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 id="2147483777" r:id="rId2"/>
    <p:sldMasterId id="2147483789" r:id="rId3"/>
    <p:sldMasterId id="2147483802" r:id="rId4"/>
    <p:sldMasterId id="2147483826" r:id="rId5"/>
  </p:sldMasterIdLst>
  <p:notesMasterIdLst>
    <p:notesMasterId r:id="rId106"/>
  </p:notesMasterIdLst>
  <p:sldIdLst>
    <p:sldId id="256" r:id="rId6"/>
    <p:sldId id="257" r:id="rId7"/>
    <p:sldId id="445" r:id="rId8"/>
    <p:sldId id="399" r:id="rId9"/>
    <p:sldId id="315" r:id="rId10"/>
    <p:sldId id="405" r:id="rId11"/>
    <p:sldId id="442" r:id="rId12"/>
    <p:sldId id="443" r:id="rId13"/>
    <p:sldId id="444" r:id="rId14"/>
    <p:sldId id="446" r:id="rId15"/>
    <p:sldId id="447" r:id="rId16"/>
    <p:sldId id="448" r:id="rId17"/>
    <p:sldId id="258" r:id="rId18"/>
    <p:sldId id="259" r:id="rId19"/>
    <p:sldId id="260" r:id="rId20"/>
    <p:sldId id="449" r:id="rId21"/>
    <p:sldId id="450" r:id="rId22"/>
    <p:sldId id="937" r:id="rId23"/>
    <p:sldId id="914" r:id="rId24"/>
    <p:sldId id="776" r:id="rId25"/>
    <p:sldId id="942" r:id="rId26"/>
    <p:sldId id="945" r:id="rId27"/>
    <p:sldId id="946" r:id="rId28"/>
    <p:sldId id="948" r:id="rId29"/>
    <p:sldId id="954" r:id="rId30"/>
    <p:sldId id="957" r:id="rId31"/>
    <p:sldId id="962" r:id="rId32"/>
    <p:sldId id="963" r:id="rId33"/>
    <p:sldId id="964" r:id="rId34"/>
    <p:sldId id="965" r:id="rId35"/>
    <p:sldId id="969" r:id="rId36"/>
    <p:sldId id="716" r:id="rId37"/>
    <p:sldId id="966" r:id="rId38"/>
    <p:sldId id="967" r:id="rId39"/>
    <p:sldId id="968" r:id="rId40"/>
    <p:sldId id="970" r:id="rId41"/>
    <p:sldId id="971" r:id="rId42"/>
    <p:sldId id="263" r:id="rId43"/>
    <p:sldId id="290" r:id="rId44"/>
    <p:sldId id="587" r:id="rId45"/>
    <p:sldId id="601" r:id="rId46"/>
    <p:sldId id="271" r:id="rId47"/>
    <p:sldId id="602" r:id="rId48"/>
    <p:sldId id="603" r:id="rId49"/>
    <p:sldId id="604" r:id="rId50"/>
    <p:sldId id="615" r:id="rId51"/>
    <p:sldId id="608" r:id="rId52"/>
    <p:sldId id="605" r:id="rId53"/>
    <p:sldId id="606" r:id="rId54"/>
    <p:sldId id="611" r:id="rId55"/>
    <p:sldId id="610" r:id="rId56"/>
    <p:sldId id="612" r:id="rId57"/>
    <p:sldId id="613" r:id="rId58"/>
    <p:sldId id="614" r:id="rId59"/>
    <p:sldId id="617" r:id="rId60"/>
    <p:sldId id="465" r:id="rId61"/>
    <p:sldId id="618" r:id="rId62"/>
    <p:sldId id="619" r:id="rId63"/>
    <p:sldId id="459" r:id="rId64"/>
    <p:sldId id="622" r:id="rId65"/>
    <p:sldId id="621" r:id="rId66"/>
    <p:sldId id="623" r:id="rId67"/>
    <p:sldId id="624" r:id="rId68"/>
    <p:sldId id="625" r:id="rId69"/>
    <p:sldId id="524" r:id="rId70"/>
    <p:sldId id="972" r:id="rId71"/>
    <p:sldId id="2145706554" r:id="rId72"/>
    <p:sldId id="261" r:id="rId73"/>
    <p:sldId id="2145706575" r:id="rId74"/>
    <p:sldId id="2145706576" r:id="rId75"/>
    <p:sldId id="2145706577" r:id="rId76"/>
    <p:sldId id="2145706578" r:id="rId77"/>
    <p:sldId id="2145706579" r:id="rId78"/>
    <p:sldId id="2145706562" r:id="rId79"/>
    <p:sldId id="2145706580" r:id="rId80"/>
    <p:sldId id="2145706566" r:id="rId81"/>
    <p:sldId id="2145706567" r:id="rId82"/>
    <p:sldId id="2145706568" r:id="rId83"/>
    <p:sldId id="2145706581" r:id="rId84"/>
    <p:sldId id="2145706582" r:id="rId85"/>
    <p:sldId id="2145706569" r:id="rId86"/>
    <p:sldId id="2145706583" r:id="rId87"/>
    <p:sldId id="2145706584" r:id="rId88"/>
    <p:sldId id="2145706585" r:id="rId89"/>
    <p:sldId id="2145706586" r:id="rId90"/>
    <p:sldId id="2145706557" r:id="rId91"/>
    <p:sldId id="2145706561" r:id="rId92"/>
    <p:sldId id="2145706560" r:id="rId93"/>
    <p:sldId id="2145706559" r:id="rId94"/>
    <p:sldId id="2145706570" r:id="rId95"/>
    <p:sldId id="2145706587" r:id="rId96"/>
    <p:sldId id="2145706588" r:id="rId97"/>
    <p:sldId id="2145706589" r:id="rId98"/>
    <p:sldId id="2145706590" r:id="rId99"/>
    <p:sldId id="2145706591" r:id="rId100"/>
    <p:sldId id="2145706555" r:id="rId101"/>
    <p:sldId id="2145706592" r:id="rId102"/>
    <p:sldId id="2145706571" r:id="rId103"/>
    <p:sldId id="2145706593" r:id="rId104"/>
    <p:sldId id="2145706553"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presProps" Target="presProp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viewProps" Target="view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teph\Desktop\Call%20Log%20Updat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January 2023-October</a:t>
            </a:r>
            <a:r>
              <a:rPr lang="en-US" baseline="0"/>
              <a:t> 2023 </a:t>
            </a:r>
            <a:r>
              <a:rPr lang="en-US"/>
              <a:t>Use Events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Sheet1!$E$1</c:f>
              <c:strCache>
                <c:ptCount val="1"/>
                <c:pt idx="0">
                  <c:v>Use Events</c:v>
                </c:pt>
              </c:strCache>
            </c:strRef>
          </c:tx>
          <c:spPr>
            <a:solidFill>
              <a:schemeClr val="accent1"/>
            </a:solidFill>
            <a:ln>
              <a:noFill/>
            </a:ln>
            <a:effectLst/>
          </c:spPr>
          <c:invertIfNegative val="0"/>
          <c:cat>
            <c:strRef>
              <c:f>Sheet1!$D$2:$D$4</c:f>
              <c:strCache>
                <c:ptCount val="3"/>
                <c:pt idx="0">
                  <c:v>Opioids</c:v>
                </c:pt>
                <c:pt idx="1">
                  <c:v>Stimulants</c:v>
                </c:pt>
                <c:pt idx="2">
                  <c:v>Combination</c:v>
                </c:pt>
              </c:strCache>
              <c:extLst/>
            </c:strRef>
          </c:cat>
          <c:val>
            <c:numRef>
              <c:f>Sheet1!$E$2:$E$4</c:f>
              <c:numCache>
                <c:formatCode>General</c:formatCode>
                <c:ptCount val="3"/>
                <c:pt idx="0">
                  <c:v>387</c:v>
                </c:pt>
                <c:pt idx="1">
                  <c:v>131</c:v>
                </c:pt>
                <c:pt idx="2">
                  <c:v>45</c:v>
                </c:pt>
              </c:numCache>
              <c:extLst/>
            </c:numRef>
          </c:val>
          <c:extLst>
            <c:ext xmlns:c16="http://schemas.microsoft.com/office/drawing/2014/chart" uri="{C3380CC4-5D6E-409C-BE32-E72D297353CC}">
              <c16:uniqueId val="{00000000-2BD2-40D8-96B5-2ED49E8FE9BA}"/>
            </c:ext>
          </c:extLst>
        </c:ser>
        <c:dLbls>
          <c:showLegendKey val="0"/>
          <c:showVal val="0"/>
          <c:showCatName val="0"/>
          <c:showSerName val="0"/>
          <c:showPercent val="0"/>
          <c:showBubbleSize val="0"/>
        </c:dLbls>
        <c:gapWidth val="182"/>
        <c:axId val="599107960"/>
        <c:axId val="630646552"/>
        <c:extLst>
          <c:ext xmlns:c15="http://schemas.microsoft.com/office/drawing/2012/chart" uri="{02D57815-91ED-43cb-92C2-25804820EDAC}">
            <c15:filteredBarSeries>
              <c15:ser>
                <c:idx val="1"/>
                <c:order val="1"/>
                <c:tx>
                  <c:strRef>
                    <c:extLst>
                      <c:ext uri="{02D57815-91ED-43cb-92C2-25804820EDAC}">
                        <c15:formulaRef>
                          <c15:sqref>Sheet1!$F$1</c15:sqref>
                        </c15:formulaRef>
                      </c:ext>
                    </c:extLst>
                    <c:strCache>
                      <c:ptCount val="1"/>
                      <c:pt idx="0">
                        <c:v>Percentage of Total</c:v>
                      </c:pt>
                    </c:strCache>
                  </c:strRef>
                </c:tx>
                <c:spPr>
                  <a:solidFill>
                    <a:schemeClr val="accent2"/>
                  </a:solidFill>
                  <a:ln>
                    <a:noFill/>
                  </a:ln>
                  <a:effectLst/>
                </c:spPr>
                <c:invertIfNegative val="0"/>
                <c:cat>
                  <c:strRef>
                    <c:extLst>
                      <c:ext uri="{02D57815-91ED-43cb-92C2-25804820EDAC}">
                        <c15:formulaRef>
                          <c15:sqref>Sheet1!$D$2:$D$4</c15:sqref>
                        </c15:formulaRef>
                      </c:ext>
                    </c:extLst>
                    <c:strCache>
                      <c:ptCount val="3"/>
                      <c:pt idx="0">
                        <c:v>Opioids</c:v>
                      </c:pt>
                      <c:pt idx="1">
                        <c:v>Stimulants</c:v>
                      </c:pt>
                      <c:pt idx="2">
                        <c:v>Combination</c:v>
                      </c:pt>
                    </c:strCache>
                  </c:strRef>
                </c:cat>
                <c:val>
                  <c:numRef>
                    <c:extLst>
                      <c:ext uri="{02D57815-91ED-43cb-92C2-25804820EDAC}">
                        <c15:formulaRef>
                          <c15:sqref>Sheet1!$F$2:$F$4</c15:sqref>
                        </c15:formulaRef>
                      </c:ext>
                    </c:extLst>
                    <c:numCache>
                      <c:formatCode>0%</c:formatCode>
                      <c:ptCount val="3"/>
                      <c:pt idx="0">
                        <c:v>0.68738898756660749</c:v>
                      </c:pt>
                      <c:pt idx="1">
                        <c:v>0.23268206039076378</c:v>
                      </c:pt>
                      <c:pt idx="2">
                        <c:v>7.9928952042628773E-2</c:v>
                      </c:pt>
                    </c:numCache>
                  </c:numRef>
                </c:val>
                <c:extLst>
                  <c:ext xmlns:c16="http://schemas.microsoft.com/office/drawing/2014/chart" uri="{C3380CC4-5D6E-409C-BE32-E72D297353CC}">
                    <c16:uniqueId val="{00000001-2BD2-40D8-96B5-2ED49E8FE9BA}"/>
                  </c:ext>
                </c:extLst>
              </c15:ser>
            </c15:filteredBarSeries>
          </c:ext>
        </c:extLst>
      </c:barChart>
      <c:catAx>
        <c:axId val="599107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646552"/>
        <c:crosses val="autoZero"/>
        <c:auto val="1"/>
        <c:lblAlgn val="ctr"/>
        <c:lblOffset val="100"/>
        <c:noMultiLvlLbl val="0"/>
      </c:catAx>
      <c:valAx>
        <c:axId val="6306465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9107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528A8-1508-6F4C-AB12-48836C6B573C}" type="doc">
      <dgm:prSet loTypeId="urn:microsoft.com/office/officeart/2005/8/layout/cycle3" loCatId="process" qsTypeId="urn:microsoft.com/office/officeart/2005/8/quickstyle/simple1" qsCatId="simple" csTypeId="urn:microsoft.com/office/officeart/2005/8/colors/accent1_2" csCatId="accent1" phldr="1"/>
      <dgm:spPr/>
      <dgm:t>
        <a:bodyPr/>
        <a:lstStyle/>
        <a:p>
          <a:endParaRPr lang="en-US"/>
        </a:p>
      </dgm:t>
    </dgm:pt>
    <dgm:pt modelId="{027E5042-E51D-C545-8727-2E406872A15D}">
      <dgm:prSet phldrT="[Text]"/>
      <dgm:spPr/>
      <dgm:t>
        <a:bodyPr/>
        <a:lstStyle/>
        <a:p>
          <a:r>
            <a:rPr lang="en-US" dirty="0"/>
            <a:t>Binge/</a:t>
          </a:r>
        </a:p>
        <a:p>
          <a:r>
            <a:rPr lang="en-US" dirty="0"/>
            <a:t>Intoxication</a:t>
          </a:r>
        </a:p>
      </dgm:t>
    </dgm:pt>
    <dgm:pt modelId="{2CE25FE9-E765-DD43-B3D0-6CD11D688F6B}" type="parTrans" cxnId="{11E709C5-526B-444C-BC25-E8F72AD6E185}">
      <dgm:prSet/>
      <dgm:spPr/>
      <dgm:t>
        <a:bodyPr/>
        <a:lstStyle/>
        <a:p>
          <a:endParaRPr lang="en-US"/>
        </a:p>
      </dgm:t>
    </dgm:pt>
    <dgm:pt modelId="{05E12EE2-0C52-2F46-8BFD-963F4198DC3C}" type="sibTrans" cxnId="{11E709C5-526B-444C-BC25-E8F72AD6E185}">
      <dgm:prSet/>
      <dgm:spPr/>
      <dgm:t>
        <a:bodyPr/>
        <a:lstStyle/>
        <a:p>
          <a:endParaRPr lang="en-US"/>
        </a:p>
      </dgm:t>
    </dgm:pt>
    <dgm:pt modelId="{4116AD97-AF58-5749-A04F-2ACE37BB9BBE}">
      <dgm:prSet phldrT="[Text]"/>
      <dgm:spPr/>
      <dgm:t>
        <a:bodyPr/>
        <a:lstStyle/>
        <a:p>
          <a:r>
            <a:rPr lang="en-US" dirty="0"/>
            <a:t>Withdrawal/</a:t>
          </a:r>
        </a:p>
        <a:p>
          <a:r>
            <a:rPr lang="en-US" dirty="0"/>
            <a:t>Negative Affect</a:t>
          </a:r>
        </a:p>
      </dgm:t>
    </dgm:pt>
    <dgm:pt modelId="{65B66C6E-D47F-B14A-B2FA-760C5A9AABFA}" type="parTrans" cxnId="{08F79D18-10A4-EE40-82AE-5DD47D0CB370}">
      <dgm:prSet/>
      <dgm:spPr/>
      <dgm:t>
        <a:bodyPr/>
        <a:lstStyle/>
        <a:p>
          <a:endParaRPr lang="en-US"/>
        </a:p>
      </dgm:t>
    </dgm:pt>
    <dgm:pt modelId="{07DE236F-5CF7-D44D-8F12-C7FE6C1F3EFB}" type="sibTrans" cxnId="{08F79D18-10A4-EE40-82AE-5DD47D0CB370}">
      <dgm:prSet/>
      <dgm:spPr/>
      <dgm:t>
        <a:bodyPr/>
        <a:lstStyle/>
        <a:p>
          <a:endParaRPr lang="en-US"/>
        </a:p>
      </dgm:t>
    </dgm:pt>
    <dgm:pt modelId="{0CCBF916-A34D-F347-90E0-DA908290CD2B}">
      <dgm:prSet phldrT="[Text]"/>
      <dgm:spPr/>
      <dgm:t>
        <a:bodyPr/>
        <a:lstStyle/>
        <a:p>
          <a:r>
            <a:rPr lang="en-US" dirty="0"/>
            <a:t>Preoccupation/</a:t>
          </a:r>
        </a:p>
        <a:p>
          <a:r>
            <a:rPr lang="en-US" dirty="0"/>
            <a:t>Anticipation</a:t>
          </a:r>
        </a:p>
      </dgm:t>
    </dgm:pt>
    <dgm:pt modelId="{458550E2-A853-9B4D-B628-BE702B5200B3}" type="parTrans" cxnId="{F6C0B169-122E-354E-9A50-D410F7A3CDC0}">
      <dgm:prSet/>
      <dgm:spPr/>
      <dgm:t>
        <a:bodyPr/>
        <a:lstStyle/>
        <a:p>
          <a:endParaRPr lang="en-US"/>
        </a:p>
      </dgm:t>
    </dgm:pt>
    <dgm:pt modelId="{66F0BD71-0214-634A-8FD9-4078284A8BC9}" type="sibTrans" cxnId="{F6C0B169-122E-354E-9A50-D410F7A3CDC0}">
      <dgm:prSet/>
      <dgm:spPr/>
      <dgm:t>
        <a:bodyPr/>
        <a:lstStyle/>
        <a:p>
          <a:endParaRPr lang="en-US"/>
        </a:p>
      </dgm:t>
    </dgm:pt>
    <dgm:pt modelId="{B7F02B27-F97B-684B-A9D2-A837B2FCD242}" type="pres">
      <dgm:prSet presAssocID="{B03528A8-1508-6F4C-AB12-48836C6B573C}" presName="Name0" presStyleCnt="0">
        <dgm:presLayoutVars>
          <dgm:dir/>
          <dgm:resizeHandles val="exact"/>
        </dgm:presLayoutVars>
      </dgm:prSet>
      <dgm:spPr/>
    </dgm:pt>
    <dgm:pt modelId="{B16D379C-BE4C-5041-AD81-BA3025634E09}" type="pres">
      <dgm:prSet presAssocID="{B03528A8-1508-6F4C-AB12-48836C6B573C}" presName="cycle" presStyleCnt="0"/>
      <dgm:spPr/>
    </dgm:pt>
    <dgm:pt modelId="{E6D3333A-AC42-6F4D-BC19-8AB4E844E88F}" type="pres">
      <dgm:prSet presAssocID="{027E5042-E51D-C545-8727-2E406872A15D}" presName="nodeFirstNode" presStyleLbl="node1" presStyleIdx="0" presStyleCnt="3">
        <dgm:presLayoutVars>
          <dgm:bulletEnabled val="1"/>
        </dgm:presLayoutVars>
      </dgm:prSet>
      <dgm:spPr/>
    </dgm:pt>
    <dgm:pt modelId="{5B677F96-8E37-4949-A8DA-2A7D3890F0A7}" type="pres">
      <dgm:prSet presAssocID="{05E12EE2-0C52-2F46-8BFD-963F4198DC3C}" presName="sibTransFirstNode" presStyleLbl="bgShp" presStyleIdx="0" presStyleCnt="1"/>
      <dgm:spPr/>
    </dgm:pt>
    <dgm:pt modelId="{342AC13E-0C55-3341-8179-1A23A1572B77}" type="pres">
      <dgm:prSet presAssocID="{4116AD97-AF58-5749-A04F-2ACE37BB9BBE}" presName="nodeFollowingNodes" presStyleLbl="node1" presStyleIdx="1" presStyleCnt="3" custRadScaleRad="152114" custRadScaleInc="-21212">
        <dgm:presLayoutVars>
          <dgm:bulletEnabled val="1"/>
        </dgm:presLayoutVars>
      </dgm:prSet>
      <dgm:spPr/>
    </dgm:pt>
    <dgm:pt modelId="{ADAF3784-2BA4-5E4D-B0E0-6555B67346C0}" type="pres">
      <dgm:prSet presAssocID="{0CCBF916-A34D-F347-90E0-DA908290CD2B}" presName="nodeFollowingNodes" presStyleLbl="node1" presStyleIdx="2" presStyleCnt="3" custRadScaleRad="148951" custRadScaleInc="27527">
        <dgm:presLayoutVars>
          <dgm:bulletEnabled val="1"/>
        </dgm:presLayoutVars>
      </dgm:prSet>
      <dgm:spPr/>
    </dgm:pt>
  </dgm:ptLst>
  <dgm:cxnLst>
    <dgm:cxn modelId="{08F79D18-10A4-EE40-82AE-5DD47D0CB370}" srcId="{B03528A8-1508-6F4C-AB12-48836C6B573C}" destId="{4116AD97-AF58-5749-A04F-2ACE37BB9BBE}" srcOrd="1" destOrd="0" parTransId="{65B66C6E-D47F-B14A-B2FA-760C5A9AABFA}" sibTransId="{07DE236F-5CF7-D44D-8F12-C7FE6C1F3EFB}"/>
    <dgm:cxn modelId="{BE995A63-2653-214C-B758-1ED7A0DD894F}" type="presOf" srcId="{027E5042-E51D-C545-8727-2E406872A15D}" destId="{E6D3333A-AC42-6F4D-BC19-8AB4E844E88F}" srcOrd="0" destOrd="0" presId="urn:microsoft.com/office/officeart/2005/8/layout/cycle3"/>
    <dgm:cxn modelId="{F6C0B169-122E-354E-9A50-D410F7A3CDC0}" srcId="{B03528A8-1508-6F4C-AB12-48836C6B573C}" destId="{0CCBF916-A34D-F347-90E0-DA908290CD2B}" srcOrd="2" destOrd="0" parTransId="{458550E2-A853-9B4D-B628-BE702B5200B3}" sibTransId="{66F0BD71-0214-634A-8FD9-4078284A8BC9}"/>
    <dgm:cxn modelId="{F8482779-1A17-3F47-8856-82C72937F64A}" type="presOf" srcId="{05E12EE2-0C52-2F46-8BFD-963F4198DC3C}" destId="{5B677F96-8E37-4949-A8DA-2A7D3890F0A7}" srcOrd="0" destOrd="0" presId="urn:microsoft.com/office/officeart/2005/8/layout/cycle3"/>
    <dgm:cxn modelId="{F3D3EFBD-6D5D-1B43-9D72-23F83579E1BA}" type="presOf" srcId="{B03528A8-1508-6F4C-AB12-48836C6B573C}" destId="{B7F02B27-F97B-684B-A9D2-A837B2FCD242}" srcOrd="0" destOrd="0" presId="urn:microsoft.com/office/officeart/2005/8/layout/cycle3"/>
    <dgm:cxn modelId="{11E709C5-526B-444C-BC25-E8F72AD6E185}" srcId="{B03528A8-1508-6F4C-AB12-48836C6B573C}" destId="{027E5042-E51D-C545-8727-2E406872A15D}" srcOrd="0" destOrd="0" parTransId="{2CE25FE9-E765-DD43-B3D0-6CD11D688F6B}" sibTransId="{05E12EE2-0C52-2F46-8BFD-963F4198DC3C}"/>
    <dgm:cxn modelId="{932AC2E5-B843-3C48-BBAE-C1F3FDD0FA78}" type="presOf" srcId="{4116AD97-AF58-5749-A04F-2ACE37BB9BBE}" destId="{342AC13E-0C55-3341-8179-1A23A1572B77}" srcOrd="0" destOrd="0" presId="urn:microsoft.com/office/officeart/2005/8/layout/cycle3"/>
    <dgm:cxn modelId="{DCC81DFC-5048-E044-8069-2DDAD4EB1A93}" type="presOf" srcId="{0CCBF916-A34D-F347-90E0-DA908290CD2B}" destId="{ADAF3784-2BA4-5E4D-B0E0-6555B67346C0}" srcOrd="0" destOrd="0" presId="urn:microsoft.com/office/officeart/2005/8/layout/cycle3"/>
    <dgm:cxn modelId="{A1DD8DEA-C501-E542-824B-472CA70F94CE}" type="presParOf" srcId="{B7F02B27-F97B-684B-A9D2-A837B2FCD242}" destId="{B16D379C-BE4C-5041-AD81-BA3025634E09}" srcOrd="0" destOrd="0" presId="urn:microsoft.com/office/officeart/2005/8/layout/cycle3"/>
    <dgm:cxn modelId="{A474A770-078F-4D41-8C47-EAF06363775B}" type="presParOf" srcId="{B16D379C-BE4C-5041-AD81-BA3025634E09}" destId="{E6D3333A-AC42-6F4D-BC19-8AB4E844E88F}" srcOrd="0" destOrd="0" presId="urn:microsoft.com/office/officeart/2005/8/layout/cycle3"/>
    <dgm:cxn modelId="{5954CFC2-47FE-8443-B87F-5DFBD6717D97}" type="presParOf" srcId="{B16D379C-BE4C-5041-AD81-BA3025634E09}" destId="{5B677F96-8E37-4949-A8DA-2A7D3890F0A7}" srcOrd="1" destOrd="0" presId="urn:microsoft.com/office/officeart/2005/8/layout/cycle3"/>
    <dgm:cxn modelId="{F3D119E8-B9EE-F442-86F8-2F625BD7FFC8}" type="presParOf" srcId="{B16D379C-BE4C-5041-AD81-BA3025634E09}" destId="{342AC13E-0C55-3341-8179-1A23A1572B77}" srcOrd="2" destOrd="0" presId="urn:microsoft.com/office/officeart/2005/8/layout/cycle3"/>
    <dgm:cxn modelId="{76501642-AE52-E242-B4EE-2DBECAF8D530}" type="presParOf" srcId="{B16D379C-BE4C-5041-AD81-BA3025634E09}" destId="{ADAF3784-2BA4-5E4D-B0E0-6555B67346C0}"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528A8-1508-6F4C-AB12-48836C6B573C}" type="doc">
      <dgm:prSet loTypeId="urn:microsoft.com/office/officeart/2005/8/layout/cycle3" loCatId="process" qsTypeId="urn:microsoft.com/office/officeart/2005/8/quickstyle/simple1" qsCatId="simple" csTypeId="urn:microsoft.com/office/officeart/2005/8/colors/accent1_2" csCatId="accent1" phldr="1"/>
      <dgm:spPr/>
      <dgm:t>
        <a:bodyPr/>
        <a:lstStyle/>
        <a:p>
          <a:endParaRPr lang="en-US"/>
        </a:p>
      </dgm:t>
    </dgm:pt>
    <dgm:pt modelId="{027E5042-E51D-C545-8727-2E406872A15D}">
      <dgm:prSet phldrT="[Text]"/>
      <dgm:spPr/>
      <dgm:t>
        <a:bodyPr/>
        <a:lstStyle/>
        <a:p>
          <a:r>
            <a:rPr lang="en-US" dirty="0"/>
            <a:t>Binge/</a:t>
          </a:r>
        </a:p>
        <a:p>
          <a:r>
            <a:rPr lang="en-US" dirty="0"/>
            <a:t>Intoxication</a:t>
          </a:r>
        </a:p>
      </dgm:t>
    </dgm:pt>
    <dgm:pt modelId="{2CE25FE9-E765-DD43-B3D0-6CD11D688F6B}" type="parTrans" cxnId="{11E709C5-526B-444C-BC25-E8F72AD6E185}">
      <dgm:prSet/>
      <dgm:spPr/>
      <dgm:t>
        <a:bodyPr/>
        <a:lstStyle/>
        <a:p>
          <a:endParaRPr lang="en-US"/>
        </a:p>
      </dgm:t>
    </dgm:pt>
    <dgm:pt modelId="{05E12EE2-0C52-2F46-8BFD-963F4198DC3C}" type="sibTrans" cxnId="{11E709C5-526B-444C-BC25-E8F72AD6E185}">
      <dgm:prSet/>
      <dgm:spPr/>
      <dgm:t>
        <a:bodyPr/>
        <a:lstStyle/>
        <a:p>
          <a:endParaRPr lang="en-US"/>
        </a:p>
      </dgm:t>
    </dgm:pt>
    <dgm:pt modelId="{4116AD97-AF58-5749-A04F-2ACE37BB9BBE}">
      <dgm:prSet phldrT="[Text]"/>
      <dgm:spPr/>
      <dgm:t>
        <a:bodyPr/>
        <a:lstStyle/>
        <a:p>
          <a:r>
            <a:rPr lang="en-US" dirty="0"/>
            <a:t>Withdrawal/</a:t>
          </a:r>
        </a:p>
        <a:p>
          <a:r>
            <a:rPr lang="en-US" dirty="0"/>
            <a:t>Negative Affect</a:t>
          </a:r>
        </a:p>
      </dgm:t>
    </dgm:pt>
    <dgm:pt modelId="{65B66C6E-D47F-B14A-B2FA-760C5A9AABFA}" type="parTrans" cxnId="{08F79D18-10A4-EE40-82AE-5DD47D0CB370}">
      <dgm:prSet/>
      <dgm:spPr/>
      <dgm:t>
        <a:bodyPr/>
        <a:lstStyle/>
        <a:p>
          <a:endParaRPr lang="en-US"/>
        </a:p>
      </dgm:t>
    </dgm:pt>
    <dgm:pt modelId="{07DE236F-5CF7-D44D-8F12-C7FE6C1F3EFB}" type="sibTrans" cxnId="{08F79D18-10A4-EE40-82AE-5DD47D0CB370}">
      <dgm:prSet/>
      <dgm:spPr/>
      <dgm:t>
        <a:bodyPr/>
        <a:lstStyle/>
        <a:p>
          <a:endParaRPr lang="en-US"/>
        </a:p>
      </dgm:t>
    </dgm:pt>
    <dgm:pt modelId="{0CCBF916-A34D-F347-90E0-DA908290CD2B}">
      <dgm:prSet phldrT="[Text]"/>
      <dgm:spPr/>
      <dgm:t>
        <a:bodyPr/>
        <a:lstStyle/>
        <a:p>
          <a:r>
            <a:rPr lang="en-US" dirty="0"/>
            <a:t>Preoccupation/</a:t>
          </a:r>
        </a:p>
        <a:p>
          <a:r>
            <a:rPr lang="en-US" dirty="0"/>
            <a:t>Anticipation</a:t>
          </a:r>
        </a:p>
      </dgm:t>
    </dgm:pt>
    <dgm:pt modelId="{458550E2-A853-9B4D-B628-BE702B5200B3}" type="parTrans" cxnId="{F6C0B169-122E-354E-9A50-D410F7A3CDC0}">
      <dgm:prSet/>
      <dgm:spPr/>
      <dgm:t>
        <a:bodyPr/>
        <a:lstStyle/>
        <a:p>
          <a:endParaRPr lang="en-US"/>
        </a:p>
      </dgm:t>
    </dgm:pt>
    <dgm:pt modelId="{66F0BD71-0214-634A-8FD9-4078284A8BC9}" type="sibTrans" cxnId="{F6C0B169-122E-354E-9A50-D410F7A3CDC0}">
      <dgm:prSet/>
      <dgm:spPr/>
      <dgm:t>
        <a:bodyPr/>
        <a:lstStyle/>
        <a:p>
          <a:endParaRPr lang="en-US"/>
        </a:p>
      </dgm:t>
    </dgm:pt>
    <dgm:pt modelId="{B7F02B27-F97B-684B-A9D2-A837B2FCD242}" type="pres">
      <dgm:prSet presAssocID="{B03528A8-1508-6F4C-AB12-48836C6B573C}" presName="Name0" presStyleCnt="0">
        <dgm:presLayoutVars>
          <dgm:dir/>
          <dgm:resizeHandles val="exact"/>
        </dgm:presLayoutVars>
      </dgm:prSet>
      <dgm:spPr/>
    </dgm:pt>
    <dgm:pt modelId="{B16D379C-BE4C-5041-AD81-BA3025634E09}" type="pres">
      <dgm:prSet presAssocID="{B03528A8-1508-6F4C-AB12-48836C6B573C}" presName="cycle" presStyleCnt="0"/>
      <dgm:spPr/>
    </dgm:pt>
    <dgm:pt modelId="{E6D3333A-AC42-6F4D-BC19-8AB4E844E88F}" type="pres">
      <dgm:prSet presAssocID="{027E5042-E51D-C545-8727-2E406872A15D}" presName="nodeFirstNode" presStyleLbl="node1" presStyleIdx="0" presStyleCnt="3">
        <dgm:presLayoutVars>
          <dgm:bulletEnabled val="1"/>
        </dgm:presLayoutVars>
      </dgm:prSet>
      <dgm:spPr/>
    </dgm:pt>
    <dgm:pt modelId="{5B677F96-8E37-4949-A8DA-2A7D3890F0A7}" type="pres">
      <dgm:prSet presAssocID="{05E12EE2-0C52-2F46-8BFD-963F4198DC3C}" presName="sibTransFirstNode" presStyleLbl="bgShp" presStyleIdx="0" presStyleCnt="1"/>
      <dgm:spPr/>
    </dgm:pt>
    <dgm:pt modelId="{342AC13E-0C55-3341-8179-1A23A1572B77}" type="pres">
      <dgm:prSet presAssocID="{4116AD97-AF58-5749-A04F-2ACE37BB9BBE}" presName="nodeFollowingNodes" presStyleLbl="node1" presStyleIdx="1" presStyleCnt="3" custRadScaleRad="152114" custRadScaleInc="-21212">
        <dgm:presLayoutVars>
          <dgm:bulletEnabled val="1"/>
        </dgm:presLayoutVars>
      </dgm:prSet>
      <dgm:spPr/>
    </dgm:pt>
    <dgm:pt modelId="{ADAF3784-2BA4-5E4D-B0E0-6555B67346C0}" type="pres">
      <dgm:prSet presAssocID="{0CCBF916-A34D-F347-90E0-DA908290CD2B}" presName="nodeFollowingNodes" presStyleLbl="node1" presStyleIdx="2" presStyleCnt="3" custRadScaleRad="148951" custRadScaleInc="27527">
        <dgm:presLayoutVars>
          <dgm:bulletEnabled val="1"/>
        </dgm:presLayoutVars>
      </dgm:prSet>
      <dgm:spPr/>
    </dgm:pt>
  </dgm:ptLst>
  <dgm:cxnLst>
    <dgm:cxn modelId="{08F79D18-10A4-EE40-82AE-5DD47D0CB370}" srcId="{B03528A8-1508-6F4C-AB12-48836C6B573C}" destId="{4116AD97-AF58-5749-A04F-2ACE37BB9BBE}" srcOrd="1" destOrd="0" parTransId="{65B66C6E-D47F-B14A-B2FA-760C5A9AABFA}" sibTransId="{07DE236F-5CF7-D44D-8F12-C7FE6C1F3EFB}"/>
    <dgm:cxn modelId="{BE995A63-2653-214C-B758-1ED7A0DD894F}" type="presOf" srcId="{027E5042-E51D-C545-8727-2E406872A15D}" destId="{E6D3333A-AC42-6F4D-BC19-8AB4E844E88F}" srcOrd="0" destOrd="0" presId="urn:microsoft.com/office/officeart/2005/8/layout/cycle3"/>
    <dgm:cxn modelId="{F6C0B169-122E-354E-9A50-D410F7A3CDC0}" srcId="{B03528A8-1508-6F4C-AB12-48836C6B573C}" destId="{0CCBF916-A34D-F347-90E0-DA908290CD2B}" srcOrd="2" destOrd="0" parTransId="{458550E2-A853-9B4D-B628-BE702B5200B3}" sibTransId="{66F0BD71-0214-634A-8FD9-4078284A8BC9}"/>
    <dgm:cxn modelId="{F8482779-1A17-3F47-8856-82C72937F64A}" type="presOf" srcId="{05E12EE2-0C52-2F46-8BFD-963F4198DC3C}" destId="{5B677F96-8E37-4949-A8DA-2A7D3890F0A7}" srcOrd="0" destOrd="0" presId="urn:microsoft.com/office/officeart/2005/8/layout/cycle3"/>
    <dgm:cxn modelId="{F3D3EFBD-6D5D-1B43-9D72-23F83579E1BA}" type="presOf" srcId="{B03528A8-1508-6F4C-AB12-48836C6B573C}" destId="{B7F02B27-F97B-684B-A9D2-A837B2FCD242}" srcOrd="0" destOrd="0" presId="urn:microsoft.com/office/officeart/2005/8/layout/cycle3"/>
    <dgm:cxn modelId="{11E709C5-526B-444C-BC25-E8F72AD6E185}" srcId="{B03528A8-1508-6F4C-AB12-48836C6B573C}" destId="{027E5042-E51D-C545-8727-2E406872A15D}" srcOrd="0" destOrd="0" parTransId="{2CE25FE9-E765-DD43-B3D0-6CD11D688F6B}" sibTransId="{05E12EE2-0C52-2F46-8BFD-963F4198DC3C}"/>
    <dgm:cxn modelId="{932AC2E5-B843-3C48-BBAE-C1F3FDD0FA78}" type="presOf" srcId="{4116AD97-AF58-5749-A04F-2ACE37BB9BBE}" destId="{342AC13E-0C55-3341-8179-1A23A1572B77}" srcOrd="0" destOrd="0" presId="urn:microsoft.com/office/officeart/2005/8/layout/cycle3"/>
    <dgm:cxn modelId="{DCC81DFC-5048-E044-8069-2DDAD4EB1A93}" type="presOf" srcId="{0CCBF916-A34D-F347-90E0-DA908290CD2B}" destId="{ADAF3784-2BA4-5E4D-B0E0-6555B67346C0}" srcOrd="0" destOrd="0" presId="urn:microsoft.com/office/officeart/2005/8/layout/cycle3"/>
    <dgm:cxn modelId="{A1DD8DEA-C501-E542-824B-472CA70F94CE}" type="presParOf" srcId="{B7F02B27-F97B-684B-A9D2-A837B2FCD242}" destId="{B16D379C-BE4C-5041-AD81-BA3025634E09}" srcOrd="0" destOrd="0" presId="urn:microsoft.com/office/officeart/2005/8/layout/cycle3"/>
    <dgm:cxn modelId="{A474A770-078F-4D41-8C47-EAF06363775B}" type="presParOf" srcId="{B16D379C-BE4C-5041-AD81-BA3025634E09}" destId="{E6D3333A-AC42-6F4D-BC19-8AB4E844E88F}" srcOrd="0" destOrd="0" presId="urn:microsoft.com/office/officeart/2005/8/layout/cycle3"/>
    <dgm:cxn modelId="{5954CFC2-47FE-8443-B87F-5DFBD6717D97}" type="presParOf" srcId="{B16D379C-BE4C-5041-AD81-BA3025634E09}" destId="{5B677F96-8E37-4949-A8DA-2A7D3890F0A7}" srcOrd="1" destOrd="0" presId="urn:microsoft.com/office/officeart/2005/8/layout/cycle3"/>
    <dgm:cxn modelId="{F3D119E8-B9EE-F442-86F8-2F625BD7FFC8}" type="presParOf" srcId="{B16D379C-BE4C-5041-AD81-BA3025634E09}" destId="{342AC13E-0C55-3341-8179-1A23A1572B77}" srcOrd="2" destOrd="0" presId="urn:microsoft.com/office/officeart/2005/8/layout/cycle3"/>
    <dgm:cxn modelId="{76501642-AE52-E242-B4EE-2DBECAF8D530}" type="presParOf" srcId="{B16D379C-BE4C-5041-AD81-BA3025634E09}" destId="{ADAF3784-2BA4-5E4D-B0E0-6555B67346C0}"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3528A8-1508-6F4C-AB12-48836C6B573C}" type="doc">
      <dgm:prSet loTypeId="urn:microsoft.com/office/officeart/2005/8/layout/cycle3" loCatId="process" qsTypeId="urn:microsoft.com/office/officeart/2005/8/quickstyle/simple1" qsCatId="simple" csTypeId="urn:microsoft.com/office/officeart/2005/8/colors/accent1_2" csCatId="accent1" phldr="1"/>
      <dgm:spPr/>
      <dgm:t>
        <a:bodyPr/>
        <a:lstStyle/>
        <a:p>
          <a:endParaRPr lang="en-US"/>
        </a:p>
      </dgm:t>
    </dgm:pt>
    <dgm:pt modelId="{027E5042-E51D-C545-8727-2E406872A15D}">
      <dgm:prSet phldrT="[Text]"/>
      <dgm:spPr/>
      <dgm:t>
        <a:bodyPr/>
        <a:lstStyle/>
        <a:p>
          <a:r>
            <a:rPr lang="en-US" dirty="0"/>
            <a:t>Binge/</a:t>
          </a:r>
        </a:p>
        <a:p>
          <a:r>
            <a:rPr lang="en-US" dirty="0"/>
            <a:t>Intoxication</a:t>
          </a:r>
        </a:p>
      </dgm:t>
    </dgm:pt>
    <dgm:pt modelId="{2CE25FE9-E765-DD43-B3D0-6CD11D688F6B}" type="parTrans" cxnId="{11E709C5-526B-444C-BC25-E8F72AD6E185}">
      <dgm:prSet/>
      <dgm:spPr/>
      <dgm:t>
        <a:bodyPr/>
        <a:lstStyle/>
        <a:p>
          <a:endParaRPr lang="en-US"/>
        </a:p>
      </dgm:t>
    </dgm:pt>
    <dgm:pt modelId="{05E12EE2-0C52-2F46-8BFD-963F4198DC3C}" type="sibTrans" cxnId="{11E709C5-526B-444C-BC25-E8F72AD6E185}">
      <dgm:prSet/>
      <dgm:spPr/>
      <dgm:t>
        <a:bodyPr/>
        <a:lstStyle/>
        <a:p>
          <a:endParaRPr lang="en-US"/>
        </a:p>
      </dgm:t>
    </dgm:pt>
    <dgm:pt modelId="{4116AD97-AF58-5749-A04F-2ACE37BB9BBE}">
      <dgm:prSet phldrT="[Text]"/>
      <dgm:spPr/>
      <dgm:t>
        <a:bodyPr/>
        <a:lstStyle/>
        <a:p>
          <a:r>
            <a:rPr lang="en-US" dirty="0"/>
            <a:t>Withdrawal/</a:t>
          </a:r>
        </a:p>
        <a:p>
          <a:r>
            <a:rPr lang="en-US" dirty="0"/>
            <a:t>Negative Affect</a:t>
          </a:r>
        </a:p>
      </dgm:t>
    </dgm:pt>
    <dgm:pt modelId="{65B66C6E-D47F-B14A-B2FA-760C5A9AABFA}" type="parTrans" cxnId="{08F79D18-10A4-EE40-82AE-5DD47D0CB370}">
      <dgm:prSet/>
      <dgm:spPr/>
      <dgm:t>
        <a:bodyPr/>
        <a:lstStyle/>
        <a:p>
          <a:endParaRPr lang="en-US"/>
        </a:p>
      </dgm:t>
    </dgm:pt>
    <dgm:pt modelId="{07DE236F-5CF7-D44D-8F12-C7FE6C1F3EFB}" type="sibTrans" cxnId="{08F79D18-10A4-EE40-82AE-5DD47D0CB370}">
      <dgm:prSet/>
      <dgm:spPr/>
      <dgm:t>
        <a:bodyPr/>
        <a:lstStyle/>
        <a:p>
          <a:endParaRPr lang="en-US"/>
        </a:p>
      </dgm:t>
    </dgm:pt>
    <dgm:pt modelId="{0CCBF916-A34D-F347-90E0-DA908290CD2B}">
      <dgm:prSet phldrT="[Text]"/>
      <dgm:spPr/>
      <dgm:t>
        <a:bodyPr/>
        <a:lstStyle/>
        <a:p>
          <a:r>
            <a:rPr lang="en-US" dirty="0"/>
            <a:t>Preoccupation/</a:t>
          </a:r>
        </a:p>
        <a:p>
          <a:r>
            <a:rPr lang="en-US" dirty="0"/>
            <a:t>Anticipation</a:t>
          </a:r>
        </a:p>
      </dgm:t>
    </dgm:pt>
    <dgm:pt modelId="{458550E2-A853-9B4D-B628-BE702B5200B3}" type="parTrans" cxnId="{F6C0B169-122E-354E-9A50-D410F7A3CDC0}">
      <dgm:prSet/>
      <dgm:spPr/>
      <dgm:t>
        <a:bodyPr/>
        <a:lstStyle/>
        <a:p>
          <a:endParaRPr lang="en-US"/>
        </a:p>
      </dgm:t>
    </dgm:pt>
    <dgm:pt modelId="{66F0BD71-0214-634A-8FD9-4078284A8BC9}" type="sibTrans" cxnId="{F6C0B169-122E-354E-9A50-D410F7A3CDC0}">
      <dgm:prSet/>
      <dgm:spPr/>
      <dgm:t>
        <a:bodyPr/>
        <a:lstStyle/>
        <a:p>
          <a:endParaRPr lang="en-US"/>
        </a:p>
      </dgm:t>
    </dgm:pt>
    <dgm:pt modelId="{B7F02B27-F97B-684B-A9D2-A837B2FCD242}" type="pres">
      <dgm:prSet presAssocID="{B03528A8-1508-6F4C-AB12-48836C6B573C}" presName="Name0" presStyleCnt="0">
        <dgm:presLayoutVars>
          <dgm:dir/>
          <dgm:resizeHandles val="exact"/>
        </dgm:presLayoutVars>
      </dgm:prSet>
      <dgm:spPr/>
    </dgm:pt>
    <dgm:pt modelId="{B16D379C-BE4C-5041-AD81-BA3025634E09}" type="pres">
      <dgm:prSet presAssocID="{B03528A8-1508-6F4C-AB12-48836C6B573C}" presName="cycle" presStyleCnt="0"/>
      <dgm:spPr/>
    </dgm:pt>
    <dgm:pt modelId="{E6D3333A-AC42-6F4D-BC19-8AB4E844E88F}" type="pres">
      <dgm:prSet presAssocID="{027E5042-E51D-C545-8727-2E406872A15D}" presName="nodeFirstNode" presStyleLbl="node1" presStyleIdx="0" presStyleCnt="3">
        <dgm:presLayoutVars>
          <dgm:bulletEnabled val="1"/>
        </dgm:presLayoutVars>
      </dgm:prSet>
      <dgm:spPr/>
    </dgm:pt>
    <dgm:pt modelId="{5B677F96-8E37-4949-A8DA-2A7D3890F0A7}" type="pres">
      <dgm:prSet presAssocID="{05E12EE2-0C52-2F46-8BFD-963F4198DC3C}" presName="sibTransFirstNode" presStyleLbl="bgShp" presStyleIdx="0" presStyleCnt="1" custLinFactNeighborY="256"/>
      <dgm:spPr/>
    </dgm:pt>
    <dgm:pt modelId="{342AC13E-0C55-3341-8179-1A23A1572B77}" type="pres">
      <dgm:prSet presAssocID="{4116AD97-AF58-5749-A04F-2ACE37BB9BBE}" presName="nodeFollowingNodes" presStyleLbl="node1" presStyleIdx="1" presStyleCnt="3" custRadScaleRad="152114" custRadScaleInc="-21212">
        <dgm:presLayoutVars>
          <dgm:bulletEnabled val="1"/>
        </dgm:presLayoutVars>
      </dgm:prSet>
      <dgm:spPr/>
    </dgm:pt>
    <dgm:pt modelId="{ADAF3784-2BA4-5E4D-B0E0-6555B67346C0}" type="pres">
      <dgm:prSet presAssocID="{0CCBF916-A34D-F347-90E0-DA908290CD2B}" presName="nodeFollowingNodes" presStyleLbl="node1" presStyleIdx="2" presStyleCnt="3" custRadScaleRad="148951" custRadScaleInc="27527">
        <dgm:presLayoutVars>
          <dgm:bulletEnabled val="1"/>
        </dgm:presLayoutVars>
      </dgm:prSet>
      <dgm:spPr/>
    </dgm:pt>
  </dgm:ptLst>
  <dgm:cxnLst>
    <dgm:cxn modelId="{08F79D18-10A4-EE40-82AE-5DD47D0CB370}" srcId="{B03528A8-1508-6F4C-AB12-48836C6B573C}" destId="{4116AD97-AF58-5749-A04F-2ACE37BB9BBE}" srcOrd="1" destOrd="0" parTransId="{65B66C6E-D47F-B14A-B2FA-760C5A9AABFA}" sibTransId="{07DE236F-5CF7-D44D-8F12-C7FE6C1F3EFB}"/>
    <dgm:cxn modelId="{BE995A63-2653-214C-B758-1ED7A0DD894F}" type="presOf" srcId="{027E5042-E51D-C545-8727-2E406872A15D}" destId="{E6D3333A-AC42-6F4D-BC19-8AB4E844E88F}" srcOrd="0" destOrd="0" presId="urn:microsoft.com/office/officeart/2005/8/layout/cycle3"/>
    <dgm:cxn modelId="{F6C0B169-122E-354E-9A50-D410F7A3CDC0}" srcId="{B03528A8-1508-6F4C-AB12-48836C6B573C}" destId="{0CCBF916-A34D-F347-90E0-DA908290CD2B}" srcOrd="2" destOrd="0" parTransId="{458550E2-A853-9B4D-B628-BE702B5200B3}" sibTransId="{66F0BD71-0214-634A-8FD9-4078284A8BC9}"/>
    <dgm:cxn modelId="{F8482779-1A17-3F47-8856-82C72937F64A}" type="presOf" srcId="{05E12EE2-0C52-2F46-8BFD-963F4198DC3C}" destId="{5B677F96-8E37-4949-A8DA-2A7D3890F0A7}" srcOrd="0" destOrd="0" presId="urn:microsoft.com/office/officeart/2005/8/layout/cycle3"/>
    <dgm:cxn modelId="{F3D3EFBD-6D5D-1B43-9D72-23F83579E1BA}" type="presOf" srcId="{B03528A8-1508-6F4C-AB12-48836C6B573C}" destId="{B7F02B27-F97B-684B-A9D2-A837B2FCD242}" srcOrd="0" destOrd="0" presId="urn:microsoft.com/office/officeart/2005/8/layout/cycle3"/>
    <dgm:cxn modelId="{11E709C5-526B-444C-BC25-E8F72AD6E185}" srcId="{B03528A8-1508-6F4C-AB12-48836C6B573C}" destId="{027E5042-E51D-C545-8727-2E406872A15D}" srcOrd="0" destOrd="0" parTransId="{2CE25FE9-E765-DD43-B3D0-6CD11D688F6B}" sibTransId="{05E12EE2-0C52-2F46-8BFD-963F4198DC3C}"/>
    <dgm:cxn modelId="{932AC2E5-B843-3C48-BBAE-C1F3FDD0FA78}" type="presOf" srcId="{4116AD97-AF58-5749-A04F-2ACE37BB9BBE}" destId="{342AC13E-0C55-3341-8179-1A23A1572B77}" srcOrd="0" destOrd="0" presId="urn:microsoft.com/office/officeart/2005/8/layout/cycle3"/>
    <dgm:cxn modelId="{DCC81DFC-5048-E044-8069-2DDAD4EB1A93}" type="presOf" srcId="{0CCBF916-A34D-F347-90E0-DA908290CD2B}" destId="{ADAF3784-2BA4-5E4D-B0E0-6555B67346C0}" srcOrd="0" destOrd="0" presId="urn:microsoft.com/office/officeart/2005/8/layout/cycle3"/>
    <dgm:cxn modelId="{A1DD8DEA-C501-E542-824B-472CA70F94CE}" type="presParOf" srcId="{B7F02B27-F97B-684B-A9D2-A837B2FCD242}" destId="{B16D379C-BE4C-5041-AD81-BA3025634E09}" srcOrd="0" destOrd="0" presId="urn:microsoft.com/office/officeart/2005/8/layout/cycle3"/>
    <dgm:cxn modelId="{A474A770-078F-4D41-8C47-EAF06363775B}" type="presParOf" srcId="{B16D379C-BE4C-5041-AD81-BA3025634E09}" destId="{E6D3333A-AC42-6F4D-BC19-8AB4E844E88F}" srcOrd="0" destOrd="0" presId="urn:microsoft.com/office/officeart/2005/8/layout/cycle3"/>
    <dgm:cxn modelId="{5954CFC2-47FE-8443-B87F-5DFBD6717D97}" type="presParOf" srcId="{B16D379C-BE4C-5041-AD81-BA3025634E09}" destId="{5B677F96-8E37-4949-A8DA-2A7D3890F0A7}" srcOrd="1" destOrd="0" presId="urn:microsoft.com/office/officeart/2005/8/layout/cycle3"/>
    <dgm:cxn modelId="{F3D119E8-B9EE-F442-86F8-2F625BD7FFC8}" type="presParOf" srcId="{B16D379C-BE4C-5041-AD81-BA3025634E09}" destId="{342AC13E-0C55-3341-8179-1A23A1572B77}" srcOrd="2" destOrd="0" presId="urn:microsoft.com/office/officeart/2005/8/layout/cycle3"/>
    <dgm:cxn modelId="{76501642-AE52-E242-B4EE-2DBECAF8D530}" type="presParOf" srcId="{B16D379C-BE4C-5041-AD81-BA3025634E09}" destId="{ADAF3784-2BA4-5E4D-B0E0-6555B67346C0}"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3528A8-1508-6F4C-AB12-48836C6B573C}" type="doc">
      <dgm:prSet loTypeId="urn:microsoft.com/office/officeart/2005/8/layout/cycle3" loCatId="process" qsTypeId="urn:microsoft.com/office/officeart/2005/8/quickstyle/simple1" qsCatId="simple" csTypeId="urn:microsoft.com/office/officeart/2005/8/colors/accent1_2" csCatId="accent1" phldr="1"/>
      <dgm:spPr/>
      <dgm:t>
        <a:bodyPr/>
        <a:lstStyle/>
        <a:p>
          <a:endParaRPr lang="en-US"/>
        </a:p>
      </dgm:t>
    </dgm:pt>
    <dgm:pt modelId="{027E5042-E51D-C545-8727-2E406872A15D}">
      <dgm:prSet phldrT="[Text]"/>
      <dgm:spPr/>
      <dgm:t>
        <a:bodyPr/>
        <a:lstStyle/>
        <a:p>
          <a:r>
            <a:rPr lang="en-US" dirty="0"/>
            <a:t>Binge/</a:t>
          </a:r>
        </a:p>
        <a:p>
          <a:r>
            <a:rPr lang="en-US" dirty="0"/>
            <a:t>Intoxication</a:t>
          </a:r>
        </a:p>
      </dgm:t>
    </dgm:pt>
    <dgm:pt modelId="{2CE25FE9-E765-DD43-B3D0-6CD11D688F6B}" type="parTrans" cxnId="{11E709C5-526B-444C-BC25-E8F72AD6E185}">
      <dgm:prSet/>
      <dgm:spPr/>
      <dgm:t>
        <a:bodyPr/>
        <a:lstStyle/>
        <a:p>
          <a:endParaRPr lang="en-US"/>
        </a:p>
      </dgm:t>
    </dgm:pt>
    <dgm:pt modelId="{05E12EE2-0C52-2F46-8BFD-963F4198DC3C}" type="sibTrans" cxnId="{11E709C5-526B-444C-BC25-E8F72AD6E185}">
      <dgm:prSet/>
      <dgm:spPr/>
      <dgm:t>
        <a:bodyPr/>
        <a:lstStyle/>
        <a:p>
          <a:endParaRPr lang="en-US"/>
        </a:p>
      </dgm:t>
    </dgm:pt>
    <dgm:pt modelId="{4116AD97-AF58-5749-A04F-2ACE37BB9BBE}">
      <dgm:prSet phldrT="[Text]"/>
      <dgm:spPr/>
      <dgm:t>
        <a:bodyPr/>
        <a:lstStyle/>
        <a:p>
          <a:r>
            <a:rPr lang="en-US" dirty="0"/>
            <a:t>Withdrawal/</a:t>
          </a:r>
        </a:p>
        <a:p>
          <a:r>
            <a:rPr lang="en-US" dirty="0"/>
            <a:t>Negative Affect</a:t>
          </a:r>
        </a:p>
      </dgm:t>
    </dgm:pt>
    <dgm:pt modelId="{65B66C6E-D47F-B14A-B2FA-760C5A9AABFA}" type="parTrans" cxnId="{08F79D18-10A4-EE40-82AE-5DD47D0CB370}">
      <dgm:prSet/>
      <dgm:spPr/>
      <dgm:t>
        <a:bodyPr/>
        <a:lstStyle/>
        <a:p>
          <a:endParaRPr lang="en-US"/>
        </a:p>
      </dgm:t>
    </dgm:pt>
    <dgm:pt modelId="{07DE236F-5CF7-D44D-8F12-C7FE6C1F3EFB}" type="sibTrans" cxnId="{08F79D18-10A4-EE40-82AE-5DD47D0CB370}">
      <dgm:prSet/>
      <dgm:spPr/>
      <dgm:t>
        <a:bodyPr/>
        <a:lstStyle/>
        <a:p>
          <a:endParaRPr lang="en-US"/>
        </a:p>
      </dgm:t>
    </dgm:pt>
    <dgm:pt modelId="{0CCBF916-A34D-F347-90E0-DA908290CD2B}">
      <dgm:prSet phldrT="[Text]"/>
      <dgm:spPr/>
      <dgm:t>
        <a:bodyPr/>
        <a:lstStyle/>
        <a:p>
          <a:r>
            <a:rPr lang="en-US" dirty="0"/>
            <a:t>Preoccupation/</a:t>
          </a:r>
        </a:p>
        <a:p>
          <a:r>
            <a:rPr lang="en-US" dirty="0"/>
            <a:t>Anticipation</a:t>
          </a:r>
        </a:p>
      </dgm:t>
    </dgm:pt>
    <dgm:pt modelId="{458550E2-A853-9B4D-B628-BE702B5200B3}" type="parTrans" cxnId="{F6C0B169-122E-354E-9A50-D410F7A3CDC0}">
      <dgm:prSet/>
      <dgm:spPr/>
      <dgm:t>
        <a:bodyPr/>
        <a:lstStyle/>
        <a:p>
          <a:endParaRPr lang="en-US"/>
        </a:p>
      </dgm:t>
    </dgm:pt>
    <dgm:pt modelId="{66F0BD71-0214-634A-8FD9-4078284A8BC9}" type="sibTrans" cxnId="{F6C0B169-122E-354E-9A50-D410F7A3CDC0}">
      <dgm:prSet/>
      <dgm:spPr/>
      <dgm:t>
        <a:bodyPr/>
        <a:lstStyle/>
        <a:p>
          <a:endParaRPr lang="en-US"/>
        </a:p>
      </dgm:t>
    </dgm:pt>
    <dgm:pt modelId="{B7F02B27-F97B-684B-A9D2-A837B2FCD242}" type="pres">
      <dgm:prSet presAssocID="{B03528A8-1508-6F4C-AB12-48836C6B573C}" presName="Name0" presStyleCnt="0">
        <dgm:presLayoutVars>
          <dgm:dir/>
          <dgm:resizeHandles val="exact"/>
        </dgm:presLayoutVars>
      </dgm:prSet>
      <dgm:spPr/>
    </dgm:pt>
    <dgm:pt modelId="{B16D379C-BE4C-5041-AD81-BA3025634E09}" type="pres">
      <dgm:prSet presAssocID="{B03528A8-1508-6F4C-AB12-48836C6B573C}" presName="cycle" presStyleCnt="0"/>
      <dgm:spPr/>
    </dgm:pt>
    <dgm:pt modelId="{E6D3333A-AC42-6F4D-BC19-8AB4E844E88F}" type="pres">
      <dgm:prSet presAssocID="{027E5042-E51D-C545-8727-2E406872A15D}" presName="nodeFirstNode" presStyleLbl="node1" presStyleIdx="0" presStyleCnt="3">
        <dgm:presLayoutVars>
          <dgm:bulletEnabled val="1"/>
        </dgm:presLayoutVars>
      </dgm:prSet>
      <dgm:spPr/>
    </dgm:pt>
    <dgm:pt modelId="{5B677F96-8E37-4949-A8DA-2A7D3890F0A7}" type="pres">
      <dgm:prSet presAssocID="{05E12EE2-0C52-2F46-8BFD-963F4198DC3C}" presName="sibTransFirstNode" presStyleLbl="bgShp" presStyleIdx="0" presStyleCnt="1" custLinFactNeighborY="256"/>
      <dgm:spPr/>
    </dgm:pt>
    <dgm:pt modelId="{342AC13E-0C55-3341-8179-1A23A1572B77}" type="pres">
      <dgm:prSet presAssocID="{4116AD97-AF58-5749-A04F-2ACE37BB9BBE}" presName="nodeFollowingNodes" presStyleLbl="node1" presStyleIdx="1" presStyleCnt="3" custRadScaleRad="152114" custRadScaleInc="-21212">
        <dgm:presLayoutVars>
          <dgm:bulletEnabled val="1"/>
        </dgm:presLayoutVars>
      </dgm:prSet>
      <dgm:spPr/>
    </dgm:pt>
    <dgm:pt modelId="{ADAF3784-2BA4-5E4D-B0E0-6555B67346C0}" type="pres">
      <dgm:prSet presAssocID="{0CCBF916-A34D-F347-90E0-DA908290CD2B}" presName="nodeFollowingNodes" presStyleLbl="node1" presStyleIdx="2" presStyleCnt="3" custRadScaleRad="148951" custRadScaleInc="27527">
        <dgm:presLayoutVars>
          <dgm:bulletEnabled val="1"/>
        </dgm:presLayoutVars>
      </dgm:prSet>
      <dgm:spPr/>
    </dgm:pt>
  </dgm:ptLst>
  <dgm:cxnLst>
    <dgm:cxn modelId="{08F79D18-10A4-EE40-82AE-5DD47D0CB370}" srcId="{B03528A8-1508-6F4C-AB12-48836C6B573C}" destId="{4116AD97-AF58-5749-A04F-2ACE37BB9BBE}" srcOrd="1" destOrd="0" parTransId="{65B66C6E-D47F-B14A-B2FA-760C5A9AABFA}" sibTransId="{07DE236F-5CF7-D44D-8F12-C7FE6C1F3EFB}"/>
    <dgm:cxn modelId="{BE995A63-2653-214C-B758-1ED7A0DD894F}" type="presOf" srcId="{027E5042-E51D-C545-8727-2E406872A15D}" destId="{E6D3333A-AC42-6F4D-BC19-8AB4E844E88F}" srcOrd="0" destOrd="0" presId="urn:microsoft.com/office/officeart/2005/8/layout/cycle3"/>
    <dgm:cxn modelId="{F6C0B169-122E-354E-9A50-D410F7A3CDC0}" srcId="{B03528A8-1508-6F4C-AB12-48836C6B573C}" destId="{0CCBF916-A34D-F347-90E0-DA908290CD2B}" srcOrd="2" destOrd="0" parTransId="{458550E2-A853-9B4D-B628-BE702B5200B3}" sibTransId="{66F0BD71-0214-634A-8FD9-4078284A8BC9}"/>
    <dgm:cxn modelId="{F8482779-1A17-3F47-8856-82C72937F64A}" type="presOf" srcId="{05E12EE2-0C52-2F46-8BFD-963F4198DC3C}" destId="{5B677F96-8E37-4949-A8DA-2A7D3890F0A7}" srcOrd="0" destOrd="0" presId="urn:microsoft.com/office/officeart/2005/8/layout/cycle3"/>
    <dgm:cxn modelId="{F3D3EFBD-6D5D-1B43-9D72-23F83579E1BA}" type="presOf" srcId="{B03528A8-1508-6F4C-AB12-48836C6B573C}" destId="{B7F02B27-F97B-684B-A9D2-A837B2FCD242}" srcOrd="0" destOrd="0" presId="urn:microsoft.com/office/officeart/2005/8/layout/cycle3"/>
    <dgm:cxn modelId="{11E709C5-526B-444C-BC25-E8F72AD6E185}" srcId="{B03528A8-1508-6F4C-AB12-48836C6B573C}" destId="{027E5042-E51D-C545-8727-2E406872A15D}" srcOrd="0" destOrd="0" parTransId="{2CE25FE9-E765-DD43-B3D0-6CD11D688F6B}" sibTransId="{05E12EE2-0C52-2F46-8BFD-963F4198DC3C}"/>
    <dgm:cxn modelId="{932AC2E5-B843-3C48-BBAE-C1F3FDD0FA78}" type="presOf" srcId="{4116AD97-AF58-5749-A04F-2ACE37BB9BBE}" destId="{342AC13E-0C55-3341-8179-1A23A1572B77}" srcOrd="0" destOrd="0" presId="urn:microsoft.com/office/officeart/2005/8/layout/cycle3"/>
    <dgm:cxn modelId="{DCC81DFC-5048-E044-8069-2DDAD4EB1A93}" type="presOf" srcId="{0CCBF916-A34D-F347-90E0-DA908290CD2B}" destId="{ADAF3784-2BA4-5E4D-B0E0-6555B67346C0}" srcOrd="0" destOrd="0" presId="urn:microsoft.com/office/officeart/2005/8/layout/cycle3"/>
    <dgm:cxn modelId="{A1DD8DEA-C501-E542-824B-472CA70F94CE}" type="presParOf" srcId="{B7F02B27-F97B-684B-A9D2-A837B2FCD242}" destId="{B16D379C-BE4C-5041-AD81-BA3025634E09}" srcOrd="0" destOrd="0" presId="urn:microsoft.com/office/officeart/2005/8/layout/cycle3"/>
    <dgm:cxn modelId="{A474A770-078F-4D41-8C47-EAF06363775B}" type="presParOf" srcId="{B16D379C-BE4C-5041-AD81-BA3025634E09}" destId="{E6D3333A-AC42-6F4D-BC19-8AB4E844E88F}" srcOrd="0" destOrd="0" presId="urn:microsoft.com/office/officeart/2005/8/layout/cycle3"/>
    <dgm:cxn modelId="{5954CFC2-47FE-8443-B87F-5DFBD6717D97}" type="presParOf" srcId="{B16D379C-BE4C-5041-AD81-BA3025634E09}" destId="{5B677F96-8E37-4949-A8DA-2A7D3890F0A7}" srcOrd="1" destOrd="0" presId="urn:microsoft.com/office/officeart/2005/8/layout/cycle3"/>
    <dgm:cxn modelId="{F3D119E8-B9EE-F442-86F8-2F625BD7FFC8}" type="presParOf" srcId="{B16D379C-BE4C-5041-AD81-BA3025634E09}" destId="{342AC13E-0C55-3341-8179-1A23A1572B77}" srcOrd="2" destOrd="0" presId="urn:microsoft.com/office/officeart/2005/8/layout/cycle3"/>
    <dgm:cxn modelId="{76501642-AE52-E242-B4EE-2DBECAF8D530}" type="presParOf" srcId="{B16D379C-BE4C-5041-AD81-BA3025634E09}" destId="{ADAF3784-2BA4-5E4D-B0E0-6555B67346C0}"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3528A8-1508-6F4C-AB12-48836C6B573C}" type="doc">
      <dgm:prSet loTypeId="urn:microsoft.com/office/officeart/2005/8/layout/cycle3" loCatId="process" qsTypeId="urn:microsoft.com/office/officeart/2005/8/quickstyle/simple1" qsCatId="simple" csTypeId="urn:microsoft.com/office/officeart/2005/8/colors/accent1_2" csCatId="accent1" phldr="1"/>
      <dgm:spPr/>
      <dgm:t>
        <a:bodyPr/>
        <a:lstStyle/>
        <a:p>
          <a:endParaRPr lang="en-US"/>
        </a:p>
      </dgm:t>
    </dgm:pt>
    <dgm:pt modelId="{027E5042-E51D-C545-8727-2E406872A15D}">
      <dgm:prSet phldrT="[Text]"/>
      <dgm:spPr/>
      <dgm:t>
        <a:bodyPr/>
        <a:lstStyle/>
        <a:p>
          <a:r>
            <a:rPr lang="en-US" dirty="0"/>
            <a:t>Binge/</a:t>
          </a:r>
        </a:p>
        <a:p>
          <a:r>
            <a:rPr lang="en-US" dirty="0"/>
            <a:t>Intoxication</a:t>
          </a:r>
        </a:p>
      </dgm:t>
    </dgm:pt>
    <dgm:pt modelId="{2CE25FE9-E765-DD43-B3D0-6CD11D688F6B}" type="parTrans" cxnId="{11E709C5-526B-444C-BC25-E8F72AD6E185}">
      <dgm:prSet/>
      <dgm:spPr/>
      <dgm:t>
        <a:bodyPr/>
        <a:lstStyle/>
        <a:p>
          <a:endParaRPr lang="en-US"/>
        </a:p>
      </dgm:t>
    </dgm:pt>
    <dgm:pt modelId="{05E12EE2-0C52-2F46-8BFD-963F4198DC3C}" type="sibTrans" cxnId="{11E709C5-526B-444C-BC25-E8F72AD6E185}">
      <dgm:prSet/>
      <dgm:spPr/>
      <dgm:t>
        <a:bodyPr/>
        <a:lstStyle/>
        <a:p>
          <a:endParaRPr lang="en-US"/>
        </a:p>
      </dgm:t>
    </dgm:pt>
    <dgm:pt modelId="{4116AD97-AF58-5749-A04F-2ACE37BB9BBE}">
      <dgm:prSet phldrT="[Text]"/>
      <dgm:spPr/>
      <dgm:t>
        <a:bodyPr/>
        <a:lstStyle/>
        <a:p>
          <a:r>
            <a:rPr lang="en-US" dirty="0"/>
            <a:t>Withdrawal/</a:t>
          </a:r>
        </a:p>
        <a:p>
          <a:r>
            <a:rPr lang="en-US" dirty="0"/>
            <a:t>Negative Affect</a:t>
          </a:r>
        </a:p>
      </dgm:t>
    </dgm:pt>
    <dgm:pt modelId="{65B66C6E-D47F-B14A-B2FA-760C5A9AABFA}" type="parTrans" cxnId="{08F79D18-10A4-EE40-82AE-5DD47D0CB370}">
      <dgm:prSet/>
      <dgm:spPr/>
      <dgm:t>
        <a:bodyPr/>
        <a:lstStyle/>
        <a:p>
          <a:endParaRPr lang="en-US"/>
        </a:p>
      </dgm:t>
    </dgm:pt>
    <dgm:pt modelId="{07DE236F-5CF7-D44D-8F12-C7FE6C1F3EFB}" type="sibTrans" cxnId="{08F79D18-10A4-EE40-82AE-5DD47D0CB370}">
      <dgm:prSet/>
      <dgm:spPr/>
      <dgm:t>
        <a:bodyPr/>
        <a:lstStyle/>
        <a:p>
          <a:endParaRPr lang="en-US"/>
        </a:p>
      </dgm:t>
    </dgm:pt>
    <dgm:pt modelId="{0CCBF916-A34D-F347-90E0-DA908290CD2B}">
      <dgm:prSet phldrT="[Text]"/>
      <dgm:spPr/>
      <dgm:t>
        <a:bodyPr/>
        <a:lstStyle/>
        <a:p>
          <a:r>
            <a:rPr lang="en-US" dirty="0"/>
            <a:t>Preoccupation/</a:t>
          </a:r>
        </a:p>
        <a:p>
          <a:r>
            <a:rPr lang="en-US" dirty="0"/>
            <a:t>Anticipation</a:t>
          </a:r>
        </a:p>
      </dgm:t>
    </dgm:pt>
    <dgm:pt modelId="{458550E2-A853-9B4D-B628-BE702B5200B3}" type="parTrans" cxnId="{F6C0B169-122E-354E-9A50-D410F7A3CDC0}">
      <dgm:prSet/>
      <dgm:spPr/>
      <dgm:t>
        <a:bodyPr/>
        <a:lstStyle/>
        <a:p>
          <a:endParaRPr lang="en-US"/>
        </a:p>
      </dgm:t>
    </dgm:pt>
    <dgm:pt modelId="{66F0BD71-0214-634A-8FD9-4078284A8BC9}" type="sibTrans" cxnId="{F6C0B169-122E-354E-9A50-D410F7A3CDC0}">
      <dgm:prSet/>
      <dgm:spPr/>
      <dgm:t>
        <a:bodyPr/>
        <a:lstStyle/>
        <a:p>
          <a:endParaRPr lang="en-US"/>
        </a:p>
      </dgm:t>
    </dgm:pt>
    <dgm:pt modelId="{B7F02B27-F97B-684B-A9D2-A837B2FCD242}" type="pres">
      <dgm:prSet presAssocID="{B03528A8-1508-6F4C-AB12-48836C6B573C}" presName="Name0" presStyleCnt="0">
        <dgm:presLayoutVars>
          <dgm:dir/>
          <dgm:resizeHandles val="exact"/>
        </dgm:presLayoutVars>
      </dgm:prSet>
      <dgm:spPr/>
    </dgm:pt>
    <dgm:pt modelId="{B16D379C-BE4C-5041-AD81-BA3025634E09}" type="pres">
      <dgm:prSet presAssocID="{B03528A8-1508-6F4C-AB12-48836C6B573C}" presName="cycle" presStyleCnt="0"/>
      <dgm:spPr/>
    </dgm:pt>
    <dgm:pt modelId="{E6D3333A-AC42-6F4D-BC19-8AB4E844E88F}" type="pres">
      <dgm:prSet presAssocID="{027E5042-E51D-C545-8727-2E406872A15D}" presName="nodeFirstNode" presStyleLbl="node1" presStyleIdx="0" presStyleCnt="3">
        <dgm:presLayoutVars>
          <dgm:bulletEnabled val="1"/>
        </dgm:presLayoutVars>
      </dgm:prSet>
      <dgm:spPr/>
    </dgm:pt>
    <dgm:pt modelId="{5B677F96-8E37-4949-A8DA-2A7D3890F0A7}" type="pres">
      <dgm:prSet presAssocID="{05E12EE2-0C52-2F46-8BFD-963F4198DC3C}" presName="sibTransFirstNode" presStyleLbl="bgShp" presStyleIdx="0" presStyleCnt="1" custLinFactNeighborY="256"/>
      <dgm:spPr/>
    </dgm:pt>
    <dgm:pt modelId="{342AC13E-0C55-3341-8179-1A23A1572B77}" type="pres">
      <dgm:prSet presAssocID="{4116AD97-AF58-5749-A04F-2ACE37BB9BBE}" presName="nodeFollowingNodes" presStyleLbl="node1" presStyleIdx="1" presStyleCnt="3" custRadScaleRad="152114" custRadScaleInc="-21212">
        <dgm:presLayoutVars>
          <dgm:bulletEnabled val="1"/>
        </dgm:presLayoutVars>
      </dgm:prSet>
      <dgm:spPr/>
    </dgm:pt>
    <dgm:pt modelId="{ADAF3784-2BA4-5E4D-B0E0-6555B67346C0}" type="pres">
      <dgm:prSet presAssocID="{0CCBF916-A34D-F347-90E0-DA908290CD2B}" presName="nodeFollowingNodes" presStyleLbl="node1" presStyleIdx="2" presStyleCnt="3" custRadScaleRad="148951" custRadScaleInc="27527">
        <dgm:presLayoutVars>
          <dgm:bulletEnabled val="1"/>
        </dgm:presLayoutVars>
      </dgm:prSet>
      <dgm:spPr/>
    </dgm:pt>
  </dgm:ptLst>
  <dgm:cxnLst>
    <dgm:cxn modelId="{08F79D18-10A4-EE40-82AE-5DD47D0CB370}" srcId="{B03528A8-1508-6F4C-AB12-48836C6B573C}" destId="{4116AD97-AF58-5749-A04F-2ACE37BB9BBE}" srcOrd="1" destOrd="0" parTransId="{65B66C6E-D47F-B14A-B2FA-760C5A9AABFA}" sibTransId="{07DE236F-5CF7-D44D-8F12-C7FE6C1F3EFB}"/>
    <dgm:cxn modelId="{BE995A63-2653-214C-B758-1ED7A0DD894F}" type="presOf" srcId="{027E5042-E51D-C545-8727-2E406872A15D}" destId="{E6D3333A-AC42-6F4D-BC19-8AB4E844E88F}" srcOrd="0" destOrd="0" presId="urn:microsoft.com/office/officeart/2005/8/layout/cycle3"/>
    <dgm:cxn modelId="{F6C0B169-122E-354E-9A50-D410F7A3CDC0}" srcId="{B03528A8-1508-6F4C-AB12-48836C6B573C}" destId="{0CCBF916-A34D-F347-90E0-DA908290CD2B}" srcOrd="2" destOrd="0" parTransId="{458550E2-A853-9B4D-B628-BE702B5200B3}" sibTransId="{66F0BD71-0214-634A-8FD9-4078284A8BC9}"/>
    <dgm:cxn modelId="{F8482779-1A17-3F47-8856-82C72937F64A}" type="presOf" srcId="{05E12EE2-0C52-2F46-8BFD-963F4198DC3C}" destId="{5B677F96-8E37-4949-A8DA-2A7D3890F0A7}" srcOrd="0" destOrd="0" presId="urn:microsoft.com/office/officeart/2005/8/layout/cycle3"/>
    <dgm:cxn modelId="{F3D3EFBD-6D5D-1B43-9D72-23F83579E1BA}" type="presOf" srcId="{B03528A8-1508-6F4C-AB12-48836C6B573C}" destId="{B7F02B27-F97B-684B-A9D2-A837B2FCD242}" srcOrd="0" destOrd="0" presId="urn:microsoft.com/office/officeart/2005/8/layout/cycle3"/>
    <dgm:cxn modelId="{11E709C5-526B-444C-BC25-E8F72AD6E185}" srcId="{B03528A8-1508-6F4C-AB12-48836C6B573C}" destId="{027E5042-E51D-C545-8727-2E406872A15D}" srcOrd="0" destOrd="0" parTransId="{2CE25FE9-E765-DD43-B3D0-6CD11D688F6B}" sibTransId="{05E12EE2-0C52-2F46-8BFD-963F4198DC3C}"/>
    <dgm:cxn modelId="{932AC2E5-B843-3C48-BBAE-C1F3FDD0FA78}" type="presOf" srcId="{4116AD97-AF58-5749-A04F-2ACE37BB9BBE}" destId="{342AC13E-0C55-3341-8179-1A23A1572B77}" srcOrd="0" destOrd="0" presId="urn:microsoft.com/office/officeart/2005/8/layout/cycle3"/>
    <dgm:cxn modelId="{DCC81DFC-5048-E044-8069-2DDAD4EB1A93}" type="presOf" srcId="{0CCBF916-A34D-F347-90E0-DA908290CD2B}" destId="{ADAF3784-2BA4-5E4D-B0E0-6555B67346C0}" srcOrd="0" destOrd="0" presId="urn:microsoft.com/office/officeart/2005/8/layout/cycle3"/>
    <dgm:cxn modelId="{A1DD8DEA-C501-E542-824B-472CA70F94CE}" type="presParOf" srcId="{B7F02B27-F97B-684B-A9D2-A837B2FCD242}" destId="{B16D379C-BE4C-5041-AD81-BA3025634E09}" srcOrd="0" destOrd="0" presId="urn:microsoft.com/office/officeart/2005/8/layout/cycle3"/>
    <dgm:cxn modelId="{A474A770-078F-4D41-8C47-EAF06363775B}" type="presParOf" srcId="{B16D379C-BE4C-5041-AD81-BA3025634E09}" destId="{E6D3333A-AC42-6F4D-BC19-8AB4E844E88F}" srcOrd="0" destOrd="0" presId="urn:microsoft.com/office/officeart/2005/8/layout/cycle3"/>
    <dgm:cxn modelId="{5954CFC2-47FE-8443-B87F-5DFBD6717D97}" type="presParOf" srcId="{B16D379C-BE4C-5041-AD81-BA3025634E09}" destId="{5B677F96-8E37-4949-A8DA-2A7D3890F0A7}" srcOrd="1" destOrd="0" presId="urn:microsoft.com/office/officeart/2005/8/layout/cycle3"/>
    <dgm:cxn modelId="{F3D119E8-B9EE-F442-86F8-2F625BD7FFC8}" type="presParOf" srcId="{B16D379C-BE4C-5041-AD81-BA3025634E09}" destId="{342AC13E-0C55-3341-8179-1A23A1572B77}" srcOrd="2" destOrd="0" presId="urn:microsoft.com/office/officeart/2005/8/layout/cycle3"/>
    <dgm:cxn modelId="{76501642-AE52-E242-B4EE-2DBECAF8D530}" type="presParOf" srcId="{B16D379C-BE4C-5041-AD81-BA3025634E09}" destId="{ADAF3784-2BA4-5E4D-B0E0-6555B67346C0}"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77F96-8E37-4949-A8DA-2A7D3890F0A7}">
      <dsp:nvSpPr>
        <dsp:cNvPr id="0" name=""/>
        <dsp:cNvSpPr/>
      </dsp:nvSpPr>
      <dsp:spPr>
        <a:xfrm>
          <a:off x="2214733" y="-335593"/>
          <a:ext cx="5415665" cy="5415665"/>
        </a:xfrm>
        <a:prstGeom prst="circularArrow">
          <a:avLst>
            <a:gd name="adj1" fmla="val 5689"/>
            <a:gd name="adj2" fmla="val 340510"/>
            <a:gd name="adj3" fmla="val 12327144"/>
            <a:gd name="adj4" fmla="val 18337809"/>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D3333A-AC42-6F4D-BC19-8AB4E844E88F}">
      <dsp:nvSpPr>
        <dsp:cNvPr id="0" name=""/>
        <dsp:cNvSpPr/>
      </dsp:nvSpPr>
      <dsp:spPr>
        <a:xfrm>
          <a:off x="2980460" y="1729"/>
          <a:ext cx="3884212" cy="19421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Binge/</a:t>
          </a:r>
        </a:p>
        <a:p>
          <a:pPr marL="0" lvl="0" indent="0" algn="ctr" defTabSz="1866900">
            <a:lnSpc>
              <a:spcPct val="90000"/>
            </a:lnSpc>
            <a:spcBef>
              <a:spcPct val="0"/>
            </a:spcBef>
            <a:spcAft>
              <a:spcPct val="35000"/>
            </a:spcAft>
            <a:buNone/>
          </a:pPr>
          <a:r>
            <a:rPr lang="en-US" sz="4200" kern="1200" dirty="0"/>
            <a:t>Intoxication</a:t>
          </a:r>
        </a:p>
      </dsp:txBody>
      <dsp:txXfrm>
        <a:off x="3075266" y="96535"/>
        <a:ext cx="3694600" cy="1752494"/>
      </dsp:txXfrm>
    </dsp:sp>
    <dsp:sp modelId="{342AC13E-0C55-3341-8179-1A23A1572B77}">
      <dsp:nvSpPr>
        <dsp:cNvPr id="0" name=""/>
        <dsp:cNvSpPr/>
      </dsp:nvSpPr>
      <dsp:spPr>
        <a:xfrm>
          <a:off x="5960920" y="3054127"/>
          <a:ext cx="3884212" cy="19421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Withdrawal/</a:t>
          </a:r>
        </a:p>
        <a:p>
          <a:pPr marL="0" lvl="0" indent="0" algn="ctr" defTabSz="1866900">
            <a:lnSpc>
              <a:spcPct val="90000"/>
            </a:lnSpc>
            <a:spcBef>
              <a:spcPct val="0"/>
            </a:spcBef>
            <a:spcAft>
              <a:spcPct val="35000"/>
            </a:spcAft>
            <a:buNone/>
          </a:pPr>
          <a:r>
            <a:rPr lang="en-US" sz="4200" kern="1200" dirty="0"/>
            <a:t>Negative Affect</a:t>
          </a:r>
        </a:p>
      </dsp:txBody>
      <dsp:txXfrm>
        <a:off x="6055726" y="3148933"/>
        <a:ext cx="3694600" cy="1752494"/>
      </dsp:txXfrm>
    </dsp:sp>
    <dsp:sp modelId="{ADAF3784-2BA4-5E4D-B0E0-6555B67346C0}">
      <dsp:nvSpPr>
        <dsp:cNvPr id="0" name=""/>
        <dsp:cNvSpPr/>
      </dsp:nvSpPr>
      <dsp:spPr>
        <a:xfrm>
          <a:off x="0" y="2693358"/>
          <a:ext cx="3884212" cy="19421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Preoccupation/</a:t>
          </a:r>
        </a:p>
        <a:p>
          <a:pPr marL="0" lvl="0" indent="0" algn="ctr" defTabSz="1866900">
            <a:lnSpc>
              <a:spcPct val="90000"/>
            </a:lnSpc>
            <a:spcBef>
              <a:spcPct val="0"/>
            </a:spcBef>
            <a:spcAft>
              <a:spcPct val="35000"/>
            </a:spcAft>
            <a:buNone/>
          </a:pPr>
          <a:r>
            <a:rPr lang="en-US" sz="4200" kern="1200" dirty="0"/>
            <a:t>Anticipation</a:t>
          </a:r>
        </a:p>
      </dsp:txBody>
      <dsp:txXfrm>
        <a:off x="94806" y="2788164"/>
        <a:ext cx="3694600" cy="17524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77F96-8E37-4949-A8DA-2A7D3890F0A7}">
      <dsp:nvSpPr>
        <dsp:cNvPr id="0" name=""/>
        <dsp:cNvSpPr/>
      </dsp:nvSpPr>
      <dsp:spPr>
        <a:xfrm>
          <a:off x="2340896" y="-267474"/>
          <a:ext cx="4398707" cy="4398707"/>
        </a:xfrm>
        <a:prstGeom prst="circularArrow">
          <a:avLst>
            <a:gd name="adj1" fmla="val 5689"/>
            <a:gd name="adj2" fmla="val 340510"/>
            <a:gd name="adj3" fmla="val 12345079"/>
            <a:gd name="adj4" fmla="val 18324843"/>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D3333A-AC42-6F4D-BC19-8AB4E844E88F}">
      <dsp:nvSpPr>
        <dsp:cNvPr id="0" name=""/>
        <dsp:cNvSpPr/>
      </dsp:nvSpPr>
      <dsp:spPr>
        <a:xfrm>
          <a:off x="2968454" y="1556"/>
          <a:ext cx="3143591" cy="15717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Binge/</a:t>
          </a:r>
        </a:p>
        <a:p>
          <a:pPr marL="0" lvl="0" indent="0" algn="ctr" defTabSz="1511300">
            <a:lnSpc>
              <a:spcPct val="90000"/>
            </a:lnSpc>
            <a:spcBef>
              <a:spcPct val="0"/>
            </a:spcBef>
            <a:spcAft>
              <a:spcPct val="35000"/>
            </a:spcAft>
            <a:buNone/>
          </a:pPr>
          <a:r>
            <a:rPr lang="en-US" sz="3400" kern="1200" dirty="0"/>
            <a:t>Intoxication</a:t>
          </a:r>
        </a:p>
      </dsp:txBody>
      <dsp:txXfrm>
        <a:off x="3045183" y="78285"/>
        <a:ext cx="2990133" cy="1418337"/>
      </dsp:txXfrm>
    </dsp:sp>
    <dsp:sp modelId="{342AC13E-0C55-3341-8179-1A23A1572B77}">
      <dsp:nvSpPr>
        <dsp:cNvPr id="0" name=""/>
        <dsp:cNvSpPr/>
      </dsp:nvSpPr>
      <dsp:spPr>
        <a:xfrm>
          <a:off x="5843785" y="2480773"/>
          <a:ext cx="3143591" cy="15717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Withdrawal/</a:t>
          </a:r>
        </a:p>
        <a:p>
          <a:pPr marL="0" lvl="0" indent="0" algn="ctr" defTabSz="1511300">
            <a:lnSpc>
              <a:spcPct val="90000"/>
            </a:lnSpc>
            <a:spcBef>
              <a:spcPct val="0"/>
            </a:spcBef>
            <a:spcAft>
              <a:spcPct val="35000"/>
            </a:spcAft>
            <a:buNone/>
          </a:pPr>
          <a:r>
            <a:rPr lang="en-US" sz="3400" kern="1200" dirty="0"/>
            <a:t>Negative Affect</a:t>
          </a:r>
        </a:p>
      </dsp:txBody>
      <dsp:txXfrm>
        <a:off x="5920514" y="2557502"/>
        <a:ext cx="2990133" cy="1418337"/>
      </dsp:txXfrm>
    </dsp:sp>
    <dsp:sp modelId="{ADAF3784-2BA4-5E4D-B0E0-6555B67346C0}">
      <dsp:nvSpPr>
        <dsp:cNvPr id="0" name=""/>
        <dsp:cNvSpPr/>
      </dsp:nvSpPr>
      <dsp:spPr>
        <a:xfrm>
          <a:off x="113011" y="2187749"/>
          <a:ext cx="3143591" cy="15717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Preoccupation/</a:t>
          </a:r>
        </a:p>
        <a:p>
          <a:pPr marL="0" lvl="0" indent="0" algn="ctr" defTabSz="1511300">
            <a:lnSpc>
              <a:spcPct val="90000"/>
            </a:lnSpc>
            <a:spcBef>
              <a:spcPct val="0"/>
            </a:spcBef>
            <a:spcAft>
              <a:spcPct val="35000"/>
            </a:spcAft>
            <a:buNone/>
          </a:pPr>
          <a:r>
            <a:rPr lang="en-US" sz="3400" kern="1200" dirty="0"/>
            <a:t>Anticipation</a:t>
          </a:r>
        </a:p>
      </dsp:txBody>
      <dsp:txXfrm>
        <a:off x="189740" y="2264478"/>
        <a:ext cx="2990133" cy="14183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77F96-8E37-4949-A8DA-2A7D3890F0A7}">
      <dsp:nvSpPr>
        <dsp:cNvPr id="0" name=""/>
        <dsp:cNvSpPr/>
      </dsp:nvSpPr>
      <dsp:spPr>
        <a:xfrm>
          <a:off x="2501070" y="-294620"/>
          <a:ext cx="4915981" cy="4915981"/>
        </a:xfrm>
        <a:prstGeom prst="circularArrow">
          <a:avLst>
            <a:gd name="adj1" fmla="val 5689"/>
            <a:gd name="adj2" fmla="val 340510"/>
            <a:gd name="adj3" fmla="val 12320555"/>
            <a:gd name="adj4" fmla="val 18342581"/>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D3333A-AC42-6F4D-BC19-8AB4E844E88F}">
      <dsp:nvSpPr>
        <dsp:cNvPr id="0" name=""/>
        <dsp:cNvSpPr/>
      </dsp:nvSpPr>
      <dsp:spPr>
        <a:xfrm>
          <a:off x="3193848" y="1039"/>
          <a:ext cx="3530425" cy="17652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Binge/</a:t>
          </a:r>
        </a:p>
        <a:p>
          <a:pPr marL="0" lvl="0" indent="0" algn="ctr" defTabSz="1689100">
            <a:lnSpc>
              <a:spcPct val="90000"/>
            </a:lnSpc>
            <a:spcBef>
              <a:spcPct val="0"/>
            </a:spcBef>
            <a:spcAft>
              <a:spcPct val="35000"/>
            </a:spcAft>
            <a:buNone/>
          </a:pPr>
          <a:r>
            <a:rPr lang="en-US" sz="3800" kern="1200" dirty="0"/>
            <a:t>Intoxication</a:t>
          </a:r>
        </a:p>
      </dsp:txBody>
      <dsp:txXfrm>
        <a:off x="3280019" y="87210"/>
        <a:ext cx="3358083" cy="1592870"/>
      </dsp:txXfrm>
    </dsp:sp>
    <dsp:sp modelId="{342AC13E-0C55-3341-8179-1A23A1572B77}">
      <dsp:nvSpPr>
        <dsp:cNvPr id="0" name=""/>
        <dsp:cNvSpPr/>
      </dsp:nvSpPr>
      <dsp:spPr>
        <a:xfrm>
          <a:off x="6387697" y="2771803"/>
          <a:ext cx="3530425" cy="17652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Withdrawal/</a:t>
          </a:r>
        </a:p>
        <a:p>
          <a:pPr marL="0" lvl="0" indent="0" algn="ctr" defTabSz="1689100">
            <a:lnSpc>
              <a:spcPct val="90000"/>
            </a:lnSpc>
            <a:spcBef>
              <a:spcPct val="0"/>
            </a:spcBef>
            <a:spcAft>
              <a:spcPct val="35000"/>
            </a:spcAft>
            <a:buNone/>
          </a:pPr>
          <a:r>
            <a:rPr lang="en-US" sz="3800" kern="1200" dirty="0"/>
            <a:t>Negative Affect</a:t>
          </a:r>
        </a:p>
      </dsp:txBody>
      <dsp:txXfrm>
        <a:off x="6473868" y="2857974"/>
        <a:ext cx="3358083" cy="1592870"/>
      </dsp:txXfrm>
    </dsp:sp>
    <dsp:sp modelId="{ADAF3784-2BA4-5E4D-B0E0-6555B67346C0}">
      <dsp:nvSpPr>
        <dsp:cNvPr id="0" name=""/>
        <dsp:cNvSpPr/>
      </dsp:nvSpPr>
      <dsp:spPr>
        <a:xfrm>
          <a:off x="2614" y="2444322"/>
          <a:ext cx="3530425" cy="17652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Preoccupation/</a:t>
          </a:r>
        </a:p>
        <a:p>
          <a:pPr marL="0" lvl="0" indent="0" algn="ctr" defTabSz="1689100">
            <a:lnSpc>
              <a:spcPct val="90000"/>
            </a:lnSpc>
            <a:spcBef>
              <a:spcPct val="0"/>
            </a:spcBef>
            <a:spcAft>
              <a:spcPct val="35000"/>
            </a:spcAft>
            <a:buNone/>
          </a:pPr>
          <a:r>
            <a:rPr lang="en-US" sz="3800" kern="1200" dirty="0"/>
            <a:t>Anticipation</a:t>
          </a:r>
        </a:p>
      </dsp:txBody>
      <dsp:txXfrm>
        <a:off x="88785" y="2530493"/>
        <a:ext cx="3358083" cy="15928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77F96-8E37-4949-A8DA-2A7D3890F0A7}">
      <dsp:nvSpPr>
        <dsp:cNvPr id="0" name=""/>
        <dsp:cNvSpPr/>
      </dsp:nvSpPr>
      <dsp:spPr>
        <a:xfrm>
          <a:off x="2501070" y="-294620"/>
          <a:ext cx="4915981" cy="4915981"/>
        </a:xfrm>
        <a:prstGeom prst="circularArrow">
          <a:avLst>
            <a:gd name="adj1" fmla="val 5689"/>
            <a:gd name="adj2" fmla="val 340510"/>
            <a:gd name="adj3" fmla="val 12320555"/>
            <a:gd name="adj4" fmla="val 18342581"/>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D3333A-AC42-6F4D-BC19-8AB4E844E88F}">
      <dsp:nvSpPr>
        <dsp:cNvPr id="0" name=""/>
        <dsp:cNvSpPr/>
      </dsp:nvSpPr>
      <dsp:spPr>
        <a:xfrm>
          <a:off x="3193848" y="1039"/>
          <a:ext cx="3530425" cy="17652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Binge/</a:t>
          </a:r>
        </a:p>
        <a:p>
          <a:pPr marL="0" lvl="0" indent="0" algn="ctr" defTabSz="1689100">
            <a:lnSpc>
              <a:spcPct val="90000"/>
            </a:lnSpc>
            <a:spcBef>
              <a:spcPct val="0"/>
            </a:spcBef>
            <a:spcAft>
              <a:spcPct val="35000"/>
            </a:spcAft>
            <a:buNone/>
          </a:pPr>
          <a:r>
            <a:rPr lang="en-US" sz="3800" kern="1200" dirty="0"/>
            <a:t>Intoxication</a:t>
          </a:r>
        </a:p>
      </dsp:txBody>
      <dsp:txXfrm>
        <a:off x="3280019" y="87210"/>
        <a:ext cx="3358083" cy="1592870"/>
      </dsp:txXfrm>
    </dsp:sp>
    <dsp:sp modelId="{342AC13E-0C55-3341-8179-1A23A1572B77}">
      <dsp:nvSpPr>
        <dsp:cNvPr id="0" name=""/>
        <dsp:cNvSpPr/>
      </dsp:nvSpPr>
      <dsp:spPr>
        <a:xfrm>
          <a:off x="6387697" y="2771803"/>
          <a:ext cx="3530425" cy="17652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Withdrawal/</a:t>
          </a:r>
        </a:p>
        <a:p>
          <a:pPr marL="0" lvl="0" indent="0" algn="ctr" defTabSz="1689100">
            <a:lnSpc>
              <a:spcPct val="90000"/>
            </a:lnSpc>
            <a:spcBef>
              <a:spcPct val="0"/>
            </a:spcBef>
            <a:spcAft>
              <a:spcPct val="35000"/>
            </a:spcAft>
            <a:buNone/>
          </a:pPr>
          <a:r>
            <a:rPr lang="en-US" sz="3800" kern="1200" dirty="0"/>
            <a:t>Negative Affect</a:t>
          </a:r>
        </a:p>
      </dsp:txBody>
      <dsp:txXfrm>
        <a:off x="6473868" y="2857974"/>
        <a:ext cx="3358083" cy="1592870"/>
      </dsp:txXfrm>
    </dsp:sp>
    <dsp:sp modelId="{ADAF3784-2BA4-5E4D-B0E0-6555B67346C0}">
      <dsp:nvSpPr>
        <dsp:cNvPr id="0" name=""/>
        <dsp:cNvSpPr/>
      </dsp:nvSpPr>
      <dsp:spPr>
        <a:xfrm>
          <a:off x="2614" y="2444322"/>
          <a:ext cx="3530425" cy="17652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Preoccupation/</a:t>
          </a:r>
        </a:p>
        <a:p>
          <a:pPr marL="0" lvl="0" indent="0" algn="ctr" defTabSz="1689100">
            <a:lnSpc>
              <a:spcPct val="90000"/>
            </a:lnSpc>
            <a:spcBef>
              <a:spcPct val="0"/>
            </a:spcBef>
            <a:spcAft>
              <a:spcPct val="35000"/>
            </a:spcAft>
            <a:buNone/>
          </a:pPr>
          <a:r>
            <a:rPr lang="en-US" sz="3800" kern="1200" dirty="0"/>
            <a:t>Anticipation</a:t>
          </a:r>
        </a:p>
      </dsp:txBody>
      <dsp:txXfrm>
        <a:off x="88785" y="2530493"/>
        <a:ext cx="3358083" cy="15928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77F96-8E37-4949-A8DA-2A7D3890F0A7}">
      <dsp:nvSpPr>
        <dsp:cNvPr id="0" name=""/>
        <dsp:cNvSpPr/>
      </dsp:nvSpPr>
      <dsp:spPr>
        <a:xfrm>
          <a:off x="2501070" y="-294620"/>
          <a:ext cx="4915981" cy="4915981"/>
        </a:xfrm>
        <a:prstGeom prst="circularArrow">
          <a:avLst>
            <a:gd name="adj1" fmla="val 5689"/>
            <a:gd name="adj2" fmla="val 340510"/>
            <a:gd name="adj3" fmla="val 12320555"/>
            <a:gd name="adj4" fmla="val 18342581"/>
            <a:gd name="adj5" fmla="val 5908"/>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D3333A-AC42-6F4D-BC19-8AB4E844E88F}">
      <dsp:nvSpPr>
        <dsp:cNvPr id="0" name=""/>
        <dsp:cNvSpPr/>
      </dsp:nvSpPr>
      <dsp:spPr>
        <a:xfrm>
          <a:off x="3193848" y="1039"/>
          <a:ext cx="3530425" cy="17652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Binge/</a:t>
          </a:r>
        </a:p>
        <a:p>
          <a:pPr marL="0" lvl="0" indent="0" algn="ctr" defTabSz="1689100">
            <a:lnSpc>
              <a:spcPct val="90000"/>
            </a:lnSpc>
            <a:spcBef>
              <a:spcPct val="0"/>
            </a:spcBef>
            <a:spcAft>
              <a:spcPct val="35000"/>
            </a:spcAft>
            <a:buNone/>
          </a:pPr>
          <a:r>
            <a:rPr lang="en-US" sz="3800" kern="1200" dirty="0"/>
            <a:t>Intoxication</a:t>
          </a:r>
        </a:p>
      </dsp:txBody>
      <dsp:txXfrm>
        <a:off x="3280019" y="87210"/>
        <a:ext cx="3358083" cy="1592870"/>
      </dsp:txXfrm>
    </dsp:sp>
    <dsp:sp modelId="{342AC13E-0C55-3341-8179-1A23A1572B77}">
      <dsp:nvSpPr>
        <dsp:cNvPr id="0" name=""/>
        <dsp:cNvSpPr/>
      </dsp:nvSpPr>
      <dsp:spPr>
        <a:xfrm>
          <a:off x="6387697" y="2771803"/>
          <a:ext cx="3530425" cy="17652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Withdrawal/</a:t>
          </a:r>
        </a:p>
        <a:p>
          <a:pPr marL="0" lvl="0" indent="0" algn="ctr" defTabSz="1689100">
            <a:lnSpc>
              <a:spcPct val="90000"/>
            </a:lnSpc>
            <a:spcBef>
              <a:spcPct val="0"/>
            </a:spcBef>
            <a:spcAft>
              <a:spcPct val="35000"/>
            </a:spcAft>
            <a:buNone/>
          </a:pPr>
          <a:r>
            <a:rPr lang="en-US" sz="3800" kern="1200" dirty="0"/>
            <a:t>Negative Affect</a:t>
          </a:r>
        </a:p>
      </dsp:txBody>
      <dsp:txXfrm>
        <a:off x="6473868" y="2857974"/>
        <a:ext cx="3358083" cy="1592870"/>
      </dsp:txXfrm>
    </dsp:sp>
    <dsp:sp modelId="{ADAF3784-2BA4-5E4D-B0E0-6555B67346C0}">
      <dsp:nvSpPr>
        <dsp:cNvPr id="0" name=""/>
        <dsp:cNvSpPr/>
      </dsp:nvSpPr>
      <dsp:spPr>
        <a:xfrm>
          <a:off x="2614" y="2444322"/>
          <a:ext cx="3530425" cy="17652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Preoccupation/</a:t>
          </a:r>
        </a:p>
        <a:p>
          <a:pPr marL="0" lvl="0" indent="0" algn="ctr" defTabSz="1689100">
            <a:lnSpc>
              <a:spcPct val="90000"/>
            </a:lnSpc>
            <a:spcBef>
              <a:spcPct val="0"/>
            </a:spcBef>
            <a:spcAft>
              <a:spcPct val="35000"/>
            </a:spcAft>
            <a:buNone/>
          </a:pPr>
          <a:r>
            <a:rPr lang="en-US" sz="3800" kern="1200" dirty="0"/>
            <a:t>Anticipation</a:t>
          </a:r>
        </a:p>
      </dsp:txBody>
      <dsp:txXfrm>
        <a:off x="88785" y="2530493"/>
        <a:ext cx="3358083" cy="159287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39937-ED3E-4885-9D19-72F83B67F82D}"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C4DE9-49A7-4C5C-8EF4-6B91EE2FDBC9}" type="slidenum">
              <a:rPr lang="en-US" smtClean="0"/>
              <a:t>‹#›</a:t>
            </a:fld>
            <a:endParaRPr lang="en-US"/>
          </a:p>
        </p:txBody>
      </p:sp>
    </p:spTree>
    <p:extLst>
      <p:ext uri="{BB962C8B-B14F-4D97-AF65-F5344CB8AC3E}">
        <p14:creationId xmlns:p14="http://schemas.microsoft.com/office/powerpoint/2010/main" val="1540105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ba5d733dee_0_29: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ba5d733dee_0_29:notes"/>
          <p:cNvSpPr txBox="1">
            <a:spLocks noGrp="1"/>
          </p:cNvSpPr>
          <p:nvPr>
            <p:ph type="body" idx="1"/>
          </p:nvPr>
        </p:nvSpPr>
        <p:spPr>
          <a:xfrm>
            <a:off x="780288" y="4788599"/>
            <a:ext cx="6242304" cy="4536567"/>
          </a:xfrm>
          <a:prstGeom prst="rect">
            <a:avLst/>
          </a:prstGeom>
        </p:spPr>
        <p:txBody>
          <a:bodyPr spcFirstLastPara="1" wrap="square" lIns="102163" tIns="102163" rIns="102163" bIns="102163"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B80F5-946F-3C4A-A958-98E99CE85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875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1 – dAd5GNE (</a:t>
            </a:r>
            <a:r>
              <a:rPr lang="en-US" b="0" i="0" dirty="0">
                <a:solidFill>
                  <a:srgbClr val="131314"/>
                </a:solidFill>
                <a:effectLst/>
                <a:latin typeface="Inter Var"/>
              </a:rPr>
              <a:t>disrupted serotype 5 adenovirus (Ad) gene transfer vector coupled to a third-generation cocaine </a:t>
            </a:r>
            <a:r>
              <a:rPr lang="en-US" b="0" i="0" dirty="0" err="1">
                <a:solidFill>
                  <a:srgbClr val="131314"/>
                </a:solidFill>
                <a:effectLst/>
                <a:latin typeface="Inter Var"/>
              </a:rPr>
              <a:t>hapten</a:t>
            </a:r>
            <a:r>
              <a:rPr lang="en-US" b="0" i="0" dirty="0">
                <a:solidFill>
                  <a:srgbClr val="131314"/>
                </a:solidFill>
                <a:effectLst/>
                <a:latin typeface="Inter Var"/>
              </a:rPr>
              <a:t>, termed GNE (6-(2R,3S)-3-(benzoyloxy)-8-methyl-8-azabicyclo [3.2.1] octane-2-carboxamido-hexanoic acid))</a:t>
            </a:r>
            <a:endParaRPr lang="en-US" dirty="0"/>
          </a:p>
          <a:p>
            <a:r>
              <a:rPr lang="en-US" dirty="0"/>
              <a:t>Phase 2 - TV-1380</a:t>
            </a:r>
          </a:p>
          <a:p>
            <a:r>
              <a:rPr lang="en-US" dirty="0"/>
              <a:t>Phase 2 - RBP-8000</a:t>
            </a:r>
          </a:p>
          <a:p>
            <a:endParaRPr lang="en-US" dirty="0"/>
          </a:p>
          <a:p>
            <a:r>
              <a:rPr lang="en-US" dirty="0"/>
              <a:t>Kosten TR et al., Vaccine for cocaine dependence: a randomized double-blind, placebo-controlled efficacy trial. Drug Alcohol Depend. 2014; 140: 42-47.</a:t>
            </a:r>
          </a:p>
          <a:p>
            <a:r>
              <a:rPr lang="en-US" dirty="0"/>
              <a:t>Kosten TR et al., Anti-cocaine IgA rather than IgG mediates vaccine protection from cocaine use. </a:t>
            </a:r>
            <a:r>
              <a:rPr lang="en-US" dirty="0" err="1"/>
              <a:t>Pharmacetics</a:t>
            </a:r>
            <a:r>
              <a:rPr lang="en-US" dirty="0"/>
              <a:t>. 2022 Nov 3; 14(11):2368.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838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Rats – Ramsey NF et al., Naltrexone affects cocaine self-administration in naïve rats through the ventral tegmental area rather than dopaminergic target regions. </a:t>
            </a:r>
            <a:r>
              <a:rPr lang="en-US" dirty="0" err="1"/>
              <a:t>Eur</a:t>
            </a:r>
            <a:r>
              <a:rPr lang="en-US" dirty="0"/>
              <a:t> </a:t>
            </a:r>
            <a:r>
              <a:rPr lang="en-US" dirty="0" err="1"/>
              <a:t>Neuropsychopharmacol</a:t>
            </a:r>
            <a:r>
              <a:rPr lang="en-US" dirty="0"/>
              <a:t>. 1999; 9(1-2): 93-99.</a:t>
            </a:r>
          </a:p>
          <a:p>
            <a:endParaRPr lang="en-US" dirty="0"/>
          </a:p>
          <a:p>
            <a:r>
              <a:rPr lang="en-US" dirty="0"/>
              <a:t>Mello et al., Buprenorphine and naltrexone effects on cocaine self-administration by rhesus monkeys. J </a:t>
            </a:r>
            <a:r>
              <a:rPr lang="en-US" dirty="0" err="1"/>
              <a:t>Pharmacol</a:t>
            </a:r>
            <a:r>
              <a:rPr lang="en-US" dirty="0"/>
              <a:t> Exp </a:t>
            </a:r>
            <a:r>
              <a:rPr lang="en-US" dirty="0" err="1"/>
              <a:t>Ther</a:t>
            </a:r>
            <a:r>
              <a:rPr lang="en-US" dirty="0"/>
              <a:t>. 1990 Sep; 254(3):926-39</a:t>
            </a:r>
          </a:p>
          <a:p>
            <a:endParaRPr lang="en-US" dirty="0"/>
          </a:p>
          <a:p>
            <a:r>
              <a:rPr lang="en-US" dirty="0"/>
              <a:t>Kosten et al., 1989</a:t>
            </a:r>
          </a:p>
          <a:p>
            <a:endParaRPr lang="en-US" dirty="0"/>
          </a:p>
          <a:p>
            <a:r>
              <a:rPr lang="en-US" dirty="0"/>
              <a:t>Modesto-Lowe V et al., Effects of naltrexone on cue-elicited craving for alcohol and cocaine. Drug Alcohol Depend. 1997 Dec; 49(1):9-16. 29 pts w/comorbid CUD and AUD are given NTX 50mg/day and shown two 5-min films. One focused on </a:t>
            </a:r>
            <a:r>
              <a:rPr lang="en-US" dirty="0" err="1"/>
              <a:t>ccn</a:t>
            </a:r>
            <a:r>
              <a:rPr lang="en-US" dirty="0"/>
              <a:t>, the other focused on EtOH. </a:t>
            </a:r>
            <a:r>
              <a:rPr lang="en-US" dirty="0" err="1"/>
              <a:t>Ccn</a:t>
            </a:r>
            <a:r>
              <a:rPr lang="en-US" dirty="0"/>
              <a:t>-related film induced greater desire for </a:t>
            </a:r>
            <a:r>
              <a:rPr lang="en-US" dirty="0" err="1"/>
              <a:t>ccn</a:t>
            </a:r>
            <a:r>
              <a:rPr lang="en-US" dirty="0"/>
              <a:t> than the alcohol-related film did for EtOH. </a:t>
            </a:r>
          </a:p>
          <a:p>
            <a:endParaRPr lang="en-US" dirty="0"/>
          </a:p>
          <a:p>
            <a:r>
              <a:rPr lang="en-US" dirty="0" err="1"/>
              <a:t>Oslin</a:t>
            </a:r>
            <a:r>
              <a:rPr lang="en-US" dirty="0"/>
              <a:t> DW et al., The effects of naltrexone on alcohol and cocaine use in dually addicted patients. J </a:t>
            </a:r>
            <a:r>
              <a:rPr lang="en-US" dirty="0" err="1"/>
              <a:t>Subst</a:t>
            </a:r>
            <a:r>
              <a:rPr lang="en-US" dirty="0"/>
              <a:t> </a:t>
            </a:r>
            <a:r>
              <a:rPr lang="en-US" dirty="0" err="1"/>
              <a:t>Abus</a:t>
            </a:r>
            <a:r>
              <a:rPr lang="en-US" dirty="0"/>
              <a:t> Treat. 1999; 16(2): 163-167.</a:t>
            </a:r>
          </a:p>
          <a:p>
            <a:endParaRPr lang="en-US" dirty="0"/>
          </a:p>
          <a:p>
            <a:r>
              <a:rPr lang="en-US" dirty="0"/>
              <a:t>Ahmadi J, </a:t>
            </a:r>
            <a:r>
              <a:rPr lang="en-US" dirty="0" err="1"/>
              <a:t>Kampman</a:t>
            </a:r>
            <a:r>
              <a:rPr lang="en-US" dirty="0"/>
              <a:t> KM, </a:t>
            </a:r>
            <a:r>
              <a:rPr lang="en-US" dirty="0" err="1"/>
              <a:t>Oslin</a:t>
            </a:r>
            <a:r>
              <a:rPr lang="en-US" dirty="0"/>
              <a:t> DM, et al. Predictors of treatment outcome in outpatient cocaine and alcohol dependence treatment. Am J Addict. 2009; 18(1): 81-86.  -- Baseline variable most consistently predicting cocaine abstinence in persons with comorbid CUD and AUD who were prescribed NTX 150mg/day = cocaine severity (CSSA score); initial UDS (abstinence at start of trial); and frequency of recent cocaine use.</a:t>
            </a:r>
          </a:p>
          <a:p>
            <a:endParaRPr lang="en-US" dirty="0"/>
          </a:p>
          <a:p>
            <a:r>
              <a:rPr lang="en-US" dirty="0" err="1"/>
              <a:t>Pettinati</a:t>
            </a:r>
            <a:r>
              <a:rPr lang="en-US" dirty="0"/>
              <a:t> HM et al., A double-blind, placebo-controlled trial that combines disulfiram and naltrexone for treating co-occurring cocaine and alcohol dependence. Addict </a:t>
            </a:r>
            <a:r>
              <a:rPr lang="en-US" dirty="0" err="1"/>
              <a:t>Behav</a:t>
            </a:r>
            <a:r>
              <a:rPr lang="en-US" dirty="0"/>
              <a:t>. 2008; 33(5): 651-667.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553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Regnier</a:t>
            </a:r>
            <a:r>
              <a:rPr lang="en-US" dirty="0"/>
              <a:t> SD, Stoops WW, </a:t>
            </a:r>
            <a:r>
              <a:rPr lang="en-US" dirty="0" err="1"/>
              <a:t>Lilie</a:t>
            </a:r>
            <a:r>
              <a:rPr lang="en-US" dirty="0"/>
              <a:t> JA, et al. Naltrexone-bupropion combinations do not affect cocaine self-administration in humans. </a:t>
            </a:r>
            <a:r>
              <a:rPr lang="en-US" dirty="0" err="1"/>
              <a:t>Pharmacol</a:t>
            </a:r>
            <a:r>
              <a:rPr lang="en-US" dirty="0"/>
              <a:t> </a:t>
            </a:r>
            <a:r>
              <a:rPr lang="en-US" dirty="0" err="1"/>
              <a:t>Biochem</a:t>
            </a:r>
            <a:r>
              <a:rPr lang="en-US" dirty="0"/>
              <a:t> </a:t>
            </a:r>
            <a:r>
              <a:rPr lang="en-US" dirty="0" err="1"/>
              <a:t>Behav</a:t>
            </a:r>
            <a:r>
              <a:rPr lang="en-US" dirty="0"/>
              <a:t>. 2023; 224: 173526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676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B80F5-946F-3C4A-A958-98E99CE85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10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Mechanism: Partial mu agonist/kappa antagonist (</a:t>
            </a:r>
            <a:r>
              <a:rPr lang="en-US" dirty="0" err="1"/>
              <a:t>Bup</a:t>
            </a:r>
            <a:r>
              <a:rPr lang="en-US" dirty="0"/>
              <a:t>) plus a mu antagonist (NTX) theoretically leaves primarily Kappa antagonism. The Kappa opioid system is thought to contribute to opioid protracted abstinence symptoms, dysphoria, and psychosomatic symptoms during NTX treatment. </a:t>
            </a:r>
          </a:p>
          <a:p>
            <a:endParaRPr lang="en-US" dirty="0"/>
          </a:p>
          <a:p>
            <a:r>
              <a:rPr lang="en-US" dirty="0"/>
              <a:t>Kappa antagonism as primary effect could improve mood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570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Margolin A, Kosten TR, </a:t>
            </a:r>
            <a:r>
              <a:rPr lang="en-US" dirty="0" err="1"/>
              <a:t>Avants</a:t>
            </a:r>
            <a:r>
              <a:rPr lang="en-US" dirty="0"/>
              <a:t> SK, et al. A multicenter trial of bupropion for cocaine dependence in methadone-maintained patients. Drug Alcohol Depend. 1995; 40:125-131.</a:t>
            </a:r>
          </a:p>
          <a:p>
            <a:pPr marL="228600" indent="-228600">
              <a:buAutoNum type="arabicPeriod"/>
            </a:pPr>
            <a:r>
              <a:rPr lang="en-US" dirty="0"/>
              <a:t>Poling J, </a:t>
            </a:r>
            <a:r>
              <a:rPr lang="en-US" dirty="0" err="1"/>
              <a:t>Oliveto</a:t>
            </a:r>
            <a:r>
              <a:rPr lang="en-US" dirty="0"/>
              <a:t> A, Petry N, et al. Six-month trial of bupropion with contingency management for cocaine dependence in a methadone-maintained population. Arch Gen Psychiatry. 2006;63(2): 219-228.</a:t>
            </a:r>
          </a:p>
          <a:p>
            <a:pPr marL="228600" indent="-228600">
              <a:buAutoNum type="arabicPeriod"/>
            </a:pPr>
            <a:r>
              <a:rPr lang="en-US" dirty="0"/>
              <a:t>Shoptaw S, </a:t>
            </a:r>
            <a:r>
              <a:rPr lang="en-US" dirty="0" err="1"/>
              <a:t>Heinzerling</a:t>
            </a:r>
            <a:r>
              <a:rPr lang="en-US" dirty="0"/>
              <a:t> KG, </a:t>
            </a:r>
            <a:r>
              <a:rPr lang="en-US" dirty="0" err="1"/>
              <a:t>Rotheram</a:t>
            </a:r>
            <a:r>
              <a:rPr lang="en-US" dirty="0"/>
              <a:t>-Fuller E, et al. Bupropion Hydrochloride versus placebo, in combination with cognitive behavioral therapy, for the treatment of cocaine abuse/dependence.</a:t>
            </a:r>
          </a:p>
          <a:p>
            <a:pPr marL="228600" indent="-228600">
              <a:buAutoNum type="arabicPeriod"/>
            </a:pPr>
            <a:r>
              <a:rPr lang="en-US" dirty="0"/>
              <a:t>Ware OD, Sweeney MM, Cunningham C, et al. Bupropion Slow Release versus placebo with adaptive incentives for cocaine use disorder in persons receiving methadone for opioid use disorder: a randomized clinical trial. JAMA </a:t>
            </a:r>
            <a:r>
              <a:rPr lang="en-US" dirty="0" err="1"/>
              <a:t>Netw</a:t>
            </a:r>
            <a:r>
              <a:rPr lang="en-US" dirty="0"/>
              <a:t> Open. 2023;6(3):e232278. </a:t>
            </a:r>
          </a:p>
          <a:p>
            <a:pPr marL="228600" indent="-228600">
              <a:buAutoNum type="arabicPeriod"/>
            </a:pPr>
            <a:r>
              <a:rPr lang="en-US" dirty="0"/>
              <a:t>Gao Z, </a:t>
            </a:r>
            <a:r>
              <a:rPr lang="en-US" dirty="0" err="1"/>
              <a:t>Winhusen</a:t>
            </a:r>
            <a:r>
              <a:rPr lang="en-US" dirty="0"/>
              <a:t> TJ, </a:t>
            </a:r>
            <a:r>
              <a:rPr lang="en-US" dirty="0" err="1"/>
              <a:t>Gorenflo</a:t>
            </a:r>
            <a:r>
              <a:rPr lang="en-US" dirty="0"/>
              <a:t> M, et al. Potential effect of antidepressants on remission from cocaine use disorder – A nationwide matched retrospective cohort study. Drug Alcohol Depend. 2023 Oct; 251:110958.</a:t>
            </a:r>
          </a:p>
          <a:p>
            <a:pPr marL="228600" indent="-228600">
              <a:buAutoNum type="arabicPeriod"/>
            </a:pPr>
            <a:r>
              <a:rPr lang="en-US" dirty="0" err="1"/>
              <a:t>Suchting</a:t>
            </a:r>
            <a:r>
              <a:rPr lang="en-US" dirty="0"/>
              <a:t> R, Green CE, de Dios C, et al. Citalopram for treatment of cocaine use disorder: A Bayesian drop-the-loser randomized clinical trial. Drug Alcohol Depend. 2021; 228: 109054.</a:t>
            </a:r>
          </a:p>
          <a:p>
            <a:pPr marL="228600" indent="-228600">
              <a:buAutoNum type="arabicPeriod"/>
            </a:pPr>
            <a:r>
              <a:rPr lang="en-US" dirty="0"/>
              <a:t>Campbell J, Nickel EJ, Penick EC, et al. Comparison of desipramine or carbamazepine to placebo for crack cocaine-dependent patients. Am J Addict. 2003; 12:122-136.</a:t>
            </a:r>
          </a:p>
          <a:p>
            <a:pPr marL="228600" indent="-228600">
              <a:buAutoNum type="arabicPeriod"/>
            </a:pPr>
            <a:r>
              <a:rPr lang="en-US" dirty="0"/>
              <a:t>McDowell D, Nunes EV, </a:t>
            </a:r>
            <a:r>
              <a:rPr lang="en-US" dirty="0" err="1"/>
              <a:t>Seracini</a:t>
            </a:r>
            <a:r>
              <a:rPr lang="en-US" dirty="0"/>
              <a:t> AM, et al. Desipramine treatment of cocaine-dependent patients with depression: a placebo-controlled trial. Drug Alcohol Depend. 2005; 80: 209-221.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t>Pani</a:t>
            </a:r>
            <a:r>
              <a:rPr lang="en-US" dirty="0"/>
              <a:t> PP, </a:t>
            </a:r>
            <a:r>
              <a:rPr lang="en-US" dirty="0" err="1"/>
              <a:t>Trogu</a:t>
            </a:r>
            <a:r>
              <a:rPr lang="en-US" dirty="0"/>
              <a:t> E, </a:t>
            </a:r>
            <a:r>
              <a:rPr lang="en-US" dirty="0" err="1"/>
              <a:t>Vecchi</a:t>
            </a:r>
            <a:r>
              <a:rPr lang="en-US" dirty="0"/>
              <a:t> S, Amato L. Antidepressants for cocaine dependence and problematic cocaine use. The Cochrane database of systematic reviews. 2011(12):CD002950.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Schmitz JM, Averill P, Stotts AL, et al. Fluoxetine treatment of cocaine-dependent patients with major depressive disorder. Drug Alcohol Depend. 2001; 63(3): 207-214.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Afshar M, Knapp CM, </a:t>
            </a:r>
            <a:r>
              <a:rPr lang="en-US" dirty="0" err="1"/>
              <a:t>Sarid</a:t>
            </a:r>
            <a:r>
              <a:rPr lang="en-US" dirty="0"/>
              <a:t>-Segal O, et al. The efficacy of mirtazapine in the treatment of cocaine dependence with comorbid depression. Am J Drug Alcohol Abuse. 2012; 38(2): 181-186.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t>Mancino</a:t>
            </a:r>
            <a:r>
              <a:rPr lang="en-US" dirty="0"/>
              <a:t> MJ, </a:t>
            </a:r>
            <a:r>
              <a:rPr lang="en-US" dirty="0" err="1"/>
              <a:t>McGuagh</a:t>
            </a:r>
            <a:r>
              <a:rPr lang="en-US" dirty="0"/>
              <a:t> J, Chopra MP, et al. Clinical efficacy of sertraline alone and augmented with gabapentin in recently abstinent cocaine-dependent patients with depressive symptoms. J Clin </a:t>
            </a:r>
            <a:r>
              <a:rPr lang="en-US" dirty="0" err="1"/>
              <a:t>Psychopharmacol</a:t>
            </a:r>
            <a:r>
              <a:rPr lang="en-US" dirty="0"/>
              <a:t>. 2014; 34(2): 234-239.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t>Oliveto</a:t>
            </a:r>
            <a:r>
              <a:rPr lang="en-US" dirty="0"/>
              <a:t> A, Poling J, </a:t>
            </a:r>
            <a:r>
              <a:rPr lang="en-US" dirty="0" err="1"/>
              <a:t>Mancino</a:t>
            </a:r>
            <a:r>
              <a:rPr lang="en-US" dirty="0"/>
              <a:t> MJ, et al. Sertraline delays relapse in recently abstinent cocaine-dependent patients with depressive symptoms. Addiction (Abingdon, England). 2012; 107(1): 131-141.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Raby WN, Rubin EA, </a:t>
            </a:r>
            <a:r>
              <a:rPr lang="en-US" dirty="0" err="1"/>
              <a:t>Garawi</a:t>
            </a:r>
            <a:r>
              <a:rPr lang="en-US" dirty="0"/>
              <a:t> F, et al. A randomized, double-blind, placebo-controlled trial of venlafaxine for the treatment of depressed cocaine-dependent patients. Am J Addict. 2014; 23(1): 68-75.</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54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Margolin A, Kosten TR, </a:t>
            </a:r>
            <a:r>
              <a:rPr lang="en-US" dirty="0" err="1"/>
              <a:t>Avants</a:t>
            </a:r>
            <a:r>
              <a:rPr lang="en-US" dirty="0"/>
              <a:t> SK, et al. A multicenter trial of bupropion for cocaine dependence in methadone-maintained patients. Drug Alcohol Depend. 1995; 40:125-131.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Poling J, </a:t>
            </a:r>
            <a:r>
              <a:rPr lang="en-US" dirty="0" err="1"/>
              <a:t>Oliveto</a:t>
            </a:r>
            <a:r>
              <a:rPr lang="en-US" dirty="0"/>
              <a:t> A, Petry N, et al. Six-month trial of bupropion with contingency management for cocaine dependence in a methadone-maintained population. Arch Gen Psychiatry. 2006;63(2): 219-228.</a:t>
            </a:r>
          </a:p>
          <a:p>
            <a:pPr marL="228600" indent="-228600">
              <a:buAutoNum type="arabicPeriod"/>
            </a:pPr>
            <a:r>
              <a:rPr lang="en-US" dirty="0"/>
              <a:t>Shoptaw S, </a:t>
            </a:r>
            <a:r>
              <a:rPr lang="en-US" dirty="0" err="1"/>
              <a:t>Heinzerling</a:t>
            </a:r>
            <a:r>
              <a:rPr lang="en-US" dirty="0"/>
              <a:t> KG, </a:t>
            </a:r>
            <a:r>
              <a:rPr lang="en-US" dirty="0" err="1"/>
              <a:t>Rotheram</a:t>
            </a:r>
            <a:r>
              <a:rPr lang="en-US" dirty="0"/>
              <a:t>-Fuller E, et al. Bupropion Hydrochloride versus placebo, in combination with cognitive behavioral therapy, for the treatment of cocaine abuse/dependence.</a:t>
            </a:r>
          </a:p>
          <a:p>
            <a:pPr marL="228600" indent="-228600">
              <a:buAutoNum type="arabicPeriod"/>
            </a:pPr>
            <a:r>
              <a:rPr lang="en-US" dirty="0"/>
              <a:t>Gao Z, </a:t>
            </a:r>
            <a:r>
              <a:rPr lang="en-US" dirty="0" err="1"/>
              <a:t>Winhusen</a:t>
            </a:r>
            <a:r>
              <a:rPr lang="en-US" dirty="0"/>
              <a:t> TJ, </a:t>
            </a:r>
            <a:r>
              <a:rPr lang="en-US" dirty="0" err="1"/>
              <a:t>Gorenflo</a:t>
            </a:r>
            <a:r>
              <a:rPr lang="en-US" dirty="0"/>
              <a:t> M, et al. Potential effect of antidepressants on remission from cocaine use disorder – A nationwide matched retrospective cohort study. Drug Alcohol Depend. 2023 Oct; 251:110958.</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357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Ware OD, Sweeney MM, Cunningham C, et al. Bupropion Slow Release versus placebo with adaptive incentives for cocaine use disorder in persons receiving methadone for opioid use disorder: a randomized clinical trial. JAMA </a:t>
            </a:r>
            <a:r>
              <a:rPr lang="en-US" dirty="0" err="1"/>
              <a:t>Netw</a:t>
            </a:r>
            <a:r>
              <a:rPr lang="en-US" dirty="0"/>
              <a:t> Open. 2023;6(3):e232278.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239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Pani</a:t>
            </a:r>
            <a:r>
              <a:rPr lang="en-US" dirty="0"/>
              <a:t> PP, </a:t>
            </a:r>
            <a:r>
              <a:rPr lang="en-US" dirty="0" err="1"/>
              <a:t>Trogu</a:t>
            </a:r>
            <a:r>
              <a:rPr lang="en-US" dirty="0"/>
              <a:t> E, </a:t>
            </a:r>
            <a:r>
              <a:rPr lang="en-US" dirty="0" err="1"/>
              <a:t>Vecchi</a:t>
            </a:r>
            <a:r>
              <a:rPr lang="en-US" dirty="0"/>
              <a:t> S, Amato L. Antidepressants for cocaine dependence and problematic cocaine use. The Cochrane database of systematic reviews. 2011(12):CD002950.</a:t>
            </a:r>
          </a:p>
          <a:p>
            <a:endParaRPr lang="en-US" dirty="0"/>
          </a:p>
          <a:p>
            <a:r>
              <a:rPr lang="en-US" dirty="0"/>
              <a:t>Note: In Fluoxetine trial with CBT, there was remission of depressive symptoms over time but not associated with medication effect. Schmitz JM, Averill P, Stotts AL, et al. Fluoxetine treatment of cocaine-dependent patients with major depressive disorder. Drug Alcohol Depend. 2001; 63(3): 207-214.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85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3238" y="739775"/>
            <a:ext cx="6570662" cy="3695700"/>
          </a:xfrm>
        </p:spPr>
      </p:sp>
      <p:sp>
        <p:nvSpPr>
          <p:cNvPr id="3" name="Notes Placeholder 2"/>
          <p:cNvSpPr>
            <a:spLocks noGrp="1"/>
          </p:cNvSpPr>
          <p:nvPr>
            <p:ph type="body" idx="1"/>
          </p:nvPr>
        </p:nvSpPr>
        <p:spPr/>
        <p:txBody>
          <a:bodyPr/>
          <a:lstStyle/>
          <a:p>
            <a:pPr algn="l"/>
            <a:r>
              <a:rPr lang="en-US" b="0" i="0" dirty="0" err="1">
                <a:solidFill>
                  <a:srgbClr val="000000"/>
                </a:solidFill>
                <a:effectLst/>
                <a:latin typeface="Georgia" panose="02040502050405020303" pitchFamily="18" charset="0"/>
              </a:rPr>
              <a:t>Dispell</a:t>
            </a:r>
            <a:r>
              <a:rPr lang="en-US" b="0" i="0" dirty="0">
                <a:solidFill>
                  <a:srgbClr val="000000"/>
                </a:solidFill>
                <a:effectLst/>
                <a:latin typeface="Georgia" panose="02040502050405020303" pitchFamily="18" charset="0"/>
              </a:rPr>
              <a:t> myths about malicious intent: it goes like this: Dealers rush the cleanup, sloppily wiping down the area with a rag, which means traces of fentanyl remain. Then they begin to cut and package another product — in this case, cocaine — on the same table, with the same tools.</a:t>
            </a:r>
          </a:p>
          <a:p>
            <a:pPr algn="l"/>
            <a:r>
              <a:rPr lang="en-US" b="0" i="0" dirty="0">
                <a:solidFill>
                  <a:srgbClr val="000000"/>
                </a:solidFill>
                <a:effectLst/>
                <a:latin typeface="Georgia" panose="02040502050405020303" pitchFamily="18" charset="0"/>
              </a:rPr>
              <a:t>“They’re not cleaning the scales. They’re not cleaning the grinders. They’re not cleaning the strainers,” he tells </a:t>
            </a:r>
            <a:r>
              <a:rPr lang="en-US" b="0" i="1" dirty="0">
                <a:solidFill>
                  <a:srgbClr val="000000"/>
                </a:solidFill>
                <a:effectLst/>
                <a:latin typeface="Georgia" panose="02040502050405020303" pitchFamily="18" charset="0"/>
              </a:rPr>
              <a:t>Rolling Stone</a:t>
            </a:r>
            <a:r>
              <a:rPr lang="en-US" b="0" i="0" dirty="0">
                <a:solidFill>
                  <a:srgbClr val="000000"/>
                </a:solidFill>
                <a:effectLst/>
                <a:latin typeface="Georgia" panose="02040502050405020303" pitchFamily="18" charset="0"/>
              </a:rPr>
              <a:t>. “So whatever’s left there is going to be picked up in the first batch of coke.” So the cocaine becomes contaminated, Fuentes says, unbeknownst to the street dealers selling the product to their clients.</a:t>
            </a:r>
          </a:p>
          <a:p>
            <a:pPr algn="l"/>
            <a:r>
              <a:rPr lang="en-US" b="0" i="0" dirty="0">
                <a:solidFill>
                  <a:srgbClr val="000000"/>
                </a:solidFill>
                <a:effectLst/>
                <a:latin typeface="Georgia" panose="02040502050405020303" pitchFamily="18" charset="0"/>
              </a:rPr>
              <a:t>And that’s the key part here: Most drug dealers, experts say, don’t know that the substance they’re distributing is laced with fentanyl.</a:t>
            </a:r>
          </a:p>
          <a:p>
            <a:endParaRPr lang="en-US" dirty="0"/>
          </a:p>
        </p:txBody>
      </p:sp>
      <p:sp>
        <p:nvSpPr>
          <p:cNvPr id="4" name="Slide Number Placeholder 3"/>
          <p:cNvSpPr>
            <a:spLocks noGrp="1"/>
          </p:cNvSpPr>
          <p:nvPr>
            <p:ph type="sldNum" sz="quarter" idx="5"/>
          </p:nvPr>
        </p:nvSpPr>
        <p:spPr/>
        <p:txBody>
          <a:bodyPr lIns="99609" tIns="49804" rIns="99609" bIns="49804"/>
          <a:lstStyle/>
          <a:p>
            <a:pPr marL="0" marR="0" lvl="0" indent="0" algn="r" defTabSz="914400" rtl="0" eaLnBrk="1" fontAlgn="auto" latinLnBrk="0" hangingPunct="1">
              <a:lnSpc>
                <a:spcPct val="100000"/>
              </a:lnSpc>
              <a:spcBef>
                <a:spcPts val="0"/>
              </a:spcBef>
              <a:spcAft>
                <a:spcPts val="0"/>
              </a:spcAft>
              <a:buClrTx/>
              <a:buSzTx/>
              <a:buFontTx/>
              <a:buNone/>
              <a:tabLst/>
              <a:defRPr/>
            </a:pPr>
            <a:fld id="{D7010C9B-EC15-47A9-819D-C81803753D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186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Sertraline trials: 12-week trials with a 2-week residential stay followed by 10 weeks of outpatient study visits. Sertraline plus contingency management and once/week CBT. No diffs in study retention.</a:t>
            </a:r>
          </a:p>
          <a:p>
            <a:endParaRPr lang="en-US" dirty="0"/>
          </a:p>
          <a:p>
            <a:r>
              <a:rPr lang="en-US" dirty="0" err="1"/>
              <a:t>Venlafxine</a:t>
            </a:r>
            <a:r>
              <a:rPr lang="en-US" dirty="0"/>
              <a:t> plus MI and weekly manualized relapse prevention therapy. No differences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086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B80F5-946F-3C4A-A958-98E99CE85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098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Jobes</a:t>
            </a:r>
            <a:r>
              <a:rPr lang="en-US" dirty="0"/>
              <a:t> ML et al., Clonidine blocks stress-induced craving in cocaine users. </a:t>
            </a:r>
            <a:r>
              <a:rPr lang="en-US" dirty="0" err="1"/>
              <a:t>Psychopharmacol</a:t>
            </a:r>
            <a:r>
              <a:rPr lang="en-US" dirty="0"/>
              <a:t>. 2011; 218: 83-88.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711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Mooney ME, </a:t>
            </a:r>
            <a:r>
              <a:rPr lang="en-US" dirty="0" err="1"/>
              <a:t>Herin</a:t>
            </a:r>
            <a:r>
              <a:rPr lang="en-US" dirty="0"/>
              <a:t> DV, Specker S, et al. Pilot study of the effects of </a:t>
            </a:r>
            <a:r>
              <a:rPr lang="en-US" dirty="0" err="1"/>
              <a:t>lisdexamfetamine</a:t>
            </a:r>
            <a:r>
              <a:rPr lang="en-US" dirty="0"/>
              <a:t> on cocaine use: a randomized, double-blind, placebo-controlled trial. Drug Alcohol Depend. 2015; 153: 94-103.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756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Dakwar</a:t>
            </a:r>
            <a:r>
              <a:rPr lang="en-US" dirty="0"/>
              <a:t> E, Nunes EV, Hart CL, et al. A single ketamine infusion combined with mindfulness-based behavioral modification to treat cocaine dependence: a randomized clinical trial. Am J Psych. 2019; 176(11): 923-930.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191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Milivojevic</a:t>
            </a:r>
            <a:r>
              <a:rPr lang="en-US" dirty="0"/>
              <a:t> V, Fox HC, </a:t>
            </a:r>
            <a:r>
              <a:rPr lang="en-US" dirty="0" err="1"/>
              <a:t>Sofuoglu</a:t>
            </a:r>
            <a:r>
              <a:rPr lang="en-US" dirty="0"/>
              <a:t> M, et al., Effects of progesterone stimulated allopregnanolone on craving and stress response in cocaine dependent men and women. </a:t>
            </a:r>
            <a:r>
              <a:rPr lang="en-US" dirty="0" err="1"/>
              <a:t>Psychoneuroendocrinology</a:t>
            </a:r>
            <a:r>
              <a:rPr lang="en-US" dirty="0"/>
              <a:t>. 2016; 65: 44-53.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Fox HC, </a:t>
            </a:r>
            <a:r>
              <a:rPr lang="en-US" dirty="0" err="1"/>
              <a:t>Sofuoglu</a:t>
            </a:r>
            <a:r>
              <a:rPr lang="en-US" dirty="0"/>
              <a:t> M, Morgan PT, et al. The effects of exogenous progesterone on drug craving and stress arousal in cocaine dependence: impact of gender and cue type. </a:t>
            </a:r>
            <a:r>
              <a:rPr lang="en-US" dirty="0" err="1"/>
              <a:t>Psychoneuroendocrinology</a:t>
            </a:r>
            <a:r>
              <a:rPr lang="en-US" dirty="0"/>
              <a:t>. 2013; 38: 1532-1544..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510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43A65F-E6E9-4953-842C-C002DA783D1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388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a:t>1-RM leg press </a:t>
            </a:r>
          </a:p>
        </p:txBody>
      </p:sp>
      <p:sp>
        <p:nvSpPr>
          <p:cNvPr id="61444" name="Slide Number Placeholder 3"/>
          <p:cNvSpPr>
            <a:spLocks noGrp="1"/>
          </p:cNvSpPr>
          <p:nvPr>
            <p:ph type="sldNum" sz="quarter" idx="5"/>
          </p:nvPr>
        </p:nvSpPr>
        <p:spPr>
          <a:noFill/>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4CF32BB-ECAF-4E01-A7E2-89738D2BF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2741E-2C5E-4AAE-B916-8CAE5FC91A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359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A24C0-4257-4D80-A9E7-00A3EC7E1C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309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A24C0-4257-4D80-A9E7-00A3EC7E1C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26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Mechanism for this effect is unknown – but it is a strong signal of efficacy.</a:t>
            </a:r>
            <a:br>
              <a:rPr lang="en-US" dirty="0"/>
            </a:br>
            <a:r>
              <a:rPr lang="en-US" dirty="0"/>
              <a:t>This trial randomized 403 participants to 6 weeks of medication combination or to placebo.</a:t>
            </a:r>
            <a:br>
              <a:rPr lang="en-US" dirty="0"/>
            </a:br>
            <a:r>
              <a:rPr lang="en-US" dirty="0"/>
              <a:t>Primary outcome was defined as participants who produced two weeks of meth-negative urine screens in weeks 5+6 and again in weeks 11+12</a:t>
            </a:r>
          </a:p>
          <a:p>
            <a:r>
              <a:rPr lang="en-US" dirty="0"/>
              <a:t>Those assigned to placebo who failed outcome in weeks 5+6 were re-randomized (1:1) to active or placebo</a:t>
            </a:r>
          </a:p>
          <a:p>
            <a:r>
              <a:rPr lang="en-US" dirty="0"/>
              <a:t>Findings show 11.1 percentage points difference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3758D1-BDD6-4E6A-80BA-AC99555C3F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088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69AE5-D3DB-4DF3-B940-E8C86321B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54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B80F5-946F-3C4A-A958-98E99CE85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29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B80F5-946F-3C4A-A958-98E99CE859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129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485900" y="1122362"/>
            <a:ext cx="8609322" cy="3744209"/>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485900" y="5230134"/>
            <a:ext cx="46101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11/4/2023</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33044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11/4/2023</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057366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97973"/>
            <a:ext cx="2674301" cy="527898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838200" y="854169"/>
            <a:ext cx="77343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11/4/2023</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680142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615A9-A6EA-F6A7-DA7F-452CA7C4E1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F28439-7437-2760-5E2D-C7DE49509C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4CD72F-E4B9-A02B-724C-CD436A5ADF33}"/>
              </a:ext>
            </a:extLst>
          </p:cNvPr>
          <p:cNvSpPr>
            <a:spLocks noGrp="1"/>
          </p:cNvSpPr>
          <p:nvPr>
            <p:ph type="dt" sz="half" idx="10"/>
          </p:nvPr>
        </p:nvSpPr>
        <p:spPr/>
        <p:txBody>
          <a:bodyPr/>
          <a:lstStyle/>
          <a:p>
            <a:fld id="{EC1AB75A-0D65-43AF-97A6-DC61A04A64DA}" type="datetimeFigureOut">
              <a:rPr lang="en-US" smtClean="0"/>
              <a:t>11/4/2023</a:t>
            </a:fld>
            <a:endParaRPr lang="en-US"/>
          </a:p>
        </p:txBody>
      </p:sp>
      <p:sp>
        <p:nvSpPr>
          <p:cNvPr id="5" name="Footer Placeholder 4">
            <a:extLst>
              <a:ext uri="{FF2B5EF4-FFF2-40B4-BE49-F238E27FC236}">
                <a16:creationId xmlns:a16="http://schemas.microsoft.com/office/drawing/2014/main" id="{45D99E4A-D3B2-1B03-7BA1-EA824D0D0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E59A7-CD56-BD1D-B776-16F1329E617A}"/>
              </a:ext>
            </a:extLst>
          </p:cNvPr>
          <p:cNvSpPr>
            <a:spLocks noGrp="1"/>
          </p:cNvSpPr>
          <p:nvPr>
            <p:ph type="sldNum" sz="quarter" idx="12"/>
          </p:nvPr>
        </p:nvSpPr>
        <p:spPr/>
        <p:txBody>
          <a:bodyPr/>
          <a:lstStyle/>
          <a:p>
            <a:fld id="{E38E5BFD-3F6E-448E-9624-A661FC86B414}" type="slidenum">
              <a:rPr lang="en-US" smtClean="0"/>
              <a:t>‹#›</a:t>
            </a:fld>
            <a:endParaRPr lang="en-US"/>
          </a:p>
        </p:txBody>
      </p:sp>
    </p:spTree>
    <p:extLst>
      <p:ext uri="{BB962C8B-B14F-4D97-AF65-F5344CB8AC3E}">
        <p14:creationId xmlns:p14="http://schemas.microsoft.com/office/powerpoint/2010/main" val="2794235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B2E2-459A-317A-E8E6-5F50EDA9E4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1DD1A5-45DD-0C74-8858-3FC50D17E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3F831-D600-05EB-6A10-94F6AE50D74E}"/>
              </a:ext>
            </a:extLst>
          </p:cNvPr>
          <p:cNvSpPr>
            <a:spLocks noGrp="1"/>
          </p:cNvSpPr>
          <p:nvPr>
            <p:ph type="dt" sz="half" idx="10"/>
          </p:nvPr>
        </p:nvSpPr>
        <p:spPr/>
        <p:txBody>
          <a:bodyPr/>
          <a:lstStyle/>
          <a:p>
            <a:fld id="{EC1AB75A-0D65-43AF-97A6-DC61A04A64DA}" type="datetimeFigureOut">
              <a:rPr lang="en-US" smtClean="0"/>
              <a:t>11/4/2023</a:t>
            </a:fld>
            <a:endParaRPr lang="en-US"/>
          </a:p>
        </p:txBody>
      </p:sp>
      <p:sp>
        <p:nvSpPr>
          <p:cNvPr id="5" name="Footer Placeholder 4">
            <a:extLst>
              <a:ext uri="{FF2B5EF4-FFF2-40B4-BE49-F238E27FC236}">
                <a16:creationId xmlns:a16="http://schemas.microsoft.com/office/drawing/2014/main" id="{9F04B0AB-F1D1-AADE-CD29-185A7BD07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1886C-C788-6383-5769-C2717F17EF6E}"/>
              </a:ext>
            </a:extLst>
          </p:cNvPr>
          <p:cNvSpPr>
            <a:spLocks noGrp="1"/>
          </p:cNvSpPr>
          <p:nvPr>
            <p:ph type="sldNum" sz="quarter" idx="12"/>
          </p:nvPr>
        </p:nvSpPr>
        <p:spPr/>
        <p:txBody>
          <a:bodyPr/>
          <a:lstStyle/>
          <a:p>
            <a:fld id="{E38E5BFD-3F6E-448E-9624-A661FC86B414}" type="slidenum">
              <a:rPr lang="en-US" smtClean="0"/>
              <a:t>‹#›</a:t>
            </a:fld>
            <a:endParaRPr lang="en-US"/>
          </a:p>
        </p:txBody>
      </p:sp>
    </p:spTree>
    <p:extLst>
      <p:ext uri="{BB962C8B-B14F-4D97-AF65-F5344CB8AC3E}">
        <p14:creationId xmlns:p14="http://schemas.microsoft.com/office/powerpoint/2010/main" val="660921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32918-889C-8271-1924-CB1FC5DF3C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034747-7C2E-4512-454A-8B5B43BF1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ADA07-FDD2-D491-0857-8EFEB254970C}"/>
              </a:ext>
            </a:extLst>
          </p:cNvPr>
          <p:cNvSpPr>
            <a:spLocks noGrp="1"/>
          </p:cNvSpPr>
          <p:nvPr>
            <p:ph type="dt" sz="half" idx="10"/>
          </p:nvPr>
        </p:nvSpPr>
        <p:spPr/>
        <p:txBody>
          <a:bodyPr/>
          <a:lstStyle/>
          <a:p>
            <a:fld id="{EC1AB75A-0D65-43AF-97A6-DC61A04A64DA}" type="datetimeFigureOut">
              <a:rPr lang="en-US" smtClean="0"/>
              <a:t>11/4/2023</a:t>
            </a:fld>
            <a:endParaRPr lang="en-US"/>
          </a:p>
        </p:txBody>
      </p:sp>
      <p:sp>
        <p:nvSpPr>
          <p:cNvPr id="5" name="Footer Placeholder 4">
            <a:extLst>
              <a:ext uri="{FF2B5EF4-FFF2-40B4-BE49-F238E27FC236}">
                <a16:creationId xmlns:a16="http://schemas.microsoft.com/office/drawing/2014/main" id="{AC570905-64F6-3241-D45B-D644C153C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CF71B8-C72D-8131-137F-D49856D84594}"/>
              </a:ext>
            </a:extLst>
          </p:cNvPr>
          <p:cNvSpPr>
            <a:spLocks noGrp="1"/>
          </p:cNvSpPr>
          <p:nvPr>
            <p:ph type="sldNum" sz="quarter" idx="12"/>
          </p:nvPr>
        </p:nvSpPr>
        <p:spPr/>
        <p:txBody>
          <a:bodyPr/>
          <a:lstStyle/>
          <a:p>
            <a:fld id="{E38E5BFD-3F6E-448E-9624-A661FC86B414}" type="slidenum">
              <a:rPr lang="en-US" smtClean="0"/>
              <a:t>‹#›</a:t>
            </a:fld>
            <a:endParaRPr lang="en-US"/>
          </a:p>
        </p:txBody>
      </p:sp>
    </p:spTree>
    <p:extLst>
      <p:ext uri="{BB962C8B-B14F-4D97-AF65-F5344CB8AC3E}">
        <p14:creationId xmlns:p14="http://schemas.microsoft.com/office/powerpoint/2010/main" val="146623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828D-A06B-2F01-995C-DF99EF7E2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8162F6-CC8F-BF16-161B-D518487079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F7147A-1D23-3225-82EC-10E4D7C84D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E8DA60-BFA1-897D-27E9-BF233C9CA128}"/>
              </a:ext>
            </a:extLst>
          </p:cNvPr>
          <p:cNvSpPr>
            <a:spLocks noGrp="1"/>
          </p:cNvSpPr>
          <p:nvPr>
            <p:ph type="dt" sz="half" idx="10"/>
          </p:nvPr>
        </p:nvSpPr>
        <p:spPr/>
        <p:txBody>
          <a:bodyPr/>
          <a:lstStyle/>
          <a:p>
            <a:fld id="{EC1AB75A-0D65-43AF-97A6-DC61A04A64DA}" type="datetimeFigureOut">
              <a:rPr lang="en-US" smtClean="0"/>
              <a:t>11/4/2023</a:t>
            </a:fld>
            <a:endParaRPr lang="en-US"/>
          </a:p>
        </p:txBody>
      </p:sp>
      <p:sp>
        <p:nvSpPr>
          <p:cNvPr id="6" name="Footer Placeholder 5">
            <a:extLst>
              <a:ext uri="{FF2B5EF4-FFF2-40B4-BE49-F238E27FC236}">
                <a16:creationId xmlns:a16="http://schemas.microsoft.com/office/drawing/2014/main" id="{4C1B9D85-099E-298F-50C9-3BE79A83DF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0571C2-039A-A01C-3934-21C1E8593DC6}"/>
              </a:ext>
            </a:extLst>
          </p:cNvPr>
          <p:cNvSpPr>
            <a:spLocks noGrp="1"/>
          </p:cNvSpPr>
          <p:nvPr>
            <p:ph type="sldNum" sz="quarter" idx="12"/>
          </p:nvPr>
        </p:nvSpPr>
        <p:spPr/>
        <p:txBody>
          <a:bodyPr/>
          <a:lstStyle/>
          <a:p>
            <a:fld id="{E38E5BFD-3F6E-448E-9624-A661FC86B414}" type="slidenum">
              <a:rPr lang="en-US" smtClean="0"/>
              <a:t>‹#›</a:t>
            </a:fld>
            <a:endParaRPr lang="en-US"/>
          </a:p>
        </p:txBody>
      </p:sp>
    </p:spTree>
    <p:extLst>
      <p:ext uri="{BB962C8B-B14F-4D97-AF65-F5344CB8AC3E}">
        <p14:creationId xmlns:p14="http://schemas.microsoft.com/office/powerpoint/2010/main" val="2527967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A0D3-9794-B53C-2846-E5411FDBA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ECDA49-B216-BF72-3935-4DDBBA66EC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DDA879-FD98-D188-C4B8-4FCE5CA069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0E4486-E242-A92E-5E09-38C934FB2E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3C34B7-BF73-0DCE-214E-EF4F2B90FB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A4BD25-BE64-8623-DE0D-554894576CF4}"/>
              </a:ext>
            </a:extLst>
          </p:cNvPr>
          <p:cNvSpPr>
            <a:spLocks noGrp="1"/>
          </p:cNvSpPr>
          <p:nvPr>
            <p:ph type="dt" sz="half" idx="10"/>
          </p:nvPr>
        </p:nvSpPr>
        <p:spPr/>
        <p:txBody>
          <a:bodyPr/>
          <a:lstStyle/>
          <a:p>
            <a:fld id="{EC1AB75A-0D65-43AF-97A6-DC61A04A64DA}" type="datetimeFigureOut">
              <a:rPr lang="en-US" smtClean="0"/>
              <a:t>11/4/2023</a:t>
            </a:fld>
            <a:endParaRPr lang="en-US"/>
          </a:p>
        </p:txBody>
      </p:sp>
      <p:sp>
        <p:nvSpPr>
          <p:cNvPr id="8" name="Footer Placeholder 7">
            <a:extLst>
              <a:ext uri="{FF2B5EF4-FFF2-40B4-BE49-F238E27FC236}">
                <a16:creationId xmlns:a16="http://schemas.microsoft.com/office/drawing/2014/main" id="{64385C0A-373D-D588-9921-7E21988779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B6835E-2A23-C419-6116-C1FB82F6C919}"/>
              </a:ext>
            </a:extLst>
          </p:cNvPr>
          <p:cNvSpPr>
            <a:spLocks noGrp="1"/>
          </p:cNvSpPr>
          <p:nvPr>
            <p:ph type="sldNum" sz="quarter" idx="12"/>
          </p:nvPr>
        </p:nvSpPr>
        <p:spPr/>
        <p:txBody>
          <a:bodyPr/>
          <a:lstStyle/>
          <a:p>
            <a:fld id="{E38E5BFD-3F6E-448E-9624-A661FC86B414}" type="slidenum">
              <a:rPr lang="en-US" smtClean="0"/>
              <a:t>‹#›</a:t>
            </a:fld>
            <a:endParaRPr lang="en-US"/>
          </a:p>
        </p:txBody>
      </p:sp>
    </p:spTree>
    <p:extLst>
      <p:ext uri="{BB962C8B-B14F-4D97-AF65-F5344CB8AC3E}">
        <p14:creationId xmlns:p14="http://schemas.microsoft.com/office/powerpoint/2010/main" val="2046799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AFAB-FAD8-46B9-13CF-1CCBDD5071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3FB949-07B8-ABC9-D871-1D0D9489D68C}"/>
              </a:ext>
            </a:extLst>
          </p:cNvPr>
          <p:cNvSpPr>
            <a:spLocks noGrp="1"/>
          </p:cNvSpPr>
          <p:nvPr>
            <p:ph type="dt" sz="half" idx="10"/>
          </p:nvPr>
        </p:nvSpPr>
        <p:spPr/>
        <p:txBody>
          <a:bodyPr/>
          <a:lstStyle/>
          <a:p>
            <a:fld id="{EC1AB75A-0D65-43AF-97A6-DC61A04A64DA}" type="datetimeFigureOut">
              <a:rPr lang="en-US" smtClean="0"/>
              <a:t>11/4/2023</a:t>
            </a:fld>
            <a:endParaRPr lang="en-US"/>
          </a:p>
        </p:txBody>
      </p:sp>
      <p:sp>
        <p:nvSpPr>
          <p:cNvPr id="4" name="Footer Placeholder 3">
            <a:extLst>
              <a:ext uri="{FF2B5EF4-FFF2-40B4-BE49-F238E27FC236}">
                <a16:creationId xmlns:a16="http://schemas.microsoft.com/office/drawing/2014/main" id="{6CD92F14-AF13-20A4-D2A0-299F868663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03AB98-6208-471A-6A8A-531B4A50DCB8}"/>
              </a:ext>
            </a:extLst>
          </p:cNvPr>
          <p:cNvSpPr>
            <a:spLocks noGrp="1"/>
          </p:cNvSpPr>
          <p:nvPr>
            <p:ph type="sldNum" sz="quarter" idx="12"/>
          </p:nvPr>
        </p:nvSpPr>
        <p:spPr/>
        <p:txBody>
          <a:bodyPr/>
          <a:lstStyle/>
          <a:p>
            <a:fld id="{E38E5BFD-3F6E-448E-9624-A661FC86B414}" type="slidenum">
              <a:rPr lang="en-US" smtClean="0"/>
              <a:t>‹#›</a:t>
            </a:fld>
            <a:endParaRPr lang="en-US"/>
          </a:p>
        </p:txBody>
      </p:sp>
    </p:spTree>
    <p:extLst>
      <p:ext uri="{BB962C8B-B14F-4D97-AF65-F5344CB8AC3E}">
        <p14:creationId xmlns:p14="http://schemas.microsoft.com/office/powerpoint/2010/main" val="499745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C5272B-F9E7-43B6-D389-696CE960B2A2}"/>
              </a:ext>
            </a:extLst>
          </p:cNvPr>
          <p:cNvSpPr>
            <a:spLocks noGrp="1"/>
          </p:cNvSpPr>
          <p:nvPr>
            <p:ph type="dt" sz="half" idx="10"/>
          </p:nvPr>
        </p:nvSpPr>
        <p:spPr/>
        <p:txBody>
          <a:bodyPr/>
          <a:lstStyle/>
          <a:p>
            <a:fld id="{EC1AB75A-0D65-43AF-97A6-DC61A04A64DA}" type="datetimeFigureOut">
              <a:rPr lang="en-US" smtClean="0"/>
              <a:t>11/4/2023</a:t>
            </a:fld>
            <a:endParaRPr lang="en-US"/>
          </a:p>
        </p:txBody>
      </p:sp>
      <p:sp>
        <p:nvSpPr>
          <p:cNvPr id="3" name="Footer Placeholder 2">
            <a:extLst>
              <a:ext uri="{FF2B5EF4-FFF2-40B4-BE49-F238E27FC236}">
                <a16:creationId xmlns:a16="http://schemas.microsoft.com/office/drawing/2014/main" id="{D6AF051F-C989-E947-DD0C-86583D735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444A85-E05F-E35E-D269-80FE72350908}"/>
              </a:ext>
            </a:extLst>
          </p:cNvPr>
          <p:cNvSpPr>
            <a:spLocks noGrp="1"/>
          </p:cNvSpPr>
          <p:nvPr>
            <p:ph type="sldNum" sz="quarter" idx="12"/>
          </p:nvPr>
        </p:nvSpPr>
        <p:spPr/>
        <p:txBody>
          <a:bodyPr/>
          <a:lstStyle/>
          <a:p>
            <a:fld id="{E38E5BFD-3F6E-448E-9624-A661FC86B414}" type="slidenum">
              <a:rPr lang="en-US" smtClean="0"/>
              <a:t>‹#›</a:t>
            </a:fld>
            <a:endParaRPr lang="en-US"/>
          </a:p>
        </p:txBody>
      </p:sp>
    </p:spTree>
    <p:extLst>
      <p:ext uri="{BB962C8B-B14F-4D97-AF65-F5344CB8AC3E}">
        <p14:creationId xmlns:p14="http://schemas.microsoft.com/office/powerpoint/2010/main" val="2688364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FCFA6-F1AB-EFC3-A917-083D9E1A82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88A70C-A91B-121C-7DFD-FE971448AA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D0ABF0-A797-F642-CB47-26F10A803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F8FB31-2400-800B-1B0F-F486AABFDAD8}"/>
              </a:ext>
            </a:extLst>
          </p:cNvPr>
          <p:cNvSpPr>
            <a:spLocks noGrp="1"/>
          </p:cNvSpPr>
          <p:nvPr>
            <p:ph type="dt" sz="half" idx="10"/>
          </p:nvPr>
        </p:nvSpPr>
        <p:spPr/>
        <p:txBody>
          <a:bodyPr/>
          <a:lstStyle/>
          <a:p>
            <a:fld id="{EC1AB75A-0D65-43AF-97A6-DC61A04A64DA}" type="datetimeFigureOut">
              <a:rPr lang="en-US" smtClean="0"/>
              <a:t>11/4/2023</a:t>
            </a:fld>
            <a:endParaRPr lang="en-US"/>
          </a:p>
        </p:txBody>
      </p:sp>
      <p:sp>
        <p:nvSpPr>
          <p:cNvPr id="6" name="Footer Placeholder 5">
            <a:extLst>
              <a:ext uri="{FF2B5EF4-FFF2-40B4-BE49-F238E27FC236}">
                <a16:creationId xmlns:a16="http://schemas.microsoft.com/office/drawing/2014/main" id="{B1805C64-CA22-CD49-79CB-BE7DC383F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B7C290-E6E8-C912-A4DC-B19B4F7AD136}"/>
              </a:ext>
            </a:extLst>
          </p:cNvPr>
          <p:cNvSpPr>
            <a:spLocks noGrp="1"/>
          </p:cNvSpPr>
          <p:nvPr>
            <p:ph type="sldNum" sz="quarter" idx="12"/>
          </p:nvPr>
        </p:nvSpPr>
        <p:spPr/>
        <p:txBody>
          <a:bodyPr/>
          <a:lstStyle/>
          <a:p>
            <a:fld id="{E38E5BFD-3F6E-448E-9624-A661FC86B414}" type="slidenum">
              <a:rPr lang="en-US" smtClean="0"/>
              <a:t>‹#›</a:t>
            </a:fld>
            <a:endParaRPr lang="en-US"/>
          </a:p>
        </p:txBody>
      </p:sp>
    </p:spTree>
    <p:extLst>
      <p:ext uri="{BB962C8B-B14F-4D97-AF65-F5344CB8AC3E}">
        <p14:creationId xmlns:p14="http://schemas.microsoft.com/office/powerpoint/2010/main" val="2498618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11/4/2023</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29367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34FA-C96E-B249-46C2-F85622721C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5F2473-1E98-AC12-E280-39F4AEB839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44AE16-819D-7771-CA3B-8F7625E96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CEF973-3186-A6EB-E511-1A71F9B12797}"/>
              </a:ext>
            </a:extLst>
          </p:cNvPr>
          <p:cNvSpPr>
            <a:spLocks noGrp="1"/>
          </p:cNvSpPr>
          <p:nvPr>
            <p:ph type="dt" sz="half" idx="10"/>
          </p:nvPr>
        </p:nvSpPr>
        <p:spPr/>
        <p:txBody>
          <a:bodyPr/>
          <a:lstStyle/>
          <a:p>
            <a:fld id="{EC1AB75A-0D65-43AF-97A6-DC61A04A64DA}" type="datetimeFigureOut">
              <a:rPr lang="en-US" smtClean="0"/>
              <a:t>11/4/2023</a:t>
            </a:fld>
            <a:endParaRPr lang="en-US"/>
          </a:p>
        </p:txBody>
      </p:sp>
      <p:sp>
        <p:nvSpPr>
          <p:cNvPr id="6" name="Footer Placeholder 5">
            <a:extLst>
              <a:ext uri="{FF2B5EF4-FFF2-40B4-BE49-F238E27FC236}">
                <a16:creationId xmlns:a16="http://schemas.microsoft.com/office/drawing/2014/main" id="{88B36BC2-16FF-02B5-043B-F9099AB59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0732C-712C-A11A-F879-E7DE3B730A39}"/>
              </a:ext>
            </a:extLst>
          </p:cNvPr>
          <p:cNvSpPr>
            <a:spLocks noGrp="1"/>
          </p:cNvSpPr>
          <p:nvPr>
            <p:ph type="sldNum" sz="quarter" idx="12"/>
          </p:nvPr>
        </p:nvSpPr>
        <p:spPr/>
        <p:txBody>
          <a:bodyPr/>
          <a:lstStyle/>
          <a:p>
            <a:fld id="{E38E5BFD-3F6E-448E-9624-A661FC86B414}" type="slidenum">
              <a:rPr lang="en-US" smtClean="0"/>
              <a:t>‹#›</a:t>
            </a:fld>
            <a:endParaRPr lang="en-US"/>
          </a:p>
        </p:txBody>
      </p:sp>
    </p:spTree>
    <p:extLst>
      <p:ext uri="{BB962C8B-B14F-4D97-AF65-F5344CB8AC3E}">
        <p14:creationId xmlns:p14="http://schemas.microsoft.com/office/powerpoint/2010/main" val="1283633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2B29-D7C5-D645-EC42-D2368852FA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D6C081-954D-946D-57A0-2AA1D7735D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40C5E-7596-B11B-7274-60E4DFFFBD3F}"/>
              </a:ext>
            </a:extLst>
          </p:cNvPr>
          <p:cNvSpPr>
            <a:spLocks noGrp="1"/>
          </p:cNvSpPr>
          <p:nvPr>
            <p:ph type="dt" sz="half" idx="10"/>
          </p:nvPr>
        </p:nvSpPr>
        <p:spPr/>
        <p:txBody>
          <a:bodyPr/>
          <a:lstStyle/>
          <a:p>
            <a:fld id="{EC1AB75A-0D65-43AF-97A6-DC61A04A64DA}" type="datetimeFigureOut">
              <a:rPr lang="en-US" smtClean="0"/>
              <a:t>11/4/2023</a:t>
            </a:fld>
            <a:endParaRPr lang="en-US"/>
          </a:p>
        </p:txBody>
      </p:sp>
      <p:sp>
        <p:nvSpPr>
          <p:cNvPr id="5" name="Footer Placeholder 4">
            <a:extLst>
              <a:ext uri="{FF2B5EF4-FFF2-40B4-BE49-F238E27FC236}">
                <a16:creationId xmlns:a16="http://schemas.microsoft.com/office/drawing/2014/main" id="{AC8933BB-1D91-A2E1-1E09-AC5F44F75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22A128-4346-25E3-C80A-AF401FBA9E67}"/>
              </a:ext>
            </a:extLst>
          </p:cNvPr>
          <p:cNvSpPr>
            <a:spLocks noGrp="1"/>
          </p:cNvSpPr>
          <p:nvPr>
            <p:ph type="sldNum" sz="quarter" idx="12"/>
          </p:nvPr>
        </p:nvSpPr>
        <p:spPr/>
        <p:txBody>
          <a:bodyPr/>
          <a:lstStyle/>
          <a:p>
            <a:fld id="{E38E5BFD-3F6E-448E-9624-A661FC86B414}" type="slidenum">
              <a:rPr lang="en-US" smtClean="0"/>
              <a:t>‹#›</a:t>
            </a:fld>
            <a:endParaRPr lang="en-US"/>
          </a:p>
        </p:txBody>
      </p:sp>
    </p:spTree>
    <p:extLst>
      <p:ext uri="{BB962C8B-B14F-4D97-AF65-F5344CB8AC3E}">
        <p14:creationId xmlns:p14="http://schemas.microsoft.com/office/powerpoint/2010/main" val="2169907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BECD45-8D75-99EB-9845-C01CB10BA9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BB45AE-86F1-6BFA-51A6-DE126AB662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86EC7-E377-B259-0851-2FE8136139D7}"/>
              </a:ext>
            </a:extLst>
          </p:cNvPr>
          <p:cNvSpPr>
            <a:spLocks noGrp="1"/>
          </p:cNvSpPr>
          <p:nvPr>
            <p:ph type="dt" sz="half" idx="10"/>
          </p:nvPr>
        </p:nvSpPr>
        <p:spPr/>
        <p:txBody>
          <a:bodyPr/>
          <a:lstStyle/>
          <a:p>
            <a:fld id="{EC1AB75A-0D65-43AF-97A6-DC61A04A64DA}" type="datetimeFigureOut">
              <a:rPr lang="en-US" smtClean="0"/>
              <a:t>11/4/2023</a:t>
            </a:fld>
            <a:endParaRPr lang="en-US"/>
          </a:p>
        </p:txBody>
      </p:sp>
      <p:sp>
        <p:nvSpPr>
          <p:cNvPr id="5" name="Footer Placeholder 4">
            <a:extLst>
              <a:ext uri="{FF2B5EF4-FFF2-40B4-BE49-F238E27FC236}">
                <a16:creationId xmlns:a16="http://schemas.microsoft.com/office/drawing/2014/main" id="{2659F5C5-D6E1-640A-F8E4-5682E8DA9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0114B-3287-681C-01FA-9DD1C1F53F45}"/>
              </a:ext>
            </a:extLst>
          </p:cNvPr>
          <p:cNvSpPr>
            <a:spLocks noGrp="1"/>
          </p:cNvSpPr>
          <p:nvPr>
            <p:ph type="sldNum" sz="quarter" idx="12"/>
          </p:nvPr>
        </p:nvSpPr>
        <p:spPr/>
        <p:txBody>
          <a:bodyPr/>
          <a:lstStyle/>
          <a:p>
            <a:fld id="{E38E5BFD-3F6E-448E-9624-A661FC86B414}" type="slidenum">
              <a:rPr lang="en-US" smtClean="0"/>
              <a:t>‹#›</a:t>
            </a:fld>
            <a:endParaRPr lang="en-US"/>
          </a:p>
        </p:txBody>
      </p:sp>
    </p:spTree>
    <p:extLst>
      <p:ext uri="{BB962C8B-B14F-4D97-AF65-F5344CB8AC3E}">
        <p14:creationId xmlns:p14="http://schemas.microsoft.com/office/powerpoint/2010/main" val="2235907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51E6-0BD5-6BFA-1320-3978AB342F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43F582-ECA1-3B27-C0DA-B87E92152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A97FE6-1052-C344-6667-218B7098C776}"/>
              </a:ext>
            </a:extLst>
          </p:cNvPr>
          <p:cNvSpPr>
            <a:spLocks noGrp="1"/>
          </p:cNvSpPr>
          <p:nvPr>
            <p:ph type="dt" sz="half" idx="10"/>
          </p:nvPr>
        </p:nvSpPr>
        <p:spPr/>
        <p:txBody>
          <a:bodyPr/>
          <a:lstStyle/>
          <a:p>
            <a:fld id="{E1A287DA-FE32-494E-883C-74B54750302E}" type="datetime1">
              <a:rPr lang="en-US" smtClean="0"/>
              <a:t>11/4/2023</a:t>
            </a:fld>
            <a:endParaRPr lang="en-US"/>
          </a:p>
        </p:txBody>
      </p:sp>
      <p:sp>
        <p:nvSpPr>
          <p:cNvPr id="5" name="Footer Placeholder 4">
            <a:extLst>
              <a:ext uri="{FF2B5EF4-FFF2-40B4-BE49-F238E27FC236}">
                <a16:creationId xmlns:a16="http://schemas.microsoft.com/office/drawing/2014/main" id="{28905120-E3B3-7377-73D1-4628BCA4D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92333-3592-0F81-37E3-D432F0EBD6BC}"/>
              </a:ext>
            </a:extLst>
          </p:cNvPr>
          <p:cNvSpPr>
            <a:spLocks noGrp="1"/>
          </p:cNvSpPr>
          <p:nvPr>
            <p:ph type="sldNum" sz="quarter" idx="12"/>
          </p:nvPr>
        </p:nvSpPr>
        <p:spPr/>
        <p:txBody>
          <a:bodyPr/>
          <a:lstStyle/>
          <a:p>
            <a:fld id="{E5F75DFC-C583-4F60-97DA-17D74288ECD0}" type="slidenum">
              <a:rPr lang="en-US" smtClean="0"/>
              <a:t>‹#›</a:t>
            </a:fld>
            <a:endParaRPr lang="en-US"/>
          </a:p>
        </p:txBody>
      </p:sp>
    </p:spTree>
    <p:extLst>
      <p:ext uri="{BB962C8B-B14F-4D97-AF65-F5344CB8AC3E}">
        <p14:creationId xmlns:p14="http://schemas.microsoft.com/office/powerpoint/2010/main" val="3781516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B98B-FAA8-E41D-C093-E131DCF42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19481D-D8A3-34DA-880F-4E54192B53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906B0-A2BE-4FEE-1067-CC5F0C03F705}"/>
              </a:ext>
            </a:extLst>
          </p:cNvPr>
          <p:cNvSpPr>
            <a:spLocks noGrp="1"/>
          </p:cNvSpPr>
          <p:nvPr>
            <p:ph type="dt" sz="half" idx="10"/>
          </p:nvPr>
        </p:nvSpPr>
        <p:spPr/>
        <p:txBody>
          <a:bodyPr/>
          <a:lstStyle/>
          <a:p>
            <a:fld id="{B3FD7171-FD2C-4C08-8EEA-3CCAB26363A2}" type="datetime1">
              <a:rPr lang="en-US" smtClean="0"/>
              <a:t>11/4/2023</a:t>
            </a:fld>
            <a:endParaRPr lang="en-US"/>
          </a:p>
        </p:txBody>
      </p:sp>
      <p:sp>
        <p:nvSpPr>
          <p:cNvPr id="5" name="Footer Placeholder 4">
            <a:extLst>
              <a:ext uri="{FF2B5EF4-FFF2-40B4-BE49-F238E27FC236}">
                <a16:creationId xmlns:a16="http://schemas.microsoft.com/office/drawing/2014/main" id="{007ED9DF-F3BC-D4F7-676D-B49043877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49CC9B-E100-8563-4F20-F3D1ED9A387A}"/>
              </a:ext>
            </a:extLst>
          </p:cNvPr>
          <p:cNvSpPr>
            <a:spLocks noGrp="1"/>
          </p:cNvSpPr>
          <p:nvPr>
            <p:ph type="sldNum" sz="quarter" idx="12"/>
          </p:nvPr>
        </p:nvSpPr>
        <p:spPr/>
        <p:txBody>
          <a:bodyPr/>
          <a:lstStyle/>
          <a:p>
            <a:fld id="{E5F75DFC-C583-4F60-97DA-17D74288ECD0}" type="slidenum">
              <a:rPr lang="en-US" smtClean="0"/>
              <a:t>‹#›</a:t>
            </a:fld>
            <a:endParaRPr lang="en-US"/>
          </a:p>
        </p:txBody>
      </p:sp>
    </p:spTree>
    <p:extLst>
      <p:ext uri="{BB962C8B-B14F-4D97-AF65-F5344CB8AC3E}">
        <p14:creationId xmlns:p14="http://schemas.microsoft.com/office/powerpoint/2010/main" val="3428779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0463D-1CB3-494A-3E24-7667E79CE0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4C96D4-1945-897F-965F-C7BE8C2754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517107-AC43-9B0C-9FC3-82337BF808FF}"/>
              </a:ext>
            </a:extLst>
          </p:cNvPr>
          <p:cNvSpPr>
            <a:spLocks noGrp="1"/>
          </p:cNvSpPr>
          <p:nvPr>
            <p:ph type="dt" sz="half" idx="10"/>
          </p:nvPr>
        </p:nvSpPr>
        <p:spPr/>
        <p:txBody>
          <a:bodyPr/>
          <a:lstStyle/>
          <a:p>
            <a:fld id="{92371383-B467-4B70-A731-5E48E0D78A97}" type="datetime1">
              <a:rPr lang="en-US" smtClean="0"/>
              <a:t>11/4/2023</a:t>
            </a:fld>
            <a:endParaRPr lang="en-US"/>
          </a:p>
        </p:txBody>
      </p:sp>
      <p:sp>
        <p:nvSpPr>
          <p:cNvPr id="5" name="Footer Placeholder 4">
            <a:extLst>
              <a:ext uri="{FF2B5EF4-FFF2-40B4-BE49-F238E27FC236}">
                <a16:creationId xmlns:a16="http://schemas.microsoft.com/office/drawing/2014/main" id="{938B7741-F7CC-57B6-65EE-1584D73DA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607B5-0AD9-D59B-D82F-BA876B7C1EA6}"/>
              </a:ext>
            </a:extLst>
          </p:cNvPr>
          <p:cNvSpPr>
            <a:spLocks noGrp="1"/>
          </p:cNvSpPr>
          <p:nvPr>
            <p:ph type="sldNum" sz="quarter" idx="12"/>
          </p:nvPr>
        </p:nvSpPr>
        <p:spPr/>
        <p:txBody>
          <a:bodyPr/>
          <a:lstStyle/>
          <a:p>
            <a:fld id="{E5F75DFC-C583-4F60-97DA-17D74288ECD0}" type="slidenum">
              <a:rPr lang="en-US" smtClean="0"/>
              <a:t>‹#›</a:t>
            </a:fld>
            <a:endParaRPr lang="en-US"/>
          </a:p>
        </p:txBody>
      </p:sp>
    </p:spTree>
    <p:extLst>
      <p:ext uri="{BB962C8B-B14F-4D97-AF65-F5344CB8AC3E}">
        <p14:creationId xmlns:p14="http://schemas.microsoft.com/office/powerpoint/2010/main" val="3755697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5125-E7B9-AA27-E296-612F51A91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1E066-570C-C7C0-FFE3-63BF8B30A2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18DE84-1C48-8AA1-E69D-BA4CA263F1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B541C8-EE6A-411F-245C-6CB4E39305C3}"/>
              </a:ext>
            </a:extLst>
          </p:cNvPr>
          <p:cNvSpPr>
            <a:spLocks noGrp="1"/>
          </p:cNvSpPr>
          <p:nvPr>
            <p:ph type="dt" sz="half" idx="10"/>
          </p:nvPr>
        </p:nvSpPr>
        <p:spPr/>
        <p:txBody>
          <a:bodyPr/>
          <a:lstStyle/>
          <a:p>
            <a:fld id="{3F85CC4F-E87C-4EB2-8A15-2DAF51F5E8D4}" type="datetime1">
              <a:rPr lang="en-US" smtClean="0"/>
              <a:t>11/4/2023</a:t>
            </a:fld>
            <a:endParaRPr lang="en-US"/>
          </a:p>
        </p:txBody>
      </p:sp>
      <p:sp>
        <p:nvSpPr>
          <p:cNvPr id="6" name="Footer Placeholder 5">
            <a:extLst>
              <a:ext uri="{FF2B5EF4-FFF2-40B4-BE49-F238E27FC236}">
                <a16:creationId xmlns:a16="http://schemas.microsoft.com/office/drawing/2014/main" id="{089B374D-8246-E071-DB5A-EDA0E0F15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22C01-C877-FA71-152F-4E4BE277C1D0}"/>
              </a:ext>
            </a:extLst>
          </p:cNvPr>
          <p:cNvSpPr>
            <a:spLocks noGrp="1"/>
          </p:cNvSpPr>
          <p:nvPr>
            <p:ph type="sldNum" sz="quarter" idx="12"/>
          </p:nvPr>
        </p:nvSpPr>
        <p:spPr/>
        <p:txBody>
          <a:bodyPr/>
          <a:lstStyle/>
          <a:p>
            <a:fld id="{E5F75DFC-C583-4F60-97DA-17D74288ECD0}" type="slidenum">
              <a:rPr lang="en-US" smtClean="0"/>
              <a:t>‹#›</a:t>
            </a:fld>
            <a:endParaRPr lang="en-US"/>
          </a:p>
        </p:txBody>
      </p:sp>
    </p:spTree>
    <p:extLst>
      <p:ext uri="{BB962C8B-B14F-4D97-AF65-F5344CB8AC3E}">
        <p14:creationId xmlns:p14="http://schemas.microsoft.com/office/powerpoint/2010/main" val="2384465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B4EB-7B03-E8C2-676E-700627A8BD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DF236C-3D3E-ACEE-3DB2-AD17312E2F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A2062F-040A-0EA7-C023-7B5778CEFD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27C98E-BF86-5B5E-59F4-826234730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14F6BB-0F39-7B51-F529-02C0A1DB6A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D0D248-6ABB-DA91-21C2-C2ECDC76A3C6}"/>
              </a:ext>
            </a:extLst>
          </p:cNvPr>
          <p:cNvSpPr>
            <a:spLocks noGrp="1"/>
          </p:cNvSpPr>
          <p:nvPr>
            <p:ph type="dt" sz="half" idx="10"/>
          </p:nvPr>
        </p:nvSpPr>
        <p:spPr/>
        <p:txBody>
          <a:bodyPr/>
          <a:lstStyle/>
          <a:p>
            <a:fld id="{7843B51B-CBB4-468E-8A09-68AD3872123C}" type="datetime1">
              <a:rPr lang="en-US" smtClean="0"/>
              <a:t>11/4/2023</a:t>
            </a:fld>
            <a:endParaRPr lang="en-US"/>
          </a:p>
        </p:txBody>
      </p:sp>
      <p:sp>
        <p:nvSpPr>
          <p:cNvPr id="8" name="Footer Placeholder 7">
            <a:extLst>
              <a:ext uri="{FF2B5EF4-FFF2-40B4-BE49-F238E27FC236}">
                <a16:creationId xmlns:a16="http://schemas.microsoft.com/office/drawing/2014/main" id="{9A999BD0-099F-66C7-EC4A-D3CF0F39F8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EF4FE4-CA9A-5BEE-CF59-B16F0113857F}"/>
              </a:ext>
            </a:extLst>
          </p:cNvPr>
          <p:cNvSpPr>
            <a:spLocks noGrp="1"/>
          </p:cNvSpPr>
          <p:nvPr>
            <p:ph type="sldNum" sz="quarter" idx="12"/>
          </p:nvPr>
        </p:nvSpPr>
        <p:spPr/>
        <p:txBody>
          <a:bodyPr/>
          <a:lstStyle/>
          <a:p>
            <a:fld id="{E5F75DFC-C583-4F60-97DA-17D74288ECD0}" type="slidenum">
              <a:rPr lang="en-US" smtClean="0"/>
              <a:t>‹#›</a:t>
            </a:fld>
            <a:endParaRPr lang="en-US"/>
          </a:p>
        </p:txBody>
      </p:sp>
    </p:spTree>
    <p:extLst>
      <p:ext uri="{BB962C8B-B14F-4D97-AF65-F5344CB8AC3E}">
        <p14:creationId xmlns:p14="http://schemas.microsoft.com/office/powerpoint/2010/main" val="1994256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EEECB-8E8D-D66E-C07E-A1EB59E9AE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56A7B9-9D95-6AD3-E3AF-69DFB1C476D1}"/>
              </a:ext>
            </a:extLst>
          </p:cNvPr>
          <p:cNvSpPr>
            <a:spLocks noGrp="1"/>
          </p:cNvSpPr>
          <p:nvPr>
            <p:ph type="dt" sz="half" idx="10"/>
          </p:nvPr>
        </p:nvSpPr>
        <p:spPr/>
        <p:txBody>
          <a:bodyPr/>
          <a:lstStyle/>
          <a:p>
            <a:fld id="{4B2747B5-22E9-4CAD-9447-0BC1F4B7D042}" type="datetime1">
              <a:rPr lang="en-US" smtClean="0"/>
              <a:t>11/4/2023</a:t>
            </a:fld>
            <a:endParaRPr lang="en-US"/>
          </a:p>
        </p:txBody>
      </p:sp>
      <p:sp>
        <p:nvSpPr>
          <p:cNvPr id="4" name="Footer Placeholder 3">
            <a:extLst>
              <a:ext uri="{FF2B5EF4-FFF2-40B4-BE49-F238E27FC236}">
                <a16:creationId xmlns:a16="http://schemas.microsoft.com/office/drawing/2014/main" id="{694AF581-8FD2-79CE-3DDA-0C6EEAF894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32BD1E-3749-FAF6-99F7-5BBCB0CF5346}"/>
              </a:ext>
            </a:extLst>
          </p:cNvPr>
          <p:cNvSpPr>
            <a:spLocks noGrp="1"/>
          </p:cNvSpPr>
          <p:nvPr>
            <p:ph type="sldNum" sz="quarter" idx="12"/>
          </p:nvPr>
        </p:nvSpPr>
        <p:spPr/>
        <p:txBody>
          <a:bodyPr/>
          <a:lstStyle/>
          <a:p>
            <a:fld id="{E5F75DFC-C583-4F60-97DA-17D74288ECD0}" type="slidenum">
              <a:rPr lang="en-US" smtClean="0"/>
              <a:t>‹#›</a:t>
            </a:fld>
            <a:endParaRPr lang="en-US"/>
          </a:p>
        </p:txBody>
      </p:sp>
    </p:spTree>
    <p:extLst>
      <p:ext uri="{BB962C8B-B14F-4D97-AF65-F5344CB8AC3E}">
        <p14:creationId xmlns:p14="http://schemas.microsoft.com/office/powerpoint/2010/main" val="2518466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15DD59-E161-EB57-7E6A-C908C1E32E78}"/>
              </a:ext>
            </a:extLst>
          </p:cNvPr>
          <p:cNvSpPr>
            <a:spLocks noGrp="1"/>
          </p:cNvSpPr>
          <p:nvPr>
            <p:ph type="dt" sz="half" idx="10"/>
          </p:nvPr>
        </p:nvSpPr>
        <p:spPr/>
        <p:txBody>
          <a:bodyPr/>
          <a:lstStyle/>
          <a:p>
            <a:fld id="{685EDE5D-601B-4735-8824-89BB4F539EE5}" type="datetime1">
              <a:rPr lang="en-US" smtClean="0"/>
              <a:t>11/4/2023</a:t>
            </a:fld>
            <a:endParaRPr lang="en-US"/>
          </a:p>
        </p:txBody>
      </p:sp>
      <p:sp>
        <p:nvSpPr>
          <p:cNvPr id="3" name="Footer Placeholder 2">
            <a:extLst>
              <a:ext uri="{FF2B5EF4-FFF2-40B4-BE49-F238E27FC236}">
                <a16:creationId xmlns:a16="http://schemas.microsoft.com/office/drawing/2014/main" id="{4EC1DD68-29CB-18AB-9579-56912CB2CE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0BB140-A6BA-F230-BF0F-43963A7514AA}"/>
              </a:ext>
            </a:extLst>
          </p:cNvPr>
          <p:cNvSpPr>
            <a:spLocks noGrp="1"/>
          </p:cNvSpPr>
          <p:nvPr>
            <p:ph type="sldNum" sz="quarter" idx="12"/>
          </p:nvPr>
        </p:nvSpPr>
        <p:spPr/>
        <p:txBody>
          <a:bodyPr/>
          <a:lstStyle/>
          <a:p>
            <a:fld id="{E5F75DFC-C583-4F60-97DA-17D74288ECD0}" type="slidenum">
              <a:rPr lang="en-US" smtClean="0"/>
              <a:t>‹#›</a:t>
            </a:fld>
            <a:endParaRPr lang="en-US"/>
          </a:p>
        </p:txBody>
      </p:sp>
    </p:spTree>
    <p:extLst>
      <p:ext uri="{BB962C8B-B14F-4D97-AF65-F5344CB8AC3E}">
        <p14:creationId xmlns:p14="http://schemas.microsoft.com/office/powerpoint/2010/main" val="72000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11/4/2023</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482371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B845-23FE-05EB-80BF-16BCE39E3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A61D14-89CC-A4E1-FC2C-698AA6F6C4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914DF5-24AF-3250-003F-CAD1B9060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9C95E-AB46-4A72-DB70-8D23EE553281}"/>
              </a:ext>
            </a:extLst>
          </p:cNvPr>
          <p:cNvSpPr>
            <a:spLocks noGrp="1"/>
          </p:cNvSpPr>
          <p:nvPr>
            <p:ph type="dt" sz="half" idx="10"/>
          </p:nvPr>
        </p:nvSpPr>
        <p:spPr/>
        <p:txBody>
          <a:bodyPr/>
          <a:lstStyle/>
          <a:p>
            <a:fld id="{AF587219-F5DE-4658-B2BD-1D38D4541D7E}" type="datetime1">
              <a:rPr lang="en-US" smtClean="0"/>
              <a:t>11/4/2023</a:t>
            </a:fld>
            <a:endParaRPr lang="en-US"/>
          </a:p>
        </p:txBody>
      </p:sp>
      <p:sp>
        <p:nvSpPr>
          <p:cNvPr id="6" name="Footer Placeholder 5">
            <a:extLst>
              <a:ext uri="{FF2B5EF4-FFF2-40B4-BE49-F238E27FC236}">
                <a16:creationId xmlns:a16="http://schemas.microsoft.com/office/drawing/2014/main" id="{D0F6AD81-FC5D-8636-35EA-D283B2EF5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E97AD0-059E-553F-3EAC-C1F049DD9EAF}"/>
              </a:ext>
            </a:extLst>
          </p:cNvPr>
          <p:cNvSpPr>
            <a:spLocks noGrp="1"/>
          </p:cNvSpPr>
          <p:nvPr>
            <p:ph type="sldNum" sz="quarter" idx="12"/>
          </p:nvPr>
        </p:nvSpPr>
        <p:spPr/>
        <p:txBody>
          <a:bodyPr/>
          <a:lstStyle/>
          <a:p>
            <a:fld id="{E5F75DFC-C583-4F60-97DA-17D74288ECD0}" type="slidenum">
              <a:rPr lang="en-US" smtClean="0"/>
              <a:t>‹#›</a:t>
            </a:fld>
            <a:endParaRPr lang="en-US"/>
          </a:p>
        </p:txBody>
      </p:sp>
    </p:spTree>
    <p:extLst>
      <p:ext uri="{BB962C8B-B14F-4D97-AF65-F5344CB8AC3E}">
        <p14:creationId xmlns:p14="http://schemas.microsoft.com/office/powerpoint/2010/main" val="3531047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EB60A-4579-888B-DC89-4E2F22902E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A07F-D6CD-76F9-C2BD-E8BF7CC92D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990C13-6B94-CFE8-F3C1-F5786C037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D11F7-92CB-EC88-A937-A8B5C2033745}"/>
              </a:ext>
            </a:extLst>
          </p:cNvPr>
          <p:cNvSpPr>
            <a:spLocks noGrp="1"/>
          </p:cNvSpPr>
          <p:nvPr>
            <p:ph type="dt" sz="half" idx="10"/>
          </p:nvPr>
        </p:nvSpPr>
        <p:spPr/>
        <p:txBody>
          <a:bodyPr/>
          <a:lstStyle/>
          <a:p>
            <a:fld id="{FE229996-D21E-4805-8F3E-E12A35A41641}" type="datetime1">
              <a:rPr lang="en-US" smtClean="0"/>
              <a:t>11/4/2023</a:t>
            </a:fld>
            <a:endParaRPr lang="en-US"/>
          </a:p>
        </p:txBody>
      </p:sp>
      <p:sp>
        <p:nvSpPr>
          <p:cNvPr id="6" name="Footer Placeholder 5">
            <a:extLst>
              <a:ext uri="{FF2B5EF4-FFF2-40B4-BE49-F238E27FC236}">
                <a16:creationId xmlns:a16="http://schemas.microsoft.com/office/drawing/2014/main" id="{F114C04F-3501-09FA-0808-19A583FEC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658076-8FE8-D663-4EBF-DE8A34C177E4}"/>
              </a:ext>
            </a:extLst>
          </p:cNvPr>
          <p:cNvSpPr>
            <a:spLocks noGrp="1"/>
          </p:cNvSpPr>
          <p:nvPr>
            <p:ph type="sldNum" sz="quarter" idx="12"/>
          </p:nvPr>
        </p:nvSpPr>
        <p:spPr/>
        <p:txBody>
          <a:bodyPr/>
          <a:lstStyle/>
          <a:p>
            <a:fld id="{E5F75DFC-C583-4F60-97DA-17D74288ECD0}" type="slidenum">
              <a:rPr lang="en-US" smtClean="0"/>
              <a:t>‹#›</a:t>
            </a:fld>
            <a:endParaRPr lang="en-US"/>
          </a:p>
        </p:txBody>
      </p:sp>
    </p:spTree>
    <p:extLst>
      <p:ext uri="{BB962C8B-B14F-4D97-AF65-F5344CB8AC3E}">
        <p14:creationId xmlns:p14="http://schemas.microsoft.com/office/powerpoint/2010/main" val="2373929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CAD0-46F8-79EC-F36B-7D01CB9ED9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A6B7AF-2A18-FFCF-E143-D7784595D9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11607-F066-DF52-253A-A3781E21A4FD}"/>
              </a:ext>
            </a:extLst>
          </p:cNvPr>
          <p:cNvSpPr>
            <a:spLocks noGrp="1"/>
          </p:cNvSpPr>
          <p:nvPr>
            <p:ph type="dt" sz="half" idx="10"/>
          </p:nvPr>
        </p:nvSpPr>
        <p:spPr/>
        <p:txBody>
          <a:bodyPr/>
          <a:lstStyle/>
          <a:p>
            <a:fld id="{F78CFB0A-158B-4FCB-AC9F-F981DE804C77}" type="datetime1">
              <a:rPr lang="en-US" smtClean="0"/>
              <a:t>11/4/2023</a:t>
            </a:fld>
            <a:endParaRPr lang="en-US"/>
          </a:p>
        </p:txBody>
      </p:sp>
      <p:sp>
        <p:nvSpPr>
          <p:cNvPr id="5" name="Footer Placeholder 4">
            <a:extLst>
              <a:ext uri="{FF2B5EF4-FFF2-40B4-BE49-F238E27FC236}">
                <a16:creationId xmlns:a16="http://schemas.microsoft.com/office/drawing/2014/main" id="{D4E86F87-0544-935F-08D7-465FF41F9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419F4-46A0-4C30-076B-FE9974C63B9F}"/>
              </a:ext>
            </a:extLst>
          </p:cNvPr>
          <p:cNvSpPr>
            <a:spLocks noGrp="1"/>
          </p:cNvSpPr>
          <p:nvPr>
            <p:ph type="sldNum" sz="quarter" idx="12"/>
          </p:nvPr>
        </p:nvSpPr>
        <p:spPr/>
        <p:txBody>
          <a:bodyPr/>
          <a:lstStyle/>
          <a:p>
            <a:fld id="{E5F75DFC-C583-4F60-97DA-17D74288ECD0}" type="slidenum">
              <a:rPr lang="en-US" smtClean="0"/>
              <a:t>‹#›</a:t>
            </a:fld>
            <a:endParaRPr lang="en-US"/>
          </a:p>
        </p:txBody>
      </p:sp>
    </p:spTree>
    <p:extLst>
      <p:ext uri="{BB962C8B-B14F-4D97-AF65-F5344CB8AC3E}">
        <p14:creationId xmlns:p14="http://schemas.microsoft.com/office/powerpoint/2010/main" val="1084299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91472B-3033-28B7-C543-FCDC7AC038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25CFCB-279B-D611-650C-8A1319B727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15F0A-942C-88F9-71D1-903CF6326AA1}"/>
              </a:ext>
            </a:extLst>
          </p:cNvPr>
          <p:cNvSpPr>
            <a:spLocks noGrp="1"/>
          </p:cNvSpPr>
          <p:nvPr>
            <p:ph type="dt" sz="half" idx="10"/>
          </p:nvPr>
        </p:nvSpPr>
        <p:spPr/>
        <p:txBody>
          <a:bodyPr/>
          <a:lstStyle/>
          <a:p>
            <a:fld id="{740CCBA8-F669-480A-BE9F-81E6E52F821F}" type="datetime1">
              <a:rPr lang="en-US" smtClean="0"/>
              <a:t>11/4/2023</a:t>
            </a:fld>
            <a:endParaRPr lang="en-US"/>
          </a:p>
        </p:txBody>
      </p:sp>
      <p:sp>
        <p:nvSpPr>
          <p:cNvPr id="5" name="Footer Placeholder 4">
            <a:extLst>
              <a:ext uri="{FF2B5EF4-FFF2-40B4-BE49-F238E27FC236}">
                <a16:creationId xmlns:a16="http://schemas.microsoft.com/office/drawing/2014/main" id="{66659E04-DF07-6A3E-76FF-A88D04C59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6F86E-54B7-AADD-74AB-85165D8A6A06}"/>
              </a:ext>
            </a:extLst>
          </p:cNvPr>
          <p:cNvSpPr>
            <a:spLocks noGrp="1"/>
          </p:cNvSpPr>
          <p:nvPr>
            <p:ph type="sldNum" sz="quarter" idx="12"/>
          </p:nvPr>
        </p:nvSpPr>
        <p:spPr/>
        <p:txBody>
          <a:bodyPr/>
          <a:lstStyle/>
          <a:p>
            <a:fld id="{E5F75DFC-C583-4F60-97DA-17D74288ECD0}" type="slidenum">
              <a:rPr lang="en-US" smtClean="0"/>
              <a:t>‹#›</a:t>
            </a:fld>
            <a:endParaRPr lang="en-US"/>
          </a:p>
        </p:txBody>
      </p:sp>
    </p:spTree>
    <p:extLst>
      <p:ext uri="{BB962C8B-B14F-4D97-AF65-F5344CB8AC3E}">
        <p14:creationId xmlns:p14="http://schemas.microsoft.com/office/powerpoint/2010/main" val="752042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grpSp>
        <p:nvGrpSpPr>
          <p:cNvPr id="28" name="Google Shape;28;p55"/>
          <p:cNvGrpSpPr/>
          <p:nvPr/>
        </p:nvGrpSpPr>
        <p:grpSpPr>
          <a:xfrm>
            <a:off x="0" y="508002"/>
            <a:ext cx="1383800" cy="1355050"/>
            <a:chOff x="0" y="381001"/>
            <a:chExt cx="1037850" cy="1016288"/>
          </a:xfrm>
        </p:grpSpPr>
        <p:sp>
          <p:nvSpPr>
            <p:cNvPr id="29" name="Google Shape;29;p5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30" name="Google Shape;30;p5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grpSp>
      <p:sp>
        <p:nvSpPr>
          <p:cNvPr id="31" name="Google Shape;31;p55"/>
          <p:cNvSpPr txBox="1">
            <a:spLocks noGrp="1"/>
          </p:cNvSpPr>
          <p:nvPr>
            <p:ph type="title"/>
          </p:nvPr>
        </p:nvSpPr>
        <p:spPr>
          <a:xfrm>
            <a:off x="1730000" y="525000"/>
            <a:ext cx="9385200" cy="12188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400"/>
              <a:buFont typeface="Calibri"/>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2" name="Google Shape;32;p55"/>
          <p:cNvSpPr txBox="1">
            <a:spLocks noGrp="1"/>
          </p:cNvSpPr>
          <p:nvPr>
            <p:ph type="body" idx="1"/>
          </p:nvPr>
        </p:nvSpPr>
        <p:spPr>
          <a:xfrm>
            <a:off x="1730000" y="2090067"/>
            <a:ext cx="9385200" cy="3881600"/>
          </a:xfrm>
          <a:prstGeom prst="rect">
            <a:avLst/>
          </a:prstGeom>
          <a:noFill/>
          <a:ln>
            <a:noFill/>
          </a:ln>
        </p:spPr>
        <p:txBody>
          <a:bodyPr spcFirstLastPara="1" wrap="square" lIns="91425" tIns="91425" rIns="91425" bIns="91425" anchor="t" anchorCtr="0">
            <a:normAutofit/>
          </a:bodyPr>
          <a:lstStyle>
            <a:lvl1pPr marL="457200" lvl="0" indent="-311150" algn="l">
              <a:lnSpc>
                <a:spcPct val="90000"/>
              </a:lnSpc>
              <a:spcBef>
                <a:spcPts val="0"/>
              </a:spcBef>
              <a:spcAft>
                <a:spcPts val="0"/>
              </a:spcAft>
              <a:buClr>
                <a:schemeClr val="dk1"/>
              </a:buClr>
              <a:buSzPts val="1300"/>
              <a:buChar char="●"/>
              <a:defRPr/>
            </a:lvl1pPr>
            <a:lvl2pPr marL="914400" lvl="1" indent="-298450" algn="l">
              <a:lnSpc>
                <a:spcPct val="90000"/>
              </a:lnSpc>
              <a:spcBef>
                <a:spcPts val="0"/>
              </a:spcBef>
              <a:spcAft>
                <a:spcPts val="0"/>
              </a:spcAft>
              <a:buClr>
                <a:schemeClr val="dk1"/>
              </a:buClr>
              <a:buSzPts val="1100"/>
              <a:buChar char="○"/>
              <a:defRPr/>
            </a:lvl2pPr>
            <a:lvl3pPr marL="1371600" lvl="2" indent="-298450" algn="l">
              <a:lnSpc>
                <a:spcPct val="90000"/>
              </a:lnSpc>
              <a:spcBef>
                <a:spcPts val="0"/>
              </a:spcBef>
              <a:spcAft>
                <a:spcPts val="0"/>
              </a:spcAft>
              <a:buClr>
                <a:schemeClr val="dk1"/>
              </a:buClr>
              <a:buSzPts val="1100"/>
              <a:buChar char="■"/>
              <a:defRPr/>
            </a:lvl3pPr>
            <a:lvl4pPr marL="1828800" lvl="3" indent="-298450" algn="l">
              <a:lnSpc>
                <a:spcPct val="90000"/>
              </a:lnSpc>
              <a:spcBef>
                <a:spcPts val="0"/>
              </a:spcBef>
              <a:spcAft>
                <a:spcPts val="0"/>
              </a:spcAft>
              <a:buClr>
                <a:schemeClr val="dk1"/>
              </a:buClr>
              <a:buSzPts val="1100"/>
              <a:buChar char="●"/>
              <a:defRPr/>
            </a:lvl4pPr>
            <a:lvl5pPr marL="2286000" lvl="4" indent="-298450" algn="l">
              <a:lnSpc>
                <a:spcPct val="90000"/>
              </a:lnSpc>
              <a:spcBef>
                <a:spcPts val="0"/>
              </a:spcBef>
              <a:spcAft>
                <a:spcPts val="0"/>
              </a:spcAft>
              <a:buClr>
                <a:schemeClr val="dk1"/>
              </a:buClr>
              <a:buSzPts val="1100"/>
              <a:buChar char="○"/>
              <a:defRPr/>
            </a:lvl5pPr>
            <a:lvl6pPr marL="2743200" lvl="5" indent="-298450" algn="l">
              <a:lnSpc>
                <a:spcPct val="90000"/>
              </a:lnSpc>
              <a:spcBef>
                <a:spcPts val="0"/>
              </a:spcBef>
              <a:spcAft>
                <a:spcPts val="0"/>
              </a:spcAft>
              <a:buClr>
                <a:schemeClr val="dk1"/>
              </a:buClr>
              <a:buSzPts val="1100"/>
              <a:buChar char="■"/>
              <a:defRPr/>
            </a:lvl6pPr>
            <a:lvl7pPr marL="3200400" lvl="6" indent="-298450" algn="l">
              <a:lnSpc>
                <a:spcPct val="90000"/>
              </a:lnSpc>
              <a:spcBef>
                <a:spcPts val="0"/>
              </a:spcBef>
              <a:spcAft>
                <a:spcPts val="0"/>
              </a:spcAft>
              <a:buClr>
                <a:schemeClr val="dk1"/>
              </a:buClr>
              <a:buSzPts val="1100"/>
              <a:buChar char="●"/>
              <a:defRPr/>
            </a:lvl7pPr>
            <a:lvl8pPr marL="3657600" lvl="7" indent="-298450" algn="l">
              <a:lnSpc>
                <a:spcPct val="90000"/>
              </a:lnSpc>
              <a:spcBef>
                <a:spcPts val="0"/>
              </a:spcBef>
              <a:spcAft>
                <a:spcPts val="0"/>
              </a:spcAft>
              <a:buClr>
                <a:schemeClr val="dk1"/>
              </a:buClr>
              <a:buSzPts val="1100"/>
              <a:buChar char="○"/>
              <a:defRPr/>
            </a:lvl8pPr>
            <a:lvl9pPr marL="4114800" lvl="8" indent="-298450" algn="l">
              <a:lnSpc>
                <a:spcPct val="90000"/>
              </a:lnSpc>
              <a:spcBef>
                <a:spcPts val="0"/>
              </a:spcBef>
              <a:spcAft>
                <a:spcPts val="0"/>
              </a:spcAft>
              <a:buClr>
                <a:schemeClr val="dk1"/>
              </a:buClr>
              <a:buSzPts val="1100"/>
              <a:buChar char="■"/>
              <a:defRPr/>
            </a:lvl9pPr>
          </a:lstStyle>
          <a:p>
            <a:endParaRPr/>
          </a:p>
        </p:txBody>
      </p:sp>
      <p:sp>
        <p:nvSpPr>
          <p:cNvPr id="33" name="Google Shape;33;p5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6617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F889-9FDF-4CF0-B9A2-CDA2D20F25D3}"/>
              </a:ext>
            </a:extLst>
          </p:cNvPr>
          <p:cNvSpPr>
            <a:spLocks noGrp="1"/>
          </p:cNvSpPr>
          <p:nvPr>
            <p:ph type="ctrTitle" hasCustomPrompt="1"/>
          </p:nvPr>
        </p:nvSpPr>
        <p:spPr>
          <a:xfrm>
            <a:off x="1524000" y="481263"/>
            <a:ext cx="9144000" cy="2221832"/>
          </a:xfrm>
        </p:spPr>
        <p:txBody>
          <a:bodyPr anchor="b">
            <a:normAutofit/>
          </a:bodyPr>
          <a:lstStyle>
            <a:lvl1pPr marL="857250" indent="-857250" algn="ctr">
              <a:buFontTx/>
              <a:buBlip>
                <a:blip r:embed="rId2"/>
              </a:buBlip>
              <a:defRPr sz="4800">
                <a:solidFill>
                  <a:srgbClr val="5D3754"/>
                </a:solidFill>
                <a:latin typeface="Arial" panose="020B0604020202020204" pitchFamily="34" charset="0"/>
                <a:cs typeface="Arial" panose="020B0604020202020204" pitchFamily="34" charset="0"/>
              </a:defRPr>
            </a:lvl1pPr>
          </a:lstStyle>
          <a:p>
            <a:r>
              <a:rPr lang="en-US" dirty="0"/>
              <a:t>Presentation title here</a:t>
            </a:r>
          </a:p>
        </p:txBody>
      </p:sp>
      <p:sp>
        <p:nvSpPr>
          <p:cNvPr id="3" name="Subtitle 2">
            <a:extLst>
              <a:ext uri="{FF2B5EF4-FFF2-40B4-BE49-F238E27FC236}">
                <a16:creationId xmlns:a16="http://schemas.microsoft.com/office/drawing/2014/main" id="{B995E858-5AFD-485A-B2F7-5CB6D8F94725}"/>
              </a:ext>
            </a:extLst>
          </p:cNvPr>
          <p:cNvSpPr>
            <a:spLocks noGrp="1"/>
          </p:cNvSpPr>
          <p:nvPr>
            <p:ph type="subTitle" idx="1" hasCustomPrompt="1"/>
          </p:nvPr>
        </p:nvSpPr>
        <p:spPr>
          <a:xfrm>
            <a:off x="1524000" y="3035968"/>
            <a:ext cx="9144000" cy="2221832"/>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a:p>
            <a:r>
              <a:rPr lang="en-US" dirty="0"/>
              <a:t>Title(s)</a:t>
            </a:r>
          </a:p>
        </p:txBody>
      </p:sp>
      <p:pic>
        <p:nvPicPr>
          <p:cNvPr id="8" name="Picture 7" descr="A drawing of a person&#10;&#10;Description generated with high confidence">
            <a:extLst>
              <a:ext uri="{FF2B5EF4-FFF2-40B4-BE49-F238E27FC236}">
                <a16:creationId xmlns:a16="http://schemas.microsoft.com/office/drawing/2014/main" id="{079D703E-2FC5-4C1F-BBF8-3E937F0B63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6536" y="6087288"/>
            <a:ext cx="1852864" cy="648502"/>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28F3CDF7-1E54-4095-9021-3E9F7C8C71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6968" y="5985007"/>
            <a:ext cx="1097400" cy="742686"/>
          </a:xfrm>
          <a:prstGeom prst="rect">
            <a:avLst/>
          </a:prstGeom>
        </p:spPr>
      </p:pic>
      <p:cxnSp>
        <p:nvCxnSpPr>
          <p:cNvPr id="16" name="Straight Connector 15">
            <a:extLst>
              <a:ext uri="{FF2B5EF4-FFF2-40B4-BE49-F238E27FC236}">
                <a16:creationId xmlns:a16="http://schemas.microsoft.com/office/drawing/2014/main" id="{A7123595-E949-49FF-926A-519C199FCC48}"/>
              </a:ext>
            </a:extLst>
          </p:cNvPr>
          <p:cNvCxnSpPr/>
          <p:nvPr userDrawn="1"/>
        </p:nvCxnSpPr>
        <p:spPr>
          <a:xfrm>
            <a:off x="3072063" y="2863516"/>
            <a:ext cx="6192253" cy="0"/>
          </a:xfrm>
          <a:prstGeom prst="line">
            <a:avLst/>
          </a:prstGeom>
          <a:ln w="28575">
            <a:solidFill>
              <a:srgbClr val="FFC845"/>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375384C-2B52-40BC-8F2A-28C8B909BD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6308" y="6050686"/>
            <a:ext cx="740228" cy="807314"/>
          </a:xfrm>
          <a:prstGeom prst="rect">
            <a:avLst/>
          </a:prstGeom>
        </p:spPr>
      </p:pic>
    </p:spTree>
    <p:extLst>
      <p:ext uri="{BB962C8B-B14F-4D97-AF65-F5344CB8AC3E}">
        <p14:creationId xmlns:p14="http://schemas.microsoft.com/office/powerpoint/2010/main" val="4242010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AD82B-2EBB-4E56-B69B-8DB469C97F31}"/>
              </a:ext>
            </a:extLst>
          </p:cNvPr>
          <p:cNvSpPr>
            <a:spLocks noGrp="1"/>
          </p:cNvSpPr>
          <p:nvPr>
            <p:ph type="title" hasCustomPrompt="1"/>
          </p:nvPr>
        </p:nvSpPr>
        <p:spPr/>
        <p:txBody>
          <a:bodyPr>
            <a:normAutofit/>
          </a:bodyPr>
          <a:lstStyle>
            <a:lvl1pPr algn="ctr">
              <a:defRPr sz="4000">
                <a:solidFill>
                  <a:srgbClr val="4698CB"/>
                </a:solidFill>
                <a:latin typeface="Arial" panose="020B0604020202020204" pitchFamily="34" charset="0"/>
                <a:cs typeface="Arial" panose="020B0604020202020204" pitchFamily="34" charset="0"/>
              </a:defRPr>
            </a:lvl1pPr>
          </a:lstStyle>
          <a:p>
            <a:r>
              <a:rPr lang="en-US" dirty="0"/>
              <a:t>Slide title in Menninger blue or purple, Arial</a:t>
            </a:r>
          </a:p>
        </p:txBody>
      </p:sp>
      <p:sp>
        <p:nvSpPr>
          <p:cNvPr id="3" name="Content Placeholder 2">
            <a:extLst>
              <a:ext uri="{FF2B5EF4-FFF2-40B4-BE49-F238E27FC236}">
                <a16:creationId xmlns:a16="http://schemas.microsoft.com/office/drawing/2014/main" id="{1A27CE28-00F0-4819-87D3-11E0C9520E30}"/>
              </a:ext>
            </a:extLst>
          </p:cNvPr>
          <p:cNvSpPr>
            <a:spLocks noGrp="1"/>
          </p:cNvSpPr>
          <p:nvPr>
            <p:ph idx="1" hasCustomPrompt="1"/>
          </p:nvPr>
        </p:nvSpPr>
        <p:spPr/>
        <p:txBody>
          <a:bodyPr/>
          <a:lstStyle>
            <a:lvl1pPr marL="228600" indent="-228600">
              <a:buFontTx/>
              <a:buBlip>
                <a:blip r:embed="rId2"/>
              </a:buBlip>
              <a:defRPr>
                <a:latin typeface="Arial" panose="020B0604020202020204" pitchFamily="34" charset="0"/>
                <a:cs typeface="Arial" panose="020B0604020202020204" pitchFamily="34" charset="0"/>
              </a:defRPr>
            </a:lvl1pPr>
            <a:lvl2pPr marL="685800" indent="-228600">
              <a:buFontTx/>
              <a:buBlip>
                <a:blip r:embed="rId2"/>
              </a:buBlip>
              <a:defRPr>
                <a:latin typeface="Arial" panose="020B0604020202020204" pitchFamily="34" charset="0"/>
                <a:cs typeface="Arial" panose="020B0604020202020204" pitchFamily="34" charset="0"/>
              </a:defRPr>
            </a:lvl2pPr>
            <a:lvl3pPr marL="1143000" indent="-228600">
              <a:buFontTx/>
              <a:buBlip>
                <a:blip r:embed="rId2"/>
              </a:buBlip>
              <a:defRPr>
                <a:latin typeface="Arial" panose="020B0604020202020204" pitchFamily="34" charset="0"/>
                <a:cs typeface="Arial" panose="020B0604020202020204" pitchFamily="34" charset="0"/>
              </a:defRPr>
            </a:lvl3pPr>
            <a:lvl4pPr marL="1600200" indent="-228600">
              <a:buFontTx/>
              <a:buBlip>
                <a:blip r:embed="rId2"/>
              </a:buBlip>
              <a:defRPr>
                <a:latin typeface="Arial" panose="020B0604020202020204" pitchFamily="34" charset="0"/>
                <a:cs typeface="Arial" panose="020B0604020202020204" pitchFamily="34" charset="0"/>
              </a:defRPr>
            </a:lvl4pPr>
            <a:lvl5pPr marL="2057400" indent="-228600">
              <a:buFontTx/>
              <a:buBlip>
                <a:blip r:embed="rId2"/>
              </a:buBlip>
              <a:defRPr>
                <a:latin typeface="Arial" panose="020B0604020202020204" pitchFamily="34" charset="0"/>
                <a:cs typeface="Arial" panose="020B0604020202020204" pitchFamily="34" charset="0"/>
              </a:defRPr>
            </a:lvl5pPr>
          </a:lstStyle>
          <a:p>
            <a:pPr lvl="0"/>
            <a:r>
              <a:rPr lang="en-US" dirty="0"/>
              <a:t> Text is Aerial with a blue “shield” bullet point when desired.</a:t>
            </a:r>
          </a:p>
          <a:p>
            <a:pPr lvl="1"/>
            <a:r>
              <a:rPr lang="en-US" dirty="0"/>
              <a:t> Second level</a:t>
            </a:r>
          </a:p>
          <a:p>
            <a:pPr lvl="2"/>
            <a:r>
              <a:rPr lang="en-US" dirty="0"/>
              <a:t>Third level</a:t>
            </a:r>
          </a:p>
        </p:txBody>
      </p:sp>
      <p:pic>
        <p:nvPicPr>
          <p:cNvPr id="7" name="Picture 6" descr="A close up of a logo&#10;&#10;Description generated with high confidence">
            <a:extLst>
              <a:ext uri="{FF2B5EF4-FFF2-40B4-BE49-F238E27FC236}">
                <a16:creationId xmlns:a16="http://schemas.microsoft.com/office/drawing/2014/main" id="{471CF4DA-EECE-457E-BF9F-D198CB8358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6968" y="5985007"/>
            <a:ext cx="1097400" cy="742686"/>
          </a:xfrm>
          <a:prstGeom prst="rect">
            <a:avLst/>
          </a:prstGeom>
        </p:spPr>
      </p:pic>
      <p:pic>
        <p:nvPicPr>
          <p:cNvPr id="8" name="Picture 7" descr="A drawing of a person&#10;&#10;Description generated with high confidence">
            <a:extLst>
              <a:ext uri="{FF2B5EF4-FFF2-40B4-BE49-F238E27FC236}">
                <a16:creationId xmlns:a16="http://schemas.microsoft.com/office/drawing/2014/main" id="{0E6E88CE-E032-4215-A9A7-61A74DD67E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232" y="6087288"/>
            <a:ext cx="1852864" cy="648502"/>
          </a:xfrm>
          <a:prstGeom prst="rect">
            <a:avLst/>
          </a:prstGeom>
        </p:spPr>
      </p:pic>
    </p:spTree>
    <p:extLst>
      <p:ext uri="{BB962C8B-B14F-4D97-AF65-F5344CB8AC3E}">
        <p14:creationId xmlns:p14="http://schemas.microsoft.com/office/powerpoint/2010/main" val="3037143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3B73-7967-4580-89C9-62CB1E9346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A54298-BC43-4150-A763-7F6ACE471C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E4768C-1C10-42CC-9F1D-272F5CCA8853}"/>
              </a:ext>
            </a:extLst>
          </p:cNvPr>
          <p:cNvSpPr>
            <a:spLocks noGrp="1"/>
          </p:cNvSpPr>
          <p:nvPr>
            <p:ph type="dt" sz="half" idx="10"/>
          </p:nvPr>
        </p:nvSpPr>
        <p:spPr/>
        <p:txBody>
          <a:bodyPr/>
          <a:lstStyle/>
          <a:p>
            <a:fld id="{2D345836-FF52-490E-8992-8B0BE71EF8FE}" type="datetimeFigureOut">
              <a:rPr lang="en-US" smtClean="0"/>
              <a:t>11/4/2023</a:t>
            </a:fld>
            <a:endParaRPr lang="en-US"/>
          </a:p>
        </p:txBody>
      </p:sp>
      <p:sp>
        <p:nvSpPr>
          <p:cNvPr id="5" name="Footer Placeholder 4">
            <a:extLst>
              <a:ext uri="{FF2B5EF4-FFF2-40B4-BE49-F238E27FC236}">
                <a16:creationId xmlns:a16="http://schemas.microsoft.com/office/drawing/2014/main" id="{E25B9A1D-7315-4158-ABDD-43A140762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DAA03-B633-4670-8FE7-5EEEEE49B2B8}"/>
              </a:ext>
            </a:extLst>
          </p:cNvPr>
          <p:cNvSpPr>
            <a:spLocks noGrp="1"/>
          </p:cNvSpPr>
          <p:nvPr>
            <p:ph type="sldNum" sz="quarter" idx="12"/>
          </p:nvPr>
        </p:nvSpPr>
        <p:spPr/>
        <p:txBody>
          <a:bodyPr/>
          <a:lstStyle/>
          <a:p>
            <a:fld id="{46575CD6-60E5-430D-8B54-68249CC6D0F6}" type="slidenum">
              <a:rPr lang="en-US" smtClean="0"/>
              <a:t>‹#›</a:t>
            </a:fld>
            <a:endParaRPr lang="en-US"/>
          </a:p>
        </p:txBody>
      </p:sp>
    </p:spTree>
    <p:extLst>
      <p:ext uri="{BB962C8B-B14F-4D97-AF65-F5344CB8AC3E}">
        <p14:creationId xmlns:p14="http://schemas.microsoft.com/office/powerpoint/2010/main" val="1343712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D79D-92C1-4903-BB6F-667D66AA9F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8EC07F-1203-4731-A50C-161827C60D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D0BA3C-0AAA-4282-B903-0C85FA8DB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D55AE5-C01B-4521-B42E-94B515EAA97F}"/>
              </a:ext>
            </a:extLst>
          </p:cNvPr>
          <p:cNvSpPr>
            <a:spLocks noGrp="1"/>
          </p:cNvSpPr>
          <p:nvPr>
            <p:ph type="dt" sz="half" idx="10"/>
          </p:nvPr>
        </p:nvSpPr>
        <p:spPr/>
        <p:txBody>
          <a:bodyPr/>
          <a:lstStyle/>
          <a:p>
            <a:fld id="{2D345836-FF52-490E-8992-8B0BE71EF8FE}" type="datetimeFigureOut">
              <a:rPr lang="en-US" smtClean="0"/>
              <a:t>11/4/2023</a:t>
            </a:fld>
            <a:endParaRPr lang="en-US"/>
          </a:p>
        </p:txBody>
      </p:sp>
      <p:sp>
        <p:nvSpPr>
          <p:cNvPr id="6" name="Footer Placeholder 5">
            <a:extLst>
              <a:ext uri="{FF2B5EF4-FFF2-40B4-BE49-F238E27FC236}">
                <a16:creationId xmlns:a16="http://schemas.microsoft.com/office/drawing/2014/main" id="{C440937D-6CA1-4A5B-AA7D-CBD710A182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05190F-8A7A-43C7-8798-7D6AAD723434}"/>
              </a:ext>
            </a:extLst>
          </p:cNvPr>
          <p:cNvSpPr>
            <a:spLocks noGrp="1"/>
          </p:cNvSpPr>
          <p:nvPr>
            <p:ph type="sldNum" sz="quarter" idx="12"/>
          </p:nvPr>
        </p:nvSpPr>
        <p:spPr/>
        <p:txBody>
          <a:bodyPr/>
          <a:lstStyle/>
          <a:p>
            <a:fld id="{46575CD6-60E5-430D-8B54-68249CC6D0F6}" type="slidenum">
              <a:rPr lang="en-US" smtClean="0"/>
              <a:t>‹#›</a:t>
            </a:fld>
            <a:endParaRPr lang="en-US"/>
          </a:p>
        </p:txBody>
      </p:sp>
    </p:spTree>
    <p:extLst>
      <p:ext uri="{BB962C8B-B14F-4D97-AF65-F5344CB8AC3E}">
        <p14:creationId xmlns:p14="http://schemas.microsoft.com/office/powerpoint/2010/main" val="4280874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A4CA-0E9A-4BA4-8F8F-BAE3EDC1C4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9A1C59-E9D2-4E92-A44B-3A9CAF0C3A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38503D-D82F-4416-A264-432CFD89C8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E6316F-0D6D-451D-94BA-DD37D077C0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9DF746-6736-43FB-B1A6-E78FC9C0B8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ACD8FE-654B-4BA2-8D71-519E96CE70C6}"/>
              </a:ext>
            </a:extLst>
          </p:cNvPr>
          <p:cNvSpPr>
            <a:spLocks noGrp="1"/>
          </p:cNvSpPr>
          <p:nvPr>
            <p:ph type="dt" sz="half" idx="10"/>
          </p:nvPr>
        </p:nvSpPr>
        <p:spPr/>
        <p:txBody>
          <a:bodyPr/>
          <a:lstStyle/>
          <a:p>
            <a:fld id="{2D345836-FF52-490E-8992-8B0BE71EF8FE}" type="datetimeFigureOut">
              <a:rPr lang="en-US" smtClean="0"/>
              <a:t>11/4/2023</a:t>
            </a:fld>
            <a:endParaRPr lang="en-US"/>
          </a:p>
        </p:txBody>
      </p:sp>
      <p:sp>
        <p:nvSpPr>
          <p:cNvPr id="8" name="Footer Placeholder 7">
            <a:extLst>
              <a:ext uri="{FF2B5EF4-FFF2-40B4-BE49-F238E27FC236}">
                <a16:creationId xmlns:a16="http://schemas.microsoft.com/office/drawing/2014/main" id="{91762F4D-C159-4A47-A321-605B7F39F7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EF45C-EE08-45ED-B147-3989CEEF8BA2}"/>
              </a:ext>
            </a:extLst>
          </p:cNvPr>
          <p:cNvSpPr>
            <a:spLocks noGrp="1"/>
          </p:cNvSpPr>
          <p:nvPr>
            <p:ph type="sldNum" sz="quarter" idx="12"/>
          </p:nvPr>
        </p:nvSpPr>
        <p:spPr/>
        <p:txBody>
          <a:bodyPr/>
          <a:lstStyle/>
          <a:p>
            <a:fld id="{46575CD6-60E5-430D-8B54-68249CC6D0F6}" type="slidenum">
              <a:rPr lang="en-US" smtClean="0"/>
              <a:t>‹#›</a:t>
            </a:fld>
            <a:endParaRPr lang="en-US"/>
          </a:p>
        </p:txBody>
      </p:sp>
    </p:spTree>
    <p:extLst>
      <p:ext uri="{BB962C8B-B14F-4D97-AF65-F5344CB8AC3E}">
        <p14:creationId xmlns:p14="http://schemas.microsoft.com/office/powerpoint/2010/main" val="143126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11/4/2023</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8507324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6F13D-160D-47F0-B00F-B262CE3774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968C58-1A1C-4449-8326-87194D29707B}"/>
              </a:ext>
            </a:extLst>
          </p:cNvPr>
          <p:cNvSpPr>
            <a:spLocks noGrp="1"/>
          </p:cNvSpPr>
          <p:nvPr>
            <p:ph type="dt" sz="half" idx="10"/>
          </p:nvPr>
        </p:nvSpPr>
        <p:spPr/>
        <p:txBody>
          <a:bodyPr/>
          <a:lstStyle/>
          <a:p>
            <a:fld id="{2D345836-FF52-490E-8992-8B0BE71EF8FE}" type="datetimeFigureOut">
              <a:rPr lang="en-US" smtClean="0"/>
              <a:t>11/4/2023</a:t>
            </a:fld>
            <a:endParaRPr lang="en-US"/>
          </a:p>
        </p:txBody>
      </p:sp>
      <p:sp>
        <p:nvSpPr>
          <p:cNvPr id="4" name="Footer Placeholder 3">
            <a:extLst>
              <a:ext uri="{FF2B5EF4-FFF2-40B4-BE49-F238E27FC236}">
                <a16:creationId xmlns:a16="http://schemas.microsoft.com/office/drawing/2014/main" id="{27C20C73-88FD-42FD-B6C2-DF01C8F8BB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C8C502-0536-4F2D-AB1C-8DED52164F9B}"/>
              </a:ext>
            </a:extLst>
          </p:cNvPr>
          <p:cNvSpPr>
            <a:spLocks noGrp="1"/>
          </p:cNvSpPr>
          <p:nvPr>
            <p:ph type="sldNum" sz="quarter" idx="12"/>
          </p:nvPr>
        </p:nvSpPr>
        <p:spPr/>
        <p:txBody>
          <a:bodyPr/>
          <a:lstStyle/>
          <a:p>
            <a:fld id="{46575CD6-60E5-430D-8B54-68249CC6D0F6}" type="slidenum">
              <a:rPr lang="en-US" smtClean="0"/>
              <a:t>‹#›</a:t>
            </a:fld>
            <a:endParaRPr lang="en-US"/>
          </a:p>
        </p:txBody>
      </p:sp>
    </p:spTree>
    <p:extLst>
      <p:ext uri="{BB962C8B-B14F-4D97-AF65-F5344CB8AC3E}">
        <p14:creationId xmlns:p14="http://schemas.microsoft.com/office/powerpoint/2010/main" val="3876148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973E1-10AC-41F9-AAA2-BBACBCA2F096}"/>
              </a:ext>
            </a:extLst>
          </p:cNvPr>
          <p:cNvSpPr>
            <a:spLocks noGrp="1"/>
          </p:cNvSpPr>
          <p:nvPr>
            <p:ph type="dt" sz="half" idx="10"/>
          </p:nvPr>
        </p:nvSpPr>
        <p:spPr/>
        <p:txBody>
          <a:bodyPr/>
          <a:lstStyle/>
          <a:p>
            <a:fld id="{2D345836-FF52-490E-8992-8B0BE71EF8FE}" type="datetimeFigureOut">
              <a:rPr lang="en-US" smtClean="0"/>
              <a:t>11/4/2023</a:t>
            </a:fld>
            <a:endParaRPr lang="en-US"/>
          </a:p>
        </p:txBody>
      </p:sp>
      <p:sp>
        <p:nvSpPr>
          <p:cNvPr id="3" name="Footer Placeholder 2">
            <a:extLst>
              <a:ext uri="{FF2B5EF4-FFF2-40B4-BE49-F238E27FC236}">
                <a16:creationId xmlns:a16="http://schemas.microsoft.com/office/drawing/2014/main" id="{35CD5706-83DC-4F0B-AFA1-E2A6892B1F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09B8BA-F191-4348-AA1E-16CFD33B1156}"/>
              </a:ext>
            </a:extLst>
          </p:cNvPr>
          <p:cNvSpPr>
            <a:spLocks noGrp="1"/>
          </p:cNvSpPr>
          <p:nvPr>
            <p:ph type="sldNum" sz="quarter" idx="12"/>
          </p:nvPr>
        </p:nvSpPr>
        <p:spPr/>
        <p:txBody>
          <a:bodyPr/>
          <a:lstStyle/>
          <a:p>
            <a:fld id="{46575CD6-60E5-430D-8B54-68249CC6D0F6}" type="slidenum">
              <a:rPr lang="en-US" smtClean="0"/>
              <a:t>‹#›</a:t>
            </a:fld>
            <a:endParaRPr lang="en-US"/>
          </a:p>
        </p:txBody>
      </p:sp>
    </p:spTree>
    <p:extLst>
      <p:ext uri="{BB962C8B-B14F-4D97-AF65-F5344CB8AC3E}">
        <p14:creationId xmlns:p14="http://schemas.microsoft.com/office/powerpoint/2010/main" val="2599714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8A0E-83EB-499E-9CEC-0659584EC0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9C5026-CB3E-4FC6-80F4-C2A1842EAB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421E5-D245-4B61-BA2C-AB02D87E08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B261D-7930-4C9A-B832-0D20868F429D}"/>
              </a:ext>
            </a:extLst>
          </p:cNvPr>
          <p:cNvSpPr>
            <a:spLocks noGrp="1"/>
          </p:cNvSpPr>
          <p:nvPr>
            <p:ph type="dt" sz="half" idx="10"/>
          </p:nvPr>
        </p:nvSpPr>
        <p:spPr/>
        <p:txBody>
          <a:bodyPr/>
          <a:lstStyle/>
          <a:p>
            <a:fld id="{2D345836-FF52-490E-8992-8B0BE71EF8FE}" type="datetimeFigureOut">
              <a:rPr lang="en-US" smtClean="0"/>
              <a:t>11/4/2023</a:t>
            </a:fld>
            <a:endParaRPr lang="en-US"/>
          </a:p>
        </p:txBody>
      </p:sp>
      <p:sp>
        <p:nvSpPr>
          <p:cNvPr id="6" name="Footer Placeholder 5">
            <a:extLst>
              <a:ext uri="{FF2B5EF4-FFF2-40B4-BE49-F238E27FC236}">
                <a16:creationId xmlns:a16="http://schemas.microsoft.com/office/drawing/2014/main" id="{E72785B3-1F8B-48C1-BB8B-F064E6C7A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CE2F8-4A0A-4791-869D-B9A88979EBE8}"/>
              </a:ext>
            </a:extLst>
          </p:cNvPr>
          <p:cNvSpPr>
            <a:spLocks noGrp="1"/>
          </p:cNvSpPr>
          <p:nvPr>
            <p:ph type="sldNum" sz="quarter" idx="12"/>
          </p:nvPr>
        </p:nvSpPr>
        <p:spPr/>
        <p:txBody>
          <a:bodyPr/>
          <a:lstStyle/>
          <a:p>
            <a:fld id="{46575CD6-60E5-430D-8B54-68249CC6D0F6}" type="slidenum">
              <a:rPr lang="en-US" smtClean="0"/>
              <a:t>‹#›</a:t>
            </a:fld>
            <a:endParaRPr lang="en-US"/>
          </a:p>
        </p:txBody>
      </p:sp>
    </p:spTree>
    <p:extLst>
      <p:ext uri="{BB962C8B-B14F-4D97-AF65-F5344CB8AC3E}">
        <p14:creationId xmlns:p14="http://schemas.microsoft.com/office/powerpoint/2010/main" val="16968928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A640-E5D0-43DA-991C-D1E8D66403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BF9E81-047C-40BE-BDDF-B99E422C46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1FD3C75-6D1D-4829-B4D2-0B202FA70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7419B3-9039-437C-973C-22E1EC0CABE9}"/>
              </a:ext>
            </a:extLst>
          </p:cNvPr>
          <p:cNvSpPr>
            <a:spLocks noGrp="1"/>
          </p:cNvSpPr>
          <p:nvPr>
            <p:ph type="dt" sz="half" idx="10"/>
          </p:nvPr>
        </p:nvSpPr>
        <p:spPr/>
        <p:txBody>
          <a:bodyPr/>
          <a:lstStyle/>
          <a:p>
            <a:fld id="{2D345836-FF52-490E-8992-8B0BE71EF8FE}" type="datetimeFigureOut">
              <a:rPr lang="en-US" smtClean="0"/>
              <a:t>11/4/2023</a:t>
            </a:fld>
            <a:endParaRPr lang="en-US"/>
          </a:p>
        </p:txBody>
      </p:sp>
      <p:sp>
        <p:nvSpPr>
          <p:cNvPr id="6" name="Footer Placeholder 5">
            <a:extLst>
              <a:ext uri="{FF2B5EF4-FFF2-40B4-BE49-F238E27FC236}">
                <a16:creationId xmlns:a16="http://schemas.microsoft.com/office/drawing/2014/main" id="{71165425-7409-40A4-A5B0-E5918ABEE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68887-7E2C-4DD2-AE03-F0C9D6B5246A}"/>
              </a:ext>
            </a:extLst>
          </p:cNvPr>
          <p:cNvSpPr>
            <a:spLocks noGrp="1"/>
          </p:cNvSpPr>
          <p:nvPr>
            <p:ph type="sldNum" sz="quarter" idx="12"/>
          </p:nvPr>
        </p:nvSpPr>
        <p:spPr/>
        <p:txBody>
          <a:bodyPr/>
          <a:lstStyle/>
          <a:p>
            <a:fld id="{46575CD6-60E5-430D-8B54-68249CC6D0F6}" type="slidenum">
              <a:rPr lang="en-US" smtClean="0"/>
              <a:t>‹#›</a:t>
            </a:fld>
            <a:endParaRPr lang="en-US"/>
          </a:p>
        </p:txBody>
      </p:sp>
    </p:spTree>
    <p:extLst>
      <p:ext uri="{BB962C8B-B14F-4D97-AF65-F5344CB8AC3E}">
        <p14:creationId xmlns:p14="http://schemas.microsoft.com/office/powerpoint/2010/main" val="230463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0FBC-58CD-41FC-9616-6A1569ADC4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D81C31-6C38-4D50-B920-183B021BA2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510AF-7B30-4C81-9FDB-0229A66F1B46}"/>
              </a:ext>
            </a:extLst>
          </p:cNvPr>
          <p:cNvSpPr>
            <a:spLocks noGrp="1"/>
          </p:cNvSpPr>
          <p:nvPr>
            <p:ph type="dt" sz="half" idx="10"/>
          </p:nvPr>
        </p:nvSpPr>
        <p:spPr/>
        <p:txBody>
          <a:bodyPr/>
          <a:lstStyle/>
          <a:p>
            <a:fld id="{2D345836-FF52-490E-8992-8B0BE71EF8FE}" type="datetimeFigureOut">
              <a:rPr lang="en-US" smtClean="0"/>
              <a:t>11/4/2023</a:t>
            </a:fld>
            <a:endParaRPr lang="en-US"/>
          </a:p>
        </p:txBody>
      </p:sp>
      <p:sp>
        <p:nvSpPr>
          <p:cNvPr id="5" name="Footer Placeholder 4">
            <a:extLst>
              <a:ext uri="{FF2B5EF4-FFF2-40B4-BE49-F238E27FC236}">
                <a16:creationId xmlns:a16="http://schemas.microsoft.com/office/drawing/2014/main" id="{8DE42ACA-8098-4B9A-A8AF-CD4AE60C7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1B8B1-057C-42D0-8017-5074E766E52F}"/>
              </a:ext>
            </a:extLst>
          </p:cNvPr>
          <p:cNvSpPr>
            <a:spLocks noGrp="1"/>
          </p:cNvSpPr>
          <p:nvPr>
            <p:ph type="sldNum" sz="quarter" idx="12"/>
          </p:nvPr>
        </p:nvSpPr>
        <p:spPr/>
        <p:txBody>
          <a:bodyPr/>
          <a:lstStyle/>
          <a:p>
            <a:fld id="{46575CD6-60E5-430D-8B54-68249CC6D0F6}" type="slidenum">
              <a:rPr lang="en-US" smtClean="0"/>
              <a:t>‹#›</a:t>
            </a:fld>
            <a:endParaRPr lang="en-US"/>
          </a:p>
        </p:txBody>
      </p:sp>
    </p:spTree>
    <p:extLst>
      <p:ext uri="{BB962C8B-B14F-4D97-AF65-F5344CB8AC3E}">
        <p14:creationId xmlns:p14="http://schemas.microsoft.com/office/powerpoint/2010/main" val="3379979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D7D667-8B9D-4EE0-8D40-14402FC4D5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0DD45F-0947-4153-8B19-3ACD5B8332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E9DC8-AACF-4121-9EA6-8CE4C7C9ABED}"/>
              </a:ext>
            </a:extLst>
          </p:cNvPr>
          <p:cNvSpPr>
            <a:spLocks noGrp="1"/>
          </p:cNvSpPr>
          <p:nvPr>
            <p:ph type="dt" sz="half" idx="10"/>
          </p:nvPr>
        </p:nvSpPr>
        <p:spPr/>
        <p:txBody>
          <a:bodyPr/>
          <a:lstStyle/>
          <a:p>
            <a:fld id="{2D345836-FF52-490E-8992-8B0BE71EF8FE}" type="datetimeFigureOut">
              <a:rPr lang="en-US" smtClean="0"/>
              <a:t>11/4/2023</a:t>
            </a:fld>
            <a:endParaRPr lang="en-US"/>
          </a:p>
        </p:txBody>
      </p:sp>
      <p:sp>
        <p:nvSpPr>
          <p:cNvPr id="5" name="Footer Placeholder 4">
            <a:extLst>
              <a:ext uri="{FF2B5EF4-FFF2-40B4-BE49-F238E27FC236}">
                <a16:creationId xmlns:a16="http://schemas.microsoft.com/office/drawing/2014/main" id="{218EBA38-3F64-403E-89F3-7A2FD4E53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6E2A4-5151-405A-B608-7E48E8029114}"/>
              </a:ext>
            </a:extLst>
          </p:cNvPr>
          <p:cNvSpPr>
            <a:spLocks noGrp="1"/>
          </p:cNvSpPr>
          <p:nvPr>
            <p:ph type="sldNum" sz="quarter" idx="12"/>
          </p:nvPr>
        </p:nvSpPr>
        <p:spPr/>
        <p:txBody>
          <a:bodyPr/>
          <a:lstStyle/>
          <a:p>
            <a:fld id="{46575CD6-60E5-430D-8B54-68249CC6D0F6}" type="slidenum">
              <a:rPr lang="en-US" smtClean="0"/>
              <a:t>‹#›</a:t>
            </a:fld>
            <a:endParaRPr lang="en-US"/>
          </a:p>
        </p:txBody>
      </p:sp>
    </p:spTree>
    <p:extLst>
      <p:ext uri="{BB962C8B-B14F-4D97-AF65-F5344CB8AC3E}">
        <p14:creationId xmlns:p14="http://schemas.microsoft.com/office/powerpoint/2010/main" val="4145086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pener">
    <p:spTree>
      <p:nvGrpSpPr>
        <p:cNvPr id="1" name=""/>
        <p:cNvGrpSpPr/>
        <p:nvPr/>
      </p:nvGrpSpPr>
      <p:grpSpPr>
        <a:xfrm>
          <a:off x="0" y="0"/>
          <a:ext cx="0" cy="0"/>
          <a:chOff x="0" y="0"/>
          <a:chExt cx="0" cy="0"/>
        </a:xfrm>
      </p:grpSpPr>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853440" y="5731352"/>
            <a:ext cx="2848152"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Department of Family Medicine</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853441" y="5400416"/>
            <a:ext cx="2048253"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Joy Chudzynski, PsyD</a:t>
            </a:r>
          </a:p>
        </p:txBody>
      </p:sp>
      <p:sp>
        <p:nvSpPr>
          <p:cNvPr id="15" name="Header rule">
            <a:extLst>
              <a:ext uri="{FF2B5EF4-FFF2-40B4-BE49-F238E27FC236}">
                <a16:creationId xmlns:a16="http://schemas.microsoft.com/office/drawing/2014/main"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2" name="TextBox 11" hidden="1">
            <a:extLst>
              <a:ext uri="{FF2B5EF4-FFF2-40B4-BE49-F238E27FC236}">
                <a16:creationId xmlns:a16="http://schemas.microsoft.com/office/drawing/2014/main"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 name="TextBox 1">
            <a:extLst>
              <a:ext uri="{FF2B5EF4-FFF2-40B4-BE49-F238E27FC236}">
                <a16:creationId xmlns:a16="http://schemas.microsoft.com/office/drawing/2014/main" id="{E2AB141D-50D8-B545-AC99-DA856384CC5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853440" y="2523744"/>
            <a:ext cx="10363200" cy="1470061"/>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Presentation Opener Title</a:t>
            </a:r>
          </a:p>
          <a:p>
            <a:pPr lvl="0"/>
            <a:r>
              <a:rPr lang="en-US" dirty="0"/>
              <a:t>Goes Here</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pic>
        <p:nvPicPr>
          <p:cNvPr id="4" name="Picture 3">
            <a:extLst>
              <a:ext uri="{FF2B5EF4-FFF2-40B4-BE49-F238E27FC236}">
                <a16:creationId xmlns:a16="http://schemas.microsoft.com/office/drawing/2014/main" id="{55902327-C5E5-43A0-9715-8C2E7B97E6AA}"/>
              </a:ext>
            </a:extLst>
          </p:cNvPr>
          <p:cNvPicPr>
            <a:picLocks noChangeAspect="1"/>
          </p:cNvPicPr>
          <p:nvPr userDrawn="1"/>
        </p:nvPicPr>
        <p:blipFill>
          <a:blip r:embed="rId3"/>
          <a:stretch>
            <a:fillRect/>
          </a:stretch>
        </p:blipFill>
        <p:spPr>
          <a:xfrm>
            <a:off x="458354" y="397933"/>
            <a:ext cx="2883131" cy="1085413"/>
          </a:xfrm>
          <a:prstGeom prst="rect">
            <a:avLst/>
          </a:prstGeom>
        </p:spPr>
      </p:pic>
      <p:pic>
        <p:nvPicPr>
          <p:cNvPr id="11" name="Picture 10">
            <a:extLst>
              <a:ext uri="{FF2B5EF4-FFF2-40B4-BE49-F238E27FC236}">
                <a16:creationId xmlns:a16="http://schemas.microsoft.com/office/drawing/2014/main" id="{58E441C5-1F28-4375-80B7-7DA87A91F572}"/>
              </a:ext>
            </a:extLst>
          </p:cNvPr>
          <p:cNvPicPr>
            <a:picLocks noChangeAspect="1"/>
          </p:cNvPicPr>
          <p:nvPr userDrawn="1"/>
        </p:nvPicPr>
        <p:blipFill>
          <a:blip r:embed="rId4"/>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2592117942"/>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3113960386"/>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277AD0DB-988E-4E4A-9FF3-E2C69BC94326}"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4" name="Text Placeholder 3">
            <a:extLst>
              <a:ext uri="{FF2B5EF4-FFF2-40B4-BE49-F238E27FC236}">
                <a16:creationId xmlns:a16="http://schemas.microsoft.com/office/drawing/2014/main" id="{DF2C5F55-93C0-9344-9E3D-94935F3D2760}"/>
              </a:ext>
            </a:extLst>
          </p:cNvPr>
          <p:cNvSpPr>
            <a:spLocks noGrp="1"/>
          </p:cNvSpPr>
          <p:nvPr>
            <p:ph type="body" sz="quarter" idx="20" hasCustomPrompt="1"/>
          </p:nvPr>
        </p:nvSpPr>
        <p:spPr>
          <a:xfrm>
            <a:off x="853439" y="3535680"/>
            <a:ext cx="10363200" cy="295402"/>
          </a:xfrm>
          <a:prstGeom prst="rect">
            <a:avLst/>
          </a:prstGeom>
        </p:spPr>
        <p:txBody>
          <a:bodyPr>
            <a:spAutoFit/>
          </a:bodyPr>
          <a:lstStyle>
            <a:lvl1pPr marL="0" indent="0">
              <a:buFontTx/>
              <a:buNone/>
              <a:defRPr sz="2133" b="1" i="0" cap="all" baseline="0">
                <a:latin typeface="Helvetica" pitchFamily="2" charset="0"/>
              </a:defRPr>
            </a:lvl1pPr>
            <a:lvl2pPr>
              <a:buFontTx/>
              <a:buNone/>
              <a:defRPr b="1"/>
            </a:lvl2pPr>
            <a:lvl3pPr marL="914377" indent="0">
              <a:buFontTx/>
              <a:buNone/>
              <a:defRPr b="1"/>
            </a:lvl3pPr>
            <a:lvl4pPr marL="1371566" indent="0">
              <a:buFontTx/>
              <a:buNone/>
              <a:defRPr b="1"/>
            </a:lvl4pPr>
            <a:lvl5pPr marL="1828754" indent="0">
              <a:buFontTx/>
              <a:buNone/>
              <a:defRPr b="1"/>
            </a:lvl5pPr>
          </a:lstStyle>
          <a:p>
            <a:pPr lvl="0"/>
            <a:r>
              <a:rPr lang="en-US" dirty="0"/>
              <a:t>ADDITIONAL TEXT GOES HERE </a:t>
            </a:r>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graphicFrame>
        <p:nvGraphicFramePr>
          <p:cNvPr id="9" name="Table 8" hidden="1">
            <a:extLst>
              <a:ext uri="{FF2B5EF4-FFF2-40B4-BE49-F238E27FC236}">
                <a16:creationId xmlns:a16="http://schemas.microsoft.com/office/drawing/2014/main" id="{D23CA481-98CA-0745-833B-EFD0DBCDDA4E}"/>
              </a:ext>
            </a:extLst>
          </p:cNvPr>
          <p:cNvGraphicFramePr>
            <a:graphicFrameLocks noGrp="1"/>
          </p:cNvGraphicFramePr>
          <p:nvPr>
            <p:extLst>
              <p:ext uri="{D42A27DB-BD31-4B8C-83A1-F6EECF244321}">
                <p14:modId xmlns:p14="http://schemas.microsoft.com/office/powerpoint/2010/main" val="3279498072"/>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0" name="TextBox 9">
            <a:extLst>
              <a:ext uri="{FF2B5EF4-FFF2-40B4-BE49-F238E27FC236}">
                <a16:creationId xmlns:a16="http://schemas.microsoft.com/office/drawing/2014/main" id="{4E4989E6-36D9-5E4D-A8F4-C8D9759B609B}"/>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graphicFrame>
        <p:nvGraphicFramePr>
          <p:cNvPr id="12" name="Table 11" hidden="1">
            <a:extLst>
              <a:ext uri="{FF2B5EF4-FFF2-40B4-BE49-F238E27FC236}">
                <a16:creationId xmlns:a16="http://schemas.microsoft.com/office/drawing/2014/main" id="{EF7DC21F-99F8-4F48-9203-63793CFF7D9C}"/>
              </a:ext>
            </a:extLst>
          </p:cNvPr>
          <p:cNvGraphicFramePr>
            <a:graphicFrameLocks noGrp="1"/>
          </p:cNvGraphicFramePr>
          <p:nvPr>
            <p:extLst>
              <p:ext uri="{D42A27DB-BD31-4B8C-83A1-F6EECF244321}">
                <p14:modId xmlns:p14="http://schemas.microsoft.com/office/powerpoint/2010/main" val="4083986431"/>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3" name="TextBox 12">
            <a:extLst>
              <a:ext uri="{FF2B5EF4-FFF2-40B4-BE49-F238E27FC236}">
                <a16:creationId xmlns:a16="http://schemas.microsoft.com/office/drawing/2014/main" id="{39DA3775-34D5-1E49-AF02-9E34A316EF51}"/>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Section Divider</a:t>
            </a:r>
          </a:p>
        </p:txBody>
      </p:sp>
    </p:spTree>
    <p:extLst>
      <p:ext uri="{BB962C8B-B14F-4D97-AF65-F5344CB8AC3E}">
        <p14:creationId xmlns:p14="http://schemas.microsoft.com/office/powerpoint/2010/main" val="236008315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FA6EA13E-D85D-234A-B454-2515B0E8FC3F}"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853436" y="489869"/>
            <a:ext cx="10363200" cy="519972"/>
          </a:xfrm>
        </p:spPr>
        <p:txBody>
          <a:bodyPr anchor="b" anchorCtr="0"/>
          <a:lstStyle/>
          <a:p>
            <a:r>
              <a:rPr lang="en-US" dirty="0"/>
              <a:t>Header w/copy</a:t>
            </a:r>
          </a:p>
        </p:txBody>
      </p:sp>
    </p:spTree>
    <p:extLst>
      <p:ext uri="{BB962C8B-B14F-4D97-AF65-F5344CB8AC3E}">
        <p14:creationId xmlns:p14="http://schemas.microsoft.com/office/powerpoint/2010/main" val="2197891170"/>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F7BF61F8-88B3-FE4F-8169-B5261E98FF9B}"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FEB3799F-3DE7-0C45-B34C-091D879B69B2}"/>
              </a:ext>
            </a:extLst>
          </p:cNvPr>
          <p:cNvSpPr>
            <a:spLocks noGrp="1"/>
          </p:cNvSpPr>
          <p:nvPr>
            <p:ph type="body" sz="quarter" idx="21" hasCustomPrompt="1"/>
          </p:nvPr>
        </p:nvSpPr>
        <p:spPr>
          <a:xfrm>
            <a:off x="1463041" y="3048001"/>
            <a:ext cx="9144000" cy="51851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57694527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109789"/>
            <a:ext cx="4507931"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3063530"/>
            <a:ext cx="4507930"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109789"/>
            <a:ext cx="4507932"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3063530"/>
            <a:ext cx="4507932"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11/4/2023</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479563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2E97A3B5-6613-4F46-BF76-6FADC2B102EA}"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70560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70560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3954501519"/>
      </p:ext>
    </p:extLst>
  </p:cSld>
  <p:clrMapOvr>
    <a:masterClrMapping/>
  </p:clrMapOvr>
  <p:extLst>
    <p:ext uri="{DCECCB84-F9BA-43D5-87BE-67443E8EF086}">
      <p15:sldGuideLst xmlns:p15="http://schemas.microsoft.com/office/powerpoint/2012/main">
        <p15:guide id="1" pos="2880">
          <p15:clr>
            <a:srgbClr val="FBAE40"/>
          </p15:clr>
        </p15:guide>
        <p15:guide id="2" pos="309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09DCE2DB-E4F8-0848-90C1-ACDCE2F38AD9}"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463040" y="1584960"/>
            <a:ext cx="8534400" cy="258597"/>
          </a:xfrm>
          <a:prstGeom prst="rect">
            <a:avLst/>
          </a:prstGeom>
          <a:solidFill>
            <a:srgbClr val="DBE7F5"/>
          </a:solidFill>
        </p:spPr>
        <p:txBody>
          <a:bodyPr anchor="t" anchorCtr="1"/>
          <a:lstStyle>
            <a:lvl1pPr marL="0" indent="0" algn="ctr">
              <a:buNone/>
              <a:defRPr>
                <a:solidFill>
                  <a:srgbClr val="898989"/>
                </a:solidFill>
              </a:defRPr>
            </a:lvl1pPr>
          </a:lstStyle>
          <a:p>
            <a:r>
              <a:rPr lang="en-US"/>
              <a:t>Click icon to add table</a:t>
            </a:r>
            <a:endParaRPr lang="en-US" dirty="0"/>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10319746" y="1584961"/>
            <a:ext cx="1262655" cy="1805623"/>
          </a:xfrm>
          <a:prstGeom prst="rect">
            <a:avLst/>
          </a:prstGeom>
        </p:spPr>
        <p:txBody>
          <a:bodyPr wrap="square" lIns="0">
            <a:spAutoFit/>
          </a:bodyPr>
          <a:lstStyle>
            <a:lvl1pPr marL="0" indent="0" algn="l">
              <a:lnSpc>
                <a:spcPct val="100000"/>
              </a:lnSpc>
              <a:buNone/>
              <a:defRPr sz="1067" b="0">
                <a:solidFill>
                  <a:srgbClr val="FC28FC"/>
                </a:solidFill>
              </a:defRPr>
            </a:lvl1pPr>
            <a:lvl2pPr marL="457189" indent="0">
              <a:buNone/>
              <a:defRPr>
                <a:solidFill>
                  <a:srgbClr val="FF0000"/>
                </a:solidFill>
              </a:defRPr>
            </a:lvl2pPr>
            <a:lvl3pPr marL="914377"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dirty="0"/>
              <a:t>Input data using the custom table. If you’re not sure you’ll need this table, we recommend HIDING the slide temporarily instead of deleting it. Once deleted, the custom table can be recovered from the master source file. </a:t>
            </a:r>
          </a:p>
        </p:txBody>
      </p:sp>
    </p:spTree>
    <p:extLst>
      <p:ext uri="{BB962C8B-B14F-4D97-AF65-F5344CB8AC3E}">
        <p14:creationId xmlns:p14="http://schemas.microsoft.com/office/powerpoint/2010/main" val="121523346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11D0AFF7-781E-9C49-9DD3-A4DFB4A9395B}"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096000" y="2072640"/>
            <a:ext cx="5120637" cy="1551579"/>
          </a:xfrm>
          <a:prstGeom prst="rect">
            <a:avLst/>
          </a:prstGeom>
        </p:spPr>
        <p:txBody>
          <a:bodyPr l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095999" y="1584960"/>
            <a:ext cx="5120639" cy="287259"/>
          </a:xfrm>
          <a:prstGeom prst="rect">
            <a:avLst/>
          </a:prstGeom>
        </p:spPr>
        <p:txBody>
          <a:bodyPr lIns="365760" rIns="0">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853440"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636375196"/>
      </p:ext>
    </p:extLst>
  </p:cSld>
  <p:clrMapOvr>
    <a:masterClrMapping/>
  </p:clrMapOvr>
  <p:extLst>
    <p:ext uri="{DCECCB84-F9BA-43D5-87BE-67443E8EF086}">
      <p15:sldGuideLst xmlns:p15="http://schemas.microsoft.com/office/powerpoint/2012/main">
        <p15:guide id="1" pos="2880">
          <p15:clr>
            <a:srgbClr val="FBAE40"/>
          </p15:clr>
        </p15:guide>
        <p15:guide id="2" pos="31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9FE47C0C-C9E7-AE4D-809E-5CBF13CABA9B}"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39" y="2072640"/>
            <a:ext cx="5120640" cy="1551579"/>
          </a:xfrm>
          <a:prstGeom prst="rect">
            <a:avLst/>
          </a:prstGeom>
        </p:spPr>
        <p:txBody>
          <a:bodyPr lIns="0" r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853441" y="1584960"/>
            <a:ext cx="5120639" cy="292608"/>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5974079"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42132285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FE467E6B-9A71-6D40-8626-10A71C7AA91F}"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083852"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13" name="Picture Placeholder 2">
            <a:extLst>
              <a:ext uri="{FF2B5EF4-FFF2-40B4-BE49-F238E27FC236}">
                <a16:creationId xmlns:a16="http://schemas.microsoft.com/office/drawing/2014/main" id="{9C652879-E485-9847-B5DA-F17C66D89A13}"/>
              </a:ext>
            </a:extLst>
          </p:cNvPr>
          <p:cNvSpPr>
            <a:spLocks noGrp="1"/>
          </p:cNvSpPr>
          <p:nvPr>
            <p:ph type="pic" sz="quarter" idx="29"/>
          </p:nvPr>
        </p:nvSpPr>
        <p:spPr>
          <a:xfrm>
            <a:off x="7448503"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4" name="Text Placeholder 19">
            <a:extLst>
              <a:ext uri="{FF2B5EF4-FFF2-40B4-BE49-F238E27FC236}">
                <a16:creationId xmlns:a16="http://schemas.microsoft.com/office/drawing/2014/main" id="{3075D6A2-6D65-FC47-AC64-35561CC02CFD}"/>
              </a:ext>
            </a:extLst>
          </p:cNvPr>
          <p:cNvSpPr>
            <a:spLocks noGrp="1"/>
          </p:cNvSpPr>
          <p:nvPr>
            <p:ph type="body" sz="quarter" idx="30" hasCustomPrompt="1"/>
          </p:nvPr>
        </p:nvSpPr>
        <p:spPr>
          <a:xfrm>
            <a:off x="621792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332579645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mall header w/two captioned images caption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B9EB0CAB-07AA-2647-BE58-7A658EF3CBEE}"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735DA87-8D0D-5646-9263-BA8534F57B0F}"/>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CD6FC555-1AA9-E647-94A1-A53C5C1DD7CF}"/>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6" name="Header rule">
            <a:extLst>
              <a:ext uri="{FF2B5EF4-FFF2-40B4-BE49-F238E27FC236}">
                <a16:creationId xmlns:a16="http://schemas.microsoft.com/office/drawing/2014/main" id="{A64E2F76-6F70-6E41-8E67-76251B3CBB36}"/>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9" name="Text Placeholder 8">
            <a:extLst>
              <a:ext uri="{FF2B5EF4-FFF2-40B4-BE49-F238E27FC236}">
                <a16:creationId xmlns:a16="http://schemas.microsoft.com/office/drawing/2014/main" id="{8D21123F-3052-7448-8323-EBC781A2C598}"/>
              </a:ext>
            </a:extLst>
          </p:cNvPr>
          <p:cNvSpPr>
            <a:spLocks noGrp="1"/>
          </p:cNvSpPr>
          <p:nvPr>
            <p:ph type="body" sz="quarter" idx="24" hasCustomPrompt="1"/>
          </p:nvPr>
        </p:nvSpPr>
        <p:spPr>
          <a:xfrm>
            <a:off x="853267"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1" name="Rectangle 10">
            <a:extLst>
              <a:ext uri="{FF2B5EF4-FFF2-40B4-BE49-F238E27FC236}">
                <a16:creationId xmlns:a16="http://schemas.microsoft.com/office/drawing/2014/main" id="{15ECEDA9-F4E9-D546-AADD-9E9431B373F9}"/>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a:extLst>
              <a:ext uri="{FF2B5EF4-FFF2-40B4-BE49-F238E27FC236}">
                <a16:creationId xmlns:a16="http://schemas.microsoft.com/office/drawing/2014/main" id="{30B111C0-E62E-C246-80CF-91DB63D57A70}"/>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13" name="Header rule">
            <a:extLst>
              <a:ext uri="{FF2B5EF4-FFF2-40B4-BE49-F238E27FC236}">
                <a16:creationId xmlns:a16="http://schemas.microsoft.com/office/drawing/2014/main" id="{89329647-72E2-B74F-AFC5-F88F766072F0}"/>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10" name="Picture Placeholder 2">
            <a:extLst>
              <a:ext uri="{FF2B5EF4-FFF2-40B4-BE49-F238E27FC236}">
                <a16:creationId xmlns:a16="http://schemas.microsoft.com/office/drawing/2014/main" id="{3B0E2BCC-7E9A-8848-B8C5-2789C328FDF4}"/>
              </a:ext>
            </a:extLst>
          </p:cNvPr>
          <p:cNvSpPr>
            <a:spLocks noGrp="1"/>
          </p:cNvSpPr>
          <p:nvPr>
            <p:ph type="pic" sz="quarter" idx="23"/>
          </p:nvPr>
        </p:nvSpPr>
        <p:spPr>
          <a:xfrm>
            <a:off x="853269"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8">
            <a:extLst>
              <a:ext uri="{FF2B5EF4-FFF2-40B4-BE49-F238E27FC236}">
                <a16:creationId xmlns:a16="http://schemas.microsoft.com/office/drawing/2014/main" id="{B9DA235E-5166-4A4E-85BC-FDE49E99E6E3}"/>
              </a:ext>
            </a:extLst>
          </p:cNvPr>
          <p:cNvSpPr>
            <a:spLocks noGrp="1"/>
          </p:cNvSpPr>
          <p:nvPr>
            <p:ph type="body" sz="quarter" idx="25" hasCustomPrompt="1"/>
          </p:nvPr>
        </p:nvSpPr>
        <p:spPr>
          <a:xfrm>
            <a:off x="6217919"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7" name="Picture Placeholder 2">
            <a:extLst>
              <a:ext uri="{FF2B5EF4-FFF2-40B4-BE49-F238E27FC236}">
                <a16:creationId xmlns:a16="http://schemas.microsoft.com/office/drawing/2014/main" id="{2298A9C0-48AD-FD43-A59A-12E1524D052B}"/>
              </a:ext>
            </a:extLst>
          </p:cNvPr>
          <p:cNvSpPr>
            <a:spLocks noGrp="1"/>
          </p:cNvSpPr>
          <p:nvPr>
            <p:ph type="pic" sz="quarter" idx="26"/>
          </p:nvPr>
        </p:nvSpPr>
        <p:spPr>
          <a:xfrm>
            <a:off x="6217921"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Tree>
    <p:extLst>
      <p:ext uri="{BB962C8B-B14F-4D97-AF65-F5344CB8AC3E}">
        <p14:creationId xmlns:p14="http://schemas.microsoft.com/office/powerpoint/2010/main" val="210260031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8C78506B-CDED-764D-A072-FDCE7A00B000}"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1230412" y="1584960"/>
            <a:ext cx="2537553"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792480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7924800"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438912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4389035"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219010692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92B87C6E-9F56-9A4E-BC38-C7FEA0F12D86}"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40" y="4876801"/>
            <a:ext cx="10363200" cy="701859"/>
          </a:xfrm>
          <a:prstGeom prst="rect">
            <a:avLst/>
          </a:prstGeom>
        </p:spPr>
        <p:txBody>
          <a:bodyPr lIns="0" tIns="18288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440" y="1584960"/>
            <a:ext cx="10363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391720836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92B87C6E-9F56-9A4E-BC38-C7FEA0F12D86}"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438400" y="1584960"/>
            <a:ext cx="7315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601475262"/>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5EFEDD32-F5EB-A741-9F8B-E23B8F80D24B}"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7559040" y="2072641"/>
            <a:ext cx="3657600" cy="1292983"/>
          </a:xfrm>
          <a:prstGeom prst="rect">
            <a:avLst/>
          </a:prstGeom>
        </p:spPr>
        <p:txBody>
          <a:bodyPr lIns="365760" r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7559040" y="1584960"/>
            <a:ext cx="3657600" cy="287259"/>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853440" y="1584960"/>
            <a:ext cx="67056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 and copy</a:t>
            </a:r>
          </a:p>
        </p:txBody>
      </p:sp>
    </p:spTree>
    <p:extLst>
      <p:ext uri="{BB962C8B-B14F-4D97-AF65-F5344CB8AC3E}">
        <p14:creationId xmlns:p14="http://schemas.microsoft.com/office/powerpoint/2010/main" val="115295137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11/4/2023</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940734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tatement w/white background">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1"/>
            <a:ext cx="12192000" cy="6132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24D8B39A-01F2-FA4B-87F6-F02AC7945853}"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6" name="Title 3" hidden="1">
            <a:extLst>
              <a:ext uri="{FF2B5EF4-FFF2-40B4-BE49-F238E27FC236}">
                <a16:creationId xmlns:a16="http://schemas.microsoft.com/office/drawing/2014/main" id="{47BA5E82-2DE4-214E-A6B1-6C2A16953F79}"/>
              </a:ext>
            </a:extLst>
          </p:cNvPr>
          <p:cNvSpPr txBox="1">
            <a:spLocks/>
          </p:cNvSpPr>
          <p:nvPr/>
        </p:nvSpPr>
        <p:spPr>
          <a:xfrm>
            <a:off x="1828800" y="1828896"/>
            <a:ext cx="8534400" cy="2462021"/>
          </a:xfrm>
          <a:prstGeom prst="rect">
            <a:avLst/>
          </a:prstGeom>
          <a:solidFill>
            <a:schemeClr val="bg1"/>
          </a:solidFill>
        </p:spPr>
        <p:txBody>
          <a:bodyPr vert="horz" wrap="square" lIns="0" tIns="0" rIns="0" bIns="0" rtlCol="0" anchor="ctr" anchorCtr="1">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spcBef>
                <a:spcPts val="0"/>
              </a:spcBef>
            </a:pPr>
            <a:r>
              <a:rPr lang="en-US" sz="5333" b="0" i="0" dirty="0">
                <a:solidFill>
                  <a:srgbClr val="2774AE"/>
                </a:solidFill>
                <a:latin typeface="Helvetica Regular" pitchFamily="2" charset="0"/>
              </a:rPr>
              <a:t>Lorem ipsum dolor sit </a:t>
            </a:r>
            <a:r>
              <a:rPr lang="en-US" sz="5333" b="0" i="0" dirty="0" err="1">
                <a:solidFill>
                  <a:srgbClr val="2774AE"/>
                </a:solidFill>
                <a:latin typeface="Helvetica Regular" pitchFamily="2" charset="0"/>
              </a:rPr>
              <a:t>amet</a:t>
            </a:r>
            <a:r>
              <a:rPr lang="en-US" sz="5333" b="0" i="0" dirty="0">
                <a:solidFill>
                  <a:srgbClr val="2774AE"/>
                </a:solidFill>
                <a:latin typeface="Helvetica Regular" pitchFamily="2" charset="0"/>
              </a:rPr>
              <a:t> ex </a:t>
            </a:r>
            <a:r>
              <a:rPr lang="en-US" sz="5333" b="0" i="0" dirty="0" err="1">
                <a:solidFill>
                  <a:srgbClr val="2774AE"/>
                </a:solidFill>
                <a:latin typeface="Helvetica Regular" pitchFamily="2" charset="0"/>
              </a:rPr>
              <a:t>eum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reque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graece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nam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harum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vonsequat</a:t>
            </a:r>
            <a:endParaRPr lang="en-US" sz="5333" b="0" i="0" dirty="0">
              <a:solidFill>
                <a:srgbClr val="2774AE"/>
              </a:solidFill>
              <a:latin typeface="Helvetica Regular" pitchFamily="2" charset="0"/>
            </a:endParaRPr>
          </a:p>
        </p:txBody>
      </p:sp>
      <p:sp>
        <p:nvSpPr>
          <p:cNvPr id="4" name="Text Placeholder 3">
            <a:extLst>
              <a:ext uri="{FF2B5EF4-FFF2-40B4-BE49-F238E27FC236}">
                <a16:creationId xmlns:a16="http://schemas.microsoft.com/office/drawing/2014/main" id="{9D1F839A-7F1F-7444-AF82-48ECCE4F3858}"/>
              </a:ext>
            </a:extLst>
          </p:cNvPr>
          <p:cNvSpPr>
            <a:spLocks noGrp="1"/>
          </p:cNvSpPr>
          <p:nvPr>
            <p:ph type="body" sz="quarter" idx="21" hasCustomPrompt="1"/>
          </p:nvPr>
        </p:nvSpPr>
        <p:spPr>
          <a:xfrm>
            <a:off x="1828800" y="1828801"/>
            <a:ext cx="8534400" cy="2220095"/>
          </a:xfrm>
        </p:spPr>
        <p:txBody>
          <a:bodyPr anchor="ctr" anchorCtr="0"/>
          <a:lstStyle>
            <a:lvl1pPr marL="0" indent="0" algn="ctr">
              <a:buNone/>
              <a:defRPr sz="5333">
                <a:solidFill>
                  <a:srgbClr val="2774AE"/>
                </a:solidFill>
              </a:defRPr>
            </a:lvl1pPr>
            <a:lvl2pPr marL="365751" indent="0" algn="ctr">
              <a:buNone/>
              <a:defRPr sz="5333">
                <a:solidFill>
                  <a:srgbClr val="2774AE"/>
                </a:solidFill>
              </a:defRPr>
            </a:lvl2pPr>
            <a:lvl3pPr marL="731502" indent="0" algn="ctr">
              <a:buNone/>
              <a:defRPr sz="5333">
                <a:solidFill>
                  <a:srgbClr val="2774AE"/>
                </a:solidFill>
              </a:defRPr>
            </a:lvl3pPr>
            <a:lvl4pPr marL="1097253" indent="0" algn="ctr">
              <a:buNone/>
              <a:defRPr sz="5333">
                <a:solidFill>
                  <a:srgbClr val="2774AE"/>
                </a:solidFill>
              </a:defRPr>
            </a:lvl4pPr>
            <a:lvl5pPr marL="1463003" indent="0" algn="ctr">
              <a:buNone/>
              <a:defRPr sz="5333">
                <a:solidFill>
                  <a:srgbClr val="2774AE"/>
                </a:solidFill>
              </a:defRPr>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2082512734"/>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1736718671"/>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87680"/>
          </a:xfrm>
          <a:prstGeom prst="rect">
            <a:avLst/>
          </a:prstGeom>
        </p:spPr>
        <p:txBody>
          <a:bodyPr/>
          <a:lstStyle/>
          <a:p>
            <a:fld id="{CD19E2CA-7A22-2A47-87A7-154317480B32}" type="datetime4">
              <a:rPr lang="en-US" smtClean="0"/>
              <a:t>November 4,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87680"/>
          </a:xfrm>
          <a:prstGeom prst="rect">
            <a:avLst/>
          </a:prstGeom>
        </p:spPr>
        <p:txBody>
          <a:bodyPr/>
          <a:lstStyle/>
          <a:p>
            <a:fld id="{B6238B5B-F19C-E947-A0BC-87BD7983F871}" type="slidenum">
              <a:rPr lang="en-US" smtClean="0"/>
              <a:pPr/>
              <a:t>‹#›</a:t>
            </a:fld>
            <a:endParaRPr lang="en-US" dirty="0"/>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graphicFrame>
        <p:nvGraphicFramePr>
          <p:cNvPr id="8" name="Table 7" hidden="1">
            <a:extLst>
              <a:ext uri="{FF2B5EF4-FFF2-40B4-BE49-F238E27FC236}">
                <a16:creationId xmlns:a16="http://schemas.microsoft.com/office/drawing/2014/main" id="{3E58A6EC-219D-294A-BBEF-94C49557B0E2}"/>
              </a:ext>
            </a:extLst>
          </p:cNvPr>
          <p:cNvGraphicFramePr>
            <a:graphicFrameLocks noGrp="1"/>
          </p:cNvGraphicFramePr>
          <p:nvPr>
            <p:extLst>
              <p:ext uri="{D42A27DB-BD31-4B8C-83A1-F6EECF244321}">
                <p14:modId xmlns:p14="http://schemas.microsoft.com/office/powerpoint/2010/main" val="42495035"/>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9" name="TextBox 8">
            <a:extLst>
              <a:ext uri="{FF2B5EF4-FFF2-40B4-BE49-F238E27FC236}">
                <a16:creationId xmlns:a16="http://schemas.microsoft.com/office/drawing/2014/main" id="{4DAC7F78-240E-AF4B-89D8-273442F5E4BE}"/>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graphicFrame>
        <p:nvGraphicFramePr>
          <p:cNvPr id="10" name="Table 9" hidden="1">
            <a:extLst>
              <a:ext uri="{FF2B5EF4-FFF2-40B4-BE49-F238E27FC236}">
                <a16:creationId xmlns:a16="http://schemas.microsoft.com/office/drawing/2014/main" id="{C425352E-7739-E248-9E50-3F3E8D851A47}"/>
              </a:ext>
            </a:extLst>
          </p:cNvPr>
          <p:cNvGraphicFramePr>
            <a:graphicFrameLocks noGrp="1"/>
          </p:cNvGraphicFramePr>
          <p:nvPr>
            <p:extLst>
              <p:ext uri="{D42A27DB-BD31-4B8C-83A1-F6EECF244321}">
                <p14:modId xmlns:p14="http://schemas.microsoft.com/office/powerpoint/2010/main" val="2393666196"/>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2" name="TextBox 11">
            <a:extLst>
              <a:ext uri="{FF2B5EF4-FFF2-40B4-BE49-F238E27FC236}">
                <a16:creationId xmlns:a16="http://schemas.microsoft.com/office/drawing/2014/main" id="{07F6C067-AD68-524C-91AC-545B0A590C4C}"/>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Tree>
    <p:extLst>
      <p:ext uri="{BB962C8B-B14F-4D97-AF65-F5344CB8AC3E}">
        <p14:creationId xmlns:p14="http://schemas.microsoft.com/office/powerpoint/2010/main" val="3015385556"/>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FF3E-4A2B-4087-B397-24C027AAFA88}"/>
              </a:ext>
            </a:extLst>
          </p:cNvPr>
          <p:cNvSpPr>
            <a:spLocks noGrp="1"/>
          </p:cNvSpPr>
          <p:nvPr>
            <p:ph type="ctrTitle"/>
          </p:nvPr>
        </p:nvSpPr>
        <p:spPr>
          <a:xfrm>
            <a:off x="1524000" y="1847970"/>
            <a:ext cx="9144000" cy="166199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97B7D7-E8F9-4559-9D8C-AE158110C6BF}"/>
              </a:ext>
            </a:extLst>
          </p:cNvPr>
          <p:cNvSpPr>
            <a:spLocks noGrp="1"/>
          </p:cNvSpPr>
          <p:nvPr>
            <p:ph type="subTitle" idx="1"/>
          </p:nvPr>
        </p:nvSpPr>
        <p:spPr>
          <a:xfrm>
            <a:off x="1524000" y="3602038"/>
            <a:ext cx="9144000" cy="332399"/>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78D963-217A-42EB-BBDD-329D763D5800}"/>
              </a:ext>
            </a:extLst>
          </p:cNvPr>
          <p:cNvSpPr>
            <a:spLocks noGrp="1"/>
          </p:cNvSpPr>
          <p:nvPr>
            <p:ph type="dt" sz="half" idx="10"/>
          </p:nvPr>
        </p:nvSpPr>
        <p:spPr>
          <a:xfrm>
            <a:off x="9876712" y="6339841"/>
            <a:ext cx="1255776" cy="508857"/>
          </a:xfrm>
          <a:prstGeom prst="rect">
            <a:avLst/>
          </a:prstGeom>
        </p:spPr>
        <p:txBody>
          <a:bodyPr/>
          <a:lstStyle/>
          <a:p>
            <a:fld id="{F3B9239A-8949-4885-8145-7E026DB1C5BC}" type="datetimeFigureOut">
              <a:rPr lang="en-US" smtClean="0"/>
              <a:t>11/4/2023</a:t>
            </a:fld>
            <a:endParaRPr lang="en-US"/>
          </a:p>
        </p:txBody>
      </p:sp>
      <p:sp>
        <p:nvSpPr>
          <p:cNvPr id="5" name="Footer Placeholder 4">
            <a:extLst>
              <a:ext uri="{FF2B5EF4-FFF2-40B4-BE49-F238E27FC236}">
                <a16:creationId xmlns:a16="http://schemas.microsoft.com/office/drawing/2014/main" id="{9B05D75A-85FC-401E-A0F8-21122C890FA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AD8E5-89FE-461B-9DB3-0564A73B3DA0}"/>
              </a:ext>
            </a:extLst>
          </p:cNvPr>
          <p:cNvSpPr>
            <a:spLocks noGrp="1"/>
          </p:cNvSpPr>
          <p:nvPr>
            <p:ph type="sldNum" sz="quarter" idx="12"/>
          </p:nvPr>
        </p:nvSpPr>
        <p:spPr>
          <a:xfrm>
            <a:off x="11582400" y="6339841"/>
            <a:ext cx="609600" cy="508857"/>
          </a:xfrm>
          <a:prstGeom prst="rect">
            <a:avLst/>
          </a:prstGeom>
        </p:spPr>
        <p:txBody>
          <a:bodyPr/>
          <a:lstStyle/>
          <a:p>
            <a:fld id="{F124C607-3D12-4719-814A-C4E434077C0A}" type="slidenum">
              <a:rPr lang="en-US" smtClean="0"/>
              <a:t>‹#›</a:t>
            </a:fld>
            <a:endParaRPr lang="en-US"/>
          </a:p>
        </p:txBody>
      </p:sp>
    </p:spTree>
    <p:extLst>
      <p:ext uri="{BB962C8B-B14F-4D97-AF65-F5344CB8AC3E}">
        <p14:creationId xmlns:p14="http://schemas.microsoft.com/office/powerpoint/2010/main" val="1193165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B96B9-A76D-4969-B39A-023AED43AD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46581-6EE9-45B9-B88C-11043E6D84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ED5A2-7092-4D38-AF9B-76641FA740BF}"/>
              </a:ext>
            </a:extLst>
          </p:cNvPr>
          <p:cNvSpPr>
            <a:spLocks noGrp="1"/>
          </p:cNvSpPr>
          <p:nvPr>
            <p:ph type="dt" sz="half" idx="10"/>
          </p:nvPr>
        </p:nvSpPr>
        <p:spPr>
          <a:xfrm>
            <a:off x="9876712" y="6339841"/>
            <a:ext cx="1255776" cy="508857"/>
          </a:xfrm>
          <a:prstGeom prst="rect">
            <a:avLst/>
          </a:prstGeom>
        </p:spPr>
        <p:txBody>
          <a:bodyPr/>
          <a:lstStyle/>
          <a:p>
            <a:fld id="{F3B9239A-8949-4885-8145-7E026DB1C5BC}" type="datetimeFigureOut">
              <a:rPr lang="en-US" smtClean="0"/>
              <a:t>11/4/2023</a:t>
            </a:fld>
            <a:endParaRPr lang="en-US"/>
          </a:p>
        </p:txBody>
      </p:sp>
      <p:sp>
        <p:nvSpPr>
          <p:cNvPr id="5" name="Footer Placeholder 4">
            <a:extLst>
              <a:ext uri="{FF2B5EF4-FFF2-40B4-BE49-F238E27FC236}">
                <a16:creationId xmlns:a16="http://schemas.microsoft.com/office/drawing/2014/main" id="{CDF47B5D-A711-4B10-800B-75205DEF726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143660-2201-48DC-9718-F831503A62CD}"/>
              </a:ext>
            </a:extLst>
          </p:cNvPr>
          <p:cNvSpPr>
            <a:spLocks noGrp="1"/>
          </p:cNvSpPr>
          <p:nvPr>
            <p:ph type="sldNum" sz="quarter" idx="12"/>
          </p:nvPr>
        </p:nvSpPr>
        <p:spPr>
          <a:xfrm>
            <a:off x="11582400" y="6339841"/>
            <a:ext cx="609600" cy="508857"/>
          </a:xfrm>
          <a:prstGeom prst="rect">
            <a:avLst/>
          </a:prstGeom>
        </p:spPr>
        <p:txBody>
          <a:bodyPr/>
          <a:lstStyle/>
          <a:p>
            <a:fld id="{F124C607-3D12-4719-814A-C4E434077C0A}" type="slidenum">
              <a:rPr lang="en-US" smtClean="0"/>
              <a:t>‹#›</a:t>
            </a:fld>
            <a:endParaRPr lang="en-US"/>
          </a:p>
        </p:txBody>
      </p:sp>
    </p:spTree>
    <p:extLst>
      <p:ext uri="{BB962C8B-B14F-4D97-AF65-F5344CB8AC3E}">
        <p14:creationId xmlns:p14="http://schemas.microsoft.com/office/powerpoint/2010/main" val="3265930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5349BB-FF4E-4A70-8C90-36B75861EFE3}"/>
              </a:ext>
            </a:extLst>
          </p:cNvPr>
          <p:cNvSpPr>
            <a:spLocks noGrp="1"/>
          </p:cNvSpPr>
          <p:nvPr>
            <p:ph type="dt" sz="half" idx="10"/>
          </p:nvPr>
        </p:nvSpPr>
        <p:spPr>
          <a:xfrm>
            <a:off x="9876712" y="6339841"/>
            <a:ext cx="1255776" cy="508857"/>
          </a:xfrm>
          <a:prstGeom prst="rect">
            <a:avLst/>
          </a:prstGeom>
        </p:spPr>
        <p:txBody>
          <a:bodyPr/>
          <a:lstStyle/>
          <a:p>
            <a:fld id="{F3B9239A-8949-4885-8145-7E026DB1C5BC}" type="datetimeFigureOut">
              <a:rPr lang="en-US" smtClean="0"/>
              <a:t>11/4/2023</a:t>
            </a:fld>
            <a:endParaRPr lang="en-US"/>
          </a:p>
        </p:txBody>
      </p:sp>
      <p:sp>
        <p:nvSpPr>
          <p:cNvPr id="3" name="Footer Placeholder 2">
            <a:extLst>
              <a:ext uri="{FF2B5EF4-FFF2-40B4-BE49-F238E27FC236}">
                <a16:creationId xmlns:a16="http://schemas.microsoft.com/office/drawing/2014/main" id="{D48BC248-6348-44C1-8B79-B9EE4CD78C5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79763EF-20E2-460C-B896-DB5257764B75}"/>
              </a:ext>
            </a:extLst>
          </p:cNvPr>
          <p:cNvSpPr>
            <a:spLocks noGrp="1"/>
          </p:cNvSpPr>
          <p:nvPr>
            <p:ph type="sldNum" sz="quarter" idx="12"/>
          </p:nvPr>
        </p:nvSpPr>
        <p:spPr>
          <a:xfrm>
            <a:off x="11582400" y="6339841"/>
            <a:ext cx="609600" cy="508857"/>
          </a:xfrm>
          <a:prstGeom prst="rect">
            <a:avLst/>
          </a:prstGeom>
        </p:spPr>
        <p:txBody>
          <a:bodyPr/>
          <a:lstStyle/>
          <a:p>
            <a:fld id="{F124C607-3D12-4719-814A-C4E434077C0A}" type="slidenum">
              <a:rPr lang="en-US" smtClean="0"/>
              <a:t>‹#›</a:t>
            </a:fld>
            <a:endParaRPr lang="en-US"/>
          </a:p>
        </p:txBody>
      </p:sp>
    </p:spTree>
    <p:extLst>
      <p:ext uri="{BB962C8B-B14F-4D97-AF65-F5344CB8AC3E}">
        <p14:creationId xmlns:p14="http://schemas.microsoft.com/office/powerpoint/2010/main" val="642884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11/4/2023</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4015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11/4/2023</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350596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11/4/2023</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94417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image" Target="../media/image5.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6.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38541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rot="16200000">
            <a:off x="-1029207" y="4680813"/>
            <a:ext cx="2758330" cy="365125"/>
          </a:xfrm>
          <a:prstGeom prst="rect">
            <a:avLst/>
          </a:prstGeom>
        </p:spPr>
        <p:txBody>
          <a:bodyPr vert="horz" lIns="91440" tIns="45720" rIns="91440" bIns="45720" rtlCol="0" anchor="ctr"/>
          <a:lstStyle>
            <a:lvl1pPr algn="l">
              <a:defRPr sz="1100">
                <a:solidFill>
                  <a:schemeClr val="tx1"/>
                </a:solidFill>
              </a:defRPr>
            </a:lvl1pPr>
          </a:lstStyle>
          <a:p>
            <a:fld id="{8C1E1FAD-7351-4908-963A-08EA8E4AB7A0}" type="datetimeFigureOut">
              <a:rPr lang="en-US" smtClean="0"/>
              <a:t>11/4/2023</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a:off x="661112" y="6356350"/>
            <a:ext cx="5509684" cy="365125"/>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0905482" y="6356350"/>
            <a:ext cx="1112082"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a:p>
        </p:txBody>
      </p:sp>
      <p:grpSp>
        <p:nvGrpSpPr>
          <p:cNvPr id="7" name="Group 6">
            <a:extLst>
              <a:ext uri="{FF2B5EF4-FFF2-40B4-BE49-F238E27FC236}">
                <a16:creationId xmlns:a16="http://schemas.microsoft.com/office/drawing/2014/main" id="{23F5135F-115E-423C-BE4A-B56C35DC9F3E}"/>
              </a:ext>
            </a:extLst>
          </p:cNvPr>
          <p:cNvGrpSpPr/>
          <p:nvPr/>
        </p:nvGrpSpPr>
        <p:grpSpPr>
          <a:xfrm>
            <a:off x="174436" y="6356005"/>
            <a:ext cx="358083" cy="358083"/>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378272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5" r:id="rId6"/>
    <p:sldLayoutId id="2147483770" r:id="rId7"/>
    <p:sldLayoutId id="2147483771" r:id="rId8"/>
    <p:sldLayoutId id="2147483772" r:id="rId9"/>
    <p:sldLayoutId id="2147483774" r:id="rId10"/>
    <p:sldLayoutId id="2147483773"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EA56A8-B1D2-EF0E-1B3A-85EA7F860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80B8BF-5618-48CF-F5C8-C2C937AB6B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04922-CF12-8119-02F9-53CB4BCC96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1AB75A-0D65-43AF-97A6-DC61A04A64DA}" type="datetimeFigureOut">
              <a:rPr lang="en-US" smtClean="0"/>
              <a:t>11/4/2023</a:t>
            </a:fld>
            <a:endParaRPr lang="en-US"/>
          </a:p>
        </p:txBody>
      </p:sp>
      <p:sp>
        <p:nvSpPr>
          <p:cNvPr id="5" name="Footer Placeholder 4">
            <a:extLst>
              <a:ext uri="{FF2B5EF4-FFF2-40B4-BE49-F238E27FC236}">
                <a16:creationId xmlns:a16="http://schemas.microsoft.com/office/drawing/2014/main" id="{6960980D-A18E-529B-9D94-D22528C87E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D5E2A0-5CB1-EC91-8AD7-5B9B671D08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E5BFD-3F6E-448E-9624-A661FC86B414}" type="slidenum">
              <a:rPr lang="en-US" smtClean="0"/>
              <a:t>‹#›</a:t>
            </a:fld>
            <a:endParaRPr lang="en-US"/>
          </a:p>
        </p:txBody>
      </p:sp>
    </p:spTree>
    <p:extLst>
      <p:ext uri="{BB962C8B-B14F-4D97-AF65-F5344CB8AC3E}">
        <p14:creationId xmlns:p14="http://schemas.microsoft.com/office/powerpoint/2010/main" val="6134930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5544DD-D6B2-DF50-2FC4-D0C4DB99A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F937BE-FDC6-DC73-57F7-8D2D5CF55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A89822-F2D5-0B3D-F9A1-DE4CF07D5A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4C9D4-8050-48D6-B27D-6FEF37E7E25A}" type="datetime1">
              <a:rPr lang="en-US" smtClean="0"/>
              <a:t>11/4/2023</a:t>
            </a:fld>
            <a:endParaRPr lang="en-US"/>
          </a:p>
        </p:txBody>
      </p:sp>
      <p:sp>
        <p:nvSpPr>
          <p:cNvPr id="5" name="Footer Placeholder 4">
            <a:extLst>
              <a:ext uri="{FF2B5EF4-FFF2-40B4-BE49-F238E27FC236}">
                <a16:creationId xmlns:a16="http://schemas.microsoft.com/office/drawing/2014/main" id="{5311607E-E0C0-F621-6E34-5A72A8496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D8FB03-72EF-ECD4-F10A-7AFFF49A0E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75DFC-C583-4F60-97DA-17D74288ECD0}" type="slidenum">
              <a:rPr lang="en-US" smtClean="0"/>
              <a:t>‹#›</a:t>
            </a:fld>
            <a:endParaRPr lang="en-US"/>
          </a:p>
        </p:txBody>
      </p:sp>
    </p:spTree>
    <p:extLst>
      <p:ext uri="{BB962C8B-B14F-4D97-AF65-F5344CB8AC3E}">
        <p14:creationId xmlns:p14="http://schemas.microsoft.com/office/powerpoint/2010/main" val="360247406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99F3A-9135-4D15-A5F8-3F052332F2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A99A97-ACE5-43BE-8331-65AC9207C9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C8146-C723-49DD-A63C-CE3C255760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45836-FF52-490E-8992-8B0BE71EF8FE}" type="datetimeFigureOut">
              <a:rPr lang="en-US" smtClean="0"/>
              <a:t>11/4/2023</a:t>
            </a:fld>
            <a:endParaRPr lang="en-US"/>
          </a:p>
        </p:txBody>
      </p:sp>
      <p:sp>
        <p:nvSpPr>
          <p:cNvPr id="5" name="Footer Placeholder 4">
            <a:extLst>
              <a:ext uri="{FF2B5EF4-FFF2-40B4-BE49-F238E27FC236}">
                <a16:creationId xmlns:a16="http://schemas.microsoft.com/office/drawing/2014/main" id="{D672D3D8-A7C2-4F27-954E-65816C5EF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EF50BB-C154-4E32-8994-7EDC739BDD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75CD6-60E5-430D-8B54-68249CC6D0F6}" type="slidenum">
              <a:rPr lang="en-US" smtClean="0"/>
              <a:t>‹#›</a:t>
            </a:fld>
            <a:endParaRPr lang="en-US"/>
          </a:p>
        </p:txBody>
      </p:sp>
    </p:spTree>
    <p:extLst>
      <p:ext uri="{BB962C8B-B14F-4D97-AF65-F5344CB8AC3E}">
        <p14:creationId xmlns:p14="http://schemas.microsoft.com/office/powerpoint/2010/main" val="71946930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Brand logo">
            <a:extLst>
              <a:ext uri="{FF2B5EF4-FFF2-40B4-BE49-F238E27FC236}">
                <a16:creationId xmlns:a16="http://schemas.microsoft.com/office/drawing/2014/main" id="{B905BEBE-FC81-0D47-9AF4-9E365522863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7201" y="6299713"/>
            <a:ext cx="564305" cy="182033"/>
          </a:xfrm>
          <a:prstGeom prst="rect">
            <a:avLst/>
          </a:prstGeom>
        </p:spPr>
      </p:pic>
      <p:sp>
        <p:nvSpPr>
          <p:cNvPr id="17" name="Header rule">
            <a:extLst>
              <a:ext uri="{FF2B5EF4-FFF2-40B4-BE49-F238E27FC236}">
                <a16:creationId xmlns:a16="http://schemas.microsoft.com/office/drawing/2014/main" id="{98E6E0B5-9270-574F-A10E-09DA8982DB02}"/>
              </a:ext>
            </a:extLst>
          </p:cNvPr>
          <p:cNvSpPr/>
          <p:nvPr/>
        </p:nvSpPr>
        <p:spPr>
          <a:xfrm>
            <a:off x="853440" y="1095523"/>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853439" y="489869"/>
            <a:ext cx="10363200" cy="519972"/>
          </a:xfrm>
          <a:prstGeom prst="rect">
            <a:avLst/>
          </a:prstGeom>
        </p:spPr>
        <p:txBody>
          <a:bodyPr vert="horz" wrap="square" lIns="0" tIns="0" rIns="0" bIns="0" rtlCol="0" anchor="b" anchorCtr="0">
            <a:spAutoFit/>
          </a:bodyPr>
          <a:lstStyle/>
          <a:p>
            <a:r>
              <a:rPr lang="en-US" dirty="0"/>
              <a:t>Click to edit Master title</a:t>
            </a:r>
          </a:p>
        </p:txBody>
      </p:sp>
      <p:sp>
        <p:nvSpPr>
          <p:cNvPr id="4" name="Text Placeholder 3">
            <a:extLst>
              <a:ext uri="{FF2B5EF4-FFF2-40B4-BE49-F238E27FC236}">
                <a16:creationId xmlns:a16="http://schemas.microsoft.com/office/drawing/2014/main" id="{883B9C53-1485-764E-86F1-EF642FC86547}"/>
              </a:ext>
            </a:extLst>
          </p:cNvPr>
          <p:cNvSpPr>
            <a:spLocks noGrp="1"/>
          </p:cNvSpPr>
          <p:nvPr>
            <p:ph type="body" idx="1"/>
          </p:nvPr>
        </p:nvSpPr>
        <p:spPr>
          <a:xfrm>
            <a:off x="1463041" y="1584961"/>
            <a:ext cx="9753599" cy="1567695"/>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674404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Lst>
  <p:hf hdr="0" ftr="0"/>
  <p:txStyles>
    <p:titleStyle>
      <a:lvl1pPr algn="l" defTabSz="914377" rtl="0" eaLnBrk="1" latinLnBrk="0" hangingPunct="1">
        <a:lnSpc>
          <a:spcPct val="90000"/>
        </a:lnSpc>
        <a:spcBef>
          <a:spcPct val="0"/>
        </a:spcBef>
        <a:buNone/>
        <a:defRPr sz="3733" b="1" i="0" kern="1200" baseline="0">
          <a:solidFill>
            <a:srgbClr val="58595B"/>
          </a:solidFill>
          <a:latin typeface="Helvetica"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867" b="0" kern="1200">
          <a:solidFill>
            <a:srgbClr val="58595B"/>
          </a:solidFill>
          <a:latin typeface="+mn-lt"/>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14.xml"/><Relationship Id="rId5" Type="http://schemas.openxmlformats.org/officeDocument/2006/relationships/image" Target="../media/image39.sv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9.jp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hyperlink" Target="https://www.wallpaperflare.com/black-and-brown-wooden-thank-you-signage-on-top-of-brown-table-wallpaper-zcwkf" TargetMode="External"/><Relationship Id="rId2" Type="http://schemas.openxmlformats.org/officeDocument/2006/relationships/image" Target="../media/image56.jp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63.xml"/><Relationship Id="rId5" Type="http://schemas.openxmlformats.org/officeDocument/2006/relationships/image" Target="../media/image60.png"/><Relationship Id="rId4" Type="http://schemas.openxmlformats.org/officeDocument/2006/relationships/image" Target="../media/image59.pn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4.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1.png"/><Relationship Id="rId1" Type="http://schemas.openxmlformats.org/officeDocument/2006/relationships/slideLayout" Target="../slideLayouts/slideLayout64.xml"/></Relationships>
</file>

<file path=ppt/slides/_rels/slide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1.png"/><Relationship Id="rId1" Type="http://schemas.openxmlformats.org/officeDocument/2006/relationships/slideLayout" Target="../slideLayouts/slideLayout64.xml"/></Relationships>
</file>

<file path=ppt/slides/_rels/slide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3.xml"/><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9.png"/><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9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3.xml"/></Relationships>
</file>

<file path=ppt/slides/_rels/slide99.xml.rels><?xml version="1.0" encoding="UTF-8" standalone="yes"?>
<Relationships xmlns="http://schemas.openxmlformats.org/package/2006/relationships"><Relationship Id="rId3" Type="http://schemas.openxmlformats.org/officeDocument/2006/relationships/hyperlink" Target="https://www.flickr.com/photos/marinate_me_baby/16414288147" TargetMode="External"/><Relationship Id="rId2" Type="http://schemas.openxmlformats.org/officeDocument/2006/relationships/image" Target="../media/image71.jp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3FBB6B2-972C-4C42-91C9-36184E61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C312A434-F7D2-4A14-A037-B9762E2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752" y="-11017"/>
            <a:ext cx="11602884" cy="6006827"/>
          </a:xfrm>
          <a:custGeom>
            <a:avLst/>
            <a:gdLst>
              <a:gd name="connsiteX0" fmla="*/ 238037 w 11385877"/>
              <a:gd name="connsiteY0" fmla="*/ 0 h 5894482"/>
              <a:gd name="connsiteX1" fmla="*/ 11385877 w 11385877"/>
              <a:gd name="connsiteY1" fmla="*/ 0 h 5894482"/>
              <a:gd name="connsiteX2" fmla="*/ 11126257 w 11385877"/>
              <a:gd name="connsiteY2" fmla="*/ 5894482 h 5894482"/>
              <a:gd name="connsiteX3" fmla="*/ 0 w 11385877"/>
              <a:gd name="connsiteY3" fmla="*/ 5404429 h 5894482"/>
            </a:gdLst>
            <a:ahLst/>
            <a:cxnLst>
              <a:cxn ang="0">
                <a:pos x="connsiteX0" y="connsiteY0"/>
              </a:cxn>
              <a:cxn ang="0">
                <a:pos x="connsiteX1" y="connsiteY1"/>
              </a:cxn>
              <a:cxn ang="0">
                <a:pos x="connsiteX2" y="connsiteY2"/>
              </a:cxn>
              <a:cxn ang="0">
                <a:pos x="connsiteX3" y="connsiteY3"/>
              </a:cxn>
            </a:cxnLst>
            <a:rect l="l" t="t" r="r" b="b"/>
            <a:pathLst>
              <a:path w="11385877" h="5894482">
                <a:moveTo>
                  <a:pt x="238037" y="0"/>
                </a:moveTo>
                <a:lnTo>
                  <a:pt x="11385877" y="0"/>
                </a:lnTo>
                <a:lnTo>
                  <a:pt x="11126257" y="5894482"/>
                </a:lnTo>
                <a:lnTo>
                  <a:pt x="0" y="5404429"/>
                </a:lnTo>
                <a:close/>
              </a:path>
            </a:pathLst>
          </a:custGeom>
          <a:solidFill>
            <a:schemeClr val="tx1"/>
          </a:solidFill>
          <a:ln w="12700" cap="flat" cmpd="sng" algn="ctr">
            <a:noFill/>
            <a:prstDash val="solid"/>
            <a:miter lim="800000"/>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F9D166EE-E3B4-462F-8588-6273BBC61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551317">
            <a:off x="3384250" y="-2846152"/>
            <a:ext cx="5873815" cy="11057877"/>
          </a:xfrm>
          <a:custGeom>
            <a:avLst/>
            <a:gdLst>
              <a:gd name="connsiteX0" fmla="*/ 477931 w 5763958"/>
              <a:gd name="connsiteY0" fmla="*/ 10851062 h 10851063"/>
              <a:gd name="connsiteX1" fmla="*/ 0 w 5763958"/>
              <a:gd name="connsiteY1" fmla="*/ 39 h 10851063"/>
              <a:gd name="connsiteX2" fmla="*/ 4077961 w 5763958"/>
              <a:gd name="connsiteY2" fmla="*/ 0 h 10851063"/>
              <a:gd name="connsiteX3" fmla="*/ 4078002 w 5763958"/>
              <a:gd name="connsiteY3" fmla="*/ 17 h 10851063"/>
              <a:gd name="connsiteX4" fmla="*/ 5725692 w 5763958"/>
              <a:gd name="connsiteY4" fmla="*/ 3 h 10851063"/>
              <a:gd name="connsiteX5" fmla="*/ 5759707 w 5763958"/>
              <a:gd name="connsiteY5" fmla="*/ 34019 h 10851063"/>
              <a:gd name="connsiteX6" fmla="*/ 5759706 w 5763958"/>
              <a:gd name="connsiteY6" fmla="*/ 10817143 h 10851063"/>
              <a:gd name="connsiteX7" fmla="*/ 5725691 w 5763958"/>
              <a:gd name="connsiteY7" fmla="*/ 10851062 h 10851063"/>
              <a:gd name="connsiteX8" fmla="*/ 5707930 w 5763958"/>
              <a:gd name="connsiteY8" fmla="*/ 10851062 h 10851063"/>
              <a:gd name="connsiteX9" fmla="*/ 5707930 w 5763958"/>
              <a:gd name="connsiteY9" fmla="*/ 10851063 h 10851063"/>
              <a:gd name="connsiteX10" fmla="*/ 1644941 w 5763958"/>
              <a:gd name="connsiteY10" fmla="*/ 10851063 h 10851063"/>
              <a:gd name="connsiteX11" fmla="*/ 1644938 w 5763958"/>
              <a:gd name="connsiteY11" fmla="*/ 10851062 h 1085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63958" h="10851063">
                <a:moveTo>
                  <a:pt x="477931" y="10851062"/>
                </a:moveTo>
                <a:lnTo>
                  <a:pt x="0" y="39"/>
                </a:lnTo>
                <a:lnTo>
                  <a:pt x="4077961" y="0"/>
                </a:lnTo>
                <a:lnTo>
                  <a:pt x="4078002" y="17"/>
                </a:lnTo>
                <a:lnTo>
                  <a:pt x="5725692" y="3"/>
                </a:lnTo>
                <a:cubicBezTo>
                  <a:pt x="5744458" y="56"/>
                  <a:pt x="5759659" y="15253"/>
                  <a:pt x="5759707" y="34019"/>
                </a:cubicBezTo>
                <a:cubicBezTo>
                  <a:pt x="5765376" y="1836874"/>
                  <a:pt x="5765376" y="9014302"/>
                  <a:pt x="5759706" y="10817143"/>
                </a:cubicBezTo>
                <a:cubicBezTo>
                  <a:pt x="5759599" y="10835871"/>
                  <a:pt x="5744419" y="10851013"/>
                  <a:pt x="5725691" y="10851062"/>
                </a:cubicBezTo>
                <a:lnTo>
                  <a:pt x="5707930" y="10851062"/>
                </a:lnTo>
                <a:lnTo>
                  <a:pt x="5707930" y="10851063"/>
                </a:lnTo>
                <a:lnTo>
                  <a:pt x="1644941" y="10851063"/>
                </a:lnTo>
                <a:lnTo>
                  <a:pt x="1644938" y="10851062"/>
                </a:lnTo>
                <a:close/>
              </a:path>
            </a:pathLst>
          </a:custGeom>
          <a:blipFill>
            <a:blip r:embed="rId2"/>
            <a:tile tx="0" ty="0" sx="100000" sy="100000" flip="none" algn="tl"/>
          </a:blipFill>
          <a:ln w="9525" cap="flat">
            <a:noFill/>
            <a:prstDash val="solid"/>
            <a:miter/>
          </a:ln>
        </p:spPr>
        <p:txBody>
          <a:bodyPr wrap="square" rtlCol="0" anchor="ctr">
            <a:noAutofit/>
          </a:bodyPr>
          <a:lstStyle/>
          <a:p>
            <a:endParaRPr lang="en-US"/>
          </a:p>
        </p:txBody>
      </p:sp>
      <p:pic>
        <p:nvPicPr>
          <p:cNvPr id="25" name="Picture 24" descr="Pink powder smoke">
            <a:extLst>
              <a:ext uri="{FF2B5EF4-FFF2-40B4-BE49-F238E27FC236}">
                <a16:creationId xmlns:a16="http://schemas.microsoft.com/office/drawing/2014/main" id="{6B77F51F-E2B8-891D-152B-E2B65B6C8ECB}"/>
              </a:ext>
            </a:extLst>
          </p:cNvPr>
          <p:cNvPicPr>
            <a:picLocks noChangeAspect="1"/>
          </p:cNvPicPr>
          <p:nvPr/>
        </p:nvPicPr>
        <p:blipFill rotWithShape="1">
          <a:blip r:embed="rId3">
            <a:alphaModFix amt="83000"/>
          </a:blip>
          <a:srcRect t="7391" r="1" b="1"/>
          <a:stretch/>
        </p:blipFill>
        <p:spPr>
          <a:xfrm>
            <a:off x="671286" y="-7616"/>
            <a:ext cx="11303902" cy="5862304"/>
          </a:xfrm>
          <a:custGeom>
            <a:avLst/>
            <a:gdLst/>
            <a:ahLst/>
            <a:cxnLst/>
            <a:rect l="l" t="t" r="r" b="b"/>
            <a:pathLst>
              <a:path w="11092486" h="5752662">
                <a:moveTo>
                  <a:pt x="11092486" y="0"/>
                </a:moveTo>
                <a:lnTo>
                  <a:pt x="10913086" y="4074013"/>
                </a:lnTo>
                <a:lnTo>
                  <a:pt x="10913067" y="4074053"/>
                </a:lnTo>
                <a:lnTo>
                  <a:pt x="10840579" y="5720148"/>
                </a:lnTo>
                <a:cubicBezTo>
                  <a:pt x="10839700" y="5738894"/>
                  <a:pt x="10823849" y="5753411"/>
                  <a:pt x="10805099" y="5752633"/>
                </a:cubicBezTo>
                <a:cubicBezTo>
                  <a:pt x="9003741" y="5678968"/>
                  <a:pt x="1833265" y="5363145"/>
                  <a:pt x="32420" y="5278152"/>
                </a:cubicBezTo>
                <a:cubicBezTo>
                  <a:pt x="13715" y="5277221"/>
                  <a:pt x="-745" y="5261390"/>
                  <a:pt x="30" y="5242678"/>
                </a:cubicBezTo>
                <a:lnTo>
                  <a:pt x="812" y="5224934"/>
                </a:lnTo>
                <a:lnTo>
                  <a:pt x="811" y="5224934"/>
                </a:lnTo>
                <a:lnTo>
                  <a:pt x="179591" y="1165880"/>
                </a:lnTo>
                <a:lnTo>
                  <a:pt x="179592" y="1165877"/>
                </a:lnTo>
                <a:lnTo>
                  <a:pt x="230943" y="0"/>
                </a:lnTo>
                <a:close/>
              </a:path>
            </a:pathLst>
          </a:custGeom>
        </p:spPr>
      </p:pic>
      <p:sp>
        <p:nvSpPr>
          <p:cNvPr id="2" name="Title 1">
            <a:extLst>
              <a:ext uri="{FF2B5EF4-FFF2-40B4-BE49-F238E27FC236}">
                <a16:creationId xmlns:a16="http://schemas.microsoft.com/office/drawing/2014/main" id="{CD0EBB4A-ACBF-EE9E-E10B-05F67BD7CE03}"/>
              </a:ext>
            </a:extLst>
          </p:cNvPr>
          <p:cNvSpPr>
            <a:spLocks noGrp="1"/>
          </p:cNvSpPr>
          <p:nvPr>
            <p:ph type="ctrTitle"/>
          </p:nvPr>
        </p:nvSpPr>
        <p:spPr>
          <a:xfrm>
            <a:off x="1221474" y="2922050"/>
            <a:ext cx="6308745" cy="3233058"/>
          </a:xfrm>
        </p:spPr>
        <p:txBody>
          <a:bodyPr>
            <a:normAutofit/>
          </a:bodyPr>
          <a:lstStyle/>
          <a:p>
            <a:r>
              <a:rPr lang="en-US"/>
              <a:t>Rich Saitz’ “What’s the Evidence Really?”</a:t>
            </a:r>
          </a:p>
        </p:txBody>
      </p:sp>
      <p:sp>
        <p:nvSpPr>
          <p:cNvPr id="3" name="Subtitle 2">
            <a:extLst>
              <a:ext uri="{FF2B5EF4-FFF2-40B4-BE49-F238E27FC236}">
                <a16:creationId xmlns:a16="http://schemas.microsoft.com/office/drawing/2014/main" id="{103AD81C-F2A6-FD81-7A8D-F7F74528D1B1}"/>
              </a:ext>
            </a:extLst>
          </p:cNvPr>
          <p:cNvSpPr>
            <a:spLocks noGrp="1"/>
          </p:cNvSpPr>
          <p:nvPr>
            <p:ph type="subTitle" idx="1"/>
          </p:nvPr>
        </p:nvSpPr>
        <p:spPr>
          <a:xfrm>
            <a:off x="5771554" y="5995810"/>
            <a:ext cx="5876624" cy="917468"/>
          </a:xfrm>
        </p:spPr>
        <p:txBody>
          <a:bodyPr anchor="b">
            <a:noAutofit/>
          </a:bodyPr>
          <a:lstStyle/>
          <a:p>
            <a:pPr algn="r">
              <a:lnSpc>
                <a:spcPct val="110000"/>
              </a:lnSpc>
            </a:pPr>
            <a:r>
              <a:rPr lang="en-US" sz="1800" b="1" dirty="0"/>
              <a:t>Stimulant Use Disorder-Emerging Pharmacotherapies, Behavioral Therapies and Harm Reduction</a:t>
            </a:r>
          </a:p>
        </p:txBody>
      </p:sp>
      <p:grpSp>
        <p:nvGrpSpPr>
          <p:cNvPr id="38" name="Group 37">
            <a:extLst>
              <a:ext uri="{FF2B5EF4-FFF2-40B4-BE49-F238E27FC236}">
                <a16:creationId xmlns:a16="http://schemas.microsoft.com/office/drawing/2014/main" id="{28709E2B-5612-4EF3-8505-0270723FD3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39" name="Group 38">
              <a:extLst>
                <a:ext uri="{FF2B5EF4-FFF2-40B4-BE49-F238E27FC236}">
                  <a16:creationId xmlns:a16="http://schemas.microsoft.com/office/drawing/2014/main" id="{BD3B743C-BB90-43EC-83AC-B8AD278875A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1" name="Straight Connector 40">
                <a:extLst>
                  <a:ext uri="{FF2B5EF4-FFF2-40B4-BE49-F238E27FC236}">
                    <a16:creationId xmlns:a16="http://schemas.microsoft.com/office/drawing/2014/main" id="{60A049AC-DBC5-4C0E-90E2-52A81F06BA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960AA9D-4C2F-45F7-B2E2-7E43D09163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Oval 39">
              <a:extLst>
                <a:ext uri="{FF2B5EF4-FFF2-40B4-BE49-F238E27FC236}">
                  <a16:creationId xmlns:a16="http://schemas.microsoft.com/office/drawing/2014/main" id="{F0133386-276B-4C86-8AB7-4B6BEF032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0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5DC2C-3DA9-68C8-7287-39142F2D0BCF}"/>
              </a:ext>
            </a:extLst>
          </p:cNvPr>
          <p:cNvSpPr>
            <a:spLocks noGrp="1"/>
          </p:cNvSpPr>
          <p:nvPr>
            <p:ph type="title"/>
          </p:nvPr>
        </p:nvSpPr>
        <p:spPr/>
        <p:txBody>
          <a:bodyPr/>
          <a:lstStyle/>
          <a:p>
            <a:r>
              <a:rPr lang="en-US" dirty="0"/>
              <a:t>Overdose Prevention Sites</a:t>
            </a:r>
          </a:p>
        </p:txBody>
      </p:sp>
      <p:sp>
        <p:nvSpPr>
          <p:cNvPr id="3" name="Content Placeholder 2">
            <a:extLst>
              <a:ext uri="{FF2B5EF4-FFF2-40B4-BE49-F238E27FC236}">
                <a16:creationId xmlns:a16="http://schemas.microsoft.com/office/drawing/2014/main" id="{9781DE8B-C43F-BDA1-667A-4C322FB6ABA8}"/>
              </a:ext>
            </a:extLst>
          </p:cNvPr>
          <p:cNvSpPr>
            <a:spLocks noGrp="1"/>
          </p:cNvSpPr>
          <p:nvPr>
            <p:ph sz="half" idx="1"/>
          </p:nvPr>
        </p:nvSpPr>
        <p:spPr/>
        <p:txBody>
          <a:bodyPr>
            <a:normAutofit fontScale="85000" lnSpcReduction="20000"/>
          </a:bodyPr>
          <a:lstStyle/>
          <a:p>
            <a:r>
              <a:rPr lang="en-US" dirty="0"/>
              <a:t>A 2020 scoping review found that 48 overdose prevention sites around the world allowed non-injection routes of administration, with most programs located in Germany</a:t>
            </a:r>
          </a:p>
          <a:p>
            <a:r>
              <a:rPr lang="en-US" dirty="0"/>
              <a:t>Locations used included a backyard of the facility, a washroom with a fan, dedicated smoking rooms, mixed use rooms</a:t>
            </a:r>
          </a:p>
          <a:p>
            <a:r>
              <a:rPr lang="en-US" dirty="0"/>
              <a:t>As we develop overdose prevention sites in the United States, we should look to our partners in other countries to understand how to integrate safer smoking</a:t>
            </a:r>
          </a:p>
          <a:p>
            <a:endParaRPr lang="en-US" dirty="0"/>
          </a:p>
        </p:txBody>
      </p:sp>
      <p:pic>
        <p:nvPicPr>
          <p:cNvPr id="1026" name="Picture 2" descr="Fig. 2">
            <a:extLst>
              <a:ext uri="{FF2B5EF4-FFF2-40B4-BE49-F238E27FC236}">
                <a16:creationId xmlns:a16="http://schemas.microsoft.com/office/drawing/2014/main" id="{0963108B-7C06-79A7-17B0-34B8EABB3DE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30274" y="1825625"/>
            <a:ext cx="486545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057834-81AA-5386-44D8-FE03968A0583}"/>
              </a:ext>
            </a:extLst>
          </p:cNvPr>
          <p:cNvSpPr txBox="1"/>
          <p:nvPr/>
        </p:nvSpPr>
        <p:spPr>
          <a:xfrm>
            <a:off x="4651513" y="6334539"/>
            <a:ext cx="6702287"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Speed K.A., Gehring, N.D.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Harm Reduction Journal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(2020)</a:t>
            </a:r>
          </a:p>
        </p:txBody>
      </p:sp>
    </p:spTree>
    <p:extLst>
      <p:ext uri="{BB962C8B-B14F-4D97-AF65-F5344CB8AC3E}">
        <p14:creationId xmlns:p14="http://schemas.microsoft.com/office/powerpoint/2010/main" val="41291630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ece of art on a wall&#10;&#10;Description automatically generated">
            <a:extLst>
              <a:ext uri="{FF2B5EF4-FFF2-40B4-BE49-F238E27FC236}">
                <a16:creationId xmlns:a16="http://schemas.microsoft.com/office/drawing/2014/main" id="{E9B88FCA-3D65-E865-32EE-AE654873B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4761"/>
            <a:ext cx="12192000" cy="4003239"/>
          </a:xfrm>
          <a:prstGeom prst="rect">
            <a:avLst/>
          </a:prstGeom>
        </p:spPr>
      </p:pic>
      <p:sp>
        <p:nvSpPr>
          <p:cNvPr id="5" name="TextBox 4">
            <a:extLst>
              <a:ext uri="{FF2B5EF4-FFF2-40B4-BE49-F238E27FC236}">
                <a16:creationId xmlns:a16="http://schemas.microsoft.com/office/drawing/2014/main" id="{A8DFC934-A40B-417A-B9CB-0C967B6A05C3}"/>
              </a:ext>
            </a:extLst>
          </p:cNvPr>
          <p:cNvSpPr txBox="1"/>
          <p:nvPr/>
        </p:nvSpPr>
        <p:spPr>
          <a:xfrm>
            <a:off x="2625213" y="658761"/>
            <a:ext cx="7285703" cy="1415772"/>
          </a:xfrm>
          <a:prstGeom prst="rect">
            <a:avLst/>
          </a:prstGeom>
          <a:noFill/>
        </p:spPr>
        <p:txBody>
          <a:bodyPr wrap="square" rtlCol="0">
            <a:spAutoFit/>
          </a:bodyPr>
          <a:lstStyle/>
          <a:p>
            <a:pPr algn="ctr"/>
            <a:r>
              <a:rPr lang="en-US" sz="3200" dirty="0"/>
              <a:t>Questions?</a:t>
            </a:r>
          </a:p>
          <a:p>
            <a:pPr algn="ctr"/>
            <a:endParaRPr lang="en-US" dirty="0"/>
          </a:p>
          <a:p>
            <a:pPr algn="ctr"/>
            <a:r>
              <a:rPr lang="en-US" dirty="0"/>
              <a:t>Remember the Rich </a:t>
            </a:r>
            <a:r>
              <a:rPr lang="en-US" dirty="0" err="1"/>
              <a:t>Saitz</a:t>
            </a:r>
            <a:r>
              <a:rPr lang="en-US" dirty="0"/>
              <a:t>’ Rule: </a:t>
            </a:r>
          </a:p>
          <a:p>
            <a:pPr algn="ctr"/>
            <a:r>
              <a:rPr lang="en-US" dirty="0"/>
              <a:t>Introduce yourself, then introduce your question/comment</a:t>
            </a:r>
          </a:p>
        </p:txBody>
      </p:sp>
    </p:spTree>
    <p:extLst>
      <p:ext uri="{BB962C8B-B14F-4D97-AF65-F5344CB8AC3E}">
        <p14:creationId xmlns:p14="http://schemas.microsoft.com/office/powerpoint/2010/main" val="2660990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D989B-0248-DE2A-0F1B-51ED00C5EC4F}"/>
              </a:ext>
            </a:extLst>
          </p:cNvPr>
          <p:cNvSpPr>
            <a:spLocks noGrp="1"/>
          </p:cNvSpPr>
          <p:nvPr>
            <p:ph type="title"/>
          </p:nvPr>
        </p:nvSpPr>
        <p:spPr/>
        <p:txBody>
          <a:bodyPr/>
          <a:lstStyle/>
          <a:p>
            <a:r>
              <a:rPr lang="en-US" dirty="0"/>
              <a:t>Missed opportunities for overdose prevention</a:t>
            </a:r>
          </a:p>
        </p:txBody>
      </p:sp>
      <p:sp>
        <p:nvSpPr>
          <p:cNvPr id="3" name="Content Placeholder 2">
            <a:extLst>
              <a:ext uri="{FF2B5EF4-FFF2-40B4-BE49-F238E27FC236}">
                <a16:creationId xmlns:a16="http://schemas.microsoft.com/office/drawing/2014/main" id="{570B5F87-059F-151C-653E-C85D48B0C658}"/>
              </a:ext>
            </a:extLst>
          </p:cNvPr>
          <p:cNvSpPr>
            <a:spLocks noGrp="1"/>
          </p:cNvSpPr>
          <p:nvPr>
            <p:ph sz="half" idx="1"/>
          </p:nvPr>
        </p:nvSpPr>
        <p:spPr/>
        <p:txBody>
          <a:bodyPr>
            <a:normAutofit fontScale="92500" lnSpcReduction="10000"/>
          </a:bodyPr>
          <a:lstStyle/>
          <a:p>
            <a:r>
              <a:rPr lang="en-US" dirty="0"/>
              <a:t>Overdose prevention efforts often miss people who use stimulants</a:t>
            </a:r>
          </a:p>
          <a:p>
            <a:r>
              <a:rPr lang="en-US" dirty="0"/>
              <a:t>They may not identify occasional use of opioids/benzos when asked </a:t>
            </a:r>
          </a:p>
          <a:p>
            <a:r>
              <a:rPr lang="en-US" dirty="0"/>
              <a:t>People who use stimulants who may use opioids or benzos only to come down</a:t>
            </a:r>
          </a:p>
          <a:p>
            <a:r>
              <a:rPr lang="en-US" dirty="0"/>
              <a:t>Access to naloxone, fentanyl test strips, referrals to overdose detection helplines and other safe use strategies are essential</a:t>
            </a:r>
          </a:p>
        </p:txBody>
      </p:sp>
      <p:sp>
        <p:nvSpPr>
          <p:cNvPr id="4" name="Content Placeholder 3">
            <a:extLst>
              <a:ext uri="{FF2B5EF4-FFF2-40B4-BE49-F238E27FC236}">
                <a16:creationId xmlns:a16="http://schemas.microsoft.com/office/drawing/2014/main" id="{91A2D099-E5F1-1AC4-7120-381C87377255}"/>
              </a:ext>
            </a:extLst>
          </p:cNvPr>
          <p:cNvSpPr>
            <a:spLocks noGrp="1"/>
          </p:cNvSpPr>
          <p:nvPr>
            <p:ph sz="half" idx="2"/>
          </p:nvPr>
        </p:nvSpPr>
        <p:spPr>
          <a:xfrm>
            <a:off x="6172200" y="1825625"/>
            <a:ext cx="5181600" cy="3232512"/>
          </a:xfrm>
        </p:spPr>
        <p:txBody>
          <a:bodyPr>
            <a:normAutofit fontScale="92500" lnSpcReduction="10000"/>
          </a:bodyPr>
          <a:lstStyle/>
          <a:p>
            <a:r>
              <a:rPr lang="en-US" i="1" dirty="0"/>
              <a:t>“I just tell them to run or do you have any Valium, Valium or take a shot a bit of down [heroin], if you have any down, take a shot of that, that would bring you, calm you down... Anything that kind of, you know, calms your system down”</a:t>
            </a:r>
          </a:p>
        </p:txBody>
      </p:sp>
      <p:sp>
        <p:nvSpPr>
          <p:cNvPr id="5" name="TextBox 4">
            <a:extLst>
              <a:ext uri="{FF2B5EF4-FFF2-40B4-BE49-F238E27FC236}">
                <a16:creationId xmlns:a16="http://schemas.microsoft.com/office/drawing/2014/main" id="{285009FB-A34D-8B27-911C-E8DA8D9C9C24}"/>
              </a:ext>
            </a:extLst>
          </p:cNvPr>
          <p:cNvSpPr txBox="1"/>
          <p:nvPr/>
        </p:nvSpPr>
        <p:spPr>
          <a:xfrm>
            <a:off x="2558005" y="5949387"/>
            <a:ext cx="8589380"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 Mansoor, R. McNeil, T. Fleming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International Journal of Drug Policy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(2022) </a:t>
            </a:r>
          </a:p>
        </p:txBody>
      </p:sp>
    </p:spTree>
    <p:extLst>
      <p:ext uri="{BB962C8B-B14F-4D97-AF65-F5344CB8AC3E}">
        <p14:creationId xmlns:p14="http://schemas.microsoft.com/office/powerpoint/2010/main" val="1638165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0646D-5FF9-1D90-8C10-DA31E475DF87}"/>
              </a:ext>
            </a:extLst>
          </p:cNvPr>
          <p:cNvSpPr>
            <a:spLocks noGrp="1"/>
          </p:cNvSpPr>
          <p:nvPr>
            <p:ph type="title"/>
          </p:nvPr>
        </p:nvSpPr>
        <p:spPr/>
        <p:txBody>
          <a:bodyPr/>
          <a:lstStyle/>
          <a:p>
            <a:r>
              <a:rPr lang="en-US" dirty="0"/>
              <a:t>Stimulant Safe Supply</a:t>
            </a:r>
          </a:p>
        </p:txBody>
      </p:sp>
      <p:sp>
        <p:nvSpPr>
          <p:cNvPr id="3" name="Content Placeholder 2">
            <a:extLst>
              <a:ext uri="{FF2B5EF4-FFF2-40B4-BE49-F238E27FC236}">
                <a16:creationId xmlns:a16="http://schemas.microsoft.com/office/drawing/2014/main" id="{EB9B9457-6E0A-1602-EF36-D8F3A03B7CC6}"/>
              </a:ext>
            </a:extLst>
          </p:cNvPr>
          <p:cNvSpPr>
            <a:spLocks noGrp="1"/>
          </p:cNvSpPr>
          <p:nvPr>
            <p:ph sz="half" idx="1"/>
          </p:nvPr>
        </p:nvSpPr>
        <p:spPr/>
        <p:txBody>
          <a:bodyPr>
            <a:normAutofit fontScale="85000" lnSpcReduction="20000"/>
          </a:bodyPr>
          <a:lstStyle/>
          <a:p>
            <a:r>
              <a:rPr lang="en-US" dirty="0"/>
              <a:t>With the risk of fentanyl contamination in stimulants, there is a need to assess and consider safe supply as a solution</a:t>
            </a:r>
          </a:p>
          <a:p>
            <a:r>
              <a:rPr lang="en-US" dirty="0"/>
              <a:t>A study conducted in Canada during COVID-19 pandemic assessed the impact of stimulant safe supply</a:t>
            </a:r>
          </a:p>
          <a:p>
            <a:r>
              <a:rPr lang="en-US" dirty="0"/>
              <a:t>Medication could be taken orally, crushed, injected or snorted</a:t>
            </a:r>
          </a:p>
          <a:p>
            <a:r>
              <a:rPr lang="en-US" dirty="0"/>
              <a:t>Over 1,059 person-days in isolation there were zero overdoses and only 8% left during their 14 days isolation, showing potential for treatment retention</a:t>
            </a:r>
          </a:p>
        </p:txBody>
      </p:sp>
      <p:pic>
        <p:nvPicPr>
          <p:cNvPr id="6" name="Content Placeholder 5">
            <a:extLst>
              <a:ext uri="{FF2B5EF4-FFF2-40B4-BE49-F238E27FC236}">
                <a16:creationId xmlns:a16="http://schemas.microsoft.com/office/drawing/2014/main" id="{9C0D1BA0-5B1A-D913-0D92-B365A83AC488}"/>
              </a:ext>
            </a:extLst>
          </p:cNvPr>
          <p:cNvPicPr>
            <a:picLocks noGrp="1" noChangeAspect="1"/>
          </p:cNvPicPr>
          <p:nvPr>
            <p:ph sz="half" idx="2"/>
          </p:nvPr>
        </p:nvPicPr>
        <p:blipFill>
          <a:blip r:embed="rId2"/>
          <a:stretch>
            <a:fillRect/>
          </a:stretch>
        </p:blipFill>
        <p:spPr>
          <a:xfrm>
            <a:off x="6172202" y="1897967"/>
            <a:ext cx="5181600" cy="3901861"/>
          </a:xfrm>
          <a:ln>
            <a:solidFill>
              <a:schemeClr val="tx1"/>
            </a:solidFill>
          </a:ln>
        </p:spPr>
      </p:pic>
      <p:sp>
        <p:nvSpPr>
          <p:cNvPr id="7" name="TextBox 6">
            <a:extLst>
              <a:ext uri="{FF2B5EF4-FFF2-40B4-BE49-F238E27FC236}">
                <a16:creationId xmlns:a16="http://schemas.microsoft.com/office/drawing/2014/main" id="{A82663ED-A5E5-BAD4-1A6E-E7A6CCC4777B}"/>
              </a:ext>
            </a:extLst>
          </p:cNvPr>
          <p:cNvSpPr txBox="1"/>
          <p:nvPr/>
        </p:nvSpPr>
        <p:spPr>
          <a:xfrm>
            <a:off x="4401232" y="6219344"/>
            <a:ext cx="5726616" cy="40011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Brothers et al,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Drug and Alcohol Dependence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(2022)</a:t>
            </a:r>
          </a:p>
        </p:txBody>
      </p:sp>
    </p:spTree>
    <p:extLst>
      <p:ext uri="{BB962C8B-B14F-4D97-AF65-F5344CB8AC3E}">
        <p14:creationId xmlns:p14="http://schemas.microsoft.com/office/powerpoint/2010/main" val="2324967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B8249-B767-8DD6-9B85-6040570A406C}"/>
              </a:ext>
            </a:extLst>
          </p:cNvPr>
          <p:cNvSpPr>
            <a:spLocks noGrp="1"/>
          </p:cNvSpPr>
          <p:nvPr>
            <p:ph type="title"/>
          </p:nvPr>
        </p:nvSpPr>
        <p:spPr/>
        <p:txBody>
          <a:bodyPr/>
          <a:lstStyle/>
          <a:p>
            <a:r>
              <a:rPr lang="en-US" dirty="0"/>
              <a:t>Stimulant consumption harm reduction (pipes)</a:t>
            </a:r>
          </a:p>
        </p:txBody>
      </p:sp>
      <p:sp>
        <p:nvSpPr>
          <p:cNvPr id="3" name="Content Placeholder 2">
            <a:extLst>
              <a:ext uri="{FF2B5EF4-FFF2-40B4-BE49-F238E27FC236}">
                <a16:creationId xmlns:a16="http://schemas.microsoft.com/office/drawing/2014/main" id="{E4EF8AED-D3D1-9457-4027-D8BF9A811227}"/>
              </a:ext>
            </a:extLst>
          </p:cNvPr>
          <p:cNvSpPr>
            <a:spLocks noGrp="1"/>
          </p:cNvSpPr>
          <p:nvPr>
            <p:ph sz="half" idx="1"/>
          </p:nvPr>
        </p:nvSpPr>
        <p:spPr>
          <a:xfrm>
            <a:off x="838200" y="1825625"/>
            <a:ext cx="5181600" cy="3779044"/>
          </a:xfrm>
        </p:spPr>
        <p:txBody>
          <a:bodyPr>
            <a:normAutofit fontScale="62500" lnSpcReduction="20000"/>
          </a:bodyPr>
          <a:lstStyle/>
          <a:p>
            <a:r>
              <a:rPr lang="en-US" dirty="0"/>
              <a:t>The distribution of crack pipes in Vancouver likely  coincided with reduction of rates of reported health problems associated with smoking, including burns, mouth sores, cut fingers, raw throat or coughing blood</a:t>
            </a:r>
          </a:p>
          <a:p>
            <a:r>
              <a:rPr lang="en-US" dirty="0"/>
              <a:t>Hepatitis-C (HCV) can be transmitted through sharing of pipes </a:t>
            </a:r>
          </a:p>
          <a:p>
            <a:r>
              <a:rPr lang="en-US" dirty="0" err="1"/>
              <a:t>SmokeWorks</a:t>
            </a:r>
            <a:r>
              <a:rPr lang="en-US" dirty="0"/>
              <a:t> distributes pipes to programs around the country on a sliding scale </a:t>
            </a:r>
          </a:p>
          <a:p>
            <a:r>
              <a:rPr lang="en-US" dirty="0"/>
              <a:t>One study found that syringe program participants were more likely to wipe their pipe with alcohol pad before sharing or use a rubber mouthpiece compared with nonengaged PWUD</a:t>
            </a:r>
          </a:p>
          <a:p>
            <a:r>
              <a:rPr lang="en-US" dirty="0"/>
              <a:t>This study also found that 61% injected their stimulants instead of smoked because of lack of access to pipes</a:t>
            </a:r>
          </a:p>
          <a:p>
            <a:endParaRPr lang="en-US" dirty="0"/>
          </a:p>
        </p:txBody>
      </p:sp>
      <p:sp>
        <p:nvSpPr>
          <p:cNvPr id="5" name="TextBox 4">
            <a:extLst>
              <a:ext uri="{FF2B5EF4-FFF2-40B4-BE49-F238E27FC236}">
                <a16:creationId xmlns:a16="http://schemas.microsoft.com/office/drawing/2014/main" id="{89FCA276-04FD-97A7-2B7A-0830FB0EE670}"/>
              </a:ext>
            </a:extLst>
          </p:cNvPr>
          <p:cNvSpPr txBox="1"/>
          <p:nvPr/>
        </p:nvSpPr>
        <p:spPr>
          <a:xfrm>
            <a:off x="173620" y="5812455"/>
            <a:ext cx="5648446"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Applewhite D.,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Journal of Addiction Medicine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Prangnell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BMC Public Health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Fischer B., et al.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Eur</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J Gastroenterol Hepatol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(2008)</a:t>
            </a:r>
          </a:p>
        </p:txBody>
      </p:sp>
      <p:pic>
        <p:nvPicPr>
          <p:cNvPr id="3074" name="Picture 2">
            <a:extLst>
              <a:ext uri="{FF2B5EF4-FFF2-40B4-BE49-F238E27FC236}">
                <a16:creationId xmlns:a16="http://schemas.microsoft.com/office/drawing/2014/main" id="{3954668A-9B43-2253-1773-5F9E15F8AC1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14652" y="1253331"/>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BF1BAC-635F-BC6C-F8F7-1C2554FE17F9}"/>
              </a:ext>
            </a:extLst>
          </p:cNvPr>
          <p:cNvSpPr txBox="1"/>
          <p:nvPr/>
        </p:nvSpPr>
        <p:spPr>
          <a:xfrm>
            <a:off x="6714652" y="5701826"/>
            <a:ext cx="4639148"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Image source: https://smokeworkspipes.com/</a:t>
            </a:r>
          </a:p>
        </p:txBody>
      </p:sp>
    </p:spTree>
    <p:extLst>
      <p:ext uri="{BB962C8B-B14F-4D97-AF65-F5344CB8AC3E}">
        <p14:creationId xmlns:p14="http://schemas.microsoft.com/office/powerpoint/2010/main" val="1193084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C48695-E372-B58B-177C-2677B041F62A}"/>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sz="2800" kern="1200" dirty="0">
                <a:solidFill>
                  <a:schemeClr val="tx1"/>
                </a:solidFill>
                <a:latin typeface="+mj-lt"/>
                <a:ea typeface="+mj-ea"/>
                <a:cs typeface="+mj-cs"/>
              </a:rPr>
              <a:t>Stimulant consumption harm reduction </a:t>
            </a:r>
          </a:p>
        </p:txBody>
      </p:sp>
      <p:sp>
        <p:nvSpPr>
          <p:cNvPr id="3" name="Content Placeholder 2">
            <a:extLst>
              <a:ext uri="{FF2B5EF4-FFF2-40B4-BE49-F238E27FC236}">
                <a16:creationId xmlns:a16="http://schemas.microsoft.com/office/drawing/2014/main" id="{A72BFEE0-FA01-535F-CA0C-C93E49C8173E}"/>
              </a:ext>
            </a:extLst>
          </p:cNvPr>
          <p:cNvSpPr>
            <a:spLocks noGrp="1"/>
          </p:cNvSpPr>
          <p:nvPr>
            <p:ph sz="half" idx="1"/>
          </p:nvPr>
        </p:nvSpPr>
        <p:spPr>
          <a:xfrm>
            <a:off x="862366" y="2194102"/>
            <a:ext cx="3427001" cy="3908586"/>
          </a:xfrm>
        </p:spPr>
        <p:txBody>
          <a:bodyPr vert="horz" lIns="91440" tIns="45720" rIns="91440" bIns="45720" rtlCol="0">
            <a:normAutofit fontScale="92500" lnSpcReduction="20000"/>
          </a:bodyPr>
          <a:lstStyle/>
          <a:p>
            <a:r>
              <a:rPr lang="en-US" sz="2000" dirty="0"/>
              <a:t>Distributing syringes and acidifiers for injecting crack is a very important harm reduction tool</a:t>
            </a:r>
          </a:p>
          <a:p>
            <a:r>
              <a:rPr lang="en-US" sz="2000" dirty="0"/>
              <a:t>When PWID do not have access to vitamin-C they will often use lemon juice or vinegar, which are far more acidic. </a:t>
            </a:r>
          </a:p>
          <a:p>
            <a:r>
              <a:rPr lang="en-US" sz="2000" dirty="0"/>
              <a:t>“[I use lemon and vinegar] loads of times, maybe for every ten times I inject probably two or three times, yeah, because I use so much citric for one bag, like the whole sachet, I run out of it constantly.”</a:t>
            </a:r>
          </a:p>
          <a:p>
            <a:endParaRPr lang="en-US" sz="2000" dirty="0"/>
          </a:p>
        </p:txBody>
      </p:sp>
      <p:pic>
        <p:nvPicPr>
          <p:cNvPr id="6" name="Content Placeholder 5">
            <a:extLst>
              <a:ext uri="{FF2B5EF4-FFF2-40B4-BE49-F238E27FC236}">
                <a16:creationId xmlns:a16="http://schemas.microsoft.com/office/drawing/2014/main" id="{F2E03212-D342-EE3F-A10C-F3D7F9F31FD9}"/>
              </a:ext>
            </a:extLst>
          </p:cNvPr>
          <p:cNvPicPr>
            <a:picLocks noGrp="1" noChangeAspect="1"/>
          </p:cNvPicPr>
          <p:nvPr>
            <p:ph sz="half" idx="2"/>
          </p:nvPr>
        </p:nvPicPr>
        <p:blipFill>
          <a:blip r:embed="rId2"/>
          <a:stretch>
            <a:fillRect/>
          </a:stretch>
        </p:blipFill>
        <p:spPr>
          <a:xfrm>
            <a:off x="5688074" y="661916"/>
            <a:ext cx="5669907" cy="5557909"/>
          </a:xfrm>
          <a:prstGeom prst="rect">
            <a:avLst/>
          </a:prstGeom>
        </p:spPr>
      </p:pic>
      <p:sp>
        <p:nvSpPr>
          <p:cNvPr id="7" name="TextBox 6">
            <a:extLst>
              <a:ext uri="{FF2B5EF4-FFF2-40B4-BE49-F238E27FC236}">
                <a16:creationId xmlns:a16="http://schemas.microsoft.com/office/drawing/2014/main" id="{33C8FE8C-E874-5EE5-BEE4-1B560175881E}"/>
              </a:ext>
            </a:extLst>
          </p:cNvPr>
          <p:cNvSpPr txBox="1"/>
          <p:nvPr/>
        </p:nvSpPr>
        <p:spPr>
          <a:xfrm>
            <a:off x="338623" y="6248400"/>
            <a:ext cx="5911706"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M. Harris, J. Scott, et al. </a:t>
            </a:r>
            <a:r>
              <a:rPr kumimoji="0" lang="en-US" sz="1800" b="0" i="1" u="none" strike="noStrike" kern="1200" cap="none" spc="0" normalizeH="0" baseline="0" noProof="0" dirty="0">
                <a:ln>
                  <a:noFill/>
                </a:ln>
                <a:solidFill>
                  <a:srgbClr val="212121"/>
                </a:solidFill>
                <a:effectLst/>
                <a:uLnTx/>
                <a:uFillTx/>
                <a:latin typeface="Roboto" panose="02000000000000000000" pitchFamily="2" charset="0"/>
                <a:ea typeface="+mn-ea"/>
                <a:cs typeface="+mn-cs"/>
              </a:rPr>
              <a:t>Harm Reduction Journal </a:t>
            </a:r>
            <a:r>
              <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(2019)</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308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D5B19-3031-DC85-9904-14724430E761}"/>
              </a:ext>
            </a:extLst>
          </p:cNvPr>
          <p:cNvSpPr>
            <a:spLocks noGrp="1"/>
          </p:cNvSpPr>
          <p:nvPr>
            <p:ph type="title"/>
          </p:nvPr>
        </p:nvSpPr>
        <p:spPr/>
        <p:txBody>
          <a:bodyPr/>
          <a:lstStyle/>
          <a:p>
            <a:r>
              <a:rPr lang="en-US" dirty="0"/>
              <a:t>Harm Reduction is More than Pipes and Syringes</a:t>
            </a:r>
          </a:p>
        </p:txBody>
      </p:sp>
      <p:sp>
        <p:nvSpPr>
          <p:cNvPr id="3" name="Content Placeholder 2">
            <a:extLst>
              <a:ext uri="{FF2B5EF4-FFF2-40B4-BE49-F238E27FC236}">
                <a16:creationId xmlns:a16="http://schemas.microsoft.com/office/drawing/2014/main" id="{AE5A843B-01CC-1205-49FA-AE4A36D66109}"/>
              </a:ext>
            </a:extLst>
          </p:cNvPr>
          <p:cNvSpPr>
            <a:spLocks noGrp="1"/>
          </p:cNvSpPr>
          <p:nvPr>
            <p:ph sz="half" idx="1"/>
          </p:nvPr>
        </p:nvSpPr>
        <p:spPr/>
        <p:txBody>
          <a:bodyPr>
            <a:normAutofit fontScale="77500" lnSpcReduction="20000"/>
          </a:bodyPr>
          <a:lstStyle/>
          <a:p>
            <a:pPr marL="0" indent="0">
              <a:buNone/>
            </a:pPr>
            <a:r>
              <a:rPr lang="en-US" dirty="0"/>
              <a:t>Stimulant use can result in other harms and it is important to work with PWUS to improve:</a:t>
            </a:r>
          </a:p>
          <a:p>
            <a:r>
              <a:rPr lang="en-US" dirty="0"/>
              <a:t>Hydration</a:t>
            </a:r>
          </a:p>
          <a:p>
            <a:r>
              <a:rPr lang="en-US" dirty="0"/>
              <a:t>Sleep</a:t>
            </a:r>
          </a:p>
          <a:p>
            <a:r>
              <a:rPr lang="en-US" dirty="0"/>
              <a:t>Environmental protection (sunburn, heat stroke, hypothermia)</a:t>
            </a:r>
          </a:p>
        </p:txBody>
      </p:sp>
      <p:sp>
        <p:nvSpPr>
          <p:cNvPr id="4" name="Content Placeholder 3">
            <a:extLst>
              <a:ext uri="{FF2B5EF4-FFF2-40B4-BE49-F238E27FC236}">
                <a16:creationId xmlns:a16="http://schemas.microsoft.com/office/drawing/2014/main" id="{12D702DA-7148-A074-5DDE-13196EEE02FF}"/>
              </a:ext>
            </a:extLst>
          </p:cNvPr>
          <p:cNvSpPr>
            <a:spLocks noGrp="1"/>
          </p:cNvSpPr>
          <p:nvPr>
            <p:ph sz="half" idx="2"/>
          </p:nvPr>
        </p:nvSpPr>
        <p:spPr>
          <a:xfrm>
            <a:off x="6172200" y="1825625"/>
            <a:ext cx="5181600" cy="2804248"/>
          </a:xfrm>
        </p:spPr>
        <p:txBody>
          <a:bodyPr>
            <a:normAutofit fontScale="77500" lnSpcReduction="20000"/>
          </a:bodyPr>
          <a:lstStyle/>
          <a:p>
            <a:r>
              <a:rPr lang="en-US" i="1" dirty="0"/>
              <a:t>“Hydration. […]I mean literally staying hydrated and having nutrition [inaudible] I guess my body was just in a point of severe, severe like two, three days without water walking around”</a:t>
            </a:r>
          </a:p>
          <a:p>
            <a:r>
              <a:rPr lang="en-US" i="1" dirty="0"/>
              <a:t>“That paranoia comes with the meth after a couple of days awake. Of course, your mind’s in a [inaudible] with you. You haven’t slept. So that’s when paranoia comes in with that.”</a:t>
            </a:r>
          </a:p>
          <a:p>
            <a:pPr marL="0" indent="0">
              <a:buNone/>
            </a:pPr>
            <a:endParaRPr lang="en-US" i="1" dirty="0"/>
          </a:p>
        </p:txBody>
      </p:sp>
      <p:sp>
        <p:nvSpPr>
          <p:cNvPr id="5" name="TextBox 4">
            <a:extLst>
              <a:ext uri="{FF2B5EF4-FFF2-40B4-BE49-F238E27FC236}">
                <a16:creationId xmlns:a16="http://schemas.microsoft.com/office/drawing/2014/main" id="{B0B390C4-3C90-041A-7686-9782D0AC9B2C}"/>
              </a:ext>
            </a:extLst>
          </p:cNvPr>
          <p:cNvSpPr txBox="1"/>
          <p:nvPr/>
        </p:nvSpPr>
        <p:spPr>
          <a:xfrm>
            <a:off x="6172200" y="5938663"/>
            <a:ext cx="5181600"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Harding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Harm Reduction Journal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Levine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Journal of Medical Toxicology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(2012)</a:t>
            </a:r>
          </a:p>
        </p:txBody>
      </p:sp>
      <p:pic>
        <p:nvPicPr>
          <p:cNvPr id="2050" name="Picture 2" descr="Why It's Important to Use Sunscreen in the Spring - Shenandoah Community  Health Clinic">
            <a:extLst>
              <a:ext uri="{FF2B5EF4-FFF2-40B4-BE49-F238E27FC236}">
                <a16:creationId xmlns:a16="http://schemas.microsoft.com/office/drawing/2014/main" id="{43C9C42F-9B8B-1C28-B025-807BCDCD4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879" y="419558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Are the Benefits of Gatorade? | livestrong">
            <a:extLst>
              <a:ext uri="{FF2B5EF4-FFF2-40B4-BE49-F238E27FC236}">
                <a16:creationId xmlns:a16="http://schemas.microsoft.com/office/drawing/2014/main" id="{C81498F7-BF9C-754F-368B-A0EF05537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962" y="400129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79645A1-55F0-F6F3-ED78-7DC47BD43CEC}"/>
              </a:ext>
            </a:extLst>
          </p:cNvPr>
          <p:cNvSpPr txBox="1">
            <a:spLocks/>
          </p:cNvSpPr>
          <p:nvPr/>
        </p:nvSpPr>
        <p:spPr>
          <a:xfrm>
            <a:off x="6358121" y="4502553"/>
            <a:ext cx="5334000" cy="1409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one study of ICU admissions for people experiencing heatstroke, it was found that 27.8% of patients had positive UDS for stimulants, and this subgroup was more likely to need mechanical ventilation than nonusers (68 vs 29%), had significantly more complications and higher risk of death</a:t>
            </a:r>
          </a:p>
        </p:txBody>
      </p:sp>
    </p:spTree>
    <p:extLst>
      <p:ext uri="{BB962C8B-B14F-4D97-AF65-F5344CB8AC3E}">
        <p14:creationId xmlns:p14="http://schemas.microsoft.com/office/powerpoint/2010/main" val="343951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D519C-1BEF-2F57-E736-47A70B8989F7}"/>
              </a:ext>
            </a:extLst>
          </p:cNvPr>
          <p:cNvSpPr>
            <a:spLocks noGrp="1"/>
          </p:cNvSpPr>
          <p:nvPr>
            <p:ph type="title"/>
          </p:nvPr>
        </p:nvSpPr>
        <p:spPr/>
        <p:txBody>
          <a:bodyPr/>
          <a:lstStyle/>
          <a:p>
            <a:r>
              <a:rPr lang="en-US" dirty="0"/>
              <a:t>HIV/STI Prevention and Risk in PWUS</a:t>
            </a:r>
          </a:p>
        </p:txBody>
      </p:sp>
      <p:sp>
        <p:nvSpPr>
          <p:cNvPr id="3" name="Content Placeholder 2">
            <a:extLst>
              <a:ext uri="{FF2B5EF4-FFF2-40B4-BE49-F238E27FC236}">
                <a16:creationId xmlns:a16="http://schemas.microsoft.com/office/drawing/2014/main" id="{2FAB0994-DDC7-BC3F-C1CA-12EE12D66FEA}"/>
              </a:ext>
            </a:extLst>
          </p:cNvPr>
          <p:cNvSpPr>
            <a:spLocks noGrp="1"/>
          </p:cNvSpPr>
          <p:nvPr>
            <p:ph sz="half" idx="1"/>
          </p:nvPr>
        </p:nvSpPr>
        <p:spPr>
          <a:xfrm>
            <a:off x="838200" y="1825624"/>
            <a:ext cx="5013960" cy="3605939"/>
          </a:xfrm>
        </p:spPr>
        <p:txBody>
          <a:bodyPr>
            <a:normAutofit fontScale="55000" lnSpcReduction="20000"/>
          </a:bodyPr>
          <a:lstStyle/>
          <a:p>
            <a:r>
              <a:rPr lang="en-US" dirty="0"/>
              <a:t>People who use stimulants are at elevated risk of HIV infection, including MSM, sex workers, people who inject drugs</a:t>
            </a:r>
          </a:p>
          <a:p>
            <a:r>
              <a:rPr lang="en-US" dirty="0"/>
              <a:t>A 2019 study found through modelling that people who inject stimulants “shoulder a disproportionate burden of new HIV infections” </a:t>
            </a:r>
          </a:p>
          <a:p>
            <a:r>
              <a:rPr lang="en-US" dirty="0"/>
              <a:t>This model also found that scaled up syringe programs could reduce overall HIV incidence by 27-69% in 10 years in this population</a:t>
            </a:r>
          </a:p>
          <a:p>
            <a:r>
              <a:rPr lang="en-US" dirty="0"/>
              <a:t>Supervised consumption sites also play an important role in HIV reduction, as they reduce syringe sharing and increase condom use</a:t>
            </a:r>
          </a:p>
          <a:p>
            <a:r>
              <a:rPr lang="en-US" dirty="0"/>
              <a:t>Syringe programs can also be important access point for the uptake of PrEP, with one study finding greater retention in WWID who frequently utilized a syringe program</a:t>
            </a:r>
          </a:p>
          <a:p>
            <a:endParaRPr lang="en-US" dirty="0"/>
          </a:p>
        </p:txBody>
      </p:sp>
      <p:pic>
        <p:nvPicPr>
          <p:cNvPr id="6" name="Content Placeholder 5">
            <a:extLst>
              <a:ext uri="{FF2B5EF4-FFF2-40B4-BE49-F238E27FC236}">
                <a16:creationId xmlns:a16="http://schemas.microsoft.com/office/drawing/2014/main" id="{01FBDE23-12C7-51E6-4A75-B2B7BF4EA553}"/>
              </a:ext>
            </a:extLst>
          </p:cNvPr>
          <p:cNvPicPr>
            <a:picLocks noGrp="1" noChangeAspect="1"/>
          </p:cNvPicPr>
          <p:nvPr>
            <p:ph sz="half" idx="2"/>
          </p:nvPr>
        </p:nvPicPr>
        <p:blipFill>
          <a:blip r:embed="rId2"/>
          <a:stretch>
            <a:fillRect/>
          </a:stretch>
        </p:blipFill>
        <p:spPr>
          <a:xfrm>
            <a:off x="6172200" y="1733935"/>
            <a:ext cx="5181600" cy="3697629"/>
          </a:xfrm>
        </p:spPr>
      </p:pic>
      <p:sp>
        <p:nvSpPr>
          <p:cNvPr id="7" name="TextBox 6">
            <a:extLst>
              <a:ext uri="{FF2B5EF4-FFF2-40B4-BE49-F238E27FC236}">
                <a16:creationId xmlns:a16="http://schemas.microsoft.com/office/drawing/2014/main" id="{72EFEF0A-4FD2-E565-A066-8FF11593C612}"/>
              </a:ext>
            </a:extLst>
          </p:cNvPr>
          <p:cNvSpPr txBox="1"/>
          <p:nvPr/>
        </p:nvSpPr>
        <p:spPr>
          <a:xfrm>
            <a:off x="333102" y="5610920"/>
            <a:ext cx="6864532" cy="12003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Roth, A.,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Journal of Acquired Immune Deficiency Syndromes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Farrell M.,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Lancet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Milloy M.J. &amp; Wood E.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Addiction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Marshall, B.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BMJ Sexually Transmitted Infections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952521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aintings on a wall&#10;&#10;Description automatically generated">
            <a:extLst>
              <a:ext uri="{FF2B5EF4-FFF2-40B4-BE49-F238E27FC236}">
                <a16:creationId xmlns:a16="http://schemas.microsoft.com/office/drawing/2014/main" id="{211ACEA1-0BDA-0E24-81A3-1A124431D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56"/>
            <a:ext cx="12192000" cy="6643288"/>
          </a:xfrm>
          <a:prstGeom prst="rect">
            <a:avLst/>
          </a:prstGeom>
        </p:spPr>
      </p:pic>
    </p:spTree>
    <p:extLst>
      <p:ext uri="{BB962C8B-B14F-4D97-AF65-F5344CB8AC3E}">
        <p14:creationId xmlns:p14="http://schemas.microsoft.com/office/powerpoint/2010/main" val="3814753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4ADA-6D4C-4201-8E5E-80973A155846}"/>
              </a:ext>
            </a:extLst>
          </p:cNvPr>
          <p:cNvSpPr>
            <a:spLocks noGrp="1"/>
          </p:cNvSpPr>
          <p:nvPr>
            <p:ph type="title"/>
          </p:nvPr>
        </p:nvSpPr>
        <p:spPr/>
        <p:txBody>
          <a:bodyPr>
            <a:normAutofit/>
          </a:bodyPr>
          <a:lstStyle/>
          <a:p>
            <a:r>
              <a:rPr lang="en-US" sz="4000" b="1" dirty="0">
                <a:solidFill>
                  <a:srgbClr val="00B0F0"/>
                </a:solidFill>
                <a:latin typeface="Arial" panose="020B0604020202020204" pitchFamily="34" charset="0"/>
                <a:cs typeface="Arial" panose="020B0604020202020204" pitchFamily="34" charset="0"/>
              </a:rPr>
              <a:t>Medications for Methamphetamine Use Disorder</a:t>
            </a:r>
            <a:endParaRPr lang="en-US" sz="3200" b="1" dirty="0">
              <a:solidFill>
                <a:srgbClr val="00B0F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68D0161-7286-41C1-9430-ED95E68CBEAD}"/>
              </a:ext>
            </a:extLst>
          </p:cNvPr>
          <p:cNvGrpSpPr/>
          <p:nvPr/>
        </p:nvGrpSpPr>
        <p:grpSpPr>
          <a:xfrm>
            <a:off x="8399950" y="3392957"/>
            <a:ext cx="2428504" cy="2226624"/>
            <a:chOff x="4926846" y="1288262"/>
            <a:chExt cx="3767702" cy="3792598"/>
          </a:xfrm>
        </p:grpSpPr>
        <p:pic>
          <p:nvPicPr>
            <p:cNvPr id="6" name="Picture 5" descr="UCLA Campus Logo">
              <a:extLst>
                <a:ext uri="{FF2B5EF4-FFF2-40B4-BE49-F238E27FC236}">
                  <a16:creationId xmlns:a16="http://schemas.microsoft.com/office/drawing/2014/main" id="{416C626B-D9ED-4B36-ABC5-8FF963FCE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9863" y="1288262"/>
              <a:ext cx="3644685" cy="2555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uclacbam.org/wp-content/uploads/2017/08/logo.png">
              <a:extLst>
                <a:ext uri="{FF2B5EF4-FFF2-40B4-BE49-F238E27FC236}">
                  <a16:creationId xmlns:a16="http://schemas.microsoft.com/office/drawing/2014/main" id="{19C54A31-33C1-4E9C-A2D1-176FD6FA5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846" y="3220511"/>
              <a:ext cx="20955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HIPTS – Center for HIV Identification, Prevention and Treatment Services">
              <a:extLst>
                <a:ext uri="{FF2B5EF4-FFF2-40B4-BE49-F238E27FC236}">
                  <a16:creationId xmlns:a16="http://schemas.microsoft.com/office/drawing/2014/main" id="{BBE48023-D3A9-4AD1-A013-4C8DEB0A54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009" y="4318860"/>
              <a:ext cx="31146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tn logo">
              <a:extLst>
                <a:ext uri="{FF2B5EF4-FFF2-40B4-BE49-F238E27FC236}">
                  <a16:creationId xmlns:a16="http://schemas.microsoft.com/office/drawing/2014/main" id="{730D9DC3-8271-4C5E-9B97-CBB126C7738B}"/>
                </a:ext>
              </a:extLst>
            </p:cNvPr>
            <p:cNvPicPr/>
            <p:nvPr/>
          </p:nvPicPr>
          <p:blipFill>
            <a:blip r:embed="rId5" cstate="print"/>
            <a:srcRect/>
            <a:stretch>
              <a:fillRect/>
            </a:stretch>
          </p:blipFill>
          <p:spPr bwMode="auto">
            <a:xfrm>
              <a:off x="7472525" y="3157341"/>
              <a:ext cx="1207897" cy="1063295"/>
            </a:xfrm>
            <a:prstGeom prst="rect">
              <a:avLst/>
            </a:prstGeom>
            <a:solidFill>
              <a:srgbClr val="00FFFF">
                <a:alpha val="50000"/>
              </a:srgbClr>
            </a:solidFill>
            <a:ln w="9525">
              <a:noFill/>
              <a:miter lim="800000"/>
              <a:headEnd/>
              <a:tailEnd/>
            </a:ln>
          </p:spPr>
        </p:pic>
      </p:grpSp>
      <p:sp>
        <p:nvSpPr>
          <p:cNvPr id="12" name="TextBox 11">
            <a:extLst>
              <a:ext uri="{FF2B5EF4-FFF2-40B4-BE49-F238E27FC236}">
                <a16:creationId xmlns:a16="http://schemas.microsoft.com/office/drawing/2014/main" id="{B9C35128-8751-47D7-83F4-5E3C76B3A708}"/>
              </a:ext>
            </a:extLst>
          </p:cNvPr>
          <p:cNvSpPr txBox="1"/>
          <p:nvPr/>
        </p:nvSpPr>
        <p:spPr>
          <a:xfrm>
            <a:off x="1812471" y="2277835"/>
            <a:ext cx="729070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Steve Shoptaw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UCLA Department of Family Medicine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November 4, 2023</a:t>
            </a:r>
          </a:p>
        </p:txBody>
      </p:sp>
    </p:spTree>
    <p:extLst>
      <p:ext uri="{BB962C8B-B14F-4D97-AF65-F5344CB8AC3E}">
        <p14:creationId xmlns:p14="http://schemas.microsoft.com/office/powerpoint/2010/main" val="2634366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99FF"/>
                </a:solidFill>
                <a:latin typeface="Arial" panose="020B0604020202020204" pitchFamily="34" charset="0"/>
                <a:cs typeface="Arial" panose="020B0604020202020204" pitchFamily="34" charset="0"/>
              </a:rPr>
              <a:t>Disclosures</a:t>
            </a:r>
          </a:p>
        </p:txBody>
      </p:sp>
      <p:sp>
        <p:nvSpPr>
          <p:cNvPr id="3" name="Content Placeholder 2"/>
          <p:cNvSpPr>
            <a:spLocks noGrp="1"/>
          </p:cNvSpPr>
          <p:nvPr>
            <p:ph idx="1"/>
          </p:nvPr>
        </p:nvSpPr>
        <p:spPr>
          <a:xfrm>
            <a:off x="1226833" y="1423177"/>
            <a:ext cx="8761229" cy="4848896"/>
          </a:xfrm>
        </p:spPr>
        <p:txBody>
          <a:bodyPr>
            <a:normAutofit/>
          </a:bodyPr>
          <a:lstStyle/>
          <a:p>
            <a:pPr marL="0" lvl="0" indent="0" fontAlgn="base" hangingPunct="0">
              <a:buNone/>
            </a:pPr>
            <a:r>
              <a:rPr lang="en-US" sz="2400" dirty="0">
                <a:latin typeface="Arial" panose="020B0604020202020204" pitchFamily="34" charset="0"/>
                <a:cs typeface="Arial" panose="020B0604020202020204" pitchFamily="34" charset="0"/>
              </a:rPr>
              <a:t>Dr. Shoptaw has received clinical supplies for research from:</a:t>
            </a:r>
          </a:p>
          <a:p>
            <a:pPr fontAlgn="base" hangingPunct="0"/>
            <a:r>
              <a:rPr lang="en-US" sz="2400" dirty="0">
                <a:latin typeface="Arial" panose="020B0604020202020204" pitchFamily="34" charset="0"/>
                <a:cs typeface="Arial" panose="020B0604020202020204" pitchFamily="34" charset="0"/>
              </a:rPr>
              <a:t>Alkermes, Inc</a:t>
            </a:r>
          </a:p>
          <a:p>
            <a:pPr fontAlgn="base" hangingPunct="0"/>
            <a:r>
              <a:rPr lang="en-US" sz="2400" dirty="0">
                <a:latin typeface="Arial" panose="020B0604020202020204" pitchFamily="34" charset="0"/>
                <a:cs typeface="Arial" panose="020B0604020202020204" pitchFamily="34" charset="0"/>
              </a:rPr>
              <a:t>Indivior, Inc</a:t>
            </a:r>
          </a:p>
          <a:p>
            <a:pPr fontAlgn="base" hangingPunct="0"/>
            <a:r>
              <a:rPr lang="en-US" sz="2400" dirty="0">
                <a:latin typeface="Arial" panose="020B0604020202020204" pitchFamily="34" charset="0"/>
                <a:cs typeface="Arial" panose="020B0604020202020204" pitchFamily="34" charset="0"/>
              </a:rPr>
              <a:t>Gilead Sciences, Inc</a:t>
            </a:r>
          </a:p>
          <a:p>
            <a:pPr marL="0" indent="0" fontAlgn="base" hangingPunct="0">
              <a:buNone/>
            </a:pPr>
            <a:endParaRPr lang="en-US" sz="2400" dirty="0">
              <a:latin typeface="Arial" panose="020B0604020202020204" pitchFamily="34" charset="0"/>
              <a:cs typeface="Arial" panose="020B0604020202020204" pitchFamily="34" charset="0"/>
            </a:endParaRPr>
          </a:p>
          <a:p>
            <a:pPr marL="0" indent="0" fontAlgn="base" hangingPunct="0">
              <a:buNone/>
            </a:pPr>
            <a:r>
              <a:rPr lang="en-US" sz="2400" dirty="0">
                <a:latin typeface="Arial" panose="020B0604020202020204" pitchFamily="34" charset="0"/>
                <a:cs typeface="Arial" panose="020B0604020202020204" pitchFamily="34" charset="0"/>
              </a:rPr>
              <a:t>He provides consultation services to </a:t>
            </a:r>
            <a:r>
              <a:rPr lang="en-US" sz="2400" dirty="0" err="1">
                <a:latin typeface="Arial" panose="020B0604020202020204" pitchFamily="34" charset="0"/>
                <a:cs typeface="Arial" panose="020B0604020202020204" pitchFamily="34" charset="0"/>
              </a:rPr>
              <a:t>Aelis</a:t>
            </a:r>
            <a:r>
              <a:rPr lang="en-US" sz="2400" dirty="0">
                <a:latin typeface="Arial" panose="020B0604020202020204" pitchFamily="34" charset="0"/>
                <a:cs typeface="Arial" panose="020B0604020202020204" pitchFamily="34" charset="0"/>
              </a:rPr>
              <a:t>, Inc. and to Clear Scientific, Inc.</a:t>
            </a:r>
          </a:p>
        </p:txBody>
      </p:sp>
    </p:spTree>
    <p:extLst>
      <p:ext uri="{BB962C8B-B14F-4D97-AF65-F5344CB8AC3E}">
        <p14:creationId xmlns:p14="http://schemas.microsoft.com/office/powerpoint/2010/main" val="2642480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rawing on a wall&#10;&#10;Description automatically generated">
            <a:extLst>
              <a:ext uri="{FF2B5EF4-FFF2-40B4-BE49-F238E27FC236}">
                <a16:creationId xmlns:a16="http://schemas.microsoft.com/office/drawing/2014/main" id="{6970C71B-7485-09A8-437E-A53918089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6160"/>
            <a:ext cx="12192000" cy="4365680"/>
          </a:xfrm>
          <a:prstGeom prst="rect">
            <a:avLst/>
          </a:prstGeom>
        </p:spPr>
      </p:pic>
    </p:spTree>
    <p:extLst>
      <p:ext uri="{BB962C8B-B14F-4D97-AF65-F5344CB8AC3E}">
        <p14:creationId xmlns:p14="http://schemas.microsoft.com/office/powerpoint/2010/main" val="3729068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99FF"/>
                </a:solidFill>
                <a:latin typeface="Arial" panose="020B0604020202020204" pitchFamily="34" charset="0"/>
                <a:cs typeface="Arial" panose="020B0604020202020204" pitchFamily="34" charset="0"/>
              </a:rPr>
              <a:t>Objectives</a:t>
            </a:r>
          </a:p>
        </p:txBody>
      </p:sp>
      <p:sp>
        <p:nvSpPr>
          <p:cNvPr id="3" name="Content Placeholder 2"/>
          <p:cNvSpPr>
            <a:spLocks noGrp="1"/>
          </p:cNvSpPr>
          <p:nvPr>
            <p:ph idx="1"/>
          </p:nvPr>
        </p:nvSpPr>
        <p:spPr>
          <a:xfrm>
            <a:off x="5547126" y="1637507"/>
            <a:ext cx="4580163" cy="3980202"/>
          </a:xfrm>
        </p:spPr>
        <p:txBody>
          <a:bodyPr>
            <a:normAutofit/>
          </a:bodyPr>
          <a:lstStyle/>
          <a:p>
            <a:r>
              <a:rPr lang="en-US" sz="2400" dirty="0">
                <a:solidFill>
                  <a:srgbClr val="000000"/>
                </a:solidFill>
                <a:latin typeface="Arial" panose="020B0604020202020204" pitchFamily="34" charset="0"/>
                <a:cs typeface="Arial" panose="020B0604020202020204" pitchFamily="34" charset="0"/>
              </a:rPr>
              <a:t>Understand the evidence regarding for medications for methamphetamine use disorder that have strongest data supporting use</a:t>
            </a:r>
          </a:p>
          <a:p>
            <a:r>
              <a:rPr lang="en-US" sz="2400" b="0" i="0" dirty="0">
                <a:solidFill>
                  <a:srgbClr val="000000"/>
                </a:solidFill>
                <a:effectLst/>
                <a:latin typeface="Arial" panose="020B0604020202020204" pitchFamily="34" charset="0"/>
                <a:cs typeface="Arial" panose="020B0604020202020204" pitchFamily="34" charset="0"/>
              </a:rPr>
              <a:t>Understand the evidence for the range of medications that have limited evidence of efficacy for methamphetamine use disorder</a:t>
            </a:r>
          </a:p>
          <a:p>
            <a:endParaRPr lang="en-US" sz="2400" b="0" i="0" dirty="0">
              <a:solidFill>
                <a:srgbClr val="000000"/>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61950" y="1524000"/>
            <a:ext cx="3992844" cy="3886200"/>
          </a:xfrm>
          <a:prstGeom prst="rect">
            <a:avLst/>
          </a:prstGeom>
        </p:spPr>
      </p:pic>
      <p:grpSp>
        <p:nvGrpSpPr>
          <p:cNvPr id="14" name="Group 13">
            <a:extLst>
              <a:ext uri="{FF2B5EF4-FFF2-40B4-BE49-F238E27FC236}">
                <a16:creationId xmlns:a16="http://schemas.microsoft.com/office/drawing/2014/main" id="{DD63E2DE-2FBB-A867-BF71-ABB659AB0610}"/>
              </a:ext>
            </a:extLst>
          </p:cNvPr>
          <p:cNvGrpSpPr/>
          <p:nvPr/>
        </p:nvGrpSpPr>
        <p:grpSpPr>
          <a:xfrm>
            <a:off x="9525" y="6004562"/>
            <a:ext cx="12172950" cy="853439"/>
            <a:chOff x="9525" y="6004562"/>
            <a:chExt cx="12172950" cy="853439"/>
          </a:xfrm>
        </p:grpSpPr>
        <p:pic>
          <p:nvPicPr>
            <p:cNvPr id="15" name="Picture 14">
              <a:extLst>
                <a:ext uri="{FF2B5EF4-FFF2-40B4-BE49-F238E27FC236}">
                  <a16:creationId xmlns:a16="http://schemas.microsoft.com/office/drawing/2014/main" id="{45991977-E3C4-8BD1-75C6-818A4C4F4F96}"/>
                </a:ext>
              </a:extLst>
            </p:cNvPr>
            <p:cNvPicPr>
              <a:picLocks noChangeAspect="1"/>
            </p:cNvPicPr>
            <p:nvPr/>
          </p:nvPicPr>
          <p:blipFill>
            <a:blip r:embed="rId4"/>
            <a:stretch>
              <a:fillRect/>
            </a:stretch>
          </p:blipFill>
          <p:spPr>
            <a:xfrm>
              <a:off x="9525" y="6004562"/>
              <a:ext cx="1217308" cy="853439"/>
            </a:xfrm>
            <a:prstGeom prst="rect">
              <a:avLst/>
            </a:prstGeom>
          </p:spPr>
        </p:pic>
        <p:pic>
          <p:nvPicPr>
            <p:cNvPr id="16" name="Picture 8" descr="https://uclacbam.org/wp-content/uploads/2017/08/logo.png">
              <a:extLst>
                <a:ext uri="{FF2B5EF4-FFF2-40B4-BE49-F238E27FC236}">
                  <a16:creationId xmlns:a16="http://schemas.microsoft.com/office/drawing/2014/main" id="{2B34A468-F892-917F-6CF5-A175B734D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3344" y="6216724"/>
              <a:ext cx="1429131" cy="6412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991D5373-7FF6-B10C-7378-58256A9068D7}"/>
                </a:ext>
              </a:extLst>
            </p:cNvPr>
            <p:cNvPicPr>
              <a:picLocks noChangeAspect="1"/>
            </p:cNvPicPr>
            <p:nvPr/>
          </p:nvPicPr>
          <p:blipFill>
            <a:blip r:embed="rId6"/>
            <a:stretch>
              <a:fillRect/>
            </a:stretch>
          </p:blipFill>
          <p:spPr>
            <a:xfrm>
              <a:off x="5172608" y="6220424"/>
              <a:ext cx="1981200" cy="457200"/>
            </a:xfrm>
            <a:prstGeom prst="rect">
              <a:avLst/>
            </a:prstGeom>
          </p:spPr>
        </p:pic>
      </p:grpSp>
    </p:spTree>
    <p:extLst>
      <p:ext uri="{BB962C8B-B14F-4D97-AF65-F5344CB8AC3E}">
        <p14:creationId xmlns:p14="http://schemas.microsoft.com/office/powerpoint/2010/main" val="3277152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804C1-0849-41DB-B499-6924661AA6E4}"/>
              </a:ext>
            </a:extLst>
          </p:cNvPr>
          <p:cNvSpPr>
            <a:spLocks noGrp="1"/>
          </p:cNvSpPr>
          <p:nvPr>
            <p:ph type="title"/>
          </p:nvPr>
        </p:nvSpPr>
        <p:spPr>
          <a:xfrm>
            <a:off x="627704" y="506186"/>
            <a:ext cx="10515600" cy="1487540"/>
          </a:xfrm>
        </p:spPr>
        <p:txBody>
          <a:bodyPr>
            <a:normAutofit/>
          </a:bodyPr>
          <a:lstStyle/>
          <a:p>
            <a:r>
              <a:rPr lang="en-US" sz="4000" b="1" dirty="0">
                <a:solidFill>
                  <a:srgbClr val="00B0F0"/>
                </a:solidFill>
                <a:latin typeface="Arial" panose="020B0604020202020204" pitchFamily="34" charset="0"/>
                <a:cs typeface="Arial" panose="020B0604020202020204" pitchFamily="34" charset="0"/>
              </a:rPr>
              <a:t>Status of Medication Development for Stimulant Use Disorder</a:t>
            </a:r>
          </a:p>
        </p:txBody>
      </p:sp>
      <p:grpSp>
        <p:nvGrpSpPr>
          <p:cNvPr id="3" name="Group 2">
            <a:extLst>
              <a:ext uri="{FF2B5EF4-FFF2-40B4-BE49-F238E27FC236}">
                <a16:creationId xmlns:a16="http://schemas.microsoft.com/office/drawing/2014/main" id="{FBD33F4C-5CD3-0517-5CF0-235E2B0951C0}"/>
              </a:ext>
            </a:extLst>
          </p:cNvPr>
          <p:cNvGrpSpPr/>
          <p:nvPr/>
        </p:nvGrpSpPr>
        <p:grpSpPr>
          <a:xfrm>
            <a:off x="19050" y="6004561"/>
            <a:ext cx="12172950" cy="853439"/>
            <a:chOff x="9525" y="6004562"/>
            <a:chExt cx="12172950" cy="853439"/>
          </a:xfrm>
        </p:grpSpPr>
        <p:pic>
          <p:nvPicPr>
            <p:cNvPr id="7" name="Picture 6">
              <a:extLst>
                <a:ext uri="{FF2B5EF4-FFF2-40B4-BE49-F238E27FC236}">
                  <a16:creationId xmlns:a16="http://schemas.microsoft.com/office/drawing/2014/main" id="{05ADB38E-3C18-78CA-4634-63C100C1FF5B}"/>
                </a:ext>
              </a:extLst>
            </p:cNvPr>
            <p:cNvPicPr>
              <a:picLocks noChangeAspect="1"/>
            </p:cNvPicPr>
            <p:nvPr/>
          </p:nvPicPr>
          <p:blipFill>
            <a:blip r:embed="rId2"/>
            <a:stretch>
              <a:fillRect/>
            </a:stretch>
          </p:blipFill>
          <p:spPr>
            <a:xfrm>
              <a:off x="9525" y="6004562"/>
              <a:ext cx="1217308" cy="853439"/>
            </a:xfrm>
            <a:prstGeom prst="rect">
              <a:avLst/>
            </a:prstGeom>
          </p:spPr>
        </p:pic>
        <p:pic>
          <p:nvPicPr>
            <p:cNvPr id="8" name="Picture 8" descr="https://uclacbam.org/wp-content/uploads/2017/08/logo.png">
              <a:extLst>
                <a:ext uri="{FF2B5EF4-FFF2-40B4-BE49-F238E27FC236}">
                  <a16:creationId xmlns:a16="http://schemas.microsoft.com/office/drawing/2014/main" id="{8F104D7F-DA64-86A6-33EA-9A2113AE7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3344" y="6216724"/>
              <a:ext cx="1429131" cy="64127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B18BA39F-CD2A-4CD9-9FA7-7236D82451D1}"/>
              </a:ext>
            </a:extLst>
          </p:cNvPr>
          <p:cNvSpPr txBox="1"/>
          <p:nvPr/>
        </p:nvSpPr>
        <p:spPr>
          <a:xfrm>
            <a:off x="780221" y="2057221"/>
            <a:ext cx="100828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There are no FDA approved medications for stimulant use disorder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medications that might be FDA approved within the next five years</a:t>
            </a:r>
          </a:p>
        </p:txBody>
      </p:sp>
      <p:grpSp>
        <p:nvGrpSpPr>
          <p:cNvPr id="11" name="Group 10">
            <a:extLst>
              <a:ext uri="{FF2B5EF4-FFF2-40B4-BE49-F238E27FC236}">
                <a16:creationId xmlns:a16="http://schemas.microsoft.com/office/drawing/2014/main" id="{B18131DD-E44C-417E-BE1D-8EBA42528BCF}"/>
              </a:ext>
            </a:extLst>
          </p:cNvPr>
          <p:cNvGrpSpPr/>
          <p:nvPr/>
        </p:nvGrpSpPr>
        <p:grpSpPr>
          <a:xfrm>
            <a:off x="456843" y="3257550"/>
            <a:ext cx="5504504" cy="2714244"/>
            <a:chOff x="3069415" y="3321045"/>
            <a:chExt cx="5504504" cy="2714244"/>
          </a:xfrm>
        </p:grpSpPr>
        <p:pic>
          <p:nvPicPr>
            <p:cNvPr id="6" name="Graphic 5" descr="Advertising">
              <a:extLst>
                <a:ext uri="{FF2B5EF4-FFF2-40B4-BE49-F238E27FC236}">
                  <a16:creationId xmlns:a16="http://schemas.microsoft.com/office/drawing/2014/main" id="{DBA1C51E-96BC-4968-A46E-26A8E3DACB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69415" y="3321045"/>
              <a:ext cx="5504504" cy="2714244"/>
            </a:xfrm>
            <a:prstGeom prst="rect">
              <a:avLst/>
            </a:prstGeom>
          </p:spPr>
        </p:pic>
        <p:sp>
          <p:nvSpPr>
            <p:cNvPr id="10" name="TextBox 9">
              <a:extLst>
                <a:ext uri="{FF2B5EF4-FFF2-40B4-BE49-F238E27FC236}">
                  <a16:creationId xmlns:a16="http://schemas.microsoft.com/office/drawing/2014/main" id="{44B90F66-93F1-44E2-AFB5-7573CECD7E5C}"/>
                </a:ext>
              </a:extLst>
            </p:cNvPr>
            <p:cNvSpPr txBox="1"/>
            <p:nvPr/>
          </p:nvSpPr>
          <p:spPr>
            <a:xfrm>
              <a:off x="3878036" y="4024993"/>
              <a:ext cx="38045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A small suite of medications have strong evidence of efficacy</a:t>
              </a:r>
            </a:p>
          </p:txBody>
        </p:sp>
      </p:grpSp>
      <p:grpSp>
        <p:nvGrpSpPr>
          <p:cNvPr id="5" name="Group 4">
            <a:extLst>
              <a:ext uri="{FF2B5EF4-FFF2-40B4-BE49-F238E27FC236}">
                <a16:creationId xmlns:a16="http://schemas.microsoft.com/office/drawing/2014/main" id="{9245546A-4A5D-B7FB-3DF0-DCE0AD3DC8E0}"/>
              </a:ext>
            </a:extLst>
          </p:cNvPr>
          <p:cNvGrpSpPr/>
          <p:nvPr/>
        </p:nvGrpSpPr>
        <p:grpSpPr>
          <a:xfrm>
            <a:off x="5972930" y="3257550"/>
            <a:ext cx="5504504" cy="2714244"/>
            <a:chOff x="3069415" y="3321045"/>
            <a:chExt cx="5504504" cy="2714244"/>
          </a:xfrm>
        </p:grpSpPr>
        <p:pic>
          <p:nvPicPr>
            <p:cNvPr id="12" name="Graphic 11" descr="Advertising">
              <a:extLst>
                <a:ext uri="{FF2B5EF4-FFF2-40B4-BE49-F238E27FC236}">
                  <a16:creationId xmlns:a16="http://schemas.microsoft.com/office/drawing/2014/main" id="{55AD0F08-229D-EED9-B379-CBD721040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69415" y="3321045"/>
              <a:ext cx="5504504" cy="2714244"/>
            </a:xfrm>
            <a:prstGeom prst="rect">
              <a:avLst/>
            </a:prstGeom>
          </p:spPr>
        </p:pic>
        <p:sp>
          <p:nvSpPr>
            <p:cNvPr id="13" name="TextBox 12">
              <a:extLst>
                <a:ext uri="{FF2B5EF4-FFF2-40B4-BE49-F238E27FC236}">
                  <a16:creationId xmlns:a16="http://schemas.microsoft.com/office/drawing/2014/main" id="{FAF6718C-9CF1-7784-52A2-AE2277EB6B39}"/>
                </a:ext>
              </a:extLst>
            </p:cNvPr>
            <p:cNvSpPr txBox="1"/>
            <p:nvPr/>
          </p:nvSpPr>
          <p:spPr>
            <a:xfrm>
              <a:off x="3878036" y="4024993"/>
              <a:ext cx="38045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Most medications trialed have weak signals for efficacy</a:t>
              </a:r>
            </a:p>
          </p:txBody>
        </p:sp>
      </p:grpSp>
    </p:spTree>
    <p:extLst>
      <p:ext uri="{BB962C8B-B14F-4D97-AF65-F5344CB8AC3E}">
        <p14:creationId xmlns:p14="http://schemas.microsoft.com/office/powerpoint/2010/main" val="3072530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804C1-0849-41DB-B499-6924661AA6E4}"/>
              </a:ext>
            </a:extLst>
          </p:cNvPr>
          <p:cNvSpPr>
            <a:spLocks noGrp="1"/>
          </p:cNvSpPr>
          <p:nvPr>
            <p:ph type="title"/>
          </p:nvPr>
        </p:nvSpPr>
        <p:spPr>
          <a:xfrm>
            <a:off x="761511" y="2374046"/>
            <a:ext cx="10515600" cy="2852737"/>
          </a:xfrm>
        </p:spPr>
        <p:txBody>
          <a:bodyPr>
            <a:normAutofit/>
          </a:bodyPr>
          <a:lstStyle/>
          <a:p>
            <a:r>
              <a:rPr lang="en-US" sz="4000" b="1" dirty="0">
                <a:solidFill>
                  <a:srgbClr val="00B0F0"/>
                </a:solidFill>
                <a:latin typeface="Arial" panose="020B0604020202020204" pitchFamily="34" charset="0"/>
                <a:cs typeface="Arial" panose="020B0604020202020204" pitchFamily="34" charset="0"/>
              </a:rPr>
              <a:t>Strongest Evidence for Use</a:t>
            </a:r>
            <a:br>
              <a:rPr lang="en-US" sz="4000" b="1" dirty="0">
                <a:solidFill>
                  <a:srgbClr val="00B0F0"/>
                </a:solidFill>
                <a:latin typeface="Arial" panose="020B0604020202020204" pitchFamily="34" charset="0"/>
                <a:cs typeface="Arial" panose="020B0604020202020204" pitchFamily="34" charset="0"/>
              </a:rPr>
            </a:br>
            <a:r>
              <a:rPr lang="en-US" sz="4000" b="1" dirty="0">
                <a:solidFill>
                  <a:srgbClr val="00B0F0"/>
                </a:solidFill>
                <a:latin typeface="Arial" panose="020B0604020202020204" pitchFamily="34" charset="0"/>
                <a:cs typeface="Arial" panose="020B0604020202020204" pitchFamily="34" charset="0"/>
              </a:rPr>
              <a:t>XR-NTX @ 3 weeks + bupropion @ 450 q d</a:t>
            </a:r>
            <a:br>
              <a:rPr lang="en-US" sz="4000" b="1" dirty="0">
                <a:solidFill>
                  <a:srgbClr val="00B0F0"/>
                </a:solidFill>
                <a:latin typeface="Arial" panose="020B0604020202020204" pitchFamily="34" charset="0"/>
                <a:cs typeface="Arial" panose="020B0604020202020204" pitchFamily="34" charset="0"/>
              </a:rPr>
            </a:br>
            <a:r>
              <a:rPr lang="en-US" sz="4000" b="1" dirty="0">
                <a:solidFill>
                  <a:srgbClr val="00B0F0"/>
                </a:solidFill>
                <a:latin typeface="Arial" panose="020B0604020202020204" pitchFamily="34" charset="0"/>
                <a:cs typeface="Arial" panose="020B0604020202020204" pitchFamily="34" charset="0"/>
              </a:rPr>
              <a:t>Mirtazapine @ 30mg q d</a:t>
            </a:r>
          </a:p>
        </p:txBody>
      </p:sp>
      <p:grpSp>
        <p:nvGrpSpPr>
          <p:cNvPr id="3" name="Group 2">
            <a:extLst>
              <a:ext uri="{FF2B5EF4-FFF2-40B4-BE49-F238E27FC236}">
                <a16:creationId xmlns:a16="http://schemas.microsoft.com/office/drawing/2014/main" id="{FBD33F4C-5CD3-0517-5CF0-235E2B0951C0}"/>
              </a:ext>
            </a:extLst>
          </p:cNvPr>
          <p:cNvGrpSpPr/>
          <p:nvPr/>
        </p:nvGrpSpPr>
        <p:grpSpPr>
          <a:xfrm>
            <a:off x="19050" y="6004561"/>
            <a:ext cx="12172950" cy="853439"/>
            <a:chOff x="9525" y="6004562"/>
            <a:chExt cx="12172950" cy="853439"/>
          </a:xfrm>
        </p:grpSpPr>
        <p:pic>
          <p:nvPicPr>
            <p:cNvPr id="7" name="Picture 6">
              <a:extLst>
                <a:ext uri="{FF2B5EF4-FFF2-40B4-BE49-F238E27FC236}">
                  <a16:creationId xmlns:a16="http://schemas.microsoft.com/office/drawing/2014/main" id="{05ADB38E-3C18-78CA-4634-63C100C1FF5B}"/>
                </a:ext>
              </a:extLst>
            </p:cNvPr>
            <p:cNvPicPr>
              <a:picLocks noChangeAspect="1"/>
            </p:cNvPicPr>
            <p:nvPr/>
          </p:nvPicPr>
          <p:blipFill>
            <a:blip r:embed="rId2"/>
            <a:stretch>
              <a:fillRect/>
            </a:stretch>
          </p:blipFill>
          <p:spPr>
            <a:xfrm>
              <a:off x="9525" y="6004562"/>
              <a:ext cx="1217308" cy="853439"/>
            </a:xfrm>
            <a:prstGeom prst="rect">
              <a:avLst/>
            </a:prstGeom>
          </p:spPr>
        </p:pic>
        <p:pic>
          <p:nvPicPr>
            <p:cNvPr id="8" name="Picture 8" descr="https://uclacbam.org/wp-content/uploads/2017/08/logo.png">
              <a:extLst>
                <a:ext uri="{FF2B5EF4-FFF2-40B4-BE49-F238E27FC236}">
                  <a16:creationId xmlns:a16="http://schemas.microsoft.com/office/drawing/2014/main" id="{8F104D7F-DA64-86A6-33EA-9A2113AE7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3344" y="6216724"/>
              <a:ext cx="1429131" cy="6412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3B979D4-71E3-34F1-FA89-B0D908A4F690}"/>
                </a:ext>
              </a:extLst>
            </p:cNvPr>
            <p:cNvPicPr>
              <a:picLocks noChangeAspect="1"/>
            </p:cNvPicPr>
            <p:nvPr/>
          </p:nvPicPr>
          <p:blipFill>
            <a:blip r:embed="rId4"/>
            <a:stretch>
              <a:fillRect/>
            </a:stretch>
          </p:blipFill>
          <p:spPr>
            <a:xfrm>
              <a:off x="5172608" y="6220424"/>
              <a:ext cx="1981200" cy="457200"/>
            </a:xfrm>
            <a:prstGeom prst="rect">
              <a:avLst/>
            </a:prstGeom>
          </p:spPr>
        </p:pic>
      </p:grpSp>
    </p:spTree>
    <p:extLst>
      <p:ext uri="{BB962C8B-B14F-4D97-AF65-F5344CB8AC3E}">
        <p14:creationId xmlns:p14="http://schemas.microsoft.com/office/powerpoint/2010/main" val="994729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631" y="0"/>
            <a:ext cx="10515600" cy="777875"/>
          </a:xfrm>
        </p:spPr>
        <p:txBody>
          <a:bodyPr>
            <a:normAutofit fontScale="90000"/>
          </a:bodyPr>
          <a:lstStyle/>
          <a:p>
            <a:r>
              <a:rPr lang="en-US" sz="3600" b="1" dirty="0">
                <a:solidFill>
                  <a:srgbClr val="0099FF"/>
                </a:solidFill>
                <a:latin typeface="Arial"/>
                <a:cs typeface="Arial"/>
              </a:rPr>
              <a:t>Broadly Effective Medication for Meth Use Disorder</a:t>
            </a:r>
            <a:endParaRPr lang="en-US" sz="6000" dirty="0"/>
          </a:p>
        </p:txBody>
      </p:sp>
      <p:pic>
        <p:nvPicPr>
          <p:cNvPr id="4" name="Content Placeholder 3"/>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390274" y="985836"/>
            <a:ext cx="10140998" cy="4602164"/>
          </a:xfrm>
        </p:spPr>
      </p:pic>
      <p:sp>
        <p:nvSpPr>
          <p:cNvPr id="5" name="Rectangle 4"/>
          <p:cNvSpPr/>
          <p:nvPr/>
        </p:nvSpPr>
        <p:spPr>
          <a:xfrm>
            <a:off x="3869559" y="5772666"/>
            <a:ext cx="588481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Trivedi MH et al., 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J Med. 2021 Jan 14;384(2):140-153. </a:t>
            </a:r>
            <a:endParaRPr kumimoji="0" lang="en-US" sz="3200" b="1" i="0" u="none" strike="noStrike" kern="1200" cap="none" spc="0" normalizeH="0" baseline="0" noProof="0" dirty="0">
              <a:ln>
                <a:noFill/>
              </a:ln>
              <a:solidFill>
                <a:srgbClr val="1E344B"/>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469839" y="975878"/>
            <a:ext cx="2883961" cy="1200329"/>
          </a:xfrm>
          <a:prstGeom prst="rect">
            <a:avLst/>
          </a:prstGeom>
          <a:ln w="3810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44B"/>
                </a:solidFill>
                <a:effectLst/>
                <a:uLnTx/>
                <a:uFillTx/>
                <a:latin typeface="Arial" panose="020B0604020202020204" pitchFamily="34" charset="0"/>
                <a:ea typeface="+mn-ea"/>
                <a:cs typeface="Arial" panose="020B0604020202020204" pitchFamily="34" charset="0"/>
              </a:rPr>
              <a:t>XR-NTX: 380mg @ 3 </a:t>
            </a:r>
            <a:r>
              <a:rPr kumimoji="0" lang="en-US" sz="1800" b="1" i="0" u="none" strike="noStrike" kern="1200" cap="none" spc="0" normalizeH="0" baseline="0" noProof="0" dirty="0" err="1">
                <a:ln>
                  <a:noFill/>
                </a:ln>
                <a:solidFill>
                  <a:srgbClr val="1E344B"/>
                </a:solidFill>
                <a:effectLst/>
                <a:uLnTx/>
                <a:uFillTx/>
                <a:latin typeface="Arial" panose="020B0604020202020204" pitchFamily="34" charset="0"/>
                <a:ea typeface="+mn-ea"/>
                <a:cs typeface="Arial" panose="020B0604020202020204" pitchFamily="34" charset="0"/>
              </a:rPr>
              <a:t>wks</a:t>
            </a:r>
            <a:endParaRPr kumimoji="0" lang="en-US" sz="1800" b="1" i="0" u="none" strike="noStrike" kern="1200" cap="none" spc="0" normalizeH="0" baseline="0" noProof="0" dirty="0">
              <a:ln>
                <a:noFill/>
              </a:ln>
              <a:solidFill>
                <a:srgbClr val="1E344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E344B"/>
                </a:solidFill>
                <a:effectLst/>
                <a:uLnTx/>
                <a:uFillTx/>
                <a:latin typeface="Arial" panose="020B0604020202020204" pitchFamily="34" charset="0"/>
                <a:ea typeface="+mn-ea"/>
                <a:cs typeface="Arial" panose="020B0604020202020204" pitchFamily="34" charset="0"/>
              </a:rPr>
              <a:t>Bupr</a:t>
            </a:r>
            <a:r>
              <a:rPr kumimoji="0" lang="en-US" sz="1800" b="1" i="0" u="none" strike="noStrike" kern="1200" cap="none" spc="0" normalizeH="0" baseline="0" noProof="0" dirty="0">
                <a:ln>
                  <a:noFill/>
                </a:ln>
                <a:solidFill>
                  <a:srgbClr val="1E344B"/>
                </a:solidFill>
                <a:effectLst/>
                <a:uLnTx/>
                <a:uFillTx/>
                <a:latin typeface="Arial" panose="020B0604020202020204" pitchFamily="34" charset="0"/>
                <a:ea typeface="+mn-ea"/>
                <a:cs typeface="Arial" panose="020B0604020202020204" pitchFamily="34" charset="0"/>
              </a:rPr>
              <a:t>: 450mg @ 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E344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E344B"/>
                </a:solidFill>
                <a:effectLst/>
                <a:uLnTx/>
                <a:uFillTx/>
                <a:latin typeface="Arial" panose="020B0604020202020204" pitchFamily="34" charset="0"/>
                <a:ea typeface="+mn-ea"/>
                <a:cs typeface="Arial" panose="020B0604020202020204" pitchFamily="34" charset="0"/>
              </a:rPr>
              <a:t>NNT 12 </a:t>
            </a:r>
            <a:r>
              <a:rPr kumimoji="0" lang="en-US" sz="1800" b="1" i="0" u="none" strike="noStrike" kern="1200" cap="none" spc="0" normalizeH="0" baseline="0" noProof="0" dirty="0" err="1">
                <a:ln>
                  <a:noFill/>
                </a:ln>
                <a:solidFill>
                  <a:srgbClr val="1E344B"/>
                </a:solidFill>
                <a:effectLst/>
                <a:uLnTx/>
                <a:uFillTx/>
                <a:latin typeface="Arial" panose="020B0604020202020204" pitchFamily="34" charset="0"/>
                <a:ea typeface="+mn-ea"/>
                <a:cs typeface="Arial" panose="020B0604020202020204" pitchFamily="34" charset="0"/>
              </a:rPr>
              <a:t>Wks</a:t>
            </a:r>
            <a:r>
              <a:rPr kumimoji="0" lang="en-US" sz="1800" b="1" i="0" u="none" strike="noStrike" kern="1200" cap="none" spc="0" normalizeH="0" baseline="0" noProof="0" dirty="0">
                <a:ln>
                  <a:noFill/>
                </a:ln>
                <a:solidFill>
                  <a:srgbClr val="1E344B"/>
                </a:solidFill>
                <a:effectLst/>
                <a:uLnTx/>
                <a:uFillTx/>
                <a:latin typeface="Arial" panose="020B0604020202020204" pitchFamily="34" charset="0"/>
                <a:ea typeface="+mn-ea"/>
                <a:cs typeface="Arial" panose="020B0604020202020204" pitchFamily="34" charset="0"/>
              </a:rPr>
              <a:t>=9</a:t>
            </a:r>
          </a:p>
        </p:txBody>
      </p:sp>
      <p:sp>
        <p:nvSpPr>
          <p:cNvPr id="3" name="TextBox 2">
            <a:extLst>
              <a:ext uri="{FF2B5EF4-FFF2-40B4-BE49-F238E27FC236}">
                <a16:creationId xmlns:a16="http://schemas.microsoft.com/office/drawing/2014/main" id="{B638017A-6262-40B0-AEF6-EDAF5A8DC156}"/>
              </a:ext>
            </a:extLst>
          </p:cNvPr>
          <p:cNvSpPr txBox="1"/>
          <p:nvPr/>
        </p:nvSpPr>
        <p:spPr>
          <a:xfrm>
            <a:off x="2735384" y="3286918"/>
            <a:ext cx="59318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1:3, active to placebo	             1:1, active to placebo</a:t>
            </a:r>
          </a:p>
        </p:txBody>
      </p:sp>
      <p:pic>
        <p:nvPicPr>
          <p:cNvPr id="7" name="Picture 6">
            <a:extLst>
              <a:ext uri="{FF2B5EF4-FFF2-40B4-BE49-F238E27FC236}">
                <a16:creationId xmlns:a16="http://schemas.microsoft.com/office/drawing/2014/main" id="{65CC0344-89F1-4C13-9FCC-097F02B5B83C}"/>
              </a:ext>
            </a:extLst>
          </p:cNvPr>
          <p:cNvPicPr>
            <a:picLocks noChangeAspect="1"/>
          </p:cNvPicPr>
          <p:nvPr/>
        </p:nvPicPr>
        <p:blipFill>
          <a:blip r:embed="rId4"/>
          <a:stretch>
            <a:fillRect/>
          </a:stretch>
        </p:blipFill>
        <p:spPr>
          <a:xfrm>
            <a:off x="9525" y="6004562"/>
            <a:ext cx="1217308" cy="853439"/>
          </a:xfrm>
          <a:prstGeom prst="rect">
            <a:avLst/>
          </a:prstGeom>
        </p:spPr>
      </p:pic>
      <p:pic>
        <p:nvPicPr>
          <p:cNvPr id="8" name="Picture 8" descr="https://uclacbam.org/wp-content/uploads/2017/08/logo.png">
            <a:extLst>
              <a:ext uri="{FF2B5EF4-FFF2-40B4-BE49-F238E27FC236}">
                <a16:creationId xmlns:a16="http://schemas.microsoft.com/office/drawing/2014/main" id="{49F7B2AB-B24C-4A6A-931C-EF3F2C696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3343" y="6204531"/>
            <a:ext cx="1429131" cy="64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070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9220200" cy="1143000"/>
          </a:xfrm>
        </p:spPr>
        <p:txBody>
          <a:bodyPr/>
          <a:lstStyle/>
          <a:p>
            <a:r>
              <a:rPr lang="en-US" sz="3200" b="1" dirty="0">
                <a:solidFill>
                  <a:srgbClr val="00B0F0"/>
                </a:solidFill>
                <a:latin typeface="Arial"/>
                <a:cs typeface="Arial"/>
              </a:rPr>
              <a:t>Findings and Targets</a:t>
            </a:r>
            <a:endParaRPr lang="en-US" sz="6000" b="1" dirty="0">
              <a:solidFill>
                <a:srgbClr val="00B0F0"/>
              </a:solidFill>
            </a:endParaRPr>
          </a:p>
        </p:txBody>
      </p:sp>
      <p:sp>
        <p:nvSpPr>
          <p:cNvPr id="6" name="Content Placeholder 5">
            <a:extLst>
              <a:ext uri="{FF2B5EF4-FFF2-40B4-BE49-F238E27FC236}">
                <a16:creationId xmlns:a16="http://schemas.microsoft.com/office/drawing/2014/main" id="{A3AAABD7-AEB9-46BF-B53D-8F392EE3D7F9}"/>
              </a:ext>
            </a:extLst>
          </p:cNvPr>
          <p:cNvSpPr>
            <a:spLocks noGrp="1"/>
          </p:cNvSpPr>
          <p:nvPr>
            <p:ph idx="1"/>
          </p:nvPr>
        </p:nvSpPr>
        <p:spPr>
          <a:xfrm>
            <a:off x="715736" y="1295399"/>
            <a:ext cx="10515600" cy="4974771"/>
          </a:xfrm>
        </p:spPr>
        <p:txBody>
          <a:bodyPr>
            <a:normAutofit/>
          </a:bodyPr>
          <a:lstStyle/>
          <a:p>
            <a:r>
              <a:rPr lang="en-US" dirty="0"/>
              <a:t>Mechanism for combination medication is unknown – but the combination produces the strongest signal of efficacy in over 30 years of addiction research</a:t>
            </a:r>
          </a:p>
          <a:p>
            <a:r>
              <a:rPr lang="en-US" dirty="0"/>
              <a:t>Fully powered trial: 403 participants randomized</a:t>
            </a:r>
          </a:p>
          <a:p>
            <a:r>
              <a:rPr lang="en-US" dirty="0"/>
              <a:t>Primary outcome response: # participants with two weeks of meth-negative urine screens in weeks 5+6; weeks 11+12</a:t>
            </a:r>
          </a:p>
          <a:p>
            <a:r>
              <a:rPr lang="en-US" dirty="0"/>
              <a:t>450 mg bupropion is a significant dose of a weak stimulant</a:t>
            </a:r>
          </a:p>
          <a:p>
            <a:r>
              <a:rPr lang="en-US" dirty="0"/>
              <a:t>XR-NTX produces a significant dose full mu opioid antagonist and kappa opioid antagonist</a:t>
            </a:r>
          </a:p>
          <a:p>
            <a:r>
              <a:rPr lang="en-US" dirty="0"/>
              <a:t>Combination produces synergized effect</a:t>
            </a:r>
          </a:p>
          <a:p>
            <a:pPr lvl="1"/>
            <a:r>
              <a:rPr lang="en-US" dirty="0"/>
              <a:t>Similarly, lower doses efficacious for weight loss (</a:t>
            </a:r>
            <a:r>
              <a:rPr lang="en-US" dirty="0" err="1"/>
              <a:t>Contrave</a:t>
            </a:r>
            <a:r>
              <a:rPr lang="en-US" dirty="0"/>
              <a:t>™)</a:t>
            </a:r>
          </a:p>
          <a:p>
            <a:endParaRPr lang="en-US" dirty="0"/>
          </a:p>
        </p:txBody>
      </p:sp>
    </p:spTree>
    <p:extLst>
      <p:ext uri="{BB962C8B-B14F-4D97-AF65-F5344CB8AC3E}">
        <p14:creationId xmlns:p14="http://schemas.microsoft.com/office/powerpoint/2010/main" val="864927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9D426C-7C18-4115-A252-B3E4B4C6A3FC}"/>
              </a:ext>
            </a:extLst>
          </p:cNvPr>
          <p:cNvSpPr/>
          <p:nvPr/>
        </p:nvSpPr>
        <p:spPr>
          <a:xfrm>
            <a:off x="6098134" y="1081635"/>
            <a:ext cx="6096000" cy="5775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BFE5ED6-A12A-490C-BCEC-D90177B17226}"/>
              </a:ext>
            </a:extLst>
          </p:cNvPr>
          <p:cNvSpPr/>
          <p:nvPr/>
        </p:nvSpPr>
        <p:spPr>
          <a:xfrm>
            <a:off x="2" y="1082351"/>
            <a:ext cx="6095998" cy="5775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77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logo&#10;&#10;Description automatically generated">
            <a:extLst>
              <a:ext uri="{FF2B5EF4-FFF2-40B4-BE49-F238E27FC236}">
                <a16:creationId xmlns:a16="http://schemas.microsoft.com/office/drawing/2014/main" id="{D381C026-AE72-4C8B-A227-F68C1333B1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6458" y="6426816"/>
            <a:ext cx="307042" cy="318908"/>
          </a:xfrm>
          <a:prstGeom prst="rect">
            <a:avLst/>
          </a:prstGeom>
        </p:spPr>
      </p:pic>
      <p:sp>
        <p:nvSpPr>
          <p:cNvPr id="14" name="Subtitle 2">
            <a:extLst>
              <a:ext uri="{FF2B5EF4-FFF2-40B4-BE49-F238E27FC236}">
                <a16:creationId xmlns:a16="http://schemas.microsoft.com/office/drawing/2014/main" id="{B78D6645-444E-4751-A6B9-891D0F73BE2D}"/>
              </a:ext>
            </a:extLst>
          </p:cNvPr>
          <p:cNvSpPr txBox="1">
            <a:spLocks/>
          </p:cNvSpPr>
          <p:nvPr/>
        </p:nvSpPr>
        <p:spPr>
          <a:xfrm>
            <a:off x="604418" y="1082768"/>
            <a:ext cx="5607748" cy="6123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800" b="0" i="0" u="none" strike="noStrike" kern="1200" cap="all" spc="50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52" y="1485862"/>
            <a:ext cx="5026259" cy="3456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 21"/>
          <p:cNvGrpSpPr/>
          <p:nvPr/>
        </p:nvGrpSpPr>
        <p:grpSpPr>
          <a:xfrm>
            <a:off x="6007829" y="1312557"/>
            <a:ext cx="5117587" cy="4056612"/>
            <a:chOff x="4026413" y="1066655"/>
            <a:chExt cx="5117587" cy="4649591"/>
          </a:xfrm>
        </p:grpSpPr>
        <p:pic>
          <p:nvPicPr>
            <p:cNvPr id="23" name="Picture 22"/>
            <p:cNvPicPr>
              <a:picLocks noChangeAspect="1"/>
            </p:cNvPicPr>
            <p:nvPr/>
          </p:nvPicPr>
          <p:blipFill>
            <a:blip r:embed="rId4"/>
            <a:stretch>
              <a:fillRect/>
            </a:stretch>
          </p:blipFill>
          <p:spPr>
            <a:xfrm>
              <a:off x="4026413" y="1066655"/>
              <a:ext cx="5117587" cy="4649591"/>
            </a:xfrm>
            <a:prstGeom prst="rect">
              <a:avLst/>
            </a:prstGeom>
          </p:spPr>
        </p:pic>
        <p:grpSp>
          <p:nvGrpSpPr>
            <p:cNvPr id="24" name="Group 23"/>
            <p:cNvGrpSpPr/>
            <p:nvPr/>
          </p:nvGrpSpPr>
          <p:grpSpPr>
            <a:xfrm>
              <a:off x="4495800" y="1448350"/>
              <a:ext cx="1524000" cy="3886200"/>
              <a:chOff x="4495800" y="1448350"/>
              <a:chExt cx="1524000" cy="3886200"/>
            </a:xfrm>
          </p:grpSpPr>
          <p:cxnSp>
            <p:nvCxnSpPr>
              <p:cNvPr id="25" name="Straight Connector 24"/>
              <p:cNvCxnSpPr/>
              <p:nvPr/>
            </p:nvCxnSpPr>
            <p:spPr>
              <a:xfrm flipV="1">
                <a:off x="5994400" y="1448350"/>
                <a:ext cx="0" cy="3886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95800" y="1981200"/>
                <a:ext cx="152400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8407616" y="3519672"/>
            <a:ext cx="2286000" cy="707886"/>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344B"/>
                </a:solidFill>
                <a:effectLst/>
                <a:uLnTx/>
                <a:uFillTx/>
                <a:latin typeface="Arial" panose="020B0604020202020204" pitchFamily="34" charset="0"/>
                <a:ea typeface="+mn-ea"/>
                <a:cs typeface="Arial" panose="020B0604020202020204" pitchFamily="34" charset="0"/>
              </a:rPr>
              <a:t>NNT 12 </a:t>
            </a:r>
            <a:r>
              <a:rPr kumimoji="0" lang="en-US" sz="2000" b="1" i="0" u="none" strike="noStrike" kern="1200" cap="none" spc="0" normalizeH="0" baseline="0" noProof="0" dirty="0" err="1">
                <a:ln>
                  <a:noFill/>
                </a:ln>
                <a:solidFill>
                  <a:srgbClr val="1E344B"/>
                </a:solidFill>
                <a:effectLst/>
                <a:uLnTx/>
                <a:uFillTx/>
                <a:latin typeface="Arial" panose="020B0604020202020204" pitchFamily="34" charset="0"/>
                <a:ea typeface="+mn-ea"/>
                <a:cs typeface="Arial" panose="020B0604020202020204" pitchFamily="34" charset="0"/>
              </a:rPr>
              <a:t>Wks</a:t>
            </a:r>
            <a:r>
              <a:rPr kumimoji="0" lang="en-US" sz="2000" b="1" i="0" u="none" strike="noStrike" kern="1200" cap="none" spc="0" normalizeH="0" baseline="0" noProof="0" dirty="0">
                <a:ln>
                  <a:noFill/>
                </a:ln>
                <a:solidFill>
                  <a:srgbClr val="1E344B"/>
                </a:solidFill>
                <a:effectLst/>
                <a:uLnTx/>
                <a:uFillTx/>
                <a:latin typeface="Arial" panose="020B0604020202020204" pitchFamily="34" charset="0"/>
                <a:ea typeface="+mn-ea"/>
                <a:cs typeface="Arial" panose="020B0604020202020204" pitchFamily="34" charset="0"/>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344B"/>
                </a:solidFill>
                <a:effectLst/>
                <a:uLnTx/>
                <a:uFillTx/>
                <a:latin typeface="Arial" panose="020B0604020202020204" pitchFamily="34" charset="0"/>
                <a:ea typeface="+mn-ea"/>
                <a:cs typeface="Arial" panose="020B0604020202020204" pitchFamily="34" charset="0"/>
              </a:rPr>
              <a:t>NNT 24 </a:t>
            </a:r>
            <a:r>
              <a:rPr kumimoji="0" lang="en-US" sz="2000" b="1" i="0" u="none" strike="noStrike" kern="1200" cap="none" spc="0" normalizeH="0" baseline="0" noProof="0" dirty="0" err="1">
                <a:ln>
                  <a:noFill/>
                </a:ln>
                <a:solidFill>
                  <a:srgbClr val="1E344B"/>
                </a:solidFill>
                <a:effectLst/>
                <a:uLnTx/>
                <a:uFillTx/>
                <a:latin typeface="Arial" panose="020B0604020202020204" pitchFamily="34" charset="0"/>
                <a:ea typeface="+mn-ea"/>
                <a:cs typeface="Arial" panose="020B0604020202020204" pitchFamily="34" charset="0"/>
              </a:rPr>
              <a:t>Wks</a:t>
            </a:r>
            <a:r>
              <a:rPr kumimoji="0" lang="en-US" sz="2000" b="1" i="0" u="none" strike="noStrike" kern="1200" cap="none" spc="0" normalizeH="0" baseline="0" noProof="0" dirty="0">
                <a:ln>
                  <a:noFill/>
                </a:ln>
                <a:solidFill>
                  <a:srgbClr val="1E344B"/>
                </a:solidFill>
                <a:effectLst/>
                <a:uLnTx/>
                <a:uFillTx/>
                <a:latin typeface="Arial" panose="020B0604020202020204" pitchFamily="34" charset="0"/>
                <a:ea typeface="+mn-ea"/>
                <a:cs typeface="Arial" panose="020B0604020202020204" pitchFamily="34" charset="0"/>
              </a:rPr>
              <a:t>=11</a:t>
            </a:r>
          </a:p>
        </p:txBody>
      </p:sp>
      <p:sp>
        <p:nvSpPr>
          <p:cNvPr id="3" name="Rectangle 2"/>
          <p:cNvSpPr/>
          <p:nvPr/>
        </p:nvSpPr>
        <p:spPr>
          <a:xfrm>
            <a:off x="126177" y="5115915"/>
            <a:ext cx="5879517" cy="369332"/>
          </a:xfrm>
          <a:prstGeom prst="rect">
            <a:avLst/>
          </a:prstGeom>
        </p:spPr>
        <p:txBody>
          <a:bodyPr wrap="square">
            <a:spAutoFit/>
          </a:bodyPr>
          <a:lstStyle/>
          <a:p>
            <a:pPr marL="0" marR="0" lvl="0" indent="0" algn="l" defTabSz="67734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Colfax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Archives Gen Psych,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2011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68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1168-1175</a:t>
            </a:r>
          </a:p>
        </p:txBody>
      </p:sp>
      <p:sp>
        <p:nvSpPr>
          <p:cNvPr id="8" name="Rectangle 7"/>
          <p:cNvSpPr/>
          <p:nvPr/>
        </p:nvSpPr>
        <p:spPr>
          <a:xfrm>
            <a:off x="5563716" y="5702185"/>
            <a:ext cx="50283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Coffin et al., doi:10.1001/jamapsychiatry.2019.3655</a:t>
            </a:r>
          </a:p>
        </p:txBody>
      </p:sp>
      <p:sp>
        <p:nvSpPr>
          <p:cNvPr id="9" name="Rectangle 8"/>
          <p:cNvSpPr/>
          <p:nvPr/>
        </p:nvSpPr>
        <p:spPr>
          <a:xfrm>
            <a:off x="82731" y="143800"/>
            <a:ext cx="9375915" cy="1077218"/>
          </a:xfrm>
          <a:prstGeom prst="rect">
            <a:avLst/>
          </a:prstGeom>
        </p:spPr>
        <p:txBody>
          <a:bodyPr wrap="square">
            <a:spAutoFit/>
          </a:bodyPr>
          <a:lstStyle/>
          <a:p>
            <a:pPr marL="0" marR="0" lvl="0" indent="0" algn="ctr" defTabSz="62730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99FF"/>
                </a:solidFill>
                <a:effectLst/>
                <a:uLnTx/>
                <a:uFillTx/>
                <a:latin typeface="Calibri" panose="020F0502020204030204"/>
                <a:ea typeface="+mn-ea"/>
                <a:cs typeface="+mn-cs"/>
              </a:rPr>
              <a:t>Pharmacotherapy for Stimulant Use in MSM: Mirtazapine 30 mg/day</a:t>
            </a:r>
          </a:p>
        </p:txBody>
      </p:sp>
      <p:sp>
        <p:nvSpPr>
          <p:cNvPr id="2" name="Title 1">
            <a:extLst>
              <a:ext uri="{FF2B5EF4-FFF2-40B4-BE49-F238E27FC236}">
                <a16:creationId xmlns:a16="http://schemas.microsoft.com/office/drawing/2014/main" id="{3AC3B3EE-F4D5-4F97-8301-9DD77ECAEDF3}"/>
              </a:ext>
            </a:extLst>
          </p:cNvPr>
          <p:cNvSpPr>
            <a:spLocks noGrp="1"/>
          </p:cNvSpPr>
          <p:nvPr>
            <p:ph type="title"/>
          </p:nvPr>
        </p:nvSpPr>
        <p:spPr>
          <a:xfrm>
            <a:off x="1261872" y="365760"/>
            <a:ext cx="9692640" cy="946797"/>
          </a:xfrm>
        </p:spPr>
        <p:txBody>
          <a:bodyPr/>
          <a:lstStyle/>
          <a:p>
            <a:r>
              <a:rPr lang="en-US" dirty="0"/>
              <a:t> </a:t>
            </a:r>
          </a:p>
        </p:txBody>
      </p:sp>
      <p:pic>
        <p:nvPicPr>
          <p:cNvPr id="18" name="Picture 17">
            <a:extLst>
              <a:ext uri="{FF2B5EF4-FFF2-40B4-BE49-F238E27FC236}">
                <a16:creationId xmlns:a16="http://schemas.microsoft.com/office/drawing/2014/main" id="{39B49D9F-625C-47FF-BA39-0E88907DC406}"/>
              </a:ext>
            </a:extLst>
          </p:cNvPr>
          <p:cNvPicPr>
            <a:picLocks noChangeAspect="1"/>
          </p:cNvPicPr>
          <p:nvPr/>
        </p:nvPicPr>
        <p:blipFill>
          <a:blip r:embed="rId5"/>
          <a:stretch>
            <a:fillRect/>
          </a:stretch>
        </p:blipFill>
        <p:spPr>
          <a:xfrm>
            <a:off x="9525" y="6004562"/>
            <a:ext cx="1217308" cy="853439"/>
          </a:xfrm>
          <a:prstGeom prst="rect">
            <a:avLst/>
          </a:prstGeom>
        </p:spPr>
      </p:pic>
      <p:pic>
        <p:nvPicPr>
          <p:cNvPr id="20" name="Picture 8" descr="https://uclacbam.org/wp-content/uploads/2017/08/logo.png">
            <a:extLst>
              <a:ext uri="{FF2B5EF4-FFF2-40B4-BE49-F238E27FC236}">
                <a16:creationId xmlns:a16="http://schemas.microsoft.com/office/drawing/2014/main" id="{17C0D1B0-A10B-45ED-B2BA-D204F11873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3343" y="6204531"/>
            <a:ext cx="1429131" cy="64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894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9D426C-7C18-4115-A252-B3E4B4C6A3FC}"/>
              </a:ext>
            </a:extLst>
          </p:cNvPr>
          <p:cNvSpPr/>
          <p:nvPr/>
        </p:nvSpPr>
        <p:spPr>
          <a:xfrm>
            <a:off x="6098134" y="1081635"/>
            <a:ext cx="6096000" cy="5775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BFE5ED6-A12A-490C-BCEC-D90177B17226}"/>
              </a:ext>
            </a:extLst>
          </p:cNvPr>
          <p:cNvSpPr/>
          <p:nvPr/>
        </p:nvSpPr>
        <p:spPr>
          <a:xfrm>
            <a:off x="2" y="1082351"/>
            <a:ext cx="6095998" cy="5775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77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logo&#10;&#10;Description automatically generated">
            <a:extLst>
              <a:ext uri="{FF2B5EF4-FFF2-40B4-BE49-F238E27FC236}">
                <a16:creationId xmlns:a16="http://schemas.microsoft.com/office/drawing/2014/main" id="{D381C026-AE72-4C8B-A227-F68C1333B1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6458" y="6426816"/>
            <a:ext cx="307042" cy="318908"/>
          </a:xfrm>
          <a:prstGeom prst="rect">
            <a:avLst/>
          </a:prstGeom>
        </p:spPr>
      </p:pic>
      <p:sp>
        <p:nvSpPr>
          <p:cNvPr id="14" name="Subtitle 2">
            <a:extLst>
              <a:ext uri="{FF2B5EF4-FFF2-40B4-BE49-F238E27FC236}">
                <a16:creationId xmlns:a16="http://schemas.microsoft.com/office/drawing/2014/main" id="{B78D6645-444E-4751-A6B9-891D0F73BE2D}"/>
              </a:ext>
            </a:extLst>
          </p:cNvPr>
          <p:cNvSpPr txBox="1">
            <a:spLocks/>
          </p:cNvSpPr>
          <p:nvPr/>
        </p:nvSpPr>
        <p:spPr>
          <a:xfrm>
            <a:off x="604418" y="1082768"/>
            <a:ext cx="5607748" cy="6123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800" b="0" i="0" u="none" strike="noStrike" kern="1200" cap="all" spc="50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9" name="Rectangle 8"/>
          <p:cNvSpPr/>
          <p:nvPr/>
        </p:nvSpPr>
        <p:spPr>
          <a:xfrm>
            <a:off x="1201504" y="203906"/>
            <a:ext cx="9375915" cy="584775"/>
          </a:xfrm>
          <a:prstGeom prst="rect">
            <a:avLst/>
          </a:prstGeom>
        </p:spPr>
        <p:txBody>
          <a:bodyPr wrap="square">
            <a:spAutoFit/>
          </a:bodyPr>
          <a:lstStyle/>
          <a:p>
            <a:pPr marL="0" marR="0" lvl="0" indent="0" algn="ctr" defTabSz="62730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99FF"/>
                </a:solidFill>
                <a:effectLst/>
                <a:uLnTx/>
                <a:uFillTx/>
                <a:latin typeface="Calibri" panose="020F0502020204030204"/>
                <a:ea typeface="+mn-ea"/>
                <a:cs typeface="+mn-cs"/>
              </a:rPr>
              <a:t>Mirtazapine Meta-Analysis</a:t>
            </a:r>
          </a:p>
        </p:txBody>
      </p:sp>
      <p:pic>
        <p:nvPicPr>
          <p:cNvPr id="18" name="Picture 17">
            <a:extLst>
              <a:ext uri="{FF2B5EF4-FFF2-40B4-BE49-F238E27FC236}">
                <a16:creationId xmlns:a16="http://schemas.microsoft.com/office/drawing/2014/main" id="{39B49D9F-625C-47FF-BA39-0E88907DC406}"/>
              </a:ext>
            </a:extLst>
          </p:cNvPr>
          <p:cNvPicPr>
            <a:picLocks noChangeAspect="1"/>
          </p:cNvPicPr>
          <p:nvPr/>
        </p:nvPicPr>
        <p:blipFill>
          <a:blip r:embed="rId3"/>
          <a:stretch>
            <a:fillRect/>
          </a:stretch>
        </p:blipFill>
        <p:spPr>
          <a:xfrm>
            <a:off x="9525" y="6004562"/>
            <a:ext cx="1217308" cy="853439"/>
          </a:xfrm>
          <a:prstGeom prst="rect">
            <a:avLst/>
          </a:prstGeom>
        </p:spPr>
      </p:pic>
      <p:pic>
        <p:nvPicPr>
          <p:cNvPr id="20" name="Picture 8" descr="https://uclacbam.org/wp-content/uploads/2017/08/logo.png">
            <a:extLst>
              <a:ext uri="{FF2B5EF4-FFF2-40B4-BE49-F238E27FC236}">
                <a16:creationId xmlns:a16="http://schemas.microsoft.com/office/drawing/2014/main" id="{17C0D1B0-A10B-45ED-B2BA-D204F1187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3343" y="6204531"/>
            <a:ext cx="1429131" cy="641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D22BE77-DEDE-4F30-EAB6-6AC3A0EE53F6}"/>
              </a:ext>
            </a:extLst>
          </p:cNvPr>
          <p:cNvPicPr>
            <a:picLocks noChangeAspect="1"/>
          </p:cNvPicPr>
          <p:nvPr/>
        </p:nvPicPr>
        <p:blipFill>
          <a:blip r:embed="rId5"/>
          <a:stretch>
            <a:fillRect/>
          </a:stretch>
        </p:blipFill>
        <p:spPr>
          <a:xfrm>
            <a:off x="1300069" y="788681"/>
            <a:ext cx="9277350" cy="3549507"/>
          </a:xfrm>
          <a:prstGeom prst="rect">
            <a:avLst/>
          </a:prstGeom>
        </p:spPr>
      </p:pic>
      <p:pic>
        <p:nvPicPr>
          <p:cNvPr id="13" name="Picture 12">
            <a:extLst>
              <a:ext uri="{FF2B5EF4-FFF2-40B4-BE49-F238E27FC236}">
                <a16:creationId xmlns:a16="http://schemas.microsoft.com/office/drawing/2014/main" id="{3F892DAA-BBC5-6D22-0AF3-BB4E0E5B7B9C}"/>
              </a:ext>
            </a:extLst>
          </p:cNvPr>
          <p:cNvPicPr>
            <a:picLocks noChangeAspect="1"/>
          </p:cNvPicPr>
          <p:nvPr/>
        </p:nvPicPr>
        <p:blipFill>
          <a:blip r:embed="rId6"/>
          <a:stretch>
            <a:fillRect/>
          </a:stretch>
        </p:blipFill>
        <p:spPr>
          <a:xfrm>
            <a:off x="1423894" y="4272478"/>
            <a:ext cx="9029700" cy="1796842"/>
          </a:xfrm>
          <a:prstGeom prst="rect">
            <a:avLst/>
          </a:prstGeom>
        </p:spPr>
      </p:pic>
      <p:sp>
        <p:nvSpPr>
          <p:cNvPr id="15" name="TextBox 14">
            <a:extLst>
              <a:ext uri="{FF2B5EF4-FFF2-40B4-BE49-F238E27FC236}">
                <a16:creationId xmlns:a16="http://schemas.microsoft.com/office/drawing/2014/main" id="{9365D405-8D8A-4B5F-7D51-AE8DDF5A2A76}"/>
              </a:ext>
            </a:extLst>
          </p:cNvPr>
          <p:cNvSpPr txBox="1"/>
          <p:nvPr/>
        </p:nvSpPr>
        <p:spPr>
          <a:xfrm>
            <a:off x="1145063" y="6277232"/>
            <a:ext cx="98112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12121"/>
                </a:solidFill>
                <a:effectLst/>
                <a:uLnTx/>
                <a:uFillTx/>
                <a:latin typeface="BlinkMacSystemFont"/>
                <a:ea typeface="+mn-ea"/>
                <a:cs typeface="+mn-cs"/>
              </a:rPr>
              <a:t>Naji</a:t>
            </a: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 L et al. Drug Alcohol Depend. 2022 Mar 1;232:109295. </a:t>
            </a:r>
            <a:r>
              <a:rPr kumimoji="0" lang="en-US" sz="1800" b="0" i="0" u="none" strike="noStrike" kern="1200" cap="none" spc="0" normalizeH="0" baseline="0" noProof="0" dirty="0" err="1">
                <a:ln>
                  <a:noFill/>
                </a:ln>
                <a:solidFill>
                  <a:srgbClr val="212121"/>
                </a:solidFill>
                <a:effectLst/>
                <a:uLnTx/>
                <a:uFillTx/>
                <a:latin typeface="BlinkMacSystemFont"/>
                <a:ea typeface="+mn-ea"/>
                <a:cs typeface="+mn-cs"/>
              </a:rPr>
              <a:t>doi</a:t>
            </a: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 10.1016/j.drugalcdep.2022.109295.</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479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256032"/>
            <a:ext cx="10506456" cy="1014984"/>
          </a:xfrm>
        </p:spPr>
        <p:txBody>
          <a:bodyPr anchor="b">
            <a:normAutofit/>
          </a:bodyPr>
          <a:lstStyle/>
          <a:p>
            <a:r>
              <a:rPr lang="en-US" b="1" dirty="0">
                <a:latin typeface="Arial"/>
                <a:cs typeface="Arial"/>
              </a:rPr>
              <a:t>PSYCHIATRIC MEDICATIONS</a:t>
            </a:r>
            <a:endParaRPr lang="en-US" b="1" dirty="0"/>
          </a:p>
        </p:txBody>
      </p:sp>
      <p:graphicFrame>
        <p:nvGraphicFramePr>
          <p:cNvPr id="9" name="Content Placeholder 8">
            <a:extLst>
              <a:ext uri="{FF2B5EF4-FFF2-40B4-BE49-F238E27FC236}">
                <a16:creationId xmlns:a16="http://schemas.microsoft.com/office/drawing/2014/main" id="{B36892B2-E613-BE29-6EC2-3A342572D2AA}"/>
              </a:ext>
            </a:extLst>
          </p:cNvPr>
          <p:cNvGraphicFramePr>
            <a:graphicFrameLocks noGrp="1"/>
          </p:cNvGraphicFramePr>
          <p:nvPr>
            <p:ph idx="1"/>
          </p:nvPr>
        </p:nvGraphicFramePr>
        <p:xfrm>
          <a:off x="832103" y="1516472"/>
          <a:ext cx="10515601" cy="4539033"/>
        </p:xfrm>
        <a:graphic>
          <a:graphicData uri="http://schemas.openxmlformats.org/drawingml/2006/table">
            <a:tbl>
              <a:tblPr firstRow="1" firstCol="1" bandRow="1"/>
              <a:tblGrid>
                <a:gridCol w="2372014">
                  <a:extLst>
                    <a:ext uri="{9D8B030D-6E8A-4147-A177-3AD203B41FA5}">
                      <a16:colId xmlns:a16="http://schemas.microsoft.com/office/drawing/2014/main" val="3005820127"/>
                    </a:ext>
                  </a:extLst>
                </a:gridCol>
                <a:gridCol w="2248887">
                  <a:extLst>
                    <a:ext uri="{9D8B030D-6E8A-4147-A177-3AD203B41FA5}">
                      <a16:colId xmlns:a16="http://schemas.microsoft.com/office/drawing/2014/main" val="1214080210"/>
                    </a:ext>
                  </a:extLst>
                </a:gridCol>
                <a:gridCol w="4396730">
                  <a:extLst>
                    <a:ext uri="{9D8B030D-6E8A-4147-A177-3AD203B41FA5}">
                      <a16:colId xmlns:a16="http://schemas.microsoft.com/office/drawing/2014/main" val="4085941572"/>
                    </a:ext>
                  </a:extLst>
                </a:gridCol>
                <a:gridCol w="1497970">
                  <a:extLst>
                    <a:ext uri="{9D8B030D-6E8A-4147-A177-3AD203B41FA5}">
                      <a16:colId xmlns:a16="http://schemas.microsoft.com/office/drawing/2014/main" val="3547473053"/>
                    </a:ext>
                  </a:extLst>
                </a:gridCol>
              </a:tblGrid>
              <a:tr h="344632">
                <a:tc>
                  <a:txBody>
                    <a:bodyPr/>
                    <a:lstStyle/>
                    <a:p>
                      <a:pPr marL="0" marR="0" algn="l" fontAlgn="t">
                        <a:spcBef>
                          <a:spcPts val="0"/>
                        </a:spcBef>
                        <a:spcAft>
                          <a:spcPts val="0"/>
                        </a:spcAft>
                      </a:pPr>
                      <a:r>
                        <a:rPr lang="en-US" sz="1900" b="1" i="0" u="none" strike="noStrike">
                          <a:effectLst/>
                          <a:latin typeface="Calibri" panose="020F0502020204030204" pitchFamily="34" charset="0"/>
                          <a:ea typeface="Calibri" panose="020F0502020204030204" pitchFamily="34" charset="0"/>
                          <a:cs typeface="Times New Roman" panose="02020603050405020304" pitchFamily="18" charset="0"/>
                        </a:rPr>
                        <a:t>Medication/Class</a:t>
                      </a:r>
                      <a:endParaRPr lang="en-US" sz="3100" b="0" i="0" u="none" strike="noStrike">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1" i="0" u="none" strike="noStrike">
                          <a:effectLst/>
                          <a:latin typeface="Calibri" panose="020F0502020204030204" pitchFamily="34" charset="0"/>
                          <a:ea typeface="Calibri" panose="020F0502020204030204" pitchFamily="34" charset="0"/>
                          <a:cs typeface="Times New Roman" panose="02020603050405020304" pitchFamily="18" charset="0"/>
                        </a:rPr>
                        <a:t>Conditions</a:t>
                      </a:r>
                      <a:endParaRPr lang="en-US" sz="3100" b="0" i="0" u="none" strike="noStrike">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1" i="0" u="none" strike="noStrike">
                          <a:effectLst/>
                          <a:latin typeface="Calibri" panose="020F0502020204030204" pitchFamily="34" charset="0"/>
                          <a:ea typeface="Calibri" panose="020F0502020204030204" pitchFamily="34" charset="0"/>
                          <a:cs typeface="Times New Roman" panose="02020603050405020304" pitchFamily="18" charset="0"/>
                        </a:rPr>
                        <a:t>Outcomes</a:t>
                      </a:r>
                      <a:endParaRPr lang="en-US" sz="3100" b="0" i="0" u="none" strike="noStrike">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1" i="0" u="none" strike="noStrike">
                          <a:effectLst/>
                          <a:latin typeface="Calibri" panose="020F0502020204030204" pitchFamily="34" charset="0"/>
                          <a:ea typeface="Calibri" panose="020F0502020204030204" pitchFamily="34" charset="0"/>
                          <a:cs typeface="Times New Roman" panose="02020603050405020304" pitchFamily="18" charset="0"/>
                        </a:rPr>
                        <a:t>Reference </a:t>
                      </a:r>
                      <a:endParaRPr lang="en-US" sz="3100" b="0" i="0" u="none" strike="noStrike">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0895778"/>
                  </a:ext>
                </a:extLst>
              </a:tr>
              <a:tr h="885230">
                <a:tc>
                  <a:txBody>
                    <a:bodyPr/>
                    <a:lstStyle/>
                    <a:p>
                      <a:pPr marL="0" marR="0" algn="l" fontAlgn="t">
                        <a:spcBef>
                          <a:spcPts val="0"/>
                        </a:spcBef>
                        <a:spcAft>
                          <a:spcPts val="0"/>
                        </a:spcAft>
                      </a:pPr>
                      <a:r>
                        <a:rPr lang="en-US" sz="1900" b="0" i="0" u="none" strike="noStrike">
                          <a:effectLst/>
                          <a:latin typeface="Calibri" panose="020F0502020204030204" pitchFamily="34" charset="0"/>
                          <a:ea typeface="Calibri" panose="020F0502020204030204" pitchFamily="34" charset="0"/>
                          <a:cs typeface="Times New Roman" panose="02020603050405020304" pitchFamily="18" charset="0"/>
                        </a:rPr>
                        <a:t>Bupropion</a:t>
                      </a:r>
                      <a:endParaRPr lang="en-US" sz="3100" b="0" i="0" u="none" strike="noStrike">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6 studies</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No significant signal to reduce MA use</a:t>
                      </a:r>
                      <a:endParaRPr lang="en-US" sz="3100" b="0" i="0" u="none" strike="noStrike" dirty="0">
                        <a:effectLst/>
                        <a:latin typeface="Arial" panose="020B0604020202020204" pitchFamily="34" charset="0"/>
                      </a:endParaRPr>
                    </a:p>
                    <a:p>
                      <a:pPr marL="347472" marR="0" indent="-347472"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2</a:t>
                      </a:r>
                      <a:r>
                        <a:rPr lang="en-US" sz="1900" b="0" i="0" u="none" strike="noStrike" dirty="0">
                          <a:effectLst/>
                          <a:latin typeface="Calibri" panose="020F0502020204030204" pitchFamily="34" charset="0"/>
                          <a:ea typeface="Calibri" panose="020F0502020204030204" pitchFamily="34" charset="0"/>
                          <a:cs typeface="Calibri" panose="020F0502020204030204" pitchFamily="34" charset="0"/>
                        </a:rPr>
                        <a:t>⁰ ↓ for</a:t>
                      </a: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 150mg bid in lower use (5)</a:t>
                      </a:r>
                      <a:endParaRPr lang="en-US" sz="3100" b="0" i="0" u="none" strike="noStrike" dirty="0">
                        <a:effectLst/>
                        <a:latin typeface="Arial" panose="020B0604020202020204" pitchFamily="34" charset="0"/>
                      </a:endParaRPr>
                    </a:p>
                    <a:p>
                      <a:pPr marL="347472" marR="0" indent="-347472"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Calibri" panose="020F0502020204030204" pitchFamily="34" charset="0"/>
                        </a:rPr>
                        <a:t>↓</a:t>
                      </a: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 ad libitum smoking (6)</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 1-6</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0733890"/>
                  </a:ext>
                </a:extLst>
              </a:tr>
              <a:tr h="614931">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Sertraline</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a:effectLst/>
                          <a:latin typeface="Calibri" panose="020F0502020204030204" pitchFamily="34" charset="0"/>
                          <a:ea typeface="Calibri" panose="020F0502020204030204" pitchFamily="34" charset="0"/>
                          <a:cs typeface="Times New Roman" panose="02020603050405020304" pitchFamily="18" charset="0"/>
                        </a:rPr>
                        <a:t>Sert 50mg bid, CM</a:t>
                      </a:r>
                      <a:endParaRPr lang="en-US" sz="3100" b="0" i="0" u="none" strike="noStrike">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err="1">
                          <a:effectLst/>
                          <a:latin typeface="Calibri" panose="020F0502020204030204" pitchFamily="34" charset="0"/>
                          <a:ea typeface="Calibri" panose="020F0502020204030204" pitchFamily="34" charset="0"/>
                          <a:cs typeface="Times New Roman" panose="02020603050405020304" pitchFamily="18" charset="0"/>
                        </a:rPr>
                        <a:t>Sertaline</a:t>
                      </a: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 less likely to achieve MA 3 </a:t>
                      </a:r>
                      <a:r>
                        <a:rPr lang="en-US" sz="1900" b="0" i="0" u="none" strike="noStrike" dirty="0" err="1">
                          <a:effectLst/>
                          <a:latin typeface="Calibri" panose="020F0502020204030204" pitchFamily="34" charset="0"/>
                          <a:ea typeface="Calibri" panose="020F0502020204030204" pitchFamily="34" charset="0"/>
                          <a:cs typeface="Times New Roman" panose="02020603050405020304" pitchFamily="18" charset="0"/>
                        </a:rPr>
                        <a:t>wk</a:t>
                      </a: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 abstinence</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 7</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5536311"/>
                  </a:ext>
                </a:extLst>
              </a:tr>
              <a:tr h="614931">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Atomoxetine</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80mg/d</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In OUD+ATS; </a:t>
                      </a:r>
                      <a:r>
                        <a:rPr lang="en-US" sz="1900" b="0" i="0" u="none" strike="noStrike" dirty="0">
                          <a:effectLst/>
                          <a:latin typeface="Calibri" panose="020F0502020204030204" pitchFamily="34" charset="0"/>
                          <a:ea typeface="Calibri" panose="020F0502020204030204" pitchFamily="34" charset="0"/>
                          <a:cs typeface="Calibri" panose="020F0502020204030204" pitchFamily="34" charset="0"/>
                        </a:rPr>
                        <a:t>↓ MA use, but weak signal </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 8</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5121798"/>
                  </a:ext>
                </a:extLst>
              </a:tr>
              <a:tr h="614931">
                <a:tc>
                  <a:txBody>
                    <a:bodyPr/>
                    <a:lstStyle/>
                    <a:p>
                      <a:pPr marL="0" marR="0" algn="l" fontAlgn="t">
                        <a:spcBef>
                          <a:spcPts val="0"/>
                        </a:spcBef>
                        <a:spcAft>
                          <a:spcPts val="0"/>
                        </a:spcAft>
                      </a:pPr>
                      <a:r>
                        <a:rPr lang="en-US" sz="1900" b="0" i="0" u="none" strike="noStrike">
                          <a:effectLst/>
                          <a:latin typeface="Calibri" panose="020F0502020204030204" pitchFamily="34" charset="0"/>
                          <a:ea typeface="Calibri" panose="020F0502020204030204" pitchFamily="34" charset="0"/>
                          <a:cs typeface="Times New Roman" panose="02020603050405020304" pitchFamily="18" charset="0"/>
                        </a:rPr>
                        <a:t>Aripiprazole, methylphenidate</a:t>
                      </a:r>
                      <a:endParaRPr lang="en-US" sz="3100" b="0" i="0" u="none" strike="noStrike">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a:effectLst/>
                          <a:latin typeface="Calibri" panose="020F0502020204030204" pitchFamily="34" charset="0"/>
                          <a:ea typeface="Calibri" panose="020F0502020204030204" pitchFamily="34" charset="0"/>
                          <a:cs typeface="Times New Roman" panose="02020603050405020304" pitchFamily="18" charset="0"/>
                        </a:rPr>
                        <a:t>Arip = 15mg/d</a:t>
                      </a:r>
                      <a:endParaRPr lang="en-US" sz="3100" b="0" i="0" u="none" strike="noStrike">
                        <a:effectLst/>
                        <a:latin typeface="Arial" panose="020B0604020202020204" pitchFamily="34" charset="0"/>
                      </a:endParaRPr>
                    </a:p>
                    <a:p>
                      <a:pPr marL="0" marR="0" algn="l" fontAlgn="t">
                        <a:spcBef>
                          <a:spcPts val="0"/>
                        </a:spcBef>
                        <a:spcAft>
                          <a:spcPts val="0"/>
                        </a:spcAft>
                      </a:pPr>
                      <a:r>
                        <a:rPr lang="en-US" sz="1900" b="0" i="0" u="none" strike="noStrike">
                          <a:effectLst/>
                          <a:latin typeface="Calibri" panose="020F0502020204030204" pitchFamily="34" charset="0"/>
                          <a:ea typeface="Calibri" panose="020F0502020204030204" pitchFamily="34" charset="0"/>
                          <a:cs typeface="Times New Roman" panose="02020603050405020304" pitchFamily="18" charset="0"/>
                        </a:rPr>
                        <a:t>Methyl = 54mg/d</a:t>
                      </a:r>
                      <a:endParaRPr lang="en-US" sz="3100" b="0" i="0" u="none" strike="noStrike">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err="1">
                          <a:effectLst/>
                          <a:latin typeface="Calibri" panose="020F0502020204030204" pitchFamily="34" charset="0"/>
                          <a:ea typeface="Calibri" panose="020F0502020204030204" pitchFamily="34" charset="0"/>
                          <a:cs typeface="Times New Roman" panose="02020603050405020304" pitchFamily="18" charset="0"/>
                        </a:rPr>
                        <a:t>Arip</a:t>
                      </a: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US" sz="1900" b="0" i="0" u="none" strike="noStrike" dirty="0">
                          <a:effectLst/>
                          <a:latin typeface="Calibri" panose="020F0502020204030204" pitchFamily="34" charset="0"/>
                          <a:ea typeface="Calibri" panose="020F0502020204030204" pitchFamily="34" charset="0"/>
                          <a:cs typeface="Calibri" panose="020F0502020204030204" pitchFamily="34" charset="0"/>
                        </a:rPr>
                        <a:t>↑</a:t>
                      </a: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 MA+ UDS vs placebo</a:t>
                      </a:r>
                      <a:endParaRPr lang="en-US" sz="3100" b="0" i="0" u="none" strike="noStrike" dirty="0">
                        <a:effectLst/>
                        <a:latin typeface="Arial" panose="020B0604020202020204" pitchFamily="34" charset="0"/>
                      </a:endParaRPr>
                    </a:p>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Methyl </a:t>
                      </a:r>
                      <a:r>
                        <a:rPr lang="en-US" sz="1900" b="0" i="0" u="none" strike="noStrike" dirty="0">
                          <a:effectLst/>
                          <a:latin typeface="Calibri" panose="020F0502020204030204" pitchFamily="34" charset="0"/>
                          <a:ea typeface="Calibri" panose="020F0502020204030204" pitchFamily="34" charset="0"/>
                          <a:cs typeface="Calibri" panose="020F0502020204030204" pitchFamily="34" charset="0"/>
                        </a:rPr>
                        <a:t>↓</a:t>
                      </a: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 MA+ UDS vs placebo</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 9</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6768808"/>
                  </a:ext>
                </a:extLst>
              </a:tr>
              <a:tr h="885230">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Topiramate</a:t>
                      </a:r>
                    </a:p>
                    <a:p>
                      <a:pPr marL="0" marR="0" algn="l" fontAlgn="t">
                        <a:spcBef>
                          <a:spcPts val="0"/>
                        </a:spcBef>
                        <a:spcAft>
                          <a:spcPts val="0"/>
                        </a:spcAft>
                      </a:pPr>
                      <a:endParaRPr lang="en-US" sz="1900" b="0" i="0" u="none" strike="noStrike" dirty="0">
                        <a:effectLst/>
                        <a:latin typeface="Calibri" panose="020F0502020204030204" pitchFamily="34" charset="0"/>
                        <a:cs typeface="Times New Roman" panose="02020603050405020304" pitchFamily="18" charset="0"/>
                      </a:endParaRPr>
                    </a:p>
                    <a:p>
                      <a:pPr marL="0" marR="0" algn="l" fontAlgn="t">
                        <a:spcBef>
                          <a:spcPts val="0"/>
                        </a:spcBef>
                        <a:spcAft>
                          <a:spcPts val="0"/>
                        </a:spcAft>
                      </a:pPr>
                      <a:endParaRPr lang="en-US" sz="1900" b="0" i="0" u="none" strike="noStrike" dirty="0">
                        <a:effectLst/>
                        <a:latin typeface="Calibri" panose="020F0502020204030204" pitchFamily="34" charset="0"/>
                        <a:cs typeface="Times New Roman" panose="02020603050405020304" pitchFamily="18" charset="0"/>
                      </a:endParaRPr>
                    </a:p>
                    <a:p>
                      <a:pPr marL="0" marR="0" algn="l" fontAlgn="t">
                        <a:spcBef>
                          <a:spcPts val="0"/>
                        </a:spcBef>
                        <a:spcAft>
                          <a:spcPts val="0"/>
                        </a:spcAft>
                      </a:pPr>
                      <a:endParaRPr lang="en-US" sz="1900" b="0" i="0" u="none" strike="noStrike" dirty="0">
                        <a:effectLst/>
                        <a:latin typeface="Calibri" panose="020F0502020204030204" pitchFamily="34" charset="0"/>
                        <a:cs typeface="Times New Roman" panose="02020603050405020304" pitchFamily="18" charset="0"/>
                      </a:endParaRPr>
                    </a:p>
                    <a:p>
                      <a:pPr marL="0" marR="0" algn="l" fontAlgn="t">
                        <a:spcBef>
                          <a:spcPts val="0"/>
                        </a:spcBef>
                        <a:spcAft>
                          <a:spcPts val="0"/>
                        </a:spcAft>
                      </a:pPr>
                      <a:r>
                        <a:rPr lang="en-US" sz="1900" b="0" i="0" u="none" strike="noStrike" dirty="0">
                          <a:effectLst/>
                          <a:latin typeface="Calibri" panose="020F0502020204030204" pitchFamily="34" charset="0"/>
                          <a:cs typeface="Times New Roman" panose="02020603050405020304" pitchFamily="18" charset="0"/>
                        </a:rPr>
                        <a:t>Oxytocin</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Top 200mg/d</a:t>
                      </a:r>
                    </a:p>
                    <a:p>
                      <a:pPr marL="0" marR="0" algn="l" fontAlgn="t">
                        <a:spcBef>
                          <a:spcPts val="0"/>
                        </a:spcBef>
                        <a:spcAft>
                          <a:spcPts val="0"/>
                        </a:spcAft>
                      </a:pPr>
                      <a:endParaRPr lang="en-US" sz="1900" b="0" i="0" u="none" strike="noStrike" dirty="0">
                        <a:effectLst/>
                        <a:latin typeface="Calibri" panose="020F0502020204030204" pitchFamily="34" charset="0"/>
                        <a:cs typeface="Times New Roman" panose="02020603050405020304" pitchFamily="18" charset="0"/>
                      </a:endParaRPr>
                    </a:p>
                    <a:p>
                      <a:pPr marL="0" marR="0" algn="l" fontAlgn="t">
                        <a:spcBef>
                          <a:spcPts val="0"/>
                        </a:spcBef>
                        <a:spcAft>
                          <a:spcPts val="0"/>
                        </a:spcAft>
                      </a:pPr>
                      <a:endParaRPr lang="en-US" sz="1900" b="0" i="0" u="none" strike="noStrike" dirty="0">
                        <a:effectLst/>
                        <a:latin typeface="Calibri" panose="020F0502020204030204" pitchFamily="34" charset="0"/>
                        <a:cs typeface="Times New Roman" panose="02020603050405020304" pitchFamily="18" charset="0"/>
                      </a:endParaRPr>
                    </a:p>
                    <a:p>
                      <a:pPr marL="0" marR="0" algn="l" fontAlgn="t">
                        <a:spcBef>
                          <a:spcPts val="0"/>
                        </a:spcBef>
                        <a:spcAft>
                          <a:spcPts val="0"/>
                        </a:spcAft>
                      </a:pPr>
                      <a:endParaRPr lang="en-US" sz="1900" b="0" i="0" u="none" strike="noStrike" dirty="0">
                        <a:effectLst/>
                        <a:latin typeface="Calibri" panose="020F0502020204030204" pitchFamily="34" charset="0"/>
                        <a:cs typeface="Times New Roman" panose="02020603050405020304" pitchFamily="18" charset="0"/>
                      </a:endParaRPr>
                    </a:p>
                    <a:p>
                      <a:pPr marL="0" marR="0" algn="l" fontAlgn="t">
                        <a:spcBef>
                          <a:spcPts val="0"/>
                        </a:spcBef>
                        <a:spcAft>
                          <a:spcPts val="0"/>
                        </a:spcAft>
                      </a:pPr>
                      <a:r>
                        <a:rPr lang="en-US" sz="1900" b="0" i="0" u="none" strike="noStrike" dirty="0">
                          <a:effectLst/>
                          <a:latin typeface="Calibri" panose="020F0502020204030204" pitchFamily="34" charset="0"/>
                          <a:cs typeface="Times New Roman" panose="02020603050405020304" pitchFamily="18" charset="0"/>
                        </a:rPr>
                        <a:t>40 IU (4 weeks)</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In OUD+ATS; </a:t>
                      </a:r>
                      <a:r>
                        <a:rPr lang="en-US" sz="1900" b="0" i="0" u="none" strike="noStrike" dirty="0">
                          <a:effectLst/>
                          <a:latin typeface="Calibri" panose="020F0502020204030204" pitchFamily="34" charset="0"/>
                          <a:ea typeface="Calibri" panose="020F0502020204030204" pitchFamily="34" charset="0"/>
                          <a:cs typeface="Calibri" panose="020F0502020204030204" pitchFamily="34" charset="0"/>
                        </a:rPr>
                        <a:t>↓ MA+ UDS at 6, not 12 weeks, </a:t>
                      </a: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ASI drug use severity and need; no diff </a:t>
                      </a:r>
                      <a:r>
                        <a:rPr lang="en-US" sz="1900" b="0" i="0" u="none" strike="noStrike" dirty="0" err="1">
                          <a:effectLst/>
                          <a:latin typeface="Calibri" panose="020F0502020204030204" pitchFamily="34" charset="0"/>
                          <a:ea typeface="Calibri" panose="020F0502020204030204" pitchFamily="34" charset="0"/>
                          <a:cs typeface="Times New Roman" panose="02020603050405020304" pitchFamily="18" charset="0"/>
                        </a:rPr>
                        <a:t>crav</a:t>
                      </a: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 or dep </a:t>
                      </a:r>
                    </a:p>
                    <a:p>
                      <a:pPr marL="0" marR="0" algn="l" fontAlgn="t">
                        <a:spcBef>
                          <a:spcPts val="0"/>
                        </a:spcBef>
                        <a:spcAft>
                          <a:spcPts val="0"/>
                        </a:spcAft>
                      </a:pPr>
                      <a:endParaRPr lang="en-US" sz="1900" b="0" i="0" u="none" strike="noStrike" kern="1200" dirty="0">
                        <a:solidFill>
                          <a:schemeClr val="tx1"/>
                        </a:solidFill>
                        <a:effectLst/>
                        <a:latin typeface="Calibri" panose="020F0502020204030204" pitchFamily="34" charset="0"/>
                        <a:cs typeface="Times New Roman" panose="02020603050405020304" pitchFamily="18" charset="0"/>
                      </a:endParaRPr>
                    </a:p>
                    <a:p>
                      <a:pPr marL="0" marR="0" algn="l" fontAlgn="t">
                        <a:spcBef>
                          <a:spcPts val="0"/>
                        </a:spcBef>
                        <a:spcAft>
                          <a:spcPts val="0"/>
                        </a:spcAft>
                      </a:pPr>
                      <a:r>
                        <a:rPr lang="en-US" sz="1900" b="0" i="0" u="none" strike="noStrike" kern="1200" dirty="0">
                          <a:solidFill>
                            <a:schemeClr val="tx1"/>
                          </a:solidFill>
                          <a:effectLst/>
                          <a:latin typeface="Calibri" panose="020F0502020204030204" pitchFamily="34" charset="0"/>
                          <a:cs typeface="Times New Roman" panose="02020603050405020304" pitchFamily="18" charset="0"/>
                        </a:rPr>
                        <a:t>↓ depression, craving; ↓ ACTH, ↓cortisol</a:t>
                      </a: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1900" b="0" i="0" u="none" strike="noStrike" dirty="0">
                          <a:effectLst/>
                          <a:latin typeface="Calibri" panose="020F0502020204030204" pitchFamily="34" charset="0"/>
                          <a:ea typeface="Calibri" panose="020F0502020204030204" pitchFamily="34" charset="0"/>
                          <a:cs typeface="Times New Roman" panose="02020603050405020304" pitchFamily="18" charset="0"/>
                        </a:rPr>
                        <a:t>10</a:t>
                      </a:r>
                    </a:p>
                    <a:p>
                      <a:pPr marL="0" marR="0" algn="l" fontAlgn="t">
                        <a:spcBef>
                          <a:spcPts val="0"/>
                        </a:spcBef>
                        <a:spcAft>
                          <a:spcPts val="0"/>
                        </a:spcAft>
                      </a:pPr>
                      <a:endParaRPr lang="en-US" sz="1900" b="0" i="0" u="none" strike="noStrike" dirty="0">
                        <a:effectLst/>
                        <a:latin typeface="Calibri" panose="020F0502020204030204" pitchFamily="34" charset="0"/>
                        <a:cs typeface="Times New Roman" panose="02020603050405020304" pitchFamily="18" charset="0"/>
                      </a:endParaRPr>
                    </a:p>
                    <a:p>
                      <a:pPr marL="0" marR="0" algn="l" fontAlgn="t">
                        <a:spcBef>
                          <a:spcPts val="0"/>
                        </a:spcBef>
                        <a:spcAft>
                          <a:spcPts val="0"/>
                        </a:spcAft>
                      </a:pPr>
                      <a:endParaRPr lang="en-US" sz="1900" b="0" i="0" u="none" strike="noStrike" dirty="0">
                        <a:effectLst/>
                        <a:latin typeface="Calibri" panose="020F0502020204030204" pitchFamily="34" charset="0"/>
                        <a:cs typeface="Times New Roman" panose="02020603050405020304" pitchFamily="18" charset="0"/>
                      </a:endParaRPr>
                    </a:p>
                    <a:p>
                      <a:pPr marL="0" marR="0" algn="l" fontAlgn="t">
                        <a:spcBef>
                          <a:spcPts val="0"/>
                        </a:spcBef>
                        <a:spcAft>
                          <a:spcPts val="0"/>
                        </a:spcAft>
                      </a:pPr>
                      <a:endParaRPr lang="en-US" sz="1900" b="0" i="0" u="none" strike="noStrike" dirty="0">
                        <a:effectLst/>
                        <a:latin typeface="Calibri" panose="020F0502020204030204" pitchFamily="34" charset="0"/>
                        <a:cs typeface="Times New Roman" panose="02020603050405020304" pitchFamily="18" charset="0"/>
                      </a:endParaRPr>
                    </a:p>
                    <a:p>
                      <a:pPr marL="0" marR="0" algn="l" fontAlgn="t">
                        <a:spcBef>
                          <a:spcPts val="0"/>
                        </a:spcBef>
                        <a:spcAft>
                          <a:spcPts val="0"/>
                        </a:spcAft>
                      </a:pPr>
                      <a:r>
                        <a:rPr lang="en-US" sz="1900" b="0" i="0" u="none" strike="noStrike" dirty="0">
                          <a:effectLst/>
                          <a:latin typeface="Calibri" panose="020F0502020204030204" pitchFamily="34" charset="0"/>
                          <a:cs typeface="Times New Roman" panose="02020603050405020304" pitchFamily="18" charset="0"/>
                        </a:rPr>
                        <a:t>11</a:t>
                      </a:r>
                      <a:endParaRPr lang="en-US" sz="3100" b="0" i="0" u="none" strike="noStrike" dirty="0">
                        <a:effectLst/>
                        <a:latin typeface="Arial" panose="020B0604020202020204" pitchFamily="34" charset="0"/>
                      </a:endParaRPr>
                    </a:p>
                  </a:txBody>
                  <a:tcPr marL="119263" marR="119263" marT="1656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2785692"/>
                  </a:ext>
                </a:extLst>
              </a:tr>
            </a:tbl>
          </a:graphicData>
        </a:graphic>
      </p:graphicFrame>
      <p:sp>
        <p:nvSpPr>
          <p:cNvPr id="3" name="TextBox 2">
            <a:extLst>
              <a:ext uri="{FF2B5EF4-FFF2-40B4-BE49-F238E27FC236}">
                <a16:creationId xmlns:a16="http://schemas.microsoft.com/office/drawing/2014/main" id="{7A9F7C86-78D0-F1A6-6D7A-D296DF2C1BBB}"/>
              </a:ext>
            </a:extLst>
          </p:cNvPr>
          <p:cNvSpPr txBox="1"/>
          <p:nvPr/>
        </p:nvSpPr>
        <p:spPr>
          <a:xfrm>
            <a:off x="708454" y="6161903"/>
            <a:ext cx="110716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systematic review, see Siefried KJ, et al. CNS Drugs. 2020 Apr;34(4):337-365.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Practice Guideline: https://www.asam.org/quality-care/clinical-guidelines/stimulant-use-disorders</a:t>
            </a:r>
          </a:p>
        </p:txBody>
      </p:sp>
    </p:spTree>
    <p:extLst>
      <p:ext uri="{BB962C8B-B14F-4D97-AF65-F5344CB8AC3E}">
        <p14:creationId xmlns:p14="http://schemas.microsoft.com/office/powerpoint/2010/main" val="3054535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265557"/>
            <a:ext cx="10506456" cy="1014984"/>
          </a:xfrm>
        </p:spPr>
        <p:txBody>
          <a:bodyPr anchor="b">
            <a:normAutofit/>
          </a:bodyPr>
          <a:lstStyle/>
          <a:p>
            <a:r>
              <a:rPr lang="en-US" b="1" dirty="0">
                <a:latin typeface="Arial"/>
                <a:cs typeface="Arial"/>
              </a:rPr>
              <a:t>PSYCHOSTIMULANTS</a:t>
            </a:r>
            <a:endParaRPr lang="en-US" b="1" dirty="0"/>
          </a:p>
        </p:txBody>
      </p:sp>
      <p:graphicFrame>
        <p:nvGraphicFramePr>
          <p:cNvPr id="5" name="Content Placeholder 4">
            <a:extLst>
              <a:ext uri="{FF2B5EF4-FFF2-40B4-BE49-F238E27FC236}">
                <a16:creationId xmlns:a16="http://schemas.microsoft.com/office/drawing/2014/main" id="{870CBF33-8F35-AD05-DE0A-85C029205F2D}"/>
              </a:ext>
            </a:extLst>
          </p:cNvPr>
          <p:cNvGraphicFramePr>
            <a:graphicFrameLocks noGrp="1"/>
          </p:cNvGraphicFramePr>
          <p:nvPr>
            <p:ph idx="1"/>
          </p:nvPr>
        </p:nvGraphicFramePr>
        <p:xfrm>
          <a:off x="708454" y="1743075"/>
          <a:ext cx="10454847" cy="3962400"/>
        </p:xfrm>
        <a:graphic>
          <a:graphicData uri="http://schemas.openxmlformats.org/drawingml/2006/table">
            <a:tbl>
              <a:tblPr firstRow="1" firstCol="1" bandRow="1">
                <a:tableStyleId>{5C22544A-7EE6-4342-B048-85BDC9FD1C3A}</a:tableStyleId>
              </a:tblPr>
              <a:tblGrid>
                <a:gridCol w="2389807">
                  <a:extLst>
                    <a:ext uri="{9D8B030D-6E8A-4147-A177-3AD203B41FA5}">
                      <a16:colId xmlns:a16="http://schemas.microsoft.com/office/drawing/2014/main" val="2011693948"/>
                    </a:ext>
                  </a:extLst>
                </a:gridCol>
                <a:gridCol w="2262973">
                  <a:extLst>
                    <a:ext uri="{9D8B030D-6E8A-4147-A177-3AD203B41FA5}">
                      <a16:colId xmlns:a16="http://schemas.microsoft.com/office/drawing/2014/main" val="3382288598"/>
                    </a:ext>
                  </a:extLst>
                </a:gridCol>
                <a:gridCol w="4405788">
                  <a:extLst>
                    <a:ext uri="{9D8B030D-6E8A-4147-A177-3AD203B41FA5}">
                      <a16:colId xmlns:a16="http://schemas.microsoft.com/office/drawing/2014/main" val="3163149887"/>
                    </a:ext>
                  </a:extLst>
                </a:gridCol>
                <a:gridCol w="1396279">
                  <a:extLst>
                    <a:ext uri="{9D8B030D-6E8A-4147-A177-3AD203B41FA5}">
                      <a16:colId xmlns:a16="http://schemas.microsoft.com/office/drawing/2014/main" val="4202926065"/>
                    </a:ext>
                  </a:extLst>
                </a:gridCol>
              </a:tblGrid>
              <a:tr h="495300">
                <a:tc>
                  <a:txBody>
                    <a:bodyPr/>
                    <a:lstStyle/>
                    <a:p>
                      <a:pPr marL="0" marR="0">
                        <a:spcBef>
                          <a:spcPts val="0"/>
                        </a:spcBef>
                        <a:spcAft>
                          <a:spcPts val="0"/>
                        </a:spcAft>
                      </a:pPr>
                      <a:r>
                        <a:rPr lang="en-US" sz="1900" dirty="0">
                          <a:solidFill>
                            <a:schemeClr val="tx1"/>
                          </a:solidFill>
                          <a:effectLst/>
                          <a:latin typeface="+mn-lt"/>
                        </a:rPr>
                        <a:t>Medication/Class</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Conditions</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latin typeface="+mn-lt"/>
                        </a:rPr>
                        <a:t>Outcomes</a:t>
                      </a:r>
                      <a:endParaRPr lang="en-US" sz="19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latin typeface="+mn-lt"/>
                        </a:rPr>
                        <a:t>Reference </a:t>
                      </a:r>
                      <a:endParaRPr lang="en-US" sz="19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478304512"/>
                  </a:ext>
                </a:extLst>
              </a:tr>
              <a:tr h="495300">
                <a:tc>
                  <a:txBody>
                    <a:bodyPr/>
                    <a:lstStyle/>
                    <a:p>
                      <a:pPr marL="0" marR="0">
                        <a:spcBef>
                          <a:spcPts val="0"/>
                        </a:spcBef>
                        <a:spcAft>
                          <a:spcPts val="0"/>
                        </a:spcAft>
                      </a:pPr>
                      <a:r>
                        <a:rPr lang="en-US" sz="1900" dirty="0">
                          <a:solidFill>
                            <a:schemeClr val="tx1"/>
                          </a:solidFill>
                          <a:effectLst/>
                          <a:latin typeface="+mn-lt"/>
                        </a:rPr>
                        <a:t>d-Amphetamine</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30mg/d, 60mg/d</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 in craving, withdrawal severity</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 12</a:t>
                      </a:r>
                    </a:p>
                  </a:txBody>
                  <a:tcPr marL="68580" marR="68580" marT="0" marB="0">
                    <a:noFill/>
                  </a:tcPr>
                </a:tc>
                <a:extLst>
                  <a:ext uri="{0D108BD9-81ED-4DB2-BD59-A6C34878D82A}">
                    <a16:rowId xmlns:a16="http://schemas.microsoft.com/office/drawing/2014/main" val="3410223538"/>
                  </a:ext>
                </a:extLst>
              </a:tr>
              <a:tr h="495300">
                <a:tc>
                  <a:txBody>
                    <a:bodyPr/>
                    <a:lstStyle/>
                    <a:p>
                      <a:pPr marL="0" marR="0">
                        <a:spcBef>
                          <a:spcPts val="0"/>
                        </a:spcBef>
                        <a:spcAft>
                          <a:spcPts val="0"/>
                        </a:spcAft>
                      </a:pPr>
                      <a:r>
                        <a:rPr lang="en-US" sz="1900">
                          <a:solidFill>
                            <a:schemeClr val="tx1"/>
                          </a:solidFill>
                          <a:effectLst/>
                          <a:latin typeface="+mn-lt"/>
                        </a:rPr>
                        <a:t> </a:t>
                      </a:r>
                      <a:endParaRPr lang="en-US" sz="19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110mg/d</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 in withdrawal severity</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 13</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327239837"/>
                  </a:ext>
                </a:extLst>
              </a:tr>
              <a:tr h="495300">
                <a:tc>
                  <a:txBody>
                    <a:bodyPr/>
                    <a:lstStyle/>
                    <a:p>
                      <a:pPr marL="0" marR="0">
                        <a:spcBef>
                          <a:spcPts val="0"/>
                        </a:spcBef>
                        <a:spcAft>
                          <a:spcPts val="0"/>
                        </a:spcAft>
                      </a:pPr>
                      <a:r>
                        <a:rPr lang="en-US" sz="1900">
                          <a:solidFill>
                            <a:schemeClr val="tx1"/>
                          </a:solidFill>
                          <a:effectLst/>
                          <a:latin typeface="+mn-lt"/>
                        </a:rPr>
                        <a:t>Methylphenidate</a:t>
                      </a:r>
                      <a:endParaRPr lang="en-US" sz="19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54mg/d</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 in retention at 6 </a:t>
                      </a:r>
                      <a:r>
                        <a:rPr lang="en-US" sz="1900" dirty="0" err="1">
                          <a:solidFill>
                            <a:schemeClr val="tx1"/>
                          </a:solidFill>
                          <a:effectLst/>
                          <a:latin typeface="+mn-lt"/>
                        </a:rPr>
                        <a:t>wks</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 14</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527276934"/>
                  </a:ext>
                </a:extLst>
              </a:tr>
              <a:tr h="495300">
                <a:tc>
                  <a:txBody>
                    <a:bodyPr/>
                    <a:lstStyle/>
                    <a:p>
                      <a:pPr marL="0" marR="0">
                        <a:spcBef>
                          <a:spcPts val="0"/>
                        </a:spcBef>
                        <a:spcAft>
                          <a:spcPts val="0"/>
                        </a:spcAft>
                      </a:pPr>
                      <a:r>
                        <a:rPr lang="en-US" sz="1900">
                          <a:solidFill>
                            <a:schemeClr val="tx1"/>
                          </a:solidFill>
                          <a:effectLst/>
                          <a:latin typeface="+mn-lt"/>
                        </a:rPr>
                        <a:t> </a:t>
                      </a:r>
                      <a:endParaRPr lang="en-US" sz="19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54mg/d</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2⁰ ↓ MA use at 10 </a:t>
                      </a:r>
                      <a:r>
                        <a:rPr lang="en-US" sz="1900" dirty="0" err="1">
                          <a:solidFill>
                            <a:schemeClr val="tx1"/>
                          </a:solidFill>
                          <a:effectLst/>
                          <a:latin typeface="+mn-lt"/>
                        </a:rPr>
                        <a:t>wks</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 15</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854386056"/>
                  </a:ext>
                </a:extLst>
              </a:tr>
              <a:tr h="495300">
                <a:tc>
                  <a:txBody>
                    <a:bodyPr/>
                    <a:lstStyle/>
                    <a:p>
                      <a:pPr marL="0" marR="0">
                        <a:spcBef>
                          <a:spcPts val="0"/>
                        </a:spcBef>
                        <a:spcAft>
                          <a:spcPts val="0"/>
                        </a:spcAft>
                      </a:pPr>
                      <a:r>
                        <a:rPr lang="en-US" sz="1900" dirty="0">
                          <a:solidFill>
                            <a:schemeClr val="tx1"/>
                          </a:solidFill>
                          <a:effectLst/>
                          <a:latin typeface="+mn-lt"/>
                        </a:rPr>
                        <a:t> </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latin typeface="+mn-lt"/>
                        </a:rPr>
                        <a:t>54mg/d</a:t>
                      </a:r>
                      <a:endParaRPr lang="en-US" sz="19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 craving, fewer MA+ UDS, ↓ dep</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 16</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754415185"/>
                  </a:ext>
                </a:extLst>
              </a:tr>
              <a:tr h="495300">
                <a:tc>
                  <a:txBody>
                    <a:bodyPr/>
                    <a:lstStyle/>
                    <a:p>
                      <a:pPr marL="0" marR="0">
                        <a:spcBef>
                          <a:spcPts val="0"/>
                        </a:spcBef>
                        <a:spcAft>
                          <a:spcPts val="0"/>
                        </a:spcAft>
                      </a:pPr>
                      <a:r>
                        <a:rPr lang="en-US" sz="1900">
                          <a:solidFill>
                            <a:schemeClr val="tx1"/>
                          </a:solidFill>
                          <a:effectLst/>
                          <a:latin typeface="+mn-lt"/>
                        </a:rPr>
                        <a:t>Modafinil</a:t>
                      </a:r>
                      <a:endParaRPr lang="en-US" sz="19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latin typeface="+mn-lt"/>
                        </a:rPr>
                        <a:t>3 studies</a:t>
                      </a:r>
                      <a:endParaRPr lang="en-US" sz="19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No consistent signal</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 17-19</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715533823"/>
                  </a:ext>
                </a:extLst>
              </a:tr>
              <a:tr h="495300">
                <a:tc>
                  <a:txBody>
                    <a:bodyPr/>
                    <a:lstStyle/>
                    <a:p>
                      <a:pPr marL="0" marR="0">
                        <a:spcBef>
                          <a:spcPts val="0"/>
                        </a:spcBef>
                        <a:spcAft>
                          <a:spcPts val="0"/>
                        </a:spcAft>
                      </a:pPr>
                      <a:r>
                        <a:rPr lang="en-US" sz="1900">
                          <a:solidFill>
                            <a:schemeClr val="tx1"/>
                          </a:solidFill>
                          <a:effectLst/>
                          <a:latin typeface="+mn-lt"/>
                        </a:rPr>
                        <a:t>Amineptine</a:t>
                      </a:r>
                      <a:endParaRPr lang="en-US" sz="19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300mg/d</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 withdrawal symptoms (?), now off mkt</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mn-lt"/>
                        </a:rPr>
                        <a:t> 20</a:t>
                      </a:r>
                      <a:endParaRPr lang="en-US" sz="19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49992019"/>
                  </a:ext>
                </a:extLst>
              </a:tr>
            </a:tbl>
          </a:graphicData>
        </a:graphic>
      </p:graphicFrame>
      <p:sp>
        <p:nvSpPr>
          <p:cNvPr id="3" name="TextBox 2">
            <a:extLst>
              <a:ext uri="{FF2B5EF4-FFF2-40B4-BE49-F238E27FC236}">
                <a16:creationId xmlns:a16="http://schemas.microsoft.com/office/drawing/2014/main" id="{81A1C045-CC4B-F57E-3751-E0BF9879B497}"/>
              </a:ext>
            </a:extLst>
          </p:cNvPr>
          <p:cNvSpPr txBox="1"/>
          <p:nvPr/>
        </p:nvSpPr>
        <p:spPr>
          <a:xfrm>
            <a:off x="708454" y="6161903"/>
            <a:ext cx="110716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systematic review, see Siefried KJ, et al. CNS Drugs. 2020 Apr;34(4):337-365.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Practice Guideline: https://www.asam.org/quality-care/clinical-guidelines/stimulant-use-disorders</a:t>
            </a:r>
          </a:p>
        </p:txBody>
      </p:sp>
    </p:spTree>
    <p:extLst>
      <p:ext uri="{BB962C8B-B14F-4D97-AF65-F5344CB8AC3E}">
        <p14:creationId xmlns:p14="http://schemas.microsoft.com/office/powerpoint/2010/main" val="784103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265557"/>
            <a:ext cx="10506456" cy="1014984"/>
          </a:xfrm>
        </p:spPr>
        <p:txBody>
          <a:bodyPr anchor="b">
            <a:normAutofit/>
          </a:bodyPr>
          <a:lstStyle/>
          <a:p>
            <a:r>
              <a:rPr lang="en-US" b="1" dirty="0">
                <a:latin typeface="Arial"/>
                <a:cs typeface="Arial"/>
              </a:rPr>
              <a:t>GABA &amp; OPIOID MEDICATIONS</a:t>
            </a:r>
            <a:endParaRPr lang="en-US" b="1" dirty="0"/>
          </a:p>
        </p:txBody>
      </p:sp>
      <p:graphicFrame>
        <p:nvGraphicFramePr>
          <p:cNvPr id="6" name="Content Placeholder 5">
            <a:extLst>
              <a:ext uri="{FF2B5EF4-FFF2-40B4-BE49-F238E27FC236}">
                <a16:creationId xmlns:a16="http://schemas.microsoft.com/office/drawing/2014/main" id="{8EBEEA5D-7BA8-C54E-8A04-9BED68DEB8C8}"/>
              </a:ext>
            </a:extLst>
          </p:cNvPr>
          <p:cNvGraphicFramePr>
            <a:graphicFrameLocks noGrp="1"/>
          </p:cNvGraphicFramePr>
          <p:nvPr>
            <p:ph idx="1"/>
          </p:nvPr>
        </p:nvGraphicFramePr>
        <p:xfrm>
          <a:off x="708454" y="1628775"/>
          <a:ext cx="10639250" cy="4362451"/>
        </p:xfrm>
        <a:graphic>
          <a:graphicData uri="http://schemas.openxmlformats.org/drawingml/2006/table">
            <a:tbl>
              <a:tblPr firstRow="1" firstCol="1" bandRow="1">
                <a:tableStyleId>{5C22544A-7EE6-4342-B048-85BDC9FD1C3A}</a:tableStyleId>
              </a:tblPr>
              <a:tblGrid>
                <a:gridCol w="2431957">
                  <a:extLst>
                    <a:ext uri="{9D8B030D-6E8A-4147-A177-3AD203B41FA5}">
                      <a16:colId xmlns:a16="http://schemas.microsoft.com/office/drawing/2014/main" val="1597015538"/>
                    </a:ext>
                  </a:extLst>
                </a:gridCol>
                <a:gridCol w="2302887">
                  <a:extLst>
                    <a:ext uri="{9D8B030D-6E8A-4147-A177-3AD203B41FA5}">
                      <a16:colId xmlns:a16="http://schemas.microsoft.com/office/drawing/2014/main" val="197354978"/>
                    </a:ext>
                  </a:extLst>
                </a:gridCol>
                <a:gridCol w="4483499">
                  <a:extLst>
                    <a:ext uri="{9D8B030D-6E8A-4147-A177-3AD203B41FA5}">
                      <a16:colId xmlns:a16="http://schemas.microsoft.com/office/drawing/2014/main" val="831413492"/>
                    </a:ext>
                  </a:extLst>
                </a:gridCol>
                <a:gridCol w="1420907">
                  <a:extLst>
                    <a:ext uri="{9D8B030D-6E8A-4147-A177-3AD203B41FA5}">
                      <a16:colId xmlns:a16="http://schemas.microsoft.com/office/drawing/2014/main" val="1841349698"/>
                    </a:ext>
                  </a:extLst>
                </a:gridCol>
              </a:tblGrid>
              <a:tr h="484717">
                <a:tc>
                  <a:txBody>
                    <a:bodyPr/>
                    <a:lstStyle/>
                    <a:p>
                      <a:pPr marL="0" marR="0">
                        <a:spcBef>
                          <a:spcPts val="0"/>
                        </a:spcBef>
                        <a:spcAft>
                          <a:spcPts val="0"/>
                        </a:spcAft>
                      </a:pPr>
                      <a:r>
                        <a:rPr lang="en-US" sz="1900">
                          <a:solidFill>
                            <a:schemeClr val="tx1"/>
                          </a:solidFill>
                          <a:effectLst/>
                        </a:rPr>
                        <a:t>Medication/Class</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Conditions</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Outcomes</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Reference </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08418553"/>
                  </a:ext>
                </a:extLst>
              </a:tr>
              <a:tr h="969433">
                <a:tc>
                  <a:txBody>
                    <a:bodyPr/>
                    <a:lstStyle/>
                    <a:p>
                      <a:pPr marL="0" marR="0">
                        <a:spcBef>
                          <a:spcPts val="0"/>
                        </a:spcBef>
                        <a:spcAft>
                          <a:spcPts val="0"/>
                        </a:spcAft>
                      </a:pPr>
                      <a:r>
                        <a:rPr lang="en-US" sz="1900" dirty="0" err="1">
                          <a:solidFill>
                            <a:schemeClr val="tx1"/>
                          </a:solidFill>
                          <a:effectLst/>
                        </a:rPr>
                        <a:t>Gabapentin+Baclofen</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GPN – 800mg/tid</a:t>
                      </a:r>
                    </a:p>
                    <a:p>
                      <a:pPr marL="0" marR="0">
                        <a:spcBef>
                          <a:spcPts val="0"/>
                        </a:spcBef>
                        <a:spcAft>
                          <a:spcPts val="0"/>
                        </a:spcAft>
                      </a:pPr>
                      <a:r>
                        <a:rPr lang="en-US" sz="1900">
                          <a:solidFill>
                            <a:schemeClr val="tx1"/>
                          </a:solidFill>
                          <a:effectLst/>
                        </a:rPr>
                        <a:t>B – 20mg tid</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No differences </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21</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343906966"/>
                  </a:ext>
                </a:extLst>
              </a:tr>
              <a:tr h="484717">
                <a:tc>
                  <a:txBody>
                    <a:bodyPr/>
                    <a:lstStyle/>
                    <a:p>
                      <a:pPr marL="0" marR="0">
                        <a:spcBef>
                          <a:spcPts val="0"/>
                        </a:spcBef>
                        <a:spcAft>
                          <a:spcPts val="0"/>
                        </a:spcAft>
                      </a:pPr>
                      <a:r>
                        <a:rPr lang="en-US" sz="1900">
                          <a:solidFill>
                            <a:schemeClr val="tx1"/>
                          </a:solidFill>
                          <a:effectLst/>
                        </a:rPr>
                        <a:t>Buprenorphine</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6mg/d SL Bupe</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craving, fewer MA+ UDS</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22</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628161924"/>
                  </a:ext>
                </a:extLst>
              </a:tr>
              <a:tr h="969433">
                <a:tc>
                  <a:txBody>
                    <a:bodyPr/>
                    <a:lstStyle/>
                    <a:p>
                      <a:pPr marL="0" marR="0">
                        <a:spcBef>
                          <a:spcPts val="0"/>
                        </a:spcBef>
                        <a:spcAft>
                          <a:spcPts val="0"/>
                        </a:spcAft>
                      </a:pPr>
                      <a:r>
                        <a:rPr lang="en-US" sz="1900">
                          <a:solidFill>
                            <a:schemeClr val="tx1"/>
                          </a:solidFill>
                          <a:effectLst/>
                        </a:rPr>
                        <a:t>Buprenorpine, methadone</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8mg/d SL Bupe</a:t>
                      </a:r>
                    </a:p>
                    <a:p>
                      <a:pPr marL="0" marR="0">
                        <a:spcBef>
                          <a:spcPts val="0"/>
                        </a:spcBef>
                        <a:spcAft>
                          <a:spcPts val="0"/>
                        </a:spcAft>
                      </a:pPr>
                      <a:r>
                        <a:rPr lang="en-US" sz="1900">
                          <a:solidFill>
                            <a:schemeClr val="tx1"/>
                          </a:solidFill>
                          <a:effectLst/>
                        </a:rPr>
                        <a:t>40mg/d methadone</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No differences </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23</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155878047"/>
                  </a:ext>
                </a:extLst>
              </a:tr>
              <a:tr h="484717">
                <a:tc>
                  <a:txBody>
                    <a:bodyPr/>
                    <a:lstStyle/>
                    <a:p>
                      <a:pPr marL="0" marR="0">
                        <a:spcBef>
                          <a:spcPts val="0"/>
                        </a:spcBef>
                        <a:spcAft>
                          <a:spcPts val="0"/>
                        </a:spcAft>
                      </a:pPr>
                      <a:r>
                        <a:rPr lang="en-US" sz="1900">
                          <a:solidFill>
                            <a:schemeClr val="tx1"/>
                          </a:solidFill>
                          <a:effectLst/>
                        </a:rPr>
                        <a:t>XR-NTX</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380mg Injection</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No differences</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24, 25</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426745001"/>
                  </a:ext>
                </a:extLst>
              </a:tr>
              <a:tr h="484717">
                <a:tc>
                  <a:txBody>
                    <a:bodyPr/>
                    <a:lstStyle/>
                    <a:p>
                      <a:pPr marL="0" marR="0">
                        <a:spcBef>
                          <a:spcPts val="0"/>
                        </a:spcBef>
                        <a:spcAft>
                          <a:spcPts val="0"/>
                        </a:spcAft>
                      </a:pPr>
                      <a:r>
                        <a:rPr lang="en-US" sz="1900">
                          <a:solidFill>
                            <a:schemeClr val="tx1"/>
                          </a:solidFill>
                          <a:effectLst/>
                        </a:rPr>
                        <a:t>Naltrexone</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1000mg implant</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No differences</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26</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677171260"/>
                  </a:ext>
                </a:extLst>
              </a:tr>
              <a:tr h="484717">
                <a:tc>
                  <a:txBody>
                    <a:bodyPr/>
                    <a:lstStyle/>
                    <a:p>
                      <a:pPr marL="0" marR="0">
                        <a:spcBef>
                          <a:spcPts val="0"/>
                        </a:spcBef>
                        <a:spcAft>
                          <a:spcPts val="0"/>
                        </a:spcAft>
                      </a:pPr>
                      <a:r>
                        <a:rPr lang="en-US" sz="1900">
                          <a:solidFill>
                            <a:schemeClr val="tx1"/>
                          </a:solidFill>
                          <a:effectLst/>
                        </a:rPr>
                        <a:t>Naltrexone</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50mg/d</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MA+ UDS</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27</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605382147"/>
                  </a:ext>
                </a:extLst>
              </a:tr>
            </a:tbl>
          </a:graphicData>
        </a:graphic>
      </p:graphicFrame>
      <p:sp>
        <p:nvSpPr>
          <p:cNvPr id="3" name="TextBox 2">
            <a:extLst>
              <a:ext uri="{FF2B5EF4-FFF2-40B4-BE49-F238E27FC236}">
                <a16:creationId xmlns:a16="http://schemas.microsoft.com/office/drawing/2014/main" id="{C103D21F-EAE5-72B4-8A3E-493DAE278F18}"/>
              </a:ext>
            </a:extLst>
          </p:cNvPr>
          <p:cNvSpPr txBox="1"/>
          <p:nvPr/>
        </p:nvSpPr>
        <p:spPr>
          <a:xfrm>
            <a:off x="708454" y="6161903"/>
            <a:ext cx="110716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systematic review, see Siefried KJ, et al. CNS Drugs. 2020 Apr;34(4):337-365.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Practice Guideline: https://www.asam.org/quality-care/clinical-guidelines/stimulant-use-disorders</a:t>
            </a:r>
          </a:p>
        </p:txBody>
      </p:sp>
    </p:spTree>
    <p:extLst>
      <p:ext uri="{BB962C8B-B14F-4D97-AF65-F5344CB8AC3E}">
        <p14:creationId xmlns:p14="http://schemas.microsoft.com/office/powerpoint/2010/main" val="3986428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6672D-8F9A-22AC-EB98-589D0FE69BE2}"/>
              </a:ext>
            </a:extLst>
          </p:cNvPr>
          <p:cNvSpPr>
            <a:spLocks noGrp="1"/>
          </p:cNvSpPr>
          <p:nvPr>
            <p:ph type="ctrTitle"/>
          </p:nvPr>
        </p:nvSpPr>
        <p:spPr/>
        <p:txBody>
          <a:bodyPr/>
          <a:lstStyle/>
          <a:p>
            <a:r>
              <a:rPr lang="en-US" dirty="0"/>
              <a:t>Stimulant Harm Reduction</a:t>
            </a:r>
          </a:p>
        </p:txBody>
      </p:sp>
      <p:sp>
        <p:nvSpPr>
          <p:cNvPr id="3" name="Subtitle 2">
            <a:extLst>
              <a:ext uri="{FF2B5EF4-FFF2-40B4-BE49-F238E27FC236}">
                <a16:creationId xmlns:a16="http://schemas.microsoft.com/office/drawing/2014/main" id="{D1B5F8A1-115B-A67F-1858-58D2BC47A496}"/>
              </a:ext>
            </a:extLst>
          </p:cNvPr>
          <p:cNvSpPr>
            <a:spLocks noGrp="1"/>
          </p:cNvSpPr>
          <p:nvPr>
            <p:ph type="subTitle" idx="1"/>
          </p:nvPr>
        </p:nvSpPr>
        <p:spPr/>
        <p:txBody>
          <a:bodyPr>
            <a:normAutofit fontScale="85000" lnSpcReduction="20000"/>
          </a:bodyPr>
          <a:lstStyle/>
          <a:p>
            <a:pPr marL="0" lvl="0" indent="0" algn="ctr" rtl="0">
              <a:lnSpc>
                <a:spcPct val="90000"/>
              </a:lnSpc>
              <a:spcBef>
                <a:spcPts val="0"/>
              </a:spcBef>
              <a:spcAft>
                <a:spcPts val="0"/>
              </a:spcAft>
              <a:buClr>
                <a:schemeClr val="dk1"/>
              </a:buClr>
              <a:buSzPct val="86820"/>
              <a:buNone/>
            </a:pPr>
            <a:r>
              <a:rPr lang="en-US" sz="2764" b="1" dirty="0"/>
              <a:t>Developed and Presented by:</a:t>
            </a:r>
          </a:p>
          <a:p>
            <a:pPr marL="0" lvl="0" indent="0" algn="ctr" rtl="0">
              <a:lnSpc>
                <a:spcPct val="90000"/>
              </a:lnSpc>
              <a:spcBef>
                <a:spcPts val="0"/>
              </a:spcBef>
              <a:spcAft>
                <a:spcPts val="0"/>
              </a:spcAft>
              <a:buClr>
                <a:schemeClr val="dk1"/>
              </a:buClr>
              <a:buSzPct val="86820"/>
              <a:buNone/>
            </a:pPr>
            <a:r>
              <a:rPr lang="en-US" sz="2764" b="1" dirty="0"/>
              <a:t>Stephen Murray, MPH, NRP</a:t>
            </a:r>
          </a:p>
          <a:p>
            <a:pPr marL="0" lvl="0" indent="0" algn="ctr" rtl="0">
              <a:lnSpc>
                <a:spcPct val="90000"/>
              </a:lnSpc>
              <a:spcBef>
                <a:spcPts val="0"/>
              </a:spcBef>
              <a:spcAft>
                <a:spcPts val="0"/>
              </a:spcAft>
              <a:buClr>
                <a:schemeClr val="dk1"/>
              </a:buClr>
              <a:buSzPct val="100000"/>
              <a:buNone/>
            </a:pPr>
            <a:r>
              <a:rPr lang="en-US" dirty="0"/>
              <a:t>Director, Massachusetts Overdose Prevention Helpline at Boston Medical Center</a:t>
            </a:r>
          </a:p>
          <a:p>
            <a:pPr marL="0" lvl="0" indent="0" algn="ctr" rtl="0">
              <a:lnSpc>
                <a:spcPct val="90000"/>
              </a:lnSpc>
              <a:spcBef>
                <a:spcPts val="0"/>
              </a:spcBef>
              <a:spcAft>
                <a:spcPts val="0"/>
              </a:spcAft>
              <a:buClr>
                <a:schemeClr val="dk1"/>
              </a:buClr>
              <a:buSzPct val="100000"/>
              <a:buNone/>
            </a:pPr>
            <a:r>
              <a:rPr lang="en-US" dirty="0"/>
              <a:t>Member, Massachusetts Harm Reduction Advisory Council</a:t>
            </a:r>
          </a:p>
          <a:p>
            <a:pPr marL="0" lvl="0" indent="0" algn="ctr" rtl="0">
              <a:lnSpc>
                <a:spcPct val="90000"/>
              </a:lnSpc>
              <a:spcBef>
                <a:spcPts val="0"/>
              </a:spcBef>
              <a:spcAft>
                <a:spcPts val="0"/>
              </a:spcAft>
              <a:buClr>
                <a:schemeClr val="dk1"/>
              </a:buClr>
              <a:buSzPct val="100000"/>
              <a:buNone/>
            </a:pPr>
            <a:r>
              <a:rPr lang="en-US" dirty="0"/>
              <a:t>Member, Massachusetts Drug Supply Data Stream (MADDS) Advisory Board</a:t>
            </a:r>
          </a:p>
          <a:p>
            <a:pPr marL="0" lvl="0" indent="0" algn="ctr" rtl="0">
              <a:lnSpc>
                <a:spcPct val="90000"/>
              </a:lnSpc>
              <a:spcBef>
                <a:spcPts val="0"/>
              </a:spcBef>
              <a:spcAft>
                <a:spcPts val="0"/>
              </a:spcAft>
              <a:buClr>
                <a:schemeClr val="dk1"/>
              </a:buClr>
              <a:buSzPct val="100000"/>
              <a:buNone/>
            </a:pPr>
            <a:r>
              <a:rPr lang="en-US" dirty="0"/>
              <a:t>Lieutenant, Northern Berkshire EMS (Retired)</a:t>
            </a:r>
          </a:p>
          <a:p>
            <a:pPr marL="0" lvl="0" indent="0" algn="ctr" rtl="0">
              <a:lnSpc>
                <a:spcPct val="90000"/>
              </a:lnSpc>
              <a:spcBef>
                <a:spcPts val="0"/>
              </a:spcBef>
              <a:spcAft>
                <a:spcPts val="0"/>
              </a:spcAft>
              <a:buClr>
                <a:schemeClr val="dk1"/>
              </a:buClr>
              <a:buSzPct val="100000"/>
              <a:buNone/>
            </a:pPr>
            <a:r>
              <a:rPr lang="en-US" dirty="0"/>
              <a:t>Licensed Paramedic, Massachusetts and Vermont</a:t>
            </a:r>
          </a:p>
          <a:p>
            <a:endParaRPr lang="en-US" dirty="0"/>
          </a:p>
        </p:txBody>
      </p:sp>
    </p:spTree>
    <p:extLst>
      <p:ext uri="{BB962C8B-B14F-4D97-AF65-F5344CB8AC3E}">
        <p14:creationId xmlns:p14="http://schemas.microsoft.com/office/powerpoint/2010/main" val="524383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265557"/>
            <a:ext cx="10506456" cy="755935"/>
          </a:xfrm>
        </p:spPr>
        <p:txBody>
          <a:bodyPr anchor="b">
            <a:normAutofit/>
          </a:bodyPr>
          <a:lstStyle/>
          <a:p>
            <a:r>
              <a:rPr lang="en-US" b="1" dirty="0">
                <a:latin typeface="Arial"/>
                <a:cs typeface="Arial"/>
              </a:rPr>
              <a:t>OTHER MECHANISMS</a:t>
            </a:r>
            <a:endParaRPr lang="en-US" b="1" dirty="0"/>
          </a:p>
        </p:txBody>
      </p:sp>
      <p:graphicFrame>
        <p:nvGraphicFramePr>
          <p:cNvPr id="5" name="Content Placeholder 4">
            <a:extLst>
              <a:ext uri="{FF2B5EF4-FFF2-40B4-BE49-F238E27FC236}">
                <a16:creationId xmlns:a16="http://schemas.microsoft.com/office/drawing/2014/main" id="{B2096517-AAD2-DA02-5E08-11F475333F46}"/>
              </a:ext>
            </a:extLst>
          </p:cNvPr>
          <p:cNvGraphicFramePr>
            <a:graphicFrameLocks noGrp="1"/>
          </p:cNvGraphicFramePr>
          <p:nvPr>
            <p:ph idx="1"/>
          </p:nvPr>
        </p:nvGraphicFramePr>
        <p:xfrm>
          <a:off x="411892" y="1280541"/>
          <a:ext cx="11315875" cy="5029582"/>
        </p:xfrm>
        <a:graphic>
          <a:graphicData uri="http://schemas.openxmlformats.org/drawingml/2006/table">
            <a:tbl>
              <a:tblPr firstRow="1" firstCol="1" bandRow="1">
                <a:tableStyleId>{5C22544A-7EE6-4342-B048-85BDC9FD1C3A}</a:tableStyleId>
              </a:tblPr>
              <a:tblGrid>
                <a:gridCol w="2586623">
                  <a:extLst>
                    <a:ext uri="{9D8B030D-6E8A-4147-A177-3AD203B41FA5}">
                      <a16:colId xmlns:a16="http://schemas.microsoft.com/office/drawing/2014/main" val="3456963080"/>
                    </a:ext>
                  </a:extLst>
                </a:gridCol>
                <a:gridCol w="2449344">
                  <a:extLst>
                    <a:ext uri="{9D8B030D-6E8A-4147-A177-3AD203B41FA5}">
                      <a16:colId xmlns:a16="http://schemas.microsoft.com/office/drawing/2014/main" val="1011446515"/>
                    </a:ext>
                  </a:extLst>
                </a:gridCol>
                <a:gridCol w="4768636">
                  <a:extLst>
                    <a:ext uri="{9D8B030D-6E8A-4147-A177-3AD203B41FA5}">
                      <a16:colId xmlns:a16="http://schemas.microsoft.com/office/drawing/2014/main" val="2696480578"/>
                    </a:ext>
                  </a:extLst>
                </a:gridCol>
                <a:gridCol w="1511272">
                  <a:extLst>
                    <a:ext uri="{9D8B030D-6E8A-4147-A177-3AD203B41FA5}">
                      <a16:colId xmlns:a16="http://schemas.microsoft.com/office/drawing/2014/main" val="3397677038"/>
                    </a:ext>
                  </a:extLst>
                </a:gridCol>
              </a:tblGrid>
              <a:tr h="381794">
                <a:tc>
                  <a:txBody>
                    <a:bodyPr/>
                    <a:lstStyle/>
                    <a:p>
                      <a:pPr marL="0" marR="0">
                        <a:spcBef>
                          <a:spcPts val="0"/>
                        </a:spcBef>
                        <a:spcAft>
                          <a:spcPts val="0"/>
                        </a:spcAft>
                      </a:pPr>
                      <a:r>
                        <a:rPr lang="en-US" sz="1900" dirty="0">
                          <a:solidFill>
                            <a:schemeClr val="tx1"/>
                          </a:solidFill>
                          <a:effectLst/>
                        </a:rPr>
                        <a:t>Medication/Class</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Conditions</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Outcomes</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Reference </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218644474"/>
                  </a:ext>
                </a:extLst>
              </a:tr>
              <a:tr h="381794">
                <a:tc>
                  <a:txBody>
                    <a:bodyPr/>
                    <a:lstStyle/>
                    <a:p>
                      <a:pPr marL="0" marR="0">
                        <a:spcBef>
                          <a:spcPts val="0"/>
                        </a:spcBef>
                        <a:spcAft>
                          <a:spcPts val="0"/>
                        </a:spcAft>
                      </a:pPr>
                      <a:r>
                        <a:rPr lang="en-US" sz="1900">
                          <a:solidFill>
                            <a:schemeClr val="tx1"/>
                          </a:solidFill>
                          <a:effectLst/>
                        </a:rPr>
                        <a:t>Ondansetron (5HT3)</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0.5mg, 2mg, 8mg/d</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No differences; 5-hour half-life </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28</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233406851"/>
                  </a:ext>
                </a:extLst>
              </a:tr>
              <a:tr h="381794">
                <a:tc>
                  <a:txBody>
                    <a:bodyPr/>
                    <a:lstStyle/>
                    <a:p>
                      <a:pPr marL="0" marR="0">
                        <a:spcBef>
                          <a:spcPts val="0"/>
                        </a:spcBef>
                        <a:spcAft>
                          <a:spcPts val="0"/>
                        </a:spcAft>
                      </a:pPr>
                      <a:r>
                        <a:rPr lang="en-US" sz="1900">
                          <a:solidFill>
                            <a:schemeClr val="tx1"/>
                          </a:solidFill>
                          <a:effectLst/>
                        </a:rPr>
                        <a:t>Varenicline</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1mg bid</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No differences; reduced smoking</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29</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508713994"/>
                  </a:ext>
                </a:extLst>
              </a:tr>
              <a:tr h="381794">
                <a:tc>
                  <a:txBody>
                    <a:bodyPr/>
                    <a:lstStyle/>
                    <a:p>
                      <a:pPr marL="0" marR="0">
                        <a:spcBef>
                          <a:spcPts val="0"/>
                        </a:spcBef>
                        <a:spcAft>
                          <a:spcPts val="0"/>
                        </a:spcAft>
                      </a:pPr>
                      <a:r>
                        <a:rPr lang="en-US" sz="1900">
                          <a:solidFill>
                            <a:schemeClr val="tx1"/>
                          </a:solidFill>
                          <a:effectLst/>
                        </a:rPr>
                        <a:t>Riluzole</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50mg/d</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retention and abstinence </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30</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212851760"/>
                  </a:ext>
                </a:extLst>
              </a:tr>
              <a:tr h="763587">
                <a:tc>
                  <a:txBody>
                    <a:bodyPr/>
                    <a:lstStyle/>
                    <a:p>
                      <a:pPr marL="0" marR="0">
                        <a:spcBef>
                          <a:spcPts val="0"/>
                        </a:spcBef>
                        <a:spcAft>
                          <a:spcPts val="0"/>
                        </a:spcAft>
                      </a:pPr>
                      <a:r>
                        <a:rPr lang="en-US" sz="1900" dirty="0" err="1">
                          <a:solidFill>
                            <a:schemeClr val="tx1"/>
                          </a:solidFill>
                          <a:effectLst/>
                        </a:rPr>
                        <a:t>NAC+Naltrexone</a:t>
                      </a:r>
                      <a:endParaRPr lang="en-US" sz="1900" dirty="0">
                        <a:solidFill>
                          <a:schemeClr val="tx1"/>
                        </a:solidFill>
                        <a:effectLst/>
                      </a:endParaRPr>
                    </a:p>
                    <a:p>
                      <a:pPr marL="0" marR="0">
                        <a:spcBef>
                          <a:spcPts val="0"/>
                        </a:spcBef>
                        <a:spcAft>
                          <a:spcPts val="0"/>
                        </a:spcAft>
                      </a:pPr>
                      <a:endParaRPr lang="en-US" sz="1900" dirty="0">
                        <a:solidFill>
                          <a:schemeClr val="tx1"/>
                        </a:solidFill>
                        <a:effectLst/>
                      </a:endParaRPr>
                    </a:p>
                    <a:p>
                      <a:pPr marL="0" marR="0">
                        <a:spcBef>
                          <a:spcPts val="0"/>
                        </a:spcBef>
                        <a:spcAft>
                          <a:spcPts val="0"/>
                        </a:spcAft>
                      </a:pPr>
                      <a:r>
                        <a:rPr lang="en-US" sz="1900" dirty="0">
                          <a:solidFill>
                            <a:schemeClr val="tx1"/>
                          </a:solidFill>
                          <a:effectLst/>
                        </a:rPr>
                        <a:t>NAC</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NAC - 2400mg/d</a:t>
                      </a:r>
                    </a:p>
                    <a:p>
                      <a:pPr marL="0" marR="0">
                        <a:spcBef>
                          <a:spcPts val="0"/>
                        </a:spcBef>
                        <a:spcAft>
                          <a:spcPts val="0"/>
                        </a:spcAft>
                      </a:pPr>
                      <a:r>
                        <a:rPr lang="en-US" sz="1900" dirty="0">
                          <a:solidFill>
                            <a:schemeClr val="tx1"/>
                          </a:solidFill>
                          <a:effectLst/>
                        </a:rPr>
                        <a:t>NTX – 200mg/d</a:t>
                      </a:r>
                    </a:p>
                    <a:p>
                      <a:pPr marL="0" marR="0">
                        <a:spcBef>
                          <a:spcPts val="0"/>
                        </a:spcBef>
                        <a:spcAft>
                          <a:spcPts val="0"/>
                        </a:spcAft>
                      </a:pPr>
                      <a:r>
                        <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NAC – 2400mg/d</a:t>
                      </a:r>
                    </a:p>
                  </a:txBody>
                  <a:tcPr marL="68580" marR="68580" marT="0" marB="0">
                    <a:noFill/>
                  </a:tcPr>
                </a:tc>
                <a:tc>
                  <a:txBody>
                    <a:bodyPr/>
                    <a:lstStyle/>
                    <a:p>
                      <a:pPr marL="0" marR="0">
                        <a:spcBef>
                          <a:spcPts val="0"/>
                        </a:spcBef>
                        <a:spcAft>
                          <a:spcPts val="0"/>
                        </a:spcAft>
                      </a:pPr>
                      <a:r>
                        <a:rPr lang="en-US" sz="1900" dirty="0">
                          <a:solidFill>
                            <a:schemeClr val="tx1"/>
                          </a:solidFill>
                          <a:effectLst/>
                        </a:rPr>
                        <a:t>No differences</a:t>
                      </a:r>
                    </a:p>
                    <a:p>
                      <a:pPr marL="0" marR="0">
                        <a:spcBef>
                          <a:spcPts val="0"/>
                        </a:spcBef>
                        <a:spcAft>
                          <a:spcPts val="0"/>
                        </a:spcAft>
                      </a:pP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 differences</a:t>
                      </a:r>
                    </a:p>
                  </a:txBody>
                  <a:tcPr marL="68580" marR="68580" marT="0" marB="0">
                    <a:noFill/>
                  </a:tcPr>
                </a:tc>
                <a:tc>
                  <a:txBody>
                    <a:bodyPr/>
                    <a:lstStyle/>
                    <a:p>
                      <a:pPr marL="0" marR="0">
                        <a:spcBef>
                          <a:spcPts val="0"/>
                        </a:spcBef>
                        <a:spcAft>
                          <a:spcPts val="0"/>
                        </a:spcAft>
                      </a:pPr>
                      <a:r>
                        <a:rPr lang="en-US" sz="1900" dirty="0">
                          <a:solidFill>
                            <a:schemeClr val="tx1"/>
                          </a:solidFill>
                          <a:effectLst/>
                        </a:rPr>
                        <a:t> 31</a:t>
                      </a:r>
                    </a:p>
                    <a:p>
                      <a:pPr marL="0" marR="0">
                        <a:spcBef>
                          <a:spcPts val="0"/>
                        </a:spcBef>
                        <a:spcAft>
                          <a:spcPts val="0"/>
                        </a:spcAft>
                      </a:pP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32</a:t>
                      </a:r>
                    </a:p>
                  </a:txBody>
                  <a:tcPr marL="68580" marR="68580" marT="0" marB="0">
                    <a:noFill/>
                  </a:tcPr>
                </a:tc>
                <a:extLst>
                  <a:ext uri="{0D108BD9-81ED-4DB2-BD59-A6C34878D82A}">
                    <a16:rowId xmlns:a16="http://schemas.microsoft.com/office/drawing/2014/main" val="478141675"/>
                  </a:ext>
                </a:extLst>
              </a:tr>
              <a:tr h="1001459">
                <a:tc>
                  <a:txBody>
                    <a:bodyPr/>
                    <a:lstStyle/>
                    <a:p>
                      <a:pPr marL="0" marR="0">
                        <a:spcBef>
                          <a:spcPts val="0"/>
                        </a:spcBef>
                        <a:spcAft>
                          <a:spcPts val="0"/>
                        </a:spcAft>
                      </a:pPr>
                      <a:r>
                        <a:rPr lang="en-US" sz="1900">
                          <a:solidFill>
                            <a:schemeClr val="tx1"/>
                          </a:solidFill>
                          <a:effectLst/>
                        </a:rPr>
                        <a:t>PROMETA</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Flumazenil 2mg IV</a:t>
                      </a:r>
                    </a:p>
                    <a:p>
                      <a:pPr marL="0" marR="0">
                        <a:spcBef>
                          <a:spcPts val="0"/>
                        </a:spcBef>
                        <a:spcAft>
                          <a:spcPts val="0"/>
                        </a:spcAft>
                      </a:pPr>
                      <a:r>
                        <a:rPr lang="en-US" sz="1900" dirty="0">
                          <a:solidFill>
                            <a:schemeClr val="tx1"/>
                          </a:solidFill>
                          <a:effectLst/>
                        </a:rPr>
                        <a:t>Gabapentin 1200/d</a:t>
                      </a:r>
                    </a:p>
                    <a:p>
                      <a:pPr marL="0" marR="0">
                        <a:spcBef>
                          <a:spcPts val="0"/>
                        </a:spcBef>
                        <a:spcAft>
                          <a:spcPts val="0"/>
                        </a:spcAft>
                      </a:pPr>
                      <a:r>
                        <a:rPr lang="en-US" sz="1900" dirty="0">
                          <a:solidFill>
                            <a:schemeClr val="tx1"/>
                          </a:solidFill>
                          <a:effectLst/>
                        </a:rPr>
                        <a:t>Hydroxyzine 50/d</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2 studies; No differences </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33, 34</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890206462"/>
                  </a:ext>
                </a:extLst>
              </a:tr>
              <a:tr h="381794">
                <a:tc>
                  <a:txBody>
                    <a:bodyPr/>
                    <a:lstStyle/>
                    <a:p>
                      <a:pPr marL="0" marR="0">
                        <a:spcBef>
                          <a:spcPts val="0"/>
                        </a:spcBef>
                        <a:spcAft>
                          <a:spcPts val="0"/>
                        </a:spcAft>
                      </a:pPr>
                      <a:r>
                        <a:rPr lang="en-US" sz="1900">
                          <a:solidFill>
                            <a:schemeClr val="tx1"/>
                          </a:solidFill>
                          <a:effectLst/>
                        </a:rPr>
                        <a:t>tDCS</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Active</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craving ↑ </a:t>
                      </a:r>
                      <a:r>
                        <a:rPr lang="en-US" sz="19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neurocog</a:t>
                      </a:r>
                      <a:r>
                        <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(35)</a:t>
                      </a:r>
                    </a:p>
                    <a:p>
                      <a:pPr marL="0" marR="0">
                        <a:spcBef>
                          <a:spcPts val="0"/>
                        </a:spcBef>
                        <a:spcAft>
                          <a:spcPts val="0"/>
                        </a:spcAft>
                      </a:pPr>
                      <a:r>
                        <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craving ↑ memory tests (36)</a:t>
                      </a:r>
                    </a:p>
                  </a:txBody>
                  <a:tcPr marL="68580" marR="68580" marT="0" marB="0">
                    <a:noFill/>
                  </a:tcPr>
                </a:tc>
                <a:tc>
                  <a:txBody>
                    <a:bodyPr/>
                    <a:lstStyle/>
                    <a:p>
                      <a:pPr marL="0" marR="0">
                        <a:spcBef>
                          <a:spcPts val="0"/>
                        </a:spcBef>
                        <a:spcAft>
                          <a:spcPts val="0"/>
                        </a:spcAft>
                      </a:pPr>
                      <a:r>
                        <a:rPr lang="en-US" sz="1900" dirty="0">
                          <a:solidFill>
                            <a:schemeClr val="tx1"/>
                          </a:solidFill>
                          <a:effectLst/>
                        </a:rPr>
                        <a:t> 35, 36</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0407860"/>
                  </a:ext>
                </a:extLst>
              </a:tr>
              <a:tr h="763587">
                <a:tc>
                  <a:txBody>
                    <a:bodyPr/>
                    <a:lstStyle/>
                    <a:p>
                      <a:pPr marL="0" marR="0">
                        <a:spcBef>
                          <a:spcPts val="0"/>
                        </a:spcBef>
                        <a:spcAft>
                          <a:spcPts val="0"/>
                        </a:spcAft>
                      </a:pPr>
                      <a:r>
                        <a:rPr lang="en-US" sz="1900">
                          <a:solidFill>
                            <a:schemeClr val="tx1"/>
                          </a:solidFill>
                          <a:effectLst/>
                        </a:rPr>
                        <a:t>Meth Psychosis</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6 antipsychotics</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a:solidFill>
                            <a:schemeClr val="tx1"/>
                          </a:solidFill>
                          <a:effectLst/>
                        </a:rPr>
                        <a:t>Olanzapine, Quetiapine preferred for antipsychotic effects; no effect on MA</a:t>
                      </a:r>
                      <a:endParaRPr lang="en-US" sz="19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1900" dirty="0">
                          <a:solidFill>
                            <a:schemeClr val="tx1"/>
                          </a:solidFill>
                          <a:effectLst/>
                        </a:rPr>
                        <a:t> 37</a:t>
                      </a:r>
                      <a:endParaRPr lang="en-US"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148656076"/>
                  </a:ext>
                </a:extLst>
              </a:tr>
            </a:tbl>
          </a:graphicData>
        </a:graphic>
      </p:graphicFrame>
      <p:sp>
        <p:nvSpPr>
          <p:cNvPr id="3" name="TextBox 2">
            <a:extLst>
              <a:ext uri="{FF2B5EF4-FFF2-40B4-BE49-F238E27FC236}">
                <a16:creationId xmlns:a16="http://schemas.microsoft.com/office/drawing/2014/main" id="{59EABFFE-3400-6CFD-52F8-7657B154FBD9}"/>
              </a:ext>
            </a:extLst>
          </p:cNvPr>
          <p:cNvSpPr txBox="1"/>
          <p:nvPr/>
        </p:nvSpPr>
        <p:spPr>
          <a:xfrm>
            <a:off x="708454" y="6161903"/>
            <a:ext cx="110716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systematic review, see Siefried KJ, et al. CNS Drugs. 2020 Apr;34(4):337-365.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Practice Guideline: https://www.asam.org/quality-care/clinical-guidelines/stimulant-use-disorders</a:t>
            </a:r>
          </a:p>
        </p:txBody>
      </p:sp>
    </p:spTree>
    <p:extLst>
      <p:ext uri="{BB962C8B-B14F-4D97-AF65-F5344CB8AC3E}">
        <p14:creationId xmlns:p14="http://schemas.microsoft.com/office/powerpoint/2010/main" val="2396031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89D426C-7C18-4115-A252-B3E4B4C6A3FC}"/>
              </a:ext>
            </a:extLst>
          </p:cNvPr>
          <p:cNvSpPr/>
          <p:nvPr/>
        </p:nvSpPr>
        <p:spPr>
          <a:xfrm>
            <a:off x="6098134" y="1081635"/>
            <a:ext cx="6096000" cy="5775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BFE5ED6-A12A-490C-BCEC-D90177B17226}"/>
              </a:ext>
            </a:extLst>
          </p:cNvPr>
          <p:cNvSpPr/>
          <p:nvPr/>
        </p:nvSpPr>
        <p:spPr>
          <a:xfrm>
            <a:off x="2" y="1082351"/>
            <a:ext cx="6095998" cy="5775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773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logo&#10;&#10;Description automatically generated">
            <a:extLst>
              <a:ext uri="{FF2B5EF4-FFF2-40B4-BE49-F238E27FC236}">
                <a16:creationId xmlns:a16="http://schemas.microsoft.com/office/drawing/2014/main" id="{D381C026-AE72-4C8B-A227-F68C1333B1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6458" y="6426816"/>
            <a:ext cx="307042" cy="318908"/>
          </a:xfrm>
          <a:prstGeom prst="rect">
            <a:avLst/>
          </a:prstGeom>
        </p:spPr>
      </p:pic>
      <p:sp>
        <p:nvSpPr>
          <p:cNvPr id="14" name="Subtitle 2">
            <a:extLst>
              <a:ext uri="{FF2B5EF4-FFF2-40B4-BE49-F238E27FC236}">
                <a16:creationId xmlns:a16="http://schemas.microsoft.com/office/drawing/2014/main" id="{B78D6645-444E-4751-A6B9-891D0F73BE2D}"/>
              </a:ext>
            </a:extLst>
          </p:cNvPr>
          <p:cNvSpPr txBox="1">
            <a:spLocks/>
          </p:cNvSpPr>
          <p:nvPr/>
        </p:nvSpPr>
        <p:spPr>
          <a:xfrm>
            <a:off x="604418" y="1082768"/>
            <a:ext cx="5607748" cy="6123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1800" b="0" i="0" u="none" strike="noStrike" kern="1200" cap="all" spc="500" normalizeH="0" baseline="0" noProof="0" dirty="0">
              <a:ln>
                <a:noFill/>
              </a:ln>
              <a:solidFill>
                <a:prstClr val="white"/>
              </a:solidFill>
              <a:effectLst/>
              <a:uLnTx/>
              <a:uFillTx/>
              <a:latin typeface="Arial" panose="020B0604020202020204" pitchFamily="34" charset="0"/>
              <a:ea typeface="Lato" panose="020F0502020204030203" pitchFamily="34" charset="0"/>
              <a:cs typeface="Arial" panose="020B0604020202020204" pitchFamily="34" charset="0"/>
            </a:endParaRPr>
          </a:p>
        </p:txBody>
      </p:sp>
      <p:sp>
        <p:nvSpPr>
          <p:cNvPr id="9" name="Rectangle 8"/>
          <p:cNvSpPr/>
          <p:nvPr/>
        </p:nvSpPr>
        <p:spPr>
          <a:xfrm>
            <a:off x="1201504" y="203906"/>
            <a:ext cx="9375915" cy="584775"/>
          </a:xfrm>
          <a:prstGeom prst="rect">
            <a:avLst/>
          </a:prstGeom>
        </p:spPr>
        <p:txBody>
          <a:bodyPr wrap="square">
            <a:spAutoFit/>
          </a:bodyPr>
          <a:lstStyle/>
          <a:p>
            <a:pPr marL="0" marR="0" lvl="0" indent="0" algn="ctr" defTabSz="627302"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99FF"/>
                </a:solidFill>
                <a:effectLst/>
                <a:uLnTx/>
                <a:uFillTx/>
                <a:latin typeface="Calibri" panose="020F0502020204030204"/>
                <a:ea typeface="+mn-ea"/>
                <a:cs typeface="+mn-cs"/>
              </a:rPr>
              <a:t>Withdrawal</a:t>
            </a:r>
          </a:p>
        </p:txBody>
      </p:sp>
      <p:pic>
        <p:nvPicPr>
          <p:cNvPr id="18" name="Picture 17">
            <a:extLst>
              <a:ext uri="{FF2B5EF4-FFF2-40B4-BE49-F238E27FC236}">
                <a16:creationId xmlns:a16="http://schemas.microsoft.com/office/drawing/2014/main" id="{39B49D9F-625C-47FF-BA39-0E88907DC406}"/>
              </a:ext>
            </a:extLst>
          </p:cNvPr>
          <p:cNvPicPr>
            <a:picLocks noChangeAspect="1"/>
          </p:cNvPicPr>
          <p:nvPr/>
        </p:nvPicPr>
        <p:blipFill>
          <a:blip r:embed="rId3"/>
          <a:stretch>
            <a:fillRect/>
          </a:stretch>
        </p:blipFill>
        <p:spPr>
          <a:xfrm>
            <a:off x="9525" y="6004562"/>
            <a:ext cx="1217308" cy="853439"/>
          </a:xfrm>
          <a:prstGeom prst="rect">
            <a:avLst/>
          </a:prstGeom>
        </p:spPr>
      </p:pic>
      <p:pic>
        <p:nvPicPr>
          <p:cNvPr id="20" name="Picture 8" descr="https://uclacbam.org/wp-content/uploads/2017/08/logo.png">
            <a:extLst>
              <a:ext uri="{FF2B5EF4-FFF2-40B4-BE49-F238E27FC236}">
                <a16:creationId xmlns:a16="http://schemas.microsoft.com/office/drawing/2014/main" id="{17C0D1B0-A10B-45ED-B2BA-D204F1187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3343" y="6204531"/>
            <a:ext cx="1429131" cy="6412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365D405-8D8A-4B5F-7D51-AE8DDF5A2A76}"/>
              </a:ext>
            </a:extLst>
          </p:cNvPr>
          <p:cNvSpPr txBox="1"/>
          <p:nvPr/>
        </p:nvSpPr>
        <p:spPr>
          <a:xfrm>
            <a:off x="1236356" y="5796012"/>
            <a:ext cx="98112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For Clinical Review, see Li MJ et al. Addiction. 2023 Apr;118(4):750-762.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BlinkMacSystemFont"/>
                <a:ea typeface="+mn-ea"/>
                <a:cs typeface="+mn-cs"/>
              </a:rPr>
              <a:t>For Systematic Review, see Acheson LS et al. Acheson LS, Drug Alcohol Rev. 2023 Jan;42(1):7-19. </a:t>
            </a:r>
          </a:p>
        </p:txBody>
      </p:sp>
      <p:pic>
        <p:nvPicPr>
          <p:cNvPr id="3" name="Picture 2">
            <a:extLst>
              <a:ext uri="{FF2B5EF4-FFF2-40B4-BE49-F238E27FC236}">
                <a16:creationId xmlns:a16="http://schemas.microsoft.com/office/drawing/2014/main" id="{FE6F5604-CF15-BEEA-12F1-33CD1AE4C2F5}"/>
              </a:ext>
            </a:extLst>
          </p:cNvPr>
          <p:cNvPicPr>
            <a:picLocks noChangeAspect="1"/>
          </p:cNvPicPr>
          <p:nvPr/>
        </p:nvPicPr>
        <p:blipFill>
          <a:blip r:embed="rId5"/>
          <a:stretch>
            <a:fillRect/>
          </a:stretch>
        </p:blipFill>
        <p:spPr>
          <a:xfrm>
            <a:off x="289979" y="1080919"/>
            <a:ext cx="5922187" cy="4299435"/>
          </a:xfrm>
          <a:prstGeom prst="rect">
            <a:avLst/>
          </a:prstGeom>
        </p:spPr>
      </p:pic>
      <p:sp>
        <p:nvSpPr>
          <p:cNvPr id="11" name="TextBox 10">
            <a:extLst>
              <a:ext uri="{FF2B5EF4-FFF2-40B4-BE49-F238E27FC236}">
                <a16:creationId xmlns:a16="http://schemas.microsoft.com/office/drawing/2014/main" id="{32710E67-C789-164D-6177-D50C18551784}"/>
              </a:ext>
            </a:extLst>
          </p:cNvPr>
          <p:cNvSpPr txBox="1"/>
          <p:nvPr/>
        </p:nvSpPr>
        <p:spPr>
          <a:xfrm>
            <a:off x="6410439" y="1002652"/>
            <a:ext cx="5371071"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Amineptine is the only medication that shows strong efficacy for withdrawal symptoms (20).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Strong stimulant, agonist effects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Still off-market in most parts of the world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Overall, there is inconsistent signal for biomedical treatments on MA withdrawal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Symptom relief for MA withdrawal seen for a few medications (mirtazapine, naltrexone, bupropion) and repetitive transcranial magnetic stimulation during acute (first week), early protracted (weeks 2–4) and late protracted (&gt; 4 weeks) withdrawal phases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572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416" y="175418"/>
            <a:ext cx="10515600" cy="1325563"/>
          </a:xfrm>
        </p:spPr>
        <p:txBody>
          <a:bodyPr/>
          <a:lstStyle/>
          <a:p>
            <a:r>
              <a:rPr lang="en-US" b="1" dirty="0">
                <a:solidFill>
                  <a:srgbClr val="0099FF"/>
                </a:solidFill>
                <a:latin typeface="+mn-lt"/>
              </a:rPr>
              <a:t>Summary </a:t>
            </a:r>
            <a:r>
              <a:rPr lang="en-US" b="1">
                <a:solidFill>
                  <a:srgbClr val="0099FF"/>
                </a:solidFill>
                <a:latin typeface="+mn-lt"/>
              </a:rPr>
              <a:t>Current Evidence</a:t>
            </a:r>
            <a:endParaRPr lang="en-US" b="1" dirty="0">
              <a:solidFill>
                <a:srgbClr val="0099FF"/>
              </a:solidFill>
              <a:latin typeface="+mn-lt"/>
            </a:endParaRPr>
          </a:p>
        </p:txBody>
      </p:sp>
      <p:sp>
        <p:nvSpPr>
          <p:cNvPr id="4" name="Content Placeholder 3"/>
          <p:cNvSpPr>
            <a:spLocks noGrp="1"/>
          </p:cNvSpPr>
          <p:nvPr>
            <p:ph idx="1"/>
          </p:nvPr>
        </p:nvSpPr>
        <p:spPr>
          <a:xfrm>
            <a:off x="744416" y="1295400"/>
            <a:ext cx="10703168" cy="4724400"/>
          </a:xfrm>
        </p:spPr>
        <p:txBody>
          <a:bodyPr>
            <a:noAutofit/>
          </a:bodyPr>
          <a:lstStyle/>
          <a:p>
            <a:pPr marL="0" indent="0">
              <a:buNone/>
            </a:pPr>
            <a:r>
              <a:rPr lang="en-US" sz="2400" dirty="0"/>
              <a:t>After 25 years, there are some signals for efficacy, though there still is no FDA approved treatment for cocaine or methamphetamine addiction:</a:t>
            </a:r>
          </a:p>
          <a:p>
            <a:r>
              <a:rPr lang="en-US" sz="2000" dirty="0"/>
              <a:t>Mirtazapine effects in MSM are impressive, particularly replication</a:t>
            </a:r>
          </a:p>
          <a:p>
            <a:pPr lvl="1"/>
            <a:r>
              <a:rPr lang="en-US" sz="2000" dirty="0"/>
              <a:t>Effect is reduction in use, not abstinence (like naltrexone for heavy alcohol drinking)</a:t>
            </a:r>
          </a:p>
          <a:p>
            <a:pPr lvl="1"/>
            <a:r>
              <a:rPr lang="en-US" sz="2000" dirty="0"/>
              <a:t>So far only tested in San Francisco and only in MSM</a:t>
            </a:r>
          </a:p>
          <a:p>
            <a:r>
              <a:rPr lang="en-US" sz="2000" dirty="0"/>
              <a:t>Large trial, strong signal for </a:t>
            </a:r>
            <a:r>
              <a:rPr lang="en-US" sz="2000" dirty="0" err="1"/>
              <a:t>XR-NTX+Bupropion</a:t>
            </a:r>
            <a:r>
              <a:rPr lang="en-US" sz="2000" dirty="0"/>
              <a:t> over placebo for reducing methamphetamine use</a:t>
            </a:r>
          </a:p>
          <a:p>
            <a:pPr marL="0" indent="0">
              <a:buNone/>
            </a:pPr>
            <a:r>
              <a:rPr lang="en-US" sz="2400" dirty="0"/>
              <a:t>Other medications with mixed mechanisms show little signal</a:t>
            </a:r>
          </a:p>
          <a:p>
            <a:pPr marL="0" indent="0">
              <a:buNone/>
            </a:pPr>
            <a:r>
              <a:rPr lang="en-US" sz="2400" dirty="0"/>
              <a:t>Strong evidence for use of antipsychotics for psychosis</a:t>
            </a:r>
          </a:p>
          <a:p>
            <a:pPr marL="0" indent="0">
              <a:buNone/>
            </a:pPr>
            <a:r>
              <a:rPr lang="en-US" sz="2400"/>
              <a:t>Some evidence </a:t>
            </a:r>
            <a:r>
              <a:rPr lang="en-US" sz="2400" dirty="0"/>
              <a:t>for symptom relief for withdrawal</a:t>
            </a:r>
          </a:p>
          <a:p>
            <a:pPr marL="0" indent="0">
              <a:buNone/>
            </a:pPr>
            <a:endParaRPr lang="en-US" sz="2000" dirty="0"/>
          </a:p>
        </p:txBody>
      </p:sp>
      <p:pic>
        <p:nvPicPr>
          <p:cNvPr id="3" name="Picture 2"/>
          <p:cNvPicPr>
            <a:picLocks noChangeAspect="1"/>
          </p:cNvPicPr>
          <p:nvPr/>
        </p:nvPicPr>
        <p:blipFill>
          <a:blip r:embed="rId2"/>
          <a:stretch>
            <a:fillRect/>
          </a:stretch>
        </p:blipFill>
        <p:spPr>
          <a:xfrm>
            <a:off x="0" y="6004561"/>
            <a:ext cx="1217308" cy="853439"/>
          </a:xfrm>
          <a:prstGeom prst="rect">
            <a:avLst/>
          </a:prstGeom>
        </p:spPr>
      </p:pic>
      <p:sp>
        <p:nvSpPr>
          <p:cNvPr id="5" name="TextBox 4">
            <a:extLst>
              <a:ext uri="{FF2B5EF4-FFF2-40B4-BE49-F238E27FC236}">
                <a16:creationId xmlns:a16="http://schemas.microsoft.com/office/drawing/2014/main" id="{70FBF5B2-7E9B-4BF8-92DC-96D527B637F8}"/>
              </a:ext>
            </a:extLst>
          </p:cNvPr>
          <p:cNvSpPr txBox="1"/>
          <p:nvPr/>
        </p:nvSpPr>
        <p:spPr>
          <a:xfrm>
            <a:off x="1312985" y="5190757"/>
            <a:ext cx="64789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Evidence to consider medication as a </a:t>
            </a:r>
            <a:r>
              <a:rPr kumimoji="0" lang="en-US" sz="2400" b="1" i="1" u="sng" strike="noStrike" kern="1200" cap="none" spc="0" normalizeH="0" baseline="0" noProof="0" dirty="0">
                <a:ln>
                  <a:noFill/>
                </a:ln>
                <a:solidFill>
                  <a:srgbClr val="FF0000"/>
                </a:solidFill>
                <a:effectLst/>
                <a:uLnTx/>
                <a:uFillTx/>
                <a:latin typeface="Calibri" panose="020F0502020204030204"/>
                <a:ea typeface="+mn-ea"/>
                <a:cs typeface="+mn-cs"/>
              </a:rPr>
              <a:t>foundation</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of treatment for stimulant use disorder</a:t>
            </a:r>
          </a:p>
        </p:txBody>
      </p:sp>
      <p:pic>
        <p:nvPicPr>
          <p:cNvPr id="6" name="Picture 5">
            <a:extLst>
              <a:ext uri="{FF2B5EF4-FFF2-40B4-BE49-F238E27FC236}">
                <a16:creationId xmlns:a16="http://schemas.microsoft.com/office/drawing/2014/main" id="{52919C16-91C2-4DF4-B72B-1C25C9AB93D5}"/>
              </a:ext>
            </a:extLst>
          </p:cNvPr>
          <p:cNvPicPr>
            <a:picLocks noChangeAspect="1"/>
          </p:cNvPicPr>
          <p:nvPr/>
        </p:nvPicPr>
        <p:blipFill>
          <a:blip r:embed="rId3"/>
          <a:stretch>
            <a:fillRect/>
          </a:stretch>
        </p:blipFill>
        <p:spPr>
          <a:xfrm>
            <a:off x="8690707" y="4118708"/>
            <a:ext cx="3424970" cy="2739292"/>
          </a:xfrm>
          <a:prstGeom prst="rect">
            <a:avLst/>
          </a:prstGeom>
          <a:effectLst>
            <a:glow rad="101600">
              <a:srgbClr val="FF0000">
                <a:alpha val="40000"/>
              </a:srgbClr>
            </a:glow>
          </a:effectLst>
        </p:spPr>
      </p:pic>
    </p:spTree>
    <p:extLst>
      <p:ext uri="{BB962C8B-B14F-4D97-AF65-F5344CB8AC3E}">
        <p14:creationId xmlns:p14="http://schemas.microsoft.com/office/powerpoint/2010/main" val="147476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8139-9C09-EF46-A316-CA345198D6F9}"/>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8AD99C90-8948-237D-8CA9-E4E3FC905278}"/>
              </a:ext>
            </a:extLst>
          </p:cNvPr>
          <p:cNvSpPr>
            <a:spLocks noGrp="1"/>
          </p:cNvSpPr>
          <p:nvPr>
            <p:ph idx="1"/>
          </p:nvPr>
        </p:nvSpPr>
        <p:spPr/>
        <p:txBody>
          <a:bodyPr>
            <a:normAutofit fontScale="85000" lnSpcReduction="10000"/>
          </a:bodyPr>
          <a:lstStyle/>
          <a:p>
            <a:pPr marL="342900" marR="0" lvl="0" indent="-342900">
              <a:spcBef>
                <a:spcPts val="0"/>
              </a:spcBef>
              <a:spcAft>
                <a:spcPts val="0"/>
              </a:spcAft>
              <a:buFont typeface="+mj-lt"/>
              <a:buAutoNum type="arabicPeriod"/>
            </a:pP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Elkashef</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AM, et al. Bupropion for the treatment of methamphetamine dependence. Neuropsychopharmacology. 2008;33(5):1162–70.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Anderson AL, et al. Bupropion for the treatment of methamphetamine dependence in non-daily users: a randomized, double-blind, placebo-controlled trial. Drug Alcohol Depend. 2015; 150:170-4.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Heinzerling KG, et al.  Pilot randomized trial of bupropion for adolescent methamphetamine abuse/dependence. J </a:t>
            </a: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Adolesc</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Health. 2013; 52(4):502–5.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Heinzerling KG, et al. Randomized, placebo-controlled trial of bupropion in methamphetamine-dependent participants with less than daily methamphetamine use. Addiction. 2014; 109(11):1878–86.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Shoptaw S, et al. Randomized, placebo-controlled trial of bupropion for the treatment of methamphetamine dependence. Drug Alcohol Depend. 2008; 96(3):222–32.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Winhusen TM, et al. A randomized trial of concurrent smoking cessation and substance use disorder treatment in stimulant dependent smokers. J Clin Psychiatry. 2014; 75(4):336–43.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Shoptaw S, et al. Randomized, placebo-controlled trial of sertraline and contingency management for the treatment of methamphetamine dependence. Drug Alcohol Depend. 2006; 85(1):12–8.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Shearer J, et al. A double-blind, placebo-controlled trial of modafinil (200 mg/day) for methamphetamine dependence. Addiction. 2009; 104(2):224–33.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Tiihonen</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J, et al. A comparison of aripiprazole, methylphenidate, and placebo for amphetamine dependence. Am J Psychiatry. 2007; 164(1):160–2.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Elkashef</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A, et al. Topiramate for the treatment of methamphetamine addiction: a multi-center placebo-controlled trial. Addiction. 2012; 107(7):1297–306.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Azadbakht</a:t>
            </a: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A, et al. The Effects of Oxytocin on Craving, Mental Health Parameters, and Stress Hormones in Methamphetamine-Dependent Patients Undergoing Matrix Treatment Model: A Randomized, Double-Blind Clinical Trial. </a:t>
            </a:r>
            <a:r>
              <a:rPr lang="en-US" sz="18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Eur</a:t>
            </a: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Addict Res. 2022; 28(5):340-349.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066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8139-9C09-EF46-A316-CA345198D6F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4414851-91D0-44AC-625F-5A3BCE8363A0}"/>
              </a:ext>
            </a:extLst>
          </p:cNvPr>
          <p:cNvSpPr>
            <a:spLocks noGrp="1"/>
          </p:cNvSpPr>
          <p:nvPr>
            <p:ph idx="1"/>
          </p:nvPr>
        </p:nvSpPr>
        <p:spPr/>
        <p:txBody>
          <a:bodyPr>
            <a:normAutofit fontScale="85000" lnSpcReduction="20000"/>
          </a:bodyPr>
          <a:lstStyle/>
          <a:p>
            <a:pPr marL="342900" marR="0" lvl="0" indent="-342900">
              <a:spcBef>
                <a:spcPts val="0"/>
              </a:spcBef>
              <a:spcAft>
                <a:spcPts val="0"/>
              </a:spcAft>
              <a:buFont typeface="+mj-lt"/>
              <a:buAutoNum type="arabicPeriod" startAt="12"/>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Galloway GP, et al. A randomized, placebo-controlled trial of sustained release dextroamphetamine for treatment of methamphetamine addiction. Clin </a:t>
            </a: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Pharmacol</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Therapeutics. 2011; 89(2):276–82.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2"/>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Longo M, et al. Randomized controlled trial of dexamphetamine maintenance for the treatment of methamphetamine dependence. Addiction. 2010; 105(1):146–54.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2"/>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Miles SW, et al. Extended-release methylphenidate for treatment of amphetamine/ methamphetamine dependence: a randomized, double blind, placebo-controlled trial. Addiction. 2013; 108(7):1279–86.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2"/>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Ling W, et al. Sustained-release methylphenidate in a randomized trial of treatment of methamphetamine use disorder. Addiction. 2014; 109(9):1489–500.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2"/>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Rezaei F, et al. Sustained-release methylphenidate in methamphetamine dependence treatment: a double-blind and placebo controlled trial. Daru. 2015;23:2.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2"/>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Anderson AL, et al. Modafinil for the treatment of methamphetamine dependence. Drug Alcohol Depend. 2012; 120(1–3):135–41.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2"/>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Heinzerling KG, et al. Randomized, double-blind, placebo-controlled trial of modafinil for the treatment of methamphetamine dependence. Drug Alcohol Depend. 2010; 109(1–3):20–9.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2"/>
            </a:pP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Jittiwutikan</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J, et al. Amineptine in the treatment of amphetamine withdrawal: a placebo-controlled, </a:t>
            </a: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randomised</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double-blind study. J Med Assoc Thai. 1997; 80(9):587–92.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2"/>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Lee N, et al. A pilot </a:t>
            </a: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randomised</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controlled trial of modafinil during acute methamphetamine withdrawal: feasibility, tolerability and clinical outcomes. Drug Alcohol Rev. 2013; 32(1):88–95.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2"/>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Heinzerling KG, et al. Randomized, placebo-controlled trial of baclofen and gabapentin for the treatment of methamphetamine dependence. Drug Alcohol Depend. 2006; 85(3):177–84.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2"/>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Salehi M, et al. The effect of buprenorphine on methamphetamine cravings. J Clinical </a:t>
            </a: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Psychopharmacol</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2015; 35(6):724–7.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2"/>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Ahmadi J, et al.  Comparing the effect of buprenorphine and methadone in the reduction of methamphetamine craving: a randomized clinical trial. Trials. 2017; 18(1):259.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12"/>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Coffin PO, et al. Extended-release naltrexone for methamphetamine dependence among men who have sex with men: a randomized placebo-controlled trial. Addiction. 2018; 113(2):268–78.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4585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8139-9C09-EF46-A316-CA345198D6F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4414851-91D0-44AC-625F-5A3BCE8363A0}"/>
              </a:ext>
            </a:extLst>
          </p:cNvPr>
          <p:cNvSpPr>
            <a:spLocks noGrp="1"/>
          </p:cNvSpPr>
          <p:nvPr>
            <p:ph idx="1"/>
          </p:nvPr>
        </p:nvSpPr>
        <p:spPr/>
        <p:txBody>
          <a:bodyPr>
            <a:normAutofit fontScale="77500" lnSpcReduction="20000"/>
          </a:bodyPr>
          <a:lstStyle/>
          <a:p>
            <a:pPr marL="342900" marR="0" lvl="0" indent="-342900">
              <a:spcBef>
                <a:spcPts val="0"/>
              </a:spcBef>
              <a:spcAft>
                <a:spcPts val="0"/>
              </a:spcAft>
              <a:buFont typeface="+mj-lt"/>
              <a:buAutoNum type="arabicPeriod" startAt="25"/>
            </a:pP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Runarsdottir</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V, et al. Extended-release injectable naltrexone (XR-NTX) with intensive psychosocial therapy for amphetamine-dependent persons seeking treatment: a placebo controlled trial. J Addict Med. 2017; 11(3):197–204.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5"/>
            </a:pP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Tiihonen</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J, et al. Naltrexone implant for the treatment of polydrug dependence: a randomized controlled trial. Am J Psychiatry. 2012; 169(5):531–6.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5"/>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Jayaram-</a:t>
            </a: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Lindström</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N, et al. Naltrexone for the treatment of amphetamine dependence: a randomized, placebo-controlled trial. Am J Psychiatry. 2008; 165(11):1442–8.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5"/>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Johnson BA, et al. A preliminary randomized, double-blind, placebo controlled study of the safety and efficacy of ondansetron in the treatment of methamphetamine dependence. Int J </a:t>
            </a: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Neuropsychopharmacol</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2008; 11(1):1–14.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5"/>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Briones M, et al. Varenicline treatment for methamphetamine dependence: a randomized, double-blind phase II clinical trial. Drug Alcohol Depend. 2018; 189:30–6.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5"/>
            </a:pP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Farahzadi</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MH, et al. </a:t>
            </a: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Riluzole</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for treatment of men with methamphetamine dependence: a randomized, double blind, placebo-controlled clinical trial. J </a:t>
            </a: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Psychopharmacol</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2019; 33(3):305–15.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5"/>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Grant JE, et al. A double-blind, placebo controlled study of N-acetyl cysteine plus naltrexone for methamphetamine dependence. </a:t>
            </a: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Eur</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Neuropsychopharmacol</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2010; 20(11):823–8.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5"/>
            </a:pP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McKetin R, et al. N-acetylcysteine (NAC) for methamphetamine dependence: A </a:t>
            </a:r>
            <a:r>
              <a:rPr lang="en-US" sz="18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randomised</a:t>
            </a: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controlled trial. </a:t>
            </a:r>
            <a:r>
              <a:rPr lang="en-US" sz="18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EClinicalMedicine</a:t>
            </a: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2021 Jul 13;38:101005.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5"/>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Ling W, et al. Double-blind placebo-controlled evaluation of the PROMETA protocol for methamphetamine dependence. Addiction. 2012; 107(2):361–9.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5"/>
            </a:pP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Urschel HC 3rd, et al. A controlled trial of flumazenil and gabapentin for initial treatment of methylamphetamine dependence. J </a:t>
            </a:r>
            <a:r>
              <a:rPr lang="en-US" sz="1800" dirty="0" err="1">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Psychopharmacol</a:t>
            </a:r>
            <a:r>
              <a:rPr lang="en-US" sz="1800" dirty="0">
                <a:solidFill>
                  <a:srgbClr val="333333"/>
                </a:solidFill>
                <a:effectLst/>
                <a:latin typeface="Open Sans" panose="020B0606030504020204" pitchFamily="34" charset="0"/>
                <a:ea typeface="Calibri" panose="020F0502020204030204" pitchFamily="34" charset="0"/>
                <a:cs typeface="Times New Roman" panose="02020603050405020304" pitchFamily="18" charset="0"/>
              </a:rPr>
              <a:t>. 2011; 25(2):254–62.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5"/>
            </a:pPr>
            <a:r>
              <a:rPr lang="en-US" sz="18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Fayaz</a:t>
            </a: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a:t>
            </a:r>
            <a:r>
              <a:rPr lang="en-US" sz="18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Feyzi</a:t>
            </a: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a:t>
            </a:r>
            <a:r>
              <a:rPr lang="en-US" sz="18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Y,et</a:t>
            </a: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al. Synergistic effect of combined transcranial direct current stimulation and Matrix ‎Model on the reduction of methamphetamine craving and improvement of cognitive ‎functioning: a randomized sham-controlled study. Am J Drug Alcohol Abuse. 2022 May 4;48(3):311-320.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5"/>
            </a:pP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Xu X, et al. The transcranial direct current stimulation over prefrontal cortex combined with the cognitive training reduced the cue-induced craving in female individuals with methamphetamine use disorder: A randomized controlled trial. J </a:t>
            </a:r>
            <a:r>
              <a:rPr lang="en-US" sz="18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Psychiatr</a:t>
            </a: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Res. 2021 Feb;134:102-110.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5"/>
            </a:pPr>
            <a:r>
              <a:rPr lang="en-US" sz="1800" dirty="0" err="1">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Srisurapanont</a:t>
            </a:r>
            <a:r>
              <a:rPr lang="en-US" sz="1800" dirty="0">
                <a:solidFill>
                  <a:srgbClr val="212121"/>
                </a:solidFill>
                <a:effectLst/>
                <a:latin typeface="Segoe UI" panose="020B0502040204020203" pitchFamily="34" charset="0"/>
                <a:ea typeface="Calibri" panose="020F0502020204030204" pitchFamily="34" charset="0"/>
                <a:cs typeface="Times New Roman" panose="02020603050405020304" pitchFamily="18" charset="0"/>
              </a:rPr>
              <a:t> M, et al. Efficacy and dropout rates of antipsychotic medications for methamphetamine psychosis: A systematic review and network meta-analysis. Drug Alcohol Depend. 2021 Feb 1;219:108467.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3644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quare paintings&#10;&#10;Description automatically generated">
            <a:extLst>
              <a:ext uri="{FF2B5EF4-FFF2-40B4-BE49-F238E27FC236}">
                <a16:creationId xmlns:a16="http://schemas.microsoft.com/office/drawing/2014/main" id="{5DA7227F-0266-3CE3-BB38-87973DE27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445" y="0"/>
            <a:ext cx="10313109" cy="6858000"/>
          </a:xfrm>
          <a:prstGeom prst="rect">
            <a:avLst/>
          </a:prstGeom>
        </p:spPr>
      </p:pic>
    </p:spTree>
    <p:extLst>
      <p:ext uri="{BB962C8B-B14F-4D97-AF65-F5344CB8AC3E}">
        <p14:creationId xmlns:p14="http://schemas.microsoft.com/office/powerpoint/2010/main" val="1405925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FFAC-BA86-4B95-B764-75FEB2E5C52C}"/>
              </a:ext>
            </a:extLst>
          </p:cNvPr>
          <p:cNvSpPr>
            <a:spLocks noGrp="1"/>
          </p:cNvSpPr>
          <p:nvPr>
            <p:ph type="ctrTitle"/>
          </p:nvPr>
        </p:nvSpPr>
        <p:spPr/>
        <p:txBody>
          <a:bodyPr>
            <a:normAutofit/>
          </a:bodyPr>
          <a:lstStyle/>
          <a:p>
            <a:r>
              <a:rPr lang="en-US" dirty="0"/>
              <a:t>Pharmacotherapy for Cocaine Use Disorder</a:t>
            </a:r>
          </a:p>
        </p:txBody>
      </p:sp>
      <p:sp>
        <p:nvSpPr>
          <p:cNvPr id="3" name="Subtitle 2">
            <a:extLst>
              <a:ext uri="{FF2B5EF4-FFF2-40B4-BE49-F238E27FC236}">
                <a16:creationId xmlns:a16="http://schemas.microsoft.com/office/drawing/2014/main" id="{7762414E-7AB4-4EE3-A23A-CAC656FF0379}"/>
              </a:ext>
            </a:extLst>
          </p:cNvPr>
          <p:cNvSpPr>
            <a:spLocks noGrp="1"/>
          </p:cNvSpPr>
          <p:nvPr>
            <p:ph type="subTitle" idx="1"/>
          </p:nvPr>
        </p:nvSpPr>
        <p:spPr>
          <a:xfrm>
            <a:off x="978567" y="3035968"/>
            <a:ext cx="10106527" cy="2221832"/>
          </a:xfrm>
        </p:spPr>
        <p:txBody>
          <a:bodyPr>
            <a:normAutofit fontScale="70000" lnSpcReduction="20000"/>
          </a:bodyPr>
          <a:lstStyle/>
          <a:p>
            <a:r>
              <a:rPr lang="en-US" dirty="0"/>
              <a:t>Daryl Shorter, MD</a:t>
            </a:r>
          </a:p>
          <a:p>
            <a:r>
              <a:rPr lang="en-US" dirty="0"/>
              <a:t>Medical Director, Addictions Services, The Menninger Clinic</a:t>
            </a:r>
          </a:p>
          <a:p>
            <a:r>
              <a:rPr lang="en-US" dirty="0"/>
              <a:t>Associate Professor, Baylor College of Medicine</a:t>
            </a:r>
          </a:p>
          <a:p>
            <a:endParaRPr lang="en-US" dirty="0"/>
          </a:p>
          <a:p>
            <a:endParaRPr lang="en-US" dirty="0"/>
          </a:p>
          <a:p>
            <a:r>
              <a:rPr lang="en-US" dirty="0"/>
              <a:t>November 4, 2023</a:t>
            </a:r>
          </a:p>
        </p:txBody>
      </p:sp>
      <p:sp>
        <p:nvSpPr>
          <p:cNvPr id="4" name="Rectangle 3">
            <a:extLst>
              <a:ext uri="{FF2B5EF4-FFF2-40B4-BE49-F238E27FC236}">
                <a16:creationId xmlns:a16="http://schemas.microsoft.com/office/drawing/2014/main" id="{B73F634C-74ED-4FC8-8548-FC884823B654}"/>
              </a:ext>
            </a:extLst>
          </p:cNvPr>
          <p:cNvSpPr/>
          <p:nvPr/>
        </p:nvSpPr>
        <p:spPr>
          <a:xfrm>
            <a:off x="-1" y="5964702"/>
            <a:ext cx="3015049" cy="893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B9ECD47-EE67-4736-AAD8-C8C854234418}"/>
              </a:ext>
            </a:extLst>
          </p:cNvPr>
          <p:cNvPicPr>
            <a:picLocks noChangeAspect="1"/>
          </p:cNvPicPr>
          <p:nvPr/>
        </p:nvPicPr>
        <p:blipFill rotWithShape="1">
          <a:blip r:embed="rId2">
            <a:extLst>
              <a:ext uri="{28A0092B-C50C-407E-A947-70E740481C1C}">
                <a14:useLocalDpi xmlns:a14="http://schemas.microsoft.com/office/drawing/2010/main" val="0"/>
              </a:ext>
            </a:extLst>
          </a:blip>
          <a:srcRect l="6331" r="6930"/>
          <a:stretch/>
        </p:blipFill>
        <p:spPr>
          <a:xfrm>
            <a:off x="9827740" y="5669280"/>
            <a:ext cx="1049964" cy="1188720"/>
          </a:xfrm>
          <a:prstGeom prst="rect">
            <a:avLst/>
          </a:prstGeom>
        </p:spPr>
      </p:pic>
      <p:pic>
        <p:nvPicPr>
          <p:cNvPr id="11" name="Picture 10">
            <a:extLst>
              <a:ext uri="{FF2B5EF4-FFF2-40B4-BE49-F238E27FC236}">
                <a16:creationId xmlns:a16="http://schemas.microsoft.com/office/drawing/2014/main" id="{CD677964-EC6F-4F47-95AC-B88628A43C86}"/>
              </a:ext>
            </a:extLst>
          </p:cNvPr>
          <p:cNvPicPr>
            <a:picLocks noChangeAspect="1"/>
          </p:cNvPicPr>
          <p:nvPr/>
        </p:nvPicPr>
        <p:blipFill rotWithShape="1">
          <a:blip r:embed="rId3">
            <a:extLst>
              <a:ext uri="{28A0092B-C50C-407E-A947-70E740481C1C}">
                <a14:useLocalDpi xmlns:a14="http://schemas.microsoft.com/office/drawing/2010/main" val="0"/>
              </a:ext>
            </a:extLst>
          </a:blip>
          <a:srcRect t="56" b="1"/>
          <a:stretch/>
        </p:blipFill>
        <p:spPr>
          <a:xfrm>
            <a:off x="37431" y="5763397"/>
            <a:ext cx="2553730" cy="893298"/>
          </a:xfrm>
          <a:prstGeom prst="rect">
            <a:avLst/>
          </a:prstGeom>
        </p:spPr>
      </p:pic>
    </p:spTree>
    <p:extLst>
      <p:ext uri="{BB962C8B-B14F-4D97-AF65-F5344CB8AC3E}">
        <p14:creationId xmlns:p14="http://schemas.microsoft.com/office/powerpoint/2010/main" val="527162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136F7-9B43-4D38-AB55-43E256E01310}"/>
              </a:ext>
            </a:extLst>
          </p:cNvPr>
          <p:cNvSpPr>
            <a:spLocks noGrp="1"/>
          </p:cNvSpPr>
          <p:nvPr>
            <p:ph type="title"/>
          </p:nvPr>
        </p:nvSpPr>
        <p:spPr/>
        <p:txBody>
          <a:bodyPr/>
          <a:lstStyle/>
          <a:p>
            <a:r>
              <a:rPr lang="en-US" dirty="0"/>
              <a:t>Disclosure of Interests</a:t>
            </a:r>
          </a:p>
        </p:txBody>
      </p:sp>
      <p:sp>
        <p:nvSpPr>
          <p:cNvPr id="3" name="Content Placeholder 2">
            <a:extLst>
              <a:ext uri="{FF2B5EF4-FFF2-40B4-BE49-F238E27FC236}">
                <a16:creationId xmlns:a16="http://schemas.microsoft.com/office/drawing/2014/main" id="{42B3F789-00F0-415D-B8F6-A1A273366F7A}"/>
              </a:ext>
            </a:extLst>
          </p:cNvPr>
          <p:cNvSpPr>
            <a:spLocks noGrp="1"/>
          </p:cNvSpPr>
          <p:nvPr>
            <p:ph idx="1"/>
          </p:nvPr>
        </p:nvSpPr>
        <p:spPr/>
        <p:txBody>
          <a:bodyPr/>
          <a:lstStyle/>
          <a:p>
            <a:pPr marL="0" indent="0">
              <a:buNone/>
            </a:pPr>
            <a:r>
              <a:rPr lang="en-US" dirty="0"/>
              <a:t> </a:t>
            </a:r>
          </a:p>
          <a:p>
            <a:r>
              <a:rPr lang="en-US" dirty="0"/>
              <a:t> No financial conflicts of interest to disclose.</a:t>
            </a:r>
          </a:p>
          <a:p>
            <a:endParaRPr lang="en-US" dirty="0"/>
          </a:p>
          <a:p>
            <a:r>
              <a:rPr lang="en-US" dirty="0"/>
              <a:t> Off-label and non-FDA approved medicines and clinical trials will be discussed</a:t>
            </a:r>
          </a:p>
        </p:txBody>
      </p:sp>
    </p:spTree>
    <p:extLst>
      <p:ext uri="{BB962C8B-B14F-4D97-AF65-F5344CB8AC3E}">
        <p14:creationId xmlns:p14="http://schemas.microsoft.com/office/powerpoint/2010/main" val="1212573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1157DCE-F4B3-524D-BFB1-73A0B8CECF99}"/>
              </a:ext>
            </a:extLst>
          </p:cNvPr>
          <p:cNvGraphicFramePr>
            <a:graphicFrameLocks noGrp="1"/>
          </p:cNvGraphicFramePr>
          <p:nvPr>
            <p:ph idx="1"/>
          </p:nvPr>
        </p:nvGraphicFramePr>
        <p:xfrm>
          <a:off x="1081670" y="1271240"/>
          <a:ext cx="9845133" cy="5500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FA55FC15-3232-3149-867B-3706EBF55BCC}"/>
              </a:ext>
            </a:extLst>
          </p:cNvPr>
          <p:cNvSpPr>
            <a:spLocks noGrp="1"/>
          </p:cNvSpPr>
          <p:nvPr>
            <p:ph type="title"/>
          </p:nvPr>
        </p:nvSpPr>
        <p:spPr>
          <a:xfrm>
            <a:off x="838200" y="30590"/>
            <a:ext cx="10515600" cy="1325563"/>
          </a:xfrm>
        </p:spPr>
        <p:txBody>
          <a:bodyPr/>
          <a:lstStyle/>
          <a:p>
            <a:r>
              <a:rPr lang="en-US" dirty="0"/>
              <a:t>Cycle of Addiction</a:t>
            </a:r>
          </a:p>
        </p:txBody>
      </p:sp>
    </p:spTree>
    <p:extLst>
      <p:ext uri="{BB962C8B-B14F-4D97-AF65-F5344CB8AC3E}">
        <p14:creationId xmlns:p14="http://schemas.microsoft.com/office/powerpoint/2010/main" val="4266963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6"/>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No photo description available.">
            <a:extLst>
              <a:ext uri="{FF2B5EF4-FFF2-40B4-BE49-F238E27FC236}">
                <a16:creationId xmlns:a16="http://schemas.microsoft.com/office/drawing/2014/main" id="{E021FF17-2E8B-5198-C894-09B366CF13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02" r="23401" b="-1"/>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No photo description available.">
            <a:extLst>
              <a:ext uri="{FF2B5EF4-FFF2-40B4-BE49-F238E27FC236}">
                <a16:creationId xmlns:a16="http://schemas.microsoft.com/office/drawing/2014/main" id="{365D3B41-9FFB-F200-0F95-0F7B2AC4BB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90" b="1"/>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No photo description available.">
            <a:extLst>
              <a:ext uri="{FF2B5EF4-FFF2-40B4-BE49-F238E27FC236}">
                <a16:creationId xmlns:a16="http://schemas.microsoft.com/office/drawing/2014/main" id="{4A6DDD79-B1A3-3D4B-1AA5-12B0762E95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 b="5004"/>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9" name="Freeform: Shape 1038">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1" name="Freeform: Shape 1040">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05C9E935-FB50-66E3-CC18-FE9C538B61BA}"/>
              </a:ext>
            </a:extLst>
          </p:cNvPr>
          <p:cNvSpPr>
            <a:spLocks noGrp="1"/>
          </p:cNvSpPr>
          <p:nvPr>
            <p:ph type="title"/>
          </p:nvPr>
        </p:nvSpPr>
        <p:spPr>
          <a:xfrm>
            <a:off x="448056" y="685800"/>
            <a:ext cx="2807208" cy="1325563"/>
          </a:xfrm>
        </p:spPr>
        <p:txBody>
          <a:bodyPr vert="horz" lIns="91440" tIns="45720" rIns="91440" bIns="45720" rtlCol="0" anchor="ctr">
            <a:normAutofit fontScale="90000"/>
          </a:bodyPr>
          <a:lstStyle/>
          <a:p>
            <a:pPr>
              <a:spcBef>
                <a:spcPct val="0"/>
              </a:spcBef>
            </a:pPr>
            <a:r>
              <a:rPr lang="en-US" sz="2800" kern="1200" dirty="0">
                <a:solidFill>
                  <a:schemeClr val="tx1"/>
                </a:solidFill>
                <a:latin typeface="+mj-lt"/>
                <a:ea typeface="+mj-ea"/>
                <a:cs typeface="+mj-cs"/>
              </a:rPr>
              <a:t>What did stimulant use and overdose look like for me?</a:t>
            </a:r>
          </a:p>
        </p:txBody>
      </p:sp>
      <p:sp>
        <p:nvSpPr>
          <p:cNvPr id="1043" name="Rectangle 104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5" name="Rectangle 104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056" y="2258568"/>
            <a:ext cx="2807208" cy="3922776"/>
          </a:xfrm>
          <a:prstGeom prst="rect">
            <a:avLst/>
          </a:prstGeom>
        </p:spPr>
        <p:txBody>
          <a:bodyPr vert="horz" lIns="91440" tIns="45720" rIns="91440" bIns="45720" rtlCol="0">
            <a:normAutofit/>
          </a:bodyPr>
          <a:lstStyle/>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Person who uses drugs</a:t>
            </a: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Struggled from 2007-2011</a:t>
            </a: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Multiple overdose survivor of both opioids and methamphetamine</a:t>
            </a: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No access to harm reduction or overdose prevention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403AB-B296-4952-A466-75F3D6DB37B8}"/>
              </a:ext>
            </a:extLst>
          </p:cNvPr>
          <p:cNvSpPr>
            <a:spLocks noGrp="1"/>
          </p:cNvSpPr>
          <p:nvPr>
            <p:ph type="title"/>
          </p:nvPr>
        </p:nvSpPr>
        <p:spPr/>
        <p:txBody>
          <a:bodyPr/>
          <a:lstStyle/>
          <a:p>
            <a:r>
              <a:rPr lang="en-US" dirty="0"/>
              <a:t>Goals of SUD Medications</a:t>
            </a:r>
          </a:p>
        </p:txBody>
      </p:sp>
      <p:sp>
        <p:nvSpPr>
          <p:cNvPr id="3" name="Content Placeholder 2">
            <a:extLst>
              <a:ext uri="{FF2B5EF4-FFF2-40B4-BE49-F238E27FC236}">
                <a16:creationId xmlns:a16="http://schemas.microsoft.com/office/drawing/2014/main" id="{194C060C-75AA-4D6C-B5DF-5A1D36834EC6}"/>
              </a:ext>
            </a:extLst>
          </p:cNvPr>
          <p:cNvSpPr>
            <a:spLocks noGrp="1"/>
          </p:cNvSpPr>
          <p:nvPr>
            <p:ph idx="1"/>
          </p:nvPr>
        </p:nvSpPr>
        <p:spPr>
          <a:xfrm>
            <a:off x="6248400" y="1738830"/>
            <a:ext cx="5257800" cy="4590534"/>
          </a:xfrm>
        </p:spPr>
        <p:txBody>
          <a:bodyPr>
            <a:normAutofit/>
          </a:bodyPr>
          <a:lstStyle/>
          <a:p>
            <a:pPr marL="0" indent="0">
              <a:buNone/>
            </a:pPr>
            <a:endParaRPr lang="en-US" dirty="0"/>
          </a:p>
          <a:p>
            <a:r>
              <a:rPr lang="en-US" dirty="0"/>
              <a:t> Manage withdrawal</a:t>
            </a:r>
          </a:p>
          <a:p>
            <a:endParaRPr lang="en-US" dirty="0"/>
          </a:p>
          <a:p>
            <a:r>
              <a:rPr lang="en-US" dirty="0"/>
              <a:t> Aversive therapy</a:t>
            </a:r>
          </a:p>
          <a:p>
            <a:endParaRPr lang="en-US" dirty="0"/>
          </a:p>
          <a:p>
            <a:r>
              <a:rPr lang="en-US" dirty="0"/>
              <a:t> Change behavior</a:t>
            </a:r>
          </a:p>
        </p:txBody>
      </p:sp>
      <p:sp>
        <p:nvSpPr>
          <p:cNvPr id="5" name="Content Placeholder 2">
            <a:extLst>
              <a:ext uri="{FF2B5EF4-FFF2-40B4-BE49-F238E27FC236}">
                <a16:creationId xmlns:a16="http://schemas.microsoft.com/office/drawing/2014/main" id="{7CBBFAEC-4452-4C6E-8A3E-3ED937F0CD66}"/>
              </a:ext>
            </a:extLst>
          </p:cNvPr>
          <p:cNvSpPr txBox="1">
            <a:spLocks/>
          </p:cNvSpPr>
          <p:nvPr/>
        </p:nvSpPr>
        <p:spPr>
          <a:xfrm>
            <a:off x="990600" y="1738830"/>
            <a:ext cx="5257800" cy="4590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Abstinence initiation</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Block reward/substance</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Reduce craving</a:t>
            </a:r>
          </a:p>
        </p:txBody>
      </p:sp>
    </p:spTree>
    <p:extLst>
      <p:ext uri="{BB962C8B-B14F-4D97-AF65-F5344CB8AC3E}">
        <p14:creationId xmlns:p14="http://schemas.microsoft.com/office/powerpoint/2010/main" val="262724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1157DCE-F4B3-524D-BFB1-73A0B8CECF99}"/>
              </a:ext>
            </a:extLst>
          </p:cNvPr>
          <p:cNvGraphicFramePr>
            <a:graphicFrameLocks noGrp="1"/>
          </p:cNvGraphicFramePr>
          <p:nvPr>
            <p:ph idx="1"/>
          </p:nvPr>
        </p:nvGraphicFramePr>
        <p:xfrm>
          <a:off x="1377950" y="1668364"/>
          <a:ext cx="9080500" cy="4462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FA55FC15-3232-3149-867B-3706EBF55BCC}"/>
              </a:ext>
            </a:extLst>
          </p:cNvPr>
          <p:cNvSpPr>
            <a:spLocks noGrp="1"/>
          </p:cNvSpPr>
          <p:nvPr>
            <p:ph type="title"/>
          </p:nvPr>
        </p:nvSpPr>
        <p:spPr>
          <a:xfrm>
            <a:off x="838200" y="64227"/>
            <a:ext cx="10515600" cy="1325563"/>
          </a:xfrm>
        </p:spPr>
        <p:txBody>
          <a:bodyPr/>
          <a:lstStyle/>
          <a:p>
            <a:r>
              <a:rPr lang="en-US" u="sng" dirty="0"/>
              <a:t>Targets of Medication Therapy</a:t>
            </a:r>
          </a:p>
        </p:txBody>
      </p:sp>
      <p:sp>
        <p:nvSpPr>
          <p:cNvPr id="2" name="TextBox 1">
            <a:extLst>
              <a:ext uri="{FF2B5EF4-FFF2-40B4-BE49-F238E27FC236}">
                <a16:creationId xmlns:a16="http://schemas.microsoft.com/office/drawing/2014/main" id="{21E96530-5CD1-4019-BD02-A9C560EA8FCB}"/>
              </a:ext>
            </a:extLst>
          </p:cNvPr>
          <p:cNvSpPr txBox="1"/>
          <p:nvPr/>
        </p:nvSpPr>
        <p:spPr>
          <a:xfrm flipH="1">
            <a:off x="7636492" y="1452920"/>
            <a:ext cx="2183914" cy="43088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Block Reward</a:t>
            </a:r>
          </a:p>
        </p:txBody>
      </p:sp>
      <p:sp>
        <p:nvSpPr>
          <p:cNvPr id="7" name="TextBox 6">
            <a:extLst>
              <a:ext uri="{FF2B5EF4-FFF2-40B4-BE49-F238E27FC236}">
                <a16:creationId xmlns:a16="http://schemas.microsoft.com/office/drawing/2014/main" id="{D8D41064-F1B1-42CA-8BAC-42ECBCECEF8E}"/>
              </a:ext>
            </a:extLst>
          </p:cNvPr>
          <p:cNvSpPr txBox="1"/>
          <p:nvPr/>
        </p:nvSpPr>
        <p:spPr>
          <a:xfrm flipH="1">
            <a:off x="9192277" y="3557527"/>
            <a:ext cx="2532346" cy="43088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Manage Withdrawal</a:t>
            </a:r>
          </a:p>
        </p:txBody>
      </p:sp>
      <p:sp>
        <p:nvSpPr>
          <p:cNvPr id="8" name="TextBox 7">
            <a:extLst>
              <a:ext uri="{FF2B5EF4-FFF2-40B4-BE49-F238E27FC236}">
                <a16:creationId xmlns:a16="http://schemas.microsoft.com/office/drawing/2014/main" id="{EBA350DB-EE7B-42B0-A543-1BC0158B770E}"/>
              </a:ext>
            </a:extLst>
          </p:cNvPr>
          <p:cNvSpPr txBox="1"/>
          <p:nvPr/>
        </p:nvSpPr>
        <p:spPr>
          <a:xfrm flipH="1">
            <a:off x="111777" y="3337651"/>
            <a:ext cx="2532346" cy="43088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Reduce Craving</a:t>
            </a:r>
          </a:p>
        </p:txBody>
      </p:sp>
      <p:grpSp>
        <p:nvGrpSpPr>
          <p:cNvPr id="10" name="Group 9">
            <a:extLst>
              <a:ext uri="{FF2B5EF4-FFF2-40B4-BE49-F238E27FC236}">
                <a16:creationId xmlns:a16="http://schemas.microsoft.com/office/drawing/2014/main" id="{DFB726EB-4F10-443E-BC7E-8879A25989B6}"/>
              </a:ext>
            </a:extLst>
          </p:cNvPr>
          <p:cNvGrpSpPr/>
          <p:nvPr/>
        </p:nvGrpSpPr>
        <p:grpSpPr>
          <a:xfrm>
            <a:off x="4652027" y="5868233"/>
            <a:ext cx="2532346" cy="756337"/>
            <a:chOff x="4652027" y="5893285"/>
            <a:chExt cx="2532346" cy="756337"/>
          </a:xfrm>
        </p:grpSpPr>
        <p:sp>
          <p:nvSpPr>
            <p:cNvPr id="9" name="TextBox 8">
              <a:extLst>
                <a:ext uri="{FF2B5EF4-FFF2-40B4-BE49-F238E27FC236}">
                  <a16:creationId xmlns:a16="http://schemas.microsoft.com/office/drawing/2014/main" id="{92F33886-409A-4464-9082-0B42F8233EC9}"/>
                </a:ext>
              </a:extLst>
            </p:cNvPr>
            <p:cNvSpPr txBox="1"/>
            <p:nvPr/>
          </p:nvSpPr>
          <p:spPr>
            <a:xfrm flipH="1">
              <a:off x="4652027" y="6218735"/>
              <a:ext cx="2532346" cy="430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Abstinence Initiation</a:t>
              </a:r>
            </a:p>
          </p:txBody>
        </p:sp>
        <p:sp>
          <p:nvSpPr>
            <p:cNvPr id="3" name="Arrow: Up 2">
              <a:extLst>
                <a:ext uri="{FF2B5EF4-FFF2-40B4-BE49-F238E27FC236}">
                  <a16:creationId xmlns:a16="http://schemas.microsoft.com/office/drawing/2014/main" id="{CCF7D281-44DB-4881-9CB9-0CF276C841DE}"/>
                </a:ext>
              </a:extLst>
            </p:cNvPr>
            <p:cNvSpPr/>
            <p:nvPr/>
          </p:nvSpPr>
          <p:spPr>
            <a:xfrm>
              <a:off x="5573734" y="5893285"/>
              <a:ext cx="688932" cy="381380"/>
            </a:xfrm>
            <a:prstGeom prst="upArrow">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D56B2F8C-6B6C-4C0C-862D-B87A07724E69}"/>
              </a:ext>
            </a:extLst>
          </p:cNvPr>
          <p:cNvSpPr txBox="1"/>
          <p:nvPr/>
        </p:nvSpPr>
        <p:spPr>
          <a:xfrm flipH="1">
            <a:off x="2051971" y="1467349"/>
            <a:ext cx="2183914" cy="43088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Aversive Therapy</a:t>
            </a:r>
          </a:p>
        </p:txBody>
      </p:sp>
      <p:sp>
        <p:nvSpPr>
          <p:cNvPr id="12" name="TextBox 11">
            <a:extLst>
              <a:ext uri="{FF2B5EF4-FFF2-40B4-BE49-F238E27FC236}">
                <a16:creationId xmlns:a16="http://schemas.microsoft.com/office/drawing/2014/main" id="{A19BFBA5-F39F-49A5-967D-B4C946E55A69}"/>
              </a:ext>
            </a:extLst>
          </p:cNvPr>
          <p:cNvSpPr txBox="1"/>
          <p:nvPr/>
        </p:nvSpPr>
        <p:spPr>
          <a:xfrm flipH="1">
            <a:off x="5008802" y="3514874"/>
            <a:ext cx="1818796" cy="76944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Behavior</a:t>
            </a:r>
          </a:p>
        </p:txBody>
      </p:sp>
    </p:spTree>
    <p:extLst>
      <p:ext uri="{BB962C8B-B14F-4D97-AF65-F5344CB8AC3E}">
        <p14:creationId xmlns:p14="http://schemas.microsoft.com/office/powerpoint/2010/main" val="392912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2A22-9CFF-7140-8DBB-477A55C62FC4}"/>
              </a:ext>
            </a:extLst>
          </p:cNvPr>
          <p:cNvSpPr>
            <a:spLocks noGrp="1"/>
          </p:cNvSpPr>
          <p:nvPr>
            <p:ph type="title"/>
          </p:nvPr>
        </p:nvSpPr>
        <p:spPr/>
        <p:txBody>
          <a:bodyPr/>
          <a:lstStyle/>
          <a:p>
            <a:r>
              <a:rPr lang="en-US" dirty="0"/>
              <a:t>Medications for Cocaine Use Disorder</a:t>
            </a:r>
          </a:p>
        </p:txBody>
      </p:sp>
      <p:sp>
        <p:nvSpPr>
          <p:cNvPr id="3" name="Content Placeholder 2">
            <a:extLst>
              <a:ext uri="{FF2B5EF4-FFF2-40B4-BE49-F238E27FC236}">
                <a16:creationId xmlns:a16="http://schemas.microsoft.com/office/drawing/2014/main" id="{C4C1FE3B-2EB9-D04C-8465-31D93403DA7F}"/>
              </a:ext>
            </a:extLst>
          </p:cNvPr>
          <p:cNvSpPr>
            <a:spLocks noGrp="1"/>
          </p:cNvSpPr>
          <p:nvPr>
            <p:ph idx="1"/>
          </p:nvPr>
        </p:nvSpPr>
        <p:spPr/>
        <p:txBody>
          <a:bodyPr/>
          <a:lstStyle/>
          <a:p>
            <a:pPr marL="0" indent="0">
              <a:buNone/>
            </a:pPr>
            <a:r>
              <a:rPr lang="en-US" u="sng" dirty="0"/>
              <a:t>Positive Signal and/or Promising Agent</a:t>
            </a:r>
          </a:p>
          <a:p>
            <a:r>
              <a:rPr lang="en-US" dirty="0"/>
              <a:t> Topiramate</a:t>
            </a:r>
            <a:r>
              <a:rPr lang="en-US" baseline="30000" dirty="0"/>
              <a:t>1</a:t>
            </a:r>
          </a:p>
          <a:p>
            <a:r>
              <a:rPr lang="en-US" dirty="0"/>
              <a:t> Modafinil</a:t>
            </a:r>
            <a:r>
              <a:rPr lang="en-US" baseline="30000" dirty="0"/>
              <a:t>2</a:t>
            </a:r>
          </a:p>
          <a:p>
            <a:r>
              <a:rPr lang="en-US" dirty="0"/>
              <a:t> Bupropion</a:t>
            </a:r>
            <a:r>
              <a:rPr lang="en-US" baseline="30000" dirty="0"/>
              <a:t>3</a:t>
            </a:r>
          </a:p>
          <a:p>
            <a:r>
              <a:rPr lang="en-US" dirty="0"/>
              <a:t> Amphetamine salts</a:t>
            </a:r>
            <a:r>
              <a:rPr lang="en-US" baseline="30000" dirty="0"/>
              <a:t>4</a:t>
            </a:r>
          </a:p>
          <a:p>
            <a:r>
              <a:rPr lang="en-US" dirty="0"/>
              <a:t> Disulfiram (mixed, poorer retention)</a:t>
            </a:r>
            <a:r>
              <a:rPr lang="en-US" baseline="30000" dirty="0"/>
              <a:t>5</a:t>
            </a:r>
          </a:p>
          <a:p>
            <a:r>
              <a:rPr lang="en-US" dirty="0"/>
              <a:t> Buprenorphine + naltrexone</a:t>
            </a:r>
            <a:r>
              <a:rPr lang="en-US" baseline="30000" dirty="0"/>
              <a:t>6</a:t>
            </a:r>
          </a:p>
        </p:txBody>
      </p:sp>
      <p:sp>
        <p:nvSpPr>
          <p:cNvPr id="4" name="TextBox 3">
            <a:extLst>
              <a:ext uri="{FF2B5EF4-FFF2-40B4-BE49-F238E27FC236}">
                <a16:creationId xmlns:a16="http://schemas.microsoft.com/office/drawing/2014/main" id="{7BBF4742-C684-8C48-ADA6-FCF9FF56EEC5}"/>
              </a:ext>
            </a:extLst>
          </p:cNvPr>
          <p:cNvSpPr txBox="1"/>
          <p:nvPr/>
        </p:nvSpPr>
        <p:spPr>
          <a:xfrm>
            <a:off x="1971344" y="6319194"/>
            <a:ext cx="9791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Kampman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2004, 2013; Johnson et al., 2013; 2.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Dackis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2005, 2012; Anderson et al., 2009;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Kampman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2015;  3.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Shoptaw</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2008; Poling et al., 2006; 4.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Mariani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2012; Levin et al., 2015, 2020; 5. Carroll et al., 2004;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Pani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2010;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Schottenfeld</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et al., 2014; 6. Ling et al., 2016.</a:t>
            </a:r>
          </a:p>
        </p:txBody>
      </p:sp>
    </p:spTree>
    <p:extLst>
      <p:ext uri="{BB962C8B-B14F-4D97-AF65-F5344CB8AC3E}">
        <p14:creationId xmlns:p14="http://schemas.microsoft.com/office/powerpoint/2010/main" val="1273851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1157DCE-F4B3-524D-BFB1-73A0B8CECF99}"/>
              </a:ext>
            </a:extLst>
          </p:cNvPr>
          <p:cNvGraphicFramePr>
            <a:graphicFrameLocks noGrp="1"/>
          </p:cNvGraphicFramePr>
          <p:nvPr>
            <p:ph idx="1"/>
          </p:nvPr>
        </p:nvGraphicFramePr>
        <p:xfrm>
          <a:off x="1011381" y="1029182"/>
          <a:ext cx="9918123" cy="4994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29877B79-906C-8CD5-95B0-7ABD001FD163}"/>
              </a:ext>
            </a:extLst>
          </p:cNvPr>
          <p:cNvSpPr txBox="1"/>
          <p:nvPr/>
        </p:nvSpPr>
        <p:spPr>
          <a:xfrm flipH="1">
            <a:off x="7802744" y="259741"/>
            <a:ext cx="4239559"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Cocaine Vaccines,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mAb</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Naltrexone + Bupropion</a:t>
            </a:r>
          </a:p>
        </p:txBody>
      </p:sp>
    </p:spTree>
    <p:extLst>
      <p:ext uri="{BB962C8B-B14F-4D97-AF65-F5344CB8AC3E}">
        <p14:creationId xmlns:p14="http://schemas.microsoft.com/office/powerpoint/2010/main" val="62176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FED7-6548-0B57-938B-10459A55E2C7}"/>
              </a:ext>
            </a:extLst>
          </p:cNvPr>
          <p:cNvSpPr>
            <a:spLocks noGrp="1"/>
          </p:cNvSpPr>
          <p:nvPr>
            <p:ph type="title"/>
          </p:nvPr>
        </p:nvSpPr>
        <p:spPr/>
        <p:txBody>
          <a:bodyPr/>
          <a:lstStyle/>
          <a:p>
            <a:r>
              <a:rPr lang="en-US" dirty="0"/>
              <a:t>Cocaine Vaccines</a:t>
            </a:r>
          </a:p>
        </p:txBody>
      </p:sp>
      <p:sp>
        <p:nvSpPr>
          <p:cNvPr id="3" name="Content Placeholder 2">
            <a:extLst>
              <a:ext uri="{FF2B5EF4-FFF2-40B4-BE49-F238E27FC236}">
                <a16:creationId xmlns:a16="http://schemas.microsoft.com/office/drawing/2014/main" id="{F4648116-794B-411C-7254-FD3273E31682}"/>
              </a:ext>
            </a:extLst>
          </p:cNvPr>
          <p:cNvSpPr>
            <a:spLocks noGrp="1"/>
          </p:cNvSpPr>
          <p:nvPr>
            <p:ph idx="1"/>
          </p:nvPr>
        </p:nvSpPr>
        <p:spPr>
          <a:xfrm>
            <a:off x="709863" y="1424571"/>
            <a:ext cx="10888579" cy="5068303"/>
          </a:xfrm>
        </p:spPr>
        <p:txBody>
          <a:bodyPr>
            <a:normAutofit/>
          </a:bodyPr>
          <a:lstStyle/>
          <a:p>
            <a:r>
              <a:rPr lang="en-US" dirty="0"/>
              <a:t> One (1) completed Phase 3, multi-site trial – TA-CD</a:t>
            </a:r>
          </a:p>
          <a:p>
            <a:pPr lvl="1"/>
            <a:r>
              <a:rPr lang="en-US" sz="2600" dirty="0"/>
              <a:t> Succinyl norcocaine </a:t>
            </a:r>
            <a:r>
              <a:rPr lang="en-US" sz="2600" dirty="0" err="1"/>
              <a:t>hapten</a:t>
            </a:r>
            <a:r>
              <a:rPr lang="en-US" sz="2600" dirty="0"/>
              <a:t> conjugated to cholera toxin B (</a:t>
            </a:r>
            <a:r>
              <a:rPr lang="en-US" sz="2600" dirty="0" err="1"/>
              <a:t>rCTB</a:t>
            </a:r>
            <a:r>
              <a:rPr lang="en-US" sz="2600" dirty="0"/>
              <a:t>)</a:t>
            </a:r>
          </a:p>
          <a:p>
            <a:pPr lvl="1"/>
            <a:r>
              <a:rPr lang="en-US" sz="2600" dirty="0"/>
              <a:t> 2-weeks abstinence observed vaccine &gt; placebo (NSS)</a:t>
            </a:r>
          </a:p>
          <a:p>
            <a:pPr lvl="1"/>
            <a:endParaRPr lang="en-US" sz="2600" dirty="0"/>
          </a:p>
          <a:p>
            <a:pPr lvl="1"/>
            <a:r>
              <a:rPr lang="en-US" sz="2600" dirty="0"/>
              <a:t> Currently enrolling: two (2) Phase 2 trials and one (1) Phase 1 trial </a:t>
            </a:r>
          </a:p>
          <a:p>
            <a:pPr lvl="1"/>
            <a:r>
              <a:rPr lang="en-US" sz="2600" dirty="0"/>
              <a:t> Pre-clinical trials in non-humans (i.e., rodents, primates) ongoing</a:t>
            </a:r>
          </a:p>
          <a:p>
            <a:pPr lvl="1"/>
            <a:r>
              <a:rPr lang="en-US" sz="2600" dirty="0"/>
              <a:t> Adjuvant selection remains complicated</a:t>
            </a:r>
          </a:p>
          <a:p>
            <a:endParaRPr lang="en-US" sz="2600" dirty="0"/>
          </a:p>
          <a:p>
            <a:pPr lvl="1"/>
            <a:r>
              <a:rPr lang="en-US" sz="2600" dirty="0"/>
              <a:t> Recent data suggest role for IgA secretion (in c/w IgM or IgG)</a:t>
            </a:r>
          </a:p>
        </p:txBody>
      </p:sp>
    </p:spTree>
    <p:extLst>
      <p:ext uri="{BB962C8B-B14F-4D97-AF65-F5344CB8AC3E}">
        <p14:creationId xmlns:p14="http://schemas.microsoft.com/office/powerpoint/2010/main" val="2973974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4D7A1-A80D-E116-3487-12DBCE32EBD0}"/>
              </a:ext>
            </a:extLst>
          </p:cNvPr>
          <p:cNvSpPr>
            <a:spLocks noGrp="1"/>
          </p:cNvSpPr>
          <p:nvPr>
            <p:ph type="title"/>
          </p:nvPr>
        </p:nvSpPr>
        <p:spPr/>
        <p:txBody>
          <a:bodyPr/>
          <a:lstStyle/>
          <a:p>
            <a:r>
              <a:rPr lang="en-US" dirty="0"/>
              <a:t>Naltrexone for Cocaine Use Disorder</a:t>
            </a:r>
          </a:p>
        </p:txBody>
      </p:sp>
      <p:sp>
        <p:nvSpPr>
          <p:cNvPr id="3" name="Content Placeholder 2">
            <a:extLst>
              <a:ext uri="{FF2B5EF4-FFF2-40B4-BE49-F238E27FC236}">
                <a16:creationId xmlns:a16="http://schemas.microsoft.com/office/drawing/2014/main" id="{37877F2D-84AA-389B-3A66-6EB6BD61DEEE}"/>
              </a:ext>
            </a:extLst>
          </p:cNvPr>
          <p:cNvSpPr>
            <a:spLocks noGrp="1"/>
          </p:cNvSpPr>
          <p:nvPr>
            <p:ph idx="1"/>
          </p:nvPr>
        </p:nvSpPr>
        <p:spPr>
          <a:xfrm>
            <a:off x="838200" y="1690689"/>
            <a:ext cx="10515600" cy="4802186"/>
          </a:xfrm>
        </p:spPr>
        <p:txBody>
          <a:bodyPr>
            <a:normAutofit/>
          </a:bodyPr>
          <a:lstStyle/>
          <a:p>
            <a:r>
              <a:rPr lang="en-US" dirty="0"/>
              <a:t> Preclinical findings</a:t>
            </a:r>
          </a:p>
          <a:p>
            <a:pPr lvl="1"/>
            <a:r>
              <a:rPr lang="en-US" dirty="0"/>
              <a:t> </a:t>
            </a:r>
            <a:r>
              <a:rPr lang="en-US" dirty="0">
                <a:sym typeface="Wingdings" panose="05000000000000000000" pitchFamily="2" charset="2"/>
              </a:rPr>
              <a:t>↓ </a:t>
            </a:r>
            <a:r>
              <a:rPr lang="en-US" dirty="0" err="1">
                <a:sym typeface="Wingdings" panose="05000000000000000000" pitchFamily="2" charset="2"/>
              </a:rPr>
              <a:t>Ccn</a:t>
            </a:r>
            <a:r>
              <a:rPr lang="en-US" dirty="0">
                <a:sym typeface="Wingdings" panose="05000000000000000000" pitchFamily="2" charset="2"/>
              </a:rPr>
              <a:t> self-admin (rats (VTA), rhesus monkeys)</a:t>
            </a:r>
            <a:endParaRPr lang="en-US" dirty="0"/>
          </a:p>
          <a:p>
            <a:r>
              <a:rPr lang="en-US" dirty="0"/>
              <a:t> Clinical observation</a:t>
            </a:r>
          </a:p>
          <a:p>
            <a:pPr lvl="1"/>
            <a:r>
              <a:rPr lang="en-US" dirty="0"/>
              <a:t> NTX in pts w/comorbid OUD and CUD showed </a:t>
            </a:r>
            <a:r>
              <a:rPr lang="en-US" dirty="0">
                <a:sym typeface="Wingdings" panose="05000000000000000000" pitchFamily="2" charset="2"/>
              </a:rPr>
              <a:t>↓</a:t>
            </a:r>
            <a:r>
              <a:rPr lang="en-US" dirty="0" err="1">
                <a:sym typeface="Wingdings" panose="05000000000000000000" pitchFamily="2" charset="2"/>
              </a:rPr>
              <a:t>ccn</a:t>
            </a:r>
            <a:r>
              <a:rPr lang="en-US" dirty="0">
                <a:sym typeface="Wingdings" panose="05000000000000000000" pitchFamily="2" charset="2"/>
              </a:rPr>
              <a:t>+ urines in c/w methadone</a:t>
            </a:r>
            <a:endParaRPr lang="en-US" dirty="0"/>
          </a:p>
          <a:p>
            <a:r>
              <a:rPr lang="en-US" dirty="0"/>
              <a:t> Positive signal for NTX in CUD and Alcohol Use Disorder </a:t>
            </a:r>
          </a:p>
          <a:p>
            <a:pPr lvl="1"/>
            <a:r>
              <a:rPr lang="en-US" dirty="0"/>
              <a:t> No diff b/w NTX and </a:t>
            </a:r>
            <a:r>
              <a:rPr lang="en-US" dirty="0" err="1"/>
              <a:t>pbo</a:t>
            </a:r>
            <a:r>
              <a:rPr lang="en-US" dirty="0"/>
              <a:t> in reducing craving in response to </a:t>
            </a:r>
            <a:r>
              <a:rPr lang="en-US" dirty="0" err="1"/>
              <a:t>ccn</a:t>
            </a:r>
            <a:r>
              <a:rPr lang="en-US" dirty="0"/>
              <a:t>-related film (Modesto-Lowe)</a:t>
            </a:r>
          </a:p>
          <a:p>
            <a:pPr lvl="1"/>
            <a:r>
              <a:rPr lang="en-US" dirty="0"/>
              <a:t> NTX 150mg - </a:t>
            </a:r>
            <a:r>
              <a:rPr lang="en-US" dirty="0">
                <a:sym typeface="Wingdings" panose="05000000000000000000" pitchFamily="2" charset="2"/>
              </a:rPr>
              <a:t>↓%drink days; $ spent on </a:t>
            </a:r>
            <a:r>
              <a:rPr lang="en-US" dirty="0" err="1">
                <a:sym typeface="Wingdings" panose="05000000000000000000" pitchFamily="2" charset="2"/>
              </a:rPr>
              <a:t>ccn</a:t>
            </a:r>
            <a:r>
              <a:rPr lang="en-US" dirty="0">
                <a:sym typeface="Wingdings" panose="05000000000000000000" pitchFamily="2" charset="2"/>
              </a:rPr>
              <a:t>/</a:t>
            </a:r>
            <a:r>
              <a:rPr lang="en-US" dirty="0" err="1">
                <a:sym typeface="Wingdings" panose="05000000000000000000" pitchFamily="2" charset="2"/>
              </a:rPr>
              <a:t>wk</a:t>
            </a:r>
            <a:r>
              <a:rPr lang="en-US" dirty="0">
                <a:sym typeface="Wingdings" panose="05000000000000000000" pitchFamily="2" charset="2"/>
              </a:rPr>
              <a:t>, %</a:t>
            </a:r>
            <a:r>
              <a:rPr lang="en-US" dirty="0" err="1">
                <a:sym typeface="Wingdings" panose="05000000000000000000" pitchFamily="2" charset="2"/>
              </a:rPr>
              <a:t>ccn</a:t>
            </a:r>
            <a:r>
              <a:rPr lang="en-US" dirty="0">
                <a:sym typeface="Wingdings" panose="05000000000000000000" pitchFamily="2" charset="2"/>
              </a:rPr>
              <a:t> use days </a:t>
            </a:r>
            <a:r>
              <a:rPr lang="en-US" dirty="0"/>
              <a:t>(</a:t>
            </a:r>
            <a:r>
              <a:rPr lang="en-US" dirty="0" err="1"/>
              <a:t>Oslin</a:t>
            </a:r>
            <a:r>
              <a:rPr lang="en-US" dirty="0"/>
              <a:t>)</a:t>
            </a:r>
          </a:p>
          <a:p>
            <a:pPr lvl="1"/>
            <a:r>
              <a:rPr lang="en-US" dirty="0"/>
              <a:t> NTX vs NTX + Disulfiram – no diff in </a:t>
            </a:r>
            <a:r>
              <a:rPr lang="en-US" dirty="0" err="1"/>
              <a:t>ccn</a:t>
            </a:r>
            <a:r>
              <a:rPr lang="en-US" dirty="0"/>
              <a:t> abstinence rates (</a:t>
            </a:r>
            <a:r>
              <a:rPr lang="en-US" dirty="0" err="1"/>
              <a:t>Pettinati</a:t>
            </a:r>
            <a:r>
              <a:rPr lang="en-US" dirty="0"/>
              <a:t>)</a:t>
            </a:r>
          </a:p>
        </p:txBody>
      </p:sp>
    </p:spTree>
    <p:extLst>
      <p:ext uri="{BB962C8B-B14F-4D97-AF65-F5344CB8AC3E}">
        <p14:creationId xmlns:p14="http://schemas.microsoft.com/office/powerpoint/2010/main" val="4182301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44AF-0653-276C-DCCD-097969717535}"/>
              </a:ext>
            </a:extLst>
          </p:cNvPr>
          <p:cNvSpPr>
            <a:spLocks noGrp="1"/>
          </p:cNvSpPr>
          <p:nvPr>
            <p:ph type="title"/>
          </p:nvPr>
        </p:nvSpPr>
        <p:spPr/>
        <p:txBody>
          <a:bodyPr/>
          <a:lstStyle/>
          <a:p>
            <a:r>
              <a:rPr lang="en-US" dirty="0"/>
              <a:t>Naltrexone + Bupropion</a:t>
            </a:r>
          </a:p>
        </p:txBody>
      </p:sp>
      <p:sp>
        <p:nvSpPr>
          <p:cNvPr id="3" name="Content Placeholder 2">
            <a:extLst>
              <a:ext uri="{FF2B5EF4-FFF2-40B4-BE49-F238E27FC236}">
                <a16:creationId xmlns:a16="http://schemas.microsoft.com/office/drawing/2014/main" id="{6097B304-BFAD-8DE8-1F55-9D820A576798}"/>
              </a:ext>
            </a:extLst>
          </p:cNvPr>
          <p:cNvSpPr>
            <a:spLocks noGrp="1"/>
          </p:cNvSpPr>
          <p:nvPr>
            <p:ph idx="1"/>
          </p:nvPr>
        </p:nvSpPr>
        <p:spPr/>
        <p:txBody>
          <a:bodyPr/>
          <a:lstStyle/>
          <a:p>
            <a:r>
              <a:rPr lang="en-US" dirty="0"/>
              <a:t> Human laboratory study, non-treatment seekers (N=31)</a:t>
            </a:r>
          </a:p>
          <a:p>
            <a:r>
              <a:rPr lang="en-US" dirty="0"/>
              <a:t> Randomized to NTX 50mg vs </a:t>
            </a:r>
            <a:r>
              <a:rPr lang="en-US" dirty="0" err="1"/>
              <a:t>pbo</a:t>
            </a:r>
            <a:r>
              <a:rPr lang="en-US" dirty="0"/>
              <a:t> </a:t>
            </a:r>
            <a:r>
              <a:rPr lang="en-US" i="1" dirty="0"/>
              <a:t>plus</a:t>
            </a:r>
            <a:r>
              <a:rPr lang="en-US" dirty="0"/>
              <a:t> bupropion in escalating doses (0, 100, 200, 400mg/day x 4 days each)</a:t>
            </a:r>
          </a:p>
          <a:p>
            <a:endParaRPr lang="en-US" dirty="0"/>
          </a:p>
          <a:p>
            <a:r>
              <a:rPr lang="en-US" dirty="0"/>
              <a:t> Only Bupropion 100mg blunted effects of cocaine, measures of “like drug” and “stimulated” in response to self administration</a:t>
            </a:r>
          </a:p>
          <a:p>
            <a:endParaRPr lang="en-US" dirty="0"/>
          </a:p>
          <a:p>
            <a:r>
              <a:rPr lang="en-US" dirty="0"/>
              <a:t> However, no impact on cocaine self-administration observed</a:t>
            </a:r>
          </a:p>
        </p:txBody>
      </p:sp>
    </p:spTree>
    <p:extLst>
      <p:ext uri="{BB962C8B-B14F-4D97-AF65-F5344CB8AC3E}">
        <p14:creationId xmlns:p14="http://schemas.microsoft.com/office/powerpoint/2010/main" val="304724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1157DCE-F4B3-524D-BFB1-73A0B8CECF99}"/>
              </a:ext>
            </a:extLst>
          </p:cNvPr>
          <p:cNvGraphicFramePr>
            <a:graphicFrameLocks noGrp="1"/>
          </p:cNvGraphicFramePr>
          <p:nvPr>
            <p:ph idx="1"/>
          </p:nvPr>
        </p:nvGraphicFramePr>
        <p:xfrm>
          <a:off x="1011381" y="1029182"/>
          <a:ext cx="9918123" cy="4994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1E96530-5CD1-4019-BD02-A9C560EA8FCB}"/>
              </a:ext>
            </a:extLst>
          </p:cNvPr>
          <p:cNvSpPr txBox="1"/>
          <p:nvPr/>
        </p:nvSpPr>
        <p:spPr>
          <a:xfrm flipH="1">
            <a:off x="7802744" y="259741"/>
            <a:ext cx="4239559"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Cocaine Vaccines,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mAb</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XR-Naltrexone + Bupropion</a:t>
            </a:r>
          </a:p>
        </p:txBody>
      </p:sp>
      <p:sp>
        <p:nvSpPr>
          <p:cNvPr id="3" name="TextBox 2">
            <a:extLst>
              <a:ext uri="{FF2B5EF4-FFF2-40B4-BE49-F238E27FC236}">
                <a16:creationId xmlns:a16="http://schemas.microsoft.com/office/drawing/2014/main" id="{EE17729F-EDAE-8DDE-2E55-F8D689C2CFE2}"/>
              </a:ext>
            </a:extLst>
          </p:cNvPr>
          <p:cNvSpPr txBox="1"/>
          <p:nvPr/>
        </p:nvSpPr>
        <p:spPr>
          <a:xfrm flipH="1">
            <a:off x="5333997" y="5696504"/>
            <a:ext cx="4239557"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Naltrexone + Buprenorphine</a:t>
            </a:r>
          </a:p>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Antidepressants</a:t>
            </a:r>
          </a:p>
        </p:txBody>
      </p:sp>
    </p:spTree>
    <p:extLst>
      <p:ext uri="{BB962C8B-B14F-4D97-AF65-F5344CB8AC3E}">
        <p14:creationId xmlns:p14="http://schemas.microsoft.com/office/powerpoint/2010/main" val="22553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9D72-9637-71FE-705D-E03C952F1B3E}"/>
              </a:ext>
            </a:extLst>
          </p:cNvPr>
          <p:cNvSpPr>
            <a:spLocks noGrp="1"/>
          </p:cNvSpPr>
          <p:nvPr>
            <p:ph type="title"/>
          </p:nvPr>
        </p:nvSpPr>
        <p:spPr>
          <a:xfrm>
            <a:off x="856731" y="316451"/>
            <a:ext cx="10515600" cy="1325563"/>
          </a:xfrm>
        </p:spPr>
        <p:txBody>
          <a:bodyPr/>
          <a:lstStyle/>
          <a:p>
            <a:r>
              <a:rPr lang="en-US" dirty="0"/>
              <a:t>Naltrexone + Buprenorphine</a:t>
            </a:r>
          </a:p>
        </p:txBody>
      </p:sp>
      <p:pic>
        <p:nvPicPr>
          <p:cNvPr id="17" name="Content Placeholder 4" descr="Chart, bar chart&#10;&#10;Description automatically generated">
            <a:extLst>
              <a:ext uri="{FF2B5EF4-FFF2-40B4-BE49-F238E27FC236}">
                <a16:creationId xmlns:a16="http://schemas.microsoft.com/office/drawing/2014/main" id="{E095CCDF-200F-AB7F-6E11-E8D1FF4DEDE3}"/>
              </a:ext>
            </a:extLst>
          </p:cNvPr>
          <p:cNvPicPr>
            <a:picLocks noChangeAspect="1"/>
          </p:cNvPicPr>
          <p:nvPr/>
        </p:nvPicPr>
        <p:blipFill>
          <a:blip r:embed="rId3"/>
          <a:stretch>
            <a:fillRect/>
          </a:stretch>
        </p:blipFill>
        <p:spPr>
          <a:xfrm>
            <a:off x="280399" y="1649192"/>
            <a:ext cx="7165218" cy="4651107"/>
          </a:xfrm>
          <a:prstGeom prst="rect">
            <a:avLst/>
          </a:prstGeom>
        </p:spPr>
      </p:pic>
      <p:sp>
        <p:nvSpPr>
          <p:cNvPr id="18" name="TextBox 17">
            <a:extLst>
              <a:ext uri="{FF2B5EF4-FFF2-40B4-BE49-F238E27FC236}">
                <a16:creationId xmlns:a16="http://schemas.microsoft.com/office/drawing/2014/main" id="{10523102-68C6-0440-3CE5-436033DE9CFF}"/>
              </a:ext>
            </a:extLst>
          </p:cNvPr>
          <p:cNvSpPr txBox="1"/>
          <p:nvPr/>
        </p:nvSpPr>
        <p:spPr>
          <a:xfrm>
            <a:off x="887409" y="1501029"/>
            <a:ext cx="63522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Figure: Rates (%) of positive urines for cocaine metabolites in Group A (Naltrexone alone) and Group B (Naltrexone plus Buprenorphine) patients at week 1, 4, and 12</a:t>
            </a:r>
          </a:p>
        </p:txBody>
      </p:sp>
      <p:sp>
        <p:nvSpPr>
          <p:cNvPr id="19" name="TextBox 18">
            <a:extLst>
              <a:ext uri="{FF2B5EF4-FFF2-40B4-BE49-F238E27FC236}">
                <a16:creationId xmlns:a16="http://schemas.microsoft.com/office/drawing/2014/main" id="{6C75677F-AFFD-E5AA-9F7D-DEA4E5CAD8C9}"/>
              </a:ext>
            </a:extLst>
          </p:cNvPr>
          <p:cNvSpPr txBox="1"/>
          <p:nvPr/>
        </p:nvSpPr>
        <p:spPr>
          <a:xfrm flipH="1">
            <a:off x="9035035" y="6433827"/>
            <a:ext cx="233729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Gerra</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et al., 2006. Journal of Psychopharmacology</a:t>
            </a:r>
          </a:p>
        </p:txBody>
      </p:sp>
      <p:sp>
        <p:nvSpPr>
          <p:cNvPr id="20" name="TextBox 19">
            <a:extLst>
              <a:ext uri="{FF2B5EF4-FFF2-40B4-BE49-F238E27FC236}">
                <a16:creationId xmlns:a16="http://schemas.microsoft.com/office/drawing/2014/main" id="{23D8D661-D70A-4179-E94A-EAE7F2B207F7}"/>
              </a:ext>
            </a:extLst>
          </p:cNvPr>
          <p:cNvSpPr txBox="1"/>
          <p:nvPr/>
        </p:nvSpPr>
        <p:spPr>
          <a:xfrm>
            <a:off x="7742285" y="1537749"/>
            <a:ext cx="3842527"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Naltrexone 50mg/day versus Naltrexone 50mg/day + Buprenorphine 4mg/day in heroin-dependent persons (N=60)</a:t>
            </a:r>
          </a:p>
        </p:txBody>
      </p:sp>
      <p:sp>
        <p:nvSpPr>
          <p:cNvPr id="21" name="TextBox 20">
            <a:extLst>
              <a:ext uri="{FF2B5EF4-FFF2-40B4-BE49-F238E27FC236}">
                <a16:creationId xmlns:a16="http://schemas.microsoft.com/office/drawing/2014/main" id="{1A2ACECC-E294-FAEE-D693-BEA042108332}"/>
              </a:ext>
            </a:extLst>
          </p:cNvPr>
          <p:cNvSpPr txBox="1"/>
          <p:nvPr/>
        </p:nvSpPr>
        <p:spPr>
          <a:xfrm>
            <a:off x="7769995" y="2412301"/>
            <a:ext cx="384252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MOA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Kappa-antagonism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Findings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NTX + BUP group had higher treatment retention (p=0.018), lower rates of morphine &amp; cocaine pos urines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Greater reductions in irritability, depression, craving in NTX + BUP</a:t>
            </a:r>
          </a:p>
        </p:txBody>
      </p:sp>
    </p:spTree>
    <p:extLst>
      <p:ext uri="{BB962C8B-B14F-4D97-AF65-F5344CB8AC3E}">
        <p14:creationId xmlns:p14="http://schemas.microsoft.com/office/powerpoint/2010/main" val="3716068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0971-24D8-062F-EFDE-C17A2D59F47C}"/>
              </a:ext>
            </a:extLst>
          </p:cNvPr>
          <p:cNvSpPr>
            <a:spLocks noGrp="1"/>
          </p:cNvSpPr>
          <p:nvPr>
            <p:ph type="title"/>
          </p:nvPr>
        </p:nvSpPr>
        <p:spPr/>
        <p:txBody>
          <a:bodyPr/>
          <a:lstStyle/>
          <a:p>
            <a:r>
              <a:rPr lang="en-US" dirty="0"/>
              <a:t>Naltrexone + Buprenorphine</a:t>
            </a:r>
          </a:p>
        </p:txBody>
      </p:sp>
      <p:sp>
        <p:nvSpPr>
          <p:cNvPr id="3" name="Content Placeholder 2">
            <a:extLst>
              <a:ext uri="{FF2B5EF4-FFF2-40B4-BE49-F238E27FC236}">
                <a16:creationId xmlns:a16="http://schemas.microsoft.com/office/drawing/2014/main" id="{36F4E716-A571-AFDF-D17F-C4C583B41C60}"/>
              </a:ext>
            </a:extLst>
          </p:cNvPr>
          <p:cNvSpPr>
            <a:spLocks noGrp="1"/>
          </p:cNvSpPr>
          <p:nvPr>
            <p:ph idx="1"/>
          </p:nvPr>
        </p:nvSpPr>
        <p:spPr>
          <a:xfrm>
            <a:off x="838200" y="1537855"/>
            <a:ext cx="10515600" cy="4639108"/>
          </a:xfrm>
        </p:spPr>
        <p:txBody>
          <a:bodyPr/>
          <a:lstStyle/>
          <a:p>
            <a:r>
              <a:rPr lang="en-US" dirty="0"/>
              <a:t> Cocaine Use Reduction with Buprenorphine (CURB) Study</a:t>
            </a:r>
          </a:p>
          <a:p>
            <a:pPr lvl="1"/>
            <a:r>
              <a:rPr lang="en-US" sz="2600" dirty="0"/>
              <a:t> Buprenorphine/Naloxone (Suboxone®) given after admin of extended-release Naltrexone (XR-NTX, Vivitrol®)</a:t>
            </a:r>
          </a:p>
          <a:p>
            <a:pPr lvl="1"/>
            <a:endParaRPr lang="en-US" sz="2600" dirty="0"/>
          </a:p>
          <a:p>
            <a:pPr lvl="1"/>
            <a:r>
              <a:rPr lang="en-US" sz="2600" dirty="0"/>
              <a:t> N=302 participants with CUD and OUD, 8 </a:t>
            </a:r>
            <a:r>
              <a:rPr lang="en-US" sz="2600" dirty="0" err="1"/>
              <a:t>wk</a:t>
            </a:r>
            <a:r>
              <a:rPr lang="en-US" sz="2600" dirty="0"/>
              <a:t> study</a:t>
            </a:r>
          </a:p>
          <a:p>
            <a:pPr lvl="1"/>
            <a:r>
              <a:rPr lang="en-US" sz="2600" dirty="0"/>
              <a:t> XR-NTX plus </a:t>
            </a:r>
            <a:r>
              <a:rPr lang="en-US" sz="2600" dirty="0" err="1"/>
              <a:t>Bup</a:t>
            </a:r>
            <a:r>
              <a:rPr lang="en-US" sz="2600" dirty="0"/>
              <a:t>/</a:t>
            </a:r>
            <a:r>
              <a:rPr lang="en-US" sz="2600" dirty="0" err="1"/>
              <a:t>Nx</a:t>
            </a:r>
            <a:r>
              <a:rPr lang="en-US" sz="2600" dirty="0"/>
              <a:t> 4mg vs </a:t>
            </a:r>
            <a:r>
              <a:rPr lang="en-US" sz="2600" dirty="0" err="1"/>
              <a:t>Bup</a:t>
            </a:r>
            <a:r>
              <a:rPr lang="en-US" sz="2600" dirty="0"/>
              <a:t>/</a:t>
            </a:r>
            <a:r>
              <a:rPr lang="en-US" sz="2600" dirty="0" err="1"/>
              <a:t>Nx</a:t>
            </a:r>
            <a:r>
              <a:rPr lang="en-US" sz="2600" dirty="0"/>
              <a:t> 16mg vs PBO</a:t>
            </a:r>
          </a:p>
          <a:p>
            <a:pPr lvl="1"/>
            <a:endParaRPr lang="en-US" sz="2600" dirty="0"/>
          </a:p>
          <a:p>
            <a:pPr lvl="1"/>
            <a:r>
              <a:rPr lang="en-US" sz="2600" dirty="0"/>
              <a:t> No group diffs for primary outcome (UDS, self-report </a:t>
            </a:r>
            <a:r>
              <a:rPr lang="en-US" sz="2600" dirty="0" err="1"/>
              <a:t>ccn</a:t>
            </a:r>
            <a:r>
              <a:rPr lang="en-US" sz="2600" dirty="0"/>
              <a:t> use)</a:t>
            </a:r>
          </a:p>
          <a:p>
            <a:pPr lvl="1"/>
            <a:r>
              <a:rPr lang="en-US" sz="2600" dirty="0"/>
              <a:t> </a:t>
            </a:r>
            <a:r>
              <a:rPr lang="en-US" sz="2600" b="1" dirty="0"/>
              <a:t>Significant reduction in </a:t>
            </a:r>
            <a:r>
              <a:rPr lang="en-US" sz="2600" b="1" dirty="0" err="1"/>
              <a:t>ccn</a:t>
            </a:r>
            <a:r>
              <a:rPr lang="en-US" sz="2600" b="1" dirty="0"/>
              <a:t> use </a:t>
            </a:r>
            <a:r>
              <a:rPr lang="en-US" sz="2600" b="1" dirty="0" err="1"/>
              <a:t>btwn</a:t>
            </a:r>
            <a:r>
              <a:rPr lang="en-US" sz="2600" b="1" dirty="0"/>
              <a:t> PBO and </a:t>
            </a:r>
            <a:r>
              <a:rPr lang="en-US" sz="2600" b="1" dirty="0" err="1"/>
              <a:t>Bup</a:t>
            </a:r>
            <a:r>
              <a:rPr lang="en-US" sz="2600" b="1" dirty="0"/>
              <a:t>/</a:t>
            </a:r>
            <a:r>
              <a:rPr lang="en-US" sz="2600" b="1" dirty="0" err="1"/>
              <a:t>Nx</a:t>
            </a:r>
            <a:r>
              <a:rPr lang="en-US" sz="2600" b="1" dirty="0"/>
              <a:t> 16</a:t>
            </a:r>
            <a:r>
              <a:rPr lang="en-US" sz="2600" dirty="0"/>
              <a:t> (p=0.030), but not PBO and </a:t>
            </a:r>
            <a:r>
              <a:rPr lang="en-US" sz="2600" dirty="0" err="1"/>
              <a:t>Bup</a:t>
            </a:r>
            <a:r>
              <a:rPr lang="en-US" sz="2600" dirty="0"/>
              <a:t>/NX 4 (p=0.529)</a:t>
            </a:r>
          </a:p>
        </p:txBody>
      </p:sp>
      <p:sp>
        <p:nvSpPr>
          <p:cNvPr id="4" name="TextBox 3">
            <a:extLst>
              <a:ext uri="{FF2B5EF4-FFF2-40B4-BE49-F238E27FC236}">
                <a16:creationId xmlns:a16="http://schemas.microsoft.com/office/drawing/2014/main" id="{6C64E394-1552-7F7C-AC7A-11D8753FD06D}"/>
              </a:ext>
            </a:extLst>
          </p:cNvPr>
          <p:cNvSpPr txBox="1"/>
          <p:nvPr/>
        </p:nvSpPr>
        <p:spPr>
          <a:xfrm flipH="1">
            <a:off x="9733119" y="6369764"/>
            <a:ext cx="162068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Ling et al., Addiction, 2016.</a:t>
            </a:r>
          </a:p>
        </p:txBody>
      </p:sp>
    </p:spTree>
    <p:extLst>
      <p:ext uri="{BB962C8B-B14F-4D97-AF65-F5344CB8AC3E}">
        <p14:creationId xmlns:p14="http://schemas.microsoft.com/office/powerpoint/2010/main" val="2669866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4C4195-128F-4D97-B1D6-752DA983E070}"/>
              </a:ext>
            </a:extLst>
          </p:cNvPr>
          <p:cNvSpPr>
            <a:spLocks noGrp="1"/>
          </p:cNvSpPr>
          <p:nvPr>
            <p:ph type="title"/>
          </p:nvPr>
        </p:nvSpPr>
        <p:spPr>
          <a:xfrm>
            <a:off x="570440" y="68603"/>
            <a:ext cx="11316761" cy="1218800"/>
          </a:xfrm>
        </p:spPr>
        <p:txBody>
          <a:bodyPr>
            <a:normAutofit/>
          </a:bodyPr>
          <a:lstStyle/>
          <a:p>
            <a:r>
              <a:rPr lang="en-US" sz="3600" dirty="0">
                <a:latin typeface="Arial" panose="020B0604020202020204" pitchFamily="34" charset="0"/>
                <a:cs typeface="Arial" panose="020B0604020202020204" pitchFamily="34" charset="0"/>
              </a:rPr>
              <a:t>Fentanyl contamination occurs in Cocaine, Methamphetamine and Pressed Pills</a:t>
            </a:r>
          </a:p>
        </p:txBody>
      </p:sp>
      <p:sp>
        <p:nvSpPr>
          <p:cNvPr id="2" name="Slide Number Placeholder 1">
            <a:extLst>
              <a:ext uri="{FF2B5EF4-FFF2-40B4-BE49-F238E27FC236}">
                <a16:creationId xmlns:a16="http://schemas.microsoft.com/office/drawing/2014/main" id="{0228132A-7CF6-3580-131B-DC3EC83445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75DFC-C583-4F60-97DA-17D74288ECD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2824AF9-2D2F-CBCF-3A69-0522B8DF1042}"/>
              </a:ext>
            </a:extLst>
          </p:cNvPr>
          <p:cNvPicPr>
            <a:picLocks noChangeAspect="1"/>
          </p:cNvPicPr>
          <p:nvPr/>
        </p:nvPicPr>
        <p:blipFill>
          <a:blip r:embed="rId3"/>
          <a:stretch>
            <a:fillRect/>
          </a:stretch>
        </p:blipFill>
        <p:spPr>
          <a:xfrm>
            <a:off x="7203915" y="1422162"/>
            <a:ext cx="3664714" cy="1782419"/>
          </a:xfrm>
          <a:prstGeom prst="rect">
            <a:avLst/>
          </a:prstGeom>
        </p:spPr>
      </p:pic>
      <p:sp>
        <p:nvSpPr>
          <p:cNvPr id="3" name="TextBox 2">
            <a:extLst>
              <a:ext uri="{FF2B5EF4-FFF2-40B4-BE49-F238E27FC236}">
                <a16:creationId xmlns:a16="http://schemas.microsoft.com/office/drawing/2014/main" id="{68F2810A-DE65-58BD-265A-02F5BDC086EC}"/>
              </a:ext>
            </a:extLst>
          </p:cNvPr>
          <p:cNvSpPr txBox="1"/>
          <p:nvPr/>
        </p:nvSpPr>
        <p:spPr>
          <a:xfrm>
            <a:off x="4305782" y="6222111"/>
            <a:ext cx="7685590" cy="58477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 Hughto, L. Gordon,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Substance Abuse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Massachusetts Drug Supply Data Stream Community Drug Checking Boston Report (2021)</a:t>
            </a:r>
          </a:p>
        </p:txBody>
      </p:sp>
      <p:sp>
        <p:nvSpPr>
          <p:cNvPr id="9" name="Content Placeholder 8">
            <a:extLst>
              <a:ext uri="{FF2B5EF4-FFF2-40B4-BE49-F238E27FC236}">
                <a16:creationId xmlns:a16="http://schemas.microsoft.com/office/drawing/2014/main" id="{7BD38446-2BC9-9CF0-BDF3-5AB0838313F0}"/>
              </a:ext>
            </a:extLst>
          </p:cNvPr>
          <p:cNvSpPr>
            <a:spLocks noGrp="1"/>
          </p:cNvSpPr>
          <p:nvPr>
            <p:ph sz="half" idx="1"/>
          </p:nvPr>
        </p:nvSpPr>
        <p:spPr/>
        <p:txBody>
          <a:bodyPr>
            <a:normAutofit fontScale="92500" lnSpcReduction="10000"/>
          </a:bodyPr>
          <a:lstStyle/>
          <a:p>
            <a:r>
              <a:rPr lang="en-US" dirty="0"/>
              <a:t>In a 2021 study in Massachusetts which surveyed 465 PWUD, those who only used cocaine (and not opioids) had significantly less awareness that fentanyl was in the drug supply, were less likely to carry naloxone, and had not received naloxone training.</a:t>
            </a:r>
          </a:p>
          <a:p>
            <a:r>
              <a:rPr lang="en-US" dirty="0"/>
              <a:t>The key finding was that people who used only cocaine were “largely unprepared to recognized and respond to an overdose”</a:t>
            </a:r>
          </a:p>
        </p:txBody>
      </p:sp>
      <p:pic>
        <p:nvPicPr>
          <p:cNvPr id="12" name="Picture 11">
            <a:extLst>
              <a:ext uri="{FF2B5EF4-FFF2-40B4-BE49-F238E27FC236}">
                <a16:creationId xmlns:a16="http://schemas.microsoft.com/office/drawing/2014/main" id="{99A93F92-BAD9-06A6-0D82-3368CEE8D4F2}"/>
              </a:ext>
            </a:extLst>
          </p:cNvPr>
          <p:cNvPicPr>
            <a:picLocks noChangeAspect="1"/>
          </p:cNvPicPr>
          <p:nvPr/>
        </p:nvPicPr>
        <p:blipFill>
          <a:blip r:embed="rId4"/>
          <a:stretch>
            <a:fillRect/>
          </a:stretch>
        </p:blipFill>
        <p:spPr>
          <a:xfrm>
            <a:off x="6759410" y="3446737"/>
            <a:ext cx="4187865" cy="2533219"/>
          </a:xfrm>
          <a:prstGeom prst="rect">
            <a:avLst/>
          </a:prstGeom>
        </p:spPr>
      </p:pic>
    </p:spTree>
    <p:extLst>
      <p:ext uri="{BB962C8B-B14F-4D97-AF65-F5344CB8AC3E}">
        <p14:creationId xmlns:p14="http://schemas.microsoft.com/office/powerpoint/2010/main" val="29787921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2422-8F41-8DD2-6A0A-66DB6985F63A}"/>
              </a:ext>
            </a:extLst>
          </p:cNvPr>
          <p:cNvSpPr>
            <a:spLocks noGrp="1"/>
          </p:cNvSpPr>
          <p:nvPr>
            <p:ph type="title"/>
          </p:nvPr>
        </p:nvSpPr>
        <p:spPr/>
        <p:txBody>
          <a:bodyPr/>
          <a:lstStyle/>
          <a:p>
            <a:r>
              <a:rPr lang="en-US" dirty="0"/>
              <a:t>Antidepressants</a:t>
            </a:r>
          </a:p>
        </p:txBody>
      </p:sp>
      <p:sp>
        <p:nvSpPr>
          <p:cNvPr id="3" name="Content Placeholder 2">
            <a:extLst>
              <a:ext uri="{FF2B5EF4-FFF2-40B4-BE49-F238E27FC236}">
                <a16:creationId xmlns:a16="http://schemas.microsoft.com/office/drawing/2014/main" id="{2E01876F-9531-88F6-CD92-EC020060912C}"/>
              </a:ext>
            </a:extLst>
          </p:cNvPr>
          <p:cNvSpPr>
            <a:spLocks noGrp="1"/>
          </p:cNvSpPr>
          <p:nvPr>
            <p:ph idx="1"/>
          </p:nvPr>
        </p:nvSpPr>
        <p:spPr/>
        <p:txBody>
          <a:bodyPr/>
          <a:lstStyle/>
          <a:p>
            <a:r>
              <a:rPr lang="en-US" dirty="0"/>
              <a:t> Bupropion 1,2,3,4,5</a:t>
            </a:r>
          </a:p>
          <a:p>
            <a:r>
              <a:rPr lang="en-US" dirty="0"/>
              <a:t> Citalopram 6</a:t>
            </a:r>
          </a:p>
          <a:p>
            <a:r>
              <a:rPr lang="en-US" dirty="0"/>
              <a:t> Desipramine 7,8</a:t>
            </a:r>
          </a:p>
          <a:p>
            <a:r>
              <a:rPr lang="en-US" dirty="0"/>
              <a:t> Fluoxetine 9,10</a:t>
            </a:r>
          </a:p>
          <a:p>
            <a:r>
              <a:rPr lang="en-US" dirty="0"/>
              <a:t> Mirtazapine 11</a:t>
            </a:r>
          </a:p>
          <a:p>
            <a:r>
              <a:rPr lang="en-US" dirty="0"/>
              <a:t> Sertraline 12,13</a:t>
            </a:r>
          </a:p>
          <a:p>
            <a:r>
              <a:rPr lang="en-US" dirty="0"/>
              <a:t> Venlafaxine 14</a:t>
            </a:r>
          </a:p>
        </p:txBody>
      </p:sp>
    </p:spTree>
    <p:extLst>
      <p:ext uri="{BB962C8B-B14F-4D97-AF65-F5344CB8AC3E}">
        <p14:creationId xmlns:p14="http://schemas.microsoft.com/office/powerpoint/2010/main" val="1967933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015B6-D94D-AA81-9290-9646FA529E7E}"/>
              </a:ext>
            </a:extLst>
          </p:cNvPr>
          <p:cNvSpPr>
            <a:spLocks noGrp="1"/>
          </p:cNvSpPr>
          <p:nvPr>
            <p:ph type="title"/>
          </p:nvPr>
        </p:nvSpPr>
        <p:spPr/>
        <p:txBody>
          <a:bodyPr/>
          <a:lstStyle/>
          <a:p>
            <a:r>
              <a:rPr lang="en-US" dirty="0"/>
              <a:t>Bupropion</a:t>
            </a:r>
          </a:p>
        </p:txBody>
      </p:sp>
      <p:sp>
        <p:nvSpPr>
          <p:cNvPr id="3" name="Content Placeholder 2">
            <a:extLst>
              <a:ext uri="{FF2B5EF4-FFF2-40B4-BE49-F238E27FC236}">
                <a16:creationId xmlns:a16="http://schemas.microsoft.com/office/drawing/2014/main" id="{A0BA6CF9-DE75-D231-8B1A-B729636DB269}"/>
              </a:ext>
            </a:extLst>
          </p:cNvPr>
          <p:cNvSpPr>
            <a:spLocks noGrp="1"/>
          </p:cNvSpPr>
          <p:nvPr>
            <p:ph idx="1"/>
          </p:nvPr>
        </p:nvSpPr>
        <p:spPr>
          <a:xfrm>
            <a:off x="838200" y="1459832"/>
            <a:ext cx="10515600" cy="4717131"/>
          </a:xfrm>
        </p:spPr>
        <p:txBody>
          <a:bodyPr>
            <a:normAutofit lnSpcReduction="10000"/>
          </a:bodyPr>
          <a:lstStyle/>
          <a:p>
            <a:r>
              <a:rPr lang="en-US" dirty="0"/>
              <a:t> Data suggesting potential role in specific subgroups?</a:t>
            </a:r>
          </a:p>
          <a:p>
            <a:pPr lvl="1"/>
            <a:r>
              <a:rPr lang="en-US" dirty="0"/>
              <a:t> No diff b/w Bupropion and </a:t>
            </a:r>
            <a:r>
              <a:rPr lang="en-US" dirty="0" err="1"/>
              <a:t>pbo</a:t>
            </a:r>
            <a:r>
              <a:rPr lang="en-US" dirty="0"/>
              <a:t>; but </a:t>
            </a:r>
            <a:r>
              <a:rPr lang="en-US" b="1" dirty="0"/>
              <a:t>depressed persons (HAM-D &gt; 12) receiving bupropion with greater reduction in </a:t>
            </a:r>
            <a:r>
              <a:rPr lang="en-US" b="1" dirty="0" err="1"/>
              <a:t>ccn</a:t>
            </a:r>
            <a:r>
              <a:rPr lang="en-US" b="1" dirty="0"/>
              <a:t> use</a:t>
            </a:r>
            <a:r>
              <a:rPr lang="en-US" dirty="0"/>
              <a:t>** (Margolin)</a:t>
            </a:r>
          </a:p>
          <a:p>
            <a:pPr lvl="1"/>
            <a:endParaRPr lang="en-US" dirty="0"/>
          </a:p>
          <a:p>
            <a:pPr lvl="1"/>
            <a:r>
              <a:rPr lang="en-US" dirty="0"/>
              <a:t> No diff b/w Bupropion and </a:t>
            </a:r>
            <a:r>
              <a:rPr lang="en-US" dirty="0" err="1"/>
              <a:t>pbo</a:t>
            </a:r>
            <a:r>
              <a:rPr lang="en-US" dirty="0"/>
              <a:t> (UDS, craving, or depressive </a:t>
            </a:r>
            <a:r>
              <a:rPr lang="en-US" dirty="0" err="1"/>
              <a:t>sx</a:t>
            </a:r>
            <a:r>
              <a:rPr lang="en-US" dirty="0"/>
              <a:t>) (Shoptaw)</a:t>
            </a:r>
          </a:p>
          <a:p>
            <a:pPr lvl="1"/>
            <a:endParaRPr lang="en-US" dirty="0"/>
          </a:p>
          <a:p>
            <a:pPr lvl="1"/>
            <a:r>
              <a:rPr lang="en-US" dirty="0"/>
              <a:t> Bupropion plus CM w/SS diff from </a:t>
            </a:r>
            <a:r>
              <a:rPr lang="en-US" dirty="0" err="1"/>
              <a:t>pbo</a:t>
            </a:r>
            <a:r>
              <a:rPr lang="en-US" dirty="0"/>
              <a:t> plus CM and voucher control groups. </a:t>
            </a:r>
            <a:r>
              <a:rPr lang="en-US" b="1" dirty="0"/>
              <a:t>Significant reductions in </a:t>
            </a:r>
            <a:r>
              <a:rPr lang="en-US" b="1" dirty="0" err="1"/>
              <a:t>ccn</a:t>
            </a:r>
            <a:r>
              <a:rPr lang="en-US" b="1" dirty="0"/>
              <a:t>-pos urines; higher mean consecutive weeks abstinent</a:t>
            </a:r>
            <a:r>
              <a:rPr lang="en-US" dirty="0"/>
              <a:t>** (Poling)</a:t>
            </a:r>
          </a:p>
          <a:p>
            <a:pPr lvl="1"/>
            <a:endParaRPr lang="en-US" dirty="0"/>
          </a:p>
          <a:p>
            <a:pPr lvl="1"/>
            <a:r>
              <a:rPr lang="en-US" dirty="0"/>
              <a:t> Retrospective cohort study: </a:t>
            </a:r>
            <a:r>
              <a:rPr lang="en-US" b="1" dirty="0"/>
              <a:t>higher rates of CUD remission with Bupropion c/w other antidepressants</a:t>
            </a:r>
            <a:r>
              <a:rPr lang="en-US" dirty="0"/>
              <a:t> </a:t>
            </a:r>
            <a:r>
              <a:rPr lang="en-US" b="1" dirty="0"/>
              <a:t>in persons with depression </a:t>
            </a:r>
            <a:r>
              <a:rPr lang="en-US" dirty="0"/>
              <a:t>or nicotine dependence (Gao)</a:t>
            </a:r>
          </a:p>
          <a:p>
            <a:pPr marL="457200" lvl="1" indent="0">
              <a:buNone/>
            </a:pPr>
            <a:endParaRPr lang="en-US" dirty="0"/>
          </a:p>
        </p:txBody>
      </p:sp>
      <p:sp>
        <p:nvSpPr>
          <p:cNvPr id="4" name="TextBox 3">
            <a:extLst>
              <a:ext uri="{FF2B5EF4-FFF2-40B4-BE49-F238E27FC236}">
                <a16:creationId xmlns:a16="http://schemas.microsoft.com/office/drawing/2014/main" id="{81D2161E-DAD7-030B-3283-FF8A5631AD07}"/>
              </a:ext>
            </a:extLst>
          </p:cNvPr>
          <p:cNvSpPr txBox="1"/>
          <p:nvPr/>
        </p:nvSpPr>
        <p:spPr>
          <a:xfrm flipH="1">
            <a:off x="6701589" y="6356335"/>
            <a:ext cx="4748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**Trial participants also methadone-maintained </a:t>
            </a:r>
          </a:p>
        </p:txBody>
      </p:sp>
    </p:spTree>
    <p:extLst>
      <p:ext uri="{BB962C8B-B14F-4D97-AF65-F5344CB8AC3E}">
        <p14:creationId xmlns:p14="http://schemas.microsoft.com/office/powerpoint/2010/main" val="14447850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31354-F79F-A511-B28F-6475BBA28F83}"/>
              </a:ext>
            </a:extLst>
          </p:cNvPr>
          <p:cNvSpPr>
            <a:spLocks noGrp="1"/>
          </p:cNvSpPr>
          <p:nvPr>
            <p:ph type="title"/>
          </p:nvPr>
        </p:nvSpPr>
        <p:spPr/>
        <p:txBody>
          <a:bodyPr/>
          <a:lstStyle/>
          <a:p>
            <a:r>
              <a:rPr lang="en-US" dirty="0"/>
              <a:t>Bupropion</a:t>
            </a:r>
          </a:p>
        </p:txBody>
      </p:sp>
      <p:pic>
        <p:nvPicPr>
          <p:cNvPr id="1026" name="Picture 2">
            <a:extLst>
              <a:ext uri="{FF2B5EF4-FFF2-40B4-BE49-F238E27FC236}">
                <a16:creationId xmlns:a16="http://schemas.microsoft.com/office/drawing/2014/main" id="{032E962C-F81C-F3B1-EAA8-40BA29B06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03281"/>
            <a:ext cx="6452937" cy="4388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E3EA55-C763-7864-CC90-10B9AA87C726}"/>
              </a:ext>
            </a:extLst>
          </p:cNvPr>
          <p:cNvSpPr txBox="1"/>
          <p:nvPr/>
        </p:nvSpPr>
        <p:spPr>
          <a:xfrm>
            <a:off x="887409" y="1388735"/>
            <a:ext cx="63522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Figure: Percentage of Participants Testing Negative for Cocaine Use</a:t>
            </a:r>
          </a:p>
        </p:txBody>
      </p:sp>
      <p:sp>
        <p:nvSpPr>
          <p:cNvPr id="5" name="TextBox 4">
            <a:extLst>
              <a:ext uri="{FF2B5EF4-FFF2-40B4-BE49-F238E27FC236}">
                <a16:creationId xmlns:a16="http://schemas.microsoft.com/office/drawing/2014/main" id="{4BBCE484-5702-FFD4-FD4B-8DBC7B6AC451}"/>
              </a:ext>
            </a:extLst>
          </p:cNvPr>
          <p:cNvSpPr txBox="1"/>
          <p:nvPr/>
        </p:nvSpPr>
        <p:spPr>
          <a:xfrm>
            <a:off x="7742285" y="1361287"/>
            <a:ext cx="3842527"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Bupropion SR 300mg/day versus PBO in methadone-maintained persons w/OUD (N=80)</a:t>
            </a:r>
          </a:p>
        </p:txBody>
      </p:sp>
      <p:sp>
        <p:nvSpPr>
          <p:cNvPr id="6" name="TextBox 5">
            <a:extLst>
              <a:ext uri="{FF2B5EF4-FFF2-40B4-BE49-F238E27FC236}">
                <a16:creationId xmlns:a16="http://schemas.microsoft.com/office/drawing/2014/main" id="{C0635D9C-1E34-5E04-89B4-DB8DFAC41014}"/>
              </a:ext>
            </a:extLst>
          </p:cNvPr>
          <p:cNvSpPr txBox="1"/>
          <p:nvPr/>
        </p:nvSpPr>
        <p:spPr>
          <a:xfrm>
            <a:off x="7769995" y="2267923"/>
            <a:ext cx="384252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Conditions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 2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wks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abstinent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Relapse Prevention group vs Abstinence Initiation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Findings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 significant overall effect of Bupropion SR and incentives versus placebo</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Greater sustained abstinence in Bupropion group following cessation of incentives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wk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30)</a:t>
            </a:r>
          </a:p>
        </p:txBody>
      </p:sp>
      <p:sp>
        <p:nvSpPr>
          <p:cNvPr id="7" name="TextBox 6">
            <a:extLst>
              <a:ext uri="{FF2B5EF4-FFF2-40B4-BE49-F238E27FC236}">
                <a16:creationId xmlns:a16="http://schemas.microsoft.com/office/drawing/2014/main" id="{1E9F11C5-93AC-7211-91E4-A4026407AA6F}"/>
              </a:ext>
            </a:extLst>
          </p:cNvPr>
          <p:cNvSpPr txBox="1"/>
          <p:nvPr/>
        </p:nvSpPr>
        <p:spPr>
          <a:xfrm flipH="1">
            <a:off x="9763904" y="6451496"/>
            <a:ext cx="173014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Ware et al., 2023. JAMA </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Netw</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Open. </a:t>
            </a:r>
          </a:p>
        </p:txBody>
      </p:sp>
    </p:spTree>
    <p:extLst>
      <p:ext uri="{BB962C8B-B14F-4D97-AF65-F5344CB8AC3E}">
        <p14:creationId xmlns:p14="http://schemas.microsoft.com/office/powerpoint/2010/main" val="886317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60A3-79B6-CB62-667C-BFC3EECAB6B7}"/>
              </a:ext>
            </a:extLst>
          </p:cNvPr>
          <p:cNvSpPr>
            <a:spLocks noGrp="1"/>
          </p:cNvSpPr>
          <p:nvPr>
            <p:ph type="title"/>
          </p:nvPr>
        </p:nvSpPr>
        <p:spPr/>
        <p:txBody>
          <a:bodyPr/>
          <a:lstStyle/>
          <a:p>
            <a:r>
              <a:rPr lang="en-US" dirty="0"/>
              <a:t>Other Antidepressants</a:t>
            </a:r>
          </a:p>
        </p:txBody>
      </p:sp>
      <p:sp>
        <p:nvSpPr>
          <p:cNvPr id="3" name="Content Placeholder 2">
            <a:extLst>
              <a:ext uri="{FF2B5EF4-FFF2-40B4-BE49-F238E27FC236}">
                <a16:creationId xmlns:a16="http://schemas.microsoft.com/office/drawing/2014/main" id="{C5AD2D6A-4012-1427-3E8A-643E878FF80B}"/>
              </a:ext>
            </a:extLst>
          </p:cNvPr>
          <p:cNvSpPr>
            <a:spLocks noGrp="1"/>
          </p:cNvSpPr>
          <p:nvPr>
            <p:ph idx="1"/>
          </p:nvPr>
        </p:nvSpPr>
        <p:spPr/>
        <p:txBody>
          <a:bodyPr>
            <a:normAutofit lnSpcReduction="10000"/>
          </a:bodyPr>
          <a:lstStyle/>
          <a:p>
            <a:r>
              <a:rPr lang="en-US" dirty="0"/>
              <a:t> </a:t>
            </a:r>
            <a:r>
              <a:rPr lang="en-US" b="1" dirty="0"/>
              <a:t>Citalopram</a:t>
            </a:r>
            <a:r>
              <a:rPr lang="en-US" dirty="0"/>
              <a:t> 40mg </a:t>
            </a:r>
            <a:r>
              <a:rPr lang="en-US" dirty="0" err="1"/>
              <a:t>assoc</a:t>
            </a:r>
            <a:r>
              <a:rPr lang="en-US" dirty="0"/>
              <a:t> w/higher probability of </a:t>
            </a:r>
            <a:r>
              <a:rPr lang="en-US" dirty="0" err="1"/>
              <a:t>ccn</a:t>
            </a:r>
            <a:r>
              <a:rPr lang="en-US" dirty="0"/>
              <a:t>-neg UDS in drop-the-loser Bayesian clinical trial (c/w 20mg dose, </a:t>
            </a:r>
            <a:r>
              <a:rPr lang="en-US" dirty="0" err="1"/>
              <a:t>pbo</a:t>
            </a:r>
            <a:r>
              <a:rPr lang="en-US" dirty="0"/>
              <a:t>)</a:t>
            </a:r>
          </a:p>
          <a:p>
            <a:pPr lvl="1"/>
            <a:r>
              <a:rPr lang="en-US" dirty="0"/>
              <a:t> Data re: depression scores not reported</a:t>
            </a:r>
          </a:p>
          <a:p>
            <a:endParaRPr lang="en-US" dirty="0"/>
          </a:p>
          <a:p>
            <a:r>
              <a:rPr lang="en-US" dirty="0"/>
              <a:t> In separate trials </a:t>
            </a:r>
            <a:r>
              <a:rPr lang="en-US" b="1" dirty="0"/>
              <a:t>Desipramine</a:t>
            </a:r>
            <a:r>
              <a:rPr lang="en-US" dirty="0"/>
              <a:t> (200 &amp; 300mg/d) </a:t>
            </a:r>
            <a:r>
              <a:rPr lang="en-US" b="1" dirty="0">
                <a:sym typeface="Wingdings" panose="05000000000000000000" pitchFamily="2" charset="2"/>
              </a:rPr>
              <a:t>↓ irritability &amp; depression </a:t>
            </a:r>
            <a:r>
              <a:rPr lang="en-US" dirty="0">
                <a:sym typeface="Wingdings" panose="05000000000000000000" pitchFamily="2" charset="2"/>
              </a:rPr>
              <a:t>although no improvement in cocaine abstinence. Higher dropout due to medication side effects, medical AEs</a:t>
            </a:r>
          </a:p>
          <a:p>
            <a:endParaRPr lang="en-US" dirty="0">
              <a:sym typeface="Wingdings" panose="05000000000000000000" pitchFamily="2" charset="2"/>
            </a:endParaRPr>
          </a:p>
          <a:p>
            <a:r>
              <a:rPr lang="en-US" dirty="0">
                <a:sym typeface="Wingdings" panose="05000000000000000000" pitchFamily="2" charset="2"/>
              </a:rPr>
              <a:t> </a:t>
            </a:r>
            <a:r>
              <a:rPr lang="en-US" b="1" dirty="0">
                <a:sym typeface="Wingdings" panose="05000000000000000000" pitchFamily="2" charset="2"/>
              </a:rPr>
              <a:t>Fluoxetine</a:t>
            </a:r>
            <a:r>
              <a:rPr lang="en-US" dirty="0">
                <a:sym typeface="Wingdings" panose="05000000000000000000" pitchFamily="2" charset="2"/>
              </a:rPr>
              <a:t> not </a:t>
            </a:r>
            <a:r>
              <a:rPr lang="en-US" dirty="0" err="1">
                <a:sym typeface="Wingdings" panose="05000000000000000000" pitchFamily="2" charset="2"/>
              </a:rPr>
              <a:t>assoc</a:t>
            </a:r>
            <a:r>
              <a:rPr lang="en-US" dirty="0">
                <a:sym typeface="Wingdings" panose="05000000000000000000" pitchFamily="2" charset="2"/>
              </a:rPr>
              <a:t> w/sustained abstinence, </a:t>
            </a:r>
            <a:r>
              <a:rPr lang="en-US" b="1" dirty="0">
                <a:sym typeface="Wingdings" panose="05000000000000000000" pitchFamily="2" charset="2"/>
              </a:rPr>
              <a:t>performs worse than </a:t>
            </a:r>
            <a:r>
              <a:rPr lang="en-US" b="1" dirty="0" err="1">
                <a:sym typeface="Wingdings" panose="05000000000000000000" pitchFamily="2" charset="2"/>
              </a:rPr>
              <a:t>pbo</a:t>
            </a:r>
            <a:r>
              <a:rPr lang="en-US" b="1" dirty="0">
                <a:sym typeface="Wingdings" panose="05000000000000000000" pitchFamily="2" charset="2"/>
              </a:rPr>
              <a:t> on study retention </a:t>
            </a:r>
            <a:r>
              <a:rPr lang="en-US" dirty="0">
                <a:sym typeface="Wingdings" panose="05000000000000000000" pitchFamily="2" charset="2"/>
              </a:rPr>
              <a:t>(</a:t>
            </a:r>
            <a:r>
              <a:rPr lang="en-US" dirty="0" err="1">
                <a:sym typeface="Wingdings" panose="05000000000000000000" pitchFamily="2" charset="2"/>
              </a:rPr>
              <a:t>Pani</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1825672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60A3-79B6-CB62-667C-BFC3EECAB6B7}"/>
              </a:ext>
            </a:extLst>
          </p:cNvPr>
          <p:cNvSpPr>
            <a:spLocks noGrp="1"/>
          </p:cNvSpPr>
          <p:nvPr>
            <p:ph type="title"/>
          </p:nvPr>
        </p:nvSpPr>
        <p:spPr/>
        <p:txBody>
          <a:bodyPr/>
          <a:lstStyle/>
          <a:p>
            <a:r>
              <a:rPr lang="en-US" dirty="0"/>
              <a:t>Other Antidepressants</a:t>
            </a:r>
          </a:p>
        </p:txBody>
      </p:sp>
      <p:sp>
        <p:nvSpPr>
          <p:cNvPr id="3" name="Content Placeholder 2">
            <a:extLst>
              <a:ext uri="{FF2B5EF4-FFF2-40B4-BE49-F238E27FC236}">
                <a16:creationId xmlns:a16="http://schemas.microsoft.com/office/drawing/2014/main" id="{C5AD2D6A-4012-1427-3E8A-643E878FF80B}"/>
              </a:ext>
            </a:extLst>
          </p:cNvPr>
          <p:cNvSpPr>
            <a:spLocks noGrp="1"/>
          </p:cNvSpPr>
          <p:nvPr>
            <p:ph idx="1"/>
          </p:nvPr>
        </p:nvSpPr>
        <p:spPr/>
        <p:txBody>
          <a:bodyPr>
            <a:normAutofit lnSpcReduction="10000"/>
          </a:bodyPr>
          <a:lstStyle/>
          <a:p>
            <a:r>
              <a:rPr lang="en-US" dirty="0"/>
              <a:t> </a:t>
            </a:r>
            <a:r>
              <a:rPr lang="en-US" b="1" dirty="0"/>
              <a:t>Mirtazapine</a:t>
            </a:r>
            <a:r>
              <a:rPr lang="en-US" dirty="0"/>
              <a:t> 45mg not </a:t>
            </a:r>
            <a:r>
              <a:rPr lang="en-US" dirty="0" err="1"/>
              <a:t>assoc</a:t>
            </a:r>
            <a:r>
              <a:rPr lang="en-US" dirty="0"/>
              <a:t> w/reduction in </a:t>
            </a:r>
            <a:r>
              <a:rPr lang="en-US" dirty="0" err="1"/>
              <a:t>ccn</a:t>
            </a:r>
            <a:r>
              <a:rPr lang="en-US" dirty="0"/>
              <a:t> use (UDS, self-report), greater craving reduction in </a:t>
            </a:r>
            <a:r>
              <a:rPr lang="en-US" dirty="0" err="1"/>
              <a:t>pbo</a:t>
            </a:r>
            <a:r>
              <a:rPr lang="en-US" dirty="0"/>
              <a:t>. Improved sleep, trend toward depression reduction</a:t>
            </a:r>
          </a:p>
          <a:p>
            <a:endParaRPr lang="en-US" dirty="0"/>
          </a:p>
          <a:p>
            <a:r>
              <a:rPr lang="en-US" b="1" dirty="0"/>
              <a:t> Sertraline</a:t>
            </a:r>
            <a:r>
              <a:rPr lang="en-US" dirty="0"/>
              <a:t> 200mg better than </a:t>
            </a:r>
            <a:r>
              <a:rPr lang="en-US" dirty="0" err="1"/>
              <a:t>pbo</a:t>
            </a:r>
            <a:r>
              <a:rPr lang="en-US" dirty="0"/>
              <a:t> at </a:t>
            </a:r>
            <a:r>
              <a:rPr lang="en-US" b="1" dirty="0"/>
              <a:t>preventing lapse (one use), relapse (two or more uses)</a:t>
            </a:r>
            <a:r>
              <a:rPr lang="en-US" dirty="0"/>
              <a:t> in persons with co-morbid depression &amp; abstinent at baseline </a:t>
            </a:r>
            <a:endParaRPr lang="en-US" b="1" dirty="0">
              <a:sym typeface="Wingdings" panose="05000000000000000000" pitchFamily="2" charset="2"/>
            </a:endParaRPr>
          </a:p>
          <a:p>
            <a:endParaRPr lang="en-US" dirty="0">
              <a:sym typeface="Wingdings" panose="05000000000000000000" pitchFamily="2" charset="2"/>
            </a:endParaRPr>
          </a:p>
          <a:p>
            <a:r>
              <a:rPr lang="en-US" dirty="0">
                <a:sym typeface="Wingdings" panose="05000000000000000000" pitchFamily="2" charset="2"/>
              </a:rPr>
              <a:t> </a:t>
            </a:r>
            <a:r>
              <a:rPr lang="en-US" b="1" dirty="0">
                <a:sym typeface="Wingdings" panose="05000000000000000000" pitchFamily="2" charset="2"/>
              </a:rPr>
              <a:t>Venlafaxine </a:t>
            </a:r>
            <a:r>
              <a:rPr lang="en-US" dirty="0">
                <a:sym typeface="Wingdings" panose="05000000000000000000" pitchFamily="2" charset="2"/>
              </a:rPr>
              <a:t>300mg showed no difference from </a:t>
            </a:r>
            <a:r>
              <a:rPr lang="en-US" dirty="0" err="1">
                <a:sym typeface="Wingdings" panose="05000000000000000000" pitchFamily="2" charset="2"/>
              </a:rPr>
              <a:t>pbo</a:t>
            </a:r>
            <a:r>
              <a:rPr lang="en-US" dirty="0">
                <a:sym typeface="Wingdings" panose="05000000000000000000" pitchFamily="2" charset="2"/>
              </a:rPr>
              <a:t> in sustained abstinence, </a:t>
            </a:r>
            <a:r>
              <a:rPr lang="en-US" dirty="0" err="1">
                <a:sym typeface="Wingdings" panose="05000000000000000000" pitchFamily="2" charset="2"/>
              </a:rPr>
              <a:t>ccn</a:t>
            </a:r>
            <a:r>
              <a:rPr lang="en-US" dirty="0">
                <a:sym typeface="Wingdings" panose="05000000000000000000" pitchFamily="2" charset="2"/>
              </a:rPr>
              <a:t>-negative UDS, retention</a:t>
            </a:r>
            <a:endParaRPr lang="en-US" dirty="0"/>
          </a:p>
        </p:txBody>
      </p:sp>
    </p:spTree>
    <p:extLst>
      <p:ext uri="{BB962C8B-B14F-4D97-AF65-F5344CB8AC3E}">
        <p14:creationId xmlns:p14="http://schemas.microsoft.com/office/powerpoint/2010/main" val="235012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1157DCE-F4B3-524D-BFB1-73A0B8CECF99}"/>
              </a:ext>
            </a:extLst>
          </p:cNvPr>
          <p:cNvGraphicFramePr>
            <a:graphicFrameLocks noGrp="1"/>
          </p:cNvGraphicFramePr>
          <p:nvPr>
            <p:ph idx="1"/>
          </p:nvPr>
        </p:nvGraphicFramePr>
        <p:xfrm>
          <a:off x="1011381" y="1029182"/>
          <a:ext cx="9918123" cy="4994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21E96530-5CD1-4019-BD02-A9C560EA8FCB}"/>
              </a:ext>
            </a:extLst>
          </p:cNvPr>
          <p:cNvSpPr txBox="1"/>
          <p:nvPr/>
        </p:nvSpPr>
        <p:spPr>
          <a:xfrm flipH="1">
            <a:off x="7802744" y="259741"/>
            <a:ext cx="4239559"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Cocaine Vaccines,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mAb</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XR-Naltrexone + Bupropion</a:t>
            </a:r>
          </a:p>
        </p:txBody>
      </p:sp>
      <p:sp>
        <p:nvSpPr>
          <p:cNvPr id="3" name="TextBox 2">
            <a:extLst>
              <a:ext uri="{FF2B5EF4-FFF2-40B4-BE49-F238E27FC236}">
                <a16:creationId xmlns:a16="http://schemas.microsoft.com/office/drawing/2014/main" id="{EE17729F-EDAE-8DDE-2E55-F8D689C2CFE2}"/>
              </a:ext>
            </a:extLst>
          </p:cNvPr>
          <p:cNvSpPr txBox="1"/>
          <p:nvPr/>
        </p:nvSpPr>
        <p:spPr>
          <a:xfrm flipH="1">
            <a:off x="5333997" y="5696504"/>
            <a:ext cx="4239557"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XR-Naltrexone + Buprenorphine</a:t>
            </a:r>
          </a:p>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Antidepressants</a:t>
            </a:r>
          </a:p>
        </p:txBody>
      </p:sp>
      <p:sp>
        <p:nvSpPr>
          <p:cNvPr id="4" name="TextBox 3">
            <a:extLst>
              <a:ext uri="{FF2B5EF4-FFF2-40B4-BE49-F238E27FC236}">
                <a16:creationId xmlns:a16="http://schemas.microsoft.com/office/drawing/2014/main" id="{4E27EB37-33BC-87DF-C24B-D719F2610CDD}"/>
              </a:ext>
            </a:extLst>
          </p:cNvPr>
          <p:cNvSpPr txBox="1"/>
          <p:nvPr/>
        </p:nvSpPr>
        <p:spPr>
          <a:xfrm flipH="1">
            <a:off x="240114" y="1396555"/>
            <a:ext cx="2532346" cy="178510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Topiramate</a:t>
            </a:r>
          </a:p>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Clonidine</a:t>
            </a:r>
          </a:p>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Lisdexamfetamine</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MAS-ER</a:t>
            </a:r>
          </a:p>
          <a:p>
            <a:pPr marL="9144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Ketamine</a:t>
            </a:r>
          </a:p>
        </p:txBody>
      </p:sp>
    </p:spTree>
    <p:extLst>
      <p:ext uri="{BB962C8B-B14F-4D97-AF65-F5344CB8AC3E}">
        <p14:creationId xmlns:p14="http://schemas.microsoft.com/office/powerpoint/2010/main" val="342821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1978C-FF13-1D4A-BF81-E67543F06A3A}"/>
              </a:ext>
            </a:extLst>
          </p:cNvPr>
          <p:cNvSpPr>
            <a:spLocks noGrp="1"/>
          </p:cNvSpPr>
          <p:nvPr>
            <p:ph type="title"/>
          </p:nvPr>
        </p:nvSpPr>
        <p:spPr/>
        <p:txBody>
          <a:bodyPr/>
          <a:lstStyle/>
          <a:p>
            <a:r>
              <a:rPr lang="en-US" dirty="0"/>
              <a:t>Topiramate</a:t>
            </a:r>
          </a:p>
        </p:txBody>
      </p:sp>
      <p:pic>
        <p:nvPicPr>
          <p:cNvPr id="5" name="Content Placeholder 4" descr="Chart, line chart&#10;&#10;Description automatically generated">
            <a:extLst>
              <a:ext uri="{FF2B5EF4-FFF2-40B4-BE49-F238E27FC236}">
                <a16:creationId xmlns:a16="http://schemas.microsoft.com/office/drawing/2014/main" id="{CCB50EEE-4E4F-A34D-9871-403566EEC93A}"/>
              </a:ext>
            </a:extLst>
          </p:cNvPr>
          <p:cNvPicPr>
            <a:picLocks noGrp="1" noChangeAspect="1"/>
          </p:cNvPicPr>
          <p:nvPr>
            <p:ph idx="1"/>
          </p:nvPr>
        </p:nvPicPr>
        <p:blipFill rotWithShape="1">
          <a:blip r:embed="rId2"/>
          <a:srcRect l="51097" t="9886" b="-473"/>
          <a:stretch/>
        </p:blipFill>
        <p:spPr>
          <a:xfrm>
            <a:off x="5432131" y="2079667"/>
            <a:ext cx="6066761" cy="4178207"/>
          </a:xfrm>
        </p:spPr>
      </p:pic>
      <p:sp>
        <p:nvSpPr>
          <p:cNvPr id="6" name="TextBox 5">
            <a:extLst>
              <a:ext uri="{FF2B5EF4-FFF2-40B4-BE49-F238E27FC236}">
                <a16:creationId xmlns:a16="http://schemas.microsoft.com/office/drawing/2014/main" id="{A7FA2010-8215-BB47-83C5-F6D76E236BCB}"/>
              </a:ext>
            </a:extLst>
          </p:cNvPr>
          <p:cNvSpPr txBox="1"/>
          <p:nvPr/>
        </p:nvSpPr>
        <p:spPr>
          <a:xfrm>
            <a:off x="533711" y="1498117"/>
            <a:ext cx="3996928"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Topiramate 300mg/day vs PBO in COC-dependent persons (N=142)</a:t>
            </a:r>
          </a:p>
        </p:txBody>
      </p:sp>
      <p:sp>
        <p:nvSpPr>
          <p:cNvPr id="7" name="TextBox 6">
            <a:extLst>
              <a:ext uri="{FF2B5EF4-FFF2-40B4-BE49-F238E27FC236}">
                <a16:creationId xmlns:a16="http://schemas.microsoft.com/office/drawing/2014/main" id="{B33A7081-F42F-BB4C-9C78-C9C277CFBFAE}"/>
              </a:ext>
            </a:extLst>
          </p:cNvPr>
          <p:cNvSpPr txBox="1"/>
          <p:nvPr/>
        </p:nvSpPr>
        <p:spPr>
          <a:xfrm>
            <a:off x="565486" y="2487946"/>
            <a:ext cx="396515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alibri" panose="020F0502020204030204"/>
                <a:ea typeface="+mn-ea"/>
                <a:cs typeface="+mn-cs"/>
              </a:rPr>
              <a:t>Findings</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Topiramate increased cocaine nonuse days greater than PBO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Treatment increased likelihood of urinary cocaine-free weeks (16.6% vs 5.8%; OR=3.21; 95% CI, 1.24-8.32, p=0.02)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Craving reduction</a:t>
            </a:r>
          </a:p>
        </p:txBody>
      </p:sp>
      <p:sp>
        <p:nvSpPr>
          <p:cNvPr id="8" name="TextBox 7">
            <a:extLst>
              <a:ext uri="{FF2B5EF4-FFF2-40B4-BE49-F238E27FC236}">
                <a16:creationId xmlns:a16="http://schemas.microsoft.com/office/drawing/2014/main" id="{DF2E189D-065A-E74E-B0F2-30278FF4AD9A}"/>
              </a:ext>
            </a:extLst>
          </p:cNvPr>
          <p:cNvSpPr txBox="1"/>
          <p:nvPr/>
        </p:nvSpPr>
        <p:spPr>
          <a:xfrm>
            <a:off x="5939430" y="1498117"/>
            <a:ext cx="592271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Figure: Weekly Mean Proportion of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Coc</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-Nonuse Days (imputing missing data)</a:t>
            </a:r>
          </a:p>
        </p:txBody>
      </p:sp>
      <p:sp>
        <p:nvSpPr>
          <p:cNvPr id="9" name="TextBox 8">
            <a:extLst>
              <a:ext uri="{FF2B5EF4-FFF2-40B4-BE49-F238E27FC236}">
                <a16:creationId xmlns:a16="http://schemas.microsoft.com/office/drawing/2014/main" id="{4A592151-13A9-4146-8804-4A819B2011FA}"/>
              </a:ext>
            </a:extLst>
          </p:cNvPr>
          <p:cNvSpPr txBox="1"/>
          <p:nvPr/>
        </p:nvSpPr>
        <p:spPr>
          <a:xfrm>
            <a:off x="9573164" y="6494817"/>
            <a:ext cx="193835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Johnson et al., JAMA Psych. 2013.</a:t>
            </a:r>
          </a:p>
        </p:txBody>
      </p:sp>
    </p:spTree>
    <p:extLst>
      <p:ext uri="{BB962C8B-B14F-4D97-AF65-F5344CB8AC3E}">
        <p14:creationId xmlns:p14="http://schemas.microsoft.com/office/powerpoint/2010/main" val="4045425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2FF36-489B-1C3C-744C-2A10BE0E4748}"/>
              </a:ext>
            </a:extLst>
          </p:cNvPr>
          <p:cNvSpPr>
            <a:spLocks noGrp="1"/>
          </p:cNvSpPr>
          <p:nvPr>
            <p:ph type="title"/>
          </p:nvPr>
        </p:nvSpPr>
        <p:spPr/>
        <p:txBody>
          <a:bodyPr/>
          <a:lstStyle/>
          <a:p>
            <a:r>
              <a:rPr lang="en-US" dirty="0"/>
              <a:t>Clonidine</a:t>
            </a:r>
          </a:p>
        </p:txBody>
      </p:sp>
      <p:sp>
        <p:nvSpPr>
          <p:cNvPr id="3" name="Content Placeholder 2">
            <a:extLst>
              <a:ext uri="{FF2B5EF4-FFF2-40B4-BE49-F238E27FC236}">
                <a16:creationId xmlns:a16="http://schemas.microsoft.com/office/drawing/2014/main" id="{3871EF92-764F-DB0C-D348-46A211047F70}"/>
              </a:ext>
            </a:extLst>
          </p:cNvPr>
          <p:cNvSpPr>
            <a:spLocks noGrp="1"/>
          </p:cNvSpPr>
          <p:nvPr>
            <p:ph idx="1"/>
          </p:nvPr>
        </p:nvSpPr>
        <p:spPr/>
        <p:txBody>
          <a:bodyPr/>
          <a:lstStyle/>
          <a:p>
            <a:r>
              <a:rPr lang="en-US" dirty="0"/>
              <a:t> Single dose of oral Clonidine 0.1mg or 0.2mg vs </a:t>
            </a:r>
            <a:r>
              <a:rPr lang="en-US" dirty="0" err="1"/>
              <a:t>pbo</a:t>
            </a:r>
            <a:endParaRPr lang="en-US" dirty="0"/>
          </a:p>
          <a:p>
            <a:r>
              <a:rPr lang="en-US" dirty="0"/>
              <a:t> Craving (VAS, “Crave </a:t>
            </a:r>
            <a:r>
              <a:rPr lang="en-US" dirty="0" err="1"/>
              <a:t>ccn</a:t>
            </a:r>
            <a:r>
              <a:rPr lang="en-US" dirty="0"/>
              <a:t>”) ↑ in </a:t>
            </a:r>
            <a:r>
              <a:rPr lang="en-US" dirty="0" err="1"/>
              <a:t>pbo</a:t>
            </a:r>
            <a:r>
              <a:rPr lang="en-US" dirty="0"/>
              <a:t> group after stress script and drug-cue script but not neutral script</a:t>
            </a:r>
          </a:p>
          <a:p>
            <a:endParaRPr lang="en-US" dirty="0"/>
          </a:p>
          <a:p>
            <a:r>
              <a:rPr lang="en-US" dirty="0"/>
              <a:t> Clonidine 0.1mg: “Crave </a:t>
            </a:r>
            <a:r>
              <a:rPr lang="en-US" dirty="0" err="1"/>
              <a:t>ccn</a:t>
            </a:r>
            <a:r>
              <a:rPr lang="en-US" dirty="0"/>
              <a:t>” ↑ after drug-cue, not stress script</a:t>
            </a:r>
          </a:p>
          <a:p>
            <a:r>
              <a:rPr lang="en-US" dirty="0"/>
              <a:t> Clonidine 0.2mg: No increase in “Crave </a:t>
            </a:r>
            <a:r>
              <a:rPr lang="en-US" dirty="0" err="1"/>
              <a:t>ccn</a:t>
            </a:r>
            <a:r>
              <a:rPr lang="en-US" dirty="0"/>
              <a:t>” after either script</a:t>
            </a:r>
          </a:p>
          <a:p>
            <a:endParaRPr lang="en-US" dirty="0"/>
          </a:p>
          <a:p>
            <a:r>
              <a:rPr lang="en-US" dirty="0"/>
              <a:t> No effects on “Need </a:t>
            </a:r>
            <a:r>
              <a:rPr lang="en-US" dirty="0" err="1"/>
              <a:t>ccn</a:t>
            </a:r>
            <a:r>
              <a:rPr lang="en-US" dirty="0"/>
              <a:t>” or Cocaine Craving Questionnaire</a:t>
            </a:r>
          </a:p>
        </p:txBody>
      </p:sp>
    </p:spTree>
    <p:extLst>
      <p:ext uri="{BB962C8B-B14F-4D97-AF65-F5344CB8AC3E}">
        <p14:creationId xmlns:p14="http://schemas.microsoft.com/office/powerpoint/2010/main" val="3926615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58F6-F773-7FA7-5AE2-CDC472439E99}"/>
              </a:ext>
            </a:extLst>
          </p:cNvPr>
          <p:cNvSpPr>
            <a:spLocks noGrp="1"/>
          </p:cNvSpPr>
          <p:nvPr>
            <p:ph type="title"/>
          </p:nvPr>
        </p:nvSpPr>
        <p:spPr/>
        <p:txBody>
          <a:bodyPr/>
          <a:lstStyle/>
          <a:p>
            <a:r>
              <a:rPr lang="en-US" dirty="0" err="1"/>
              <a:t>Lisdexamfetamine</a:t>
            </a:r>
            <a:endParaRPr lang="en-US" dirty="0"/>
          </a:p>
        </p:txBody>
      </p:sp>
      <p:pic>
        <p:nvPicPr>
          <p:cNvPr id="2050" name="Picture 2">
            <a:extLst>
              <a:ext uri="{FF2B5EF4-FFF2-40B4-BE49-F238E27FC236}">
                <a16:creationId xmlns:a16="http://schemas.microsoft.com/office/drawing/2014/main" id="{D97346E2-F239-ECA9-A968-9A2EFF5CA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55" y="2204252"/>
            <a:ext cx="5811603" cy="41899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E45133-D723-4505-267C-848869882707}"/>
              </a:ext>
            </a:extLst>
          </p:cNvPr>
          <p:cNvSpPr txBox="1"/>
          <p:nvPr/>
        </p:nvSpPr>
        <p:spPr>
          <a:xfrm>
            <a:off x="7717341" y="1690688"/>
            <a:ext cx="399692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LDX 700mg/day vs PBO in COC-dependent persons (N=43)</a:t>
            </a:r>
          </a:p>
        </p:txBody>
      </p:sp>
      <p:sp>
        <p:nvSpPr>
          <p:cNvPr id="5" name="TextBox 4">
            <a:extLst>
              <a:ext uri="{FF2B5EF4-FFF2-40B4-BE49-F238E27FC236}">
                <a16:creationId xmlns:a16="http://schemas.microsoft.com/office/drawing/2014/main" id="{BB67A7C3-6767-785C-5A2F-631558C2BF1E}"/>
              </a:ext>
            </a:extLst>
          </p:cNvPr>
          <p:cNvSpPr txBox="1"/>
          <p:nvPr/>
        </p:nvSpPr>
        <p:spPr>
          <a:xfrm>
            <a:off x="7749116" y="2488931"/>
            <a:ext cx="3965153"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Findings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differences in cocaine use observed between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Retention higher in PBO group (71%) vs LDX (57%) (not 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Significant reduction in craving (“need cocaine”)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LDX group more likely to report SEs (diarrhea, headache, anxiety) </a:t>
            </a:r>
          </a:p>
        </p:txBody>
      </p:sp>
      <p:sp>
        <p:nvSpPr>
          <p:cNvPr id="6" name="TextBox 5">
            <a:extLst>
              <a:ext uri="{FF2B5EF4-FFF2-40B4-BE49-F238E27FC236}">
                <a16:creationId xmlns:a16="http://schemas.microsoft.com/office/drawing/2014/main" id="{5EE17C5C-0342-6EE7-8646-961C172B3CC6}"/>
              </a:ext>
            </a:extLst>
          </p:cNvPr>
          <p:cNvSpPr txBox="1"/>
          <p:nvPr/>
        </p:nvSpPr>
        <p:spPr>
          <a:xfrm>
            <a:off x="884839" y="1511492"/>
            <a:ext cx="58116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Figure: Cocaine craving since last visit, “Needing Cocaine” rated on 100mm VAS</a:t>
            </a:r>
          </a:p>
        </p:txBody>
      </p:sp>
      <p:sp>
        <p:nvSpPr>
          <p:cNvPr id="7" name="TextBox 6">
            <a:extLst>
              <a:ext uri="{FF2B5EF4-FFF2-40B4-BE49-F238E27FC236}">
                <a16:creationId xmlns:a16="http://schemas.microsoft.com/office/drawing/2014/main" id="{73E9C720-D6D4-62A2-92AA-532BB0E81E2D}"/>
              </a:ext>
            </a:extLst>
          </p:cNvPr>
          <p:cNvSpPr txBox="1"/>
          <p:nvPr/>
        </p:nvSpPr>
        <p:spPr>
          <a:xfrm>
            <a:off x="9033414" y="6492875"/>
            <a:ext cx="242726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Mooney et al., Drug Alcohol Depend. 2015.</a:t>
            </a:r>
          </a:p>
        </p:txBody>
      </p:sp>
    </p:spTree>
    <p:extLst>
      <p:ext uri="{BB962C8B-B14F-4D97-AF65-F5344CB8AC3E}">
        <p14:creationId xmlns:p14="http://schemas.microsoft.com/office/powerpoint/2010/main" val="3198163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EAE9A-B091-674B-92DE-D6D057E3AF92}"/>
              </a:ext>
            </a:extLst>
          </p:cNvPr>
          <p:cNvSpPr>
            <a:spLocks noGrp="1"/>
          </p:cNvSpPr>
          <p:nvPr>
            <p:ph type="title"/>
          </p:nvPr>
        </p:nvSpPr>
        <p:spPr>
          <a:xfrm>
            <a:off x="637471" y="365125"/>
            <a:ext cx="11076798" cy="1325563"/>
          </a:xfrm>
        </p:spPr>
        <p:txBody>
          <a:bodyPr/>
          <a:lstStyle/>
          <a:p>
            <a:r>
              <a:rPr lang="en-US" dirty="0"/>
              <a:t>Mixed AMPH Salts ER (MAS-ER) + Topiramate</a:t>
            </a:r>
          </a:p>
        </p:txBody>
      </p:sp>
      <p:sp>
        <p:nvSpPr>
          <p:cNvPr id="5" name="TextBox 4">
            <a:extLst>
              <a:ext uri="{FF2B5EF4-FFF2-40B4-BE49-F238E27FC236}">
                <a16:creationId xmlns:a16="http://schemas.microsoft.com/office/drawing/2014/main" id="{E9DF4325-C8A5-1E41-858A-734C95D8C547}"/>
              </a:ext>
            </a:extLst>
          </p:cNvPr>
          <p:cNvSpPr txBox="1"/>
          <p:nvPr/>
        </p:nvSpPr>
        <p:spPr>
          <a:xfrm>
            <a:off x="7717341" y="1690688"/>
            <a:ext cx="3996928"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MAS-ER 60mg/day + Topiramate 100mg/day vs PBO in COC-dependent persons (N=127)</a:t>
            </a:r>
          </a:p>
        </p:txBody>
      </p:sp>
      <p:sp>
        <p:nvSpPr>
          <p:cNvPr id="6" name="TextBox 5">
            <a:extLst>
              <a:ext uri="{FF2B5EF4-FFF2-40B4-BE49-F238E27FC236}">
                <a16:creationId xmlns:a16="http://schemas.microsoft.com/office/drawing/2014/main" id="{6D065CD6-8748-724E-862A-9A30A96210AE}"/>
              </a:ext>
            </a:extLst>
          </p:cNvPr>
          <p:cNvSpPr txBox="1"/>
          <p:nvPr/>
        </p:nvSpPr>
        <p:spPr>
          <a:xfrm>
            <a:off x="7749116" y="2644745"/>
            <a:ext cx="396515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Findings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Proportion achieving three (3) abstinent weeks significantly larger in treatment group (14% vs 0%, p=0.03)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 discontinuation from study med due to conservative cardiac safety parameters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Significant reduction in craving (“want cocaine”)</a:t>
            </a:r>
          </a:p>
        </p:txBody>
      </p:sp>
      <p:pic>
        <p:nvPicPr>
          <p:cNvPr id="2052" name="Picture 4">
            <a:extLst>
              <a:ext uri="{FF2B5EF4-FFF2-40B4-BE49-F238E27FC236}">
                <a16:creationId xmlns:a16="http://schemas.microsoft.com/office/drawing/2014/main" id="{66C0C463-35DC-514D-9C81-C274809CA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471" y="2120222"/>
            <a:ext cx="6914457" cy="42437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EAA7721-7DF2-834F-AB2F-09F59F9331D1}"/>
              </a:ext>
            </a:extLst>
          </p:cNvPr>
          <p:cNvSpPr txBox="1"/>
          <p:nvPr/>
        </p:nvSpPr>
        <p:spPr>
          <a:xfrm>
            <a:off x="692335" y="1706248"/>
            <a:ext cx="60220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Figure: Proportion of patients achieving 3 weeks of abstinence</a:t>
            </a:r>
          </a:p>
        </p:txBody>
      </p:sp>
      <p:sp>
        <p:nvSpPr>
          <p:cNvPr id="9" name="TextBox 8">
            <a:extLst>
              <a:ext uri="{FF2B5EF4-FFF2-40B4-BE49-F238E27FC236}">
                <a16:creationId xmlns:a16="http://schemas.microsoft.com/office/drawing/2014/main" id="{DB8AAE49-0CC3-D74F-A3BE-E3C4EB17DDC5}"/>
              </a:ext>
            </a:extLst>
          </p:cNvPr>
          <p:cNvSpPr txBox="1"/>
          <p:nvPr/>
        </p:nvSpPr>
        <p:spPr>
          <a:xfrm>
            <a:off x="9273681" y="6611779"/>
            <a:ext cx="226696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Levin et al., Drug Alcohol Depend. 2020.</a:t>
            </a:r>
          </a:p>
        </p:txBody>
      </p:sp>
    </p:spTree>
    <p:extLst>
      <p:ext uri="{BB962C8B-B14F-4D97-AF65-F5344CB8AC3E}">
        <p14:creationId xmlns:p14="http://schemas.microsoft.com/office/powerpoint/2010/main" val="401182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198F7-57E6-ECA0-5F6E-D07323ED53A9}"/>
              </a:ext>
            </a:extLst>
          </p:cNvPr>
          <p:cNvSpPr>
            <a:spLocks noGrp="1"/>
          </p:cNvSpPr>
          <p:nvPr>
            <p:ph type="title"/>
          </p:nvPr>
        </p:nvSpPr>
        <p:spPr/>
        <p:txBody>
          <a:bodyPr/>
          <a:lstStyle/>
          <a:p>
            <a:r>
              <a:rPr lang="en-US" dirty="0"/>
              <a:t>Fentanyl in stimulants changes the overdose risk pool</a:t>
            </a:r>
          </a:p>
        </p:txBody>
      </p:sp>
      <p:sp>
        <p:nvSpPr>
          <p:cNvPr id="3" name="Content Placeholder 2">
            <a:extLst>
              <a:ext uri="{FF2B5EF4-FFF2-40B4-BE49-F238E27FC236}">
                <a16:creationId xmlns:a16="http://schemas.microsoft.com/office/drawing/2014/main" id="{21ABA298-A7D6-D3D4-6A0C-77210FD56C7D}"/>
              </a:ext>
            </a:extLst>
          </p:cNvPr>
          <p:cNvSpPr>
            <a:spLocks noGrp="1"/>
          </p:cNvSpPr>
          <p:nvPr>
            <p:ph sz="half" idx="1"/>
          </p:nvPr>
        </p:nvSpPr>
        <p:spPr>
          <a:xfrm>
            <a:off x="328914" y="1841138"/>
            <a:ext cx="5181600" cy="4351338"/>
          </a:xfrm>
        </p:spPr>
        <p:txBody>
          <a:bodyPr>
            <a:normAutofit fontScale="92500" lnSpcReduction="20000"/>
          </a:bodyPr>
          <a:lstStyle/>
          <a:p>
            <a:r>
              <a:rPr lang="en-US" dirty="0"/>
              <a:t>While fatal overdose rates increased 22% among white persons from 2019-2020, rates rose 44% amongst black individuals</a:t>
            </a:r>
          </a:p>
          <a:p>
            <a:r>
              <a:rPr lang="en-US" dirty="0"/>
              <a:t>Among white persons, the 15-24 year age group had the largest overdose rate increase (34%)</a:t>
            </a:r>
          </a:p>
          <a:p>
            <a:endParaRPr lang="en-US" dirty="0"/>
          </a:p>
          <a:p>
            <a:r>
              <a:rPr lang="en-US" dirty="0"/>
              <a:t>This points to a change in the risk pool:</a:t>
            </a:r>
          </a:p>
          <a:p>
            <a:pPr lvl="1"/>
            <a:r>
              <a:rPr lang="en-US" dirty="0"/>
              <a:t>BIPOC</a:t>
            </a:r>
          </a:p>
          <a:p>
            <a:pPr lvl="1"/>
            <a:r>
              <a:rPr lang="en-US" dirty="0"/>
              <a:t>Youth</a:t>
            </a:r>
          </a:p>
          <a:p>
            <a:pPr lvl="1"/>
            <a:r>
              <a:rPr lang="en-US" dirty="0"/>
              <a:t>Infrequent/Recreational users</a:t>
            </a:r>
          </a:p>
          <a:p>
            <a:endParaRPr lang="en-US" dirty="0"/>
          </a:p>
        </p:txBody>
      </p:sp>
      <p:sp>
        <p:nvSpPr>
          <p:cNvPr id="5" name="Slide Number Placeholder 4">
            <a:extLst>
              <a:ext uri="{FF2B5EF4-FFF2-40B4-BE49-F238E27FC236}">
                <a16:creationId xmlns:a16="http://schemas.microsoft.com/office/drawing/2014/main" id="{9DDA7AF5-F11B-88E4-C15B-DDB2F7D76C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75DFC-C583-4F60-97DA-17D74288ECD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54FA291-D460-2E22-8A48-EA588501CC9E}"/>
              </a:ext>
            </a:extLst>
          </p:cNvPr>
          <p:cNvSpPr txBox="1"/>
          <p:nvPr/>
        </p:nvSpPr>
        <p:spPr>
          <a:xfrm>
            <a:off x="2395959" y="6342927"/>
            <a:ext cx="6308203"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Kariisa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Drug and Alcohol Dependence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(2021)</a:t>
            </a:r>
          </a:p>
        </p:txBody>
      </p:sp>
      <p:pic>
        <p:nvPicPr>
          <p:cNvPr id="1026" name="Picture 2">
            <a:extLst>
              <a:ext uri="{FF2B5EF4-FFF2-40B4-BE49-F238E27FC236}">
                <a16:creationId xmlns:a16="http://schemas.microsoft.com/office/drawing/2014/main" id="{998E69C4-2DCF-C93B-6AAA-C17824425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314" y="1690688"/>
            <a:ext cx="5423704" cy="27944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6ED5C96-8EEE-5B90-1A8A-57A778CD2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087" y="4782749"/>
            <a:ext cx="4731026" cy="10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24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909C8-1AEF-4DFD-B3D2-33D230249AC3}"/>
              </a:ext>
            </a:extLst>
          </p:cNvPr>
          <p:cNvSpPr>
            <a:spLocks noGrp="1"/>
          </p:cNvSpPr>
          <p:nvPr>
            <p:ph type="title"/>
          </p:nvPr>
        </p:nvSpPr>
        <p:spPr/>
        <p:txBody>
          <a:bodyPr/>
          <a:lstStyle/>
          <a:p>
            <a:r>
              <a:rPr lang="en-US" dirty="0"/>
              <a:t>Ketamine</a:t>
            </a:r>
          </a:p>
        </p:txBody>
      </p:sp>
      <p:pic>
        <p:nvPicPr>
          <p:cNvPr id="3074" name="Picture 2" descr="FIGURE 4.">
            <a:extLst>
              <a:ext uri="{FF2B5EF4-FFF2-40B4-BE49-F238E27FC236}">
                <a16:creationId xmlns:a16="http://schemas.microsoft.com/office/drawing/2014/main" id="{7CD64F17-665A-ABBB-101A-1136EC22F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536" y="2407281"/>
            <a:ext cx="4985084" cy="41176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288035-FC82-4013-240C-FE66E32EEA5E}"/>
              </a:ext>
            </a:extLst>
          </p:cNvPr>
          <p:cNvSpPr txBox="1"/>
          <p:nvPr/>
        </p:nvSpPr>
        <p:spPr>
          <a:xfrm>
            <a:off x="6110554" y="1690688"/>
            <a:ext cx="5603715"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Single Ketamine infusion (0.5mg/kg) vs Midazolam in COC-dependent persons (N=55) </a:t>
            </a:r>
            <a:r>
              <a:rPr kumimoji="0" lang="en-US" sz="1800" b="0" i="1" u="sng" strike="noStrike" kern="1200" cap="none" spc="0" normalizeH="0" baseline="0" noProof="0" dirty="0">
                <a:ln>
                  <a:noFill/>
                </a:ln>
                <a:solidFill>
                  <a:prstClr val="black"/>
                </a:solidFill>
                <a:effectLst/>
                <a:uLnTx/>
                <a:uFillTx/>
                <a:latin typeface="Calibri" panose="020F0502020204030204"/>
                <a:ea typeface="+mn-ea"/>
                <a:cs typeface="+mn-cs"/>
              </a:rPr>
              <a:t>plus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5-week course of mindfulness-based relapse prevention</a:t>
            </a:r>
          </a:p>
        </p:txBody>
      </p:sp>
      <p:sp>
        <p:nvSpPr>
          <p:cNvPr id="5" name="TextBox 4">
            <a:extLst>
              <a:ext uri="{FF2B5EF4-FFF2-40B4-BE49-F238E27FC236}">
                <a16:creationId xmlns:a16="http://schemas.microsoft.com/office/drawing/2014/main" id="{F1FB6586-CB92-B7E9-F11E-C36B0EEF27D0}"/>
              </a:ext>
            </a:extLst>
          </p:cNvPr>
          <p:cNvSpPr txBox="1"/>
          <p:nvPr/>
        </p:nvSpPr>
        <p:spPr>
          <a:xfrm>
            <a:off x="6128086" y="2614018"/>
            <a:ext cx="5265343"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Ketamine infusion was administered during 5-day inpatient stay, followed by outpatient treatment</a:t>
            </a:r>
            <a:endPar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Findings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Higher rates of 2-wk abstinence at study end in Ketamine group (48%) vs midazolam (11%)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Ketamine grp w/higher retention (53% less likely)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Significant reduction in craving with scores 58% lower in Ketamine grp</a:t>
            </a:r>
          </a:p>
        </p:txBody>
      </p:sp>
      <p:sp>
        <p:nvSpPr>
          <p:cNvPr id="6" name="TextBox 5">
            <a:extLst>
              <a:ext uri="{FF2B5EF4-FFF2-40B4-BE49-F238E27FC236}">
                <a16:creationId xmlns:a16="http://schemas.microsoft.com/office/drawing/2014/main" id="{ED743F6F-6C86-EE94-6274-68CEB6B859B8}"/>
              </a:ext>
            </a:extLst>
          </p:cNvPr>
          <p:cNvSpPr txBox="1"/>
          <p:nvPr/>
        </p:nvSpPr>
        <p:spPr>
          <a:xfrm>
            <a:off x="1125469" y="1706248"/>
            <a:ext cx="49850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Figure: Observed mean craving score on log scale, by treatment group</a:t>
            </a:r>
          </a:p>
        </p:txBody>
      </p:sp>
      <p:sp>
        <p:nvSpPr>
          <p:cNvPr id="7" name="TextBox 6">
            <a:extLst>
              <a:ext uri="{FF2B5EF4-FFF2-40B4-BE49-F238E27FC236}">
                <a16:creationId xmlns:a16="http://schemas.microsoft.com/office/drawing/2014/main" id="{59338B11-1891-E95D-3D68-306AD5B0646D}"/>
              </a:ext>
            </a:extLst>
          </p:cNvPr>
          <p:cNvSpPr txBox="1"/>
          <p:nvPr/>
        </p:nvSpPr>
        <p:spPr>
          <a:xfrm>
            <a:off x="9273681" y="6611779"/>
            <a:ext cx="185339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Dakwar</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et al., Am J Psych. 2019.</a:t>
            </a:r>
          </a:p>
        </p:txBody>
      </p:sp>
    </p:spTree>
    <p:extLst>
      <p:ext uri="{BB962C8B-B14F-4D97-AF65-F5344CB8AC3E}">
        <p14:creationId xmlns:p14="http://schemas.microsoft.com/office/powerpoint/2010/main" val="41667287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DE3B9-9158-4CBB-2212-8F667283D139}"/>
              </a:ext>
            </a:extLst>
          </p:cNvPr>
          <p:cNvSpPr>
            <a:spLocks noGrp="1"/>
          </p:cNvSpPr>
          <p:nvPr>
            <p:ph type="title"/>
          </p:nvPr>
        </p:nvSpPr>
        <p:spPr/>
        <p:txBody>
          <a:bodyPr/>
          <a:lstStyle/>
          <a:p>
            <a:r>
              <a:rPr lang="en-US" dirty="0"/>
              <a:t>Progesterone</a:t>
            </a:r>
          </a:p>
        </p:txBody>
      </p:sp>
      <p:sp>
        <p:nvSpPr>
          <p:cNvPr id="3" name="Content Placeholder 2">
            <a:extLst>
              <a:ext uri="{FF2B5EF4-FFF2-40B4-BE49-F238E27FC236}">
                <a16:creationId xmlns:a16="http://schemas.microsoft.com/office/drawing/2014/main" id="{584F1DF2-B96A-B80F-B7AD-C6D5C72472F9}"/>
              </a:ext>
            </a:extLst>
          </p:cNvPr>
          <p:cNvSpPr>
            <a:spLocks noGrp="1"/>
          </p:cNvSpPr>
          <p:nvPr>
            <p:ph idx="1"/>
          </p:nvPr>
        </p:nvSpPr>
        <p:spPr/>
        <p:txBody>
          <a:bodyPr/>
          <a:lstStyle/>
          <a:p>
            <a:r>
              <a:rPr lang="en-US" dirty="0"/>
              <a:t> Inpatient, human lab studies</a:t>
            </a:r>
          </a:p>
          <a:p>
            <a:r>
              <a:rPr lang="en-US" dirty="0"/>
              <a:t> Oral micronized progesterone 400mg versus </a:t>
            </a:r>
            <a:r>
              <a:rPr lang="en-US" dirty="0" err="1"/>
              <a:t>pbo</a:t>
            </a:r>
            <a:r>
              <a:rPr lang="en-US" dirty="0"/>
              <a:t> (x 7 days)</a:t>
            </a:r>
          </a:p>
          <a:p>
            <a:r>
              <a:rPr lang="en-US" dirty="0"/>
              <a:t> Active group with ss lower post-imagery </a:t>
            </a:r>
            <a:r>
              <a:rPr lang="en-US" dirty="0" err="1"/>
              <a:t>ccn</a:t>
            </a:r>
            <a:r>
              <a:rPr lang="en-US" dirty="0"/>
              <a:t> craving</a:t>
            </a:r>
          </a:p>
        </p:txBody>
      </p:sp>
    </p:spTree>
    <p:extLst>
      <p:ext uri="{BB962C8B-B14F-4D97-AF65-F5344CB8AC3E}">
        <p14:creationId xmlns:p14="http://schemas.microsoft.com/office/powerpoint/2010/main" val="646286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58E83-E6A3-AC35-1951-C29AD300D41D}"/>
              </a:ext>
            </a:extLst>
          </p:cNvPr>
          <p:cNvSpPr>
            <a:spLocks noGrp="1"/>
          </p:cNvSpPr>
          <p:nvPr>
            <p:ph type="title"/>
          </p:nvPr>
        </p:nvSpPr>
        <p:spPr/>
        <p:txBody>
          <a:bodyPr/>
          <a:lstStyle/>
          <a:p>
            <a:r>
              <a:rPr lang="en-US" dirty="0"/>
              <a:t>Cocaine Pharmacotherapy</a:t>
            </a:r>
          </a:p>
        </p:txBody>
      </p:sp>
      <p:sp>
        <p:nvSpPr>
          <p:cNvPr id="3" name="Content Placeholder 2">
            <a:extLst>
              <a:ext uri="{FF2B5EF4-FFF2-40B4-BE49-F238E27FC236}">
                <a16:creationId xmlns:a16="http://schemas.microsoft.com/office/drawing/2014/main" id="{911A3741-4A29-0C47-2296-FDD52905F7F3}"/>
              </a:ext>
            </a:extLst>
          </p:cNvPr>
          <p:cNvSpPr>
            <a:spLocks noGrp="1"/>
          </p:cNvSpPr>
          <p:nvPr>
            <p:ph idx="1"/>
          </p:nvPr>
        </p:nvSpPr>
        <p:spPr/>
        <p:txBody>
          <a:bodyPr/>
          <a:lstStyle/>
          <a:p>
            <a:r>
              <a:rPr lang="en-US" dirty="0"/>
              <a:t> Medications that blunt subjective cocaine effects in human laboratory studies show some promise in reducing cocaine reward; however, clinical trials have yet to identify a clear option.</a:t>
            </a:r>
          </a:p>
          <a:p>
            <a:endParaRPr lang="en-US" dirty="0"/>
          </a:p>
          <a:p>
            <a:r>
              <a:rPr lang="en-US" dirty="0"/>
              <a:t> Immunotherapy for cocaine use disorder including vaccines and monoclonal antibodies remain a viable and promising treatment approach</a:t>
            </a:r>
          </a:p>
        </p:txBody>
      </p:sp>
    </p:spTree>
    <p:extLst>
      <p:ext uri="{BB962C8B-B14F-4D97-AF65-F5344CB8AC3E}">
        <p14:creationId xmlns:p14="http://schemas.microsoft.com/office/powerpoint/2010/main" val="23144682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E4417-1ED7-4246-EE1C-3E4DE935F9FE}"/>
              </a:ext>
            </a:extLst>
          </p:cNvPr>
          <p:cNvSpPr>
            <a:spLocks noGrp="1"/>
          </p:cNvSpPr>
          <p:nvPr>
            <p:ph type="title"/>
          </p:nvPr>
        </p:nvSpPr>
        <p:spPr/>
        <p:txBody>
          <a:bodyPr/>
          <a:lstStyle/>
          <a:p>
            <a:r>
              <a:rPr lang="en-US" dirty="0"/>
              <a:t>Cocaine Pharmacotherapy</a:t>
            </a:r>
          </a:p>
        </p:txBody>
      </p:sp>
      <p:sp>
        <p:nvSpPr>
          <p:cNvPr id="3" name="Content Placeholder 2">
            <a:extLst>
              <a:ext uri="{FF2B5EF4-FFF2-40B4-BE49-F238E27FC236}">
                <a16:creationId xmlns:a16="http://schemas.microsoft.com/office/drawing/2014/main" id="{EF0C2B87-0C00-C17D-4BCD-F269421A7C31}"/>
              </a:ext>
            </a:extLst>
          </p:cNvPr>
          <p:cNvSpPr>
            <a:spLocks noGrp="1"/>
          </p:cNvSpPr>
          <p:nvPr>
            <p:ph idx="1"/>
          </p:nvPr>
        </p:nvSpPr>
        <p:spPr/>
        <p:txBody>
          <a:bodyPr/>
          <a:lstStyle/>
          <a:p>
            <a:r>
              <a:rPr lang="en-US" dirty="0"/>
              <a:t> Targeting cocaine withdrawal and/or craving with medications should be the clinical recommendation and can serve as a guide for patients and providers as to what symptoms should be the focus</a:t>
            </a:r>
          </a:p>
          <a:p>
            <a:endParaRPr lang="en-US" dirty="0"/>
          </a:p>
          <a:p>
            <a:r>
              <a:rPr lang="en-US" dirty="0"/>
              <a:t> Medications with potential benefit for reducing withdrawal symptoms, negative affect include XR-Naltrexone plus Buprenorphine and </a:t>
            </a:r>
            <a:r>
              <a:rPr lang="en-US" dirty="0" err="1"/>
              <a:t>antdepressants</a:t>
            </a:r>
            <a:r>
              <a:rPr lang="en-US" dirty="0"/>
              <a:t> such as Bupropion, Mirtazapine, and Sertraline</a:t>
            </a:r>
          </a:p>
        </p:txBody>
      </p:sp>
    </p:spTree>
    <p:extLst>
      <p:ext uri="{BB962C8B-B14F-4D97-AF65-F5344CB8AC3E}">
        <p14:creationId xmlns:p14="http://schemas.microsoft.com/office/powerpoint/2010/main" val="21430993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B315-1C51-434F-910D-3E4BB27C42B9}"/>
              </a:ext>
            </a:extLst>
          </p:cNvPr>
          <p:cNvSpPr>
            <a:spLocks noGrp="1"/>
          </p:cNvSpPr>
          <p:nvPr>
            <p:ph type="title"/>
          </p:nvPr>
        </p:nvSpPr>
        <p:spPr/>
        <p:txBody>
          <a:bodyPr/>
          <a:lstStyle/>
          <a:p>
            <a:r>
              <a:rPr lang="en-US" dirty="0"/>
              <a:t>Cocaine Pharmacotherapy</a:t>
            </a:r>
          </a:p>
        </p:txBody>
      </p:sp>
      <p:sp>
        <p:nvSpPr>
          <p:cNvPr id="3" name="Content Placeholder 2">
            <a:extLst>
              <a:ext uri="{FF2B5EF4-FFF2-40B4-BE49-F238E27FC236}">
                <a16:creationId xmlns:a16="http://schemas.microsoft.com/office/drawing/2014/main" id="{4DF7FC8B-67E1-C651-972B-D3D32E8DC248}"/>
              </a:ext>
            </a:extLst>
          </p:cNvPr>
          <p:cNvSpPr>
            <a:spLocks noGrp="1"/>
          </p:cNvSpPr>
          <p:nvPr>
            <p:ph idx="1"/>
          </p:nvPr>
        </p:nvSpPr>
        <p:spPr/>
        <p:txBody>
          <a:bodyPr/>
          <a:lstStyle/>
          <a:p>
            <a:r>
              <a:rPr lang="en-US" dirty="0"/>
              <a:t> Medications with potential benefit for reducing cocaine craving include Topiramate, Clonidine, </a:t>
            </a:r>
            <a:r>
              <a:rPr lang="en-US" dirty="0" err="1"/>
              <a:t>Lisdexamfetamine</a:t>
            </a:r>
            <a:r>
              <a:rPr lang="en-US" dirty="0"/>
              <a:t>, Mixed amphetamine salts, and Ketamine </a:t>
            </a:r>
          </a:p>
        </p:txBody>
      </p:sp>
    </p:spTree>
    <p:extLst>
      <p:ext uri="{BB962C8B-B14F-4D97-AF65-F5344CB8AC3E}">
        <p14:creationId xmlns:p14="http://schemas.microsoft.com/office/powerpoint/2010/main" val="3919076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outdoor&#10;&#10;Description automatically generated">
            <a:extLst>
              <a:ext uri="{FF2B5EF4-FFF2-40B4-BE49-F238E27FC236}">
                <a16:creationId xmlns:a16="http://schemas.microsoft.com/office/drawing/2014/main" id="{D20A8305-DFE9-C5D0-AFF6-7FC2B1E1206C}"/>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10399" r="1" b="9328"/>
          <a:stretch/>
        </p:blipFill>
        <p:spPr>
          <a:xfrm>
            <a:off x="577637" y="494261"/>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2" name="TextBox 1">
            <a:extLst>
              <a:ext uri="{FF2B5EF4-FFF2-40B4-BE49-F238E27FC236}">
                <a16:creationId xmlns:a16="http://schemas.microsoft.com/office/drawing/2014/main" id="{0C00F2C5-EBF6-A53B-5AD6-AEA41094952C}"/>
              </a:ext>
            </a:extLst>
          </p:cNvPr>
          <p:cNvSpPr txBox="1"/>
          <p:nvPr/>
        </p:nvSpPr>
        <p:spPr>
          <a:xfrm>
            <a:off x="4891161" y="4914900"/>
            <a:ext cx="2638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DShorter@Menninger.Edu</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147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painting on a purple surface&#10;&#10;Description automatically generated">
            <a:extLst>
              <a:ext uri="{FF2B5EF4-FFF2-40B4-BE49-F238E27FC236}">
                <a16:creationId xmlns:a16="http://schemas.microsoft.com/office/drawing/2014/main" id="{5FB28805-0A22-0729-1296-D6A6D6260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549" y="0"/>
            <a:ext cx="6970901" cy="6858000"/>
          </a:xfrm>
          <a:prstGeom prst="rect">
            <a:avLst/>
          </a:prstGeom>
        </p:spPr>
      </p:pic>
    </p:spTree>
    <p:extLst>
      <p:ext uri="{BB962C8B-B14F-4D97-AF65-F5344CB8AC3E}">
        <p14:creationId xmlns:p14="http://schemas.microsoft.com/office/powerpoint/2010/main" val="39019218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B4A7A6C-6FF2-5644-AE82-53B6FDD0682B}"/>
              </a:ext>
            </a:extLst>
          </p:cNvPr>
          <p:cNvSpPr>
            <a:spLocks noGrp="1"/>
          </p:cNvSpPr>
          <p:nvPr>
            <p:ph sz="quarter" idx="23"/>
          </p:nvPr>
        </p:nvSpPr>
        <p:spPr>
          <a:xfrm>
            <a:off x="853440" y="5103471"/>
            <a:ext cx="3957237" cy="767389"/>
          </a:xfrm>
        </p:spPr>
        <p:txBody>
          <a:bodyPr/>
          <a:lstStyle/>
          <a:p>
            <a:r>
              <a:rPr lang="en-US" dirty="0"/>
              <a:t>Joy Chudzynski, PsyD</a:t>
            </a:r>
          </a:p>
          <a:p>
            <a:r>
              <a:rPr lang="en-US" dirty="0"/>
              <a:t>Department of Family Medicine</a:t>
            </a:r>
          </a:p>
          <a:p>
            <a:r>
              <a:rPr lang="en-US" dirty="0"/>
              <a:t>Center for Behavioral &amp; Addiction Medicine </a:t>
            </a:r>
          </a:p>
        </p:txBody>
      </p:sp>
      <p:sp>
        <p:nvSpPr>
          <p:cNvPr id="10" name="Text Placeholder 9">
            <a:extLst>
              <a:ext uri="{FF2B5EF4-FFF2-40B4-BE49-F238E27FC236}">
                <a16:creationId xmlns:a16="http://schemas.microsoft.com/office/drawing/2014/main" id="{BBEAB19E-9D7C-FF4A-8C05-58A45714A95F}"/>
              </a:ext>
            </a:extLst>
          </p:cNvPr>
          <p:cNvSpPr>
            <a:spLocks noGrp="1"/>
          </p:cNvSpPr>
          <p:nvPr>
            <p:ph type="body" sz="quarter" idx="31"/>
          </p:nvPr>
        </p:nvSpPr>
        <p:spPr>
          <a:xfrm>
            <a:off x="853440" y="2593977"/>
            <a:ext cx="10363200" cy="1329595"/>
          </a:xfrm>
        </p:spPr>
        <p:txBody>
          <a:bodyPr/>
          <a:lstStyle/>
          <a:p>
            <a:r>
              <a:rPr lang="en-US" dirty="0"/>
              <a:t>Behavioral Treatments for Stimulant Use Disorder</a:t>
            </a:r>
          </a:p>
        </p:txBody>
      </p:sp>
    </p:spTree>
    <p:extLst>
      <p:ext uri="{BB962C8B-B14F-4D97-AF65-F5344CB8AC3E}">
        <p14:creationId xmlns:p14="http://schemas.microsoft.com/office/powerpoint/2010/main" val="922789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BE5D-CE9F-448E-8C69-584DDAA1CEEE}"/>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354C12D9-F0BB-4425-B6DE-D71867DF26D8}"/>
              </a:ext>
            </a:extLst>
          </p:cNvPr>
          <p:cNvSpPr>
            <a:spLocks noGrp="1"/>
          </p:cNvSpPr>
          <p:nvPr>
            <p:ph idx="1"/>
          </p:nvPr>
        </p:nvSpPr>
        <p:spPr>
          <a:xfrm>
            <a:off x="1463041" y="1584960"/>
            <a:ext cx="8981439" cy="3226589"/>
          </a:xfrm>
        </p:spPr>
        <p:txBody>
          <a:bodyPr/>
          <a:lstStyle/>
          <a:p>
            <a:r>
              <a:rPr lang="en-US" sz="2400" dirty="0"/>
              <a:t>Describe the evidence for the use of behavioral health interventions for the treatment of stimulant use disorders and identify barriers to their implementation in clinical practice. </a:t>
            </a:r>
          </a:p>
          <a:p>
            <a:endParaRPr lang="en-US" sz="2400" dirty="0"/>
          </a:p>
          <a:p>
            <a:r>
              <a:rPr lang="en-US" sz="2400" dirty="0"/>
              <a:t>Describe CM, exercise, CBT, CRA</a:t>
            </a:r>
          </a:p>
          <a:p>
            <a:r>
              <a:rPr lang="en-US" sz="2400" dirty="0"/>
              <a:t>Provide evidence they are useful</a:t>
            </a:r>
          </a:p>
          <a:p>
            <a:r>
              <a:rPr lang="en-US" sz="2400" dirty="0"/>
              <a:t>Current implementation issues</a:t>
            </a:r>
          </a:p>
          <a:p>
            <a:endParaRPr lang="en-US" dirty="0"/>
          </a:p>
        </p:txBody>
      </p:sp>
      <p:pic>
        <p:nvPicPr>
          <p:cNvPr id="4" name="Picture 3">
            <a:extLst>
              <a:ext uri="{FF2B5EF4-FFF2-40B4-BE49-F238E27FC236}">
                <a16:creationId xmlns:a16="http://schemas.microsoft.com/office/drawing/2014/main" id="{5788A6BE-0491-42A7-96F1-80D048B41F60}"/>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35197487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4C12D9-F0BB-4425-B6DE-D71867DF26D8}"/>
              </a:ext>
            </a:extLst>
          </p:cNvPr>
          <p:cNvSpPr>
            <a:spLocks noGrp="1"/>
          </p:cNvSpPr>
          <p:nvPr>
            <p:ph idx="1"/>
          </p:nvPr>
        </p:nvSpPr>
        <p:spPr>
          <a:xfrm>
            <a:off x="853440" y="1625600"/>
            <a:ext cx="7704405" cy="1714508"/>
          </a:xfrm>
        </p:spPr>
        <p:txBody>
          <a:bodyPr/>
          <a:lstStyle/>
          <a:p>
            <a:pPr marL="0" indent="0">
              <a:buNone/>
            </a:pPr>
            <a:r>
              <a:rPr lang="en-US" sz="2133" b="1" dirty="0"/>
              <a:t>Richard A. Rawson, Ph.D.</a:t>
            </a:r>
          </a:p>
          <a:p>
            <a:pPr marL="0" indent="0">
              <a:buNone/>
            </a:pPr>
            <a:r>
              <a:rPr lang="en-US" dirty="0"/>
              <a:t>Professor Emeritus at the UCLA Department of Psychiatry </a:t>
            </a:r>
          </a:p>
          <a:p>
            <a:pPr marL="0" indent="0">
              <a:buNone/>
            </a:pPr>
            <a:r>
              <a:rPr lang="en-US" dirty="0"/>
              <a:t>Research Professor at the Vermont Center for Behavior and Health at the University of Vermont</a:t>
            </a:r>
            <a:endParaRPr lang="en-US" sz="2400" dirty="0"/>
          </a:p>
          <a:p>
            <a:endParaRPr lang="en-US" dirty="0"/>
          </a:p>
        </p:txBody>
      </p:sp>
      <p:pic>
        <p:nvPicPr>
          <p:cNvPr id="4" name="Picture 3">
            <a:extLst>
              <a:ext uri="{FF2B5EF4-FFF2-40B4-BE49-F238E27FC236}">
                <a16:creationId xmlns:a16="http://schemas.microsoft.com/office/drawing/2014/main" id="{5788A6BE-0491-42A7-96F1-80D048B41F60}"/>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444349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entanyl Test Strips: A Harm Reduction Strategy">
            <a:extLst>
              <a:ext uri="{FF2B5EF4-FFF2-40B4-BE49-F238E27FC236}">
                <a16:creationId xmlns:a16="http://schemas.microsoft.com/office/drawing/2014/main" id="{789FC53A-E00A-87ED-8DE9-90F2251D59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868"/>
          <a:stretch/>
        </p:blipFill>
        <p:spPr bwMode="auto">
          <a:xfrm>
            <a:off x="766021" y="101528"/>
            <a:ext cx="10659958" cy="230295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19F38E1-55B1-2749-1FD4-43377A480A16}"/>
              </a:ext>
            </a:extLst>
          </p:cNvPr>
          <p:cNvSpPr>
            <a:spLocks noGrp="1"/>
          </p:cNvSpPr>
          <p:nvPr>
            <p:ph sz="half" idx="1"/>
          </p:nvPr>
        </p:nvSpPr>
        <p:spPr>
          <a:xfrm>
            <a:off x="276727" y="1503947"/>
            <a:ext cx="5931568" cy="4553441"/>
          </a:xfrm>
        </p:spPr>
        <p:txBody>
          <a:bodyPr spcFirstLastPara="1" vert="horz" wrap="square" lIns="91440" tIns="45720" rIns="91440" bIns="45720" rtlCol="0" anchor="ctr" anchorCtr="0">
            <a:normAutofit/>
          </a:bodyPr>
          <a:lstStyle/>
          <a:p>
            <a:r>
              <a:rPr lang="en-US" sz="2400" dirty="0"/>
              <a:t>In Hughto et al. (2021), PWUD reported that feel, color or taste were the primary methods of detecting fentanyl in their supply (71.7%)</a:t>
            </a:r>
          </a:p>
          <a:p>
            <a:r>
              <a:rPr lang="en-US" sz="2400" dirty="0"/>
              <a:t>Fentanyl test strips can be re-deployed to people who use cocaine, crack and methamphetamine and counterfeit pills</a:t>
            </a:r>
          </a:p>
        </p:txBody>
      </p:sp>
      <p:sp>
        <p:nvSpPr>
          <p:cNvPr id="5" name="Slide Number Placeholder 4">
            <a:extLst>
              <a:ext uri="{FF2B5EF4-FFF2-40B4-BE49-F238E27FC236}">
                <a16:creationId xmlns:a16="http://schemas.microsoft.com/office/drawing/2014/main" id="{E33108A1-5F89-ECA4-24D7-46DBEE9DC277}"/>
              </a:ext>
            </a:extLst>
          </p:cNvPr>
          <p:cNvSpPr>
            <a:spLocks noGrp="1"/>
          </p:cNvSpPr>
          <p:nvPr>
            <p:ph type="sldNum" sz="quarter" idx="12"/>
          </p:nvPr>
        </p:nvSpPr>
        <p:spPr>
          <a:xfrm>
            <a:off x="11480800" y="8475133"/>
            <a:ext cx="3657600" cy="486833"/>
          </a:xfrm>
          <a:prstGeom prst="rect">
            <a:avLst/>
          </a:prstGeom>
        </p:spPr>
        <p:txBody>
          <a:bodyPr vert="horz" lIns="121920" tIns="60960" rIns="121920" bIns="60960" rtlCol="0" anchor="ctr">
            <a:normAutofit/>
          </a:bodyPr>
          <a:lstStyle>
            <a:defPPr>
              <a:defRPr lang="en-US"/>
            </a:defPPr>
            <a:lvl1pPr marL="0" algn="r"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600"/>
              </a:spcAft>
              <a:buClrTx/>
              <a:buSzTx/>
              <a:buFontTx/>
              <a:buNone/>
              <a:tabLst/>
              <a:defRPr/>
            </a:pPr>
            <a:fld id="{E5F75DFC-C583-4F60-97DA-17D74288ECD0}"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600"/>
                </a:spcAft>
                <a:buClrTx/>
                <a:buSzTx/>
                <a:buFontTx/>
                <a:buNone/>
                <a:tabLst/>
                <a:defRPr/>
              </a:pPr>
              <a:t>7</a:t>
            </a:fld>
            <a:endParaRPr kumimoji="0" lang="en-US"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12C3860-DAC1-50A9-A65B-CBFBE28B6940}"/>
              </a:ext>
            </a:extLst>
          </p:cNvPr>
          <p:cNvSpPr txBox="1"/>
          <p:nvPr/>
        </p:nvSpPr>
        <p:spPr>
          <a:xfrm>
            <a:off x="2371895" y="6110141"/>
            <a:ext cx="7048830"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 Hughto, L. Gordon,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Substance Abuse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 Reed, A. Roth,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International Journal of Drug Policy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(2021)</a:t>
            </a:r>
          </a:p>
        </p:txBody>
      </p:sp>
      <p:sp>
        <p:nvSpPr>
          <p:cNvPr id="6" name="TextBox 5">
            <a:extLst>
              <a:ext uri="{FF2B5EF4-FFF2-40B4-BE49-F238E27FC236}">
                <a16:creationId xmlns:a16="http://schemas.microsoft.com/office/drawing/2014/main" id="{879E053A-5B7F-6440-5B58-DF0F79363728}"/>
              </a:ext>
            </a:extLst>
          </p:cNvPr>
          <p:cNvSpPr txBox="1"/>
          <p:nvPr/>
        </p:nvSpPr>
        <p:spPr>
          <a:xfrm>
            <a:off x="6677547" y="2660123"/>
            <a:ext cx="5237726" cy="2824363"/>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Reed et al. (2021), found mixed interest by PWUS in utilizing FTS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Barriers cited included issues finding a place to conduct a test, legal implications, not being able to test until they had already used crack, too long of a duration to get a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4084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D3B1E-C312-49FD-9755-CA1418A3B064}"/>
              </a:ext>
            </a:extLst>
          </p:cNvPr>
          <p:cNvSpPr>
            <a:spLocks noGrp="1"/>
          </p:cNvSpPr>
          <p:nvPr>
            <p:ph type="title"/>
          </p:nvPr>
        </p:nvSpPr>
        <p:spPr/>
        <p:txBody>
          <a:bodyPr/>
          <a:lstStyle/>
          <a:p>
            <a:r>
              <a:rPr lang="en-US" dirty="0"/>
              <a:t>Treatments with Empirical Support</a:t>
            </a:r>
          </a:p>
        </p:txBody>
      </p:sp>
      <p:sp>
        <p:nvSpPr>
          <p:cNvPr id="3" name="Content Placeholder 2">
            <a:extLst>
              <a:ext uri="{FF2B5EF4-FFF2-40B4-BE49-F238E27FC236}">
                <a16:creationId xmlns:a16="http://schemas.microsoft.com/office/drawing/2014/main" id="{52D910F5-DF08-4ECC-B674-E92C5DE3D1CE}"/>
              </a:ext>
            </a:extLst>
          </p:cNvPr>
          <p:cNvSpPr>
            <a:spLocks noGrp="1"/>
          </p:cNvSpPr>
          <p:nvPr>
            <p:ph idx="1"/>
          </p:nvPr>
        </p:nvSpPr>
        <p:spPr>
          <a:xfrm>
            <a:off x="1097282" y="1686561"/>
            <a:ext cx="7315199" cy="2101153"/>
          </a:xfrm>
        </p:spPr>
        <p:txBody>
          <a:bodyPr/>
          <a:lstStyle/>
          <a:p>
            <a:r>
              <a:rPr lang="en-US" sz="2400" dirty="0"/>
              <a:t>Contingency Management (CM)</a:t>
            </a:r>
          </a:p>
          <a:p>
            <a:r>
              <a:rPr lang="en-US" sz="2400" dirty="0"/>
              <a:t>CBT</a:t>
            </a:r>
          </a:p>
          <a:p>
            <a:r>
              <a:rPr lang="en-US" sz="2400" dirty="0"/>
              <a:t>CRA</a:t>
            </a:r>
          </a:p>
          <a:p>
            <a:r>
              <a:rPr lang="en-US" sz="2400" dirty="0"/>
              <a:t>Exercise</a:t>
            </a:r>
          </a:p>
          <a:p>
            <a:pPr marL="0" indent="0">
              <a:buNone/>
            </a:pPr>
            <a:endParaRPr lang="en-US" dirty="0"/>
          </a:p>
        </p:txBody>
      </p:sp>
      <p:sp>
        <p:nvSpPr>
          <p:cNvPr id="4" name="Slide Number Placeholder 3">
            <a:extLst>
              <a:ext uri="{FF2B5EF4-FFF2-40B4-BE49-F238E27FC236}">
                <a16:creationId xmlns:a16="http://schemas.microsoft.com/office/drawing/2014/main" id="{FA0B8DF4-B7F8-4416-BDBB-C6576F8795B4}"/>
              </a:ext>
            </a:extLst>
          </p:cNvPr>
          <p:cNvSpPr>
            <a:spLocks noGrp="1"/>
          </p:cNvSpPr>
          <p:nvPr>
            <p:ph type="sldNum" sz="quarter" idx="12"/>
          </p:nvPr>
        </p:nvSpPr>
        <p:spPr/>
        <p:txBody>
          <a:bodyPr/>
          <a:lstStyle/>
          <a:p>
            <a:pPr defTabSz="914377"/>
            <a:fld id="{ED911426-6C8B-EA43-A96A-040E38DEB08D}" type="slidenum">
              <a:rPr lang="en-US">
                <a:solidFill>
                  <a:srgbClr val="57585B"/>
                </a:solidFill>
                <a:latin typeface="Helvetica"/>
              </a:rPr>
              <a:pPr defTabSz="914377"/>
              <a:t>70</a:t>
            </a:fld>
            <a:endParaRPr lang="en-US">
              <a:solidFill>
                <a:srgbClr val="57585B"/>
              </a:solidFill>
              <a:latin typeface="Helvetica"/>
            </a:endParaRPr>
          </a:p>
        </p:txBody>
      </p:sp>
      <p:pic>
        <p:nvPicPr>
          <p:cNvPr id="5" name="Picture 4">
            <a:extLst>
              <a:ext uri="{FF2B5EF4-FFF2-40B4-BE49-F238E27FC236}">
                <a16:creationId xmlns:a16="http://schemas.microsoft.com/office/drawing/2014/main" id="{E8F9A09B-626C-470B-991E-8B877FEE4374}"/>
              </a:ext>
            </a:extLst>
          </p:cNvPr>
          <p:cNvPicPr>
            <a:picLocks noChangeAspect="1"/>
          </p:cNvPicPr>
          <p:nvPr/>
        </p:nvPicPr>
        <p:blipFill>
          <a:blip r:embed="rId2"/>
          <a:stretch>
            <a:fillRect/>
          </a:stretch>
        </p:blipFill>
        <p:spPr>
          <a:xfrm>
            <a:off x="4213275" y="6230732"/>
            <a:ext cx="7704405" cy="441736"/>
          </a:xfrm>
          <a:prstGeom prst="rect">
            <a:avLst/>
          </a:prstGeom>
        </p:spPr>
      </p:pic>
      <p:pic>
        <p:nvPicPr>
          <p:cNvPr id="6" name="Picture 5">
            <a:extLst>
              <a:ext uri="{FF2B5EF4-FFF2-40B4-BE49-F238E27FC236}">
                <a16:creationId xmlns:a16="http://schemas.microsoft.com/office/drawing/2014/main" id="{88907E67-7DE6-4D05-B1E4-8C67DB063C17}"/>
              </a:ext>
            </a:extLst>
          </p:cNvPr>
          <p:cNvPicPr>
            <a:picLocks noChangeAspect="1"/>
          </p:cNvPicPr>
          <p:nvPr/>
        </p:nvPicPr>
        <p:blipFill>
          <a:blip r:embed="rId3"/>
          <a:stretch>
            <a:fillRect/>
          </a:stretch>
        </p:blipFill>
        <p:spPr>
          <a:xfrm>
            <a:off x="8730637" y="3017519"/>
            <a:ext cx="2851764" cy="2888092"/>
          </a:xfrm>
          <a:prstGeom prst="rect">
            <a:avLst/>
          </a:prstGeom>
          <a:ln>
            <a:noFill/>
          </a:ln>
          <a:effectLst>
            <a:softEdge rad="112500"/>
          </a:effectLst>
        </p:spPr>
      </p:pic>
      <p:pic>
        <p:nvPicPr>
          <p:cNvPr id="7" name="Picture 6">
            <a:extLst>
              <a:ext uri="{FF2B5EF4-FFF2-40B4-BE49-F238E27FC236}">
                <a16:creationId xmlns:a16="http://schemas.microsoft.com/office/drawing/2014/main" id="{F4FF92B9-0C0D-419A-87F9-5FFBABF1090B}"/>
              </a:ext>
            </a:extLst>
          </p:cNvPr>
          <p:cNvPicPr>
            <a:picLocks noChangeAspect="1"/>
          </p:cNvPicPr>
          <p:nvPr/>
        </p:nvPicPr>
        <p:blipFill>
          <a:blip r:embed="rId4"/>
          <a:stretch>
            <a:fillRect/>
          </a:stretch>
        </p:blipFill>
        <p:spPr>
          <a:xfrm>
            <a:off x="5103516" y="3170399"/>
            <a:ext cx="3200400" cy="2656332"/>
          </a:xfrm>
          <a:prstGeom prst="rect">
            <a:avLst/>
          </a:prstGeom>
        </p:spPr>
      </p:pic>
      <p:pic>
        <p:nvPicPr>
          <p:cNvPr id="8" name="Picture 7">
            <a:extLst>
              <a:ext uri="{FF2B5EF4-FFF2-40B4-BE49-F238E27FC236}">
                <a16:creationId xmlns:a16="http://schemas.microsoft.com/office/drawing/2014/main" id="{4D0A923D-B7DA-448E-904D-A61FF42DFDA5}"/>
              </a:ext>
            </a:extLst>
          </p:cNvPr>
          <p:cNvPicPr>
            <a:picLocks noChangeAspect="1"/>
          </p:cNvPicPr>
          <p:nvPr/>
        </p:nvPicPr>
        <p:blipFill>
          <a:blip r:embed="rId5"/>
          <a:stretch>
            <a:fillRect/>
          </a:stretch>
        </p:blipFill>
        <p:spPr>
          <a:xfrm>
            <a:off x="1137921" y="3821846"/>
            <a:ext cx="2424243" cy="2976881"/>
          </a:xfrm>
          <a:prstGeom prst="rect">
            <a:avLst/>
          </a:prstGeom>
        </p:spPr>
      </p:pic>
    </p:spTree>
    <p:extLst>
      <p:ext uri="{BB962C8B-B14F-4D97-AF65-F5344CB8AC3E}">
        <p14:creationId xmlns:p14="http://schemas.microsoft.com/office/powerpoint/2010/main" val="22265785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77"/>
            <a:fld id="{ED911426-6C8B-EA43-A96A-040E38DEB08D}" type="slidenum">
              <a:rPr lang="en-US">
                <a:solidFill>
                  <a:srgbClr val="57585B"/>
                </a:solidFill>
                <a:latin typeface="Helvetica"/>
              </a:rPr>
              <a:pPr defTabSz="914377"/>
              <a:t>71</a:t>
            </a:fld>
            <a:endParaRPr lang="en-US">
              <a:solidFill>
                <a:srgbClr val="57585B"/>
              </a:solidFill>
              <a:latin typeface="Helvetica"/>
            </a:endParaRPr>
          </a:p>
        </p:txBody>
      </p:sp>
      <p:sp>
        <p:nvSpPr>
          <p:cNvPr id="5" name="Title 1">
            <a:extLst>
              <a:ext uri="{FF2B5EF4-FFF2-40B4-BE49-F238E27FC236}">
                <a16:creationId xmlns:a16="http://schemas.microsoft.com/office/drawing/2014/main" id="{CF8CBAFC-7672-534F-B116-512D87B65553}"/>
              </a:ext>
            </a:extLst>
          </p:cNvPr>
          <p:cNvSpPr txBox="1">
            <a:spLocks/>
          </p:cNvSpPr>
          <p:nvPr/>
        </p:nvSpPr>
        <p:spPr>
          <a:xfrm>
            <a:off x="1521887" y="0"/>
            <a:ext cx="9490412" cy="8945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9170"/>
            <a:r>
              <a:rPr lang="en-US" sz="3733" b="1" dirty="0">
                <a:solidFill>
                  <a:srgbClr val="57585B"/>
                </a:solidFill>
                <a:latin typeface="Helvetica"/>
                <a:cs typeface="Arial" panose="020B0604020202020204" pitchFamily="34" charset="0"/>
              </a:rPr>
              <a:t>Current Status of Treatment Approaches for Methamphetamine Use Disorder</a:t>
            </a:r>
            <a:endParaRPr lang="en-US" sz="3733" b="1" i="1" u="sng" dirty="0">
              <a:solidFill>
                <a:srgbClr val="57585B"/>
              </a:solidFill>
              <a:highlight>
                <a:srgbClr val="FFFF00"/>
              </a:highlight>
              <a:latin typeface="Helvetica"/>
              <a:cs typeface="Arial" panose="020B0604020202020204" pitchFamily="34" charset="0"/>
            </a:endParaRPr>
          </a:p>
        </p:txBody>
      </p:sp>
      <p:sp>
        <p:nvSpPr>
          <p:cNvPr id="3" name="TextBox 2">
            <a:extLst>
              <a:ext uri="{FF2B5EF4-FFF2-40B4-BE49-F238E27FC236}">
                <a16:creationId xmlns:a16="http://schemas.microsoft.com/office/drawing/2014/main" id="{A1DB2829-DF62-6A4C-BD6E-78FAB6143E29}"/>
              </a:ext>
            </a:extLst>
          </p:cNvPr>
          <p:cNvSpPr txBox="1"/>
          <p:nvPr/>
        </p:nvSpPr>
        <p:spPr>
          <a:xfrm>
            <a:off x="607231" y="1441917"/>
            <a:ext cx="11319727" cy="3785652"/>
          </a:xfrm>
          <a:prstGeom prst="rect">
            <a:avLst/>
          </a:prstGeom>
          <a:noFill/>
        </p:spPr>
        <p:txBody>
          <a:bodyPr wrap="square" rtlCol="0">
            <a:spAutoFit/>
          </a:bodyPr>
          <a:lstStyle/>
          <a:p>
            <a:pPr marL="257168" indent="-257168" defTabSz="914377">
              <a:buFont typeface="Arial" panose="020B0604020202020204" pitchFamily="34" charset="0"/>
              <a:buChar char="•"/>
            </a:pPr>
            <a:r>
              <a:rPr lang="en-US" sz="2400" b="1" dirty="0">
                <a:solidFill>
                  <a:srgbClr val="57585B"/>
                </a:solidFill>
                <a:latin typeface="Helvetica"/>
                <a:cs typeface="Arial" panose="020B0604020202020204" pitchFamily="34" charset="0"/>
              </a:rPr>
              <a:t>Contingency management unanimously (7 systematic reviews and meta-analyses) found to have the most robust evidence of effectiveness</a:t>
            </a:r>
            <a:endParaRPr lang="en-US" sz="2400" dirty="0">
              <a:solidFill>
                <a:srgbClr val="57585B"/>
              </a:solidFill>
              <a:latin typeface="Helvetica"/>
              <a:cs typeface="Arial" panose="020B0604020202020204" pitchFamily="34" charset="0"/>
            </a:endParaRPr>
          </a:p>
          <a:p>
            <a:pPr defTabSz="914377"/>
            <a:endParaRPr lang="en-US" sz="2400" dirty="0">
              <a:solidFill>
                <a:srgbClr val="57585B"/>
              </a:solidFill>
              <a:latin typeface="Helvetica"/>
              <a:cs typeface="Arial" panose="020B0604020202020204" pitchFamily="34" charset="0"/>
            </a:endParaRPr>
          </a:p>
          <a:p>
            <a:pPr marL="257168" indent="-257168" defTabSz="914377">
              <a:buFont typeface="Arial" panose="020B0604020202020204" pitchFamily="34" charset="0"/>
              <a:buChar char="•"/>
            </a:pPr>
            <a:r>
              <a:rPr lang="en-US" sz="2400" dirty="0">
                <a:solidFill>
                  <a:srgbClr val="57585B"/>
                </a:solidFill>
                <a:latin typeface="Helvetica"/>
                <a:cs typeface="Arial" panose="020B0604020202020204" pitchFamily="34" charset="0"/>
              </a:rPr>
              <a:t>Other approaches with lesser but evidence of support: </a:t>
            </a:r>
          </a:p>
          <a:p>
            <a:pPr marL="714357" lvl="1" indent="-257168" defTabSz="914377">
              <a:buFont typeface="Arial" panose="020B0604020202020204" pitchFamily="34" charset="0"/>
              <a:buChar char="•"/>
            </a:pPr>
            <a:r>
              <a:rPr lang="en-US" sz="2400" dirty="0">
                <a:solidFill>
                  <a:srgbClr val="57585B"/>
                </a:solidFill>
                <a:latin typeface="Helvetica"/>
                <a:cs typeface="Arial" panose="020B0604020202020204" pitchFamily="34" charset="0"/>
              </a:rPr>
              <a:t>Cognitive Behavioral Therapy (CBT) </a:t>
            </a:r>
          </a:p>
          <a:p>
            <a:pPr marL="714357" lvl="1" indent="-257168" defTabSz="914377">
              <a:buFont typeface="Arial" panose="020B0604020202020204" pitchFamily="34" charset="0"/>
              <a:buChar char="•"/>
            </a:pPr>
            <a:r>
              <a:rPr lang="en-US" sz="2400" dirty="0">
                <a:solidFill>
                  <a:srgbClr val="57585B"/>
                </a:solidFill>
                <a:latin typeface="Helvetica"/>
                <a:cs typeface="Arial" panose="020B0604020202020204" pitchFamily="34" charset="0"/>
              </a:rPr>
              <a:t>Community Reinforcement Approach (CRA)</a:t>
            </a:r>
          </a:p>
          <a:p>
            <a:pPr defTabSz="914377"/>
            <a:endParaRPr lang="en-US" sz="2400" dirty="0">
              <a:solidFill>
                <a:srgbClr val="57585B"/>
              </a:solidFill>
              <a:latin typeface="Helvetica"/>
              <a:cs typeface="Arial" panose="020B0604020202020204" pitchFamily="34" charset="0"/>
            </a:endParaRPr>
          </a:p>
          <a:p>
            <a:pPr marL="257168" indent="-257168" defTabSz="914377">
              <a:buFont typeface="Arial" panose="020B0604020202020204" pitchFamily="34" charset="0"/>
              <a:buChar char="•"/>
            </a:pPr>
            <a:r>
              <a:rPr lang="en-US" sz="2400" dirty="0">
                <a:solidFill>
                  <a:srgbClr val="57585B"/>
                </a:solidFill>
                <a:latin typeface="Helvetica"/>
                <a:cs typeface="Arial" panose="020B0604020202020204" pitchFamily="34" charset="0"/>
              </a:rPr>
              <a:t>Approach with recent studies showing benefit to individuals with methamphetamine use disorder:  </a:t>
            </a:r>
          </a:p>
          <a:p>
            <a:pPr marL="714357" lvl="1" indent="-257168" defTabSz="914377">
              <a:buFont typeface="Arial" panose="020B0604020202020204" pitchFamily="34" charset="0"/>
              <a:buChar char="•"/>
            </a:pPr>
            <a:r>
              <a:rPr lang="en-US" sz="2400" dirty="0">
                <a:solidFill>
                  <a:srgbClr val="57585B"/>
                </a:solidFill>
                <a:latin typeface="Helvetica"/>
                <a:cs typeface="Arial" panose="020B0604020202020204" pitchFamily="34" charset="0"/>
              </a:rPr>
              <a:t>Physical Exercise (PE) (e.g. Rawson et al, 2015)</a:t>
            </a:r>
          </a:p>
        </p:txBody>
      </p:sp>
      <p:pic>
        <p:nvPicPr>
          <p:cNvPr id="6" name="Picture 5">
            <a:extLst>
              <a:ext uri="{FF2B5EF4-FFF2-40B4-BE49-F238E27FC236}">
                <a16:creationId xmlns:a16="http://schemas.microsoft.com/office/drawing/2014/main" id="{D84CDBDE-828D-4D22-843F-6E41BC0C3F8B}"/>
              </a:ext>
            </a:extLst>
          </p:cNvPr>
          <p:cNvPicPr>
            <a:picLocks noChangeAspect="1"/>
          </p:cNvPicPr>
          <p:nvPr/>
        </p:nvPicPr>
        <p:blipFill>
          <a:blip r:embed="rId3"/>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1610846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77"/>
            <a:fld id="{ED911426-6C8B-EA43-A96A-040E38DEB08D}" type="slidenum">
              <a:rPr lang="en-US">
                <a:solidFill>
                  <a:srgbClr val="57585B"/>
                </a:solidFill>
                <a:latin typeface="Helvetica"/>
              </a:rPr>
              <a:pPr defTabSz="914377"/>
              <a:t>72</a:t>
            </a:fld>
            <a:endParaRPr lang="en-US">
              <a:solidFill>
                <a:srgbClr val="57585B"/>
              </a:solidFill>
              <a:latin typeface="Helvetica"/>
            </a:endParaRPr>
          </a:p>
        </p:txBody>
      </p:sp>
      <p:sp>
        <p:nvSpPr>
          <p:cNvPr id="5" name="Title 1">
            <a:extLst>
              <a:ext uri="{FF2B5EF4-FFF2-40B4-BE49-F238E27FC236}">
                <a16:creationId xmlns:a16="http://schemas.microsoft.com/office/drawing/2014/main" id="{CF8CBAFC-7672-534F-B116-512D87B65553}"/>
              </a:ext>
            </a:extLst>
          </p:cNvPr>
          <p:cNvSpPr txBox="1">
            <a:spLocks/>
          </p:cNvSpPr>
          <p:nvPr/>
        </p:nvSpPr>
        <p:spPr>
          <a:xfrm>
            <a:off x="3014817" y="337067"/>
            <a:ext cx="8640737" cy="7175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endParaRPr lang="en-US" sz="3600" i="1" u="sng" dirty="0">
              <a:solidFill>
                <a:srgbClr val="DAE6F4"/>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262D1E2-26DA-6D20-CC30-06ECF8A3D0F8}"/>
              </a:ext>
            </a:extLst>
          </p:cNvPr>
          <p:cNvSpPr txBox="1"/>
          <p:nvPr/>
        </p:nvSpPr>
        <p:spPr>
          <a:xfrm>
            <a:off x="791818" y="2879737"/>
            <a:ext cx="10561983" cy="1323439"/>
          </a:xfrm>
          <a:prstGeom prst="rect">
            <a:avLst/>
          </a:prstGeom>
          <a:noFill/>
        </p:spPr>
        <p:txBody>
          <a:bodyPr wrap="square">
            <a:spAutoFit/>
          </a:bodyPr>
          <a:lstStyle/>
          <a:p>
            <a:pPr algn="ctr" defTabSz="914377"/>
            <a:r>
              <a:rPr lang="en-US" sz="4000" dirty="0">
                <a:solidFill>
                  <a:srgbClr val="57585B"/>
                </a:solidFill>
                <a:latin typeface="Helvetica"/>
                <a:cs typeface="Arial" panose="020B0604020202020204" pitchFamily="34" charset="0"/>
              </a:rPr>
              <a:t>Contingency Management</a:t>
            </a:r>
          </a:p>
          <a:p>
            <a:pPr algn="ctr" defTabSz="914377"/>
            <a:r>
              <a:rPr lang="en-US" sz="4000" dirty="0">
                <a:solidFill>
                  <a:srgbClr val="57585B"/>
                </a:solidFill>
                <a:latin typeface="Helvetica"/>
                <a:cs typeface="Arial" panose="020B0604020202020204" pitchFamily="34" charset="0"/>
              </a:rPr>
              <a:t>Systematic Reviews and Meta-analyses</a:t>
            </a:r>
            <a:endParaRPr lang="en-US" sz="4000" dirty="0">
              <a:solidFill>
                <a:srgbClr val="57585B"/>
              </a:solidFill>
              <a:latin typeface="Helvetica"/>
            </a:endParaRPr>
          </a:p>
        </p:txBody>
      </p:sp>
      <p:pic>
        <p:nvPicPr>
          <p:cNvPr id="7" name="Picture 6">
            <a:extLst>
              <a:ext uri="{FF2B5EF4-FFF2-40B4-BE49-F238E27FC236}">
                <a16:creationId xmlns:a16="http://schemas.microsoft.com/office/drawing/2014/main" id="{996A5F83-430B-401F-B6F0-F96306FB6B31}"/>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32800666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1-06 at 10.13.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245" y="1376115"/>
            <a:ext cx="9214196" cy="4392100"/>
          </a:xfrm>
          <a:prstGeom prst="rect">
            <a:avLst/>
          </a:prstGeom>
        </p:spPr>
      </p:pic>
      <p:sp>
        <p:nvSpPr>
          <p:cNvPr id="7" name="Rectangle 6"/>
          <p:cNvSpPr/>
          <p:nvPr/>
        </p:nvSpPr>
        <p:spPr>
          <a:xfrm>
            <a:off x="1333854" y="6230733"/>
            <a:ext cx="2816797" cy="276999"/>
          </a:xfrm>
          <a:prstGeom prst="rect">
            <a:avLst/>
          </a:prstGeom>
        </p:spPr>
        <p:txBody>
          <a:bodyPr wrap="none">
            <a:spAutoFit/>
          </a:bodyPr>
          <a:lstStyle/>
          <a:p>
            <a:pPr defTabSz="914377"/>
            <a:r>
              <a:rPr lang="en-US" sz="1200" b="1" dirty="0">
                <a:solidFill>
                  <a:srgbClr val="57585B"/>
                </a:solidFill>
                <a:latin typeface="Helvetica"/>
              </a:rPr>
              <a:t>PLOS Medicine | December 26, 2018</a:t>
            </a:r>
          </a:p>
        </p:txBody>
      </p:sp>
      <p:pic>
        <p:nvPicPr>
          <p:cNvPr id="5" name="Picture 4">
            <a:extLst>
              <a:ext uri="{FF2B5EF4-FFF2-40B4-BE49-F238E27FC236}">
                <a16:creationId xmlns:a16="http://schemas.microsoft.com/office/drawing/2014/main" id="{EAFFA18D-31E2-455D-AD9D-1860AE641F3D}"/>
              </a:ext>
            </a:extLst>
          </p:cNvPr>
          <p:cNvPicPr>
            <a:picLocks noChangeAspect="1"/>
          </p:cNvPicPr>
          <p:nvPr/>
        </p:nvPicPr>
        <p:blipFill>
          <a:blip r:embed="rId3"/>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33427056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728" y="-48745"/>
            <a:ext cx="6234545" cy="960439"/>
          </a:xfrm>
        </p:spPr>
        <p:txBody>
          <a:bodyPr>
            <a:normAutofit/>
          </a:bodyPr>
          <a:lstStyle/>
          <a:p>
            <a:r>
              <a:rPr lang="en-US" b="0" dirty="0">
                <a:cs typeface="Arial" panose="020B0604020202020204" pitchFamily="34" charset="0"/>
              </a:rPr>
              <a:t>Meta-Analysis Findings</a:t>
            </a:r>
          </a:p>
        </p:txBody>
      </p:sp>
      <p:sp>
        <p:nvSpPr>
          <p:cNvPr id="3" name="Content Placeholder 2"/>
          <p:cNvSpPr>
            <a:spLocks noGrp="1"/>
          </p:cNvSpPr>
          <p:nvPr>
            <p:ph idx="1"/>
          </p:nvPr>
        </p:nvSpPr>
        <p:spPr>
          <a:xfrm>
            <a:off x="995680" y="1358898"/>
            <a:ext cx="9296400" cy="4871833"/>
          </a:xfrm>
        </p:spPr>
        <p:txBody>
          <a:bodyPr>
            <a:noAutofit/>
          </a:bodyPr>
          <a:lstStyle/>
          <a:p>
            <a:r>
              <a:rPr lang="en-US" sz="2133" dirty="0"/>
              <a:t>Network meta-analysis was used to analyze 50 clinical studies</a:t>
            </a:r>
          </a:p>
          <a:p>
            <a:r>
              <a:rPr lang="en-US" sz="2133" dirty="0"/>
              <a:t> 6,943 participants</a:t>
            </a:r>
          </a:p>
          <a:p>
            <a:r>
              <a:rPr lang="en-US" sz="2133" dirty="0"/>
              <a:t>12 different psychosocial interventions for cocaine and/or amphetamine addiction</a:t>
            </a:r>
          </a:p>
          <a:p>
            <a:r>
              <a:rPr lang="en-US" sz="2133" dirty="0"/>
              <a:t>CM alone or in combination with either CRA or CBT had superior efficacy and acceptability compared to TAU at 12 weeks and at the end of treatment</a:t>
            </a:r>
          </a:p>
          <a:p>
            <a:pPr marL="0" indent="0">
              <a:buNone/>
            </a:pPr>
            <a:endParaRPr lang="en-US" sz="2133" dirty="0"/>
          </a:p>
          <a:p>
            <a:r>
              <a:rPr lang="en-US" sz="2133" dirty="0"/>
              <a:t>The combination of </a:t>
            </a:r>
            <a:r>
              <a:rPr lang="en-US" sz="2133" b="1" dirty="0"/>
              <a:t>contingency management and community reinforcement approach </a:t>
            </a:r>
            <a:r>
              <a:rPr lang="en-US" sz="2133" dirty="0"/>
              <a:t>was </a:t>
            </a:r>
          </a:p>
          <a:p>
            <a:pPr lvl="1"/>
            <a:r>
              <a:rPr lang="en-US" sz="2133" dirty="0"/>
              <a:t>most efficacious for abstinence </a:t>
            </a:r>
          </a:p>
          <a:p>
            <a:pPr lvl="1"/>
            <a:r>
              <a:rPr lang="en-US" sz="2133" dirty="0"/>
              <a:t>most acceptable treatment </a:t>
            </a:r>
            <a:r>
              <a:rPr lang="en-US" sz="2133" b="1" dirty="0"/>
              <a:t>both in the short and long term</a:t>
            </a:r>
          </a:p>
          <a:p>
            <a:r>
              <a:rPr lang="en-US" sz="2133" dirty="0"/>
              <a:t>The combination was also associated with fewer dropouts than TAU at 12 weeks and end of </a:t>
            </a:r>
            <a:r>
              <a:rPr lang="en-US" sz="2133" dirty="0" err="1"/>
              <a:t>tx</a:t>
            </a:r>
            <a:endParaRPr lang="en-US" sz="2133" dirty="0"/>
          </a:p>
        </p:txBody>
      </p:sp>
      <p:pic>
        <p:nvPicPr>
          <p:cNvPr id="4" name="Picture 3">
            <a:extLst>
              <a:ext uri="{FF2B5EF4-FFF2-40B4-BE49-F238E27FC236}">
                <a16:creationId xmlns:a16="http://schemas.microsoft.com/office/drawing/2014/main" id="{32E83A07-2DE9-49CE-B8AB-B832A229F3A0}"/>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7597127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728" y="-48745"/>
            <a:ext cx="6234545" cy="960439"/>
          </a:xfrm>
        </p:spPr>
        <p:txBody>
          <a:bodyPr>
            <a:normAutofit fontScale="90000"/>
          </a:bodyPr>
          <a:lstStyle/>
          <a:p>
            <a:r>
              <a:rPr lang="en-US" b="0" dirty="0">
                <a:cs typeface="Arial" panose="020B0604020202020204" pitchFamily="34" charset="0"/>
              </a:rPr>
              <a:t>Meta-Analysis Findings - CRA</a:t>
            </a:r>
          </a:p>
        </p:txBody>
      </p:sp>
      <p:sp>
        <p:nvSpPr>
          <p:cNvPr id="3" name="Content Placeholder 2"/>
          <p:cNvSpPr>
            <a:spLocks noGrp="1"/>
          </p:cNvSpPr>
          <p:nvPr>
            <p:ph idx="1"/>
          </p:nvPr>
        </p:nvSpPr>
        <p:spPr>
          <a:xfrm>
            <a:off x="812804" y="1226084"/>
            <a:ext cx="10261600" cy="4140203"/>
          </a:xfrm>
        </p:spPr>
        <p:txBody>
          <a:bodyPr>
            <a:normAutofit/>
          </a:bodyPr>
          <a:lstStyle/>
          <a:p>
            <a:r>
              <a:rPr lang="en-US" sz="2133" dirty="0"/>
              <a:t>CRA alone was not different from TAU for abstinence at 12 weeks of treatment or at the end of treatment</a:t>
            </a:r>
          </a:p>
          <a:p>
            <a:r>
              <a:rPr lang="en-US" sz="2133" dirty="0"/>
              <a:t>At the longest follow-up, CRA was more effective than non-contingent rewards, supportive-expressive psychodynamic therapy, TAU, and 12-step programs</a:t>
            </a:r>
            <a:endParaRPr lang="en-US" sz="1467" dirty="0"/>
          </a:p>
          <a:p>
            <a:r>
              <a:rPr lang="en-US" sz="2133" dirty="0"/>
              <a:t>Combination of CRA with CM was superior also to CBT alone, CM alone, CM plus CBT, and 12-step program plus non-contingent rewards</a:t>
            </a:r>
            <a:endParaRPr lang="en-US" sz="1467" b="1" dirty="0"/>
          </a:p>
        </p:txBody>
      </p:sp>
      <p:pic>
        <p:nvPicPr>
          <p:cNvPr id="4" name="Picture 3">
            <a:extLst>
              <a:ext uri="{FF2B5EF4-FFF2-40B4-BE49-F238E27FC236}">
                <a16:creationId xmlns:a16="http://schemas.microsoft.com/office/drawing/2014/main" id="{32E83A07-2DE9-49CE-B8AB-B832A229F3A0}"/>
              </a:ext>
            </a:extLst>
          </p:cNvPr>
          <p:cNvPicPr>
            <a:picLocks noChangeAspect="1"/>
          </p:cNvPicPr>
          <p:nvPr/>
        </p:nvPicPr>
        <p:blipFill>
          <a:blip r:embed="rId2"/>
          <a:stretch>
            <a:fillRect/>
          </a:stretch>
        </p:blipFill>
        <p:spPr>
          <a:xfrm>
            <a:off x="4213275" y="6230732"/>
            <a:ext cx="7704405" cy="441736"/>
          </a:xfrm>
          <a:prstGeom prst="rect">
            <a:avLst/>
          </a:prstGeom>
        </p:spPr>
      </p:pic>
      <p:sp>
        <p:nvSpPr>
          <p:cNvPr id="7" name="Rectangle 6">
            <a:extLst>
              <a:ext uri="{FF2B5EF4-FFF2-40B4-BE49-F238E27FC236}">
                <a16:creationId xmlns:a16="http://schemas.microsoft.com/office/drawing/2014/main" id="{613FB8EE-C3E3-4A6B-BFA8-7E9F6FDF3324}"/>
              </a:ext>
            </a:extLst>
          </p:cNvPr>
          <p:cNvSpPr/>
          <p:nvPr/>
        </p:nvSpPr>
        <p:spPr>
          <a:xfrm>
            <a:off x="141556" y="4970444"/>
            <a:ext cx="4897120" cy="1384995"/>
          </a:xfrm>
          <a:prstGeom prst="rect">
            <a:avLst/>
          </a:prstGeom>
        </p:spPr>
        <p:txBody>
          <a:bodyPr wrap="square">
            <a:spAutoFit/>
          </a:bodyPr>
          <a:lstStyle/>
          <a:p>
            <a:pPr defTabSz="914377"/>
            <a:r>
              <a:rPr lang="en-US" sz="1200" dirty="0">
                <a:solidFill>
                  <a:srgbClr val="57585B"/>
                </a:solidFill>
                <a:latin typeface="Helvetica"/>
              </a:rPr>
              <a:t>De </a:t>
            </a:r>
            <a:r>
              <a:rPr lang="en-US" sz="1200" dirty="0" err="1">
                <a:solidFill>
                  <a:srgbClr val="57585B"/>
                </a:solidFill>
                <a:latin typeface="Helvetica"/>
              </a:rPr>
              <a:t>Crescenzo</a:t>
            </a:r>
            <a:r>
              <a:rPr lang="en-US" sz="1200" dirty="0">
                <a:solidFill>
                  <a:srgbClr val="57585B"/>
                </a:solidFill>
                <a:latin typeface="Helvetica"/>
              </a:rPr>
              <a:t> F, </a:t>
            </a:r>
            <a:r>
              <a:rPr lang="en-US" sz="1200" dirty="0" err="1">
                <a:solidFill>
                  <a:srgbClr val="57585B"/>
                </a:solidFill>
                <a:latin typeface="Helvetica"/>
              </a:rPr>
              <a:t>Ciabattini</a:t>
            </a:r>
            <a:r>
              <a:rPr lang="en-US" sz="1200" dirty="0">
                <a:solidFill>
                  <a:srgbClr val="57585B"/>
                </a:solidFill>
                <a:latin typeface="Helvetica"/>
              </a:rPr>
              <a:t> M, </a:t>
            </a:r>
            <a:r>
              <a:rPr lang="en-US" sz="1200" dirty="0" err="1">
                <a:solidFill>
                  <a:srgbClr val="57585B"/>
                </a:solidFill>
                <a:latin typeface="Helvetica"/>
              </a:rPr>
              <a:t>D'Alò</a:t>
            </a:r>
            <a:r>
              <a:rPr lang="en-US" sz="1200" dirty="0">
                <a:solidFill>
                  <a:srgbClr val="57585B"/>
                </a:solidFill>
                <a:latin typeface="Helvetica"/>
              </a:rPr>
              <a:t> GL, De Giorgi R, Del </a:t>
            </a:r>
            <a:r>
              <a:rPr lang="en-US" sz="1200" dirty="0" err="1">
                <a:solidFill>
                  <a:srgbClr val="57585B"/>
                </a:solidFill>
                <a:latin typeface="Helvetica"/>
              </a:rPr>
              <a:t>Giovane</a:t>
            </a:r>
            <a:r>
              <a:rPr lang="en-US" sz="1200" dirty="0">
                <a:solidFill>
                  <a:srgbClr val="57585B"/>
                </a:solidFill>
                <a:latin typeface="Helvetica"/>
              </a:rPr>
              <a:t> C, </a:t>
            </a:r>
            <a:r>
              <a:rPr lang="en-US" sz="1200" dirty="0" err="1">
                <a:solidFill>
                  <a:srgbClr val="57585B"/>
                </a:solidFill>
                <a:latin typeface="Helvetica"/>
              </a:rPr>
              <a:t>Cassar</a:t>
            </a:r>
            <a:r>
              <a:rPr lang="en-US" sz="1200" dirty="0">
                <a:solidFill>
                  <a:srgbClr val="57585B"/>
                </a:solidFill>
                <a:latin typeface="Helvetica"/>
              </a:rPr>
              <a:t> C, </a:t>
            </a:r>
            <a:r>
              <a:rPr lang="en-US" sz="1200" dirty="0" err="1">
                <a:solidFill>
                  <a:srgbClr val="57585B"/>
                </a:solidFill>
                <a:latin typeface="Helvetica"/>
              </a:rPr>
              <a:t>Janiri</a:t>
            </a:r>
            <a:r>
              <a:rPr lang="en-US" sz="1200" dirty="0">
                <a:solidFill>
                  <a:srgbClr val="57585B"/>
                </a:solidFill>
                <a:latin typeface="Helvetica"/>
              </a:rPr>
              <a:t> L, Clark N, </a:t>
            </a:r>
            <a:r>
              <a:rPr lang="en-US" sz="1200" dirty="0" err="1">
                <a:solidFill>
                  <a:srgbClr val="57585B"/>
                </a:solidFill>
                <a:latin typeface="Helvetica"/>
              </a:rPr>
              <a:t>Ostacher</a:t>
            </a:r>
            <a:r>
              <a:rPr lang="en-US" sz="1200" dirty="0">
                <a:solidFill>
                  <a:srgbClr val="57585B"/>
                </a:solidFill>
                <a:latin typeface="Helvetica"/>
              </a:rPr>
              <a:t> MJ, Cipriani A. Comparative efficacy and acceptability of psychosocial interventions for individuals with cocaine and amphetamine addiction: A systematic review and network meta-analysis. </a:t>
            </a:r>
            <a:r>
              <a:rPr lang="en-US" sz="1200" dirty="0" err="1">
                <a:solidFill>
                  <a:srgbClr val="57585B"/>
                </a:solidFill>
                <a:latin typeface="Helvetica"/>
              </a:rPr>
              <a:t>PLoS</a:t>
            </a:r>
            <a:r>
              <a:rPr lang="en-US" sz="1200" dirty="0">
                <a:solidFill>
                  <a:srgbClr val="57585B"/>
                </a:solidFill>
                <a:latin typeface="Helvetica"/>
              </a:rPr>
              <a:t> Med. 2018 Dec 26;15(12):e1002715. </a:t>
            </a:r>
            <a:r>
              <a:rPr lang="en-US" sz="1200" dirty="0" err="1">
                <a:solidFill>
                  <a:srgbClr val="57585B"/>
                </a:solidFill>
                <a:latin typeface="Helvetica"/>
              </a:rPr>
              <a:t>doi</a:t>
            </a:r>
            <a:r>
              <a:rPr lang="en-US" sz="1200" dirty="0">
                <a:solidFill>
                  <a:srgbClr val="57585B"/>
                </a:solidFill>
                <a:latin typeface="Helvetica"/>
              </a:rPr>
              <a:t>: 10.1371/journal.pmed.1002715. PMID: 30586362; PMCID: PMC6306153.</a:t>
            </a:r>
          </a:p>
        </p:txBody>
      </p:sp>
      <p:pic>
        <p:nvPicPr>
          <p:cNvPr id="8" name="Picture 7">
            <a:extLst>
              <a:ext uri="{FF2B5EF4-FFF2-40B4-BE49-F238E27FC236}">
                <a16:creationId xmlns:a16="http://schemas.microsoft.com/office/drawing/2014/main" id="{5C426F4D-A01C-4694-AAF6-BE88AA272096}"/>
              </a:ext>
            </a:extLst>
          </p:cNvPr>
          <p:cNvPicPr>
            <a:picLocks noChangeAspect="1"/>
          </p:cNvPicPr>
          <p:nvPr/>
        </p:nvPicPr>
        <p:blipFill>
          <a:blip r:embed="rId3"/>
          <a:stretch>
            <a:fillRect/>
          </a:stretch>
        </p:blipFill>
        <p:spPr>
          <a:xfrm>
            <a:off x="5038676" y="3374497"/>
            <a:ext cx="6854267" cy="3338611"/>
          </a:xfrm>
          <a:prstGeom prst="rect">
            <a:avLst/>
          </a:prstGeom>
        </p:spPr>
      </p:pic>
    </p:spTree>
    <p:extLst>
      <p:ext uri="{BB962C8B-B14F-4D97-AF65-F5344CB8AC3E}">
        <p14:creationId xmlns:p14="http://schemas.microsoft.com/office/powerpoint/2010/main" val="8313380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C3B99A-AD2F-40A6-9EBA-095DF3D03048}"/>
              </a:ext>
            </a:extLst>
          </p:cNvPr>
          <p:cNvPicPr>
            <a:picLocks noChangeAspect="1"/>
          </p:cNvPicPr>
          <p:nvPr/>
        </p:nvPicPr>
        <p:blipFill>
          <a:blip r:embed="rId2"/>
          <a:stretch>
            <a:fillRect/>
          </a:stretch>
        </p:blipFill>
        <p:spPr>
          <a:xfrm>
            <a:off x="4213275" y="6230732"/>
            <a:ext cx="7704405" cy="441736"/>
          </a:xfrm>
          <a:prstGeom prst="rect">
            <a:avLst/>
          </a:prstGeom>
        </p:spPr>
      </p:pic>
      <p:pic>
        <p:nvPicPr>
          <p:cNvPr id="2" name="Picture 1">
            <a:extLst>
              <a:ext uri="{FF2B5EF4-FFF2-40B4-BE49-F238E27FC236}">
                <a16:creationId xmlns:a16="http://schemas.microsoft.com/office/drawing/2014/main" id="{FFA7953A-C308-45F5-BFB9-791041B56BE8}"/>
              </a:ext>
            </a:extLst>
          </p:cNvPr>
          <p:cNvPicPr>
            <a:picLocks noChangeAspect="1"/>
          </p:cNvPicPr>
          <p:nvPr/>
        </p:nvPicPr>
        <p:blipFill>
          <a:blip r:embed="rId3"/>
          <a:stretch>
            <a:fillRect/>
          </a:stretch>
        </p:blipFill>
        <p:spPr>
          <a:xfrm>
            <a:off x="1111474" y="1381760"/>
            <a:ext cx="9779849" cy="4551680"/>
          </a:xfrm>
          <a:prstGeom prst="rect">
            <a:avLst/>
          </a:prstGeom>
        </p:spPr>
      </p:pic>
    </p:spTree>
    <p:extLst>
      <p:ext uri="{BB962C8B-B14F-4D97-AF65-F5344CB8AC3E}">
        <p14:creationId xmlns:p14="http://schemas.microsoft.com/office/powerpoint/2010/main" val="38133744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E20823-C75A-40A4-B5E9-8D5EB021BDF3}"/>
              </a:ext>
            </a:extLst>
          </p:cNvPr>
          <p:cNvSpPr/>
          <p:nvPr/>
        </p:nvSpPr>
        <p:spPr>
          <a:xfrm>
            <a:off x="724756" y="319491"/>
            <a:ext cx="10613809" cy="584775"/>
          </a:xfrm>
          <a:prstGeom prst="rect">
            <a:avLst/>
          </a:prstGeom>
        </p:spPr>
        <p:txBody>
          <a:bodyPr wrap="square">
            <a:spAutoFit/>
          </a:bodyPr>
          <a:lstStyle/>
          <a:p>
            <a:pPr defTabSz="914377"/>
            <a:r>
              <a:rPr lang="en-US" sz="3200" spc="67" dirty="0">
                <a:solidFill>
                  <a:srgbClr val="23333A"/>
                </a:solidFill>
                <a:latin typeface="Helvetica"/>
                <a:cs typeface="Arial" panose="020B0604020202020204" pitchFamily="34" charset="0"/>
              </a:rPr>
              <a:t>Systematic review findings</a:t>
            </a:r>
            <a:endParaRPr lang="en-US" sz="2400" dirty="0">
              <a:solidFill>
                <a:srgbClr val="57585B"/>
              </a:solidFill>
              <a:latin typeface="Helvetica"/>
            </a:endParaRPr>
          </a:p>
        </p:txBody>
      </p:sp>
      <p:sp>
        <p:nvSpPr>
          <p:cNvPr id="9" name="Rectangle 8">
            <a:extLst>
              <a:ext uri="{FF2B5EF4-FFF2-40B4-BE49-F238E27FC236}">
                <a16:creationId xmlns:a16="http://schemas.microsoft.com/office/drawing/2014/main" id="{76C04968-9E92-4732-98C1-CD66807B0F58}"/>
              </a:ext>
            </a:extLst>
          </p:cNvPr>
          <p:cNvSpPr/>
          <p:nvPr/>
        </p:nvSpPr>
        <p:spPr>
          <a:xfrm>
            <a:off x="1351280" y="1890117"/>
            <a:ext cx="7813040" cy="2308324"/>
          </a:xfrm>
          <a:prstGeom prst="rect">
            <a:avLst/>
          </a:prstGeom>
        </p:spPr>
        <p:txBody>
          <a:bodyPr wrap="square">
            <a:spAutoFit/>
          </a:bodyPr>
          <a:lstStyle/>
          <a:p>
            <a:pPr marL="380990" indent="-380990" defTabSz="914377">
              <a:buFont typeface="Arial" panose="020B0604020202020204" pitchFamily="34" charset="0"/>
              <a:buChar char="•"/>
            </a:pPr>
            <a:r>
              <a:rPr lang="en-US" sz="2400" dirty="0">
                <a:solidFill>
                  <a:srgbClr val="57585B"/>
                </a:solidFill>
                <a:latin typeface="Helvetica"/>
                <a:cs typeface="Arial" panose="020B0604020202020204" pitchFamily="34" charset="0"/>
              </a:rPr>
              <a:t>44 Studies reviewed</a:t>
            </a:r>
          </a:p>
          <a:p>
            <a:pPr marL="380990" indent="-380990" defTabSz="914377">
              <a:buFont typeface="Arial" panose="020B0604020202020204" pitchFamily="34" charset="0"/>
              <a:buChar char="•"/>
            </a:pPr>
            <a:endParaRPr lang="en-US" sz="2400" dirty="0">
              <a:solidFill>
                <a:srgbClr val="57585B"/>
              </a:solidFill>
              <a:latin typeface="Helvetica"/>
              <a:cs typeface="Arial" panose="020B0604020202020204" pitchFamily="34" charset="0"/>
            </a:endParaRPr>
          </a:p>
          <a:p>
            <a:pPr marL="380990" indent="-380990" defTabSz="914377">
              <a:buFont typeface="Arial" panose="020B0604020202020204" pitchFamily="34" charset="0"/>
              <a:buChar char="•"/>
            </a:pPr>
            <a:r>
              <a:rPr lang="en-US" sz="2400" b="1" dirty="0">
                <a:solidFill>
                  <a:srgbClr val="57585B"/>
                </a:solidFill>
                <a:latin typeface="Helvetica"/>
                <a:cs typeface="Arial" panose="020B0604020202020204" pitchFamily="34" charset="0"/>
              </a:rPr>
              <a:t>Contingency Management (CM) interventions showed the strongest evidence </a:t>
            </a:r>
            <a:r>
              <a:rPr lang="en-US" sz="2400" dirty="0">
                <a:solidFill>
                  <a:srgbClr val="57585B"/>
                </a:solidFill>
                <a:latin typeface="Helvetica"/>
                <a:cs typeface="Arial" panose="020B0604020202020204" pitchFamily="34" charset="0"/>
              </a:rPr>
              <a:t>favoring the outcomes assessed</a:t>
            </a:r>
          </a:p>
          <a:p>
            <a:pPr defTabSz="914377"/>
            <a:endParaRPr lang="en-US" sz="2400" dirty="0">
              <a:solidFill>
                <a:srgbClr val="57585B"/>
              </a:solidFill>
              <a:latin typeface="Helvetica"/>
              <a:cs typeface="Arial" panose="020B0604020202020204" pitchFamily="34" charset="0"/>
            </a:endParaRPr>
          </a:p>
        </p:txBody>
      </p:sp>
      <p:pic>
        <p:nvPicPr>
          <p:cNvPr id="10" name="Picture 9">
            <a:extLst>
              <a:ext uri="{FF2B5EF4-FFF2-40B4-BE49-F238E27FC236}">
                <a16:creationId xmlns:a16="http://schemas.microsoft.com/office/drawing/2014/main" id="{9EC3B99A-AD2F-40A6-9EBA-095DF3D03048}"/>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193644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8C4DA2-79F9-49BF-81AD-A20280CB2628}"/>
              </a:ext>
            </a:extLst>
          </p:cNvPr>
          <p:cNvPicPr>
            <a:picLocks noChangeAspect="1"/>
          </p:cNvPicPr>
          <p:nvPr/>
        </p:nvPicPr>
        <p:blipFill>
          <a:blip r:embed="rId2"/>
          <a:stretch>
            <a:fillRect/>
          </a:stretch>
        </p:blipFill>
        <p:spPr>
          <a:xfrm>
            <a:off x="4213275" y="6230732"/>
            <a:ext cx="7704405" cy="441736"/>
          </a:xfrm>
          <a:prstGeom prst="rect">
            <a:avLst/>
          </a:prstGeom>
        </p:spPr>
      </p:pic>
      <p:pic>
        <p:nvPicPr>
          <p:cNvPr id="10" name="Picture 9">
            <a:extLst>
              <a:ext uri="{FF2B5EF4-FFF2-40B4-BE49-F238E27FC236}">
                <a16:creationId xmlns:a16="http://schemas.microsoft.com/office/drawing/2014/main" id="{A258F4C2-26F1-4B65-B194-74D1E5A9E03D}"/>
              </a:ext>
            </a:extLst>
          </p:cNvPr>
          <p:cNvPicPr>
            <a:picLocks noChangeAspect="1"/>
          </p:cNvPicPr>
          <p:nvPr/>
        </p:nvPicPr>
        <p:blipFill>
          <a:blip r:embed="rId3"/>
          <a:stretch>
            <a:fillRect/>
          </a:stretch>
        </p:blipFill>
        <p:spPr>
          <a:xfrm>
            <a:off x="1090930" y="1375186"/>
            <a:ext cx="9292591" cy="4342436"/>
          </a:xfrm>
          <a:prstGeom prst="rect">
            <a:avLst/>
          </a:prstGeom>
        </p:spPr>
      </p:pic>
    </p:spTree>
    <p:extLst>
      <p:ext uri="{BB962C8B-B14F-4D97-AF65-F5344CB8AC3E}">
        <p14:creationId xmlns:p14="http://schemas.microsoft.com/office/powerpoint/2010/main" val="39609285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5637" y="1607839"/>
            <a:ext cx="11714923" cy="4024895"/>
          </a:xfrm>
        </p:spPr>
        <p:txBody>
          <a:bodyPr vert="horz" wrap="square" lIns="68580" tIns="34291" rIns="68580" bIns="34291" numCol="1" rtlCol="0" anchor="t" anchorCtr="0" compatLnSpc="1">
            <a:prstTxWarp prst="textNoShape">
              <a:avLst/>
            </a:prstTxWarp>
            <a:normAutofit/>
          </a:bodyPr>
          <a:lstStyle/>
          <a:p>
            <a:endParaRPr lang="en-US" sz="2400" b="1" dirty="0">
              <a:cs typeface="Arial" panose="020B0604020202020204" pitchFamily="34" charset="0"/>
            </a:endParaRPr>
          </a:p>
          <a:p>
            <a:r>
              <a:rPr lang="en-US" sz="2400" b="1" dirty="0">
                <a:cs typeface="Arial" panose="020B0604020202020204" pitchFamily="34" charset="0"/>
              </a:rPr>
              <a:t>Results</a:t>
            </a:r>
            <a:r>
              <a:rPr lang="en-US" sz="2400" dirty="0">
                <a:cs typeface="Arial" panose="020B0604020202020204" pitchFamily="34" charset="0"/>
              </a:rPr>
              <a:t>  A total of 157 studies comprising 402 treatment groups and 15,842 participants were included</a:t>
            </a:r>
          </a:p>
          <a:p>
            <a:pPr marL="0" indent="0">
              <a:buNone/>
            </a:pPr>
            <a:endParaRPr lang="en-US" sz="2400" dirty="0">
              <a:cs typeface="Arial" panose="020B0604020202020204" pitchFamily="34" charset="0"/>
            </a:endParaRPr>
          </a:p>
          <a:p>
            <a:r>
              <a:rPr lang="en-US" sz="2400" dirty="0">
                <a:cs typeface="Arial" panose="020B0604020202020204" pitchFamily="34" charset="0"/>
              </a:rPr>
              <a:t>Only contingency management programs were significantly associated with an increased likelihood of having a negative test result for the presence of cocaine (OR, 2.13; 95%)</a:t>
            </a:r>
          </a:p>
          <a:p>
            <a:pPr marL="0" indent="0">
              <a:buNone/>
            </a:pPr>
            <a:endParaRPr lang="en-US" sz="2400" dirty="0">
              <a:cs typeface="Arial" panose="020B0604020202020204" pitchFamily="34" charset="0"/>
            </a:endParaRPr>
          </a:p>
          <a:p>
            <a:r>
              <a:rPr lang="en-US" sz="2400" b="1" dirty="0">
                <a:cs typeface="Arial" panose="020B0604020202020204" pitchFamily="34" charset="0"/>
              </a:rPr>
              <a:t>Conclusions</a:t>
            </a:r>
            <a:r>
              <a:rPr lang="en-US" sz="2400" dirty="0">
                <a:cs typeface="Arial" panose="020B0604020202020204" pitchFamily="34" charset="0"/>
              </a:rPr>
              <a:t>  In this meta-analysis, </a:t>
            </a:r>
            <a:r>
              <a:rPr lang="en-US" sz="2400" b="1" dirty="0">
                <a:cs typeface="Arial" panose="020B0604020202020204" pitchFamily="34" charset="0"/>
              </a:rPr>
              <a:t>contingency management programs were associated with reductions in cocaine use among adults</a:t>
            </a:r>
            <a:endParaRPr lang="en-US" sz="2400" dirty="0">
              <a:cs typeface="Arial" panose="020B0604020202020204" pitchFamily="34" charset="0"/>
            </a:endParaRPr>
          </a:p>
        </p:txBody>
      </p:sp>
      <p:pic>
        <p:nvPicPr>
          <p:cNvPr id="5" name="Picture 4">
            <a:extLst>
              <a:ext uri="{FF2B5EF4-FFF2-40B4-BE49-F238E27FC236}">
                <a16:creationId xmlns:a16="http://schemas.microsoft.com/office/drawing/2014/main" id="{6D8C4DA2-79F9-49BF-81AD-A20280CB2628}"/>
              </a:ext>
            </a:extLst>
          </p:cNvPr>
          <p:cNvPicPr>
            <a:picLocks noChangeAspect="1"/>
          </p:cNvPicPr>
          <p:nvPr/>
        </p:nvPicPr>
        <p:blipFill>
          <a:blip r:embed="rId2"/>
          <a:stretch>
            <a:fillRect/>
          </a:stretch>
        </p:blipFill>
        <p:spPr>
          <a:xfrm>
            <a:off x="4213275" y="6230732"/>
            <a:ext cx="7704405" cy="441736"/>
          </a:xfrm>
          <a:prstGeom prst="rect">
            <a:avLst/>
          </a:prstGeom>
        </p:spPr>
      </p:pic>
      <p:sp>
        <p:nvSpPr>
          <p:cNvPr id="6" name="Title 5">
            <a:extLst>
              <a:ext uri="{FF2B5EF4-FFF2-40B4-BE49-F238E27FC236}">
                <a16:creationId xmlns:a16="http://schemas.microsoft.com/office/drawing/2014/main" id="{0353826D-AD07-454C-981B-93640F9B9DA0}"/>
              </a:ext>
            </a:extLst>
          </p:cNvPr>
          <p:cNvSpPr>
            <a:spLocks noGrp="1"/>
          </p:cNvSpPr>
          <p:nvPr>
            <p:ph type="title"/>
          </p:nvPr>
        </p:nvSpPr>
        <p:spPr/>
        <p:txBody>
          <a:bodyPr/>
          <a:lstStyle/>
          <a:p>
            <a:r>
              <a:rPr lang="en-US" dirty="0"/>
              <a:t>Systematic Review &amp; Meta-analysis Results</a:t>
            </a:r>
          </a:p>
        </p:txBody>
      </p:sp>
    </p:spTree>
    <p:extLst>
      <p:ext uri="{BB962C8B-B14F-4D97-AF65-F5344CB8AC3E}">
        <p14:creationId xmlns:p14="http://schemas.microsoft.com/office/powerpoint/2010/main" val="3702217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478E94-DA94-8DDA-D932-0888A1497D3A}"/>
              </a:ext>
            </a:extLst>
          </p:cNvPr>
          <p:cNvSpPr>
            <a:spLocks noGrp="1"/>
          </p:cNvSpPr>
          <p:nvPr>
            <p:ph sz="half" idx="1"/>
          </p:nvPr>
        </p:nvSpPr>
        <p:spPr/>
        <p:txBody>
          <a:bodyPr>
            <a:normAutofit fontScale="92500"/>
          </a:bodyPr>
          <a:lstStyle/>
          <a:p>
            <a:r>
              <a:rPr lang="en-US" dirty="0"/>
              <a:t>From Jan 2023-Oct 2023, the Mass Overdose Helpline spotted more than 550 use events</a:t>
            </a:r>
          </a:p>
          <a:p>
            <a:r>
              <a:rPr lang="en-US" dirty="0"/>
              <a:t>While 69% were opioid only, 31% of use events were stimulant only, or stimulant/opioid combos such as speedballs</a:t>
            </a:r>
          </a:p>
          <a:p>
            <a:r>
              <a:rPr lang="en-US" dirty="0"/>
              <a:t>Overdose helplines may be useful ways to engage people using stimulants in overdose prevention</a:t>
            </a:r>
          </a:p>
        </p:txBody>
      </p:sp>
      <p:graphicFrame>
        <p:nvGraphicFramePr>
          <p:cNvPr id="5" name="Content Placeholder 4">
            <a:extLst>
              <a:ext uri="{FF2B5EF4-FFF2-40B4-BE49-F238E27FC236}">
                <a16:creationId xmlns:a16="http://schemas.microsoft.com/office/drawing/2014/main" id="{FEB18668-402D-99A2-E9B3-F3CED57FB138}"/>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A black background with text&#10;&#10;Description automatically generated">
            <a:extLst>
              <a:ext uri="{FF2B5EF4-FFF2-40B4-BE49-F238E27FC236}">
                <a16:creationId xmlns:a16="http://schemas.microsoft.com/office/drawing/2014/main" id="{D09CE5F6-614F-2012-AB51-035E31AEA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35446"/>
            <a:ext cx="4556769" cy="1386843"/>
          </a:xfrm>
          <a:prstGeom prst="rect">
            <a:avLst/>
          </a:prstGeom>
        </p:spPr>
      </p:pic>
      <p:sp>
        <p:nvSpPr>
          <p:cNvPr id="8" name="TextBox 7">
            <a:extLst>
              <a:ext uri="{FF2B5EF4-FFF2-40B4-BE49-F238E27FC236}">
                <a16:creationId xmlns:a16="http://schemas.microsoft.com/office/drawing/2014/main" id="{C5D75EEA-208E-A8A5-20BD-45E8B08FBCFD}"/>
              </a:ext>
            </a:extLst>
          </p:cNvPr>
          <p:cNvSpPr txBox="1"/>
          <p:nvPr/>
        </p:nvSpPr>
        <p:spPr>
          <a:xfrm>
            <a:off x="1399572" y="6176963"/>
            <a:ext cx="9954228" cy="523220"/>
          </a:xfrm>
          <a:prstGeom prst="rect">
            <a:avLst/>
          </a:prstGeom>
          <a:noFill/>
          <a:ln>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Murray, S.P., Walley, A.Y. (2023, October). Overdose safety helplines – an evolving intervention to prevent fatal overdose death. Poster presented at the International Network on Health and Hepatitis in Substance Users, Geneva, Switzerland.</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2530199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8B265E-C43D-4161-A7E6-7FBA9874779D}"/>
              </a:ext>
            </a:extLst>
          </p:cNvPr>
          <p:cNvPicPr>
            <a:picLocks noChangeAspect="1"/>
          </p:cNvPicPr>
          <p:nvPr/>
        </p:nvPicPr>
        <p:blipFill>
          <a:blip r:embed="rId2"/>
          <a:stretch>
            <a:fillRect/>
          </a:stretch>
        </p:blipFill>
        <p:spPr>
          <a:xfrm>
            <a:off x="4213275" y="6230732"/>
            <a:ext cx="7704405" cy="441736"/>
          </a:xfrm>
          <a:prstGeom prst="rect">
            <a:avLst/>
          </a:prstGeom>
        </p:spPr>
      </p:pic>
      <p:pic>
        <p:nvPicPr>
          <p:cNvPr id="9" name="Picture 8">
            <a:extLst>
              <a:ext uri="{FF2B5EF4-FFF2-40B4-BE49-F238E27FC236}">
                <a16:creationId xmlns:a16="http://schemas.microsoft.com/office/drawing/2014/main" id="{2C3CD65B-3157-4392-8E46-34382FA9661D}"/>
              </a:ext>
            </a:extLst>
          </p:cNvPr>
          <p:cNvPicPr>
            <a:picLocks noChangeAspect="1"/>
          </p:cNvPicPr>
          <p:nvPr/>
        </p:nvPicPr>
        <p:blipFill>
          <a:blip r:embed="rId3"/>
          <a:stretch>
            <a:fillRect/>
          </a:stretch>
        </p:blipFill>
        <p:spPr>
          <a:xfrm>
            <a:off x="1299488" y="1397206"/>
            <a:ext cx="9561552" cy="4641191"/>
          </a:xfrm>
          <a:prstGeom prst="rect">
            <a:avLst/>
          </a:prstGeom>
        </p:spPr>
      </p:pic>
    </p:spTree>
    <p:extLst>
      <p:ext uri="{BB962C8B-B14F-4D97-AF65-F5344CB8AC3E}">
        <p14:creationId xmlns:p14="http://schemas.microsoft.com/office/powerpoint/2010/main" val="1744378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15EE11-1E9A-499D-87F9-3398ED338D21}"/>
              </a:ext>
            </a:extLst>
          </p:cNvPr>
          <p:cNvSpPr>
            <a:spLocks noGrp="1"/>
          </p:cNvSpPr>
          <p:nvPr>
            <p:ph type="title"/>
          </p:nvPr>
        </p:nvSpPr>
        <p:spPr>
          <a:xfrm>
            <a:off x="1320800" y="216012"/>
            <a:ext cx="9794240" cy="823163"/>
          </a:xfrm>
        </p:spPr>
        <p:txBody>
          <a:bodyPr>
            <a:noAutofit/>
          </a:bodyPr>
          <a:lstStyle/>
          <a:p>
            <a:r>
              <a:rPr lang="en-US" sz="3200" b="0" dirty="0">
                <a:cs typeface="Arial" panose="020B0604020202020204" pitchFamily="34" charset="0"/>
              </a:rPr>
              <a:t>Brown and </a:t>
            </a:r>
            <a:r>
              <a:rPr lang="en-US" sz="3200" b="0" dirty="0" err="1">
                <a:cs typeface="Arial" panose="020B0604020202020204" pitchFamily="34" charset="0"/>
              </a:rPr>
              <a:t>DeFulio</a:t>
            </a:r>
            <a:r>
              <a:rPr lang="en-US" sz="3200" b="0" dirty="0">
                <a:cs typeface="Arial" panose="020B0604020202020204" pitchFamily="34" charset="0"/>
              </a:rPr>
              <a:t>, 2020 Systematic Review Results</a:t>
            </a:r>
          </a:p>
        </p:txBody>
      </p:sp>
      <p:sp>
        <p:nvSpPr>
          <p:cNvPr id="5" name="Content Placeholder 4">
            <a:extLst>
              <a:ext uri="{FF2B5EF4-FFF2-40B4-BE49-F238E27FC236}">
                <a16:creationId xmlns:a16="http://schemas.microsoft.com/office/drawing/2014/main" id="{5AA4BDC5-0432-4A96-B712-36075A6978E5}"/>
              </a:ext>
            </a:extLst>
          </p:cNvPr>
          <p:cNvSpPr>
            <a:spLocks noGrp="1"/>
          </p:cNvSpPr>
          <p:nvPr>
            <p:ph idx="1"/>
          </p:nvPr>
        </p:nvSpPr>
        <p:spPr>
          <a:xfrm>
            <a:off x="728870" y="1811103"/>
            <a:ext cx="10866783" cy="4879243"/>
          </a:xfrm>
        </p:spPr>
        <p:txBody>
          <a:bodyPr>
            <a:normAutofit/>
          </a:bodyPr>
          <a:lstStyle/>
          <a:p>
            <a:r>
              <a:rPr lang="en-US" sz="2400" dirty="0">
                <a:cs typeface="Arial" panose="020B0604020202020204" pitchFamily="34" charset="0"/>
              </a:rPr>
              <a:t>A review of 27 studies</a:t>
            </a:r>
          </a:p>
          <a:p>
            <a:r>
              <a:rPr lang="en-US" sz="2400" dirty="0">
                <a:cs typeface="Arial" panose="020B0604020202020204" pitchFamily="34" charset="0"/>
              </a:rPr>
              <a:t>All included a contingency management intervention for individuals who use methamphetamine</a:t>
            </a:r>
          </a:p>
          <a:p>
            <a:r>
              <a:rPr lang="en-US" sz="2400" dirty="0">
                <a:cs typeface="Arial" panose="020B0604020202020204" pitchFamily="34" charset="0"/>
              </a:rPr>
              <a:t>Outcomes:</a:t>
            </a:r>
          </a:p>
          <a:p>
            <a:pPr lvl="1"/>
            <a:r>
              <a:rPr lang="en-US" dirty="0">
                <a:cs typeface="Arial" panose="020B0604020202020204" pitchFamily="34" charset="0"/>
              </a:rPr>
              <a:t>Drug abstinence</a:t>
            </a:r>
          </a:p>
          <a:p>
            <a:pPr lvl="1"/>
            <a:r>
              <a:rPr lang="en-US" dirty="0">
                <a:cs typeface="Arial" panose="020B0604020202020204" pitchFamily="34" charset="0"/>
              </a:rPr>
              <a:t>Retention in treatment </a:t>
            </a:r>
          </a:p>
          <a:p>
            <a:pPr lvl="1"/>
            <a:r>
              <a:rPr lang="en-US" dirty="0">
                <a:cs typeface="Arial" panose="020B0604020202020204" pitchFamily="34" charset="0"/>
              </a:rPr>
              <a:t>Attendance/treatment engagement</a:t>
            </a:r>
          </a:p>
          <a:p>
            <a:pPr lvl="1"/>
            <a:r>
              <a:rPr lang="en-US" dirty="0">
                <a:cs typeface="Arial" panose="020B0604020202020204" pitchFamily="34" charset="0"/>
              </a:rPr>
              <a:t>Sexual risk behavior</a:t>
            </a:r>
          </a:p>
          <a:p>
            <a:pPr lvl="1"/>
            <a:r>
              <a:rPr lang="en-US" dirty="0">
                <a:cs typeface="Arial" panose="020B0604020202020204" pitchFamily="34" charset="0"/>
              </a:rPr>
              <a:t>Mood/affect</a:t>
            </a:r>
          </a:p>
          <a:p>
            <a:pPr lvl="1"/>
            <a:r>
              <a:rPr lang="en-US" dirty="0">
                <a:cs typeface="Arial" panose="020B0604020202020204" pitchFamily="34" charset="0"/>
              </a:rPr>
              <a:t>Treatment response predictors</a:t>
            </a:r>
          </a:p>
          <a:p>
            <a:pPr marL="342891" lvl="1" indent="0">
              <a:buNone/>
            </a:pPr>
            <a:endParaRPr lang="en-US" dirty="0"/>
          </a:p>
          <a:p>
            <a:pPr marL="342891" lvl="1" indent="0">
              <a:buNone/>
            </a:pPr>
            <a:endParaRPr lang="en-US" dirty="0"/>
          </a:p>
        </p:txBody>
      </p:sp>
      <p:pic>
        <p:nvPicPr>
          <p:cNvPr id="6" name="Picture 5">
            <a:extLst>
              <a:ext uri="{FF2B5EF4-FFF2-40B4-BE49-F238E27FC236}">
                <a16:creationId xmlns:a16="http://schemas.microsoft.com/office/drawing/2014/main" id="{8D8B265E-C43D-4161-A7E6-7FBA9874779D}"/>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2200607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3A90-B9EE-4B5B-97B9-095EBF103AAC}"/>
              </a:ext>
            </a:extLst>
          </p:cNvPr>
          <p:cNvSpPr>
            <a:spLocks noGrp="1"/>
          </p:cNvSpPr>
          <p:nvPr>
            <p:ph type="title"/>
          </p:nvPr>
        </p:nvSpPr>
        <p:spPr>
          <a:xfrm>
            <a:off x="374072" y="9516"/>
            <a:ext cx="10515600" cy="926416"/>
          </a:xfrm>
        </p:spPr>
        <p:txBody>
          <a:bodyPr>
            <a:normAutofit/>
          </a:bodyPr>
          <a:lstStyle/>
          <a:p>
            <a:pPr algn="ctr"/>
            <a:r>
              <a:rPr lang="en-US" sz="3200" b="0" dirty="0">
                <a:cs typeface="Arial" panose="020B0604020202020204" pitchFamily="34" charset="0"/>
              </a:rPr>
              <a:t>Results of CM Treatments</a:t>
            </a:r>
          </a:p>
        </p:txBody>
      </p:sp>
      <p:sp>
        <p:nvSpPr>
          <p:cNvPr id="3" name="Content Placeholder 2">
            <a:extLst>
              <a:ext uri="{FF2B5EF4-FFF2-40B4-BE49-F238E27FC236}">
                <a16:creationId xmlns:a16="http://schemas.microsoft.com/office/drawing/2014/main" id="{226C582D-5F0C-4D22-9F15-30FCFDE55DD2}"/>
              </a:ext>
            </a:extLst>
          </p:cNvPr>
          <p:cNvSpPr>
            <a:spLocks noGrp="1"/>
          </p:cNvSpPr>
          <p:nvPr>
            <p:ph idx="1"/>
          </p:nvPr>
        </p:nvSpPr>
        <p:spPr>
          <a:xfrm>
            <a:off x="1364674" y="1717042"/>
            <a:ext cx="8534399" cy="4054700"/>
          </a:xfrm>
        </p:spPr>
        <p:txBody>
          <a:bodyPr/>
          <a:lstStyle/>
          <a:p>
            <a:r>
              <a:rPr lang="en-US" sz="2400" dirty="0">
                <a:cs typeface="Arial" panose="020B0604020202020204" pitchFamily="34" charset="0"/>
              </a:rPr>
              <a:t>Reduced methamphetamine use in 26 of 27 studies</a:t>
            </a:r>
          </a:p>
          <a:p>
            <a:r>
              <a:rPr lang="en-US" sz="2400" dirty="0">
                <a:cs typeface="Arial" panose="020B0604020202020204" pitchFamily="34" charset="0"/>
              </a:rPr>
              <a:t>Longer retention in treatment</a:t>
            </a:r>
          </a:p>
          <a:p>
            <a:r>
              <a:rPr lang="en-US" sz="2400" dirty="0">
                <a:cs typeface="Arial" panose="020B0604020202020204" pitchFamily="34" charset="0"/>
              </a:rPr>
              <a:t>More therapy sessions attended; higher use of medical and  other services</a:t>
            </a:r>
          </a:p>
          <a:p>
            <a:r>
              <a:rPr lang="en-US" sz="2400" dirty="0">
                <a:cs typeface="Arial" panose="020B0604020202020204" pitchFamily="34" charset="0"/>
              </a:rPr>
              <a:t>Reductions in risky sexual behavior</a:t>
            </a:r>
          </a:p>
          <a:p>
            <a:r>
              <a:rPr lang="en-US" sz="2400" dirty="0">
                <a:cs typeface="Arial" panose="020B0604020202020204" pitchFamily="34" charset="0"/>
              </a:rPr>
              <a:t>Increases in positive affect and decreases in negative affect</a:t>
            </a:r>
          </a:p>
          <a:p>
            <a:pPr marL="0" indent="0">
              <a:buNone/>
            </a:pPr>
            <a:endParaRPr lang="en-US" dirty="0">
              <a:cs typeface="Arial" panose="020B0604020202020204" pitchFamily="34" charset="0"/>
            </a:endParaRPr>
          </a:p>
          <a:p>
            <a:endParaRPr lang="en-US" dirty="0"/>
          </a:p>
          <a:p>
            <a:endParaRPr lang="en-US" dirty="0"/>
          </a:p>
          <a:p>
            <a:endParaRPr lang="en-US" dirty="0"/>
          </a:p>
        </p:txBody>
      </p:sp>
      <p:pic>
        <p:nvPicPr>
          <p:cNvPr id="4" name="Picture 3">
            <a:extLst>
              <a:ext uri="{FF2B5EF4-FFF2-40B4-BE49-F238E27FC236}">
                <a16:creationId xmlns:a16="http://schemas.microsoft.com/office/drawing/2014/main" id="{64E05C2B-7345-42C8-B808-D3622BEDEC03}"/>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15959051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77"/>
            <a:fld id="{ED911426-6C8B-EA43-A96A-040E38DEB08D}" type="slidenum">
              <a:rPr lang="en-US">
                <a:solidFill>
                  <a:srgbClr val="57585B"/>
                </a:solidFill>
                <a:latin typeface="Helvetica"/>
              </a:rPr>
              <a:pPr defTabSz="914377"/>
              <a:t>83</a:t>
            </a:fld>
            <a:endParaRPr lang="en-US">
              <a:solidFill>
                <a:srgbClr val="57585B"/>
              </a:solidFill>
              <a:latin typeface="Helvetica"/>
            </a:endParaRPr>
          </a:p>
        </p:txBody>
      </p:sp>
      <p:sp>
        <p:nvSpPr>
          <p:cNvPr id="5" name="Title 1">
            <a:extLst>
              <a:ext uri="{FF2B5EF4-FFF2-40B4-BE49-F238E27FC236}">
                <a16:creationId xmlns:a16="http://schemas.microsoft.com/office/drawing/2014/main" id="{CF8CBAFC-7672-534F-B116-512D87B65553}"/>
              </a:ext>
            </a:extLst>
          </p:cNvPr>
          <p:cNvSpPr txBox="1">
            <a:spLocks/>
          </p:cNvSpPr>
          <p:nvPr/>
        </p:nvSpPr>
        <p:spPr>
          <a:xfrm>
            <a:off x="2997233" y="457201"/>
            <a:ext cx="8640737" cy="8168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endParaRPr lang="en-US" sz="3600" b="1" i="1" u="sng" dirty="0">
              <a:solidFill>
                <a:srgbClr val="DAE6F4"/>
              </a:solidFill>
              <a:highlight>
                <a:srgbClr val="FFFF00"/>
              </a:highlight>
              <a:latin typeface="Helvetica"/>
            </a:endParaRPr>
          </a:p>
        </p:txBody>
      </p:sp>
      <p:pic>
        <p:nvPicPr>
          <p:cNvPr id="6" name="Picture 5" descr="Screen Shot 2019-08-24 at 11.45.19 AM.png">
            <a:extLst>
              <a:ext uri="{FF2B5EF4-FFF2-40B4-BE49-F238E27FC236}">
                <a16:creationId xmlns:a16="http://schemas.microsoft.com/office/drawing/2014/main" id="{5E3346AC-7AEA-DE47-ACB4-1ED5D96DC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89" y="1580376"/>
            <a:ext cx="10814011" cy="4175411"/>
          </a:xfrm>
          <a:prstGeom prst="rect">
            <a:avLst/>
          </a:prstGeom>
        </p:spPr>
      </p:pic>
      <p:pic>
        <p:nvPicPr>
          <p:cNvPr id="7" name="Picture 6">
            <a:extLst>
              <a:ext uri="{FF2B5EF4-FFF2-40B4-BE49-F238E27FC236}">
                <a16:creationId xmlns:a16="http://schemas.microsoft.com/office/drawing/2014/main" id="{8458F331-C29F-42A2-8BC5-B4D22D382234}"/>
              </a:ext>
            </a:extLst>
          </p:cNvPr>
          <p:cNvPicPr>
            <a:picLocks noChangeAspect="1"/>
          </p:cNvPicPr>
          <p:nvPr/>
        </p:nvPicPr>
        <p:blipFill>
          <a:blip r:embed="rId3"/>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40223873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05872C-0612-45CD-895E-6FCEB1591B80}"/>
              </a:ext>
            </a:extLst>
          </p:cNvPr>
          <p:cNvSpPr>
            <a:spLocks noGrp="1"/>
          </p:cNvSpPr>
          <p:nvPr>
            <p:ph type="title"/>
          </p:nvPr>
        </p:nvSpPr>
        <p:spPr>
          <a:xfrm>
            <a:off x="838200" y="355608"/>
            <a:ext cx="10515600" cy="517064"/>
          </a:xfrm>
        </p:spPr>
        <p:txBody>
          <a:bodyPr/>
          <a:lstStyle/>
          <a:p>
            <a:pPr algn="ctr"/>
            <a:r>
              <a:rPr lang="en-US" b="0" dirty="0">
                <a:latin typeface="+mj-lt"/>
                <a:ea typeface="Calibri" panose="020F0502020204030204" pitchFamily="34" charset="0"/>
                <a:cs typeface="Times New Roman" panose="02020603050405020304" pitchFamily="18" charset="0"/>
              </a:rPr>
              <a:t>CM Implementation Challenges</a:t>
            </a:r>
            <a:endParaRPr lang="en-US" b="0" dirty="0">
              <a:latin typeface="+mj-lt"/>
            </a:endParaRPr>
          </a:p>
        </p:txBody>
      </p:sp>
      <p:sp>
        <p:nvSpPr>
          <p:cNvPr id="8" name="Content Placeholder 7">
            <a:extLst>
              <a:ext uri="{FF2B5EF4-FFF2-40B4-BE49-F238E27FC236}">
                <a16:creationId xmlns:a16="http://schemas.microsoft.com/office/drawing/2014/main" id="{E6B5104A-230B-4EAE-941C-E5F86048F2C1}"/>
              </a:ext>
            </a:extLst>
          </p:cNvPr>
          <p:cNvSpPr>
            <a:spLocks noGrp="1"/>
          </p:cNvSpPr>
          <p:nvPr>
            <p:ph idx="1"/>
          </p:nvPr>
        </p:nvSpPr>
        <p:spPr>
          <a:xfrm>
            <a:off x="600075" y="872672"/>
            <a:ext cx="10991851" cy="5763491"/>
          </a:xfrm>
        </p:spPr>
        <p:txBody>
          <a:bodyPr>
            <a:normAutofit/>
          </a:bodyPr>
          <a:lstStyle/>
          <a:p>
            <a:pPr marL="0" indent="0" algn="ctr">
              <a:lnSpc>
                <a:spcPct val="107000"/>
              </a:lnSpc>
              <a:spcBef>
                <a:spcPts val="0"/>
              </a:spcBef>
              <a:spcAft>
                <a:spcPts val="80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685783" indent="-457189">
              <a:spcBef>
                <a:spcPts val="0"/>
              </a:spcBef>
            </a:pPr>
            <a:r>
              <a:rPr lang="en-US" dirty="0">
                <a:effectLst/>
                <a:ea typeface="Calibri" panose="020F0502020204030204" pitchFamily="34" charset="0"/>
              </a:rPr>
              <a:t>Resistance to the concept of “paying addicts to not use”  from politicians, state </a:t>
            </a:r>
            <a:r>
              <a:rPr lang="en-US" dirty="0">
                <a:ea typeface="Calibri" panose="020F0502020204030204" pitchFamily="34" charset="0"/>
              </a:rPr>
              <a:t>h</a:t>
            </a:r>
            <a:r>
              <a:rPr lang="en-US" dirty="0">
                <a:effectLst/>
                <a:ea typeface="Calibri" panose="020F0502020204030204" pitchFamily="34" charset="0"/>
              </a:rPr>
              <a:t>ealth leaders, state Medicaid officials, program administrators, clinical staff and potentially patients</a:t>
            </a:r>
          </a:p>
          <a:p>
            <a:pPr indent="0">
              <a:spcBef>
                <a:spcPts val="0"/>
              </a:spcBef>
              <a:buNone/>
            </a:pPr>
            <a:endParaRPr lang="en-US" dirty="0">
              <a:effectLst/>
              <a:ea typeface="Calibri" panose="020F0502020204030204" pitchFamily="34" charset="0"/>
            </a:endParaRPr>
          </a:p>
          <a:p>
            <a:pPr marL="685783" indent="-457189">
              <a:spcBef>
                <a:spcPts val="0"/>
              </a:spcBef>
            </a:pPr>
            <a:r>
              <a:rPr lang="en-US" dirty="0">
                <a:effectLst/>
                <a:ea typeface="Calibri" panose="020F0502020204030204" pitchFamily="34" charset="0"/>
              </a:rPr>
              <a:t>Where does the money come from?  </a:t>
            </a:r>
          </a:p>
          <a:p>
            <a:pPr marL="1147205" lvl="2" indent="-457189">
              <a:spcBef>
                <a:spcPts val="0"/>
              </a:spcBef>
            </a:pPr>
            <a:r>
              <a:rPr lang="en-US" dirty="0">
                <a:ea typeface="Calibri" panose="020F0502020204030204" pitchFamily="34" charset="0"/>
              </a:rPr>
              <a:t>Currently, </a:t>
            </a:r>
            <a:r>
              <a:rPr lang="en-US" dirty="0">
                <a:effectLst/>
                <a:ea typeface="Calibri" panose="020F0502020204030204" pitchFamily="34" charset="0"/>
              </a:rPr>
              <a:t>SAMHSA money, State Opioid Response grants and Block grants have a $75 max per patient </a:t>
            </a:r>
          </a:p>
          <a:p>
            <a:pPr marL="690016" lvl="2" indent="0">
              <a:spcBef>
                <a:spcPts val="0"/>
              </a:spcBef>
              <a:buNone/>
            </a:pPr>
            <a:endParaRPr lang="en-US" dirty="0">
              <a:ea typeface="Calibri" panose="020F0502020204030204" pitchFamily="34" charset="0"/>
            </a:endParaRPr>
          </a:p>
          <a:p>
            <a:pPr marL="1142971" lvl="1" indent="-457189">
              <a:spcBef>
                <a:spcPts val="0"/>
              </a:spcBef>
            </a:pPr>
            <a:r>
              <a:rPr lang="en-US" dirty="0">
                <a:effectLst/>
                <a:ea typeface="Calibri" panose="020F0502020204030204" pitchFamily="34" charset="0"/>
              </a:rPr>
              <a:t>This is inadequate. </a:t>
            </a:r>
          </a:p>
          <a:p>
            <a:pPr marL="685783" lvl="1" indent="0">
              <a:spcBef>
                <a:spcPts val="0"/>
              </a:spcBef>
              <a:buNone/>
            </a:pPr>
            <a:endParaRPr lang="en-US" dirty="0">
              <a:effectLst/>
              <a:ea typeface="Calibri" panose="020F0502020204030204" pitchFamily="34" charset="0"/>
            </a:endParaRPr>
          </a:p>
          <a:p>
            <a:pPr marL="1142971" lvl="1" indent="-457189">
              <a:spcBef>
                <a:spcPts val="0"/>
              </a:spcBef>
            </a:pPr>
            <a:r>
              <a:rPr lang="en-US" dirty="0">
                <a:effectLst/>
                <a:ea typeface="Calibri" panose="020F0502020204030204" pitchFamily="34" charset="0"/>
              </a:rPr>
              <a:t>There is reassurance this $75 cap will be lifted, but when?</a:t>
            </a:r>
            <a:endParaRPr lang="en-US" dirty="0">
              <a:ea typeface="Calibri" panose="020F0502020204030204" pitchFamily="34" charset="0"/>
            </a:endParaRPr>
          </a:p>
          <a:p>
            <a:pPr indent="0">
              <a:spcBef>
                <a:spcPts val="0"/>
              </a:spcBef>
              <a:buNone/>
            </a:pPr>
            <a:endParaRPr lang="en-US" dirty="0">
              <a:effectLst/>
              <a:ea typeface="Calibri" panose="020F0502020204030204" pitchFamily="34" charset="0"/>
            </a:endParaRPr>
          </a:p>
          <a:p>
            <a:pPr marL="685783" indent="-457189">
              <a:spcBef>
                <a:spcPts val="0"/>
              </a:spcBef>
            </a:pPr>
            <a:r>
              <a:rPr lang="en-US" dirty="0">
                <a:effectLst/>
                <a:ea typeface="Calibri" panose="020F0502020204030204" pitchFamily="34" charset="0"/>
              </a:rPr>
              <a:t>Using adequate incentive levels</a:t>
            </a:r>
          </a:p>
          <a:p>
            <a:pPr marL="1142971" lvl="1" indent="-457189">
              <a:spcBef>
                <a:spcPts val="0"/>
              </a:spcBef>
            </a:pPr>
            <a:r>
              <a:rPr lang="en-US" dirty="0">
                <a:effectLst/>
                <a:ea typeface="Calibri" panose="020F0502020204030204" pitchFamily="34" charset="0"/>
              </a:rPr>
              <a:t>Generally protocols that are 12-16 weeks with max earnings of $1000-$1200 are recommended</a:t>
            </a:r>
          </a:p>
          <a:p>
            <a:pPr marL="685783" lvl="1" indent="0">
              <a:spcBef>
                <a:spcPts val="0"/>
              </a:spcBef>
              <a:buNone/>
            </a:pPr>
            <a:endParaRPr lang="en-US" dirty="0">
              <a:effectLst/>
              <a:ea typeface="Calibri" panose="020F0502020204030204" pitchFamily="34" charset="0"/>
            </a:endParaRPr>
          </a:p>
          <a:p>
            <a:pPr marL="1142971" lvl="1" indent="-457189">
              <a:spcBef>
                <a:spcPts val="0"/>
              </a:spcBef>
            </a:pPr>
            <a:r>
              <a:rPr lang="en-US" dirty="0">
                <a:effectLst/>
                <a:ea typeface="Calibri" panose="020F0502020204030204" pitchFamily="34" charset="0"/>
              </a:rPr>
              <a:t>$599 max per patient per year may be used to avoid issuing 1099 tax forms</a:t>
            </a:r>
          </a:p>
          <a:p>
            <a:pPr marL="685783" lvl="1" indent="0">
              <a:spcBef>
                <a:spcPts val="0"/>
              </a:spcBef>
              <a:buNone/>
            </a:pPr>
            <a:endParaRPr lang="en-US" dirty="0">
              <a:effectLst/>
              <a:ea typeface="Calibri" panose="020F0502020204030204" pitchFamily="34" charset="0"/>
            </a:endParaRPr>
          </a:p>
          <a:p>
            <a:pPr marL="1142971" lvl="1" indent="-457189">
              <a:spcBef>
                <a:spcPts val="0"/>
              </a:spcBef>
            </a:pPr>
            <a:r>
              <a:rPr lang="en-US" dirty="0">
                <a:effectLst/>
                <a:ea typeface="Calibri" panose="020F0502020204030204" pitchFamily="34" charset="0"/>
              </a:rPr>
              <a:t>Earnings above $600 at present require 1099 tax forms.  </a:t>
            </a:r>
          </a:p>
          <a:p>
            <a:pPr marL="1600160" lvl="2" indent="-457189">
              <a:spcBef>
                <a:spcPts val="0"/>
              </a:spcBef>
            </a:pPr>
            <a:r>
              <a:rPr lang="en-US" dirty="0">
                <a:ea typeface="Calibri" panose="020F0502020204030204" pitchFamily="34" charset="0"/>
              </a:rPr>
              <a:t>R</a:t>
            </a:r>
            <a:r>
              <a:rPr lang="en-US" dirty="0">
                <a:effectLst/>
                <a:ea typeface="Calibri" panose="020F0502020204030204" pitchFamily="34" charset="0"/>
              </a:rPr>
              <a:t>aises confidentiality </a:t>
            </a:r>
            <a:r>
              <a:rPr lang="en-US" dirty="0">
                <a:ea typeface="Calibri" panose="020F0502020204030204" pitchFamily="34" charset="0"/>
              </a:rPr>
              <a:t>issues     </a:t>
            </a:r>
          </a:p>
          <a:p>
            <a:pPr marL="1142971" lvl="2" indent="0">
              <a:spcBef>
                <a:spcPts val="0"/>
              </a:spcBef>
              <a:buNone/>
            </a:pPr>
            <a:endParaRPr lang="en-US" dirty="0">
              <a:effectLst/>
              <a:ea typeface="Calibri" panose="020F0502020204030204" pitchFamily="34" charset="0"/>
            </a:endParaRPr>
          </a:p>
          <a:p>
            <a:pPr marL="0" indent="0">
              <a:lnSpc>
                <a:spcPct val="107000"/>
              </a:lnSpc>
              <a:spcBef>
                <a:spcPts val="0"/>
              </a:spcBef>
              <a:spcAft>
                <a:spcPts val="8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1A5FB712-E959-4840-B264-EF15934099A1}"/>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13400433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C9A96-50E7-4CAC-9BF1-23C651782D2B}"/>
              </a:ext>
            </a:extLst>
          </p:cNvPr>
          <p:cNvSpPr>
            <a:spLocks noGrp="1"/>
          </p:cNvSpPr>
          <p:nvPr>
            <p:ph type="title"/>
          </p:nvPr>
        </p:nvSpPr>
        <p:spPr>
          <a:xfrm>
            <a:off x="735445" y="394651"/>
            <a:ext cx="10515600" cy="553998"/>
          </a:xfrm>
        </p:spPr>
        <p:txBody>
          <a:bodyPr/>
          <a:lstStyle/>
          <a:p>
            <a:pPr algn="ctr"/>
            <a:r>
              <a:rPr lang="en-US" sz="4000" b="0" dirty="0">
                <a:latin typeface="+mj-lt"/>
                <a:ea typeface="Calibri" panose="020F0502020204030204" pitchFamily="34" charset="0"/>
                <a:cs typeface="Times New Roman" panose="02020603050405020304" pitchFamily="18" charset="0"/>
              </a:rPr>
              <a:t>CM Implementation Challenges</a:t>
            </a:r>
            <a:endParaRPr lang="en-US" b="0" dirty="0">
              <a:latin typeface="+mj-lt"/>
            </a:endParaRPr>
          </a:p>
        </p:txBody>
      </p:sp>
      <p:sp>
        <p:nvSpPr>
          <p:cNvPr id="3" name="Content Placeholder 2">
            <a:extLst>
              <a:ext uri="{FF2B5EF4-FFF2-40B4-BE49-F238E27FC236}">
                <a16:creationId xmlns:a16="http://schemas.microsoft.com/office/drawing/2014/main" id="{447F6C87-1FA8-4C4D-832E-FBBC78A35DDE}"/>
              </a:ext>
            </a:extLst>
          </p:cNvPr>
          <p:cNvSpPr>
            <a:spLocks noGrp="1"/>
          </p:cNvSpPr>
          <p:nvPr>
            <p:ph idx="1"/>
          </p:nvPr>
        </p:nvSpPr>
        <p:spPr>
          <a:xfrm>
            <a:off x="1247775" y="1700913"/>
            <a:ext cx="10515600" cy="4762435"/>
          </a:xfrm>
        </p:spPr>
        <p:txBody>
          <a:bodyPr>
            <a:normAutofit/>
          </a:bodyPr>
          <a:lstStyle/>
          <a:p>
            <a:pPr>
              <a:spcBef>
                <a:spcPts val="0"/>
              </a:spcBef>
            </a:pPr>
            <a:r>
              <a:rPr lang="en-US" sz="2800" dirty="0">
                <a:ea typeface="Calibri" panose="020F0502020204030204" pitchFamily="34" charset="0"/>
              </a:rPr>
              <a:t>Use of point of care test cups so results of UA are immediately available</a:t>
            </a:r>
          </a:p>
          <a:p>
            <a:pPr marL="0" indent="0">
              <a:spcBef>
                <a:spcPts val="0"/>
              </a:spcBef>
              <a:buNone/>
            </a:pPr>
            <a:endParaRPr lang="en-US" dirty="0">
              <a:ea typeface="Calibri" panose="020F0502020204030204" pitchFamily="34" charset="0"/>
            </a:endParaRPr>
          </a:p>
          <a:p>
            <a:pPr>
              <a:spcBef>
                <a:spcPts val="0"/>
              </a:spcBef>
            </a:pPr>
            <a:r>
              <a:rPr lang="en-US" sz="2800" dirty="0">
                <a:ea typeface="Calibri" panose="020F0502020204030204" pitchFamily="34" charset="0"/>
              </a:rPr>
              <a:t>Having a clear and evidence-based protocol for the program</a:t>
            </a:r>
            <a:endParaRPr lang="en-US" dirty="0">
              <a:ea typeface="Calibri" panose="020F0502020204030204" pitchFamily="34" charset="0"/>
            </a:endParaRPr>
          </a:p>
          <a:p>
            <a:pPr marL="0" indent="0">
              <a:spcBef>
                <a:spcPts val="0"/>
              </a:spcBef>
              <a:buNone/>
            </a:pPr>
            <a:endParaRPr lang="en-US" sz="2800" dirty="0">
              <a:ea typeface="Calibri" panose="020F0502020204030204" pitchFamily="34" charset="0"/>
            </a:endParaRPr>
          </a:p>
          <a:p>
            <a:pPr>
              <a:spcBef>
                <a:spcPts val="0"/>
              </a:spcBef>
            </a:pPr>
            <a:r>
              <a:rPr lang="en-US" sz="2800" b="1" dirty="0">
                <a:ea typeface="Calibri" panose="020F0502020204030204" pitchFamily="34" charset="0"/>
              </a:rPr>
              <a:t>Having a training/implementation plan that has a foundation in implementation science</a:t>
            </a:r>
            <a:endParaRPr lang="en-US" dirty="0">
              <a:ea typeface="Calibri" panose="020F0502020204030204" pitchFamily="34" charset="0"/>
            </a:endParaRPr>
          </a:p>
          <a:p>
            <a:pPr lvl="1">
              <a:spcBef>
                <a:spcPts val="0"/>
              </a:spcBef>
            </a:pPr>
            <a:r>
              <a:rPr lang="en-US" sz="2400" dirty="0">
                <a:ea typeface="Calibri" panose="020F0502020204030204" pitchFamily="34" charset="0"/>
              </a:rPr>
              <a:t>This means that the training sessions need to be followed with a robust implementation/coaching process of biweekly/monthly sessions for the first 6 (12?) months </a:t>
            </a:r>
            <a:r>
              <a:rPr lang="en-US" dirty="0">
                <a:ea typeface="Calibri" panose="020F0502020204030204" pitchFamily="34" charset="0"/>
              </a:rPr>
              <a:t>(e</a:t>
            </a:r>
            <a:r>
              <a:rPr lang="en-US" dirty="0">
                <a:effectLst/>
                <a:ea typeface="Calibri" panose="020F0502020204030204" pitchFamily="34" charset="0"/>
              </a:rPr>
              <a:t>.g., Science to Service, Becker, et al 2016)</a:t>
            </a:r>
          </a:p>
          <a:p>
            <a:pPr marL="0" indent="0">
              <a:buNone/>
            </a:pPr>
            <a:endParaRPr lang="en-US" dirty="0"/>
          </a:p>
        </p:txBody>
      </p:sp>
      <p:pic>
        <p:nvPicPr>
          <p:cNvPr id="4" name="Picture 3">
            <a:extLst>
              <a:ext uri="{FF2B5EF4-FFF2-40B4-BE49-F238E27FC236}">
                <a16:creationId xmlns:a16="http://schemas.microsoft.com/office/drawing/2014/main" id="{1594D617-3E5D-46BA-8DA4-8F0220C7A372}"/>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5918991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914377"/>
            <a:fld id="{ED911426-6C8B-EA43-A96A-040E38DEB08D}" type="slidenum">
              <a:rPr lang="en-US">
                <a:solidFill>
                  <a:srgbClr val="57585B"/>
                </a:solidFill>
                <a:latin typeface="Helvetica"/>
              </a:rPr>
              <a:pPr defTabSz="914377"/>
              <a:t>86</a:t>
            </a:fld>
            <a:endParaRPr lang="en-US">
              <a:solidFill>
                <a:srgbClr val="57585B"/>
              </a:solidFill>
              <a:latin typeface="Helvetica"/>
            </a:endParaRPr>
          </a:p>
        </p:txBody>
      </p:sp>
      <p:sp>
        <p:nvSpPr>
          <p:cNvPr id="5" name="Title 1">
            <a:extLst>
              <a:ext uri="{FF2B5EF4-FFF2-40B4-BE49-F238E27FC236}">
                <a16:creationId xmlns:a16="http://schemas.microsoft.com/office/drawing/2014/main" id="{CF8CBAFC-7672-534F-B116-512D87B65553}"/>
              </a:ext>
            </a:extLst>
          </p:cNvPr>
          <p:cNvSpPr txBox="1">
            <a:spLocks/>
          </p:cNvSpPr>
          <p:nvPr/>
        </p:nvSpPr>
        <p:spPr>
          <a:xfrm>
            <a:off x="3014817" y="337067"/>
            <a:ext cx="8640737" cy="7175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endParaRPr lang="en-US" sz="3600" i="1" u="sng" dirty="0">
              <a:solidFill>
                <a:srgbClr val="DAE6F4"/>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262D1E2-26DA-6D20-CC30-06ECF8A3D0F8}"/>
              </a:ext>
            </a:extLst>
          </p:cNvPr>
          <p:cNvSpPr txBox="1"/>
          <p:nvPr/>
        </p:nvSpPr>
        <p:spPr>
          <a:xfrm>
            <a:off x="791818" y="2879737"/>
            <a:ext cx="10561983" cy="707886"/>
          </a:xfrm>
          <a:prstGeom prst="rect">
            <a:avLst/>
          </a:prstGeom>
          <a:noFill/>
        </p:spPr>
        <p:txBody>
          <a:bodyPr wrap="square">
            <a:spAutoFit/>
          </a:bodyPr>
          <a:lstStyle/>
          <a:p>
            <a:pPr algn="ctr" defTabSz="914377"/>
            <a:r>
              <a:rPr lang="en-US" sz="4000" dirty="0">
                <a:solidFill>
                  <a:srgbClr val="57585B"/>
                </a:solidFill>
                <a:latin typeface="Helvetica"/>
                <a:cs typeface="Arial" panose="020B0604020202020204" pitchFamily="34" charset="0"/>
              </a:rPr>
              <a:t>Cognitive Behavioral Therapy</a:t>
            </a:r>
            <a:endParaRPr lang="en-US" sz="4000" dirty="0">
              <a:solidFill>
                <a:srgbClr val="57585B"/>
              </a:solidFill>
              <a:latin typeface="Helvetica"/>
            </a:endParaRPr>
          </a:p>
        </p:txBody>
      </p:sp>
      <p:pic>
        <p:nvPicPr>
          <p:cNvPr id="7" name="Picture 6">
            <a:extLst>
              <a:ext uri="{FF2B5EF4-FFF2-40B4-BE49-F238E27FC236}">
                <a16:creationId xmlns:a16="http://schemas.microsoft.com/office/drawing/2014/main" id="{996A5F83-430B-401F-B6F0-F96306FB6B31}"/>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14093576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1-06 at 10.13.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245" y="1376115"/>
            <a:ext cx="9214196" cy="4392100"/>
          </a:xfrm>
          <a:prstGeom prst="rect">
            <a:avLst/>
          </a:prstGeom>
        </p:spPr>
      </p:pic>
      <p:sp>
        <p:nvSpPr>
          <p:cNvPr id="7" name="Rectangle 6"/>
          <p:cNvSpPr/>
          <p:nvPr/>
        </p:nvSpPr>
        <p:spPr>
          <a:xfrm>
            <a:off x="1333854" y="6230733"/>
            <a:ext cx="2816797" cy="276999"/>
          </a:xfrm>
          <a:prstGeom prst="rect">
            <a:avLst/>
          </a:prstGeom>
        </p:spPr>
        <p:txBody>
          <a:bodyPr wrap="none">
            <a:spAutoFit/>
          </a:bodyPr>
          <a:lstStyle/>
          <a:p>
            <a:pPr defTabSz="914377"/>
            <a:r>
              <a:rPr lang="en-US" sz="1200" b="1" dirty="0">
                <a:solidFill>
                  <a:srgbClr val="57585B"/>
                </a:solidFill>
                <a:latin typeface="Helvetica"/>
              </a:rPr>
              <a:t>PLOS Medicine | December 26, 2018</a:t>
            </a:r>
          </a:p>
        </p:txBody>
      </p:sp>
      <p:pic>
        <p:nvPicPr>
          <p:cNvPr id="5" name="Picture 4">
            <a:extLst>
              <a:ext uri="{FF2B5EF4-FFF2-40B4-BE49-F238E27FC236}">
                <a16:creationId xmlns:a16="http://schemas.microsoft.com/office/drawing/2014/main" id="{EAFFA18D-31E2-455D-AD9D-1860AE641F3D}"/>
              </a:ext>
            </a:extLst>
          </p:cNvPr>
          <p:cNvPicPr>
            <a:picLocks noChangeAspect="1"/>
          </p:cNvPicPr>
          <p:nvPr/>
        </p:nvPicPr>
        <p:blipFill>
          <a:blip r:embed="rId3"/>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24524823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728" y="-48745"/>
            <a:ext cx="7059353" cy="960439"/>
          </a:xfrm>
        </p:spPr>
        <p:txBody>
          <a:bodyPr>
            <a:normAutofit/>
          </a:bodyPr>
          <a:lstStyle/>
          <a:p>
            <a:r>
              <a:rPr lang="en-US" b="0" dirty="0">
                <a:cs typeface="Arial" panose="020B0604020202020204" pitchFamily="34" charset="0"/>
              </a:rPr>
              <a:t>Meta-Analysis Findings - CBT</a:t>
            </a:r>
            <a:endParaRPr lang="en-US" sz="2933" b="0" dirty="0">
              <a:cs typeface="Arial" panose="020B0604020202020204" pitchFamily="34" charset="0"/>
            </a:endParaRPr>
          </a:p>
        </p:txBody>
      </p:sp>
      <p:sp>
        <p:nvSpPr>
          <p:cNvPr id="3" name="Content Placeholder 2"/>
          <p:cNvSpPr>
            <a:spLocks noGrp="1"/>
          </p:cNvSpPr>
          <p:nvPr>
            <p:ph idx="1"/>
          </p:nvPr>
        </p:nvSpPr>
        <p:spPr>
          <a:xfrm>
            <a:off x="995680" y="1803401"/>
            <a:ext cx="8705272" cy="4140203"/>
          </a:xfrm>
        </p:spPr>
        <p:txBody>
          <a:bodyPr>
            <a:normAutofit/>
          </a:bodyPr>
          <a:lstStyle/>
          <a:p>
            <a:r>
              <a:rPr lang="en-US" sz="2400" dirty="0"/>
              <a:t>Included seven RCTs comparing CBT to TAU</a:t>
            </a:r>
          </a:p>
          <a:p>
            <a:endParaRPr lang="en-US" sz="2400" dirty="0"/>
          </a:p>
          <a:p>
            <a:r>
              <a:rPr lang="en-US" sz="2400" dirty="0"/>
              <a:t>A significant benefit for CBT alone was found in the </a:t>
            </a:r>
            <a:r>
              <a:rPr lang="en-US" sz="2400" b="1" dirty="0"/>
              <a:t>outcomes of dropout </a:t>
            </a:r>
            <a:r>
              <a:rPr lang="en-US" sz="2400" dirty="0"/>
              <a:t>at 12 weeks and dropout at the end of treatment</a:t>
            </a:r>
          </a:p>
          <a:p>
            <a:r>
              <a:rPr lang="en-US" sz="2400" dirty="0"/>
              <a:t>For CBT alone, no significant benefit for abstinence at 12 weeks, at the end of treatment, or at longest follow up </a:t>
            </a:r>
          </a:p>
          <a:p>
            <a:r>
              <a:rPr lang="en-US" sz="2400" dirty="0"/>
              <a:t>CBT + CM better than TAU for abstinence at end to treatment</a:t>
            </a:r>
          </a:p>
          <a:p>
            <a:r>
              <a:rPr lang="en-US" sz="2400" dirty="0"/>
              <a:t>CBT + CM is superior to CBT alone</a:t>
            </a:r>
          </a:p>
          <a:p>
            <a:endParaRPr lang="en-US" sz="2400" dirty="0"/>
          </a:p>
          <a:p>
            <a:pPr marL="0" indent="0">
              <a:buNone/>
            </a:pPr>
            <a:endParaRPr lang="en-US" sz="2400" dirty="0"/>
          </a:p>
        </p:txBody>
      </p:sp>
      <p:pic>
        <p:nvPicPr>
          <p:cNvPr id="4" name="Picture 3">
            <a:extLst>
              <a:ext uri="{FF2B5EF4-FFF2-40B4-BE49-F238E27FC236}">
                <a16:creationId xmlns:a16="http://schemas.microsoft.com/office/drawing/2014/main" id="{32E83A07-2DE9-49CE-B8AB-B832A229F3A0}"/>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14055827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008" y="-8105"/>
            <a:ext cx="6234545" cy="960439"/>
          </a:xfrm>
        </p:spPr>
        <p:txBody>
          <a:bodyPr>
            <a:normAutofit/>
          </a:bodyPr>
          <a:lstStyle/>
          <a:p>
            <a:r>
              <a:rPr lang="en-US" b="0" dirty="0">
                <a:cs typeface="Arial" panose="020B0604020202020204" pitchFamily="34" charset="0"/>
              </a:rPr>
              <a:t>CBT Findings</a:t>
            </a:r>
          </a:p>
        </p:txBody>
      </p:sp>
      <p:sp>
        <p:nvSpPr>
          <p:cNvPr id="3" name="Content Placeholder 2"/>
          <p:cNvSpPr>
            <a:spLocks noGrp="1"/>
          </p:cNvSpPr>
          <p:nvPr>
            <p:ph idx="1"/>
          </p:nvPr>
        </p:nvSpPr>
        <p:spPr>
          <a:xfrm>
            <a:off x="995680" y="1803401"/>
            <a:ext cx="8705272" cy="4140203"/>
          </a:xfrm>
        </p:spPr>
        <p:txBody>
          <a:bodyPr>
            <a:normAutofit/>
          </a:bodyPr>
          <a:lstStyle/>
          <a:p>
            <a:pPr marL="380990" indent="-380990"/>
            <a:endParaRPr lang="en-US" sz="2400" dirty="0">
              <a:cs typeface="Arial" panose="020B0604020202020204" pitchFamily="34" charset="0"/>
            </a:endParaRPr>
          </a:p>
          <a:p>
            <a:pPr marL="380990" indent="-380990"/>
            <a:r>
              <a:rPr lang="en-US" sz="2400" dirty="0" err="1">
                <a:cs typeface="Arial" panose="020B0604020202020204" pitchFamily="34" charset="0"/>
              </a:rPr>
              <a:t>AshaRani</a:t>
            </a:r>
            <a:r>
              <a:rPr lang="en-US" sz="2400" dirty="0">
                <a:cs typeface="Arial" panose="020B0604020202020204" pitchFamily="34" charset="0"/>
              </a:rPr>
              <a:t> Review 2020</a:t>
            </a:r>
          </a:p>
          <a:p>
            <a:pPr marL="380990" indent="-380990"/>
            <a:r>
              <a:rPr lang="en-US" sz="2400" dirty="0">
                <a:cs typeface="Arial" panose="020B0604020202020204" pitchFamily="34" charset="0"/>
              </a:rPr>
              <a:t>Tailored CBT alone or with CM was also effective in the target population</a:t>
            </a:r>
          </a:p>
          <a:p>
            <a:pPr marL="838179" lvl="1" indent="-380990"/>
            <a:r>
              <a:rPr lang="en-US" dirty="0">
                <a:latin typeface="Arial" panose="020B0604020202020204" pitchFamily="34" charset="0"/>
                <a:cs typeface="Arial" panose="020B0604020202020204" pitchFamily="34" charset="0"/>
              </a:rPr>
              <a:t>GCBT</a:t>
            </a:r>
          </a:p>
          <a:p>
            <a:pPr marL="838179" lvl="1" indent="-380990"/>
            <a:r>
              <a:rPr lang="en-US" dirty="0">
                <a:latin typeface="Arial" panose="020B0604020202020204" pitchFamily="34" charset="0"/>
                <a:cs typeface="Arial" panose="020B0604020202020204" pitchFamily="34" charset="0"/>
              </a:rPr>
              <a:t>CBT tailored for LGBTI clients</a:t>
            </a:r>
          </a:p>
          <a:p>
            <a:pPr marL="838179" lvl="1" indent="-380990"/>
            <a:r>
              <a:rPr lang="en-US" dirty="0">
                <a:latin typeface="Arial" panose="020B0604020202020204" pitchFamily="34" charset="0"/>
                <a:cs typeface="Arial" panose="020B0604020202020204" pitchFamily="34" charset="0"/>
              </a:rPr>
              <a:t>Marlatt CBT</a:t>
            </a:r>
          </a:p>
          <a:p>
            <a:endParaRPr lang="en-US" dirty="0"/>
          </a:p>
        </p:txBody>
      </p:sp>
      <p:pic>
        <p:nvPicPr>
          <p:cNvPr id="4" name="Picture 3">
            <a:extLst>
              <a:ext uri="{FF2B5EF4-FFF2-40B4-BE49-F238E27FC236}">
                <a16:creationId xmlns:a16="http://schemas.microsoft.com/office/drawing/2014/main" id="{32E83A07-2DE9-49CE-B8AB-B832A229F3A0}"/>
              </a:ext>
            </a:extLst>
          </p:cNvPr>
          <p:cNvPicPr>
            <a:picLocks noChangeAspect="1"/>
          </p:cNvPicPr>
          <p:nvPr/>
        </p:nvPicPr>
        <p:blipFill>
          <a:blip r:embed="rId2"/>
          <a:stretch>
            <a:fillRect/>
          </a:stretch>
        </p:blipFill>
        <p:spPr>
          <a:xfrm>
            <a:off x="4213275" y="6230732"/>
            <a:ext cx="7704405" cy="441736"/>
          </a:xfrm>
          <a:prstGeom prst="rect">
            <a:avLst/>
          </a:prstGeom>
        </p:spPr>
      </p:pic>
      <p:sp>
        <p:nvSpPr>
          <p:cNvPr id="6" name="TextBox 5">
            <a:extLst>
              <a:ext uri="{FF2B5EF4-FFF2-40B4-BE49-F238E27FC236}">
                <a16:creationId xmlns:a16="http://schemas.microsoft.com/office/drawing/2014/main" id="{66DB8BED-0D0F-4556-91AF-3BA9BD32064F}"/>
              </a:ext>
            </a:extLst>
          </p:cNvPr>
          <p:cNvSpPr txBox="1"/>
          <p:nvPr/>
        </p:nvSpPr>
        <p:spPr>
          <a:xfrm rot="10800000" flipV="1">
            <a:off x="1826954" y="5615276"/>
            <a:ext cx="8229599" cy="615361"/>
          </a:xfrm>
          <a:prstGeom prst="rect">
            <a:avLst/>
          </a:prstGeom>
          <a:noFill/>
        </p:spPr>
        <p:txBody>
          <a:bodyPr wrap="square" lIns="0" tIns="0" rIns="0" bIns="0" rtlCol="0">
            <a:spAutoFit/>
          </a:bodyPr>
          <a:lstStyle/>
          <a:p>
            <a:pPr defTabSz="914377"/>
            <a:r>
              <a:rPr lang="en-US" sz="1333" dirty="0" err="1">
                <a:solidFill>
                  <a:srgbClr val="57585B"/>
                </a:solidFill>
                <a:latin typeface="Helvetica"/>
              </a:rPr>
              <a:t>AshaRani</a:t>
            </a:r>
            <a:r>
              <a:rPr lang="en-US" sz="1333" dirty="0">
                <a:solidFill>
                  <a:srgbClr val="57585B"/>
                </a:solidFill>
                <a:latin typeface="Helvetica"/>
              </a:rPr>
              <a:t> PV, </a:t>
            </a:r>
            <a:r>
              <a:rPr lang="en-US" sz="1333" dirty="0" err="1">
                <a:solidFill>
                  <a:srgbClr val="57585B"/>
                </a:solidFill>
                <a:latin typeface="Helvetica"/>
              </a:rPr>
              <a:t>Hombali</a:t>
            </a:r>
            <a:r>
              <a:rPr lang="en-US" sz="1333" dirty="0">
                <a:solidFill>
                  <a:srgbClr val="57585B"/>
                </a:solidFill>
                <a:latin typeface="Helvetica"/>
              </a:rPr>
              <a:t> A, </a:t>
            </a:r>
            <a:r>
              <a:rPr lang="en-US" sz="1333" dirty="0" err="1">
                <a:solidFill>
                  <a:srgbClr val="57585B"/>
                </a:solidFill>
                <a:latin typeface="Helvetica"/>
              </a:rPr>
              <a:t>Seow</a:t>
            </a:r>
            <a:r>
              <a:rPr lang="en-US" sz="1333" dirty="0">
                <a:solidFill>
                  <a:srgbClr val="57585B"/>
                </a:solidFill>
                <a:latin typeface="Helvetica"/>
              </a:rPr>
              <a:t> E, Wei </a:t>
            </a:r>
            <a:r>
              <a:rPr lang="en-US" sz="1333" dirty="0" err="1">
                <a:solidFill>
                  <a:srgbClr val="57585B"/>
                </a:solidFill>
                <a:latin typeface="Helvetica"/>
              </a:rPr>
              <a:t>Jie</a:t>
            </a:r>
            <a:r>
              <a:rPr lang="en-US" sz="1333" dirty="0">
                <a:solidFill>
                  <a:srgbClr val="57585B"/>
                </a:solidFill>
                <a:latin typeface="Helvetica"/>
              </a:rPr>
              <a:t> Ong, Jit Hui Tan, Subramaniam M., (2020) Non-pharmacological interventions for methamphetamine use disorder: a systematic review, Drug and Alcohol Dependence, Volume 212, 2020</a:t>
            </a:r>
          </a:p>
        </p:txBody>
      </p:sp>
    </p:spTree>
    <p:extLst>
      <p:ext uri="{BB962C8B-B14F-4D97-AF65-F5344CB8AC3E}">
        <p14:creationId xmlns:p14="http://schemas.microsoft.com/office/powerpoint/2010/main" val="4240647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FA0D3-6C07-3A9D-76DD-D5D3369E1861}"/>
              </a:ext>
            </a:extLst>
          </p:cNvPr>
          <p:cNvSpPr>
            <a:spLocks noGrp="1"/>
          </p:cNvSpPr>
          <p:nvPr>
            <p:ph type="title"/>
          </p:nvPr>
        </p:nvSpPr>
        <p:spPr/>
        <p:txBody>
          <a:bodyPr/>
          <a:lstStyle/>
          <a:p>
            <a:r>
              <a:rPr lang="en-US" dirty="0"/>
              <a:t>Overdose Prevention Sites</a:t>
            </a:r>
          </a:p>
        </p:txBody>
      </p:sp>
      <p:sp>
        <p:nvSpPr>
          <p:cNvPr id="3" name="Content Placeholder 2">
            <a:extLst>
              <a:ext uri="{FF2B5EF4-FFF2-40B4-BE49-F238E27FC236}">
                <a16:creationId xmlns:a16="http://schemas.microsoft.com/office/drawing/2014/main" id="{5D2810C3-AA00-05EB-8EE7-851874D60F50}"/>
              </a:ext>
            </a:extLst>
          </p:cNvPr>
          <p:cNvSpPr>
            <a:spLocks noGrp="1"/>
          </p:cNvSpPr>
          <p:nvPr>
            <p:ph sz="half" idx="1"/>
          </p:nvPr>
        </p:nvSpPr>
        <p:spPr/>
        <p:txBody>
          <a:bodyPr>
            <a:normAutofit fontScale="85000" lnSpcReduction="20000"/>
          </a:bodyPr>
          <a:lstStyle/>
          <a:p>
            <a:r>
              <a:rPr lang="en-US" dirty="0"/>
              <a:t>Overdose Prevention Sites have been used around the world for decades to offer supervised spaces for people to use</a:t>
            </a:r>
          </a:p>
          <a:p>
            <a:r>
              <a:rPr lang="en-US" dirty="0"/>
              <a:t>Stimulant users vary in route of consumption and include injection, inhalation and insufflation</a:t>
            </a:r>
          </a:p>
          <a:p>
            <a:r>
              <a:rPr lang="en-US" dirty="0"/>
              <a:t>In 2018, the first inhalation-designed space opened in Canada providing this service (previously this had been done in Vancouver in a repurposed bathroom)</a:t>
            </a:r>
          </a:p>
          <a:p>
            <a:r>
              <a:rPr lang="en-US" dirty="0"/>
              <a:t>In 4 months, they had reversed 11 overdoses in this space</a:t>
            </a:r>
          </a:p>
        </p:txBody>
      </p:sp>
      <p:pic>
        <p:nvPicPr>
          <p:cNvPr id="6" name="Content Placeholder 5">
            <a:extLst>
              <a:ext uri="{FF2B5EF4-FFF2-40B4-BE49-F238E27FC236}">
                <a16:creationId xmlns:a16="http://schemas.microsoft.com/office/drawing/2014/main" id="{C0A0B79C-46E5-8D2B-BDAF-94660EF707B5}"/>
              </a:ext>
            </a:extLst>
          </p:cNvPr>
          <p:cNvPicPr>
            <a:picLocks noGrp="1" noChangeAspect="1"/>
          </p:cNvPicPr>
          <p:nvPr>
            <p:ph sz="half" idx="2"/>
          </p:nvPr>
        </p:nvPicPr>
        <p:blipFill>
          <a:blip r:embed="rId2"/>
          <a:stretch>
            <a:fillRect/>
          </a:stretch>
        </p:blipFill>
        <p:spPr>
          <a:xfrm>
            <a:off x="6347750" y="2203859"/>
            <a:ext cx="5181600" cy="2450282"/>
          </a:xfrm>
        </p:spPr>
      </p:pic>
      <p:sp>
        <p:nvSpPr>
          <p:cNvPr id="7" name="TextBox 6">
            <a:extLst>
              <a:ext uri="{FF2B5EF4-FFF2-40B4-BE49-F238E27FC236}">
                <a16:creationId xmlns:a16="http://schemas.microsoft.com/office/drawing/2014/main" id="{4079EDD2-489C-DA98-0DB0-B3F167039755}"/>
              </a:ext>
            </a:extLst>
          </p:cNvPr>
          <p:cNvSpPr txBox="1"/>
          <p:nvPr/>
        </p:nvSpPr>
        <p:spPr>
          <a:xfrm>
            <a:off x="2769704" y="6176963"/>
            <a:ext cx="5702964"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S. Bourque, EM. </a:t>
            </a:r>
            <a:r>
              <a:rPr kumimoji="0" lang="en-US" sz="1800" b="0" i="0" u="none" strike="noStrike" kern="1200" cap="none" spc="0" normalizeH="0" baseline="0" noProof="0" dirty="0" err="1">
                <a:ln>
                  <a:noFill/>
                </a:ln>
                <a:solidFill>
                  <a:srgbClr val="212121"/>
                </a:solidFill>
                <a:effectLst/>
                <a:uLnTx/>
                <a:uFillTx/>
                <a:latin typeface="Roboto" panose="02000000000000000000" pitchFamily="2" charset="0"/>
                <a:ea typeface="+mn-ea"/>
                <a:cs typeface="+mn-cs"/>
              </a:rPr>
              <a:t>Pijl</a:t>
            </a:r>
            <a:r>
              <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 et al. </a:t>
            </a:r>
            <a:r>
              <a:rPr kumimoji="0" lang="en-US" sz="1800" b="0" i="1" u="none" strike="noStrike" kern="1200" cap="none" spc="0" normalizeH="0" baseline="0" noProof="0" dirty="0">
                <a:ln>
                  <a:noFill/>
                </a:ln>
                <a:solidFill>
                  <a:srgbClr val="212121"/>
                </a:solidFill>
                <a:effectLst/>
                <a:uLnTx/>
                <a:uFillTx/>
                <a:latin typeface="Roboto" panose="02000000000000000000" pitchFamily="2" charset="0"/>
                <a:ea typeface="+mn-ea"/>
                <a:cs typeface="+mn-cs"/>
              </a:rPr>
              <a:t>Can J Public Health  </a:t>
            </a:r>
            <a:r>
              <a:rPr kumimoji="0" lang="en-US" sz="1800" b="0" i="0" u="none" strike="noStrike" kern="1200" cap="none" spc="0" normalizeH="0" baseline="0" noProof="0" dirty="0">
                <a:ln>
                  <a:noFill/>
                </a:ln>
                <a:solidFill>
                  <a:srgbClr val="212121"/>
                </a:solidFill>
                <a:effectLst/>
                <a:uLnTx/>
                <a:uFillTx/>
                <a:latin typeface="Roboto" panose="02000000000000000000" pitchFamily="2" charset="0"/>
                <a:ea typeface="+mn-ea"/>
                <a:cs typeface="+mn-cs"/>
              </a:rPr>
              <a:t>(2019)</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4501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008" y="-8105"/>
            <a:ext cx="6234545" cy="960439"/>
          </a:xfrm>
        </p:spPr>
        <p:txBody>
          <a:bodyPr>
            <a:normAutofit/>
          </a:bodyPr>
          <a:lstStyle/>
          <a:p>
            <a:r>
              <a:rPr lang="en-US" b="0" dirty="0">
                <a:cs typeface="Arial" panose="020B0604020202020204" pitchFamily="34" charset="0"/>
              </a:rPr>
              <a:t>CBT Findings</a:t>
            </a:r>
          </a:p>
        </p:txBody>
      </p:sp>
      <p:sp>
        <p:nvSpPr>
          <p:cNvPr id="3" name="Content Placeholder 2"/>
          <p:cNvSpPr>
            <a:spLocks noGrp="1"/>
          </p:cNvSpPr>
          <p:nvPr>
            <p:ph idx="1"/>
          </p:nvPr>
        </p:nvSpPr>
        <p:spPr>
          <a:xfrm>
            <a:off x="995680" y="1209041"/>
            <a:ext cx="8705272" cy="4734564"/>
          </a:xfrm>
        </p:spPr>
        <p:txBody>
          <a:bodyPr>
            <a:normAutofit lnSpcReduction="10000"/>
          </a:bodyPr>
          <a:lstStyle/>
          <a:p>
            <a:r>
              <a:rPr lang="en-US" sz="2400" dirty="0"/>
              <a:t>A systematic review by </a:t>
            </a:r>
            <a:r>
              <a:rPr lang="en-US" sz="2400" b="1" dirty="0"/>
              <a:t>Harada et al. 2018</a:t>
            </a:r>
          </a:p>
          <a:p>
            <a:pPr lvl="1"/>
            <a:r>
              <a:rPr lang="en-US" sz="2400" dirty="0"/>
              <a:t>Evaluated the effectiveness of CBT for amphetamine-type stimulant use disorder included two RCTs </a:t>
            </a:r>
          </a:p>
          <a:p>
            <a:pPr lvl="1"/>
            <a:r>
              <a:rPr lang="en-US" sz="2400" dirty="0"/>
              <a:t>Was unable to determine the effectiveness of CBT due to poor quality data </a:t>
            </a:r>
          </a:p>
          <a:p>
            <a:r>
              <a:rPr lang="en-US" sz="2400" dirty="0"/>
              <a:t>Systematic review of reviews (Ronsley et al., 2020)</a:t>
            </a:r>
          </a:p>
          <a:p>
            <a:pPr lvl="1"/>
            <a:r>
              <a:rPr lang="en-US" sz="2400" dirty="0"/>
              <a:t>29 systematic reviews examining eleven intervention modalities) </a:t>
            </a:r>
          </a:p>
          <a:p>
            <a:pPr lvl="1"/>
            <a:r>
              <a:rPr lang="en-US" sz="2400" dirty="0"/>
              <a:t>found no significant benefit was identified for abstinence at 12 weeks, at the end of treatment, or at longest follow up</a:t>
            </a:r>
          </a:p>
          <a:p>
            <a:pPr marL="0" indent="0">
              <a:buNone/>
            </a:pPr>
            <a:endParaRPr lang="en-US" sz="2400" dirty="0"/>
          </a:p>
          <a:p>
            <a:pPr marL="0" indent="0" algn="ctr">
              <a:buNone/>
            </a:pPr>
            <a:r>
              <a:rPr lang="en-US" sz="2400" dirty="0"/>
              <a:t>There are limited available systematic reviews and meta-analyses focusing on CBT for the treatment of stimulant use disorder</a:t>
            </a:r>
          </a:p>
          <a:p>
            <a:endParaRPr lang="en-US" dirty="0"/>
          </a:p>
        </p:txBody>
      </p:sp>
      <p:pic>
        <p:nvPicPr>
          <p:cNvPr id="4" name="Picture 3">
            <a:extLst>
              <a:ext uri="{FF2B5EF4-FFF2-40B4-BE49-F238E27FC236}">
                <a16:creationId xmlns:a16="http://schemas.microsoft.com/office/drawing/2014/main" id="{32E83A07-2DE9-49CE-B8AB-B832A229F3A0}"/>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453798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707FCE-3292-400C-8AD6-79518A74DF1C}"/>
              </a:ext>
            </a:extLst>
          </p:cNvPr>
          <p:cNvSpPr>
            <a:spLocks noGrp="1"/>
          </p:cNvSpPr>
          <p:nvPr>
            <p:ph type="title"/>
          </p:nvPr>
        </p:nvSpPr>
        <p:spPr>
          <a:xfrm>
            <a:off x="838200" y="1293341"/>
            <a:ext cx="10515600" cy="926416"/>
          </a:xfrm>
        </p:spPr>
        <p:txBody>
          <a:bodyPr>
            <a:normAutofit fontScale="90000"/>
          </a:bodyPr>
          <a:lstStyle/>
          <a:p>
            <a:pPr algn="ctr"/>
            <a:r>
              <a:rPr lang="en-US" b="0" dirty="0">
                <a:cs typeface="Arial" panose="020B0604020202020204" pitchFamily="34" charset="0"/>
              </a:rPr>
              <a:t>Exercise as a Treatment Intervention for </a:t>
            </a:r>
            <a:br>
              <a:rPr lang="en-US" b="0" dirty="0">
                <a:cs typeface="Arial" panose="020B0604020202020204" pitchFamily="34" charset="0"/>
              </a:rPr>
            </a:br>
            <a:r>
              <a:rPr lang="en-US" b="0" dirty="0">
                <a:cs typeface="Arial" panose="020B0604020202020204" pitchFamily="34" charset="0"/>
              </a:rPr>
              <a:t>Substance Use Disorder </a:t>
            </a:r>
          </a:p>
        </p:txBody>
      </p:sp>
      <p:pic>
        <p:nvPicPr>
          <p:cNvPr id="2" name="Picture 1">
            <a:extLst>
              <a:ext uri="{FF2B5EF4-FFF2-40B4-BE49-F238E27FC236}">
                <a16:creationId xmlns:a16="http://schemas.microsoft.com/office/drawing/2014/main" id="{94DCFD29-73FC-4A36-B271-7E76F16C59FD}"/>
              </a:ext>
            </a:extLst>
          </p:cNvPr>
          <p:cNvPicPr>
            <a:picLocks noChangeAspect="1"/>
          </p:cNvPicPr>
          <p:nvPr/>
        </p:nvPicPr>
        <p:blipFill>
          <a:blip r:embed="rId2"/>
          <a:stretch>
            <a:fillRect/>
          </a:stretch>
        </p:blipFill>
        <p:spPr>
          <a:xfrm>
            <a:off x="1285159" y="2326640"/>
            <a:ext cx="4035904" cy="4419600"/>
          </a:xfrm>
          <a:prstGeom prst="rect">
            <a:avLst/>
          </a:prstGeom>
        </p:spPr>
      </p:pic>
      <p:pic>
        <p:nvPicPr>
          <p:cNvPr id="3" name="Picture 2">
            <a:extLst>
              <a:ext uri="{FF2B5EF4-FFF2-40B4-BE49-F238E27FC236}">
                <a16:creationId xmlns:a16="http://schemas.microsoft.com/office/drawing/2014/main" id="{FE264CAC-484A-441D-BED1-79F5FE4F951B}"/>
              </a:ext>
            </a:extLst>
          </p:cNvPr>
          <p:cNvPicPr>
            <a:picLocks noChangeAspect="1"/>
          </p:cNvPicPr>
          <p:nvPr/>
        </p:nvPicPr>
        <p:blipFill>
          <a:blip r:embed="rId3"/>
          <a:stretch>
            <a:fillRect/>
          </a:stretch>
        </p:blipFill>
        <p:spPr>
          <a:xfrm>
            <a:off x="5835165" y="2547733"/>
            <a:ext cx="5518635" cy="3355025"/>
          </a:xfrm>
          <a:prstGeom prst="rect">
            <a:avLst/>
          </a:prstGeom>
        </p:spPr>
      </p:pic>
      <p:pic>
        <p:nvPicPr>
          <p:cNvPr id="5" name="Picture 4">
            <a:extLst>
              <a:ext uri="{FF2B5EF4-FFF2-40B4-BE49-F238E27FC236}">
                <a16:creationId xmlns:a16="http://schemas.microsoft.com/office/drawing/2014/main" id="{24771B93-BC90-436A-9DBB-A3C5D3073709}"/>
              </a:ext>
            </a:extLst>
          </p:cNvPr>
          <p:cNvPicPr>
            <a:picLocks noChangeAspect="1"/>
          </p:cNvPicPr>
          <p:nvPr/>
        </p:nvPicPr>
        <p:blipFill>
          <a:blip r:embed="rId4"/>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33023662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B01313-CBA9-464E-A408-98FF3D034079}"/>
              </a:ext>
            </a:extLst>
          </p:cNvPr>
          <p:cNvSpPr>
            <a:spLocks noGrp="1"/>
          </p:cNvSpPr>
          <p:nvPr>
            <p:ph type="sldNum" sz="quarter" idx="12"/>
          </p:nvPr>
        </p:nvSpPr>
        <p:spPr/>
        <p:txBody>
          <a:bodyPr/>
          <a:lstStyle/>
          <a:p>
            <a:pPr defTabSz="914377"/>
            <a:fld id="{ED911426-6C8B-EA43-A96A-040E38DEB08D}" type="slidenum">
              <a:rPr lang="en-US">
                <a:solidFill>
                  <a:srgbClr val="57585B"/>
                </a:solidFill>
                <a:latin typeface="Helvetica"/>
              </a:rPr>
              <a:pPr defTabSz="914377"/>
              <a:t>92</a:t>
            </a:fld>
            <a:endParaRPr lang="en-US">
              <a:solidFill>
                <a:srgbClr val="57585B"/>
              </a:solidFill>
              <a:latin typeface="Helvetica"/>
            </a:endParaRPr>
          </a:p>
        </p:txBody>
      </p:sp>
      <p:pic>
        <p:nvPicPr>
          <p:cNvPr id="3" name="Picture 2">
            <a:extLst>
              <a:ext uri="{FF2B5EF4-FFF2-40B4-BE49-F238E27FC236}">
                <a16:creationId xmlns:a16="http://schemas.microsoft.com/office/drawing/2014/main" id="{A846FD85-A3B2-41B1-9188-549C85008E84}"/>
              </a:ext>
            </a:extLst>
          </p:cNvPr>
          <p:cNvPicPr>
            <a:picLocks noChangeAspect="1"/>
          </p:cNvPicPr>
          <p:nvPr/>
        </p:nvPicPr>
        <p:blipFill>
          <a:blip r:embed="rId2"/>
          <a:stretch>
            <a:fillRect/>
          </a:stretch>
        </p:blipFill>
        <p:spPr>
          <a:xfrm>
            <a:off x="772162" y="477774"/>
            <a:ext cx="10509725" cy="5352281"/>
          </a:xfrm>
          <a:prstGeom prst="rect">
            <a:avLst/>
          </a:prstGeom>
        </p:spPr>
      </p:pic>
      <p:sp>
        <p:nvSpPr>
          <p:cNvPr id="4" name="Rectangle 3">
            <a:extLst>
              <a:ext uri="{FF2B5EF4-FFF2-40B4-BE49-F238E27FC236}">
                <a16:creationId xmlns:a16="http://schemas.microsoft.com/office/drawing/2014/main" id="{E6E2F233-6F42-4283-ABFF-A631B1984042}"/>
              </a:ext>
            </a:extLst>
          </p:cNvPr>
          <p:cNvSpPr/>
          <p:nvPr/>
        </p:nvSpPr>
        <p:spPr>
          <a:xfrm>
            <a:off x="1828800" y="6165335"/>
            <a:ext cx="2421560" cy="276999"/>
          </a:xfrm>
          <a:prstGeom prst="rect">
            <a:avLst/>
          </a:prstGeom>
        </p:spPr>
        <p:txBody>
          <a:bodyPr wrap="none">
            <a:spAutoFit/>
          </a:bodyPr>
          <a:lstStyle/>
          <a:p>
            <a:pPr defTabSz="914377"/>
            <a:r>
              <a:rPr lang="en-US" sz="1200" b="1" dirty="0">
                <a:solidFill>
                  <a:srgbClr val="57585B"/>
                </a:solidFill>
                <a:latin typeface="Helvetica"/>
              </a:rPr>
              <a:t>PLOS Medicine | April 26, 2023</a:t>
            </a:r>
          </a:p>
        </p:txBody>
      </p:sp>
      <p:pic>
        <p:nvPicPr>
          <p:cNvPr id="5" name="Picture 4">
            <a:extLst>
              <a:ext uri="{FF2B5EF4-FFF2-40B4-BE49-F238E27FC236}">
                <a16:creationId xmlns:a16="http://schemas.microsoft.com/office/drawing/2014/main" id="{EF27B490-7FF4-4C37-8AAF-B8404E0865BD}"/>
              </a:ext>
            </a:extLst>
          </p:cNvPr>
          <p:cNvPicPr>
            <a:picLocks noChangeAspect="1"/>
          </p:cNvPicPr>
          <p:nvPr/>
        </p:nvPicPr>
        <p:blipFill>
          <a:blip r:embed="rId3"/>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37315959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3D3D-282B-4330-9D20-955901CD0267}"/>
              </a:ext>
            </a:extLst>
          </p:cNvPr>
          <p:cNvSpPr>
            <a:spLocks noGrp="1"/>
          </p:cNvSpPr>
          <p:nvPr>
            <p:ph type="title"/>
          </p:nvPr>
        </p:nvSpPr>
        <p:spPr>
          <a:xfrm>
            <a:off x="2339527" y="411660"/>
            <a:ext cx="10515600" cy="517064"/>
          </a:xfrm>
        </p:spPr>
        <p:txBody>
          <a:bodyPr/>
          <a:lstStyle/>
          <a:p>
            <a:r>
              <a:rPr lang="en-US" dirty="0"/>
              <a:t>Systematic Review Findings</a:t>
            </a:r>
          </a:p>
        </p:txBody>
      </p:sp>
      <p:sp>
        <p:nvSpPr>
          <p:cNvPr id="3" name="Content Placeholder 2">
            <a:extLst>
              <a:ext uri="{FF2B5EF4-FFF2-40B4-BE49-F238E27FC236}">
                <a16:creationId xmlns:a16="http://schemas.microsoft.com/office/drawing/2014/main" id="{56CEEE2B-53C0-4AFC-A78A-3FD903D19AE6}"/>
              </a:ext>
            </a:extLst>
          </p:cNvPr>
          <p:cNvSpPr>
            <a:spLocks noGrp="1"/>
          </p:cNvSpPr>
          <p:nvPr>
            <p:ph idx="1"/>
          </p:nvPr>
        </p:nvSpPr>
        <p:spPr>
          <a:xfrm>
            <a:off x="838200" y="1403941"/>
            <a:ext cx="10012680" cy="4773339"/>
          </a:xfrm>
        </p:spPr>
        <p:txBody>
          <a:bodyPr>
            <a:normAutofit/>
          </a:bodyPr>
          <a:lstStyle/>
          <a:p>
            <a:r>
              <a:rPr lang="en-US" sz="2133" dirty="0"/>
              <a:t>Total of 43 articles, including 3135 participants were identified</a:t>
            </a:r>
          </a:p>
          <a:p>
            <a:r>
              <a:rPr lang="en-US" sz="2133" dirty="0"/>
              <a:t>Most studies were randomized controlled trial (81%), followed by pre-post design (14%) and cohort studies (5%)</a:t>
            </a:r>
          </a:p>
          <a:p>
            <a:r>
              <a:rPr lang="en-US" sz="2133" dirty="0"/>
              <a:t>Most common physical activity intervention identified was of moderate intensity, 3 times per week (≈ 1 hour) for 13 weeks</a:t>
            </a:r>
          </a:p>
          <a:p>
            <a:r>
              <a:rPr lang="en-US" sz="2133" dirty="0"/>
              <a:t>Cessation/reduction of substance use was the most studied outcome (21 studies, 49%), and </a:t>
            </a:r>
            <a:r>
              <a:rPr lang="en-US" sz="2133" b="1" dirty="0"/>
              <a:t>75% showed a decrease in substance use following physical activity intervention</a:t>
            </a:r>
          </a:p>
          <a:p>
            <a:r>
              <a:rPr lang="en-US" sz="2133" dirty="0"/>
              <a:t>Aerobic capacity was the second most studied effect (14 studies, 33%), with more than 71% of studies showing improvement</a:t>
            </a:r>
          </a:p>
          <a:p>
            <a:r>
              <a:rPr lang="en-US" sz="2133" dirty="0"/>
              <a:t>Twelve studies </a:t>
            </a:r>
            <a:r>
              <a:rPr lang="en-US" sz="2133" b="1" dirty="0"/>
              <a:t>(28%) reported a decrease of depressive symptoms</a:t>
            </a:r>
            <a:r>
              <a:rPr lang="en-US" sz="2133" dirty="0"/>
              <a:t> </a:t>
            </a:r>
          </a:p>
          <a:p>
            <a:r>
              <a:rPr lang="en-US" sz="2133" dirty="0"/>
              <a:t>Physical activity interventions in a treatment for substance use disorder are promising, but more methodologically rigorous scientific studies are needed</a:t>
            </a:r>
          </a:p>
        </p:txBody>
      </p:sp>
      <p:sp>
        <p:nvSpPr>
          <p:cNvPr id="4" name="Slide Number Placeholder 3">
            <a:extLst>
              <a:ext uri="{FF2B5EF4-FFF2-40B4-BE49-F238E27FC236}">
                <a16:creationId xmlns:a16="http://schemas.microsoft.com/office/drawing/2014/main" id="{2E82E3D4-0D63-4A84-8935-2813D4B70FB4}"/>
              </a:ext>
            </a:extLst>
          </p:cNvPr>
          <p:cNvSpPr>
            <a:spLocks noGrp="1"/>
          </p:cNvSpPr>
          <p:nvPr>
            <p:ph type="sldNum" sz="quarter" idx="12"/>
          </p:nvPr>
        </p:nvSpPr>
        <p:spPr/>
        <p:txBody>
          <a:bodyPr/>
          <a:lstStyle/>
          <a:p>
            <a:pPr defTabSz="914377"/>
            <a:fld id="{ED911426-6C8B-EA43-A96A-040E38DEB08D}" type="slidenum">
              <a:rPr lang="en-US">
                <a:solidFill>
                  <a:srgbClr val="57585B"/>
                </a:solidFill>
                <a:latin typeface="Helvetica"/>
              </a:rPr>
              <a:pPr defTabSz="914377"/>
              <a:t>93</a:t>
            </a:fld>
            <a:endParaRPr lang="en-US">
              <a:solidFill>
                <a:srgbClr val="57585B"/>
              </a:solidFill>
              <a:latin typeface="Helvetica"/>
            </a:endParaRPr>
          </a:p>
        </p:txBody>
      </p:sp>
      <p:pic>
        <p:nvPicPr>
          <p:cNvPr id="5" name="Picture 4">
            <a:extLst>
              <a:ext uri="{FF2B5EF4-FFF2-40B4-BE49-F238E27FC236}">
                <a16:creationId xmlns:a16="http://schemas.microsoft.com/office/drawing/2014/main" id="{3D183692-13F5-4490-8291-59E9D2317E13}"/>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36072229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1200" y="1385095"/>
            <a:ext cx="8229600" cy="1643856"/>
          </a:xfrm>
        </p:spPr>
        <p:txBody>
          <a:bodyPr>
            <a:normAutofit/>
          </a:bodyPr>
          <a:lstStyle/>
          <a:p>
            <a:r>
              <a:rPr lang="en-US" b="0" dirty="0">
                <a:cs typeface="Arial" panose="020B0604020202020204" pitchFamily="34" charset="0"/>
              </a:rPr>
              <a:t>Exercise as a Treatment Intervention for Methamphetamine Use Disorder </a:t>
            </a:r>
          </a:p>
        </p:txBody>
      </p:sp>
      <p:pic>
        <p:nvPicPr>
          <p:cNvPr id="3" name="Picture 2">
            <a:extLst>
              <a:ext uri="{FF2B5EF4-FFF2-40B4-BE49-F238E27FC236}">
                <a16:creationId xmlns:a16="http://schemas.microsoft.com/office/drawing/2014/main" id="{F4466928-CBF2-4FBF-BC7D-C57A32D1ADCA}"/>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25854953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09600" y="396345"/>
            <a:ext cx="10972800" cy="517064"/>
          </a:xfrm>
        </p:spPr>
        <p:txBody>
          <a:bodyPr/>
          <a:lstStyle/>
          <a:p>
            <a:pPr algn="ctr"/>
            <a:r>
              <a:rPr lang="en-US" b="0" dirty="0">
                <a:cs typeface="Arial" panose="020B0604020202020204" pitchFamily="34" charset="0"/>
              </a:rPr>
              <a:t>Study Interventions </a:t>
            </a:r>
          </a:p>
        </p:txBody>
      </p:sp>
      <p:sp>
        <p:nvSpPr>
          <p:cNvPr id="28675" name="Content Placeholder 2"/>
          <p:cNvSpPr>
            <a:spLocks noGrp="1"/>
          </p:cNvSpPr>
          <p:nvPr>
            <p:ph idx="1"/>
          </p:nvPr>
        </p:nvSpPr>
        <p:spPr>
          <a:xfrm>
            <a:off x="965200" y="1687287"/>
            <a:ext cx="9621520" cy="3485762"/>
          </a:xfrm>
        </p:spPr>
        <p:txBody>
          <a:bodyPr/>
          <a:lstStyle/>
          <a:p>
            <a:r>
              <a:rPr lang="en-US" dirty="0">
                <a:ea typeface="Calibri" pitchFamily="34" charset="0"/>
                <a:cs typeface="Arial" panose="020B0604020202020204" pitchFamily="34" charset="0"/>
              </a:rPr>
              <a:t>Participants randomized to 1 hour, 3 d/wk of exercise training (EX) or education (ED) over the 8-wk study period (24 sessions)  </a:t>
            </a:r>
          </a:p>
          <a:p>
            <a:pPr marL="0" indent="0">
              <a:buNone/>
            </a:pPr>
            <a:endParaRPr lang="en-US" dirty="0">
              <a:ea typeface="Calibri" pitchFamily="34" charset="0"/>
              <a:cs typeface="Arial" panose="020B0604020202020204" pitchFamily="34" charset="0"/>
            </a:endParaRPr>
          </a:p>
          <a:p>
            <a:r>
              <a:rPr lang="en-US" b="1" dirty="0">
                <a:ea typeface="Calibri" pitchFamily="34" charset="0"/>
                <a:cs typeface="Arial" panose="020B0604020202020204" pitchFamily="34" charset="0"/>
              </a:rPr>
              <a:t>EX</a:t>
            </a:r>
            <a:r>
              <a:rPr lang="en-US" dirty="0">
                <a:ea typeface="Calibri" pitchFamily="34" charset="0"/>
                <a:cs typeface="Arial" panose="020B0604020202020204" pitchFamily="34" charset="0"/>
              </a:rPr>
              <a:t>: 5 minutes warm-up followed by 30 minutes aerobic exercise on treadmill at 65%-85% max heart rate, followed by 15 minutes circuit-style resistance training of major muscle groups, 5 minute cool-down (light stretching) </a:t>
            </a:r>
          </a:p>
          <a:p>
            <a:pPr marL="0" indent="0">
              <a:buNone/>
            </a:pPr>
            <a:endParaRPr lang="en-US" dirty="0">
              <a:ea typeface="Calibri" pitchFamily="34" charset="0"/>
              <a:cs typeface="Arial" panose="020B0604020202020204" pitchFamily="34" charset="0"/>
            </a:endParaRPr>
          </a:p>
          <a:p>
            <a:r>
              <a:rPr lang="en-US" b="1" dirty="0">
                <a:ea typeface="Calibri" pitchFamily="34" charset="0"/>
                <a:cs typeface="Arial" panose="020B0604020202020204" pitchFamily="34" charset="0"/>
              </a:rPr>
              <a:t>ED</a:t>
            </a:r>
            <a:r>
              <a:rPr lang="en-US" dirty="0">
                <a:ea typeface="Calibri" pitchFamily="34" charset="0"/>
                <a:cs typeface="Arial" panose="020B0604020202020204" pitchFamily="34" charset="0"/>
              </a:rPr>
              <a:t>: equal attention via health and wellness education sessions delivered by counselor.  Topics include nutrition, health screening, meditation, acupressure, dental care, stress relief </a:t>
            </a:r>
            <a:endParaRPr lang="en-US" dirty="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5E0E9A74-1A63-4170-BA33-4A36EF39495B}"/>
              </a:ext>
            </a:extLst>
          </p:cNvPr>
          <p:cNvPicPr>
            <a:picLocks noChangeAspect="1"/>
          </p:cNvPicPr>
          <p:nvPr/>
        </p:nvPicPr>
        <p:blipFill>
          <a:blip r:embed="rId2"/>
          <a:stretch>
            <a:fillRect/>
          </a:stretch>
        </p:blipFill>
        <p:spPr>
          <a:xfrm>
            <a:off x="4213275" y="6230732"/>
            <a:ext cx="7704405" cy="441736"/>
          </a:xfrm>
          <a:prstGeom prst="rect">
            <a:avLst/>
          </a:prstGeom>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3 part.jpg"/>
          <p:cNvPicPr>
            <a:picLocks noChangeAspect="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504"/>
            <a:ext cx="10515600" cy="517064"/>
          </a:xfrm>
        </p:spPr>
        <p:txBody>
          <a:bodyPr/>
          <a:lstStyle/>
          <a:p>
            <a:pPr algn="ctr"/>
            <a:r>
              <a:rPr lang="en-US" b="0" dirty="0">
                <a:cs typeface="Arial" panose="020B0604020202020204" pitchFamily="34" charset="0"/>
              </a:rPr>
              <a:t>Exercise Summary</a:t>
            </a:r>
          </a:p>
        </p:txBody>
      </p:sp>
      <p:sp>
        <p:nvSpPr>
          <p:cNvPr id="3" name="Content Placeholder 2"/>
          <p:cNvSpPr>
            <a:spLocks noGrp="1"/>
          </p:cNvSpPr>
          <p:nvPr>
            <p:ph idx="1"/>
          </p:nvPr>
        </p:nvSpPr>
        <p:spPr>
          <a:xfrm>
            <a:off x="838200" y="1454729"/>
            <a:ext cx="10515600" cy="4722236"/>
          </a:xfrm>
        </p:spPr>
        <p:txBody>
          <a:bodyPr>
            <a:normAutofit/>
          </a:bodyPr>
          <a:lstStyle/>
          <a:p>
            <a:pPr marL="0" indent="0">
              <a:buNone/>
            </a:pPr>
            <a:r>
              <a:rPr lang="en-US" dirty="0">
                <a:cs typeface="Arial" panose="020B0604020202020204" pitchFamily="34" charset="0"/>
              </a:rPr>
              <a:t>For individuals in the first 100 days of meth recovery, exercise:</a:t>
            </a:r>
          </a:p>
          <a:p>
            <a:pPr lvl="1"/>
            <a:r>
              <a:rPr lang="en-US" sz="2800" dirty="0">
                <a:cs typeface="Arial" panose="020B0604020202020204" pitchFamily="34" charset="0"/>
              </a:rPr>
              <a:t>Improves physical conditioning</a:t>
            </a:r>
          </a:p>
          <a:p>
            <a:pPr lvl="1"/>
            <a:r>
              <a:rPr lang="en-US" sz="2800" dirty="0">
                <a:cs typeface="Arial" panose="020B0604020202020204" pitchFamily="34" charset="0"/>
              </a:rPr>
              <a:t>Reduces weight gain</a:t>
            </a:r>
          </a:p>
          <a:p>
            <a:pPr lvl="1"/>
            <a:r>
              <a:rPr lang="en-US" sz="2800" dirty="0">
                <a:cs typeface="Arial" panose="020B0604020202020204" pitchFamily="34" charset="0"/>
              </a:rPr>
              <a:t>Improves cardiovascular functioning (increases heart rate variability)</a:t>
            </a:r>
          </a:p>
          <a:p>
            <a:pPr lvl="1"/>
            <a:r>
              <a:rPr lang="en-US" sz="2800" dirty="0">
                <a:cs typeface="Arial" panose="020B0604020202020204" pitchFamily="34" charset="0"/>
              </a:rPr>
              <a:t>Reduces symptoms of anxiety and depression</a:t>
            </a:r>
          </a:p>
          <a:p>
            <a:pPr lvl="1"/>
            <a:r>
              <a:rPr lang="en-US" sz="2800" dirty="0">
                <a:cs typeface="Arial" panose="020B0604020202020204" pitchFamily="34" charset="0"/>
              </a:rPr>
              <a:t>Reduces craving for methamphetamine</a:t>
            </a:r>
          </a:p>
          <a:p>
            <a:pPr lvl="1"/>
            <a:r>
              <a:rPr lang="en-US" sz="2800" dirty="0">
                <a:cs typeface="Arial" panose="020B0604020202020204" pitchFamily="34" charset="0"/>
              </a:rPr>
              <a:t>Enhances recovery of dopamine system</a:t>
            </a:r>
          </a:p>
          <a:p>
            <a:pPr lvl="1"/>
            <a:r>
              <a:rPr lang="en-US" sz="2800" dirty="0">
                <a:cs typeface="Arial" panose="020B0604020202020204" pitchFamily="34" charset="0"/>
              </a:rPr>
              <a:t>Reduces relapse to methamphetamine post discharge (except in very heavy users)</a:t>
            </a:r>
          </a:p>
          <a:p>
            <a:pPr lvl="1"/>
            <a:endParaRPr lang="en-US" dirty="0"/>
          </a:p>
        </p:txBody>
      </p:sp>
      <p:pic>
        <p:nvPicPr>
          <p:cNvPr id="4" name="Picture 3">
            <a:extLst>
              <a:ext uri="{FF2B5EF4-FFF2-40B4-BE49-F238E27FC236}">
                <a16:creationId xmlns:a16="http://schemas.microsoft.com/office/drawing/2014/main" id="{53DFDEF9-DA08-41D5-A83A-138ED232BAE3}"/>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5907018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4931"/>
            <a:ext cx="10515600" cy="517064"/>
          </a:xfrm>
        </p:spPr>
        <p:txBody>
          <a:bodyPr/>
          <a:lstStyle/>
          <a:p>
            <a:pPr algn="ctr"/>
            <a:r>
              <a:rPr lang="en-US" b="0" dirty="0">
                <a:cs typeface="Arial" panose="020B0604020202020204" pitchFamily="34" charset="0"/>
              </a:rPr>
              <a:t>Summary</a:t>
            </a:r>
          </a:p>
        </p:txBody>
      </p:sp>
      <p:sp>
        <p:nvSpPr>
          <p:cNvPr id="3" name="Content Placeholder 2"/>
          <p:cNvSpPr>
            <a:spLocks noGrp="1"/>
          </p:cNvSpPr>
          <p:nvPr>
            <p:ph idx="1"/>
          </p:nvPr>
        </p:nvSpPr>
        <p:spPr>
          <a:xfrm>
            <a:off x="838200" y="1454729"/>
            <a:ext cx="10515600" cy="4722236"/>
          </a:xfrm>
        </p:spPr>
        <p:txBody>
          <a:bodyPr>
            <a:normAutofit/>
          </a:bodyPr>
          <a:lstStyle/>
          <a:p>
            <a:r>
              <a:rPr lang="en-US" sz="2800" dirty="0">
                <a:cs typeface="Arial" panose="020B0604020202020204" pitchFamily="34" charset="0"/>
              </a:rPr>
              <a:t>CM works to reduce stimulant use and keep people in treatment</a:t>
            </a:r>
          </a:p>
          <a:p>
            <a:r>
              <a:rPr lang="en-US" sz="2800" dirty="0">
                <a:cs typeface="Arial" panose="020B0604020202020204" pitchFamily="34" charset="0"/>
              </a:rPr>
              <a:t>CM + CRA shows most efficacy</a:t>
            </a:r>
          </a:p>
          <a:p>
            <a:r>
              <a:rPr lang="en-US" sz="2800" dirty="0">
                <a:cs typeface="Arial" panose="020B0604020202020204" pitchFamily="34" charset="0"/>
              </a:rPr>
              <a:t>CRA works better than TAU, 12-Step and SEPT</a:t>
            </a:r>
          </a:p>
          <a:p>
            <a:r>
              <a:rPr lang="en-US" sz="2800" dirty="0">
                <a:cs typeface="Arial" panose="020B0604020202020204" pitchFamily="34" charset="0"/>
              </a:rPr>
              <a:t>“Show me the money!” - Implementation headaches with CM</a:t>
            </a:r>
          </a:p>
          <a:p>
            <a:r>
              <a:rPr lang="en-US" sz="2800" dirty="0">
                <a:cs typeface="Arial" panose="020B0604020202020204" pitchFamily="34" charset="0"/>
              </a:rPr>
              <a:t>CBT works better than TAU, but not as well as CM</a:t>
            </a:r>
          </a:p>
          <a:p>
            <a:r>
              <a:rPr lang="en-US" sz="2800" dirty="0">
                <a:cs typeface="Arial" panose="020B0604020202020204" pitchFamily="34" charset="0"/>
              </a:rPr>
              <a:t>Tailored CBT works to reduce use and retain in treatment</a:t>
            </a:r>
          </a:p>
          <a:p>
            <a:r>
              <a:rPr lang="en-US" sz="2800" dirty="0">
                <a:cs typeface="Arial" panose="020B0604020202020204" pitchFamily="34" charset="0"/>
              </a:rPr>
              <a:t>Exercise is promising treatment but needs more research</a:t>
            </a:r>
          </a:p>
          <a:p>
            <a:endParaRPr lang="en-US" sz="2800" dirty="0">
              <a:cs typeface="Arial" panose="020B0604020202020204" pitchFamily="34" charset="0"/>
            </a:endParaRPr>
          </a:p>
          <a:p>
            <a:pPr lvl="1"/>
            <a:endParaRPr lang="en-US" dirty="0"/>
          </a:p>
        </p:txBody>
      </p:sp>
      <p:pic>
        <p:nvPicPr>
          <p:cNvPr id="4" name="Picture 3">
            <a:extLst>
              <a:ext uri="{FF2B5EF4-FFF2-40B4-BE49-F238E27FC236}">
                <a16:creationId xmlns:a16="http://schemas.microsoft.com/office/drawing/2014/main" id="{53DFDEF9-DA08-41D5-A83A-138ED232BAE3}"/>
              </a:ext>
            </a:extLst>
          </p:cNvPr>
          <p:cNvPicPr>
            <a:picLocks noChangeAspect="1"/>
          </p:cNvPicPr>
          <p:nvPr/>
        </p:nvPicPr>
        <p:blipFill>
          <a:blip r:embed="rId2"/>
          <a:stretch>
            <a:fillRect/>
          </a:stretch>
        </p:blipFill>
        <p:spPr>
          <a:xfrm>
            <a:off x="4213275" y="6230732"/>
            <a:ext cx="7704405" cy="441736"/>
          </a:xfrm>
          <a:prstGeom prst="rect">
            <a:avLst/>
          </a:prstGeom>
        </p:spPr>
      </p:pic>
    </p:spTree>
    <p:extLst>
      <p:ext uri="{BB962C8B-B14F-4D97-AF65-F5344CB8AC3E}">
        <p14:creationId xmlns:p14="http://schemas.microsoft.com/office/powerpoint/2010/main" val="39048725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837219-2B4C-47D3-80A4-96B0C6618759}"/>
              </a:ext>
            </a:extLst>
          </p:cNvPr>
          <p:cNvSpPr>
            <a:spLocks noGrp="1"/>
          </p:cNvSpPr>
          <p:nvPr>
            <p:ph type="body" sz="half" idx="4294967295"/>
          </p:nvPr>
        </p:nvSpPr>
        <p:spPr>
          <a:xfrm>
            <a:off x="433979" y="4998671"/>
            <a:ext cx="10514012" cy="1141412"/>
          </a:xfrm>
        </p:spPr>
        <p:txBody>
          <a:bodyPr>
            <a:normAutofit/>
          </a:bodyPr>
          <a:lstStyle/>
          <a:p>
            <a:pPr marL="0" indent="0">
              <a:buNone/>
            </a:pPr>
            <a:r>
              <a:rPr lang="en-US" sz="2400" dirty="0"/>
              <a:t>jchudzynski@mednet.ucla.edu</a:t>
            </a:r>
          </a:p>
        </p:txBody>
      </p:sp>
      <p:pic>
        <p:nvPicPr>
          <p:cNvPr id="5" name="Picture 4">
            <a:extLst>
              <a:ext uri="{FF2B5EF4-FFF2-40B4-BE49-F238E27FC236}">
                <a16:creationId xmlns:a16="http://schemas.microsoft.com/office/drawing/2014/main" id="{57A81193-A56F-4365-BF67-7F9C4135F22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39834" y="143541"/>
            <a:ext cx="6570921" cy="6570921"/>
          </a:xfrm>
          <a:prstGeom prst="rect">
            <a:avLst/>
          </a:prstGeom>
        </p:spPr>
      </p:pic>
    </p:spTree>
    <p:extLst>
      <p:ext uri="{BB962C8B-B14F-4D97-AF65-F5344CB8AC3E}">
        <p14:creationId xmlns:p14="http://schemas.microsoft.com/office/powerpoint/2010/main" val="1220780291"/>
      </p:ext>
    </p:extLst>
  </p:cSld>
  <p:clrMapOvr>
    <a:masterClrMapping/>
  </p:clrMapOvr>
</p:sld>
</file>

<file path=ppt/theme/theme1.xml><?xml version="1.0" encoding="utf-8"?>
<a:theme xmlns:a="http://schemas.openxmlformats.org/drawingml/2006/main" name="StreetscapeVTI">
  <a:themeElements>
    <a:clrScheme name="Streetscape2">
      <a:dk1>
        <a:sysClr val="windowText" lastClr="000000"/>
      </a:dk1>
      <a:lt1>
        <a:srgbClr val="FFFFFF"/>
      </a:lt1>
      <a:dk2>
        <a:srgbClr val="191919"/>
      </a:dk2>
      <a:lt2>
        <a:srgbClr val="F3F2EE"/>
      </a:lt2>
      <a:accent1>
        <a:srgbClr val="448885"/>
      </a:accent1>
      <a:accent2>
        <a:srgbClr val="627C58"/>
      </a:accent2>
      <a:accent3>
        <a:srgbClr val="848358"/>
      </a:accent3>
      <a:accent4>
        <a:srgbClr val="547096"/>
      </a:accent4>
      <a:accent5>
        <a:srgbClr val="646464"/>
      </a:accent5>
      <a:accent6>
        <a:srgbClr val="A8A8A8"/>
      </a:accent6>
      <a:hlink>
        <a:srgbClr val="0563C1"/>
      </a:hlink>
      <a:folHlink>
        <a:srgbClr val="954F72"/>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ted Way Presentation August 10" id="{04A07F63-7D2E-442E-A14F-205FFEC25485}" vid="{963B30A3-D209-474F-9260-DA42AC45CB4E}"/>
    </a:ext>
  </a:extLst>
</a:theme>
</file>

<file path=ppt/theme/theme5.xml><?xml version="1.0" encoding="utf-8"?>
<a:theme xmlns:a="http://schemas.openxmlformats.org/drawingml/2006/main" name="presentation-01-light">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1" id="{3E04E8B8-11FA-E649-9371-C7E26FFEAA93}" vid="{F579B5EC-11F9-A448-A60F-FC626C1FC1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9026</Words>
  <Application>Microsoft Office PowerPoint</Application>
  <PresentationFormat>Widescreen</PresentationFormat>
  <Paragraphs>868</Paragraphs>
  <Slides>100</Slides>
  <Notes>27</Notes>
  <HiddenSlides>1</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100</vt:i4>
      </vt:variant>
    </vt:vector>
  </HeadingPairs>
  <TitlesOfParts>
    <vt:vector size="119" baseType="lpstr">
      <vt:lpstr>Arial</vt:lpstr>
      <vt:lpstr>BlinkMacSystemFont</vt:lpstr>
      <vt:lpstr>Calibri</vt:lpstr>
      <vt:lpstr>Calibri Light</vt:lpstr>
      <vt:lpstr>Consolas</vt:lpstr>
      <vt:lpstr>Franklin Gothic Heavy</vt:lpstr>
      <vt:lpstr>Georgia</vt:lpstr>
      <vt:lpstr>Helvetica</vt:lpstr>
      <vt:lpstr>Helvetica Regular</vt:lpstr>
      <vt:lpstr>Inter Var</vt:lpstr>
      <vt:lpstr>Open Sans</vt:lpstr>
      <vt:lpstr>Roboto</vt:lpstr>
      <vt:lpstr>Segoe UI</vt:lpstr>
      <vt:lpstr>Times New Roman</vt:lpstr>
      <vt:lpstr>StreetscapeVTI</vt:lpstr>
      <vt:lpstr>Office Theme</vt:lpstr>
      <vt:lpstr>2_Office Theme</vt:lpstr>
      <vt:lpstr>1_Office Theme</vt:lpstr>
      <vt:lpstr>presentation-01-light</vt:lpstr>
      <vt:lpstr>Rich Saitz’ “What’s the Evidence Really?”</vt:lpstr>
      <vt:lpstr>PowerPoint Presentation</vt:lpstr>
      <vt:lpstr>Stimulant Harm Reduction</vt:lpstr>
      <vt:lpstr>What did stimulant use and overdose look like for me?</vt:lpstr>
      <vt:lpstr>Fentanyl contamination occurs in Cocaine, Methamphetamine and Pressed Pills</vt:lpstr>
      <vt:lpstr>Fentanyl in stimulants changes the overdose risk pool</vt:lpstr>
      <vt:lpstr>PowerPoint Presentation</vt:lpstr>
      <vt:lpstr>PowerPoint Presentation</vt:lpstr>
      <vt:lpstr>Overdose Prevention Sites</vt:lpstr>
      <vt:lpstr>Overdose Prevention Sites</vt:lpstr>
      <vt:lpstr>Missed opportunities for overdose prevention</vt:lpstr>
      <vt:lpstr>Stimulant Safe Supply</vt:lpstr>
      <vt:lpstr>Stimulant consumption harm reduction (pipes)</vt:lpstr>
      <vt:lpstr>Stimulant consumption harm reduction </vt:lpstr>
      <vt:lpstr>Harm Reduction is More than Pipes and Syringes</vt:lpstr>
      <vt:lpstr>HIV/STI Prevention and Risk in PWUS</vt:lpstr>
      <vt:lpstr>PowerPoint Presentation</vt:lpstr>
      <vt:lpstr>Medications for Methamphetamine Use Disorder</vt:lpstr>
      <vt:lpstr>Disclosures</vt:lpstr>
      <vt:lpstr>Objectives</vt:lpstr>
      <vt:lpstr>Status of Medication Development for Stimulant Use Disorder</vt:lpstr>
      <vt:lpstr>Strongest Evidence for Use XR-NTX @ 3 weeks + bupropion @ 450 q d Mirtazapine @ 30mg q d</vt:lpstr>
      <vt:lpstr>Broadly Effective Medication for Meth Use Disorder</vt:lpstr>
      <vt:lpstr>Findings and Targets</vt:lpstr>
      <vt:lpstr> </vt:lpstr>
      <vt:lpstr>PowerPoint Presentation</vt:lpstr>
      <vt:lpstr>PSYCHIATRIC MEDICATIONS</vt:lpstr>
      <vt:lpstr>PSYCHOSTIMULANTS</vt:lpstr>
      <vt:lpstr>GABA &amp; OPIOID MEDICATIONS</vt:lpstr>
      <vt:lpstr>OTHER MECHANISMS</vt:lpstr>
      <vt:lpstr>PowerPoint Presentation</vt:lpstr>
      <vt:lpstr>Summary Current Evidence</vt:lpstr>
      <vt:lpstr>References</vt:lpstr>
      <vt:lpstr>References</vt:lpstr>
      <vt:lpstr>References</vt:lpstr>
      <vt:lpstr>PowerPoint Presentation</vt:lpstr>
      <vt:lpstr>Pharmacotherapy for Cocaine Use Disorder</vt:lpstr>
      <vt:lpstr>Disclosure of Interests</vt:lpstr>
      <vt:lpstr>Cycle of Addiction</vt:lpstr>
      <vt:lpstr>Goals of SUD Medications</vt:lpstr>
      <vt:lpstr>Targets of Medication Therapy</vt:lpstr>
      <vt:lpstr>Medications for Cocaine Use Disorder</vt:lpstr>
      <vt:lpstr>PowerPoint Presentation</vt:lpstr>
      <vt:lpstr>Cocaine Vaccines</vt:lpstr>
      <vt:lpstr>Naltrexone for Cocaine Use Disorder</vt:lpstr>
      <vt:lpstr>Naltrexone + Bupropion</vt:lpstr>
      <vt:lpstr>PowerPoint Presentation</vt:lpstr>
      <vt:lpstr>Naltrexone + Buprenorphine</vt:lpstr>
      <vt:lpstr>Naltrexone + Buprenorphine</vt:lpstr>
      <vt:lpstr>Antidepressants</vt:lpstr>
      <vt:lpstr>Bupropion</vt:lpstr>
      <vt:lpstr>Bupropion</vt:lpstr>
      <vt:lpstr>Other Antidepressants</vt:lpstr>
      <vt:lpstr>Other Antidepressants</vt:lpstr>
      <vt:lpstr>PowerPoint Presentation</vt:lpstr>
      <vt:lpstr>Topiramate</vt:lpstr>
      <vt:lpstr>Clonidine</vt:lpstr>
      <vt:lpstr>Lisdexamfetamine</vt:lpstr>
      <vt:lpstr>Mixed AMPH Salts ER (MAS-ER) + Topiramate</vt:lpstr>
      <vt:lpstr>Ketamine</vt:lpstr>
      <vt:lpstr>Progesterone</vt:lpstr>
      <vt:lpstr>Cocaine Pharmacotherapy</vt:lpstr>
      <vt:lpstr>Cocaine Pharmacotherapy</vt:lpstr>
      <vt:lpstr>Cocaine Pharmacotherapy</vt:lpstr>
      <vt:lpstr>PowerPoint Presentation</vt:lpstr>
      <vt:lpstr>PowerPoint Presentation</vt:lpstr>
      <vt:lpstr>PowerPoint Presentation</vt:lpstr>
      <vt:lpstr>Objectives</vt:lpstr>
      <vt:lpstr>PowerPoint Presentation</vt:lpstr>
      <vt:lpstr>Treatments with Empirical Support</vt:lpstr>
      <vt:lpstr>PowerPoint Presentation</vt:lpstr>
      <vt:lpstr>PowerPoint Presentation</vt:lpstr>
      <vt:lpstr>PowerPoint Presentation</vt:lpstr>
      <vt:lpstr>Meta-Analysis Findings</vt:lpstr>
      <vt:lpstr>Meta-Analysis Findings - CRA</vt:lpstr>
      <vt:lpstr>PowerPoint Presentation</vt:lpstr>
      <vt:lpstr>PowerPoint Presentation</vt:lpstr>
      <vt:lpstr>PowerPoint Presentation</vt:lpstr>
      <vt:lpstr>Systematic Review &amp; Meta-analysis Results</vt:lpstr>
      <vt:lpstr>PowerPoint Presentation</vt:lpstr>
      <vt:lpstr>Brown and DeFulio, 2020 Systematic Review Results</vt:lpstr>
      <vt:lpstr>Results of CM Treatments</vt:lpstr>
      <vt:lpstr>PowerPoint Presentation</vt:lpstr>
      <vt:lpstr>CM Implementation Challenges</vt:lpstr>
      <vt:lpstr>CM Implementation Challenges</vt:lpstr>
      <vt:lpstr>PowerPoint Presentation</vt:lpstr>
      <vt:lpstr>PowerPoint Presentation</vt:lpstr>
      <vt:lpstr>Meta-Analysis Findings - CBT</vt:lpstr>
      <vt:lpstr>CBT Findings</vt:lpstr>
      <vt:lpstr>CBT Findings</vt:lpstr>
      <vt:lpstr>Exercise as a Treatment Intervention for  Substance Use Disorder </vt:lpstr>
      <vt:lpstr>PowerPoint Presentation</vt:lpstr>
      <vt:lpstr>Systematic Review Findings</vt:lpstr>
      <vt:lpstr>Exercise as a Treatment Intervention for Methamphetamine Use Disorder </vt:lpstr>
      <vt:lpstr>Study Interventions </vt:lpstr>
      <vt:lpstr>PowerPoint Presentation</vt:lpstr>
      <vt:lpstr>Exercise Summary</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 Saitz’ “What’s the Evidence Really?”</dc:title>
  <dc:creator>Justin D. Alves</dc:creator>
  <cp:lastModifiedBy>Justin D. Alves</cp:lastModifiedBy>
  <cp:revision>2</cp:revision>
  <dcterms:created xsi:type="dcterms:W3CDTF">2023-11-03T21:21:36Z</dcterms:created>
  <dcterms:modified xsi:type="dcterms:W3CDTF">2023-11-04T10:41:57Z</dcterms:modified>
</cp:coreProperties>
</file>