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1" r:id="rId2"/>
  </p:sldMasterIdLst>
  <p:notesMasterIdLst>
    <p:notesMasterId r:id="rId8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1669"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98" r:id="rId56"/>
    <p:sldId id="1663" r:id="rId57"/>
    <p:sldId id="403" r:id="rId58"/>
    <p:sldId id="1664" r:id="rId59"/>
    <p:sldId id="1665" r:id="rId60"/>
    <p:sldId id="1666" r:id="rId61"/>
    <p:sldId id="1515" r:id="rId62"/>
    <p:sldId id="1516" r:id="rId63"/>
    <p:sldId id="1659" r:id="rId64"/>
    <p:sldId id="1636" r:id="rId65"/>
    <p:sldId id="1667" r:id="rId66"/>
    <p:sldId id="1651" r:id="rId67"/>
    <p:sldId id="1573" r:id="rId68"/>
    <p:sldId id="322" r:id="rId69"/>
    <p:sldId id="1631" r:id="rId70"/>
    <p:sldId id="1632" r:id="rId71"/>
    <p:sldId id="1635" r:id="rId72"/>
    <p:sldId id="1668" r:id="rId73"/>
    <p:sldId id="1421" r:id="rId74"/>
    <p:sldId id="1625" r:id="rId75"/>
    <p:sldId id="1626" r:id="rId76"/>
    <p:sldId id="1628" r:id="rId77"/>
    <p:sldId id="1630" r:id="rId78"/>
    <p:sldId id="1519" r:id="rId79"/>
    <p:sldId id="333" r:id="rId80"/>
    <p:sldId id="1661" r:id="rId81"/>
    <p:sldId id="335" r:id="rId82"/>
    <p:sldId id="1043" r:id="rId83"/>
    <p:sldId id="337" r:id="rId84"/>
    <p:sldId id="338" r:id="rId85"/>
    <p:sldId id="339" r:id="rId86"/>
  </p:sldIdLst>
  <p:sldSz cx="12192000" cy="6858000"/>
  <p:notesSz cx="6858000" cy="9144000"/>
  <p:embeddedFontLst>
    <p:embeddedFont>
      <p:font typeface="ＭＳ Ｐゴシック" panose="020B0600070205080204" pitchFamily="34" charset="-128"/>
      <p:regular r:id="rId88"/>
    </p:embeddedFont>
    <p:embeddedFont>
      <p:font typeface="Average"/>
      <p:regular r:id="rId89"/>
    </p:embeddedFont>
    <p:embeddedFont>
      <p:font typeface="Economica"/>
      <p:regular r:id="rId90"/>
      <p:bold r:id="rId91"/>
      <p:italic r:id="rId92"/>
      <p:boldItalic r:id="rId93"/>
    </p:embeddedFont>
    <p:embeddedFont>
      <p:font typeface="Garamond" panose="02020404030301010803" pitchFamily="18" charset="0"/>
      <p:regular r:id="rId94"/>
      <p:bold r:id="rId95"/>
      <p:italic r:id="rId96"/>
      <p:boldItalic r:id="rId97"/>
    </p:embeddedFont>
    <p:embeddedFont>
      <p:font typeface="Helvetica Neue" panose="02000503000000020004"/>
      <p:regular r:id="rId98"/>
      <p:bold r:id="rId99"/>
      <p:italic r:id="rId100"/>
      <p:boldItalic r:id="rId101"/>
    </p:embeddedFont>
    <p:embeddedFont>
      <p:font typeface="Lato" panose="020F0502020204030203" pitchFamily="34" charset="0"/>
      <p:regular r:id="rId102"/>
      <p:bold r:id="rId103"/>
      <p:italic r:id="rId104"/>
      <p:boldItalic r:id="rId105"/>
    </p:embeddedFont>
    <p:embeddedFont>
      <p:font typeface="Lato Light" panose="020F0502020204030203" pitchFamily="34" charset="0"/>
      <p:regular r:id="rId106"/>
      <p:bold r:id="rId107"/>
      <p:italic r:id="rId108"/>
      <p:boldItalic r:id="rId109"/>
    </p:embeddedFont>
    <p:embeddedFont>
      <p:font typeface="Libre Franklin Medium" pitchFamily="2" charset="0"/>
      <p:regular r:id="rId110"/>
      <p:bold r:id="rId111"/>
      <p:italic r:id="rId112"/>
      <p:boldItalic r:id="rId113"/>
    </p:embeddedFont>
    <p:embeddedFont>
      <p:font typeface="Open Sans" panose="020B0606030504020204" pitchFamily="34" charset="0"/>
      <p:regular r:id="rId114"/>
      <p:bold r:id="rId115"/>
      <p:italic r:id="rId116"/>
      <p:boldItalic r:id="rId117"/>
    </p:embeddedFont>
    <p:embeddedFont>
      <p:font typeface="Oswald" panose="00000500000000000000" pitchFamily="2" charset="0"/>
      <p:regular r:id="rId118"/>
      <p:bold r:id="rId119"/>
    </p:embeddedFont>
    <p:embeddedFont>
      <p:font typeface="Roboto" panose="02000000000000000000" pitchFamily="2"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9" roundtripDataSignature="AMtx7mjIgn/7BKkE39gIS+TvuuZxlRFG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99"/>
    <a:srgbClr val="003399"/>
    <a:srgbClr val="3366CC"/>
    <a:srgbClr val="3076E8"/>
    <a:srgbClr val="008080"/>
    <a:srgbClr val="CC0066"/>
    <a:srgbClr val="CC66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54DD58-41AD-4EE3-AFEA-99027AAC20DC}">
  <a:tblStyle styleId="{6854DD58-41AD-4EE3-AFEA-99027AAC20D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B6E9989-C435-490E-BEC1-020BA16A101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F0"/>
          </a:solidFill>
        </a:fill>
      </a:tcStyle>
    </a:wholeTbl>
    <a:band1H>
      <a:tcTxStyle/>
      <a:tcStyle>
        <a:tcBdr/>
        <a:fill>
          <a:solidFill>
            <a:srgbClr val="CAD2E0"/>
          </a:solidFill>
        </a:fill>
      </a:tcStyle>
    </a:band1H>
    <a:band2H>
      <a:tcTxStyle/>
      <a:tcStyle>
        <a:tcBdr/>
      </a:tcStyle>
    </a:band2H>
    <a:band1V>
      <a:tcTxStyle/>
      <a:tcStyle>
        <a:tcBdr/>
        <a:fill>
          <a:solidFill>
            <a:srgbClr val="CAD2E0"/>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81" autoAdjust="0"/>
    <p:restoredTop sz="69945" autoAdjust="0"/>
  </p:normalViewPr>
  <p:slideViewPr>
    <p:cSldViewPr snapToGrid="0">
      <p:cViewPr>
        <p:scale>
          <a:sx n="50" d="100"/>
          <a:sy n="50" d="100"/>
        </p:scale>
        <p:origin x="9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30.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2.fntdata"/><Relationship Id="rId112" Type="http://schemas.openxmlformats.org/officeDocument/2006/relationships/font" Target="fonts/font25.fntdata"/><Relationship Id="rId191"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font" Target="fonts/font20.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5.fntdata"/><Relationship Id="rId123" Type="http://schemas.openxmlformats.org/officeDocument/2006/relationships/font" Target="fonts/font36.fntdata"/><Relationship Id="rId5" Type="http://schemas.openxmlformats.org/officeDocument/2006/relationships/slide" Target="slides/slide3.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26.fntdata"/><Relationship Id="rId118" Type="http://schemas.openxmlformats.org/officeDocument/2006/relationships/font" Target="fonts/font31.fntdata"/><Relationship Id="rId80" Type="http://schemas.openxmlformats.org/officeDocument/2006/relationships/slide" Target="slides/slide78.xml"/><Relationship Id="rId85" Type="http://schemas.openxmlformats.org/officeDocument/2006/relationships/slide" Target="slides/slide83.xml"/><Relationship Id="rId192"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6.fntdata"/><Relationship Id="rId108" Type="http://schemas.openxmlformats.org/officeDocument/2006/relationships/font" Target="fonts/font2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27.fntdata"/><Relationship Id="rId119" Type="http://schemas.openxmlformats.org/officeDocument/2006/relationships/font" Target="fonts/font32.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93"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2.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0.fntdata"/><Relationship Id="rId104" Type="http://schemas.openxmlformats.org/officeDocument/2006/relationships/font" Target="fonts/font17.fntdata"/><Relationship Id="rId120" Type="http://schemas.openxmlformats.org/officeDocument/2006/relationships/font" Target="fonts/font3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110" Type="http://schemas.openxmlformats.org/officeDocument/2006/relationships/font" Target="fonts/font23.fntdata"/><Relationship Id="rId115" Type="http://schemas.openxmlformats.org/officeDocument/2006/relationships/font" Target="fonts/font28.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6.fntdata"/><Relationship Id="rId98" Type="http://schemas.openxmlformats.org/officeDocument/2006/relationships/font" Target="fonts/font11.fntdata"/><Relationship Id="rId121" Type="http://schemas.openxmlformats.org/officeDocument/2006/relationships/font" Target="fonts/font34.fntdata"/><Relationship Id="rId189" Type="http://customschemas.google.com/relationships/presentationmetadata" Target="meta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2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font" Target="fonts/font1.fntdata"/><Relationship Id="rId111" Type="http://schemas.openxmlformats.org/officeDocument/2006/relationships/font" Target="fonts/font24.fntdata"/><Relationship Id="rId190"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122" Type="http://schemas.openxmlformats.org/officeDocument/2006/relationships/font" Target="fonts/font35.fntdata"/><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Frank%20Chaloupka\Documents\Conferences\Texas%20Alcohol%20Summit\Texax%20Cig%20&amp;%20Alc%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8080"/>
                </a:solidFill>
                <a:latin typeface="+mn-lt"/>
                <a:ea typeface="+mn-ea"/>
                <a:cs typeface="+mn-cs"/>
              </a:defRPr>
            </a:pPr>
            <a:r>
              <a:rPr lang="en-US" dirty="0">
                <a:solidFill>
                  <a:srgbClr val="008080"/>
                </a:solidFill>
              </a:rPr>
              <a:t>Past Year AUD by Race &amp; Ethnicity</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0808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Past Year AUD</c:v>
                </c:pt>
              </c:strCache>
            </c:strRef>
          </c:cat>
          <c:val>
            <c:numRef>
              <c:f>Sheet1!$B$2</c:f>
              <c:numCache>
                <c:formatCode>General</c:formatCode>
                <c:ptCount val="1"/>
                <c:pt idx="0">
                  <c:v>10.5</c:v>
                </c:pt>
              </c:numCache>
            </c:numRef>
          </c:val>
          <c:extLst>
            <c:ext xmlns:c16="http://schemas.microsoft.com/office/drawing/2014/chart" uri="{C3380CC4-5D6E-409C-BE32-E72D297353CC}">
              <c16:uniqueId val="{00000000-7233-40CE-8B20-59DB7C1034E5}"/>
            </c:ext>
          </c:extLst>
        </c:ser>
        <c:ser>
          <c:idx val="1"/>
          <c:order val="1"/>
          <c:tx>
            <c:strRef>
              <c:f>Sheet1!$C$1</c:f>
              <c:strCache>
                <c:ptCount val="1"/>
                <c:pt idx="0">
                  <c:v>Asian</c:v>
                </c:pt>
              </c:strCache>
            </c:strRef>
          </c:tx>
          <c:spPr>
            <a:solidFill>
              <a:srgbClr val="CC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Past Year AUD</c:v>
                </c:pt>
              </c:strCache>
            </c:strRef>
          </c:cat>
          <c:val>
            <c:numRef>
              <c:f>Sheet1!$C$2</c:f>
              <c:numCache>
                <c:formatCode>General</c:formatCode>
                <c:ptCount val="1"/>
                <c:pt idx="0">
                  <c:v>5.6</c:v>
                </c:pt>
              </c:numCache>
            </c:numRef>
          </c:val>
          <c:extLst>
            <c:ext xmlns:c16="http://schemas.microsoft.com/office/drawing/2014/chart" uri="{C3380CC4-5D6E-409C-BE32-E72D297353CC}">
              <c16:uniqueId val="{00000001-7233-40CE-8B20-59DB7C1034E5}"/>
            </c:ext>
          </c:extLst>
        </c:ser>
        <c:ser>
          <c:idx val="2"/>
          <c:order val="2"/>
          <c:tx>
            <c:strRef>
              <c:f>Sheet1!$D$1</c:f>
              <c:strCache>
                <c:ptCount val="1"/>
                <c:pt idx="0">
                  <c:v>American Indian/Alaska Native</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Past Year AUD</c:v>
                </c:pt>
              </c:strCache>
            </c:strRef>
          </c:cat>
          <c:val>
            <c:numRef>
              <c:f>Sheet1!$D$2</c:f>
              <c:numCache>
                <c:formatCode>General</c:formatCode>
                <c:ptCount val="1"/>
                <c:pt idx="0">
                  <c:v>10.5</c:v>
                </c:pt>
              </c:numCache>
            </c:numRef>
          </c:val>
          <c:extLst>
            <c:ext xmlns:c16="http://schemas.microsoft.com/office/drawing/2014/chart" uri="{C3380CC4-5D6E-409C-BE32-E72D297353CC}">
              <c16:uniqueId val="{00000002-7233-40CE-8B20-59DB7C1034E5}"/>
            </c:ext>
          </c:extLst>
        </c:ser>
        <c:ser>
          <c:idx val="3"/>
          <c:order val="3"/>
          <c:tx>
            <c:strRef>
              <c:f>Sheet1!$E$1</c:f>
              <c:strCache>
                <c:ptCount val="1"/>
                <c:pt idx="0">
                  <c:v>Hispanic/Latino</c:v>
                </c:pt>
              </c:strCache>
            </c:strRef>
          </c:tx>
          <c:spPr>
            <a:solidFill>
              <a:srgbClr val="00808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Past Year AUD</c:v>
                </c:pt>
              </c:strCache>
            </c:strRef>
          </c:cat>
          <c:val>
            <c:numRef>
              <c:f>Sheet1!$E$2</c:f>
              <c:numCache>
                <c:formatCode>General</c:formatCode>
                <c:ptCount val="1"/>
                <c:pt idx="0">
                  <c:v>10.8</c:v>
                </c:pt>
              </c:numCache>
            </c:numRef>
          </c:val>
          <c:extLst>
            <c:ext xmlns:c16="http://schemas.microsoft.com/office/drawing/2014/chart" uri="{C3380CC4-5D6E-409C-BE32-E72D297353CC}">
              <c16:uniqueId val="{00000003-7233-40CE-8B20-59DB7C1034E5}"/>
            </c:ext>
          </c:extLst>
        </c:ser>
        <c:ser>
          <c:idx val="4"/>
          <c:order val="4"/>
          <c:tx>
            <c:strRef>
              <c:f>Sheet1!$F$1</c:f>
              <c:strCache>
                <c:ptCount val="1"/>
                <c:pt idx="0">
                  <c:v>Multiracial</c:v>
                </c:pt>
              </c:strCache>
            </c:strRef>
          </c:tx>
          <c:spPr>
            <a:solidFill>
              <a:srgbClr val="CC00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Past Year AUD</c:v>
                </c:pt>
              </c:strCache>
            </c:strRef>
          </c:cat>
          <c:val>
            <c:numRef>
              <c:f>Sheet1!$F$2</c:f>
              <c:numCache>
                <c:formatCode>General</c:formatCode>
                <c:ptCount val="1"/>
                <c:pt idx="0">
                  <c:v>10.4</c:v>
                </c:pt>
              </c:numCache>
            </c:numRef>
          </c:val>
          <c:extLst>
            <c:ext xmlns:c16="http://schemas.microsoft.com/office/drawing/2014/chart" uri="{C3380CC4-5D6E-409C-BE32-E72D297353CC}">
              <c16:uniqueId val="{0000000A-7233-40CE-8B20-59DB7C1034E5}"/>
            </c:ext>
          </c:extLst>
        </c:ser>
        <c:ser>
          <c:idx val="5"/>
          <c:order val="5"/>
          <c:tx>
            <c:strRef>
              <c:f>Sheet1!$G$1</c:f>
              <c:strCache>
                <c:ptCount val="1"/>
                <c:pt idx="0">
                  <c:v>Non-Hispanic Black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Past Year AUD</c:v>
                </c:pt>
              </c:strCache>
            </c:strRef>
          </c:cat>
          <c:val>
            <c:numRef>
              <c:f>Sheet1!$G$2</c:f>
              <c:numCache>
                <c:formatCode>General</c:formatCode>
                <c:ptCount val="1"/>
                <c:pt idx="0">
                  <c:v>10.5</c:v>
                </c:pt>
              </c:numCache>
            </c:numRef>
          </c:val>
          <c:extLst>
            <c:ext xmlns:c16="http://schemas.microsoft.com/office/drawing/2014/chart" uri="{C3380CC4-5D6E-409C-BE32-E72D297353CC}">
              <c16:uniqueId val="{0000000B-7233-40CE-8B20-59DB7C1034E5}"/>
            </c:ext>
          </c:extLst>
        </c:ser>
        <c:ser>
          <c:idx val="6"/>
          <c:order val="6"/>
          <c:tx>
            <c:strRef>
              <c:f>Sheet1!$H$1</c:f>
              <c:strCache>
                <c:ptCount val="1"/>
                <c:pt idx="0">
                  <c:v>Non-Hispanic White</c:v>
                </c:pt>
              </c:strCache>
            </c:strRef>
          </c:tx>
          <c:spPr>
            <a:solidFill>
              <a:srgbClr val="0033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Past Year AUD</c:v>
                </c:pt>
              </c:strCache>
            </c:strRef>
          </c:cat>
          <c:val>
            <c:numRef>
              <c:f>Sheet1!$H$2</c:f>
              <c:numCache>
                <c:formatCode>General</c:formatCode>
                <c:ptCount val="1"/>
                <c:pt idx="0">
                  <c:v>10.9</c:v>
                </c:pt>
              </c:numCache>
            </c:numRef>
          </c:val>
          <c:extLst>
            <c:ext xmlns:c16="http://schemas.microsoft.com/office/drawing/2014/chart" uri="{C3380CC4-5D6E-409C-BE32-E72D297353CC}">
              <c16:uniqueId val="{0000000C-7233-40CE-8B20-59DB7C1034E5}"/>
            </c:ext>
          </c:extLst>
        </c:ser>
        <c:dLbls>
          <c:showLegendKey val="0"/>
          <c:showVal val="0"/>
          <c:showCatName val="0"/>
          <c:showSerName val="0"/>
          <c:showPercent val="0"/>
          <c:showBubbleSize val="0"/>
        </c:dLbls>
        <c:gapWidth val="219"/>
        <c:overlap val="-27"/>
        <c:axId val="1445118975"/>
        <c:axId val="1445119935"/>
      </c:barChart>
      <c:catAx>
        <c:axId val="1445118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1445119935"/>
        <c:crosses val="autoZero"/>
        <c:auto val="1"/>
        <c:lblAlgn val="ctr"/>
        <c:lblOffset val="100"/>
        <c:noMultiLvlLbl val="0"/>
      </c:catAx>
      <c:valAx>
        <c:axId val="1445119935"/>
        <c:scaling>
          <c:orientation val="minMax"/>
          <c:max val="1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51189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a:t>Federal Beer Tax and Tax Revenues</a:t>
            </a:r>
          </a:p>
          <a:p>
            <a:pPr>
              <a:defRPr sz="2400"/>
            </a:pPr>
            <a:r>
              <a:rPr lang="en-US" sz="2400" dirty="0"/>
              <a:t>1945-2013, Inflation Adjusted</a:t>
            </a:r>
          </a:p>
        </c:rich>
      </c:tx>
      <c:overlay val="0"/>
    </c:title>
    <c:autoTitleDeleted val="0"/>
    <c:plotArea>
      <c:layout>
        <c:manualLayout>
          <c:layoutTarget val="inner"/>
          <c:xMode val="edge"/>
          <c:yMode val="edge"/>
          <c:x val="8.2360405052420038E-2"/>
          <c:y val="0.17373390218511645"/>
          <c:w val="0.77672024840605258"/>
          <c:h val="0.68533901199037639"/>
        </c:manualLayout>
      </c:layout>
      <c:lineChart>
        <c:grouping val="standard"/>
        <c:varyColors val="0"/>
        <c:ser>
          <c:idx val="1"/>
          <c:order val="1"/>
          <c:tx>
            <c:v>Tax per Barrel</c:v>
          </c:tx>
          <c:spPr>
            <a:ln w="50800"/>
          </c:spPr>
          <c:marker>
            <c:symbol val="none"/>
          </c:marker>
          <c:cat>
            <c:numRef>
              <c:f>Sheet5!$A$14:$A$82</c:f>
              <c:numCache>
                <c:formatCode>General</c:formatCode>
                <c:ptCount val="69"/>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pt idx="67">
                  <c:v>2012</c:v>
                </c:pt>
                <c:pt idx="68">
                  <c:v>2013</c:v>
                </c:pt>
              </c:numCache>
            </c:numRef>
          </c:cat>
          <c:val>
            <c:numRef>
              <c:f>Sheet5!$F$14:$F$82</c:f>
              <c:numCache>
                <c:formatCode>_("$"* #,##0.00_);_("$"* \(#,##0.00\);_("$"* "-"??_);_(@_)</c:formatCode>
                <c:ptCount val="69"/>
                <c:pt idx="0">
                  <c:v>99.804159999999996</c:v>
                </c:pt>
                <c:pt idx="1">
                  <c:v>85.709679389313038</c:v>
                </c:pt>
                <c:pt idx="2">
                  <c:v>78.709905362776013</c:v>
                </c:pt>
                <c:pt idx="3">
                  <c:v>78.161977027497358</c:v>
                </c:pt>
                <c:pt idx="4">
                  <c:v>78.627226890756276</c:v>
                </c:pt>
                <c:pt idx="5">
                  <c:v>73.217919791327091</c:v>
                </c:pt>
                <c:pt idx="6">
                  <c:v>70.705088161209048</c:v>
                </c:pt>
                <c:pt idx="7">
                  <c:v>78.093641185647428</c:v>
                </c:pt>
                <c:pt idx="8">
                  <c:v>78.286110938952604</c:v>
                </c:pt>
                <c:pt idx="9">
                  <c:v>78.700710280373826</c:v>
                </c:pt>
                <c:pt idx="10">
                  <c:v>77.923898827883974</c:v>
                </c:pt>
                <c:pt idx="11">
                  <c:v>75.501876867901927</c:v>
                </c:pt>
                <c:pt idx="12">
                  <c:v>73.310876378409716</c:v>
                </c:pt>
                <c:pt idx="13">
                  <c:v>72.511274397244563</c:v>
                </c:pt>
                <c:pt idx="14">
                  <c:v>71.424732824427437</c:v>
                </c:pt>
                <c:pt idx="15">
                  <c:v>70.547132086009483</c:v>
                </c:pt>
                <c:pt idx="16">
                  <c:v>69.825671641791018</c:v>
                </c:pt>
                <c:pt idx="17">
                  <c:v>68.986695794647787</c:v>
                </c:pt>
                <c:pt idx="18">
                  <c:v>68.057456896551656</c:v>
                </c:pt>
                <c:pt idx="19">
                  <c:v>67.117236981934127</c:v>
                </c:pt>
                <c:pt idx="20">
                  <c:v>65.448000000000022</c:v>
                </c:pt>
                <c:pt idx="21">
                  <c:v>63.538551307847072</c:v>
                </c:pt>
                <c:pt idx="22">
                  <c:v>61.228618516723216</c:v>
                </c:pt>
                <c:pt idx="23">
                  <c:v>58.222926941691618</c:v>
                </c:pt>
                <c:pt idx="24">
                  <c:v>54.967206266318527</c:v>
                </c:pt>
                <c:pt idx="25">
                  <c:v>52.434470734744707</c:v>
                </c:pt>
                <c:pt idx="26">
                  <c:v>50.779754773869342</c:v>
                </c:pt>
                <c:pt idx="27">
                  <c:v>48.368615738081573</c:v>
                </c:pt>
                <c:pt idx="28">
                  <c:v>43.943169246825533</c:v>
                </c:pt>
                <c:pt idx="29">
                  <c:v>39.809215253703101</c:v>
                </c:pt>
                <c:pt idx="30">
                  <c:v>37.454303928836175</c:v>
                </c:pt>
                <c:pt idx="31">
                  <c:v>35.293277451802155</c:v>
                </c:pt>
                <c:pt idx="32">
                  <c:v>32.971714956930299</c:v>
                </c:pt>
                <c:pt idx="33">
                  <c:v>29.88634567609132</c:v>
                </c:pt>
                <c:pt idx="34">
                  <c:v>26.312809082387247</c:v>
                </c:pt>
                <c:pt idx="35">
                  <c:v>23.685475342208893</c:v>
                </c:pt>
                <c:pt idx="36">
                  <c:v>22.057913210512535</c:v>
                </c:pt>
                <c:pt idx="37">
                  <c:v>21.309935048502737</c:v>
                </c:pt>
                <c:pt idx="38">
                  <c:v>20.469071463296068</c:v>
                </c:pt>
                <c:pt idx="39">
                  <c:v>19.74128936469485</c:v>
                </c:pt>
                <c:pt idx="40">
                  <c:v>19.26849820761192</c:v>
                </c:pt>
                <c:pt idx="41">
                  <c:v>18.73270651045528</c:v>
                </c:pt>
                <c:pt idx="42">
                  <c:v>17.990975644495091</c:v>
                </c:pt>
                <c:pt idx="43">
                  <c:v>17.173982324949023</c:v>
                </c:pt>
                <c:pt idx="44">
                  <c:v>16.357762237762223</c:v>
                </c:pt>
                <c:pt idx="45">
                  <c:v>15.572291191518216</c:v>
                </c:pt>
                <c:pt idx="46">
                  <c:v>22.674959310674971</c:v>
                </c:pt>
                <c:pt idx="47">
                  <c:v>29.343083802776</c:v>
                </c:pt>
                <c:pt idx="48">
                  <c:v>28.592527870522296</c:v>
                </c:pt>
                <c:pt idx="49">
                  <c:v>27.811887488302972</c:v>
                </c:pt>
                <c:pt idx="50">
                  <c:v>27.055344578313239</c:v>
                </c:pt>
                <c:pt idx="51">
                  <c:v>26.352608355499925</c:v>
                </c:pt>
                <c:pt idx="52">
                  <c:v>25.929311300420803</c:v>
                </c:pt>
                <c:pt idx="53">
                  <c:v>25.441015105740181</c:v>
                </c:pt>
                <c:pt idx="54">
                  <c:v>24.657584305304773</c:v>
                </c:pt>
                <c:pt idx="55">
                  <c:v>23.888164152995127</c:v>
                </c:pt>
                <c:pt idx="56">
                  <c:v>23.535427613191722</c:v>
                </c:pt>
                <c:pt idx="57">
                  <c:v>22.995565264882586</c:v>
                </c:pt>
                <c:pt idx="58">
                  <c:v>22.473915132105681</c:v>
                </c:pt>
                <c:pt idx="59">
                  <c:v>21.75869084018775</c:v>
                </c:pt>
                <c:pt idx="60">
                  <c:v>20.985984382787823</c:v>
                </c:pt>
                <c:pt idx="61">
                  <c:v>20.505124063537412</c:v>
                </c:pt>
                <c:pt idx="62">
                  <c:v>19.632724097774556</c:v>
                </c:pt>
                <c:pt idx="63">
                  <c:v>19.696546175094937</c:v>
                </c:pt>
                <c:pt idx="64">
                  <c:v>19.370224759807531</c:v>
                </c:pt>
                <c:pt idx="65">
                  <c:v>18.869547810758721</c:v>
                </c:pt>
                <c:pt idx="66">
                  <c:v>18.424553597312627</c:v>
                </c:pt>
                <c:pt idx="67">
                  <c:v>18.129379682521449</c:v>
                </c:pt>
                <c:pt idx="68">
                  <c:v>18.013373700670407</c:v>
                </c:pt>
              </c:numCache>
            </c:numRef>
          </c:val>
          <c:smooth val="0"/>
          <c:extLst>
            <c:ext xmlns:c16="http://schemas.microsoft.com/office/drawing/2014/chart" uri="{C3380CC4-5D6E-409C-BE32-E72D297353CC}">
              <c16:uniqueId val="{00000000-831F-6044-861F-22DF50A3424D}"/>
            </c:ext>
          </c:extLst>
        </c:ser>
        <c:dLbls>
          <c:showLegendKey val="0"/>
          <c:showVal val="0"/>
          <c:showCatName val="0"/>
          <c:showSerName val="0"/>
          <c:showPercent val="0"/>
          <c:showBubbleSize val="0"/>
        </c:dLbls>
        <c:marker val="1"/>
        <c:smooth val="0"/>
        <c:axId val="70573056"/>
        <c:axId val="67478272"/>
      </c:lineChart>
      <c:lineChart>
        <c:grouping val="standard"/>
        <c:varyColors val="0"/>
        <c:ser>
          <c:idx val="0"/>
          <c:order val="0"/>
          <c:tx>
            <c:v>Tax Revenue</c:v>
          </c:tx>
          <c:spPr>
            <a:ln w="50800"/>
          </c:spPr>
          <c:marker>
            <c:symbol val="none"/>
          </c:marker>
          <c:cat>
            <c:numRef>
              <c:f>Sheet5!$A$5:$A$82</c:f>
              <c:numCache>
                <c:formatCode>General</c:formatCode>
                <c:ptCount val="78"/>
                <c:pt idx="0">
                  <c:v>1936</c:v>
                </c:pt>
                <c:pt idx="1">
                  <c:v>1937</c:v>
                </c:pt>
                <c:pt idx="2">
                  <c:v>1938</c:v>
                </c:pt>
                <c:pt idx="3">
                  <c:v>1939</c:v>
                </c:pt>
                <c:pt idx="4">
                  <c:v>1940</c:v>
                </c:pt>
                <c:pt idx="5">
                  <c:v>1941</c:v>
                </c:pt>
                <c:pt idx="6">
                  <c:v>1942</c:v>
                </c:pt>
                <c:pt idx="7">
                  <c:v>1943</c:v>
                </c:pt>
                <c:pt idx="8">
                  <c:v>1944</c:v>
                </c:pt>
                <c:pt idx="9">
                  <c:v>1945</c:v>
                </c:pt>
                <c:pt idx="10">
                  <c:v>1946</c:v>
                </c:pt>
                <c:pt idx="11">
                  <c:v>1947</c:v>
                </c:pt>
                <c:pt idx="12">
                  <c:v>1948</c:v>
                </c:pt>
                <c:pt idx="13">
                  <c:v>1949</c:v>
                </c:pt>
                <c:pt idx="14">
                  <c:v>1950</c:v>
                </c:pt>
                <c:pt idx="15">
                  <c:v>1951</c:v>
                </c:pt>
                <c:pt idx="16">
                  <c:v>1952</c:v>
                </c:pt>
                <c:pt idx="17">
                  <c:v>1953</c:v>
                </c:pt>
                <c:pt idx="18">
                  <c:v>1954</c:v>
                </c:pt>
                <c:pt idx="19">
                  <c:v>1955</c:v>
                </c:pt>
                <c:pt idx="20">
                  <c:v>1956</c:v>
                </c:pt>
                <c:pt idx="21">
                  <c:v>1957</c:v>
                </c:pt>
                <c:pt idx="22">
                  <c:v>1958</c:v>
                </c:pt>
                <c:pt idx="23">
                  <c:v>1959</c:v>
                </c:pt>
                <c:pt idx="24">
                  <c:v>1960</c:v>
                </c:pt>
                <c:pt idx="25">
                  <c:v>1961</c:v>
                </c:pt>
                <c:pt idx="26">
                  <c:v>1962</c:v>
                </c:pt>
                <c:pt idx="27">
                  <c:v>1963</c:v>
                </c:pt>
                <c:pt idx="28">
                  <c:v>1964</c:v>
                </c:pt>
                <c:pt idx="29">
                  <c:v>1965</c:v>
                </c:pt>
                <c:pt idx="30">
                  <c:v>1966</c:v>
                </c:pt>
                <c:pt idx="31">
                  <c:v>1967</c:v>
                </c:pt>
                <c:pt idx="32">
                  <c:v>1968</c:v>
                </c:pt>
                <c:pt idx="33">
                  <c:v>1969</c:v>
                </c:pt>
                <c:pt idx="34">
                  <c:v>1970</c:v>
                </c:pt>
                <c:pt idx="35">
                  <c:v>1971</c:v>
                </c:pt>
                <c:pt idx="36">
                  <c:v>1972</c:v>
                </c:pt>
                <c:pt idx="37">
                  <c:v>1973</c:v>
                </c:pt>
                <c:pt idx="38">
                  <c:v>1974</c:v>
                </c:pt>
                <c:pt idx="39">
                  <c:v>1975</c:v>
                </c:pt>
                <c:pt idx="40">
                  <c:v>1976</c:v>
                </c:pt>
                <c:pt idx="41">
                  <c:v>1977</c:v>
                </c:pt>
                <c:pt idx="42">
                  <c:v>1978</c:v>
                </c:pt>
                <c:pt idx="43">
                  <c:v>1979</c:v>
                </c:pt>
                <c:pt idx="44">
                  <c:v>1980</c:v>
                </c:pt>
                <c:pt idx="45">
                  <c:v>1981</c:v>
                </c:pt>
                <c:pt idx="46">
                  <c:v>1982</c:v>
                </c:pt>
                <c:pt idx="47">
                  <c:v>1983</c:v>
                </c:pt>
                <c:pt idx="48">
                  <c:v>1984</c:v>
                </c:pt>
                <c:pt idx="49">
                  <c:v>1985</c:v>
                </c:pt>
                <c:pt idx="50">
                  <c:v>1986</c:v>
                </c:pt>
                <c:pt idx="51">
                  <c:v>1987</c:v>
                </c:pt>
                <c:pt idx="52">
                  <c:v>1988</c:v>
                </c:pt>
                <c:pt idx="53">
                  <c:v>1989</c:v>
                </c:pt>
                <c:pt idx="54">
                  <c:v>1990</c:v>
                </c:pt>
                <c:pt idx="55">
                  <c:v>1991</c:v>
                </c:pt>
                <c:pt idx="56">
                  <c:v>1992</c:v>
                </c:pt>
                <c:pt idx="57">
                  <c:v>1993</c:v>
                </c:pt>
                <c:pt idx="58">
                  <c:v>1994</c:v>
                </c:pt>
                <c:pt idx="59">
                  <c:v>1995</c:v>
                </c:pt>
                <c:pt idx="60">
                  <c:v>1996</c:v>
                </c:pt>
                <c:pt idx="61">
                  <c:v>1997</c:v>
                </c:pt>
                <c:pt idx="62">
                  <c:v>1998</c:v>
                </c:pt>
                <c:pt idx="63">
                  <c:v>1999</c:v>
                </c:pt>
                <c:pt idx="64">
                  <c:v>2000</c:v>
                </c:pt>
                <c:pt idx="65">
                  <c:v>2001</c:v>
                </c:pt>
                <c:pt idx="66">
                  <c:v>2002</c:v>
                </c:pt>
                <c:pt idx="67">
                  <c:v>2003</c:v>
                </c:pt>
                <c:pt idx="68">
                  <c:v>2004</c:v>
                </c:pt>
                <c:pt idx="69">
                  <c:v>2005</c:v>
                </c:pt>
                <c:pt idx="70">
                  <c:v>2006</c:v>
                </c:pt>
                <c:pt idx="71">
                  <c:v>2007</c:v>
                </c:pt>
                <c:pt idx="72">
                  <c:v>2008</c:v>
                </c:pt>
                <c:pt idx="73">
                  <c:v>2009</c:v>
                </c:pt>
                <c:pt idx="74">
                  <c:v>2010</c:v>
                </c:pt>
                <c:pt idx="75">
                  <c:v>2011</c:v>
                </c:pt>
                <c:pt idx="76">
                  <c:v>2012</c:v>
                </c:pt>
                <c:pt idx="77">
                  <c:v>2013</c:v>
                </c:pt>
              </c:numCache>
            </c:numRef>
          </c:cat>
          <c:val>
            <c:numRef>
              <c:f>Sheet5!$E$14:$E$82</c:f>
              <c:numCache>
                <c:formatCode>_("$"* #,##0.00_);_("$"* \(#,##0.00\);_("$"* "-"??_);_(@_)</c:formatCode>
                <c:ptCount val="69"/>
                <c:pt idx="0">
                  <c:v>8019.286259573646</c:v>
                </c:pt>
                <c:pt idx="1">
                  <c:v>7006.2219417957212</c:v>
                </c:pt>
                <c:pt idx="2">
                  <c:v>6543.5626974463548</c:v>
                </c:pt>
                <c:pt idx="3">
                  <c:v>6850.1089264894881</c:v>
                </c:pt>
                <c:pt idx="4">
                  <c:v>6789.492380863765</c:v>
                </c:pt>
                <c:pt idx="5">
                  <c:v>6151.6769252419153</c:v>
                </c:pt>
                <c:pt idx="6">
                  <c:v>5916.8773688827887</c:v>
                </c:pt>
                <c:pt idx="7">
                  <c:v>6417.5623041429253</c:v>
                </c:pt>
                <c:pt idx="8">
                  <c:v>6686.3390580769747</c:v>
                </c:pt>
                <c:pt idx="9">
                  <c:v>6776.1311551401841</c:v>
                </c:pt>
                <c:pt idx="10">
                  <c:v>6431.180585219</c:v>
                </c:pt>
                <c:pt idx="11">
                  <c:v>6464.4790865271962</c:v>
                </c:pt>
                <c:pt idx="12">
                  <c:v>6236.0267860708091</c:v>
                </c:pt>
                <c:pt idx="13">
                  <c:v>6144.6053924225025</c:v>
                </c:pt>
                <c:pt idx="14">
                  <c:v>6130.6625811704862</c:v>
                </c:pt>
                <c:pt idx="15">
                  <c:v>6278.0755086065328</c:v>
                </c:pt>
                <c:pt idx="16">
                  <c:v>6208.6814869651744</c:v>
                </c:pt>
                <c:pt idx="17">
                  <c:v>6270.3540845439684</c:v>
                </c:pt>
                <c:pt idx="18">
                  <c:v>6282.8753721982766</c:v>
                </c:pt>
                <c:pt idx="19">
                  <c:v>6651.5866538576001</c:v>
                </c:pt>
                <c:pt idx="20">
                  <c:v>6619.8397679999989</c:v>
                </c:pt>
                <c:pt idx="21">
                  <c:v>6297.5740940040214</c:v>
                </c:pt>
                <c:pt idx="22">
                  <c:v>6429.1069919534666</c:v>
                </c:pt>
                <c:pt idx="23">
                  <c:v>6230.2542740354929</c:v>
                </c:pt>
                <c:pt idx="24">
                  <c:v>6152.3434268431338</c:v>
                </c:pt>
                <c:pt idx="25">
                  <c:v>6300.9178171564618</c:v>
                </c:pt>
                <c:pt idx="26">
                  <c:v>6249.9837220033905</c:v>
                </c:pt>
                <c:pt idx="27">
                  <c:v>6276.4351868581271</c:v>
                </c:pt>
                <c:pt idx="28">
                  <c:v>5873.6051264846083</c:v>
                </c:pt>
                <c:pt idx="29">
                  <c:v>5599.7853798928445</c:v>
                </c:pt>
                <c:pt idx="30">
                  <c:v>5445.7850442342469</c:v>
                </c:pt>
                <c:pt idx="31">
                  <c:v>5264.3060499580906</c:v>
                </c:pt>
                <c:pt idx="32">
                  <c:v>5123.4271613469055</c:v>
                </c:pt>
                <c:pt idx="33">
                  <c:v>4727.4022348136787</c:v>
                </c:pt>
                <c:pt idx="34">
                  <c:v>4398.9198731298829</c:v>
                </c:pt>
                <c:pt idx="35">
                  <c:v>4073.5148960960059</c:v>
                </c:pt>
                <c:pt idx="36">
                  <c:v>3936.9159568462437</c:v>
                </c:pt>
                <c:pt idx="37">
                  <c:v>3803.3569553572324</c:v>
                </c:pt>
                <c:pt idx="38">
                  <c:v>3632.9758920758391</c:v>
                </c:pt>
                <c:pt idx="39">
                  <c:v>3325.4509021551939</c:v>
                </c:pt>
                <c:pt idx="40">
                  <c:v>3364.356861041872</c:v>
                </c:pt>
                <c:pt idx="41">
                  <c:v>3124.0347320421206</c:v>
                </c:pt>
                <c:pt idx="42">
                  <c:v>3349.6577963594937</c:v>
                </c:pt>
                <c:pt idx="43">
                  <c:v>3216.690705903467</c:v>
                </c:pt>
                <c:pt idx="44">
                  <c:v>3049.9411198135217</c:v>
                </c:pt>
                <c:pt idx="45">
                  <c:v>2956.8147438081751</c:v>
                </c:pt>
                <c:pt idx="46">
                  <c:v>4971.0582037051236</c:v>
                </c:pt>
                <c:pt idx="47">
                  <c:v>5529.2493248341962</c:v>
                </c:pt>
                <c:pt idx="48">
                  <c:v>5304.4381163261796</c:v>
                </c:pt>
                <c:pt idx="49">
                  <c:v>5224.6299360026433</c:v>
                </c:pt>
                <c:pt idx="50">
                  <c:v>5007.2107809927693</c:v>
                </c:pt>
                <c:pt idx="51">
                  <c:v>4954.217169144109</c:v>
                </c:pt>
                <c:pt idx="52">
                  <c:v>4880.2752427876412</c:v>
                </c:pt>
                <c:pt idx="53">
                  <c:v>4834.4543364833844</c:v>
                </c:pt>
                <c:pt idx="54">
                  <c:v>4780.1124440974118</c:v>
                </c:pt>
                <c:pt idx="55">
                  <c:v>4734.2705041804184</c:v>
                </c:pt>
                <c:pt idx="56">
                  <c:v>4648.4783853102253</c:v>
                </c:pt>
                <c:pt idx="57">
                  <c:v>4664.4281235172057</c:v>
                </c:pt>
                <c:pt idx="58">
                  <c:v>4500.8459893034424</c:v>
                </c:pt>
                <c:pt idx="59">
                  <c:v>4424.8775896645284</c:v>
                </c:pt>
                <c:pt idx="60">
                  <c:v>4247.5154376673854</c:v>
                </c:pt>
                <c:pt idx="61">
                  <c:v>4235.7924622679657</c:v>
                </c:pt>
                <c:pt idx="62">
                  <c:v>4084.6744143866467</c:v>
                </c:pt>
                <c:pt idx="63">
                  <c:v>4134.6573914784503</c:v>
                </c:pt>
                <c:pt idx="64">
                  <c:v>4059.1285256650644</c:v>
                </c:pt>
                <c:pt idx="65">
                  <c:v>3827.1866820872101</c:v>
                </c:pt>
                <c:pt idx="66">
                  <c:v>3738.5425478116813</c:v>
                </c:pt>
                <c:pt idx="67">
                  <c:v>3690.6421382323406</c:v>
                </c:pt>
                <c:pt idx="68">
                  <c:v>3543.5128164431776</c:v>
                </c:pt>
              </c:numCache>
            </c:numRef>
          </c:val>
          <c:smooth val="0"/>
          <c:extLst>
            <c:ext xmlns:c16="http://schemas.microsoft.com/office/drawing/2014/chart" uri="{C3380CC4-5D6E-409C-BE32-E72D297353CC}">
              <c16:uniqueId val="{00000001-831F-6044-861F-22DF50A3424D}"/>
            </c:ext>
          </c:extLst>
        </c:ser>
        <c:dLbls>
          <c:showLegendKey val="0"/>
          <c:showVal val="0"/>
          <c:showCatName val="0"/>
          <c:showSerName val="0"/>
          <c:showPercent val="0"/>
          <c:showBubbleSize val="0"/>
        </c:dLbls>
        <c:marker val="1"/>
        <c:smooth val="0"/>
        <c:axId val="67486464"/>
        <c:axId val="67480192"/>
      </c:lineChart>
      <c:catAx>
        <c:axId val="70573056"/>
        <c:scaling>
          <c:orientation val="minMax"/>
        </c:scaling>
        <c:delete val="0"/>
        <c:axPos val="b"/>
        <c:numFmt formatCode="General" sourceLinked="1"/>
        <c:majorTickMark val="out"/>
        <c:minorTickMark val="none"/>
        <c:tickLblPos val="nextTo"/>
        <c:crossAx val="67478272"/>
        <c:crosses val="autoZero"/>
        <c:auto val="1"/>
        <c:lblAlgn val="ctr"/>
        <c:lblOffset val="100"/>
        <c:tickLblSkip val="5"/>
        <c:noMultiLvlLbl val="0"/>
      </c:catAx>
      <c:valAx>
        <c:axId val="67478272"/>
        <c:scaling>
          <c:orientation val="minMax"/>
          <c:max val="86"/>
          <c:min val="15"/>
        </c:scaling>
        <c:delete val="0"/>
        <c:axPos val="l"/>
        <c:title>
          <c:tx>
            <c:rich>
              <a:bodyPr rot="-5400000" vert="horz"/>
              <a:lstStyle/>
              <a:p>
                <a:pPr>
                  <a:defRPr/>
                </a:pPr>
                <a:r>
                  <a:rPr lang="en-US"/>
                  <a:t>Tax per Barrel (1/14 dollars)</a:t>
                </a:r>
              </a:p>
            </c:rich>
          </c:tx>
          <c:overlay val="0"/>
        </c:title>
        <c:numFmt formatCode="&quot;$&quot;#,##0" sourceLinked="0"/>
        <c:majorTickMark val="out"/>
        <c:minorTickMark val="none"/>
        <c:tickLblPos val="nextTo"/>
        <c:crossAx val="70573056"/>
        <c:crosses val="autoZero"/>
        <c:crossBetween val="between"/>
      </c:valAx>
      <c:valAx>
        <c:axId val="67480192"/>
        <c:scaling>
          <c:orientation val="minMax"/>
          <c:max val="8100"/>
          <c:min val="2900"/>
        </c:scaling>
        <c:delete val="0"/>
        <c:axPos val="r"/>
        <c:title>
          <c:tx>
            <c:rich>
              <a:bodyPr rot="-5400000" vert="horz"/>
              <a:lstStyle/>
              <a:p>
                <a:pPr>
                  <a:defRPr/>
                </a:pPr>
                <a:r>
                  <a:rPr lang="en-US"/>
                  <a:t>Revenues (Millions of 1/14 dollars)</a:t>
                </a:r>
              </a:p>
            </c:rich>
          </c:tx>
          <c:layout>
            <c:manualLayout>
              <c:xMode val="edge"/>
              <c:yMode val="edge"/>
              <c:x val="0.94216994476358762"/>
              <c:y val="0.33681484856615346"/>
            </c:manualLayout>
          </c:layout>
          <c:overlay val="0"/>
        </c:title>
        <c:numFmt formatCode="&quot;$&quot;#,##0" sourceLinked="0"/>
        <c:majorTickMark val="out"/>
        <c:minorTickMark val="none"/>
        <c:tickLblPos val="nextTo"/>
        <c:crossAx val="67486464"/>
        <c:crosses val="max"/>
        <c:crossBetween val="between"/>
      </c:valAx>
      <c:catAx>
        <c:axId val="67486464"/>
        <c:scaling>
          <c:orientation val="minMax"/>
        </c:scaling>
        <c:delete val="1"/>
        <c:axPos val="b"/>
        <c:numFmt formatCode="General" sourceLinked="1"/>
        <c:majorTickMark val="out"/>
        <c:minorTickMark val="none"/>
        <c:tickLblPos val="none"/>
        <c:crossAx val="67480192"/>
        <c:crosses val="autoZero"/>
        <c:auto val="1"/>
        <c:lblAlgn val="ctr"/>
        <c:lblOffset val="100"/>
        <c:noMultiLvlLbl val="0"/>
      </c:catAx>
    </c:plotArea>
    <c:legend>
      <c:legendPos val="b"/>
      <c:layout>
        <c:manualLayout>
          <c:xMode val="edge"/>
          <c:yMode val="edge"/>
          <c:x val="0.33667083634098394"/>
          <c:y val="0.93242627952358359"/>
          <c:w val="0.32321247879835241"/>
          <c:h val="4.6847900633565462E-2"/>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111/j.1530-0277.2011.01616.x"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doi.org/10.1111/j.1360-0443.2004.00763.x"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ubmed.ncbi.nlm.nih.gov/3719200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mj.com/content/371/bmj.m393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nccd.cdc.gov/DPH_ARDI/default/default.aspx."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monitoringthefuture.org/wp-content/uploads/2023/07/mtfpanel2023.pdf." TargetMode="External"/><Relationship Id="rId4" Type="http://schemas.openxmlformats.org/officeDocument/2006/relationships/hyperlink" Target="https://monitoringthefuture.org/wp-content/uploads/2022/12/mtf2022.pdf."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dn.who.int/media/docs/default-source/ncds/mnd/2022-app3-technical-annex-v26jan2023.pdf?sfvrsn=62581aa3_5."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pages.stern.nyu.edu/~adamodar/New_Home_Page/datafile/margin.html."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Free stock photos are available on UNSPLASH: </a:t>
            </a:r>
            <a:endParaRPr/>
          </a:p>
          <a:p>
            <a:pPr marL="0" lvl="0" indent="0" algn="l" rtl="0">
              <a:spcBef>
                <a:spcPts val="0"/>
              </a:spcBef>
              <a:spcAft>
                <a:spcPts val="0"/>
              </a:spcAft>
              <a:buNone/>
            </a:pPr>
            <a:r>
              <a:rPr lang="en-US"/>
              <a:t>https://unsplash.com/</a:t>
            </a:r>
            <a:endParaRPr/>
          </a:p>
          <a:p>
            <a:pPr marL="0" lvl="0" indent="0" algn="l" rtl="0">
              <a:spcBef>
                <a:spcPts val="0"/>
              </a:spcBef>
              <a:spcAft>
                <a:spcPts val="0"/>
              </a:spcAft>
              <a:buNone/>
            </a:pPr>
            <a:endParaRPr/>
          </a:p>
        </p:txBody>
      </p:sp>
      <p:sp>
        <p:nvSpPr>
          <p:cNvPr id="183" name="Google Shape;1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t>Emerging Adults have the highest risk of alcohol use disorder</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And with the exceptions of Asians, who have a lower risk of AUD, the risk is for past year AUD is comparable across race and ethnicities</a:t>
            </a:r>
            <a:endParaRPr sz="1800" dirty="0"/>
          </a:p>
        </p:txBody>
      </p:sp>
      <p:sp>
        <p:nvSpPr>
          <p:cNvPr id="266" name="Google Shape;2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While men continue to drink at higher rates than women, over the decades, there has been a notable narrowing of this gender gap, fueled largely by increased rates of alcohol use among women.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Although more boys (19%) than girls (13%) start drinking before age 14, girls who begin drinking in early adolescence have a shorter time period between first drink and first episode of binge drinking.6,1</a:t>
            </a:r>
            <a:endParaRPr dirty="0"/>
          </a:p>
        </p:txBody>
      </p:sp>
      <p:sp>
        <p:nvSpPr>
          <p:cNvPr id="277" name="Google Shape;2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sz="1400" dirty="0"/>
              <a:t>There are notable disparities in alcohol use disorder.</a:t>
            </a:r>
          </a:p>
          <a:p>
            <a:pPr marL="171450" lvl="0" indent="-171450" algn="l" rtl="0">
              <a:spcBef>
                <a:spcPts val="0"/>
              </a:spcBef>
              <a:spcAft>
                <a:spcPts val="0"/>
              </a:spcAft>
              <a:buFont typeface="Arial" panose="020B0604020202020204" pitchFamily="34" charset="0"/>
              <a:buChar char="•"/>
            </a:pPr>
            <a:r>
              <a:rPr lang="en-US" sz="1400" dirty="0"/>
              <a:t>While the NSDUH did not show any difference in past year prevalence of AUD by race/ethnicity, earlier data from the NESARC showed a significant disparity in lifetime prevalence of AUD with having the highest prevalence.</a:t>
            </a:r>
          </a:p>
          <a:p>
            <a:pPr marL="171450" lvl="0" indent="-171450" algn="l" rtl="0">
              <a:spcBef>
                <a:spcPts val="0"/>
              </a:spcBef>
              <a:spcAft>
                <a:spcPts val="0"/>
              </a:spcAft>
              <a:buFont typeface="Arial" panose="020B0604020202020204" pitchFamily="34" charset="0"/>
              <a:buChar char="•"/>
            </a:pPr>
            <a:r>
              <a:rPr lang="en-US" sz="1400" dirty="0"/>
              <a:t>While Black women are significantly less likely to report drinking and start alcohol use at an older age, those who do drink are more likely to develop and sustain an AUD.</a:t>
            </a:r>
          </a:p>
          <a:p>
            <a:pPr marL="171450" lvl="0" indent="-171450" algn="l" rtl="0">
              <a:spcBef>
                <a:spcPts val="0"/>
              </a:spcBef>
              <a:spcAft>
                <a:spcPts val="0"/>
              </a:spcAft>
              <a:buFont typeface="Arial" panose="020B0604020202020204" pitchFamily="34" charset="0"/>
              <a:buChar char="•"/>
            </a:pPr>
            <a:r>
              <a:rPr lang="en-US" sz="1400" dirty="0"/>
              <a:t>Data on AUD risk in Hispanic/Latinos in the US is variable, however, there are studies that indicated differential risk for AUD in Asian and Hispanic Americans based on nativity with those being born in the US having a higher prevalence; with some studies indicating that risk may be associated with the degree of acculturation or assimilation to the dominant culture.</a:t>
            </a:r>
          </a:p>
          <a:p>
            <a:pPr marL="171450" lvl="0" indent="-171450" algn="l" rtl="0">
              <a:spcBef>
                <a:spcPts val="0"/>
              </a:spcBef>
              <a:spcAft>
                <a:spcPts val="0"/>
              </a:spcAft>
              <a:buFont typeface="Arial" panose="020B0604020202020204" pitchFamily="34" charset="0"/>
              <a:buChar char="•"/>
            </a:pPr>
            <a:r>
              <a:rPr lang="en-US" sz="1400" dirty="0"/>
              <a:t>There are also disparities in AUD prevalence by sexual orientation with those identifying as sexual minorities having higher rates</a:t>
            </a:r>
          </a:p>
        </p:txBody>
      </p:sp>
      <p:sp>
        <p:nvSpPr>
          <p:cNvPr id="286" name="Google Shape;28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We know that alcohol affects multiple organ systems and is associated with substantial morbidity and mortality- ranging from traumatic injuries, and inclusive of neurologic effects, cardiovascular effects, gastrointestinal disease and malignancy</a:t>
            </a:r>
          </a:p>
          <a:p>
            <a:pPr marL="285750" lvl="0" indent="-285750" algn="l" rtl="0">
              <a:spcBef>
                <a:spcPts val="0"/>
              </a:spcBef>
              <a:spcAft>
                <a:spcPts val="0"/>
              </a:spcAft>
              <a:buFont typeface="Arial" panose="020B0604020202020204" pitchFamily="34" charset="0"/>
              <a:buChar char="•"/>
            </a:pPr>
            <a:endParaRPr lang="en-US" sz="1800" dirty="0">
              <a:latin typeface="+mn-lt"/>
            </a:endParaRPr>
          </a:p>
          <a:p>
            <a:pPr marL="285750" lvl="0" indent="-285750" algn="l" rtl="0">
              <a:spcBef>
                <a:spcPts val="0"/>
              </a:spcBef>
              <a:spcAft>
                <a:spcPts val="0"/>
              </a:spcAft>
              <a:buFont typeface="Arial" panose="020B0604020202020204" pitchFamily="34" charset="0"/>
              <a:buChar char="•"/>
            </a:pPr>
            <a:r>
              <a:rPr lang="en-US" sz="1800" dirty="0">
                <a:latin typeface="+mn-lt"/>
              </a:rPr>
              <a:t>Alcohol is also associated with multiple malignancies, including:</a:t>
            </a:r>
          </a:p>
          <a:p>
            <a:pPr marL="285750" lvl="0" indent="-285750" algn="l" rtl="0">
              <a:spcBef>
                <a:spcPts val="0"/>
              </a:spcBef>
              <a:spcAft>
                <a:spcPts val="0"/>
              </a:spcAft>
              <a:buFont typeface="Arial" panose="020B0604020202020204" pitchFamily="34" charset="0"/>
              <a:buChar char="•"/>
            </a:pPr>
            <a:r>
              <a:rPr lang="en-US" sz="1800" b="0" i="0" dirty="0">
                <a:solidFill>
                  <a:srgbClr val="666666"/>
                </a:solidFill>
                <a:highlight>
                  <a:srgbClr val="FFFFFF"/>
                </a:highlight>
                <a:latin typeface="+mn-lt"/>
                <a:ea typeface="Helvetica Neue"/>
                <a:cs typeface="Helvetica Neue"/>
                <a:sym typeface="Helvetica Neue"/>
              </a:rPr>
              <a:t> 	female breast cancer, oropharyngeal cancer, esophageal cancer, liver cancer, colorectal</a:t>
            </a:r>
            <a:endParaRPr sz="1800" dirty="0">
              <a:latin typeface="+mn-lt"/>
            </a:endParaRPr>
          </a:p>
        </p:txBody>
      </p:sp>
      <p:sp>
        <p:nvSpPr>
          <p:cNvPr id="303" name="Google Shape;30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T</a:t>
            </a:r>
            <a:r>
              <a:rPr lang="en-US" sz="1400" dirty="0"/>
              <a:t>here are disparities in the consequences of AUD by sex, race, ethnicity and socioeconomic status.</a:t>
            </a:r>
          </a:p>
          <a:p>
            <a:pPr marL="171450" lvl="0" indent="-171450" algn="l" rtl="0">
              <a:spcBef>
                <a:spcPts val="0"/>
              </a:spcBef>
              <a:spcAft>
                <a:spcPts val="0"/>
              </a:spcAft>
              <a:buFont typeface="Arial" panose="020B0604020202020204" pitchFamily="34" charset="0"/>
              <a:buChar char="•"/>
            </a:pPr>
            <a:r>
              <a:rPr lang="en-US" sz="1400" dirty="0"/>
              <a:t>Women and Blacks develop and die from liver cirrhosis at rates higher than men and Whites respectively.</a:t>
            </a:r>
            <a:endParaRPr sz="1400" dirty="0"/>
          </a:p>
          <a:p>
            <a:pPr marL="171450" lvl="0" indent="-171450" algn="l" rtl="0">
              <a:spcBef>
                <a:spcPts val="0"/>
              </a:spcBef>
              <a:spcAft>
                <a:spcPts val="0"/>
              </a:spcAft>
              <a:buFont typeface="Arial" panose="020B0604020202020204" pitchFamily="34" charset="0"/>
              <a:buChar char="•"/>
            </a:pPr>
            <a:r>
              <a:rPr lang="en-US" sz="1400" dirty="0"/>
              <a:t>10%  higher mortality for alcohol-related disease.</a:t>
            </a:r>
          </a:p>
          <a:p>
            <a:pPr marL="171450" lvl="0" indent="-171450" algn="l" rtl="0">
              <a:spcBef>
                <a:spcPts val="0"/>
              </a:spcBef>
              <a:spcAft>
                <a:spcPts val="0"/>
              </a:spcAft>
              <a:buFont typeface="Arial" panose="020B0604020202020204" pitchFamily="34" charset="0"/>
              <a:buChar char="•"/>
            </a:pPr>
            <a:r>
              <a:rPr lang="en-US" sz="1400" dirty="0"/>
              <a:t>Women also more likely to develop and increases in alcohol-related consequences have been greater for women</a:t>
            </a:r>
            <a:endParaRPr sz="1400" dirty="0"/>
          </a:p>
          <a:p>
            <a:pPr marL="171450" lvl="0" indent="-171450" algn="l" rtl="0">
              <a:spcBef>
                <a:spcPts val="0"/>
              </a:spcBef>
              <a:spcAft>
                <a:spcPts val="0"/>
              </a:spcAft>
              <a:buFont typeface="Arial" panose="020B0604020202020204" pitchFamily="34" charset="0"/>
              <a:buChar char="•"/>
            </a:pPr>
            <a:r>
              <a:rPr lang="en-US" sz="1400" dirty="0"/>
              <a:t>Blacks are also at increased risk for developing certain alcohol-related malignancies.</a:t>
            </a:r>
            <a:endParaRPr sz="1400" dirty="0"/>
          </a:p>
          <a:p>
            <a:pPr marL="171450" lvl="0" indent="-171450" algn="l" rtl="0">
              <a:spcBef>
                <a:spcPts val="0"/>
              </a:spcBef>
              <a:spcAft>
                <a:spcPts val="0"/>
              </a:spcAft>
              <a:buFont typeface="Arial" panose="020B0604020202020204" pitchFamily="34" charset="0"/>
              <a:buChar char="•"/>
            </a:pPr>
            <a:r>
              <a:rPr lang="en-US" sz="1400" dirty="0"/>
              <a:t>Indigenous populations have higher rates of alcohol associated injury, and</a:t>
            </a:r>
          </a:p>
          <a:p>
            <a:pPr marL="171450" lvl="0" indent="-171450" algn="l" rtl="0">
              <a:spcBef>
                <a:spcPts val="0"/>
              </a:spcBef>
              <a:spcAft>
                <a:spcPts val="0"/>
              </a:spcAft>
              <a:buFont typeface="Arial" panose="020B0604020202020204" pitchFamily="34" charset="0"/>
              <a:buChar char="•"/>
            </a:pPr>
            <a:r>
              <a:rPr lang="en-US" sz="1400" dirty="0"/>
              <a:t>Blacks and Hispanics have higher rates of alcohol-associated injury resulting in mortality.</a:t>
            </a:r>
          </a:p>
          <a:p>
            <a:pPr marL="171450" lvl="0" indent="-171450" algn="l" rtl="0">
              <a:spcBef>
                <a:spcPts val="0"/>
              </a:spcBef>
              <a:spcAft>
                <a:spcPts val="0"/>
              </a:spcAft>
              <a:buFont typeface="Arial" panose="020B0604020202020204" pitchFamily="34" charset="0"/>
              <a:buChar char="•"/>
            </a:pPr>
            <a:r>
              <a:rPr lang="en-US" sz="1400" dirty="0"/>
              <a:t>Similarly, those with lower SES are more likely to die as a result of their AUD compared to those with higher SES.</a:t>
            </a:r>
            <a:endParaRPr sz="1400" dirty="0"/>
          </a:p>
        </p:txBody>
      </p:sp>
      <p:sp>
        <p:nvSpPr>
          <p:cNvPr id="314" name="Google Shape;31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W</a:t>
            </a:r>
            <a:r>
              <a:rPr lang="en-US" sz="1800" dirty="0"/>
              <a:t>e know that the Covid-19 pandemic resulted in concerning changes in alcohol use with a marked increase in consumption and alcohol-related consequences in early part of the COVID-19 pandemic</a:t>
            </a:r>
            <a:endParaRPr sz="1800" dirty="0"/>
          </a:p>
          <a:p>
            <a:pPr marL="742950" lvl="1" indent="-285750" algn="l" rtl="0">
              <a:spcBef>
                <a:spcPts val="0"/>
              </a:spcBef>
              <a:spcAft>
                <a:spcPts val="0"/>
              </a:spcAft>
              <a:buFont typeface="Arial" panose="020B0604020202020204" pitchFamily="34" charset="0"/>
              <a:buChar char="•"/>
            </a:pPr>
            <a:r>
              <a:rPr lang="en-US" sz="1800" dirty="0"/>
              <a:t>25% increase in alcohol-related deaths between 2019-2020</a:t>
            </a:r>
            <a:endParaRPr sz="1800" dirty="0"/>
          </a:p>
          <a:p>
            <a:pPr marL="0" lvl="0" indent="0" algn="l" rtl="0">
              <a:spcBef>
                <a:spcPts val="0"/>
              </a:spcBef>
              <a:spcAft>
                <a:spcPts val="0"/>
              </a:spcAft>
              <a:buNone/>
            </a:pPr>
            <a:endParaRPr dirty="0"/>
          </a:p>
        </p:txBody>
      </p:sp>
      <p:sp>
        <p:nvSpPr>
          <p:cNvPr id="322" name="Google Shape;32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2006 study estimated that alcohol costs $249 billion annually</a:t>
            </a:r>
            <a:endParaRPr/>
          </a:p>
        </p:txBody>
      </p:sp>
      <p:sp>
        <p:nvSpPr>
          <p:cNvPr id="331" name="Google Shape;33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Only a minority of people with AUD receive treatment for their disease and pharmacotherapy is greatly underutilized, with about 15% reporting any treatment for AUD and only 2% reporting receipt of medication for alcohol use disorder in the past year</a:t>
            </a:r>
            <a:endParaRPr dirty="0"/>
          </a:p>
        </p:txBody>
      </p:sp>
      <p:sp>
        <p:nvSpPr>
          <p:cNvPr id="338" name="Google Shape;3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Disclosure slide option #1 for individual presenters. Select either option 1 or option 2, you don’t need to have both.</a:t>
            </a:r>
            <a:endParaRPr/>
          </a:p>
          <a:p>
            <a:pPr marL="0" lvl="0" indent="0" algn="l" rtl="0">
              <a:spcBef>
                <a:spcPts val="0"/>
              </a:spcBef>
              <a:spcAft>
                <a:spcPts val="0"/>
              </a:spcAft>
              <a:buNone/>
            </a:pPr>
            <a:endParaRPr/>
          </a:p>
          <a:p>
            <a:pPr marL="0" lvl="0" indent="0" algn="l" rtl="0">
              <a:spcBef>
                <a:spcPts val="0"/>
              </a:spcBef>
              <a:spcAft>
                <a:spcPts val="0"/>
              </a:spcAft>
              <a:buNone/>
            </a:pPr>
            <a:r>
              <a:rPr lang="en-US"/>
              <a:t>Please disclose all financial relationships that you've had with ineligible companies within the past 24 months regardless of them having ended. Ineligible companies are those whose primary business is producing, marketing, selling, re-selling, or distributing healthcare products used by or on patients. Please include the name of the ineligible company, your role (speaker's bureau, contracted research, employee, stockholder, etc), and if the relationship has ended</a:t>
            </a:r>
            <a:endParaRPr/>
          </a:p>
        </p:txBody>
      </p:sp>
      <p:sp>
        <p:nvSpPr>
          <p:cNvPr id="191" name="Google Shape;1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a:extLst>
            <a:ext uri="{FF2B5EF4-FFF2-40B4-BE49-F238E27FC236}">
              <a16:creationId xmlns:a16="http://schemas.microsoft.com/office/drawing/2014/main" id="{A0C0168F-4F28-8753-D9F6-4DCE08A45D6C}"/>
            </a:ext>
          </a:extLst>
        </p:cNvPr>
        <p:cNvGrpSpPr/>
        <p:nvPr/>
      </p:nvGrpSpPr>
      <p:grpSpPr>
        <a:xfrm>
          <a:off x="0" y="0"/>
          <a:ext cx="0" cy="0"/>
          <a:chOff x="0" y="0"/>
          <a:chExt cx="0" cy="0"/>
        </a:xfrm>
      </p:grpSpPr>
      <p:sp>
        <p:nvSpPr>
          <p:cNvPr id="247" name="Google Shape;247;p8:notes">
            <a:extLst>
              <a:ext uri="{FF2B5EF4-FFF2-40B4-BE49-F238E27FC236}">
                <a16:creationId xmlns:a16="http://schemas.microsoft.com/office/drawing/2014/main" id="{47AF91A4-8A30-22EE-A16A-3C071E13B8B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8:notes">
            <a:extLst>
              <a:ext uri="{FF2B5EF4-FFF2-40B4-BE49-F238E27FC236}">
                <a16:creationId xmlns:a16="http://schemas.microsoft.com/office/drawing/2014/main" id="{7092C57D-45EC-918F-7B1E-9947677AA2E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4579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000"/>
              <a:buFont typeface="Calibri"/>
              <a:buNone/>
            </a:pPr>
            <a:r>
              <a:rPr lang="en-US" sz="1000">
                <a:solidFill>
                  <a:schemeClr val="dk1"/>
                </a:solidFill>
              </a:rPr>
              <a:t>NOTES:</a:t>
            </a:r>
            <a:endParaRPr sz="1000">
              <a:solidFill>
                <a:schemeClr val="dk1"/>
              </a:solidFill>
            </a:endParaRPr>
          </a:p>
          <a:p>
            <a:pPr marL="457200" lvl="0" indent="-292100" algn="l" rtl="0">
              <a:lnSpc>
                <a:spcPct val="115000"/>
              </a:lnSpc>
              <a:spcBef>
                <a:spcPts val="1200"/>
              </a:spcBef>
              <a:spcAft>
                <a:spcPts val="0"/>
              </a:spcAft>
              <a:buClr>
                <a:schemeClr val="dk1"/>
              </a:buClr>
              <a:buSzPts val="1000"/>
              <a:buFont typeface="Calibri"/>
              <a:buChar char="-"/>
            </a:pPr>
            <a:r>
              <a:rPr lang="en-US" sz="1000">
                <a:solidFill>
                  <a:schemeClr val="dk1"/>
                </a:solidFill>
              </a:rPr>
              <a:t>Clinical trials reviewing the efficacy of medications for alcohol use disorder use similar standardized outcomes to compare medications across trials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a:solidFill>
                  <a:schemeClr val="dk1"/>
                </a:solidFill>
              </a:rPr>
              <a:t>This is where you start when you look at a study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a:solidFill>
                  <a:schemeClr val="dk1"/>
                </a:solidFill>
              </a:rPr>
              <a:t>Heavy drinking constitutes = &gt;4 drinks per day for women, &gt;5 drinks per day for men </a:t>
            </a:r>
            <a:endParaRPr sz="1000">
              <a:solidFill>
                <a:schemeClr val="dk1"/>
              </a:solidFill>
            </a:endParaRPr>
          </a:p>
          <a:p>
            <a:pPr marL="457200" lvl="0" indent="-292100" algn="l" rtl="0">
              <a:spcBef>
                <a:spcPts val="0"/>
              </a:spcBef>
              <a:spcAft>
                <a:spcPts val="0"/>
              </a:spcAft>
              <a:buClr>
                <a:schemeClr val="dk1"/>
              </a:buClr>
              <a:buSzPts val="1000"/>
              <a:buFont typeface="Calibri"/>
              <a:buChar char="-"/>
            </a:pPr>
            <a:r>
              <a:rPr lang="en-US" sz="1000">
                <a:solidFill>
                  <a:schemeClr val="dk1"/>
                </a:solidFill>
              </a:rPr>
              <a:t>What if outcomes reflected alcohol’s impact on quality of life and not just the amount someone consumes?</a:t>
            </a:r>
            <a:endParaRPr sz="1000">
              <a:solidFill>
                <a:schemeClr val="dk1"/>
              </a:solidFill>
            </a:endParaRPr>
          </a:p>
          <a:p>
            <a:pPr marL="457200" lvl="0" indent="0" algn="l" rtl="0">
              <a:spcBef>
                <a:spcPts val="0"/>
              </a:spcBef>
              <a:spcAft>
                <a:spcPts val="0"/>
              </a:spcAft>
              <a:buClr>
                <a:schemeClr val="dk1"/>
              </a:buClr>
              <a:buSzPts val="1000"/>
              <a:buFont typeface="Calibri"/>
              <a:buNone/>
            </a:pPr>
            <a:endParaRPr sz="1000">
              <a:solidFill>
                <a:schemeClr val="dk1"/>
              </a:solidFill>
            </a:endParaRPr>
          </a:p>
          <a:p>
            <a:pPr marL="0" lvl="0" indent="0" algn="l" rtl="0">
              <a:lnSpc>
                <a:spcPct val="115000"/>
              </a:lnSpc>
              <a:spcBef>
                <a:spcPts val="0"/>
              </a:spcBef>
              <a:spcAft>
                <a:spcPts val="0"/>
              </a:spcAft>
              <a:buClr>
                <a:schemeClr val="dk1"/>
              </a:buClr>
              <a:buSzPts val="1000"/>
              <a:buFont typeface="Calibri"/>
              <a:buNone/>
            </a:pPr>
            <a:r>
              <a:rPr lang="en-US" sz="1000">
                <a:solidFill>
                  <a:schemeClr val="dk1"/>
                </a:solidFill>
              </a:rPr>
              <a:t>CITATIONS:</a:t>
            </a:r>
            <a:endParaRPr sz="1000">
              <a:solidFill>
                <a:schemeClr val="dk1"/>
              </a:solidFill>
            </a:endParaRPr>
          </a:p>
          <a:p>
            <a:pPr marL="457200" lvl="0" indent="-292100" algn="l" rtl="0">
              <a:spcBef>
                <a:spcPts val="1200"/>
              </a:spcBef>
              <a:spcAft>
                <a:spcPts val="0"/>
              </a:spcAft>
              <a:buClr>
                <a:schemeClr val="dk1"/>
              </a:buClr>
              <a:buSzPts val="1000"/>
              <a:buFont typeface="Calibri"/>
              <a:buAutoNum type="arabicPeriod"/>
            </a:pPr>
            <a:r>
              <a:rPr lang="en-US" sz="1000">
                <a:solidFill>
                  <a:schemeClr val="dk1"/>
                </a:solidFill>
              </a:rPr>
              <a:t>Bschor, T., Henssler, J., Müller, M., Baethge, C., 2018. Baclofen for alcohol use disorder-a systematic meta-analysis. Acta Psychiatr. Scand. 138, 232–242. https://doi.org/ 10.1111/acps.12905. </a:t>
            </a:r>
            <a:endParaRPr sz="1000">
              <a:solidFill>
                <a:schemeClr val="dk1"/>
              </a:solidFill>
            </a:endParaRPr>
          </a:p>
          <a:p>
            <a:pPr marL="0" lvl="0" indent="0" algn="l" rtl="0">
              <a:lnSpc>
                <a:spcPct val="115000"/>
              </a:lnSpc>
              <a:spcBef>
                <a:spcPts val="0"/>
              </a:spcBef>
              <a:spcAft>
                <a:spcPts val="1200"/>
              </a:spcAft>
              <a:buClr>
                <a:schemeClr val="dk1"/>
              </a:buClr>
              <a:buSzPts val="1100"/>
              <a:buFont typeface="Arial"/>
              <a:buNone/>
            </a:pPr>
            <a:endParaRPr sz="10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How do we determine treatment duration? </a:t>
            </a:r>
            <a:r>
              <a:rPr lang="en-US" sz="1729">
                <a:solidFill>
                  <a:srgbClr val="595959"/>
                </a:solidFill>
              </a:rPr>
              <a:t>Duration of tx 6 months -1 yr —2, 7, 24</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000"/>
              <a:buFont typeface="Calibri"/>
              <a:buNone/>
            </a:pPr>
            <a:endParaRPr sz="1000" b="1">
              <a:solidFill>
                <a:schemeClr val="dk1"/>
              </a:solidFill>
            </a:endParaRPr>
          </a:p>
          <a:p>
            <a:pPr marL="0" lvl="0" indent="0" algn="l" rtl="0">
              <a:lnSpc>
                <a:spcPct val="100000"/>
              </a:lnSpc>
              <a:spcBef>
                <a:spcPts val="0"/>
              </a:spcBef>
              <a:spcAft>
                <a:spcPts val="0"/>
              </a:spcAft>
              <a:buClr>
                <a:schemeClr val="dk1"/>
              </a:buClr>
              <a:buSzPts val="1000"/>
              <a:buFont typeface="Calibri"/>
              <a:buNone/>
            </a:pPr>
            <a:r>
              <a:rPr lang="en-US" sz="1000" b="1">
                <a:solidFill>
                  <a:schemeClr val="dk1"/>
                </a:solidFill>
              </a:rPr>
              <a:t>NOTES: </a:t>
            </a:r>
            <a:endParaRPr sz="1000" b="1">
              <a:solidFill>
                <a:schemeClr val="dk1"/>
              </a:solidFill>
            </a:endParaRPr>
          </a:p>
          <a:p>
            <a:pPr marL="457200" lvl="0" indent="-292100" algn="l" rtl="0">
              <a:spcBef>
                <a:spcPts val="0"/>
              </a:spcBef>
              <a:spcAft>
                <a:spcPts val="0"/>
              </a:spcAft>
              <a:buClr>
                <a:schemeClr val="dk1"/>
              </a:buClr>
              <a:buSzPts val="1000"/>
              <a:buFont typeface="Calibri"/>
              <a:buChar char="-"/>
            </a:pPr>
            <a:r>
              <a:rPr lang="en-US" sz="1000" b="1">
                <a:solidFill>
                  <a:schemeClr val="dk1"/>
                </a:solidFill>
              </a:rPr>
              <a:t>ER formulation came after Low rate of retention and adherence with oral formulation led to development of injectable extended-release (ER)  in 2006 [1] </a:t>
            </a:r>
            <a:endParaRPr sz="1000" b="1">
              <a:solidFill>
                <a:schemeClr val="dk1"/>
              </a:solidFill>
            </a:endParaRPr>
          </a:p>
          <a:p>
            <a:pPr marL="457200" lvl="0" indent="-292100" algn="l" rtl="0">
              <a:spcBef>
                <a:spcPts val="0"/>
              </a:spcBef>
              <a:spcAft>
                <a:spcPts val="0"/>
              </a:spcAft>
              <a:buClr>
                <a:schemeClr val="dk1"/>
              </a:buClr>
              <a:buSzPts val="1000"/>
              <a:buFont typeface="Calibri"/>
              <a:buChar char="-"/>
            </a:pPr>
            <a:r>
              <a:rPr lang="en-US" sz="1000" b="1">
                <a:solidFill>
                  <a:schemeClr val="dk1"/>
                </a:solidFill>
              </a:rPr>
              <a:t>The actual neurobiological mechanisms are not entirely understood.</a:t>
            </a:r>
            <a:endParaRPr sz="1000" b="1">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b="1">
                <a:solidFill>
                  <a:schemeClr val="dk1"/>
                </a:solidFill>
              </a:rPr>
              <a:t>MOA: Hemby 1997 and Lee 2005 theorize relationship with endogenous opioids involved in modulating alcohol’s reinforcing effects [2,3] O’Malley 2002 and Williams 2004 believe it modifies the hypothalamic-pituitary-adrenal (HPA) axis to suppress alcohol consumption. </a:t>
            </a:r>
            <a:endParaRPr sz="400" b="1">
              <a:solidFill>
                <a:schemeClr val="dk1"/>
              </a:solidFill>
            </a:endParaRPr>
          </a:p>
          <a:p>
            <a:pPr marL="0" lvl="0" indent="0" algn="l" rtl="0">
              <a:spcBef>
                <a:spcPts val="1200"/>
              </a:spcBef>
              <a:spcAft>
                <a:spcPts val="0"/>
              </a:spcAft>
              <a:buClr>
                <a:schemeClr val="dk1"/>
              </a:buClr>
              <a:buSzPts val="1000"/>
              <a:buFont typeface="Calibri"/>
              <a:buNone/>
            </a:pPr>
            <a:endParaRPr sz="1000" b="1">
              <a:solidFill>
                <a:schemeClr val="dk1"/>
              </a:solidFill>
            </a:endParaRPr>
          </a:p>
          <a:p>
            <a:pPr marL="0" lvl="0" indent="0" algn="l" rtl="0">
              <a:spcBef>
                <a:spcPts val="0"/>
              </a:spcBef>
              <a:spcAft>
                <a:spcPts val="0"/>
              </a:spcAft>
              <a:buClr>
                <a:schemeClr val="dk1"/>
              </a:buClr>
              <a:buSzPts val="1000"/>
              <a:buFont typeface="Calibri"/>
              <a:buNone/>
            </a:pPr>
            <a:r>
              <a:rPr lang="en-US" sz="1000" b="1">
                <a:solidFill>
                  <a:schemeClr val="dk1"/>
                </a:solidFill>
              </a:rPr>
              <a:t>CITATIONS:</a:t>
            </a:r>
            <a:endParaRPr sz="1000" b="1">
              <a:solidFill>
                <a:schemeClr val="dk1"/>
              </a:solidFill>
            </a:endParaRPr>
          </a:p>
          <a:p>
            <a:pPr marL="457200" lvl="0" indent="-292100" algn="l" rtl="0">
              <a:lnSpc>
                <a:spcPct val="100000"/>
              </a:lnSpc>
              <a:spcBef>
                <a:spcPts val="0"/>
              </a:spcBef>
              <a:spcAft>
                <a:spcPts val="0"/>
              </a:spcAft>
              <a:buClr>
                <a:schemeClr val="dk1"/>
              </a:buClr>
              <a:buSzPts val="1000"/>
              <a:buFont typeface="Calibri"/>
              <a:buAutoNum type="arabicPeriod"/>
            </a:pPr>
            <a:r>
              <a:rPr lang="en-US" sz="1000">
                <a:solidFill>
                  <a:schemeClr val="dk1"/>
                </a:solidFill>
              </a:rPr>
              <a:t>Alkermes. Vivitrol prescribing information. Waltham, MA: Author, January, 2024. http://www.Vivitrol.com/Content/pdf/prescribing_info.pdf Accessed September 20, 2024.</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Calibri"/>
              <a:buAutoNum type="arabicPeriod"/>
            </a:pPr>
            <a:r>
              <a:rPr lang="en-US" sz="1000">
                <a:solidFill>
                  <a:srgbClr val="212121"/>
                </a:solidFill>
              </a:rPr>
              <a:t>O'Malley SS, Krishnan-Sarin S, Farren C, Sinha R, Kreek MJ. Naltrexone decreases craving and alcohol self-administration in alcohol-dependent subjects and activates the hypothalamo-pituitary-adrenocortical axis. Psychopharmacology (Berl). 2002 Feb;160(1):19-29. doi: 10.1007/s002130100919. Epub 2002 Jan 22. PMID: 11862370.</a:t>
            </a:r>
            <a:endParaRPr sz="1000">
              <a:solidFill>
                <a:srgbClr val="212121"/>
              </a:solidFill>
            </a:endParaRPr>
          </a:p>
          <a:p>
            <a:pPr marL="457200" lvl="0" indent="-292100" algn="l" rtl="0">
              <a:lnSpc>
                <a:spcPct val="100000"/>
              </a:lnSpc>
              <a:spcBef>
                <a:spcPts val="0"/>
              </a:spcBef>
              <a:spcAft>
                <a:spcPts val="0"/>
              </a:spcAft>
              <a:buClr>
                <a:schemeClr val="dk1"/>
              </a:buClr>
              <a:buSzPts val="1000"/>
              <a:buFont typeface="Roboto"/>
              <a:buAutoNum type="arabicPeriod"/>
            </a:pPr>
            <a:r>
              <a:rPr lang="en-US" sz="1000">
                <a:solidFill>
                  <a:srgbClr val="212121"/>
                </a:solidFill>
                <a:latin typeface="Roboto"/>
                <a:ea typeface="Roboto"/>
                <a:cs typeface="Roboto"/>
                <a:sym typeface="Roboto"/>
              </a:rPr>
              <a:t>Williams KL, Broadbear JH, Woods JH. Noncontingent and response-contingent intravenous ethanol attenuates the effect of naltrexone on hypothalamic-pituitary-adrenal activity in rhesus monkeys. Alcohol Clin Exp Res. 2004 Apr;28(4):566-71. doi: 10.1097/01.alc.0000121655.48922.c4.</a:t>
            </a:r>
            <a:endParaRPr sz="1000">
              <a:solidFill>
                <a:srgbClr val="212121"/>
              </a:solidFill>
              <a:latin typeface="Roboto"/>
              <a:ea typeface="Roboto"/>
              <a:cs typeface="Roboto"/>
              <a:sym typeface="Roboto"/>
            </a:endParaRPr>
          </a:p>
          <a:p>
            <a:pPr marL="457200" lvl="0" indent="-292100" algn="l" rtl="0">
              <a:lnSpc>
                <a:spcPct val="100000"/>
              </a:lnSpc>
              <a:spcBef>
                <a:spcPts val="0"/>
              </a:spcBef>
              <a:spcAft>
                <a:spcPts val="0"/>
              </a:spcAft>
              <a:buClr>
                <a:schemeClr val="dk1"/>
              </a:buClr>
              <a:buSzPts val="1000"/>
              <a:buFont typeface="Calibri"/>
              <a:buAutoNum type="arabicPeriod"/>
            </a:pPr>
            <a:r>
              <a:rPr lang="en-US" sz="1000">
                <a:solidFill>
                  <a:srgbClr val="212121"/>
                </a:solidFill>
              </a:rPr>
              <a:t>O'Malley SS, Froehlich JC. Advances in the use of naltrexone: an integration of preclinical and clinical findings. Recent Dev Alcohol. 2003;16:217-45.</a:t>
            </a:r>
            <a:endParaRPr sz="1000">
              <a:solidFill>
                <a:srgbClr val="212121"/>
              </a:solidFill>
            </a:endParaRPr>
          </a:p>
          <a:p>
            <a:pPr marL="457200" lvl="0" indent="-292100" algn="l" rtl="0">
              <a:lnSpc>
                <a:spcPct val="115000"/>
              </a:lnSpc>
              <a:spcBef>
                <a:spcPts val="0"/>
              </a:spcBef>
              <a:spcAft>
                <a:spcPts val="0"/>
              </a:spcAft>
              <a:buClr>
                <a:srgbClr val="212121"/>
              </a:buClr>
              <a:buSzPts val="1000"/>
              <a:buFont typeface="Calibri"/>
              <a:buAutoNum type="arabicPeriod"/>
            </a:pPr>
            <a:r>
              <a:rPr lang="en-US" sz="1000">
                <a:solidFill>
                  <a:srgbClr val="212121"/>
                </a:solidFill>
              </a:rPr>
              <a:t>Anton RF, Oroszi G, O’Malley SS, et al. An evaluation of µ-opioid receptor (OPRM1) as a predictor of naltrexone response in the treatment of alcohol dependence: results from the Combined Pharmacotherapies and Behavioral Interventions for Alcohol Dependence (COMBINE) study. Arch General Psych. 2008; 65(2):135-144.</a:t>
            </a:r>
            <a:endParaRPr sz="1000">
              <a:solidFill>
                <a:srgbClr val="212121"/>
              </a:solidFill>
            </a:endParaRPr>
          </a:p>
          <a:p>
            <a:pPr marL="457200" lvl="0" indent="-292100" algn="l" rtl="0">
              <a:lnSpc>
                <a:spcPct val="115000"/>
              </a:lnSpc>
              <a:spcBef>
                <a:spcPts val="0"/>
              </a:spcBef>
              <a:spcAft>
                <a:spcPts val="0"/>
              </a:spcAft>
              <a:buClr>
                <a:srgbClr val="212121"/>
              </a:buClr>
              <a:buSzPts val="1000"/>
              <a:buFont typeface="Calibri"/>
              <a:buAutoNum type="arabicPeriod"/>
            </a:pPr>
            <a:r>
              <a:rPr lang="en-US" sz="1000">
                <a:solidFill>
                  <a:srgbClr val="212121"/>
                </a:solidFill>
              </a:rPr>
              <a:t>Volpicelli JR, Watson NT, King AC, et al. Effect of naltrexone on alcohol “high” in alcoholics. Am J Psychiatry. 1995; 152:613-615.</a:t>
            </a:r>
            <a:endParaRPr sz="1000">
              <a:solidFill>
                <a:srgbClr val="212121"/>
              </a:solidFill>
            </a:endParaRPr>
          </a:p>
          <a:p>
            <a:pPr marL="457200" lvl="0" indent="-292100" algn="l" rtl="0">
              <a:lnSpc>
                <a:spcPct val="115000"/>
              </a:lnSpc>
              <a:spcBef>
                <a:spcPts val="0"/>
              </a:spcBef>
              <a:spcAft>
                <a:spcPts val="0"/>
              </a:spcAft>
              <a:buClr>
                <a:srgbClr val="212121"/>
              </a:buClr>
              <a:buSzPts val="1000"/>
              <a:buFont typeface="Calibri"/>
              <a:buAutoNum type="arabicPeriod"/>
            </a:pPr>
            <a:r>
              <a:rPr lang="en-US" sz="1000">
                <a:solidFill>
                  <a:srgbClr val="212121"/>
                </a:solidFill>
              </a:rPr>
              <a:t>Monterosso JR, Flannery BA, Pettinati HM, et al. Predicting treatment response to naltrexone: the influence of craving and family history. Am J Addictions. 2001; 10(3):258-268.</a:t>
            </a:r>
            <a:endParaRPr sz="1000">
              <a:solidFill>
                <a:srgbClr val="212121"/>
              </a:solidFill>
            </a:endParaRPr>
          </a:p>
          <a:p>
            <a:pPr marL="457200" lvl="0" indent="-292100" algn="l" rtl="0">
              <a:lnSpc>
                <a:spcPct val="115000"/>
              </a:lnSpc>
              <a:spcBef>
                <a:spcPts val="0"/>
              </a:spcBef>
              <a:spcAft>
                <a:spcPts val="0"/>
              </a:spcAft>
              <a:buClr>
                <a:srgbClr val="212121"/>
              </a:buClr>
              <a:buSzPts val="1000"/>
              <a:buFont typeface="Calibri"/>
              <a:buAutoNum type="arabicPeriod"/>
            </a:pPr>
            <a:r>
              <a:rPr lang="en-US" sz="1000">
                <a:solidFill>
                  <a:srgbClr val="212121"/>
                </a:solidFill>
              </a:rPr>
              <a:t>Rubio G, Ponce G, Rodriguez-Jimenez R, et al. Clinical predictors of response to naltrexone in alcoholic patients: who benefits most from treatment with naltrexone? Alcohol. 2005; 40(3):227-233.</a:t>
            </a:r>
            <a:endParaRPr sz="1000">
              <a:solidFill>
                <a:srgbClr val="212121"/>
              </a:solidFill>
            </a:endParaRPr>
          </a:p>
          <a:p>
            <a:pPr marL="0" lvl="0" indent="0" algn="l" rtl="0">
              <a:lnSpc>
                <a:spcPct val="115000"/>
              </a:lnSpc>
              <a:spcBef>
                <a:spcPts val="1200"/>
              </a:spcBef>
              <a:spcAft>
                <a:spcPts val="1200"/>
              </a:spcAft>
              <a:buClr>
                <a:srgbClr val="212121"/>
              </a:buClr>
              <a:buSzPts val="1000"/>
              <a:buFont typeface="Calibri"/>
              <a:buNone/>
            </a:pPr>
            <a:r>
              <a:rPr lang="en-US" sz="1000">
                <a:solidFill>
                  <a:srgbClr val="212121"/>
                </a:solidFill>
              </a:rPr>
              <a:t>_________________________________</a:t>
            </a:r>
            <a:endParaRPr sz="1000">
              <a:solidFill>
                <a:srgbClr val="21212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000"/>
              <a:buFont typeface="Calibri"/>
              <a:buNone/>
            </a:pPr>
            <a:r>
              <a:rPr lang="en-US" sz="1000" b="1">
                <a:solidFill>
                  <a:schemeClr val="dk1"/>
                </a:solidFill>
              </a:rPr>
              <a:t>NOTES:</a:t>
            </a:r>
            <a:endParaRPr sz="1000" b="1">
              <a:solidFill>
                <a:schemeClr val="dk1"/>
              </a:solidFill>
            </a:endParaRPr>
          </a:p>
          <a:p>
            <a:pPr marL="457200" lvl="0" indent="-292100" algn="l" rtl="0">
              <a:lnSpc>
                <a:spcPct val="115000"/>
              </a:lnSpc>
              <a:spcBef>
                <a:spcPts val="1200"/>
              </a:spcBef>
              <a:spcAft>
                <a:spcPts val="0"/>
              </a:spcAft>
              <a:buClr>
                <a:schemeClr val="dk1"/>
              </a:buClr>
              <a:buSzPts val="1000"/>
              <a:buFont typeface="Calibri"/>
              <a:buChar char="-"/>
            </a:pPr>
            <a:r>
              <a:rPr lang="en-US" sz="1000">
                <a:solidFill>
                  <a:schemeClr val="dk1"/>
                </a:solidFill>
              </a:rPr>
              <a:t>Recent studies from our group (Ray et al., 2017) and others (Rohn et al., 2017) suggested that </a:t>
            </a:r>
            <a:r>
              <a:rPr lang="en-US" sz="1000" b="1">
                <a:solidFill>
                  <a:schemeClr val="dk1"/>
                </a:solidFill>
              </a:rPr>
              <a:t>non-treatment seekers = majority of participants in human laboratory studies of naltrexone</a:t>
            </a:r>
            <a:r>
              <a:rPr lang="en-US" sz="1000">
                <a:solidFill>
                  <a:schemeClr val="dk1"/>
                </a:solidFill>
              </a:rPr>
              <a:t>, vary widely from treatment-seeking individuals with AUD. Further, a recent meta-analysis by Klemperer and colleagues (2018) found that study characteristics accounted for 48% of the variance among naltrexone clinical trials for AUDs after controlling for medication characteristics (Klemperer et al., 2018). </a:t>
            </a:r>
            <a:endParaRPr sz="1000" b="1">
              <a:solidFill>
                <a:schemeClr val="dk1"/>
              </a:solidFill>
            </a:endParaRPr>
          </a:p>
          <a:p>
            <a:pPr marL="0" lvl="0" indent="0" algn="l" rtl="0">
              <a:lnSpc>
                <a:spcPct val="115000"/>
              </a:lnSpc>
              <a:spcBef>
                <a:spcPts val="1200"/>
              </a:spcBef>
              <a:spcAft>
                <a:spcPts val="0"/>
              </a:spcAft>
              <a:buClr>
                <a:schemeClr val="dk1"/>
              </a:buClr>
              <a:buSzPts val="1000"/>
              <a:buFont typeface="Calibri"/>
              <a:buNone/>
            </a:pPr>
            <a:r>
              <a:rPr lang="en-US" sz="1000" b="1">
                <a:solidFill>
                  <a:schemeClr val="dk1"/>
                </a:solidFill>
              </a:rPr>
              <a:t>CITATIONS:</a:t>
            </a:r>
            <a:endParaRPr sz="1000" b="1">
              <a:solidFill>
                <a:schemeClr val="dk1"/>
              </a:solidFill>
            </a:endParaRPr>
          </a:p>
          <a:p>
            <a:pPr marL="457200" lvl="0" indent="-292100" algn="l" rtl="0">
              <a:lnSpc>
                <a:spcPct val="115000"/>
              </a:lnSpc>
              <a:spcBef>
                <a:spcPts val="1200"/>
              </a:spcBef>
              <a:spcAft>
                <a:spcPts val="0"/>
              </a:spcAft>
              <a:buClr>
                <a:schemeClr val="dk1"/>
              </a:buClr>
              <a:buSzPts val="1000"/>
              <a:buFont typeface="Calibri"/>
              <a:buAutoNum type="arabicPeriod"/>
            </a:pPr>
            <a:r>
              <a:rPr lang="en-US" sz="1000">
                <a:solidFill>
                  <a:schemeClr val="dk1"/>
                </a:solidFill>
              </a:rPr>
              <a:t>Vutien P, Kim NJ, Merrill JO, Duncan MH, Ioannou GN, Collins SE. Extended-release Naltrexone Is Not Linked to Hepatotoxicity in Adults Experiencing Homelessness and Alcohol Use Disorder. J Addict Med. 2023 May-Jun 01;17(3):363-366. doi: 10.1097/ADM.0000000000001121. Epub 2023 Jan 5. PMID: 37267194; PMCID: PMC10248188.</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Ray LA, Green R, Roche DJO, Magill M, Bujarski S. Naltrexone effects on subjective responses to alcohol in the human laboratory: A systematic review and meta-analysis. Addict Biol. 2019 Nov;24(6):1138-1152. doi: 10.1111/adb.12747. Epub 2019 May 30.</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Ray LA, Bujarski S, Yardley MM, Roche DJO, Hartwell EE (2017) Differences between treatment-seeking and non-treatment-seeking participants in medication studies for alcoholism: do they matter? </a:t>
            </a:r>
            <a:r>
              <a:rPr lang="en-US" sz="1000" i="1">
                <a:solidFill>
                  <a:schemeClr val="dk1"/>
                </a:solidFill>
              </a:rPr>
              <a:t>Am J Drug Alcohol Abuse</a:t>
            </a:r>
            <a:r>
              <a:rPr lang="en-US" sz="1000">
                <a:solidFill>
                  <a:schemeClr val="dk1"/>
                </a:solidFill>
              </a:rPr>
              <a:t> 43:703–710.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Rohn MC, Lee MR, Kleuter SB, Schwandt ML, Falk DE, Leggio L (2017) Differences Between Treatment-Seeking and Nontreatment-Seeking Alcohol-Dependent Research Participants: An Exploratory Analysis. </a:t>
            </a:r>
            <a:r>
              <a:rPr lang="en-US" sz="1000" i="1">
                <a:solidFill>
                  <a:schemeClr val="dk1"/>
                </a:solidFill>
              </a:rPr>
              <a:t>Alcohol Clin Exp Res</a:t>
            </a:r>
            <a:r>
              <a:rPr lang="en-US" sz="1000">
                <a:solidFill>
                  <a:schemeClr val="dk1"/>
                </a:solidFill>
              </a:rPr>
              <a:t> 41:414–420.</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Schacht JP, Hoffman M, Chen BH, Anton RF. Epigenetic moderators of naltrexone efficacy in reducing heavy drinking in Alcohol Use Disorder: a randomized trial. Pharmacogenomics J. 2022 Feb;22(1):1-8. doi: 10.1038/s41397-021-00250-8. Epub 2021 Aug 11. PMID: 34381173; PMCID: PMC8799481.</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Murphy CE 4th, Wang RC, Montoy JC, Whittaker E, Raven M. Effect of extended-release naltrexone on alcohol consumption: a systematic review and meta-analysis. Addiction. 2022 Feb;117(2):271-281. doi: 10.1111/add.15572. Epub 2021 Jun 28. PMID: 34033183.</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Mann K, Roos CR, Hoffmann S, Nakovics H, Leménager T, Heinz A, Witkiewitz K. Precision Medicine in Alcohol Dependence: A Controlled Trial Testing Pharmacotherapy Response Among Reward and Relief Drinking Phenotypes. Neuropsychopharmacology. 2018 Mar;43(4):891-899. doi: 10.1038/npp.2017.282. Epub 2017 Nov 20. PMID: 29154368; PMCID: PMC5809801.</a:t>
            </a:r>
            <a:endParaRPr sz="10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000"/>
              <a:buFont typeface="Roboto"/>
              <a:buNone/>
            </a:pPr>
            <a:r>
              <a:rPr lang="en-US" sz="1000" b="1">
                <a:solidFill>
                  <a:schemeClr val="dk1"/>
                </a:solidFill>
                <a:latin typeface="Roboto"/>
                <a:ea typeface="Roboto"/>
                <a:cs typeface="Roboto"/>
                <a:sym typeface="Roboto"/>
              </a:rPr>
              <a:t>NOTES:</a:t>
            </a:r>
            <a:endParaRPr sz="1000" b="1">
              <a:solidFill>
                <a:schemeClr val="dk1"/>
              </a:solidFill>
              <a:latin typeface="Roboto"/>
              <a:ea typeface="Roboto"/>
              <a:cs typeface="Roboto"/>
              <a:sym typeface="Roboto"/>
            </a:endParaRPr>
          </a:p>
          <a:p>
            <a:pPr marL="457200" lvl="0" indent="-292100" algn="l" rtl="0">
              <a:lnSpc>
                <a:spcPct val="115000"/>
              </a:lnSpc>
              <a:spcBef>
                <a:spcPts val="120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Since 1989 in Europe, 1.5 million pharmacovigilance data points show no serious health risks or abuse potential for acamprosate </a:t>
            </a:r>
            <a:endParaRPr sz="1000">
              <a:solidFill>
                <a:schemeClr val="dk1"/>
              </a:solidFill>
              <a:latin typeface="Roboto"/>
              <a:ea typeface="Roboto"/>
              <a:cs typeface="Roboto"/>
              <a:sym typeface="Roboto"/>
            </a:endParaRPr>
          </a:p>
          <a:p>
            <a:pPr marL="0" lvl="0" indent="0" algn="l" rtl="0">
              <a:lnSpc>
                <a:spcPct val="115000"/>
              </a:lnSpc>
              <a:spcBef>
                <a:spcPts val="1600"/>
              </a:spcBef>
              <a:spcAft>
                <a:spcPts val="0"/>
              </a:spcAft>
              <a:buNone/>
            </a:pPr>
            <a:r>
              <a:rPr lang="en-US" sz="1933" u="sng">
                <a:latin typeface="Arial"/>
                <a:ea typeface="Arial"/>
                <a:cs typeface="Arial"/>
                <a:sym typeface="Arial"/>
                <a:hlinkClick r:id="rId3"/>
              </a:rPr>
              <a:t>Associated with significantly higher rates of treatment completion and medication compliance than placebo among both women and men and had a comparable safety and tolerability profile.</a:t>
            </a:r>
            <a:endParaRPr sz="1000" b="1">
              <a:solidFill>
                <a:schemeClr val="dk1"/>
              </a:solidFill>
              <a:latin typeface="Roboto"/>
              <a:ea typeface="Roboto"/>
              <a:cs typeface="Roboto"/>
              <a:sym typeface="Roboto"/>
            </a:endParaRPr>
          </a:p>
          <a:p>
            <a:pPr marL="0" lvl="0" indent="0" algn="l" rtl="0">
              <a:lnSpc>
                <a:spcPct val="115000"/>
              </a:lnSpc>
              <a:spcBef>
                <a:spcPts val="1600"/>
              </a:spcBef>
              <a:spcAft>
                <a:spcPts val="0"/>
              </a:spcAft>
              <a:buClr>
                <a:schemeClr val="dk1"/>
              </a:buClr>
              <a:buSzPts val="1000"/>
              <a:buFont typeface="Roboto"/>
              <a:buNone/>
            </a:pPr>
            <a:r>
              <a:rPr lang="en-US" sz="1000" b="1">
                <a:solidFill>
                  <a:schemeClr val="dk1"/>
                </a:solidFill>
                <a:latin typeface="Roboto"/>
                <a:ea typeface="Roboto"/>
                <a:cs typeface="Roboto"/>
                <a:sym typeface="Roboto"/>
              </a:rPr>
              <a:t>CITATIONS:</a:t>
            </a:r>
            <a:endParaRPr sz="1000" b="1">
              <a:solidFill>
                <a:schemeClr val="dk1"/>
              </a:solidFill>
              <a:latin typeface="Roboto"/>
              <a:ea typeface="Roboto"/>
              <a:cs typeface="Roboto"/>
              <a:sym typeface="Roboto"/>
            </a:endParaRPr>
          </a:p>
          <a:p>
            <a:pPr marL="457200" lvl="0" indent="-292100" algn="l" rtl="0">
              <a:lnSpc>
                <a:spcPct val="115000"/>
              </a:lnSpc>
              <a:spcBef>
                <a:spcPts val="1200"/>
              </a:spcBef>
              <a:spcAft>
                <a:spcPts val="0"/>
              </a:spcAft>
              <a:buClr>
                <a:schemeClr val="dk1"/>
              </a:buClr>
              <a:buSzPts val="1000"/>
              <a:buFont typeface="Calibri"/>
              <a:buAutoNum type="arabicPeriod"/>
            </a:pPr>
            <a:r>
              <a:rPr lang="en-US" sz="1000">
                <a:solidFill>
                  <a:schemeClr val="dk1"/>
                </a:solidFill>
              </a:rPr>
              <a:t>Witkiewitz K, Saville K, Hamreus K. Acamprosate for treatment of alcohol dependence: mechanisms, efficacy, and clinical utility. Therapeutics Clin Risk Management. 2012; 8:45-53.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Yahn SL, Watterson LR, Olive MF. Safety and efficacy of acamprosate for the treatment of alcohol dependence. Subst Abuse. 2013;6:1-12. doi: 10.4137/SART.S9345. Epub 2013 Jan 31.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Harris BR, Prendergast MA, Gibson DA, Rogers DT, Blanchard JA, Holley RC, Fu MC, Hart SR, Pedigo NW, Littleton JM. Acamprosate inhibits the binding and neurotoxic effects of trans-ACPD, suggesting a novel site of action at metabotropic glutamate receptors. Alcohol Clin Exp Res. 2002 Dec;26(12):1779-93. doi: 10.1097/01.ALC.0000042011.99580.98.</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Kiefer F, Jahn H, Tarnaske T, Helwig H, Briken P, Holzbach R, Kämpf P, Stracke R, Baehr M, Naber D, Wiedemann K. Comparing and combining naltrexone and acamprosate in relapse prevention of alcoholism: a double-blind, placebo-controlled study. Arch Gen Psychiatry. 2003 Jan;60(1):92-9. doi: 10.1001/archpsyc.60.1.92.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Whitworth AB, Fischer F, Lesch OM, Nimmerrichter A, Oberbauer H, Platz T, Potgieter A, Walter H, Fleischhacker WW. Comparison of acamprosate and placebo in long-term treatment of alcohol dependence. Lancet. 1996 May 25;347(9013):1438-42. doi: 10.1016/s0140-6736(96)91682-7.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Carmen, B., Angeles, M., Ana, M. and María, A.J. (2004), Efficacy and safety of naltrexone and acamprosate in the treatment of alcohol dependence: a systematic review. Addiction, 99: 811-828. </a:t>
            </a:r>
            <a:r>
              <a:rPr lang="en-US" sz="1000">
                <a:solidFill>
                  <a:schemeClr val="dk1"/>
                </a:solidFill>
                <a:uFill>
                  <a:noFill/>
                </a:uFill>
                <a:hlinkClick r:id="rId4">
                  <a:extLst>
                    <a:ext uri="{A12FA001-AC4F-418D-AE19-62706E023703}">
                      <ahyp:hlinkClr xmlns:ahyp="http://schemas.microsoft.com/office/drawing/2018/hyperlinkcolor" val="tx"/>
                    </a:ext>
                  </a:extLst>
                </a:hlinkClick>
              </a:rPr>
              <a:t>https://doi.org/10.1111/j.1360-0443.2004.00763.x</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Roboto"/>
              <a:buAutoNum type="arabicPeriod"/>
            </a:pPr>
            <a:r>
              <a:rPr lang="en-US" sz="1000">
                <a:solidFill>
                  <a:schemeClr val="dk1"/>
                </a:solidFill>
                <a:latin typeface="Roboto"/>
                <a:ea typeface="Roboto"/>
                <a:cs typeface="Roboto"/>
                <a:sym typeface="Roboto"/>
              </a:rPr>
              <a:t>Mann K, Lehert P, Morgan MY. The efficacy of acamprosate in the maintenance of abstinence in alcohol-dependent individuals: results of a meta-analysis. Alcohol Clin Exp Res. 2004 Jan;28(1):51-63. doi: 10.1097/01.ALC.0000108656.81563.05. PMID: 14745302.</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Anton RF, O'Malley SS, Ciraulo DA, Cisler RA, Couper D, Donovan DM, Gastfriend DR, Hosking JD, Johnson BA, LoCastro JS, Longabaugh R, Mason BJ, Mattson ME, Miller WR, Pettinati HM, Randall CL, Swift R, Weiss RD, Williams LD, Zweben A; COMBINE Study Research Group. Combined pharmacotherapies and behavioral interventions for alcohol dependence: the COMBINE study: a randomized controlled trial. JAMA. 2006 May 3;295(17):2003-17. doi: 10.1001/jama.295.17.2003.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Maisel NC, Blodgett JC, Wilbourne PL, Humphreys K, Finney JW. Meta-analysis of naltrexone and acamprosate for treating alcohol use disorders: when are these medications most helpful? Addiction. 2013 Feb;108(2):275-93. doi: 10.1111/j.1360-0443.2012.04054.x. Epub 2012 Oct 17.</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Verheul R, Lehert P, Geerlings PJ, et al. Predictors of acamprosate efficacy: results from a pooled analysis of seven European trials including 1,485 alcohol-dependent patients. Psychopharm (Berl). 2005; 178(2-3):167-173</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Mason BJ, Goodman AM, Chabac S, et al. Effect of oral acamprosate on abstinence in patients with alcohol dependence in a double-blind, placebo-controlled trial: the role of patient motivation. J Psych Research. 2006; 40:383-393. </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Yahn SL, Watterson LR, Olive MF. Safety and efficacy of acamprosate for the treatment of alcohol dependence. Subst Abuse. 2013;6:1-12. doi: 10.4137/SART.S9345. Epub 2013 Jan 31. </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Mason BJ, Lehert P. Acamprosate for alcohol dependence: a sex-specific meta-analysis based on individual patient data. Alcohol Clin Exp Res. 2012 Mar;36(3):497-508. doi: 10.1111/j.1530-0277.2011.01616.x. Epub 2011 Sep 6. PMID: 21895717; PMCID: PMC3288465.</a:t>
            </a:r>
            <a:endParaRPr sz="1000">
              <a:solidFill>
                <a:schemeClr val="dk1"/>
              </a:solidFill>
            </a:endParaRPr>
          </a:p>
          <a:p>
            <a:pPr marL="0" lvl="0" indent="0" algn="l" rtl="0">
              <a:spcBef>
                <a:spcPts val="0"/>
              </a:spcBef>
              <a:spcAft>
                <a:spcPts val="0"/>
              </a:spcAft>
              <a:buClr>
                <a:schemeClr val="dk1"/>
              </a:buClr>
              <a:buSzPts val="1000"/>
              <a:buFont typeface="Calibri"/>
              <a:buNone/>
            </a:pPr>
            <a:endParaRPr sz="10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Roboto"/>
              <a:buNone/>
            </a:pPr>
            <a:r>
              <a:rPr lang="en-US" sz="1000" b="1">
                <a:solidFill>
                  <a:schemeClr val="dk1"/>
                </a:solidFill>
                <a:latin typeface="Roboto"/>
                <a:ea typeface="Roboto"/>
                <a:cs typeface="Roboto"/>
                <a:sym typeface="Roboto"/>
              </a:rPr>
              <a:t>NOTES:</a:t>
            </a:r>
            <a:endParaRPr sz="1000" b="1">
              <a:solidFill>
                <a:schemeClr val="dk1"/>
              </a:solidFill>
              <a:latin typeface="Roboto"/>
              <a:ea typeface="Roboto"/>
              <a:cs typeface="Roboto"/>
              <a:sym typeface="Roboto"/>
            </a:endParaRPr>
          </a:p>
          <a:p>
            <a:pPr marL="0" lvl="0" indent="0" algn="l" rtl="0">
              <a:spcBef>
                <a:spcPts val="0"/>
              </a:spcBef>
              <a:spcAft>
                <a:spcPts val="0"/>
              </a:spcAft>
              <a:buClr>
                <a:schemeClr val="dk1"/>
              </a:buClr>
              <a:buSzPts val="1000"/>
              <a:buFont typeface="Calibri"/>
              <a:buNone/>
            </a:pPr>
            <a:endParaRPr sz="1000" b="1">
              <a:solidFill>
                <a:schemeClr val="dk1"/>
              </a:solidFill>
              <a:latin typeface="Roboto"/>
              <a:ea typeface="Roboto"/>
              <a:cs typeface="Roboto"/>
              <a:sym typeface="Roboto"/>
            </a:endParaRPr>
          </a:p>
          <a:p>
            <a:pPr marL="0" lvl="0" indent="0" algn="l" rtl="0">
              <a:spcBef>
                <a:spcPts val="0"/>
              </a:spcBef>
              <a:spcAft>
                <a:spcPts val="0"/>
              </a:spcAft>
              <a:buClr>
                <a:schemeClr val="dk1"/>
              </a:buClr>
              <a:buSzPts val="1000"/>
              <a:buFont typeface="Calibri"/>
              <a:buNone/>
            </a:pPr>
            <a:endParaRPr sz="1000" b="1">
              <a:solidFill>
                <a:schemeClr val="dk1"/>
              </a:solidFill>
              <a:latin typeface="Roboto"/>
              <a:ea typeface="Roboto"/>
              <a:cs typeface="Roboto"/>
              <a:sym typeface="Roboto"/>
            </a:endParaRPr>
          </a:p>
          <a:p>
            <a:pPr marL="0" lvl="0" indent="0" algn="l" rtl="0">
              <a:spcBef>
                <a:spcPts val="0"/>
              </a:spcBef>
              <a:spcAft>
                <a:spcPts val="0"/>
              </a:spcAft>
              <a:buClr>
                <a:schemeClr val="dk1"/>
              </a:buClr>
              <a:buSzPts val="1000"/>
              <a:buFont typeface="Roboto"/>
              <a:buNone/>
            </a:pPr>
            <a:r>
              <a:rPr lang="en-US" sz="1000" b="1">
                <a:solidFill>
                  <a:schemeClr val="dk1"/>
                </a:solidFill>
                <a:latin typeface="Roboto"/>
                <a:ea typeface="Roboto"/>
                <a:cs typeface="Roboto"/>
                <a:sym typeface="Roboto"/>
              </a:rPr>
              <a:t>CITATIONS:</a:t>
            </a:r>
            <a:endParaRPr sz="1000" b="1">
              <a:solidFill>
                <a:schemeClr val="dk1"/>
              </a:solidFill>
              <a:latin typeface="Roboto"/>
              <a:ea typeface="Roboto"/>
              <a:cs typeface="Roboto"/>
              <a:sym typeface="Roboto"/>
            </a:endParaRPr>
          </a:p>
          <a:p>
            <a:pPr marL="457200" lvl="0" indent="-292100" algn="l" rtl="0">
              <a:spcBef>
                <a:spcPts val="0"/>
              </a:spcBef>
              <a:spcAft>
                <a:spcPts val="0"/>
              </a:spcAft>
              <a:buClr>
                <a:schemeClr val="dk1"/>
              </a:buClr>
              <a:buSzPts val="1000"/>
              <a:buFont typeface="Roboto"/>
              <a:buAutoNum type="arabicPeriod"/>
            </a:pPr>
            <a:r>
              <a:rPr lang="en-US" sz="1000">
                <a:solidFill>
                  <a:srgbClr val="212121"/>
                </a:solidFill>
                <a:latin typeface="Roboto"/>
                <a:ea typeface="Roboto"/>
                <a:cs typeface="Roboto"/>
                <a:sym typeface="Roboto"/>
              </a:rPr>
              <a:t>Donoghue K, Boniface S, Brobbin E, Byford S, Coleman R, Coulton S, Day E, Dhital R, Farid A, Hermann L, Jordan A, Kimergård A, Koutsou ML, Lingford-Hughes A, Marsden J, Neale J, O'Neill A, Phillips T, Shearer J, Sinclair J, Smith J, Strang J, Weinman J, Whittlesea C, Widyaratna K, Drummond C. Adjunctive Medication Management and Contingency Management to enhance adherence to acamprosate for alcohol dependence: the ADAM trial RCT. Health Technol Assess. 2023 Oct;27(22):1-88. doi: 10.3310/DQKL6124. </a:t>
            </a:r>
            <a:endParaRPr sz="1000">
              <a:solidFill>
                <a:srgbClr val="212121"/>
              </a:solidFill>
              <a:latin typeface="Roboto"/>
              <a:ea typeface="Roboto"/>
              <a:cs typeface="Roboto"/>
              <a:sym typeface="Roboto"/>
            </a:endParaRPr>
          </a:p>
          <a:p>
            <a:pPr marL="457200" lvl="0" indent="-292100" algn="l" rtl="0">
              <a:spcBef>
                <a:spcPts val="0"/>
              </a:spcBef>
              <a:spcAft>
                <a:spcPts val="0"/>
              </a:spcAft>
              <a:buClr>
                <a:srgbClr val="212121"/>
              </a:buClr>
              <a:buSzPts val="1000"/>
              <a:buFont typeface="Roboto"/>
              <a:buAutoNum type="arabicPeriod"/>
            </a:pPr>
            <a:r>
              <a:rPr lang="en-US" sz="1200">
                <a:solidFill>
                  <a:srgbClr val="212121"/>
                </a:solidFill>
                <a:highlight>
                  <a:srgbClr val="FFFFFF"/>
                </a:highlight>
                <a:latin typeface="Roboto"/>
                <a:ea typeface="Roboto"/>
                <a:cs typeface="Roboto"/>
                <a:sym typeface="Roboto"/>
              </a:rPr>
              <a:t>Donoghue K, Hermann L, Brobbin E, Drummond C. The rates and measurement of adherence to acamprosate in randomised controlled clinical trials: A systematic review. PLoS One. 2022 Feb 3;17(2):e0263350. doi: 10.1371/journal.pone.0263350. PMID: 35113930; PMCID: PMC8812903.</a:t>
            </a:r>
            <a:endParaRPr sz="1000">
              <a:solidFill>
                <a:srgbClr val="212121"/>
              </a:solidFill>
              <a:latin typeface="Roboto"/>
              <a:ea typeface="Roboto"/>
              <a:cs typeface="Roboto"/>
              <a:sym typeface="Robo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Calibri"/>
              <a:buNone/>
            </a:pPr>
            <a:r>
              <a:rPr lang="en-US" sz="1000" b="1">
                <a:solidFill>
                  <a:schemeClr val="dk1"/>
                </a:solidFill>
              </a:rPr>
              <a:t>NOTES</a:t>
            </a:r>
            <a:r>
              <a:rPr lang="en-US" sz="1000">
                <a:solidFill>
                  <a:schemeClr val="dk1"/>
                </a:solidFill>
              </a:rPr>
              <a:t>: </a:t>
            </a:r>
            <a:endParaRPr sz="1000">
              <a:solidFill>
                <a:schemeClr val="dk1"/>
              </a:solidFill>
            </a:endParaRPr>
          </a:p>
          <a:p>
            <a:pPr marL="457200" lvl="0" indent="-292100" algn="l" rtl="0">
              <a:spcBef>
                <a:spcPts val="0"/>
              </a:spcBef>
              <a:spcAft>
                <a:spcPts val="0"/>
              </a:spcAft>
              <a:buClr>
                <a:schemeClr val="dk1"/>
              </a:buClr>
              <a:buSzPts val="1000"/>
              <a:buFont typeface="Calibri"/>
              <a:buChar char="-"/>
            </a:pPr>
            <a:r>
              <a:rPr lang="en-US" sz="1000">
                <a:solidFill>
                  <a:schemeClr val="dk1"/>
                </a:solidFill>
              </a:rPr>
              <a:t>Last big trials were in 1973-1985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a:solidFill>
                  <a:schemeClr val="dk1"/>
                </a:solidFill>
              </a:rPr>
              <a:t>Faulty bioactivation in some patient can yield too low a concentration of the active metabolite needed to inhibit aldehyde dehydrogenase, and the 500 mg dose may be more effective in these patients.</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a:solidFill>
                  <a:schemeClr val="dk1"/>
                </a:solidFill>
              </a:rPr>
              <a:t>Studies 47/48 show effectiveness in prevention and limitation of relapse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a:solidFill>
                  <a:schemeClr val="dk1"/>
                </a:solidFill>
              </a:rPr>
              <a:t>Methodologic limitations and mixed results make it difficult to state with certainty what % of patients will benefit from disulfiram. </a:t>
            </a:r>
            <a:endParaRPr sz="1000">
              <a:solidFill>
                <a:schemeClr val="dk1"/>
              </a:solidFill>
            </a:endParaRPr>
          </a:p>
          <a:p>
            <a:pPr marL="0" lvl="0" indent="0" algn="l" rtl="0">
              <a:lnSpc>
                <a:spcPct val="115000"/>
              </a:lnSpc>
              <a:spcBef>
                <a:spcPts val="1200"/>
              </a:spcBef>
              <a:spcAft>
                <a:spcPts val="0"/>
              </a:spcAft>
              <a:buClr>
                <a:schemeClr val="dk1"/>
              </a:buClr>
              <a:buSzPts val="1000"/>
              <a:buFont typeface="Calibri"/>
              <a:buNone/>
            </a:pPr>
            <a:r>
              <a:rPr lang="en-US" sz="1000" b="1">
                <a:solidFill>
                  <a:schemeClr val="dk1"/>
                </a:solidFill>
              </a:rPr>
              <a:t>CITATIONS</a:t>
            </a:r>
            <a:r>
              <a:rPr lang="en-US" sz="1000">
                <a:solidFill>
                  <a:schemeClr val="dk1"/>
                </a:solidFill>
              </a:rPr>
              <a:t>:</a:t>
            </a:r>
            <a:endParaRPr sz="1000">
              <a:solidFill>
                <a:schemeClr val="dk1"/>
              </a:solidFill>
            </a:endParaRPr>
          </a:p>
          <a:p>
            <a:pPr marL="457200" lvl="0" indent="-292100" algn="l" rtl="0">
              <a:lnSpc>
                <a:spcPct val="115000"/>
              </a:lnSpc>
              <a:spcBef>
                <a:spcPts val="1200"/>
              </a:spcBef>
              <a:spcAft>
                <a:spcPts val="0"/>
              </a:spcAft>
              <a:buClr>
                <a:schemeClr val="dk1"/>
              </a:buClr>
              <a:buSzPts val="1000"/>
              <a:buFont typeface="Calibri"/>
              <a:buAutoNum type="arabicPeriod"/>
            </a:pPr>
            <a:r>
              <a:rPr lang="en-US" sz="1000">
                <a:solidFill>
                  <a:schemeClr val="dk1"/>
                </a:solidFill>
              </a:rPr>
              <a:t>Chick J. Safety issues concerning the use of disulfiram in treating alcohol dependence. Drug Safety. May 1999; 20(5):427-435. Review.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Youick JJ, Faiman MD. Disulfiram metabolism as a requirement for the inhibition of rat liver mitochondrial low Km aldehyde dehydrogenase. Biochem Pharmacology. 1991; 42(7):1361-1366.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Laaksonen E, Koski-Jannes A, Salaspuro M, et al. A randomized, multicenter, open-label, comparative trial of disulfiram, naltrexone and acamprosate in the treatment of alcohol dependence. Alcohol. 2008; 43(1):53-61.</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Brewer C, Myers RJ, Johnsen J. Does disulfiram help to prevent relapse in alcohol abuse? CNS Drugs. 2000; 14:329-341.</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Center for Substance Abuse Treatment. Incorporating Alcohol Pharmacotherapies Into Medical Practice. Treatment Improvement Protocol 49. (HHS Publication No. [SMA] 12-4389.) Rockville, MD: Substance Abuse and Mental Health Services Administration; 2009</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Williams SH. Medications for treating alcohol dependence. Am Family Phys. 2005; 72(9):1775-1780.</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Fuller RK, Gordis E. Does disulfiram have a role in alcoholism treatment today? Addiction. 2004; 99(1):21-24.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Martin B, Clapp L, Alfers J, et al. Adherence to court-ordered disulfiram at fifteen months: a naturalistic study. J Sub Abuse Treat. 2004; 26:233-236.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DeVito EE, Dong G, Kober H, Xu J, Carroll KM, Potenza MN. Functional neural changes following behavioral therapies and disulfiram for cocaine dependence. Psychol Addict Behav. 2017 Aug;31(5):534-547. doi: 10.1037/adb0000298. Epub 2017 Jul 17. PMID: 28714728; PMCID: PMC5548432.</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Traccis F, Minozzi S, Trogu E, Vacca R, Vecchi S, Pani PP, Agabio R. Disulfiram for the treatment of cocaine dependence. Cochrane Database Syst Rev. 2024 Jan 5;1(1):CD007024. doi: 10.1002/14651858.CD007024.pub3. PMID: 38180268; PMCID: PMC10767770.</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Carroll KM, Nich C, Petry NM, Eagan DA, Shi JM, Ball SA. A randomized factorial trial of disulfiram and contingency management to enhance cognitive behavioral therapy for cocaine dependence. Drug Alcohol Depend. 2016 Mar 1;160:135-42. doi: 10.1016/j.drugalcdep.2015.12.036. Epub 2016 Jan 13. PMID: 26817621; PMCID: PMC4767616.</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Ekinci E, Rohondia S, Khan R, Dou QP. Repurposing Disulfiram as An Anti-Cancer Agent: Updated Review on Literature and Patents. Recent Pat Anticancer Drug Discov. 2019;14(2):113-132. doi: 10.2174/1574892814666190514104035. PMID: 31084595.</a:t>
            </a:r>
            <a:endParaRPr sz="1000">
              <a:solidFill>
                <a:schemeClr val="dk1"/>
              </a:solidFill>
            </a:endParaRPr>
          </a:p>
          <a:p>
            <a:pPr marL="0" lvl="0" indent="0" algn="l" rtl="0">
              <a:spcBef>
                <a:spcPts val="1200"/>
              </a:spcBef>
              <a:spcAft>
                <a:spcPts val="0"/>
              </a:spcAft>
              <a:buClr>
                <a:schemeClr val="dk1"/>
              </a:buClr>
              <a:buSzPts val="1000"/>
              <a:buFont typeface="Calibri"/>
              <a:buNone/>
            </a:pPr>
            <a:endParaRPr sz="10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000"/>
              <a:buFont typeface="Calibri"/>
              <a:buNone/>
            </a:pPr>
            <a:r>
              <a:rPr lang="en-US" sz="1000" b="1">
                <a:solidFill>
                  <a:schemeClr val="dk1"/>
                </a:solidFill>
              </a:rPr>
              <a:t>NOTES</a:t>
            </a:r>
            <a:r>
              <a:rPr lang="en-US" sz="1000">
                <a:solidFill>
                  <a:schemeClr val="dk1"/>
                </a:solidFill>
              </a:rPr>
              <a:t>: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a:solidFill>
                  <a:schemeClr val="dk1"/>
                </a:solidFill>
              </a:rPr>
              <a:t>Tell the audience what theyre thinking – why you use FDA approved meds vs. off label</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a:solidFill>
                  <a:schemeClr val="dk1"/>
                </a:solidFill>
              </a:rPr>
              <a:t>Who prescribes off-label ? audience question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a:solidFill>
                  <a:schemeClr val="dk1"/>
                </a:solidFill>
              </a:rPr>
              <a:t>What is the call to action – someone get these FDA approved, do the seminal study</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Char char="-"/>
            </a:pPr>
            <a:r>
              <a:rPr lang="en-US" sz="1000">
                <a:solidFill>
                  <a:schemeClr val="dk1"/>
                </a:solidFill>
              </a:rPr>
              <a:t>Tolerability is questionable; ADRs reported were paresthesia, drowsiness, memory impairment, fatigue, taste change, insomnia, pruritus, and impaired concentration were more often reported. Based on the information gathered, there is a 95% probability that only paresthesia (μ=30.569, BF=8.533), drowsiness (μ=10.339, BF=4.079), and memory impairment (μ=17.675, BF=3.999) have a true clinical impact statistically</a:t>
            </a:r>
            <a:endParaRPr sz="1000">
              <a:solidFill>
                <a:schemeClr val="dk1"/>
              </a:solidFill>
            </a:endParaRPr>
          </a:p>
          <a:p>
            <a:pPr marL="457200" lvl="0" indent="-298450" algn="l" rtl="0">
              <a:lnSpc>
                <a:spcPct val="115000"/>
              </a:lnSpc>
              <a:spcBef>
                <a:spcPts val="0"/>
              </a:spcBef>
              <a:spcAft>
                <a:spcPts val="0"/>
              </a:spcAft>
              <a:buClr>
                <a:schemeClr val="dk1"/>
              </a:buClr>
              <a:buSzPts val="1100"/>
              <a:buFont typeface="Calibri"/>
              <a:buChar char="-"/>
            </a:pPr>
            <a:r>
              <a:rPr lang="en-US">
                <a:solidFill>
                  <a:schemeClr val="dk1"/>
                </a:solidFill>
              </a:rPr>
              <a:t>No benefit for participants with co-occurring anxiety</a:t>
            </a:r>
            <a:endParaRPr>
              <a:solidFill>
                <a:schemeClr val="dk1"/>
              </a:solidFill>
            </a:endParaRPr>
          </a:p>
          <a:p>
            <a:pPr marL="0" lvl="0" indent="-88900" algn="l" rtl="0">
              <a:spcBef>
                <a:spcPts val="1600"/>
              </a:spcBef>
              <a:spcAft>
                <a:spcPts val="0"/>
              </a:spcAft>
              <a:buSzPts val="1400"/>
              <a:buChar char="-"/>
            </a:pPr>
            <a:r>
              <a:rPr lang="en-US" sz="2000">
                <a:latin typeface="Arial"/>
                <a:ea typeface="Arial"/>
                <a:cs typeface="Arial"/>
                <a:sym typeface="Arial"/>
              </a:rPr>
              <a:t>N-acetylcysteine does not reduce cognitive effects, but is safe</a:t>
            </a:r>
            <a:r>
              <a:rPr lang="en-US" sz="2000" baseline="30000">
                <a:latin typeface="Arial"/>
                <a:ea typeface="Arial"/>
                <a:cs typeface="Arial"/>
                <a:sym typeface="Arial"/>
              </a:rPr>
              <a:t>6</a:t>
            </a:r>
            <a:r>
              <a:rPr lang="en-US" sz="2000">
                <a:latin typeface="Arial"/>
                <a:ea typeface="Arial"/>
                <a:cs typeface="Arial"/>
                <a:sym typeface="Arial"/>
              </a:rPr>
              <a:t> </a:t>
            </a:r>
            <a:endParaRPr/>
          </a:p>
          <a:p>
            <a:pPr marL="0" lvl="0" indent="0" algn="l" rtl="0">
              <a:lnSpc>
                <a:spcPct val="115000"/>
              </a:lnSpc>
              <a:spcBef>
                <a:spcPts val="1200"/>
              </a:spcBef>
              <a:spcAft>
                <a:spcPts val="0"/>
              </a:spcAft>
              <a:buClr>
                <a:schemeClr val="dk1"/>
              </a:buClr>
              <a:buSzPts val="1000"/>
              <a:buFont typeface="Calibri"/>
              <a:buNone/>
            </a:pPr>
            <a:r>
              <a:rPr lang="en-US" sz="1000" b="1">
                <a:solidFill>
                  <a:schemeClr val="dk1"/>
                </a:solidFill>
              </a:rPr>
              <a:t>CITATIONS</a:t>
            </a:r>
            <a:r>
              <a:rPr lang="en-US" sz="1000">
                <a:solidFill>
                  <a:schemeClr val="dk1"/>
                </a:solidFill>
              </a:rPr>
              <a:t>:</a:t>
            </a:r>
            <a:endParaRPr sz="1000">
              <a:solidFill>
                <a:schemeClr val="dk1"/>
              </a:solidFill>
            </a:endParaRPr>
          </a:p>
          <a:p>
            <a:pPr marL="457200" lvl="0" indent="-292100" algn="l" rtl="0">
              <a:spcBef>
                <a:spcPts val="1200"/>
              </a:spcBef>
              <a:spcAft>
                <a:spcPts val="0"/>
              </a:spcAft>
              <a:buClr>
                <a:schemeClr val="dk1"/>
              </a:buClr>
              <a:buSzPts val="1000"/>
              <a:buFont typeface="Calibri"/>
              <a:buAutoNum type="arabicPeriod"/>
            </a:pPr>
            <a:r>
              <a:rPr lang="en-US" sz="1000">
                <a:solidFill>
                  <a:schemeClr val="dk1"/>
                </a:solidFill>
              </a:rPr>
              <a:t>Arbaizar B, Diersen-Sotos T, Gómez-Acebo I, Llorca J. Topiramate in the treatment of alcohol dependence: a meta-analysis. Actas Esp Psiquiatr. 2010 Jan-Feb;38(1):8-12. English, Spanish. Epub 2010 Jan 1. PMID: 20931405.</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Blodgett JC, Re ACD, Maisel NC, Finney JW. A meta-analysis of topiramate’s effects for individuals with alcohol use disorders. </a:t>
            </a:r>
            <a:r>
              <a:rPr lang="en-US" sz="1000" i="1">
                <a:solidFill>
                  <a:schemeClr val="dk1"/>
                </a:solidFill>
              </a:rPr>
              <a:t>Alcohol Clin Exp Res</a:t>
            </a:r>
            <a:r>
              <a:rPr lang="en-US" sz="1000">
                <a:solidFill>
                  <a:schemeClr val="dk1"/>
                </a:solidFill>
              </a:rPr>
              <a:t>. 2014. Jun;38(6):1481–8.</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Pani PP, Trogu E, Pacini M, et al. (2014) Anticonvulsants for alcohol dependence. </a:t>
            </a:r>
            <a:r>
              <a:rPr lang="en-US" sz="1000" i="1">
                <a:solidFill>
                  <a:schemeClr val="dk1"/>
                </a:solidFill>
              </a:rPr>
              <a:t>Cochrane Database Syst Rev</a:t>
            </a:r>
            <a:r>
              <a:rPr lang="en-US" sz="1000">
                <a:solidFill>
                  <a:schemeClr val="dk1"/>
                </a:solidFill>
              </a:rPr>
              <a:t> 2: CD008544.</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Fluyau D, Kailasam VK, Pierre CG. A Bayesian meta-analysis of topiramate's effectiveness for individuals with alcohol use disorder. J Psychopharmacol. 2023 Feb;37(2):155-163. doi: 10.1177/02698811221149643. Epub 2023 Jan 17. PMID: 36648091.</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Morley KC, Kranzler HR, Luquin N, Jamshidi N, Adams C, Montebello M, Tremonti C, Dali G, Logge W, Baillie A, Teesson M, Trent R, Haber PS. Topiramate Versus Naltrexone for Alcohol Use Disorder: A Genotype-Stratified Double-Blind Randomized Controlled Trial. Am J Psychiatry. 2024 May 1;181(5):403-411. doi: 10.1176/appi.ajp.20230666. PMID: 38706338.</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Tiouririne NA, Kalelioglu T, Seneviratne C, Wang XQ. Safety and tolerability of topiramate and N-acetyl cysteine combination in individuals with alcohol use disorder: a 12 week, randomized, double-blind, pilot study. Alcohol Alcohol. 2024 Jan 17;59(2):agad082. doi: 10.1093/alcalc/agad082. PMID: 38069498.</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Votaw VR, Witkiewitz K, Van Horn ML, Crist RC, Pond T, Kranzler HR. An intensive longitudinal examination of topiramate treatment for alcohol use disorder: a secondary analysis of data from a randomized controlled trial. Addiction. 2023 Jun;118(6):1040-1052. doi: 10.1111/add.16126. Epub 2023 Jan 25. PMID: 36606295; PMCID: PMC10175136.</a:t>
            </a:r>
            <a:endParaRPr sz="10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000"/>
              <a:buFont typeface="Calibri"/>
              <a:buNone/>
            </a:pPr>
            <a:r>
              <a:rPr lang="en-US" sz="1000"/>
              <a:t>Notes:</a:t>
            </a:r>
            <a:endParaRPr sz="1000"/>
          </a:p>
          <a:p>
            <a:pPr marL="0" lvl="0" indent="0" algn="l" rtl="0">
              <a:lnSpc>
                <a:spcPct val="90000"/>
              </a:lnSpc>
              <a:spcBef>
                <a:spcPts val="1333"/>
              </a:spcBef>
              <a:spcAft>
                <a:spcPts val="0"/>
              </a:spcAft>
              <a:buClr>
                <a:schemeClr val="dk1"/>
              </a:buClr>
              <a:buFont typeface="Arial"/>
              <a:buNone/>
            </a:pPr>
            <a:r>
              <a:rPr lang="en-US" sz="1000">
                <a:latin typeface="Arial"/>
                <a:ea typeface="Arial"/>
                <a:cs typeface="Arial"/>
                <a:sym typeface="Arial"/>
              </a:rPr>
              <a:t>Cheng et al. 2020 Meta-analysis and systematic review of 8 RCTs with 413 patients</a:t>
            </a:r>
            <a:r>
              <a:rPr lang="en-US" sz="1000" baseline="30000">
                <a:latin typeface="Arial"/>
                <a:ea typeface="Arial"/>
                <a:cs typeface="Arial"/>
                <a:sym typeface="Arial"/>
              </a:rPr>
              <a:t>3</a:t>
            </a:r>
            <a:r>
              <a:rPr lang="en-US" sz="1000">
                <a:latin typeface="Arial"/>
                <a:ea typeface="Arial"/>
                <a:cs typeface="Arial"/>
                <a:sym typeface="Arial"/>
              </a:rPr>
              <a:t> </a:t>
            </a:r>
            <a:endParaRPr sz="1000">
              <a:latin typeface="Arial"/>
              <a:ea typeface="Arial"/>
              <a:cs typeface="Arial"/>
              <a:sym typeface="Arial"/>
            </a:endParaRPr>
          </a:p>
          <a:p>
            <a:pPr marL="609584" lvl="0" indent="-397922" algn="l" rtl="0">
              <a:lnSpc>
                <a:spcPct val="90000"/>
              </a:lnSpc>
              <a:spcBef>
                <a:spcPts val="1333"/>
              </a:spcBef>
              <a:spcAft>
                <a:spcPts val="0"/>
              </a:spcAft>
              <a:buClr>
                <a:schemeClr val="dk1"/>
              </a:buClr>
              <a:buSzPts val="1000"/>
              <a:buChar char="-"/>
            </a:pPr>
            <a:r>
              <a:rPr lang="en-US" sz="1000" b="1">
                <a:latin typeface="Arial"/>
                <a:ea typeface="Arial"/>
                <a:cs typeface="Arial"/>
                <a:sym typeface="Arial"/>
              </a:rPr>
              <a:t>Outcomes used: reducing alcohol consumption or achieving abstinence </a:t>
            </a:r>
            <a:endParaRPr sz="1000" b="1">
              <a:latin typeface="Arial"/>
              <a:ea typeface="Arial"/>
              <a:cs typeface="Arial"/>
              <a:sym typeface="Arial"/>
            </a:endParaRPr>
          </a:p>
          <a:p>
            <a:pPr marL="609584" lvl="0" indent="-397922" algn="l" rtl="0">
              <a:lnSpc>
                <a:spcPct val="90000"/>
              </a:lnSpc>
              <a:spcBef>
                <a:spcPts val="0"/>
              </a:spcBef>
              <a:spcAft>
                <a:spcPts val="0"/>
              </a:spcAft>
              <a:buClr>
                <a:schemeClr val="dk1"/>
              </a:buClr>
              <a:buSzPts val="1000"/>
              <a:buChar char="-"/>
            </a:pPr>
            <a:r>
              <a:rPr lang="en-US" sz="1000">
                <a:latin typeface="Arial"/>
                <a:ea typeface="Arial"/>
                <a:cs typeface="Arial"/>
                <a:sym typeface="Arial"/>
              </a:rPr>
              <a:t>Duration ranged from 8 days - 26 weeks (182 days)</a:t>
            </a:r>
            <a:endParaRPr sz="1000">
              <a:latin typeface="Arial"/>
              <a:ea typeface="Arial"/>
              <a:cs typeface="Arial"/>
              <a:sym typeface="Arial"/>
            </a:endParaRPr>
          </a:p>
          <a:p>
            <a:pPr marL="609584" lvl="0" indent="-397922" algn="l" rtl="0">
              <a:lnSpc>
                <a:spcPct val="90000"/>
              </a:lnSpc>
              <a:spcBef>
                <a:spcPts val="0"/>
              </a:spcBef>
              <a:spcAft>
                <a:spcPts val="0"/>
              </a:spcAft>
              <a:buClr>
                <a:schemeClr val="dk1"/>
              </a:buClr>
              <a:buSzPts val="1000"/>
              <a:buChar char="-"/>
            </a:pPr>
            <a:r>
              <a:rPr lang="en-US" sz="1000" b="1">
                <a:latin typeface="Arial"/>
                <a:ea typeface="Arial"/>
                <a:cs typeface="Arial"/>
                <a:sym typeface="Arial"/>
              </a:rPr>
              <a:t>No difference compared to placebo</a:t>
            </a:r>
            <a:r>
              <a:rPr lang="en-US" sz="1000">
                <a:latin typeface="Arial"/>
                <a:ea typeface="Arial"/>
                <a:cs typeface="Arial"/>
                <a:sym typeface="Arial"/>
              </a:rPr>
              <a:t> for reducing alcohol consumption </a:t>
            </a:r>
            <a:endParaRPr sz="1000">
              <a:latin typeface="Arial"/>
              <a:ea typeface="Arial"/>
              <a:cs typeface="Arial"/>
              <a:sym typeface="Arial"/>
            </a:endParaRPr>
          </a:p>
          <a:p>
            <a:pPr marL="609584" lvl="0" indent="-397922" algn="l" rtl="0">
              <a:lnSpc>
                <a:spcPct val="90000"/>
              </a:lnSpc>
              <a:spcBef>
                <a:spcPts val="0"/>
              </a:spcBef>
              <a:spcAft>
                <a:spcPts val="0"/>
              </a:spcAft>
              <a:buClr>
                <a:schemeClr val="dk1"/>
              </a:buClr>
              <a:buSzPts val="1000"/>
              <a:buChar char="-"/>
            </a:pPr>
            <a:r>
              <a:rPr lang="en-US" sz="1000">
                <a:latin typeface="Arial"/>
                <a:ea typeface="Arial"/>
                <a:cs typeface="Arial"/>
                <a:sym typeface="Arial"/>
              </a:rPr>
              <a:t>Secondary analysis favored GBP in reducing percentage of heavy drinking days</a:t>
            </a:r>
            <a:endParaRPr sz="1000">
              <a:latin typeface="Arial"/>
              <a:ea typeface="Arial"/>
              <a:cs typeface="Arial"/>
              <a:sym typeface="Arial"/>
            </a:endParaRPr>
          </a:p>
          <a:p>
            <a:pPr marL="609584" lvl="0" indent="-397922" algn="l" rtl="0">
              <a:lnSpc>
                <a:spcPct val="90000"/>
              </a:lnSpc>
              <a:spcBef>
                <a:spcPts val="0"/>
              </a:spcBef>
              <a:spcAft>
                <a:spcPts val="0"/>
              </a:spcAft>
              <a:buClr>
                <a:schemeClr val="dk1"/>
              </a:buClr>
              <a:buSzPts val="1000"/>
              <a:buChar char="-"/>
            </a:pPr>
            <a:r>
              <a:rPr lang="en-US" sz="1000">
                <a:latin typeface="Arial"/>
                <a:ea typeface="Arial"/>
                <a:cs typeface="Arial"/>
                <a:sym typeface="Arial"/>
              </a:rPr>
              <a:t>No effect on cravings</a:t>
            </a:r>
            <a:endParaRPr sz="1000">
              <a:latin typeface="Arial"/>
              <a:ea typeface="Arial"/>
              <a:cs typeface="Arial"/>
              <a:sym typeface="Arial"/>
            </a:endParaRPr>
          </a:p>
          <a:p>
            <a:pPr marL="609584" lvl="0" indent="-397922" algn="l" rtl="0">
              <a:lnSpc>
                <a:spcPct val="90000"/>
              </a:lnSpc>
              <a:spcBef>
                <a:spcPts val="0"/>
              </a:spcBef>
              <a:spcAft>
                <a:spcPts val="0"/>
              </a:spcAft>
              <a:buClr>
                <a:schemeClr val="dk1"/>
              </a:buClr>
              <a:buSzPts val="1000"/>
              <a:buChar char="-"/>
            </a:pPr>
            <a:r>
              <a:rPr lang="en-US" sz="1000" b="1">
                <a:latin typeface="Arial"/>
                <a:ea typeface="Arial"/>
                <a:cs typeface="Arial"/>
                <a:sym typeface="Arial"/>
              </a:rPr>
              <a:t>Helpful to decrease drinking, not achieve abstinence </a:t>
            </a:r>
            <a:r>
              <a:rPr lang="en-US" sz="1000">
                <a:latin typeface="Arial"/>
                <a:ea typeface="Arial"/>
                <a:cs typeface="Arial"/>
                <a:sym typeface="Arial"/>
              </a:rPr>
              <a:t> </a:t>
            </a:r>
            <a:endParaRPr sz="1000"/>
          </a:p>
          <a:p>
            <a:pPr marL="0" lvl="0" indent="0" algn="l" rtl="0">
              <a:lnSpc>
                <a:spcPct val="90000"/>
              </a:lnSpc>
              <a:spcBef>
                <a:spcPts val="1000"/>
              </a:spcBef>
              <a:spcAft>
                <a:spcPts val="0"/>
              </a:spcAft>
              <a:buClr>
                <a:schemeClr val="dk1"/>
              </a:buClr>
              <a:buSzPts val="1000"/>
              <a:buFont typeface="Calibri"/>
              <a:buNone/>
            </a:pPr>
            <a:endParaRPr sz="1000"/>
          </a:p>
          <a:p>
            <a:pPr marL="0" lvl="0" indent="0" algn="l" rtl="0">
              <a:lnSpc>
                <a:spcPct val="90000"/>
              </a:lnSpc>
              <a:spcBef>
                <a:spcPts val="1000"/>
              </a:spcBef>
              <a:spcAft>
                <a:spcPts val="0"/>
              </a:spcAft>
              <a:buClr>
                <a:schemeClr val="dk1"/>
              </a:buClr>
              <a:buSzPts val="1000"/>
              <a:buFont typeface="Calibri"/>
              <a:buNone/>
            </a:pPr>
            <a:r>
              <a:rPr lang="en-US" sz="1000">
                <a:solidFill>
                  <a:schemeClr val="dk1"/>
                </a:solidFill>
              </a:rPr>
              <a:t>CITATIONS:</a:t>
            </a:r>
            <a:endParaRPr sz="1000"/>
          </a:p>
          <a:p>
            <a:pPr marL="457200" lvl="0" indent="-292100" algn="l" rtl="0">
              <a:lnSpc>
                <a:spcPct val="90000"/>
              </a:lnSpc>
              <a:spcBef>
                <a:spcPts val="1000"/>
              </a:spcBef>
              <a:spcAft>
                <a:spcPts val="0"/>
              </a:spcAft>
              <a:buClr>
                <a:schemeClr val="dk1"/>
              </a:buClr>
              <a:buSzPts val="1000"/>
              <a:buFont typeface="Calibri"/>
              <a:buAutoNum type="arabicPeriod"/>
            </a:pPr>
            <a:r>
              <a:rPr lang="en-US" sz="1000">
                <a:solidFill>
                  <a:schemeClr val="dk1"/>
                </a:solidFill>
              </a:rPr>
              <a:t>Ahmed S, Bachu R, Kotapati P, Adnan M, Ahmed R, Farooq U, Saeed H, Khan AM, Zubair A, Qamar I, Begum G. Use of Gabapentin in the Treatment of Substance Use and Psychiatric Disorders: A Systematic Review. Front Psychiatry. 2019 May 7;10:228. doi: 10.3389/fpsyt.2019.00228. PMID: 31133886; PMCID: PMC6514433.</a:t>
            </a:r>
            <a:endParaRPr sz="1000">
              <a:solidFill>
                <a:schemeClr val="dk1"/>
              </a:solidFill>
            </a:endParaRPr>
          </a:p>
          <a:p>
            <a:pPr marL="457200" lvl="0" indent="-292100" algn="l" rtl="0">
              <a:lnSpc>
                <a:spcPct val="90000"/>
              </a:lnSpc>
              <a:spcBef>
                <a:spcPts val="0"/>
              </a:spcBef>
              <a:spcAft>
                <a:spcPts val="0"/>
              </a:spcAft>
              <a:buClr>
                <a:schemeClr val="dk1"/>
              </a:buClr>
              <a:buSzPts val="1000"/>
              <a:buFont typeface="Calibri"/>
              <a:buAutoNum type="arabicPeriod"/>
            </a:pPr>
            <a:r>
              <a:rPr lang="en-US" sz="1000">
                <a:solidFill>
                  <a:schemeClr val="dk1"/>
                </a:solidFill>
              </a:rPr>
              <a:t>Kranzler HR, Feinn R, Morris P, Hartwell EE. A meta-analysis of the efficacy of gabapentin for treating alcohol use disorder. Addiction. 2019 Sep;114(9):1547-1555. doi: 10.1111/add.14655. Epub 2019 Jun 5. PMID: 31077485; PMCID: PMC6682454.</a:t>
            </a:r>
            <a:endParaRPr sz="1000">
              <a:solidFill>
                <a:schemeClr val="dk1"/>
              </a:solidFill>
            </a:endParaRPr>
          </a:p>
          <a:p>
            <a:pPr marL="457200" lvl="0" indent="-292100" algn="l" rtl="0">
              <a:lnSpc>
                <a:spcPct val="90000"/>
              </a:lnSpc>
              <a:spcBef>
                <a:spcPts val="0"/>
              </a:spcBef>
              <a:spcAft>
                <a:spcPts val="0"/>
              </a:spcAft>
              <a:buClr>
                <a:schemeClr val="dk1"/>
              </a:buClr>
              <a:buSzPts val="1000"/>
              <a:buFont typeface="Calibri"/>
              <a:buAutoNum type="arabicPeriod"/>
            </a:pPr>
            <a:r>
              <a:rPr lang="en-US" sz="1000">
                <a:solidFill>
                  <a:schemeClr val="dk1"/>
                </a:solidFill>
              </a:rPr>
              <a:t>Cheng YC, Huang YC, Huang WL. Gabapentinoids for treatment of alcohol use disorder: A systematic review and meta-analysis. Hum Psychopharmacol. 2020 Nov;35(6):1-11. doi: 10.1002/hup.2751. Epub 2020 Jul 15. PMID: 32667088.</a:t>
            </a:r>
            <a:endParaRPr sz="1000">
              <a:solidFill>
                <a:schemeClr val="dk1"/>
              </a:solidFill>
            </a:endParaRPr>
          </a:p>
          <a:p>
            <a:pPr marL="457200" lvl="0" indent="-292100" algn="l" rtl="0">
              <a:lnSpc>
                <a:spcPct val="90000"/>
              </a:lnSpc>
              <a:spcBef>
                <a:spcPts val="0"/>
              </a:spcBef>
              <a:spcAft>
                <a:spcPts val="0"/>
              </a:spcAft>
              <a:buClr>
                <a:schemeClr val="dk1"/>
              </a:buClr>
              <a:buSzPts val="1000"/>
              <a:buFont typeface="Calibri"/>
              <a:buAutoNum type="arabicPeriod"/>
            </a:pPr>
            <a:r>
              <a:rPr lang="en-US" sz="1000">
                <a:solidFill>
                  <a:schemeClr val="dk1"/>
                </a:solidFill>
              </a:rPr>
              <a:t>Mariani JJ, Pavlicova M, Basaraba C, Mamczur-Fuller A, Brooks DJ, Bisaga A, Carpenter KM, Nunes EV, Levin FR. Pilot randomized placebo-controlled clinical trial of high-dose gabapentin for alcohol use disorder. Alcohol Clin Exp Res. 2021 Aug;45(8):1639-1652. doi: 10.1111/acer.14648. Epub 2021 Jul 5. PMID: 34120336; PMCID: PMC8462978.</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000"/>
              <a:buFont typeface="Calibri"/>
              <a:buNone/>
            </a:pPr>
            <a:endParaRPr sz="10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b="0" i="0" u="none" strike="noStrike" dirty="0">
                <a:solidFill>
                  <a:srgbClr val="000000"/>
                </a:solidFill>
                <a:effectLst/>
                <a:latin typeface="Calibri" panose="020F0502020204030204" pitchFamily="34" charset="0"/>
              </a:rPr>
              <a:t>Dr. Alyssa </a:t>
            </a:r>
            <a:r>
              <a:rPr lang="en-US" sz="1600" b="0" i="0" u="none" strike="noStrike" dirty="0" err="1">
                <a:solidFill>
                  <a:srgbClr val="000000"/>
                </a:solidFill>
                <a:effectLst/>
                <a:latin typeface="Calibri" panose="020F0502020204030204" pitchFamily="34" charset="0"/>
              </a:rPr>
              <a:t>Falleni</a:t>
            </a:r>
            <a:r>
              <a:rPr lang="en-US" sz="1600" b="0" i="0" u="none" strike="noStrike" dirty="0">
                <a:solidFill>
                  <a:srgbClr val="000000"/>
                </a:solidFill>
                <a:effectLst/>
                <a:latin typeface="Calibri" panose="020F0502020204030204" pitchFamily="34" charset="0"/>
              </a:rPr>
              <a:t> is a clinical pharmacist who specializes in substance use disorders, infectious disease, and health professions education and research. She completed a pharmacy residency in ambulatory care focusing on HIV and primary care, and subsequently completed a two-year fellowship in health professions education, evaluation and research for addiction education. Her current clinical practice is at Hartford Healthcare Infectious Disease, providing medication management to people living with HIV and chronic Hepatitis C. She holds a clinical instructor position at the Yale School of Medicine in the Department of Psychiatry, teaching medical residents about substance use disorders and related harms employing gamification teaching methods.</a:t>
            </a:r>
            <a:endParaRPr sz="1600" dirty="0"/>
          </a:p>
        </p:txBody>
      </p:sp>
      <p:sp>
        <p:nvSpPr>
          <p:cNvPr id="202" name="Google Shape;202;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Calibri"/>
              <a:buNone/>
            </a:pPr>
            <a:r>
              <a:rPr lang="en-US" sz="1000">
                <a:solidFill>
                  <a:schemeClr val="dk1"/>
                </a:solidFill>
              </a:rPr>
              <a:t>NOTES: </a:t>
            </a:r>
            <a:endParaRPr sz="1000">
              <a:solidFill>
                <a:schemeClr val="dk1"/>
              </a:solidFill>
            </a:endParaRPr>
          </a:p>
          <a:p>
            <a:pPr marL="457200" lvl="0" indent="-292100" algn="l" rtl="0">
              <a:spcBef>
                <a:spcPts val="0"/>
              </a:spcBef>
              <a:spcAft>
                <a:spcPts val="0"/>
              </a:spcAft>
              <a:buClr>
                <a:schemeClr val="dk1"/>
              </a:buClr>
              <a:buSzPts val="1000"/>
              <a:buFont typeface="Calibri"/>
              <a:buChar char="-"/>
            </a:pPr>
            <a:r>
              <a:rPr lang="en-US" sz="1000">
                <a:solidFill>
                  <a:schemeClr val="dk1"/>
                </a:solidFill>
              </a:rPr>
              <a:t>Varenicline significantly reduced alcohol consumption and craving among people with AUD </a:t>
            </a:r>
            <a:r>
              <a:rPr lang="en-US" sz="1000">
                <a:solidFill>
                  <a:srgbClr val="222222"/>
                </a:solidFill>
              </a:rPr>
              <a:t> </a:t>
            </a:r>
            <a:endParaRPr sz="1000">
              <a:solidFill>
                <a:srgbClr val="222222"/>
              </a:solidFill>
            </a:endParaRPr>
          </a:p>
          <a:p>
            <a:pPr marL="457200" lvl="0" indent="-292100" algn="l" rtl="0">
              <a:spcBef>
                <a:spcPts val="0"/>
              </a:spcBef>
              <a:spcAft>
                <a:spcPts val="0"/>
              </a:spcAft>
              <a:buClr>
                <a:schemeClr val="dk1"/>
              </a:buClr>
              <a:buSzPts val="1000"/>
              <a:buFont typeface="Calibri"/>
              <a:buChar char="-"/>
            </a:pPr>
            <a:r>
              <a:rPr lang="en-US" sz="1000">
                <a:solidFill>
                  <a:srgbClr val="222222"/>
                </a:solidFill>
              </a:rPr>
              <a:t>Further, testing combination pharmacotherapy for AUD represents an important direction in the field, particularly using medications such as naltrexone and varenicline, which are approved for treating AUD and smoking, respectively. The objective of the current study was to test the utility of the WHO risk drinking levels as a drinking outcome in a randomized clinical trial of combined varenicline and naltrexone for smoking cessation and drinking reduction. </a:t>
            </a:r>
            <a:endParaRPr sz="1000">
              <a:solidFill>
                <a:srgbClr val="222222"/>
              </a:solidFill>
            </a:endParaRPr>
          </a:p>
          <a:p>
            <a:pPr marL="457200" lvl="0" indent="-292100" algn="l" rtl="0">
              <a:spcBef>
                <a:spcPts val="0"/>
              </a:spcBef>
              <a:spcAft>
                <a:spcPts val="0"/>
              </a:spcAft>
              <a:buClr>
                <a:srgbClr val="222222"/>
              </a:buClr>
              <a:buSzPts val="1000"/>
              <a:buFont typeface="Calibri"/>
              <a:buChar char="-"/>
            </a:pPr>
            <a:r>
              <a:rPr lang="en-US" sz="1000">
                <a:solidFill>
                  <a:srgbClr val="222222"/>
                </a:solidFill>
              </a:rPr>
              <a:t>secondary analysis of a phase 2, randomized, double-blind clinical trial, wherein participants (N = 165) who were daily smokers and heavy drinkers were randomly assigned to receive either 2 mg/day of varenicline plus 50 mg/day of naltrexone or 2 mg/day of varenicline plus placebo for 12 weeks.</a:t>
            </a:r>
            <a:endParaRPr sz="1000">
              <a:solidFill>
                <a:srgbClr val="222222"/>
              </a:solidFill>
            </a:endParaRPr>
          </a:p>
          <a:p>
            <a:pPr marL="457200" lvl="0" indent="-292100" algn="l" rtl="0">
              <a:spcBef>
                <a:spcPts val="0"/>
              </a:spcBef>
              <a:spcAft>
                <a:spcPts val="0"/>
              </a:spcAft>
              <a:buClr>
                <a:srgbClr val="222222"/>
              </a:buClr>
              <a:buSzPts val="1000"/>
              <a:buFont typeface="Calibri"/>
              <a:buChar char="-"/>
            </a:pPr>
            <a:r>
              <a:rPr lang="en-US" sz="1000">
                <a:solidFill>
                  <a:srgbClr val="222222"/>
                </a:solidFill>
              </a:rPr>
              <a:t>In logistic growth curve models individuals receiving the combined treatment had greater reductions in WHO risk drinking levels than individuals taking varenicline alone when assessed at 4 weeks into the active medication period.</a:t>
            </a:r>
            <a:endParaRPr sz="1000">
              <a:solidFill>
                <a:srgbClr val="222222"/>
              </a:solidFill>
            </a:endParaRPr>
          </a:p>
          <a:p>
            <a:pPr marL="457200" lvl="0" indent="-292100" algn="l" rtl="0">
              <a:spcBef>
                <a:spcPts val="0"/>
              </a:spcBef>
              <a:spcAft>
                <a:spcPts val="0"/>
              </a:spcAft>
              <a:buClr>
                <a:srgbClr val="222222"/>
              </a:buClr>
              <a:buSzPts val="1000"/>
              <a:buFont typeface="Calibri"/>
              <a:buChar char="-"/>
            </a:pPr>
            <a:r>
              <a:rPr lang="en-US" sz="1000" i="1">
                <a:solidFill>
                  <a:srgbClr val="FF0000"/>
                </a:solidFill>
              </a:rPr>
              <a:t>This tells us more about the safety of the combined treatment than its efficacy or rather efficacy of varenicline for AUD.  but no other trials to go off of WHO drinking levels – outcome of this trial was doing something new and seeing if there could be demonstrated outcomes based on the who drinking levels –HOWEVER, it differs from all other efficacy AUD outcomes, limiting comparability.</a:t>
            </a:r>
            <a:endParaRPr sz="1000" i="1">
              <a:solidFill>
                <a:srgbClr val="FF0000"/>
              </a:solidFill>
            </a:endParaRPr>
          </a:p>
          <a:p>
            <a:pPr marL="457200" lvl="0" indent="-292100" algn="l" rtl="0">
              <a:spcBef>
                <a:spcPts val="0"/>
              </a:spcBef>
              <a:spcAft>
                <a:spcPts val="0"/>
              </a:spcAft>
              <a:buClr>
                <a:srgbClr val="222222"/>
              </a:buClr>
              <a:buSzPts val="1000"/>
              <a:buFont typeface="Calibri"/>
              <a:buChar char="-"/>
            </a:pPr>
            <a:r>
              <a:rPr lang="en-US" sz="1000" i="1">
                <a:solidFill>
                  <a:srgbClr val="FF0000"/>
                </a:solidFill>
              </a:rPr>
              <a:t>Also wonder how smoking and alcohol relationships played into this trial and if investigators looked at that relationship at baseline. We know that daily routine impacts smoking and how people quit. We also know that a lot of people associate smoking cigarettes with alcohol and vice versa. So wondering if in individuals who do not endorse that association would see the same benefit with varenicline + naltrexone. </a:t>
            </a:r>
            <a:r>
              <a:rPr lang="en-US" sz="1000">
                <a:solidFill>
                  <a:srgbClr val="FF0000"/>
                </a:solidFill>
              </a:rPr>
              <a:t> </a:t>
            </a:r>
            <a:endParaRPr sz="1000">
              <a:solidFill>
                <a:srgbClr val="FF0000"/>
              </a:solidFill>
            </a:endParaRPr>
          </a:p>
          <a:p>
            <a:pPr marL="457200" lvl="0" indent="-292100" algn="l" rtl="0">
              <a:spcBef>
                <a:spcPts val="0"/>
              </a:spcBef>
              <a:spcAft>
                <a:spcPts val="0"/>
              </a:spcAft>
              <a:buClr>
                <a:srgbClr val="222222"/>
              </a:buClr>
              <a:buSzPts val="1000"/>
              <a:buFont typeface="Calibri"/>
              <a:buChar char="-"/>
            </a:pPr>
            <a:r>
              <a:rPr lang="en-US" sz="1000">
                <a:solidFill>
                  <a:srgbClr val="FF0000"/>
                </a:solidFill>
              </a:rPr>
              <a:t>Are benefits from varenicline + naltrexone synergistically? OR really only from naltrexone component in combination (since we know naltrexone already demonstrated efficacy for AUD)?</a:t>
            </a:r>
            <a:endParaRPr sz="1000">
              <a:solidFill>
                <a:srgbClr val="222222"/>
              </a:solidFill>
            </a:endParaRPr>
          </a:p>
          <a:p>
            <a:pPr marL="457200" lvl="0" indent="-292100" algn="l" rtl="0">
              <a:spcBef>
                <a:spcPts val="0"/>
              </a:spcBef>
              <a:spcAft>
                <a:spcPts val="0"/>
              </a:spcAft>
              <a:buClr>
                <a:schemeClr val="dk1"/>
              </a:buClr>
              <a:buSzPts val="1000"/>
              <a:buFont typeface="Calibri"/>
              <a:buChar char="-"/>
            </a:pPr>
            <a:r>
              <a:rPr lang="en-US" sz="1000">
                <a:solidFill>
                  <a:schemeClr val="dk1"/>
                </a:solidFill>
              </a:rPr>
              <a:t>GLP1S - Retrospective cohort study of electronic health records of 83,825 patients with obesity, we show that semaglutide compared with other anti-obesity medications is associated with a 50%-56% lower risk for both the incidence and recurrence of alcohol use disorder for a 12-month follow-up period. Consistent reductions were seen for patients stratified by gender, age group, race and in patients with and without type 2 diabetes. Similar findings are replicated in the study population with 598,803 patients with type 2 diabetes.</a:t>
            </a:r>
            <a:endParaRPr sz="1000">
              <a:solidFill>
                <a:schemeClr val="dk1"/>
              </a:solidFill>
            </a:endParaRPr>
          </a:p>
          <a:p>
            <a:pPr marL="0" lvl="0" indent="0" algn="l" rtl="0">
              <a:spcBef>
                <a:spcPts val="0"/>
              </a:spcBef>
              <a:spcAft>
                <a:spcPts val="0"/>
              </a:spcAft>
              <a:buClr>
                <a:schemeClr val="dk1"/>
              </a:buClr>
              <a:buSzPts val="1000"/>
              <a:buFont typeface="Calibri"/>
              <a:buNone/>
            </a:pPr>
            <a:endParaRPr sz="1000">
              <a:solidFill>
                <a:schemeClr val="dk1"/>
              </a:solidFill>
            </a:endParaRPr>
          </a:p>
          <a:p>
            <a:pPr marL="0" lvl="0" indent="0" algn="l" rtl="0">
              <a:spcBef>
                <a:spcPts val="0"/>
              </a:spcBef>
              <a:spcAft>
                <a:spcPts val="0"/>
              </a:spcAft>
              <a:buClr>
                <a:schemeClr val="dk1"/>
              </a:buClr>
              <a:buSzPts val="1000"/>
              <a:buFont typeface="Calibri"/>
              <a:buNone/>
            </a:pPr>
            <a:r>
              <a:rPr lang="en-US" sz="1000">
                <a:solidFill>
                  <a:schemeClr val="dk1"/>
                </a:solidFill>
              </a:rPr>
              <a:t>CITATIONS:</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i="1">
                <a:solidFill>
                  <a:schemeClr val="dk1"/>
                </a:solidFill>
              </a:rPr>
              <a:t>Ray, L.A., Green, R., Enders, C., Leventhal, A.M., Grodin, E.N., Li, G. et al.(2021) Efficacy of combining varenicline and naltrexone for smoking cessation and drinking reduction: a randomized clinical trial.American Journal of Psychiatry, 178, 818–828.</a:t>
            </a:r>
            <a:endParaRPr sz="1000" i="1">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Nieto SJ, Enders CK, Witkiewitz K, O'Malley SS, Ray LA. Combination treatment with varenicline and naltrexone reduces World Health Organization risk drinking levels. Alcohol Clin Exp Res. 2022 Dec;46(12):2258-2266. doi: 10.1111/acer.14953. Epub 2022 Dec 14. PMID: 36515648.</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Chuong V, Farokhnia M, Khom S, Pince CL, Elvig SK, Vlkolinsky R, Marchette RC, Koob GF, Roberto M, Vendruscolo LF, Leggio L. The glucagon-like peptide-1 (GLP-1) analogue semaglutide reduces alcohol drinking and modulates central GABA neurotransmission. JCI Insight. 2023;8(12):e170671. PubMed PMID: </a:t>
            </a:r>
            <a:r>
              <a:rPr lang="en-US" sz="1000">
                <a:solidFill>
                  <a:schemeClr val="dk1"/>
                </a:solidFill>
                <a:uFill>
                  <a:noFill/>
                </a:uFill>
                <a:hlinkClick r:id="rId3">
                  <a:extLst>
                    <a:ext uri="{A12FA001-AC4F-418D-AE19-62706E023703}">
                      <ahyp:hlinkClr xmlns:ahyp="http://schemas.microsoft.com/office/drawing/2018/hyperlinkcolor" val="tx"/>
                    </a:ext>
                  </a:extLst>
                </a:hlinkClick>
              </a:rPr>
              <a:t>37192005</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Wang, W., Volkow, N.D., Berger, N.A. </a:t>
            </a:r>
            <a:r>
              <a:rPr lang="en-US" sz="1000" i="1">
                <a:solidFill>
                  <a:schemeClr val="dk1"/>
                </a:solidFill>
              </a:rPr>
              <a:t>et al.</a:t>
            </a:r>
            <a:r>
              <a:rPr lang="en-US" sz="1000">
                <a:solidFill>
                  <a:schemeClr val="dk1"/>
                </a:solidFill>
              </a:rPr>
              <a:t> Associations of semaglutide with incidence and recurrence of alcohol use disorder in real-world population. </a:t>
            </a:r>
            <a:r>
              <a:rPr lang="en-US" sz="1000" i="1">
                <a:solidFill>
                  <a:schemeClr val="dk1"/>
                </a:solidFill>
              </a:rPr>
              <a:t>Nat Commun</a:t>
            </a:r>
            <a:r>
              <a:rPr lang="en-US" sz="1000">
                <a:solidFill>
                  <a:schemeClr val="dk1"/>
                </a:solidFill>
              </a:rPr>
              <a:t> 15, 4548 (2024). https://doi.org/10.1038/s41467-024-48780-6</a:t>
            </a:r>
            <a:endParaRPr sz="10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000">
                <a:solidFill>
                  <a:schemeClr val="dk1"/>
                </a:solidFill>
              </a:rPr>
              <a:t>NOTES:</a:t>
            </a:r>
            <a:endParaRPr sz="1000">
              <a:solidFill>
                <a:schemeClr val="dk1"/>
              </a:solidFill>
            </a:endParaRPr>
          </a:p>
          <a:p>
            <a:pPr marL="457200" marR="0" lvl="0" indent="-292100" algn="l" rtl="0">
              <a:lnSpc>
                <a:spcPct val="100000"/>
              </a:lnSpc>
              <a:spcBef>
                <a:spcPts val="0"/>
              </a:spcBef>
              <a:spcAft>
                <a:spcPts val="0"/>
              </a:spcAft>
              <a:buClr>
                <a:schemeClr val="dk1"/>
              </a:buClr>
              <a:buSzPts val="1000"/>
              <a:buFont typeface="Calibri"/>
              <a:buChar char="-"/>
            </a:pPr>
            <a:r>
              <a:rPr lang="en-US" sz="1000">
                <a:solidFill>
                  <a:schemeClr val="dk1"/>
                </a:solidFill>
              </a:rPr>
              <a:t>Thanks to French cardiologist Olivier Ameisen’s case report in 2005 baclofen became a highly researched drug for AUD. His report of sustained suppression of alcohol craving with baclofen, peaked interest, but concerns remain about it’s clinical significance especially since he used high doses of 270 mg/day (vs. usual max 80 mg). </a:t>
            </a:r>
            <a:endParaRPr sz="1000">
              <a:solidFill>
                <a:schemeClr val="dk1"/>
              </a:solidFill>
            </a:endParaRPr>
          </a:p>
          <a:p>
            <a:pPr marL="457200" marR="0" lvl="0" indent="-292100" algn="l" rtl="0">
              <a:lnSpc>
                <a:spcPct val="100000"/>
              </a:lnSpc>
              <a:spcBef>
                <a:spcPts val="0"/>
              </a:spcBef>
              <a:spcAft>
                <a:spcPts val="0"/>
              </a:spcAft>
              <a:buClr>
                <a:schemeClr val="dk1"/>
              </a:buClr>
              <a:buSzPts val="1000"/>
              <a:buFont typeface="Calibri"/>
              <a:buChar char="-"/>
            </a:pPr>
            <a:r>
              <a:rPr lang="en-US" sz="1000">
                <a:solidFill>
                  <a:schemeClr val="dk1"/>
                </a:solidFill>
              </a:rPr>
              <a:t>Future Studies: A RCT study of baclofen treatment in patients with AUD with different etiologies is urgently required to guide clinical abstinence management in patients with liver diseases.</a:t>
            </a:r>
            <a:endParaRPr sz="1000">
              <a:solidFill>
                <a:schemeClr val="dk1"/>
              </a:solidFill>
            </a:endParaRPr>
          </a:p>
          <a:p>
            <a:pPr marL="457200" marR="0" lvl="0" indent="-292100" algn="l" rtl="0">
              <a:lnSpc>
                <a:spcPct val="100000"/>
              </a:lnSpc>
              <a:spcBef>
                <a:spcPts val="0"/>
              </a:spcBef>
              <a:spcAft>
                <a:spcPts val="0"/>
              </a:spcAft>
              <a:buClr>
                <a:schemeClr val="dk1"/>
              </a:buClr>
              <a:buSzPts val="1000"/>
              <a:buFont typeface="Calibri"/>
              <a:buChar char="-"/>
            </a:pPr>
            <a:r>
              <a:rPr lang="en-US" sz="1000">
                <a:solidFill>
                  <a:schemeClr val="dk1"/>
                </a:solidFill>
              </a:rPr>
              <a:t>Treatment duration we know is chronic!!! Not short term </a:t>
            </a:r>
            <a:endParaRPr sz="1000">
              <a:solidFill>
                <a:schemeClr val="dk1"/>
              </a:solidFill>
            </a:endParaRPr>
          </a:p>
          <a:p>
            <a:pPr marL="457200" marR="0" lvl="0" indent="-292100" algn="l" rtl="0">
              <a:lnSpc>
                <a:spcPct val="100000"/>
              </a:lnSpc>
              <a:spcBef>
                <a:spcPts val="0"/>
              </a:spcBef>
              <a:spcAft>
                <a:spcPts val="0"/>
              </a:spcAft>
              <a:buClr>
                <a:schemeClr val="dk1"/>
              </a:buClr>
              <a:buSzPts val="1000"/>
              <a:buFont typeface="Calibri"/>
              <a:buChar char="-"/>
            </a:pPr>
            <a:r>
              <a:rPr lang="en-US" sz="1000">
                <a:solidFill>
                  <a:schemeClr val="dk1"/>
                </a:solidFill>
              </a:rPr>
              <a:t>Abstinence is primary outcome for patients with ALD d/t risk of irreversible liver damage with continued alcohol use </a:t>
            </a:r>
            <a:endParaRPr sz="1000">
              <a:solidFill>
                <a:schemeClr val="dk1"/>
              </a:solidFill>
            </a:endParaRPr>
          </a:p>
          <a:p>
            <a:pPr marL="457200" marR="0" lvl="0" indent="-292100" algn="l" rtl="0">
              <a:lnSpc>
                <a:spcPct val="100000"/>
              </a:lnSpc>
              <a:spcBef>
                <a:spcPts val="0"/>
              </a:spcBef>
              <a:spcAft>
                <a:spcPts val="0"/>
              </a:spcAft>
              <a:buClr>
                <a:schemeClr val="dk1"/>
              </a:buClr>
              <a:buSzPts val="1000"/>
              <a:buFont typeface="Calibri"/>
              <a:buChar char="-"/>
            </a:pPr>
            <a:r>
              <a:rPr lang="en-US" sz="1000">
                <a:solidFill>
                  <a:schemeClr val="dk1"/>
                </a:solidFill>
              </a:rPr>
              <a:t>Overall abstinence rate was 53% (95% CI: 0.23–0.84), similar to 61% (95% CI: 0.25–0.88) rate in Cheng et al., 2020 with both ARLD and non-ARLD patients.</a:t>
            </a:r>
            <a:endParaRPr sz="1000"/>
          </a:p>
          <a:p>
            <a:pPr marL="457200" marR="0" lvl="0" indent="-292100" algn="l" rtl="0">
              <a:lnSpc>
                <a:spcPct val="100000"/>
              </a:lnSpc>
              <a:spcBef>
                <a:spcPts val="0"/>
              </a:spcBef>
              <a:spcAft>
                <a:spcPts val="0"/>
              </a:spcAft>
              <a:buClr>
                <a:schemeClr val="dk1"/>
              </a:buClr>
              <a:buSzPts val="1000"/>
              <a:buFont typeface="Calibri"/>
              <a:buChar char="-"/>
            </a:pPr>
            <a:r>
              <a:rPr lang="en-US" sz="1000">
                <a:latin typeface="Arial"/>
                <a:ea typeface="Arial"/>
                <a:cs typeface="Arial"/>
                <a:sym typeface="Arial"/>
              </a:rPr>
              <a:t>1/322 had severe acute confusion, resolved with D/C</a:t>
            </a:r>
            <a:endParaRPr sz="1000">
              <a:latin typeface="Arial"/>
              <a:ea typeface="Arial"/>
              <a:cs typeface="Arial"/>
              <a:sym typeface="Arial"/>
            </a:endParaRPr>
          </a:p>
          <a:p>
            <a:pPr marL="457200" marR="0" lvl="0" indent="-292100" algn="l" rtl="0">
              <a:lnSpc>
                <a:spcPct val="100000"/>
              </a:lnSpc>
              <a:spcBef>
                <a:spcPts val="0"/>
              </a:spcBef>
              <a:spcAft>
                <a:spcPts val="0"/>
              </a:spcAft>
              <a:buClr>
                <a:schemeClr val="dk1"/>
              </a:buClr>
              <a:buSzPts val="1000"/>
              <a:buFont typeface="Calibri"/>
              <a:buChar char="-"/>
            </a:pPr>
            <a:r>
              <a:rPr lang="en-US" sz="1000">
                <a:latin typeface="Arial"/>
                <a:ea typeface="Arial"/>
                <a:cs typeface="Arial"/>
                <a:sym typeface="Arial"/>
              </a:rPr>
              <a:t>Severity of liver disease, severity of AUD, and comorbid conditions (ie. Veterans with PTSD and more severe AUD = less effective) –greater severity of disease could mean greater motivation to abstain</a:t>
            </a:r>
            <a:endParaRPr sz="1000">
              <a:latin typeface="Arial"/>
              <a:ea typeface="Arial"/>
              <a:cs typeface="Arial"/>
              <a:sym typeface="Arial"/>
            </a:endParaRPr>
          </a:p>
          <a:p>
            <a:pPr marL="0" lvl="0" indent="0" algn="l" rtl="0">
              <a:spcBef>
                <a:spcPts val="0"/>
              </a:spcBef>
              <a:spcAft>
                <a:spcPts val="0"/>
              </a:spcAft>
              <a:buClr>
                <a:schemeClr val="dk1"/>
              </a:buClr>
              <a:buSzPts val="1000"/>
              <a:buFont typeface="Calibri"/>
              <a:buNone/>
            </a:pPr>
            <a:endParaRPr sz="1000">
              <a:solidFill>
                <a:schemeClr val="dk1"/>
              </a:solidFill>
            </a:endParaRPr>
          </a:p>
          <a:p>
            <a:pPr marL="0" lvl="0" indent="0" algn="l" rtl="0">
              <a:spcBef>
                <a:spcPts val="0"/>
              </a:spcBef>
              <a:spcAft>
                <a:spcPts val="0"/>
              </a:spcAft>
              <a:buClr>
                <a:schemeClr val="dk1"/>
              </a:buClr>
              <a:buSzPts val="1000"/>
              <a:buFont typeface="Calibri"/>
              <a:buNone/>
            </a:pPr>
            <a:r>
              <a:rPr lang="en-US" sz="1000">
                <a:solidFill>
                  <a:schemeClr val="dk1"/>
                </a:solidFill>
              </a:rPr>
              <a:t>CITATIONS:</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Rose AK, Jones, A. Baclofen: its effectiveness in reducing harmful drinking, craving, and negative mood. A meta-analysis. Addiction 2018. [epub ahead of print]. https://doi.org/10.1111/add.14191</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Bschor, T., Henssler, J., Müller, M., Baethge, C., 2018. Baclofen for alcohol use disorder-a systematic meta-analysis. Acta Psychiatr. Scand. 138, 232–242. https://doi.org/10.1111/acps.12905. </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Cheng HY, McGuinness LA, Elbers RG, MacArthur GJ, Taylor A, McAleenan A, Dawson S, López-López JA, Higgins JPT, Cowlishaw S, Lingford-Hughes A, Hickman M, Kessler D. Treatment interventions to maintain abstinence from alcohol in primary care: systematic review and network meta-analysis. BMJ. 2020 Nov 25;371:m3934. doi: 10.1136/bmj.m3934. PMID: 33239318; PMCID: PMC7687021.</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Duan F, Zhai H, Liu C, Chang C, Song S, Li J, Cheng J, Yang S. Systematic review and meta-analysis: Efficacy and safety of baclofen in patients with alcohol use disorder co-morbid liver diseases. J Psychiatr Res. 2023 Aug;164:477-484. doi: 10.1016/j.jpsychires.2023.06.042. Epub 2023 Jun 30. PMID: 37441998.</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Avila et al., 2020; Szabo et al., 2019</a:t>
            </a:r>
            <a:endParaRPr sz="1000">
              <a:solidFill>
                <a:schemeClr val="dk1"/>
              </a:solidFill>
            </a:endParaRPr>
          </a:p>
          <a:p>
            <a:pPr marL="457200" lvl="0" indent="-292100" algn="l" rtl="0">
              <a:spcBef>
                <a:spcPts val="0"/>
              </a:spcBef>
              <a:spcAft>
                <a:spcPts val="0"/>
              </a:spcAft>
              <a:buClr>
                <a:schemeClr val="dk1"/>
              </a:buClr>
              <a:buSzPts val="1000"/>
              <a:buFont typeface="Calibri"/>
              <a:buAutoNum type="arabicPeriod"/>
            </a:pPr>
            <a:r>
              <a:rPr lang="en-US" sz="1000">
                <a:solidFill>
                  <a:schemeClr val="dk1"/>
                </a:solidFill>
              </a:rPr>
              <a:t>Cheng et al., 2020 found not superior to placebo (maintaining abstinence) </a:t>
            </a:r>
            <a:r>
              <a:rPr lang="en-US" sz="1000" u="sng">
                <a:solidFill>
                  <a:schemeClr val="dk1"/>
                </a:solidFill>
                <a:hlinkClick r:id="rId3">
                  <a:extLst>
                    <a:ext uri="{A12FA001-AC4F-418D-AE19-62706E023703}">
                      <ahyp:hlinkClr xmlns:ahyp="http://schemas.microsoft.com/office/drawing/2018/hyperlinkcolor" val="tx"/>
                    </a:ext>
                  </a:extLst>
                </a:hlinkClick>
              </a:rPr>
              <a:t>10.1136/bmj.m3934</a:t>
            </a:r>
            <a:endParaRPr sz="1000">
              <a:solidFill>
                <a:schemeClr val="dk1"/>
              </a:solidFill>
            </a:endParaRPr>
          </a:p>
          <a:p>
            <a:pPr marL="0" lvl="0" indent="0" algn="l" rtl="0">
              <a:spcBef>
                <a:spcPts val="0"/>
              </a:spcBef>
              <a:spcAft>
                <a:spcPts val="0"/>
              </a:spcAft>
              <a:buClr>
                <a:schemeClr val="dk1"/>
              </a:buClr>
              <a:buSzPts val="1000"/>
              <a:buFont typeface="Calibri"/>
              <a:buNone/>
            </a:pPr>
            <a:endParaRPr sz="1000">
              <a:solidFill>
                <a:schemeClr val="dk1"/>
              </a:solidFill>
            </a:endParaRPr>
          </a:p>
        </p:txBody>
      </p:sp>
      <p:sp>
        <p:nvSpPr>
          <p:cNvPr id="451" name="Google Shape;451;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Calibri"/>
              <a:buNone/>
            </a:pPr>
            <a:r>
              <a:rPr lang="en-US" sz="1000">
                <a:solidFill>
                  <a:schemeClr val="dk1"/>
                </a:solidFill>
              </a:rPr>
              <a:t>NOTES:</a:t>
            </a:r>
            <a:endParaRPr sz="1000">
              <a:solidFill>
                <a:schemeClr val="dk1"/>
              </a:solidFill>
            </a:endParaRPr>
          </a:p>
          <a:p>
            <a:pPr marL="457200" lvl="0" indent="-292100" algn="l" rtl="0">
              <a:spcBef>
                <a:spcPts val="0"/>
              </a:spcBef>
              <a:spcAft>
                <a:spcPts val="0"/>
              </a:spcAft>
              <a:buClr>
                <a:schemeClr val="dk1"/>
              </a:buClr>
              <a:buSzPts val="1000"/>
              <a:buFont typeface="Calibri"/>
              <a:buChar char="-"/>
            </a:pPr>
            <a:r>
              <a:rPr lang="en-US" sz="1000">
                <a:solidFill>
                  <a:schemeClr val="dk1"/>
                </a:solidFill>
              </a:rPr>
              <a:t>How do i treat AUD with pharmacotherapy when people are also on SSRis/ Antipsychotics? CNS concerns of meds → alcohol in unmeasured quantities may have worse impact than CNS-modulating medications at controlled doses </a:t>
            </a:r>
            <a:endParaRPr sz="1000"/>
          </a:p>
          <a:p>
            <a:pPr marL="457200" lvl="0" indent="-292100" algn="l" rtl="0">
              <a:spcBef>
                <a:spcPts val="0"/>
              </a:spcBef>
              <a:spcAft>
                <a:spcPts val="0"/>
              </a:spcAft>
              <a:buClr>
                <a:schemeClr val="dk1"/>
              </a:buClr>
              <a:buSzPts val="1000"/>
              <a:buFont typeface="Calibri"/>
              <a:buChar char="-"/>
            </a:pPr>
            <a:r>
              <a:rPr lang="en-US" sz="2000">
                <a:latin typeface="Arial"/>
                <a:ea typeface="Arial"/>
                <a:cs typeface="Arial"/>
                <a:sym typeface="Arial"/>
              </a:rPr>
              <a:t>Concern for drug-drug interactions!!</a:t>
            </a:r>
            <a:endParaRPr sz="1000">
              <a:solidFill>
                <a:schemeClr val="dk1"/>
              </a:solidFill>
            </a:endParaRPr>
          </a:p>
          <a:p>
            <a:pPr marL="0" lvl="0" indent="0" algn="l" rtl="0">
              <a:spcBef>
                <a:spcPts val="0"/>
              </a:spcBef>
              <a:spcAft>
                <a:spcPts val="0"/>
              </a:spcAft>
              <a:buClr>
                <a:schemeClr val="dk1"/>
              </a:buClr>
              <a:buSzPts val="1000"/>
              <a:buFont typeface="Calibri"/>
              <a:buNone/>
            </a:pPr>
            <a:r>
              <a:rPr lang="en-US" sz="1000">
                <a:solidFill>
                  <a:schemeClr val="dk1"/>
                </a:solidFill>
              </a:rPr>
              <a:t>CITATIONS:</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Anton RF, O'Malley SS, Ciraulo DA, Cisler RA, Couper D, Donovan DM, Gastfriend DR, Hosking JD, Johnson BA, LoCastro JS, Longabaugh R, Mason BJ, Mattson ME, Miller WR, Pettinati HM, Randall CL, Swift R, Weiss RD, Williams LD, Zweben A; COMBINE Study Research Group. Combined pharmacotherapies and behavioral interventions for alcohol dependence: the COMBINE study: a randomized controlled trial. JAMA. 2006 May 3;295(17):2003-17. doi: 10.1001/jama.295.17.2003. PMID: 16670409.</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Substance Abuse and Mental Health Services Administration and National Institute on Alcohol Abuse and Alcoholism, Medication for the Treatment of Alcohol Use Disorder: A Brief Guide. HHS Publication No. (SMA) 15-4907. Rockville, MD: Substance Abuse and Mental Health Services Administration, 2015. </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Batki SL, Pennington DL, Lasher B, Neylan TC, Metzler T, Waldrop A, Delucchi K, Herbst E. </a:t>
            </a:r>
            <a:r>
              <a:rPr lang="en-US" sz="1000" b="1">
                <a:solidFill>
                  <a:schemeClr val="dk1"/>
                </a:solidFill>
              </a:rPr>
              <a:t>Topiramate treatment of alcohol use disorder in veterans with posttraumatic stress disorder</a:t>
            </a:r>
            <a:r>
              <a:rPr lang="en-US" sz="1000">
                <a:solidFill>
                  <a:schemeClr val="dk1"/>
                </a:solidFill>
              </a:rPr>
              <a:t>: a randomized controlled pilot trial. Alcohol Clin Exp Res. 2014 Aug;38(8):2169-77. doi: 10.1111/acer.12496. Epub 2014 Aug 4. PMID: 25092377; PMCID: PMC4146719.</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Pennington DL, Bielenberg J, Lasher B, Herbst E, Abrams G, Novakovic-Agopian T, Batki SL. A randomized pilot trial of topiramate for alcohol use disorder in veterans with </a:t>
            </a:r>
            <a:r>
              <a:rPr lang="en-US" sz="1000" b="1">
                <a:solidFill>
                  <a:schemeClr val="dk1"/>
                </a:solidFill>
              </a:rPr>
              <a:t>traumatic brain injury</a:t>
            </a:r>
            <a:r>
              <a:rPr lang="en-US" sz="1000">
                <a:solidFill>
                  <a:schemeClr val="dk1"/>
                </a:solidFill>
              </a:rPr>
              <a:t>: Effects on alcohol use, cognition, and post-concussive symptoms. Drug Alcohol Depend. 2020 Sep 1;214:108149. doi: 10.1016/j.drugalcdep.2020.108149. Epub 2020 Jul 2. PMID: 32712569; PMCID: PMC8370467.</a:t>
            </a:r>
            <a:endParaRPr sz="1000">
              <a:solidFill>
                <a:schemeClr val="dk1"/>
              </a:solidFill>
            </a:endParaRPr>
          </a:p>
          <a:p>
            <a:pPr marL="457200" marR="1016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Li J, Wang H, Li M, Shen Q, Li X, Rong X, Peng Y. CNS Neurosci Ther. 2020 Nov;26(11):1185-1197. doi: 10.1111/cns.13437. Epub 2020 Jul 19. PMID: 32686291</a:t>
            </a:r>
            <a:endParaRPr sz="1000">
              <a:solidFill>
                <a:schemeClr val="dk1"/>
              </a:solidFill>
            </a:endParaRPr>
          </a:p>
          <a:p>
            <a:pPr marL="457200" marR="1016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Vutien P, Kim NJ, Merrill JO, Duncan MH, Ioannou GN, Collins SE. Extended-release Naltrexone Is Not Linked to Hepatotoxicity in Adults Experiencing Homelessness and Alcohol Use Disorder. J Addict Med. 2023 May-Jun 01;17(3):363-366. doi: 10.1097/ADM.0000000000001121. Epub 2023 Jan 5. PMID: 37267194; PMCID: PMC10248188.</a:t>
            </a:r>
            <a:endParaRPr sz="1000">
              <a:solidFill>
                <a:schemeClr val="dk1"/>
              </a:solidFill>
            </a:endParaRPr>
          </a:p>
          <a:p>
            <a:pPr marL="457200" marR="1016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Korthuis PT, Lum PJ, Vergara-Rodriguez P, Ahamad K, Wood E, Kunkel LE, Oden NL, Lindblad R, Sorensen JL, Arenas V, Ha D, Mandler RN, McCarty D; CTN-0055 CHOICES Investigators. Feasibility and safety of extended-release naltrexone treatment of opioid and alcohol use disorder in HIV clinics: a pilot/feasibility randomized trial. Addiction. 2017 Jun;112(6):1036-1044. doi: 10.1111/add.13753. Epub 2017 Feb 8. PMID: 28061017; PMCID: PMC5408318.</a:t>
            </a:r>
            <a:endParaRPr sz="1000">
              <a:solidFill>
                <a:schemeClr val="dk1"/>
              </a:solidFill>
            </a:endParaRPr>
          </a:p>
          <a:p>
            <a:pPr marL="457200" marR="1016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Sawicka M, Tracy DK. Naltrexone efficacy in treating alcohol-use disorder in individuals with comorbid psychosis: a systematic review. Ther Adv Psychopharmacol. 2017 Sep;7(8-9):211-224. doi: 10.1177/2045125317709975. Epub 2017 May 24. PMID: 28959434; PMCID: PMC5593217.</a:t>
            </a:r>
            <a:endParaRPr sz="1000">
              <a:solidFill>
                <a:schemeClr val="dk1"/>
              </a:solidFill>
            </a:endParaRPr>
          </a:p>
          <a:p>
            <a:pPr marL="457200" lvl="0" indent="-292100" algn="l" rtl="0">
              <a:lnSpc>
                <a:spcPct val="115000"/>
              </a:lnSpc>
              <a:spcBef>
                <a:spcPts val="0"/>
              </a:spcBef>
              <a:spcAft>
                <a:spcPts val="0"/>
              </a:spcAft>
              <a:buClr>
                <a:schemeClr val="dk1"/>
              </a:buClr>
              <a:buSzPts val="1000"/>
              <a:buFont typeface="Calibri"/>
              <a:buAutoNum type="arabicPeriod"/>
            </a:pPr>
            <a:r>
              <a:rPr lang="en-US" sz="1000">
                <a:solidFill>
                  <a:schemeClr val="dk1"/>
                </a:solidFill>
              </a:rPr>
              <a:t>Gratacós-Ginès J, Bruguera P, Pérez-Guasch M, López-Lazcano A, Borràs R, Hernández-Évole H, Pons-Cabrera MT, Lligoña A, Bataller R, Ginès P, López-Pelayo H, Pose E. Medications for alcohol use disorder promote abstinence in alcohol-associated cirrhosis: Results from a systematic review and meta-analysis. Hepatology. 2024 Feb 1;79(2):368-379. doi: 10.1097/HEP.0000000000000570. Epub 2023 Aug 25. PMID: 37625154.</a:t>
            </a:r>
            <a:endParaRPr sz="10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Roboto"/>
              <a:buNone/>
            </a:pPr>
            <a:r>
              <a:rPr lang="en-US" sz="1000">
                <a:solidFill>
                  <a:schemeClr val="dk1"/>
                </a:solidFill>
                <a:latin typeface="Roboto"/>
                <a:ea typeface="Roboto"/>
                <a:cs typeface="Roboto"/>
                <a:sym typeface="Roboto"/>
              </a:rPr>
              <a:t>NOTES:</a:t>
            </a:r>
            <a:endParaRPr>
              <a:solidFill>
                <a:schemeClr val="dk1"/>
              </a:solidFill>
            </a:endParaRPr>
          </a:p>
          <a:p>
            <a:pPr marL="457200" lvl="0" indent="-292100" algn="l" rtl="0">
              <a:lnSpc>
                <a:spcPct val="115000"/>
              </a:lnSpc>
              <a:spcBef>
                <a:spcPts val="1200"/>
              </a:spcBef>
              <a:spcAft>
                <a:spcPts val="0"/>
              </a:spcAft>
              <a:buClr>
                <a:schemeClr val="dk1"/>
              </a:buClr>
              <a:buSzPts val="1000"/>
              <a:buFont typeface="Roboto"/>
              <a:buChar char="-"/>
            </a:pPr>
            <a:r>
              <a:rPr lang="en-US" sz="1000">
                <a:solidFill>
                  <a:schemeClr val="dk1"/>
                </a:solidFill>
              </a:rPr>
              <a:t>only 10.9% of studies included in this review reported on full sex and racial/ ethnic characteristics of their samples </a:t>
            </a:r>
            <a:r>
              <a:rPr lang="en-US">
                <a:solidFill>
                  <a:schemeClr val="dk1"/>
                </a:solidFill>
              </a:rPr>
              <a:t>						</a:t>
            </a:r>
            <a:endParaRPr>
              <a:solidFill>
                <a:schemeClr val="dk1"/>
              </a:solidFill>
            </a:endParaRPr>
          </a:p>
          <a:p>
            <a:pPr marL="457200" lvl="0" indent="-292100" algn="l" rtl="0">
              <a:lnSpc>
                <a:spcPct val="115000"/>
              </a:lnSpc>
              <a:spcBef>
                <a:spcPts val="0"/>
              </a:spcBef>
              <a:spcAft>
                <a:spcPts val="0"/>
              </a:spcAft>
              <a:buClr>
                <a:schemeClr val="dk1"/>
              </a:buClr>
              <a:buSzPts val="1000"/>
              <a:buFont typeface="Roboto"/>
              <a:buChar char="-"/>
            </a:pPr>
            <a:r>
              <a:rPr lang="en-US" sz="1000">
                <a:solidFill>
                  <a:schemeClr val="dk1"/>
                </a:solidFill>
              </a:rPr>
              <a:t>This isn’t just about fair inclusion, it’s also about optimizing treatment.</a:t>
            </a:r>
            <a:endParaRPr sz="1000">
              <a:solidFill>
                <a:schemeClr val="dk1"/>
              </a:solidFill>
            </a:endParaRPr>
          </a:p>
          <a:p>
            <a:pPr marL="914400" lvl="1" indent="-292100" algn="l" rtl="0">
              <a:lnSpc>
                <a:spcPct val="115000"/>
              </a:lnSpc>
              <a:spcBef>
                <a:spcPts val="0"/>
              </a:spcBef>
              <a:spcAft>
                <a:spcPts val="0"/>
              </a:spcAft>
              <a:buClr>
                <a:schemeClr val="dk1"/>
              </a:buClr>
              <a:buSzPts val="1000"/>
              <a:buFont typeface="Roboto"/>
              <a:buChar char="-"/>
            </a:pPr>
            <a:r>
              <a:rPr lang="en-US" sz="1000">
                <a:solidFill>
                  <a:schemeClr val="dk1"/>
                </a:solidFill>
              </a:rPr>
              <a:t>there are differences among racial/ethnic subgroups in the physiological effects of alcohol on the body. For instance, polymorphisms of genes for the alcohol-metabolizing enzymes alcohol dehydrogenase and aldehyde dehydrogenase are found in about 35% of East Asian (i.e., Chinese, Japanese, and Korean) –this would affect how disulfiram would work in this population theoretically </a:t>
            </a:r>
            <a:endParaRPr sz="1000">
              <a:solidFill>
                <a:schemeClr val="dk1"/>
              </a:solidFill>
            </a:endParaRPr>
          </a:p>
          <a:p>
            <a:pPr marL="914400" lvl="1" indent="-292100" algn="l" rtl="0">
              <a:lnSpc>
                <a:spcPct val="115000"/>
              </a:lnSpc>
              <a:spcBef>
                <a:spcPts val="0"/>
              </a:spcBef>
              <a:spcAft>
                <a:spcPts val="0"/>
              </a:spcAft>
              <a:buClr>
                <a:schemeClr val="dk1"/>
              </a:buClr>
              <a:buSzPts val="1000"/>
              <a:buFont typeface="Calibri"/>
              <a:buChar char="-"/>
            </a:pPr>
            <a:r>
              <a:rPr lang="en-US" sz="1000">
                <a:solidFill>
                  <a:schemeClr val="dk1"/>
                </a:solidFill>
              </a:rPr>
              <a:t>FEMALES ASSIGNED AT BIRTH: females who engage in hazardous alcohol use are significantly more likely to experience negative health-related consequences (Erol and Karpyak, 2015) and are more susceptible to the neurobehavioral effects of alcohol (e.g., hand movement accuracy, driving skills; Miller et al., 2009). Physiological differences between males and females may influence the way alcohol is processed in the body. For instance, females have been shown to have a lower propor- tion of body water and therefore require smaller amounts of alcohol to reach the same blood alcohol concentration as males (Ely et al., 1999). Women also generally have lower levels of alcohol dehydrogenase (Thomasson, 1995), the enzyme primarily responsible for the metabolism of alcohol (Crabb et al., 1993). </a:t>
            </a:r>
            <a:endParaRPr sz="1000">
              <a:solidFill>
                <a:schemeClr val="dk1"/>
              </a:solidFill>
            </a:endParaRPr>
          </a:p>
          <a:p>
            <a:pPr marL="457200" lvl="0" indent="-292100" algn="l" rtl="0">
              <a:spcBef>
                <a:spcPts val="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Interestingly, in this review looking at reporting of sex/ethnicity/race within the MAUD research, the proportion of studies for naltrexone, acamprosate, and disulfiram reflect the clinical practice proportion of use of these medicines. </a:t>
            </a:r>
            <a:endParaRPr sz="1000">
              <a:solidFill>
                <a:schemeClr val="dk1"/>
              </a:solidFill>
              <a:latin typeface="Roboto"/>
              <a:ea typeface="Roboto"/>
              <a:cs typeface="Roboto"/>
              <a:sym typeface="Roboto"/>
            </a:endParaRPr>
          </a:p>
          <a:p>
            <a:pPr marL="914400" lvl="1" indent="-292100" algn="l" rtl="0">
              <a:spcBef>
                <a:spcPts val="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Naltrexone had the most </a:t>
            </a:r>
            <a:endParaRPr sz="1000">
              <a:solidFill>
                <a:schemeClr val="dk1"/>
              </a:solidFill>
              <a:latin typeface="Roboto"/>
              <a:ea typeface="Roboto"/>
              <a:cs typeface="Roboto"/>
              <a:sym typeface="Roboto"/>
            </a:endParaRPr>
          </a:p>
          <a:p>
            <a:pPr marL="914400" lvl="1" indent="-292100" algn="l" rtl="0">
              <a:spcBef>
                <a:spcPts val="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Acamprosate 2nd</a:t>
            </a:r>
            <a:endParaRPr sz="1000">
              <a:solidFill>
                <a:schemeClr val="dk1"/>
              </a:solidFill>
              <a:latin typeface="Roboto"/>
              <a:ea typeface="Roboto"/>
              <a:cs typeface="Roboto"/>
              <a:sym typeface="Roboto"/>
            </a:endParaRPr>
          </a:p>
          <a:p>
            <a:pPr marL="914400" lvl="1" indent="-292100" algn="l" rtl="0">
              <a:spcBef>
                <a:spcPts val="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Disulfiram the least </a:t>
            </a:r>
            <a:endParaRPr sz="1000">
              <a:solidFill>
                <a:schemeClr val="dk1"/>
              </a:solidFill>
              <a:latin typeface="Roboto"/>
              <a:ea typeface="Roboto"/>
              <a:cs typeface="Roboto"/>
              <a:sym typeface="Roboto"/>
            </a:endParaRPr>
          </a:p>
          <a:p>
            <a:pPr marL="457200" lvl="0" indent="-292100" algn="l" rtl="0">
              <a:spcBef>
                <a:spcPts val="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Naltrexone outcomes: better response in men than women for reduced number of drinks and overall reduction in drinking days higher for White individuals than Black individuals. </a:t>
            </a:r>
            <a:endParaRPr sz="1000">
              <a:solidFill>
                <a:schemeClr val="dk1"/>
              </a:solidFill>
              <a:latin typeface="Roboto"/>
              <a:ea typeface="Roboto"/>
              <a:cs typeface="Roboto"/>
              <a:sym typeface="Roboto"/>
            </a:endParaRPr>
          </a:p>
          <a:p>
            <a:pPr marL="457200" lvl="0" indent="-292100" algn="l" rtl="0">
              <a:spcBef>
                <a:spcPts val="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Acamprosate outcomes: </a:t>
            </a:r>
            <a:r>
              <a:rPr lang="en-US" sz="1000">
                <a:solidFill>
                  <a:schemeClr val="dk1"/>
                </a:solidFill>
              </a:rPr>
              <a:t>Sex differences have been identified in the efficacy of acamprosate for AUD, with 1 meta-analysis finding acamprosate to be more effective in targeting cumulative days abstinent in stud- ies with higher proportions of females compared to males (Kranzler and Van Kirk, 2001). </a:t>
            </a:r>
            <a:endParaRPr sz="1000">
              <a:solidFill>
                <a:schemeClr val="dk1"/>
              </a:solidFill>
              <a:latin typeface="Roboto"/>
              <a:ea typeface="Roboto"/>
              <a:cs typeface="Roboto"/>
              <a:sym typeface="Roboto"/>
            </a:endParaRPr>
          </a:p>
          <a:p>
            <a:pPr marL="457200" lvl="0" indent="-292100" algn="l" rtl="0">
              <a:spcBef>
                <a:spcPts val="0"/>
              </a:spcBef>
              <a:spcAft>
                <a:spcPts val="0"/>
              </a:spcAft>
              <a:buClr>
                <a:schemeClr val="dk1"/>
              </a:buClr>
              <a:buSzPts val="1000"/>
              <a:buFont typeface="Roboto"/>
              <a:buChar char="-"/>
            </a:pPr>
            <a:r>
              <a:rPr lang="en-US" sz="1000">
                <a:solidFill>
                  <a:schemeClr val="dk1"/>
                </a:solidFill>
                <a:latin typeface="Roboto"/>
                <a:ea typeface="Roboto"/>
                <a:cs typeface="Roboto"/>
                <a:sym typeface="Roboto"/>
              </a:rPr>
              <a:t>Disulfiram outcomes: </a:t>
            </a:r>
            <a:r>
              <a:rPr lang="en-US" sz="1000">
                <a:solidFill>
                  <a:schemeClr val="dk1"/>
                </a:solidFill>
              </a:rPr>
              <a:t>Some work has suggested that disulfiram may be less effective for females, as estradiol administration has been found to lead to increased DBH in rats (Serova, 2002)</a:t>
            </a:r>
            <a:endParaRPr sz="1000">
              <a:solidFill>
                <a:schemeClr val="dk1"/>
              </a:solidFill>
            </a:endParaRPr>
          </a:p>
          <a:p>
            <a:pPr marL="457200" lvl="0" indent="-228600" algn="l" rtl="0">
              <a:spcBef>
                <a:spcPts val="0"/>
              </a:spcBef>
              <a:spcAft>
                <a:spcPts val="0"/>
              </a:spcAft>
              <a:buClr>
                <a:schemeClr val="dk1"/>
              </a:buClr>
              <a:buSzPts val="1000"/>
              <a:buFont typeface="Calibri"/>
              <a:buNone/>
            </a:pPr>
            <a:endParaRPr sz="1000">
              <a:solidFill>
                <a:schemeClr val="dk1"/>
              </a:solidFill>
            </a:endParaRPr>
          </a:p>
          <a:p>
            <a:pPr marL="914400" lvl="0" indent="0" algn="l" rtl="0">
              <a:spcBef>
                <a:spcPts val="0"/>
              </a:spcBef>
              <a:spcAft>
                <a:spcPts val="0"/>
              </a:spcAft>
              <a:buClr>
                <a:schemeClr val="dk1"/>
              </a:buClr>
              <a:buSzPts val="1000"/>
              <a:buFont typeface="Calibri"/>
              <a:buNone/>
            </a:pP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000"/>
              <a:buFont typeface="Roboto"/>
              <a:buNone/>
            </a:pPr>
            <a:r>
              <a:rPr lang="en-US" sz="1000">
                <a:solidFill>
                  <a:schemeClr val="dk1"/>
                </a:solidFill>
                <a:latin typeface="Roboto"/>
                <a:ea typeface="Roboto"/>
                <a:cs typeface="Roboto"/>
                <a:sym typeface="Roboto"/>
              </a:rPr>
              <a:t>CITATIONS: </a:t>
            </a:r>
            <a:endParaRPr sz="1000">
              <a:solidFill>
                <a:schemeClr val="dk1"/>
              </a:solidFill>
              <a:latin typeface="Roboto"/>
              <a:ea typeface="Roboto"/>
              <a:cs typeface="Roboto"/>
              <a:sym typeface="Roboto"/>
            </a:endParaRPr>
          </a:p>
          <a:p>
            <a:pPr marL="457200" lvl="0" indent="-292100" algn="l" rtl="0">
              <a:spcBef>
                <a:spcPts val="0"/>
              </a:spcBef>
              <a:spcAft>
                <a:spcPts val="0"/>
              </a:spcAft>
              <a:buClr>
                <a:schemeClr val="dk1"/>
              </a:buClr>
              <a:buSzPts val="1000"/>
              <a:buFont typeface="Roboto"/>
              <a:buAutoNum type="arabicPeriod"/>
            </a:pPr>
            <a:r>
              <a:rPr lang="en-US" sz="1000">
                <a:solidFill>
                  <a:schemeClr val="dk1"/>
                </a:solidFill>
                <a:latin typeface="Roboto"/>
                <a:ea typeface="Roboto"/>
                <a:cs typeface="Roboto"/>
                <a:sym typeface="Roboto"/>
              </a:rPr>
              <a:t>Schick MR, Spillane NS, Hostetler KL. A Call to Action: A Systematic Review Examining the Failure to Include Females and Members of Minoritized Racial/Ethnic Groups in Clinical Trials of Pharmacological Treatments for Alcohol Use Disorder. Alcohol Clin Exp Res. 2020 Oct;44(10):1933-1951. doi: 10.1111/acer.14440. Epub 2020 Sep 30. PMID: 32997374.</a:t>
            </a:r>
            <a:endParaRPr sz="10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b="0" i="0" u="none" strike="noStrike" dirty="0">
                <a:solidFill>
                  <a:srgbClr val="000000"/>
                </a:solidFill>
                <a:effectLst/>
                <a:latin typeface="Calibri" panose="020F0502020204030204" pitchFamily="34" charset="0"/>
              </a:rPr>
              <a:t>Dr. Katie </a:t>
            </a:r>
            <a:r>
              <a:rPr lang="en-US" sz="1600" b="0" i="0" u="none" strike="noStrike" dirty="0" err="1">
                <a:solidFill>
                  <a:srgbClr val="000000"/>
                </a:solidFill>
                <a:effectLst/>
                <a:latin typeface="Calibri" panose="020F0502020204030204" pitchFamily="34" charset="0"/>
              </a:rPr>
              <a:t>Witkiewitz</a:t>
            </a:r>
            <a:r>
              <a:rPr lang="en-US" sz="1600" b="0" i="0" u="none" strike="noStrike" dirty="0">
                <a:solidFill>
                  <a:srgbClr val="000000"/>
                </a:solidFill>
                <a:effectLst/>
                <a:latin typeface="Calibri" panose="020F0502020204030204" pitchFamily="34" charset="0"/>
              </a:rPr>
              <a:t> is a Distinguished Professor of Psychology and Director of the Center on Alcohol, Substance use, and Addictions at the University of New Mexico.  She is a licensed clinical psychologist and has worked extensively on the development of behavioral treatments for addiction and comorbid mental health and physical health conditions, mechanisms of successful alcohol treatment outcomes, and precision medicine approaches to alcohol use disorder treatment.</a:t>
            </a:r>
            <a:endParaRPr sz="1600" dirty="0"/>
          </a:p>
        </p:txBody>
      </p:sp>
      <p:sp>
        <p:nvSpPr>
          <p:cNvPr id="213" name="Google Shape;2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1200"/>
              </a:spcBef>
              <a:spcAft>
                <a:spcPts val="1200"/>
              </a:spcAft>
            </a:pPr>
            <a:r>
              <a:rPr lang="en-US" sz="1400" b="0" i="0" u="none" strike="noStrike" dirty="0">
                <a:solidFill>
                  <a:srgbClr val="000000"/>
                </a:solidFill>
                <a:effectLst/>
                <a:latin typeface="Arial" panose="020B0604020202020204" pitchFamily="34" charset="0"/>
              </a:rPr>
              <a:t>David Jernigan, PhD, is a professor in the Department of Health Law, Policy and Management and Assistant Dean for Practice at the Boston University School of Public Health. He has written and worked on alcohol policy for more than 35 years, at local, state, national and global levels. He has written more than 170 peer-reviewed journal articles and contributed chapters to seven books on alcohol issues, as well as two chapters and a book on cannabis policy. He has also authored or co-authored pioneering works on alcohol, young people and health worldwide and in less-resourced countries, and on cannabis policy and public health.</a:t>
            </a:r>
            <a:endParaRPr lang="en-US" sz="1400" b="0" dirty="0">
              <a:effectLst/>
            </a:endParaRPr>
          </a:p>
          <a:p>
            <a:br>
              <a:rPr lang="en-US" dirty="0"/>
            </a:br>
            <a:endParaRPr dirty="0"/>
          </a:p>
        </p:txBody>
      </p:sp>
      <p:sp>
        <p:nvSpPr>
          <p:cNvPr id="224" name="Google Shape;22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620" name="Google Shape;620;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fa0b31bd4d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2fa0b31bd4d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g2fa0b31bd4d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xfrm>
            <a:off x="381000" y="685800"/>
            <a:ext cx="6096000" cy="3429000"/>
          </a:xfrm>
          <a:ln/>
        </p:spPr>
      </p:sp>
      <p:sp>
        <p:nvSpPr>
          <p:cNvPr id="44034"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Sources: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Centers for Disease Control and Prevention. Alcohol-Related Disease Impact (ARDI) Application. Centers for Disease Control and Prevention. 2024. Accessed March 3, 2024. Available at </a:t>
            </a:r>
            <a:r>
              <a:rPr lang="en-US" dirty="0">
                <a:solidFill>
                  <a:srgbClr val="000000"/>
                </a:solidFill>
                <a:effectLst/>
                <a:latin typeface="Helvetica Neue" panose="02000503000000020004" pitchFamily="2" charset="0"/>
                <a:hlinkClick r:id="rId3"/>
              </a:rPr>
              <a:t>https://nccd.cdc.gov/DPH_ARDI/default/default.aspx.</a:t>
            </a:r>
            <a:endParaRPr lang="en-US" dirty="0">
              <a:solidFill>
                <a:srgbClr val="000000"/>
              </a:solidFill>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solidFill>
                  <a:srgbClr val="000000"/>
                </a:solidFill>
                <a:effectLst/>
                <a:latin typeface="Helvetica Neue" panose="02000503000000020004" pitchFamily="2" charset="0"/>
              </a:rPr>
              <a:t>Miech</a:t>
            </a:r>
            <a:r>
              <a:rPr lang="en-US" dirty="0">
                <a:solidFill>
                  <a:srgbClr val="000000"/>
                </a:solidFill>
                <a:effectLst/>
                <a:latin typeface="Helvetica Neue" panose="02000503000000020004" pitchFamily="2" charset="0"/>
              </a:rPr>
              <a:t>, R. A., Johnston, L. D., Patrick, M.E.,</a:t>
            </a:r>
          </a:p>
          <a:p>
            <a:r>
              <a:rPr lang="en-US" dirty="0" err="1">
                <a:solidFill>
                  <a:srgbClr val="000000"/>
                </a:solidFill>
                <a:effectLst/>
                <a:latin typeface="Helvetica Neue" panose="02000503000000020004" pitchFamily="2" charset="0"/>
              </a:rPr>
              <a:t>Miech</a:t>
            </a:r>
            <a:r>
              <a:rPr lang="en-US" dirty="0">
                <a:solidFill>
                  <a:srgbClr val="000000"/>
                </a:solidFill>
                <a:effectLst/>
                <a:latin typeface="Helvetica Neue" panose="02000503000000020004" pitchFamily="2" charset="0"/>
              </a:rPr>
              <a:t> RA, Johnston LD, Patrick ME, O’Malley PM, Bachman JG, Schulenberg JE. Monitoring the Future national survey results on drug use, 1975-2022: Secondary school students. Institute for Social Research, University of Michigan. 2023. Accessed March 5, 2024. Available at </a:t>
            </a:r>
            <a:r>
              <a:rPr lang="en-US" dirty="0">
                <a:solidFill>
                  <a:srgbClr val="000000"/>
                </a:solidFill>
                <a:effectLst/>
                <a:latin typeface="Helvetica Neue" panose="02000503000000020004" pitchFamily="2" charset="0"/>
                <a:hlinkClick r:id="rId4"/>
              </a:rPr>
              <a:t>https://monitoringthefuture.org/wp-content/uploads/2022/12/mtf2022.pdf.</a:t>
            </a:r>
            <a:endParaRPr lang="en-US" dirty="0">
              <a:solidFill>
                <a:srgbClr val="000000"/>
              </a:solidFill>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Patrick ME, </a:t>
            </a:r>
            <a:r>
              <a:rPr lang="en-US" dirty="0" err="1">
                <a:solidFill>
                  <a:srgbClr val="000000"/>
                </a:solidFill>
                <a:effectLst/>
                <a:latin typeface="Helvetica Neue" panose="02000503000000020004" pitchFamily="2" charset="0"/>
              </a:rPr>
              <a:t>Miech</a:t>
            </a:r>
            <a:r>
              <a:rPr lang="en-US" dirty="0">
                <a:solidFill>
                  <a:srgbClr val="000000"/>
                </a:solidFill>
                <a:effectLst/>
                <a:latin typeface="Helvetica Neue" panose="02000503000000020004" pitchFamily="2" charset="0"/>
              </a:rPr>
              <a:t> RA, Johnston LD, O’Malley PM. Monitoring the Future Panel Study annual report: National data on substance use among adults ages 19 to 60, 1976-2022. Institute for Social Research, University of Michigan. 2023. Accessed December 5, 2023. Available at </a:t>
            </a:r>
            <a:r>
              <a:rPr lang="en-US" dirty="0">
                <a:solidFill>
                  <a:srgbClr val="000000"/>
                </a:solidFill>
                <a:effectLst/>
                <a:latin typeface="Helvetica Neue" panose="02000503000000020004" pitchFamily="2" charset="0"/>
                <a:hlinkClick r:id="rId5"/>
              </a:rPr>
              <a:t>https://monitoringthefuture.org/wp-content/uploads/2023/07/mtfpanel2023.pdf.</a:t>
            </a:r>
            <a:endParaRPr lang="en-US" dirty="0">
              <a:solidFill>
                <a:srgbClr val="000000"/>
              </a:solidFill>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Probst C, Kilian C, Sanchez S, Lange S, Rehm J. The role of alcohol use and drinking patterns in socioeconomic inequalities in mortality: a systematic review. </a:t>
            </a:r>
            <a:r>
              <a:rPr lang="en-US" i="1" dirty="0">
                <a:solidFill>
                  <a:srgbClr val="000000"/>
                </a:solidFill>
                <a:effectLst/>
                <a:latin typeface="Helvetica Neue" panose="02000503000000020004" pitchFamily="2" charset="0"/>
              </a:rPr>
              <a:t>The Lancet Public Health</a:t>
            </a:r>
            <a:r>
              <a:rPr lang="en-US" dirty="0">
                <a:solidFill>
                  <a:srgbClr val="000000"/>
                </a:solidFill>
                <a:effectLst/>
                <a:latin typeface="Helvetica Neue" panose="02000503000000020004" pitchFamily="2" charset="0"/>
              </a:rPr>
              <a:t>. 2020;5(6):e324-e332.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endParaRPr lang="en-US" dirty="0"/>
          </a:p>
        </p:txBody>
      </p:sp>
      <p:sp>
        <p:nvSpPr>
          <p:cNvPr id="44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4706D7-FE02-794E-9BB3-C68C088A28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951778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Laura – DSM V dropped “alcohol dependence” – it is the equivalent of severe alcohol use disorder.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ACCB3E-6BD7-AF4B-BBBF-9003DE49AE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98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000000"/>
                </a:solidFill>
                <a:latin typeface="Helvetica Neue"/>
                <a:ea typeface="Helvetica Neue"/>
                <a:cs typeface="Helvetica Neue"/>
                <a:sym typeface="Helvetica Neue"/>
              </a:rPr>
              <a:t>World Health Organization. Technical Annex (version dated 26 December 2022) Updated Appendix 3 of the Global NCD Action Plan 2013-2030.</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000000"/>
                </a:solidFill>
                <a:latin typeface="Helvetica Neue"/>
                <a:ea typeface="Helvetica Neue"/>
                <a:cs typeface="Helvetica Neue"/>
                <a:sym typeface="Helvetica Neue"/>
              </a:rPr>
              <a:t>World Health Organization. 2022. Available at </a:t>
            </a:r>
            <a:r>
              <a:rPr lang="en-US" u="sng" dirty="0">
                <a:solidFill>
                  <a:srgbClr val="000000"/>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https://cdn.who.int/media/docs/default-source/ncds/mnd/2022-app3-technical-annex-v26jan2023.pdf?sfvrsn=62581aa3_5.</a:t>
            </a:r>
            <a:endParaRPr lang="en-US" dirty="0">
              <a:solidFill>
                <a:srgbClr val="000000"/>
              </a:solidFill>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2318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endParaRPr lang="en-US" dirty="0"/>
          </a:p>
          <a:p>
            <a:r>
              <a:rPr lang="en-US" dirty="0"/>
              <a:t>Burton R, Sharpe C, </a:t>
            </a:r>
            <a:r>
              <a:rPr lang="en-US" dirty="0" err="1"/>
              <a:t>Bhuptani</a:t>
            </a:r>
            <a:r>
              <a:rPr lang="en-US" dirty="0"/>
              <a:t> S, et al. The relationship between the price and demand of alcohol, tobacco, unhealthy food, sugar-sweetened beverages, and gambling: an umbrella review of systematic reviews. BMC Public Health. May 10 2024;24(1):1286. doi:10.1186/s12889-024-18599-3.</a:t>
            </a:r>
          </a:p>
          <a:p>
            <a:r>
              <a:rPr lang="en-US" dirty="0"/>
              <a:t>Elder RW, Lawrence B, Ferguson A, et al. The effectiveness of tax policy interventions for reducing excessive alcohol consumption and related harms. American Journal of Preventive Medicine. 2010;38(2):217-229. </a:t>
            </a:r>
          </a:p>
          <a:p>
            <a:r>
              <a:rPr lang="en-US" dirty="0" err="1"/>
              <a:t>Wagenaar</a:t>
            </a:r>
            <a:r>
              <a:rPr lang="en-US" dirty="0"/>
              <a:t> AC, Tobler AL, </a:t>
            </a:r>
            <a:r>
              <a:rPr lang="en-US" dirty="0" err="1"/>
              <a:t>Komro</a:t>
            </a:r>
            <a:r>
              <a:rPr lang="en-US" dirty="0"/>
              <a:t> KA. Effects of alcohol tax and price policies on morbidity and mortality: a systematic review. American Journal of Public Health. 2010;100(11):2270-2278.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9F4D12-9DDE-4A66-9293-F848C1C146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35572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Source: </a:t>
            </a:r>
            <a:r>
              <a:rPr lang="en-US" dirty="0" err="1"/>
              <a:t>Naimi</a:t>
            </a:r>
            <a:r>
              <a:rPr lang="en-US" dirty="0"/>
              <a:t> TS, Blanchette JG, Xuan Z, </a:t>
            </a:r>
            <a:r>
              <a:rPr lang="en-US" dirty="0" err="1"/>
              <a:t>Chaloupka</a:t>
            </a:r>
            <a:r>
              <a:rPr lang="en-US" dirty="0"/>
              <a:t> FJ. Erosion of State Alcohol Excise Taxes in the United States. Journal of studies on alcohol and drugs. 2018;79(1):43-48. doi:10.15288/jsad.2018.79.43.</a:t>
            </a:r>
            <a:endParaRPr dirty="0"/>
          </a:p>
        </p:txBody>
      </p:sp>
      <p:sp>
        <p:nvSpPr>
          <p:cNvPr id="241" name="Google Shape;24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U.S. Department of the Treasury. Competition in the Markets for Beer, Wine, and Spirits. U.S. Department of the Treasury. Accessed April 4, 2022. https://</a:t>
            </a:r>
            <a:r>
              <a:rPr lang="en-US" dirty="0" err="1"/>
              <a:t>home.treasury.gov</a:t>
            </a:r>
            <a:r>
              <a:rPr lang="en-US" dirty="0"/>
              <a:t>/system/files/136/Competition-</a:t>
            </a:r>
            <a:r>
              <a:rPr lang="en-US" dirty="0" err="1"/>
              <a:t>Report.pdf</a:t>
            </a:r>
            <a:r>
              <a:rPr lang="en-US" dirty="0"/>
              <a:t>.</a:t>
            </a:r>
          </a:p>
          <a:p>
            <a:r>
              <a:rPr lang="en-US" dirty="0"/>
              <a:t>Looney A. Measuring the loss of life from the Senate’s tax cuts for alcohol producers. Brookings. Accessed June 30, 2018. https://</a:t>
            </a:r>
            <a:r>
              <a:rPr lang="en-US" dirty="0" err="1"/>
              <a:t>www.brookings.edu</a:t>
            </a:r>
            <a:r>
              <a:rPr lang="en-US" dirty="0"/>
              <a:t>/research/measuring-the-loss-of-life-from-the-senates-tax-cuts-for-alcohol-producers/.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3231-2608-D74C-BA84-BB8A49E550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168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ANIKA</a:t>
            </a:r>
            <a:endParaRPr/>
          </a:p>
        </p:txBody>
      </p:sp>
      <p:sp>
        <p:nvSpPr>
          <p:cNvPr id="235" name="Google Shape;23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Campbell CA, Hahn RA, Elder R, et al. The effectiveness of limiting alcohol outlet density as a means of reducing excessive alcohol consumption and alcohol-related harms. American Journal of Preventive Medicine. 2009;37(6):556-559.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3231-2608-D74C-BA84-BB8A49E550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9394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r>
              <a:rPr lang="en-US" dirty="0" err="1"/>
              <a:t>Trangenstein</a:t>
            </a:r>
            <a:r>
              <a:rPr lang="en-US" dirty="0"/>
              <a:t> PJ, Gray C, </a:t>
            </a:r>
            <a:r>
              <a:rPr lang="en-US" dirty="0" err="1"/>
              <a:t>Rossheim</a:t>
            </a:r>
            <a:r>
              <a:rPr lang="en-US" dirty="0"/>
              <a:t> ME, Sadler R, Jernigan DH. Alcohol outlet clusters and population disparities. Journal of Urban Health. 2020;97(1):123-136. </a:t>
            </a:r>
          </a:p>
          <a:p>
            <a:r>
              <a:rPr lang="en-US" dirty="0"/>
              <a:t>Lee JP, </a:t>
            </a:r>
            <a:r>
              <a:rPr lang="en-US" dirty="0" err="1"/>
              <a:t>Ponicki</a:t>
            </a:r>
            <a:r>
              <a:rPr lang="en-US" dirty="0"/>
              <a:t> W, Mair C, Gruenewald P, Ghanem L. What explains the concentration of off-premise alcohol outlets in Black neighborhoods? SSM </a:t>
            </a:r>
            <a:r>
              <a:rPr lang="en-US" dirty="0" err="1"/>
              <a:t>Popul</a:t>
            </a:r>
            <a:r>
              <a:rPr lang="en-US" dirty="0"/>
              <a:t> Health. Dec 2020;12:100669. doi:10.1016/j.ssmph.2020.100669.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3231-2608-D74C-BA84-BB8A49E550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0074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3" name="Google Shape;743;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Advertising Age </a:t>
            </a:r>
            <a:r>
              <a:rPr lang="en-US" dirty="0" err="1"/>
              <a:t>DataCenter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3231-2608-D74C-BA84-BB8A49E550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89754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12762" eaLnBrk="0" hangingPunct="0">
              <a:defRPr sz="2400">
                <a:solidFill>
                  <a:schemeClr val="tx1"/>
                </a:solidFill>
                <a:latin typeface="Arial" charset="0"/>
                <a:ea typeface="ＭＳ Ｐゴシック" charset="0"/>
                <a:cs typeface="ＭＳ Ｐゴシック" charset="0"/>
              </a:defRPr>
            </a:lvl1pPr>
            <a:lvl2pPr marL="742909" indent="-285734" defTabSz="912762" eaLnBrk="0" hangingPunct="0">
              <a:defRPr sz="2400">
                <a:solidFill>
                  <a:schemeClr val="tx1"/>
                </a:solidFill>
                <a:latin typeface="Arial" charset="0"/>
                <a:ea typeface="ＭＳ Ｐゴシック" charset="0"/>
              </a:defRPr>
            </a:lvl2pPr>
            <a:lvl3pPr marL="1142937" indent="-228587" defTabSz="912762" eaLnBrk="0" hangingPunct="0">
              <a:defRPr sz="2400">
                <a:solidFill>
                  <a:schemeClr val="tx1"/>
                </a:solidFill>
                <a:latin typeface="Arial" charset="0"/>
                <a:ea typeface="ＭＳ Ｐゴシック" charset="0"/>
              </a:defRPr>
            </a:lvl3pPr>
            <a:lvl4pPr marL="1600112" indent="-228587" defTabSz="912762" eaLnBrk="0" hangingPunct="0">
              <a:defRPr sz="2400">
                <a:solidFill>
                  <a:schemeClr val="tx1"/>
                </a:solidFill>
                <a:latin typeface="Arial" charset="0"/>
                <a:ea typeface="ＭＳ Ｐゴシック" charset="0"/>
              </a:defRPr>
            </a:lvl4pPr>
            <a:lvl5pPr marL="2057287" indent="-228587" defTabSz="912762" eaLnBrk="0" hangingPunct="0">
              <a:defRPr sz="2400">
                <a:solidFill>
                  <a:schemeClr val="tx1"/>
                </a:solidFill>
                <a:latin typeface="Arial" charset="0"/>
                <a:ea typeface="ＭＳ Ｐゴシック" charset="0"/>
              </a:defRPr>
            </a:lvl5pPr>
            <a:lvl6pPr marL="2514461" indent="-228587" defTabSz="912762" eaLnBrk="0" fontAlgn="base" hangingPunct="0">
              <a:spcBef>
                <a:spcPct val="0"/>
              </a:spcBef>
              <a:spcAft>
                <a:spcPct val="0"/>
              </a:spcAft>
              <a:defRPr sz="2400">
                <a:solidFill>
                  <a:schemeClr val="tx1"/>
                </a:solidFill>
                <a:latin typeface="Arial" charset="0"/>
                <a:ea typeface="ＭＳ Ｐゴシック" charset="0"/>
              </a:defRPr>
            </a:lvl6pPr>
            <a:lvl7pPr marL="2971635" indent="-228587" defTabSz="912762" eaLnBrk="0" fontAlgn="base" hangingPunct="0">
              <a:spcBef>
                <a:spcPct val="0"/>
              </a:spcBef>
              <a:spcAft>
                <a:spcPct val="0"/>
              </a:spcAft>
              <a:defRPr sz="2400">
                <a:solidFill>
                  <a:schemeClr val="tx1"/>
                </a:solidFill>
                <a:latin typeface="Arial" charset="0"/>
                <a:ea typeface="ＭＳ Ｐゴシック" charset="0"/>
              </a:defRPr>
            </a:lvl7pPr>
            <a:lvl8pPr marL="3428810" indent="-228587" defTabSz="912762" eaLnBrk="0" fontAlgn="base" hangingPunct="0">
              <a:spcBef>
                <a:spcPct val="0"/>
              </a:spcBef>
              <a:spcAft>
                <a:spcPct val="0"/>
              </a:spcAft>
              <a:defRPr sz="2400">
                <a:solidFill>
                  <a:schemeClr val="tx1"/>
                </a:solidFill>
                <a:latin typeface="Arial" charset="0"/>
                <a:ea typeface="ＭＳ Ｐゴシック" charset="0"/>
              </a:defRPr>
            </a:lvl8pPr>
            <a:lvl9pPr marL="3885985" indent="-228587" defTabSz="912762"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2762" rtl="0" eaLnBrk="1" fontAlgn="auto" latinLnBrk="0" hangingPunct="1">
              <a:lnSpc>
                <a:spcPct val="100000"/>
              </a:lnSpc>
              <a:spcBef>
                <a:spcPts val="0"/>
              </a:spcBef>
              <a:spcAft>
                <a:spcPts val="0"/>
              </a:spcAft>
              <a:buClrTx/>
              <a:buSzTx/>
              <a:buFontTx/>
              <a:buNone/>
              <a:tabLst/>
              <a:defRPr/>
            </a:pPr>
            <a:fld id="{5B5E7E54-0408-A44E-B2EA-B4FC9624A4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2762"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957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9571" name="Rectangle 3"/>
          <p:cNvSpPr>
            <a:spLocks noGrp="1" noChangeArrowheads="1"/>
          </p:cNvSpPr>
          <p:nvPr>
            <p:ph type="body" idx="1"/>
          </p:nvPr>
        </p:nvSpPr>
        <p:spPr bwMode="auto">
          <a:xfrm>
            <a:off x="723900" y="4572000"/>
            <a:ext cx="5372100" cy="35893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spcAft>
                <a:spcPts val="300"/>
              </a:spcAft>
              <a:buClr>
                <a:srgbClr val="FF6600"/>
              </a:buClr>
              <a:buFontTx/>
              <a:buNone/>
            </a:pPr>
            <a:r>
              <a:rPr lang="en-US" dirty="0">
                <a:latin typeface="Calibri" charset="0"/>
              </a:rPr>
              <a:t>Sources: Anderson P, De Bruijn A, Angus K, Gordon R, Hastings G. Impact of alcohol advertising and media exposure on adolescent alcohol use: a systematic review of longitudinal studies. Alcohol and Alcoholism. 2009;44(3):229-43. </a:t>
            </a:r>
          </a:p>
          <a:p>
            <a:pPr marL="0" indent="0">
              <a:spcAft>
                <a:spcPts val="300"/>
              </a:spcAft>
              <a:buClr>
                <a:srgbClr val="FF6600"/>
              </a:buClr>
              <a:buFontTx/>
              <a:buNone/>
            </a:pPr>
            <a:r>
              <a:rPr lang="en-US" dirty="0">
                <a:latin typeface="Calibri" charset="0"/>
              </a:rPr>
              <a:t>Jernigan D, Noel J, Landon J, Thornton N, </a:t>
            </a:r>
            <a:r>
              <a:rPr lang="en-US" dirty="0" err="1">
                <a:latin typeface="Calibri" charset="0"/>
              </a:rPr>
              <a:t>Lobstein</a:t>
            </a:r>
            <a:r>
              <a:rPr lang="en-US" dirty="0">
                <a:latin typeface="Calibri" charset="0"/>
              </a:rPr>
              <a:t> T. Alcohol marketing and youth alcohol consumption: a systematic review of longitudinal studies published since 2008. Addiction. Aug 26 2017;112:7-20. doi:10.1111/add.13591.</a:t>
            </a:r>
          </a:p>
          <a:p>
            <a:pPr marL="0" indent="0">
              <a:spcAft>
                <a:spcPts val="300"/>
              </a:spcAft>
              <a:buClr>
                <a:srgbClr val="FF6600"/>
              </a:buClr>
              <a:buFontTx/>
              <a:buNone/>
            </a:pPr>
            <a:r>
              <a:rPr lang="en-US" dirty="0">
                <a:latin typeface="Calibri" charset="0"/>
              </a:rPr>
              <a:t>Sargent JD, </a:t>
            </a:r>
            <a:r>
              <a:rPr lang="en-US" dirty="0" err="1">
                <a:latin typeface="Calibri" charset="0"/>
              </a:rPr>
              <a:t>Babor</a:t>
            </a:r>
            <a:r>
              <a:rPr lang="en-US" dirty="0">
                <a:latin typeface="Calibri" charset="0"/>
              </a:rPr>
              <a:t> TF. The Relationship Between Exposure to Alcohol Marketing and Underage Drinking Is Causal. J Stud Alcohol Drugs Suppl. Mar 2020;Sup 19(Suppl 19):113-124. doi:10.15288/jsads.2020.s19.113.</a:t>
            </a:r>
          </a:p>
        </p:txBody>
      </p:sp>
    </p:spTree>
    <p:extLst>
      <p:ext uri="{BB962C8B-B14F-4D97-AF65-F5344CB8AC3E}">
        <p14:creationId xmlns:p14="http://schemas.microsoft.com/office/powerpoint/2010/main" val="22471279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endParaRPr lang="en-US" dirty="0"/>
          </a:p>
          <a:p>
            <a:r>
              <a:rPr lang="en-US" dirty="0"/>
              <a:t>World Bank, World Development Indicators, July 25, 2023; Euromonitor.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Damodaran A. Margins by Sector (US). NYU Stern. 2019. Accessed April 25, 2019. Available at </a:t>
            </a:r>
            <a:r>
              <a:rPr lang="en-US" dirty="0">
                <a:solidFill>
                  <a:srgbClr val="000000"/>
                </a:solidFill>
                <a:effectLst/>
                <a:latin typeface="Helvetica Neue" panose="02000503000000020004" pitchFamily="2" charset="0"/>
                <a:hlinkClick r:id="rId3"/>
              </a:rPr>
              <a:t>http://pages.stern.nyu.edu/~adamodar/New_Home_Page/datafile/margin.html.</a:t>
            </a:r>
            <a:endParaRPr lang="en-US" dirty="0">
              <a:solidFill>
                <a:srgbClr val="000000"/>
              </a:solidFill>
              <a:effectLst/>
              <a:latin typeface="Helvetica Neue" panose="02000503000000020004" pitchFamily="2" charset="0"/>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3231-2608-D74C-BA84-BB8A49E550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0589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www.Followthemoney.org</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3231-2608-D74C-BA84-BB8A49E550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87971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www.Followthemoney.org</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3231-2608-D74C-BA84-BB8A49E550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250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0" name="Google Shape;820;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enormous health disparities arising from alcohol use, and we have significant injustice being perpetrated by giant, highly-profitable industries. My friends, I truly believe we can do better.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3231-2608-D74C-BA84-BB8A49E5507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96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ANIKA</a:t>
            </a:r>
            <a:endParaRPr/>
          </a:p>
          <a:p>
            <a:pPr marL="0" lvl="0" indent="0" algn="l" rtl="0">
              <a:spcBef>
                <a:spcPts val="0"/>
              </a:spcBef>
              <a:spcAft>
                <a:spcPts val="0"/>
              </a:spcAft>
              <a:buNone/>
            </a:pPr>
            <a:endParaRPr/>
          </a:p>
        </p:txBody>
      </p:sp>
      <p:sp>
        <p:nvSpPr>
          <p:cNvPr id="242" name="Google Shape;2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do this. We can organize and build the coalitions and advocate for the change that needs to happen, if we are prepared, and if we are open to the opportunities that are present before us.</a:t>
            </a:r>
            <a:endParaRPr/>
          </a:p>
        </p:txBody>
      </p:sp>
      <p:sp>
        <p:nvSpPr>
          <p:cNvPr id="835" name="Google Shape;835;p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fef43a016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2fef43a016b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g2fef43a016b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fef43a016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2fef43a016b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g2fef43a016b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t>Data from the National Survey on Drug Use and Health (NSDUH), which is an annual, nationally representative study of civilian, noninstitutionalized population, aged 12 and older</a:t>
            </a:r>
          </a:p>
          <a:p>
            <a:pPr marL="0" lvl="0" indent="0" algn="l" rtl="0">
              <a:spcBef>
                <a:spcPts val="0"/>
              </a:spcBef>
              <a:spcAft>
                <a:spcPts val="0"/>
              </a:spcAft>
              <a:buNone/>
            </a:pPr>
            <a:r>
              <a:rPr lang="en-US" sz="1800" dirty="0"/>
              <a:t>~ 137 million Americans, 12 and older, report alcohol use in the past month with ~ 45% endorsing unhealthy alcohol use in the past month and ~ 11% reporting a past year alcohol use disorder</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Not shown on the slide, data from the National Epidemiologic Survey on Alcohol and Related Conditions, the NESARC, estimated that the lifetime prevalence of AUD in the United States is 29%.</a:t>
            </a:r>
          </a:p>
          <a:p>
            <a:pPr marL="0" lvl="0" indent="0" algn="l" rtl="0">
              <a:spcBef>
                <a:spcPts val="0"/>
              </a:spcBef>
              <a:spcAft>
                <a:spcPts val="0"/>
              </a:spcAft>
              <a:buNone/>
            </a:pPr>
            <a:endParaRPr sz="1800" dirty="0"/>
          </a:p>
          <a:p>
            <a:pPr marL="0" lvl="0" indent="0" algn="l" rtl="0">
              <a:spcBef>
                <a:spcPts val="0"/>
              </a:spcBef>
              <a:spcAft>
                <a:spcPts val="0"/>
              </a:spcAft>
              <a:buNone/>
            </a:pPr>
            <a:endParaRPr dirty="0"/>
          </a:p>
        </p:txBody>
      </p:sp>
      <p:sp>
        <p:nvSpPr>
          <p:cNvPr id="255" name="Google Shape;2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g30874652f76_7_179"/>
          <p:cNvSpPr/>
          <p:nvPr/>
        </p:nvSpPr>
        <p:spPr>
          <a:xfrm flipH="1">
            <a:off x="10127953" y="613633"/>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21" name="Google Shape;21;g30874652f76_7_179"/>
          <p:cNvSpPr/>
          <p:nvPr/>
        </p:nvSpPr>
        <p:spPr>
          <a:xfrm rot="10800000" flipH="1">
            <a:off x="621900" y="4744471"/>
            <a:ext cx="1442131"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22" name="Google Shape;22;g30874652f76_7_179"/>
          <p:cNvSpPr txBox="1">
            <a:spLocks noGrp="1"/>
          </p:cNvSpPr>
          <p:nvPr>
            <p:ph type="title"/>
          </p:nvPr>
        </p:nvSpPr>
        <p:spPr>
          <a:xfrm>
            <a:off x="1031600" y="2408600"/>
            <a:ext cx="10128900" cy="20409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23" name="Google Shape;23;g30874652f76_7_17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g30874652f76_7_228"/>
          <p:cNvSpPr txBox="1">
            <a:spLocks noGrp="1"/>
          </p:cNvSpPr>
          <p:nvPr>
            <p:ph type="title"/>
          </p:nvPr>
        </p:nvSpPr>
        <p:spPr>
          <a:xfrm>
            <a:off x="0" y="-2"/>
            <a:ext cx="12192000" cy="1294500"/>
          </a:xfrm>
          <a:prstGeom prst="rect">
            <a:avLst/>
          </a:prstGeom>
          <a:solidFill>
            <a:srgbClr val="0065A3"/>
          </a:solidFill>
          <a:ln>
            <a:noFill/>
          </a:ln>
        </p:spPr>
        <p:txBody>
          <a:bodyPr spcFirstLastPara="1" wrap="square" lIns="731500" tIns="45700" rIns="91425" bIns="45700" anchor="ctr" anchorCtr="0">
            <a:normAutofit/>
          </a:bodyPr>
          <a:lstStyle>
            <a:lvl1pPr lvl="0" algn="l">
              <a:lnSpc>
                <a:spcPct val="90000"/>
              </a:lnSpc>
              <a:spcBef>
                <a:spcPts val="0"/>
              </a:spcBef>
              <a:spcAft>
                <a:spcPts val="0"/>
              </a:spcAft>
              <a:buClr>
                <a:schemeClr val="lt1"/>
              </a:buClr>
              <a:buSzPts val="2400"/>
              <a:buFont typeface="Arial"/>
              <a:buNone/>
              <a:defRPr sz="3200" b="1">
                <a:solidFill>
                  <a:schemeClr val="bg1"/>
                </a:solidFill>
                <a:latin typeface="Arial"/>
                <a:ea typeface="Arial"/>
                <a:cs typeface="Arial"/>
                <a:sym typeface="Aria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dirty="0"/>
          </a:p>
        </p:txBody>
      </p:sp>
      <p:sp>
        <p:nvSpPr>
          <p:cNvPr id="70" name="Google Shape;70;g30874652f76_7_228"/>
          <p:cNvSpPr txBox="1">
            <a:spLocks noGrp="1"/>
          </p:cNvSpPr>
          <p:nvPr>
            <p:ph type="body" idx="1"/>
          </p:nvPr>
        </p:nvSpPr>
        <p:spPr>
          <a:xfrm>
            <a:off x="824344" y="1783767"/>
            <a:ext cx="10279200" cy="4351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009999"/>
              </a:buClr>
              <a:buSzPct val="150000"/>
              <a:buFont typeface="Open Sans" panose="020B0606030504020204" pitchFamily="34" charset="0"/>
              <a:buChar char="»"/>
              <a:defRPr/>
            </a:lvl1pPr>
            <a:lvl2pPr marL="914400" lvl="1" indent="-342900" algn="l">
              <a:lnSpc>
                <a:spcPct val="90000"/>
              </a:lnSpc>
              <a:spcBef>
                <a:spcPts val="1600"/>
              </a:spcBef>
              <a:spcAft>
                <a:spcPts val="0"/>
              </a:spcAft>
              <a:buSzPts val="1800"/>
              <a:buChar char="○"/>
              <a:defRPr/>
            </a:lvl2pPr>
            <a:lvl3pPr marL="1371600" lvl="2" indent="-342900" algn="l">
              <a:lnSpc>
                <a:spcPct val="90000"/>
              </a:lnSpc>
              <a:spcBef>
                <a:spcPts val="1600"/>
              </a:spcBef>
              <a:spcAft>
                <a:spcPts val="0"/>
              </a:spcAft>
              <a:buSzPts val="1800"/>
              <a:buChar char="■"/>
              <a:defRPr/>
            </a:lvl3pPr>
            <a:lvl4pPr marL="1828800" lvl="3" indent="-342900" algn="l">
              <a:lnSpc>
                <a:spcPct val="90000"/>
              </a:lnSpc>
              <a:spcBef>
                <a:spcPts val="1600"/>
              </a:spcBef>
              <a:spcAft>
                <a:spcPts val="0"/>
              </a:spcAft>
              <a:buSzPts val="1800"/>
              <a:buChar char="●"/>
              <a:defRPr/>
            </a:lvl4pPr>
            <a:lvl5pPr marL="2286000" lvl="4" indent="-342900" algn="l">
              <a:lnSpc>
                <a:spcPct val="90000"/>
              </a:lnSpc>
              <a:spcBef>
                <a:spcPts val="1600"/>
              </a:spcBef>
              <a:spcAft>
                <a:spcPts val="0"/>
              </a:spcAft>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dirty="0"/>
          </a:p>
        </p:txBody>
      </p:sp>
      <p:sp>
        <p:nvSpPr>
          <p:cNvPr id="71" name="Google Shape;71;g30874652f76_7_228"/>
          <p:cNvSpPr/>
          <p:nvPr/>
        </p:nvSpPr>
        <p:spPr>
          <a:xfrm>
            <a:off x="406687" y="6554665"/>
            <a:ext cx="5248800" cy="16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00">
                <a:solidFill>
                  <a:srgbClr val="AEABAB"/>
                </a:solidFill>
                <a:latin typeface="Arial"/>
                <a:ea typeface="Arial"/>
                <a:cs typeface="Arial"/>
                <a:sym typeface="Arial"/>
              </a:rPr>
              <a:t>© 2024 Health Management Associates, Inc. All Rights Reserved.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pter Slide">
  <p:cSld name="Chapter Slide">
    <p:spTree>
      <p:nvGrpSpPr>
        <p:cNvPr id="1" name="Shape 72"/>
        <p:cNvGrpSpPr/>
        <p:nvPr/>
      </p:nvGrpSpPr>
      <p:grpSpPr>
        <a:xfrm>
          <a:off x="0" y="0"/>
          <a:ext cx="0" cy="0"/>
          <a:chOff x="0" y="0"/>
          <a:chExt cx="0" cy="0"/>
        </a:xfrm>
      </p:grpSpPr>
      <p:sp>
        <p:nvSpPr>
          <p:cNvPr id="73" name="Google Shape;73;g30874652f76_7_232"/>
          <p:cNvSpPr txBox="1">
            <a:spLocks noGrp="1"/>
          </p:cNvSpPr>
          <p:nvPr>
            <p:ph type="sldNum" idx="12"/>
          </p:nvPr>
        </p:nvSpPr>
        <p:spPr>
          <a:xfrm>
            <a:off x="8360229" y="6356351"/>
            <a:ext cx="2743200" cy="365100"/>
          </a:xfrm>
          <a:prstGeom prst="rect">
            <a:avLst/>
          </a:prstGeom>
          <a:noFill/>
          <a:ln>
            <a:noFill/>
          </a:ln>
        </p:spPr>
        <p:txBody>
          <a:bodyPr spcFirstLastPara="1" wrap="square" lIns="91425" tIns="45700" rIns="91425" bIns="45700" anchor="t" anchorCtr="0">
            <a:normAutofit lnSpcReduction="10000"/>
          </a:bodyPr>
          <a:lstStyle>
            <a:lvl1pPr marL="0" marR="0" lvl="0" indent="0" algn="l">
              <a:spcBef>
                <a:spcPts val="0"/>
              </a:spcBef>
              <a:buNone/>
              <a:defRPr sz="1800">
                <a:solidFill>
                  <a:schemeClr val="dk1"/>
                </a:solidFill>
                <a:latin typeface="Calibri"/>
                <a:ea typeface="Calibri"/>
                <a:cs typeface="Calibri"/>
                <a:sym typeface="Calibri"/>
              </a:defRPr>
            </a:lvl1pPr>
            <a:lvl2pPr marL="0" marR="0" lvl="1" indent="0" algn="l">
              <a:spcBef>
                <a:spcPts val="0"/>
              </a:spcBef>
              <a:buNone/>
              <a:defRPr sz="1800">
                <a:solidFill>
                  <a:schemeClr val="dk1"/>
                </a:solidFill>
                <a:latin typeface="Calibri"/>
                <a:ea typeface="Calibri"/>
                <a:cs typeface="Calibri"/>
                <a:sym typeface="Calibri"/>
              </a:defRPr>
            </a:lvl2pPr>
            <a:lvl3pPr marL="0" marR="0" lvl="2" indent="0" algn="l">
              <a:spcBef>
                <a:spcPts val="0"/>
              </a:spcBef>
              <a:buNone/>
              <a:defRPr sz="1800">
                <a:solidFill>
                  <a:schemeClr val="dk1"/>
                </a:solidFill>
                <a:latin typeface="Calibri"/>
                <a:ea typeface="Calibri"/>
                <a:cs typeface="Calibri"/>
                <a:sym typeface="Calibri"/>
              </a:defRPr>
            </a:lvl3pPr>
            <a:lvl4pPr marL="0" marR="0" lvl="3" indent="0" algn="l">
              <a:spcBef>
                <a:spcPts val="0"/>
              </a:spcBef>
              <a:buNone/>
              <a:defRPr sz="1800">
                <a:solidFill>
                  <a:schemeClr val="dk1"/>
                </a:solidFill>
                <a:latin typeface="Calibri"/>
                <a:ea typeface="Calibri"/>
                <a:cs typeface="Calibri"/>
                <a:sym typeface="Calibri"/>
              </a:defRPr>
            </a:lvl4pPr>
            <a:lvl5pPr marL="0" marR="0" lvl="4" indent="0" algn="l">
              <a:spcBef>
                <a:spcPts val="0"/>
              </a:spcBef>
              <a:buNone/>
              <a:defRPr sz="1800">
                <a:solidFill>
                  <a:schemeClr val="dk1"/>
                </a:solidFill>
                <a:latin typeface="Calibri"/>
                <a:ea typeface="Calibri"/>
                <a:cs typeface="Calibri"/>
                <a:sym typeface="Calibri"/>
              </a:defRPr>
            </a:lvl5pPr>
            <a:lvl6pPr marL="0" marR="0" lvl="5" indent="0" algn="l">
              <a:spcBef>
                <a:spcPts val="0"/>
              </a:spcBef>
              <a:buNone/>
              <a:defRPr sz="1800">
                <a:solidFill>
                  <a:schemeClr val="dk1"/>
                </a:solidFill>
                <a:latin typeface="Calibri"/>
                <a:ea typeface="Calibri"/>
                <a:cs typeface="Calibri"/>
                <a:sym typeface="Calibri"/>
              </a:defRPr>
            </a:lvl6pPr>
            <a:lvl7pPr marL="0" marR="0" lvl="6" indent="0" algn="l">
              <a:spcBef>
                <a:spcPts val="0"/>
              </a:spcBef>
              <a:buNone/>
              <a:defRPr sz="1800">
                <a:solidFill>
                  <a:schemeClr val="dk1"/>
                </a:solidFill>
                <a:latin typeface="Calibri"/>
                <a:ea typeface="Calibri"/>
                <a:cs typeface="Calibri"/>
                <a:sym typeface="Calibri"/>
              </a:defRPr>
            </a:lvl7pPr>
            <a:lvl8pPr marL="0" marR="0" lvl="7" indent="0" algn="l">
              <a:spcBef>
                <a:spcPts val="0"/>
              </a:spcBef>
              <a:buNone/>
              <a:defRPr sz="1800">
                <a:solidFill>
                  <a:schemeClr val="dk1"/>
                </a:solidFill>
                <a:latin typeface="Calibri"/>
                <a:ea typeface="Calibri"/>
                <a:cs typeface="Calibri"/>
                <a:sym typeface="Calibri"/>
              </a:defRPr>
            </a:lvl8pPr>
            <a:lvl9pPr marL="0" marR="0" lvl="8" indent="0" algn="l">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4" name="Google Shape;74;g30874652f76_7_232"/>
          <p:cNvSpPr txBox="1">
            <a:spLocks noGrp="1"/>
          </p:cNvSpPr>
          <p:nvPr>
            <p:ph type="title"/>
          </p:nvPr>
        </p:nvSpPr>
        <p:spPr>
          <a:xfrm>
            <a:off x="0" y="-13856"/>
            <a:ext cx="12192000" cy="6871800"/>
          </a:xfrm>
          <a:prstGeom prst="rect">
            <a:avLst/>
          </a:prstGeom>
          <a:solidFill>
            <a:srgbClr val="0065A3"/>
          </a:solidFill>
          <a:ln>
            <a:noFill/>
          </a:ln>
        </p:spPr>
        <p:txBody>
          <a:bodyPr spcFirstLastPara="1" wrap="square" lIns="731500" tIns="45700" rIns="91425" bIns="45700" anchor="ctr" anchorCtr="0">
            <a:normAutofit/>
          </a:bodyPr>
          <a:lstStyle>
            <a:lvl1pPr lvl="0" algn="l">
              <a:lnSpc>
                <a:spcPct val="90000"/>
              </a:lnSpc>
              <a:spcBef>
                <a:spcPts val="0"/>
              </a:spcBef>
              <a:spcAft>
                <a:spcPts val="0"/>
              </a:spcAft>
              <a:buClr>
                <a:schemeClr val="lt1"/>
              </a:buClr>
              <a:buSzPts val="4400"/>
              <a:buFont typeface="Arial"/>
              <a:buNone/>
              <a:defRPr sz="4400" b="1">
                <a:solidFill>
                  <a:schemeClr val="bg1"/>
                </a:solidFill>
                <a:latin typeface="Arial"/>
                <a:ea typeface="Arial"/>
                <a:cs typeface="Arial"/>
                <a:sym typeface="Aria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ight Photo with Content">
  <p:cSld name="Right Photo with Content">
    <p:spTree>
      <p:nvGrpSpPr>
        <p:cNvPr id="1" name="Shape 75"/>
        <p:cNvGrpSpPr/>
        <p:nvPr/>
      </p:nvGrpSpPr>
      <p:grpSpPr>
        <a:xfrm>
          <a:off x="0" y="0"/>
          <a:ext cx="0" cy="0"/>
          <a:chOff x="0" y="0"/>
          <a:chExt cx="0" cy="0"/>
        </a:xfrm>
      </p:grpSpPr>
      <p:sp>
        <p:nvSpPr>
          <p:cNvPr id="76" name="Google Shape;76;g30874652f76_7_235"/>
          <p:cNvSpPr txBox="1">
            <a:spLocks noGrp="1"/>
          </p:cNvSpPr>
          <p:nvPr>
            <p:ph type="sldNum" idx="12"/>
          </p:nvPr>
        </p:nvSpPr>
        <p:spPr>
          <a:xfrm>
            <a:off x="8360229" y="6356351"/>
            <a:ext cx="2743200" cy="365100"/>
          </a:xfrm>
          <a:prstGeom prst="rect">
            <a:avLst/>
          </a:prstGeom>
          <a:noFill/>
          <a:ln>
            <a:noFill/>
          </a:ln>
        </p:spPr>
        <p:txBody>
          <a:bodyPr spcFirstLastPara="1" wrap="square" lIns="91425" tIns="45700" rIns="91425" bIns="45700" anchor="t" anchorCtr="0">
            <a:normAutofit lnSpcReduction="10000"/>
          </a:bodyPr>
          <a:lstStyle>
            <a:lvl1pPr marL="0" marR="0" lvl="0" indent="0" algn="l">
              <a:spcBef>
                <a:spcPts val="0"/>
              </a:spcBef>
              <a:buNone/>
              <a:defRPr sz="1800">
                <a:solidFill>
                  <a:schemeClr val="dk1"/>
                </a:solidFill>
                <a:latin typeface="Calibri"/>
                <a:ea typeface="Calibri"/>
                <a:cs typeface="Calibri"/>
                <a:sym typeface="Calibri"/>
              </a:defRPr>
            </a:lvl1pPr>
            <a:lvl2pPr marL="0" marR="0" lvl="1" indent="0" algn="l">
              <a:spcBef>
                <a:spcPts val="0"/>
              </a:spcBef>
              <a:buNone/>
              <a:defRPr sz="1800">
                <a:solidFill>
                  <a:schemeClr val="dk1"/>
                </a:solidFill>
                <a:latin typeface="Calibri"/>
                <a:ea typeface="Calibri"/>
                <a:cs typeface="Calibri"/>
                <a:sym typeface="Calibri"/>
              </a:defRPr>
            </a:lvl2pPr>
            <a:lvl3pPr marL="0" marR="0" lvl="2" indent="0" algn="l">
              <a:spcBef>
                <a:spcPts val="0"/>
              </a:spcBef>
              <a:buNone/>
              <a:defRPr sz="1800">
                <a:solidFill>
                  <a:schemeClr val="dk1"/>
                </a:solidFill>
                <a:latin typeface="Calibri"/>
                <a:ea typeface="Calibri"/>
                <a:cs typeface="Calibri"/>
                <a:sym typeface="Calibri"/>
              </a:defRPr>
            </a:lvl3pPr>
            <a:lvl4pPr marL="0" marR="0" lvl="3" indent="0" algn="l">
              <a:spcBef>
                <a:spcPts val="0"/>
              </a:spcBef>
              <a:buNone/>
              <a:defRPr sz="1800">
                <a:solidFill>
                  <a:schemeClr val="dk1"/>
                </a:solidFill>
                <a:latin typeface="Calibri"/>
                <a:ea typeface="Calibri"/>
                <a:cs typeface="Calibri"/>
                <a:sym typeface="Calibri"/>
              </a:defRPr>
            </a:lvl4pPr>
            <a:lvl5pPr marL="0" marR="0" lvl="4" indent="0" algn="l">
              <a:spcBef>
                <a:spcPts val="0"/>
              </a:spcBef>
              <a:buNone/>
              <a:defRPr sz="1800">
                <a:solidFill>
                  <a:schemeClr val="dk1"/>
                </a:solidFill>
                <a:latin typeface="Calibri"/>
                <a:ea typeface="Calibri"/>
                <a:cs typeface="Calibri"/>
                <a:sym typeface="Calibri"/>
              </a:defRPr>
            </a:lvl5pPr>
            <a:lvl6pPr marL="0" marR="0" lvl="5" indent="0" algn="l">
              <a:spcBef>
                <a:spcPts val="0"/>
              </a:spcBef>
              <a:buNone/>
              <a:defRPr sz="1800">
                <a:solidFill>
                  <a:schemeClr val="dk1"/>
                </a:solidFill>
                <a:latin typeface="Calibri"/>
                <a:ea typeface="Calibri"/>
                <a:cs typeface="Calibri"/>
                <a:sym typeface="Calibri"/>
              </a:defRPr>
            </a:lvl6pPr>
            <a:lvl7pPr marL="0" marR="0" lvl="6" indent="0" algn="l">
              <a:spcBef>
                <a:spcPts val="0"/>
              </a:spcBef>
              <a:buNone/>
              <a:defRPr sz="1800">
                <a:solidFill>
                  <a:schemeClr val="dk1"/>
                </a:solidFill>
                <a:latin typeface="Calibri"/>
                <a:ea typeface="Calibri"/>
                <a:cs typeface="Calibri"/>
                <a:sym typeface="Calibri"/>
              </a:defRPr>
            </a:lvl7pPr>
            <a:lvl8pPr marL="0" marR="0" lvl="7" indent="0" algn="l">
              <a:spcBef>
                <a:spcPts val="0"/>
              </a:spcBef>
              <a:buNone/>
              <a:defRPr sz="1800">
                <a:solidFill>
                  <a:schemeClr val="dk1"/>
                </a:solidFill>
                <a:latin typeface="Calibri"/>
                <a:ea typeface="Calibri"/>
                <a:cs typeface="Calibri"/>
                <a:sym typeface="Calibri"/>
              </a:defRPr>
            </a:lvl8pPr>
            <a:lvl9pPr marL="0" marR="0" lvl="8" indent="0" algn="l">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7" name="Google Shape;77;g30874652f76_7_235"/>
          <p:cNvSpPr txBox="1">
            <a:spLocks noGrp="1"/>
          </p:cNvSpPr>
          <p:nvPr>
            <p:ph type="body" idx="1"/>
          </p:nvPr>
        </p:nvSpPr>
        <p:spPr>
          <a:xfrm>
            <a:off x="706583" y="1783767"/>
            <a:ext cx="62067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600"/>
              </a:spcBef>
              <a:spcAft>
                <a:spcPts val="0"/>
              </a:spcAft>
              <a:buSzPts val="1800"/>
              <a:buChar char="○"/>
              <a:defRPr/>
            </a:lvl2pPr>
            <a:lvl3pPr marL="1371600" lvl="2" indent="-342900" algn="l">
              <a:lnSpc>
                <a:spcPct val="90000"/>
              </a:lnSpc>
              <a:spcBef>
                <a:spcPts val="1600"/>
              </a:spcBef>
              <a:spcAft>
                <a:spcPts val="0"/>
              </a:spcAft>
              <a:buSzPts val="1800"/>
              <a:buChar char="■"/>
              <a:defRPr/>
            </a:lvl3pPr>
            <a:lvl4pPr marL="1828800" lvl="3" indent="-342900" algn="l">
              <a:lnSpc>
                <a:spcPct val="90000"/>
              </a:lnSpc>
              <a:spcBef>
                <a:spcPts val="1600"/>
              </a:spcBef>
              <a:spcAft>
                <a:spcPts val="0"/>
              </a:spcAft>
              <a:buSzPts val="1800"/>
              <a:buChar char="●"/>
              <a:defRPr/>
            </a:lvl4pPr>
            <a:lvl5pPr marL="2286000" lvl="4" indent="-342900" algn="l">
              <a:lnSpc>
                <a:spcPct val="90000"/>
              </a:lnSpc>
              <a:spcBef>
                <a:spcPts val="1600"/>
              </a:spcBef>
              <a:spcAft>
                <a:spcPts val="0"/>
              </a:spcAft>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78" name="Google Shape;78;g30874652f76_7_235"/>
          <p:cNvSpPr txBox="1">
            <a:spLocks noGrp="1"/>
          </p:cNvSpPr>
          <p:nvPr>
            <p:ph type="title"/>
          </p:nvPr>
        </p:nvSpPr>
        <p:spPr>
          <a:xfrm>
            <a:off x="3" y="-2"/>
            <a:ext cx="7315200" cy="1294500"/>
          </a:xfrm>
          <a:prstGeom prst="rect">
            <a:avLst/>
          </a:prstGeom>
          <a:solidFill>
            <a:srgbClr val="0065A3"/>
          </a:solidFill>
          <a:ln>
            <a:noFill/>
          </a:ln>
        </p:spPr>
        <p:txBody>
          <a:bodyPr spcFirstLastPara="1" wrap="square" lIns="731500" tIns="45700" rIns="91425" bIns="45700" anchor="ctr" anchorCtr="0">
            <a:normAutofit/>
          </a:bodyPr>
          <a:lstStyle>
            <a:lvl1pPr lvl="0" algn="l">
              <a:lnSpc>
                <a:spcPct val="90000"/>
              </a:lnSpc>
              <a:spcBef>
                <a:spcPts val="0"/>
              </a:spcBef>
              <a:spcAft>
                <a:spcPts val="0"/>
              </a:spcAft>
              <a:buClr>
                <a:schemeClr val="lt1"/>
              </a:buClr>
              <a:buSzPts val="2400"/>
              <a:buFont typeface="Arial"/>
              <a:buNone/>
              <a:defRPr sz="2400">
                <a:latin typeface="Arial"/>
                <a:ea typeface="Arial"/>
                <a:cs typeface="Arial"/>
                <a:sym typeface="Aria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79" name="Google Shape;79;g30874652f76_7_235"/>
          <p:cNvSpPr>
            <a:spLocks noGrp="1"/>
          </p:cNvSpPr>
          <p:nvPr>
            <p:ph type="pic" idx="2"/>
          </p:nvPr>
        </p:nvSpPr>
        <p:spPr>
          <a:xfrm>
            <a:off x="7315201" y="0"/>
            <a:ext cx="4876800" cy="6858000"/>
          </a:xfrm>
          <a:prstGeom prst="rect">
            <a:avLst/>
          </a:prstGeom>
          <a:noFill/>
          <a:ln>
            <a:noFill/>
          </a:ln>
        </p:spPr>
      </p:sp>
      <p:sp>
        <p:nvSpPr>
          <p:cNvPr id="80" name="Google Shape;80;g30874652f76_7_235"/>
          <p:cNvSpPr/>
          <p:nvPr/>
        </p:nvSpPr>
        <p:spPr>
          <a:xfrm>
            <a:off x="406687" y="6554665"/>
            <a:ext cx="5248800" cy="16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00">
                <a:solidFill>
                  <a:srgbClr val="AEABAB"/>
                </a:solidFill>
                <a:latin typeface="Arial"/>
                <a:ea typeface="Arial"/>
                <a:cs typeface="Arial"/>
                <a:sym typeface="Arial"/>
              </a:rPr>
              <a:t>© 2024 Health Management Associates, Inc. All Rights Reserved.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eft Photo with Content">
  <p:cSld name="Left Photo with Content">
    <p:spTree>
      <p:nvGrpSpPr>
        <p:cNvPr id="1" name="Shape 81"/>
        <p:cNvGrpSpPr/>
        <p:nvPr/>
      </p:nvGrpSpPr>
      <p:grpSpPr>
        <a:xfrm>
          <a:off x="0" y="0"/>
          <a:ext cx="0" cy="0"/>
          <a:chOff x="0" y="0"/>
          <a:chExt cx="0" cy="0"/>
        </a:xfrm>
      </p:grpSpPr>
      <p:sp>
        <p:nvSpPr>
          <p:cNvPr id="82" name="Google Shape;82;g30874652f76_7_241"/>
          <p:cNvSpPr txBox="1">
            <a:spLocks noGrp="1"/>
          </p:cNvSpPr>
          <p:nvPr>
            <p:ph type="body" idx="1"/>
          </p:nvPr>
        </p:nvSpPr>
        <p:spPr>
          <a:xfrm>
            <a:off x="5537200" y="1783767"/>
            <a:ext cx="61698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600"/>
              </a:spcBef>
              <a:spcAft>
                <a:spcPts val="0"/>
              </a:spcAft>
              <a:buSzPts val="1800"/>
              <a:buChar char="○"/>
              <a:defRPr/>
            </a:lvl2pPr>
            <a:lvl3pPr marL="1371600" lvl="2" indent="-342900" algn="l">
              <a:lnSpc>
                <a:spcPct val="90000"/>
              </a:lnSpc>
              <a:spcBef>
                <a:spcPts val="1600"/>
              </a:spcBef>
              <a:spcAft>
                <a:spcPts val="0"/>
              </a:spcAft>
              <a:buSzPts val="1800"/>
              <a:buChar char="■"/>
              <a:defRPr/>
            </a:lvl3pPr>
            <a:lvl4pPr marL="1828800" lvl="3" indent="-342900" algn="l">
              <a:lnSpc>
                <a:spcPct val="90000"/>
              </a:lnSpc>
              <a:spcBef>
                <a:spcPts val="1600"/>
              </a:spcBef>
              <a:spcAft>
                <a:spcPts val="0"/>
              </a:spcAft>
              <a:buSzPts val="1800"/>
              <a:buChar char="●"/>
              <a:defRPr/>
            </a:lvl4pPr>
            <a:lvl5pPr marL="2286000" lvl="4" indent="-342900" algn="l">
              <a:lnSpc>
                <a:spcPct val="90000"/>
              </a:lnSpc>
              <a:spcBef>
                <a:spcPts val="1600"/>
              </a:spcBef>
              <a:spcAft>
                <a:spcPts val="0"/>
              </a:spcAft>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83" name="Google Shape;83;g30874652f76_7_241"/>
          <p:cNvSpPr txBox="1">
            <a:spLocks noGrp="1"/>
          </p:cNvSpPr>
          <p:nvPr>
            <p:ph type="title"/>
          </p:nvPr>
        </p:nvSpPr>
        <p:spPr>
          <a:xfrm>
            <a:off x="4876800" y="-2"/>
            <a:ext cx="7315200" cy="1294500"/>
          </a:xfrm>
          <a:prstGeom prst="rect">
            <a:avLst/>
          </a:prstGeom>
          <a:solidFill>
            <a:srgbClr val="0065A3"/>
          </a:solidFill>
          <a:ln>
            <a:noFill/>
          </a:ln>
        </p:spPr>
        <p:txBody>
          <a:bodyPr spcFirstLastPara="1" wrap="square" lIns="731500" tIns="45700" rIns="91425" bIns="45700" anchor="ctr" anchorCtr="0">
            <a:normAutofit/>
          </a:bodyPr>
          <a:lstStyle>
            <a:lvl1pPr lvl="0" algn="l">
              <a:lnSpc>
                <a:spcPct val="90000"/>
              </a:lnSpc>
              <a:spcBef>
                <a:spcPts val="0"/>
              </a:spcBef>
              <a:spcAft>
                <a:spcPts val="0"/>
              </a:spcAft>
              <a:buClr>
                <a:schemeClr val="lt1"/>
              </a:buClr>
              <a:buSzPts val="2400"/>
              <a:buFont typeface="Arial"/>
              <a:buNone/>
              <a:defRPr sz="2400">
                <a:latin typeface="Arial"/>
                <a:ea typeface="Arial"/>
                <a:cs typeface="Arial"/>
                <a:sym typeface="Aria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84" name="Google Shape;84;g30874652f76_7_241"/>
          <p:cNvSpPr>
            <a:spLocks noGrp="1"/>
          </p:cNvSpPr>
          <p:nvPr>
            <p:ph type="pic" idx="2"/>
          </p:nvPr>
        </p:nvSpPr>
        <p:spPr>
          <a:xfrm>
            <a:off x="0" y="0"/>
            <a:ext cx="4876800" cy="6858000"/>
          </a:xfrm>
          <a:prstGeom prst="rect">
            <a:avLst/>
          </a:prstGeom>
          <a:noFill/>
          <a:ln>
            <a:noFill/>
          </a:ln>
        </p:spPr>
      </p:sp>
      <p:sp>
        <p:nvSpPr>
          <p:cNvPr id="85" name="Google Shape;85;g30874652f76_7_241"/>
          <p:cNvSpPr/>
          <p:nvPr/>
        </p:nvSpPr>
        <p:spPr>
          <a:xfrm>
            <a:off x="5018444" y="6554665"/>
            <a:ext cx="5248800" cy="16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00">
                <a:solidFill>
                  <a:srgbClr val="AEABAB"/>
                </a:solidFill>
                <a:latin typeface="Arial"/>
                <a:ea typeface="Arial"/>
                <a:cs typeface="Arial"/>
                <a:sym typeface="Arial"/>
              </a:rPr>
              <a:t>© 2024 Health Management Associates, Inc. All Rights Reserved.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Google Shape;87;g30874652f76_7_246"/>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88" name="Google Shape;88;g30874652f76_7_246"/>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dk1"/>
              </a:buClr>
              <a:buSzPts val="1400"/>
              <a:buChar char="●"/>
              <a:defRPr/>
            </a:lvl4pPr>
            <a:lvl5pPr marL="2286000" lvl="4" indent="-317500" algn="l">
              <a:lnSpc>
                <a:spcPct val="90000"/>
              </a:lnSpc>
              <a:spcBef>
                <a:spcPts val="1600"/>
              </a:spcBef>
              <a:spcAft>
                <a:spcPts val="0"/>
              </a:spcAft>
              <a:buClr>
                <a:schemeClr val="dk1"/>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89" name="Google Shape;89;g30874652f76_7_246"/>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dk1"/>
              </a:buClr>
              <a:buSzPts val="1400"/>
              <a:buChar char="●"/>
              <a:defRPr/>
            </a:lvl4pPr>
            <a:lvl5pPr marL="2286000" lvl="4" indent="-317500" algn="l">
              <a:lnSpc>
                <a:spcPct val="90000"/>
              </a:lnSpc>
              <a:spcBef>
                <a:spcPts val="1600"/>
              </a:spcBef>
              <a:spcAft>
                <a:spcPts val="0"/>
              </a:spcAft>
              <a:buClr>
                <a:schemeClr val="dk1"/>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90" name="Google Shape;90;g30874652f76_7_246"/>
          <p:cNvSpPr txBox="1">
            <a:spLocks noGrp="1"/>
          </p:cNvSpPr>
          <p:nvPr>
            <p:ph type="dt" idx="10"/>
          </p:nvPr>
        </p:nvSpPr>
        <p:spPr>
          <a:xfrm>
            <a:off x="838200" y="6356351"/>
            <a:ext cx="2743200" cy="3651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Clr>
                <a:schemeClr val="dk1"/>
              </a:buClr>
              <a:buSzPts val="1100"/>
              <a:buFont typeface="Arial"/>
              <a:buNone/>
              <a:defRPr sz="1467">
                <a:solidFill>
                  <a:schemeClr val="dk1"/>
                </a:solidFill>
                <a:latin typeface="Arial"/>
                <a:ea typeface="Arial"/>
                <a:cs typeface="Arial"/>
                <a:sym typeface="Arial"/>
              </a:defRPr>
            </a:lvl1pPr>
            <a:lvl2pPr marR="0" lvl="1"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9pPr>
          </a:lstStyle>
          <a:p>
            <a:endParaRPr/>
          </a:p>
        </p:txBody>
      </p:sp>
      <p:sp>
        <p:nvSpPr>
          <p:cNvPr id="91" name="Google Shape;91;g30874652f76_7_246"/>
          <p:cNvSpPr txBox="1">
            <a:spLocks noGrp="1"/>
          </p:cNvSpPr>
          <p:nvPr>
            <p:ph type="ftr" idx="11"/>
          </p:nvPr>
        </p:nvSpPr>
        <p:spPr>
          <a:xfrm>
            <a:off x="4038600" y="6356351"/>
            <a:ext cx="4114800" cy="3651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Clr>
                <a:schemeClr val="dk1"/>
              </a:buClr>
              <a:buSzPts val="1100"/>
              <a:buFont typeface="Arial"/>
              <a:buNone/>
              <a:defRPr sz="1467">
                <a:solidFill>
                  <a:schemeClr val="dk1"/>
                </a:solidFill>
                <a:latin typeface="Arial"/>
                <a:ea typeface="Arial"/>
                <a:cs typeface="Arial"/>
                <a:sym typeface="Arial"/>
              </a:defRPr>
            </a:lvl1pPr>
            <a:lvl2pPr marR="0" lvl="1"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9pPr>
          </a:lstStyle>
          <a:p>
            <a:endParaRPr/>
          </a:p>
        </p:txBody>
      </p:sp>
      <p:sp>
        <p:nvSpPr>
          <p:cNvPr id="92" name="Google Shape;92;g30874652f76_7_246"/>
          <p:cNvSpPr txBox="1">
            <a:spLocks noGrp="1"/>
          </p:cNvSpPr>
          <p:nvPr>
            <p:ph type="sldNum" idx="12"/>
          </p:nvPr>
        </p:nvSpPr>
        <p:spPr>
          <a:xfrm>
            <a:off x="8610600" y="6356351"/>
            <a:ext cx="2743200" cy="365100"/>
          </a:xfrm>
          <a:prstGeom prst="rect">
            <a:avLst/>
          </a:prstGeom>
          <a:noFill/>
          <a:ln>
            <a:noFill/>
          </a:ln>
        </p:spPr>
        <p:txBody>
          <a:bodyPr spcFirstLastPara="1" wrap="square" lIns="68575" tIns="34275" rIns="68575" bIns="34275" anchor="ctr" anchorCtr="0">
            <a:normAutofit/>
          </a:bodyPr>
          <a:lstStyle>
            <a:lvl1pPr marL="0" lvl="0" indent="0" algn="r">
              <a:spcBef>
                <a:spcPts val="0"/>
              </a:spcBef>
              <a:buClr>
                <a:schemeClr val="accent3"/>
              </a:buClr>
              <a:buSzPts val="1333"/>
              <a:buFont typeface="Average"/>
              <a:buNone/>
              <a:defRPr sz="1333">
                <a:solidFill>
                  <a:schemeClr val="accent3"/>
                </a:solidFill>
                <a:latin typeface="Average"/>
                <a:ea typeface="Average"/>
                <a:cs typeface="Average"/>
                <a:sym typeface="Average"/>
              </a:defRPr>
            </a:lvl1pPr>
            <a:lvl2pPr marL="0" lvl="1" indent="0" algn="r">
              <a:spcBef>
                <a:spcPts val="0"/>
              </a:spcBef>
              <a:buClr>
                <a:schemeClr val="accent3"/>
              </a:buClr>
              <a:buSzPts val="1333"/>
              <a:buFont typeface="Average"/>
              <a:buNone/>
              <a:defRPr sz="1333">
                <a:solidFill>
                  <a:schemeClr val="accent3"/>
                </a:solidFill>
                <a:latin typeface="Average"/>
                <a:ea typeface="Average"/>
                <a:cs typeface="Average"/>
                <a:sym typeface="Average"/>
              </a:defRPr>
            </a:lvl2pPr>
            <a:lvl3pPr marL="0" lvl="2" indent="0" algn="r">
              <a:spcBef>
                <a:spcPts val="0"/>
              </a:spcBef>
              <a:buClr>
                <a:schemeClr val="accent3"/>
              </a:buClr>
              <a:buSzPts val="1333"/>
              <a:buFont typeface="Average"/>
              <a:buNone/>
              <a:defRPr sz="1333">
                <a:solidFill>
                  <a:schemeClr val="accent3"/>
                </a:solidFill>
                <a:latin typeface="Average"/>
                <a:ea typeface="Average"/>
                <a:cs typeface="Average"/>
                <a:sym typeface="Average"/>
              </a:defRPr>
            </a:lvl3pPr>
            <a:lvl4pPr marL="0" lvl="3" indent="0" algn="r">
              <a:spcBef>
                <a:spcPts val="0"/>
              </a:spcBef>
              <a:buClr>
                <a:schemeClr val="accent3"/>
              </a:buClr>
              <a:buSzPts val="1333"/>
              <a:buFont typeface="Average"/>
              <a:buNone/>
              <a:defRPr sz="1333">
                <a:solidFill>
                  <a:schemeClr val="accent3"/>
                </a:solidFill>
                <a:latin typeface="Average"/>
                <a:ea typeface="Average"/>
                <a:cs typeface="Average"/>
                <a:sym typeface="Average"/>
              </a:defRPr>
            </a:lvl4pPr>
            <a:lvl5pPr marL="0" lvl="4" indent="0" algn="r">
              <a:spcBef>
                <a:spcPts val="0"/>
              </a:spcBef>
              <a:buClr>
                <a:schemeClr val="accent3"/>
              </a:buClr>
              <a:buSzPts val="1333"/>
              <a:buFont typeface="Average"/>
              <a:buNone/>
              <a:defRPr sz="1333">
                <a:solidFill>
                  <a:schemeClr val="accent3"/>
                </a:solidFill>
                <a:latin typeface="Average"/>
                <a:ea typeface="Average"/>
                <a:cs typeface="Average"/>
                <a:sym typeface="Average"/>
              </a:defRPr>
            </a:lvl5pPr>
            <a:lvl6pPr marL="0" lvl="5" indent="0" algn="r">
              <a:spcBef>
                <a:spcPts val="0"/>
              </a:spcBef>
              <a:buClr>
                <a:schemeClr val="accent3"/>
              </a:buClr>
              <a:buSzPts val="1333"/>
              <a:buFont typeface="Average"/>
              <a:buNone/>
              <a:defRPr sz="1333">
                <a:solidFill>
                  <a:schemeClr val="accent3"/>
                </a:solidFill>
                <a:latin typeface="Average"/>
                <a:ea typeface="Average"/>
                <a:cs typeface="Average"/>
                <a:sym typeface="Average"/>
              </a:defRPr>
            </a:lvl6pPr>
            <a:lvl7pPr marL="0" lvl="6" indent="0" algn="r">
              <a:spcBef>
                <a:spcPts val="0"/>
              </a:spcBef>
              <a:buClr>
                <a:schemeClr val="accent3"/>
              </a:buClr>
              <a:buSzPts val="1333"/>
              <a:buFont typeface="Average"/>
              <a:buNone/>
              <a:defRPr sz="1333">
                <a:solidFill>
                  <a:schemeClr val="accent3"/>
                </a:solidFill>
                <a:latin typeface="Average"/>
                <a:ea typeface="Average"/>
                <a:cs typeface="Average"/>
                <a:sym typeface="Average"/>
              </a:defRPr>
            </a:lvl7pPr>
            <a:lvl8pPr marL="0" lvl="7" indent="0" algn="r">
              <a:spcBef>
                <a:spcPts val="0"/>
              </a:spcBef>
              <a:buClr>
                <a:schemeClr val="accent3"/>
              </a:buClr>
              <a:buSzPts val="1333"/>
              <a:buFont typeface="Average"/>
              <a:buNone/>
              <a:defRPr sz="1333">
                <a:solidFill>
                  <a:schemeClr val="accent3"/>
                </a:solidFill>
                <a:latin typeface="Average"/>
                <a:ea typeface="Average"/>
                <a:cs typeface="Average"/>
                <a:sym typeface="Average"/>
              </a:defRPr>
            </a:lvl8pPr>
            <a:lvl9pPr marL="0" lvl="8" indent="0" algn="r">
              <a:spcBef>
                <a:spcPts val="0"/>
              </a:spcBef>
              <a:buClr>
                <a:schemeClr val="accent3"/>
              </a:buClr>
              <a:buSzPts val="1333"/>
              <a:buFont typeface="Average"/>
              <a:buNone/>
              <a:defRPr sz="1333">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93"/>
        <p:cNvGrpSpPr/>
        <p:nvPr/>
      </p:nvGrpSpPr>
      <p:grpSpPr>
        <a:xfrm>
          <a:off x="0" y="0"/>
          <a:ext cx="0" cy="0"/>
          <a:chOff x="0" y="0"/>
          <a:chExt cx="0" cy="0"/>
        </a:xfrm>
      </p:grpSpPr>
      <p:sp>
        <p:nvSpPr>
          <p:cNvPr id="94" name="Google Shape;94;g30874652f76_7_253"/>
          <p:cNvSpPr/>
          <p:nvPr/>
        </p:nvSpPr>
        <p:spPr>
          <a:xfrm>
            <a:off x="11645152" y="0"/>
            <a:ext cx="546900" cy="6858000"/>
          </a:xfrm>
          <a:prstGeom prst="rect">
            <a:avLst/>
          </a:prstGeom>
          <a:solidFill>
            <a:srgbClr val="118AB2"/>
          </a:solidFill>
          <a:ln w="9525" cap="flat" cmpd="sng">
            <a:solidFill>
              <a:srgbClr val="118AB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Calibri"/>
              <a:buNone/>
            </a:pPr>
            <a:endParaRPr sz="2400" b="0" i="0" u="none" strike="noStrike" cap="none">
              <a:solidFill>
                <a:schemeClr val="dk1"/>
              </a:solidFill>
              <a:latin typeface="Calibri"/>
              <a:ea typeface="Calibri"/>
              <a:cs typeface="Calibri"/>
              <a:sym typeface="Calibri"/>
            </a:endParaRPr>
          </a:p>
        </p:txBody>
      </p:sp>
      <p:cxnSp>
        <p:nvCxnSpPr>
          <p:cNvPr id="95" name="Google Shape;95;g30874652f76_7_253"/>
          <p:cNvCxnSpPr/>
          <p:nvPr/>
        </p:nvCxnSpPr>
        <p:spPr>
          <a:xfrm>
            <a:off x="164300" y="-47600"/>
            <a:ext cx="0" cy="6953100"/>
          </a:xfrm>
          <a:prstGeom prst="straightConnector1">
            <a:avLst/>
          </a:prstGeom>
          <a:noFill/>
          <a:ln w="9525" cap="flat" cmpd="sng">
            <a:solidFill>
              <a:schemeClr val="lt2"/>
            </a:solidFill>
            <a:prstDash val="solid"/>
            <a:round/>
            <a:headEnd type="none" w="sm" len="sm"/>
            <a:tailEnd type="none" w="sm" len="sm"/>
          </a:ln>
        </p:spPr>
      </p:cxnSp>
      <p:sp>
        <p:nvSpPr>
          <p:cNvPr id="96" name="Google Shape;96;g30874652f76_7_253"/>
          <p:cNvSpPr txBox="1">
            <a:spLocks noGrp="1"/>
          </p:cNvSpPr>
          <p:nvPr>
            <p:ph type="subTitle" idx="1"/>
          </p:nvPr>
        </p:nvSpPr>
        <p:spPr>
          <a:xfrm>
            <a:off x="960000" y="1884484"/>
            <a:ext cx="9752700" cy="35661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Clr>
                <a:srgbClr val="118AB2"/>
              </a:buClr>
              <a:buSzPts val="1800"/>
              <a:buFont typeface="Arial"/>
              <a:buChar char="•"/>
              <a:defRPr sz="2400" b="0">
                <a:solidFill>
                  <a:srgbClr val="073B4C"/>
                </a:solidFill>
                <a:latin typeface="Lato Light"/>
                <a:ea typeface="Lato Light"/>
                <a:cs typeface="Lato Light"/>
                <a:sym typeface="Lato Light"/>
              </a:defRPr>
            </a:lvl1pPr>
            <a:lvl2pPr lvl="1" algn="ctr">
              <a:lnSpc>
                <a:spcPct val="100000"/>
              </a:lnSpc>
              <a:spcBef>
                <a:spcPts val="1333"/>
              </a:spcBef>
              <a:spcAft>
                <a:spcPts val="0"/>
              </a:spcAft>
              <a:buClr>
                <a:srgbClr val="E76A28"/>
              </a:buClr>
              <a:buSzPts val="900"/>
              <a:buChar char="○"/>
              <a:defRPr/>
            </a:lvl2pPr>
            <a:lvl3pPr lvl="2" algn="ctr">
              <a:lnSpc>
                <a:spcPct val="100000"/>
              </a:lnSpc>
              <a:spcBef>
                <a:spcPts val="2133"/>
              </a:spcBef>
              <a:spcAft>
                <a:spcPts val="0"/>
              </a:spcAft>
              <a:buClr>
                <a:srgbClr val="E76A28"/>
              </a:buClr>
              <a:buSzPts val="900"/>
              <a:buChar char="■"/>
              <a:defRPr/>
            </a:lvl3pPr>
            <a:lvl4pPr lvl="3" algn="ctr">
              <a:lnSpc>
                <a:spcPct val="100000"/>
              </a:lnSpc>
              <a:spcBef>
                <a:spcPts val="2133"/>
              </a:spcBef>
              <a:spcAft>
                <a:spcPts val="0"/>
              </a:spcAft>
              <a:buClr>
                <a:srgbClr val="E76A28"/>
              </a:buClr>
              <a:buSzPts val="900"/>
              <a:buChar char="●"/>
              <a:defRPr/>
            </a:lvl4pPr>
            <a:lvl5pPr lvl="4" algn="ctr">
              <a:lnSpc>
                <a:spcPct val="100000"/>
              </a:lnSpc>
              <a:spcBef>
                <a:spcPts val="2133"/>
              </a:spcBef>
              <a:spcAft>
                <a:spcPts val="0"/>
              </a:spcAft>
              <a:buClr>
                <a:srgbClr val="E76A28"/>
              </a:buClr>
              <a:buSzPts val="900"/>
              <a:buChar char="○"/>
              <a:defRPr/>
            </a:lvl5pPr>
            <a:lvl6pPr lvl="5" algn="ctr">
              <a:lnSpc>
                <a:spcPct val="100000"/>
              </a:lnSpc>
              <a:spcBef>
                <a:spcPts val="2133"/>
              </a:spcBef>
              <a:spcAft>
                <a:spcPts val="0"/>
              </a:spcAft>
              <a:buClr>
                <a:srgbClr val="999999"/>
              </a:buClr>
              <a:buSzPts val="900"/>
              <a:buChar char="■"/>
              <a:defRPr/>
            </a:lvl6pPr>
            <a:lvl7pPr lvl="6" algn="ctr">
              <a:lnSpc>
                <a:spcPct val="100000"/>
              </a:lnSpc>
              <a:spcBef>
                <a:spcPts val="2133"/>
              </a:spcBef>
              <a:spcAft>
                <a:spcPts val="0"/>
              </a:spcAft>
              <a:buClr>
                <a:srgbClr val="999999"/>
              </a:buClr>
              <a:buSzPts val="900"/>
              <a:buChar char="●"/>
              <a:defRPr/>
            </a:lvl7pPr>
            <a:lvl8pPr lvl="7" algn="ctr">
              <a:lnSpc>
                <a:spcPct val="100000"/>
              </a:lnSpc>
              <a:spcBef>
                <a:spcPts val="2133"/>
              </a:spcBef>
              <a:spcAft>
                <a:spcPts val="0"/>
              </a:spcAft>
              <a:buClr>
                <a:srgbClr val="999999"/>
              </a:buClr>
              <a:buSzPts val="900"/>
              <a:buChar char="○"/>
              <a:defRPr/>
            </a:lvl8pPr>
            <a:lvl9pPr lvl="8" algn="ctr">
              <a:lnSpc>
                <a:spcPct val="100000"/>
              </a:lnSpc>
              <a:spcBef>
                <a:spcPts val="2133"/>
              </a:spcBef>
              <a:spcAft>
                <a:spcPts val="2133"/>
              </a:spcAft>
              <a:buClr>
                <a:srgbClr val="999999"/>
              </a:buClr>
              <a:buSzPts val="900"/>
              <a:buChar char="■"/>
              <a:defRPr/>
            </a:lvl9pPr>
          </a:lstStyle>
          <a:p>
            <a:endParaRPr/>
          </a:p>
        </p:txBody>
      </p:sp>
      <p:sp>
        <p:nvSpPr>
          <p:cNvPr id="97" name="Google Shape;97;g30874652f76_7_253"/>
          <p:cNvSpPr txBox="1">
            <a:spLocks noGrp="1"/>
          </p:cNvSpPr>
          <p:nvPr>
            <p:ph type="title"/>
          </p:nvPr>
        </p:nvSpPr>
        <p:spPr>
          <a:xfrm>
            <a:off x="959999" y="593367"/>
            <a:ext cx="9752700" cy="7635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rgbClr val="073B4C"/>
              </a:buClr>
              <a:buSzPts val="2100"/>
              <a:buFont typeface="Lato"/>
              <a:buNone/>
              <a:defRPr sz="4000" b="1">
                <a:solidFill>
                  <a:srgbClr val="073B4C"/>
                </a:solidFill>
                <a:latin typeface="Lato"/>
                <a:ea typeface="Lato"/>
                <a:cs typeface="Lato"/>
                <a:sym typeface="Lato"/>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2"/>
        </a:solidFill>
        <a:effectLst/>
      </p:bgPr>
    </p:bg>
    <p:spTree>
      <p:nvGrpSpPr>
        <p:cNvPr id="1" name="Shape 98"/>
        <p:cNvGrpSpPr/>
        <p:nvPr/>
      </p:nvGrpSpPr>
      <p:grpSpPr>
        <a:xfrm>
          <a:off x="0" y="0"/>
          <a:ext cx="0" cy="0"/>
          <a:chOff x="0" y="0"/>
          <a:chExt cx="0" cy="0"/>
        </a:xfrm>
      </p:grpSpPr>
      <p:sp>
        <p:nvSpPr>
          <p:cNvPr id="99" name="Google Shape;99;g30874652f76_7_258"/>
          <p:cNvSpPr/>
          <p:nvPr/>
        </p:nvSpPr>
        <p:spPr>
          <a:xfrm>
            <a:off x="304800" y="266701"/>
            <a:ext cx="11582400" cy="6324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 name="Google Shape;100;g30874652f76_7_258"/>
          <p:cNvSpPr txBox="1">
            <a:spLocks noGrp="1"/>
          </p:cNvSpPr>
          <p:nvPr>
            <p:ph type="subTitle" idx="1"/>
          </p:nvPr>
        </p:nvSpPr>
        <p:spPr>
          <a:xfrm>
            <a:off x="1524000" y="6044184"/>
            <a:ext cx="9144000" cy="356700"/>
          </a:xfrm>
          <a:prstGeom prst="rect">
            <a:avLst/>
          </a:prstGeom>
          <a:noFill/>
          <a:ln>
            <a:noFill/>
          </a:ln>
        </p:spPr>
        <p:txBody>
          <a:bodyPr spcFirstLastPara="1" wrap="square" lIns="0" tIns="0" rIns="0" bIns="0" anchor="t" anchorCtr="0">
            <a:noAutofit/>
          </a:bodyPr>
          <a:lstStyle>
            <a:lvl1pPr lvl="0" algn="ctr">
              <a:lnSpc>
                <a:spcPct val="90000"/>
              </a:lnSpc>
              <a:spcBef>
                <a:spcPts val="1000"/>
              </a:spcBef>
              <a:spcAft>
                <a:spcPts val="0"/>
              </a:spcAft>
              <a:buClr>
                <a:schemeClr val="dk1"/>
              </a:buClr>
              <a:buSzPts val="2400"/>
              <a:buNone/>
              <a:defRPr sz="2400" cap="none"/>
            </a:lvl1pPr>
            <a:lvl2pPr lvl="1" algn="ctr">
              <a:lnSpc>
                <a:spcPct val="90000"/>
              </a:lnSpc>
              <a:spcBef>
                <a:spcPts val="1600"/>
              </a:spcBef>
              <a:spcAft>
                <a:spcPts val="0"/>
              </a:spcAft>
              <a:buClr>
                <a:schemeClr val="dk1"/>
              </a:buClr>
              <a:buSzPts val="2000"/>
              <a:buNone/>
              <a:defRPr sz="2000"/>
            </a:lvl2pPr>
            <a:lvl3pPr lvl="2" algn="ctr">
              <a:lnSpc>
                <a:spcPct val="90000"/>
              </a:lnSpc>
              <a:spcBef>
                <a:spcPts val="1600"/>
              </a:spcBef>
              <a:spcAft>
                <a:spcPts val="0"/>
              </a:spcAft>
              <a:buClr>
                <a:schemeClr val="dk1"/>
              </a:buClr>
              <a:buSzPts val="1800"/>
              <a:buNone/>
              <a:defRPr sz="1800"/>
            </a:lvl3pPr>
            <a:lvl4pPr lvl="3" algn="ctr">
              <a:lnSpc>
                <a:spcPct val="90000"/>
              </a:lnSpc>
              <a:spcBef>
                <a:spcPts val="1600"/>
              </a:spcBef>
              <a:spcAft>
                <a:spcPts val="0"/>
              </a:spcAft>
              <a:buClr>
                <a:schemeClr val="dk1"/>
              </a:buClr>
              <a:buSzPts val="1600"/>
              <a:buNone/>
              <a:defRPr sz="1600"/>
            </a:lvl4pPr>
            <a:lvl5pPr lvl="4" algn="ctr">
              <a:lnSpc>
                <a:spcPct val="90000"/>
              </a:lnSpc>
              <a:spcBef>
                <a:spcPts val="1600"/>
              </a:spcBef>
              <a:spcAft>
                <a:spcPts val="0"/>
              </a:spcAft>
              <a:buClr>
                <a:schemeClr val="dk1"/>
              </a:buClr>
              <a:buSzPts val="1600"/>
              <a:buNone/>
              <a:defRPr sz="1600"/>
            </a:lvl5pPr>
            <a:lvl6pPr lvl="5" algn="ctr">
              <a:lnSpc>
                <a:spcPct val="90000"/>
              </a:lnSpc>
              <a:spcBef>
                <a:spcPts val="1600"/>
              </a:spcBef>
              <a:spcAft>
                <a:spcPts val="0"/>
              </a:spcAft>
              <a:buClr>
                <a:schemeClr val="dk1"/>
              </a:buClr>
              <a:buSzPts val="1600"/>
              <a:buNone/>
              <a:defRPr sz="1600"/>
            </a:lvl6pPr>
            <a:lvl7pPr lvl="6" algn="ctr">
              <a:lnSpc>
                <a:spcPct val="90000"/>
              </a:lnSpc>
              <a:spcBef>
                <a:spcPts val="1600"/>
              </a:spcBef>
              <a:spcAft>
                <a:spcPts val="0"/>
              </a:spcAft>
              <a:buClr>
                <a:schemeClr val="dk1"/>
              </a:buClr>
              <a:buSzPts val="1600"/>
              <a:buNone/>
              <a:defRPr sz="1600"/>
            </a:lvl7pPr>
            <a:lvl8pPr lvl="7" algn="ctr">
              <a:lnSpc>
                <a:spcPct val="90000"/>
              </a:lnSpc>
              <a:spcBef>
                <a:spcPts val="1600"/>
              </a:spcBef>
              <a:spcAft>
                <a:spcPts val="0"/>
              </a:spcAft>
              <a:buClr>
                <a:schemeClr val="dk1"/>
              </a:buClr>
              <a:buSzPts val="1600"/>
              <a:buNone/>
              <a:defRPr sz="1600"/>
            </a:lvl8pPr>
            <a:lvl9pPr lvl="8" algn="ctr">
              <a:lnSpc>
                <a:spcPct val="90000"/>
              </a:lnSpc>
              <a:spcBef>
                <a:spcPts val="1600"/>
              </a:spcBef>
              <a:spcAft>
                <a:spcPts val="1600"/>
              </a:spcAft>
              <a:buClr>
                <a:schemeClr val="dk1"/>
              </a:buClr>
              <a:buSzPts val="1600"/>
              <a:buNone/>
              <a:defRPr sz="1600"/>
            </a:lvl9pPr>
          </a:lstStyle>
          <a:p>
            <a:endParaRPr/>
          </a:p>
        </p:txBody>
      </p:sp>
      <p:sp>
        <p:nvSpPr>
          <p:cNvPr id="101" name="Google Shape;101;g30874652f76_7_258"/>
          <p:cNvSpPr>
            <a:spLocks noGrp="1"/>
          </p:cNvSpPr>
          <p:nvPr>
            <p:ph type="pic" idx="2"/>
          </p:nvPr>
        </p:nvSpPr>
        <p:spPr>
          <a:xfrm>
            <a:off x="2324100" y="758952"/>
            <a:ext cx="7543800" cy="5029200"/>
          </a:xfrm>
          <a:prstGeom prst="rect">
            <a:avLst/>
          </a:prstGeom>
          <a:noFill/>
          <a:ln>
            <a:noFill/>
          </a:ln>
        </p:spPr>
      </p:sp>
      <p:sp>
        <p:nvSpPr>
          <p:cNvPr id="102" name="Google Shape;102;g30874652f76_7_258"/>
          <p:cNvSpPr txBox="1">
            <a:spLocks noGrp="1"/>
          </p:cNvSpPr>
          <p:nvPr>
            <p:ph type="title"/>
          </p:nvPr>
        </p:nvSpPr>
        <p:spPr>
          <a:xfrm>
            <a:off x="838200" y="3108960"/>
            <a:ext cx="10515600" cy="640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03" name="Google Shape;103;g30874652f76_7_258"/>
          <p:cNvSpPr/>
          <p:nvPr/>
        </p:nvSpPr>
        <p:spPr>
          <a:xfrm>
            <a:off x="5891213" y="5628222"/>
            <a:ext cx="409500" cy="88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Layout 1">
  <p:cSld name="Text Layout 1">
    <p:spTree>
      <p:nvGrpSpPr>
        <p:cNvPr id="1" name="Shape 104"/>
        <p:cNvGrpSpPr/>
        <p:nvPr/>
      </p:nvGrpSpPr>
      <p:grpSpPr>
        <a:xfrm>
          <a:off x="0" y="0"/>
          <a:ext cx="0" cy="0"/>
          <a:chOff x="0" y="0"/>
          <a:chExt cx="0" cy="0"/>
        </a:xfrm>
      </p:grpSpPr>
      <p:sp>
        <p:nvSpPr>
          <p:cNvPr id="105" name="Google Shape;105;g30874652f76_7_264"/>
          <p:cNvSpPr txBox="1">
            <a:spLocks noGrp="1"/>
          </p:cNvSpPr>
          <p:nvPr>
            <p:ph type="body" idx="1"/>
          </p:nvPr>
        </p:nvSpPr>
        <p:spPr>
          <a:xfrm>
            <a:off x="648001" y="1439069"/>
            <a:ext cx="5040000" cy="3603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300"/>
              <a:buNone/>
              <a:defRPr sz="2300" b="1"/>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106" name="Google Shape;106;g30874652f76_7_264"/>
          <p:cNvSpPr txBox="1">
            <a:spLocks noGrp="1"/>
          </p:cNvSpPr>
          <p:nvPr>
            <p:ph type="body" idx="2"/>
          </p:nvPr>
        </p:nvSpPr>
        <p:spPr>
          <a:xfrm>
            <a:off x="648000" y="2232000"/>
            <a:ext cx="5040000" cy="38880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107" name="Google Shape;107;g30874652f76_7_264"/>
          <p:cNvSpPr>
            <a:spLocks noGrp="1"/>
          </p:cNvSpPr>
          <p:nvPr>
            <p:ph type="pic" idx="3"/>
          </p:nvPr>
        </p:nvSpPr>
        <p:spPr>
          <a:xfrm>
            <a:off x="6062122" y="1618154"/>
            <a:ext cx="4654500" cy="4322700"/>
          </a:xfrm>
          <a:prstGeom prst="rect">
            <a:avLst/>
          </a:prstGeom>
          <a:solidFill>
            <a:srgbClr val="F2F2F2"/>
          </a:solidFill>
          <a:ln w="127000" cap="sq" cmpd="sng">
            <a:solidFill>
              <a:schemeClr val="lt1"/>
            </a:solidFill>
            <a:prstDash val="solid"/>
            <a:miter lim="800000"/>
            <a:headEnd type="none" w="sm" len="sm"/>
            <a:tailEnd type="none" w="sm" len="sm"/>
          </a:ln>
          <a:effectLst>
            <a:outerShdw blurRad="279400" algn="tl" rotWithShape="0">
              <a:srgbClr val="000000">
                <a:alpha val="11760"/>
              </a:srgbClr>
            </a:outerShdw>
          </a:effectLst>
        </p:spPr>
      </p:sp>
      <p:sp>
        <p:nvSpPr>
          <p:cNvPr id="108" name="Google Shape;108;g30874652f76_7_264"/>
          <p:cNvSpPr txBox="1">
            <a:spLocks noGrp="1"/>
          </p:cNvSpPr>
          <p:nvPr>
            <p:ph type="title"/>
          </p:nvPr>
        </p:nvSpPr>
        <p:spPr>
          <a:xfrm>
            <a:off x="1295400" y="609600"/>
            <a:ext cx="9822000" cy="1256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09" name="Google Shape;109;g30874652f76_7_264"/>
          <p:cNvSpPr txBox="1">
            <a:spLocks noGrp="1"/>
          </p:cNvSpPr>
          <p:nvPr>
            <p:ph type="ftr" idx="11"/>
          </p:nvPr>
        </p:nvSpPr>
        <p:spPr>
          <a:xfrm rot="-5400000">
            <a:off x="-242904" y="1451401"/>
            <a:ext cx="1784400" cy="189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g30874652f76_7_264"/>
          <p:cNvSpPr txBox="1">
            <a:spLocks noGrp="1"/>
          </p:cNvSpPr>
          <p:nvPr>
            <p:ph type="sldNum" idx="12"/>
          </p:nvPr>
        </p:nvSpPr>
        <p:spPr>
          <a:xfrm>
            <a:off x="420624" y="6019801"/>
            <a:ext cx="457200" cy="184200"/>
          </a:xfrm>
          <a:prstGeom prst="rect">
            <a:avLst/>
          </a:prstGeom>
          <a:noFill/>
          <a:ln>
            <a:noFill/>
          </a:ln>
        </p:spPr>
        <p:txBody>
          <a:bodyPr spcFirstLastPara="1" wrap="square" lIns="0" tIns="0" rIns="0" bIns="0" anchor="ctr" anchorCtr="0">
            <a:normAutofit lnSpcReduction="10000"/>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with image right">
  <p:cSld name="Title and content with image right">
    <p:spTree>
      <p:nvGrpSpPr>
        <p:cNvPr id="1" name="Shape 111"/>
        <p:cNvGrpSpPr/>
        <p:nvPr/>
      </p:nvGrpSpPr>
      <p:grpSpPr>
        <a:xfrm>
          <a:off x="0" y="0"/>
          <a:ext cx="0" cy="0"/>
          <a:chOff x="0" y="0"/>
          <a:chExt cx="0" cy="0"/>
        </a:xfrm>
      </p:grpSpPr>
      <p:sp>
        <p:nvSpPr>
          <p:cNvPr id="112" name="Google Shape;112;g30874652f76_7_271"/>
          <p:cNvSpPr/>
          <p:nvPr/>
        </p:nvSpPr>
        <p:spPr>
          <a:xfrm>
            <a:off x="8610600" y="0"/>
            <a:ext cx="35814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 name="Google Shape;113;g30874652f76_7_271"/>
          <p:cNvSpPr/>
          <p:nvPr/>
        </p:nvSpPr>
        <p:spPr>
          <a:xfrm>
            <a:off x="4462849" y="685800"/>
            <a:ext cx="7119600" cy="54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 name="Google Shape;114;g30874652f76_7_271"/>
          <p:cNvSpPr txBox="1">
            <a:spLocks noGrp="1"/>
          </p:cNvSpPr>
          <p:nvPr>
            <p:ph type="title"/>
          </p:nvPr>
        </p:nvSpPr>
        <p:spPr>
          <a:xfrm>
            <a:off x="1295400" y="1124712"/>
            <a:ext cx="3886200" cy="548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4800"/>
              <a:buFont typeface="Arial"/>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15" name="Google Shape;115;g30874652f76_7_271"/>
          <p:cNvSpPr txBox="1">
            <a:spLocks noGrp="1"/>
          </p:cNvSpPr>
          <p:nvPr>
            <p:ph type="body" idx="1"/>
          </p:nvPr>
        </p:nvSpPr>
        <p:spPr>
          <a:xfrm>
            <a:off x="1295400" y="2816352"/>
            <a:ext cx="3602700" cy="33651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chemeClr val="dk1"/>
              </a:buClr>
              <a:buSzPts val="2000"/>
              <a:buNone/>
              <a:defRPr sz="2000" cap="none"/>
            </a:lvl1pPr>
            <a:lvl2pPr marL="914400" lvl="1" indent="-355600" algn="l">
              <a:lnSpc>
                <a:spcPct val="90000"/>
              </a:lnSpc>
              <a:spcBef>
                <a:spcPts val="1600"/>
              </a:spcBef>
              <a:spcAft>
                <a:spcPts val="0"/>
              </a:spcAft>
              <a:buClr>
                <a:schemeClr val="dk1"/>
              </a:buClr>
              <a:buSzPts val="20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30200" algn="l">
              <a:lnSpc>
                <a:spcPct val="90000"/>
              </a:lnSpc>
              <a:spcBef>
                <a:spcPts val="1600"/>
              </a:spcBef>
              <a:spcAft>
                <a:spcPts val="0"/>
              </a:spcAft>
              <a:buClr>
                <a:schemeClr val="dk1"/>
              </a:buClr>
              <a:buSzPts val="1600"/>
              <a:buChar char="●"/>
              <a:defRPr/>
            </a:lvl4pPr>
            <a:lvl5pPr marL="2286000" lvl="4" indent="-317500" algn="l">
              <a:lnSpc>
                <a:spcPct val="90000"/>
              </a:lnSpc>
              <a:spcBef>
                <a:spcPts val="1600"/>
              </a:spcBef>
              <a:spcAft>
                <a:spcPts val="0"/>
              </a:spcAft>
              <a:buClr>
                <a:schemeClr val="dk1"/>
              </a:buClr>
              <a:buSzPts val="14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116" name="Google Shape;116;g30874652f76_7_271"/>
          <p:cNvSpPr txBox="1"/>
          <p:nvPr/>
        </p:nvSpPr>
        <p:spPr>
          <a:xfrm>
            <a:off x="641838" y="5547946"/>
            <a:ext cx="18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 name="Google Shape;117;g30874652f76_7_271"/>
          <p:cNvSpPr txBox="1">
            <a:spLocks noGrp="1"/>
          </p:cNvSpPr>
          <p:nvPr>
            <p:ph type="sldNum" idx="12"/>
          </p:nvPr>
        </p:nvSpPr>
        <p:spPr>
          <a:xfrm>
            <a:off x="420624" y="6019801"/>
            <a:ext cx="457200" cy="184200"/>
          </a:xfrm>
          <a:prstGeom prst="rect">
            <a:avLst/>
          </a:prstGeom>
          <a:noFill/>
          <a:ln>
            <a:noFill/>
          </a:ln>
        </p:spPr>
        <p:txBody>
          <a:bodyPr spcFirstLastPara="1" wrap="square" lIns="0" tIns="0" rIns="0" bIns="0" anchor="ctr" anchorCtr="0">
            <a:normAutofit lnSpcReduction="10000"/>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18" name="Google Shape;118;g30874652f76_7_271"/>
          <p:cNvSpPr txBox="1">
            <a:spLocks noGrp="1"/>
          </p:cNvSpPr>
          <p:nvPr>
            <p:ph type="ftr" idx="11"/>
          </p:nvPr>
        </p:nvSpPr>
        <p:spPr>
          <a:xfrm rot="-5400000">
            <a:off x="-242904" y="1451401"/>
            <a:ext cx="1784400" cy="189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g30874652f76_7_271"/>
          <p:cNvSpPr>
            <a:spLocks noGrp="1"/>
          </p:cNvSpPr>
          <p:nvPr>
            <p:ph type="pic" idx="2"/>
          </p:nvPr>
        </p:nvSpPr>
        <p:spPr>
          <a:xfrm>
            <a:off x="4946904" y="1188720"/>
            <a:ext cx="6638400" cy="4480500"/>
          </a:xfrm>
          <a:prstGeom prst="rect">
            <a:avLst/>
          </a:prstGeom>
          <a:noFill/>
          <a:ln>
            <a:noFill/>
          </a:ln>
        </p:spPr>
      </p:sp>
      <p:cxnSp>
        <p:nvCxnSpPr>
          <p:cNvPr id="120" name="Google Shape;120;g30874652f76_7_271"/>
          <p:cNvCxnSpPr/>
          <p:nvPr/>
        </p:nvCxnSpPr>
        <p:spPr>
          <a:xfrm>
            <a:off x="1295400" y="2057400"/>
            <a:ext cx="411600" cy="0"/>
          </a:xfrm>
          <a:prstGeom prst="straightConnector1">
            <a:avLst/>
          </a:prstGeom>
          <a:noFill/>
          <a:ln w="88900" cap="flat" cmpd="sng">
            <a:solidFill>
              <a:schemeClr val="accent1"/>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1"/>
        <p:cNvGrpSpPr/>
        <p:nvPr/>
      </p:nvGrpSpPr>
      <p:grpSpPr>
        <a:xfrm>
          <a:off x="0" y="0"/>
          <a:ext cx="0" cy="0"/>
          <a:chOff x="0" y="0"/>
          <a:chExt cx="0" cy="0"/>
        </a:xfrm>
      </p:grpSpPr>
      <p:sp>
        <p:nvSpPr>
          <p:cNvPr id="122" name="Google Shape;122;g30874652f76_7_281"/>
          <p:cNvSpPr txBox="1">
            <a:spLocks noGrp="1"/>
          </p:cNvSpPr>
          <p:nvPr>
            <p:ph type="title"/>
          </p:nvPr>
        </p:nvSpPr>
        <p:spPr>
          <a:xfrm>
            <a:off x="1295400" y="609600"/>
            <a:ext cx="9822000" cy="1256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23" name="Google Shape;123;g30874652f76_7_28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800">
                <a:solidFill>
                  <a:schemeClr val="dk1"/>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Google Shape;124;g30874652f76_7_281"/>
          <p:cNvSpPr txBox="1">
            <a:spLocks noGrp="1"/>
          </p:cNvSpPr>
          <p:nvPr>
            <p:ph type="ftr" idx="11"/>
          </p:nvPr>
        </p:nvSpPr>
        <p:spPr>
          <a:xfrm rot="-5400000">
            <a:off x="-242904" y="1451401"/>
            <a:ext cx="1784400" cy="189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g30874652f76_7_281"/>
          <p:cNvSpPr txBox="1">
            <a:spLocks noGrp="1"/>
          </p:cNvSpPr>
          <p:nvPr>
            <p:ph type="sldNum" idx="12"/>
          </p:nvPr>
        </p:nvSpPr>
        <p:spPr>
          <a:xfrm>
            <a:off x="420624" y="6019801"/>
            <a:ext cx="457200" cy="184200"/>
          </a:xfrm>
          <a:prstGeom prst="rect">
            <a:avLst/>
          </a:prstGeom>
          <a:noFill/>
          <a:ln>
            <a:noFill/>
          </a:ln>
        </p:spPr>
        <p:txBody>
          <a:bodyPr spcFirstLastPara="1" wrap="square" lIns="0" tIns="0" rIns="0" bIns="0" anchor="ctr" anchorCtr="0">
            <a:normAutofit fontScale="85000" lnSpcReduction="20000"/>
          </a:bodyPr>
          <a:lstStyle>
            <a:lvl1pPr marL="0" lvl="0" indent="0" algn="ctr">
              <a:spcBef>
                <a:spcPts val="0"/>
              </a:spcBef>
              <a:buNone/>
              <a:defRPr sz="1679" b="1">
                <a:solidFill>
                  <a:srgbClr val="FFFFFF"/>
                </a:solidFill>
              </a:defRPr>
            </a:lvl1pPr>
            <a:lvl2pPr marL="0" lvl="1" indent="0" algn="ctr">
              <a:spcBef>
                <a:spcPts val="0"/>
              </a:spcBef>
              <a:buNone/>
              <a:defRPr sz="1679" b="1">
                <a:solidFill>
                  <a:srgbClr val="FFFFFF"/>
                </a:solidFill>
              </a:defRPr>
            </a:lvl2pPr>
            <a:lvl3pPr marL="0" lvl="2" indent="0" algn="ctr">
              <a:spcBef>
                <a:spcPts val="0"/>
              </a:spcBef>
              <a:buNone/>
              <a:defRPr sz="1679" b="1">
                <a:solidFill>
                  <a:srgbClr val="FFFFFF"/>
                </a:solidFill>
              </a:defRPr>
            </a:lvl3pPr>
            <a:lvl4pPr marL="0" lvl="3" indent="0" algn="ctr">
              <a:spcBef>
                <a:spcPts val="0"/>
              </a:spcBef>
              <a:buNone/>
              <a:defRPr sz="1679" b="1">
                <a:solidFill>
                  <a:srgbClr val="FFFFFF"/>
                </a:solidFill>
              </a:defRPr>
            </a:lvl4pPr>
            <a:lvl5pPr marL="0" lvl="4" indent="0" algn="ctr">
              <a:spcBef>
                <a:spcPts val="0"/>
              </a:spcBef>
              <a:buNone/>
              <a:defRPr sz="1679" b="1">
                <a:solidFill>
                  <a:srgbClr val="FFFFFF"/>
                </a:solidFill>
              </a:defRPr>
            </a:lvl5pPr>
            <a:lvl6pPr marL="0" lvl="5" indent="0" algn="ctr">
              <a:spcBef>
                <a:spcPts val="0"/>
              </a:spcBef>
              <a:buNone/>
              <a:defRPr sz="1679" b="1">
                <a:solidFill>
                  <a:srgbClr val="FFFFFF"/>
                </a:solidFill>
              </a:defRPr>
            </a:lvl6pPr>
            <a:lvl7pPr marL="0" lvl="6" indent="0" algn="ctr">
              <a:spcBef>
                <a:spcPts val="0"/>
              </a:spcBef>
              <a:buNone/>
              <a:defRPr sz="1679" b="1">
                <a:solidFill>
                  <a:srgbClr val="FFFFFF"/>
                </a:solidFill>
              </a:defRPr>
            </a:lvl7pPr>
            <a:lvl8pPr marL="0" lvl="7" indent="0" algn="ctr">
              <a:spcBef>
                <a:spcPts val="0"/>
              </a:spcBef>
              <a:buNone/>
              <a:defRPr sz="1679" b="1">
                <a:solidFill>
                  <a:srgbClr val="FFFFFF"/>
                </a:solidFill>
              </a:defRPr>
            </a:lvl8pPr>
            <a:lvl9pPr marL="0" lvl="8" indent="0" algn="ctr">
              <a:spcBef>
                <a:spcPts val="0"/>
              </a:spcBef>
              <a:buNone/>
              <a:defRPr sz="1679" b="1">
                <a:solidFill>
                  <a:srgbClr val="FFFFFF"/>
                </a:solidFill>
              </a:defRPr>
            </a:lvl9pPr>
          </a:lstStyle>
          <a:p>
            <a:pPr marL="0" lvl="0" indent="0" algn="ctr" rtl="0">
              <a:spcBef>
                <a:spcPts val="0"/>
              </a:spcBef>
              <a:spcAft>
                <a:spcPts val="0"/>
              </a:spcAft>
              <a:buNone/>
            </a:pPr>
            <a:fld id="{00000000-1234-1234-1234-123412341234}" type="slidenum">
              <a:rPr lang="en-US"/>
              <a:t>‹#›</a:t>
            </a:fld>
            <a:endParaRPr sz="1300" b="0">
              <a:solidFill>
                <a:schemeClr val="dk1"/>
              </a:solidFill>
            </a:endParaRPr>
          </a:p>
        </p:txBody>
      </p:sp>
      <p:sp>
        <p:nvSpPr>
          <p:cNvPr id="126" name="Google Shape;126;g30874652f76_7_281"/>
          <p:cNvSpPr txBox="1">
            <a:spLocks noGrp="1"/>
          </p:cNvSpPr>
          <p:nvPr>
            <p:ph type="body" idx="1"/>
          </p:nvPr>
        </p:nvSpPr>
        <p:spPr>
          <a:xfrm>
            <a:off x="812800" y="1803400"/>
            <a:ext cx="10871100" cy="43689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g30874652f76_7_184"/>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 name="Google Shape;26;g30874652f76_7_184"/>
          <p:cNvSpPr txBox="1">
            <a:spLocks noGrp="1"/>
          </p:cNvSpPr>
          <p:nvPr>
            <p:ph type="title"/>
          </p:nvPr>
        </p:nvSpPr>
        <p:spPr>
          <a:xfrm>
            <a:off x="415600" y="421233"/>
            <a:ext cx="11360700" cy="1108500"/>
          </a:xfrm>
          <a:prstGeom prst="rect">
            <a:avLst/>
          </a:prstGeom>
        </p:spPr>
        <p:txBody>
          <a:bodyPr spcFirstLastPara="1" wrap="square" lIns="121900" tIns="121900" rIns="121900" bIns="121900" anchor="b"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7" name="Google Shape;27;g30874652f76_7_184"/>
          <p:cNvSpPr txBox="1">
            <a:spLocks noGrp="1"/>
          </p:cNvSpPr>
          <p:nvPr>
            <p:ph type="body" idx="1"/>
          </p:nvPr>
        </p:nvSpPr>
        <p:spPr>
          <a:xfrm>
            <a:off x="415600" y="1633633"/>
            <a:ext cx="11360700" cy="44721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8" name="Google Shape;28;g30874652f76_7_18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iton Header">
  <p:cSld name="Seciton Header">
    <p:bg>
      <p:bgPr>
        <a:solidFill>
          <a:schemeClr val="accent2"/>
        </a:solidFill>
        <a:effectLst/>
      </p:bgPr>
    </p:bg>
    <p:spTree>
      <p:nvGrpSpPr>
        <p:cNvPr id="1" name="Shape 127"/>
        <p:cNvGrpSpPr/>
        <p:nvPr/>
      </p:nvGrpSpPr>
      <p:grpSpPr>
        <a:xfrm>
          <a:off x="0" y="0"/>
          <a:ext cx="0" cy="0"/>
          <a:chOff x="0" y="0"/>
          <a:chExt cx="0" cy="0"/>
        </a:xfrm>
      </p:grpSpPr>
      <p:sp>
        <p:nvSpPr>
          <p:cNvPr id="128" name="Google Shape;128;g30874652f76_7_287"/>
          <p:cNvSpPr>
            <a:spLocks noGrp="1"/>
          </p:cNvSpPr>
          <p:nvPr>
            <p:ph type="pic" idx="2"/>
          </p:nvPr>
        </p:nvSpPr>
        <p:spPr>
          <a:xfrm>
            <a:off x="1527048" y="1481328"/>
            <a:ext cx="9144000" cy="3886200"/>
          </a:xfrm>
          <a:prstGeom prst="rect">
            <a:avLst/>
          </a:prstGeom>
          <a:noFill/>
          <a:ln>
            <a:noFill/>
          </a:ln>
        </p:spPr>
      </p:sp>
      <p:sp>
        <p:nvSpPr>
          <p:cNvPr id="129" name="Google Shape;129;g30874652f76_7_287"/>
          <p:cNvSpPr txBox="1">
            <a:spLocks noGrp="1"/>
          </p:cNvSpPr>
          <p:nvPr>
            <p:ph type="title"/>
          </p:nvPr>
        </p:nvSpPr>
        <p:spPr>
          <a:xfrm>
            <a:off x="2040636" y="3200400"/>
            <a:ext cx="8110800" cy="457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800"/>
              <a:buFont typeface="Arial"/>
              <a:buNone/>
              <a:defRPr sz="48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30" name="Google Shape;130;g30874652f76_7_287"/>
          <p:cNvSpPr txBox="1">
            <a:spLocks noGrp="1"/>
          </p:cNvSpPr>
          <p:nvPr>
            <p:ph type="body" idx="1"/>
          </p:nvPr>
        </p:nvSpPr>
        <p:spPr>
          <a:xfrm>
            <a:off x="8046720" y="4745736"/>
            <a:ext cx="1389900" cy="1280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400"/>
              <a:buNone/>
              <a:defRPr sz="2400" cap="none">
                <a:solidFill>
                  <a:schemeClr val="dk1"/>
                </a:solidFill>
              </a:defRPr>
            </a:lvl1pPr>
            <a:lvl2pPr marL="914400" lvl="1" indent="-228600" algn="l">
              <a:lnSpc>
                <a:spcPct val="90000"/>
              </a:lnSpc>
              <a:spcBef>
                <a:spcPts val="1600"/>
              </a:spcBef>
              <a:spcAft>
                <a:spcPts val="0"/>
              </a:spcAft>
              <a:buClr>
                <a:srgbClr val="888888"/>
              </a:buClr>
              <a:buSzPts val="2000"/>
              <a:buNone/>
              <a:defRPr sz="2000">
                <a:solidFill>
                  <a:srgbClr val="888888"/>
                </a:solidFill>
              </a:defRPr>
            </a:lvl2pPr>
            <a:lvl3pPr marL="1371600" lvl="2" indent="-228600" algn="l">
              <a:lnSpc>
                <a:spcPct val="90000"/>
              </a:lnSpc>
              <a:spcBef>
                <a:spcPts val="1600"/>
              </a:spcBef>
              <a:spcAft>
                <a:spcPts val="0"/>
              </a:spcAft>
              <a:buClr>
                <a:srgbClr val="888888"/>
              </a:buClr>
              <a:buSzPts val="1800"/>
              <a:buNone/>
              <a:defRPr sz="1800">
                <a:solidFill>
                  <a:srgbClr val="888888"/>
                </a:solidFill>
              </a:defRPr>
            </a:lvl3pPr>
            <a:lvl4pPr marL="1828800" lvl="3" indent="-228600" algn="l">
              <a:lnSpc>
                <a:spcPct val="90000"/>
              </a:lnSpc>
              <a:spcBef>
                <a:spcPts val="1600"/>
              </a:spcBef>
              <a:spcAft>
                <a:spcPts val="0"/>
              </a:spcAft>
              <a:buClr>
                <a:srgbClr val="888888"/>
              </a:buClr>
              <a:buSzPts val="1600"/>
              <a:buNone/>
              <a:defRPr sz="1600">
                <a:solidFill>
                  <a:srgbClr val="888888"/>
                </a:solidFill>
              </a:defRPr>
            </a:lvl4pPr>
            <a:lvl5pPr marL="2286000" lvl="4" indent="-228600" algn="l">
              <a:lnSpc>
                <a:spcPct val="90000"/>
              </a:lnSpc>
              <a:spcBef>
                <a:spcPts val="1600"/>
              </a:spcBef>
              <a:spcAft>
                <a:spcPts val="0"/>
              </a:spcAft>
              <a:buClr>
                <a:srgbClr val="888888"/>
              </a:buClr>
              <a:buSzPts val="1600"/>
              <a:buNone/>
              <a:defRPr sz="1600">
                <a:solidFill>
                  <a:srgbClr val="888888"/>
                </a:solidFill>
              </a:defRPr>
            </a:lvl5pPr>
            <a:lvl6pPr marL="2743200" lvl="5" indent="-228600" algn="l">
              <a:lnSpc>
                <a:spcPct val="90000"/>
              </a:lnSpc>
              <a:spcBef>
                <a:spcPts val="1600"/>
              </a:spcBef>
              <a:spcAft>
                <a:spcPts val="0"/>
              </a:spcAft>
              <a:buClr>
                <a:srgbClr val="888888"/>
              </a:buClr>
              <a:buSzPts val="1600"/>
              <a:buNone/>
              <a:defRPr sz="1600">
                <a:solidFill>
                  <a:srgbClr val="888888"/>
                </a:solidFill>
              </a:defRPr>
            </a:lvl6pPr>
            <a:lvl7pPr marL="3200400" lvl="6" indent="-228600" algn="l">
              <a:lnSpc>
                <a:spcPct val="90000"/>
              </a:lnSpc>
              <a:spcBef>
                <a:spcPts val="1600"/>
              </a:spcBef>
              <a:spcAft>
                <a:spcPts val="0"/>
              </a:spcAft>
              <a:buClr>
                <a:srgbClr val="888888"/>
              </a:buClr>
              <a:buSzPts val="1600"/>
              <a:buNone/>
              <a:defRPr sz="1600">
                <a:solidFill>
                  <a:srgbClr val="888888"/>
                </a:solidFill>
              </a:defRPr>
            </a:lvl7pPr>
            <a:lvl8pPr marL="3657600" lvl="7" indent="-228600" algn="l">
              <a:lnSpc>
                <a:spcPct val="90000"/>
              </a:lnSpc>
              <a:spcBef>
                <a:spcPts val="1600"/>
              </a:spcBef>
              <a:spcAft>
                <a:spcPts val="0"/>
              </a:spcAft>
              <a:buClr>
                <a:srgbClr val="888888"/>
              </a:buClr>
              <a:buSzPts val="1600"/>
              <a:buNone/>
              <a:defRPr sz="1600">
                <a:solidFill>
                  <a:srgbClr val="888888"/>
                </a:solidFill>
              </a:defRPr>
            </a:lvl8pPr>
            <a:lvl9pPr marL="4114800" lvl="8" indent="-228600" algn="l">
              <a:lnSpc>
                <a:spcPct val="90000"/>
              </a:lnSpc>
              <a:spcBef>
                <a:spcPts val="1600"/>
              </a:spcBef>
              <a:spcAft>
                <a:spcPts val="1600"/>
              </a:spcAft>
              <a:buClr>
                <a:srgbClr val="888888"/>
              </a:buClr>
              <a:buSzPts val="1600"/>
              <a:buNone/>
              <a:defRPr sz="1600">
                <a:solidFill>
                  <a:srgbClr val="888888"/>
                </a:solidFill>
              </a:defRPr>
            </a:lvl9pPr>
          </a:lstStyle>
          <a:p>
            <a:endParaRPr/>
          </a:p>
        </p:txBody>
      </p:sp>
      <p:sp>
        <p:nvSpPr>
          <p:cNvPr id="131" name="Google Shape;131;g30874652f76_7_287"/>
          <p:cNvSpPr/>
          <p:nvPr/>
        </p:nvSpPr>
        <p:spPr>
          <a:xfrm>
            <a:off x="8048624" y="4293195"/>
            <a:ext cx="409500" cy="88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2"/>
        <p:cNvGrpSpPr/>
        <p:nvPr/>
      </p:nvGrpSpPr>
      <p:grpSpPr>
        <a:xfrm>
          <a:off x="0" y="0"/>
          <a:ext cx="0" cy="0"/>
          <a:chOff x="0" y="0"/>
          <a:chExt cx="0" cy="0"/>
        </a:xfrm>
      </p:grpSpPr>
      <p:sp>
        <p:nvSpPr>
          <p:cNvPr id="133" name="Google Shape;133;g30874652f76_7_292"/>
          <p:cNvSpPr txBox="1">
            <a:spLocks noGrp="1"/>
          </p:cNvSpPr>
          <p:nvPr>
            <p:ph type="body" idx="1"/>
          </p:nvPr>
        </p:nvSpPr>
        <p:spPr>
          <a:xfrm>
            <a:off x="648000" y="1649691"/>
            <a:ext cx="10261200" cy="44703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134" name="Google Shape;134;g30874652f76_7_292"/>
          <p:cNvSpPr txBox="1">
            <a:spLocks noGrp="1"/>
          </p:cNvSpPr>
          <p:nvPr>
            <p:ph type="title"/>
          </p:nvPr>
        </p:nvSpPr>
        <p:spPr>
          <a:xfrm>
            <a:off x="1295400" y="609600"/>
            <a:ext cx="9822000" cy="1256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35" name="Google Shape;135;g30874652f76_7_292"/>
          <p:cNvSpPr txBox="1">
            <a:spLocks noGrp="1"/>
          </p:cNvSpPr>
          <p:nvPr>
            <p:ph type="ftr" idx="11"/>
          </p:nvPr>
        </p:nvSpPr>
        <p:spPr>
          <a:xfrm rot="-5400000">
            <a:off x="-242904" y="1451401"/>
            <a:ext cx="1784400" cy="189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g30874652f76_7_292"/>
          <p:cNvSpPr txBox="1">
            <a:spLocks noGrp="1"/>
          </p:cNvSpPr>
          <p:nvPr>
            <p:ph type="sldNum" idx="12"/>
          </p:nvPr>
        </p:nvSpPr>
        <p:spPr>
          <a:xfrm>
            <a:off x="420624" y="6019801"/>
            <a:ext cx="457200" cy="184200"/>
          </a:xfrm>
          <a:prstGeom prst="rect">
            <a:avLst/>
          </a:prstGeom>
          <a:noFill/>
          <a:ln>
            <a:noFill/>
          </a:ln>
        </p:spPr>
        <p:txBody>
          <a:bodyPr spcFirstLastPara="1" wrap="square" lIns="0" tIns="0" rIns="0" bIns="0" anchor="ctr" anchorCtr="0">
            <a:normAutofit lnSpcReduction="10000"/>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losing">
  <p:cSld name="1_Closing">
    <p:spTree>
      <p:nvGrpSpPr>
        <p:cNvPr id="1" name="Shape 137"/>
        <p:cNvGrpSpPr/>
        <p:nvPr/>
      </p:nvGrpSpPr>
      <p:grpSpPr>
        <a:xfrm>
          <a:off x="0" y="0"/>
          <a:ext cx="0" cy="0"/>
          <a:chOff x="0" y="0"/>
          <a:chExt cx="0" cy="0"/>
        </a:xfrm>
      </p:grpSpPr>
      <p:sp>
        <p:nvSpPr>
          <p:cNvPr id="138" name="Google Shape;138;g30874652f76_7_297"/>
          <p:cNvSpPr/>
          <p:nvPr/>
        </p:nvSpPr>
        <p:spPr>
          <a:xfrm>
            <a:off x="0" y="4533900"/>
            <a:ext cx="9144000" cy="2324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CAB4C3"/>
              </a:solidFill>
              <a:latin typeface="Avenir"/>
              <a:ea typeface="Avenir"/>
              <a:cs typeface="Avenir"/>
              <a:sym typeface="Avenir"/>
            </a:endParaRPr>
          </a:p>
        </p:txBody>
      </p:sp>
      <p:sp>
        <p:nvSpPr>
          <p:cNvPr id="139" name="Google Shape;139;g30874652f76_7_297"/>
          <p:cNvSpPr txBox="1">
            <a:spLocks noGrp="1"/>
          </p:cNvSpPr>
          <p:nvPr>
            <p:ph type="ctrTitle"/>
          </p:nvPr>
        </p:nvSpPr>
        <p:spPr>
          <a:xfrm>
            <a:off x="877001" y="4947313"/>
            <a:ext cx="7700700" cy="14091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4800"/>
              <a:buFont typeface="Arial"/>
              <a:buNone/>
              <a:defRPr>
                <a:solidFill>
                  <a:schemeClr val="lt1"/>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40" name="Google Shape;140;g30874652f76_7_297"/>
          <p:cNvSpPr txBox="1">
            <a:spLocks noGrp="1"/>
          </p:cNvSpPr>
          <p:nvPr>
            <p:ph type="subTitle" idx="1"/>
          </p:nvPr>
        </p:nvSpPr>
        <p:spPr>
          <a:xfrm>
            <a:off x="9446252" y="386989"/>
            <a:ext cx="2443500" cy="3758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1"/>
              </a:buClr>
              <a:buSzPts val="2800"/>
              <a:buNone/>
              <a:defRPr sz="2800" b="1">
                <a:solidFill>
                  <a:schemeClr val="accent1"/>
                </a:solidFill>
              </a:defRPr>
            </a:lvl1pPr>
            <a:lvl2pPr lvl="1" algn="l">
              <a:lnSpc>
                <a:spcPct val="90000"/>
              </a:lnSpc>
              <a:spcBef>
                <a:spcPts val="1600"/>
              </a:spcBef>
              <a:spcAft>
                <a:spcPts val="0"/>
              </a:spcAft>
              <a:buClr>
                <a:schemeClr val="dk1"/>
              </a:buClr>
              <a:buSzPts val="1800"/>
              <a:buChar char="○"/>
              <a:defRPr/>
            </a:lvl2pPr>
            <a:lvl3pPr lvl="2" algn="l">
              <a:lnSpc>
                <a:spcPct val="90000"/>
              </a:lnSpc>
              <a:spcBef>
                <a:spcPts val="1600"/>
              </a:spcBef>
              <a:spcAft>
                <a:spcPts val="0"/>
              </a:spcAft>
              <a:buClr>
                <a:schemeClr val="dk1"/>
              </a:buClr>
              <a:buSzPts val="1800"/>
              <a:buChar char="■"/>
              <a:defRPr/>
            </a:lvl3pPr>
            <a:lvl4pPr lvl="3" algn="l">
              <a:lnSpc>
                <a:spcPct val="90000"/>
              </a:lnSpc>
              <a:spcBef>
                <a:spcPts val="1600"/>
              </a:spcBef>
              <a:spcAft>
                <a:spcPts val="0"/>
              </a:spcAft>
              <a:buClr>
                <a:schemeClr val="dk1"/>
              </a:buClr>
              <a:buSzPts val="1800"/>
              <a:buChar char="●"/>
              <a:defRPr/>
            </a:lvl4pPr>
            <a:lvl5pPr lvl="4" algn="l">
              <a:lnSpc>
                <a:spcPct val="90000"/>
              </a:lnSpc>
              <a:spcBef>
                <a:spcPts val="1600"/>
              </a:spcBef>
              <a:spcAft>
                <a:spcPts val="0"/>
              </a:spcAft>
              <a:buClr>
                <a:schemeClr val="dk1"/>
              </a:buClr>
              <a:buSzPts val="1800"/>
              <a:buChar char="○"/>
              <a:defRPr/>
            </a:lvl5pPr>
            <a:lvl6pPr lvl="5" algn="l">
              <a:lnSpc>
                <a:spcPct val="90000"/>
              </a:lnSpc>
              <a:spcBef>
                <a:spcPts val="1600"/>
              </a:spcBef>
              <a:spcAft>
                <a:spcPts val="0"/>
              </a:spcAft>
              <a:buClr>
                <a:schemeClr val="dk1"/>
              </a:buClr>
              <a:buSzPts val="1800"/>
              <a:buChar char="■"/>
              <a:defRPr/>
            </a:lvl6pPr>
            <a:lvl7pPr lvl="6" algn="l">
              <a:lnSpc>
                <a:spcPct val="90000"/>
              </a:lnSpc>
              <a:spcBef>
                <a:spcPts val="1600"/>
              </a:spcBef>
              <a:spcAft>
                <a:spcPts val="0"/>
              </a:spcAft>
              <a:buClr>
                <a:schemeClr val="dk1"/>
              </a:buClr>
              <a:buSzPts val="1800"/>
              <a:buChar char="●"/>
              <a:defRPr/>
            </a:lvl7pPr>
            <a:lvl8pPr lvl="7" algn="l">
              <a:lnSpc>
                <a:spcPct val="90000"/>
              </a:lnSpc>
              <a:spcBef>
                <a:spcPts val="1600"/>
              </a:spcBef>
              <a:spcAft>
                <a:spcPts val="0"/>
              </a:spcAft>
              <a:buClr>
                <a:schemeClr val="dk1"/>
              </a:buClr>
              <a:buSzPts val="1800"/>
              <a:buChar char="○"/>
              <a:defRPr/>
            </a:lvl8pPr>
            <a:lvl9pPr lvl="8" algn="l">
              <a:lnSpc>
                <a:spcPct val="90000"/>
              </a:lnSpc>
              <a:spcBef>
                <a:spcPts val="1600"/>
              </a:spcBef>
              <a:spcAft>
                <a:spcPts val="1600"/>
              </a:spcAft>
              <a:buClr>
                <a:schemeClr val="dk1"/>
              </a:buClr>
              <a:buSzPts val="1800"/>
              <a:buChar char="■"/>
              <a:defRPr/>
            </a:lvl9pPr>
          </a:lstStyle>
          <a:p>
            <a:endParaRPr/>
          </a:p>
        </p:txBody>
      </p:sp>
      <p:sp>
        <p:nvSpPr>
          <p:cNvPr id="141" name="Google Shape;141;g30874652f76_7_297"/>
          <p:cNvSpPr>
            <a:spLocks noGrp="1"/>
          </p:cNvSpPr>
          <p:nvPr>
            <p:ph type="pic" idx="2"/>
          </p:nvPr>
        </p:nvSpPr>
        <p:spPr>
          <a:xfrm>
            <a:off x="0" y="0"/>
            <a:ext cx="9144000" cy="4532400"/>
          </a:xfrm>
          <a:prstGeom prst="rect">
            <a:avLst/>
          </a:prstGeom>
          <a:noFill/>
          <a:ln>
            <a:noFill/>
          </a:ln>
        </p:spPr>
      </p:sp>
      <p:sp>
        <p:nvSpPr>
          <p:cNvPr id="142" name="Google Shape;142;g30874652f76_7_297"/>
          <p:cNvSpPr txBox="1">
            <a:spLocks noGrp="1"/>
          </p:cNvSpPr>
          <p:nvPr>
            <p:ph type="ftr" idx="11"/>
          </p:nvPr>
        </p:nvSpPr>
        <p:spPr>
          <a:xfrm>
            <a:off x="201168" y="6356350"/>
            <a:ext cx="4837200" cy="3651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g30874652f76_7_297"/>
          <p:cNvSpPr>
            <a:spLocks noGrp="1"/>
          </p:cNvSpPr>
          <p:nvPr>
            <p:ph type="pic" idx="3"/>
          </p:nvPr>
        </p:nvSpPr>
        <p:spPr>
          <a:xfrm>
            <a:off x="9144000" y="4532313"/>
            <a:ext cx="3048000" cy="2325600"/>
          </a:xfrm>
          <a:prstGeom prst="rect">
            <a:avLst/>
          </a:prstGeom>
          <a:noFill/>
          <a:ln>
            <a:noFill/>
          </a:ln>
        </p:spPr>
      </p:sp>
      <p:sp>
        <p:nvSpPr>
          <p:cNvPr id="144" name="Google Shape;144;g30874652f76_7_297"/>
          <p:cNvSpPr txBox="1">
            <a:spLocks noGrp="1"/>
          </p:cNvSpPr>
          <p:nvPr>
            <p:ph type="dt" idx="10"/>
          </p:nvPr>
        </p:nvSpPr>
        <p:spPr>
          <a:xfrm>
            <a:off x="7013448" y="6355080"/>
            <a:ext cx="4352400" cy="3651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SzPts val="1400"/>
              <a:buNone/>
              <a:defRPr sz="1800">
                <a:solidFill>
                  <a:schemeClr val="lt1"/>
                </a:solidFill>
                <a:latin typeface="Arial"/>
                <a:ea typeface="Arial"/>
                <a:cs typeface="Arial"/>
                <a:sym typeface="Arial"/>
              </a:defRPr>
            </a:lvl1pPr>
            <a:lvl2pPr marR="0" lvl="1" algn="l">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g30874652f76_7_297"/>
          <p:cNvSpPr txBox="1">
            <a:spLocks noGrp="1"/>
          </p:cNvSpPr>
          <p:nvPr>
            <p:ph type="sldNum" idx="12"/>
          </p:nvPr>
        </p:nvSpPr>
        <p:spPr>
          <a:xfrm>
            <a:off x="11365992" y="6356350"/>
            <a:ext cx="630900" cy="365100"/>
          </a:xfrm>
          <a:prstGeom prst="rect">
            <a:avLst/>
          </a:prstGeom>
          <a:noFill/>
          <a:ln>
            <a:noFill/>
          </a:ln>
        </p:spPr>
        <p:txBody>
          <a:bodyPr spcFirstLastPara="1" wrap="square" lIns="0" tIns="0" rIns="0" bIns="0" anchor="ctr" anchorCtr="0">
            <a:normAutofit/>
          </a:bodyPr>
          <a:lstStyle>
            <a:lvl1pPr marL="0" lvl="0" indent="0" algn="ctr">
              <a:spcBef>
                <a:spcPts val="0"/>
              </a:spcBef>
              <a:buNone/>
              <a:defRPr sz="1200" cap="none">
                <a:solidFill>
                  <a:schemeClr val="lt1"/>
                </a:solidFill>
                <a:latin typeface="Arial"/>
                <a:ea typeface="Arial"/>
                <a:cs typeface="Arial"/>
                <a:sym typeface="Arial"/>
              </a:defRPr>
            </a:lvl1pPr>
            <a:lvl2pPr marL="0" lvl="1" indent="0" algn="ctr">
              <a:spcBef>
                <a:spcPts val="0"/>
              </a:spcBef>
              <a:buNone/>
              <a:defRPr sz="1200" cap="none">
                <a:solidFill>
                  <a:schemeClr val="lt1"/>
                </a:solidFill>
                <a:latin typeface="Arial"/>
                <a:ea typeface="Arial"/>
                <a:cs typeface="Arial"/>
                <a:sym typeface="Arial"/>
              </a:defRPr>
            </a:lvl2pPr>
            <a:lvl3pPr marL="0" lvl="2" indent="0" algn="ctr">
              <a:spcBef>
                <a:spcPts val="0"/>
              </a:spcBef>
              <a:buNone/>
              <a:defRPr sz="1200" cap="none">
                <a:solidFill>
                  <a:schemeClr val="lt1"/>
                </a:solidFill>
                <a:latin typeface="Arial"/>
                <a:ea typeface="Arial"/>
                <a:cs typeface="Arial"/>
                <a:sym typeface="Arial"/>
              </a:defRPr>
            </a:lvl3pPr>
            <a:lvl4pPr marL="0" lvl="3" indent="0" algn="ctr">
              <a:spcBef>
                <a:spcPts val="0"/>
              </a:spcBef>
              <a:buNone/>
              <a:defRPr sz="1200" cap="none">
                <a:solidFill>
                  <a:schemeClr val="lt1"/>
                </a:solidFill>
                <a:latin typeface="Arial"/>
                <a:ea typeface="Arial"/>
                <a:cs typeface="Arial"/>
                <a:sym typeface="Arial"/>
              </a:defRPr>
            </a:lvl4pPr>
            <a:lvl5pPr marL="0" lvl="4" indent="0" algn="ctr">
              <a:spcBef>
                <a:spcPts val="0"/>
              </a:spcBef>
              <a:buNone/>
              <a:defRPr sz="1200" cap="none">
                <a:solidFill>
                  <a:schemeClr val="lt1"/>
                </a:solidFill>
                <a:latin typeface="Arial"/>
                <a:ea typeface="Arial"/>
                <a:cs typeface="Arial"/>
                <a:sym typeface="Arial"/>
              </a:defRPr>
            </a:lvl5pPr>
            <a:lvl6pPr marL="0" lvl="5" indent="0" algn="ctr">
              <a:spcBef>
                <a:spcPts val="0"/>
              </a:spcBef>
              <a:buNone/>
              <a:defRPr sz="1200" cap="none">
                <a:solidFill>
                  <a:schemeClr val="lt1"/>
                </a:solidFill>
                <a:latin typeface="Arial"/>
                <a:ea typeface="Arial"/>
                <a:cs typeface="Arial"/>
                <a:sym typeface="Arial"/>
              </a:defRPr>
            </a:lvl6pPr>
            <a:lvl7pPr marL="0" lvl="6" indent="0" algn="ctr">
              <a:spcBef>
                <a:spcPts val="0"/>
              </a:spcBef>
              <a:buNone/>
              <a:defRPr sz="1200" cap="none">
                <a:solidFill>
                  <a:schemeClr val="lt1"/>
                </a:solidFill>
                <a:latin typeface="Arial"/>
                <a:ea typeface="Arial"/>
                <a:cs typeface="Arial"/>
                <a:sym typeface="Arial"/>
              </a:defRPr>
            </a:lvl7pPr>
            <a:lvl8pPr marL="0" lvl="7" indent="0" algn="ctr">
              <a:spcBef>
                <a:spcPts val="0"/>
              </a:spcBef>
              <a:buNone/>
              <a:defRPr sz="1200" cap="none">
                <a:solidFill>
                  <a:schemeClr val="lt1"/>
                </a:solidFill>
                <a:latin typeface="Arial"/>
                <a:ea typeface="Arial"/>
                <a:cs typeface="Arial"/>
                <a:sym typeface="Arial"/>
              </a:defRPr>
            </a:lvl8pPr>
            <a:lvl9pPr marL="0" lvl="8" indent="0" algn="ctr">
              <a:spcBef>
                <a:spcPts val="0"/>
              </a:spcBef>
              <a:buNone/>
              <a:defRPr sz="1200"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46"/>
        <p:cNvGrpSpPr/>
        <p:nvPr/>
      </p:nvGrpSpPr>
      <p:grpSpPr>
        <a:xfrm>
          <a:off x="0" y="0"/>
          <a:ext cx="0" cy="0"/>
          <a:chOff x="0" y="0"/>
          <a:chExt cx="0" cy="0"/>
        </a:xfrm>
      </p:grpSpPr>
      <p:sp>
        <p:nvSpPr>
          <p:cNvPr id="147" name="Google Shape;147;g30874652f76_7_306"/>
          <p:cNvSpPr txBox="1">
            <a:spLocks noGrp="1"/>
          </p:cNvSpPr>
          <p:nvPr>
            <p:ph type="title"/>
          </p:nvPr>
        </p:nvSpPr>
        <p:spPr>
          <a:xfrm>
            <a:off x="609600" y="277814"/>
            <a:ext cx="10972800" cy="1139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5600"/>
              <a:buNone/>
              <a:defRPr/>
            </a:lvl1pPr>
            <a:lvl2pPr lvl="1" algn="ctr">
              <a:spcBef>
                <a:spcPts val="0"/>
              </a:spcBef>
              <a:spcAft>
                <a:spcPts val="0"/>
              </a:spcAft>
              <a:buSzPts val="5600"/>
              <a:buNone/>
              <a:defRPr/>
            </a:lvl2pPr>
            <a:lvl3pPr lvl="2" algn="ctr">
              <a:spcBef>
                <a:spcPts val="0"/>
              </a:spcBef>
              <a:spcAft>
                <a:spcPts val="0"/>
              </a:spcAft>
              <a:buSzPts val="5600"/>
              <a:buNone/>
              <a:defRPr/>
            </a:lvl3pPr>
            <a:lvl4pPr lvl="3" algn="ctr">
              <a:spcBef>
                <a:spcPts val="0"/>
              </a:spcBef>
              <a:spcAft>
                <a:spcPts val="0"/>
              </a:spcAft>
              <a:buSzPts val="5600"/>
              <a:buNone/>
              <a:defRPr/>
            </a:lvl4pPr>
            <a:lvl5pPr lvl="4" algn="ctr">
              <a:spcBef>
                <a:spcPts val="0"/>
              </a:spcBef>
              <a:spcAft>
                <a:spcPts val="0"/>
              </a:spcAft>
              <a:buSzPts val="5600"/>
              <a:buNone/>
              <a:defRPr/>
            </a:lvl5pPr>
            <a:lvl6pPr lvl="5" algn="ctr">
              <a:spcBef>
                <a:spcPts val="0"/>
              </a:spcBef>
              <a:spcAft>
                <a:spcPts val="0"/>
              </a:spcAft>
              <a:buSzPts val="5600"/>
              <a:buNone/>
              <a:defRPr/>
            </a:lvl6pPr>
            <a:lvl7pPr lvl="6" algn="ctr">
              <a:spcBef>
                <a:spcPts val="0"/>
              </a:spcBef>
              <a:spcAft>
                <a:spcPts val="0"/>
              </a:spcAft>
              <a:buSzPts val="5600"/>
              <a:buNone/>
              <a:defRPr/>
            </a:lvl7pPr>
            <a:lvl8pPr lvl="7" algn="ctr">
              <a:spcBef>
                <a:spcPts val="0"/>
              </a:spcBef>
              <a:spcAft>
                <a:spcPts val="0"/>
              </a:spcAft>
              <a:buSzPts val="5600"/>
              <a:buNone/>
              <a:defRPr/>
            </a:lvl8pPr>
            <a:lvl9pPr lvl="8" algn="ctr">
              <a:spcBef>
                <a:spcPts val="0"/>
              </a:spcBef>
              <a:spcAft>
                <a:spcPts val="0"/>
              </a:spcAft>
              <a:buSzPts val="5600"/>
              <a:buNone/>
              <a:defRPr/>
            </a:lvl9pPr>
          </a:lstStyle>
          <a:p>
            <a:endParaRPr/>
          </a:p>
        </p:txBody>
      </p:sp>
      <p:sp>
        <p:nvSpPr>
          <p:cNvPr id="148" name="Google Shape;148;g30874652f76_7_306"/>
          <p:cNvSpPr txBox="1">
            <a:spLocks noGrp="1"/>
          </p:cNvSpPr>
          <p:nvPr>
            <p:ph type="body" idx="1"/>
          </p:nvPr>
        </p:nvSpPr>
        <p:spPr>
          <a:xfrm>
            <a:off x="609600" y="1600200"/>
            <a:ext cx="5384700" cy="4530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149" name="Google Shape;149;g30874652f76_7_306"/>
          <p:cNvSpPr txBox="1">
            <a:spLocks noGrp="1"/>
          </p:cNvSpPr>
          <p:nvPr>
            <p:ph type="body" idx="2"/>
          </p:nvPr>
        </p:nvSpPr>
        <p:spPr>
          <a:xfrm>
            <a:off x="6197600" y="1600200"/>
            <a:ext cx="5384700" cy="4530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150" name="Google Shape;150;g30874652f76_7_306"/>
          <p:cNvSpPr txBox="1">
            <a:spLocks noGrp="1"/>
          </p:cNvSpPr>
          <p:nvPr>
            <p:ph type="dt" idx="10"/>
          </p:nvPr>
        </p:nvSpPr>
        <p:spPr>
          <a:xfrm>
            <a:off x="609600" y="6243639"/>
            <a:ext cx="28449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g30874652f76_7_306"/>
          <p:cNvSpPr txBox="1">
            <a:spLocks noGrp="1"/>
          </p:cNvSpPr>
          <p:nvPr>
            <p:ph type="ftr" idx="11"/>
          </p:nvPr>
        </p:nvSpPr>
        <p:spPr>
          <a:xfrm>
            <a:off x="4165600" y="6248400"/>
            <a:ext cx="38607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g30874652f76_7_306"/>
          <p:cNvSpPr txBox="1">
            <a:spLocks noGrp="1"/>
          </p:cNvSpPr>
          <p:nvPr>
            <p:ph type="sldNum" idx="12"/>
          </p:nvPr>
        </p:nvSpPr>
        <p:spPr>
          <a:xfrm>
            <a:off x="8737600" y="6243639"/>
            <a:ext cx="2844900" cy="4572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2374494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pic>
        <p:nvPicPr>
          <p:cNvPr id="7" name="Picture 6">
            <a:extLst>
              <a:ext uri="{FF2B5EF4-FFF2-40B4-BE49-F238E27FC236}">
                <a16:creationId xmlns:a16="http://schemas.microsoft.com/office/drawing/2014/main" id="{4B48990B-7DB2-5949-9C1C-83D502DF28E6}"/>
              </a:ext>
            </a:extLst>
          </p:cNvPr>
          <p:cNvPicPr>
            <a:picLocks noChangeAspect="1"/>
          </p:cNvPicPr>
          <p:nvPr userDrawn="1"/>
        </p:nvPicPr>
        <p:blipFill>
          <a:blip r:embed="rId2"/>
          <a:stretch>
            <a:fillRect/>
          </a:stretch>
        </p:blipFill>
        <p:spPr>
          <a:xfrm>
            <a:off x="10464800" y="5854700"/>
            <a:ext cx="1473200" cy="874713"/>
          </a:xfrm>
          <a:prstGeom prst="rect">
            <a:avLst/>
          </a:prstGeom>
        </p:spPr>
      </p:pic>
    </p:spTree>
    <p:extLst>
      <p:ext uri="{BB962C8B-B14F-4D97-AF65-F5344CB8AC3E}">
        <p14:creationId xmlns:p14="http://schemas.microsoft.com/office/powerpoint/2010/main" val="1386373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1277303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3736035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1335695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424062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g30874652f76_7_189"/>
          <p:cNvSpPr txBox="1">
            <a:spLocks noGrp="1"/>
          </p:cNvSpPr>
          <p:nvPr>
            <p:ph type="title"/>
          </p:nvPr>
        </p:nvSpPr>
        <p:spPr>
          <a:xfrm>
            <a:off x="415600" y="421233"/>
            <a:ext cx="11360700" cy="1108500"/>
          </a:xfrm>
          <a:prstGeom prst="rect">
            <a:avLst/>
          </a:prstGeom>
        </p:spPr>
        <p:txBody>
          <a:bodyPr spcFirstLastPara="1" wrap="square" lIns="121900" tIns="121900" rIns="121900" bIns="121900" anchor="b"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31" name="Google Shape;31;g30874652f76_7_189"/>
          <p:cNvSpPr txBox="1">
            <a:spLocks noGrp="1"/>
          </p:cNvSpPr>
          <p:nvPr>
            <p:ph type="body" idx="1"/>
          </p:nvPr>
        </p:nvSpPr>
        <p:spPr>
          <a:xfrm>
            <a:off x="415600" y="1633633"/>
            <a:ext cx="5333100" cy="44721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2" name="Google Shape;32;g30874652f76_7_189"/>
          <p:cNvSpPr txBox="1">
            <a:spLocks noGrp="1"/>
          </p:cNvSpPr>
          <p:nvPr>
            <p:ph type="body" idx="2"/>
          </p:nvPr>
        </p:nvSpPr>
        <p:spPr>
          <a:xfrm>
            <a:off x="6443200" y="1633633"/>
            <a:ext cx="5333100" cy="44721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3" name="Google Shape;33;g30874652f76_7_18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225620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2982513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587704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2076094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2D4032-ED22-F745-8322-C52F6B22508E}" type="datetimeFigureOut">
              <a:rPr lang="en-US" smtClean="0"/>
              <a:pPr/>
              <a:t>11/14/2024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38902299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066800"/>
          </a:xfrm>
        </p:spPr>
        <p:txBody>
          <a:bodyPr/>
          <a:lstStyle/>
          <a:p>
            <a:r>
              <a:rPr lang="en-US"/>
              <a:t>Click to edit Master title style</a:t>
            </a:r>
          </a:p>
        </p:txBody>
      </p:sp>
      <p:sp>
        <p:nvSpPr>
          <p:cNvPr id="3" name="Text Placeholder 2"/>
          <p:cNvSpPr>
            <a:spLocks noGrp="1"/>
          </p:cNvSpPr>
          <p:nvPr>
            <p:ph type="body" sz="half" idx="1"/>
          </p:nvPr>
        </p:nvSpPr>
        <p:spPr>
          <a:xfrm>
            <a:off x="914400" y="15240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481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Grp="1" noChangeArrowheads="1"/>
          </p:cNvSpPr>
          <p:nvPr>
            <p:ph type="dt" sz="half" idx="10"/>
          </p:nvPr>
        </p:nvSpPr>
        <p:spPr/>
        <p:txBody>
          <a:bodyPr/>
          <a:lstStyle>
            <a:lvl1pPr>
              <a:defRPr/>
            </a:lvl1pPr>
          </a:lstStyle>
          <a:p>
            <a:fld id="{032D4032-ED22-F745-8322-C52F6B22508E}" type="datetimeFigureOut">
              <a:rPr lang="en-US" smtClean="0"/>
              <a:pPr/>
              <a:t>11/14/2024</a:t>
            </a:fld>
            <a:endParaRPr lang="en-US"/>
          </a:p>
        </p:txBody>
      </p:sp>
    </p:spTree>
    <p:extLst>
      <p:ext uri="{BB962C8B-B14F-4D97-AF65-F5344CB8AC3E}">
        <p14:creationId xmlns:p14="http://schemas.microsoft.com/office/powerpoint/2010/main" val="3927414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066800"/>
          </a:xfrm>
        </p:spPr>
        <p:txBody>
          <a:bodyPr/>
          <a:lstStyle/>
          <a:p>
            <a:r>
              <a:rPr lang="en-US"/>
              <a:t>Click to edit Master title style</a:t>
            </a:r>
          </a:p>
        </p:txBody>
      </p:sp>
      <p:sp>
        <p:nvSpPr>
          <p:cNvPr id="3" name="Text Placeholder 2"/>
          <p:cNvSpPr>
            <a:spLocks noGrp="1"/>
          </p:cNvSpPr>
          <p:nvPr>
            <p:ph type="body" sz="half" idx="1"/>
          </p:nvPr>
        </p:nvSpPr>
        <p:spPr>
          <a:xfrm>
            <a:off x="914400" y="15240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524000"/>
            <a:ext cx="5080000" cy="4495800"/>
          </a:xfrm>
        </p:spPr>
        <p:txBody>
          <a:bodyPr/>
          <a:lstStyle/>
          <a:p>
            <a:pPr lvl="0"/>
            <a:r>
              <a:rPr lang="en-US" noProof="0"/>
              <a:t>Click icon to add media</a:t>
            </a:r>
          </a:p>
        </p:txBody>
      </p:sp>
      <p:sp>
        <p:nvSpPr>
          <p:cNvPr id="7" name="Rectangle 6"/>
          <p:cNvSpPr>
            <a:spLocks noGrp="1" noChangeArrowheads="1"/>
          </p:cNvSpPr>
          <p:nvPr>
            <p:ph type="dt" sz="half" idx="10"/>
          </p:nvPr>
        </p:nvSpPr>
        <p:spPr/>
        <p:txBody>
          <a:bodyPr/>
          <a:lstStyle>
            <a:lvl1pPr>
              <a:defRPr/>
            </a:lvl1pPr>
          </a:lstStyle>
          <a:p>
            <a:fld id="{032D4032-ED22-F745-8322-C52F6B22508E}" type="datetimeFigureOut">
              <a:rPr lang="en-US" smtClean="0"/>
              <a:pPr/>
              <a:t>11/14/2024</a:t>
            </a:fld>
            <a:endParaRPr lang="en-US"/>
          </a:p>
        </p:txBody>
      </p:sp>
    </p:spTree>
    <p:extLst>
      <p:ext uri="{BB962C8B-B14F-4D97-AF65-F5344CB8AC3E}">
        <p14:creationId xmlns:p14="http://schemas.microsoft.com/office/powerpoint/2010/main" val="3585879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838202" y="1825625"/>
            <a:ext cx="10553700" cy="4333875"/>
          </a:xfrm>
        </p:spPr>
        <p:txBody>
          <a:bodyPr/>
          <a:lstStyle>
            <a:lvl2pPr marL="457178" indent="0">
              <a:buNone/>
              <a:defRPr sz="2600" b="1"/>
            </a:lvl2pPr>
            <a:lvl3pPr marL="1142942" indent="-228589">
              <a:buClr>
                <a:srgbClr val="7030A0"/>
              </a:buClr>
              <a:buFont typeface="Wingdings" panose="05000000000000000000" pitchFamily="2" charset="2"/>
              <a:buChar char="§"/>
              <a:defRPr sz="2400"/>
            </a:lvl3pPr>
            <a:lvl4pPr>
              <a:buClr>
                <a:srgbClr val="DBA111"/>
              </a:buClr>
              <a:defRPr sz="2000"/>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0672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3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9"/>
            <a:ext cx="28448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9"/>
            <a:ext cx="2844800" cy="457200"/>
          </a:xfrm>
          <a:prstGeom prst="rect">
            <a:avLst/>
          </a:prstGeom>
        </p:spPr>
        <p:txBody>
          <a:bodyPr/>
          <a:lstStyle>
            <a:lvl1pPr>
              <a:defRPr/>
            </a:lvl1pPr>
          </a:lstStyle>
          <a:p>
            <a:fld id="{E214AE64-5CF3-42E6-AACF-B7B30C1068EE}" type="slidenum">
              <a:rPr lang="en-US"/>
              <a:pPr/>
              <a:t>‹#›</a:t>
            </a:fld>
            <a:endParaRPr lang="en-US"/>
          </a:p>
        </p:txBody>
      </p:sp>
    </p:spTree>
    <p:extLst>
      <p:ext uri="{BB962C8B-B14F-4D97-AF65-F5344CB8AC3E}">
        <p14:creationId xmlns:p14="http://schemas.microsoft.com/office/powerpoint/2010/main" val="3436741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g30874652f76_7_19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39" name="Google Shape;39;g30874652f76_7_197"/>
          <p:cNvSpPr txBox="1">
            <a:spLocks noGrp="1"/>
          </p:cNvSpPr>
          <p:nvPr>
            <p:ph type="body" idx="1"/>
          </p:nvPr>
        </p:nvSpPr>
        <p:spPr>
          <a:xfrm>
            <a:off x="415600" y="1865867"/>
            <a:ext cx="3744000" cy="37131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0" name="Google Shape;40;g30874652f76_7_19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g30874652f76_7_201"/>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 name="Google Shape;43;g30874652f76_7_201"/>
          <p:cNvSpPr txBox="1">
            <a:spLocks noGrp="1"/>
          </p:cNvSpPr>
          <p:nvPr>
            <p:ph type="title"/>
          </p:nvPr>
        </p:nvSpPr>
        <p:spPr>
          <a:xfrm>
            <a:off x="653667" y="600200"/>
            <a:ext cx="78384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44" name="Google Shape;44;g30874652f76_7_20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30874652f76_7_205"/>
          <p:cNvSpPr/>
          <p:nvPr/>
        </p:nvSpPr>
        <p:spPr>
          <a:xfrm>
            <a:off x="6096000" y="-33"/>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7" name="Google Shape;47;g30874652f76_7_205"/>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g30874652f76_7_205"/>
          <p:cNvSpPr txBox="1">
            <a:spLocks noGrp="1"/>
          </p:cNvSpPr>
          <p:nvPr>
            <p:ph type="title"/>
          </p:nvPr>
        </p:nvSpPr>
        <p:spPr>
          <a:xfrm>
            <a:off x="354000" y="1239033"/>
            <a:ext cx="5393700" cy="2381700"/>
          </a:xfrm>
          <a:prstGeom prst="rect">
            <a:avLst/>
          </a:prstGeom>
        </p:spPr>
        <p:txBody>
          <a:bodyPr spcFirstLastPara="1" wrap="square" lIns="121900" tIns="121900" rIns="121900" bIns="121900" anchor="b" anchorCtr="0">
            <a:normAutofit/>
          </a:bodyPr>
          <a:lstStyle>
            <a:lvl1pPr lvl="0" algn="ctr">
              <a:spcBef>
                <a:spcPts val="0"/>
              </a:spcBef>
              <a:spcAft>
                <a:spcPts val="0"/>
              </a:spcAft>
              <a:buClr>
                <a:schemeClr val="lt2"/>
              </a:buClr>
              <a:buSzPts val="5600"/>
              <a:buNone/>
              <a:defRPr>
                <a:solidFill>
                  <a:schemeClr val="lt2"/>
                </a:solidFill>
              </a:defRPr>
            </a:lvl1pPr>
            <a:lvl2pPr lvl="1" algn="ctr">
              <a:spcBef>
                <a:spcPts val="0"/>
              </a:spcBef>
              <a:spcAft>
                <a:spcPts val="0"/>
              </a:spcAft>
              <a:buClr>
                <a:schemeClr val="lt2"/>
              </a:buClr>
              <a:buSzPts val="5600"/>
              <a:buNone/>
              <a:defRPr>
                <a:solidFill>
                  <a:schemeClr val="lt2"/>
                </a:solidFill>
              </a:defRPr>
            </a:lvl2pPr>
            <a:lvl3pPr lvl="2" algn="ctr">
              <a:spcBef>
                <a:spcPts val="0"/>
              </a:spcBef>
              <a:spcAft>
                <a:spcPts val="0"/>
              </a:spcAft>
              <a:buClr>
                <a:schemeClr val="lt2"/>
              </a:buClr>
              <a:buSzPts val="5600"/>
              <a:buNone/>
              <a:defRPr>
                <a:solidFill>
                  <a:schemeClr val="lt2"/>
                </a:solidFill>
              </a:defRPr>
            </a:lvl3pPr>
            <a:lvl4pPr lvl="3" algn="ctr">
              <a:spcBef>
                <a:spcPts val="0"/>
              </a:spcBef>
              <a:spcAft>
                <a:spcPts val="0"/>
              </a:spcAft>
              <a:buClr>
                <a:schemeClr val="lt2"/>
              </a:buClr>
              <a:buSzPts val="5600"/>
              <a:buNone/>
              <a:defRPr>
                <a:solidFill>
                  <a:schemeClr val="lt2"/>
                </a:solidFill>
              </a:defRPr>
            </a:lvl4pPr>
            <a:lvl5pPr lvl="4" algn="ctr">
              <a:spcBef>
                <a:spcPts val="0"/>
              </a:spcBef>
              <a:spcAft>
                <a:spcPts val="0"/>
              </a:spcAft>
              <a:buClr>
                <a:schemeClr val="lt2"/>
              </a:buClr>
              <a:buSzPts val="5600"/>
              <a:buNone/>
              <a:defRPr>
                <a:solidFill>
                  <a:schemeClr val="lt2"/>
                </a:solidFill>
              </a:defRPr>
            </a:lvl5pPr>
            <a:lvl6pPr lvl="5" algn="ctr">
              <a:spcBef>
                <a:spcPts val="0"/>
              </a:spcBef>
              <a:spcAft>
                <a:spcPts val="0"/>
              </a:spcAft>
              <a:buClr>
                <a:schemeClr val="lt2"/>
              </a:buClr>
              <a:buSzPts val="5600"/>
              <a:buNone/>
              <a:defRPr>
                <a:solidFill>
                  <a:schemeClr val="lt2"/>
                </a:solidFill>
              </a:defRPr>
            </a:lvl6pPr>
            <a:lvl7pPr lvl="6" algn="ctr">
              <a:spcBef>
                <a:spcPts val="0"/>
              </a:spcBef>
              <a:spcAft>
                <a:spcPts val="0"/>
              </a:spcAft>
              <a:buClr>
                <a:schemeClr val="lt2"/>
              </a:buClr>
              <a:buSzPts val="5600"/>
              <a:buNone/>
              <a:defRPr>
                <a:solidFill>
                  <a:schemeClr val="lt2"/>
                </a:solidFill>
              </a:defRPr>
            </a:lvl7pPr>
            <a:lvl8pPr lvl="7" algn="ctr">
              <a:spcBef>
                <a:spcPts val="0"/>
              </a:spcBef>
              <a:spcAft>
                <a:spcPts val="0"/>
              </a:spcAft>
              <a:buClr>
                <a:schemeClr val="lt2"/>
              </a:buClr>
              <a:buSzPts val="5600"/>
              <a:buNone/>
              <a:defRPr>
                <a:solidFill>
                  <a:schemeClr val="lt2"/>
                </a:solidFill>
              </a:defRPr>
            </a:lvl8pPr>
            <a:lvl9pPr lvl="8" algn="ctr">
              <a:spcBef>
                <a:spcPts val="0"/>
              </a:spcBef>
              <a:spcAft>
                <a:spcPts val="0"/>
              </a:spcAft>
              <a:buClr>
                <a:schemeClr val="lt2"/>
              </a:buClr>
              <a:buSzPts val="5600"/>
              <a:buNone/>
              <a:defRPr>
                <a:solidFill>
                  <a:schemeClr val="lt2"/>
                </a:solidFill>
              </a:defRPr>
            </a:lvl9pPr>
          </a:lstStyle>
          <a:p>
            <a:endParaRPr/>
          </a:p>
        </p:txBody>
      </p:sp>
      <p:sp>
        <p:nvSpPr>
          <p:cNvPr id="49" name="Google Shape;49;g30874652f76_7_205"/>
          <p:cNvSpPr txBox="1">
            <a:spLocks noGrp="1"/>
          </p:cNvSpPr>
          <p:nvPr>
            <p:ph type="subTitle" idx="1"/>
          </p:nvPr>
        </p:nvSpPr>
        <p:spPr>
          <a:xfrm>
            <a:off x="354000" y="3692001"/>
            <a:ext cx="5393700" cy="20988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200"/>
              <a:buFont typeface="Economica"/>
              <a:buNone/>
              <a:defRPr sz="3200">
                <a:latin typeface="Economica"/>
                <a:ea typeface="Economica"/>
                <a:cs typeface="Economica"/>
                <a:sym typeface="Economica"/>
              </a:defRPr>
            </a:lvl1pPr>
            <a:lvl2pPr lvl="1" algn="ctr">
              <a:lnSpc>
                <a:spcPct val="100000"/>
              </a:lnSpc>
              <a:spcBef>
                <a:spcPts val="0"/>
              </a:spcBef>
              <a:spcAft>
                <a:spcPts val="0"/>
              </a:spcAft>
              <a:buSzPts val="3200"/>
              <a:buFont typeface="Economica"/>
              <a:buNone/>
              <a:defRPr sz="3200">
                <a:latin typeface="Economica"/>
                <a:ea typeface="Economica"/>
                <a:cs typeface="Economica"/>
                <a:sym typeface="Economica"/>
              </a:defRPr>
            </a:lvl2pPr>
            <a:lvl3pPr lvl="2" algn="ctr">
              <a:lnSpc>
                <a:spcPct val="100000"/>
              </a:lnSpc>
              <a:spcBef>
                <a:spcPts val="0"/>
              </a:spcBef>
              <a:spcAft>
                <a:spcPts val="0"/>
              </a:spcAft>
              <a:buSzPts val="3200"/>
              <a:buFont typeface="Economica"/>
              <a:buNone/>
              <a:defRPr sz="3200">
                <a:latin typeface="Economica"/>
                <a:ea typeface="Economica"/>
                <a:cs typeface="Economica"/>
                <a:sym typeface="Economica"/>
              </a:defRPr>
            </a:lvl3pPr>
            <a:lvl4pPr lvl="3" algn="ctr">
              <a:lnSpc>
                <a:spcPct val="100000"/>
              </a:lnSpc>
              <a:spcBef>
                <a:spcPts val="0"/>
              </a:spcBef>
              <a:spcAft>
                <a:spcPts val="0"/>
              </a:spcAft>
              <a:buSzPts val="3200"/>
              <a:buFont typeface="Economica"/>
              <a:buNone/>
              <a:defRPr sz="3200">
                <a:latin typeface="Economica"/>
                <a:ea typeface="Economica"/>
                <a:cs typeface="Economica"/>
                <a:sym typeface="Economica"/>
              </a:defRPr>
            </a:lvl4pPr>
            <a:lvl5pPr lvl="4" algn="ctr">
              <a:lnSpc>
                <a:spcPct val="100000"/>
              </a:lnSpc>
              <a:spcBef>
                <a:spcPts val="0"/>
              </a:spcBef>
              <a:spcAft>
                <a:spcPts val="0"/>
              </a:spcAft>
              <a:buSzPts val="3200"/>
              <a:buFont typeface="Economica"/>
              <a:buNone/>
              <a:defRPr sz="3200">
                <a:latin typeface="Economica"/>
                <a:ea typeface="Economica"/>
                <a:cs typeface="Economica"/>
                <a:sym typeface="Economica"/>
              </a:defRPr>
            </a:lvl5pPr>
            <a:lvl6pPr lvl="5" algn="ctr">
              <a:lnSpc>
                <a:spcPct val="100000"/>
              </a:lnSpc>
              <a:spcBef>
                <a:spcPts val="0"/>
              </a:spcBef>
              <a:spcAft>
                <a:spcPts val="0"/>
              </a:spcAft>
              <a:buSzPts val="3200"/>
              <a:buFont typeface="Economica"/>
              <a:buNone/>
              <a:defRPr sz="3200">
                <a:latin typeface="Economica"/>
                <a:ea typeface="Economica"/>
                <a:cs typeface="Economica"/>
                <a:sym typeface="Economica"/>
              </a:defRPr>
            </a:lvl6pPr>
            <a:lvl7pPr lvl="6" algn="ctr">
              <a:lnSpc>
                <a:spcPct val="100000"/>
              </a:lnSpc>
              <a:spcBef>
                <a:spcPts val="0"/>
              </a:spcBef>
              <a:spcAft>
                <a:spcPts val="0"/>
              </a:spcAft>
              <a:buSzPts val="3200"/>
              <a:buFont typeface="Economica"/>
              <a:buNone/>
              <a:defRPr sz="3200">
                <a:latin typeface="Economica"/>
                <a:ea typeface="Economica"/>
                <a:cs typeface="Economica"/>
                <a:sym typeface="Economica"/>
              </a:defRPr>
            </a:lvl7pPr>
            <a:lvl8pPr lvl="7" algn="ctr">
              <a:lnSpc>
                <a:spcPct val="100000"/>
              </a:lnSpc>
              <a:spcBef>
                <a:spcPts val="0"/>
              </a:spcBef>
              <a:spcAft>
                <a:spcPts val="0"/>
              </a:spcAft>
              <a:buSzPts val="3200"/>
              <a:buFont typeface="Economica"/>
              <a:buNone/>
              <a:defRPr sz="3200">
                <a:latin typeface="Economica"/>
                <a:ea typeface="Economica"/>
                <a:cs typeface="Economica"/>
                <a:sym typeface="Economica"/>
              </a:defRPr>
            </a:lvl8pPr>
            <a:lvl9pPr lvl="8" algn="ctr">
              <a:lnSpc>
                <a:spcPct val="100000"/>
              </a:lnSpc>
              <a:spcBef>
                <a:spcPts val="0"/>
              </a:spcBef>
              <a:spcAft>
                <a:spcPts val="0"/>
              </a:spcAft>
              <a:buSzPts val="3200"/>
              <a:buFont typeface="Economica"/>
              <a:buNone/>
              <a:defRPr sz="3200">
                <a:latin typeface="Economica"/>
                <a:ea typeface="Economica"/>
                <a:cs typeface="Economica"/>
                <a:sym typeface="Economica"/>
              </a:defRPr>
            </a:lvl9pPr>
          </a:lstStyle>
          <a:p>
            <a:endParaRPr/>
          </a:p>
        </p:txBody>
      </p:sp>
      <p:sp>
        <p:nvSpPr>
          <p:cNvPr id="50" name="Google Shape;50;g30874652f76_7_205"/>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0"/>
              </a:spcBef>
              <a:spcAft>
                <a:spcPts val="0"/>
              </a:spcAft>
              <a:buClr>
                <a:schemeClr val="lt1"/>
              </a:buClr>
              <a:buSzPts val="1900"/>
              <a:buChar char="○"/>
              <a:defRPr>
                <a:solidFill>
                  <a:schemeClr val="lt1"/>
                </a:solidFill>
              </a:defRPr>
            </a:lvl2pPr>
            <a:lvl3pPr marL="1371600" lvl="2" indent="-349250">
              <a:spcBef>
                <a:spcPts val="0"/>
              </a:spcBef>
              <a:spcAft>
                <a:spcPts val="0"/>
              </a:spcAft>
              <a:buClr>
                <a:schemeClr val="lt1"/>
              </a:buClr>
              <a:buSzPts val="1900"/>
              <a:buChar char="■"/>
              <a:defRPr>
                <a:solidFill>
                  <a:schemeClr val="lt1"/>
                </a:solidFill>
              </a:defRPr>
            </a:lvl3pPr>
            <a:lvl4pPr marL="1828800" lvl="3" indent="-349250">
              <a:spcBef>
                <a:spcPts val="0"/>
              </a:spcBef>
              <a:spcAft>
                <a:spcPts val="0"/>
              </a:spcAft>
              <a:buClr>
                <a:schemeClr val="lt1"/>
              </a:buClr>
              <a:buSzPts val="1900"/>
              <a:buChar char="●"/>
              <a:defRPr>
                <a:solidFill>
                  <a:schemeClr val="lt1"/>
                </a:solidFill>
              </a:defRPr>
            </a:lvl4pPr>
            <a:lvl5pPr marL="2286000" lvl="4" indent="-349250">
              <a:spcBef>
                <a:spcPts val="0"/>
              </a:spcBef>
              <a:spcAft>
                <a:spcPts val="0"/>
              </a:spcAft>
              <a:buClr>
                <a:schemeClr val="lt1"/>
              </a:buClr>
              <a:buSzPts val="1900"/>
              <a:buChar char="○"/>
              <a:defRPr>
                <a:solidFill>
                  <a:schemeClr val="lt1"/>
                </a:solidFill>
              </a:defRPr>
            </a:lvl5pPr>
            <a:lvl6pPr marL="2743200" lvl="5" indent="-349250">
              <a:spcBef>
                <a:spcPts val="0"/>
              </a:spcBef>
              <a:spcAft>
                <a:spcPts val="0"/>
              </a:spcAft>
              <a:buClr>
                <a:schemeClr val="lt1"/>
              </a:buClr>
              <a:buSzPts val="1900"/>
              <a:buChar char="■"/>
              <a:defRPr>
                <a:solidFill>
                  <a:schemeClr val="lt1"/>
                </a:solidFill>
              </a:defRPr>
            </a:lvl6pPr>
            <a:lvl7pPr marL="3200400" lvl="6" indent="-349250">
              <a:spcBef>
                <a:spcPts val="0"/>
              </a:spcBef>
              <a:spcAft>
                <a:spcPts val="0"/>
              </a:spcAft>
              <a:buClr>
                <a:schemeClr val="lt1"/>
              </a:buClr>
              <a:buSzPts val="1900"/>
              <a:buChar char="●"/>
              <a:defRPr>
                <a:solidFill>
                  <a:schemeClr val="lt1"/>
                </a:solidFill>
              </a:defRPr>
            </a:lvl7pPr>
            <a:lvl8pPr marL="3657600" lvl="7" indent="-349250">
              <a:spcBef>
                <a:spcPts val="0"/>
              </a:spcBef>
              <a:spcAft>
                <a:spcPts val="0"/>
              </a:spcAft>
              <a:buClr>
                <a:schemeClr val="lt1"/>
              </a:buClr>
              <a:buSzPts val="1900"/>
              <a:buChar char="○"/>
              <a:defRPr>
                <a:solidFill>
                  <a:schemeClr val="lt1"/>
                </a:solidFill>
              </a:defRPr>
            </a:lvl8pPr>
            <a:lvl9pPr marL="4114800" lvl="8" indent="-349250">
              <a:spcBef>
                <a:spcPts val="0"/>
              </a:spcBef>
              <a:spcAft>
                <a:spcPts val="0"/>
              </a:spcAft>
              <a:buClr>
                <a:schemeClr val="lt1"/>
              </a:buClr>
              <a:buSzPts val="1900"/>
              <a:buChar char="■"/>
              <a:defRPr>
                <a:solidFill>
                  <a:schemeClr val="lt1"/>
                </a:solidFill>
              </a:defRPr>
            </a:lvl9pPr>
          </a:lstStyle>
          <a:p>
            <a:endParaRPr/>
          </a:p>
        </p:txBody>
      </p:sp>
      <p:sp>
        <p:nvSpPr>
          <p:cNvPr id="51" name="Google Shape;51;g30874652f76_7_20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g30874652f76_7_212"/>
          <p:cNvSpPr txBox="1">
            <a:spLocks noGrp="1"/>
          </p:cNvSpPr>
          <p:nvPr>
            <p:ph type="body" idx="1"/>
          </p:nvPr>
        </p:nvSpPr>
        <p:spPr>
          <a:xfrm>
            <a:off x="426000" y="5625233"/>
            <a:ext cx="7998300" cy="7983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3200"/>
              <a:buFont typeface="Economica"/>
              <a:buNone/>
              <a:defRPr sz="3200">
                <a:latin typeface="Economica"/>
                <a:ea typeface="Economica"/>
                <a:cs typeface="Economica"/>
                <a:sym typeface="Economica"/>
              </a:defRPr>
            </a:lvl1pPr>
          </a:lstStyle>
          <a:p>
            <a:endParaRPr/>
          </a:p>
        </p:txBody>
      </p:sp>
      <p:sp>
        <p:nvSpPr>
          <p:cNvPr id="54" name="Google Shape;54;g30874652f76_7_2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g30874652f76_7_215"/>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 name="Google Shape;57;g30874652f76_7_215"/>
          <p:cNvSpPr txBox="1">
            <a:spLocks noGrp="1"/>
          </p:cNvSpPr>
          <p:nvPr>
            <p:ph type="title" hasCustomPrompt="1"/>
          </p:nvPr>
        </p:nvSpPr>
        <p:spPr>
          <a:xfrm>
            <a:off x="415600" y="1276167"/>
            <a:ext cx="11360700" cy="28383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lt2"/>
              </a:buClr>
              <a:buSzPts val="21300"/>
              <a:buNone/>
              <a:defRPr sz="21300">
                <a:solidFill>
                  <a:schemeClr val="lt2"/>
                </a:solidFill>
              </a:defRPr>
            </a:lvl1pPr>
            <a:lvl2pPr lvl="1" algn="ctr">
              <a:spcBef>
                <a:spcPts val="0"/>
              </a:spcBef>
              <a:spcAft>
                <a:spcPts val="0"/>
              </a:spcAft>
              <a:buClr>
                <a:schemeClr val="lt2"/>
              </a:buClr>
              <a:buSzPts val="21300"/>
              <a:buNone/>
              <a:defRPr sz="21300">
                <a:solidFill>
                  <a:schemeClr val="lt2"/>
                </a:solidFill>
              </a:defRPr>
            </a:lvl2pPr>
            <a:lvl3pPr lvl="2" algn="ctr">
              <a:spcBef>
                <a:spcPts val="0"/>
              </a:spcBef>
              <a:spcAft>
                <a:spcPts val="0"/>
              </a:spcAft>
              <a:buClr>
                <a:schemeClr val="lt2"/>
              </a:buClr>
              <a:buSzPts val="21300"/>
              <a:buNone/>
              <a:defRPr sz="21300">
                <a:solidFill>
                  <a:schemeClr val="lt2"/>
                </a:solidFill>
              </a:defRPr>
            </a:lvl3pPr>
            <a:lvl4pPr lvl="3" algn="ctr">
              <a:spcBef>
                <a:spcPts val="0"/>
              </a:spcBef>
              <a:spcAft>
                <a:spcPts val="0"/>
              </a:spcAft>
              <a:buClr>
                <a:schemeClr val="lt2"/>
              </a:buClr>
              <a:buSzPts val="21300"/>
              <a:buNone/>
              <a:defRPr sz="21300">
                <a:solidFill>
                  <a:schemeClr val="lt2"/>
                </a:solidFill>
              </a:defRPr>
            </a:lvl4pPr>
            <a:lvl5pPr lvl="4" algn="ctr">
              <a:spcBef>
                <a:spcPts val="0"/>
              </a:spcBef>
              <a:spcAft>
                <a:spcPts val="0"/>
              </a:spcAft>
              <a:buClr>
                <a:schemeClr val="lt2"/>
              </a:buClr>
              <a:buSzPts val="21300"/>
              <a:buNone/>
              <a:defRPr sz="21300">
                <a:solidFill>
                  <a:schemeClr val="lt2"/>
                </a:solidFill>
              </a:defRPr>
            </a:lvl5pPr>
            <a:lvl6pPr lvl="5" algn="ctr">
              <a:spcBef>
                <a:spcPts val="0"/>
              </a:spcBef>
              <a:spcAft>
                <a:spcPts val="0"/>
              </a:spcAft>
              <a:buClr>
                <a:schemeClr val="lt2"/>
              </a:buClr>
              <a:buSzPts val="21300"/>
              <a:buNone/>
              <a:defRPr sz="21300">
                <a:solidFill>
                  <a:schemeClr val="lt2"/>
                </a:solidFill>
              </a:defRPr>
            </a:lvl6pPr>
            <a:lvl7pPr lvl="6" algn="ctr">
              <a:spcBef>
                <a:spcPts val="0"/>
              </a:spcBef>
              <a:spcAft>
                <a:spcPts val="0"/>
              </a:spcAft>
              <a:buClr>
                <a:schemeClr val="lt2"/>
              </a:buClr>
              <a:buSzPts val="21300"/>
              <a:buNone/>
              <a:defRPr sz="21300">
                <a:solidFill>
                  <a:schemeClr val="lt2"/>
                </a:solidFill>
              </a:defRPr>
            </a:lvl7pPr>
            <a:lvl8pPr lvl="7" algn="ctr">
              <a:spcBef>
                <a:spcPts val="0"/>
              </a:spcBef>
              <a:spcAft>
                <a:spcPts val="0"/>
              </a:spcAft>
              <a:buClr>
                <a:schemeClr val="lt2"/>
              </a:buClr>
              <a:buSzPts val="21300"/>
              <a:buNone/>
              <a:defRPr sz="21300">
                <a:solidFill>
                  <a:schemeClr val="lt2"/>
                </a:solidFill>
              </a:defRPr>
            </a:lvl8pPr>
            <a:lvl9pPr lvl="8" algn="ctr">
              <a:spcBef>
                <a:spcPts val="0"/>
              </a:spcBef>
              <a:spcAft>
                <a:spcPts val="0"/>
              </a:spcAft>
              <a:buClr>
                <a:schemeClr val="lt2"/>
              </a:buClr>
              <a:buSzPts val="21300"/>
              <a:buNone/>
              <a:defRPr sz="21300">
                <a:solidFill>
                  <a:schemeClr val="lt2"/>
                </a:solidFill>
              </a:defRPr>
            </a:lvl9pPr>
          </a:lstStyle>
          <a:p>
            <a:r>
              <a:t>xx%</a:t>
            </a:r>
          </a:p>
        </p:txBody>
      </p:sp>
      <p:sp>
        <p:nvSpPr>
          <p:cNvPr id="58" name="Google Shape;58;g30874652f76_7_215"/>
          <p:cNvSpPr txBox="1">
            <a:spLocks noGrp="1"/>
          </p:cNvSpPr>
          <p:nvPr>
            <p:ph type="body" idx="1"/>
          </p:nvPr>
        </p:nvSpPr>
        <p:spPr>
          <a:xfrm>
            <a:off x="415600" y="4216000"/>
            <a:ext cx="11360700" cy="14289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9" name="Google Shape;59;g30874652f76_7_2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SLIDE RIGHT CONTENT">
  <p:cSld name="COVER SLIDE RIGHT CONTENT">
    <p:spTree>
      <p:nvGrpSpPr>
        <p:cNvPr id="1" name="Shape 62"/>
        <p:cNvGrpSpPr/>
        <p:nvPr/>
      </p:nvGrpSpPr>
      <p:grpSpPr>
        <a:xfrm>
          <a:off x="0" y="0"/>
          <a:ext cx="0" cy="0"/>
          <a:chOff x="0" y="0"/>
          <a:chExt cx="0" cy="0"/>
        </a:xfrm>
      </p:grpSpPr>
      <p:sp>
        <p:nvSpPr>
          <p:cNvPr id="63" name="Google Shape;63;g30874652f76_7_222"/>
          <p:cNvSpPr>
            <a:spLocks noGrp="1"/>
          </p:cNvSpPr>
          <p:nvPr>
            <p:ph type="pic" idx="2"/>
          </p:nvPr>
        </p:nvSpPr>
        <p:spPr>
          <a:xfrm>
            <a:off x="0" y="0"/>
            <a:ext cx="6774000" cy="6858000"/>
          </a:xfrm>
          <a:prstGeom prst="rect">
            <a:avLst/>
          </a:prstGeom>
          <a:noFill/>
          <a:ln>
            <a:noFill/>
          </a:ln>
        </p:spPr>
      </p:sp>
      <p:pic>
        <p:nvPicPr>
          <p:cNvPr id="64" name="Google Shape;64;g30874652f76_7_222" descr="Logo&#10;&#10;Description automatically generated with medium confidence"/>
          <p:cNvPicPr preferRelativeResize="0"/>
          <p:nvPr/>
        </p:nvPicPr>
        <p:blipFill rotWithShape="1">
          <a:blip r:embed="rId2">
            <a:alphaModFix/>
          </a:blip>
          <a:srcRect/>
          <a:stretch/>
        </p:blipFill>
        <p:spPr>
          <a:xfrm>
            <a:off x="10072387" y="327861"/>
            <a:ext cx="1569836" cy="682791"/>
          </a:xfrm>
          <a:prstGeom prst="rect">
            <a:avLst/>
          </a:prstGeom>
          <a:noFill/>
          <a:ln>
            <a:noFill/>
          </a:ln>
        </p:spPr>
      </p:pic>
      <p:sp>
        <p:nvSpPr>
          <p:cNvPr id="65" name="Google Shape;65;g30874652f76_7_222"/>
          <p:cNvSpPr txBox="1">
            <a:spLocks noGrp="1"/>
          </p:cNvSpPr>
          <p:nvPr>
            <p:ph type="body" idx="1"/>
          </p:nvPr>
        </p:nvSpPr>
        <p:spPr>
          <a:xfrm>
            <a:off x="7194884" y="1624013"/>
            <a:ext cx="4535100" cy="4560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4400"/>
              <a:buFont typeface="Arial"/>
              <a:buNone/>
              <a:defRPr sz="4400" b="1">
                <a:solidFill>
                  <a:srgbClr val="0065A3"/>
                </a:solidFill>
              </a:defRPr>
            </a:lvl1pPr>
            <a:lvl2pPr marL="914400" lvl="1" indent="-342900" algn="l">
              <a:lnSpc>
                <a:spcPct val="90000"/>
              </a:lnSpc>
              <a:spcBef>
                <a:spcPts val="1600"/>
              </a:spcBef>
              <a:spcAft>
                <a:spcPts val="0"/>
              </a:spcAft>
              <a:buSzPts val="1800"/>
              <a:buChar char="○"/>
              <a:defRPr/>
            </a:lvl2pPr>
            <a:lvl3pPr marL="1371600" lvl="2" indent="-342900" algn="l">
              <a:lnSpc>
                <a:spcPct val="90000"/>
              </a:lnSpc>
              <a:spcBef>
                <a:spcPts val="1600"/>
              </a:spcBef>
              <a:spcAft>
                <a:spcPts val="0"/>
              </a:spcAft>
              <a:buSzPts val="1800"/>
              <a:buChar char="■"/>
              <a:defRPr/>
            </a:lvl3pPr>
            <a:lvl4pPr marL="1828800" lvl="3" indent="-342900" algn="l">
              <a:lnSpc>
                <a:spcPct val="90000"/>
              </a:lnSpc>
              <a:spcBef>
                <a:spcPts val="1600"/>
              </a:spcBef>
              <a:spcAft>
                <a:spcPts val="0"/>
              </a:spcAft>
              <a:buSzPts val="1800"/>
              <a:buChar char="●"/>
              <a:defRPr/>
            </a:lvl4pPr>
            <a:lvl5pPr marL="2286000" lvl="4" indent="-342900" algn="l">
              <a:lnSpc>
                <a:spcPct val="90000"/>
              </a:lnSpc>
              <a:spcBef>
                <a:spcPts val="1600"/>
              </a:spcBef>
              <a:spcAft>
                <a:spcPts val="0"/>
              </a:spcAft>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66" name="Google Shape;66;g30874652f76_7_222"/>
          <p:cNvSpPr/>
          <p:nvPr/>
        </p:nvSpPr>
        <p:spPr>
          <a:xfrm>
            <a:off x="7401310" y="6193508"/>
            <a:ext cx="4328700" cy="323100"/>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r>
              <a:rPr lang="en-US" sz="500" b="0" i="0" u="none" strike="noStrike" cap="none">
                <a:solidFill>
                  <a:srgbClr val="666666"/>
                </a:solidFill>
                <a:latin typeface="Arial"/>
                <a:ea typeface="Arial"/>
                <a:cs typeface="Arial"/>
                <a:sym typeface="Arial"/>
              </a:rPr>
              <a:t>Copyright © 2024 Health Management Associates, Inc. All rights reserved. The content of this presentation is PROPRIETARY and CONFIDENTIAL to </a:t>
            </a:r>
            <a:br>
              <a:rPr lang="en-US" sz="500" b="0" i="0" u="none" strike="noStrike" cap="none">
                <a:solidFill>
                  <a:srgbClr val="666666"/>
                </a:solidFill>
                <a:latin typeface="Arial"/>
                <a:ea typeface="Arial"/>
                <a:cs typeface="Arial"/>
                <a:sym typeface="Arial"/>
              </a:rPr>
            </a:br>
            <a:r>
              <a:rPr lang="en-US" sz="500" b="0" i="0" u="none" strike="noStrike" cap="none">
                <a:solidFill>
                  <a:srgbClr val="666666"/>
                </a:solidFill>
                <a:latin typeface="Arial"/>
                <a:ea typeface="Arial"/>
                <a:cs typeface="Arial"/>
                <a:sym typeface="Arial"/>
              </a:rPr>
              <a:t>Health Management Associates, Inc. and only for the information of the intended recipient. Do not use, publish or redistribute without written permission </a:t>
            </a:r>
            <a:br>
              <a:rPr lang="en-US" sz="500" b="0" i="0" u="none" strike="noStrike" cap="none">
                <a:solidFill>
                  <a:srgbClr val="666666"/>
                </a:solidFill>
                <a:latin typeface="Arial"/>
                <a:ea typeface="Arial"/>
                <a:cs typeface="Arial"/>
                <a:sym typeface="Arial"/>
              </a:rPr>
            </a:br>
            <a:r>
              <a:rPr lang="en-US" sz="500" b="0" i="0" u="none" strike="noStrike" cap="none">
                <a:solidFill>
                  <a:srgbClr val="666666"/>
                </a:solidFill>
                <a:latin typeface="Arial"/>
                <a:ea typeface="Arial"/>
                <a:cs typeface="Arial"/>
                <a:sym typeface="Arial"/>
              </a:rPr>
              <a:t>from Health Management Associates, Inc.</a:t>
            </a:r>
            <a:endParaRPr/>
          </a:p>
        </p:txBody>
      </p:sp>
      <p:cxnSp>
        <p:nvCxnSpPr>
          <p:cNvPr id="67" name="Google Shape;67;g30874652f76_7_222"/>
          <p:cNvCxnSpPr/>
          <p:nvPr/>
        </p:nvCxnSpPr>
        <p:spPr>
          <a:xfrm>
            <a:off x="7401310" y="6054436"/>
            <a:ext cx="4125600" cy="0"/>
          </a:xfrm>
          <a:prstGeom prst="straightConnector1">
            <a:avLst/>
          </a:prstGeom>
          <a:noFill/>
          <a:ln w="9525" cap="flat" cmpd="sng">
            <a:solidFill>
              <a:srgbClr val="D8D8D8">
                <a:alpha val="80780"/>
              </a:srgbClr>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9"/>
        <p:cNvGrpSpPr/>
        <p:nvPr/>
      </p:nvGrpSpPr>
      <p:grpSpPr>
        <a:xfrm>
          <a:off x="0" y="0"/>
          <a:ext cx="0" cy="0"/>
          <a:chOff x="0" y="0"/>
          <a:chExt cx="0" cy="0"/>
        </a:xfrm>
      </p:grpSpPr>
      <p:sp>
        <p:nvSpPr>
          <p:cNvPr id="10" name="Google Shape;10;g30874652f76_7_169"/>
          <p:cNvSpPr txBox="1">
            <a:spLocks noGrp="1"/>
          </p:cNvSpPr>
          <p:nvPr>
            <p:ph type="title"/>
          </p:nvPr>
        </p:nvSpPr>
        <p:spPr>
          <a:xfrm>
            <a:off x="415600" y="421233"/>
            <a:ext cx="11360700" cy="1108500"/>
          </a:xfrm>
          <a:prstGeom prst="rect">
            <a:avLst/>
          </a:prstGeom>
          <a:noFill/>
          <a:ln>
            <a:noFill/>
          </a:ln>
        </p:spPr>
        <p:txBody>
          <a:bodyPr spcFirstLastPara="1" wrap="square" lIns="121900" tIns="121900" rIns="121900" bIns="121900" anchor="b" anchorCtr="0">
            <a:normAutofit/>
          </a:bodyPr>
          <a:lstStyle>
            <a:lvl1pPr lvl="0">
              <a:spcBef>
                <a:spcPts val="0"/>
              </a:spcBef>
              <a:spcAft>
                <a:spcPts val="0"/>
              </a:spcAft>
              <a:buClr>
                <a:schemeClr val="dk1"/>
              </a:buClr>
              <a:buSzPts val="5600"/>
              <a:buFont typeface="Economica"/>
              <a:buNone/>
              <a:defRPr sz="5600">
                <a:solidFill>
                  <a:schemeClr val="dk1"/>
                </a:solidFill>
                <a:latin typeface="Economica"/>
                <a:ea typeface="Economica"/>
                <a:cs typeface="Economica"/>
                <a:sym typeface="Economica"/>
              </a:defRPr>
            </a:lvl1pPr>
            <a:lvl2pPr lvl="1">
              <a:spcBef>
                <a:spcPts val="0"/>
              </a:spcBef>
              <a:spcAft>
                <a:spcPts val="0"/>
              </a:spcAft>
              <a:buClr>
                <a:schemeClr val="dk1"/>
              </a:buClr>
              <a:buSzPts val="5600"/>
              <a:buFont typeface="Economica"/>
              <a:buNone/>
              <a:defRPr sz="5600">
                <a:solidFill>
                  <a:schemeClr val="dk1"/>
                </a:solidFill>
                <a:latin typeface="Economica"/>
                <a:ea typeface="Economica"/>
                <a:cs typeface="Economica"/>
                <a:sym typeface="Economica"/>
              </a:defRPr>
            </a:lvl2pPr>
            <a:lvl3pPr lvl="2">
              <a:spcBef>
                <a:spcPts val="0"/>
              </a:spcBef>
              <a:spcAft>
                <a:spcPts val="0"/>
              </a:spcAft>
              <a:buClr>
                <a:schemeClr val="dk1"/>
              </a:buClr>
              <a:buSzPts val="5600"/>
              <a:buFont typeface="Economica"/>
              <a:buNone/>
              <a:defRPr sz="5600">
                <a:solidFill>
                  <a:schemeClr val="dk1"/>
                </a:solidFill>
                <a:latin typeface="Economica"/>
                <a:ea typeface="Economica"/>
                <a:cs typeface="Economica"/>
                <a:sym typeface="Economica"/>
              </a:defRPr>
            </a:lvl3pPr>
            <a:lvl4pPr lvl="3">
              <a:spcBef>
                <a:spcPts val="0"/>
              </a:spcBef>
              <a:spcAft>
                <a:spcPts val="0"/>
              </a:spcAft>
              <a:buClr>
                <a:schemeClr val="dk1"/>
              </a:buClr>
              <a:buSzPts val="5600"/>
              <a:buFont typeface="Economica"/>
              <a:buNone/>
              <a:defRPr sz="5600">
                <a:solidFill>
                  <a:schemeClr val="dk1"/>
                </a:solidFill>
                <a:latin typeface="Economica"/>
                <a:ea typeface="Economica"/>
                <a:cs typeface="Economica"/>
                <a:sym typeface="Economica"/>
              </a:defRPr>
            </a:lvl4pPr>
            <a:lvl5pPr lvl="4">
              <a:spcBef>
                <a:spcPts val="0"/>
              </a:spcBef>
              <a:spcAft>
                <a:spcPts val="0"/>
              </a:spcAft>
              <a:buClr>
                <a:schemeClr val="dk1"/>
              </a:buClr>
              <a:buSzPts val="5600"/>
              <a:buFont typeface="Economica"/>
              <a:buNone/>
              <a:defRPr sz="5600">
                <a:solidFill>
                  <a:schemeClr val="dk1"/>
                </a:solidFill>
                <a:latin typeface="Economica"/>
                <a:ea typeface="Economica"/>
                <a:cs typeface="Economica"/>
                <a:sym typeface="Economica"/>
              </a:defRPr>
            </a:lvl5pPr>
            <a:lvl6pPr lvl="5">
              <a:spcBef>
                <a:spcPts val="0"/>
              </a:spcBef>
              <a:spcAft>
                <a:spcPts val="0"/>
              </a:spcAft>
              <a:buClr>
                <a:schemeClr val="dk1"/>
              </a:buClr>
              <a:buSzPts val="5600"/>
              <a:buFont typeface="Economica"/>
              <a:buNone/>
              <a:defRPr sz="5600">
                <a:solidFill>
                  <a:schemeClr val="dk1"/>
                </a:solidFill>
                <a:latin typeface="Economica"/>
                <a:ea typeface="Economica"/>
                <a:cs typeface="Economica"/>
                <a:sym typeface="Economica"/>
              </a:defRPr>
            </a:lvl6pPr>
            <a:lvl7pPr lvl="6">
              <a:spcBef>
                <a:spcPts val="0"/>
              </a:spcBef>
              <a:spcAft>
                <a:spcPts val="0"/>
              </a:spcAft>
              <a:buClr>
                <a:schemeClr val="dk1"/>
              </a:buClr>
              <a:buSzPts val="5600"/>
              <a:buFont typeface="Economica"/>
              <a:buNone/>
              <a:defRPr sz="5600">
                <a:solidFill>
                  <a:schemeClr val="dk1"/>
                </a:solidFill>
                <a:latin typeface="Economica"/>
                <a:ea typeface="Economica"/>
                <a:cs typeface="Economica"/>
                <a:sym typeface="Economica"/>
              </a:defRPr>
            </a:lvl7pPr>
            <a:lvl8pPr lvl="7">
              <a:spcBef>
                <a:spcPts val="0"/>
              </a:spcBef>
              <a:spcAft>
                <a:spcPts val="0"/>
              </a:spcAft>
              <a:buClr>
                <a:schemeClr val="dk1"/>
              </a:buClr>
              <a:buSzPts val="5600"/>
              <a:buFont typeface="Economica"/>
              <a:buNone/>
              <a:defRPr sz="5600">
                <a:solidFill>
                  <a:schemeClr val="dk1"/>
                </a:solidFill>
                <a:latin typeface="Economica"/>
                <a:ea typeface="Economica"/>
                <a:cs typeface="Economica"/>
                <a:sym typeface="Economica"/>
              </a:defRPr>
            </a:lvl8pPr>
            <a:lvl9pPr lvl="8">
              <a:spcBef>
                <a:spcPts val="0"/>
              </a:spcBef>
              <a:spcAft>
                <a:spcPts val="0"/>
              </a:spcAft>
              <a:buClr>
                <a:schemeClr val="dk1"/>
              </a:buClr>
              <a:buSzPts val="5600"/>
              <a:buFont typeface="Economica"/>
              <a:buNone/>
              <a:defRPr sz="5600">
                <a:solidFill>
                  <a:schemeClr val="dk1"/>
                </a:solidFill>
                <a:latin typeface="Economica"/>
                <a:ea typeface="Economica"/>
                <a:cs typeface="Economica"/>
                <a:sym typeface="Economica"/>
              </a:defRPr>
            </a:lvl9pPr>
          </a:lstStyle>
          <a:p>
            <a:endParaRPr/>
          </a:p>
        </p:txBody>
      </p:sp>
      <p:sp>
        <p:nvSpPr>
          <p:cNvPr id="11" name="Google Shape;11;g30874652f76_7_169"/>
          <p:cNvSpPr txBox="1">
            <a:spLocks noGrp="1"/>
          </p:cNvSpPr>
          <p:nvPr>
            <p:ph type="body" idx="1"/>
          </p:nvPr>
        </p:nvSpPr>
        <p:spPr>
          <a:xfrm>
            <a:off x="415600" y="1633633"/>
            <a:ext cx="11360700" cy="44721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1"/>
              </a:buClr>
              <a:buSzPts val="2400"/>
              <a:buFont typeface="Open Sans"/>
              <a:buChar char="●"/>
              <a:defRPr sz="2400">
                <a:solidFill>
                  <a:schemeClr val="dk1"/>
                </a:solidFill>
                <a:latin typeface="Open Sans"/>
                <a:ea typeface="Open Sans"/>
                <a:cs typeface="Open Sans"/>
                <a:sym typeface="Open Sans"/>
              </a:defRPr>
            </a:lvl1pPr>
            <a:lvl2pPr marL="914400" lvl="1" indent="-349250">
              <a:lnSpc>
                <a:spcPct val="115000"/>
              </a:lnSpc>
              <a:spcBef>
                <a:spcPts val="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2pPr>
            <a:lvl3pPr marL="1371600" lvl="2" indent="-349250">
              <a:lnSpc>
                <a:spcPct val="115000"/>
              </a:lnSpc>
              <a:spcBef>
                <a:spcPts val="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3pPr>
            <a:lvl4pPr marL="1828800" lvl="3" indent="-349250">
              <a:lnSpc>
                <a:spcPct val="115000"/>
              </a:lnSpc>
              <a:spcBef>
                <a:spcPts val="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4pPr>
            <a:lvl5pPr marL="2286000" lvl="4" indent="-349250">
              <a:lnSpc>
                <a:spcPct val="115000"/>
              </a:lnSpc>
              <a:spcBef>
                <a:spcPts val="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5pPr>
            <a:lvl6pPr marL="2743200" lvl="5" indent="-349250">
              <a:lnSpc>
                <a:spcPct val="115000"/>
              </a:lnSpc>
              <a:spcBef>
                <a:spcPts val="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6pPr>
            <a:lvl7pPr marL="3200400" lvl="6" indent="-349250">
              <a:lnSpc>
                <a:spcPct val="115000"/>
              </a:lnSpc>
              <a:spcBef>
                <a:spcPts val="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7pPr>
            <a:lvl8pPr marL="3657600" lvl="7" indent="-349250">
              <a:lnSpc>
                <a:spcPct val="115000"/>
              </a:lnSpc>
              <a:spcBef>
                <a:spcPts val="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8pPr>
            <a:lvl9pPr marL="4114800" lvl="8" indent="-349250">
              <a:lnSpc>
                <a:spcPct val="115000"/>
              </a:lnSpc>
              <a:spcBef>
                <a:spcPts val="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9pPr>
          </a:lstStyle>
          <a:p>
            <a:endParaRPr dirty="0"/>
          </a:p>
        </p:txBody>
      </p:sp>
      <p:sp>
        <p:nvSpPr>
          <p:cNvPr id="12" name="Google Shape;12;g30874652f76_7_1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1"/>
                </a:solidFill>
                <a:latin typeface="Economica"/>
                <a:ea typeface="Economica"/>
                <a:cs typeface="Economica"/>
                <a:sym typeface="Economica"/>
              </a:defRPr>
            </a:lvl1pPr>
            <a:lvl2pPr lvl="1" algn="r">
              <a:buNone/>
              <a:defRPr sz="1300">
                <a:solidFill>
                  <a:schemeClr val="dk1"/>
                </a:solidFill>
                <a:latin typeface="Economica"/>
                <a:ea typeface="Economica"/>
                <a:cs typeface="Economica"/>
                <a:sym typeface="Economica"/>
              </a:defRPr>
            </a:lvl2pPr>
            <a:lvl3pPr lvl="2" algn="r">
              <a:buNone/>
              <a:defRPr sz="1300">
                <a:solidFill>
                  <a:schemeClr val="dk1"/>
                </a:solidFill>
                <a:latin typeface="Economica"/>
                <a:ea typeface="Economica"/>
                <a:cs typeface="Economica"/>
                <a:sym typeface="Economica"/>
              </a:defRPr>
            </a:lvl3pPr>
            <a:lvl4pPr lvl="3" algn="r">
              <a:buNone/>
              <a:defRPr sz="1300">
                <a:solidFill>
                  <a:schemeClr val="dk1"/>
                </a:solidFill>
                <a:latin typeface="Economica"/>
                <a:ea typeface="Economica"/>
                <a:cs typeface="Economica"/>
                <a:sym typeface="Economica"/>
              </a:defRPr>
            </a:lvl4pPr>
            <a:lvl5pPr lvl="4" algn="r">
              <a:buNone/>
              <a:defRPr sz="1300">
                <a:solidFill>
                  <a:schemeClr val="dk1"/>
                </a:solidFill>
                <a:latin typeface="Economica"/>
                <a:ea typeface="Economica"/>
                <a:cs typeface="Economica"/>
                <a:sym typeface="Economica"/>
              </a:defRPr>
            </a:lvl5pPr>
            <a:lvl6pPr lvl="5" algn="r">
              <a:buNone/>
              <a:defRPr sz="1300">
                <a:solidFill>
                  <a:schemeClr val="dk1"/>
                </a:solidFill>
                <a:latin typeface="Economica"/>
                <a:ea typeface="Economica"/>
                <a:cs typeface="Economica"/>
                <a:sym typeface="Economica"/>
              </a:defRPr>
            </a:lvl6pPr>
            <a:lvl7pPr lvl="6" algn="r">
              <a:buNone/>
              <a:defRPr sz="1300">
                <a:solidFill>
                  <a:schemeClr val="dk1"/>
                </a:solidFill>
                <a:latin typeface="Economica"/>
                <a:ea typeface="Economica"/>
                <a:cs typeface="Economica"/>
                <a:sym typeface="Economica"/>
              </a:defRPr>
            </a:lvl7pPr>
            <a:lvl8pPr lvl="7" algn="r">
              <a:buNone/>
              <a:defRPr sz="1300">
                <a:solidFill>
                  <a:schemeClr val="dk1"/>
                </a:solidFill>
                <a:latin typeface="Economica"/>
                <a:ea typeface="Economica"/>
                <a:cs typeface="Economica"/>
                <a:sym typeface="Economica"/>
              </a:defRPr>
            </a:lvl8pPr>
            <a:lvl9pPr lvl="8" algn="r">
              <a:buNone/>
              <a:defRPr sz="13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009999"/>
        </a:buClr>
        <a:buSzPct val="150000"/>
        <a:buFont typeface="Open Sans" panose="020B0606030504020204" pitchFamily="34" charset="0"/>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032D4032-ED22-F745-8322-C52F6B22508E}" type="datetimeFigureOut">
              <a:rPr lang="en-US" smtClean="0"/>
              <a:pPr/>
              <a:t>11/14/2024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411761322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xStyles>
    <p:titleStyle>
      <a:lvl1pPr algn="ctr" defTabSz="457200" rtl="0" eaLnBrk="1" fontAlgn="base" hangingPunct="1">
        <a:spcBef>
          <a:spcPct val="0"/>
        </a:spcBef>
        <a:spcAft>
          <a:spcPct val="0"/>
        </a:spcAft>
        <a:defRPr sz="4400" b="1" kern="1200">
          <a:solidFill>
            <a:schemeClr val="tx2"/>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doi.org/10.35946/arcr.v40.2.01"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2.jpg"/><Relationship Id="rId7" Type="http://schemas.openxmlformats.org/officeDocument/2006/relationships/hyperlink" Target="https://policywise.com/buildbetterdata/datapedia-indigenous/" TargetMode="External"/><Relationship Id="rId12" Type="http://schemas.openxmlformats.org/officeDocument/2006/relationships/hyperlink" Target="https://creativecommons.org/licenses/by-sa/3.0/"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3.jpg"/><Relationship Id="rId11" Type="http://schemas.openxmlformats.org/officeDocument/2006/relationships/hyperlink" Target="https://commons.wikimedia.org/wiki/file:butch_at_gay_pride_parade.jpg" TargetMode="External"/><Relationship Id="rId5" Type="http://schemas.openxmlformats.org/officeDocument/2006/relationships/hyperlink" Target="https://creativecommons.org/licenses/by/3.0/" TargetMode="External"/><Relationship Id="rId10" Type="http://schemas.openxmlformats.org/officeDocument/2006/relationships/image" Target="../media/image15.jpg"/><Relationship Id="rId4" Type="http://schemas.openxmlformats.org/officeDocument/2006/relationships/hyperlink" Target="https://dangerouslee.biz/black-women-finance-experts/" TargetMode="External"/><Relationship Id="rId9"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www.niaaa.nih.gov/alcohols-effects-health/alcohol-topics/alcohol-facts-and-statistics/alcohol-and-human-body" TargetMode="External"/><Relationship Id="rId4" Type="http://schemas.openxmlformats.org/officeDocument/2006/relationships/hyperlink" Target="https://www.niaaa.nih.gov/alcohols-effects-health/alcohols-effects-body"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https://creativecommons.org/licenses/by-nc-sa/3.0/" TargetMode="External"/><Relationship Id="rId4" Type="http://schemas.openxmlformats.org/officeDocument/2006/relationships/hyperlink" Target="http://betterhealthwhileaging.net/preventing-falls-10-types-of-medications-to-review/"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pmc/articles/PMC4872618/pdf/arcr-38-1-83.pdf"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samhsa.gov/data/report/2022-nsduh-annual-national-report"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97/ADM.0000000000001121" TargetMode="External"/><Relationship Id="rId7" Type="http://schemas.openxmlformats.org/officeDocument/2006/relationships/hyperlink" Target="https://doi.org/10.1038/npp.2017.28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doi.org/10.1111/add.15572" TargetMode="External"/><Relationship Id="rId5" Type="http://schemas.openxmlformats.org/officeDocument/2006/relationships/hyperlink" Target="https://doi.org/10.1038/s41397-021-00250-8" TargetMode="External"/><Relationship Id="rId4" Type="http://schemas.openxmlformats.org/officeDocument/2006/relationships/hyperlink" Target="https://doi.org/10.1111/adb.12747"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2147/TCRM.S23184"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doi.org/10.1111/j.1360-0443.2012.04054.x" TargetMode="External"/><Relationship Id="rId4" Type="http://schemas.openxmlformats.org/officeDocument/2006/relationships/hyperlink" Target="https://doi.org/10.1001/jama.295.17.2003"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niaaa.nih.gov/news-events/research-update/semaglutide-shows-promise-potential-alcohol-use-disorder-medicat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linicalkey.com/#!/content/playContent/1-s2.0-S0022395623003400?returnurl=https:%2F%2Flinkinghub.elsevier.com%2Fretrieve%2Fpii%2FS0022395623003400%3Fshowall%3Dtrue&amp;referrer=https:%2F%2Fpubmed.ncbi.nlm.nih.gov%2F"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hyperlink" Target="https://onlinelibrary.wiley.com/doi/10.1111/acps.12905" TargetMode="External"/><Relationship Id="rId4" Type="http://schemas.openxmlformats.org/officeDocument/2006/relationships/hyperlink" Target="https://onlinelibrary.wiley.com/doi/10.1111/add.14191"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pubmed.ncbi.nlm.nih.gov/28061017/" TargetMode="External"/><Relationship Id="rId3" Type="http://schemas.openxmlformats.org/officeDocument/2006/relationships/hyperlink" Target="https://doi.org/10.1001/jama.295.17.2003" TargetMode="External"/><Relationship Id="rId7" Type="http://schemas.openxmlformats.org/officeDocument/2006/relationships/hyperlink" Target="https://pubmed.ncbi.nlm.nih.gov/37267194/"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pubmed.ncbi.nlm.nih.gov/32686291/" TargetMode="External"/><Relationship Id="rId5" Type="http://schemas.openxmlformats.org/officeDocument/2006/relationships/hyperlink" Target="https://pubmed.ncbi.nlm.nih.gov/32712569/" TargetMode="External"/><Relationship Id="rId10" Type="http://schemas.openxmlformats.org/officeDocument/2006/relationships/hyperlink" Target="https://pubmed.ncbi.nlm.nih.gov/37625154/" TargetMode="External"/><Relationship Id="rId4" Type="http://schemas.openxmlformats.org/officeDocument/2006/relationships/hyperlink" Target="https://pubmed.ncbi.nlm.nih.gov/25092377/" TargetMode="External"/><Relationship Id="rId9" Type="http://schemas.openxmlformats.org/officeDocument/2006/relationships/hyperlink" Target="https://www.ncbi.nlm.nih.gov/pmc/articles/PMC5593217/"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111/acer.14440"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8" Type="http://schemas.openxmlformats.org/officeDocument/2006/relationships/hyperlink" Target="https://doi.org/10.1097/01.alc.0000067980.18461.33" TargetMode="External"/><Relationship Id="rId3" Type="http://schemas.openxmlformats.org/officeDocument/2006/relationships/hyperlink" Target="https://doi.org/10.1126/sciadv.aax4043" TargetMode="External"/><Relationship Id="rId7" Type="http://schemas.openxmlformats.org/officeDocument/2006/relationships/hyperlink" Target="https://doi.org/10.15288/jsad.2012.73.635"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hyperlink" Target="https://doi.org/10.1002/14651858.cd012880.pub2" TargetMode="External"/><Relationship Id="rId5" Type="http://schemas.openxmlformats.org/officeDocument/2006/relationships/hyperlink" Target="https://doi.org/10.3109/10826084.2014.891616" TargetMode="External"/><Relationship Id="rId4" Type="http://schemas.openxmlformats.org/officeDocument/2006/relationships/hyperlink" Target="https://doi.org/10.1111/famp.12231" TargetMode="External"/><Relationship Id="rId9" Type="http://schemas.openxmlformats.org/officeDocument/2006/relationships/hyperlink" Target="https://doi.org/10.1080/09595239500185051"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5.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hyperlink" Target="mailto:dhjern@bu.edu" TargetMode="External"/><Relationship Id="rId2" Type="http://schemas.openxmlformats.org/officeDocument/2006/relationships/image" Target="../media/image54.png"/><Relationship Id="rId1" Type="http://schemas.openxmlformats.org/officeDocument/2006/relationships/slideLayout" Target="../slideLayouts/slideLayout26.xml"/><Relationship Id="rId4" Type="http://schemas.openxmlformats.org/officeDocument/2006/relationships/hyperlink" Target="mailto:david@cityhealth.org"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nccd.cdc.gov/DPH_ARDI/default/default.aspx." TargetMode="External"/><Relationship Id="rId2" Type="http://schemas.openxmlformats.org/officeDocument/2006/relationships/notesSlide" Target="../notesSlides/notesSlide71.xml"/><Relationship Id="rId1" Type="http://schemas.openxmlformats.org/officeDocument/2006/relationships/slideLayout" Target="../slideLayouts/slideLayout10.xml"/><Relationship Id="rId5" Type="http://schemas.openxmlformats.org/officeDocument/2006/relationships/hyperlink" Target="https://monitoringthefuture.org/wp-content/uploads/2023/07/mtfpanel2023.pdf." TargetMode="External"/><Relationship Id="rId4" Type="http://schemas.openxmlformats.org/officeDocument/2006/relationships/hyperlink" Target="https://monitoringthefuture.org/wp-content/uploads/2022/12/mtf2022.pd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adage.com/datacenter/globalmarketers2023" TargetMode="External"/><Relationship Id="rId2" Type="http://schemas.openxmlformats.org/officeDocument/2006/relationships/notesSlide" Target="../notesSlides/notesSlide72.xml"/><Relationship Id="rId1" Type="http://schemas.openxmlformats.org/officeDocument/2006/relationships/slideLayout" Target="../slideLayouts/slideLayout10.xml"/><Relationship Id="rId5" Type="http://schemas.openxmlformats.org/officeDocument/2006/relationships/hyperlink" Target="https://www.opensecrets.org/industries/lobbying?cycle=2022&amp;ind=N02" TargetMode="External"/><Relationship Id="rId4" Type="http://schemas.openxmlformats.org/officeDocument/2006/relationships/hyperlink" Target="https://www.followthemoney.org/show-me?dt=3&amp;lby-y=2022,2021,2020,2019,2018,2017,2016,2015,2014,2013,2012,2011,2010&amp;lby-f-fc=2&amp;lby-f-cci=151&amp;lby-f-fc=2#%5B%7B1%7Cgro=lby-y"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
          <p:cNvSpPr txBox="1">
            <a:spLocks noGrp="1"/>
          </p:cNvSpPr>
          <p:nvPr>
            <p:ph type="body" idx="1"/>
          </p:nvPr>
        </p:nvSpPr>
        <p:spPr>
          <a:xfrm>
            <a:off x="5771625" y="1078911"/>
            <a:ext cx="6224631" cy="286391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00"/>
              <a:buNone/>
            </a:pPr>
            <a:r>
              <a:rPr lang="en-US" sz="3200" dirty="0"/>
              <a:t>Rich </a:t>
            </a:r>
            <a:r>
              <a:rPr lang="en-US" sz="3200" dirty="0" err="1">
                <a:latin typeface="+mn-lt"/>
              </a:rPr>
              <a:t>Saitz</a:t>
            </a:r>
            <a:r>
              <a:rPr lang="en-US" sz="3200" dirty="0"/>
              <a:t>’ Endowed Plenary “What’s the Evidence Really?”: Updates on Alcohol Use Disorder (AUD) Treatments</a:t>
            </a:r>
            <a:endParaRPr dirty="0"/>
          </a:p>
          <a:p>
            <a:pPr marL="0" lvl="0" indent="0" algn="l" rtl="0">
              <a:lnSpc>
                <a:spcPct val="100000"/>
              </a:lnSpc>
              <a:spcBef>
                <a:spcPts val="1000"/>
              </a:spcBef>
              <a:spcAft>
                <a:spcPts val="0"/>
              </a:spcAft>
              <a:buSzPts val="4400"/>
              <a:buNone/>
            </a:pPr>
            <a:br>
              <a:rPr lang="en-US" dirty="0"/>
            </a:br>
            <a:endParaRPr dirty="0"/>
          </a:p>
          <a:p>
            <a:pPr marL="0" lvl="0" indent="0" algn="l" rtl="0">
              <a:lnSpc>
                <a:spcPct val="100000"/>
              </a:lnSpc>
              <a:spcBef>
                <a:spcPts val="1000"/>
              </a:spcBef>
              <a:spcAft>
                <a:spcPts val="0"/>
              </a:spcAft>
              <a:buSzPts val="1100"/>
              <a:buNone/>
            </a:pPr>
            <a:endParaRPr sz="1100" b="0" dirty="0"/>
          </a:p>
          <a:p>
            <a:pPr marL="0" lvl="0" indent="0" algn="ctr" rtl="0">
              <a:lnSpc>
                <a:spcPct val="100000"/>
              </a:lnSpc>
              <a:spcBef>
                <a:spcPts val="1000"/>
              </a:spcBef>
              <a:spcAft>
                <a:spcPts val="1600"/>
              </a:spcAft>
              <a:buSzPts val="1600"/>
              <a:buNone/>
            </a:pPr>
            <a:r>
              <a:rPr lang="en-US" sz="1600" dirty="0">
                <a:latin typeface="+mj-lt"/>
              </a:rPr>
              <a:t>MODERATED BY:</a:t>
            </a:r>
            <a:br>
              <a:rPr lang="en-US" sz="1600" dirty="0">
                <a:latin typeface="+mj-lt"/>
              </a:rPr>
            </a:br>
            <a:r>
              <a:rPr lang="en-US" sz="1600" dirty="0">
                <a:latin typeface="+mj-lt"/>
              </a:rPr>
              <a:t>Anika A. H. Alvanzo, MD, MS, FACP, DFASAM</a:t>
            </a:r>
            <a:endParaRPr dirty="0">
              <a:latin typeface="+mj-lt"/>
            </a:endParaRPr>
          </a:p>
        </p:txBody>
      </p:sp>
      <p:sp>
        <p:nvSpPr>
          <p:cNvPr id="186" name="Google Shape;186;p1"/>
          <p:cNvSpPr txBox="1"/>
          <p:nvPr/>
        </p:nvSpPr>
        <p:spPr>
          <a:xfrm>
            <a:off x="5771624" y="3627940"/>
            <a:ext cx="6224631"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0065A3"/>
                </a:solidFill>
                <a:latin typeface="Arial"/>
                <a:ea typeface="Arial"/>
                <a:cs typeface="Arial"/>
                <a:sym typeface="Arial"/>
              </a:rPr>
              <a:t>AMERSA 48</a:t>
            </a:r>
            <a:r>
              <a:rPr lang="en-US" sz="2000" b="1" baseline="30000" dirty="0">
                <a:solidFill>
                  <a:srgbClr val="0065A3"/>
                </a:solidFill>
                <a:latin typeface="Arial"/>
                <a:ea typeface="Arial"/>
                <a:cs typeface="Arial"/>
                <a:sym typeface="Arial"/>
              </a:rPr>
              <a:t>th</a:t>
            </a:r>
            <a:r>
              <a:rPr lang="en-US" sz="2000" b="1" dirty="0">
                <a:solidFill>
                  <a:srgbClr val="0065A3"/>
                </a:solidFill>
                <a:latin typeface="Arial"/>
                <a:ea typeface="Arial"/>
                <a:cs typeface="Arial"/>
                <a:sym typeface="Arial"/>
              </a:rPr>
              <a:t> Annual Conference</a:t>
            </a:r>
            <a:endParaRPr dirty="0"/>
          </a:p>
          <a:p>
            <a:pPr marL="0" marR="0" lvl="0" indent="0" algn="ctr" rtl="0">
              <a:spcBef>
                <a:spcPts val="0"/>
              </a:spcBef>
              <a:spcAft>
                <a:spcPts val="0"/>
              </a:spcAft>
              <a:buNone/>
            </a:pPr>
            <a:r>
              <a:rPr lang="en-US" sz="2000" b="1" dirty="0">
                <a:solidFill>
                  <a:srgbClr val="0065A3"/>
                </a:solidFill>
                <a:latin typeface="Arial"/>
                <a:ea typeface="Arial"/>
                <a:cs typeface="Arial"/>
                <a:sym typeface="Arial"/>
              </a:rPr>
              <a:t>Chicago, IL</a:t>
            </a:r>
            <a:endParaRPr dirty="0"/>
          </a:p>
          <a:p>
            <a:pPr marL="0" marR="0" lvl="0" indent="0" algn="ctr" rtl="0">
              <a:spcBef>
                <a:spcPts val="0"/>
              </a:spcBef>
              <a:spcAft>
                <a:spcPts val="0"/>
              </a:spcAft>
              <a:buNone/>
            </a:pPr>
            <a:r>
              <a:rPr lang="en-US" sz="2000" b="1" dirty="0">
                <a:solidFill>
                  <a:srgbClr val="0065A3"/>
                </a:solidFill>
                <a:latin typeface="Arial"/>
                <a:ea typeface="Arial"/>
                <a:cs typeface="Arial"/>
                <a:sym typeface="Arial"/>
              </a:rPr>
              <a:t>Saturday, November 16, 2024</a:t>
            </a:r>
            <a:endParaRPr dirty="0"/>
          </a:p>
        </p:txBody>
      </p:sp>
      <p:pic>
        <p:nvPicPr>
          <p:cNvPr id="187" name="Google Shape;187;p1" descr="No photo description available."/>
          <p:cNvPicPr preferRelativeResize="0"/>
          <p:nvPr/>
        </p:nvPicPr>
        <p:blipFill rotWithShape="1">
          <a:blip r:embed="rId3">
            <a:alphaModFix/>
          </a:blip>
          <a:srcRect r="62261"/>
          <a:stretch/>
        </p:blipFill>
        <p:spPr>
          <a:xfrm>
            <a:off x="0" y="0"/>
            <a:ext cx="5637402"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0"/>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AUD PREVALENCE BY AGE AND RACE AND ETHNICITY</a:t>
            </a:r>
            <a:endParaRPr/>
          </a:p>
        </p:txBody>
      </p:sp>
      <p:pic>
        <p:nvPicPr>
          <p:cNvPr id="269" name="Google Shape;269;p10"/>
          <p:cNvPicPr preferRelativeResize="0">
            <a:picLocks noGrp="1"/>
          </p:cNvPicPr>
          <p:nvPr>
            <p:ph type="body" idx="1"/>
          </p:nvPr>
        </p:nvPicPr>
        <p:blipFill rotWithShape="1">
          <a:blip r:embed="rId3">
            <a:alphaModFix/>
          </a:blip>
          <a:srcRect/>
          <a:stretch/>
        </p:blipFill>
        <p:spPr>
          <a:xfrm>
            <a:off x="257225" y="1551029"/>
            <a:ext cx="5257167" cy="4768129"/>
          </a:xfrm>
          <a:prstGeom prst="rect">
            <a:avLst/>
          </a:prstGeom>
          <a:noFill/>
          <a:ln>
            <a:noFill/>
          </a:ln>
        </p:spPr>
      </p:pic>
      <p:sp>
        <p:nvSpPr>
          <p:cNvPr id="270" name="Google Shape;270;p10"/>
          <p:cNvSpPr/>
          <p:nvPr/>
        </p:nvSpPr>
        <p:spPr>
          <a:xfrm>
            <a:off x="3038268" y="3396343"/>
            <a:ext cx="587828" cy="312576"/>
          </a:xfrm>
          <a:prstGeom prst="ellipse">
            <a:avLst/>
          </a:prstGeom>
          <a:solidFill>
            <a:schemeClr val="accent1">
              <a:alpha val="0"/>
            </a:schemeClr>
          </a:solidFill>
          <a:ln w="34925" cap="flat" cmpd="sng">
            <a:solidFill>
              <a:srgbClr val="006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271" name="Google Shape;271;p10"/>
          <p:cNvGraphicFramePr/>
          <p:nvPr>
            <p:extLst>
              <p:ext uri="{D42A27DB-BD31-4B8C-83A1-F6EECF244321}">
                <p14:modId xmlns:p14="http://schemas.microsoft.com/office/powerpoint/2010/main" val="1806492393"/>
              </p:ext>
            </p:extLst>
          </p:nvPr>
        </p:nvGraphicFramePr>
        <p:xfrm>
          <a:off x="5747658" y="1353451"/>
          <a:ext cx="6335486" cy="4710935"/>
        </p:xfrm>
        <a:graphic>
          <a:graphicData uri="http://schemas.openxmlformats.org/drawingml/2006/chart">
            <c:chart xmlns:c="http://schemas.openxmlformats.org/drawingml/2006/chart" xmlns:r="http://schemas.openxmlformats.org/officeDocument/2006/relationships" r:id="rId4"/>
          </a:graphicData>
        </a:graphic>
      </p:graphicFrame>
      <p:sp>
        <p:nvSpPr>
          <p:cNvPr id="272" name="Google Shape;272;p10"/>
          <p:cNvSpPr txBox="1"/>
          <p:nvPr/>
        </p:nvSpPr>
        <p:spPr>
          <a:xfrm>
            <a:off x="5607698" y="3140524"/>
            <a:ext cx="1399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sp>
        <p:nvSpPr>
          <p:cNvPr id="273" name="Google Shape;273;p10"/>
          <p:cNvSpPr txBox="1"/>
          <p:nvPr/>
        </p:nvSpPr>
        <p:spPr>
          <a:xfrm>
            <a:off x="3473042" y="6426755"/>
            <a:ext cx="5712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1">
                    <a:lumMod val="50000"/>
                    <a:lumOff val="50000"/>
                  </a:schemeClr>
                </a:solidFill>
                <a:latin typeface="Calibri"/>
                <a:ea typeface="Calibri"/>
                <a:cs typeface="Calibri"/>
                <a:sym typeface="Calibri"/>
              </a:rPr>
              <a:t>2022 National Survey on Drug Use and Health (NSDUH)</a:t>
            </a:r>
            <a:endParaRPr dirty="0">
              <a:solidFill>
                <a:schemeClr val="tx1">
                  <a:lumMod val="50000"/>
                  <a:lumOff val="5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1"/>
          <p:cNvSpPr txBox="1">
            <a:spLocks noGrp="1"/>
          </p:cNvSpPr>
          <p:nvPr>
            <p:ph type="body" idx="1"/>
          </p:nvPr>
        </p:nvSpPr>
        <p:spPr>
          <a:xfrm>
            <a:off x="137652" y="1494503"/>
            <a:ext cx="7177551" cy="4640602"/>
          </a:xfrm>
          <a:prstGeom prst="rect">
            <a:avLst/>
          </a:prstGeom>
          <a:noFill/>
          <a:ln>
            <a:noFill/>
          </a:ln>
        </p:spPr>
        <p:txBody>
          <a:bodyPr spcFirstLastPara="1" wrap="square" lIns="91425" tIns="45700" rIns="91425" bIns="45700" anchor="t" anchorCtr="0">
            <a:noAutofit/>
          </a:bodyPr>
          <a:lstStyle/>
          <a:p>
            <a:pPr marL="409564" lvl="0" indent="-409564" algn="l" rtl="0">
              <a:lnSpc>
                <a:spcPct val="90000"/>
              </a:lnSpc>
              <a:spcBef>
                <a:spcPts val="0"/>
              </a:spcBef>
              <a:spcAft>
                <a:spcPts val="0"/>
              </a:spcAft>
              <a:buClr>
                <a:srgbClr val="008080"/>
              </a:buClr>
              <a:buSzPct val="150000"/>
              <a:buFont typeface="Open Sans" panose="020B0606030504020204" pitchFamily="34" charset="0"/>
              <a:buChar char="»"/>
            </a:pPr>
            <a:r>
              <a:rPr lang="en-US" sz="2800" dirty="0">
                <a:solidFill>
                  <a:schemeClr val="tx1">
                    <a:lumMod val="50000"/>
                    <a:lumOff val="50000"/>
                  </a:schemeClr>
                </a:solidFill>
                <a:latin typeface="+mj-lt"/>
              </a:rPr>
              <a:t>Men drink more alcohol, have more alcohol-related injuries, and more AUD</a:t>
            </a:r>
            <a:endParaRPr sz="2800" dirty="0">
              <a:solidFill>
                <a:schemeClr val="tx1">
                  <a:lumMod val="50000"/>
                  <a:lumOff val="50000"/>
                </a:schemeClr>
              </a:solidFill>
              <a:latin typeface="+mj-lt"/>
            </a:endParaRPr>
          </a:p>
          <a:p>
            <a:pPr marL="409564" lvl="0" indent="-409564" algn="l" rtl="0">
              <a:lnSpc>
                <a:spcPct val="90000"/>
              </a:lnSpc>
              <a:spcBef>
                <a:spcPts val="1000"/>
              </a:spcBef>
              <a:spcAft>
                <a:spcPts val="0"/>
              </a:spcAft>
              <a:buClr>
                <a:srgbClr val="008080"/>
              </a:buClr>
              <a:buSzPct val="150000"/>
              <a:buFont typeface="Open Sans" panose="020B0606030504020204" pitchFamily="34" charset="0"/>
              <a:buChar char="»"/>
            </a:pPr>
            <a:r>
              <a:rPr lang="en-US" sz="2800" dirty="0">
                <a:solidFill>
                  <a:schemeClr val="tx1">
                    <a:lumMod val="50000"/>
                    <a:lumOff val="50000"/>
                  </a:schemeClr>
                </a:solidFill>
                <a:latin typeface="+mj-lt"/>
              </a:rPr>
              <a:t>Narrowing gender gap</a:t>
            </a:r>
            <a:endParaRPr sz="2800" dirty="0">
              <a:solidFill>
                <a:schemeClr val="tx1">
                  <a:lumMod val="50000"/>
                  <a:lumOff val="50000"/>
                </a:schemeClr>
              </a:solidFill>
              <a:latin typeface="+mj-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j-lt"/>
              </a:rPr>
              <a:t>Adolescents and Emerging Adults</a:t>
            </a:r>
            <a:endParaRPr sz="2400" dirty="0">
              <a:solidFill>
                <a:schemeClr val="tx1">
                  <a:lumMod val="50000"/>
                  <a:lumOff val="50000"/>
                </a:schemeClr>
              </a:solidFill>
              <a:latin typeface="+mj-lt"/>
            </a:endParaRPr>
          </a:p>
          <a:p>
            <a:pPr marL="1257277" lvl="2"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j-lt"/>
              </a:rPr>
              <a:t>Alcohol use among men decreased more than women</a:t>
            </a:r>
            <a:endParaRPr sz="2000" dirty="0">
              <a:solidFill>
                <a:schemeClr val="tx1">
                  <a:lumMod val="50000"/>
                  <a:lumOff val="50000"/>
                </a:schemeClr>
              </a:solidFill>
              <a:latin typeface="+mj-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j-lt"/>
              </a:rPr>
              <a:t>Adults</a:t>
            </a:r>
            <a:endParaRPr sz="2400" dirty="0">
              <a:solidFill>
                <a:schemeClr val="tx1">
                  <a:lumMod val="50000"/>
                  <a:lumOff val="50000"/>
                </a:schemeClr>
              </a:solidFill>
              <a:latin typeface="+mj-lt"/>
            </a:endParaRPr>
          </a:p>
          <a:p>
            <a:pPr marL="1257277" lvl="2" algn="l" rtl="0">
              <a:lnSpc>
                <a:spcPct val="90000"/>
              </a:lnSpc>
              <a:spcBef>
                <a:spcPts val="500"/>
              </a:spcBef>
              <a:spcAft>
                <a:spcPts val="160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j-lt"/>
              </a:rPr>
              <a:t>Alcohol use increasing among women but not men</a:t>
            </a:r>
            <a:endParaRPr sz="2000" dirty="0">
              <a:solidFill>
                <a:schemeClr val="tx1">
                  <a:lumMod val="50000"/>
                  <a:lumOff val="50000"/>
                </a:schemeClr>
              </a:solidFill>
              <a:latin typeface="+mj-lt"/>
            </a:endParaRPr>
          </a:p>
        </p:txBody>
      </p:sp>
      <p:sp>
        <p:nvSpPr>
          <p:cNvPr id="280" name="Google Shape;280;p11"/>
          <p:cNvSpPr txBox="1">
            <a:spLocks noGrp="1"/>
          </p:cNvSpPr>
          <p:nvPr>
            <p:ph type="title"/>
          </p:nvPr>
        </p:nvSpPr>
        <p:spPr>
          <a:xfrm>
            <a:off x="3" y="-2"/>
            <a:ext cx="73152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b="1" dirty="0">
                <a:solidFill>
                  <a:schemeClr val="bg1"/>
                </a:solidFill>
              </a:rPr>
              <a:t>NARROWING GENDER GAP IN ALCOHOL USE AND CONSEQUENCES</a:t>
            </a:r>
            <a:endParaRPr b="1" dirty="0">
              <a:solidFill>
                <a:schemeClr val="bg1"/>
              </a:solidFill>
            </a:endParaRPr>
          </a:p>
        </p:txBody>
      </p:sp>
      <p:pic>
        <p:nvPicPr>
          <p:cNvPr id="281" name="Google Shape;281;p11"/>
          <p:cNvPicPr preferRelativeResize="0"/>
          <p:nvPr/>
        </p:nvPicPr>
        <p:blipFill rotWithShape="1">
          <a:blip r:embed="rId3">
            <a:alphaModFix/>
          </a:blip>
          <a:srcRect/>
          <a:stretch/>
        </p:blipFill>
        <p:spPr>
          <a:xfrm>
            <a:off x="7315203" y="9830"/>
            <a:ext cx="4876793" cy="6341806"/>
          </a:xfrm>
          <a:prstGeom prst="rect">
            <a:avLst/>
          </a:prstGeom>
          <a:noFill/>
          <a:ln>
            <a:noFill/>
          </a:ln>
        </p:spPr>
      </p:pic>
      <p:sp>
        <p:nvSpPr>
          <p:cNvPr id="282" name="Google Shape;282;p11"/>
          <p:cNvSpPr txBox="1"/>
          <p:nvPr/>
        </p:nvSpPr>
        <p:spPr>
          <a:xfrm>
            <a:off x="7595418" y="6370226"/>
            <a:ext cx="450317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tx1">
                    <a:lumMod val="50000"/>
                    <a:lumOff val="50000"/>
                  </a:schemeClr>
                </a:solidFill>
                <a:latin typeface="Calibri"/>
                <a:ea typeface="Calibri"/>
                <a:cs typeface="Calibri"/>
                <a:sym typeface="Calibri"/>
              </a:rPr>
              <a:t>Alcohol Res. 2020;40(2):01 </a:t>
            </a:r>
            <a:r>
              <a:rPr lang="en-US" sz="1200" dirty="0">
                <a:solidFill>
                  <a:schemeClr val="dk1"/>
                </a:solidFill>
                <a:latin typeface="Calibri"/>
                <a:ea typeface="Calibri"/>
                <a:cs typeface="Calibri"/>
                <a:sym typeface="Calibri"/>
              </a:rPr>
              <a:t>• </a:t>
            </a:r>
            <a:r>
              <a:rPr lang="en-US" sz="120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https://doi.org/10.35946/arcr.v40.2.01</a:t>
            </a:r>
            <a:endParaRPr sz="1200" dirty="0">
              <a:solidFill>
                <a:srgbClr val="0070C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2"/>
          <p:cNvSpPr txBox="1">
            <a:spLocks noGrp="1"/>
          </p:cNvSpPr>
          <p:nvPr>
            <p:ph type="body" idx="1"/>
          </p:nvPr>
        </p:nvSpPr>
        <p:spPr>
          <a:xfrm>
            <a:off x="214969" y="1439638"/>
            <a:ext cx="8093289" cy="5049652"/>
          </a:xfrm>
          <a:prstGeom prst="rect">
            <a:avLst/>
          </a:prstGeom>
          <a:noFill/>
          <a:ln>
            <a:noFill/>
          </a:ln>
        </p:spPr>
        <p:txBody>
          <a:bodyPr spcFirstLastPara="1" wrap="square" lIns="91425" tIns="45700" rIns="91425" bIns="45700" anchor="t" anchorCtr="0">
            <a:noAutofit/>
          </a:bodyPr>
          <a:lstStyle/>
          <a:p>
            <a:pPr marL="409564" lvl="0" indent="-409564" algn="l" rtl="0">
              <a:lnSpc>
                <a:spcPct val="90000"/>
              </a:lnSpc>
              <a:spcBef>
                <a:spcPts val="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j-lt"/>
              </a:rPr>
              <a:t>Race/Ethnicity</a:t>
            </a:r>
            <a:endParaRPr dirty="0">
              <a:solidFill>
                <a:schemeClr val="tx1">
                  <a:lumMod val="50000"/>
                  <a:lumOff val="50000"/>
                </a:schemeClr>
              </a:solidFill>
              <a:latin typeface="+mj-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j-lt"/>
              </a:rPr>
              <a:t>Lifetime prevalence of AUD highest among American Indian/Alaska Natives</a:t>
            </a:r>
            <a:endParaRPr dirty="0">
              <a:solidFill>
                <a:schemeClr val="tx1">
                  <a:lumMod val="50000"/>
                  <a:lumOff val="50000"/>
                </a:schemeClr>
              </a:solidFill>
              <a:latin typeface="+mj-lt"/>
            </a:endParaRPr>
          </a:p>
          <a:p>
            <a:pPr marL="1257277" lvl="2" algn="l" rtl="0">
              <a:lnSpc>
                <a:spcPct val="90000"/>
              </a:lnSpc>
              <a:spcBef>
                <a:spcPts val="500"/>
              </a:spcBef>
              <a:spcAft>
                <a:spcPts val="0"/>
              </a:spcAft>
              <a:buClr>
                <a:srgbClr val="008080"/>
              </a:buClr>
              <a:buSzPct val="150000"/>
              <a:buFont typeface="Open Sans" panose="020B0606030504020204" pitchFamily="34" charset="0"/>
              <a:buChar char="»"/>
            </a:pPr>
            <a:r>
              <a:rPr lang="en-US" dirty="0">
                <a:solidFill>
                  <a:schemeClr val="tx1">
                    <a:lumMod val="50000"/>
                    <a:lumOff val="50000"/>
                  </a:schemeClr>
                </a:solidFill>
                <a:latin typeface="+mj-lt"/>
              </a:rPr>
              <a:t>43.4% AI/AN vs. 32.6% for Whites</a:t>
            </a:r>
            <a:endParaRPr dirty="0">
              <a:solidFill>
                <a:schemeClr val="tx1">
                  <a:lumMod val="50000"/>
                  <a:lumOff val="50000"/>
                </a:schemeClr>
              </a:solidFill>
              <a:latin typeface="+mj-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j-lt"/>
              </a:rPr>
              <a:t>Black women less likely to drink and initiate at older age </a:t>
            </a:r>
            <a:endParaRPr dirty="0">
              <a:solidFill>
                <a:schemeClr val="tx1">
                  <a:lumMod val="50000"/>
                  <a:lumOff val="50000"/>
                </a:schemeClr>
              </a:solidFill>
              <a:latin typeface="+mj-lt"/>
            </a:endParaRPr>
          </a:p>
          <a:p>
            <a:pPr marL="1257277" lvl="2" algn="l" rtl="0">
              <a:lnSpc>
                <a:spcPct val="90000"/>
              </a:lnSpc>
              <a:spcBef>
                <a:spcPts val="500"/>
              </a:spcBef>
              <a:spcAft>
                <a:spcPts val="0"/>
              </a:spcAft>
              <a:buClr>
                <a:srgbClr val="008080"/>
              </a:buClr>
              <a:buSzPct val="150000"/>
              <a:buFont typeface="Open Sans" panose="020B0606030504020204" pitchFamily="34" charset="0"/>
              <a:buChar char="»"/>
            </a:pPr>
            <a:r>
              <a:rPr lang="en-US" dirty="0">
                <a:solidFill>
                  <a:schemeClr val="tx1">
                    <a:lumMod val="50000"/>
                    <a:lumOff val="50000"/>
                  </a:schemeClr>
                </a:solidFill>
                <a:latin typeface="+mj-lt"/>
              </a:rPr>
              <a:t>Those who do more likely to develop &amp; sustain alcohol use disorder (AUD)</a:t>
            </a:r>
            <a:endParaRPr dirty="0">
              <a:solidFill>
                <a:schemeClr val="tx1">
                  <a:lumMod val="50000"/>
                  <a:lumOff val="50000"/>
                </a:schemeClr>
              </a:solidFill>
              <a:latin typeface="+mj-lt"/>
            </a:endParaRPr>
          </a:p>
          <a:p>
            <a:pPr marL="409564" lvl="0" indent="-409564" algn="l" rtl="0">
              <a:lnSpc>
                <a:spcPct val="90000"/>
              </a:lnSpc>
              <a:spcBef>
                <a:spcPts val="100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j-lt"/>
              </a:rPr>
              <a:t>Nativity</a:t>
            </a:r>
            <a:endParaRPr dirty="0">
              <a:solidFill>
                <a:schemeClr val="tx1">
                  <a:lumMod val="50000"/>
                  <a:lumOff val="50000"/>
                </a:schemeClr>
              </a:solidFill>
              <a:latin typeface="+mj-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j-lt"/>
              </a:rPr>
              <a:t>US-born Asians and Hispanic/Latino (men) higher AUD prevalence than non-US born</a:t>
            </a:r>
            <a:endParaRPr dirty="0">
              <a:solidFill>
                <a:schemeClr val="tx1">
                  <a:lumMod val="50000"/>
                  <a:lumOff val="50000"/>
                </a:schemeClr>
              </a:solidFill>
              <a:latin typeface="+mj-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j-lt"/>
              </a:rPr>
              <a:t>Acculturation associated with increased AUD in Hispanic/Latina females</a:t>
            </a:r>
            <a:endParaRPr dirty="0">
              <a:solidFill>
                <a:schemeClr val="tx1">
                  <a:lumMod val="50000"/>
                  <a:lumOff val="50000"/>
                </a:schemeClr>
              </a:solidFill>
              <a:latin typeface="+mj-lt"/>
            </a:endParaRPr>
          </a:p>
          <a:p>
            <a:pPr marL="409564" lvl="0" indent="-409564" algn="l" rtl="0">
              <a:lnSpc>
                <a:spcPct val="90000"/>
              </a:lnSpc>
              <a:spcBef>
                <a:spcPts val="100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j-lt"/>
              </a:rPr>
              <a:t>Sexual orientation</a:t>
            </a:r>
            <a:endParaRPr dirty="0">
              <a:solidFill>
                <a:schemeClr val="tx1">
                  <a:lumMod val="50000"/>
                  <a:lumOff val="50000"/>
                </a:schemeClr>
              </a:solidFill>
              <a:latin typeface="+mj-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j-lt"/>
              </a:rPr>
              <a:t>Sexual minoritized adults 1.5 – 3.0 times as likely to meet criteria for AUD</a:t>
            </a:r>
            <a:endParaRPr dirty="0">
              <a:solidFill>
                <a:schemeClr val="tx1">
                  <a:lumMod val="50000"/>
                  <a:lumOff val="50000"/>
                </a:schemeClr>
              </a:solidFill>
              <a:latin typeface="+mj-lt"/>
            </a:endParaRPr>
          </a:p>
          <a:p>
            <a:pPr marL="520700" lvl="0" algn="l" rtl="0">
              <a:lnSpc>
                <a:spcPct val="90000"/>
              </a:lnSpc>
              <a:spcBef>
                <a:spcPts val="1000"/>
              </a:spcBef>
              <a:spcAft>
                <a:spcPts val="1600"/>
              </a:spcAft>
              <a:buClr>
                <a:srgbClr val="008080"/>
              </a:buClr>
              <a:buSzPct val="150000"/>
              <a:buFont typeface="Open Sans" panose="020B0606030504020204" pitchFamily="34" charset="0"/>
              <a:buChar char="»"/>
            </a:pPr>
            <a:endParaRPr dirty="0">
              <a:solidFill>
                <a:schemeClr val="tx1">
                  <a:lumMod val="50000"/>
                  <a:lumOff val="50000"/>
                </a:schemeClr>
              </a:solidFill>
              <a:latin typeface="+mj-lt"/>
            </a:endParaRPr>
          </a:p>
        </p:txBody>
      </p:sp>
      <p:sp>
        <p:nvSpPr>
          <p:cNvPr id="289" name="Google Shape;289;p12"/>
          <p:cNvSpPr txBox="1">
            <a:spLocks noGrp="1"/>
          </p:cNvSpPr>
          <p:nvPr>
            <p:ph type="title"/>
          </p:nvPr>
        </p:nvSpPr>
        <p:spPr>
          <a:xfrm>
            <a:off x="2" y="-2"/>
            <a:ext cx="8481853"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b="1" dirty="0">
                <a:solidFill>
                  <a:schemeClr val="bg1"/>
                </a:solidFill>
              </a:rPr>
              <a:t>DISPARITIES IN AUD PREVALENCE</a:t>
            </a:r>
            <a:endParaRPr b="1" dirty="0">
              <a:solidFill>
                <a:schemeClr val="bg1"/>
              </a:solidFill>
            </a:endParaRPr>
          </a:p>
        </p:txBody>
      </p:sp>
      <p:sp>
        <p:nvSpPr>
          <p:cNvPr id="290" name="Google Shape;290;p12"/>
          <p:cNvSpPr>
            <a:spLocks noGrp="1"/>
          </p:cNvSpPr>
          <p:nvPr>
            <p:ph type="pic" idx="2"/>
          </p:nvPr>
        </p:nvSpPr>
        <p:spPr>
          <a:xfrm>
            <a:off x="8518493" y="0"/>
            <a:ext cx="3673507" cy="6858000"/>
          </a:xfrm>
          <a:prstGeom prst="rect">
            <a:avLst/>
          </a:prstGeom>
          <a:noFill/>
          <a:ln>
            <a:noFill/>
          </a:ln>
        </p:spPr>
        <p:txBody>
          <a:bodyPr/>
          <a:lstStyle/>
          <a:p>
            <a:endParaRPr lang="en-US"/>
          </a:p>
        </p:txBody>
      </p:sp>
      <p:pic>
        <p:nvPicPr>
          <p:cNvPr id="291" name="Google Shape;291;p12" descr="Black woman in red blouse"/>
          <p:cNvPicPr preferRelativeResize="0"/>
          <p:nvPr/>
        </p:nvPicPr>
        <p:blipFill rotWithShape="1">
          <a:blip r:embed="rId3">
            <a:alphaModFix/>
          </a:blip>
          <a:srcRect/>
          <a:stretch/>
        </p:blipFill>
        <p:spPr>
          <a:xfrm>
            <a:off x="8545478" y="1726466"/>
            <a:ext cx="3646522" cy="1684995"/>
          </a:xfrm>
          <a:prstGeom prst="rect">
            <a:avLst/>
          </a:prstGeom>
          <a:noFill/>
          <a:ln>
            <a:noFill/>
          </a:ln>
        </p:spPr>
      </p:pic>
      <p:sp>
        <p:nvSpPr>
          <p:cNvPr id="292" name="Google Shape;292;p12"/>
          <p:cNvSpPr txBox="1"/>
          <p:nvPr/>
        </p:nvSpPr>
        <p:spPr>
          <a:xfrm>
            <a:off x="9330812" y="3117463"/>
            <a:ext cx="286118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a:t>
            </a:r>
            <a:r>
              <a:rPr lang="en-US" sz="900">
                <a:solidFill>
                  <a:schemeClr val="lt1"/>
                </a:solidFill>
                <a:latin typeface="Calibri"/>
                <a:ea typeface="Calibri"/>
                <a:cs typeface="Calibri"/>
                <a:sym typeface="Calibri"/>
              </a:rPr>
              <a:t>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pic>
        <p:nvPicPr>
          <p:cNvPr id="293" name="Google Shape;293;p12" descr="A group of American Indian girls smiling "/>
          <p:cNvPicPr preferRelativeResize="0"/>
          <p:nvPr/>
        </p:nvPicPr>
        <p:blipFill rotWithShape="1">
          <a:blip r:embed="rId6">
            <a:alphaModFix/>
          </a:blip>
          <a:srcRect/>
          <a:stretch/>
        </p:blipFill>
        <p:spPr>
          <a:xfrm>
            <a:off x="8518493" y="23191"/>
            <a:ext cx="3673507" cy="1684995"/>
          </a:xfrm>
          <a:prstGeom prst="rect">
            <a:avLst/>
          </a:prstGeom>
          <a:noFill/>
          <a:ln>
            <a:noFill/>
          </a:ln>
        </p:spPr>
      </p:pic>
      <p:sp>
        <p:nvSpPr>
          <p:cNvPr id="294" name="Google Shape;294;p12"/>
          <p:cNvSpPr txBox="1"/>
          <p:nvPr/>
        </p:nvSpPr>
        <p:spPr>
          <a:xfrm>
            <a:off x="9357793" y="1476191"/>
            <a:ext cx="280722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This Photo</a:t>
            </a:r>
            <a:r>
              <a:rPr lang="en-US" sz="800">
                <a:solidFill>
                  <a:schemeClr val="dk1"/>
                </a:solidFill>
                <a:latin typeface="Calibri"/>
                <a:ea typeface="Calibri"/>
                <a:cs typeface="Calibri"/>
                <a:sym typeface="Calibri"/>
              </a:rPr>
              <a:t> </a:t>
            </a:r>
            <a:r>
              <a:rPr lang="en-US" sz="800">
                <a:solidFill>
                  <a:schemeClr val="lt1"/>
                </a:solidFill>
                <a:latin typeface="Calibri"/>
                <a:ea typeface="Calibri"/>
                <a:cs typeface="Calibri"/>
                <a:sym typeface="Calibri"/>
              </a:rPr>
              <a:t>by Unknown Author is licensed under </a:t>
            </a:r>
            <a:r>
              <a:rPr lang="en-US" sz="8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CC BY-NC-ND</a:t>
            </a:r>
            <a:endParaRPr sz="800">
              <a:solidFill>
                <a:schemeClr val="dk1"/>
              </a:solidFill>
              <a:latin typeface="Calibri"/>
              <a:ea typeface="Calibri"/>
              <a:cs typeface="Calibri"/>
              <a:sym typeface="Calibri"/>
            </a:endParaRPr>
          </a:p>
        </p:txBody>
      </p:sp>
      <p:pic>
        <p:nvPicPr>
          <p:cNvPr id="295" name="Google Shape;295;p12" descr="Middle-aged Hispanic man"/>
          <p:cNvPicPr preferRelativeResize="0"/>
          <p:nvPr/>
        </p:nvPicPr>
        <p:blipFill rotWithShape="1">
          <a:blip r:embed="rId9">
            <a:alphaModFix/>
          </a:blip>
          <a:srcRect/>
          <a:stretch/>
        </p:blipFill>
        <p:spPr>
          <a:xfrm>
            <a:off x="8539058" y="3398283"/>
            <a:ext cx="3646522" cy="1653537"/>
          </a:xfrm>
          <a:prstGeom prst="rect">
            <a:avLst/>
          </a:prstGeom>
          <a:noFill/>
          <a:ln>
            <a:noFill/>
          </a:ln>
        </p:spPr>
      </p:pic>
      <p:sp>
        <p:nvSpPr>
          <p:cNvPr id="296" name="Google Shape;296;p12"/>
          <p:cNvSpPr txBox="1"/>
          <p:nvPr/>
        </p:nvSpPr>
        <p:spPr>
          <a:xfrm>
            <a:off x="9330812" y="4816198"/>
            <a:ext cx="3148704"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a:solidFill>
                  <a:schemeClr val="dk1"/>
                </a:solidFill>
                <a:latin typeface="Calibri"/>
                <a:ea typeface="Calibri"/>
                <a:cs typeface="Calibri"/>
                <a:sym typeface="Calibri"/>
              </a:rPr>
              <a:t> by </a:t>
            </a:r>
            <a:r>
              <a:rPr lang="en-US" sz="900">
                <a:solidFill>
                  <a:schemeClr val="lt1"/>
                </a:solidFill>
                <a:latin typeface="Calibri"/>
                <a:ea typeface="Calibri"/>
                <a:cs typeface="Calibri"/>
                <a:sym typeface="Calibri"/>
              </a:rPr>
              <a:t>Unknown Author is licensed under </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pic>
        <p:nvPicPr>
          <p:cNvPr id="297" name="Google Shape;297;p12" descr="A person holding a rainbow flag&#10;&#10;Description automatically generated"/>
          <p:cNvPicPr preferRelativeResize="0"/>
          <p:nvPr/>
        </p:nvPicPr>
        <p:blipFill rotWithShape="1">
          <a:blip r:embed="rId10">
            <a:alphaModFix/>
          </a:blip>
          <a:srcRect/>
          <a:stretch/>
        </p:blipFill>
        <p:spPr>
          <a:xfrm>
            <a:off x="8539058" y="5070099"/>
            <a:ext cx="3652942" cy="1763039"/>
          </a:xfrm>
          <a:prstGeom prst="rect">
            <a:avLst/>
          </a:prstGeom>
          <a:noFill/>
          <a:ln>
            <a:noFill/>
          </a:ln>
        </p:spPr>
      </p:pic>
      <p:sp>
        <p:nvSpPr>
          <p:cNvPr id="298" name="Google Shape;298;p12"/>
          <p:cNvSpPr txBox="1"/>
          <p:nvPr/>
        </p:nvSpPr>
        <p:spPr>
          <a:xfrm>
            <a:off x="9448992" y="6617694"/>
            <a:ext cx="263485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a:solidFill>
                  <a:srgbClr val="0563C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This </a:t>
            </a:r>
            <a:r>
              <a:rPr lang="en-US" sz="800" u="sng">
                <a:solidFill>
                  <a:schemeClr val="lt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Photo</a:t>
            </a:r>
            <a:r>
              <a:rPr lang="en-US" sz="800">
                <a:solidFill>
                  <a:schemeClr val="lt1"/>
                </a:solidFill>
                <a:latin typeface="Calibri"/>
                <a:ea typeface="Calibri"/>
                <a:cs typeface="Calibri"/>
                <a:sym typeface="Calibri"/>
              </a:rPr>
              <a:t> by Unknown Author is licensed under </a:t>
            </a:r>
            <a:r>
              <a:rPr lang="en-US" sz="800" u="sng">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CC BY-SA</a:t>
            </a:r>
            <a:endParaRPr sz="800">
              <a:solidFill>
                <a:schemeClr val="dk1"/>
              </a:solidFill>
              <a:latin typeface="Calibri"/>
              <a:ea typeface="Calibri"/>
              <a:cs typeface="Calibri"/>
              <a:sym typeface="Calibri"/>
            </a:endParaRPr>
          </a:p>
        </p:txBody>
      </p:sp>
      <p:sp>
        <p:nvSpPr>
          <p:cNvPr id="299" name="Google Shape;299;p12"/>
          <p:cNvSpPr txBox="1"/>
          <p:nvPr/>
        </p:nvSpPr>
        <p:spPr>
          <a:xfrm>
            <a:off x="5335640" y="6212291"/>
            <a:ext cx="309526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tx1">
                    <a:lumMod val="50000"/>
                    <a:lumOff val="50000"/>
                  </a:schemeClr>
                </a:solidFill>
                <a:latin typeface="Arial"/>
                <a:ea typeface="Arial"/>
                <a:cs typeface="Arial"/>
                <a:sym typeface="Arial"/>
              </a:rPr>
              <a:t>Grant JD, </a:t>
            </a:r>
            <a:r>
              <a:rPr lang="en-US" sz="1000" dirty="0" err="1">
                <a:solidFill>
                  <a:schemeClr val="tx1">
                    <a:lumMod val="50000"/>
                    <a:lumOff val="50000"/>
                  </a:schemeClr>
                </a:solidFill>
                <a:latin typeface="Arial"/>
                <a:ea typeface="Arial"/>
                <a:cs typeface="Arial"/>
                <a:sym typeface="Arial"/>
              </a:rPr>
              <a:t>Vergés</a:t>
            </a:r>
            <a:r>
              <a:rPr lang="en-US" sz="1000" dirty="0">
                <a:solidFill>
                  <a:schemeClr val="tx1">
                    <a:lumMod val="50000"/>
                    <a:lumOff val="50000"/>
                  </a:schemeClr>
                </a:solidFill>
                <a:latin typeface="Arial"/>
                <a:ea typeface="Arial"/>
                <a:cs typeface="Arial"/>
                <a:sym typeface="Arial"/>
              </a:rPr>
              <a:t> A, et. al. </a:t>
            </a:r>
            <a:r>
              <a:rPr lang="en-US" sz="1000" i="1" dirty="0">
                <a:solidFill>
                  <a:schemeClr val="tx1">
                    <a:lumMod val="50000"/>
                    <a:lumOff val="50000"/>
                  </a:schemeClr>
                </a:solidFill>
                <a:latin typeface="Arial"/>
                <a:ea typeface="Arial"/>
                <a:cs typeface="Arial"/>
                <a:sym typeface="Arial"/>
              </a:rPr>
              <a:t>Addiction.(</a:t>
            </a:r>
            <a:r>
              <a:rPr lang="en-US" sz="1000" dirty="0">
                <a:solidFill>
                  <a:schemeClr val="tx1">
                    <a:lumMod val="50000"/>
                    <a:lumOff val="50000"/>
                  </a:schemeClr>
                </a:solidFill>
                <a:latin typeface="Arial"/>
                <a:ea typeface="Arial"/>
                <a:cs typeface="Arial"/>
                <a:sym typeface="Arial"/>
              </a:rPr>
              <a:t>2012)</a:t>
            </a:r>
            <a:endParaRPr sz="1000" dirty="0">
              <a:solidFill>
                <a:schemeClr val="tx1">
                  <a:lumMod val="50000"/>
                  <a:lumOff val="50000"/>
                </a:schemeClr>
              </a:solidFill>
              <a:latin typeface="Arial"/>
              <a:ea typeface="Arial"/>
              <a:cs typeface="Arial"/>
              <a:sym typeface="Arial"/>
            </a:endParaRPr>
          </a:p>
          <a:p>
            <a:pPr marL="0" marR="0" lvl="0" indent="0" algn="l" rtl="0">
              <a:spcBef>
                <a:spcPts val="0"/>
              </a:spcBef>
              <a:spcAft>
                <a:spcPts val="0"/>
              </a:spcAft>
              <a:buNone/>
            </a:pPr>
            <a:r>
              <a:rPr lang="en-US" sz="1000" dirty="0" err="1">
                <a:solidFill>
                  <a:schemeClr val="tx1">
                    <a:lumMod val="50000"/>
                    <a:lumOff val="50000"/>
                  </a:schemeClr>
                </a:solidFill>
                <a:latin typeface="Arial"/>
                <a:ea typeface="Arial"/>
                <a:cs typeface="Arial"/>
                <a:sym typeface="Arial"/>
              </a:rPr>
              <a:t>Vaeth</a:t>
            </a:r>
            <a:r>
              <a:rPr lang="en-US" sz="1000" dirty="0">
                <a:solidFill>
                  <a:schemeClr val="tx1">
                    <a:lumMod val="50000"/>
                    <a:lumOff val="50000"/>
                  </a:schemeClr>
                </a:solidFill>
                <a:latin typeface="Arial"/>
                <a:ea typeface="Arial"/>
                <a:cs typeface="Arial"/>
                <a:sym typeface="Arial"/>
              </a:rPr>
              <a:t>, PA. et. al. </a:t>
            </a:r>
            <a:r>
              <a:rPr lang="en-US" sz="1000" i="1" dirty="0">
                <a:solidFill>
                  <a:schemeClr val="tx1">
                    <a:lumMod val="50000"/>
                    <a:lumOff val="50000"/>
                  </a:schemeClr>
                </a:solidFill>
                <a:latin typeface="Arial"/>
                <a:ea typeface="Arial"/>
                <a:cs typeface="Arial"/>
                <a:sym typeface="Arial"/>
              </a:rPr>
              <a:t>Alcohol Clin Exp Res (2017)</a:t>
            </a:r>
            <a:endParaRPr sz="1000" dirty="0">
              <a:solidFill>
                <a:schemeClr val="tx1">
                  <a:lumMod val="50000"/>
                  <a:lumOff val="50000"/>
                </a:schemeClr>
              </a:solidFill>
              <a:latin typeface="Arial"/>
              <a:ea typeface="Arial"/>
              <a:cs typeface="Arial"/>
              <a:sym typeface="Arial"/>
            </a:endParaRPr>
          </a:p>
          <a:p>
            <a:pPr marL="0" marR="0" lvl="0" indent="0" algn="l" rtl="0">
              <a:spcBef>
                <a:spcPts val="0"/>
              </a:spcBef>
              <a:spcAft>
                <a:spcPts val="0"/>
              </a:spcAft>
              <a:buNone/>
            </a:pPr>
            <a:r>
              <a:rPr lang="en-US" sz="1000" dirty="0">
                <a:solidFill>
                  <a:schemeClr val="tx1">
                    <a:lumMod val="50000"/>
                    <a:lumOff val="50000"/>
                  </a:schemeClr>
                </a:solidFill>
                <a:latin typeface="Arial"/>
                <a:ea typeface="Arial"/>
                <a:cs typeface="Arial"/>
                <a:sym typeface="Arial"/>
              </a:rPr>
              <a:t>Fish, JN &amp; </a:t>
            </a:r>
            <a:r>
              <a:rPr lang="en-US" sz="1000" dirty="0" err="1">
                <a:solidFill>
                  <a:schemeClr val="tx1">
                    <a:lumMod val="50000"/>
                    <a:lumOff val="50000"/>
                  </a:schemeClr>
                </a:solidFill>
                <a:latin typeface="Arial"/>
                <a:ea typeface="Arial"/>
                <a:cs typeface="Arial"/>
                <a:sym typeface="Arial"/>
              </a:rPr>
              <a:t>Exten</a:t>
            </a:r>
            <a:r>
              <a:rPr lang="en-US" sz="1000" dirty="0">
                <a:solidFill>
                  <a:schemeClr val="tx1">
                    <a:lumMod val="50000"/>
                    <a:lumOff val="50000"/>
                  </a:schemeClr>
                </a:solidFill>
                <a:latin typeface="Arial"/>
                <a:ea typeface="Arial"/>
                <a:cs typeface="Arial"/>
                <a:sym typeface="Arial"/>
              </a:rPr>
              <a:t>, C. </a:t>
            </a:r>
            <a:r>
              <a:rPr lang="en-US" sz="1000" i="1" dirty="0">
                <a:solidFill>
                  <a:schemeClr val="tx1">
                    <a:lumMod val="50000"/>
                    <a:lumOff val="50000"/>
                  </a:schemeClr>
                </a:solidFill>
                <a:latin typeface="Arial"/>
                <a:ea typeface="Arial"/>
                <a:cs typeface="Arial"/>
                <a:sym typeface="Arial"/>
              </a:rPr>
              <a:t>Am J Prev Med </a:t>
            </a:r>
            <a:r>
              <a:rPr lang="en-US" sz="1000" dirty="0">
                <a:solidFill>
                  <a:schemeClr val="tx1">
                    <a:lumMod val="50000"/>
                    <a:lumOff val="50000"/>
                  </a:schemeClr>
                </a:solidFill>
                <a:latin typeface="Arial"/>
                <a:ea typeface="Arial"/>
                <a:cs typeface="Arial"/>
                <a:sym typeface="Arial"/>
              </a:rPr>
              <a:t>(2020)</a:t>
            </a:r>
            <a:endParaRPr dirty="0">
              <a:solidFill>
                <a:schemeClr val="tx1">
                  <a:lumMod val="50000"/>
                  <a:lumOff val="5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3"/>
          <p:cNvSpPr txBox="1">
            <a:spLocks noGrp="1"/>
          </p:cNvSpPr>
          <p:nvPr>
            <p:ph type="body" idx="1"/>
          </p:nvPr>
        </p:nvSpPr>
        <p:spPr>
          <a:xfrm>
            <a:off x="5102942" y="1423230"/>
            <a:ext cx="6947167" cy="4608309"/>
          </a:xfrm>
          <a:prstGeom prst="rect">
            <a:avLst/>
          </a:prstGeom>
          <a:noFill/>
          <a:ln>
            <a:noFill/>
          </a:ln>
        </p:spPr>
        <p:txBody>
          <a:bodyPr spcFirstLastPara="1" wrap="square" lIns="91425" tIns="45700" rIns="91425" bIns="45700" anchor="t" anchorCtr="0">
            <a:noAutofit/>
          </a:bodyPr>
          <a:lstStyle/>
          <a:p>
            <a:pPr marL="409564" lvl="0" indent="-409564" algn="l" rtl="0">
              <a:lnSpc>
                <a:spcPct val="90000"/>
              </a:lnSpc>
              <a:spcBef>
                <a:spcPts val="0"/>
              </a:spcBef>
              <a:spcAft>
                <a:spcPts val="0"/>
              </a:spcAft>
              <a:buClr>
                <a:srgbClr val="008080"/>
              </a:buClr>
              <a:buSzPct val="150000"/>
              <a:buFont typeface="Open Sans" panose="020B0606030504020204" pitchFamily="34" charset="0"/>
              <a:buChar char="»"/>
            </a:pPr>
            <a:r>
              <a:rPr lang="en-US" dirty="0">
                <a:solidFill>
                  <a:schemeClr val="tx1">
                    <a:lumMod val="65000"/>
                    <a:lumOff val="35000"/>
                  </a:schemeClr>
                </a:solidFill>
              </a:rPr>
              <a:t>Alcohol use is associated with increased risk of injury</a:t>
            </a:r>
            <a:endParaRPr dirty="0">
              <a:solidFill>
                <a:schemeClr val="tx1">
                  <a:lumMod val="65000"/>
                  <a:lumOff val="35000"/>
                </a:schemeClr>
              </a:solidFill>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dirty="0">
                <a:solidFill>
                  <a:schemeClr val="tx1">
                    <a:lumMod val="65000"/>
                    <a:lumOff val="35000"/>
                  </a:schemeClr>
                </a:solidFill>
              </a:rPr>
              <a:t>Falls</a:t>
            </a:r>
            <a:endParaRPr dirty="0">
              <a:solidFill>
                <a:schemeClr val="tx1">
                  <a:lumMod val="65000"/>
                  <a:lumOff val="35000"/>
                </a:schemeClr>
              </a:solidFill>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dirty="0">
                <a:solidFill>
                  <a:schemeClr val="tx1">
                    <a:lumMod val="65000"/>
                    <a:lumOff val="35000"/>
                  </a:schemeClr>
                </a:solidFill>
              </a:rPr>
              <a:t>Drowning</a:t>
            </a:r>
            <a:endParaRPr dirty="0">
              <a:solidFill>
                <a:schemeClr val="tx1">
                  <a:lumMod val="65000"/>
                  <a:lumOff val="35000"/>
                </a:schemeClr>
              </a:solidFill>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dirty="0">
                <a:solidFill>
                  <a:schemeClr val="tx1">
                    <a:lumMod val="65000"/>
                    <a:lumOff val="35000"/>
                  </a:schemeClr>
                </a:solidFill>
              </a:rPr>
              <a:t>Motor vehicle accidents</a:t>
            </a:r>
            <a:endParaRPr dirty="0">
              <a:solidFill>
                <a:schemeClr val="tx1">
                  <a:lumMod val="65000"/>
                  <a:lumOff val="35000"/>
                </a:schemeClr>
              </a:solidFill>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dirty="0">
                <a:solidFill>
                  <a:schemeClr val="tx1">
                    <a:lumMod val="65000"/>
                    <a:lumOff val="35000"/>
                  </a:schemeClr>
                </a:solidFill>
              </a:rPr>
              <a:t>Burns</a:t>
            </a:r>
            <a:endParaRPr dirty="0">
              <a:solidFill>
                <a:schemeClr val="tx1">
                  <a:lumMod val="65000"/>
                  <a:lumOff val="35000"/>
                </a:schemeClr>
              </a:solidFill>
            </a:endParaRPr>
          </a:p>
          <a:p>
            <a:pPr marL="409564" lvl="0" indent="-409564" algn="l" rtl="0">
              <a:lnSpc>
                <a:spcPct val="90000"/>
              </a:lnSpc>
              <a:spcBef>
                <a:spcPts val="1000"/>
              </a:spcBef>
              <a:spcAft>
                <a:spcPts val="0"/>
              </a:spcAft>
              <a:buClr>
                <a:srgbClr val="008080"/>
              </a:buClr>
              <a:buSzPct val="150000"/>
              <a:buFont typeface="Open Sans" panose="020B0606030504020204" pitchFamily="34" charset="0"/>
              <a:buChar char="»"/>
            </a:pPr>
            <a:r>
              <a:rPr lang="en-US" dirty="0">
                <a:solidFill>
                  <a:schemeClr val="tx1">
                    <a:lumMod val="65000"/>
                    <a:lumOff val="35000"/>
                  </a:schemeClr>
                </a:solidFill>
              </a:rPr>
              <a:t>46% of liver disease deaths were alcohol-related</a:t>
            </a:r>
            <a:endParaRPr dirty="0">
              <a:solidFill>
                <a:schemeClr val="tx1">
                  <a:lumMod val="65000"/>
                  <a:lumOff val="35000"/>
                </a:schemeClr>
              </a:solidFill>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dirty="0">
                <a:solidFill>
                  <a:schemeClr val="tx1">
                    <a:lumMod val="65000"/>
                    <a:lumOff val="35000"/>
                  </a:schemeClr>
                </a:solidFill>
              </a:rPr>
              <a:t>50.3% of cirrhosis deaths</a:t>
            </a:r>
            <a:endParaRPr dirty="0">
              <a:solidFill>
                <a:schemeClr val="tx1">
                  <a:lumMod val="65000"/>
                  <a:lumOff val="35000"/>
                </a:schemeClr>
              </a:solidFill>
            </a:endParaRPr>
          </a:p>
          <a:p>
            <a:pPr marL="409564" lvl="0" indent="-409564" algn="l" rtl="0">
              <a:lnSpc>
                <a:spcPct val="90000"/>
              </a:lnSpc>
              <a:spcBef>
                <a:spcPts val="1000"/>
              </a:spcBef>
              <a:spcAft>
                <a:spcPts val="0"/>
              </a:spcAft>
              <a:buClr>
                <a:srgbClr val="008080"/>
              </a:buClr>
              <a:buSzPct val="150000"/>
              <a:buFont typeface="Open Sans" panose="020B0606030504020204" pitchFamily="34" charset="0"/>
              <a:buChar char="»"/>
            </a:pPr>
            <a:r>
              <a:rPr lang="en-US" dirty="0">
                <a:solidFill>
                  <a:schemeClr val="tx1">
                    <a:lumMod val="65000"/>
                    <a:lumOff val="35000"/>
                  </a:schemeClr>
                </a:solidFill>
              </a:rPr>
              <a:t>4.1% of all new cancer cases globally</a:t>
            </a:r>
            <a:endParaRPr dirty="0">
              <a:solidFill>
                <a:schemeClr val="tx1">
                  <a:lumMod val="65000"/>
                  <a:lumOff val="35000"/>
                </a:schemeClr>
              </a:solidFill>
            </a:endParaRPr>
          </a:p>
          <a:p>
            <a:pPr marL="800088" lvl="1" algn="l" rtl="0">
              <a:lnSpc>
                <a:spcPct val="90000"/>
              </a:lnSpc>
              <a:spcBef>
                <a:spcPts val="500"/>
              </a:spcBef>
              <a:spcAft>
                <a:spcPts val="1600"/>
              </a:spcAft>
              <a:buClr>
                <a:srgbClr val="008080"/>
              </a:buClr>
              <a:buSzPct val="150000"/>
              <a:buFont typeface="Open Sans" panose="020B0606030504020204" pitchFamily="34" charset="0"/>
              <a:buChar char="»"/>
            </a:pPr>
            <a:r>
              <a:rPr lang="en-US" dirty="0">
                <a:solidFill>
                  <a:schemeClr val="tx1">
                    <a:lumMod val="65000"/>
                    <a:lumOff val="35000"/>
                  </a:schemeClr>
                </a:solidFill>
              </a:rPr>
              <a:t>2.9% - 6.7% of new cancer cases in U.S.</a:t>
            </a:r>
            <a:br>
              <a:rPr lang="en-US" dirty="0">
                <a:solidFill>
                  <a:schemeClr val="tx1">
                    <a:lumMod val="65000"/>
                    <a:lumOff val="35000"/>
                  </a:schemeClr>
                </a:solidFill>
              </a:rPr>
            </a:br>
            <a:endParaRPr dirty="0">
              <a:solidFill>
                <a:schemeClr val="tx1">
                  <a:lumMod val="65000"/>
                  <a:lumOff val="35000"/>
                </a:schemeClr>
              </a:solidFill>
            </a:endParaRPr>
          </a:p>
        </p:txBody>
      </p:sp>
      <p:sp>
        <p:nvSpPr>
          <p:cNvPr id="306" name="Google Shape;306;p13"/>
          <p:cNvSpPr txBox="1">
            <a:spLocks noGrp="1"/>
          </p:cNvSpPr>
          <p:nvPr>
            <p:ph type="title"/>
          </p:nvPr>
        </p:nvSpPr>
        <p:spPr>
          <a:xfrm>
            <a:off x="4876800" y="-2"/>
            <a:ext cx="73152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b="1" dirty="0">
                <a:solidFill>
                  <a:schemeClr val="bg1"/>
                </a:solidFill>
              </a:rPr>
              <a:t>ALCOHOL-ASSOCIATED MORBIDITY AND MORTALITY</a:t>
            </a:r>
            <a:endParaRPr b="1" dirty="0">
              <a:solidFill>
                <a:schemeClr val="bg1"/>
              </a:solidFill>
            </a:endParaRPr>
          </a:p>
        </p:txBody>
      </p:sp>
      <p:sp>
        <p:nvSpPr>
          <p:cNvPr id="307" name="Google Shape;307;p13"/>
          <p:cNvSpPr>
            <a:spLocks noGrp="1"/>
          </p:cNvSpPr>
          <p:nvPr>
            <p:ph type="pic" idx="2"/>
          </p:nvPr>
        </p:nvSpPr>
        <p:spPr>
          <a:xfrm>
            <a:off x="0" y="0"/>
            <a:ext cx="4876800" cy="6858000"/>
          </a:xfrm>
          <a:prstGeom prst="rect">
            <a:avLst/>
          </a:prstGeom>
          <a:noFill/>
          <a:ln>
            <a:noFill/>
          </a:ln>
        </p:spPr>
        <p:txBody>
          <a:bodyPr/>
          <a:lstStyle/>
          <a:p>
            <a:endParaRPr lang="en-US"/>
          </a:p>
        </p:txBody>
      </p:sp>
      <p:pic>
        <p:nvPicPr>
          <p:cNvPr id="308" name="Google Shape;308;p13"/>
          <p:cNvPicPr preferRelativeResize="0"/>
          <p:nvPr/>
        </p:nvPicPr>
        <p:blipFill rotWithShape="1">
          <a:blip r:embed="rId3">
            <a:alphaModFix/>
          </a:blip>
          <a:srcRect/>
          <a:stretch/>
        </p:blipFill>
        <p:spPr>
          <a:xfrm>
            <a:off x="0" y="0"/>
            <a:ext cx="4876800" cy="6535024"/>
          </a:xfrm>
          <a:prstGeom prst="rect">
            <a:avLst/>
          </a:prstGeom>
          <a:noFill/>
          <a:ln>
            <a:noFill/>
          </a:ln>
        </p:spPr>
      </p:pic>
      <p:sp>
        <p:nvSpPr>
          <p:cNvPr id="309" name="Google Shape;309;p13"/>
          <p:cNvSpPr txBox="1"/>
          <p:nvPr/>
        </p:nvSpPr>
        <p:spPr>
          <a:xfrm>
            <a:off x="41945" y="6534834"/>
            <a:ext cx="479291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https://www.niaaa.nih.gov/alcohols-effects-health/alcohols-effects-body</a:t>
            </a:r>
            <a:endParaRPr sz="1200" dirty="0">
              <a:solidFill>
                <a:srgbClr val="0070C0"/>
              </a:solidFill>
              <a:latin typeface="Calibri"/>
              <a:ea typeface="Calibri"/>
              <a:cs typeface="Calibri"/>
              <a:sym typeface="Calibri"/>
            </a:endParaRPr>
          </a:p>
        </p:txBody>
      </p:sp>
      <p:sp>
        <p:nvSpPr>
          <p:cNvPr id="310" name="Google Shape;310;p13"/>
          <p:cNvSpPr txBox="1"/>
          <p:nvPr/>
        </p:nvSpPr>
        <p:spPr>
          <a:xfrm>
            <a:off x="5102942" y="6031539"/>
            <a:ext cx="694716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dirty="0">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https://www.niaaa.nih.gov/alcohols-effects-health/alcohol-topics/alcohol-facts-and-statistics/alcohol-and-human-body</a:t>
            </a:r>
            <a:endParaRPr sz="1100" dirty="0">
              <a:solidFill>
                <a:srgbClr val="0070C0"/>
              </a:solidFill>
              <a:latin typeface="Calibri"/>
              <a:ea typeface="Calibri"/>
              <a:cs typeface="Calibri"/>
              <a:sym typeface="Calibri"/>
            </a:endParaRPr>
          </a:p>
          <a:p>
            <a:pPr marL="0" marR="0" lvl="0" indent="0" algn="l" rtl="0">
              <a:spcBef>
                <a:spcPts val="0"/>
              </a:spcBef>
              <a:spcAft>
                <a:spcPts val="0"/>
              </a:spcAft>
              <a:buNone/>
            </a:pPr>
            <a:r>
              <a:rPr lang="en-US" sz="1100" dirty="0" err="1">
                <a:solidFill>
                  <a:schemeClr val="tx1">
                    <a:lumMod val="50000"/>
                    <a:lumOff val="50000"/>
                  </a:schemeClr>
                </a:solidFill>
                <a:latin typeface="Calibri"/>
                <a:ea typeface="Calibri"/>
                <a:cs typeface="Calibri"/>
                <a:sym typeface="Calibri"/>
              </a:rPr>
              <a:t>Goding</a:t>
            </a:r>
            <a:r>
              <a:rPr lang="en-US" sz="1100" dirty="0">
                <a:solidFill>
                  <a:schemeClr val="tx1">
                    <a:lumMod val="50000"/>
                    <a:lumOff val="50000"/>
                  </a:schemeClr>
                </a:solidFill>
                <a:latin typeface="Calibri"/>
                <a:ea typeface="Calibri"/>
                <a:cs typeface="Calibri"/>
                <a:sym typeface="Calibri"/>
              </a:rPr>
              <a:t> Sauer A. et. al. Cancer Epidemiol (2021); </a:t>
            </a:r>
            <a:r>
              <a:rPr lang="en-US" sz="1100" dirty="0" err="1">
                <a:solidFill>
                  <a:schemeClr val="tx1">
                    <a:lumMod val="50000"/>
                    <a:lumOff val="50000"/>
                  </a:schemeClr>
                </a:solidFill>
                <a:latin typeface="Calibri"/>
                <a:ea typeface="Calibri"/>
                <a:cs typeface="Calibri"/>
                <a:sym typeface="Calibri"/>
              </a:rPr>
              <a:t>Rumgay</a:t>
            </a:r>
            <a:r>
              <a:rPr lang="en-US" sz="1100" dirty="0">
                <a:solidFill>
                  <a:schemeClr val="tx1">
                    <a:lumMod val="50000"/>
                    <a:lumOff val="50000"/>
                  </a:schemeClr>
                </a:solidFill>
                <a:latin typeface="Calibri"/>
                <a:ea typeface="Calibri"/>
                <a:cs typeface="Calibri"/>
                <a:sym typeface="Calibri"/>
              </a:rPr>
              <a:t> H. et. al., Lancet (2021)</a:t>
            </a:r>
            <a:endParaRPr dirty="0">
              <a:solidFill>
                <a:schemeClr val="tx1">
                  <a:lumMod val="50000"/>
                  <a:lumOff val="5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a:t>DISPARITIES IN CONSEQUENCES OF AUD</a:t>
            </a:r>
            <a:endParaRPr/>
          </a:p>
        </p:txBody>
      </p:sp>
      <p:sp>
        <p:nvSpPr>
          <p:cNvPr id="317" name="Google Shape;317;p14"/>
          <p:cNvSpPr txBox="1">
            <a:spLocks noGrp="1"/>
          </p:cNvSpPr>
          <p:nvPr>
            <p:ph type="body" idx="1"/>
          </p:nvPr>
        </p:nvSpPr>
        <p:spPr>
          <a:xfrm>
            <a:off x="454395" y="1496110"/>
            <a:ext cx="11458205" cy="4845550"/>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rgbClr val="008080"/>
              </a:buClr>
            </a:pPr>
            <a:r>
              <a:rPr lang="en-US" sz="2600" dirty="0">
                <a:solidFill>
                  <a:schemeClr val="tx1">
                    <a:lumMod val="50000"/>
                    <a:lumOff val="50000"/>
                  </a:schemeClr>
                </a:solidFill>
                <a:latin typeface="+mn-lt"/>
              </a:rPr>
              <a:t>Sex disparities</a:t>
            </a:r>
            <a:endParaRPr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200" dirty="0">
                <a:solidFill>
                  <a:schemeClr val="tx1">
                    <a:lumMod val="50000"/>
                    <a:lumOff val="50000"/>
                  </a:schemeClr>
                </a:solidFill>
                <a:latin typeface="+mn-lt"/>
              </a:rPr>
              <a:t>Women with AUD: more likely to develop alcohol-associated cardiovascular disease and liver cirrhosis than men with AUD</a:t>
            </a:r>
            <a:endParaRPr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dirty="0">
                <a:solidFill>
                  <a:schemeClr val="tx1">
                    <a:lumMod val="50000"/>
                    <a:lumOff val="50000"/>
                  </a:schemeClr>
                </a:solidFill>
                <a:latin typeface="+mn-lt"/>
              </a:rPr>
              <a:t>Increases in alcohol-related consequences larger for women</a:t>
            </a:r>
            <a:endParaRPr dirty="0">
              <a:solidFill>
                <a:schemeClr val="tx1">
                  <a:lumMod val="50000"/>
                  <a:lumOff val="50000"/>
                </a:schemeClr>
              </a:solidFill>
              <a:latin typeface="+mn-lt"/>
            </a:endParaRPr>
          </a:p>
          <a:p>
            <a:pPr marL="1257277" lvl="2" algn="l" rtl="0">
              <a:lnSpc>
                <a:spcPct val="90000"/>
              </a:lnSpc>
              <a:spcBef>
                <a:spcPts val="500"/>
              </a:spcBef>
              <a:spcAft>
                <a:spcPts val="0"/>
              </a:spcAft>
              <a:buClr>
                <a:srgbClr val="008080"/>
              </a:buClr>
              <a:buSzPct val="150000"/>
              <a:buFont typeface="Open Sans" panose="020B0606030504020204" pitchFamily="34" charset="0"/>
              <a:buChar char="»"/>
            </a:pPr>
            <a:r>
              <a:rPr lang="en-US" dirty="0">
                <a:solidFill>
                  <a:schemeClr val="tx1">
                    <a:lumMod val="50000"/>
                    <a:lumOff val="50000"/>
                  </a:schemeClr>
                </a:solidFill>
                <a:latin typeface="+mn-lt"/>
              </a:rPr>
              <a:t>ED visits, hospitalizations, deaths</a:t>
            </a:r>
            <a:endParaRPr dirty="0">
              <a:solidFill>
                <a:schemeClr val="tx1">
                  <a:lumMod val="50000"/>
                  <a:lumOff val="50000"/>
                </a:schemeClr>
              </a:solidFill>
              <a:latin typeface="+mn-lt"/>
            </a:endParaRPr>
          </a:p>
          <a:p>
            <a:pPr lvl="0" indent="-457200" algn="l" rtl="0">
              <a:lnSpc>
                <a:spcPct val="90000"/>
              </a:lnSpc>
              <a:spcBef>
                <a:spcPts val="1000"/>
              </a:spcBef>
              <a:spcAft>
                <a:spcPts val="0"/>
              </a:spcAft>
              <a:buClr>
                <a:srgbClr val="008080"/>
              </a:buClr>
            </a:pPr>
            <a:r>
              <a:rPr lang="en-US" sz="2600" dirty="0">
                <a:solidFill>
                  <a:schemeClr val="tx1">
                    <a:lumMod val="50000"/>
                    <a:lumOff val="50000"/>
                  </a:schemeClr>
                </a:solidFill>
                <a:latin typeface="+mn-lt"/>
              </a:rPr>
              <a:t>Race and ethnicity disparities</a:t>
            </a:r>
            <a:endParaRPr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200" dirty="0">
                <a:solidFill>
                  <a:schemeClr val="tx1">
                    <a:lumMod val="50000"/>
                    <a:lumOff val="50000"/>
                  </a:schemeClr>
                </a:solidFill>
                <a:latin typeface="+mn-lt"/>
              </a:rPr>
              <a:t>Blacks with AUD: more alcohol-associated malignancies and cirrhosis than Whites with AUD</a:t>
            </a:r>
            <a:endParaRPr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200" dirty="0">
                <a:solidFill>
                  <a:schemeClr val="tx1">
                    <a:lumMod val="50000"/>
                    <a:lumOff val="50000"/>
                  </a:schemeClr>
                </a:solidFill>
                <a:latin typeface="+mn-lt"/>
              </a:rPr>
              <a:t>American Indian/Alaska Natives: more alcohol-associated injury</a:t>
            </a:r>
            <a:endParaRPr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200" dirty="0">
                <a:solidFill>
                  <a:schemeClr val="tx1">
                    <a:lumMod val="50000"/>
                    <a:lumOff val="50000"/>
                  </a:schemeClr>
                </a:solidFill>
                <a:latin typeface="+mn-lt"/>
              </a:rPr>
              <a:t>Blacks and Hispanics: more alcohol-associated injury mortality</a:t>
            </a:r>
            <a:endParaRPr dirty="0">
              <a:solidFill>
                <a:schemeClr val="tx1">
                  <a:lumMod val="50000"/>
                  <a:lumOff val="50000"/>
                </a:schemeClr>
              </a:solidFill>
              <a:latin typeface="+mn-lt"/>
            </a:endParaRPr>
          </a:p>
          <a:p>
            <a:pPr lvl="0" indent="-457200" algn="l" rtl="0">
              <a:lnSpc>
                <a:spcPct val="90000"/>
              </a:lnSpc>
              <a:spcBef>
                <a:spcPts val="1000"/>
              </a:spcBef>
              <a:spcAft>
                <a:spcPts val="0"/>
              </a:spcAft>
              <a:buClr>
                <a:srgbClr val="008080"/>
              </a:buClr>
            </a:pPr>
            <a:r>
              <a:rPr lang="en-US" sz="2600" dirty="0">
                <a:solidFill>
                  <a:schemeClr val="tx1">
                    <a:lumMod val="50000"/>
                    <a:lumOff val="50000"/>
                  </a:schemeClr>
                </a:solidFill>
                <a:latin typeface="+mn-lt"/>
              </a:rPr>
              <a:t>Socioeconomic status (SES)</a:t>
            </a:r>
            <a:endParaRPr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200" dirty="0">
                <a:solidFill>
                  <a:schemeClr val="tx1">
                    <a:lumMod val="50000"/>
                    <a:lumOff val="50000"/>
                  </a:schemeClr>
                </a:solidFill>
                <a:latin typeface="+mn-lt"/>
              </a:rPr>
              <a:t>Lower SES associated with increased risk of alcohol-related mortality (66% for men and 78% for women</a:t>
            </a:r>
            <a:endParaRPr dirty="0">
              <a:solidFill>
                <a:schemeClr val="tx1">
                  <a:lumMod val="50000"/>
                  <a:lumOff val="50000"/>
                </a:schemeClr>
              </a:solidFill>
              <a:latin typeface="+mn-lt"/>
            </a:endParaRPr>
          </a:p>
          <a:p>
            <a:pPr marL="520700" lvl="0" indent="-342900" algn="l" rtl="0">
              <a:lnSpc>
                <a:spcPct val="90000"/>
              </a:lnSpc>
              <a:spcBef>
                <a:spcPts val="1000"/>
              </a:spcBef>
              <a:spcAft>
                <a:spcPts val="1600"/>
              </a:spcAft>
              <a:buClr>
                <a:srgbClr val="008080"/>
              </a:buClr>
            </a:pPr>
            <a:endParaRPr dirty="0">
              <a:solidFill>
                <a:schemeClr val="tx1">
                  <a:lumMod val="50000"/>
                  <a:lumOff val="50000"/>
                </a:schemeClr>
              </a:solidFill>
              <a:latin typeface="+mn-lt"/>
            </a:endParaRPr>
          </a:p>
        </p:txBody>
      </p:sp>
      <p:sp>
        <p:nvSpPr>
          <p:cNvPr id="318" name="Google Shape;318;p14"/>
          <p:cNvSpPr txBox="1"/>
          <p:nvPr/>
        </p:nvSpPr>
        <p:spPr>
          <a:xfrm>
            <a:off x="585082" y="6218580"/>
            <a:ext cx="1119683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dirty="0">
                <a:solidFill>
                  <a:schemeClr val="tx1">
                    <a:lumMod val="50000"/>
                    <a:lumOff val="50000"/>
                  </a:schemeClr>
                </a:solidFill>
                <a:latin typeface="Arial"/>
                <a:ea typeface="Arial"/>
                <a:cs typeface="Arial"/>
                <a:sym typeface="Arial"/>
              </a:rPr>
              <a:t>White </a:t>
            </a:r>
            <a:r>
              <a:rPr lang="en-US" sz="1100" dirty="0">
                <a:solidFill>
                  <a:schemeClr val="tx1">
                    <a:lumMod val="50000"/>
                    <a:lumOff val="50000"/>
                  </a:schemeClr>
                </a:solidFill>
                <a:latin typeface="Arial"/>
                <a:ea typeface="Arial"/>
                <a:cs typeface="Arial"/>
                <a:sym typeface="Arial"/>
              </a:rPr>
              <a:t>A. Alcohol Res. (2020); </a:t>
            </a:r>
            <a:r>
              <a:rPr lang="en-US" sz="1100" b="0" i="0" dirty="0">
                <a:solidFill>
                  <a:schemeClr val="tx1">
                    <a:lumMod val="50000"/>
                    <a:lumOff val="50000"/>
                  </a:schemeClr>
                </a:solidFill>
                <a:latin typeface="Arial"/>
                <a:ea typeface="Arial"/>
                <a:cs typeface="Arial"/>
                <a:sym typeface="Arial"/>
              </a:rPr>
              <a:t>Collins SE. </a:t>
            </a:r>
            <a:r>
              <a:rPr lang="en-US" sz="1100" i="1" dirty="0">
                <a:solidFill>
                  <a:schemeClr val="tx1">
                    <a:lumMod val="50000"/>
                    <a:lumOff val="50000"/>
                  </a:schemeClr>
                </a:solidFill>
                <a:latin typeface="Arial"/>
                <a:ea typeface="Arial"/>
                <a:cs typeface="Arial"/>
                <a:sym typeface="Arial"/>
              </a:rPr>
              <a:t>Alcohol Res </a:t>
            </a:r>
            <a:r>
              <a:rPr lang="en-US" sz="1100" dirty="0">
                <a:solidFill>
                  <a:schemeClr val="tx1">
                    <a:lumMod val="50000"/>
                    <a:lumOff val="50000"/>
                  </a:schemeClr>
                </a:solidFill>
                <a:latin typeface="Arial"/>
                <a:ea typeface="Arial"/>
                <a:cs typeface="Arial"/>
                <a:sym typeface="Arial"/>
              </a:rPr>
              <a:t>(2016</a:t>
            </a:r>
            <a:r>
              <a:rPr lang="en-US" sz="1100" i="1" dirty="0">
                <a:solidFill>
                  <a:schemeClr val="tx1">
                    <a:lumMod val="50000"/>
                    <a:lumOff val="50000"/>
                  </a:schemeClr>
                </a:solidFill>
                <a:latin typeface="Arial"/>
                <a:ea typeface="Arial"/>
                <a:cs typeface="Arial"/>
                <a:sym typeface="Arial"/>
              </a:rPr>
              <a:t>);</a:t>
            </a:r>
            <a:r>
              <a:rPr lang="en-US" sz="1100" b="0" i="0" dirty="0">
                <a:solidFill>
                  <a:schemeClr val="tx1">
                    <a:lumMod val="50000"/>
                    <a:lumOff val="50000"/>
                  </a:schemeClr>
                </a:solidFill>
                <a:latin typeface="Arial"/>
                <a:ea typeface="Arial"/>
                <a:cs typeface="Arial"/>
                <a:sym typeface="Arial"/>
              </a:rPr>
              <a:t> </a:t>
            </a:r>
            <a:r>
              <a:rPr lang="en-US" sz="1100" dirty="0">
                <a:solidFill>
                  <a:schemeClr val="tx1">
                    <a:lumMod val="50000"/>
                    <a:lumOff val="50000"/>
                  </a:schemeClr>
                </a:solidFill>
                <a:latin typeface="Arial"/>
                <a:ea typeface="Arial"/>
                <a:cs typeface="Arial"/>
                <a:sym typeface="Arial"/>
              </a:rPr>
              <a:t>Erol A and </a:t>
            </a:r>
            <a:r>
              <a:rPr lang="en-US" sz="1100" dirty="0" err="1">
                <a:solidFill>
                  <a:schemeClr val="tx1">
                    <a:lumMod val="50000"/>
                    <a:lumOff val="50000"/>
                  </a:schemeClr>
                </a:solidFill>
                <a:latin typeface="Arial"/>
                <a:ea typeface="Arial"/>
                <a:cs typeface="Arial"/>
                <a:sym typeface="Arial"/>
              </a:rPr>
              <a:t>Karpyak</a:t>
            </a:r>
            <a:r>
              <a:rPr lang="en-US" sz="1100" dirty="0">
                <a:solidFill>
                  <a:schemeClr val="tx1">
                    <a:lumMod val="50000"/>
                    <a:lumOff val="50000"/>
                  </a:schemeClr>
                </a:solidFill>
                <a:latin typeface="Arial"/>
                <a:ea typeface="Arial"/>
                <a:cs typeface="Arial"/>
                <a:sym typeface="Arial"/>
              </a:rPr>
              <a:t> VM. Drug </a:t>
            </a:r>
            <a:r>
              <a:rPr lang="en-US" sz="1100" dirty="0" err="1">
                <a:solidFill>
                  <a:schemeClr val="tx1">
                    <a:lumMod val="50000"/>
                    <a:lumOff val="50000"/>
                  </a:schemeClr>
                </a:solidFill>
                <a:latin typeface="Arial"/>
                <a:ea typeface="Arial"/>
                <a:cs typeface="Arial"/>
                <a:sym typeface="Arial"/>
              </a:rPr>
              <a:t>Alc</a:t>
            </a:r>
            <a:r>
              <a:rPr lang="en-US" sz="1100" dirty="0">
                <a:solidFill>
                  <a:schemeClr val="tx1">
                    <a:lumMod val="50000"/>
                    <a:lumOff val="50000"/>
                  </a:schemeClr>
                </a:solidFill>
                <a:latin typeface="Arial"/>
                <a:ea typeface="Arial"/>
                <a:cs typeface="Arial"/>
                <a:sym typeface="Arial"/>
              </a:rPr>
              <a:t> Depend. 2015; Keyes KM et. al. </a:t>
            </a:r>
            <a:r>
              <a:rPr lang="en-US" sz="1100" i="1" dirty="0">
                <a:solidFill>
                  <a:schemeClr val="tx1">
                    <a:lumMod val="50000"/>
                    <a:lumOff val="50000"/>
                  </a:schemeClr>
                </a:solidFill>
                <a:latin typeface="Arial"/>
                <a:ea typeface="Arial"/>
                <a:cs typeface="Arial"/>
                <a:sym typeface="Arial"/>
              </a:rPr>
              <a:t>Epidemiol Rev</a:t>
            </a:r>
            <a:r>
              <a:rPr lang="en-US" sz="1100" dirty="0">
                <a:solidFill>
                  <a:schemeClr val="tx1">
                    <a:lumMod val="50000"/>
                    <a:lumOff val="50000"/>
                  </a:schemeClr>
                </a:solidFill>
                <a:latin typeface="Arial"/>
                <a:ea typeface="Arial"/>
                <a:cs typeface="Arial"/>
                <a:sym typeface="Arial"/>
              </a:rPr>
              <a:t>. 2012;  Yoon YH and Yi HY. NIAAA. 2012; Chartier K and Caetano R. Addiction. 2010</a:t>
            </a:r>
            <a:endParaRPr sz="1100" dirty="0">
              <a:solidFill>
                <a:schemeClr val="tx1">
                  <a:lumMod val="50000"/>
                  <a:lumOff val="50000"/>
                </a:schemeClr>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5"/>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CHANGES IN ALCOHOL CONSUMPTION DURING THE COVID-19 PANDEMIC</a:t>
            </a:r>
            <a:endParaRPr/>
          </a:p>
        </p:txBody>
      </p:sp>
      <p:pic>
        <p:nvPicPr>
          <p:cNvPr id="325" name="Google Shape;325;p15"/>
          <p:cNvPicPr preferRelativeResize="0"/>
          <p:nvPr/>
        </p:nvPicPr>
        <p:blipFill rotWithShape="1">
          <a:blip r:embed="rId3">
            <a:alphaModFix/>
          </a:blip>
          <a:srcRect/>
          <a:stretch/>
        </p:blipFill>
        <p:spPr>
          <a:xfrm>
            <a:off x="261577" y="4133920"/>
            <a:ext cx="8297433" cy="2248214"/>
          </a:xfrm>
          <a:prstGeom prst="rect">
            <a:avLst/>
          </a:prstGeom>
          <a:noFill/>
          <a:ln>
            <a:noFill/>
          </a:ln>
        </p:spPr>
      </p:pic>
      <p:pic>
        <p:nvPicPr>
          <p:cNvPr id="326" name="Google Shape;326;p15"/>
          <p:cNvPicPr preferRelativeResize="0"/>
          <p:nvPr/>
        </p:nvPicPr>
        <p:blipFill rotWithShape="1">
          <a:blip r:embed="rId4">
            <a:alphaModFix/>
          </a:blip>
          <a:srcRect/>
          <a:stretch/>
        </p:blipFill>
        <p:spPr>
          <a:xfrm>
            <a:off x="0" y="1306468"/>
            <a:ext cx="8852927" cy="2657475"/>
          </a:xfrm>
          <a:prstGeom prst="rect">
            <a:avLst/>
          </a:prstGeom>
          <a:noFill/>
          <a:ln>
            <a:noFill/>
          </a:ln>
        </p:spPr>
      </p:pic>
      <p:pic>
        <p:nvPicPr>
          <p:cNvPr id="327" name="Google Shape;327;p15"/>
          <p:cNvPicPr preferRelativeResize="0"/>
          <p:nvPr/>
        </p:nvPicPr>
        <p:blipFill rotWithShape="1">
          <a:blip r:embed="rId5">
            <a:alphaModFix/>
          </a:blip>
          <a:srcRect l="7935" t="11178" r="3899" b="10569"/>
          <a:stretch/>
        </p:blipFill>
        <p:spPr>
          <a:xfrm>
            <a:off x="7989732" y="1306468"/>
            <a:ext cx="4202268" cy="229037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6"/>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UNHEALTHY ALCOHOL USE AND AUD ARE COSTLY</a:t>
            </a:r>
            <a:endParaRPr/>
          </a:p>
        </p:txBody>
      </p:sp>
      <p:sp>
        <p:nvSpPr>
          <p:cNvPr id="334" name="Google Shape;334;p16"/>
          <p:cNvSpPr txBox="1">
            <a:spLocks noGrp="1"/>
          </p:cNvSpPr>
          <p:nvPr>
            <p:ph type="body" idx="1"/>
          </p:nvPr>
        </p:nvSpPr>
        <p:spPr>
          <a:xfrm>
            <a:off x="824344" y="1783767"/>
            <a:ext cx="10279085" cy="4351338"/>
          </a:xfrm>
          <a:prstGeom prst="rect">
            <a:avLst/>
          </a:prstGeom>
          <a:noFill/>
          <a:ln>
            <a:noFill/>
          </a:ln>
        </p:spPr>
        <p:txBody>
          <a:bodyPr spcFirstLastPara="1" wrap="square" lIns="91425" tIns="45700" rIns="91425" bIns="45700" anchor="t" anchorCtr="0">
            <a:noAutofit/>
          </a:bodyPr>
          <a:lstStyle/>
          <a:p>
            <a:pPr marL="354004" lvl="0" indent="-354004" algn="l" rtl="0">
              <a:lnSpc>
                <a:spcPct val="90000"/>
              </a:lnSpc>
              <a:spcBef>
                <a:spcPts val="0"/>
              </a:spcBef>
              <a:spcAft>
                <a:spcPts val="0"/>
              </a:spcAft>
              <a:buClr>
                <a:srgbClr val="008080"/>
              </a:buClr>
            </a:pPr>
            <a:r>
              <a:rPr lang="en-US" sz="2800" dirty="0">
                <a:solidFill>
                  <a:schemeClr val="tx1">
                    <a:lumMod val="50000"/>
                    <a:lumOff val="50000"/>
                  </a:schemeClr>
                </a:solidFill>
                <a:latin typeface="+mn-lt"/>
              </a:rPr>
              <a:t>Excessive drinking cost the U.S. $249 billion dollars annually</a:t>
            </a:r>
            <a:endParaRPr sz="2800" dirty="0">
              <a:solidFill>
                <a:schemeClr val="tx1">
                  <a:lumMod val="50000"/>
                  <a:lumOff val="50000"/>
                </a:schemeClr>
              </a:solidFill>
              <a:latin typeface="+mn-lt"/>
            </a:endParaRPr>
          </a:p>
          <a:p>
            <a:pPr marL="952488" lvl="1">
              <a:spcBef>
                <a:spcPts val="500"/>
              </a:spcBef>
              <a:buClr>
                <a:srgbClr val="008080"/>
              </a:buClr>
              <a:buSzPct val="150000"/>
              <a:buFont typeface="Open Sans" panose="020B0606030504020204" pitchFamily="34" charset="0"/>
              <a:buChar char="»"/>
            </a:pPr>
            <a:endParaRPr dirty="0">
              <a:solidFill>
                <a:schemeClr val="tx1">
                  <a:lumMod val="50000"/>
                  <a:lumOff val="50000"/>
                </a:schemeClr>
              </a:solidFill>
              <a:latin typeface="+mn-lt"/>
            </a:endParaRPr>
          </a:p>
          <a:p>
            <a:pPr marL="354004" lvl="0" indent="-354004" algn="l" rtl="0">
              <a:lnSpc>
                <a:spcPct val="90000"/>
              </a:lnSpc>
              <a:spcBef>
                <a:spcPts val="1000"/>
              </a:spcBef>
              <a:spcAft>
                <a:spcPts val="0"/>
              </a:spcAft>
              <a:buClr>
                <a:srgbClr val="008080"/>
              </a:buClr>
            </a:pPr>
            <a:r>
              <a:rPr lang="en-US" sz="2800" dirty="0">
                <a:solidFill>
                  <a:schemeClr val="tx1">
                    <a:lumMod val="50000"/>
                    <a:lumOff val="50000"/>
                  </a:schemeClr>
                </a:solidFill>
                <a:latin typeface="+mn-lt"/>
              </a:rPr>
              <a:t>Direct and indirect costs</a:t>
            </a:r>
            <a:endParaRPr sz="2800"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n-lt"/>
              </a:rPr>
              <a:t>38.8% direct costs (health care, crime, MVAs)</a:t>
            </a:r>
            <a:endParaRPr sz="2400"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n-lt"/>
              </a:rPr>
              <a:t>61.2% indirect costs (lost productivity)</a:t>
            </a:r>
            <a:endParaRPr sz="2400" dirty="0">
              <a:solidFill>
                <a:schemeClr val="tx1">
                  <a:lumMod val="50000"/>
                  <a:lumOff val="50000"/>
                </a:schemeClr>
              </a:solidFill>
              <a:latin typeface="+mn-lt"/>
            </a:endParaRPr>
          </a:p>
          <a:p>
            <a:pPr marL="520700" indent="-342900">
              <a:buClr>
                <a:srgbClr val="008080"/>
              </a:buClr>
            </a:pPr>
            <a:endParaRPr dirty="0">
              <a:solidFill>
                <a:schemeClr val="tx1">
                  <a:lumMod val="50000"/>
                  <a:lumOff val="50000"/>
                </a:schemeClr>
              </a:solidFill>
              <a:latin typeface="+mn-lt"/>
            </a:endParaRPr>
          </a:p>
          <a:p>
            <a:pPr marL="354004" lvl="0" indent="-354004" algn="l" rtl="0">
              <a:lnSpc>
                <a:spcPct val="90000"/>
              </a:lnSpc>
              <a:spcBef>
                <a:spcPts val="1000"/>
              </a:spcBef>
              <a:spcAft>
                <a:spcPts val="1600"/>
              </a:spcAft>
              <a:buClr>
                <a:srgbClr val="008080"/>
              </a:buClr>
            </a:pPr>
            <a:r>
              <a:rPr lang="en-US" sz="2800" dirty="0">
                <a:solidFill>
                  <a:schemeClr val="tx1">
                    <a:lumMod val="50000"/>
                    <a:lumOff val="50000"/>
                  </a:schemeClr>
                </a:solidFill>
                <a:latin typeface="+mn-lt"/>
              </a:rPr>
              <a:t>2023 study found $10.2 billion annual expenditures in commercially insured persons with AUD</a:t>
            </a:r>
            <a:endParaRPr sz="2800" dirty="0">
              <a:solidFill>
                <a:schemeClr val="tx1">
                  <a:lumMod val="50000"/>
                  <a:lumOff val="50000"/>
                </a:schemeClr>
              </a:solidFill>
              <a:latin typeface="+mn-lt"/>
            </a:endParaRPr>
          </a:p>
        </p:txBody>
      </p:sp>
      <p:sp>
        <p:nvSpPr>
          <p:cNvPr id="335" name="Google Shape;335;p16"/>
          <p:cNvSpPr txBox="1"/>
          <p:nvPr/>
        </p:nvSpPr>
        <p:spPr>
          <a:xfrm>
            <a:off x="580104" y="6135105"/>
            <a:ext cx="1127861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tx1">
                    <a:lumMod val="50000"/>
                    <a:lumOff val="50000"/>
                  </a:schemeClr>
                </a:solidFill>
                <a:latin typeface="Calibri"/>
                <a:ea typeface="Calibri"/>
                <a:cs typeface="Calibri"/>
                <a:sym typeface="Calibri"/>
              </a:rPr>
              <a:t>Li, M. et. al., JAMA (2023); Manthey, J. et. al., </a:t>
            </a:r>
            <a:r>
              <a:rPr lang="en-US" dirty="0" err="1">
                <a:solidFill>
                  <a:schemeClr val="tx1">
                    <a:lumMod val="50000"/>
                    <a:lumOff val="50000"/>
                  </a:schemeClr>
                </a:solidFill>
                <a:latin typeface="Calibri"/>
                <a:ea typeface="Calibri"/>
                <a:cs typeface="Calibri"/>
                <a:sym typeface="Calibri"/>
              </a:rPr>
              <a:t>PhamacoEconomics</a:t>
            </a:r>
            <a:r>
              <a:rPr lang="en-US" dirty="0">
                <a:solidFill>
                  <a:schemeClr val="tx1">
                    <a:lumMod val="50000"/>
                    <a:lumOff val="50000"/>
                  </a:schemeClr>
                </a:solidFill>
                <a:latin typeface="Calibri"/>
                <a:ea typeface="Calibri"/>
                <a:cs typeface="Calibri"/>
                <a:sym typeface="Calibri"/>
              </a:rPr>
              <a:t> (2021); Sacks JJ. Et. al., Am J Prev Med (2015) </a:t>
            </a:r>
            <a:endParaRPr dirty="0">
              <a:solidFill>
                <a:schemeClr val="tx1">
                  <a:lumMod val="50000"/>
                  <a:lumOff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7"/>
          <p:cNvSpPr txBox="1">
            <a:spLocks noGrp="1"/>
          </p:cNvSpPr>
          <p:nvPr>
            <p:ph type="body" idx="1"/>
          </p:nvPr>
        </p:nvSpPr>
        <p:spPr>
          <a:xfrm>
            <a:off x="235974" y="1612490"/>
            <a:ext cx="6677445" cy="4758813"/>
          </a:xfrm>
          <a:prstGeom prst="rect">
            <a:avLst/>
          </a:prstGeom>
          <a:noFill/>
          <a:ln>
            <a:noFill/>
          </a:ln>
        </p:spPr>
        <p:txBody>
          <a:bodyPr spcFirstLastPara="1" wrap="square" lIns="91425" tIns="45700" rIns="91425" bIns="45700" anchor="t" anchorCtr="0">
            <a:noAutofit/>
          </a:bodyPr>
          <a:lstStyle/>
          <a:p>
            <a:pPr marL="409564" lvl="0" indent="-409564" algn="l" rtl="0">
              <a:lnSpc>
                <a:spcPct val="90000"/>
              </a:lnSpc>
              <a:spcBef>
                <a:spcPts val="0"/>
              </a:spcBef>
              <a:spcAft>
                <a:spcPts val="0"/>
              </a:spcAft>
              <a:buClr>
                <a:srgbClr val="008080"/>
              </a:buClr>
              <a:buSzPct val="150000"/>
              <a:buFont typeface="Open Sans" panose="020B0606030504020204" pitchFamily="34" charset="0"/>
              <a:buChar char="»"/>
            </a:pPr>
            <a:r>
              <a:rPr lang="en-US" sz="2800" dirty="0">
                <a:solidFill>
                  <a:schemeClr val="tx1">
                    <a:lumMod val="50000"/>
                    <a:lumOff val="50000"/>
                  </a:schemeClr>
                </a:solidFill>
                <a:latin typeface="+mn-lt"/>
              </a:rPr>
              <a:t>Of the 29.5 million, aged 12 and older with past year AUD:</a:t>
            </a:r>
            <a:endParaRPr sz="2800"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n-lt"/>
              </a:rPr>
              <a:t>14.7% (4.3 million) received treatment for AUD</a:t>
            </a:r>
            <a:endParaRPr sz="2400" dirty="0">
              <a:solidFill>
                <a:schemeClr val="tx1">
                  <a:lumMod val="50000"/>
                  <a:lumOff val="50000"/>
                </a:schemeClr>
              </a:solidFill>
              <a:latin typeface="+mn-lt"/>
            </a:endParaRPr>
          </a:p>
          <a:p>
            <a:pPr marL="800088" lvl="1" algn="l" rtl="0">
              <a:lnSpc>
                <a:spcPct val="90000"/>
              </a:lnSpc>
              <a:spcBef>
                <a:spcPts val="50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n-lt"/>
              </a:rPr>
              <a:t>2.1% (634,00) received medication for alcohol use disorder (MAUD)</a:t>
            </a:r>
            <a:endParaRPr sz="2400" dirty="0">
              <a:solidFill>
                <a:schemeClr val="tx1">
                  <a:lumMod val="50000"/>
                  <a:lumOff val="50000"/>
                </a:schemeClr>
              </a:solidFill>
              <a:latin typeface="+mn-lt"/>
            </a:endParaRPr>
          </a:p>
          <a:p>
            <a:pPr marL="1257277" lvl="2"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n-lt"/>
              </a:rPr>
              <a:t>2.9% of males with AUD vs. 1.1% of females with AUD</a:t>
            </a:r>
            <a:endParaRPr sz="2000" dirty="0">
              <a:solidFill>
                <a:schemeClr val="tx1">
                  <a:lumMod val="50000"/>
                  <a:lumOff val="50000"/>
                </a:schemeClr>
              </a:solidFill>
              <a:latin typeface="+mn-lt"/>
            </a:endParaRPr>
          </a:p>
          <a:p>
            <a:pPr marL="1257277" lvl="2"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n-lt"/>
              </a:rPr>
              <a:t>2.9% of American Indian/Alaska Native</a:t>
            </a:r>
            <a:endParaRPr sz="2000" dirty="0">
              <a:solidFill>
                <a:schemeClr val="tx1">
                  <a:lumMod val="50000"/>
                  <a:lumOff val="50000"/>
                </a:schemeClr>
              </a:solidFill>
              <a:latin typeface="+mn-lt"/>
            </a:endParaRPr>
          </a:p>
          <a:p>
            <a:pPr marL="1257277" lvl="2"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n-lt"/>
              </a:rPr>
              <a:t>2.6% Non-Hispanic Blacks</a:t>
            </a:r>
            <a:endParaRPr sz="2000" dirty="0">
              <a:solidFill>
                <a:schemeClr val="tx1">
                  <a:lumMod val="50000"/>
                  <a:lumOff val="50000"/>
                </a:schemeClr>
              </a:solidFill>
              <a:latin typeface="+mn-lt"/>
            </a:endParaRPr>
          </a:p>
          <a:p>
            <a:pPr marL="1257277" lvl="2"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n-lt"/>
              </a:rPr>
              <a:t>2.2% Non-Hispanic Whites</a:t>
            </a:r>
            <a:endParaRPr sz="2000" dirty="0">
              <a:solidFill>
                <a:schemeClr val="tx1">
                  <a:lumMod val="50000"/>
                  <a:lumOff val="50000"/>
                </a:schemeClr>
              </a:solidFill>
              <a:latin typeface="+mn-lt"/>
            </a:endParaRPr>
          </a:p>
          <a:p>
            <a:pPr marL="1257277" lvl="2" algn="l" rtl="0">
              <a:lnSpc>
                <a:spcPct val="90000"/>
              </a:lnSpc>
              <a:spcBef>
                <a:spcPts val="500"/>
              </a:spcBef>
              <a:spcAft>
                <a:spcPts val="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n-lt"/>
              </a:rPr>
              <a:t>1.6 % Hispanic/Latine</a:t>
            </a:r>
            <a:endParaRPr sz="2000" dirty="0">
              <a:solidFill>
                <a:schemeClr val="tx1">
                  <a:lumMod val="50000"/>
                  <a:lumOff val="50000"/>
                </a:schemeClr>
              </a:solidFill>
              <a:latin typeface="+mn-lt"/>
            </a:endParaRPr>
          </a:p>
          <a:p>
            <a:pPr marL="1257277" lvl="2" algn="l" rtl="0">
              <a:lnSpc>
                <a:spcPct val="90000"/>
              </a:lnSpc>
              <a:spcBef>
                <a:spcPts val="500"/>
              </a:spcBef>
              <a:spcAft>
                <a:spcPts val="1600"/>
              </a:spcAft>
              <a:buClr>
                <a:srgbClr val="008080"/>
              </a:buClr>
              <a:buSzPct val="150000"/>
              <a:buFont typeface="Open Sans" panose="020B0606030504020204" pitchFamily="34" charset="0"/>
              <a:buChar char="»"/>
            </a:pPr>
            <a:r>
              <a:rPr lang="en-US" sz="2000" dirty="0">
                <a:solidFill>
                  <a:schemeClr val="tx1">
                    <a:lumMod val="50000"/>
                    <a:lumOff val="50000"/>
                  </a:schemeClr>
                </a:solidFill>
                <a:latin typeface="+mn-lt"/>
              </a:rPr>
              <a:t>0.9% Multiracial</a:t>
            </a:r>
            <a:endParaRPr sz="2000" dirty="0">
              <a:solidFill>
                <a:schemeClr val="tx1">
                  <a:lumMod val="50000"/>
                  <a:lumOff val="50000"/>
                </a:schemeClr>
              </a:solidFill>
              <a:latin typeface="+mn-lt"/>
            </a:endParaRPr>
          </a:p>
        </p:txBody>
      </p:sp>
      <p:sp>
        <p:nvSpPr>
          <p:cNvPr id="341" name="Google Shape;341;p17"/>
          <p:cNvSpPr txBox="1">
            <a:spLocks noGrp="1"/>
          </p:cNvSpPr>
          <p:nvPr>
            <p:ph type="title"/>
          </p:nvPr>
        </p:nvSpPr>
        <p:spPr>
          <a:xfrm>
            <a:off x="3" y="-2"/>
            <a:ext cx="73152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b="1" dirty="0">
                <a:solidFill>
                  <a:schemeClr val="bg1"/>
                </a:solidFill>
              </a:rPr>
              <a:t>TREATMENT FOR AUD, PARTICULARLY MAUD, IS UNDERUTILIZED</a:t>
            </a:r>
            <a:endParaRPr b="1" dirty="0">
              <a:solidFill>
                <a:schemeClr val="bg1"/>
              </a:solidFill>
            </a:endParaRPr>
          </a:p>
        </p:txBody>
      </p:sp>
      <p:pic>
        <p:nvPicPr>
          <p:cNvPr id="342" name="Google Shape;342;p17"/>
          <p:cNvPicPr preferRelativeResize="0">
            <a:picLocks noGrp="1"/>
          </p:cNvPicPr>
          <p:nvPr>
            <p:ph type="pic" idx="2"/>
          </p:nvPr>
        </p:nvPicPr>
        <p:blipFill rotWithShape="1">
          <a:blip r:embed="rId3">
            <a:alphaModFix/>
          </a:blip>
          <a:srcRect l="26284" r="26284"/>
          <a:stretch/>
        </p:blipFill>
        <p:spPr>
          <a:xfrm>
            <a:off x="7315201" y="0"/>
            <a:ext cx="4876800" cy="6858001"/>
          </a:xfrm>
          <a:prstGeom prst="rect">
            <a:avLst/>
          </a:prstGeom>
          <a:noFill/>
          <a:ln>
            <a:noFill/>
          </a:ln>
        </p:spPr>
      </p:pic>
      <p:sp>
        <p:nvSpPr>
          <p:cNvPr id="343" name="Google Shape;343;p17"/>
          <p:cNvSpPr txBox="1"/>
          <p:nvPr/>
        </p:nvSpPr>
        <p:spPr>
          <a:xfrm>
            <a:off x="7315200" y="6612420"/>
            <a:ext cx="48768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US" sz="900" dirty="0">
                <a:solidFill>
                  <a:srgbClr val="0070C0"/>
                </a:solidFill>
                <a:latin typeface="Calibri"/>
                <a:ea typeface="Calibri"/>
                <a:cs typeface="Calibri"/>
                <a:sym typeface="Calibri"/>
              </a:rPr>
              <a:t> </a:t>
            </a:r>
            <a:r>
              <a:rPr lang="en-US" sz="900" dirty="0">
                <a:solidFill>
                  <a:schemeClr val="dk1"/>
                </a:solidFill>
                <a:latin typeface="Calibri"/>
                <a:ea typeface="Calibri"/>
                <a:cs typeface="Calibri"/>
                <a:sym typeface="Calibri"/>
              </a:rPr>
              <a:t>by Unknown Author is licensed under </a:t>
            </a:r>
            <a:r>
              <a:rPr lang="en-US" sz="900" u="sng" dirty="0">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BY-SA-NC</a:t>
            </a:r>
            <a:endParaRPr sz="900" dirty="0">
              <a:solidFill>
                <a:srgbClr val="0070C0"/>
              </a:solidFill>
              <a:latin typeface="Calibri"/>
              <a:ea typeface="Calibri"/>
              <a:cs typeface="Calibri"/>
              <a:sym typeface="Calibri"/>
            </a:endParaRPr>
          </a:p>
        </p:txBody>
      </p:sp>
      <p:sp>
        <p:nvSpPr>
          <p:cNvPr id="344" name="Google Shape;344;p17"/>
          <p:cNvSpPr txBox="1"/>
          <p:nvPr/>
        </p:nvSpPr>
        <p:spPr>
          <a:xfrm>
            <a:off x="2476325" y="6342796"/>
            <a:ext cx="533666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tx1">
                    <a:lumMod val="50000"/>
                    <a:lumOff val="50000"/>
                  </a:schemeClr>
                </a:solidFill>
                <a:latin typeface="Calibri"/>
                <a:ea typeface="Calibri"/>
                <a:cs typeface="Calibri"/>
                <a:sym typeface="Calibri"/>
              </a:rPr>
              <a:t>2022 National Survey on Drug Use and Health (NSDUH)</a:t>
            </a:r>
            <a:endParaRPr dirty="0">
              <a:solidFill>
                <a:schemeClr val="tx1">
                  <a:lumMod val="50000"/>
                  <a:lumOff val="5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8"/>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REFERENCES</a:t>
            </a:r>
            <a:endParaRPr/>
          </a:p>
        </p:txBody>
      </p:sp>
      <p:sp>
        <p:nvSpPr>
          <p:cNvPr id="350" name="Google Shape;350;p18"/>
          <p:cNvSpPr txBox="1">
            <a:spLocks noGrp="1"/>
          </p:cNvSpPr>
          <p:nvPr>
            <p:ph type="body" idx="1"/>
          </p:nvPr>
        </p:nvSpPr>
        <p:spPr>
          <a:xfrm>
            <a:off x="589936" y="1533832"/>
            <a:ext cx="11375922" cy="4876800"/>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SzPts val="1400"/>
              <a:buChar char="●"/>
            </a:pPr>
            <a:r>
              <a:rPr lang="en-US" sz="1400"/>
              <a:t>Collins, S. E. (2016). Associations Between Socioeconomic Factors and Alcohol Outcomes. </a:t>
            </a:r>
            <a:r>
              <a:rPr lang="en-US" sz="1400" i="1"/>
              <a:t>Alcohol Res, 38</a:t>
            </a:r>
            <a:r>
              <a:rPr lang="en-US" sz="1400"/>
              <a:t>(1), 83-94. Retrieved from </a:t>
            </a:r>
            <a:r>
              <a:rPr lang="en-US" sz="1400" u="sng">
                <a:solidFill>
                  <a:srgbClr val="0563C1"/>
                </a:solidFill>
                <a:hlinkClick r:id="rId3">
                  <a:extLst>
                    <a:ext uri="{A12FA001-AC4F-418D-AE19-62706E023703}">
                      <ahyp:hlinkClr xmlns:ahyp="http://schemas.microsoft.com/office/drawing/2018/hyperlinkcolor" val="tx"/>
                    </a:ext>
                  </a:extLst>
                </a:hlinkClick>
              </a:rPr>
              <a:t>https://www.ncbi.nlm.nih.gov/pmc/articles/PMC4872618/pdf/arcr-38-1-83.pdf</a:t>
            </a:r>
            <a:endParaRPr sz="1400"/>
          </a:p>
          <a:p>
            <a:pPr marL="457200" marR="0" lvl="0" indent="-457200" algn="l" rtl="0">
              <a:lnSpc>
                <a:spcPct val="90000"/>
              </a:lnSpc>
              <a:spcBef>
                <a:spcPts val="0"/>
              </a:spcBef>
              <a:spcAft>
                <a:spcPts val="0"/>
              </a:spcAft>
              <a:buSzPts val="1400"/>
              <a:buChar char="●"/>
            </a:pPr>
            <a:r>
              <a:rPr lang="en-US" sz="1400"/>
              <a:t>Esser, M. B., Leung, G., Sherk, A., Bohm, M. K., Liu, Y., Lu, H., &amp; Naimi, T. S. (2022). Estimated Deaths Attributable to Excessive Alcohol Use Among US Adults Aged 20 to 64 Years, 2015 to 2019. </a:t>
            </a:r>
            <a:r>
              <a:rPr lang="en-US" sz="1400" i="1"/>
              <a:t>JAMA Network Open, 5</a:t>
            </a:r>
            <a:r>
              <a:rPr lang="en-US" sz="1400"/>
              <a:t>(11), e2239485-e2239485. doi:10.1001/jamanetworkopen.2022.39485</a:t>
            </a:r>
            <a:endParaRPr/>
          </a:p>
          <a:p>
            <a:pPr marL="457200" lvl="0" indent="-457200" algn="l" rtl="0">
              <a:lnSpc>
                <a:spcPct val="90000"/>
              </a:lnSpc>
              <a:spcBef>
                <a:spcPts val="0"/>
              </a:spcBef>
              <a:spcAft>
                <a:spcPts val="0"/>
              </a:spcAft>
              <a:buSzPts val="1400"/>
              <a:buChar char="●"/>
            </a:pPr>
            <a:r>
              <a:rPr lang="en-US" sz="1400"/>
              <a:t>Fish, J. N., &amp; Exten, C. (2020). Sexual Orientation Differences in Alcohol Use Disorder Across the Adult Life Course. </a:t>
            </a:r>
            <a:r>
              <a:rPr lang="en-US" sz="1400" i="1"/>
              <a:t>Am J Prev Med, 59</a:t>
            </a:r>
            <a:r>
              <a:rPr lang="en-US" sz="1400"/>
              <a:t>(3), 428-436. doi:10.1016/j.amepre.2020.04.012</a:t>
            </a:r>
            <a:endParaRPr/>
          </a:p>
          <a:p>
            <a:pPr marL="457200" marR="0" lvl="0" indent="-457200" algn="l" rtl="0">
              <a:lnSpc>
                <a:spcPct val="90000"/>
              </a:lnSpc>
              <a:spcBef>
                <a:spcPts val="0"/>
              </a:spcBef>
              <a:spcAft>
                <a:spcPts val="0"/>
              </a:spcAft>
              <a:buSzPts val="1400"/>
              <a:buChar char="●"/>
            </a:pPr>
            <a:r>
              <a:rPr lang="en-US" sz="1400"/>
              <a:t>Goding Sauer, A., Fedewa, S. A., Bandi, P., Minihan, A. K., Stoklosa, M., Drope, J., . . . Islami, F. (2021). Proportion of cancer cases and deaths attributable to alcohol consumption by US state, 2013-2016. </a:t>
            </a:r>
            <a:r>
              <a:rPr lang="en-US" sz="1400" i="1"/>
              <a:t>Cancer Epidemiol, 71</a:t>
            </a:r>
            <a:r>
              <a:rPr lang="en-US" sz="1400"/>
              <a:t>(Pt A), 101893. doi:10.1016/j.canep.2021.101893</a:t>
            </a:r>
            <a:endParaRPr/>
          </a:p>
          <a:p>
            <a:pPr marL="457200" lvl="0" indent="-457200" algn="l" rtl="0">
              <a:lnSpc>
                <a:spcPct val="90000"/>
              </a:lnSpc>
              <a:spcBef>
                <a:spcPts val="0"/>
              </a:spcBef>
              <a:spcAft>
                <a:spcPts val="0"/>
              </a:spcAft>
              <a:buSzPts val="1400"/>
              <a:buChar char="●"/>
            </a:pPr>
            <a:r>
              <a:rPr lang="en-US" sz="1400"/>
              <a:t>Grant, B. F., Goldstein, R. B., Saha, T. D., Chou, S. P., Jung, J., Zhang, H., . . . Hasin, D. S. (2015). Epidemiology of DSM-5 Alcohol Use Disorder: Results From the National Epidemiologic Survey on Alcohol and Related Conditions III. </a:t>
            </a:r>
            <a:r>
              <a:rPr lang="en-US" sz="1400" i="1"/>
              <a:t>JAMA Psychiatry, 72</a:t>
            </a:r>
            <a:r>
              <a:rPr lang="en-US" sz="1400"/>
              <a:t>(8), 757-766</a:t>
            </a:r>
            <a:r>
              <a:rPr lang="en-US" sz="1800">
                <a:latin typeface="Calibri"/>
                <a:ea typeface="Calibri"/>
                <a:cs typeface="Calibri"/>
                <a:sym typeface="Calibri"/>
              </a:rPr>
              <a:t>. doi:10.1001/jamapsychiatry.2015.0584</a:t>
            </a:r>
            <a:endParaRPr/>
          </a:p>
          <a:p>
            <a:pPr marL="457200" marR="0" lvl="0" indent="-457200" algn="l" rtl="0">
              <a:lnSpc>
                <a:spcPct val="90000"/>
              </a:lnSpc>
              <a:spcBef>
                <a:spcPts val="0"/>
              </a:spcBef>
              <a:spcAft>
                <a:spcPts val="0"/>
              </a:spcAft>
              <a:buSzPts val="1400"/>
              <a:buChar char="●"/>
            </a:pPr>
            <a:r>
              <a:rPr lang="en-US" sz="1400"/>
              <a:t>Li, M., Peterson, C., Xu, L., Mikosz, C. A., &amp; Luo, F. (2023). Medical Costs of Substance Use Disorders in the US Employer-Sponsored Insurance Population. </a:t>
            </a:r>
            <a:r>
              <a:rPr lang="en-US" sz="1400" i="1"/>
              <a:t>JAMA Network Open, 6</a:t>
            </a:r>
            <a:r>
              <a:rPr lang="en-US" sz="1400"/>
              <a:t>(1), e2252378-e2252378. doi:10.1001/jamanetworkopen.2022.52378</a:t>
            </a:r>
            <a:endParaRPr/>
          </a:p>
          <a:p>
            <a:pPr marL="457200" marR="0" lvl="0" indent="-457200" algn="l" rtl="0">
              <a:lnSpc>
                <a:spcPct val="90000"/>
              </a:lnSpc>
              <a:spcBef>
                <a:spcPts val="0"/>
              </a:spcBef>
              <a:spcAft>
                <a:spcPts val="0"/>
              </a:spcAft>
              <a:buSzPts val="1400"/>
              <a:buChar char="●"/>
            </a:pPr>
            <a:r>
              <a:rPr lang="en-US" sz="1400"/>
              <a:t>Manthey, J., Hassan, S. A., Carr, S., Kilian, C., Kuitunen-Paul, S., &amp; Rehm, J. (2021). What are the Economic Costs to Society Attributable to Alcohol Use? A Systematic Review and Modelling Study. </a:t>
            </a:r>
            <a:r>
              <a:rPr lang="en-US" sz="1400" i="1"/>
              <a:t>Pharmacoeconomics, 39</a:t>
            </a:r>
            <a:r>
              <a:rPr lang="en-US" sz="1400"/>
              <a:t>(7), 809-822. doi:10.1007/s40273-021-01031-8</a:t>
            </a:r>
            <a:endParaRPr/>
          </a:p>
          <a:p>
            <a:pPr marL="457200" marR="0" lvl="0" indent="-457200" algn="l" rtl="0">
              <a:lnSpc>
                <a:spcPct val="90000"/>
              </a:lnSpc>
              <a:spcBef>
                <a:spcPts val="0"/>
              </a:spcBef>
              <a:spcAft>
                <a:spcPts val="0"/>
              </a:spcAft>
              <a:buSzPts val="1400"/>
              <a:buChar char="●"/>
            </a:pPr>
            <a:r>
              <a:rPr lang="en-US" sz="1400"/>
              <a:t>Rumgay, H., Shield, K., Charvat, H., Ferrari, P., Sornpaisarn, B., Obot, I., . . . Soerjomataram, I. (2021). Global burden of cancer in 2020 attributable to alcohol consumption: a population-based study. </a:t>
            </a:r>
            <a:r>
              <a:rPr lang="en-US" sz="1400" i="1"/>
              <a:t>The Lancet Oncology, 22</a:t>
            </a:r>
            <a:r>
              <a:rPr lang="en-US" sz="1400"/>
              <a:t>(8), 1071-1080. doi:10.1016/S1470-2045(21)00279-5</a:t>
            </a:r>
            <a:endParaRPr/>
          </a:p>
          <a:p>
            <a:pPr marL="457200" marR="0" lvl="0" indent="-457200" algn="l" rtl="0">
              <a:lnSpc>
                <a:spcPct val="90000"/>
              </a:lnSpc>
              <a:spcBef>
                <a:spcPts val="800"/>
              </a:spcBef>
              <a:spcAft>
                <a:spcPts val="0"/>
              </a:spcAft>
              <a:buSzPts val="1400"/>
              <a:buChar char="●"/>
            </a:pPr>
            <a:r>
              <a:rPr lang="en-US" sz="1400" b="0" i="0">
                <a:solidFill>
                  <a:schemeClr val="dk1"/>
                </a:solidFill>
                <a:highlight>
                  <a:srgbClr val="FFFFFF"/>
                </a:highlight>
              </a:rPr>
              <a:t>Sacks JJ, Gonzales KR, Bouchery EE, Tomedi LE, Brewer RD. 2010 National and State Costs of Excessive Alcohol Consumption. Am J Prev Med. 2015 Nov;49(5):e73-e79. doi: 10.1016/j.amepre.2015.05.031. Epub 2015 Oct 1. PMID: 26477807.</a:t>
            </a:r>
            <a:endParaRPr/>
          </a:p>
          <a:p>
            <a:pPr marL="457200" marR="0" lvl="0" indent="-368300" algn="l" rtl="0">
              <a:lnSpc>
                <a:spcPct val="90000"/>
              </a:lnSpc>
              <a:spcBef>
                <a:spcPts val="800"/>
              </a:spcBef>
              <a:spcAft>
                <a:spcPts val="0"/>
              </a:spcAft>
              <a:buSzPts val="1400"/>
              <a:buNone/>
            </a:pP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9"/>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REFERENCES</a:t>
            </a:r>
            <a:endParaRPr/>
          </a:p>
        </p:txBody>
      </p:sp>
      <p:sp>
        <p:nvSpPr>
          <p:cNvPr id="356" name="Google Shape;356;p19"/>
          <p:cNvSpPr txBox="1">
            <a:spLocks noGrp="1"/>
          </p:cNvSpPr>
          <p:nvPr>
            <p:ph type="body" idx="1"/>
          </p:nvPr>
        </p:nvSpPr>
        <p:spPr>
          <a:xfrm>
            <a:off x="491613" y="1494503"/>
            <a:ext cx="10913805" cy="4640602"/>
          </a:xfrm>
          <a:prstGeom prst="rect">
            <a:avLst/>
          </a:prstGeom>
          <a:noFill/>
          <a:ln>
            <a:noFill/>
          </a:ln>
        </p:spPr>
        <p:txBody>
          <a:bodyPr spcFirstLastPara="1" wrap="square" lIns="91425" tIns="45700" rIns="91425" bIns="45700" anchor="t" anchorCtr="0">
            <a:noAutofit/>
          </a:bodyPr>
          <a:lstStyle/>
          <a:p>
            <a:pPr marL="354004" lvl="0" indent="-354004" algn="l" rtl="0">
              <a:lnSpc>
                <a:spcPct val="90000"/>
              </a:lnSpc>
              <a:spcBef>
                <a:spcPts val="0"/>
              </a:spcBef>
              <a:spcAft>
                <a:spcPts val="0"/>
              </a:spcAft>
              <a:buSzPts val="1400"/>
              <a:buChar char="●"/>
            </a:pPr>
            <a:r>
              <a:rPr lang="en-US" sz="1400"/>
              <a:t>Substance Abuse and Mental Health Services Administration. (2023). Key substance use and mental health indicators in the United States: Results from the 2022 National Survey on Drug Use and Health (HHS Publication No. PEP23-07-01-006, NSDUH Series H-58). Center for Behavioral Health Statistics and Quality, Substance Abuse and Mental Health Services Administration. </a:t>
            </a:r>
            <a:r>
              <a:rPr lang="en-US" sz="1400" u="sng">
                <a:solidFill>
                  <a:schemeClr val="hlink"/>
                </a:solidFill>
                <a:hlinkClick r:id="rId3"/>
              </a:rPr>
              <a:t>https://www.samhsa.gov/data/report/2022-nsduh-annual-national-report</a:t>
            </a:r>
            <a:endParaRPr sz="1400"/>
          </a:p>
          <a:p>
            <a:pPr marL="354004" lvl="0" indent="-354004" algn="l" rtl="0">
              <a:lnSpc>
                <a:spcPct val="90000"/>
              </a:lnSpc>
              <a:spcBef>
                <a:spcPts val="1000"/>
              </a:spcBef>
              <a:spcAft>
                <a:spcPts val="0"/>
              </a:spcAft>
              <a:buSzPts val="1400"/>
              <a:buChar char="●"/>
            </a:pPr>
            <a:r>
              <a:rPr lang="en-US" sz="1400"/>
              <a:t>Vaeth, P. A., Wang-Schweig, M., &amp; Caetano, R. (2017). Drinking, Alcohol Use Disorder, and Treatment Access and Utilization Among U.S. Racial/Ethnic Groups. </a:t>
            </a:r>
            <a:r>
              <a:rPr lang="en-US" sz="1400" i="1"/>
              <a:t>Alcohol Clin Exp Res, 41</a:t>
            </a:r>
            <a:r>
              <a:rPr lang="en-US" sz="1400"/>
              <a:t>(1), 6-19. doi:10.1111/acer.13285</a:t>
            </a:r>
            <a:endParaRPr/>
          </a:p>
          <a:p>
            <a:pPr marL="354004" lvl="0" indent="-354004" algn="l" rtl="0">
              <a:lnSpc>
                <a:spcPct val="90000"/>
              </a:lnSpc>
              <a:spcBef>
                <a:spcPts val="1000"/>
              </a:spcBef>
              <a:spcAft>
                <a:spcPts val="0"/>
              </a:spcAft>
              <a:buSzPts val="1400"/>
              <a:buChar char="●"/>
            </a:pPr>
            <a:r>
              <a:rPr lang="en-US" sz="1400"/>
              <a:t>White, A. M., Castle, I.-J. P., Powell, P. A., Hingson, R. W., &amp; Koob, G. F. (2022). Alcohol-Related Deaths During the COVID-19 Pandemic. </a:t>
            </a:r>
            <a:r>
              <a:rPr lang="en-US" sz="1400" i="1"/>
              <a:t>JAMA, 327</a:t>
            </a:r>
            <a:r>
              <a:rPr lang="en-US" sz="1400"/>
              <a:t>(17), 1704-1706. doi:10.1001/jama.2022.4308</a:t>
            </a:r>
            <a:endParaRPr/>
          </a:p>
          <a:p>
            <a:pPr marL="354004" lvl="0" indent="-354004" algn="l" rtl="0">
              <a:lnSpc>
                <a:spcPct val="90000"/>
              </a:lnSpc>
              <a:spcBef>
                <a:spcPts val="1000"/>
              </a:spcBef>
              <a:spcAft>
                <a:spcPts val="0"/>
              </a:spcAft>
              <a:buSzPts val="1400"/>
              <a:buChar char="●"/>
            </a:pPr>
            <a:r>
              <a:rPr lang="en-US" sz="1400"/>
              <a:t>White, A. M. (2020). Gender Differences in the Epidemiology of Alcohol Use and Related Harms in the United States. </a:t>
            </a:r>
            <a:r>
              <a:rPr lang="en-US" sz="1400" i="1"/>
              <a:t>Alcohol Res, 40</a:t>
            </a:r>
            <a:r>
              <a:rPr lang="en-US" sz="1400"/>
              <a:t>(2), 01. doi:10.35946/arcr.v40.2.01</a:t>
            </a:r>
            <a:endParaRPr/>
          </a:p>
          <a:p>
            <a:pPr marL="354004" lvl="0" indent="-265104" algn="l" rtl="0">
              <a:lnSpc>
                <a:spcPct val="90000"/>
              </a:lnSpc>
              <a:spcBef>
                <a:spcPts val="1000"/>
              </a:spcBef>
              <a:spcAft>
                <a:spcPts val="0"/>
              </a:spcAft>
              <a:buSzPts val="1400"/>
              <a:buNone/>
            </a:pPr>
            <a:endParaRPr sz="1400"/>
          </a:p>
          <a:p>
            <a:pPr marL="354004" lvl="0" indent="-176204" algn="l" rtl="0">
              <a:lnSpc>
                <a:spcPct val="90000"/>
              </a:lnSpc>
              <a:spcBef>
                <a:spcPts val="1000"/>
              </a:spcBef>
              <a:spcAft>
                <a:spcPts val="1600"/>
              </a:spcAft>
              <a:buSzPts val="2800"/>
              <a:buNone/>
            </a:pPr>
            <a:endParaRPr/>
          </a:p>
        </p:txBody>
      </p:sp>
      <p:sp>
        <p:nvSpPr>
          <p:cNvPr id="357" name="Google Shape;357;p19"/>
          <p:cNvSpPr txBox="1"/>
          <p:nvPr/>
        </p:nvSpPr>
        <p:spPr>
          <a:xfrm>
            <a:off x="3048000" y="3246792"/>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dirty="0"/>
              <a:t>DISCLOSURE</a:t>
            </a:r>
            <a:r>
              <a:rPr lang="en-US" dirty="0"/>
              <a:t> </a:t>
            </a:r>
            <a:r>
              <a:rPr lang="en-US" sz="3200" dirty="0"/>
              <a:t>INFORMATION</a:t>
            </a:r>
            <a:endParaRPr dirty="0"/>
          </a:p>
        </p:txBody>
      </p:sp>
      <p:sp>
        <p:nvSpPr>
          <p:cNvPr id="194" name="Google Shape;194;p2"/>
          <p:cNvSpPr txBox="1">
            <a:spLocks noGrp="1"/>
          </p:cNvSpPr>
          <p:nvPr>
            <p:ph type="body" idx="1"/>
          </p:nvPr>
        </p:nvSpPr>
        <p:spPr>
          <a:xfrm>
            <a:off x="367862" y="4063913"/>
            <a:ext cx="7563113" cy="2446630"/>
          </a:xfrm>
          <a:prstGeom prst="rect">
            <a:avLst/>
          </a:prstGeom>
          <a:noFill/>
          <a:ln>
            <a:noFill/>
          </a:ln>
        </p:spPr>
        <p:txBody>
          <a:bodyPr spcFirstLastPara="1" wrap="square" lIns="91425" tIns="45700" rIns="91425" bIns="45700" anchor="t" anchorCtr="0">
            <a:noAutofit/>
          </a:bodyPr>
          <a:lstStyle/>
          <a:p>
            <a:pPr marL="354004" lvl="0" indent="-354004" algn="l" rtl="0">
              <a:lnSpc>
                <a:spcPct val="90000"/>
              </a:lnSpc>
              <a:spcBef>
                <a:spcPts val="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n-lt"/>
              </a:rPr>
              <a:t>Principal, Health Management Associates (HMA)</a:t>
            </a:r>
            <a:endParaRPr dirty="0">
              <a:solidFill>
                <a:schemeClr val="tx1">
                  <a:lumMod val="50000"/>
                  <a:lumOff val="50000"/>
                </a:schemeClr>
              </a:solidFill>
              <a:latin typeface="+mn-lt"/>
            </a:endParaRPr>
          </a:p>
          <a:p>
            <a:pPr marL="354004" lvl="0" indent="-354004" algn="l" rtl="0">
              <a:lnSpc>
                <a:spcPct val="90000"/>
              </a:lnSpc>
              <a:spcBef>
                <a:spcPts val="1000"/>
              </a:spcBef>
              <a:spcAft>
                <a:spcPts val="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n-lt"/>
              </a:rPr>
              <a:t>Addiction Medicine Physician, </a:t>
            </a:r>
            <a:r>
              <a:rPr lang="en-US" sz="2400" dirty="0" err="1">
                <a:solidFill>
                  <a:schemeClr val="tx1">
                    <a:lumMod val="50000"/>
                    <a:lumOff val="50000"/>
                  </a:schemeClr>
                </a:solidFill>
                <a:latin typeface="+mn-lt"/>
              </a:rPr>
              <a:t>AbsoluteCare</a:t>
            </a:r>
            <a:endParaRPr sz="2400" dirty="0">
              <a:solidFill>
                <a:schemeClr val="tx1">
                  <a:lumMod val="50000"/>
                  <a:lumOff val="50000"/>
                </a:schemeClr>
              </a:solidFill>
              <a:latin typeface="+mn-lt"/>
            </a:endParaRPr>
          </a:p>
          <a:p>
            <a:pPr marL="354004" lvl="0" indent="-354004" algn="l" rtl="0">
              <a:lnSpc>
                <a:spcPct val="90000"/>
              </a:lnSpc>
              <a:spcBef>
                <a:spcPts val="1000"/>
              </a:spcBef>
              <a:spcAft>
                <a:spcPts val="1600"/>
              </a:spcAft>
              <a:buClr>
                <a:srgbClr val="008080"/>
              </a:buClr>
              <a:buSzPct val="150000"/>
              <a:buFont typeface="Open Sans" panose="020B0606030504020204" pitchFamily="34" charset="0"/>
              <a:buChar char="»"/>
            </a:pPr>
            <a:r>
              <a:rPr lang="en-US" sz="2400" dirty="0">
                <a:solidFill>
                  <a:schemeClr val="tx1">
                    <a:lumMod val="50000"/>
                    <a:lumOff val="50000"/>
                  </a:schemeClr>
                </a:solidFill>
                <a:latin typeface="+mn-lt"/>
              </a:rPr>
              <a:t>No Financial Disclosures</a:t>
            </a:r>
            <a:endParaRPr dirty="0">
              <a:solidFill>
                <a:schemeClr val="tx1">
                  <a:lumMod val="50000"/>
                  <a:lumOff val="50000"/>
                </a:schemeClr>
              </a:solidFill>
              <a:latin typeface="+mn-lt"/>
            </a:endParaRPr>
          </a:p>
        </p:txBody>
      </p:sp>
      <p:sp>
        <p:nvSpPr>
          <p:cNvPr id="195" name="Google Shape;195;p2"/>
          <p:cNvSpPr txBox="1">
            <a:spLocks noGrp="1"/>
          </p:cNvSpPr>
          <p:nvPr>
            <p:ph type="body" idx="4294967295"/>
          </p:nvPr>
        </p:nvSpPr>
        <p:spPr>
          <a:xfrm>
            <a:off x="367862" y="1345873"/>
            <a:ext cx="11623675" cy="97346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3200"/>
              <a:buNone/>
            </a:pPr>
            <a:r>
              <a:rPr lang="en-US" sz="3200" dirty="0">
                <a:solidFill>
                  <a:schemeClr val="tx1">
                    <a:lumMod val="50000"/>
                    <a:lumOff val="50000"/>
                  </a:schemeClr>
                </a:solidFill>
                <a:latin typeface="+mn-lt"/>
              </a:rPr>
              <a:t>What’s the Evidence Really?: Updates on Alcohol Use Disorder Treatments</a:t>
            </a:r>
            <a:endParaRPr dirty="0">
              <a:solidFill>
                <a:schemeClr val="tx1">
                  <a:lumMod val="50000"/>
                  <a:lumOff val="50000"/>
                </a:schemeClr>
              </a:solidFill>
              <a:latin typeface="+mn-lt"/>
            </a:endParaRPr>
          </a:p>
        </p:txBody>
      </p:sp>
      <p:sp>
        <p:nvSpPr>
          <p:cNvPr id="196" name="Google Shape;196;p2"/>
          <p:cNvSpPr txBox="1">
            <a:spLocks noGrp="1"/>
          </p:cNvSpPr>
          <p:nvPr>
            <p:ph type="body" idx="4294967295"/>
          </p:nvPr>
        </p:nvSpPr>
        <p:spPr>
          <a:xfrm>
            <a:off x="367862" y="3362545"/>
            <a:ext cx="7710488" cy="4651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2800"/>
              <a:buNone/>
            </a:pPr>
            <a:r>
              <a:rPr lang="en-US" sz="2800" dirty="0">
                <a:solidFill>
                  <a:schemeClr val="tx1">
                    <a:lumMod val="50000"/>
                    <a:lumOff val="50000"/>
                  </a:schemeClr>
                </a:solidFill>
                <a:latin typeface="+mn-lt"/>
              </a:rPr>
              <a:t>Anika A. H. Alvanzo, MD, MS, FACP, DFASAM</a:t>
            </a:r>
            <a:endParaRPr sz="2800" dirty="0">
              <a:solidFill>
                <a:schemeClr val="tx1">
                  <a:lumMod val="50000"/>
                  <a:lumOff val="50000"/>
                </a:schemeClr>
              </a:solidFill>
              <a:latin typeface="+mn-lt"/>
            </a:endParaRPr>
          </a:p>
        </p:txBody>
      </p:sp>
      <p:pic>
        <p:nvPicPr>
          <p:cNvPr id="197" name="Google Shape;197;p2"/>
          <p:cNvPicPr preferRelativeResize="0">
            <a:picLocks noGrp="1"/>
          </p:cNvPicPr>
          <p:nvPr>
            <p:ph type="pic" idx="2"/>
          </p:nvPr>
        </p:nvPicPr>
        <p:blipFill rotWithShape="1">
          <a:blip r:embed="rId3">
            <a:alphaModFix/>
          </a:blip>
          <a:srcRect l="6515" r="6515"/>
          <a:stretch/>
        </p:blipFill>
        <p:spPr>
          <a:xfrm>
            <a:off x="8229600" y="2319338"/>
            <a:ext cx="3962400" cy="4323200"/>
          </a:xfrm>
          <a:prstGeom prst="rect">
            <a:avLst/>
          </a:prstGeom>
          <a:noFill/>
          <a:ln>
            <a:noFill/>
          </a:ln>
        </p:spPr>
      </p:pic>
      <p:sp>
        <p:nvSpPr>
          <p:cNvPr id="198" name="Google Shape;198;p2"/>
          <p:cNvSpPr txBox="1">
            <a:spLocks noGrp="1"/>
          </p:cNvSpPr>
          <p:nvPr>
            <p:ph type="body" idx="4294967295"/>
          </p:nvPr>
        </p:nvSpPr>
        <p:spPr>
          <a:xfrm>
            <a:off x="367862" y="2560638"/>
            <a:ext cx="6858000" cy="5857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2800"/>
              <a:buNone/>
            </a:pPr>
            <a:r>
              <a:rPr lang="en-US" sz="2800" dirty="0">
                <a:solidFill>
                  <a:schemeClr val="tx1">
                    <a:lumMod val="50000"/>
                    <a:lumOff val="50000"/>
                  </a:schemeClr>
                </a:solidFill>
                <a:latin typeface="+mn-lt"/>
              </a:rPr>
              <a:t>Saturday, November 16, 2024</a:t>
            </a:r>
            <a:endParaRPr sz="2800" dirty="0">
              <a:solidFill>
                <a:schemeClr val="tx1">
                  <a:lumMod val="50000"/>
                  <a:lumOff val="50000"/>
                </a:schemeClr>
              </a:solidFill>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
          <a:extLst>
            <a:ext uri="{FF2B5EF4-FFF2-40B4-BE49-F238E27FC236}">
              <a16:creationId xmlns:a16="http://schemas.microsoft.com/office/drawing/2014/main" id="{B11F0DE2-D2BE-EB58-5494-F011B6ABEB4A}"/>
            </a:ext>
          </a:extLst>
        </p:cNvPr>
        <p:cNvGrpSpPr/>
        <p:nvPr/>
      </p:nvGrpSpPr>
      <p:grpSpPr>
        <a:xfrm>
          <a:off x="0" y="0"/>
          <a:ext cx="0" cy="0"/>
          <a:chOff x="0" y="0"/>
          <a:chExt cx="0" cy="0"/>
        </a:xfrm>
      </p:grpSpPr>
      <p:sp>
        <p:nvSpPr>
          <p:cNvPr id="250" name="Google Shape;250;p8">
            <a:extLst>
              <a:ext uri="{FF2B5EF4-FFF2-40B4-BE49-F238E27FC236}">
                <a16:creationId xmlns:a16="http://schemas.microsoft.com/office/drawing/2014/main" id="{0F466367-8EC1-FDFA-9D7C-87582501A5B3}"/>
              </a:ext>
            </a:extLst>
          </p:cNvPr>
          <p:cNvSpPr txBox="1">
            <a:spLocks noGrp="1"/>
          </p:cNvSpPr>
          <p:nvPr>
            <p:ph type="sldNum" idx="12"/>
          </p:nvPr>
        </p:nvSpPr>
        <p:spPr>
          <a:xfrm>
            <a:off x="8360229" y="6356351"/>
            <a:ext cx="2743200" cy="365125"/>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fld id="{00000000-1234-1234-1234-123412341234}" type="slidenum">
              <a:rPr lang="en-US"/>
              <a:t>20</a:t>
            </a:fld>
            <a:endParaRPr/>
          </a:p>
        </p:txBody>
      </p:sp>
      <p:sp>
        <p:nvSpPr>
          <p:cNvPr id="251" name="Google Shape;251;p8">
            <a:extLst>
              <a:ext uri="{FF2B5EF4-FFF2-40B4-BE49-F238E27FC236}">
                <a16:creationId xmlns:a16="http://schemas.microsoft.com/office/drawing/2014/main" id="{D4155ABB-C91A-57A8-8AC9-23CD5B606E3A}"/>
              </a:ext>
            </a:extLst>
          </p:cNvPr>
          <p:cNvSpPr txBox="1">
            <a:spLocks noGrp="1"/>
          </p:cNvSpPr>
          <p:nvPr>
            <p:ph type="title"/>
          </p:nvPr>
        </p:nvSpPr>
        <p:spPr>
          <a:xfrm>
            <a:off x="0" y="-13856"/>
            <a:ext cx="12192000" cy="6871855"/>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b="1" dirty="0">
                <a:solidFill>
                  <a:schemeClr val="bg1"/>
                </a:solidFill>
              </a:rPr>
              <a:t>PHARMACOTHERAPY FOR AUD</a:t>
            </a:r>
            <a:endParaRPr b="1" dirty="0">
              <a:solidFill>
                <a:schemeClr val="bg1"/>
              </a:solidFill>
            </a:endParaRPr>
          </a:p>
        </p:txBody>
      </p:sp>
    </p:spTree>
    <p:extLst>
      <p:ext uri="{BB962C8B-B14F-4D97-AF65-F5344CB8AC3E}">
        <p14:creationId xmlns:p14="http://schemas.microsoft.com/office/powerpoint/2010/main" val="1307443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4"/>
          <p:cNvSpPr txBox="1">
            <a:spLocks noGrp="1"/>
          </p:cNvSpPr>
          <p:nvPr>
            <p:ph type="title"/>
          </p:nvPr>
        </p:nvSpPr>
        <p:spPr>
          <a:xfrm>
            <a:off x="409067" y="236600"/>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000"/>
              <a:buNone/>
            </a:pPr>
            <a:r>
              <a:rPr lang="en-US" sz="5000"/>
              <a:t>What do we look for? How do we compare? </a:t>
            </a:r>
            <a:endParaRPr sz="5000"/>
          </a:p>
        </p:txBody>
      </p:sp>
      <p:grpSp>
        <p:nvGrpSpPr>
          <p:cNvPr id="369" name="Google Shape;369;p24"/>
          <p:cNvGrpSpPr/>
          <p:nvPr/>
        </p:nvGrpSpPr>
        <p:grpSpPr>
          <a:xfrm rot="2700000">
            <a:off x="96243" y="-351586"/>
            <a:ext cx="4118184" cy="5502647"/>
            <a:chOff x="1293721" y="764150"/>
            <a:chExt cx="3088668" cy="4127025"/>
          </a:xfrm>
        </p:grpSpPr>
        <p:sp>
          <p:nvSpPr>
            <p:cNvPr id="370" name="Google Shape;370;p24"/>
            <p:cNvSpPr/>
            <p:nvPr/>
          </p:nvSpPr>
          <p:spPr>
            <a:xfrm rot="2700000">
              <a:off x="2408908" y="715575"/>
              <a:ext cx="561726" cy="3386900"/>
            </a:xfrm>
            <a:prstGeom prst="roundRect">
              <a:avLst>
                <a:gd name="adj" fmla="val 44183"/>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1" name="Google Shape;371;p24"/>
            <p:cNvSpPr/>
            <p:nvPr/>
          </p:nvSpPr>
          <p:spPr>
            <a:xfrm rot="-2700000">
              <a:off x="1510781" y="3205426"/>
              <a:ext cx="374201" cy="374201"/>
            </a:xfrm>
            <a:prstGeom prst="ellipse">
              <a:avLst/>
            </a:prstGeom>
            <a:solidFill>
              <a:srgbClr val="FFFFFF"/>
            </a:solidFill>
            <a:ln>
              <a:noFill/>
            </a:ln>
            <a:effectLst>
              <a:outerShdw blurRad="228600" dist="50800" dir="5400000" algn="tl" rotWithShape="0">
                <a:srgbClr val="000000">
                  <a:alpha val="54509"/>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133" b="1">
                  <a:solidFill>
                    <a:schemeClr val="dk1"/>
                  </a:solidFill>
                  <a:latin typeface="Roboto"/>
                  <a:ea typeface="Roboto"/>
                  <a:cs typeface="Roboto"/>
                  <a:sym typeface="Roboto"/>
                </a:rPr>
                <a:t>1</a:t>
              </a:r>
              <a:endParaRPr sz="2133" b="1">
                <a:solidFill>
                  <a:schemeClr val="dk1"/>
                </a:solidFill>
                <a:latin typeface="Roboto"/>
                <a:ea typeface="Roboto"/>
                <a:cs typeface="Roboto"/>
                <a:sym typeface="Roboto"/>
              </a:endParaRPr>
            </a:p>
          </p:txBody>
        </p:sp>
        <p:sp>
          <p:nvSpPr>
            <p:cNvPr id="372" name="Google Shape;372;p24"/>
            <p:cNvSpPr txBox="1"/>
            <p:nvPr/>
          </p:nvSpPr>
          <p:spPr>
            <a:xfrm rot="-2700000">
              <a:off x="1354331" y="1886304"/>
              <a:ext cx="3336837" cy="393293"/>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en-US" sz="2133" b="1">
                  <a:solidFill>
                    <a:schemeClr val="dk1"/>
                  </a:solidFill>
                  <a:latin typeface="Roboto"/>
                  <a:ea typeface="Roboto"/>
                  <a:cs typeface="Roboto"/>
                  <a:sym typeface="Roboto"/>
                </a:rPr>
                <a:t>What is the eligibility criteria?</a:t>
              </a:r>
              <a:endParaRPr sz="1600" b="1">
                <a:solidFill>
                  <a:schemeClr val="dk1"/>
                </a:solidFill>
                <a:latin typeface="Roboto"/>
                <a:ea typeface="Roboto"/>
                <a:cs typeface="Roboto"/>
                <a:sym typeface="Roboto"/>
              </a:endParaRPr>
            </a:p>
          </p:txBody>
        </p:sp>
        <p:sp>
          <p:nvSpPr>
            <p:cNvPr id="373" name="Google Shape;373;p24"/>
            <p:cNvSpPr txBox="1"/>
            <p:nvPr/>
          </p:nvSpPr>
          <p:spPr>
            <a:xfrm rot="-2700000">
              <a:off x="1953975" y="2790293"/>
              <a:ext cx="2203628" cy="1548564"/>
            </a:xfrm>
            <a:prstGeom prst="rect">
              <a:avLst/>
            </a:prstGeom>
            <a:noFill/>
            <a:ln>
              <a:noFill/>
            </a:ln>
          </p:spPr>
          <p:txBody>
            <a:bodyPr spcFirstLastPara="1" wrap="square" lIns="121900" tIns="121900" rIns="121900" bIns="121900" anchor="t" anchorCtr="0">
              <a:noAutofit/>
            </a:bodyPr>
            <a:lstStyle/>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Number of drinks per week</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Number of heavy drinking days</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Desire to quit/treatment seeking or not</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No other substance use </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AUD diagnosis </a:t>
              </a:r>
              <a:endParaRPr sz="1867">
                <a:solidFill>
                  <a:schemeClr val="dk1"/>
                </a:solidFill>
                <a:latin typeface="Arial"/>
                <a:ea typeface="Arial"/>
                <a:cs typeface="Arial"/>
                <a:sym typeface="Arial"/>
              </a:endParaRPr>
            </a:p>
          </p:txBody>
        </p:sp>
      </p:grpSp>
      <p:grpSp>
        <p:nvGrpSpPr>
          <p:cNvPr id="374" name="Google Shape;374;p24"/>
          <p:cNvGrpSpPr/>
          <p:nvPr/>
        </p:nvGrpSpPr>
        <p:grpSpPr>
          <a:xfrm rot="2700000">
            <a:off x="3613502" y="1174954"/>
            <a:ext cx="3543908" cy="4229610"/>
            <a:chOff x="3203958" y="1153252"/>
            <a:chExt cx="2657957" cy="3172238"/>
          </a:xfrm>
        </p:grpSpPr>
        <p:sp>
          <p:nvSpPr>
            <p:cNvPr id="375" name="Google Shape;375;p24"/>
            <p:cNvSpPr/>
            <p:nvPr/>
          </p:nvSpPr>
          <p:spPr>
            <a:xfrm rot="2700000">
              <a:off x="4196595" y="1011412"/>
              <a:ext cx="561726" cy="3040276"/>
            </a:xfrm>
            <a:prstGeom prst="roundRect">
              <a:avLst>
                <a:gd name="adj" fmla="val 50000"/>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6" name="Google Shape;376;p24"/>
            <p:cNvSpPr/>
            <p:nvPr/>
          </p:nvSpPr>
          <p:spPr>
            <a:xfrm rot="-2700000">
              <a:off x="3421006" y="3205198"/>
              <a:ext cx="374201" cy="374201"/>
            </a:xfrm>
            <a:prstGeom prst="ellipse">
              <a:avLst/>
            </a:prstGeom>
            <a:solidFill>
              <a:srgbClr val="FFFFFF"/>
            </a:solidFill>
            <a:ln>
              <a:noFill/>
            </a:ln>
            <a:effectLst>
              <a:outerShdw blurRad="228600" dist="50800" dir="5400000" algn="tl" rotWithShape="0">
                <a:srgbClr val="000000">
                  <a:alpha val="54509"/>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133" b="1">
                  <a:solidFill>
                    <a:schemeClr val="dk1"/>
                  </a:solidFill>
                  <a:latin typeface="Roboto"/>
                  <a:ea typeface="Roboto"/>
                  <a:cs typeface="Roboto"/>
                  <a:sym typeface="Roboto"/>
                </a:rPr>
                <a:t>2</a:t>
              </a:r>
              <a:endParaRPr sz="2133" b="1">
                <a:solidFill>
                  <a:schemeClr val="dk1"/>
                </a:solidFill>
                <a:latin typeface="Roboto"/>
                <a:ea typeface="Roboto"/>
                <a:cs typeface="Roboto"/>
                <a:sym typeface="Roboto"/>
              </a:endParaRPr>
            </a:p>
          </p:txBody>
        </p:sp>
        <p:sp>
          <p:nvSpPr>
            <p:cNvPr id="377" name="Google Shape;377;p24"/>
            <p:cNvSpPr txBox="1"/>
            <p:nvPr/>
          </p:nvSpPr>
          <p:spPr>
            <a:xfrm rot="-2700000">
              <a:off x="3344382" y="2080855"/>
              <a:ext cx="2786566" cy="393293"/>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en-US" sz="2133" b="1">
                  <a:solidFill>
                    <a:schemeClr val="dk1"/>
                  </a:solidFill>
                  <a:latin typeface="Roboto"/>
                  <a:ea typeface="Roboto"/>
                  <a:cs typeface="Roboto"/>
                  <a:sym typeface="Roboto"/>
                </a:rPr>
                <a:t>What are the outcomes?</a:t>
              </a:r>
              <a:endParaRPr sz="1600" b="1">
                <a:solidFill>
                  <a:schemeClr val="dk1"/>
                </a:solidFill>
                <a:latin typeface="Roboto"/>
                <a:ea typeface="Roboto"/>
                <a:cs typeface="Roboto"/>
                <a:sym typeface="Roboto"/>
              </a:endParaRPr>
            </a:p>
          </p:txBody>
        </p:sp>
        <p:sp>
          <p:nvSpPr>
            <p:cNvPr id="378" name="Google Shape;378;p24"/>
            <p:cNvSpPr txBox="1"/>
            <p:nvPr/>
          </p:nvSpPr>
          <p:spPr>
            <a:xfrm rot="-2700000">
              <a:off x="3199466" y="2879729"/>
              <a:ext cx="2864207" cy="507420"/>
            </a:xfrm>
            <a:prstGeom prst="rect">
              <a:avLst/>
            </a:prstGeom>
            <a:noFill/>
            <a:ln>
              <a:noFill/>
            </a:ln>
          </p:spPr>
          <p:txBody>
            <a:bodyPr spcFirstLastPara="1" wrap="square" lIns="121900" tIns="121900" rIns="121900" bIns="121900" anchor="t" anchorCtr="0">
              <a:noAutofit/>
            </a:bodyPr>
            <a:lstStyle/>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Number of days abstinent</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Return to drinking (time of abstinence)</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Alcohol cravings </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Percentage of heavy drinking days</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Total alcohol consumption</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Patient perspectives </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Achieving patient drinking goal</a:t>
              </a:r>
              <a:endParaRPr sz="1867">
                <a:solidFill>
                  <a:schemeClr val="dk1"/>
                </a:solidFill>
                <a:latin typeface="Arial"/>
                <a:ea typeface="Arial"/>
                <a:cs typeface="Arial"/>
                <a:sym typeface="Arial"/>
              </a:endParaRPr>
            </a:p>
          </p:txBody>
        </p:sp>
      </p:grpSp>
      <p:grpSp>
        <p:nvGrpSpPr>
          <p:cNvPr id="379" name="Google Shape;379;p24"/>
          <p:cNvGrpSpPr/>
          <p:nvPr/>
        </p:nvGrpSpPr>
        <p:grpSpPr>
          <a:xfrm rot="2700000">
            <a:off x="7319219" y="2050056"/>
            <a:ext cx="4700208" cy="4238245"/>
            <a:chOff x="5689140" y="302242"/>
            <a:chExt cx="3101097" cy="2819100"/>
          </a:xfrm>
        </p:grpSpPr>
        <p:sp>
          <p:nvSpPr>
            <p:cNvPr id="380" name="Google Shape;380;p24"/>
            <p:cNvSpPr/>
            <p:nvPr/>
          </p:nvSpPr>
          <p:spPr>
            <a:xfrm rot="2700000">
              <a:off x="6817827" y="-750"/>
              <a:ext cx="561726" cy="3425084"/>
            </a:xfrm>
            <a:prstGeom prst="roundRect">
              <a:avLst>
                <a:gd name="adj" fmla="val 50000"/>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81" name="Google Shape;381;p24"/>
            <p:cNvSpPr/>
            <p:nvPr/>
          </p:nvSpPr>
          <p:spPr>
            <a:xfrm rot="-2700000">
              <a:off x="5887921" y="2548425"/>
              <a:ext cx="374201" cy="374201"/>
            </a:xfrm>
            <a:prstGeom prst="ellipse">
              <a:avLst/>
            </a:prstGeom>
            <a:solidFill>
              <a:srgbClr val="FFFFFF"/>
            </a:solidFill>
            <a:ln>
              <a:noFill/>
            </a:ln>
            <a:effectLst>
              <a:outerShdw blurRad="228600" dist="50800" dir="5400000" algn="tl" rotWithShape="0">
                <a:srgbClr val="000000">
                  <a:alpha val="54509"/>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133" b="1">
                  <a:solidFill>
                    <a:schemeClr val="dk1"/>
                  </a:solidFill>
                  <a:latin typeface="Roboto"/>
                  <a:ea typeface="Roboto"/>
                  <a:cs typeface="Roboto"/>
                  <a:sym typeface="Roboto"/>
                </a:rPr>
                <a:t>3</a:t>
              </a:r>
              <a:endParaRPr sz="2133" b="1">
                <a:solidFill>
                  <a:schemeClr val="dk1"/>
                </a:solidFill>
                <a:latin typeface="Roboto"/>
                <a:ea typeface="Roboto"/>
                <a:cs typeface="Roboto"/>
                <a:sym typeface="Roboto"/>
              </a:endParaRPr>
            </a:p>
          </p:txBody>
        </p:sp>
        <p:sp>
          <p:nvSpPr>
            <p:cNvPr id="382" name="Google Shape;382;p24"/>
            <p:cNvSpPr txBox="1"/>
            <p:nvPr/>
          </p:nvSpPr>
          <p:spPr>
            <a:xfrm rot="-2700000">
              <a:off x="5792829" y="1328519"/>
              <a:ext cx="2983425" cy="393293"/>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en-US" sz="2133" b="1">
                  <a:solidFill>
                    <a:schemeClr val="dk1"/>
                  </a:solidFill>
                  <a:latin typeface="Roboto"/>
                  <a:ea typeface="Roboto"/>
                  <a:cs typeface="Roboto"/>
                  <a:sym typeface="Roboto"/>
                </a:rPr>
                <a:t>How are the outcomes measured?</a:t>
              </a:r>
              <a:endParaRPr sz="1600" b="1">
                <a:solidFill>
                  <a:schemeClr val="dk1"/>
                </a:solidFill>
                <a:latin typeface="Roboto"/>
                <a:ea typeface="Roboto"/>
                <a:cs typeface="Roboto"/>
                <a:sym typeface="Roboto"/>
              </a:endParaRPr>
            </a:p>
          </p:txBody>
        </p:sp>
        <p:sp>
          <p:nvSpPr>
            <p:cNvPr id="383" name="Google Shape;383;p24"/>
            <p:cNvSpPr txBox="1"/>
            <p:nvPr/>
          </p:nvSpPr>
          <p:spPr>
            <a:xfrm rot="-2700000">
              <a:off x="6431888" y="1604465"/>
              <a:ext cx="2552797" cy="507420"/>
            </a:xfrm>
            <a:prstGeom prst="rect">
              <a:avLst/>
            </a:prstGeom>
            <a:noFill/>
            <a:ln>
              <a:noFill/>
            </a:ln>
          </p:spPr>
          <p:txBody>
            <a:bodyPr spcFirstLastPara="1" wrap="square" lIns="121900" tIns="121900" rIns="121900" bIns="121900" anchor="t" anchorCtr="0">
              <a:noAutofit/>
            </a:bodyPr>
            <a:lstStyle/>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Self-reporting</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Laboratory testing </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Medication adherence/fills</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Validated screeners</a:t>
              </a:r>
              <a:endParaRPr sz="1867">
                <a:solidFill>
                  <a:schemeClr val="dk1"/>
                </a:solidFill>
                <a:latin typeface="Arial"/>
                <a:ea typeface="Arial"/>
                <a:cs typeface="Arial"/>
                <a:sym typeface="Arial"/>
              </a:endParaRPr>
            </a:p>
            <a:p>
              <a:pPr marL="609585" marR="0" lvl="0" indent="-423323" algn="l"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What is a standard drink? Who is measuring?</a:t>
              </a:r>
              <a:endParaRPr sz="1867">
                <a:solidFill>
                  <a:schemeClr val="dk1"/>
                </a:solidFill>
                <a:latin typeface="Arial"/>
                <a:ea typeface="Arial"/>
                <a:cs typeface="Arial"/>
                <a:sym typeface="Arial"/>
              </a:endParaRPr>
            </a:p>
          </p:txBody>
        </p:sp>
      </p:grpSp>
      <p:sp>
        <p:nvSpPr>
          <p:cNvPr id="384" name="Google Shape;384;p24"/>
          <p:cNvSpPr txBox="1"/>
          <p:nvPr/>
        </p:nvSpPr>
        <p:spPr>
          <a:xfrm>
            <a:off x="7993533" y="1473067"/>
            <a:ext cx="3940800" cy="1539164"/>
          </a:xfrm>
          <a:prstGeom prst="rect">
            <a:avLst/>
          </a:prstGeom>
          <a:solidFill>
            <a:srgbClr val="333333"/>
          </a:solidFill>
          <a:ln>
            <a:noFill/>
          </a:ln>
        </p:spPr>
        <p:txBody>
          <a:bodyPr spcFirstLastPara="1" wrap="square" lIns="121900" tIns="121900" rIns="121900" bIns="121900" anchor="t" anchorCtr="0">
            <a:spAutoFit/>
          </a:bodyPr>
          <a:lstStyle/>
          <a:p>
            <a:pPr marL="0" marR="0" lvl="0" indent="0" algn="ctr" rtl="0">
              <a:lnSpc>
                <a:spcPct val="90000"/>
              </a:lnSpc>
              <a:spcBef>
                <a:spcPts val="0"/>
              </a:spcBef>
              <a:spcAft>
                <a:spcPts val="0"/>
              </a:spcAft>
              <a:buNone/>
            </a:pPr>
            <a:r>
              <a:rPr lang="en-US" sz="1867" b="1">
                <a:solidFill>
                  <a:schemeClr val="lt1"/>
                </a:solidFill>
                <a:latin typeface="Arial"/>
                <a:ea typeface="Arial"/>
                <a:cs typeface="Arial"/>
                <a:sym typeface="Arial"/>
              </a:rPr>
              <a:t>“[We must] acknowledge that the ﬁeld has not uniﬁed in the choice of the single best outcome for long-term treatment of alcohol use disorder.”</a:t>
            </a:r>
            <a:r>
              <a:rPr lang="en-US" sz="1867" b="1" baseline="30000">
                <a:solidFill>
                  <a:schemeClr val="lt1"/>
                </a:solidFill>
                <a:latin typeface="Arial"/>
                <a:ea typeface="Arial"/>
                <a:cs typeface="Arial"/>
                <a:sym typeface="Arial"/>
              </a:rPr>
              <a:t>1</a:t>
            </a:r>
            <a:endParaRPr sz="1867" b="1" baseline="30000">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5"/>
          <p:cNvSpPr txBox="1">
            <a:spLocks noGrp="1"/>
          </p:cNvSpPr>
          <p:nvPr>
            <p:ph type="body" idx="1"/>
          </p:nvPr>
        </p:nvSpPr>
        <p:spPr>
          <a:xfrm>
            <a:off x="415600" y="467583"/>
            <a:ext cx="11360700" cy="5044500"/>
          </a:xfrm>
          <a:prstGeom prst="rect">
            <a:avLst/>
          </a:prstGeom>
          <a:noFill/>
          <a:ln>
            <a:noFill/>
          </a:ln>
        </p:spPr>
        <p:txBody>
          <a:bodyPr spcFirstLastPara="1" wrap="square" lIns="121900" tIns="121900" rIns="121900" bIns="121900" anchor="t" anchorCtr="0">
            <a:noAutofit/>
          </a:bodyPr>
          <a:lstStyle/>
          <a:p>
            <a:pPr marL="0" lvl="0" indent="0" algn="l" rtl="0">
              <a:lnSpc>
                <a:spcPct val="95000"/>
              </a:lnSpc>
              <a:spcBef>
                <a:spcPts val="0"/>
              </a:spcBef>
              <a:spcAft>
                <a:spcPts val="0"/>
              </a:spcAft>
              <a:buSzPts val="1800"/>
              <a:buNone/>
            </a:pPr>
            <a:r>
              <a:rPr lang="en-US" sz="5000">
                <a:solidFill>
                  <a:schemeClr val="dk1"/>
                </a:solidFill>
                <a:latin typeface="Economica"/>
                <a:ea typeface="Economica"/>
                <a:cs typeface="Economica"/>
                <a:sym typeface="Economica"/>
              </a:rPr>
              <a:t>Medication Options:</a:t>
            </a:r>
            <a:endParaRPr sz="5000">
              <a:solidFill>
                <a:schemeClr val="dk1"/>
              </a:solidFill>
              <a:latin typeface="Economica"/>
              <a:ea typeface="Economica"/>
              <a:cs typeface="Economica"/>
              <a:sym typeface="Economica"/>
            </a:endParaRPr>
          </a:p>
          <a:p>
            <a:pPr marL="0" lvl="0" indent="0" algn="l" rtl="0">
              <a:lnSpc>
                <a:spcPct val="95000"/>
              </a:lnSpc>
              <a:spcBef>
                <a:spcPts val="0"/>
              </a:spcBef>
              <a:spcAft>
                <a:spcPts val="0"/>
              </a:spcAft>
              <a:buNone/>
            </a:pPr>
            <a:endParaRPr sz="2840">
              <a:latin typeface="Arial"/>
              <a:ea typeface="Arial"/>
              <a:cs typeface="Arial"/>
              <a:sym typeface="Arial"/>
            </a:endParaRPr>
          </a:p>
          <a:p>
            <a:pPr marL="0" lvl="0" indent="0" algn="l" rtl="0">
              <a:lnSpc>
                <a:spcPct val="95000"/>
              </a:lnSpc>
              <a:spcBef>
                <a:spcPts val="0"/>
              </a:spcBef>
              <a:spcAft>
                <a:spcPts val="0"/>
              </a:spcAft>
              <a:buNone/>
            </a:pPr>
            <a:endParaRPr sz="2840">
              <a:latin typeface="Arial"/>
              <a:ea typeface="Arial"/>
              <a:cs typeface="Arial"/>
              <a:sym typeface="Arial"/>
            </a:endParaRPr>
          </a:p>
          <a:p>
            <a:pPr marL="0" lvl="0" indent="0" algn="l" rtl="0">
              <a:lnSpc>
                <a:spcPct val="95000"/>
              </a:lnSpc>
              <a:spcBef>
                <a:spcPts val="1600"/>
              </a:spcBef>
              <a:spcAft>
                <a:spcPts val="0"/>
              </a:spcAft>
              <a:buSzPts val="935"/>
              <a:buNone/>
            </a:pPr>
            <a:endParaRPr sz="2840">
              <a:latin typeface="Arial"/>
              <a:ea typeface="Arial"/>
              <a:cs typeface="Arial"/>
              <a:sym typeface="Arial"/>
            </a:endParaRPr>
          </a:p>
          <a:p>
            <a:pPr marL="0" lvl="0" indent="0" algn="l" rtl="0">
              <a:lnSpc>
                <a:spcPct val="95000"/>
              </a:lnSpc>
              <a:spcBef>
                <a:spcPts val="1600"/>
              </a:spcBef>
              <a:spcAft>
                <a:spcPts val="0"/>
              </a:spcAft>
              <a:buSzPts val="935"/>
              <a:buNone/>
            </a:pPr>
            <a:endParaRPr sz="2840">
              <a:latin typeface="Arial"/>
              <a:ea typeface="Arial"/>
              <a:cs typeface="Arial"/>
              <a:sym typeface="Arial"/>
            </a:endParaRPr>
          </a:p>
          <a:p>
            <a:pPr marL="0" lvl="0" indent="0" algn="l" rtl="0">
              <a:lnSpc>
                <a:spcPct val="95000"/>
              </a:lnSpc>
              <a:spcBef>
                <a:spcPts val="1600"/>
              </a:spcBef>
              <a:spcAft>
                <a:spcPts val="0"/>
              </a:spcAft>
              <a:buSzPts val="935"/>
              <a:buNone/>
            </a:pPr>
            <a:endParaRPr sz="2840">
              <a:solidFill>
                <a:schemeClr val="dk1"/>
              </a:solidFill>
              <a:latin typeface="Arial"/>
              <a:ea typeface="Arial"/>
              <a:cs typeface="Arial"/>
              <a:sym typeface="Arial"/>
            </a:endParaRPr>
          </a:p>
        </p:txBody>
      </p:sp>
      <p:graphicFrame>
        <p:nvGraphicFramePr>
          <p:cNvPr id="390" name="Google Shape;390;p25"/>
          <p:cNvGraphicFramePr/>
          <p:nvPr/>
        </p:nvGraphicFramePr>
        <p:xfrm>
          <a:off x="717725" y="1548863"/>
          <a:ext cx="10287000" cy="2302196"/>
        </p:xfrm>
        <a:graphic>
          <a:graphicData uri="http://schemas.openxmlformats.org/drawingml/2006/table">
            <a:tbl>
              <a:tblPr>
                <a:noFill/>
                <a:tableStyleId>{6854DD58-41AD-4EE3-AFEA-99027AAC20DC}</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600" b="1"/>
                        <a:t>FDA-Approved</a:t>
                      </a:r>
                      <a:endParaRPr sz="1600" b="1"/>
                    </a:p>
                  </a:txBody>
                  <a:tcPr marL="91425" marR="91425" marT="91425" marB="91425">
                    <a:solidFill>
                      <a:schemeClr val="lt2"/>
                    </a:solidFill>
                  </a:tcPr>
                </a:tc>
                <a:tc>
                  <a:txBody>
                    <a:bodyPr/>
                    <a:lstStyle/>
                    <a:p>
                      <a:pPr marL="0" lvl="0" indent="0" algn="ctr" rtl="0">
                        <a:spcBef>
                          <a:spcPts val="0"/>
                        </a:spcBef>
                        <a:spcAft>
                          <a:spcPts val="0"/>
                        </a:spcAft>
                        <a:buNone/>
                      </a:pPr>
                      <a:r>
                        <a:rPr lang="en-US" sz="1600" b="1"/>
                        <a:t>Recommended by American Psychiatric Association/ VA/Department of Defense</a:t>
                      </a:r>
                      <a:endParaRPr sz="1600" b="1"/>
                    </a:p>
                  </a:txBody>
                  <a:tcPr marL="91425" marR="91425" marT="91425" marB="91425">
                    <a:solidFill>
                      <a:schemeClr val="lt2"/>
                    </a:solidFill>
                  </a:tcPr>
                </a:tc>
                <a:extLst>
                  <a:ext uri="{0D108BD9-81ED-4DB2-BD59-A6C34878D82A}">
                    <a16:rowId xmlns:a16="http://schemas.microsoft.com/office/drawing/2014/main" val="10000"/>
                  </a:ext>
                </a:extLst>
              </a:tr>
              <a:tr h="381000">
                <a:tc>
                  <a:txBody>
                    <a:bodyPr/>
                    <a:lstStyle/>
                    <a:p>
                      <a:pPr marL="0" lvl="0" indent="0" algn="ctr" rtl="0">
                        <a:lnSpc>
                          <a:spcPct val="95000"/>
                        </a:lnSpc>
                        <a:spcBef>
                          <a:spcPts val="1600"/>
                        </a:spcBef>
                        <a:spcAft>
                          <a:spcPts val="0"/>
                        </a:spcAft>
                        <a:buNone/>
                      </a:pPr>
                      <a:r>
                        <a:rPr lang="en-US" sz="2400">
                          <a:solidFill>
                            <a:schemeClr val="dk1"/>
                          </a:solidFill>
                          <a:latin typeface="Open Sans"/>
                          <a:ea typeface="Open Sans"/>
                          <a:cs typeface="Open Sans"/>
                          <a:sym typeface="Open Sans"/>
                        </a:rPr>
                        <a:t>Naltrexone (oral, injectable)</a:t>
                      </a:r>
                      <a:endParaRPr sz="2400">
                        <a:solidFill>
                          <a:schemeClr val="dk1"/>
                        </a:solidFill>
                        <a:latin typeface="Open Sans"/>
                        <a:ea typeface="Open Sans"/>
                        <a:cs typeface="Open Sans"/>
                        <a:sym typeface="Open Sans"/>
                      </a:endParaRPr>
                    </a:p>
                    <a:p>
                      <a:pPr marL="0" lvl="0" indent="0" algn="ctr" rtl="0">
                        <a:lnSpc>
                          <a:spcPct val="95000"/>
                        </a:lnSpc>
                        <a:spcBef>
                          <a:spcPts val="1600"/>
                        </a:spcBef>
                        <a:spcAft>
                          <a:spcPts val="0"/>
                        </a:spcAft>
                        <a:buNone/>
                      </a:pPr>
                      <a:r>
                        <a:rPr lang="en-US" sz="2400">
                          <a:solidFill>
                            <a:schemeClr val="dk1"/>
                          </a:solidFill>
                          <a:latin typeface="Open Sans"/>
                          <a:ea typeface="Open Sans"/>
                          <a:cs typeface="Open Sans"/>
                          <a:sym typeface="Open Sans"/>
                        </a:rPr>
                        <a:t>Acamprosate</a:t>
                      </a:r>
                      <a:endParaRPr sz="2400">
                        <a:solidFill>
                          <a:schemeClr val="dk1"/>
                        </a:solidFill>
                        <a:latin typeface="Open Sans"/>
                        <a:ea typeface="Open Sans"/>
                        <a:cs typeface="Open Sans"/>
                        <a:sym typeface="Open Sans"/>
                      </a:endParaRPr>
                    </a:p>
                    <a:p>
                      <a:pPr marL="0" lvl="0" indent="0" algn="ctr" rtl="0">
                        <a:lnSpc>
                          <a:spcPct val="95000"/>
                        </a:lnSpc>
                        <a:spcBef>
                          <a:spcPts val="1600"/>
                        </a:spcBef>
                        <a:spcAft>
                          <a:spcPts val="0"/>
                        </a:spcAft>
                        <a:buNone/>
                      </a:pPr>
                      <a:r>
                        <a:rPr lang="en-US" sz="2400">
                          <a:solidFill>
                            <a:schemeClr val="dk1"/>
                          </a:solidFill>
                          <a:latin typeface="Open Sans"/>
                          <a:ea typeface="Open Sans"/>
                          <a:cs typeface="Open Sans"/>
                          <a:sym typeface="Open Sans"/>
                        </a:rPr>
                        <a:t>Disulfiram</a:t>
                      </a:r>
                      <a:endParaRPr sz="2400">
                        <a:solidFill>
                          <a:schemeClr val="dk1"/>
                        </a:solidFill>
                        <a:latin typeface="Open Sans"/>
                        <a:ea typeface="Open Sans"/>
                        <a:cs typeface="Open Sans"/>
                        <a:sym typeface="Open Sans"/>
                      </a:endParaRPr>
                    </a:p>
                  </a:txBody>
                  <a:tcPr marL="91425" marR="91425" marT="91425" marB="91425"/>
                </a:tc>
                <a:tc>
                  <a:txBody>
                    <a:bodyPr/>
                    <a:lstStyle/>
                    <a:p>
                      <a:pPr marL="0" lvl="0" indent="0" algn="ctr" rtl="0">
                        <a:spcBef>
                          <a:spcPts val="0"/>
                        </a:spcBef>
                        <a:spcAft>
                          <a:spcPts val="0"/>
                        </a:spcAft>
                        <a:buNone/>
                      </a:pPr>
                      <a:r>
                        <a:rPr lang="en-US" sz="2400">
                          <a:latin typeface="Open Sans"/>
                          <a:ea typeface="Open Sans"/>
                          <a:cs typeface="Open Sans"/>
                          <a:sym typeface="Open Sans"/>
                        </a:rPr>
                        <a:t>Topiramate</a:t>
                      </a:r>
                      <a:endParaRPr sz="2400">
                        <a:latin typeface="Open Sans"/>
                        <a:ea typeface="Open Sans"/>
                        <a:cs typeface="Open Sans"/>
                        <a:sym typeface="Open Sans"/>
                      </a:endParaRPr>
                    </a:p>
                    <a:p>
                      <a:pPr marL="0" lvl="0" indent="0" algn="ctr" rtl="0">
                        <a:spcBef>
                          <a:spcPts val="0"/>
                        </a:spcBef>
                        <a:spcAft>
                          <a:spcPts val="0"/>
                        </a:spcAft>
                        <a:buNone/>
                      </a:pPr>
                      <a:r>
                        <a:rPr lang="en-US" sz="2400">
                          <a:latin typeface="Open Sans"/>
                          <a:ea typeface="Open Sans"/>
                          <a:cs typeface="Open Sans"/>
                          <a:sym typeface="Open Sans"/>
                        </a:rPr>
                        <a:t>Gabapentin</a:t>
                      </a:r>
                      <a:endParaRPr sz="2400">
                        <a:latin typeface="Open Sans"/>
                        <a:ea typeface="Open Sans"/>
                        <a:cs typeface="Open Sans"/>
                        <a:sym typeface="Open Sans"/>
                      </a:endParaRPr>
                    </a:p>
                    <a:p>
                      <a:pPr marL="0" lvl="0" indent="0" algn="ctr"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391" name="Google Shape;391;p25"/>
          <p:cNvGraphicFramePr/>
          <p:nvPr/>
        </p:nvGraphicFramePr>
        <p:xfrm>
          <a:off x="717725" y="4333100"/>
          <a:ext cx="10287000" cy="1706820"/>
        </p:xfrm>
        <a:graphic>
          <a:graphicData uri="http://schemas.openxmlformats.org/drawingml/2006/table">
            <a:tbl>
              <a:tblPr>
                <a:noFill/>
                <a:tableStyleId>{6854DD58-41AD-4EE3-AFEA-99027AAC20DC}</a:tableStyleId>
              </a:tblPr>
              <a:tblGrid>
                <a:gridCol w="10287000">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None/>
                      </a:pPr>
                      <a:r>
                        <a:rPr lang="en-US" sz="1600" b="1"/>
                        <a:t>Emerging Evidence* </a:t>
                      </a:r>
                      <a:endParaRPr sz="1600" b="1"/>
                    </a:p>
                  </a:txBody>
                  <a:tcPr marL="91425" marR="91425" marT="91425" marB="91425">
                    <a:solidFill>
                      <a:schemeClr val="lt2"/>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2400">
                          <a:latin typeface="Open Sans"/>
                          <a:ea typeface="Open Sans"/>
                          <a:cs typeface="Open Sans"/>
                          <a:sym typeface="Open Sans"/>
                        </a:rPr>
                        <a:t>Baclofen</a:t>
                      </a:r>
                      <a:endParaRPr sz="2400">
                        <a:latin typeface="Open Sans"/>
                        <a:ea typeface="Open Sans"/>
                        <a:cs typeface="Open Sans"/>
                        <a:sym typeface="Open Sans"/>
                      </a:endParaRPr>
                    </a:p>
                    <a:p>
                      <a:pPr marL="0" lvl="0" indent="0" algn="ctr" rtl="0">
                        <a:spcBef>
                          <a:spcPts val="0"/>
                        </a:spcBef>
                        <a:spcAft>
                          <a:spcPts val="0"/>
                        </a:spcAft>
                        <a:buNone/>
                      </a:pPr>
                      <a:r>
                        <a:rPr lang="en-US" sz="2400">
                          <a:latin typeface="Open Sans"/>
                          <a:ea typeface="Open Sans"/>
                          <a:cs typeface="Open Sans"/>
                          <a:sym typeface="Open Sans"/>
                        </a:rPr>
                        <a:t>Varenicline</a:t>
                      </a:r>
                      <a:endParaRPr sz="2400">
                        <a:latin typeface="Open Sans"/>
                        <a:ea typeface="Open Sans"/>
                        <a:cs typeface="Open Sans"/>
                        <a:sym typeface="Open Sans"/>
                      </a:endParaRPr>
                    </a:p>
                    <a:p>
                      <a:pPr marL="0" lvl="0" indent="0" algn="ctr" rtl="0">
                        <a:spcBef>
                          <a:spcPts val="0"/>
                        </a:spcBef>
                        <a:spcAft>
                          <a:spcPts val="0"/>
                        </a:spcAft>
                        <a:buNone/>
                      </a:pPr>
                      <a:r>
                        <a:rPr lang="en-US" sz="2400">
                          <a:latin typeface="Open Sans"/>
                          <a:ea typeface="Open Sans"/>
                          <a:cs typeface="Open Sans"/>
                          <a:sym typeface="Open Sans"/>
                        </a:rPr>
                        <a:t>Glucagon-like peptide-1 agonists (GLP1s)</a:t>
                      </a:r>
                      <a:endParaRPr sz="240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0001"/>
                  </a:ext>
                </a:extLst>
              </a:tr>
            </a:tbl>
          </a:graphicData>
        </a:graphic>
      </p:graphicFrame>
      <p:sp>
        <p:nvSpPr>
          <p:cNvPr id="392" name="Google Shape;392;p25"/>
          <p:cNvSpPr txBox="1"/>
          <p:nvPr/>
        </p:nvSpPr>
        <p:spPr>
          <a:xfrm>
            <a:off x="717725" y="6039900"/>
            <a:ext cx="9077100" cy="2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Open Sans"/>
                <a:ea typeface="Open Sans"/>
                <a:cs typeface="Open Sans"/>
                <a:sym typeface="Open Sans"/>
              </a:rPr>
              <a:t>*This is not a comprehensive list of tried medications</a:t>
            </a:r>
            <a:endParaRPr sz="120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fade">
                                      <p:cBhvr>
                                        <p:cTn id="7" dur="1000"/>
                                        <p:tgtEl>
                                          <p:spTgt spid="3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1"/>
                                        </p:tgtEl>
                                        <p:attrNameLst>
                                          <p:attrName>style.visibility</p:attrName>
                                        </p:attrNameLst>
                                      </p:cBhvr>
                                      <p:to>
                                        <p:strVal val="visible"/>
                                      </p:to>
                                    </p:set>
                                    <p:animEffect transition="in" filter="fade">
                                      <p:cBhvr>
                                        <p:cTn id="12" dur="10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6"/>
          <p:cNvSpPr txBox="1">
            <a:spLocks noGrp="1"/>
          </p:cNvSpPr>
          <p:nvPr>
            <p:ph type="title"/>
          </p:nvPr>
        </p:nvSpPr>
        <p:spPr>
          <a:xfrm>
            <a:off x="415600" y="1869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53571"/>
              <a:buNone/>
            </a:pPr>
            <a:r>
              <a:rPr lang="en-US"/>
              <a:t>Naltrexone - What’s Known</a:t>
            </a:r>
            <a:endParaRPr/>
          </a:p>
        </p:txBody>
      </p:sp>
      <p:sp>
        <p:nvSpPr>
          <p:cNvPr id="398" name="Google Shape;398;p26"/>
          <p:cNvSpPr txBox="1">
            <a:spLocks noGrp="1"/>
          </p:cNvSpPr>
          <p:nvPr>
            <p:ph type="body" idx="1"/>
          </p:nvPr>
        </p:nvSpPr>
        <p:spPr>
          <a:xfrm>
            <a:off x="415600" y="1306167"/>
            <a:ext cx="11631600" cy="4879200"/>
          </a:xfrm>
          <a:prstGeom prst="rect">
            <a:avLst/>
          </a:prstGeom>
          <a:noFill/>
          <a:ln>
            <a:noFill/>
          </a:ln>
        </p:spPr>
        <p:txBody>
          <a:bodyPr spcFirstLastPara="1" wrap="square" lIns="121900" tIns="121900" rIns="121900" bIns="121900" anchor="t" anchorCtr="0">
            <a:noAutofit/>
          </a:bodyPr>
          <a:lstStyle/>
          <a:p>
            <a:pPr marL="457200" lvl="0"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Mechanism of action: competitive antagonist at opioid receptor sites, multiple theories about how it works in AUD specifically</a:t>
            </a:r>
            <a:endParaRPr sz="2133">
              <a:solidFill>
                <a:schemeClr val="dk1"/>
              </a:solidFill>
              <a:latin typeface="Arial"/>
              <a:ea typeface="Arial"/>
              <a:cs typeface="Arial"/>
              <a:sym typeface="Arial"/>
            </a:endParaRPr>
          </a:p>
          <a:p>
            <a:pPr marL="457200" lvl="0"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Historical efficacy:</a:t>
            </a:r>
            <a:endParaRPr sz="2133" baseline="30000">
              <a:solidFill>
                <a:schemeClr val="dk1"/>
              </a:solidFill>
              <a:latin typeface="Arial"/>
              <a:ea typeface="Arial"/>
              <a:cs typeface="Arial"/>
              <a:sym typeface="Arial"/>
            </a:endParaRPr>
          </a:p>
          <a:p>
            <a:pPr marL="914400" lvl="1"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Improved control over the decision to drink</a:t>
            </a:r>
            <a:endParaRPr sz="2133">
              <a:solidFill>
                <a:schemeClr val="dk1"/>
              </a:solidFill>
              <a:latin typeface="Arial"/>
              <a:ea typeface="Arial"/>
              <a:cs typeface="Arial"/>
              <a:sym typeface="Arial"/>
            </a:endParaRPr>
          </a:p>
          <a:p>
            <a:pPr marL="914400" lvl="1"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Reduced the amount of alcohol consumed and urge to drink </a:t>
            </a:r>
            <a:endParaRPr sz="2133">
              <a:solidFill>
                <a:schemeClr val="dk1"/>
              </a:solidFill>
              <a:latin typeface="Arial"/>
              <a:ea typeface="Arial"/>
              <a:cs typeface="Arial"/>
              <a:sym typeface="Arial"/>
            </a:endParaRPr>
          </a:p>
          <a:p>
            <a:pPr marL="914400" lvl="1"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Increased the number of days abstinent</a:t>
            </a:r>
            <a:endParaRPr sz="2133">
              <a:solidFill>
                <a:schemeClr val="dk1"/>
              </a:solidFill>
              <a:latin typeface="Arial"/>
              <a:ea typeface="Arial"/>
              <a:cs typeface="Arial"/>
              <a:sym typeface="Arial"/>
            </a:endParaRPr>
          </a:p>
          <a:p>
            <a:pPr marL="914400" lvl="1"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Minimized the risk of </a:t>
            </a:r>
            <a:r>
              <a:rPr lang="en-US" sz="2133">
                <a:latin typeface="Arial"/>
                <a:ea typeface="Arial"/>
                <a:cs typeface="Arial"/>
                <a:sym typeface="Arial"/>
              </a:rPr>
              <a:t>return</a:t>
            </a:r>
            <a:r>
              <a:rPr lang="en-US" sz="2133">
                <a:solidFill>
                  <a:schemeClr val="dk1"/>
                </a:solidFill>
                <a:latin typeface="Arial"/>
                <a:ea typeface="Arial"/>
                <a:cs typeface="Arial"/>
                <a:sym typeface="Arial"/>
              </a:rPr>
              <a:t> to heavy drinking</a:t>
            </a:r>
            <a:endParaRPr sz="2133">
              <a:solidFill>
                <a:schemeClr val="dk1"/>
              </a:solidFill>
              <a:latin typeface="Arial"/>
              <a:ea typeface="Arial"/>
              <a:cs typeface="Arial"/>
              <a:sym typeface="Arial"/>
            </a:endParaRPr>
          </a:p>
          <a:p>
            <a:pPr marL="457200" lvl="0"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20 years ago patients who benefited the most were:</a:t>
            </a:r>
            <a:endParaRPr sz="2133">
              <a:solidFill>
                <a:schemeClr val="dk1"/>
              </a:solidFill>
              <a:latin typeface="Arial"/>
              <a:ea typeface="Arial"/>
              <a:cs typeface="Arial"/>
              <a:sym typeface="Arial"/>
            </a:endParaRPr>
          </a:p>
          <a:p>
            <a:pPr marL="914400" lvl="1"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“Highly motivated”</a:t>
            </a:r>
            <a:endParaRPr sz="2133">
              <a:solidFill>
                <a:schemeClr val="dk1"/>
              </a:solidFill>
              <a:latin typeface="Arial"/>
              <a:ea typeface="Arial"/>
              <a:cs typeface="Arial"/>
              <a:sym typeface="Arial"/>
            </a:endParaRPr>
          </a:p>
          <a:p>
            <a:pPr marL="914400" lvl="1"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“Supported with observed dosing” </a:t>
            </a:r>
            <a:endParaRPr sz="2133">
              <a:solidFill>
                <a:schemeClr val="dk1"/>
              </a:solidFill>
              <a:latin typeface="Arial"/>
              <a:ea typeface="Arial"/>
              <a:cs typeface="Arial"/>
              <a:sym typeface="Arial"/>
            </a:endParaRPr>
          </a:p>
          <a:p>
            <a:pPr marL="914400" lvl="1"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Abstinent at time of tx </a:t>
            </a:r>
            <a:endParaRPr sz="2133">
              <a:solidFill>
                <a:schemeClr val="dk1"/>
              </a:solidFill>
              <a:latin typeface="Arial"/>
              <a:ea typeface="Arial"/>
              <a:cs typeface="Arial"/>
              <a:sym typeface="Arial"/>
            </a:endParaRPr>
          </a:p>
          <a:p>
            <a:pPr marL="914400" lvl="1"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“Intense” cravings for alcohol</a:t>
            </a:r>
            <a:endParaRPr sz="2133">
              <a:solidFill>
                <a:schemeClr val="dk1"/>
              </a:solidFill>
              <a:latin typeface="Arial"/>
              <a:ea typeface="Arial"/>
              <a:cs typeface="Arial"/>
              <a:sym typeface="Arial"/>
            </a:endParaRPr>
          </a:p>
          <a:p>
            <a:pPr marL="914400" lvl="1" indent="-364045" algn="l" rtl="0">
              <a:lnSpc>
                <a:spcPct val="115000"/>
              </a:lnSpc>
              <a:spcBef>
                <a:spcPts val="0"/>
              </a:spcBef>
              <a:spcAft>
                <a:spcPts val="0"/>
              </a:spcAft>
              <a:buClr>
                <a:schemeClr val="dk1"/>
              </a:buClr>
              <a:buSzPts val="2133"/>
              <a:buFont typeface="Arial"/>
              <a:buChar char="○"/>
            </a:pPr>
            <a:r>
              <a:rPr lang="en-US" sz="2133">
                <a:solidFill>
                  <a:schemeClr val="dk1"/>
                </a:solidFill>
                <a:latin typeface="Arial"/>
                <a:ea typeface="Arial"/>
                <a:cs typeface="Arial"/>
                <a:sym typeface="Arial"/>
              </a:rPr>
              <a:t>Family history of AUD</a:t>
            </a:r>
            <a:endParaRPr sz="2133" baseline="30000">
              <a:solidFill>
                <a:schemeClr val="dk1"/>
              </a:solidFill>
              <a:latin typeface="Arial"/>
              <a:ea typeface="Arial"/>
              <a:cs typeface="Arial"/>
              <a:sym typeface="Arial"/>
            </a:endParaRPr>
          </a:p>
        </p:txBody>
      </p:sp>
      <p:sp>
        <p:nvSpPr>
          <p:cNvPr id="2" name="Google Shape;25;g30874652f76_7_184">
            <a:extLst>
              <a:ext uri="{FF2B5EF4-FFF2-40B4-BE49-F238E27FC236}">
                <a16:creationId xmlns:a16="http://schemas.microsoft.com/office/drawing/2014/main" id="{926F5FAE-B023-C477-5054-EF7CB16617DC}"/>
              </a:ext>
            </a:extLst>
          </p:cNvPr>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7"/>
          <p:cNvSpPr txBox="1">
            <a:spLocks noGrp="1"/>
          </p:cNvSpPr>
          <p:nvPr>
            <p:ph type="title"/>
          </p:nvPr>
        </p:nvSpPr>
        <p:spPr>
          <a:xfrm>
            <a:off x="415600" y="316458"/>
            <a:ext cx="11360700" cy="1108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ts val="3000"/>
              <a:buNone/>
            </a:pPr>
            <a:r>
              <a:rPr lang="en-US" sz="5100" dirty="0"/>
              <a:t>Naltrexone - What’s</a:t>
            </a:r>
            <a:br>
              <a:rPr lang="en-US" sz="5100" dirty="0"/>
            </a:br>
            <a:r>
              <a:rPr lang="en-US" sz="5100" dirty="0"/>
              <a:t> New</a:t>
            </a:r>
            <a:endParaRPr sz="5100" dirty="0"/>
          </a:p>
        </p:txBody>
      </p:sp>
      <p:sp>
        <p:nvSpPr>
          <p:cNvPr id="404" name="Google Shape;404;p27"/>
          <p:cNvSpPr/>
          <p:nvPr/>
        </p:nvSpPr>
        <p:spPr>
          <a:xfrm>
            <a:off x="415600" y="1828667"/>
            <a:ext cx="4366800" cy="457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867" b="1" u="sng">
                <a:solidFill>
                  <a:schemeClr val="dk1"/>
                </a:solidFill>
                <a:latin typeface="Arial"/>
                <a:ea typeface="Arial"/>
                <a:cs typeface="Arial"/>
                <a:sym typeface="Arial"/>
              </a:rPr>
              <a:t>Side Effects</a:t>
            </a:r>
            <a:endParaRPr sz="1867" b="1" u="sng">
              <a:solidFill>
                <a:schemeClr val="dk1"/>
              </a:solidFill>
              <a:latin typeface="Arial"/>
              <a:ea typeface="Arial"/>
              <a:cs typeface="Arial"/>
              <a:sym typeface="Arial"/>
            </a:endParaRPr>
          </a:p>
          <a:p>
            <a:pPr marL="0" marR="0" lvl="0" indent="0" algn="ctr" rtl="0">
              <a:spcBef>
                <a:spcPts val="0"/>
              </a:spcBef>
              <a:spcAft>
                <a:spcPts val="0"/>
              </a:spcAft>
              <a:buNone/>
            </a:pPr>
            <a:r>
              <a:rPr lang="en-US" sz="1867"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No hepatotoxicity with ER formulation in people who continued to drin</a:t>
            </a:r>
            <a:r>
              <a:rPr lang="en-US" sz="1867" u="sng">
                <a:solidFill>
                  <a:schemeClr val="dk1"/>
                </a:solidFill>
                <a:hlinkClick r:id="rId3">
                  <a:extLst>
                    <a:ext uri="{A12FA001-AC4F-418D-AE19-62706E023703}">
                      <ahyp:hlinkClr xmlns:ahyp="http://schemas.microsoft.com/office/drawing/2018/hyperlinkcolor" val="tx"/>
                    </a:ext>
                  </a:extLst>
                </a:hlinkClick>
              </a:rPr>
              <a:t>k</a:t>
            </a:r>
            <a:r>
              <a:rPr lang="en-US" sz="1867">
                <a:solidFill>
                  <a:schemeClr val="dk1"/>
                </a:solidFill>
                <a:latin typeface="Arial"/>
                <a:ea typeface="Arial"/>
                <a:cs typeface="Arial"/>
                <a:sym typeface="Arial"/>
              </a:rPr>
              <a:t> </a:t>
            </a:r>
            <a:endParaRPr sz="1867">
              <a:solidFill>
                <a:schemeClr val="dk1"/>
              </a:solidFill>
              <a:latin typeface="Arial"/>
              <a:ea typeface="Arial"/>
              <a:cs typeface="Arial"/>
              <a:sym typeface="Arial"/>
            </a:endParaRPr>
          </a:p>
          <a:p>
            <a:pPr marL="609585" marR="0" lvl="0" indent="-423323" algn="ctr"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No change in liver enzymes between groups over 3 months </a:t>
            </a:r>
            <a:endParaRPr sz="1867">
              <a:solidFill>
                <a:schemeClr val="dk1"/>
              </a:solidFill>
              <a:latin typeface="Arial"/>
              <a:ea typeface="Arial"/>
              <a:cs typeface="Arial"/>
              <a:sym typeface="Arial"/>
            </a:endParaRPr>
          </a:p>
          <a:p>
            <a:pPr marL="0" marR="0" lvl="0" indent="0" algn="ctr" rtl="0">
              <a:spcBef>
                <a:spcPts val="0"/>
              </a:spcBef>
              <a:spcAft>
                <a:spcPts val="0"/>
              </a:spcAft>
              <a:buNone/>
            </a:pPr>
            <a:endParaRPr sz="1867">
              <a:solidFill>
                <a:schemeClr val="dk1"/>
              </a:solidFill>
              <a:latin typeface="Arial"/>
              <a:ea typeface="Arial"/>
              <a:cs typeface="Arial"/>
              <a:sym typeface="Arial"/>
            </a:endParaRPr>
          </a:p>
          <a:p>
            <a:pPr marL="0" marR="0" lvl="0" indent="0" algn="ctr" rtl="0">
              <a:spcBef>
                <a:spcPts val="0"/>
              </a:spcBef>
              <a:spcAft>
                <a:spcPts val="0"/>
              </a:spcAft>
              <a:buNone/>
            </a:pPr>
            <a:r>
              <a:rPr lang="en-US" sz="1867"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Increases sedation, increases negative mood, reduces stimulation found in </a:t>
            </a:r>
            <a:r>
              <a:rPr lang="en-US" sz="1867" b="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laboratory studies</a:t>
            </a:r>
            <a:endParaRPr sz="1867" baseline="30000">
              <a:solidFill>
                <a:schemeClr val="dk1"/>
              </a:solidFill>
              <a:latin typeface="Arial"/>
              <a:ea typeface="Arial"/>
              <a:cs typeface="Arial"/>
              <a:sym typeface="Arial"/>
            </a:endParaRPr>
          </a:p>
          <a:p>
            <a:pPr marL="609585" marR="0" lvl="0" indent="-423323" algn="ctr"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Laboratory vs. clinical studies: light and heavy drinkers vs. people with AUD</a:t>
            </a:r>
            <a:r>
              <a:rPr lang="en-US" sz="1867" baseline="30000">
                <a:solidFill>
                  <a:schemeClr val="dk1"/>
                </a:solidFill>
                <a:latin typeface="Arial"/>
                <a:ea typeface="Arial"/>
                <a:cs typeface="Arial"/>
                <a:sym typeface="Arial"/>
              </a:rPr>
              <a:t>3,4</a:t>
            </a:r>
            <a:endParaRPr sz="1867" baseline="30000">
              <a:solidFill>
                <a:schemeClr val="dk1"/>
              </a:solidFill>
              <a:latin typeface="Arial"/>
              <a:ea typeface="Arial"/>
              <a:cs typeface="Arial"/>
              <a:sym typeface="Arial"/>
            </a:endParaRPr>
          </a:p>
        </p:txBody>
      </p:sp>
      <p:sp>
        <p:nvSpPr>
          <p:cNvPr id="405" name="Google Shape;405;p27"/>
          <p:cNvSpPr/>
          <p:nvPr/>
        </p:nvSpPr>
        <p:spPr>
          <a:xfrm>
            <a:off x="5846767" y="593367"/>
            <a:ext cx="5883200" cy="291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867" b="1">
                <a:solidFill>
                  <a:schemeClr val="dk1"/>
                </a:solidFill>
                <a:latin typeface="Arial"/>
                <a:ea typeface="Arial"/>
                <a:cs typeface="Arial"/>
                <a:sym typeface="Arial"/>
              </a:rPr>
              <a:t>Pharmacogenomics</a:t>
            </a:r>
            <a:endParaRPr sz="1867" b="1">
              <a:solidFill>
                <a:schemeClr val="dk1"/>
              </a:solidFill>
              <a:latin typeface="Arial"/>
              <a:ea typeface="Arial"/>
              <a:cs typeface="Arial"/>
              <a:sym typeface="Arial"/>
            </a:endParaRPr>
          </a:p>
          <a:p>
            <a:pPr marL="0" marR="0" lvl="0" indent="0" algn="ctr" rtl="0">
              <a:spcBef>
                <a:spcPts val="0"/>
              </a:spcBef>
              <a:spcAft>
                <a:spcPts val="0"/>
              </a:spcAft>
              <a:buNone/>
            </a:pPr>
            <a:r>
              <a:rPr lang="en-US" sz="1867"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Epigenetic factors may enhance</a:t>
            </a:r>
            <a:r>
              <a:rPr lang="en-US" sz="1867" u="sng">
                <a:solidFill>
                  <a:schemeClr val="dk1"/>
                </a:solidFill>
                <a:hlinkClick r:id="rId5">
                  <a:extLst>
                    <a:ext uri="{A12FA001-AC4F-418D-AE19-62706E023703}">
                      <ahyp:hlinkClr xmlns:ahyp="http://schemas.microsoft.com/office/drawing/2018/hyperlinkcolor" val="tx"/>
                    </a:ext>
                  </a:extLst>
                </a:hlinkClick>
              </a:rPr>
              <a:t> </a:t>
            </a:r>
            <a:r>
              <a:rPr lang="en-US" sz="1867"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naltrexone efficacy </a:t>
            </a:r>
            <a:r>
              <a:rPr lang="en-US" sz="1867" u="sng">
                <a:solidFill>
                  <a:schemeClr val="dk1"/>
                </a:solidFill>
                <a:hlinkClick r:id="rId5">
                  <a:extLst>
                    <a:ext uri="{A12FA001-AC4F-418D-AE19-62706E023703}">
                      <ahyp:hlinkClr xmlns:ahyp="http://schemas.microsoft.com/office/drawing/2018/hyperlinkcolor" val="tx"/>
                    </a:ext>
                  </a:extLst>
                </a:hlinkClick>
              </a:rPr>
              <a:t>in</a:t>
            </a:r>
            <a:r>
              <a:rPr lang="en-US" sz="1867"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 reducing heavy drinking</a:t>
            </a:r>
            <a:endParaRPr sz="1867" baseline="30000">
              <a:solidFill>
                <a:schemeClr val="dk1"/>
              </a:solidFill>
              <a:latin typeface="Arial"/>
              <a:ea typeface="Arial"/>
              <a:cs typeface="Arial"/>
              <a:sym typeface="Arial"/>
            </a:endParaRPr>
          </a:p>
          <a:p>
            <a:pPr marL="609585" marR="0" lvl="0" indent="-423323" algn="ctr"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Methylation in the μ-opioid receptor (OPRM1), dopamine transporter (SLC6A3), and catechol-O-methyltransferase (COMT) genes </a:t>
            </a:r>
            <a:endParaRPr sz="1867">
              <a:solidFill>
                <a:schemeClr val="dk1"/>
              </a:solidFill>
              <a:latin typeface="Arial"/>
              <a:ea typeface="Arial"/>
              <a:cs typeface="Arial"/>
              <a:sym typeface="Arial"/>
            </a:endParaRPr>
          </a:p>
          <a:p>
            <a:pPr marL="609585" marR="0" lvl="0" indent="-423323" algn="ctr" rtl="0">
              <a:spcBef>
                <a:spcPts val="0"/>
              </a:spcBef>
              <a:spcAft>
                <a:spcPts val="0"/>
              </a:spcAft>
              <a:buClr>
                <a:schemeClr val="dk1"/>
              </a:buClr>
              <a:buSzPts val="1400"/>
              <a:buFont typeface="Arial"/>
              <a:buChar char="-"/>
            </a:pPr>
            <a:r>
              <a:rPr lang="en-US" sz="1867" b="1">
                <a:solidFill>
                  <a:schemeClr val="dk1"/>
                </a:solidFill>
                <a:latin typeface="Arial"/>
                <a:ea typeface="Arial"/>
                <a:cs typeface="Arial"/>
                <a:sym typeface="Arial"/>
              </a:rPr>
              <a:t>16-week </a:t>
            </a:r>
            <a:r>
              <a:rPr lang="en-US" sz="1867">
                <a:solidFill>
                  <a:schemeClr val="dk1"/>
                </a:solidFill>
                <a:latin typeface="Arial"/>
                <a:ea typeface="Arial"/>
                <a:cs typeface="Arial"/>
                <a:sym typeface="Arial"/>
              </a:rPr>
              <a:t>randomized, placebo-controlled trial </a:t>
            </a:r>
            <a:endParaRPr sz="1867">
              <a:solidFill>
                <a:schemeClr val="dk1"/>
              </a:solidFill>
              <a:latin typeface="Arial"/>
              <a:ea typeface="Arial"/>
              <a:cs typeface="Arial"/>
              <a:sym typeface="Arial"/>
            </a:endParaRPr>
          </a:p>
          <a:p>
            <a:pPr marL="609585" marR="0" lvl="0" indent="-423323" algn="ctr" rtl="0">
              <a:spcBef>
                <a:spcPts val="0"/>
              </a:spcBef>
              <a:spcAft>
                <a:spcPts val="0"/>
              </a:spcAft>
              <a:buClr>
                <a:schemeClr val="dk1"/>
              </a:buClr>
              <a:buSzPts val="1400"/>
              <a:buFont typeface="Arial"/>
              <a:buChar char="-"/>
            </a:pPr>
            <a:r>
              <a:rPr lang="en-US" sz="1867">
                <a:solidFill>
                  <a:schemeClr val="dk1"/>
                </a:solidFill>
                <a:latin typeface="Arial"/>
                <a:ea typeface="Arial"/>
                <a:cs typeface="Arial"/>
                <a:sym typeface="Arial"/>
              </a:rPr>
              <a:t>145 </a:t>
            </a:r>
            <a:r>
              <a:rPr lang="en-US" sz="1867" b="1">
                <a:solidFill>
                  <a:schemeClr val="dk1"/>
                </a:solidFill>
                <a:latin typeface="Arial"/>
                <a:ea typeface="Arial"/>
                <a:cs typeface="Arial"/>
                <a:sym typeface="Arial"/>
              </a:rPr>
              <a:t>treatment-seeking</a:t>
            </a:r>
            <a:r>
              <a:rPr lang="en-US" sz="1867">
                <a:solidFill>
                  <a:schemeClr val="dk1"/>
                </a:solidFill>
                <a:latin typeface="Arial"/>
                <a:ea typeface="Arial"/>
                <a:cs typeface="Arial"/>
                <a:sym typeface="Arial"/>
              </a:rPr>
              <a:t> AUD patients</a:t>
            </a:r>
            <a:endParaRPr sz="1867">
              <a:solidFill>
                <a:schemeClr val="dk1"/>
              </a:solidFill>
              <a:latin typeface="Arial"/>
              <a:ea typeface="Arial"/>
              <a:cs typeface="Arial"/>
              <a:sym typeface="Arial"/>
            </a:endParaRPr>
          </a:p>
        </p:txBody>
      </p:sp>
      <p:sp>
        <p:nvSpPr>
          <p:cNvPr id="406" name="Google Shape;406;p27"/>
          <p:cNvSpPr/>
          <p:nvPr/>
        </p:nvSpPr>
        <p:spPr>
          <a:xfrm>
            <a:off x="5930767" y="3721267"/>
            <a:ext cx="5883200" cy="291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1867" b="1">
                <a:solidFill>
                  <a:schemeClr val="dk1"/>
                </a:solidFill>
                <a:latin typeface="Arial"/>
                <a:ea typeface="Arial"/>
                <a:cs typeface="Arial"/>
                <a:sym typeface="Arial"/>
              </a:rPr>
              <a:t>Optimizing Treatment</a:t>
            </a:r>
            <a:endParaRPr sz="1867" b="1">
              <a:solidFill>
                <a:schemeClr val="dk1"/>
              </a:solidFill>
              <a:latin typeface="Arial"/>
              <a:ea typeface="Arial"/>
              <a:cs typeface="Arial"/>
              <a:sym typeface="Arial"/>
            </a:endParaRPr>
          </a:p>
          <a:p>
            <a:pPr marL="0" marR="0" lvl="0" indent="0" algn="l" rtl="0">
              <a:spcBef>
                <a:spcPts val="0"/>
              </a:spcBef>
              <a:spcAft>
                <a:spcPts val="0"/>
              </a:spcAft>
              <a:buNone/>
            </a:pPr>
            <a:r>
              <a:rPr lang="en-US" sz="1867"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Greater reduction in heavy drinking days/month on ER naltrexone</a:t>
            </a:r>
            <a:endParaRPr sz="1867" baseline="30000">
              <a:solidFill>
                <a:schemeClr val="dk1"/>
              </a:solidFill>
              <a:latin typeface="Arial"/>
              <a:ea typeface="Arial"/>
              <a:cs typeface="Arial"/>
              <a:sym typeface="Arial"/>
            </a:endParaRPr>
          </a:p>
          <a:p>
            <a:pPr marL="1219170" marR="0" lvl="1" indent="-423323" algn="l" rtl="0">
              <a:spcBef>
                <a:spcPts val="0"/>
              </a:spcBef>
              <a:spcAft>
                <a:spcPts val="0"/>
              </a:spcAft>
              <a:buClr>
                <a:schemeClr val="dk1"/>
              </a:buClr>
              <a:buSzPts val="1400"/>
              <a:buFont typeface="Arial"/>
              <a:buChar char="-"/>
            </a:pPr>
            <a:r>
              <a:rPr lang="en-US" sz="1867" b="1" i="0" u="none" strike="noStrike" cap="none">
                <a:solidFill>
                  <a:schemeClr val="dk1"/>
                </a:solidFill>
                <a:latin typeface="Arial"/>
                <a:ea typeface="Arial"/>
                <a:cs typeface="Arial"/>
                <a:sym typeface="Arial"/>
              </a:rPr>
              <a:t>No lead-in abstinence </a:t>
            </a:r>
            <a:endParaRPr sz="1867" b="1" i="0" u="none" strike="noStrike" cap="none">
              <a:solidFill>
                <a:schemeClr val="dk1"/>
              </a:solidFill>
              <a:latin typeface="Arial"/>
              <a:ea typeface="Arial"/>
              <a:cs typeface="Arial"/>
              <a:sym typeface="Arial"/>
            </a:endParaRPr>
          </a:p>
          <a:p>
            <a:pPr marL="1219170" marR="0" lvl="1" indent="-423323" algn="l" rtl="0">
              <a:spcBef>
                <a:spcPts val="0"/>
              </a:spcBef>
              <a:spcAft>
                <a:spcPts val="0"/>
              </a:spcAft>
              <a:buClr>
                <a:schemeClr val="dk1"/>
              </a:buClr>
              <a:buSzPts val="1400"/>
              <a:buFont typeface="Arial"/>
              <a:buChar char="-"/>
            </a:pPr>
            <a:r>
              <a:rPr lang="en-US" sz="1867" b="1" i="0" u="none" strike="noStrike" cap="none">
                <a:solidFill>
                  <a:schemeClr val="dk1"/>
                </a:solidFill>
              </a:rPr>
              <a:t>&gt;3 months</a:t>
            </a:r>
            <a:r>
              <a:rPr lang="en-US" sz="1867" b="0" i="0" u="none" strike="noStrike" cap="none">
                <a:solidFill>
                  <a:schemeClr val="dk1"/>
                </a:solidFill>
                <a:latin typeface="Arial"/>
                <a:ea typeface="Arial"/>
                <a:cs typeface="Arial"/>
                <a:sym typeface="Arial"/>
              </a:rPr>
              <a:t> treatment</a:t>
            </a:r>
            <a:endParaRPr sz="1867" b="0" i="0" u="none" strike="noStrike" cap="none">
              <a:solidFill>
                <a:schemeClr val="dk1"/>
              </a:solidFill>
              <a:latin typeface="Arial"/>
              <a:ea typeface="Arial"/>
              <a:cs typeface="Arial"/>
              <a:sym typeface="Arial"/>
            </a:endParaRPr>
          </a:p>
          <a:p>
            <a:pPr marL="1219170" marR="0" lvl="0" indent="0" algn="l" rtl="0">
              <a:spcBef>
                <a:spcPts val="0"/>
              </a:spcBef>
              <a:spcAft>
                <a:spcPts val="0"/>
              </a:spcAft>
              <a:buNone/>
            </a:pPr>
            <a:endParaRPr sz="1867">
              <a:solidFill>
                <a:schemeClr val="dk1"/>
              </a:solidFill>
              <a:latin typeface="Arial"/>
              <a:ea typeface="Arial"/>
              <a:cs typeface="Arial"/>
              <a:sym typeface="Arial"/>
            </a:endParaRPr>
          </a:p>
          <a:p>
            <a:pPr marL="0" marR="0" lvl="0" indent="0" algn="l" rtl="0">
              <a:spcBef>
                <a:spcPts val="0"/>
              </a:spcBef>
              <a:spcAft>
                <a:spcPts val="0"/>
              </a:spcAft>
              <a:buNone/>
            </a:pPr>
            <a:r>
              <a:rPr lang="en-US" sz="1867"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People who use </a:t>
            </a:r>
            <a:r>
              <a:rPr lang="en-US" sz="1867" b="1"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alcohol as a reward</a:t>
            </a:r>
            <a:r>
              <a:rPr lang="en-US" sz="1867" u="sng">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 may find greater benefit from naltrexone than acamprosate.</a:t>
            </a:r>
            <a:endParaRPr sz="1867" baseline="300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1"/>
          <p:cNvSpPr txBox="1">
            <a:spLocks noGrp="1"/>
          </p:cNvSpPr>
          <p:nvPr>
            <p:ph type="title"/>
          </p:nvPr>
        </p:nvSpPr>
        <p:spPr>
          <a:xfrm>
            <a:off x="491800" y="2631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53571"/>
              <a:buNone/>
            </a:pPr>
            <a:r>
              <a:rPr lang="en-US"/>
              <a:t>Acamprosate - What’s Known</a:t>
            </a:r>
            <a:endParaRPr/>
          </a:p>
        </p:txBody>
      </p:sp>
      <p:sp>
        <p:nvSpPr>
          <p:cNvPr id="412" name="Google Shape;412;p31"/>
          <p:cNvSpPr txBox="1">
            <a:spLocks noGrp="1"/>
          </p:cNvSpPr>
          <p:nvPr>
            <p:ph type="body" idx="1"/>
          </p:nvPr>
        </p:nvSpPr>
        <p:spPr>
          <a:xfrm>
            <a:off x="491800" y="1294425"/>
            <a:ext cx="11360700" cy="4555200"/>
          </a:xfrm>
          <a:prstGeom prst="rect">
            <a:avLst/>
          </a:prstGeom>
          <a:noFill/>
          <a:ln>
            <a:noFill/>
          </a:ln>
        </p:spPr>
        <p:txBody>
          <a:bodyPr spcFirstLastPara="1" wrap="square" lIns="121900" tIns="121900" rIns="121900" bIns="121900" anchor="t" anchorCtr="0">
            <a:noAutofit/>
          </a:bodyPr>
          <a:lstStyle/>
          <a:p>
            <a:pPr marL="609584" lvl="0" indent="-446605" algn="l" rtl="0">
              <a:lnSpc>
                <a:spcPct val="115000"/>
              </a:lnSpc>
              <a:spcBef>
                <a:spcPts val="0"/>
              </a:spcBef>
              <a:spcAft>
                <a:spcPts val="0"/>
              </a:spcAft>
              <a:buSzPts val="1800"/>
              <a:buFont typeface="Arial"/>
              <a:buChar char="-"/>
            </a:pPr>
            <a:r>
              <a:rPr lang="en-US" sz="2233" u="sng"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Multiple daily dosing due to poor bioavailability</a:t>
            </a:r>
            <a:endParaRPr sz="2400" dirty="0">
              <a:solidFill>
                <a:schemeClr val="tx1"/>
              </a:solidFill>
              <a:latin typeface="Arial"/>
              <a:ea typeface="Arial"/>
              <a:cs typeface="Arial"/>
              <a:sym typeface="Arial"/>
            </a:endParaRPr>
          </a:p>
          <a:p>
            <a:pPr marL="609584" lvl="0" indent="-446605" algn="l" rtl="0">
              <a:lnSpc>
                <a:spcPct val="115000"/>
              </a:lnSpc>
              <a:spcBef>
                <a:spcPts val="0"/>
              </a:spcBef>
              <a:spcAft>
                <a:spcPts val="0"/>
              </a:spcAft>
              <a:buClr>
                <a:schemeClr val="dk1"/>
              </a:buClr>
              <a:buSzPts val="1800"/>
              <a:buFont typeface="Arial"/>
              <a:buChar char="-"/>
            </a:pPr>
            <a:r>
              <a:rPr lang="en-US" sz="2233" dirty="0">
                <a:solidFill>
                  <a:schemeClr val="tx1"/>
                </a:solidFill>
                <a:latin typeface="Arial"/>
                <a:ea typeface="Arial"/>
                <a:cs typeface="Arial"/>
                <a:sym typeface="Arial"/>
              </a:rPr>
              <a:t>MOA: unknown, thought to attenuate withdrawal symptoms via glutamate receptors</a:t>
            </a:r>
            <a:endParaRPr sz="2233" dirty="0">
              <a:solidFill>
                <a:schemeClr val="tx1"/>
              </a:solidFill>
              <a:latin typeface="Arial"/>
              <a:ea typeface="Arial"/>
              <a:cs typeface="Arial"/>
              <a:sym typeface="Arial"/>
            </a:endParaRPr>
          </a:p>
          <a:p>
            <a:pPr marL="609584" lvl="0" indent="-446605" algn="l" rtl="0">
              <a:lnSpc>
                <a:spcPct val="115000"/>
              </a:lnSpc>
              <a:spcBef>
                <a:spcPts val="0"/>
              </a:spcBef>
              <a:spcAft>
                <a:spcPts val="0"/>
              </a:spcAft>
              <a:buSzPts val="1800"/>
              <a:buFont typeface="Arial"/>
              <a:buChar char="-"/>
            </a:pPr>
            <a:r>
              <a:rPr lang="en-US" sz="2233" u="sng"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Effective for reducing alcohol dependence, no harmful use potential or significant drug-drug interactions</a:t>
            </a:r>
            <a:endParaRPr sz="2233" dirty="0">
              <a:solidFill>
                <a:schemeClr val="tx1"/>
              </a:solidFill>
              <a:latin typeface="Arial"/>
              <a:ea typeface="Arial"/>
              <a:cs typeface="Arial"/>
              <a:sym typeface="Arial"/>
            </a:endParaRPr>
          </a:p>
          <a:p>
            <a:pPr marL="609585" lvl="0" indent="-446605" algn="l" rtl="0">
              <a:lnSpc>
                <a:spcPct val="115000"/>
              </a:lnSpc>
              <a:spcBef>
                <a:spcPts val="0"/>
              </a:spcBef>
              <a:spcAft>
                <a:spcPts val="0"/>
              </a:spcAft>
              <a:buClr>
                <a:schemeClr val="dk1"/>
              </a:buClr>
              <a:buSzPts val="1800"/>
              <a:buFont typeface="Arial"/>
              <a:buChar char="-"/>
            </a:pPr>
            <a:r>
              <a:rPr lang="en-US" sz="2233" u="sng"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COMBINE Study</a:t>
            </a:r>
            <a:r>
              <a:rPr lang="en-US" sz="2233" dirty="0">
                <a:solidFill>
                  <a:schemeClr val="tx1"/>
                </a:solidFill>
                <a:latin typeface="Arial"/>
                <a:ea typeface="Arial"/>
                <a:cs typeface="Arial"/>
                <a:sym typeface="Arial"/>
              </a:rPr>
              <a:t> did </a:t>
            </a:r>
            <a:r>
              <a:rPr lang="en-US" sz="2233" b="1" dirty="0">
                <a:solidFill>
                  <a:schemeClr val="tx1"/>
                </a:solidFill>
                <a:latin typeface="Arial"/>
                <a:ea typeface="Arial"/>
                <a:cs typeface="Arial"/>
                <a:sym typeface="Arial"/>
              </a:rPr>
              <a:t>not</a:t>
            </a:r>
            <a:r>
              <a:rPr lang="en-US" sz="2233" dirty="0">
                <a:solidFill>
                  <a:schemeClr val="tx1"/>
                </a:solidFill>
                <a:latin typeface="Arial"/>
                <a:ea typeface="Arial"/>
                <a:cs typeface="Arial"/>
                <a:sym typeface="Arial"/>
              </a:rPr>
              <a:t> find improvement in drinking outcomes</a:t>
            </a:r>
            <a:endParaRPr sz="2233" baseline="30000" dirty="0">
              <a:solidFill>
                <a:schemeClr val="tx1"/>
              </a:solidFill>
              <a:latin typeface="Arial"/>
              <a:ea typeface="Arial"/>
              <a:cs typeface="Arial"/>
              <a:sym typeface="Arial"/>
            </a:endParaRPr>
          </a:p>
          <a:p>
            <a:pPr marL="609600" lvl="0" indent="-446595" algn="l" rtl="0">
              <a:spcBef>
                <a:spcPts val="0"/>
              </a:spcBef>
              <a:spcAft>
                <a:spcPts val="0"/>
              </a:spcAft>
              <a:buSzPts val="2233"/>
              <a:buFont typeface="Arial"/>
              <a:buChar char="-"/>
            </a:pPr>
            <a:r>
              <a:rPr lang="en-US" sz="2233" u="sng"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Number needed to treat to achieve one additional case of abstinence: 7</a:t>
            </a:r>
            <a:endParaRPr sz="2233" baseline="30000" dirty="0">
              <a:solidFill>
                <a:schemeClr val="tx1"/>
              </a:solidFill>
              <a:latin typeface="Arial"/>
              <a:ea typeface="Arial"/>
              <a:cs typeface="Arial"/>
              <a:sym typeface="Arial"/>
            </a:endParaRPr>
          </a:p>
          <a:p>
            <a:pPr marL="1219200" lvl="1" indent="-419100" algn="l" rtl="0">
              <a:lnSpc>
                <a:spcPct val="115000"/>
              </a:lnSpc>
              <a:spcBef>
                <a:spcPts val="0"/>
              </a:spcBef>
              <a:spcAft>
                <a:spcPts val="0"/>
              </a:spcAft>
              <a:buClr>
                <a:schemeClr val="dk1"/>
              </a:buClr>
              <a:buSzPts val="1800"/>
              <a:buChar char="○"/>
            </a:pPr>
            <a:r>
              <a:rPr lang="en-US" sz="2233" b="1" dirty="0">
                <a:solidFill>
                  <a:schemeClr val="tx1"/>
                </a:solidFill>
                <a:latin typeface="Arial"/>
                <a:ea typeface="Arial"/>
                <a:cs typeface="Arial"/>
                <a:sym typeface="Arial"/>
              </a:rPr>
              <a:t>improved rate and duration of continuous abstinence</a:t>
            </a:r>
            <a:r>
              <a:rPr lang="en-US" sz="2233" dirty="0">
                <a:solidFill>
                  <a:schemeClr val="tx1"/>
                </a:solidFill>
                <a:latin typeface="Arial"/>
                <a:ea typeface="Arial"/>
                <a:cs typeface="Arial"/>
                <a:sym typeface="Arial"/>
              </a:rPr>
              <a:t> </a:t>
            </a:r>
            <a:endParaRPr sz="2233" dirty="0">
              <a:solidFill>
                <a:schemeClr val="tx1"/>
              </a:solidFill>
              <a:latin typeface="Arial"/>
              <a:ea typeface="Arial"/>
              <a:cs typeface="Arial"/>
              <a:sym typeface="Arial"/>
            </a:endParaRPr>
          </a:p>
          <a:p>
            <a:pPr marL="0" lvl="0" indent="0" algn="l" rtl="0">
              <a:spcBef>
                <a:spcPts val="1600"/>
              </a:spcBef>
              <a:spcAft>
                <a:spcPts val="0"/>
              </a:spcAft>
              <a:buNone/>
            </a:pPr>
            <a:r>
              <a:rPr lang="en-US" sz="2233" dirty="0">
                <a:solidFill>
                  <a:schemeClr val="tx1"/>
                </a:solidFill>
                <a:latin typeface="Arial"/>
                <a:ea typeface="Arial"/>
                <a:cs typeface="Arial"/>
                <a:sym typeface="Arial"/>
              </a:rPr>
              <a:t>May be most effective for:</a:t>
            </a:r>
            <a:endParaRPr sz="2233" dirty="0">
              <a:solidFill>
                <a:schemeClr val="tx1"/>
              </a:solidFill>
              <a:latin typeface="Arial"/>
              <a:ea typeface="Arial"/>
              <a:cs typeface="Arial"/>
              <a:sym typeface="Arial"/>
            </a:endParaRPr>
          </a:p>
          <a:p>
            <a:pPr marL="1219169" lvl="1" indent="-446605" algn="l" rtl="0">
              <a:lnSpc>
                <a:spcPct val="100000"/>
              </a:lnSpc>
              <a:spcBef>
                <a:spcPts val="0"/>
              </a:spcBef>
              <a:spcAft>
                <a:spcPts val="0"/>
              </a:spcAft>
              <a:buSzPts val="1800"/>
              <a:buFont typeface="Arial"/>
              <a:buAutoNum type="alphaLcParenR"/>
            </a:pPr>
            <a:r>
              <a:rPr lang="en-US" sz="2233" dirty="0">
                <a:solidFill>
                  <a:schemeClr val="tx1"/>
                </a:solidFill>
                <a:latin typeface="Arial"/>
                <a:ea typeface="Arial"/>
                <a:cs typeface="Arial"/>
                <a:sym typeface="Arial"/>
              </a:rPr>
              <a:t>Completed detoxification </a:t>
            </a:r>
            <a:endParaRPr sz="2233" dirty="0">
              <a:solidFill>
                <a:schemeClr val="tx1"/>
              </a:solidFill>
              <a:latin typeface="Arial"/>
              <a:ea typeface="Arial"/>
              <a:cs typeface="Arial"/>
              <a:sym typeface="Arial"/>
            </a:endParaRPr>
          </a:p>
          <a:p>
            <a:pPr marL="1219169" lvl="1" indent="-446605" algn="l" rtl="0">
              <a:lnSpc>
                <a:spcPct val="100000"/>
              </a:lnSpc>
              <a:spcBef>
                <a:spcPts val="0"/>
              </a:spcBef>
              <a:spcAft>
                <a:spcPts val="0"/>
              </a:spcAft>
              <a:buSzPts val="1800"/>
              <a:buFont typeface="Arial"/>
              <a:buAutoNum type="alphaLcParenR"/>
            </a:pPr>
            <a:r>
              <a:rPr lang="en-US" sz="2233" dirty="0">
                <a:solidFill>
                  <a:schemeClr val="tx1"/>
                </a:solidFill>
                <a:latin typeface="Arial"/>
                <a:ea typeface="Arial"/>
                <a:cs typeface="Arial"/>
                <a:sym typeface="Arial"/>
              </a:rPr>
              <a:t>Abstinent and motivated</a:t>
            </a:r>
            <a:endParaRPr sz="2233" baseline="30000" dirty="0">
              <a:solidFill>
                <a:schemeClr val="tx1"/>
              </a:solidFill>
              <a:latin typeface="Arial"/>
              <a:ea typeface="Arial"/>
              <a:cs typeface="Arial"/>
              <a:sym typeface="Arial"/>
            </a:endParaRPr>
          </a:p>
          <a:p>
            <a:pPr marL="1219169" lvl="1" indent="-446605" algn="l" rtl="0">
              <a:lnSpc>
                <a:spcPct val="100000"/>
              </a:lnSpc>
              <a:spcBef>
                <a:spcPts val="0"/>
              </a:spcBef>
              <a:spcAft>
                <a:spcPts val="0"/>
              </a:spcAft>
              <a:buSzPts val="1800"/>
              <a:buFont typeface="Arial"/>
              <a:buAutoNum type="alphaLcParenR"/>
            </a:pPr>
            <a:r>
              <a:rPr lang="en-US" sz="2233" dirty="0">
                <a:solidFill>
                  <a:schemeClr val="tx1"/>
                </a:solidFill>
                <a:latin typeface="Arial"/>
                <a:ea typeface="Arial"/>
                <a:cs typeface="Arial"/>
                <a:sym typeface="Arial"/>
              </a:rPr>
              <a:t>Hepatic disease </a:t>
            </a:r>
            <a:endParaRPr sz="2233" dirty="0">
              <a:solidFill>
                <a:schemeClr val="tx1"/>
              </a:solidFill>
              <a:latin typeface="Arial"/>
              <a:ea typeface="Arial"/>
              <a:cs typeface="Arial"/>
              <a:sym typeface="Arial"/>
            </a:endParaRPr>
          </a:p>
          <a:p>
            <a:pPr marL="1219169" lvl="1" indent="-446605" algn="l" rtl="0">
              <a:lnSpc>
                <a:spcPct val="100000"/>
              </a:lnSpc>
              <a:spcBef>
                <a:spcPts val="0"/>
              </a:spcBef>
              <a:spcAft>
                <a:spcPts val="0"/>
              </a:spcAft>
              <a:buSzPts val="1800"/>
              <a:buFont typeface="Arial"/>
              <a:buAutoNum type="alphaLcParenR"/>
            </a:pPr>
            <a:r>
              <a:rPr lang="en-US" sz="2233" dirty="0">
                <a:solidFill>
                  <a:schemeClr val="tx1"/>
                </a:solidFill>
                <a:latin typeface="Arial"/>
                <a:ea typeface="Arial"/>
                <a:cs typeface="Arial"/>
                <a:sym typeface="Arial"/>
              </a:rPr>
              <a:t>Treated with opioids for pain</a:t>
            </a:r>
            <a:endParaRPr sz="2233" dirty="0">
              <a:solidFill>
                <a:schemeClr val="tx1"/>
              </a:solidFill>
              <a:latin typeface="Arial"/>
              <a:ea typeface="Arial"/>
              <a:cs typeface="Arial"/>
              <a:sym typeface="Arial"/>
            </a:endParaRPr>
          </a:p>
          <a:p>
            <a:pPr marL="1219169" lvl="1" indent="-446605" algn="l" rtl="0">
              <a:lnSpc>
                <a:spcPct val="100000"/>
              </a:lnSpc>
              <a:spcBef>
                <a:spcPts val="0"/>
              </a:spcBef>
              <a:spcAft>
                <a:spcPts val="0"/>
              </a:spcAft>
              <a:buSzPts val="1800"/>
              <a:buFont typeface="Arial"/>
              <a:buAutoNum type="alphaLcParenR"/>
            </a:pPr>
            <a:r>
              <a:rPr lang="en-US" sz="2233" dirty="0">
                <a:solidFill>
                  <a:schemeClr val="tx1"/>
                </a:solidFill>
                <a:latin typeface="Arial"/>
                <a:ea typeface="Arial"/>
                <a:cs typeface="Arial"/>
                <a:sym typeface="Arial"/>
              </a:rPr>
              <a:t>Receive combination behavioral treatment</a:t>
            </a:r>
            <a:endParaRPr sz="2233" dirty="0">
              <a:solidFill>
                <a:schemeClr val="tx1"/>
              </a:solidFill>
              <a:latin typeface="Arial"/>
              <a:ea typeface="Arial"/>
              <a:cs typeface="Arial"/>
              <a:sym typeface="Arial"/>
            </a:endParaRPr>
          </a:p>
          <a:p>
            <a:pPr marL="0" lvl="0" indent="0" algn="l" rtl="0">
              <a:lnSpc>
                <a:spcPct val="115000"/>
              </a:lnSpc>
              <a:spcBef>
                <a:spcPts val="0"/>
              </a:spcBef>
              <a:spcAft>
                <a:spcPts val="0"/>
              </a:spcAft>
              <a:buNone/>
            </a:pPr>
            <a:endParaRPr sz="2033" dirty="0">
              <a:solidFill>
                <a:schemeClr val="tx1"/>
              </a:solidFill>
              <a:latin typeface="Arial"/>
              <a:ea typeface="Arial"/>
              <a:cs typeface="Arial"/>
              <a:sym typeface="Arial"/>
            </a:endParaRPr>
          </a:p>
        </p:txBody>
      </p:sp>
      <p:sp>
        <p:nvSpPr>
          <p:cNvPr id="2" name="Google Shape;25;g30874652f76_7_184">
            <a:extLst>
              <a:ext uri="{FF2B5EF4-FFF2-40B4-BE49-F238E27FC236}">
                <a16:creationId xmlns:a16="http://schemas.microsoft.com/office/drawing/2014/main" id="{1F065AB0-1395-82F5-CFB3-03D6652926AB}"/>
              </a:ext>
            </a:extLst>
          </p:cNvPr>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2"/>
          <p:cNvSpPr txBox="1">
            <a:spLocks noGrp="1"/>
          </p:cNvSpPr>
          <p:nvPr>
            <p:ph type="title"/>
          </p:nvPr>
        </p:nvSpPr>
        <p:spPr>
          <a:xfrm>
            <a:off x="415600" y="421233"/>
            <a:ext cx="11360700" cy="1108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000"/>
              <a:buNone/>
            </a:pPr>
            <a:r>
              <a:rPr lang="en-US"/>
              <a:t>Acamprosate - What’s New</a:t>
            </a:r>
            <a:endParaRPr/>
          </a:p>
        </p:txBody>
      </p:sp>
      <p:sp>
        <p:nvSpPr>
          <p:cNvPr id="418" name="Google Shape;418;p32"/>
          <p:cNvSpPr/>
          <p:nvPr/>
        </p:nvSpPr>
        <p:spPr>
          <a:xfrm>
            <a:off x="2288000" y="1537367"/>
            <a:ext cx="7616000" cy="4879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None/>
            </a:pPr>
            <a:r>
              <a:rPr lang="en-US" sz="2500" b="1">
                <a:solidFill>
                  <a:srgbClr val="212121"/>
                </a:solidFill>
                <a:latin typeface="Arial"/>
                <a:ea typeface="Arial"/>
                <a:cs typeface="Arial"/>
                <a:sym typeface="Arial"/>
              </a:rPr>
              <a:t>Adherence</a:t>
            </a:r>
            <a:r>
              <a:rPr lang="en-US" sz="2500">
                <a:solidFill>
                  <a:srgbClr val="212121"/>
                </a:solidFill>
                <a:latin typeface="Arial"/>
                <a:ea typeface="Arial"/>
                <a:cs typeface="Arial"/>
                <a:sym typeface="Arial"/>
              </a:rPr>
              <a:t>: </a:t>
            </a:r>
            <a:endParaRPr sz="2500">
              <a:solidFill>
                <a:srgbClr val="212121"/>
              </a:solidFill>
              <a:latin typeface="Arial"/>
              <a:ea typeface="Arial"/>
              <a:cs typeface="Arial"/>
              <a:sym typeface="Arial"/>
            </a:endParaRPr>
          </a:p>
          <a:p>
            <a:pPr marL="457200" marR="0" lvl="0" indent="-387350" algn="ctr" rtl="0">
              <a:spcBef>
                <a:spcPts val="1600"/>
              </a:spcBef>
              <a:spcAft>
                <a:spcPts val="0"/>
              </a:spcAft>
              <a:buClr>
                <a:srgbClr val="212121"/>
              </a:buClr>
              <a:buSzPts val="2500"/>
              <a:buChar char="-"/>
            </a:pPr>
            <a:r>
              <a:rPr lang="en-US" sz="2500">
                <a:solidFill>
                  <a:srgbClr val="212121"/>
                </a:solidFill>
              </a:rPr>
              <a:t>M</a:t>
            </a:r>
            <a:r>
              <a:rPr lang="en-US" sz="2500">
                <a:solidFill>
                  <a:srgbClr val="212121"/>
                </a:solidFill>
                <a:latin typeface="Arial"/>
                <a:ea typeface="Arial"/>
                <a:cs typeface="Arial"/>
                <a:sym typeface="Arial"/>
              </a:rPr>
              <a:t>edication and contingency management models </a:t>
            </a:r>
            <a:endParaRPr sz="2500">
              <a:solidFill>
                <a:srgbClr val="212121"/>
              </a:solidFill>
              <a:latin typeface="Arial"/>
              <a:ea typeface="Arial"/>
              <a:cs typeface="Arial"/>
              <a:sym typeface="Arial"/>
            </a:endParaRPr>
          </a:p>
          <a:p>
            <a:pPr marL="609584" marR="0" lvl="0" indent="-463538" algn="ctr" rtl="0">
              <a:spcBef>
                <a:spcPts val="0"/>
              </a:spcBef>
              <a:spcAft>
                <a:spcPts val="0"/>
              </a:spcAft>
              <a:buClr>
                <a:srgbClr val="212121"/>
              </a:buClr>
              <a:buSzPts val="1900"/>
              <a:buFont typeface="Arial"/>
              <a:buChar char="-"/>
            </a:pPr>
            <a:r>
              <a:rPr lang="en-US" sz="2500">
                <a:solidFill>
                  <a:srgbClr val="212121"/>
                </a:solidFill>
                <a:latin typeface="Arial"/>
                <a:ea typeface="Arial"/>
                <a:cs typeface="Arial"/>
                <a:sym typeface="Arial"/>
              </a:rPr>
              <a:t>Included </a:t>
            </a:r>
            <a:r>
              <a:rPr lang="en-US" sz="2500" b="1">
                <a:solidFill>
                  <a:srgbClr val="212121"/>
                </a:solidFill>
              </a:rPr>
              <a:t>abstinent</a:t>
            </a:r>
            <a:r>
              <a:rPr lang="en-US" sz="2500">
                <a:solidFill>
                  <a:srgbClr val="212121"/>
                </a:solidFill>
                <a:latin typeface="Arial"/>
                <a:ea typeface="Arial"/>
                <a:cs typeface="Arial"/>
                <a:sym typeface="Arial"/>
              </a:rPr>
              <a:t> individuals</a:t>
            </a:r>
            <a:endParaRPr sz="2500">
              <a:solidFill>
                <a:srgbClr val="212121"/>
              </a:solidFill>
              <a:latin typeface="Arial"/>
              <a:ea typeface="Arial"/>
              <a:cs typeface="Arial"/>
              <a:sym typeface="Arial"/>
            </a:endParaRPr>
          </a:p>
          <a:p>
            <a:pPr marL="609585" marR="0" lvl="0" indent="-463538" algn="ctr" rtl="0">
              <a:spcBef>
                <a:spcPts val="0"/>
              </a:spcBef>
              <a:spcAft>
                <a:spcPts val="0"/>
              </a:spcAft>
              <a:buClr>
                <a:srgbClr val="212121"/>
              </a:buClr>
              <a:buSzPts val="1900"/>
              <a:buFont typeface="Arial"/>
              <a:buChar char="-"/>
            </a:pPr>
            <a:r>
              <a:rPr lang="en-US" sz="2500">
                <a:solidFill>
                  <a:srgbClr val="212121"/>
                </a:solidFill>
                <a:latin typeface="Arial"/>
                <a:ea typeface="Arial"/>
                <a:cs typeface="Arial"/>
                <a:sym typeface="Arial"/>
              </a:rPr>
              <a:t>Poor follow up at 12 months </a:t>
            </a:r>
            <a:r>
              <a:rPr lang="en-US" sz="2500">
                <a:solidFill>
                  <a:srgbClr val="212121"/>
                </a:solidFill>
              </a:rPr>
              <a:t>= unable</a:t>
            </a:r>
            <a:r>
              <a:rPr lang="en-US" sz="2500">
                <a:solidFill>
                  <a:srgbClr val="212121"/>
                </a:solidFill>
                <a:latin typeface="Arial"/>
                <a:ea typeface="Arial"/>
                <a:cs typeface="Arial"/>
                <a:sym typeface="Arial"/>
              </a:rPr>
              <a:t> to detect differences in secondary analysis</a:t>
            </a:r>
            <a:endParaRPr sz="2500">
              <a:solidFill>
                <a:srgbClr val="212121"/>
              </a:solidFill>
              <a:latin typeface="Arial"/>
              <a:ea typeface="Arial"/>
              <a:cs typeface="Arial"/>
              <a:sym typeface="Arial"/>
            </a:endParaRPr>
          </a:p>
          <a:p>
            <a:pPr marL="609585" marR="0" lvl="0" indent="0" algn="ctr" rtl="0">
              <a:spcBef>
                <a:spcPts val="0"/>
              </a:spcBef>
              <a:spcAft>
                <a:spcPts val="0"/>
              </a:spcAft>
              <a:buNone/>
            </a:pPr>
            <a:endParaRPr sz="2500">
              <a:solidFill>
                <a:srgbClr val="212121"/>
              </a:solidFill>
              <a:latin typeface="Arial"/>
              <a:ea typeface="Arial"/>
              <a:cs typeface="Arial"/>
              <a:sym typeface="Arial"/>
            </a:endParaRPr>
          </a:p>
          <a:p>
            <a:pPr marL="0" marR="0" lvl="0" indent="0" algn="ctr" rtl="0">
              <a:lnSpc>
                <a:spcPct val="115000"/>
              </a:lnSpc>
              <a:spcBef>
                <a:spcPts val="0"/>
              </a:spcBef>
              <a:spcAft>
                <a:spcPts val="1600"/>
              </a:spcAft>
              <a:buNone/>
            </a:pPr>
            <a:r>
              <a:rPr lang="en-US" sz="2500">
                <a:solidFill>
                  <a:srgbClr val="212121"/>
                </a:solidFill>
                <a:latin typeface="Roboto"/>
                <a:ea typeface="Roboto"/>
                <a:cs typeface="Roboto"/>
                <a:sym typeface="Roboto"/>
              </a:rPr>
              <a:t>Conclusion: </a:t>
            </a:r>
            <a:r>
              <a:rPr lang="en-US" sz="2500" b="1">
                <a:solidFill>
                  <a:srgbClr val="212121"/>
                </a:solidFill>
                <a:latin typeface="Roboto"/>
                <a:ea typeface="Roboto"/>
                <a:cs typeface="Roboto"/>
                <a:sym typeface="Roboto"/>
              </a:rPr>
              <a:t>There isn’t a good way to measure [adherence] in clinical trials,</a:t>
            </a:r>
            <a:r>
              <a:rPr lang="en-US" sz="2500">
                <a:solidFill>
                  <a:srgbClr val="212121"/>
                </a:solidFill>
                <a:latin typeface="Roboto"/>
                <a:ea typeface="Roboto"/>
                <a:cs typeface="Roboto"/>
                <a:sym typeface="Roboto"/>
              </a:rPr>
              <a:t> which may have implications for determining acamprosate efficacy. </a:t>
            </a:r>
            <a:endParaRPr sz="2500">
              <a:solidFill>
                <a:srgbClr val="212121"/>
              </a:solidFill>
              <a:latin typeface="Arial"/>
              <a:ea typeface="Arial"/>
              <a:cs typeface="Arial"/>
              <a:sym typeface="Arial"/>
            </a:endParaRPr>
          </a:p>
        </p:txBody>
      </p:sp>
      <p:sp>
        <p:nvSpPr>
          <p:cNvPr id="2" name="Google Shape;25;g30874652f76_7_184">
            <a:extLst>
              <a:ext uri="{FF2B5EF4-FFF2-40B4-BE49-F238E27FC236}">
                <a16:creationId xmlns:a16="http://schemas.microsoft.com/office/drawing/2014/main" id="{E506FCEF-F4C5-407F-DC32-441345DE0026}"/>
              </a:ext>
            </a:extLst>
          </p:cNvPr>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3"/>
          <p:cNvSpPr txBox="1">
            <a:spLocks noGrp="1"/>
          </p:cNvSpPr>
          <p:nvPr>
            <p:ph type="title"/>
          </p:nvPr>
        </p:nvSpPr>
        <p:spPr>
          <a:xfrm>
            <a:off x="415600" y="421233"/>
            <a:ext cx="11360700" cy="1108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ts val="3000"/>
              <a:buNone/>
            </a:pPr>
            <a:r>
              <a:rPr lang="en-US"/>
              <a:t>Disulfiram - What’s Known/ What’s New</a:t>
            </a:r>
            <a:endParaRPr/>
          </a:p>
        </p:txBody>
      </p:sp>
      <p:sp>
        <p:nvSpPr>
          <p:cNvPr id="424" name="Google Shape;424;p33"/>
          <p:cNvSpPr txBox="1">
            <a:spLocks noGrp="1"/>
          </p:cNvSpPr>
          <p:nvPr>
            <p:ph type="body" idx="1"/>
          </p:nvPr>
        </p:nvSpPr>
        <p:spPr>
          <a:xfrm>
            <a:off x="313200" y="1638125"/>
            <a:ext cx="8760600" cy="4555200"/>
          </a:xfrm>
          <a:prstGeom prst="rect">
            <a:avLst/>
          </a:prstGeom>
          <a:noFill/>
          <a:ln>
            <a:noFill/>
          </a:ln>
        </p:spPr>
        <p:txBody>
          <a:bodyPr spcFirstLastPara="1" wrap="square" lIns="121900" tIns="121900" rIns="121900" bIns="121900" anchor="t" anchorCtr="0">
            <a:noAutofit/>
          </a:bodyPr>
          <a:lstStyle/>
          <a:p>
            <a:pPr marL="609584" lvl="0" indent="-440255" algn="l" rtl="0">
              <a:lnSpc>
                <a:spcPct val="105000"/>
              </a:lnSpc>
              <a:spcBef>
                <a:spcPts val="0"/>
              </a:spcBef>
              <a:spcAft>
                <a:spcPts val="0"/>
              </a:spcAft>
              <a:buClr>
                <a:schemeClr val="dk1"/>
              </a:buClr>
              <a:buSzPts val="1700"/>
              <a:buFont typeface="Arial"/>
              <a:buChar char="-"/>
            </a:pPr>
            <a:r>
              <a:rPr lang="en-US" sz="2133">
                <a:latin typeface="Arial"/>
                <a:ea typeface="Arial"/>
                <a:cs typeface="Arial"/>
                <a:sym typeface="Arial"/>
              </a:rPr>
              <a:t>Did not have to show effectiveness prior to approval </a:t>
            </a:r>
            <a:endParaRPr sz="2133" baseline="30000">
              <a:solidFill>
                <a:schemeClr val="dk1"/>
              </a:solidFill>
              <a:latin typeface="Arial"/>
              <a:ea typeface="Arial"/>
              <a:cs typeface="Arial"/>
              <a:sym typeface="Arial"/>
            </a:endParaRPr>
          </a:p>
          <a:p>
            <a:pPr marL="609585" lvl="0" indent="-440255" algn="l" rtl="0">
              <a:lnSpc>
                <a:spcPct val="105000"/>
              </a:lnSpc>
              <a:spcBef>
                <a:spcPts val="0"/>
              </a:spcBef>
              <a:spcAft>
                <a:spcPts val="0"/>
              </a:spcAft>
              <a:buClr>
                <a:schemeClr val="dk1"/>
              </a:buClr>
              <a:buSzPts val="1700"/>
              <a:buFont typeface="Arial"/>
              <a:buChar char="-"/>
            </a:pPr>
            <a:r>
              <a:rPr lang="en-US" sz="2133">
                <a:solidFill>
                  <a:schemeClr val="dk1"/>
                </a:solidFill>
                <a:latin typeface="Arial"/>
                <a:ea typeface="Arial"/>
                <a:cs typeface="Arial"/>
                <a:sym typeface="Arial"/>
              </a:rPr>
              <a:t>Doses can range from 125 mg to 500 mg (poor bioactivation)</a:t>
            </a:r>
            <a:r>
              <a:rPr lang="en-US" sz="2133" baseline="30000">
                <a:solidFill>
                  <a:schemeClr val="dk1"/>
                </a:solidFill>
                <a:latin typeface="Arial"/>
                <a:ea typeface="Arial"/>
                <a:cs typeface="Arial"/>
                <a:sym typeface="Arial"/>
              </a:rPr>
              <a:t>1,2</a:t>
            </a:r>
            <a:endParaRPr sz="2133" baseline="30000">
              <a:solidFill>
                <a:schemeClr val="dk1"/>
              </a:solidFill>
              <a:latin typeface="Arial"/>
              <a:ea typeface="Arial"/>
              <a:cs typeface="Arial"/>
              <a:sym typeface="Arial"/>
            </a:endParaRPr>
          </a:p>
          <a:p>
            <a:pPr marL="609585" lvl="0" indent="-440255" algn="l" rtl="0">
              <a:lnSpc>
                <a:spcPct val="105000"/>
              </a:lnSpc>
              <a:spcBef>
                <a:spcPts val="0"/>
              </a:spcBef>
              <a:spcAft>
                <a:spcPts val="0"/>
              </a:spcAft>
              <a:buClr>
                <a:schemeClr val="dk1"/>
              </a:buClr>
              <a:buSzPts val="1700"/>
              <a:buFont typeface="Arial"/>
              <a:buChar char="-"/>
            </a:pPr>
            <a:r>
              <a:rPr lang="en-US" sz="2133">
                <a:solidFill>
                  <a:schemeClr val="dk1"/>
                </a:solidFill>
                <a:latin typeface="Arial"/>
                <a:ea typeface="Arial"/>
                <a:cs typeface="Arial"/>
                <a:sym typeface="Arial"/>
              </a:rPr>
              <a:t>High dropout rates (up to 46% in one)</a:t>
            </a:r>
            <a:r>
              <a:rPr lang="en-US" sz="2133" baseline="30000">
                <a:solidFill>
                  <a:schemeClr val="dk1"/>
                </a:solidFill>
                <a:latin typeface="Arial"/>
                <a:ea typeface="Arial"/>
                <a:cs typeface="Arial"/>
                <a:sym typeface="Arial"/>
              </a:rPr>
              <a:t>3</a:t>
            </a:r>
            <a:endParaRPr sz="2133" baseline="30000">
              <a:solidFill>
                <a:schemeClr val="dk1"/>
              </a:solidFill>
              <a:latin typeface="Arial"/>
              <a:ea typeface="Arial"/>
              <a:cs typeface="Arial"/>
              <a:sym typeface="Arial"/>
            </a:endParaRPr>
          </a:p>
          <a:p>
            <a:pPr marL="609585" lvl="0" indent="-440255" algn="l" rtl="0">
              <a:lnSpc>
                <a:spcPct val="105000"/>
              </a:lnSpc>
              <a:spcBef>
                <a:spcPts val="0"/>
              </a:spcBef>
              <a:spcAft>
                <a:spcPts val="0"/>
              </a:spcAft>
              <a:buClr>
                <a:schemeClr val="dk1"/>
              </a:buClr>
              <a:buSzPts val="1700"/>
              <a:buFont typeface="Arial"/>
              <a:buChar char="-"/>
            </a:pPr>
            <a:r>
              <a:rPr lang="en-US" sz="2133">
                <a:solidFill>
                  <a:schemeClr val="dk1"/>
                </a:solidFill>
                <a:latin typeface="Arial"/>
                <a:ea typeface="Arial"/>
                <a:cs typeface="Arial"/>
                <a:sym typeface="Arial"/>
              </a:rPr>
              <a:t>Setting is highly influential in the success rate of disulfiram</a:t>
            </a:r>
            <a:r>
              <a:rPr lang="en-US" sz="2133" baseline="30000">
                <a:solidFill>
                  <a:schemeClr val="dk1"/>
                </a:solidFill>
                <a:latin typeface="Arial"/>
                <a:ea typeface="Arial"/>
                <a:cs typeface="Arial"/>
                <a:sym typeface="Arial"/>
              </a:rPr>
              <a:t>3,4</a:t>
            </a:r>
            <a:r>
              <a:rPr lang="en-US" sz="2133">
                <a:solidFill>
                  <a:schemeClr val="dk1"/>
                </a:solidFill>
                <a:latin typeface="Arial"/>
                <a:ea typeface="Arial"/>
                <a:cs typeface="Arial"/>
                <a:sym typeface="Arial"/>
              </a:rPr>
              <a:t> </a:t>
            </a:r>
            <a:endParaRPr sz="2133">
              <a:solidFill>
                <a:schemeClr val="dk1"/>
              </a:solidFill>
              <a:latin typeface="Arial"/>
              <a:ea typeface="Arial"/>
              <a:cs typeface="Arial"/>
              <a:sym typeface="Arial"/>
            </a:endParaRPr>
          </a:p>
          <a:p>
            <a:pPr marL="609585" lvl="0" indent="-440255" algn="l" rtl="0">
              <a:lnSpc>
                <a:spcPct val="105000"/>
              </a:lnSpc>
              <a:spcBef>
                <a:spcPts val="0"/>
              </a:spcBef>
              <a:spcAft>
                <a:spcPts val="0"/>
              </a:spcAft>
              <a:buClr>
                <a:schemeClr val="dk1"/>
              </a:buClr>
              <a:buSzPts val="1700"/>
              <a:buFont typeface="Arial"/>
              <a:buChar char="-"/>
            </a:pPr>
            <a:r>
              <a:rPr lang="en-US" sz="2133">
                <a:latin typeface="Arial"/>
                <a:ea typeface="Arial"/>
                <a:cs typeface="Arial"/>
                <a:sym typeface="Arial"/>
              </a:rPr>
              <a:t>Good candidates for use</a:t>
            </a:r>
            <a:r>
              <a:rPr lang="en-US" sz="2133">
                <a:solidFill>
                  <a:schemeClr val="dk1"/>
                </a:solidFill>
                <a:latin typeface="Arial"/>
                <a:ea typeface="Arial"/>
                <a:cs typeface="Arial"/>
                <a:sym typeface="Arial"/>
              </a:rPr>
              <a:t>:</a:t>
            </a:r>
            <a:r>
              <a:rPr lang="en-US" sz="2133" baseline="30000">
                <a:solidFill>
                  <a:schemeClr val="dk1"/>
                </a:solidFill>
                <a:latin typeface="Arial"/>
                <a:ea typeface="Arial"/>
                <a:cs typeface="Arial"/>
                <a:sym typeface="Arial"/>
              </a:rPr>
              <a:t>3-8</a:t>
            </a:r>
            <a:endParaRPr sz="2133" baseline="30000">
              <a:solidFill>
                <a:schemeClr val="dk1"/>
              </a:solidFill>
              <a:latin typeface="Arial"/>
              <a:ea typeface="Arial"/>
              <a:cs typeface="Arial"/>
              <a:sym typeface="Arial"/>
            </a:endParaRPr>
          </a:p>
          <a:p>
            <a:pPr marL="1219170" lvl="1" indent="-440255" algn="l" rtl="0">
              <a:lnSpc>
                <a:spcPct val="105000"/>
              </a:lnSpc>
              <a:spcBef>
                <a:spcPts val="0"/>
              </a:spcBef>
              <a:spcAft>
                <a:spcPts val="0"/>
              </a:spcAft>
              <a:buClr>
                <a:schemeClr val="dk1"/>
              </a:buClr>
              <a:buSzPts val="1700"/>
              <a:buFont typeface="Arial"/>
              <a:buChar char="-"/>
            </a:pPr>
            <a:r>
              <a:rPr lang="en-US" sz="2133">
                <a:solidFill>
                  <a:schemeClr val="dk1"/>
                </a:solidFill>
                <a:latin typeface="Arial"/>
                <a:ea typeface="Arial"/>
                <a:cs typeface="Arial"/>
                <a:sym typeface="Arial"/>
              </a:rPr>
              <a:t>Motivated for treatment</a:t>
            </a:r>
            <a:endParaRPr sz="2133">
              <a:solidFill>
                <a:schemeClr val="dk1"/>
              </a:solidFill>
              <a:latin typeface="Arial"/>
              <a:ea typeface="Arial"/>
              <a:cs typeface="Arial"/>
              <a:sym typeface="Arial"/>
            </a:endParaRPr>
          </a:p>
          <a:p>
            <a:pPr marL="1219170" lvl="1" indent="-440255" algn="l" rtl="0">
              <a:lnSpc>
                <a:spcPct val="105000"/>
              </a:lnSpc>
              <a:spcBef>
                <a:spcPts val="0"/>
              </a:spcBef>
              <a:spcAft>
                <a:spcPts val="0"/>
              </a:spcAft>
              <a:buClr>
                <a:schemeClr val="dk1"/>
              </a:buClr>
              <a:buSzPts val="1700"/>
              <a:buFont typeface="Arial"/>
              <a:buChar char="-"/>
            </a:pPr>
            <a:r>
              <a:rPr lang="en-US" sz="2133">
                <a:solidFill>
                  <a:schemeClr val="dk1"/>
                </a:solidFill>
                <a:latin typeface="Arial"/>
                <a:ea typeface="Arial"/>
                <a:cs typeface="Arial"/>
                <a:sym typeface="Arial"/>
              </a:rPr>
              <a:t>Goal of abstinence</a:t>
            </a:r>
            <a:endParaRPr sz="2133">
              <a:solidFill>
                <a:schemeClr val="dk1"/>
              </a:solidFill>
              <a:latin typeface="Arial"/>
              <a:ea typeface="Arial"/>
              <a:cs typeface="Arial"/>
              <a:sym typeface="Arial"/>
            </a:endParaRPr>
          </a:p>
          <a:p>
            <a:pPr marL="1219170" lvl="1" indent="-440255" algn="l" rtl="0">
              <a:lnSpc>
                <a:spcPct val="105000"/>
              </a:lnSpc>
              <a:spcBef>
                <a:spcPts val="0"/>
              </a:spcBef>
              <a:spcAft>
                <a:spcPts val="0"/>
              </a:spcAft>
              <a:buClr>
                <a:schemeClr val="dk1"/>
              </a:buClr>
              <a:buSzPts val="1700"/>
              <a:buFont typeface="Arial"/>
              <a:buChar char="-"/>
            </a:pPr>
            <a:r>
              <a:rPr lang="en-US" sz="2133">
                <a:solidFill>
                  <a:schemeClr val="dk1"/>
                </a:solidFill>
                <a:latin typeface="Arial"/>
                <a:ea typeface="Arial"/>
                <a:cs typeface="Arial"/>
                <a:sym typeface="Arial"/>
              </a:rPr>
              <a:t>Medically appropriate</a:t>
            </a:r>
            <a:endParaRPr sz="2133">
              <a:solidFill>
                <a:schemeClr val="dk1"/>
              </a:solidFill>
              <a:latin typeface="Arial"/>
              <a:ea typeface="Arial"/>
              <a:cs typeface="Arial"/>
              <a:sym typeface="Arial"/>
            </a:endParaRPr>
          </a:p>
          <a:p>
            <a:pPr marL="1219170" lvl="1" indent="-440255" algn="l" rtl="0">
              <a:lnSpc>
                <a:spcPct val="105000"/>
              </a:lnSpc>
              <a:spcBef>
                <a:spcPts val="0"/>
              </a:spcBef>
              <a:spcAft>
                <a:spcPts val="0"/>
              </a:spcAft>
              <a:buClr>
                <a:schemeClr val="dk1"/>
              </a:buClr>
              <a:buSzPts val="1700"/>
              <a:buFont typeface="Arial"/>
              <a:buChar char="-"/>
            </a:pPr>
            <a:r>
              <a:rPr lang="en-US" sz="2133">
                <a:solidFill>
                  <a:schemeClr val="dk1"/>
                </a:solidFill>
                <a:latin typeface="Arial"/>
                <a:ea typeface="Arial"/>
                <a:cs typeface="Arial"/>
                <a:sym typeface="Arial"/>
              </a:rPr>
              <a:t>Supervised dosing</a:t>
            </a:r>
            <a:endParaRPr sz="2133">
              <a:solidFill>
                <a:schemeClr val="dk1"/>
              </a:solidFill>
              <a:latin typeface="Arial"/>
              <a:ea typeface="Arial"/>
              <a:cs typeface="Arial"/>
              <a:sym typeface="Arial"/>
            </a:endParaRPr>
          </a:p>
          <a:p>
            <a:pPr marL="1219170" lvl="1" indent="-440255" algn="l" rtl="0">
              <a:lnSpc>
                <a:spcPct val="105000"/>
              </a:lnSpc>
              <a:spcBef>
                <a:spcPts val="0"/>
              </a:spcBef>
              <a:spcAft>
                <a:spcPts val="0"/>
              </a:spcAft>
              <a:buClr>
                <a:schemeClr val="dk1"/>
              </a:buClr>
              <a:buSzPts val="1700"/>
              <a:buFont typeface="Arial"/>
              <a:buChar char="-"/>
            </a:pPr>
            <a:r>
              <a:rPr lang="en-US" sz="2133">
                <a:solidFill>
                  <a:schemeClr val="dk1"/>
                </a:solidFill>
                <a:latin typeface="Arial"/>
                <a:ea typeface="Arial"/>
                <a:cs typeface="Arial"/>
                <a:sym typeface="Arial"/>
              </a:rPr>
              <a:t>Understand consequences of drinking alcohol while taking</a:t>
            </a:r>
            <a:endParaRPr sz="2133">
              <a:solidFill>
                <a:schemeClr val="dk1"/>
              </a:solidFill>
              <a:latin typeface="Arial"/>
              <a:ea typeface="Arial"/>
              <a:cs typeface="Arial"/>
              <a:sym typeface="Arial"/>
            </a:endParaRPr>
          </a:p>
          <a:p>
            <a:pPr marL="1219170" lvl="1" indent="-440255" algn="l" rtl="0">
              <a:lnSpc>
                <a:spcPct val="105000"/>
              </a:lnSpc>
              <a:spcBef>
                <a:spcPts val="0"/>
              </a:spcBef>
              <a:spcAft>
                <a:spcPts val="0"/>
              </a:spcAft>
              <a:buClr>
                <a:schemeClr val="dk1"/>
              </a:buClr>
              <a:buSzPts val="1700"/>
              <a:buFont typeface="Arial"/>
              <a:buChar char="-"/>
            </a:pPr>
            <a:r>
              <a:rPr lang="en-US" sz="2133" b="1">
                <a:solidFill>
                  <a:schemeClr val="dk1"/>
                </a:solidFill>
                <a:latin typeface="Arial"/>
                <a:ea typeface="Arial"/>
                <a:cs typeface="Arial"/>
                <a:sym typeface="Arial"/>
              </a:rPr>
              <a:t>Short term therapy for someone in long-term recovery who anticipates being in a situation that may trigger craving for alcohol and requests an additional incentive to remain abstinent </a:t>
            </a:r>
            <a:endParaRPr sz="2133" b="1">
              <a:solidFill>
                <a:schemeClr val="dk1"/>
              </a:solidFill>
              <a:latin typeface="Arial"/>
              <a:ea typeface="Arial"/>
              <a:cs typeface="Arial"/>
              <a:sym typeface="Arial"/>
            </a:endParaRPr>
          </a:p>
        </p:txBody>
      </p:sp>
      <p:sp>
        <p:nvSpPr>
          <p:cNvPr id="425" name="Google Shape;425;p33"/>
          <p:cNvSpPr/>
          <p:nvPr/>
        </p:nvSpPr>
        <p:spPr>
          <a:xfrm>
            <a:off x="8959000" y="2026233"/>
            <a:ext cx="2893500" cy="311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467" b="1"/>
              <a:t>What’s New: </a:t>
            </a:r>
            <a:endParaRPr sz="2467" b="1"/>
          </a:p>
          <a:p>
            <a:pPr marL="0" marR="0" lvl="0" indent="0" algn="ctr" rtl="0">
              <a:spcBef>
                <a:spcPts val="0"/>
              </a:spcBef>
              <a:spcAft>
                <a:spcPts val="0"/>
              </a:spcAft>
              <a:buNone/>
            </a:pPr>
            <a:r>
              <a:rPr lang="en-US" sz="2467"/>
              <a:t>B</a:t>
            </a:r>
            <a:r>
              <a:rPr lang="en-US" sz="2467">
                <a:solidFill>
                  <a:srgbClr val="000000"/>
                </a:solidFill>
                <a:latin typeface="Arial"/>
                <a:ea typeface="Arial"/>
                <a:cs typeface="Arial"/>
                <a:sym typeface="Arial"/>
              </a:rPr>
              <a:t>eing repurposed for certain cancer treatments and cocaine use disorder.</a:t>
            </a:r>
            <a:r>
              <a:rPr lang="en-US" sz="2467" baseline="30000">
                <a:solidFill>
                  <a:srgbClr val="000000"/>
                </a:solidFill>
                <a:latin typeface="Arial"/>
                <a:ea typeface="Arial"/>
                <a:cs typeface="Arial"/>
                <a:sym typeface="Arial"/>
              </a:rPr>
              <a:t>9-12</a:t>
            </a:r>
            <a:endParaRPr sz="2467" baseline="300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 calcmode="lin" valueType="num">
                                      <p:cBhvr additive="base">
                                        <p:cTn id="7" dur="1000"/>
                                        <p:tgtEl>
                                          <p:spTgt spid="4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4"/>
          <p:cNvSpPr txBox="1">
            <a:spLocks noGrp="1"/>
          </p:cNvSpPr>
          <p:nvPr>
            <p:ph type="title"/>
          </p:nvPr>
        </p:nvSpPr>
        <p:spPr>
          <a:xfrm>
            <a:off x="415600" y="288567"/>
            <a:ext cx="11360800" cy="7636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53571"/>
              <a:buNone/>
            </a:pPr>
            <a:r>
              <a:rPr lang="en-US"/>
              <a:t>Topiramate (TPM)</a:t>
            </a:r>
            <a:endParaRPr/>
          </a:p>
        </p:txBody>
      </p:sp>
      <p:sp>
        <p:nvSpPr>
          <p:cNvPr id="431" name="Google Shape;431;p34"/>
          <p:cNvSpPr txBox="1">
            <a:spLocks noGrp="1"/>
          </p:cNvSpPr>
          <p:nvPr>
            <p:ph type="body" idx="1"/>
          </p:nvPr>
        </p:nvSpPr>
        <p:spPr>
          <a:xfrm>
            <a:off x="415592" y="1406167"/>
            <a:ext cx="5514900" cy="4555200"/>
          </a:xfrm>
          <a:prstGeom prst="rect">
            <a:avLst/>
          </a:prstGeom>
          <a:noFill/>
          <a:ln>
            <a:noFill/>
          </a:ln>
        </p:spPr>
        <p:txBody>
          <a:bodyPr spcFirstLastPara="1" wrap="square" lIns="121900" tIns="121900" rIns="121900" bIns="121900" anchor="t" anchorCtr="0">
            <a:noAutofit/>
          </a:bodyPr>
          <a:lstStyle/>
          <a:p>
            <a:pPr marL="609584" lvl="0" indent="-444488" algn="l" rtl="0">
              <a:lnSpc>
                <a:spcPct val="100000"/>
              </a:lnSpc>
              <a:spcBef>
                <a:spcPts val="0"/>
              </a:spcBef>
              <a:spcAft>
                <a:spcPts val="0"/>
              </a:spcAft>
              <a:buClr>
                <a:schemeClr val="dk1"/>
              </a:buClr>
              <a:buSzPts val="1700"/>
              <a:buFont typeface="Arial"/>
              <a:buChar char="-"/>
            </a:pPr>
            <a:r>
              <a:rPr lang="en-US" sz="2200">
                <a:latin typeface="Arial"/>
                <a:ea typeface="Arial"/>
                <a:cs typeface="Arial"/>
                <a:sym typeface="Arial"/>
              </a:rPr>
              <a:t>E</a:t>
            </a:r>
            <a:r>
              <a:rPr lang="en-US" sz="2200">
                <a:solidFill>
                  <a:schemeClr val="dk1"/>
                </a:solidFill>
                <a:latin typeface="Arial"/>
                <a:ea typeface="Arial"/>
                <a:cs typeface="Arial"/>
                <a:sym typeface="Arial"/>
              </a:rPr>
              <a:t>fficacious for reducing heavy drinking and maintaining abstinence</a:t>
            </a:r>
            <a:r>
              <a:rPr lang="en-US" sz="2200" baseline="30000">
                <a:solidFill>
                  <a:schemeClr val="dk1"/>
                </a:solidFill>
                <a:latin typeface="Arial"/>
                <a:ea typeface="Arial"/>
                <a:cs typeface="Arial"/>
                <a:sym typeface="Arial"/>
              </a:rPr>
              <a:t>1,2,3</a:t>
            </a:r>
            <a:endParaRPr sz="2200" baseline="30000">
              <a:solidFill>
                <a:schemeClr val="dk1"/>
              </a:solidFill>
              <a:latin typeface="Arial"/>
              <a:ea typeface="Arial"/>
              <a:cs typeface="Arial"/>
              <a:sym typeface="Arial"/>
            </a:endParaRPr>
          </a:p>
          <a:p>
            <a:pPr marL="1219200" lvl="1" indent="-444500" algn="l" rtl="0">
              <a:lnSpc>
                <a:spcPct val="100000"/>
              </a:lnSpc>
              <a:spcBef>
                <a:spcPts val="0"/>
              </a:spcBef>
              <a:spcAft>
                <a:spcPts val="0"/>
              </a:spcAft>
              <a:buSzPts val="2200"/>
              <a:buFont typeface="Arial"/>
              <a:buChar char="-"/>
            </a:pPr>
            <a:r>
              <a:rPr lang="en-US" sz="2200">
                <a:latin typeface="Arial"/>
                <a:ea typeface="Arial"/>
                <a:cs typeface="Arial"/>
                <a:sym typeface="Arial"/>
              </a:rPr>
              <a:t>Two meta-analyses (10 RCTs) and a systematic review</a:t>
            </a:r>
            <a:endParaRPr sz="2200" baseline="30000">
              <a:latin typeface="Arial"/>
              <a:ea typeface="Arial"/>
              <a:cs typeface="Arial"/>
              <a:sym typeface="Arial"/>
            </a:endParaRPr>
          </a:p>
          <a:p>
            <a:pPr marL="609584" lvl="0" indent="-444488" algn="l" rtl="0">
              <a:lnSpc>
                <a:spcPct val="100000"/>
              </a:lnSpc>
              <a:spcBef>
                <a:spcPts val="0"/>
              </a:spcBef>
              <a:spcAft>
                <a:spcPts val="0"/>
              </a:spcAft>
              <a:buClr>
                <a:schemeClr val="dk1"/>
              </a:buClr>
              <a:buSzPts val="1700"/>
              <a:buFont typeface="Arial"/>
              <a:buChar char="-"/>
            </a:pPr>
            <a:r>
              <a:rPr lang="en-US" sz="2200">
                <a:latin typeface="Arial"/>
                <a:ea typeface="Arial"/>
                <a:cs typeface="Arial"/>
                <a:sym typeface="Arial"/>
              </a:rPr>
              <a:t>Decreased drinking and increased abstinence </a:t>
            </a:r>
            <a:endParaRPr sz="2200">
              <a:latin typeface="Arial"/>
              <a:ea typeface="Arial"/>
              <a:cs typeface="Arial"/>
              <a:sym typeface="Arial"/>
            </a:endParaRPr>
          </a:p>
          <a:p>
            <a:pPr marL="1219200" lvl="1" indent="-412750" algn="l" rtl="0">
              <a:lnSpc>
                <a:spcPct val="100000"/>
              </a:lnSpc>
              <a:spcBef>
                <a:spcPts val="0"/>
              </a:spcBef>
              <a:spcAft>
                <a:spcPts val="0"/>
              </a:spcAft>
              <a:buClr>
                <a:schemeClr val="dk1"/>
              </a:buClr>
              <a:buSzPts val="1700"/>
              <a:buFont typeface="Arial"/>
              <a:buChar char="-"/>
            </a:pPr>
            <a:r>
              <a:rPr lang="en-US" sz="2200">
                <a:solidFill>
                  <a:schemeClr val="dk1"/>
                </a:solidFill>
                <a:latin typeface="Arial"/>
                <a:ea typeface="Arial"/>
                <a:cs typeface="Arial"/>
                <a:sym typeface="Arial"/>
              </a:rPr>
              <a:t>Two double-blind, randomized, placebo-controlled trials </a:t>
            </a:r>
            <a:endParaRPr sz="2200">
              <a:solidFill>
                <a:schemeClr val="dk1"/>
              </a:solidFill>
              <a:latin typeface="Arial"/>
              <a:ea typeface="Arial"/>
              <a:cs typeface="Arial"/>
              <a:sym typeface="Arial"/>
            </a:endParaRPr>
          </a:p>
          <a:p>
            <a:pPr marL="457200" lvl="0" indent="-368300" algn="l" rtl="0">
              <a:lnSpc>
                <a:spcPct val="100000"/>
              </a:lnSpc>
              <a:spcBef>
                <a:spcPts val="0"/>
              </a:spcBef>
              <a:spcAft>
                <a:spcPts val="0"/>
              </a:spcAft>
              <a:buSzPts val="2200"/>
              <a:buFont typeface="Arial"/>
              <a:buChar char="-"/>
            </a:pPr>
            <a:r>
              <a:rPr lang="en-US" sz="2200">
                <a:latin typeface="Arial"/>
                <a:ea typeface="Arial"/>
                <a:cs typeface="Arial"/>
                <a:sym typeface="Arial"/>
              </a:rPr>
              <a:t>I</a:t>
            </a:r>
            <a:r>
              <a:rPr lang="en-US" sz="2200">
                <a:solidFill>
                  <a:schemeClr val="dk1"/>
                </a:solidFill>
                <a:latin typeface="Arial"/>
                <a:ea typeface="Arial"/>
                <a:cs typeface="Arial"/>
                <a:sym typeface="Arial"/>
              </a:rPr>
              <a:t>mprovement in patients' quality of life, blood pressure, liver-enzymes, and cholesterol levels</a:t>
            </a:r>
            <a:endParaRPr sz="2200">
              <a:solidFill>
                <a:schemeClr val="dk1"/>
              </a:solidFill>
              <a:latin typeface="Arial"/>
              <a:ea typeface="Arial"/>
              <a:cs typeface="Arial"/>
              <a:sym typeface="Arial"/>
            </a:endParaRPr>
          </a:p>
        </p:txBody>
      </p:sp>
      <p:sp>
        <p:nvSpPr>
          <p:cNvPr id="432" name="Google Shape;432;p34"/>
          <p:cNvSpPr txBox="1">
            <a:spLocks noGrp="1"/>
          </p:cNvSpPr>
          <p:nvPr>
            <p:ph type="body" idx="2"/>
          </p:nvPr>
        </p:nvSpPr>
        <p:spPr>
          <a:xfrm>
            <a:off x="5994300" y="161750"/>
            <a:ext cx="6046800" cy="6381900"/>
          </a:xfrm>
          <a:prstGeom prst="rect">
            <a:avLst/>
          </a:prstGeom>
          <a:noFill/>
          <a:ln>
            <a:noFill/>
          </a:ln>
        </p:spPr>
        <p:txBody>
          <a:bodyPr spcFirstLastPara="1" wrap="square" lIns="121900" tIns="121900" rIns="121900" bIns="121900" anchor="t" anchorCtr="0">
            <a:noAutofit/>
          </a:bodyPr>
          <a:lstStyle/>
          <a:p>
            <a:pPr marL="609585" lvl="0" indent="-438138" algn="l" rtl="0">
              <a:lnSpc>
                <a:spcPct val="100000"/>
              </a:lnSpc>
              <a:spcBef>
                <a:spcPts val="0"/>
              </a:spcBef>
              <a:spcAft>
                <a:spcPts val="0"/>
              </a:spcAft>
              <a:buClr>
                <a:schemeClr val="dk1"/>
              </a:buClr>
              <a:buSzPts val="1600"/>
              <a:buFont typeface="Arial"/>
              <a:buChar char="-"/>
            </a:pPr>
            <a:r>
              <a:rPr lang="en-US" sz="2100">
                <a:solidFill>
                  <a:schemeClr val="dk1"/>
                </a:solidFill>
                <a:latin typeface="Arial"/>
                <a:ea typeface="Arial"/>
                <a:cs typeface="Arial"/>
                <a:sym typeface="Arial"/>
              </a:rPr>
              <a:t>A 2023 meta-analysis (13 RCTs, 1397 individuals, doses 200-300 mg) - favored TPM over placebo</a:t>
            </a:r>
            <a:r>
              <a:rPr lang="en-US" sz="2100" baseline="30000">
                <a:solidFill>
                  <a:schemeClr val="dk1"/>
                </a:solidFill>
                <a:latin typeface="Arial"/>
                <a:ea typeface="Arial"/>
                <a:cs typeface="Arial"/>
                <a:sym typeface="Arial"/>
              </a:rPr>
              <a:t>4</a:t>
            </a:r>
            <a:endParaRPr sz="2100" baseline="30000">
              <a:solidFill>
                <a:schemeClr val="dk1"/>
              </a:solidFill>
              <a:latin typeface="Arial"/>
              <a:ea typeface="Arial"/>
              <a:cs typeface="Arial"/>
              <a:sym typeface="Arial"/>
            </a:endParaRPr>
          </a:p>
          <a:p>
            <a:pPr marL="1219170" lvl="1" indent="-438138" algn="l" rtl="0">
              <a:lnSpc>
                <a:spcPct val="100000"/>
              </a:lnSpc>
              <a:spcBef>
                <a:spcPts val="0"/>
              </a:spcBef>
              <a:spcAft>
                <a:spcPts val="0"/>
              </a:spcAft>
              <a:buClr>
                <a:schemeClr val="dk1"/>
              </a:buClr>
              <a:buSzPts val="1600"/>
              <a:buFont typeface="Arial"/>
              <a:buChar char="-"/>
            </a:pPr>
            <a:r>
              <a:rPr lang="en-US" sz="2100">
                <a:solidFill>
                  <a:schemeClr val="dk1"/>
                </a:solidFill>
                <a:latin typeface="Arial"/>
                <a:ea typeface="Arial"/>
                <a:cs typeface="Arial"/>
                <a:sym typeface="Arial"/>
              </a:rPr>
              <a:t>Tolerability (?) </a:t>
            </a:r>
            <a:endParaRPr sz="2100">
              <a:solidFill>
                <a:schemeClr val="dk1"/>
              </a:solidFill>
              <a:latin typeface="Arial"/>
              <a:ea typeface="Arial"/>
              <a:cs typeface="Arial"/>
              <a:sym typeface="Arial"/>
            </a:endParaRPr>
          </a:p>
          <a:p>
            <a:pPr marL="1219169" lvl="1" indent="-438138" algn="l" rtl="0">
              <a:lnSpc>
                <a:spcPct val="100000"/>
              </a:lnSpc>
              <a:spcBef>
                <a:spcPts val="0"/>
              </a:spcBef>
              <a:spcAft>
                <a:spcPts val="0"/>
              </a:spcAft>
              <a:buClr>
                <a:schemeClr val="dk1"/>
              </a:buClr>
              <a:buSzPts val="1600"/>
              <a:buFont typeface="Arial"/>
              <a:buChar char="-"/>
            </a:pPr>
            <a:r>
              <a:rPr lang="en-US" sz="2100">
                <a:solidFill>
                  <a:schemeClr val="dk1"/>
                </a:solidFill>
                <a:latin typeface="Arial"/>
                <a:ea typeface="Arial"/>
                <a:cs typeface="Arial"/>
                <a:sym typeface="Arial"/>
              </a:rPr>
              <a:t>Reduced cravings (?) </a:t>
            </a:r>
            <a:endParaRPr sz="2100">
              <a:latin typeface="Arial"/>
              <a:ea typeface="Arial"/>
              <a:cs typeface="Arial"/>
              <a:sym typeface="Arial"/>
            </a:endParaRPr>
          </a:p>
          <a:p>
            <a:pPr marL="1219200" lvl="0" indent="0" algn="l" rtl="0">
              <a:lnSpc>
                <a:spcPct val="100000"/>
              </a:lnSpc>
              <a:spcBef>
                <a:spcPts val="0"/>
              </a:spcBef>
              <a:spcAft>
                <a:spcPts val="0"/>
              </a:spcAft>
              <a:buNone/>
            </a:pPr>
            <a:endParaRPr sz="2100">
              <a:latin typeface="Arial"/>
              <a:ea typeface="Arial"/>
              <a:cs typeface="Arial"/>
              <a:sym typeface="Arial"/>
            </a:endParaRPr>
          </a:p>
          <a:p>
            <a:pPr marL="609584" lvl="0" indent="-438138" algn="l" rtl="0">
              <a:lnSpc>
                <a:spcPct val="100000"/>
              </a:lnSpc>
              <a:spcBef>
                <a:spcPts val="0"/>
              </a:spcBef>
              <a:spcAft>
                <a:spcPts val="0"/>
              </a:spcAft>
              <a:buClr>
                <a:schemeClr val="dk1"/>
              </a:buClr>
              <a:buSzPts val="1600"/>
              <a:buFont typeface="Arial"/>
              <a:buChar char="-"/>
            </a:pPr>
            <a:r>
              <a:rPr lang="en-US" sz="2100">
                <a:solidFill>
                  <a:schemeClr val="dk1"/>
                </a:solidFill>
                <a:latin typeface="Arial"/>
                <a:ea typeface="Arial"/>
                <a:cs typeface="Arial"/>
                <a:sym typeface="Arial"/>
              </a:rPr>
              <a:t>Topiramate (doses &lt;200 mg) is at least as effective and safe as naltrexone in reducing heavy alcohol consumption</a:t>
            </a:r>
            <a:r>
              <a:rPr lang="en-US" sz="2100" baseline="30000">
                <a:solidFill>
                  <a:schemeClr val="dk1"/>
                </a:solidFill>
                <a:latin typeface="Arial"/>
                <a:ea typeface="Arial"/>
                <a:cs typeface="Arial"/>
                <a:sym typeface="Arial"/>
              </a:rPr>
              <a:t>5</a:t>
            </a:r>
            <a:endParaRPr sz="2100">
              <a:solidFill>
                <a:schemeClr val="dk1"/>
              </a:solidFill>
              <a:latin typeface="Arial"/>
              <a:ea typeface="Arial"/>
              <a:cs typeface="Arial"/>
              <a:sym typeface="Arial"/>
            </a:endParaRPr>
          </a:p>
          <a:p>
            <a:pPr marL="609585" lvl="0" indent="-438138" algn="l" rtl="0">
              <a:lnSpc>
                <a:spcPct val="100000"/>
              </a:lnSpc>
              <a:spcBef>
                <a:spcPts val="1600"/>
              </a:spcBef>
              <a:spcAft>
                <a:spcPts val="0"/>
              </a:spcAft>
              <a:buClr>
                <a:schemeClr val="dk1"/>
              </a:buClr>
              <a:buSzPts val="1600"/>
              <a:buFont typeface="Arial"/>
              <a:buChar char="-"/>
            </a:pPr>
            <a:r>
              <a:rPr lang="en-US" sz="2100">
                <a:solidFill>
                  <a:schemeClr val="dk1"/>
                </a:solidFill>
                <a:latin typeface="Arial"/>
                <a:ea typeface="Arial"/>
                <a:cs typeface="Arial"/>
                <a:sym typeface="Arial"/>
              </a:rPr>
              <a:t>Topiramate (max 200 mg) vs. placebo – TPM reduced the odds of heavy drinking by 74% on any given day</a:t>
            </a:r>
            <a:r>
              <a:rPr lang="en-US" sz="2100" baseline="30000">
                <a:solidFill>
                  <a:schemeClr val="dk1"/>
                </a:solidFill>
                <a:latin typeface="Arial"/>
                <a:ea typeface="Arial"/>
                <a:cs typeface="Arial"/>
                <a:sym typeface="Arial"/>
              </a:rPr>
              <a:t>7</a:t>
            </a:r>
            <a:endParaRPr sz="2100" baseline="30000">
              <a:solidFill>
                <a:schemeClr val="dk1"/>
              </a:solidFill>
              <a:latin typeface="Arial"/>
              <a:ea typeface="Arial"/>
              <a:cs typeface="Arial"/>
              <a:sym typeface="Arial"/>
            </a:endParaRPr>
          </a:p>
          <a:p>
            <a:pPr marL="1219170" lvl="1" indent="-438138" algn="l" rtl="0">
              <a:lnSpc>
                <a:spcPct val="100000"/>
              </a:lnSpc>
              <a:spcBef>
                <a:spcPts val="0"/>
              </a:spcBef>
              <a:spcAft>
                <a:spcPts val="0"/>
              </a:spcAft>
              <a:buClr>
                <a:schemeClr val="dk1"/>
              </a:buClr>
              <a:buSzPts val="1600"/>
              <a:buFont typeface="Arial"/>
              <a:buChar char="-"/>
            </a:pPr>
            <a:r>
              <a:rPr lang="en-US" sz="2100" b="1">
                <a:solidFill>
                  <a:schemeClr val="dk1"/>
                </a:solidFill>
                <a:latin typeface="Arial"/>
                <a:ea typeface="Arial"/>
                <a:cs typeface="Arial"/>
                <a:sym typeface="Arial"/>
              </a:rPr>
              <a:t>3 key inclusion criteria: average weekly consumption of ≥24/≥18 standard drinks (men/women); a current DSM-5 AUD diagnosis; desire to reduce/stop drinking</a:t>
            </a:r>
            <a:endParaRPr sz="2100" b="1">
              <a:solidFill>
                <a:schemeClr val="dk1"/>
              </a:solidFill>
              <a:latin typeface="Arial"/>
              <a:ea typeface="Arial"/>
              <a:cs typeface="Arial"/>
              <a:sym typeface="Arial"/>
            </a:endParaRPr>
          </a:p>
          <a:p>
            <a:pPr marL="1219170" lvl="1" indent="-438138" algn="l" rtl="0">
              <a:lnSpc>
                <a:spcPct val="100000"/>
              </a:lnSpc>
              <a:spcBef>
                <a:spcPts val="0"/>
              </a:spcBef>
              <a:spcAft>
                <a:spcPts val="0"/>
              </a:spcAft>
              <a:buClr>
                <a:schemeClr val="dk1"/>
              </a:buClr>
              <a:buSzPts val="1600"/>
              <a:buFont typeface="Arial"/>
              <a:buChar char="-"/>
            </a:pPr>
            <a:r>
              <a:rPr lang="en-US" sz="2100">
                <a:solidFill>
                  <a:schemeClr val="dk1"/>
                </a:solidFill>
                <a:latin typeface="Arial"/>
                <a:ea typeface="Arial"/>
                <a:cs typeface="Arial"/>
                <a:sym typeface="Arial"/>
              </a:rPr>
              <a:t>Key exclusions psych disorder or if taking any psych meds </a:t>
            </a:r>
            <a:endParaRPr sz="2100">
              <a:solidFill>
                <a:schemeClr val="dk1"/>
              </a:solidFill>
              <a:latin typeface="Arial"/>
              <a:ea typeface="Arial"/>
              <a:cs typeface="Arial"/>
              <a:sym typeface="Arial"/>
            </a:endParaRPr>
          </a:p>
          <a:p>
            <a:pPr marL="0" lvl="0" indent="0" algn="l" rtl="0">
              <a:lnSpc>
                <a:spcPct val="95000"/>
              </a:lnSpc>
              <a:spcBef>
                <a:spcPts val="0"/>
              </a:spcBef>
              <a:spcAft>
                <a:spcPts val="1600"/>
              </a:spcAft>
              <a:buSzPts val="1018"/>
              <a:buNone/>
            </a:pPr>
            <a:endParaRPr sz="2000">
              <a:latin typeface="Arial"/>
              <a:ea typeface="Arial"/>
              <a:cs typeface="Arial"/>
              <a:sym typeface="Arial"/>
            </a:endParaRPr>
          </a:p>
        </p:txBody>
      </p:sp>
      <p:sp>
        <p:nvSpPr>
          <p:cNvPr id="433" name="Google Shape;433;p34"/>
          <p:cNvSpPr/>
          <p:nvPr/>
        </p:nvSpPr>
        <p:spPr>
          <a:xfrm>
            <a:off x="575100" y="1406175"/>
            <a:ext cx="5419200" cy="429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867">
                <a:solidFill>
                  <a:srgbClr val="212121"/>
                </a:solidFill>
                <a:latin typeface="Arial"/>
                <a:ea typeface="Arial"/>
                <a:cs typeface="Arial"/>
                <a:sym typeface="Arial"/>
              </a:rPr>
              <a:t>Still need to determine </a:t>
            </a:r>
            <a:r>
              <a:rPr lang="en-US" sz="2867" b="1">
                <a:solidFill>
                  <a:srgbClr val="212121"/>
                </a:solidFill>
                <a:latin typeface="Arial"/>
                <a:ea typeface="Arial"/>
                <a:cs typeface="Arial"/>
                <a:sym typeface="Arial"/>
              </a:rPr>
              <a:t>optimal dose and duration</a:t>
            </a:r>
            <a:r>
              <a:rPr lang="en-US" sz="2867">
                <a:solidFill>
                  <a:srgbClr val="212121"/>
                </a:solidFill>
              </a:rPr>
              <a:t>. O</a:t>
            </a:r>
            <a:r>
              <a:rPr lang="en-US" sz="2867">
                <a:solidFill>
                  <a:srgbClr val="212121"/>
                </a:solidFill>
                <a:latin typeface="Arial"/>
                <a:ea typeface="Arial"/>
                <a:cs typeface="Arial"/>
                <a:sym typeface="Arial"/>
              </a:rPr>
              <a:t>verall </a:t>
            </a:r>
            <a:r>
              <a:rPr lang="en-US" sz="2867">
                <a:solidFill>
                  <a:srgbClr val="212121"/>
                </a:solidFill>
              </a:rPr>
              <a:t>positive</a:t>
            </a:r>
            <a:r>
              <a:rPr lang="en-US" sz="2867">
                <a:solidFill>
                  <a:srgbClr val="212121"/>
                </a:solidFill>
                <a:latin typeface="Arial"/>
                <a:ea typeface="Arial"/>
                <a:cs typeface="Arial"/>
                <a:sym typeface="Arial"/>
              </a:rPr>
              <a:t> for reducing consumption and maintaining abstinence. Tolerability is poor</a:t>
            </a:r>
            <a:r>
              <a:rPr lang="en-US" sz="2867">
                <a:solidFill>
                  <a:srgbClr val="212121"/>
                </a:solidFill>
              </a:rPr>
              <a:t> and effectiveness beyond 14 weeks is unknown. </a:t>
            </a:r>
            <a:endParaRPr sz="2867">
              <a:solidFill>
                <a:srgbClr val="212121"/>
              </a:solidFill>
              <a:latin typeface="Arial"/>
              <a:ea typeface="Arial"/>
              <a:cs typeface="Arial"/>
              <a:sym typeface="Arial"/>
            </a:endParaRPr>
          </a:p>
        </p:txBody>
      </p:sp>
      <p:sp>
        <p:nvSpPr>
          <p:cNvPr id="2" name="Google Shape;25;g30874652f76_7_184">
            <a:extLst>
              <a:ext uri="{FF2B5EF4-FFF2-40B4-BE49-F238E27FC236}">
                <a16:creationId xmlns:a16="http://schemas.microsoft.com/office/drawing/2014/main" id="{827F0D72-D86E-D607-E91A-9AF0057082FF}"/>
              </a:ext>
            </a:extLst>
          </p:cNvPr>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 calcmode="lin" valueType="num">
                                      <p:cBhvr additive="base">
                                        <p:cTn id="7" dur="1000"/>
                                        <p:tgtEl>
                                          <p:spTgt spid="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5"/>
          <p:cNvSpPr txBox="1">
            <a:spLocks noGrp="1"/>
          </p:cNvSpPr>
          <p:nvPr>
            <p:ph type="title"/>
          </p:nvPr>
        </p:nvSpPr>
        <p:spPr>
          <a:xfrm>
            <a:off x="415600" y="421233"/>
            <a:ext cx="11360700" cy="1108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000"/>
              <a:buNone/>
            </a:pPr>
            <a:r>
              <a:rPr lang="en-US" sz="4800" dirty="0"/>
              <a:t>Gabapentin (GBP) - we use it for everything! </a:t>
            </a:r>
            <a:endParaRPr sz="4800" dirty="0"/>
          </a:p>
        </p:txBody>
      </p:sp>
      <p:sp>
        <p:nvSpPr>
          <p:cNvPr id="439" name="Google Shape;439;p35"/>
          <p:cNvSpPr txBox="1"/>
          <p:nvPr/>
        </p:nvSpPr>
        <p:spPr>
          <a:xfrm>
            <a:off x="712300" y="1689349"/>
            <a:ext cx="10767300" cy="47676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None/>
            </a:pPr>
            <a:endParaRPr sz="2067" dirty="0">
              <a:solidFill>
                <a:schemeClr val="dk1"/>
              </a:solidFill>
            </a:endParaRPr>
          </a:p>
          <a:p>
            <a:pPr marL="0" marR="0" lvl="0" indent="0" algn="l" rtl="0">
              <a:lnSpc>
                <a:spcPct val="90000"/>
              </a:lnSpc>
              <a:spcBef>
                <a:spcPts val="0"/>
              </a:spcBef>
              <a:spcAft>
                <a:spcPts val="0"/>
              </a:spcAft>
              <a:buNone/>
            </a:pPr>
            <a:endParaRPr sz="2067" dirty="0">
              <a:solidFill>
                <a:schemeClr val="dk1"/>
              </a:solidFill>
            </a:endParaRPr>
          </a:p>
          <a:p>
            <a:pPr marL="457200" marR="0" lvl="0" indent="0" algn="l" rtl="0">
              <a:lnSpc>
                <a:spcPct val="90000"/>
              </a:lnSpc>
              <a:spcBef>
                <a:spcPts val="0"/>
              </a:spcBef>
              <a:spcAft>
                <a:spcPts val="0"/>
              </a:spcAft>
              <a:buNone/>
            </a:pPr>
            <a:endParaRPr sz="2067" dirty="0">
              <a:solidFill>
                <a:schemeClr val="dk1"/>
              </a:solidFill>
            </a:endParaRPr>
          </a:p>
          <a:p>
            <a:pPr marL="457200" marR="0" lvl="0" indent="0" algn="l" rtl="0">
              <a:lnSpc>
                <a:spcPct val="90000"/>
              </a:lnSpc>
              <a:spcBef>
                <a:spcPts val="0"/>
              </a:spcBef>
              <a:spcAft>
                <a:spcPts val="0"/>
              </a:spcAft>
              <a:buNone/>
            </a:pPr>
            <a:endParaRPr sz="2067" dirty="0">
              <a:solidFill>
                <a:schemeClr val="dk1"/>
              </a:solidFill>
            </a:endParaRPr>
          </a:p>
          <a:p>
            <a:pPr marL="457200" marR="0" lvl="0" indent="0" algn="l" rtl="0">
              <a:lnSpc>
                <a:spcPct val="90000"/>
              </a:lnSpc>
              <a:spcBef>
                <a:spcPts val="0"/>
              </a:spcBef>
              <a:spcAft>
                <a:spcPts val="0"/>
              </a:spcAft>
              <a:buNone/>
            </a:pPr>
            <a:endParaRPr sz="2067" dirty="0">
              <a:solidFill>
                <a:schemeClr val="dk1"/>
              </a:solidFill>
            </a:endParaRPr>
          </a:p>
          <a:p>
            <a:pPr marL="457200" marR="0" lvl="0" indent="0" algn="l" rtl="0">
              <a:lnSpc>
                <a:spcPct val="90000"/>
              </a:lnSpc>
              <a:spcBef>
                <a:spcPts val="0"/>
              </a:spcBef>
              <a:spcAft>
                <a:spcPts val="0"/>
              </a:spcAft>
              <a:buNone/>
            </a:pPr>
            <a:endParaRPr sz="2067" dirty="0">
              <a:solidFill>
                <a:schemeClr val="dk1"/>
              </a:solidFill>
            </a:endParaRPr>
          </a:p>
          <a:p>
            <a:pPr marL="0" marR="0" lvl="0" indent="0" algn="l" rtl="0">
              <a:lnSpc>
                <a:spcPct val="90000"/>
              </a:lnSpc>
              <a:spcBef>
                <a:spcPts val="0"/>
              </a:spcBef>
              <a:spcAft>
                <a:spcPts val="0"/>
              </a:spcAft>
              <a:buNone/>
            </a:pPr>
            <a:endParaRPr sz="2067" dirty="0">
              <a:solidFill>
                <a:schemeClr val="dk1"/>
              </a:solidFill>
            </a:endParaRPr>
          </a:p>
          <a:p>
            <a:pPr marL="457200" marR="0" lvl="0" indent="0" algn="l" rtl="0">
              <a:lnSpc>
                <a:spcPct val="90000"/>
              </a:lnSpc>
              <a:spcBef>
                <a:spcPts val="0"/>
              </a:spcBef>
              <a:spcAft>
                <a:spcPts val="0"/>
              </a:spcAft>
              <a:buNone/>
            </a:pPr>
            <a:endParaRPr sz="2067" dirty="0">
              <a:solidFill>
                <a:schemeClr val="dk1"/>
              </a:solidFill>
            </a:endParaRPr>
          </a:p>
          <a:p>
            <a:pPr marL="0" marR="0" lvl="0" indent="0" algn="l" rtl="0">
              <a:lnSpc>
                <a:spcPct val="90000"/>
              </a:lnSpc>
              <a:spcBef>
                <a:spcPts val="1333"/>
              </a:spcBef>
              <a:spcAft>
                <a:spcPts val="0"/>
              </a:spcAft>
              <a:buNone/>
            </a:pPr>
            <a:r>
              <a:rPr lang="en-US" sz="2067" dirty="0">
                <a:solidFill>
                  <a:schemeClr val="dk1"/>
                </a:solidFill>
                <a:latin typeface="Arial"/>
                <a:ea typeface="Arial"/>
                <a:cs typeface="Arial"/>
                <a:sym typeface="Arial"/>
              </a:rPr>
              <a:t>Mariani et al. 2021 Pilot RCT</a:t>
            </a:r>
            <a:r>
              <a:rPr lang="en-US" sz="2067" baseline="30000" dirty="0">
                <a:solidFill>
                  <a:schemeClr val="dk1"/>
                </a:solidFill>
                <a:latin typeface="Arial"/>
                <a:ea typeface="Arial"/>
                <a:cs typeface="Arial"/>
                <a:sym typeface="Arial"/>
              </a:rPr>
              <a:t>4</a:t>
            </a:r>
            <a:endParaRPr sz="2067" baseline="30000" dirty="0">
              <a:solidFill>
                <a:schemeClr val="dk1"/>
              </a:solidFill>
              <a:latin typeface="Arial"/>
              <a:ea typeface="Arial"/>
              <a:cs typeface="Arial"/>
              <a:sym typeface="Arial"/>
            </a:endParaRPr>
          </a:p>
          <a:p>
            <a:pPr marL="609585" marR="0" lvl="0" indent="-436023" algn="l" rtl="0">
              <a:lnSpc>
                <a:spcPct val="90000"/>
              </a:lnSpc>
              <a:spcBef>
                <a:spcPts val="1333"/>
              </a:spcBef>
              <a:spcAft>
                <a:spcPts val="0"/>
              </a:spcAft>
              <a:buClr>
                <a:schemeClr val="dk1"/>
              </a:buClr>
              <a:buSzPts val="1600"/>
              <a:buFont typeface="Arial"/>
              <a:buChar char="-"/>
            </a:pPr>
            <a:r>
              <a:rPr lang="en-US" sz="2067" dirty="0">
                <a:solidFill>
                  <a:schemeClr val="dk1"/>
                </a:solidFill>
                <a:latin typeface="Arial"/>
                <a:ea typeface="Arial"/>
                <a:cs typeface="Arial"/>
                <a:sym typeface="Arial"/>
              </a:rPr>
              <a:t>High dose gabapentin 3600 mg/day vs. placebo for 8 weeks (gabapentin was titrated over 5 days, 1200 mg three times a day) </a:t>
            </a:r>
            <a:endParaRPr sz="2067" dirty="0">
              <a:solidFill>
                <a:schemeClr val="dk1"/>
              </a:solidFill>
              <a:latin typeface="Arial"/>
              <a:ea typeface="Arial"/>
              <a:cs typeface="Arial"/>
              <a:sym typeface="Arial"/>
            </a:endParaRPr>
          </a:p>
          <a:p>
            <a:pPr marL="609585" marR="0" lvl="0" indent="-436023" algn="l" rtl="0">
              <a:lnSpc>
                <a:spcPct val="90000"/>
              </a:lnSpc>
              <a:spcBef>
                <a:spcPts val="0"/>
              </a:spcBef>
              <a:spcAft>
                <a:spcPts val="0"/>
              </a:spcAft>
              <a:buClr>
                <a:schemeClr val="dk1"/>
              </a:buClr>
              <a:buSzPts val="1600"/>
              <a:buFont typeface="Arial"/>
              <a:buChar char="-"/>
            </a:pPr>
            <a:r>
              <a:rPr lang="en-US" sz="2067" dirty="0">
                <a:solidFill>
                  <a:schemeClr val="dk1"/>
                </a:solidFill>
                <a:latin typeface="Arial"/>
                <a:ea typeface="Arial"/>
                <a:cs typeface="Arial"/>
                <a:sym typeface="Arial"/>
              </a:rPr>
              <a:t>40 patients, at least 4 heavy drinking days per week </a:t>
            </a:r>
            <a:endParaRPr sz="2067" dirty="0">
              <a:solidFill>
                <a:schemeClr val="dk1"/>
              </a:solidFill>
              <a:latin typeface="Arial"/>
              <a:ea typeface="Arial"/>
              <a:cs typeface="Arial"/>
              <a:sym typeface="Arial"/>
            </a:endParaRPr>
          </a:p>
          <a:p>
            <a:pPr marL="609585" marR="0" lvl="0" indent="-436023" algn="l" rtl="0">
              <a:lnSpc>
                <a:spcPct val="90000"/>
              </a:lnSpc>
              <a:spcBef>
                <a:spcPts val="0"/>
              </a:spcBef>
              <a:spcAft>
                <a:spcPts val="0"/>
              </a:spcAft>
              <a:buClr>
                <a:schemeClr val="dk1"/>
              </a:buClr>
              <a:buSzPts val="1600"/>
              <a:buFont typeface="Arial"/>
              <a:buChar char="-"/>
            </a:pPr>
            <a:r>
              <a:rPr lang="en-US" sz="2067" dirty="0">
                <a:solidFill>
                  <a:schemeClr val="dk1"/>
                </a:solidFill>
                <a:latin typeface="Arial"/>
                <a:ea typeface="Arial"/>
                <a:cs typeface="Arial"/>
                <a:sym typeface="Arial"/>
              </a:rPr>
              <a:t>Primary outcome - proportion of heavy drinking days → resulted in reduction </a:t>
            </a:r>
            <a:endParaRPr sz="2067" dirty="0">
              <a:solidFill>
                <a:schemeClr val="dk1"/>
              </a:solidFill>
              <a:latin typeface="Arial"/>
              <a:ea typeface="Arial"/>
              <a:cs typeface="Arial"/>
              <a:sym typeface="Arial"/>
            </a:endParaRPr>
          </a:p>
          <a:p>
            <a:pPr marL="609585" marR="0" lvl="0" indent="-436023" algn="l" rtl="0">
              <a:lnSpc>
                <a:spcPct val="90000"/>
              </a:lnSpc>
              <a:spcBef>
                <a:spcPts val="0"/>
              </a:spcBef>
              <a:spcAft>
                <a:spcPts val="0"/>
              </a:spcAft>
              <a:buClr>
                <a:schemeClr val="dk1"/>
              </a:buClr>
              <a:buSzPts val="1600"/>
              <a:buFont typeface="Arial"/>
              <a:buChar char="-"/>
            </a:pPr>
            <a:r>
              <a:rPr lang="en-US" sz="2067" dirty="0">
                <a:solidFill>
                  <a:schemeClr val="dk1"/>
                </a:solidFill>
                <a:latin typeface="Arial"/>
                <a:ea typeface="Arial"/>
                <a:cs typeface="Arial"/>
                <a:sym typeface="Arial"/>
              </a:rPr>
              <a:t>Secondary outcome - percent days abstinent → resulted in increase per week </a:t>
            </a:r>
            <a:endParaRPr sz="2067" dirty="0">
              <a:solidFill>
                <a:schemeClr val="dk1"/>
              </a:solidFill>
              <a:latin typeface="Arial"/>
              <a:ea typeface="Arial"/>
              <a:cs typeface="Arial"/>
              <a:sym typeface="Arial"/>
            </a:endParaRPr>
          </a:p>
          <a:p>
            <a:pPr marL="0" marR="0" lvl="0" indent="0" algn="l" rtl="0">
              <a:lnSpc>
                <a:spcPct val="90000"/>
              </a:lnSpc>
              <a:spcBef>
                <a:spcPts val="1333"/>
              </a:spcBef>
              <a:spcAft>
                <a:spcPts val="0"/>
              </a:spcAft>
              <a:buNone/>
            </a:pPr>
            <a:endParaRPr sz="2067" dirty="0">
              <a:solidFill>
                <a:schemeClr val="dk1"/>
              </a:solidFill>
              <a:latin typeface="Arial"/>
              <a:ea typeface="Arial"/>
              <a:cs typeface="Arial"/>
              <a:sym typeface="Arial"/>
            </a:endParaRPr>
          </a:p>
          <a:p>
            <a:pPr marL="0" marR="0" lvl="0" indent="0" algn="l" rtl="0">
              <a:lnSpc>
                <a:spcPct val="90000"/>
              </a:lnSpc>
              <a:spcBef>
                <a:spcPts val="1333"/>
              </a:spcBef>
              <a:spcAft>
                <a:spcPts val="0"/>
              </a:spcAft>
              <a:buNone/>
            </a:pPr>
            <a:endParaRPr sz="2067" dirty="0">
              <a:solidFill>
                <a:schemeClr val="dk1"/>
              </a:solidFill>
              <a:latin typeface="Arial"/>
              <a:ea typeface="Arial"/>
              <a:cs typeface="Arial"/>
              <a:sym typeface="Arial"/>
            </a:endParaRPr>
          </a:p>
        </p:txBody>
      </p:sp>
      <p:sp>
        <p:nvSpPr>
          <p:cNvPr id="440" name="Google Shape;440;p35"/>
          <p:cNvSpPr/>
          <p:nvPr/>
        </p:nvSpPr>
        <p:spPr>
          <a:xfrm>
            <a:off x="1779175" y="1798625"/>
            <a:ext cx="3756000" cy="188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t>May be effective for: </a:t>
            </a:r>
            <a:r>
              <a:rPr lang="en-US" sz="2000" baseline="30000">
                <a:solidFill>
                  <a:schemeClr val="dk1"/>
                </a:solidFill>
              </a:rPr>
              <a:t>1,2,3</a:t>
            </a:r>
            <a:endParaRPr sz="2000" b="1"/>
          </a:p>
          <a:p>
            <a:pPr marL="457200" lvl="0" indent="-355600" algn="ctr" rtl="0">
              <a:spcBef>
                <a:spcPts val="0"/>
              </a:spcBef>
              <a:spcAft>
                <a:spcPts val="0"/>
              </a:spcAft>
              <a:buSzPts val="2000"/>
              <a:buChar char="-"/>
            </a:pPr>
            <a:r>
              <a:rPr lang="en-US" sz="2000"/>
              <a:t>reducing heavy drinking days</a:t>
            </a:r>
            <a:endParaRPr sz="2000"/>
          </a:p>
          <a:p>
            <a:pPr marL="457200" lvl="0" indent="-355600" algn="ctr" rtl="0">
              <a:spcBef>
                <a:spcPts val="0"/>
              </a:spcBef>
              <a:spcAft>
                <a:spcPts val="0"/>
              </a:spcAft>
              <a:buSzPts val="2000"/>
              <a:buChar char="-"/>
            </a:pPr>
            <a:r>
              <a:rPr lang="en-US" sz="2000"/>
              <a:t>withdrawal symptoms</a:t>
            </a:r>
            <a:endParaRPr sz="2000"/>
          </a:p>
          <a:p>
            <a:pPr marL="457200" lvl="0" indent="-355600" algn="ctr" rtl="0">
              <a:spcBef>
                <a:spcPts val="0"/>
              </a:spcBef>
              <a:spcAft>
                <a:spcPts val="0"/>
              </a:spcAft>
              <a:buSzPts val="2000"/>
              <a:buChar char="-"/>
            </a:pPr>
            <a:r>
              <a:rPr lang="en-US" sz="2000"/>
              <a:t>alcohol cravings </a:t>
            </a:r>
            <a:endParaRPr sz="2000"/>
          </a:p>
        </p:txBody>
      </p:sp>
      <p:sp>
        <p:nvSpPr>
          <p:cNvPr id="441" name="Google Shape;441;p35"/>
          <p:cNvSpPr/>
          <p:nvPr/>
        </p:nvSpPr>
        <p:spPr>
          <a:xfrm>
            <a:off x="6631550" y="1762625"/>
            <a:ext cx="3756000" cy="1885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t>Not effective for:</a:t>
            </a:r>
            <a:endParaRPr sz="2000" b="1"/>
          </a:p>
          <a:p>
            <a:pPr marL="457200" lvl="0" indent="-355600" algn="ctr" rtl="0">
              <a:spcBef>
                <a:spcPts val="0"/>
              </a:spcBef>
              <a:spcAft>
                <a:spcPts val="0"/>
              </a:spcAft>
              <a:buSzPts val="2000"/>
              <a:buChar char="-"/>
            </a:pPr>
            <a:r>
              <a:rPr lang="en-US" sz="2000"/>
              <a:t>reducing alcohol consumption overall</a:t>
            </a:r>
            <a:endParaRPr sz="2000"/>
          </a:p>
          <a:p>
            <a:pPr marL="457200" lvl="0" indent="-355600" algn="ctr" rtl="0">
              <a:spcBef>
                <a:spcPts val="0"/>
              </a:spcBef>
              <a:spcAft>
                <a:spcPts val="0"/>
              </a:spcAft>
              <a:buSzPts val="2000"/>
              <a:buChar char="-"/>
            </a:pPr>
            <a:r>
              <a:rPr lang="en-US" sz="2000"/>
              <a:t>achieveing abstinence</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0" y="-2"/>
            <a:ext cx="12192000" cy="1294500"/>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a:t>DISCLOSURE</a:t>
            </a:r>
            <a:r>
              <a:rPr lang="en-US"/>
              <a:t> </a:t>
            </a:r>
            <a:r>
              <a:rPr lang="en-US" sz="3200"/>
              <a:t>INFORMATION</a:t>
            </a:r>
            <a:endParaRPr/>
          </a:p>
        </p:txBody>
      </p:sp>
      <p:sp>
        <p:nvSpPr>
          <p:cNvPr id="205" name="Google Shape;205;p3"/>
          <p:cNvSpPr txBox="1">
            <a:spLocks noGrp="1"/>
          </p:cNvSpPr>
          <p:nvPr>
            <p:ph type="body" idx="4294967295"/>
          </p:nvPr>
        </p:nvSpPr>
        <p:spPr>
          <a:xfrm>
            <a:off x="367862" y="1345873"/>
            <a:ext cx="11623800" cy="97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3200"/>
              <a:buNone/>
            </a:pPr>
            <a:r>
              <a:rPr lang="en-US" sz="3200" dirty="0">
                <a:solidFill>
                  <a:schemeClr val="tx1">
                    <a:lumMod val="50000"/>
                    <a:lumOff val="50000"/>
                  </a:schemeClr>
                </a:solidFill>
                <a:latin typeface="+mn-lt"/>
              </a:rPr>
              <a:t>What’s the Evidence Really?: Updates on Alcohol Use Disorder Treatments</a:t>
            </a:r>
            <a:endParaRPr dirty="0">
              <a:solidFill>
                <a:schemeClr val="tx1">
                  <a:lumMod val="50000"/>
                  <a:lumOff val="50000"/>
                </a:schemeClr>
              </a:solidFill>
              <a:latin typeface="+mn-lt"/>
            </a:endParaRPr>
          </a:p>
        </p:txBody>
      </p:sp>
      <p:sp>
        <p:nvSpPr>
          <p:cNvPr id="206" name="Google Shape;206;p3"/>
          <p:cNvSpPr txBox="1">
            <a:spLocks noGrp="1"/>
          </p:cNvSpPr>
          <p:nvPr>
            <p:ph type="body" idx="4294967295"/>
          </p:nvPr>
        </p:nvSpPr>
        <p:spPr>
          <a:xfrm>
            <a:off x="367862" y="3133945"/>
            <a:ext cx="7710600" cy="465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2800"/>
              <a:buNone/>
            </a:pPr>
            <a:r>
              <a:rPr lang="en-US" sz="2800" dirty="0">
                <a:solidFill>
                  <a:schemeClr val="tx1">
                    <a:lumMod val="50000"/>
                    <a:lumOff val="50000"/>
                  </a:schemeClr>
                </a:solidFill>
                <a:latin typeface="+mn-lt"/>
              </a:rPr>
              <a:t>Alyssa </a:t>
            </a:r>
            <a:r>
              <a:rPr lang="en-US" sz="2800" dirty="0" err="1">
                <a:solidFill>
                  <a:schemeClr val="tx1">
                    <a:lumMod val="50000"/>
                    <a:lumOff val="50000"/>
                  </a:schemeClr>
                </a:solidFill>
                <a:latin typeface="+mn-lt"/>
              </a:rPr>
              <a:t>Falleni</a:t>
            </a:r>
            <a:r>
              <a:rPr lang="en-US" sz="2800" dirty="0">
                <a:solidFill>
                  <a:schemeClr val="tx1">
                    <a:lumMod val="50000"/>
                    <a:lumOff val="50000"/>
                  </a:schemeClr>
                </a:solidFill>
                <a:latin typeface="+mn-lt"/>
              </a:rPr>
              <a:t>, PharmD</a:t>
            </a:r>
            <a:endParaRPr sz="2800" dirty="0">
              <a:solidFill>
                <a:schemeClr val="tx1">
                  <a:lumMod val="50000"/>
                  <a:lumOff val="50000"/>
                </a:schemeClr>
              </a:solidFill>
              <a:latin typeface="+mn-lt"/>
            </a:endParaRPr>
          </a:p>
        </p:txBody>
      </p:sp>
      <p:sp>
        <p:nvSpPr>
          <p:cNvPr id="207" name="Google Shape;207;p3"/>
          <p:cNvSpPr txBox="1">
            <a:spLocks noGrp="1"/>
          </p:cNvSpPr>
          <p:nvPr>
            <p:ph type="body" idx="4294967295"/>
          </p:nvPr>
        </p:nvSpPr>
        <p:spPr>
          <a:xfrm>
            <a:off x="367862" y="2484438"/>
            <a:ext cx="6858000" cy="58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2800"/>
              <a:buNone/>
            </a:pPr>
            <a:r>
              <a:rPr lang="en-US" sz="2800" dirty="0">
                <a:solidFill>
                  <a:schemeClr val="tx1">
                    <a:lumMod val="50000"/>
                    <a:lumOff val="50000"/>
                  </a:schemeClr>
                </a:solidFill>
                <a:latin typeface="+mn-lt"/>
              </a:rPr>
              <a:t>Saturday, November 16, 2024</a:t>
            </a:r>
            <a:endParaRPr sz="2800" dirty="0">
              <a:solidFill>
                <a:schemeClr val="tx1">
                  <a:lumMod val="50000"/>
                  <a:lumOff val="50000"/>
                </a:schemeClr>
              </a:solidFill>
              <a:latin typeface="+mn-lt"/>
            </a:endParaRPr>
          </a:p>
        </p:txBody>
      </p:sp>
      <p:sp>
        <p:nvSpPr>
          <p:cNvPr id="208" name="Google Shape;208;p3"/>
          <p:cNvSpPr txBox="1">
            <a:spLocks noGrp="1"/>
          </p:cNvSpPr>
          <p:nvPr>
            <p:ph type="body" idx="1"/>
          </p:nvPr>
        </p:nvSpPr>
        <p:spPr>
          <a:xfrm>
            <a:off x="174149" y="3662552"/>
            <a:ext cx="8702400" cy="2446500"/>
          </a:xfrm>
          <a:prstGeom prst="rect">
            <a:avLst/>
          </a:prstGeom>
          <a:noFill/>
          <a:ln>
            <a:noFill/>
          </a:ln>
        </p:spPr>
        <p:txBody>
          <a:bodyPr spcFirstLastPara="1" wrap="square" lIns="91425" tIns="45700" rIns="91425" bIns="45700" anchor="t" anchorCtr="0">
            <a:noAutofit/>
          </a:bodyPr>
          <a:lstStyle/>
          <a:p>
            <a:pPr marL="355600" lvl="0" indent="-342900" algn="l" rtl="0">
              <a:lnSpc>
                <a:spcPct val="90000"/>
              </a:lnSpc>
              <a:spcBef>
                <a:spcPts val="1000"/>
              </a:spcBef>
              <a:spcAft>
                <a:spcPts val="0"/>
              </a:spcAft>
              <a:buClr>
                <a:srgbClr val="009999"/>
              </a:buClr>
              <a:buSzPct val="150000"/>
              <a:buFont typeface="Open Sans" panose="020B0606030504020204" pitchFamily="34" charset="0"/>
              <a:buChar char="»"/>
            </a:pPr>
            <a:r>
              <a:rPr lang="en-US" sz="2200" dirty="0">
                <a:solidFill>
                  <a:schemeClr val="tx1">
                    <a:lumMod val="50000"/>
                    <a:lumOff val="50000"/>
                  </a:schemeClr>
                </a:solidFill>
                <a:latin typeface="+mn-lt"/>
              </a:rPr>
              <a:t>Infectious Disease Clinical Pharmacy Specialist</a:t>
            </a:r>
            <a:endParaRPr sz="2200" dirty="0">
              <a:solidFill>
                <a:schemeClr val="tx1">
                  <a:lumMod val="50000"/>
                  <a:lumOff val="50000"/>
                </a:schemeClr>
              </a:solidFill>
              <a:latin typeface="+mn-lt"/>
            </a:endParaRPr>
          </a:p>
          <a:p>
            <a:pPr marL="355600" lvl="0" indent="-342900" algn="l" rtl="0">
              <a:lnSpc>
                <a:spcPct val="90000"/>
              </a:lnSpc>
              <a:spcBef>
                <a:spcPts val="1000"/>
              </a:spcBef>
              <a:spcAft>
                <a:spcPts val="0"/>
              </a:spcAft>
              <a:buClr>
                <a:srgbClr val="009999"/>
              </a:buClr>
              <a:buSzPct val="150000"/>
              <a:buFont typeface="Open Sans" panose="020B0606030504020204" pitchFamily="34" charset="0"/>
              <a:buChar char="»"/>
            </a:pPr>
            <a:r>
              <a:rPr lang="en-US" sz="2200" dirty="0">
                <a:solidFill>
                  <a:schemeClr val="tx1">
                    <a:lumMod val="50000"/>
                    <a:lumOff val="50000"/>
                  </a:schemeClr>
                </a:solidFill>
                <a:latin typeface="+mn-lt"/>
              </a:rPr>
              <a:t>Clinical Advisory Committee Consultant, SAMHSA Providers Clinical Support System - Medications for Alcohol Use Disorder</a:t>
            </a:r>
            <a:endParaRPr sz="2200" dirty="0">
              <a:solidFill>
                <a:schemeClr val="tx1">
                  <a:lumMod val="50000"/>
                  <a:lumOff val="50000"/>
                </a:schemeClr>
              </a:solidFill>
              <a:latin typeface="+mn-lt"/>
            </a:endParaRPr>
          </a:p>
          <a:p>
            <a:pPr marL="355600" lvl="0" indent="-342900" algn="l" rtl="0">
              <a:lnSpc>
                <a:spcPct val="90000"/>
              </a:lnSpc>
              <a:spcBef>
                <a:spcPts val="1600"/>
              </a:spcBef>
              <a:spcAft>
                <a:spcPts val="0"/>
              </a:spcAft>
              <a:buClr>
                <a:srgbClr val="009999"/>
              </a:buClr>
              <a:buSzPct val="150000"/>
              <a:buFont typeface="Open Sans" panose="020B0606030504020204" pitchFamily="34" charset="0"/>
              <a:buChar char="»"/>
            </a:pPr>
            <a:r>
              <a:rPr lang="en-US" sz="2200" dirty="0">
                <a:solidFill>
                  <a:schemeClr val="tx1">
                    <a:lumMod val="50000"/>
                    <a:lumOff val="50000"/>
                  </a:schemeClr>
                </a:solidFill>
                <a:latin typeface="+mn-lt"/>
              </a:rPr>
              <a:t>No Financial Disclosures</a:t>
            </a:r>
            <a:endParaRPr sz="2200" dirty="0">
              <a:solidFill>
                <a:schemeClr val="tx1">
                  <a:lumMod val="50000"/>
                  <a:lumOff val="50000"/>
                </a:schemeClr>
              </a:solidFill>
              <a:latin typeface="+mn-lt"/>
            </a:endParaRPr>
          </a:p>
          <a:p>
            <a:pPr marL="354003" lvl="0" indent="-354003" algn="l" rtl="0">
              <a:lnSpc>
                <a:spcPct val="90000"/>
              </a:lnSpc>
              <a:spcBef>
                <a:spcPts val="1600"/>
              </a:spcBef>
              <a:spcAft>
                <a:spcPts val="1600"/>
              </a:spcAft>
              <a:buClr>
                <a:srgbClr val="009999"/>
              </a:buClr>
              <a:buSzPct val="150000"/>
              <a:buFont typeface="Open Sans" panose="020B0606030504020204" pitchFamily="34" charset="0"/>
              <a:buChar char="»"/>
            </a:pPr>
            <a:r>
              <a:rPr lang="en-US" sz="2200" dirty="0">
                <a:solidFill>
                  <a:schemeClr val="tx1">
                    <a:lumMod val="50000"/>
                    <a:lumOff val="50000"/>
                  </a:schemeClr>
                </a:solidFill>
                <a:latin typeface="+mn-lt"/>
              </a:rPr>
              <a:t>Off-label Disclosure: Some data presented in the following slides suggests the off-label use of topiramate, gabapentin, varenicline, and baclofen in treating alcohol use disorder. </a:t>
            </a:r>
            <a:r>
              <a:rPr lang="en-US" sz="1600" dirty="0">
                <a:solidFill>
                  <a:schemeClr val="tx1">
                    <a:lumMod val="50000"/>
                    <a:lumOff val="50000"/>
                  </a:schemeClr>
                </a:solidFill>
                <a:latin typeface="+mn-lt"/>
              </a:rPr>
              <a:t> </a:t>
            </a:r>
            <a:endParaRPr sz="2200" dirty="0">
              <a:solidFill>
                <a:schemeClr val="tx1">
                  <a:lumMod val="50000"/>
                  <a:lumOff val="50000"/>
                </a:schemeClr>
              </a:solidFill>
              <a:latin typeface="+mn-lt"/>
            </a:endParaRPr>
          </a:p>
        </p:txBody>
      </p:sp>
      <p:pic>
        <p:nvPicPr>
          <p:cNvPr id="209" name="Google Shape;209;p3"/>
          <p:cNvPicPr preferRelativeResize="0"/>
          <p:nvPr/>
        </p:nvPicPr>
        <p:blipFill>
          <a:blip r:embed="rId3">
            <a:alphaModFix/>
          </a:blip>
          <a:stretch>
            <a:fillRect/>
          </a:stretch>
        </p:blipFill>
        <p:spPr>
          <a:xfrm>
            <a:off x="8876549" y="2370748"/>
            <a:ext cx="3315451" cy="41031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6"/>
          <p:cNvSpPr txBox="1">
            <a:spLocks noGrp="1"/>
          </p:cNvSpPr>
          <p:nvPr>
            <p:ph type="title"/>
          </p:nvPr>
        </p:nvSpPr>
        <p:spPr>
          <a:xfrm>
            <a:off x="415600" y="421233"/>
            <a:ext cx="11360700" cy="1108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000"/>
              <a:buNone/>
            </a:pPr>
            <a:r>
              <a:rPr lang="en-US" sz="4400" dirty="0"/>
              <a:t>New and Emerging Therapies - Reuse &amp; Recycle</a:t>
            </a:r>
            <a:endParaRPr sz="4400" dirty="0"/>
          </a:p>
        </p:txBody>
      </p:sp>
      <p:sp>
        <p:nvSpPr>
          <p:cNvPr id="447" name="Google Shape;447;p36"/>
          <p:cNvSpPr txBox="1">
            <a:spLocks noGrp="1"/>
          </p:cNvSpPr>
          <p:nvPr>
            <p:ph type="body" idx="1"/>
          </p:nvPr>
        </p:nvSpPr>
        <p:spPr>
          <a:xfrm>
            <a:off x="415600" y="1633633"/>
            <a:ext cx="11360700" cy="44721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800"/>
              <a:buNone/>
            </a:pPr>
            <a:r>
              <a:rPr lang="en-US" sz="2500">
                <a:solidFill>
                  <a:schemeClr val="dk1"/>
                </a:solidFill>
                <a:latin typeface="Arial"/>
                <a:ea typeface="Arial"/>
                <a:cs typeface="Arial"/>
                <a:sym typeface="Arial"/>
              </a:rPr>
              <a:t>Considerations: </a:t>
            </a:r>
            <a:endParaRPr sz="2500">
              <a:solidFill>
                <a:schemeClr val="dk1"/>
              </a:solidFill>
              <a:latin typeface="Arial"/>
              <a:ea typeface="Arial"/>
              <a:cs typeface="Arial"/>
              <a:sym typeface="Arial"/>
            </a:endParaRPr>
          </a:p>
          <a:p>
            <a:pPr marL="609584" lvl="0" indent="-501638" algn="l" rtl="0">
              <a:lnSpc>
                <a:spcPct val="100000"/>
              </a:lnSpc>
              <a:spcBef>
                <a:spcPts val="0"/>
              </a:spcBef>
              <a:spcAft>
                <a:spcPts val="0"/>
              </a:spcAft>
              <a:buClr>
                <a:schemeClr val="dk1"/>
              </a:buClr>
              <a:buSzPts val="2500"/>
              <a:buFont typeface="Arial"/>
              <a:buChar char="-"/>
            </a:pPr>
            <a:r>
              <a:rPr lang="en-US" sz="2500">
                <a:latin typeface="Arial"/>
                <a:ea typeface="Arial"/>
                <a:cs typeface="Arial"/>
                <a:sym typeface="Arial"/>
              </a:rPr>
              <a:t>Efficacy</a:t>
            </a:r>
            <a:endParaRPr sz="2500">
              <a:latin typeface="Arial"/>
              <a:ea typeface="Arial"/>
              <a:cs typeface="Arial"/>
              <a:sym typeface="Arial"/>
            </a:endParaRPr>
          </a:p>
          <a:p>
            <a:pPr marL="609585" lvl="0" indent="-501638" algn="l" rtl="0">
              <a:lnSpc>
                <a:spcPct val="100000"/>
              </a:lnSpc>
              <a:spcBef>
                <a:spcPts val="0"/>
              </a:spcBef>
              <a:spcAft>
                <a:spcPts val="0"/>
              </a:spcAft>
              <a:buClr>
                <a:schemeClr val="dk1"/>
              </a:buClr>
              <a:buSzPts val="2500"/>
              <a:buFont typeface="Arial"/>
              <a:buChar char="-"/>
            </a:pPr>
            <a:r>
              <a:rPr lang="en-US" sz="2500">
                <a:solidFill>
                  <a:schemeClr val="dk1"/>
                </a:solidFill>
                <a:latin typeface="Arial"/>
                <a:ea typeface="Arial"/>
                <a:cs typeface="Arial"/>
                <a:sym typeface="Arial"/>
              </a:rPr>
              <a:t>Tolerability</a:t>
            </a:r>
            <a:endParaRPr sz="2500">
              <a:solidFill>
                <a:schemeClr val="dk1"/>
              </a:solidFill>
              <a:latin typeface="Arial"/>
              <a:ea typeface="Arial"/>
              <a:cs typeface="Arial"/>
              <a:sym typeface="Arial"/>
            </a:endParaRPr>
          </a:p>
          <a:p>
            <a:pPr marL="609585" lvl="0" indent="-501638" algn="l" rtl="0">
              <a:lnSpc>
                <a:spcPct val="100000"/>
              </a:lnSpc>
              <a:spcBef>
                <a:spcPts val="0"/>
              </a:spcBef>
              <a:spcAft>
                <a:spcPts val="0"/>
              </a:spcAft>
              <a:buClr>
                <a:schemeClr val="dk1"/>
              </a:buClr>
              <a:buSzPts val="2500"/>
              <a:buFont typeface="Arial"/>
              <a:buChar char="-"/>
            </a:pPr>
            <a:r>
              <a:rPr lang="en-US" sz="2500">
                <a:solidFill>
                  <a:schemeClr val="dk1"/>
                </a:solidFill>
                <a:latin typeface="Arial"/>
                <a:ea typeface="Arial"/>
                <a:cs typeface="Arial"/>
                <a:sym typeface="Arial"/>
              </a:rPr>
              <a:t>Dosing </a:t>
            </a:r>
            <a:endParaRPr sz="2500">
              <a:solidFill>
                <a:schemeClr val="dk1"/>
              </a:solidFill>
              <a:latin typeface="Arial"/>
              <a:ea typeface="Arial"/>
              <a:cs typeface="Arial"/>
              <a:sym typeface="Arial"/>
            </a:endParaRPr>
          </a:p>
          <a:p>
            <a:pPr marL="609585" lvl="0" indent="-501638" algn="l" rtl="0">
              <a:lnSpc>
                <a:spcPct val="100000"/>
              </a:lnSpc>
              <a:spcBef>
                <a:spcPts val="0"/>
              </a:spcBef>
              <a:spcAft>
                <a:spcPts val="0"/>
              </a:spcAft>
              <a:buClr>
                <a:schemeClr val="dk1"/>
              </a:buClr>
              <a:buSzPts val="2500"/>
              <a:buFont typeface="Arial"/>
              <a:buChar char="-"/>
            </a:pPr>
            <a:r>
              <a:rPr lang="en-US" sz="2500">
                <a:solidFill>
                  <a:schemeClr val="dk1"/>
                </a:solidFill>
                <a:latin typeface="Arial"/>
                <a:ea typeface="Arial"/>
                <a:cs typeface="Arial"/>
                <a:sym typeface="Arial"/>
              </a:rPr>
              <a:t>Treatment duration </a:t>
            </a:r>
            <a:endParaRPr sz="2500">
              <a:solidFill>
                <a:schemeClr val="dk1"/>
              </a:solidFill>
              <a:latin typeface="Arial"/>
              <a:ea typeface="Arial"/>
              <a:cs typeface="Arial"/>
              <a:sym typeface="Arial"/>
            </a:endParaRPr>
          </a:p>
          <a:p>
            <a:pPr marL="609585" lvl="0" indent="-501638" algn="l" rtl="0">
              <a:lnSpc>
                <a:spcPct val="100000"/>
              </a:lnSpc>
              <a:spcBef>
                <a:spcPts val="0"/>
              </a:spcBef>
              <a:spcAft>
                <a:spcPts val="0"/>
              </a:spcAft>
              <a:buClr>
                <a:schemeClr val="dk1"/>
              </a:buClr>
              <a:buSzPts val="2500"/>
              <a:buFont typeface="Arial"/>
              <a:buChar char="-"/>
            </a:pPr>
            <a:r>
              <a:rPr lang="en-US" sz="2500">
                <a:solidFill>
                  <a:schemeClr val="dk1"/>
                </a:solidFill>
                <a:latin typeface="Arial"/>
                <a:ea typeface="Arial"/>
                <a:cs typeface="Arial"/>
                <a:sym typeface="Arial"/>
              </a:rPr>
              <a:t>Genetic testing to aid in medication selection   </a:t>
            </a:r>
            <a:endParaRPr sz="2500">
              <a:solidFill>
                <a:schemeClr val="dk1"/>
              </a:solidFill>
              <a:latin typeface="Arial"/>
              <a:ea typeface="Arial"/>
              <a:cs typeface="Arial"/>
              <a:sym typeface="Arial"/>
            </a:endParaRPr>
          </a:p>
          <a:p>
            <a:pPr marL="0" lvl="0" indent="0" algn="l" rtl="0">
              <a:lnSpc>
                <a:spcPct val="115000"/>
              </a:lnSpc>
              <a:spcBef>
                <a:spcPts val="1600"/>
              </a:spcBef>
              <a:spcAft>
                <a:spcPts val="0"/>
              </a:spcAft>
              <a:buSzPts val="1800"/>
              <a:buNone/>
            </a:pPr>
            <a:r>
              <a:rPr lang="en-US" sz="2500">
                <a:latin typeface="Arial"/>
                <a:ea typeface="Arial"/>
                <a:cs typeface="Arial"/>
                <a:sym typeface="Arial"/>
              </a:rPr>
              <a:t>Examples:</a:t>
            </a:r>
            <a:endParaRPr sz="2500">
              <a:solidFill>
                <a:schemeClr val="dk1"/>
              </a:solidFill>
              <a:latin typeface="Arial"/>
              <a:ea typeface="Arial"/>
              <a:cs typeface="Arial"/>
              <a:sym typeface="Arial"/>
            </a:endParaRPr>
          </a:p>
          <a:p>
            <a:pPr marL="1219170" lvl="0" indent="-501638" algn="l" rtl="0">
              <a:lnSpc>
                <a:spcPct val="115000"/>
              </a:lnSpc>
              <a:spcBef>
                <a:spcPts val="1600"/>
              </a:spcBef>
              <a:spcAft>
                <a:spcPts val="0"/>
              </a:spcAft>
              <a:buClr>
                <a:schemeClr val="dk1"/>
              </a:buClr>
              <a:buSzPts val="2500"/>
              <a:buFont typeface="Arial"/>
              <a:buAutoNum type="arabicPeriod"/>
            </a:pPr>
            <a:r>
              <a:rPr lang="en-US" sz="2500">
                <a:solidFill>
                  <a:schemeClr val="dk1"/>
                </a:solidFill>
                <a:latin typeface="Arial"/>
                <a:ea typeface="Arial"/>
                <a:cs typeface="Arial"/>
                <a:sym typeface="Arial"/>
              </a:rPr>
              <a:t>Baclofen</a:t>
            </a:r>
            <a:endParaRPr sz="2500">
              <a:solidFill>
                <a:schemeClr val="dk1"/>
              </a:solidFill>
              <a:latin typeface="Arial"/>
              <a:ea typeface="Arial"/>
              <a:cs typeface="Arial"/>
              <a:sym typeface="Arial"/>
            </a:endParaRPr>
          </a:p>
          <a:p>
            <a:pPr marL="1219170" lvl="0" indent="-501638" algn="l" rtl="0">
              <a:lnSpc>
                <a:spcPct val="115000"/>
              </a:lnSpc>
              <a:spcBef>
                <a:spcPts val="0"/>
              </a:spcBef>
              <a:spcAft>
                <a:spcPts val="0"/>
              </a:spcAft>
              <a:buClr>
                <a:schemeClr val="dk1"/>
              </a:buClr>
              <a:buSzPts val="2500"/>
              <a:buFont typeface="Arial"/>
              <a:buAutoNum type="arabicPeriod"/>
            </a:pPr>
            <a:r>
              <a:rPr lang="en-US" sz="2500">
                <a:solidFill>
                  <a:schemeClr val="dk1"/>
                </a:solidFill>
                <a:latin typeface="Arial"/>
                <a:ea typeface="Arial"/>
                <a:cs typeface="Arial"/>
                <a:sym typeface="Arial"/>
              </a:rPr>
              <a:t>Varenicline (most studies </a:t>
            </a:r>
            <a:r>
              <a:rPr lang="en-US" sz="2500">
                <a:latin typeface="Arial"/>
                <a:ea typeface="Arial"/>
                <a:cs typeface="Arial"/>
                <a:sym typeface="Arial"/>
              </a:rPr>
              <a:t>for</a:t>
            </a:r>
            <a:r>
              <a:rPr lang="en-US" sz="2500">
                <a:solidFill>
                  <a:schemeClr val="dk1"/>
                </a:solidFill>
                <a:latin typeface="Arial"/>
                <a:ea typeface="Arial"/>
                <a:cs typeface="Arial"/>
                <a:sym typeface="Arial"/>
              </a:rPr>
              <a:t> heavy drinking in people who smoke) </a:t>
            </a:r>
            <a:endParaRPr sz="2500">
              <a:solidFill>
                <a:schemeClr val="dk1"/>
              </a:solidFill>
              <a:latin typeface="Arial"/>
              <a:ea typeface="Arial"/>
              <a:cs typeface="Arial"/>
              <a:sym typeface="Arial"/>
            </a:endParaRPr>
          </a:p>
          <a:p>
            <a:pPr marL="1219170" lvl="0" indent="-501638" algn="l" rtl="0">
              <a:lnSpc>
                <a:spcPct val="115000"/>
              </a:lnSpc>
              <a:spcBef>
                <a:spcPts val="0"/>
              </a:spcBef>
              <a:spcAft>
                <a:spcPts val="0"/>
              </a:spcAft>
              <a:buSzPts val="2500"/>
              <a:buFont typeface="Arial"/>
              <a:buAutoNum type="arabicPeriod"/>
            </a:pPr>
            <a:r>
              <a:rPr lang="en-US" sz="2500">
                <a:latin typeface="Arial"/>
                <a:ea typeface="Arial"/>
                <a:cs typeface="Arial"/>
                <a:sym typeface="Arial"/>
              </a:rPr>
              <a:t>Glucagon-like peptide 1 receptor agonists (</a:t>
            </a:r>
            <a:r>
              <a:rPr lang="en-US" sz="2500" u="sng">
                <a:latin typeface="Arial"/>
                <a:ea typeface="Arial"/>
                <a:cs typeface="Arial"/>
                <a:sym typeface="Arial"/>
                <a:hlinkClick r:id="rId3"/>
              </a:rPr>
              <a:t>NIAAA Semaglutide Study</a:t>
            </a:r>
            <a:r>
              <a:rPr lang="en-US" sz="2500">
                <a:latin typeface="Arial"/>
                <a:ea typeface="Arial"/>
                <a:cs typeface="Arial"/>
                <a:sym typeface="Arial"/>
              </a:rPr>
              <a:t>) </a:t>
            </a:r>
            <a:endParaRPr sz="2500">
              <a:latin typeface="Arial"/>
              <a:ea typeface="Arial"/>
              <a:cs typeface="Arial"/>
              <a:sym typeface="Arial"/>
            </a:endParaRPr>
          </a:p>
          <a:p>
            <a:pPr marL="0" lvl="0" indent="0" algn="l" rtl="0">
              <a:lnSpc>
                <a:spcPct val="115000"/>
              </a:lnSpc>
              <a:spcBef>
                <a:spcPts val="1600"/>
              </a:spcBef>
              <a:spcAft>
                <a:spcPts val="1600"/>
              </a:spcAft>
              <a:buSzPts val="1800"/>
              <a:buNone/>
            </a:pPr>
            <a:endParaRPr sz="250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7"/>
          <p:cNvSpPr txBox="1">
            <a:spLocks noGrp="1"/>
          </p:cNvSpPr>
          <p:nvPr>
            <p:ph type="title"/>
          </p:nvPr>
        </p:nvSpPr>
        <p:spPr>
          <a:xfrm>
            <a:off x="542925" y="75285"/>
            <a:ext cx="10515600" cy="98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300"/>
              <a:buNone/>
            </a:pPr>
            <a:r>
              <a:rPr lang="en-US" dirty="0"/>
              <a:t>Baclofen</a:t>
            </a:r>
            <a:endParaRPr dirty="0"/>
          </a:p>
        </p:txBody>
      </p:sp>
      <p:sp>
        <p:nvSpPr>
          <p:cNvPr id="454" name="Google Shape;454;p37"/>
          <p:cNvSpPr txBox="1">
            <a:spLocks noGrp="1"/>
          </p:cNvSpPr>
          <p:nvPr>
            <p:ph type="body" idx="2"/>
          </p:nvPr>
        </p:nvSpPr>
        <p:spPr>
          <a:xfrm>
            <a:off x="6313525" y="1058075"/>
            <a:ext cx="5776500" cy="534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50"/>
              <a:buNone/>
            </a:pPr>
            <a:r>
              <a:rPr lang="en-US" sz="1900" b="1" u="sng"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Alcohol-Related Liver Disease (ARLD):</a:t>
            </a:r>
            <a:endParaRPr sz="1900" dirty="0">
              <a:solidFill>
                <a:schemeClr val="tx1"/>
              </a:solidFill>
              <a:latin typeface="Arial"/>
              <a:ea typeface="Arial"/>
              <a:cs typeface="Arial"/>
              <a:sym typeface="Arial"/>
            </a:endParaRPr>
          </a:p>
          <a:p>
            <a:pPr marL="0" lvl="0" indent="0" algn="l" rtl="0">
              <a:lnSpc>
                <a:spcPct val="100000"/>
              </a:lnSpc>
              <a:spcBef>
                <a:spcPts val="0"/>
              </a:spcBef>
              <a:spcAft>
                <a:spcPts val="0"/>
              </a:spcAft>
              <a:buSzPts val="350"/>
              <a:buNone/>
            </a:pPr>
            <a:endParaRPr sz="1900" dirty="0">
              <a:latin typeface="Arial"/>
              <a:ea typeface="Arial"/>
              <a:cs typeface="Arial"/>
              <a:sym typeface="Arial"/>
            </a:endParaRPr>
          </a:p>
          <a:p>
            <a:pPr marL="237060" lvl="0" indent="-239177" algn="l" rtl="0">
              <a:lnSpc>
                <a:spcPct val="100000"/>
              </a:lnSpc>
              <a:spcBef>
                <a:spcPts val="0"/>
              </a:spcBef>
              <a:spcAft>
                <a:spcPts val="0"/>
              </a:spcAft>
              <a:buSzPts val="1500"/>
              <a:buFont typeface="Arial"/>
              <a:buChar char="●"/>
            </a:pPr>
            <a:r>
              <a:rPr lang="en-US" sz="1900" dirty="0">
                <a:latin typeface="Arial"/>
                <a:ea typeface="Arial"/>
                <a:cs typeface="Arial"/>
                <a:sym typeface="Arial"/>
              </a:rPr>
              <a:t>Treatment duration: 84 -247 days </a:t>
            </a:r>
            <a:endParaRPr sz="1900" dirty="0">
              <a:latin typeface="Arial"/>
              <a:ea typeface="Arial"/>
              <a:cs typeface="Arial"/>
              <a:sym typeface="Arial"/>
            </a:endParaRPr>
          </a:p>
          <a:p>
            <a:pPr marL="237060" lvl="0" indent="-239177" algn="l" rtl="0">
              <a:lnSpc>
                <a:spcPct val="100000"/>
              </a:lnSpc>
              <a:spcBef>
                <a:spcPts val="0"/>
              </a:spcBef>
              <a:spcAft>
                <a:spcPts val="0"/>
              </a:spcAft>
              <a:buSzPts val="1500"/>
              <a:buFont typeface="Arial"/>
              <a:buChar char="●"/>
            </a:pPr>
            <a:r>
              <a:rPr lang="en-US" sz="1900" dirty="0">
                <a:latin typeface="Arial"/>
                <a:ea typeface="Arial"/>
                <a:cs typeface="Arial"/>
                <a:sym typeface="Arial"/>
              </a:rPr>
              <a:t>Average dose 30 mg (max 150 mg)</a:t>
            </a:r>
            <a:endParaRPr sz="1900" dirty="0">
              <a:latin typeface="Arial"/>
              <a:ea typeface="Arial"/>
              <a:cs typeface="Arial"/>
              <a:sym typeface="Arial"/>
            </a:endParaRPr>
          </a:p>
          <a:p>
            <a:pPr marL="237060" lvl="0" indent="-239177" algn="l" rtl="0">
              <a:lnSpc>
                <a:spcPct val="100000"/>
              </a:lnSpc>
              <a:spcBef>
                <a:spcPts val="0"/>
              </a:spcBef>
              <a:spcAft>
                <a:spcPts val="0"/>
              </a:spcAft>
              <a:buSzPts val="1500"/>
              <a:buFont typeface="Arial"/>
              <a:buChar char="●"/>
            </a:pPr>
            <a:r>
              <a:rPr lang="en-US" sz="1900" dirty="0">
                <a:latin typeface="Arial"/>
                <a:ea typeface="Arial"/>
                <a:cs typeface="Arial"/>
                <a:sym typeface="Arial"/>
              </a:rPr>
              <a:t>Lower doses had better efficacy and tolerability </a:t>
            </a:r>
            <a:endParaRPr sz="1900" dirty="0">
              <a:latin typeface="Arial"/>
              <a:ea typeface="Arial"/>
              <a:cs typeface="Arial"/>
              <a:sym typeface="Arial"/>
            </a:endParaRPr>
          </a:p>
          <a:p>
            <a:pPr marL="237060" lvl="0" indent="-239177" algn="l" rtl="0">
              <a:lnSpc>
                <a:spcPct val="100000"/>
              </a:lnSpc>
              <a:spcBef>
                <a:spcPts val="0"/>
              </a:spcBef>
              <a:spcAft>
                <a:spcPts val="0"/>
              </a:spcAft>
              <a:buSzPts val="1500"/>
              <a:buFont typeface="Arial"/>
              <a:buChar char="●"/>
            </a:pPr>
            <a:r>
              <a:rPr lang="en-US" sz="1900" dirty="0">
                <a:latin typeface="Arial"/>
                <a:ea typeface="Arial"/>
                <a:cs typeface="Arial"/>
                <a:sym typeface="Arial"/>
              </a:rPr>
              <a:t>Primary outcome = abstinence during study period </a:t>
            </a:r>
            <a:endParaRPr sz="1900" dirty="0">
              <a:latin typeface="Arial"/>
              <a:ea typeface="Arial"/>
              <a:cs typeface="Arial"/>
              <a:sym typeface="Arial"/>
            </a:endParaRPr>
          </a:p>
          <a:p>
            <a:pPr marL="694249" lvl="1" indent="-239177" algn="l" rtl="0">
              <a:lnSpc>
                <a:spcPct val="100000"/>
              </a:lnSpc>
              <a:spcBef>
                <a:spcPts val="0"/>
              </a:spcBef>
              <a:spcAft>
                <a:spcPts val="0"/>
              </a:spcAft>
              <a:buSzPts val="1500"/>
              <a:buFont typeface="Arial"/>
              <a:buChar char="○"/>
            </a:pPr>
            <a:r>
              <a:rPr lang="en-US" dirty="0">
                <a:latin typeface="Arial"/>
                <a:ea typeface="Arial"/>
                <a:cs typeface="Arial"/>
                <a:sym typeface="Arial"/>
              </a:rPr>
              <a:t>Avila and Szabo </a:t>
            </a:r>
            <a:r>
              <a:rPr lang="en-US" b="1" dirty="0">
                <a:latin typeface="Arial"/>
                <a:ea typeface="Arial"/>
                <a:cs typeface="Arial"/>
                <a:sym typeface="Arial"/>
              </a:rPr>
              <a:t>any reduction in alcohol benefits liver disease</a:t>
            </a:r>
            <a:endParaRPr b="1" dirty="0">
              <a:latin typeface="Arial"/>
              <a:ea typeface="Arial"/>
              <a:cs typeface="Arial"/>
              <a:sym typeface="Arial"/>
            </a:endParaRPr>
          </a:p>
          <a:p>
            <a:pPr marL="694249" lvl="1" indent="-239177" algn="l" rtl="0">
              <a:lnSpc>
                <a:spcPct val="100000"/>
              </a:lnSpc>
              <a:spcBef>
                <a:spcPts val="0"/>
              </a:spcBef>
              <a:spcAft>
                <a:spcPts val="0"/>
              </a:spcAft>
              <a:buSzPts val="1500"/>
              <a:buFont typeface="Arial"/>
              <a:buChar char="○"/>
            </a:pPr>
            <a:r>
              <a:rPr lang="en-US" dirty="0">
                <a:latin typeface="Arial"/>
                <a:ea typeface="Arial"/>
                <a:cs typeface="Arial"/>
                <a:sym typeface="Arial"/>
              </a:rPr>
              <a:t>Greater severity of disease could mean greater motivation for abstinence </a:t>
            </a:r>
            <a:endParaRPr dirty="0">
              <a:latin typeface="Arial"/>
              <a:ea typeface="Arial"/>
              <a:cs typeface="Arial"/>
              <a:sym typeface="Arial"/>
            </a:endParaRPr>
          </a:p>
          <a:p>
            <a:pPr marL="694249" lvl="1" indent="-239177" algn="l" rtl="0">
              <a:lnSpc>
                <a:spcPct val="100000"/>
              </a:lnSpc>
              <a:spcBef>
                <a:spcPts val="0"/>
              </a:spcBef>
              <a:spcAft>
                <a:spcPts val="0"/>
              </a:spcAft>
              <a:buSzPts val="1500"/>
              <a:buFont typeface="Arial"/>
              <a:buChar char="○"/>
            </a:pPr>
            <a:r>
              <a:rPr lang="en-US" dirty="0">
                <a:latin typeface="Arial"/>
                <a:ea typeface="Arial"/>
                <a:cs typeface="Arial"/>
                <a:sym typeface="Arial"/>
              </a:rPr>
              <a:t>Overall abstinence rate was 53%  </a:t>
            </a:r>
            <a:endParaRPr dirty="0">
              <a:latin typeface="Arial"/>
              <a:ea typeface="Arial"/>
              <a:cs typeface="Arial"/>
              <a:sym typeface="Arial"/>
            </a:endParaRPr>
          </a:p>
          <a:p>
            <a:pPr marL="609584" lvl="0" indent="-429672" algn="l" rtl="0">
              <a:lnSpc>
                <a:spcPct val="100000"/>
              </a:lnSpc>
              <a:spcBef>
                <a:spcPts val="0"/>
              </a:spcBef>
              <a:spcAft>
                <a:spcPts val="0"/>
              </a:spcAft>
              <a:buSzPts val="1500"/>
              <a:buFont typeface="Arial"/>
              <a:buChar char="●"/>
            </a:pPr>
            <a:r>
              <a:rPr lang="en-US" sz="1900" dirty="0">
                <a:latin typeface="Arial"/>
                <a:ea typeface="Arial"/>
                <a:cs typeface="Arial"/>
                <a:sym typeface="Arial"/>
              </a:rPr>
              <a:t>Secondary outcome = not enough data for % of days abstinent, heavy drinking</a:t>
            </a:r>
            <a:endParaRPr sz="1900" dirty="0">
              <a:latin typeface="Arial"/>
              <a:ea typeface="Arial"/>
              <a:cs typeface="Arial"/>
              <a:sym typeface="Arial"/>
            </a:endParaRPr>
          </a:p>
          <a:p>
            <a:pPr marL="237060" lvl="0" indent="-239177" algn="l" rtl="0">
              <a:lnSpc>
                <a:spcPct val="100000"/>
              </a:lnSpc>
              <a:spcBef>
                <a:spcPts val="0"/>
              </a:spcBef>
              <a:spcAft>
                <a:spcPts val="0"/>
              </a:spcAft>
              <a:buSzPts val="1500"/>
              <a:buFont typeface="Arial"/>
              <a:buChar char="●"/>
            </a:pPr>
            <a:r>
              <a:rPr lang="en-US" sz="1900" b="1" dirty="0">
                <a:latin typeface="Arial"/>
                <a:ea typeface="Arial"/>
                <a:cs typeface="Arial"/>
                <a:sym typeface="Arial"/>
              </a:rPr>
              <a:t>Baclofen has repeatedly failed to reduce heavy drinking/ reduce drinking days ---more evidence for abstinence outcomes </a:t>
            </a:r>
            <a:endParaRPr sz="1900" dirty="0">
              <a:latin typeface="Arial"/>
              <a:ea typeface="Arial"/>
              <a:cs typeface="Arial"/>
              <a:sym typeface="Arial"/>
            </a:endParaRPr>
          </a:p>
        </p:txBody>
      </p:sp>
      <p:sp>
        <p:nvSpPr>
          <p:cNvPr id="455" name="Google Shape;455;p37"/>
          <p:cNvSpPr txBox="1"/>
          <p:nvPr/>
        </p:nvSpPr>
        <p:spPr>
          <a:xfrm>
            <a:off x="217525" y="1134275"/>
            <a:ext cx="6096000" cy="559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dk1"/>
                </a:solidFill>
                <a:latin typeface="Arial"/>
                <a:ea typeface="Arial"/>
                <a:cs typeface="Arial"/>
                <a:sym typeface="Arial"/>
              </a:rPr>
              <a:t>General AUD Population:</a:t>
            </a:r>
            <a:endParaRPr sz="1900" b="1" dirty="0">
              <a:solidFill>
                <a:schemeClr val="dk1"/>
              </a:solidFill>
              <a:latin typeface="Arial"/>
              <a:ea typeface="Arial"/>
              <a:cs typeface="Arial"/>
              <a:sym typeface="Arial"/>
            </a:endParaRPr>
          </a:p>
          <a:p>
            <a:pPr marL="0" marR="0" lvl="0" indent="0" algn="l" rtl="0">
              <a:spcBef>
                <a:spcPts val="0"/>
              </a:spcBef>
              <a:spcAft>
                <a:spcPts val="0"/>
              </a:spcAft>
              <a:buNone/>
            </a:pPr>
            <a:endParaRPr sz="1900" b="1" dirty="0">
              <a:solidFill>
                <a:schemeClr val="dk1"/>
              </a:solidFill>
            </a:endParaRPr>
          </a:p>
          <a:p>
            <a:pPr marL="0" marR="0" lvl="0" indent="0" algn="l" rtl="0">
              <a:lnSpc>
                <a:spcPct val="90000"/>
              </a:lnSpc>
              <a:spcBef>
                <a:spcPts val="0"/>
              </a:spcBef>
              <a:spcAft>
                <a:spcPts val="0"/>
              </a:spcAft>
              <a:buNone/>
            </a:pPr>
            <a:r>
              <a:rPr lang="en-US" sz="1900" b="1"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Meta-analysis #1</a:t>
            </a:r>
            <a:r>
              <a:rPr lang="en-US" sz="19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1900" dirty="0">
                <a:solidFill>
                  <a:schemeClr val="dk1"/>
                </a:solidFill>
                <a:latin typeface="Arial"/>
                <a:ea typeface="Arial"/>
                <a:cs typeface="Arial"/>
                <a:sym typeface="Arial"/>
              </a:rPr>
              <a:t>&lt;600 patients, doses 30 - &gt;80 mg, mixed findings for superiority to placebo </a:t>
            </a:r>
            <a:endParaRPr sz="1900" dirty="0">
              <a:solidFill>
                <a:schemeClr val="dk1"/>
              </a:solidFill>
              <a:latin typeface="Arial"/>
              <a:ea typeface="Arial"/>
              <a:cs typeface="Arial"/>
              <a:sym typeface="Arial"/>
            </a:endParaRPr>
          </a:p>
          <a:p>
            <a:pPr marL="0" marR="0" lvl="0" indent="0" algn="l" rtl="0">
              <a:lnSpc>
                <a:spcPct val="90000"/>
              </a:lnSpc>
              <a:spcBef>
                <a:spcPts val="400"/>
              </a:spcBef>
              <a:spcAft>
                <a:spcPts val="0"/>
              </a:spcAft>
              <a:buNone/>
            </a:pPr>
            <a:r>
              <a:rPr lang="en-US" sz="19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https://doi.org/10.1111/add.14191</a:t>
            </a:r>
            <a:endParaRPr sz="1900" b="1" dirty="0">
              <a:solidFill>
                <a:schemeClr val="dk1"/>
              </a:solidFill>
              <a:latin typeface="Arial"/>
              <a:ea typeface="Arial"/>
              <a:cs typeface="Arial"/>
              <a:sym typeface="Arial"/>
            </a:endParaRPr>
          </a:p>
          <a:p>
            <a:pPr marL="0" marR="0" lvl="0" indent="0" algn="l" rtl="0">
              <a:spcBef>
                <a:spcPts val="0"/>
              </a:spcBef>
              <a:spcAft>
                <a:spcPts val="0"/>
              </a:spcAft>
              <a:buNone/>
            </a:pPr>
            <a:endParaRPr sz="1900" b="1" dirty="0">
              <a:solidFill>
                <a:schemeClr val="dk1"/>
              </a:solidFill>
              <a:latin typeface="Arial"/>
              <a:ea typeface="Arial"/>
              <a:cs typeface="Arial"/>
              <a:sym typeface="Arial"/>
            </a:endParaRPr>
          </a:p>
          <a:p>
            <a:pPr marL="0" marR="0" lvl="0" indent="0" algn="l" rtl="0">
              <a:lnSpc>
                <a:spcPct val="90000"/>
              </a:lnSpc>
              <a:spcBef>
                <a:spcPts val="0"/>
              </a:spcBef>
              <a:spcAft>
                <a:spcPts val="0"/>
              </a:spcAft>
              <a:buNone/>
            </a:pPr>
            <a:r>
              <a:rPr lang="en-US" sz="1900" b="1"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Meta – analysis #2</a:t>
            </a:r>
            <a:r>
              <a:rPr lang="en-US" sz="1900"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 </a:t>
            </a:r>
            <a:endParaRPr sz="1900" dirty="0">
              <a:solidFill>
                <a:schemeClr val="dk1"/>
              </a:solidFill>
              <a:latin typeface="Arial"/>
              <a:ea typeface="Arial"/>
              <a:cs typeface="Arial"/>
              <a:sym typeface="Arial"/>
            </a:endParaRPr>
          </a:p>
          <a:p>
            <a:pPr marL="0" marR="0" lvl="0" indent="0" algn="l" rtl="0">
              <a:lnSpc>
                <a:spcPct val="90000"/>
              </a:lnSpc>
              <a:spcBef>
                <a:spcPts val="0"/>
              </a:spcBef>
              <a:spcAft>
                <a:spcPts val="0"/>
              </a:spcAft>
              <a:buNone/>
            </a:pPr>
            <a:r>
              <a:rPr lang="en-US" sz="1900" dirty="0">
                <a:solidFill>
                  <a:schemeClr val="dk1"/>
                </a:solidFill>
                <a:latin typeface="Arial"/>
                <a:ea typeface="Arial"/>
                <a:cs typeface="Arial"/>
                <a:sym typeface="Arial"/>
              </a:rPr>
              <a:t>-14 double-blind, placebo-controlled RCTs, 1500 patients (all AUD), 30 mg dose </a:t>
            </a:r>
            <a:endParaRPr sz="1900" dirty="0">
              <a:solidFill>
                <a:schemeClr val="dk1"/>
              </a:solidFill>
              <a:latin typeface="Arial"/>
              <a:ea typeface="Arial"/>
              <a:cs typeface="Arial"/>
              <a:sym typeface="Arial"/>
            </a:endParaRPr>
          </a:p>
          <a:p>
            <a:pPr marL="0" marR="0" lvl="0" indent="0" algn="l" rtl="0">
              <a:lnSpc>
                <a:spcPct val="90000"/>
              </a:lnSpc>
              <a:spcBef>
                <a:spcPts val="400"/>
              </a:spcBef>
              <a:spcAft>
                <a:spcPts val="0"/>
              </a:spcAft>
              <a:buNone/>
            </a:pPr>
            <a:r>
              <a:rPr lang="en-US" sz="1900" dirty="0">
                <a:solidFill>
                  <a:schemeClr val="dk1"/>
                </a:solidFill>
                <a:latin typeface="Arial"/>
                <a:ea typeface="Arial"/>
                <a:cs typeface="Arial"/>
                <a:sym typeface="Arial"/>
              </a:rPr>
              <a:t>- Hig</a:t>
            </a:r>
            <a:r>
              <a:rPr lang="en-US" sz="1900" dirty="0">
                <a:solidFill>
                  <a:schemeClr val="dk1"/>
                </a:solidFill>
              </a:rPr>
              <a:t>hly variable </a:t>
            </a:r>
            <a:r>
              <a:rPr lang="en-US" sz="1900" dirty="0">
                <a:solidFill>
                  <a:schemeClr val="dk1"/>
                </a:solidFill>
                <a:latin typeface="Arial"/>
                <a:ea typeface="Arial"/>
                <a:cs typeface="Arial"/>
                <a:sym typeface="Arial"/>
              </a:rPr>
              <a:t>outcomes, populations, methodological qualit</a:t>
            </a:r>
            <a:r>
              <a:rPr lang="en-US" sz="1900" dirty="0">
                <a:solidFill>
                  <a:schemeClr val="dk1"/>
                </a:solidFill>
              </a:rPr>
              <a:t>y</a:t>
            </a:r>
            <a:endParaRPr sz="1900" dirty="0">
              <a:solidFill>
                <a:schemeClr val="dk1"/>
              </a:solidFill>
              <a:latin typeface="Arial"/>
              <a:ea typeface="Arial"/>
              <a:cs typeface="Arial"/>
              <a:sym typeface="Arial"/>
            </a:endParaRPr>
          </a:p>
          <a:p>
            <a:pPr marL="0" marR="0" lvl="0" indent="0" algn="l" rtl="0">
              <a:lnSpc>
                <a:spcPct val="90000"/>
              </a:lnSpc>
              <a:spcBef>
                <a:spcPts val="400"/>
              </a:spcBef>
              <a:spcAft>
                <a:spcPts val="0"/>
              </a:spcAft>
              <a:buNone/>
            </a:pPr>
            <a:r>
              <a:rPr lang="en-US" sz="1900" dirty="0">
                <a:solidFill>
                  <a:schemeClr val="dk1"/>
                </a:solidFill>
                <a:latin typeface="Arial"/>
                <a:ea typeface="Arial"/>
                <a:cs typeface="Arial"/>
                <a:sym typeface="Arial"/>
              </a:rPr>
              <a:t>- Outcomes: from studies</a:t>
            </a:r>
            <a:endParaRPr sz="1900" dirty="0">
              <a:solidFill>
                <a:schemeClr val="dk1"/>
              </a:solidFill>
              <a:latin typeface="Arial"/>
              <a:ea typeface="Arial"/>
              <a:cs typeface="Arial"/>
              <a:sym typeface="Arial"/>
            </a:endParaRPr>
          </a:p>
          <a:p>
            <a:pPr marL="0" marR="0" lvl="0" indent="0" algn="l" rtl="0">
              <a:lnSpc>
                <a:spcPct val="90000"/>
              </a:lnSpc>
              <a:spcBef>
                <a:spcPts val="400"/>
              </a:spcBef>
              <a:spcAft>
                <a:spcPts val="0"/>
              </a:spcAft>
              <a:buNone/>
            </a:pPr>
            <a:r>
              <a:rPr lang="en-US" sz="1900" dirty="0">
                <a:solidFill>
                  <a:schemeClr val="dk1"/>
                </a:solidFill>
                <a:latin typeface="Arial"/>
                <a:ea typeface="Arial"/>
                <a:cs typeface="Arial"/>
                <a:sym typeface="Arial"/>
              </a:rPr>
              <a:t>      1) </a:t>
            </a:r>
            <a:r>
              <a:rPr lang="en-US" sz="1900" b="1" dirty="0">
                <a:solidFill>
                  <a:schemeClr val="dk1"/>
                </a:solidFill>
                <a:latin typeface="Arial"/>
                <a:ea typeface="Arial"/>
                <a:cs typeface="Arial"/>
                <a:sym typeface="Arial"/>
              </a:rPr>
              <a:t>Drop-out rates: </a:t>
            </a:r>
            <a:r>
              <a:rPr lang="en-US" sz="1900" dirty="0">
                <a:solidFill>
                  <a:schemeClr val="dk1"/>
                </a:solidFill>
                <a:latin typeface="Arial"/>
                <a:ea typeface="Arial"/>
                <a:cs typeface="Arial"/>
                <a:sym typeface="Arial"/>
              </a:rPr>
              <a:t>no differences</a:t>
            </a:r>
            <a:endParaRPr sz="1900" dirty="0">
              <a:solidFill>
                <a:schemeClr val="dk1"/>
              </a:solidFill>
              <a:latin typeface="Arial"/>
              <a:ea typeface="Arial"/>
              <a:cs typeface="Arial"/>
              <a:sym typeface="Arial"/>
            </a:endParaRPr>
          </a:p>
          <a:p>
            <a:pPr marL="0" marR="0" lvl="0" indent="0" algn="l" rtl="0">
              <a:lnSpc>
                <a:spcPct val="90000"/>
              </a:lnSpc>
              <a:spcBef>
                <a:spcPts val="400"/>
              </a:spcBef>
              <a:spcAft>
                <a:spcPts val="0"/>
              </a:spcAft>
              <a:buNone/>
            </a:pPr>
            <a:r>
              <a:rPr lang="en-US" sz="1900" dirty="0">
                <a:solidFill>
                  <a:schemeClr val="dk1"/>
                </a:solidFill>
                <a:latin typeface="Arial"/>
                <a:ea typeface="Arial"/>
                <a:cs typeface="Arial"/>
                <a:sym typeface="Arial"/>
              </a:rPr>
              <a:t>      2) </a:t>
            </a:r>
            <a:r>
              <a:rPr lang="en-US" sz="1900" b="1" dirty="0">
                <a:solidFill>
                  <a:schemeClr val="dk1"/>
                </a:solidFill>
                <a:latin typeface="Arial"/>
                <a:ea typeface="Arial"/>
                <a:cs typeface="Arial"/>
                <a:sym typeface="Arial"/>
              </a:rPr>
              <a:t>Abstinence</a:t>
            </a:r>
            <a:r>
              <a:rPr lang="en-US" sz="1900" dirty="0">
                <a:solidFill>
                  <a:schemeClr val="dk1"/>
                </a:solidFill>
                <a:latin typeface="Arial"/>
                <a:ea typeface="Arial"/>
                <a:cs typeface="Arial"/>
                <a:sym typeface="Arial"/>
              </a:rPr>
              <a:t>: non-significant advantage of baclofen </a:t>
            </a:r>
            <a:endParaRPr sz="1900" dirty="0">
              <a:solidFill>
                <a:schemeClr val="dk1"/>
              </a:solidFill>
              <a:latin typeface="Arial"/>
              <a:ea typeface="Arial"/>
              <a:cs typeface="Arial"/>
              <a:sym typeface="Arial"/>
            </a:endParaRPr>
          </a:p>
          <a:p>
            <a:pPr marL="0" marR="0" lvl="0" indent="0" algn="l" rtl="0">
              <a:lnSpc>
                <a:spcPct val="90000"/>
              </a:lnSpc>
              <a:spcBef>
                <a:spcPts val="400"/>
              </a:spcBef>
              <a:spcAft>
                <a:spcPts val="0"/>
              </a:spcAft>
              <a:buNone/>
            </a:pPr>
            <a:r>
              <a:rPr lang="en-US" sz="1900" dirty="0">
                <a:solidFill>
                  <a:schemeClr val="dk1"/>
                </a:solidFill>
                <a:latin typeface="Arial"/>
                <a:ea typeface="Arial"/>
                <a:cs typeface="Arial"/>
                <a:sym typeface="Arial"/>
              </a:rPr>
              <a:t>      3) Reduced drinking: ? </a:t>
            </a:r>
            <a:endParaRPr sz="1900" dirty="0">
              <a:solidFill>
                <a:schemeClr val="dk1"/>
              </a:solidFill>
              <a:latin typeface="Arial"/>
              <a:ea typeface="Arial"/>
              <a:cs typeface="Arial"/>
              <a:sym typeface="Arial"/>
            </a:endParaRPr>
          </a:p>
          <a:p>
            <a:pPr marL="0" marR="0" lvl="0" indent="0" algn="l" rtl="0">
              <a:lnSpc>
                <a:spcPct val="90000"/>
              </a:lnSpc>
              <a:spcBef>
                <a:spcPts val="400"/>
              </a:spcBef>
              <a:spcAft>
                <a:spcPts val="0"/>
              </a:spcAft>
              <a:buNone/>
            </a:pPr>
            <a:r>
              <a:rPr lang="en-US" sz="1900" dirty="0">
                <a:solidFill>
                  <a:schemeClr val="dk1"/>
                </a:solidFill>
                <a:latin typeface="Arial"/>
                <a:ea typeface="Arial"/>
                <a:cs typeface="Arial"/>
                <a:sym typeface="Arial"/>
              </a:rPr>
              <a:t>      4) </a:t>
            </a:r>
            <a:r>
              <a:rPr lang="en-US" sz="1900" b="1" dirty="0">
                <a:solidFill>
                  <a:schemeClr val="dk1"/>
                </a:solidFill>
                <a:latin typeface="Arial"/>
                <a:ea typeface="Arial"/>
                <a:cs typeface="Arial"/>
                <a:sym typeface="Arial"/>
              </a:rPr>
              <a:t>Tolerability</a:t>
            </a:r>
            <a:r>
              <a:rPr lang="en-US" sz="1900" dirty="0">
                <a:solidFill>
                  <a:schemeClr val="dk1"/>
                </a:solidFill>
                <a:latin typeface="Arial"/>
                <a:ea typeface="Arial"/>
                <a:cs typeface="Arial"/>
                <a:sym typeface="Arial"/>
              </a:rPr>
              <a:t>: minimal side effect burden </a:t>
            </a:r>
            <a:endParaRPr sz="1900" dirty="0">
              <a:solidFill>
                <a:schemeClr val="dk1"/>
              </a:solidFill>
              <a:latin typeface="Arial"/>
              <a:ea typeface="Arial"/>
              <a:cs typeface="Arial"/>
              <a:sym typeface="Arial"/>
            </a:endParaRPr>
          </a:p>
          <a:p>
            <a:pPr marL="0" marR="0" lvl="0" indent="0" algn="l" rtl="0">
              <a:lnSpc>
                <a:spcPct val="90000"/>
              </a:lnSpc>
              <a:spcBef>
                <a:spcPts val="400"/>
              </a:spcBef>
              <a:spcAft>
                <a:spcPts val="0"/>
              </a:spcAft>
              <a:buNone/>
            </a:pPr>
            <a:r>
              <a:rPr lang="en-US" sz="1900" b="1" dirty="0">
                <a:solidFill>
                  <a:schemeClr val="dk1"/>
                </a:solidFill>
              </a:rPr>
              <a:t>-  No clear evidence to support use and no standardized dose </a:t>
            </a:r>
            <a:endParaRPr sz="1900" b="1" dirty="0">
              <a:solidFill>
                <a:schemeClr val="dk1"/>
              </a:solidFill>
              <a:latin typeface="Arial"/>
              <a:ea typeface="Arial"/>
              <a:cs typeface="Arial"/>
              <a:sym typeface="Arial"/>
            </a:endParaRPr>
          </a:p>
        </p:txBody>
      </p:sp>
      <p:sp>
        <p:nvSpPr>
          <p:cNvPr id="2" name="Google Shape;25;g30874652f76_7_184">
            <a:extLst>
              <a:ext uri="{FF2B5EF4-FFF2-40B4-BE49-F238E27FC236}">
                <a16:creationId xmlns:a16="http://schemas.microsoft.com/office/drawing/2014/main" id="{873F7E1C-C767-3369-AAE9-6B2209D647EA}"/>
              </a:ext>
            </a:extLst>
          </p:cNvPr>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4">
                                            <p:txEl>
                                              <p:pRg st="0" end="0"/>
                                            </p:txEl>
                                          </p:spTgt>
                                        </p:tgtEl>
                                        <p:attrNameLst>
                                          <p:attrName>style.visibility</p:attrName>
                                        </p:attrNameLst>
                                      </p:cBhvr>
                                      <p:to>
                                        <p:strVal val="visible"/>
                                      </p:to>
                                    </p:set>
                                    <p:animEffect transition="in" filter="fade">
                                      <p:cBhvr>
                                        <p:cTn id="7" dur="500"/>
                                        <p:tgtEl>
                                          <p:spTgt spid="4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4">
                                            <p:txEl>
                                              <p:pRg st="1" end="1"/>
                                            </p:txEl>
                                          </p:spTgt>
                                        </p:tgtEl>
                                        <p:attrNameLst>
                                          <p:attrName>style.visibility</p:attrName>
                                        </p:attrNameLst>
                                      </p:cBhvr>
                                      <p:to>
                                        <p:strVal val="visible"/>
                                      </p:to>
                                    </p:set>
                                    <p:animEffect transition="in" filter="fade">
                                      <p:cBhvr>
                                        <p:cTn id="12" dur="500"/>
                                        <p:tgtEl>
                                          <p:spTgt spid="45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54">
                                            <p:txEl>
                                              <p:pRg st="2" end="2"/>
                                            </p:txEl>
                                          </p:spTgt>
                                        </p:tgtEl>
                                        <p:attrNameLst>
                                          <p:attrName>style.visibility</p:attrName>
                                        </p:attrNameLst>
                                      </p:cBhvr>
                                      <p:to>
                                        <p:strVal val="visible"/>
                                      </p:to>
                                    </p:set>
                                    <p:animEffect transition="in" filter="fade">
                                      <p:cBhvr>
                                        <p:cTn id="15" dur="500"/>
                                        <p:tgtEl>
                                          <p:spTgt spid="45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54">
                                            <p:txEl>
                                              <p:pRg st="3" end="3"/>
                                            </p:txEl>
                                          </p:spTgt>
                                        </p:tgtEl>
                                        <p:attrNameLst>
                                          <p:attrName>style.visibility</p:attrName>
                                        </p:attrNameLst>
                                      </p:cBhvr>
                                      <p:to>
                                        <p:strVal val="visible"/>
                                      </p:to>
                                    </p:set>
                                    <p:animEffect transition="in" filter="fade">
                                      <p:cBhvr>
                                        <p:cTn id="18" dur="500"/>
                                        <p:tgtEl>
                                          <p:spTgt spid="45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54">
                                            <p:txEl>
                                              <p:pRg st="4" end="4"/>
                                            </p:txEl>
                                          </p:spTgt>
                                        </p:tgtEl>
                                        <p:attrNameLst>
                                          <p:attrName>style.visibility</p:attrName>
                                        </p:attrNameLst>
                                      </p:cBhvr>
                                      <p:to>
                                        <p:strVal val="visible"/>
                                      </p:to>
                                    </p:set>
                                    <p:animEffect transition="in" filter="fade">
                                      <p:cBhvr>
                                        <p:cTn id="21" dur="500"/>
                                        <p:tgtEl>
                                          <p:spTgt spid="45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54">
                                            <p:txEl>
                                              <p:pRg st="5" end="5"/>
                                            </p:txEl>
                                          </p:spTgt>
                                        </p:tgtEl>
                                        <p:attrNameLst>
                                          <p:attrName>style.visibility</p:attrName>
                                        </p:attrNameLst>
                                      </p:cBhvr>
                                      <p:to>
                                        <p:strVal val="visible"/>
                                      </p:to>
                                    </p:set>
                                    <p:animEffect transition="in" filter="fade">
                                      <p:cBhvr>
                                        <p:cTn id="24" dur="500"/>
                                        <p:tgtEl>
                                          <p:spTgt spid="45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54">
                                            <p:txEl>
                                              <p:pRg st="6" end="6"/>
                                            </p:txEl>
                                          </p:spTgt>
                                        </p:tgtEl>
                                        <p:attrNameLst>
                                          <p:attrName>style.visibility</p:attrName>
                                        </p:attrNameLst>
                                      </p:cBhvr>
                                      <p:to>
                                        <p:strVal val="visible"/>
                                      </p:to>
                                    </p:set>
                                    <p:animEffect transition="in" filter="fade">
                                      <p:cBhvr>
                                        <p:cTn id="27" dur="500"/>
                                        <p:tgtEl>
                                          <p:spTgt spid="45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54">
                                            <p:txEl>
                                              <p:pRg st="7" end="7"/>
                                            </p:txEl>
                                          </p:spTgt>
                                        </p:tgtEl>
                                        <p:attrNameLst>
                                          <p:attrName>style.visibility</p:attrName>
                                        </p:attrNameLst>
                                      </p:cBhvr>
                                      <p:to>
                                        <p:strVal val="visible"/>
                                      </p:to>
                                    </p:set>
                                    <p:animEffect transition="in" filter="fade">
                                      <p:cBhvr>
                                        <p:cTn id="30" dur="500"/>
                                        <p:tgtEl>
                                          <p:spTgt spid="454">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54">
                                            <p:txEl>
                                              <p:pRg st="8" end="8"/>
                                            </p:txEl>
                                          </p:spTgt>
                                        </p:tgtEl>
                                        <p:attrNameLst>
                                          <p:attrName>style.visibility</p:attrName>
                                        </p:attrNameLst>
                                      </p:cBhvr>
                                      <p:to>
                                        <p:strVal val="visible"/>
                                      </p:to>
                                    </p:set>
                                    <p:animEffect transition="in" filter="fade">
                                      <p:cBhvr>
                                        <p:cTn id="33" dur="500"/>
                                        <p:tgtEl>
                                          <p:spTgt spid="454">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54">
                                            <p:txEl>
                                              <p:pRg st="9" end="9"/>
                                            </p:txEl>
                                          </p:spTgt>
                                        </p:tgtEl>
                                        <p:attrNameLst>
                                          <p:attrName>style.visibility</p:attrName>
                                        </p:attrNameLst>
                                      </p:cBhvr>
                                      <p:to>
                                        <p:strVal val="visible"/>
                                      </p:to>
                                    </p:set>
                                    <p:animEffect transition="in" filter="fade">
                                      <p:cBhvr>
                                        <p:cTn id="36" dur="500"/>
                                        <p:tgtEl>
                                          <p:spTgt spid="454">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54">
                                            <p:txEl>
                                              <p:pRg st="10" end="10"/>
                                            </p:txEl>
                                          </p:spTgt>
                                        </p:tgtEl>
                                        <p:attrNameLst>
                                          <p:attrName>style.visibility</p:attrName>
                                        </p:attrNameLst>
                                      </p:cBhvr>
                                      <p:to>
                                        <p:strVal val="visible"/>
                                      </p:to>
                                    </p:set>
                                    <p:animEffect transition="in" filter="fade">
                                      <p:cBhvr>
                                        <p:cTn id="39" dur="500"/>
                                        <p:tgtEl>
                                          <p:spTgt spid="45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3"/>
          <p:cNvSpPr txBox="1">
            <a:spLocks noGrp="1"/>
          </p:cNvSpPr>
          <p:nvPr>
            <p:ph type="title"/>
          </p:nvPr>
        </p:nvSpPr>
        <p:spPr>
          <a:xfrm>
            <a:off x="415600" y="421233"/>
            <a:ext cx="11360700" cy="1108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000"/>
              <a:buNone/>
            </a:pPr>
            <a:r>
              <a:rPr lang="en-US" dirty="0"/>
              <a:t>Other Thoughts</a:t>
            </a:r>
            <a:endParaRPr dirty="0"/>
          </a:p>
        </p:txBody>
      </p:sp>
      <p:sp>
        <p:nvSpPr>
          <p:cNvPr id="461" name="Google Shape;461;p43"/>
          <p:cNvSpPr txBox="1">
            <a:spLocks noGrp="1"/>
          </p:cNvSpPr>
          <p:nvPr>
            <p:ph type="body" idx="1"/>
          </p:nvPr>
        </p:nvSpPr>
        <p:spPr>
          <a:xfrm>
            <a:off x="415600" y="1384233"/>
            <a:ext cx="11360700" cy="4555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100"/>
              <a:buNone/>
            </a:pPr>
            <a:r>
              <a:rPr lang="en-US" sz="2000" b="1" dirty="0">
                <a:solidFill>
                  <a:schemeClr val="dk1"/>
                </a:solidFill>
                <a:latin typeface="Arial"/>
                <a:ea typeface="Arial"/>
                <a:cs typeface="Arial"/>
                <a:sym typeface="Arial"/>
              </a:rPr>
              <a:t>Two May Be Better Than One – Combined therapy: </a:t>
            </a:r>
            <a:endParaRPr sz="2000" b="1" dirty="0">
              <a:solidFill>
                <a:schemeClr val="dk1"/>
              </a:solidFill>
              <a:latin typeface="Arial"/>
              <a:ea typeface="Arial"/>
              <a:cs typeface="Arial"/>
              <a:sym typeface="Arial"/>
            </a:endParaRPr>
          </a:p>
          <a:p>
            <a:pPr marL="609585" lvl="0" indent="-431788" algn="l" rtl="0">
              <a:lnSpc>
                <a:spcPct val="100000"/>
              </a:lnSpc>
              <a:spcBef>
                <a:spcPts val="0"/>
              </a:spcBef>
              <a:spcAft>
                <a:spcPts val="0"/>
              </a:spcAft>
              <a:buClr>
                <a:schemeClr val="dk1"/>
              </a:buClr>
              <a:buSzPts val="1500"/>
              <a:buFont typeface="Arial"/>
              <a:buAutoNum type="arabicPeriod"/>
            </a:pPr>
            <a:r>
              <a:rPr lang="en-US" sz="2000" dirty="0">
                <a:solidFill>
                  <a:schemeClr val="dk1"/>
                </a:solidFill>
                <a:latin typeface="Arial"/>
                <a:ea typeface="Arial"/>
                <a:cs typeface="Arial"/>
                <a:sym typeface="Arial"/>
              </a:rPr>
              <a:t>Pharmacotherapy: </a:t>
            </a:r>
            <a:endParaRPr sz="2000" dirty="0">
              <a:solidFill>
                <a:schemeClr val="dk1"/>
              </a:solidFill>
              <a:latin typeface="Arial"/>
              <a:ea typeface="Arial"/>
              <a:cs typeface="Arial"/>
              <a:sym typeface="Arial"/>
            </a:endParaRPr>
          </a:p>
          <a:p>
            <a:pPr marL="1219170" lvl="1" indent="-431788" algn="l" rtl="0">
              <a:lnSpc>
                <a:spcPct val="100000"/>
              </a:lnSpc>
              <a:spcBef>
                <a:spcPts val="0"/>
              </a:spcBef>
              <a:spcAft>
                <a:spcPts val="0"/>
              </a:spcAft>
              <a:buClr>
                <a:schemeClr val="dk1"/>
              </a:buClr>
              <a:buSzPts val="1500"/>
              <a:buFont typeface="Arial"/>
              <a:buAutoNum type="alphaLcPeriod"/>
            </a:pPr>
            <a:r>
              <a:rPr lang="en-US" sz="2000" u="sng"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COMBINE: naltrexone vs. acamprosate vs. naltrexone + Acamprosate +/- behavioral treatment</a:t>
            </a:r>
            <a:endParaRPr sz="2000" dirty="0">
              <a:solidFill>
                <a:schemeClr val="dk1"/>
              </a:solidFill>
              <a:latin typeface="Arial"/>
              <a:ea typeface="Arial"/>
              <a:cs typeface="Arial"/>
              <a:sym typeface="Arial"/>
            </a:endParaRPr>
          </a:p>
          <a:p>
            <a:pPr marL="609585" lvl="0" indent="-431788" algn="l" rtl="0">
              <a:lnSpc>
                <a:spcPct val="100000"/>
              </a:lnSpc>
              <a:spcBef>
                <a:spcPts val="0"/>
              </a:spcBef>
              <a:spcAft>
                <a:spcPts val="0"/>
              </a:spcAft>
              <a:buClr>
                <a:schemeClr val="dk1"/>
              </a:buClr>
              <a:buSzPts val="1500"/>
              <a:buFont typeface="Arial"/>
              <a:buAutoNum type="arabicPeriod"/>
            </a:pPr>
            <a:r>
              <a:rPr lang="en-US" sz="2000" dirty="0">
                <a:solidFill>
                  <a:schemeClr val="dk1"/>
                </a:solidFill>
                <a:latin typeface="Arial"/>
                <a:ea typeface="Arial"/>
                <a:cs typeface="Arial"/>
                <a:sym typeface="Arial"/>
              </a:rPr>
              <a:t>Pharmacotherapy + behavioral interventions:</a:t>
            </a:r>
            <a:endParaRPr sz="2000" dirty="0">
              <a:solidFill>
                <a:schemeClr val="dk1"/>
              </a:solidFill>
              <a:latin typeface="Arial"/>
              <a:ea typeface="Arial"/>
              <a:cs typeface="Arial"/>
              <a:sym typeface="Arial"/>
            </a:endParaRPr>
          </a:p>
          <a:p>
            <a:pPr marL="1219170" lvl="1" indent="-431788" algn="l" rtl="0">
              <a:lnSpc>
                <a:spcPct val="100000"/>
              </a:lnSpc>
              <a:spcBef>
                <a:spcPts val="0"/>
              </a:spcBef>
              <a:spcAft>
                <a:spcPts val="0"/>
              </a:spcAft>
              <a:buClr>
                <a:schemeClr val="dk1"/>
              </a:buClr>
              <a:buSzPts val="1500"/>
              <a:buFont typeface="Arial"/>
              <a:buAutoNum type="alphaLcPeriod"/>
            </a:pPr>
            <a:r>
              <a:rPr lang="en-US" sz="2000" dirty="0">
                <a:solidFill>
                  <a:schemeClr val="dk1"/>
                </a:solidFill>
                <a:latin typeface="Arial"/>
                <a:ea typeface="Arial"/>
                <a:cs typeface="Arial"/>
                <a:sym typeface="Arial"/>
              </a:rPr>
              <a:t>Next presenter! </a:t>
            </a:r>
            <a:endParaRPr sz="2000" dirty="0">
              <a:solidFill>
                <a:schemeClr val="dk1"/>
              </a:solidFill>
              <a:latin typeface="Arial"/>
              <a:ea typeface="Arial"/>
              <a:cs typeface="Arial"/>
              <a:sym typeface="Arial"/>
            </a:endParaRPr>
          </a:p>
          <a:p>
            <a:pPr marL="0" lvl="0" indent="0" algn="l" rtl="0">
              <a:lnSpc>
                <a:spcPct val="100000"/>
              </a:lnSpc>
              <a:spcBef>
                <a:spcPts val="1600"/>
              </a:spcBef>
              <a:spcAft>
                <a:spcPts val="0"/>
              </a:spcAft>
              <a:buSzPts val="1800"/>
              <a:buNone/>
            </a:pPr>
            <a:r>
              <a:rPr lang="en-US" sz="2000" b="1" dirty="0">
                <a:solidFill>
                  <a:schemeClr val="dk1"/>
                </a:solidFill>
                <a:latin typeface="Arial"/>
                <a:ea typeface="Arial"/>
                <a:cs typeface="Arial"/>
                <a:sym typeface="Arial"/>
              </a:rPr>
              <a:t>Use of MAUD with Comorbid Conditions </a:t>
            </a:r>
            <a:endParaRPr sz="2000" b="1" dirty="0">
              <a:solidFill>
                <a:schemeClr val="dk1"/>
              </a:solidFill>
              <a:latin typeface="Arial"/>
              <a:ea typeface="Arial"/>
              <a:cs typeface="Arial"/>
              <a:sym typeface="Arial"/>
            </a:endParaRPr>
          </a:p>
          <a:p>
            <a:pPr marL="609585" lvl="0" indent="-431788" algn="l" rtl="0">
              <a:lnSpc>
                <a:spcPct val="115000"/>
              </a:lnSpc>
              <a:spcBef>
                <a:spcPts val="0"/>
              </a:spcBef>
              <a:spcAft>
                <a:spcPts val="0"/>
              </a:spcAft>
              <a:buClr>
                <a:schemeClr val="dk1"/>
              </a:buClr>
              <a:buSzPts val="1500"/>
              <a:buFont typeface="Arial"/>
              <a:buAutoNum type="arabicPeriod"/>
            </a:pPr>
            <a:r>
              <a:rPr lang="en-US" sz="20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Topiramate + PTSD in Veteran population</a:t>
            </a:r>
            <a:endParaRPr sz="2000" baseline="30000" dirty="0">
              <a:solidFill>
                <a:schemeClr val="dk1"/>
              </a:solidFill>
              <a:latin typeface="Arial"/>
              <a:ea typeface="Arial"/>
              <a:cs typeface="Arial"/>
              <a:sym typeface="Arial"/>
            </a:endParaRPr>
          </a:p>
          <a:p>
            <a:pPr marL="609585" lvl="0" indent="-431788" algn="l" rtl="0">
              <a:lnSpc>
                <a:spcPct val="115000"/>
              </a:lnSpc>
              <a:spcBef>
                <a:spcPts val="0"/>
              </a:spcBef>
              <a:spcAft>
                <a:spcPts val="0"/>
              </a:spcAft>
              <a:buClr>
                <a:schemeClr val="dk1"/>
              </a:buClr>
              <a:buSzPts val="1500"/>
              <a:buFont typeface="Arial"/>
              <a:buAutoNum type="arabicPeriod"/>
            </a:pPr>
            <a:r>
              <a:rPr lang="en-US" sz="2000"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Topiramate + Traumatic brain injury in Veteran population</a:t>
            </a:r>
            <a:endParaRPr sz="2000" baseline="30000" dirty="0">
              <a:solidFill>
                <a:schemeClr val="dk1"/>
              </a:solidFill>
              <a:latin typeface="Arial"/>
              <a:ea typeface="Arial"/>
              <a:cs typeface="Arial"/>
              <a:sym typeface="Arial"/>
            </a:endParaRPr>
          </a:p>
          <a:p>
            <a:pPr marL="609585" lvl="0" indent="-431788" algn="l" rtl="0">
              <a:lnSpc>
                <a:spcPct val="115000"/>
              </a:lnSpc>
              <a:spcBef>
                <a:spcPts val="0"/>
              </a:spcBef>
              <a:spcAft>
                <a:spcPts val="0"/>
              </a:spcAft>
              <a:buClr>
                <a:schemeClr val="dk1"/>
              </a:buClr>
              <a:buSzPts val="1500"/>
              <a:buFont typeface="Arial"/>
              <a:buAutoNum type="arabicPeriod"/>
            </a:pPr>
            <a:r>
              <a:rPr lang="en-US" sz="2000" u="sng"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AUD + Depression</a:t>
            </a:r>
            <a:endParaRPr sz="2000" dirty="0">
              <a:solidFill>
                <a:schemeClr val="dk1"/>
              </a:solidFill>
              <a:latin typeface="Arial"/>
              <a:ea typeface="Arial"/>
              <a:cs typeface="Arial"/>
              <a:sym typeface="Arial"/>
            </a:endParaRPr>
          </a:p>
          <a:p>
            <a:pPr marL="609585" lvl="0" indent="-431788" algn="l" rtl="0">
              <a:lnSpc>
                <a:spcPct val="100000"/>
              </a:lnSpc>
              <a:spcBef>
                <a:spcPts val="0"/>
              </a:spcBef>
              <a:spcAft>
                <a:spcPts val="0"/>
              </a:spcAft>
              <a:buClr>
                <a:schemeClr val="dk1"/>
              </a:buClr>
              <a:buSzPts val="1500"/>
              <a:buFont typeface="Arial"/>
              <a:buAutoNum type="arabicPeriod"/>
            </a:pPr>
            <a:r>
              <a:rPr lang="en-US" sz="2000" u="sng" dirty="0">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People experiencing homelessness</a:t>
            </a:r>
            <a:endParaRPr sz="2000" dirty="0">
              <a:solidFill>
                <a:schemeClr val="dk1"/>
              </a:solidFill>
              <a:latin typeface="Arial"/>
              <a:ea typeface="Arial"/>
              <a:cs typeface="Arial"/>
              <a:sym typeface="Arial"/>
            </a:endParaRPr>
          </a:p>
          <a:p>
            <a:pPr marL="609585" lvl="0" indent="-431788" algn="l" rtl="0">
              <a:lnSpc>
                <a:spcPct val="100000"/>
              </a:lnSpc>
              <a:spcBef>
                <a:spcPts val="0"/>
              </a:spcBef>
              <a:spcAft>
                <a:spcPts val="0"/>
              </a:spcAft>
              <a:buClr>
                <a:schemeClr val="dk1"/>
              </a:buClr>
              <a:buSzPts val="1500"/>
              <a:buFont typeface="Arial"/>
              <a:buAutoNum type="arabicPeriod"/>
            </a:pPr>
            <a:r>
              <a:rPr lang="en-US" sz="2000" u="sng" dirty="0">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HIV</a:t>
            </a:r>
            <a:endParaRPr sz="2000" baseline="30000" dirty="0">
              <a:solidFill>
                <a:schemeClr val="dk1"/>
              </a:solidFill>
              <a:latin typeface="Arial"/>
              <a:ea typeface="Arial"/>
              <a:cs typeface="Arial"/>
              <a:sym typeface="Arial"/>
            </a:endParaRPr>
          </a:p>
          <a:p>
            <a:pPr marL="609585" lvl="0" indent="-431788" algn="l" rtl="0">
              <a:lnSpc>
                <a:spcPct val="100000"/>
              </a:lnSpc>
              <a:spcBef>
                <a:spcPts val="0"/>
              </a:spcBef>
              <a:spcAft>
                <a:spcPts val="0"/>
              </a:spcAft>
              <a:buClr>
                <a:schemeClr val="dk1"/>
              </a:buClr>
              <a:buSzPts val="1500"/>
              <a:buFont typeface="Arial"/>
              <a:buAutoNum type="arabicPeriod"/>
            </a:pPr>
            <a:r>
              <a:rPr lang="en-US" sz="2000" u="sng" dirty="0">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Schizophrenia</a:t>
            </a:r>
            <a:r>
              <a:rPr lang="en-US" sz="2000" dirty="0">
                <a:solidFill>
                  <a:schemeClr val="dk1"/>
                </a:solidFill>
                <a:latin typeface="Arial"/>
                <a:ea typeface="Arial"/>
                <a:cs typeface="Arial"/>
                <a:sym typeface="Arial"/>
              </a:rPr>
              <a:t> </a:t>
            </a:r>
            <a:endParaRPr sz="2000" dirty="0">
              <a:solidFill>
                <a:schemeClr val="dk1"/>
              </a:solidFill>
              <a:latin typeface="Arial"/>
              <a:ea typeface="Arial"/>
              <a:cs typeface="Arial"/>
              <a:sym typeface="Arial"/>
            </a:endParaRPr>
          </a:p>
          <a:p>
            <a:pPr marL="609585" lvl="0" indent="-431788" algn="l" rtl="0">
              <a:lnSpc>
                <a:spcPct val="100000"/>
              </a:lnSpc>
              <a:spcBef>
                <a:spcPts val="0"/>
              </a:spcBef>
              <a:spcAft>
                <a:spcPts val="0"/>
              </a:spcAft>
              <a:buClr>
                <a:schemeClr val="dk1"/>
              </a:buClr>
              <a:buSzPts val="1500"/>
              <a:buFont typeface="Arial"/>
              <a:buAutoNum type="arabicPeriod"/>
            </a:pPr>
            <a:r>
              <a:rPr lang="en-US" sz="2000" u="sng" dirty="0">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Cirrhosis</a:t>
            </a:r>
            <a:endParaRPr sz="2000" baseline="30000" dirty="0">
              <a:solidFill>
                <a:schemeClr val="dk1"/>
              </a:solidFill>
              <a:latin typeface="Arial"/>
              <a:ea typeface="Arial"/>
              <a:cs typeface="Arial"/>
              <a:sym typeface="Arial"/>
            </a:endParaRPr>
          </a:p>
          <a:p>
            <a:pPr marL="609585" lvl="0" indent="0" algn="l" rtl="0">
              <a:lnSpc>
                <a:spcPct val="100000"/>
              </a:lnSpc>
              <a:spcBef>
                <a:spcPts val="0"/>
              </a:spcBef>
              <a:spcAft>
                <a:spcPts val="0"/>
              </a:spcAft>
              <a:buSzPts val="1800"/>
              <a:buNone/>
            </a:pPr>
            <a:endParaRPr sz="2000" dirty="0">
              <a:latin typeface="Arial"/>
              <a:ea typeface="Arial"/>
              <a:cs typeface="Arial"/>
              <a:sym typeface="Arial"/>
            </a:endParaRPr>
          </a:p>
          <a:p>
            <a:pPr marL="0" lvl="0" indent="0" algn="l" rtl="0">
              <a:lnSpc>
                <a:spcPct val="115000"/>
              </a:lnSpc>
              <a:spcBef>
                <a:spcPts val="1600"/>
              </a:spcBef>
              <a:spcAft>
                <a:spcPts val="1600"/>
              </a:spcAft>
              <a:buSzPts val="1800"/>
              <a:buNone/>
            </a:pPr>
            <a:endParaRPr sz="2000" dirty="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4"/>
          <p:cNvSpPr txBox="1">
            <a:spLocks noGrp="1"/>
          </p:cNvSpPr>
          <p:nvPr>
            <p:ph type="title"/>
          </p:nvPr>
        </p:nvSpPr>
        <p:spPr>
          <a:xfrm>
            <a:off x="415600" y="421233"/>
            <a:ext cx="11360700" cy="11085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000"/>
              <a:buNone/>
            </a:pPr>
            <a:r>
              <a:rPr lang="en-US" dirty="0"/>
              <a:t>Who is missing from this data? </a:t>
            </a:r>
            <a:endParaRPr dirty="0"/>
          </a:p>
        </p:txBody>
      </p:sp>
      <p:sp>
        <p:nvSpPr>
          <p:cNvPr id="467" name="Google Shape;467;p44"/>
          <p:cNvSpPr txBox="1">
            <a:spLocks noGrp="1"/>
          </p:cNvSpPr>
          <p:nvPr>
            <p:ph type="body" idx="1"/>
          </p:nvPr>
        </p:nvSpPr>
        <p:spPr>
          <a:xfrm>
            <a:off x="415600" y="1633633"/>
            <a:ext cx="11360700" cy="4472100"/>
          </a:xfrm>
          <a:prstGeom prst="rect">
            <a:avLst/>
          </a:prstGeom>
          <a:noFill/>
          <a:ln>
            <a:noFill/>
          </a:ln>
        </p:spPr>
        <p:txBody>
          <a:bodyPr spcFirstLastPara="1" wrap="square" lIns="121900" tIns="121900" rIns="121900" bIns="121900" anchor="t" anchorCtr="0">
            <a:noAutofit/>
          </a:bodyPr>
          <a:lstStyle/>
          <a:p>
            <a:pPr marL="0" lvl="0" indent="0" algn="l" rtl="0">
              <a:lnSpc>
                <a:spcPct val="95000"/>
              </a:lnSpc>
              <a:spcBef>
                <a:spcPts val="0"/>
              </a:spcBef>
              <a:spcAft>
                <a:spcPts val="0"/>
              </a:spcAft>
              <a:buSzPts val="1362"/>
              <a:buNone/>
            </a:pPr>
            <a:r>
              <a:rPr lang="en-US" sz="1879" b="1" u="sng" dirty="0">
                <a:solidFill>
                  <a:schemeClr val="dk1"/>
                </a:solidFill>
                <a:latin typeface="Arial"/>
                <a:ea typeface="Arial"/>
                <a:cs typeface="Arial"/>
                <a:sym typeface="Arial"/>
              </a:rPr>
              <a:t>WOMEN AND MINORITIZED GROUPS</a:t>
            </a:r>
            <a:endParaRPr sz="1879" b="1" u="sng" dirty="0">
              <a:solidFill>
                <a:schemeClr val="dk1"/>
              </a:solidFill>
              <a:latin typeface="Arial"/>
              <a:ea typeface="Arial"/>
              <a:cs typeface="Arial"/>
              <a:sym typeface="Arial"/>
            </a:endParaRPr>
          </a:p>
          <a:p>
            <a:pPr marL="0" lvl="0" indent="0" algn="l" rtl="0">
              <a:lnSpc>
                <a:spcPct val="95000"/>
              </a:lnSpc>
              <a:spcBef>
                <a:spcPts val="1600"/>
              </a:spcBef>
              <a:spcAft>
                <a:spcPts val="0"/>
              </a:spcAft>
              <a:buSzPts val="1362"/>
              <a:buNone/>
            </a:pPr>
            <a:r>
              <a:rPr lang="en-US" sz="1879" dirty="0">
                <a:solidFill>
                  <a:schemeClr val="dk1"/>
                </a:solidFill>
                <a:latin typeface="Arial"/>
                <a:ea typeface="Arial"/>
                <a:cs typeface="Arial"/>
                <a:sym typeface="Arial"/>
              </a:rPr>
              <a:t>A </a:t>
            </a:r>
            <a:r>
              <a:rPr lang="en-US" sz="1879" u="sng"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systematic review from 2020</a:t>
            </a:r>
            <a:r>
              <a:rPr lang="en-US" sz="1879" dirty="0">
                <a:solidFill>
                  <a:schemeClr val="dk1"/>
                </a:solidFill>
                <a:latin typeface="Arial"/>
                <a:ea typeface="Arial"/>
                <a:cs typeface="Arial"/>
                <a:sym typeface="Arial"/>
              </a:rPr>
              <a:t> revealed that despite NIH research requirements, there is dramatic underrepresentation of women and minoritized groups in AUD pharmacotherapy research.</a:t>
            </a:r>
            <a:endParaRPr sz="1879" dirty="0">
              <a:solidFill>
                <a:schemeClr val="dk1"/>
              </a:solidFill>
              <a:latin typeface="Arial"/>
              <a:ea typeface="Arial"/>
              <a:cs typeface="Arial"/>
              <a:sym typeface="Arial"/>
            </a:endParaRPr>
          </a:p>
          <a:p>
            <a:pPr marL="609585" lvl="0" indent="-409881" algn="l" rtl="0">
              <a:lnSpc>
                <a:spcPct val="95000"/>
              </a:lnSpc>
              <a:spcBef>
                <a:spcPts val="1600"/>
              </a:spcBef>
              <a:spcAft>
                <a:spcPts val="0"/>
              </a:spcAft>
              <a:buClr>
                <a:schemeClr val="dk1"/>
              </a:buClr>
              <a:buSzPts val="1460"/>
              <a:buFont typeface="Arial"/>
              <a:buChar char="-"/>
            </a:pPr>
            <a:r>
              <a:rPr lang="en-US" sz="1879" dirty="0">
                <a:solidFill>
                  <a:schemeClr val="tx1"/>
                </a:solidFill>
                <a:latin typeface="Arial"/>
                <a:ea typeface="Arial"/>
                <a:cs typeface="Arial"/>
                <a:sym typeface="Arial"/>
              </a:rPr>
              <a:t>Naltrexone has the most evidence supporting successful outcomes in these groups</a:t>
            </a:r>
            <a:endParaRPr sz="1879" dirty="0">
              <a:solidFill>
                <a:schemeClr val="tx1"/>
              </a:solidFill>
              <a:latin typeface="Arial"/>
              <a:ea typeface="Arial"/>
              <a:cs typeface="Arial"/>
              <a:sym typeface="Arial"/>
            </a:endParaRPr>
          </a:p>
          <a:p>
            <a:pPr marL="609585" lvl="0" indent="-409881" algn="l" rtl="0">
              <a:lnSpc>
                <a:spcPct val="95000"/>
              </a:lnSpc>
              <a:spcBef>
                <a:spcPts val="0"/>
              </a:spcBef>
              <a:spcAft>
                <a:spcPts val="0"/>
              </a:spcAft>
              <a:buClr>
                <a:schemeClr val="dk1"/>
              </a:buClr>
              <a:buSzPts val="1460"/>
              <a:buFont typeface="Arial"/>
              <a:buChar char="-"/>
            </a:pPr>
            <a:r>
              <a:rPr lang="en-US" sz="1879" dirty="0">
                <a:solidFill>
                  <a:schemeClr val="tx1"/>
                </a:solidFill>
                <a:latin typeface="Arial"/>
                <a:ea typeface="Arial"/>
                <a:cs typeface="Arial"/>
                <a:sym typeface="Arial"/>
              </a:rPr>
              <a:t>Acamprosate has the least evidence</a:t>
            </a:r>
            <a:endParaRPr sz="1879" dirty="0">
              <a:solidFill>
                <a:schemeClr val="tx1"/>
              </a:solidFill>
              <a:latin typeface="Arial"/>
              <a:ea typeface="Arial"/>
              <a:cs typeface="Arial"/>
              <a:sym typeface="Arial"/>
            </a:endParaRPr>
          </a:p>
          <a:p>
            <a:pPr marL="609585" lvl="0" indent="-409881" algn="l" rtl="0">
              <a:lnSpc>
                <a:spcPct val="95000"/>
              </a:lnSpc>
              <a:spcBef>
                <a:spcPts val="0"/>
              </a:spcBef>
              <a:spcAft>
                <a:spcPts val="0"/>
              </a:spcAft>
              <a:buClr>
                <a:schemeClr val="dk1"/>
              </a:buClr>
              <a:buSzPts val="1460"/>
              <a:buFont typeface="Arial"/>
              <a:buChar char="-"/>
            </a:pPr>
            <a:r>
              <a:rPr lang="en-US" sz="1879" dirty="0">
                <a:solidFill>
                  <a:schemeClr val="tx1"/>
                </a:solidFill>
                <a:latin typeface="Arial"/>
                <a:ea typeface="Arial"/>
                <a:cs typeface="Arial"/>
                <a:sym typeface="Arial"/>
              </a:rPr>
              <a:t>Disulfiram has lowest percentage of women in clinical trials </a:t>
            </a:r>
            <a:endParaRPr sz="1879" dirty="0">
              <a:solidFill>
                <a:schemeClr val="tx1"/>
              </a:solidFill>
              <a:latin typeface="Arial"/>
              <a:ea typeface="Arial"/>
              <a:cs typeface="Arial"/>
              <a:sym typeface="Arial"/>
            </a:endParaRPr>
          </a:p>
          <a:p>
            <a:pPr marL="609585" lvl="0" indent="-409881" algn="l" rtl="0">
              <a:lnSpc>
                <a:spcPct val="95000"/>
              </a:lnSpc>
              <a:spcBef>
                <a:spcPts val="0"/>
              </a:spcBef>
              <a:spcAft>
                <a:spcPts val="0"/>
              </a:spcAft>
              <a:buClr>
                <a:schemeClr val="dk1"/>
              </a:buClr>
              <a:buSzPts val="1460"/>
              <a:buFont typeface="Arial"/>
              <a:buChar char="-"/>
            </a:pPr>
            <a:r>
              <a:rPr lang="en-US" sz="1879" dirty="0">
                <a:solidFill>
                  <a:schemeClr val="tx1"/>
                </a:solidFill>
                <a:latin typeface="Arial"/>
                <a:ea typeface="Arial"/>
                <a:cs typeface="Arial"/>
                <a:sym typeface="Arial"/>
              </a:rPr>
              <a:t>Only 1 study reported outcomes for transgender participants (only 2% of overall study)</a:t>
            </a:r>
            <a:endParaRPr sz="1879" i="1" dirty="0">
              <a:solidFill>
                <a:schemeClr val="tx1"/>
              </a:solidFill>
              <a:latin typeface="Arial"/>
              <a:ea typeface="Arial"/>
              <a:cs typeface="Arial"/>
              <a:sym typeface="Arial"/>
            </a:endParaRPr>
          </a:p>
          <a:p>
            <a:pPr marL="0" lvl="0" indent="0" algn="l" rtl="0">
              <a:lnSpc>
                <a:spcPct val="95000"/>
              </a:lnSpc>
              <a:spcBef>
                <a:spcPts val="1600"/>
              </a:spcBef>
              <a:spcAft>
                <a:spcPts val="0"/>
              </a:spcAft>
              <a:buSzPts val="1362"/>
              <a:buNone/>
            </a:pPr>
            <a:endParaRPr sz="1879" b="1" i="1" dirty="0">
              <a:solidFill>
                <a:schemeClr val="dk1"/>
              </a:solidFill>
              <a:latin typeface="Arial"/>
              <a:ea typeface="Arial"/>
              <a:cs typeface="Arial"/>
              <a:sym typeface="Arial"/>
            </a:endParaRPr>
          </a:p>
          <a:p>
            <a:pPr marL="0" lvl="0" indent="0" algn="l" rtl="0">
              <a:lnSpc>
                <a:spcPct val="95000"/>
              </a:lnSpc>
              <a:spcBef>
                <a:spcPts val="1600"/>
              </a:spcBef>
              <a:spcAft>
                <a:spcPts val="0"/>
              </a:spcAft>
              <a:buSzPts val="1362"/>
              <a:buNone/>
            </a:pPr>
            <a:r>
              <a:rPr lang="en-US" sz="1879" b="1" i="1" dirty="0">
                <a:solidFill>
                  <a:schemeClr val="dk1"/>
                </a:solidFill>
                <a:latin typeface="Arial"/>
                <a:ea typeface="Arial"/>
                <a:cs typeface="Arial"/>
                <a:sym typeface="Arial"/>
              </a:rPr>
              <a:t>If you are planning to conduct research in this area of pharmacotherapy for AUD, please be intentional about your population! </a:t>
            </a:r>
            <a:endParaRPr sz="1879" b="1" i="1" dirty="0">
              <a:solidFill>
                <a:schemeClr val="dk1"/>
              </a:solidFill>
              <a:latin typeface="Arial"/>
              <a:ea typeface="Arial"/>
              <a:cs typeface="Arial"/>
              <a:sym typeface="Arial"/>
            </a:endParaRPr>
          </a:p>
          <a:p>
            <a:pPr marL="609585" lvl="0" indent="-409881" algn="l" rtl="0">
              <a:lnSpc>
                <a:spcPct val="95000"/>
              </a:lnSpc>
              <a:spcBef>
                <a:spcPts val="1600"/>
              </a:spcBef>
              <a:spcAft>
                <a:spcPts val="0"/>
              </a:spcAft>
              <a:buClr>
                <a:schemeClr val="dk1"/>
              </a:buClr>
              <a:buSzPts val="1460"/>
              <a:buFont typeface="Arial"/>
              <a:buChar char="●"/>
            </a:pPr>
            <a:r>
              <a:rPr lang="en-US" sz="1879" b="1" i="1" dirty="0">
                <a:solidFill>
                  <a:schemeClr val="dk1"/>
                </a:solidFill>
                <a:latin typeface="Arial"/>
                <a:ea typeface="Arial"/>
                <a:cs typeface="Arial"/>
                <a:sym typeface="Arial"/>
              </a:rPr>
              <a:t>Create protocols that encourage and support these individuals in research. </a:t>
            </a:r>
            <a:endParaRPr sz="1879" b="1" i="1" dirty="0">
              <a:solidFill>
                <a:schemeClr val="dk1"/>
              </a:solidFill>
              <a:latin typeface="Arial"/>
              <a:ea typeface="Arial"/>
              <a:cs typeface="Arial"/>
              <a:sym typeface="Arial"/>
            </a:endParaRPr>
          </a:p>
          <a:p>
            <a:pPr marL="609585" lvl="0" indent="-409881" algn="l" rtl="0">
              <a:lnSpc>
                <a:spcPct val="95000"/>
              </a:lnSpc>
              <a:spcBef>
                <a:spcPts val="0"/>
              </a:spcBef>
              <a:spcAft>
                <a:spcPts val="0"/>
              </a:spcAft>
              <a:buClr>
                <a:schemeClr val="dk1"/>
              </a:buClr>
              <a:buSzPts val="1460"/>
              <a:buFont typeface="Arial"/>
              <a:buChar char="●"/>
            </a:pPr>
            <a:r>
              <a:rPr lang="en-US" sz="1879" b="1" i="1" dirty="0">
                <a:solidFill>
                  <a:schemeClr val="dk1"/>
                </a:solidFill>
                <a:latin typeface="Arial"/>
                <a:ea typeface="Arial"/>
                <a:cs typeface="Arial"/>
                <a:sym typeface="Arial"/>
              </a:rPr>
              <a:t>Identify critical recruitment language and incentives specific to different populations. </a:t>
            </a:r>
            <a:endParaRPr sz="1879" b="1" i="1" dirty="0">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5"/>
          <p:cNvSpPr txBox="1">
            <a:spLocks noGrp="1"/>
          </p:cNvSpPr>
          <p:nvPr>
            <p:ph type="subTitle" idx="1"/>
          </p:nvPr>
        </p:nvSpPr>
        <p:spPr>
          <a:xfrm>
            <a:off x="207267" y="1454367"/>
            <a:ext cx="5977200" cy="21380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800"/>
              <a:buNone/>
            </a:pPr>
            <a:r>
              <a:rPr lang="en-US" sz="2133">
                <a:solidFill>
                  <a:schemeClr val="dk1"/>
                </a:solidFill>
                <a:latin typeface="Arial"/>
                <a:ea typeface="Arial"/>
                <a:cs typeface="Arial"/>
                <a:sym typeface="Arial"/>
              </a:rPr>
              <a:t>Funding Organization: Substance Abuse and Mental Health Services Administration (SAMHSA)</a:t>
            </a:r>
            <a:endParaRPr sz="2133">
              <a:solidFill>
                <a:schemeClr val="dk1"/>
              </a:solidFill>
              <a:latin typeface="Arial"/>
              <a:ea typeface="Arial"/>
              <a:cs typeface="Arial"/>
              <a:sym typeface="Arial"/>
            </a:endParaRPr>
          </a:p>
          <a:p>
            <a:pPr marL="0" lvl="0" indent="0" algn="l" rtl="0">
              <a:lnSpc>
                <a:spcPct val="100000"/>
              </a:lnSpc>
              <a:spcBef>
                <a:spcPts val="0"/>
              </a:spcBef>
              <a:spcAft>
                <a:spcPts val="0"/>
              </a:spcAft>
              <a:buSzPts val="1800"/>
              <a:buNone/>
            </a:pPr>
            <a:endParaRPr sz="2133">
              <a:solidFill>
                <a:schemeClr val="dk1"/>
              </a:solidFill>
              <a:latin typeface="Arial"/>
              <a:ea typeface="Arial"/>
              <a:cs typeface="Arial"/>
              <a:sym typeface="Arial"/>
            </a:endParaRPr>
          </a:p>
          <a:p>
            <a:pPr marL="0" lvl="0" indent="0" algn="l" rtl="0">
              <a:lnSpc>
                <a:spcPct val="100000"/>
              </a:lnSpc>
              <a:spcBef>
                <a:spcPts val="0"/>
              </a:spcBef>
              <a:spcAft>
                <a:spcPts val="0"/>
              </a:spcAft>
              <a:buSzPts val="1800"/>
              <a:buNone/>
            </a:pPr>
            <a:r>
              <a:rPr lang="en-US" sz="2133">
                <a:solidFill>
                  <a:schemeClr val="dk1"/>
                </a:solidFill>
                <a:latin typeface="Arial"/>
                <a:ea typeface="Arial"/>
                <a:cs typeface="Arial"/>
                <a:sym typeface="Arial"/>
              </a:rPr>
              <a:t>Purpose: Nationwide education and training program for healthcare and counseling professionals treating AUD</a:t>
            </a:r>
            <a:endParaRPr sz="2133">
              <a:solidFill>
                <a:schemeClr val="dk1"/>
              </a:solidFill>
              <a:latin typeface="Arial"/>
              <a:ea typeface="Arial"/>
              <a:cs typeface="Arial"/>
              <a:sym typeface="Arial"/>
            </a:endParaRPr>
          </a:p>
          <a:p>
            <a:pPr marL="0" lvl="0" indent="0" algn="l" rtl="0">
              <a:lnSpc>
                <a:spcPct val="100000"/>
              </a:lnSpc>
              <a:spcBef>
                <a:spcPts val="0"/>
              </a:spcBef>
              <a:spcAft>
                <a:spcPts val="0"/>
              </a:spcAft>
              <a:buSzPts val="1800"/>
              <a:buNone/>
            </a:pPr>
            <a:endParaRPr sz="2133">
              <a:solidFill>
                <a:schemeClr val="dk1"/>
              </a:solidFill>
              <a:latin typeface="Arial"/>
              <a:ea typeface="Arial"/>
              <a:cs typeface="Arial"/>
              <a:sym typeface="Arial"/>
            </a:endParaRPr>
          </a:p>
          <a:p>
            <a:pPr marL="0" lvl="0" indent="0" algn="l" rtl="0">
              <a:lnSpc>
                <a:spcPct val="100000"/>
              </a:lnSpc>
              <a:spcBef>
                <a:spcPts val="0"/>
              </a:spcBef>
              <a:spcAft>
                <a:spcPts val="0"/>
              </a:spcAft>
              <a:buSzPts val="1800"/>
              <a:buNone/>
            </a:pPr>
            <a:r>
              <a:rPr lang="en-US" sz="2133">
                <a:solidFill>
                  <a:schemeClr val="dk1"/>
                </a:solidFill>
                <a:latin typeface="Arial"/>
                <a:ea typeface="Arial"/>
                <a:cs typeface="Arial"/>
                <a:sym typeface="Arial"/>
              </a:rPr>
              <a:t>Goal: Increase education and training on MAUD for multidisciplinary healthcare professionals and addiction treatment counselors to improve access to and quality of prevention, treatment, and recovery services and support for individuals with AUD.  ​</a:t>
            </a:r>
            <a:endParaRPr sz="2133">
              <a:solidFill>
                <a:schemeClr val="dk1"/>
              </a:solidFill>
              <a:latin typeface="Arial"/>
              <a:ea typeface="Arial"/>
              <a:cs typeface="Arial"/>
              <a:sym typeface="Arial"/>
            </a:endParaRPr>
          </a:p>
          <a:p>
            <a:pPr marL="0" lvl="0" indent="0" algn="l" rtl="0">
              <a:lnSpc>
                <a:spcPct val="100000"/>
              </a:lnSpc>
              <a:spcBef>
                <a:spcPts val="0"/>
              </a:spcBef>
              <a:spcAft>
                <a:spcPts val="0"/>
              </a:spcAft>
              <a:buSzPts val="1800"/>
              <a:buNone/>
            </a:pPr>
            <a:endParaRPr sz="2133">
              <a:solidFill>
                <a:schemeClr val="dk1"/>
              </a:solidFill>
              <a:latin typeface="Arial"/>
              <a:ea typeface="Arial"/>
              <a:cs typeface="Arial"/>
              <a:sym typeface="Arial"/>
            </a:endParaRPr>
          </a:p>
          <a:p>
            <a:pPr marL="0" lvl="0" indent="0" algn="l" rtl="0">
              <a:lnSpc>
                <a:spcPct val="100000"/>
              </a:lnSpc>
              <a:spcBef>
                <a:spcPts val="0"/>
              </a:spcBef>
              <a:spcAft>
                <a:spcPts val="0"/>
              </a:spcAft>
              <a:buSzPts val="1800"/>
              <a:buNone/>
            </a:pPr>
            <a:endParaRPr sz="2133">
              <a:solidFill>
                <a:schemeClr val="dk1"/>
              </a:solidFill>
              <a:latin typeface="Arial"/>
              <a:ea typeface="Arial"/>
              <a:cs typeface="Arial"/>
              <a:sym typeface="Arial"/>
            </a:endParaRPr>
          </a:p>
        </p:txBody>
      </p:sp>
      <p:sp>
        <p:nvSpPr>
          <p:cNvPr id="473" name="Google Shape;473;p45"/>
          <p:cNvSpPr txBox="1">
            <a:spLocks noGrp="1"/>
          </p:cNvSpPr>
          <p:nvPr>
            <p:ph type="title"/>
          </p:nvPr>
        </p:nvSpPr>
        <p:spPr>
          <a:xfrm>
            <a:off x="715200" y="50600"/>
            <a:ext cx="107616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073B4C"/>
              </a:buClr>
              <a:buSzPts val="2100"/>
              <a:buFont typeface="Lato"/>
              <a:buNone/>
            </a:pPr>
            <a:r>
              <a:rPr lang="en-US" sz="3200">
                <a:solidFill>
                  <a:schemeClr val="dk1"/>
                </a:solidFill>
                <a:latin typeface="Oswald"/>
                <a:ea typeface="Oswald"/>
                <a:cs typeface="Oswald"/>
                <a:sym typeface="Oswald"/>
              </a:rPr>
              <a:t>Providers Clinical Support System – Medications for Alcohol Use Disorder</a:t>
            </a:r>
            <a:endParaRPr>
              <a:solidFill>
                <a:schemeClr val="dk1"/>
              </a:solidFill>
              <a:latin typeface="Oswald"/>
              <a:ea typeface="Oswald"/>
              <a:cs typeface="Oswald"/>
              <a:sym typeface="Oswald"/>
            </a:endParaRPr>
          </a:p>
        </p:txBody>
      </p:sp>
      <p:sp>
        <p:nvSpPr>
          <p:cNvPr id="474" name="Google Shape;474;p45"/>
          <p:cNvSpPr txBox="1"/>
          <p:nvPr/>
        </p:nvSpPr>
        <p:spPr>
          <a:xfrm>
            <a:off x="6453201" y="1088219"/>
            <a:ext cx="3601673" cy="600488"/>
          </a:xfrm>
          <a:prstGeom prst="rect">
            <a:avLst/>
          </a:prstGeom>
          <a:noFill/>
          <a:ln>
            <a:noFill/>
          </a:ln>
        </p:spPr>
        <p:txBody>
          <a:bodyPr spcFirstLastPara="1" wrap="square" lIns="121900" tIns="60925" rIns="121900" bIns="60925" anchor="ctr" anchorCtr="0">
            <a:noAutofit/>
          </a:bodyPr>
          <a:lstStyle/>
          <a:p>
            <a:pPr marL="0" marR="0" lvl="0" indent="0" algn="l" rtl="0">
              <a:lnSpc>
                <a:spcPct val="115000"/>
              </a:lnSpc>
              <a:spcBef>
                <a:spcPts val="0"/>
              </a:spcBef>
              <a:spcAft>
                <a:spcPts val="0"/>
              </a:spcAft>
              <a:buNone/>
            </a:pPr>
            <a:r>
              <a:rPr lang="en-US" sz="2000">
                <a:solidFill>
                  <a:srgbClr val="FFFFFF"/>
                </a:solidFill>
                <a:latin typeface="Arial"/>
                <a:ea typeface="Arial"/>
                <a:cs typeface="Arial"/>
                <a:sym typeface="Arial"/>
              </a:rPr>
              <a:t>Technical support and consultative services</a:t>
            </a:r>
            <a:endParaRPr sz="2000">
              <a:solidFill>
                <a:srgbClr val="FFFFFF"/>
              </a:solidFill>
              <a:latin typeface="Arial"/>
              <a:ea typeface="Arial"/>
              <a:cs typeface="Arial"/>
              <a:sym typeface="Arial"/>
            </a:endParaRPr>
          </a:p>
        </p:txBody>
      </p:sp>
      <p:grpSp>
        <p:nvGrpSpPr>
          <p:cNvPr id="475" name="Google Shape;475;p45"/>
          <p:cNvGrpSpPr/>
          <p:nvPr/>
        </p:nvGrpSpPr>
        <p:grpSpPr>
          <a:xfrm>
            <a:off x="6442051" y="1976204"/>
            <a:ext cx="3946564" cy="763603"/>
            <a:chOff x="2789787" y="1323150"/>
            <a:chExt cx="4860300" cy="731700"/>
          </a:xfrm>
        </p:grpSpPr>
        <p:sp>
          <p:nvSpPr>
            <p:cNvPr id="476" name="Google Shape;476;p45"/>
            <p:cNvSpPr/>
            <p:nvPr/>
          </p:nvSpPr>
          <p:spPr>
            <a:xfrm>
              <a:off x="2789787" y="1323150"/>
              <a:ext cx="4860300" cy="731700"/>
            </a:xfrm>
            <a:prstGeom prst="rect">
              <a:avLst/>
            </a:prstGeom>
            <a:solidFill>
              <a:srgbClr val="0B713F"/>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477" name="Google Shape;477;p45"/>
            <p:cNvSpPr txBox="1"/>
            <p:nvPr/>
          </p:nvSpPr>
          <p:spPr>
            <a:xfrm>
              <a:off x="2914387" y="1529721"/>
              <a:ext cx="4373100" cy="330600"/>
            </a:xfrm>
            <a:prstGeom prst="rect">
              <a:avLst/>
            </a:prstGeom>
            <a:noFill/>
            <a:ln>
              <a:noFill/>
            </a:ln>
          </p:spPr>
          <p:txBody>
            <a:bodyPr spcFirstLastPara="1" wrap="square" lIns="121900" tIns="60925" rIns="121900" bIns="60925" anchor="ctr" anchorCtr="0">
              <a:noAutofit/>
            </a:bodyPr>
            <a:lstStyle/>
            <a:p>
              <a:pPr marL="0" marR="0" lvl="0" indent="0" algn="l" rtl="0">
                <a:lnSpc>
                  <a:spcPct val="115000"/>
                </a:lnSpc>
                <a:spcBef>
                  <a:spcPts val="0"/>
                </a:spcBef>
                <a:spcAft>
                  <a:spcPts val="0"/>
                </a:spcAft>
                <a:buNone/>
              </a:pPr>
              <a:r>
                <a:rPr lang="en-US" sz="2000">
                  <a:solidFill>
                    <a:srgbClr val="FFFFFF"/>
                  </a:solidFill>
                  <a:latin typeface="Arial"/>
                  <a:ea typeface="Arial"/>
                  <a:cs typeface="Arial"/>
                  <a:sym typeface="Arial"/>
                </a:rPr>
                <a:t>Mentoring</a:t>
              </a:r>
              <a:endParaRPr sz="2000">
                <a:solidFill>
                  <a:srgbClr val="FFFFFF"/>
                </a:solidFill>
                <a:latin typeface="Arial"/>
                <a:ea typeface="Arial"/>
                <a:cs typeface="Arial"/>
                <a:sym typeface="Arial"/>
              </a:endParaRPr>
            </a:p>
          </p:txBody>
        </p:sp>
      </p:grpSp>
      <p:grpSp>
        <p:nvGrpSpPr>
          <p:cNvPr id="478" name="Google Shape;478;p45"/>
          <p:cNvGrpSpPr/>
          <p:nvPr/>
        </p:nvGrpSpPr>
        <p:grpSpPr>
          <a:xfrm>
            <a:off x="6441862" y="2939011"/>
            <a:ext cx="3945992" cy="808187"/>
            <a:chOff x="2789787" y="2204250"/>
            <a:chExt cx="4497711" cy="731700"/>
          </a:xfrm>
        </p:grpSpPr>
        <p:sp>
          <p:nvSpPr>
            <p:cNvPr id="479" name="Google Shape;479;p45"/>
            <p:cNvSpPr/>
            <p:nvPr/>
          </p:nvSpPr>
          <p:spPr>
            <a:xfrm>
              <a:off x="2789787" y="2204250"/>
              <a:ext cx="4497600" cy="731700"/>
            </a:xfrm>
            <a:prstGeom prst="rect">
              <a:avLst/>
            </a:prstGeom>
            <a:solidFill>
              <a:srgbClr val="0B7743"/>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480" name="Google Shape;480;p45"/>
            <p:cNvSpPr txBox="1"/>
            <p:nvPr/>
          </p:nvSpPr>
          <p:spPr>
            <a:xfrm>
              <a:off x="2914398" y="2410800"/>
              <a:ext cx="4373100" cy="330600"/>
            </a:xfrm>
            <a:prstGeom prst="rect">
              <a:avLst/>
            </a:prstGeom>
            <a:noFill/>
            <a:ln>
              <a:noFill/>
            </a:ln>
          </p:spPr>
          <p:txBody>
            <a:bodyPr spcFirstLastPara="1" wrap="square" lIns="121900" tIns="60925" rIns="121900" bIns="60925" anchor="ctr" anchorCtr="0">
              <a:noAutofit/>
            </a:bodyPr>
            <a:lstStyle/>
            <a:p>
              <a:pPr marL="0" marR="0" lvl="0" indent="0" algn="l" rtl="0">
                <a:lnSpc>
                  <a:spcPct val="115000"/>
                </a:lnSpc>
                <a:spcBef>
                  <a:spcPts val="0"/>
                </a:spcBef>
                <a:spcAft>
                  <a:spcPts val="0"/>
                </a:spcAft>
                <a:buNone/>
              </a:pPr>
              <a:r>
                <a:rPr lang="en-US" sz="2000">
                  <a:solidFill>
                    <a:srgbClr val="FFFFFF"/>
                  </a:solidFill>
                  <a:latin typeface="Arial"/>
                  <a:ea typeface="Arial"/>
                  <a:cs typeface="Arial"/>
                  <a:sym typeface="Arial"/>
                </a:rPr>
                <a:t>Case-based discussions, live meetings</a:t>
              </a:r>
              <a:endParaRPr sz="2000">
                <a:solidFill>
                  <a:srgbClr val="FFFFFF"/>
                </a:solidFill>
                <a:latin typeface="Arial"/>
                <a:ea typeface="Arial"/>
                <a:cs typeface="Arial"/>
                <a:sym typeface="Arial"/>
              </a:endParaRPr>
            </a:p>
          </p:txBody>
        </p:sp>
      </p:grpSp>
      <p:grpSp>
        <p:nvGrpSpPr>
          <p:cNvPr id="481" name="Google Shape;481;p45"/>
          <p:cNvGrpSpPr/>
          <p:nvPr/>
        </p:nvGrpSpPr>
        <p:grpSpPr>
          <a:xfrm>
            <a:off x="6441661" y="3901476"/>
            <a:ext cx="3946391" cy="906137"/>
            <a:chOff x="2789787" y="3088625"/>
            <a:chExt cx="4136100" cy="731700"/>
          </a:xfrm>
        </p:grpSpPr>
        <p:sp>
          <p:nvSpPr>
            <p:cNvPr id="482" name="Google Shape;482;p45"/>
            <p:cNvSpPr/>
            <p:nvPr/>
          </p:nvSpPr>
          <p:spPr>
            <a:xfrm>
              <a:off x="2789787" y="3088625"/>
              <a:ext cx="4136100" cy="731700"/>
            </a:xfrm>
            <a:prstGeom prst="rect">
              <a:avLst/>
            </a:prstGeom>
            <a:solidFill>
              <a:srgbClr val="0C8148"/>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483" name="Google Shape;483;p45"/>
            <p:cNvSpPr txBox="1"/>
            <p:nvPr/>
          </p:nvSpPr>
          <p:spPr>
            <a:xfrm>
              <a:off x="2914388" y="3295179"/>
              <a:ext cx="3849900" cy="330600"/>
            </a:xfrm>
            <a:prstGeom prst="rect">
              <a:avLst/>
            </a:prstGeom>
            <a:noFill/>
            <a:ln>
              <a:noFill/>
            </a:ln>
          </p:spPr>
          <p:txBody>
            <a:bodyPr spcFirstLastPara="1" wrap="square" lIns="121900" tIns="60925" rIns="121900" bIns="60925" anchor="ctr" anchorCtr="0">
              <a:noAutofit/>
            </a:bodyPr>
            <a:lstStyle/>
            <a:p>
              <a:pPr marL="0" marR="0" lvl="0" indent="0" algn="l" rtl="0">
                <a:lnSpc>
                  <a:spcPct val="115000"/>
                </a:lnSpc>
                <a:spcBef>
                  <a:spcPts val="0"/>
                </a:spcBef>
                <a:spcAft>
                  <a:spcPts val="0"/>
                </a:spcAft>
                <a:buNone/>
              </a:pPr>
              <a:r>
                <a:rPr lang="en-US" sz="2000">
                  <a:solidFill>
                    <a:srgbClr val="FFFFFF"/>
                  </a:solidFill>
                  <a:latin typeface="Arial"/>
                  <a:ea typeface="Arial"/>
                  <a:cs typeface="Arial"/>
                  <a:sym typeface="Arial"/>
                </a:rPr>
                <a:t>Webinars, online modules </a:t>
              </a:r>
              <a:endParaRPr sz="2000">
                <a:solidFill>
                  <a:srgbClr val="FFFFFF"/>
                </a:solidFill>
                <a:latin typeface="Arial"/>
                <a:ea typeface="Arial"/>
                <a:cs typeface="Arial"/>
                <a:sym typeface="Arial"/>
              </a:endParaRPr>
            </a:p>
          </p:txBody>
        </p:sp>
      </p:grpSp>
      <p:grpSp>
        <p:nvGrpSpPr>
          <p:cNvPr id="484" name="Google Shape;484;p45"/>
          <p:cNvGrpSpPr/>
          <p:nvPr/>
        </p:nvGrpSpPr>
        <p:grpSpPr>
          <a:xfrm>
            <a:off x="6441741" y="4966045"/>
            <a:ext cx="3946276" cy="763603"/>
            <a:chOff x="2789787" y="3973000"/>
            <a:chExt cx="3776100" cy="731700"/>
          </a:xfrm>
        </p:grpSpPr>
        <p:sp>
          <p:nvSpPr>
            <p:cNvPr id="485" name="Google Shape;485;p45"/>
            <p:cNvSpPr/>
            <p:nvPr/>
          </p:nvSpPr>
          <p:spPr>
            <a:xfrm>
              <a:off x="2789787" y="3973000"/>
              <a:ext cx="3776100" cy="731700"/>
            </a:xfrm>
            <a:prstGeom prst="rect">
              <a:avLst/>
            </a:prstGeom>
            <a:solidFill>
              <a:srgbClr val="0E9453"/>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486" name="Google Shape;486;p45"/>
            <p:cNvSpPr txBox="1"/>
            <p:nvPr/>
          </p:nvSpPr>
          <p:spPr>
            <a:xfrm>
              <a:off x="2902988" y="4179560"/>
              <a:ext cx="3497700" cy="330600"/>
            </a:xfrm>
            <a:prstGeom prst="rect">
              <a:avLst/>
            </a:prstGeom>
            <a:noFill/>
            <a:ln>
              <a:noFill/>
            </a:ln>
          </p:spPr>
          <p:txBody>
            <a:bodyPr spcFirstLastPara="1" wrap="square" lIns="121900" tIns="60925" rIns="121900" bIns="60925" anchor="ctr" anchorCtr="0">
              <a:noAutofit/>
            </a:bodyPr>
            <a:lstStyle/>
            <a:p>
              <a:pPr marL="0" marR="0" lvl="0" indent="0" algn="l" rtl="0">
                <a:lnSpc>
                  <a:spcPct val="115000"/>
                </a:lnSpc>
                <a:spcBef>
                  <a:spcPts val="0"/>
                </a:spcBef>
                <a:spcAft>
                  <a:spcPts val="0"/>
                </a:spcAft>
                <a:buNone/>
              </a:pPr>
              <a:r>
                <a:rPr lang="en-US" sz="2000">
                  <a:solidFill>
                    <a:srgbClr val="FFFFFF"/>
                  </a:solidFill>
                  <a:latin typeface="Arial"/>
                  <a:ea typeface="Arial"/>
                  <a:cs typeface="Arial"/>
                  <a:sym typeface="Arial"/>
                </a:rPr>
                <a:t>Mini-videos </a:t>
              </a:r>
              <a:endParaRPr sz="2000">
                <a:solidFill>
                  <a:srgbClr val="FFFFFF"/>
                </a:solidFill>
                <a:latin typeface="Arial"/>
                <a:ea typeface="Arial"/>
                <a:cs typeface="Arial"/>
                <a:sym typeface="Arial"/>
              </a:endParaRPr>
            </a:p>
          </p:txBody>
        </p:sp>
      </p:grpSp>
      <p:grpSp>
        <p:nvGrpSpPr>
          <p:cNvPr id="487" name="Google Shape;487;p45"/>
          <p:cNvGrpSpPr/>
          <p:nvPr/>
        </p:nvGrpSpPr>
        <p:grpSpPr>
          <a:xfrm>
            <a:off x="6441741" y="5839520"/>
            <a:ext cx="3946276" cy="906137"/>
            <a:chOff x="2789787" y="3973000"/>
            <a:chExt cx="3776100" cy="731700"/>
          </a:xfrm>
        </p:grpSpPr>
        <p:sp>
          <p:nvSpPr>
            <p:cNvPr id="488" name="Google Shape;488;p45"/>
            <p:cNvSpPr/>
            <p:nvPr/>
          </p:nvSpPr>
          <p:spPr>
            <a:xfrm>
              <a:off x="2789787" y="3973000"/>
              <a:ext cx="3776100" cy="731700"/>
            </a:xfrm>
            <a:prstGeom prst="rect">
              <a:avLst/>
            </a:prstGeom>
            <a:solidFill>
              <a:srgbClr val="0E9453"/>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489" name="Google Shape;489;p45"/>
            <p:cNvSpPr txBox="1"/>
            <p:nvPr/>
          </p:nvSpPr>
          <p:spPr>
            <a:xfrm>
              <a:off x="2902988" y="4179560"/>
              <a:ext cx="3497700" cy="330600"/>
            </a:xfrm>
            <a:prstGeom prst="rect">
              <a:avLst/>
            </a:prstGeom>
            <a:noFill/>
            <a:ln>
              <a:noFill/>
            </a:ln>
          </p:spPr>
          <p:txBody>
            <a:bodyPr spcFirstLastPara="1" wrap="square" lIns="121900" tIns="60925" rIns="121900" bIns="60925" anchor="ctr" anchorCtr="0">
              <a:noAutofit/>
            </a:bodyPr>
            <a:lstStyle/>
            <a:p>
              <a:pPr marL="0" marR="0" lvl="0" indent="0" algn="l" rtl="0">
                <a:lnSpc>
                  <a:spcPct val="115000"/>
                </a:lnSpc>
                <a:spcBef>
                  <a:spcPts val="0"/>
                </a:spcBef>
                <a:spcAft>
                  <a:spcPts val="0"/>
                </a:spcAft>
                <a:buNone/>
              </a:pPr>
              <a:r>
                <a:rPr lang="en-US" sz="2000">
                  <a:solidFill>
                    <a:srgbClr val="FFFFFF"/>
                  </a:solidFill>
                  <a:latin typeface="Arial"/>
                  <a:ea typeface="Arial"/>
                  <a:cs typeface="Arial"/>
                  <a:sym typeface="Arial"/>
                </a:rPr>
                <a:t>Digital resources (fact sheets, infographics, tool kits) </a:t>
              </a:r>
              <a:endParaRPr sz="2000">
                <a:solidFill>
                  <a:srgbClr val="FFFFFF"/>
                </a:solidFill>
                <a:latin typeface="Arial"/>
                <a:ea typeface="Arial"/>
                <a:cs typeface="Arial"/>
                <a:sym typeface="Arial"/>
              </a:endParaRPr>
            </a:p>
          </p:txBody>
        </p:sp>
      </p:grpSp>
      <p:grpSp>
        <p:nvGrpSpPr>
          <p:cNvPr id="490" name="Google Shape;490;p45"/>
          <p:cNvGrpSpPr/>
          <p:nvPr/>
        </p:nvGrpSpPr>
        <p:grpSpPr>
          <a:xfrm>
            <a:off x="6442051" y="1088237"/>
            <a:ext cx="3946564" cy="763603"/>
            <a:chOff x="2789787" y="1323150"/>
            <a:chExt cx="4860300" cy="731700"/>
          </a:xfrm>
        </p:grpSpPr>
        <p:sp>
          <p:nvSpPr>
            <p:cNvPr id="491" name="Google Shape;491;p45"/>
            <p:cNvSpPr/>
            <p:nvPr/>
          </p:nvSpPr>
          <p:spPr>
            <a:xfrm>
              <a:off x="2789787" y="1323150"/>
              <a:ext cx="4860300" cy="731700"/>
            </a:xfrm>
            <a:prstGeom prst="rect">
              <a:avLst/>
            </a:prstGeom>
            <a:solidFill>
              <a:srgbClr val="0B713F"/>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492" name="Google Shape;492;p45"/>
            <p:cNvSpPr txBox="1"/>
            <p:nvPr/>
          </p:nvSpPr>
          <p:spPr>
            <a:xfrm>
              <a:off x="2914387" y="1529721"/>
              <a:ext cx="4373100" cy="330600"/>
            </a:xfrm>
            <a:prstGeom prst="rect">
              <a:avLst/>
            </a:prstGeom>
            <a:noFill/>
            <a:ln>
              <a:noFill/>
            </a:ln>
          </p:spPr>
          <p:txBody>
            <a:bodyPr spcFirstLastPara="1" wrap="square" lIns="121900" tIns="60925" rIns="121900" bIns="60925" anchor="ctr" anchorCtr="0">
              <a:noAutofit/>
            </a:bodyPr>
            <a:lstStyle/>
            <a:p>
              <a:pPr marL="0" marR="0" lvl="0" indent="0" algn="l" rtl="0">
                <a:lnSpc>
                  <a:spcPct val="115000"/>
                </a:lnSpc>
                <a:spcBef>
                  <a:spcPts val="0"/>
                </a:spcBef>
                <a:spcAft>
                  <a:spcPts val="0"/>
                </a:spcAft>
                <a:buNone/>
              </a:pPr>
              <a:r>
                <a:rPr lang="en-US" sz="2000">
                  <a:solidFill>
                    <a:srgbClr val="FFFFFF"/>
                  </a:solidFill>
                  <a:latin typeface="Arial"/>
                  <a:ea typeface="Arial"/>
                  <a:cs typeface="Arial"/>
                  <a:sym typeface="Arial"/>
                </a:rPr>
                <a:t>Technical support and consultative services</a:t>
              </a:r>
              <a:endParaRPr sz="2000">
                <a:solidFill>
                  <a:srgbClr val="FFFFFF"/>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6"/>
          <p:cNvSpPr txBox="1">
            <a:spLocks noGrp="1"/>
          </p:cNvSpPr>
          <p:nvPr>
            <p:ph type="title"/>
          </p:nvPr>
        </p:nvSpPr>
        <p:spPr>
          <a:xfrm>
            <a:off x="0" y="-13856"/>
            <a:ext cx="12192000" cy="6871855"/>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a:t>BEHAVIORAL INTERVENTIONS FOR AUD</a:t>
            </a:r>
            <a:br>
              <a:rPr lang="en-US"/>
            </a:br>
            <a:endParaRPr/>
          </a:p>
        </p:txBody>
      </p:sp>
      <p:sp>
        <p:nvSpPr>
          <p:cNvPr id="498" name="Google Shape;498;p46"/>
          <p:cNvSpPr txBox="1"/>
          <p:nvPr/>
        </p:nvSpPr>
        <p:spPr>
          <a:xfrm>
            <a:off x="3048000" y="3241876"/>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7"/>
          <p:cNvSpPr txBox="1">
            <a:spLocks noGrp="1"/>
          </p:cNvSpPr>
          <p:nvPr>
            <p:ph type="title"/>
          </p:nvPr>
        </p:nvSpPr>
        <p:spPr>
          <a:xfrm>
            <a:off x="674255" y="2080260"/>
            <a:ext cx="10889672" cy="64008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0E9C9C"/>
              </a:buClr>
              <a:buSzPts val="4800"/>
              <a:buFont typeface="Open Sans"/>
              <a:buNone/>
            </a:pPr>
            <a:r>
              <a:rPr lang="en-US" sz="4800" b="1" i="0">
                <a:solidFill>
                  <a:srgbClr val="0E9C9C"/>
                </a:solidFill>
                <a:highlight>
                  <a:srgbClr val="FFFFFF"/>
                </a:highlight>
                <a:latin typeface="Open Sans"/>
                <a:ea typeface="Open Sans"/>
                <a:cs typeface="Open Sans"/>
                <a:sym typeface="Open Sans"/>
              </a:rPr>
              <a:t>BEHAVIORAL INTERVENTIONS FOR TREATING HARMFUL ALCOHOL USE AND ALCOHOL USE DISORDER</a:t>
            </a:r>
            <a:endParaRPr sz="4400">
              <a:latin typeface="Libre Franklin Medium"/>
              <a:ea typeface="Libre Franklin Medium"/>
              <a:cs typeface="Libre Franklin Medium"/>
              <a:sym typeface="Libre Franklin Medium"/>
            </a:endParaRPr>
          </a:p>
        </p:txBody>
      </p:sp>
      <p:sp>
        <p:nvSpPr>
          <p:cNvPr id="504" name="Google Shape;504;p47"/>
          <p:cNvSpPr txBox="1">
            <a:spLocks noGrp="1"/>
          </p:cNvSpPr>
          <p:nvPr>
            <p:ph type="subTitle" idx="1"/>
          </p:nvPr>
        </p:nvSpPr>
        <p:spPr>
          <a:xfrm>
            <a:off x="3620655" y="4940445"/>
            <a:ext cx="7943400" cy="957600"/>
          </a:xfrm>
          <a:prstGeom prst="rect">
            <a:avLst/>
          </a:prstGeom>
          <a:solidFill>
            <a:schemeClr val="lt1"/>
          </a:solid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000"/>
              <a:buNone/>
            </a:pPr>
            <a:r>
              <a:rPr lang="en-US" sz="2000">
                <a:latin typeface="Libre Franklin Medium"/>
                <a:ea typeface="Libre Franklin Medium"/>
                <a:cs typeface="Libre Franklin Medium"/>
                <a:sym typeface="Libre Franklin Medium"/>
              </a:rPr>
              <a:t>UNIVERSITY OF NEW MEXICO</a:t>
            </a:r>
            <a:endParaRPr/>
          </a:p>
          <a:p>
            <a:pPr marL="0" lvl="0" indent="0" algn="l" rtl="0">
              <a:lnSpc>
                <a:spcPct val="90000"/>
              </a:lnSpc>
              <a:spcBef>
                <a:spcPts val="1000"/>
              </a:spcBef>
              <a:spcAft>
                <a:spcPts val="0"/>
              </a:spcAft>
              <a:buClr>
                <a:schemeClr val="dk1"/>
              </a:buClr>
              <a:buSzPts val="2000"/>
              <a:buNone/>
            </a:pPr>
            <a:r>
              <a:rPr lang="en-US" sz="2000">
                <a:latin typeface="Libre Franklin Medium"/>
                <a:ea typeface="Libre Franklin Medium"/>
                <a:cs typeface="Libre Franklin Medium"/>
                <a:sym typeface="Libre Franklin Medium"/>
              </a:rPr>
              <a:t>DISTINGUISHED PROFESSOR OF PSYCHOLOGY</a:t>
            </a:r>
            <a:endParaRPr/>
          </a:p>
          <a:p>
            <a:pPr marL="0" lvl="0" indent="0" algn="l" rtl="0">
              <a:lnSpc>
                <a:spcPct val="90000"/>
              </a:lnSpc>
              <a:spcBef>
                <a:spcPts val="1000"/>
              </a:spcBef>
              <a:spcAft>
                <a:spcPts val="1600"/>
              </a:spcAft>
              <a:buClr>
                <a:schemeClr val="dk1"/>
              </a:buClr>
              <a:buSzPts val="2000"/>
              <a:buNone/>
            </a:pPr>
            <a:r>
              <a:rPr lang="en-US" sz="2000">
                <a:latin typeface="Libre Franklin Medium"/>
                <a:ea typeface="Libre Franklin Medium"/>
                <a:cs typeface="Libre Franklin Medium"/>
                <a:sym typeface="Libre Franklin Medium"/>
              </a:rPr>
              <a:t>DIRECTOR, CENTER ON ALCOHOL, SUBSTANCE USE, AND ADDICTIONS</a:t>
            </a:r>
            <a:endParaRPr/>
          </a:p>
        </p:txBody>
      </p:sp>
      <p:sp>
        <p:nvSpPr>
          <p:cNvPr id="505" name="Google Shape;505;p47"/>
          <p:cNvSpPr txBox="1"/>
          <p:nvPr/>
        </p:nvSpPr>
        <p:spPr>
          <a:xfrm>
            <a:off x="3478182" y="3947044"/>
            <a:ext cx="61329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Libre Franklin Medium"/>
              <a:buNone/>
            </a:pPr>
            <a:r>
              <a:rPr lang="en-US" sz="4000" b="0" i="0" u="none" strike="noStrike" cap="none">
                <a:solidFill>
                  <a:srgbClr val="000000"/>
                </a:solidFill>
                <a:latin typeface="Libre Franklin Medium"/>
                <a:ea typeface="Libre Franklin Medium"/>
                <a:cs typeface="Libre Franklin Medium"/>
                <a:sym typeface="Libre Franklin Medium"/>
              </a:rPr>
              <a:t>Katie Witkiewitz, PhD</a:t>
            </a:r>
            <a:endParaRPr/>
          </a:p>
        </p:txBody>
      </p:sp>
      <p:pic>
        <p:nvPicPr>
          <p:cNvPr id="506" name="Google Shape;506;p47"/>
          <p:cNvPicPr preferRelativeResize="0"/>
          <p:nvPr/>
        </p:nvPicPr>
        <p:blipFill rotWithShape="1">
          <a:blip r:embed="rId3">
            <a:alphaModFix/>
          </a:blip>
          <a:srcRect/>
          <a:stretch/>
        </p:blipFill>
        <p:spPr>
          <a:xfrm>
            <a:off x="343198" y="3818252"/>
            <a:ext cx="3459296" cy="345929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8"/>
          <p:cNvSpPr txBox="1">
            <a:spLocks noGrp="1"/>
          </p:cNvSpPr>
          <p:nvPr>
            <p:ph type="title"/>
          </p:nvPr>
        </p:nvSpPr>
        <p:spPr>
          <a:xfrm>
            <a:off x="300974" y="173863"/>
            <a:ext cx="11891024" cy="7200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85714"/>
              <a:buFont typeface="Arial"/>
              <a:buNone/>
            </a:pPr>
            <a:r>
              <a:rPr lang="en-US"/>
              <a:t>ACKNOWLEDGING RICH SAITZ</a:t>
            </a:r>
            <a:endParaRPr/>
          </a:p>
        </p:txBody>
      </p:sp>
      <p:sp>
        <p:nvSpPr>
          <p:cNvPr id="512" name="Google Shape;512;p48"/>
          <p:cNvSpPr txBox="1">
            <a:spLocks noGrp="1"/>
          </p:cNvSpPr>
          <p:nvPr>
            <p:ph type="body" idx="2"/>
          </p:nvPr>
        </p:nvSpPr>
        <p:spPr>
          <a:xfrm>
            <a:off x="648000" y="2232000"/>
            <a:ext cx="5040000" cy="3888000"/>
          </a:xfrm>
          <a:prstGeom prst="rect">
            <a:avLst/>
          </a:prstGeom>
          <a:noFill/>
          <a:ln>
            <a:noFill/>
          </a:ln>
        </p:spPr>
        <p:txBody>
          <a:bodyPr spcFirstLastPara="1" wrap="square" lIns="0" tIns="0" rIns="0" bIns="0" anchor="t" anchorCtr="0">
            <a:noAutofit/>
          </a:bodyPr>
          <a:lstStyle/>
          <a:p>
            <a:pPr marL="228600" lvl="0" indent="-76200" algn="l" rtl="0">
              <a:lnSpc>
                <a:spcPct val="90000"/>
              </a:lnSpc>
              <a:spcBef>
                <a:spcPts val="0"/>
              </a:spcBef>
              <a:spcAft>
                <a:spcPts val="1600"/>
              </a:spcAft>
              <a:buClr>
                <a:schemeClr val="dk1"/>
              </a:buClr>
              <a:buSzPts val="2400"/>
              <a:buNone/>
            </a:pPr>
            <a:endParaRPr/>
          </a:p>
        </p:txBody>
      </p:sp>
      <p:pic>
        <p:nvPicPr>
          <p:cNvPr id="513" name="Google Shape;513;p48" descr="No photo description available."/>
          <p:cNvPicPr preferRelativeResize="0"/>
          <p:nvPr/>
        </p:nvPicPr>
        <p:blipFill rotWithShape="1">
          <a:blip r:embed="rId3">
            <a:alphaModFix/>
          </a:blip>
          <a:srcRect/>
          <a:stretch/>
        </p:blipFill>
        <p:spPr>
          <a:xfrm>
            <a:off x="134719" y="2106150"/>
            <a:ext cx="6912002" cy="3888001"/>
          </a:xfrm>
          <a:prstGeom prst="rect">
            <a:avLst/>
          </a:prstGeom>
          <a:noFill/>
          <a:ln>
            <a:noFill/>
          </a:ln>
        </p:spPr>
      </p:pic>
      <p:pic>
        <p:nvPicPr>
          <p:cNvPr id="514" name="Google Shape;514;p48" descr="Picture"/>
          <p:cNvPicPr preferRelativeResize="0"/>
          <p:nvPr/>
        </p:nvPicPr>
        <p:blipFill rotWithShape="1">
          <a:blip r:embed="rId4">
            <a:alphaModFix/>
          </a:blip>
          <a:srcRect/>
          <a:stretch/>
        </p:blipFill>
        <p:spPr>
          <a:xfrm>
            <a:off x="7183581" y="3137112"/>
            <a:ext cx="4783541" cy="163122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518"/>
        <p:cNvGrpSpPr/>
        <p:nvPr/>
      </p:nvGrpSpPr>
      <p:grpSpPr>
        <a:xfrm>
          <a:off x="0" y="0"/>
          <a:ext cx="0" cy="0"/>
          <a:chOff x="0" y="0"/>
          <a:chExt cx="0" cy="0"/>
        </a:xfrm>
      </p:grpSpPr>
      <p:pic>
        <p:nvPicPr>
          <p:cNvPr id="519" name="Google Shape;519;p50"/>
          <p:cNvPicPr preferRelativeResize="0"/>
          <p:nvPr/>
        </p:nvPicPr>
        <p:blipFill rotWithShape="1">
          <a:blip r:embed="rId3">
            <a:alphaModFix/>
          </a:blip>
          <a:srcRect/>
          <a:stretch/>
        </p:blipFill>
        <p:spPr>
          <a:xfrm>
            <a:off x="10983199" y="3685160"/>
            <a:ext cx="1135139" cy="1135139"/>
          </a:xfrm>
          <a:prstGeom prst="rect">
            <a:avLst/>
          </a:prstGeom>
          <a:noFill/>
          <a:ln>
            <a:noFill/>
          </a:ln>
        </p:spPr>
      </p:pic>
      <p:sp>
        <p:nvSpPr>
          <p:cNvPr id="520" name="Google Shape;520;p50"/>
          <p:cNvSpPr txBox="1">
            <a:spLocks noGrp="1"/>
          </p:cNvSpPr>
          <p:nvPr>
            <p:ph type="title"/>
          </p:nvPr>
        </p:nvSpPr>
        <p:spPr>
          <a:xfrm>
            <a:off x="889657" y="719687"/>
            <a:ext cx="10591143" cy="9906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ct val="100000"/>
              <a:buFont typeface="Arial"/>
              <a:buNone/>
            </a:pPr>
            <a:r>
              <a:rPr lang="en-US" sz="3600" dirty="0">
                <a:solidFill>
                  <a:schemeClr val="tx1"/>
                </a:solidFill>
              </a:rPr>
              <a:t>TREATMENT SHOULD BE MATCHED TO SEVERITY</a:t>
            </a:r>
            <a:endParaRPr sz="3600" dirty="0">
              <a:solidFill>
                <a:schemeClr val="tx1"/>
              </a:solidFill>
            </a:endParaRPr>
          </a:p>
        </p:txBody>
      </p:sp>
      <p:pic>
        <p:nvPicPr>
          <p:cNvPr id="521" name="Google Shape;521;p50"/>
          <p:cNvPicPr preferRelativeResize="0"/>
          <p:nvPr/>
        </p:nvPicPr>
        <p:blipFill rotWithShape="1">
          <a:blip r:embed="rId4">
            <a:alphaModFix/>
          </a:blip>
          <a:srcRect/>
          <a:stretch/>
        </p:blipFill>
        <p:spPr>
          <a:xfrm>
            <a:off x="756980" y="2022437"/>
            <a:ext cx="6881482" cy="4460586"/>
          </a:xfrm>
          <a:prstGeom prst="rect">
            <a:avLst/>
          </a:prstGeom>
          <a:noFill/>
          <a:ln>
            <a:noFill/>
          </a:ln>
        </p:spPr>
      </p:pic>
      <p:sp>
        <p:nvSpPr>
          <p:cNvPr id="522" name="Google Shape;522;p50"/>
          <p:cNvSpPr txBox="1"/>
          <p:nvPr/>
        </p:nvSpPr>
        <p:spPr>
          <a:xfrm>
            <a:off x="7827085" y="5363791"/>
            <a:ext cx="4364915"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venir"/>
              <a:buNone/>
            </a:pPr>
            <a:r>
              <a:rPr lang="en-US" sz="1800" b="0" i="0" u="none" strike="noStrike" cap="none">
                <a:solidFill>
                  <a:srgbClr val="000000"/>
                </a:solidFill>
                <a:latin typeface="Avenir"/>
                <a:ea typeface="Avenir"/>
                <a:cs typeface="Avenir"/>
                <a:sym typeface="Avenir"/>
              </a:rPr>
              <a:t>https://www.niaaa.nih.gov/health-professionals-communities/core-resource-on-alcohol</a:t>
            </a:r>
            <a:endParaRPr/>
          </a:p>
        </p:txBody>
      </p:sp>
      <p:pic>
        <p:nvPicPr>
          <p:cNvPr id="523" name="Google Shape;523;p50"/>
          <p:cNvPicPr preferRelativeResize="0"/>
          <p:nvPr/>
        </p:nvPicPr>
        <p:blipFill rotWithShape="1">
          <a:blip r:embed="rId5">
            <a:alphaModFix/>
          </a:blip>
          <a:srcRect/>
          <a:stretch/>
        </p:blipFill>
        <p:spPr>
          <a:xfrm>
            <a:off x="7780801" y="3018381"/>
            <a:ext cx="3170484" cy="224028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528" name="Google Shape;528;p51"/>
          <p:cNvSpPr txBox="1">
            <a:spLocks noGrp="1"/>
          </p:cNvSpPr>
          <p:nvPr>
            <p:ph type="title"/>
          </p:nvPr>
        </p:nvSpPr>
        <p:spPr>
          <a:xfrm>
            <a:off x="602428" y="620358"/>
            <a:ext cx="10794401" cy="914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dirty="0">
                <a:solidFill>
                  <a:schemeClr val="tx1"/>
                </a:solidFill>
              </a:rPr>
              <a:t>“TREATMENT” SETTINGS</a:t>
            </a:r>
            <a:endParaRPr sz="3600" dirty="0">
              <a:solidFill>
                <a:schemeClr val="tx1"/>
              </a:solidFill>
            </a:endParaRPr>
          </a:p>
        </p:txBody>
      </p:sp>
      <p:sp>
        <p:nvSpPr>
          <p:cNvPr id="529" name="Google Shape;529;p51"/>
          <p:cNvSpPr txBox="1">
            <a:spLocks noGrp="1"/>
          </p:cNvSpPr>
          <p:nvPr>
            <p:ph type="body" idx="1"/>
          </p:nvPr>
        </p:nvSpPr>
        <p:spPr>
          <a:xfrm>
            <a:off x="785621" y="1697157"/>
            <a:ext cx="10611207" cy="4751267"/>
          </a:xfrm>
          <a:prstGeom prst="rect">
            <a:avLst/>
          </a:prstGeom>
          <a:noFill/>
          <a:ln>
            <a:noFill/>
          </a:ln>
        </p:spPr>
        <p:txBody>
          <a:bodyPr spcFirstLastPara="1" wrap="square" lIns="0" tIns="0" rIns="0" bIns="0" anchor="t" anchorCtr="0">
            <a:normAutofit/>
          </a:bodyPr>
          <a:lstStyle/>
          <a:p>
            <a:pPr marL="228600" lvl="0" indent="-254000" algn="l" rtl="0">
              <a:lnSpc>
                <a:spcPct val="90000"/>
              </a:lnSpc>
              <a:spcBef>
                <a:spcPts val="0"/>
              </a:spcBef>
              <a:spcAft>
                <a:spcPts val="0"/>
              </a:spcAft>
              <a:buClr>
                <a:schemeClr val="dk1"/>
              </a:buClr>
              <a:buSzPts val="2800"/>
              <a:buChar char="●"/>
            </a:pPr>
            <a:r>
              <a:rPr lang="en-US" sz="2800" dirty="0">
                <a:latin typeface="Avenir"/>
                <a:ea typeface="Avenir"/>
                <a:cs typeface="Avenir"/>
                <a:sym typeface="Avenir"/>
              </a:rPr>
              <a:t>Any point of contact</a:t>
            </a:r>
            <a:endParaRPr sz="2800" dirty="0"/>
          </a:p>
          <a:p>
            <a:pPr marL="685800" lvl="1" indent="-254000" algn="l" rtl="0">
              <a:lnSpc>
                <a:spcPct val="90000"/>
              </a:lnSpc>
              <a:spcBef>
                <a:spcPts val="500"/>
              </a:spcBef>
              <a:spcAft>
                <a:spcPts val="0"/>
              </a:spcAft>
              <a:buClr>
                <a:schemeClr val="dk1"/>
              </a:buClr>
              <a:buSzPts val="2400"/>
              <a:buChar char="○"/>
            </a:pPr>
            <a:r>
              <a:rPr lang="en-US" sz="2400" dirty="0">
                <a:latin typeface="Avenir"/>
                <a:ea typeface="Avenir"/>
                <a:cs typeface="Avenir"/>
                <a:sym typeface="Avenir"/>
              </a:rPr>
              <a:t>Medical offices, hospitals, shopping malls, web</a:t>
            </a:r>
            <a:endParaRPr sz="2400" dirty="0"/>
          </a:p>
          <a:p>
            <a:pPr marL="685800" lvl="1" indent="-254000" algn="l" rtl="0">
              <a:lnSpc>
                <a:spcPct val="90000"/>
              </a:lnSpc>
              <a:spcBef>
                <a:spcPts val="500"/>
              </a:spcBef>
              <a:spcAft>
                <a:spcPts val="0"/>
              </a:spcAft>
              <a:buClr>
                <a:schemeClr val="dk1"/>
              </a:buClr>
              <a:buSzPts val="2400"/>
              <a:buChar char="○"/>
            </a:pPr>
            <a:r>
              <a:rPr lang="en-US" sz="2400" dirty="0">
                <a:latin typeface="Avenir"/>
                <a:ea typeface="Avenir"/>
                <a:cs typeface="Avenir"/>
                <a:sym typeface="Avenir"/>
              </a:rPr>
              <a:t>brief intervention, as little as 5 minutes</a:t>
            </a:r>
            <a:endParaRPr sz="2400" dirty="0"/>
          </a:p>
          <a:p>
            <a:pPr marL="228600" lvl="0" indent="-254000" algn="l" rtl="0">
              <a:lnSpc>
                <a:spcPct val="90000"/>
              </a:lnSpc>
              <a:spcBef>
                <a:spcPts val="1000"/>
              </a:spcBef>
              <a:spcAft>
                <a:spcPts val="0"/>
              </a:spcAft>
              <a:buClr>
                <a:schemeClr val="dk1"/>
              </a:buClr>
              <a:buSzPts val="2800"/>
              <a:buChar char="●"/>
            </a:pPr>
            <a:r>
              <a:rPr lang="en-US" sz="2800" dirty="0">
                <a:latin typeface="Avenir"/>
                <a:ea typeface="Avenir"/>
                <a:cs typeface="Avenir"/>
                <a:sym typeface="Avenir"/>
              </a:rPr>
              <a:t>Outpatient settings</a:t>
            </a:r>
            <a:endParaRPr sz="2800" dirty="0"/>
          </a:p>
          <a:p>
            <a:pPr marL="685800" lvl="1" indent="-254000" algn="l" rtl="0">
              <a:lnSpc>
                <a:spcPct val="90000"/>
              </a:lnSpc>
              <a:spcBef>
                <a:spcPts val="500"/>
              </a:spcBef>
              <a:spcAft>
                <a:spcPts val="0"/>
              </a:spcAft>
              <a:buClr>
                <a:schemeClr val="dk1"/>
              </a:buClr>
              <a:buSzPts val="2400"/>
              <a:buChar char="○"/>
            </a:pPr>
            <a:r>
              <a:rPr lang="en-US" sz="2400" dirty="0">
                <a:latin typeface="Avenir"/>
                <a:ea typeface="Avenir"/>
                <a:cs typeface="Avenir"/>
                <a:sym typeface="Avenir"/>
              </a:rPr>
              <a:t>Traditional therapy office</a:t>
            </a:r>
            <a:endParaRPr sz="2400" dirty="0"/>
          </a:p>
          <a:p>
            <a:pPr marL="685800" lvl="1" indent="-254000" algn="l" rtl="0">
              <a:lnSpc>
                <a:spcPct val="90000"/>
              </a:lnSpc>
              <a:spcBef>
                <a:spcPts val="500"/>
              </a:spcBef>
              <a:spcAft>
                <a:spcPts val="0"/>
              </a:spcAft>
              <a:buClr>
                <a:schemeClr val="dk1"/>
              </a:buClr>
              <a:buSzPts val="2400"/>
              <a:buChar char="○"/>
            </a:pPr>
            <a:r>
              <a:rPr lang="en-US" sz="2400" dirty="0">
                <a:latin typeface="Avenir"/>
                <a:ea typeface="Avenir"/>
                <a:cs typeface="Avenir"/>
                <a:sym typeface="Avenir"/>
              </a:rPr>
              <a:t>Treatment program – intensive outpatient, groups</a:t>
            </a:r>
            <a:endParaRPr sz="2400" dirty="0"/>
          </a:p>
          <a:p>
            <a:pPr marL="228600" lvl="0" indent="-254000" algn="l" rtl="0">
              <a:lnSpc>
                <a:spcPct val="90000"/>
              </a:lnSpc>
              <a:spcBef>
                <a:spcPts val="1000"/>
              </a:spcBef>
              <a:spcAft>
                <a:spcPts val="0"/>
              </a:spcAft>
              <a:buClr>
                <a:schemeClr val="dk1"/>
              </a:buClr>
              <a:buSzPts val="2800"/>
              <a:buChar char="●"/>
            </a:pPr>
            <a:r>
              <a:rPr lang="en-US" sz="2800" dirty="0">
                <a:latin typeface="Avenir"/>
                <a:ea typeface="Avenir"/>
                <a:cs typeface="Avenir"/>
                <a:sym typeface="Avenir"/>
              </a:rPr>
              <a:t>Inpatient/Residential settings</a:t>
            </a:r>
            <a:endParaRPr sz="2800" dirty="0"/>
          </a:p>
          <a:p>
            <a:pPr marL="228600" lvl="0" indent="-254000" algn="l" rtl="0">
              <a:lnSpc>
                <a:spcPct val="90000"/>
              </a:lnSpc>
              <a:spcBef>
                <a:spcPts val="1000"/>
              </a:spcBef>
              <a:spcAft>
                <a:spcPts val="0"/>
              </a:spcAft>
              <a:buClr>
                <a:schemeClr val="dk1"/>
              </a:buClr>
              <a:buSzPts val="2800"/>
              <a:buChar char="●"/>
            </a:pPr>
            <a:r>
              <a:rPr lang="en-US" sz="2800" dirty="0">
                <a:latin typeface="Avenir"/>
                <a:ea typeface="Avenir"/>
                <a:cs typeface="Avenir"/>
                <a:sym typeface="Avenir"/>
              </a:rPr>
              <a:t>Criminal legal settings</a:t>
            </a:r>
            <a:endParaRPr sz="2800" dirty="0"/>
          </a:p>
          <a:p>
            <a:pPr marL="685800" lvl="1" indent="-254000" algn="l" rtl="0">
              <a:lnSpc>
                <a:spcPct val="90000"/>
              </a:lnSpc>
              <a:spcBef>
                <a:spcPts val="500"/>
              </a:spcBef>
              <a:spcAft>
                <a:spcPts val="0"/>
              </a:spcAft>
              <a:buClr>
                <a:schemeClr val="dk1"/>
              </a:buClr>
              <a:buSzPts val="2400"/>
              <a:buChar char="○"/>
            </a:pPr>
            <a:r>
              <a:rPr lang="en-US" sz="2400" dirty="0">
                <a:latin typeface="Avenir"/>
                <a:ea typeface="Avenir"/>
                <a:cs typeface="Avenir"/>
                <a:sym typeface="Avenir"/>
              </a:rPr>
              <a:t>Drug court and probation/parole officers</a:t>
            </a:r>
            <a:endParaRPr sz="2400" dirty="0"/>
          </a:p>
          <a:p>
            <a:pPr marL="685800" lvl="1" indent="-254000" algn="l" rtl="0">
              <a:lnSpc>
                <a:spcPct val="90000"/>
              </a:lnSpc>
              <a:spcBef>
                <a:spcPts val="500"/>
              </a:spcBef>
              <a:spcAft>
                <a:spcPts val="1600"/>
              </a:spcAft>
              <a:buClr>
                <a:schemeClr val="dk1"/>
              </a:buClr>
              <a:buSzPts val="2400"/>
              <a:buChar char="○"/>
            </a:pPr>
            <a:r>
              <a:rPr lang="en-US" sz="2400" dirty="0">
                <a:latin typeface="Avenir"/>
                <a:ea typeface="Avenir"/>
                <a:cs typeface="Avenir"/>
                <a:sym typeface="Avenir"/>
              </a:rPr>
              <a:t>During incarceration</a:t>
            </a:r>
            <a:endParaRP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a:t>DISCLOSURE</a:t>
            </a:r>
            <a:r>
              <a:rPr lang="en-US"/>
              <a:t> </a:t>
            </a:r>
            <a:r>
              <a:rPr lang="en-US" sz="3200"/>
              <a:t>INFORMATION</a:t>
            </a:r>
            <a:endParaRPr/>
          </a:p>
        </p:txBody>
      </p:sp>
      <p:sp>
        <p:nvSpPr>
          <p:cNvPr id="216" name="Google Shape;216;p4"/>
          <p:cNvSpPr txBox="1">
            <a:spLocks noGrp="1"/>
          </p:cNvSpPr>
          <p:nvPr>
            <p:ph type="body" idx="1"/>
          </p:nvPr>
        </p:nvSpPr>
        <p:spPr>
          <a:xfrm>
            <a:off x="367862" y="4063913"/>
            <a:ext cx="7563113" cy="244663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Clr>
                <a:srgbClr val="009999"/>
              </a:buClr>
              <a:buSzPct val="150000"/>
              <a:buFont typeface="Open Sans" panose="020B0606030504020204" pitchFamily="34" charset="0"/>
              <a:buChar char="»"/>
            </a:pPr>
            <a:r>
              <a:rPr lang="en-US" dirty="0">
                <a:solidFill>
                  <a:schemeClr val="tx1">
                    <a:lumMod val="50000"/>
                    <a:lumOff val="50000"/>
                  </a:schemeClr>
                </a:solidFill>
                <a:latin typeface="+mn-lt"/>
              </a:rPr>
              <a:t>Travel support by the American Society for Clinical Psychopharmacology’s Alcohol Clinical Trial Initiative, which is currently sponsored by Imbrium, Eli Lilly, and Indivior </a:t>
            </a:r>
            <a:endParaRPr dirty="0">
              <a:solidFill>
                <a:schemeClr val="tx1">
                  <a:lumMod val="50000"/>
                  <a:lumOff val="50000"/>
                </a:schemeClr>
              </a:solidFill>
              <a:latin typeface="+mn-lt"/>
            </a:endParaRPr>
          </a:p>
          <a:p>
            <a:pPr lvl="0" algn="l" rtl="0">
              <a:lnSpc>
                <a:spcPct val="90000"/>
              </a:lnSpc>
              <a:spcBef>
                <a:spcPts val="0"/>
              </a:spcBef>
              <a:spcAft>
                <a:spcPts val="0"/>
              </a:spcAft>
              <a:buClr>
                <a:srgbClr val="009999"/>
              </a:buClr>
              <a:buSzPct val="150000"/>
              <a:buFont typeface="Open Sans" panose="020B0606030504020204" pitchFamily="34" charset="0"/>
              <a:buChar char="»"/>
            </a:pPr>
            <a:r>
              <a:rPr lang="en-US" dirty="0">
                <a:solidFill>
                  <a:schemeClr val="tx1">
                    <a:lumMod val="50000"/>
                    <a:lumOff val="50000"/>
                  </a:schemeClr>
                </a:solidFill>
                <a:latin typeface="+mn-lt"/>
              </a:rPr>
              <a:t>NIAAA and NIDA funding (R01AA031159, RM1DA055301)</a:t>
            </a:r>
            <a:endParaRPr dirty="0">
              <a:solidFill>
                <a:schemeClr val="tx1">
                  <a:lumMod val="50000"/>
                  <a:lumOff val="50000"/>
                </a:schemeClr>
              </a:solidFill>
              <a:latin typeface="+mn-lt"/>
            </a:endParaRPr>
          </a:p>
        </p:txBody>
      </p:sp>
      <p:sp>
        <p:nvSpPr>
          <p:cNvPr id="217" name="Google Shape;217;p4"/>
          <p:cNvSpPr txBox="1">
            <a:spLocks noGrp="1"/>
          </p:cNvSpPr>
          <p:nvPr>
            <p:ph type="body" idx="4294967295"/>
          </p:nvPr>
        </p:nvSpPr>
        <p:spPr>
          <a:xfrm>
            <a:off x="367862" y="1345873"/>
            <a:ext cx="11623675" cy="97346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3200"/>
              <a:buNone/>
            </a:pPr>
            <a:r>
              <a:rPr lang="en-US" sz="3200" dirty="0">
                <a:solidFill>
                  <a:schemeClr val="tx1">
                    <a:lumMod val="50000"/>
                    <a:lumOff val="50000"/>
                  </a:schemeClr>
                </a:solidFill>
                <a:latin typeface="+mn-lt"/>
              </a:rPr>
              <a:t>What’s the Evidence Really?: Updates on Alcohol Use Disorder Treatments</a:t>
            </a:r>
            <a:endParaRPr dirty="0">
              <a:solidFill>
                <a:schemeClr val="tx1">
                  <a:lumMod val="50000"/>
                  <a:lumOff val="50000"/>
                </a:schemeClr>
              </a:solidFill>
              <a:latin typeface="+mn-lt"/>
            </a:endParaRPr>
          </a:p>
        </p:txBody>
      </p:sp>
      <p:sp>
        <p:nvSpPr>
          <p:cNvPr id="218" name="Google Shape;218;p4"/>
          <p:cNvSpPr txBox="1">
            <a:spLocks noGrp="1"/>
          </p:cNvSpPr>
          <p:nvPr>
            <p:ph type="body" idx="4294967295"/>
          </p:nvPr>
        </p:nvSpPr>
        <p:spPr>
          <a:xfrm>
            <a:off x="367862" y="3362545"/>
            <a:ext cx="7710488" cy="4651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2800"/>
              <a:buNone/>
            </a:pPr>
            <a:r>
              <a:rPr lang="en-US" sz="2800" dirty="0">
                <a:solidFill>
                  <a:schemeClr val="tx1">
                    <a:lumMod val="50000"/>
                    <a:lumOff val="50000"/>
                  </a:schemeClr>
                </a:solidFill>
                <a:latin typeface="+mn-lt"/>
              </a:rPr>
              <a:t>Katie </a:t>
            </a:r>
            <a:r>
              <a:rPr lang="en-US" sz="2800" dirty="0" err="1">
                <a:solidFill>
                  <a:schemeClr val="tx1">
                    <a:lumMod val="50000"/>
                    <a:lumOff val="50000"/>
                  </a:schemeClr>
                </a:solidFill>
                <a:latin typeface="+mn-lt"/>
              </a:rPr>
              <a:t>Witkiewitz</a:t>
            </a:r>
            <a:r>
              <a:rPr lang="en-US" sz="2800" dirty="0">
                <a:solidFill>
                  <a:schemeClr val="tx1">
                    <a:lumMod val="50000"/>
                    <a:lumOff val="50000"/>
                  </a:schemeClr>
                </a:solidFill>
                <a:latin typeface="+mn-lt"/>
              </a:rPr>
              <a:t>, PhD</a:t>
            </a:r>
            <a:endParaRPr sz="2800" dirty="0">
              <a:solidFill>
                <a:schemeClr val="tx1">
                  <a:lumMod val="50000"/>
                  <a:lumOff val="50000"/>
                </a:schemeClr>
              </a:solidFill>
              <a:latin typeface="+mn-lt"/>
            </a:endParaRPr>
          </a:p>
        </p:txBody>
      </p:sp>
      <p:sp>
        <p:nvSpPr>
          <p:cNvPr id="219" name="Google Shape;219;p4"/>
          <p:cNvSpPr txBox="1">
            <a:spLocks noGrp="1"/>
          </p:cNvSpPr>
          <p:nvPr>
            <p:ph type="body" idx="4294967295"/>
          </p:nvPr>
        </p:nvSpPr>
        <p:spPr>
          <a:xfrm>
            <a:off x="367862" y="2560638"/>
            <a:ext cx="6858000" cy="5857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2800"/>
              <a:buNone/>
            </a:pPr>
            <a:r>
              <a:rPr lang="en-US" sz="2800" dirty="0">
                <a:solidFill>
                  <a:schemeClr val="tx1">
                    <a:lumMod val="50000"/>
                    <a:lumOff val="50000"/>
                  </a:schemeClr>
                </a:solidFill>
                <a:latin typeface="+mn-lt"/>
              </a:rPr>
              <a:t>Saturday, November 16, 2024</a:t>
            </a:r>
            <a:endParaRPr sz="2800" dirty="0">
              <a:solidFill>
                <a:schemeClr val="tx1">
                  <a:lumMod val="50000"/>
                  <a:lumOff val="50000"/>
                </a:schemeClr>
              </a:solidFill>
              <a:latin typeface="+mn-lt"/>
            </a:endParaRPr>
          </a:p>
        </p:txBody>
      </p:sp>
      <p:pic>
        <p:nvPicPr>
          <p:cNvPr id="220" name="Google Shape;220;p4"/>
          <p:cNvPicPr preferRelativeResize="0"/>
          <p:nvPr/>
        </p:nvPicPr>
        <p:blipFill>
          <a:blip r:embed="rId3">
            <a:alphaModFix/>
          </a:blip>
          <a:stretch>
            <a:fillRect/>
          </a:stretch>
        </p:blipFill>
        <p:spPr>
          <a:xfrm>
            <a:off x="8230750" y="2471738"/>
            <a:ext cx="3808850" cy="406594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533"/>
        <p:cNvGrpSpPr/>
        <p:nvPr/>
      </p:nvGrpSpPr>
      <p:grpSpPr>
        <a:xfrm>
          <a:off x="0" y="0"/>
          <a:ext cx="0" cy="0"/>
          <a:chOff x="0" y="0"/>
          <a:chExt cx="0" cy="0"/>
        </a:xfrm>
      </p:grpSpPr>
      <p:sp>
        <p:nvSpPr>
          <p:cNvPr id="534" name="Google Shape;534;p52"/>
          <p:cNvSpPr txBox="1">
            <a:spLocks noGrp="1"/>
          </p:cNvSpPr>
          <p:nvPr>
            <p:ph type="title"/>
          </p:nvPr>
        </p:nvSpPr>
        <p:spPr>
          <a:xfrm>
            <a:off x="865632" y="609600"/>
            <a:ext cx="10488167" cy="914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dirty="0">
                <a:solidFill>
                  <a:schemeClr val="tx1"/>
                </a:solidFill>
              </a:rPr>
              <a:t>BEHAVIORAL TREATMENTS</a:t>
            </a:r>
            <a:endParaRPr sz="3600" dirty="0">
              <a:solidFill>
                <a:schemeClr val="tx1"/>
              </a:solidFill>
            </a:endParaRPr>
          </a:p>
        </p:txBody>
      </p:sp>
      <p:sp>
        <p:nvSpPr>
          <p:cNvPr id="535" name="Google Shape;535;p52"/>
          <p:cNvSpPr txBox="1">
            <a:spLocks noGrp="1"/>
          </p:cNvSpPr>
          <p:nvPr>
            <p:ph type="body" idx="1"/>
          </p:nvPr>
        </p:nvSpPr>
        <p:spPr>
          <a:xfrm>
            <a:off x="865631" y="1524000"/>
            <a:ext cx="10707243" cy="4684489"/>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400"/>
              <a:buChar char="●"/>
            </a:pPr>
            <a:r>
              <a:rPr lang="en-US" sz="2800" dirty="0">
                <a:latin typeface="Avenir"/>
                <a:ea typeface="Avenir"/>
                <a:cs typeface="Avenir"/>
                <a:sym typeface="Avenir"/>
              </a:rPr>
              <a:t>Predicated on the idea that alcohol use is a learned behavior with identifiable antecedents and consequences, and that harmful drinking is maintained by environmental and contextual factors that can potentially be modified.</a:t>
            </a:r>
            <a:endParaRPr sz="2800" dirty="0"/>
          </a:p>
          <a:p>
            <a:pPr marL="457200" lvl="0" indent="-457200" algn="l" rtl="0">
              <a:lnSpc>
                <a:spcPct val="90000"/>
              </a:lnSpc>
              <a:spcBef>
                <a:spcPts val="1000"/>
              </a:spcBef>
              <a:spcAft>
                <a:spcPts val="0"/>
              </a:spcAft>
              <a:buClr>
                <a:schemeClr val="dk1"/>
              </a:buClr>
              <a:buSzPts val="2400"/>
              <a:buFont typeface="Arial"/>
              <a:buAutoNum type="arabicPeriod"/>
            </a:pPr>
            <a:r>
              <a:rPr lang="en-US" sz="2800" dirty="0">
                <a:latin typeface="Avenir"/>
                <a:ea typeface="Avenir"/>
                <a:cs typeface="Avenir"/>
                <a:sym typeface="Avenir"/>
              </a:rPr>
              <a:t>Incorporates cognitive and behavioral theory</a:t>
            </a:r>
            <a:endParaRPr sz="2800" dirty="0"/>
          </a:p>
          <a:p>
            <a:pPr marL="457200" lvl="0" indent="-457200" algn="l" rtl="0">
              <a:lnSpc>
                <a:spcPct val="90000"/>
              </a:lnSpc>
              <a:spcBef>
                <a:spcPts val="1000"/>
              </a:spcBef>
              <a:spcAft>
                <a:spcPts val="0"/>
              </a:spcAft>
              <a:buClr>
                <a:schemeClr val="dk1"/>
              </a:buClr>
              <a:buSzPts val="2400"/>
              <a:buFont typeface="Arial"/>
              <a:buAutoNum type="arabicPeriod"/>
            </a:pPr>
            <a:r>
              <a:rPr lang="en-US" sz="2800" dirty="0">
                <a:latin typeface="Avenir"/>
                <a:ea typeface="Avenir"/>
                <a:cs typeface="Avenir"/>
                <a:sym typeface="Avenir"/>
              </a:rPr>
              <a:t>Strong evidence base with effect sizes similar to or larger than medication-based treatments</a:t>
            </a:r>
            <a:endParaRPr sz="2800" dirty="0"/>
          </a:p>
          <a:p>
            <a:pPr marL="457200" lvl="0" indent="-457200" algn="l" rtl="0">
              <a:lnSpc>
                <a:spcPct val="90000"/>
              </a:lnSpc>
              <a:spcBef>
                <a:spcPts val="1000"/>
              </a:spcBef>
              <a:spcAft>
                <a:spcPts val="1600"/>
              </a:spcAft>
              <a:buClr>
                <a:schemeClr val="dk1"/>
              </a:buClr>
              <a:buSzPts val="2400"/>
              <a:buFont typeface="Arial"/>
              <a:buAutoNum type="arabicPeriod"/>
            </a:pPr>
            <a:r>
              <a:rPr lang="en-US" sz="2800" dirty="0">
                <a:latin typeface="Avenir"/>
                <a:ea typeface="Avenir"/>
                <a:cs typeface="Avenir"/>
                <a:sym typeface="Avenir"/>
              </a:rPr>
              <a:t>Often delivered by treatment specialists with training in evidence-based treatments, however there is evidence that a range of health care professionals and peer support workers can also deliver treatments with fidelity, computerized and mobile app based versions also have good evidence of efficacy</a:t>
            </a:r>
            <a:endParaRPr sz="2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539"/>
        <p:cNvGrpSpPr/>
        <p:nvPr/>
      </p:nvGrpSpPr>
      <p:grpSpPr>
        <a:xfrm>
          <a:off x="0" y="0"/>
          <a:ext cx="0" cy="0"/>
          <a:chOff x="0" y="0"/>
          <a:chExt cx="0" cy="0"/>
        </a:xfrm>
      </p:grpSpPr>
      <p:sp>
        <p:nvSpPr>
          <p:cNvPr id="540" name="Google Shape;540;p53"/>
          <p:cNvSpPr txBox="1">
            <a:spLocks noGrp="1"/>
          </p:cNvSpPr>
          <p:nvPr>
            <p:ph type="title"/>
          </p:nvPr>
        </p:nvSpPr>
        <p:spPr>
          <a:xfrm>
            <a:off x="778136" y="286603"/>
            <a:ext cx="10818608" cy="145075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dirty="0">
                <a:solidFill>
                  <a:schemeClr val="tx1"/>
                </a:solidFill>
              </a:rPr>
              <a:t>EXAMPLES OF EVIDENCE-BASED BEHAVIORAL TREATMENTS</a:t>
            </a:r>
            <a:endParaRPr sz="3600" dirty="0">
              <a:solidFill>
                <a:schemeClr val="tx1"/>
              </a:solidFill>
            </a:endParaRPr>
          </a:p>
        </p:txBody>
      </p:sp>
      <p:sp>
        <p:nvSpPr>
          <p:cNvPr id="541" name="Google Shape;541;p53"/>
          <p:cNvSpPr txBox="1">
            <a:spLocks noGrp="1"/>
          </p:cNvSpPr>
          <p:nvPr>
            <p:ph type="body" idx="1"/>
          </p:nvPr>
        </p:nvSpPr>
        <p:spPr>
          <a:xfrm>
            <a:off x="711461" y="1737360"/>
            <a:ext cx="11137751" cy="4643120"/>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Clr>
                <a:schemeClr val="dk1"/>
              </a:buClr>
              <a:buSzPts val="2400"/>
              <a:buChar char="●"/>
            </a:pPr>
            <a:r>
              <a:rPr lang="en-US" sz="2800" dirty="0">
                <a:latin typeface="Avenir"/>
                <a:ea typeface="Avenir"/>
                <a:cs typeface="Avenir"/>
                <a:sym typeface="Avenir"/>
              </a:rPr>
              <a:t>Cognitive-behavioral treatments (coping skills training, relapse prevention)</a:t>
            </a:r>
            <a:endParaRPr sz="2800" dirty="0">
              <a:solidFill>
                <a:srgbClr val="81AEBC"/>
              </a:solidFill>
              <a:latin typeface="Avenir"/>
              <a:ea typeface="Avenir"/>
              <a:cs typeface="Avenir"/>
              <a:sym typeface="Avenir"/>
            </a:endParaRPr>
          </a:p>
          <a:p>
            <a:pPr marL="228600" lvl="0" indent="-228600" algn="l" rtl="0">
              <a:lnSpc>
                <a:spcPct val="90000"/>
              </a:lnSpc>
              <a:spcBef>
                <a:spcPts val="1000"/>
              </a:spcBef>
              <a:spcAft>
                <a:spcPts val="0"/>
              </a:spcAft>
              <a:buClr>
                <a:schemeClr val="dk1"/>
              </a:buClr>
              <a:buSzPts val="2400"/>
              <a:buChar char="●"/>
            </a:pPr>
            <a:r>
              <a:rPr lang="en-US" sz="2800" dirty="0">
                <a:latin typeface="Avenir"/>
                <a:ea typeface="Avenir"/>
                <a:cs typeface="Avenir"/>
                <a:sym typeface="Avenir"/>
              </a:rPr>
              <a:t>Contingency management</a:t>
            </a:r>
            <a:endParaRPr sz="2800" dirty="0"/>
          </a:p>
          <a:p>
            <a:pPr marL="228600" lvl="0" indent="-228600" algn="l" rtl="0">
              <a:lnSpc>
                <a:spcPct val="90000"/>
              </a:lnSpc>
              <a:spcBef>
                <a:spcPts val="1000"/>
              </a:spcBef>
              <a:spcAft>
                <a:spcPts val="0"/>
              </a:spcAft>
              <a:buClr>
                <a:schemeClr val="dk1"/>
              </a:buClr>
              <a:buSzPts val="2400"/>
              <a:buChar char="●"/>
            </a:pPr>
            <a:r>
              <a:rPr lang="en-US" sz="2800" dirty="0">
                <a:latin typeface="Avenir"/>
                <a:ea typeface="Avenir"/>
                <a:cs typeface="Avenir"/>
                <a:sym typeface="Avenir"/>
              </a:rPr>
              <a:t>Community reinforcement</a:t>
            </a:r>
            <a:endParaRPr sz="2800" dirty="0">
              <a:solidFill>
                <a:srgbClr val="81AEBC"/>
              </a:solidFill>
              <a:latin typeface="Avenir"/>
              <a:ea typeface="Avenir"/>
              <a:cs typeface="Avenir"/>
              <a:sym typeface="Avenir"/>
            </a:endParaRPr>
          </a:p>
          <a:p>
            <a:pPr marL="228600" lvl="0" indent="-228600" algn="l" rtl="0">
              <a:lnSpc>
                <a:spcPct val="90000"/>
              </a:lnSpc>
              <a:spcBef>
                <a:spcPts val="1000"/>
              </a:spcBef>
              <a:spcAft>
                <a:spcPts val="0"/>
              </a:spcAft>
              <a:buClr>
                <a:schemeClr val="dk1"/>
              </a:buClr>
              <a:buSzPts val="2400"/>
              <a:buChar char="●"/>
            </a:pPr>
            <a:r>
              <a:rPr lang="en-US" sz="2800" dirty="0">
                <a:latin typeface="Avenir"/>
                <a:ea typeface="Avenir"/>
                <a:cs typeface="Avenir"/>
                <a:sym typeface="Avenir"/>
              </a:rPr>
              <a:t>Motivation enhancement</a:t>
            </a:r>
            <a:endParaRPr sz="2800" dirty="0">
              <a:solidFill>
                <a:srgbClr val="81AEBC"/>
              </a:solidFill>
              <a:latin typeface="Avenir"/>
              <a:ea typeface="Avenir"/>
              <a:cs typeface="Avenir"/>
              <a:sym typeface="Avenir"/>
            </a:endParaRPr>
          </a:p>
          <a:p>
            <a:pPr marL="228600" lvl="0" indent="-228600" algn="l" rtl="0">
              <a:lnSpc>
                <a:spcPct val="90000"/>
              </a:lnSpc>
              <a:spcBef>
                <a:spcPts val="1000"/>
              </a:spcBef>
              <a:spcAft>
                <a:spcPts val="0"/>
              </a:spcAft>
              <a:buClr>
                <a:schemeClr val="dk1"/>
              </a:buClr>
              <a:buSzPts val="2400"/>
              <a:buChar char="●"/>
            </a:pPr>
            <a:r>
              <a:rPr lang="en-US" sz="2800" dirty="0">
                <a:latin typeface="Avenir"/>
                <a:ea typeface="Avenir"/>
                <a:cs typeface="Avenir"/>
                <a:sym typeface="Avenir"/>
              </a:rPr>
              <a:t>Twelve-step facilitation</a:t>
            </a:r>
            <a:endParaRPr sz="2800" dirty="0">
              <a:solidFill>
                <a:srgbClr val="81AEBC"/>
              </a:solidFill>
              <a:latin typeface="Avenir"/>
              <a:ea typeface="Avenir"/>
              <a:cs typeface="Avenir"/>
              <a:sym typeface="Avenir"/>
            </a:endParaRPr>
          </a:p>
          <a:p>
            <a:pPr marL="228600" lvl="0" indent="-228600" algn="l" rtl="0">
              <a:lnSpc>
                <a:spcPct val="90000"/>
              </a:lnSpc>
              <a:spcBef>
                <a:spcPts val="1000"/>
              </a:spcBef>
              <a:spcAft>
                <a:spcPts val="0"/>
              </a:spcAft>
              <a:buClr>
                <a:schemeClr val="dk1"/>
              </a:buClr>
              <a:buSzPts val="2400"/>
              <a:buChar char="●"/>
            </a:pPr>
            <a:r>
              <a:rPr lang="en-US" sz="2800" dirty="0">
                <a:latin typeface="Avenir"/>
                <a:ea typeface="Avenir"/>
                <a:cs typeface="Avenir"/>
                <a:sym typeface="Avenir"/>
              </a:rPr>
              <a:t>Behavioral couples therapy</a:t>
            </a:r>
            <a:endParaRPr sz="2800" dirty="0"/>
          </a:p>
          <a:p>
            <a:pPr marL="228600" lvl="0" indent="-228600" algn="l" rtl="0">
              <a:lnSpc>
                <a:spcPct val="90000"/>
              </a:lnSpc>
              <a:spcBef>
                <a:spcPts val="1000"/>
              </a:spcBef>
              <a:spcAft>
                <a:spcPts val="0"/>
              </a:spcAft>
              <a:buClr>
                <a:schemeClr val="dk1"/>
              </a:buClr>
              <a:buSzPts val="2400"/>
              <a:buChar char="●"/>
            </a:pPr>
            <a:r>
              <a:rPr lang="en-US" sz="2800" dirty="0">
                <a:latin typeface="Avenir"/>
                <a:ea typeface="Avenir"/>
                <a:cs typeface="Avenir"/>
                <a:sym typeface="Avenir"/>
              </a:rPr>
              <a:t>Community reinforcement and family training</a:t>
            </a:r>
            <a:endParaRPr sz="2800" dirty="0"/>
          </a:p>
          <a:p>
            <a:pPr marL="228600" lvl="0" indent="-228600" algn="l" rtl="0">
              <a:lnSpc>
                <a:spcPct val="90000"/>
              </a:lnSpc>
              <a:spcBef>
                <a:spcPts val="1000"/>
              </a:spcBef>
              <a:spcAft>
                <a:spcPts val="0"/>
              </a:spcAft>
              <a:buClr>
                <a:schemeClr val="dk1"/>
              </a:buClr>
              <a:buSzPts val="2400"/>
              <a:buChar char="●"/>
            </a:pPr>
            <a:r>
              <a:rPr lang="en-US" sz="2800" dirty="0">
                <a:latin typeface="Avenir"/>
                <a:ea typeface="Avenir"/>
                <a:cs typeface="Avenir"/>
                <a:sym typeface="Avenir"/>
              </a:rPr>
              <a:t>Mindfulness- and acceptance-based treatments</a:t>
            </a:r>
            <a:endParaRPr sz="2800" dirty="0"/>
          </a:p>
          <a:p>
            <a:pPr marL="228600" lvl="0" indent="-76200" algn="l" rtl="0">
              <a:lnSpc>
                <a:spcPct val="90000"/>
              </a:lnSpc>
              <a:spcBef>
                <a:spcPts val="1000"/>
              </a:spcBef>
              <a:spcAft>
                <a:spcPts val="0"/>
              </a:spcAft>
              <a:buClr>
                <a:schemeClr val="dk1"/>
              </a:buClr>
              <a:buSzPts val="2400"/>
              <a:buNone/>
            </a:pPr>
            <a:endParaRPr dirty="0">
              <a:latin typeface="Avenir"/>
              <a:ea typeface="Avenir"/>
              <a:cs typeface="Avenir"/>
              <a:sym typeface="Avenir"/>
            </a:endParaRPr>
          </a:p>
          <a:p>
            <a:pPr marL="0" lvl="0" indent="0" algn="l" rtl="0">
              <a:lnSpc>
                <a:spcPct val="90000"/>
              </a:lnSpc>
              <a:spcBef>
                <a:spcPts val="1000"/>
              </a:spcBef>
              <a:spcAft>
                <a:spcPts val="1600"/>
              </a:spcAft>
              <a:buClr>
                <a:schemeClr val="dk1"/>
              </a:buClr>
              <a:buSzPts val="2400"/>
              <a:buNone/>
            </a:pPr>
            <a:endParaRPr dirty="0">
              <a:solidFill>
                <a:srgbClr val="81AEBC"/>
              </a:solidFill>
              <a:latin typeface="Avenir"/>
              <a:ea typeface="Avenir"/>
              <a:cs typeface="Avenir"/>
              <a:sym typeface="Avenir"/>
            </a:endParaRPr>
          </a:p>
        </p:txBody>
      </p:sp>
      <p:sp>
        <p:nvSpPr>
          <p:cNvPr id="542" name="Google Shape;542;p53"/>
          <p:cNvSpPr txBox="1"/>
          <p:nvPr/>
        </p:nvSpPr>
        <p:spPr>
          <a:xfrm>
            <a:off x="7565317" y="5863896"/>
            <a:ext cx="60942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venir"/>
              <a:buNone/>
            </a:pPr>
            <a:r>
              <a:rPr lang="en-US" sz="1800" b="0" i="0" u="none" strike="noStrike" cap="none">
                <a:solidFill>
                  <a:srgbClr val="000000"/>
                </a:solidFill>
                <a:latin typeface="Avenir"/>
                <a:ea typeface="Avenir"/>
                <a:cs typeface="Avenir"/>
                <a:sym typeface="Avenir"/>
              </a:rPr>
              <a:t>https://alcoholtreatment.niaaa.nih.gov/</a:t>
            </a:r>
            <a:endParaRPr/>
          </a:p>
        </p:txBody>
      </p:sp>
      <p:pic>
        <p:nvPicPr>
          <p:cNvPr id="543" name="Google Shape;543;p53" descr="NIAAA Alcohol Treatment Navigator"/>
          <p:cNvPicPr preferRelativeResize="0"/>
          <p:nvPr/>
        </p:nvPicPr>
        <p:blipFill rotWithShape="1">
          <a:blip r:embed="rId3">
            <a:alphaModFix/>
          </a:blip>
          <a:srcRect/>
          <a:stretch/>
        </p:blipFill>
        <p:spPr>
          <a:xfrm>
            <a:off x="7808925" y="2843823"/>
            <a:ext cx="3792530" cy="1170351"/>
          </a:xfrm>
          <a:prstGeom prst="rect">
            <a:avLst/>
          </a:prstGeom>
          <a:noFill/>
          <a:ln>
            <a:noFill/>
          </a:ln>
        </p:spPr>
      </p:pic>
      <p:pic>
        <p:nvPicPr>
          <p:cNvPr id="544" name="Google Shape;544;p53"/>
          <p:cNvPicPr preferRelativeResize="0"/>
          <p:nvPr/>
        </p:nvPicPr>
        <p:blipFill rotWithShape="1">
          <a:blip r:embed="rId4">
            <a:alphaModFix/>
          </a:blip>
          <a:srcRect/>
          <a:stretch/>
        </p:blipFill>
        <p:spPr>
          <a:xfrm>
            <a:off x="8917193" y="4179713"/>
            <a:ext cx="1575995" cy="157599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548"/>
        <p:cNvGrpSpPr/>
        <p:nvPr/>
      </p:nvGrpSpPr>
      <p:grpSpPr>
        <a:xfrm>
          <a:off x="0" y="0"/>
          <a:ext cx="0" cy="0"/>
          <a:chOff x="0" y="0"/>
          <a:chExt cx="0" cy="0"/>
        </a:xfrm>
      </p:grpSpPr>
      <p:sp>
        <p:nvSpPr>
          <p:cNvPr id="549" name="Google Shape;549;p54"/>
          <p:cNvSpPr txBox="1">
            <a:spLocks noGrp="1"/>
          </p:cNvSpPr>
          <p:nvPr>
            <p:ph type="title"/>
          </p:nvPr>
        </p:nvSpPr>
        <p:spPr>
          <a:xfrm>
            <a:off x="812800" y="609600"/>
            <a:ext cx="10871200" cy="12561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b="1" dirty="0">
                <a:latin typeface="+mn-lt"/>
              </a:rPr>
              <a:t>COGNITIVE BEHAVIORAL TREATMENT (CBT)</a:t>
            </a:r>
            <a:endParaRPr sz="3600" b="1" dirty="0">
              <a:latin typeface="+mn-lt"/>
            </a:endParaRPr>
          </a:p>
        </p:txBody>
      </p:sp>
      <p:sp>
        <p:nvSpPr>
          <p:cNvPr id="550" name="Google Shape;550;p54"/>
          <p:cNvSpPr txBox="1">
            <a:spLocks noGrp="1"/>
          </p:cNvSpPr>
          <p:nvPr>
            <p:ph type="sldNum" idx="12"/>
          </p:nvPr>
        </p:nvSpPr>
        <p:spPr>
          <a:xfrm>
            <a:off x="420624" y="6019801"/>
            <a:ext cx="457200" cy="184150"/>
          </a:xfrm>
          <a:prstGeom prst="rect">
            <a:avLst/>
          </a:prstGeom>
          <a:noFill/>
          <a:ln>
            <a:noFill/>
          </a:ln>
        </p:spPr>
        <p:txBody>
          <a:bodyPr spcFirstLastPara="1" wrap="square" lIns="0" tIns="0" rIns="0" bIns="0" anchor="ctr" anchorCtr="0">
            <a:normAutofit fontScale="85000" lnSpcReduction="20000"/>
          </a:bodyPr>
          <a:lstStyle/>
          <a:p>
            <a:pPr marL="0" marR="0" lvl="0" indent="0" algn="ctr" rtl="0">
              <a:lnSpc>
                <a:spcPct val="100000"/>
              </a:lnSpc>
              <a:spcBef>
                <a:spcPts val="0"/>
              </a:spcBef>
              <a:spcAft>
                <a:spcPts val="0"/>
              </a:spcAft>
              <a:buClr>
                <a:srgbClr val="FFFFFF"/>
              </a:buClr>
              <a:buSzPct val="99940"/>
              <a:buFont typeface="Arial"/>
              <a:buNone/>
            </a:pPr>
            <a:fld id="{00000000-1234-1234-1234-123412341234}" type="slidenum">
              <a:rPr lang="en-US" sz="1679" b="1" i="0" u="none" strike="noStrike" cap="none">
                <a:solidFill>
                  <a:srgbClr val="FFFFFF"/>
                </a:solidFill>
                <a:latin typeface="Arial"/>
                <a:ea typeface="Arial"/>
                <a:cs typeface="Arial"/>
                <a:sym typeface="Arial"/>
              </a:rPr>
              <a:t>42</a:t>
            </a:fld>
            <a:endParaRPr sz="1200" b="0" i="0" u="none" strike="noStrike" cap="none">
              <a:solidFill>
                <a:srgbClr val="96D3ED"/>
              </a:solidFill>
              <a:latin typeface="Arial"/>
              <a:ea typeface="Arial"/>
              <a:cs typeface="Arial"/>
              <a:sym typeface="Arial"/>
            </a:endParaRPr>
          </a:p>
        </p:txBody>
      </p:sp>
      <p:sp>
        <p:nvSpPr>
          <p:cNvPr id="551" name="Google Shape;551;p54"/>
          <p:cNvSpPr txBox="1">
            <a:spLocks noGrp="1"/>
          </p:cNvSpPr>
          <p:nvPr>
            <p:ph type="body" idx="1"/>
          </p:nvPr>
        </p:nvSpPr>
        <p:spPr>
          <a:xfrm>
            <a:off x="812800" y="1456812"/>
            <a:ext cx="10871200" cy="5153537"/>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chemeClr val="dk1"/>
              </a:buClr>
              <a:buSzPts val="2400"/>
              <a:buNone/>
            </a:pPr>
            <a:r>
              <a:rPr lang="en-US" sz="2800" dirty="0">
                <a:latin typeface="Avenir"/>
                <a:ea typeface="Avenir"/>
                <a:cs typeface="Avenir"/>
                <a:sym typeface="Avenir"/>
              </a:rPr>
              <a:t>CBT is structured, goal-oriented, and focused on immediate problems. It is a flexible, individualized approach that can be adapted to a range of clients, settings and formats using a number of different manuals. Several techniques are common:</a:t>
            </a:r>
            <a:endParaRPr sz="2800" dirty="0"/>
          </a:p>
          <a:p>
            <a:pPr marL="342900" lvl="0" indent="-342900" algn="l" rtl="0">
              <a:lnSpc>
                <a:spcPct val="120000"/>
              </a:lnSpc>
              <a:spcBef>
                <a:spcPts val="1000"/>
              </a:spcBef>
              <a:spcAft>
                <a:spcPts val="0"/>
              </a:spcAft>
              <a:buClr>
                <a:schemeClr val="dk1"/>
              </a:buClr>
              <a:buSzPts val="2400"/>
              <a:buFont typeface="Arial"/>
              <a:buAutoNum type="arabicPeriod"/>
            </a:pPr>
            <a:r>
              <a:rPr lang="en-US" sz="2800" dirty="0">
                <a:latin typeface="Avenir"/>
                <a:ea typeface="Avenir"/>
                <a:cs typeface="Avenir"/>
                <a:sym typeface="Avenir"/>
              </a:rPr>
              <a:t>Functional analysis</a:t>
            </a:r>
            <a:endParaRPr sz="2800" dirty="0"/>
          </a:p>
          <a:p>
            <a:pPr marL="342900" lvl="0" indent="-342900" algn="l" rtl="0">
              <a:lnSpc>
                <a:spcPct val="120000"/>
              </a:lnSpc>
              <a:spcBef>
                <a:spcPts val="1000"/>
              </a:spcBef>
              <a:spcAft>
                <a:spcPts val="0"/>
              </a:spcAft>
              <a:buClr>
                <a:schemeClr val="dk1"/>
              </a:buClr>
              <a:buSzPts val="2400"/>
              <a:buFont typeface="Arial"/>
              <a:buAutoNum type="arabicPeriod"/>
            </a:pPr>
            <a:r>
              <a:rPr lang="en-US" sz="2800" dirty="0">
                <a:latin typeface="Avenir"/>
                <a:ea typeface="Avenir"/>
                <a:cs typeface="Avenir"/>
                <a:sym typeface="Avenir"/>
              </a:rPr>
              <a:t>Thoughts-emotions-behavior - testing cognitive distortions and cognitive reappraisals</a:t>
            </a:r>
            <a:endParaRPr sz="2800" dirty="0"/>
          </a:p>
          <a:p>
            <a:pPr marL="342900" lvl="0" indent="-342900" algn="l" rtl="0">
              <a:lnSpc>
                <a:spcPct val="120000"/>
              </a:lnSpc>
              <a:spcBef>
                <a:spcPts val="1000"/>
              </a:spcBef>
              <a:spcAft>
                <a:spcPts val="0"/>
              </a:spcAft>
              <a:buClr>
                <a:schemeClr val="dk1"/>
              </a:buClr>
              <a:buSzPts val="2400"/>
              <a:buFont typeface="Arial"/>
              <a:buAutoNum type="arabicPeriod"/>
            </a:pPr>
            <a:r>
              <a:rPr lang="en-US" sz="2800" dirty="0">
                <a:latin typeface="Avenir"/>
                <a:ea typeface="Avenir"/>
                <a:cs typeface="Avenir"/>
                <a:sym typeface="Avenir"/>
              </a:rPr>
              <a:t>Homework to identify triggers and risky situations, practice coping skills, and improve interpersonal functioning</a:t>
            </a:r>
            <a:endParaRPr sz="2800" dirty="0"/>
          </a:p>
          <a:p>
            <a:pPr marL="0" lvl="0" indent="0" algn="l" rtl="0">
              <a:lnSpc>
                <a:spcPct val="90000"/>
              </a:lnSpc>
              <a:spcBef>
                <a:spcPts val="1000"/>
              </a:spcBef>
              <a:spcAft>
                <a:spcPts val="1600"/>
              </a:spcAft>
              <a:buClr>
                <a:schemeClr val="dk1"/>
              </a:buClr>
              <a:buSzPts val="2400"/>
              <a:buNone/>
            </a:pPr>
            <a:endParaRPr sz="2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555"/>
        <p:cNvGrpSpPr/>
        <p:nvPr/>
      </p:nvGrpSpPr>
      <p:grpSpPr>
        <a:xfrm>
          <a:off x="0" y="0"/>
          <a:ext cx="0" cy="0"/>
          <a:chOff x="0" y="0"/>
          <a:chExt cx="0" cy="0"/>
        </a:xfrm>
      </p:grpSpPr>
      <p:sp>
        <p:nvSpPr>
          <p:cNvPr id="556" name="Google Shape;556;p55"/>
          <p:cNvSpPr txBox="1">
            <a:spLocks noGrp="1"/>
          </p:cNvSpPr>
          <p:nvPr>
            <p:ph type="title"/>
          </p:nvPr>
        </p:nvSpPr>
        <p:spPr>
          <a:xfrm>
            <a:off x="812800" y="609600"/>
            <a:ext cx="10304555" cy="12561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b="1" dirty="0">
                <a:latin typeface="Arial" panose="020B0604020202020204" pitchFamily="34" charset="0"/>
                <a:cs typeface="Arial" panose="020B0604020202020204" pitchFamily="34" charset="0"/>
              </a:rPr>
              <a:t>CONTINGENCY MANAGEMENT</a:t>
            </a:r>
            <a:endParaRPr sz="3600" b="1" dirty="0">
              <a:latin typeface="Arial" panose="020B0604020202020204" pitchFamily="34" charset="0"/>
              <a:cs typeface="Arial" panose="020B0604020202020204" pitchFamily="34" charset="0"/>
            </a:endParaRPr>
          </a:p>
        </p:txBody>
      </p:sp>
      <p:sp>
        <p:nvSpPr>
          <p:cNvPr id="557" name="Google Shape;557;p55"/>
          <p:cNvSpPr txBox="1">
            <a:spLocks noGrp="1"/>
          </p:cNvSpPr>
          <p:nvPr>
            <p:ph type="sldNum" idx="12"/>
          </p:nvPr>
        </p:nvSpPr>
        <p:spPr>
          <a:xfrm>
            <a:off x="420624" y="6019801"/>
            <a:ext cx="457200" cy="184150"/>
          </a:xfrm>
          <a:prstGeom prst="rect">
            <a:avLst/>
          </a:prstGeom>
          <a:noFill/>
          <a:ln>
            <a:noFill/>
          </a:ln>
        </p:spPr>
        <p:txBody>
          <a:bodyPr spcFirstLastPara="1" wrap="square" lIns="0" tIns="0" rIns="0" bIns="0" anchor="ctr" anchorCtr="0">
            <a:normAutofit fontScale="85000" lnSpcReduction="20000"/>
          </a:bodyPr>
          <a:lstStyle/>
          <a:p>
            <a:pPr marL="0" lvl="0" indent="0" algn="ctr" rtl="0">
              <a:spcBef>
                <a:spcPts val="0"/>
              </a:spcBef>
              <a:spcAft>
                <a:spcPts val="0"/>
              </a:spcAft>
              <a:buClr>
                <a:srgbClr val="000000"/>
              </a:buClr>
              <a:buFont typeface="Arial"/>
              <a:buNone/>
            </a:pPr>
            <a:fld id="{00000000-1234-1234-1234-123412341234}" type="slidenum">
              <a:rPr lang="en-US">
                <a:latin typeface="Economica"/>
                <a:ea typeface="Economica"/>
                <a:cs typeface="Economica"/>
                <a:sym typeface="Economica"/>
              </a:rPr>
              <a:t>43</a:t>
            </a:fld>
            <a:endParaRPr sz="1300" b="0">
              <a:solidFill>
                <a:schemeClr val="dk1"/>
              </a:solidFill>
              <a:latin typeface="Economica"/>
              <a:ea typeface="Economica"/>
              <a:cs typeface="Economica"/>
              <a:sym typeface="Economica"/>
            </a:endParaRPr>
          </a:p>
        </p:txBody>
      </p:sp>
      <p:sp>
        <p:nvSpPr>
          <p:cNvPr id="558" name="Google Shape;558;p55"/>
          <p:cNvSpPr txBox="1">
            <a:spLocks noGrp="1"/>
          </p:cNvSpPr>
          <p:nvPr>
            <p:ph type="body" idx="1"/>
          </p:nvPr>
        </p:nvSpPr>
        <p:spPr>
          <a:xfrm>
            <a:off x="812800" y="1803400"/>
            <a:ext cx="10871200" cy="43688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hlink"/>
              </a:buClr>
              <a:buSzPts val="1800"/>
              <a:buNone/>
            </a:pPr>
            <a:r>
              <a:rPr lang="en-US" sz="2800" dirty="0">
                <a:latin typeface="Avenir"/>
                <a:ea typeface="Avenir"/>
                <a:cs typeface="Avenir"/>
                <a:sym typeface="Avenir"/>
              </a:rPr>
              <a:t>Contingency management (CM) treatments are based upon a simple behavioral principle -- if a behavior is reinforced or rewarded, it is more likely to occur in the future.</a:t>
            </a:r>
            <a:endParaRPr sz="2800" dirty="0"/>
          </a:p>
          <a:p>
            <a:pPr marL="411480" lvl="0" indent="-411480" algn="l" rtl="0">
              <a:lnSpc>
                <a:spcPct val="110000"/>
              </a:lnSpc>
              <a:spcBef>
                <a:spcPts val="480"/>
              </a:spcBef>
              <a:spcAft>
                <a:spcPts val="0"/>
              </a:spcAft>
              <a:buClr>
                <a:schemeClr val="hlink"/>
              </a:buClr>
              <a:buSzPts val="1800"/>
              <a:buNone/>
            </a:pPr>
            <a:r>
              <a:rPr lang="en-US" sz="2800" dirty="0">
                <a:latin typeface="Avenir"/>
                <a:ea typeface="Avenir"/>
                <a:cs typeface="Avenir"/>
                <a:sym typeface="Avenir"/>
              </a:rPr>
              <a:t>1. Frequently monitor target behavior.</a:t>
            </a:r>
            <a:endParaRPr sz="2800" dirty="0"/>
          </a:p>
          <a:p>
            <a:pPr marL="411480" lvl="0" indent="-411480" algn="l" rtl="0">
              <a:lnSpc>
                <a:spcPct val="110000"/>
              </a:lnSpc>
              <a:spcBef>
                <a:spcPts val="480"/>
              </a:spcBef>
              <a:spcAft>
                <a:spcPts val="0"/>
              </a:spcAft>
              <a:buClr>
                <a:schemeClr val="hlink"/>
              </a:buClr>
              <a:buSzPts val="1800"/>
              <a:buNone/>
            </a:pPr>
            <a:r>
              <a:rPr lang="en-US" sz="2800" dirty="0">
                <a:latin typeface="Avenir"/>
                <a:ea typeface="Avenir"/>
                <a:cs typeface="Avenir"/>
                <a:sym typeface="Avenir"/>
              </a:rPr>
              <a:t>2. Provide tangible reinforcement when target behavior occurs.</a:t>
            </a:r>
            <a:endParaRPr sz="2800" dirty="0"/>
          </a:p>
          <a:p>
            <a:pPr marL="411480" lvl="0" indent="-411480" algn="l" rtl="0">
              <a:lnSpc>
                <a:spcPct val="110000"/>
              </a:lnSpc>
              <a:spcBef>
                <a:spcPts val="480"/>
              </a:spcBef>
              <a:spcAft>
                <a:spcPts val="0"/>
              </a:spcAft>
              <a:buClr>
                <a:schemeClr val="hlink"/>
              </a:buClr>
              <a:buSzPts val="1800"/>
              <a:buNone/>
            </a:pPr>
            <a:r>
              <a:rPr lang="en-US" sz="2800" dirty="0">
                <a:latin typeface="Avenir"/>
                <a:ea typeface="Avenir"/>
                <a:cs typeface="Avenir"/>
                <a:sym typeface="Avenir"/>
              </a:rPr>
              <a:t>3. Remove reinforcement when target behavior does not occur.</a:t>
            </a:r>
            <a:endParaRPr sz="2800" dirty="0"/>
          </a:p>
          <a:p>
            <a:pPr marL="0" lvl="0" indent="0" algn="l" rtl="0">
              <a:lnSpc>
                <a:spcPct val="90000"/>
              </a:lnSpc>
              <a:spcBef>
                <a:spcPts val="1000"/>
              </a:spcBef>
              <a:spcAft>
                <a:spcPts val="1600"/>
              </a:spcAft>
              <a:buClr>
                <a:schemeClr val="dk1"/>
              </a:buClr>
              <a:buSzPts val="2400"/>
              <a:buNone/>
            </a:pPr>
            <a:endParaRPr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562"/>
        <p:cNvGrpSpPr/>
        <p:nvPr/>
      </p:nvGrpSpPr>
      <p:grpSpPr>
        <a:xfrm>
          <a:off x="0" y="0"/>
          <a:ext cx="0" cy="0"/>
          <a:chOff x="0" y="0"/>
          <a:chExt cx="0" cy="0"/>
        </a:xfrm>
      </p:grpSpPr>
      <p:sp>
        <p:nvSpPr>
          <p:cNvPr id="563" name="Google Shape;563;p56"/>
          <p:cNvSpPr txBox="1">
            <a:spLocks noGrp="1"/>
          </p:cNvSpPr>
          <p:nvPr>
            <p:ph type="title"/>
          </p:nvPr>
        </p:nvSpPr>
        <p:spPr>
          <a:xfrm>
            <a:off x="812800" y="609600"/>
            <a:ext cx="10871200" cy="12561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b="1" dirty="0">
                <a:latin typeface="Arial" panose="020B0604020202020204" pitchFamily="34" charset="0"/>
                <a:cs typeface="Arial" panose="020B0604020202020204" pitchFamily="34" charset="0"/>
              </a:rPr>
              <a:t>COMMUNITY REINFORCEMENT APPROACH (CRA)</a:t>
            </a:r>
            <a:endParaRPr sz="3600" b="1" dirty="0">
              <a:latin typeface="Arial" panose="020B0604020202020204" pitchFamily="34" charset="0"/>
              <a:cs typeface="Arial" panose="020B0604020202020204" pitchFamily="34" charset="0"/>
            </a:endParaRPr>
          </a:p>
        </p:txBody>
      </p:sp>
      <p:sp>
        <p:nvSpPr>
          <p:cNvPr id="564" name="Google Shape;564;p56"/>
          <p:cNvSpPr txBox="1">
            <a:spLocks noGrp="1"/>
          </p:cNvSpPr>
          <p:nvPr>
            <p:ph type="sldNum" idx="12"/>
          </p:nvPr>
        </p:nvSpPr>
        <p:spPr>
          <a:xfrm>
            <a:off x="420624" y="6019801"/>
            <a:ext cx="457200" cy="184150"/>
          </a:xfrm>
          <a:prstGeom prst="rect">
            <a:avLst/>
          </a:prstGeom>
          <a:noFill/>
          <a:ln>
            <a:noFill/>
          </a:ln>
        </p:spPr>
        <p:txBody>
          <a:bodyPr spcFirstLastPara="1" wrap="square" lIns="0" tIns="0" rIns="0" bIns="0" anchor="ctr" anchorCtr="0">
            <a:normAutofit fontScale="85000" lnSpcReduction="20000"/>
          </a:bodyPr>
          <a:lstStyle/>
          <a:p>
            <a:pPr marL="0" lvl="0" indent="0" algn="ctr" rtl="0">
              <a:spcBef>
                <a:spcPts val="0"/>
              </a:spcBef>
              <a:spcAft>
                <a:spcPts val="0"/>
              </a:spcAft>
              <a:buClr>
                <a:srgbClr val="000000"/>
              </a:buClr>
              <a:buFont typeface="Arial"/>
              <a:buNone/>
            </a:pPr>
            <a:fld id="{00000000-1234-1234-1234-123412341234}" type="slidenum">
              <a:rPr lang="en-US">
                <a:latin typeface="Economica"/>
                <a:ea typeface="Economica"/>
                <a:cs typeface="Economica"/>
                <a:sym typeface="Economica"/>
              </a:rPr>
              <a:t>44</a:t>
            </a:fld>
            <a:endParaRPr sz="1300" b="0">
              <a:solidFill>
                <a:schemeClr val="dk1"/>
              </a:solidFill>
              <a:latin typeface="Economica"/>
              <a:ea typeface="Economica"/>
              <a:cs typeface="Economica"/>
              <a:sym typeface="Economica"/>
            </a:endParaRPr>
          </a:p>
        </p:txBody>
      </p:sp>
      <p:sp>
        <p:nvSpPr>
          <p:cNvPr id="565" name="Google Shape;565;p56"/>
          <p:cNvSpPr txBox="1">
            <a:spLocks noGrp="1"/>
          </p:cNvSpPr>
          <p:nvPr>
            <p:ph type="body" idx="1"/>
          </p:nvPr>
        </p:nvSpPr>
        <p:spPr>
          <a:xfrm>
            <a:off x="812800" y="2231922"/>
            <a:ext cx="10871200" cy="394027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hlink"/>
              </a:buClr>
              <a:buSzPts val="1800"/>
              <a:buNone/>
            </a:pPr>
            <a:r>
              <a:rPr lang="en-US" sz="2800" dirty="0">
                <a:latin typeface="Avenir"/>
                <a:ea typeface="Avenir"/>
                <a:cs typeface="Avenir"/>
                <a:sym typeface="Avenir"/>
              </a:rPr>
              <a:t>CRA is based on the belief that environmental contingencies can play a powerful role in encouraging or discouraging drinking or drug use.</a:t>
            </a:r>
            <a:endParaRPr sz="2800" dirty="0"/>
          </a:p>
          <a:p>
            <a:pPr marL="411480" lvl="0" indent="-411480" algn="l" rtl="0">
              <a:lnSpc>
                <a:spcPct val="100000"/>
              </a:lnSpc>
              <a:spcBef>
                <a:spcPts val="480"/>
              </a:spcBef>
              <a:spcAft>
                <a:spcPts val="0"/>
              </a:spcAft>
              <a:buClr>
                <a:schemeClr val="hlink"/>
              </a:buClr>
              <a:buSzPts val="1800"/>
              <a:buNone/>
            </a:pPr>
            <a:r>
              <a:rPr lang="en-US" sz="2800" dirty="0">
                <a:latin typeface="Avenir"/>
                <a:ea typeface="Avenir"/>
                <a:cs typeface="Avenir"/>
                <a:sym typeface="Avenir"/>
              </a:rPr>
              <a:t>1. Utilizes social, recreational, familial, and vocational reinforcers</a:t>
            </a:r>
            <a:endParaRPr sz="2800" dirty="0"/>
          </a:p>
          <a:p>
            <a:pPr marL="411480" lvl="0" indent="-411480" algn="l" rtl="0">
              <a:lnSpc>
                <a:spcPct val="100000"/>
              </a:lnSpc>
              <a:spcBef>
                <a:spcPts val="480"/>
              </a:spcBef>
              <a:spcAft>
                <a:spcPts val="0"/>
              </a:spcAft>
              <a:buClr>
                <a:schemeClr val="hlink"/>
              </a:buClr>
              <a:buSzPts val="1800"/>
              <a:buNone/>
            </a:pPr>
            <a:r>
              <a:rPr lang="en-US" sz="2800" dirty="0">
                <a:latin typeface="Avenir"/>
                <a:ea typeface="Avenir"/>
                <a:cs typeface="Avenir"/>
                <a:sym typeface="Avenir"/>
              </a:rPr>
              <a:t>2. Goal is to make living more rewarding without drinking or with less drinking</a:t>
            </a:r>
            <a:endParaRPr sz="2800" dirty="0"/>
          </a:p>
          <a:p>
            <a:pPr marL="228600" lvl="0" indent="-25400" algn="l" rtl="0">
              <a:lnSpc>
                <a:spcPct val="90000"/>
              </a:lnSpc>
              <a:spcBef>
                <a:spcPts val="1000"/>
              </a:spcBef>
              <a:spcAft>
                <a:spcPts val="1600"/>
              </a:spcAft>
              <a:buClr>
                <a:schemeClr val="dk1"/>
              </a:buClr>
              <a:buSzPts val="3200"/>
              <a:buNone/>
            </a:pPr>
            <a:endParaRPr sz="2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569"/>
        <p:cNvGrpSpPr/>
        <p:nvPr/>
      </p:nvGrpSpPr>
      <p:grpSpPr>
        <a:xfrm>
          <a:off x="0" y="0"/>
          <a:ext cx="0" cy="0"/>
          <a:chOff x="0" y="0"/>
          <a:chExt cx="0" cy="0"/>
        </a:xfrm>
      </p:grpSpPr>
      <p:sp>
        <p:nvSpPr>
          <p:cNvPr id="570" name="Google Shape;570;p57"/>
          <p:cNvSpPr txBox="1">
            <a:spLocks noGrp="1"/>
          </p:cNvSpPr>
          <p:nvPr>
            <p:ph type="title"/>
          </p:nvPr>
        </p:nvSpPr>
        <p:spPr>
          <a:xfrm>
            <a:off x="812800" y="609600"/>
            <a:ext cx="10304555" cy="12561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b="1" dirty="0">
                <a:latin typeface="Arial" panose="020B0604020202020204" pitchFamily="34" charset="0"/>
                <a:cs typeface="Arial" panose="020B0604020202020204" pitchFamily="34" charset="0"/>
              </a:rPr>
              <a:t>MOTIVATION ENHANCEMENT</a:t>
            </a:r>
            <a:endParaRPr sz="3600" b="1" dirty="0">
              <a:latin typeface="Arial" panose="020B0604020202020204" pitchFamily="34" charset="0"/>
              <a:cs typeface="Arial" panose="020B0604020202020204" pitchFamily="34" charset="0"/>
            </a:endParaRPr>
          </a:p>
        </p:txBody>
      </p:sp>
      <p:sp>
        <p:nvSpPr>
          <p:cNvPr id="571" name="Google Shape;571;p57"/>
          <p:cNvSpPr txBox="1">
            <a:spLocks noGrp="1"/>
          </p:cNvSpPr>
          <p:nvPr>
            <p:ph type="sldNum" idx="12"/>
          </p:nvPr>
        </p:nvSpPr>
        <p:spPr>
          <a:xfrm>
            <a:off x="420624" y="6019801"/>
            <a:ext cx="457200" cy="184150"/>
          </a:xfrm>
          <a:prstGeom prst="rect">
            <a:avLst/>
          </a:prstGeom>
          <a:noFill/>
          <a:ln>
            <a:noFill/>
          </a:ln>
        </p:spPr>
        <p:txBody>
          <a:bodyPr spcFirstLastPara="1" wrap="square" lIns="0" tIns="0" rIns="0" bIns="0" anchor="ctr" anchorCtr="0">
            <a:normAutofit fontScale="85000" lnSpcReduction="20000"/>
          </a:bodyPr>
          <a:lstStyle/>
          <a:p>
            <a:pPr marL="0" lvl="0" indent="0" algn="ctr" rtl="0">
              <a:spcBef>
                <a:spcPts val="0"/>
              </a:spcBef>
              <a:spcAft>
                <a:spcPts val="0"/>
              </a:spcAft>
              <a:buClr>
                <a:srgbClr val="000000"/>
              </a:buClr>
              <a:buFont typeface="Arial"/>
              <a:buNone/>
            </a:pPr>
            <a:fld id="{00000000-1234-1234-1234-123412341234}" type="slidenum">
              <a:rPr lang="en-US">
                <a:latin typeface="Economica"/>
                <a:ea typeface="Economica"/>
                <a:cs typeface="Economica"/>
                <a:sym typeface="Economica"/>
              </a:rPr>
              <a:t>45</a:t>
            </a:fld>
            <a:endParaRPr sz="1300" b="0">
              <a:solidFill>
                <a:schemeClr val="dk1"/>
              </a:solidFill>
              <a:latin typeface="Economica"/>
              <a:ea typeface="Economica"/>
              <a:cs typeface="Economica"/>
              <a:sym typeface="Economica"/>
            </a:endParaRPr>
          </a:p>
        </p:txBody>
      </p:sp>
      <p:sp>
        <p:nvSpPr>
          <p:cNvPr id="572" name="Google Shape;572;p57"/>
          <p:cNvSpPr txBox="1">
            <a:spLocks noGrp="1"/>
          </p:cNvSpPr>
          <p:nvPr>
            <p:ph type="body" idx="1"/>
          </p:nvPr>
        </p:nvSpPr>
        <p:spPr>
          <a:xfrm>
            <a:off x="812800" y="1803400"/>
            <a:ext cx="10871200" cy="436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None/>
            </a:pPr>
            <a:r>
              <a:rPr lang="en-US" sz="2800" dirty="0">
                <a:latin typeface="Avenir"/>
                <a:ea typeface="Avenir"/>
                <a:cs typeface="Avenir"/>
                <a:sym typeface="Avenir"/>
              </a:rPr>
              <a:t>Motivation enhancement treatment, based on motivational interviewing, is a directive, person-centered approach that focuses on increasing an individual’s intrinsic interest in changing drinking behavior and building intrinsic motivation to change.</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Active listening</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Reflecting change talk</a:t>
            </a:r>
            <a:endParaRPr sz="2800" dirty="0"/>
          </a:p>
          <a:p>
            <a:pPr marL="457200" lvl="0" indent="-457200" algn="l" rtl="0">
              <a:lnSpc>
                <a:spcPct val="90000"/>
              </a:lnSpc>
              <a:spcBef>
                <a:spcPts val="1000"/>
              </a:spcBef>
              <a:spcAft>
                <a:spcPts val="1600"/>
              </a:spcAft>
              <a:buClr>
                <a:schemeClr val="dk1"/>
              </a:buClr>
              <a:buSzPts val="2400"/>
              <a:buAutoNum type="arabicPeriod"/>
            </a:pPr>
            <a:r>
              <a:rPr lang="en-US" sz="2800" dirty="0">
                <a:latin typeface="Avenir"/>
                <a:ea typeface="Avenir"/>
                <a:cs typeface="Avenir"/>
                <a:sym typeface="Avenir"/>
              </a:rPr>
              <a:t>Practices to evoke change talk</a:t>
            </a:r>
            <a:endParaRPr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576"/>
        <p:cNvGrpSpPr/>
        <p:nvPr/>
      </p:nvGrpSpPr>
      <p:grpSpPr>
        <a:xfrm>
          <a:off x="0" y="0"/>
          <a:ext cx="0" cy="0"/>
          <a:chOff x="0" y="0"/>
          <a:chExt cx="0" cy="0"/>
        </a:xfrm>
      </p:grpSpPr>
      <p:sp>
        <p:nvSpPr>
          <p:cNvPr id="577" name="Google Shape;577;p58"/>
          <p:cNvSpPr txBox="1">
            <a:spLocks noGrp="1"/>
          </p:cNvSpPr>
          <p:nvPr>
            <p:ph type="title"/>
          </p:nvPr>
        </p:nvSpPr>
        <p:spPr>
          <a:xfrm>
            <a:off x="812800" y="609600"/>
            <a:ext cx="10304555" cy="12561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b="1" dirty="0">
                <a:latin typeface="Arial" panose="020B0604020202020204" pitchFamily="34" charset="0"/>
                <a:cs typeface="Arial" panose="020B0604020202020204" pitchFamily="34" charset="0"/>
              </a:rPr>
              <a:t>TWELVE-STEP FACILITATION (TSF)</a:t>
            </a:r>
            <a:endParaRPr sz="3600" b="1" dirty="0">
              <a:latin typeface="Arial" panose="020B0604020202020204" pitchFamily="34" charset="0"/>
              <a:cs typeface="Arial" panose="020B0604020202020204" pitchFamily="34" charset="0"/>
            </a:endParaRPr>
          </a:p>
        </p:txBody>
      </p:sp>
      <p:sp>
        <p:nvSpPr>
          <p:cNvPr id="578" name="Google Shape;578;p58"/>
          <p:cNvSpPr txBox="1">
            <a:spLocks noGrp="1"/>
          </p:cNvSpPr>
          <p:nvPr>
            <p:ph type="sldNum" idx="12"/>
          </p:nvPr>
        </p:nvSpPr>
        <p:spPr>
          <a:xfrm>
            <a:off x="420624" y="6019801"/>
            <a:ext cx="457200" cy="184150"/>
          </a:xfrm>
          <a:prstGeom prst="rect">
            <a:avLst/>
          </a:prstGeom>
          <a:noFill/>
          <a:ln>
            <a:noFill/>
          </a:ln>
        </p:spPr>
        <p:txBody>
          <a:bodyPr spcFirstLastPara="1" wrap="square" lIns="0" tIns="0" rIns="0" bIns="0" anchor="ctr" anchorCtr="0">
            <a:normAutofit fontScale="85000" lnSpcReduction="20000"/>
          </a:bodyPr>
          <a:lstStyle/>
          <a:p>
            <a:pPr marL="0" lvl="0" indent="0" algn="ctr" rtl="0">
              <a:spcBef>
                <a:spcPts val="0"/>
              </a:spcBef>
              <a:spcAft>
                <a:spcPts val="0"/>
              </a:spcAft>
              <a:buClr>
                <a:srgbClr val="000000"/>
              </a:buClr>
              <a:buFont typeface="Arial"/>
              <a:buNone/>
            </a:pPr>
            <a:fld id="{00000000-1234-1234-1234-123412341234}" type="slidenum">
              <a:rPr lang="en-US">
                <a:latin typeface="Economica"/>
                <a:ea typeface="Economica"/>
                <a:cs typeface="Economica"/>
                <a:sym typeface="Economica"/>
              </a:rPr>
              <a:t>46</a:t>
            </a:fld>
            <a:endParaRPr sz="1300" b="0">
              <a:solidFill>
                <a:schemeClr val="dk1"/>
              </a:solidFill>
              <a:latin typeface="Economica"/>
              <a:ea typeface="Economica"/>
              <a:cs typeface="Economica"/>
              <a:sym typeface="Economica"/>
            </a:endParaRPr>
          </a:p>
        </p:txBody>
      </p:sp>
      <p:sp>
        <p:nvSpPr>
          <p:cNvPr id="579" name="Google Shape;579;p58"/>
          <p:cNvSpPr txBox="1">
            <a:spLocks noGrp="1"/>
          </p:cNvSpPr>
          <p:nvPr>
            <p:ph type="body" idx="1"/>
          </p:nvPr>
        </p:nvSpPr>
        <p:spPr>
          <a:xfrm>
            <a:off x="812800" y="1635534"/>
            <a:ext cx="10871200" cy="478431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None/>
            </a:pPr>
            <a:r>
              <a:rPr lang="en-US" sz="2800" dirty="0">
                <a:latin typeface="Avenir"/>
                <a:ea typeface="Avenir"/>
                <a:cs typeface="Avenir"/>
                <a:sym typeface="Avenir"/>
              </a:rPr>
              <a:t>TSF is designed to systematically link individuals with mutual help programs and encourage active participation in community-based 12-step mutual-help organizations.</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Emphasis on the engagement and active participation with 12-step mutual-help organizations, like AA, as the primary means of achieving and sustaining long-term remission from alcohol use disorder.</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Facilitates the patient’s attendance at meetings. Collaboratively, the provider and patient may track meeting attendance and active involvement (e.g., finding a sponsor) through logs or journals.</a:t>
            </a:r>
            <a:endParaRPr sz="2800" dirty="0"/>
          </a:p>
          <a:p>
            <a:pPr marL="457200" lvl="0" indent="-457200" algn="l" rtl="0">
              <a:lnSpc>
                <a:spcPct val="90000"/>
              </a:lnSpc>
              <a:spcBef>
                <a:spcPts val="1000"/>
              </a:spcBef>
              <a:spcAft>
                <a:spcPts val="1600"/>
              </a:spcAft>
              <a:buClr>
                <a:schemeClr val="dk1"/>
              </a:buClr>
              <a:buSzPts val="2400"/>
              <a:buAutoNum type="arabicPeriod"/>
            </a:pPr>
            <a:r>
              <a:rPr lang="en-US" sz="2800" dirty="0">
                <a:latin typeface="Avenir"/>
                <a:ea typeface="Avenir"/>
                <a:cs typeface="Avenir"/>
                <a:sym typeface="Avenir"/>
              </a:rPr>
              <a:t>Discuss and explore patient’s attitudes about mutual support group engagement, and any barriers to engagement</a:t>
            </a:r>
            <a:endParaRPr sz="28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583"/>
        <p:cNvGrpSpPr/>
        <p:nvPr/>
      </p:nvGrpSpPr>
      <p:grpSpPr>
        <a:xfrm>
          <a:off x="0" y="0"/>
          <a:ext cx="0" cy="0"/>
          <a:chOff x="0" y="0"/>
          <a:chExt cx="0" cy="0"/>
        </a:xfrm>
      </p:grpSpPr>
      <p:sp>
        <p:nvSpPr>
          <p:cNvPr id="584" name="Google Shape;584;p59"/>
          <p:cNvSpPr txBox="1">
            <a:spLocks noGrp="1"/>
          </p:cNvSpPr>
          <p:nvPr>
            <p:ph type="title"/>
          </p:nvPr>
        </p:nvSpPr>
        <p:spPr>
          <a:xfrm>
            <a:off x="812800" y="609600"/>
            <a:ext cx="10304555" cy="12561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b="1" dirty="0">
                <a:latin typeface="Arial" panose="020B0604020202020204" pitchFamily="34" charset="0"/>
                <a:cs typeface="Arial" panose="020B0604020202020204" pitchFamily="34" charset="0"/>
              </a:rPr>
              <a:t>COUPLES AND FAMILY APPROACHES</a:t>
            </a:r>
            <a:endParaRPr sz="3600" b="1" dirty="0">
              <a:latin typeface="Arial" panose="020B0604020202020204" pitchFamily="34" charset="0"/>
              <a:cs typeface="Arial" panose="020B0604020202020204" pitchFamily="34" charset="0"/>
            </a:endParaRPr>
          </a:p>
        </p:txBody>
      </p:sp>
      <p:sp>
        <p:nvSpPr>
          <p:cNvPr id="585" name="Google Shape;585;p59"/>
          <p:cNvSpPr txBox="1">
            <a:spLocks noGrp="1"/>
          </p:cNvSpPr>
          <p:nvPr>
            <p:ph type="sldNum" idx="12"/>
          </p:nvPr>
        </p:nvSpPr>
        <p:spPr>
          <a:xfrm>
            <a:off x="420624" y="6019801"/>
            <a:ext cx="457200" cy="184150"/>
          </a:xfrm>
          <a:prstGeom prst="rect">
            <a:avLst/>
          </a:prstGeom>
          <a:noFill/>
          <a:ln>
            <a:noFill/>
          </a:ln>
        </p:spPr>
        <p:txBody>
          <a:bodyPr spcFirstLastPara="1" wrap="square" lIns="0" tIns="0" rIns="0" bIns="0" anchor="ctr" anchorCtr="0">
            <a:normAutofit fontScale="85000" lnSpcReduction="20000"/>
          </a:bodyPr>
          <a:lstStyle/>
          <a:p>
            <a:pPr marL="0" lvl="0" indent="0" algn="ctr" rtl="0">
              <a:spcBef>
                <a:spcPts val="0"/>
              </a:spcBef>
              <a:spcAft>
                <a:spcPts val="0"/>
              </a:spcAft>
              <a:buClr>
                <a:srgbClr val="000000"/>
              </a:buClr>
              <a:buFont typeface="Arial"/>
              <a:buNone/>
            </a:pPr>
            <a:fld id="{00000000-1234-1234-1234-123412341234}" type="slidenum">
              <a:rPr lang="en-US">
                <a:latin typeface="Economica"/>
                <a:ea typeface="Economica"/>
                <a:cs typeface="Economica"/>
                <a:sym typeface="Economica"/>
              </a:rPr>
              <a:t>47</a:t>
            </a:fld>
            <a:endParaRPr sz="1300" b="0">
              <a:solidFill>
                <a:schemeClr val="dk1"/>
              </a:solidFill>
              <a:latin typeface="Economica"/>
              <a:ea typeface="Economica"/>
              <a:cs typeface="Economica"/>
              <a:sym typeface="Economica"/>
            </a:endParaRPr>
          </a:p>
        </p:txBody>
      </p:sp>
      <p:sp>
        <p:nvSpPr>
          <p:cNvPr id="586" name="Google Shape;586;p59"/>
          <p:cNvSpPr txBox="1">
            <a:spLocks noGrp="1"/>
          </p:cNvSpPr>
          <p:nvPr>
            <p:ph type="body" idx="1"/>
          </p:nvPr>
        </p:nvSpPr>
        <p:spPr>
          <a:xfrm>
            <a:off x="736600" y="1579305"/>
            <a:ext cx="10871200" cy="496436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None/>
            </a:pPr>
            <a:r>
              <a:rPr lang="en-US" sz="2800" dirty="0">
                <a:latin typeface="Avenir"/>
                <a:ea typeface="Avenir"/>
                <a:cs typeface="Avenir"/>
                <a:sym typeface="Avenir"/>
              </a:rPr>
              <a:t>Based on both family systems and behavioral models, goals are to improve relationship and reduce drinking problems, as well as train family members in coping with and actively supporting individuals with alcohol problems through behavioral reinforcement principles.</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Alcohol Behavioral Couples Therapy – largely based on CBT and behavioral couples therapy, focus on CBT techniques, as well as communication skills and interpersonal triggers</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Community Reinforcement and Family Training – largely based on CRA, provides treatment to family members to increase psychosocial functioning, and provide resources to increase treatment engagement</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Other family therapy methods – multidimensional family therapy, unilateral family therapy focus on improving family functioning</a:t>
            </a:r>
            <a:endParaRPr sz="2800" dirty="0"/>
          </a:p>
          <a:p>
            <a:pPr marL="457200" lvl="0" indent="-304800" algn="l" rtl="0">
              <a:lnSpc>
                <a:spcPct val="90000"/>
              </a:lnSpc>
              <a:spcBef>
                <a:spcPts val="1000"/>
              </a:spcBef>
              <a:spcAft>
                <a:spcPts val="0"/>
              </a:spcAft>
              <a:buClr>
                <a:schemeClr val="dk1"/>
              </a:buClr>
              <a:buSzPts val="2400"/>
              <a:buNone/>
            </a:pPr>
            <a:endParaRPr sz="2800" dirty="0">
              <a:latin typeface="Avenir"/>
              <a:ea typeface="Avenir"/>
              <a:cs typeface="Avenir"/>
              <a:sym typeface="Avenir"/>
            </a:endParaRPr>
          </a:p>
          <a:p>
            <a:pPr marL="0" lvl="0" indent="0" algn="l" rtl="0">
              <a:lnSpc>
                <a:spcPct val="90000"/>
              </a:lnSpc>
              <a:spcBef>
                <a:spcPts val="1000"/>
              </a:spcBef>
              <a:spcAft>
                <a:spcPts val="1600"/>
              </a:spcAft>
              <a:buClr>
                <a:schemeClr val="dk1"/>
              </a:buClr>
              <a:buSzPts val="2400"/>
              <a:buNone/>
            </a:pPr>
            <a:endParaRPr sz="2800" dirty="0">
              <a:latin typeface="Avenir"/>
              <a:ea typeface="Avenir"/>
              <a:cs typeface="Avenir"/>
              <a:sym typeface="Aveni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590"/>
        <p:cNvGrpSpPr/>
        <p:nvPr/>
      </p:nvGrpSpPr>
      <p:grpSpPr>
        <a:xfrm>
          <a:off x="0" y="0"/>
          <a:ext cx="0" cy="0"/>
          <a:chOff x="0" y="0"/>
          <a:chExt cx="0" cy="0"/>
        </a:xfrm>
      </p:grpSpPr>
      <p:sp>
        <p:nvSpPr>
          <p:cNvPr id="591" name="Google Shape;591;p60"/>
          <p:cNvSpPr txBox="1">
            <a:spLocks noGrp="1"/>
          </p:cNvSpPr>
          <p:nvPr>
            <p:ph type="title"/>
          </p:nvPr>
        </p:nvSpPr>
        <p:spPr>
          <a:xfrm>
            <a:off x="743954" y="609600"/>
            <a:ext cx="10940046" cy="125611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b="1" dirty="0">
                <a:latin typeface="Arial" panose="020B0604020202020204" pitchFamily="34" charset="0"/>
                <a:cs typeface="Arial" panose="020B0604020202020204" pitchFamily="34" charset="0"/>
              </a:rPr>
              <a:t>MINDFULNESS/ACCEPTANCE BASED TREATMENTS</a:t>
            </a:r>
            <a:endParaRPr sz="3600" b="1" dirty="0">
              <a:latin typeface="Arial" panose="020B0604020202020204" pitchFamily="34" charset="0"/>
              <a:cs typeface="Arial" panose="020B0604020202020204" pitchFamily="34" charset="0"/>
            </a:endParaRPr>
          </a:p>
        </p:txBody>
      </p:sp>
      <p:sp>
        <p:nvSpPr>
          <p:cNvPr id="592" name="Google Shape;592;p60"/>
          <p:cNvSpPr txBox="1">
            <a:spLocks noGrp="1"/>
          </p:cNvSpPr>
          <p:nvPr>
            <p:ph type="sldNum" idx="12"/>
          </p:nvPr>
        </p:nvSpPr>
        <p:spPr>
          <a:xfrm>
            <a:off x="420624" y="6019801"/>
            <a:ext cx="457200" cy="184150"/>
          </a:xfrm>
          <a:prstGeom prst="rect">
            <a:avLst/>
          </a:prstGeom>
          <a:noFill/>
          <a:ln>
            <a:noFill/>
          </a:ln>
        </p:spPr>
        <p:txBody>
          <a:bodyPr spcFirstLastPara="1" wrap="square" lIns="0" tIns="0" rIns="0" bIns="0" anchor="ctr" anchorCtr="0">
            <a:normAutofit fontScale="85000" lnSpcReduction="20000"/>
          </a:bodyPr>
          <a:lstStyle/>
          <a:p>
            <a:pPr marL="0" lvl="0" indent="0" algn="ctr" rtl="0">
              <a:spcBef>
                <a:spcPts val="0"/>
              </a:spcBef>
              <a:spcAft>
                <a:spcPts val="0"/>
              </a:spcAft>
              <a:buClr>
                <a:srgbClr val="000000"/>
              </a:buClr>
              <a:buFont typeface="Arial"/>
              <a:buNone/>
            </a:pPr>
            <a:fld id="{00000000-1234-1234-1234-123412341234}" type="slidenum">
              <a:rPr lang="en-US">
                <a:latin typeface="Economica"/>
                <a:ea typeface="Economica"/>
                <a:cs typeface="Economica"/>
                <a:sym typeface="Economica"/>
              </a:rPr>
              <a:t>48</a:t>
            </a:fld>
            <a:endParaRPr sz="1300" b="0">
              <a:solidFill>
                <a:schemeClr val="dk1"/>
              </a:solidFill>
              <a:latin typeface="Economica"/>
              <a:ea typeface="Economica"/>
              <a:cs typeface="Economica"/>
              <a:sym typeface="Economica"/>
            </a:endParaRPr>
          </a:p>
        </p:txBody>
      </p:sp>
      <p:sp>
        <p:nvSpPr>
          <p:cNvPr id="593" name="Google Shape;593;p60"/>
          <p:cNvSpPr txBox="1">
            <a:spLocks noGrp="1"/>
          </p:cNvSpPr>
          <p:nvPr>
            <p:ph type="body" idx="1"/>
          </p:nvPr>
        </p:nvSpPr>
        <p:spPr>
          <a:xfrm>
            <a:off x="812800" y="2064774"/>
            <a:ext cx="10871200" cy="410742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None/>
            </a:pPr>
            <a:r>
              <a:rPr lang="en-US" sz="2800" dirty="0">
                <a:latin typeface="Avenir"/>
                <a:ea typeface="Avenir"/>
                <a:cs typeface="Avenir"/>
                <a:sym typeface="Avenir"/>
              </a:rPr>
              <a:t>Several different techniques that are largely based in Eastern traditions and focused on bringing one’s attention to the immediate experience of the present moment (i.e. craving, sadness, pain, etc.) without judgment, and without a need to engage with, including actively avoiding, those feelings through alcohol use.</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Mindfulness-Based Relapse Prevention</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Mindfulness Oriented Recovery Enhancement</a:t>
            </a:r>
            <a:endParaRPr sz="2800" dirty="0"/>
          </a:p>
          <a:p>
            <a:pPr marL="457200" lvl="0" indent="-457200" algn="l" rtl="0">
              <a:lnSpc>
                <a:spcPct val="90000"/>
              </a:lnSpc>
              <a:spcBef>
                <a:spcPts val="1000"/>
              </a:spcBef>
              <a:spcAft>
                <a:spcPts val="0"/>
              </a:spcAft>
              <a:buClr>
                <a:schemeClr val="dk1"/>
              </a:buClr>
              <a:buSzPts val="2400"/>
              <a:buAutoNum type="arabicPeriod"/>
            </a:pPr>
            <a:r>
              <a:rPr lang="en-US" sz="2800" dirty="0">
                <a:latin typeface="Avenir"/>
                <a:ea typeface="Avenir"/>
                <a:cs typeface="Avenir"/>
                <a:sym typeface="Avenir"/>
              </a:rPr>
              <a:t>Acceptance and Commitment Therapy</a:t>
            </a:r>
            <a:endParaRPr sz="2800" dirty="0"/>
          </a:p>
          <a:p>
            <a:pPr marL="457200" lvl="0" indent="-457200" algn="l" rtl="0">
              <a:lnSpc>
                <a:spcPct val="90000"/>
              </a:lnSpc>
              <a:spcBef>
                <a:spcPts val="1000"/>
              </a:spcBef>
              <a:spcAft>
                <a:spcPts val="1600"/>
              </a:spcAft>
              <a:buClr>
                <a:schemeClr val="dk1"/>
              </a:buClr>
              <a:buSzPts val="2400"/>
              <a:buAutoNum type="arabicPeriod"/>
            </a:pPr>
            <a:r>
              <a:rPr lang="en-US" sz="2800" dirty="0">
                <a:latin typeface="Avenir"/>
                <a:ea typeface="Avenir"/>
                <a:cs typeface="Avenir"/>
                <a:sym typeface="Avenir"/>
              </a:rPr>
              <a:t>Mindfulness-Based Addiction Treatment</a:t>
            </a:r>
            <a:endParaRPr sz="2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1"/>
          <p:cNvSpPr txBox="1">
            <a:spLocks noGrp="1"/>
          </p:cNvSpPr>
          <p:nvPr>
            <p:ph type="title"/>
          </p:nvPr>
        </p:nvSpPr>
        <p:spPr>
          <a:xfrm>
            <a:off x="157019" y="609600"/>
            <a:ext cx="11196780" cy="914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dirty="0">
                <a:solidFill>
                  <a:schemeClr val="tx1"/>
                </a:solidFill>
              </a:rPr>
              <a:t>CULTURAL ADAPTATIONS</a:t>
            </a:r>
            <a:endParaRPr sz="3600" dirty="0">
              <a:solidFill>
                <a:schemeClr val="tx1"/>
              </a:solidFill>
            </a:endParaRPr>
          </a:p>
        </p:txBody>
      </p:sp>
      <p:sp>
        <p:nvSpPr>
          <p:cNvPr id="599" name="Google Shape;599;p61"/>
          <p:cNvSpPr txBox="1">
            <a:spLocks noGrp="1"/>
          </p:cNvSpPr>
          <p:nvPr>
            <p:ph type="body" idx="1"/>
          </p:nvPr>
        </p:nvSpPr>
        <p:spPr>
          <a:xfrm>
            <a:off x="157018" y="1403363"/>
            <a:ext cx="11720945" cy="435254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600"/>
              </a:spcAft>
              <a:buClr>
                <a:schemeClr val="dk1"/>
              </a:buClr>
              <a:buSzPts val="2400"/>
              <a:buNone/>
            </a:pPr>
            <a:r>
              <a:rPr lang="en-US" dirty="0">
                <a:latin typeface="Avenir"/>
                <a:ea typeface="Avenir"/>
                <a:cs typeface="Avenir"/>
                <a:sym typeface="Avenir"/>
              </a:rPr>
              <a:t>Cultural context and health equity in the development and evaluation of behavioral interventions for alcohol and other substance use disorder, a few examples of promising interventions, but more work is needed:</a:t>
            </a:r>
            <a:endParaRPr dirty="0"/>
          </a:p>
        </p:txBody>
      </p:sp>
      <p:pic>
        <p:nvPicPr>
          <p:cNvPr id="600" name="Google Shape;600;p61"/>
          <p:cNvPicPr preferRelativeResize="0"/>
          <p:nvPr/>
        </p:nvPicPr>
        <p:blipFill rotWithShape="1">
          <a:blip r:embed="rId3">
            <a:alphaModFix/>
          </a:blip>
          <a:srcRect/>
          <a:stretch/>
        </p:blipFill>
        <p:spPr>
          <a:xfrm>
            <a:off x="157019" y="2450530"/>
            <a:ext cx="4237619" cy="1956939"/>
          </a:xfrm>
          <a:prstGeom prst="rect">
            <a:avLst/>
          </a:prstGeom>
          <a:noFill/>
          <a:ln w="9525" cap="flat" cmpd="sng">
            <a:solidFill>
              <a:schemeClr val="lt2"/>
            </a:solidFill>
            <a:prstDash val="solid"/>
            <a:round/>
            <a:headEnd type="none" w="sm" len="sm"/>
            <a:tailEnd type="none" w="sm" len="sm"/>
          </a:ln>
        </p:spPr>
      </p:pic>
      <p:pic>
        <p:nvPicPr>
          <p:cNvPr id="601" name="Google Shape;601;p61"/>
          <p:cNvPicPr preferRelativeResize="0"/>
          <p:nvPr/>
        </p:nvPicPr>
        <p:blipFill rotWithShape="1">
          <a:blip r:embed="rId4">
            <a:alphaModFix/>
          </a:blip>
          <a:srcRect/>
          <a:stretch/>
        </p:blipFill>
        <p:spPr>
          <a:xfrm>
            <a:off x="4468515" y="2470074"/>
            <a:ext cx="4318995" cy="1786131"/>
          </a:xfrm>
          <a:prstGeom prst="rect">
            <a:avLst/>
          </a:prstGeom>
          <a:noFill/>
          <a:ln w="9525" cap="flat" cmpd="sng">
            <a:solidFill>
              <a:schemeClr val="lt2"/>
            </a:solidFill>
            <a:prstDash val="solid"/>
            <a:round/>
            <a:headEnd type="none" w="sm" len="sm"/>
            <a:tailEnd type="none" w="sm" len="sm"/>
          </a:ln>
        </p:spPr>
      </p:pic>
      <p:pic>
        <p:nvPicPr>
          <p:cNvPr id="602" name="Google Shape;602;p61"/>
          <p:cNvPicPr preferRelativeResize="0"/>
          <p:nvPr/>
        </p:nvPicPr>
        <p:blipFill rotWithShape="1">
          <a:blip r:embed="rId5">
            <a:alphaModFix/>
          </a:blip>
          <a:srcRect/>
          <a:stretch/>
        </p:blipFill>
        <p:spPr>
          <a:xfrm>
            <a:off x="55158" y="4504648"/>
            <a:ext cx="4494857" cy="1859760"/>
          </a:xfrm>
          <a:prstGeom prst="rect">
            <a:avLst/>
          </a:prstGeom>
          <a:noFill/>
          <a:ln w="9525" cap="flat" cmpd="sng">
            <a:solidFill>
              <a:schemeClr val="lt2"/>
            </a:solidFill>
            <a:prstDash val="solid"/>
            <a:round/>
            <a:headEnd type="none" w="sm" len="sm"/>
            <a:tailEnd type="none" w="sm" len="sm"/>
          </a:ln>
        </p:spPr>
      </p:pic>
      <p:pic>
        <p:nvPicPr>
          <p:cNvPr id="603" name="Google Shape;603;p61"/>
          <p:cNvPicPr preferRelativeResize="0"/>
          <p:nvPr/>
        </p:nvPicPr>
        <p:blipFill rotWithShape="1">
          <a:blip r:embed="rId6">
            <a:alphaModFix/>
          </a:blip>
          <a:srcRect/>
          <a:stretch/>
        </p:blipFill>
        <p:spPr>
          <a:xfrm>
            <a:off x="8861387" y="2055187"/>
            <a:ext cx="3237403" cy="2201018"/>
          </a:xfrm>
          <a:prstGeom prst="rect">
            <a:avLst/>
          </a:prstGeom>
          <a:noFill/>
          <a:ln w="9525" cap="flat" cmpd="sng">
            <a:solidFill>
              <a:schemeClr val="lt2"/>
            </a:solidFill>
            <a:prstDash val="solid"/>
            <a:round/>
            <a:headEnd type="none" w="sm" len="sm"/>
            <a:tailEnd type="none" w="sm" len="sm"/>
          </a:ln>
        </p:spPr>
      </p:pic>
      <p:pic>
        <p:nvPicPr>
          <p:cNvPr id="604" name="Google Shape;604;p61"/>
          <p:cNvPicPr preferRelativeResize="0"/>
          <p:nvPr/>
        </p:nvPicPr>
        <p:blipFill rotWithShape="1">
          <a:blip r:embed="rId7">
            <a:alphaModFix/>
          </a:blip>
          <a:srcRect/>
          <a:stretch/>
        </p:blipFill>
        <p:spPr>
          <a:xfrm>
            <a:off x="8492782" y="4348652"/>
            <a:ext cx="3606008" cy="2201018"/>
          </a:xfrm>
          <a:prstGeom prst="rect">
            <a:avLst/>
          </a:prstGeom>
          <a:noFill/>
          <a:ln w="9525" cap="flat" cmpd="sng">
            <a:solidFill>
              <a:schemeClr val="lt2"/>
            </a:solidFill>
            <a:prstDash val="solid"/>
            <a:round/>
            <a:headEnd type="none" w="sm" len="sm"/>
            <a:tailEnd type="none" w="sm" len="sm"/>
          </a:ln>
        </p:spPr>
      </p:pic>
      <p:pic>
        <p:nvPicPr>
          <p:cNvPr id="605" name="Google Shape;605;p61"/>
          <p:cNvPicPr preferRelativeResize="0"/>
          <p:nvPr/>
        </p:nvPicPr>
        <p:blipFill rotWithShape="1">
          <a:blip r:embed="rId8">
            <a:alphaModFix/>
          </a:blip>
          <a:srcRect/>
          <a:stretch/>
        </p:blipFill>
        <p:spPr>
          <a:xfrm>
            <a:off x="4713261" y="4786348"/>
            <a:ext cx="3680506" cy="1202209"/>
          </a:xfrm>
          <a:prstGeom prst="rect">
            <a:avLst/>
          </a:prstGeom>
          <a:noFill/>
          <a:ln w="9525" cap="flat" cmpd="sng">
            <a:solidFill>
              <a:schemeClr val="lt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5"/>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dirty="0"/>
              <a:t>DISCLOSURE</a:t>
            </a:r>
            <a:r>
              <a:rPr lang="en-US" dirty="0"/>
              <a:t> </a:t>
            </a:r>
            <a:r>
              <a:rPr lang="en-US" sz="3200" dirty="0"/>
              <a:t>INFORMATION</a:t>
            </a:r>
            <a:endParaRPr dirty="0"/>
          </a:p>
        </p:txBody>
      </p:sp>
      <p:sp>
        <p:nvSpPr>
          <p:cNvPr id="227" name="Google Shape;227;p5"/>
          <p:cNvSpPr txBox="1">
            <a:spLocks noGrp="1"/>
          </p:cNvSpPr>
          <p:nvPr>
            <p:ph type="body" idx="1"/>
          </p:nvPr>
        </p:nvSpPr>
        <p:spPr>
          <a:xfrm>
            <a:off x="367862" y="4063913"/>
            <a:ext cx="7563113" cy="2446630"/>
          </a:xfrm>
          <a:prstGeom prst="rect">
            <a:avLst/>
          </a:prstGeom>
          <a:noFill/>
          <a:ln>
            <a:noFill/>
          </a:ln>
        </p:spPr>
        <p:txBody>
          <a:bodyPr spcFirstLastPara="1" wrap="square" lIns="91425" tIns="45700" rIns="91425" bIns="45700" anchor="t" anchorCtr="0">
            <a:noAutofit/>
          </a:bodyPr>
          <a:lstStyle/>
          <a:p>
            <a:pPr marL="495300" lvl="0" indent="-342900" algn="l" rtl="0">
              <a:lnSpc>
                <a:spcPct val="90000"/>
              </a:lnSpc>
              <a:spcBef>
                <a:spcPts val="0"/>
              </a:spcBef>
              <a:spcAft>
                <a:spcPts val="0"/>
              </a:spcAft>
              <a:buClr>
                <a:srgbClr val="009999"/>
              </a:buClr>
              <a:buSzPct val="150000"/>
              <a:buFont typeface="Open Sans" panose="020B0606030504020204" pitchFamily="34" charset="0"/>
              <a:buChar char="»"/>
            </a:pPr>
            <a:r>
              <a:rPr lang="en-US" dirty="0">
                <a:solidFill>
                  <a:schemeClr val="tx1">
                    <a:lumMod val="50000"/>
                    <a:lumOff val="50000"/>
                  </a:schemeClr>
                </a:solidFill>
                <a:latin typeface="+mn-lt"/>
              </a:rPr>
              <a:t>Professor, Department of Health Law, Policy and Management, and Assistant Dean for Practice</a:t>
            </a:r>
            <a:endParaRPr dirty="0">
              <a:solidFill>
                <a:schemeClr val="tx1">
                  <a:lumMod val="50000"/>
                  <a:lumOff val="50000"/>
                </a:schemeClr>
              </a:solidFill>
              <a:latin typeface="+mn-lt"/>
            </a:endParaRPr>
          </a:p>
          <a:p>
            <a:pPr marL="495300" lvl="0" indent="-342900" algn="l" rtl="0">
              <a:lnSpc>
                <a:spcPct val="90000"/>
              </a:lnSpc>
              <a:spcBef>
                <a:spcPts val="1600"/>
              </a:spcBef>
              <a:spcAft>
                <a:spcPts val="0"/>
              </a:spcAft>
              <a:buClr>
                <a:srgbClr val="009999"/>
              </a:buClr>
              <a:buSzPct val="150000"/>
              <a:buFont typeface="Open Sans" panose="020B0606030504020204" pitchFamily="34" charset="0"/>
              <a:buChar char="»"/>
            </a:pPr>
            <a:r>
              <a:rPr lang="en-US" dirty="0">
                <a:solidFill>
                  <a:schemeClr val="tx1">
                    <a:lumMod val="50000"/>
                    <a:lumOff val="50000"/>
                  </a:schemeClr>
                </a:solidFill>
                <a:latin typeface="+mn-lt"/>
              </a:rPr>
              <a:t>Boston University School of Public Health</a:t>
            </a:r>
            <a:endParaRPr dirty="0">
              <a:solidFill>
                <a:schemeClr val="tx1">
                  <a:lumMod val="50000"/>
                  <a:lumOff val="50000"/>
                </a:schemeClr>
              </a:solidFill>
              <a:latin typeface="+mn-lt"/>
            </a:endParaRPr>
          </a:p>
          <a:p>
            <a:pPr marL="495300" lvl="0" indent="-342900" algn="l" rtl="0">
              <a:lnSpc>
                <a:spcPct val="90000"/>
              </a:lnSpc>
              <a:spcBef>
                <a:spcPts val="1600"/>
              </a:spcBef>
              <a:spcAft>
                <a:spcPts val="0"/>
              </a:spcAft>
              <a:buClr>
                <a:srgbClr val="009999"/>
              </a:buClr>
              <a:buSzPct val="150000"/>
              <a:buFont typeface="Open Sans" panose="020B0606030504020204" pitchFamily="34" charset="0"/>
              <a:buChar char="»"/>
            </a:pPr>
            <a:r>
              <a:rPr lang="en-US" dirty="0">
                <a:solidFill>
                  <a:schemeClr val="tx1">
                    <a:lumMod val="50000"/>
                    <a:lumOff val="50000"/>
                  </a:schemeClr>
                </a:solidFill>
                <a:latin typeface="+mn-lt"/>
              </a:rPr>
              <a:t>No financial disclosures</a:t>
            </a:r>
            <a:endParaRPr dirty="0">
              <a:solidFill>
                <a:schemeClr val="tx1">
                  <a:lumMod val="50000"/>
                  <a:lumOff val="50000"/>
                </a:schemeClr>
              </a:solidFill>
              <a:latin typeface="+mn-lt"/>
            </a:endParaRPr>
          </a:p>
          <a:p>
            <a:pPr marL="354004" lvl="0" indent="-201604" algn="l" rtl="0">
              <a:lnSpc>
                <a:spcPct val="90000"/>
              </a:lnSpc>
              <a:spcBef>
                <a:spcPts val="1600"/>
              </a:spcBef>
              <a:spcAft>
                <a:spcPts val="1600"/>
              </a:spcAft>
              <a:buSzPts val="2400"/>
              <a:buNone/>
            </a:pPr>
            <a:endParaRPr dirty="0">
              <a:solidFill>
                <a:schemeClr val="tx1">
                  <a:lumMod val="50000"/>
                  <a:lumOff val="50000"/>
                </a:schemeClr>
              </a:solidFill>
              <a:latin typeface="+mn-lt"/>
            </a:endParaRPr>
          </a:p>
        </p:txBody>
      </p:sp>
      <p:sp>
        <p:nvSpPr>
          <p:cNvPr id="228" name="Google Shape;228;p5"/>
          <p:cNvSpPr txBox="1">
            <a:spLocks noGrp="1"/>
          </p:cNvSpPr>
          <p:nvPr>
            <p:ph type="body" idx="4294967295"/>
          </p:nvPr>
        </p:nvSpPr>
        <p:spPr>
          <a:xfrm>
            <a:off x="367862" y="1345873"/>
            <a:ext cx="11623675" cy="97346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3200"/>
              <a:buNone/>
            </a:pPr>
            <a:r>
              <a:rPr lang="en-US" sz="3200" dirty="0">
                <a:solidFill>
                  <a:schemeClr val="tx1">
                    <a:lumMod val="50000"/>
                    <a:lumOff val="50000"/>
                  </a:schemeClr>
                </a:solidFill>
                <a:latin typeface="+mn-lt"/>
              </a:rPr>
              <a:t>What’s the Evidence Really?: Updates on Alcohol Use Disorder Treatments</a:t>
            </a:r>
            <a:endParaRPr dirty="0">
              <a:solidFill>
                <a:schemeClr val="tx1">
                  <a:lumMod val="50000"/>
                  <a:lumOff val="50000"/>
                </a:schemeClr>
              </a:solidFill>
              <a:latin typeface="+mn-lt"/>
            </a:endParaRPr>
          </a:p>
        </p:txBody>
      </p:sp>
      <p:sp>
        <p:nvSpPr>
          <p:cNvPr id="229" name="Google Shape;229;p5"/>
          <p:cNvSpPr txBox="1">
            <a:spLocks noGrp="1"/>
          </p:cNvSpPr>
          <p:nvPr>
            <p:ph type="body" idx="4294967295"/>
          </p:nvPr>
        </p:nvSpPr>
        <p:spPr>
          <a:xfrm>
            <a:off x="367862" y="3362545"/>
            <a:ext cx="7710488" cy="4651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2800"/>
              <a:buNone/>
            </a:pPr>
            <a:r>
              <a:rPr lang="en-US" sz="2800" dirty="0">
                <a:solidFill>
                  <a:schemeClr val="tx1">
                    <a:lumMod val="50000"/>
                    <a:lumOff val="50000"/>
                  </a:schemeClr>
                </a:solidFill>
                <a:latin typeface="+mn-lt"/>
              </a:rPr>
              <a:t>David H. Jernigan, PhD</a:t>
            </a:r>
            <a:endParaRPr sz="2800" dirty="0">
              <a:solidFill>
                <a:schemeClr val="tx1">
                  <a:lumMod val="50000"/>
                  <a:lumOff val="50000"/>
                </a:schemeClr>
              </a:solidFill>
              <a:latin typeface="+mn-lt"/>
            </a:endParaRPr>
          </a:p>
        </p:txBody>
      </p:sp>
      <p:sp>
        <p:nvSpPr>
          <p:cNvPr id="230" name="Google Shape;230;p5"/>
          <p:cNvSpPr txBox="1">
            <a:spLocks noGrp="1"/>
          </p:cNvSpPr>
          <p:nvPr>
            <p:ph type="body" idx="4294967295"/>
          </p:nvPr>
        </p:nvSpPr>
        <p:spPr>
          <a:xfrm>
            <a:off x="367862" y="2560638"/>
            <a:ext cx="6858000" cy="5857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SzPts val="2800"/>
              <a:buNone/>
            </a:pPr>
            <a:r>
              <a:rPr lang="en-US" sz="2800" dirty="0">
                <a:solidFill>
                  <a:schemeClr val="tx1">
                    <a:lumMod val="50000"/>
                    <a:lumOff val="50000"/>
                  </a:schemeClr>
                </a:solidFill>
                <a:latin typeface="+mn-lt"/>
              </a:rPr>
              <a:t>Saturday, November 16, 2024</a:t>
            </a:r>
            <a:endParaRPr sz="2800" dirty="0">
              <a:solidFill>
                <a:schemeClr val="tx1">
                  <a:lumMod val="50000"/>
                  <a:lumOff val="50000"/>
                </a:schemeClr>
              </a:solidFill>
              <a:latin typeface="+mn-lt"/>
            </a:endParaRPr>
          </a:p>
        </p:txBody>
      </p:sp>
      <p:pic>
        <p:nvPicPr>
          <p:cNvPr id="231" name="Google Shape;231;p5"/>
          <p:cNvPicPr preferRelativeResize="0"/>
          <p:nvPr/>
        </p:nvPicPr>
        <p:blipFill>
          <a:blip r:embed="rId3">
            <a:alphaModFix/>
          </a:blip>
          <a:stretch>
            <a:fillRect/>
          </a:stretch>
        </p:blipFill>
        <p:spPr>
          <a:xfrm>
            <a:off x="7698950" y="2471752"/>
            <a:ext cx="4340651" cy="37197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609"/>
        <p:cNvGrpSpPr/>
        <p:nvPr/>
      </p:nvGrpSpPr>
      <p:grpSpPr>
        <a:xfrm>
          <a:off x="0" y="0"/>
          <a:ext cx="0" cy="0"/>
          <a:chOff x="0" y="0"/>
          <a:chExt cx="0" cy="0"/>
        </a:xfrm>
      </p:grpSpPr>
      <p:sp>
        <p:nvSpPr>
          <p:cNvPr id="610" name="Google Shape;610;p63"/>
          <p:cNvSpPr txBox="1">
            <a:spLocks noGrp="1"/>
          </p:cNvSpPr>
          <p:nvPr>
            <p:ph type="title"/>
          </p:nvPr>
        </p:nvSpPr>
        <p:spPr>
          <a:xfrm>
            <a:off x="590995" y="721339"/>
            <a:ext cx="10581186" cy="72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800"/>
              <a:buFont typeface="Arial"/>
              <a:buNone/>
            </a:pPr>
            <a:r>
              <a:rPr lang="en-US" sz="3600" b="1" dirty="0">
                <a:latin typeface="Arial" panose="020B0604020202020204" pitchFamily="34" charset="0"/>
                <a:cs typeface="Arial" panose="020B0604020202020204" pitchFamily="34" charset="0"/>
              </a:rPr>
              <a:t>MINDFULNESS-BASED INTERVENTIONS FOR ALCOHOL USE DISORDER</a:t>
            </a:r>
            <a:endParaRPr sz="3600" b="1" dirty="0">
              <a:latin typeface="Arial" panose="020B0604020202020204" pitchFamily="34" charset="0"/>
              <a:cs typeface="Arial" panose="020B0604020202020204" pitchFamily="34" charset="0"/>
            </a:endParaRPr>
          </a:p>
        </p:txBody>
      </p:sp>
      <p:pic>
        <p:nvPicPr>
          <p:cNvPr id="611" name="Google Shape;611;p63"/>
          <p:cNvPicPr preferRelativeResize="0"/>
          <p:nvPr/>
        </p:nvPicPr>
        <p:blipFill rotWithShape="1">
          <a:blip r:embed="rId3">
            <a:alphaModFix/>
          </a:blip>
          <a:srcRect/>
          <a:stretch/>
        </p:blipFill>
        <p:spPr>
          <a:xfrm>
            <a:off x="7225100" y="3870862"/>
            <a:ext cx="2892370" cy="2169277"/>
          </a:xfrm>
          <a:prstGeom prst="rect">
            <a:avLst/>
          </a:prstGeom>
          <a:noFill/>
          <a:ln>
            <a:noFill/>
          </a:ln>
        </p:spPr>
      </p:pic>
      <p:sp>
        <p:nvSpPr>
          <p:cNvPr id="612" name="Google Shape;612;p63"/>
          <p:cNvSpPr txBox="1"/>
          <p:nvPr/>
        </p:nvSpPr>
        <p:spPr>
          <a:xfrm>
            <a:off x="429525" y="2402625"/>
            <a:ext cx="61899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venir"/>
              <a:buNone/>
            </a:pPr>
            <a:r>
              <a:rPr lang="en-US" sz="2400" b="0" i="0" u="none" strike="noStrike" cap="none">
                <a:solidFill>
                  <a:srgbClr val="000000"/>
                </a:solidFill>
                <a:latin typeface="Avenir"/>
                <a:ea typeface="Avenir"/>
                <a:cs typeface="Avenir"/>
                <a:sym typeface="Avenir"/>
              </a:rPr>
              <a:t>Individuals with minoritized identities have better outcomes in mindfulness-based relapse prevention (MBRP)</a:t>
            </a:r>
            <a:endParaRPr sz="2400"/>
          </a:p>
        </p:txBody>
      </p:sp>
      <p:sp>
        <p:nvSpPr>
          <p:cNvPr id="613" name="Google Shape;613;p63"/>
          <p:cNvSpPr txBox="1"/>
          <p:nvPr/>
        </p:nvSpPr>
        <p:spPr>
          <a:xfrm>
            <a:off x="590994" y="5963195"/>
            <a:ext cx="531104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venir"/>
              <a:buNone/>
            </a:pPr>
            <a:r>
              <a:rPr lang="en-US" sz="2000" b="0" i="0" u="none" strike="noStrike" cap="none">
                <a:solidFill>
                  <a:srgbClr val="000000"/>
                </a:solidFill>
                <a:latin typeface="Avenir"/>
                <a:ea typeface="Avenir"/>
                <a:cs typeface="Avenir"/>
                <a:sym typeface="Avenir"/>
              </a:rPr>
              <a:t>Witkiewitz et al. (2013). </a:t>
            </a:r>
            <a:r>
              <a:rPr lang="en-US" sz="2000" b="0" i="1" u="none" strike="noStrike" cap="none">
                <a:solidFill>
                  <a:srgbClr val="000000"/>
                </a:solidFill>
                <a:latin typeface="Avenir"/>
                <a:ea typeface="Avenir"/>
                <a:cs typeface="Avenir"/>
                <a:sym typeface="Avenir"/>
              </a:rPr>
              <a:t>Addictive Behaviors.</a:t>
            </a:r>
            <a:endParaRPr/>
          </a:p>
          <a:p>
            <a:pPr marL="0" marR="0" lvl="0" indent="0" algn="l" rtl="0">
              <a:lnSpc>
                <a:spcPct val="100000"/>
              </a:lnSpc>
              <a:spcBef>
                <a:spcPts val="0"/>
              </a:spcBef>
              <a:spcAft>
                <a:spcPts val="0"/>
              </a:spcAft>
              <a:buClr>
                <a:srgbClr val="000000"/>
              </a:buClr>
              <a:buSzPts val="2000"/>
              <a:buFont typeface="Avenir"/>
              <a:buNone/>
            </a:pPr>
            <a:r>
              <a:rPr lang="en-US" sz="2000" b="0" i="0" u="none" strike="noStrike" cap="none">
                <a:solidFill>
                  <a:srgbClr val="000000"/>
                </a:solidFill>
                <a:latin typeface="Avenir"/>
                <a:ea typeface="Avenir"/>
                <a:cs typeface="Avenir"/>
                <a:sym typeface="Avenir"/>
              </a:rPr>
              <a:t>Greenfield et al (2018). </a:t>
            </a:r>
            <a:r>
              <a:rPr lang="en-US" sz="2000" b="0" i="1" u="none" strike="noStrike" cap="none">
                <a:solidFill>
                  <a:srgbClr val="000000"/>
                </a:solidFill>
                <a:latin typeface="Avenir"/>
                <a:ea typeface="Avenir"/>
                <a:cs typeface="Avenir"/>
                <a:sym typeface="Avenir"/>
              </a:rPr>
              <a:t>Addictive Behaviors.</a:t>
            </a:r>
            <a:endParaRPr/>
          </a:p>
        </p:txBody>
      </p:sp>
      <p:sp>
        <p:nvSpPr>
          <p:cNvPr id="614" name="Google Shape;614;p63"/>
          <p:cNvSpPr txBox="1"/>
          <p:nvPr/>
        </p:nvSpPr>
        <p:spPr>
          <a:xfrm>
            <a:off x="6724072" y="2402625"/>
            <a:ext cx="5467927"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venir"/>
              <a:buNone/>
            </a:pPr>
            <a:r>
              <a:rPr lang="en-US" sz="2400" b="0" i="0" u="none" strike="noStrike" cap="none" dirty="0">
                <a:solidFill>
                  <a:srgbClr val="000000"/>
                </a:solidFill>
                <a:latin typeface="Avenir"/>
                <a:ea typeface="Avenir"/>
                <a:cs typeface="Avenir"/>
                <a:sym typeface="Avenir"/>
              </a:rPr>
              <a:t>Both men and women benefit more from receiving MBRP in gender diverse group</a:t>
            </a:r>
            <a:endParaRPr sz="1800" dirty="0"/>
          </a:p>
        </p:txBody>
      </p:sp>
      <p:sp>
        <p:nvSpPr>
          <p:cNvPr id="615" name="Google Shape;615;p63"/>
          <p:cNvSpPr txBox="1"/>
          <p:nvPr/>
        </p:nvSpPr>
        <p:spPr>
          <a:xfrm>
            <a:off x="7097754" y="6117083"/>
            <a:ext cx="46241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venir"/>
              <a:buNone/>
            </a:pPr>
            <a:r>
              <a:rPr lang="en-US" sz="2000" b="0" i="0" u="none" strike="noStrike" cap="none">
                <a:solidFill>
                  <a:srgbClr val="000000"/>
                </a:solidFill>
                <a:latin typeface="Avenir"/>
                <a:ea typeface="Avenir"/>
                <a:cs typeface="Avenir"/>
                <a:sym typeface="Avenir"/>
              </a:rPr>
              <a:t>Roos et al (2019). </a:t>
            </a:r>
            <a:r>
              <a:rPr lang="en-US" sz="2000" b="0" i="1" u="none" strike="noStrike" cap="none">
                <a:solidFill>
                  <a:srgbClr val="000000"/>
                </a:solidFill>
                <a:latin typeface="Avenir"/>
                <a:ea typeface="Avenir"/>
                <a:cs typeface="Avenir"/>
                <a:sym typeface="Avenir"/>
              </a:rPr>
              <a:t>Mindfulness.</a:t>
            </a:r>
            <a:endParaRPr/>
          </a:p>
        </p:txBody>
      </p:sp>
      <p:pic>
        <p:nvPicPr>
          <p:cNvPr id="616" name="Google Shape;616;p63"/>
          <p:cNvPicPr preferRelativeResize="0"/>
          <p:nvPr/>
        </p:nvPicPr>
        <p:blipFill rotWithShape="1">
          <a:blip r:embed="rId4">
            <a:alphaModFix/>
          </a:blip>
          <a:srcRect/>
          <a:stretch/>
        </p:blipFill>
        <p:spPr>
          <a:xfrm>
            <a:off x="951034" y="3929738"/>
            <a:ext cx="3631279" cy="18976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621"/>
        <p:cNvGrpSpPr/>
        <p:nvPr/>
      </p:nvGrpSpPr>
      <p:grpSpPr>
        <a:xfrm>
          <a:off x="0" y="0"/>
          <a:ext cx="0" cy="0"/>
          <a:chOff x="0" y="0"/>
          <a:chExt cx="0" cy="0"/>
        </a:xfrm>
      </p:grpSpPr>
      <p:sp>
        <p:nvSpPr>
          <p:cNvPr id="622" name="Google Shape;622;p64"/>
          <p:cNvSpPr txBox="1">
            <a:spLocks noGrp="1"/>
          </p:cNvSpPr>
          <p:nvPr>
            <p:ph type="title"/>
          </p:nvPr>
        </p:nvSpPr>
        <p:spPr>
          <a:xfrm>
            <a:off x="606038" y="683491"/>
            <a:ext cx="10549642" cy="1053869"/>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4800"/>
              <a:buFont typeface="Arial"/>
              <a:buNone/>
            </a:pPr>
            <a:r>
              <a:rPr lang="en-US" sz="3600" dirty="0">
                <a:solidFill>
                  <a:schemeClr val="tx1"/>
                </a:solidFill>
              </a:rPr>
              <a:t>NEW PROJECT TO TEST MBRP</a:t>
            </a:r>
            <a:endParaRPr sz="3600" dirty="0">
              <a:solidFill>
                <a:schemeClr val="tx1"/>
              </a:solidFill>
            </a:endParaRPr>
          </a:p>
        </p:txBody>
      </p:sp>
      <p:pic>
        <p:nvPicPr>
          <p:cNvPr id="623" name="Google Shape;623;p64"/>
          <p:cNvPicPr preferRelativeResize="0"/>
          <p:nvPr/>
        </p:nvPicPr>
        <p:blipFill rotWithShape="1">
          <a:blip r:embed="rId3">
            <a:alphaModFix/>
          </a:blip>
          <a:srcRect/>
          <a:stretch/>
        </p:blipFill>
        <p:spPr>
          <a:xfrm>
            <a:off x="606038" y="1643269"/>
            <a:ext cx="4128052" cy="2064026"/>
          </a:xfrm>
          <a:prstGeom prst="rect">
            <a:avLst/>
          </a:prstGeom>
          <a:noFill/>
          <a:ln>
            <a:noFill/>
          </a:ln>
        </p:spPr>
      </p:pic>
      <p:sp>
        <p:nvSpPr>
          <p:cNvPr id="624" name="Google Shape;624;p64"/>
          <p:cNvSpPr txBox="1"/>
          <p:nvPr/>
        </p:nvSpPr>
        <p:spPr>
          <a:xfrm>
            <a:off x="473515" y="3510100"/>
            <a:ext cx="5261364"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venir"/>
              <a:buNone/>
            </a:pPr>
            <a:r>
              <a:rPr lang="en-US" sz="2000" b="0" i="0" u="none" strike="noStrike" cap="none">
                <a:solidFill>
                  <a:srgbClr val="000000"/>
                </a:solidFill>
                <a:latin typeface="Avenir"/>
                <a:ea typeface="Avenir"/>
                <a:cs typeface="Avenir"/>
                <a:sym typeface="Avenir"/>
              </a:rPr>
              <a:t>R01AA031159 Witkiewitz (PI)</a:t>
            </a:r>
            <a:endParaRPr/>
          </a:p>
          <a:p>
            <a:pPr marL="0" marR="0" lvl="0" indent="0" algn="l" rtl="0">
              <a:lnSpc>
                <a:spcPct val="100000"/>
              </a:lnSpc>
              <a:spcBef>
                <a:spcPts val="0"/>
              </a:spcBef>
              <a:spcAft>
                <a:spcPts val="0"/>
              </a:spcAft>
              <a:buClr>
                <a:srgbClr val="000000"/>
              </a:buClr>
              <a:buSzPts val="2000"/>
              <a:buFont typeface="Avenir"/>
              <a:buNone/>
            </a:pPr>
            <a:r>
              <a:rPr lang="en-US" sz="2000" b="1" i="0" u="none" strike="noStrike" cap="none">
                <a:solidFill>
                  <a:srgbClr val="000000"/>
                </a:solidFill>
                <a:latin typeface="Avenir"/>
                <a:ea typeface="Avenir"/>
                <a:cs typeface="Avenir"/>
                <a:sym typeface="Avenir"/>
              </a:rPr>
              <a:t>MBRP via zoom nationwide!</a:t>
            </a:r>
            <a:endParaRPr/>
          </a:p>
          <a:p>
            <a:pPr marL="0" marR="0" lvl="0" indent="0" algn="l" rtl="0">
              <a:lnSpc>
                <a:spcPct val="100000"/>
              </a:lnSpc>
              <a:spcBef>
                <a:spcPts val="0"/>
              </a:spcBef>
              <a:spcAft>
                <a:spcPts val="0"/>
              </a:spcAft>
              <a:buClr>
                <a:srgbClr val="000000"/>
              </a:buClr>
              <a:buSzPts val="2000"/>
              <a:buFont typeface="Avenir"/>
              <a:buNone/>
            </a:pPr>
            <a:r>
              <a:rPr lang="en-US" sz="2000" b="0" i="0" u="none" strike="noStrike" cap="none">
                <a:solidFill>
                  <a:srgbClr val="000000"/>
                </a:solidFill>
                <a:latin typeface="Avenir"/>
                <a:ea typeface="Avenir"/>
                <a:cs typeface="Avenir"/>
                <a:sym typeface="Avenir"/>
              </a:rPr>
              <a:t>Volunteer community therapists (n=20)</a:t>
            </a:r>
            <a:endParaRPr/>
          </a:p>
          <a:p>
            <a:pPr marL="0" marR="0" lvl="0" indent="0" algn="l" rtl="0">
              <a:lnSpc>
                <a:spcPct val="100000"/>
              </a:lnSpc>
              <a:spcBef>
                <a:spcPts val="0"/>
              </a:spcBef>
              <a:spcAft>
                <a:spcPts val="0"/>
              </a:spcAft>
              <a:buClr>
                <a:srgbClr val="000000"/>
              </a:buClr>
              <a:buSzPts val="2000"/>
              <a:buFont typeface="Avenir"/>
              <a:buNone/>
            </a:pPr>
            <a:r>
              <a:rPr lang="en-US" sz="2000" b="0" i="0" u="none" strike="noStrike" cap="none">
                <a:solidFill>
                  <a:srgbClr val="000000"/>
                </a:solidFill>
                <a:latin typeface="Avenir"/>
                <a:ea typeface="Avenir"/>
                <a:cs typeface="Avenir"/>
                <a:sym typeface="Avenir"/>
              </a:rPr>
              <a:t>Target N=430</a:t>
            </a:r>
            <a:endParaRPr/>
          </a:p>
          <a:p>
            <a:pPr marL="0" marR="0" lvl="0" indent="0" algn="l" rtl="0">
              <a:lnSpc>
                <a:spcPct val="100000"/>
              </a:lnSpc>
              <a:spcBef>
                <a:spcPts val="0"/>
              </a:spcBef>
              <a:spcAft>
                <a:spcPts val="0"/>
              </a:spcAft>
              <a:buClr>
                <a:srgbClr val="000000"/>
              </a:buClr>
              <a:buSzPts val="2000"/>
              <a:buFont typeface="Avenir"/>
              <a:buNone/>
            </a:pPr>
            <a:r>
              <a:rPr lang="en-US" sz="2000" b="0" i="0" u="none" strike="noStrike" cap="none">
                <a:solidFill>
                  <a:srgbClr val="000000"/>
                </a:solidFill>
                <a:latin typeface="Avenir"/>
                <a:ea typeface="Avenir"/>
                <a:cs typeface="Avenir"/>
                <a:sym typeface="Avenir"/>
              </a:rPr>
              <a:t>3 year follow-up</a:t>
            </a:r>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000"/>
              <a:buFont typeface="Avenir"/>
              <a:buNone/>
            </a:pPr>
            <a:r>
              <a:rPr lang="en-US" sz="2000" b="0" i="0" u="none" strike="noStrike" cap="none">
                <a:solidFill>
                  <a:srgbClr val="000000"/>
                </a:solidFill>
                <a:latin typeface="Avenir"/>
                <a:ea typeface="Avenir"/>
                <a:cs typeface="Avenir"/>
                <a:sym typeface="Avenir"/>
              </a:rPr>
              <a:t>+ Qualitative study, Hannah Carlon</a:t>
            </a:r>
            <a:endParaRPr/>
          </a:p>
          <a:p>
            <a:pPr marL="0" marR="0" lvl="0" indent="0" algn="l" rtl="0">
              <a:lnSpc>
                <a:spcPct val="100000"/>
              </a:lnSpc>
              <a:spcBef>
                <a:spcPts val="0"/>
              </a:spcBef>
              <a:spcAft>
                <a:spcPts val="0"/>
              </a:spcAft>
              <a:buClr>
                <a:srgbClr val="000000"/>
              </a:buClr>
              <a:buSzPts val="2000"/>
              <a:buFont typeface="Avenir"/>
              <a:buNone/>
            </a:pPr>
            <a:r>
              <a:rPr lang="en-US" sz="2000" b="0" i="0" u="none" strike="noStrike" cap="none">
                <a:solidFill>
                  <a:srgbClr val="000000"/>
                </a:solidFill>
                <a:latin typeface="Avenir"/>
                <a:ea typeface="Avenir"/>
                <a:cs typeface="Avenir"/>
                <a:sym typeface="Avenir"/>
              </a:rPr>
              <a:t>+ EMA/Qualitative study, Ikela Moniz-Lewis</a:t>
            </a:r>
            <a:endParaRPr/>
          </a:p>
        </p:txBody>
      </p:sp>
      <p:pic>
        <p:nvPicPr>
          <p:cNvPr id="625" name="Google Shape;625;p64"/>
          <p:cNvPicPr preferRelativeResize="0"/>
          <p:nvPr/>
        </p:nvPicPr>
        <p:blipFill rotWithShape="1">
          <a:blip r:embed="rId4">
            <a:alphaModFix/>
          </a:blip>
          <a:srcRect/>
          <a:stretch/>
        </p:blipFill>
        <p:spPr>
          <a:xfrm>
            <a:off x="5516475" y="1491325"/>
            <a:ext cx="6223675" cy="3999509"/>
          </a:xfrm>
          <a:prstGeom prst="rect">
            <a:avLst/>
          </a:prstGeom>
          <a:noFill/>
          <a:ln>
            <a:noFill/>
          </a:ln>
        </p:spPr>
      </p:pic>
      <p:sp>
        <p:nvSpPr>
          <p:cNvPr id="626" name="Google Shape;626;p64"/>
          <p:cNvSpPr txBox="1"/>
          <p:nvPr/>
        </p:nvSpPr>
        <p:spPr>
          <a:xfrm>
            <a:off x="6441510" y="6132771"/>
            <a:ext cx="609391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Arial"/>
              <a:buNone/>
            </a:pPr>
            <a:r>
              <a:rPr lang="en-US" sz="3200" b="0" i="0" u="none" strike="noStrike" cap="none">
                <a:solidFill>
                  <a:srgbClr val="FFFFFF"/>
                </a:solidFill>
                <a:latin typeface="Arial"/>
                <a:ea typeface="Arial"/>
                <a:cs typeface="Arial"/>
                <a:sym typeface="Arial"/>
              </a:rPr>
              <a:t>https://thrivestudy.net/</a:t>
            </a:r>
            <a:endParaRPr/>
          </a:p>
        </p:txBody>
      </p:sp>
      <p:pic>
        <p:nvPicPr>
          <p:cNvPr id="627" name="Google Shape;627;p64"/>
          <p:cNvPicPr preferRelativeResize="0"/>
          <p:nvPr/>
        </p:nvPicPr>
        <p:blipFill rotWithShape="1">
          <a:blip r:embed="rId5">
            <a:alphaModFix/>
          </a:blip>
          <a:srcRect/>
          <a:stretch/>
        </p:blipFill>
        <p:spPr>
          <a:xfrm>
            <a:off x="10815115" y="5490834"/>
            <a:ext cx="1283874" cy="12838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2fa0b31bd4d_0_2"/>
          <p:cNvSpPr txBox="1">
            <a:spLocks noGrp="1"/>
          </p:cNvSpPr>
          <p:nvPr>
            <p:ph type="title"/>
          </p:nvPr>
        </p:nvSpPr>
        <p:spPr>
          <a:xfrm>
            <a:off x="0" y="-2"/>
            <a:ext cx="12192000" cy="1294500"/>
          </a:xfrm>
          <a:prstGeom prst="rect">
            <a:avLst/>
          </a:prstGeom>
        </p:spPr>
        <p:txBody>
          <a:bodyPr spcFirstLastPara="1" wrap="square" lIns="731500" tIns="45700" rIns="91425" bIns="45700" anchor="ctr" anchorCtr="0">
            <a:normAutofit/>
          </a:bodyPr>
          <a:lstStyle/>
          <a:p>
            <a:pPr marL="0" lvl="0" indent="0" algn="l" rtl="0">
              <a:spcBef>
                <a:spcPts val="0"/>
              </a:spcBef>
              <a:spcAft>
                <a:spcPts val="0"/>
              </a:spcAft>
              <a:buNone/>
            </a:pPr>
            <a:r>
              <a:rPr lang="en-US"/>
              <a:t>References</a:t>
            </a:r>
            <a:endParaRPr/>
          </a:p>
        </p:txBody>
      </p:sp>
      <p:sp>
        <p:nvSpPr>
          <p:cNvPr id="634" name="Google Shape;634;g2fa0b31bd4d_0_2"/>
          <p:cNvSpPr txBox="1">
            <a:spLocks noGrp="1"/>
          </p:cNvSpPr>
          <p:nvPr>
            <p:ph type="body" idx="1"/>
          </p:nvPr>
        </p:nvSpPr>
        <p:spPr>
          <a:xfrm>
            <a:off x="824344" y="1783767"/>
            <a:ext cx="10279200" cy="4351200"/>
          </a:xfrm>
          <a:prstGeom prst="rect">
            <a:avLst/>
          </a:prstGeom>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rgbClr val="666666"/>
              </a:buClr>
              <a:buSzPts val="1400"/>
              <a:buFont typeface="Arial"/>
              <a:buAutoNum type="arabicPeriod"/>
            </a:pPr>
            <a:r>
              <a:rPr lang="en-US" sz="1400">
                <a:solidFill>
                  <a:srgbClr val="666666"/>
                </a:solidFill>
                <a:highlight>
                  <a:srgbClr val="FFFFFF"/>
                </a:highlight>
                <a:latin typeface="Arial"/>
                <a:ea typeface="Arial"/>
                <a:cs typeface="Arial"/>
                <a:sym typeface="Arial"/>
              </a:rPr>
              <a:t>Witkiewitz K, Litten RZ, Leggio L. Advances in the science and treatment of alcohol use disorder. </a:t>
            </a:r>
            <a:r>
              <a:rPr lang="en-US" sz="1400" i="1">
                <a:solidFill>
                  <a:srgbClr val="666666"/>
                </a:solidFill>
                <a:highlight>
                  <a:srgbClr val="FFFFFF"/>
                </a:highlight>
                <a:latin typeface="Arial"/>
                <a:ea typeface="Arial"/>
                <a:cs typeface="Arial"/>
                <a:sym typeface="Arial"/>
              </a:rPr>
              <a:t>Sci Adv</a:t>
            </a:r>
            <a:r>
              <a:rPr lang="en-US" sz="1400">
                <a:solidFill>
                  <a:srgbClr val="666666"/>
                </a:solidFill>
                <a:highlight>
                  <a:srgbClr val="FFFFFF"/>
                </a:highlight>
                <a:latin typeface="Arial"/>
                <a:ea typeface="Arial"/>
                <a:cs typeface="Arial"/>
                <a:sym typeface="Arial"/>
              </a:rPr>
              <a:t>. 2019;5(9):eaax4043. </a:t>
            </a:r>
            <a:r>
              <a:rPr lang="en-US" sz="1400">
                <a:solidFill>
                  <a:srgbClr val="3B7288"/>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doi:10.1126/sciadv.aax4043</a:t>
            </a:r>
            <a:endParaRPr sz="1400">
              <a:solidFill>
                <a:srgbClr val="3B7288"/>
              </a:solidFill>
              <a:highlight>
                <a:srgbClr val="FFFFFF"/>
              </a:highlight>
              <a:latin typeface="Arial"/>
              <a:ea typeface="Arial"/>
              <a:cs typeface="Arial"/>
              <a:sym typeface="Arial"/>
            </a:endParaRPr>
          </a:p>
          <a:p>
            <a:pPr marL="457200" lvl="0" indent="-317500" algn="l" rtl="0">
              <a:lnSpc>
                <a:spcPct val="115000"/>
              </a:lnSpc>
              <a:spcBef>
                <a:spcPts val="0"/>
              </a:spcBef>
              <a:spcAft>
                <a:spcPts val="0"/>
              </a:spcAft>
              <a:buClr>
                <a:srgbClr val="666666"/>
              </a:buClr>
              <a:buSzPts val="1400"/>
              <a:buFont typeface="Arial"/>
              <a:buAutoNum type="arabicPeriod"/>
            </a:pPr>
            <a:r>
              <a:rPr lang="en-US" sz="1400">
                <a:solidFill>
                  <a:srgbClr val="666666"/>
                </a:solidFill>
                <a:highlight>
                  <a:srgbClr val="FFFFFF"/>
                </a:highlight>
                <a:latin typeface="Arial"/>
                <a:ea typeface="Arial"/>
                <a:cs typeface="Arial"/>
                <a:sym typeface="Arial"/>
              </a:rPr>
              <a:t>McCrady BS, Wilson AD, Muñoz RE, Fink BC, Fokas K, Borders A. Alcohol-Focused Behavioral Couple Therapy. </a:t>
            </a:r>
            <a:r>
              <a:rPr lang="en-US" sz="1400" i="1">
                <a:solidFill>
                  <a:srgbClr val="666666"/>
                </a:solidFill>
                <a:highlight>
                  <a:srgbClr val="FFFFFF"/>
                </a:highlight>
                <a:latin typeface="Arial"/>
                <a:ea typeface="Arial"/>
                <a:cs typeface="Arial"/>
                <a:sym typeface="Arial"/>
              </a:rPr>
              <a:t>Fam Process</a:t>
            </a:r>
            <a:r>
              <a:rPr lang="en-US" sz="1400">
                <a:solidFill>
                  <a:srgbClr val="666666"/>
                </a:solidFill>
                <a:highlight>
                  <a:srgbClr val="FFFFFF"/>
                </a:highlight>
                <a:latin typeface="Arial"/>
                <a:ea typeface="Arial"/>
                <a:cs typeface="Arial"/>
                <a:sym typeface="Arial"/>
              </a:rPr>
              <a:t>. 2016;55(3):443-459. </a:t>
            </a:r>
            <a:r>
              <a:rPr lang="en-US" sz="1400">
                <a:solidFill>
                  <a:srgbClr val="3B7288"/>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doi:10.1111/famp.12231</a:t>
            </a:r>
            <a:endParaRPr sz="1400">
              <a:solidFill>
                <a:srgbClr val="3B7288"/>
              </a:solidFill>
              <a:highlight>
                <a:srgbClr val="FFFFFF"/>
              </a:highlight>
              <a:latin typeface="Arial"/>
              <a:ea typeface="Arial"/>
              <a:cs typeface="Arial"/>
              <a:sym typeface="Arial"/>
            </a:endParaRPr>
          </a:p>
          <a:p>
            <a:pPr marL="457200" lvl="0" indent="-317500" algn="l" rtl="0">
              <a:lnSpc>
                <a:spcPct val="115000"/>
              </a:lnSpc>
              <a:spcBef>
                <a:spcPts val="0"/>
              </a:spcBef>
              <a:spcAft>
                <a:spcPts val="0"/>
              </a:spcAft>
              <a:buClr>
                <a:srgbClr val="666666"/>
              </a:buClr>
              <a:buSzPts val="1400"/>
              <a:buFont typeface="Arial"/>
              <a:buAutoNum type="arabicPeriod"/>
            </a:pPr>
            <a:r>
              <a:rPr lang="en-US" sz="1400">
                <a:solidFill>
                  <a:srgbClr val="666666"/>
                </a:solidFill>
                <a:highlight>
                  <a:srgbClr val="FFFFFF"/>
                </a:highlight>
                <a:latin typeface="Arial"/>
                <a:ea typeface="Arial"/>
                <a:cs typeface="Arial"/>
                <a:sym typeface="Arial"/>
              </a:rPr>
              <a:t>Wallhed Finn S, Bakshi AS, Andréasson S. Alcohol consumption, dependence, and treatment barriers: perceptions among nontreatment seekers with alcohol dependence. </a:t>
            </a:r>
            <a:r>
              <a:rPr lang="en-US" sz="1400" i="1">
                <a:solidFill>
                  <a:srgbClr val="666666"/>
                </a:solidFill>
                <a:highlight>
                  <a:srgbClr val="FFFFFF"/>
                </a:highlight>
                <a:latin typeface="Arial"/>
                <a:ea typeface="Arial"/>
                <a:cs typeface="Arial"/>
                <a:sym typeface="Arial"/>
              </a:rPr>
              <a:t>Subst Use Misuse</a:t>
            </a:r>
            <a:r>
              <a:rPr lang="en-US" sz="1400">
                <a:solidFill>
                  <a:srgbClr val="666666"/>
                </a:solidFill>
                <a:highlight>
                  <a:srgbClr val="FFFFFF"/>
                </a:highlight>
                <a:latin typeface="Arial"/>
                <a:ea typeface="Arial"/>
                <a:cs typeface="Arial"/>
                <a:sym typeface="Arial"/>
              </a:rPr>
              <a:t>. 2014;49(6):762-769. </a:t>
            </a:r>
            <a:r>
              <a:rPr lang="en-US" sz="1400">
                <a:solidFill>
                  <a:srgbClr val="3B7288"/>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doi:10.3109/10826084.2014.891616</a:t>
            </a:r>
            <a:endParaRPr sz="1400">
              <a:solidFill>
                <a:srgbClr val="3B7288"/>
              </a:solidFill>
              <a:highlight>
                <a:srgbClr val="FFFFFF"/>
              </a:highlight>
              <a:latin typeface="Arial"/>
              <a:ea typeface="Arial"/>
              <a:cs typeface="Arial"/>
              <a:sym typeface="Arial"/>
            </a:endParaRPr>
          </a:p>
          <a:p>
            <a:pPr marL="457200" lvl="0" indent="-317500" algn="l" rtl="0">
              <a:lnSpc>
                <a:spcPct val="115000"/>
              </a:lnSpc>
              <a:spcBef>
                <a:spcPts val="0"/>
              </a:spcBef>
              <a:spcAft>
                <a:spcPts val="0"/>
              </a:spcAft>
              <a:buClr>
                <a:srgbClr val="666666"/>
              </a:buClr>
              <a:buSzPts val="1400"/>
              <a:buFont typeface="Arial"/>
              <a:buAutoNum type="arabicPeriod"/>
            </a:pPr>
            <a:r>
              <a:rPr lang="en-US" sz="1400">
                <a:solidFill>
                  <a:srgbClr val="666666"/>
                </a:solidFill>
                <a:highlight>
                  <a:srgbClr val="FFFFFF"/>
                </a:highlight>
                <a:latin typeface="Arial"/>
                <a:ea typeface="Arial"/>
                <a:cs typeface="Arial"/>
                <a:sym typeface="Arial"/>
              </a:rPr>
              <a:t>Kelly JF, Humphreys K, Ferri M. Alcoholics Anonymous and other 12‐step programs for alcohol use disorder. </a:t>
            </a:r>
            <a:r>
              <a:rPr lang="en-US" sz="1400" i="1">
                <a:solidFill>
                  <a:srgbClr val="666666"/>
                </a:solidFill>
                <a:highlight>
                  <a:srgbClr val="FFFFFF"/>
                </a:highlight>
                <a:latin typeface="Arial"/>
                <a:ea typeface="Arial"/>
                <a:cs typeface="Arial"/>
                <a:sym typeface="Arial"/>
              </a:rPr>
              <a:t>Cochrane Database Syst Rev</a:t>
            </a:r>
            <a:r>
              <a:rPr lang="en-US" sz="1400">
                <a:solidFill>
                  <a:srgbClr val="666666"/>
                </a:solidFill>
                <a:highlight>
                  <a:srgbClr val="FFFFFF"/>
                </a:highlight>
                <a:latin typeface="Arial"/>
                <a:ea typeface="Arial"/>
                <a:cs typeface="Arial"/>
                <a:sym typeface="Arial"/>
              </a:rPr>
              <a:t>. 2020;2020(3). </a:t>
            </a:r>
            <a:r>
              <a:rPr lang="en-US" sz="1400">
                <a:solidFill>
                  <a:srgbClr val="3B7288"/>
                </a:solidFill>
                <a:highlight>
                  <a:srgbClr val="FFFFFF"/>
                </a:highlight>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doi:10.1002/14651858.CD012880.pub2</a:t>
            </a:r>
            <a:endParaRPr sz="1400">
              <a:solidFill>
                <a:srgbClr val="3B7288"/>
              </a:solidFill>
              <a:highlight>
                <a:srgbClr val="FFFFFF"/>
              </a:highlight>
              <a:latin typeface="Arial"/>
              <a:ea typeface="Arial"/>
              <a:cs typeface="Arial"/>
              <a:sym typeface="Arial"/>
            </a:endParaRPr>
          </a:p>
          <a:p>
            <a:pPr marL="457200" lvl="0" indent="-317500" algn="l" rtl="0">
              <a:lnSpc>
                <a:spcPct val="115000"/>
              </a:lnSpc>
              <a:spcBef>
                <a:spcPts val="0"/>
              </a:spcBef>
              <a:spcAft>
                <a:spcPts val="0"/>
              </a:spcAft>
              <a:buClr>
                <a:srgbClr val="666666"/>
              </a:buClr>
              <a:buSzPts val="1400"/>
              <a:buFont typeface="Arial"/>
              <a:buAutoNum type="arabicPeriod"/>
            </a:pPr>
            <a:r>
              <a:rPr lang="en-US" sz="1400">
                <a:solidFill>
                  <a:srgbClr val="666666"/>
                </a:solidFill>
                <a:highlight>
                  <a:srgbClr val="FFFFFF"/>
                </a:highlight>
                <a:latin typeface="Arial"/>
                <a:ea typeface="Arial"/>
                <a:cs typeface="Arial"/>
                <a:sym typeface="Arial"/>
              </a:rPr>
              <a:t>Edlund MJ, Booth BM, Han X. Who Seeks Care Where? Utilization of Mental Health and Substance Use Disorder Treatment in Two National Samples of Individuals with Alcohol Use Disorders. </a:t>
            </a:r>
            <a:r>
              <a:rPr lang="en-US" sz="1400" i="1">
                <a:solidFill>
                  <a:srgbClr val="666666"/>
                </a:solidFill>
                <a:highlight>
                  <a:srgbClr val="FFFFFF"/>
                </a:highlight>
                <a:latin typeface="Arial"/>
                <a:ea typeface="Arial"/>
                <a:cs typeface="Arial"/>
                <a:sym typeface="Arial"/>
              </a:rPr>
              <a:t>J Stud Alcohol Drugs</a:t>
            </a:r>
            <a:r>
              <a:rPr lang="en-US" sz="1400">
                <a:solidFill>
                  <a:srgbClr val="666666"/>
                </a:solidFill>
                <a:highlight>
                  <a:srgbClr val="FFFFFF"/>
                </a:highlight>
                <a:latin typeface="Arial"/>
                <a:ea typeface="Arial"/>
                <a:cs typeface="Arial"/>
                <a:sym typeface="Arial"/>
              </a:rPr>
              <a:t>. 2012;73(4):635-646. </a:t>
            </a:r>
            <a:r>
              <a:rPr lang="en-US" sz="1400">
                <a:solidFill>
                  <a:srgbClr val="3B7288"/>
                </a:solidFill>
                <a:highlight>
                  <a:srgbClr val="FFFFFF"/>
                </a:highlight>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doi:10.15288/jsad.2012.73.635</a:t>
            </a:r>
            <a:endParaRPr sz="1400">
              <a:solidFill>
                <a:srgbClr val="3B7288"/>
              </a:solidFill>
              <a:highlight>
                <a:srgbClr val="FFFFFF"/>
              </a:highlight>
              <a:latin typeface="Arial"/>
              <a:ea typeface="Arial"/>
              <a:cs typeface="Arial"/>
              <a:sym typeface="Arial"/>
            </a:endParaRPr>
          </a:p>
          <a:p>
            <a:pPr marL="457200" lvl="0" indent="-317500" algn="l" rtl="0">
              <a:lnSpc>
                <a:spcPct val="115000"/>
              </a:lnSpc>
              <a:spcBef>
                <a:spcPts val="0"/>
              </a:spcBef>
              <a:spcAft>
                <a:spcPts val="0"/>
              </a:spcAft>
              <a:buClr>
                <a:srgbClr val="666666"/>
              </a:buClr>
              <a:buSzPts val="1400"/>
              <a:buFont typeface="Arial"/>
              <a:buAutoNum type="arabicPeriod"/>
            </a:pPr>
            <a:r>
              <a:rPr lang="en-US" sz="1400">
                <a:solidFill>
                  <a:srgbClr val="666666"/>
                </a:solidFill>
                <a:highlight>
                  <a:srgbClr val="FFFFFF"/>
                </a:highlight>
                <a:latin typeface="Arial"/>
                <a:ea typeface="Arial"/>
                <a:cs typeface="Arial"/>
                <a:sym typeface="Arial"/>
              </a:rPr>
              <a:t>Schuckit MA, Danko GP, Smith TL, Hesselbrock V, Kramer J, Bucholz K. A 5-year prospective evaluation of DSM-IV alcohol dependence with and without a physiological component. </a:t>
            </a:r>
            <a:r>
              <a:rPr lang="en-US" sz="1400" i="1">
                <a:solidFill>
                  <a:srgbClr val="666666"/>
                </a:solidFill>
                <a:highlight>
                  <a:srgbClr val="FFFFFF"/>
                </a:highlight>
                <a:latin typeface="Arial"/>
                <a:ea typeface="Arial"/>
                <a:cs typeface="Arial"/>
                <a:sym typeface="Arial"/>
              </a:rPr>
              <a:t>Alcohol Clin Exp Res</a:t>
            </a:r>
            <a:r>
              <a:rPr lang="en-US" sz="1400">
                <a:solidFill>
                  <a:srgbClr val="666666"/>
                </a:solidFill>
                <a:highlight>
                  <a:srgbClr val="FFFFFF"/>
                </a:highlight>
                <a:latin typeface="Arial"/>
                <a:ea typeface="Arial"/>
                <a:cs typeface="Arial"/>
                <a:sym typeface="Arial"/>
              </a:rPr>
              <a:t>. 2003;27(5):818-825. </a:t>
            </a:r>
            <a:r>
              <a:rPr lang="en-US" sz="1400">
                <a:solidFill>
                  <a:srgbClr val="3B7288"/>
                </a:solidFill>
                <a:highlight>
                  <a:srgbClr val="FFFFFF"/>
                </a:highlight>
                <a:uFill>
                  <a:noFill/>
                </a:uFill>
                <a:latin typeface="Arial"/>
                <a:ea typeface="Arial"/>
                <a:cs typeface="Arial"/>
                <a:sym typeface="Arial"/>
                <a:hlinkClick r:id="rId8">
                  <a:extLst>
                    <a:ext uri="{A12FA001-AC4F-418D-AE19-62706E023703}">
                      <ahyp:hlinkClr xmlns:ahyp="http://schemas.microsoft.com/office/drawing/2018/hyperlinkcolor" val="tx"/>
                    </a:ext>
                  </a:extLst>
                </a:hlinkClick>
              </a:rPr>
              <a:t>doi:10.1097/01.ALC.0000067980.18461.33</a:t>
            </a:r>
            <a:endParaRPr sz="1400">
              <a:solidFill>
                <a:srgbClr val="3B7288"/>
              </a:solidFill>
              <a:highlight>
                <a:srgbClr val="FFFFFF"/>
              </a:highlight>
              <a:latin typeface="Arial"/>
              <a:ea typeface="Arial"/>
              <a:cs typeface="Arial"/>
              <a:sym typeface="Arial"/>
            </a:endParaRPr>
          </a:p>
          <a:p>
            <a:pPr marL="457200" lvl="0" indent="-317500" algn="l" rtl="0">
              <a:lnSpc>
                <a:spcPct val="115000"/>
              </a:lnSpc>
              <a:spcBef>
                <a:spcPts val="0"/>
              </a:spcBef>
              <a:spcAft>
                <a:spcPts val="0"/>
              </a:spcAft>
              <a:buClr>
                <a:srgbClr val="666666"/>
              </a:buClr>
              <a:buSzPts val="1400"/>
              <a:buFont typeface="Arial"/>
              <a:buAutoNum type="arabicPeriod"/>
            </a:pPr>
            <a:r>
              <a:rPr lang="en-US" sz="1400">
                <a:solidFill>
                  <a:srgbClr val="666666"/>
                </a:solidFill>
                <a:highlight>
                  <a:srgbClr val="FFFFFF"/>
                </a:highlight>
                <a:latin typeface="Arial"/>
                <a:ea typeface="Arial"/>
                <a:cs typeface="Arial"/>
                <a:sym typeface="Arial"/>
              </a:rPr>
              <a:t>Foy A, Kay J. The incidence of alcohol-related problems and the risk of alcohol withdrawal in a general hospital population. </a:t>
            </a:r>
            <a:r>
              <a:rPr lang="en-US" sz="1400" i="1">
                <a:solidFill>
                  <a:srgbClr val="666666"/>
                </a:solidFill>
                <a:highlight>
                  <a:srgbClr val="FFFFFF"/>
                </a:highlight>
                <a:latin typeface="Arial"/>
                <a:ea typeface="Arial"/>
                <a:cs typeface="Arial"/>
                <a:sym typeface="Arial"/>
              </a:rPr>
              <a:t>Drug Alcohol Rev</a:t>
            </a:r>
            <a:r>
              <a:rPr lang="en-US" sz="1400">
                <a:solidFill>
                  <a:srgbClr val="666666"/>
                </a:solidFill>
                <a:highlight>
                  <a:srgbClr val="FFFFFF"/>
                </a:highlight>
                <a:latin typeface="Arial"/>
                <a:ea typeface="Arial"/>
                <a:cs typeface="Arial"/>
                <a:sym typeface="Arial"/>
              </a:rPr>
              <a:t>. 1995;14(1):49-54. </a:t>
            </a:r>
            <a:r>
              <a:rPr lang="en-US" sz="1400">
                <a:solidFill>
                  <a:srgbClr val="3B7288"/>
                </a:solidFill>
                <a:highlight>
                  <a:srgbClr val="FFFFFF"/>
                </a:highlight>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doi:10.1080/09595239500185051</a:t>
            </a:r>
            <a:endParaRPr sz="1400">
              <a:solidFill>
                <a:srgbClr val="3B7288"/>
              </a:solidFill>
              <a:highlight>
                <a:srgbClr val="FFFFFF"/>
              </a:highlight>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400">
                <a:solidFill>
                  <a:srgbClr val="666666"/>
                </a:solidFill>
                <a:highlight>
                  <a:srgbClr val="FFFFFF"/>
                </a:highlight>
                <a:latin typeface="Arial"/>
                <a:ea typeface="Arial"/>
                <a:cs typeface="Arial"/>
                <a:sym typeface="Arial"/>
              </a:rPr>
              <a:t> </a:t>
            </a:r>
            <a:endParaRPr sz="1400">
              <a:solidFill>
                <a:srgbClr val="666666"/>
              </a:solidFill>
              <a:highlight>
                <a:srgbClr val="FFFFFF"/>
              </a:highlight>
              <a:latin typeface="Arial"/>
              <a:ea typeface="Arial"/>
              <a:cs typeface="Arial"/>
              <a:sym typeface="Arial"/>
            </a:endParaRPr>
          </a:p>
          <a:p>
            <a:pPr marL="0" lvl="0" indent="0" algn="l" rtl="0">
              <a:lnSpc>
                <a:spcPct val="115000"/>
              </a:lnSpc>
              <a:spcBef>
                <a:spcPts val="1900"/>
              </a:spcBef>
              <a:spcAft>
                <a:spcPts val="0"/>
              </a:spcAft>
              <a:buClr>
                <a:schemeClr val="dk1"/>
              </a:buClr>
              <a:buSzPts val="1100"/>
              <a:buFont typeface="Arial"/>
              <a:buNone/>
            </a:pPr>
            <a:r>
              <a:rPr lang="en-US" sz="1400">
                <a:solidFill>
                  <a:srgbClr val="666666"/>
                </a:solidFill>
                <a:highlight>
                  <a:srgbClr val="FFFFFF"/>
                </a:highlight>
                <a:latin typeface="Arial"/>
                <a:ea typeface="Arial"/>
                <a:cs typeface="Arial"/>
                <a:sym typeface="Arial"/>
              </a:rPr>
              <a:t> </a:t>
            </a:r>
            <a:endParaRPr sz="1400">
              <a:solidFill>
                <a:srgbClr val="666666"/>
              </a:solidFill>
              <a:highlight>
                <a:srgbClr val="FFFFFF"/>
              </a:highlight>
              <a:latin typeface="Arial"/>
              <a:ea typeface="Arial"/>
              <a:cs typeface="Arial"/>
              <a:sym typeface="Arial"/>
            </a:endParaRPr>
          </a:p>
          <a:p>
            <a:pPr marL="0" lvl="0" indent="0" algn="l" rtl="0">
              <a:lnSpc>
                <a:spcPct val="115000"/>
              </a:lnSpc>
              <a:spcBef>
                <a:spcPts val="1900"/>
              </a:spcBef>
              <a:spcAft>
                <a:spcPts val="0"/>
              </a:spcAft>
              <a:buClr>
                <a:schemeClr val="dk1"/>
              </a:buClr>
              <a:buSzPts val="1100"/>
              <a:buFont typeface="Arial"/>
              <a:buNone/>
            </a:pPr>
            <a:endParaRPr sz="1400">
              <a:solidFill>
                <a:srgbClr val="666666"/>
              </a:solidFill>
              <a:highlight>
                <a:srgbClr val="FFFFFF"/>
              </a:highlight>
              <a:latin typeface="Arial"/>
              <a:ea typeface="Arial"/>
              <a:cs typeface="Arial"/>
              <a:sym typeface="Arial"/>
            </a:endParaRPr>
          </a:p>
          <a:p>
            <a:pPr marL="0" lvl="0" indent="0" algn="l" rtl="0">
              <a:spcBef>
                <a:spcPts val="1000"/>
              </a:spcBef>
              <a:spcAft>
                <a:spcPts val="160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6"/>
          <p:cNvSpPr txBox="1">
            <a:spLocks noGrp="1"/>
          </p:cNvSpPr>
          <p:nvPr>
            <p:ph type="title"/>
          </p:nvPr>
        </p:nvSpPr>
        <p:spPr>
          <a:xfrm>
            <a:off x="0" y="-13856"/>
            <a:ext cx="12192000" cy="6871855"/>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a:t>PUBLIC HEALTH INTERVENTIONS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ctrTitle"/>
          </p:nvPr>
        </p:nvSpPr>
        <p:spPr>
          <a:xfrm>
            <a:off x="1665119" y="705647"/>
            <a:ext cx="8736181" cy="2752021"/>
          </a:xfrm>
        </p:spPr>
        <p:txBody>
          <a:bodyPr>
            <a:noAutofit/>
          </a:bodyPr>
          <a:lstStyle/>
          <a:p>
            <a:r>
              <a:rPr lang="en-US" b="1" dirty="0"/>
              <a:t>Why alcohol policy?</a:t>
            </a:r>
            <a:br>
              <a:rPr lang="en-US" b="1" dirty="0"/>
            </a:br>
            <a:r>
              <a:rPr lang="en-US" b="1" dirty="0"/>
              <a:t>Making the world safe for recovery – and everything else</a:t>
            </a:r>
            <a:endParaRPr lang="en-US" dirty="0"/>
          </a:p>
        </p:txBody>
      </p:sp>
      <p:sp>
        <p:nvSpPr>
          <p:cNvPr id="7" name="Subtitle 6"/>
          <p:cNvSpPr>
            <a:spLocks noGrp="1"/>
          </p:cNvSpPr>
          <p:nvPr>
            <p:ph type="subTitle" idx="1"/>
          </p:nvPr>
        </p:nvSpPr>
        <p:spPr>
          <a:xfrm>
            <a:off x="1665118" y="4427931"/>
            <a:ext cx="8926682" cy="2307906"/>
          </a:xfrm>
          <a:solidFill>
            <a:schemeClr val="accent1"/>
          </a:solidFill>
        </p:spPr>
        <p:txBody>
          <a:bodyPr>
            <a:noAutofit/>
          </a:bodyPr>
          <a:lstStyle/>
          <a:p>
            <a:pPr>
              <a:spcBef>
                <a:spcPts val="0"/>
              </a:spcBef>
            </a:pPr>
            <a:r>
              <a:rPr lang="en-US" dirty="0">
                <a:solidFill>
                  <a:srgbClr val="FFFFFF"/>
                </a:solidFill>
              </a:rPr>
              <a:t>David H. Jernigan PhD</a:t>
            </a:r>
          </a:p>
          <a:p>
            <a:pPr>
              <a:spcBef>
                <a:spcPts val="0"/>
              </a:spcBef>
            </a:pPr>
            <a:r>
              <a:rPr lang="en-US" dirty="0">
                <a:solidFill>
                  <a:srgbClr val="FFFFFF"/>
                </a:solidFill>
              </a:rPr>
              <a:t>Department of Health Law, Policy and Management</a:t>
            </a:r>
          </a:p>
          <a:p>
            <a:pPr>
              <a:spcBef>
                <a:spcPts val="0"/>
              </a:spcBef>
            </a:pPr>
            <a:r>
              <a:rPr lang="en-US" dirty="0">
                <a:solidFill>
                  <a:srgbClr val="FFFFFF"/>
                </a:solidFill>
              </a:rPr>
              <a:t>Boston University School of Public Health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42FA-3494-B6D6-BDA8-528CFED28057}"/>
              </a:ext>
            </a:extLst>
          </p:cNvPr>
          <p:cNvSpPr>
            <a:spLocks noGrp="1"/>
          </p:cNvSpPr>
          <p:nvPr>
            <p:ph type="title"/>
          </p:nvPr>
        </p:nvSpPr>
        <p:spPr/>
        <p:txBody>
          <a:bodyPr/>
          <a:lstStyle/>
          <a:p>
            <a:r>
              <a:rPr lang="en-US" dirty="0"/>
              <a:t>Rich </a:t>
            </a:r>
            <a:r>
              <a:rPr lang="en-US" dirty="0" err="1"/>
              <a:t>Saitz</a:t>
            </a:r>
            <a:endParaRPr lang="en-US" dirty="0"/>
          </a:p>
        </p:txBody>
      </p:sp>
      <p:sp>
        <p:nvSpPr>
          <p:cNvPr id="5" name="Content Placeholder 4">
            <a:extLst>
              <a:ext uri="{FF2B5EF4-FFF2-40B4-BE49-F238E27FC236}">
                <a16:creationId xmlns:a16="http://schemas.microsoft.com/office/drawing/2014/main" id="{F617E967-3B06-D681-E9EB-939877A23524}"/>
              </a:ext>
            </a:extLst>
          </p:cNvPr>
          <p:cNvSpPr>
            <a:spLocks noGrp="1"/>
          </p:cNvSpPr>
          <p:nvPr>
            <p:ph sz="half" idx="2"/>
          </p:nvPr>
        </p:nvSpPr>
        <p:spPr>
          <a:xfrm>
            <a:off x="6096000" y="1843459"/>
            <a:ext cx="5384800" cy="4525963"/>
          </a:xfrm>
        </p:spPr>
        <p:txBody>
          <a:bodyPr/>
          <a:lstStyle/>
          <a:p>
            <a:pPr marL="0" indent="0" algn="ctr">
              <a:buNone/>
            </a:pPr>
            <a:r>
              <a:rPr lang="en-US" sz="6000" dirty="0"/>
              <a:t>Complementary and Complimentary</a:t>
            </a:r>
          </a:p>
        </p:txBody>
      </p:sp>
      <p:pic>
        <p:nvPicPr>
          <p:cNvPr id="1026" name="Picture 2" descr="Richard Saitz, MD, MPH Achievement ...">
            <a:extLst>
              <a:ext uri="{FF2B5EF4-FFF2-40B4-BE49-F238E27FC236}">
                <a16:creationId xmlns:a16="http://schemas.microsoft.com/office/drawing/2014/main" id="{FC3B5589-D1A8-553C-5E35-DC24C8D5A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429" y="1600201"/>
            <a:ext cx="3623128" cy="476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481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136775" y="228600"/>
            <a:ext cx="8153400" cy="990600"/>
          </a:xfrm>
        </p:spPr>
        <p:txBody>
          <a:bodyPr/>
          <a:lstStyle/>
          <a:p>
            <a:pPr eaLnBrk="1" hangingPunct="1">
              <a:defRPr/>
            </a:pPr>
            <a:r>
              <a:rPr lang="en-US" dirty="0">
                <a:latin typeface="+mn-lt"/>
                <a:cs typeface="+mj-cs"/>
              </a:rPr>
              <a:t>Why alcohol? Our favorite drug…</a:t>
            </a:r>
          </a:p>
        </p:txBody>
      </p:sp>
      <p:sp>
        <p:nvSpPr>
          <p:cNvPr id="15363" name="Content Placeholder 2"/>
          <p:cNvSpPr>
            <a:spLocks noGrp="1"/>
          </p:cNvSpPr>
          <p:nvPr>
            <p:ph idx="1"/>
          </p:nvPr>
        </p:nvSpPr>
        <p:spPr>
          <a:xfrm>
            <a:off x="769917" y="1431104"/>
            <a:ext cx="10652166" cy="4965290"/>
          </a:xfrm>
        </p:spPr>
        <p:txBody>
          <a:bodyPr>
            <a:normAutofit/>
          </a:bodyPr>
          <a:lstStyle/>
          <a:p>
            <a:pPr>
              <a:defRPr/>
            </a:pPr>
            <a:r>
              <a:rPr lang="en-US" dirty="0"/>
              <a:t>Kills nearly 500 people per day in the U.S. (178,000 per year)</a:t>
            </a:r>
          </a:p>
          <a:p>
            <a:pPr>
              <a:defRPr/>
            </a:pPr>
            <a:r>
              <a:rPr lang="en-US" dirty="0"/>
              <a:t>Number one drug among young people and adults</a:t>
            </a:r>
          </a:p>
          <a:p>
            <a:pPr>
              <a:defRPr/>
            </a:pPr>
            <a:r>
              <a:rPr lang="en-US" dirty="0"/>
              <a:t>Related to more than 200 disease and injury conditions, including seven cancers</a:t>
            </a:r>
          </a:p>
          <a:p>
            <a:pPr>
              <a:defRPr/>
            </a:pPr>
            <a:r>
              <a:rPr lang="en-US" dirty="0"/>
              <a:t>Major cause of social inequities:</a:t>
            </a:r>
          </a:p>
          <a:p>
            <a:pPr lvl="1">
              <a:defRPr/>
            </a:pPr>
            <a:r>
              <a:rPr lang="en-US" dirty="0"/>
              <a:t>White, upper income people drink the most</a:t>
            </a:r>
          </a:p>
          <a:p>
            <a:pPr lvl="1">
              <a:defRPr/>
            </a:pPr>
            <a:r>
              <a:rPr lang="en-US" dirty="0"/>
              <a:t>African American, Latinx, indigenous and lower-income people suffer the most</a:t>
            </a:r>
          </a:p>
        </p:txBody>
      </p:sp>
    </p:spTree>
    <p:extLst>
      <p:ext uri="{BB962C8B-B14F-4D97-AF65-F5344CB8AC3E}">
        <p14:creationId xmlns:p14="http://schemas.microsoft.com/office/powerpoint/2010/main" val="3233885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3FCD-5E27-F5F6-53A5-8B1040B6D586}"/>
              </a:ext>
            </a:extLst>
          </p:cNvPr>
          <p:cNvSpPr>
            <a:spLocks noGrp="1"/>
          </p:cNvSpPr>
          <p:nvPr>
            <p:ph type="title"/>
          </p:nvPr>
        </p:nvSpPr>
        <p:spPr/>
        <p:txBody>
          <a:bodyPr/>
          <a:lstStyle/>
          <a:p>
            <a:r>
              <a:rPr lang="en-US" dirty="0"/>
              <a:t>Where we have come from</a:t>
            </a:r>
          </a:p>
        </p:txBody>
      </p:sp>
      <p:sp>
        <p:nvSpPr>
          <p:cNvPr id="3" name="Content Placeholder 2">
            <a:extLst>
              <a:ext uri="{FF2B5EF4-FFF2-40B4-BE49-F238E27FC236}">
                <a16:creationId xmlns:a16="http://schemas.microsoft.com/office/drawing/2014/main" id="{A44C00E2-D24B-AD90-D195-2E48532964E4}"/>
              </a:ext>
            </a:extLst>
          </p:cNvPr>
          <p:cNvSpPr>
            <a:spLocks noGrp="1"/>
          </p:cNvSpPr>
          <p:nvPr>
            <p:ph idx="1"/>
          </p:nvPr>
        </p:nvSpPr>
        <p:spPr>
          <a:xfrm>
            <a:off x="609600" y="1600201"/>
            <a:ext cx="10199914" cy="4525963"/>
          </a:xfrm>
        </p:spPr>
        <p:txBody>
          <a:bodyPr>
            <a:normAutofit fontScale="92500" lnSpcReduction="10000"/>
          </a:bodyPr>
          <a:lstStyle/>
          <a:p>
            <a:r>
              <a:rPr lang="en-US" dirty="0"/>
              <a:t>Post-repeal of prohibition</a:t>
            </a:r>
          </a:p>
          <a:p>
            <a:pPr lvl="1"/>
            <a:r>
              <a:rPr lang="en-US" dirty="0"/>
              <a:t>Control systems put in place with three key elements:</a:t>
            </a:r>
          </a:p>
          <a:p>
            <a:pPr lvl="2"/>
            <a:r>
              <a:rPr lang="en-US" dirty="0"/>
              <a:t>High taxes</a:t>
            </a:r>
          </a:p>
          <a:p>
            <a:pPr lvl="2"/>
            <a:r>
              <a:rPr lang="en-US" dirty="0"/>
              <a:t>Limits on advertising</a:t>
            </a:r>
          </a:p>
          <a:p>
            <a:pPr lvl="2"/>
            <a:r>
              <a:rPr lang="en-US" dirty="0"/>
              <a:t>Limits on numbers of outlets, hours of sale, ban on vertical integration (”three-tier” system)</a:t>
            </a:r>
          </a:p>
          <a:p>
            <a:pPr lvl="2"/>
            <a:r>
              <a:rPr lang="en-US" dirty="0"/>
              <a:t>These limits have faded over time</a:t>
            </a:r>
          </a:p>
          <a:p>
            <a:pPr lvl="1"/>
            <a:r>
              <a:rPr lang="en-US" dirty="0"/>
              <a:t>Dominant post-prohibition paradigm: “Alcoholism”</a:t>
            </a:r>
          </a:p>
          <a:p>
            <a:pPr lvl="2"/>
            <a:r>
              <a:rPr lang="en-US" dirty="0"/>
              <a:t>Alcohol problems are the fault of the minority of drinkers who abuse the product</a:t>
            </a:r>
          </a:p>
          <a:p>
            <a:pPr lvl="2"/>
            <a:r>
              <a:rPr lang="en-US" dirty="0"/>
              <a:t>These “alcoholics” need to be identified and treated, and problems will abate</a:t>
            </a:r>
          </a:p>
        </p:txBody>
      </p:sp>
    </p:spTree>
    <p:extLst>
      <p:ext uri="{BB962C8B-B14F-4D97-AF65-F5344CB8AC3E}">
        <p14:creationId xmlns:p14="http://schemas.microsoft.com/office/powerpoint/2010/main" val="2651233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14967" y="581569"/>
            <a:ext cx="4403255" cy="50167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Alcohol dependence (severe alcohol use disorder) is an important outcome of excessive alcohol use. However, it is only part of the problem.</a:t>
            </a:r>
          </a:p>
        </p:txBody>
      </p:sp>
      <p:sp>
        <p:nvSpPr>
          <p:cNvPr id="14" name="TextBox 13"/>
          <p:cNvSpPr txBox="1"/>
          <p:nvPr/>
        </p:nvSpPr>
        <p:spPr>
          <a:xfrm>
            <a:off x="11044443" y="6481747"/>
            <a:ext cx="114755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Esser MB, 2014</a:t>
            </a:r>
          </a:p>
        </p:txBody>
      </p:sp>
      <p:pic>
        <p:nvPicPr>
          <p:cNvPr id="5" name="Picture 2" descr="Alcohol dependency inf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01" y="694582"/>
            <a:ext cx="6250387" cy="541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62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7806-B567-F929-2BC5-081EDF61FA1A}"/>
              </a:ext>
            </a:extLst>
          </p:cNvPr>
          <p:cNvSpPr>
            <a:spLocks noGrp="1"/>
          </p:cNvSpPr>
          <p:nvPr>
            <p:ph type="title"/>
          </p:nvPr>
        </p:nvSpPr>
        <p:spPr/>
        <p:txBody>
          <a:bodyPr/>
          <a:lstStyle/>
          <a:p>
            <a:r>
              <a:rPr lang="en-US" dirty="0"/>
              <a:t>What does work? </a:t>
            </a:r>
            <a:br>
              <a:rPr lang="en-US" dirty="0"/>
            </a:br>
            <a:r>
              <a:rPr lang="en-US" dirty="0"/>
              <a:t>World Health Organization’s “best buys”</a:t>
            </a:r>
          </a:p>
        </p:txBody>
      </p:sp>
      <p:sp>
        <p:nvSpPr>
          <p:cNvPr id="3" name="Content Placeholder 2">
            <a:extLst>
              <a:ext uri="{FF2B5EF4-FFF2-40B4-BE49-F238E27FC236}">
                <a16:creationId xmlns:a16="http://schemas.microsoft.com/office/drawing/2014/main" id="{BEA11AB8-7A2C-6E54-DAB2-32B77C1C855C}"/>
              </a:ext>
            </a:extLst>
          </p:cNvPr>
          <p:cNvSpPr>
            <a:spLocks noGrp="1"/>
          </p:cNvSpPr>
          <p:nvPr>
            <p:ph idx="1"/>
          </p:nvPr>
        </p:nvSpPr>
        <p:spPr/>
        <p:txBody>
          <a:bodyPr/>
          <a:lstStyle/>
          <a:p>
            <a:pPr marL="58738" lvl="1" indent="0" algn="l" rtl="0">
              <a:spcBef>
                <a:spcPts val="0"/>
              </a:spcBef>
              <a:spcAft>
                <a:spcPts val="0"/>
              </a:spcAft>
              <a:buClr>
                <a:schemeClr val="dk1"/>
              </a:buClr>
              <a:buSzPts val="3200"/>
              <a:buNone/>
            </a:pPr>
            <a:endParaRPr lang="en-US" sz="3200" dirty="0">
              <a:latin typeface="Calibri" panose="020F0502020204030204" pitchFamily="34" charset="0"/>
              <a:ea typeface="Calibri" panose="020F0502020204030204" pitchFamily="34" charset="0"/>
              <a:cs typeface="Calibri" panose="020F0502020204030204" pitchFamily="34" charset="0"/>
            </a:endParaRPr>
          </a:p>
          <a:p>
            <a:pPr marL="58738" lvl="1" indent="0" algn="l" rtl="0">
              <a:spcBef>
                <a:spcPts val="0"/>
              </a:spcBef>
              <a:spcAft>
                <a:spcPts val="0"/>
              </a:spcAft>
              <a:buClr>
                <a:schemeClr val="dk1"/>
              </a:buClr>
              <a:buSzPts val="3200"/>
              <a:buNone/>
            </a:pPr>
            <a:r>
              <a:rPr lang="en-US" sz="3200" dirty="0">
                <a:latin typeface="Calibri" panose="020F0502020204030204" pitchFamily="34" charset="0"/>
                <a:ea typeface="Calibri" panose="020F0502020204030204" pitchFamily="34" charset="0"/>
                <a:cs typeface="Calibri" panose="020F0502020204030204" pitchFamily="34" charset="0"/>
              </a:rPr>
              <a:t>Most effective and cost-effective ways to reduce alcohol problems:</a:t>
            </a:r>
            <a:br>
              <a:rPr lang="en-US" sz="3200" dirty="0">
                <a:latin typeface="Calibri" panose="020F0502020204030204" pitchFamily="34" charset="0"/>
                <a:ea typeface="Calibri" panose="020F0502020204030204" pitchFamily="34" charset="0"/>
                <a:cs typeface="Calibri" panose="020F0502020204030204" pitchFamily="34" charset="0"/>
              </a:rPr>
            </a:br>
            <a:endParaRPr lang="en-US" sz="3200" dirty="0">
              <a:latin typeface="Calibri" panose="020F0502020204030204" pitchFamily="34" charset="0"/>
              <a:ea typeface="Calibri" panose="020F0502020204030204" pitchFamily="34" charset="0"/>
              <a:cs typeface="Calibri" panose="020F0502020204030204" pitchFamily="34" charset="0"/>
            </a:endParaRPr>
          </a:p>
          <a:p>
            <a:pPr marL="457200" lvl="0" indent="-431800" algn="l" rtl="0">
              <a:spcBef>
                <a:spcPts val="300"/>
              </a:spcBef>
              <a:spcAft>
                <a:spcPts val="0"/>
              </a:spcAft>
              <a:buSzPts val="3200"/>
              <a:buChar char="●"/>
            </a:pPr>
            <a:r>
              <a:rPr lang="en-US" sz="3200" dirty="0">
                <a:latin typeface="Calibri" panose="020F0502020204030204" pitchFamily="34" charset="0"/>
                <a:ea typeface="Calibri" panose="020F0502020204030204" pitchFamily="34" charset="0"/>
                <a:cs typeface="Calibri" panose="020F0502020204030204" pitchFamily="34" charset="0"/>
              </a:rPr>
              <a:t>Increase alcohol taxes (</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A</a:t>
            </a:r>
            <a:r>
              <a:rPr lang="en-US" sz="3200" dirty="0">
                <a:latin typeface="Calibri" panose="020F0502020204030204" pitchFamily="34" charset="0"/>
                <a:ea typeface="Calibri" panose="020F0502020204030204" pitchFamily="34" charset="0"/>
                <a:cs typeface="Calibri" panose="020F0502020204030204" pitchFamily="34" charset="0"/>
              </a:rPr>
              <a:t>ffordability)</a:t>
            </a:r>
            <a:endParaRPr lang="en-US" dirty="0">
              <a:latin typeface="Calibri" panose="020F0502020204030204" pitchFamily="34" charset="0"/>
              <a:ea typeface="Calibri" panose="020F0502020204030204" pitchFamily="34" charset="0"/>
              <a:cs typeface="Calibri" panose="020F0502020204030204" pitchFamily="34" charset="0"/>
            </a:endParaRPr>
          </a:p>
          <a:p>
            <a:pPr marL="457200" lvl="0" indent="-431800" algn="l" rtl="0">
              <a:spcBef>
                <a:spcPts val="0"/>
              </a:spcBef>
              <a:spcAft>
                <a:spcPts val="0"/>
              </a:spcAft>
              <a:buSzPts val="3200"/>
              <a:buChar char="●"/>
            </a:pPr>
            <a:r>
              <a:rPr lang="en-US" sz="3200" dirty="0">
                <a:latin typeface="Calibri" panose="020F0502020204030204" pitchFamily="34" charset="0"/>
                <a:ea typeface="Calibri" panose="020F0502020204030204" pitchFamily="34" charset="0"/>
                <a:cs typeface="Calibri" panose="020F0502020204030204" pitchFamily="34" charset="0"/>
              </a:rPr>
              <a:t>Limit where and when and to whom alcohol can be sold (</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A</a:t>
            </a:r>
            <a:r>
              <a:rPr lang="en-US" sz="3200" dirty="0">
                <a:latin typeface="Calibri" panose="020F0502020204030204" pitchFamily="34" charset="0"/>
                <a:ea typeface="Calibri" panose="020F0502020204030204" pitchFamily="34" charset="0"/>
                <a:cs typeface="Calibri" panose="020F0502020204030204" pitchFamily="34" charset="0"/>
              </a:rPr>
              <a:t>vailability)</a:t>
            </a:r>
            <a:endParaRPr lang="en-US" dirty="0">
              <a:latin typeface="Calibri" panose="020F0502020204030204" pitchFamily="34" charset="0"/>
              <a:ea typeface="Calibri" panose="020F0502020204030204" pitchFamily="34" charset="0"/>
              <a:cs typeface="Calibri" panose="020F0502020204030204" pitchFamily="34" charset="0"/>
            </a:endParaRPr>
          </a:p>
          <a:p>
            <a:pPr marL="457200" lvl="0" indent="-431800" algn="l" rtl="0">
              <a:spcBef>
                <a:spcPts val="0"/>
              </a:spcBef>
              <a:spcAft>
                <a:spcPts val="0"/>
              </a:spcAft>
              <a:buSzPts val="3200"/>
              <a:buChar char="●"/>
            </a:pPr>
            <a:r>
              <a:rPr lang="en-US" sz="3200" dirty="0">
                <a:latin typeface="Calibri" panose="020F0502020204030204" pitchFamily="34" charset="0"/>
                <a:ea typeface="Calibri" panose="020F0502020204030204" pitchFamily="34" charset="0"/>
                <a:cs typeface="Calibri" panose="020F0502020204030204" pitchFamily="34" charset="0"/>
              </a:rPr>
              <a:t>Ban alcohol marketing and sponsorship (</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A</a:t>
            </a:r>
            <a:r>
              <a:rPr lang="en-US" sz="3200" dirty="0">
                <a:latin typeface="Calibri" panose="020F0502020204030204" pitchFamily="34" charset="0"/>
                <a:ea typeface="Calibri" panose="020F0502020204030204" pitchFamily="34" charset="0"/>
                <a:cs typeface="Calibri" panose="020F0502020204030204" pitchFamily="34" charset="0"/>
              </a:rPr>
              <a:t>ttractiveness)</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014333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6"/>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a:t>LEARNING OBJECTIVES</a:t>
            </a:r>
            <a:endParaRPr/>
          </a:p>
        </p:txBody>
      </p:sp>
      <p:sp>
        <p:nvSpPr>
          <p:cNvPr id="238" name="Google Shape;238;p6"/>
          <p:cNvSpPr txBox="1">
            <a:spLocks noGrp="1"/>
          </p:cNvSpPr>
          <p:nvPr>
            <p:ph type="body" idx="1"/>
          </p:nvPr>
        </p:nvSpPr>
        <p:spPr>
          <a:xfrm>
            <a:off x="587229" y="1783767"/>
            <a:ext cx="11006355" cy="43513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rgbClr val="009999"/>
              </a:buClr>
              <a:buSzPct val="150000"/>
              <a:buFont typeface="Open Sans" panose="020B0606030504020204" pitchFamily="34" charset="0"/>
              <a:buChar char="»"/>
            </a:pPr>
            <a:r>
              <a:rPr lang="en-US" sz="2400" dirty="0">
                <a:solidFill>
                  <a:schemeClr val="tx1">
                    <a:lumMod val="50000"/>
                    <a:lumOff val="50000"/>
                  </a:schemeClr>
                </a:solidFill>
                <a:latin typeface="+mn-lt"/>
              </a:rPr>
              <a:t>Summarize available key literature that supports the use of pharmacotherapy in alcohol use disorder</a:t>
            </a:r>
            <a:endParaRPr dirty="0">
              <a:solidFill>
                <a:schemeClr val="tx1">
                  <a:lumMod val="50000"/>
                  <a:lumOff val="50000"/>
                </a:schemeClr>
              </a:solidFill>
              <a:latin typeface="+mn-lt"/>
            </a:endParaRPr>
          </a:p>
          <a:p>
            <a:pPr marL="342900" marR="0" lvl="0" indent="-342900" algn="l" rtl="0">
              <a:lnSpc>
                <a:spcPct val="107000"/>
              </a:lnSpc>
              <a:spcBef>
                <a:spcPts val="1200"/>
              </a:spcBef>
              <a:spcAft>
                <a:spcPts val="0"/>
              </a:spcAft>
              <a:buClr>
                <a:srgbClr val="009999"/>
              </a:buClr>
              <a:buSzPct val="150000"/>
              <a:buFont typeface="Open Sans" panose="020B0606030504020204" pitchFamily="34" charset="0"/>
              <a:buChar char="»"/>
            </a:pPr>
            <a:r>
              <a:rPr lang="en-US" sz="2400" dirty="0">
                <a:solidFill>
                  <a:schemeClr val="tx1">
                    <a:lumMod val="50000"/>
                    <a:lumOff val="50000"/>
                  </a:schemeClr>
                </a:solidFill>
                <a:latin typeface="+mn-lt"/>
              </a:rPr>
              <a:t>Explain the theoretical and empirical foundations underlying psychosocial treatment approaches to the treatment of alcohol use disorder</a:t>
            </a:r>
            <a:endParaRPr sz="2400" dirty="0">
              <a:solidFill>
                <a:schemeClr val="tx1">
                  <a:lumMod val="50000"/>
                  <a:lumOff val="50000"/>
                </a:schemeClr>
              </a:solidFill>
              <a:latin typeface="+mn-lt"/>
            </a:endParaRPr>
          </a:p>
          <a:p>
            <a:pPr marL="342900" marR="0" lvl="0" indent="-342900" algn="l" rtl="0">
              <a:lnSpc>
                <a:spcPct val="107000"/>
              </a:lnSpc>
              <a:spcBef>
                <a:spcPts val="1200"/>
              </a:spcBef>
              <a:spcAft>
                <a:spcPts val="0"/>
              </a:spcAft>
              <a:buClr>
                <a:srgbClr val="009999"/>
              </a:buClr>
              <a:buSzPct val="150000"/>
              <a:buFont typeface="Open Sans" panose="020B0606030504020204" pitchFamily="34" charset="0"/>
              <a:buChar char="»"/>
            </a:pPr>
            <a:r>
              <a:rPr lang="en-US" sz="2400" dirty="0">
                <a:solidFill>
                  <a:schemeClr val="tx1">
                    <a:lumMod val="50000"/>
                    <a:lumOff val="50000"/>
                  </a:schemeClr>
                </a:solidFill>
                <a:latin typeface="+mn-lt"/>
              </a:rPr>
              <a:t>Describe the key practices and adaptations for implementing psychosocial treatment approaches to the treatment of alcohol use disorder in real world settings</a:t>
            </a:r>
            <a:endParaRPr dirty="0">
              <a:solidFill>
                <a:schemeClr val="tx1">
                  <a:lumMod val="50000"/>
                  <a:lumOff val="50000"/>
                </a:schemeClr>
              </a:solidFill>
              <a:latin typeface="+mn-lt"/>
            </a:endParaRPr>
          </a:p>
          <a:p>
            <a:pPr marL="342900" marR="0" lvl="0" indent="-342900" algn="l" rtl="0">
              <a:lnSpc>
                <a:spcPct val="107000"/>
              </a:lnSpc>
              <a:spcBef>
                <a:spcPts val="1200"/>
              </a:spcBef>
              <a:spcAft>
                <a:spcPts val="0"/>
              </a:spcAft>
              <a:buClr>
                <a:srgbClr val="009999"/>
              </a:buClr>
              <a:buSzPct val="150000"/>
              <a:buFont typeface="Open Sans" panose="020B0606030504020204" pitchFamily="34" charset="0"/>
              <a:buChar char="»"/>
            </a:pPr>
            <a:r>
              <a:rPr lang="en-US" sz="2400" dirty="0">
                <a:solidFill>
                  <a:schemeClr val="tx1">
                    <a:lumMod val="50000"/>
                    <a:lumOff val="50000"/>
                  </a:schemeClr>
                </a:solidFill>
                <a:latin typeface="+mn-lt"/>
              </a:rPr>
              <a:t>Recognize why population-level alcohol policies matter for reducing AUD</a:t>
            </a:r>
            <a:endParaRPr sz="2400" dirty="0">
              <a:solidFill>
                <a:schemeClr val="tx1">
                  <a:lumMod val="50000"/>
                  <a:lumOff val="50000"/>
                </a:schemeClr>
              </a:solidFill>
              <a:latin typeface="+mn-lt"/>
            </a:endParaRPr>
          </a:p>
          <a:p>
            <a:pPr marL="354004" lvl="0" indent="-354004" algn="l" rtl="0">
              <a:lnSpc>
                <a:spcPct val="90000"/>
              </a:lnSpc>
              <a:spcBef>
                <a:spcPts val="1000"/>
              </a:spcBef>
              <a:spcAft>
                <a:spcPts val="0"/>
              </a:spcAft>
              <a:buClr>
                <a:srgbClr val="009999"/>
              </a:buClr>
              <a:buSzPct val="150000"/>
              <a:buFont typeface="Open Sans" panose="020B0606030504020204" pitchFamily="34" charset="0"/>
              <a:buChar char="»"/>
            </a:pPr>
            <a:r>
              <a:rPr lang="en-US" sz="2400" dirty="0">
                <a:solidFill>
                  <a:schemeClr val="tx1">
                    <a:lumMod val="50000"/>
                    <a:lumOff val="50000"/>
                  </a:schemeClr>
                </a:solidFill>
                <a:latin typeface="+mn-lt"/>
              </a:rPr>
              <a:t>Identify the most effective and cost-effective population-level alcohol policy interventions</a:t>
            </a:r>
            <a:endParaRPr sz="2400" dirty="0">
              <a:solidFill>
                <a:schemeClr val="tx1">
                  <a:lumMod val="50000"/>
                  <a:lumOff val="50000"/>
                </a:schemeClr>
              </a:solidFill>
              <a:latin typeface="+mn-lt"/>
            </a:endParaRPr>
          </a:p>
          <a:p>
            <a:pPr marL="342900" marR="0" lvl="0" indent="-342900" algn="l" rtl="0">
              <a:lnSpc>
                <a:spcPct val="107000"/>
              </a:lnSpc>
              <a:spcBef>
                <a:spcPts val="1200"/>
              </a:spcBef>
              <a:spcAft>
                <a:spcPts val="0"/>
              </a:spcAft>
              <a:buClr>
                <a:srgbClr val="009999"/>
              </a:buClr>
              <a:buSzPct val="150000"/>
              <a:buFont typeface="Open Sans" panose="020B0606030504020204" pitchFamily="34" charset="0"/>
              <a:buChar char="»"/>
            </a:pPr>
            <a:endParaRPr sz="2400" dirty="0">
              <a:solidFill>
                <a:schemeClr val="tx1">
                  <a:lumMod val="50000"/>
                  <a:lumOff val="50000"/>
                </a:schemeClr>
              </a:solidFill>
              <a:latin typeface="+mn-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115" y="0"/>
            <a:ext cx="8229600" cy="1143000"/>
          </a:xfrm>
        </p:spPr>
        <p:txBody>
          <a:bodyPr/>
          <a:lstStyle/>
          <a:p>
            <a:r>
              <a:rPr lang="en-US" dirty="0"/>
              <a:t>Alcohol taxes and health</a:t>
            </a:r>
          </a:p>
        </p:txBody>
      </p:sp>
      <p:sp>
        <p:nvSpPr>
          <p:cNvPr id="3" name="Content Placeholder 2"/>
          <p:cNvSpPr>
            <a:spLocks noGrp="1"/>
          </p:cNvSpPr>
          <p:nvPr>
            <p:ph idx="1"/>
          </p:nvPr>
        </p:nvSpPr>
        <p:spPr>
          <a:xfrm>
            <a:off x="733425" y="1359645"/>
            <a:ext cx="10687050" cy="4876800"/>
          </a:xfrm>
        </p:spPr>
        <p:txBody>
          <a:bodyPr>
            <a:normAutofit fontScale="92500" lnSpcReduction="20000"/>
          </a:bodyPr>
          <a:lstStyle/>
          <a:p>
            <a:pPr>
              <a:lnSpc>
                <a:spcPct val="120000"/>
              </a:lnSpc>
            </a:pPr>
            <a:r>
              <a:rPr lang="en-US" dirty="0"/>
              <a:t>Increases in prices (e.g., through raising taxes) are associated with reduced demand for alcohol consumption. </a:t>
            </a:r>
          </a:p>
          <a:p>
            <a:pPr>
              <a:lnSpc>
                <a:spcPct val="120000"/>
              </a:lnSpc>
            </a:pPr>
            <a:r>
              <a:rPr lang="en-US" dirty="0"/>
              <a:t>Policies that raise alcoholic beverage taxes, and consequently prices, are effective in reducing alcohol use, unhealthy use, and related health, economic, and social consequences:</a:t>
            </a:r>
          </a:p>
          <a:p>
            <a:pPr lvl="1">
              <a:lnSpc>
                <a:spcPct val="120000"/>
              </a:lnSpc>
            </a:pPr>
            <a:r>
              <a:rPr lang="en-US" dirty="0"/>
              <a:t>Binge drinking</a:t>
            </a:r>
          </a:p>
          <a:p>
            <a:pPr lvl="1">
              <a:lnSpc>
                <a:spcPct val="120000"/>
              </a:lnSpc>
            </a:pPr>
            <a:r>
              <a:rPr lang="en-US" dirty="0"/>
              <a:t>Drinking and driving</a:t>
            </a:r>
          </a:p>
          <a:p>
            <a:pPr lvl="1">
              <a:lnSpc>
                <a:spcPct val="120000"/>
              </a:lnSpc>
            </a:pPr>
            <a:r>
              <a:rPr lang="en-US" dirty="0"/>
              <a:t>Violence and crimes</a:t>
            </a:r>
          </a:p>
          <a:p>
            <a:pPr lvl="1">
              <a:lnSpc>
                <a:spcPct val="120000"/>
              </a:lnSpc>
            </a:pPr>
            <a:r>
              <a:rPr lang="en-US" dirty="0"/>
              <a:t>Reproductive outcomes (risky sexual behaviors, STI)</a:t>
            </a:r>
          </a:p>
          <a:p>
            <a:pPr lvl="1">
              <a:lnSpc>
                <a:spcPct val="120000"/>
              </a:lnSpc>
            </a:pPr>
            <a:r>
              <a:rPr lang="en-US" dirty="0"/>
              <a:t>Liver cirrhosis mortality</a:t>
            </a:r>
          </a:p>
          <a:p>
            <a:pPr lvl="1"/>
            <a:endParaRPr lang="en-US" dirty="0"/>
          </a:p>
          <a:p>
            <a:pPr lvl="1"/>
            <a:endParaRPr lang="en-US" dirty="0"/>
          </a:p>
        </p:txBody>
      </p:sp>
    </p:spTree>
    <p:extLst>
      <p:ext uri="{BB962C8B-B14F-4D97-AF65-F5344CB8AC3E}">
        <p14:creationId xmlns:p14="http://schemas.microsoft.com/office/powerpoint/2010/main" val="1772995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B51A03F-3217-1D46-BC55-06521DC3B776}"/>
              </a:ext>
            </a:extLst>
          </p:cNvPr>
          <p:cNvGraphicFramePr>
            <a:graphicFrameLocks noGrp="1"/>
          </p:cNvGraphicFramePr>
          <p:nvPr/>
        </p:nvGraphicFramePr>
        <p:xfrm>
          <a:off x="1087718" y="169469"/>
          <a:ext cx="9536788" cy="620144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3">
            <a:extLst>
              <a:ext uri="{FF2B5EF4-FFF2-40B4-BE49-F238E27FC236}">
                <a16:creationId xmlns:a16="http://schemas.microsoft.com/office/drawing/2014/main" id="{C5760E63-4CEA-3249-BDDB-238824999E8F}"/>
              </a:ext>
            </a:extLst>
          </p:cNvPr>
          <p:cNvSpPr txBox="1">
            <a:spLocks noChangeArrowheads="1"/>
          </p:cNvSpPr>
          <p:nvPr/>
        </p:nvSpPr>
        <p:spPr bwMode="auto">
          <a:xfrm>
            <a:off x="3103006" y="6524383"/>
            <a:ext cx="5425140" cy="297454"/>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a:ea typeface="+mn-ea"/>
                <a:cs typeface="+mn-cs"/>
              </a:rPr>
              <a:t>Source: </a:t>
            </a:r>
            <a:r>
              <a:rPr kumimoji="0" lang="en-US" sz="1333" b="0" i="1" u="none" strike="noStrike" kern="1200" cap="none" spc="0" normalizeH="0" baseline="0" noProof="0" dirty="0">
                <a:ln>
                  <a:noFill/>
                </a:ln>
                <a:solidFill>
                  <a:prstClr val="black"/>
                </a:solidFill>
                <a:effectLst/>
                <a:uLnTx/>
                <a:uFillTx/>
                <a:latin typeface="Calibri"/>
                <a:ea typeface="+mn-ea"/>
                <a:cs typeface="+mn-cs"/>
              </a:rPr>
              <a:t>Brewers Almanac, </a:t>
            </a:r>
            <a:r>
              <a:rPr kumimoji="0" lang="en-US" sz="1333" b="0" i="0" u="none" strike="noStrike" kern="1200" cap="none" spc="0" normalizeH="0" baseline="0" noProof="0" dirty="0">
                <a:ln>
                  <a:noFill/>
                </a:ln>
                <a:solidFill>
                  <a:prstClr val="black"/>
                </a:solidFill>
                <a:effectLst/>
                <a:uLnTx/>
                <a:uFillTx/>
                <a:latin typeface="Calibri"/>
                <a:ea typeface="+mn-ea"/>
                <a:cs typeface="+mn-cs"/>
              </a:rPr>
              <a:t>2013, ATTTB, 2014, and F. </a:t>
            </a:r>
            <a:r>
              <a:rPr kumimoji="0" lang="en-US" sz="1333" b="0" i="0" u="none" strike="noStrike" kern="1200" cap="none" spc="0" normalizeH="0" baseline="0" noProof="0" dirty="0" err="1">
                <a:ln>
                  <a:noFill/>
                </a:ln>
                <a:solidFill>
                  <a:prstClr val="black"/>
                </a:solidFill>
                <a:effectLst/>
                <a:uLnTx/>
                <a:uFillTx/>
                <a:latin typeface="Calibri"/>
                <a:ea typeface="+mn-ea"/>
                <a:cs typeface="+mn-cs"/>
              </a:rPr>
              <a:t>Chaloupka</a:t>
            </a:r>
            <a:r>
              <a:rPr kumimoji="0" lang="en-US" sz="1333" b="0" i="0" u="none" strike="noStrike" kern="1200" cap="none" spc="0" normalizeH="0" baseline="0" noProof="0" dirty="0">
                <a:ln>
                  <a:noFill/>
                </a:ln>
                <a:solidFill>
                  <a:prstClr val="black"/>
                </a:solidFill>
                <a:effectLst/>
                <a:uLnTx/>
                <a:uFillTx/>
                <a:latin typeface="Calibri"/>
                <a:ea typeface="+mn-ea"/>
                <a:cs typeface="+mn-cs"/>
              </a:rPr>
              <a:t> calculations</a:t>
            </a:r>
          </a:p>
        </p:txBody>
      </p:sp>
    </p:spTree>
    <p:extLst>
      <p:ext uri="{BB962C8B-B14F-4D97-AF65-F5344CB8AC3E}">
        <p14:creationId xmlns:p14="http://schemas.microsoft.com/office/powerpoint/2010/main" val="801654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9"/>
          <p:cNvSpPr txBox="1">
            <a:spLocks noGrp="1"/>
          </p:cNvSpPr>
          <p:nvPr>
            <p:ph type="title"/>
          </p:nvPr>
        </p:nvSpPr>
        <p:spPr>
          <a:xfrm>
            <a:off x="1093077" y="343427"/>
            <a:ext cx="10699531" cy="1059917"/>
          </a:xfrm>
          <a:prstGeom prst="rect">
            <a:avLst/>
          </a:prstGeom>
          <a:noFill/>
          <a:ln>
            <a:noFill/>
          </a:ln>
        </p:spPr>
        <p:txBody>
          <a:bodyPr spcFirstLastPara="1" vert="horz" wrap="square" lIns="91425" tIns="45700" rIns="91425" bIns="45700" numCol="1" anchor="b" anchorCtr="0" compatLnSpc="1">
            <a:prstTxWarp prst="textNoShape">
              <a:avLst/>
            </a:prstTxWarp>
            <a:noAutofit/>
          </a:bodyPr>
          <a:lstStyle/>
          <a:p>
            <a:pPr>
              <a:lnSpc>
                <a:spcPct val="85000"/>
              </a:lnSpc>
              <a:spcBef>
                <a:spcPts val="0"/>
              </a:spcBef>
              <a:spcAft>
                <a:spcPts val="0"/>
              </a:spcAft>
              <a:buClr>
                <a:srgbClr val="3F3F3F"/>
              </a:buClr>
              <a:buSzPts val="4800"/>
            </a:pPr>
            <a:r>
              <a:rPr lang="en-US" sz="3200" dirty="0"/>
              <a:t>State Excise Taxes for Beer, Distilled Spirits, and Wine, U.S., 1933–2018</a:t>
            </a:r>
            <a:endParaRPr dirty="0"/>
          </a:p>
        </p:txBody>
      </p:sp>
      <p:sp>
        <p:nvSpPr>
          <p:cNvPr id="244" name="Google Shape;244;p19"/>
          <p:cNvSpPr txBox="1"/>
          <p:nvPr/>
        </p:nvSpPr>
        <p:spPr>
          <a:xfrm>
            <a:off x="10505729" y="6457107"/>
            <a:ext cx="1425519" cy="46162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Arial"/>
                <a:cs typeface="Arial"/>
                <a:sym typeface="Arial"/>
              </a:rPr>
              <a:t>Blanchette JG, 2020</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5" name="Google Shape;245;p19" descr="https://www.ncbi.nlm.nih.gov/corecgi/tileshop/tileshop.fcgi?p=PMC3&amp;id=498913&amp;s=102&amp;r=1&amp;c=1"/>
          <p:cNvPicPr preferRelativeResize="0"/>
          <p:nvPr/>
        </p:nvPicPr>
        <p:blipFill rotWithShape="1">
          <a:blip r:embed="rId3">
            <a:alphaModFix/>
          </a:blip>
          <a:srcRect/>
          <a:stretch/>
        </p:blipFill>
        <p:spPr>
          <a:xfrm>
            <a:off x="2471652" y="1875258"/>
            <a:ext cx="6924675" cy="4305301"/>
          </a:xfrm>
          <a:prstGeom prst="rect">
            <a:avLst/>
          </a:prstGeom>
          <a:noFill/>
          <a:ln>
            <a:noFill/>
          </a:ln>
        </p:spPr>
      </p:pic>
      <p:sp>
        <p:nvSpPr>
          <p:cNvPr id="246" name="Google Shape;246;p19"/>
          <p:cNvSpPr txBox="1"/>
          <p:nvPr/>
        </p:nvSpPr>
        <p:spPr>
          <a:xfrm>
            <a:off x="156383" y="6457107"/>
            <a:ext cx="3255828" cy="461624"/>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white"/>
                </a:solidFill>
                <a:effectLst/>
                <a:uLnTx/>
                <a:uFillTx/>
                <a:latin typeface="Arial"/>
                <a:ea typeface="Arial"/>
                <a:cs typeface="Arial"/>
                <a:sym typeface="Arial"/>
              </a:rPr>
              <a:t>1</a:t>
            </a:r>
            <a:r>
              <a:rPr kumimoji="0" lang="en-US" sz="1200" b="0" i="0" u="none" strike="noStrike" kern="1200" cap="none" spc="0" normalizeH="0" baseline="0" noProof="0" dirty="0">
                <a:ln>
                  <a:noFill/>
                </a:ln>
                <a:solidFill>
                  <a:prstClr val="white"/>
                </a:solidFill>
                <a:effectLst/>
                <a:uLnTx/>
                <a:uFillTx/>
                <a:latin typeface="Arial"/>
                <a:ea typeface="Arial"/>
                <a:cs typeface="Arial"/>
                <a:sym typeface="Arial"/>
              </a:rPr>
              <a:t>All rates were inflation-adjusted to 2018 dollars</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Google Shape;244;p19">
            <a:extLst>
              <a:ext uri="{FF2B5EF4-FFF2-40B4-BE49-F238E27FC236}">
                <a16:creationId xmlns:a16="http://schemas.microsoft.com/office/drawing/2014/main" id="{9B07F126-ABB0-D3DC-88D3-EF2C1B41385D}"/>
              </a:ext>
            </a:extLst>
          </p:cNvPr>
          <p:cNvSpPr txBox="1"/>
          <p:nvPr/>
        </p:nvSpPr>
        <p:spPr>
          <a:xfrm>
            <a:off x="8779791" y="6467001"/>
            <a:ext cx="1681884" cy="27695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Arial"/>
                <a:cs typeface="Arial"/>
                <a:sym typeface="Arial"/>
              </a:rPr>
              <a:t>Blanchette JG, 2020</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Google Shape;246;p19">
            <a:extLst>
              <a:ext uri="{FF2B5EF4-FFF2-40B4-BE49-F238E27FC236}">
                <a16:creationId xmlns:a16="http://schemas.microsoft.com/office/drawing/2014/main" id="{05F2E840-0117-D7B9-C5CF-0D437A8DB7A6}"/>
              </a:ext>
            </a:extLst>
          </p:cNvPr>
          <p:cNvSpPr txBox="1"/>
          <p:nvPr/>
        </p:nvSpPr>
        <p:spPr>
          <a:xfrm>
            <a:off x="123727" y="6482878"/>
            <a:ext cx="3522988" cy="276959"/>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rial"/>
                <a:ea typeface="Arial"/>
                <a:cs typeface="Arial"/>
                <a:sym typeface="Arial"/>
              </a:rPr>
              <a:t>1</a:t>
            </a:r>
            <a:r>
              <a:rPr kumimoji="0" lang="en-US" sz="1200" b="0" i="0" u="none" strike="noStrike" kern="1200" cap="none" spc="0" normalizeH="0" baseline="0" noProof="0" dirty="0">
                <a:ln>
                  <a:noFill/>
                </a:ln>
                <a:solidFill>
                  <a:prstClr val="black"/>
                </a:solidFill>
                <a:effectLst/>
                <a:uLnTx/>
                <a:uFillTx/>
                <a:latin typeface="Arial"/>
                <a:ea typeface="Arial"/>
                <a:cs typeface="Arial"/>
                <a:sym typeface="Arial"/>
              </a:rPr>
              <a:t>All rates were inflation-adjusted to 2018 dollars</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66700"/>
            <a:ext cx="8229600" cy="1143000"/>
          </a:xfrm>
        </p:spPr>
        <p:txBody>
          <a:bodyPr/>
          <a:lstStyle/>
          <a:p>
            <a:pPr>
              <a:defRPr/>
            </a:pPr>
            <a:r>
              <a:rPr lang="en-US" altLang="en-US" dirty="0"/>
              <a:t>The result:</a:t>
            </a:r>
            <a:endParaRPr lang="en-US" altLang="en-US" dirty="0">
              <a:ea typeface="ＭＳ Ｐゴシック" charset="-128"/>
            </a:endParaRPr>
          </a:p>
        </p:txBody>
      </p:sp>
      <p:sp>
        <p:nvSpPr>
          <p:cNvPr id="3" name="Content Placeholder 2"/>
          <p:cNvSpPr>
            <a:spLocks noGrp="1"/>
          </p:cNvSpPr>
          <p:nvPr>
            <p:ph idx="1"/>
          </p:nvPr>
        </p:nvSpPr>
        <p:spPr>
          <a:xfrm>
            <a:off x="3962400" y="609600"/>
            <a:ext cx="7808067" cy="5650523"/>
          </a:xfrm>
        </p:spPr>
        <p:txBody>
          <a:bodyPr>
            <a:normAutofit/>
          </a:bodyPr>
          <a:lstStyle/>
          <a:p>
            <a:pPr>
              <a:defRPr/>
            </a:pPr>
            <a:r>
              <a:rPr lang="en-US" altLang="en-US" sz="2800" dirty="0"/>
              <a:t>Off-premise, beer is often cheaper than water, orange juice, milk and soda</a:t>
            </a:r>
          </a:p>
          <a:p>
            <a:pPr>
              <a:defRPr/>
            </a:pPr>
            <a:r>
              <a:rPr lang="en-US" altLang="en-US" sz="2800" dirty="0"/>
              <a:t>On-premise, alcohol is widely discounted (drink specials, ladies’ nights, etc.)</a:t>
            </a:r>
          </a:p>
          <a:p>
            <a:pPr>
              <a:defRPr/>
            </a:pPr>
            <a:r>
              <a:rPr lang="en-US" altLang="en-US" sz="2800" dirty="0"/>
              <a:t>Every year that there is inflation alcohol gets cheaper compared to everything else</a:t>
            </a:r>
          </a:p>
          <a:p>
            <a:pPr>
              <a:defRPr/>
            </a:pPr>
            <a:r>
              <a:rPr lang="en-US" altLang="en-US" sz="2800" dirty="0"/>
              <a:t> 2017 tax cut package included 18% federal alcohol tax </a:t>
            </a:r>
            <a:r>
              <a:rPr lang="en-US" altLang="en-US" sz="2800" i="1" dirty="0"/>
              <a:t>cut</a:t>
            </a:r>
            <a:r>
              <a:rPr lang="en-US" altLang="en-US" sz="2800" dirty="0"/>
              <a:t> worth an estimated $321 million</a:t>
            </a:r>
          </a:p>
          <a:p>
            <a:pPr>
              <a:defRPr/>
            </a:pPr>
            <a:r>
              <a:rPr lang="en-US" altLang="en-US" sz="2800" dirty="0"/>
              <a:t>According to the Department of the Treasury, more than two-thirds of those tax benefits went to the largest alcohol producers.</a:t>
            </a:r>
          </a:p>
          <a:p>
            <a:pPr>
              <a:defRPr/>
            </a:pPr>
            <a:endParaRPr lang="en-US" altLang="en-US" sz="2800" dirty="0"/>
          </a:p>
        </p:txBody>
      </p:sp>
      <p:pic>
        <p:nvPicPr>
          <p:cNvPr id="6146" name="Picture 2" descr="The Price Is Right (American game show) - Wikipedia">
            <a:extLst>
              <a:ext uri="{FF2B5EF4-FFF2-40B4-BE49-F238E27FC236}">
                <a16:creationId xmlns:a16="http://schemas.microsoft.com/office/drawing/2014/main" id="{F5DE7110-2A22-3B44-8813-943D0AFA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01"/>
            <a:ext cx="22098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NN Philippines Sticker for iOS &amp; Android | GIPHY">
            <a:extLst>
              <a:ext uri="{FF2B5EF4-FFF2-40B4-BE49-F238E27FC236}">
                <a16:creationId xmlns:a16="http://schemas.microsoft.com/office/drawing/2014/main" id="{DC1B5D27-EE5B-9149-8372-788FB0EDE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42411"/>
            <a:ext cx="2540000" cy="22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8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19DC23-2B05-5248-9C27-05C7A04DDDA0}"/>
              </a:ext>
            </a:extLst>
          </p:cNvPr>
          <p:cNvSpPr/>
          <p:nvPr/>
        </p:nvSpPr>
        <p:spPr>
          <a:xfrm>
            <a:off x="0" y="-128016"/>
            <a:ext cx="12192000" cy="6986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picture containing blur&#10;&#10;Description automatically generated">
            <a:extLst>
              <a:ext uri="{FF2B5EF4-FFF2-40B4-BE49-F238E27FC236}">
                <a16:creationId xmlns:a16="http://schemas.microsoft.com/office/drawing/2014/main" id="{C6A1B922-0214-DB41-9BB4-ED05B71D6D14}"/>
              </a:ext>
            </a:extLst>
          </p:cNvPr>
          <p:cNvPicPr>
            <a:picLocks noChangeAspect="1"/>
          </p:cNvPicPr>
          <p:nvPr/>
        </p:nvPicPr>
        <p:blipFill rotWithShape="1">
          <a:blip r:embed="rId3" cstate="hqprint">
            <a:alphaModFix amt="83000"/>
            <a:extLst>
              <a:ext uri="{28A0092B-C50C-407E-A947-70E740481C1C}">
                <a14:useLocalDpi xmlns:a14="http://schemas.microsoft.com/office/drawing/2010/main"/>
              </a:ext>
            </a:extLst>
          </a:blip>
          <a:srcRect/>
          <a:stretch/>
        </p:blipFill>
        <p:spPr>
          <a:xfrm>
            <a:off x="0" y="-128017"/>
            <a:ext cx="12192000" cy="6986016"/>
          </a:xfrm>
          <a:prstGeom prst="rect">
            <a:avLst/>
          </a:prstGeom>
        </p:spPr>
      </p:pic>
      <p:sp>
        <p:nvSpPr>
          <p:cNvPr id="8" name="Title 1">
            <a:extLst>
              <a:ext uri="{FF2B5EF4-FFF2-40B4-BE49-F238E27FC236}">
                <a16:creationId xmlns:a16="http://schemas.microsoft.com/office/drawing/2014/main" id="{21AA8E57-0D16-7442-A8D6-9CF7BA7E8F57}"/>
              </a:ext>
            </a:extLst>
          </p:cNvPr>
          <p:cNvSpPr txBox="1">
            <a:spLocks/>
          </p:cNvSpPr>
          <p:nvPr/>
        </p:nvSpPr>
        <p:spPr>
          <a:xfrm>
            <a:off x="723550" y="1455903"/>
            <a:ext cx="10079421" cy="4457125"/>
          </a:xfrm>
          <a:prstGeom prst="rect">
            <a:avLst/>
          </a:prstGeom>
        </p:spPr>
        <p:txBody>
          <a:bodyPr>
            <a:noAutofit/>
          </a:bodyPr>
          <a:lstStyle>
            <a:lvl1pPr algn="l" defTabSz="914400" rtl="0" eaLnBrk="1" latinLnBrk="0" hangingPunct="1">
              <a:lnSpc>
                <a:spcPct val="90000"/>
              </a:lnSpc>
              <a:spcBef>
                <a:spcPct val="0"/>
              </a:spcBef>
              <a:buNone/>
              <a:defRPr sz="3600" b="1" i="0" kern="1200">
                <a:solidFill>
                  <a:schemeClr val="tx1"/>
                </a:solidFill>
                <a:latin typeface="WORK SANS BOLD ROMAN"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WORK SANS BOLD ROMAN" pitchFamily="2" charset="77"/>
                <a:ea typeface="+mj-ea"/>
                <a:cs typeface="+mj-cs"/>
              </a:rPr>
              <a:t>AVAILABILITY: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WORK SANS BOLD ROMAN" pitchFamily="2" charset="77"/>
                <a:ea typeface="+mj-ea"/>
                <a:cs typeface="+mj-cs"/>
              </a:rPr>
              <a:t>Violent crime increases when neighborhoods have too many places that sell or serve alcohol </a:t>
            </a:r>
          </a:p>
        </p:txBody>
      </p:sp>
    </p:spTree>
    <p:extLst>
      <p:ext uri="{BB962C8B-B14F-4D97-AF65-F5344CB8AC3E}">
        <p14:creationId xmlns:p14="http://schemas.microsoft.com/office/powerpoint/2010/main" val="283609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C914F-DEE9-8541-A9EA-966B9CCBD06A}"/>
              </a:ext>
            </a:extLst>
          </p:cNvPr>
          <p:cNvSpPr>
            <a:spLocks noGrp="1"/>
          </p:cNvSpPr>
          <p:nvPr>
            <p:ph type="title"/>
          </p:nvPr>
        </p:nvSpPr>
        <p:spPr>
          <a:xfrm>
            <a:off x="576317" y="1"/>
            <a:ext cx="10515600" cy="821410"/>
          </a:xfrm>
        </p:spPr>
        <p:txBody>
          <a:bodyPr/>
          <a:lstStyle/>
          <a:p>
            <a:pPr algn="ctr"/>
            <a:r>
              <a:rPr lang="en-US" b="1" dirty="0">
                <a:solidFill>
                  <a:srgbClr val="FF0000"/>
                </a:solidFill>
              </a:rPr>
              <a:t>REDLINING AND ALCOHOL OUTLETS</a:t>
            </a:r>
          </a:p>
        </p:txBody>
      </p:sp>
      <p:sp>
        <p:nvSpPr>
          <p:cNvPr id="6" name="Text Placeholder 5">
            <a:extLst>
              <a:ext uri="{FF2B5EF4-FFF2-40B4-BE49-F238E27FC236}">
                <a16:creationId xmlns:a16="http://schemas.microsoft.com/office/drawing/2014/main" id="{04010195-AC58-5D41-8D9F-6FC70DB500AE}"/>
              </a:ext>
            </a:extLst>
          </p:cNvPr>
          <p:cNvSpPr>
            <a:spLocks noGrp="1"/>
          </p:cNvSpPr>
          <p:nvPr>
            <p:ph type="body" sz="quarter" idx="3"/>
          </p:nvPr>
        </p:nvSpPr>
        <p:spPr>
          <a:xfrm>
            <a:off x="6684290" y="935675"/>
            <a:ext cx="5183188" cy="426606"/>
          </a:xfrm>
        </p:spPr>
        <p:txBody>
          <a:bodyPr/>
          <a:lstStyle/>
          <a:p>
            <a:pPr algn="ctr"/>
            <a:r>
              <a:rPr lang="en-US" dirty="0"/>
              <a:t>OAKLAND, CA</a:t>
            </a:r>
          </a:p>
        </p:txBody>
      </p:sp>
      <p:pic>
        <p:nvPicPr>
          <p:cNvPr id="1026" name="Picture 2">
            <a:extLst>
              <a:ext uri="{FF2B5EF4-FFF2-40B4-BE49-F238E27FC236}">
                <a16:creationId xmlns:a16="http://schemas.microsoft.com/office/drawing/2014/main" id="{D1E41F2B-30FA-BE43-A511-7AF2B6A30E6F}"/>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7521221" y="1452974"/>
            <a:ext cx="3939956" cy="48850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FF5CFAB-3904-78BA-2A30-DD2C20D922C3}"/>
              </a:ext>
            </a:extLst>
          </p:cNvPr>
          <p:cNvSpPr txBox="1"/>
          <p:nvPr/>
        </p:nvSpPr>
        <p:spPr>
          <a:xfrm>
            <a:off x="874713" y="935675"/>
            <a:ext cx="5649912" cy="56938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Equity issue: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Over and over again, we find more outlets in poor, Black and Latinx neighborhoods, even though the people in these neighborhoods drink less than the rest of the population.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Multiple studies have found one of the biggest factors in this is a history of federally-backed disinvestment in these neighborhoods – known as “redlining.”</a:t>
            </a:r>
          </a:p>
        </p:txBody>
      </p:sp>
    </p:spTree>
    <p:extLst>
      <p:ext uri="{BB962C8B-B14F-4D97-AF65-F5344CB8AC3E}">
        <p14:creationId xmlns:p14="http://schemas.microsoft.com/office/powerpoint/2010/main" val="3640172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FE9C77-A8C7-984A-8681-8AB1368E1BDD}"/>
              </a:ext>
            </a:extLst>
          </p:cNvPr>
          <p:cNvSpPr>
            <a:spLocks noGrp="1"/>
          </p:cNvSpPr>
          <p:nvPr>
            <p:ph type="sldNum" sz="quarter" idx="12"/>
          </p:nvPr>
        </p:nvSpPr>
        <p:spPr>
          <a:xfrm>
            <a:off x="11704320" y="6455664"/>
            <a:ext cx="448056"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E3F2A3-2ED1-4CB5-B612-485DDBFD9B64}" type="slidenum">
              <a:rPr kumimoji="0" lang="en-US" sz="1100" b="0" i="0" u="none" strike="noStrike" kern="1200" cap="none" spc="0" normalizeH="0" baseline="0" noProof="0">
                <a:ln>
                  <a:noFill/>
                </a:ln>
                <a:solidFill>
                  <a:prstClr val="black">
                    <a:lumMod val="50000"/>
                    <a:lumOff val="50000"/>
                  </a:prstClr>
                </a:solidFill>
                <a:effectLst/>
                <a:uLnTx/>
                <a:uFillTx/>
                <a:latin typeface="Calibri"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66</a:t>
            </a:fld>
            <a:endParaRPr kumimoji="0" lang="en-US" sz="1100" b="0" i="0" u="none" strike="noStrike" kern="1200" cap="none" spc="0" normalizeH="0" baseline="0" noProof="0">
              <a:ln>
                <a:noFill/>
              </a:ln>
              <a:solidFill>
                <a:prstClr val="black">
                  <a:lumMod val="50000"/>
                  <a:lumOff val="50000"/>
                </a:prstClr>
              </a:solidFill>
              <a:effectLst/>
              <a:uLnTx/>
              <a:uFillTx/>
              <a:latin typeface="Calibri" charset="0"/>
              <a:ea typeface="+mn-ea"/>
              <a:cs typeface="+mn-cs"/>
            </a:endParaRPr>
          </a:p>
        </p:txBody>
      </p:sp>
      <p:sp>
        <p:nvSpPr>
          <p:cNvPr id="13" name="Content Placeholder 2">
            <a:extLst>
              <a:ext uri="{FF2B5EF4-FFF2-40B4-BE49-F238E27FC236}">
                <a16:creationId xmlns:a16="http://schemas.microsoft.com/office/drawing/2014/main" id="{BA087842-DE7B-144B-AB27-9D8E026CC92F}"/>
              </a:ext>
            </a:extLst>
          </p:cNvPr>
          <p:cNvSpPr txBox="1">
            <a:spLocks/>
          </p:cNvSpPr>
          <p:nvPr/>
        </p:nvSpPr>
        <p:spPr>
          <a:xfrm>
            <a:off x="700522" y="2616224"/>
            <a:ext cx="3200451" cy="383944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F81BD"/>
                </a:solidFill>
                <a:effectLst/>
                <a:uLnTx/>
                <a:uFillTx/>
                <a:latin typeface="Calibri"/>
                <a:ea typeface="+mn-ea"/>
                <a:cs typeface="+mn-cs"/>
              </a:rPr>
              <a:t>Atlanta, GA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F81BD"/>
                </a:solidFill>
                <a:effectLst/>
                <a:uLnTx/>
                <a:uFillTx/>
                <a:latin typeface="Calibri"/>
                <a:ea typeface="+mn-ea"/>
                <a:cs typeface="+mn-cs"/>
              </a:rPr>
              <a:t>A 3% reduction in alcohol outlets in the Buckhead neighborhood resulted in a 2-fold greater reduction in exposure to violent crime in the neighborhood than in two other comparable neighborhoods</a:t>
            </a:r>
          </a:p>
        </p:txBody>
      </p:sp>
      <p:sp>
        <p:nvSpPr>
          <p:cNvPr id="15" name="Title 1">
            <a:extLst>
              <a:ext uri="{FF2B5EF4-FFF2-40B4-BE49-F238E27FC236}">
                <a16:creationId xmlns:a16="http://schemas.microsoft.com/office/drawing/2014/main" id="{BDB20047-9108-DA47-8A62-8B12981B3292}"/>
              </a:ext>
            </a:extLst>
          </p:cNvPr>
          <p:cNvSpPr txBox="1">
            <a:spLocks/>
          </p:cNvSpPr>
          <p:nvPr/>
        </p:nvSpPr>
        <p:spPr>
          <a:xfrm>
            <a:off x="700522" y="1036320"/>
            <a:ext cx="3182940" cy="147195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F81BD"/>
                </a:solidFill>
                <a:effectLst/>
                <a:uLnTx/>
                <a:uFillTx/>
                <a:latin typeface="Calibri"/>
                <a:ea typeface="+mj-ea"/>
                <a:cs typeface="+mj-cs"/>
              </a:rPr>
              <a:t>Effectiveness of reducing # of outlets</a:t>
            </a:r>
          </a:p>
        </p:txBody>
      </p:sp>
      <p:pic>
        <p:nvPicPr>
          <p:cNvPr id="19" name="Picture 18">
            <a:extLst>
              <a:ext uri="{FF2B5EF4-FFF2-40B4-BE49-F238E27FC236}">
                <a16:creationId xmlns:a16="http://schemas.microsoft.com/office/drawing/2014/main" id="{6C27CB17-A79F-7B43-898E-EDAE0A849618}"/>
              </a:ext>
            </a:extLst>
          </p:cNvPr>
          <p:cNvPicPr>
            <a:picLocks noChangeAspect="1"/>
          </p:cNvPicPr>
          <p:nvPr/>
        </p:nvPicPr>
        <p:blipFill>
          <a:blip r:embed="rId2"/>
          <a:stretch>
            <a:fillRect/>
          </a:stretch>
        </p:blipFill>
        <p:spPr>
          <a:xfrm>
            <a:off x="4596414" y="1036320"/>
            <a:ext cx="7152964" cy="4112953"/>
          </a:xfrm>
          <a:prstGeom prst="rect">
            <a:avLst/>
          </a:prstGeom>
        </p:spPr>
      </p:pic>
      <p:sp>
        <p:nvSpPr>
          <p:cNvPr id="21" name="Rectangle 20">
            <a:extLst>
              <a:ext uri="{FF2B5EF4-FFF2-40B4-BE49-F238E27FC236}">
                <a16:creationId xmlns:a16="http://schemas.microsoft.com/office/drawing/2014/main" id="{F87F06A9-5A1E-8F43-A2CC-E55406665A69}"/>
              </a:ext>
            </a:extLst>
          </p:cNvPr>
          <p:cNvSpPr/>
          <p:nvPr/>
        </p:nvSpPr>
        <p:spPr>
          <a:xfrm>
            <a:off x="5041907" y="6168765"/>
            <a:ext cx="6326241" cy="5737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Zhang, X., Hatcher, B., Clarkson, L., Holt, J.,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Bagchi</a:t>
            </a:r>
            <a:r>
              <a:rPr kumimoji="0" lang="en-US" sz="1000" b="0" i="0" u="none" strike="noStrike" kern="1200" cap="none" spc="0" normalizeH="0" baseline="0" noProof="0" dirty="0">
                <a:ln>
                  <a:noFill/>
                </a:ln>
                <a:solidFill>
                  <a:prstClr val="black"/>
                </a:solidFill>
                <a:effectLst/>
                <a:uLnTx/>
                <a:uFillTx/>
                <a:latin typeface="Calibri"/>
                <a:ea typeface="+mn-ea"/>
                <a:cs typeface="+mn-cs"/>
              </a:rPr>
              <a:t>, S.,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Kanny</a:t>
            </a:r>
            <a:r>
              <a:rPr kumimoji="0" lang="en-US" sz="1000" b="0" i="0" u="none" strike="noStrike" kern="1200" cap="none" spc="0" normalizeH="0" baseline="0" noProof="0" dirty="0">
                <a:ln>
                  <a:noFill/>
                </a:ln>
                <a:solidFill>
                  <a:prstClr val="black"/>
                </a:solidFill>
                <a:effectLst/>
                <a:uLnTx/>
                <a:uFillTx/>
                <a:latin typeface="Calibri"/>
                <a:ea typeface="+mn-ea"/>
                <a:cs typeface="+mn-cs"/>
              </a:rPr>
              <a:t>, D., &amp; Brewer, R. D. (2015). Peer Reviewed: Changes in Density of On-Premises Alcohol Outlets and Impact on Violent Crime, Atlanta, Georgia, 1997–2007. </a:t>
            </a:r>
            <a:r>
              <a:rPr kumimoji="0" lang="en-US" sz="1000" b="0" i="1" u="none" strike="noStrike" kern="1200" cap="none" spc="0" normalizeH="0" baseline="0" noProof="0" dirty="0">
                <a:ln>
                  <a:noFill/>
                </a:ln>
                <a:solidFill>
                  <a:prstClr val="black"/>
                </a:solidFill>
                <a:effectLst/>
                <a:uLnTx/>
                <a:uFillTx/>
                <a:latin typeface="Calibri"/>
                <a:ea typeface="+mn-ea"/>
                <a:cs typeface="+mn-cs"/>
              </a:rPr>
              <a:t>Preventing chronic disease</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1" u="none" strike="noStrike" kern="1200" cap="none" spc="0" normalizeH="0" baseline="0" noProof="0" dirty="0">
                <a:ln>
                  <a:noFill/>
                </a:ln>
                <a:solidFill>
                  <a:prstClr val="black"/>
                </a:solidFill>
                <a:effectLst/>
                <a:uLnTx/>
                <a:uFillTx/>
                <a:latin typeface="Calibri"/>
                <a:ea typeface="+mn-ea"/>
                <a:cs typeface="+mn-cs"/>
              </a:rPr>
              <a:t>12</a:t>
            </a:r>
            <a:r>
              <a:rPr kumimoji="0" lang="en-US" sz="10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263656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83"/>
          <p:cNvSpPr txBox="1">
            <a:spLocks noGrp="1"/>
          </p:cNvSpPr>
          <p:nvPr>
            <p:ph type="sldNum" idx="4294967295"/>
          </p:nvPr>
        </p:nvSpPr>
        <p:spPr>
          <a:xfrm>
            <a:off x="11704320" y="6455664"/>
            <a:ext cx="448056"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7F7F7F"/>
              </a:buClr>
              <a:buSzPts val="1100"/>
              <a:buFont typeface="Calibri"/>
              <a:buNone/>
            </a:pPr>
            <a:fld id="{00000000-1234-1234-1234-123412341234}" type="slidenum">
              <a:rPr lang="en-US" sz="1100" b="0" i="0" u="none" strike="noStrike" cap="none">
                <a:solidFill>
                  <a:srgbClr val="7F7F7F"/>
                </a:solidFill>
                <a:latin typeface="Calibri"/>
                <a:ea typeface="Calibri"/>
                <a:cs typeface="Calibri"/>
                <a:sym typeface="Calibri"/>
              </a:rPr>
              <a:t>67</a:t>
            </a:fld>
            <a:endParaRPr sz="1100" b="0" i="0" u="none" strike="noStrike" cap="none">
              <a:solidFill>
                <a:srgbClr val="7F7F7F"/>
              </a:solidFill>
              <a:latin typeface="Calibri"/>
              <a:ea typeface="Calibri"/>
              <a:cs typeface="Calibri"/>
              <a:sym typeface="Calibri"/>
            </a:endParaRPr>
          </a:p>
        </p:txBody>
      </p:sp>
      <p:sp>
        <p:nvSpPr>
          <p:cNvPr id="746" name="Google Shape;746;p83"/>
          <p:cNvSpPr txBox="1"/>
          <p:nvPr/>
        </p:nvSpPr>
        <p:spPr>
          <a:xfrm>
            <a:off x="700522" y="2616224"/>
            <a:ext cx="4214378" cy="391792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F81BD"/>
              </a:buClr>
              <a:buSzPts val="2000"/>
              <a:buFont typeface="Arial"/>
              <a:buChar char="•"/>
            </a:pPr>
            <a:r>
              <a:rPr lang="en-US" sz="2400" b="1" i="0" u="none" strike="noStrike" cap="none" dirty="0">
                <a:solidFill>
                  <a:srgbClr val="4F81BD"/>
                </a:solidFill>
                <a:latin typeface="Calibri"/>
                <a:ea typeface="Calibri"/>
                <a:cs typeface="Calibri"/>
                <a:sym typeface="Calibri"/>
              </a:rPr>
              <a:t>Baltimore, MD</a:t>
            </a:r>
            <a:endParaRPr sz="2400" dirty="0"/>
          </a:p>
          <a:p>
            <a:pPr marL="0" marR="0" lvl="0" indent="0" algn="l" rtl="0">
              <a:lnSpc>
                <a:spcPct val="90000"/>
              </a:lnSpc>
              <a:spcBef>
                <a:spcPts val="1000"/>
              </a:spcBef>
              <a:spcAft>
                <a:spcPts val="0"/>
              </a:spcAft>
              <a:buClr>
                <a:srgbClr val="4F81BD"/>
              </a:buClr>
              <a:buSzPts val="2000"/>
              <a:buFont typeface="Arial"/>
              <a:buNone/>
            </a:pPr>
            <a:r>
              <a:rPr lang="en-US" sz="2400" b="0" i="0" u="none" strike="noStrike" cap="none" dirty="0">
                <a:solidFill>
                  <a:srgbClr val="4F81BD"/>
                </a:solidFill>
                <a:latin typeface="Calibri"/>
                <a:ea typeface="Calibri"/>
                <a:cs typeface="Calibri"/>
                <a:sym typeface="Calibri"/>
              </a:rPr>
              <a:t>A 7-hour reduction in alcohol sales hours (from 6 am to 2 am, to 9 am to 10 pm) in a single neighborhood was associated with a </a:t>
            </a:r>
            <a:r>
              <a:rPr lang="en-US" sz="2400" b="0" i="0" u="none" strike="noStrike" cap="none" dirty="0">
                <a:solidFill>
                  <a:srgbClr val="C00000"/>
                </a:solidFill>
                <a:latin typeface="Calibri"/>
                <a:ea typeface="Calibri"/>
                <a:cs typeface="Calibri"/>
                <a:sym typeface="Calibri"/>
              </a:rPr>
              <a:t>48% drop in homicide </a:t>
            </a:r>
            <a:r>
              <a:rPr lang="en-US" sz="2400" b="0" i="0" u="none" strike="noStrike" cap="none" dirty="0">
                <a:solidFill>
                  <a:srgbClr val="4F81BD"/>
                </a:solidFill>
                <a:latin typeface="Calibri"/>
                <a:ea typeface="Calibri"/>
                <a:cs typeface="Calibri"/>
                <a:sym typeface="Calibri"/>
              </a:rPr>
              <a:t>and a </a:t>
            </a:r>
            <a:r>
              <a:rPr lang="en-US" sz="2400" b="0" i="0" u="none" strike="noStrike" cap="none" dirty="0">
                <a:solidFill>
                  <a:srgbClr val="C00000"/>
                </a:solidFill>
                <a:latin typeface="Calibri"/>
                <a:ea typeface="Calibri"/>
                <a:cs typeface="Calibri"/>
                <a:sym typeface="Calibri"/>
              </a:rPr>
              <a:t>29% drop in all violent crime </a:t>
            </a:r>
            <a:r>
              <a:rPr lang="en-US" sz="2400" b="0" i="0" u="none" strike="noStrike" cap="none" dirty="0">
                <a:solidFill>
                  <a:srgbClr val="4F81BD"/>
                </a:solidFill>
                <a:latin typeface="Calibri"/>
                <a:ea typeface="Calibri"/>
                <a:cs typeface="Calibri"/>
                <a:sym typeface="Calibri"/>
              </a:rPr>
              <a:t>in the neighborhood, compared to similar neighborhoods,  over the next year. </a:t>
            </a:r>
            <a:endParaRPr sz="2400" dirty="0"/>
          </a:p>
        </p:txBody>
      </p:sp>
      <p:sp>
        <p:nvSpPr>
          <p:cNvPr id="747" name="Google Shape;747;p83"/>
          <p:cNvSpPr txBox="1"/>
          <p:nvPr/>
        </p:nvSpPr>
        <p:spPr>
          <a:xfrm>
            <a:off x="700522" y="689235"/>
            <a:ext cx="3363478" cy="1720136"/>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rgbClr val="4F81BD"/>
              </a:buClr>
              <a:buSzPct val="100000"/>
              <a:buFont typeface="Calibri"/>
              <a:buNone/>
            </a:pPr>
            <a:r>
              <a:rPr lang="en-US" sz="4400" b="1" i="0" u="none" strike="noStrike" cap="none">
                <a:solidFill>
                  <a:srgbClr val="4F81BD"/>
                </a:solidFill>
                <a:latin typeface="Calibri"/>
                <a:ea typeface="Calibri"/>
                <a:cs typeface="Calibri"/>
                <a:sym typeface="Calibri"/>
              </a:rPr>
              <a:t>Effectiveness of reducing hours of sale </a:t>
            </a:r>
            <a:endParaRPr/>
          </a:p>
        </p:txBody>
      </p:sp>
      <p:sp>
        <p:nvSpPr>
          <p:cNvPr id="748" name="Google Shape;748;p83"/>
          <p:cNvSpPr/>
          <p:nvPr/>
        </p:nvSpPr>
        <p:spPr>
          <a:xfrm>
            <a:off x="5368316" y="5901666"/>
            <a:ext cx="505294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Helvetica Neue"/>
              <a:buNone/>
            </a:pPr>
            <a:r>
              <a:rPr lang="en-US" sz="1000" b="0" i="0" u="none" strike="noStrike" cap="none">
                <a:solidFill>
                  <a:srgbClr val="000000"/>
                </a:solidFill>
                <a:latin typeface="Helvetica Neue"/>
                <a:ea typeface="Helvetica Neue"/>
                <a:cs typeface="Helvetica Neue"/>
                <a:sym typeface="Helvetica Neue"/>
              </a:rPr>
              <a:t>Rosen EM, Trangenstein PJ, Fullem PL, Yeh JC, Jernigan DH, Xuan Z. Interrupted Time Series Analysis of Bar/Tavern Closing Hours and Violent Crime. </a:t>
            </a:r>
            <a:r>
              <a:rPr lang="en-US" sz="1000" b="0" i="1" u="none" strike="noStrike" cap="none">
                <a:solidFill>
                  <a:srgbClr val="000000"/>
                </a:solidFill>
                <a:latin typeface="Helvetica Neue"/>
                <a:ea typeface="Helvetica Neue"/>
                <a:cs typeface="Helvetica Neue"/>
                <a:sym typeface="Helvetica Neue"/>
              </a:rPr>
              <a:t>JAMA Intern Med</a:t>
            </a:r>
            <a:r>
              <a:rPr lang="en-US" sz="1000" b="0" i="0" u="none" strike="noStrike" cap="none">
                <a:solidFill>
                  <a:srgbClr val="000000"/>
                </a:solidFill>
                <a:latin typeface="Helvetica Neue"/>
                <a:ea typeface="Helvetica Neue"/>
                <a:cs typeface="Helvetica Neue"/>
                <a:sym typeface="Helvetica Neue"/>
              </a:rPr>
              <a:t>. Apr 1, 2024; doi:10.1001/jamainternmed.2024.0255.</a:t>
            </a:r>
            <a:endParaRPr/>
          </a:p>
        </p:txBody>
      </p:sp>
      <p:pic>
        <p:nvPicPr>
          <p:cNvPr id="749" name="Google Shape;749;p83"/>
          <p:cNvPicPr preferRelativeResize="0"/>
          <p:nvPr/>
        </p:nvPicPr>
        <p:blipFill rotWithShape="1">
          <a:blip r:embed="rId3">
            <a:alphaModFix/>
          </a:blip>
          <a:srcRect/>
          <a:stretch/>
        </p:blipFill>
        <p:spPr>
          <a:xfrm>
            <a:off x="5368316" y="620690"/>
            <a:ext cx="5845421" cy="515662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199" y="250312"/>
            <a:ext cx="9719733" cy="1066800"/>
          </a:xfrm>
        </p:spPr>
        <p:txBody>
          <a:bodyPr/>
          <a:lstStyle/>
          <a:p>
            <a:r>
              <a:rPr lang="en-US" dirty="0">
                <a:solidFill>
                  <a:srgbClr val="C00000"/>
                </a:solidFill>
              </a:rPr>
              <a:t>Attractiveness: </a:t>
            </a:r>
            <a:br>
              <a:rPr lang="en-US" dirty="0"/>
            </a:br>
            <a:r>
              <a:rPr lang="en-US" dirty="0"/>
              <a:t>The importance of alcohol marketing</a:t>
            </a:r>
          </a:p>
        </p:txBody>
      </p:sp>
      <p:sp>
        <p:nvSpPr>
          <p:cNvPr id="3" name="Content Placeholder 2"/>
          <p:cNvSpPr>
            <a:spLocks noGrp="1"/>
          </p:cNvSpPr>
          <p:nvPr>
            <p:ph idx="1"/>
          </p:nvPr>
        </p:nvSpPr>
        <p:spPr>
          <a:xfrm>
            <a:off x="965199" y="1727201"/>
            <a:ext cx="9719733" cy="4525963"/>
          </a:xfrm>
        </p:spPr>
        <p:txBody>
          <a:bodyPr>
            <a:normAutofit fontScale="92500" lnSpcReduction="10000"/>
          </a:bodyPr>
          <a:lstStyle/>
          <a:p>
            <a:pPr>
              <a:spcBef>
                <a:spcPts val="600"/>
              </a:spcBef>
            </a:pPr>
            <a:r>
              <a:rPr lang="en-US" dirty="0"/>
              <a:t>Modern alcoholic beverages are of their essence </a:t>
            </a:r>
            <a:r>
              <a:rPr lang="en-US" i="1" dirty="0"/>
              <a:t>marketed</a:t>
            </a:r>
            <a:r>
              <a:rPr lang="en-US" dirty="0"/>
              <a:t> beverages</a:t>
            </a:r>
          </a:p>
          <a:p>
            <a:pPr>
              <a:spcBef>
                <a:spcPts val="600"/>
              </a:spcBef>
            </a:pPr>
            <a:r>
              <a:rPr lang="en-US" dirty="0"/>
              <a:t>Marketing plays a key role for the industry nationally and globally</a:t>
            </a:r>
          </a:p>
          <a:p>
            <a:pPr lvl="1">
              <a:spcBef>
                <a:spcPts val="600"/>
              </a:spcBef>
            </a:pPr>
            <a:r>
              <a:rPr lang="en-US" dirty="0"/>
              <a:t>Functions as significant barrier to entry</a:t>
            </a:r>
          </a:p>
          <a:p>
            <a:pPr lvl="2">
              <a:spcBef>
                <a:spcPts val="600"/>
              </a:spcBef>
            </a:pPr>
            <a:r>
              <a:rPr lang="en-US" dirty="0"/>
              <a:t>AB </a:t>
            </a:r>
            <a:r>
              <a:rPr lang="en-US" dirty="0" err="1"/>
              <a:t>Inbev’s</a:t>
            </a:r>
            <a:r>
              <a:rPr lang="en-US" dirty="0"/>
              <a:t> cost of advertising per barrel sold significantly lower than its competitors – same is likely true of Diageo</a:t>
            </a:r>
          </a:p>
          <a:p>
            <a:pPr lvl="1">
              <a:spcBef>
                <a:spcPts val="600"/>
              </a:spcBef>
            </a:pPr>
            <a:r>
              <a:rPr lang="en-US" dirty="0"/>
              <a:t>Helps to generate oligopoly profits, which in turn support more marketing spend</a:t>
            </a:r>
          </a:p>
          <a:p>
            <a:pPr lvl="1">
              <a:spcBef>
                <a:spcPts val="600"/>
              </a:spcBef>
            </a:pPr>
            <a:r>
              <a:rPr lang="en-US" dirty="0"/>
              <a:t>Counters increasingly bad health news</a:t>
            </a:r>
          </a:p>
        </p:txBody>
      </p:sp>
    </p:spTree>
    <p:extLst>
      <p:ext uri="{BB962C8B-B14F-4D97-AF65-F5344CB8AC3E}">
        <p14:creationId xmlns:p14="http://schemas.microsoft.com/office/powerpoint/2010/main" val="41981040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ED587-FB1A-8E48-9F3A-F0045D1E206B}"/>
              </a:ext>
            </a:extLst>
          </p:cNvPr>
          <p:cNvSpPr>
            <a:spLocks noGrp="1"/>
          </p:cNvSpPr>
          <p:nvPr>
            <p:ph type="title"/>
          </p:nvPr>
        </p:nvSpPr>
        <p:spPr/>
        <p:txBody>
          <a:bodyPr/>
          <a:lstStyle/>
          <a:p>
            <a:r>
              <a:rPr lang="en-US" dirty="0"/>
              <a:t>Alcohol industry marketing spend</a:t>
            </a:r>
          </a:p>
        </p:txBody>
      </p:sp>
      <p:sp>
        <p:nvSpPr>
          <p:cNvPr id="3" name="Content Placeholder 2">
            <a:extLst>
              <a:ext uri="{FF2B5EF4-FFF2-40B4-BE49-F238E27FC236}">
                <a16:creationId xmlns:a16="http://schemas.microsoft.com/office/drawing/2014/main" id="{54FE4CCD-BA8E-D940-B6EB-AD49B727B37E}"/>
              </a:ext>
            </a:extLst>
          </p:cNvPr>
          <p:cNvSpPr>
            <a:spLocks noGrp="1"/>
          </p:cNvSpPr>
          <p:nvPr>
            <p:ph idx="1"/>
          </p:nvPr>
        </p:nvSpPr>
        <p:spPr>
          <a:xfrm>
            <a:off x="609600" y="1600201"/>
            <a:ext cx="10972800" cy="4983161"/>
          </a:xfrm>
        </p:spPr>
        <p:txBody>
          <a:bodyPr>
            <a:normAutofit fontScale="85000" lnSpcReduction="10000"/>
          </a:bodyPr>
          <a:lstStyle/>
          <a:p>
            <a:pPr>
              <a:lnSpc>
                <a:spcPct val="120000"/>
              </a:lnSpc>
            </a:pPr>
            <a:r>
              <a:rPr lang="en-US" dirty="0"/>
              <a:t>AB </a:t>
            </a:r>
            <a:r>
              <a:rPr lang="en-US" dirty="0" err="1"/>
              <a:t>Inbev</a:t>
            </a:r>
            <a:r>
              <a:rPr lang="en-US" dirty="0"/>
              <a:t> is the 14</a:t>
            </a:r>
            <a:r>
              <a:rPr lang="en-US" baseline="30000" dirty="0"/>
              <a:t>th</a:t>
            </a:r>
            <a:r>
              <a:rPr lang="en-US" dirty="0"/>
              <a:t> largest marketer in the world – according to </a:t>
            </a:r>
            <a:r>
              <a:rPr lang="en-US" i="1" dirty="0"/>
              <a:t>Advertising Age</a:t>
            </a:r>
            <a:r>
              <a:rPr lang="en-US" dirty="0"/>
              <a:t>, spent $6.7 billion globally in 2022, $1.4 billion in the U.S. – globally, spend more than McDonald’s, </a:t>
            </a:r>
            <a:r>
              <a:rPr lang="en-US" dirty="0" err="1"/>
              <a:t>Coca-cola</a:t>
            </a:r>
            <a:r>
              <a:rPr lang="en-US" dirty="0"/>
              <a:t> or Toyota</a:t>
            </a:r>
          </a:p>
          <a:p>
            <a:pPr>
              <a:lnSpc>
                <a:spcPct val="120000"/>
              </a:lnSpc>
            </a:pPr>
            <a:r>
              <a:rPr lang="en-US" dirty="0"/>
              <a:t>Diageo is the 29</a:t>
            </a:r>
            <a:r>
              <a:rPr lang="en-US" baseline="30000" dirty="0"/>
              <a:t>th</a:t>
            </a:r>
            <a:r>
              <a:rPr lang="en-US" dirty="0"/>
              <a:t> largest marketer in the world – according to </a:t>
            </a:r>
            <a:r>
              <a:rPr lang="en-US" i="1" dirty="0"/>
              <a:t>Advertising Age</a:t>
            </a:r>
            <a:r>
              <a:rPr lang="en-US" dirty="0"/>
              <a:t>, spent $3.7 billion globally in 2022-2023, $397 million in the U.S.</a:t>
            </a:r>
          </a:p>
          <a:p>
            <a:pPr>
              <a:lnSpc>
                <a:spcPct val="120000"/>
              </a:lnSpc>
            </a:pPr>
            <a:r>
              <a:rPr lang="en-US" dirty="0"/>
              <a:t>Also in the top 100 spenders:</a:t>
            </a:r>
          </a:p>
          <a:p>
            <a:pPr lvl="1">
              <a:lnSpc>
                <a:spcPct val="120000"/>
              </a:lnSpc>
            </a:pPr>
            <a:r>
              <a:rPr lang="en-US" dirty="0"/>
              <a:t>Beam Suntory (#35,$3.1 billion worldwide)</a:t>
            </a:r>
          </a:p>
          <a:p>
            <a:pPr lvl="1">
              <a:lnSpc>
                <a:spcPct val="120000"/>
              </a:lnSpc>
            </a:pPr>
            <a:r>
              <a:rPr lang="en-US" dirty="0"/>
              <a:t>Heineken (#41, $2.8 billion worldwide)</a:t>
            </a:r>
          </a:p>
          <a:p>
            <a:pPr lvl="1">
              <a:lnSpc>
                <a:spcPct val="120000"/>
              </a:lnSpc>
            </a:pPr>
            <a:r>
              <a:rPr lang="en-US" dirty="0"/>
              <a:t>Pernod Ricard (#66, $2 billion worldwide)</a:t>
            </a:r>
          </a:p>
        </p:txBody>
      </p:sp>
    </p:spTree>
    <p:extLst>
      <p:ext uri="{BB962C8B-B14F-4D97-AF65-F5344CB8AC3E}">
        <p14:creationId xmlns:p14="http://schemas.microsoft.com/office/powerpoint/2010/main" val="229459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7"/>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a:buNone/>
            </a:pPr>
            <a:r>
              <a:rPr lang="en-US" sz="3200"/>
              <a:t>OUTLINE</a:t>
            </a:r>
            <a:endParaRPr/>
          </a:p>
        </p:txBody>
      </p:sp>
      <p:sp>
        <p:nvSpPr>
          <p:cNvPr id="245" name="Google Shape;245;p7"/>
          <p:cNvSpPr txBox="1">
            <a:spLocks noGrp="1"/>
          </p:cNvSpPr>
          <p:nvPr>
            <p:ph type="body" idx="1"/>
          </p:nvPr>
        </p:nvSpPr>
        <p:spPr>
          <a:xfrm>
            <a:off x="634856" y="1626818"/>
            <a:ext cx="10782596" cy="4767158"/>
          </a:xfrm>
          <a:prstGeom prst="rect">
            <a:avLst/>
          </a:prstGeom>
          <a:noFill/>
          <a:ln>
            <a:noFill/>
          </a:ln>
        </p:spPr>
        <p:txBody>
          <a:bodyPr spcFirstLastPara="1" wrap="square" lIns="91425" tIns="45700" rIns="91425" bIns="45700" anchor="t" anchorCtr="0">
            <a:noAutofit/>
          </a:bodyPr>
          <a:lstStyle/>
          <a:p>
            <a:pPr marL="354004" lvl="0" indent="-354004" algn="l" rtl="0">
              <a:lnSpc>
                <a:spcPct val="90000"/>
              </a:lnSpc>
              <a:spcBef>
                <a:spcPts val="0"/>
              </a:spcBef>
              <a:spcAft>
                <a:spcPts val="0"/>
              </a:spcAft>
            </a:pPr>
            <a:r>
              <a:rPr lang="en-US" sz="2800" dirty="0">
                <a:solidFill>
                  <a:schemeClr val="tx1">
                    <a:lumMod val="50000"/>
                    <a:lumOff val="50000"/>
                  </a:schemeClr>
                </a:solidFill>
                <a:latin typeface="+mn-lt"/>
              </a:rPr>
              <a:t>Dr. Alvanzo: Introductions and overview</a:t>
            </a:r>
            <a:endParaRPr sz="2800" dirty="0">
              <a:solidFill>
                <a:schemeClr val="tx1">
                  <a:lumMod val="50000"/>
                  <a:lumOff val="50000"/>
                </a:schemeClr>
              </a:solidFill>
              <a:latin typeface="+mn-lt"/>
            </a:endParaRPr>
          </a:p>
          <a:p>
            <a:pPr marL="520700" lvl="0" indent="-342900" algn="l" rtl="0">
              <a:lnSpc>
                <a:spcPct val="90000"/>
              </a:lnSpc>
              <a:spcBef>
                <a:spcPts val="1000"/>
              </a:spcBef>
              <a:spcAft>
                <a:spcPts val="0"/>
              </a:spcAft>
            </a:pPr>
            <a:endParaRPr sz="2800" dirty="0">
              <a:solidFill>
                <a:schemeClr val="tx1">
                  <a:lumMod val="50000"/>
                  <a:lumOff val="50000"/>
                </a:schemeClr>
              </a:solidFill>
              <a:latin typeface="+mn-lt"/>
            </a:endParaRPr>
          </a:p>
          <a:p>
            <a:pPr marL="354004" lvl="0" indent="-354004" algn="l" rtl="0">
              <a:lnSpc>
                <a:spcPct val="90000"/>
              </a:lnSpc>
              <a:spcBef>
                <a:spcPts val="1000"/>
              </a:spcBef>
              <a:spcAft>
                <a:spcPts val="0"/>
              </a:spcAft>
            </a:pPr>
            <a:r>
              <a:rPr lang="en-US" sz="2800" dirty="0">
                <a:solidFill>
                  <a:schemeClr val="tx1">
                    <a:lumMod val="50000"/>
                    <a:lumOff val="50000"/>
                  </a:schemeClr>
                </a:solidFill>
                <a:latin typeface="+mn-lt"/>
              </a:rPr>
              <a:t>Dr. </a:t>
            </a:r>
            <a:r>
              <a:rPr lang="en-US" sz="2800" dirty="0" err="1">
                <a:solidFill>
                  <a:schemeClr val="tx1">
                    <a:lumMod val="50000"/>
                    <a:lumOff val="50000"/>
                  </a:schemeClr>
                </a:solidFill>
                <a:latin typeface="+mn-lt"/>
              </a:rPr>
              <a:t>Falleni</a:t>
            </a:r>
            <a:r>
              <a:rPr lang="en-US" sz="2800" dirty="0">
                <a:solidFill>
                  <a:schemeClr val="tx1">
                    <a:lumMod val="50000"/>
                    <a:lumOff val="50000"/>
                  </a:schemeClr>
                </a:solidFill>
                <a:latin typeface="+mn-lt"/>
              </a:rPr>
              <a:t>: Pharmacotherapy for AUD</a:t>
            </a:r>
            <a:endParaRPr sz="2800" dirty="0">
              <a:solidFill>
                <a:schemeClr val="tx1">
                  <a:lumMod val="50000"/>
                  <a:lumOff val="50000"/>
                </a:schemeClr>
              </a:solidFill>
              <a:latin typeface="+mn-lt"/>
            </a:endParaRPr>
          </a:p>
          <a:p>
            <a:pPr marL="520700" lvl="0" indent="-342900" algn="l" rtl="0">
              <a:lnSpc>
                <a:spcPct val="90000"/>
              </a:lnSpc>
              <a:spcBef>
                <a:spcPts val="1000"/>
              </a:spcBef>
              <a:spcAft>
                <a:spcPts val="0"/>
              </a:spcAft>
            </a:pPr>
            <a:endParaRPr sz="2800" dirty="0">
              <a:solidFill>
                <a:schemeClr val="tx1">
                  <a:lumMod val="50000"/>
                  <a:lumOff val="50000"/>
                </a:schemeClr>
              </a:solidFill>
              <a:latin typeface="+mn-lt"/>
            </a:endParaRPr>
          </a:p>
          <a:p>
            <a:pPr marL="354004" lvl="0" indent="-354004" algn="l" rtl="0">
              <a:lnSpc>
                <a:spcPct val="90000"/>
              </a:lnSpc>
              <a:spcBef>
                <a:spcPts val="1000"/>
              </a:spcBef>
              <a:spcAft>
                <a:spcPts val="0"/>
              </a:spcAft>
            </a:pPr>
            <a:r>
              <a:rPr lang="en-US" sz="2800" dirty="0">
                <a:solidFill>
                  <a:schemeClr val="tx1">
                    <a:lumMod val="50000"/>
                    <a:lumOff val="50000"/>
                  </a:schemeClr>
                </a:solidFill>
                <a:latin typeface="+mn-lt"/>
              </a:rPr>
              <a:t>Dr. </a:t>
            </a:r>
            <a:r>
              <a:rPr lang="en-US" sz="2800" dirty="0" err="1">
                <a:solidFill>
                  <a:schemeClr val="tx1">
                    <a:lumMod val="50000"/>
                    <a:lumOff val="50000"/>
                  </a:schemeClr>
                </a:solidFill>
                <a:latin typeface="+mn-lt"/>
              </a:rPr>
              <a:t>Witkiewitz</a:t>
            </a:r>
            <a:r>
              <a:rPr lang="en-US" sz="2800" dirty="0">
                <a:solidFill>
                  <a:schemeClr val="tx1">
                    <a:lumMod val="50000"/>
                    <a:lumOff val="50000"/>
                  </a:schemeClr>
                </a:solidFill>
                <a:latin typeface="+mn-lt"/>
              </a:rPr>
              <a:t>: Behavioral interventions for AUD</a:t>
            </a:r>
            <a:endParaRPr sz="2800" dirty="0">
              <a:solidFill>
                <a:schemeClr val="tx1">
                  <a:lumMod val="50000"/>
                  <a:lumOff val="50000"/>
                </a:schemeClr>
              </a:solidFill>
              <a:latin typeface="+mn-lt"/>
            </a:endParaRPr>
          </a:p>
          <a:p>
            <a:pPr marL="520700" lvl="0" indent="-342900" algn="l" rtl="0">
              <a:lnSpc>
                <a:spcPct val="90000"/>
              </a:lnSpc>
              <a:spcBef>
                <a:spcPts val="1000"/>
              </a:spcBef>
              <a:spcAft>
                <a:spcPts val="0"/>
              </a:spcAft>
            </a:pPr>
            <a:endParaRPr sz="2800" dirty="0">
              <a:solidFill>
                <a:schemeClr val="tx1">
                  <a:lumMod val="50000"/>
                  <a:lumOff val="50000"/>
                </a:schemeClr>
              </a:solidFill>
              <a:latin typeface="+mn-lt"/>
            </a:endParaRPr>
          </a:p>
          <a:p>
            <a:pPr marL="354004" lvl="0" indent="-354004" algn="l" rtl="0">
              <a:lnSpc>
                <a:spcPct val="90000"/>
              </a:lnSpc>
              <a:spcBef>
                <a:spcPts val="1000"/>
              </a:spcBef>
              <a:spcAft>
                <a:spcPts val="0"/>
              </a:spcAft>
            </a:pPr>
            <a:r>
              <a:rPr lang="en-US" sz="2800" dirty="0">
                <a:solidFill>
                  <a:schemeClr val="tx1">
                    <a:lumMod val="50000"/>
                    <a:lumOff val="50000"/>
                  </a:schemeClr>
                </a:solidFill>
                <a:latin typeface="+mn-lt"/>
              </a:rPr>
              <a:t>Dr. Jernigan: Effective public health interventions </a:t>
            </a:r>
            <a:endParaRPr sz="2800" dirty="0">
              <a:solidFill>
                <a:schemeClr val="tx1">
                  <a:lumMod val="50000"/>
                  <a:lumOff val="50000"/>
                </a:schemeClr>
              </a:solidFill>
              <a:latin typeface="+mn-lt"/>
            </a:endParaRPr>
          </a:p>
          <a:p>
            <a:pPr marL="520700" lvl="0" indent="-342900" algn="l" rtl="0">
              <a:lnSpc>
                <a:spcPct val="90000"/>
              </a:lnSpc>
              <a:spcBef>
                <a:spcPts val="1000"/>
              </a:spcBef>
              <a:spcAft>
                <a:spcPts val="0"/>
              </a:spcAft>
            </a:pPr>
            <a:endParaRPr sz="2800" dirty="0">
              <a:solidFill>
                <a:schemeClr val="bg2">
                  <a:lumMod val="50000"/>
                </a:schemeClr>
              </a:solidFill>
              <a:latin typeface="+mn-lt"/>
            </a:endParaRPr>
          </a:p>
          <a:p>
            <a:pPr marL="354004" lvl="0" indent="-354004" algn="l" rtl="0">
              <a:lnSpc>
                <a:spcPct val="90000"/>
              </a:lnSpc>
              <a:spcBef>
                <a:spcPts val="1000"/>
              </a:spcBef>
              <a:spcAft>
                <a:spcPts val="0"/>
              </a:spcAft>
            </a:pPr>
            <a:r>
              <a:rPr lang="en-US" sz="2800" dirty="0">
                <a:solidFill>
                  <a:schemeClr val="tx1">
                    <a:lumMod val="50000"/>
                    <a:lumOff val="50000"/>
                  </a:schemeClr>
                </a:solidFill>
                <a:latin typeface="+mn-lt"/>
              </a:rPr>
              <a:t>Questions &amp; Answers</a:t>
            </a:r>
            <a:endParaRPr sz="2800" dirty="0">
              <a:solidFill>
                <a:schemeClr val="tx1">
                  <a:lumMod val="50000"/>
                  <a:lumOff val="50000"/>
                </a:schemeClr>
              </a:solidFill>
              <a:latin typeface="+mn-lt"/>
            </a:endParaRPr>
          </a:p>
          <a:p>
            <a:pPr marL="520700" lvl="0" indent="-342900" algn="l" rtl="0">
              <a:lnSpc>
                <a:spcPct val="90000"/>
              </a:lnSpc>
              <a:spcBef>
                <a:spcPts val="1000"/>
              </a:spcBef>
              <a:spcAft>
                <a:spcPts val="1600"/>
              </a:spcAft>
            </a:pPr>
            <a:endParaRPr sz="2800" dirty="0">
              <a:solidFill>
                <a:schemeClr val="bg2">
                  <a:lumMod val="50000"/>
                </a:schemeClr>
              </a:solidFill>
              <a:latin typeface="+mn-l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4"/>
          <p:cNvSpPr>
            <a:spLocks noGrp="1"/>
          </p:cNvSpPr>
          <p:nvPr>
            <p:ph type="title"/>
          </p:nvPr>
        </p:nvSpPr>
        <p:spPr>
          <a:xfrm>
            <a:off x="1524000" y="152400"/>
            <a:ext cx="9144000" cy="1066800"/>
          </a:xfrm>
        </p:spPr>
        <p:txBody>
          <a:bodyPr/>
          <a:lstStyle/>
          <a:p>
            <a:r>
              <a:rPr lang="en-US" sz="2400" dirty="0">
                <a:ea typeface="ＭＳ Ｐゴシック" charset="0"/>
                <a:cs typeface="ＭＳ Ｐゴシック" charset="0"/>
              </a:rPr>
              <a:t>DISCUS code: The content of beverage alcohol advertising and marketing materials should not primarily appeal to individuals below the legal purchase age.</a:t>
            </a:r>
          </a:p>
        </p:txBody>
      </p:sp>
      <p:pic>
        <p:nvPicPr>
          <p:cNvPr id="41986" name="Content Placeholder 6" descr="1.24.13 Smirnoff Ice Dr. Seuss.jpg"/>
          <p:cNvPicPr>
            <a:picLocks noGrp="1" noChangeAspect="1"/>
          </p:cNvPicPr>
          <p:nvPr>
            <p:ph idx="1"/>
          </p:nvPr>
        </p:nvPicPr>
        <p:blipFill>
          <a:blip r:embed="rId2" cstate="email">
            <a:extLst>
              <a:ext uri="{28A0092B-C50C-407E-A947-70E740481C1C}">
                <a14:useLocalDpi xmlns:a14="http://schemas.microsoft.com/office/drawing/2010/main" val="0"/>
              </a:ext>
            </a:extLst>
          </a:blip>
          <a:srcRect l="2272" r="2272"/>
          <a:stretch>
            <a:fillRect/>
          </a:stretch>
        </p:blipFill>
        <p:spPr/>
      </p:pic>
    </p:spTree>
    <p:extLst>
      <p:ext uri="{BB962C8B-B14F-4D97-AF65-F5344CB8AC3E}">
        <p14:creationId xmlns:p14="http://schemas.microsoft.com/office/powerpoint/2010/main" val="18155040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8A63DA-7AA8-44B9-7341-8396BCE0344D}"/>
              </a:ext>
            </a:extLst>
          </p:cNvPr>
          <p:cNvPicPr>
            <a:picLocks noChangeAspect="1"/>
          </p:cNvPicPr>
          <p:nvPr/>
        </p:nvPicPr>
        <p:blipFill>
          <a:blip r:embed="rId2"/>
          <a:stretch>
            <a:fillRect/>
          </a:stretch>
        </p:blipFill>
        <p:spPr>
          <a:xfrm>
            <a:off x="1034782" y="1898649"/>
            <a:ext cx="10453336" cy="4269922"/>
          </a:xfrm>
          <a:prstGeom prst="rect">
            <a:avLst/>
          </a:prstGeom>
        </p:spPr>
      </p:pic>
      <p:sp>
        <p:nvSpPr>
          <p:cNvPr id="6" name="Title 5">
            <a:extLst>
              <a:ext uri="{FF2B5EF4-FFF2-40B4-BE49-F238E27FC236}">
                <a16:creationId xmlns:a16="http://schemas.microsoft.com/office/drawing/2014/main" id="{B28FAD12-D97E-3EC6-1DF4-532EFBB29049}"/>
              </a:ext>
            </a:extLst>
          </p:cNvPr>
          <p:cNvSpPr>
            <a:spLocks noGrp="1"/>
          </p:cNvSpPr>
          <p:nvPr>
            <p:ph type="title"/>
          </p:nvPr>
        </p:nvSpPr>
        <p:spPr/>
        <p:txBody>
          <a:bodyPr/>
          <a:lstStyle/>
          <a:p>
            <a:r>
              <a:rPr lang="en-US" dirty="0"/>
              <a:t>Marketing addiction</a:t>
            </a:r>
          </a:p>
        </p:txBody>
      </p:sp>
    </p:spTree>
    <p:extLst>
      <p:ext uri="{BB962C8B-B14F-4D97-AF65-F5344CB8AC3E}">
        <p14:creationId xmlns:p14="http://schemas.microsoft.com/office/powerpoint/2010/main" val="4184615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1509824" y="512135"/>
            <a:ext cx="9144000" cy="627063"/>
          </a:xfrm>
        </p:spPr>
        <p:txBody>
          <a:bodyPr/>
          <a:lstStyle/>
          <a:p>
            <a:r>
              <a:rPr lang="en-US" sz="3600" dirty="0">
                <a:latin typeface="Calibri" charset="0"/>
                <a:ea typeface="ＭＳ Ｐゴシック" charset="0"/>
                <a:cs typeface="ＭＳ Ｐゴシック" charset="0"/>
              </a:rPr>
              <a:t>Alcohol advertising and youth:</a:t>
            </a:r>
            <a:br>
              <a:rPr lang="en-US" sz="3600" dirty="0">
                <a:latin typeface="Calibri" charset="0"/>
                <a:ea typeface="ＭＳ Ｐゴシック" charset="0"/>
                <a:cs typeface="ＭＳ Ｐゴシック" charset="0"/>
              </a:rPr>
            </a:br>
            <a:r>
              <a:rPr lang="en-US" sz="3600" dirty="0">
                <a:latin typeface="Calibri" charset="0"/>
                <a:ea typeface="ＭＳ Ｐゴシック" charset="0"/>
                <a:cs typeface="ＭＳ Ｐゴシック" charset="0"/>
              </a:rPr>
              <a:t>What is the effect?</a:t>
            </a:r>
            <a:endParaRPr lang="en-US" sz="2400" dirty="0">
              <a:latin typeface="Calibri" charset="0"/>
              <a:ea typeface="ＭＳ Ｐゴシック" charset="0"/>
              <a:cs typeface="ＭＳ Ｐゴシック" charset="0"/>
            </a:endParaRPr>
          </a:p>
        </p:txBody>
      </p:sp>
      <p:sp>
        <p:nvSpPr>
          <p:cNvPr id="2" name="TextBox 1"/>
          <p:cNvSpPr txBox="1"/>
          <p:nvPr/>
        </p:nvSpPr>
        <p:spPr>
          <a:xfrm>
            <a:off x="577890" y="2096897"/>
            <a:ext cx="7340600" cy="7400316"/>
          </a:xfrm>
          <a:prstGeom prst="rect">
            <a:avLst/>
          </a:prstGeom>
          <a:noFill/>
        </p:spPr>
        <p:txBody>
          <a:bodyPr wrap="square">
            <a:normAutofit/>
          </a:bodyPr>
          <a:lstStyle/>
          <a:p>
            <a:pPr marL="342891" marR="0" lvl="0" indent="-342891" algn="l" defTabSz="457200" rtl="0" eaLnBrk="1" fontAlgn="auto" latinLnBrk="0" hangingPunct="1">
              <a:lnSpc>
                <a:spcPct val="100000"/>
              </a:lnSpc>
              <a:spcBef>
                <a:spcPts val="600"/>
              </a:spcBef>
              <a:spcAft>
                <a:spcPts val="600"/>
              </a:spcAft>
              <a:buClrTx/>
              <a:buSzTx/>
              <a:buFont typeface="Arial"/>
              <a:buChar char="•"/>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Multiple systematic reviews have found that the more young people are exposed to alcohol marketing, the more likely they are to start drinking, or if already drinking, to drink more</a:t>
            </a:r>
          </a:p>
          <a:p>
            <a:pPr marL="342891" marR="0" lvl="0" indent="-342891" algn="l" defTabSz="457200" rtl="0" eaLnBrk="1" fontAlgn="auto" latinLnBrk="0" hangingPunct="1">
              <a:lnSpc>
                <a:spcPct val="100000"/>
              </a:lnSpc>
              <a:spcBef>
                <a:spcPts val="600"/>
              </a:spcBef>
              <a:spcAft>
                <a:spcPts val="600"/>
              </a:spcAft>
              <a:buClrTx/>
              <a:buSzTx/>
              <a:buFont typeface="Arial"/>
              <a:buChar char="•"/>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The latest comprehensive review concluded that, based on the standard criteria for determining causality, this relationship is </a:t>
            </a:r>
            <a:r>
              <a:rPr kumimoji="0" lang="en-US" sz="2400" b="1" i="1" u="none" strike="noStrike" kern="1200" cap="none" spc="0" normalizeH="0" baseline="0" noProof="0" dirty="0">
                <a:ln>
                  <a:noFill/>
                </a:ln>
                <a:solidFill>
                  <a:srgbClr val="000000"/>
                </a:solidFill>
                <a:effectLst/>
                <a:uLnTx/>
                <a:uFillTx/>
                <a:latin typeface="Calibri"/>
                <a:ea typeface="+mn-ea"/>
                <a:cs typeface="+mn-cs"/>
              </a:rPr>
              <a:t>causal</a:t>
            </a:r>
            <a:r>
              <a:rPr kumimoji="0" lang="en-US" sz="2400" b="1" i="0" u="none" strike="noStrike" kern="1200" cap="none" spc="0" normalizeH="0" baseline="0" noProof="0" dirty="0">
                <a:ln>
                  <a:noFill/>
                </a:ln>
                <a:solidFill>
                  <a:srgbClr val="000000"/>
                </a:solidFill>
                <a:effectLst/>
                <a:uLnTx/>
                <a:uFillTx/>
                <a:latin typeface="Calibri"/>
                <a:ea typeface="+mn-ea"/>
                <a:cs typeface="+mn-cs"/>
              </a:rPr>
              <a:t> – that is, exposure to alcohol marketing plays a role in convincing young people to drink or to drink even more</a:t>
            </a:r>
            <a:endParaRPr kumimoji="0" lang="en-GB"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descr="Macintosh HD:Users:AlexUllman:Desktop:Screen Shot 2014-07-15 at 11.40.27 A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05509" y="1756220"/>
            <a:ext cx="3022459" cy="4040835"/>
          </a:xfrm>
          <a:prstGeom prst="rect">
            <a:avLst/>
          </a:prstGeom>
          <a:noFill/>
          <a:ln>
            <a:noFill/>
          </a:ln>
        </p:spPr>
      </p:pic>
    </p:spTree>
    <p:extLst>
      <p:ext uri="{BB962C8B-B14F-4D97-AF65-F5344CB8AC3E}">
        <p14:creationId xmlns:p14="http://schemas.microsoft.com/office/powerpoint/2010/main" val="3585103254"/>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91843"/>
            <a:ext cx="7772400" cy="783685"/>
          </a:xfrm>
        </p:spPr>
        <p:txBody>
          <a:bodyPr/>
          <a:lstStyle/>
          <a:p>
            <a:r>
              <a:rPr lang="en-US" dirty="0"/>
              <a:t>If the evidence is so clear, why don’t we do the right thing?</a:t>
            </a:r>
          </a:p>
        </p:txBody>
      </p:sp>
      <p:pic>
        <p:nvPicPr>
          <p:cNvPr id="4" name="Picture 3"/>
          <p:cNvPicPr>
            <a:picLocks noChangeAspect="1"/>
          </p:cNvPicPr>
          <p:nvPr/>
        </p:nvPicPr>
        <p:blipFill>
          <a:blip r:embed="rId2"/>
          <a:stretch>
            <a:fillRect/>
          </a:stretch>
        </p:blipFill>
        <p:spPr>
          <a:xfrm>
            <a:off x="3249689" y="1556375"/>
            <a:ext cx="5494131" cy="5168275"/>
          </a:xfrm>
          <a:prstGeom prst="rect">
            <a:avLst/>
          </a:prstGeom>
        </p:spPr>
      </p:pic>
    </p:spTree>
    <p:extLst>
      <p:ext uri="{BB962C8B-B14F-4D97-AF65-F5344CB8AC3E}">
        <p14:creationId xmlns:p14="http://schemas.microsoft.com/office/powerpoint/2010/main" val="347872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CF5695-532D-2845-B024-42102D5E3278}"/>
              </a:ext>
            </a:extLst>
          </p:cNvPr>
          <p:cNvSpPr>
            <a:spLocks noGrp="1"/>
          </p:cNvSpPr>
          <p:nvPr>
            <p:ph type="body" sz="quarter" idx="10"/>
          </p:nvPr>
        </p:nvSpPr>
        <p:spPr>
          <a:xfrm>
            <a:off x="457200" y="1825625"/>
            <a:ext cx="4216400" cy="4757736"/>
          </a:xfrm>
        </p:spPr>
        <p:txBody>
          <a:bodyPr wrap="square" anchor="t">
            <a:normAutofit fontScale="92500"/>
          </a:bodyPr>
          <a:lstStyle/>
          <a:p>
            <a:pPr>
              <a:spcAft>
                <a:spcPts val="1200"/>
              </a:spcAft>
            </a:pPr>
            <a:r>
              <a:rPr lang="en-US" sz="2933" dirty="0"/>
              <a:t>If the ten largest companies by sales were a country, they would be the 23rd</a:t>
            </a:r>
            <a:r>
              <a:rPr lang="en-US" sz="2933" baseline="30000" dirty="0"/>
              <a:t>th</a:t>
            </a:r>
            <a:r>
              <a:rPr lang="en-US" sz="2933" dirty="0"/>
              <a:t> largest economy in the world</a:t>
            </a:r>
          </a:p>
          <a:p>
            <a:pPr>
              <a:spcAft>
                <a:spcPts val="1200"/>
              </a:spcAft>
            </a:pPr>
            <a:r>
              <a:rPr lang="en-US" sz="2933" dirty="0"/>
              <a:t>As of 2019, alcohol was the 8</a:t>
            </a:r>
            <a:r>
              <a:rPr lang="en-US" sz="2933" baseline="30000" dirty="0"/>
              <a:t>th</a:t>
            </a:r>
            <a:r>
              <a:rPr lang="en-US" sz="2933" dirty="0"/>
              <a:t> most profitable industry in the world – more than banking, pharmaceuticals, or soda</a:t>
            </a:r>
          </a:p>
        </p:txBody>
      </p:sp>
      <p:sp>
        <p:nvSpPr>
          <p:cNvPr id="2" name="Title 1">
            <a:extLst>
              <a:ext uri="{FF2B5EF4-FFF2-40B4-BE49-F238E27FC236}">
                <a16:creationId xmlns:a16="http://schemas.microsoft.com/office/drawing/2014/main" id="{ADA307A5-19B6-5F46-9277-45901D70F7E9}"/>
              </a:ext>
            </a:extLst>
          </p:cNvPr>
          <p:cNvSpPr>
            <a:spLocks noGrp="1"/>
          </p:cNvSpPr>
          <p:nvPr>
            <p:ph type="title"/>
          </p:nvPr>
        </p:nvSpPr>
        <p:spPr>
          <a:xfrm>
            <a:off x="609600" y="274639"/>
            <a:ext cx="10972800" cy="1143000"/>
          </a:xfrm>
        </p:spPr>
        <p:txBody>
          <a:bodyPr wrap="square" anchor="ctr">
            <a:normAutofit/>
          </a:bodyPr>
          <a:lstStyle/>
          <a:p>
            <a:r>
              <a:rPr lang="en-US" dirty="0"/>
              <a:t>The global alcohol industry</a:t>
            </a:r>
          </a:p>
        </p:txBody>
      </p:sp>
      <p:pic>
        <p:nvPicPr>
          <p:cNvPr id="4" name="Picture 3" descr="Chart, scatter chart, bubble chart&#10;&#10;Description automatically generated">
            <a:extLst>
              <a:ext uri="{FF2B5EF4-FFF2-40B4-BE49-F238E27FC236}">
                <a16:creationId xmlns:a16="http://schemas.microsoft.com/office/drawing/2014/main" id="{3EDC8B2E-72EF-F82B-92C3-C098B62A6D57}"/>
              </a:ext>
            </a:extLst>
          </p:cNvPr>
          <p:cNvPicPr>
            <a:picLocks noChangeAspect="1"/>
          </p:cNvPicPr>
          <p:nvPr/>
        </p:nvPicPr>
        <p:blipFill>
          <a:blip r:embed="rId3"/>
          <a:stretch>
            <a:fillRect/>
          </a:stretch>
        </p:blipFill>
        <p:spPr>
          <a:xfrm>
            <a:off x="5333362" y="1342755"/>
            <a:ext cx="6401438" cy="5515245"/>
          </a:xfrm>
          <a:prstGeom prst="rect">
            <a:avLst/>
          </a:prstGeom>
        </p:spPr>
      </p:pic>
    </p:spTree>
    <p:extLst>
      <p:ext uri="{BB962C8B-B14F-4D97-AF65-F5344CB8AC3E}">
        <p14:creationId xmlns:p14="http://schemas.microsoft.com/office/powerpoint/2010/main" val="140583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87083"/>
            <a:ext cx="10780542" cy="1143000"/>
          </a:xfrm>
        </p:spPr>
        <p:txBody>
          <a:bodyPr/>
          <a:lstStyle/>
          <a:p>
            <a:pPr marL="457189" indent="-457189" fontAlgn="auto">
              <a:spcAft>
                <a:spcPts val="0"/>
              </a:spcAft>
              <a:defRPr/>
            </a:pPr>
            <a:r>
              <a:rPr lang="en-US" sz="4800" dirty="0"/>
              <a:t>Alcohol industry influence on U.S. policy</a:t>
            </a:r>
            <a:br>
              <a:rPr lang="en-US" sz="3200" dirty="0"/>
            </a:br>
            <a:endParaRPr lang="en-US" sz="3200" dirty="0"/>
          </a:p>
        </p:txBody>
      </p:sp>
      <p:sp>
        <p:nvSpPr>
          <p:cNvPr id="6" name="Content Placeholder 2"/>
          <p:cNvSpPr>
            <a:spLocks noGrp="1"/>
          </p:cNvSpPr>
          <p:nvPr>
            <p:ph idx="1"/>
          </p:nvPr>
        </p:nvSpPr>
        <p:spPr>
          <a:xfrm>
            <a:off x="427103" y="1371600"/>
            <a:ext cx="11374371" cy="4999317"/>
          </a:xfrm>
        </p:spPr>
        <p:txBody>
          <a:bodyPr>
            <a:normAutofit/>
          </a:bodyPr>
          <a:lstStyle/>
          <a:p>
            <a:pPr>
              <a:spcAft>
                <a:spcPts val="600"/>
              </a:spcAft>
            </a:pPr>
            <a:r>
              <a:rPr lang="en-US" sz="4000" dirty="0"/>
              <a:t>$14.9 million in lobbying state legislatures in 2019</a:t>
            </a:r>
          </a:p>
          <a:p>
            <a:pPr>
              <a:spcAft>
                <a:spcPts val="600"/>
              </a:spcAft>
            </a:pPr>
            <a:r>
              <a:rPr lang="en-US" sz="4000" dirty="0"/>
              <a:t>$22.8 million in contributions to federal-level candidates and parties in the 2020 election cycle</a:t>
            </a:r>
          </a:p>
          <a:p>
            <a:pPr>
              <a:spcAft>
                <a:spcPts val="600"/>
              </a:spcAft>
            </a:pPr>
            <a:r>
              <a:rPr lang="en-US" sz="4000" dirty="0"/>
              <a:t>280 lobbyists working for them at the federal level</a:t>
            </a:r>
          </a:p>
          <a:p>
            <a:pPr lvl="1">
              <a:spcAft>
                <a:spcPts val="600"/>
              </a:spcAft>
            </a:pPr>
            <a:r>
              <a:rPr lang="en-US" sz="3200" dirty="0"/>
              <a:t>More than 1 lobbyist for every 2 members of Congress</a:t>
            </a:r>
          </a:p>
          <a:p>
            <a:pPr>
              <a:spcAft>
                <a:spcPts val="600"/>
              </a:spcAft>
            </a:pPr>
            <a:endParaRPr lang="en-US" sz="2700" dirty="0"/>
          </a:p>
        </p:txBody>
      </p:sp>
    </p:spTree>
    <p:extLst>
      <p:ext uri="{BB962C8B-B14F-4D97-AF65-F5344CB8AC3E}">
        <p14:creationId xmlns:p14="http://schemas.microsoft.com/office/powerpoint/2010/main" val="20480536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87083"/>
            <a:ext cx="10780542" cy="1143000"/>
          </a:xfrm>
        </p:spPr>
        <p:txBody>
          <a:bodyPr/>
          <a:lstStyle/>
          <a:p>
            <a:pPr marL="457189" indent="-457189" fontAlgn="auto">
              <a:spcAft>
                <a:spcPts val="0"/>
              </a:spcAft>
              <a:defRPr/>
            </a:pPr>
            <a:r>
              <a:rPr lang="en-US" sz="4800" dirty="0"/>
              <a:t>Alcohol industry influence on U.S. policy</a:t>
            </a:r>
            <a:br>
              <a:rPr lang="en-US" sz="3200" dirty="0"/>
            </a:br>
            <a:endParaRPr lang="en-US" sz="3200" dirty="0"/>
          </a:p>
        </p:txBody>
      </p:sp>
      <p:sp>
        <p:nvSpPr>
          <p:cNvPr id="6" name="Content Placeholder 2"/>
          <p:cNvSpPr>
            <a:spLocks noGrp="1"/>
          </p:cNvSpPr>
          <p:nvPr>
            <p:ph idx="1"/>
          </p:nvPr>
        </p:nvSpPr>
        <p:spPr>
          <a:xfrm>
            <a:off x="609599" y="1372908"/>
            <a:ext cx="11172825" cy="5161242"/>
          </a:xfrm>
        </p:spPr>
        <p:txBody>
          <a:bodyPr>
            <a:normAutofit/>
          </a:bodyPr>
          <a:lstStyle/>
          <a:p>
            <a:pPr>
              <a:spcAft>
                <a:spcPts val="600"/>
              </a:spcAft>
            </a:pPr>
            <a:r>
              <a:rPr lang="en-US" sz="2800" dirty="0"/>
              <a:t>2017 tax cut, made permanent in 2020</a:t>
            </a:r>
          </a:p>
          <a:p>
            <a:pPr>
              <a:spcAft>
                <a:spcPts val="600"/>
              </a:spcAft>
            </a:pPr>
            <a:r>
              <a:rPr lang="en-US" sz="2800" dirty="0"/>
              <a:t>Repeatedly defeat efforts to raise alcohol taxes at the state level</a:t>
            </a:r>
          </a:p>
          <a:p>
            <a:pPr>
              <a:spcAft>
                <a:spcPts val="600"/>
              </a:spcAft>
            </a:pPr>
            <a:r>
              <a:rPr lang="en-US" sz="2800" dirty="0"/>
              <a:t>Widespread repeal of Sunday sales bans</a:t>
            </a:r>
          </a:p>
          <a:p>
            <a:pPr>
              <a:spcAft>
                <a:spcPts val="600"/>
              </a:spcAft>
            </a:pPr>
            <a:r>
              <a:rPr lang="en-US" sz="2800" dirty="0"/>
              <a:t>Pressure to add more outlets</a:t>
            </a:r>
          </a:p>
          <a:p>
            <a:pPr lvl="1">
              <a:spcAft>
                <a:spcPts val="600"/>
              </a:spcAft>
            </a:pPr>
            <a:r>
              <a:rPr lang="en-US" sz="2400" dirty="0"/>
              <a:t>Massachusetts – more places to buy alcohol than Dunkin’ Donuts</a:t>
            </a:r>
          </a:p>
          <a:p>
            <a:pPr lvl="1">
              <a:spcAft>
                <a:spcPts val="600"/>
              </a:spcAft>
            </a:pPr>
            <a:r>
              <a:rPr lang="en-US" sz="2400" dirty="0"/>
              <a:t>Look to alcohol to “revitalize” downtowns – never take into account the costs</a:t>
            </a:r>
          </a:p>
          <a:p>
            <a:pPr>
              <a:spcAft>
                <a:spcPts val="600"/>
              </a:spcAft>
            </a:pPr>
            <a:r>
              <a:rPr lang="en-US" sz="2800" dirty="0"/>
              <a:t>Pandemic policy changes:</a:t>
            </a:r>
          </a:p>
          <a:p>
            <a:pPr lvl="1">
              <a:spcAft>
                <a:spcPts val="600"/>
              </a:spcAft>
            </a:pPr>
            <a:r>
              <a:rPr lang="en-US" sz="2400" dirty="0"/>
              <a:t>Home delivery</a:t>
            </a:r>
          </a:p>
          <a:p>
            <a:pPr lvl="1">
              <a:spcAft>
                <a:spcPts val="600"/>
              </a:spcAft>
            </a:pPr>
            <a:r>
              <a:rPr lang="en-US" sz="2400" dirty="0"/>
              <a:t>Physical expansion of outlets (“parklets”)</a:t>
            </a:r>
          </a:p>
          <a:p>
            <a:pPr>
              <a:spcAft>
                <a:spcPts val="600"/>
              </a:spcAft>
            </a:pPr>
            <a:endParaRPr lang="en-US" sz="2700" dirty="0"/>
          </a:p>
        </p:txBody>
      </p:sp>
    </p:spTree>
    <p:extLst>
      <p:ext uri="{BB962C8B-B14F-4D97-AF65-F5344CB8AC3E}">
        <p14:creationId xmlns:p14="http://schemas.microsoft.com/office/powerpoint/2010/main" val="3241707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sz="5400" dirty="0"/>
              <a:t>What can be done?</a:t>
            </a:r>
          </a:p>
        </p:txBody>
      </p:sp>
      <p:sp>
        <p:nvSpPr>
          <p:cNvPr id="3" name="Content Placeholder 2"/>
          <p:cNvSpPr>
            <a:spLocks noGrp="1"/>
          </p:cNvSpPr>
          <p:nvPr>
            <p:ph idx="1"/>
          </p:nvPr>
        </p:nvSpPr>
        <p:spPr>
          <a:xfrm>
            <a:off x="666749" y="1524001"/>
            <a:ext cx="10677525" cy="4525963"/>
          </a:xfrm>
        </p:spPr>
        <p:txBody>
          <a:bodyPr>
            <a:normAutofit/>
          </a:bodyPr>
          <a:lstStyle/>
          <a:p>
            <a:pPr algn="ctr"/>
            <a:r>
              <a:rPr lang="en-US" sz="3600" dirty="0"/>
              <a:t>AFFORDABILITY: alcohol tax increases, minimum unit pricing</a:t>
            </a:r>
          </a:p>
          <a:p>
            <a:pPr algn="ctr"/>
            <a:r>
              <a:rPr lang="en-US" sz="3600" dirty="0"/>
              <a:t>AVAILABILITY: limits on outlets, days/hours of sale, minimum age laws</a:t>
            </a:r>
          </a:p>
          <a:p>
            <a:pPr algn="ctr"/>
            <a:r>
              <a:rPr lang="en-US" sz="3600" dirty="0"/>
              <a:t>ATTRACTIVENESS: local ad bans (billboards, public transit), retail signage restrictions and </a:t>
            </a:r>
            <a:r>
              <a:rPr lang="en-US" sz="3600" dirty="0" err="1"/>
              <a:t>counteradvertising</a:t>
            </a:r>
            <a:endParaRPr lang="en-US" sz="3600" dirty="0"/>
          </a:p>
        </p:txBody>
      </p:sp>
    </p:spTree>
    <p:extLst>
      <p:ext uri="{BB962C8B-B14F-4D97-AF65-F5344CB8AC3E}">
        <p14:creationId xmlns:p14="http://schemas.microsoft.com/office/powerpoint/2010/main" val="104835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94"/>
          <p:cNvSpPr txBox="1">
            <a:spLocks noGrp="1"/>
          </p:cNvSpPr>
          <p:nvPr>
            <p:ph type="title"/>
          </p:nvPr>
        </p:nvSpPr>
        <p:spPr>
          <a:xfrm>
            <a:off x="466722" y="586855"/>
            <a:ext cx="3381378" cy="3387497"/>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None/>
            </a:pPr>
            <a:r>
              <a:rPr lang="en-US" sz="4000" dirty="0">
                <a:solidFill>
                  <a:srgbClr val="0D438E"/>
                </a:solidFill>
                <a:latin typeface="Calibri" panose="020F0502020204030204" pitchFamily="34" charset="0"/>
                <a:ea typeface="Calibri" panose="020F0502020204030204" pitchFamily="34" charset="0"/>
                <a:cs typeface="Calibri" panose="020F0502020204030204" pitchFamily="34" charset="0"/>
              </a:rPr>
              <a:t>Alcohol and equity</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823" name="Google Shape;823;p94"/>
          <p:cNvSpPr txBox="1">
            <a:spLocks noGrp="1"/>
          </p:cNvSpPr>
          <p:nvPr>
            <p:ph type="body" idx="1"/>
          </p:nvPr>
        </p:nvSpPr>
        <p:spPr>
          <a:xfrm>
            <a:off x="4810259" y="649480"/>
            <a:ext cx="6915019" cy="5546047"/>
          </a:xfrm>
          <a:prstGeom prst="rect">
            <a:avLst/>
          </a:prstGeom>
          <a:noFill/>
          <a:ln>
            <a:noFill/>
          </a:ln>
        </p:spPr>
        <p:txBody>
          <a:bodyPr spcFirstLastPara="1" wrap="square" lIns="91425" tIns="45700" rIns="91425" bIns="45700" anchor="ctr" anchorCtr="0">
            <a:normAutofit/>
          </a:bodyPr>
          <a:lstStyle/>
          <a:p>
            <a:pPr marL="342900" lvl="0" indent="-358140" algn="l" rtl="0">
              <a:spcBef>
                <a:spcPts val="0"/>
              </a:spcBef>
              <a:spcAft>
                <a:spcPts val="0"/>
              </a:spcAft>
              <a:buClr>
                <a:schemeClr val="dk1"/>
              </a:buClr>
              <a:buSzPts val="3200"/>
              <a:buChar char="●"/>
            </a:pPr>
            <a:r>
              <a:rPr lang="en-US" sz="3000" dirty="0">
                <a:latin typeface="Calibri" panose="020F0502020204030204" pitchFamily="34" charset="0"/>
                <a:ea typeface="Calibri" panose="020F0502020204030204" pitchFamily="34" charset="0"/>
                <a:cs typeface="Calibri" panose="020F0502020204030204" pitchFamily="34" charset="0"/>
              </a:rPr>
              <a:t>In general, lower-income, indigenous people and people of color are less likely to drink than White people, but suffer higher levels of harm.</a:t>
            </a:r>
            <a:endParaRPr sz="3000" dirty="0">
              <a:latin typeface="Calibri" panose="020F0502020204030204" pitchFamily="34" charset="0"/>
              <a:ea typeface="Calibri" panose="020F0502020204030204" pitchFamily="34" charset="0"/>
              <a:cs typeface="Calibri" panose="020F0502020204030204" pitchFamily="34" charset="0"/>
            </a:endParaRPr>
          </a:p>
          <a:p>
            <a:pPr marL="342900" lvl="0" indent="-358140" algn="l" rtl="0">
              <a:spcBef>
                <a:spcPts val="592"/>
              </a:spcBef>
              <a:spcAft>
                <a:spcPts val="0"/>
              </a:spcAft>
              <a:buClr>
                <a:schemeClr val="dk1"/>
              </a:buClr>
              <a:buSzPts val="3200"/>
              <a:buChar char="●"/>
            </a:pPr>
            <a:r>
              <a:rPr lang="en-US" sz="3000" dirty="0">
                <a:latin typeface="Calibri" panose="020F0502020204030204" pitchFamily="34" charset="0"/>
                <a:ea typeface="Calibri" panose="020F0502020204030204" pitchFamily="34" charset="0"/>
                <a:cs typeface="Calibri" panose="020F0502020204030204" pitchFamily="34" charset="0"/>
              </a:rPr>
              <a:t>The same amount of alcohol, in a poor family, community or country, will cause far more damage than in a wealthier setting.</a:t>
            </a:r>
            <a:endParaRPr sz="3000" dirty="0">
              <a:latin typeface="Calibri" panose="020F0502020204030204" pitchFamily="34" charset="0"/>
              <a:ea typeface="Calibri" panose="020F0502020204030204" pitchFamily="34" charset="0"/>
              <a:cs typeface="Calibri" panose="020F0502020204030204" pitchFamily="34" charset="0"/>
            </a:endParaRPr>
          </a:p>
          <a:p>
            <a:pPr marL="342900" lvl="0" indent="-358140" algn="l" rtl="0">
              <a:spcBef>
                <a:spcPts val="592"/>
              </a:spcBef>
              <a:spcAft>
                <a:spcPts val="0"/>
              </a:spcAft>
              <a:buClr>
                <a:schemeClr val="dk1"/>
              </a:buClr>
              <a:buSzPts val="3200"/>
              <a:buChar char="●"/>
            </a:pPr>
            <a:r>
              <a:rPr lang="en-US" sz="3000" dirty="0">
                <a:latin typeface="Calibri" panose="020F0502020204030204" pitchFamily="34" charset="0"/>
                <a:ea typeface="Calibri" panose="020F0502020204030204" pitchFamily="34" charset="0"/>
                <a:cs typeface="Calibri" panose="020F0502020204030204" pitchFamily="34" charset="0"/>
              </a:rPr>
              <a:t>According to one review, alcohol use explains as much as </a:t>
            </a:r>
            <a:r>
              <a:rPr lang="en-US" sz="3000" dirty="0">
                <a:solidFill>
                  <a:srgbClr val="FF0000"/>
                </a:solidFill>
                <a:latin typeface="Calibri" panose="020F0502020204030204" pitchFamily="34" charset="0"/>
                <a:ea typeface="Calibri" panose="020F0502020204030204" pitchFamily="34" charset="0"/>
                <a:cs typeface="Calibri" panose="020F0502020204030204" pitchFamily="34" charset="0"/>
              </a:rPr>
              <a:t>27% </a:t>
            </a:r>
            <a:r>
              <a:rPr lang="en-US" sz="3000" dirty="0">
                <a:latin typeface="Calibri" panose="020F0502020204030204" pitchFamily="34" charset="0"/>
                <a:ea typeface="Calibri" panose="020F0502020204030204" pitchFamily="34" charset="0"/>
                <a:cs typeface="Calibri" panose="020F0502020204030204" pitchFamily="34" charset="0"/>
              </a:rPr>
              <a:t>of socioeconomic inequalities in mortality.</a:t>
            </a:r>
            <a:endParaRPr sz="3000" dirty="0">
              <a:latin typeface="Calibri" panose="020F0502020204030204" pitchFamily="34" charset="0"/>
              <a:ea typeface="Calibri" panose="020F0502020204030204" pitchFamily="34" charset="0"/>
              <a:cs typeface="Calibri" panose="020F0502020204030204" pitchFamily="34" charset="0"/>
            </a:endParaRPr>
          </a:p>
        </p:txBody>
      </p:sp>
      <p:sp>
        <p:nvSpPr>
          <p:cNvPr id="824" name="Google Shape;824;p94"/>
          <p:cNvSpPr txBox="1"/>
          <p:nvPr/>
        </p:nvSpPr>
        <p:spPr>
          <a:xfrm>
            <a:off x="299803" y="6258080"/>
            <a:ext cx="999844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Collins SE. Associations Between Socioeconomic Factors and Alcohol Outcomes. Alcohol Res. 2016;38:83-94.</a:t>
            </a:r>
            <a:endParaRPr/>
          </a:p>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Probst C, Kilian C, Sanchez S, Lange S, Rehm J. The role of alcohol use and drinking patterns in socioeconomic inequalities in mortality: a systematic review. The Lancet Public Health. 2020;5(6):e324-e332. </a:t>
            </a:r>
            <a:endParaRPr/>
          </a:p>
          <a:p>
            <a:pPr marL="0" marR="0" lvl="0" indent="0" algn="l" rtl="0">
              <a:lnSpc>
                <a:spcPct val="100000"/>
              </a:lnSpc>
              <a:spcBef>
                <a:spcPts val="0"/>
              </a:spcBef>
              <a:spcAft>
                <a:spcPts val="0"/>
              </a:spcAft>
              <a:buClr>
                <a:srgbClr val="000000"/>
              </a:buClr>
              <a:buSzPts val="800"/>
              <a:buFont typeface="Helvetica Neue"/>
              <a:buNone/>
            </a:pPr>
            <a:r>
              <a:rPr lang="en-US" sz="800" b="0" i="0" u="none" strike="noStrike" cap="none">
                <a:solidFill>
                  <a:srgbClr val="000000"/>
                </a:solidFill>
                <a:latin typeface="Helvetica Neue"/>
                <a:ea typeface="Helvetica Neue"/>
                <a:cs typeface="Helvetica Neue"/>
                <a:sym typeface="Helvetica Neue"/>
              </a:rPr>
              <a:t>Nandi A, Glymour MM, Subramanian SV. Association among socioeconomic status, health behaviors, and all-cause mortality in the United States. Epidemiology. Mar 2014;25(2):170-7. doi:10.1097/ede.0000000000000038.</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152650" y="308503"/>
            <a:ext cx="7886700" cy="1325563"/>
          </a:xfrm>
        </p:spPr>
        <p:txBody>
          <a:bodyPr>
            <a:normAutofit/>
          </a:bodyPr>
          <a:lstStyle/>
          <a:p>
            <a:r>
              <a:rPr lang="en-US" sz="4800" dirty="0">
                <a:latin typeface="Garamond" charset="0"/>
              </a:rPr>
              <a:t>Bottom line</a:t>
            </a:r>
          </a:p>
        </p:txBody>
      </p:sp>
      <p:sp>
        <p:nvSpPr>
          <p:cNvPr id="31747" name="Rectangle 3"/>
          <p:cNvSpPr>
            <a:spLocks noGrp="1" noChangeArrowheads="1"/>
          </p:cNvSpPr>
          <p:nvPr>
            <p:ph idx="1"/>
          </p:nvPr>
        </p:nvSpPr>
        <p:spPr>
          <a:xfrm>
            <a:off x="609600" y="2023535"/>
            <a:ext cx="9687951" cy="4525963"/>
          </a:xfrm>
        </p:spPr>
        <p:txBody>
          <a:bodyPr>
            <a:normAutofit/>
          </a:bodyPr>
          <a:lstStyle/>
          <a:p>
            <a:pPr>
              <a:buFont typeface="Wingdings" charset="0"/>
              <a:buNone/>
            </a:pPr>
            <a:r>
              <a:rPr lang="ja-JP" altLang="en-US" sz="5400">
                <a:latin typeface="Garamond" charset="0"/>
              </a:rPr>
              <a:t>“</a:t>
            </a:r>
            <a:r>
              <a:rPr lang="en-US" sz="5400" dirty="0">
                <a:latin typeface="Garamond" charset="0"/>
              </a:rPr>
              <a:t>…Of all the forms of inequality, injustice in health is the most shocking and the most inhuman</a:t>
            </a:r>
            <a:r>
              <a:rPr lang="ja-JP" altLang="en-US" sz="5400">
                <a:latin typeface="Garamond" charset="0"/>
              </a:rPr>
              <a:t>”</a:t>
            </a:r>
            <a:endParaRPr lang="en-US" sz="5400" dirty="0">
              <a:latin typeface="Garamond" charset="0"/>
            </a:endParaRPr>
          </a:p>
          <a:p>
            <a:pPr algn="r">
              <a:buFont typeface="Wingdings" charset="0"/>
              <a:buNone/>
            </a:pPr>
            <a:endParaRPr lang="en-US" dirty="0">
              <a:latin typeface="Garamond" charset="0"/>
            </a:endParaRPr>
          </a:p>
          <a:p>
            <a:pPr algn="r">
              <a:buFont typeface="Wingdings" charset="0"/>
              <a:buNone/>
            </a:pPr>
            <a:r>
              <a:rPr lang="en-US" dirty="0">
                <a:latin typeface="Garamond" charset="0"/>
              </a:rPr>
              <a:t>-- Dr. Martin Luther King Jr., Chicago, 1966</a:t>
            </a:r>
          </a:p>
          <a:p>
            <a:pPr algn="r">
              <a:buFont typeface="Wingdings" charset="0"/>
              <a:buNone/>
            </a:pPr>
            <a:endParaRPr lang="en-US" dirty="0">
              <a:latin typeface="Garamond" charset="0"/>
            </a:endParaRPr>
          </a:p>
        </p:txBody>
      </p:sp>
    </p:spTree>
    <p:extLst>
      <p:ext uri="{BB962C8B-B14F-4D97-AF65-F5344CB8AC3E}">
        <p14:creationId xmlns:p14="http://schemas.microsoft.com/office/powerpoint/2010/main" val="194041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txBox="1">
            <a:spLocks noGrp="1"/>
          </p:cNvSpPr>
          <p:nvPr>
            <p:ph type="sldNum" idx="12"/>
          </p:nvPr>
        </p:nvSpPr>
        <p:spPr>
          <a:xfrm>
            <a:off x="8360229" y="6356351"/>
            <a:ext cx="2743200" cy="365125"/>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fld id="{00000000-1234-1234-1234-123412341234}" type="slidenum">
              <a:rPr lang="en-US"/>
              <a:t>8</a:t>
            </a:fld>
            <a:endParaRPr/>
          </a:p>
        </p:txBody>
      </p:sp>
      <p:sp>
        <p:nvSpPr>
          <p:cNvPr id="251" name="Google Shape;251;p8"/>
          <p:cNvSpPr txBox="1">
            <a:spLocks noGrp="1"/>
          </p:cNvSpPr>
          <p:nvPr>
            <p:ph type="title"/>
          </p:nvPr>
        </p:nvSpPr>
        <p:spPr>
          <a:xfrm>
            <a:off x="0" y="-13856"/>
            <a:ext cx="12192000" cy="6871855"/>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b="1" dirty="0">
                <a:solidFill>
                  <a:schemeClr val="bg1"/>
                </a:solidFill>
              </a:rPr>
              <a:t>EPIDEMIOLOGY OF UNHEALTHY ALCOHOL USE AND ALCOHOL USE DISORDER (AUD)</a:t>
            </a:r>
            <a:endParaRPr b="1" dirty="0">
              <a:solidFill>
                <a:schemeClr val="bg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96" descr="PIREOJJDP 47"/>
          <p:cNvPicPr preferRelativeResize="0">
            <a:picLocks noGrp="1"/>
          </p:cNvPicPr>
          <p:nvPr>
            <p:ph type="body" idx="1"/>
          </p:nvPr>
        </p:nvPicPr>
        <p:blipFill rotWithShape="1">
          <a:blip r:embed="rId3">
            <a:alphaModFix/>
          </a:blip>
          <a:srcRect/>
          <a:stretch/>
        </p:blipFill>
        <p:spPr>
          <a:xfrm>
            <a:off x="165099" y="486251"/>
            <a:ext cx="7847331" cy="5885498"/>
          </a:xfrm>
          <a:prstGeom prst="rect">
            <a:avLst/>
          </a:prstGeom>
          <a:noFill/>
          <a:ln>
            <a:noFill/>
          </a:ln>
        </p:spPr>
      </p:pic>
      <p:sp>
        <p:nvSpPr>
          <p:cNvPr id="838" name="Google Shape;838;p96"/>
          <p:cNvSpPr txBox="1"/>
          <p:nvPr/>
        </p:nvSpPr>
        <p:spPr>
          <a:xfrm>
            <a:off x="8229599" y="1577340"/>
            <a:ext cx="3797301" cy="329320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We are many</a:t>
            </a:r>
            <a:endParaRPr dirty="0"/>
          </a:p>
          <a:p>
            <a:pPr marL="285750" marR="0" lvl="0" indent="-285750" algn="l" rtl="0">
              <a:lnSpc>
                <a:spcPct val="100000"/>
              </a:lnSpc>
              <a:spcBef>
                <a:spcPts val="12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We are powerful</a:t>
            </a:r>
            <a:endParaRPr dirty="0"/>
          </a:p>
          <a:p>
            <a:pPr marL="285750" marR="0" lvl="0" indent="-285750" algn="l" rtl="0">
              <a:lnSpc>
                <a:spcPct val="100000"/>
              </a:lnSpc>
              <a:spcBef>
                <a:spcPts val="12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Our stories are powerful</a:t>
            </a:r>
            <a:endParaRPr dirty="0"/>
          </a:p>
          <a:p>
            <a:pPr marL="285750" marR="0" lvl="0" indent="-285750" algn="l" rtl="0">
              <a:lnSpc>
                <a:spcPct val="100000"/>
              </a:lnSpc>
              <a:spcBef>
                <a:spcPts val="12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We can act as one</a:t>
            </a:r>
            <a:endParaRPr dirty="0"/>
          </a:p>
          <a:p>
            <a:pPr marL="285750" marR="0" lvl="0" indent="-285750" algn="l" rtl="0">
              <a:lnSpc>
                <a:spcPct val="100000"/>
              </a:lnSpc>
              <a:spcBef>
                <a:spcPts val="1200"/>
              </a:spcBef>
              <a:spcAft>
                <a:spcPts val="0"/>
              </a:spcAft>
              <a:buClr>
                <a:srgbClr val="000000"/>
              </a:buClr>
              <a:buSzPts val="2800"/>
              <a:buFont typeface="Arial"/>
              <a:buChar char="•"/>
            </a:pPr>
            <a:r>
              <a:rPr lang="en-US" sz="2800" b="0" i="0" u="none" strike="noStrike" cap="none" dirty="0">
                <a:solidFill>
                  <a:srgbClr val="000000"/>
                </a:solidFill>
                <a:latin typeface="Calibri"/>
                <a:ea typeface="Calibri"/>
                <a:cs typeface="Calibri"/>
                <a:sym typeface="Calibri"/>
              </a:rPr>
              <a:t>Change begins with us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377DE6-EF74-1243-AA83-7126B251A2D8}"/>
              </a:ext>
            </a:extLst>
          </p:cNvPr>
          <p:cNvSpPr>
            <a:spLocks noGrp="1"/>
          </p:cNvSpPr>
          <p:nvPr>
            <p:ph type="title"/>
          </p:nvPr>
        </p:nvSpPr>
        <p:spPr>
          <a:xfrm>
            <a:off x="2119313" y="927101"/>
            <a:ext cx="7772400" cy="1362075"/>
          </a:xfrm>
        </p:spPr>
        <p:txBody>
          <a:bodyPr/>
          <a:lstStyle/>
          <a:p>
            <a:pPr algn="ctr"/>
            <a:r>
              <a:rPr lang="en-US" sz="6000" dirty="0"/>
              <a:t>THANK YOU!</a:t>
            </a:r>
          </a:p>
        </p:txBody>
      </p:sp>
      <p:pic>
        <p:nvPicPr>
          <p:cNvPr id="6" name="Picture 2" descr="Image result for busph logo">
            <a:extLst>
              <a:ext uri="{FF2B5EF4-FFF2-40B4-BE49-F238E27FC236}">
                <a16:creationId xmlns:a16="http://schemas.microsoft.com/office/drawing/2014/main" id="{7A31C7CE-3204-1449-93A5-988E5491B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607" y="2786013"/>
            <a:ext cx="5025813" cy="18238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D4B76A-07AC-F645-935A-AA30E9476F64}"/>
              </a:ext>
            </a:extLst>
          </p:cNvPr>
          <p:cNvSpPr txBox="1"/>
          <p:nvPr/>
        </p:nvSpPr>
        <p:spPr>
          <a:xfrm>
            <a:off x="2284959" y="5524500"/>
            <a:ext cx="760675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dhjern@bu.edu</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david@cityhealth.org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dhjalcohol</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2636893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g2fef43a016b_0_1"/>
          <p:cNvSpPr txBox="1">
            <a:spLocks noGrp="1"/>
          </p:cNvSpPr>
          <p:nvPr>
            <p:ph type="title"/>
          </p:nvPr>
        </p:nvSpPr>
        <p:spPr>
          <a:xfrm>
            <a:off x="0" y="-2"/>
            <a:ext cx="12192000" cy="1294500"/>
          </a:xfrm>
          <a:prstGeom prst="rect">
            <a:avLst/>
          </a:prstGeom>
        </p:spPr>
        <p:txBody>
          <a:bodyPr spcFirstLastPara="1" wrap="square" lIns="731500" tIns="45700" rIns="91425" bIns="45700" anchor="ctr" anchorCtr="0">
            <a:normAutofit/>
          </a:bodyPr>
          <a:lstStyle/>
          <a:p>
            <a:pPr marL="0" lvl="0" indent="0" algn="l" rtl="0">
              <a:spcBef>
                <a:spcPts val="0"/>
              </a:spcBef>
              <a:spcAft>
                <a:spcPts val="0"/>
              </a:spcAft>
              <a:buNone/>
            </a:pPr>
            <a:r>
              <a:rPr lang="en-US"/>
              <a:t>References</a:t>
            </a:r>
            <a:endParaRPr/>
          </a:p>
        </p:txBody>
      </p:sp>
      <p:sp>
        <p:nvSpPr>
          <p:cNvPr id="852" name="Google Shape;852;g2fef43a016b_0_1"/>
          <p:cNvSpPr txBox="1">
            <a:spLocks noGrp="1"/>
          </p:cNvSpPr>
          <p:nvPr>
            <p:ph type="body" idx="1"/>
          </p:nvPr>
        </p:nvSpPr>
        <p:spPr>
          <a:xfrm>
            <a:off x="241200" y="1294500"/>
            <a:ext cx="11709600" cy="5138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latin typeface="Helvetica Neue"/>
                <a:ea typeface="Helvetica Neue"/>
                <a:cs typeface="Helvetica Neue"/>
                <a:sym typeface="Helvetica Neue"/>
              </a:rPr>
              <a:t>Centers for Disease Control and Prevention. Alcohol-Related Disease Impact (ARDI) Application. Centers for Disease Control and Prevention. 2024. Accessed March 3, 2024. Available at</a:t>
            </a:r>
            <a:r>
              <a:rPr lang="en-US" sz="1200">
                <a:uFill>
                  <a:noFill/>
                </a:uFill>
                <a:latin typeface="Helvetica Neue"/>
                <a:ea typeface="Helvetica Neue"/>
                <a:cs typeface="Helvetica Neue"/>
                <a:sym typeface="Helvetica Neue"/>
                <a:hlinkClick r:id="rId3"/>
              </a:rPr>
              <a:t> </a:t>
            </a:r>
            <a:r>
              <a:rPr lang="en-US" sz="1200" u="sng">
                <a:solidFill>
                  <a:schemeClr val="hlink"/>
                </a:solidFill>
                <a:latin typeface="Helvetica Neue"/>
                <a:ea typeface="Helvetica Neue"/>
                <a:cs typeface="Helvetica Neue"/>
                <a:sym typeface="Helvetica Neue"/>
                <a:hlinkClick r:id="rId3"/>
              </a:rPr>
              <a:t>https://nccd.cdc.gov/DPH_ARDI/default/default.aspx.</a:t>
            </a:r>
            <a:endParaRPr sz="1200" u="sng">
              <a:solidFill>
                <a:schemeClr val="hlink"/>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a:latin typeface="Helvetica Neue"/>
                <a:ea typeface="Helvetica Neue"/>
                <a:cs typeface="Helvetica Neue"/>
                <a:sym typeface="Helvetica Neue"/>
              </a:rPr>
              <a:t>Miech, R. A., Johnston, L. D., Patrick, M.E.,</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a:latin typeface="Helvetica Neue"/>
                <a:ea typeface="Helvetica Neue"/>
                <a:cs typeface="Helvetica Neue"/>
                <a:sym typeface="Helvetica Neue"/>
              </a:rPr>
              <a:t>Miech RA, Johnston LD, Patrick ME, O’Malley PM, Bachman JG, Schulenberg JE. Monitoring the Future national survey results on drug use, 1975-2022: Secondary school students. Institute for Social Research, University of Michigan. 2023. Accessed March 5, 2024. Available at</a:t>
            </a:r>
            <a:r>
              <a:rPr lang="en-US" sz="1200">
                <a:uFill>
                  <a:noFill/>
                </a:uFill>
                <a:latin typeface="Helvetica Neue"/>
                <a:ea typeface="Helvetica Neue"/>
                <a:cs typeface="Helvetica Neue"/>
                <a:sym typeface="Helvetica Neue"/>
                <a:hlinkClick r:id="rId4"/>
              </a:rPr>
              <a:t> </a:t>
            </a:r>
            <a:r>
              <a:rPr lang="en-US" sz="1200" u="sng">
                <a:solidFill>
                  <a:schemeClr val="hlink"/>
                </a:solidFill>
                <a:latin typeface="Helvetica Neue"/>
                <a:ea typeface="Helvetica Neue"/>
                <a:cs typeface="Helvetica Neue"/>
                <a:sym typeface="Helvetica Neue"/>
                <a:hlinkClick r:id="rId4"/>
              </a:rPr>
              <a:t>https://monitoringthefuture.org/wp-content/uploads/2022/12/mtf2022.pdf.</a:t>
            </a:r>
            <a:endParaRPr sz="1200" u="sng">
              <a:solidFill>
                <a:schemeClr val="hlink"/>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a:latin typeface="Helvetica Neue"/>
                <a:ea typeface="Helvetica Neue"/>
                <a:cs typeface="Helvetica Neue"/>
                <a:sym typeface="Helvetica Neue"/>
              </a:rPr>
              <a:t>Patrick ME, Miech RA, Johnston LD, O’Malley PM. Monitoring the Future Panel Study annual report: National data on substance use among adults ages 19 to 60, 1976-2022. Institute for Social Research, University of Michigan. 2023. Accessed December 5, 2023. Available at</a:t>
            </a:r>
            <a:r>
              <a:rPr lang="en-US" sz="1200">
                <a:uFill>
                  <a:noFill/>
                </a:uFill>
                <a:latin typeface="Helvetica Neue"/>
                <a:ea typeface="Helvetica Neue"/>
                <a:cs typeface="Helvetica Neue"/>
                <a:sym typeface="Helvetica Neue"/>
                <a:hlinkClick r:id="rId5"/>
              </a:rPr>
              <a:t> </a:t>
            </a:r>
            <a:r>
              <a:rPr lang="en-US" sz="1200" u="sng">
                <a:solidFill>
                  <a:schemeClr val="hlink"/>
                </a:solidFill>
                <a:latin typeface="Helvetica Neue"/>
                <a:ea typeface="Helvetica Neue"/>
                <a:cs typeface="Helvetica Neue"/>
                <a:sym typeface="Helvetica Neue"/>
                <a:hlinkClick r:id="rId5"/>
              </a:rPr>
              <a:t>https://monitoringthefuture.org/wp-content/uploads/2023/07/mtfpanel2023.pdf.</a:t>
            </a:r>
            <a:endParaRPr sz="1200" u="sng">
              <a:solidFill>
                <a:schemeClr val="hlink"/>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Probst C, Kilian C, Sanchez S, Lange S, Rehm J. The role of alcohol use and drinking patterns in socioeconomic inequalities in mortality: a systematic review. </a:t>
            </a:r>
            <a:r>
              <a:rPr lang="en-US" sz="1200" i="1">
                <a:latin typeface="Helvetica Neue"/>
                <a:ea typeface="Helvetica Neue"/>
                <a:cs typeface="Helvetica Neue"/>
                <a:sym typeface="Helvetica Neue"/>
              </a:rPr>
              <a:t>The Lancet Public Health</a:t>
            </a:r>
            <a:r>
              <a:rPr lang="en-US" sz="1200">
                <a:latin typeface="Helvetica Neue"/>
                <a:ea typeface="Helvetica Neue"/>
                <a:cs typeface="Helvetica Neue"/>
                <a:sym typeface="Helvetica Neue"/>
              </a:rPr>
              <a:t>. 2020;5(6):e324-e332. </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Woerle S, Roeber J, Landen MG. Prevalence of alcohol dependence among excessive drinkers in New Mexico. Alcoholism: Clinical and Experimental Research. 2007;31(2):293-298.</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The Community Guide. Excessive Alcohol Consumption. Centers for Disease Control and Prevention. Accessed October 24, 2024. https://www.thecommunityguide.org/topics/excessive-alcohol-consumption.html.</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World Health Organization. Technical Annex (version dated 26 December 2022) Updated Appendix 3 of the Global NCD Action Plan 2013-2030. World Health Organization. https://cdn.who.int/media/docs/default-source/ncds/mnd/2022-app3-technical-annex-v26jan2023.pdf?sfvrsn=62581aa3_5.</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Wagenaar AC, Salois MJ, Komro KA. Effects of beverage alcohol price and tax levels on drinking: A meta-analysis of 1003 estimates from 112 studies. Addiction. 2009;104(2):179-190.</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Wagenaar AC, Tobler AL, Komro KA. Effects of alcohol tax and price policies on morbidity and mortality: a systematic review. American Journal of Public Health. 2010;100(11):2270-2278.</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Naimi TS, Blanchette JG, Xuan Z, Chaloupka FJ. Erosion of State Alcohol Excise Taxes in the United States. Journal of studies on alcohol and drugs. 2018;79(1):43-48. doi:10.15288/jsad.2018.79.43.</a:t>
            </a:r>
            <a:r>
              <a:rPr lang="en-US" sz="1100">
                <a:latin typeface="Helvetica Neue"/>
                <a:ea typeface="Helvetica Neue"/>
                <a:cs typeface="Helvetica Neue"/>
                <a:sym typeface="Helvetica Neue"/>
              </a:rPr>
              <a:t> </a:t>
            </a:r>
            <a:endParaRPr sz="11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100">
                <a:latin typeface="Helvetica Neue"/>
                <a:ea typeface="Helvetica Neue"/>
                <a:cs typeface="Helvetica Neue"/>
                <a:sym typeface="Helvetica Neue"/>
              </a:rPr>
              <a:t> U.S. Department of the Treasury. Competition in the Markets for Beer, Wine, and Spirits. U.S. Department of the Treasury. Accessed April 4, 2022. </a:t>
            </a:r>
            <a:r>
              <a:rPr lang="en-US" sz="1100">
                <a:latin typeface="Arial"/>
                <a:ea typeface="Arial"/>
                <a:cs typeface="Arial"/>
                <a:sym typeface="Arial"/>
              </a:rPr>
              <a:t>https://home.treasury.gov/system/files/136/Competition-Report.pdf.</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000"/>
              </a:spcBef>
              <a:spcAft>
                <a:spcPts val="160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g2fef43a016b_0_15"/>
          <p:cNvSpPr txBox="1">
            <a:spLocks noGrp="1"/>
          </p:cNvSpPr>
          <p:nvPr>
            <p:ph type="title"/>
          </p:nvPr>
        </p:nvSpPr>
        <p:spPr>
          <a:xfrm>
            <a:off x="0" y="-2"/>
            <a:ext cx="12192000" cy="1294500"/>
          </a:xfrm>
          <a:prstGeom prst="rect">
            <a:avLst/>
          </a:prstGeom>
        </p:spPr>
        <p:txBody>
          <a:bodyPr spcFirstLastPara="1" wrap="square" lIns="731500" tIns="45700" rIns="91425" bIns="45700" anchor="ctr" anchorCtr="0">
            <a:normAutofit/>
          </a:bodyPr>
          <a:lstStyle/>
          <a:p>
            <a:pPr marL="0" lvl="0" indent="0" algn="l" rtl="0">
              <a:spcBef>
                <a:spcPts val="0"/>
              </a:spcBef>
              <a:spcAft>
                <a:spcPts val="0"/>
              </a:spcAft>
              <a:buNone/>
            </a:pPr>
            <a:r>
              <a:rPr lang="en-US"/>
              <a:t>References</a:t>
            </a:r>
            <a:endParaRPr/>
          </a:p>
        </p:txBody>
      </p:sp>
      <p:sp>
        <p:nvSpPr>
          <p:cNvPr id="859" name="Google Shape;859;g2fef43a016b_0_15"/>
          <p:cNvSpPr txBox="1">
            <a:spLocks noGrp="1"/>
          </p:cNvSpPr>
          <p:nvPr>
            <p:ph type="body" idx="1"/>
          </p:nvPr>
        </p:nvSpPr>
        <p:spPr>
          <a:xfrm>
            <a:off x="233550" y="1390700"/>
            <a:ext cx="11709600" cy="5138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Campbell CA, Hahn RA, Elder R, et al. The effectiveness of limiting alcohol outlet density as a means of reducing excessive alcohol consumption and alcohol-related harms. American Journal of Preventive Medicine. 2009;37(6):556-559. </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Trangenstein PJ, Gray C, Rossheim ME, Sadler R, Jernigan DH. Alcohol outlet clusters and population disparities. Journal of Urban Health. 2020;97(1):123-136.</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Lee JP, Ponicki W, Mair C, Gruenewald P, Ghanem L. What explains the concentration of off-premise alcohol outlets in Black neighborhoods? SSM Popul Health. Dec 2020;12:100669. doi:10.1016/j.ssmph.2020.100669.</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Zhang, X., Hatcher, B., Clarkson, L., Holt, J., Bagchi, S., Kanny, D., &amp; Brewer, R. D. (2015). Peer Reviewed: Changes in Density of On-Premises Alcohol Outlets and Impact on Violent Crime, Atlanta, Georgia, 1997–2007. </a:t>
            </a:r>
            <a:r>
              <a:rPr lang="en-US" sz="1200" i="1">
                <a:latin typeface="Helvetica Neue"/>
                <a:ea typeface="Helvetica Neue"/>
                <a:cs typeface="Helvetica Neue"/>
                <a:sym typeface="Helvetica Neue"/>
              </a:rPr>
              <a:t>Preventing chronic disease</a:t>
            </a:r>
            <a:r>
              <a:rPr lang="en-US" sz="1200">
                <a:latin typeface="Helvetica Neue"/>
                <a:ea typeface="Helvetica Neue"/>
                <a:cs typeface="Helvetica Neue"/>
                <a:sym typeface="Helvetica Neue"/>
              </a:rPr>
              <a:t>, </a:t>
            </a:r>
            <a:r>
              <a:rPr lang="en-US" sz="1200" i="1">
                <a:latin typeface="Helvetica Neue"/>
                <a:ea typeface="Helvetica Neue"/>
                <a:cs typeface="Helvetica Neue"/>
                <a:sym typeface="Helvetica Neue"/>
              </a:rPr>
              <a:t>12</a:t>
            </a:r>
            <a:r>
              <a:rPr lang="en-US" sz="1200">
                <a:latin typeface="Helvetica Neue"/>
                <a:ea typeface="Helvetica Neue"/>
                <a:cs typeface="Helvetica Neue"/>
                <a:sym typeface="Helvetica Neue"/>
              </a:rPr>
              <a:t>.</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Rosen EM, Trangenstein PJ, Fullem PL, Yeh JC, Jernigan DH, Xuan Z. Interrupted Time Series Analysis of Bar/Tavern Closing Hours and Violent Crime. </a:t>
            </a:r>
            <a:r>
              <a:rPr lang="en-US" sz="1200" i="1">
                <a:latin typeface="Helvetica Neue"/>
                <a:ea typeface="Helvetica Neue"/>
                <a:cs typeface="Helvetica Neue"/>
                <a:sym typeface="Helvetica Neue"/>
              </a:rPr>
              <a:t>JAMA Intern Med</a:t>
            </a:r>
            <a:r>
              <a:rPr lang="en-US" sz="1200">
                <a:latin typeface="Helvetica Neue"/>
                <a:ea typeface="Helvetica Neue"/>
                <a:cs typeface="Helvetica Neue"/>
                <a:sym typeface="Helvetica Neue"/>
              </a:rPr>
              <a:t>. Apr 1, 2024; doi:10.1001/jamainternmed.2024.0255.</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Jernigan DH, Ross C. The alcohol marketing landscape: Alcohol industry size, structure, strategies, and public health responses. Journal of Studies on Alcohol and Drugs. 2020;Mar(Suppl 19):5-12.</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Advertising Age. World’s Largest Advertisers 2023. Crain Communications. Accessed March 13, 2024. </a:t>
            </a:r>
            <a:r>
              <a:rPr lang="en-US" sz="1200" u="sng">
                <a:solidFill>
                  <a:schemeClr val="hlink"/>
                </a:solidFill>
                <a:latin typeface="Helvetica Neue"/>
                <a:ea typeface="Helvetica Neue"/>
                <a:cs typeface="Helvetica Neue"/>
                <a:sym typeface="Helvetica Neue"/>
                <a:hlinkClick r:id="rId3"/>
              </a:rPr>
              <a:t>https://adage.com/datacenter/globalmarketers2023</a:t>
            </a:r>
            <a:r>
              <a:rPr lang="en-US" sz="1200">
                <a:latin typeface="Helvetica Neue"/>
                <a:ea typeface="Helvetica Neue"/>
                <a:cs typeface="Helvetica Neue"/>
                <a:sym typeface="Helvetica Neue"/>
              </a:rPr>
              <a:t>.</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Jernigan D, Noel J, Landon J, Thornton N, Lobstein T. Alcohol marketing and youth alcohol consumption: a systematic review of longitudinal studies published since 2008. Addiction. Aug 26 2017;112:7-20. doi:10.1111/add.13591.</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Open Secrets. State-level lobbyist spending by Marijuana growers and product sales spenders. . Accessed October 3, 2022. </a:t>
            </a:r>
            <a:r>
              <a:rPr lang="en-US" sz="1200" u="sng">
                <a:solidFill>
                  <a:schemeClr val="hlink"/>
                </a:solidFill>
                <a:latin typeface="Helvetica Neue"/>
                <a:ea typeface="Helvetica Neue"/>
                <a:cs typeface="Helvetica Neue"/>
                <a:sym typeface="Helvetica Neue"/>
                <a:hlinkClick r:id="rId4"/>
              </a:rPr>
              <a:t>https://www.followthemoney.org/show-me?dt=3&amp;lby-y=2022,2021,2020,2019,2018,2017,2016,2015,2014,2013,2012,2011,2010&amp;lby-f-fc=2&amp;lby-f-cci=151&amp;lby-f-fc=2#[{1|gro=lby-y</a:t>
            </a:r>
            <a:r>
              <a:rPr lang="en-US" sz="1200">
                <a:latin typeface="Helvetica Neue"/>
                <a:ea typeface="Helvetica Neue"/>
                <a:cs typeface="Helvetica Neue"/>
                <a:sym typeface="Helvetica Neue"/>
              </a:rPr>
              <a:t>.</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Open Secrets. Beer, Wine and Liquor Lobbying. Open Secrets. Accessed October 24, 2024. </a:t>
            </a:r>
            <a:r>
              <a:rPr lang="en-US" sz="1200" u="sng">
                <a:solidFill>
                  <a:schemeClr val="hlink"/>
                </a:solidFill>
                <a:latin typeface="Helvetica Neue"/>
                <a:ea typeface="Helvetica Neue"/>
                <a:cs typeface="Helvetica Neue"/>
                <a:sym typeface="Helvetica Neue"/>
                <a:hlinkClick r:id="rId5"/>
              </a:rPr>
              <a:t>https://www.opensecrets.org/industries/lobbying?cycle=2022&amp;ind=N02</a:t>
            </a:r>
            <a:r>
              <a:rPr lang="en-US" sz="1200">
                <a:latin typeface="Helvetica Neue"/>
                <a:ea typeface="Helvetica Neue"/>
                <a:cs typeface="Helvetica Neue"/>
                <a:sym typeface="Helvetica Neue"/>
              </a:rPr>
              <a:t>.</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Collins SE. Associations Between Socioeconomic Factors and Alcohol Outcomes. Alcohol Res. 2016;38:83-94.</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Probst C, Kilian C, Sanchez S, Lange S, Rehm J. The role of alcohol use and drinking patterns in socioeconomic inequalities in mortality: a systematic review. The Lancet Public Health. 2020;5(6):e324-e332.</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a:latin typeface="Helvetica Neue"/>
                <a:ea typeface="Helvetica Neue"/>
                <a:cs typeface="Helvetica Neue"/>
                <a:sym typeface="Helvetica Neue"/>
              </a:rPr>
              <a:t>Nandi A, Glymour MM, Subramanian SV. Association among socioeconomic status, health behaviors, and all-cause mortality in the United States. Epidemiology. Mar 2014;25(2):170-7. doi:10.1097/ede.0000000000000038.</a:t>
            </a: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latin typeface="Calibri"/>
              <a:ea typeface="Calibri"/>
              <a:cs typeface="Calibri"/>
              <a:sym typeface="Calibri"/>
            </a:endParaRPr>
          </a:p>
          <a:p>
            <a:pPr marL="0" lvl="0" indent="0" algn="l" rtl="0">
              <a:lnSpc>
                <a:spcPct val="115000"/>
              </a:lnSpc>
              <a:spcBef>
                <a:spcPts val="60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spcBef>
                <a:spcPts val="1000"/>
              </a:spcBef>
              <a:spcAft>
                <a:spcPts val="160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98"/>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QUESTIONS</a:t>
            </a:r>
            <a:endParaRPr/>
          </a:p>
        </p:txBody>
      </p:sp>
      <p:pic>
        <p:nvPicPr>
          <p:cNvPr id="865" name="Google Shape;865;p98" descr="Question mark against red wall"/>
          <p:cNvPicPr preferRelativeResize="0">
            <a:picLocks noGrp="1"/>
          </p:cNvPicPr>
          <p:nvPr>
            <p:ph type="body" idx="1"/>
          </p:nvPr>
        </p:nvPicPr>
        <p:blipFill rotWithShape="1">
          <a:blip r:embed="rId3">
            <a:alphaModFix/>
          </a:blip>
          <a:srcRect/>
          <a:stretch/>
        </p:blipFill>
        <p:spPr>
          <a:xfrm>
            <a:off x="1828800" y="1460659"/>
            <a:ext cx="7993626" cy="48320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9"/>
          <p:cNvSpPr txBox="1">
            <a:spLocks noGrp="1"/>
          </p:cNvSpPr>
          <p:nvPr>
            <p:ph type="title"/>
          </p:nvPr>
        </p:nvSpPr>
        <p:spPr>
          <a:xfrm>
            <a:off x="0" y="-2"/>
            <a:ext cx="12192000" cy="1294411"/>
          </a:xfrm>
          <a:prstGeom prst="rect">
            <a:avLst/>
          </a:prstGeom>
          <a:solidFill>
            <a:srgbClr val="0065A3"/>
          </a:solidFill>
          <a:ln>
            <a:noFill/>
          </a:ln>
        </p:spPr>
        <p:txBody>
          <a:bodyPr spcFirstLastPara="1" wrap="square" lIns="731500" tIns="45700" rIns="91425" bIns="45700" anchor="ctr" anchorCtr="0">
            <a:normAutofit/>
          </a:bodyPr>
          <a:lstStyle/>
          <a:p>
            <a:pPr marL="0" lvl="0" indent="0" algn="l" rtl="0">
              <a:lnSpc>
                <a:spcPct val="90000"/>
              </a:lnSpc>
              <a:spcBef>
                <a:spcPts val="0"/>
              </a:spcBef>
              <a:spcAft>
                <a:spcPts val="0"/>
              </a:spcAft>
              <a:buClr>
                <a:schemeClr val="lt1"/>
              </a:buClr>
              <a:buSzPts val="2300"/>
              <a:buFont typeface="Arial"/>
              <a:buNone/>
            </a:pPr>
            <a:r>
              <a:rPr lang="en-US" sz="2300" dirty="0"/>
              <a:t>U.S. PREVALENCE OF UNHEALTHY ALCOHOL USE &amp; ALCOHOL USE DISORDER</a:t>
            </a:r>
            <a:endParaRPr dirty="0"/>
          </a:p>
        </p:txBody>
      </p:sp>
      <p:sp>
        <p:nvSpPr>
          <p:cNvPr id="258" name="Google Shape;258;p9"/>
          <p:cNvSpPr txBox="1">
            <a:spLocks noGrp="1"/>
          </p:cNvSpPr>
          <p:nvPr>
            <p:ph type="body" idx="1"/>
          </p:nvPr>
        </p:nvSpPr>
        <p:spPr>
          <a:xfrm>
            <a:off x="824344" y="1783767"/>
            <a:ext cx="10279085" cy="4351338"/>
          </a:xfrm>
          <a:prstGeom prst="rect">
            <a:avLst/>
          </a:prstGeom>
          <a:noFill/>
          <a:ln>
            <a:noFill/>
          </a:ln>
        </p:spPr>
        <p:txBody>
          <a:bodyPr spcFirstLastPara="1" wrap="square" lIns="91425" tIns="45700" rIns="91425" bIns="45700" anchor="t" anchorCtr="0">
            <a:noAutofit/>
          </a:bodyPr>
          <a:lstStyle/>
          <a:p>
            <a:pPr marL="354004" lvl="0" indent="-354004" algn="l" rtl="0">
              <a:lnSpc>
                <a:spcPct val="90000"/>
              </a:lnSpc>
              <a:spcBef>
                <a:spcPts val="0"/>
              </a:spcBef>
              <a:spcAft>
                <a:spcPts val="1600"/>
              </a:spcAft>
              <a:buSzPts val="2800"/>
              <a:buChar char="●"/>
            </a:pPr>
            <a:r>
              <a:rPr lang="en-US"/>
              <a:t>Insert Content Here</a:t>
            </a:r>
            <a:endParaRPr/>
          </a:p>
        </p:txBody>
      </p:sp>
      <p:pic>
        <p:nvPicPr>
          <p:cNvPr id="259" name="Google Shape;259;p9"/>
          <p:cNvPicPr preferRelativeResize="0"/>
          <p:nvPr/>
        </p:nvPicPr>
        <p:blipFill rotWithShape="1">
          <a:blip r:embed="rId3">
            <a:alphaModFix/>
          </a:blip>
          <a:srcRect/>
          <a:stretch/>
        </p:blipFill>
        <p:spPr>
          <a:xfrm>
            <a:off x="282491" y="1543687"/>
            <a:ext cx="4458993" cy="4161727"/>
          </a:xfrm>
          <a:prstGeom prst="rect">
            <a:avLst/>
          </a:prstGeom>
          <a:noFill/>
          <a:ln>
            <a:noFill/>
          </a:ln>
        </p:spPr>
      </p:pic>
      <p:sp>
        <p:nvSpPr>
          <p:cNvPr id="260" name="Google Shape;260;p9"/>
          <p:cNvSpPr txBox="1"/>
          <p:nvPr/>
        </p:nvSpPr>
        <p:spPr>
          <a:xfrm>
            <a:off x="3473042" y="6426755"/>
            <a:ext cx="571290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1">
                    <a:lumMod val="50000"/>
                    <a:lumOff val="50000"/>
                  </a:schemeClr>
                </a:solidFill>
                <a:latin typeface="Calibri"/>
                <a:ea typeface="Calibri"/>
                <a:cs typeface="Calibri"/>
                <a:sym typeface="Calibri"/>
              </a:rPr>
              <a:t>2022 National Survey on Drug Use and Health (NSDUH)</a:t>
            </a:r>
            <a:endParaRPr dirty="0">
              <a:solidFill>
                <a:schemeClr val="tx1">
                  <a:lumMod val="50000"/>
                  <a:lumOff val="50000"/>
                </a:schemeClr>
              </a:solidFill>
            </a:endParaRPr>
          </a:p>
        </p:txBody>
      </p:sp>
      <p:pic>
        <p:nvPicPr>
          <p:cNvPr id="261" name="Google Shape;261;p9"/>
          <p:cNvPicPr preferRelativeResize="0"/>
          <p:nvPr/>
        </p:nvPicPr>
        <p:blipFill rotWithShape="1">
          <a:blip r:embed="rId4">
            <a:alphaModFix/>
          </a:blip>
          <a:srcRect/>
          <a:stretch/>
        </p:blipFill>
        <p:spPr>
          <a:xfrm>
            <a:off x="4857225" y="1570227"/>
            <a:ext cx="7334775" cy="4351338"/>
          </a:xfrm>
          <a:prstGeom prst="rect">
            <a:avLst/>
          </a:prstGeom>
          <a:noFill/>
          <a:ln>
            <a:noFill/>
          </a:ln>
        </p:spPr>
      </p:pic>
      <p:sp>
        <p:nvSpPr>
          <p:cNvPr id="262" name="Google Shape;262;p9"/>
          <p:cNvSpPr txBox="1"/>
          <p:nvPr/>
        </p:nvSpPr>
        <p:spPr>
          <a:xfrm>
            <a:off x="11219170" y="1683792"/>
            <a:ext cx="7938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10.5%</a:t>
            </a:r>
            <a:endParaRPr/>
          </a:p>
        </p:txBody>
      </p:sp>
      <p:cxnSp>
        <p:nvCxnSpPr>
          <p:cNvPr id="263" name="Google Shape;263;p9"/>
          <p:cNvCxnSpPr>
            <a:stCxn id="262" idx="1"/>
          </p:cNvCxnSpPr>
          <p:nvPr/>
        </p:nvCxnSpPr>
        <p:spPr>
          <a:xfrm flipH="1">
            <a:off x="10964470" y="1868458"/>
            <a:ext cx="254700" cy="270600"/>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MY JHU on wh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4934</TotalTime>
  <Words>15185</Words>
  <Application>Microsoft Office PowerPoint</Application>
  <PresentationFormat>Widescreen</PresentationFormat>
  <Paragraphs>929</Paragraphs>
  <Slides>84</Slides>
  <Notes>73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84</vt:i4>
      </vt:variant>
    </vt:vector>
  </HeadingPairs>
  <TitlesOfParts>
    <vt:vector size="103" baseType="lpstr">
      <vt:lpstr>Avenir</vt:lpstr>
      <vt:lpstr>Wingdings</vt:lpstr>
      <vt:lpstr>Roboto</vt:lpstr>
      <vt:lpstr>Times New Roman</vt:lpstr>
      <vt:lpstr>Calibri</vt:lpstr>
      <vt:lpstr>Oswald</vt:lpstr>
      <vt:lpstr>Economica</vt:lpstr>
      <vt:lpstr>WORK SANS BOLD ROMAN</vt:lpstr>
      <vt:lpstr>Lato</vt:lpstr>
      <vt:lpstr>Lato Light</vt:lpstr>
      <vt:lpstr>Libre Franklin Medium</vt:lpstr>
      <vt:lpstr>Average</vt:lpstr>
      <vt:lpstr>Garamond</vt:lpstr>
      <vt:lpstr>Arial</vt:lpstr>
      <vt:lpstr>Helvetica Neue</vt:lpstr>
      <vt:lpstr>Open Sans</vt:lpstr>
      <vt:lpstr>ＭＳ Ｐゴシック</vt:lpstr>
      <vt:lpstr>Luxe</vt:lpstr>
      <vt:lpstr>CAMY JHU on white</vt:lpstr>
      <vt:lpstr>PowerPoint Presentation</vt:lpstr>
      <vt:lpstr>DISCLOSURE INFORMATION</vt:lpstr>
      <vt:lpstr>DISCLOSURE INFORMATION</vt:lpstr>
      <vt:lpstr>DISCLOSURE INFORMATION</vt:lpstr>
      <vt:lpstr>DISCLOSURE INFORMATION</vt:lpstr>
      <vt:lpstr>LEARNING OBJECTIVES</vt:lpstr>
      <vt:lpstr>OUTLINE</vt:lpstr>
      <vt:lpstr>EPIDEMIOLOGY OF UNHEALTHY ALCOHOL USE AND ALCOHOL USE DISORDER (AUD)</vt:lpstr>
      <vt:lpstr>U.S. PREVALENCE OF UNHEALTHY ALCOHOL USE &amp; ALCOHOL USE DISORDER</vt:lpstr>
      <vt:lpstr>AUD PREVALENCE BY AGE AND RACE AND ETHNICITY</vt:lpstr>
      <vt:lpstr>NARROWING GENDER GAP IN ALCOHOL USE AND CONSEQUENCES</vt:lpstr>
      <vt:lpstr>DISPARITIES IN AUD PREVALENCE</vt:lpstr>
      <vt:lpstr>ALCOHOL-ASSOCIATED MORBIDITY AND MORTALITY</vt:lpstr>
      <vt:lpstr>DISPARITIES IN CONSEQUENCES OF AUD</vt:lpstr>
      <vt:lpstr>CHANGES IN ALCOHOL CONSUMPTION DURING THE COVID-19 PANDEMIC</vt:lpstr>
      <vt:lpstr>UNHEALTHY ALCOHOL USE AND AUD ARE COSTLY</vt:lpstr>
      <vt:lpstr>TREATMENT FOR AUD, PARTICULARLY MAUD, IS UNDERUTILIZED</vt:lpstr>
      <vt:lpstr>REFERENCES</vt:lpstr>
      <vt:lpstr>REFERENCES</vt:lpstr>
      <vt:lpstr>PHARMACOTHERAPY FOR AUD</vt:lpstr>
      <vt:lpstr>What do we look for? How do we compare? </vt:lpstr>
      <vt:lpstr>PowerPoint Presentation</vt:lpstr>
      <vt:lpstr>Naltrexone - What’s Known</vt:lpstr>
      <vt:lpstr>Naltrexone - What’s  New</vt:lpstr>
      <vt:lpstr>Acamprosate - What’s Known</vt:lpstr>
      <vt:lpstr>Acamprosate - What’s New</vt:lpstr>
      <vt:lpstr>Disulfiram - What’s Known/ What’s New</vt:lpstr>
      <vt:lpstr>Topiramate (TPM)</vt:lpstr>
      <vt:lpstr>Gabapentin (GBP) - we use it for everything! </vt:lpstr>
      <vt:lpstr>New and Emerging Therapies - Reuse &amp; Recycle</vt:lpstr>
      <vt:lpstr>Baclofen</vt:lpstr>
      <vt:lpstr>Other Thoughts</vt:lpstr>
      <vt:lpstr>Who is missing from this data? </vt:lpstr>
      <vt:lpstr>Providers Clinical Support System – Medications for Alcohol Use Disorder</vt:lpstr>
      <vt:lpstr>BEHAVIORAL INTERVENTIONS FOR AUD </vt:lpstr>
      <vt:lpstr>BEHAVIORAL INTERVENTIONS FOR TREATING HARMFUL ALCOHOL USE AND ALCOHOL USE DISORDER</vt:lpstr>
      <vt:lpstr>ACKNOWLEDGING RICH SAITZ</vt:lpstr>
      <vt:lpstr>TREATMENT SHOULD BE MATCHED TO SEVERITY</vt:lpstr>
      <vt:lpstr>“TREATMENT” SETTINGS</vt:lpstr>
      <vt:lpstr>BEHAVIORAL TREATMENTS</vt:lpstr>
      <vt:lpstr>EXAMPLES OF EVIDENCE-BASED BEHAVIORAL TREATMENTS</vt:lpstr>
      <vt:lpstr>COGNITIVE BEHAVIORAL TREATMENT (CBT)</vt:lpstr>
      <vt:lpstr>CONTINGENCY MANAGEMENT</vt:lpstr>
      <vt:lpstr>COMMUNITY REINFORCEMENT APPROACH (CRA)</vt:lpstr>
      <vt:lpstr>MOTIVATION ENHANCEMENT</vt:lpstr>
      <vt:lpstr>TWELVE-STEP FACILITATION (TSF)</vt:lpstr>
      <vt:lpstr>COUPLES AND FAMILY APPROACHES</vt:lpstr>
      <vt:lpstr>MINDFULNESS/ACCEPTANCE BASED TREATMENTS</vt:lpstr>
      <vt:lpstr>CULTURAL ADAPTATIONS</vt:lpstr>
      <vt:lpstr>MINDFULNESS-BASED INTERVENTIONS FOR ALCOHOL USE DISORDER</vt:lpstr>
      <vt:lpstr>NEW PROJECT TO TEST MBRP</vt:lpstr>
      <vt:lpstr>References</vt:lpstr>
      <vt:lpstr>PUBLIC HEALTH INTERVENTIONS</vt:lpstr>
      <vt:lpstr>Why alcohol policy? Making the world safe for recovery – and everything else</vt:lpstr>
      <vt:lpstr>Rich Saitz</vt:lpstr>
      <vt:lpstr>Why alcohol? Our favorite drug…</vt:lpstr>
      <vt:lpstr>Where we have come from</vt:lpstr>
      <vt:lpstr>PowerPoint Presentation</vt:lpstr>
      <vt:lpstr>What does work?  World Health Organization’s “best buys”</vt:lpstr>
      <vt:lpstr>Alcohol taxes and health</vt:lpstr>
      <vt:lpstr>PowerPoint Presentation</vt:lpstr>
      <vt:lpstr>State Excise Taxes for Beer, Distilled Spirits, and Wine, U.S., 1933–2018</vt:lpstr>
      <vt:lpstr>The result:</vt:lpstr>
      <vt:lpstr>PowerPoint Presentation</vt:lpstr>
      <vt:lpstr>REDLINING AND ALCOHOL OUTLETS</vt:lpstr>
      <vt:lpstr>PowerPoint Presentation</vt:lpstr>
      <vt:lpstr>PowerPoint Presentation</vt:lpstr>
      <vt:lpstr>Attractiveness:  The importance of alcohol marketing</vt:lpstr>
      <vt:lpstr>Alcohol industry marketing spend</vt:lpstr>
      <vt:lpstr>DISCUS code: The content of beverage alcohol advertising and marketing materials should not primarily appeal to individuals below the legal purchase age.</vt:lpstr>
      <vt:lpstr>Marketing addiction</vt:lpstr>
      <vt:lpstr>Alcohol advertising and youth: What is the effect?</vt:lpstr>
      <vt:lpstr>If the evidence is so clear, why don’t we do the right thing?</vt:lpstr>
      <vt:lpstr>The global alcohol industry</vt:lpstr>
      <vt:lpstr>Alcohol industry influence on U.S. policy </vt:lpstr>
      <vt:lpstr>Alcohol industry influence on U.S. policy </vt:lpstr>
      <vt:lpstr>What can be done?</vt:lpstr>
      <vt:lpstr>Alcohol and equity</vt:lpstr>
      <vt:lpstr>Bottom line</vt:lpstr>
      <vt:lpstr>PowerPoint Presentation</vt:lpstr>
      <vt:lpstr>THANK YOU!</vt:lpstr>
      <vt:lpstr>References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Anika Alvanzo</dc:creator>
  <cp:lastModifiedBy>Anika Alvanzo, MD, MS</cp:lastModifiedBy>
  <cp:revision>4</cp:revision>
  <dcterms:created xsi:type="dcterms:W3CDTF">2024-10-01T00:51:08Z</dcterms:created>
  <dcterms:modified xsi:type="dcterms:W3CDTF">2024-11-16T05:54:59Z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0x0101002DCC69034C6BFE4EB7EFE2CE0E01C876</vt:lpwstr>
  </property>
</Properties>
</file>