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22"/>
  </p:notesMasterIdLst>
  <p:sldIdLst>
    <p:sldId id="443" r:id="rId2"/>
    <p:sldId id="460" r:id="rId3"/>
    <p:sldId id="257" r:id="rId4"/>
    <p:sldId id="444" r:id="rId5"/>
    <p:sldId id="445" r:id="rId6"/>
    <p:sldId id="446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6951380-711A-5CC0-28FA-9664A9C916CE}" name="Jimi Huh" initials="JH" userId="S::jimihuh@usc.edu::dca1d9c7-d322-4109-bb37-be8e666522b6" providerId="AD"/>
  <p188:author id="{87C305A5-B54E-8E17-FB1D-79375EAB0F27}" name="Ricky Bluthenthal" initials="RB" userId="S::rbluthen@usc.edu::302fd74f-9d06-4cf7-91e8-31d052a8017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00"/>
    <a:srgbClr val="FFCC00"/>
    <a:srgbClr val="729622"/>
    <a:srgbClr val="F438EB"/>
    <a:srgbClr val="AFE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8" autoAdjust="0"/>
    <p:restoredTop sz="83572" autoAdjust="0"/>
  </p:normalViewPr>
  <p:slideViewPr>
    <p:cSldViewPr snapToGrid="0" snapToObjects="1">
      <p:cViewPr varScale="1">
        <p:scale>
          <a:sx n="81" d="100"/>
          <a:sy n="81" d="100"/>
        </p:scale>
        <p:origin x="19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Race/ethnicity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A3-4305-A09D-5A6AD08A5F5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A3-4305-A09D-5A6AD08A5F5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A3-4305-A09D-5A6AD08A5F5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A3-4305-A09D-5A6AD08A5F5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AA3-4305-A09D-5A6AD08A5F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Non-Hispanic White</c:v>
                </c:pt>
                <c:pt idx="1">
                  <c:v>Hispanic</c:v>
                </c:pt>
                <c:pt idx="2">
                  <c:v>American Indian</c:v>
                </c:pt>
                <c:pt idx="3">
                  <c:v>Black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0.52</c:v>
                </c:pt>
                <c:pt idx="1">
                  <c:v>0.26</c:v>
                </c:pt>
                <c:pt idx="2">
                  <c:v>0.1</c:v>
                </c:pt>
                <c:pt idx="3">
                  <c:v>0.06</c:v>
                </c:pt>
                <c:pt idx="4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ED-4FD8-A8F7-9265F01E9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13DDF-557E-4A2A-9090-8529F98318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1837A-58A2-4D44-9DBB-DA224A42B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2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31837A-58A2-4D44-9DBB-DA224A42BD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03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8B79972-DC55-3348-BB6D-F33DD508933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2648" y="3293316"/>
            <a:ext cx="5509071" cy="1508125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990000"/>
                </a:solidFill>
              </a:defRPr>
            </a:lvl1pPr>
          </a:lstStyle>
          <a:p>
            <a:r>
              <a:rPr lang="en-US" dirty="0"/>
              <a:t>Title of presentation goes here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27E14F3-A1C4-3843-8326-D47F9839EE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2648" y="4864061"/>
            <a:ext cx="5509071" cy="100019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397E11-562F-994C-9B11-0A2EFC4DEA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42" y="129828"/>
            <a:ext cx="3756819" cy="117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02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E819E9A0-32E2-B942-B8EC-60F8561F65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5760"/>
            <a:ext cx="10972800" cy="132556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990000"/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590B15-73C3-C445-BDE4-623F7B74F5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5923" y="6176963"/>
            <a:ext cx="983152" cy="615453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4C0F4-B4E4-5F4F-8F3B-E0E0A9FB90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810512"/>
            <a:ext cx="10972800" cy="4361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68465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6B2937A-1C64-A44F-B270-DA7D748BC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5923" y="6176963"/>
            <a:ext cx="983152" cy="615453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2974C6-99FC-4E49-94CB-7A94EAD10F54}"/>
              </a:ext>
            </a:extLst>
          </p:cNvPr>
          <p:cNvCxnSpPr/>
          <p:nvPr userDrawn="1"/>
        </p:nvCxnSpPr>
        <p:spPr>
          <a:xfrm>
            <a:off x="640080" y="4833257"/>
            <a:ext cx="3773731" cy="0"/>
          </a:xfrm>
          <a:prstGeom prst="line">
            <a:avLst/>
          </a:prstGeom>
          <a:ln w="508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8C69FF2-4DB6-7840-98A1-F0596631A8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2648" y="4041648"/>
            <a:ext cx="6194425" cy="699731"/>
          </a:xfrm>
        </p:spPr>
        <p:txBody>
          <a:bodyPr/>
          <a:lstStyle>
            <a:lvl1pPr marL="0" indent="0">
              <a:buNone/>
              <a:defRPr b="1" i="0">
                <a:solidFill>
                  <a:schemeClr val="tx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83082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Text and Objec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1AA42BE-C852-1C46-B4B7-0E5CBE49B6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5923" y="6176963"/>
            <a:ext cx="983152" cy="61545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887F090-21A7-904B-994C-E20C73C1A2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648" y="365760"/>
            <a:ext cx="10972800" cy="132556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990000"/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99383B-A959-E849-B242-5710E0A6F0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184394" y="1825625"/>
            <a:ext cx="5394960" cy="4351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3CFBAEC6-E45F-B44D-9224-1926A85B2DA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12647" y="1825625"/>
            <a:ext cx="5394960" cy="4351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63903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Photo w/ 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0422F3-E0C5-734F-B462-D47F1B39EC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5923" y="6176963"/>
            <a:ext cx="983152" cy="61545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BF3072D-6912-3845-9D6D-7DFCA4C6F6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2648" y="365760"/>
            <a:ext cx="5760720" cy="567842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BAB9D-9E9A-B444-AC9C-DEF4AB1B51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59296" y="365760"/>
            <a:ext cx="5020056" cy="758952"/>
          </a:xfrm>
        </p:spPr>
        <p:txBody>
          <a:bodyPr>
            <a:normAutofit/>
          </a:bodyPr>
          <a:lstStyle>
            <a:lvl1pPr marL="0" indent="0">
              <a:buNone/>
              <a:defRPr sz="2000" b="1" i="0">
                <a:solidFill>
                  <a:srgbClr val="99000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CB0365-803C-8D44-A695-4BC2B5098A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59296" y="1300797"/>
            <a:ext cx="5020056" cy="474338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520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E8742-5ABB-F543-E920-5C4522AEC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611B8-6974-119A-EC8B-66A257FCD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B581B-5641-BEAE-5BC3-44FAEEBE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5AEF-B07B-4DDC-AEC7-0E52EADE5D9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555F-59E0-66EA-43DC-4D717A829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02479-067A-E089-7190-FAA88A4A4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AE0A-6A65-4D83-82C0-18016CC8B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1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2EF65-2096-46B3-0A02-BB890ECC8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E58A9-9AA5-C792-3778-746B36C1F5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FA2D93-70D4-FE81-6167-45162C075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CA514-518B-9CE4-BBD1-BAC5B7C62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5AEF-B07B-4DDC-AEC7-0E52EADE5D9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D5E92-E569-B4B6-4D44-EAD63BE17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EF679-065C-9070-256D-34E6FABA4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AE0A-6A65-4D83-82C0-18016CC8B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1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6626166-317A-A74F-87D3-41B53DEBDE7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000"/>
          </a:blip>
          <a:stretch>
            <a:fillRect/>
          </a:stretch>
        </p:blipFill>
        <p:spPr>
          <a:xfrm>
            <a:off x="4862146" y="-623226"/>
            <a:ext cx="8104451" cy="810445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E17BE0-A94D-8D4A-BA23-890731E64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FCEC3-35DE-DE47-95D0-C996045C4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1825625"/>
            <a:ext cx="10972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8DEB32-467F-B942-85FA-86AB2A7DC75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25923" y="6176963"/>
            <a:ext cx="983152" cy="61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5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58" r:id="rId2"/>
    <p:sldLayoutId id="2147483661" r:id="rId3"/>
    <p:sldLayoutId id="2147483660" r:id="rId4"/>
    <p:sldLayoutId id="2147483663" r:id="rId5"/>
    <p:sldLayoutId id="2147483678" r:id="rId6"/>
    <p:sldLayoutId id="214748367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990000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jimihuh@usc.edu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7A10F-A2AC-5A19-3F59-4E0DE1ECF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1055162"/>
            <a:ext cx="11273367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Risk Factors for Chronic Pain among People Who Inject Drugs (PWID) in Denver, CO and Los Angeles, CA 2021/2022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E4E25-CFB7-1AF9-31BC-B8F9E03E1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7"/>
            <a:ext cx="11569700" cy="234436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Jimi Huh,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Siddi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Ganesh, Gilbert Portillo, Eric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Kovalsky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, Patricia Wilkins, Karen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Corsi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, Ricky N.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Bluthenthal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Department of Population and Public Health Sciences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Keck School of Medicine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University of Southern California 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AMERSA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Chicago, November 2024</a:t>
            </a:r>
          </a:p>
        </p:txBody>
      </p:sp>
    </p:spTree>
    <p:extLst>
      <p:ext uri="{BB962C8B-B14F-4D97-AF65-F5344CB8AC3E}">
        <p14:creationId xmlns:p14="http://schemas.microsoft.com/office/powerpoint/2010/main" val="3876186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E0A0-A9A6-EE16-C31A-D892BE2D8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CB5DC-3F1D-48F8-A1B5-E8C9F6222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Any chronic pain in the last 3 months (N=472)</a:t>
            </a:r>
          </a:p>
          <a:p>
            <a:pPr lvl="1"/>
            <a:r>
              <a:rPr lang="en-US" dirty="0"/>
              <a:t>Multivariable logistic regression</a:t>
            </a:r>
          </a:p>
          <a:p>
            <a:r>
              <a:rPr lang="en-US" dirty="0"/>
              <a:t>Chronic pain grade classification (n=255)</a:t>
            </a:r>
          </a:p>
          <a:p>
            <a:pPr lvl="1"/>
            <a:r>
              <a:rPr lang="en-US" dirty="0"/>
              <a:t>Multinomial logistic regression </a:t>
            </a:r>
          </a:p>
          <a:p>
            <a:pPr lvl="1"/>
            <a:endParaRPr lang="en-US" dirty="0"/>
          </a:p>
          <a:p>
            <a:r>
              <a:rPr lang="en-US" dirty="0"/>
              <a:t>IVs = Experience with violence, mental health diagnoses, drug use history and behaviors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70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0901-15B7-1116-6DE1-CBA5CDB96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Demographic and </a:t>
            </a:r>
            <a:r>
              <a:rPr lang="en-US" dirty="0" err="1"/>
              <a:t>socioecononmic</a:t>
            </a:r>
            <a:r>
              <a:rPr lang="en-US" dirty="0"/>
              <a:t> characteristics (N=472)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A937FF1-AAC0-D81D-ACC1-C086B05F54A7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1" y="1828190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4C9F5C-A7A1-FB2F-348D-57682DDB9D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23% female or transgendered</a:t>
            </a:r>
          </a:p>
          <a:p>
            <a:r>
              <a:rPr lang="en-US"/>
              <a:t>50% under 40 years old</a:t>
            </a:r>
          </a:p>
          <a:p>
            <a:r>
              <a:rPr lang="en-US"/>
              <a:t>53% reported monthly income &lt;$1,000</a:t>
            </a:r>
          </a:p>
          <a:p>
            <a:r>
              <a:rPr lang="en-US"/>
              <a:t>84% unhoused/unstably housed</a:t>
            </a:r>
          </a:p>
        </p:txBody>
      </p:sp>
    </p:spTree>
    <p:extLst>
      <p:ext uri="{BB962C8B-B14F-4D97-AF65-F5344CB8AC3E}">
        <p14:creationId xmlns:p14="http://schemas.microsoft.com/office/powerpoint/2010/main" val="1804831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F9B3B-93F3-9C6C-1C32-CD789EC3C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Drug use and routes in the last 3 months (n=472)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62A01D-80FA-7980-9104-FD5DD89162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598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9690">
                  <a:extLst>
                    <a:ext uri="{9D8B030D-6E8A-4147-A177-3AD203B41FA5}">
                      <a16:colId xmlns:a16="http://schemas.microsoft.com/office/drawing/2014/main" val="1627255738"/>
                    </a:ext>
                  </a:extLst>
                </a:gridCol>
                <a:gridCol w="2478109">
                  <a:extLst>
                    <a:ext uri="{9D8B030D-6E8A-4147-A177-3AD203B41FA5}">
                      <a16:colId xmlns:a16="http://schemas.microsoft.com/office/drawing/2014/main" val="3694834389"/>
                    </a:ext>
                  </a:extLst>
                </a:gridCol>
                <a:gridCol w="2801154">
                  <a:extLst>
                    <a:ext uri="{9D8B030D-6E8A-4147-A177-3AD203B41FA5}">
                      <a16:colId xmlns:a16="http://schemas.microsoft.com/office/drawing/2014/main" val="3050028187"/>
                    </a:ext>
                  </a:extLst>
                </a:gridCol>
                <a:gridCol w="2456645">
                  <a:extLst>
                    <a:ext uri="{9D8B030D-6E8A-4147-A177-3AD203B41FA5}">
                      <a16:colId xmlns:a16="http://schemas.microsoft.com/office/drawing/2014/main" val="2636602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189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 </a:t>
                      </a:r>
                      <a:r>
                        <a:rPr lang="en-US" sz="2000" b="1" dirty="0"/>
                        <a:t>Any opioid use</a:t>
                      </a:r>
                    </a:p>
                    <a:p>
                      <a:pPr lvl="0">
                        <a:buNone/>
                      </a:pPr>
                      <a:r>
                        <a:rPr lang="en-US" sz="2000" dirty="0"/>
                        <a:t>  Heroin</a:t>
                      </a:r>
                    </a:p>
                    <a:p>
                      <a:pPr lvl="0">
                        <a:buNone/>
                      </a:pPr>
                      <a:r>
                        <a:rPr lang="en-US" sz="2000" dirty="0"/>
                        <a:t>  Fentanyl</a:t>
                      </a:r>
                    </a:p>
                    <a:p>
                      <a:pPr lvl="0">
                        <a:buNone/>
                      </a:pPr>
                      <a:r>
                        <a:rPr lang="en-US" sz="2000" dirty="0"/>
                        <a:t>  Non-prescribed pills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lvl="0" algn="ctr">
                        <a:buNone/>
                      </a:pPr>
                      <a:r>
                        <a:rPr lang="en-US" sz="2000" dirty="0"/>
                        <a:t>82%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2000" dirty="0"/>
                        <a:t>70%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2000" dirty="0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Injection frequency</a:t>
                      </a:r>
                    </a:p>
                    <a:p>
                      <a:pPr lvl="0">
                        <a:buNone/>
                      </a:pPr>
                      <a:r>
                        <a:rPr lang="en-US" sz="2000" dirty="0"/>
                        <a:t>  Less than daily</a:t>
                      </a:r>
                    </a:p>
                    <a:p>
                      <a:pPr lvl="0">
                        <a:buNone/>
                      </a:pPr>
                      <a:r>
                        <a:rPr lang="en-US" sz="2000" dirty="0"/>
                        <a:t>  1 to 2 times a day</a:t>
                      </a:r>
                    </a:p>
                    <a:p>
                      <a:pPr lvl="0">
                        <a:buNone/>
                      </a:pPr>
                      <a:r>
                        <a:rPr lang="en-US" sz="2000" dirty="0"/>
                        <a:t>  3 or more times a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lvl="0" algn="ctr">
                        <a:buNone/>
                      </a:pPr>
                      <a:r>
                        <a:rPr lang="en-US" sz="2000" dirty="0"/>
                        <a:t>30%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2000" dirty="0"/>
                        <a:t>20%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2000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461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Any methamphetamine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Non-injection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25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Any crack cocaine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 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13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Any goofball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 Less than daily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898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 Any speedball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 1 to 2 times a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692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Any cannabis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 3 or more times a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553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348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EF8E2-43EA-EF70-72CD-C2E6191A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490" y="-92076"/>
            <a:ext cx="11429999" cy="1325563"/>
          </a:xfrm>
        </p:spPr>
        <p:txBody>
          <a:bodyPr/>
          <a:lstStyle/>
          <a:p>
            <a:r>
              <a:rPr lang="en-US" dirty="0"/>
              <a:t>Pain, health, and violence characteristics (N=472)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F4A83F-8548-8CF1-7422-ACC787DFDE00}"/>
              </a:ext>
            </a:extLst>
          </p:cNvPr>
          <p:cNvSpPr txBox="1"/>
          <p:nvPr/>
        </p:nvSpPr>
        <p:spPr>
          <a:xfrm>
            <a:off x="3048419" y="3117726"/>
            <a:ext cx="60968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en-US" sz="1800" dirty="0"/>
              <a:t>19%</a:t>
            </a:r>
          </a:p>
          <a:p>
            <a:pPr lvl="0" algn="ctr">
              <a:buNone/>
            </a:pPr>
            <a:r>
              <a:rPr lang="en-US" sz="1800" dirty="0"/>
              <a:t>33%</a:t>
            </a:r>
          </a:p>
          <a:p>
            <a:pPr lvl="0" algn="ctr">
              <a:buNone/>
            </a:pPr>
            <a:r>
              <a:rPr lang="en-US" sz="1800" dirty="0"/>
              <a:t>24%</a:t>
            </a:r>
          </a:p>
          <a:p>
            <a:pPr lvl="0" algn="ctr">
              <a:buNone/>
            </a:pPr>
            <a:r>
              <a:rPr lang="en-US" sz="1800" dirty="0"/>
              <a:t>25%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2BE554E-6663-BEBE-8E1A-DE067E4519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265014"/>
              </p:ext>
            </p:extLst>
          </p:nvPr>
        </p:nvGraphicFramePr>
        <p:xfrm>
          <a:off x="1943519" y="1026971"/>
          <a:ext cx="7678420" cy="558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068">
                  <a:extLst>
                    <a:ext uri="{9D8B030D-6E8A-4147-A177-3AD203B41FA5}">
                      <a16:colId xmlns:a16="http://schemas.microsoft.com/office/drawing/2014/main" val="4029170825"/>
                    </a:ext>
                  </a:extLst>
                </a:gridCol>
                <a:gridCol w="2226352">
                  <a:extLst>
                    <a:ext uri="{9D8B030D-6E8A-4147-A177-3AD203B41FA5}">
                      <a16:colId xmlns:a16="http://schemas.microsoft.com/office/drawing/2014/main" val="1455562481"/>
                    </a:ext>
                  </a:extLst>
                </a:gridCol>
              </a:tblGrid>
              <a:tr h="399195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763856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b="1" i="1" dirty="0"/>
                        <a:t>Any chronic pain (yes=1)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752578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b="1" i="1" dirty="0"/>
                        <a:t>Any mental health diagnosis ever (yes=1)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11724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b="1" i="1" dirty="0"/>
                        <a:t>Chronic Pain 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572821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dirty="0"/>
                        <a:t>   Grade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909771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dirty="0"/>
                        <a:t>   Grade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979522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dirty="0"/>
                        <a:t>   Grade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777204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dirty="0"/>
                        <a:t>   Grade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157778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dirty="0"/>
                        <a:t>   Grade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3460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b="1" i="1" dirty="0"/>
                        <a:t>Violence exposure/experiences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606085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dirty="0"/>
                        <a:t>   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218355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dirty="0"/>
                        <a:t>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373196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dirty="0"/>
                        <a:t>   2 or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19981"/>
                  </a:ext>
                </a:extLst>
              </a:tr>
              <a:tr h="399195">
                <a:tc>
                  <a:txBody>
                    <a:bodyPr/>
                    <a:lstStyle/>
                    <a:p>
                      <a:r>
                        <a:rPr lang="en-US" dirty="0"/>
                        <a:t>   4 or 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1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472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46EBD-DDAF-4C6E-F981-A334A270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chronic pain in the past 3 months as outcome (N=470)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8B69125-E646-884F-4E9A-513C634D0C7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2296181"/>
              </p:ext>
            </p:extLst>
          </p:nvPr>
        </p:nvGraphicFramePr>
        <p:xfrm>
          <a:off x="1752600" y="1808979"/>
          <a:ext cx="9136053" cy="4348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1032">
                  <a:extLst>
                    <a:ext uri="{9D8B030D-6E8A-4147-A177-3AD203B41FA5}">
                      <a16:colId xmlns:a16="http://schemas.microsoft.com/office/drawing/2014/main" val="1916101849"/>
                    </a:ext>
                  </a:extLst>
                </a:gridCol>
                <a:gridCol w="2355640">
                  <a:extLst>
                    <a:ext uri="{9D8B030D-6E8A-4147-A177-3AD203B41FA5}">
                      <a16:colId xmlns:a16="http://schemas.microsoft.com/office/drawing/2014/main" val="2211183197"/>
                    </a:ext>
                  </a:extLst>
                </a:gridCol>
                <a:gridCol w="2259381">
                  <a:extLst>
                    <a:ext uri="{9D8B030D-6E8A-4147-A177-3AD203B41FA5}">
                      <a16:colId xmlns:a16="http://schemas.microsoft.com/office/drawing/2014/main" val="4117615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Adjusted OR (AOR)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95% 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59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Experiencing violence, last 3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487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No violent events (ref)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05931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One violent 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0.59-1.86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975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2 or 3  violent events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1.14-3.88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898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4 or more violent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1.83-6.60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63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Injection history (in 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039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&lt;10 years of injection (ref)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09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10-20 years of injection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0.48-1.28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381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  20+ years of injection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1.33-3.51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848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Mental health diagnosis </a:t>
                      </a:r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US" b="1" i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 </a:t>
                      </a:r>
                      <a:r>
                        <a:rPr lang="en-US" b="1" i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en-US" b="0" i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1.10-2.52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3623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E0B7312-020D-5AD4-40EF-A8895D8626F0}"/>
              </a:ext>
            </a:extLst>
          </p:cNvPr>
          <p:cNvSpPr txBox="1"/>
          <p:nvPr/>
        </p:nvSpPr>
        <p:spPr>
          <a:xfrm>
            <a:off x="1750730" y="6132139"/>
            <a:ext cx="84666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Controlling for Latinx ethnicity.</a:t>
            </a:r>
          </a:p>
        </p:txBody>
      </p:sp>
    </p:spTree>
    <p:extLst>
      <p:ext uri="{BB962C8B-B14F-4D97-AF65-F5344CB8AC3E}">
        <p14:creationId xmlns:p14="http://schemas.microsoft.com/office/powerpoint/2010/main" val="1628611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46EBD-DDAF-4C6E-F981-A334A2702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3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/>
              <a:t>Factors associated with chronic pain classification among those reporting chronic pain (n=245)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FBDC1F6-BB75-558A-7F55-21E17A9C60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376866"/>
              </p:ext>
            </p:extLst>
          </p:nvPr>
        </p:nvGraphicFramePr>
        <p:xfrm>
          <a:off x="989635" y="1756893"/>
          <a:ext cx="10052613" cy="4079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27">
                  <a:extLst>
                    <a:ext uri="{9D8B030D-6E8A-4147-A177-3AD203B41FA5}">
                      <a16:colId xmlns:a16="http://schemas.microsoft.com/office/drawing/2014/main" val="1916101849"/>
                    </a:ext>
                  </a:extLst>
                </a:gridCol>
                <a:gridCol w="2228709">
                  <a:extLst>
                    <a:ext uri="{9D8B030D-6E8A-4147-A177-3AD203B41FA5}">
                      <a16:colId xmlns:a16="http://schemas.microsoft.com/office/drawing/2014/main" val="2211183197"/>
                    </a:ext>
                  </a:extLst>
                </a:gridCol>
                <a:gridCol w="2132546">
                  <a:extLst>
                    <a:ext uri="{9D8B030D-6E8A-4147-A177-3AD203B41FA5}">
                      <a16:colId xmlns:a16="http://schemas.microsoft.com/office/drawing/2014/main" val="4117615335"/>
                    </a:ext>
                  </a:extLst>
                </a:gridCol>
                <a:gridCol w="2290931">
                  <a:extLst>
                    <a:ext uri="{9D8B030D-6E8A-4147-A177-3AD203B41FA5}">
                      <a16:colId xmlns:a16="http://schemas.microsoft.com/office/drawing/2014/main" val="3135427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Grade II (30%)</a:t>
                      </a:r>
                      <a:r>
                        <a:rPr lang="en-US" baseline="30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Grade III (26%)</a:t>
                      </a:r>
                      <a:r>
                        <a:rPr lang="en-US" baseline="30000" dirty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Grade IV (38%)</a:t>
                      </a:r>
                      <a:r>
                        <a:rPr lang="en-US" baseline="30000" dirty="0"/>
                        <a:t>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780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AOR (CI)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AOR (CI)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AOR (CI)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59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/>
                        <a:t>Experiencing violence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487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   No violent events (ref)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059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/>
                        <a:t>  One violent 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0.30 (0.03-3.01)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0.60 (0.06-6.51)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0.63 (0.06-6.41)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89807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/>
                        <a:t>   2 or 3  violent events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0.15 (0.02-1.30)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0.23 (0.02-2.25)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b="1"/>
                        <a:t>0.10 (0.01-0.91)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897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/>
                        <a:t>   4 or more violent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1.57 (0.09-27.55)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3.51 (0.19-65.01)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2.81 (0.16-49.61)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663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1"/>
                        <a:t>Injection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03945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  &lt; daily (referent)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088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   1 or 2 times a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1.24 (0.34-4.55)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1.67 (0.44-6.40)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1.47 (0.39-5.76)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09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3 or more times a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5.80 (1.12-30.1)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9.54 (1.80-50.69)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12.18 (2.33-63.76)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3818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8719D69-883B-FC10-0951-F173700D237D}"/>
              </a:ext>
            </a:extLst>
          </p:cNvPr>
          <p:cNvSpPr txBox="1"/>
          <p:nvPr/>
        </p:nvSpPr>
        <p:spPr>
          <a:xfrm>
            <a:off x="1081417" y="5908123"/>
            <a:ext cx="9457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err="1"/>
              <a:t>a</a:t>
            </a:r>
            <a:r>
              <a:rPr lang="en-US" dirty="0" err="1"/>
              <a:t>Reference</a:t>
            </a:r>
            <a:r>
              <a:rPr lang="en-US" dirty="0"/>
              <a:t> category: Chronic pain severity Grade I (6%)</a:t>
            </a:r>
          </a:p>
        </p:txBody>
      </p:sp>
    </p:spTree>
    <p:extLst>
      <p:ext uri="{BB962C8B-B14F-4D97-AF65-F5344CB8AC3E}">
        <p14:creationId xmlns:p14="http://schemas.microsoft.com/office/powerpoint/2010/main" val="535391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EBC2-A4D5-1021-9F1F-0953119D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785E9-99F9-AA52-FD6E-F4E0B399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1421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Self-report data. Reliability may be a concern, although other studies have found good reliability and validity of measures</a:t>
            </a:r>
            <a:r>
              <a:rPr lang="en-US" baseline="30000" dirty="0"/>
              <a:t>6,7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Cross-sectional analysis; causality cannot be established.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03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A28C6-DEE6-DF94-EF6D-A112C2C55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35A7B-802C-EF14-E143-1144B0F7A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ea typeface="+mn-lt"/>
                <a:cs typeface="+mn-lt"/>
              </a:rPr>
              <a:t>Chronic pain is prevalent among PWID. </a:t>
            </a:r>
          </a:p>
          <a:p>
            <a:pPr>
              <a:lnSpc>
                <a:spcPct val="100000"/>
              </a:lnSpc>
            </a:pP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en-US" dirty="0">
                <a:ea typeface="+mn-lt"/>
                <a:cs typeface="+mn-lt"/>
              </a:rPr>
              <a:t>High pain intensity and disability, as captured in the chronic pain grade classification, is common for those with chronic pain. A third of participants had disabling chronic pain.</a:t>
            </a:r>
          </a:p>
          <a:p>
            <a:pPr>
              <a:lnSpc>
                <a:spcPct val="100000"/>
              </a:lnSpc>
            </a:pP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en-US" dirty="0"/>
              <a:t>Injection frequency/history is associated with any chronic pain and severity of pain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24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10A5D-8EB2-A95D-ABA9-656C6F99E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663A4-8B39-9503-1334-4BE3FB67E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6736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More research that is focused on disentangling injection frequency (e.g., self-medication/pain management) vs. injection as cause of injury is needed</a:t>
            </a:r>
            <a:r>
              <a:rPr lang="en-US" baseline="30000" dirty="0"/>
              <a:t>8</a:t>
            </a:r>
          </a:p>
          <a:p>
            <a:pPr>
              <a:lnSpc>
                <a:spcPct val="100000"/>
              </a:lnSpc>
            </a:pPr>
            <a:r>
              <a:rPr lang="en-US" dirty="0"/>
              <a:t>Structural interventions that impact the intersectional risk environment such as housing, violence prevention and intervention, and harm reduction services are indicated to manage chronic pain in this population.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818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F11F0-1911-ED97-DD28-5A9D71697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37EEF-CEFE-887C-289F-D7B365170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 err="1">
                <a:solidFill>
                  <a:srgbClr val="222222"/>
                </a:solidFill>
                <a:latin typeface="Arial"/>
                <a:cs typeface="Arial"/>
              </a:rPr>
              <a:t>Bicket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 M. C., Park, J. N., Torrie, A., Allen, S. T., Weir, B. W., &amp; Sherman, S. G. (2020). Factors associated with chronic pain and non-medical opioid use among people who inject drugs. </a:t>
            </a:r>
            <a:r>
              <a:rPr lang="en-US" sz="2800" b="0" i="1" dirty="0">
                <a:solidFill>
                  <a:srgbClr val="222222"/>
                </a:solidFill>
                <a:effectLst/>
                <a:latin typeface="Arial"/>
                <a:cs typeface="Arial"/>
              </a:rPr>
              <a:t>Addictive Behaviors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 </a:t>
            </a:r>
            <a:r>
              <a:rPr lang="en-US" sz="2800" b="0" i="1" dirty="0">
                <a:solidFill>
                  <a:srgbClr val="222222"/>
                </a:solidFill>
                <a:effectLst/>
                <a:latin typeface="Arial"/>
                <a:cs typeface="Arial"/>
              </a:rPr>
              <a:t>102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 10617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b="0" i="0" dirty="0" err="1">
                <a:solidFill>
                  <a:srgbClr val="222222"/>
                </a:solidFill>
                <a:effectLst/>
                <a:latin typeface="Arial"/>
                <a:cs typeface="Arial"/>
              </a:rPr>
              <a:t>Dahlman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 D., </a:t>
            </a:r>
            <a:r>
              <a:rPr lang="en-US" sz="2800" b="0" i="0" dirty="0" err="1">
                <a:solidFill>
                  <a:srgbClr val="222222"/>
                </a:solidFill>
                <a:effectLst/>
                <a:latin typeface="Arial"/>
                <a:cs typeface="Arial"/>
              </a:rPr>
              <a:t>Kral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 A. H., Wenger, L., </a:t>
            </a:r>
            <a:r>
              <a:rPr lang="en-US" sz="2800" b="0" i="0" dirty="0" err="1">
                <a:solidFill>
                  <a:srgbClr val="222222"/>
                </a:solidFill>
                <a:effectLst/>
                <a:latin typeface="Arial"/>
                <a:cs typeface="Arial"/>
              </a:rPr>
              <a:t>Hakansson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 A., &amp; Novak, S. P. (2017). Physical pain is common and associated with nonmedical prescription opioid use among people who inject drugs. </a:t>
            </a:r>
            <a:r>
              <a:rPr lang="en-US" sz="2800" b="0" i="1" dirty="0">
                <a:solidFill>
                  <a:srgbClr val="222222"/>
                </a:solidFill>
                <a:effectLst/>
                <a:latin typeface="Arial"/>
                <a:cs typeface="Arial"/>
              </a:rPr>
              <a:t>Substance Abuse Treatment, Prevention, and Policy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 </a:t>
            </a:r>
            <a:r>
              <a:rPr lang="en-US" sz="2800" b="0" i="1" dirty="0">
                <a:solidFill>
                  <a:srgbClr val="222222"/>
                </a:solidFill>
                <a:effectLst/>
                <a:latin typeface="Arial"/>
                <a:cs typeface="Arial"/>
              </a:rPr>
              <a:t>12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 1-11;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b="0" i="0" dirty="0" err="1">
                <a:solidFill>
                  <a:srgbClr val="222222"/>
                </a:solidFill>
                <a:effectLst/>
                <a:latin typeface="Arial"/>
                <a:cs typeface="Arial"/>
              </a:rPr>
              <a:t>Dassieu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 L., Kaboré, J. L., </a:t>
            </a:r>
            <a:r>
              <a:rPr lang="en-US" sz="2800" b="0" i="0" dirty="0" err="1">
                <a:solidFill>
                  <a:srgbClr val="222222"/>
                </a:solidFill>
                <a:effectLst/>
                <a:latin typeface="Arial"/>
                <a:cs typeface="Arial"/>
              </a:rPr>
              <a:t>Choinière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 M., Arruda, N., &amp; Roy, É. (2020). Painful lives: Chronic pain experience among people who use illicit drugs in Montreal (Canada). </a:t>
            </a:r>
            <a:r>
              <a:rPr lang="en-US" sz="2800" b="0" i="1" dirty="0">
                <a:solidFill>
                  <a:srgbClr val="222222"/>
                </a:solidFill>
                <a:effectLst/>
                <a:latin typeface="Arial"/>
                <a:cs typeface="Arial"/>
              </a:rPr>
              <a:t>Social Science &amp; Medicine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 </a:t>
            </a:r>
            <a:r>
              <a:rPr lang="en-US" sz="2800" b="0" i="1" dirty="0">
                <a:solidFill>
                  <a:srgbClr val="222222"/>
                </a:solidFill>
                <a:effectLst/>
                <a:latin typeface="Arial"/>
                <a:cs typeface="Arial"/>
              </a:rPr>
              <a:t>246</a:t>
            </a:r>
            <a:r>
              <a:rPr lang="en-US" sz="2800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, 112734.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Segoe UI" panose="020B0502040204020203" pitchFamily="34" charset="0"/>
              </a:rPr>
              <a:t>McNeil, R., Guirguis-Younger, M., 2012. Illicit drug use as a challenge to the delivery of end-of-life care services to homeless persons: perceptions of health and social services professionals. </a:t>
            </a:r>
            <a:r>
              <a:rPr lang="en-US" sz="2800" dirty="0" err="1">
                <a:effectLst/>
                <a:latin typeface="Segoe UI" panose="020B0502040204020203" pitchFamily="34" charset="0"/>
              </a:rPr>
              <a:t>Palliat</a:t>
            </a:r>
            <a:r>
              <a:rPr lang="en-US" sz="2800" dirty="0">
                <a:effectLst/>
                <a:latin typeface="Segoe UI" panose="020B0502040204020203" pitchFamily="34" charset="0"/>
              </a:rPr>
              <a:t> Med 26(4), 350-359.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>
                <a:effectLst/>
                <a:latin typeface="Segoe UI" panose="020B0502040204020203" pitchFamily="34" charset="0"/>
              </a:rPr>
              <a:t>Mayer, S., </a:t>
            </a:r>
            <a:r>
              <a:rPr lang="en-US" sz="2800" dirty="0" err="1">
                <a:effectLst/>
                <a:latin typeface="Segoe UI" panose="020B0502040204020203" pitchFamily="34" charset="0"/>
              </a:rPr>
              <a:t>Langheimer</a:t>
            </a:r>
            <a:r>
              <a:rPr lang="en-US" sz="2800" dirty="0">
                <a:effectLst/>
                <a:latin typeface="Segoe UI" panose="020B0502040204020203" pitchFamily="34" charset="0"/>
              </a:rPr>
              <a:t>, V., Nolan, S., Boyd, J., Small, W., McNeil, R., 2023. Emergency department experiences of people who use drugs who left or were discharged from hospital against medical advice. </a:t>
            </a:r>
            <a:r>
              <a:rPr lang="en-US" sz="2800" dirty="0" err="1">
                <a:effectLst/>
                <a:latin typeface="Segoe UI" panose="020B0502040204020203" pitchFamily="34" charset="0"/>
              </a:rPr>
              <a:t>PLoS</a:t>
            </a:r>
            <a:r>
              <a:rPr lang="en-US" sz="2800" dirty="0">
                <a:effectLst/>
                <a:latin typeface="Segoe UI" panose="020B0502040204020203" pitchFamily="34" charset="0"/>
              </a:rPr>
              <a:t> One 18(2), e0282215PMC9949621.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>
                <a:ea typeface="+mn-lt"/>
                <a:cs typeface="+mn-lt"/>
              </a:rPr>
              <a:t>Smith, B.H., Penny, K.I., Purves, A.M., Munro, C., Wilson, B., Grimshaw, J., Chambers, W.A., Smith, W.C., 1997. The Chronic Pain Grade questionnaire: validation and reliability in postal research. Pain 71(2), 141-147.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>
                <a:ea typeface="+mn-lt"/>
                <a:cs typeface="+mn-lt"/>
              </a:rPr>
              <a:t>Weatherby, N., Needle, R.H., </a:t>
            </a:r>
            <a:r>
              <a:rPr lang="en-US" sz="2800" dirty="0" err="1">
                <a:ea typeface="+mn-lt"/>
                <a:cs typeface="+mn-lt"/>
              </a:rPr>
              <a:t>Cesari</a:t>
            </a:r>
            <a:r>
              <a:rPr lang="en-US" sz="2800" dirty="0">
                <a:ea typeface="+mn-lt"/>
                <a:cs typeface="+mn-lt"/>
              </a:rPr>
              <a:t>, H., Booth, R., McCoy, C.B., Watters, J.K., Williams, M., Chitwood, D.D., 1994. Validity of self-reported drug use among injection drug users recruited through street outreach. Evaluation and Program Planning 17, 347-355.</a:t>
            </a:r>
            <a:endParaRPr lang="en-US" sz="28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 err="1">
                <a:ea typeface="+mn-lt"/>
                <a:cs typeface="+mn-lt"/>
              </a:rPr>
              <a:t>Ceasar</a:t>
            </a:r>
            <a:r>
              <a:rPr lang="en-US" sz="2800" dirty="0">
                <a:ea typeface="+mn-lt"/>
                <a:cs typeface="+mn-lt"/>
              </a:rPr>
              <a:t>, R.C., </a:t>
            </a:r>
            <a:r>
              <a:rPr lang="en-US" sz="2800" dirty="0" err="1">
                <a:ea typeface="+mn-lt"/>
                <a:cs typeface="+mn-lt"/>
              </a:rPr>
              <a:t>Goldshear</a:t>
            </a:r>
            <a:r>
              <a:rPr lang="en-US" sz="2800" dirty="0">
                <a:ea typeface="+mn-lt"/>
                <a:cs typeface="+mn-lt"/>
              </a:rPr>
              <a:t>, J.L., Brothers, S., Wenger, L.D., </a:t>
            </a:r>
            <a:r>
              <a:rPr lang="en-US" sz="2800" dirty="0" err="1">
                <a:ea typeface="+mn-lt"/>
                <a:cs typeface="+mn-lt"/>
              </a:rPr>
              <a:t>Kral</a:t>
            </a:r>
            <a:r>
              <a:rPr lang="en-US" sz="2800" dirty="0">
                <a:ea typeface="+mn-lt"/>
                <a:cs typeface="+mn-lt"/>
              </a:rPr>
              <a:t>, A.H., </a:t>
            </a:r>
            <a:r>
              <a:rPr lang="en-US" sz="2800" dirty="0" err="1">
                <a:ea typeface="+mn-lt"/>
                <a:cs typeface="+mn-lt"/>
              </a:rPr>
              <a:t>Bluthenthal</a:t>
            </a:r>
            <a:r>
              <a:rPr lang="en-US" sz="2800" dirty="0">
                <a:ea typeface="+mn-lt"/>
                <a:cs typeface="+mn-lt"/>
              </a:rPr>
              <a:t>, R.N., 2021. Factors associated with injury and blood-borne infection risk when providing assisted injection among people who inject drugs. Int J Drug Policy 97, 103297.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892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D2BD3-415B-D406-FA56-144D6555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4BF490-3AEB-DF5F-F1D9-2D9BFA95EC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No disclosure</a:t>
            </a:r>
          </a:p>
        </p:txBody>
      </p:sp>
    </p:spTree>
    <p:extLst>
      <p:ext uri="{BB962C8B-B14F-4D97-AF65-F5344CB8AC3E}">
        <p14:creationId xmlns:p14="http://schemas.microsoft.com/office/powerpoint/2010/main" val="4150093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71CE0-5A1A-9DD6-B6E2-BC666BEE97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Thank you!     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jimihuh@usc.edu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17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D6870-6010-C414-F640-080828CEF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CED64-D520-FC43-2E7E-BCA7FB3FF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8475"/>
            <a:ext cx="10515600" cy="383954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Chronic pain is common among people who inject drugs (PWID)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Approximately half of study samples¹ ²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 majority used drugs to manage pain³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Pain described as “usual part of life” rather than disruption³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Request for pain relief is often disregarded by healthcare providers due to concerns about misuse</a:t>
            </a:r>
            <a:r>
              <a:rPr lang="en-US" baseline="30000" dirty="0"/>
              <a:t>4 5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Inadequate pain management is a barrier to needed care across the life course for people with opioid use disorder</a:t>
            </a:r>
          </a:p>
        </p:txBody>
      </p:sp>
    </p:spTree>
    <p:extLst>
      <p:ext uri="{BB962C8B-B14F-4D97-AF65-F5344CB8AC3E}">
        <p14:creationId xmlns:p14="http://schemas.microsoft.com/office/powerpoint/2010/main" val="4180930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53978-7A79-EE0C-075C-C418A6254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 of 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C1C14-5793-B377-B3B6-0F02E1FC8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To describe chronic pain among a sample of opioid-using people who inject drugs (PWID)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To examine factors associated with chronic pain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Experiencing violence, injection behaviors and history, and mental health diagnoses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To investigate factors associated with more severe pain and disability among PWID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Experiencing violence, injection behaviors and history, and mental health diagnoses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68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08B7-C089-383A-09B9-37A35EC18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8B8C7-9945-BE65-E1F4-F90AEADF5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Opioid using PWID were interviewed during 2021/2022 in Denver, CO and Los Angeles, CA (N=472)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Behaviors were assessed in the last 3 months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Recruitment occurred in community settings associated with syringe service programs (in both LA &amp; Denver) and other service providers (methadone program &amp; shower facility in LA only)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6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ADE82-4597-6E0B-F1FC-64DDECC56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E8598-DACE-7154-6760-1B9B8D677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Chronic pain in the last 3 months</a:t>
            </a:r>
          </a:p>
          <a:p>
            <a:endParaRPr lang="en-US" dirty="0">
              <a:ea typeface="+mn-lt"/>
              <a:cs typeface="+mn-lt"/>
            </a:endParaRPr>
          </a:p>
          <a:p>
            <a:pPr lvl="1"/>
            <a:r>
              <a:rPr lang="en-US" sz="2800" b="1" dirty="0">
                <a:ea typeface="+mn-lt"/>
                <a:cs typeface="+mn-lt"/>
              </a:rPr>
              <a:t>"In the last 3 months, have you experienced any chronic or ongoing pain due to an injury or other ailment (like arthritis or migraine headaches, but not counting withdrawal symptoms)?"</a:t>
            </a:r>
            <a:endParaRPr lang="en-US" sz="2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81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432B7-7CD0-22B1-0B0F-650D0820C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821874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Chronic Pain Grade Questionnaire</a:t>
            </a:r>
            <a:endParaRPr lang="en-US" sz="3600" kern="12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4" name="Picture 3" descr="A questionnaire with many questions&#10;&#10;Description automatically generated">
            <a:extLst>
              <a:ext uri="{FF2B5EF4-FFF2-40B4-BE49-F238E27FC236}">
                <a16:creationId xmlns:a16="http://schemas.microsoft.com/office/drawing/2014/main" id="{91C0873F-5C94-B3CE-87E5-E296857A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868" r="-1356" b="3192"/>
          <a:stretch/>
        </p:blipFill>
        <p:spPr>
          <a:xfrm>
            <a:off x="5537964" y="482600"/>
            <a:ext cx="5711189" cy="6375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D9F0E34-0665-0BD1-A3BA-5192704B7101}"/>
              </a:ext>
            </a:extLst>
          </p:cNvPr>
          <p:cNvSpPr txBox="1"/>
          <p:nvPr/>
        </p:nvSpPr>
        <p:spPr>
          <a:xfrm>
            <a:off x="1152103" y="4796790"/>
            <a:ext cx="3915197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ea typeface="+mn-lt"/>
                <a:cs typeface="+mn-lt"/>
              </a:rPr>
              <a:t>Smith, B.H., Penny, K.I., Purves, A.M., Munro, C., Wilson, B., Grimshaw, J., Chambers, W.A., Smith, W.C., 1997. The Chronic Pain Grade questionnaire: validation and reliability in postal research. Pain 71(2), 141-147.</a:t>
            </a:r>
            <a:endParaRPr lang="en-US" sz="16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FF6808F-9EB4-F8AB-DEDC-38BE51274F74}"/>
              </a:ext>
            </a:extLst>
          </p:cNvPr>
          <p:cNvSpPr txBox="1">
            <a:spLocks/>
          </p:cNvSpPr>
          <p:nvPr/>
        </p:nvSpPr>
        <p:spPr>
          <a:xfrm>
            <a:off x="612648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rgbClr val="990000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/>
              <a:t>Outcome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02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1AAB6-0AA2-7681-475E-3B3E8508A825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CPG classifications</a:t>
            </a:r>
            <a:endParaRPr lang="en-US" sz="3600" kern="12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523BA-9150-052F-9A6D-17FDABB6ABA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067"/>
          <a:stretch/>
        </p:blipFill>
        <p:spPr>
          <a:xfrm>
            <a:off x="5748062" y="482600"/>
            <a:ext cx="5948638" cy="63686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1173303-B5EB-217E-170C-767AB5AE81E7}"/>
              </a:ext>
            </a:extLst>
          </p:cNvPr>
          <p:cNvSpPr txBox="1"/>
          <p:nvPr/>
        </p:nvSpPr>
        <p:spPr>
          <a:xfrm>
            <a:off x="767644" y="5159022"/>
            <a:ext cx="439137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"Allows for patients with chronic pain to be classified according to the severity of their pain and the way it interferes with their daily functioning."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41F9719-F68A-5067-2883-FD85E36B9C98}"/>
              </a:ext>
            </a:extLst>
          </p:cNvPr>
          <p:cNvSpPr txBox="1">
            <a:spLocks/>
          </p:cNvSpPr>
          <p:nvPr/>
        </p:nvSpPr>
        <p:spPr>
          <a:xfrm>
            <a:off x="612648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990000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3600" dirty="0"/>
              <a:t>Outcome variables</a:t>
            </a:r>
          </a:p>
        </p:txBody>
      </p:sp>
    </p:spTree>
    <p:extLst>
      <p:ext uri="{BB962C8B-B14F-4D97-AF65-F5344CB8AC3E}">
        <p14:creationId xmlns:p14="http://schemas.microsoft.com/office/powerpoint/2010/main" val="893956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8896-9100-B998-58B9-DB794C658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Independent variables and co-variates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3A51B-8D1F-BEF8-A74C-10E86A4F6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Substance use patterns for heroin, methamphetamine, cocaine, goofball, speedball, non-prescribed use of medications (opioids, stimulants, sedatives, and tranquilizers), and cannabis</a:t>
            </a:r>
          </a:p>
          <a:p>
            <a:pPr lvl="1"/>
            <a:r>
              <a:rPr lang="en-US" dirty="0"/>
              <a:t>Route (injection &amp; non-injection) </a:t>
            </a:r>
          </a:p>
          <a:p>
            <a:pPr lvl="1"/>
            <a:r>
              <a:rPr lang="en-US" dirty="0"/>
              <a:t>Frequency by route in the last 3 months</a:t>
            </a:r>
          </a:p>
          <a:p>
            <a:r>
              <a:rPr lang="en-US" dirty="0"/>
              <a:t>Experiences with violence (6 items)</a:t>
            </a:r>
          </a:p>
          <a:p>
            <a:pPr lvl="1"/>
            <a:r>
              <a:rPr lang="en-US" dirty="0"/>
              <a:t>Threatened with weapon; Punched; Attacked with weapon; Sexual coercion; Attacked by stranger; and Belongings stolen</a:t>
            </a:r>
          </a:p>
          <a:p>
            <a:r>
              <a:rPr lang="en-US" dirty="0"/>
              <a:t>Covariates</a:t>
            </a:r>
          </a:p>
          <a:p>
            <a:pPr lvl="1"/>
            <a:r>
              <a:rPr lang="en-US" dirty="0"/>
              <a:t>Demographic and socioeconomic characteristics, including housing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906131"/>
      </p:ext>
    </p:extLst>
  </p:cSld>
  <p:clrMapOvr>
    <a:masterClrMapping/>
  </p:clrMapOvr>
</p:sld>
</file>

<file path=ppt/theme/theme1.xml><?xml version="1.0" encoding="utf-8"?>
<a:theme xmlns:a="http://schemas.openxmlformats.org/drawingml/2006/main" name="USC Powerpoint Template -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103003</TotalTime>
  <Words>1659</Words>
  <Application>Microsoft Office PowerPoint</Application>
  <PresentationFormat>Widescreen</PresentationFormat>
  <Paragraphs>229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Segoe UI</vt:lpstr>
      <vt:lpstr>USC Powerpoint Template - White</vt:lpstr>
      <vt:lpstr>Risk Factors for Chronic Pain among People Who Inject Drugs (PWID) in Denver, CO and Los Angeles, CA 2021/2022</vt:lpstr>
      <vt:lpstr>DISCLOSURES </vt:lpstr>
      <vt:lpstr>Introduction</vt:lpstr>
      <vt:lpstr>Objectives of the study</vt:lpstr>
      <vt:lpstr>Methods</vt:lpstr>
      <vt:lpstr>Outcome variables</vt:lpstr>
      <vt:lpstr>Chronic Pain Grade Questionnaire</vt:lpstr>
      <vt:lpstr>CPG classifications</vt:lpstr>
      <vt:lpstr>Independent variables and co-variates</vt:lpstr>
      <vt:lpstr>Analyses</vt:lpstr>
      <vt:lpstr>Results: Demographic and socioecononmic characteristics (N=472)</vt:lpstr>
      <vt:lpstr>Drug use and routes in the last 3 months (n=472)</vt:lpstr>
      <vt:lpstr>Pain, health, and violence characteristics (N=472)</vt:lpstr>
      <vt:lpstr>Any chronic pain in the past 3 months as outcome (N=470)</vt:lpstr>
      <vt:lpstr>Factors associated with chronic pain classification among those reporting chronic pain (n=245)</vt:lpstr>
      <vt:lpstr>Limitations</vt:lpstr>
      <vt:lpstr>Conclusions</vt:lpstr>
      <vt:lpstr>Discussion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Molleda</dc:creator>
  <cp:lastModifiedBy>Jimi Huh</cp:lastModifiedBy>
  <cp:revision>218</cp:revision>
  <dcterms:created xsi:type="dcterms:W3CDTF">2018-10-15T18:11:54Z</dcterms:created>
  <dcterms:modified xsi:type="dcterms:W3CDTF">2024-11-15T19:25:13Z</dcterms:modified>
</cp:coreProperties>
</file>