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0"/>
  </p:notesMasterIdLst>
  <p:sldIdLst>
    <p:sldId id="257" r:id="rId2"/>
    <p:sldId id="266" r:id="rId3"/>
    <p:sldId id="265" r:id="rId4"/>
    <p:sldId id="259" r:id="rId5"/>
    <p:sldId id="260" r:id="rId6"/>
    <p:sldId id="267" r:id="rId7"/>
    <p:sldId id="268" r:id="rId8"/>
    <p:sldId id="269" r:id="rId9"/>
    <p:sldId id="270" r:id="rId10"/>
    <p:sldId id="261" r:id="rId11"/>
    <p:sldId id="262" r:id="rId12"/>
    <p:sldId id="274" r:id="rId13"/>
    <p:sldId id="275" r:id="rId14"/>
    <p:sldId id="276" r:id="rId15"/>
    <p:sldId id="277" r:id="rId16"/>
    <p:sldId id="271" r:id="rId17"/>
    <p:sldId id="263"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2" autoAdjust="0"/>
    <p:restoredTop sz="73521" autoAdjust="0"/>
  </p:normalViewPr>
  <p:slideViewPr>
    <p:cSldViewPr snapToGrid="0">
      <p:cViewPr varScale="1">
        <p:scale>
          <a:sx n="47" d="100"/>
          <a:sy n="47" d="100"/>
        </p:scale>
        <p:origin x="14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A46B3-F9D8-4253-A8F3-6F4B514A0A20}"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937DF-F4FF-4505-9DB0-9762BDAB1CFA}" type="slidenum">
              <a:rPr lang="en-US" smtClean="0"/>
              <a:t>‹#›</a:t>
            </a:fld>
            <a:endParaRPr lang="en-US"/>
          </a:p>
        </p:txBody>
      </p:sp>
    </p:spTree>
    <p:extLst>
      <p:ext uri="{BB962C8B-B14F-4D97-AF65-F5344CB8AC3E}">
        <p14:creationId xmlns:p14="http://schemas.microsoft.com/office/powerpoint/2010/main" val="23122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2</a:t>
            </a:fld>
            <a:endParaRPr lang="en-US"/>
          </a:p>
        </p:txBody>
      </p:sp>
    </p:spTree>
    <p:extLst>
      <p:ext uri="{BB962C8B-B14F-4D97-AF65-F5344CB8AC3E}">
        <p14:creationId xmlns:p14="http://schemas.microsoft.com/office/powerpoint/2010/main" val="361027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in moderate-high symptom trajectory group</a:t>
            </a:r>
          </a:p>
        </p:txBody>
      </p:sp>
      <p:sp>
        <p:nvSpPr>
          <p:cNvPr id="4" name="Slide Number Placeholder 3"/>
          <p:cNvSpPr>
            <a:spLocks noGrp="1"/>
          </p:cNvSpPr>
          <p:nvPr>
            <p:ph type="sldNum" sz="quarter" idx="5"/>
          </p:nvPr>
        </p:nvSpPr>
        <p:spPr/>
        <p:txBody>
          <a:bodyPr/>
          <a:lstStyle/>
          <a:p>
            <a:fld id="{A55937DF-F4FF-4505-9DB0-9762BDAB1CFA}" type="slidenum">
              <a:rPr lang="en-US" smtClean="0"/>
              <a:t>11</a:t>
            </a:fld>
            <a:endParaRPr lang="en-US"/>
          </a:p>
        </p:txBody>
      </p:sp>
    </p:spTree>
    <p:extLst>
      <p:ext uri="{BB962C8B-B14F-4D97-AF65-F5344CB8AC3E}">
        <p14:creationId xmlns:p14="http://schemas.microsoft.com/office/powerpoint/2010/main" val="2359320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following tables display results from our discrete time survival logistic regression models. </a:t>
            </a:r>
            <a:r>
              <a:rPr lang="en-US" sz="1800" dirty="0">
                <a:effectLst/>
                <a:latin typeface="Arial" panose="020B0604020202020204" pitchFamily="34" charset="0"/>
                <a:ea typeface="Calibri" panose="020F0502020204030204" pitchFamily="34" charset="0"/>
              </a:rPr>
              <a:t>Analyses derived from separate Discrete Time Survival Logistic Regression Models. Sequential models included significant factors from previous models; data presented as odds ratios with [95% confidence intervals], p value. </a:t>
            </a:r>
          </a:p>
          <a:p>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Removed wave from the table – time/wave was significant across models</a:t>
            </a:r>
          </a:p>
          <a:p>
            <a:endParaRPr lang="en-US" dirty="0"/>
          </a:p>
          <a:p>
            <a:endParaRPr lang="en-US" dirty="0"/>
          </a:p>
          <a:p>
            <a:r>
              <a:rPr lang="en-US" dirty="0"/>
              <a:t>As hypothesized, in the child level model, moderate/high symptom trajectory was associated with the risk of first SU while youths’ risk perceptions was independently negatively associated with risk of first/early substance use. Controlling for the effect of wave and other characteristics, the symptom trajectory was associated with 43% increased  risk of first use, while each 1-point increase in youths’ perceived riskiness of SU was associated with decreasing the odds by 55%. </a:t>
            </a:r>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12</a:t>
            </a:fld>
            <a:endParaRPr lang="en-US"/>
          </a:p>
        </p:txBody>
      </p:sp>
    </p:spTree>
    <p:extLst>
      <p:ext uri="{BB962C8B-B14F-4D97-AF65-F5344CB8AC3E}">
        <p14:creationId xmlns:p14="http://schemas.microsoft.com/office/powerpoint/2010/main" val="73386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family-level, any parental permissiveness (vs. prohibition) was associated with  three times the odds of youths’ first use during the study period, while greater monitoring was associated with half the risk.</a:t>
            </a:r>
          </a:p>
          <a:p>
            <a:endParaRPr lang="en-US" dirty="0"/>
          </a:p>
          <a:p>
            <a:r>
              <a:rPr lang="en-US" dirty="0"/>
              <a:t>Symptom trajectory group and risk perceptions remained </a:t>
            </a:r>
            <a:r>
              <a:rPr lang="en-US" dirty="0" err="1"/>
              <a:t>significicant</a:t>
            </a:r>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13</a:t>
            </a:fld>
            <a:endParaRPr lang="en-US"/>
          </a:p>
        </p:txBody>
      </p:sp>
    </p:spTree>
    <p:extLst>
      <p:ext uri="{BB962C8B-B14F-4D97-AF65-F5344CB8AC3E}">
        <p14:creationId xmlns:p14="http://schemas.microsoft.com/office/powerpoint/2010/main" val="160483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third, peer-level model, peer disapproval was associated with decreased risk of first use, while peer use was associated with great risk. Notably, independent contributions of peer factors, parental factors, and youths’ risk perceptions toward first use, together superseded the effect of symptom trajectory on the outcome – and symptom trajectory became non-significant.</a:t>
            </a:r>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14</a:t>
            </a:fld>
            <a:endParaRPr lang="en-US"/>
          </a:p>
        </p:txBody>
      </p:sp>
    </p:spTree>
    <p:extLst>
      <p:ext uri="{BB962C8B-B14F-4D97-AF65-F5344CB8AC3E}">
        <p14:creationId xmlns:p14="http://schemas.microsoft.com/office/powerpoint/2010/main" val="81751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To determine whether the influence of parental and peer factors differed by the child’s symptom trajectory, we included interaction terms. I am only displaying significant results/interactions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'youth with both parental SU problems and in the moderate-to-high symptom group was associated with 50% higher risk of first use compared to youth with either risk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00" dirty="0">
                <a:solidFill>
                  <a:srgbClr val="FFFFFF"/>
                </a:solidFill>
                <a:effectLst/>
                <a:latin typeface="Arial" panose="020B0604020202020204" pitchFamily="34" charset="0"/>
              </a:rPr>
              <a:t>Moderate/High Symptom Trajectory   </a:t>
            </a:r>
            <a:r>
              <a:rPr lang="en-US" sz="1200" b="0" i="0" u="none" strike="noStrike" kern="100" dirty="0">
                <a:solidFill>
                  <a:srgbClr val="FFFFFF"/>
                </a:solidFill>
                <a:effectLst/>
                <a:latin typeface="Arial" panose="020B0604020202020204" pitchFamily="34" charset="0"/>
              </a:rPr>
              <a:t>remained non-</a:t>
            </a:r>
            <a:r>
              <a:rPr lang="en-US" sz="1200" b="0" i="0" u="none" strike="noStrike" kern="100" dirty="0" err="1">
                <a:solidFill>
                  <a:srgbClr val="FFFFFF"/>
                </a:solidFill>
                <a:effectLst/>
                <a:latin typeface="Arial" panose="020B0604020202020204" pitchFamily="34" charset="0"/>
              </a:rPr>
              <a:t>signicant</a:t>
            </a:r>
            <a:r>
              <a:rPr lang="en-US" sz="1200" b="0" i="0" u="none" strike="noStrike" kern="100" dirty="0">
                <a:solidFill>
                  <a:srgbClr val="FFFFFF"/>
                </a:solidFill>
                <a:effectLst/>
                <a:latin typeface="Arial" panose="020B0604020202020204" pitchFamily="34" charset="0"/>
              </a:rPr>
              <a:t>; parent SU, parent rules and parent rules x wave non-significant; parent monitoring and parent monitoring x wave non-significant, peer disapproval non-significant</a:t>
            </a:r>
            <a:endParaRPr lang="en-US"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15</a:t>
            </a:fld>
            <a:endParaRPr lang="en-US"/>
          </a:p>
        </p:txBody>
      </p:sp>
    </p:spTree>
    <p:extLst>
      <p:ext uri="{BB962C8B-B14F-4D97-AF65-F5344CB8AC3E}">
        <p14:creationId xmlns:p14="http://schemas.microsoft.com/office/powerpoint/2010/main" val="1689101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examine whether the influence of parental and peer factors was more salient at different timepoints/ages. We found a significant interaction between wave/time and peer disapproval. For all youth, peer disproval decreased the risk of first use as participants aged – in waves 3 and 4 – approximately ages 12-14).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Greater peer use was associated with increased risk of first use in wave 3 (approximately age 13)</a:t>
            </a:r>
          </a:p>
          <a:p>
            <a:pPr marL="0" marR="0" algn="l" rtl="0" eaLnBrk="1" fontAlgn="t" latinLnBrk="0" hangingPunct="1">
              <a:lnSpc>
                <a:spcPct val="107000"/>
              </a:lnSpc>
              <a:spcBef>
                <a:spcPts val="0"/>
              </a:spcBef>
              <a:spcAft>
                <a:spcPts val="0"/>
              </a:spcAft>
            </a:pPr>
            <a:endParaRPr lang="en-US" sz="1200" b="1" i="0" u="none" strike="noStrike" kern="100" dirty="0">
              <a:solidFill>
                <a:srgbClr val="FFFFFF"/>
              </a:solidFill>
              <a:effectLst/>
              <a:latin typeface="Arial" panose="020B0604020202020204" pitchFamily="34" charset="0"/>
            </a:endParaRPr>
          </a:p>
          <a:p>
            <a:pPr marL="0" marR="0" lvl="0" indent="0" algn="l" defTabSz="914400" rtl="0" eaLnBrk="1" fontAlgn="t" latinLnBrk="0" hangingPunct="1">
              <a:lnSpc>
                <a:spcPct val="107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Use language of - "was associated with increased/decreased risk"</a:t>
            </a:r>
          </a:p>
          <a:p>
            <a:pPr marL="0" marR="0" algn="l" rtl="0" eaLnBrk="1" fontAlgn="t" latinLnBrk="0" hangingPunct="1">
              <a:lnSpc>
                <a:spcPct val="107000"/>
              </a:lnSpc>
              <a:spcBef>
                <a:spcPts val="0"/>
              </a:spcBef>
              <a:spcAft>
                <a:spcPts val="0"/>
              </a:spcAft>
            </a:pPr>
            <a:endParaRPr lang="en-US" sz="1200" b="1" i="0" u="none" strike="noStrike" kern="100" dirty="0">
              <a:solidFill>
                <a:srgbClr val="FFFFFF"/>
              </a:solidFill>
              <a:effectLst/>
              <a:latin typeface="Arial" panose="020B0604020202020204" pitchFamily="34" charset="0"/>
            </a:endParaRPr>
          </a:p>
          <a:p>
            <a:pPr marL="0" marR="0" algn="l" rtl="0" eaLnBrk="1" fontAlgn="t" latinLnBrk="0" hangingPunct="1">
              <a:lnSpc>
                <a:spcPct val="107000"/>
              </a:lnSpc>
              <a:spcBef>
                <a:spcPts val="0"/>
              </a:spcBef>
              <a:spcAft>
                <a:spcPts val="0"/>
              </a:spcAft>
            </a:pPr>
            <a:endParaRPr lang="en-US" sz="1200" b="1" i="0" u="none" strike="noStrike" kern="100" dirty="0">
              <a:solidFill>
                <a:srgbClr val="FFFFFF"/>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5937DF-F4FF-4505-9DB0-9762BDAB1CFA}" type="slidenum">
              <a:rPr lang="en-US" smtClean="0"/>
              <a:t>16</a:t>
            </a:fld>
            <a:endParaRPr lang="en-US"/>
          </a:p>
        </p:txBody>
      </p:sp>
    </p:spTree>
    <p:extLst>
      <p:ext uri="{BB962C8B-B14F-4D97-AF65-F5344CB8AC3E}">
        <p14:creationId xmlns:p14="http://schemas.microsoft.com/office/powerpoint/2010/main" val="394510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17</a:t>
            </a:fld>
            <a:endParaRPr lang="en-US"/>
          </a:p>
        </p:txBody>
      </p:sp>
    </p:spTree>
    <p:extLst>
      <p:ext uri="{BB962C8B-B14F-4D97-AF65-F5344CB8AC3E}">
        <p14:creationId xmlns:p14="http://schemas.microsoft.com/office/powerpoint/2010/main" val="212605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18</a:t>
            </a:fld>
            <a:endParaRPr lang="en-US"/>
          </a:p>
        </p:txBody>
      </p:sp>
    </p:spTree>
    <p:extLst>
      <p:ext uri="{BB962C8B-B14F-4D97-AF65-F5344CB8AC3E}">
        <p14:creationId xmlns:p14="http://schemas.microsoft.com/office/powerpoint/2010/main" val="180526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previous study using ABCD data, we </a:t>
            </a:r>
            <a:r>
              <a:rPr lang="en-US" sz="1800" dirty="0">
                <a:effectLst/>
                <a:latin typeface="Arial" panose="020B0604020202020204" pitchFamily="34" charset="0"/>
                <a:ea typeface="Calibri" panose="020F0502020204030204" pitchFamily="34" charset="0"/>
              </a:rPr>
              <a:t>identified distinct psychologic and somatic symptom trajectories emerging during late childhood and early adolescence – and </a:t>
            </a:r>
            <a:r>
              <a:rPr lang="en-US" dirty="0"/>
              <a:t>we found that youth with moderate-to-high comorbid symptom trajectories were more likely to report alcohol, tobacco, and marijuana use.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research suggests that Interpersonal factors and factors within an adolescent’s proximal environment play keys roles in substance use initiation – particularly early initiation. </a:t>
            </a:r>
            <a:r>
              <a:rPr lang="en-US" sz="1200" dirty="0">
                <a:effectLst/>
                <a:latin typeface="Arial" panose="020B0604020202020204" pitchFamily="34" charset="0"/>
                <a:ea typeface="Calibri" panose="020F0502020204030204" pitchFamily="34" charset="0"/>
              </a:rPr>
              <a:t>However, less is known about the influence of child, family and peer factors on substance use initiation for adolescents with comorbid symptoms (i.e., anxiety, depression, pain and other somatic symptoms). </a:t>
            </a:r>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3</a:t>
            </a:fld>
            <a:endParaRPr lang="en-US"/>
          </a:p>
        </p:txBody>
      </p:sp>
    </p:spTree>
    <p:extLst>
      <p:ext uri="{BB962C8B-B14F-4D97-AF65-F5344CB8AC3E}">
        <p14:creationId xmlns:p14="http://schemas.microsoft.com/office/powerpoint/2010/main" val="271343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our previous work, the present study was designed …</a:t>
            </a:r>
          </a:p>
          <a:p>
            <a:r>
              <a:rPr lang="en-US" dirty="0">
                <a:effectLst/>
                <a:latin typeface="Arial" panose="020B0604020202020204" pitchFamily="34" charset="0"/>
                <a:ea typeface="Calibri" panose="020F0502020204030204" pitchFamily="34" charset="0"/>
                <a:cs typeface="Arial" panose="020B0604020202020204" pitchFamily="34" charset="0"/>
              </a:rPr>
              <a:t>To describe the relative contributions of child symptom trajectory, risk perceptions, family and peer factors on SU initiation during early adolescence.</a:t>
            </a:r>
          </a:p>
          <a:p>
            <a:r>
              <a:rPr lang="en-US" dirty="0">
                <a:effectLst/>
                <a:latin typeface="Arial" panose="020B0604020202020204" pitchFamily="34" charset="0"/>
                <a:ea typeface="Calibri" panose="020F0502020204030204" pitchFamily="34" charset="0"/>
                <a:cs typeface="Arial" panose="020B0604020202020204" pitchFamily="34" charset="0"/>
              </a:rPr>
              <a:t>To examine whether child, family and peer factors differentially influence first substance use for youth with higher symptom trajectories compared to youth with asymptomatic or low symptom trajectories.</a:t>
            </a:r>
          </a:p>
          <a:p>
            <a:r>
              <a:rPr lang="en-US" dirty="0">
                <a:effectLst/>
                <a:latin typeface="Arial" panose="020B0604020202020204" pitchFamily="34" charset="0"/>
                <a:ea typeface="Calibri" panose="020F0502020204030204" pitchFamily="34" charset="0"/>
                <a:cs typeface="Arial" panose="020B0604020202020204" pitchFamily="34" charset="0"/>
              </a:rPr>
              <a:t>To explore whether the impact of family and peer factors on SU initiation differs over time during early adolescent development.</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5937DF-F4FF-4505-9DB0-9762BDAB1CFA}" type="slidenum">
              <a:rPr lang="en-US" smtClean="0"/>
              <a:t>4</a:t>
            </a:fld>
            <a:endParaRPr lang="en-US"/>
          </a:p>
        </p:txBody>
      </p:sp>
    </p:spTree>
    <p:extLst>
      <p:ext uri="{BB962C8B-B14F-4D97-AF65-F5344CB8AC3E}">
        <p14:creationId xmlns:p14="http://schemas.microsoft.com/office/powerpoint/2010/main" val="325559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Arial" panose="020B0604020202020204" pitchFamily="34" charset="0"/>
                <a:ea typeface="Calibri" panose="020F0502020204030204" pitchFamily="34" charset="0"/>
              </a:rPr>
              <a:t>we used data from Release 5.1 of the ongoing, longitudinal Adolescent Brain and Cognitive Development Study® (ABCD) for our analyses. The ABCD Study® was designed to characterize youths’ health, behavior, family and social environments over the course of their adolescence (Lisdahl et al., 2018). Beginning in 2016, 21 ABCD research sites across the U.S. recruited and consented children and their parents to approximate the U.S. adolescent population. The longitudinal survey data used for this study were collected at baseline, every 6 months, annually or biannually from 2016 to 2023. We </a:t>
            </a:r>
            <a:r>
              <a:rPr lang="en-US" sz="1800" dirty="0">
                <a:solidFill>
                  <a:srgbClr val="000000"/>
                </a:solidFill>
                <a:effectLst/>
                <a:latin typeface="Arial" panose="020B0604020202020204" pitchFamily="34" charset="0"/>
                <a:ea typeface="Calibri" panose="020F0502020204030204" pitchFamily="34" charset="0"/>
              </a:rPr>
              <a:t>included data from those who completed baseline surveys at ages 9-10 years, at least 4 of the 5 annual follow-up symptom assessments, and one or both 42- and 48-month SU surveys. We excluded youth who reported any SU at baseline, that is, more than a sip of alcohol, puff of a cigarette, or any marijuana use. This research was granted a human subjects exemption by the University of Michigan </a:t>
            </a:r>
            <a:r>
              <a:rPr lang="en-US" sz="1800" kern="1200" dirty="0">
                <a:solidFill>
                  <a:srgbClr val="000000"/>
                </a:solidFill>
                <a:effectLst/>
                <a:latin typeface="Arial" panose="020B0604020202020204" pitchFamily="34" charset="0"/>
                <a:ea typeface="Calibri" panose="020F0502020204030204" pitchFamily="34" charset="0"/>
              </a:rPr>
              <a:t>Institutional Review Board.</a:t>
            </a:r>
            <a:r>
              <a:rPr lang="en-US" dirty="0">
                <a:effectLst/>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5</a:t>
            </a:fld>
            <a:endParaRPr lang="en-US"/>
          </a:p>
        </p:txBody>
      </p:sp>
    </p:spTree>
    <p:extLst>
      <p:ext uri="{BB962C8B-B14F-4D97-AF65-F5344CB8AC3E}">
        <p14:creationId xmlns:p14="http://schemas.microsoft.com/office/powerpoint/2010/main" val="410885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We used annual and mid-year self-reported substance use to create our outcome measure of first substance use</a:t>
            </a:r>
          </a:p>
          <a:p>
            <a:pPr algn="l"/>
            <a:r>
              <a:rPr lang="en-US" b="0" i="0" dirty="0">
                <a:solidFill>
                  <a:srgbClr val="222222"/>
                </a:solidFill>
                <a:effectLst/>
                <a:latin typeface="arial" panose="020B0604020202020204" pitchFamily="34" charset="0"/>
              </a:rPr>
              <a:t>Items assessed whether the young person had tried a full drink of alcohol, smoked a full tobacco cigarette, smoked marijuana more than a puff, tried a blunt, edible, or other marijuana product </a:t>
            </a:r>
          </a:p>
          <a:p>
            <a:pPr algn="l"/>
            <a:r>
              <a:rPr lang="en-US" b="0" i="0" dirty="0">
                <a:solidFill>
                  <a:srgbClr val="222222"/>
                </a:solidFill>
                <a:effectLst/>
                <a:latin typeface="arial" panose="020B0604020202020204" pitchFamily="34" charset="0"/>
              </a:rPr>
              <a:t>We collapsed the data to align with annual assessment data.</a:t>
            </a:r>
          </a:p>
          <a:p>
            <a:pPr algn="l"/>
            <a:r>
              <a:rPr lang="en-US" dirty="0"/>
              <a:t>Any reported use during the time period coded as substance use; </a:t>
            </a:r>
            <a:r>
              <a:rPr lang="en-US" b="0" i="0" dirty="0">
                <a:solidFill>
                  <a:srgbClr val="222222"/>
                </a:solidFill>
                <a:effectLst/>
                <a:latin typeface="arial" panose="020B0604020202020204" pitchFamily="34" charset="0"/>
              </a:rPr>
              <a:t>Any reported use after the first use will be censored (turned to missing)". </a:t>
            </a:r>
          </a:p>
          <a:p>
            <a:pPr algn="l"/>
            <a:r>
              <a:rPr lang="en-US" b="0" i="0" dirty="0">
                <a:solidFill>
                  <a:srgbClr val="222222"/>
                </a:solidFill>
                <a:effectLst/>
                <a:latin typeface="arial" panose="020B0604020202020204" pitchFamily="34" charset="0"/>
              </a:rPr>
              <a:t>So for model estimation, observations are either at risk  (no use yet) or first use.</a:t>
            </a:r>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6</a:t>
            </a:fld>
            <a:endParaRPr lang="en-US"/>
          </a:p>
        </p:txBody>
      </p:sp>
    </p:spTree>
    <p:extLst>
      <p:ext uri="{BB962C8B-B14F-4D97-AF65-F5344CB8AC3E}">
        <p14:creationId xmlns:p14="http://schemas.microsoft.com/office/powerpoint/2010/main" val="341306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For our analysis, child factors included risk perceptions – or the young persons perceived riskiness of using alcohol, tobacco, and marijuana. This was included in the analysis as a time-varying covariate.</a:t>
            </a:r>
          </a:p>
          <a:p>
            <a:endParaRPr lang="en-US" sz="1800" dirty="0">
              <a:effectLst/>
              <a:latin typeface="Arial" panose="020B0604020202020204" pitchFamily="34" charset="0"/>
            </a:endParaRPr>
          </a:p>
          <a:p>
            <a:r>
              <a:rPr lang="en-US" sz="4000" dirty="0"/>
              <a:t>As I mentioned earlier, In our previous study we clustered youth into four trajectory groups based on annual psychologic, somatic or </a:t>
            </a:r>
            <a:r>
              <a:rPr lang="en-US" sz="4000" dirty="0" err="1"/>
              <a:t>comnolence</a:t>
            </a:r>
            <a:r>
              <a:rPr lang="en-US" sz="4000" dirty="0"/>
              <a:t> scores.</a:t>
            </a:r>
            <a:r>
              <a:rPr lang="en-US" sz="1800" kern="1200" dirty="0">
                <a:effectLst/>
                <a:latin typeface="Arial" panose="020B0604020202020204" pitchFamily="34" charset="0"/>
                <a:ea typeface="+mn-ea"/>
              </a:rPr>
              <a:t> </a:t>
            </a:r>
            <a:r>
              <a:rPr lang="en-US" sz="1800" kern="1200" dirty="0">
                <a:effectLst/>
                <a:latin typeface="Arial" panose="020B0604020202020204" pitchFamily="34" charset="0"/>
                <a:ea typeface="Calibri" panose="020F0502020204030204" pitchFamily="34" charset="0"/>
              </a:rPr>
              <a:t>asymptomatic, low/stable, moderate/worsening, and high/worsening. In our earlier study, we found that participants’ SU did not differ between asymptomatic and low/stable or between moderate/persistent and high/worsening, so for the current analysis we collapsed trajectories as asymptomatic/low versus moderate/high for this study. This was included in the model as a baseline time-invariant variable.</a:t>
            </a:r>
          </a:p>
          <a:p>
            <a:endParaRPr lang="en-US" sz="1800" kern="1200" dirty="0">
              <a:effectLst/>
              <a:latin typeface="Arial" panose="020B0604020202020204" pitchFamily="34" charset="0"/>
            </a:endParaRPr>
          </a:p>
          <a:p>
            <a:r>
              <a:rPr lang="en-US" sz="1800" kern="1200" dirty="0">
                <a:effectLst/>
                <a:latin typeface="Arial" panose="020B0604020202020204" pitchFamily="34" charset="0"/>
              </a:rPr>
              <a:t>Child demographics were also included as time-invariant variables</a:t>
            </a:r>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7</a:t>
            </a:fld>
            <a:endParaRPr lang="en-US"/>
          </a:p>
        </p:txBody>
      </p:sp>
    </p:spTree>
    <p:extLst>
      <p:ext uri="{BB962C8B-B14F-4D97-AF65-F5344CB8AC3E}">
        <p14:creationId xmlns:p14="http://schemas.microsoft.com/office/powerpoint/2010/main" val="315061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Family factors included parent substance use problems, parent monitoring or the young person’s perceptions of their parents' awareness of their whereabouts.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Three items from the parent-reported rules survey were used to determine whether they permitted their child’s use of alcohol, tobacco or marijuana under any circumstance. Each year, parents were asked to select the statement best describing their rules for their child's drinking in the house, smoking, and use of marijuana, we coded annual responses to indicate whether parents prohibited use for all substances, had no rules or mostly no rules across these substances, or gave at least some permission for use of one or more substances (e.g., “My child can drink on special occasions”, “My child can smoke outside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family factors were included in the analysis as a time-varying covariates.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8</a:t>
            </a:fld>
            <a:endParaRPr lang="en-US"/>
          </a:p>
        </p:txBody>
      </p:sp>
    </p:spTree>
    <p:extLst>
      <p:ext uri="{BB962C8B-B14F-4D97-AF65-F5344CB8AC3E}">
        <p14:creationId xmlns:p14="http://schemas.microsoft.com/office/powerpoint/2010/main" val="270489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Peer factors included Peer Disapproval – or </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perceptions of how their “close friends feel or would feel” about their use of alcohol, tobacco, or marijuana. </a:t>
            </a:r>
          </a:p>
          <a:p>
            <a:pPr marL="0" marR="0">
              <a:lnSpc>
                <a:spcPct val="200000"/>
              </a:lnSpc>
              <a:spcBef>
                <a:spcPts val="0"/>
              </a:spcBef>
              <a:spcAft>
                <a:spcPts val="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Peer use was assessed with five items that measured participants’ perceptions of how many of their friends use alcohol, tobacco or marijuana. </a:t>
            </a:r>
          </a:p>
          <a:p>
            <a:pPr marL="0" marR="0">
              <a:lnSpc>
                <a:spcPct val="200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All peer factors were included in the analysis as a time-varying covariates.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9</a:t>
            </a:fld>
            <a:endParaRPr lang="en-US"/>
          </a:p>
        </p:txBody>
      </p:sp>
    </p:spTree>
    <p:extLst>
      <p:ext uri="{BB962C8B-B14F-4D97-AF65-F5344CB8AC3E}">
        <p14:creationId xmlns:p14="http://schemas.microsoft.com/office/powerpoint/2010/main" val="158376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Discrete-time logistic hazard models were used to analyze the timing of </a:t>
            </a:r>
            <a:r>
              <a:rPr lang="en-US" sz="1800" b="1" kern="1200" dirty="0">
                <a:effectLst/>
                <a:latin typeface="Arial" panose="020B0604020202020204" pitchFamily="34" charset="0"/>
                <a:ea typeface="Calibri" panose="020F0502020204030204" pitchFamily="34" charset="0"/>
              </a:rPr>
              <a:t>First Onset SU</a:t>
            </a:r>
            <a:r>
              <a:rPr lang="en-US" sz="1800" kern="1200" dirty="0">
                <a:effectLst/>
                <a:latin typeface="Arial" panose="020B0604020202020204" pitchFamily="34" charset="0"/>
                <a:ea typeface="Calibri" panose="020F0502020204030204" pitchFamily="34" charset="0"/>
              </a:rPr>
              <a:t>,</a:t>
            </a:r>
          </a:p>
          <a:p>
            <a:r>
              <a:rPr lang="en-US" sz="1800" dirty="0">
                <a:effectLst/>
                <a:latin typeface="Arial" panose="020B0604020202020204" pitchFamily="34" charset="0"/>
                <a:ea typeface="Calibri" panose="020F0502020204030204" pitchFamily="34" charset="0"/>
              </a:rPr>
              <a:t>Missing time-varying covariates were conservatively imputed using the last observation, carried forward on the parent SU variable.</a:t>
            </a:r>
          </a:p>
          <a:p>
            <a:r>
              <a:rPr lang="en-US" sz="1800" kern="100" dirty="0">
                <a:effectLst/>
                <a:latin typeface="Arial" panose="020B0604020202020204" pitchFamily="34" charset="0"/>
                <a:ea typeface="Calibri" panose="020F0502020204030204" pitchFamily="34" charset="0"/>
                <a:cs typeface="Times New Roman" panose="02020603050405020304" pitchFamily="18" charset="0"/>
              </a:rPr>
              <a:t>We assumed 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baseline hazard to be fully non-parametric and included the ABCD survey wave as 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rPr>
              <a:t>discrete-time variable (wave = 1,2,3,4) in the model.</a:t>
            </a:r>
          </a:p>
          <a:p>
            <a:pPr marL="0" marR="0">
              <a:lnSpc>
                <a:spcPct val="200000"/>
              </a:lnSpc>
              <a:spcBef>
                <a:spcPts val="0"/>
              </a:spcBef>
              <a:spcAft>
                <a:spcPts val="0"/>
              </a:spcAft>
            </a:pPr>
            <a:r>
              <a:rPr lang="en-US" sz="1800" dirty="0">
                <a:effectLst/>
                <a:latin typeface="Arial" panose="020B0604020202020204" pitchFamily="34" charset="0"/>
              </a:rPr>
              <a:t>We used a block-sequential approach to build the model by adding blocks of child. Parent, and peer factors in sequential order = with the final model including all covariates to estimate their impact on the hazard rate</a:t>
            </a:r>
          </a:p>
          <a:p>
            <a:pPr marL="0" marR="0">
              <a:lnSpc>
                <a:spcPct val="200000"/>
              </a:lnSpc>
              <a:spcBef>
                <a:spcPts val="0"/>
              </a:spcBef>
              <a:spcAft>
                <a:spcPts val="0"/>
              </a:spcAft>
            </a:pPr>
            <a:endParaRPr lang="en-US" sz="1800" dirty="0">
              <a:effectLst/>
              <a:latin typeface="Arial" panose="020B060402020202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en-US" sz="1800" dirty="0">
                <a:effectLst/>
                <a:latin typeface="Arial" panose="020B0604020202020204" pitchFamily="34" charset="0"/>
              </a:rPr>
              <a:t>In our final models we included interaction terms between symptom trajectory group and peer/family factors to assess if the effect of any peer or family factor differed between symptom trajectory groups. And interactions between peer/family factors and wave/time to </a:t>
            </a:r>
            <a:r>
              <a:rPr lang="en-US" sz="1800" dirty="0">
                <a:effectLst/>
                <a:latin typeface="Arial" panose="020B0604020202020204" pitchFamily="34" charset="0"/>
                <a:cs typeface="Arial" panose="020B0604020202020204" pitchFamily="34" charset="0"/>
              </a:rPr>
              <a:t>assess if the</a:t>
            </a:r>
            <a:r>
              <a:rPr lang="en-US" dirty="0">
                <a:effectLst/>
                <a:latin typeface="Arial" panose="020B0604020202020204" pitchFamily="34" charset="0"/>
                <a:ea typeface="Calibri" panose="020F0502020204030204" pitchFamily="34" charset="0"/>
                <a:cs typeface="Arial" panose="020B0604020202020204" pitchFamily="34" charset="0"/>
              </a:rPr>
              <a:t> impact of family and peer factors on SU initiation differs over time during early adolescent development.</a:t>
            </a:r>
            <a:endParaRPr lang="en-US" dirty="0"/>
          </a:p>
        </p:txBody>
      </p:sp>
      <p:sp>
        <p:nvSpPr>
          <p:cNvPr id="4" name="Slide Number Placeholder 3"/>
          <p:cNvSpPr>
            <a:spLocks noGrp="1"/>
          </p:cNvSpPr>
          <p:nvPr>
            <p:ph type="sldNum" sz="quarter" idx="5"/>
          </p:nvPr>
        </p:nvSpPr>
        <p:spPr/>
        <p:txBody>
          <a:bodyPr/>
          <a:lstStyle/>
          <a:p>
            <a:fld id="{A55937DF-F4FF-4505-9DB0-9762BDAB1CFA}" type="slidenum">
              <a:rPr lang="en-US" smtClean="0"/>
              <a:t>10</a:t>
            </a:fld>
            <a:endParaRPr lang="en-US"/>
          </a:p>
        </p:txBody>
      </p:sp>
    </p:spTree>
    <p:extLst>
      <p:ext uri="{BB962C8B-B14F-4D97-AF65-F5344CB8AC3E}">
        <p14:creationId xmlns:p14="http://schemas.microsoft.com/office/powerpoint/2010/main" val="3811428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649973"/>
            <a:ext cx="9585960" cy="2387600"/>
          </a:xfrm>
        </p:spPr>
        <p:txBody>
          <a:bodyPr anchor="b">
            <a:normAutofit/>
          </a:bodyPr>
          <a:lstStyle>
            <a:lvl1pPr algn="l">
              <a:defRPr sz="8000" b="1" i="0">
                <a:solidFill>
                  <a:schemeClr val="bg1"/>
                </a:solidFill>
                <a:latin typeface="Arial Black" panose="020B0604020202020204" pitchFamily="34" charset="0"/>
                <a:cs typeface="Arial Black" panose="020B0604020202020204" pitchFamily="34" charset="0"/>
              </a:defRPr>
            </a:lvl1pPr>
          </a:lstStyle>
          <a:p>
            <a:r>
              <a:rPr lang="en-US" dirty="0"/>
              <a:t>PLACE YOUR HEADLINE HERE</a:t>
            </a:r>
          </a:p>
        </p:txBody>
      </p:sp>
      <p:sp>
        <p:nvSpPr>
          <p:cNvPr id="3" name="Subtitle 2"/>
          <p:cNvSpPr>
            <a:spLocks noGrp="1"/>
          </p:cNvSpPr>
          <p:nvPr>
            <p:ph type="subTitle" idx="1" hasCustomPrompt="1"/>
          </p:nvPr>
        </p:nvSpPr>
        <p:spPr>
          <a:xfrm>
            <a:off x="838200" y="5236010"/>
            <a:ext cx="9144000" cy="1022550"/>
          </a:xfrm>
        </p:spPr>
        <p:txBody>
          <a:bodyPr>
            <a:normAutofit/>
          </a:bodyPr>
          <a:lstStyle>
            <a:lvl1pPr marL="0" indent="0" algn="l">
              <a:buNone/>
              <a:defRPr sz="28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your subtitle here. </a:t>
            </a:r>
          </a:p>
        </p:txBody>
      </p:sp>
    </p:spTree>
    <p:extLst>
      <p:ext uri="{BB962C8B-B14F-4D97-AF65-F5344CB8AC3E}">
        <p14:creationId xmlns:p14="http://schemas.microsoft.com/office/powerpoint/2010/main" val="40003416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2A23-D36B-1A46-85F4-0C9E5B3628ED}"/>
              </a:ext>
            </a:extLst>
          </p:cNvPr>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A9367290-5CAB-A449-A9ED-ECDF4AF97E93}"/>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9A7C994A-31C2-3A4A-9A9C-92F7DAEE986C}"/>
              </a:ext>
            </a:extLst>
          </p:cNvPr>
          <p:cNvSpPr>
            <a:spLocks noGrp="1"/>
          </p:cNvSpPr>
          <p:nvPr>
            <p:ph type="dt" sz="half" idx="10"/>
          </p:nvPr>
        </p:nvSpPr>
        <p:spPr>
          <a:xfrm>
            <a:off x="838200" y="6077724"/>
            <a:ext cx="2743200" cy="365125"/>
          </a:xfrm>
          <a:prstGeom prst="rect">
            <a:avLst/>
          </a:prstGeom>
        </p:spPr>
        <p:txBody>
          <a:bodyPr/>
          <a:lstStyle/>
          <a:p>
            <a:fld id="{AEC4550C-8D15-C64E-B326-A69357E291A8}" type="datetimeFigureOut">
              <a:rPr lang="en-US" smtClean="0"/>
              <a:t>11/14/2024</a:t>
            </a:fld>
            <a:endParaRPr lang="en-US"/>
          </a:p>
        </p:txBody>
      </p:sp>
      <p:sp>
        <p:nvSpPr>
          <p:cNvPr id="5" name="Footer Placeholder 4">
            <a:extLst>
              <a:ext uri="{FF2B5EF4-FFF2-40B4-BE49-F238E27FC236}">
                <a16:creationId xmlns:a16="http://schemas.microsoft.com/office/drawing/2014/main" id="{EEFA2EA2-23D5-DD4C-B84F-6C8430B80944}"/>
              </a:ext>
            </a:extLst>
          </p:cNvPr>
          <p:cNvSpPr>
            <a:spLocks noGrp="1"/>
          </p:cNvSpPr>
          <p:nvPr>
            <p:ph type="ftr" sz="quarter" idx="11"/>
          </p:nvPr>
        </p:nvSpPr>
        <p:spPr>
          <a:xfrm>
            <a:off x="4038600" y="6094320"/>
            <a:ext cx="4114800" cy="3319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F7C987-C9AA-7B47-B220-30C101A090F2}"/>
              </a:ext>
            </a:extLst>
          </p:cNvPr>
          <p:cNvSpPr>
            <a:spLocks noGrp="1"/>
          </p:cNvSpPr>
          <p:nvPr>
            <p:ph type="sldNum" sz="quarter" idx="12"/>
          </p:nvPr>
        </p:nvSpPr>
        <p:spPr>
          <a:xfrm>
            <a:off x="8610600" y="6094320"/>
            <a:ext cx="632254" cy="365125"/>
          </a:xfrm>
          <a:prstGeom prst="rect">
            <a:avLst/>
          </a:prstGeom>
        </p:spPr>
        <p:txBody>
          <a:bodyPr/>
          <a:lstStyle/>
          <a:p>
            <a:fld id="{FBD60837-3E65-E146-9862-87C84C1C2EFA}" type="slidenum">
              <a:rPr lang="en-US" smtClean="0"/>
              <a:t>‹#›</a:t>
            </a:fld>
            <a:endParaRPr lang="en-US"/>
          </a:p>
        </p:txBody>
      </p:sp>
    </p:spTree>
    <p:extLst>
      <p:ext uri="{BB962C8B-B14F-4D97-AF65-F5344CB8AC3E}">
        <p14:creationId xmlns:p14="http://schemas.microsoft.com/office/powerpoint/2010/main" val="221438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2">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806693"/>
            <a:ext cx="9616440" cy="2387600"/>
          </a:xfrm>
        </p:spPr>
        <p:txBody>
          <a:bodyPr anchor="b">
            <a:normAutofit/>
          </a:bodyPr>
          <a:lstStyle>
            <a:lvl1pPr algn="l">
              <a:defRPr sz="8000" b="1" i="0">
                <a:solidFill>
                  <a:srgbClr val="00274C"/>
                </a:solidFill>
                <a:latin typeface="Arial Black" panose="020B0604020202020204" pitchFamily="34" charset="0"/>
                <a:cs typeface="Arial Black" panose="020B0604020202020204" pitchFamily="34" charset="0"/>
              </a:defRPr>
            </a:lvl1pPr>
          </a:lstStyle>
          <a:p>
            <a:r>
              <a:rPr lang="en-US" dirty="0"/>
              <a:t>PLACE YOUR HEADLINE HERE</a:t>
            </a:r>
          </a:p>
        </p:txBody>
      </p:sp>
      <p:sp>
        <p:nvSpPr>
          <p:cNvPr id="3" name="Subtitle 2"/>
          <p:cNvSpPr>
            <a:spLocks noGrp="1"/>
          </p:cNvSpPr>
          <p:nvPr>
            <p:ph type="subTitle" idx="1" hasCustomPrompt="1"/>
          </p:nvPr>
        </p:nvSpPr>
        <p:spPr>
          <a:xfrm>
            <a:off x="838200" y="4392730"/>
            <a:ext cx="9144000" cy="1022550"/>
          </a:xfrm>
        </p:spPr>
        <p:txBody>
          <a:bodyPr>
            <a:normAutofit/>
          </a:bodyPr>
          <a:lstStyle>
            <a:lvl1pPr marL="0" indent="0" algn="l">
              <a:buNone/>
              <a:defRPr sz="2800" b="0" i="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your subtitle here. </a:t>
            </a:r>
          </a:p>
        </p:txBody>
      </p:sp>
      <p:sp>
        <p:nvSpPr>
          <p:cNvPr id="4" name="Rectangle 3">
            <a:extLst>
              <a:ext uri="{FF2B5EF4-FFF2-40B4-BE49-F238E27FC236}">
                <a16:creationId xmlns:a16="http://schemas.microsoft.com/office/drawing/2014/main" id="{99124315-20EF-3F46-B51D-4AFCBC170BDE}"/>
              </a:ext>
            </a:extLst>
          </p:cNvPr>
          <p:cNvSpPr/>
          <p:nvPr/>
        </p:nvSpPr>
        <p:spPr>
          <a:xfrm>
            <a:off x="0" y="6451600"/>
            <a:ext cx="12192000" cy="406400"/>
          </a:xfrm>
          <a:prstGeom prst="rect">
            <a:avLst/>
          </a:prstGeom>
          <a:solidFill>
            <a:srgbClr val="002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a:endParaRPr>
          </a:p>
        </p:txBody>
      </p:sp>
      <p:pic>
        <p:nvPicPr>
          <p:cNvPr id="6" name="Picture 5">
            <a:extLst>
              <a:ext uri="{FF2B5EF4-FFF2-40B4-BE49-F238E27FC236}">
                <a16:creationId xmlns:a16="http://schemas.microsoft.com/office/drawing/2014/main" id="{CF95353F-F474-A569-59B4-C4EA8B228282}"/>
              </a:ext>
            </a:extLst>
          </p:cNvPr>
          <p:cNvPicPr>
            <a:picLocks noChangeAspect="1"/>
          </p:cNvPicPr>
          <p:nvPr/>
        </p:nvPicPr>
        <p:blipFill>
          <a:blip r:embed="rId2"/>
          <a:stretch>
            <a:fillRect/>
          </a:stretch>
        </p:blipFill>
        <p:spPr>
          <a:xfrm>
            <a:off x="851263" y="604447"/>
            <a:ext cx="3614479" cy="388332"/>
          </a:xfrm>
          <a:prstGeom prst="rect">
            <a:avLst/>
          </a:prstGeom>
        </p:spPr>
      </p:pic>
    </p:spTree>
    <p:extLst>
      <p:ext uri="{BB962C8B-B14F-4D97-AF65-F5344CB8AC3E}">
        <p14:creationId xmlns:p14="http://schemas.microsoft.com/office/powerpoint/2010/main" val="161715707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panose="020B0604020202020204" pitchFamily="34" charset="0"/>
                <a:cs typeface="Arial" panose="020B0604020202020204" pitchFamily="34" charset="0"/>
              </a:defRPr>
            </a:lvl1pPr>
          </a:lstStyle>
          <a:p>
            <a:r>
              <a:rPr lang="en-US" dirty="0"/>
              <a:t>Title</a:t>
            </a:r>
          </a:p>
        </p:txBody>
      </p:sp>
      <p:sp>
        <p:nvSpPr>
          <p:cNvPr id="3" name="Content Placeholder 2"/>
          <p:cNvSpPr>
            <a:spLocks noGrp="1"/>
          </p:cNvSpPr>
          <p:nvPr>
            <p:ph idx="1" hasCustomPrompt="1"/>
          </p:nvPr>
        </p:nvSpPr>
        <p:spPr>
          <a:xfrm>
            <a:off x="838200" y="1808480"/>
            <a:ext cx="10515600" cy="4539927"/>
          </a:xfrm>
        </p:spPr>
        <p:txBody>
          <a:bodyPr/>
          <a:lstStyle>
            <a:lvl1pPr>
              <a:defRPr b="0" i="0">
                <a:solidFill>
                  <a:schemeClr val="accent1">
                    <a:lumMod val="75000"/>
                  </a:schemeClr>
                </a:solidFill>
              </a:defRPr>
            </a:lvl1pPr>
            <a:lvl2pPr>
              <a:defRPr b="0" i="0">
                <a:solidFill>
                  <a:schemeClr val="accent1">
                    <a:lumMod val="75000"/>
                  </a:schemeClr>
                </a:solidFill>
              </a:defRPr>
            </a:lvl2pPr>
            <a:lvl3pPr>
              <a:defRPr b="0" i="0">
                <a:solidFill>
                  <a:schemeClr val="accent1">
                    <a:lumMod val="75000"/>
                  </a:schemeClr>
                </a:solidFill>
              </a:defRPr>
            </a:lvl3pPr>
            <a:lvl4pPr>
              <a:defRPr b="0" i="0">
                <a:solidFill>
                  <a:schemeClr val="accent1">
                    <a:lumMod val="75000"/>
                  </a:schemeClr>
                </a:solidFill>
              </a:defRPr>
            </a:lvl4pPr>
            <a:lvl5pPr>
              <a:defRPr b="0" i="0">
                <a:solidFill>
                  <a:schemeClr val="accent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91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vl1pPr>
          </a:lstStyle>
          <a:p>
            <a:r>
              <a:rPr lang="en-US" dirty="0"/>
              <a:t>Title</a:t>
            </a:r>
          </a:p>
        </p:txBody>
      </p:sp>
      <p:sp>
        <p:nvSpPr>
          <p:cNvPr id="3" name="Content Placeholder 2"/>
          <p:cNvSpPr>
            <a:spLocks noGrp="1"/>
          </p:cNvSpPr>
          <p:nvPr>
            <p:ph sz="half" idx="1" hasCustomPrompt="1"/>
          </p:nvPr>
        </p:nvSpPr>
        <p:spPr>
          <a:xfrm>
            <a:off x="838200" y="1825625"/>
            <a:ext cx="5181600" cy="4351338"/>
          </a:xfrm>
        </p:spPr>
        <p:txBody>
          <a:bodyPr/>
          <a:lstStyle>
            <a:lvl1pPr>
              <a:defRPr b="0" i="0">
                <a:solidFill>
                  <a:schemeClr val="accent1">
                    <a:lumMod val="75000"/>
                  </a:schemeClr>
                </a:solidFill>
              </a:defRPr>
            </a:lvl1pPr>
            <a:lvl2pPr>
              <a:defRPr b="0" i="0">
                <a:solidFill>
                  <a:schemeClr val="accent1">
                    <a:lumMod val="75000"/>
                  </a:schemeClr>
                </a:solidFill>
              </a:defRPr>
            </a:lvl2pPr>
            <a:lvl3pPr>
              <a:defRPr b="0" i="0">
                <a:solidFill>
                  <a:schemeClr val="accent1">
                    <a:lumMod val="75000"/>
                  </a:schemeClr>
                </a:solidFill>
              </a:defRPr>
            </a:lvl3pPr>
            <a:lvl4pPr>
              <a:defRPr b="0" i="0">
                <a:solidFill>
                  <a:schemeClr val="accent1">
                    <a:lumMod val="75000"/>
                  </a:schemeClr>
                </a:solidFill>
              </a:defRPr>
            </a:lvl4pPr>
            <a:lvl5pPr>
              <a:defRPr b="0" i="0">
                <a:solidFill>
                  <a:schemeClr val="accent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b="0" i="0">
                <a:solidFill>
                  <a:schemeClr val="accent1">
                    <a:lumMod val="75000"/>
                  </a:schemeClr>
                </a:solidFill>
              </a:defRPr>
            </a:lvl1pPr>
            <a:lvl2pPr>
              <a:defRPr b="0" i="0">
                <a:solidFill>
                  <a:schemeClr val="accent1">
                    <a:lumMod val="75000"/>
                  </a:schemeClr>
                </a:solidFill>
              </a:defRPr>
            </a:lvl2pPr>
            <a:lvl3pPr>
              <a:defRPr b="0" i="0">
                <a:solidFill>
                  <a:schemeClr val="accent1">
                    <a:lumMod val="75000"/>
                  </a:schemeClr>
                </a:solidFill>
              </a:defRPr>
            </a:lvl3pPr>
            <a:lvl4pPr>
              <a:defRPr b="0" i="0">
                <a:solidFill>
                  <a:schemeClr val="accent1">
                    <a:lumMod val="75000"/>
                  </a:schemeClr>
                </a:solidFill>
              </a:defRPr>
            </a:lvl4pPr>
            <a:lvl5pPr>
              <a:defRPr b="0" i="0">
                <a:solidFill>
                  <a:schemeClr val="accent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6559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vl1pPr>
          </a:lstStyle>
          <a:p>
            <a:r>
              <a:rPr lang="en-US" dirty="0"/>
              <a:t>Title</a:t>
            </a:r>
          </a:p>
        </p:txBody>
      </p:sp>
    </p:spTree>
    <p:extLst>
      <p:ext uri="{BB962C8B-B14F-4D97-AF65-F5344CB8AC3E}">
        <p14:creationId xmlns:p14="http://schemas.microsoft.com/office/powerpoint/2010/main" val="123695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5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987424"/>
            <a:ext cx="3932237" cy="1151615"/>
          </a:xfrm>
        </p:spPr>
        <p:txBody>
          <a:bodyPr anchor="b"/>
          <a:lstStyle>
            <a:lvl1pPr>
              <a:defRPr sz="3200" b="1" i="0">
                <a:solidFill>
                  <a:srgbClr val="00274C"/>
                </a:solidFill>
              </a:defRPr>
            </a:lvl1pPr>
          </a:lstStyle>
          <a:p>
            <a:r>
              <a:rPr lang="en-US" dirty="0"/>
              <a:t>Title</a:t>
            </a:r>
          </a:p>
        </p:txBody>
      </p:sp>
      <p:sp>
        <p:nvSpPr>
          <p:cNvPr id="3" name="Content Placeholder 2"/>
          <p:cNvSpPr>
            <a:spLocks noGrp="1"/>
          </p:cNvSpPr>
          <p:nvPr>
            <p:ph idx="1" hasCustomPrompt="1"/>
          </p:nvPr>
        </p:nvSpPr>
        <p:spPr>
          <a:xfrm>
            <a:off x="5183188" y="987425"/>
            <a:ext cx="6172200" cy="4963203"/>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2286000"/>
            <a:ext cx="3932237" cy="366462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194509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987424"/>
            <a:ext cx="3932237" cy="1151615"/>
          </a:xfrm>
        </p:spPr>
        <p:txBody>
          <a:bodyPr anchor="b"/>
          <a:lstStyle>
            <a:lvl1pPr>
              <a:defRPr sz="3200" b="1" i="0">
                <a:solidFill>
                  <a:srgbClr val="00274C"/>
                </a:solidFill>
              </a:defRPr>
            </a:lvl1pPr>
          </a:lstStyle>
          <a:p>
            <a:r>
              <a:rPr lang="en-US" dirty="0"/>
              <a:t>Title</a:t>
            </a:r>
          </a:p>
        </p:txBody>
      </p:sp>
      <p:sp>
        <p:nvSpPr>
          <p:cNvPr id="3" name="Picture Placeholder 2"/>
          <p:cNvSpPr>
            <a:spLocks noGrp="1" noChangeAspect="1"/>
          </p:cNvSpPr>
          <p:nvPr>
            <p:ph type="pic" idx="1"/>
          </p:nvPr>
        </p:nvSpPr>
        <p:spPr>
          <a:xfrm>
            <a:off x="5183188" y="987425"/>
            <a:ext cx="6172200" cy="496320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39788" y="2286000"/>
            <a:ext cx="3932237" cy="366462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Tree>
    <p:extLst>
      <p:ext uri="{BB962C8B-B14F-4D97-AF65-F5344CB8AC3E}">
        <p14:creationId xmlns:p14="http://schemas.microsoft.com/office/powerpoint/2010/main" val="203293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86E8-C7CF-8B40-8623-1D1192DA9D3E}"/>
              </a:ext>
            </a:extLst>
          </p:cNvPr>
          <p:cNvSpPr>
            <a:spLocks noGrp="1"/>
          </p:cNvSpPr>
          <p:nvPr>
            <p:ph type="title" hasCustomPrompt="1"/>
          </p:nvPr>
        </p:nvSpPr>
        <p:spPr>
          <a:xfrm>
            <a:off x="736600" y="924951"/>
            <a:ext cx="5044440" cy="386862"/>
          </a:xfrm>
        </p:spPr>
        <p:txBody>
          <a:bodyPr/>
          <a:lstStyle>
            <a:lvl1pPr>
              <a:defRPr b="1" i="0"/>
            </a:lvl1pPr>
          </a:lstStyle>
          <a:p>
            <a:r>
              <a:rPr lang="en-US" dirty="0"/>
              <a:t>Contact</a:t>
            </a:r>
          </a:p>
        </p:txBody>
      </p:sp>
      <p:cxnSp>
        <p:nvCxnSpPr>
          <p:cNvPr id="5" name="Straight Connector 4">
            <a:extLst>
              <a:ext uri="{FF2B5EF4-FFF2-40B4-BE49-F238E27FC236}">
                <a16:creationId xmlns:a16="http://schemas.microsoft.com/office/drawing/2014/main" id="{41FDA40A-16F7-2E4F-9F62-FDD8CF02FF7A}"/>
              </a:ext>
            </a:extLst>
          </p:cNvPr>
          <p:cNvCxnSpPr>
            <a:cxnSpLocks/>
          </p:cNvCxnSpPr>
          <p:nvPr/>
        </p:nvCxnSpPr>
        <p:spPr>
          <a:xfrm>
            <a:off x="736600" y="1757680"/>
            <a:ext cx="422148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9150F90-04A7-E94D-8AB5-1DAF2D092187}"/>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8229600" y="0"/>
            <a:ext cx="3962400" cy="5943600"/>
          </a:xfrm>
          <a:prstGeom prst="rect">
            <a:avLst/>
          </a:prstGeom>
        </p:spPr>
      </p:pic>
      <p:sp>
        <p:nvSpPr>
          <p:cNvPr id="14" name="Text Placeholder 3">
            <a:extLst>
              <a:ext uri="{FF2B5EF4-FFF2-40B4-BE49-F238E27FC236}">
                <a16:creationId xmlns:a16="http://schemas.microsoft.com/office/drawing/2014/main" id="{82B290EE-9599-A742-9EF1-230A503D7B5A}"/>
              </a:ext>
            </a:extLst>
          </p:cNvPr>
          <p:cNvSpPr>
            <a:spLocks noGrp="1"/>
          </p:cNvSpPr>
          <p:nvPr>
            <p:ph type="body" sz="half" idx="2" hasCustomPrompt="1"/>
          </p:nvPr>
        </p:nvSpPr>
        <p:spPr>
          <a:xfrm>
            <a:off x="736600" y="2055592"/>
            <a:ext cx="5359400" cy="3519115"/>
          </a:xfrm>
        </p:spPr>
        <p:txBody>
          <a:bodyPr>
            <a:noAutofit/>
          </a:bodyPr>
          <a:lstStyle>
            <a:lvl1pPr marL="0" indent="0">
              <a:lnSpc>
                <a:spcPct val="100000"/>
              </a:lnSpc>
              <a:buNone/>
              <a:defRPr sz="1800" b="0" i="0">
                <a:solidFill>
                  <a:schemeClr val="tx1"/>
                </a:solidFill>
                <a:latin typeface="Arial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b="1" dirty="0">
                <a:latin typeface="Arial" panose="020B0604020202020204" pitchFamily="34" charset="0"/>
                <a:cs typeface="Arial" panose="020B0604020202020204" pitchFamily="34" charset="0"/>
              </a:rPr>
              <a:t>Mailing Address</a:t>
            </a:r>
          </a:p>
          <a:p>
            <a:r>
              <a:rPr lang="en-US" dirty="0">
                <a:latin typeface="Arial" panose="020B0604020202020204" pitchFamily="34" charset="0"/>
                <a:cs typeface="Arial" panose="020B0604020202020204" pitchFamily="34" charset="0"/>
              </a:rPr>
              <a:t>426 N Ingalls, Ann Arbor MI, 48104</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Email</a:t>
            </a:r>
          </a:p>
          <a:p>
            <a:r>
              <a:rPr lang="en-US" dirty="0" err="1">
                <a:latin typeface="Arial" panose="020B0604020202020204" pitchFamily="34" charset="0"/>
                <a:cs typeface="Arial" panose="020B0604020202020204" pitchFamily="34" charset="0"/>
              </a:rPr>
              <a:t>XXXX@umich.edu</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Phone</a:t>
            </a:r>
          </a:p>
          <a:p>
            <a:r>
              <a:rPr lang="en-US" dirty="0">
                <a:latin typeface="Arial" panose="020B0604020202020204" pitchFamily="34" charset="0"/>
                <a:cs typeface="Arial" panose="020B0604020202020204" pitchFamily="34" charset="0"/>
              </a:rPr>
              <a:t>123-456-7890</a:t>
            </a:r>
            <a:endParaRPr lang="en-US" dirty="0"/>
          </a:p>
        </p:txBody>
      </p:sp>
      <p:sp>
        <p:nvSpPr>
          <p:cNvPr id="3" name="Rectangle 2">
            <a:extLst>
              <a:ext uri="{FF2B5EF4-FFF2-40B4-BE49-F238E27FC236}">
                <a16:creationId xmlns:a16="http://schemas.microsoft.com/office/drawing/2014/main" id="{23457250-13EF-7968-6236-34705CBDE9B5}"/>
              </a:ext>
            </a:extLst>
          </p:cNvPr>
          <p:cNvSpPr/>
          <p:nvPr/>
        </p:nvSpPr>
        <p:spPr>
          <a:xfrm>
            <a:off x="8229601" y="0"/>
            <a:ext cx="3962400" cy="5943600"/>
          </a:xfrm>
          <a:prstGeom prst="rect">
            <a:avLst/>
          </a:prstGeom>
          <a:solidFill>
            <a:srgbClr val="00206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66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082150-86D9-ED40-9CBB-5117009AC057}"/>
              </a:ext>
            </a:extLst>
          </p:cNvPr>
          <p:cNvSpPr>
            <a:spLocks noGrp="1"/>
          </p:cNvSpPr>
          <p:nvPr>
            <p:ph type="title"/>
          </p:nvPr>
        </p:nvSpPr>
        <p:spPr>
          <a:xfrm>
            <a:off x="838200" y="1107831"/>
            <a:ext cx="10515600" cy="386862"/>
          </a:xfrm>
          <a:prstGeom prst="rect">
            <a:avLst/>
          </a:prstGeom>
        </p:spPr>
        <p:txBody>
          <a:bodyPr vert="horz" lIns="91440" tIns="45720" rIns="91440" bIns="45720" rtlCol="0" anchor="ctr">
            <a:normAutofit/>
          </a:bodyPr>
          <a:lstStyle/>
          <a:p>
            <a:r>
              <a:rPr lang="en-US" dirty="0"/>
              <a:t>Title</a:t>
            </a:r>
          </a:p>
        </p:txBody>
      </p:sp>
      <p:sp>
        <p:nvSpPr>
          <p:cNvPr id="8" name="Text Placeholder 2">
            <a:extLst>
              <a:ext uri="{FF2B5EF4-FFF2-40B4-BE49-F238E27FC236}">
                <a16:creationId xmlns:a16="http://schemas.microsoft.com/office/drawing/2014/main" id="{32B4DD26-39F5-4D43-ADD4-74E5866213F3}"/>
              </a:ext>
            </a:extLst>
          </p:cNvPr>
          <p:cNvSpPr>
            <a:spLocks noGrp="1"/>
          </p:cNvSpPr>
          <p:nvPr>
            <p:ph type="body" idx="1"/>
          </p:nvPr>
        </p:nvSpPr>
        <p:spPr>
          <a:xfrm>
            <a:off x="838200" y="1858261"/>
            <a:ext cx="10515600" cy="4490146"/>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5261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linkedin.com/in/sarah-stoddard-a588014"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D367-A046-870D-9623-3ABF47FFC442}"/>
              </a:ext>
            </a:extLst>
          </p:cNvPr>
          <p:cNvSpPr>
            <a:spLocks noGrp="1"/>
          </p:cNvSpPr>
          <p:nvPr>
            <p:ph type="ctrTitle"/>
          </p:nvPr>
        </p:nvSpPr>
        <p:spPr>
          <a:xfrm>
            <a:off x="838200" y="1831105"/>
            <a:ext cx="9585960" cy="2387600"/>
          </a:xfrm>
        </p:spPr>
        <p:txBody>
          <a:bodyPr>
            <a:noAutofit/>
          </a:bodyPr>
          <a:lstStyle/>
          <a:p>
            <a:r>
              <a:rPr lang="en-US" sz="3200" dirty="0"/>
              <a:t>Risk Perceptions, Parental substance use, and Peer Disapproval Predict Early Onset substance use   in Adolescents with Comorbid Psychologic and Somatic Symptom Trajectories</a:t>
            </a:r>
          </a:p>
        </p:txBody>
      </p:sp>
      <p:sp>
        <p:nvSpPr>
          <p:cNvPr id="3" name="Subtitle 2">
            <a:extLst>
              <a:ext uri="{FF2B5EF4-FFF2-40B4-BE49-F238E27FC236}">
                <a16:creationId xmlns:a16="http://schemas.microsoft.com/office/drawing/2014/main" id="{2A055953-804E-FD15-82CB-B36165EF5477}"/>
              </a:ext>
            </a:extLst>
          </p:cNvPr>
          <p:cNvSpPr>
            <a:spLocks noGrp="1"/>
          </p:cNvSpPr>
          <p:nvPr>
            <p:ph type="subTitle" idx="1"/>
          </p:nvPr>
        </p:nvSpPr>
        <p:spPr>
          <a:xfrm>
            <a:off x="838200" y="4763069"/>
            <a:ext cx="9144000" cy="1495491"/>
          </a:xfrm>
        </p:spPr>
        <p:txBody>
          <a:bodyPr>
            <a:normAutofit fontScale="85000" lnSpcReduction="20000"/>
          </a:bodyPr>
          <a:lstStyle/>
          <a:p>
            <a:r>
              <a:rPr lang="en-US" dirty="0"/>
              <a:t>Sarah A. Stoddard, PhD, CNP, FAAN; Carol Boyd, PhD, RN, FIAAN, FAAN; Terri Voepel-Lewis, PhD, RN</a:t>
            </a:r>
          </a:p>
          <a:p>
            <a:endParaRPr lang="en-US" dirty="0"/>
          </a:p>
          <a:p>
            <a:r>
              <a:rPr lang="en-US" dirty="0"/>
              <a:t>AMERSA 11/15/2024</a:t>
            </a:r>
          </a:p>
        </p:txBody>
      </p:sp>
    </p:spTree>
    <p:extLst>
      <p:ext uri="{BB962C8B-B14F-4D97-AF65-F5344CB8AC3E}">
        <p14:creationId xmlns:p14="http://schemas.microsoft.com/office/powerpoint/2010/main" val="7169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106B0-AEB0-B4C3-ED95-41FFF6601DFB}"/>
              </a:ext>
            </a:extLst>
          </p:cNvPr>
          <p:cNvSpPr>
            <a:spLocks noGrp="1"/>
          </p:cNvSpPr>
          <p:nvPr>
            <p:ph type="title"/>
          </p:nvPr>
        </p:nvSpPr>
        <p:spPr/>
        <p:txBody>
          <a:bodyPr>
            <a:normAutofit fontScale="90000"/>
          </a:bodyPr>
          <a:lstStyle/>
          <a:p>
            <a:r>
              <a:rPr lang="en-US" dirty="0"/>
              <a:t>Analysis</a:t>
            </a:r>
          </a:p>
        </p:txBody>
      </p:sp>
      <p:sp>
        <p:nvSpPr>
          <p:cNvPr id="3" name="Content Placeholder 2">
            <a:extLst>
              <a:ext uri="{FF2B5EF4-FFF2-40B4-BE49-F238E27FC236}">
                <a16:creationId xmlns:a16="http://schemas.microsoft.com/office/drawing/2014/main" id="{6BCD22F9-19FA-9F9D-6386-0E24F6A87425}"/>
              </a:ext>
            </a:extLst>
          </p:cNvPr>
          <p:cNvSpPr>
            <a:spLocks noGrp="1"/>
          </p:cNvSpPr>
          <p:nvPr>
            <p:ph idx="1"/>
          </p:nvPr>
        </p:nvSpPr>
        <p:spPr/>
        <p:txBody>
          <a:bodyPr>
            <a:normAutofit/>
          </a:bodyPr>
          <a:lstStyle/>
          <a:p>
            <a:r>
              <a:rPr lang="en-US" dirty="0"/>
              <a:t>Discrete-time survival logistic regression models</a:t>
            </a:r>
            <a:r>
              <a:rPr lang="en-US" baseline="30000" dirty="0"/>
              <a:t>1</a:t>
            </a:r>
            <a:r>
              <a:rPr lang="en-US" dirty="0"/>
              <a:t> </a:t>
            </a:r>
          </a:p>
          <a:p>
            <a:r>
              <a:rPr lang="en-US" dirty="0"/>
              <a:t>Block-sequential approach </a:t>
            </a:r>
          </a:p>
          <a:p>
            <a:pPr lvl="1"/>
            <a:r>
              <a:rPr lang="en-US" dirty="0"/>
              <a:t>Blocks of child, parent, and peer factors added in sequence</a:t>
            </a:r>
            <a:r>
              <a:rPr lang="en-US" baseline="30000" dirty="0"/>
              <a:t>2</a:t>
            </a:r>
            <a:endParaRPr lang="en-US" dirty="0"/>
          </a:p>
          <a:p>
            <a:pPr lvl="1"/>
            <a:r>
              <a:rPr lang="en-US" dirty="0"/>
              <a:t>Interaction terms between the symptom trajectory group and peer/ family factors assessed if the effect of any peer/family factors differed between symptom trajectory groups.</a:t>
            </a:r>
          </a:p>
          <a:p>
            <a:endParaRPr lang="en-US" dirty="0"/>
          </a:p>
          <a:p>
            <a:r>
              <a:rPr lang="en-US" dirty="0"/>
              <a:t>AIC used to compare fit between models</a:t>
            </a:r>
          </a:p>
          <a:p>
            <a:endParaRPr lang="en-US" dirty="0"/>
          </a:p>
        </p:txBody>
      </p:sp>
      <p:sp>
        <p:nvSpPr>
          <p:cNvPr id="4" name="TextBox 3">
            <a:extLst>
              <a:ext uri="{FF2B5EF4-FFF2-40B4-BE49-F238E27FC236}">
                <a16:creationId xmlns:a16="http://schemas.microsoft.com/office/drawing/2014/main" id="{5A3676B2-AB2B-6724-3F14-F05D07D5C48C}"/>
              </a:ext>
            </a:extLst>
          </p:cNvPr>
          <p:cNvSpPr txBox="1"/>
          <p:nvPr/>
        </p:nvSpPr>
        <p:spPr>
          <a:xfrm>
            <a:off x="334861" y="5750169"/>
            <a:ext cx="9707850" cy="738664"/>
          </a:xfrm>
          <a:prstGeom prst="rect">
            <a:avLst/>
          </a:prstGeom>
          <a:noFill/>
        </p:spPr>
        <p:txBody>
          <a:bodyPr wrap="none" rtlCol="0">
            <a:spAutoFit/>
          </a:bodyPr>
          <a:lstStyle/>
          <a:p>
            <a:r>
              <a:rPr lang="en-US" sz="1400" baseline="30000" dirty="0">
                <a:solidFill>
                  <a:schemeClr val="accent1">
                    <a:lumMod val="75000"/>
                  </a:schemeClr>
                </a:solidFill>
              </a:rPr>
              <a:t>1</a:t>
            </a:r>
            <a:r>
              <a:rPr lang="en-US" sz="1400" dirty="0">
                <a:solidFill>
                  <a:schemeClr val="accent1">
                    <a:lumMod val="75000"/>
                  </a:schemeClr>
                </a:solidFill>
              </a:rPr>
              <a:t>Baseline hazard assumed to be non-parametric; ABCD survey wave (wave = 1, 2, 3, 4) served as discrete-time variable</a:t>
            </a:r>
          </a:p>
          <a:p>
            <a:r>
              <a:rPr lang="en-US" sz="1400" baseline="30000" dirty="0">
                <a:solidFill>
                  <a:schemeClr val="accent1">
                    <a:lumMod val="75000"/>
                  </a:schemeClr>
                </a:solidFill>
              </a:rPr>
              <a:t>2</a:t>
            </a:r>
            <a:r>
              <a:rPr lang="en-US" sz="1400" dirty="0">
                <a:solidFill>
                  <a:schemeClr val="accent1">
                    <a:lumMod val="75000"/>
                  </a:schemeClr>
                </a:solidFill>
              </a:rPr>
              <a:t>Non-significant factors/covariates removed for subsequent step</a:t>
            </a:r>
          </a:p>
          <a:p>
            <a:endParaRPr lang="en-US" sz="1400" dirty="0">
              <a:solidFill>
                <a:schemeClr val="accent1">
                  <a:lumMod val="75000"/>
                </a:schemeClr>
              </a:solidFill>
            </a:endParaRPr>
          </a:p>
        </p:txBody>
      </p:sp>
    </p:spTree>
    <p:extLst>
      <p:ext uri="{BB962C8B-B14F-4D97-AF65-F5344CB8AC3E}">
        <p14:creationId xmlns:p14="http://schemas.microsoft.com/office/powerpoint/2010/main" val="217577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048E-D43A-B2A4-8A90-122986BC805B}"/>
              </a:ext>
            </a:extLst>
          </p:cNvPr>
          <p:cNvSpPr>
            <a:spLocks noGrp="1"/>
          </p:cNvSpPr>
          <p:nvPr>
            <p:ph type="title"/>
          </p:nvPr>
        </p:nvSpPr>
        <p:spPr/>
        <p:txBody>
          <a:bodyPr>
            <a:normAutofit fontScale="90000"/>
          </a:bodyPr>
          <a:lstStyle/>
          <a:p>
            <a:r>
              <a:rPr lang="en-US" dirty="0"/>
              <a:t>Results</a:t>
            </a:r>
          </a:p>
        </p:txBody>
      </p:sp>
      <p:sp>
        <p:nvSpPr>
          <p:cNvPr id="3" name="Content Placeholder 2">
            <a:extLst>
              <a:ext uri="{FF2B5EF4-FFF2-40B4-BE49-F238E27FC236}">
                <a16:creationId xmlns:a16="http://schemas.microsoft.com/office/drawing/2014/main" id="{D1272057-FBC8-79B0-9099-698544CAEE09}"/>
              </a:ext>
            </a:extLst>
          </p:cNvPr>
          <p:cNvSpPr>
            <a:spLocks noGrp="1"/>
          </p:cNvSpPr>
          <p:nvPr>
            <p:ph idx="1"/>
          </p:nvPr>
        </p:nvSpPr>
        <p:spPr/>
        <p:txBody>
          <a:bodyPr>
            <a:normAutofit/>
          </a:bodyPr>
          <a:lstStyle/>
          <a:p>
            <a:r>
              <a:rPr lang="en-US" sz="2400" dirty="0"/>
              <a:t>9,848 participants, 47.5% female</a:t>
            </a:r>
          </a:p>
          <a:p>
            <a:r>
              <a:rPr lang="en-US" sz="2400" dirty="0">
                <a:latin typeface="Arial"/>
              </a:rPr>
              <a:t>9.95 ± 0.74 years at baseline; </a:t>
            </a:r>
            <a:r>
              <a:rPr lang="en-US" sz="2400" dirty="0"/>
              <a:t>13.48</a:t>
            </a:r>
            <a:r>
              <a:rPr lang="en-US" sz="2400" dirty="0">
                <a:latin typeface="Arial"/>
              </a:rPr>
              <a:t> ± 0.88 years at final observation</a:t>
            </a:r>
            <a:endParaRPr lang="en-US" sz="2400" dirty="0"/>
          </a:p>
          <a:p>
            <a:r>
              <a:rPr lang="en-US" sz="2400" dirty="0"/>
              <a:t>6,579 asymptomatic/low symptom group; 3,269 moderate-high symptom trajectory group</a:t>
            </a:r>
          </a:p>
          <a:p>
            <a:r>
              <a:rPr lang="en-US" sz="2400" dirty="0"/>
              <a:t>Fewer than 8% of the participants in our sample reported any use of alcohol, tobacco or marijuana by the final SU survey</a:t>
            </a:r>
          </a:p>
          <a:p>
            <a:r>
              <a:rPr lang="en-US" sz="2400" dirty="0"/>
              <a:t>Participants with moderate-high symptom trajectories were more likely to report use of alcohol, tobacco, and marijuana across most years (cite Voepel-Lewis et al., 2024)</a:t>
            </a:r>
          </a:p>
        </p:txBody>
      </p:sp>
    </p:spTree>
    <p:extLst>
      <p:ext uri="{BB962C8B-B14F-4D97-AF65-F5344CB8AC3E}">
        <p14:creationId xmlns:p14="http://schemas.microsoft.com/office/powerpoint/2010/main" val="377978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D880-FEF2-B939-3F8A-8F8F86C1DA33}"/>
              </a:ext>
            </a:extLst>
          </p:cNvPr>
          <p:cNvSpPr>
            <a:spLocks noGrp="1"/>
          </p:cNvSpPr>
          <p:nvPr>
            <p:ph type="title"/>
          </p:nvPr>
        </p:nvSpPr>
        <p:spPr>
          <a:xfrm>
            <a:off x="742666" y="524137"/>
            <a:ext cx="10515600" cy="386862"/>
          </a:xfrm>
        </p:spPr>
        <p:txBody>
          <a:bodyPr>
            <a:normAutofit fontScale="90000"/>
          </a:bodyPr>
          <a:lstStyle/>
          <a:p>
            <a:r>
              <a:rPr lang="en-US" dirty="0"/>
              <a:t>Results: Objective 1</a:t>
            </a:r>
          </a:p>
        </p:txBody>
      </p:sp>
      <p:graphicFrame>
        <p:nvGraphicFramePr>
          <p:cNvPr id="4" name="Table 3">
            <a:extLst>
              <a:ext uri="{FF2B5EF4-FFF2-40B4-BE49-F238E27FC236}">
                <a16:creationId xmlns:a16="http://schemas.microsoft.com/office/drawing/2014/main" id="{DB1CA67F-061B-7DC9-5025-82FF7DEDE9BC}"/>
              </a:ext>
            </a:extLst>
          </p:cNvPr>
          <p:cNvGraphicFramePr>
            <a:graphicFrameLocks noGrp="1"/>
          </p:cNvGraphicFramePr>
          <p:nvPr>
            <p:extLst>
              <p:ext uri="{D42A27DB-BD31-4B8C-83A1-F6EECF244321}">
                <p14:modId xmlns:p14="http://schemas.microsoft.com/office/powerpoint/2010/main" val="463399676"/>
              </p:ext>
            </p:extLst>
          </p:nvPr>
        </p:nvGraphicFramePr>
        <p:xfrm>
          <a:off x="1571131" y="1242437"/>
          <a:ext cx="8858670" cy="4373125"/>
        </p:xfrm>
        <a:graphic>
          <a:graphicData uri="http://schemas.openxmlformats.org/drawingml/2006/table">
            <a:tbl>
              <a:tblPr firstRow="1" bandRow="1">
                <a:tableStyleId>{FABFCF23-3B69-468F-B69F-88F6DE6A72F2}</a:tableStyleId>
              </a:tblPr>
              <a:tblGrid>
                <a:gridCol w="5065730">
                  <a:extLst>
                    <a:ext uri="{9D8B030D-6E8A-4147-A177-3AD203B41FA5}">
                      <a16:colId xmlns:a16="http://schemas.microsoft.com/office/drawing/2014/main" val="883451599"/>
                    </a:ext>
                  </a:extLst>
                </a:gridCol>
                <a:gridCol w="3792940">
                  <a:extLst>
                    <a:ext uri="{9D8B030D-6E8A-4147-A177-3AD203B41FA5}">
                      <a16:colId xmlns:a16="http://schemas.microsoft.com/office/drawing/2014/main" val="1641573714"/>
                    </a:ext>
                  </a:extLst>
                </a:gridCol>
              </a:tblGrid>
              <a:tr h="624819">
                <a:tc>
                  <a:txBody>
                    <a:bodyPr/>
                    <a:lstStyle/>
                    <a:p>
                      <a:pPr marL="0" marR="0">
                        <a:lnSpc>
                          <a:spcPct val="107000"/>
                        </a:lnSpc>
                        <a:spcBef>
                          <a:spcPts val="0"/>
                        </a:spcBef>
                        <a:spcAft>
                          <a:spcPts val="0"/>
                        </a:spcAft>
                      </a:pPr>
                      <a:r>
                        <a:rPr lang="en-US" sz="2400" b="1" kern="100" dirty="0">
                          <a:effectLst/>
                        </a:rPr>
                        <a:t>Factor (reference)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tc>
                  <a:txBody>
                    <a:bodyPr/>
                    <a:lstStyle/>
                    <a:p>
                      <a:pPr marL="0" marR="0" algn="ctr">
                        <a:lnSpc>
                          <a:spcPct val="107000"/>
                        </a:lnSpc>
                        <a:spcBef>
                          <a:spcPts val="0"/>
                        </a:spcBef>
                        <a:spcAft>
                          <a:spcPts val="0"/>
                        </a:spcAft>
                      </a:pPr>
                      <a:r>
                        <a:rPr lang="en-US" sz="2400" b="1" kern="100" dirty="0">
                          <a:effectLst/>
                        </a:rPr>
                        <a:t>Child Level Model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extLst>
                  <a:ext uri="{0D108BD9-81ED-4DB2-BD59-A6C34878D82A}">
                    <a16:rowId xmlns:a16="http://schemas.microsoft.com/office/drawing/2014/main" val="240394427"/>
                  </a:ext>
                </a:extLst>
              </a:tr>
              <a:tr h="624819">
                <a:tc>
                  <a:txBody>
                    <a:bodyPr/>
                    <a:lstStyle/>
                    <a:p>
                      <a:pPr marL="0" marR="0">
                        <a:lnSpc>
                          <a:spcPct val="107000"/>
                        </a:lnSpc>
                        <a:spcBef>
                          <a:spcPts val="0"/>
                        </a:spcBef>
                        <a:spcAft>
                          <a:spcPts val="0"/>
                        </a:spcAft>
                      </a:pPr>
                      <a:r>
                        <a:rPr lang="en-US" sz="2400" kern="100" dirty="0">
                          <a:effectLst/>
                        </a:rPr>
                        <a:t>Age in yrs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tc>
                  <a:txBody>
                    <a:bodyPr/>
                    <a:lstStyle/>
                    <a:p>
                      <a:pPr marL="0" marR="0" algn="ctr">
                        <a:lnSpc>
                          <a:spcPct val="107000"/>
                        </a:lnSpc>
                        <a:spcBef>
                          <a:spcPts val="0"/>
                        </a:spcBef>
                        <a:spcAft>
                          <a:spcPts val="0"/>
                        </a:spcAft>
                      </a:pPr>
                      <a:r>
                        <a:rPr lang="en-US" sz="2400" kern="100" dirty="0">
                          <a:effectLst/>
                        </a:rPr>
                        <a:t>1.60 [1.44, 1.79],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extLst>
                  <a:ext uri="{0D108BD9-81ED-4DB2-BD59-A6C34878D82A}">
                    <a16:rowId xmlns:a16="http://schemas.microsoft.com/office/drawing/2014/main" val="385893151"/>
                  </a:ext>
                </a:extLst>
              </a:tr>
              <a:tr h="624819">
                <a:tc>
                  <a:txBody>
                    <a:bodyPr/>
                    <a:lstStyle/>
                    <a:p>
                      <a:pPr marL="0" marR="0">
                        <a:lnSpc>
                          <a:spcPct val="107000"/>
                        </a:lnSpc>
                        <a:spcBef>
                          <a:spcPts val="0"/>
                        </a:spcBef>
                        <a:spcAft>
                          <a:spcPts val="0"/>
                        </a:spcAft>
                      </a:pPr>
                      <a:r>
                        <a:rPr lang="en-US" sz="2400" kern="100" dirty="0">
                          <a:effectLst/>
                        </a:rPr>
                        <a:t>Hispanic ethnicity (vs. non-Hispanic)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tc>
                  <a:txBody>
                    <a:bodyPr/>
                    <a:lstStyle/>
                    <a:p>
                      <a:pPr marL="0" marR="0" algn="ctr">
                        <a:lnSpc>
                          <a:spcPct val="107000"/>
                        </a:lnSpc>
                        <a:spcBef>
                          <a:spcPts val="0"/>
                        </a:spcBef>
                        <a:spcAft>
                          <a:spcPts val="0"/>
                        </a:spcAft>
                      </a:pPr>
                      <a:r>
                        <a:rPr lang="en-US" sz="2400" kern="100" dirty="0">
                          <a:effectLst/>
                        </a:rPr>
                        <a:t>1.24 [1.01, 1.51], .037</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extLst>
                  <a:ext uri="{0D108BD9-81ED-4DB2-BD59-A6C34878D82A}">
                    <a16:rowId xmlns:a16="http://schemas.microsoft.com/office/drawing/2014/main" val="1438809207"/>
                  </a:ext>
                </a:extLst>
              </a:tr>
              <a:tr h="642889">
                <a:tc>
                  <a:txBody>
                    <a:bodyPr/>
                    <a:lstStyle/>
                    <a:p>
                      <a:pPr marL="0" marR="0">
                        <a:lnSpc>
                          <a:spcPct val="107000"/>
                        </a:lnSpc>
                        <a:spcBef>
                          <a:spcPts val="0"/>
                        </a:spcBef>
                        <a:spcAft>
                          <a:spcPts val="0"/>
                        </a:spcAft>
                      </a:pPr>
                      <a:r>
                        <a:rPr lang="en-US" sz="2400" kern="100" dirty="0">
                          <a:effectLst/>
                        </a:rPr>
                        <a:t>Moderate/High Symptom Trajectory (vs. Asymptomatic/Low)</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tc>
                  <a:txBody>
                    <a:bodyPr/>
                    <a:lstStyle/>
                    <a:p>
                      <a:pPr marL="0" marR="0" algn="ctr">
                        <a:lnSpc>
                          <a:spcPct val="107000"/>
                        </a:lnSpc>
                        <a:spcBef>
                          <a:spcPts val="0"/>
                        </a:spcBef>
                        <a:spcAft>
                          <a:spcPts val="0"/>
                        </a:spcAft>
                      </a:pPr>
                      <a:r>
                        <a:rPr lang="en-US" sz="2400" kern="100" dirty="0">
                          <a:effectLst/>
                        </a:rPr>
                        <a:t>1.43 [1.22, 1.68],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extLst>
                  <a:ext uri="{0D108BD9-81ED-4DB2-BD59-A6C34878D82A}">
                    <a16:rowId xmlns:a16="http://schemas.microsoft.com/office/drawing/2014/main" val="522163599"/>
                  </a:ext>
                </a:extLst>
              </a:tr>
              <a:tr h="624819">
                <a:tc>
                  <a:txBody>
                    <a:bodyPr/>
                    <a:lstStyle/>
                    <a:p>
                      <a:pPr marL="0" marR="0">
                        <a:lnSpc>
                          <a:spcPct val="107000"/>
                        </a:lnSpc>
                        <a:spcBef>
                          <a:spcPts val="0"/>
                        </a:spcBef>
                        <a:spcAft>
                          <a:spcPts val="0"/>
                        </a:spcAft>
                      </a:pPr>
                      <a:r>
                        <a:rPr lang="en-US" sz="2400" kern="100" dirty="0">
                          <a:effectLst/>
                        </a:rPr>
                        <a:t>Risk perceptions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tc>
                  <a:txBody>
                    <a:bodyPr/>
                    <a:lstStyle/>
                    <a:p>
                      <a:pPr marL="0" marR="0" algn="ctr">
                        <a:lnSpc>
                          <a:spcPct val="107000"/>
                        </a:lnSpc>
                        <a:spcBef>
                          <a:spcPts val="0"/>
                        </a:spcBef>
                        <a:spcAft>
                          <a:spcPts val="0"/>
                        </a:spcAft>
                      </a:pPr>
                      <a:r>
                        <a:rPr lang="en-US" sz="2400" kern="100" dirty="0">
                          <a:effectLst/>
                        </a:rPr>
                        <a:t>0.45 [0.40, 0.50],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15553" marR="115553" marT="0" marB="0" anchor="ctr"/>
                </a:tc>
                <a:extLst>
                  <a:ext uri="{0D108BD9-81ED-4DB2-BD59-A6C34878D82A}">
                    <a16:rowId xmlns:a16="http://schemas.microsoft.com/office/drawing/2014/main" val="3355184876"/>
                  </a:ext>
                </a:extLst>
              </a:tr>
              <a:tr h="972636">
                <a:tc gridSpan="2">
                  <a:txBody>
                    <a:bodyPr/>
                    <a:lstStyle/>
                    <a:p>
                      <a:pPr marL="0" marR="0">
                        <a:lnSpc>
                          <a:spcPct val="107000"/>
                        </a:lnSpc>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Model Statistics: </a:t>
                      </a:r>
                      <a:r>
                        <a:rPr lang="en-US" sz="2000" kern="100" dirty="0" err="1">
                          <a:effectLst/>
                          <a:latin typeface="Arial" panose="020B0604020202020204" pitchFamily="34" charset="0"/>
                          <a:cs typeface="Times New Roman" panose="02020603050405020304" pitchFamily="18" charset="0"/>
                        </a:rPr>
                        <a:t>Obs</a:t>
                      </a:r>
                      <a:r>
                        <a:rPr lang="en-US" sz="2000" kern="100" dirty="0">
                          <a:effectLst/>
                          <a:latin typeface="Arial" panose="020B0604020202020204" pitchFamily="34" charset="0"/>
                          <a:cs typeface="Times New Roman" panose="02020603050405020304" pitchFamily="18" charset="0"/>
                        </a:rPr>
                        <a:t>=31,965; Chi</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=640.32; p&lt;.0001; pseudo r</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=0.101;</a:t>
                      </a:r>
                      <a:r>
                        <a:rPr lang="en-US" sz="2000" kern="100" dirty="0">
                          <a:effectLst/>
                          <a:latin typeface="Calibri" panose="020F0502020204030204" pitchFamily="34" charset="0"/>
                          <a:cs typeface="Times New Roman" panose="02020603050405020304" pitchFamily="18" charset="0"/>
                        </a:rPr>
                        <a:t> </a:t>
                      </a:r>
                      <a:r>
                        <a:rPr lang="en-US" sz="2000" kern="100" dirty="0">
                          <a:effectLst/>
                          <a:latin typeface="Arial" panose="020B0604020202020204" pitchFamily="34" charset="0"/>
                          <a:cs typeface="Times New Roman" panose="02020603050405020304" pitchFamily="18" charset="0"/>
                        </a:rPr>
                        <a:t>AIC 5726.67</a:t>
                      </a:r>
                      <a:endParaRPr lang="en-US" sz="2000" kern="100" dirty="0">
                        <a:effectLst/>
                        <a:latin typeface="Calibri" panose="020F0502020204030204" pitchFamily="34" charset="0"/>
                        <a:cs typeface="Times New Roman" panose="02020603050405020304" pitchFamily="18" charset="0"/>
                      </a:endParaRPr>
                    </a:p>
                  </a:txBody>
                  <a:tcPr marL="115553" marR="115553" marT="0" marB="0" anchor="ctr"/>
                </a:tc>
                <a:tc hMerge="1">
                  <a:txBody>
                    <a:bodyPr/>
                    <a:lstStyle/>
                    <a:p>
                      <a:endParaRPr dirty="0"/>
                    </a:p>
                  </a:txBody>
                  <a:tcPr marL="115553" marR="115553" marT="0" marB="0"/>
                </a:tc>
                <a:extLst>
                  <a:ext uri="{0D108BD9-81ED-4DB2-BD59-A6C34878D82A}">
                    <a16:rowId xmlns:a16="http://schemas.microsoft.com/office/drawing/2014/main" val="2260784195"/>
                  </a:ext>
                </a:extLst>
              </a:tr>
            </a:tbl>
          </a:graphicData>
        </a:graphic>
      </p:graphicFrame>
      <p:sp>
        <p:nvSpPr>
          <p:cNvPr id="7" name="TextBox 6">
            <a:extLst>
              <a:ext uri="{FF2B5EF4-FFF2-40B4-BE49-F238E27FC236}">
                <a16:creationId xmlns:a16="http://schemas.microsoft.com/office/drawing/2014/main" id="{EFE3570B-C94F-CACD-46F8-C7E218216463}"/>
              </a:ext>
            </a:extLst>
          </p:cNvPr>
          <p:cNvSpPr txBox="1"/>
          <p:nvPr/>
        </p:nvSpPr>
        <p:spPr>
          <a:xfrm>
            <a:off x="742666" y="5875961"/>
            <a:ext cx="9746579" cy="307777"/>
          </a:xfrm>
          <a:prstGeom prst="rect">
            <a:avLst/>
          </a:prstGeom>
          <a:noFill/>
        </p:spPr>
        <p:txBody>
          <a:bodyPr wrap="none" rtlCol="0">
            <a:spAutoFit/>
          </a:bodyPr>
          <a:lstStyle/>
          <a:p>
            <a:r>
              <a:rPr lang="en-US" sz="1400" dirty="0">
                <a:solidFill>
                  <a:schemeClr val="accent1">
                    <a:lumMod val="75000"/>
                  </a:schemeClr>
                </a:solidFill>
              </a:rPr>
              <a:t>Data presented as odds ratios with [95% confidence intervals], p value. Non-significant covariates not displayed: ex, race</a:t>
            </a:r>
          </a:p>
        </p:txBody>
      </p:sp>
    </p:spTree>
    <p:extLst>
      <p:ext uri="{BB962C8B-B14F-4D97-AF65-F5344CB8AC3E}">
        <p14:creationId xmlns:p14="http://schemas.microsoft.com/office/powerpoint/2010/main" val="192632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0C73-8534-B1CC-7914-8D3D7CB71295}"/>
              </a:ext>
            </a:extLst>
          </p:cNvPr>
          <p:cNvSpPr>
            <a:spLocks noGrp="1"/>
          </p:cNvSpPr>
          <p:nvPr>
            <p:ph type="title"/>
          </p:nvPr>
        </p:nvSpPr>
        <p:spPr/>
        <p:txBody>
          <a:bodyPr>
            <a:normAutofit fontScale="90000"/>
          </a:bodyPr>
          <a:lstStyle/>
          <a:p>
            <a:endParaRPr lang="en-US"/>
          </a:p>
        </p:txBody>
      </p:sp>
      <p:graphicFrame>
        <p:nvGraphicFramePr>
          <p:cNvPr id="4" name="Table 3">
            <a:extLst>
              <a:ext uri="{FF2B5EF4-FFF2-40B4-BE49-F238E27FC236}">
                <a16:creationId xmlns:a16="http://schemas.microsoft.com/office/drawing/2014/main" id="{7E6475CB-F1BB-5A61-0DC0-755F150A87A1}"/>
              </a:ext>
            </a:extLst>
          </p:cNvPr>
          <p:cNvGraphicFramePr>
            <a:graphicFrameLocks noGrp="1"/>
          </p:cNvGraphicFramePr>
          <p:nvPr>
            <p:extLst>
              <p:ext uri="{D42A27DB-BD31-4B8C-83A1-F6EECF244321}">
                <p14:modId xmlns:p14="http://schemas.microsoft.com/office/powerpoint/2010/main" val="2656903006"/>
              </p:ext>
            </p:extLst>
          </p:nvPr>
        </p:nvGraphicFramePr>
        <p:xfrm>
          <a:off x="968991" y="259312"/>
          <a:ext cx="10768084" cy="6411652"/>
        </p:xfrm>
        <a:graphic>
          <a:graphicData uri="http://schemas.openxmlformats.org/drawingml/2006/table">
            <a:tbl>
              <a:tblPr firstRow="1" bandRow="1">
                <a:tableStyleId>{FABFCF23-3B69-468F-B69F-88F6DE6A72F2}</a:tableStyleId>
              </a:tblPr>
              <a:tblGrid>
                <a:gridCol w="5384042">
                  <a:extLst>
                    <a:ext uri="{9D8B030D-6E8A-4147-A177-3AD203B41FA5}">
                      <a16:colId xmlns:a16="http://schemas.microsoft.com/office/drawing/2014/main" val="2737746503"/>
                    </a:ext>
                  </a:extLst>
                </a:gridCol>
                <a:gridCol w="5384042">
                  <a:extLst>
                    <a:ext uri="{9D8B030D-6E8A-4147-A177-3AD203B41FA5}">
                      <a16:colId xmlns:a16="http://schemas.microsoft.com/office/drawing/2014/main" val="1367065267"/>
                    </a:ext>
                  </a:extLst>
                </a:gridCol>
              </a:tblGrid>
              <a:tr h="509497">
                <a:tc>
                  <a:txBody>
                    <a:bodyPr/>
                    <a:lstStyle/>
                    <a:p>
                      <a:pPr marL="0" marR="0">
                        <a:lnSpc>
                          <a:spcPct val="107000"/>
                        </a:lnSpc>
                        <a:spcBef>
                          <a:spcPts val="0"/>
                        </a:spcBef>
                        <a:spcAft>
                          <a:spcPts val="0"/>
                        </a:spcAft>
                      </a:pPr>
                      <a:r>
                        <a:rPr lang="en-US" sz="2400" b="1" kern="100" dirty="0">
                          <a:effectLst/>
                        </a:rPr>
                        <a:t>Factor (reference)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b="1" kern="100" dirty="0">
                          <a:effectLst/>
                        </a:rPr>
                        <a:t>Family Level Model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3771743451"/>
                  </a:ext>
                </a:extLst>
              </a:tr>
              <a:tr h="509497">
                <a:tc>
                  <a:txBody>
                    <a:bodyPr/>
                    <a:lstStyle/>
                    <a:p>
                      <a:pPr marL="0" marR="0">
                        <a:lnSpc>
                          <a:spcPct val="107000"/>
                        </a:lnSpc>
                        <a:spcBef>
                          <a:spcPts val="0"/>
                        </a:spcBef>
                        <a:spcAft>
                          <a:spcPts val="0"/>
                        </a:spcAft>
                      </a:pPr>
                      <a:r>
                        <a:rPr lang="en-US" sz="2400" kern="100" dirty="0">
                          <a:effectLst/>
                        </a:rPr>
                        <a:t>Age in yrs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1.57 [1.40, 1.75],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150117841"/>
                  </a:ext>
                </a:extLst>
              </a:tr>
              <a:tr h="605090">
                <a:tc>
                  <a:txBody>
                    <a:bodyPr/>
                    <a:lstStyle/>
                    <a:p>
                      <a:pPr marL="0" marR="0">
                        <a:lnSpc>
                          <a:spcPct val="107000"/>
                        </a:lnSpc>
                        <a:spcBef>
                          <a:spcPts val="0"/>
                        </a:spcBef>
                        <a:spcAft>
                          <a:spcPts val="0"/>
                        </a:spcAft>
                      </a:pPr>
                      <a:r>
                        <a:rPr lang="en-US" sz="2400" kern="100" dirty="0">
                          <a:effectLst/>
                        </a:rPr>
                        <a:t>Hispanic ethnicity (vs. non-Hispanic)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1.24 [1.02, 1.50], .030</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1064130677"/>
                  </a:ext>
                </a:extLst>
              </a:tr>
              <a:tr h="986592">
                <a:tc>
                  <a:txBody>
                    <a:bodyPr/>
                    <a:lstStyle/>
                    <a:p>
                      <a:pPr marL="0" marR="0">
                        <a:lnSpc>
                          <a:spcPct val="107000"/>
                        </a:lnSpc>
                        <a:spcBef>
                          <a:spcPts val="0"/>
                        </a:spcBef>
                        <a:spcAft>
                          <a:spcPts val="0"/>
                        </a:spcAft>
                      </a:pPr>
                      <a:r>
                        <a:rPr lang="en-US" sz="2400" kern="100" dirty="0">
                          <a:effectLst/>
                        </a:rPr>
                        <a:t>Moderate/High Symptom Trajectory   </a:t>
                      </a:r>
                    </a:p>
                    <a:p>
                      <a:pPr marL="0" marR="0">
                        <a:lnSpc>
                          <a:spcPct val="107000"/>
                        </a:lnSpc>
                        <a:spcBef>
                          <a:spcPts val="0"/>
                        </a:spcBef>
                        <a:spcAft>
                          <a:spcPts val="0"/>
                        </a:spcAft>
                      </a:pPr>
                      <a:r>
                        <a:rPr lang="en-US" sz="2400" kern="100" dirty="0">
                          <a:effectLst/>
                        </a:rPr>
                        <a:t>    (vs. Asymptomatic/Low)</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1.24 [1.05, 1.46], .012</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4033439878"/>
                  </a:ext>
                </a:extLst>
              </a:tr>
              <a:tr h="509497">
                <a:tc>
                  <a:txBody>
                    <a:bodyPr/>
                    <a:lstStyle/>
                    <a:p>
                      <a:pPr marL="0" marR="0">
                        <a:lnSpc>
                          <a:spcPct val="107000"/>
                        </a:lnSpc>
                        <a:spcBef>
                          <a:spcPts val="0"/>
                        </a:spcBef>
                        <a:spcAft>
                          <a:spcPts val="0"/>
                        </a:spcAft>
                      </a:pPr>
                      <a:r>
                        <a:rPr lang="en-US" sz="2400" kern="100">
                          <a:effectLst/>
                        </a:rPr>
                        <a:t>Risk perceptions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0.51 [0.46, 0.57],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2618494563"/>
                  </a:ext>
                </a:extLst>
              </a:tr>
              <a:tr h="509497">
                <a:tc>
                  <a:txBody>
                    <a:bodyPr/>
                    <a:lstStyle/>
                    <a:p>
                      <a:pPr marL="0" marR="0">
                        <a:lnSpc>
                          <a:spcPct val="107000"/>
                        </a:lnSpc>
                        <a:spcBef>
                          <a:spcPts val="0"/>
                        </a:spcBef>
                        <a:spcAft>
                          <a:spcPts val="0"/>
                        </a:spcAft>
                      </a:pPr>
                      <a:r>
                        <a:rPr lang="en-US" sz="2400" kern="100" dirty="0">
                          <a:effectLst/>
                        </a:rPr>
                        <a:t>Deprivation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1.06 [0.98, 1.14], .171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3304782007"/>
                  </a:ext>
                </a:extLst>
              </a:tr>
              <a:tr h="478306">
                <a:tc>
                  <a:txBody>
                    <a:bodyPr/>
                    <a:lstStyle/>
                    <a:p>
                      <a:pPr marL="0" marR="0">
                        <a:lnSpc>
                          <a:spcPct val="107000"/>
                        </a:lnSpc>
                        <a:spcBef>
                          <a:spcPts val="0"/>
                        </a:spcBef>
                        <a:spcAft>
                          <a:spcPts val="0"/>
                        </a:spcAft>
                      </a:pPr>
                      <a:r>
                        <a:rPr lang="en-US" sz="2400" kern="100">
                          <a:effectLst/>
                        </a:rPr>
                        <a:t>Parent SU Problem (vs. neither)</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1.34 [1.13, 1.60],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1872521880"/>
                  </a:ext>
                </a:extLst>
              </a:tr>
              <a:tr h="1336979">
                <a:tc>
                  <a:txBody>
                    <a:bodyPr/>
                    <a:lstStyle/>
                    <a:p>
                      <a:pPr marL="0" marR="0">
                        <a:lnSpc>
                          <a:spcPct val="107000"/>
                        </a:lnSpc>
                        <a:spcBef>
                          <a:spcPts val="0"/>
                        </a:spcBef>
                        <a:spcAft>
                          <a:spcPts val="0"/>
                        </a:spcAft>
                      </a:pPr>
                      <a:r>
                        <a:rPr lang="en-US" sz="2400" kern="100" dirty="0">
                          <a:effectLst/>
                        </a:rPr>
                        <a:t>Parent rules (vs. prohibit use)</a:t>
                      </a:r>
                    </a:p>
                    <a:p>
                      <a:pPr marL="0" marR="0">
                        <a:lnSpc>
                          <a:spcPct val="107000"/>
                        </a:lnSpc>
                        <a:spcBef>
                          <a:spcPts val="0"/>
                        </a:spcBef>
                        <a:spcAft>
                          <a:spcPts val="0"/>
                        </a:spcAft>
                      </a:pPr>
                      <a:r>
                        <a:rPr lang="en-US" sz="2400" kern="100" dirty="0">
                          <a:effectLst/>
                        </a:rPr>
                        <a:t>   None or mostly no rules</a:t>
                      </a:r>
                    </a:p>
                    <a:p>
                      <a:pPr marL="0" marR="0">
                        <a:lnSpc>
                          <a:spcPct val="107000"/>
                        </a:lnSpc>
                        <a:spcBef>
                          <a:spcPts val="0"/>
                        </a:spcBef>
                        <a:spcAft>
                          <a:spcPts val="0"/>
                        </a:spcAft>
                      </a:pPr>
                      <a:r>
                        <a:rPr lang="en-US" sz="2400" kern="100" dirty="0">
                          <a:effectLst/>
                        </a:rPr>
                        <a:t>   Some permission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 </a:t>
                      </a:r>
                    </a:p>
                    <a:p>
                      <a:pPr marL="0" marR="0" algn="ctr">
                        <a:lnSpc>
                          <a:spcPct val="107000"/>
                        </a:lnSpc>
                        <a:spcBef>
                          <a:spcPts val="0"/>
                        </a:spcBef>
                        <a:spcAft>
                          <a:spcPts val="0"/>
                        </a:spcAft>
                      </a:pPr>
                      <a:r>
                        <a:rPr lang="en-US" sz="2400" kern="100" dirty="0">
                          <a:effectLst/>
                        </a:rPr>
                        <a:t>0.91 [0.69, 1.20], .513</a:t>
                      </a:r>
                    </a:p>
                    <a:p>
                      <a:pPr marL="0" marR="0" algn="ctr">
                        <a:lnSpc>
                          <a:spcPct val="107000"/>
                        </a:lnSpc>
                        <a:spcBef>
                          <a:spcPts val="0"/>
                        </a:spcBef>
                        <a:spcAft>
                          <a:spcPts val="0"/>
                        </a:spcAft>
                      </a:pPr>
                      <a:r>
                        <a:rPr lang="en-US" sz="2400" kern="100" dirty="0">
                          <a:effectLst/>
                        </a:rPr>
                        <a:t>3.02 [2.39, 3.81],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3623392515"/>
                  </a:ext>
                </a:extLst>
              </a:tr>
              <a:tr h="509497">
                <a:tc>
                  <a:txBody>
                    <a:bodyPr/>
                    <a:lstStyle/>
                    <a:p>
                      <a:pPr marL="0" marR="0">
                        <a:lnSpc>
                          <a:spcPct val="107000"/>
                        </a:lnSpc>
                        <a:spcBef>
                          <a:spcPts val="0"/>
                        </a:spcBef>
                        <a:spcAft>
                          <a:spcPts val="0"/>
                        </a:spcAft>
                      </a:pPr>
                      <a:r>
                        <a:rPr lang="en-US" sz="2400" kern="100">
                          <a:effectLst/>
                        </a:rPr>
                        <a:t>Parent monitoring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tc>
                  <a:txBody>
                    <a:bodyPr/>
                    <a:lstStyle/>
                    <a:p>
                      <a:pPr marL="0" marR="0" algn="ctr">
                        <a:lnSpc>
                          <a:spcPct val="107000"/>
                        </a:lnSpc>
                        <a:spcBef>
                          <a:spcPts val="0"/>
                        </a:spcBef>
                        <a:spcAft>
                          <a:spcPts val="0"/>
                        </a:spcAft>
                      </a:pPr>
                      <a:r>
                        <a:rPr lang="en-US" sz="2400" kern="100" dirty="0">
                          <a:effectLst/>
                        </a:rPr>
                        <a:t>0.50 [0.43, 0.58],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4223" marR="94223" marT="0" marB="0" anchor="ctr"/>
                </a:tc>
                <a:extLst>
                  <a:ext uri="{0D108BD9-81ED-4DB2-BD59-A6C34878D82A}">
                    <a16:rowId xmlns:a16="http://schemas.microsoft.com/office/drawing/2014/main" val="3595699626"/>
                  </a:ext>
                </a:extLst>
              </a:tr>
              <a:tr h="457200">
                <a:tc gridSpan="2">
                  <a:txBody>
                    <a:bodyPr/>
                    <a:lstStyle/>
                    <a:p>
                      <a:pPr marL="0" marR="0">
                        <a:lnSpc>
                          <a:spcPct val="107000"/>
                        </a:lnSpc>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Model Statistics: </a:t>
                      </a:r>
                      <a:r>
                        <a:rPr lang="en-US" sz="2000" kern="100" dirty="0" err="1">
                          <a:effectLst/>
                          <a:latin typeface="Arial" panose="020B0604020202020204" pitchFamily="34" charset="0"/>
                          <a:cs typeface="Times New Roman" panose="02020603050405020304" pitchFamily="18" charset="0"/>
                        </a:rPr>
                        <a:t>Obs</a:t>
                      </a:r>
                      <a:r>
                        <a:rPr lang="en-US" sz="2000" kern="100" dirty="0">
                          <a:effectLst/>
                          <a:latin typeface="Arial" panose="020B0604020202020204" pitchFamily="34" charset="0"/>
                          <a:cs typeface="Times New Roman" panose="02020603050405020304" pitchFamily="18" charset="0"/>
                        </a:rPr>
                        <a:t>=31,811; Chi</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=797.89; p&lt;.0001; pseudo r</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=0.127;</a:t>
                      </a:r>
                      <a:r>
                        <a:rPr lang="en-US" sz="2000" kern="100" dirty="0">
                          <a:effectLst/>
                          <a:latin typeface="Calibri" panose="020F0502020204030204" pitchFamily="34" charset="0"/>
                          <a:cs typeface="Times New Roman" panose="02020603050405020304" pitchFamily="18" charset="0"/>
                        </a:rPr>
                        <a:t> </a:t>
                      </a:r>
                      <a:r>
                        <a:rPr lang="en-US" sz="2000" kern="100" dirty="0">
                          <a:effectLst/>
                          <a:latin typeface="Arial" panose="020B0604020202020204" pitchFamily="34" charset="0"/>
                          <a:cs typeface="Times New Roman" panose="02020603050405020304" pitchFamily="18" charset="0"/>
                        </a:rPr>
                        <a:t>AIC 5510.49</a:t>
                      </a:r>
                      <a:endParaRPr lang="en-US" sz="2000" kern="100" dirty="0">
                        <a:effectLst/>
                        <a:latin typeface="Calibri" panose="020F0502020204030204" pitchFamily="34" charset="0"/>
                        <a:cs typeface="Times New Roman" panose="02020603050405020304" pitchFamily="18" charset="0"/>
                      </a:endParaRPr>
                    </a:p>
                  </a:txBody>
                  <a:tcPr marL="69459" marR="69459" marT="0" marB="0" anchor="ctr"/>
                </a:tc>
                <a:tc hMerge="1">
                  <a:txBody>
                    <a:bodyPr/>
                    <a:lstStyle/>
                    <a:p>
                      <a:endParaRPr dirty="0"/>
                    </a:p>
                  </a:txBody>
                  <a:tcPr marL="68580" marR="68580" marT="0" marB="0"/>
                </a:tc>
                <a:extLst>
                  <a:ext uri="{0D108BD9-81ED-4DB2-BD59-A6C34878D82A}">
                    <a16:rowId xmlns:a16="http://schemas.microsoft.com/office/drawing/2014/main" val="1062462501"/>
                  </a:ext>
                </a:extLst>
              </a:tr>
            </a:tbl>
          </a:graphicData>
        </a:graphic>
      </p:graphicFrame>
    </p:spTree>
    <p:extLst>
      <p:ext uri="{BB962C8B-B14F-4D97-AF65-F5344CB8AC3E}">
        <p14:creationId xmlns:p14="http://schemas.microsoft.com/office/powerpoint/2010/main" val="311458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E642FE73-9490-CF30-75DA-BA87CE056632}"/>
              </a:ext>
            </a:extLst>
          </p:cNvPr>
          <p:cNvGraphicFramePr>
            <a:graphicFrameLocks noGrp="1"/>
          </p:cNvGraphicFramePr>
          <p:nvPr>
            <p:ph idx="1"/>
            <p:extLst>
              <p:ext uri="{D42A27DB-BD31-4B8C-83A1-F6EECF244321}">
                <p14:modId xmlns:p14="http://schemas.microsoft.com/office/powerpoint/2010/main" val="3181361233"/>
              </p:ext>
            </p:extLst>
          </p:nvPr>
        </p:nvGraphicFramePr>
        <p:xfrm>
          <a:off x="783040" y="162165"/>
          <a:ext cx="10625920" cy="6139943"/>
        </p:xfrm>
        <a:graphic>
          <a:graphicData uri="http://schemas.openxmlformats.org/drawingml/2006/table">
            <a:tbl>
              <a:tblPr firstRow="1" bandRow="1">
                <a:tableStyleId>{FABFCF23-3B69-468F-B69F-88F6DE6A72F2}</a:tableStyleId>
              </a:tblPr>
              <a:tblGrid>
                <a:gridCol w="5312960">
                  <a:extLst>
                    <a:ext uri="{9D8B030D-6E8A-4147-A177-3AD203B41FA5}">
                      <a16:colId xmlns:a16="http://schemas.microsoft.com/office/drawing/2014/main" val="1172062102"/>
                    </a:ext>
                  </a:extLst>
                </a:gridCol>
                <a:gridCol w="5312960">
                  <a:extLst>
                    <a:ext uri="{9D8B030D-6E8A-4147-A177-3AD203B41FA5}">
                      <a16:colId xmlns:a16="http://schemas.microsoft.com/office/drawing/2014/main" val="1643575930"/>
                    </a:ext>
                  </a:extLst>
                </a:gridCol>
              </a:tblGrid>
              <a:tr h="470670">
                <a:tc>
                  <a:txBody>
                    <a:bodyPr/>
                    <a:lstStyle/>
                    <a:p>
                      <a:pPr marL="0" marR="0">
                        <a:lnSpc>
                          <a:spcPct val="107000"/>
                        </a:lnSpc>
                        <a:spcBef>
                          <a:spcPts val="0"/>
                        </a:spcBef>
                        <a:spcAft>
                          <a:spcPts val="0"/>
                        </a:spcAft>
                      </a:pPr>
                      <a:r>
                        <a:rPr lang="en-US" sz="2400" b="1" kern="100" dirty="0">
                          <a:effectLst/>
                        </a:rPr>
                        <a:t>Factor (reference)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b="1" kern="100" dirty="0">
                          <a:effectLst/>
                        </a:rPr>
                        <a:t>Peer Level Model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669619356"/>
                  </a:ext>
                </a:extLst>
              </a:tr>
              <a:tr h="470670">
                <a:tc>
                  <a:txBody>
                    <a:bodyPr/>
                    <a:lstStyle/>
                    <a:p>
                      <a:pPr marL="0" marR="0">
                        <a:lnSpc>
                          <a:spcPct val="107000"/>
                        </a:lnSpc>
                        <a:spcBef>
                          <a:spcPts val="0"/>
                        </a:spcBef>
                        <a:spcAft>
                          <a:spcPts val="0"/>
                        </a:spcAft>
                      </a:pPr>
                      <a:r>
                        <a:rPr lang="en-US" sz="2400" kern="100" dirty="0">
                          <a:effectLst/>
                        </a:rPr>
                        <a:t>Age in yrs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1.28 [1.14, 1.44],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318225034"/>
                  </a:ext>
                </a:extLst>
              </a:tr>
              <a:tr h="470670">
                <a:tc>
                  <a:txBody>
                    <a:bodyPr/>
                    <a:lstStyle/>
                    <a:p>
                      <a:pPr marL="0" marR="0">
                        <a:lnSpc>
                          <a:spcPct val="107000"/>
                        </a:lnSpc>
                        <a:spcBef>
                          <a:spcPts val="0"/>
                        </a:spcBef>
                        <a:spcAft>
                          <a:spcPts val="0"/>
                        </a:spcAft>
                      </a:pPr>
                      <a:r>
                        <a:rPr lang="en-US" sz="2400" kern="100" dirty="0">
                          <a:effectLst/>
                        </a:rPr>
                        <a:t>Hispanic ethnicity (vs. non-Hispanic)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1.22 [1.00, 1.49], .055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2495351766"/>
                  </a:ext>
                </a:extLst>
              </a:tr>
              <a:tr h="484292">
                <a:tc>
                  <a:txBody>
                    <a:bodyPr/>
                    <a:lstStyle/>
                    <a:p>
                      <a:pPr marL="0" marR="0">
                        <a:lnSpc>
                          <a:spcPct val="107000"/>
                        </a:lnSpc>
                        <a:spcBef>
                          <a:spcPts val="0"/>
                        </a:spcBef>
                        <a:spcAft>
                          <a:spcPts val="0"/>
                        </a:spcAft>
                      </a:pPr>
                      <a:r>
                        <a:rPr lang="en-US" sz="2400" kern="100">
                          <a:effectLst/>
                        </a:rPr>
                        <a:t>Moderate/High Symptom Trajectory   </a:t>
                      </a:r>
                    </a:p>
                    <a:p>
                      <a:pPr marL="0" marR="0">
                        <a:lnSpc>
                          <a:spcPct val="107000"/>
                        </a:lnSpc>
                        <a:spcBef>
                          <a:spcPts val="0"/>
                        </a:spcBef>
                        <a:spcAft>
                          <a:spcPts val="0"/>
                        </a:spcAft>
                      </a:pPr>
                      <a:r>
                        <a:rPr lang="en-US" sz="2400" kern="100">
                          <a:effectLst/>
                        </a:rPr>
                        <a:t>    (vs. Asymptomatic/Low)</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1.10 [0.92, 1.30], .299</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3124717319"/>
                  </a:ext>
                </a:extLst>
              </a:tr>
              <a:tr h="470670">
                <a:tc>
                  <a:txBody>
                    <a:bodyPr/>
                    <a:lstStyle/>
                    <a:p>
                      <a:pPr marL="0" marR="0">
                        <a:lnSpc>
                          <a:spcPct val="107000"/>
                        </a:lnSpc>
                        <a:spcBef>
                          <a:spcPts val="0"/>
                        </a:spcBef>
                        <a:spcAft>
                          <a:spcPts val="0"/>
                        </a:spcAft>
                      </a:pPr>
                      <a:r>
                        <a:rPr lang="en-US" sz="2400" kern="100">
                          <a:effectLst/>
                        </a:rPr>
                        <a:t>Risk perceptions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0.76 [0.66, 0.87],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2294301967"/>
                  </a:ext>
                </a:extLst>
              </a:tr>
              <a:tr h="470670">
                <a:tc>
                  <a:txBody>
                    <a:bodyPr/>
                    <a:lstStyle/>
                    <a:p>
                      <a:pPr marL="0" marR="0">
                        <a:lnSpc>
                          <a:spcPct val="107000"/>
                        </a:lnSpc>
                        <a:spcBef>
                          <a:spcPts val="0"/>
                        </a:spcBef>
                        <a:spcAft>
                          <a:spcPts val="0"/>
                        </a:spcAft>
                      </a:pPr>
                      <a:r>
                        <a:rPr lang="en-US" sz="2400" kern="100" dirty="0">
                          <a:effectLst/>
                        </a:rPr>
                        <a:t>Parent SU Problem (vs. neither)</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1.27 [1.06, 1.53], .009</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32609011"/>
                  </a:ext>
                </a:extLst>
              </a:tr>
              <a:tr h="732681">
                <a:tc>
                  <a:txBody>
                    <a:bodyPr/>
                    <a:lstStyle/>
                    <a:p>
                      <a:pPr marL="0" marR="0">
                        <a:lnSpc>
                          <a:spcPct val="107000"/>
                        </a:lnSpc>
                        <a:spcBef>
                          <a:spcPts val="0"/>
                        </a:spcBef>
                        <a:spcAft>
                          <a:spcPts val="0"/>
                        </a:spcAft>
                      </a:pPr>
                      <a:r>
                        <a:rPr lang="en-US" sz="2400" kern="100" dirty="0">
                          <a:effectLst/>
                        </a:rPr>
                        <a:t>Parent rules (vs. prohibit use)</a:t>
                      </a:r>
                    </a:p>
                    <a:p>
                      <a:pPr marL="0" marR="0">
                        <a:lnSpc>
                          <a:spcPct val="107000"/>
                        </a:lnSpc>
                        <a:spcBef>
                          <a:spcPts val="0"/>
                        </a:spcBef>
                        <a:spcAft>
                          <a:spcPts val="0"/>
                        </a:spcAft>
                      </a:pPr>
                      <a:r>
                        <a:rPr lang="en-US" sz="2400" kern="100" dirty="0">
                          <a:effectLst/>
                        </a:rPr>
                        <a:t>   None or mostly no rules</a:t>
                      </a:r>
                    </a:p>
                    <a:p>
                      <a:pPr marL="0" marR="0">
                        <a:lnSpc>
                          <a:spcPct val="107000"/>
                        </a:lnSpc>
                        <a:spcBef>
                          <a:spcPts val="0"/>
                        </a:spcBef>
                        <a:spcAft>
                          <a:spcPts val="0"/>
                        </a:spcAft>
                      </a:pPr>
                      <a:r>
                        <a:rPr lang="en-US" sz="2400" kern="100" dirty="0">
                          <a:effectLst/>
                        </a:rPr>
                        <a:t>   Some permission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 </a:t>
                      </a:r>
                    </a:p>
                    <a:p>
                      <a:pPr marL="0" marR="0" algn="ctr">
                        <a:lnSpc>
                          <a:spcPct val="107000"/>
                        </a:lnSpc>
                        <a:spcBef>
                          <a:spcPts val="0"/>
                        </a:spcBef>
                        <a:spcAft>
                          <a:spcPts val="0"/>
                        </a:spcAft>
                      </a:pPr>
                      <a:r>
                        <a:rPr lang="en-US" sz="2400" kern="100" dirty="0">
                          <a:effectLst/>
                        </a:rPr>
                        <a:t>1.03 [0.78, 1.37], .819</a:t>
                      </a:r>
                    </a:p>
                    <a:p>
                      <a:pPr marL="0" marR="0" algn="ctr">
                        <a:lnSpc>
                          <a:spcPct val="107000"/>
                        </a:lnSpc>
                        <a:spcBef>
                          <a:spcPts val="0"/>
                        </a:spcBef>
                        <a:spcAft>
                          <a:spcPts val="0"/>
                        </a:spcAft>
                      </a:pPr>
                      <a:r>
                        <a:rPr lang="en-US" sz="2400" kern="100" dirty="0">
                          <a:effectLst/>
                        </a:rPr>
                        <a:t>2.87 [2.23, 3.68],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3984784760"/>
                  </a:ext>
                </a:extLst>
              </a:tr>
              <a:tr h="470670">
                <a:tc>
                  <a:txBody>
                    <a:bodyPr/>
                    <a:lstStyle/>
                    <a:p>
                      <a:pPr marL="0" marR="0">
                        <a:lnSpc>
                          <a:spcPct val="107000"/>
                        </a:lnSpc>
                        <a:spcBef>
                          <a:spcPts val="0"/>
                        </a:spcBef>
                        <a:spcAft>
                          <a:spcPts val="0"/>
                        </a:spcAft>
                      </a:pPr>
                      <a:r>
                        <a:rPr lang="en-US" sz="2400" kern="100" dirty="0">
                          <a:effectLst/>
                        </a:rPr>
                        <a:t>Parent monitoring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0.69 [0.59, 0.81],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3860107459"/>
                  </a:ext>
                </a:extLst>
              </a:tr>
              <a:tr h="470670">
                <a:tc>
                  <a:txBody>
                    <a:bodyPr/>
                    <a:lstStyle/>
                    <a:p>
                      <a:pPr marL="0" marR="0">
                        <a:lnSpc>
                          <a:spcPct val="107000"/>
                        </a:lnSpc>
                        <a:spcBef>
                          <a:spcPts val="0"/>
                        </a:spcBef>
                        <a:spcAft>
                          <a:spcPts val="0"/>
                        </a:spcAft>
                      </a:pPr>
                      <a:r>
                        <a:rPr lang="en-US" sz="2400" kern="100">
                          <a:effectLst/>
                        </a:rPr>
                        <a:t>Peer disapproval</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0.42 [0.35, 0.49],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226821154"/>
                  </a:ext>
                </a:extLst>
              </a:tr>
              <a:tr h="470670">
                <a:tc>
                  <a:txBody>
                    <a:bodyPr/>
                    <a:lstStyle/>
                    <a:p>
                      <a:pPr marL="0" marR="0">
                        <a:lnSpc>
                          <a:spcPct val="107000"/>
                        </a:lnSpc>
                        <a:spcBef>
                          <a:spcPts val="0"/>
                        </a:spcBef>
                        <a:spcAft>
                          <a:spcPts val="0"/>
                        </a:spcAft>
                      </a:pPr>
                      <a:r>
                        <a:rPr lang="en-US" sz="2400" kern="100" dirty="0">
                          <a:effectLst/>
                        </a:rPr>
                        <a:t>Peer use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ctr">
                        <a:lnSpc>
                          <a:spcPct val="107000"/>
                        </a:lnSpc>
                        <a:spcBef>
                          <a:spcPts val="0"/>
                        </a:spcBef>
                        <a:spcAft>
                          <a:spcPts val="0"/>
                        </a:spcAft>
                      </a:pPr>
                      <a:r>
                        <a:rPr lang="en-US" sz="2400" kern="100" dirty="0">
                          <a:effectLst/>
                        </a:rPr>
                        <a:t>6.95 [5.77, 8.38],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2326419481"/>
                  </a:ext>
                </a:extLst>
              </a:tr>
              <a:tr h="457200">
                <a:tc gridSpan="2">
                  <a:txBody>
                    <a:bodyPr/>
                    <a:lstStyle/>
                    <a:p>
                      <a:pPr marL="0" marR="0">
                        <a:lnSpc>
                          <a:spcPct val="107000"/>
                        </a:lnSpc>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Model Statistics: </a:t>
                      </a:r>
                      <a:r>
                        <a:rPr lang="en-US" sz="2000" kern="100" dirty="0" err="1">
                          <a:effectLst/>
                          <a:latin typeface="Arial" panose="020B0604020202020204" pitchFamily="34" charset="0"/>
                          <a:cs typeface="Times New Roman" panose="02020603050405020304" pitchFamily="18" charset="0"/>
                        </a:rPr>
                        <a:t>Obs</a:t>
                      </a:r>
                      <a:r>
                        <a:rPr lang="en-US" sz="2000" kern="100" dirty="0">
                          <a:effectLst/>
                          <a:latin typeface="Arial" panose="020B0604020202020204" pitchFamily="34" charset="0"/>
                          <a:cs typeface="Times New Roman" panose="02020603050405020304" pitchFamily="18" charset="0"/>
                        </a:rPr>
                        <a:t>=31,531; Chi</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=1412.95; p&lt;.0001; pseudo r</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=0.2267; AIC 4847.19</a:t>
                      </a:r>
                      <a:endParaRPr lang="en-US" sz="2000" kern="100" dirty="0">
                        <a:effectLst/>
                        <a:latin typeface="Calibri" panose="020F0502020204030204" pitchFamily="34" charset="0"/>
                        <a:cs typeface="Times New Roman" panose="02020603050405020304" pitchFamily="18" charset="0"/>
                      </a:endParaRPr>
                    </a:p>
                  </a:txBody>
                  <a:tcPr marL="87041" marR="87041" marT="0" marB="0" anchor="ctr"/>
                </a:tc>
                <a:tc hMerge="1">
                  <a:txBody>
                    <a:bodyPr/>
                    <a:lstStyle/>
                    <a:p>
                      <a:endParaRPr dirty="0"/>
                    </a:p>
                  </a:txBody>
                  <a:tcPr marL="87041" marR="87041" marT="0" marB="0"/>
                </a:tc>
                <a:extLst>
                  <a:ext uri="{0D108BD9-81ED-4DB2-BD59-A6C34878D82A}">
                    <a16:rowId xmlns:a16="http://schemas.microsoft.com/office/drawing/2014/main" val="1483269992"/>
                  </a:ext>
                </a:extLst>
              </a:tr>
            </a:tbl>
          </a:graphicData>
        </a:graphic>
      </p:graphicFrame>
    </p:spTree>
    <p:extLst>
      <p:ext uri="{BB962C8B-B14F-4D97-AF65-F5344CB8AC3E}">
        <p14:creationId xmlns:p14="http://schemas.microsoft.com/office/powerpoint/2010/main" val="393657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41D06165-2AD0-2916-6030-345E7E648912}"/>
              </a:ext>
            </a:extLst>
          </p:cNvPr>
          <p:cNvGraphicFramePr>
            <a:graphicFrameLocks noGrp="1"/>
          </p:cNvGraphicFramePr>
          <p:nvPr>
            <p:ph idx="1"/>
            <p:extLst>
              <p:ext uri="{D42A27DB-BD31-4B8C-83A1-F6EECF244321}">
                <p14:modId xmlns:p14="http://schemas.microsoft.com/office/powerpoint/2010/main" val="3615540142"/>
              </p:ext>
            </p:extLst>
          </p:nvPr>
        </p:nvGraphicFramePr>
        <p:xfrm>
          <a:off x="1021591" y="778191"/>
          <a:ext cx="10148818" cy="5301618"/>
        </p:xfrm>
        <a:graphic>
          <a:graphicData uri="http://schemas.openxmlformats.org/drawingml/2006/table">
            <a:tbl>
              <a:tblPr firstRow="1" bandRow="1">
                <a:tableStyleId>{FABFCF23-3B69-468F-B69F-88F6DE6A72F2}</a:tableStyleId>
              </a:tblPr>
              <a:tblGrid>
                <a:gridCol w="4778708">
                  <a:extLst>
                    <a:ext uri="{9D8B030D-6E8A-4147-A177-3AD203B41FA5}">
                      <a16:colId xmlns:a16="http://schemas.microsoft.com/office/drawing/2014/main" val="1172062102"/>
                    </a:ext>
                  </a:extLst>
                </a:gridCol>
                <a:gridCol w="5370110">
                  <a:extLst>
                    <a:ext uri="{9D8B030D-6E8A-4147-A177-3AD203B41FA5}">
                      <a16:colId xmlns:a16="http://schemas.microsoft.com/office/drawing/2014/main" val="4050631560"/>
                    </a:ext>
                  </a:extLst>
                </a:gridCol>
              </a:tblGrid>
              <a:tr h="377289">
                <a:tc>
                  <a:txBody>
                    <a:bodyPr/>
                    <a:lstStyle/>
                    <a:p>
                      <a:pPr marL="0" marR="0">
                        <a:lnSpc>
                          <a:spcPct val="107000"/>
                        </a:lnSpc>
                        <a:spcBef>
                          <a:spcPts val="0"/>
                        </a:spcBef>
                        <a:spcAft>
                          <a:spcPts val="0"/>
                        </a:spcAft>
                      </a:pPr>
                      <a:r>
                        <a:rPr lang="en-US" sz="2400" b="1" kern="100" dirty="0">
                          <a:effectLst/>
                        </a:rPr>
                        <a:t>Factor (reference)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Family and Peer Factors x Symptom Trajectory Group</a:t>
                      </a:r>
                    </a:p>
                  </a:txBody>
                  <a:tcPr marL="68580" marR="68580" marT="0" marB="0"/>
                </a:tc>
                <a:extLst>
                  <a:ext uri="{0D108BD9-81ED-4DB2-BD59-A6C34878D82A}">
                    <a16:rowId xmlns:a16="http://schemas.microsoft.com/office/drawing/2014/main" val="669619356"/>
                  </a:ext>
                </a:extLst>
              </a:tr>
              <a:tr h="370840">
                <a:tc>
                  <a:txBody>
                    <a:bodyPr/>
                    <a:lstStyle/>
                    <a:p>
                      <a:pPr marL="0" marR="0">
                        <a:lnSpc>
                          <a:spcPct val="107000"/>
                        </a:lnSpc>
                        <a:spcBef>
                          <a:spcPts val="0"/>
                        </a:spcBef>
                        <a:spcAft>
                          <a:spcPts val="0"/>
                        </a:spcAft>
                      </a:pPr>
                      <a:r>
                        <a:rPr lang="en-US" sz="2400" kern="100" dirty="0">
                          <a:effectLst/>
                          <a:latin typeface="+mn-lt"/>
                        </a:rPr>
                        <a:t>Age in yrs</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rPr>
                        <a:t>1.27 [1.14, 1.44], &lt;.001</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225034"/>
                  </a:ext>
                </a:extLst>
              </a:tr>
              <a:tr h="370840">
                <a:tc>
                  <a:txBody>
                    <a:bodyPr/>
                    <a:lstStyle/>
                    <a:p>
                      <a:pPr marL="0" marR="0">
                        <a:lnSpc>
                          <a:spcPct val="107000"/>
                        </a:lnSpc>
                        <a:spcBef>
                          <a:spcPts val="0"/>
                        </a:spcBef>
                        <a:spcAft>
                          <a:spcPts val="0"/>
                        </a:spcAft>
                      </a:pPr>
                      <a:r>
                        <a:rPr lang="en-US" sz="2400" kern="100" dirty="0">
                          <a:effectLst/>
                          <a:latin typeface="+mn-lt"/>
                        </a:rPr>
                        <a:t>Risk perceptions</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rPr>
                        <a:t>0.77 [0.65, 0.92], &lt;.01</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4301967"/>
                  </a:ext>
                </a:extLst>
              </a:tr>
              <a:tr h="370840">
                <a:tc>
                  <a:txBody>
                    <a:bodyPr/>
                    <a:lstStyle/>
                    <a:p>
                      <a:pPr marL="0" marR="0">
                        <a:lnSpc>
                          <a:spcPct val="107000"/>
                        </a:lnSpc>
                        <a:spcBef>
                          <a:spcPts val="0"/>
                        </a:spcBef>
                        <a:spcAft>
                          <a:spcPts val="0"/>
                        </a:spcAft>
                      </a:pPr>
                      <a:r>
                        <a:rPr lang="en-US" sz="2400" kern="100" dirty="0">
                          <a:effectLst/>
                        </a:rPr>
                        <a:t>Parent rules (vs. prohibit use)</a:t>
                      </a:r>
                    </a:p>
                    <a:p>
                      <a:pPr marL="0" marR="0">
                        <a:lnSpc>
                          <a:spcPct val="107000"/>
                        </a:lnSpc>
                        <a:spcBef>
                          <a:spcPts val="0"/>
                        </a:spcBef>
                        <a:spcAft>
                          <a:spcPts val="0"/>
                        </a:spcAft>
                      </a:pPr>
                      <a:r>
                        <a:rPr lang="en-US" sz="2400" kern="100" dirty="0">
                          <a:effectLst/>
                        </a:rPr>
                        <a:t>   None or mostly no rules</a:t>
                      </a:r>
                    </a:p>
                    <a:p>
                      <a:pPr marL="0" marR="0">
                        <a:lnSpc>
                          <a:spcPct val="107000"/>
                        </a:lnSpc>
                        <a:spcBef>
                          <a:spcPts val="0"/>
                        </a:spcBef>
                        <a:spcAft>
                          <a:spcPts val="0"/>
                        </a:spcAft>
                      </a:pPr>
                      <a:r>
                        <a:rPr lang="en-US" sz="2400" kern="100" dirty="0">
                          <a:effectLst/>
                        </a:rPr>
                        <a:t>   Some permission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1.03 [.70, 1.51], </a:t>
                      </a:r>
                      <a:r>
                        <a:rPr lang="en-US" sz="2400" kern="100" dirty="0" err="1">
                          <a:effectLst/>
                          <a:latin typeface="+mn-lt"/>
                          <a:ea typeface="Calibri" panose="020F0502020204030204" pitchFamily="34" charset="0"/>
                          <a:cs typeface="Times New Roman" panose="02020603050405020304" pitchFamily="18" charset="0"/>
                        </a:rPr>
                        <a:t>n.s</a:t>
                      </a:r>
                      <a:r>
                        <a:rPr lang="en-US" sz="2400" kern="100" dirty="0">
                          <a:effectLst/>
                          <a:latin typeface="+mn-lt"/>
                          <a:ea typeface="Calibri" panose="020F0502020204030204" pitchFamily="34" charset="0"/>
                          <a:cs typeface="Times New Roman" panose="02020603050405020304" pitchFamily="18" charset="0"/>
                        </a:rPr>
                        <a:t>.</a:t>
                      </a:r>
                    </a:p>
                    <a:p>
                      <a:pPr marL="0" marR="0" algn="l">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2.91[2.07, 4.10], </a:t>
                      </a:r>
                      <a:r>
                        <a:rPr lang="en-US" sz="2400" kern="100" dirty="0">
                          <a:effectLst/>
                          <a:latin typeface="+mn-lt"/>
                        </a:rPr>
                        <a:t>&lt;.001</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4436778"/>
                  </a:ext>
                </a:extLst>
              </a:tr>
              <a:tr h="349686">
                <a:tc>
                  <a:txBody>
                    <a:bodyPr/>
                    <a:lstStyle/>
                    <a:p>
                      <a:pPr marL="0" marR="0">
                        <a:lnSpc>
                          <a:spcPct val="107000"/>
                        </a:lnSpc>
                        <a:spcBef>
                          <a:spcPts val="0"/>
                        </a:spcBef>
                        <a:spcAft>
                          <a:spcPts val="0"/>
                        </a:spcAft>
                      </a:pPr>
                      <a:r>
                        <a:rPr lang="en-US" sz="2400" kern="100" dirty="0">
                          <a:effectLst/>
                        </a:rPr>
                        <a:t>Parent monitoring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l">
                        <a:lnSpc>
                          <a:spcPct val="107000"/>
                        </a:lnSpc>
                        <a:spcBef>
                          <a:spcPts val="0"/>
                        </a:spcBef>
                        <a:spcAft>
                          <a:spcPts val="0"/>
                        </a:spcAft>
                      </a:pPr>
                      <a:r>
                        <a:rPr lang="en-US" sz="2400" kern="100" dirty="0">
                          <a:effectLst/>
                        </a:rPr>
                        <a:t>0.68 [0.55, 0.84],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1986002180"/>
                  </a:ext>
                </a:extLst>
              </a:tr>
              <a:tr h="349686">
                <a:tc>
                  <a:txBody>
                    <a:bodyPr/>
                    <a:lstStyle/>
                    <a:p>
                      <a:pPr marL="0" marR="0">
                        <a:lnSpc>
                          <a:spcPct val="107000"/>
                        </a:lnSpc>
                        <a:spcBef>
                          <a:spcPts val="0"/>
                        </a:spcBef>
                        <a:spcAft>
                          <a:spcPts val="0"/>
                        </a:spcAft>
                      </a:pPr>
                      <a:r>
                        <a:rPr lang="en-US" sz="2400" kern="100">
                          <a:effectLst/>
                        </a:rPr>
                        <a:t>Peer disapproval</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l">
                        <a:lnSpc>
                          <a:spcPct val="107000"/>
                        </a:lnSpc>
                        <a:spcBef>
                          <a:spcPts val="0"/>
                        </a:spcBef>
                        <a:spcAft>
                          <a:spcPts val="0"/>
                        </a:spcAft>
                      </a:pPr>
                      <a:r>
                        <a:rPr lang="en-US" sz="2400" kern="100" dirty="0">
                          <a:effectLst/>
                        </a:rPr>
                        <a:t>0.44 [0.36, 0.56],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1693585569"/>
                  </a:ext>
                </a:extLst>
              </a:tr>
              <a:tr h="349686">
                <a:tc>
                  <a:txBody>
                    <a:bodyPr/>
                    <a:lstStyle/>
                    <a:p>
                      <a:pPr marL="0" marR="0">
                        <a:lnSpc>
                          <a:spcPct val="107000"/>
                        </a:lnSpc>
                        <a:spcBef>
                          <a:spcPts val="0"/>
                        </a:spcBef>
                        <a:spcAft>
                          <a:spcPts val="0"/>
                        </a:spcAft>
                      </a:pPr>
                      <a:r>
                        <a:rPr lang="en-US" sz="2400" kern="100" dirty="0">
                          <a:effectLst/>
                        </a:rPr>
                        <a:t>Peer use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tc>
                  <a:txBody>
                    <a:bodyPr/>
                    <a:lstStyle/>
                    <a:p>
                      <a:pPr marL="0" marR="0" algn="l">
                        <a:lnSpc>
                          <a:spcPct val="107000"/>
                        </a:lnSpc>
                        <a:spcBef>
                          <a:spcPts val="0"/>
                        </a:spcBef>
                        <a:spcAft>
                          <a:spcPts val="0"/>
                        </a:spcAft>
                      </a:pPr>
                      <a:r>
                        <a:rPr lang="en-US" sz="2400" kern="100" dirty="0">
                          <a:effectLst/>
                        </a:rPr>
                        <a:t>7.09 [5.58, 8.99], &lt;.001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7041" marR="87041" marT="0" marB="0" anchor="ctr"/>
                </a:tc>
                <a:extLst>
                  <a:ext uri="{0D108BD9-81ED-4DB2-BD59-A6C34878D82A}">
                    <a16:rowId xmlns:a16="http://schemas.microsoft.com/office/drawing/2014/main" val="2826508758"/>
                  </a:ext>
                </a:extLst>
              </a:tr>
              <a:tr h="349686">
                <a:tc>
                  <a:txBody>
                    <a:bodyPr/>
                    <a:lstStyle/>
                    <a:p>
                      <a:pPr marL="0" marR="0">
                        <a:lnSpc>
                          <a:spcPct val="107000"/>
                        </a:lnSpc>
                        <a:spcBef>
                          <a:spcPts val="0"/>
                        </a:spcBef>
                        <a:spcAft>
                          <a:spcPts val="0"/>
                        </a:spcAft>
                      </a:pPr>
                      <a:r>
                        <a:rPr lang="en-US" sz="2400" kern="100" dirty="0">
                          <a:effectLst/>
                        </a:rPr>
                        <a:t>Moderate/High Symptom Trajectory x Parent SU  </a:t>
                      </a:r>
                    </a:p>
                    <a:p>
                      <a:pPr marL="0" marR="0">
                        <a:lnSpc>
                          <a:spcPct val="107000"/>
                        </a:lnSpc>
                        <a:spcBef>
                          <a:spcPts val="0"/>
                        </a:spcBef>
                        <a:spcAft>
                          <a:spcPts val="0"/>
                        </a:spcAft>
                      </a:pPr>
                      <a:r>
                        <a:rPr lang="en-US" sz="2400" kern="100" dirty="0">
                          <a:effectLst/>
                        </a:rPr>
                        <a:t>    (vs. Asymptomatic/Low)</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1.45 [1.004, 2.10], .048</a:t>
                      </a:r>
                    </a:p>
                  </a:txBody>
                  <a:tcPr marL="68580" marR="68580" marT="0" marB="0" anchor="ctr"/>
                </a:tc>
                <a:extLst>
                  <a:ext uri="{0D108BD9-81ED-4DB2-BD59-A6C34878D82A}">
                    <a16:rowId xmlns:a16="http://schemas.microsoft.com/office/drawing/2014/main" val="1328933858"/>
                  </a:ext>
                </a:extLst>
              </a:tr>
              <a:tr h="370840">
                <a:tc gridSpan="2">
                  <a:txBody>
                    <a:bodyPr/>
                    <a:lstStyle/>
                    <a:p>
                      <a:pPr marL="0" marR="0">
                        <a:lnSpc>
                          <a:spcPct val="107000"/>
                        </a:lnSpc>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Model Statistics: </a:t>
                      </a:r>
                      <a:r>
                        <a:rPr lang="en-US" sz="2000" kern="100" dirty="0" err="1">
                          <a:effectLst/>
                          <a:latin typeface="Arial" panose="020B0604020202020204" pitchFamily="34" charset="0"/>
                          <a:cs typeface="Times New Roman" panose="02020603050405020304" pitchFamily="18" charset="0"/>
                        </a:rPr>
                        <a:t>Obs</a:t>
                      </a:r>
                      <a:r>
                        <a:rPr lang="en-US" sz="2000" kern="100" dirty="0">
                          <a:effectLst/>
                          <a:latin typeface="Arial" panose="020B0604020202020204" pitchFamily="34" charset="0"/>
                          <a:cs typeface="Times New Roman" panose="02020603050405020304" pitchFamily="18" charset="0"/>
                        </a:rPr>
                        <a:t>=31,531; Chi</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=1418.25; p&lt;.0001; pseudo r</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=0.228, AIC 4855.88</a:t>
                      </a:r>
                      <a:endParaRPr lang="en-US" sz="2000" kern="100" dirty="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dirty="0"/>
                    </a:p>
                  </a:txBody>
                  <a:tcPr marL="68580" marR="68580" marT="0" marB="0"/>
                </a:tc>
                <a:extLst>
                  <a:ext uri="{0D108BD9-81ED-4DB2-BD59-A6C34878D82A}">
                    <a16:rowId xmlns:a16="http://schemas.microsoft.com/office/drawing/2014/main" val="1483269992"/>
                  </a:ext>
                </a:extLst>
              </a:tr>
            </a:tbl>
          </a:graphicData>
        </a:graphic>
      </p:graphicFrame>
      <p:sp>
        <p:nvSpPr>
          <p:cNvPr id="5" name="TextBox 4">
            <a:extLst>
              <a:ext uri="{FF2B5EF4-FFF2-40B4-BE49-F238E27FC236}">
                <a16:creationId xmlns:a16="http://schemas.microsoft.com/office/drawing/2014/main" id="{2D0B72D9-9F86-37E7-1AEB-EF20A5FA8964}"/>
              </a:ext>
            </a:extLst>
          </p:cNvPr>
          <p:cNvSpPr txBox="1"/>
          <p:nvPr/>
        </p:nvSpPr>
        <p:spPr>
          <a:xfrm flipV="1">
            <a:off x="5857447" y="4736182"/>
            <a:ext cx="3245609" cy="813180"/>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73413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082A37D-8CAA-539C-A908-EBD7AB6F9458}"/>
              </a:ext>
            </a:extLst>
          </p:cNvPr>
          <p:cNvGraphicFramePr>
            <a:graphicFrameLocks noGrp="1"/>
          </p:cNvGraphicFramePr>
          <p:nvPr>
            <p:ph idx="1"/>
            <p:extLst>
              <p:ext uri="{D42A27DB-BD31-4B8C-83A1-F6EECF244321}">
                <p14:modId xmlns:p14="http://schemas.microsoft.com/office/powerpoint/2010/main" val="483726883"/>
              </p:ext>
            </p:extLst>
          </p:nvPr>
        </p:nvGraphicFramePr>
        <p:xfrm>
          <a:off x="783039" y="668124"/>
          <a:ext cx="10148818" cy="5521751"/>
        </p:xfrm>
        <a:graphic>
          <a:graphicData uri="http://schemas.openxmlformats.org/drawingml/2006/table">
            <a:tbl>
              <a:tblPr firstRow="1" bandRow="1">
                <a:tableStyleId>{FABFCF23-3B69-468F-B69F-88F6DE6A72F2}</a:tableStyleId>
              </a:tblPr>
              <a:tblGrid>
                <a:gridCol w="5074409">
                  <a:extLst>
                    <a:ext uri="{9D8B030D-6E8A-4147-A177-3AD203B41FA5}">
                      <a16:colId xmlns:a16="http://schemas.microsoft.com/office/drawing/2014/main" val="1172062102"/>
                    </a:ext>
                  </a:extLst>
                </a:gridCol>
                <a:gridCol w="5074409">
                  <a:extLst>
                    <a:ext uri="{9D8B030D-6E8A-4147-A177-3AD203B41FA5}">
                      <a16:colId xmlns:a16="http://schemas.microsoft.com/office/drawing/2014/main" val="4050631560"/>
                    </a:ext>
                  </a:extLst>
                </a:gridCol>
              </a:tblGrid>
              <a:tr h="472231">
                <a:tc>
                  <a:txBody>
                    <a:bodyPr/>
                    <a:lstStyle/>
                    <a:p>
                      <a:pPr marL="0" marR="0">
                        <a:lnSpc>
                          <a:spcPct val="107000"/>
                        </a:lnSpc>
                        <a:spcBef>
                          <a:spcPts val="0"/>
                        </a:spcBef>
                        <a:spcAft>
                          <a:spcPts val="0"/>
                        </a:spcAft>
                      </a:pPr>
                      <a:r>
                        <a:rPr lang="en-US" sz="2400" b="1" kern="100" dirty="0">
                          <a:effectLst/>
                        </a:rPr>
                        <a:t>Factor (reference)</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Family and Peer Factors x Wave</a:t>
                      </a:r>
                    </a:p>
                  </a:txBody>
                  <a:tcPr marL="68580" marR="68580" marT="0" marB="0"/>
                </a:tc>
                <a:extLst>
                  <a:ext uri="{0D108BD9-81ED-4DB2-BD59-A6C34878D82A}">
                    <a16:rowId xmlns:a16="http://schemas.microsoft.com/office/drawing/2014/main" val="669619356"/>
                  </a:ext>
                </a:extLst>
              </a:tr>
              <a:tr h="370840">
                <a:tc>
                  <a:txBody>
                    <a:bodyPr/>
                    <a:lstStyle/>
                    <a:p>
                      <a:pPr marL="0" marR="0">
                        <a:lnSpc>
                          <a:spcPct val="107000"/>
                        </a:lnSpc>
                        <a:spcBef>
                          <a:spcPts val="0"/>
                        </a:spcBef>
                        <a:spcAft>
                          <a:spcPts val="0"/>
                        </a:spcAft>
                      </a:pPr>
                      <a:r>
                        <a:rPr lang="en-US" sz="2400" kern="100" dirty="0">
                          <a:effectLst/>
                          <a:latin typeface="+mn-lt"/>
                        </a:rPr>
                        <a:t>Age in yrs</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rPr>
                        <a:t>1.27 [1.13, 1.44], &lt;.001</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225034"/>
                  </a:ext>
                </a:extLst>
              </a:tr>
              <a:tr h="370840">
                <a:tc>
                  <a:txBody>
                    <a:bodyPr/>
                    <a:lstStyle/>
                    <a:p>
                      <a:pPr marL="0" marR="0">
                        <a:lnSpc>
                          <a:spcPct val="107000"/>
                        </a:lnSpc>
                        <a:spcBef>
                          <a:spcPts val="0"/>
                        </a:spcBef>
                        <a:spcAft>
                          <a:spcPts val="0"/>
                        </a:spcAft>
                      </a:pPr>
                      <a:r>
                        <a:rPr lang="en-US" sz="2400" kern="100" dirty="0">
                          <a:effectLst/>
                          <a:latin typeface="+mn-lt"/>
                        </a:rPr>
                        <a:t>Hispanic ethnicity (vs. non-Hispanic)</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rPr>
                        <a:t>1.23 [1.00, 1.50], .047</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5351766"/>
                  </a:ext>
                </a:extLst>
              </a:tr>
              <a:tr h="370840">
                <a:tc>
                  <a:txBody>
                    <a:bodyPr/>
                    <a:lstStyle/>
                    <a:p>
                      <a:pPr marL="0" marR="0">
                        <a:lnSpc>
                          <a:spcPct val="107000"/>
                        </a:lnSpc>
                        <a:spcBef>
                          <a:spcPts val="0"/>
                        </a:spcBef>
                        <a:spcAft>
                          <a:spcPts val="0"/>
                        </a:spcAft>
                      </a:pPr>
                      <a:r>
                        <a:rPr lang="en-US" sz="2400" kern="100" dirty="0">
                          <a:effectLst/>
                          <a:latin typeface="+mn-lt"/>
                        </a:rPr>
                        <a:t>Risk perceptions</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kern="100" dirty="0">
                          <a:effectLst/>
                          <a:latin typeface="+mn-lt"/>
                        </a:rPr>
                        <a:t>0.76 [0.66, 0.87], &lt;.001</a:t>
                      </a:r>
                      <a:endParaRPr lang="en-US" sz="24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4301967"/>
                  </a:ext>
                </a:extLst>
              </a:tr>
              <a:tr h="349686">
                <a:tc>
                  <a:txBody>
                    <a:bodyPr/>
                    <a:lstStyle/>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Peer use</a:t>
                      </a:r>
                    </a:p>
                  </a:txBody>
                  <a:tcPr marL="68580" marR="68580" marT="0" marB="0"/>
                </a:tc>
                <a:tc>
                  <a:txBody>
                    <a:bodyPr/>
                    <a:lstStyle/>
                    <a:p>
                      <a:pPr algn="l"/>
                      <a:r>
                        <a:rPr lang="en-US" sz="2400" dirty="0">
                          <a:latin typeface="+mn-lt"/>
                        </a:rPr>
                        <a:t>4.70 [2.63, 8.42], </a:t>
                      </a:r>
                      <a:r>
                        <a:rPr lang="en-US" sz="2400" kern="100" dirty="0">
                          <a:effectLst/>
                          <a:latin typeface="+mn-lt"/>
                        </a:rPr>
                        <a:t>&lt;.001</a:t>
                      </a:r>
                      <a:endParaRPr lang="en-US" sz="2400" dirty="0">
                        <a:latin typeface="+mn-lt"/>
                      </a:endParaRPr>
                    </a:p>
                  </a:txBody>
                  <a:tcPr anchor="ctr"/>
                </a:tc>
                <a:extLst>
                  <a:ext uri="{0D108BD9-81ED-4DB2-BD59-A6C34878D82A}">
                    <a16:rowId xmlns:a16="http://schemas.microsoft.com/office/drawing/2014/main" val="32609011"/>
                  </a:ext>
                </a:extLst>
              </a:tr>
              <a:tr h="370840">
                <a:tc>
                  <a:txBody>
                    <a:bodyPr/>
                    <a:lstStyle/>
                    <a:p>
                      <a:pPr marL="0" marR="0">
                        <a:lnSpc>
                          <a:spcPct val="107000"/>
                        </a:lnSpc>
                        <a:spcBef>
                          <a:spcPts val="0"/>
                        </a:spcBef>
                        <a:spcAft>
                          <a:spcPts val="0"/>
                        </a:spcAft>
                      </a:pPr>
                      <a:r>
                        <a:rPr lang="en-US" sz="2400" kern="100" dirty="0">
                          <a:effectLst/>
                          <a:latin typeface="+mn-lt"/>
                        </a:rPr>
                        <a:t>Peer use x wave (wave 1)</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2</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3</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4</a:t>
                      </a:r>
                    </a:p>
                  </a:txBody>
                  <a:tcPr marL="68580" marR="68580" marT="0" marB="0"/>
                </a:tc>
                <a:tc>
                  <a:txBody>
                    <a:bodyPr/>
                    <a:lstStyle/>
                    <a:p>
                      <a:pPr algn="l"/>
                      <a:endParaRPr lang="en-US" sz="2400" dirty="0">
                        <a:latin typeface="+mn-lt"/>
                      </a:endParaRPr>
                    </a:p>
                    <a:p>
                      <a:pPr algn="l"/>
                      <a:r>
                        <a:rPr lang="en-US" sz="2400" dirty="0">
                          <a:latin typeface="+mn-lt"/>
                        </a:rPr>
                        <a:t>.91 [ ,44, 1.88], </a:t>
                      </a:r>
                      <a:r>
                        <a:rPr lang="en-US" sz="2400" dirty="0" err="1">
                          <a:latin typeface="+mn-lt"/>
                        </a:rPr>
                        <a:t>n.s</a:t>
                      </a:r>
                      <a:r>
                        <a:rPr lang="en-US" sz="2400" dirty="0">
                          <a:latin typeface="+mn-lt"/>
                        </a:rPr>
                        <a:t>.</a:t>
                      </a:r>
                    </a:p>
                    <a:p>
                      <a:pPr algn="l"/>
                      <a:r>
                        <a:rPr lang="en-US" sz="2400" dirty="0">
                          <a:latin typeface="+mn-lt"/>
                        </a:rPr>
                        <a:t>2.04 [1.04, 3.97], .037</a:t>
                      </a:r>
                    </a:p>
                    <a:p>
                      <a:pPr algn="l"/>
                      <a:r>
                        <a:rPr lang="en-US" sz="2400" dirty="0">
                          <a:latin typeface="+mn-lt"/>
                        </a:rPr>
                        <a:t>1.59 [.82, 3.08], </a:t>
                      </a:r>
                      <a:r>
                        <a:rPr lang="en-US" sz="2400" dirty="0" err="1">
                          <a:latin typeface="+mn-lt"/>
                        </a:rPr>
                        <a:t>n.s</a:t>
                      </a:r>
                      <a:r>
                        <a:rPr lang="en-US" sz="2400" dirty="0">
                          <a:latin typeface="+mn-lt"/>
                        </a:rPr>
                        <a:t>.</a:t>
                      </a:r>
                    </a:p>
                  </a:txBody>
                  <a:tcPr anchor="ctr"/>
                </a:tc>
                <a:extLst>
                  <a:ext uri="{0D108BD9-81ED-4DB2-BD59-A6C34878D82A}">
                    <a16:rowId xmlns:a16="http://schemas.microsoft.com/office/drawing/2014/main" val="3984784760"/>
                  </a:ext>
                </a:extLst>
              </a:tr>
              <a:tr h="370840">
                <a:tc>
                  <a:txBody>
                    <a:bodyPr/>
                    <a:lstStyle/>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Peer disapproval x wave (wave 1)</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2</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3</a:t>
                      </a:r>
                    </a:p>
                    <a:p>
                      <a:pPr marL="0" marR="0">
                        <a:lnSpc>
                          <a:spcPct val="107000"/>
                        </a:lnSpc>
                        <a:spcBef>
                          <a:spcPts val="0"/>
                        </a:spcBef>
                        <a:spcAft>
                          <a:spcPts val="0"/>
                        </a:spcAft>
                      </a:pPr>
                      <a:r>
                        <a:rPr lang="en-US" sz="2400" kern="100" dirty="0">
                          <a:effectLst/>
                          <a:latin typeface="+mn-lt"/>
                          <a:ea typeface="Calibri" panose="020F0502020204030204" pitchFamily="34" charset="0"/>
                          <a:cs typeface="Times New Roman" panose="02020603050405020304" pitchFamily="18" charset="0"/>
                        </a:rPr>
                        <a:t>     Wave 4</a:t>
                      </a:r>
                    </a:p>
                  </a:txBody>
                  <a:tcPr marL="68580" marR="68580" marT="0" marB="0"/>
                </a:tc>
                <a:tc>
                  <a:txBody>
                    <a:bodyPr/>
                    <a:lstStyle/>
                    <a:p>
                      <a:pPr algn="l"/>
                      <a:endParaRPr lang="en-US" sz="2400" dirty="0">
                        <a:latin typeface="+mn-lt"/>
                      </a:endParaRPr>
                    </a:p>
                    <a:p>
                      <a:pPr algn="l"/>
                      <a:r>
                        <a:rPr lang="en-US" sz="2400" dirty="0">
                          <a:latin typeface="+mn-lt"/>
                        </a:rPr>
                        <a:t>.99 [.53, 1.86], </a:t>
                      </a:r>
                      <a:r>
                        <a:rPr lang="en-US" sz="2400" dirty="0" err="1">
                          <a:latin typeface="+mn-lt"/>
                        </a:rPr>
                        <a:t>n.s</a:t>
                      </a:r>
                      <a:r>
                        <a:rPr lang="en-US" sz="2400" dirty="0">
                          <a:latin typeface="+mn-lt"/>
                        </a:rPr>
                        <a:t>.</a:t>
                      </a:r>
                    </a:p>
                    <a:p>
                      <a:pPr algn="l"/>
                      <a:r>
                        <a:rPr lang="en-US" sz="2400" dirty="0">
                          <a:latin typeface="+mn-lt"/>
                        </a:rPr>
                        <a:t>.54 [.24, .74], .033</a:t>
                      </a:r>
                    </a:p>
                    <a:p>
                      <a:pPr algn="l"/>
                      <a:r>
                        <a:rPr lang="en-US" sz="2400" dirty="0">
                          <a:latin typeface="+mn-lt"/>
                        </a:rPr>
                        <a:t>.42 [.001, .07], .003</a:t>
                      </a:r>
                    </a:p>
                  </a:txBody>
                  <a:tcPr anchor="ctr"/>
                </a:tc>
                <a:extLst>
                  <a:ext uri="{0D108BD9-81ED-4DB2-BD59-A6C34878D82A}">
                    <a16:rowId xmlns:a16="http://schemas.microsoft.com/office/drawing/2014/main" val="3860107459"/>
                  </a:ext>
                </a:extLst>
              </a:tr>
              <a:tr h="370840">
                <a:tc gridSpan="2">
                  <a:txBody>
                    <a:bodyPr/>
                    <a:lstStyle/>
                    <a:p>
                      <a:pPr marL="0" marR="0">
                        <a:lnSpc>
                          <a:spcPct val="107000"/>
                        </a:lnSpc>
                        <a:spcBef>
                          <a:spcPts val="0"/>
                        </a:spcBef>
                        <a:spcAft>
                          <a:spcPts val="0"/>
                        </a:spcAft>
                      </a:pPr>
                      <a:r>
                        <a:rPr lang="en-US" sz="2000" b="1" kern="100" dirty="0">
                          <a:effectLst/>
                          <a:latin typeface="Arial" panose="020B0604020202020204" pitchFamily="34" charset="0"/>
                          <a:ea typeface="Calibri" panose="020F0502020204030204" pitchFamily="34" charset="0"/>
                          <a:cs typeface="Times New Roman" panose="02020603050405020304" pitchFamily="18" charset="0"/>
                        </a:rPr>
                        <a:t>Model Statistics: </a:t>
                      </a:r>
                      <a:r>
                        <a:rPr lang="en-US" sz="2000" kern="100" dirty="0" err="1">
                          <a:effectLst/>
                          <a:latin typeface="Arial" panose="020B0604020202020204" pitchFamily="34" charset="0"/>
                          <a:cs typeface="Times New Roman" panose="02020603050405020304" pitchFamily="18" charset="0"/>
                        </a:rPr>
                        <a:t>Obs</a:t>
                      </a:r>
                      <a:r>
                        <a:rPr lang="en-US" sz="2000" kern="100" dirty="0">
                          <a:effectLst/>
                          <a:latin typeface="Arial" panose="020B0604020202020204" pitchFamily="34" charset="0"/>
                          <a:cs typeface="Times New Roman" panose="02020603050405020304" pitchFamily="18" charset="0"/>
                        </a:rPr>
                        <a:t>=31,965; Chi</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=1453.11; p&lt;.0001; pseudo r</a:t>
                      </a:r>
                      <a:r>
                        <a:rPr lang="en-US" sz="2000" kern="100" baseline="30000" dirty="0">
                          <a:effectLst/>
                          <a:latin typeface="Arial" panose="020B0604020202020204" pitchFamily="34" charset="0"/>
                          <a:cs typeface="Times New Roman" panose="02020603050405020304" pitchFamily="18" charset="0"/>
                        </a:rPr>
                        <a:t>2</a:t>
                      </a:r>
                      <a:r>
                        <a:rPr lang="en-US" sz="2000" kern="100" dirty="0">
                          <a:effectLst/>
                          <a:latin typeface="Arial" panose="020B0604020202020204" pitchFamily="34" charset="0"/>
                          <a:cs typeface="Times New Roman" panose="02020603050405020304" pitchFamily="18" charset="0"/>
                        </a:rPr>
                        <a:t>=0.233, AIC 4843.03</a:t>
                      </a:r>
                      <a:endParaRPr lang="en-US" sz="2000" kern="100" dirty="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dirty="0"/>
                    </a:p>
                  </a:txBody>
                  <a:tcPr marL="68580" marR="68580" marT="0" marB="0"/>
                </a:tc>
                <a:extLst>
                  <a:ext uri="{0D108BD9-81ED-4DB2-BD59-A6C34878D82A}">
                    <a16:rowId xmlns:a16="http://schemas.microsoft.com/office/drawing/2014/main" val="1483269992"/>
                  </a:ext>
                </a:extLst>
              </a:tr>
            </a:tbl>
          </a:graphicData>
        </a:graphic>
      </p:graphicFrame>
      <p:sp>
        <p:nvSpPr>
          <p:cNvPr id="2" name="TextBox 1">
            <a:extLst>
              <a:ext uri="{FF2B5EF4-FFF2-40B4-BE49-F238E27FC236}">
                <a16:creationId xmlns:a16="http://schemas.microsoft.com/office/drawing/2014/main" id="{F0706BAB-F478-53C0-DCAD-5777CF7E7781}"/>
              </a:ext>
            </a:extLst>
          </p:cNvPr>
          <p:cNvSpPr txBox="1"/>
          <p:nvPr/>
        </p:nvSpPr>
        <p:spPr>
          <a:xfrm flipV="1">
            <a:off x="5813945" y="3428999"/>
            <a:ext cx="3289112" cy="474260"/>
          </a:xfrm>
          <a:prstGeom prst="rect">
            <a:avLst/>
          </a:prstGeom>
          <a:noFill/>
          <a:ln w="28575">
            <a:solidFill>
              <a:srgbClr val="C00000"/>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B6098394-A6FF-759E-FA9D-9D25533C5B4B}"/>
              </a:ext>
            </a:extLst>
          </p:cNvPr>
          <p:cNvSpPr txBox="1"/>
          <p:nvPr/>
        </p:nvSpPr>
        <p:spPr>
          <a:xfrm flipV="1">
            <a:off x="5707323" y="5055927"/>
            <a:ext cx="3245609" cy="813180"/>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78016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EDEB-E130-AD99-1A04-870467103524}"/>
              </a:ext>
            </a:extLst>
          </p:cNvPr>
          <p:cNvSpPr>
            <a:spLocks noGrp="1"/>
          </p:cNvSpPr>
          <p:nvPr>
            <p:ph type="title"/>
          </p:nvPr>
        </p:nvSpPr>
        <p:spPr/>
        <p:txBody>
          <a:bodyPr>
            <a:normAutofit fontScale="90000"/>
          </a:bodyPr>
          <a:lstStyle/>
          <a:p>
            <a:r>
              <a:rPr lang="en-US" dirty="0"/>
              <a:t>Conclusions</a:t>
            </a:r>
          </a:p>
        </p:txBody>
      </p:sp>
      <p:sp>
        <p:nvSpPr>
          <p:cNvPr id="3" name="Content Placeholder 2">
            <a:extLst>
              <a:ext uri="{FF2B5EF4-FFF2-40B4-BE49-F238E27FC236}">
                <a16:creationId xmlns:a16="http://schemas.microsoft.com/office/drawing/2014/main" id="{A86A358E-29A3-AEB7-0395-9C8C9273D5D6}"/>
              </a:ext>
            </a:extLst>
          </p:cNvPr>
          <p:cNvSpPr>
            <a:spLocks noGrp="1"/>
          </p:cNvSpPr>
          <p:nvPr>
            <p:ph idx="1"/>
          </p:nvPr>
        </p:nvSpPr>
        <p:spPr/>
        <p:txBody>
          <a:bodyPr/>
          <a:lstStyle/>
          <a:p>
            <a:r>
              <a:rPr lang="en-US" dirty="0"/>
              <a:t>Family and peer factors play an important role in early substance use initiation regardless of the presence or trajectory of comorbid psychologic/somatic symptoms</a:t>
            </a:r>
          </a:p>
          <a:p>
            <a:endParaRPr lang="en-US" dirty="0"/>
          </a:p>
          <a:p>
            <a:r>
              <a:rPr lang="en-US" dirty="0"/>
              <a:t>Findings suggest the substance use prevention strategies that address family and peer influences are important for all youth, addressing specific family and peer factors may be more important for youth with moderate to high psychologic or somatic symptoms </a:t>
            </a:r>
          </a:p>
        </p:txBody>
      </p:sp>
    </p:spTree>
    <p:extLst>
      <p:ext uri="{BB962C8B-B14F-4D97-AF65-F5344CB8AC3E}">
        <p14:creationId xmlns:p14="http://schemas.microsoft.com/office/powerpoint/2010/main" val="366329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CA8E-5128-D52C-D801-5EBAFD274C9C}"/>
              </a:ext>
            </a:extLst>
          </p:cNvPr>
          <p:cNvSpPr>
            <a:spLocks noGrp="1"/>
          </p:cNvSpPr>
          <p:nvPr>
            <p:ph type="title"/>
          </p:nvPr>
        </p:nvSpPr>
        <p:spPr>
          <a:xfrm>
            <a:off x="422700" y="938599"/>
            <a:ext cx="5044440" cy="386862"/>
          </a:xfrm>
        </p:spPr>
        <p:txBody>
          <a:bodyPr>
            <a:normAutofit fontScale="90000"/>
          </a:bodyPr>
          <a:lstStyle/>
          <a:p>
            <a:r>
              <a:rPr lang="en-US" dirty="0"/>
              <a:t>Thank you </a:t>
            </a:r>
          </a:p>
        </p:txBody>
      </p:sp>
      <p:sp>
        <p:nvSpPr>
          <p:cNvPr id="3" name="Text Placeholder 2">
            <a:extLst>
              <a:ext uri="{FF2B5EF4-FFF2-40B4-BE49-F238E27FC236}">
                <a16:creationId xmlns:a16="http://schemas.microsoft.com/office/drawing/2014/main" id="{502A6700-6B63-8954-17AA-DB5809136CBD}"/>
              </a:ext>
            </a:extLst>
          </p:cNvPr>
          <p:cNvSpPr>
            <a:spLocks noGrp="1"/>
          </p:cNvSpPr>
          <p:nvPr>
            <p:ph type="body" sz="half" idx="2"/>
          </p:nvPr>
        </p:nvSpPr>
        <p:spPr>
          <a:xfrm>
            <a:off x="422700" y="1864524"/>
            <a:ext cx="7779603" cy="4263321"/>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rPr>
              <a:t>For more information: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rPr>
              <a:t>Sarah A. Stoddard, PhD, RN, CNP, FSAHM, FAAN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rPr>
              <a:t>Associate Professor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rPr>
              <a:t>University of Michigan School of Nursing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panose="02000503000000020004" pitchFamily="2" charset="0"/>
                <a:cs typeface="Helvetica Neue" panose="02000503000000020004" pitchFamily="2" charset="0"/>
              </a:rPr>
              <a:t>Email: sastodda@umich.edu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Light" panose="02000403000000020004" pitchFamily="2" charset="0"/>
                <a:cs typeface="+mn-cs"/>
              </a:rPr>
              <a:t>Twitter: @SAStoddardPhD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02060"/>
                </a:solidFill>
                <a:effectLst/>
                <a:uLnTx/>
                <a:uFillTx/>
                <a:latin typeface="+mn-lt"/>
                <a:ea typeface="Helvetica Neue Light" panose="02000403000000020004" pitchFamily="2" charset="0"/>
                <a:cs typeface="+mn-cs"/>
              </a:rPr>
              <a:t>Linkedin</a:t>
            </a:r>
            <a:r>
              <a:rPr kumimoji="0" lang="en-US" sz="2400" b="0" i="0" u="none" strike="noStrike" kern="1200" cap="none" spc="0" normalizeH="0" baseline="0" noProof="0" dirty="0">
                <a:ln>
                  <a:noFill/>
                </a:ln>
                <a:solidFill>
                  <a:srgbClr val="002060"/>
                </a:solidFill>
                <a:effectLst/>
                <a:uLnTx/>
                <a:uFillTx/>
                <a:latin typeface="+mn-lt"/>
                <a:ea typeface="Helvetica Neue Light" panose="02000403000000020004" pitchFamily="2" charset="0"/>
                <a:cs typeface="+mn-cs"/>
              </a:rPr>
              <a:t>: </a:t>
            </a:r>
            <a:r>
              <a:rPr kumimoji="0" lang="en-US" sz="2400" b="0" i="0" u="none" strike="noStrike" kern="1200" cap="none" spc="0" normalizeH="0" baseline="0" noProof="0" dirty="0">
                <a:ln>
                  <a:noFill/>
                </a:ln>
                <a:solidFill>
                  <a:srgbClr val="002060"/>
                </a:solidFill>
                <a:effectLst/>
                <a:uLnTx/>
                <a:uFillTx/>
                <a:latin typeface="+mn-lt"/>
                <a:ea typeface="Helvetica Neue Light" panose="02000403000000020004" pitchFamily="2" charset="0"/>
                <a:cs typeface="+mn-cs"/>
                <a:hlinkClick r:id="rId3"/>
              </a:rPr>
              <a:t>www.linkedin.com/in/sarah-stoddard-a588014</a:t>
            </a:r>
            <a:endParaRPr kumimoji="0" lang="en-US" sz="2400" b="0" i="0" u="none" strike="noStrike" kern="1200" cap="none" spc="0" normalizeH="0" baseline="0" noProof="0" dirty="0">
              <a:ln>
                <a:noFill/>
              </a:ln>
              <a:solidFill>
                <a:srgbClr val="002060"/>
              </a:solidFill>
              <a:effectLst/>
              <a:uLnTx/>
              <a:uFillTx/>
              <a:latin typeface="+mn-lt"/>
              <a:ea typeface="Helvetica Neue Light" panose="02000403000000020004"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srgbClr val="002060"/>
              </a:solidFill>
              <a:latin typeface="+mn-lt"/>
              <a:ea typeface="Helvetica Neue Light" panose="02000403000000020004"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2060"/>
                </a:solidFill>
                <a:effectLst/>
                <a:uLnTx/>
                <a:uFillTx/>
                <a:latin typeface="+mn-lt"/>
                <a:ea typeface="Helvetica Neue Light" panose="02000403000000020004" pitchFamily="2" charset="0"/>
                <a:cs typeface="+mn-cs"/>
              </a:rPr>
              <a:t>References available upon request</a:t>
            </a:r>
          </a:p>
          <a:p>
            <a:endParaRPr lang="en-US" dirty="0"/>
          </a:p>
        </p:txBody>
      </p:sp>
    </p:spTree>
    <p:extLst>
      <p:ext uri="{BB962C8B-B14F-4D97-AF65-F5344CB8AC3E}">
        <p14:creationId xmlns:p14="http://schemas.microsoft.com/office/powerpoint/2010/main" val="2326356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DFBF-CAC8-643C-05EF-CA0E544CD4DB}"/>
              </a:ext>
            </a:extLst>
          </p:cNvPr>
          <p:cNvSpPr>
            <a:spLocks noGrp="1"/>
          </p:cNvSpPr>
          <p:nvPr>
            <p:ph type="title"/>
          </p:nvPr>
        </p:nvSpPr>
        <p:spPr/>
        <p:txBody>
          <a:bodyPr>
            <a:normAutofit fontScale="90000"/>
          </a:bodyPr>
          <a:lstStyle/>
          <a:p>
            <a:r>
              <a:rPr lang="en-US" dirty="0"/>
              <a:t>Conflicts of Interest and Financial Disclosures</a:t>
            </a:r>
          </a:p>
        </p:txBody>
      </p:sp>
      <p:sp>
        <p:nvSpPr>
          <p:cNvPr id="3" name="Content Placeholder 2">
            <a:extLst>
              <a:ext uri="{FF2B5EF4-FFF2-40B4-BE49-F238E27FC236}">
                <a16:creationId xmlns:a16="http://schemas.microsoft.com/office/drawing/2014/main" id="{DB2C22CE-0838-D464-7A64-E4BD05F02620}"/>
              </a:ext>
            </a:extLst>
          </p:cNvPr>
          <p:cNvSpPr>
            <a:spLocks noGrp="1"/>
          </p:cNvSpPr>
          <p:nvPr>
            <p:ph idx="1"/>
          </p:nvPr>
        </p:nvSpPr>
        <p:spPr/>
        <p:txBody>
          <a:bodyPr/>
          <a:lstStyle/>
          <a:p>
            <a:endParaRPr lang="en-US" dirty="0"/>
          </a:p>
          <a:p>
            <a:r>
              <a:rPr lang="en-US" dirty="0"/>
              <a:t>No conflicts of interest to report</a:t>
            </a:r>
          </a:p>
          <a:p>
            <a:r>
              <a:rPr lang="en-US" dirty="0"/>
              <a:t>Funded by the National Institute on Drug Abuse (R01-DA052310, PI: Voepel-Lewis)</a:t>
            </a:r>
          </a:p>
          <a:p>
            <a:endParaRPr lang="en-US" dirty="0"/>
          </a:p>
        </p:txBody>
      </p:sp>
    </p:spTree>
    <p:extLst>
      <p:ext uri="{BB962C8B-B14F-4D97-AF65-F5344CB8AC3E}">
        <p14:creationId xmlns:p14="http://schemas.microsoft.com/office/powerpoint/2010/main" val="352315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682E-BDD3-2764-7519-6AC829CF93E6}"/>
              </a:ext>
            </a:extLst>
          </p:cNvPr>
          <p:cNvSpPr>
            <a:spLocks noGrp="1"/>
          </p:cNvSpPr>
          <p:nvPr>
            <p:ph type="title"/>
          </p:nvPr>
        </p:nvSpPr>
        <p:spPr/>
        <p:txBody>
          <a:bodyPr>
            <a:normAutofit fontScale="90000"/>
          </a:bodyPr>
          <a:lstStyle/>
          <a:p>
            <a:r>
              <a:rPr lang="en-US" dirty="0"/>
              <a:t>Background</a:t>
            </a:r>
          </a:p>
        </p:txBody>
      </p:sp>
      <p:sp>
        <p:nvSpPr>
          <p:cNvPr id="3" name="Content Placeholder 2">
            <a:extLst>
              <a:ext uri="{FF2B5EF4-FFF2-40B4-BE49-F238E27FC236}">
                <a16:creationId xmlns:a16="http://schemas.microsoft.com/office/drawing/2014/main" id="{C2D26A4B-9293-A44F-85E6-3B80CB3D77D4}"/>
              </a:ext>
            </a:extLst>
          </p:cNvPr>
          <p:cNvSpPr>
            <a:spLocks noGrp="1"/>
          </p:cNvSpPr>
          <p:nvPr>
            <p:ph idx="1"/>
          </p:nvPr>
        </p:nvSpPr>
        <p:spPr/>
        <p:txBody>
          <a:bodyPr/>
          <a:lstStyle/>
          <a:p>
            <a:r>
              <a:rPr lang="en-US" dirty="0"/>
              <a:t>Interpersonal factors and factors within an adolescent’s proximal environment play keys roles in early substance use</a:t>
            </a:r>
          </a:p>
          <a:p>
            <a:endParaRPr lang="en-US" dirty="0">
              <a:highlight>
                <a:srgbClr val="FFFF00"/>
              </a:highlight>
            </a:endParaRPr>
          </a:p>
          <a:p>
            <a:r>
              <a:rPr lang="en-US" dirty="0"/>
              <a:t>Identified distinct psychologic and somatic symptom trajectories emerging during late childhood and early adolescence in previous study (Voepel-Lewis et al., 2024)</a:t>
            </a:r>
          </a:p>
          <a:p>
            <a:endParaRPr lang="en-US" dirty="0"/>
          </a:p>
          <a:p>
            <a:r>
              <a:rPr lang="en-US" dirty="0"/>
              <a:t>Youth with moderate to high comorbid symptom trajectories more likely to report alcohol, tobacco, and marijuana use</a:t>
            </a:r>
          </a:p>
        </p:txBody>
      </p:sp>
    </p:spTree>
    <p:extLst>
      <p:ext uri="{BB962C8B-B14F-4D97-AF65-F5344CB8AC3E}">
        <p14:creationId xmlns:p14="http://schemas.microsoft.com/office/powerpoint/2010/main" val="28454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7A19-DE31-1CAB-CF13-86DA7CBF88FE}"/>
              </a:ext>
            </a:extLst>
          </p:cNvPr>
          <p:cNvSpPr>
            <a:spLocks noGrp="1"/>
          </p:cNvSpPr>
          <p:nvPr>
            <p:ph type="title"/>
          </p:nvPr>
        </p:nvSpPr>
        <p:spPr/>
        <p:txBody>
          <a:bodyPr>
            <a:normAutofit fontScale="90000"/>
          </a:bodyPr>
          <a:lstStyle/>
          <a:p>
            <a:r>
              <a:rPr lang="en-US" dirty="0"/>
              <a:t>Objective</a:t>
            </a:r>
          </a:p>
        </p:txBody>
      </p:sp>
      <p:sp>
        <p:nvSpPr>
          <p:cNvPr id="3" name="Content Placeholder 2">
            <a:extLst>
              <a:ext uri="{FF2B5EF4-FFF2-40B4-BE49-F238E27FC236}">
                <a16:creationId xmlns:a16="http://schemas.microsoft.com/office/drawing/2014/main" id="{B7AB7EB9-4FA4-7E9D-ACE8-7297105CBDCC}"/>
              </a:ext>
            </a:extLst>
          </p:cNvPr>
          <p:cNvSpPr>
            <a:spLocks noGrp="1"/>
          </p:cNvSpPr>
          <p:nvPr>
            <p:ph idx="1"/>
          </p:nvPr>
        </p:nvSpPr>
        <p:spPr/>
        <p:txBody>
          <a:bodyPr>
            <a:normAutofit/>
          </a:bodyPr>
          <a:lstStyle/>
          <a:p>
            <a:r>
              <a:rPr lang="en-US" dirty="0">
                <a:effectLst/>
                <a:latin typeface="Arial" panose="020B0604020202020204" pitchFamily="34" charset="0"/>
                <a:ea typeface="Calibri" panose="020F0502020204030204" pitchFamily="34" charset="0"/>
                <a:cs typeface="Arial" panose="020B0604020202020204" pitchFamily="34" charset="0"/>
              </a:rPr>
              <a:t>To describe the relative contributions of child symptom trajectory, risk perceptions, family and peer factors on SU initiation during early adolescence.</a:t>
            </a:r>
          </a:p>
          <a:p>
            <a:r>
              <a:rPr lang="en-US" dirty="0">
                <a:effectLst/>
                <a:latin typeface="Arial" panose="020B0604020202020204" pitchFamily="34" charset="0"/>
                <a:ea typeface="Calibri" panose="020F0502020204030204" pitchFamily="34" charset="0"/>
                <a:cs typeface="Arial" panose="020B0604020202020204" pitchFamily="34" charset="0"/>
              </a:rPr>
              <a:t>To examine whether child, family and peer factors differentially influence first substance use for youth with higher symptom trajectories compared to youth with asymptomatic or low symptom trajectories.</a:t>
            </a:r>
          </a:p>
          <a:p>
            <a:r>
              <a:rPr lang="en-US" dirty="0">
                <a:effectLst/>
                <a:latin typeface="Arial" panose="020B0604020202020204" pitchFamily="34" charset="0"/>
                <a:ea typeface="Calibri" panose="020F0502020204030204" pitchFamily="34" charset="0"/>
                <a:cs typeface="Arial" panose="020B0604020202020204" pitchFamily="34" charset="0"/>
              </a:rPr>
              <a:t>To explore whether the impact of family and peer factors on SU initiation differs over time during early adolescent development.</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9141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3B4E-33B8-63AF-FE8A-8235D1D47B3C}"/>
              </a:ext>
            </a:extLst>
          </p:cNvPr>
          <p:cNvSpPr>
            <a:spLocks noGrp="1"/>
          </p:cNvSpPr>
          <p:nvPr>
            <p:ph type="title"/>
          </p:nvPr>
        </p:nvSpPr>
        <p:spPr/>
        <p:txBody>
          <a:bodyPr>
            <a:normAutofit fontScale="90000"/>
          </a:bodyPr>
          <a:lstStyle/>
          <a:p>
            <a:r>
              <a:rPr lang="en-US" dirty="0"/>
              <a:t>Methods</a:t>
            </a:r>
          </a:p>
        </p:txBody>
      </p:sp>
      <p:sp>
        <p:nvSpPr>
          <p:cNvPr id="3" name="Content Placeholder 2">
            <a:extLst>
              <a:ext uri="{FF2B5EF4-FFF2-40B4-BE49-F238E27FC236}">
                <a16:creationId xmlns:a16="http://schemas.microsoft.com/office/drawing/2014/main" id="{9464B46C-C23B-9488-6AA4-B497E40E5A60}"/>
              </a:ext>
            </a:extLst>
          </p:cNvPr>
          <p:cNvSpPr>
            <a:spLocks noGrp="1"/>
          </p:cNvSpPr>
          <p:nvPr>
            <p:ph idx="1"/>
          </p:nvPr>
        </p:nvSpPr>
        <p:spPr/>
        <p:txBody>
          <a:bodyPr/>
          <a:lstStyle/>
          <a:p>
            <a:r>
              <a:rPr lang="en-US" sz="2400" dirty="0"/>
              <a:t>Adolescent Brain and Cognitive Development Study® (ABCD)</a:t>
            </a:r>
          </a:p>
          <a:p>
            <a:r>
              <a:rPr lang="en-US" sz="2400" dirty="0"/>
              <a:t>Diverse cohort of adolescents recruited from 21 sites across the U.S. </a:t>
            </a:r>
          </a:p>
          <a:p>
            <a:r>
              <a:rPr lang="en-US" sz="2400" dirty="0"/>
              <a:t>Designed to characterize youths’ health, behavior, family and social environments over the course of their adolescence (beginning at age 9)</a:t>
            </a:r>
          </a:p>
          <a:p>
            <a:r>
              <a:rPr lang="en-US" sz="2400" dirty="0"/>
              <a:t>Analyses included those with 4-5 years of symptom assessments, no substance use at baseline, and 42- and/or 48-month substance use surveys</a:t>
            </a:r>
          </a:p>
          <a:p>
            <a:r>
              <a:rPr lang="en-US" sz="2400" dirty="0"/>
              <a:t>Release 5.1</a:t>
            </a:r>
          </a:p>
          <a:p>
            <a:endParaRPr lang="en-US" sz="2400" dirty="0"/>
          </a:p>
          <a:p>
            <a:endParaRPr lang="en-US" dirty="0"/>
          </a:p>
          <a:p>
            <a:endParaRPr lang="en-US" dirty="0"/>
          </a:p>
        </p:txBody>
      </p:sp>
      <p:sp>
        <p:nvSpPr>
          <p:cNvPr id="4" name="TextBox 3">
            <a:extLst>
              <a:ext uri="{FF2B5EF4-FFF2-40B4-BE49-F238E27FC236}">
                <a16:creationId xmlns:a16="http://schemas.microsoft.com/office/drawing/2014/main" id="{1E2B58BB-C2BD-CEA1-FBC6-B6378A9CE2F2}"/>
              </a:ext>
            </a:extLst>
          </p:cNvPr>
          <p:cNvSpPr txBox="1"/>
          <p:nvPr/>
        </p:nvSpPr>
        <p:spPr>
          <a:xfrm>
            <a:off x="838200" y="6519446"/>
            <a:ext cx="8210774" cy="338554"/>
          </a:xfrm>
          <a:prstGeom prst="rect">
            <a:avLst/>
          </a:prstGeom>
          <a:noFill/>
        </p:spPr>
        <p:txBody>
          <a:bodyPr wrap="none" rtlCol="0">
            <a:spAutoFit/>
          </a:bodyPr>
          <a:lstStyle/>
          <a:p>
            <a:r>
              <a:rPr lang="en-US" sz="1600" dirty="0">
                <a:solidFill>
                  <a:schemeClr val="accent1">
                    <a:lumMod val="75000"/>
                  </a:schemeClr>
                </a:solidFill>
              </a:rPr>
              <a:t> For more about ABCD: </a:t>
            </a:r>
            <a:r>
              <a:rPr lang="fr-FR" sz="1600" dirty="0">
                <a:solidFill>
                  <a:schemeClr val="accent1">
                    <a:lumMod val="75000"/>
                  </a:schemeClr>
                </a:solidFill>
              </a:rPr>
              <a:t>Compton et al., 2019; </a:t>
            </a:r>
            <a:r>
              <a:rPr lang="fr-FR" sz="1600" dirty="0" err="1">
                <a:solidFill>
                  <a:schemeClr val="accent1">
                    <a:lumMod val="75000"/>
                  </a:schemeClr>
                </a:solidFill>
              </a:rPr>
              <a:t>Garavan</a:t>
            </a:r>
            <a:r>
              <a:rPr lang="fr-FR" sz="1600" dirty="0">
                <a:solidFill>
                  <a:schemeClr val="accent1">
                    <a:lumMod val="75000"/>
                  </a:schemeClr>
                </a:solidFill>
              </a:rPr>
              <a:t> et al., 2018</a:t>
            </a:r>
            <a:r>
              <a:rPr lang="en-US" sz="1600" dirty="0">
                <a:solidFill>
                  <a:schemeClr val="accent1">
                    <a:lumMod val="75000"/>
                  </a:schemeClr>
                </a:solidFill>
              </a:rPr>
              <a:t> ; </a:t>
            </a:r>
            <a:r>
              <a:rPr lang="en-US" sz="1600" kern="1200" dirty="0">
                <a:solidFill>
                  <a:schemeClr val="accent1">
                    <a:lumMod val="75000"/>
                  </a:schemeClr>
                </a:solidFill>
                <a:effectLst/>
                <a:latin typeface="Arial" panose="020B0604020202020204" pitchFamily="34" charset="0"/>
                <a:ea typeface="Calibri" panose="020F0502020204030204" pitchFamily="34" charset="0"/>
              </a:rPr>
              <a:t>Lisdahl et al., 2018</a:t>
            </a:r>
            <a:r>
              <a:rPr lang="en-US" sz="1600" dirty="0">
                <a:solidFill>
                  <a:schemeClr val="accent1">
                    <a:lumMod val="75000"/>
                  </a:schemeClr>
                </a:solidFill>
              </a:rPr>
              <a:t> </a:t>
            </a:r>
          </a:p>
        </p:txBody>
      </p:sp>
      <p:pic>
        <p:nvPicPr>
          <p:cNvPr id="5" name="Picture 4">
            <a:extLst>
              <a:ext uri="{FF2B5EF4-FFF2-40B4-BE49-F238E27FC236}">
                <a16:creationId xmlns:a16="http://schemas.microsoft.com/office/drawing/2014/main" id="{58B7E287-2BC3-6B9F-95D0-5D736440E607}"/>
              </a:ext>
            </a:extLst>
          </p:cNvPr>
          <p:cNvPicPr>
            <a:picLocks noChangeAspect="1"/>
          </p:cNvPicPr>
          <p:nvPr/>
        </p:nvPicPr>
        <p:blipFill>
          <a:blip r:embed="rId3"/>
          <a:stretch>
            <a:fillRect/>
          </a:stretch>
        </p:blipFill>
        <p:spPr>
          <a:xfrm>
            <a:off x="4943587" y="4421611"/>
            <a:ext cx="4872893" cy="1828800"/>
          </a:xfrm>
          <a:prstGeom prst="rect">
            <a:avLst/>
          </a:prstGeom>
        </p:spPr>
      </p:pic>
    </p:spTree>
    <p:extLst>
      <p:ext uri="{BB962C8B-B14F-4D97-AF65-F5344CB8AC3E}">
        <p14:creationId xmlns:p14="http://schemas.microsoft.com/office/powerpoint/2010/main" val="391884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B5C4-DE45-5559-E986-ABE61159CE9E}"/>
              </a:ext>
            </a:extLst>
          </p:cNvPr>
          <p:cNvSpPr>
            <a:spLocks noGrp="1"/>
          </p:cNvSpPr>
          <p:nvPr>
            <p:ph type="title"/>
          </p:nvPr>
        </p:nvSpPr>
        <p:spPr/>
        <p:txBody>
          <a:bodyPr>
            <a:normAutofit fontScale="90000"/>
          </a:bodyPr>
          <a:lstStyle/>
          <a:p>
            <a:r>
              <a:rPr lang="en-US" dirty="0"/>
              <a:t>Measures: Outcome</a:t>
            </a:r>
          </a:p>
        </p:txBody>
      </p:sp>
      <p:sp>
        <p:nvSpPr>
          <p:cNvPr id="3" name="Content Placeholder 2">
            <a:extLst>
              <a:ext uri="{FF2B5EF4-FFF2-40B4-BE49-F238E27FC236}">
                <a16:creationId xmlns:a16="http://schemas.microsoft.com/office/drawing/2014/main" id="{9A12B220-7F44-3CFC-490F-26079CE29024}"/>
              </a:ext>
            </a:extLst>
          </p:cNvPr>
          <p:cNvSpPr>
            <a:spLocks noGrp="1"/>
          </p:cNvSpPr>
          <p:nvPr>
            <p:ph idx="1"/>
          </p:nvPr>
        </p:nvSpPr>
        <p:spPr/>
        <p:txBody>
          <a:bodyPr/>
          <a:lstStyle/>
          <a:p>
            <a:r>
              <a:rPr lang="en-US" dirty="0"/>
              <a:t>First Substance Use</a:t>
            </a:r>
          </a:p>
          <a:p>
            <a:pPr lvl="1"/>
            <a:r>
              <a:rPr lang="en-US" dirty="0"/>
              <a:t>Annual and mid-year self-reported substance use</a:t>
            </a:r>
          </a:p>
          <a:p>
            <a:pPr lvl="1"/>
            <a:r>
              <a:rPr lang="en-US" dirty="0"/>
              <a:t>Items assessed whether they had tried a full drink of alcohol, smoked a full tobacco cigarette, smoked marijuana more than a puff, tried a blunt, edible, or other marijuana product were used to code the binary outcome</a:t>
            </a:r>
          </a:p>
          <a:p>
            <a:pPr lvl="1"/>
            <a:r>
              <a:rPr lang="en-US" dirty="0"/>
              <a:t>Responses collapsed into 6 months-1 year, 18 months-2 years, 30 months-3 years, 42 months-4 years to align with annual assessment data</a:t>
            </a:r>
          </a:p>
          <a:p>
            <a:pPr lvl="1"/>
            <a:r>
              <a:rPr lang="en-US" dirty="0"/>
              <a:t>Any reported use during the time period coded as substance use; Any reported use after the first use will be censored (turned to missing). </a:t>
            </a:r>
          </a:p>
          <a:p>
            <a:pPr lvl="1"/>
            <a:endParaRPr lang="en-US" dirty="0"/>
          </a:p>
        </p:txBody>
      </p:sp>
      <p:sp>
        <p:nvSpPr>
          <p:cNvPr id="4" name="TextBox 3">
            <a:extLst>
              <a:ext uri="{FF2B5EF4-FFF2-40B4-BE49-F238E27FC236}">
                <a16:creationId xmlns:a16="http://schemas.microsoft.com/office/drawing/2014/main" id="{3D3EB455-EF2B-DE50-6325-F9DB5A2D4137}"/>
              </a:ext>
            </a:extLst>
          </p:cNvPr>
          <p:cNvSpPr txBox="1"/>
          <p:nvPr/>
        </p:nvSpPr>
        <p:spPr>
          <a:xfrm>
            <a:off x="838200" y="6508305"/>
            <a:ext cx="4743734" cy="307777"/>
          </a:xfrm>
          <a:prstGeom prst="rect">
            <a:avLst/>
          </a:prstGeom>
          <a:noFill/>
        </p:spPr>
        <p:txBody>
          <a:bodyPr wrap="square" rtlCol="0">
            <a:spAutoFit/>
          </a:bodyPr>
          <a:lstStyle/>
          <a:p>
            <a:r>
              <a:rPr lang="fi-FI" sz="1400" dirty="0">
                <a:solidFill>
                  <a:schemeClr val="accent1">
                    <a:lumMod val="75000"/>
                  </a:schemeClr>
                </a:solidFill>
              </a:rPr>
              <a:t>Lisdahl 2018 &amp; 2021; Sullivan 2022; </a:t>
            </a:r>
            <a:r>
              <a:rPr lang="de-DE" sz="1400" dirty="0">
                <a:solidFill>
                  <a:schemeClr val="accent1">
                    <a:lumMod val="75000"/>
                  </a:schemeClr>
                </a:solidFill>
              </a:rPr>
              <a:t>Pelham et. al, 2021</a:t>
            </a:r>
            <a:endParaRPr lang="en-US" sz="1400" dirty="0">
              <a:solidFill>
                <a:schemeClr val="accent1">
                  <a:lumMod val="75000"/>
                </a:schemeClr>
              </a:solidFill>
            </a:endParaRPr>
          </a:p>
        </p:txBody>
      </p:sp>
    </p:spTree>
    <p:extLst>
      <p:ext uri="{BB962C8B-B14F-4D97-AF65-F5344CB8AC3E}">
        <p14:creationId xmlns:p14="http://schemas.microsoft.com/office/powerpoint/2010/main" val="402140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E08A-FEFF-8FA4-7A76-1D49087AB145}"/>
              </a:ext>
            </a:extLst>
          </p:cNvPr>
          <p:cNvSpPr>
            <a:spLocks noGrp="1"/>
          </p:cNvSpPr>
          <p:nvPr>
            <p:ph type="title"/>
          </p:nvPr>
        </p:nvSpPr>
        <p:spPr/>
        <p:txBody>
          <a:bodyPr>
            <a:normAutofit fontScale="90000"/>
          </a:bodyPr>
          <a:lstStyle/>
          <a:p>
            <a:r>
              <a:rPr lang="en-US" dirty="0"/>
              <a:t>Measures: Child Factors</a:t>
            </a:r>
          </a:p>
        </p:txBody>
      </p:sp>
      <p:sp>
        <p:nvSpPr>
          <p:cNvPr id="3" name="Content Placeholder 2">
            <a:extLst>
              <a:ext uri="{FF2B5EF4-FFF2-40B4-BE49-F238E27FC236}">
                <a16:creationId xmlns:a16="http://schemas.microsoft.com/office/drawing/2014/main" id="{6DB2B00B-19EA-38D1-FD81-F27A4AA0A1CA}"/>
              </a:ext>
            </a:extLst>
          </p:cNvPr>
          <p:cNvSpPr>
            <a:spLocks noGrp="1"/>
          </p:cNvSpPr>
          <p:nvPr>
            <p:ph idx="1"/>
          </p:nvPr>
        </p:nvSpPr>
        <p:spPr/>
        <p:txBody>
          <a:bodyPr>
            <a:normAutofit fontScale="92500" lnSpcReduction="20000"/>
          </a:bodyPr>
          <a:lstStyle/>
          <a:p>
            <a:r>
              <a:rPr lang="en-US" dirty="0"/>
              <a:t>Risk Perceptions</a:t>
            </a:r>
          </a:p>
          <a:p>
            <a:pPr lvl="1"/>
            <a:r>
              <a:rPr lang="en-US" dirty="0"/>
              <a:t>Perceived riskiness of using alcohol, tobacco, and marijuana; 11 items </a:t>
            </a:r>
          </a:p>
          <a:p>
            <a:pPr lvl="1"/>
            <a:r>
              <a:rPr lang="en-US" dirty="0">
                <a:effectLst/>
                <a:latin typeface="Arial" panose="020B0604020202020204" pitchFamily="34" charset="0"/>
                <a:ea typeface="Calibri" panose="020F0502020204030204" pitchFamily="34" charset="0"/>
              </a:rPr>
              <a:t>0 (no risk) to 3 (great risk)</a:t>
            </a:r>
          </a:p>
          <a:p>
            <a:pPr lvl="1"/>
            <a:r>
              <a:rPr lang="en-US" dirty="0"/>
              <a:t>Time-varying covariate</a:t>
            </a:r>
          </a:p>
          <a:p>
            <a:r>
              <a:rPr lang="en-US" dirty="0"/>
              <a:t>Comorbid Psychologic/Somatic Symptoms Trajectory </a:t>
            </a:r>
          </a:p>
          <a:p>
            <a:pPr lvl="1"/>
            <a:r>
              <a:rPr lang="en-US" dirty="0"/>
              <a:t>Created in a previous study – multivariate trajectory analysis of annual psychologic (anxiety/depression), somatic, and somnolence scores identified</a:t>
            </a:r>
            <a:r>
              <a:rPr lang="en-US" sz="2800" dirty="0"/>
              <a:t> </a:t>
            </a:r>
            <a:r>
              <a:rPr lang="en-US" kern="1200" dirty="0">
                <a:effectLst/>
                <a:latin typeface="Arial" panose="020B0604020202020204" pitchFamily="34" charset="0"/>
                <a:ea typeface="Calibri" panose="020F0502020204030204" pitchFamily="34" charset="0"/>
              </a:rPr>
              <a:t>four trajectories: asymptomatic, low/stable, moderate/worsening, and high/worsening</a:t>
            </a:r>
            <a:r>
              <a:rPr lang="en-US" sz="2800" dirty="0"/>
              <a:t> </a:t>
            </a:r>
          </a:p>
          <a:p>
            <a:pPr lvl="1"/>
            <a:r>
              <a:rPr lang="en-US" dirty="0"/>
              <a:t>Collapsed trajectories as asymptomatic/low versus moderate/high for current study</a:t>
            </a:r>
          </a:p>
          <a:p>
            <a:pPr lvl="1"/>
            <a:r>
              <a:rPr lang="en-US" dirty="0">
                <a:latin typeface="Arial" panose="020B0604020202020204" pitchFamily="34" charset="0"/>
                <a:ea typeface="Calibri" panose="020F0502020204030204" pitchFamily="34" charset="0"/>
              </a:rPr>
              <a:t>B</a:t>
            </a:r>
            <a:r>
              <a:rPr lang="en-US" kern="1200" dirty="0">
                <a:effectLst/>
                <a:latin typeface="Arial" panose="020B0604020202020204" pitchFamily="34" charset="0"/>
                <a:ea typeface="Calibri" panose="020F0502020204030204" pitchFamily="34" charset="0"/>
              </a:rPr>
              <a:t>aseline time-invariant variable</a:t>
            </a:r>
            <a:endParaRPr lang="en-US" dirty="0"/>
          </a:p>
          <a:p>
            <a:r>
              <a:rPr lang="en-US" dirty="0"/>
              <a:t>Child demographics</a:t>
            </a:r>
          </a:p>
          <a:p>
            <a:pPr lvl="1"/>
            <a:r>
              <a:rPr lang="en-US" dirty="0"/>
              <a:t>Baseline age, sex at birth, race (collapsed as White, Black, Mixed, Other) and Hispanic ethnicity. All included as time-invariant variables</a:t>
            </a:r>
          </a:p>
        </p:txBody>
      </p:sp>
      <p:sp>
        <p:nvSpPr>
          <p:cNvPr id="4" name="TextBox 3">
            <a:extLst>
              <a:ext uri="{FF2B5EF4-FFF2-40B4-BE49-F238E27FC236}">
                <a16:creationId xmlns:a16="http://schemas.microsoft.com/office/drawing/2014/main" id="{274A6C8D-63E6-46E6-F468-0C3B55420BF9}"/>
              </a:ext>
            </a:extLst>
          </p:cNvPr>
          <p:cNvSpPr txBox="1"/>
          <p:nvPr/>
        </p:nvSpPr>
        <p:spPr>
          <a:xfrm>
            <a:off x="838200" y="6508305"/>
            <a:ext cx="2184957" cy="307777"/>
          </a:xfrm>
          <a:prstGeom prst="rect">
            <a:avLst/>
          </a:prstGeom>
          <a:noFill/>
        </p:spPr>
        <p:txBody>
          <a:bodyPr wrap="none" rtlCol="0">
            <a:spAutoFit/>
          </a:bodyPr>
          <a:lstStyle/>
          <a:p>
            <a:r>
              <a:rPr lang="en-US" sz="1400" dirty="0">
                <a:solidFill>
                  <a:schemeClr val="accent1">
                    <a:lumMod val="75000"/>
                  </a:schemeClr>
                </a:solidFill>
              </a:rPr>
              <a:t>Voepel-Lewis et al., 2024</a:t>
            </a:r>
          </a:p>
        </p:txBody>
      </p:sp>
    </p:spTree>
    <p:extLst>
      <p:ext uri="{BB962C8B-B14F-4D97-AF65-F5344CB8AC3E}">
        <p14:creationId xmlns:p14="http://schemas.microsoft.com/office/powerpoint/2010/main" val="64248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47C4-EC2C-5558-0CD0-224145070717}"/>
              </a:ext>
            </a:extLst>
          </p:cNvPr>
          <p:cNvSpPr>
            <a:spLocks noGrp="1"/>
          </p:cNvSpPr>
          <p:nvPr>
            <p:ph type="title"/>
          </p:nvPr>
        </p:nvSpPr>
        <p:spPr/>
        <p:txBody>
          <a:bodyPr>
            <a:normAutofit fontScale="90000"/>
          </a:bodyPr>
          <a:lstStyle/>
          <a:p>
            <a:r>
              <a:rPr lang="en-US" dirty="0"/>
              <a:t>Measures: Family Factors</a:t>
            </a:r>
          </a:p>
        </p:txBody>
      </p:sp>
      <p:sp>
        <p:nvSpPr>
          <p:cNvPr id="3" name="Content Placeholder 2">
            <a:extLst>
              <a:ext uri="{FF2B5EF4-FFF2-40B4-BE49-F238E27FC236}">
                <a16:creationId xmlns:a16="http://schemas.microsoft.com/office/drawing/2014/main" id="{0F758DEC-2FA6-B749-33DA-59AAAAD2F082}"/>
              </a:ext>
            </a:extLst>
          </p:cNvPr>
          <p:cNvSpPr>
            <a:spLocks noGrp="1"/>
          </p:cNvSpPr>
          <p:nvPr>
            <p:ph idx="1"/>
          </p:nvPr>
        </p:nvSpPr>
        <p:spPr>
          <a:xfrm>
            <a:off x="838200" y="1728510"/>
            <a:ext cx="10515600" cy="4539927"/>
          </a:xfrm>
        </p:spPr>
        <p:txBody>
          <a:bodyPr>
            <a:normAutofit fontScale="92500"/>
          </a:bodyPr>
          <a:lstStyle/>
          <a:p>
            <a:r>
              <a:rPr lang="en-US" sz="2400" dirty="0"/>
              <a:t>Parent Substance Use Problem</a:t>
            </a:r>
          </a:p>
          <a:p>
            <a:pPr lvl="1"/>
            <a:r>
              <a:rPr lang="en-US" sz="2200" dirty="0"/>
              <a:t>Baseline and biannually: </a:t>
            </a:r>
            <a:r>
              <a:rPr lang="en-US" sz="2200" i="1" dirty="0">
                <a:effectLst/>
                <a:latin typeface="Arial" panose="020B0604020202020204" pitchFamily="34" charset="0"/>
                <a:ea typeface="Calibri" panose="020F0502020204030204" pitchFamily="34" charset="0"/>
              </a:rPr>
              <a:t>mother or father had ever been to a counselor or provider for an alcohol or drug problem, or assessed with a clinical level alcohol or drug problem</a:t>
            </a:r>
            <a:endParaRPr lang="en-US" sz="2200" dirty="0"/>
          </a:p>
          <a:p>
            <a:r>
              <a:rPr lang="en-US" sz="2200" dirty="0"/>
              <a:t>Parent Monitoring </a:t>
            </a:r>
          </a:p>
          <a:p>
            <a:pPr lvl="1"/>
            <a:r>
              <a:rPr lang="en-US" sz="2200" dirty="0"/>
              <a:t>Youth-reported perceptions of parents' awareness of their whereabouts; 5 items</a:t>
            </a:r>
          </a:p>
          <a:p>
            <a:pPr lvl="1"/>
            <a:r>
              <a:rPr lang="en-US" sz="2200" dirty="0">
                <a:effectLst/>
                <a:latin typeface="Arial" panose="020B0604020202020204" pitchFamily="34" charset="0"/>
                <a:ea typeface="Calibri" panose="020F0502020204030204" pitchFamily="34" charset="0"/>
              </a:rPr>
              <a:t>1 (never) to 5 (always)</a:t>
            </a:r>
            <a:endParaRPr lang="en-US" sz="2200" dirty="0"/>
          </a:p>
          <a:p>
            <a:r>
              <a:rPr lang="en-US" sz="2400" dirty="0"/>
              <a:t>Parent Rules</a:t>
            </a:r>
          </a:p>
          <a:p>
            <a:pPr lvl="1"/>
            <a:r>
              <a:rPr lang="en-US" sz="2200" dirty="0">
                <a:latin typeface="Arial" panose="020B0604020202020204" pitchFamily="34" charset="0"/>
                <a:ea typeface="Calibri" panose="020F0502020204030204" pitchFamily="34" charset="0"/>
              </a:rPr>
              <a:t>P</a:t>
            </a:r>
            <a:r>
              <a:rPr lang="en-US" sz="2200" dirty="0">
                <a:effectLst/>
                <a:latin typeface="Arial" panose="020B0604020202020204" pitchFamily="34" charset="0"/>
                <a:ea typeface="Calibri" panose="020F0502020204030204" pitchFamily="34" charset="0"/>
              </a:rPr>
              <a:t>arent-reported rules on child’s use of alcohol, tobacco or marijuana under any circumstance; </a:t>
            </a:r>
            <a:r>
              <a:rPr lang="en-US" sz="2200" dirty="0"/>
              <a:t>3 items</a:t>
            </a:r>
          </a:p>
          <a:p>
            <a:pPr lvl="1"/>
            <a:r>
              <a:rPr lang="en-US" sz="2200" dirty="0">
                <a:latin typeface="Arial" panose="020B0604020202020204" pitchFamily="34" charset="0"/>
              </a:rPr>
              <a:t>Coded as: prohibited use for all substances, had no rules or mostly no rules across these substances, or gave at least some permission for use of one or more substances</a:t>
            </a:r>
          </a:p>
          <a:p>
            <a:r>
              <a:rPr lang="en-US" sz="2200" dirty="0"/>
              <a:t>All family factors included as time-varying covariates</a:t>
            </a:r>
          </a:p>
        </p:txBody>
      </p:sp>
      <p:sp>
        <p:nvSpPr>
          <p:cNvPr id="4" name="TextBox 3">
            <a:extLst>
              <a:ext uri="{FF2B5EF4-FFF2-40B4-BE49-F238E27FC236}">
                <a16:creationId xmlns:a16="http://schemas.microsoft.com/office/drawing/2014/main" id="{1F477EF8-0033-55A3-8C2B-845C3340DB9F}"/>
              </a:ext>
            </a:extLst>
          </p:cNvPr>
          <p:cNvSpPr txBox="1"/>
          <p:nvPr/>
        </p:nvSpPr>
        <p:spPr>
          <a:xfrm>
            <a:off x="838200" y="6502254"/>
            <a:ext cx="7017306" cy="307777"/>
          </a:xfrm>
          <a:prstGeom prst="rect">
            <a:avLst/>
          </a:prstGeom>
          <a:noFill/>
        </p:spPr>
        <p:txBody>
          <a:bodyPr wrap="none" rtlCol="0">
            <a:spAutoFit/>
          </a:bodyPr>
          <a:lstStyle/>
          <a:p>
            <a:r>
              <a:rPr lang="nl-NL" sz="1400" dirty="0">
                <a:solidFill>
                  <a:schemeClr val="accent1">
                    <a:lumMod val="75000"/>
                  </a:schemeClr>
                </a:solidFill>
              </a:rPr>
              <a:t>de Vries et al., 2020; Tenneij and Koot, 2007; Gonzales et al., 2021; Martz et al., 2022 </a:t>
            </a:r>
            <a:endParaRPr lang="en-US" sz="1400" dirty="0">
              <a:solidFill>
                <a:schemeClr val="accent1">
                  <a:lumMod val="75000"/>
                </a:schemeClr>
              </a:solidFill>
            </a:endParaRPr>
          </a:p>
        </p:txBody>
      </p:sp>
    </p:spTree>
    <p:extLst>
      <p:ext uri="{BB962C8B-B14F-4D97-AF65-F5344CB8AC3E}">
        <p14:creationId xmlns:p14="http://schemas.microsoft.com/office/powerpoint/2010/main" val="281745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E0A4-6447-54CC-6110-83755AF26AB3}"/>
              </a:ext>
            </a:extLst>
          </p:cNvPr>
          <p:cNvSpPr>
            <a:spLocks noGrp="1"/>
          </p:cNvSpPr>
          <p:nvPr>
            <p:ph type="title"/>
          </p:nvPr>
        </p:nvSpPr>
        <p:spPr/>
        <p:txBody>
          <a:bodyPr>
            <a:normAutofit fontScale="90000"/>
          </a:bodyPr>
          <a:lstStyle/>
          <a:p>
            <a:r>
              <a:rPr lang="en-US" dirty="0"/>
              <a:t>Measure: Peer Factors</a:t>
            </a:r>
          </a:p>
        </p:txBody>
      </p:sp>
      <p:sp>
        <p:nvSpPr>
          <p:cNvPr id="3" name="Content Placeholder 2">
            <a:extLst>
              <a:ext uri="{FF2B5EF4-FFF2-40B4-BE49-F238E27FC236}">
                <a16:creationId xmlns:a16="http://schemas.microsoft.com/office/drawing/2014/main" id="{C7B94307-44C7-4DCF-2772-7083CFE13ED2}"/>
              </a:ext>
            </a:extLst>
          </p:cNvPr>
          <p:cNvSpPr>
            <a:spLocks noGrp="1"/>
          </p:cNvSpPr>
          <p:nvPr>
            <p:ph idx="1"/>
          </p:nvPr>
        </p:nvSpPr>
        <p:spPr/>
        <p:txBody>
          <a:bodyPr>
            <a:normAutofit/>
          </a:bodyPr>
          <a:lstStyle/>
          <a:p>
            <a:r>
              <a:rPr lang="en-US" dirty="0"/>
              <a:t>Peer Disapproval</a:t>
            </a:r>
          </a:p>
          <a:p>
            <a:pPr lvl="1"/>
            <a:r>
              <a:rPr lang="en-US" dirty="0"/>
              <a:t>Perceptions of how their “close friends feel or would feel” about their use of alcohol, tobacco, or marijuana; 11 items </a:t>
            </a:r>
          </a:p>
          <a:p>
            <a:pPr lvl="1"/>
            <a:r>
              <a:rPr lang="en-US" dirty="0"/>
              <a:t>0 (Not disapprove), 1 (disapprove), or 2 (strongly disapprove)</a:t>
            </a:r>
          </a:p>
          <a:p>
            <a:r>
              <a:rPr lang="en-US" dirty="0"/>
              <a:t>Peer Use</a:t>
            </a:r>
          </a:p>
          <a:p>
            <a:pPr lvl="1"/>
            <a:r>
              <a:rPr lang="en-US" dirty="0">
                <a:latin typeface="Arial" panose="020B0604020202020204" pitchFamily="34" charset="0"/>
                <a:ea typeface="Calibri" panose="020F0502020204030204" pitchFamily="34" charset="0"/>
              </a:rPr>
              <a:t>P</a:t>
            </a:r>
            <a:r>
              <a:rPr lang="en-US" dirty="0">
                <a:effectLst/>
                <a:latin typeface="Arial" panose="020B0604020202020204" pitchFamily="34" charset="0"/>
                <a:ea typeface="Calibri" panose="020F0502020204030204" pitchFamily="34" charset="0"/>
              </a:rPr>
              <a:t>erceptions of how many of their friends use alcohol, tobacco or marijuana; </a:t>
            </a:r>
            <a:r>
              <a:rPr lang="en-US" dirty="0"/>
              <a:t>5 items </a:t>
            </a:r>
          </a:p>
          <a:p>
            <a:pPr lvl="1"/>
            <a:r>
              <a:rPr lang="en-US" dirty="0">
                <a:effectLst/>
                <a:latin typeface="Arial" panose="020B0604020202020204" pitchFamily="34" charset="0"/>
                <a:ea typeface="Calibri" panose="020F0502020204030204" pitchFamily="34" charset="0"/>
              </a:rPr>
              <a:t>0=none, 1=a few, 2=some, 3=most, 4=all friends</a:t>
            </a:r>
            <a:endParaRPr lang="en-US" sz="2800" dirty="0"/>
          </a:p>
          <a:p>
            <a:pPr lvl="1"/>
            <a:endParaRPr lang="en-US" sz="2800" dirty="0"/>
          </a:p>
          <a:p>
            <a:r>
              <a:rPr lang="en-US" dirty="0"/>
              <a:t>All peer factors included as time-varying covariates </a:t>
            </a:r>
          </a:p>
        </p:txBody>
      </p:sp>
    </p:spTree>
    <p:extLst>
      <p:ext uri="{BB962C8B-B14F-4D97-AF65-F5344CB8AC3E}">
        <p14:creationId xmlns:p14="http://schemas.microsoft.com/office/powerpoint/2010/main" val="1587413884"/>
      </p:ext>
    </p:extLst>
  </p:cSld>
  <p:clrMapOvr>
    <a:masterClrMapping/>
  </p:clrMapOvr>
</p:sld>
</file>

<file path=ppt/theme/theme1.xml><?xml version="1.0" encoding="utf-8"?>
<a:theme xmlns:a="http://schemas.openxmlformats.org/drawingml/2006/main" name="2023_MNursing_PPT (2)">
  <a:themeElements>
    <a:clrScheme name="U-M Nursing Palette">
      <a:dk1>
        <a:srgbClr val="00274C"/>
      </a:dk1>
      <a:lt1>
        <a:srgbClr val="FFFFFF"/>
      </a:lt1>
      <a:dk2>
        <a:srgbClr val="00274C"/>
      </a:dk2>
      <a:lt2>
        <a:srgbClr val="FEFFFF"/>
      </a:lt2>
      <a:accent1>
        <a:srgbClr val="5E5E5E"/>
      </a:accent1>
      <a:accent2>
        <a:srgbClr val="00B2A5"/>
      </a:accent2>
      <a:accent3>
        <a:srgbClr val="CC6600"/>
      </a:accent3>
      <a:accent4>
        <a:srgbClr val="FFC000"/>
      </a:accent4>
      <a:accent5>
        <a:srgbClr val="1769A5"/>
      </a:accent5>
      <a:accent6>
        <a:srgbClr val="83B2A7"/>
      </a:accent6>
      <a:hlink>
        <a:srgbClr val="929292"/>
      </a:hlink>
      <a:folHlink>
        <a:srgbClr val="92929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3503</TotalTime>
  <Words>3326</Words>
  <Application>Microsoft Office PowerPoint</Application>
  <PresentationFormat>Widescreen</PresentationFormat>
  <Paragraphs>280</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Arial</vt:lpstr>
      <vt:lpstr>Arial Black</vt:lpstr>
      <vt:lpstr>Arial Regular</vt:lpstr>
      <vt:lpstr>Calibri</vt:lpstr>
      <vt:lpstr>2023_MNursing_PPT (2)</vt:lpstr>
      <vt:lpstr>Risk Perceptions, Parental substance use, and Peer Disapproval Predict Early Onset substance use   in Adolescents with Comorbid Psychologic and Somatic Symptom Trajectories</vt:lpstr>
      <vt:lpstr>Conflicts of Interest and Financial Disclosures</vt:lpstr>
      <vt:lpstr>Background</vt:lpstr>
      <vt:lpstr>Objective</vt:lpstr>
      <vt:lpstr>Methods</vt:lpstr>
      <vt:lpstr>Measures: Outcome</vt:lpstr>
      <vt:lpstr>Measures: Child Factors</vt:lpstr>
      <vt:lpstr>Measures: Family Factors</vt:lpstr>
      <vt:lpstr>Measure: Peer Factors</vt:lpstr>
      <vt:lpstr>Analysis</vt:lpstr>
      <vt:lpstr>Results</vt:lpstr>
      <vt:lpstr>Results: Objective 1</vt:lpstr>
      <vt:lpstr>PowerPoint Presentation</vt:lpstr>
      <vt:lpstr>PowerPoint Presentation</vt:lpstr>
      <vt:lpstr>PowerPoint Presentation</vt:lpstr>
      <vt:lpstr>PowerPoint Presentation</vt:lpstr>
      <vt:lpstr>Conclusions</vt:lpstr>
      <vt:lpstr>Thank you </vt:lpstr>
    </vt:vector>
  </TitlesOfParts>
  <Company>University of Michigan 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Stoddard, Sarah</dc:creator>
  <cp:lastModifiedBy>Stoddard, Sarah</cp:lastModifiedBy>
  <cp:revision>17</cp:revision>
  <dcterms:created xsi:type="dcterms:W3CDTF">2024-11-04T14:25:37Z</dcterms:created>
  <dcterms:modified xsi:type="dcterms:W3CDTF">2024-11-15T20:52:55Z</dcterms:modified>
</cp:coreProperties>
</file>