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1.xml" ContentType="application/vnd.openxmlformats-officedocument.drawingml.chartshape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23"/>
  </p:notesMasterIdLst>
  <p:sldIdLst>
    <p:sldId id="260" r:id="rId2"/>
    <p:sldId id="257" r:id="rId3"/>
    <p:sldId id="261" r:id="rId4"/>
    <p:sldId id="289" r:id="rId5"/>
    <p:sldId id="281" r:id="rId6"/>
    <p:sldId id="291" r:id="rId7"/>
    <p:sldId id="288" r:id="rId8"/>
    <p:sldId id="273" r:id="rId9"/>
    <p:sldId id="265" r:id="rId10"/>
    <p:sldId id="285" r:id="rId11"/>
    <p:sldId id="287" r:id="rId12"/>
    <p:sldId id="277" r:id="rId13"/>
    <p:sldId id="267" r:id="rId14"/>
    <p:sldId id="275" r:id="rId15"/>
    <p:sldId id="276" r:id="rId16"/>
    <p:sldId id="282" r:id="rId17"/>
    <p:sldId id="278" r:id="rId18"/>
    <p:sldId id="286" r:id="rId19"/>
    <p:sldId id="279" r:id="rId20"/>
    <p:sldId id="290" r:id="rId21"/>
    <p:sldId id="292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F088D1C-36AC-5AE0-8CC7-23BB8BF395DF}" name="Marley, Grace Trull" initials="GM" userId="S::gratru@ad.unc.edu::6e3523d4-3315-4d1b-89ca-c9f8837396b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A3DE"/>
    <a:srgbClr val="512D6D"/>
    <a:srgbClr val="5A2E7B"/>
    <a:srgbClr val="469ED8"/>
    <a:srgbClr val="4B9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/>
    <p:restoredTop sz="93557" autoAdjust="0"/>
  </p:normalViewPr>
  <p:slideViewPr>
    <p:cSldViewPr snapToGrid="0" snapToObjects="1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tx1"/>
                </a:solidFill>
              </a:rPr>
              <a:t>Were</a:t>
            </a:r>
            <a:r>
              <a:rPr lang="en-US" sz="2400" baseline="0" dirty="0">
                <a:solidFill>
                  <a:schemeClr val="tx1"/>
                </a:solidFill>
              </a:rPr>
              <a:t> you aware that</a:t>
            </a:r>
            <a:r>
              <a:rPr lang="en-US" sz="3200" b="1" baseline="0" dirty="0">
                <a:solidFill>
                  <a:schemeClr val="tx1"/>
                </a:solidFill>
              </a:rPr>
              <a:t> FTS </a:t>
            </a:r>
            <a:r>
              <a:rPr lang="en-US" sz="2400" baseline="0" dirty="0">
                <a:solidFill>
                  <a:schemeClr val="tx1"/>
                </a:solidFill>
              </a:rPr>
              <a:t>can be used to test for presence of fentanyl in drugs? </a:t>
            </a:r>
            <a:endParaRPr lang="en-US" sz="24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dPt>
            <c:idx val="0"/>
            <c:bubble3D val="0"/>
            <c:spPr>
              <a:solidFill>
                <a:srgbClr val="4AA3DE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D36-4F1E-896F-800FFC45BE1A}"/>
              </c:ext>
            </c:extLst>
          </c:dPt>
          <c:dPt>
            <c:idx val="1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A02-46AB-97DC-48C40FCA41BD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34.4</c:v>
                </c:pt>
                <c:pt idx="1">
                  <c:v>65.599999999999994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36-4F1E-896F-800FFC45BE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689966372168208"/>
          <c:y val="0.86960078015299624"/>
          <c:w val="0.50625997441745973"/>
          <c:h val="0.1141850429111809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dirty="0">
                <a:solidFill>
                  <a:schemeClr val="tx1"/>
                </a:solidFill>
              </a:rPr>
              <a:t>Were</a:t>
            </a:r>
            <a:r>
              <a:rPr lang="en-US" sz="2400" baseline="0" dirty="0">
                <a:solidFill>
                  <a:schemeClr val="tx1"/>
                </a:solidFill>
              </a:rPr>
              <a:t> you aware that </a:t>
            </a:r>
            <a:r>
              <a:rPr lang="en-US" sz="3200" b="1" baseline="0" dirty="0">
                <a:solidFill>
                  <a:schemeClr val="tx1"/>
                </a:solidFill>
              </a:rPr>
              <a:t>XTS</a:t>
            </a:r>
            <a:r>
              <a:rPr lang="en-US" sz="2400" baseline="0" dirty="0">
                <a:solidFill>
                  <a:schemeClr val="tx1"/>
                </a:solidFill>
              </a:rPr>
              <a:t> can be used to test for presence of xylazine in drugs?</a:t>
            </a:r>
            <a:endParaRPr lang="en-US" sz="2400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DCA-4FF8-9681-5B5680A54071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DCA-4FF8-9681-5B5680A54071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0DCA-4FF8-9681-5B5680A54071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3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0DCA-4FF8-9681-5B5680A5407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Sheet1!$A$2:$A$3</c:f>
              <c:strCache>
                <c:ptCount val="2"/>
                <c:pt idx="0">
                  <c:v>Yes</c:v>
                </c:pt>
                <c:pt idx="1">
                  <c:v>No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11.5</c:v>
                </c:pt>
                <c:pt idx="1">
                  <c:v>88.5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DCA-4FF8-9681-5B5680A540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781305113555037"/>
          <c:y val="0.8725186217134161"/>
          <c:w val="0.52242336547516444"/>
          <c:h val="0.1116300133322044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at all willing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Refer patients to harm reduction organizations for FTS</c:v>
                </c:pt>
                <c:pt idx="1">
                  <c:v>Sell FTS</c:v>
                </c:pt>
                <c:pt idx="2">
                  <c:v>Counsel on how to use FTS</c:v>
                </c:pt>
                <c:pt idx="3">
                  <c:v>Distribute FTS instruction</c:v>
                </c:pt>
                <c:pt idx="4">
                  <c:v>Advertise FTS for sale at the pharmacy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E4C-4C0F-B52E-DEA2CD7E147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Slightly willing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Refer patients to harm reduction organizations for FTS</c:v>
                </c:pt>
                <c:pt idx="1">
                  <c:v>Sell FTS</c:v>
                </c:pt>
                <c:pt idx="2">
                  <c:v>Counsel on how to use FTS</c:v>
                </c:pt>
                <c:pt idx="3">
                  <c:v>Distribute FTS instruction</c:v>
                </c:pt>
                <c:pt idx="4">
                  <c:v>Advertise FTS for sale at the pharmacy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6</c:v>
                </c:pt>
                <c:pt idx="1">
                  <c:v>9</c:v>
                </c:pt>
                <c:pt idx="2">
                  <c:v>8</c:v>
                </c:pt>
                <c:pt idx="3">
                  <c:v>6</c:v>
                </c:pt>
                <c:pt idx="4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E4C-4C0F-B52E-DEA2CD7E147B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willing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Refer patients to harm reduction organizations for FTS</c:v>
                </c:pt>
                <c:pt idx="1">
                  <c:v>Sell FTS</c:v>
                </c:pt>
                <c:pt idx="2">
                  <c:v>Counsel on how to use FTS</c:v>
                </c:pt>
                <c:pt idx="3">
                  <c:v>Distribute FTS instruction</c:v>
                </c:pt>
                <c:pt idx="4">
                  <c:v>Advertise FTS for sale at the pharmacy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9</c:v>
                </c:pt>
                <c:pt idx="1">
                  <c:v>9</c:v>
                </c:pt>
                <c:pt idx="2">
                  <c:v>11</c:v>
                </c:pt>
                <c:pt idx="3">
                  <c:v>15</c:v>
                </c:pt>
                <c:pt idx="4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E4C-4C0F-B52E-DEA2CD7E147B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Very Willing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Refer patients to harm reduction organizations for FTS</c:v>
                </c:pt>
                <c:pt idx="1">
                  <c:v>Sell FTS</c:v>
                </c:pt>
                <c:pt idx="2">
                  <c:v>Counsel on how to use FTS</c:v>
                </c:pt>
                <c:pt idx="3">
                  <c:v>Distribute FTS instruction</c:v>
                </c:pt>
                <c:pt idx="4">
                  <c:v>Advertise FTS for sale at the pharmacy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45</c:v>
                </c:pt>
                <c:pt idx="1">
                  <c:v>41</c:v>
                </c:pt>
                <c:pt idx="2">
                  <c:v>41</c:v>
                </c:pt>
                <c:pt idx="3">
                  <c:v>38</c:v>
                </c:pt>
                <c:pt idx="4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E4C-4C0F-B52E-DEA2CD7E147B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Already in practice at my location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Refer patients to harm reduction organizations for FTS</c:v>
                </c:pt>
                <c:pt idx="1">
                  <c:v>Sell FTS</c:v>
                </c:pt>
                <c:pt idx="2">
                  <c:v>Counsel on how to use FTS</c:v>
                </c:pt>
                <c:pt idx="3">
                  <c:v>Distribute FTS instruction</c:v>
                </c:pt>
                <c:pt idx="4">
                  <c:v>Advertise FTS for sale at the pharmacy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E4C-4C0F-B52E-DEA2CD7E14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04348512"/>
        <c:axId val="1704348032"/>
      </c:barChart>
      <c:catAx>
        <c:axId val="1704348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4348032"/>
        <c:crosses val="autoZero"/>
        <c:auto val="1"/>
        <c:lblAlgn val="ctr"/>
        <c:lblOffset val="100"/>
        <c:noMultiLvlLbl val="0"/>
      </c:catAx>
      <c:valAx>
        <c:axId val="1704348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434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410159281777937E-2"/>
          <c:y val="0.75732744153249498"/>
          <c:w val="0.97254255189981642"/>
          <c:h val="0.2275074391820425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Not at all willing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Refer patients to harm reduction organizations for XTS</c:v>
                </c:pt>
                <c:pt idx="1">
                  <c:v>Sell XTS</c:v>
                </c:pt>
                <c:pt idx="2">
                  <c:v>Counsel on how to use XTS</c:v>
                </c:pt>
                <c:pt idx="3">
                  <c:v>Distribute XTS instruction</c:v>
                </c:pt>
                <c:pt idx="4">
                  <c:v>Advertise XTS for sale at the pharmacy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3</c:v>
                </c:pt>
                <c:pt idx="3">
                  <c:v>4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3CC-4887-968F-7989BE3D325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Slightly willing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Refer patients to harm reduction organizations for XTS</c:v>
                </c:pt>
                <c:pt idx="1">
                  <c:v>Sell XTS</c:v>
                </c:pt>
                <c:pt idx="2">
                  <c:v>Counsel on how to use XTS</c:v>
                </c:pt>
                <c:pt idx="3">
                  <c:v>Distribute XTS instruction</c:v>
                </c:pt>
                <c:pt idx="4">
                  <c:v>Advertise XTS for sale at the pharmacy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10</c:v>
                </c:pt>
                <c:pt idx="1">
                  <c:v>9</c:v>
                </c:pt>
                <c:pt idx="2">
                  <c:v>11</c:v>
                </c:pt>
                <c:pt idx="3">
                  <c:v>10</c:v>
                </c:pt>
                <c:pt idx="4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3CC-4887-968F-7989BE3D3255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Somewhat willing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Refer patients to harm reduction organizations for XTS</c:v>
                </c:pt>
                <c:pt idx="1">
                  <c:v>Sell XTS</c:v>
                </c:pt>
                <c:pt idx="2">
                  <c:v>Counsel on how to use XTS</c:v>
                </c:pt>
                <c:pt idx="3">
                  <c:v>Distribute XTS instruction</c:v>
                </c:pt>
                <c:pt idx="4">
                  <c:v>Advertise XTS for sale at the pharmacy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13</c:v>
                </c:pt>
                <c:pt idx="1">
                  <c:v>16</c:v>
                </c:pt>
                <c:pt idx="2">
                  <c:v>16</c:v>
                </c:pt>
                <c:pt idx="3">
                  <c:v>18</c:v>
                </c:pt>
                <c:pt idx="4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3CC-4887-968F-7989BE3D3255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Very Willing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Refer patients to harm reduction organizations for XTS</c:v>
                </c:pt>
                <c:pt idx="1">
                  <c:v>Sell XTS</c:v>
                </c:pt>
                <c:pt idx="2">
                  <c:v>Counsel on how to use XTS</c:v>
                </c:pt>
                <c:pt idx="3">
                  <c:v>Distribute XTS instruction</c:v>
                </c:pt>
                <c:pt idx="4">
                  <c:v>Advertise XTS for sale at the pharmacy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34</c:v>
                </c:pt>
                <c:pt idx="1">
                  <c:v>31</c:v>
                </c:pt>
                <c:pt idx="2">
                  <c:v>31</c:v>
                </c:pt>
                <c:pt idx="3">
                  <c:v>29</c:v>
                </c:pt>
                <c:pt idx="4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3CC-4887-968F-7989BE3D32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04348512"/>
        <c:axId val="1704348032"/>
      </c:barChart>
      <c:catAx>
        <c:axId val="17043485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6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4348032"/>
        <c:crosses val="autoZero"/>
        <c:auto val="1"/>
        <c:lblAlgn val="ctr"/>
        <c:lblOffset val="100"/>
        <c:noMultiLvlLbl val="0"/>
      </c:catAx>
      <c:valAx>
        <c:axId val="1704348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04348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000" baseline="0"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B1D60D2-2D5B-4D23-BA1B-3687EE1A7598}" type="doc">
      <dgm:prSet loTypeId="urn:microsoft.com/office/officeart/2005/8/layout/vList2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343467A7-1900-40C2-96FD-8C0927A08D8B}">
      <dgm:prSet phldrT="[Text]"/>
      <dgm:spPr/>
      <dgm:t>
        <a:bodyPr/>
        <a:lstStyle/>
        <a:p>
          <a:r>
            <a:rPr lang="en-US" dirty="0"/>
            <a:t>Assess rural Southeastern US pharmacist </a:t>
          </a:r>
          <a:r>
            <a:rPr lang="en-US" b="1" dirty="0"/>
            <a:t>knowledge of </a:t>
          </a:r>
          <a:r>
            <a:rPr lang="en-US" dirty="0"/>
            <a:t>FTS and XTS</a:t>
          </a:r>
        </a:p>
      </dgm:t>
    </dgm:pt>
    <dgm:pt modelId="{86C7D5F4-14CF-4D29-8E97-405F598D5EFA}" type="parTrans" cxnId="{CC0CBC3E-9185-457C-8FE4-C9001113BE44}">
      <dgm:prSet/>
      <dgm:spPr/>
      <dgm:t>
        <a:bodyPr/>
        <a:lstStyle/>
        <a:p>
          <a:endParaRPr lang="en-US"/>
        </a:p>
      </dgm:t>
    </dgm:pt>
    <dgm:pt modelId="{7C3CE6EE-D7D6-4CA4-9B92-4A4DAF877A6C}" type="sibTrans" cxnId="{CC0CBC3E-9185-457C-8FE4-C9001113BE44}">
      <dgm:prSet/>
      <dgm:spPr/>
      <dgm:t>
        <a:bodyPr/>
        <a:lstStyle/>
        <a:p>
          <a:endParaRPr lang="en-US"/>
        </a:p>
      </dgm:t>
    </dgm:pt>
    <dgm:pt modelId="{1AEBD455-AE4A-4596-A321-2D9DF3A12E9C}">
      <dgm:prSet phldrT="[Text]"/>
      <dgm:spPr/>
      <dgm:t>
        <a:bodyPr/>
        <a:lstStyle/>
        <a:p>
          <a:r>
            <a:rPr lang="en-US" dirty="0"/>
            <a:t>Assess pharmacist </a:t>
          </a:r>
          <a:r>
            <a:rPr lang="en-US" b="1" dirty="0"/>
            <a:t>willingness to engage </a:t>
          </a:r>
          <a:r>
            <a:rPr lang="en-US" dirty="0"/>
            <a:t>with FTS and XTS</a:t>
          </a:r>
        </a:p>
      </dgm:t>
    </dgm:pt>
    <dgm:pt modelId="{ADB71AA2-A023-471E-833F-47BA308C6188}" type="parTrans" cxnId="{DFC60D12-66C6-4F3C-BD87-AB92CB4A6DE1}">
      <dgm:prSet/>
      <dgm:spPr/>
      <dgm:t>
        <a:bodyPr/>
        <a:lstStyle/>
        <a:p>
          <a:endParaRPr lang="en-US"/>
        </a:p>
      </dgm:t>
    </dgm:pt>
    <dgm:pt modelId="{0F3BD073-3362-42CA-964F-A61B6676D6D5}" type="sibTrans" cxnId="{DFC60D12-66C6-4F3C-BD87-AB92CB4A6DE1}">
      <dgm:prSet/>
      <dgm:spPr/>
      <dgm:t>
        <a:bodyPr/>
        <a:lstStyle/>
        <a:p>
          <a:endParaRPr lang="en-US"/>
        </a:p>
      </dgm:t>
    </dgm:pt>
    <dgm:pt modelId="{230383FE-6DD3-4547-B75B-D91657AB9EA1}">
      <dgm:prSet/>
      <dgm:spPr/>
      <dgm:t>
        <a:bodyPr/>
        <a:lstStyle/>
        <a:p>
          <a:r>
            <a:rPr lang="en-US" b="1" dirty="0"/>
            <a:t>Identify barriers </a:t>
          </a:r>
          <a:r>
            <a:rPr lang="en-US" dirty="0"/>
            <a:t>to pharmacist-dispensing of FTS</a:t>
          </a:r>
        </a:p>
      </dgm:t>
    </dgm:pt>
    <dgm:pt modelId="{408E4066-B645-4E7B-9937-98B47142BBEF}" type="parTrans" cxnId="{6F0DE1F0-2EB7-4FF3-A303-15B35F0D587D}">
      <dgm:prSet/>
      <dgm:spPr/>
      <dgm:t>
        <a:bodyPr/>
        <a:lstStyle/>
        <a:p>
          <a:endParaRPr lang="en-US"/>
        </a:p>
      </dgm:t>
    </dgm:pt>
    <dgm:pt modelId="{AABB2423-69CC-4318-AD43-0B2B51AA3398}" type="sibTrans" cxnId="{6F0DE1F0-2EB7-4FF3-A303-15B35F0D587D}">
      <dgm:prSet/>
      <dgm:spPr/>
      <dgm:t>
        <a:bodyPr/>
        <a:lstStyle/>
        <a:p>
          <a:endParaRPr lang="en-US"/>
        </a:p>
      </dgm:t>
    </dgm:pt>
    <dgm:pt modelId="{62F748A9-D4EA-4969-9915-3745F1020758}" type="pres">
      <dgm:prSet presAssocID="{1B1D60D2-2D5B-4D23-BA1B-3687EE1A7598}" presName="linear" presStyleCnt="0">
        <dgm:presLayoutVars>
          <dgm:animLvl val="lvl"/>
          <dgm:resizeHandles val="exact"/>
        </dgm:presLayoutVars>
      </dgm:prSet>
      <dgm:spPr/>
    </dgm:pt>
    <dgm:pt modelId="{007D4386-ACFA-4763-AFC4-3549C62A2A6C}" type="pres">
      <dgm:prSet presAssocID="{343467A7-1900-40C2-96FD-8C0927A08D8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8D675C92-A3F6-4585-8DFA-86DB797CC101}" type="pres">
      <dgm:prSet presAssocID="{7C3CE6EE-D7D6-4CA4-9B92-4A4DAF877A6C}" presName="spacer" presStyleCnt="0"/>
      <dgm:spPr/>
    </dgm:pt>
    <dgm:pt modelId="{8FCC9FB1-33B8-429C-B721-C10CA6989F91}" type="pres">
      <dgm:prSet presAssocID="{1AEBD455-AE4A-4596-A321-2D9DF3A12E9C}" presName="parentText" presStyleLbl="node1" presStyleIdx="1" presStyleCnt="3" custScaleY="72948">
        <dgm:presLayoutVars>
          <dgm:chMax val="0"/>
          <dgm:bulletEnabled val="1"/>
        </dgm:presLayoutVars>
      </dgm:prSet>
      <dgm:spPr/>
    </dgm:pt>
    <dgm:pt modelId="{DBFA08AB-CA3B-451B-A43F-7E9D668F481B}" type="pres">
      <dgm:prSet presAssocID="{0F3BD073-3362-42CA-964F-A61B6676D6D5}" presName="spacer" presStyleCnt="0"/>
      <dgm:spPr/>
    </dgm:pt>
    <dgm:pt modelId="{E008FC85-C794-4DA1-9F1F-784FAE29E99A}" type="pres">
      <dgm:prSet presAssocID="{230383FE-6DD3-4547-B75B-D91657AB9EA1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DFC60D12-66C6-4F3C-BD87-AB92CB4A6DE1}" srcId="{1B1D60D2-2D5B-4D23-BA1B-3687EE1A7598}" destId="{1AEBD455-AE4A-4596-A321-2D9DF3A12E9C}" srcOrd="1" destOrd="0" parTransId="{ADB71AA2-A023-471E-833F-47BA308C6188}" sibTransId="{0F3BD073-3362-42CA-964F-A61B6676D6D5}"/>
    <dgm:cxn modelId="{CC0CBC3E-9185-457C-8FE4-C9001113BE44}" srcId="{1B1D60D2-2D5B-4D23-BA1B-3687EE1A7598}" destId="{343467A7-1900-40C2-96FD-8C0927A08D8B}" srcOrd="0" destOrd="0" parTransId="{86C7D5F4-14CF-4D29-8E97-405F598D5EFA}" sibTransId="{7C3CE6EE-D7D6-4CA4-9B92-4A4DAF877A6C}"/>
    <dgm:cxn modelId="{7ABA064C-DB3F-460D-B513-58AE4F11F3D1}" type="presOf" srcId="{343467A7-1900-40C2-96FD-8C0927A08D8B}" destId="{007D4386-ACFA-4763-AFC4-3549C62A2A6C}" srcOrd="0" destOrd="0" presId="urn:microsoft.com/office/officeart/2005/8/layout/vList2"/>
    <dgm:cxn modelId="{62BAF17A-3F03-4FC2-8543-F485657D886C}" type="presOf" srcId="{230383FE-6DD3-4547-B75B-D91657AB9EA1}" destId="{E008FC85-C794-4DA1-9F1F-784FAE29E99A}" srcOrd="0" destOrd="0" presId="urn:microsoft.com/office/officeart/2005/8/layout/vList2"/>
    <dgm:cxn modelId="{C2164EB0-D5C8-4B62-BDF1-94F01EF74F65}" type="presOf" srcId="{1AEBD455-AE4A-4596-A321-2D9DF3A12E9C}" destId="{8FCC9FB1-33B8-429C-B721-C10CA6989F91}" srcOrd="0" destOrd="0" presId="urn:microsoft.com/office/officeart/2005/8/layout/vList2"/>
    <dgm:cxn modelId="{259340BC-53EF-4A12-9CE7-E8C553075FEE}" type="presOf" srcId="{1B1D60D2-2D5B-4D23-BA1B-3687EE1A7598}" destId="{62F748A9-D4EA-4969-9915-3745F1020758}" srcOrd="0" destOrd="0" presId="urn:microsoft.com/office/officeart/2005/8/layout/vList2"/>
    <dgm:cxn modelId="{6F0DE1F0-2EB7-4FF3-A303-15B35F0D587D}" srcId="{1B1D60D2-2D5B-4D23-BA1B-3687EE1A7598}" destId="{230383FE-6DD3-4547-B75B-D91657AB9EA1}" srcOrd="2" destOrd="0" parTransId="{408E4066-B645-4E7B-9937-98B47142BBEF}" sibTransId="{AABB2423-69CC-4318-AD43-0B2B51AA3398}"/>
    <dgm:cxn modelId="{168F5262-187C-4CA9-BD8B-944BA7D683FF}" type="presParOf" srcId="{62F748A9-D4EA-4969-9915-3745F1020758}" destId="{007D4386-ACFA-4763-AFC4-3549C62A2A6C}" srcOrd="0" destOrd="0" presId="urn:microsoft.com/office/officeart/2005/8/layout/vList2"/>
    <dgm:cxn modelId="{2B015B99-E3A5-4BBC-8610-3AC2A7EF2D2D}" type="presParOf" srcId="{62F748A9-D4EA-4969-9915-3745F1020758}" destId="{8D675C92-A3F6-4585-8DFA-86DB797CC101}" srcOrd="1" destOrd="0" presId="urn:microsoft.com/office/officeart/2005/8/layout/vList2"/>
    <dgm:cxn modelId="{66DFA284-2C61-4B56-8633-8B4CC046D120}" type="presParOf" srcId="{62F748A9-D4EA-4969-9915-3745F1020758}" destId="{8FCC9FB1-33B8-429C-B721-C10CA6989F91}" srcOrd="2" destOrd="0" presId="urn:microsoft.com/office/officeart/2005/8/layout/vList2"/>
    <dgm:cxn modelId="{85E1CCD3-FA2B-4D33-B5E9-00C0832DB105}" type="presParOf" srcId="{62F748A9-D4EA-4969-9915-3745F1020758}" destId="{DBFA08AB-CA3B-451B-A43F-7E9D668F481B}" srcOrd="3" destOrd="0" presId="urn:microsoft.com/office/officeart/2005/8/layout/vList2"/>
    <dgm:cxn modelId="{D922E052-9010-45B2-9B12-56574B552A3F}" type="presParOf" srcId="{62F748A9-D4EA-4969-9915-3745F1020758}" destId="{E008FC85-C794-4DA1-9F1F-784FAE29E99A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7D4386-ACFA-4763-AFC4-3549C62A2A6C}">
      <dsp:nvSpPr>
        <dsp:cNvPr id="0" name=""/>
        <dsp:cNvSpPr/>
      </dsp:nvSpPr>
      <dsp:spPr>
        <a:xfrm>
          <a:off x="0" y="13948"/>
          <a:ext cx="10863379" cy="1511640"/>
        </a:xfrm>
        <a:prstGeom prst="round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Assess rural Southeastern US pharmacist </a:t>
          </a:r>
          <a:r>
            <a:rPr lang="en-US" sz="3500" b="1" kern="1200" dirty="0"/>
            <a:t>knowledge of </a:t>
          </a:r>
          <a:r>
            <a:rPr lang="en-US" sz="3500" kern="1200" dirty="0"/>
            <a:t>FTS and XTS</a:t>
          </a:r>
        </a:p>
      </dsp:txBody>
      <dsp:txXfrm>
        <a:off x="73792" y="87740"/>
        <a:ext cx="10715795" cy="1364056"/>
      </dsp:txXfrm>
    </dsp:sp>
    <dsp:sp modelId="{8FCC9FB1-33B8-429C-B721-C10CA6989F91}">
      <dsp:nvSpPr>
        <dsp:cNvPr id="0" name=""/>
        <dsp:cNvSpPr/>
      </dsp:nvSpPr>
      <dsp:spPr>
        <a:xfrm>
          <a:off x="0" y="1635028"/>
          <a:ext cx="10863379" cy="1102711"/>
        </a:xfrm>
        <a:prstGeom prst="roundRect">
          <a:avLst/>
        </a:prstGeom>
        <a:solidFill>
          <a:schemeClr val="accent1">
            <a:shade val="80000"/>
            <a:hueOff val="135632"/>
            <a:satOff val="2588"/>
            <a:lumOff val="114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 dirty="0"/>
            <a:t>Assess pharmacist </a:t>
          </a:r>
          <a:r>
            <a:rPr lang="en-US" sz="3500" b="1" kern="1200" dirty="0"/>
            <a:t>willingness to engage </a:t>
          </a:r>
          <a:r>
            <a:rPr lang="en-US" sz="3500" kern="1200" dirty="0"/>
            <a:t>with FTS and XTS</a:t>
          </a:r>
        </a:p>
      </dsp:txBody>
      <dsp:txXfrm>
        <a:off x="53830" y="1688858"/>
        <a:ext cx="10755719" cy="995051"/>
      </dsp:txXfrm>
    </dsp:sp>
    <dsp:sp modelId="{E008FC85-C794-4DA1-9F1F-784FAE29E99A}">
      <dsp:nvSpPr>
        <dsp:cNvPr id="0" name=""/>
        <dsp:cNvSpPr/>
      </dsp:nvSpPr>
      <dsp:spPr>
        <a:xfrm>
          <a:off x="0" y="2847180"/>
          <a:ext cx="10863379" cy="1511640"/>
        </a:xfrm>
        <a:prstGeom prst="roundRect">
          <a:avLst/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b="1" kern="1200" dirty="0"/>
            <a:t>Identify barriers </a:t>
          </a:r>
          <a:r>
            <a:rPr lang="en-US" sz="3500" kern="1200" dirty="0"/>
            <a:t>to pharmacist-dispensing of FTS</a:t>
          </a:r>
        </a:p>
      </dsp:txBody>
      <dsp:txXfrm>
        <a:off x="73792" y="2920972"/>
        <a:ext cx="10715795" cy="13640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0.28832</cdr:x>
      <cdr:y>0.5</cdr:y>
    </cdr:from>
    <cdr:to>
      <cdr:x>1</cdr:x>
      <cdr:y>0.6368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CFAC68C3-3D4A-0C97-97D5-0B1CE890B871}"/>
            </a:ext>
          </a:extLst>
        </cdr:cNvPr>
        <cdr:cNvSpPr/>
      </cdr:nvSpPr>
      <cdr:spPr>
        <a:xfrm xmlns:a="http://schemas.openxmlformats.org/drawingml/2006/main">
          <a:off x="3182089" y="2512351"/>
          <a:ext cx="7854506" cy="68738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57150">
          <a:solidFill>
            <a:srgbClr val="FF0000"/>
          </a:solidFill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D3DB2B-CF8A-EF4B-AB87-F71D302E8169}" type="datetimeFigureOut">
              <a:t>11/16/2024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B1581B-DFEF-AE41-9889-98A3E66BB65D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34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Recent surges in fentanyl, xylazine and other substances in the non-prescribed drug supply have increased the need for greater community access to drug testing supplies, such as fentanyl and xylazine test strips. </a:t>
            </a:r>
          </a:p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Like naloxone, test strips are an additional tool for preventing overdose that pharmacists can help distribute.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1581B-DFEF-AE41-9889-98A3E66BB65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428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7166AF2-0D28-884F-3678-F9F120DF8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D0DCD83-9259-BABE-CC40-6F08B18884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F65EF67-9C60-582F-E6E9-CA961D75E8D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 fontAlgn="base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Recent surges in fentanyl, xylazine and other substances in the non-prescribed drug supply have increased the need for greater community access to drug testing supplies, such as fentanyl and xylazine test strips. </a:t>
            </a:r>
          </a:p>
          <a:p>
            <a:pPr rtl="0" fontAlgn="base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Like naloxone, test strips are an additional tool for preventing overdose that pharmacists can help distribute. 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F58CFB-4116-CF0B-C9A1-50EEA9139A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B1581B-DFEF-AE41-9889-98A3E66BB65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297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180" y="2300873"/>
            <a:ext cx="10017639" cy="1419009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2191761" y="4353565"/>
            <a:ext cx="7808476" cy="74771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>
                <a:solidFill>
                  <a:srgbClr val="4B9CD3"/>
                </a:solidFill>
                <a:latin typeface="+mn-lt"/>
                <a:ea typeface="Helvetica" charset="0"/>
                <a:cs typeface="Helvetica" charset="0"/>
              </a:defRPr>
            </a:lvl1pPr>
          </a:lstStyle>
          <a:p>
            <a:pPr lvl="0"/>
            <a:r>
              <a:rPr lang="en-US" dirty="0"/>
              <a:t>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1807067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6074229" cy="68580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08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17771" y="0"/>
            <a:ext cx="6074229" cy="68580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402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4021494" cy="68580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1421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flipH="1">
            <a:off x="4021494" y="0"/>
            <a:ext cx="8170505" cy="68580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273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1329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223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0">
                <a:srgbClr val="13294B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965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100000">
                <a:srgbClr val="13294B"/>
              </a:gs>
              <a:gs pos="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798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433664"/>
            <a:ext cx="12192000" cy="3424335"/>
          </a:xfrm>
          <a:prstGeom prst="rect">
            <a:avLst/>
          </a:prstGeom>
          <a:solidFill>
            <a:srgbClr val="1329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953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flipV="1">
            <a:off x="0" y="1"/>
            <a:ext cx="12192000" cy="3433664"/>
          </a:xfrm>
          <a:prstGeom prst="rect">
            <a:avLst/>
          </a:prstGeom>
          <a:solidFill>
            <a:srgbClr val="1329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48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6074229" cy="6858000"/>
          </a:xfrm>
          <a:prstGeom prst="rect">
            <a:avLst/>
          </a:prstGeom>
          <a:solidFill>
            <a:srgbClr val="1329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653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54E8D001-4306-2042-97AA-7A931EF2C51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538" y="6386865"/>
            <a:ext cx="2773138" cy="392818"/>
          </a:xfrm>
          <a:prstGeom prst="rect">
            <a:avLst/>
          </a:prstGeom>
        </p:spPr>
      </p:pic>
      <p:cxnSp>
        <p:nvCxnSpPr>
          <p:cNvPr id="15" name="Straight Connector 14"/>
          <p:cNvCxnSpPr/>
          <p:nvPr userDrawn="1"/>
        </p:nvCxnSpPr>
        <p:spPr>
          <a:xfrm>
            <a:off x="0" y="6278033"/>
            <a:ext cx="12192000" cy="0"/>
          </a:xfrm>
          <a:prstGeom prst="line">
            <a:avLst/>
          </a:prstGeom>
          <a:ln w="28575">
            <a:solidFill>
              <a:srgbClr val="4B9C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 userDrawn="1"/>
        </p:nvSpPr>
        <p:spPr>
          <a:xfrm>
            <a:off x="11417417" y="6386865"/>
            <a:ext cx="629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427EAE3-07D9-EC4D-BC27-287FD837C476}" type="slidenum">
              <a:rPr lang="en-US" smtClean="0">
                <a:solidFill>
                  <a:srgbClr val="4B9CD3"/>
                </a:solidFill>
                <a:latin typeface="Helvetica" charset="0"/>
                <a:ea typeface="Helvetica" charset="0"/>
                <a:cs typeface="Helvetica" charset="0"/>
              </a:rPr>
              <a:t>‹#›</a:t>
            </a:fld>
            <a:endParaRPr lang="en-US" dirty="0">
              <a:solidFill>
                <a:srgbClr val="4B9CD3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554038" y="426243"/>
            <a:ext cx="10863379" cy="6873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800" b="1" i="0">
                <a:solidFill>
                  <a:srgbClr val="4B9CD3"/>
                </a:solidFill>
                <a:latin typeface="Calisto MT" charset="0"/>
                <a:ea typeface="Calisto MT" charset="0"/>
                <a:cs typeface="Calisto MT" charset="0"/>
              </a:defRPr>
            </a:lvl1pPr>
          </a:lstStyle>
          <a:p>
            <a:pPr lvl="0"/>
            <a:r>
              <a:rPr lang="en-US" dirty="0"/>
              <a:t>Headline here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554038" y="1128276"/>
            <a:ext cx="10863379" cy="4991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4B9CD3"/>
                </a:solidFill>
                <a:latin typeface="+mn-lt"/>
                <a:ea typeface="Helvetica" charset="0"/>
                <a:cs typeface="Helvetica" charset="0"/>
              </a:defRPr>
            </a:lvl1pPr>
          </a:lstStyle>
          <a:p>
            <a:pPr lvl="0"/>
            <a:r>
              <a:rPr lang="en-US" dirty="0"/>
              <a:t>Slide subhead here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DEEFC05-EA87-2948-B8F4-24582710E5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b="65119"/>
          <a:stretch/>
        </p:blipFill>
        <p:spPr>
          <a:xfrm>
            <a:off x="8320117" y="6218332"/>
            <a:ext cx="3122467" cy="544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08425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6117771" y="0"/>
            <a:ext cx="6074229" cy="6858000"/>
          </a:xfrm>
          <a:prstGeom prst="rect">
            <a:avLst/>
          </a:prstGeom>
          <a:solidFill>
            <a:srgbClr val="1329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28221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1" y="0"/>
            <a:ext cx="4021494" cy="6858000"/>
          </a:xfrm>
          <a:prstGeom prst="rect">
            <a:avLst/>
          </a:prstGeom>
          <a:solidFill>
            <a:srgbClr val="1329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18984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flipH="1">
            <a:off x="4021494" y="0"/>
            <a:ext cx="8170505" cy="6858000"/>
          </a:xfrm>
          <a:prstGeom prst="rect">
            <a:avLst/>
          </a:prstGeom>
          <a:solidFill>
            <a:srgbClr val="13294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332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646113" y="2856077"/>
            <a:ext cx="10536237" cy="98901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400" b="1" i="0" baseline="0">
                <a:solidFill>
                  <a:srgbClr val="4B9CD3"/>
                </a:solidFill>
                <a:latin typeface="Calisto MT" charset="0"/>
                <a:ea typeface="Calisto MT" charset="0"/>
                <a:cs typeface="Calisto MT" charset="0"/>
              </a:defRPr>
            </a:lvl1pPr>
          </a:lstStyle>
          <a:p>
            <a:pPr lvl="0"/>
            <a:r>
              <a:rPr lang="en-US" dirty="0"/>
              <a:t>Divider title goes here</a:t>
            </a:r>
          </a:p>
        </p:txBody>
      </p:sp>
    </p:spTree>
    <p:extLst>
      <p:ext uri="{BB962C8B-B14F-4D97-AF65-F5344CB8AC3E}">
        <p14:creationId xmlns:p14="http://schemas.microsoft.com/office/powerpoint/2010/main" val="61156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3067" y="4306311"/>
            <a:ext cx="3905866" cy="553270"/>
          </a:xfrm>
          <a:prstGeom prst="rect">
            <a:avLst/>
          </a:prstGeom>
        </p:spPr>
      </p:pic>
      <p:sp>
        <p:nvSpPr>
          <p:cNvPr id="5" name="Text Placeholder 1"/>
          <p:cNvSpPr txBox="1">
            <a:spLocks/>
          </p:cNvSpPr>
          <p:nvPr userDrawn="1"/>
        </p:nvSpPr>
        <p:spPr>
          <a:xfrm>
            <a:off x="2209800" y="2395974"/>
            <a:ext cx="8027987" cy="74453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6000" b="1" i="0" dirty="0">
                <a:solidFill>
                  <a:srgbClr val="4B9CD3"/>
                </a:solidFill>
                <a:latin typeface="Calisto MT" charset="0"/>
                <a:ea typeface="Calisto MT" charset="0"/>
                <a:cs typeface="Calisto MT" charset="0"/>
              </a:rPr>
              <a:t>Thank You.</a:t>
            </a:r>
          </a:p>
        </p:txBody>
      </p:sp>
    </p:spTree>
    <p:extLst>
      <p:ext uri="{BB962C8B-B14F-4D97-AF65-F5344CB8AC3E}">
        <p14:creationId xmlns:p14="http://schemas.microsoft.com/office/powerpoint/2010/main" val="2040060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397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0">
                <a:srgbClr val="4B9CD3"/>
              </a:gs>
              <a:gs pos="100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7999"/>
          </a:xfrm>
          <a:prstGeom prst="rect">
            <a:avLst/>
          </a:prstGeom>
          <a:gradFill flip="none" rotWithShape="1">
            <a:gsLst>
              <a:gs pos="100000">
                <a:srgbClr val="4B9CD3"/>
              </a:gs>
              <a:gs pos="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14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3433664"/>
            <a:ext cx="12192000" cy="3424335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34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 flipV="1">
            <a:off x="0" y="1"/>
            <a:ext cx="12192000" cy="3433664"/>
          </a:xfrm>
          <a:prstGeom prst="rect">
            <a:avLst/>
          </a:prstGeom>
          <a:solidFill>
            <a:srgbClr val="4B9C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595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1467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hyperlink" Target="https://www.dea.gov/alert/dea-reports-widespread-threat-fentanyl-mixed-xylazine" TargetMode="External"/><Relationship Id="rId4" Type="http://schemas.openxmlformats.org/officeDocument/2006/relationships/hyperlink" Target="https://www.cdc.gov/nchs/nvss/vsrr/drug-overdose-data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6BC87E6A-A7BD-20A4-1675-DA94A130D580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827881" y="1472476"/>
            <a:ext cx="105362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DC7A915-64AE-F49E-C7BA-507BEA625E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54100" y="5968884"/>
            <a:ext cx="4774070" cy="80148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DA94668-C712-6DCE-DCBA-338A8A40CD5A}"/>
              </a:ext>
            </a:extLst>
          </p:cNvPr>
          <p:cNvSpPr txBox="1"/>
          <p:nvPr/>
        </p:nvSpPr>
        <p:spPr>
          <a:xfrm>
            <a:off x="1264920" y="3429000"/>
            <a:ext cx="86410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Grace Marley, Erin Blythe, Delesha Carpenter</a:t>
            </a:r>
          </a:p>
          <a:p>
            <a:r>
              <a:rPr lang="en-US" sz="2800" dirty="0"/>
              <a:t>Research Assistant Professor</a:t>
            </a:r>
          </a:p>
          <a:p>
            <a:r>
              <a:rPr lang="en-US" sz="2800" dirty="0"/>
              <a:t>UNC Eshelman School of Pharmacy</a:t>
            </a:r>
          </a:p>
          <a:p>
            <a:r>
              <a:rPr lang="en-US" sz="2800" dirty="0"/>
              <a:t>Southeast Area Health Education Center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9EF2603-704C-7620-4BA0-0F36939FE65E}"/>
              </a:ext>
            </a:extLst>
          </p:cNvPr>
          <p:cNvSpPr/>
          <p:nvPr/>
        </p:nvSpPr>
        <p:spPr>
          <a:xfrm>
            <a:off x="0" y="619780"/>
            <a:ext cx="12192000" cy="2418695"/>
          </a:xfrm>
          <a:prstGeom prst="rect">
            <a:avLst/>
          </a:prstGeom>
          <a:solidFill>
            <a:srgbClr val="4AA3DE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Rural Community Pharmacist Knowledge of Drug Checking Test Strips and Willingness to Engage with Test Strip Activities</a:t>
            </a:r>
          </a:p>
          <a:p>
            <a:pPr algn="ctr"/>
            <a:endParaRPr lang="en-US" dirty="0"/>
          </a:p>
        </p:txBody>
      </p:sp>
      <p:pic>
        <p:nvPicPr>
          <p:cNvPr id="1026" name="Picture 2" descr="Image preview">
            <a:extLst>
              <a:ext uri="{FF2B5EF4-FFF2-40B4-BE49-F238E27FC236}">
                <a16:creationId xmlns:a16="http://schemas.microsoft.com/office/drawing/2014/main" id="{F988B0A3-F70B-F943-0D5F-378B19DD65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" y="5968884"/>
            <a:ext cx="3929063" cy="8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B40A2C-1C47-266F-4E6C-130A5E0F8DC8}"/>
              </a:ext>
            </a:extLst>
          </p:cNvPr>
          <p:cNvCxnSpPr/>
          <p:nvPr/>
        </p:nvCxnSpPr>
        <p:spPr>
          <a:xfrm>
            <a:off x="0" y="3181350"/>
            <a:ext cx="12192000" cy="0"/>
          </a:xfrm>
          <a:prstGeom prst="line">
            <a:avLst/>
          </a:prstGeom>
          <a:ln w="28575">
            <a:solidFill>
              <a:srgbClr val="512D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60B1AC-8E4B-6F7C-6444-7AE5749A3750}"/>
              </a:ext>
            </a:extLst>
          </p:cNvPr>
          <p:cNvCxnSpPr/>
          <p:nvPr/>
        </p:nvCxnSpPr>
        <p:spPr>
          <a:xfrm>
            <a:off x="0" y="457200"/>
            <a:ext cx="12192000" cy="0"/>
          </a:xfrm>
          <a:prstGeom prst="line">
            <a:avLst/>
          </a:prstGeom>
          <a:ln w="28575">
            <a:solidFill>
              <a:srgbClr val="512D6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F85305A-014B-9BED-0B6D-515DC002F52F}"/>
              </a:ext>
            </a:extLst>
          </p:cNvPr>
          <p:cNvCxnSpPr/>
          <p:nvPr/>
        </p:nvCxnSpPr>
        <p:spPr>
          <a:xfrm>
            <a:off x="0" y="609600"/>
            <a:ext cx="12192000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D2CC343-5CFA-6F21-8288-8A869C837153}"/>
              </a:ext>
            </a:extLst>
          </p:cNvPr>
          <p:cNvCxnSpPr/>
          <p:nvPr/>
        </p:nvCxnSpPr>
        <p:spPr>
          <a:xfrm>
            <a:off x="-1" y="3038475"/>
            <a:ext cx="12192000" cy="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2129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79F79A6-65E0-955F-0BB3-C42F9DCF89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93A8182-A5CF-B83A-DEF8-B4BCDEE237B2}"/>
              </a:ext>
            </a:extLst>
          </p:cNvPr>
          <p:cNvSpPr/>
          <p:nvPr/>
        </p:nvSpPr>
        <p:spPr>
          <a:xfrm>
            <a:off x="0" y="3608070"/>
            <a:ext cx="12268200" cy="640080"/>
          </a:xfrm>
          <a:prstGeom prst="rect">
            <a:avLst/>
          </a:prstGeom>
          <a:solidFill>
            <a:srgbClr val="5A2E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F74B331-ABE7-EAD0-33F9-1D38BD831461}"/>
              </a:ext>
            </a:extLst>
          </p:cNvPr>
          <p:cNvSpPr/>
          <p:nvPr/>
        </p:nvSpPr>
        <p:spPr>
          <a:xfrm>
            <a:off x="0" y="2907030"/>
            <a:ext cx="12268200" cy="12230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Results of Harm Reduction Survey of Rural Community Pharmacists in Southeastern US</a:t>
            </a:r>
          </a:p>
        </p:txBody>
      </p:sp>
    </p:spTree>
    <p:extLst>
      <p:ext uri="{BB962C8B-B14F-4D97-AF65-F5344CB8AC3E}">
        <p14:creationId xmlns:p14="http://schemas.microsoft.com/office/powerpoint/2010/main" val="2865634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1B1F6B7-0838-0CD8-47B5-43555044A3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4A2ED3E7-EE40-65B8-B938-5383094070C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Characteristics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9ACEC-E590-3D09-53AE-0DBA2C8739F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ACAA312-98EA-BF37-724F-ED975104F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463014"/>
              </p:ext>
            </p:extLst>
          </p:nvPr>
        </p:nvGraphicFramePr>
        <p:xfrm>
          <a:off x="297712" y="1128276"/>
          <a:ext cx="5658907" cy="50182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86939">
                  <a:extLst>
                    <a:ext uri="{9D8B030D-6E8A-4147-A177-3AD203B41FA5}">
                      <a16:colId xmlns:a16="http://schemas.microsoft.com/office/drawing/2014/main" val="3126095933"/>
                    </a:ext>
                  </a:extLst>
                </a:gridCol>
                <a:gridCol w="1171968">
                  <a:extLst>
                    <a:ext uri="{9D8B030D-6E8A-4147-A177-3AD203B41FA5}">
                      <a16:colId xmlns:a16="http://schemas.microsoft.com/office/drawing/2014/main" val="2482304758"/>
                    </a:ext>
                  </a:extLst>
                </a:gridCol>
              </a:tblGrid>
              <a:tr h="166535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Characteristic 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N=61</a:t>
                      </a:r>
                    </a:p>
                    <a:p>
                      <a:pPr marL="0" marR="0" algn="ctr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n(%)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80644656"/>
                  </a:ext>
                </a:extLst>
              </a:tr>
              <a:tr h="486282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Gender 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Female  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Male 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30(49.2)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31(50.8)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14018494"/>
                  </a:ext>
                </a:extLst>
              </a:tr>
              <a:tr h="633833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Race/ethnicity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White  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Non-white 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Prefer not to answer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56(91.8)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3(4.9)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2 (3.3)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52431784"/>
                  </a:ext>
                </a:extLst>
              </a:tr>
              <a:tr h="619567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Time worked in pharmacy practice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1-7 years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8-15 years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Greater than 16 years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10 (16.4)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14 (22.9)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37 (60.7)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9033879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7F1505D-0E32-2876-D191-D6D01FF2C5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9386187"/>
              </p:ext>
            </p:extLst>
          </p:nvPr>
        </p:nvGraphicFramePr>
        <p:xfrm>
          <a:off x="6235384" y="454966"/>
          <a:ext cx="5673082" cy="58182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86542">
                  <a:extLst>
                    <a:ext uri="{9D8B030D-6E8A-4147-A177-3AD203B41FA5}">
                      <a16:colId xmlns:a16="http://schemas.microsoft.com/office/drawing/2014/main" val="2807763725"/>
                    </a:ext>
                  </a:extLst>
                </a:gridCol>
                <a:gridCol w="1286540">
                  <a:extLst>
                    <a:ext uri="{9D8B030D-6E8A-4147-A177-3AD203B41FA5}">
                      <a16:colId xmlns:a16="http://schemas.microsoft.com/office/drawing/2014/main" val="99574236"/>
                    </a:ext>
                  </a:extLst>
                </a:gridCol>
              </a:tblGrid>
              <a:tr h="738642">
                <a:tc>
                  <a:txBody>
                    <a:bodyPr/>
                    <a:lstStyle/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Characteristic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N=61</a:t>
                      </a: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 (%)</a:t>
                      </a: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576637735"/>
                  </a:ext>
                </a:extLst>
              </a:tr>
              <a:tr h="1871808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Rurality *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Metropolitan (RUCA 1-3)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Micropolitan (RUCA 4-6</a:t>
                      </a:r>
                      <a:r>
                        <a:rPr lang="en-US" sz="2400" u="sng" kern="0" dirty="0">
                          <a:effectLst/>
                        </a:rPr>
                        <a:t>)</a:t>
                      </a: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Small town (RUCA 7-9</a:t>
                      </a:r>
                      <a:r>
                        <a:rPr lang="en-US" sz="2400" u="sng" kern="0" dirty="0">
                          <a:effectLst/>
                        </a:rPr>
                        <a:t>)</a:t>
                      </a: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Isolated rural area (RUCA 10</a:t>
                      </a:r>
                      <a:r>
                        <a:rPr lang="en-US" sz="2400" u="sng" kern="0" dirty="0">
                          <a:effectLst/>
                        </a:rPr>
                        <a:t>)</a:t>
                      </a: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7(11.4)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17(27.9)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26(42.7)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11(18.0)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625321307"/>
                  </a:ext>
                </a:extLst>
              </a:tr>
              <a:tr h="3004973"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State of practice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Alabama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Arkansas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Georgia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Mississippi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North Carolina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South Carolina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45720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Tennessee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 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9 (14.8)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9 (14.8)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11 (18.0)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8 (13.1)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9 (14.8)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9 (14.8)</a:t>
                      </a:r>
                      <a:endParaRPr lang="en-US" sz="2400" kern="100" dirty="0">
                        <a:effectLst/>
                      </a:endParaRPr>
                    </a:p>
                    <a:p>
                      <a:pPr marL="0" marR="0" fontAlgn="base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0" dirty="0">
                          <a:effectLst/>
                        </a:rPr>
                        <a:t>6 (9.8)</a:t>
                      </a:r>
                      <a:endParaRPr lang="en-US" sz="24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83314955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6ECD58F8-3CE3-4D6C-D4A0-C2768DC8C5BE}"/>
              </a:ext>
            </a:extLst>
          </p:cNvPr>
          <p:cNvSpPr/>
          <p:nvPr/>
        </p:nvSpPr>
        <p:spPr>
          <a:xfrm>
            <a:off x="297712" y="4572000"/>
            <a:ext cx="5673082" cy="1589137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AB466FA-A883-014A-5F11-626DD60F80C7}"/>
              </a:ext>
            </a:extLst>
          </p:cNvPr>
          <p:cNvSpPr/>
          <p:nvPr/>
        </p:nvSpPr>
        <p:spPr>
          <a:xfrm>
            <a:off x="6235384" y="3211033"/>
            <a:ext cx="5673082" cy="306218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60856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5E034A-D30D-D3C3-EFC0-87F0F3AE21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Knowledge of FTS/XTS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E28038CC-4692-BC3D-3F52-DEF3564F494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53453953"/>
              </p:ext>
            </p:extLst>
          </p:nvPr>
        </p:nvGraphicFramePr>
        <p:xfrm>
          <a:off x="-360680" y="1509823"/>
          <a:ext cx="6995396" cy="46995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DF0D0416-A678-4378-5831-38CAE9E8EF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9592521"/>
              </p:ext>
            </p:extLst>
          </p:nvPr>
        </p:nvGraphicFramePr>
        <p:xfrm>
          <a:off x="5794744" y="1509823"/>
          <a:ext cx="6511556" cy="48071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71405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4020F8-AAD1-FCDA-8C55-A4D430B0FB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C66E0D5-5A71-7B36-BF2D-4F6CD0CFD33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6958" y="426243"/>
            <a:ext cx="12075042" cy="687388"/>
          </a:xfrm>
        </p:spPr>
        <p:txBody>
          <a:bodyPr/>
          <a:lstStyle/>
          <a:p>
            <a:r>
              <a:rPr lang="en-US" dirty="0"/>
              <a:t>Pharmacist Willingness to Engage with FTS</a:t>
            </a:r>
          </a:p>
        </p:txBody>
      </p:sp>
      <p:graphicFrame>
        <p:nvGraphicFramePr>
          <p:cNvPr id="6" name="Chart 5">
            <a:extLst>
              <a:ext uri="{FF2B5EF4-FFF2-40B4-BE49-F238E27FC236}">
                <a16:creationId xmlns:a16="http://schemas.microsoft.com/office/drawing/2014/main" id="{116307BB-E099-F179-CCDB-A437C9C1F17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6157529"/>
              </p:ext>
            </p:extLst>
          </p:nvPr>
        </p:nvGraphicFramePr>
        <p:xfrm>
          <a:off x="528084" y="964775"/>
          <a:ext cx="11546958" cy="5318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FAC68C3-3D4A-0C97-97D5-0B1CE890B871}"/>
              </a:ext>
            </a:extLst>
          </p:cNvPr>
          <p:cNvSpPr/>
          <p:nvPr/>
        </p:nvSpPr>
        <p:spPr>
          <a:xfrm>
            <a:off x="3594100" y="3022600"/>
            <a:ext cx="8305800" cy="687388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2887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4A5CB2-4255-A129-D1A0-0E3A4065A3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66CD6D9-D00C-03B4-EDC8-FA53F60952B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0121" y="426243"/>
            <a:ext cx="12206177" cy="687388"/>
          </a:xfrm>
        </p:spPr>
        <p:txBody>
          <a:bodyPr anchor="ctr"/>
          <a:lstStyle/>
          <a:p>
            <a:r>
              <a:rPr lang="en-US" dirty="0"/>
              <a:t>Pharmacist Willingness to Engage with XTS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36E80BB0-A027-293E-8936-78FAAE89EED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97045640"/>
              </p:ext>
            </p:extLst>
          </p:nvPr>
        </p:nvGraphicFramePr>
        <p:xfrm>
          <a:off x="754911" y="1113632"/>
          <a:ext cx="11036595" cy="50247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50502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B802D25-5A16-AD67-AD82-6FF2BF2F00B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Differences in Willingness by State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38DD831-1417-8A4F-0B0D-A0BFC0F242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8705461"/>
              </p:ext>
            </p:extLst>
          </p:nvPr>
        </p:nvGraphicFramePr>
        <p:xfrm>
          <a:off x="1209040" y="1262054"/>
          <a:ext cx="9329421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9807">
                  <a:extLst>
                    <a:ext uri="{9D8B030D-6E8A-4147-A177-3AD203B41FA5}">
                      <a16:colId xmlns:a16="http://schemas.microsoft.com/office/drawing/2014/main" val="2326153536"/>
                    </a:ext>
                  </a:extLst>
                </a:gridCol>
                <a:gridCol w="3109807">
                  <a:extLst>
                    <a:ext uri="{9D8B030D-6E8A-4147-A177-3AD203B41FA5}">
                      <a16:colId xmlns:a16="http://schemas.microsoft.com/office/drawing/2014/main" val="372326405"/>
                    </a:ext>
                  </a:extLst>
                </a:gridCol>
                <a:gridCol w="3109807">
                  <a:extLst>
                    <a:ext uri="{9D8B030D-6E8A-4147-A177-3AD203B41FA5}">
                      <a16:colId xmlns:a16="http://schemas.microsoft.com/office/drawing/2014/main" val="500052683"/>
                    </a:ext>
                  </a:extLst>
                </a:gridCol>
              </a:tblGrid>
              <a:tr h="77858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</a:rPr>
                        <a:t>Willingness to sell FTS</a:t>
                      </a:r>
                    </a:p>
                    <a:p>
                      <a:r>
                        <a:rPr lang="en-US" sz="2400" dirty="0">
                          <a:solidFill>
                            <a:schemeClr val="accent6">
                              <a:lumMod val="40000"/>
                              <a:lumOff val="60000"/>
                            </a:schemeClr>
                          </a:solidFill>
                        </a:rPr>
                        <a:t>Mean (SD)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Willingness to Sell XTS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rgbClr val="FF0000"/>
                          </a:solidFill>
                        </a:rPr>
                        <a:t>Mean (SD)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4975247"/>
                  </a:ext>
                </a:extLst>
              </a:tr>
              <a:tr h="451082">
                <a:tc>
                  <a:txBody>
                    <a:bodyPr/>
                    <a:lstStyle/>
                    <a:p>
                      <a:r>
                        <a:rPr lang="en-US" sz="2400" dirty="0"/>
                        <a:t>Alabama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3.56 (0.73)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3.11 (1.05)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6155353"/>
                  </a:ext>
                </a:extLst>
              </a:tr>
              <a:tr h="451082">
                <a:tc>
                  <a:txBody>
                    <a:bodyPr/>
                    <a:lstStyle/>
                    <a:p>
                      <a:r>
                        <a:rPr lang="en-US" sz="2400" dirty="0"/>
                        <a:t>Arkansas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3.22 (1.1)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3.11 (1.17)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406587"/>
                  </a:ext>
                </a:extLst>
              </a:tr>
              <a:tr h="451082">
                <a:tc>
                  <a:txBody>
                    <a:bodyPr/>
                    <a:lstStyle/>
                    <a:p>
                      <a:r>
                        <a:rPr lang="en-US" sz="2400" dirty="0"/>
                        <a:t>Georgia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3.91 (0.30)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3.45 (0.69)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5675350"/>
                  </a:ext>
                </a:extLst>
              </a:tr>
              <a:tr h="451082">
                <a:tc>
                  <a:txBody>
                    <a:bodyPr/>
                    <a:lstStyle/>
                    <a:p>
                      <a:r>
                        <a:rPr lang="en-US" sz="2400" dirty="0"/>
                        <a:t>Mississippi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3.5 (0.93)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3.13 (1.13)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8390607"/>
                  </a:ext>
                </a:extLst>
              </a:tr>
              <a:tr h="451082">
                <a:tc>
                  <a:txBody>
                    <a:bodyPr/>
                    <a:lstStyle/>
                    <a:p>
                      <a:r>
                        <a:rPr lang="en-US" sz="2400" dirty="0"/>
                        <a:t>North Carolina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3.0 (1.22)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3.11 (1.17)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293961"/>
                  </a:ext>
                </a:extLst>
              </a:tr>
              <a:tr h="451082">
                <a:tc>
                  <a:txBody>
                    <a:bodyPr/>
                    <a:lstStyle/>
                    <a:p>
                      <a:r>
                        <a:rPr lang="en-US" sz="2400" dirty="0"/>
                        <a:t>South Carolina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3.22(0.83)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3.22 (0.67)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4862005"/>
                  </a:ext>
                </a:extLst>
              </a:tr>
              <a:tr h="451082">
                <a:tc>
                  <a:txBody>
                    <a:bodyPr/>
                    <a:lstStyle/>
                    <a:p>
                      <a:r>
                        <a:rPr lang="en-US" sz="2400" dirty="0"/>
                        <a:t>Tennessee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3.83(0.41)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3.17 (1.33)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507875"/>
                  </a:ext>
                </a:extLst>
              </a:tr>
              <a:tr h="451082">
                <a:tc>
                  <a:txBody>
                    <a:bodyPr/>
                    <a:lstStyle/>
                    <a:p>
                      <a:r>
                        <a:rPr lang="en-US" sz="2400" dirty="0"/>
                        <a:t>Total: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3.46 (0.87)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3.20 (0.98)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50871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8F547100-4970-F98A-47AB-F8E0BE50AFAA}"/>
              </a:ext>
            </a:extLst>
          </p:cNvPr>
          <p:cNvSpPr/>
          <p:nvPr/>
        </p:nvSpPr>
        <p:spPr>
          <a:xfrm>
            <a:off x="1209040" y="3343275"/>
            <a:ext cx="9329421" cy="4667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9FA39BE-BA5F-AD18-0C11-BD1F873251BE}"/>
              </a:ext>
            </a:extLst>
          </p:cNvPr>
          <p:cNvSpPr/>
          <p:nvPr/>
        </p:nvSpPr>
        <p:spPr>
          <a:xfrm>
            <a:off x="1209040" y="5200650"/>
            <a:ext cx="9329421" cy="46672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255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417393C-CCC6-A741-AC72-1B847237B2F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Barriers to selling FTS</a:t>
            </a:r>
          </a:p>
        </p:txBody>
      </p:sp>
      <p:sp>
        <p:nvSpPr>
          <p:cNvPr id="4" name="Speech Bubble: Oval 3">
            <a:extLst>
              <a:ext uri="{FF2B5EF4-FFF2-40B4-BE49-F238E27FC236}">
                <a16:creationId xmlns:a16="http://schemas.microsoft.com/office/drawing/2014/main" id="{881E6E21-3432-D850-0CF1-8278DCA08F63}"/>
              </a:ext>
            </a:extLst>
          </p:cNvPr>
          <p:cNvSpPr/>
          <p:nvPr/>
        </p:nvSpPr>
        <p:spPr>
          <a:xfrm>
            <a:off x="479610" y="1303172"/>
            <a:ext cx="3142548" cy="2125828"/>
          </a:xfrm>
          <a:prstGeom prst="wedgeEllipseCallou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Not knowing where to order FTS</a:t>
            </a:r>
          </a:p>
          <a:p>
            <a:pPr algn="ctr"/>
            <a:r>
              <a:rPr lang="en-US" sz="2400" dirty="0"/>
              <a:t>(70.6%)</a:t>
            </a:r>
          </a:p>
        </p:txBody>
      </p:sp>
      <p:sp>
        <p:nvSpPr>
          <p:cNvPr id="5" name="Speech Bubble: Oval 4">
            <a:extLst>
              <a:ext uri="{FF2B5EF4-FFF2-40B4-BE49-F238E27FC236}">
                <a16:creationId xmlns:a16="http://schemas.microsoft.com/office/drawing/2014/main" id="{128D0A72-4132-32B8-8C31-52DF28337AEE}"/>
              </a:ext>
            </a:extLst>
          </p:cNvPr>
          <p:cNvSpPr/>
          <p:nvPr/>
        </p:nvSpPr>
        <p:spPr>
          <a:xfrm>
            <a:off x="822074" y="3871822"/>
            <a:ext cx="3002280" cy="1807548"/>
          </a:xfrm>
          <a:prstGeom prst="wedgeEllipse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Lack of time to educate about FTS</a:t>
            </a:r>
          </a:p>
          <a:p>
            <a:pPr algn="ctr"/>
            <a:r>
              <a:rPr lang="en-US" sz="2400" dirty="0"/>
              <a:t>(47.5%)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BF0905A1-5E25-7C25-CCB0-F07AEEFBD0F3}"/>
              </a:ext>
            </a:extLst>
          </p:cNvPr>
          <p:cNvSpPr/>
          <p:nvPr/>
        </p:nvSpPr>
        <p:spPr>
          <a:xfrm>
            <a:off x="4015740" y="1345523"/>
            <a:ext cx="3686494" cy="2526299"/>
          </a:xfrm>
          <a:prstGeom prst="wedgeEllipseCallout">
            <a:avLst>
              <a:gd name="adj1" fmla="val -45060"/>
              <a:gd name="adj2" fmla="val 44823"/>
            </a:avLst>
          </a:prstGeom>
          <a:solidFill>
            <a:srgbClr val="5A2E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Not knowing how to identify patients who would benefit from FTS</a:t>
            </a:r>
          </a:p>
          <a:p>
            <a:pPr algn="ctr"/>
            <a:r>
              <a:rPr lang="en-US" sz="2400" dirty="0"/>
              <a:t>(44.3%)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026D54F6-D4CE-A349-D6A8-F036AE83B186}"/>
              </a:ext>
            </a:extLst>
          </p:cNvPr>
          <p:cNvSpPr/>
          <p:nvPr/>
        </p:nvSpPr>
        <p:spPr>
          <a:xfrm>
            <a:off x="4175760" y="4088207"/>
            <a:ext cx="3254378" cy="2025513"/>
          </a:xfrm>
          <a:prstGeom prst="wedgeEllipseCallout">
            <a:avLst>
              <a:gd name="adj1" fmla="val 48555"/>
              <a:gd name="adj2" fmla="val 59076"/>
            </a:avLst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Discomfort initiating a conversation about FTS (31.5%)</a:t>
            </a:r>
          </a:p>
        </p:txBody>
      </p:sp>
      <p:sp>
        <p:nvSpPr>
          <p:cNvPr id="8" name="Speech Bubble: Oval 7">
            <a:extLst>
              <a:ext uri="{FF2B5EF4-FFF2-40B4-BE49-F238E27FC236}">
                <a16:creationId xmlns:a16="http://schemas.microsoft.com/office/drawing/2014/main" id="{9DCCFB56-BB88-DAF7-A203-C9D1886A30D8}"/>
              </a:ext>
            </a:extLst>
          </p:cNvPr>
          <p:cNvSpPr/>
          <p:nvPr/>
        </p:nvSpPr>
        <p:spPr>
          <a:xfrm>
            <a:off x="7702234" y="3370301"/>
            <a:ext cx="1866900" cy="1725574"/>
          </a:xfrm>
          <a:prstGeom prst="wedgeEllipseCallout">
            <a:avLst>
              <a:gd name="adj1" fmla="val 41412"/>
              <a:gd name="adj2" fmla="val 55651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Concern for legality </a:t>
            </a:r>
          </a:p>
          <a:p>
            <a:pPr algn="ctr"/>
            <a:r>
              <a:rPr lang="en-US" sz="2400" dirty="0"/>
              <a:t>(29.5%)</a:t>
            </a:r>
          </a:p>
        </p:txBody>
      </p:sp>
      <p:sp>
        <p:nvSpPr>
          <p:cNvPr id="9" name="Speech Bubble: Oval 8">
            <a:extLst>
              <a:ext uri="{FF2B5EF4-FFF2-40B4-BE49-F238E27FC236}">
                <a16:creationId xmlns:a16="http://schemas.microsoft.com/office/drawing/2014/main" id="{CC5E4F04-458D-635A-B6BE-22B7274FDDD5}"/>
              </a:ext>
            </a:extLst>
          </p:cNvPr>
          <p:cNvSpPr/>
          <p:nvPr/>
        </p:nvSpPr>
        <p:spPr>
          <a:xfrm>
            <a:off x="7825740" y="744280"/>
            <a:ext cx="4366260" cy="2215287"/>
          </a:xfrm>
          <a:prstGeom prst="wedgeEllipseCallout">
            <a:avLst>
              <a:gd name="adj1" fmla="val 40474"/>
              <a:gd name="adj2" fmla="val 50303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Not wanting to attract individuals with substance use disorder to the pharmacy</a:t>
            </a:r>
          </a:p>
          <a:p>
            <a:pPr algn="ctr"/>
            <a:r>
              <a:rPr lang="en-US" sz="2400" dirty="0"/>
              <a:t>(29.5%)</a:t>
            </a:r>
          </a:p>
        </p:txBody>
      </p:sp>
      <p:sp>
        <p:nvSpPr>
          <p:cNvPr id="10" name="Speech Bubble: Oval 9">
            <a:extLst>
              <a:ext uri="{FF2B5EF4-FFF2-40B4-BE49-F238E27FC236}">
                <a16:creationId xmlns:a16="http://schemas.microsoft.com/office/drawing/2014/main" id="{1A8E453B-F791-67D3-693B-836733F93D42}"/>
              </a:ext>
            </a:extLst>
          </p:cNvPr>
          <p:cNvSpPr/>
          <p:nvPr/>
        </p:nvSpPr>
        <p:spPr>
          <a:xfrm>
            <a:off x="9841230" y="4121674"/>
            <a:ext cx="2194826" cy="1992046"/>
          </a:xfrm>
          <a:prstGeom prst="wedgeEllipseCallout">
            <a:avLst>
              <a:gd name="adj1" fmla="val 48147"/>
              <a:gd name="adj2" fmla="val 55651"/>
            </a:avLst>
          </a:prstGeom>
          <a:solidFill>
            <a:srgbClr val="5A2E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Lack of interest in selling FTS (16.4%)</a:t>
            </a:r>
          </a:p>
        </p:txBody>
      </p:sp>
    </p:spTree>
    <p:extLst>
      <p:ext uri="{BB962C8B-B14F-4D97-AF65-F5344CB8AC3E}">
        <p14:creationId xmlns:p14="http://schemas.microsoft.com/office/powerpoint/2010/main" val="1589934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6E710B2-197D-EE37-5E7E-A476513E10D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136649-B21D-50F3-1B69-D69A344A08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4038" y="1377870"/>
            <a:ext cx="10863379" cy="4991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Use of RURAL-CP practice-based research network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Completion rate of 45% (61/135) may limit generalizability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Almost all of pharmacists in our sample are independent pharmacists (n=59, 96.6%)</a:t>
            </a:r>
          </a:p>
          <a:p>
            <a:pPr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8251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ADA5685-3BE7-2A46-65FA-875B19DDD0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Implications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F8754F-9C39-9E78-612D-608DA2BE1DD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4037" y="1511048"/>
            <a:ext cx="7569237" cy="499188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Pharmacists had limited knowledge of FTS and XTS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Over 75% of community pharmacists are at least “somewhat willing” to sell FTS and XTS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Access to FTS and XTS could be greatly increased with pharmacy distribution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Training for community pharmacy staff regarding FTS and XTS is needed</a:t>
            </a:r>
            <a:endParaRPr lang="en-US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  <p:pic>
        <p:nvPicPr>
          <p:cNvPr id="4" name="Picture 2" descr="Image preview">
            <a:extLst>
              <a:ext uri="{FF2B5EF4-FFF2-40B4-BE49-F238E27FC236}">
                <a16:creationId xmlns:a16="http://schemas.microsoft.com/office/drawing/2014/main" id="{3F008916-E126-A6A9-A344-61445D38C3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444" y="769936"/>
            <a:ext cx="3730798" cy="3318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189275D8-12B4-D18A-4E1C-3C8C927FFE9B}"/>
              </a:ext>
            </a:extLst>
          </p:cNvPr>
          <p:cNvSpPr txBox="1"/>
          <p:nvPr/>
        </p:nvSpPr>
        <p:spPr>
          <a:xfrm>
            <a:off x="8783201" y="4324356"/>
            <a:ext cx="2634216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dk1"/>
                </a:solidFill>
              </a:rPr>
              <a:t>photo credit: @Bayla Ostrach</a:t>
            </a:r>
          </a:p>
        </p:txBody>
      </p:sp>
    </p:spTree>
    <p:extLst>
      <p:ext uri="{BB962C8B-B14F-4D97-AF65-F5344CB8AC3E}">
        <p14:creationId xmlns:p14="http://schemas.microsoft.com/office/powerpoint/2010/main" val="3806829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A0A9E23-12B5-32BA-678A-CAC849EE77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EB206FB-A52E-E161-988E-D7ED6360B4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Main Takeaways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45A46-6FF8-072E-7CAA-F39478FF99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Most rural community pharmacists were unaware that FTS and XTS could be used to test drugs for the respective medication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When introduced to FTS and XTS, pharmacists are at least slightly willing to sell FTS and XTS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Rural southeastern community pharmacists were more willing to engage with FTS than XTS.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Training is needed for pharmacy staff regarding FTS and XTS implementation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Future work should evaluate the implementation of FTS and XTS into workflow,.</a:t>
            </a:r>
          </a:p>
        </p:txBody>
      </p:sp>
    </p:spTree>
    <p:extLst>
      <p:ext uri="{BB962C8B-B14F-4D97-AF65-F5344CB8AC3E}">
        <p14:creationId xmlns:p14="http://schemas.microsoft.com/office/powerpoint/2010/main" val="4270790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9C285928-8195-6D4F-8BA2-B543A4722B0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Conflict of Interest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3376E-525D-4944-A906-1667DA969F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4038" y="1377870"/>
            <a:ext cx="10863379" cy="499188"/>
          </a:xfrm>
        </p:spPr>
        <p:txBody>
          <a:bodyPr/>
          <a:lstStyle/>
          <a:p>
            <a:r>
              <a:rPr lang="en-US" sz="3200" dirty="0">
                <a:solidFill>
                  <a:schemeClr val="tx1"/>
                </a:solidFill>
              </a:rPr>
              <a:t>I do not have any conflicts of interest to disclose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90748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78D1222-4501-AD9D-F3CE-FBF5DD5DAA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>
            <a:extLst>
              <a:ext uri="{FF2B5EF4-FFF2-40B4-BE49-F238E27FC236}">
                <a16:creationId xmlns:a16="http://schemas.microsoft.com/office/drawing/2014/main" id="{A5C38D8C-1774-7EE1-222B-B378FD01F30A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 bwMode="auto">
          <a:xfrm>
            <a:off x="827881" y="1472476"/>
            <a:ext cx="1053623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B6B355-0485-550A-4809-6F944571C9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08470" y="5894070"/>
            <a:ext cx="5219700" cy="8763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241705F-A847-D676-6EDB-E982E1B07935}"/>
              </a:ext>
            </a:extLst>
          </p:cNvPr>
          <p:cNvSpPr txBox="1"/>
          <p:nvPr/>
        </p:nvSpPr>
        <p:spPr>
          <a:xfrm>
            <a:off x="2131695" y="3276600"/>
            <a:ext cx="864108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/>
              <a:t>Grace Marley, PharmD</a:t>
            </a:r>
          </a:p>
          <a:p>
            <a:r>
              <a:rPr lang="en-US" sz="2800" dirty="0"/>
              <a:t>Research Assistant Professor</a:t>
            </a:r>
          </a:p>
          <a:p>
            <a:r>
              <a:rPr lang="en-US" sz="2800" dirty="0"/>
              <a:t>UNC Eshelman School of Pharmacy</a:t>
            </a:r>
          </a:p>
          <a:p>
            <a:r>
              <a:rPr lang="en-US" sz="2800" dirty="0"/>
              <a:t>Southeast Area Health Education Center</a:t>
            </a:r>
          </a:p>
          <a:p>
            <a:r>
              <a:rPr lang="en-US" sz="2800" dirty="0"/>
              <a:t>Grace_trull@unc.edu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ED388AB-66B2-6744-D8CC-717F5016F459}"/>
              </a:ext>
            </a:extLst>
          </p:cNvPr>
          <p:cNvSpPr/>
          <p:nvPr/>
        </p:nvSpPr>
        <p:spPr>
          <a:xfrm>
            <a:off x="0" y="619780"/>
            <a:ext cx="12192000" cy="2418695"/>
          </a:xfrm>
          <a:prstGeom prst="rect">
            <a:avLst/>
          </a:prstGeom>
          <a:solidFill>
            <a:srgbClr val="4AA3DE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0" lang="en-US" altLang="en-US" sz="40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</a:rPr>
              <a:t>Rural Community Pharmacist Knowledge of Drug Checking Test Strips and Willingness to Engage with Test Strip Activities</a:t>
            </a:r>
          </a:p>
          <a:p>
            <a:pPr algn="ctr"/>
            <a:endParaRPr lang="en-US" dirty="0"/>
          </a:p>
        </p:txBody>
      </p:sp>
      <p:pic>
        <p:nvPicPr>
          <p:cNvPr id="2" name="Picture 2" descr="Image preview">
            <a:extLst>
              <a:ext uri="{FF2B5EF4-FFF2-40B4-BE49-F238E27FC236}">
                <a16:creationId xmlns:a16="http://schemas.microsoft.com/office/drawing/2014/main" id="{BCBCA5F8-2EB6-1FE6-E42E-E19E5FB958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" y="5968884"/>
            <a:ext cx="3929063" cy="80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83065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DF9A07E-FC33-A4E3-F6A5-FC307F4CB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09364"/>
            <a:ext cx="10350500" cy="4487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023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4B6157D-F402-3CEC-E814-94497A5565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13DE427-E8E8-0615-151B-4B972B9B57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Background: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6FFBA03-23F8-2DE4-2E08-FB67B03809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193" y="1431256"/>
            <a:ext cx="5960058" cy="37789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AAD2AA2-0222-8216-BB1C-E815C0A43D82}"/>
              </a:ext>
            </a:extLst>
          </p:cNvPr>
          <p:cNvSpPr txBox="1"/>
          <p:nvPr/>
        </p:nvSpPr>
        <p:spPr>
          <a:xfrm>
            <a:off x="152400" y="5725269"/>
            <a:ext cx="5400675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effectLst/>
              </a:rPr>
              <a:t>“Products - Vital Statistics Rapid Release - Provisional Drug Overdose Data,” October 10, 2024. </a:t>
            </a:r>
            <a:r>
              <a:rPr lang="en-US" sz="1100" dirty="0">
                <a:effectLst/>
                <a:hlinkClick r:id="rId4"/>
              </a:rPr>
              <a:t>https://www.cdc.gov/nchs/nvss/vsrr/drug-overdose-data.htm</a:t>
            </a:r>
            <a:r>
              <a:rPr lang="en-US" dirty="0">
                <a:effectLst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59EE478-7AC1-5DE7-40A5-BFB5234FD821}"/>
              </a:ext>
            </a:extLst>
          </p:cNvPr>
          <p:cNvSpPr txBox="1"/>
          <p:nvPr/>
        </p:nvSpPr>
        <p:spPr>
          <a:xfrm>
            <a:off x="5784056" y="5779129"/>
            <a:ext cx="6138862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effectLst/>
              </a:rPr>
              <a:t>“DEA Reports Widespread Threat of Fentanyl Mixed with Xylazine | </a:t>
            </a:r>
            <a:r>
              <a:rPr lang="en-US" sz="1100" dirty="0" err="1">
                <a:effectLst/>
              </a:rPr>
              <a:t>DEA.Gov</a:t>
            </a:r>
            <a:r>
              <a:rPr lang="en-US" sz="1100" dirty="0">
                <a:effectLst/>
              </a:rPr>
              <a:t>.” Accessed November 11, 2024. </a:t>
            </a:r>
            <a:r>
              <a:rPr lang="en-US" sz="1100" dirty="0">
                <a:effectLst/>
                <a:hlinkClick r:id="rId5"/>
              </a:rPr>
              <a:t>https://www.dea.gov/alert/dea-reports-widespread-threat-fentanyl-mixed-xylazine</a:t>
            </a:r>
            <a:r>
              <a:rPr lang="en-US" sz="1100" dirty="0">
                <a:effectLst/>
              </a:rPr>
              <a:t>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AC28BA6-3259-2827-2F7A-7D12228BCDCC}"/>
              </a:ext>
            </a:extLst>
          </p:cNvPr>
          <p:cNvSpPr/>
          <p:nvPr/>
        </p:nvSpPr>
        <p:spPr>
          <a:xfrm>
            <a:off x="6997567" y="916163"/>
            <a:ext cx="4129238" cy="1246758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Fentanyl is in the unregulated drug supply, leading to substantial overdose death. </a:t>
            </a:r>
          </a:p>
          <a:p>
            <a:pPr algn="ctr"/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B6D60689-9813-9EAF-A48C-8C5A2BEC3B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0549" y="426243"/>
            <a:ext cx="11023257" cy="52625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58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820BF1-6653-CE93-9728-2B18CEE389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FAD8093-1810-97D5-D8E2-EF649B205CA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Fentanyl and Xylazine test strips: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528CCA-969B-0954-7739-02CEBE45187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4038" y="1157250"/>
            <a:ext cx="10863379" cy="499188"/>
          </a:xfrm>
        </p:spPr>
        <p:txBody>
          <a:bodyPr/>
          <a:lstStyle/>
          <a:p>
            <a:pPr marL="457200" indent="-457200" rtl="0" fontAlgn="base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</a:rPr>
              <a:t>Fentanyl Test Strips (FTS) and Xylazine test strips (XTS) are simple immunoassay tests to determine the presence of the named substance prior to drug use</a:t>
            </a:r>
          </a:p>
          <a:p>
            <a:pPr marL="457200" indent="-182880" rtl="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sym typeface="Calibri"/>
              </a:rPr>
              <a:t>When given access to testing technology, people who use drugs are more likely to engage in safer drug use behaviors to prevent overdose including: </a:t>
            </a:r>
            <a:endParaRPr lang="en-US" sz="2800" dirty="0">
              <a:solidFill>
                <a:srgbClr val="000000"/>
              </a:solidFill>
              <a:latin typeface="Arial" panose="020B0604020202020204" pitchFamily="34" charset="0"/>
              <a:cs typeface="+mn-cs"/>
              <a:sym typeface="Calibri"/>
            </a:endParaRPr>
          </a:p>
          <a:p>
            <a:pPr marL="1143000" lvl="1" indent="-18288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Helvetica" charset="0"/>
                <a:sym typeface="Calibri"/>
              </a:rPr>
              <a:t>Use less drug</a:t>
            </a:r>
          </a:p>
          <a:p>
            <a:pPr marL="1143000" lvl="1" indent="-18288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Helvetica" charset="0"/>
                <a:sym typeface="Calibri"/>
              </a:rPr>
              <a:t>Doing a test shot</a:t>
            </a:r>
          </a:p>
          <a:p>
            <a:pPr marL="1143000" lvl="1" indent="-182880" fontAlgn="base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v"/>
            </a:pPr>
            <a:r>
              <a:rPr lang="en-US" sz="2800" dirty="0">
                <a:solidFill>
                  <a:srgbClr val="000000"/>
                </a:solidFill>
                <a:latin typeface="Arial" panose="020B0604020202020204" pitchFamily="34" charset="0"/>
                <a:cs typeface="Helvetica" charset="0"/>
                <a:sym typeface="Calibri"/>
              </a:rPr>
              <a:t>Not using alone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BEBE61-E98B-C2AD-7A31-B90308B7698B}"/>
              </a:ext>
            </a:extLst>
          </p:cNvPr>
          <p:cNvSpPr txBox="1"/>
          <p:nvPr/>
        </p:nvSpPr>
        <p:spPr>
          <a:xfrm>
            <a:off x="6311900" y="5218151"/>
            <a:ext cx="6210417" cy="141577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800" dirty="0"/>
              <a:t>Peiper NC et.al. Fentanyl test strips as an opioid overdose prevention strategy: findings from a syringe services program in the Southeastern United States. Int J Drug Policy. 2019;63:122–8. https://doi.org/10.1016/j.drugpo.2018.08.007. </a:t>
            </a:r>
          </a:p>
          <a:p>
            <a:r>
              <a:rPr lang="en-US" sz="800" dirty="0"/>
              <a:t>Krieger et al. Use of rapid fentanyl test strips among young adults who use drugs. Int J Drug Policy. 2018;61:52–8. https:// doi.org/10.1016/j.drugpo.2018.09.009. </a:t>
            </a:r>
          </a:p>
          <a:p>
            <a:r>
              <a:rPr lang="en-US" sz="800" dirty="0" err="1">
                <a:solidFill>
                  <a:schemeClr val="tx1"/>
                </a:solidFill>
              </a:rPr>
              <a:t>Bolinski</a:t>
            </a:r>
            <a:r>
              <a:rPr lang="en-US" sz="800" dirty="0">
                <a:solidFill>
                  <a:schemeClr val="tx1"/>
                </a:solidFill>
              </a:rPr>
              <a:t> et al. The impact of the COVID-19 pandemic on drug use behaviors, fentanyl exposure, and harm reduction service support among people who use drugs in rural settings. Int J Environ Res Public Health. 2022;19(4):2230. https://doi.org/10.3390/ijerph1904 2230</a:t>
            </a:r>
          </a:p>
          <a:p>
            <a:r>
              <a:rPr lang="en-US" sz="800" dirty="0">
                <a:solidFill>
                  <a:schemeClr val="tx1"/>
                </a:solidFill>
              </a:rPr>
              <a:t>Allen ST, O’Rourke A, White RH, Sherman SG, </a:t>
            </a:r>
            <a:r>
              <a:rPr lang="en-US" sz="800" dirty="0" err="1"/>
              <a:t>Grieb</a:t>
            </a:r>
            <a:r>
              <a:rPr lang="en-US" sz="800" dirty="0">
                <a:solidFill>
                  <a:schemeClr val="tx1"/>
                </a:solidFill>
              </a:rPr>
              <a:t> SM. Perspectives on fentanyl test strip use among people who inject drugs in rural Appalachia. </a:t>
            </a:r>
            <a:r>
              <a:rPr lang="en-US" sz="800" dirty="0" err="1">
                <a:solidFill>
                  <a:schemeClr val="tx1"/>
                </a:solidFill>
              </a:rPr>
              <a:t>Subst</a:t>
            </a:r>
            <a:r>
              <a:rPr lang="en-US" sz="800" dirty="0">
                <a:solidFill>
                  <a:schemeClr val="tx1"/>
                </a:solidFill>
              </a:rPr>
              <a:t> Use Misuse. 2020;55(10):1594–600. https://doi.org/10.1080/10826084. 2020.1753773.</a:t>
            </a:r>
            <a:endParaRPr lang="en-US" sz="800" b="0" i="0" u="none" strike="noStrike" dirty="0"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US" sz="1100" dirty="0">
              <a:solidFill>
                <a:schemeClr val="tx1"/>
              </a:solidFill>
            </a:endParaRPr>
          </a:p>
          <a:p>
            <a:endParaRPr lang="en-US" sz="11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772679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58AADEF-F748-FFE9-C0E1-8025C66D852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Pharmacist practice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BFE4B3-A0F4-38B9-82C4-67FDDEBD84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4038" y="1384140"/>
            <a:ext cx="10863379" cy="499188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Pharmacists are one of the most accessible healthcare providers in US and engage with harm reduction services such as: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Non-prescription syringe sales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Naloxone distribution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Buprenorphine counseling and dispensing</a:t>
            </a:r>
          </a:p>
          <a:p>
            <a:pPr marL="1028700" lvl="1" indent="-342900">
              <a:buFont typeface="Arial" panose="020B0604020202020204" pitchFamily="34" charset="0"/>
              <a:buChar char="•"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HIV &amp; HCV testing</a:t>
            </a:r>
            <a:endParaRPr lang="en-US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05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19E7AE1-6E27-9509-BF9E-0BB1DC87C78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Fentanyl test strips in pharmacies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0E39C2-B8DE-6DBA-B6D6-D6895552DD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39739" y="1515130"/>
            <a:ext cx="5097462" cy="513833"/>
          </a:xfrm>
        </p:spPr>
        <p:txBody>
          <a:bodyPr/>
          <a:lstStyle/>
          <a:p>
            <a:r>
              <a:rPr lang="en-US" sz="3000" b="1" dirty="0">
                <a:solidFill>
                  <a:schemeClr val="tx1"/>
                </a:solidFill>
              </a:rPr>
              <a:t>Results from NC pharmacies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705F5FD-5A2A-C8E6-C416-3CF564917968}"/>
              </a:ext>
            </a:extLst>
          </p:cNvPr>
          <p:cNvSpPr txBox="1">
            <a:spLocks/>
          </p:cNvSpPr>
          <p:nvPr/>
        </p:nvSpPr>
        <p:spPr>
          <a:xfrm>
            <a:off x="6827839" y="1341576"/>
            <a:ext cx="4797422" cy="687387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/>
              <a:buNone/>
              <a:defRPr sz="2400" kern="1200">
                <a:solidFill>
                  <a:srgbClr val="4B9CD3"/>
                </a:solidFill>
                <a:latin typeface="+mn-lt"/>
                <a:ea typeface="Helvetica" charset="0"/>
                <a:cs typeface="Helvetica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000" b="1" dirty="0">
                <a:solidFill>
                  <a:schemeClr val="tx1"/>
                </a:solidFill>
              </a:rPr>
              <a:t>Results from GA pharmacies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E84482-7228-B205-9BAC-101295350FC0}"/>
              </a:ext>
            </a:extLst>
          </p:cNvPr>
          <p:cNvSpPr txBox="1"/>
          <p:nvPr/>
        </p:nvSpPr>
        <p:spPr>
          <a:xfrm>
            <a:off x="591346" y="2170142"/>
            <a:ext cx="5713201" cy="341632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Survey conducted in 2022</a:t>
            </a:r>
          </a:p>
          <a:p>
            <a:r>
              <a:rPr lang="en-US" sz="2400" b="1" dirty="0"/>
              <a:t>592 pharmacist respondents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79.3% </a:t>
            </a:r>
            <a:r>
              <a:rPr lang="en-US" sz="2400" b="1" dirty="0"/>
              <a:t>of pharmacists surveyed were somewhat or very willing to sell 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44.9% </a:t>
            </a:r>
            <a:r>
              <a:rPr lang="en-US" sz="2400" b="1" dirty="0"/>
              <a:t>noted discomfort initiating a conversation about FTS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b="1" dirty="0"/>
              <a:t>88.3% </a:t>
            </a:r>
            <a:r>
              <a:rPr lang="en-US" sz="2400" b="1" dirty="0"/>
              <a:t>of pharmacists were interested in receiving FTS training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CF4553-8C61-297F-A5DC-9D9E825A9E4C}"/>
              </a:ext>
            </a:extLst>
          </p:cNvPr>
          <p:cNvSpPr txBox="1"/>
          <p:nvPr/>
        </p:nvSpPr>
        <p:spPr>
          <a:xfrm>
            <a:off x="6954839" y="1930568"/>
            <a:ext cx="4670422" cy="4062651"/>
          </a:xfrm>
          <a:prstGeom prst="rect">
            <a:avLst/>
          </a:prstGeom>
          <a:solidFill>
            <a:srgbClr val="4AA3DE"/>
          </a:solidFill>
        </p:spPr>
        <p:txBody>
          <a:bodyPr wrap="square" rtlCol="0">
            <a:spAutoFit/>
          </a:bodyPr>
          <a:lstStyle/>
          <a:p>
            <a:r>
              <a:rPr lang="en-US" sz="2400" b="1" dirty="0"/>
              <a:t>Survey from Sept-January 2023</a:t>
            </a:r>
          </a:p>
          <a:p>
            <a:r>
              <a:rPr lang="en-US" sz="2400" b="1" dirty="0"/>
              <a:t>376 survey respondents</a:t>
            </a:r>
          </a:p>
          <a:p>
            <a:pPr marL="285750" indent="-285750">
              <a:buFontTx/>
              <a:buChar char="-"/>
            </a:pPr>
            <a:r>
              <a:rPr lang="en-US" sz="3200" b="1" dirty="0"/>
              <a:t>82.7% </a:t>
            </a:r>
            <a:r>
              <a:rPr lang="en-US" sz="2400" b="1" dirty="0"/>
              <a:t>of pharmacists were not aware of the GA FTS legalization </a:t>
            </a:r>
            <a:endParaRPr lang="en-US" sz="3200" b="1" dirty="0"/>
          </a:p>
          <a:p>
            <a:pPr marL="285750" indent="-285750">
              <a:buFontTx/>
              <a:buChar char="-"/>
            </a:pPr>
            <a:r>
              <a:rPr lang="en-US" sz="3200" b="1" dirty="0"/>
              <a:t>94.9% </a:t>
            </a:r>
            <a:r>
              <a:rPr lang="en-US" sz="2400" b="1" dirty="0"/>
              <a:t>did not stock FTS in their pharmacies</a:t>
            </a:r>
          </a:p>
          <a:p>
            <a:pPr marL="285750" indent="-285750">
              <a:buFontTx/>
              <a:buChar char="-"/>
            </a:pPr>
            <a:r>
              <a:rPr lang="en-US" sz="3200" b="1" dirty="0"/>
              <a:t>57.4% </a:t>
            </a:r>
            <a:r>
              <a:rPr lang="en-US" sz="2400" b="1" dirty="0"/>
              <a:t>Reported feeling comfortable providing FTS information 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F3C5468-4719-3CF6-A149-6CE63612462E}"/>
              </a:ext>
            </a:extLst>
          </p:cNvPr>
          <p:cNvSpPr txBox="1"/>
          <p:nvPr/>
        </p:nvSpPr>
        <p:spPr>
          <a:xfrm>
            <a:off x="439739" y="5586462"/>
            <a:ext cx="6388100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dirty="0">
                <a:effectLst/>
              </a:rPr>
              <a:t>Marley, G., Ostrach B, Carpenter D. “North Carolina Pharmacists’ Willingness to Sell Fentanyl Test Strips: A Survey Study.” </a:t>
            </a:r>
            <a:r>
              <a:rPr lang="en-US" sz="1100" i="1" dirty="0">
                <a:effectLst/>
              </a:rPr>
              <a:t>Harm </a:t>
            </a:r>
            <a:r>
              <a:rPr lang="en-US" sz="1100" i="1" dirty="0" err="1">
                <a:effectLst/>
              </a:rPr>
              <a:t>Reduct</a:t>
            </a:r>
            <a:r>
              <a:rPr lang="en-US" sz="1100" i="1" dirty="0">
                <a:effectLst/>
              </a:rPr>
              <a:t> Journal</a:t>
            </a:r>
            <a:r>
              <a:rPr lang="en-US" sz="1100" dirty="0">
                <a:effectLst/>
              </a:rPr>
              <a:t> 20 (January 24, 2023)</a:t>
            </a:r>
          </a:p>
          <a:p>
            <a:r>
              <a:rPr lang="en-US" sz="1100" dirty="0">
                <a:effectLst/>
              </a:rPr>
              <a:t>Rawal, S, Khail J, Stone R et al. “The Availability of Fentanyl Test Strips in Georgia Community Pharmacies.” </a:t>
            </a:r>
            <a:r>
              <a:rPr lang="en-US" sz="1100" i="1" dirty="0" err="1">
                <a:effectLst/>
              </a:rPr>
              <a:t>JAPhA</a:t>
            </a:r>
            <a:r>
              <a:rPr lang="en-US" sz="1100" i="1" dirty="0">
                <a:effectLst/>
              </a:rPr>
              <a:t> </a:t>
            </a:r>
            <a:r>
              <a:rPr lang="en-US" sz="1100" dirty="0">
                <a:effectLst/>
              </a:rPr>
              <a:t>64, no. 2 (March 1, 2024): 524-529.e1. </a:t>
            </a:r>
          </a:p>
        </p:txBody>
      </p:sp>
    </p:spTree>
    <p:extLst>
      <p:ext uri="{BB962C8B-B14F-4D97-AF65-F5344CB8AC3E}">
        <p14:creationId xmlns:p14="http://schemas.microsoft.com/office/powerpoint/2010/main" val="5946287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BE345A3-4B76-F505-928A-145231D1CD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DC45B02A-65D2-75E9-8017-2A989C8EC042}"/>
              </a:ext>
            </a:extLst>
          </p:cNvPr>
          <p:cNvSpPr/>
          <p:nvPr/>
        </p:nvSpPr>
        <p:spPr>
          <a:xfrm>
            <a:off x="0" y="3630931"/>
            <a:ext cx="12268200" cy="640080"/>
          </a:xfrm>
          <a:prstGeom prst="rect">
            <a:avLst/>
          </a:prstGeom>
          <a:solidFill>
            <a:srgbClr val="5A2E7B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DF0479-6D56-E7EB-9EF5-C8A73197436B}"/>
              </a:ext>
            </a:extLst>
          </p:cNvPr>
          <p:cNvSpPr/>
          <p:nvPr/>
        </p:nvSpPr>
        <p:spPr>
          <a:xfrm>
            <a:off x="0" y="2907030"/>
            <a:ext cx="12268200" cy="122301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/>
              <a:t>Harm Reduction Survey of Rural Community Pharmacists in Southeastern US</a:t>
            </a:r>
          </a:p>
        </p:txBody>
      </p:sp>
    </p:spTree>
    <p:extLst>
      <p:ext uri="{BB962C8B-B14F-4D97-AF65-F5344CB8AC3E}">
        <p14:creationId xmlns:p14="http://schemas.microsoft.com/office/powerpoint/2010/main" val="41780420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43F0F6-92C0-77FE-1629-F13350707A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4410EA4-BDDF-7BE0-0581-1D028D87969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/>
            <a:r>
              <a:rPr lang="en-US" dirty="0"/>
              <a:t>Objective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262C0F0-1FC0-C9D9-9831-72E519DFE8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79653876"/>
              </p:ext>
            </p:extLst>
          </p:nvPr>
        </p:nvGraphicFramePr>
        <p:xfrm>
          <a:off x="554038" y="1431131"/>
          <a:ext cx="10863379" cy="43727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11806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29A2A55-D3F2-4628-A726-B6B549A1BD5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/>
              <a:t>Methods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78B3FF-7643-75FF-F378-8976633B806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4038" y="1377870"/>
            <a:ext cx="10863379" cy="499188"/>
          </a:xfrm>
        </p:spPr>
        <p:txBody>
          <a:bodyPr/>
          <a:lstStyle/>
          <a:p>
            <a:r>
              <a:rPr lang="en-US" sz="2800" b="1" dirty="0">
                <a:solidFill>
                  <a:schemeClr val="tx1"/>
                </a:solidFill>
              </a:rPr>
              <a:t>Rural Research Alliance of Community Pharmacies (RURAL-CP)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Practice based research network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Includes 135 rural community pharmacies spanning 7 southeastern states 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Recruitment: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Pharmacists included in the RURAL-CP network recruited via email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Pharmacists received a $20 incentive to complete 20-minute survey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5041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39401</TotalTime>
  <Words>1364</Words>
  <Application>Microsoft Office PowerPoint</Application>
  <PresentationFormat>Widescreen</PresentationFormat>
  <Paragraphs>187</Paragraphs>
  <Slides>21</Slides>
  <Notes>2</Notes>
  <HiddenSlides>2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Calisto MT</vt:lpstr>
      <vt:lpstr>Helvetica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Rental End User</cp:lastModifiedBy>
  <cp:revision>54</cp:revision>
  <cp:lastPrinted>2018-03-05T19:53:48Z</cp:lastPrinted>
  <dcterms:created xsi:type="dcterms:W3CDTF">2018-02-26T20:09:34Z</dcterms:created>
  <dcterms:modified xsi:type="dcterms:W3CDTF">2024-11-16T17:20:01Z</dcterms:modified>
</cp:coreProperties>
</file>