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1" r:id="rId2"/>
    <p:sldId id="306" r:id="rId3"/>
    <p:sldId id="258" r:id="rId4"/>
    <p:sldId id="259" r:id="rId5"/>
    <p:sldId id="260" r:id="rId6"/>
    <p:sldId id="298" r:id="rId7"/>
    <p:sldId id="297" r:id="rId8"/>
    <p:sldId id="266" r:id="rId9"/>
    <p:sldId id="271" r:id="rId10"/>
    <p:sldId id="279" r:id="rId11"/>
    <p:sldId id="300" r:id="rId12"/>
    <p:sldId id="301" r:id="rId13"/>
    <p:sldId id="302" r:id="rId14"/>
    <p:sldId id="303" r:id="rId15"/>
    <p:sldId id="304" r:id="rId16"/>
    <p:sldId id="299" r:id="rId17"/>
    <p:sldId id="269" r:id="rId18"/>
    <p:sldId id="277" r:id="rId19"/>
    <p:sldId id="30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/>
    <p:restoredTop sz="96234"/>
  </p:normalViewPr>
  <p:slideViewPr>
    <p:cSldViewPr snapToGrid="0" snapToObjects="1">
      <p:cViewPr varScale="1">
        <p:scale>
          <a:sx n="120" d="100"/>
          <a:sy n="120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miweber/Documents/UMSL/Summer:Fall%202021/Proposal%20Drafts-%20computer%20file/Demographic%20Data/Demographic%20Data-%20Charts.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miweber/Documents/UMSL/Summer:Fall%202021/Proposal%20Drafts-%20computer%20file/Demographic%20Data/Demographic%20Data-%20Charts.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miweber/Documents/UMSL/Summer:Fall%202021/Proposal%20Drafts-%20computer%20file/Demographic%20Data/Demographic%20Data-%20Charts.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Number of Times Received Treatment for Addiction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53081371082337"/>
          <c:y val="0.14149823413617416"/>
          <c:w val="0.72752153747309278"/>
          <c:h val="0.6945618631310791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'No. Times in Tx.'!$A$4:$A$11</c:f>
              <c:strCache>
                <c:ptCount val="8"/>
                <c:pt idx="0">
                  <c:v>One time</c:v>
                </c:pt>
                <c:pt idx="1">
                  <c:v>Two times</c:v>
                </c:pt>
                <c:pt idx="2">
                  <c:v>Three times</c:v>
                </c:pt>
                <c:pt idx="3">
                  <c:v>Four times</c:v>
                </c:pt>
                <c:pt idx="4">
                  <c:v>Seven times</c:v>
                </c:pt>
                <c:pt idx="5">
                  <c:v>Nine times</c:v>
                </c:pt>
                <c:pt idx="6">
                  <c:v>Sixteen times</c:v>
                </c:pt>
                <c:pt idx="7">
                  <c:v>NA</c:v>
                </c:pt>
              </c:strCache>
            </c:strRef>
          </c:cat>
          <c:val>
            <c:numRef>
              <c:f>'No. Times in Tx.'!$B$4:$B$11</c:f>
              <c:numCache>
                <c:formatCode>General</c:formatCode>
                <c:ptCount val="8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1-9D49-9D4E-113AD6B01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1031698656"/>
        <c:axId val="1031547360"/>
      </c:barChart>
      <c:catAx>
        <c:axId val="1031698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Number of</a:t>
                </a:r>
                <a:r>
                  <a:rPr lang="en-US" sz="1000" baseline="0"/>
                  <a:t> times in treatment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1.2100964672447511E-2"/>
              <c:y val="0.204333931607648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547360"/>
        <c:crosses val="autoZero"/>
        <c:auto val="1"/>
        <c:lblAlgn val="ctr"/>
        <c:lblOffset val="100"/>
        <c:noMultiLvlLbl val="0"/>
      </c:catAx>
      <c:valAx>
        <c:axId val="1031547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Number of Participants</a:t>
                </a:r>
              </a:p>
            </c:rich>
          </c:tx>
          <c:layout>
            <c:manualLayout>
              <c:xMode val="edge"/>
              <c:yMode val="edge"/>
              <c:x val="0.40239997082553236"/>
              <c:y val="0.92122976168819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169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Other substances used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56-D74C-9AE0-4A57CD03AD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56-D74C-9AE0-4A57CD03AD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56-D74C-9AE0-4A57CD03AD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56-D74C-9AE0-4A57CD03AD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756-D74C-9AE0-4A57CD03AD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756-D74C-9AE0-4A57CD03AD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756-D74C-9AE0-4A57CD03AD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756-D74C-9AE0-4A57CD03AD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756-D74C-9AE0-4A57CD03AD5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56-D74C-9AE0-4A57CD03AD5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756-D74C-9AE0-4A57CD03AD5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756-D74C-9AE0-4A57CD03AD5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756-D74C-9AE0-4A57CD03AD5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756-D74C-9AE0-4A57CD03AD5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756-D74C-9AE0-4A57CD03AD5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756-D74C-9AE0-4A57CD03AD5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756-D74C-9AE0-4A57CD03AD5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756-D74C-9AE0-4A57CD03AD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'Other Substances Used'!$A$3:$A$11</c:f>
              <c:strCache>
                <c:ptCount val="9"/>
                <c:pt idx="0">
                  <c:v>Marijuana</c:v>
                </c:pt>
                <c:pt idx="1">
                  <c:v>Crack</c:v>
                </c:pt>
                <c:pt idx="2">
                  <c:v>Cocaine</c:v>
                </c:pt>
                <c:pt idx="3">
                  <c:v>Fentanyl</c:v>
                </c:pt>
                <c:pt idx="4">
                  <c:v>Heroin</c:v>
                </c:pt>
                <c:pt idx="5">
                  <c:v>Alcohol</c:v>
                </c:pt>
                <c:pt idx="6">
                  <c:v>Reported use of all pills</c:v>
                </c:pt>
                <c:pt idx="7">
                  <c:v>Reported use of all substances</c:v>
                </c:pt>
                <c:pt idx="8">
                  <c:v>NA</c:v>
                </c:pt>
              </c:strCache>
            </c:strRef>
          </c:cat>
          <c:val>
            <c:numRef>
              <c:f>'Other Substances Used'!$B$3:$B$11</c:f>
              <c:numCache>
                <c:formatCode>General</c:formatCode>
                <c:ptCount val="9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756-D74C-9AE0-4A57CD03AD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DRUGS OF CHOICE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A8-E84C-87DB-419B18FDD3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A8-E84C-87DB-419B18FDD3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A8-E84C-87DB-419B18FDD3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A8-E84C-87DB-419B18FDD3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A8-E84C-87DB-419B18FDD3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A8-E84C-87DB-419B18FDD3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3A8-E84C-87DB-419B18FDD369}"/>
              </c:ext>
            </c:extLst>
          </c:dPt>
          <c:dLbls>
            <c:dLbl>
              <c:idx val="0"/>
              <c:layout>
                <c:manualLayout>
                  <c:x val="-0.15449339754289354"/>
                  <c:y val="-0.126931299238133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8-E84C-87DB-419B18FDD369}"/>
                </c:ext>
              </c:extLst>
            </c:dLbl>
            <c:dLbl>
              <c:idx val="3"/>
              <c:layout>
                <c:manualLayout>
                  <c:x val="0.10060328686503688"/>
                  <c:y val="5.93025698452533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A8-E84C-87DB-419B18FDD3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'Drugs of Choice'!$A$3:$A$9</c:f>
              <c:strCache>
                <c:ptCount val="7"/>
                <c:pt idx="0">
                  <c:v>Methamphetamines</c:v>
                </c:pt>
                <c:pt idx="1">
                  <c:v>K2</c:v>
                </c:pt>
                <c:pt idx="2">
                  <c:v>Heroin</c:v>
                </c:pt>
                <c:pt idx="3">
                  <c:v>Amphetamines</c:v>
                </c:pt>
                <c:pt idx="4">
                  <c:v>Alcohol</c:v>
                </c:pt>
                <c:pt idx="5">
                  <c:v>Tobacco</c:v>
                </c:pt>
                <c:pt idx="6">
                  <c:v>NA</c:v>
                </c:pt>
              </c:strCache>
            </c:strRef>
          </c:cat>
          <c:val>
            <c:numRef>
              <c:f>'Drugs of Choice'!$B$3:$B$9</c:f>
              <c:numCache>
                <c:formatCode>General</c:formatCode>
                <c:ptCount val="7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A8-E84C-87DB-419B18FDD36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922FA-15B7-462D-8B74-AD411825ECB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36C481-89D9-4F1E-B34E-157A5425BD06}">
      <dgm:prSet/>
      <dgm:spPr/>
      <dgm:t>
        <a:bodyPr/>
        <a:lstStyle/>
        <a:p>
          <a:r>
            <a:rPr lang="en-US"/>
            <a:t>Problem</a:t>
          </a:r>
        </a:p>
      </dgm:t>
    </dgm:pt>
    <dgm:pt modelId="{277C66C8-BCB4-4C7E-953C-FCA0474CAB46}" type="parTrans" cxnId="{458B89D3-BCDA-44D0-A920-2E96068331D0}">
      <dgm:prSet/>
      <dgm:spPr/>
      <dgm:t>
        <a:bodyPr/>
        <a:lstStyle/>
        <a:p>
          <a:endParaRPr lang="en-US"/>
        </a:p>
      </dgm:t>
    </dgm:pt>
    <dgm:pt modelId="{447539E9-D8B0-4435-AEE4-04D1ABAB0A55}" type="sibTrans" cxnId="{458B89D3-BCDA-44D0-A920-2E96068331D0}">
      <dgm:prSet/>
      <dgm:spPr/>
      <dgm:t>
        <a:bodyPr/>
        <a:lstStyle/>
        <a:p>
          <a:endParaRPr lang="en-US"/>
        </a:p>
      </dgm:t>
    </dgm:pt>
    <dgm:pt modelId="{4173E16D-6699-49EC-B4B6-1779760F741F}">
      <dgm:prSet/>
      <dgm:spPr/>
      <dgm:t>
        <a:bodyPr/>
        <a:lstStyle/>
        <a:p>
          <a:r>
            <a:rPr lang="en-US"/>
            <a:t>Rural pregnant women with SUD experience a myriad of challenges when attempting to access addiction treatment (Higgins et al., 2019; Hollbrook, 2015; Jumah, 2016; Kramlich et al., 2018).</a:t>
          </a:r>
        </a:p>
      </dgm:t>
    </dgm:pt>
    <dgm:pt modelId="{7B9C9C86-6F0F-4F67-8BAB-79F16A19382A}" type="parTrans" cxnId="{44ABCDFA-5FD8-43AA-A5E7-67C83EE9E251}">
      <dgm:prSet/>
      <dgm:spPr/>
      <dgm:t>
        <a:bodyPr/>
        <a:lstStyle/>
        <a:p>
          <a:endParaRPr lang="en-US"/>
        </a:p>
      </dgm:t>
    </dgm:pt>
    <dgm:pt modelId="{F0452D5B-09E6-4A27-9FDA-3A3356C377E4}" type="sibTrans" cxnId="{44ABCDFA-5FD8-43AA-A5E7-67C83EE9E251}">
      <dgm:prSet/>
      <dgm:spPr/>
      <dgm:t>
        <a:bodyPr/>
        <a:lstStyle/>
        <a:p>
          <a:endParaRPr lang="en-US"/>
        </a:p>
      </dgm:t>
    </dgm:pt>
    <dgm:pt modelId="{480C7730-F238-4FEC-A469-0ED76A58A381}">
      <dgm:prSet/>
      <dgm:spPr/>
      <dgm:t>
        <a:bodyPr/>
        <a:lstStyle/>
        <a:p>
          <a:r>
            <a:rPr lang="en-US"/>
            <a:t>Purpose</a:t>
          </a:r>
        </a:p>
      </dgm:t>
    </dgm:pt>
    <dgm:pt modelId="{C494E749-4FD8-4D77-B5D3-95FD00223EBD}" type="parTrans" cxnId="{9B28F45D-3D76-4C9E-AC32-99E8586838C6}">
      <dgm:prSet/>
      <dgm:spPr/>
      <dgm:t>
        <a:bodyPr/>
        <a:lstStyle/>
        <a:p>
          <a:endParaRPr lang="en-US"/>
        </a:p>
      </dgm:t>
    </dgm:pt>
    <dgm:pt modelId="{9B13CF60-3E19-48DC-9D22-CE7A89047BAC}" type="sibTrans" cxnId="{9B28F45D-3D76-4C9E-AC32-99E8586838C6}">
      <dgm:prSet/>
      <dgm:spPr/>
      <dgm:t>
        <a:bodyPr/>
        <a:lstStyle/>
        <a:p>
          <a:endParaRPr lang="en-US"/>
        </a:p>
      </dgm:t>
    </dgm:pt>
    <dgm:pt modelId="{14F22873-3540-4AAC-BD16-4ADB8B10698A}">
      <dgm:prSet/>
      <dgm:spPr/>
      <dgm:t>
        <a:bodyPr/>
        <a:lstStyle/>
        <a:p>
          <a:r>
            <a:rPr lang="en-US" dirty="0"/>
            <a:t>The specific aim of this research study is to give voice to rural Missouri women with SUD during pregnancy using grounded theory methods.</a:t>
          </a:r>
        </a:p>
      </dgm:t>
    </dgm:pt>
    <dgm:pt modelId="{95D5EC37-3A43-4800-91AB-1BCA1E27C59B}" type="parTrans" cxnId="{D2B805E2-CE1A-4EE0-8334-FA428CEF191E}">
      <dgm:prSet/>
      <dgm:spPr/>
      <dgm:t>
        <a:bodyPr/>
        <a:lstStyle/>
        <a:p>
          <a:endParaRPr lang="en-US"/>
        </a:p>
      </dgm:t>
    </dgm:pt>
    <dgm:pt modelId="{28E9C428-6385-4215-986F-6ECD232AA1D6}" type="sibTrans" cxnId="{D2B805E2-CE1A-4EE0-8334-FA428CEF191E}">
      <dgm:prSet/>
      <dgm:spPr/>
      <dgm:t>
        <a:bodyPr/>
        <a:lstStyle/>
        <a:p>
          <a:endParaRPr lang="en-US"/>
        </a:p>
      </dgm:t>
    </dgm:pt>
    <dgm:pt modelId="{1A791D38-4B83-C849-BFE7-F6C00019B7EE}" type="pres">
      <dgm:prSet presAssocID="{48C922FA-15B7-462D-8B74-AD411825ECBB}" presName="Name0" presStyleCnt="0">
        <dgm:presLayoutVars>
          <dgm:dir/>
          <dgm:animLvl val="lvl"/>
          <dgm:resizeHandles val="exact"/>
        </dgm:presLayoutVars>
      </dgm:prSet>
      <dgm:spPr/>
    </dgm:pt>
    <dgm:pt modelId="{7D944EA1-5E90-534D-A7CF-09189DF450CB}" type="pres">
      <dgm:prSet presAssocID="{D136C481-89D9-4F1E-B34E-157A5425BD06}" presName="linNode" presStyleCnt="0"/>
      <dgm:spPr/>
    </dgm:pt>
    <dgm:pt modelId="{0AFB75AE-FEE6-2A46-A16B-0CE9F0F8EEE3}" type="pres">
      <dgm:prSet presAssocID="{D136C481-89D9-4F1E-B34E-157A5425BD06}" presName="parentText" presStyleLbl="alignNode1" presStyleIdx="0" presStyleCnt="2">
        <dgm:presLayoutVars>
          <dgm:chMax val="1"/>
          <dgm:bulletEnabled/>
        </dgm:presLayoutVars>
      </dgm:prSet>
      <dgm:spPr/>
    </dgm:pt>
    <dgm:pt modelId="{9619DD35-8820-B142-91AD-5097A55B6AAA}" type="pres">
      <dgm:prSet presAssocID="{D136C481-89D9-4F1E-B34E-157A5425BD06}" presName="descendantText" presStyleLbl="alignAccFollowNode1" presStyleIdx="0" presStyleCnt="2">
        <dgm:presLayoutVars>
          <dgm:bulletEnabled/>
        </dgm:presLayoutVars>
      </dgm:prSet>
      <dgm:spPr/>
    </dgm:pt>
    <dgm:pt modelId="{5C97EE33-D798-E949-B693-D4E1B5535776}" type="pres">
      <dgm:prSet presAssocID="{447539E9-D8B0-4435-AEE4-04D1ABAB0A55}" presName="sp" presStyleCnt="0"/>
      <dgm:spPr/>
    </dgm:pt>
    <dgm:pt modelId="{99BC86EE-08D0-1D47-A7BC-6599E48E1AB1}" type="pres">
      <dgm:prSet presAssocID="{480C7730-F238-4FEC-A469-0ED76A58A381}" presName="linNode" presStyleCnt="0"/>
      <dgm:spPr/>
    </dgm:pt>
    <dgm:pt modelId="{1CDA8084-6D8B-814E-A82E-658E88FEF0FE}" type="pres">
      <dgm:prSet presAssocID="{480C7730-F238-4FEC-A469-0ED76A58A381}" presName="parentText" presStyleLbl="alignNode1" presStyleIdx="1" presStyleCnt="2">
        <dgm:presLayoutVars>
          <dgm:chMax val="1"/>
          <dgm:bulletEnabled/>
        </dgm:presLayoutVars>
      </dgm:prSet>
      <dgm:spPr/>
    </dgm:pt>
    <dgm:pt modelId="{1E1B0D95-06AD-754C-AD57-38D7EDA5E9E0}" type="pres">
      <dgm:prSet presAssocID="{480C7730-F238-4FEC-A469-0ED76A58A381}" presName="descendantText" presStyleLbl="alignAccFollowNode1" presStyleIdx="1" presStyleCnt="2">
        <dgm:presLayoutVars>
          <dgm:bulletEnabled/>
        </dgm:presLayoutVars>
      </dgm:prSet>
      <dgm:spPr/>
    </dgm:pt>
  </dgm:ptLst>
  <dgm:cxnLst>
    <dgm:cxn modelId="{82215224-1D0F-7746-AF29-9A5993AE477E}" type="presOf" srcId="{14F22873-3540-4AAC-BD16-4ADB8B10698A}" destId="{1E1B0D95-06AD-754C-AD57-38D7EDA5E9E0}" srcOrd="0" destOrd="0" presId="urn:microsoft.com/office/officeart/2016/7/layout/VerticalSolidActionList"/>
    <dgm:cxn modelId="{9B28F45D-3D76-4C9E-AC32-99E8586838C6}" srcId="{48C922FA-15B7-462D-8B74-AD411825ECBB}" destId="{480C7730-F238-4FEC-A469-0ED76A58A381}" srcOrd="1" destOrd="0" parTransId="{C494E749-4FD8-4D77-B5D3-95FD00223EBD}" sibTransId="{9B13CF60-3E19-48DC-9D22-CE7A89047BAC}"/>
    <dgm:cxn modelId="{63D5F4A1-B2BF-6142-8773-2C19DF14DE3D}" type="presOf" srcId="{D136C481-89D9-4F1E-B34E-157A5425BD06}" destId="{0AFB75AE-FEE6-2A46-A16B-0CE9F0F8EEE3}" srcOrd="0" destOrd="0" presId="urn:microsoft.com/office/officeart/2016/7/layout/VerticalSolidActionList"/>
    <dgm:cxn modelId="{70607AAD-B23B-914C-99FA-C646D9244B93}" type="presOf" srcId="{48C922FA-15B7-462D-8B74-AD411825ECBB}" destId="{1A791D38-4B83-C849-BFE7-F6C00019B7EE}" srcOrd="0" destOrd="0" presId="urn:microsoft.com/office/officeart/2016/7/layout/VerticalSolidActionList"/>
    <dgm:cxn modelId="{458B89D3-BCDA-44D0-A920-2E96068331D0}" srcId="{48C922FA-15B7-462D-8B74-AD411825ECBB}" destId="{D136C481-89D9-4F1E-B34E-157A5425BD06}" srcOrd="0" destOrd="0" parTransId="{277C66C8-BCB4-4C7E-953C-FCA0474CAB46}" sibTransId="{447539E9-D8B0-4435-AEE4-04D1ABAB0A55}"/>
    <dgm:cxn modelId="{D2B805E2-CE1A-4EE0-8334-FA428CEF191E}" srcId="{480C7730-F238-4FEC-A469-0ED76A58A381}" destId="{14F22873-3540-4AAC-BD16-4ADB8B10698A}" srcOrd="0" destOrd="0" parTransId="{95D5EC37-3A43-4800-91AB-1BCA1E27C59B}" sibTransId="{28E9C428-6385-4215-986F-6ECD232AA1D6}"/>
    <dgm:cxn modelId="{2AF5F9E3-94EF-EE43-8F14-D5AD71048DA8}" type="presOf" srcId="{4173E16D-6699-49EC-B4B6-1779760F741F}" destId="{9619DD35-8820-B142-91AD-5097A55B6AAA}" srcOrd="0" destOrd="0" presId="urn:microsoft.com/office/officeart/2016/7/layout/VerticalSolidActionList"/>
    <dgm:cxn modelId="{A92E69F7-AD65-3744-BBFC-600E138CA69B}" type="presOf" srcId="{480C7730-F238-4FEC-A469-0ED76A58A381}" destId="{1CDA8084-6D8B-814E-A82E-658E88FEF0FE}" srcOrd="0" destOrd="0" presId="urn:microsoft.com/office/officeart/2016/7/layout/VerticalSolidActionList"/>
    <dgm:cxn modelId="{44ABCDFA-5FD8-43AA-A5E7-67C83EE9E251}" srcId="{D136C481-89D9-4F1E-B34E-157A5425BD06}" destId="{4173E16D-6699-49EC-B4B6-1779760F741F}" srcOrd="0" destOrd="0" parTransId="{7B9C9C86-6F0F-4F67-8BAB-79F16A19382A}" sibTransId="{F0452D5B-09E6-4A27-9FDA-3A3356C377E4}"/>
    <dgm:cxn modelId="{F998863B-5514-9D43-895E-C3893FB7F881}" type="presParOf" srcId="{1A791D38-4B83-C849-BFE7-F6C00019B7EE}" destId="{7D944EA1-5E90-534D-A7CF-09189DF450CB}" srcOrd="0" destOrd="0" presId="urn:microsoft.com/office/officeart/2016/7/layout/VerticalSolidActionList"/>
    <dgm:cxn modelId="{3CE7413E-628E-F842-BC48-1C174AF2A1BF}" type="presParOf" srcId="{7D944EA1-5E90-534D-A7CF-09189DF450CB}" destId="{0AFB75AE-FEE6-2A46-A16B-0CE9F0F8EEE3}" srcOrd="0" destOrd="0" presId="urn:microsoft.com/office/officeart/2016/7/layout/VerticalSolidActionList"/>
    <dgm:cxn modelId="{0090E3A1-6FB3-4749-9AA0-06AFB7B5BE34}" type="presParOf" srcId="{7D944EA1-5E90-534D-A7CF-09189DF450CB}" destId="{9619DD35-8820-B142-91AD-5097A55B6AAA}" srcOrd="1" destOrd="0" presId="urn:microsoft.com/office/officeart/2016/7/layout/VerticalSolidActionList"/>
    <dgm:cxn modelId="{2E22D4F7-E55F-5347-B06A-609BE61A9C5A}" type="presParOf" srcId="{1A791D38-4B83-C849-BFE7-F6C00019B7EE}" destId="{5C97EE33-D798-E949-B693-D4E1B5535776}" srcOrd="1" destOrd="0" presId="urn:microsoft.com/office/officeart/2016/7/layout/VerticalSolidActionList"/>
    <dgm:cxn modelId="{DE801093-B4FC-9B47-8284-74D80EA22C7F}" type="presParOf" srcId="{1A791D38-4B83-C849-BFE7-F6C00019B7EE}" destId="{99BC86EE-08D0-1D47-A7BC-6599E48E1AB1}" srcOrd="2" destOrd="0" presId="urn:microsoft.com/office/officeart/2016/7/layout/VerticalSolidActionList"/>
    <dgm:cxn modelId="{58DE566F-A0FA-CD42-82D8-EDB08C0FFA77}" type="presParOf" srcId="{99BC86EE-08D0-1D47-A7BC-6599E48E1AB1}" destId="{1CDA8084-6D8B-814E-A82E-658E88FEF0FE}" srcOrd="0" destOrd="0" presId="urn:microsoft.com/office/officeart/2016/7/layout/VerticalSolidActionList"/>
    <dgm:cxn modelId="{446F7130-2085-EB4D-BFB9-74E9B9A84EA9}" type="presParOf" srcId="{99BC86EE-08D0-1D47-A7BC-6599E48E1AB1}" destId="{1E1B0D95-06AD-754C-AD57-38D7EDA5E9E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1A43F-5263-4E9E-BB3B-B64F96E5E3B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2FE5672-70E6-4756-8464-2E5C35CE5333}">
      <dgm:prSet/>
      <dgm:spPr/>
      <dgm:t>
        <a:bodyPr/>
        <a:lstStyle/>
        <a:p>
          <a:r>
            <a:rPr lang="en-US"/>
            <a:t>How do rural women describe their experiences with SUD during pregnancy and postpartum? </a:t>
          </a:r>
        </a:p>
      </dgm:t>
    </dgm:pt>
    <dgm:pt modelId="{151AC26F-E644-47A6-A925-AC7CB8CD3DB5}" type="parTrans" cxnId="{20DA44F6-3B60-4C18-A806-57BF88EF7970}">
      <dgm:prSet/>
      <dgm:spPr/>
      <dgm:t>
        <a:bodyPr/>
        <a:lstStyle/>
        <a:p>
          <a:endParaRPr lang="en-US"/>
        </a:p>
      </dgm:t>
    </dgm:pt>
    <dgm:pt modelId="{1FE8DF17-63B4-4A2F-A369-234F1D6D66CC}" type="sibTrans" cxnId="{20DA44F6-3B60-4C18-A806-57BF88EF7970}">
      <dgm:prSet/>
      <dgm:spPr/>
      <dgm:t>
        <a:bodyPr/>
        <a:lstStyle/>
        <a:p>
          <a:endParaRPr lang="en-US"/>
        </a:p>
      </dgm:t>
    </dgm:pt>
    <dgm:pt modelId="{B299FACC-38A0-44A8-B9C5-C4B3B8E6774F}">
      <dgm:prSet/>
      <dgm:spPr/>
      <dgm:t>
        <a:bodyPr/>
        <a:lstStyle/>
        <a:p>
          <a:r>
            <a:rPr lang="en-US"/>
            <a:t>What are their motivations to seek and remain in treatment? </a:t>
          </a:r>
        </a:p>
      </dgm:t>
    </dgm:pt>
    <dgm:pt modelId="{7BF3BD5C-404D-40C7-B430-07FBC85CA031}" type="parTrans" cxnId="{B0AE8EDD-42BE-471C-A963-ECEF4DF402FE}">
      <dgm:prSet/>
      <dgm:spPr/>
      <dgm:t>
        <a:bodyPr/>
        <a:lstStyle/>
        <a:p>
          <a:endParaRPr lang="en-US"/>
        </a:p>
      </dgm:t>
    </dgm:pt>
    <dgm:pt modelId="{38B2BD79-61B0-4258-BF03-8066107D7810}" type="sibTrans" cxnId="{B0AE8EDD-42BE-471C-A963-ECEF4DF402FE}">
      <dgm:prSet/>
      <dgm:spPr/>
      <dgm:t>
        <a:bodyPr/>
        <a:lstStyle/>
        <a:p>
          <a:endParaRPr lang="en-US"/>
        </a:p>
      </dgm:t>
    </dgm:pt>
    <dgm:pt modelId="{379355BA-CE9A-1F4F-89F2-BB6EA7D20436}" type="pres">
      <dgm:prSet presAssocID="{3A01A43F-5263-4E9E-BB3B-B64F96E5E3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4EC257-6423-2C47-8D18-3B27D2648719}" type="pres">
      <dgm:prSet presAssocID="{02FE5672-70E6-4756-8464-2E5C35CE5333}" presName="root" presStyleCnt="0"/>
      <dgm:spPr/>
    </dgm:pt>
    <dgm:pt modelId="{3756B136-B6F1-D649-BEBC-3A22FA633C88}" type="pres">
      <dgm:prSet presAssocID="{02FE5672-70E6-4756-8464-2E5C35CE5333}" presName="rootComposite" presStyleCnt="0"/>
      <dgm:spPr/>
    </dgm:pt>
    <dgm:pt modelId="{C7AB52CF-0EEA-BB4F-9023-CA6A9A9AEC28}" type="pres">
      <dgm:prSet presAssocID="{02FE5672-70E6-4756-8464-2E5C35CE5333}" presName="rootText" presStyleLbl="node1" presStyleIdx="0" presStyleCnt="2"/>
      <dgm:spPr/>
    </dgm:pt>
    <dgm:pt modelId="{79AF679D-A81B-B840-9F1D-6313C2F595BD}" type="pres">
      <dgm:prSet presAssocID="{02FE5672-70E6-4756-8464-2E5C35CE5333}" presName="rootConnector" presStyleLbl="node1" presStyleIdx="0" presStyleCnt="2"/>
      <dgm:spPr/>
    </dgm:pt>
    <dgm:pt modelId="{E6FDAB99-094F-9541-AA82-9AA97BEF55DC}" type="pres">
      <dgm:prSet presAssocID="{02FE5672-70E6-4756-8464-2E5C35CE5333}" presName="childShape" presStyleCnt="0"/>
      <dgm:spPr/>
    </dgm:pt>
    <dgm:pt modelId="{03FC38DC-5106-874B-85C4-469C7E20E5BB}" type="pres">
      <dgm:prSet presAssocID="{B299FACC-38A0-44A8-B9C5-C4B3B8E6774F}" presName="root" presStyleCnt="0"/>
      <dgm:spPr/>
    </dgm:pt>
    <dgm:pt modelId="{70559BE3-4B6B-DF41-9BC0-33A5208F4420}" type="pres">
      <dgm:prSet presAssocID="{B299FACC-38A0-44A8-B9C5-C4B3B8E6774F}" presName="rootComposite" presStyleCnt="0"/>
      <dgm:spPr/>
    </dgm:pt>
    <dgm:pt modelId="{E1DC1192-B995-3444-B228-FFEB62CB450E}" type="pres">
      <dgm:prSet presAssocID="{B299FACC-38A0-44A8-B9C5-C4B3B8E6774F}" presName="rootText" presStyleLbl="node1" presStyleIdx="1" presStyleCnt="2"/>
      <dgm:spPr/>
    </dgm:pt>
    <dgm:pt modelId="{95CD5F41-BE01-F847-87AA-5CF8851C5C4C}" type="pres">
      <dgm:prSet presAssocID="{B299FACC-38A0-44A8-B9C5-C4B3B8E6774F}" presName="rootConnector" presStyleLbl="node1" presStyleIdx="1" presStyleCnt="2"/>
      <dgm:spPr/>
    </dgm:pt>
    <dgm:pt modelId="{AFBAD39B-E304-8347-9629-695A5C592CE5}" type="pres">
      <dgm:prSet presAssocID="{B299FACC-38A0-44A8-B9C5-C4B3B8E6774F}" presName="childShape" presStyleCnt="0"/>
      <dgm:spPr/>
    </dgm:pt>
  </dgm:ptLst>
  <dgm:cxnLst>
    <dgm:cxn modelId="{DA7BFB33-3CAA-FB49-A0E0-E706B99602A1}" type="presOf" srcId="{B299FACC-38A0-44A8-B9C5-C4B3B8E6774F}" destId="{95CD5F41-BE01-F847-87AA-5CF8851C5C4C}" srcOrd="1" destOrd="0" presId="urn:microsoft.com/office/officeart/2005/8/layout/hierarchy3"/>
    <dgm:cxn modelId="{71DECE41-384C-0247-9254-C99712D3FBD7}" type="presOf" srcId="{B299FACC-38A0-44A8-B9C5-C4B3B8E6774F}" destId="{E1DC1192-B995-3444-B228-FFEB62CB450E}" srcOrd="0" destOrd="0" presId="urn:microsoft.com/office/officeart/2005/8/layout/hierarchy3"/>
    <dgm:cxn modelId="{AD737044-855E-D345-B416-D77418358E83}" type="presOf" srcId="{3A01A43F-5263-4E9E-BB3B-B64F96E5E3BB}" destId="{379355BA-CE9A-1F4F-89F2-BB6EA7D20436}" srcOrd="0" destOrd="0" presId="urn:microsoft.com/office/officeart/2005/8/layout/hierarchy3"/>
    <dgm:cxn modelId="{57F9229D-DB05-0C4F-8AA4-0B8E29173B92}" type="presOf" srcId="{02FE5672-70E6-4756-8464-2E5C35CE5333}" destId="{C7AB52CF-0EEA-BB4F-9023-CA6A9A9AEC28}" srcOrd="0" destOrd="0" presId="urn:microsoft.com/office/officeart/2005/8/layout/hierarchy3"/>
    <dgm:cxn modelId="{B0AE8EDD-42BE-471C-A963-ECEF4DF402FE}" srcId="{3A01A43F-5263-4E9E-BB3B-B64F96E5E3BB}" destId="{B299FACC-38A0-44A8-B9C5-C4B3B8E6774F}" srcOrd="1" destOrd="0" parTransId="{7BF3BD5C-404D-40C7-B430-07FBC85CA031}" sibTransId="{38B2BD79-61B0-4258-BF03-8066107D7810}"/>
    <dgm:cxn modelId="{D28AFCDD-A4F2-3A49-9425-4EE08E7F84F3}" type="presOf" srcId="{02FE5672-70E6-4756-8464-2E5C35CE5333}" destId="{79AF679D-A81B-B840-9F1D-6313C2F595BD}" srcOrd="1" destOrd="0" presId="urn:microsoft.com/office/officeart/2005/8/layout/hierarchy3"/>
    <dgm:cxn modelId="{20DA44F6-3B60-4C18-A806-57BF88EF7970}" srcId="{3A01A43F-5263-4E9E-BB3B-B64F96E5E3BB}" destId="{02FE5672-70E6-4756-8464-2E5C35CE5333}" srcOrd="0" destOrd="0" parTransId="{151AC26F-E644-47A6-A925-AC7CB8CD3DB5}" sibTransId="{1FE8DF17-63B4-4A2F-A369-234F1D6D66CC}"/>
    <dgm:cxn modelId="{DD9574A5-6466-2F47-B46B-F6C0575727FB}" type="presParOf" srcId="{379355BA-CE9A-1F4F-89F2-BB6EA7D20436}" destId="{3B4EC257-6423-2C47-8D18-3B27D2648719}" srcOrd="0" destOrd="0" presId="urn:microsoft.com/office/officeart/2005/8/layout/hierarchy3"/>
    <dgm:cxn modelId="{270BA8DF-DB80-8F42-8B16-8EFF708D1B3C}" type="presParOf" srcId="{3B4EC257-6423-2C47-8D18-3B27D2648719}" destId="{3756B136-B6F1-D649-BEBC-3A22FA633C88}" srcOrd="0" destOrd="0" presId="urn:microsoft.com/office/officeart/2005/8/layout/hierarchy3"/>
    <dgm:cxn modelId="{F3FAAFAA-90C1-CE4A-9887-EA2ABB31DC17}" type="presParOf" srcId="{3756B136-B6F1-D649-BEBC-3A22FA633C88}" destId="{C7AB52CF-0EEA-BB4F-9023-CA6A9A9AEC28}" srcOrd="0" destOrd="0" presId="urn:microsoft.com/office/officeart/2005/8/layout/hierarchy3"/>
    <dgm:cxn modelId="{F161E403-5EDA-3040-ADF4-2C24AD090A90}" type="presParOf" srcId="{3756B136-B6F1-D649-BEBC-3A22FA633C88}" destId="{79AF679D-A81B-B840-9F1D-6313C2F595BD}" srcOrd="1" destOrd="0" presId="urn:microsoft.com/office/officeart/2005/8/layout/hierarchy3"/>
    <dgm:cxn modelId="{26C176ED-D7AA-684C-87D1-0D636A650F94}" type="presParOf" srcId="{3B4EC257-6423-2C47-8D18-3B27D2648719}" destId="{E6FDAB99-094F-9541-AA82-9AA97BEF55DC}" srcOrd="1" destOrd="0" presId="urn:microsoft.com/office/officeart/2005/8/layout/hierarchy3"/>
    <dgm:cxn modelId="{585FD4DB-93D8-1144-BEF4-37CC9C34631F}" type="presParOf" srcId="{379355BA-CE9A-1F4F-89F2-BB6EA7D20436}" destId="{03FC38DC-5106-874B-85C4-469C7E20E5BB}" srcOrd="1" destOrd="0" presId="urn:microsoft.com/office/officeart/2005/8/layout/hierarchy3"/>
    <dgm:cxn modelId="{E61ED6EA-BD8F-AB4F-BBC8-F4463F452F33}" type="presParOf" srcId="{03FC38DC-5106-874B-85C4-469C7E20E5BB}" destId="{70559BE3-4B6B-DF41-9BC0-33A5208F4420}" srcOrd="0" destOrd="0" presId="urn:microsoft.com/office/officeart/2005/8/layout/hierarchy3"/>
    <dgm:cxn modelId="{EBEDE48A-CA6B-5B4F-A58C-54E52DF3DF20}" type="presParOf" srcId="{70559BE3-4B6B-DF41-9BC0-33A5208F4420}" destId="{E1DC1192-B995-3444-B228-FFEB62CB450E}" srcOrd="0" destOrd="0" presId="urn:microsoft.com/office/officeart/2005/8/layout/hierarchy3"/>
    <dgm:cxn modelId="{3710A78F-3FDF-524A-851D-F486A9EBC5EF}" type="presParOf" srcId="{70559BE3-4B6B-DF41-9BC0-33A5208F4420}" destId="{95CD5F41-BE01-F847-87AA-5CF8851C5C4C}" srcOrd="1" destOrd="0" presId="urn:microsoft.com/office/officeart/2005/8/layout/hierarchy3"/>
    <dgm:cxn modelId="{F8606783-F954-4448-86E8-EDB32519F58D}" type="presParOf" srcId="{03FC38DC-5106-874B-85C4-469C7E20E5BB}" destId="{AFBAD39B-E304-8347-9629-695A5C592CE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9DD35-8820-B142-91AD-5097A55B6AAA}">
      <dsp:nvSpPr>
        <dsp:cNvPr id="0" name=""/>
        <dsp:cNvSpPr/>
      </dsp:nvSpPr>
      <dsp:spPr>
        <a:xfrm>
          <a:off x="1920239" y="252"/>
          <a:ext cx="7680957" cy="13953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32" tIns="354414" rIns="149032" bIns="3544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Rural pregnant women with SUD experience a myriad of challenges when attempting to access addiction treatment (Higgins et al., 2019; Hollbrook, 2015; Jumah, 2016; Kramlich et al., 2018).</a:t>
          </a:r>
        </a:p>
      </dsp:txBody>
      <dsp:txXfrm>
        <a:off x="1920239" y="252"/>
        <a:ext cx="7680957" cy="1395328"/>
      </dsp:txXfrm>
    </dsp:sp>
    <dsp:sp modelId="{0AFB75AE-FEE6-2A46-A16B-0CE9F0F8EEE3}">
      <dsp:nvSpPr>
        <dsp:cNvPr id="0" name=""/>
        <dsp:cNvSpPr/>
      </dsp:nvSpPr>
      <dsp:spPr>
        <a:xfrm>
          <a:off x="0" y="252"/>
          <a:ext cx="1920239" cy="13953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13" tIns="137827" rIns="101613" bIns="13782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</a:t>
          </a:r>
        </a:p>
      </dsp:txBody>
      <dsp:txXfrm>
        <a:off x="0" y="252"/>
        <a:ext cx="1920239" cy="1395328"/>
      </dsp:txXfrm>
    </dsp:sp>
    <dsp:sp modelId="{1E1B0D95-06AD-754C-AD57-38D7EDA5E9E0}">
      <dsp:nvSpPr>
        <dsp:cNvPr id="0" name=""/>
        <dsp:cNvSpPr/>
      </dsp:nvSpPr>
      <dsp:spPr>
        <a:xfrm>
          <a:off x="1920239" y="1479301"/>
          <a:ext cx="7680957" cy="1395328"/>
        </a:xfrm>
        <a:prstGeom prst="rect">
          <a:avLst/>
        </a:prstGeom>
        <a:solidFill>
          <a:schemeClr val="accent5">
            <a:tint val="40000"/>
            <a:alpha val="90000"/>
            <a:hueOff val="1241500"/>
            <a:satOff val="3204"/>
            <a:lumOff val="69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41500"/>
              <a:satOff val="3204"/>
              <a:lumOff val="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32" tIns="354414" rIns="149032" bIns="3544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specific aim of this research study is to give voice to rural Missouri women with SUD during pregnancy using grounded theory methods.</a:t>
          </a:r>
        </a:p>
      </dsp:txBody>
      <dsp:txXfrm>
        <a:off x="1920239" y="1479301"/>
        <a:ext cx="7680957" cy="1395328"/>
      </dsp:txXfrm>
    </dsp:sp>
    <dsp:sp modelId="{1CDA8084-6D8B-814E-A82E-658E88FEF0FE}">
      <dsp:nvSpPr>
        <dsp:cNvPr id="0" name=""/>
        <dsp:cNvSpPr/>
      </dsp:nvSpPr>
      <dsp:spPr>
        <a:xfrm>
          <a:off x="0" y="1479301"/>
          <a:ext cx="1920239" cy="1395328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13" tIns="137827" rIns="101613" bIns="13782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Purpose</a:t>
          </a:r>
        </a:p>
      </dsp:txBody>
      <dsp:txXfrm>
        <a:off x="0" y="1479301"/>
        <a:ext cx="1920239" cy="1395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52CF-0EEA-BB4F-9023-CA6A9A9AEC28}">
      <dsp:nvSpPr>
        <dsp:cNvPr id="0" name=""/>
        <dsp:cNvSpPr/>
      </dsp:nvSpPr>
      <dsp:spPr>
        <a:xfrm>
          <a:off x="1172" y="370902"/>
          <a:ext cx="4266156" cy="2133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do rural women describe their experiences with SUD during pregnancy and postpartum? </a:t>
          </a:r>
        </a:p>
      </dsp:txBody>
      <dsp:txXfrm>
        <a:off x="63648" y="433378"/>
        <a:ext cx="4141204" cy="2008126"/>
      </dsp:txXfrm>
    </dsp:sp>
    <dsp:sp modelId="{E1DC1192-B995-3444-B228-FFEB62CB450E}">
      <dsp:nvSpPr>
        <dsp:cNvPr id="0" name=""/>
        <dsp:cNvSpPr/>
      </dsp:nvSpPr>
      <dsp:spPr>
        <a:xfrm>
          <a:off x="5333868" y="370902"/>
          <a:ext cx="4266156" cy="2133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are their motivations to seek and remain in treatment? </a:t>
          </a:r>
        </a:p>
      </dsp:txBody>
      <dsp:txXfrm>
        <a:off x="5396344" y="433378"/>
        <a:ext cx="4141204" cy="200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CF5821-A91B-7F4F-8BB1-A72A0EF3C1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C38A8-76AD-0046-85AF-623BEEA4F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660D8-333E-004C-843C-0F2B38CCAB50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0CD2F-15A5-9B45-9A7C-B56640B54C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9C965-1158-0F45-B43D-1AAE2E9A6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B1B11-367B-304D-B51A-B48C3F11F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9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D55E0-D1ED-1F4C-98D9-1F3DD1E18CF3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5F58B-3F6E-6D45-AA09-E35EBD74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7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8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6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5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7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27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2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9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5F58B-3F6E-6D45-AA09-E35EBD741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weberca@webster.edu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5B4E38C9-A269-D38F-B4B2-D24FE19DBF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r="7444" b="-1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33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6FFC32-AC9E-4741-9C5F-4B9B05A4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dirty="0">
                <a:solidFill>
                  <a:schemeClr val="bg1"/>
                </a:solidFill>
              </a:rPr>
              <a:t>Rural Pregnant Women with Substance Use Disorder: A Grounded Theory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C3E3E-5C77-2046-A32D-3B2BECA8D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AMERSA 48</a:t>
            </a:r>
            <a:r>
              <a:rPr lang="en-US" sz="1500" baseline="30000" dirty="0">
                <a:solidFill>
                  <a:schemeClr val="bg1"/>
                </a:solidFill>
              </a:rPr>
              <a:t>th</a:t>
            </a:r>
            <a:r>
              <a:rPr lang="en-US" sz="1500" dirty="0">
                <a:solidFill>
                  <a:schemeClr val="bg1"/>
                </a:solidFill>
              </a:rPr>
              <a:t> Annual Conference 2024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November 16, 2024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Cami Weber, PhD, MBA, RN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Webster University</a:t>
            </a:r>
          </a:p>
        </p:txBody>
      </p:sp>
    </p:spTree>
    <p:extLst>
      <p:ext uri="{BB962C8B-B14F-4D97-AF65-F5344CB8AC3E}">
        <p14:creationId xmlns:p14="http://schemas.microsoft.com/office/powerpoint/2010/main" val="27783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039AFE6-B0ED-0A45-BF60-E514FA58A97A}"/>
              </a:ext>
            </a:extLst>
          </p:cNvPr>
          <p:cNvGraphicFramePr/>
          <p:nvPr/>
        </p:nvGraphicFramePr>
        <p:xfrm>
          <a:off x="6411951" y="880946"/>
          <a:ext cx="4752873" cy="501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38E684-99A0-7349-8E38-7A89C2223EEE}"/>
              </a:ext>
            </a:extLst>
          </p:cNvPr>
          <p:cNvGraphicFramePr/>
          <p:nvPr/>
        </p:nvGraphicFramePr>
        <p:xfrm>
          <a:off x="1078992" y="880946"/>
          <a:ext cx="4987271" cy="499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199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C5B4-5E4C-8333-5D4C-C0703A64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Conceptual Model of Four Major Categories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B7DA08A-796D-0F81-C95D-8F0608E9D573}"/>
              </a:ext>
            </a:extLst>
          </p:cNvPr>
          <p:cNvSpPr/>
          <p:nvPr/>
        </p:nvSpPr>
        <p:spPr>
          <a:xfrm>
            <a:off x="1414756" y="3159655"/>
            <a:ext cx="1645920" cy="1647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Onset of Use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67C3CC3-B2CE-C2F8-4EB4-627323B69D5C}"/>
              </a:ext>
            </a:extLst>
          </p:cNvPr>
          <p:cNvSpPr/>
          <p:nvPr/>
        </p:nvSpPr>
        <p:spPr>
          <a:xfrm>
            <a:off x="3269148" y="3767124"/>
            <a:ext cx="640080" cy="457200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BA7717-4573-571D-0151-7C031F018A5F}"/>
              </a:ext>
            </a:extLst>
          </p:cNvPr>
          <p:cNvSpPr/>
          <p:nvPr/>
        </p:nvSpPr>
        <p:spPr>
          <a:xfrm>
            <a:off x="4082551" y="3159655"/>
            <a:ext cx="1645920" cy="1645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Dynamics of Addiction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80F5DFE-BBFF-7FD6-F9B3-13B6A608BE0D}"/>
              </a:ext>
            </a:extLst>
          </p:cNvPr>
          <p:cNvSpPr/>
          <p:nvPr/>
        </p:nvSpPr>
        <p:spPr>
          <a:xfrm>
            <a:off x="5901794" y="3718993"/>
            <a:ext cx="640080" cy="457200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AE67B8-A20F-00AE-BA34-C57582BA8019}"/>
              </a:ext>
            </a:extLst>
          </p:cNvPr>
          <p:cNvSpPr/>
          <p:nvPr/>
        </p:nvSpPr>
        <p:spPr>
          <a:xfrm>
            <a:off x="6666614" y="3159655"/>
            <a:ext cx="1645920" cy="1645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Moods of Addiction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CFFFB6-369C-D79E-5137-010B1E0A7769}"/>
              </a:ext>
            </a:extLst>
          </p:cNvPr>
          <p:cNvSpPr/>
          <p:nvPr/>
        </p:nvSpPr>
        <p:spPr>
          <a:xfrm>
            <a:off x="9250678" y="3159655"/>
            <a:ext cx="1645920" cy="1645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Motivating Factors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84096C3-BE15-0313-9CFD-9B80CBB8BAA1}"/>
              </a:ext>
            </a:extLst>
          </p:cNvPr>
          <p:cNvSpPr/>
          <p:nvPr/>
        </p:nvSpPr>
        <p:spPr>
          <a:xfrm>
            <a:off x="8503432" y="3712465"/>
            <a:ext cx="640080" cy="457200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CF4E-396C-B833-7E2C-F433E30D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#1: Onset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4CDB-FC37-EEBE-0C6B-3BF6EB48D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tried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heroin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traumatic</a:t>
            </a:r>
            <a:r>
              <a:rPr lang="en-US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forget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en-US" spc="-2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knew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stop.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time” </a:t>
            </a:r>
            <a:r>
              <a:rPr lang="en-US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(Kate, lines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82-84).</a:t>
            </a:r>
            <a:endParaRPr lang="en-US" spc="-2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“I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US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en-US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grew</a:t>
            </a:r>
            <a:r>
              <a:rPr lang="en-US" b="1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b="1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n-US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b="1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b="1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n-US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........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thought</a:t>
            </a:r>
            <a:r>
              <a:rPr lang="en-US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cool.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So, </a:t>
            </a:r>
            <a:r>
              <a:rPr lang="en-US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like,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lang="en-US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b="1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n-US" b="1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pc="-2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Nicole, lines 169-170).</a:t>
            </a:r>
          </a:p>
          <a:p>
            <a:r>
              <a:rPr lang="en-US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“My </a:t>
            </a:r>
            <a:r>
              <a:rPr lang="en-US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mom was</a:t>
            </a:r>
            <a:r>
              <a:rPr lang="en-US" b="1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So,</a:t>
            </a:r>
            <a:r>
              <a:rPr lang="en-US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babysit</a:t>
            </a:r>
            <a:r>
              <a:rPr lang="en-US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brothers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(Savanah, line</a:t>
            </a:r>
            <a:r>
              <a:rPr lang="en-US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114).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pc="-2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spc="-2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3585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185A-9E26-A206-CE48-E53A7078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#2: Dynamics of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D318-08FD-6048-AA0D-B0FADFD89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put your </a:t>
            </a:r>
            <a:r>
              <a:rPr lang="en-US" sz="26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before everything</a:t>
            </a:r>
            <a:r>
              <a:rPr lang="en-US" sz="26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.....you put it before your kids, you put it before your family........... It [addiction] comes first” (Krys, lines 91-97).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"I'm not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call the hotline.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said,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en-US" sz="26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clean,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en-US" sz="26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it's</a:t>
            </a:r>
            <a:r>
              <a:rPr lang="en-US" sz="26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600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US" sz="26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my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(Louisiana, lines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315-316).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“They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it,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en-US" sz="2600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600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pamphlet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it, it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 the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all” (Elaina, lines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341- </a:t>
            </a:r>
            <a:r>
              <a:rPr lang="en-US" sz="26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344).</a:t>
            </a:r>
          </a:p>
          <a:p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  <a:p>
            <a:endParaRPr lang="en-US" sz="2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63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4535-5077-BE9F-6B85-C83CED44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#3: Moods of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775E-5550-8A6C-AAD1-84935F40E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spc="-3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“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look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back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</a:t>
            </a:r>
            <a:r>
              <a:rPr lang="en-US" sz="24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whole</a:t>
            </a:r>
            <a:r>
              <a:rPr lang="en-US" sz="24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</a:t>
            </a:r>
            <a:r>
              <a:rPr lang="en-US" sz="24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</a:t>
            </a:r>
            <a:r>
              <a:rPr lang="en-US" sz="24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falling</a:t>
            </a:r>
            <a:r>
              <a:rPr lang="en-US" sz="24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apart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4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but</a:t>
            </a:r>
            <a:r>
              <a:rPr lang="en-US" sz="2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2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acting</a:t>
            </a:r>
            <a:r>
              <a:rPr lang="en-US" sz="24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 everything’s fine” (Kate, lines 432-433).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“I've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learned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24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much,</a:t>
            </a:r>
            <a:r>
              <a:rPr lang="en-US" sz="24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2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makes</a:t>
            </a:r>
            <a:r>
              <a:rPr lang="en-US" sz="24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</a:t>
            </a:r>
            <a:r>
              <a:rPr lang="en-US" sz="24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2400" b="1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humble</a:t>
            </a:r>
            <a:r>
              <a:rPr lang="en-US" sz="24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4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compassionate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towards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others that</a:t>
            </a:r>
            <a:r>
              <a:rPr lang="en-US" sz="24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24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</a:t>
            </a:r>
            <a:r>
              <a:rPr lang="en-US" sz="24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situation.</a:t>
            </a:r>
            <a:r>
              <a:rPr lang="en-US" sz="24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24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makes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</a:t>
            </a:r>
            <a:r>
              <a:rPr lang="en-US" sz="24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understand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others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</a:t>
            </a:r>
            <a:r>
              <a:rPr lang="en-US" sz="24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24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don't</a:t>
            </a:r>
            <a:r>
              <a:rPr lang="en-US" sz="24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think</a:t>
            </a:r>
            <a:r>
              <a:rPr lang="en-US" sz="24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lot </a:t>
            </a:r>
            <a:r>
              <a:rPr lang="en-US" sz="2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the world sees or recognizes. Because now, </a:t>
            </a:r>
            <a:r>
              <a:rPr lang="en-US" sz="24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 can help others </a:t>
            </a:r>
            <a:r>
              <a:rPr lang="en-US" sz="24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because I understand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where they're coming from. I understand</a:t>
            </a:r>
            <a:r>
              <a:rPr lang="en-US" sz="24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24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life happens.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 have already helped</a:t>
            </a:r>
            <a:r>
              <a:rPr lang="en-US" sz="2400" b="1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 </a:t>
            </a:r>
            <a:r>
              <a:rPr lang="en-US" sz="24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many</a:t>
            </a:r>
            <a:r>
              <a:rPr lang="en-US" sz="24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people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2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last</a:t>
            </a:r>
            <a:r>
              <a:rPr lang="en-US" sz="2400" spc="-8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little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while</a:t>
            </a:r>
            <a:r>
              <a:rPr lang="en-US" sz="24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2400" spc="-1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Peaches,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lines</a:t>
            </a:r>
            <a:r>
              <a:rPr lang="en-US" sz="24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356-360).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3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E8BB-4615-96C7-619A-C661FAE0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#4: Motivating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2B7E-7D08-DC38-7874-1DEC0D07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"The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day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kids</a:t>
            </a:r>
            <a:r>
              <a:rPr lang="en-US" sz="2600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got</a:t>
            </a:r>
            <a:r>
              <a:rPr lang="en-US" sz="26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escorted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out</a:t>
            </a:r>
            <a:r>
              <a:rPr lang="en-US" sz="2600" b="1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</a:t>
            </a:r>
            <a:r>
              <a:rPr lang="en-US" sz="2600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house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somebody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wasn't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mother"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(Elaina, line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223).</a:t>
            </a:r>
          </a:p>
          <a:p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"The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three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times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went</a:t>
            </a:r>
            <a:r>
              <a:rPr lang="en-US" sz="2600" b="1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2600" b="1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treatment,</a:t>
            </a:r>
            <a:r>
              <a:rPr lang="en-US" sz="26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they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were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</a:t>
            </a:r>
            <a:r>
              <a:rPr lang="en-US" sz="2600" b="1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willingly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...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only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</a:t>
            </a:r>
            <a:r>
              <a:rPr lang="en-US" sz="2600" spc="-9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I'm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being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clean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willingly"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(Mary, lines</a:t>
            </a:r>
            <a:r>
              <a:rPr lang="en-US" sz="2600" spc="-7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189-191).</a:t>
            </a:r>
            <a:endParaRPr lang="en-US" sz="2600" spc="-2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“I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got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tired</a:t>
            </a:r>
            <a:r>
              <a:rPr lang="en-US" sz="2600" b="1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z="2600" b="1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doing</a:t>
            </a:r>
            <a:r>
              <a:rPr lang="en-US" sz="2600" b="1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life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have.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You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know,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I'm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much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happier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healthier.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600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just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don't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want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it” (Shirley, lines</a:t>
            </a:r>
            <a:r>
              <a:rPr lang="en-US" sz="26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282-283).</a:t>
            </a:r>
          </a:p>
          <a:p>
            <a:r>
              <a:rPr lang="en-US" sz="2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n-US" sz="2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support</a:t>
            </a:r>
            <a:r>
              <a:rPr lang="en-US" sz="2600" b="1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 in</a:t>
            </a:r>
            <a:r>
              <a:rPr lang="en-US" sz="2600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600" b="1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recovery</a:t>
            </a:r>
            <a:r>
              <a:rPr lang="en-US" sz="2600" b="1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b="1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field</a:t>
            </a:r>
            <a:r>
              <a:rPr lang="en-US" sz="2600" b="1" spc="-4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</a:t>
            </a:r>
            <a:r>
              <a:rPr lang="en-US" sz="26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been</a:t>
            </a:r>
            <a:r>
              <a:rPr lang="en-US" sz="2600" spc="-4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most</a:t>
            </a:r>
            <a:r>
              <a:rPr lang="en-US" sz="2600" spc="-5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helpful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"</a:t>
            </a:r>
            <a:r>
              <a:rPr lang="en-US" sz="2600" spc="-7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(Peaches, lines</a:t>
            </a:r>
            <a:r>
              <a:rPr lang="en-US" sz="2600" spc="-6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2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313).</a:t>
            </a:r>
          </a:p>
          <a:p>
            <a:r>
              <a:rPr lang="en-US" sz="26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My counselor </a:t>
            </a:r>
            <a:r>
              <a:rPr lang="en-US" sz="2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so amazing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(Elaina, lines</a:t>
            </a:r>
            <a:r>
              <a:rPr lang="en-US" sz="2600" spc="-6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600" spc="-3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278).</a:t>
            </a:r>
          </a:p>
          <a:p>
            <a:endParaRPr lang="en-US" sz="2400" spc="-3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400" spc="-2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1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4B9C-9ED0-E4DA-3A20-31086698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5BE3-6C89-DA69-3E24-253A19FC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Rural women with SUD.........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not new to substance use in the home.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Want to stop their addiction (children and self).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Most do not achieve success when forced into recovery.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high value and regard for the counselors and treatment facility staff.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Not receiving the proper care/help from the healthcare community.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0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1CFC-B813-DF4E-883F-8C7604BE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13E7-C280-E44F-AE72-DAF861D23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American Psychiatric Association. (2013). Diagnostic and Statistical Manual of Mental Disorders (5</a:t>
            </a:r>
            <a:r>
              <a:rPr lang="en-US" baseline="30000" dirty="0"/>
              <a:t>th</a:t>
            </a:r>
            <a:r>
              <a:rPr lang="en-US" dirty="0"/>
              <a:t> ed.). https://doi.org/10.1176/appi.books.9780890425596</a:t>
            </a:r>
          </a:p>
          <a:p>
            <a:r>
              <a:rPr lang="en-US" dirty="0"/>
              <a:t>Deci, E. L., &amp; Ryan, R. M. (Eds.). (2002). Handbook of self-determination research. University of Rochester Press.</a:t>
            </a:r>
          </a:p>
          <a:p>
            <a:r>
              <a:rPr lang="en-US" dirty="0" err="1"/>
              <a:t>Foddy</a:t>
            </a:r>
            <a:r>
              <a:rPr lang="en-US" dirty="0"/>
              <a:t>, B. (2010). Addiction and its sciences-philosophy. </a:t>
            </a:r>
            <a:r>
              <a:rPr lang="en-US" i="1" dirty="0"/>
              <a:t>Addiction, 106, </a:t>
            </a:r>
            <a:r>
              <a:rPr lang="en-US" dirty="0"/>
              <a:t>25-31. https://doi.10.1111/j.1360-0443.2010.03158.x</a:t>
            </a:r>
          </a:p>
          <a:p>
            <a:r>
              <a:rPr lang="en-US" dirty="0"/>
              <a:t>Galvin, S. L., Ramage, M., </a:t>
            </a:r>
            <a:r>
              <a:rPr lang="en-US" dirty="0" err="1"/>
              <a:t>Leiner</a:t>
            </a:r>
            <a:r>
              <a:rPr lang="en-US" dirty="0"/>
              <a:t>, C., Sullivan, M. H., &amp; Fagan, E. B. (2020). A cohort comparison of differences between regional and Buncombe County patients of a comprehensive perinatal substance use disorders program in Western North Carolina. </a:t>
            </a:r>
            <a:r>
              <a:rPr lang="en-US" i="1" dirty="0"/>
              <a:t>North Carolina Medical Journal, 81</a:t>
            </a:r>
            <a:r>
              <a:rPr lang="en-US" dirty="0"/>
              <a:t>(3), 157-165. https://</a:t>
            </a:r>
            <a:r>
              <a:rPr lang="en-US" dirty="0" err="1"/>
              <a:t>ncmedicaljournal.com</a:t>
            </a:r>
            <a:endParaRPr lang="en-US" dirty="0"/>
          </a:p>
          <a:p>
            <a:r>
              <a:rPr lang="en-US" dirty="0" err="1"/>
              <a:t>Hatterer</a:t>
            </a:r>
            <a:r>
              <a:rPr lang="en-US" dirty="0"/>
              <a:t>, L. J. (1982). The addictive process. </a:t>
            </a:r>
            <a:r>
              <a:rPr lang="en-US" i="1" dirty="0"/>
              <a:t>Psychiatric Quarterly, 54</a:t>
            </a:r>
            <a:r>
              <a:rPr lang="en-US" dirty="0"/>
              <a:t>(3), 149-156.</a:t>
            </a:r>
          </a:p>
          <a:p>
            <a:r>
              <a:rPr lang="en-US" dirty="0"/>
              <a:t>Higgins, T. M., Goodman, D. J., &amp; Meyer, M. C. (2019). Treating perinatal opioid use disorder in rural settings:  Challenges and opportunities. </a:t>
            </a:r>
            <a:r>
              <a:rPr lang="en-US" i="1" dirty="0"/>
              <a:t>Preventive Medicine, 128, </a:t>
            </a:r>
            <a:r>
              <a:rPr lang="en-US" dirty="0"/>
              <a:t>1-4. https://</a:t>
            </a:r>
            <a:r>
              <a:rPr lang="en-US" dirty="0" err="1"/>
              <a:t>doi.org</a:t>
            </a:r>
            <a:r>
              <a:rPr lang="en-US" dirty="0"/>
              <a:t>/10.1016/j.ypmed.2019. 105786</a:t>
            </a:r>
          </a:p>
          <a:p>
            <a:r>
              <a:rPr lang="en-US" dirty="0" err="1"/>
              <a:t>Hollbrook</a:t>
            </a:r>
            <a:r>
              <a:rPr lang="en-US" dirty="0"/>
              <a:t>, A. M. (2015). Methadone versus buprenorphine for the treatment of opioid abuse in pregnancy: Science and stigma. </a:t>
            </a:r>
            <a:r>
              <a:rPr lang="en-US" i="1" dirty="0"/>
              <a:t>The American Journal of Drug and Alcohol Abuse, 41</a:t>
            </a:r>
            <a:r>
              <a:rPr lang="en-US" dirty="0"/>
              <a:t>(5), 371-373. https://doi:10. 3109/00952990.2015.1059625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9468-AC46-F449-B0B7-2C76C84B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A0A5-3860-C24D-83BA-71B1B6AE1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Jumah</a:t>
            </a:r>
            <a:r>
              <a:rPr lang="en-US" dirty="0"/>
              <a:t>, N. A. (2016). Rural, pregnant, and opioid dependent: A systematic review. </a:t>
            </a:r>
            <a:r>
              <a:rPr lang="en-US" i="1" dirty="0"/>
              <a:t>Substance Abuse: Research and Treatment, 10</a:t>
            </a:r>
            <a:r>
              <a:rPr lang="en-US" dirty="0"/>
              <a:t>(S1), 35-41. https://</a:t>
            </a:r>
            <a:r>
              <a:rPr lang="en-US" dirty="0" err="1"/>
              <a:t>doi.org</a:t>
            </a:r>
            <a:r>
              <a:rPr lang="en-US" dirty="0"/>
              <a:t>/10.4137/SART.S34547</a:t>
            </a:r>
          </a:p>
          <a:p>
            <a:r>
              <a:rPr lang="en-US" dirty="0" err="1"/>
              <a:t>Krans</a:t>
            </a:r>
            <a:r>
              <a:rPr lang="en-US" dirty="0"/>
              <a:t>, E. E., &amp; Patrick, S. W. (2016). Opioid use disorder in pregnancy: Health policy and practice in the midst of an epidemic. </a:t>
            </a:r>
            <a:r>
              <a:rPr lang="en-US" i="1" dirty="0"/>
              <a:t>Obstetrics &amp; Gynecology, 128</a:t>
            </a:r>
            <a:r>
              <a:rPr lang="en-US" dirty="0"/>
              <a:t>(1), 4-10. https://doi:10.1097/AOG.0000000000001446</a:t>
            </a:r>
          </a:p>
          <a:p>
            <a:r>
              <a:rPr lang="en-US" dirty="0"/>
              <a:t>Missouri Department of Health and Senior Services (MDHSS, 2017). Missouri Pregnancy-Associated Mortality Review. Annual Report. https://</a:t>
            </a:r>
            <a:r>
              <a:rPr lang="en-US" dirty="0" err="1"/>
              <a:t>health.mo.gov</a:t>
            </a:r>
            <a:r>
              <a:rPr lang="en-US" dirty="0"/>
              <a:t>/data/</a:t>
            </a:r>
            <a:r>
              <a:rPr lang="en-US" dirty="0" err="1"/>
              <a:t>pama</a:t>
            </a:r>
            <a:r>
              <a:rPr lang="en-US" dirty="0"/>
              <a:t>/pdf/annual-report-2020.pdf</a:t>
            </a:r>
          </a:p>
          <a:p>
            <a:r>
              <a:rPr lang="en-US" dirty="0"/>
              <a:t>Roper, V., &amp; Cox, K. J. (2017). Opioid use disorder in pregnancy. </a:t>
            </a:r>
            <a:r>
              <a:rPr lang="en-US" i="1" dirty="0"/>
              <a:t>Journal of Midwifery &amp; Women’s Health, 62</a:t>
            </a:r>
            <a:r>
              <a:rPr lang="en-US" dirty="0"/>
              <a:t>(3), 329-340. https://doi:10.1111/jmwh.12619</a:t>
            </a:r>
          </a:p>
          <a:p>
            <a:r>
              <a:rPr lang="en-US" dirty="0"/>
              <a:t>Sinnott-Armstrong, W. &amp; Pickard, H. (2013). The Oxford Handbook of Philosophy</a:t>
            </a:r>
            <a:r>
              <a:rPr lang="en-US" i="1" dirty="0"/>
              <a:t>. </a:t>
            </a:r>
            <a:r>
              <a:rPr lang="en-US" dirty="0"/>
              <a:t>Oxford University Press. </a:t>
            </a:r>
          </a:p>
          <a:p>
            <a:r>
              <a:rPr lang="en-US" dirty="0"/>
              <a:t>United States Census Bureau. (2010). 2010 census urban and rural classification and urban area criteria. https://</a:t>
            </a:r>
            <a:r>
              <a:rPr lang="en-US" dirty="0" err="1"/>
              <a:t>www.census.gov</a:t>
            </a:r>
            <a:r>
              <a:rPr lang="en-US" dirty="0"/>
              <a:t>/programs-surveys/geography/guidance/geo-areas/urban-rural/2010-urban-rural.html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8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5" name="Picture 1044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4A7AAEC-A820-18C5-9712-7241543C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>
                <a:solidFill>
                  <a:srgbClr val="262626"/>
                </a:solidFill>
              </a:rPr>
            </a:br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F8D1E1-5D48-E38F-58A4-C8B6434EE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1800" b="1" kern="1200" cap="none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800" b="1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Cami Weber, PhD, MBA, RN</a:t>
            </a:r>
          </a:p>
          <a:p>
            <a:pPr>
              <a:lnSpc>
                <a:spcPct val="90000"/>
              </a:lnSpc>
            </a:pPr>
            <a:r>
              <a:rPr lang="en-US" sz="2100" kern="1200" cap="none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weberca@webster.edu</a:t>
            </a:r>
            <a:endParaRPr lang="en-US" sz="2100" kern="1200" cap="none" dirty="0">
              <a:solidFill>
                <a:srgbClr val="0070C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rgbClr val="0070C0"/>
                </a:solidFill>
              </a:rPr>
              <a:t>St. Louis, MO</a:t>
            </a:r>
            <a:endParaRPr lang="en-US" sz="2100" kern="1200" cap="none" dirty="0">
              <a:solidFill>
                <a:srgbClr val="0070C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ks Questions Stock Illustrations – 2,682 Marks Questions Stock  Illustrations, Vectors &amp; Clipart - Dreamstime">
            <a:extLst>
              <a:ext uri="{FF2B5EF4-FFF2-40B4-BE49-F238E27FC236}">
                <a16:creationId xmlns:a16="http://schemas.microsoft.com/office/drawing/2014/main" id="{63E4841C-2FE3-5D77-8740-C0D895AF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2255082"/>
            <a:ext cx="5784083" cy="21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Webster University - (Orlando, Florida): Ranking, Courses, Fees, Admission  2024">
            <a:extLst>
              <a:ext uri="{FF2B5EF4-FFF2-40B4-BE49-F238E27FC236}">
                <a16:creationId xmlns:a16="http://schemas.microsoft.com/office/drawing/2014/main" id="{DD2E3316-0087-9F38-26B5-080F796D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54" y="1406607"/>
            <a:ext cx="1878799" cy="18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1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3A43-39D5-E3FF-7EF8-AC72E819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Conflicts of Interest of Lack Thereof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F53C-86C2-C09F-D284-55901D3A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 the requirements of the Accreditation Council for Continuing Medical Education (ACCME):  </a:t>
            </a:r>
          </a:p>
          <a:p>
            <a:r>
              <a:rPr lang="en-US" dirty="0"/>
              <a:t>I [Cami Weber] confirm that this content is aligned with the overall goals of the program and the interests of the public and that no potential commercial bias exists. I have no conflicts of interest.</a:t>
            </a:r>
          </a:p>
        </p:txBody>
      </p:sp>
    </p:spTree>
    <p:extLst>
      <p:ext uri="{BB962C8B-B14F-4D97-AF65-F5344CB8AC3E}">
        <p14:creationId xmlns:p14="http://schemas.microsoft.com/office/powerpoint/2010/main" val="142121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D2DB9-1FD8-ED4A-92B3-35E5A62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359A-26BE-AD46-AC4C-35B5429F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There is a high prevalence rate of poor pregnancy outcomes for rural women with SUD and their infants (Krans &amp; Patrick, 2016).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Underreporting and failure to screen for substance use during pregnancy compound the issue (Galvin et al., 2020; Roper &amp; Cox, 2017).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Majority of women with SUD do not seek treatment during pregnancy (Galvin et al., 2020; Roper &amp; Cox, 2017).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7864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3D9D-E41F-EA4C-B0CB-9714CC2F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Problem &amp; Purpose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7CA20B-9195-C29E-5914-95F62FF73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81378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153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6E6F-9B92-5746-BE6D-9DE88D40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Research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13CAFF-807F-C81B-25DA-60DC993AE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78216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728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25B83-340C-C431-334F-34F3F39B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Recruitment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9137-8B8E-CC39-F551-ADEDE451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Inclusion Criteria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1"/>
            <a:r>
              <a:rPr lang="en-US" dirty="0"/>
              <a:t>Live in rural community, treated for SUD while pregnant or 5 yr. post-partum; &amp; 18 yr. older</a:t>
            </a:r>
          </a:p>
          <a:p>
            <a:r>
              <a:rPr lang="en-US" dirty="0"/>
              <a:t>Heavily relied on treatment facility staff</a:t>
            </a:r>
          </a:p>
          <a:p>
            <a:r>
              <a:rPr lang="en-US" dirty="0"/>
              <a:t>Flyers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3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023001-300C-CC75-C9BB-B4958164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819023-BFD6-48F8-2EE3-36C57148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Design: Qualitative- Grounded Theory</a:t>
            </a:r>
          </a:p>
          <a:p>
            <a:r>
              <a:rPr lang="en-US" dirty="0"/>
              <a:t>Theoretical Framework: Self-Determination Theory</a:t>
            </a:r>
          </a:p>
          <a:p>
            <a:r>
              <a:rPr lang="en-US" dirty="0"/>
              <a:t>Setting: Treatment facilities and women’s shelter in rural Missouri</a:t>
            </a:r>
          </a:p>
          <a:p>
            <a:r>
              <a:rPr lang="en-US" dirty="0"/>
              <a:t>Informed Consent- DocuSign or Zoom/Email</a:t>
            </a:r>
          </a:p>
          <a:p>
            <a:r>
              <a:rPr lang="en-US" dirty="0"/>
              <a:t>Semi-structured interviews via Zoom; Audio Recorded</a:t>
            </a:r>
          </a:p>
          <a:p>
            <a:r>
              <a:rPr lang="en-US" dirty="0"/>
              <a:t>Sample: 17 participants </a:t>
            </a:r>
          </a:p>
          <a:p>
            <a:r>
              <a:rPr lang="en-US" dirty="0"/>
              <a:t>Data transcribed to Excel</a:t>
            </a:r>
          </a:p>
        </p:txBody>
      </p:sp>
    </p:spTree>
    <p:extLst>
      <p:ext uri="{BB962C8B-B14F-4D97-AF65-F5344CB8AC3E}">
        <p14:creationId xmlns:p14="http://schemas.microsoft.com/office/powerpoint/2010/main" val="1607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6A36-3448-2D47-870B-7F43386D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Selected</a:t>
            </a:r>
            <a:r>
              <a:rPr lang="en-US" dirty="0"/>
              <a:t> Demographic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0B6D-AE64-EE48-B202-C0D435EE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 Range: 23-42 years old</a:t>
            </a:r>
          </a:p>
          <a:p>
            <a:r>
              <a:rPr lang="en-US" dirty="0"/>
              <a:t>Race: White (n=16), African-American (n=1)</a:t>
            </a:r>
          </a:p>
          <a:p>
            <a:r>
              <a:rPr lang="en-US" dirty="0"/>
              <a:t>Level of Education Range: 5</a:t>
            </a:r>
            <a:r>
              <a:rPr lang="en-US" baseline="30000" dirty="0"/>
              <a:t>th</a:t>
            </a:r>
            <a:r>
              <a:rPr lang="en-US" dirty="0"/>
              <a:t> grade to college</a:t>
            </a:r>
          </a:p>
          <a:p>
            <a:r>
              <a:rPr lang="en-US" dirty="0"/>
              <a:t>Relationship Status: </a:t>
            </a:r>
          </a:p>
          <a:p>
            <a:pPr lvl="1"/>
            <a:r>
              <a:rPr lang="en-US" dirty="0"/>
              <a:t>Single (n=13)</a:t>
            </a:r>
          </a:p>
          <a:p>
            <a:pPr lvl="1"/>
            <a:r>
              <a:rPr lang="en-US" dirty="0"/>
              <a:t>Married (n=2)</a:t>
            </a:r>
          </a:p>
          <a:p>
            <a:pPr lvl="1"/>
            <a:r>
              <a:rPr lang="en-US" dirty="0"/>
              <a:t>Divorced (n=1)</a:t>
            </a:r>
          </a:p>
          <a:p>
            <a:pPr lvl="1"/>
            <a:r>
              <a:rPr lang="en-US" dirty="0"/>
              <a:t>Separated (n=1)</a:t>
            </a:r>
          </a:p>
          <a:p>
            <a:r>
              <a:rPr lang="en-US" dirty="0"/>
              <a:t>Number of Times in Treatment= 1 - 16</a:t>
            </a:r>
          </a:p>
        </p:txBody>
      </p:sp>
    </p:spTree>
    <p:extLst>
      <p:ext uri="{BB962C8B-B14F-4D97-AF65-F5344CB8AC3E}">
        <p14:creationId xmlns:p14="http://schemas.microsoft.com/office/powerpoint/2010/main" val="12771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364477-C164-8C4F-BC05-69EBA87B6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062549"/>
              </p:ext>
            </p:extLst>
          </p:nvPr>
        </p:nvGraphicFramePr>
        <p:xfrm>
          <a:off x="1261872" y="841248"/>
          <a:ext cx="9643869" cy="515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4972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10688</TotalTime>
  <Words>1595</Words>
  <Application>Microsoft Macintosh PowerPoint</Application>
  <PresentationFormat>Widescreen</PresentationFormat>
  <Paragraphs>131</Paragraphs>
  <Slides>19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Organic</vt:lpstr>
      <vt:lpstr>Rural Pregnant Women with Substance Use Disorder: A Grounded Theory Study</vt:lpstr>
      <vt:lpstr>No Conflicts of Interest of Lack Thereof</vt:lpstr>
      <vt:lpstr>Background</vt:lpstr>
      <vt:lpstr>Problem &amp; Purpose</vt:lpstr>
      <vt:lpstr>Research Questions</vt:lpstr>
      <vt:lpstr>Recruitment Process</vt:lpstr>
      <vt:lpstr>Methods</vt:lpstr>
      <vt:lpstr>Selected Demographic Data</vt:lpstr>
      <vt:lpstr>PowerPoint Presentation</vt:lpstr>
      <vt:lpstr>PowerPoint Presentation</vt:lpstr>
      <vt:lpstr>Conceptual Model of Four Major Categories</vt:lpstr>
      <vt:lpstr>Category #1: Onset of Use</vt:lpstr>
      <vt:lpstr>Category #2: Dynamics of Addiction</vt:lpstr>
      <vt:lpstr>Category #3: Moods of Addiction</vt:lpstr>
      <vt:lpstr>Category #4: Motivating Factors</vt:lpstr>
      <vt:lpstr>Lessons Learned</vt:lpstr>
      <vt:lpstr>References</vt:lpstr>
      <vt:lpstr>References (continued)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Pregnant Women’s Experiences with Substance Use Disorder: A Qualitative Study</dc:title>
  <dc:creator>Cami Weber</dc:creator>
  <cp:lastModifiedBy>Weber, Cami</cp:lastModifiedBy>
  <cp:revision>238</cp:revision>
  <cp:lastPrinted>2024-10-29T13:57:21Z</cp:lastPrinted>
  <dcterms:created xsi:type="dcterms:W3CDTF">2021-11-16T01:29:21Z</dcterms:created>
  <dcterms:modified xsi:type="dcterms:W3CDTF">2024-11-16T15:29:43Z</dcterms:modified>
</cp:coreProperties>
</file>