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61" r:id="rId5"/>
    <p:sldId id="398" r:id="rId6"/>
    <p:sldId id="399" r:id="rId7"/>
    <p:sldId id="400" r:id="rId8"/>
    <p:sldId id="407" r:id="rId9"/>
    <p:sldId id="401" r:id="rId10"/>
    <p:sldId id="402" r:id="rId11"/>
    <p:sldId id="403" r:id="rId12"/>
    <p:sldId id="404" r:id="rId13"/>
    <p:sldId id="406" r:id="rId14"/>
    <p:sldId id="40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8E6"/>
    <a:srgbClr val="E7EDF3"/>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72907"/>
  </p:normalViewPr>
  <p:slideViewPr>
    <p:cSldViewPr snapToGrid="0" snapToObjects="1">
      <p:cViewPr varScale="1">
        <p:scale>
          <a:sx n="139" d="100"/>
          <a:sy n="139" d="100"/>
        </p:scale>
        <p:origin x="400" y="1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7BEB3-DBD4-264D-B0A9-8933590F2E34}" type="datetimeFigureOut">
              <a:rPr lang="en-US" smtClean="0"/>
              <a:t>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631F0-7DED-964C-A6B1-37CAF0801C00}" type="slidenum">
              <a:rPr lang="en-US" smtClean="0"/>
              <a:t>‹#›</a:t>
            </a:fld>
            <a:endParaRPr lang="en-US"/>
          </a:p>
        </p:txBody>
      </p:sp>
    </p:spTree>
    <p:extLst>
      <p:ext uri="{BB962C8B-B14F-4D97-AF65-F5344CB8AC3E}">
        <p14:creationId xmlns:p14="http://schemas.microsoft.com/office/powerpoint/2010/main" val="78174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1</a:t>
            </a:fld>
            <a:endParaRPr lang="en-US"/>
          </a:p>
        </p:txBody>
      </p:sp>
    </p:spTree>
    <p:extLst>
      <p:ext uri="{BB962C8B-B14F-4D97-AF65-F5344CB8AC3E}">
        <p14:creationId xmlns:p14="http://schemas.microsoft.com/office/powerpoint/2010/main" val="69008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not any significant differences here, but it is interesting to note that rural and suburban clinicians in this sample tended to be less supportive of agonist medications. It is also important to note that about 20% of all of those sampled were unsure about the effectiveness of MOUDs and whether they should be recommended to people seeking recovery from OUD. </a:t>
            </a:r>
          </a:p>
        </p:txBody>
      </p:sp>
      <p:sp>
        <p:nvSpPr>
          <p:cNvPr id="4" name="Slide Number Placeholder 3"/>
          <p:cNvSpPr>
            <a:spLocks noGrp="1"/>
          </p:cNvSpPr>
          <p:nvPr>
            <p:ph type="sldNum" sz="quarter" idx="5"/>
          </p:nvPr>
        </p:nvSpPr>
        <p:spPr/>
        <p:txBody>
          <a:bodyPr/>
          <a:lstStyle/>
          <a:p>
            <a:fld id="{B20631F0-7DED-964C-A6B1-37CAF0801C00}" type="slidenum">
              <a:rPr lang="en-US" smtClean="0"/>
              <a:t>10</a:t>
            </a:fld>
            <a:endParaRPr lang="en-US"/>
          </a:p>
        </p:txBody>
      </p:sp>
    </p:spTree>
    <p:extLst>
      <p:ext uri="{BB962C8B-B14F-4D97-AF65-F5344CB8AC3E}">
        <p14:creationId xmlns:p14="http://schemas.microsoft.com/office/powerpoint/2010/main" val="305034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Rural clinicians tended to rate the effectiveness and acceptability of MOUDs lower than clinicians practicing in other settings. There were no significant rural differences in agreement with the use of MOUDs. These three items were combined to form a total score indicating overall attitudes toward MOUDs with a potential range from 0-16. There were significant rural differences in total scores (</a:t>
            </a:r>
            <a:r>
              <a:rPr lang="en-US" sz="1800" i="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[2] = 5.22,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.006). A post-hoc test revealed that those in rural settings scored 11.00% lower on average than those in urban settings (</a:t>
            </a:r>
            <a:r>
              <a:rPr lang="en-US" sz="1800" i="1" dirty="0">
                <a:effectLst/>
                <a:latin typeface="Times New Roman" panose="02020603050405020304" pitchFamily="18" charset="0"/>
                <a:ea typeface="Times New Roman" panose="02020603050405020304" pitchFamily="18" charset="0"/>
              </a:rPr>
              <a:t>t </a:t>
            </a:r>
            <a:r>
              <a:rPr lang="en-US" sz="1800" dirty="0">
                <a:effectLst/>
                <a:latin typeface="Times New Roman" panose="02020603050405020304" pitchFamily="18" charset="0"/>
                <a:ea typeface="Times New Roman" panose="02020603050405020304" pitchFamily="18" charset="0"/>
              </a:rPr>
              <a:t>= -3.22,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.004, </a:t>
            </a:r>
            <a:r>
              <a:rPr lang="en-US" sz="1800" i="1" dirty="0">
                <a:effectLst/>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 = -.35), indicating less positive attitudes toward MOUDs. </a:t>
            </a:r>
          </a:p>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11</a:t>
            </a:fld>
            <a:endParaRPr lang="en-US"/>
          </a:p>
        </p:txBody>
      </p:sp>
    </p:spTree>
    <p:extLst>
      <p:ext uri="{BB962C8B-B14F-4D97-AF65-F5344CB8AC3E}">
        <p14:creationId xmlns:p14="http://schemas.microsoft.com/office/powerpoint/2010/main" val="88171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Results of a mediation analysis indicated that practicing in a rural location compared to in an urban location directly and indirectly influenced attitudes toward MOUDs through an effect on abstinence treatment orientation when controlling for rural vs. suburban, gender, race, educational attainment, and identifying as spiritual or religious.</a:t>
            </a:r>
          </a:p>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Rural clinicians were more oriented toward abstinence than those in urban settings (path </a:t>
            </a:r>
            <a:r>
              <a:rPr lang="en-US" sz="1800" i="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 β</a:t>
            </a:r>
            <a:r>
              <a:rPr lang="en-US" sz="1800" dirty="0">
                <a:effectLst/>
                <a:latin typeface="Times New Roman" panose="02020603050405020304" pitchFamily="18" charset="0"/>
                <a:ea typeface="Times New Roman" panose="02020603050405020304" pitchFamily="18" charset="0"/>
              </a:rPr>
              <a:t> = -.30,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.00). Clinicians who identified as spiritual or religious were more oriented toward abstinence, on average, than those who did not (</a:t>
            </a:r>
            <a:r>
              <a:rPr lang="en-US" sz="1800" i="1" dirty="0">
                <a:effectLst/>
                <a:latin typeface="Times New Roman" panose="02020603050405020304" pitchFamily="18" charset="0"/>
                <a:ea typeface="Times New Roman" panose="02020603050405020304" pitchFamily="18" charset="0"/>
              </a:rPr>
              <a:t>β</a:t>
            </a:r>
            <a:r>
              <a:rPr lang="en-US" sz="1800" dirty="0">
                <a:effectLst/>
                <a:latin typeface="Times New Roman" panose="02020603050405020304" pitchFamily="18" charset="0"/>
                <a:ea typeface="Times New Roman" panose="02020603050405020304" pitchFamily="18" charset="0"/>
              </a:rPr>
              <a:t> = .10, </a:t>
            </a:r>
            <a:r>
              <a:rPr lang="en-US" sz="1800" i="1" dirty="0">
                <a:effectLst/>
                <a:latin typeface="Times New Roman" panose="02020603050405020304" pitchFamily="18" charset="0"/>
                <a:ea typeface="Times New Roman" panose="02020603050405020304" pitchFamily="18" charset="0"/>
              </a:rPr>
              <a:t>p </a:t>
            </a:r>
            <a:r>
              <a:rPr lang="en-US" sz="1800" dirty="0">
                <a:effectLst/>
                <a:latin typeface="Times New Roman" panose="02020603050405020304" pitchFamily="18" charset="0"/>
                <a:ea typeface="Times New Roman" panose="02020603050405020304" pitchFamily="18" charset="0"/>
              </a:rPr>
              <a:t>= .029). Respondents who identified as Black were more oriented toward abstinence compared to White respondents (</a:t>
            </a:r>
            <a:r>
              <a:rPr lang="en-US" sz="1800" i="1" dirty="0">
                <a:effectLst/>
                <a:latin typeface="Times New Roman" panose="02020603050405020304" pitchFamily="18" charset="0"/>
                <a:ea typeface="Times New Roman" panose="02020603050405020304" pitchFamily="18" charset="0"/>
              </a:rPr>
              <a:t>β</a:t>
            </a:r>
            <a:r>
              <a:rPr lang="en-US" sz="1800" dirty="0">
                <a:effectLst/>
                <a:latin typeface="Times New Roman" panose="02020603050405020304" pitchFamily="18" charset="0"/>
                <a:ea typeface="Times New Roman" panose="02020603050405020304" pitchFamily="18" charset="0"/>
              </a:rPr>
              <a:t> = .10, </a:t>
            </a:r>
            <a:r>
              <a:rPr lang="en-US" sz="1800" i="1" dirty="0">
                <a:effectLst/>
                <a:latin typeface="Times New Roman" panose="02020603050405020304" pitchFamily="18" charset="0"/>
                <a:ea typeface="Times New Roman" panose="02020603050405020304" pitchFamily="18" charset="0"/>
              </a:rPr>
              <a:t>p </a:t>
            </a:r>
            <a:r>
              <a:rPr lang="en-US" sz="1800" dirty="0">
                <a:effectLst/>
                <a:latin typeface="Times New Roman" panose="02020603050405020304" pitchFamily="18" charset="0"/>
                <a:ea typeface="Times New Roman" panose="02020603050405020304" pitchFamily="18" charset="0"/>
              </a:rPr>
              <a:t>= .021). Compared to cis-gender male respondents, those who identified as transgender or non-binary tended to be less oriented toward abstinence (</a:t>
            </a:r>
            <a:r>
              <a:rPr lang="en-US" sz="1800" i="1" dirty="0">
                <a:effectLst/>
                <a:latin typeface="Times New Roman" panose="02020603050405020304" pitchFamily="18" charset="0"/>
                <a:ea typeface="Times New Roman" panose="02020603050405020304" pitchFamily="18" charset="0"/>
              </a:rPr>
              <a:t>β</a:t>
            </a:r>
            <a:r>
              <a:rPr lang="en-US" sz="1800" dirty="0">
                <a:effectLst/>
                <a:latin typeface="Times New Roman" panose="02020603050405020304" pitchFamily="18" charset="0"/>
                <a:ea typeface="Times New Roman" panose="02020603050405020304" pitchFamily="18" charset="0"/>
              </a:rPr>
              <a:t> = -.14, </a:t>
            </a:r>
            <a:r>
              <a:rPr lang="en-US" sz="1800" i="1" dirty="0">
                <a:effectLst/>
                <a:latin typeface="Times New Roman" panose="02020603050405020304" pitchFamily="18" charset="0"/>
                <a:ea typeface="Times New Roman" panose="02020603050405020304" pitchFamily="18" charset="0"/>
              </a:rPr>
              <a:t>p </a:t>
            </a:r>
            <a:r>
              <a:rPr lang="en-US" sz="1800" dirty="0">
                <a:effectLst/>
                <a:latin typeface="Times New Roman" panose="02020603050405020304" pitchFamily="18" charset="0"/>
                <a:ea typeface="Times New Roman" panose="02020603050405020304" pitchFamily="18" charset="0"/>
              </a:rPr>
              <a:t>= .001). Clinicians who were more oriented toward abstinence had less positive attitudes toward MOUDs (path </a:t>
            </a:r>
            <a:r>
              <a:rPr lang="en-US" sz="1800" i="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β</a:t>
            </a:r>
            <a:r>
              <a:rPr lang="en-US" sz="1800" dirty="0">
                <a:effectLst/>
                <a:latin typeface="Times New Roman" panose="02020603050405020304" pitchFamily="18" charset="0"/>
                <a:ea typeface="Times New Roman" panose="02020603050405020304" pitchFamily="18" charset="0"/>
              </a:rPr>
              <a:t> = -.55,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&lt; .001). Compared to those working in urban settings, rural clinicians had less positive attitudes toward MOUDs (path </a:t>
            </a:r>
            <a:r>
              <a:rPr lang="en-US" sz="1800" i="1"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β</a:t>
            </a:r>
            <a:r>
              <a:rPr lang="en-US" sz="1800" dirty="0">
                <a:effectLst/>
                <a:latin typeface="Times New Roman" panose="02020603050405020304" pitchFamily="18" charset="0"/>
                <a:ea typeface="Times New Roman" panose="02020603050405020304" pitchFamily="18" charset="0"/>
              </a:rPr>
              <a:t> = .21,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.032) when controlling for abstinence treatment orientation and other covariates. </a:t>
            </a:r>
            <a:endParaRPr lang="en-US" sz="180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12</a:t>
            </a:fld>
            <a:endParaRPr lang="en-US"/>
          </a:p>
        </p:txBody>
      </p:sp>
    </p:spTree>
    <p:extLst>
      <p:ext uri="{BB962C8B-B14F-4D97-AF65-F5344CB8AC3E}">
        <p14:creationId xmlns:p14="http://schemas.microsoft.com/office/powerpoint/2010/main" val="354476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reporting similar levels of training and exposure to MOUDs to clinicians practicing in other settings, rural clinicians were more likely to be oriented toward abstinence and to hold negative attitudes toward MOUDs </a:t>
            </a:r>
          </a:p>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13</a:t>
            </a:fld>
            <a:endParaRPr lang="en-US"/>
          </a:p>
        </p:txBody>
      </p:sp>
    </p:spTree>
    <p:extLst>
      <p:ext uri="{BB962C8B-B14F-4D97-AF65-F5344CB8AC3E}">
        <p14:creationId xmlns:p14="http://schemas.microsoft.com/office/powerpoint/2010/main" val="3950696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14</a:t>
            </a:fld>
            <a:endParaRPr lang="en-US"/>
          </a:p>
        </p:txBody>
      </p:sp>
    </p:spTree>
    <p:extLst>
      <p:ext uri="{BB962C8B-B14F-4D97-AF65-F5344CB8AC3E}">
        <p14:creationId xmlns:p14="http://schemas.microsoft.com/office/powerpoint/2010/main" val="197719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2</a:t>
            </a:fld>
            <a:endParaRPr lang="en-US"/>
          </a:p>
        </p:txBody>
      </p:sp>
    </p:spTree>
    <p:extLst>
      <p:ext uri="{BB962C8B-B14F-4D97-AF65-F5344CB8AC3E}">
        <p14:creationId xmlns:p14="http://schemas.microsoft.com/office/powerpoint/2010/main" val="12189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Here, </a:t>
            </a:r>
            <a:r>
              <a:rPr lang="en-US" sz="1800" i="1" dirty="0">
                <a:effectLst/>
                <a:latin typeface="Times New Roman" panose="02020603050405020304" pitchFamily="18" charset="0"/>
                <a:ea typeface="Times New Roman" panose="02020603050405020304" pitchFamily="18" charset="0"/>
              </a:rPr>
              <a:t>treatment preferences for OUD</a:t>
            </a:r>
            <a:r>
              <a:rPr lang="en-US" sz="1800" dirty="0">
                <a:effectLst/>
                <a:latin typeface="Times New Roman" panose="02020603050405020304" pitchFamily="18" charset="0"/>
                <a:ea typeface="Times New Roman" panose="02020603050405020304" pitchFamily="18" charset="0"/>
              </a:rPr>
              <a:t> are defined as NPCs’ perceptions of comparative treatment efficacy and likelihood to recommend various treatments for OUD. </a:t>
            </a:r>
            <a:r>
              <a:rPr lang="en-US" sz="1800" i="1" dirty="0">
                <a:effectLst/>
                <a:latin typeface="Times New Roman" panose="02020603050405020304" pitchFamily="18" charset="0"/>
                <a:ea typeface="Times New Roman" panose="02020603050405020304" pitchFamily="18" charset="0"/>
              </a:rPr>
              <a:t>Attitudes toward MOUDs</a:t>
            </a:r>
            <a:r>
              <a:rPr lang="en-US" sz="1800" dirty="0">
                <a:effectLst/>
                <a:latin typeface="Times New Roman" panose="02020603050405020304" pitchFamily="18" charset="0"/>
                <a:ea typeface="Times New Roman" panose="02020603050405020304" pitchFamily="18" charset="0"/>
              </a:rPr>
              <a:t> are defined as agreement with the use of MOUDs as well as beliefs about their effectiveness and acceptability.</a:t>
            </a:r>
          </a:p>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3</a:t>
            </a:fld>
            <a:endParaRPr lang="en-US"/>
          </a:p>
        </p:txBody>
      </p:sp>
    </p:spTree>
    <p:extLst>
      <p:ext uri="{BB962C8B-B14F-4D97-AF65-F5344CB8AC3E}">
        <p14:creationId xmlns:p14="http://schemas.microsoft.com/office/powerpoint/2010/main" val="17670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4</a:t>
            </a:fld>
            <a:endParaRPr lang="en-US"/>
          </a:p>
        </p:txBody>
      </p:sp>
    </p:spTree>
    <p:extLst>
      <p:ext uri="{BB962C8B-B14F-4D97-AF65-F5344CB8AC3E}">
        <p14:creationId xmlns:p14="http://schemas.microsoft.com/office/powerpoint/2010/main" val="354349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i="1" dirty="0">
                <a:latin typeface="Helvetica" pitchFamily="2" charset="0"/>
              </a:rPr>
              <a:t>N</a:t>
            </a:r>
            <a:r>
              <a:rPr lang="en-US" sz="2200" dirty="0">
                <a:latin typeface="Helvetica" pitchFamily="2" charset="0"/>
              </a:rPr>
              <a:t> = 636 analytic sample</a:t>
            </a:r>
          </a:p>
          <a:p>
            <a:pPr lvl="1"/>
            <a:r>
              <a:rPr lang="en-US" sz="2200" dirty="0">
                <a:latin typeface="Helvetica" pitchFamily="2" charset="0"/>
              </a:rPr>
              <a:t>725 consented and were eligible</a:t>
            </a:r>
          </a:p>
          <a:p>
            <a:pPr lvl="1"/>
            <a:r>
              <a:rPr lang="en-US" sz="2200" dirty="0">
                <a:latin typeface="Helvetica" pitchFamily="2" charset="0"/>
              </a:rPr>
              <a:t>578 (79.7%) finished the survey</a:t>
            </a:r>
          </a:p>
          <a:p>
            <a:pPr lvl="1"/>
            <a:r>
              <a:rPr lang="en-US" sz="2200" dirty="0">
                <a:latin typeface="Helvetica" pitchFamily="2" charset="0"/>
              </a:rPr>
              <a:t>647 (89.2%) completed at least 50% of the survey</a:t>
            </a:r>
          </a:p>
          <a:p>
            <a:pPr lvl="1"/>
            <a:r>
              <a:rPr lang="en-US" sz="2200" dirty="0">
                <a:latin typeface="Helvetica" pitchFamily="2" charset="0"/>
              </a:rPr>
              <a:t>11 did not to report rurality of practice location</a:t>
            </a:r>
          </a:p>
          <a:p>
            <a:r>
              <a:rPr lang="en-US" sz="2200" dirty="0">
                <a:latin typeface="Helvetica" pitchFamily="2" charset="0"/>
              </a:rPr>
              <a:t>67.5% (n = 429) were recruited from social media</a:t>
            </a:r>
          </a:p>
          <a:p>
            <a:r>
              <a:rPr lang="en-US" sz="2200" dirty="0">
                <a:latin typeface="Helvetica" pitchFamily="2" charset="0"/>
              </a:rPr>
              <a:t>30.8% (n = 196) were recruited from the SAP list</a:t>
            </a:r>
          </a:p>
          <a:p>
            <a:r>
              <a:rPr lang="en-US" sz="2200" dirty="0">
                <a:latin typeface="Helvetica" pitchFamily="2" charset="0"/>
              </a:rPr>
              <a:t>1.7% (n = 11) were recruited from the BHTSL</a:t>
            </a:r>
          </a:p>
        </p:txBody>
      </p:sp>
      <p:sp>
        <p:nvSpPr>
          <p:cNvPr id="4" name="Slide Number Placeholder 3"/>
          <p:cNvSpPr>
            <a:spLocks noGrp="1"/>
          </p:cNvSpPr>
          <p:nvPr>
            <p:ph type="sldNum" sz="quarter" idx="5"/>
          </p:nvPr>
        </p:nvSpPr>
        <p:spPr/>
        <p:txBody>
          <a:bodyPr/>
          <a:lstStyle/>
          <a:p>
            <a:fld id="{B20631F0-7DED-964C-A6B1-37CAF0801C00}" type="slidenum">
              <a:rPr lang="en-US" smtClean="0"/>
              <a:t>5</a:t>
            </a:fld>
            <a:endParaRPr lang="en-US"/>
          </a:p>
        </p:txBody>
      </p:sp>
    </p:spTree>
    <p:extLst>
      <p:ext uri="{BB962C8B-B14F-4D97-AF65-F5344CB8AC3E}">
        <p14:creationId xmlns:p14="http://schemas.microsoft.com/office/powerpoint/2010/main" val="89970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Mostly master-level clinicians, white, cis-gender female.</a:t>
            </a:r>
          </a:p>
          <a:p>
            <a:r>
              <a:rPr lang="en-US" sz="1800" dirty="0">
                <a:effectLst/>
                <a:latin typeface="Times New Roman" panose="02020603050405020304" pitchFamily="18" charset="0"/>
                <a:ea typeface="Times New Roman" panose="02020603050405020304" pitchFamily="18" charset="0"/>
              </a:rPr>
              <a:t>About half identified as social workers, whether bachelors or masters level.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Those practicing in rural or suburban locations were more likely to be white than urban clinicians.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Rural clinicians were more likely to identify themselves as religious or spiritual compared to those in urban settings.</a:t>
            </a:r>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6</a:t>
            </a:fld>
            <a:endParaRPr lang="en-US"/>
          </a:p>
        </p:txBody>
      </p:sp>
    </p:spTree>
    <p:extLst>
      <p:ext uri="{BB962C8B-B14F-4D97-AF65-F5344CB8AC3E}">
        <p14:creationId xmlns:p14="http://schemas.microsoft.com/office/powerpoint/2010/main" val="154063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There were no significant differences in adoption of MOUDs, amount of MOUD-specific training received, or percentage of clients on MOUDs based on rurality of practice location.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7</a:t>
            </a:fld>
            <a:endParaRPr lang="en-US"/>
          </a:p>
        </p:txBody>
      </p:sp>
    </p:spTree>
    <p:extLst>
      <p:ext uri="{BB962C8B-B14F-4D97-AF65-F5344CB8AC3E}">
        <p14:creationId xmlns:p14="http://schemas.microsoft.com/office/powerpoint/2010/main" val="390327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8</a:t>
            </a:fld>
            <a:endParaRPr lang="en-US"/>
          </a:p>
        </p:txBody>
      </p:sp>
    </p:spTree>
    <p:extLst>
      <p:ext uri="{BB962C8B-B14F-4D97-AF65-F5344CB8AC3E}">
        <p14:creationId xmlns:p14="http://schemas.microsoft.com/office/powerpoint/2010/main" val="272696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Those practicing in rural settings were more likely to rate MOUDs alone as most effective and less likely to endorse a combination of MOUDs and psychosocial treatment as most effective compared to both suburban and urban clinicians (χ</a:t>
            </a:r>
            <a:r>
              <a:rPr lang="en-US" sz="1800" baseline="30000" dirty="0">
                <a:effectLst/>
                <a:latin typeface="Times New Roman" panose="02020603050405020304" pitchFamily="18" charset="0"/>
                <a:ea typeface="Times New Roman" panose="02020603050405020304" pitchFamily="18" charset="0"/>
              </a:rPr>
              <a:t>2 </a:t>
            </a:r>
            <a:r>
              <a:rPr lang="en-US" sz="1800" dirty="0">
                <a:effectLst/>
                <a:latin typeface="Times New Roman" panose="02020603050405020304" pitchFamily="18" charset="0"/>
                <a:ea typeface="Times New Roman" panose="02020603050405020304" pitchFamily="18" charset="0"/>
              </a:rPr>
              <a:t>[4] = 10.05,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.040).</a:t>
            </a:r>
            <a:r>
              <a:rPr lang="en-US" dirty="0">
                <a:effectLst/>
              </a:rPr>
              <a:t> </a:t>
            </a:r>
          </a:p>
          <a:p>
            <a:endParaRPr lang="en-US" dirty="0">
              <a:effectLst/>
            </a:endParaRPr>
          </a:p>
          <a:p>
            <a:r>
              <a:rPr lang="en-US" sz="1800" dirty="0">
                <a:effectLst/>
                <a:latin typeface="Times New Roman" panose="02020603050405020304" pitchFamily="18" charset="0"/>
                <a:ea typeface="Times New Roman" panose="02020603050405020304" pitchFamily="18" charset="0"/>
              </a:rPr>
              <a:t>A post hoc analysis where rurality was dichotomized (</a:t>
            </a:r>
            <a:r>
              <a:rPr lang="en-US" sz="1800" i="1" dirty="0">
                <a:effectLst/>
                <a:latin typeface="Times New Roman" panose="02020603050405020304" pitchFamily="18" charset="0"/>
                <a:ea typeface="Times New Roman" panose="02020603050405020304" pitchFamily="18" charset="0"/>
              </a:rPr>
              <a:t>rural</a:t>
            </a:r>
            <a:r>
              <a:rPr lang="en-US" sz="1800" dirty="0">
                <a:effectLst/>
                <a:latin typeface="Times New Roman" panose="02020603050405020304" pitchFamily="18" charset="0"/>
                <a:ea typeface="Times New Roman" panose="02020603050405020304" pitchFamily="18" charset="0"/>
              </a:rPr>
              <a:t> vs. </a:t>
            </a:r>
            <a:r>
              <a:rPr lang="en-US" sz="1800" i="1" dirty="0">
                <a:effectLst/>
                <a:latin typeface="Times New Roman" panose="02020603050405020304" pitchFamily="18" charset="0"/>
                <a:ea typeface="Times New Roman" panose="02020603050405020304" pitchFamily="18" charset="0"/>
              </a:rPr>
              <a:t>suburban</a:t>
            </a: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urban</a:t>
            </a:r>
            <a:r>
              <a:rPr lang="en-US" sz="1800" dirty="0">
                <a:effectLst/>
                <a:latin typeface="Times New Roman" panose="02020603050405020304" pitchFamily="18" charset="0"/>
                <a:ea typeface="Times New Roman" panose="02020603050405020304" pitchFamily="18" charset="0"/>
              </a:rPr>
              <a:t>) showed that rural clinicians were more likely to recommend MOUDs alone and less likely to recommend a combination of MOUDs and psychosocial treatment (71.9% </a:t>
            </a:r>
            <a:r>
              <a:rPr lang="en-US" sz="1800" i="1" dirty="0">
                <a:effectLst/>
                <a:latin typeface="Times New Roman" panose="02020603050405020304" pitchFamily="18" charset="0"/>
                <a:ea typeface="Times New Roman" panose="02020603050405020304" pitchFamily="18" charset="0"/>
              </a:rPr>
              <a:t>rural</a:t>
            </a:r>
            <a:r>
              <a:rPr lang="en-US" sz="1800" dirty="0">
                <a:effectLst/>
                <a:latin typeface="Times New Roman" panose="02020603050405020304" pitchFamily="18" charset="0"/>
                <a:ea typeface="Times New Roman" panose="02020603050405020304" pitchFamily="18" charset="0"/>
              </a:rPr>
              <a:t> vs. 81.1% </a:t>
            </a:r>
            <a:r>
              <a:rPr lang="en-US" sz="1800" i="1" dirty="0">
                <a:effectLst/>
                <a:latin typeface="Times New Roman" panose="02020603050405020304" pitchFamily="18" charset="0"/>
                <a:ea typeface="Times New Roman" panose="02020603050405020304" pitchFamily="18" charset="0"/>
              </a:rPr>
              <a:t>suburban/rural</a:t>
            </a:r>
            <a:r>
              <a:rPr lang="en-US" sz="1800" dirty="0">
                <a:effectLst/>
                <a:latin typeface="Times New Roman" panose="02020603050405020304" pitchFamily="18" charset="0"/>
                <a:ea typeface="Times New Roman" panose="02020603050405020304" pitchFamily="18" charset="0"/>
              </a:rPr>
              <a:t>; χ</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[2] = 7.78,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 .020). </a:t>
            </a:r>
            <a:endParaRPr lang="en-US" dirty="0"/>
          </a:p>
        </p:txBody>
      </p:sp>
      <p:sp>
        <p:nvSpPr>
          <p:cNvPr id="4" name="Slide Number Placeholder 3"/>
          <p:cNvSpPr>
            <a:spLocks noGrp="1"/>
          </p:cNvSpPr>
          <p:nvPr>
            <p:ph type="sldNum" sz="quarter" idx="5"/>
          </p:nvPr>
        </p:nvSpPr>
        <p:spPr/>
        <p:txBody>
          <a:bodyPr/>
          <a:lstStyle/>
          <a:p>
            <a:fld id="{B20631F0-7DED-964C-A6B1-37CAF0801C00}" type="slidenum">
              <a:rPr lang="en-US" smtClean="0"/>
              <a:t>9</a:t>
            </a:fld>
            <a:endParaRPr lang="en-US"/>
          </a:p>
        </p:txBody>
      </p:sp>
    </p:spTree>
    <p:extLst>
      <p:ext uri="{BB962C8B-B14F-4D97-AF65-F5344CB8AC3E}">
        <p14:creationId xmlns:p14="http://schemas.microsoft.com/office/powerpoint/2010/main" val="11144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idescreen-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388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29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954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283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7"/>
            <a:ext cx="5111750" cy="46357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7154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67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7"/>
            <a:ext cx="5111750" cy="46357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5"/>
            <a:ext cx="3008313" cy="37154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435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320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5"/>
            <a:ext cx="9144000" cy="5143500"/>
          </a:xfrm>
          <a:prstGeom prst="rect">
            <a:avLst/>
          </a:prstGeom>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342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Widescreen-Slid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383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14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8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646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646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2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6" name="Picture 5"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646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646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70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8" name="Picture 7"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4A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5"/>
            <a:ext cx="4040188" cy="3287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4A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5"/>
            <a:ext cx="4041775" cy="3287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44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Widescreen-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5"/>
            <a:ext cx="4040188" cy="3287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5"/>
            <a:ext cx="4041775" cy="32871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00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Widescreen-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2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987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7130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60" r:id="rId6"/>
    <p:sldLayoutId id="2147483661" r:id="rId7"/>
    <p:sldLayoutId id="2147483653" r:id="rId8"/>
    <p:sldLayoutId id="2147483654" r:id="rId9"/>
    <p:sldLayoutId id="2147483662" r:id="rId10"/>
    <p:sldLayoutId id="2147483663" r:id="rId11"/>
    <p:sldLayoutId id="2147483655" r:id="rId12"/>
    <p:sldLayoutId id="2147483656" r:id="rId13"/>
    <p:sldLayoutId id="2147483664" r:id="rId14"/>
    <p:sldLayoutId id="2147483657" r:id="rId15"/>
    <p:sldLayoutId id="2147483665" r:id="rId16"/>
  </p:sldLayoutIdLst>
  <p:txStyles>
    <p:titleStyle>
      <a:lvl1pPr algn="ctr" defTabSz="457200" rtl="0" eaLnBrk="1" latinLnBrk="0" hangingPunct="1">
        <a:spcBef>
          <a:spcPct val="0"/>
        </a:spcBef>
        <a:buNone/>
        <a:defRPr sz="4400" b="1" i="0" kern="1200">
          <a:solidFill>
            <a:srgbClr val="0033A0"/>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naadac.org/sap-directory" TargetMode="External"/><Relationship Id="rId3" Type="http://schemas.openxmlformats.org/officeDocument/2006/relationships/hyperlink" Target="https://doi.org/10.1080/08897077.2015.1062457" TargetMode="External"/><Relationship Id="rId7" Type="http://schemas.openxmlformats.org/officeDocument/2006/relationships/hyperlink" Target="https://doi.org/10.1093/swr/svaa017" TargetMode="External"/><Relationship Id="rId12" Type="http://schemas.openxmlformats.org/officeDocument/2006/relationships/hyperlink" Target="https://doi.org/10.3109/1082608970903936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doi.org/10.1080/08897077.2021.1975872" TargetMode="External"/><Relationship Id="rId11" Type="http://schemas.openxmlformats.org/officeDocument/2006/relationships/hyperlink" Target="https://doi.org/10.1016/j.addbeh.2011.01.030" TargetMode="External"/><Relationship Id="rId5" Type="http://schemas.openxmlformats.org/officeDocument/2006/relationships/hyperlink" Target="https://doi.org/10.1016/j.jsat.2006.09.003" TargetMode="External"/><Relationship Id="rId10" Type="http://schemas.openxmlformats.org/officeDocument/2006/relationships/hyperlink" Target="https://findtreatment.samhsa.gov/" TargetMode="External"/><Relationship Id="rId4" Type="http://schemas.openxmlformats.org/officeDocument/2006/relationships/hyperlink" Target="https://doi.org/10.1080/00981389.2012.725457" TargetMode="External"/><Relationship Id="rId9" Type="http://schemas.openxmlformats.org/officeDocument/2006/relationships/hyperlink" Target="https://www.saplist.com/find-a-sa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5243"/>
            <a:ext cx="7772400" cy="1615457"/>
          </a:xfrm>
        </p:spPr>
        <p:txBody>
          <a:bodyPr>
            <a:noAutofit/>
          </a:bodyPr>
          <a:lstStyle/>
          <a:p>
            <a:r>
              <a:rPr lang="en-US" sz="2800" dirty="0">
                <a:latin typeface="Helvetica" pitchFamily="2" charset="0"/>
              </a:rPr>
              <a:t>Rurality and Non-Prescribing Clinicians’</a:t>
            </a:r>
            <a:br>
              <a:rPr lang="en-US" sz="2800" dirty="0">
                <a:latin typeface="Helvetica" pitchFamily="2" charset="0"/>
              </a:rPr>
            </a:br>
            <a:r>
              <a:rPr lang="en-US" sz="2800" dirty="0">
                <a:latin typeface="Helvetica" pitchFamily="2" charset="0"/>
              </a:rPr>
              <a:t>Treatment Orientations and Attitudes </a:t>
            </a:r>
            <a:br>
              <a:rPr lang="en-US" sz="2800" dirty="0">
                <a:latin typeface="Helvetica" pitchFamily="2" charset="0"/>
              </a:rPr>
            </a:br>
            <a:r>
              <a:rPr lang="en-US" sz="2800" dirty="0">
                <a:latin typeface="Helvetica" pitchFamily="2" charset="0"/>
              </a:rPr>
              <a:t>Toward Medications for Opioid Use Disorder</a:t>
            </a:r>
            <a:endParaRPr lang="en-US" sz="2800" dirty="0"/>
          </a:p>
        </p:txBody>
      </p:sp>
      <p:sp>
        <p:nvSpPr>
          <p:cNvPr id="3" name="Subtitle 2"/>
          <p:cNvSpPr>
            <a:spLocks noGrp="1"/>
          </p:cNvSpPr>
          <p:nvPr>
            <p:ph type="subTitle" idx="1"/>
          </p:nvPr>
        </p:nvSpPr>
        <p:spPr>
          <a:xfrm>
            <a:off x="1371600" y="2779500"/>
            <a:ext cx="6400800" cy="1314450"/>
          </a:xfrm>
        </p:spPr>
        <p:txBody>
          <a:bodyPr>
            <a:normAutofit fontScale="85000" lnSpcReduction="20000"/>
          </a:bodyPr>
          <a:lstStyle/>
          <a:p>
            <a:r>
              <a:rPr lang="en-US" dirty="0">
                <a:latin typeface="Helvetica" pitchFamily="2" charset="0"/>
              </a:rPr>
              <a:t>Aaron R. Brown LCSW PhD</a:t>
            </a:r>
          </a:p>
          <a:p>
            <a:r>
              <a:rPr lang="en-US" dirty="0">
                <a:latin typeface="Helvetica" pitchFamily="2" charset="0"/>
              </a:rPr>
              <a:t>Assistant Professor</a:t>
            </a:r>
          </a:p>
          <a:p>
            <a:r>
              <a:rPr lang="en-US" dirty="0">
                <a:latin typeface="Helvetica" pitchFamily="2" charset="0"/>
              </a:rPr>
              <a:t>College of Social Work</a:t>
            </a:r>
          </a:p>
        </p:txBody>
      </p:sp>
      <p:pic>
        <p:nvPicPr>
          <p:cNvPr id="6" name="Picture 5" descr="A qr code on a white background&#10;&#10;Description automatically generated">
            <a:extLst>
              <a:ext uri="{FF2B5EF4-FFF2-40B4-BE49-F238E27FC236}">
                <a16:creationId xmlns:a16="http://schemas.microsoft.com/office/drawing/2014/main" id="{EE504C94-1A69-8A6E-97A2-8DEF8277D767}"/>
              </a:ext>
            </a:extLst>
          </p:cNvPr>
          <p:cNvPicPr>
            <a:picLocks noChangeAspect="1"/>
          </p:cNvPicPr>
          <p:nvPr/>
        </p:nvPicPr>
        <p:blipFill>
          <a:blip r:embed="rId3"/>
          <a:stretch>
            <a:fillRect/>
          </a:stretch>
        </p:blipFill>
        <p:spPr>
          <a:xfrm>
            <a:off x="6923460" y="2932801"/>
            <a:ext cx="2050825" cy="2033030"/>
          </a:xfrm>
          <a:prstGeom prst="rect">
            <a:avLst/>
          </a:prstGeom>
        </p:spPr>
      </p:pic>
    </p:spTree>
    <p:extLst>
      <p:ext uri="{BB962C8B-B14F-4D97-AF65-F5344CB8AC3E}">
        <p14:creationId xmlns:p14="http://schemas.microsoft.com/office/powerpoint/2010/main" val="266414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064A478-FF77-7BDD-BD4B-CB2BE2FA43A9}"/>
              </a:ext>
            </a:extLst>
          </p:cNvPr>
          <p:cNvGraphicFramePr>
            <a:graphicFrameLocks noGrp="1"/>
          </p:cNvGraphicFramePr>
          <p:nvPr>
            <p:extLst>
              <p:ext uri="{D42A27DB-BD31-4B8C-83A1-F6EECF244321}">
                <p14:modId xmlns:p14="http://schemas.microsoft.com/office/powerpoint/2010/main" val="3542329889"/>
              </p:ext>
            </p:extLst>
          </p:nvPr>
        </p:nvGraphicFramePr>
        <p:xfrm>
          <a:off x="0" y="0"/>
          <a:ext cx="9144000" cy="5143502"/>
        </p:xfrm>
        <a:graphic>
          <a:graphicData uri="http://schemas.openxmlformats.org/drawingml/2006/table">
            <a:tbl>
              <a:tblPr firstRow="1" firstCol="1" bandRow="1">
                <a:tableStyleId>{5C22544A-7EE6-4342-B048-85BDC9FD1C3A}</a:tableStyleId>
              </a:tblPr>
              <a:tblGrid>
                <a:gridCol w="4928616">
                  <a:extLst>
                    <a:ext uri="{9D8B030D-6E8A-4147-A177-3AD203B41FA5}">
                      <a16:colId xmlns:a16="http://schemas.microsoft.com/office/drawing/2014/main" val="507251612"/>
                    </a:ext>
                  </a:extLst>
                </a:gridCol>
                <a:gridCol w="1051560">
                  <a:extLst>
                    <a:ext uri="{9D8B030D-6E8A-4147-A177-3AD203B41FA5}">
                      <a16:colId xmlns:a16="http://schemas.microsoft.com/office/drawing/2014/main" val="2019171064"/>
                    </a:ext>
                  </a:extLst>
                </a:gridCol>
                <a:gridCol w="1051560">
                  <a:extLst>
                    <a:ext uri="{9D8B030D-6E8A-4147-A177-3AD203B41FA5}">
                      <a16:colId xmlns:a16="http://schemas.microsoft.com/office/drawing/2014/main" val="2181795046"/>
                    </a:ext>
                  </a:extLst>
                </a:gridCol>
                <a:gridCol w="1051560">
                  <a:extLst>
                    <a:ext uri="{9D8B030D-6E8A-4147-A177-3AD203B41FA5}">
                      <a16:colId xmlns:a16="http://schemas.microsoft.com/office/drawing/2014/main" val="441334017"/>
                    </a:ext>
                  </a:extLst>
                </a:gridCol>
                <a:gridCol w="1060704">
                  <a:extLst>
                    <a:ext uri="{9D8B030D-6E8A-4147-A177-3AD203B41FA5}">
                      <a16:colId xmlns:a16="http://schemas.microsoft.com/office/drawing/2014/main" val="3870096718"/>
                    </a:ext>
                  </a:extLst>
                </a:gridCol>
              </a:tblGrid>
              <a:tr h="330928">
                <a:tc gridSpan="5">
                  <a:txBody>
                    <a:bodyPr/>
                    <a:lstStyle/>
                    <a:p>
                      <a:pPr marL="0" marR="0">
                        <a:lnSpc>
                          <a:spcPct val="107000"/>
                        </a:lnSpc>
                        <a:spcBef>
                          <a:spcPts val="0"/>
                        </a:spcBef>
                        <a:spcAft>
                          <a:spcPts val="0"/>
                        </a:spcAft>
                      </a:pPr>
                      <a:r>
                        <a:rPr lang="en-US" sz="1450" dirty="0">
                          <a:effectLst/>
                          <a:latin typeface="Helvetica" pitchFamily="2" charset="0"/>
                        </a:rPr>
                        <a:t>MOUD Treatment Preferences by Rurality of Practice Location</a:t>
                      </a:r>
                      <a:endParaRPr lang="en-US" sz="145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4377713"/>
                  </a:ext>
                </a:extLst>
              </a:tr>
              <a:tr h="363380">
                <a:tc>
                  <a:txBody>
                    <a:bodyPr/>
                    <a:lstStyle/>
                    <a:p>
                      <a:pPr>
                        <a:lnSpc>
                          <a:spcPct val="107000"/>
                        </a:lnSpc>
                      </a:pPr>
                      <a:endParaRPr lang="en-US" sz="1450" dirty="0">
                        <a:effectLst/>
                        <a:latin typeface="Helvetica" pitchFamily="2"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b="1" dirty="0">
                          <a:effectLst/>
                          <a:latin typeface="Helvetica" pitchFamily="2" charset="0"/>
                        </a:rPr>
                        <a:t>Rural</a:t>
                      </a:r>
                    </a:p>
                  </a:txBody>
                  <a:tcPr marL="67901" marR="67901" marT="0" marB="0" anchor="ctr"/>
                </a:tc>
                <a:tc>
                  <a:txBody>
                    <a:bodyPr/>
                    <a:lstStyle/>
                    <a:p>
                      <a:pPr marL="0" marR="0" algn="ctr">
                        <a:lnSpc>
                          <a:spcPct val="107000"/>
                        </a:lnSpc>
                        <a:spcBef>
                          <a:spcPts val="0"/>
                        </a:spcBef>
                        <a:spcAft>
                          <a:spcPts val="0"/>
                        </a:spcAft>
                      </a:pPr>
                      <a:r>
                        <a:rPr lang="en-US" sz="1450" b="1" dirty="0">
                          <a:effectLst/>
                          <a:latin typeface="Helvetica" pitchFamily="2" charset="0"/>
                        </a:rPr>
                        <a:t>Suburban</a:t>
                      </a:r>
                    </a:p>
                  </a:txBody>
                  <a:tcPr marL="67901" marR="67901" marT="0" marB="0" anchor="ctr"/>
                </a:tc>
                <a:tc>
                  <a:txBody>
                    <a:bodyPr/>
                    <a:lstStyle/>
                    <a:p>
                      <a:pPr marL="0" marR="0" algn="ctr">
                        <a:lnSpc>
                          <a:spcPct val="107000"/>
                        </a:lnSpc>
                        <a:spcBef>
                          <a:spcPts val="0"/>
                        </a:spcBef>
                        <a:spcAft>
                          <a:spcPts val="0"/>
                        </a:spcAft>
                      </a:pPr>
                      <a:r>
                        <a:rPr lang="en-US" sz="1450" b="1" dirty="0">
                          <a:effectLst/>
                          <a:latin typeface="Helvetica" pitchFamily="2" charset="0"/>
                        </a:rPr>
                        <a:t>Urban</a:t>
                      </a:r>
                    </a:p>
                  </a:txBody>
                  <a:tcPr marL="67901" marR="67901" marT="0" marB="0" anchor="ctr"/>
                </a:tc>
                <a:tc>
                  <a:txBody>
                    <a:bodyPr/>
                    <a:lstStyle/>
                    <a:p>
                      <a:pPr marL="0" marR="0" algn="ctr">
                        <a:lnSpc>
                          <a:spcPct val="107000"/>
                        </a:lnSpc>
                        <a:spcBef>
                          <a:spcPts val="0"/>
                        </a:spcBef>
                        <a:spcAft>
                          <a:spcPts val="0"/>
                        </a:spcAft>
                      </a:pPr>
                      <a:r>
                        <a:rPr lang="en-US" sz="1450" b="1" dirty="0">
                          <a:effectLst/>
                          <a:latin typeface="Helvetica" pitchFamily="2" charset="0"/>
                        </a:rPr>
                        <a:t>Total</a:t>
                      </a:r>
                    </a:p>
                  </a:txBody>
                  <a:tcPr marL="67901" marR="67901" marT="0" marB="0" anchor="ctr"/>
                </a:tc>
                <a:extLst>
                  <a:ext uri="{0D108BD9-81ED-4DB2-BD59-A6C34878D82A}">
                    <a16:rowId xmlns:a16="http://schemas.microsoft.com/office/drawing/2014/main" val="2881325390"/>
                  </a:ext>
                </a:extLst>
              </a:tr>
              <a:tr h="569957">
                <a:tc>
                  <a:txBody>
                    <a:bodyPr/>
                    <a:lstStyle/>
                    <a:p>
                      <a:pPr marL="0" marR="0">
                        <a:lnSpc>
                          <a:spcPct val="107000"/>
                        </a:lnSpc>
                        <a:spcBef>
                          <a:spcPts val="0"/>
                        </a:spcBef>
                        <a:spcAft>
                          <a:spcPts val="0"/>
                        </a:spcAft>
                      </a:pPr>
                      <a:r>
                        <a:rPr lang="en-US" sz="1450" dirty="0">
                          <a:effectLst/>
                          <a:latin typeface="Helvetica" pitchFamily="2" charset="0"/>
                        </a:rPr>
                        <a:t>Which of the following types of MOUD is most effective?</a:t>
                      </a:r>
                      <a:endParaRPr lang="en-US" sz="145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3259668345"/>
                  </a:ext>
                </a:extLst>
              </a:tr>
              <a:tr h="330928">
                <a:tc>
                  <a:txBody>
                    <a:bodyPr/>
                    <a:lstStyle/>
                    <a:p>
                      <a:pPr marL="217170" marR="0">
                        <a:lnSpc>
                          <a:spcPct val="107000"/>
                        </a:lnSpc>
                        <a:spcBef>
                          <a:spcPts val="0"/>
                        </a:spcBef>
                        <a:spcAft>
                          <a:spcPts val="0"/>
                        </a:spcAft>
                      </a:pPr>
                      <a:r>
                        <a:rPr lang="en-US" sz="1450" b="0" dirty="0">
                          <a:effectLst/>
                          <a:latin typeface="Helvetica" pitchFamily="2" charset="0"/>
                        </a:rPr>
                        <a:t>Agonist-based MOUDs</a:t>
                      </a:r>
                      <a:endParaRPr lang="en-US" sz="145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dirty="0">
                          <a:effectLst/>
                          <a:latin typeface="Helvetica" pitchFamily="2" charset="0"/>
                        </a:rPr>
                        <a:t>42.3%</a:t>
                      </a:r>
                      <a:endParaRPr lang="en-US" sz="145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45.2%</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51.3%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47.3%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176720079"/>
                  </a:ext>
                </a:extLst>
              </a:tr>
              <a:tr h="330928">
                <a:tc>
                  <a:txBody>
                    <a:bodyPr/>
                    <a:lstStyle/>
                    <a:p>
                      <a:pPr marL="217170" marR="0">
                        <a:lnSpc>
                          <a:spcPct val="107000"/>
                        </a:lnSpc>
                        <a:spcBef>
                          <a:spcPts val="0"/>
                        </a:spcBef>
                        <a:spcAft>
                          <a:spcPts val="0"/>
                        </a:spcAft>
                      </a:pPr>
                      <a:r>
                        <a:rPr lang="en-US" sz="1450" b="0" dirty="0">
                          <a:effectLst/>
                          <a:latin typeface="Helvetica" pitchFamily="2" charset="0"/>
                        </a:rPr>
                        <a:t>Antagonist-based MOUDs</a:t>
                      </a:r>
                      <a:endParaRPr lang="en-US" sz="145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29.2%</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30.9%</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25.1%</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28.0%</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649822670"/>
                  </a:ext>
                </a:extLst>
              </a:tr>
              <a:tr h="330928">
                <a:tc>
                  <a:txBody>
                    <a:bodyPr/>
                    <a:lstStyle/>
                    <a:p>
                      <a:pPr marL="217170" marR="0">
                        <a:lnSpc>
                          <a:spcPct val="107000"/>
                        </a:lnSpc>
                        <a:spcBef>
                          <a:spcPts val="0"/>
                        </a:spcBef>
                        <a:spcAft>
                          <a:spcPts val="0"/>
                        </a:spcAft>
                      </a:pPr>
                      <a:r>
                        <a:rPr lang="en-US" sz="1450" b="0" dirty="0">
                          <a:effectLst/>
                          <a:latin typeface="Helvetica" pitchFamily="2" charset="0"/>
                        </a:rPr>
                        <a:t>Neither of these are effective</a:t>
                      </a:r>
                      <a:endParaRPr lang="en-US" sz="145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4.6%</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1.8%</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2.9%</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2.9%</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4199089585"/>
                  </a:ext>
                </a:extLst>
              </a:tr>
              <a:tr h="330928">
                <a:tc>
                  <a:txBody>
                    <a:bodyPr/>
                    <a:lstStyle/>
                    <a:p>
                      <a:pPr marL="217170" marR="0">
                        <a:lnSpc>
                          <a:spcPct val="107000"/>
                        </a:lnSpc>
                        <a:spcBef>
                          <a:spcPts val="0"/>
                        </a:spcBef>
                        <a:spcAft>
                          <a:spcPts val="0"/>
                        </a:spcAft>
                      </a:pPr>
                      <a:r>
                        <a:rPr lang="en-US" sz="1450" b="0">
                          <a:effectLst/>
                          <a:latin typeface="Helvetica" pitchFamily="2" charset="0"/>
                        </a:rPr>
                        <a:t>Don’t know / unsure</a:t>
                      </a:r>
                      <a:endParaRPr lang="en-US" sz="145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23.8%</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19.4%</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20.0%</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20.6%</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165224657"/>
                  </a:ext>
                </a:extLst>
              </a:tr>
              <a:tr h="330928">
                <a:tc>
                  <a:txBody>
                    <a:bodyPr/>
                    <a:lstStyle/>
                    <a:p>
                      <a:pPr marL="217170" marR="0">
                        <a:lnSpc>
                          <a:spcPct val="107000"/>
                        </a:lnSpc>
                        <a:spcBef>
                          <a:spcPts val="0"/>
                        </a:spcBef>
                        <a:spcAft>
                          <a:spcPts val="0"/>
                        </a:spcAft>
                      </a:pPr>
                      <a:r>
                        <a:rPr lang="en-US" sz="1450" b="0" dirty="0">
                          <a:effectLst/>
                          <a:latin typeface="Helvetica" pitchFamily="2" charset="0"/>
                        </a:rPr>
                        <a:t>Prefer not to answer</a:t>
                      </a:r>
                      <a:endParaRPr lang="en-US" sz="145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42.3%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2.8%</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0.7%</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77321088"/>
                  </a:ext>
                </a:extLst>
              </a:tr>
              <a:tr h="569957">
                <a:tc>
                  <a:txBody>
                    <a:bodyPr/>
                    <a:lstStyle/>
                    <a:p>
                      <a:pPr marL="0" marR="0">
                        <a:lnSpc>
                          <a:spcPct val="107000"/>
                        </a:lnSpc>
                        <a:spcBef>
                          <a:spcPts val="0"/>
                        </a:spcBef>
                        <a:spcAft>
                          <a:spcPts val="0"/>
                        </a:spcAft>
                      </a:pPr>
                      <a:r>
                        <a:rPr lang="en-US" sz="1450" dirty="0">
                          <a:effectLst/>
                          <a:latin typeface="Helvetica" pitchFamily="2" charset="0"/>
                        </a:rPr>
                        <a:t>Which of the following types of MOUD are you most likely to recommend?</a:t>
                      </a:r>
                      <a:endParaRPr lang="en-US" sz="145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 </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316519654"/>
                  </a:ext>
                </a:extLst>
              </a:tr>
              <a:tr h="330928">
                <a:tc>
                  <a:txBody>
                    <a:bodyPr/>
                    <a:lstStyle/>
                    <a:p>
                      <a:pPr marL="217170" marR="0">
                        <a:lnSpc>
                          <a:spcPct val="107000"/>
                        </a:lnSpc>
                        <a:spcBef>
                          <a:spcPts val="0"/>
                        </a:spcBef>
                        <a:spcAft>
                          <a:spcPts val="0"/>
                        </a:spcAft>
                      </a:pPr>
                      <a:r>
                        <a:rPr lang="en-US" sz="1450" b="0">
                          <a:effectLst/>
                          <a:latin typeface="Helvetica" pitchFamily="2" charset="0"/>
                        </a:rPr>
                        <a:t>Agonist-based MOUDs</a:t>
                      </a:r>
                      <a:endParaRPr lang="en-US" sz="145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40.8%</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39.2</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45.5%</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42.3%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239920631"/>
                  </a:ext>
                </a:extLst>
              </a:tr>
              <a:tr h="330928">
                <a:tc>
                  <a:txBody>
                    <a:bodyPr/>
                    <a:lstStyle/>
                    <a:p>
                      <a:pPr marL="217170" marR="0">
                        <a:lnSpc>
                          <a:spcPct val="107000"/>
                        </a:lnSpc>
                        <a:spcBef>
                          <a:spcPts val="0"/>
                        </a:spcBef>
                        <a:spcAft>
                          <a:spcPts val="0"/>
                        </a:spcAft>
                      </a:pPr>
                      <a:r>
                        <a:rPr lang="en-US" sz="1450" b="0">
                          <a:effectLst/>
                          <a:latin typeface="Helvetica" pitchFamily="2" charset="0"/>
                        </a:rPr>
                        <a:t>Antagonist-based MOUDs</a:t>
                      </a:r>
                      <a:endParaRPr lang="en-US" sz="145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30.0%</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33.6</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25.1%</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29.1%</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1007623889"/>
                  </a:ext>
                </a:extLst>
              </a:tr>
              <a:tr h="330928">
                <a:tc>
                  <a:txBody>
                    <a:bodyPr/>
                    <a:lstStyle/>
                    <a:p>
                      <a:pPr marL="217170" marR="0">
                        <a:lnSpc>
                          <a:spcPct val="107000"/>
                        </a:lnSpc>
                        <a:spcBef>
                          <a:spcPts val="0"/>
                        </a:spcBef>
                        <a:spcAft>
                          <a:spcPts val="0"/>
                        </a:spcAft>
                      </a:pPr>
                      <a:r>
                        <a:rPr lang="en-US" sz="1450" b="0">
                          <a:effectLst/>
                          <a:latin typeface="Helvetica" pitchFamily="2" charset="0"/>
                        </a:rPr>
                        <a:t>I would not recommend either of these.</a:t>
                      </a:r>
                      <a:endParaRPr lang="en-US" sz="145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7.7%</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7.4%</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7.6%</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7.6%</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285243861"/>
                  </a:ext>
                </a:extLst>
              </a:tr>
              <a:tr h="330928">
                <a:tc>
                  <a:txBody>
                    <a:bodyPr/>
                    <a:lstStyle/>
                    <a:p>
                      <a:pPr marL="217170" marR="0">
                        <a:lnSpc>
                          <a:spcPct val="107000"/>
                        </a:lnSpc>
                        <a:spcBef>
                          <a:spcPts val="0"/>
                        </a:spcBef>
                        <a:spcAft>
                          <a:spcPts val="0"/>
                        </a:spcAft>
                      </a:pPr>
                      <a:r>
                        <a:rPr lang="en-US" sz="1450" b="0">
                          <a:effectLst/>
                          <a:latin typeface="Helvetica" pitchFamily="2" charset="0"/>
                        </a:rPr>
                        <a:t>Don’t know / unsure</a:t>
                      </a:r>
                      <a:endParaRPr lang="en-US" sz="145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19.2%</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17.5%</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20.4%</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19.1%</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4005574799"/>
                  </a:ext>
                </a:extLst>
              </a:tr>
              <a:tr h="330928">
                <a:tc>
                  <a:txBody>
                    <a:bodyPr/>
                    <a:lstStyle/>
                    <a:p>
                      <a:pPr marL="217170" marR="0">
                        <a:lnSpc>
                          <a:spcPct val="107000"/>
                        </a:lnSpc>
                        <a:spcBef>
                          <a:spcPts val="0"/>
                        </a:spcBef>
                        <a:spcAft>
                          <a:spcPts val="0"/>
                        </a:spcAft>
                      </a:pPr>
                      <a:r>
                        <a:rPr lang="en-US" sz="1450" b="0" dirty="0">
                          <a:effectLst/>
                          <a:latin typeface="Helvetica" pitchFamily="2" charset="0"/>
                        </a:rPr>
                        <a:t>Prefer not to answer</a:t>
                      </a:r>
                      <a:endParaRPr lang="en-US" sz="145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2.3%</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a:effectLst/>
                          <a:latin typeface="Helvetica" pitchFamily="2" charset="0"/>
                        </a:rPr>
                        <a:t>1.5%</a:t>
                      </a:r>
                      <a:endParaRPr lang="en-US" sz="145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50" dirty="0">
                          <a:effectLst/>
                          <a:latin typeface="Helvetica" pitchFamily="2" charset="0"/>
                        </a:rPr>
                        <a:t>1.9%</a:t>
                      </a:r>
                      <a:endParaRPr lang="en-US" sz="145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128389652"/>
                  </a:ext>
                </a:extLst>
              </a:tr>
            </a:tbl>
          </a:graphicData>
        </a:graphic>
      </p:graphicFrame>
    </p:spTree>
    <p:extLst>
      <p:ext uri="{BB962C8B-B14F-4D97-AF65-F5344CB8AC3E}">
        <p14:creationId xmlns:p14="http://schemas.microsoft.com/office/powerpoint/2010/main" val="141646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4F7CD1-804C-B385-2D9D-2D1D016C07D8}"/>
              </a:ext>
            </a:extLst>
          </p:cNvPr>
          <p:cNvGraphicFramePr>
            <a:graphicFrameLocks noGrp="1"/>
          </p:cNvGraphicFramePr>
          <p:nvPr>
            <p:extLst>
              <p:ext uri="{D42A27DB-BD31-4B8C-83A1-F6EECF244321}">
                <p14:modId xmlns:p14="http://schemas.microsoft.com/office/powerpoint/2010/main" val="3962166708"/>
              </p:ext>
            </p:extLst>
          </p:nvPr>
        </p:nvGraphicFramePr>
        <p:xfrm>
          <a:off x="0" y="0"/>
          <a:ext cx="9144000" cy="5143501"/>
        </p:xfrm>
        <a:graphic>
          <a:graphicData uri="http://schemas.openxmlformats.org/drawingml/2006/table">
            <a:tbl>
              <a:tblPr firstRow="1" firstCol="1" bandRow="1">
                <a:tableStyleId>{5C22544A-7EE6-4342-B048-85BDC9FD1C3A}</a:tableStyleId>
              </a:tblPr>
              <a:tblGrid>
                <a:gridCol w="4453128">
                  <a:extLst>
                    <a:ext uri="{9D8B030D-6E8A-4147-A177-3AD203B41FA5}">
                      <a16:colId xmlns:a16="http://schemas.microsoft.com/office/drawing/2014/main" val="1242316714"/>
                    </a:ext>
                  </a:extLst>
                </a:gridCol>
                <a:gridCol w="1172718">
                  <a:extLst>
                    <a:ext uri="{9D8B030D-6E8A-4147-A177-3AD203B41FA5}">
                      <a16:colId xmlns:a16="http://schemas.microsoft.com/office/drawing/2014/main" val="925466617"/>
                    </a:ext>
                  </a:extLst>
                </a:gridCol>
                <a:gridCol w="1172718">
                  <a:extLst>
                    <a:ext uri="{9D8B030D-6E8A-4147-A177-3AD203B41FA5}">
                      <a16:colId xmlns:a16="http://schemas.microsoft.com/office/drawing/2014/main" val="3132363301"/>
                    </a:ext>
                  </a:extLst>
                </a:gridCol>
                <a:gridCol w="1172718">
                  <a:extLst>
                    <a:ext uri="{9D8B030D-6E8A-4147-A177-3AD203B41FA5}">
                      <a16:colId xmlns:a16="http://schemas.microsoft.com/office/drawing/2014/main" val="737211044"/>
                    </a:ext>
                  </a:extLst>
                </a:gridCol>
                <a:gridCol w="1172718">
                  <a:extLst>
                    <a:ext uri="{9D8B030D-6E8A-4147-A177-3AD203B41FA5}">
                      <a16:colId xmlns:a16="http://schemas.microsoft.com/office/drawing/2014/main" val="4254612124"/>
                    </a:ext>
                  </a:extLst>
                </a:gridCol>
              </a:tblGrid>
              <a:tr h="694657">
                <a:tc gridSpan="5">
                  <a:txBody>
                    <a:bodyPr/>
                    <a:lstStyle/>
                    <a:p>
                      <a:pPr marL="0" marR="0">
                        <a:lnSpc>
                          <a:spcPct val="107000"/>
                        </a:lnSpc>
                        <a:spcBef>
                          <a:spcPts val="0"/>
                        </a:spcBef>
                        <a:spcAft>
                          <a:spcPts val="0"/>
                        </a:spcAft>
                      </a:pPr>
                      <a:r>
                        <a:rPr lang="en-US" sz="1400">
                          <a:effectLst/>
                          <a:latin typeface="Helvetica" pitchFamily="2" charset="0"/>
                        </a:rPr>
                        <a:t>Attitudes towards MOUDs by Rurality of Practice Location</a:t>
                      </a:r>
                      <a:endParaRPr lang="en-US" sz="140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1457835"/>
                  </a:ext>
                </a:extLst>
              </a:tr>
              <a:tr h="447692">
                <a:tc>
                  <a:txBody>
                    <a:bodyPr/>
                    <a:lstStyle/>
                    <a:p>
                      <a:pPr marL="0" marR="0">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0" marR="0" algn="ctr">
                        <a:lnSpc>
                          <a:spcPct val="107000"/>
                        </a:lnSpc>
                        <a:spcBef>
                          <a:spcPts val="0"/>
                        </a:spcBef>
                        <a:spcAft>
                          <a:spcPts val="0"/>
                        </a:spcAft>
                      </a:pPr>
                      <a:r>
                        <a:rPr lang="en-US" sz="1400" i="1" dirty="0">
                          <a:effectLst/>
                          <a:latin typeface="Helvetica" pitchFamily="2" charset="0"/>
                        </a:rPr>
                        <a:t>M</a:t>
                      </a:r>
                      <a:r>
                        <a:rPr lang="en-US" sz="1400" dirty="0">
                          <a:effectLst/>
                          <a:latin typeface="Helvetica" pitchFamily="2" charset="0"/>
                        </a:rPr>
                        <a:t> (</a:t>
                      </a:r>
                      <a:r>
                        <a:rPr lang="en-US" sz="1400" i="1" dirty="0">
                          <a:effectLst/>
                          <a:latin typeface="Helvetica" pitchFamily="2" charset="0"/>
                        </a:rPr>
                        <a:t>SD</a:t>
                      </a:r>
                      <a:r>
                        <a:rPr lang="en-US" sz="1400" dirty="0">
                          <a:effectLst/>
                          <a:latin typeface="Helvetica" pitchFamily="2" charset="0"/>
                        </a:rPr>
                        <a:t>)</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8077353"/>
                  </a:ext>
                </a:extLst>
              </a:tr>
              <a:tr h="480067">
                <a:tc>
                  <a:txBody>
                    <a:bodyPr/>
                    <a:lstStyle/>
                    <a:p>
                      <a:pPr>
                        <a:lnSpc>
                          <a:spcPct val="107000"/>
                        </a:lnSpc>
                      </a:pPr>
                      <a:endParaRPr lang="en-US" sz="1400" dirty="0">
                        <a:effectLst/>
                        <a:latin typeface="Helvetica" pitchFamily="2" charset="0"/>
                        <a:cs typeface="Times New Roman" panose="02020603050405020304" pitchFamily="18" charset="0"/>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Helvetica" pitchFamily="2" charset="0"/>
                        </a:rPr>
                        <a:t>Rural</a:t>
                      </a:r>
                      <a:endParaRPr lang="en-US" sz="1400" b="1"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Helvetica" pitchFamily="2" charset="0"/>
                        </a:rPr>
                        <a:t>Suburban</a:t>
                      </a:r>
                      <a:endParaRPr lang="en-US" sz="1400" b="1"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Helvetica" pitchFamily="2" charset="0"/>
                        </a:rPr>
                        <a:t>Urban</a:t>
                      </a:r>
                      <a:endParaRPr lang="en-US" sz="1400" b="1">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Helvetica" pitchFamily="2" charset="0"/>
                        </a:rPr>
                        <a:t>Total</a:t>
                      </a:r>
                      <a:endParaRPr lang="en-US" sz="1400" b="1"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B w="571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870824597"/>
                  </a:ext>
                </a:extLst>
              </a:tr>
              <a:tr h="1173695">
                <a:tc>
                  <a:txBody>
                    <a:bodyPr/>
                    <a:lstStyle/>
                    <a:p>
                      <a:pPr marL="0" marR="0">
                        <a:lnSpc>
                          <a:spcPct val="107000"/>
                        </a:lnSpc>
                        <a:spcBef>
                          <a:spcPts val="0"/>
                        </a:spcBef>
                        <a:spcAft>
                          <a:spcPts val="0"/>
                        </a:spcAft>
                      </a:pPr>
                      <a:r>
                        <a:rPr lang="en-US" sz="1400" dirty="0">
                          <a:effectLst/>
                          <a:latin typeface="Helvetica" pitchFamily="2" charset="0"/>
                        </a:rPr>
                        <a:t>To what extent do you consider MOUDs to be an effective treatment option for opioid addiction?* (Range: 0-6)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3.70 (1.62)</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4.12 (1.39)</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4.14 (1.49)</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4.05 (1.49)</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469653241"/>
                  </a:ext>
                </a:extLst>
              </a:tr>
              <a:tr h="1173695">
                <a:tc>
                  <a:txBody>
                    <a:bodyPr/>
                    <a:lstStyle/>
                    <a:p>
                      <a:pPr marL="0" marR="0">
                        <a:lnSpc>
                          <a:spcPct val="107000"/>
                        </a:lnSpc>
                        <a:spcBef>
                          <a:spcPts val="0"/>
                        </a:spcBef>
                        <a:spcAft>
                          <a:spcPts val="0"/>
                        </a:spcAft>
                      </a:pPr>
                      <a:r>
                        <a:rPr lang="en-US" sz="1400" dirty="0">
                          <a:effectLst/>
                          <a:latin typeface="Helvetica" pitchFamily="2" charset="0"/>
                        </a:rPr>
                        <a:t>To what extent do you consider MOUDs to be an acceptable treatment option for opioid addiction?* (Range: 0-6)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4.13 (1.71)</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4.51 (1.50)</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4.64 (1.61)</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4.49 (1.60)</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20866312"/>
                  </a:ext>
                </a:extLst>
              </a:tr>
              <a:tr h="1173695">
                <a:tc>
                  <a:txBody>
                    <a:bodyPr/>
                    <a:lstStyle/>
                    <a:p>
                      <a:pPr marL="0" marR="0">
                        <a:lnSpc>
                          <a:spcPct val="107000"/>
                        </a:lnSpc>
                        <a:spcBef>
                          <a:spcPts val="0"/>
                        </a:spcBef>
                        <a:spcAft>
                          <a:spcPts val="0"/>
                        </a:spcAft>
                      </a:pPr>
                      <a:r>
                        <a:rPr lang="en-US" sz="1400" dirty="0">
                          <a:effectLst/>
                          <a:latin typeface="Helvetica" pitchFamily="2" charset="0"/>
                        </a:rPr>
                        <a:t>To what extent do you agree with the use of MOUDs as a treatment option for opioid addiction? (Range: 0-4)</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2.96 (1.06)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3.06 (0.96)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3.19 (0.92)</a:t>
                      </a:r>
                      <a:endParaRPr lang="en-US" sz="140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3.09 (0.97)</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T w="5715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623700654"/>
                  </a:ext>
                </a:extLst>
              </a:tr>
            </a:tbl>
          </a:graphicData>
        </a:graphic>
      </p:graphicFrame>
    </p:spTree>
    <p:extLst>
      <p:ext uri="{BB962C8B-B14F-4D97-AF65-F5344CB8AC3E}">
        <p14:creationId xmlns:p14="http://schemas.microsoft.com/office/powerpoint/2010/main" val="207788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treatment&#10;&#10;Description automatically generated">
            <a:extLst>
              <a:ext uri="{FF2B5EF4-FFF2-40B4-BE49-F238E27FC236}">
                <a16:creationId xmlns:a16="http://schemas.microsoft.com/office/drawing/2014/main" id="{B654F29B-FF05-DD68-C582-0E657BFFDAE5}"/>
              </a:ext>
            </a:extLst>
          </p:cNvPr>
          <p:cNvPicPr>
            <a:picLocks noChangeAspect="1"/>
          </p:cNvPicPr>
          <p:nvPr/>
        </p:nvPicPr>
        <p:blipFill rotWithShape="1">
          <a:blip r:embed="rId3"/>
          <a:srcRect l="6018" t="24532" r="5815" b="27823"/>
          <a:stretch/>
        </p:blipFill>
        <p:spPr>
          <a:xfrm>
            <a:off x="720090" y="116348"/>
            <a:ext cx="7703820" cy="4163043"/>
          </a:xfrm>
          <a:prstGeom prst="rect">
            <a:avLst/>
          </a:prstGeom>
        </p:spPr>
      </p:pic>
    </p:spTree>
    <p:extLst>
      <p:ext uri="{BB962C8B-B14F-4D97-AF65-F5344CB8AC3E}">
        <p14:creationId xmlns:p14="http://schemas.microsoft.com/office/powerpoint/2010/main" val="141515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6315-CDCD-5572-5184-8AC1B0A8A962}"/>
              </a:ext>
            </a:extLst>
          </p:cNvPr>
          <p:cNvSpPr>
            <a:spLocks noGrp="1"/>
          </p:cNvSpPr>
          <p:nvPr>
            <p:ph type="title"/>
          </p:nvPr>
        </p:nvSpPr>
        <p:spPr/>
        <p:txBody>
          <a:bodyPr/>
          <a:lstStyle/>
          <a:p>
            <a:r>
              <a:rPr lang="en-US" dirty="0">
                <a:latin typeface="Helvetica" pitchFamily="2" charset="0"/>
              </a:rPr>
              <a:t>Implications</a:t>
            </a:r>
          </a:p>
        </p:txBody>
      </p:sp>
      <p:sp>
        <p:nvSpPr>
          <p:cNvPr id="3" name="Content Placeholder 2">
            <a:extLst>
              <a:ext uri="{FF2B5EF4-FFF2-40B4-BE49-F238E27FC236}">
                <a16:creationId xmlns:a16="http://schemas.microsoft.com/office/drawing/2014/main" id="{9C908B64-AF92-9438-B1B2-6A3DBCA071D8}"/>
              </a:ext>
            </a:extLst>
          </p:cNvPr>
          <p:cNvSpPr>
            <a:spLocks noGrp="1"/>
          </p:cNvSpPr>
          <p:nvPr>
            <p:ph idx="1"/>
          </p:nvPr>
        </p:nvSpPr>
        <p:spPr/>
        <p:txBody>
          <a:bodyPr>
            <a:normAutofit lnSpcReduction="10000"/>
          </a:bodyPr>
          <a:lstStyle/>
          <a:p>
            <a:r>
              <a:rPr lang="en-US" sz="2400" dirty="0">
                <a:latin typeface="Helvetica" pitchFamily="2" charset="0"/>
              </a:rPr>
              <a:t>There is still a need for education and training about MOUDs among NPCs, particularly those who work in rural settings and/or have religious or spiritual convictions that may affect treatment orientation and preferences.</a:t>
            </a:r>
          </a:p>
          <a:p>
            <a:r>
              <a:rPr lang="en-US" sz="2400" dirty="0">
                <a:latin typeface="Helvetica" pitchFamily="2" charset="0"/>
              </a:rPr>
              <a:t>More efforts are needed to educate rural clinicians about harm reduction.</a:t>
            </a:r>
          </a:p>
          <a:p>
            <a:r>
              <a:rPr lang="en-US" sz="2400" dirty="0">
                <a:latin typeface="Helvetica" pitchFamily="2" charset="0"/>
              </a:rPr>
              <a:t>In doing so, rural clinicians may be more receptive to contextualizing MOUDs an effective harm reduction strategy. </a:t>
            </a:r>
          </a:p>
        </p:txBody>
      </p:sp>
    </p:spTree>
    <p:extLst>
      <p:ext uri="{BB962C8B-B14F-4D97-AF65-F5344CB8AC3E}">
        <p14:creationId xmlns:p14="http://schemas.microsoft.com/office/powerpoint/2010/main" val="264129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BBAB-6BD0-E96C-B01B-7B2E1982B4EC}"/>
              </a:ext>
            </a:extLst>
          </p:cNvPr>
          <p:cNvSpPr>
            <a:spLocks noGrp="1"/>
          </p:cNvSpPr>
          <p:nvPr>
            <p:ph type="title"/>
          </p:nvPr>
        </p:nvSpPr>
        <p:spPr>
          <a:xfrm>
            <a:off x="452628" y="32039"/>
            <a:ext cx="8229600" cy="310759"/>
          </a:xfrm>
        </p:spPr>
        <p:txBody>
          <a:bodyPr>
            <a:normAutofit fontScale="90000"/>
          </a:bodyPr>
          <a:lstStyle/>
          <a:p>
            <a:r>
              <a:rPr lang="en-US" sz="1600" dirty="0"/>
              <a:t>References</a:t>
            </a:r>
          </a:p>
        </p:txBody>
      </p:sp>
      <p:sp>
        <p:nvSpPr>
          <p:cNvPr id="3" name="Content Placeholder 2">
            <a:extLst>
              <a:ext uri="{FF2B5EF4-FFF2-40B4-BE49-F238E27FC236}">
                <a16:creationId xmlns:a16="http://schemas.microsoft.com/office/drawing/2014/main" id="{D31B560C-FDEA-0B6D-C26D-DF77BA091E49}"/>
              </a:ext>
            </a:extLst>
          </p:cNvPr>
          <p:cNvSpPr>
            <a:spLocks noGrp="1"/>
          </p:cNvSpPr>
          <p:nvPr>
            <p:ph idx="1"/>
          </p:nvPr>
        </p:nvSpPr>
        <p:spPr>
          <a:xfrm>
            <a:off x="132588" y="269645"/>
            <a:ext cx="8878824" cy="4768663"/>
          </a:xfrm>
        </p:spPr>
        <p:txBody>
          <a:bodyPr>
            <a:noAutofit/>
          </a:bodyPr>
          <a:lstStyle/>
          <a:p>
            <a:pPr marL="346075" marR="0" lvl="0" indent="-338138">
              <a:spcBef>
                <a:spcPts val="0"/>
              </a:spcBef>
              <a:spcAft>
                <a:spcPts val="200"/>
              </a:spcAft>
              <a:buFont typeface="+mj-lt"/>
              <a:buAutoNum type="arabicPeriod"/>
            </a:pPr>
            <a:r>
              <a:rPr lang="en-US" sz="1250" kern="100" dirty="0" err="1">
                <a:effectLst/>
                <a:latin typeface="Helvetica" pitchFamily="2" charset="0"/>
                <a:ea typeface="Calibri" panose="020F0502020204030204" pitchFamily="34" charset="0"/>
                <a:cs typeface="Times New Roman" panose="02020603050405020304" pitchFamily="18" charset="0"/>
              </a:rPr>
              <a:t>Aletraris</a:t>
            </a:r>
            <a:r>
              <a:rPr lang="en-US" sz="1250" kern="100" dirty="0">
                <a:effectLst/>
                <a:latin typeface="Helvetica" pitchFamily="2" charset="0"/>
                <a:ea typeface="Calibri" panose="020F0502020204030204" pitchFamily="34" charset="0"/>
                <a:cs typeface="Times New Roman" panose="02020603050405020304" pitchFamily="18" charset="0"/>
              </a:rPr>
              <a:t>, L., Edmond, M. </a:t>
            </a:r>
            <a:r>
              <a:rPr lang="en-US" sz="1250" kern="100" dirty="0" err="1">
                <a:effectLst/>
                <a:latin typeface="Helvetica" pitchFamily="2" charset="0"/>
                <a:ea typeface="Calibri" panose="020F0502020204030204" pitchFamily="34" charset="0"/>
                <a:cs typeface="Times New Roman" panose="02020603050405020304" pitchFamily="18" charset="0"/>
              </a:rPr>
              <a:t>B.inaino</a:t>
            </a:r>
            <a:r>
              <a:rPr lang="en-US" sz="1250" kern="100" dirty="0">
                <a:effectLst/>
                <a:latin typeface="Helvetica" pitchFamily="2" charset="0"/>
                <a:ea typeface="Calibri" panose="020F0502020204030204" pitchFamily="34" charset="0"/>
                <a:cs typeface="Times New Roman" panose="02020603050405020304" pitchFamily="18" charset="0"/>
              </a:rPr>
              <a:t>, M., Fields, D., &amp; Roman, P. M. (2016). Counselor training and attitudes toward pharmacotherapies for opioid use disorder. </a:t>
            </a:r>
            <a:r>
              <a:rPr lang="en-US" sz="1250" i="1" kern="100" dirty="0">
                <a:effectLst/>
                <a:latin typeface="Helvetica" pitchFamily="2" charset="0"/>
                <a:ea typeface="Calibri" panose="020F0502020204030204" pitchFamily="34" charset="0"/>
                <a:cs typeface="Times New Roman" panose="02020603050405020304" pitchFamily="18" charset="0"/>
              </a:rPr>
              <a:t>Substance Abuse, 37</a:t>
            </a:r>
            <a:r>
              <a:rPr lang="en-US" sz="1250" kern="100" dirty="0">
                <a:effectLst/>
                <a:latin typeface="Helvetica" pitchFamily="2" charset="0"/>
                <a:ea typeface="Calibri" panose="020F0502020204030204" pitchFamily="34" charset="0"/>
                <a:cs typeface="Times New Roman" panose="02020603050405020304" pitchFamily="18" charset="0"/>
              </a:rPr>
              <a:t>(1), 47-53.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3"/>
              </a:rPr>
              <a:t>https://doi.org/10.1080/08897077.2015.1062457</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Bride, B. E., Abraham, A. J., </a:t>
            </a:r>
            <a:r>
              <a:rPr lang="en-US" sz="1250" kern="100" dirty="0" err="1">
                <a:effectLst/>
                <a:latin typeface="Helvetica" pitchFamily="2" charset="0"/>
                <a:ea typeface="Calibri" panose="020F0502020204030204" pitchFamily="34" charset="0"/>
                <a:cs typeface="Times New Roman" panose="02020603050405020304" pitchFamily="18" charset="0"/>
              </a:rPr>
              <a:t>Kintzle</a:t>
            </a:r>
            <a:r>
              <a:rPr lang="en-US" sz="1250" kern="100" dirty="0">
                <a:effectLst/>
                <a:latin typeface="Helvetica" pitchFamily="2" charset="0"/>
                <a:ea typeface="Calibri" panose="020F0502020204030204" pitchFamily="34" charset="0"/>
                <a:cs typeface="Times New Roman" panose="02020603050405020304" pitchFamily="18" charset="0"/>
              </a:rPr>
              <a:t>, S., &amp; Roman, P. M. (2013). Social workers' knowledge and perceptions of effectiveness and acceptability of medication assisted treatment of substance use disorders. </a:t>
            </a:r>
            <a:r>
              <a:rPr lang="en-US" sz="1250" i="1" kern="100" dirty="0">
                <a:effectLst/>
                <a:latin typeface="Helvetica" pitchFamily="2" charset="0"/>
                <a:ea typeface="Calibri" panose="020F0502020204030204" pitchFamily="34" charset="0"/>
                <a:cs typeface="Times New Roman" panose="02020603050405020304" pitchFamily="18" charset="0"/>
              </a:rPr>
              <a:t>Social Work in Health Care, 52</a:t>
            </a:r>
            <a:r>
              <a:rPr lang="en-US" sz="1250" kern="100" dirty="0">
                <a:effectLst/>
                <a:latin typeface="Helvetica" pitchFamily="2" charset="0"/>
                <a:ea typeface="Calibri" panose="020F0502020204030204" pitchFamily="34" charset="0"/>
                <a:cs typeface="Times New Roman" panose="02020603050405020304" pitchFamily="18" charset="0"/>
              </a:rPr>
              <a:t>(1), 43–58.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4"/>
              </a:rPr>
              <a:t>https://doi.org/10.1080/00981389.2012.725457</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err="1">
                <a:effectLst/>
                <a:latin typeface="Helvetica" pitchFamily="2" charset="0"/>
                <a:ea typeface="Calibri" panose="020F0502020204030204" pitchFamily="34" charset="0"/>
                <a:cs typeface="Times New Roman" panose="02020603050405020304" pitchFamily="18" charset="0"/>
              </a:rPr>
              <a:t>Varra</a:t>
            </a:r>
            <a:r>
              <a:rPr lang="en-US" sz="1250" kern="100" dirty="0">
                <a:effectLst/>
                <a:latin typeface="Helvetica" pitchFamily="2" charset="0"/>
                <a:ea typeface="Calibri" panose="020F0502020204030204" pitchFamily="34" charset="0"/>
                <a:cs typeface="Times New Roman" panose="02020603050405020304" pitchFamily="18" charset="0"/>
              </a:rPr>
              <a:t>, A. A., &amp; Hayes, S. C. (2007). Assessing referrals for pharmacotherapy: A comparison of therapist and client report. </a:t>
            </a:r>
            <a:r>
              <a:rPr lang="en-US" sz="1250" i="1" kern="100" dirty="0">
                <a:effectLst/>
                <a:latin typeface="Helvetica" pitchFamily="2" charset="0"/>
                <a:ea typeface="Calibri" panose="020F0502020204030204" pitchFamily="34" charset="0"/>
                <a:cs typeface="Times New Roman" panose="02020603050405020304" pitchFamily="18" charset="0"/>
              </a:rPr>
              <a:t>Journal of Substance Abuse Treatment, 32</a:t>
            </a:r>
            <a:r>
              <a:rPr lang="en-US" sz="1250" kern="100" dirty="0">
                <a:effectLst/>
                <a:latin typeface="Helvetica" pitchFamily="2" charset="0"/>
                <a:ea typeface="Calibri" panose="020F0502020204030204" pitchFamily="34" charset="0"/>
                <a:cs typeface="Times New Roman" panose="02020603050405020304" pitchFamily="18" charset="0"/>
              </a:rPr>
              <a:t>(4), 411-413.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5"/>
              </a:rPr>
              <a:t>https://doi.org/10.1016/j.jsat.2006.09.003</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Brown, A. R. (2022). Health professionals’ attitudes toward medications for opioid use disorder. </a:t>
            </a:r>
            <a:r>
              <a:rPr lang="en-US" sz="1250" i="1" kern="100" dirty="0">
                <a:effectLst/>
                <a:latin typeface="Helvetica" pitchFamily="2" charset="0"/>
                <a:ea typeface="Calibri" panose="020F0502020204030204" pitchFamily="34" charset="0"/>
                <a:cs typeface="Times New Roman" panose="02020603050405020304" pitchFamily="18" charset="0"/>
              </a:rPr>
              <a:t>Substance Abuse, 43</a:t>
            </a:r>
            <a:r>
              <a:rPr lang="en-US" sz="1250" kern="100" dirty="0">
                <a:effectLst/>
                <a:latin typeface="Helvetica" pitchFamily="2" charset="0"/>
                <a:ea typeface="Calibri" panose="020F0502020204030204" pitchFamily="34" charset="0"/>
                <a:cs typeface="Times New Roman" panose="02020603050405020304" pitchFamily="18" charset="0"/>
              </a:rPr>
              <a:t>(1), 598-614.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6"/>
              </a:rPr>
              <a:t>https://doi.org/10.1080/08897077.2021.1975872</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Jones, A., Walters, J., &amp; Brown, A. (2020). Participant recruitment in social work: A social media approach. </a:t>
            </a:r>
            <a:r>
              <a:rPr lang="en-US" sz="1250" i="1" kern="100" dirty="0">
                <a:effectLst/>
                <a:latin typeface="Helvetica" pitchFamily="2" charset="0"/>
                <a:ea typeface="Calibri" panose="020F0502020204030204" pitchFamily="34" charset="0"/>
                <a:cs typeface="Times New Roman" panose="02020603050405020304" pitchFamily="18" charset="0"/>
              </a:rPr>
              <a:t>Social Work Research, 44</a:t>
            </a:r>
            <a:r>
              <a:rPr lang="en-US" sz="1250" kern="100" dirty="0">
                <a:effectLst/>
                <a:latin typeface="Helvetica" pitchFamily="2" charset="0"/>
                <a:ea typeface="Calibri" panose="020F0502020204030204" pitchFamily="34" charset="0"/>
                <a:cs typeface="Times New Roman" panose="02020603050405020304" pitchFamily="18" charset="0"/>
              </a:rPr>
              <a:t>(4), 247-255.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7"/>
              </a:rPr>
              <a:t>https://doi.org/10.1093/swr/svaa017</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National Association for Alcoholism and Drug Abuse Counselors. (2019). </a:t>
            </a:r>
            <a:r>
              <a:rPr lang="en-US" sz="1250" i="1" kern="100" dirty="0">
                <a:effectLst/>
                <a:latin typeface="Helvetica" pitchFamily="2" charset="0"/>
                <a:ea typeface="Calibri" panose="020F0502020204030204" pitchFamily="34" charset="0"/>
                <a:cs typeface="Times New Roman" panose="02020603050405020304" pitchFamily="18" charset="0"/>
              </a:rPr>
              <a:t>DOT substance abuse professionals listings.</a:t>
            </a:r>
            <a:r>
              <a:rPr lang="en-US" sz="1250" kern="100" dirty="0">
                <a:effectLst/>
                <a:latin typeface="Helvetica" pitchFamily="2" charset="0"/>
                <a:ea typeface="Calibri" panose="020F0502020204030204" pitchFamily="34" charset="0"/>
                <a:cs typeface="Times New Roman" panose="02020603050405020304" pitchFamily="18" charset="0"/>
              </a:rPr>
              <a:t>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8"/>
              </a:rPr>
              <a:t>https://www.naadac.org/sap-directory</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err="1">
                <a:effectLst/>
                <a:latin typeface="Helvetica" pitchFamily="2" charset="0"/>
                <a:ea typeface="Calibri" panose="020F0502020204030204" pitchFamily="34" charset="0"/>
                <a:cs typeface="Times New Roman" panose="02020603050405020304" pitchFamily="18" charset="0"/>
              </a:rPr>
              <a:t>SAPList</a:t>
            </a:r>
            <a:r>
              <a:rPr lang="en-US" sz="1250" kern="100" dirty="0">
                <a:effectLst/>
                <a:latin typeface="Helvetica" pitchFamily="2" charset="0"/>
                <a:ea typeface="Calibri" panose="020F0502020204030204" pitchFamily="34" charset="0"/>
                <a:cs typeface="Times New Roman" panose="02020603050405020304" pitchFamily="18" charset="0"/>
              </a:rPr>
              <a:t> (2022). </a:t>
            </a:r>
            <a:r>
              <a:rPr lang="en-US" sz="1250" i="1" kern="100" dirty="0">
                <a:effectLst/>
                <a:latin typeface="Helvetica" pitchFamily="2" charset="0"/>
                <a:ea typeface="Calibri" panose="020F0502020204030204" pitchFamily="34" charset="0"/>
                <a:cs typeface="Times New Roman" panose="02020603050405020304" pitchFamily="18" charset="0"/>
              </a:rPr>
              <a:t>Find a substance abuse professional</a:t>
            </a:r>
            <a:r>
              <a:rPr lang="en-US" sz="1250" kern="100" dirty="0">
                <a:effectLst/>
                <a:latin typeface="Helvetica" pitchFamily="2" charset="0"/>
                <a:ea typeface="Calibri" panose="020F0502020204030204" pitchFamily="34" charset="0"/>
                <a:cs typeface="Times New Roman" panose="02020603050405020304" pitchFamily="18" charset="0"/>
              </a:rPr>
              <a:t>.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9"/>
              </a:rPr>
              <a:t>https://www.saplist.com/find-a-sap/</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Substance Abuse and Mental Health Services Administration. (2019). </a:t>
            </a:r>
            <a:r>
              <a:rPr lang="en-US" sz="1250" i="1" kern="100" dirty="0">
                <a:effectLst/>
                <a:latin typeface="Helvetica" pitchFamily="2" charset="0"/>
                <a:ea typeface="Calibri" panose="020F0502020204030204" pitchFamily="34" charset="0"/>
                <a:cs typeface="Times New Roman" panose="02020603050405020304" pitchFamily="18" charset="0"/>
              </a:rPr>
              <a:t>Behavioral health treatment services locator</a:t>
            </a:r>
            <a:r>
              <a:rPr lang="en-US" sz="1250" kern="100" dirty="0">
                <a:effectLst/>
                <a:latin typeface="Helvetica" pitchFamily="2" charset="0"/>
                <a:ea typeface="Calibri" panose="020F0502020204030204" pitchFamily="34" charset="0"/>
                <a:cs typeface="Times New Roman" panose="02020603050405020304" pitchFamily="18" charset="0"/>
              </a:rPr>
              <a:t>.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10"/>
              </a:rPr>
              <a:t>https://findtreatment.samhsa.gov/</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a:effectLst/>
                <a:latin typeface="Helvetica" pitchFamily="2" charset="0"/>
                <a:ea typeface="Calibri" panose="020F0502020204030204" pitchFamily="34" charset="0"/>
                <a:cs typeface="Times New Roman" panose="02020603050405020304" pitchFamily="18" charset="0"/>
              </a:rPr>
              <a:t>Abraham, A. J., </a:t>
            </a:r>
            <a:r>
              <a:rPr lang="en-US" sz="1250" kern="100" dirty="0" err="1">
                <a:effectLst/>
                <a:latin typeface="Helvetica" pitchFamily="2" charset="0"/>
                <a:ea typeface="Calibri" panose="020F0502020204030204" pitchFamily="34" charset="0"/>
                <a:cs typeface="Times New Roman" panose="02020603050405020304" pitchFamily="18" charset="0"/>
              </a:rPr>
              <a:t>Rieckmann</a:t>
            </a:r>
            <a:r>
              <a:rPr lang="en-US" sz="1250" kern="100" dirty="0">
                <a:effectLst/>
                <a:latin typeface="Helvetica" pitchFamily="2" charset="0"/>
                <a:ea typeface="Calibri" panose="020F0502020204030204" pitchFamily="34" charset="0"/>
                <a:cs typeface="Times New Roman" panose="02020603050405020304" pitchFamily="18" charset="0"/>
              </a:rPr>
              <a:t>, T., McNulty, T., </a:t>
            </a:r>
            <a:r>
              <a:rPr lang="en-US" sz="1250" kern="100" dirty="0" err="1">
                <a:effectLst/>
                <a:latin typeface="Helvetica" pitchFamily="2" charset="0"/>
                <a:ea typeface="Calibri" panose="020F0502020204030204" pitchFamily="34" charset="0"/>
                <a:cs typeface="Times New Roman" panose="02020603050405020304" pitchFamily="18" charset="0"/>
              </a:rPr>
              <a:t>Kovas</a:t>
            </a:r>
            <a:r>
              <a:rPr lang="en-US" sz="1250" kern="100" dirty="0">
                <a:effectLst/>
                <a:latin typeface="Helvetica" pitchFamily="2" charset="0"/>
                <a:ea typeface="Calibri" panose="020F0502020204030204" pitchFamily="34" charset="0"/>
                <a:cs typeface="Times New Roman" panose="02020603050405020304" pitchFamily="18" charset="0"/>
              </a:rPr>
              <a:t>, A. E., &amp; Roman, P. M. (2011). Counselor attitudes toward the use of naltrexone in substance abuse treatment: A multi-level modeling approach. </a:t>
            </a:r>
            <a:r>
              <a:rPr lang="en-US" sz="1250" i="1" kern="100" dirty="0">
                <a:effectLst/>
                <a:latin typeface="Helvetica" pitchFamily="2" charset="0"/>
                <a:ea typeface="Calibri" panose="020F0502020204030204" pitchFamily="34" charset="0"/>
                <a:cs typeface="Times New Roman" panose="02020603050405020304" pitchFamily="18" charset="0"/>
              </a:rPr>
              <a:t>Addictive Behaviors, 36</a:t>
            </a:r>
            <a:r>
              <a:rPr lang="en-US" sz="1250" kern="100" dirty="0">
                <a:effectLst/>
                <a:latin typeface="Helvetica" pitchFamily="2" charset="0"/>
                <a:ea typeface="Calibri" panose="020F0502020204030204" pitchFamily="34" charset="0"/>
                <a:cs typeface="Times New Roman" panose="02020603050405020304" pitchFamily="18" charset="0"/>
              </a:rPr>
              <a:t>(6), 576-583.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11"/>
              </a:rPr>
              <a:t>https://doi.org/10.1016/j.addbeh.2011.01.030</a:t>
            </a:r>
            <a:r>
              <a:rPr lang="en-US" sz="1250" kern="100" dirty="0">
                <a:effectLst/>
                <a:latin typeface="Helvetica" pitchFamily="2" charset="0"/>
                <a:ea typeface="Calibri" panose="020F0502020204030204" pitchFamily="34" charset="0"/>
                <a:cs typeface="Times New Roman" panose="02020603050405020304" pitchFamily="18" charset="0"/>
              </a:rPr>
              <a:t>  </a:t>
            </a:r>
          </a:p>
          <a:p>
            <a:pPr marL="346075" marR="0" lvl="0" indent="-338138">
              <a:spcBef>
                <a:spcPts val="0"/>
              </a:spcBef>
              <a:spcAft>
                <a:spcPts val="200"/>
              </a:spcAft>
              <a:buFont typeface="+mj-lt"/>
              <a:buAutoNum type="arabicPeriod"/>
            </a:pPr>
            <a:r>
              <a:rPr lang="en-US" sz="1250" kern="100" dirty="0" err="1">
                <a:effectLst/>
                <a:latin typeface="Helvetica" pitchFamily="2" charset="0"/>
                <a:ea typeface="Calibri" panose="020F0502020204030204" pitchFamily="34" charset="0"/>
                <a:cs typeface="Times New Roman" panose="02020603050405020304" pitchFamily="18" charset="0"/>
              </a:rPr>
              <a:t>Caplehorn</a:t>
            </a:r>
            <a:r>
              <a:rPr lang="en-US" sz="1250" kern="100" dirty="0">
                <a:effectLst/>
                <a:latin typeface="Helvetica" pitchFamily="2" charset="0"/>
                <a:ea typeface="Calibri" panose="020F0502020204030204" pitchFamily="34" charset="0"/>
                <a:cs typeface="Times New Roman" panose="02020603050405020304" pitchFamily="18" charset="0"/>
              </a:rPr>
              <a:t>, J. R. M., </a:t>
            </a:r>
            <a:r>
              <a:rPr lang="en-US" sz="1250" kern="100" dirty="0" err="1">
                <a:effectLst/>
                <a:latin typeface="Helvetica" pitchFamily="2" charset="0"/>
                <a:ea typeface="Calibri" panose="020F0502020204030204" pitchFamily="34" charset="0"/>
                <a:cs typeface="Times New Roman" panose="02020603050405020304" pitchFamily="18" charset="0"/>
              </a:rPr>
              <a:t>Hartel</a:t>
            </a:r>
            <a:r>
              <a:rPr lang="en-US" sz="1250" kern="100" dirty="0">
                <a:effectLst/>
                <a:latin typeface="Helvetica" pitchFamily="2" charset="0"/>
                <a:ea typeface="Calibri" panose="020F0502020204030204" pitchFamily="34" charset="0"/>
                <a:cs typeface="Times New Roman" panose="02020603050405020304" pitchFamily="18" charset="0"/>
              </a:rPr>
              <a:t>, D. M., &amp; </a:t>
            </a:r>
            <a:r>
              <a:rPr lang="en-US" sz="1250" kern="100" dirty="0" err="1">
                <a:effectLst/>
                <a:latin typeface="Helvetica" pitchFamily="2" charset="0"/>
                <a:ea typeface="Calibri" panose="020F0502020204030204" pitchFamily="34" charset="0"/>
                <a:cs typeface="Times New Roman" panose="02020603050405020304" pitchFamily="18" charset="0"/>
              </a:rPr>
              <a:t>Irwig</a:t>
            </a:r>
            <a:r>
              <a:rPr lang="en-US" sz="1250" kern="100" dirty="0">
                <a:effectLst/>
                <a:latin typeface="Helvetica" pitchFamily="2" charset="0"/>
                <a:ea typeface="Calibri" panose="020F0502020204030204" pitchFamily="34" charset="0"/>
                <a:cs typeface="Times New Roman" panose="02020603050405020304" pitchFamily="18" charset="0"/>
              </a:rPr>
              <a:t>, L. (1997). Measuring and comparing the attitudes and beliefs of               staff working in New York methadone maintenance clinics. </a:t>
            </a:r>
            <a:r>
              <a:rPr lang="en-US" sz="1250" i="1" kern="100" dirty="0">
                <a:effectLst/>
                <a:latin typeface="Helvetica" pitchFamily="2" charset="0"/>
                <a:ea typeface="Calibri" panose="020F0502020204030204" pitchFamily="34" charset="0"/>
                <a:cs typeface="Times New Roman" panose="02020603050405020304" pitchFamily="18" charset="0"/>
              </a:rPr>
              <a:t>Substance Use &amp; Misuse, 32</a:t>
            </a:r>
            <a:r>
              <a:rPr lang="en-US" sz="1250" kern="100" dirty="0">
                <a:effectLst/>
                <a:latin typeface="Helvetica" pitchFamily="2" charset="0"/>
                <a:ea typeface="Calibri" panose="020F0502020204030204" pitchFamily="34" charset="0"/>
                <a:cs typeface="Times New Roman" panose="02020603050405020304" pitchFamily="18" charset="0"/>
              </a:rPr>
              <a:t>(4), 399-413. </a:t>
            </a:r>
            <a:r>
              <a:rPr lang="en-US" sz="1250" u="sng" kern="100" dirty="0">
                <a:solidFill>
                  <a:srgbClr val="0563C1"/>
                </a:solidFill>
                <a:effectLst/>
                <a:latin typeface="Helvetica" pitchFamily="2" charset="0"/>
                <a:ea typeface="Calibri" panose="020F0502020204030204" pitchFamily="34" charset="0"/>
                <a:cs typeface="Times New Roman" panose="02020603050405020304" pitchFamily="18" charset="0"/>
                <a:hlinkClick r:id="rId12"/>
              </a:rPr>
              <a:t>https://doi.org/10.3109/10826089709039361</a:t>
            </a:r>
            <a:r>
              <a:rPr lang="en-US" sz="1250" kern="100" dirty="0">
                <a:effectLst/>
                <a:latin typeface="Helvetica"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8360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6E62-C946-9EE4-7B8F-8464388D4DCC}"/>
              </a:ext>
            </a:extLst>
          </p:cNvPr>
          <p:cNvSpPr>
            <a:spLocks noGrp="1"/>
          </p:cNvSpPr>
          <p:nvPr>
            <p:ph type="title"/>
          </p:nvPr>
        </p:nvSpPr>
        <p:spPr/>
        <p:txBody>
          <a:bodyPr>
            <a:normAutofit/>
          </a:bodyPr>
          <a:lstStyle/>
          <a:p>
            <a:r>
              <a:rPr lang="en-US" sz="2800" dirty="0">
                <a:latin typeface="Helvetica" pitchFamily="2" charset="0"/>
              </a:rPr>
              <a:t>Importance of Non-prescribing Clinicians</a:t>
            </a:r>
          </a:p>
        </p:txBody>
      </p:sp>
      <p:sp>
        <p:nvSpPr>
          <p:cNvPr id="6" name="Content Placeholder 5">
            <a:extLst>
              <a:ext uri="{FF2B5EF4-FFF2-40B4-BE49-F238E27FC236}">
                <a16:creationId xmlns:a16="http://schemas.microsoft.com/office/drawing/2014/main" id="{1FEE3F5C-F1F4-FF65-C712-252FF60A1DC9}"/>
              </a:ext>
            </a:extLst>
          </p:cNvPr>
          <p:cNvSpPr>
            <a:spLocks noGrp="1"/>
          </p:cNvSpPr>
          <p:nvPr>
            <p:ph sz="quarter" idx="4"/>
          </p:nvPr>
        </p:nvSpPr>
        <p:spPr>
          <a:xfrm>
            <a:off x="457200" y="1063229"/>
            <a:ext cx="8442844" cy="3855091"/>
          </a:xfrm>
        </p:spPr>
        <p:txBody>
          <a:bodyPr>
            <a:noAutofit/>
          </a:bodyPr>
          <a:lstStyle/>
          <a:p>
            <a:r>
              <a:rPr lang="en-US" dirty="0">
                <a:latin typeface="Helvetica" pitchFamily="2" charset="0"/>
              </a:rPr>
              <a:t>NPCs: social workers, counselors, psychologists, MFTs, recovery coaches</a:t>
            </a:r>
          </a:p>
          <a:p>
            <a:r>
              <a:rPr lang="en-US" dirty="0">
                <a:latin typeface="Helvetica" pitchFamily="2" charset="0"/>
              </a:rPr>
              <a:t>Often initial &amp; primary point of contact for SUD Tx.</a:t>
            </a:r>
            <a:r>
              <a:rPr lang="en-US" baseline="30000" dirty="0">
                <a:latin typeface="Helvetica" pitchFamily="2" charset="0"/>
              </a:rPr>
              <a:t>1-3</a:t>
            </a:r>
          </a:p>
          <a:p>
            <a:r>
              <a:rPr lang="en-US" dirty="0">
                <a:latin typeface="Helvetica" pitchFamily="2" charset="0"/>
              </a:rPr>
              <a:t>NPCs’ attitudes affect practice behaviors: </a:t>
            </a:r>
            <a:r>
              <a:rPr lang="en-US" baseline="30000" dirty="0">
                <a:latin typeface="Helvetica" pitchFamily="2" charset="0"/>
              </a:rPr>
              <a:t>4</a:t>
            </a:r>
          </a:p>
          <a:p>
            <a:pPr lvl="1"/>
            <a:r>
              <a:rPr lang="en-US" sz="2400" dirty="0">
                <a:latin typeface="Helvetica" pitchFamily="2" charset="0"/>
              </a:rPr>
              <a:t>Education</a:t>
            </a:r>
          </a:p>
          <a:p>
            <a:pPr lvl="1"/>
            <a:r>
              <a:rPr lang="en-US" sz="2400" dirty="0">
                <a:latin typeface="Helvetica" pitchFamily="2" charset="0"/>
              </a:rPr>
              <a:t>Referrals</a:t>
            </a:r>
          </a:p>
          <a:p>
            <a:pPr lvl="1"/>
            <a:r>
              <a:rPr lang="en-US" sz="2400" dirty="0">
                <a:latin typeface="Helvetica" pitchFamily="2" charset="0"/>
              </a:rPr>
              <a:t>Treatment planning</a:t>
            </a:r>
          </a:p>
          <a:p>
            <a:pPr lvl="1"/>
            <a:r>
              <a:rPr lang="en-US" sz="2400" dirty="0">
                <a:latin typeface="Helvetica" pitchFamily="2" charset="0"/>
              </a:rPr>
              <a:t>Program adoption</a:t>
            </a:r>
          </a:p>
        </p:txBody>
      </p:sp>
    </p:spTree>
    <p:extLst>
      <p:ext uri="{BB962C8B-B14F-4D97-AF65-F5344CB8AC3E}">
        <p14:creationId xmlns:p14="http://schemas.microsoft.com/office/powerpoint/2010/main" val="52831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8068-38FB-CC7B-9047-D0B94F82E4F4}"/>
              </a:ext>
            </a:extLst>
          </p:cNvPr>
          <p:cNvSpPr>
            <a:spLocks noGrp="1"/>
          </p:cNvSpPr>
          <p:nvPr>
            <p:ph type="title"/>
          </p:nvPr>
        </p:nvSpPr>
        <p:spPr>
          <a:xfrm>
            <a:off x="457200" y="205979"/>
            <a:ext cx="8229600" cy="543168"/>
          </a:xfrm>
        </p:spPr>
        <p:txBody>
          <a:bodyPr>
            <a:normAutofit fontScale="90000"/>
          </a:bodyPr>
          <a:lstStyle/>
          <a:p>
            <a:r>
              <a:rPr lang="en-US" sz="4000" dirty="0">
                <a:latin typeface="Helvetica" pitchFamily="2" charset="0"/>
              </a:rPr>
              <a:t>Research Questions</a:t>
            </a:r>
          </a:p>
        </p:txBody>
      </p:sp>
      <p:sp>
        <p:nvSpPr>
          <p:cNvPr id="3" name="Content Placeholder 2">
            <a:extLst>
              <a:ext uri="{FF2B5EF4-FFF2-40B4-BE49-F238E27FC236}">
                <a16:creationId xmlns:a16="http://schemas.microsoft.com/office/drawing/2014/main" id="{5D20EAE2-88A5-2BD4-0DF2-F4E19C19F8DB}"/>
              </a:ext>
            </a:extLst>
          </p:cNvPr>
          <p:cNvSpPr>
            <a:spLocks noGrp="1"/>
          </p:cNvSpPr>
          <p:nvPr>
            <p:ph idx="1"/>
          </p:nvPr>
        </p:nvSpPr>
        <p:spPr>
          <a:xfrm>
            <a:off x="457200" y="924728"/>
            <a:ext cx="8229600" cy="3698730"/>
          </a:xfrm>
        </p:spPr>
        <p:txBody>
          <a:bodyPr>
            <a:noAutofit/>
          </a:bodyPr>
          <a:lstStyle/>
          <a:p>
            <a:pPr marL="0" indent="0">
              <a:buNone/>
            </a:pPr>
            <a:r>
              <a:rPr lang="en-US" sz="2800" dirty="0">
                <a:latin typeface="Helvetica" pitchFamily="2" charset="0"/>
              </a:rPr>
              <a:t>Do NPCs practicing in predominantly rural areas of the U.S. have different…</a:t>
            </a:r>
          </a:p>
          <a:p>
            <a:pPr marL="0" indent="0">
              <a:buNone/>
            </a:pPr>
            <a:r>
              <a:rPr lang="en-US" sz="2800" dirty="0">
                <a:latin typeface="Helvetica" pitchFamily="2" charset="0"/>
              </a:rPr>
              <a:t>	…treatment preferences for OUD?</a:t>
            </a:r>
          </a:p>
          <a:p>
            <a:pPr marL="0" indent="0">
              <a:buNone/>
            </a:pPr>
            <a:r>
              <a:rPr lang="en-US" sz="2800" dirty="0">
                <a:latin typeface="Helvetica" pitchFamily="2" charset="0"/>
              </a:rPr>
              <a:t>	…attitudes toward MOUDs?</a:t>
            </a:r>
          </a:p>
          <a:p>
            <a:pPr marL="0" indent="0">
              <a:buNone/>
            </a:pPr>
            <a:endParaRPr lang="en-US" sz="2800" dirty="0">
              <a:latin typeface="Helvetica" pitchFamily="2" charset="0"/>
            </a:endParaRPr>
          </a:p>
          <a:p>
            <a:pPr marL="0" indent="0">
              <a:buNone/>
            </a:pPr>
            <a:r>
              <a:rPr lang="en-US" sz="2800" dirty="0">
                <a:latin typeface="Helvetica" pitchFamily="2" charset="0"/>
              </a:rPr>
              <a:t>Is the relationship between rurality of practice setting and attitudes toward MOUDs mediated by abstinence treatment orientation?</a:t>
            </a:r>
          </a:p>
        </p:txBody>
      </p:sp>
    </p:spTree>
    <p:extLst>
      <p:ext uri="{BB962C8B-B14F-4D97-AF65-F5344CB8AC3E}">
        <p14:creationId xmlns:p14="http://schemas.microsoft.com/office/powerpoint/2010/main" val="171628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842C-1374-104C-39AC-0995A29C260D}"/>
              </a:ext>
            </a:extLst>
          </p:cNvPr>
          <p:cNvSpPr>
            <a:spLocks noGrp="1"/>
          </p:cNvSpPr>
          <p:nvPr>
            <p:ph type="title"/>
          </p:nvPr>
        </p:nvSpPr>
        <p:spPr>
          <a:xfrm>
            <a:off x="457200" y="205979"/>
            <a:ext cx="8229600" cy="344864"/>
          </a:xfrm>
        </p:spPr>
        <p:txBody>
          <a:bodyPr>
            <a:normAutofit fontScale="90000"/>
          </a:bodyPr>
          <a:lstStyle/>
          <a:p>
            <a:r>
              <a:rPr lang="en-US" dirty="0">
                <a:latin typeface="Helvetica" pitchFamily="2" charset="0"/>
              </a:rPr>
              <a:t>Methods</a:t>
            </a:r>
          </a:p>
        </p:txBody>
      </p:sp>
      <p:sp>
        <p:nvSpPr>
          <p:cNvPr id="4" name="Content Placeholder 2">
            <a:extLst>
              <a:ext uri="{FF2B5EF4-FFF2-40B4-BE49-F238E27FC236}">
                <a16:creationId xmlns:a16="http://schemas.microsoft.com/office/drawing/2014/main" id="{D8F2D292-6BF2-24B2-7151-98153600D071}"/>
              </a:ext>
            </a:extLst>
          </p:cNvPr>
          <p:cNvSpPr>
            <a:spLocks noGrp="1"/>
          </p:cNvSpPr>
          <p:nvPr>
            <p:ph idx="1"/>
          </p:nvPr>
        </p:nvSpPr>
        <p:spPr>
          <a:xfrm>
            <a:off x="457200" y="734972"/>
            <a:ext cx="8229600" cy="4307127"/>
          </a:xfrm>
        </p:spPr>
        <p:txBody>
          <a:bodyPr>
            <a:noAutofit/>
          </a:bodyPr>
          <a:lstStyle/>
          <a:p>
            <a:pPr marL="0" indent="0">
              <a:buNone/>
            </a:pPr>
            <a:r>
              <a:rPr lang="en-US" sz="1550" b="1" dirty="0">
                <a:latin typeface="Helvetica" pitchFamily="2" charset="0"/>
              </a:rPr>
              <a:t>Eligibility</a:t>
            </a:r>
          </a:p>
          <a:p>
            <a:pPr indent="-114300"/>
            <a:r>
              <a:rPr lang="en-US" sz="1550" dirty="0">
                <a:latin typeface="Helvetica" pitchFamily="2" charset="0"/>
              </a:rPr>
              <a:t>English-speaking; 18yo+</a:t>
            </a:r>
          </a:p>
          <a:p>
            <a:pPr indent="-114300"/>
            <a:r>
              <a:rPr lang="en-US" sz="1550" dirty="0">
                <a:latin typeface="Helvetica" pitchFamily="2" charset="0"/>
              </a:rPr>
              <a:t>Involved in substance misuse treatment system</a:t>
            </a:r>
          </a:p>
          <a:p>
            <a:pPr indent="-114300"/>
            <a:r>
              <a:rPr lang="en-US" sz="1550" dirty="0">
                <a:latin typeface="Helvetica" pitchFamily="2" charset="0"/>
              </a:rPr>
              <a:t>HS Diploma &amp; certificate/license OR bachelor’s degree or higher</a:t>
            </a:r>
          </a:p>
          <a:p>
            <a:pPr indent="-114300"/>
            <a:r>
              <a:rPr lang="en-US" sz="1550" dirty="0">
                <a:latin typeface="Helvetica" pitchFamily="2" charset="0"/>
              </a:rPr>
              <a:t>Not a prescriber</a:t>
            </a:r>
          </a:p>
          <a:p>
            <a:pPr marL="0" indent="0">
              <a:buNone/>
            </a:pPr>
            <a:r>
              <a:rPr lang="en-US" sz="1550" b="1" dirty="0">
                <a:latin typeface="Helvetica" pitchFamily="2" charset="0"/>
              </a:rPr>
              <a:t>Mixed Sampling Approach </a:t>
            </a:r>
            <a:r>
              <a:rPr lang="en-US" sz="1550" dirty="0">
                <a:latin typeface="Helvetica" pitchFamily="2" charset="0"/>
              </a:rPr>
              <a:t>(March – June 2019)</a:t>
            </a:r>
          </a:p>
          <a:p>
            <a:pPr indent="-114300"/>
            <a:r>
              <a:rPr lang="en-US" sz="1550" dirty="0">
                <a:latin typeface="Helvetica" pitchFamily="2" charset="0"/>
              </a:rPr>
              <a:t>Social Media: Facebook, LinkedIn, Twitter, and Reddit </a:t>
            </a:r>
            <a:r>
              <a:rPr lang="en-US" sz="1550" baseline="30000" dirty="0">
                <a:latin typeface="Helvetica" pitchFamily="2" charset="0"/>
              </a:rPr>
              <a:t>5</a:t>
            </a:r>
          </a:p>
          <a:p>
            <a:pPr indent="-114300"/>
            <a:r>
              <a:rPr lang="en-US" sz="1550" dirty="0">
                <a:latin typeface="Helvetica" pitchFamily="2" charset="0"/>
              </a:rPr>
              <a:t>U.S. Department of Transportation's Substance Abuse Professionals (SAP) lists </a:t>
            </a:r>
            <a:r>
              <a:rPr lang="en-US" sz="1550" baseline="30000" dirty="0">
                <a:latin typeface="Helvetica" pitchFamily="2" charset="0"/>
              </a:rPr>
              <a:t>6-7</a:t>
            </a:r>
          </a:p>
          <a:p>
            <a:pPr indent="-114300"/>
            <a:r>
              <a:rPr lang="en-US" sz="1550" dirty="0">
                <a:latin typeface="Helvetica" pitchFamily="2" charset="0"/>
              </a:rPr>
              <a:t>SAMHSA’s Behavioral Health Services Locator </a:t>
            </a:r>
            <a:r>
              <a:rPr lang="en-US" sz="1550" baseline="30000" dirty="0">
                <a:latin typeface="Helvetica" pitchFamily="2" charset="0"/>
              </a:rPr>
              <a:t>8</a:t>
            </a:r>
          </a:p>
          <a:p>
            <a:pPr marL="0" indent="0">
              <a:buNone/>
            </a:pPr>
            <a:r>
              <a:rPr lang="en-US" sz="1550" b="1" dirty="0">
                <a:latin typeface="Helvetica" pitchFamily="2" charset="0"/>
              </a:rPr>
              <a:t>Online Survey </a:t>
            </a:r>
            <a:r>
              <a:rPr lang="en-US" sz="1550" dirty="0">
                <a:latin typeface="Helvetica" pitchFamily="2" charset="0"/>
              </a:rPr>
              <a:t>(~15 minutes; Qualtrics)</a:t>
            </a:r>
          </a:p>
          <a:p>
            <a:pPr indent="-114300"/>
            <a:r>
              <a:rPr lang="en-US" sz="1550" dirty="0">
                <a:latin typeface="Helvetica" pitchFamily="2" charset="0"/>
              </a:rPr>
              <a:t>Demographic &amp; Practice Characteristics (including rurality of practice location)</a:t>
            </a:r>
          </a:p>
          <a:p>
            <a:pPr indent="-114300"/>
            <a:r>
              <a:rPr lang="en-US" sz="1550" dirty="0">
                <a:latin typeface="Helvetica" pitchFamily="2" charset="0"/>
              </a:rPr>
              <a:t>Exposure &amp; Training </a:t>
            </a:r>
            <a:r>
              <a:rPr lang="en-US" sz="1550" baseline="30000" dirty="0">
                <a:latin typeface="Helvetica" pitchFamily="2" charset="0"/>
              </a:rPr>
              <a:t>9</a:t>
            </a:r>
          </a:p>
          <a:p>
            <a:pPr indent="-114300"/>
            <a:r>
              <a:rPr lang="en-US" sz="1550" dirty="0">
                <a:latin typeface="Helvetica" pitchFamily="2" charset="0"/>
              </a:rPr>
              <a:t>Treatment Orientation (modified Abstinence Orientation Scale) </a:t>
            </a:r>
            <a:r>
              <a:rPr lang="en-US" sz="1550" baseline="30000" dirty="0">
                <a:latin typeface="Helvetica" pitchFamily="2" charset="0"/>
              </a:rPr>
              <a:t>10</a:t>
            </a:r>
          </a:p>
          <a:p>
            <a:pPr indent="-114300"/>
            <a:r>
              <a:rPr lang="en-US" sz="1550" dirty="0">
                <a:latin typeface="Helvetica" pitchFamily="2" charset="0"/>
              </a:rPr>
              <a:t>Treatment preferences for OUD</a:t>
            </a:r>
          </a:p>
          <a:p>
            <a:pPr indent="-114300"/>
            <a:r>
              <a:rPr lang="en-US" sz="1550" dirty="0">
                <a:latin typeface="Helvetica" pitchFamily="2" charset="0"/>
              </a:rPr>
              <a:t>Attitudes toward MOUDs </a:t>
            </a:r>
            <a:r>
              <a:rPr lang="en-US" sz="1550" baseline="30000" dirty="0">
                <a:latin typeface="Helvetica" pitchFamily="2" charset="0"/>
              </a:rPr>
              <a:t>9</a:t>
            </a:r>
            <a:endParaRPr lang="en-US" sz="1550" dirty="0">
              <a:latin typeface="Helvetica" pitchFamily="2" charset="0"/>
            </a:endParaRPr>
          </a:p>
        </p:txBody>
      </p:sp>
    </p:spTree>
    <p:extLst>
      <p:ext uri="{BB962C8B-B14F-4D97-AF65-F5344CB8AC3E}">
        <p14:creationId xmlns:p14="http://schemas.microsoft.com/office/powerpoint/2010/main" val="351929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world&#10;&#10;Description automatically generated">
            <a:extLst>
              <a:ext uri="{FF2B5EF4-FFF2-40B4-BE49-F238E27FC236}">
                <a16:creationId xmlns:a16="http://schemas.microsoft.com/office/drawing/2014/main" id="{6340344A-C827-6AFA-7ACD-0ED2CDB7BF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89" t="2527" r="170" b="940"/>
          <a:stretch/>
        </p:blipFill>
        <p:spPr bwMode="auto">
          <a:xfrm>
            <a:off x="1025332" y="804231"/>
            <a:ext cx="7093336" cy="4255892"/>
          </a:xfrm>
          <a:prstGeom prst="rect">
            <a:avLst/>
          </a:prstGeom>
          <a:noFill/>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5E947F61-3DA8-54A2-344C-63FEEEBDD35E}"/>
              </a:ext>
            </a:extLst>
          </p:cNvPr>
          <p:cNvSpPr>
            <a:spLocks noGrp="1"/>
          </p:cNvSpPr>
          <p:nvPr>
            <p:ph type="title"/>
          </p:nvPr>
        </p:nvSpPr>
        <p:spPr>
          <a:xfrm>
            <a:off x="457200" y="205979"/>
            <a:ext cx="8229600" cy="466050"/>
          </a:xfrm>
        </p:spPr>
        <p:txBody>
          <a:bodyPr>
            <a:noAutofit/>
          </a:bodyPr>
          <a:lstStyle/>
          <a:p>
            <a:r>
              <a:rPr lang="en-US" sz="2800" dirty="0">
                <a:latin typeface="Helvetica" pitchFamily="2" charset="0"/>
              </a:rPr>
              <a:t>Sample Distribution by State (N = 636)</a:t>
            </a:r>
          </a:p>
        </p:txBody>
      </p:sp>
    </p:spTree>
    <p:extLst>
      <p:ext uri="{BB962C8B-B14F-4D97-AF65-F5344CB8AC3E}">
        <p14:creationId xmlns:p14="http://schemas.microsoft.com/office/powerpoint/2010/main" val="282654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EFAF7627-264B-B147-7280-0DE4AA29B164}"/>
              </a:ext>
            </a:extLst>
          </p:cNvPr>
          <p:cNvGraphicFramePr>
            <a:graphicFrameLocks noGrp="1"/>
          </p:cNvGraphicFramePr>
          <p:nvPr>
            <p:extLst>
              <p:ext uri="{D42A27DB-BD31-4B8C-83A1-F6EECF244321}">
                <p14:modId xmlns:p14="http://schemas.microsoft.com/office/powerpoint/2010/main" val="1344613944"/>
              </p:ext>
            </p:extLst>
          </p:nvPr>
        </p:nvGraphicFramePr>
        <p:xfrm>
          <a:off x="1" y="0"/>
          <a:ext cx="9143999" cy="5143502"/>
        </p:xfrm>
        <a:graphic>
          <a:graphicData uri="http://schemas.openxmlformats.org/drawingml/2006/table">
            <a:tbl>
              <a:tblPr firstRow="1" firstCol="1" bandRow="1">
                <a:tableStyleId>{5C22544A-7EE6-4342-B048-85BDC9FD1C3A}</a:tableStyleId>
              </a:tblPr>
              <a:tblGrid>
                <a:gridCol w="3168711">
                  <a:extLst>
                    <a:ext uri="{9D8B030D-6E8A-4147-A177-3AD203B41FA5}">
                      <a16:colId xmlns:a16="http://schemas.microsoft.com/office/drawing/2014/main" val="3425409670"/>
                    </a:ext>
                  </a:extLst>
                </a:gridCol>
                <a:gridCol w="1391971">
                  <a:extLst>
                    <a:ext uri="{9D8B030D-6E8A-4147-A177-3AD203B41FA5}">
                      <a16:colId xmlns:a16="http://schemas.microsoft.com/office/drawing/2014/main" val="2733445005"/>
                    </a:ext>
                  </a:extLst>
                </a:gridCol>
                <a:gridCol w="2489703">
                  <a:extLst>
                    <a:ext uri="{9D8B030D-6E8A-4147-A177-3AD203B41FA5}">
                      <a16:colId xmlns:a16="http://schemas.microsoft.com/office/drawing/2014/main" val="1359714216"/>
                    </a:ext>
                  </a:extLst>
                </a:gridCol>
                <a:gridCol w="2093614">
                  <a:extLst>
                    <a:ext uri="{9D8B030D-6E8A-4147-A177-3AD203B41FA5}">
                      <a16:colId xmlns:a16="http://schemas.microsoft.com/office/drawing/2014/main" val="2410163402"/>
                    </a:ext>
                  </a:extLst>
                </a:gridCol>
              </a:tblGrid>
              <a:tr h="298952">
                <a:tc gridSpan="4">
                  <a:txBody>
                    <a:bodyPr/>
                    <a:lstStyle/>
                    <a:p>
                      <a:pPr marL="0" marR="0" algn="l">
                        <a:lnSpc>
                          <a:spcPct val="107000"/>
                        </a:lnSpc>
                        <a:spcBef>
                          <a:spcPts val="0"/>
                        </a:spcBef>
                        <a:spcAft>
                          <a:spcPts val="0"/>
                        </a:spcAft>
                      </a:pPr>
                      <a:r>
                        <a:rPr lang="en-US" sz="1300" i="1" dirty="0">
                          <a:effectLst/>
                          <a:latin typeface="Helvetica" pitchFamily="2" charset="0"/>
                        </a:rPr>
                        <a:t>Demographic Characteristics</a:t>
                      </a:r>
                      <a:endParaRPr lang="en-US" sz="1300" i="1"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hMerge="1">
                  <a:txBody>
                    <a:bodyPr/>
                    <a:lstStyle/>
                    <a:p>
                      <a:endParaRPr lang="en-US"/>
                    </a:p>
                  </a:txBody>
                  <a:tcPr/>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529" marR="54529" marT="0" marB="0" anchor="b"/>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529" marR="54529" marT="0" marB="0" anchor="b"/>
                </a:tc>
                <a:extLst>
                  <a:ext uri="{0D108BD9-81ED-4DB2-BD59-A6C34878D82A}">
                    <a16:rowId xmlns:a16="http://schemas.microsoft.com/office/drawing/2014/main" val="2362433597"/>
                  </a:ext>
                </a:extLst>
              </a:tr>
              <a:tr h="322970">
                <a:tc>
                  <a:txBody>
                    <a:bodyPr/>
                    <a:lstStyle/>
                    <a:p>
                      <a:pPr marL="0" marR="0" algn="l">
                        <a:lnSpc>
                          <a:spcPct val="107000"/>
                        </a:lnSpc>
                        <a:spcBef>
                          <a:spcPts val="0"/>
                        </a:spcBef>
                        <a:spcAft>
                          <a:spcPts val="0"/>
                        </a:spcAft>
                      </a:pPr>
                      <a:r>
                        <a:rPr lang="en-US" sz="1300" dirty="0">
                          <a:effectLst/>
                          <a:latin typeface="Helvetica" pitchFamily="2" charset="0"/>
                        </a:rPr>
                        <a:t>Age </a:t>
                      </a:r>
                      <a:r>
                        <a:rPr lang="en-US" sz="1300" b="0" dirty="0">
                          <a:effectLst/>
                          <a:latin typeface="Helvetica" pitchFamily="2" charset="0"/>
                        </a:rPr>
                        <a:t>– </a:t>
                      </a:r>
                      <a:r>
                        <a:rPr lang="en-US" sz="1300" b="0" i="1" dirty="0">
                          <a:effectLst/>
                          <a:latin typeface="Helvetica" pitchFamily="2" charset="0"/>
                        </a:rPr>
                        <a:t>M</a:t>
                      </a:r>
                      <a:r>
                        <a:rPr lang="en-US" sz="1300" b="0" dirty="0">
                          <a:effectLst/>
                          <a:latin typeface="Helvetica" pitchFamily="2" charset="0"/>
                        </a:rPr>
                        <a:t> (</a:t>
                      </a:r>
                      <a:r>
                        <a:rPr lang="en-US" sz="1300" b="0" i="1" dirty="0">
                          <a:effectLst/>
                          <a:latin typeface="Helvetica" pitchFamily="2" charset="0"/>
                        </a:rPr>
                        <a:t>SD</a:t>
                      </a:r>
                      <a:r>
                        <a:rPr lang="en-US" sz="1300" b="0" dirty="0">
                          <a:effectLst/>
                          <a:latin typeface="Helvetica" pitchFamily="2" charset="0"/>
                        </a:rPr>
                        <a:t>)</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dirty="0">
                          <a:effectLst/>
                          <a:latin typeface="Helvetica" pitchFamily="2" charset="0"/>
                        </a:rPr>
                        <a:t>46.7 (13.5)</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l">
                        <a:lnSpc>
                          <a:spcPct val="107000"/>
                        </a:lnSpc>
                        <a:spcBef>
                          <a:spcPts val="0"/>
                        </a:spcBef>
                        <a:spcAft>
                          <a:spcPts val="0"/>
                        </a:spcAft>
                      </a:pPr>
                      <a:r>
                        <a:rPr lang="en-US" sz="1300" b="1" dirty="0">
                          <a:solidFill>
                            <a:schemeClr val="bg1"/>
                          </a:solidFill>
                          <a:effectLst/>
                          <a:latin typeface="Helvetica" pitchFamily="2" charset="0"/>
                        </a:rPr>
                        <a:t>Educational Attainment</a:t>
                      </a:r>
                      <a:endParaRPr lang="en-US" sz="1300" b="1"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 </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3515178663"/>
                  </a:ext>
                </a:extLst>
              </a:tr>
              <a:tr h="322970">
                <a:tc>
                  <a:txBody>
                    <a:bodyPr/>
                    <a:lstStyle/>
                    <a:p>
                      <a:pPr marL="0" marR="0" algn="l">
                        <a:lnSpc>
                          <a:spcPct val="107000"/>
                        </a:lnSpc>
                        <a:spcBef>
                          <a:spcPts val="0"/>
                        </a:spcBef>
                        <a:spcAft>
                          <a:spcPts val="0"/>
                        </a:spcAft>
                      </a:pPr>
                      <a:r>
                        <a:rPr lang="en-US" sz="1300" dirty="0">
                          <a:effectLst/>
                          <a:latin typeface="Helvetica" pitchFamily="2" charset="0"/>
                        </a:rPr>
                        <a:t>Gender</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tabLst>
                          <a:tab pos="178435" algn="dec"/>
                        </a:tabLst>
                      </a:pPr>
                      <a:r>
                        <a:rPr lang="en-US" sz="1300" dirty="0">
                          <a:effectLst/>
                          <a:latin typeface="Helvetica" pitchFamily="2" charset="0"/>
                        </a:rPr>
                        <a:t> </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High school diploma or GED</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3.3%</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1316577610"/>
                  </a:ext>
                </a:extLst>
              </a:tr>
              <a:tr h="322970">
                <a:tc>
                  <a:txBody>
                    <a:bodyPr/>
                    <a:lstStyle/>
                    <a:p>
                      <a:pPr marL="213995" marR="0" algn="l">
                        <a:lnSpc>
                          <a:spcPct val="107000"/>
                        </a:lnSpc>
                        <a:spcBef>
                          <a:spcPts val="0"/>
                        </a:spcBef>
                        <a:spcAft>
                          <a:spcPts val="0"/>
                        </a:spcAft>
                      </a:pPr>
                      <a:r>
                        <a:rPr lang="en-US" sz="1300" b="0">
                          <a:effectLst/>
                          <a:latin typeface="Helvetica" pitchFamily="2" charset="0"/>
                        </a:rPr>
                        <a:t>Cis-gender female</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74.1%</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Associate's degree</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2.7%</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323887712"/>
                  </a:ext>
                </a:extLst>
              </a:tr>
              <a:tr h="322970">
                <a:tc>
                  <a:txBody>
                    <a:bodyPr/>
                    <a:lstStyle/>
                    <a:p>
                      <a:pPr marL="213995" marR="0" algn="l">
                        <a:lnSpc>
                          <a:spcPct val="107000"/>
                        </a:lnSpc>
                        <a:spcBef>
                          <a:spcPts val="0"/>
                        </a:spcBef>
                        <a:spcAft>
                          <a:spcPts val="0"/>
                        </a:spcAft>
                      </a:pPr>
                      <a:r>
                        <a:rPr lang="en-US" sz="1300" b="0">
                          <a:effectLst/>
                          <a:latin typeface="Helvetica" pitchFamily="2" charset="0"/>
                        </a:rPr>
                        <a:t>Cis-gender male</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24.1%</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Bachelor's degree</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10.5%</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374916040"/>
                  </a:ext>
                </a:extLst>
              </a:tr>
              <a:tr h="322970">
                <a:tc>
                  <a:txBody>
                    <a:bodyPr/>
                    <a:lstStyle/>
                    <a:p>
                      <a:pPr marL="213995" marR="0" algn="l">
                        <a:lnSpc>
                          <a:spcPct val="107000"/>
                        </a:lnSpc>
                        <a:spcBef>
                          <a:spcPts val="0"/>
                        </a:spcBef>
                        <a:spcAft>
                          <a:spcPts val="0"/>
                        </a:spcAft>
                      </a:pPr>
                      <a:r>
                        <a:rPr lang="en-US" sz="1300" b="0">
                          <a:effectLst/>
                          <a:latin typeface="Helvetica" pitchFamily="2" charset="0"/>
                        </a:rPr>
                        <a:t>Transgender</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0.2%</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Master's degree</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76.9%</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3156904510"/>
                  </a:ext>
                </a:extLst>
              </a:tr>
              <a:tr h="322970">
                <a:tc>
                  <a:txBody>
                    <a:bodyPr/>
                    <a:lstStyle/>
                    <a:p>
                      <a:pPr marL="213995" marR="0" algn="l">
                        <a:lnSpc>
                          <a:spcPct val="107000"/>
                        </a:lnSpc>
                        <a:spcBef>
                          <a:spcPts val="0"/>
                        </a:spcBef>
                        <a:spcAft>
                          <a:spcPts val="0"/>
                        </a:spcAft>
                      </a:pPr>
                      <a:r>
                        <a:rPr lang="en-US" sz="1300" b="0" dirty="0">
                          <a:effectLst/>
                          <a:latin typeface="Helvetica" pitchFamily="2" charset="0"/>
                        </a:rPr>
                        <a:t>Non-binary / genderqueer</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dirty="0">
                          <a:effectLst/>
                          <a:latin typeface="Helvetica" pitchFamily="2" charset="0"/>
                        </a:rPr>
                        <a:t>1.1%</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Doctorate degree or higher</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6.6%</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2186236063"/>
                  </a:ext>
                </a:extLst>
              </a:tr>
              <a:tr h="322970">
                <a:tc>
                  <a:txBody>
                    <a:bodyPr/>
                    <a:lstStyle/>
                    <a:p>
                      <a:pPr marL="213995" marR="0" algn="l">
                        <a:lnSpc>
                          <a:spcPct val="107000"/>
                        </a:lnSpc>
                        <a:spcBef>
                          <a:spcPts val="0"/>
                        </a:spcBef>
                        <a:spcAft>
                          <a:spcPts val="0"/>
                        </a:spcAft>
                      </a:pPr>
                      <a:r>
                        <a:rPr lang="en-US" sz="1300" b="0" dirty="0">
                          <a:effectLst/>
                          <a:latin typeface="Helvetica" pitchFamily="2" charset="0"/>
                        </a:rPr>
                        <a:t>Prefer not to answer</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0.6%</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l">
                        <a:lnSpc>
                          <a:spcPct val="107000"/>
                        </a:lnSpc>
                        <a:spcBef>
                          <a:spcPts val="0"/>
                        </a:spcBef>
                        <a:spcAft>
                          <a:spcPts val="0"/>
                        </a:spcAft>
                      </a:pPr>
                      <a:r>
                        <a:rPr lang="en-US" sz="1300" b="1" dirty="0">
                          <a:solidFill>
                            <a:schemeClr val="bg1"/>
                          </a:solidFill>
                          <a:effectLst/>
                          <a:latin typeface="Helvetica" pitchFamily="2" charset="0"/>
                        </a:rPr>
                        <a:t>Practice Location</a:t>
                      </a:r>
                      <a:endParaRPr lang="en-US" sz="1300" b="1"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rPr>
                        <a:t> </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3712446968"/>
                  </a:ext>
                </a:extLst>
              </a:tr>
              <a:tr h="322970">
                <a:tc>
                  <a:txBody>
                    <a:bodyPr/>
                    <a:lstStyle/>
                    <a:p>
                      <a:pPr marL="0" marR="0" algn="l">
                        <a:lnSpc>
                          <a:spcPct val="107000"/>
                        </a:lnSpc>
                        <a:spcBef>
                          <a:spcPts val="0"/>
                        </a:spcBef>
                        <a:spcAft>
                          <a:spcPts val="0"/>
                        </a:spcAft>
                      </a:pPr>
                      <a:r>
                        <a:rPr lang="en-US" sz="1300">
                          <a:effectLst/>
                          <a:latin typeface="Helvetica" pitchFamily="2" charset="0"/>
                        </a:rPr>
                        <a:t>Race</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a:effectLst/>
                          <a:latin typeface="Helvetica" pitchFamily="2" charset="0"/>
                        </a:rPr>
                        <a:t> </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B w="38100" cap="flat" cmpd="sng" algn="ctr">
                      <a:solidFill>
                        <a:srgbClr val="FF0000"/>
                      </a:solidFill>
                      <a:prstDash val="solid"/>
                      <a:round/>
                      <a:headEnd type="none" w="med" len="med"/>
                      <a:tailEnd type="none" w="med" len="med"/>
                    </a:lnB>
                  </a:tcP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Rural</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a:effectLst/>
                          <a:latin typeface="Helvetica" pitchFamily="2" charset="0"/>
                        </a:rPr>
                        <a:t>21.2%</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2177699722"/>
                  </a:ext>
                </a:extLst>
              </a:tr>
              <a:tr h="322970">
                <a:tc>
                  <a:txBody>
                    <a:bodyPr/>
                    <a:lstStyle/>
                    <a:p>
                      <a:pPr marL="213995" marR="0" algn="l">
                        <a:lnSpc>
                          <a:spcPct val="107000"/>
                        </a:lnSpc>
                        <a:spcBef>
                          <a:spcPts val="0"/>
                        </a:spcBef>
                        <a:spcAft>
                          <a:spcPts val="0"/>
                        </a:spcAft>
                      </a:pPr>
                      <a:r>
                        <a:rPr lang="en-US" sz="1300" b="0" dirty="0">
                          <a:effectLst/>
                          <a:latin typeface="Helvetica" pitchFamily="2" charset="0"/>
                        </a:rPr>
                        <a:t>White</a:t>
                      </a:r>
                      <a:r>
                        <a:rPr lang="en-US" sz="1300" b="0" baseline="30000" dirty="0">
                          <a:effectLst/>
                          <a:latin typeface="Helvetica" pitchFamily="2" charset="0"/>
                        </a:rPr>
                        <a:t>*</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dirty="0">
                          <a:effectLst/>
                          <a:latin typeface="Helvetica" pitchFamily="2" charset="0"/>
                        </a:rPr>
                        <a:t>78.5%</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Suburban</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L w="38100" cap="flat" cmpd="sng" algn="ctr">
                      <a:solidFill>
                        <a:srgbClr val="FF0000"/>
                      </a:solidFill>
                      <a:prstDash val="solid"/>
                      <a:round/>
                      <a:headEnd type="none" w="med" len="med"/>
                      <a:tailEnd type="none" w="med" len="med"/>
                    </a:lnL>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rPr>
                        <a:t>34.4%</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2928497061"/>
                  </a:ext>
                </a:extLst>
              </a:tr>
              <a:tr h="322970">
                <a:tc>
                  <a:txBody>
                    <a:bodyPr/>
                    <a:lstStyle/>
                    <a:p>
                      <a:pPr marL="213995" marR="0" algn="l">
                        <a:lnSpc>
                          <a:spcPct val="107000"/>
                        </a:lnSpc>
                        <a:spcBef>
                          <a:spcPts val="0"/>
                        </a:spcBef>
                        <a:spcAft>
                          <a:spcPts val="0"/>
                        </a:spcAft>
                      </a:pPr>
                      <a:r>
                        <a:rPr lang="en-US" sz="1300" b="0">
                          <a:effectLst/>
                          <a:latin typeface="Helvetica" pitchFamily="2" charset="0"/>
                        </a:rPr>
                        <a:t>Black or African American</a:t>
                      </a:r>
                      <a:r>
                        <a:rPr lang="en-US" sz="1300" b="0" baseline="30000">
                          <a:effectLst/>
                          <a:latin typeface="Helvetica" pitchFamily="2" charset="0"/>
                        </a:rPr>
                        <a:t>*</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T w="381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300">
                          <a:effectLst/>
                          <a:latin typeface="Helvetica" pitchFamily="2" charset="0"/>
                        </a:rPr>
                        <a:t>10.5%</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T w="38100" cap="flat" cmpd="sng" algn="ctr">
                      <a:solidFill>
                        <a:srgbClr val="FF0000"/>
                      </a:solidFill>
                      <a:prstDash val="solid"/>
                      <a:round/>
                      <a:headEnd type="none" w="med" len="med"/>
                      <a:tailEnd type="none" w="med" len="med"/>
                    </a:lnT>
                  </a:tcP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rPr>
                        <a:t>Urban</a:t>
                      </a:r>
                      <a:endParaRPr lang="en-US" sz="1300" b="0"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rPr>
                        <a:t>44.3%</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extLst>
                  <a:ext uri="{0D108BD9-81ED-4DB2-BD59-A6C34878D82A}">
                    <a16:rowId xmlns:a16="http://schemas.microsoft.com/office/drawing/2014/main" val="1361546919"/>
                  </a:ext>
                </a:extLst>
              </a:tr>
              <a:tr h="322970">
                <a:tc>
                  <a:txBody>
                    <a:bodyPr/>
                    <a:lstStyle/>
                    <a:p>
                      <a:pPr marL="213995" marR="0" algn="l">
                        <a:lnSpc>
                          <a:spcPct val="107000"/>
                        </a:lnSpc>
                        <a:spcBef>
                          <a:spcPts val="0"/>
                        </a:spcBef>
                        <a:spcAft>
                          <a:spcPts val="0"/>
                        </a:spcAft>
                      </a:pPr>
                      <a:r>
                        <a:rPr lang="en-US" sz="1300" b="0" dirty="0">
                          <a:effectLst/>
                          <a:latin typeface="Helvetica" pitchFamily="2" charset="0"/>
                        </a:rPr>
                        <a:t>Hispanic or Latino</a:t>
                      </a:r>
                      <a:r>
                        <a:rPr lang="en-US" sz="1300" b="0" baseline="30000" dirty="0">
                          <a:effectLst/>
                          <a:latin typeface="Helvetica" pitchFamily="2" charset="0"/>
                        </a:rPr>
                        <a:t>*</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4.9%</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l">
                        <a:lnSpc>
                          <a:spcPct val="107000"/>
                        </a:lnSpc>
                        <a:spcBef>
                          <a:spcPts val="0"/>
                        </a:spcBef>
                        <a:spcAft>
                          <a:spcPts val="0"/>
                        </a:spcAft>
                      </a:pPr>
                      <a:r>
                        <a:rPr lang="en-US" sz="1300" b="1" dirty="0">
                          <a:solidFill>
                            <a:schemeClr val="bg1"/>
                          </a:solidFill>
                          <a:effectLst/>
                          <a:latin typeface="Helvetica" pitchFamily="2" charset="0"/>
                        </a:rPr>
                        <a:t>Religious or spiritual?</a:t>
                      </a:r>
                      <a:endParaRPr lang="en-US" sz="1300" b="1" dirty="0">
                        <a:solidFill>
                          <a:schemeClr val="bg1"/>
                        </a:solidFill>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B w="38100" cap="flat" cmpd="sng" algn="ctr">
                      <a:solidFill>
                        <a:srgbClr val="FF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rPr>
                        <a:t> </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B w="38100" cap="flat" cmpd="sng" algn="ctr">
                      <a:solidFill>
                        <a:srgbClr val="FF0000"/>
                      </a:solidFill>
                      <a:prstDash val="solid"/>
                      <a:round/>
                      <a:headEnd type="none" w="med" len="med"/>
                      <a:tailEnd type="none" w="med" len="med"/>
                    </a:lnB>
                    <a:solidFill>
                      <a:srgbClr val="CBD8E6"/>
                    </a:solidFill>
                  </a:tcPr>
                </a:tc>
                <a:extLst>
                  <a:ext uri="{0D108BD9-81ED-4DB2-BD59-A6C34878D82A}">
                    <a16:rowId xmlns:a16="http://schemas.microsoft.com/office/drawing/2014/main" val="2644396718"/>
                  </a:ext>
                </a:extLst>
              </a:tr>
              <a:tr h="322970">
                <a:tc>
                  <a:txBody>
                    <a:bodyPr/>
                    <a:lstStyle/>
                    <a:p>
                      <a:pPr marL="213995" marR="0" algn="l">
                        <a:lnSpc>
                          <a:spcPct val="107000"/>
                        </a:lnSpc>
                        <a:spcBef>
                          <a:spcPts val="0"/>
                        </a:spcBef>
                        <a:spcAft>
                          <a:spcPts val="0"/>
                        </a:spcAft>
                      </a:pPr>
                      <a:r>
                        <a:rPr lang="en-US" sz="1300" b="0">
                          <a:effectLst/>
                          <a:latin typeface="Helvetica" pitchFamily="2" charset="0"/>
                        </a:rPr>
                        <a:t>Asian or Pacific Islander</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0.9%</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lnR w="38100" cap="flat" cmpd="sng" algn="ctr">
                      <a:solidFill>
                        <a:srgbClr val="FF0000"/>
                      </a:solidFill>
                      <a:prstDash val="solid"/>
                      <a:round/>
                      <a:headEnd type="none" w="med" len="med"/>
                      <a:tailEnd type="none" w="med" len="med"/>
                    </a:lnR>
                  </a:tcP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ea typeface="Calibri" panose="020F0502020204030204" pitchFamily="34" charset="0"/>
                          <a:cs typeface="Times New Roman" panose="02020603050405020304" pitchFamily="18" charset="0"/>
                        </a:rPr>
                        <a:t>Yes*</a:t>
                      </a:r>
                    </a:p>
                  </a:txBody>
                  <a:tcPr marL="54529" marR="54529"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ea typeface="Calibri" panose="020F0502020204030204" pitchFamily="34" charset="0"/>
                          <a:cs typeface="Times New Roman" panose="02020603050405020304" pitchFamily="18" charset="0"/>
                        </a:rPr>
                        <a:t>72.3%</a:t>
                      </a:r>
                    </a:p>
                  </a:txBody>
                  <a:tcPr marL="54529" marR="54529"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E7EDF3"/>
                    </a:solidFill>
                  </a:tcPr>
                </a:tc>
                <a:extLst>
                  <a:ext uri="{0D108BD9-81ED-4DB2-BD59-A6C34878D82A}">
                    <a16:rowId xmlns:a16="http://schemas.microsoft.com/office/drawing/2014/main" val="1793434312"/>
                  </a:ext>
                </a:extLst>
              </a:tr>
              <a:tr h="322970">
                <a:tc>
                  <a:txBody>
                    <a:bodyPr/>
                    <a:lstStyle/>
                    <a:p>
                      <a:pPr marL="213995" marR="0" algn="l">
                        <a:lnSpc>
                          <a:spcPct val="107000"/>
                        </a:lnSpc>
                        <a:spcBef>
                          <a:spcPts val="0"/>
                        </a:spcBef>
                        <a:spcAft>
                          <a:spcPts val="0"/>
                        </a:spcAft>
                      </a:pPr>
                      <a:r>
                        <a:rPr lang="en-US" sz="1300" b="0">
                          <a:effectLst/>
                          <a:latin typeface="Helvetica" pitchFamily="2" charset="0"/>
                        </a:rPr>
                        <a:t>Native American or American Indian</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dirty="0">
                          <a:effectLst/>
                          <a:latin typeface="Helvetica" pitchFamily="2" charset="0"/>
                        </a:rPr>
                        <a:t>1.4%</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ea typeface="Calibri" panose="020F0502020204030204" pitchFamily="34" charset="0"/>
                          <a:cs typeface="Times New Roman" panose="02020603050405020304" pitchFamily="18" charset="0"/>
                        </a:rPr>
                        <a:t>No</a:t>
                      </a:r>
                    </a:p>
                  </a:txBody>
                  <a:tcPr marL="54529" marR="54529" marT="0" marB="0" anchor="ctr">
                    <a:lnT w="38100" cap="flat" cmpd="sng" algn="ctr">
                      <a:solidFill>
                        <a:srgbClr val="FF0000"/>
                      </a:solidFill>
                      <a:prstDash val="solid"/>
                      <a:round/>
                      <a:headEnd type="none" w="med" len="med"/>
                      <a:tailEnd type="none" w="med" len="med"/>
                    </a:lnT>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ea typeface="Calibri" panose="020F0502020204030204" pitchFamily="34" charset="0"/>
                          <a:cs typeface="Times New Roman" panose="02020603050405020304" pitchFamily="18" charset="0"/>
                        </a:rPr>
                        <a:t>22.2%</a:t>
                      </a:r>
                    </a:p>
                  </a:txBody>
                  <a:tcPr marL="54529" marR="54529" marT="0" marB="0" anchor="ctr">
                    <a:lnT w="38100" cap="flat" cmpd="sng" algn="ctr">
                      <a:solidFill>
                        <a:srgbClr val="FF0000"/>
                      </a:solidFill>
                      <a:prstDash val="solid"/>
                      <a:round/>
                      <a:headEnd type="none" w="med" len="med"/>
                      <a:tailEnd type="none" w="med" len="med"/>
                    </a:lnT>
                    <a:solidFill>
                      <a:srgbClr val="CBD8E6"/>
                    </a:solidFill>
                  </a:tcPr>
                </a:tc>
                <a:extLst>
                  <a:ext uri="{0D108BD9-81ED-4DB2-BD59-A6C34878D82A}">
                    <a16:rowId xmlns:a16="http://schemas.microsoft.com/office/drawing/2014/main" val="3234619457"/>
                  </a:ext>
                </a:extLst>
              </a:tr>
              <a:tr h="322970">
                <a:tc>
                  <a:txBody>
                    <a:bodyPr/>
                    <a:lstStyle/>
                    <a:p>
                      <a:pPr marL="213995" marR="0" algn="l">
                        <a:lnSpc>
                          <a:spcPct val="107000"/>
                        </a:lnSpc>
                        <a:spcBef>
                          <a:spcPts val="0"/>
                        </a:spcBef>
                        <a:spcAft>
                          <a:spcPts val="0"/>
                        </a:spcAft>
                      </a:pPr>
                      <a:r>
                        <a:rPr lang="en-US" sz="1300" b="0">
                          <a:effectLst/>
                          <a:latin typeface="Helvetica" pitchFamily="2" charset="0"/>
                        </a:rPr>
                        <a:t>More than one race</a:t>
                      </a:r>
                      <a:endParaRPr lang="en-US" sz="1300" b="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a:effectLst/>
                          <a:latin typeface="Helvetica" pitchFamily="2" charset="0"/>
                        </a:rPr>
                        <a:t>2.4%</a:t>
                      </a:r>
                      <a:endParaRPr lang="en-US" sz="130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gn="l">
                        <a:lnSpc>
                          <a:spcPct val="107000"/>
                        </a:lnSpc>
                        <a:spcBef>
                          <a:spcPts val="0"/>
                        </a:spcBef>
                        <a:spcAft>
                          <a:spcPts val="0"/>
                        </a:spcAft>
                      </a:pPr>
                      <a:r>
                        <a:rPr lang="en-US" sz="1300" b="0" dirty="0">
                          <a:solidFill>
                            <a:schemeClr val="bg1"/>
                          </a:solidFill>
                          <a:effectLst/>
                          <a:latin typeface="Helvetica" pitchFamily="2" charset="0"/>
                          <a:ea typeface="Calibri" panose="020F0502020204030204" pitchFamily="34" charset="0"/>
                          <a:cs typeface="Times New Roman" panose="02020603050405020304" pitchFamily="18" charset="0"/>
                        </a:rPr>
                        <a:t>Prefer not to answer</a:t>
                      </a:r>
                    </a:p>
                  </a:txBody>
                  <a:tcPr marL="54529" marR="54529" marT="0" marB="0" anchor="ctr">
                    <a:solidFill>
                      <a:schemeClr val="accent1"/>
                    </a:solidFill>
                  </a:tcPr>
                </a:tc>
                <a:tc>
                  <a:txBody>
                    <a:bodyPr/>
                    <a:lstStyle/>
                    <a:p>
                      <a:pPr marL="0" marR="0" algn="ctr">
                        <a:lnSpc>
                          <a:spcPct val="107000"/>
                        </a:lnSpc>
                        <a:spcBef>
                          <a:spcPts val="0"/>
                        </a:spcBef>
                        <a:spcAft>
                          <a:spcPts val="0"/>
                        </a:spcAft>
                      </a:pPr>
                      <a:r>
                        <a:rPr lang="en-US" sz="1300" dirty="0">
                          <a:effectLst/>
                          <a:latin typeface="Helvetica" pitchFamily="2" charset="0"/>
                          <a:ea typeface="Calibri" panose="020F0502020204030204" pitchFamily="34" charset="0"/>
                          <a:cs typeface="Times New Roman" panose="02020603050405020304" pitchFamily="18" charset="0"/>
                        </a:rPr>
                        <a:t>5.5%</a:t>
                      </a:r>
                    </a:p>
                  </a:txBody>
                  <a:tcPr marL="54529" marR="54529" marT="0" marB="0" anchor="ctr">
                    <a:solidFill>
                      <a:srgbClr val="E7EDF3"/>
                    </a:solidFill>
                  </a:tcPr>
                </a:tc>
                <a:extLst>
                  <a:ext uri="{0D108BD9-81ED-4DB2-BD59-A6C34878D82A}">
                    <a16:rowId xmlns:a16="http://schemas.microsoft.com/office/drawing/2014/main" val="1214193241"/>
                  </a:ext>
                </a:extLst>
              </a:tr>
              <a:tr h="322970">
                <a:tc>
                  <a:txBody>
                    <a:bodyPr/>
                    <a:lstStyle/>
                    <a:p>
                      <a:pPr marL="213995" marR="0" algn="l">
                        <a:lnSpc>
                          <a:spcPct val="107000"/>
                        </a:lnSpc>
                        <a:spcBef>
                          <a:spcPts val="0"/>
                        </a:spcBef>
                        <a:spcAft>
                          <a:spcPts val="0"/>
                        </a:spcAft>
                      </a:pPr>
                      <a:r>
                        <a:rPr lang="en-US" sz="1300" b="0" dirty="0">
                          <a:effectLst/>
                          <a:latin typeface="Helvetica" pitchFamily="2" charset="0"/>
                        </a:rPr>
                        <a:t>Prefer not to answer</a:t>
                      </a:r>
                      <a:endParaRPr lang="en-US" sz="1300" b="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0" marR="0" algn="ctr">
                        <a:lnSpc>
                          <a:spcPct val="107000"/>
                        </a:lnSpc>
                        <a:spcBef>
                          <a:spcPts val="0"/>
                        </a:spcBef>
                        <a:spcAft>
                          <a:spcPts val="0"/>
                        </a:spcAft>
                      </a:pPr>
                      <a:r>
                        <a:rPr lang="en-US" sz="1300" dirty="0">
                          <a:effectLst/>
                          <a:latin typeface="Helvetica" pitchFamily="2" charset="0"/>
                        </a:rPr>
                        <a:t>1.4%</a:t>
                      </a: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ctr"/>
                </a:tc>
                <a:tc>
                  <a:txBody>
                    <a:bodyPr/>
                    <a:lstStyle/>
                    <a:p>
                      <a:pPr marL="213995" marR="0">
                        <a:lnSpc>
                          <a:spcPct val="107000"/>
                        </a:lnSpc>
                        <a:spcBef>
                          <a:spcPts val="0"/>
                        </a:spcBef>
                        <a:spcAft>
                          <a:spcPts val="0"/>
                        </a:spcAft>
                      </a:pP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b">
                    <a:solidFill>
                      <a:schemeClr val="accent1"/>
                    </a:solidFill>
                  </a:tcPr>
                </a:tc>
                <a:tc>
                  <a:txBody>
                    <a:bodyPr/>
                    <a:lstStyle/>
                    <a:p>
                      <a:pPr marL="0" marR="0" algn="ctr">
                        <a:lnSpc>
                          <a:spcPct val="107000"/>
                        </a:lnSpc>
                        <a:spcBef>
                          <a:spcPts val="0"/>
                        </a:spcBef>
                        <a:spcAft>
                          <a:spcPts val="0"/>
                        </a:spcAft>
                      </a:pPr>
                      <a:endParaRPr lang="en-US" sz="1300" dirty="0">
                        <a:effectLst/>
                        <a:latin typeface="Helvetica" pitchFamily="2" charset="0"/>
                        <a:ea typeface="Calibri" panose="020F0502020204030204" pitchFamily="34" charset="0"/>
                        <a:cs typeface="Times New Roman" panose="02020603050405020304" pitchFamily="18" charset="0"/>
                      </a:endParaRPr>
                    </a:p>
                  </a:txBody>
                  <a:tcPr marL="54529" marR="54529" marT="0" marB="0" anchor="b">
                    <a:solidFill>
                      <a:srgbClr val="CBD8E6"/>
                    </a:solidFill>
                  </a:tcPr>
                </a:tc>
                <a:extLst>
                  <a:ext uri="{0D108BD9-81ED-4DB2-BD59-A6C34878D82A}">
                    <a16:rowId xmlns:a16="http://schemas.microsoft.com/office/drawing/2014/main" val="2963899044"/>
                  </a:ext>
                </a:extLst>
              </a:tr>
            </a:tbl>
          </a:graphicData>
        </a:graphic>
      </p:graphicFrame>
    </p:spTree>
    <p:extLst>
      <p:ext uri="{BB962C8B-B14F-4D97-AF65-F5344CB8AC3E}">
        <p14:creationId xmlns:p14="http://schemas.microsoft.com/office/powerpoint/2010/main" val="103080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03B76A-4909-5080-477B-AAF2906F66C8}"/>
              </a:ext>
            </a:extLst>
          </p:cNvPr>
          <p:cNvGraphicFramePr>
            <a:graphicFrameLocks noGrp="1"/>
          </p:cNvGraphicFramePr>
          <p:nvPr>
            <p:extLst>
              <p:ext uri="{D42A27DB-BD31-4B8C-83A1-F6EECF244321}">
                <p14:modId xmlns:p14="http://schemas.microsoft.com/office/powerpoint/2010/main" val="2750327190"/>
              </p:ext>
            </p:extLst>
          </p:nvPr>
        </p:nvGraphicFramePr>
        <p:xfrm>
          <a:off x="1222874" y="1"/>
          <a:ext cx="6422834" cy="5143509"/>
        </p:xfrm>
        <a:graphic>
          <a:graphicData uri="http://schemas.openxmlformats.org/drawingml/2006/table">
            <a:tbl>
              <a:tblPr firstRow="1" firstCol="1" bandRow="1">
                <a:tableStyleId>{5C22544A-7EE6-4342-B048-85BDC9FD1C3A}</a:tableStyleId>
              </a:tblPr>
              <a:tblGrid>
                <a:gridCol w="4087257">
                  <a:extLst>
                    <a:ext uri="{9D8B030D-6E8A-4147-A177-3AD203B41FA5}">
                      <a16:colId xmlns:a16="http://schemas.microsoft.com/office/drawing/2014/main" val="2007300230"/>
                    </a:ext>
                  </a:extLst>
                </a:gridCol>
                <a:gridCol w="2335577">
                  <a:extLst>
                    <a:ext uri="{9D8B030D-6E8A-4147-A177-3AD203B41FA5}">
                      <a16:colId xmlns:a16="http://schemas.microsoft.com/office/drawing/2014/main" val="3992282638"/>
                    </a:ext>
                  </a:extLst>
                </a:gridCol>
              </a:tblGrid>
              <a:tr h="244929">
                <a:tc gridSpan="2">
                  <a:txBody>
                    <a:bodyPr/>
                    <a:lstStyle/>
                    <a:p>
                      <a:pPr marL="0" marR="0">
                        <a:lnSpc>
                          <a:spcPct val="107000"/>
                        </a:lnSpc>
                        <a:spcBef>
                          <a:spcPts val="0"/>
                        </a:spcBef>
                        <a:spcAft>
                          <a:spcPts val="0"/>
                        </a:spcAft>
                      </a:pPr>
                      <a:r>
                        <a:rPr lang="en-US" sz="1500" dirty="0">
                          <a:effectLst/>
                          <a:latin typeface="Helvetica" pitchFamily="2" charset="0"/>
                        </a:rPr>
                        <a:t>MOUD Training &amp; Exposure Frequencies</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hMerge="1">
                  <a:txBody>
                    <a:bodyPr/>
                    <a:lstStyle/>
                    <a:p>
                      <a:endParaRPr lang="en-US"/>
                    </a:p>
                  </a:txBody>
                  <a:tcPr/>
                </a:tc>
                <a:extLst>
                  <a:ext uri="{0D108BD9-81ED-4DB2-BD59-A6C34878D82A}">
                    <a16:rowId xmlns:a16="http://schemas.microsoft.com/office/drawing/2014/main" val="1697319917"/>
                  </a:ext>
                </a:extLst>
              </a:tr>
              <a:tr h="244929">
                <a:tc>
                  <a:txBody>
                    <a:bodyPr/>
                    <a:lstStyle/>
                    <a:p>
                      <a:pPr marL="0" marR="0">
                        <a:lnSpc>
                          <a:spcPct val="107000"/>
                        </a:lnSpc>
                        <a:spcBef>
                          <a:spcPts val="0"/>
                        </a:spcBef>
                        <a:spcAft>
                          <a:spcPts val="0"/>
                        </a:spcAft>
                      </a:pPr>
                      <a:r>
                        <a:rPr lang="en-US" sz="1500">
                          <a:effectLst/>
                          <a:latin typeface="Helvetica" pitchFamily="2" charset="0"/>
                        </a:rPr>
                        <a:t>MOUD-specific training</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 </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277997934"/>
                  </a:ext>
                </a:extLst>
              </a:tr>
              <a:tr h="244929">
                <a:tc>
                  <a:txBody>
                    <a:bodyPr/>
                    <a:lstStyle/>
                    <a:p>
                      <a:pPr marL="213995" marR="0">
                        <a:lnSpc>
                          <a:spcPct val="107000"/>
                        </a:lnSpc>
                        <a:spcBef>
                          <a:spcPts val="0"/>
                        </a:spcBef>
                        <a:spcAft>
                          <a:spcPts val="0"/>
                        </a:spcAft>
                      </a:pPr>
                      <a:r>
                        <a:rPr lang="en-US" sz="1500" b="0">
                          <a:effectLst/>
                          <a:latin typeface="Helvetica" pitchFamily="2" charset="0"/>
                        </a:rPr>
                        <a:t>None</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11.2%</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344574810"/>
                  </a:ext>
                </a:extLst>
              </a:tr>
              <a:tr h="244929">
                <a:tc>
                  <a:txBody>
                    <a:bodyPr/>
                    <a:lstStyle/>
                    <a:p>
                      <a:pPr marL="213995" marR="0">
                        <a:lnSpc>
                          <a:spcPct val="107000"/>
                        </a:lnSpc>
                        <a:spcBef>
                          <a:spcPts val="0"/>
                        </a:spcBef>
                        <a:spcAft>
                          <a:spcPts val="0"/>
                        </a:spcAft>
                      </a:pPr>
                      <a:r>
                        <a:rPr lang="en-US" sz="1500" b="0">
                          <a:effectLst/>
                          <a:latin typeface="Helvetica" pitchFamily="2" charset="0"/>
                        </a:rPr>
                        <a:t>1-2 hours</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19.7%</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835330020"/>
                  </a:ext>
                </a:extLst>
              </a:tr>
              <a:tr h="244929">
                <a:tc>
                  <a:txBody>
                    <a:bodyPr/>
                    <a:lstStyle/>
                    <a:p>
                      <a:pPr marL="213995" marR="0">
                        <a:lnSpc>
                          <a:spcPct val="107000"/>
                        </a:lnSpc>
                        <a:spcBef>
                          <a:spcPts val="0"/>
                        </a:spcBef>
                        <a:spcAft>
                          <a:spcPts val="0"/>
                        </a:spcAft>
                      </a:pPr>
                      <a:r>
                        <a:rPr lang="en-US" sz="1500" b="0">
                          <a:effectLst/>
                          <a:latin typeface="Helvetica" pitchFamily="2" charset="0"/>
                        </a:rPr>
                        <a:t>3-4 hours</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16.4%</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343775351"/>
                  </a:ext>
                </a:extLst>
              </a:tr>
              <a:tr h="244929">
                <a:tc>
                  <a:txBody>
                    <a:bodyPr/>
                    <a:lstStyle/>
                    <a:p>
                      <a:pPr marL="213995" marR="0">
                        <a:lnSpc>
                          <a:spcPct val="107000"/>
                        </a:lnSpc>
                        <a:spcBef>
                          <a:spcPts val="0"/>
                        </a:spcBef>
                        <a:spcAft>
                          <a:spcPts val="0"/>
                        </a:spcAft>
                      </a:pPr>
                      <a:r>
                        <a:rPr lang="en-US" sz="1500" b="0">
                          <a:effectLst/>
                          <a:latin typeface="Helvetica" pitchFamily="2" charset="0"/>
                        </a:rPr>
                        <a:t>5+ hours</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51.6%</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2441422360"/>
                  </a:ext>
                </a:extLst>
              </a:tr>
              <a:tr h="244929">
                <a:tc>
                  <a:txBody>
                    <a:bodyPr/>
                    <a:lstStyle/>
                    <a:p>
                      <a:pPr marL="213995" marR="0">
                        <a:lnSpc>
                          <a:spcPct val="107000"/>
                        </a:lnSpc>
                        <a:spcBef>
                          <a:spcPts val="0"/>
                        </a:spcBef>
                        <a:spcAft>
                          <a:spcPts val="0"/>
                        </a:spcAft>
                      </a:pPr>
                      <a:r>
                        <a:rPr lang="en-US" sz="1500" b="0" dirty="0">
                          <a:effectLst/>
                          <a:latin typeface="Helvetica" pitchFamily="2" charset="0"/>
                        </a:rPr>
                        <a:t>Prefer not to answer</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dirty="0">
                          <a:effectLst/>
                          <a:latin typeface="Helvetica" pitchFamily="2" charset="0"/>
                        </a:rPr>
                        <a:t>1.1%</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636044831"/>
                  </a:ext>
                </a:extLst>
              </a:tr>
              <a:tr h="244929">
                <a:tc>
                  <a:txBody>
                    <a:bodyPr/>
                    <a:lstStyle/>
                    <a:p>
                      <a:pPr marL="0" marR="0">
                        <a:lnSpc>
                          <a:spcPct val="107000"/>
                        </a:lnSpc>
                        <a:spcBef>
                          <a:spcPts val="0"/>
                        </a:spcBef>
                        <a:spcAft>
                          <a:spcPts val="0"/>
                        </a:spcAft>
                      </a:pPr>
                      <a:r>
                        <a:rPr lang="en-US" sz="1500" dirty="0">
                          <a:effectLst/>
                          <a:latin typeface="Helvetica" pitchFamily="2" charset="0"/>
                        </a:rPr>
                        <a:t>MOUD adoption </a:t>
                      </a:r>
                      <a:r>
                        <a:rPr lang="en-US" sz="1500" b="0" dirty="0">
                          <a:effectLst/>
                          <a:latin typeface="Helvetica" pitchFamily="2" charset="0"/>
                        </a:rPr>
                        <a:t>– </a:t>
                      </a:r>
                      <a:r>
                        <a:rPr lang="en-US" sz="1500" b="0" i="1" dirty="0">
                          <a:effectLst/>
                          <a:latin typeface="Helvetica" pitchFamily="2" charset="0"/>
                        </a:rPr>
                        <a:t>M</a:t>
                      </a:r>
                      <a:r>
                        <a:rPr lang="en-US" sz="1500" b="0" dirty="0">
                          <a:effectLst/>
                          <a:latin typeface="Helvetica" pitchFamily="2" charset="0"/>
                        </a:rPr>
                        <a:t> (</a:t>
                      </a:r>
                      <a:r>
                        <a:rPr lang="en-US" sz="1500" b="0" i="1" dirty="0">
                          <a:effectLst/>
                          <a:latin typeface="Helvetica" pitchFamily="2" charset="0"/>
                        </a:rPr>
                        <a:t>SD</a:t>
                      </a:r>
                      <a:r>
                        <a:rPr lang="en-US" sz="1500" b="0" dirty="0">
                          <a:effectLst/>
                          <a:latin typeface="Helvetica" pitchFamily="2" charset="0"/>
                        </a:rPr>
                        <a:t>)</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tabLst>
                          <a:tab pos="178435" algn="dec"/>
                        </a:tabLst>
                      </a:pPr>
                      <a:r>
                        <a:rPr lang="en-US" sz="1500">
                          <a:effectLst/>
                          <a:latin typeface="Helvetica" pitchFamily="2" charset="0"/>
                        </a:rPr>
                        <a:t>1.07 (1.07)</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297030837"/>
                  </a:ext>
                </a:extLst>
              </a:tr>
              <a:tr h="244929">
                <a:tc>
                  <a:txBody>
                    <a:bodyPr/>
                    <a:lstStyle/>
                    <a:p>
                      <a:pPr marL="213995" marR="0">
                        <a:lnSpc>
                          <a:spcPct val="107000"/>
                        </a:lnSpc>
                        <a:spcBef>
                          <a:spcPts val="0"/>
                        </a:spcBef>
                        <a:spcAft>
                          <a:spcPts val="0"/>
                        </a:spcAft>
                      </a:pPr>
                      <a:r>
                        <a:rPr lang="en-US" sz="1500" b="0" dirty="0">
                          <a:effectLst/>
                          <a:latin typeface="Helvetica" pitchFamily="2" charset="0"/>
                        </a:rPr>
                        <a:t>None adopted</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39.7%</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042777943"/>
                  </a:ext>
                </a:extLst>
              </a:tr>
              <a:tr h="244929">
                <a:tc>
                  <a:txBody>
                    <a:bodyPr/>
                    <a:lstStyle/>
                    <a:p>
                      <a:pPr marL="213995" marR="0">
                        <a:lnSpc>
                          <a:spcPct val="107000"/>
                        </a:lnSpc>
                        <a:spcBef>
                          <a:spcPts val="0"/>
                        </a:spcBef>
                        <a:spcAft>
                          <a:spcPts val="0"/>
                        </a:spcAft>
                      </a:pPr>
                      <a:r>
                        <a:rPr lang="en-US" sz="1500" b="0" dirty="0">
                          <a:effectLst/>
                          <a:latin typeface="Helvetica" pitchFamily="2" charset="0"/>
                        </a:rPr>
                        <a:t>Methadone</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dirty="0">
                          <a:effectLst/>
                          <a:latin typeface="Helvetica" pitchFamily="2" charset="0"/>
                        </a:rPr>
                        <a:t>19.9%</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193976362"/>
                  </a:ext>
                </a:extLst>
              </a:tr>
              <a:tr h="244929">
                <a:tc>
                  <a:txBody>
                    <a:bodyPr/>
                    <a:lstStyle/>
                    <a:p>
                      <a:pPr marL="213995" marR="0">
                        <a:lnSpc>
                          <a:spcPct val="107000"/>
                        </a:lnSpc>
                        <a:spcBef>
                          <a:spcPts val="0"/>
                        </a:spcBef>
                        <a:spcAft>
                          <a:spcPts val="0"/>
                        </a:spcAft>
                      </a:pPr>
                      <a:r>
                        <a:rPr lang="en-US" sz="1500" b="0" dirty="0">
                          <a:effectLst/>
                          <a:latin typeface="Helvetica" pitchFamily="2" charset="0"/>
                        </a:rPr>
                        <a:t>Buprenorphine</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dirty="0">
                          <a:effectLst/>
                          <a:latin typeface="Helvetica" pitchFamily="2" charset="0"/>
                        </a:rPr>
                        <a:t>45.1%</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834039229"/>
                  </a:ext>
                </a:extLst>
              </a:tr>
              <a:tr h="244929">
                <a:tc>
                  <a:txBody>
                    <a:bodyPr/>
                    <a:lstStyle/>
                    <a:p>
                      <a:pPr marL="213995" marR="0">
                        <a:lnSpc>
                          <a:spcPct val="107000"/>
                        </a:lnSpc>
                        <a:spcBef>
                          <a:spcPts val="0"/>
                        </a:spcBef>
                        <a:spcAft>
                          <a:spcPts val="0"/>
                        </a:spcAft>
                      </a:pPr>
                      <a:r>
                        <a:rPr lang="en-US" sz="1500" b="0">
                          <a:effectLst/>
                          <a:latin typeface="Helvetica" pitchFamily="2" charset="0"/>
                        </a:rPr>
                        <a:t>Naltrexone</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35.2%</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480882268"/>
                  </a:ext>
                </a:extLst>
              </a:tr>
              <a:tr h="244929">
                <a:tc>
                  <a:txBody>
                    <a:bodyPr/>
                    <a:lstStyle/>
                    <a:p>
                      <a:pPr marL="213995" marR="0">
                        <a:lnSpc>
                          <a:spcPct val="107000"/>
                        </a:lnSpc>
                        <a:spcBef>
                          <a:spcPts val="0"/>
                        </a:spcBef>
                        <a:spcAft>
                          <a:spcPts val="0"/>
                        </a:spcAft>
                      </a:pPr>
                      <a:r>
                        <a:rPr lang="en-US" sz="1500" b="0" dirty="0">
                          <a:effectLst/>
                          <a:latin typeface="Helvetica" pitchFamily="2" charset="0"/>
                        </a:rPr>
                        <a:t>Prefer not to answer</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6.0%</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2704499989"/>
                  </a:ext>
                </a:extLst>
              </a:tr>
              <a:tr h="244929">
                <a:tc>
                  <a:txBody>
                    <a:bodyPr/>
                    <a:lstStyle/>
                    <a:p>
                      <a:pPr marL="0" marR="0">
                        <a:lnSpc>
                          <a:spcPct val="107000"/>
                        </a:lnSpc>
                        <a:spcBef>
                          <a:spcPts val="0"/>
                        </a:spcBef>
                        <a:spcAft>
                          <a:spcPts val="0"/>
                        </a:spcAft>
                      </a:pPr>
                      <a:r>
                        <a:rPr lang="en-US" sz="1500">
                          <a:effectLst/>
                          <a:latin typeface="Helvetica" pitchFamily="2" charset="0"/>
                        </a:rPr>
                        <a:t>% of clients with OUD on MOUDs</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 </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812768386"/>
                  </a:ext>
                </a:extLst>
              </a:tr>
              <a:tr h="244929">
                <a:tc>
                  <a:txBody>
                    <a:bodyPr/>
                    <a:lstStyle/>
                    <a:p>
                      <a:pPr marL="213995" marR="0">
                        <a:lnSpc>
                          <a:spcPct val="107000"/>
                        </a:lnSpc>
                        <a:spcBef>
                          <a:spcPts val="0"/>
                        </a:spcBef>
                        <a:spcAft>
                          <a:spcPts val="0"/>
                        </a:spcAft>
                      </a:pPr>
                      <a:r>
                        <a:rPr lang="en-US" sz="1500" b="0">
                          <a:effectLst/>
                          <a:latin typeface="Helvetica" pitchFamily="2" charset="0"/>
                        </a:rPr>
                        <a:t>0-5</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dirty="0">
                          <a:effectLst/>
                          <a:latin typeface="Helvetica" pitchFamily="2" charset="0"/>
                        </a:rPr>
                        <a:t>24.9%</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850715125"/>
                  </a:ext>
                </a:extLst>
              </a:tr>
              <a:tr h="244929">
                <a:tc>
                  <a:txBody>
                    <a:bodyPr/>
                    <a:lstStyle/>
                    <a:p>
                      <a:pPr marL="213995" marR="0">
                        <a:lnSpc>
                          <a:spcPct val="107000"/>
                        </a:lnSpc>
                        <a:spcBef>
                          <a:spcPts val="0"/>
                        </a:spcBef>
                        <a:spcAft>
                          <a:spcPts val="0"/>
                        </a:spcAft>
                      </a:pPr>
                      <a:r>
                        <a:rPr lang="en-US" sz="1500" b="0" dirty="0">
                          <a:effectLst/>
                          <a:latin typeface="Helvetica" pitchFamily="2" charset="0"/>
                        </a:rPr>
                        <a:t>5-25 </a:t>
                      </a:r>
                      <a:r>
                        <a:rPr lang="en-US" sz="1500" b="0" baseline="30000" dirty="0">
                          <a:effectLst/>
                          <a:latin typeface="Helvetica" pitchFamily="2" charset="0"/>
                        </a:rPr>
                        <a:t> </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19.4%</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2974329483"/>
                  </a:ext>
                </a:extLst>
              </a:tr>
              <a:tr h="244929">
                <a:tc>
                  <a:txBody>
                    <a:bodyPr/>
                    <a:lstStyle/>
                    <a:p>
                      <a:pPr marL="213995" marR="0">
                        <a:lnSpc>
                          <a:spcPct val="107000"/>
                        </a:lnSpc>
                        <a:spcBef>
                          <a:spcPts val="0"/>
                        </a:spcBef>
                        <a:spcAft>
                          <a:spcPts val="0"/>
                        </a:spcAft>
                      </a:pPr>
                      <a:r>
                        <a:rPr lang="en-US" sz="1500" b="0">
                          <a:effectLst/>
                          <a:latin typeface="Helvetica" pitchFamily="2" charset="0"/>
                        </a:rPr>
                        <a:t>25-50</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12.0%</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600704839"/>
                  </a:ext>
                </a:extLst>
              </a:tr>
              <a:tr h="244929">
                <a:tc>
                  <a:txBody>
                    <a:bodyPr/>
                    <a:lstStyle/>
                    <a:p>
                      <a:pPr marL="213995" marR="0">
                        <a:lnSpc>
                          <a:spcPct val="107000"/>
                        </a:lnSpc>
                        <a:spcBef>
                          <a:spcPts val="0"/>
                        </a:spcBef>
                        <a:spcAft>
                          <a:spcPts val="0"/>
                        </a:spcAft>
                      </a:pPr>
                      <a:r>
                        <a:rPr lang="en-US" sz="1500" b="0" dirty="0">
                          <a:effectLst/>
                          <a:latin typeface="Helvetica" pitchFamily="2" charset="0"/>
                        </a:rPr>
                        <a:t>50-75</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9.0%</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2445671416"/>
                  </a:ext>
                </a:extLst>
              </a:tr>
              <a:tr h="244929">
                <a:tc>
                  <a:txBody>
                    <a:bodyPr/>
                    <a:lstStyle/>
                    <a:p>
                      <a:pPr marL="213995" marR="0">
                        <a:lnSpc>
                          <a:spcPct val="107000"/>
                        </a:lnSpc>
                        <a:spcBef>
                          <a:spcPts val="0"/>
                        </a:spcBef>
                        <a:spcAft>
                          <a:spcPts val="0"/>
                        </a:spcAft>
                      </a:pPr>
                      <a:r>
                        <a:rPr lang="en-US" sz="1500" b="0" dirty="0">
                          <a:effectLst/>
                          <a:latin typeface="Helvetica" pitchFamily="2" charset="0"/>
                        </a:rPr>
                        <a:t>75-100</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15.1%</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589010568"/>
                  </a:ext>
                </a:extLst>
              </a:tr>
              <a:tr h="244929">
                <a:tc>
                  <a:txBody>
                    <a:bodyPr/>
                    <a:lstStyle/>
                    <a:p>
                      <a:pPr marL="213995" marR="0">
                        <a:lnSpc>
                          <a:spcPct val="107000"/>
                        </a:lnSpc>
                        <a:spcBef>
                          <a:spcPts val="0"/>
                        </a:spcBef>
                        <a:spcAft>
                          <a:spcPts val="0"/>
                        </a:spcAft>
                      </a:pPr>
                      <a:r>
                        <a:rPr lang="en-US" sz="1500" b="0">
                          <a:effectLst/>
                          <a:latin typeface="Helvetica" pitchFamily="2" charset="0"/>
                        </a:rPr>
                        <a:t>Don’t know</a:t>
                      </a:r>
                      <a:endParaRPr lang="en-US" sz="1500" b="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a:effectLst/>
                          <a:latin typeface="Helvetica" pitchFamily="2" charset="0"/>
                        </a:rPr>
                        <a:t>17.5%</a:t>
                      </a:r>
                      <a:endParaRPr lang="en-US" sz="150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3447302070"/>
                  </a:ext>
                </a:extLst>
              </a:tr>
              <a:tr h="244929">
                <a:tc>
                  <a:txBody>
                    <a:bodyPr/>
                    <a:lstStyle/>
                    <a:p>
                      <a:pPr marL="213995" marR="0">
                        <a:lnSpc>
                          <a:spcPct val="107000"/>
                        </a:lnSpc>
                        <a:spcBef>
                          <a:spcPts val="0"/>
                        </a:spcBef>
                        <a:spcAft>
                          <a:spcPts val="0"/>
                        </a:spcAft>
                      </a:pPr>
                      <a:r>
                        <a:rPr lang="en-US" sz="1500" b="0" dirty="0">
                          <a:effectLst/>
                          <a:latin typeface="Helvetica" pitchFamily="2" charset="0"/>
                        </a:rPr>
                        <a:t>Prefer not to answer</a:t>
                      </a:r>
                      <a:endParaRPr lang="en-US" sz="1500" b="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tc>
                  <a:txBody>
                    <a:bodyPr/>
                    <a:lstStyle/>
                    <a:p>
                      <a:pPr marL="0" marR="0" algn="ctr">
                        <a:lnSpc>
                          <a:spcPct val="107000"/>
                        </a:lnSpc>
                        <a:spcBef>
                          <a:spcPts val="0"/>
                        </a:spcBef>
                        <a:spcAft>
                          <a:spcPts val="0"/>
                        </a:spcAft>
                      </a:pPr>
                      <a:r>
                        <a:rPr lang="en-US" sz="1500" dirty="0">
                          <a:effectLst/>
                          <a:latin typeface="Helvetica" pitchFamily="2" charset="0"/>
                        </a:rPr>
                        <a:t>2.1%</a:t>
                      </a:r>
                      <a:endParaRPr lang="en-US" sz="1500" dirty="0">
                        <a:effectLst/>
                        <a:latin typeface="Helvetica" pitchFamily="2" charset="0"/>
                        <a:ea typeface="Calibri" panose="020F0502020204030204" pitchFamily="34" charset="0"/>
                        <a:cs typeface="Times New Roman" panose="02020603050405020304" pitchFamily="18" charset="0"/>
                      </a:endParaRPr>
                    </a:p>
                  </a:txBody>
                  <a:tcPr marL="59446" marR="59446" marT="0" marB="0" anchor="ctr"/>
                </a:tc>
                <a:extLst>
                  <a:ext uri="{0D108BD9-81ED-4DB2-BD59-A6C34878D82A}">
                    <a16:rowId xmlns:a16="http://schemas.microsoft.com/office/drawing/2014/main" val="1163206473"/>
                  </a:ext>
                </a:extLst>
              </a:tr>
            </a:tbl>
          </a:graphicData>
        </a:graphic>
      </p:graphicFrame>
    </p:spTree>
    <p:extLst>
      <p:ext uri="{BB962C8B-B14F-4D97-AF65-F5344CB8AC3E}">
        <p14:creationId xmlns:p14="http://schemas.microsoft.com/office/powerpoint/2010/main" val="322964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938D-30C1-3631-CEC9-3770D72A2303}"/>
              </a:ext>
            </a:extLst>
          </p:cNvPr>
          <p:cNvSpPr>
            <a:spLocks noGrp="1"/>
          </p:cNvSpPr>
          <p:nvPr>
            <p:ph type="title"/>
          </p:nvPr>
        </p:nvSpPr>
        <p:spPr>
          <a:xfrm>
            <a:off x="457200" y="205979"/>
            <a:ext cx="8229600" cy="466050"/>
          </a:xfrm>
        </p:spPr>
        <p:txBody>
          <a:bodyPr>
            <a:noAutofit/>
          </a:bodyPr>
          <a:lstStyle/>
          <a:p>
            <a:r>
              <a:rPr lang="en-US" sz="3200" dirty="0">
                <a:latin typeface="Helvetica" pitchFamily="2" charset="0"/>
              </a:rPr>
              <a:t>Treatment Orientation</a:t>
            </a:r>
          </a:p>
        </p:txBody>
      </p:sp>
      <p:sp>
        <p:nvSpPr>
          <p:cNvPr id="3" name="Content Placeholder 2">
            <a:extLst>
              <a:ext uri="{FF2B5EF4-FFF2-40B4-BE49-F238E27FC236}">
                <a16:creationId xmlns:a16="http://schemas.microsoft.com/office/drawing/2014/main" id="{3DD67629-2938-B53D-8E82-519850E8DA07}"/>
              </a:ext>
            </a:extLst>
          </p:cNvPr>
          <p:cNvSpPr>
            <a:spLocks noGrp="1"/>
          </p:cNvSpPr>
          <p:nvPr>
            <p:ph idx="1"/>
          </p:nvPr>
        </p:nvSpPr>
        <p:spPr>
          <a:xfrm>
            <a:off x="457200" y="793214"/>
            <a:ext cx="8229600" cy="4105666"/>
          </a:xfrm>
        </p:spPr>
        <p:txBody>
          <a:bodyPr>
            <a:noAutofit/>
          </a:bodyPr>
          <a:lstStyle/>
          <a:p>
            <a:r>
              <a:rPr lang="en-US" sz="2200" dirty="0">
                <a:latin typeface="Helvetica" pitchFamily="2" charset="0"/>
              </a:rPr>
              <a:t>52.8% agreed or strongly agreed that abstinence from all opioids (including MOUDs) should be the principal goal of treatment.</a:t>
            </a:r>
          </a:p>
          <a:p>
            <a:r>
              <a:rPr lang="en-US" sz="2200" dirty="0">
                <a:latin typeface="Helvetica" pitchFamily="2" charset="0"/>
              </a:rPr>
              <a:t>Those in rural settings were more oriented toward abstinence (vs. harm reduction) than those in urban settings (</a:t>
            </a:r>
            <a:r>
              <a:rPr lang="en-US" sz="2200" i="1" dirty="0">
                <a:latin typeface="Helvetica" pitchFamily="2" charset="0"/>
              </a:rPr>
              <a:t>t</a:t>
            </a:r>
            <a:r>
              <a:rPr lang="en-US" sz="2200" dirty="0">
                <a:latin typeface="Helvetica" pitchFamily="2" charset="0"/>
              </a:rPr>
              <a:t> = 2.82, </a:t>
            </a:r>
            <a:r>
              <a:rPr lang="en-US" sz="2200" i="1" dirty="0">
                <a:latin typeface="Helvetica" pitchFamily="2" charset="0"/>
              </a:rPr>
              <a:t>p</a:t>
            </a:r>
            <a:r>
              <a:rPr lang="en-US" sz="2200" dirty="0">
                <a:latin typeface="Helvetica" pitchFamily="2" charset="0"/>
              </a:rPr>
              <a:t> = .014, </a:t>
            </a:r>
            <a:r>
              <a:rPr lang="en-US" sz="2200" i="1" dirty="0">
                <a:latin typeface="Helvetica" pitchFamily="2" charset="0"/>
              </a:rPr>
              <a:t>d </a:t>
            </a:r>
            <a:r>
              <a:rPr lang="en-US" sz="2200" dirty="0">
                <a:latin typeface="Helvetica" pitchFamily="2" charset="0"/>
              </a:rPr>
              <a:t>= .30). </a:t>
            </a:r>
          </a:p>
          <a:p>
            <a:r>
              <a:rPr lang="en-US" sz="2200" dirty="0">
                <a:latin typeface="Helvetica" pitchFamily="2" charset="0"/>
              </a:rPr>
              <a:t>Item-level differences:</a:t>
            </a:r>
          </a:p>
          <a:p>
            <a:pPr lvl="1"/>
            <a:r>
              <a:rPr lang="en-US" sz="1800" i="1" dirty="0">
                <a:latin typeface="Helvetica" pitchFamily="2" charset="0"/>
              </a:rPr>
              <a:t>Medications for opioid use disorder patients who repeatedly fail to keep counseling appointments should be gradually withdrawn off medication </a:t>
            </a:r>
            <a:r>
              <a:rPr lang="en-US" sz="1800" dirty="0">
                <a:latin typeface="Helvetica" pitchFamily="2" charset="0"/>
              </a:rPr>
              <a:t>(</a:t>
            </a:r>
            <a:r>
              <a:rPr lang="en-US" sz="1800" i="1" dirty="0">
                <a:latin typeface="Helvetica" pitchFamily="2" charset="0"/>
              </a:rPr>
              <a:t>p</a:t>
            </a:r>
            <a:r>
              <a:rPr lang="en-US" sz="1800" dirty="0">
                <a:latin typeface="Helvetica" pitchFamily="2" charset="0"/>
              </a:rPr>
              <a:t> = .011). </a:t>
            </a:r>
          </a:p>
          <a:p>
            <a:pPr lvl="1"/>
            <a:r>
              <a:rPr lang="en-US" sz="1800" i="1" dirty="0">
                <a:latin typeface="Helvetica" pitchFamily="2" charset="0"/>
              </a:rPr>
              <a:t>Left to themselves, most medications for opioid use disorder patients would stay in maintenance for life </a:t>
            </a:r>
            <a:r>
              <a:rPr lang="en-US" sz="1800" dirty="0">
                <a:latin typeface="Helvetica" pitchFamily="2" charset="0"/>
              </a:rPr>
              <a:t>(</a:t>
            </a:r>
            <a:r>
              <a:rPr lang="en-US" sz="1800" i="1" dirty="0">
                <a:latin typeface="Helvetica" pitchFamily="2" charset="0"/>
              </a:rPr>
              <a:t>p</a:t>
            </a:r>
            <a:r>
              <a:rPr lang="en-US" sz="1800" dirty="0">
                <a:latin typeface="Helvetica" pitchFamily="2" charset="0"/>
              </a:rPr>
              <a:t> = .018).</a:t>
            </a:r>
          </a:p>
        </p:txBody>
      </p:sp>
    </p:spTree>
    <p:extLst>
      <p:ext uri="{BB962C8B-B14F-4D97-AF65-F5344CB8AC3E}">
        <p14:creationId xmlns:p14="http://schemas.microsoft.com/office/powerpoint/2010/main" val="160319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21B75D-A78C-6514-29FF-0471A4DA8782}"/>
              </a:ext>
            </a:extLst>
          </p:cNvPr>
          <p:cNvGraphicFramePr>
            <a:graphicFrameLocks noGrp="1"/>
          </p:cNvGraphicFramePr>
          <p:nvPr>
            <p:extLst>
              <p:ext uri="{D42A27DB-BD31-4B8C-83A1-F6EECF244321}">
                <p14:modId xmlns:p14="http://schemas.microsoft.com/office/powerpoint/2010/main" val="4152539091"/>
              </p:ext>
            </p:extLst>
          </p:nvPr>
        </p:nvGraphicFramePr>
        <p:xfrm>
          <a:off x="0" y="0"/>
          <a:ext cx="9144000" cy="5143505"/>
        </p:xfrm>
        <a:graphic>
          <a:graphicData uri="http://schemas.openxmlformats.org/drawingml/2006/table">
            <a:tbl>
              <a:tblPr firstRow="1" firstCol="1" bandRow="1">
                <a:tableStyleId>{5C22544A-7EE6-4342-B048-85BDC9FD1C3A}</a:tableStyleId>
              </a:tblPr>
              <a:tblGrid>
                <a:gridCol w="4928616">
                  <a:extLst>
                    <a:ext uri="{9D8B030D-6E8A-4147-A177-3AD203B41FA5}">
                      <a16:colId xmlns:a16="http://schemas.microsoft.com/office/drawing/2014/main" val="3890946222"/>
                    </a:ext>
                  </a:extLst>
                </a:gridCol>
                <a:gridCol w="1051560">
                  <a:extLst>
                    <a:ext uri="{9D8B030D-6E8A-4147-A177-3AD203B41FA5}">
                      <a16:colId xmlns:a16="http://schemas.microsoft.com/office/drawing/2014/main" val="2422033493"/>
                    </a:ext>
                  </a:extLst>
                </a:gridCol>
                <a:gridCol w="1051560">
                  <a:extLst>
                    <a:ext uri="{9D8B030D-6E8A-4147-A177-3AD203B41FA5}">
                      <a16:colId xmlns:a16="http://schemas.microsoft.com/office/drawing/2014/main" val="340907027"/>
                    </a:ext>
                  </a:extLst>
                </a:gridCol>
                <a:gridCol w="1051560">
                  <a:extLst>
                    <a:ext uri="{9D8B030D-6E8A-4147-A177-3AD203B41FA5}">
                      <a16:colId xmlns:a16="http://schemas.microsoft.com/office/drawing/2014/main" val="2257492565"/>
                    </a:ext>
                  </a:extLst>
                </a:gridCol>
                <a:gridCol w="1060704">
                  <a:extLst>
                    <a:ext uri="{9D8B030D-6E8A-4147-A177-3AD203B41FA5}">
                      <a16:colId xmlns:a16="http://schemas.microsoft.com/office/drawing/2014/main" val="2709559138"/>
                    </a:ext>
                  </a:extLst>
                </a:gridCol>
              </a:tblGrid>
              <a:tr h="372013">
                <a:tc gridSpan="5">
                  <a:txBody>
                    <a:bodyPr/>
                    <a:lstStyle/>
                    <a:p>
                      <a:pPr marL="0" marR="0" algn="l">
                        <a:lnSpc>
                          <a:spcPct val="107000"/>
                        </a:lnSpc>
                        <a:spcBef>
                          <a:spcPts val="0"/>
                        </a:spcBef>
                        <a:spcAft>
                          <a:spcPts val="0"/>
                        </a:spcAft>
                      </a:pPr>
                      <a:r>
                        <a:rPr lang="en-US" sz="1400" dirty="0">
                          <a:effectLst/>
                          <a:latin typeface="Helvetica" pitchFamily="2" charset="0"/>
                        </a:rPr>
                        <a:t>OUD Treatment Preferences by Rurality of Practice Location</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1636289"/>
                  </a:ext>
                </a:extLst>
              </a:tr>
              <a:tr h="326063">
                <a:tc>
                  <a:txBody>
                    <a:bodyPr/>
                    <a:lstStyle/>
                    <a:p>
                      <a:pPr>
                        <a:lnSpc>
                          <a:spcPct val="107000"/>
                        </a:lnSpc>
                      </a:pPr>
                      <a:endParaRPr lang="en-US" sz="1400" dirty="0">
                        <a:effectLst/>
                        <a:latin typeface="Helvetica" pitchFamily="2"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b="1" dirty="0">
                          <a:effectLst/>
                          <a:latin typeface="Helvetica" pitchFamily="2" charset="0"/>
                        </a:rPr>
                        <a:t>Rural</a:t>
                      </a:r>
                    </a:p>
                  </a:txBody>
                  <a:tcPr marL="67901" marR="67901" marT="0" marB="0" anchor="ctr"/>
                </a:tc>
                <a:tc>
                  <a:txBody>
                    <a:bodyPr/>
                    <a:lstStyle/>
                    <a:p>
                      <a:pPr marL="0" marR="0" algn="ctr">
                        <a:lnSpc>
                          <a:spcPct val="107000"/>
                        </a:lnSpc>
                        <a:spcBef>
                          <a:spcPts val="0"/>
                        </a:spcBef>
                        <a:spcAft>
                          <a:spcPts val="0"/>
                        </a:spcAft>
                      </a:pPr>
                      <a:r>
                        <a:rPr lang="en-US" sz="1400" b="1" dirty="0">
                          <a:effectLst/>
                          <a:latin typeface="Helvetica" pitchFamily="2" charset="0"/>
                        </a:rPr>
                        <a:t>Suburban</a:t>
                      </a:r>
                    </a:p>
                  </a:txBody>
                  <a:tcPr marL="67901" marR="67901" marT="0" marB="0" anchor="ctr"/>
                </a:tc>
                <a:tc>
                  <a:txBody>
                    <a:bodyPr/>
                    <a:lstStyle/>
                    <a:p>
                      <a:pPr marL="0" marR="0" algn="ctr">
                        <a:lnSpc>
                          <a:spcPct val="107000"/>
                        </a:lnSpc>
                        <a:spcBef>
                          <a:spcPts val="0"/>
                        </a:spcBef>
                        <a:spcAft>
                          <a:spcPts val="0"/>
                        </a:spcAft>
                      </a:pPr>
                      <a:r>
                        <a:rPr lang="en-US" sz="1400" b="1" dirty="0">
                          <a:effectLst/>
                          <a:latin typeface="Helvetica" pitchFamily="2" charset="0"/>
                        </a:rPr>
                        <a:t>Urban</a:t>
                      </a:r>
                    </a:p>
                  </a:txBody>
                  <a:tcPr marL="67901" marR="67901" marT="0" marB="0" anchor="ctr"/>
                </a:tc>
                <a:tc>
                  <a:txBody>
                    <a:bodyPr/>
                    <a:lstStyle/>
                    <a:p>
                      <a:pPr marL="0" marR="0" algn="ctr">
                        <a:lnSpc>
                          <a:spcPct val="107000"/>
                        </a:lnSpc>
                        <a:spcBef>
                          <a:spcPts val="0"/>
                        </a:spcBef>
                        <a:spcAft>
                          <a:spcPts val="0"/>
                        </a:spcAft>
                      </a:pPr>
                      <a:r>
                        <a:rPr lang="en-US" sz="1400" b="1" dirty="0">
                          <a:effectLst/>
                          <a:latin typeface="Helvetica" pitchFamily="2" charset="0"/>
                        </a:rPr>
                        <a:t>Total</a:t>
                      </a:r>
                    </a:p>
                  </a:txBody>
                  <a:tcPr marL="67901" marR="67901" marT="0" marB="0" anchor="ctr"/>
                </a:tc>
                <a:extLst>
                  <a:ext uri="{0D108BD9-81ED-4DB2-BD59-A6C34878D82A}">
                    <a16:rowId xmlns:a16="http://schemas.microsoft.com/office/drawing/2014/main" val="4141235921"/>
                  </a:ext>
                </a:extLst>
              </a:tr>
              <a:tr h="456593">
                <a:tc>
                  <a:txBody>
                    <a:bodyPr/>
                    <a:lstStyle/>
                    <a:p>
                      <a:pPr marL="0" marR="0">
                        <a:lnSpc>
                          <a:spcPct val="107000"/>
                        </a:lnSpc>
                        <a:spcBef>
                          <a:spcPts val="0"/>
                        </a:spcBef>
                        <a:spcAft>
                          <a:spcPts val="0"/>
                        </a:spcAft>
                      </a:pPr>
                      <a:r>
                        <a:rPr lang="en-US" sz="1400" dirty="0">
                          <a:effectLst/>
                          <a:latin typeface="Helvetica" pitchFamily="2" charset="0"/>
                        </a:rPr>
                        <a:t>Which of the following treatments for opioid addiction is most effective?</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B w="38100" cap="flat" cmpd="sng" algn="ctr">
                      <a:solidFill>
                        <a:srgbClr val="FF0000"/>
                      </a:solidFill>
                      <a:prstDash val="solid"/>
                      <a:round/>
                      <a:headEnd type="none" w="med" len="med"/>
                      <a:tailEnd type="none" w="med" len="med"/>
                    </a:lnB>
                  </a:tcPr>
                </a:tc>
                <a:tc>
                  <a:txBody>
                    <a:bodyPr/>
                    <a:lstStyle/>
                    <a:p>
                      <a:pPr>
                        <a:lnSpc>
                          <a:spcPct val="107000"/>
                        </a:lnSpc>
                      </a:pPr>
                      <a:endParaRPr lang="en-US" sz="1400">
                        <a:effectLst/>
                        <a:latin typeface="Helvetica" pitchFamily="2" charset="0"/>
                        <a:cs typeface="Times New Roman" panose="02020603050405020304" pitchFamily="18" charset="0"/>
                      </a:endParaRPr>
                    </a:p>
                  </a:txBody>
                  <a:tcPr marL="67901" marR="67901" marT="0" marB="0" anchor="ctr">
                    <a:lnB w="38100" cap="flat" cmpd="sng" algn="ctr">
                      <a:solidFill>
                        <a:srgbClr val="FF0000"/>
                      </a:solidFill>
                      <a:prstDash val="solid"/>
                      <a:round/>
                      <a:headEnd type="none" w="med" len="med"/>
                      <a:tailEnd type="none" w="med" len="med"/>
                    </a:lnB>
                  </a:tcPr>
                </a:tc>
                <a:tc>
                  <a:txBody>
                    <a:bodyPr/>
                    <a:lstStyle/>
                    <a:p>
                      <a:pPr>
                        <a:lnSpc>
                          <a:spcPct val="107000"/>
                        </a:lnSpc>
                      </a:pPr>
                      <a:endParaRPr lang="en-US" sz="1400">
                        <a:effectLst/>
                        <a:latin typeface="Helvetica" pitchFamily="2" charset="0"/>
                        <a:cs typeface="Times New Roman" panose="02020603050405020304" pitchFamily="18" charset="0"/>
                      </a:endParaRPr>
                    </a:p>
                  </a:txBody>
                  <a:tcPr marL="67901" marR="67901" marT="0" marB="0" anchor="ctr">
                    <a:lnB w="38100" cap="flat" cmpd="sng" algn="ctr">
                      <a:solidFill>
                        <a:srgbClr val="FF0000"/>
                      </a:solidFill>
                      <a:prstDash val="solid"/>
                      <a:round/>
                      <a:headEnd type="none" w="med" len="med"/>
                      <a:tailEnd type="none" w="med" len="med"/>
                    </a:lnB>
                  </a:tcPr>
                </a:tc>
                <a:tc>
                  <a:txBody>
                    <a:bodyPr/>
                    <a:lstStyle/>
                    <a:p>
                      <a:pPr>
                        <a:lnSpc>
                          <a:spcPct val="107000"/>
                        </a:lnSpc>
                      </a:pPr>
                      <a:endParaRPr lang="en-US" sz="1400">
                        <a:effectLst/>
                        <a:latin typeface="Helvetica" pitchFamily="2" charset="0"/>
                        <a:cs typeface="Times New Roman" panose="02020603050405020304" pitchFamily="18" charset="0"/>
                      </a:endParaRPr>
                    </a:p>
                  </a:txBody>
                  <a:tcPr marL="67901" marR="67901" marT="0" marB="0" anchor="ctr">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45209694"/>
                  </a:ext>
                </a:extLst>
              </a:tr>
              <a:tr h="372013">
                <a:tc>
                  <a:txBody>
                    <a:bodyPr/>
                    <a:lstStyle/>
                    <a:p>
                      <a:pPr marL="217170" marR="0">
                        <a:lnSpc>
                          <a:spcPct val="107000"/>
                        </a:lnSpc>
                        <a:spcBef>
                          <a:spcPts val="0"/>
                        </a:spcBef>
                        <a:spcAft>
                          <a:spcPts val="0"/>
                        </a:spcAft>
                      </a:pPr>
                      <a:r>
                        <a:rPr lang="en-US" sz="1400" b="0" dirty="0">
                          <a:effectLst/>
                          <a:latin typeface="Helvetica" pitchFamily="2" charset="0"/>
                        </a:rPr>
                        <a:t>MOUDs</a:t>
                      </a:r>
                      <a:r>
                        <a:rPr lang="en-US" sz="1400" b="0" baseline="30000" dirty="0">
                          <a:effectLst/>
                          <a:latin typeface="Helvetica" pitchFamily="2" charset="0"/>
                        </a:rPr>
                        <a:t>*</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3.8%</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1.4%</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0.7%</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1.6%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055619317"/>
                  </a:ext>
                </a:extLst>
              </a:tr>
              <a:tr h="372013">
                <a:tc>
                  <a:txBody>
                    <a:bodyPr/>
                    <a:lstStyle/>
                    <a:p>
                      <a:pPr marL="217170" marR="0">
                        <a:lnSpc>
                          <a:spcPct val="107000"/>
                        </a:lnSpc>
                        <a:spcBef>
                          <a:spcPts val="0"/>
                        </a:spcBef>
                        <a:spcAft>
                          <a:spcPts val="0"/>
                        </a:spcAft>
                      </a:pPr>
                      <a:r>
                        <a:rPr lang="en-US" sz="1400" b="0">
                          <a:effectLst/>
                          <a:latin typeface="Helvetica" pitchFamily="2" charset="0"/>
                        </a:rPr>
                        <a:t>Psychosocial treatment</a:t>
                      </a:r>
                      <a:endParaRPr lang="en-US" sz="140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14.6%</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8.8%</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9.5%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10.3%</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333171912"/>
                  </a:ext>
                </a:extLst>
              </a:tr>
              <a:tr h="372013">
                <a:tc>
                  <a:txBody>
                    <a:bodyPr/>
                    <a:lstStyle/>
                    <a:p>
                      <a:pPr marL="217170" marR="0">
                        <a:lnSpc>
                          <a:spcPct val="107000"/>
                        </a:lnSpc>
                        <a:spcBef>
                          <a:spcPts val="0"/>
                        </a:spcBef>
                        <a:spcAft>
                          <a:spcPts val="0"/>
                        </a:spcAft>
                      </a:pPr>
                      <a:r>
                        <a:rPr lang="en-US" sz="1400" b="0" dirty="0">
                          <a:effectLst/>
                          <a:latin typeface="Helvetica" pitchFamily="2" charset="0"/>
                        </a:rPr>
                        <a:t>A combination of MOUDs and psychosocial treatment</a:t>
                      </a:r>
                      <a:r>
                        <a:rPr lang="en-US" sz="1400" b="0" baseline="30000" dirty="0">
                          <a:effectLst/>
                          <a:latin typeface="Helvetica" pitchFamily="2" charset="0"/>
                        </a:rPr>
                        <a:t>*</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75.4%</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Helvetica" pitchFamily="2" charset="0"/>
                        </a:rPr>
                        <a:t>86.6%</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86.2%</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Helvetica" pitchFamily="2" charset="0"/>
                        </a:rPr>
                        <a:t>84.1%</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53366680"/>
                  </a:ext>
                </a:extLst>
              </a:tr>
              <a:tr h="372013">
                <a:tc>
                  <a:txBody>
                    <a:bodyPr/>
                    <a:lstStyle/>
                    <a:p>
                      <a:pPr marL="217170" marR="0">
                        <a:lnSpc>
                          <a:spcPct val="107000"/>
                        </a:lnSpc>
                        <a:spcBef>
                          <a:spcPts val="0"/>
                        </a:spcBef>
                        <a:spcAft>
                          <a:spcPts val="0"/>
                        </a:spcAft>
                      </a:pPr>
                      <a:r>
                        <a:rPr lang="en-US" sz="1400" b="0" dirty="0">
                          <a:effectLst/>
                          <a:latin typeface="Helvetica" pitchFamily="2" charset="0"/>
                        </a:rPr>
                        <a:t>Don’t know / unsure</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dirty="0">
                          <a:effectLst/>
                          <a:latin typeface="Helvetica" pitchFamily="2" charset="0"/>
                        </a:rPr>
                        <a:t>3.8%</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dirty="0">
                          <a:effectLst/>
                          <a:latin typeface="Helvetica" pitchFamily="2" charset="0"/>
                        </a:rPr>
                        <a:t>2.8%</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dirty="0">
                          <a:effectLst/>
                          <a:latin typeface="Helvetica" pitchFamily="2" charset="0"/>
                        </a:rPr>
                        <a:t>3.6%</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400" dirty="0">
                          <a:effectLst/>
                          <a:latin typeface="Helvetica" pitchFamily="2" charset="0"/>
                        </a:rPr>
                        <a:t>3.4%</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054446569"/>
                  </a:ext>
                </a:extLst>
              </a:tr>
              <a:tr h="372013">
                <a:tc>
                  <a:txBody>
                    <a:bodyPr/>
                    <a:lstStyle/>
                    <a:p>
                      <a:pPr marL="217170" marR="0">
                        <a:lnSpc>
                          <a:spcPct val="107000"/>
                        </a:lnSpc>
                        <a:spcBef>
                          <a:spcPts val="0"/>
                        </a:spcBef>
                        <a:spcAft>
                          <a:spcPts val="0"/>
                        </a:spcAft>
                      </a:pPr>
                      <a:r>
                        <a:rPr lang="en-US" sz="1400" b="0" dirty="0">
                          <a:effectLst/>
                          <a:latin typeface="Helvetica" pitchFamily="2" charset="0"/>
                        </a:rPr>
                        <a:t>Prefer not to answer</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2.3%</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0.5%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0.7%</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0.6%</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1370594061"/>
                  </a:ext>
                </a:extLst>
              </a:tr>
              <a:tr h="640719">
                <a:tc>
                  <a:txBody>
                    <a:bodyPr/>
                    <a:lstStyle/>
                    <a:p>
                      <a:pPr marL="0" marR="0">
                        <a:lnSpc>
                          <a:spcPct val="107000"/>
                        </a:lnSpc>
                        <a:spcBef>
                          <a:spcPts val="0"/>
                        </a:spcBef>
                        <a:spcAft>
                          <a:spcPts val="0"/>
                        </a:spcAft>
                      </a:pPr>
                      <a:r>
                        <a:rPr lang="en-US" sz="1400" dirty="0">
                          <a:effectLst/>
                          <a:latin typeface="Helvetica" pitchFamily="2" charset="0"/>
                        </a:rPr>
                        <a:t>Which of the following treatments for opioid addiction are you most likely to recommend?</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 </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340988107"/>
                  </a:ext>
                </a:extLst>
              </a:tr>
              <a:tr h="372013">
                <a:tc>
                  <a:txBody>
                    <a:bodyPr/>
                    <a:lstStyle/>
                    <a:p>
                      <a:pPr marL="217170" marR="0">
                        <a:lnSpc>
                          <a:spcPct val="107000"/>
                        </a:lnSpc>
                        <a:spcBef>
                          <a:spcPts val="0"/>
                        </a:spcBef>
                        <a:spcAft>
                          <a:spcPts val="0"/>
                        </a:spcAft>
                      </a:pPr>
                      <a:r>
                        <a:rPr lang="en-US" sz="1400" b="0" dirty="0">
                          <a:effectLst/>
                          <a:latin typeface="Helvetica" pitchFamily="2" charset="0"/>
                        </a:rPr>
                        <a:t>MOUDs</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24.6%</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17.1%</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18.5%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19.3%</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1379222311"/>
                  </a:ext>
                </a:extLst>
              </a:tr>
              <a:tr h="372013">
                <a:tc>
                  <a:txBody>
                    <a:bodyPr/>
                    <a:lstStyle/>
                    <a:p>
                      <a:pPr marL="217170" marR="0">
                        <a:lnSpc>
                          <a:spcPct val="107000"/>
                        </a:lnSpc>
                        <a:spcBef>
                          <a:spcPts val="0"/>
                        </a:spcBef>
                        <a:spcAft>
                          <a:spcPts val="0"/>
                        </a:spcAft>
                      </a:pPr>
                      <a:r>
                        <a:rPr lang="en-US" sz="1400" b="0">
                          <a:effectLst/>
                          <a:latin typeface="Helvetica" pitchFamily="2" charset="0"/>
                        </a:rPr>
                        <a:t>Psychosocial treatment</a:t>
                      </a:r>
                      <a:endParaRPr lang="en-US" sz="140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3.1%</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0.5%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1.1%</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1.3%</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2854841004"/>
                  </a:ext>
                </a:extLst>
              </a:tr>
              <a:tr h="372013">
                <a:tc>
                  <a:txBody>
                    <a:bodyPr/>
                    <a:lstStyle/>
                    <a:p>
                      <a:pPr marL="217170" marR="0">
                        <a:lnSpc>
                          <a:spcPct val="107000"/>
                        </a:lnSpc>
                        <a:spcBef>
                          <a:spcPts val="0"/>
                        </a:spcBef>
                        <a:spcAft>
                          <a:spcPts val="0"/>
                        </a:spcAft>
                      </a:pPr>
                      <a:r>
                        <a:rPr lang="en-US" sz="1400" b="0">
                          <a:effectLst/>
                          <a:latin typeface="Helvetica" pitchFamily="2" charset="0"/>
                        </a:rPr>
                        <a:t>A combination of MOUDs and psychosocial treatment</a:t>
                      </a:r>
                      <a:endParaRPr lang="en-US" sz="1400" b="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70.8%</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82.0%</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79.3%</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78.5%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3109456069"/>
                  </a:ext>
                </a:extLst>
              </a:tr>
              <a:tr h="372013">
                <a:tc>
                  <a:txBody>
                    <a:bodyPr/>
                    <a:lstStyle/>
                    <a:p>
                      <a:pPr marL="217170" marR="0">
                        <a:lnSpc>
                          <a:spcPct val="107000"/>
                        </a:lnSpc>
                        <a:spcBef>
                          <a:spcPts val="0"/>
                        </a:spcBef>
                        <a:spcAft>
                          <a:spcPts val="0"/>
                        </a:spcAft>
                      </a:pPr>
                      <a:r>
                        <a:rPr lang="en-US" sz="1400" b="0" dirty="0">
                          <a:effectLst/>
                          <a:latin typeface="Helvetica" pitchFamily="2" charset="0"/>
                        </a:rPr>
                        <a:t>Prefer not to answer</a:t>
                      </a:r>
                      <a:endParaRPr lang="en-US" sz="1400" b="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0.5%</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a:effectLst/>
                          <a:latin typeface="Helvetica" pitchFamily="2" charset="0"/>
                        </a:rPr>
                        <a:t>1.1%</a:t>
                      </a:r>
                      <a:endParaRPr lang="en-US" sz="140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tc>
                  <a:txBody>
                    <a:bodyPr/>
                    <a:lstStyle/>
                    <a:p>
                      <a:pPr marL="0" marR="0" algn="ctr">
                        <a:lnSpc>
                          <a:spcPct val="107000"/>
                        </a:lnSpc>
                        <a:spcBef>
                          <a:spcPts val="0"/>
                        </a:spcBef>
                        <a:spcAft>
                          <a:spcPts val="0"/>
                        </a:spcAft>
                      </a:pPr>
                      <a:r>
                        <a:rPr lang="en-US" sz="1400" dirty="0">
                          <a:effectLst/>
                          <a:latin typeface="Helvetica" pitchFamily="2" charset="0"/>
                        </a:rPr>
                        <a:t>1.0%</a:t>
                      </a:r>
                      <a:endParaRPr lang="en-US" sz="1400" dirty="0">
                        <a:effectLst/>
                        <a:latin typeface="Helvetica" pitchFamily="2" charset="0"/>
                        <a:ea typeface="Calibri" panose="020F0502020204030204" pitchFamily="34" charset="0"/>
                        <a:cs typeface="Times New Roman" panose="02020603050405020304" pitchFamily="18" charset="0"/>
                      </a:endParaRPr>
                    </a:p>
                  </a:txBody>
                  <a:tcPr marL="67901" marR="67901" marT="0" marB="0" anchor="ctr"/>
                </a:tc>
                <a:extLst>
                  <a:ext uri="{0D108BD9-81ED-4DB2-BD59-A6C34878D82A}">
                    <a16:rowId xmlns:a16="http://schemas.microsoft.com/office/drawing/2014/main" val="990664614"/>
                  </a:ext>
                </a:extLst>
              </a:tr>
            </a:tbl>
          </a:graphicData>
        </a:graphic>
      </p:graphicFrame>
    </p:spTree>
    <p:extLst>
      <p:ext uri="{BB962C8B-B14F-4D97-AF65-F5344CB8AC3E}">
        <p14:creationId xmlns:p14="http://schemas.microsoft.com/office/powerpoint/2010/main" val="1102250085"/>
      </p:ext>
    </p:extLst>
  </p:cSld>
  <p:clrMapOvr>
    <a:masterClrMapping/>
  </p:clrMapOvr>
</p:sld>
</file>

<file path=ppt/theme/theme1.xml><?xml version="1.0" encoding="utf-8"?>
<a:theme xmlns:a="http://schemas.openxmlformats.org/drawingml/2006/main" name="UK PPTs Gray Checkerbo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PPTs Gray Checkerboard</Template>
  <TotalTime>213</TotalTime>
  <Words>2324</Words>
  <Application>Microsoft Macintosh PowerPoint</Application>
  <PresentationFormat>On-screen Show (16:9)</PresentationFormat>
  <Paragraphs>340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Regular</vt:lpstr>
      <vt:lpstr>Calibri</vt:lpstr>
      <vt:lpstr>Helvetica</vt:lpstr>
      <vt:lpstr>Mercury Display</vt:lpstr>
      <vt:lpstr>Times New Roman</vt:lpstr>
      <vt:lpstr>UK PPTs Gray Checkerboard</vt:lpstr>
      <vt:lpstr>Rurality and Non-Prescribing Clinicians’ Treatment Orientations and Attitudes  Toward Medications for Opioid Use Disorder</vt:lpstr>
      <vt:lpstr>Importance of Non-prescribing Clinicians</vt:lpstr>
      <vt:lpstr>Research Questions</vt:lpstr>
      <vt:lpstr>Methods</vt:lpstr>
      <vt:lpstr>Sample Distribution by State (N = 636)</vt:lpstr>
      <vt:lpstr>PowerPoint Presentation</vt:lpstr>
      <vt:lpstr>PowerPoint Presentation</vt:lpstr>
      <vt:lpstr>Treatment Orientation</vt:lpstr>
      <vt:lpstr>PowerPoint Presentation</vt:lpstr>
      <vt:lpstr>PowerPoint Presentation</vt:lpstr>
      <vt:lpstr>PowerPoint Presentation</vt:lpstr>
      <vt:lpstr>PowerPoint Presentation</vt:lpstr>
      <vt:lpstr>Implications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Rurality and Non-Prescribing Clinicians’ Treatment Orientations and Attitudes  Toward Medications for Opioid Use Disorder</dc:title>
  <dc:creator>Brown, Aaron R.</dc:creator>
  <cp:lastModifiedBy>Brown, Aaron R.</cp:lastModifiedBy>
  <cp:revision>3</cp:revision>
  <dcterms:created xsi:type="dcterms:W3CDTF">2023-11-03T16:42:16Z</dcterms:created>
  <dcterms:modified xsi:type="dcterms:W3CDTF">2023-11-03T20:15:22Z</dcterms:modified>
</cp:coreProperties>
</file>