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8" r:id="rId1"/>
    <p:sldMasterId id="2147483669" r:id="rId2"/>
    <p:sldMasterId id="2147483687" r:id="rId3"/>
    <p:sldMasterId id="2147483702" r:id="rId4"/>
  </p:sldMasterIdLst>
  <p:notesMasterIdLst>
    <p:notesMasterId r:id="rId23"/>
  </p:notesMasterIdLst>
  <p:handoutMasterIdLst>
    <p:handoutMasterId r:id="rId24"/>
  </p:handoutMasterIdLst>
  <p:sldIdLst>
    <p:sldId id="737" r:id="rId5"/>
    <p:sldId id="749" r:id="rId6"/>
    <p:sldId id="738" r:id="rId7"/>
    <p:sldId id="742" r:id="rId8"/>
    <p:sldId id="743" r:id="rId9"/>
    <p:sldId id="739" r:id="rId10"/>
    <p:sldId id="740" r:id="rId11"/>
    <p:sldId id="753" r:id="rId12"/>
    <p:sldId id="741" r:id="rId13"/>
    <p:sldId id="757" r:id="rId14"/>
    <p:sldId id="745" r:id="rId15"/>
    <p:sldId id="746" r:id="rId16"/>
    <p:sldId id="754" r:id="rId17"/>
    <p:sldId id="755" r:id="rId18"/>
    <p:sldId id="747" r:id="rId19"/>
    <p:sldId id="748" r:id="rId20"/>
    <p:sldId id="758" r:id="rId21"/>
    <p:sldId id="752" r:id="rId22"/>
  </p:sldIdLst>
  <p:sldSz cx="9144000" cy="5143500" type="screen16x9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Title Slides" id="{4A33B084-18E8-9343-8C90-BB62E30061F1}">
          <p14:sldIdLst>
            <p14:sldId id="737"/>
            <p14:sldId id="749"/>
          </p14:sldIdLst>
        </p14:section>
        <p14:section name="Background/Setting" id="{5457F26F-2E3B-45ED-99C5-C59FC377C354}">
          <p14:sldIdLst>
            <p14:sldId id="738"/>
            <p14:sldId id="742"/>
          </p14:sldIdLst>
        </p14:section>
        <p14:section name="Objective/Methods" id="{818BD3D1-C9BD-4096-AB44-97481D19742F}">
          <p14:sldIdLst>
            <p14:sldId id="743"/>
            <p14:sldId id="739"/>
            <p14:sldId id="740"/>
          </p14:sldIdLst>
        </p14:section>
        <p14:section name="BTEAM/SHOUT" id="{83DBEDEC-441F-4A55-882F-278F22056C16}">
          <p14:sldIdLst>
            <p14:sldId id="753"/>
            <p14:sldId id="741"/>
            <p14:sldId id="757"/>
            <p14:sldId id="745"/>
          </p14:sldIdLst>
        </p14:section>
        <p14:section name="SBIRT/CPRIT" id="{AA1E7F4A-81EE-4DB0-B16A-2BA97BD02FCA}">
          <p14:sldIdLst>
            <p14:sldId id="746"/>
            <p14:sldId id="754"/>
            <p14:sldId id="755"/>
          </p14:sldIdLst>
        </p14:section>
        <p14:section name="Conclusion" id="{C0D0468C-8392-4328-9D07-81D7D636D7E2}">
          <p14:sldIdLst>
            <p14:sldId id="747"/>
            <p14:sldId id="748"/>
            <p14:sldId id="758"/>
            <p14:sldId id="7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700"/>
    <a:srgbClr val="D26828"/>
    <a:srgbClr val="C6531F"/>
    <a:srgbClr val="CDD6DC"/>
    <a:srgbClr val="DA631B"/>
    <a:srgbClr val="333F48"/>
    <a:srgbClr val="FFB802"/>
    <a:srgbClr val="2C373F"/>
    <a:srgbClr val="C01338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83955" autoAdjust="0"/>
  </p:normalViewPr>
  <p:slideViewPr>
    <p:cSldViewPr>
      <p:cViewPr varScale="1">
        <p:scale>
          <a:sx n="106" d="100"/>
          <a:sy n="106" d="100"/>
        </p:scale>
        <p:origin x="95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266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200" dirty="0"/>
              <a:t>Patients Served</a:t>
            </a:r>
            <a:r>
              <a:rPr lang="en-US" sz="1200" baseline="0" dirty="0"/>
              <a:t> by Pilot HBOT</a:t>
            </a:r>
            <a:endParaRPr lang="en-US" sz="1200" dirty="0"/>
          </a:p>
        </c:rich>
      </c:tx>
      <c:layout>
        <c:manualLayout>
          <c:xMode val="edge"/>
          <c:yMode val="edge"/>
          <c:x val="0.13508000201897841"/>
          <c:y val="2.61437908496732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76316904275177E-2"/>
          <c:y val="0.16470588235294117"/>
          <c:w val="0.87604228495704928"/>
          <c:h val="0.52665843240183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Screened for OUD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139</c:v>
                </c:pt>
                <c:pt idx="1">
                  <c:v>148</c:v>
                </c:pt>
                <c:pt idx="2">
                  <c:v>139</c:v>
                </c:pt>
                <c:pt idx="3">
                  <c:v>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4C-41D0-A4D8-ED455ACFBF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Patients Started on MOUD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80</c:v>
                </c:pt>
                <c:pt idx="1">
                  <c:v>91</c:v>
                </c:pt>
                <c:pt idx="2">
                  <c:v>94</c:v>
                </c:pt>
                <c:pt idx="3">
                  <c:v>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4C-41D0-A4D8-ED455ACFBF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Patients Discharged with Coordinated Care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59</c:v>
                </c:pt>
                <c:pt idx="1">
                  <c:v>64</c:v>
                </c:pt>
                <c:pt idx="2">
                  <c:v>87</c:v>
                </c:pt>
                <c:pt idx="3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4C-41D0-A4D8-ED455ACFB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60161072"/>
        <c:axId val="660162512"/>
      </c:barChart>
      <c:catAx>
        <c:axId val="66016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162512"/>
        <c:crosses val="autoZero"/>
        <c:auto val="1"/>
        <c:lblAlgn val="ctr"/>
        <c:lblOffset val="100"/>
        <c:noMultiLvlLbl val="0"/>
      </c:catAx>
      <c:valAx>
        <c:axId val="66016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16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89938757655293"/>
          <c:y val="0.79659307292470782"/>
          <c:w val="0.78620122484689414"/>
          <c:h val="0.177263136225618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200" dirty="0"/>
              <a:t>Patients Served</a:t>
            </a:r>
            <a:r>
              <a:rPr lang="en-US" sz="1200" baseline="0" dirty="0"/>
              <a:t> by HBOT Scaling</a:t>
            </a:r>
            <a:endParaRPr lang="en-US" sz="1200" dirty="0"/>
          </a:p>
        </c:rich>
      </c:tx>
      <c:layout>
        <c:manualLayout>
          <c:xMode val="edge"/>
          <c:yMode val="edge"/>
          <c:x val="0.18634273952094299"/>
          <c:y val="3.92156862745098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97537807774028"/>
          <c:y val="0.16393532193897586"/>
          <c:w val="0.85392409282173065"/>
          <c:h val="0.53754674133897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Screened for OUD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438</c:v>
                </c:pt>
                <c:pt idx="2">
                  <c:v>3409</c:v>
                </c:pt>
                <c:pt idx="3">
                  <c:v>3302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99-42A7-BF71-E3BDE7C3FB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Patients Started on MOUD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174</c:v>
                </c:pt>
                <c:pt idx="2">
                  <c:v>943</c:v>
                </c:pt>
                <c:pt idx="3">
                  <c:v>1948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99-42A7-BF71-E3BDE7C3FB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Patients Discharged with Coordinated Care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2">
                  <c:v>193</c:v>
                </c:pt>
                <c:pt idx="3">
                  <c:v>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99-42A7-BF71-E3BDE7C3F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60161072"/>
        <c:axId val="660162512"/>
      </c:barChart>
      <c:catAx>
        <c:axId val="66016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162512"/>
        <c:crosses val="autoZero"/>
        <c:auto val="1"/>
        <c:lblAlgn val="ctr"/>
        <c:lblOffset val="100"/>
        <c:noMultiLvlLbl val="0"/>
      </c:catAx>
      <c:valAx>
        <c:axId val="66016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16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89938757655293"/>
          <c:y val="0.80483890245360012"/>
          <c:w val="0.78620122484689414"/>
          <c:h val="0.169017364727576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200" dirty="0"/>
              <a:t>Patients Served</a:t>
            </a:r>
            <a:r>
              <a:rPr lang="en-US" sz="1200" baseline="0" dirty="0"/>
              <a:t> by Pilot MAUD/SBIRT Program</a:t>
            </a:r>
            <a:endParaRPr lang="en-US" sz="1200" dirty="0"/>
          </a:p>
        </c:rich>
      </c:tx>
      <c:layout>
        <c:manualLayout>
          <c:xMode val="edge"/>
          <c:yMode val="edge"/>
          <c:x val="0.13508000201897841"/>
          <c:y val="2.61437908496732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12302122117793"/>
          <c:y val="0.29491379123768108"/>
          <c:w val="0.84839367541165212"/>
          <c:h val="0.366453335574009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Counseled on MAUD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57-4797-A284-449650979B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Patients Started on MAUD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57-4797-A284-449650979B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Patients Discharged with Coordinated Care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57-4797-A284-449650979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60161072"/>
        <c:axId val="660162512"/>
      </c:barChart>
      <c:catAx>
        <c:axId val="66016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162512"/>
        <c:crosses val="autoZero"/>
        <c:auto val="1"/>
        <c:lblAlgn val="ctr"/>
        <c:lblOffset val="100"/>
        <c:noMultiLvlLbl val="0"/>
      </c:catAx>
      <c:valAx>
        <c:axId val="66016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16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89938757655293"/>
          <c:y val="0.79671121284688584"/>
          <c:w val="0.78620122484689414"/>
          <c:h val="0.17714458857484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200" dirty="0"/>
              <a:t>MAUD</a:t>
            </a:r>
            <a:r>
              <a:rPr lang="en-US" sz="1200" baseline="0" dirty="0"/>
              <a:t> Pilot Post Discharge Outcomes</a:t>
            </a:r>
            <a:endParaRPr lang="en-US" sz="1200" dirty="0"/>
          </a:p>
        </c:rich>
      </c:tx>
      <c:layout>
        <c:manualLayout>
          <c:xMode val="edge"/>
          <c:yMode val="edge"/>
          <c:x val="0.24479961177280216"/>
          <c:y val="4.23122934641413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12302122117793"/>
          <c:y val="0.29491379123768108"/>
          <c:w val="0.84839367541165212"/>
          <c:h val="0.365431875577939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Discharged with Coordinated Care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8C-41B4-B3E4-CBD256DA97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Patients Completed OP Appointment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8C-41B4-B3E4-CBD256DA974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Patients Adherent to MAUD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8C-41B4-B3E4-CBD256DA974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Patients with Reduced AUDIT Score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8C-41B4-B3E4-CBD256DA9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60161072"/>
        <c:axId val="660162512"/>
      </c:barChart>
      <c:catAx>
        <c:axId val="66016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162512"/>
        <c:crosses val="autoZero"/>
        <c:auto val="1"/>
        <c:lblAlgn val="ctr"/>
        <c:lblOffset val="100"/>
        <c:noMultiLvlLbl val="0"/>
      </c:catAx>
      <c:valAx>
        <c:axId val="66016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16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360091586863856E-2"/>
          <c:y val="0.73203713582107854"/>
          <c:w val="0.89310052537052886"/>
          <c:h val="0.207810031356742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200" dirty="0"/>
              <a:t>Patients Served</a:t>
            </a:r>
            <a:r>
              <a:rPr lang="en-US" sz="1200" baseline="0" dirty="0"/>
              <a:t> by Hospital-Based MOUD and MAUD Programs at Pilot Site</a:t>
            </a:r>
            <a:endParaRPr lang="en-US" sz="1200" dirty="0"/>
          </a:p>
        </c:rich>
      </c:tx>
      <c:layout>
        <c:manualLayout>
          <c:xMode val="edge"/>
          <c:yMode val="edge"/>
          <c:x val="0.12002080573921498"/>
          <c:y val="2.09753169151728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76316904275177E-2"/>
          <c:y val="0.16470588235294117"/>
          <c:w val="0.87604228495704928"/>
          <c:h val="0.52665843240183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Screened for OUD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139</c:v>
                </c:pt>
                <c:pt idx="1">
                  <c:v>148</c:v>
                </c:pt>
                <c:pt idx="2">
                  <c:v>139</c:v>
                </c:pt>
                <c:pt idx="3">
                  <c:v>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02-4475-BF17-EBA2DAE45A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Patients Started on MOUD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80</c:v>
                </c:pt>
                <c:pt idx="1">
                  <c:v>91</c:v>
                </c:pt>
                <c:pt idx="2">
                  <c:v>94</c:v>
                </c:pt>
                <c:pt idx="3">
                  <c:v>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02-4475-BF17-EBA2DAE45A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Patients Discharged with Coordinated MOUD Care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59</c:v>
                </c:pt>
                <c:pt idx="1">
                  <c:v>64</c:v>
                </c:pt>
                <c:pt idx="2">
                  <c:v>87</c:v>
                </c:pt>
                <c:pt idx="3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02-4475-BF17-EBA2DAE45AE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Patients Screened for AUD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3">
                  <c:v>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02-4475-BF17-EBA2DAE45AE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Patients Started on MAUD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3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02-4475-BF17-EBA2DAE45AE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Patients Discharged with Coordinated MAUD Care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3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02-4475-BF17-EBA2DAE45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60161072"/>
        <c:axId val="660162512"/>
      </c:barChart>
      <c:catAx>
        <c:axId val="66016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162512"/>
        <c:crosses val="autoZero"/>
        <c:auto val="1"/>
        <c:lblAlgn val="ctr"/>
        <c:lblOffset val="100"/>
        <c:noMultiLvlLbl val="0"/>
      </c:catAx>
      <c:valAx>
        <c:axId val="66016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16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89938757655293"/>
          <c:y val="0.79659307292470782"/>
          <c:w val="0.85435389613707358"/>
          <c:h val="0.164356676160160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F621E-5660-40DA-ADCB-BD07FD6882D8}" type="doc">
      <dgm:prSet loTypeId="urn:microsoft.com/office/officeart/2009/3/layout/OpposingIdeas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728ED93-FA13-44E6-AA69-6467A39DC11B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Increased prevalence of SUD</a:t>
          </a:r>
        </a:p>
      </dgm:t>
    </dgm:pt>
    <dgm:pt modelId="{57E25F51-651F-4ADD-B4FB-246BD54D94E7}" type="parTrans" cxnId="{DE76DB50-883A-4156-9D0E-61D6A28F93B0}">
      <dgm:prSet/>
      <dgm:spPr/>
      <dgm:t>
        <a:bodyPr/>
        <a:lstStyle/>
        <a:p>
          <a:endParaRPr lang="en-US"/>
        </a:p>
      </dgm:t>
    </dgm:pt>
    <dgm:pt modelId="{56C5A7EF-D84C-4AB0-8858-6A3868870117}" type="sibTrans" cxnId="{DE76DB50-883A-4156-9D0E-61D6A28F93B0}">
      <dgm:prSet/>
      <dgm:spPr/>
      <dgm:t>
        <a:bodyPr/>
        <a:lstStyle/>
        <a:p>
          <a:endParaRPr lang="en-US"/>
        </a:p>
      </dgm:t>
    </dgm:pt>
    <dgm:pt modelId="{FB359EB2-00EF-4242-BE06-2D82FC0223EB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Increased overdose rates</a:t>
          </a:r>
        </a:p>
      </dgm:t>
    </dgm:pt>
    <dgm:pt modelId="{6C9BE445-D427-4017-87E6-29786B95D29E}" type="parTrans" cxnId="{EE6B092F-4588-4013-858E-075C33743812}">
      <dgm:prSet/>
      <dgm:spPr/>
      <dgm:t>
        <a:bodyPr/>
        <a:lstStyle/>
        <a:p>
          <a:endParaRPr lang="en-US"/>
        </a:p>
      </dgm:t>
    </dgm:pt>
    <dgm:pt modelId="{46670C4E-C504-4FAE-B7EB-30D1A4257939}" type="sibTrans" cxnId="{EE6B092F-4588-4013-858E-075C33743812}">
      <dgm:prSet/>
      <dgm:spPr/>
      <dgm:t>
        <a:bodyPr/>
        <a:lstStyle/>
        <a:p>
          <a:endParaRPr lang="en-US"/>
        </a:p>
      </dgm:t>
    </dgm:pt>
    <dgm:pt modelId="{17E75A48-3178-4CE9-84A9-9C227541926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Low treatment access</a:t>
          </a:r>
        </a:p>
      </dgm:t>
    </dgm:pt>
    <dgm:pt modelId="{D739533C-3950-47EF-AAE1-D12DCC241E1A}" type="parTrans" cxnId="{B2461221-71C1-4BD3-BD2F-1E36481F9E3F}">
      <dgm:prSet/>
      <dgm:spPr/>
      <dgm:t>
        <a:bodyPr/>
        <a:lstStyle/>
        <a:p>
          <a:endParaRPr lang="en-US"/>
        </a:p>
      </dgm:t>
    </dgm:pt>
    <dgm:pt modelId="{E2AA7251-300E-4FDF-8796-BDFA9F8267C8}" type="sibTrans" cxnId="{B2461221-71C1-4BD3-BD2F-1E36481F9E3F}">
      <dgm:prSet/>
      <dgm:spPr/>
      <dgm:t>
        <a:bodyPr/>
        <a:lstStyle/>
        <a:p>
          <a:endParaRPr lang="en-US"/>
        </a:p>
      </dgm:t>
    </dgm:pt>
    <dgm:pt modelId="{04C0744D-6387-416B-9FF0-1D27B96B661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Low medication access</a:t>
          </a:r>
        </a:p>
      </dgm:t>
    </dgm:pt>
    <dgm:pt modelId="{42345596-BB5C-4B1A-A05F-91C00162FD47}" type="parTrans" cxnId="{60BAD5BA-2678-4B93-A6A8-2AEE1A7C9A62}">
      <dgm:prSet/>
      <dgm:spPr/>
      <dgm:t>
        <a:bodyPr/>
        <a:lstStyle/>
        <a:p>
          <a:endParaRPr lang="en-US"/>
        </a:p>
      </dgm:t>
    </dgm:pt>
    <dgm:pt modelId="{D3A0D903-FDF2-465B-A266-F5788F753DBA}" type="sibTrans" cxnId="{60BAD5BA-2678-4B93-A6A8-2AEE1A7C9A62}">
      <dgm:prSet/>
      <dgm:spPr/>
      <dgm:t>
        <a:bodyPr/>
        <a:lstStyle/>
        <a:p>
          <a:endParaRPr lang="en-US"/>
        </a:p>
      </dgm:t>
    </dgm:pt>
    <dgm:pt modelId="{1530C0E9-3B43-4C6A-A134-36642F82EB86}">
      <dgm:prSet/>
      <dgm:spPr/>
      <dgm:t>
        <a:bodyPr/>
        <a:lstStyle/>
        <a:p>
          <a:endParaRPr lang="en-US" dirty="0"/>
        </a:p>
      </dgm:t>
    </dgm:pt>
    <dgm:pt modelId="{735BB984-5988-4C97-84E1-24FA5DDFB5B9}" type="parTrans" cxnId="{5A811336-1A4D-43CB-B8F5-C6F210D6EEB2}">
      <dgm:prSet/>
      <dgm:spPr/>
      <dgm:t>
        <a:bodyPr/>
        <a:lstStyle/>
        <a:p>
          <a:endParaRPr lang="en-US"/>
        </a:p>
      </dgm:t>
    </dgm:pt>
    <dgm:pt modelId="{A4517A90-53C3-480F-A4C5-4D4A8661DF5D}" type="sibTrans" cxnId="{5A811336-1A4D-43CB-B8F5-C6F210D6EEB2}">
      <dgm:prSet/>
      <dgm:spPr/>
      <dgm:t>
        <a:bodyPr/>
        <a:lstStyle/>
        <a:p>
          <a:endParaRPr lang="en-US"/>
        </a:p>
      </dgm:t>
    </dgm:pt>
    <dgm:pt modelId="{DD4BD201-CC25-47A3-9329-D5B4AFF430C6}">
      <dgm:prSet/>
      <dgm:spPr/>
      <dgm:t>
        <a:bodyPr/>
        <a:lstStyle/>
        <a:p>
          <a:endParaRPr lang="en-US" dirty="0"/>
        </a:p>
      </dgm:t>
    </dgm:pt>
    <dgm:pt modelId="{1E3ED739-EACB-45EA-876B-B1C6FD3D65C0}" type="parTrans" cxnId="{407CEEEB-DF9C-4053-A519-927EE5424834}">
      <dgm:prSet/>
      <dgm:spPr/>
      <dgm:t>
        <a:bodyPr/>
        <a:lstStyle/>
        <a:p>
          <a:endParaRPr lang="en-US"/>
        </a:p>
      </dgm:t>
    </dgm:pt>
    <dgm:pt modelId="{29EE4F79-6437-440E-88AA-CB350DB8C104}" type="sibTrans" cxnId="{407CEEEB-DF9C-4053-A519-927EE5424834}">
      <dgm:prSet/>
      <dgm:spPr/>
      <dgm:t>
        <a:bodyPr/>
        <a:lstStyle/>
        <a:p>
          <a:endParaRPr lang="en-US"/>
        </a:p>
      </dgm:t>
    </dgm:pt>
    <dgm:pt modelId="{DA7C2D70-1FB2-4ACC-BB48-DD81C838BFA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Increased health disparities</a:t>
          </a:r>
        </a:p>
      </dgm:t>
    </dgm:pt>
    <dgm:pt modelId="{AC02D05D-8D7A-405D-8DA5-2CC35A08BDCE}" type="parTrans" cxnId="{F1F9F652-5B99-4CFD-958B-E74205C79AA1}">
      <dgm:prSet/>
      <dgm:spPr/>
      <dgm:t>
        <a:bodyPr/>
        <a:lstStyle/>
        <a:p>
          <a:endParaRPr lang="en-US"/>
        </a:p>
      </dgm:t>
    </dgm:pt>
    <dgm:pt modelId="{E944672D-5D18-47B7-95B0-904E0DAE4C26}" type="sibTrans" cxnId="{F1F9F652-5B99-4CFD-958B-E74205C79AA1}">
      <dgm:prSet/>
      <dgm:spPr/>
      <dgm:t>
        <a:bodyPr/>
        <a:lstStyle/>
        <a:p>
          <a:endParaRPr lang="en-US"/>
        </a:p>
      </dgm:t>
    </dgm:pt>
    <dgm:pt modelId="{3BD539DF-3BA1-424C-B6C1-25861380176E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Low/No harm reduction</a:t>
          </a:r>
        </a:p>
      </dgm:t>
    </dgm:pt>
    <dgm:pt modelId="{F45E697B-B2AB-4616-A260-96493B9C6E42}" type="parTrans" cxnId="{02092672-E499-4952-ABF8-D5DD2CE2150C}">
      <dgm:prSet/>
      <dgm:spPr/>
      <dgm:t>
        <a:bodyPr/>
        <a:lstStyle/>
        <a:p>
          <a:endParaRPr lang="en-US"/>
        </a:p>
      </dgm:t>
    </dgm:pt>
    <dgm:pt modelId="{3BBC7EB8-797C-4EED-B2D5-CC819FE47788}" type="sibTrans" cxnId="{02092672-E499-4952-ABF8-D5DD2CE2150C}">
      <dgm:prSet/>
      <dgm:spPr/>
      <dgm:t>
        <a:bodyPr/>
        <a:lstStyle/>
        <a:p>
          <a:endParaRPr lang="en-US"/>
        </a:p>
      </dgm:t>
    </dgm:pt>
    <dgm:pt modelId="{45249935-8F0C-48C4-A9DE-A8C113CB2688}" type="pres">
      <dgm:prSet presAssocID="{282F621E-5660-40DA-ADCB-BD07FD6882D8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130A2E56-B9BD-4766-9BE8-49D114FCB600}" type="pres">
      <dgm:prSet presAssocID="{282F621E-5660-40DA-ADCB-BD07FD6882D8}" presName="Background" presStyleLbl="node1" presStyleIdx="0" presStyleCnt="1"/>
      <dgm:spPr/>
    </dgm:pt>
    <dgm:pt modelId="{01B1B30E-3E5B-4E8E-8E5C-52BD5E6EB0BD}" type="pres">
      <dgm:prSet presAssocID="{282F621E-5660-40DA-ADCB-BD07FD6882D8}" presName="Divider" presStyleLbl="callout" presStyleIdx="0" presStyleCnt="1"/>
      <dgm:spPr/>
    </dgm:pt>
    <dgm:pt modelId="{22025184-C651-4399-B83A-EB3D15583229}" type="pres">
      <dgm:prSet presAssocID="{282F621E-5660-40DA-ADCB-BD07FD6882D8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70756AD-83EA-4272-B228-AACF98A13D0A}" type="pres">
      <dgm:prSet presAssocID="{282F621E-5660-40DA-ADCB-BD07FD6882D8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AA6FEE5-4035-465E-9744-71835C934656}" type="pres">
      <dgm:prSet presAssocID="{282F621E-5660-40DA-ADCB-BD07FD6882D8}" presName="ParentText1" presStyleLbl="revTx" presStyleIdx="0" presStyleCnt="0">
        <dgm:presLayoutVars>
          <dgm:chMax val="1"/>
          <dgm:chPref val="1"/>
        </dgm:presLayoutVars>
      </dgm:prSet>
      <dgm:spPr/>
    </dgm:pt>
    <dgm:pt modelId="{A6FA6F31-11D4-4C80-99B3-D26B3D911490}" type="pres">
      <dgm:prSet presAssocID="{282F621E-5660-40DA-ADCB-BD07FD6882D8}" presName="ParentShape1" presStyleLbl="alignImgPlace1" presStyleIdx="0" presStyleCnt="2">
        <dgm:presLayoutVars/>
      </dgm:prSet>
      <dgm:spPr/>
    </dgm:pt>
    <dgm:pt modelId="{5D1F0B25-B7A5-4F16-92EB-B31D717F4B2C}" type="pres">
      <dgm:prSet presAssocID="{282F621E-5660-40DA-ADCB-BD07FD6882D8}" presName="ParentText2" presStyleLbl="revTx" presStyleIdx="0" presStyleCnt="0">
        <dgm:presLayoutVars>
          <dgm:chMax val="1"/>
          <dgm:chPref val="1"/>
        </dgm:presLayoutVars>
      </dgm:prSet>
      <dgm:spPr/>
    </dgm:pt>
    <dgm:pt modelId="{360F806A-9281-40EC-9479-1001B48B0071}" type="pres">
      <dgm:prSet presAssocID="{282F621E-5660-40DA-ADCB-BD07FD6882D8}" presName="ParentShape2" presStyleLbl="alignImgPlace1" presStyleIdx="1" presStyleCnt="2">
        <dgm:presLayoutVars/>
      </dgm:prSet>
      <dgm:spPr/>
    </dgm:pt>
  </dgm:ptLst>
  <dgm:cxnLst>
    <dgm:cxn modelId="{39A2B812-3DB6-4F5C-B812-917D54F530EF}" type="presOf" srcId="{282F621E-5660-40DA-ADCB-BD07FD6882D8}" destId="{45249935-8F0C-48C4-A9DE-A8C113CB2688}" srcOrd="0" destOrd="0" presId="urn:microsoft.com/office/officeart/2009/3/layout/OpposingIdeas"/>
    <dgm:cxn modelId="{6D721619-4259-4433-AD21-65B38341AFB0}" type="presOf" srcId="{3BD539DF-3BA1-424C-B6C1-25861380176E}" destId="{870756AD-83EA-4272-B228-AACF98A13D0A}" srcOrd="0" destOrd="2" presId="urn:microsoft.com/office/officeart/2009/3/layout/OpposingIdeas"/>
    <dgm:cxn modelId="{8DE3C01A-6A81-414D-AB0B-C1F9995A22AB}" type="presOf" srcId="{0728ED93-FA13-44E6-AA69-6467A39DC11B}" destId="{22025184-C651-4399-B83A-EB3D15583229}" srcOrd="0" destOrd="0" presId="urn:microsoft.com/office/officeart/2009/3/layout/OpposingIdeas"/>
    <dgm:cxn modelId="{6973D71C-9FC9-4308-80EA-9BB34F1CD7BE}" type="presOf" srcId="{DD4BD201-CC25-47A3-9329-D5B4AFF430C6}" destId="{5D1F0B25-B7A5-4F16-92EB-B31D717F4B2C}" srcOrd="0" destOrd="0" presId="urn:microsoft.com/office/officeart/2009/3/layout/OpposingIdeas"/>
    <dgm:cxn modelId="{B2461221-71C1-4BD3-BD2F-1E36481F9E3F}" srcId="{DD4BD201-CC25-47A3-9329-D5B4AFF430C6}" destId="{17E75A48-3178-4CE9-84A9-9C227541926F}" srcOrd="0" destOrd="0" parTransId="{D739533C-3950-47EF-AAE1-D12DCC241E1A}" sibTransId="{E2AA7251-300E-4FDF-8796-BDFA9F8267C8}"/>
    <dgm:cxn modelId="{EE6B092F-4588-4013-858E-075C33743812}" srcId="{1530C0E9-3B43-4C6A-A134-36642F82EB86}" destId="{FB359EB2-00EF-4242-BE06-2D82FC0223EB}" srcOrd="1" destOrd="0" parTransId="{6C9BE445-D427-4017-87E6-29786B95D29E}" sibTransId="{46670C4E-C504-4FAE-B7EB-30D1A4257939}"/>
    <dgm:cxn modelId="{5A811336-1A4D-43CB-B8F5-C6F210D6EEB2}" srcId="{282F621E-5660-40DA-ADCB-BD07FD6882D8}" destId="{1530C0E9-3B43-4C6A-A134-36642F82EB86}" srcOrd="0" destOrd="0" parTransId="{735BB984-5988-4C97-84E1-24FA5DDFB5B9}" sibTransId="{A4517A90-53C3-480F-A4C5-4D4A8661DF5D}"/>
    <dgm:cxn modelId="{12D87044-580D-4DE1-9BAC-29AC2690D748}" type="presOf" srcId="{1530C0E9-3B43-4C6A-A134-36642F82EB86}" destId="{A6FA6F31-11D4-4C80-99B3-D26B3D911490}" srcOrd="1" destOrd="0" presId="urn:microsoft.com/office/officeart/2009/3/layout/OpposingIdeas"/>
    <dgm:cxn modelId="{FC08CC69-C412-4319-BA3A-9919CD548199}" type="presOf" srcId="{1530C0E9-3B43-4C6A-A134-36642F82EB86}" destId="{FAA6FEE5-4035-465E-9744-71835C934656}" srcOrd="0" destOrd="0" presId="urn:microsoft.com/office/officeart/2009/3/layout/OpposingIdeas"/>
    <dgm:cxn modelId="{DE76DB50-883A-4156-9D0E-61D6A28F93B0}" srcId="{1530C0E9-3B43-4C6A-A134-36642F82EB86}" destId="{0728ED93-FA13-44E6-AA69-6467A39DC11B}" srcOrd="0" destOrd="0" parTransId="{57E25F51-651F-4ADD-B4FB-246BD54D94E7}" sibTransId="{56C5A7EF-D84C-4AB0-8858-6A3868870117}"/>
    <dgm:cxn modelId="{02092672-E499-4952-ABF8-D5DD2CE2150C}" srcId="{DD4BD201-CC25-47A3-9329-D5B4AFF430C6}" destId="{3BD539DF-3BA1-424C-B6C1-25861380176E}" srcOrd="2" destOrd="0" parTransId="{F45E697B-B2AB-4616-A260-96493B9C6E42}" sibTransId="{3BBC7EB8-797C-4EED-B2D5-CC819FE47788}"/>
    <dgm:cxn modelId="{F1F9F652-5B99-4CFD-958B-E74205C79AA1}" srcId="{1530C0E9-3B43-4C6A-A134-36642F82EB86}" destId="{DA7C2D70-1FB2-4ACC-BB48-DD81C838BFA5}" srcOrd="2" destOrd="0" parTransId="{AC02D05D-8D7A-405D-8DA5-2CC35A08BDCE}" sibTransId="{E944672D-5D18-47B7-95B0-904E0DAE4C26}"/>
    <dgm:cxn modelId="{BF5E3476-D8A8-48B6-819E-290FDD3D5248}" type="presOf" srcId="{04C0744D-6387-416B-9FF0-1D27B96B661F}" destId="{870756AD-83EA-4272-B228-AACF98A13D0A}" srcOrd="0" destOrd="1" presId="urn:microsoft.com/office/officeart/2009/3/layout/OpposingIdeas"/>
    <dgm:cxn modelId="{899E348D-2350-4ECD-9EC8-091D2BECEBC6}" type="presOf" srcId="{17E75A48-3178-4CE9-84A9-9C227541926F}" destId="{870756AD-83EA-4272-B228-AACF98A13D0A}" srcOrd="0" destOrd="0" presId="urn:microsoft.com/office/officeart/2009/3/layout/OpposingIdeas"/>
    <dgm:cxn modelId="{9C189C99-336F-4FDE-88AB-2345F6745E57}" type="presOf" srcId="{DD4BD201-CC25-47A3-9329-D5B4AFF430C6}" destId="{360F806A-9281-40EC-9479-1001B48B0071}" srcOrd="1" destOrd="0" presId="urn:microsoft.com/office/officeart/2009/3/layout/OpposingIdeas"/>
    <dgm:cxn modelId="{60BAD5BA-2678-4B93-A6A8-2AEE1A7C9A62}" srcId="{DD4BD201-CC25-47A3-9329-D5B4AFF430C6}" destId="{04C0744D-6387-416B-9FF0-1D27B96B661F}" srcOrd="1" destOrd="0" parTransId="{42345596-BB5C-4B1A-A05F-91C00162FD47}" sibTransId="{D3A0D903-FDF2-465B-A266-F5788F753DBA}"/>
    <dgm:cxn modelId="{E5F25DCC-F13D-47A1-A8B3-2081064F4CD7}" type="presOf" srcId="{DA7C2D70-1FB2-4ACC-BB48-DD81C838BFA5}" destId="{22025184-C651-4399-B83A-EB3D15583229}" srcOrd="0" destOrd="2" presId="urn:microsoft.com/office/officeart/2009/3/layout/OpposingIdeas"/>
    <dgm:cxn modelId="{DF98F6E4-242B-4C84-AC14-A3CB9E6D6F88}" type="presOf" srcId="{FB359EB2-00EF-4242-BE06-2D82FC0223EB}" destId="{22025184-C651-4399-B83A-EB3D15583229}" srcOrd="0" destOrd="1" presId="urn:microsoft.com/office/officeart/2009/3/layout/OpposingIdeas"/>
    <dgm:cxn modelId="{407CEEEB-DF9C-4053-A519-927EE5424834}" srcId="{282F621E-5660-40DA-ADCB-BD07FD6882D8}" destId="{DD4BD201-CC25-47A3-9329-D5B4AFF430C6}" srcOrd="1" destOrd="0" parTransId="{1E3ED739-EACB-45EA-876B-B1C6FD3D65C0}" sibTransId="{29EE4F79-6437-440E-88AA-CB350DB8C104}"/>
    <dgm:cxn modelId="{36AA31C3-B8BF-416D-9F26-41A20B8325E8}" type="presParOf" srcId="{45249935-8F0C-48C4-A9DE-A8C113CB2688}" destId="{130A2E56-B9BD-4766-9BE8-49D114FCB600}" srcOrd="0" destOrd="0" presId="urn:microsoft.com/office/officeart/2009/3/layout/OpposingIdeas"/>
    <dgm:cxn modelId="{3728FC58-F23E-4731-9395-B7B7DB7BD709}" type="presParOf" srcId="{45249935-8F0C-48C4-A9DE-A8C113CB2688}" destId="{01B1B30E-3E5B-4E8E-8E5C-52BD5E6EB0BD}" srcOrd="1" destOrd="0" presId="urn:microsoft.com/office/officeart/2009/3/layout/OpposingIdeas"/>
    <dgm:cxn modelId="{6FCBAC90-67E0-4CC2-8A6F-92CBDB38954E}" type="presParOf" srcId="{45249935-8F0C-48C4-A9DE-A8C113CB2688}" destId="{22025184-C651-4399-B83A-EB3D15583229}" srcOrd="2" destOrd="0" presId="urn:microsoft.com/office/officeart/2009/3/layout/OpposingIdeas"/>
    <dgm:cxn modelId="{899E5B63-6FC2-4F73-8BED-A0513F483827}" type="presParOf" srcId="{45249935-8F0C-48C4-A9DE-A8C113CB2688}" destId="{870756AD-83EA-4272-B228-AACF98A13D0A}" srcOrd="3" destOrd="0" presId="urn:microsoft.com/office/officeart/2009/3/layout/OpposingIdeas"/>
    <dgm:cxn modelId="{26527B6C-931F-44E4-9EA6-DE32C5E4DF7D}" type="presParOf" srcId="{45249935-8F0C-48C4-A9DE-A8C113CB2688}" destId="{FAA6FEE5-4035-465E-9744-71835C934656}" srcOrd="4" destOrd="0" presId="urn:microsoft.com/office/officeart/2009/3/layout/OpposingIdeas"/>
    <dgm:cxn modelId="{18E8C9AE-B7EF-4863-BCBF-DDB6912B4DE9}" type="presParOf" srcId="{45249935-8F0C-48C4-A9DE-A8C113CB2688}" destId="{A6FA6F31-11D4-4C80-99B3-D26B3D911490}" srcOrd="5" destOrd="0" presId="urn:microsoft.com/office/officeart/2009/3/layout/OpposingIdeas"/>
    <dgm:cxn modelId="{D4442B36-7E76-4991-ADF5-FB522453527A}" type="presParOf" srcId="{45249935-8F0C-48C4-A9DE-A8C113CB2688}" destId="{5D1F0B25-B7A5-4F16-92EB-B31D717F4B2C}" srcOrd="6" destOrd="0" presId="urn:microsoft.com/office/officeart/2009/3/layout/OpposingIdeas"/>
    <dgm:cxn modelId="{DCFEA4D9-701D-42C9-B945-4C138C01241E}" type="presParOf" srcId="{45249935-8F0C-48C4-A9DE-A8C113CB2688}" destId="{360F806A-9281-40EC-9479-1001B48B0071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3B4FE1-5DDE-4F12-B4C4-89C138A5D414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EEEF8F0-9428-4877-A6B7-E8536CF65CE2}">
      <dgm:prSet/>
      <dgm:spPr/>
      <dgm:t>
        <a:bodyPr/>
        <a:lstStyle/>
        <a:p>
          <a:r>
            <a:rPr lang="en-US" dirty="0"/>
            <a:t>Travis County</a:t>
          </a:r>
        </a:p>
        <a:p>
          <a:r>
            <a:rPr lang="en-US" dirty="0"/>
            <a:t>(Austin, Texas)</a:t>
          </a:r>
        </a:p>
      </dgm:t>
    </dgm:pt>
    <dgm:pt modelId="{87DC2344-58C6-493E-9405-40F68E0F5258}" type="parTrans" cxnId="{307FFE83-DD5E-4B37-8CD2-B62F7D67218B}">
      <dgm:prSet/>
      <dgm:spPr/>
      <dgm:t>
        <a:bodyPr/>
        <a:lstStyle/>
        <a:p>
          <a:endParaRPr lang="en-US"/>
        </a:p>
      </dgm:t>
    </dgm:pt>
    <dgm:pt modelId="{91657BF7-F16F-45FF-B039-1DFDF244BD7B}" type="sibTrans" cxnId="{307FFE83-DD5E-4B37-8CD2-B62F7D67218B}">
      <dgm:prSet/>
      <dgm:spPr/>
      <dgm:t>
        <a:bodyPr/>
        <a:lstStyle/>
        <a:p>
          <a:endParaRPr lang="en-US"/>
        </a:p>
      </dgm:t>
    </dgm:pt>
    <dgm:pt modelId="{93FF147D-FEEC-495C-88C3-80143D4AAB4C}">
      <dgm:prSet/>
      <dgm:spPr/>
      <dgm:t>
        <a:bodyPr/>
        <a:lstStyle/>
        <a:p>
          <a:r>
            <a:rPr lang="en-US" dirty="0"/>
            <a:t>16 hospitals</a:t>
          </a:r>
        </a:p>
      </dgm:t>
    </dgm:pt>
    <dgm:pt modelId="{9497F349-C769-4C19-A36F-006B8E6103AE}" type="parTrans" cxnId="{8E2F142A-513E-495C-9E6E-AEF8D2B69F23}">
      <dgm:prSet/>
      <dgm:spPr/>
      <dgm:t>
        <a:bodyPr/>
        <a:lstStyle/>
        <a:p>
          <a:endParaRPr lang="en-US"/>
        </a:p>
      </dgm:t>
    </dgm:pt>
    <dgm:pt modelId="{D41F8AAB-A1E9-47F7-90B1-E675B37BB17F}" type="sibTrans" cxnId="{8E2F142A-513E-495C-9E6E-AEF8D2B69F23}">
      <dgm:prSet/>
      <dgm:spPr/>
      <dgm:t>
        <a:bodyPr/>
        <a:lstStyle/>
        <a:p>
          <a:endParaRPr lang="en-US"/>
        </a:p>
      </dgm:t>
    </dgm:pt>
    <dgm:pt modelId="{4BC0A49F-32E9-42B0-8940-EDC2123F979B}">
      <dgm:prSet/>
      <dgm:spPr/>
      <dgm:t>
        <a:bodyPr/>
        <a:lstStyle/>
        <a:p>
          <a:r>
            <a:rPr lang="en-US" dirty="0"/>
            <a:t>2500+ acute care hospital beds</a:t>
          </a:r>
        </a:p>
      </dgm:t>
    </dgm:pt>
    <dgm:pt modelId="{E3B6FED2-52DD-4248-AB9A-C596BB26BFEA}" type="parTrans" cxnId="{E13D760A-2463-4082-A66C-2AF99F35FC48}">
      <dgm:prSet/>
      <dgm:spPr/>
      <dgm:t>
        <a:bodyPr/>
        <a:lstStyle/>
        <a:p>
          <a:endParaRPr lang="en-US"/>
        </a:p>
      </dgm:t>
    </dgm:pt>
    <dgm:pt modelId="{57275208-B805-4BEB-81DA-6309DAF2DC74}" type="sibTrans" cxnId="{E13D760A-2463-4082-A66C-2AF99F35FC48}">
      <dgm:prSet/>
      <dgm:spPr/>
      <dgm:t>
        <a:bodyPr/>
        <a:lstStyle/>
        <a:p>
          <a:endParaRPr lang="en-US"/>
        </a:p>
      </dgm:t>
    </dgm:pt>
    <dgm:pt modelId="{C2BB4C67-D304-49E2-A86A-6B4F4D835AF9}">
      <dgm:prSet/>
      <dgm:spPr/>
      <dgm:t>
        <a:bodyPr/>
        <a:lstStyle/>
        <a:p>
          <a:r>
            <a:rPr lang="en-US" dirty="0"/>
            <a:t>5000+ direct patient care physicians and APPs</a:t>
          </a:r>
        </a:p>
      </dgm:t>
    </dgm:pt>
    <dgm:pt modelId="{C3872264-BE57-4615-B459-35ADBB6B5B1F}" type="parTrans" cxnId="{CBD803F5-DC05-4FBF-B0F5-4ABDEFA1EA02}">
      <dgm:prSet/>
      <dgm:spPr/>
      <dgm:t>
        <a:bodyPr/>
        <a:lstStyle/>
        <a:p>
          <a:endParaRPr lang="en-US"/>
        </a:p>
      </dgm:t>
    </dgm:pt>
    <dgm:pt modelId="{32E5E771-1329-46E9-98C6-6F53CDC36445}" type="sibTrans" cxnId="{CBD803F5-DC05-4FBF-B0F5-4ABDEFA1EA02}">
      <dgm:prSet/>
      <dgm:spPr/>
      <dgm:t>
        <a:bodyPr/>
        <a:lstStyle/>
        <a:p>
          <a:endParaRPr lang="en-US"/>
        </a:p>
      </dgm:t>
    </dgm:pt>
    <dgm:pt modelId="{8BF55FCE-42D2-454F-8A4F-379D38660E23}">
      <dgm:prSet custT="1"/>
      <dgm:spPr/>
      <dgm:t>
        <a:bodyPr/>
        <a:lstStyle/>
        <a:p>
          <a:r>
            <a:rPr lang="en-US" sz="2800" b="1" dirty="0"/>
            <a:t>0</a:t>
          </a:r>
          <a:r>
            <a:rPr lang="en-US" sz="2800" dirty="0"/>
            <a:t> formal or informal acute care SUD treatment programs</a:t>
          </a:r>
        </a:p>
      </dgm:t>
    </dgm:pt>
    <dgm:pt modelId="{CD081621-689E-4812-A1DD-29F70D57060B}" type="parTrans" cxnId="{1228B17E-622E-424B-804A-AD5C14002DA0}">
      <dgm:prSet/>
      <dgm:spPr/>
      <dgm:t>
        <a:bodyPr/>
        <a:lstStyle/>
        <a:p>
          <a:endParaRPr lang="en-US"/>
        </a:p>
      </dgm:t>
    </dgm:pt>
    <dgm:pt modelId="{AB2BDA52-04E8-4273-8D6D-3E26E0F656E3}" type="sibTrans" cxnId="{1228B17E-622E-424B-804A-AD5C14002DA0}">
      <dgm:prSet/>
      <dgm:spPr/>
      <dgm:t>
        <a:bodyPr/>
        <a:lstStyle/>
        <a:p>
          <a:endParaRPr lang="en-US"/>
        </a:p>
      </dgm:t>
    </dgm:pt>
    <dgm:pt modelId="{E5DD2C18-A7D4-42DD-9166-E7E5A576F88A}" type="pres">
      <dgm:prSet presAssocID="{EB3B4FE1-5DDE-4F12-B4C4-89C138A5D414}" presName="Name0" presStyleCnt="0">
        <dgm:presLayoutVars>
          <dgm:dir/>
          <dgm:animLvl val="lvl"/>
          <dgm:resizeHandles val="exact"/>
        </dgm:presLayoutVars>
      </dgm:prSet>
      <dgm:spPr/>
    </dgm:pt>
    <dgm:pt modelId="{775CE924-0022-4D6F-B2BB-0A915A963460}" type="pres">
      <dgm:prSet presAssocID="{8BF55FCE-42D2-454F-8A4F-379D38660E23}" presName="boxAndChildren" presStyleCnt="0"/>
      <dgm:spPr/>
    </dgm:pt>
    <dgm:pt modelId="{8F065173-2790-4D0B-8736-17DDA7B281B1}" type="pres">
      <dgm:prSet presAssocID="{8BF55FCE-42D2-454F-8A4F-379D38660E23}" presName="parentTextBox" presStyleLbl="node1" presStyleIdx="0" presStyleCnt="2"/>
      <dgm:spPr/>
    </dgm:pt>
    <dgm:pt modelId="{EAE38095-6DD1-4553-B7F3-DEDD266E7F92}" type="pres">
      <dgm:prSet presAssocID="{91657BF7-F16F-45FF-B039-1DFDF244BD7B}" presName="sp" presStyleCnt="0"/>
      <dgm:spPr/>
    </dgm:pt>
    <dgm:pt modelId="{9A3357FD-8A0F-4028-8AF8-40291F934618}" type="pres">
      <dgm:prSet presAssocID="{DEEEF8F0-9428-4877-A6B7-E8536CF65CE2}" presName="arrowAndChildren" presStyleCnt="0"/>
      <dgm:spPr/>
    </dgm:pt>
    <dgm:pt modelId="{07030FA5-752D-4369-B363-D04C3483DE5D}" type="pres">
      <dgm:prSet presAssocID="{DEEEF8F0-9428-4877-A6B7-E8536CF65CE2}" presName="parentTextArrow" presStyleLbl="node1" presStyleIdx="0" presStyleCnt="2"/>
      <dgm:spPr/>
    </dgm:pt>
    <dgm:pt modelId="{818FB6CF-CD2C-4559-A6D5-68C7E34FA689}" type="pres">
      <dgm:prSet presAssocID="{DEEEF8F0-9428-4877-A6B7-E8536CF65CE2}" presName="arrow" presStyleLbl="node1" presStyleIdx="1" presStyleCnt="2"/>
      <dgm:spPr/>
    </dgm:pt>
    <dgm:pt modelId="{C352CB68-5796-4B63-ACEC-A2DA40067C31}" type="pres">
      <dgm:prSet presAssocID="{DEEEF8F0-9428-4877-A6B7-E8536CF65CE2}" presName="descendantArrow" presStyleCnt="0"/>
      <dgm:spPr/>
    </dgm:pt>
    <dgm:pt modelId="{6B3E6F9B-7044-4EF5-84D3-13C899F15A4A}" type="pres">
      <dgm:prSet presAssocID="{93FF147D-FEEC-495C-88C3-80143D4AAB4C}" presName="childTextArrow" presStyleLbl="fgAccFollowNode1" presStyleIdx="0" presStyleCnt="3">
        <dgm:presLayoutVars>
          <dgm:bulletEnabled val="1"/>
        </dgm:presLayoutVars>
      </dgm:prSet>
      <dgm:spPr/>
    </dgm:pt>
    <dgm:pt modelId="{124C375F-42C8-443C-8695-76742BE30605}" type="pres">
      <dgm:prSet presAssocID="{4BC0A49F-32E9-42B0-8940-EDC2123F979B}" presName="childTextArrow" presStyleLbl="fgAccFollowNode1" presStyleIdx="1" presStyleCnt="3">
        <dgm:presLayoutVars>
          <dgm:bulletEnabled val="1"/>
        </dgm:presLayoutVars>
      </dgm:prSet>
      <dgm:spPr/>
    </dgm:pt>
    <dgm:pt modelId="{03601F6C-DE30-4586-A9F1-4B7A187DBE38}" type="pres">
      <dgm:prSet presAssocID="{C2BB4C67-D304-49E2-A86A-6B4F4D835AF9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E13D760A-2463-4082-A66C-2AF99F35FC48}" srcId="{DEEEF8F0-9428-4877-A6B7-E8536CF65CE2}" destId="{4BC0A49F-32E9-42B0-8940-EDC2123F979B}" srcOrd="1" destOrd="0" parTransId="{E3B6FED2-52DD-4248-AB9A-C596BB26BFEA}" sibTransId="{57275208-B805-4BEB-81DA-6309DAF2DC74}"/>
    <dgm:cxn modelId="{C4612011-085D-4D74-A8C7-803554CB136F}" type="presOf" srcId="{8BF55FCE-42D2-454F-8A4F-379D38660E23}" destId="{8F065173-2790-4D0B-8736-17DDA7B281B1}" srcOrd="0" destOrd="0" presId="urn:microsoft.com/office/officeart/2005/8/layout/process4"/>
    <dgm:cxn modelId="{2286AD12-1E33-4F4D-8E99-9F47FE67502F}" type="presOf" srcId="{4BC0A49F-32E9-42B0-8940-EDC2123F979B}" destId="{124C375F-42C8-443C-8695-76742BE30605}" srcOrd="0" destOrd="0" presId="urn:microsoft.com/office/officeart/2005/8/layout/process4"/>
    <dgm:cxn modelId="{21521A14-B608-4535-A91D-D8845089505B}" type="presOf" srcId="{93FF147D-FEEC-495C-88C3-80143D4AAB4C}" destId="{6B3E6F9B-7044-4EF5-84D3-13C899F15A4A}" srcOrd="0" destOrd="0" presId="urn:microsoft.com/office/officeart/2005/8/layout/process4"/>
    <dgm:cxn modelId="{8E2F142A-513E-495C-9E6E-AEF8D2B69F23}" srcId="{DEEEF8F0-9428-4877-A6B7-E8536CF65CE2}" destId="{93FF147D-FEEC-495C-88C3-80143D4AAB4C}" srcOrd="0" destOrd="0" parTransId="{9497F349-C769-4C19-A36F-006B8E6103AE}" sibTransId="{D41F8AAB-A1E9-47F7-90B1-E675B37BB17F}"/>
    <dgm:cxn modelId="{1228B17E-622E-424B-804A-AD5C14002DA0}" srcId="{EB3B4FE1-5DDE-4F12-B4C4-89C138A5D414}" destId="{8BF55FCE-42D2-454F-8A4F-379D38660E23}" srcOrd="1" destOrd="0" parTransId="{CD081621-689E-4812-A1DD-29F70D57060B}" sibTransId="{AB2BDA52-04E8-4273-8D6D-3E26E0F656E3}"/>
    <dgm:cxn modelId="{307FFE83-DD5E-4B37-8CD2-B62F7D67218B}" srcId="{EB3B4FE1-5DDE-4F12-B4C4-89C138A5D414}" destId="{DEEEF8F0-9428-4877-A6B7-E8536CF65CE2}" srcOrd="0" destOrd="0" parTransId="{87DC2344-58C6-493E-9405-40F68E0F5258}" sibTransId="{91657BF7-F16F-45FF-B039-1DFDF244BD7B}"/>
    <dgm:cxn modelId="{CF8636AB-D924-4854-808A-A7F3C359249F}" type="presOf" srcId="{DEEEF8F0-9428-4877-A6B7-E8536CF65CE2}" destId="{818FB6CF-CD2C-4559-A6D5-68C7E34FA689}" srcOrd="1" destOrd="0" presId="urn:microsoft.com/office/officeart/2005/8/layout/process4"/>
    <dgm:cxn modelId="{9E0B06AC-39DB-4102-814A-4ECF53D5E146}" type="presOf" srcId="{EB3B4FE1-5DDE-4F12-B4C4-89C138A5D414}" destId="{E5DD2C18-A7D4-42DD-9166-E7E5A576F88A}" srcOrd="0" destOrd="0" presId="urn:microsoft.com/office/officeart/2005/8/layout/process4"/>
    <dgm:cxn modelId="{391DD1BB-4329-4A24-A6F3-7D319BA74475}" type="presOf" srcId="{DEEEF8F0-9428-4877-A6B7-E8536CF65CE2}" destId="{07030FA5-752D-4369-B363-D04C3483DE5D}" srcOrd="0" destOrd="0" presId="urn:microsoft.com/office/officeart/2005/8/layout/process4"/>
    <dgm:cxn modelId="{0BC038C9-7718-47A3-9BA8-71B63BB412BE}" type="presOf" srcId="{C2BB4C67-D304-49E2-A86A-6B4F4D835AF9}" destId="{03601F6C-DE30-4586-A9F1-4B7A187DBE38}" srcOrd="0" destOrd="0" presId="urn:microsoft.com/office/officeart/2005/8/layout/process4"/>
    <dgm:cxn modelId="{CBD803F5-DC05-4FBF-B0F5-4ABDEFA1EA02}" srcId="{DEEEF8F0-9428-4877-A6B7-E8536CF65CE2}" destId="{C2BB4C67-D304-49E2-A86A-6B4F4D835AF9}" srcOrd="2" destOrd="0" parTransId="{C3872264-BE57-4615-B459-35ADBB6B5B1F}" sibTransId="{32E5E771-1329-46E9-98C6-6F53CDC36445}"/>
    <dgm:cxn modelId="{2A1AD549-4B74-4D41-B953-E0FCCAAC7692}" type="presParOf" srcId="{E5DD2C18-A7D4-42DD-9166-E7E5A576F88A}" destId="{775CE924-0022-4D6F-B2BB-0A915A963460}" srcOrd="0" destOrd="0" presId="urn:microsoft.com/office/officeart/2005/8/layout/process4"/>
    <dgm:cxn modelId="{5BB7C1A7-8BA2-4EB5-A677-B4C326C5FC2E}" type="presParOf" srcId="{775CE924-0022-4D6F-B2BB-0A915A963460}" destId="{8F065173-2790-4D0B-8736-17DDA7B281B1}" srcOrd="0" destOrd="0" presId="urn:microsoft.com/office/officeart/2005/8/layout/process4"/>
    <dgm:cxn modelId="{D267CE31-B883-4438-A927-CD5EE168DEC1}" type="presParOf" srcId="{E5DD2C18-A7D4-42DD-9166-E7E5A576F88A}" destId="{EAE38095-6DD1-4553-B7F3-DEDD266E7F92}" srcOrd="1" destOrd="0" presId="urn:microsoft.com/office/officeart/2005/8/layout/process4"/>
    <dgm:cxn modelId="{37A5495D-D626-4A0B-AACA-B5EBD58D8BDD}" type="presParOf" srcId="{E5DD2C18-A7D4-42DD-9166-E7E5A576F88A}" destId="{9A3357FD-8A0F-4028-8AF8-40291F934618}" srcOrd="2" destOrd="0" presId="urn:microsoft.com/office/officeart/2005/8/layout/process4"/>
    <dgm:cxn modelId="{1874FFB6-41F7-4736-95B2-62AC3AC0C9A8}" type="presParOf" srcId="{9A3357FD-8A0F-4028-8AF8-40291F934618}" destId="{07030FA5-752D-4369-B363-D04C3483DE5D}" srcOrd="0" destOrd="0" presId="urn:microsoft.com/office/officeart/2005/8/layout/process4"/>
    <dgm:cxn modelId="{C3588DF1-ABC5-4288-BFF6-6B14984EDA35}" type="presParOf" srcId="{9A3357FD-8A0F-4028-8AF8-40291F934618}" destId="{818FB6CF-CD2C-4559-A6D5-68C7E34FA689}" srcOrd="1" destOrd="0" presId="urn:microsoft.com/office/officeart/2005/8/layout/process4"/>
    <dgm:cxn modelId="{E7D726A8-0B7E-4FBA-A958-4399AD243AEE}" type="presParOf" srcId="{9A3357FD-8A0F-4028-8AF8-40291F934618}" destId="{C352CB68-5796-4B63-ACEC-A2DA40067C31}" srcOrd="2" destOrd="0" presId="urn:microsoft.com/office/officeart/2005/8/layout/process4"/>
    <dgm:cxn modelId="{9585B8EA-0163-4CA7-AD56-C450666F09D5}" type="presParOf" srcId="{C352CB68-5796-4B63-ACEC-A2DA40067C31}" destId="{6B3E6F9B-7044-4EF5-84D3-13C899F15A4A}" srcOrd="0" destOrd="0" presId="urn:microsoft.com/office/officeart/2005/8/layout/process4"/>
    <dgm:cxn modelId="{E48E294D-45AB-4FB9-97F9-9761120998A8}" type="presParOf" srcId="{C352CB68-5796-4B63-ACEC-A2DA40067C31}" destId="{124C375F-42C8-443C-8695-76742BE30605}" srcOrd="1" destOrd="0" presId="urn:microsoft.com/office/officeart/2005/8/layout/process4"/>
    <dgm:cxn modelId="{8CFB488E-5F08-4599-84B9-2863ECC7C0C0}" type="presParOf" srcId="{C352CB68-5796-4B63-ACEC-A2DA40067C31}" destId="{03601F6C-DE30-4586-A9F1-4B7A187DBE38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5E9FF2-875C-4816-A878-1B3BE5DA2242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0570FB0-82B0-48F6-9C6E-B99DFB2A3702}">
      <dgm:prSet/>
      <dgm:spPr/>
      <dgm:t>
        <a:bodyPr/>
        <a:lstStyle/>
        <a:p>
          <a:r>
            <a:rPr lang="en-US" b="1" dirty="0"/>
            <a:t>Phase 1: </a:t>
          </a:r>
        </a:p>
        <a:p>
          <a:r>
            <a:rPr lang="en-US" dirty="0"/>
            <a:t>Pilot Site HBOT</a:t>
          </a:r>
        </a:p>
      </dgm:t>
    </dgm:pt>
    <dgm:pt modelId="{EE442F82-E765-477B-B409-B96FAB4B5F9D}" type="parTrans" cxnId="{46923C71-FC52-47FD-B6E9-2A50BBB98FA7}">
      <dgm:prSet/>
      <dgm:spPr/>
      <dgm:t>
        <a:bodyPr/>
        <a:lstStyle/>
        <a:p>
          <a:endParaRPr lang="en-US"/>
        </a:p>
      </dgm:t>
    </dgm:pt>
    <dgm:pt modelId="{AF196C6E-1153-448A-9B38-91918F074538}" type="sibTrans" cxnId="{46923C71-FC52-47FD-B6E9-2A50BBB98FA7}">
      <dgm:prSet/>
      <dgm:spPr/>
      <dgm:t>
        <a:bodyPr/>
        <a:lstStyle/>
        <a:p>
          <a:endParaRPr lang="en-US"/>
        </a:p>
      </dgm:t>
    </dgm:pt>
    <dgm:pt modelId="{67812832-42AD-446E-ABB9-67F3A935C865}">
      <dgm:prSet/>
      <dgm:spPr/>
      <dgm:t>
        <a:bodyPr/>
        <a:lstStyle/>
        <a:p>
          <a:r>
            <a:rPr lang="en-US" dirty="0"/>
            <a:t>Single site QI project in Austin, Texas</a:t>
          </a:r>
        </a:p>
      </dgm:t>
    </dgm:pt>
    <dgm:pt modelId="{89B08E11-88A3-4A8F-89E3-15315E20F541}" type="parTrans" cxnId="{12FEE141-6698-46B6-8C77-3209E2359E34}">
      <dgm:prSet/>
      <dgm:spPr/>
      <dgm:t>
        <a:bodyPr/>
        <a:lstStyle/>
        <a:p>
          <a:endParaRPr lang="en-US"/>
        </a:p>
      </dgm:t>
    </dgm:pt>
    <dgm:pt modelId="{371188ED-0087-46E2-9BF5-4E56B0C645D2}" type="sibTrans" cxnId="{12FEE141-6698-46B6-8C77-3209E2359E34}">
      <dgm:prSet/>
      <dgm:spPr/>
      <dgm:t>
        <a:bodyPr/>
        <a:lstStyle/>
        <a:p>
          <a:endParaRPr lang="en-US"/>
        </a:p>
      </dgm:t>
    </dgm:pt>
    <dgm:pt modelId="{ADE856F7-D1E3-4EFB-9EB1-885E71724C52}">
      <dgm:prSet/>
      <dgm:spPr/>
      <dgm:t>
        <a:bodyPr/>
        <a:lstStyle/>
        <a:p>
          <a:r>
            <a:rPr lang="en-US" dirty="0"/>
            <a:t>Focus: MOUD and Stigma Reduction</a:t>
          </a:r>
        </a:p>
      </dgm:t>
    </dgm:pt>
    <dgm:pt modelId="{E1188BEE-5521-4951-B42E-B2BD7D90A507}" type="parTrans" cxnId="{32E9DD38-5633-48CE-B43F-7746210C6010}">
      <dgm:prSet/>
      <dgm:spPr/>
      <dgm:t>
        <a:bodyPr/>
        <a:lstStyle/>
        <a:p>
          <a:endParaRPr lang="en-US"/>
        </a:p>
      </dgm:t>
    </dgm:pt>
    <dgm:pt modelId="{C09EAE18-15A8-44BD-92FE-254D76DFAE15}" type="sibTrans" cxnId="{32E9DD38-5633-48CE-B43F-7746210C6010}">
      <dgm:prSet/>
      <dgm:spPr/>
      <dgm:t>
        <a:bodyPr/>
        <a:lstStyle/>
        <a:p>
          <a:endParaRPr lang="en-US"/>
        </a:p>
      </dgm:t>
    </dgm:pt>
    <dgm:pt modelId="{C0643883-8149-4E25-B989-FC5A4F670965}">
      <dgm:prSet/>
      <dgm:spPr/>
      <dgm:t>
        <a:bodyPr/>
        <a:lstStyle/>
        <a:p>
          <a:r>
            <a:rPr lang="en-US" b="1" dirty="0"/>
            <a:t>Phase 2: </a:t>
          </a:r>
        </a:p>
        <a:p>
          <a:r>
            <a:rPr lang="en-US" dirty="0"/>
            <a:t>Dissemination and Scaling</a:t>
          </a:r>
        </a:p>
      </dgm:t>
    </dgm:pt>
    <dgm:pt modelId="{29FF8105-D46B-4491-AFA6-1C71D47C8432}" type="parTrans" cxnId="{9F69946D-4437-4E94-B86F-0A5CE9EACB74}">
      <dgm:prSet/>
      <dgm:spPr/>
      <dgm:t>
        <a:bodyPr/>
        <a:lstStyle/>
        <a:p>
          <a:endParaRPr lang="en-US"/>
        </a:p>
      </dgm:t>
    </dgm:pt>
    <dgm:pt modelId="{7FF36DBE-9ADA-4E72-8527-958C121D2DAA}" type="sibTrans" cxnId="{9F69946D-4437-4E94-B86F-0A5CE9EACB74}">
      <dgm:prSet/>
      <dgm:spPr/>
      <dgm:t>
        <a:bodyPr/>
        <a:lstStyle/>
        <a:p>
          <a:endParaRPr lang="en-US"/>
        </a:p>
      </dgm:t>
    </dgm:pt>
    <dgm:pt modelId="{40775560-C8A0-40D5-BE66-D68F53DFC43D}">
      <dgm:prSet/>
      <dgm:spPr/>
      <dgm:t>
        <a:bodyPr/>
        <a:lstStyle/>
        <a:p>
          <a:r>
            <a:rPr lang="en-US" dirty="0"/>
            <a:t>Model dissemination to three additional hospital sites in Texas</a:t>
          </a:r>
        </a:p>
      </dgm:t>
    </dgm:pt>
    <dgm:pt modelId="{BAAB2D51-0420-414B-96F9-A02884B454CF}" type="parTrans" cxnId="{D436103B-D07B-44E4-93C8-F90350F68D42}">
      <dgm:prSet/>
      <dgm:spPr/>
      <dgm:t>
        <a:bodyPr/>
        <a:lstStyle/>
        <a:p>
          <a:endParaRPr lang="en-US"/>
        </a:p>
      </dgm:t>
    </dgm:pt>
    <dgm:pt modelId="{A4C34681-0CA4-4A1C-9085-2F0A05B17A4A}" type="sibTrans" cxnId="{D436103B-D07B-44E4-93C8-F90350F68D42}">
      <dgm:prSet/>
      <dgm:spPr/>
      <dgm:t>
        <a:bodyPr/>
        <a:lstStyle/>
        <a:p>
          <a:endParaRPr lang="en-US"/>
        </a:p>
      </dgm:t>
    </dgm:pt>
    <dgm:pt modelId="{BEAAD047-D1E5-4468-89C6-8C657778AF47}">
      <dgm:prSet/>
      <dgm:spPr/>
      <dgm:t>
        <a:bodyPr/>
        <a:lstStyle/>
        <a:p>
          <a:r>
            <a:rPr lang="en-US" dirty="0"/>
            <a:t>Focus: MOUD and Implementation Science Evaluation</a:t>
          </a:r>
        </a:p>
      </dgm:t>
    </dgm:pt>
    <dgm:pt modelId="{FBEBAF11-0FFC-41A3-8AA5-6E8F9872ADB2}" type="parTrans" cxnId="{11C20F48-8F22-4F9F-8968-8BAC9920B6D2}">
      <dgm:prSet/>
      <dgm:spPr/>
      <dgm:t>
        <a:bodyPr/>
        <a:lstStyle/>
        <a:p>
          <a:endParaRPr lang="en-US"/>
        </a:p>
      </dgm:t>
    </dgm:pt>
    <dgm:pt modelId="{AB0CA603-A654-48E1-8D3A-310869324434}" type="sibTrans" cxnId="{11C20F48-8F22-4F9F-8968-8BAC9920B6D2}">
      <dgm:prSet/>
      <dgm:spPr/>
      <dgm:t>
        <a:bodyPr/>
        <a:lstStyle/>
        <a:p>
          <a:endParaRPr lang="en-US"/>
        </a:p>
      </dgm:t>
    </dgm:pt>
    <dgm:pt modelId="{D6471B9E-B67B-4784-8D3B-4FE97178AEE4}">
      <dgm:prSet/>
      <dgm:spPr/>
      <dgm:t>
        <a:bodyPr/>
        <a:lstStyle/>
        <a:p>
          <a:r>
            <a:rPr lang="en-US" b="1" dirty="0"/>
            <a:t>Phase 3: </a:t>
          </a:r>
        </a:p>
        <a:p>
          <a:r>
            <a:rPr lang="en-US" dirty="0"/>
            <a:t>Pilot Site Service Expansion</a:t>
          </a:r>
        </a:p>
      </dgm:t>
    </dgm:pt>
    <dgm:pt modelId="{C2E2DC07-6DAB-49FD-9F7B-D8B16AAF94CD}" type="parTrans" cxnId="{51E2F1E0-19BC-4679-AD16-595A1F14FD96}">
      <dgm:prSet/>
      <dgm:spPr/>
      <dgm:t>
        <a:bodyPr/>
        <a:lstStyle/>
        <a:p>
          <a:endParaRPr lang="en-US"/>
        </a:p>
      </dgm:t>
    </dgm:pt>
    <dgm:pt modelId="{E3519B81-85D7-437D-BA05-B46D579AC0BA}" type="sibTrans" cxnId="{51E2F1E0-19BC-4679-AD16-595A1F14FD96}">
      <dgm:prSet/>
      <dgm:spPr/>
      <dgm:t>
        <a:bodyPr/>
        <a:lstStyle/>
        <a:p>
          <a:endParaRPr lang="en-US"/>
        </a:p>
      </dgm:t>
    </dgm:pt>
    <dgm:pt modelId="{F6607DD3-86C3-43CC-8E4C-DC2789E5C323}">
      <dgm:prSet/>
      <dgm:spPr/>
      <dgm:t>
        <a:bodyPr/>
        <a:lstStyle/>
        <a:p>
          <a:r>
            <a:rPr lang="en-US" dirty="0"/>
            <a:t>Service expansion at initial pilot site</a:t>
          </a:r>
        </a:p>
      </dgm:t>
    </dgm:pt>
    <dgm:pt modelId="{D49696C3-3FF8-49B7-B250-5FED4332C074}" type="parTrans" cxnId="{ABDABF77-39A6-44A0-8D44-9FA613E27951}">
      <dgm:prSet/>
      <dgm:spPr/>
      <dgm:t>
        <a:bodyPr/>
        <a:lstStyle/>
        <a:p>
          <a:endParaRPr lang="en-US"/>
        </a:p>
      </dgm:t>
    </dgm:pt>
    <dgm:pt modelId="{814453C5-06E7-4890-9DC8-B930AEF8341E}" type="sibTrans" cxnId="{ABDABF77-39A6-44A0-8D44-9FA613E27951}">
      <dgm:prSet/>
      <dgm:spPr/>
      <dgm:t>
        <a:bodyPr/>
        <a:lstStyle/>
        <a:p>
          <a:endParaRPr lang="en-US"/>
        </a:p>
      </dgm:t>
    </dgm:pt>
    <dgm:pt modelId="{AB532178-15A9-4E4D-B023-99608042A111}">
      <dgm:prSet/>
      <dgm:spPr/>
      <dgm:t>
        <a:bodyPr/>
        <a:lstStyle/>
        <a:p>
          <a:r>
            <a:rPr lang="en-US" dirty="0"/>
            <a:t>Focus: MAUD, SBIRT, and  Substance Use Navigation</a:t>
          </a:r>
        </a:p>
      </dgm:t>
    </dgm:pt>
    <dgm:pt modelId="{192D7DA7-F8A5-447E-A8D2-603918BFAAA8}" type="parTrans" cxnId="{43BF1F73-E74F-42C3-B7CF-9119A5D212C0}">
      <dgm:prSet/>
      <dgm:spPr/>
      <dgm:t>
        <a:bodyPr/>
        <a:lstStyle/>
        <a:p>
          <a:endParaRPr lang="en-US"/>
        </a:p>
      </dgm:t>
    </dgm:pt>
    <dgm:pt modelId="{00D23FB6-30A8-4BC2-BB2E-2AB423DBDC28}" type="sibTrans" cxnId="{43BF1F73-E74F-42C3-B7CF-9119A5D212C0}">
      <dgm:prSet/>
      <dgm:spPr/>
      <dgm:t>
        <a:bodyPr/>
        <a:lstStyle/>
        <a:p>
          <a:endParaRPr lang="en-US"/>
        </a:p>
      </dgm:t>
    </dgm:pt>
    <dgm:pt modelId="{C7B9FCB8-4A76-4E06-BCBA-33E8D8EC4DDC}" type="pres">
      <dgm:prSet presAssocID="{915E9FF2-875C-4816-A878-1B3BE5DA2242}" presName="Name0" presStyleCnt="0">
        <dgm:presLayoutVars>
          <dgm:dir/>
          <dgm:resizeHandles val="exact"/>
        </dgm:presLayoutVars>
      </dgm:prSet>
      <dgm:spPr/>
    </dgm:pt>
    <dgm:pt modelId="{6F959E3E-512F-42F8-96F0-B1BE52CBDA15}" type="pres">
      <dgm:prSet presAssocID="{915E9FF2-875C-4816-A878-1B3BE5DA2242}" presName="arrow" presStyleLbl="bgShp" presStyleIdx="0" presStyleCnt="1"/>
      <dgm:spPr/>
    </dgm:pt>
    <dgm:pt modelId="{DB2E9A00-F2B2-4AB9-9CBB-41F8CB34400A}" type="pres">
      <dgm:prSet presAssocID="{915E9FF2-875C-4816-A878-1B3BE5DA2242}" presName="points" presStyleCnt="0"/>
      <dgm:spPr/>
    </dgm:pt>
    <dgm:pt modelId="{D26CDD4D-9BB4-4788-90E9-6A91AD96F7BC}" type="pres">
      <dgm:prSet presAssocID="{00570FB0-82B0-48F6-9C6E-B99DFB2A3702}" presName="compositeA" presStyleCnt="0"/>
      <dgm:spPr/>
    </dgm:pt>
    <dgm:pt modelId="{71313863-52E3-4B75-95AF-1C8D368248A1}" type="pres">
      <dgm:prSet presAssocID="{00570FB0-82B0-48F6-9C6E-B99DFB2A3702}" presName="textA" presStyleLbl="revTx" presStyleIdx="0" presStyleCnt="3">
        <dgm:presLayoutVars>
          <dgm:bulletEnabled val="1"/>
        </dgm:presLayoutVars>
      </dgm:prSet>
      <dgm:spPr/>
    </dgm:pt>
    <dgm:pt modelId="{CBCB139E-6328-425A-AF54-9CFACDA59DF6}" type="pres">
      <dgm:prSet presAssocID="{00570FB0-82B0-48F6-9C6E-B99DFB2A3702}" presName="circleA" presStyleLbl="node1" presStyleIdx="0" presStyleCnt="3"/>
      <dgm:spPr/>
    </dgm:pt>
    <dgm:pt modelId="{5941C0EE-5C7A-45EB-9771-6E64C98EB4E7}" type="pres">
      <dgm:prSet presAssocID="{00570FB0-82B0-48F6-9C6E-B99DFB2A3702}" presName="spaceA" presStyleCnt="0"/>
      <dgm:spPr/>
    </dgm:pt>
    <dgm:pt modelId="{D093B6C7-B757-48D3-AAFB-8BC09CDB16F7}" type="pres">
      <dgm:prSet presAssocID="{AF196C6E-1153-448A-9B38-91918F074538}" presName="space" presStyleCnt="0"/>
      <dgm:spPr/>
    </dgm:pt>
    <dgm:pt modelId="{8AC55CB6-BC25-4C3F-BC41-11614B1AF195}" type="pres">
      <dgm:prSet presAssocID="{C0643883-8149-4E25-B989-FC5A4F670965}" presName="compositeB" presStyleCnt="0"/>
      <dgm:spPr/>
    </dgm:pt>
    <dgm:pt modelId="{A9A52AE8-032F-44C4-BA02-596B38608D67}" type="pres">
      <dgm:prSet presAssocID="{C0643883-8149-4E25-B989-FC5A4F670965}" presName="textB" presStyleLbl="revTx" presStyleIdx="1" presStyleCnt="3">
        <dgm:presLayoutVars>
          <dgm:bulletEnabled val="1"/>
        </dgm:presLayoutVars>
      </dgm:prSet>
      <dgm:spPr/>
    </dgm:pt>
    <dgm:pt modelId="{6F41D374-17E2-4F2B-891B-134810F346A4}" type="pres">
      <dgm:prSet presAssocID="{C0643883-8149-4E25-B989-FC5A4F670965}" presName="circleB" presStyleLbl="node1" presStyleIdx="1" presStyleCnt="3"/>
      <dgm:spPr/>
    </dgm:pt>
    <dgm:pt modelId="{2A1059DD-950F-4110-8EE5-1AAF5C86766B}" type="pres">
      <dgm:prSet presAssocID="{C0643883-8149-4E25-B989-FC5A4F670965}" presName="spaceB" presStyleCnt="0"/>
      <dgm:spPr/>
    </dgm:pt>
    <dgm:pt modelId="{D579CB0E-E04F-4200-956E-3182E7569227}" type="pres">
      <dgm:prSet presAssocID="{7FF36DBE-9ADA-4E72-8527-958C121D2DAA}" presName="space" presStyleCnt="0"/>
      <dgm:spPr/>
    </dgm:pt>
    <dgm:pt modelId="{7FBD8EE4-2971-42E1-A13F-B0C6A51B37E7}" type="pres">
      <dgm:prSet presAssocID="{D6471B9E-B67B-4784-8D3B-4FE97178AEE4}" presName="compositeA" presStyleCnt="0"/>
      <dgm:spPr/>
    </dgm:pt>
    <dgm:pt modelId="{D30D95F8-3FED-4BF2-9922-07612D6835F0}" type="pres">
      <dgm:prSet presAssocID="{D6471B9E-B67B-4784-8D3B-4FE97178AEE4}" presName="textA" presStyleLbl="revTx" presStyleIdx="2" presStyleCnt="3">
        <dgm:presLayoutVars>
          <dgm:bulletEnabled val="1"/>
        </dgm:presLayoutVars>
      </dgm:prSet>
      <dgm:spPr/>
    </dgm:pt>
    <dgm:pt modelId="{5B446F1A-6988-4FF2-BB30-D388111AFFC6}" type="pres">
      <dgm:prSet presAssocID="{D6471B9E-B67B-4784-8D3B-4FE97178AEE4}" presName="circleA" presStyleLbl="node1" presStyleIdx="2" presStyleCnt="3"/>
      <dgm:spPr/>
    </dgm:pt>
    <dgm:pt modelId="{63BA15C1-AE71-4972-BACC-C132C97C440E}" type="pres">
      <dgm:prSet presAssocID="{D6471B9E-B67B-4784-8D3B-4FE97178AEE4}" presName="spaceA" presStyleCnt="0"/>
      <dgm:spPr/>
    </dgm:pt>
  </dgm:ptLst>
  <dgm:cxnLst>
    <dgm:cxn modelId="{677EF62B-FEAD-4448-82DD-CA930A6DE3E5}" type="presOf" srcId="{F6607DD3-86C3-43CC-8E4C-DC2789E5C323}" destId="{D30D95F8-3FED-4BF2-9922-07612D6835F0}" srcOrd="0" destOrd="1" presId="urn:microsoft.com/office/officeart/2005/8/layout/hProcess11"/>
    <dgm:cxn modelId="{18289032-BCFF-447B-923B-719EB26FCEEE}" type="presOf" srcId="{00570FB0-82B0-48F6-9C6E-B99DFB2A3702}" destId="{71313863-52E3-4B75-95AF-1C8D368248A1}" srcOrd="0" destOrd="0" presId="urn:microsoft.com/office/officeart/2005/8/layout/hProcess11"/>
    <dgm:cxn modelId="{22F47934-CD7E-4006-B858-0CC91C802D05}" type="presOf" srcId="{ADE856F7-D1E3-4EFB-9EB1-885E71724C52}" destId="{71313863-52E3-4B75-95AF-1C8D368248A1}" srcOrd="0" destOrd="2" presId="urn:microsoft.com/office/officeart/2005/8/layout/hProcess11"/>
    <dgm:cxn modelId="{32E9DD38-5633-48CE-B43F-7746210C6010}" srcId="{00570FB0-82B0-48F6-9C6E-B99DFB2A3702}" destId="{ADE856F7-D1E3-4EFB-9EB1-885E71724C52}" srcOrd="1" destOrd="0" parTransId="{E1188BEE-5521-4951-B42E-B2BD7D90A507}" sibTransId="{C09EAE18-15A8-44BD-92FE-254D76DFAE15}"/>
    <dgm:cxn modelId="{D436103B-D07B-44E4-93C8-F90350F68D42}" srcId="{C0643883-8149-4E25-B989-FC5A4F670965}" destId="{40775560-C8A0-40D5-BE66-D68F53DFC43D}" srcOrd="0" destOrd="0" parTransId="{BAAB2D51-0420-414B-96F9-A02884B454CF}" sibTransId="{A4C34681-0CA4-4A1C-9085-2F0A05B17A4A}"/>
    <dgm:cxn modelId="{D18DD161-6F5A-4E6F-BF6F-213381FAD77E}" type="presOf" srcId="{915E9FF2-875C-4816-A878-1B3BE5DA2242}" destId="{C7B9FCB8-4A76-4E06-BCBA-33E8D8EC4DDC}" srcOrd="0" destOrd="0" presId="urn:microsoft.com/office/officeart/2005/8/layout/hProcess11"/>
    <dgm:cxn modelId="{12FEE141-6698-46B6-8C77-3209E2359E34}" srcId="{00570FB0-82B0-48F6-9C6E-B99DFB2A3702}" destId="{67812832-42AD-446E-ABB9-67F3A935C865}" srcOrd="0" destOrd="0" parTransId="{89B08E11-88A3-4A8F-89E3-15315E20F541}" sibTransId="{371188ED-0087-46E2-9BF5-4E56B0C645D2}"/>
    <dgm:cxn modelId="{5736D265-15F6-4183-88F3-A9A0B3311342}" type="presOf" srcId="{BEAAD047-D1E5-4468-89C6-8C657778AF47}" destId="{A9A52AE8-032F-44C4-BA02-596B38608D67}" srcOrd="0" destOrd="2" presId="urn:microsoft.com/office/officeart/2005/8/layout/hProcess11"/>
    <dgm:cxn modelId="{11C20F48-8F22-4F9F-8968-8BAC9920B6D2}" srcId="{C0643883-8149-4E25-B989-FC5A4F670965}" destId="{BEAAD047-D1E5-4468-89C6-8C657778AF47}" srcOrd="1" destOrd="0" parTransId="{FBEBAF11-0FFC-41A3-8AA5-6E8F9872ADB2}" sibTransId="{AB0CA603-A654-48E1-8D3A-310869324434}"/>
    <dgm:cxn modelId="{9F69946D-4437-4E94-B86F-0A5CE9EACB74}" srcId="{915E9FF2-875C-4816-A878-1B3BE5DA2242}" destId="{C0643883-8149-4E25-B989-FC5A4F670965}" srcOrd="1" destOrd="0" parTransId="{29FF8105-D46B-4491-AFA6-1C71D47C8432}" sibTransId="{7FF36DBE-9ADA-4E72-8527-958C121D2DAA}"/>
    <dgm:cxn modelId="{F1936E4F-3813-45F2-A5BB-07D1BDE20FE2}" type="presOf" srcId="{C0643883-8149-4E25-B989-FC5A4F670965}" destId="{A9A52AE8-032F-44C4-BA02-596B38608D67}" srcOrd="0" destOrd="0" presId="urn:microsoft.com/office/officeart/2005/8/layout/hProcess11"/>
    <dgm:cxn modelId="{46923C71-FC52-47FD-B6E9-2A50BBB98FA7}" srcId="{915E9FF2-875C-4816-A878-1B3BE5DA2242}" destId="{00570FB0-82B0-48F6-9C6E-B99DFB2A3702}" srcOrd="0" destOrd="0" parTransId="{EE442F82-E765-477B-B409-B96FAB4B5F9D}" sibTransId="{AF196C6E-1153-448A-9B38-91918F074538}"/>
    <dgm:cxn modelId="{43BF1F73-E74F-42C3-B7CF-9119A5D212C0}" srcId="{D6471B9E-B67B-4784-8D3B-4FE97178AEE4}" destId="{AB532178-15A9-4E4D-B023-99608042A111}" srcOrd="1" destOrd="0" parTransId="{192D7DA7-F8A5-447E-A8D2-603918BFAAA8}" sibTransId="{00D23FB6-30A8-4BC2-BB2E-2AB423DBDC28}"/>
    <dgm:cxn modelId="{344F1677-6BC4-439D-B79E-8F6689E3079C}" type="presOf" srcId="{AB532178-15A9-4E4D-B023-99608042A111}" destId="{D30D95F8-3FED-4BF2-9922-07612D6835F0}" srcOrd="0" destOrd="2" presId="urn:microsoft.com/office/officeart/2005/8/layout/hProcess11"/>
    <dgm:cxn modelId="{ABDABF77-39A6-44A0-8D44-9FA613E27951}" srcId="{D6471B9E-B67B-4784-8D3B-4FE97178AEE4}" destId="{F6607DD3-86C3-43CC-8E4C-DC2789E5C323}" srcOrd="0" destOrd="0" parTransId="{D49696C3-3FF8-49B7-B250-5FED4332C074}" sibTransId="{814453C5-06E7-4890-9DC8-B930AEF8341E}"/>
    <dgm:cxn modelId="{1FEDB07D-1687-455C-BD17-EC06F948201E}" type="presOf" srcId="{40775560-C8A0-40D5-BE66-D68F53DFC43D}" destId="{A9A52AE8-032F-44C4-BA02-596B38608D67}" srcOrd="0" destOrd="1" presId="urn:microsoft.com/office/officeart/2005/8/layout/hProcess11"/>
    <dgm:cxn modelId="{9CC96482-743C-40C7-9EBC-D091A0D3D288}" type="presOf" srcId="{D6471B9E-B67B-4784-8D3B-4FE97178AEE4}" destId="{D30D95F8-3FED-4BF2-9922-07612D6835F0}" srcOrd="0" destOrd="0" presId="urn:microsoft.com/office/officeart/2005/8/layout/hProcess11"/>
    <dgm:cxn modelId="{7C1229D6-E328-40A4-BBF8-DE8B0C7910E9}" type="presOf" srcId="{67812832-42AD-446E-ABB9-67F3A935C865}" destId="{71313863-52E3-4B75-95AF-1C8D368248A1}" srcOrd="0" destOrd="1" presId="urn:microsoft.com/office/officeart/2005/8/layout/hProcess11"/>
    <dgm:cxn modelId="{51E2F1E0-19BC-4679-AD16-595A1F14FD96}" srcId="{915E9FF2-875C-4816-A878-1B3BE5DA2242}" destId="{D6471B9E-B67B-4784-8D3B-4FE97178AEE4}" srcOrd="2" destOrd="0" parTransId="{C2E2DC07-6DAB-49FD-9F7B-D8B16AAF94CD}" sibTransId="{E3519B81-85D7-437D-BA05-B46D579AC0BA}"/>
    <dgm:cxn modelId="{FEC8ECF4-55CA-4F71-BA6D-E12FA6812E2B}" type="presParOf" srcId="{C7B9FCB8-4A76-4E06-BCBA-33E8D8EC4DDC}" destId="{6F959E3E-512F-42F8-96F0-B1BE52CBDA15}" srcOrd="0" destOrd="0" presId="urn:microsoft.com/office/officeart/2005/8/layout/hProcess11"/>
    <dgm:cxn modelId="{F1B930D5-9C6E-405C-8A90-833250105C0E}" type="presParOf" srcId="{C7B9FCB8-4A76-4E06-BCBA-33E8D8EC4DDC}" destId="{DB2E9A00-F2B2-4AB9-9CBB-41F8CB34400A}" srcOrd="1" destOrd="0" presId="urn:microsoft.com/office/officeart/2005/8/layout/hProcess11"/>
    <dgm:cxn modelId="{1614F2AC-BEBB-4E45-A207-263AD72B8E8A}" type="presParOf" srcId="{DB2E9A00-F2B2-4AB9-9CBB-41F8CB34400A}" destId="{D26CDD4D-9BB4-4788-90E9-6A91AD96F7BC}" srcOrd="0" destOrd="0" presId="urn:microsoft.com/office/officeart/2005/8/layout/hProcess11"/>
    <dgm:cxn modelId="{B4591819-D20D-4A3F-AB5A-5B7E81F456E3}" type="presParOf" srcId="{D26CDD4D-9BB4-4788-90E9-6A91AD96F7BC}" destId="{71313863-52E3-4B75-95AF-1C8D368248A1}" srcOrd="0" destOrd="0" presId="urn:microsoft.com/office/officeart/2005/8/layout/hProcess11"/>
    <dgm:cxn modelId="{05A67624-4DB3-4717-9D42-AFE33580E338}" type="presParOf" srcId="{D26CDD4D-9BB4-4788-90E9-6A91AD96F7BC}" destId="{CBCB139E-6328-425A-AF54-9CFACDA59DF6}" srcOrd="1" destOrd="0" presId="urn:microsoft.com/office/officeart/2005/8/layout/hProcess11"/>
    <dgm:cxn modelId="{F8A62B2A-848E-4A63-B600-ED441AA0010A}" type="presParOf" srcId="{D26CDD4D-9BB4-4788-90E9-6A91AD96F7BC}" destId="{5941C0EE-5C7A-45EB-9771-6E64C98EB4E7}" srcOrd="2" destOrd="0" presId="urn:microsoft.com/office/officeart/2005/8/layout/hProcess11"/>
    <dgm:cxn modelId="{5A287726-F7B5-4C38-9D23-316B9A43139B}" type="presParOf" srcId="{DB2E9A00-F2B2-4AB9-9CBB-41F8CB34400A}" destId="{D093B6C7-B757-48D3-AAFB-8BC09CDB16F7}" srcOrd="1" destOrd="0" presId="urn:microsoft.com/office/officeart/2005/8/layout/hProcess11"/>
    <dgm:cxn modelId="{F35640D2-2945-4770-893C-A0109351D935}" type="presParOf" srcId="{DB2E9A00-F2B2-4AB9-9CBB-41F8CB34400A}" destId="{8AC55CB6-BC25-4C3F-BC41-11614B1AF195}" srcOrd="2" destOrd="0" presId="urn:microsoft.com/office/officeart/2005/8/layout/hProcess11"/>
    <dgm:cxn modelId="{864139B5-03B1-4E23-AE35-9F0E06671C2B}" type="presParOf" srcId="{8AC55CB6-BC25-4C3F-BC41-11614B1AF195}" destId="{A9A52AE8-032F-44C4-BA02-596B38608D67}" srcOrd="0" destOrd="0" presId="urn:microsoft.com/office/officeart/2005/8/layout/hProcess11"/>
    <dgm:cxn modelId="{E42897C6-F929-4245-9BD9-620C521F5A25}" type="presParOf" srcId="{8AC55CB6-BC25-4C3F-BC41-11614B1AF195}" destId="{6F41D374-17E2-4F2B-891B-134810F346A4}" srcOrd="1" destOrd="0" presId="urn:microsoft.com/office/officeart/2005/8/layout/hProcess11"/>
    <dgm:cxn modelId="{7052F03D-C99E-475D-85EF-874B6E3A6297}" type="presParOf" srcId="{8AC55CB6-BC25-4C3F-BC41-11614B1AF195}" destId="{2A1059DD-950F-4110-8EE5-1AAF5C86766B}" srcOrd="2" destOrd="0" presId="urn:microsoft.com/office/officeart/2005/8/layout/hProcess11"/>
    <dgm:cxn modelId="{17AEE20C-106B-430E-A51D-8E66FCF3E0E5}" type="presParOf" srcId="{DB2E9A00-F2B2-4AB9-9CBB-41F8CB34400A}" destId="{D579CB0E-E04F-4200-956E-3182E7569227}" srcOrd="3" destOrd="0" presId="urn:microsoft.com/office/officeart/2005/8/layout/hProcess11"/>
    <dgm:cxn modelId="{08C6DB49-6D3C-4030-89BE-3F66B42BF04D}" type="presParOf" srcId="{DB2E9A00-F2B2-4AB9-9CBB-41F8CB34400A}" destId="{7FBD8EE4-2971-42E1-A13F-B0C6A51B37E7}" srcOrd="4" destOrd="0" presId="urn:microsoft.com/office/officeart/2005/8/layout/hProcess11"/>
    <dgm:cxn modelId="{3328E036-9C3B-48A4-AA47-AF9B582CB244}" type="presParOf" srcId="{7FBD8EE4-2971-42E1-A13F-B0C6A51B37E7}" destId="{D30D95F8-3FED-4BF2-9922-07612D6835F0}" srcOrd="0" destOrd="0" presId="urn:microsoft.com/office/officeart/2005/8/layout/hProcess11"/>
    <dgm:cxn modelId="{9DBA17A5-825E-41EF-A540-9827AC9EAB59}" type="presParOf" srcId="{7FBD8EE4-2971-42E1-A13F-B0C6A51B37E7}" destId="{5B446F1A-6988-4FF2-BB30-D388111AFFC6}" srcOrd="1" destOrd="0" presId="urn:microsoft.com/office/officeart/2005/8/layout/hProcess11"/>
    <dgm:cxn modelId="{C955BC47-42F6-4E2A-B162-31245D364417}" type="presParOf" srcId="{7FBD8EE4-2971-42E1-A13F-B0C6A51B37E7}" destId="{63BA15C1-AE71-4972-BACC-C132C97C440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FAE799-706E-0D46-92CD-2AD497BF8704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FAE8856-739C-D644-B2F6-FA205ABE0AD7}">
      <dgm:prSet phldrT="[Text]" custT="1"/>
      <dgm:spPr/>
      <dgm:t>
        <a:bodyPr/>
        <a:lstStyle/>
        <a:p>
          <a:r>
            <a:rPr lang="en-US" sz="1400" dirty="0"/>
            <a:t>Audit-PC Patient Screening</a:t>
          </a:r>
        </a:p>
      </dgm:t>
    </dgm:pt>
    <dgm:pt modelId="{5493625F-3482-6640-80D2-451289FF51F0}" type="parTrans" cxnId="{965899F8-61A8-DD47-9E0F-C5F184B4D2C1}">
      <dgm:prSet/>
      <dgm:spPr/>
      <dgm:t>
        <a:bodyPr/>
        <a:lstStyle/>
        <a:p>
          <a:endParaRPr lang="en-US" sz="2800"/>
        </a:p>
      </dgm:t>
    </dgm:pt>
    <dgm:pt modelId="{8256B51D-CE38-C348-AA8A-5944F4D6CE36}" type="sibTrans" cxnId="{965899F8-61A8-DD47-9E0F-C5F184B4D2C1}">
      <dgm:prSet/>
      <dgm:spPr/>
      <dgm:t>
        <a:bodyPr/>
        <a:lstStyle/>
        <a:p>
          <a:endParaRPr lang="en-US" sz="2800"/>
        </a:p>
      </dgm:t>
    </dgm:pt>
    <dgm:pt modelId="{E60007AB-C16E-9746-94CF-BB0E4E74F0ED}">
      <dgm:prSet phldrT="[Text]" custT="1"/>
      <dgm:spPr/>
      <dgm:t>
        <a:bodyPr/>
        <a:lstStyle/>
        <a:p>
          <a:r>
            <a:rPr lang="en-US" sz="1400" dirty="0"/>
            <a:t>Substance Use Navigator (SUN) Intervention</a:t>
          </a:r>
        </a:p>
      </dgm:t>
    </dgm:pt>
    <dgm:pt modelId="{525AB3DD-2BEE-8A4F-9D0F-1B078BBF596D}" type="parTrans" cxnId="{47EE4F2C-BFA2-304D-880C-2ED1CCCC998A}">
      <dgm:prSet/>
      <dgm:spPr/>
      <dgm:t>
        <a:bodyPr/>
        <a:lstStyle/>
        <a:p>
          <a:endParaRPr lang="en-US" sz="2800"/>
        </a:p>
      </dgm:t>
    </dgm:pt>
    <dgm:pt modelId="{FB1384A5-2851-1044-97C4-0FCEB34B1B4D}" type="sibTrans" cxnId="{47EE4F2C-BFA2-304D-880C-2ED1CCCC998A}">
      <dgm:prSet/>
      <dgm:spPr/>
      <dgm:t>
        <a:bodyPr/>
        <a:lstStyle/>
        <a:p>
          <a:endParaRPr lang="en-US" sz="2800"/>
        </a:p>
      </dgm:t>
    </dgm:pt>
    <dgm:pt modelId="{4506A2AE-82FD-A340-87FB-82D8EC39B5B1}">
      <dgm:prSet phldrT="[Text]" custT="1"/>
      <dgm:spPr/>
      <dgm:t>
        <a:bodyPr/>
        <a:lstStyle/>
        <a:p>
          <a:r>
            <a:rPr lang="en-US" sz="1400" dirty="0"/>
            <a:t>Pharmacotherapy</a:t>
          </a:r>
        </a:p>
      </dgm:t>
    </dgm:pt>
    <dgm:pt modelId="{8299FBCB-8E64-D949-AC6C-156415473616}" type="parTrans" cxnId="{72CBD0A7-F4C7-404B-B39A-E7C243C4BEB0}">
      <dgm:prSet/>
      <dgm:spPr/>
      <dgm:t>
        <a:bodyPr/>
        <a:lstStyle/>
        <a:p>
          <a:endParaRPr lang="en-US" sz="2800"/>
        </a:p>
      </dgm:t>
    </dgm:pt>
    <dgm:pt modelId="{FD928158-668E-4A4D-BC89-8D3004BCEBF6}" type="sibTrans" cxnId="{72CBD0A7-F4C7-404B-B39A-E7C243C4BEB0}">
      <dgm:prSet/>
      <dgm:spPr/>
      <dgm:t>
        <a:bodyPr/>
        <a:lstStyle/>
        <a:p>
          <a:endParaRPr lang="en-US" sz="2800"/>
        </a:p>
      </dgm:t>
    </dgm:pt>
    <dgm:pt modelId="{D8E7A6F3-3578-2847-84FD-164A1671B0C6}">
      <dgm:prSet custT="1"/>
      <dgm:spPr/>
      <dgm:t>
        <a:bodyPr/>
        <a:lstStyle/>
        <a:p>
          <a:r>
            <a:rPr lang="en-US" sz="1400" dirty="0"/>
            <a:t>Follow Up</a:t>
          </a:r>
        </a:p>
      </dgm:t>
    </dgm:pt>
    <dgm:pt modelId="{3434AEDA-CB0E-D447-8AF2-0AA92BBF6A35}" type="parTrans" cxnId="{7B7B2A11-D36F-1F41-8E88-C7689E7223ED}">
      <dgm:prSet/>
      <dgm:spPr/>
      <dgm:t>
        <a:bodyPr/>
        <a:lstStyle/>
        <a:p>
          <a:endParaRPr lang="en-US" sz="2800"/>
        </a:p>
      </dgm:t>
    </dgm:pt>
    <dgm:pt modelId="{E143D787-23BF-AF46-910D-DFE4D2F396D8}" type="sibTrans" cxnId="{7B7B2A11-D36F-1F41-8E88-C7689E7223ED}">
      <dgm:prSet/>
      <dgm:spPr/>
      <dgm:t>
        <a:bodyPr/>
        <a:lstStyle/>
        <a:p>
          <a:endParaRPr lang="en-US" sz="2800"/>
        </a:p>
      </dgm:t>
    </dgm:pt>
    <dgm:pt modelId="{5671A8DC-CDA5-4731-AA58-C0096C0E7B6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50" dirty="0"/>
            <a:t>- </a:t>
          </a:r>
          <a:r>
            <a:rPr lang="en-US" sz="1400" dirty="0"/>
            <a:t>Performed by nursing</a:t>
          </a:r>
        </a:p>
      </dgm:t>
    </dgm:pt>
    <dgm:pt modelId="{99E43A05-EC21-40EE-AF44-B678DEF3C175}" type="parTrans" cxnId="{50BAF610-FC57-48D8-AA64-F9BDB30C0FA3}">
      <dgm:prSet/>
      <dgm:spPr/>
      <dgm:t>
        <a:bodyPr/>
        <a:lstStyle/>
        <a:p>
          <a:endParaRPr lang="en-US" sz="2800"/>
        </a:p>
      </dgm:t>
    </dgm:pt>
    <dgm:pt modelId="{D6DF3328-5497-4F10-8FA2-461525C62F2D}" type="sibTrans" cxnId="{50BAF610-FC57-48D8-AA64-F9BDB30C0FA3}">
      <dgm:prSet/>
      <dgm:spPr/>
      <dgm:t>
        <a:bodyPr/>
        <a:lstStyle/>
        <a:p>
          <a:endParaRPr lang="en-US" sz="2800"/>
        </a:p>
      </dgm:t>
    </dgm:pt>
    <dgm:pt modelId="{F40359A2-CC96-4F54-967B-0CC5B490A62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- Admitted patients</a:t>
          </a:r>
        </a:p>
      </dgm:t>
    </dgm:pt>
    <dgm:pt modelId="{9C7B7A8A-B921-477F-AA16-F845AB0AABFB}" type="parTrans" cxnId="{6889E919-5052-4744-918C-E18346F84CBE}">
      <dgm:prSet/>
      <dgm:spPr/>
      <dgm:t>
        <a:bodyPr/>
        <a:lstStyle/>
        <a:p>
          <a:endParaRPr lang="en-US" sz="2800"/>
        </a:p>
      </dgm:t>
    </dgm:pt>
    <dgm:pt modelId="{A2CEEE61-A843-45C7-A0B2-F93F3EC5C95D}" type="sibTrans" cxnId="{6889E919-5052-4744-918C-E18346F84CBE}">
      <dgm:prSet/>
      <dgm:spPr/>
      <dgm:t>
        <a:bodyPr/>
        <a:lstStyle/>
        <a:p>
          <a:endParaRPr lang="en-US" sz="2800"/>
        </a:p>
      </dgm:t>
    </dgm:pt>
    <dgm:pt modelId="{C2DEA6A7-C056-4BBB-BF35-A761F7D03025}">
      <dgm:prSet phldrT="[Text]" custT="1"/>
      <dgm:spPr/>
      <dgm:t>
        <a:bodyPr/>
        <a:lstStyle/>
        <a:p>
          <a:r>
            <a:rPr lang="en-US" sz="1200" dirty="0"/>
            <a:t>- Full AUDIT assessment</a:t>
          </a:r>
        </a:p>
      </dgm:t>
    </dgm:pt>
    <dgm:pt modelId="{9B75A083-F645-49F0-8BF6-AA13A5C348AF}" type="parTrans" cxnId="{8F4AFEA0-1281-44C1-85EA-0ED4BAB0FF75}">
      <dgm:prSet/>
      <dgm:spPr/>
      <dgm:t>
        <a:bodyPr/>
        <a:lstStyle/>
        <a:p>
          <a:endParaRPr lang="en-US" sz="2800"/>
        </a:p>
      </dgm:t>
    </dgm:pt>
    <dgm:pt modelId="{3D2F8597-91FA-4384-B1B8-E56517944DFA}" type="sibTrans" cxnId="{8F4AFEA0-1281-44C1-85EA-0ED4BAB0FF75}">
      <dgm:prSet/>
      <dgm:spPr/>
      <dgm:t>
        <a:bodyPr/>
        <a:lstStyle/>
        <a:p>
          <a:endParaRPr lang="en-US" sz="2800"/>
        </a:p>
      </dgm:t>
    </dgm:pt>
    <dgm:pt modelId="{0C73A615-3DC4-4F1C-B824-CF503DCB053C}">
      <dgm:prSet phldrT="[Text]" custT="1"/>
      <dgm:spPr/>
      <dgm:t>
        <a:bodyPr/>
        <a:lstStyle/>
        <a:p>
          <a:r>
            <a:rPr lang="en-US" sz="1200" dirty="0"/>
            <a:t>- SBIRT administered</a:t>
          </a:r>
        </a:p>
      </dgm:t>
    </dgm:pt>
    <dgm:pt modelId="{F298CCC0-FC0E-414E-8431-A70E141F0EBF}" type="parTrans" cxnId="{39996E53-DD08-4938-BFDE-082F32E3C6F8}">
      <dgm:prSet/>
      <dgm:spPr/>
      <dgm:t>
        <a:bodyPr/>
        <a:lstStyle/>
        <a:p>
          <a:endParaRPr lang="en-US" sz="2800"/>
        </a:p>
      </dgm:t>
    </dgm:pt>
    <dgm:pt modelId="{634B39F9-7FEC-46FF-A960-18C7D42E994A}" type="sibTrans" cxnId="{39996E53-DD08-4938-BFDE-082F32E3C6F8}">
      <dgm:prSet/>
      <dgm:spPr/>
      <dgm:t>
        <a:bodyPr/>
        <a:lstStyle/>
        <a:p>
          <a:endParaRPr lang="en-US" sz="2800"/>
        </a:p>
      </dgm:t>
    </dgm:pt>
    <dgm:pt modelId="{EBC5900A-296E-457E-8E59-D7E029622577}">
      <dgm:prSet phldrT="[Text]" custT="1"/>
      <dgm:spPr/>
      <dgm:t>
        <a:bodyPr/>
        <a:lstStyle/>
        <a:p>
          <a:r>
            <a:rPr lang="en-US" sz="1200" dirty="0"/>
            <a:t>- Evaluation for pharmacotherapy</a:t>
          </a:r>
        </a:p>
      </dgm:t>
    </dgm:pt>
    <dgm:pt modelId="{D7E52DD4-43E7-432A-96EB-179EE138B861}" type="parTrans" cxnId="{C1C9471D-E16A-498B-8674-6AFA7232372E}">
      <dgm:prSet/>
      <dgm:spPr/>
      <dgm:t>
        <a:bodyPr/>
        <a:lstStyle/>
        <a:p>
          <a:endParaRPr lang="en-US" sz="2800"/>
        </a:p>
      </dgm:t>
    </dgm:pt>
    <dgm:pt modelId="{7FFD19DA-E7DC-4D32-A5A8-94B831B82673}" type="sibTrans" cxnId="{C1C9471D-E16A-498B-8674-6AFA7232372E}">
      <dgm:prSet/>
      <dgm:spPr/>
      <dgm:t>
        <a:bodyPr/>
        <a:lstStyle/>
        <a:p>
          <a:endParaRPr lang="en-US" sz="2800"/>
        </a:p>
      </dgm:t>
    </dgm:pt>
    <dgm:pt modelId="{8DFEAB7F-EB7F-401D-A418-CEB187B24E2F}">
      <dgm:prSet phldrT="[Text]" custT="1"/>
      <dgm:spPr/>
      <dgm:t>
        <a:bodyPr/>
        <a:lstStyle/>
        <a:p>
          <a:r>
            <a:rPr lang="en-US" sz="1200" dirty="0"/>
            <a:t>- Naltrexone or acamprosate prescribed when appropriate</a:t>
          </a:r>
        </a:p>
        <a:p>
          <a:endParaRPr lang="en-US" sz="1200" dirty="0"/>
        </a:p>
      </dgm:t>
    </dgm:pt>
    <dgm:pt modelId="{FDA684C2-9D1B-4897-BFCB-FE1BD5F44DF8}" type="parTrans" cxnId="{5A0C360C-8FFF-4AFA-B78F-A1D9D7ECE7D7}">
      <dgm:prSet/>
      <dgm:spPr/>
      <dgm:t>
        <a:bodyPr/>
        <a:lstStyle/>
        <a:p>
          <a:endParaRPr lang="en-US" sz="2800"/>
        </a:p>
      </dgm:t>
    </dgm:pt>
    <dgm:pt modelId="{AA6D800B-3B98-4E88-BDB3-0177C01DD38D}" type="sibTrans" cxnId="{5A0C360C-8FFF-4AFA-B78F-A1D9D7ECE7D7}">
      <dgm:prSet/>
      <dgm:spPr/>
      <dgm:t>
        <a:bodyPr/>
        <a:lstStyle/>
        <a:p>
          <a:endParaRPr lang="en-US" sz="2800"/>
        </a:p>
      </dgm:t>
    </dgm:pt>
    <dgm:pt modelId="{60CB50F1-2588-4DA7-972B-FBFB6A7D8C6C}">
      <dgm:prSet phldrT="[Text]" custT="1"/>
      <dgm:spPr/>
      <dgm:t>
        <a:bodyPr/>
        <a:lstStyle/>
        <a:p>
          <a:r>
            <a:rPr lang="en-US" sz="1200" dirty="0"/>
            <a:t>- Initiated while inpatient</a:t>
          </a:r>
        </a:p>
      </dgm:t>
    </dgm:pt>
    <dgm:pt modelId="{0F953A0D-E6F8-43AC-A65A-FAA832C2E9EE}" type="parTrans" cxnId="{0B9A0B22-1379-4382-83B0-2CD25D2AF915}">
      <dgm:prSet/>
      <dgm:spPr/>
      <dgm:t>
        <a:bodyPr/>
        <a:lstStyle/>
        <a:p>
          <a:endParaRPr lang="en-US" sz="2800"/>
        </a:p>
      </dgm:t>
    </dgm:pt>
    <dgm:pt modelId="{CF432AE0-7BA4-4CE2-9CB2-161B6FCA92FF}" type="sibTrans" cxnId="{0B9A0B22-1379-4382-83B0-2CD25D2AF915}">
      <dgm:prSet/>
      <dgm:spPr/>
      <dgm:t>
        <a:bodyPr/>
        <a:lstStyle/>
        <a:p>
          <a:endParaRPr lang="en-US" sz="2800"/>
        </a:p>
      </dgm:t>
    </dgm:pt>
    <dgm:pt modelId="{DBE27DA3-4BFC-4DDB-81D7-97B96203E645}">
      <dgm:prSet custT="1"/>
      <dgm:spPr/>
      <dgm:t>
        <a:bodyPr/>
        <a:lstStyle/>
        <a:p>
          <a:r>
            <a:rPr lang="en-US" sz="1100" dirty="0"/>
            <a:t>- Outpatient care coordination prior to hospital discharge</a:t>
          </a:r>
        </a:p>
      </dgm:t>
    </dgm:pt>
    <dgm:pt modelId="{6A3245C6-AAB5-4AD1-A167-AC34E6ECA442}" type="parTrans" cxnId="{017A87B0-B1B5-4B31-92AC-35A32624BA65}">
      <dgm:prSet/>
      <dgm:spPr/>
      <dgm:t>
        <a:bodyPr/>
        <a:lstStyle/>
        <a:p>
          <a:endParaRPr lang="en-US" sz="2800"/>
        </a:p>
      </dgm:t>
    </dgm:pt>
    <dgm:pt modelId="{3BBF0B44-C689-4EB5-88D9-3F2DFE117E68}" type="sibTrans" cxnId="{017A87B0-B1B5-4B31-92AC-35A32624BA65}">
      <dgm:prSet/>
      <dgm:spPr/>
      <dgm:t>
        <a:bodyPr/>
        <a:lstStyle/>
        <a:p>
          <a:endParaRPr lang="en-US" sz="2800"/>
        </a:p>
      </dgm:t>
    </dgm:pt>
    <dgm:pt modelId="{D9CC8891-67B0-4740-B622-E242856A09F4}">
      <dgm:prSet custT="1"/>
      <dgm:spPr/>
      <dgm:t>
        <a:bodyPr/>
        <a:lstStyle/>
        <a:p>
          <a:r>
            <a:rPr lang="en-US" sz="1100" dirty="0"/>
            <a:t>- Provide logistical support at 1 week</a:t>
          </a:r>
        </a:p>
        <a:p>
          <a:r>
            <a:rPr lang="en-US" sz="1100" dirty="0"/>
            <a:t>- AUDIT reassessment at 4-6 weeks</a:t>
          </a:r>
        </a:p>
      </dgm:t>
    </dgm:pt>
    <dgm:pt modelId="{8C899595-E17A-46B2-98CC-80FFBBAFB4B9}" type="parTrans" cxnId="{072BFE56-976F-4B9F-B33B-BF9D129E15A2}">
      <dgm:prSet/>
      <dgm:spPr/>
      <dgm:t>
        <a:bodyPr/>
        <a:lstStyle/>
        <a:p>
          <a:endParaRPr lang="en-US" sz="2800"/>
        </a:p>
      </dgm:t>
    </dgm:pt>
    <dgm:pt modelId="{A61B830A-BA0F-46F7-A243-C6B6B16C8BBA}" type="sibTrans" cxnId="{072BFE56-976F-4B9F-B33B-BF9D129E15A2}">
      <dgm:prSet/>
      <dgm:spPr/>
      <dgm:t>
        <a:bodyPr/>
        <a:lstStyle/>
        <a:p>
          <a:endParaRPr lang="en-US" sz="2800"/>
        </a:p>
      </dgm:t>
    </dgm:pt>
    <dgm:pt modelId="{96D2BBBE-AECF-441F-9DC2-778DF5151DD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1400" dirty="0"/>
        </a:p>
      </dgm:t>
    </dgm:pt>
    <dgm:pt modelId="{337890F2-A004-4D13-8BE9-8ED5599CC85E}" type="parTrans" cxnId="{3193D1B0-D659-4A0B-8A9B-31D4A7B8EC4A}">
      <dgm:prSet/>
      <dgm:spPr/>
      <dgm:t>
        <a:bodyPr/>
        <a:lstStyle/>
        <a:p>
          <a:endParaRPr lang="en-US"/>
        </a:p>
      </dgm:t>
    </dgm:pt>
    <dgm:pt modelId="{204AEB3D-EBDF-4C27-A15B-484967348137}" type="sibTrans" cxnId="{3193D1B0-D659-4A0B-8A9B-31D4A7B8EC4A}">
      <dgm:prSet/>
      <dgm:spPr/>
      <dgm:t>
        <a:bodyPr/>
        <a:lstStyle/>
        <a:p>
          <a:endParaRPr lang="en-US"/>
        </a:p>
      </dgm:t>
    </dgm:pt>
    <dgm:pt modelId="{2D189B6F-D48B-48B6-9C0F-595D9B6FF446}" type="pres">
      <dgm:prSet presAssocID="{CCFAE799-706E-0D46-92CD-2AD497BF8704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51D2D144-7510-42CB-AEB1-AEB5B177F6DA}" type="pres">
      <dgm:prSet presAssocID="{BFAE8856-739C-D644-B2F6-FA205ABE0AD7}" presName="parentText1" presStyleLbl="node1" presStyleIdx="0" presStyleCnt="4" custScaleX="101790">
        <dgm:presLayoutVars>
          <dgm:chMax/>
          <dgm:chPref val="3"/>
          <dgm:bulletEnabled val="1"/>
        </dgm:presLayoutVars>
      </dgm:prSet>
      <dgm:spPr/>
    </dgm:pt>
    <dgm:pt modelId="{5085668C-F4BC-46F5-B32E-4D79FF624F1F}" type="pres">
      <dgm:prSet presAssocID="{BFAE8856-739C-D644-B2F6-FA205ABE0AD7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20B1B3C0-5060-439D-B788-CE4284C19FB2}" type="pres">
      <dgm:prSet presAssocID="{E60007AB-C16E-9746-94CF-BB0E4E74F0ED}" presName="parentText2" presStyleLbl="node1" presStyleIdx="1" presStyleCnt="4" custScaleX="103810">
        <dgm:presLayoutVars>
          <dgm:chMax/>
          <dgm:chPref val="3"/>
          <dgm:bulletEnabled val="1"/>
        </dgm:presLayoutVars>
      </dgm:prSet>
      <dgm:spPr/>
    </dgm:pt>
    <dgm:pt modelId="{CE8258F8-77F0-47FE-8B13-41DB7EA51718}" type="pres">
      <dgm:prSet presAssocID="{E60007AB-C16E-9746-94CF-BB0E4E74F0ED}" presName="childText2" presStyleLbl="solidAlignAcc1" presStyleIdx="1" presStyleCnt="4" custScaleX="117674" custLinFactNeighborX="3354">
        <dgm:presLayoutVars>
          <dgm:chMax val="0"/>
          <dgm:chPref val="0"/>
          <dgm:bulletEnabled val="1"/>
        </dgm:presLayoutVars>
      </dgm:prSet>
      <dgm:spPr/>
    </dgm:pt>
    <dgm:pt modelId="{62766E7B-DC0C-49DE-9019-14E6650C67DF}" type="pres">
      <dgm:prSet presAssocID="{4506A2AE-82FD-A340-87FB-82D8EC39B5B1}" presName="parentText3" presStyleLbl="node1" presStyleIdx="2" presStyleCnt="4" custScaleX="104380">
        <dgm:presLayoutVars>
          <dgm:chMax/>
          <dgm:chPref val="3"/>
          <dgm:bulletEnabled val="1"/>
        </dgm:presLayoutVars>
      </dgm:prSet>
      <dgm:spPr/>
    </dgm:pt>
    <dgm:pt modelId="{65F772E4-6677-45ED-8597-3E8015F0D13E}" type="pres">
      <dgm:prSet presAssocID="{4506A2AE-82FD-A340-87FB-82D8EC39B5B1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CEBC04B2-6A37-4DD3-B811-F4530D59F316}" type="pres">
      <dgm:prSet presAssocID="{D8E7A6F3-3578-2847-84FD-164A1671B0C6}" presName="parentText4" presStyleLbl="node1" presStyleIdx="3" presStyleCnt="4" custScaleX="107653">
        <dgm:presLayoutVars>
          <dgm:chMax/>
          <dgm:chPref val="3"/>
          <dgm:bulletEnabled val="1"/>
        </dgm:presLayoutVars>
      </dgm:prSet>
      <dgm:spPr/>
    </dgm:pt>
    <dgm:pt modelId="{F499F088-9E5A-47D6-9515-DF4E7C8E0961}" type="pres">
      <dgm:prSet presAssocID="{D8E7A6F3-3578-2847-84FD-164A1671B0C6}" presName="childText4" presStyleLbl="solidAlignAcc1" presStyleIdx="3" presStyleCnt="4" custScaleX="104447">
        <dgm:presLayoutVars>
          <dgm:chMax val="0"/>
          <dgm:chPref val="0"/>
          <dgm:bulletEnabled val="1"/>
        </dgm:presLayoutVars>
      </dgm:prSet>
      <dgm:spPr/>
    </dgm:pt>
  </dgm:ptLst>
  <dgm:cxnLst>
    <dgm:cxn modelId="{5A0C360C-8FFF-4AFA-B78F-A1D9D7ECE7D7}" srcId="{4506A2AE-82FD-A340-87FB-82D8EC39B5B1}" destId="{8DFEAB7F-EB7F-401D-A418-CEB187B24E2F}" srcOrd="0" destOrd="0" parTransId="{FDA684C2-9D1B-4897-BFCB-FE1BD5F44DF8}" sibTransId="{AA6D800B-3B98-4E88-BDB3-0177C01DD38D}"/>
    <dgm:cxn modelId="{50BAF610-FC57-48D8-AA64-F9BDB30C0FA3}" srcId="{BFAE8856-739C-D644-B2F6-FA205ABE0AD7}" destId="{5671A8DC-CDA5-4731-AA58-C0096C0E7B6D}" srcOrd="0" destOrd="0" parTransId="{99E43A05-EC21-40EE-AF44-B678DEF3C175}" sibTransId="{D6DF3328-5497-4F10-8FA2-461525C62F2D}"/>
    <dgm:cxn modelId="{7B7B2A11-D36F-1F41-8E88-C7689E7223ED}" srcId="{CCFAE799-706E-0D46-92CD-2AD497BF8704}" destId="{D8E7A6F3-3578-2847-84FD-164A1671B0C6}" srcOrd="3" destOrd="0" parTransId="{3434AEDA-CB0E-D447-8AF2-0AA92BBF6A35}" sibTransId="{E143D787-23BF-AF46-910D-DFE4D2F396D8}"/>
    <dgm:cxn modelId="{6889E919-5052-4744-918C-E18346F84CBE}" srcId="{BFAE8856-739C-D644-B2F6-FA205ABE0AD7}" destId="{F40359A2-CC96-4F54-967B-0CC5B490A624}" srcOrd="2" destOrd="0" parTransId="{9C7B7A8A-B921-477F-AA16-F845AB0AABFB}" sibTransId="{A2CEEE61-A843-45C7-A0B2-F93F3EC5C95D}"/>
    <dgm:cxn modelId="{46B0F719-2ED6-47B1-83A6-4D8F7A585C30}" type="presOf" srcId="{4506A2AE-82FD-A340-87FB-82D8EC39B5B1}" destId="{62766E7B-DC0C-49DE-9019-14E6650C67DF}" srcOrd="0" destOrd="0" presId="urn:microsoft.com/office/officeart/2009/3/layout/IncreasingArrowsProcess"/>
    <dgm:cxn modelId="{C1C9471D-E16A-498B-8674-6AFA7232372E}" srcId="{E60007AB-C16E-9746-94CF-BB0E4E74F0ED}" destId="{EBC5900A-296E-457E-8E59-D7E029622577}" srcOrd="2" destOrd="0" parTransId="{D7E52DD4-43E7-432A-96EB-179EE138B861}" sibTransId="{7FFD19DA-E7DC-4D32-A5A8-94B831B82673}"/>
    <dgm:cxn modelId="{0B9A0B22-1379-4382-83B0-2CD25D2AF915}" srcId="{4506A2AE-82FD-A340-87FB-82D8EC39B5B1}" destId="{60CB50F1-2588-4DA7-972B-FBFB6A7D8C6C}" srcOrd="1" destOrd="0" parTransId="{0F953A0D-E6F8-43AC-A65A-FAA832C2E9EE}" sibTransId="{CF432AE0-7BA4-4CE2-9CB2-161B6FCA92FF}"/>
    <dgm:cxn modelId="{1A6F6C2B-15C7-44CF-A131-F2B80BAC3D54}" type="presOf" srcId="{60CB50F1-2588-4DA7-972B-FBFB6A7D8C6C}" destId="{65F772E4-6677-45ED-8597-3E8015F0D13E}" srcOrd="0" destOrd="1" presId="urn:microsoft.com/office/officeart/2009/3/layout/IncreasingArrowsProcess"/>
    <dgm:cxn modelId="{47EE4F2C-BFA2-304D-880C-2ED1CCCC998A}" srcId="{CCFAE799-706E-0D46-92CD-2AD497BF8704}" destId="{E60007AB-C16E-9746-94CF-BB0E4E74F0ED}" srcOrd="1" destOrd="0" parTransId="{525AB3DD-2BEE-8A4F-9D0F-1B078BBF596D}" sibTransId="{FB1384A5-2851-1044-97C4-0FCEB34B1B4D}"/>
    <dgm:cxn modelId="{A85E9E5D-553D-4BE7-A7AF-7D8FC75D3FAC}" type="presOf" srcId="{5671A8DC-CDA5-4731-AA58-C0096C0E7B6D}" destId="{5085668C-F4BC-46F5-B32E-4D79FF624F1F}" srcOrd="0" destOrd="0" presId="urn:microsoft.com/office/officeart/2009/3/layout/IncreasingArrowsProcess"/>
    <dgm:cxn modelId="{D0CCFD64-92DF-4D3A-96C6-58EB0B6117B4}" type="presOf" srcId="{96D2BBBE-AECF-441F-9DC2-778DF5151DDD}" destId="{5085668C-F4BC-46F5-B32E-4D79FF624F1F}" srcOrd="0" destOrd="1" presId="urn:microsoft.com/office/officeart/2009/3/layout/IncreasingArrowsProcess"/>
    <dgm:cxn modelId="{706DE066-14A0-4F5F-BD45-41F4A1730384}" type="presOf" srcId="{BFAE8856-739C-D644-B2F6-FA205ABE0AD7}" destId="{51D2D144-7510-42CB-AEB1-AEB5B177F6DA}" srcOrd="0" destOrd="0" presId="urn:microsoft.com/office/officeart/2009/3/layout/IncreasingArrowsProcess"/>
    <dgm:cxn modelId="{4536844C-DEF6-4BD5-A36F-6B869760F578}" type="presOf" srcId="{E60007AB-C16E-9746-94CF-BB0E4E74F0ED}" destId="{20B1B3C0-5060-439D-B788-CE4284C19FB2}" srcOrd="0" destOrd="0" presId="urn:microsoft.com/office/officeart/2009/3/layout/IncreasingArrowsProcess"/>
    <dgm:cxn modelId="{BDE59E70-D0D6-4D12-B21F-34243D1515FA}" type="presOf" srcId="{D9CC8891-67B0-4740-B622-E242856A09F4}" destId="{F499F088-9E5A-47D6-9515-DF4E7C8E0961}" srcOrd="0" destOrd="1" presId="urn:microsoft.com/office/officeart/2009/3/layout/IncreasingArrowsProcess"/>
    <dgm:cxn modelId="{EAFA2D72-22A5-4286-9248-60B4C1A4328F}" type="presOf" srcId="{8DFEAB7F-EB7F-401D-A418-CEB187B24E2F}" destId="{65F772E4-6677-45ED-8597-3E8015F0D13E}" srcOrd="0" destOrd="0" presId="urn:microsoft.com/office/officeart/2009/3/layout/IncreasingArrowsProcess"/>
    <dgm:cxn modelId="{39996E53-DD08-4938-BFDE-082F32E3C6F8}" srcId="{E60007AB-C16E-9746-94CF-BB0E4E74F0ED}" destId="{0C73A615-3DC4-4F1C-B824-CF503DCB053C}" srcOrd="1" destOrd="0" parTransId="{F298CCC0-FC0E-414E-8431-A70E141F0EBF}" sibTransId="{634B39F9-7FEC-46FF-A960-18C7D42E994A}"/>
    <dgm:cxn modelId="{072BFE56-976F-4B9F-B33B-BF9D129E15A2}" srcId="{D8E7A6F3-3578-2847-84FD-164A1671B0C6}" destId="{D9CC8891-67B0-4740-B622-E242856A09F4}" srcOrd="1" destOrd="0" parTransId="{8C899595-E17A-46B2-98CC-80FFBBAFB4B9}" sibTransId="{A61B830A-BA0F-46F7-A243-C6B6B16C8BBA}"/>
    <dgm:cxn modelId="{60197C7A-ED60-4CAD-9BBF-2FD8B39599DA}" type="presOf" srcId="{0C73A615-3DC4-4F1C-B824-CF503DCB053C}" destId="{CE8258F8-77F0-47FE-8B13-41DB7EA51718}" srcOrd="0" destOrd="1" presId="urn:microsoft.com/office/officeart/2009/3/layout/IncreasingArrowsProcess"/>
    <dgm:cxn modelId="{E5DF0C7C-CB07-4106-BB9D-B44852B8F1F7}" type="presOf" srcId="{D8E7A6F3-3578-2847-84FD-164A1671B0C6}" destId="{CEBC04B2-6A37-4DD3-B811-F4530D59F316}" srcOrd="0" destOrd="0" presId="urn:microsoft.com/office/officeart/2009/3/layout/IncreasingArrowsProcess"/>
    <dgm:cxn modelId="{41CF7781-1FFB-4FFC-81A0-C1DB99F42E16}" type="presOf" srcId="{F40359A2-CC96-4F54-967B-0CC5B490A624}" destId="{5085668C-F4BC-46F5-B32E-4D79FF624F1F}" srcOrd="0" destOrd="2" presId="urn:microsoft.com/office/officeart/2009/3/layout/IncreasingArrowsProcess"/>
    <dgm:cxn modelId="{8F4AFEA0-1281-44C1-85EA-0ED4BAB0FF75}" srcId="{E60007AB-C16E-9746-94CF-BB0E4E74F0ED}" destId="{C2DEA6A7-C056-4BBB-BF35-A761F7D03025}" srcOrd="0" destOrd="0" parTransId="{9B75A083-F645-49F0-8BF6-AA13A5C348AF}" sibTransId="{3D2F8597-91FA-4384-B1B8-E56517944DFA}"/>
    <dgm:cxn modelId="{8014AAA6-6AE4-4D4B-8340-F9BFF13D044C}" type="presOf" srcId="{CCFAE799-706E-0D46-92CD-2AD497BF8704}" destId="{2D189B6F-D48B-48B6-9C0F-595D9B6FF446}" srcOrd="0" destOrd="0" presId="urn:microsoft.com/office/officeart/2009/3/layout/IncreasingArrowsProcess"/>
    <dgm:cxn modelId="{72CBD0A7-F4C7-404B-B39A-E7C243C4BEB0}" srcId="{CCFAE799-706E-0D46-92CD-2AD497BF8704}" destId="{4506A2AE-82FD-A340-87FB-82D8EC39B5B1}" srcOrd="2" destOrd="0" parTransId="{8299FBCB-8E64-D949-AC6C-156415473616}" sibTransId="{FD928158-668E-4A4D-BC89-8D3004BCEBF6}"/>
    <dgm:cxn modelId="{1D299BAC-3DC1-4D73-BBE7-31E755E2B004}" type="presOf" srcId="{DBE27DA3-4BFC-4DDB-81D7-97B96203E645}" destId="{F499F088-9E5A-47D6-9515-DF4E7C8E0961}" srcOrd="0" destOrd="0" presId="urn:microsoft.com/office/officeart/2009/3/layout/IncreasingArrowsProcess"/>
    <dgm:cxn modelId="{0960C7AE-B6C6-4691-B5CD-4E7354D644D5}" type="presOf" srcId="{C2DEA6A7-C056-4BBB-BF35-A761F7D03025}" destId="{CE8258F8-77F0-47FE-8B13-41DB7EA51718}" srcOrd="0" destOrd="0" presId="urn:microsoft.com/office/officeart/2009/3/layout/IncreasingArrowsProcess"/>
    <dgm:cxn modelId="{017A87B0-B1B5-4B31-92AC-35A32624BA65}" srcId="{D8E7A6F3-3578-2847-84FD-164A1671B0C6}" destId="{DBE27DA3-4BFC-4DDB-81D7-97B96203E645}" srcOrd="0" destOrd="0" parTransId="{6A3245C6-AAB5-4AD1-A167-AC34E6ECA442}" sibTransId="{3BBF0B44-C689-4EB5-88D9-3F2DFE117E68}"/>
    <dgm:cxn modelId="{3193D1B0-D659-4A0B-8A9B-31D4A7B8EC4A}" srcId="{BFAE8856-739C-D644-B2F6-FA205ABE0AD7}" destId="{96D2BBBE-AECF-441F-9DC2-778DF5151DDD}" srcOrd="1" destOrd="0" parTransId="{337890F2-A004-4D13-8BE9-8ED5599CC85E}" sibTransId="{204AEB3D-EBDF-4C27-A15B-484967348137}"/>
    <dgm:cxn modelId="{753E69D2-3404-424E-AF5A-A4275A1A7C2B}" type="presOf" srcId="{EBC5900A-296E-457E-8E59-D7E029622577}" destId="{CE8258F8-77F0-47FE-8B13-41DB7EA51718}" srcOrd="0" destOrd="2" presId="urn:microsoft.com/office/officeart/2009/3/layout/IncreasingArrowsProcess"/>
    <dgm:cxn modelId="{965899F8-61A8-DD47-9E0F-C5F184B4D2C1}" srcId="{CCFAE799-706E-0D46-92CD-2AD497BF8704}" destId="{BFAE8856-739C-D644-B2F6-FA205ABE0AD7}" srcOrd="0" destOrd="0" parTransId="{5493625F-3482-6640-80D2-451289FF51F0}" sibTransId="{8256B51D-CE38-C348-AA8A-5944F4D6CE36}"/>
    <dgm:cxn modelId="{07388DEF-820F-4CA7-A160-12F9EF6C24DE}" type="presParOf" srcId="{2D189B6F-D48B-48B6-9C0F-595D9B6FF446}" destId="{51D2D144-7510-42CB-AEB1-AEB5B177F6DA}" srcOrd="0" destOrd="0" presId="urn:microsoft.com/office/officeart/2009/3/layout/IncreasingArrowsProcess"/>
    <dgm:cxn modelId="{E843FE64-D7C2-426F-91E7-C3417A0F15F7}" type="presParOf" srcId="{2D189B6F-D48B-48B6-9C0F-595D9B6FF446}" destId="{5085668C-F4BC-46F5-B32E-4D79FF624F1F}" srcOrd="1" destOrd="0" presId="urn:microsoft.com/office/officeart/2009/3/layout/IncreasingArrowsProcess"/>
    <dgm:cxn modelId="{474784D3-5C51-4DE5-86E7-CE1C0CD2E2FC}" type="presParOf" srcId="{2D189B6F-D48B-48B6-9C0F-595D9B6FF446}" destId="{20B1B3C0-5060-439D-B788-CE4284C19FB2}" srcOrd="2" destOrd="0" presId="urn:microsoft.com/office/officeart/2009/3/layout/IncreasingArrowsProcess"/>
    <dgm:cxn modelId="{481B6D29-D700-4C91-B921-41FDB152AE48}" type="presParOf" srcId="{2D189B6F-D48B-48B6-9C0F-595D9B6FF446}" destId="{CE8258F8-77F0-47FE-8B13-41DB7EA51718}" srcOrd="3" destOrd="0" presId="urn:microsoft.com/office/officeart/2009/3/layout/IncreasingArrowsProcess"/>
    <dgm:cxn modelId="{205EE8CD-DCEB-4C67-A830-8639E2D6FC2B}" type="presParOf" srcId="{2D189B6F-D48B-48B6-9C0F-595D9B6FF446}" destId="{62766E7B-DC0C-49DE-9019-14E6650C67DF}" srcOrd="4" destOrd="0" presId="urn:microsoft.com/office/officeart/2009/3/layout/IncreasingArrowsProcess"/>
    <dgm:cxn modelId="{0E834A09-2D46-4C51-A67D-E70F6A6E0FAE}" type="presParOf" srcId="{2D189B6F-D48B-48B6-9C0F-595D9B6FF446}" destId="{65F772E4-6677-45ED-8597-3E8015F0D13E}" srcOrd="5" destOrd="0" presId="urn:microsoft.com/office/officeart/2009/3/layout/IncreasingArrowsProcess"/>
    <dgm:cxn modelId="{DD0DFA64-762A-4097-836A-693A664A468B}" type="presParOf" srcId="{2D189B6F-D48B-48B6-9C0F-595D9B6FF446}" destId="{CEBC04B2-6A37-4DD3-B811-F4530D59F316}" srcOrd="6" destOrd="0" presId="urn:microsoft.com/office/officeart/2009/3/layout/IncreasingArrowsProcess"/>
    <dgm:cxn modelId="{C3DE1094-67FC-40AB-9D8F-1D233ACB31E6}" type="presParOf" srcId="{2D189B6F-D48B-48B6-9C0F-595D9B6FF446}" destId="{F499F088-9E5A-47D6-9515-DF4E7C8E0961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E25D7C-A2E4-445B-8147-E8AC04D40CEA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1B106E1-F122-402B-B02C-C3199C0786A6}">
      <dgm:prSet/>
      <dgm:spPr/>
      <dgm:t>
        <a:bodyPr/>
        <a:lstStyle/>
        <a:p>
          <a:r>
            <a:rPr lang="en-US" dirty="0"/>
            <a:t>If patient does not have a primary care provider: SUN and case manager communicate with outpatient clinic to facilitate a referral.</a:t>
          </a:r>
        </a:p>
      </dgm:t>
    </dgm:pt>
    <dgm:pt modelId="{358F8C4A-1ECE-45F4-A298-D7F83C3B8354}" type="parTrans" cxnId="{47BFBCDA-1C81-41C8-A79E-368423C4394C}">
      <dgm:prSet/>
      <dgm:spPr/>
      <dgm:t>
        <a:bodyPr/>
        <a:lstStyle/>
        <a:p>
          <a:endParaRPr lang="en-US"/>
        </a:p>
      </dgm:t>
    </dgm:pt>
    <dgm:pt modelId="{5A81309E-891F-430E-9E73-0A1F7F6109DE}" type="sibTrans" cxnId="{47BFBCDA-1C81-41C8-A79E-368423C4394C}">
      <dgm:prSet/>
      <dgm:spPr/>
      <dgm:t>
        <a:bodyPr/>
        <a:lstStyle/>
        <a:p>
          <a:endParaRPr lang="en-US"/>
        </a:p>
      </dgm:t>
    </dgm:pt>
    <dgm:pt modelId="{E90C6E9A-A5F5-4C75-B65B-650572D3FE17}">
      <dgm:prSet/>
      <dgm:spPr/>
      <dgm:t>
        <a:bodyPr/>
        <a:lstStyle/>
        <a:p>
          <a:r>
            <a:rPr lang="en-US" dirty="0"/>
            <a:t>If patient is motivated to continue counseling for alcohol use: SUN refers patient to our partner FQHC addiction medicine clinic.  </a:t>
          </a:r>
        </a:p>
      </dgm:t>
    </dgm:pt>
    <dgm:pt modelId="{B45DD6CD-56DA-47CD-8D88-4A866C82DE1D}" type="parTrans" cxnId="{298199DD-A491-4E28-B4D2-B1867BAF3055}">
      <dgm:prSet/>
      <dgm:spPr/>
      <dgm:t>
        <a:bodyPr/>
        <a:lstStyle/>
        <a:p>
          <a:endParaRPr lang="en-US"/>
        </a:p>
      </dgm:t>
    </dgm:pt>
    <dgm:pt modelId="{24877A21-FFB4-4275-862A-704EDE21A2E7}" type="sibTrans" cxnId="{298199DD-A491-4E28-B4D2-B1867BAF3055}">
      <dgm:prSet/>
      <dgm:spPr/>
      <dgm:t>
        <a:bodyPr/>
        <a:lstStyle/>
        <a:p>
          <a:endParaRPr lang="en-US"/>
        </a:p>
      </dgm:t>
    </dgm:pt>
    <dgm:pt modelId="{50D0415F-3D1F-4828-B9E0-279E1CB07C81}">
      <dgm:prSet/>
      <dgm:spPr/>
      <dgm:t>
        <a:bodyPr/>
        <a:lstStyle/>
        <a:p>
          <a:r>
            <a:rPr lang="en-US" dirty="0"/>
            <a:t>Contacting patient for follow-up:</a:t>
          </a:r>
        </a:p>
      </dgm:t>
    </dgm:pt>
    <dgm:pt modelId="{C945DC59-E55F-4159-98EB-AEB9D7432D48}" type="parTrans" cxnId="{3F6CAA75-7EE6-4646-8BA9-89362D77CA10}">
      <dgm:prSet/>
      <dgm:spPr/>
      <dgm:t>
        <a:bodyPr/>
        <a:lstStyle/>
        <a:p>
          <a:endParaRPr lang="en-US"/>
        </a:p>
      </dgm:t>
    </dgm:pt>
    <dgm:pt modelId="{9F4C937A-6A5D-45B1-BAFA-CBE3D2A167D8}" type="sibTrans" cxnId="{3F6CAA75-7EE6-4646-8BA9-89362D77CA10}">
      <dgm:prSet/>
      <dgm:spPr/>
      <dgm:t>
        <a:bodyPr/>
        <a:lstStyle/>
        <a:p>
          <a:endParaRPr lang="en-US"/>
        </a:p>
      </dgm:t>
    </dgm:pt>
    <dgm:pt modelId="{5A5EAC70-C265-4B45-88C3-B0F8DB78DC32}">
      <dgm:prSet custT="1"/>
      <dgm:spPr/>
      <dgm:t>
        <a:bodyPr/>
        <a:lstStyle/>
        <a:p>
          <a:r>
            <a:rPr lang="en-US" sz="600" dirty="0"/>
            <a:t>1 week post-discharge: SUN calls patient to assist with needs such as appointment reminders, transportation, and filling prescriptions.</a:t>
          </a:r>
        </a:p>
      </dgm:t>
    </dgm:pt>
    <dgm:pt modelId="{D30D754D-0D08-4060-8931-DEFF1F92E8F5}" type="parTrans" cxnId="{A9862613-1197-415F-B49D-0ED09CB1E1DC}">
      <dgm:prSet/>
      <dgm:spPr/>
      <dgm:t>
        <a:bodyPr/>
        <a:lstStyle/>
        <a:p>
          <a:endParaRPr lang="en-US"/>
        </a:p>
      </dgm:t>
    </dgm:pt>
    <dgm:pt modelId="{E38846F4-9EDA-407D-AF47-76CAE7B2B8DE}" type="sibTrans" cxnId="{A9862613-1197-415F-B49D-0ED09CB1E1DC}">
      <dgm:prSet/>
      <dgm:spPr/>
      <dgm:t>
        <a:bodyPr/>
        <a:lstStyle/>
        <a:p>
          <a:endParaRPr lang="en-US"/>
        </a:p>
      </dgm:t>
    </dgm:pt>
    <dgm:pt modelId="{2B177CDB-978C-49C2-847E-28D43BC618C7}">
      <dgm:prSet/>
      <dgm:spPr/>
      <dgm:t>
        <a:bodyPr/>
        <a:lstStyle/>
        <a:p>
          <a:r>
            <a:rPr lang="en-US" dirty="0"/>
            <a:t>4-6 weeks post-discharge: SUN calls patient to re-administer a modified AUDIT and assess if any changes in drinking have occurred.</a:t>
          </a:r>
        </a:p>
      </dgm:t>
    </dgm:pt>
    <dgm:pt modelId="{8AE13B5D-1547-45C2-B78C-476A9F42F129}" type="parTrans" cxnId="{3193C51A-B321-4F04-A74E-B7A766E356E9}">
      <dgm:prSet/>
      <dgm:spPr/>
      <dgm:t>
        <a:bodyPr/>
        <a:lstStyle/>
        <a:p>
          <a:endParaRPr lang="en-US"/>
        </a:p>
      </dgm:t>
    </dgm:pt>
    <dgm:pt modelId="{765346DB-84DA-493B-9190-F3D551427744}" type="sibTrans" cxnId="{3193C51A-B321-4F04-A74E-B7A766E356E9}">
      <dgm:prSet/>
      <dgm:spPr/>
      <dgm:t>
        <a:bodyPr/>
        <a:lstStyle/>
        <a:p>
          <a:endParaRPr lang="en-US"/>
        </a:p>
      </dgm:t>
    </dgm:pt>
    <dgm:pt modelId="{DF430B55-D9B9-43CE-9A06-3DD82519E0E6}" type="pres">
      <dgm:prSet presAssocID="{1DE25D7C-A2E4-445B-8147-E8AC04D40CEA}" presName="Name0" presStyleCnt="0">
        <dgm:presLayoutVars>
          <dgm:dir/>
          <dgm:animLvl val="lvl"/>
          <dgm:resizeHandles val="exact"/>
        </dgm:presLayoutVars>
      </dgm:prSet>
      <dgm:spPr/>
    </dgm:pt>
    <dgm:pt modelId="{87CB3402-4AF3-464F-87F6-36B78829B8CE}" type="pres">
      <dgm:prSet presAssocID="{50D0415F-3D1F-4828-B9E0-279E1CB07C81}" presName="boxAndChildren" presStyleCnt="0"/>
      <dgm:spPr/>
    </dgm:pt>
    <dgm:pt modelId="{918DCF9A-9F7B-47DA-BD4F-0920BE1A34D7}" type="pres">
      <dgm:prSet presAssocID="{50D0415F-3D1F-4828-B9E0-279E1CB07C81}" presName="parentTextBox" presStyleLbl="node1" presStyleIdx="0" presStyleCnt="3"/>
      <dgm:spPr/>
    </dgm:pt>
    <dgm:pt modelId="{5DE4CE0E-C8FA-4E7E-A2A8-522EA040DC04}" type="pres">
      <dgm:prSet presAssocID="{50D0415F-3D1F-4828-B9E0-279E1CB07C81}" presName="entireBox" presStyleLbl="node1" presStyleIdx="0" presStyleCnt="3"/>
      <dgm:spPr/>
    </dgm:pt>
    <dgm:pt modelId="{5B4A5655-C311-4026-B534-A00FBD88E59A}" type="pres">
      <dgm:prSet presAssocID="{50D0415F-3D1F-4828-B9E0-279E1CB07C81}" presName="descendantBox" presStyleCnt="0"/>
      <dgm:spPr/>
    </dgm:pt>
    <dgm:pt modelId="{8673C02E-1DAA-45ED-835C-97B08729A4B4}" type="pres">
      <dgm:prSet presAssocID="{5A5EAC70-C265-4B45-88C3-B0F8DB78DC32}" presName="childTextBox" presStyleLbl="fgAccFollowNode1" presStyleIdx="0" presStyleCnt="2">
        <dgm:presLayoutVars>
          <dgm:bulletEnabled val="1"/>
        </dgm:presLayoutVars>
      </dgm:prSet>
      <dgm:spPr/>
    </dgm:pt>
    <dgm:pt modelId="{9A773689-564A-47C8-A7F9-7FA65955CDFF}" type="pres">
      <dgm:prSet presAssocID="{2B177CDB-978C-49C2-847E-28D43BC618C7}" presName="childTextBox" presStyleLbl="fgAccFollowNode1" presStyleIdx="1" presStyleCnt="2">
        <dgm:presLayoutVars>
          <dgm:bulletEnabled val="1"/>
        </dgm:presLayoutVars>
      </dgm:prSet>
      <dgm:spPr/>
    </dgm:pt>
    <dgm:pt modelId="{5CB536CA-B723-4FBD-B61A-7C5CFCCD7881}" type="pres">
      <dgm:prSet presAssocID="{24877A21-FFB4-4275-862A-704EDE21A2E7}" presName="sp" presStyleCnt="0"/>
      <dgm:spPr/>
    </dgm:pt>
    <dgm:pt modelId="{0D3F431F-E889-4F81-B4D2-649A1CB9D3AB}" type="pres">
      <dgm:prSet presAssocID="{E90C6E9A-A5F5-4C75-B65B-650572D3FE17}" presName="arrowAndChildren" presStyleCnt="0"/>
      <dgm:spPr/>
    </dgm:pt>
    <dgm:pt modelId="{FDFB7431-7B1F-4C8E-A437-A576478C40AC}" type="pres">
      <dgm:prSet presAssocID="{E90C6E9A-A5F5-4C75-B65B-650572D3FE17}" presName="parentTextArrow" presStyleLbl="node1" presStyleIdx="1" presStyleCnt="3"/>
      <dgm:spPr/>
    </dgm:pt>
    <dgm:pt modelId="{11D89D9E-25B3-49BE-BE57-EED0B228F0FA}" type="pres">
      <dgm:prSet presAssocID="{5A81309E-891F-430E-9E73-0A1F7F6109DE}" presName="sp" presStyleCnt="0"/>
      <dgm:spPr/>
    </dgm:pt>
    <dgm:pt modelId="{26B026D2-E15F-4579-9822-FEE951F4DB84}" type="pres">
      <dgm:prSet presAssocID="{71B106E1-F122-402B-B02C-C3199C0786A6}" presName="arrowAndChildren" presStyleCnt="0"/>
      <dgm:spPr/>
    </dgm:pt>
    <dgm:pt modelId="{2AF380B1-7743-486E-868F-A7F44ECE4848}" type="pres">
      <dgm:prSet presAssocID="{71B106E1-F122-402B-B02C-C3199C0786A6}" presName="parentTextArrow" presStyleLbl="node1" presStyleIdx="2" presStyleCnt="3"/>
      <dgm:spPr/>
    </dgm:pt>
  </dgm:ptLst>
  <dgm:cxnLst>
    <dgm:cxn modelId="{41E10100-33FC-4F61-99CD-037F44453631}" type="presOf" srcId="{E90C6E9A-A5F5-4C75-B65B-650572D3FE17}" destId="{FDFB7431-7B1F-4C8E-A437-A576478C40AC}" srcOrd="0" destOrd="0" presId="urn:microsoft.com/office/officeart/2005/8/layout/process4"/>
    <dgm:cxn modelId="{71485C08-5C9D-4CEA-A1EC-8DAE0F47FAB1}" type="presOf" srcId="{50D0415F-3D1F-4828-B9E0-279E1CB07C81}" destId="{5DE4CE0E-C8FA-4E7E-A2A8-522EA040DC04}" srcOrd="1" destOrd="0" presId="urn:microsoft.com/office/officeart/2005/8/layout/process4"/>
    <dgm:cxn modelId="{A9862613-1197-415F-B49D-0ED09CB1E1DC}" srcId="{50D0415F-3D1F-4828-B9E0-279E1CB07C81}" destId="{5A5EAC70-C265-4B45-88C3-B0F8DB78DC32}" srcOrd="0" destOrd="0" parTransId="{D30D754D-0D08-4060-8931-DEFF1F92E8F5}" sibTransId="{E38846F4-9EDA-407D-AF47-76CAE7B2B8DE}"/>
    <dgm:cxn modelId="{3193C51A-B321-4F04-A74E-B7A766E356E9}" srcId="{50D0415F-3D1F-4828-B9E0-279E1CB07C81}" destId="{2B177CDB-978C-49C2-847E-28D43BC618C7}" srcOrd="1" destOrd="0" parTransId="{8AE13B5D-1547-45C2-B78C-476A9F42F129}" sibTransId="{765346DB-84DA-493B-9190-F3D551427744}"/>
    <dgm:cxn modelId="{499DB925-4EA8-4BDB-9D80-A53B029BE745}" type="presOf" srcId="{50D0415F-3D1F-4828-B9E0-279E1CB07C81}" destId="{918DCF9A-9F7B-47DA-BD4F-0920BE1A34D7}" srcOrd="0" destOrd="0" presId="urn:microsoft.com/office/officeart/2005/8/layout/process4"/>
    <dgm:cxn modelId="{70E45E60-FA5B-4A0D-8AA0-3D70F6722FDE}" type="presOf" srcId="{1DE25D7C-A2E4-445B-8147-E8AC04D40CEA}" destId="{DF430B55-D9B9-43CE-9A06-3DD82519E0E6}" srcOrd="0" destOrd="0" presId="urn:microsoft.com/office/officeart/2005/8/layout/process4"/>
    <dgm:cxn modelId="{6654C84F-A8FE-498A-97BC-269748B3AAD9}" type="presOf" srcId="{5A5EAC70-C265-4B45-88C3-B0F8DB78DC32}" destId="{8673C02E-1DAA-45ED-835C-97B08729A4B4}" srcOrd="0" destOrd="0" presId="urn:microsoft.com/office/officeart/2005/8/layout/process4"/>
    <dgm:cxn modelId="{3F6CAA75-7EE6-4646-8BA9-89362D77CA10}" srcId="{1DE25D7C-A2E4-445B-8147-E8AC04D40CEA}" destId="{50D0415F-3D1F-4828-B9E0-279E1CB07C81}" srcOrd="2" destOrd="0" parTransId="{C945DC59-E55F-4159-98EB-AEB9D7432D48}" sibTransId="{9F4C937A-6A5D-45B1-BAFA-CBE3D2A167D8}"/>
    <dgm:cxn modelId="{3E2813C8-6002-4ED0-8DD4-1391603B08FC}" type="presOf" srcId="{2B177CDB-978C-49C2-847E-28D43BC618C7}" destId="{9A773689-564A-47C8-A7F9-7FA65955CDFF}" srcOrd="0" destOrd="0" presId="urn:microsoft.com/office/officeart/2005/8/layout/process4"/>
    <dgm:cxn modelId="{47BFBCDA-1C81-41C8-A79E-368423C4394C}" srcId="{1DE25D7C-A2E4-445B-8147-E8AC04D40CEA}" destId="{71B106E1-F122-402B-B02C-C3199C0786A6}" srcOrd="0" destOrd="0" parTransId="{358F8C4A-1ECE-45F4-A298-D7F83C3B8354}" sibTransId="{5A81309E-891F-430E-9E73-0A1F7F6109DE}"/>
    <dgm:cxn modelId="{298199DD-A491-4E28-B4D2-B1867BAF3055}" srcId="{1DE25D7C-A2E4-445B-8147-E8AC04D40CEA}" destId="{E90C6E9A-A5F5-4C75-B65B-650572D3FE17}" srcOrd="1" destOrd="0" parTransId="{B45DD6CD-56DA-47CD-8D88-4A866C82DE1D}" sibTransId="{24877A21-FFB4-4275-862A-704EDE21A2E7}"/>
    <dgm:cxn modelId="{C5BA67FD-CD19-47E1-8A54-9E1E826BCF6A}" type="presOf" srcId="{71B106E1-F122-402B-B02C-C3199C0786A6}" destId="{2AF380B1-7743-486E-868F-A7F44ECE4848}" srcOrd="0" destOrd="0" presId="urn:microsoft.com/office/officeart/2005/8/layout/process4"/>
    <dgm:cxn modelId="{956713EB-832E-4D58-B80C-309FC204C993}" type="presParOf" srcId="{DF430B55-D9B9-43CE-9A06-3DD82519E0E6}" destId="{87CB3402-4AF3-464F-87F6-36B78829B8CE}" srcOrd="0" destOrd="0" presId="urn:microsoft.com/office/officeart/2005/8/layout/process4"/>
    <dgm:cxn modelId="{5BF3B962-36B4-47ED-A192-B1EAA2B7D43E}" type="presParOf" srcId="{87CB3402-4AF3-464F-87F6-36B78829B8CE}" destId="{918DCF9A-9F7B-47DA-BD4F-0920BE1A34D7}" srcOrd="0" destOrd="0" presId="urn:microsoft.com/office/officeart/2005/8/layout/process4"/>
    <dgm:cxn modelId="{3ABA99DB-0D94-4DEE-8C00-263524C012EC}" type="presParOf" srcId="{87CB3402-4AF3-464F-87F6-36B78829B8CE}" destId="{5DE4CE0E-C8FA-4E7E-A2A8-522EA040DC04}" srcOrd="1" destOrd="0" presId="urn:microsoft.com/office/officeart/2005/8/layout/process4"/>
    <dgm:cxn modelId="{11F7D425-9F02-4C82-BA01-29F85C9B7DD5}" type="presParOf" srcId="{87CB3402-4AF3-464F-87F6-36B78829B8CE}" destId="{5B4A5655-C311-4026-B534-A00FBD88E59A}" srcOrd="2" destOrd="0" presId="urn:microsoft.com/office/officeart/2005/8/layout/process4"/>
    <dgm:cxn modelId="{585E148E-4E8A-4307-8871-1C3A565F2739}" type="presParOf" srcId="{5B4A5655-C311-4026-B534-A00FBD88E59A}" destId="{8673C02E-1DAA-45ED-835C-97B08729A4B4}" srcOrd="0" destOrd="0" presId="urn:microsoft.com/office/officeart/2005/8/layout/process4"/>
    <dgm:cxn modelId="{E54DCE45-26D3-4EFE-BCF4-5EDFE62D7AA5}" type="presParOf" srcId="{5B4A5655-C311-4026-B534-A00FBD88E59A}" destId="{9A773689-564A-47C8-A7F9-7FA65955CDFF}" srcOrd="1" destOrd="0" presId="urn:microsoft.com/office/officeart/2005/8/layout/process4"/>
    <dgm:cxn modelId="{27E6780C-0B7F-4767-96EC-7FD7EF8915CE}" type="presParOf" srcId="{DF430B55-D9B9-43CE-9A06-3DD82519E0E6}" destId="{5CB536CA-B723-4FBD-B61A-7C5CFCCD7881}" srcOrd="1" destOrd="0" presId="urn:microsoft.com/office/officeart/2005/8/layout/process4"/>
    <dgm:cxn modelId="{822A8E0D-2E56-4D68-ACC6-FED4107DDB1D}" type="presParOf" srcId="{DF430B55-D9B9-43CE-9A06-3DD82519E0E6}" destId="{0D3F431F-E889-4F81-B4D2-649A1CB9D3AB}" srcOrd="2" destOrd="0" presId="urn:microsoft.com/office/officeart/2005/8/layout/process4"/>
    <dgm:cxn modelId="{2EE9E996-5356-4B33-93EE-7145D21757F5}" type="presParOf" srcId="{0D3F431F-E889-4F81-B4D2-649A1CB9D3AB}" destId="{FDFB7431-7B1F-4C8E-A437-A576478C40AC}" srcOrd="0" destOrd="0" presId="urn:microsoft.com/office/officeart/2005/8/layout/process4"/>
    <dgm:cxn modelId="{3FFF409E-5048-4F22-9793-A8C6E9A3FC4F}" type="presParOf" srcId="{DF430B55-D9B9-43CE-9A06-3DD82519E0E6}" destId="{11D89D9E-25B3-49BE-BE57-EED0B228F0FA}" srcOrd="3" destOrd="0" presId="urn:microsoft.com/office/officeart/2005/8/layout/process4"/>
    <dgm:cxn modelId="{99835252-619B-4257-8D66-C1B772ED608D}" type="presParOf" srcId="{DF430B55-D9B9-43CE-9A06-3DD82519E0E6}" destId="{26B026D2-E15F-4579-9822-FEE951F4DB84}" srcOrd="4" destOrd="0" presId="urn:microsoft.com/office/officeart/2005/8/layout/process4"/>
    <dgm:cxn modelId="{09BB851C-0CFC-4C4A-9E15-2ED5ADC79804}" type="presParOf" srcId="{26B026D2-E15F-4579-9822-FEE951F4DB84}" destId="{2AF380B1-7743-486E-868F-A7F44ECE48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A2E56-B9BD-4766-9BE8-49D114FCB600}">
      <dsp:nvSpPr>
        <dsp:cNvPr id="0" name=""/>
        <dsp:cNvSpPr/>
      </dsp:nvSpPr>
      <dsp:spPr>
        <a:xfrm>
          <a:off x="495300" y="420133"/>
          <a:ext cx="2971800" cy="1598132"/>
        </a:xfrm>
        <a:prstGeom prst="round2DiagRect">
          <a:avLst>
            <a:gd name="adj1" fmla="val 0"/>
            <a:gd name="adj2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1B30E-3E5B-4E8E-8E5C-52BD5E6EB0BD}">
      <dsp:nvSpPr>
        <dsp:cNvPr id="0" name=""/>
        <dsp:cNvSpPr/>
      </dsp:nvSpPr>
      <dsp:spPr>
        <a:xfrm>
          <a:off x="1981200" y="589632"/>
          <a:ext cx="396" cy="125913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25184-C651-4399-B83A-EB3D15583229}">
      <dsp:nvSpPr>
        <dsp:cNvPr id="0" name=""/>
        <dsp:cNvSpPr/>
      </dsp:nvSpPr>
      <dsp:spPr>
        <a:xfrm>
          <a:off x="594360" y="541204"/>
          <a:ext cx="1287780" cy="135599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Increased prevalence of SUD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Increased overdose rates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Increased health disparities</a:t>
          </a:r>
        </a:p>
      </dsp:txBody>
      <dsp:txXfrm>
        <a:off x="594360" y="541204"/>
        <a:ext cx="1287780" cy="1355991"/>
      </dsp:txXfrm>
    </dsp:sp>
    <dsp:sp modelId="{870756AD-83EA-4272-B228-AACF98A13D0A}">
      <dsp:nvSpPr>
        <dsp:cNvPr id="0" name=""/>
        <dsp:cNvSpPr/>
      </dsp:nvSpPr>
      <dsp:spPr>
        <a:xfrm>
          <a:off x="2080260" y="541204"/>
          <a:ext cx="1287780" cy="135599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Low treatment access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Low medication access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Low/No harm reduction</a:t>
          </a:r>
        </a:p>
      </dsp:txBody>
      <dsp:txXfrm>
        <a:off x="2080260" y="541204"/>
        <a:ext cx="1287780" cy="1355991"/>
      </dsp:txXfrm>
    </dsp:sp>
    <dsp:sp modelId="{A6FA6F31-11D4-4C80-99B3-D26B3D911490}">
      <dsp:nvSpPr>
        <dsp:cNvPr id="0" name=""/>
        <dsp:cNvSpPr/>
      </dsp:nvSpPr>
      <dsp:spPr>
        <a:xfrm rot="16200000">
          <a:off x="-624058" y="632552"/>
          <a:ext cx="1743417" cy="4953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-549201" y="831655"/>
        <a:ext cx="1593703" cy="246808"/>
      </dsp:txXfrm>
    </dsp:sp>
    <dsp:sp modelId="{360F806A-9281-40EC-9479-1001B48B0071}">
      <dsp:nvSpPr>
        <dsp:cNvPr id="0" name=""/>
        <dsp:cNvSpPr/>
      </dsp:nvSpPr>
      <dsp:spPr>
        <a:xfrm rot="5400000">
          <a:off x="2843041" y="1310547"/>
          <a:ext cx="1743417" cy="4953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-10657230"/>
            <a:satOff val="1784"/>
            <a:lumOff val="127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2917898" y="1359936"/>
        <a:ext cx="1593703" cy="246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65173-2790-4D0B-8736-17DDA7B281B1}">
      <dsp:nvSpPr>
        <dsp:cNvPr id="0" name=""/>
        <dsp:cNvSpPr/>
      </dsp:nvSpPr>
      <dsp:spPr>
        <a:xfrm>
          <a:off x="0" y="2284841"/>
          <a:ext cx="3962401" cy="14991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0</a:t>
          </a:r>
          <a:r>
            <a:rPr lang="en-US" sz="2800" kern="1200" dirty="0"/>
            <a:t> formal or informal acute care SUD treatment programs</a:t>
          </a:r>
        </a:p>
      </dsp:txBody>
      <dsp:txXfrm>
        <a:off x="0" y="2284841"/>
        <a:ext cx="3962401" cy="1499103"/>
      </dsp:txXfrm>
    </dsp:sp>
    <dsp:sp modelId="{818FB6CF-CD2C-4559-A6D5-68C7E34FA689}">
      <dsp:nvSpPr>
        <dsp:cNvPr id="0" name=""/>
        <dsp:cNvSpPr/>
      </dsp:nvSpPr>
      <dsp:spPr>
        <a:xfrm rot="10800000">
          <a:off x="0" y="1707"/>
          <a:ext cx="3962401" cy="230562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Travis County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(Austin, Texas)</a:t>
          </a:r>
        </a:p>
      </dsp:txBody>
      <dsp:txXfrm rot="-10800000">
        <a:off x="0" y="1707"/>
        <a:ext cx="3962401" cy="809272"/>
      </dsp:txXfrm>
    </dsp:sp>
    <dsp:sp modelId="{6B3E6F9B-7044-4EF5-84D3-13C899F15A4A}">
      <dsp:nvSpPr>
        <dsp:cNvPr id="0" name=""/>
        <dsp:cNvSpPr/>
      </dsp:nvSpPr>
      <dsp:spPr>
        <a:xfrm>
          <a:off x="1934" y="810980"/>
          <a:ext cx="1319510" cy="6893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16 hospitals</a:t>
          </a:r>
        </a:p>
      </dsp:txBody>
      <dsp:txXfrm>
        <a:off x="1934" y="810980"/>
        <a:ext cx="1319510" cy="689380"/>
      </dsp:txXfrm>
    </dsp:sp>
    <dsp:sp modelId="{124C375F-42C8-443C-8695-76742BE30605}">
      <dsp:nvSpPr>
        <dsp:cNvPr id="0" name=""/>
        <dsp:cNvSpPr/>
      </dsp:nvSpPr>
      <dsp:spPr>
        <a:xfrm>
          <a:off x="1321445" y="810980"/>
          <a:ext cx="1319510" cy="6893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2500+ acute care hospital beds</a:t>
          </a:r>
        </a:p>
      </dsp:txBody>
      <dsp:txXfrm>
        <a:off x="1321445" y="810980"/>
        <a:ext cx="1319510" cy="689380"/>
      </dsp:txXfrm>
    </dsp:sp>
    <dsp:sp modelId="{03601F6C-DE30-4586-A9F1-4B7A187DBE38}">
      <dsp:nvSpPr>
        <dsp:cNvPr id="0" name=""/>
        <dsp:cNvSpPr/>
      </dsp:nvSpPr>
      <dsp:spPr>
        <a:xfrm>
          <a:off x="2640955" y="810980"/>
          <a:ext cx="1319510" cy="6893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5000+ direct patient care physicians and APPs</a:t>
          </a:r>
        </a:p>
      </dsp:txBody>
      <dsp:txXfrm>
        <a:off x="2640955" y="810980"/>
        <a:ext cx="1319510" cy="689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59E3E-512F-42F8-96F0-B1BE52CBDA15}">
      <dsp:nvSpPr>
        <dsp:cNvPr id="0" name=""/>
        <dsp:cNvSpPr/>
      </dsp:nvSpPr>
      <dsp:spPr>
        <a:xfrm>
          <a:off x="0" y="874395"/>
          <a:ext cx="8229600" cy="1165860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13863-52E3-4B75-95AF-1C8D368248A1}">
      <dsp:nvSpPr>
        <dsp:cNvPr id="0" name=""/>
        <dsp:cNvSpPr/>
      </dsp:nvSpPr>
      <dsp:spPr>
        <a:xfrm>
          <a:off x="3616" y="0"/>
          <a:ext cx="2386905" cy="1165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Phase 1: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Pilot Site HBOT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Single site QI project in Austin, Texas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Focus: MOUD and Stigma Reduction</a:t>
          </a:r>
        </a:p>
      </dsp:txBody>
      <dsp:txXfrm>
        <a:off x="3616" y="0"/>
        <a:ext cx="2386905" cy="1165860"/>
      </dsp:txXfrm>
    </dsp:sp>
    <dsp:sp modelId="{CBCB139E-6328-425A-AF54-9CFACDA59DF6}">
      <dsp:nvSpPr>
        <dsp:cNvPr id="0" name=""/>
        <dsp:cNvSpPr/>
      </dsp:nvSpPr>
      <dsp:spPr>
        <a:xfrm>
          <a:off x="1051336" y="1311592"/>
          <a:ext cx="291465" cy="29146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52AE8-032F-44C4-BA02-596B38608D67}">
      <dsp:nvSpPr>
        <dsp:cNvPr id="0" name=""/>
        <dsp:cNvSpPr/>
      </dsp:nvSpPr>
      <dsp:spPr>
        <a:xfrm>
          <a:off x="2509867" y="1748790"/>
          <a:ext cx="2386905" cy="1165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Phase 2: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Dissemination and Scaling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Model dissemination to three additional hospital sites in Texas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Focus: MOUD and Implementation Science Evaluation</a:t>
          </a:r>
        </a:p>
      </dsp:txBody>
      <dsp:txXfrm>
        <a:off x="2509867" y="1748790"/>
        <a:ext cx="2386905" cy="1165860"/>
      </dsp:txXfrm>
    </dsp:sp>
    <dsp:sp modelId="{6F41D374-17E2-4F2B-891B-134810F346A4}">
      <dsp:nvSpPr>
        <dsp:cNvPr id="0" name=""/>
        <dsp:cNvSpPr/>
      </dsp:nvSpPr>
      <dsp:spPr>
        <a:xfrm>
          <a:off x="3557587" y="1311592"/>
          <a:ext cx="291465" cy="291465"/>
        </a:xfrm>
        <a:prstGeom prst="ellipse">
          <a:avLst/>
        </a:prstGeom>
        <a:solidFill>
          <a:schemeClr val="accent5">
            <a:hueOff val="-3060859"/>
            <a:satOff val="-29098"/>
            <a:lumOff val="10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D95F8-3FED-4BF2-9922-07612D6835F0}">
      <dsp:nvSpPr>
        <dsp:cNvPr id="0" name=""/>
        <dsp:cNvSpPr/>
      </dsp:nvSpPr>
      <dsp:spPr>
        <a:xfrm>
          <a:off x="5016118" y="0"/>
          <a:ext cx="2386905" cy="1165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Phase 3: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Pilot Site Service Expansion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Service expansion at initial pilot site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Focus: MAUD, SBIRT, and  Substance Use Navigation</a:t>
          </a:r>
        </a:p>
      </dsp:txBody>
      <dsp:txXfrm>
        <a:off x="5016118" y="0"/>
        <a:ext cx="2386905" cy="1165860"/>
      </dsp:txXfrm>
    </dsp:sp>
    <dsp:sp modelId="{5B446F1A-6988-4FF2-BB30-D388111AFFC6}">
      <dsp:nvSpPr>
        <dsp:cNvPr id="0" name=""/>
        <dsp:cNvSpPr/>
      </dsp:nvSpPr>
      <dsp:spPr>
        <a:xfrm>
          <a:off x="6063838" y="1311592"/>
          <a:ext cx="291465" cy="291465"/>
        </a:xfrm>
        <a:prstGeom prst="ellipse">
          <a:avLst/>
        </a:prstGeom>
        <a:solidFill>
          <a:schemeClr val="accent5">
            <a:hueOff val="-6121718"/>
            <a:satOff val="-58196"/>
            <a:lumOff val="21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2D144-7510-42CB-AEB1-AEB5B177F6DA}">
      <dsp:nvSpPr>
        <dsp:cNvPr id="0" name=""/>
        <dsp:cNvSpPr/>
      </dsp:nvSpPr>
      <dsp:spPr>
        <a:xfrm>
          <a:off x="-66563" y="42931"/>
          <a:ext cx="5739734" cy="820924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3032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Audit-PC Patient Screening</a:t>
          </a:r>
        </a:p>
      </dsp:txBody>
      <dsp:txXfrm>
        <a:off x="-66563" y="248162"/>
        <a:ext cx="5534503" cy="410462"/>
      </dsp:txXfrm>
    </dsp:sp>
    <dsp:sp modelId="{5085668C-F4BC-46F5-B32E-4D79FF624F1F}">
      <dsp:nvSpPr>
        <dsp:cNvPr id="0" name=""/>
        <dsp:cNvSpPr/>
      </dsp:nvSpPr>
      <dsp:spPr>
        <a:xfrm>
          <a:off x="-16095" y="677321"/>
          <a:ext cx="1299743" cy="15184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050" kern="1200" dirty="0"/>
            <a:t>- </a:t>
          </a:r>
          <a:r>
            <a:rPr lang="en-US" sz="1400" kern="1200" dirty="0"/>
            <a:t>Performed by nursing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- Admitted patients</a:t>
          </a:r>
        </a:p>
      </dsp:txBody>
      <dsp:txXfrm>
        <a:off x="-16095" y="677321"/>
        <a:ext cx="1299743" cy="1518463"/>
      </dsp:txXfrm>
    </dsp:sp>
    <dsp:sp modelId="{20B1B3C0-5060-439D-B788-CE4284C19FB2}">
      <dsp:nvSpPr>
        <dsp:cNvPr id="0" name=""/>
        <dsp:cNvSpPr/>
      </dsp:nvSpPr>
      <dsp:spPr>
        <a:xfrm>
          <a:off x="1200988" y="316475"/>
          <a:ext cx="4504374" cy="820924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3032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Substance Use Navigator (SUN) Intervention</a:t>
          </a:r>
        </a:p>
      </dsp:txBody>
      <dsp:txXfrm>
        <a:off x="1200988" y="521706"/>
        <a:ext cx="4299143" cy="410462"/>
      </dsp:txXfrm>
    </dsp:sp>
    <dsp:sp modelId="{CE8258F8-77F0-47FE-8B13-41DB7EA51718}">
      <dsp:nvSpPr>
        <dsp:cNvPr id="0" name=""/>
        <dsp:cNvSpPr/>
      </dsp:nvSpPr>
      <dsp:spPr>
        <a:xfrm>
          <a:off x="1212382" y="950866"/>
          <a:ext cx="1529460" cy="14797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- Full AUDIT assessment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- SBIRT administered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- Evaluation for pharmacotherapy</a:t>
          </a:r>
        </a:p>
      </dsp:txBody>
      <dsp:txXfrm>
        <a:off x="1212382" y="950866"/>
        <a:ext cx="1529460" cy="1479759"/>
      </dsp:txXfrm>
    </dsp:sp>
    <dsp:sp modelId="{62766E7B-DC0C-49DE-9019-14E6650C67DF}">
      <dsp:nvSpPr>
        <dsp:cNvPr id="0" name=""/>
        <dsp:cNvSpPr/>
      </dsp:nvSpPr>
      <dsp:spPr>
        <a:xfrm>
          <a:off x="2516829" y="590020"/>
          <a:ext cx="3172435" cy="820924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3032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Pharmacotherapy</a:t>
          </a:r>
        </a:p>
      </dsp:txBody>
      <dsp:txXfrm>
        <a:off x="2516829" y="795251"/>
        <a:ext cx="2967204" cy="410462"/>
      </dsp:txXfrm>
    </dsp:sp>
    <dsp:sp modelId="{65F772E4-6677-45ED-8597-3E8015F0D13E}">
      <dsp:nvSpPr>
        <dsp:cNvPr id="0" name=""/>
        <dsp:cNvSpPr/>
      </dsp:nvSpPr>
      <dsp:spPr>
        <a:xfrm>
          <a:off x="2583390" y="1224410"/>
          <a:ext cx="1299743" cy="14896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- Naltrexone or acamprosate prescribed when appropriate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- Initiated while inpatient</a:t>
          </a:r>
        </a:p>
      </dsp:txBody>
      <dsp:txXfrm>
        <a:off x="2583390" y="1224410"/>
        <a:ext cx="1299743" cy="1489653"/>
      </dsp:txXfrm>
    </dsp:sp>
    <dsp:sp modelId="{CEBC04B2-6A37-4DD3-B811-F4530D59F316}">
      <dsp:nvSpPr>
        <dsp:cNvPr id="0" name=""/>
        <dsp:cNvSpPr/>
      </dsp:nvSpPr>
      <dsp:spPr>
        <a:xfrm>
          <a:off x="3816569" y="863564"/>
          <a:ext cx="1872699" cy="820924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3032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Follow Up</a:t>
          </a:r>
        </a:p>
      </dsp:txBody>
      <dsp:txXfrm>
        <a:off x="3816569" y="1068795"/>
        <a:ext cx="1667468" cy="410462"/>
      </dsp:txXfrm>
    </dsp:sp>
    <dsp:sp modelId="{F499F088-9E5A-47D6-9515-DF4E7C8E0961}">
      <dsp:nvSpPr>
        <dsp:cNvPr id="0" name=""/>
        <dsp:cNvSpPr/>
      </dsp:nvSpPr>
      <dsp:spPr>
        <a:xfrm>
          <a:off x="3853971" y="1497955"/>
          <a:ext cx="1369911" cy="1507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- Outpatient care coordination prior to hospital discharge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- Provide logistical support at 1 week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- AUDIT reassessment at 4-6 weeks</a:t>
          </a:r>
        </a:p>
      </dsp:txBody>
      <dsp:txXfrm>
        <a:off x="3853971" y="1497955"/>
        <a:ext cx="1369911" cy="15071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4CE0E-C8FA-4E7E-A2A8-522EA040DC04}">
      <dsp:nvSpPr>
        <dsp:cNvPr id="0" name=""/>
        <dsp:cNvSpPr/>
      </dsp:nvSpPr>
      <dsp:spPr>
        <a:xfrm>
          <a:off x="0" y="2925348"/>
          <a:ext cx="2776538" cy="960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Contacting patient for follow-up:</a:t>
          </a:r>
        </a:p>
      </dsp:txBody>
      <dsp:txXfrm>
        <a:off x="0" y="2925348"/>
        <a:ext cx="2776538" cy="518488"/>
      </dsp:txXfrm>
    </dsp:sp>
    <dsp:sp modelId="{8673C02E-1DAA-45ED-835C-97B08729A4B4}">
      <dsp:nvSpPr>
        <dsp:cNvPr id="0" name=""/>
        <dsp:cNvSpPr/>
      </dsp:nvSpPr>
      <dsp:spPr>
        <a:xfrm>
          <a:off x="0" y="3424634"/>
          <a:ext cx="1388269" cy="44167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7620" rIns="42672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1 week post-discharge: SUN calls patient to assist with needs such as appointment reminders, transportation, and filling prescriptions.</a:t>
          </a:r>
        </a:p>
      </dsp:txBody>
      <dsp:txXfrm>
        <a:off x="0" y="3424634"/>
        <a:ext cx="1388269" cy="441675"/>
      </dsp:txXfrm>
    </dsp:sp>
    <dsp:sp modelId="{9A773689-564A-47C8-A7F9-7FA65955CDFF}">
      <dsp:nvSpPr>
        <dsp:cNvPr id="0" name=""/>
        <dsp:cNvSpPr/>
      </dsp:nvSpPr>
      <dsp:spPr>
        <a:xfrm>
          <a:off x="1388269" y="3424634"/>
          <a:ext cx="1388269" cy="44167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7620" rIns="42672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4-6 weeks post-discharge: SUN calls patient to re-administer a modified AUDIT and assess if any changes in drinking have occurred.</a:t>
          </a:r>
        </a:p>
      </dsp:txBody>
      <dsp:txXfrm>
        <a:off x="1388269" y="3424634"/>
        <a:ext cx="1388269" cy="441675"/>
      </dsp:txXfrm>
    </dsp:sp>
    <dsp:sp modelId="{FDFB7431-7B1F-4C8E-A437-A576478C40AC}">
      <dsp:nvSpPr>
        <dsp:cNvPr id="0" name=""/>
        <dsp:cNvSpPr/>
      </dsp:nvSpPr>
      <dsp:spPr>
        <a:xfrm rot="10800000">
          <a:off x="0" y="1463017"/>
          <a:ext cx="2776538" cy="1476733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If patient is motivated to continue counseling for alcohol use: SUN refers patient to our partner FQHC addiction medicine clinic.  </a:t>
          </a:r>
        </a:p>
      </dsp:txBody>
      <dsp:txXfrm rot="10800000">
        <a:off x="0" y="1463017"/>
        <a:ext cx="2776538" cy="959537"/>
      </dsp:txXfrm>
    </dsp:sp>
    <dsp:sp modelId="{2AF380B1-7743-486E-868F-A7F44ECE4848}">
      <dsp:nvSpPr>
        <dsp:cNvPr id="0" name=""/>
        <dsp:cNvSpPr/>
      </dsp:nvSpPr>
      <dsp:spPr>
        <a:xfrm rot="10800000">
          <a:off x="0" y="686"/>
          <a:ext cx="2776538" cy="1476733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If patient does not have a primary care provider: SUN and case manager communicate with outpatient clinic to facilitate a referral.</a:t>
          </a:r>
        </a:p>
      </dsp:txBody>
      <dsp:txXfrm rot="10800000">
        <a:off x="0" y="686"/>
        <a:ext cx="2776538" cy="959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735ABC-42B7-B743-AE09-562830734A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3CAA27-0F0A-464D-BFD6-834171D12D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77208-14AB-4946-B97D-5F8D7E7687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141E3-6B0E-9342-8454-189FE83959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0CFBC3-362A-DE49-8C60-B8FB91984E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071EE-DB47-2244-85C3-4493CE7F9544}" type="datetimeFigureOut">
              <a:rPr lang="en-US" smtClean="0"/>
              <a:t>11/2/2023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69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11/2/2023</a:t>
            </a:fld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Highest uninsured rate in the country</a:t>
            </a:r>
          </a:p>
          <a:p>
            <a:r>
              <a:rPr lang="en-US" dirty="0"/>
              <a:t>Top 15 poverty rate</a:t>
            </a:r>
          </a:p>
          <a:p>
            <a:r>
              <a:rPr lang="en-US" dirty="0"/>
              <a:t>Top 15 income inequality rate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https://cw33.com/news/texas/texas-ranks-on-the-list-of-2023-poorest-states-in-the-nation/#:~:text=The%20state%20of%20Texas%20ranked,20%20of%20the%20poorest%20states.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https://www.statista.com/statistics/227249/greatest-gap-between-rich-and-poor-by-us-state/#:~:text=New%20York%20was%20the%20state,score%20of%200.51%20in%202021.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28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in prevalence of SUD</a:t>
            </a:r>
          </a:p>
          <a:p>
            <a:r>
              <a:rPr lang="en-US" dirty="0"/>
              <a:t>Limited or no access to harm reduction</a:t>
            </a:r>
          </a:p>
          <a:p>
            <a:r>
              <a:rPr lang="en-US" dirty="0"/>
              <a:t>Systemic stigma preventing changes to these phenomena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90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under 1m people in Austin in 2018</a:t>
            </a:r>
          </a:p>
          <a:p>
            <a:r>
              <a:rPr lang="en-US" dirty="0"/>
              <a:t>Currently 2.5 million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00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644 screened</a:t>
            </a:r>
          </a:p>
          <a:p>
            <a:r>
              <a:rPr lang="en-US" dirty="0"/>
              <a:t>449 started</a:t>
            </a:r>
          </a:p>
          <a:p>
            <a:r>
              <a:rPr lang="en-US" dirty="0"/>
              <a:t>375 linked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2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7149 screened</a:t>
            </a:r>
          </a:p>
          <a:p>
            <a:r>
              <a:rPr lang="en-US" dirty="0"/>
              <a:t>3065 started</a:t>
            </a:r>
          </a:p>
          <a:p>
            <a:r>
              <a:rPr lang="en-US" dirty="0"/>
              <a:t>795 linked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14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i="0" dirty="0"/>
              <a:t>37 (54.4%) patients manifested a decreased AUDIT score at follow up</a:t>
            </a:r>
            <a:endParaRPr lang="en-US" dirty="0"/>
          </a:p>
          <a:p>
            <a:pPr lvl="0"/>
            <a:r>
              <a:rPr lang="en-US" dirty="0"/>
              <a:t>20</a:t>
            </a:r>
            <a:r>
              <a:rPr lang="en-US" i="0" dirty="0"/>
              <a:t> (29.4%) patients declined to complete follow up AUDIT</a:t>
            </a:r>
            <a:endParaRPr lang="en-US" dirty="0"/>
          </a:p>
          <a:p>
            <a:pPr lvl="0"/>
            <a:r>
              <a:rPr lang="en-US" i="0" dirty="0"/>
              <a:t>11 (16.2%) patients had an increased or the same AUDIT score at follow up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3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19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59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1197863"/>
            <a:ext cx="7891272" cy="1755648"/>
          </a:xfrm>
        </p:spPr>
        <p:txBody>
          <a:bodyPr anchor="b" anchorCtr="0">
            <a:noAutofit/>
          </a:bodyPr>
          <a:lstStyle>
            <a:lvl1pPr>
              <a:lnSpc>
                <a:spcPts val="4000"/>
              </a:lnSpc>
              <a:defRPr sz="4800" b="0" i="0" kern="800" cap="all" baseline="0">
                <a:solidFill>
                  <a:srgbClr val="C6531F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3337560"/>
            <a:ext cx="7886700" cy="45567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62BC6E-679F-A947-B68E-7788B617D578}"/>
              </a:ext>
            </a:extLst>
          </p:cNvPr>
          <p:cNvCxnSpPr/>
          <p:nvPr userDrawn="1"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rgbClr val="C65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51657418-7B3C-FC41-B99F-1F69481323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4632" y="4169664"/>
            <a:ext cx="7891272" cy="230886"/>
          </a:xfrm>
        </p:spPr>
        <p:txBody>
          <a:bodyPr anchor="b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1" i="0" cap="all" baseline="0">
                <a:solidFill>
                  <a:schemeClr val="tx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50" b="0" i="0" cap="all" baseline="0" dirty="0">
                <a:latin typeface="Arial Black" charset="0"/>
              </a:rPr>
              <a:t>Presenter or speaker 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9008BDA8-203B-1744-92D3-1D0C754962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4632" y="4344836"/>
            <a:ext cx="7891272" cy="230886"/>
          </a:xfrm>
        </p:spPr>
        <p:txBody>
          <a:bodyPr anchor="b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50" dirty="0"/>
              <a:t>Position/Role,</a:t>
            </a:r>
            <a:r>
              <a:rPr lang="en-US" sz="1050" baseline="0" dirty="0"/>
              <a:t> The University of Texas at Austin</a:t>
            </a:r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ED01658-5917-0B48-B21B-1351227E5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3351"/>
            <a:ext cx="2740132" cy="1064512"/>
          </a:xfrm>
          <a:prstGeom prst="rect">
            <a:avLst/>
          </a:prstGeom>
        </p:spPr>
      </p:pic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2B0349CA-B83E-4B43-AA59-4051D74EC6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632" y="473488"/>
            <a:ext cx="7891272" cy="286313"/>
          </a:xfrm>
        </p:spPr>
        <p:txBody>
          <a:bodyPr anchor="b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1" i="0" cap="all" baseline="0">
                <a:solidFill>
                  <a:schemeClr val="tx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50" b="0" i="0" cap="all" baseline="0" dirty="0">
                <a:latin typeface="Arial Black" charset="0"/>
              </a:rPr>
              <a:t>Month 20xxxxxxxx</a:t>
            </a:r>
          </a:p>
        </p:txBody>
      </p:sp>
    </p:spTree>
    <p:extLst>
      <p:ext uri="{BB962C8B-B14F-4D97-AF65-F5344CB8AC3E}">
        <p14:creationId xmlns:p14="http://schemas.microsoft.com/office/powerpoint/2010/main" val="228573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54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>
                <a:solidFill>
                  <a:srgbClr val="C6531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8D0F0088-7350-B74F-8691-0FA93A277E8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792288" y="666750"/>
            <a:ext cx="5486400" cy="3124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0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333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1197863"/>
            <a:ext cx="7891272" cy="1755648"/>
          </a:xfrm>
        </p:spPr>
        <p:txBody>
          <a:bodyPr anchor="b" anchorCtr="0">
            <a:noAutofit/>
          </a:bodyPr>
          <a:lstStyle>
            <a:lvl1pPr>
              <a:lnSpc>
                <a:spcPts val="4000"/>
              </a:lnSpc>
              <a:defRPr sz="4400" b="0" i="0" kern="80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3337560"/>
            <a:ext cx="7886700" cy="45567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62BC6E-679F-A947-B68E-7788B617D578}"/>
              </a:ext>
            </a:extLst>
          </p:cNvPr>
          <p:cNvCxnSpPr/>
          <p:nvPr userDrawn="1"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rgbClr val="C65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51657418-7B3C-FC41-B99F-1F69481323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4632" y="4169664"/>
            <a:ext cx="7891272" cy="230886"/>
          </a:xfrm>
        </p:spPr>
        <p:txBody>
          <a:bodyPr anchor="b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1" i="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50" b="0" i="0" cap="all" baseline="0" dirty="0">
                <a:latin typeface="Arial Black" charset="0"/>
              </a:rPr>
              <a:t>Presenter or speaker 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9008BDA8-203B-1744-92D3-1D0C754962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4632" y="4344836"/>
            <a:ext cx="7891272" cy="230886"/>
          </a:xfrm>
        </p:spPr>
        <p:txBody>
          <a:bodyPr anchor="b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50" dirty="0"/>
              <a:t>Position/Role,</a:t>
            </a:r>
            <a:r>
              <a:rPr lang="en-US" sz="1050" baseline="0" dirty="0"/>
              <a:t> The University of Texas at Austin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76D19B-D833-6747-A52A-D2E107115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0869" y="140599"/>
            <a:ext cx="2715194" cy="1050016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01893CD-ACD5-6643-AEB5-6402CA23B0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776" y="461668"/>
            <a:ext cx="5916612" cy="383285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20XX</a:t>
            </a:r>
          </a:p>
        </p:txBody>
      </p:sp>
    </p:spTree>
    <p:extLst>
      <p:ext uri="{BB962C8B-B14F-4D97-AF65-F5344CB8AC3E}">
        <p14:creationId xmlns:p14="http://schemas.microsoft.com/office/powerpoint/2010/main" val="2693676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547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333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2EAB12-B507-CB49-A8AC-E3526B1C4DB2}"/>
              </a:ext>
            </a:extLst>
          </p:cNvPr>
          <p:cNvSpPr/>
          <p:nvPr userDrawn="1"/>
        </p:nvSpPr>
        <p:spPr>
          <a:xfrm>
            <a:off x="0" y="1210143"/>
            <a:ext cx="9144000" cy="18783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1327491"/>
            <a:ext cx="7891272" cy="1755648"/>
          </a:xfrm>
        </p:spPr>
        <p:txBody>
          <a:bodyPr anchor="b" anchorCtr="0">
            <a:noAutofit/>
          </a:bodyPr>
          <a:lstStyle>
            <a:lvl1pPr>
              <a:lnSpc>
                <a:spcPts val="4000"/>
              </a:lnSpc>
              <a:defRPr sz="4400" b="0" i="0" kern="80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3467188"/>
            <a:ext cx="7886700" cy="45567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51657418-7B3C-FC41-B99F-1F69481323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4632" y="4299292"/>
            <a:ext cx="7891272" cy="230886"/>
          </a:xfrm>
        </p:spPr>
        <p:txBody>
          <a:bodyPr anchor="b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1" i="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50" b="0" i="0" cap="all" baseline="0" dirty="0">
                <a:latin typeface="Arial Black" charset="0"/>
              </a:rPr>
              <a:t>Presenter or speaker 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9008BDA8-203B-1744-92D3-1D0C754962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4632" y="4474464"/>
            <a:ext cx="7891272" cy="230886"/>
          </a:xfrm>
        </p:spPr>
        <p:txBody>
          <a:bodyPr anchor="b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50" dirty="0"/>
              <a:t>Position/Role,</a:t>
            </a:r>
            <a:r>
              <a:rPr lang="en-US" sz="1050" baseline="0" dirty="0"/>
              <a:t> The University of Texas at Austin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1078DC-CE9A-8F45-8B96-7879C5865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0869" y="140599"/>
            <a:ext cx="2715194" cy="10500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3901D3B-AAEF-FB42-AE7A-81398598C006}"/>
              </a:ext>
            </a:extLst>
          </p:cNvPr>
          <p:cNvSpPr/>
          <p:nvPr userDrawn="1"/>
        </p:nvSpPr>
        <p:spPr>
          <a:xfrm>
            <a:off x="0" y="1212384"/>
            <a:ext cx="228600" cy="18684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770A2C-800A-5C41-9828-62312B0CF3E6}"/>
              </a:ext>
            </a:extLst>
          </p:cNvPr>
          <p:cNvCxnSpPr/>
          <p:nvPr userDrawn="1"/>
        </p:nvCxnSpPr>
        <p:spPr>
          <a:xfrm>
            <a:off x="3067050" y="4857750"/>
            <a:ext cx="5619750" cy="0"/>
          </a:xfrm>
          <a:prstGeom prst="line">
            <a:avLst/>
          </a:prstGeom>
          <a:ln w="19050">
            <a:solidFill>
              <a:srgbClr val="C65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915199D-2071-BC47-A852-C80014A9CD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776" y="461668"/>
            <a:ext cx="5916612" cy="383285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20XX</a:t>
            </a:r>
          </a:p>
        </p:txBody>
      </p:sp>
    </p:spTree>
    <p:extLst>
      <p:ext uri="{BB962C8B-B14F-4D97-AF65-F5344CB8AC3E}">
        <p14:creationId xmlns:p14="http://schemas.microsoft.com/office/powerpoint/2010/main" val="2178749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547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478"/>
            <a:ext cx="8229600" cy="857250"/>
          </a:xfrm>
        </p:spPr>
        <p:txBody>
          <a:bodyPr/>
          <a:lstStyle>
            <a:lvl1pPr>
              <a:defRPr lang="en-US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8528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lang="en-US" cap="all" baseline="0" dirty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38350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2916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754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7401" y="647994"/>
            <a:ext cx="5111750" cy="4095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21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058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2010BF8D-7C77-CC41-BBBD-DE3DFB73695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792288" y="666750"/>
            <a:ext cx="5486400" cy="3124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07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CDD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1197863"/>
            <a:ext cx="7891272" cy="1755648"/>
          </a:xfrm>
        </p:spPr>
        <p:txBody>
          <a:bodyPr anchor="b" anchorCtr="0">
            <a:noAutofit/>
          </a:bodyPr>
          <a:lstStyle>
            <a:lvl1pPr>
              <a:lnSpc>
                <a:spcPts val="4000"/>
              </a:lnSpc>
              <a:defRPr sz="4400" b="0" i="0" kern="800" cap="all" baseline="0">
                <a:solidFill>
                  <a:schemeClr val="tx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3337560"/>
            <a:ext cx="7886700" cy="45567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62BC6E-679F-A947-B68E-7788B617D578}"/>
              </a:ext>
            </a:extLst>
          </p:cNvPr>
          <p:cNvCxnSpPr/>
          <p:nvPr userDrawn="1"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rgbClr val="C65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51657418-7B3C-FC41-B99F-1F69481323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4632" y="4169664"/>
            <a:ext cx="7891272" cy="230886"/>
          </a:xfrm>
        </p:spPr>
        <p:txBody>
          <a:bodyPr anchor="b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1" i="0" cap="all" baseline="0">
                <a:solidFill>
                  <a:schemeClr val="tx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50" b="0" i="0" cap="all" baseline="0" dirty="0">
                <a:latin typeface="Arial Black" charset="0"/>
              </a:rPr>
              <a:t>Presenter or speaker 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9008BDA8-203B-1744-92D3-1D0C754962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4632" y="4344836"/>
            <a:ext cx="7891272" cy="230886"/>
          </a:xfrm>
        </p:spPr>
        <p:txBody>
          <a:bodyPr anchor="b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50" dirty="0"/>
              <a:t>Position/Role,</a:t>
            </a:r>
            <a:r>
              <a:rPr lang="en-US" sz="1050" baseline="0" dirty="0"/>
              <a:t> The University of Texas at Austin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76D19B-D833-6747-A52A-D2E107115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006" y="456555"/>
            <a:ext cx="2181794" cy="404273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01893CD-ACD5-6643-AEB5-6402CA23B0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776" y="461668"/>
            <a:ext cx="5916612" cy="383285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20XX</a:t>
            </a:r>
          </a:p>
        </p:txBody>
      </p:sp>
    </p:spTree>
    <p:extLst>
      <p:ext uri="{BB962C8B-B14F-4D97-AF65-F5344CB8AC3E}">
        <p14:creationId xmlns:p14="http://schemas.microsoft.com/office/powerpoint/2010/main" val="1501709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54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2EAB12-B507-CB49-A8AC-E3526B1C4DB2}"/>
              </a:ext>
            </a:extLst>
          </p:cNvPr>
          <p:cNvSpPr/>
          <p:nvPr userDrawn="1"/>
        </p:nvSpPr>
        <p:spPr>
          <a:xfrm>
            <a:off x="0" y="1136230"/>
            <a:ext cx="9144000" cy="18783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1251291"/>
            <a:ext cx="7891272" cy="1755648"/>
          </a:xfrm>
        </p:spPr>
        <p:txBody>
          <a:bodyPr anchor="b" anchorCtr="0">
            <a:noAutofit/>
          </a:bodyPr>
          <a:lstStyle>
            <a:lvl1pPr>
              <a:lnSpc>
                <a:spcPts val="4000"/>
              </a:lnSpc>
              <a:defRPr sz="4800" b="0" i="0" kern="80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3390988"/>
            <a:ext cx="7886700" cy="45567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62BC6E-679F-A947-B68E-7788B617D578}"/>
              </a:ext>
            </a:extLst>
          </p:cNvPr>
          <p:cNvCxnSpPr/>
          <p:nvPr userDrawn="1"/>
        </p:nvCxnSpPr>
        <p:spPr>
          <a:xfrm>
            <a:off x="3067050" y="4857750"/>
            <a:ext cx="5619750" cy="0"/>
          </a:xfrm>
          <a:prstGeom prst="line">
            <a:avLst/>
          </a:prstGeom>
          <a:ln w="19050">
            <a:solidFill>
              <a:srgbClr val="C65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51657418-7B3C-FC41-B99F-1F69481323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4632" y="4223092"/>
            <a:ext cx="7891272" cy="230886"/>
          </a:xfrm>
        </p:spPr>
        <p:txBody>
          <a:bodyPr anchor="b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1" i="0" cap="all" baseline="0">
                <a:solidFill>
                  <a:schemeClr val="tx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50" b="0" i="0" cap="all" baseline="0" dirty="0">
                <a:latin typeface="Arial Black" charset="0"/>
              </a:rPr>
              <a:t>Presenter or speaker 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9008BDA8-203B-1744-92D3-1D0C754962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4632" y="4398264"/>
            <a:ext cx="7891272" cy="230886"/>
          </a:xfrm>
        </p:spPr>
        <p:txBody>
          <a:bodyPr anchor="b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50" dirty="0"/>
              <a:t>Position/Role,</a:t>
            </a:r>
            <a:r>
              <a:rPr lang="en-US" sz="1050" baseline="0" dirty="0"/>
              <a:t> The University of Texas at Austin</a:t>
            </a:r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ED01658-5917-0B48-B21B-1351227E5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3351"/>
            <a:ext cx="2740132" cy="10645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0ED6610-307A-FE47-BA68-F78B435BA2D8}"/>
              </a:ext>
            </a:extLst>
          </p:cNvPr>
          <p:cNvSpPr/>
          <p:nvPr userDrawn="1"/>
        </p:nvSpPr>
        <p:spPr>
          <a:xfrm>
            <a:off x="0" y="1138471"/>
            <a:ext cx="228600" cy="18684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646B4E48-899B-6847-9D63-6299E886EC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632" y="473488"/>
            <a:ext cx="7891272" cy="286313"/>
          </a:xfrm>
        </p:spPr>
        <p:txBody>
          <a:bodyPr anchor="b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1" i="0" cap="all" baseline="0">
                <a:solidFill>
                  <a:schemeClr val="tx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50" b="0" i="0" cap="all" baseline="0" dirty="0">
                <a:latin typeface="Arial Black" charset="0"/>
              </a:rPr>
              <a:t>Month 20xxxxxxxx</a:t>
            </a:r>
          </a:p>
        </p:txBody>
      </p:sp>
    </p:spTree>
    <p:extLst>
      <p:ext uri="{BB962C8B-B14F-4D97-AF65-F5344CB8AC3E}">
        <p14:creationId xmlns:p14="http://schemas.microsoft.com/office/powerpoint/2010/main" val="2036647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547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CDD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2EAB12-B507-CB49-A8AC-E3526B1C4DB2}"/>
              </a:ext>
            </a:extLst>
          </p:cNvPr>
          <p:cNvSpPr/>
          <p:nvPr userDrawn="1"/>
        </p:nvSpPr>
        <p:spPr>
          <a:xfrm>
            <a:off x="0" y="1210143"/>
            <a:ext cx="9144000" cy="18783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1327491"/>
            <a:ext cx="7891272" cy="1755648"/>
          </a:xfrm>
        </p:spPr>
        <p:txBody>
          <a:bodyPr anchor="b" anchorCtr="0">
            <a:noAutofit/>
          </a:bodyPr>
          <a:lstStyle>
            <a:lvl1pPr>
              <a:lnSpc>
                <a:spcPts val="4000"/>
              </a:lnSpc>
              <a:defRPr sz="4400" b="0" i="0" kern="80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3467188"/>
            <a:ext cx="7886700" cy="45567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51657418-7B3C-FC41-B99F-1F69481323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4632" y="4299292"/>
            <a:ext cx="7891272" cy="230886"/>
          </a:xfrm>
        </p:spPr>
        <p:txBody>
          <a:bodyPr anchor="b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1" i="0" cap="all" baseline="0">
                <a:solidFill>
                  <a:schemeClr val="tx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50" b="0" i="0" cap="all" baseline="0" dirty="0">
                <a:latin typeface="Arial Black" charset="0"/>
              </a:rPr>
              <a:t>Presenter or speaker 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9008BDA8-203B-1744-92D3-1D0C754962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4632" y="4474464"/>
            <a:ext cx="7891272" cy="230886"/>
          </a:xfrm>
        </p:spPr>
        <p:txBody>
          <a:bodyPr anchor="b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50" dirty="0"/>
              <a:t>Position/Role,</a:t>
            </a:r>
            <a:r>
              <a:rPr lang="en-US" sz="1050" baseline="0" dirty="0"/>
              <a:t> The University of Texas at Austin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901D3B-AAEF-FB42-AE7A-81398598C006}"/>
              </a:ext>
            </a:extLst>
          </p:cNvPr>
          <p:cNvSpPr/>
          <p:nvPr userDrawn="1"/>
        </p:nvSpPr>
        <p:spPr>
          <a:xfrm>
            <a:off x="0" y="1212384"/>
            <a:ext cx="228600" cy="18684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770A2C-800A-5C41-9828-62312B0CF3E6}"/>
              </a:ext>
            </a:extLst>
          </p:cNvPr>
          <p:cNvCxnSpPr/>
          <p:nvPr userDrawn="1"/>
        </p:nvCxnSpPr>
        <p:spPr>
          <a:xfrm>
            <a:off x="3067050" y="4857750"/>
            <a:ext cx="5619750" cy="0"/>
          </a:xfrm>
          <a:prstGeom prst="line">
            <a:avLst/>
          </a:prstGeom>
          <a:ln w="19050">
            <a:solidFill>
              <a:srgbClr val="C65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915199D-2071-BC47-A852-C80014A9CD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776" y="461668"/>
            <a:ext cx="5916612" cy="383285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20XX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76323E-61EB-6D48-9F99-39F8B63FEC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006" y="456555"/>
            <a:ext cx="2181794" cy="40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10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547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478"/>
            <a:ext cx="8229600" cy="857250"/>
          </a:xfrm>
        </p:spPr>
        <p:txBody>
          <a:bodyPr/>
          <a:lstStyle>
            <a:lvl1pPr>
              <a:defRPr lang="en-US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914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5197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lang="en-US" cap="all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38350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6578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9028"/>
            <a:ext cx="4038600" cy="310872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9028"/>
            <a:ext cx="4038600" cy="310872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1857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7401" y="647994"/>
            <a:ext cx="5111750" cy="409545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233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28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2010BF8D-7C77-CC41-BBBD-DE3DFB73695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792288" y="666750"/>
            <a:ext cx="5486400" cy="3124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9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1197863"/>
            <a:ext cx="7891272" cy="1755648"/>
          </a:xfrm>
        </p:spPr>
        <p:txBody>
          <a:bodyPr anchor="b" anchorCtr="0">
            <a:noAutofit/>
          </a:bodyPr>
          <a:lstStyle>
            <a:lvl1pPr>
              <a:lnSpc>
                <a:spcPts val="4000"/>
              </a:lnSpc>
              <a:defRPr sz="4800" b="0" i="0" kern="80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3337560"/>
            <a:ext cx="7886700" cy="45567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62BC6E-679F-A947-B68E-7788B617D578}"/>
              </a:ext>
            </a:extLst>
          </p:cNvPr>
          <p:cNvCxnSpPr/>
          <p:nvPr userDrawn="1"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51657418-7B3C-FC41-B99F-1F69481323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4632" y="4169664"/>
            <a:ext cx="7891272" cy="230886"/>
          </a:xfrm>
        </p:spPr>
        <p:txBody>
          <a:bodyPr anchor="b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1" i="0" cap="all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50" b="0" i="0" cap="all" baseline="0" dirty="0">
                <a:latin typeface="Arial Black" charset="0"/>
              </a:rPr>
              <a:t>Presenter or speaker 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9008BDA8-203B-1744-92D3-1D0C754962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4632" y="4344836"/>
            <a:ext cx="7891272" cy="230886"/>
          </a:xfrm>
        </p:spPr>
        <p:txBody>
          <a:bodyPr anchor="b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50" dirty="0"/>
              <a:t>Position/Role,</a:t>
            </a:r>
            <a:r>
              <a:rPr lang="en-US" sz="1050" baseline="0" dirty="0"/>
              <a:t> The University of Texas at Austin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2024D1-F242-4E4B-B056-738E241DF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400" y="133351"/>
            <a:ext cx="2689089" cy="103992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52EC3E-3B39-6949-8478-5E5CA644B0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776" y="461668"/>
            <a:ext cx="5916612" cy="383285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20XX</a:t>
            </a:r>
          </a:p>
        </p:txBody>
      </p:sp>
    </p:spTree>
    <p:extLst>
      <p:ext uri="{BB962C8B-B14F-4D97-AF65-F5344CB8AC3E}">
        <p14:creationId xmlns:p14="http://schemas.microsoft.com/office/powerpoint/2010/main" val="3169127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54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478"/>
            <a:ext cx="8229600" cy="857250"/>
          </a:xfrm>
        </p:spPr>
        <p:txBody>
          <a:bodyPr/>
          <a:lstStyle>
            <a:lvl1pPr>
              <a:defRPr lang="en-US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lang="en-US" cap="all" baseline="0" dirty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38350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C6531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92977" y="641510"/>
            <a:ext cx="5111750" cy="41019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>
                <a:solidFill>
                  <a:srgbClr val="C6531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685799"/>
            <a:ext cx="8534400" cy="35690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324350"/>
            <a:ext cx="7772400" cy="53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129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6.jp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F5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95300" y="12001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95300" y="33337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/>
          <p:cNvSpPr txBox="1">
            <a:spLocks/>
          </p:cNvSpPr>
          <p:nvPr userDrawn="1"/>
        </p:nvSpPr>
        <p:spPr>
          <a:xfrm>
            <a:off x="490384" y="41719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050" b="0" i="0" cap="all" baseline="0" dirty="0">
                <a:latin typeface="Arial Black" charset="0"/>
              </a:rPr>
              <a:t>Presenter or speaker name</a:t>
            </a: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sz="1050" dirty="0"/>
              <a:t>Position/Role,</a:t>
            </a:r>
            <a:r>
              <a:rPr lang="en-US" sz="1050" baseline="0" dirty="0"/>
              <a:t> The University of Texas at Austin</a:t>
            </a:r>
            <a:endParaRPr lang="en-US" sz="1050" dirty="0"/>
          </a:p>
        </p:txBody>
      </p:sp>
      <p:sp>
        <p:nvSpPr>
          <p:cNvPr id="16" name="Text Placeholder 9"/>
          <p:cNvSpPr txBox="1">
            <a:spLocks/>
          </p:cNvSpPr>
          <p:nvPr userDrawn="1"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latin typeface="Arial Black" charset="0"/>
              </a:rPr>
              <a:t>Month 20xx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52799720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800" b="1" i="0" kern="800" cap="all" normalizeH="0" baseline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/>
        <a:buNone/>
        <a:defRPr sz="1400" b="0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8229600" cy="8595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972"/>
            <a:ext cx="82296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E9E619-CB15-8948-A414-2806F9251E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t="82707" r="85109" b="9289"/>
          <a:stretch/>
        </p:blipFill>
        <p:spPr>
          <a:xfrm rot="16200000">
            <a:off x="10546603" y="4717304"/>
            <a:ext cx="395192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4" r:id="rId2"/>
    <p:sldLayoutId id="2147483686" r:id="rId3"/>
    <p:sldLayoutId id="2147483671" r:id="rId4"/>
    <p:sldLayoutId id="2147483672" r:id="rId5"/>
    <p:sldLayoutId id="2147483673" r:id="rId6"/>
    <p:sldLayoutId id="2147483677" r:id="rId7"/>
    <p:sldLayoutId id="2147483678" r:id="rId8"/>
    <p:sldLayoutId id="2147483697" r:id="rId9"/>
    <p:sldLayoutId id="2147483698" r:id="rId10"/>
  </p:sldLayoutIdLst>
  <p:txStyles>
    <p:titleStyle>
      <a:lvl1pPr algn="l" defTabSz="457200" rtl="0" eaLnBrk="1" latinLnBrk="0" hangingPunct="1">
        <a:lnSpc>
          <a:spcPct val="75000"/>
        </a:lnSpc>
        <a:spcBef>
          <a:spcPct val="0"/>
        </a:spcBef>
        <a:buNone/>
        <a:defRPr sz="3600" b="0" i="0" kern="1200" cap="all" spc="-100" baseline="0">
          <a:solidFill>
            <a:srgbClr val="C6531F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8229600" cy="8595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972"/>
            <a:ext cx="82296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59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9" r:id="rId8"/>
  </p:sldLayoutIdLst>
  <p:txStyles>
    <p:titleStyle>
      <a:lvl1pPr algn="l" defTabSz="457200" rtl="0" eaLnBrk="1" latinLnBrk="0" hangingPunct="1">
        <a:lnSpc>
          <a:spcPct val="75000"/>
        </a:lnSpc>
        <a:spcBef>
          <a:spcPct val="0"/>
        </a:spcBef>
        <a:buNone/>
        <a:defRPr sz="3600" b="1" i="0" kern="1200" cap="all" spc="-100" baseline="0">
          <a:solidFill>
            <a:schemeClr val="bg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8229600" cy="8595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972"/>
            <a:ext cx="82296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093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xStyles>
    <p:titleStyle>
      <a:lvl1pPr algn="l" defTabSz="457200" rtl="0" eaLnBrk="1" latinLnBrk="0" hangingPunct="1">
        <a:lnSpc>
          <a:spcPct val="75000"/>
        </a:lnSpc>
        <a:spcBef>
          <a:spcPct val="0"/>
        </a:spcBef>
        <a:buNone/>
        <a:defRPr sz="3600" b="1" i="0" kern="1200" cap="all" spc="-10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CA27-B053-3041-8418-CBA5D75C1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776" y="1311823"/>
            <a:ext cx="7891272" cy="1755648"/>
          </a:xfrm>
        </p:spPr>
        <p:txBody>
          <a:bodyPr/>
          <a:lstStyle/>
          <a:p>
            <a:r>
              <a:rPr lang="en-US" dirty="0"/>
              <a:t>START</a:t>
            </a:r>
            <a:br>
              <a:rPr lang="en-US" dirty="0"/>
            </a:br>
            <a:r>
              <a:rPr lang="en-US" sz="4000" dirty="0">
                <a:latin typeface="+mn-lt"/>
              </a:rPr>
              <a:t>Substance Use Treatment and Resources for Texas</a:t>
            </a:r>
            <a:endParaRPr lang="en-US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0F7E1A-9B53-4847-AE16-B121DEEB8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181350"/>
            <a:ext cx="7886700" cy="455676"/>
          </a:xfrm>
        </p:spPr>
        <p:txBody>
          <a:bodyPr>
            <a:noAutofit/>
          </a:bodyPr>
          <a:lstStyle/>
          <a:p>
            <a:r>
              <a:rPr lang="en-US" sz="2000" dirty="0"/>
              <a:t>A Multidisciplinary Team to Screen for and Initiate Substance Use Treatment During Acute Hospitalization for Patients in Texas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642A2A-B855-5048-94FC-2476C8C5E5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November 2023</a:t>
            </a:r>
          </a:p>
        </p:txBody>
      </p:sp>
      <p:sp>
        <p:nvSpPr>
          <p:cNvPr id="4" name="Subtitle 16">
            <a:extLst>
              <a:ext uri="{FF2B5EF4-FFF2-40B4-BE49-F238E27FC236}">
                <a16:creationId xmlns:a16="http://schemas.microsoft.com/office/drawing/2014/main" id="{8AD9885C-6CC3-3335-4DA8-62061E4C74E5}"/>
              </a:ext>
            </a:extLst>
          </p:cNvPr>
          <p:cNvSpPr txBox="1">
            <a:spLocks/>
          </p:cNvSpPr>
          <p:nvPr/>
        </p:nvSpPr>
        <p:spPr>
          <a:xfrm>
            <a:off x="4422612" y="4102100"/>
            <a:ext cx="2362200" cy="9573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Richard Bottner, DHA, PA-C</a:t>
            </a:r>
          </a:p>
          <a:p>
            <a:pPr algn="r">
              <a:lnSpc>
                <a:spcPct val="120000"/>
              </a:lnSpc>
            </a:pPr>
            <a:r>
              <a:rPr lang="en-US" sz="1000" dirty="0">
                <a:solidFill>
                  <a:schemeClr val="bg1"/>
                </a:solidFill>
              </a:rPr>
              <a:t>Richard.Bottner@cha.com</a:t>
            </a:r>
          </a:p>
          <a:p>
            <a:pPr algn="r">
              <a:lnSpc>
                <a:spcPct val="120000"/>
              </a:lnSpc>
            </a:pPr>
            <a:endParaRPr lang="en-US" sz="1000" dirty="0">
              <a:solidFill>
                <a:schemeClr val="bg1"/>
              </a:solidFill>
            </a:endParaRPr>
          </a:p>
          <a:p>
            <a:pPr algn="r">
              <a:lnSpc>
                <a:spcPct val="120000"/>
              </a:lnSpc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Alanna Boulton, MSHA, PMP</a:t>
            </a:r>
          </a:p>
          <a:p>
            <a:pPr algn="r">
              <a:lnSpc>
                <a:spcPct val="120000"/>
              </a:lnSpc>
            </a:pPr>
            <a:r>
              <a:rPr lang="en-US" sz="1000" dirty="0">
                <a:solidFill>
                  <a:schemeClr val="bg1"/>
                </a:solidFill>
              </a:rPr>
              <a:t>alanna.boulton@austin.utexas.edu</a:t>
            </a:r>
          </a:p>
        </p:txBody>
      </p:sp>
      <p:sp>
        <p:nvSpPr>
          <p:cNvPr id="5" name="Subtitle 16">
            <a:extLst>
              <a:ext uri="{FF2B5EF4-FFF2-40B4-BE49-F238E27FC236}">
                <a16:creationId xmlns:a16="http://schemas.microsoft.com/office/drawing/2014/main" id="{59E1F570-AF1A-B843-C178-B47C9E1F2E18}"/>
              </a:ext>
            </a:extLst>
          </p:cNvPr>
          <p:cNvSpPr txBox="1">
            <a:spLocks/>
          </p:cNvSpPr>
          <p:nvPr/>
        </p:nvSpPr>
        <p:spPr>
          <a:xfrm>
            <a:off x="6629400" y="4095750"/>
            <a:ext cx="2362200" cy="9573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Nicholaus Christian, MD, MBA</a:t>
            </a:r>
          </a:p>
          <a:p>
            <a:pPr algn="r">
              <a:lnSpc>
                <a:spcPct val="120000"/>
              </a:lnSpc>
            </a:pPr>
            <a:r>
              <a:rPr lang="en-US" sz="1000" dirty="0">
                <a:solidFill>
                  <a:schemeClr val="bg1"/>
                </a:solidFill>
              </a:rPr>
              <a:t>christian.nicholaus@gmail.com</a:t>
            </a:r>
          </a:p>
          <a:p>
            <a:pPr algn="r">
              <a:lnSpc>
                <a:spcPct val="120000"/>
              </a:lnSpc>
            </a:pPr>
            <a:endParaRPr lang="en-US" sz="1000" dirty="0">
              <a:solidFill>
                <a:schemeClr val="bg1"/>
              </a:solidFill>
            </a:endParaRPr>
          </a:p>
          <a:p>
            <a:pPr algn="r">
              <a:lnSpc>
                <a:spcPct val="120000"/>
              </a:lnSpc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John Weems, MD, FASAM</a:t>
            </a:r>
          </a:p>
          <a:p>
            <a:pPr algn="r">
              <a:lnSpc>
                <a:spcPct val="120000"/>
              </a:lnSpc>
            </a:pPr>
            <a:r>
              <a:rPr lang="en-US" sz="1000" dirty="0">
                <a:solidFill>
                  <a:schemeClr val="bg1"/>
                </a:solidFill>
              </a:rPr>
              <a:t>John.Weems@communitycaretx.org       </a:t>
            </a:r>
          </a:p>
        </p:txBody>
      </p:sp>
    </p:spTree>
    <p:extLst>
      <p:ext uri="{BB962C8B-B14F-4D97-AF65-F5344CB8AC3E}">
        <p14:creationId xmlns:p14="http://schemas.microsoft.com/office/powerpoint/2010/main" val="135667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EC11B-BF15-A092-A9D6-DCE34BE54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1:</a:t>
            </a:r>
            <a:br>
              <a:rPr lang="en-US" dirty="0"/>
            </a:br>
            <a:r>
              <a:rPr lang="en-US" sz="2800" dirty="0">
                <a:latin typeface="+mn-lt"/>
              </a:rPr>
              <a:t>HBOT Pilot Post Discharge Outcomes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8F53FB-3835-AD85-E05E-DCA85F53B4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48918"/>
            <a:ext cx="3810000" cy="238170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9D8A4B7-E723-FA16-3E10-5FD76C9477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82017"/>
            <a:ext cx="4038600" cy="1691460"/>
          </a:xfr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D210E6-9EB6-374E-1D57-40DA888ADA1C}"/>
              </a:ext>
            </a:extLst>
          </p:cNvPr>
          <p:cNvSpPr txBox="1"/>
          <p:nvPr/>
        </p:nvSpPr>
        <p:spPr>
          <a:xfrm>
            <a:off x="394922" y="3899818"/>
            <a:ext cx="3709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*Patients seen in hospital between 9/1/2018 – 1/30/2023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14C74E-5EB2-0557-642C-AED4C51A4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389428"/>
            <a:ext cx="1282390" cy="12823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A597B2-7DD5-6B35-7614-98AFD210CEF9}"/>
              </a:ext>
            </a:extLst>
          </p:cNvPr>
          <p:cNvSpPr txBox="1"/>
          <p:nvPr/>
        </p:nvSpPr>
        <p:spPr>
          <a:xfrm>
            <a:off x="5879482" y="3486150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latin typeface="AdvTTa9c1b374"/>
              </a:rPr>
              <a:t>DOI: 10.1002/jhm.13201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552888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EC11B-BF15-A092-A9D6-DCE34BE54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89" y="895350"/>
            <a:ext cx="8229600" cy="857250"/>
          </a:xfrm>
        </p:spPr>
        <p:txBody>
          <a:bodyPr/>
          <a:lstStyle/>
          <a:p>
            <a:r>
              <a:rPr lang="en-US" dirty="0"/>
              <a:t>Phase 2:</a:t>
            </a:r>
            <a:br>
              <a:rPr lang="en-US" dirty="0"/>
            </a:br>
            <a:r>
              <a:rPr lang="en-US" sz="2800" dirty="0">
                <a:latin typeface="+mn-lt"/>
              </a:rPr>
              <a:t>HBOT Dissemination results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0267653-88A2-20EF-9927-0AA349CB64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8407782"/>
              </p:ext>
            </p:extLst>
          </p:nvPr>
        </p:nvGraphicFramePr>
        <p:xfrm>
          <a:off x="381000" y="1965402"/>
          <a:ext cx="4800600" cy="292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F4636C2-CEA8-8ADB-1CBD-D3B668821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660084"/>
              </p:ext>
            </p:extLst>
          </p:nvPr>
        </p:nvGraphicFramePr>
        <p:xfrm>
          <a:off x="5715000" y="557662"/>
          <a:ext cx="3048002" cy="437666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989214381"/>
                    </a:ext>
                  </a:extLst>
                </a:gridCol>
                <a:gridCol w="325008">
                  <a:extLst>
                    <a:ext uri="{9D8B030D-6E8A-4147-A177-3AD203B41FA5}">
                      <a16:colId xmlns:a16="http://schemas.microsoft.com/office/drawing/2014/main" val="4170854839"/>
                    </a:ext>
                  </a:extLst>
                </a:gridCol>
                <a:gridCol w="817994">
                  <a:extLst>
                    <a:ext uri="{9D8B030D-6E8A-4147-A177-3AD203B41FA5}">
                      <a16:colId xmlns:a16="http://schemas.microsoft.com/office/drawing/2014/main" val="3255017701"/>
                    </a:ext>
                  </a:extLst>
                </a:gridCol>
              </a:tblGrid>
              <a:tr h="13213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HBOT </a:t>
                      </a:r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Scaling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Patient Demographics N =</a:t>
                      </a:r>
                    </a:p>
                  </a:txBody>
                  <a:tcPr marL="4300" marR="4300" marT="4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4631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695816"/>
                  </a:ext>
                </a:extLst>
              </a:tr>
              <a:tr h="377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Demographic</a:t>
                      </a:r>
                    </a:p>
                  </a:txBody>
                  <a:tcPr marL="4300" marR="4300" marT="43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300" marR="4300" marT="43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of Patient Population</a:t>
                      </a:r>
                    </a:p>
                  </a:txBody>
                  <a:tcPr marL="4300" marR="4300" marT="43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025964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</a:t>
                      </a:r>
                    </a:p>
                  </a:txBody>
                  <a:tcPr marL="4300" marR="4300" marT="4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890699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300" marR="4300" marT="4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1452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31.4%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004129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300" marR="4300" marT="4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3178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68.6%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763435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Transgender</a:t>
                      </a:r>
                    </a:p>
                  </a:txBody>
                  <a:tcPr marL="4300" marR="4300" marT="4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784340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 / Not Reported</a:t>
                      </a:r>
                    </a:p>
                  </a:txBody>
                  <a:tcPr marL="4300" marR="4300" marT="4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81518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</a:t>
                      </a:r>
                    </a:p>
                  </a:txBody>
                  <a:tcPr marL="4300" marR="4300" marT="4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897868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25 Years</a:t>
                      </a:r>
                    </a:p>
                  </a:txBody>
                  <a:tcPr marL="4300" marR="4300" marT="4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10.2%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270211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25 - 34 Years</a:t>
                      </a:r>
                    </a:p>
                  </a:txBody>
                  <a:tcPr marL="4300" marR="4300" marT="4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1542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33.3%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002116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35 - 44 Years</a:t>
                      </a:r>
                    </a:p>
                  </a:txBody>
                  <a:tcPr marL="4300" marR="4300" marT="4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1467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31.7%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023710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45 - 54 Years</a:t>
                      </a:r>
                    </a:p>
                  </a:txBody>
                  <a:tcPr marL="4300" marR="4300" marT="4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14.8%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323480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55 - 64 Years</a:t>
                      </a:r>
                    </a:p>
                  </a:txBody>
                  <a:tcPr marL="4300" marR="4300" marT="4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7.3%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776291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≥ 65 Years</a:t>
                      </a:r>
                    </a:p>
                  </a:txBody>
                  <a:tcPr marL="4300" marR="4300" marT="4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525059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Self-Identified Race</a:t>
                      </a:r>
                    </a:p>
                  </a:txBody>
                  <a:tcPr marL="4300" marR="4300" marT="4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388661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Indian</a:t>
                      </a:r>
                    </a:p>
                  </a:txBody>
                  <a:tcPr marL="4300" marR="4300" marT="4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442690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Asian</a:t>
                      </a:r>
                    </a:p>
                  </a:txBody>
                  <a:tcPr marL="4300" marR="4300" marT="4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465354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 or African American</a:t>
                      </a:r>
                    </a:p>
                  </a:txBody>
                  <a:tcPr marL="4300" marR="4300" marT="4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1332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298704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Hispanic or Latino</a:t>
                      </a:r>
                    </a:p>
                  </a:txBody>
                  <a:tcPr marL="4300" marR="4300" marT="4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150500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Native Hawaiian</a:t>
                      </a:r>
                    </a:p>
                  </a:txBody>
                  <a:tcPr marL="4300" marR="4300" marT="4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704031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 or Caucasian</a:t>
                      </a:r>
                    </a:p>
                  </a:txBody>
                  <a:tcPr marL="4300" marR="4300" marT="4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2524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034660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4300" marR="4300" marT="4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131376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 / Not Reported</a:t>
                      </a:r>
                    </a:p>
                  </a:txBody>
                  <a:tcPr marL="4300" marR="4300" marT="4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163605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Housing Status</a:t>
                      </a:r>
                    </a:p>
                  </a:txBody>
                  <a:tcPr marL="4300" marR="4300" marT="4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026211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Housed</a:t>
                      </a:r>
                    </a:p>
                  </a:txBody>
                  <a:tcPr marL="4300" marR="4300" marT="4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457383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Housing, Stable</a:t>
                      </a:r>
                    </a:p>
                  </a:txBody>
                  <a:tcPr marL="4300" marR="4300" marT="4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150192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Housing,  Not Stable</a:t>
                      </a:r>
                    </a:p>
                  </a:txBody>
                  <a:tcPr marL="4300" marR="4300" marT="4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444149"/>
                  </a:ext>
                </a:extLst>
              </a:tr>
              <a:tr h="1258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Temporary Housing</a:t>
                      </a:r>
                    </a:p>
                  </a:txBody>
                  <a:tcPr marL="4300" marR="4300" marT="4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269857"/>
                  </a:ext>
                </a:extLst>
              </a:tr>
              <a:tr h="1321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 / Not Reported</a:t>
                      </a:r>
                    </a:p>
                  </a:txBody>
                  <a:tcPr marL="4300" marR="4300" marT="43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4370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4300" marR="4300" marT="43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57196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22A3A4A-E972-8242-6C29-F7488E38DDB9}"/>
              </a:ext>
            </a:extLst>
          </p:cNvPr>
          <p:cNvSpPr txBox="1"/>
          <p:nvPr/>
        </p:nvSpPr>
        <p:spPr>
          <a:xfrm>
            <a:off x="308517" y="4856038"/>
            <a:ext cx="21499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Note: Fiscal year begins 9/1 and ends 8/31</a:t>
            </a:r>
          </a:p>
        </p:txBody>
      </p:sp>
    </p:spTree>
    <p:extLst>
      <p:ext uri="{BB962C8B-B14F-4D97-AF65-F5344CB8AC3E}">
        <p14:creationId xmlns:p14="http://schemas.microsoft.com/office/powerpoint/2010/main" val="761631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04F6-BEE6-5492-FCDE-9FA461C12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19150"/>
            <a:ext cx="8610600" cy="857250"/>
          </a:xfrm>
        </p:spPr>
        <p:txBody>
          <a:bodyPr/>
          <a:lstStyle/>
          <a:p>
            <a:r>
              <a:rPr lang="en-US" dirty="0"/>
              <a:t>Phase 3: </a:t>
            </a:r>
            <a:br>
              <a:rPr lang="en-US" dirty="0"/>
            </a:br>
            <a:r>
              <a:rPr lang="en-US" sz="2800" dirty="0">
                <a:latin typeface="+mn-lt"/>
              </a:rPr>
              <a:t>Pilot Site service expansion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(SBIRT and MAUD)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59BFE90-0FC9-A309-DD1C-34E2D6DED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2677563"/>
              </p:ext>
            </p:extLst>
          </p:nvPr>
        </p:nvGraphicFramePr>
        <p:xfrm>
          <a:off x="304800" y="1885950"/>
          <a:ext cx="5638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extBox 2">
            <a:extLst>
              <a:ext uri="{FF2B5EF4-FFF2-40B4-BE49-F238E27FC236}">
                <a16:creationId xmlns:a16="http://schemas.microsoft.com/office/drawing/2014/main" id="{B7AA2D2D-48A0-9951-A842-A3066DEB76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2499949"/>
              </p:ext>
            </p:extLst>
          </p:nvPr>
        </p:nvGraphicFramePr>
        <p:xfrm>
          <a:off x="6062662" y="1047750"/>
          <a:ext cx="2776538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9161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04F6-BEE6-5492-FCDE-9FA461C1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3:</a:t>
            </a:r>
            <a:br>
              <a:rPr lang="en-US" dirty="0"/>
            </a:br>
            <a:r>
              <a:rPr lang="en-US" sz="2800" dirty="0">
                <a:latin typeface="+mn-lt"/>
              </a:rPr>
              <a:t>Pilot Site service expansion Results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608DFC0-3677-C88D-2FD9-A305ACDC0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992900"/>
              </p:ext>
            </p:extLst>
          </p:nvPr>
        </p:nvGraphicFramePr>
        <p:xfrm>
          <a:off x="4572000" y="1831587"/>
          <a:ext cx="4223312" cy="2356427"/>
        </p:xfrm>
        <a:graphic>
          <a:graphicData uri="http://schemas.openxmlformats.org/drawingml/2006/table">
            <a:tbl>
              <a:tblPr/>
              <a:tblGrid>
                <a:gridCol w="632010">
                  <a:extLst>
                    <a:ext uri="{9D8B030D-6E8A-4147-A177-3AD203B41FA5}">
                      <a16:colId xmlns:a16="http://schemas.microsoft.com/office/drawing/2014/main" val="2145077236"/>
                    </a:ext>
                  </a:extLst>
                </a:gridCol>
                <a:gridCol w="981474">
                  <a:extLst>
                    <a:ext uri="{9D8B030D-6E8A-4147-A177-3AD203B41FA5}">
                      <a16:colId xmlns:a16="http://schemas.microsoft.com/office/drawing/2014/main" val="3994285814"/>
                    </a:ext>
                  </a:extLst>
                </a:gridCol>
                <a:gridCol w="780717">
                  <a:extLst>
                    <a:ext uri="{9D8B030D-6E8A-4147-A177-3AD203B41FA5}">
                      <a16:colId xmlns:a16="http://schemas.microsoft.com/office/drawing/2014/main" val="399561191"/>
                    </a:ext>
                  </a:extLst>
                </a:gridCol>
                <a:gridCol w="513043">
                  <a:extLst>
                    <a:ext uri="{9D8B030D-6E8A-4147-A177-3AD203B41FA5}">
                      <a16:colId xmlns:a16="http://schemas.microsoft.com/office/drawing/2014/main" val="2887064561"/>
                    </a:ext>
                  </a:extLst>
                </a:gridCol>
                <a:gridCol w="810460">
                  <a:extLst>
                    <a:ext uri="{9D8B030D-6E8A-4147-A177-3AD203B41FA5}">
                      <a16:colId xmlns:a16="http://schemas.microsoft.com/office/drawing/2014/main" val="1603571426"/>
                    </a:ext>
                  </a:extLst>
                </a:gridCol>
                <a:gridCol w="505608">
                  <a:extLst>
                    <a:ext uri="{9D8B030D-6E8A-4147-A177-3AD203B41FA5}">
                      <a16:colId xmlns:a16="http://schemas.microsoft.com/office/drawing/2014/main" val="3492549029"/>
                    </a:ext>
                  </a:extLst>
                </a:gridCol>
              </a:tblGrid>
              <a:tr h="2286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2571" marR="102571" marT="51285" marB="5128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AUDIT-PC Positive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AUDIT-PC Negative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421017"/>
                  </a:ext>
                </a:extLst>
              </a:tr>
              <a:tr h="136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 Age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987653"/>
                  </a:ext>
                </a:extLst>
              </a:tr>
              <a:tr h="136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198036"/>
                  </a:ext>
                </a:extLst>
              </a:tr>
              <a:tr h="136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290027"/>
                  </a:ext>
                </a:extLst>
              </a:tr>
              <a:tr h="2483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Indian/Alaska Native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689904"/>
                  </a:ext>
                </a:extLst>
              </a:tr>
              <a:tr h="136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913211"/>
                  </a:ext>
                </a:extLst>
              </a:tr>
              <a:tr h="2483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 or African American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386030"/>
                  </a:ext>
                </a:extLst>
              </a:tr>
              <a:tr h="136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035443"/>
                  </a:ext>
                </a:extLst>
              </a:tr>
              <a:tr h="2483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Native Hawaiian or Other Pacific Islander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533394"/>
                  </a:ext>
                </a:extLst>
              </a:tr>
              <a:tr h="136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Race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898429"/>
                  </a:ext>
                </a:extLst>
              </a:tr>
              <a:tr h="136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942417"/>
                  </a:ext>
                </a:extLst>
              </a:tr>
              <a:tr h="1548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Ethnic Group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Hispanic or Latino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409831"/>
                  </a:ext>
                </a:extLst>
              </a:tr>
              <a:tr h="136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Hispanic or Latino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450780"/>
                  </a:ext>
                </a:extLst>
              </a:tr>
              <a:tr h="13641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195472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5C968C5D-B1B6-762F-C47F-81B53BD6FAF3}"/>
              </a:ext>
            </a:extLst>
          </p:cNvPr>
          <p:cNvGrpSpPr/>
          <p:nvPr/>
        </p:nvGrpSpPr>
        <p:grpSpPr>
          <a:xfrm>
            <a:off x="228600" y="1831588"/>
            <a:ext cx="4099553" cy="2549243"/>
            <a:chOff x="715916" y="1733550"/>
            <a:chExt cx="5013953" cy="3153138"/>
          </a:xfrm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5FAB0094-7722-15B5-31E2-0D53699B2C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48603765"/>
                </p:ext>
              </p:extLst>
            </p:nvPr>
          </p:nvGraphicFramePr>
          <p:xfrm>
            <a:off x="775010" y="1733550"/>
            <a:ext cx="4954859" cy="2914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6BA58C-D006-5CA3-3264-CD9571E6A5C5}"/>
                </a:ext>
              </a:extLst>
            </p:cNvPr>
            <p:cNvSpPr txBox="1"/>
            <p:nvPr/>
          </p:nvSpPr>
          <p:spPr>
            <a:xfrm>
              <a:off x="715916" y="4605136"/>
              <a:ext cx="3261871" cy="281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i="1" dirty="0"/>
                <a:t>Note: Fiscal year begins 9/1 and ends 8/31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1217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04F6-BEE6-5492-FCDE-9FA461C1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3:</a:t>
            </a:r>
            <a:br>
              <a:rPr lang="en-US" dirty="0"/>
            </a:br>
            <a:r>
              <a:rPr lang="en-US" sz="2800" dirty="0">
                <a:latin typeface="+mn-lt"/>
              </a:rPr>
              <a:t>MAUD Pilot Site Post Discharge Outcomes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D71B8F0-505E-29B3-2537-36E149D26A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679863"/>
              </p:ext>
            </p:extLst>
          </p:nvPr>
        </p:nvGraphicFramePr>
        <p:xfrm>
          <a:off x="304800" y="1994258"/>
          <a:ext cx="4051236" cy="2356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4482C33-EE51-96E7-78A2-7CE0BACAB8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10"/>
          <a:stretch/>
        </p:blipFill>
        <p:spPr>
          <a:xfrm>
            <a:off x="4648200" y="1897316"/>
            <a:ext cx="3810000" cy="25661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BAFC49-C07D-E8E8-6A7C-A9B31E48B632}"/>
              </a:ext>
            </a:extLst>
          </p:cNvPr>
          <p:cNvSpPr txBox="1"/>
          <p:nvPr/>
        </p:nvSpPr>
        <p:spPr>
          <a:xfrm>
            <a:off x="5257800" y="4587519"/>
            <a:ext cx="2873330" cy="27699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Mean difference: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-12.1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(95% CI: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-14.9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-9.4)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53486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ED980-73A1-DE83-C6CB-974797A3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now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31009A0-1FF7-8ECA-EE17-4CD63DEDE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340457"/>
              </p:ext>
            </p:extLst>
          </p:nvPr>
        </p:nvGraphicFramePr>
        <p:xfrm>
          <a:off x="683941" y="1428750"/>
          <a:ext cx="7926659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770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970CA-47AA-0944-2810-04073E96C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366BE-6A20-CCDF-A1CA-7894A5A00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99" y="1634728"/>
            <a:ext cx="8382001" cy="3299222"/>
          </a:xfrm>
        </p:spPr>
        <p:txBody>
          <a:bodyPr>
            <a:norm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dirty="0">
                <a:effectLst/>
                <a:latin typeface="Arial" panose="020B0604020202020204" pitchFamily="34" charset="0"/>
              </a:rPr>
              <a:t>He acknowledged that he was so relieved to not have been kicked out after having been caught using in the hospital, but more importantly, </a:t>
            </a:r>
            <a:r>
              <a:rPr lang="en-US" b="1" i="0" u="none" strike="noStrike" dirty="0">
                <a:effectLst/>
                <a:latin typeface="Arial" panose="020B0604020202020204" pitchFamily="34" charset="0"/>
              </a:rPr>
              <a:t>it really seemed to be about his feelings, and almost disbelief, that 'they actually really care about me.'</a:t>
            </a:r>
            <a:r>
              <a:rPr lang="en-US" i="0" u="none" strike="noStrike" dirty="0">
                <a:effectLst/>
                <a:latin typeface="Arial" panose="020B0604020202020204" pitchFamily="34" charset="0"/>
              </a:rPr>
              <a:t> It was kind of heartbreaking, but very awesome that you all have made such an impact.”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3909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970CA-47AA-0944-2810-04073E96C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this home with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366BE-6A20-CCDF-A1CA-7894A5A00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634728"/>
            <a:ext cx="8458201" cy="29146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A multidisciplinary team can promote an increase in screening and treatment of SUD for hospitalized patients even in the absence of existing structural or systemic support.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Every patient that is provided with SUD treatment or recovery support in the acute care setting is a person who might not otherwise have access to that care. Every patient matters. </a:t>
            </a:r>
          </a:p>
        </p:txBody>
      </p:sp>
    </p:spTree>
    <p:extLst>
      <p:ext uri="{BB962C8B-B14F-4D97-AF65-F5344CB8AC3E}">
        <p14:creationId xmlns:p14="http://schemas.microsoft.com/office/powerpoint/2010/main" val="3119304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6C966C1-DA5F-4310-8A41-2B2BC174A6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7C7E14-FA0A-4445-BD7F-26F25509190E}"/>
              </a:ext>
            </a:extLst>
          </p:cNvPr>
          <p:cNvSpPr txBox="1"/>
          <p:nvPr/>
        </p:nvSpPr>
        <p:spPr>
          <a:xfrm>
            <a:off x="533400" y="2972907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www.shoutx.org  |  www.resetstigma.org</a:t>
            </a:r>
          </a:p>
        </p:txBody>
      </p:sp>
      <p:sp>
        <p:nvSpPr>
          <p:cNvPr id="6" name="Subtitle 16">
            <a:extLst>
              <a:ext uri="{FF2B5EF4-FFF2-40B4-BE49-F238E27FC236}">
                <a16:creationId xmlns:a16="http://schemas.microsoft.com/office/drawing/2014/main" id="{DADFA7C1-E228-4F43-ABFE-9F50E6FA3FFD}"/>
              </a:ext>
            </a:extLst>
          </p:cNvPr>
          <p:cNvSpPr txBox="1">
            <a:spLocks/>
          </p:cNvSpPr>
          <p:nvPr/>
        </p:nvSpPr>
        <p:spPr>
          <a:xfrm>
            <a:off x="6172200" y="3734006"/>
            <a:ext cx="2362200" cy="9573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1000" dirty="0">
                <a:latin typeface="+mj-lt"/>
              </a:rPr>
              <a:t>Nicholaus Christian, MD, MBA</a:t>
            </a:r>
          </a:p>
          <a:p>
            <a:pPr algn="r">
              <a:lnSpc>
                <a:spcPct val="120000"/>
              </a:lnSpc>
            </a:pPr>
            <a:r>
              <a:rPr lang="en-US" sz="1000" dirty="0"/>
              <a:t>christian.nicholaus@gmail.com</a:t>
            </a:r>
          </a:p>
          <a:p>
            <a:pPr algn="r">
              <a:lnSpc>
                <a:spcPct val="120000"/>
              </a:lnSpc>
            </a:pPr>
            <a:endParaRPr lang="en-US" sz="1000" dirty="0"/>
          </a:p>
          <a:p>
            <a:pPr algn="r">
              <a:lnSpc>
                <a:spcPct val="120000"/>
              </a:lnSpc>
            </a:pPr>
            <a:r>
              <a:rPr lang="en-US" sz="1000" dirty="0">
                <a:latin typeface="+mj-lt"/>
              </a:rPr>
              <a:t>John Weems, MD, FASAM</a:t>
            </a:r>
          </a:p>
          <a:p>
            <a:pPr algn="r">
              <a:lnSpc>
                <a:spcPct val="120000"/>
              </a:lnSpc>
            </a:pPr>
            <a:r>
              <a:rPr lang="en-US" sz="1000" dirty="0"/>
              <a:t>John.Weems@communitycaretx.org       </a:t>
            </a:r>
          </a:p>
        </p:txBody>
      </p:sp>
      <p:sp>
        <p:nvSpPr>
          <p:cNvPr id="3" name="Subtitle 16">
            <a:extLst>
              <a:ext uri="{FF2B5EF4-FFF2-40B4-BE49-F238E27FC236}">
                <a16:creationId xmlns:a16="http://schemas.microsoft.com/office/drawing/2014/main" id="{CE9A59D7-CB62-132A-63E5-EEF97F77FE99}"/>
              </a:ext>
            </a:extLst>
          </p:cNvPr>
          <p:cNvSpPr txBox="1">
            <a:spLocks/>
          </p:cNvSpPr>
          <p:nvPr/>
        </p:nvSpPr>
        <p:spPr>
          <a:xfrm>
            <a:off x="3962400" y="3734006"/>
            <a:ext cx="2362200" cy="9573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1000" dirty="0">
                <a:latin typeface="+mj-lt"/>
              </a:rPr>
              <a:t>Richard Bottner, DHA, PA-C</a:t>
            </a:r>
          </a:p>
          <a:p>
            <a:pPr algn="r">
              <a:lnSpc>
                <a:spcPct val="120000"/>
              </a:lnSpc>
            </a:pPr>
            <a:r>
              <a:rPr lang="en-US" sz="1000" dirty="0"/>
              <a:t>Richard.Bottner@cha.com</a:t>
            </a:r>
          </a:p>
          <a:p>
            <a:pPr algn="r">
              <a:lnSpc>
                <a:spcPct val="120000"/>
              </a:lnSpc>
            </a:pPr>
            <a:endParaRPr lang="en-US" sz="1000" dirty="0"/>
          </a:p>
          <a:p>
            <a:pPr algn="r">
              <a:lnSpc>
                <a:spcPct val="120000"/>
              </a:lnSpc>
            </a:pPr>
            <a:r>
              <a:rPr lang="en-US" sz="1000" dirty="0">
                <a:latin typeface="+mj-lt"/>
              </a:rPr>
              <a:t>Alanna Boulton, MSHA, PMP</a:t>
            </a:r>
          </a:p>
          <a:p>
            <a:pPr algn="r">
              <a:lnSpc>
                <a:spcPct val="120000"/>
              </a:lnSpc>
            </a:pPr>
            <a:r>
              <a:rPr lang="en-US" sz="1000" dirty="0"/>
              <a:t>alanna.boulton@austin.utexas.edu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184003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2307-665A-FB9F-CC45-F02E4225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 and disclaimers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35197-8D14-91FE-A545-3A9EFD75B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30099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/>
              <a:t>This project is supported by </a:t>
            </a:r>
            <a:r>
              <a:rPr lang="en-US" sz="1800" b="1" dirty="0"/>
              <a:t>grant award PP220045 </a:t>
            </a:r>
            <a:r>
              <a:rPr lang="en-US" sz="1800" dirty="0"/>
              <a:t>from the Cancer Prevention and Research Institute of Texas and by Texas Targeted Opioid Response, a public health initiative operated by the Texas Health and Human Services Commission through federal funding from the Substance Abuse and Mental Health Services Administration </a:t>
            </a:r>
            <a:r>
              <a:rPr lang="en-US" sz="1800" b="1" dirty="0"/>
              <a:t>grant award number HS001054500001.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 authors have no other relevant financial relationships to disclose.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 views expressed do not necessarily reflect the official policies of the Department of Health and Human Services or Texas Health and Human Services; nor does mention of trade names, commercial practices, or organizations imply endorsement by the U.S. or Texas Government.</a:t>
            </a:r>
          </a:p>
        </p:txBody>
      </p:sp>
    </p:spTree>
    <p:extLst>
      <p:ext uri="{BB962C8B-B14F-4D97-AF65-F5344CB8AC3E}">
        <p14:creationId xmlns:p14="http://schemas.microsoft.com/office/powerpoint/2010/main" val="265155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C74B027-4E08-A49D-5604-FCB6B750E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Texas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9496A3-BADF-EB49-6788-8B6F80B32F0E}"/>
              </a:ext>
            </a:extLst>
          </p:cNvPr>
          <p:cNvGrpSpPr/>
          <p:nvPr/>
        </p:nvGrpSpPr>
        <p:grpSpPr>
          <a:xfrm>
            <a:off x="117050" y="1623112"/>
            <a:ext cx="4569364" cy="1716166"/>
            <a:chOff x="294058" y="1634728"/>
            <a:chExt cx="5078193" cy="18916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4288BD1-C1B2-F0DA-C856-43F154687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634728"/>
              <a:ext cx="4991251" cy="17099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0AF418-8432-9083-C0F3-F5A990DD6CAF}"/>
                </a:ext>
              </a:extLst>
            </p:cNvPr>
            <p:cNvSpPr txBox="1"/>
            <p:nvPr/>
          </p:nvSpPr>
          <p:spPr>
            <a:xfrm>
              <a:off x="294058" y="3305874"/>
              <a:ext cx="4954730" cy="220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i="1" dirty="0"/>
                <a:t>https://www.keranews.org/news/2022-09-16/texas-leads-the-country-in-the-percentage-of-uninsured-people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5962AD-9635-8463-4800-E099CFAE1668}"/>
              </a:ext>
            </a:extLst>
          </p:cNvPr>
          <p:cNvGrpSpPr/>
          <p:nvPr/>
        </p:nvGrpSpPr>
        <p:grpSpPr>
          <a:xfrm>
            <a:off x="4800600" y="1623112"/>
            <a:ext cx="4123958" cy="2063093"/>
            <a:chOff x="4800600" y="1623112"/>
            <a:chExt cx="4123958" cy="20630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3A9631-E480-F666-1B31-34E17D04A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1759" y="1623112"/>
              <a:ext cx="4062799" cy="190203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9F5063-FE99-48E2-A585-E9A04D4A474C}"/>
                </a:ext>
              </a:extLst>
            </p:cNvPr>
            <p:cNvSpPr txBox="1"/>
            <p:nvPr/>
          </p:nvSpPr>
          <p:spPr>
            <a:xfrm>
              <a:off x="4800600" y="3486150"/>
              <a:ext cx="376737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i="1" dirty="0"/>
                <a:t>https://cw33.com/news/texas/texas-ranks-on-the-list-of-2023-poorest-states-in-the-nation/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4DD067-075F-F3A2-1557-87C4BB4A0384}"/>
              </a:ext>
            </a:extLst>
          </p:cNvPr>
          <p:cNvGrpSpPr/>
          <p:nvPr/>
        </p:nvGrpSpPr>
        <p:grpSpPr>
          <a:xfrm>
            <a:off x="85455" y="3707114"/>
            <a:ext cx="5554791" cy="1381319"/>
            <a:chOff x="85455" y="3707114"/>
            <a:chExt cx="5554791" cy="13813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531848-7735-E296-9CB2-A2748E1D20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972" t="9490"/>
            <a:stretch/>
          </p:blipFill>
          <p:spPr>
            <a:xfrm>
              <a:off x="195281" y="3707114"/>
              <a:ext cx="5444965" cy="11812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4E41AF-42B7-EB68-A443-AA75CF49C8A4}"/>
                </a:ext>
              </a:extLst>
            </p:cNvPr>
            <p:cNvSpPr txBox="1"/>
            <p:nvPr/>
          </p:nvSpPr>
          <p:spPr>
            <a:xfrm>
              <a:off x="85455" y="4888378"/>
              <a:ext cx="378020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i="1" dirty="0"/>
                <a:t>https://www.texastribune.org/2017/09/14/incomes-continue-rise-texans-color-still-face-gap/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870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22EFB-2F8F-BD91-78F2-7E1F8EF5A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857250"/>
          </a:xfrm>
        </p:spPr>
        <p:txBody>
          <a:bodyPr/>
          <a:lstStyle/>
          <a:p>
            <a:r>
              <a:rPr lang="en-US" dirty="0"/>
              <a:t>the SUD landscape in Texas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CB89EB-D0FE-E3AC-F879-76B7F23D1204}"/>
              </a:ext>
            </a:extLst>
          </p:cNvPr>
          <p:cNvSpPr txBox="1"/>
          <p:nvPr/>
        </p:nvSpPr>
        <p:spPr>
          <a:xfrm>
            <a:off x="381000" y="409575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1B472A-3CDE-00BA-0102-CF3B41AEA091}"/>
              </a:ext>
            </a:extLst>
          </p:cNvPr>
          <p:cNvGrpSpPr/>
          <p:nvPr/>
        </p:nvGrpSpPr>
        <p:grpSpPr>
          <a:xfrm>
            <a:off x="355811" y="3638550"/>
            <a:ext cx="4175762" cy="1276844"/>
            <a:chOff x="304800" y="1840442"/>
            <a:chExt cx="5301264" cy="155095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3FD221-E475-5A3E-81B4-A2366E7C3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840442"/>
              <a:ext cx="5225064" cy="13452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FFBDAB-9084-DBA2-9A90-4B1DBC4838AB}"/>
                </a:ext>
              </a:extLst>
            </p:cNvPr>
            <p:cNvSpPr txBox="1"/>
            <p:nvPr/>
          </p:nvSpPr>
          <p:spPr>
            <a:xfrm>
              <a:off x="304800" y="3191339"/>
              <a:ext cx="294984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i="1" dirty="0"/>
                <a:t>https://www.texastribune.org/2022/10/11/texas-harm-reduction-drugs/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E17458B-3C27-5FD9-B35C-FB4BA71B7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3" y="1366482"/>
            <a:ext cx="4115740" cy="201396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EFAC007-95C2-7B6C-788E-8DB5473716C3}"/>
              </a:ext>
            </a:extLst>
          </p:cNvPr>
          <p:cNvGrpSpPr/>
          <p:nvPr/>
        </p:nvGrpSpPr>
        <p:grpSpPr>
          <a:xfrm>
            <a:off x="4786512" y="1347601"/>
            <a:ext cx="3630809" cy="2032847"/>
            <a:chOff x="449766" y="2675480"/>
            <a:chExt cx="3630809" cy="20328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939B1F-F6F4-0596-1057-FEF7D6EE7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061" y="2675480"/>
              <a:ext cx="3570514" cy="17456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C43077-7806-0C47-7D99-C8AD37394E19}"/>
                </a:ext>
              </a:extLst>
            </p:cNvPr>
            <p:cNvSpPr txBox="1"/>
            <p:nvPr/>
          </p:nvSpPr>
          <p:spPr>
            <a:xfrm>
              <a:off x="449766" y="4400550"/>
              <a:ext cx="362337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00" i="1" dirty="0">
                  <a:effectLst/>
                  <a:latin typeface="Fira Sans" panose="020B0503050000020004" pitchFamily="34" charset="0"/>
                  <a:ea typeface="Fira Sans" panose="020B0503050000020004" pitchFamily="34" charset="0"/>
                  <a:cs typeface="Fira Sans" panose="020B0503050000020004" pitchFamily="34" charset="0"/>
                </a:rPr>
                <a:t>Ahmad F, Rossen L, Sutton P. National Center for Health Statistics - Provisional drug overdose death counts. Published 2022. Accessed September 2023. </a:t>
              </a:r>
              <a:endParaRPr lang="en-US" sz="700" i="1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DF4D29-09CA-90E7-BE6E-188AAA571A77}"/>
              </a:ext>
            </a:extLst>
          </p:cNvPr>
          <p:cNvGrpSpPr/>
          <p:nvPr/>
        </p:nvGrpSpPr>
        <p:grpSpPr>
          <a:xfrm>
            <a:off x="4693883" y="3658508"/>
            <a:ext cx="3876362" cy="1013287"/>
            <a:chOff x="185950" y="3706892"/>
            <a:chExt cx="3498884" cy="72775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F1CE848-B1FC-1299-1F64-9873FAA216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82406"/>
            <a:stretch/>
          </p:blipFill>
          <p:spPr>
            <a:xfrm>
              <a:off x="255834" y="3706892"/>
              <a:ext cx="34290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36E005-5734-7B31-45C6-ABC0CBA7908C}"/>
                </a:ext>
              </a:extLst>
            </p:cNvPr>
            <p:cNvSpPr txBox="1"/>
            <p:nvPr/>
          </p:nvSpPr>
          <p:spPr>
            <a:xfrm>
              <a:off x="185950" y="4213597"/>
              <a:ext cx="3493818" cy="221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/>
                <a:t>https://krdo.com/news/2023/07/20/el-paso-countys-discriminatory-land-use-code-limited-access-to-addiction-recovery-facilities/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2117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42D791-1E5E-6C23-93AA-EB5E1CDF6E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256104"/>
              </p:ext>
            </p:extLst>
          </p:nvPr>
        </p:nvGraphicFramePr>
        <p:xfrm>
          <a:off x="308341" y="2419350"/>
          <a:ext cx="39624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D84D6D1-1D0B-2169-2D4F-64002C1975DA}"/>
              </a:ext>
            </a:extLst>
          </p:cNvPr>
          <p:cNvSpPr txBox="1"/>
          <p:nvPr/>
        </p:nvSpPr>
        <p:spPr>
          <a:xfrm>
            <a:off x="841741" y="2340917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Texas Landscape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774FC266-C183-34E9-4B1D-C2AB359922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3965955"/>
              </p:ext>
            </p:extLst>
          </p:nvPr>
        </p:nvGraphicFramePr>
        <p:xfrm>
          <a:off x="4568283" y="819150"/>
          <a:ext cx="3962401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9B1C1B9F-2D87-DD1E-A2E0-67DE93808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83" y="666750"/>
            <a:ext cx="3051716" cy="1225746"/>
          </a:xfrm>
        </p:spPr>
        <p:txBody>
          <a:bodyPr/>
          <a:lstStyle/>
          <a:p>
            <a:r>
              <a:rPr lang="en-US" dirty="0"/>
              <a:t>Where we started (2018)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9A2A23-DE00-5E6B-C8CD-B56541977AB9}"/>
              </a:ext>
            </a:extLst>
          </p:cNvPr>
          <p:cNvSpPr txBox="1"/>
          <p:nvPr/>
        </p:nvSpPr>
        <p:spPr>
          <a:xfrm>
            <a:off x="4568283" y="4560384"/>
            <a:ext cx="39624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Source: U.S. Department of Health &amp; Human Services; Austin American Statesman</a:t>
            </a:r>
            <a:endParaRPr lang="en-US" sz="700" i="1" dirty="0"/>
          </a:p>
        </p:txBody>
      </p:sp>
    </p:spTree>
    <p:extLst>
      <p:ext uri="{BB962C8B-B14F-4D97-AF65-F5344CB8AC3E}">
        <p14:creationId xmlns:p14="http://schemas.microsoft.com/office/powerpoint/2010/main" val="308413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9D00E-A593-7A40-4CFF-D9533C83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0523"/>
            <a:ext cx="8229600" cy="859536"/>
          </a:xfrm>
        </p:spPr>
        <p:txBody>
          <a:bodyPr/>
          <a:lstStyle/>
          <a:p>
            <a:r>
              <a:rPr lang="en-US" dirty="0"/>
              <a:t>Substance Use Treatment and Resources for Texas (START)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080CA-C05E-64FF-DCBD-D4C7ACBDE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038350"/>
            <a:ext cx="4114800" cy="288012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Implement a multidisciplinary team to increase SUD screening and treatment rates during acute hospitalization at an academic safety-net hospital in Texas where no protocols for SUD treatment existed. </a:t>
            </a:r>
          </a:p>
        </p:txBody>
      </p:sp>
      <p:pic>
        <p:nvPicPr>
          <p:cNvPr id="6" name="Content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BEDB38C-C8B2-8A97-4967-38167E52CF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9"/>
          <a:stretch/>
        </p:blipFill>
        <p:spPr>
          <a:xfrm>
            <a:off x="4648200" y="2114550"/>
            <a:ext cx="4038600" cy="2232120"/>
          </a:xfrm>
        </p:spPr>
      </p:pic>
    </p:spTree>
    <p:extLst>
      <p:ext uri="{BB962C8B-B14F-4D97-AF65-F5344CB8AC3E}">
        <p14:creationId xmlns:p14="http://schemas.microsoft.com/office/powerpoint/2010/main" val="609461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5B32-F19F-BFA0-6791-40ED3BBC7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CD15E0B-D556-8F8B-9B4D-A1EAB9A6DB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920711"/>
              </p:ext>
            </p:extLst>
          </p:nvPr>
        </p:nvGraphicFramePr>
        <p:xfrm>
          <a:off x="457200" y="1771650"/>
          <a:ext cx="8229600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7839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9C1EE-5BC8-24F1-0E00-2A8B2B942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77478"/>
            <a:ext cx="8420697" cy="857250"/>
          </a:xfrm>
        </p:spPr>
        <p:txBody>
          <a:bodyPr/>
          <a:lstStyle/>
          <a:p>
            <a:r>
              <a:rPr lang="en-US" dirty="0"/>
              <a:t>Phase 1:</a:t>
            </a:r>
            <a:br>
              <a:rPr lang="en-US" dirty="0"/>
            </a:br>
            <a:r>
              <a:rPr lang="en-US" dirty="0">
                <a:latin typeface="+mn-lt"/>
              </a:rPr>
              <a:t>The B-Team (buprenorphine team)</a:t>
            </a:r>
          </a:p>
        </p:txBody>
      </p:sp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060288D-D8C2-12BC-ACD9-3AB35D963C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8"/>
          <a:stretch/>
        </p:blipFill>
        <p:spPr>
          <a:xfrm>
            <a:off x="4191000" y="1845955"/>
            <a:ext cx="4686897" cy="2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43A44E-D1AE-4FF5-4787-431274668B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54"/>
          <a:stretch/>
        </p:blipFill>
        <p:spPr>
          <a:xfrm>
            <a:off x="381000" y="1845956"/>
            <a:ext cx="3736426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38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BF5F3-0BC6-EBCB-C0C0-8B64A36AA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1:</a:t>
            </a:r>
            <a:br>
              <a:rPr lang="en-US" dirty="0"/>
            </a:br>
            <a:r>
              <a:rPr lang="en-US" sz="2800" dirty="0">
                <a:latin typeface="+mn-lt"/>
              </a:rPr>
              <a:t>HBOT Pilot Results</a:t>
            </a:r>
            <a:br>
              <a:rPr lang="en-US" sz="2800" dirty="0"/>
            </a:br>
            <a:r>
              <a:rPr lang="en-US" sz="2800" i="1" dirty="0">
                <a:latin typeface="+mn-lt"/>
              </a:rPr>
              <a:t>(9/2019 – 8/2023)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D446702-1B9E-FD4A-0BBB-0E07B3CBF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947675"/>
              </p:ext>
            </p:extLst>
          </p:nvPr>
        </p:nvGraphicFramePr>
        <p:xfrm>
          <a:off x="5867400" y="641618"/>
          <a:ext cx="2895600" cy="4105404"/>
        </p:xfrm>
        <a:graphic>
          <a:graphicData uri="http://schemas.openxmlformats.org/drawingml/2006/table">
            <a:tbl>
              <a:tblPr/>
              <a:tblGrid>
                <a:gridCol w="1300479">
                  <a:extLst>
                    <a:ext uri="{9D8B030D-6E8A-4147-A177-3AD203B41FA5}">
                      <a16:colId xmlns:a16="http://schemas.microsoft.com/office/drawing/2014/main" val="1814334101"/>
                    </a:ext>
                  </a:extLst>
                </a:gridCol>
                <a:gridCol w="680721">
                  <a:extLst>
                    <a:ext uri="{9D8B030D-6E8A-4147-A177-3AD203B41FA5}">
                      <a16:colId xmlns:a16="http://schemas.microsoft.com/office/drawing/2014/main" val="195321066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35092740"/>
                    </a:ext>
                  </a:extLst>
                </a:gridCol>
              </a:tblGrid>
              <a:tr h="12415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Pilot HBOT Patient Demographics N = 641</a:t>
                      </a:r>
                    </a:p>
                  </a:txBody>
                  <a:tcPr marL="4563" marR="4563" marT="45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3" marR="4563" marT="45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228689"/>
                  </a:ext>
                </a:extLst>
              </a:tr>
              <a:tr h="2432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Demographic</a:t>
                      </a:r>
                    </a:p>
                  </a:txBody>
                  <a:tcPr marL="4563" marR="4563" marT="45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563" marR="4563" marT="456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of Patient Population</a:t>
                      </a:r>
                    </a:p>
                  </a:txBody>
                  <a:tcPr marL="4563" marR="4563" marT="4563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4331"/>
                  </a:ext>
                </a:extLst>
              </a:tr>
              <a:tr h="124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</a:t>
                      </a:r>
                    </a:p>
                  </a:txBody>
                  <a:tcPr marL="4563" marR="4563" marT="45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764943"/>
                  </a:ext>
                </a:extLst>
              </a:tr>
              <a:tr h="124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563" marR="4563" marT="45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34.2%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953396"/>
                  </a:ext>
                </a:extLst>
              </a:tr>
              <a:tr h="124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563" marR="4563" marT="45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65.7%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241033"/>
                  </a:ext>
                </a:extLst>
              </a:tr>
              <a:tr h="124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Transgender</a:t>
                      </a:r>
                    </a:p>
                  </a:txBody>
                  <a:tcPr marL="4563" marR="4563" marT="45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870068"/>
                  </a:ext>
                </a:extLst>
              </a:tr>
              <a:tr h="124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 / Not Reported</a:t>
                      </a:r>
                    </a:p>
                  </a:txBody>
                  <a:tcPr marL="4563" marR="4563" marT="45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5802488"/>
                  </a:ext>
                </a:extLst>
              </a:tr>
              <a:tr h="124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</a:t>
                      </a:r>
                    </a:p>
                  </a:txBody>
                  <a:tcPr marL="4563" marR="4563" marT="45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751501"/>
                  </a:ext>
                </a:extLst>
              </a:tr>
              <a:tr h="124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25 Years</a:t>
                      </a:r>
                    </a:p>
                  </a:txBody>
                  <a:tcPr marL="4563" marR="4563" marT="45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67216"/>
                  </a:ext>
                </a:extLst>
              </a:tr>
              <a:tr h="124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25 - 34 Years</a:t>
                      </a:r>
                    </a:p>
                  </a:txBody>
                  <a:tcPr marL="4563" marR="4563" marT="45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819320"/>
                  </a:ext>
                </a:extLst>
              </a:tr>
              <a:tr h="124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35 - 44 Years</a:t>
                      </a:r>
                    </a:p>
                  </a:txBody>
                  <a:tcPr marL="4563" marR="4563" marT="45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33.7%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563796"/>
                  </a:ext>
                </a:extLst>
              </a:tr>
              <a:tr h="124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45 - 54 Years</a:t>
                      </a:r>
                    </a:p>
                  </a:txBody>
                  <a:tcPr marL="4563" marR="4563" marT="45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18.4%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171864"/>
                  </a:ext>
                </a:extLst>
              </a:tr>
              <a:tr h="124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55 - 64 Years</a:t>
                      </a:r>
                    </a:p>
                  </a:txBody>
                  <a:tcPr marL="4563" marR="4563" marT="45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17.3%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135943"/>
                  </a:ext>
                </a:extLst>
              </a:tr>
              <a:tr h="124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≥ 65 Years</a:t>
                      </a:r>
                    </a:p>
                  </a:txBody>
                  <a:tcPr marL="4563" marR="4563" marT="45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8.1%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258465"/>
                  </a:ext>
                </a:extLst>
              </a:tr>
              <a:tr h="124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Self-Identified Race</a:t>
                      </a:r>
                    </a:p>
                  </a:txBody>
                  <a:tcPr marL="4563" marR="4563" marT="45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226046"/>
                  </a:ext>
                </a:extLst>
              </a:tr>
              <a:tr h="124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Indian</a:t>
                      </a:r>
                    </a:p>
                  </a:txBody>
                  <a:tcPr marL="4563" marR="4563" marT="45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746022"/>
                  </a:ext>
                </a:extLst>
              </a:tr>
              <a:tr h="124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Asian</a:t>
                      </a:r>
                    </a:p>
                  </a:txBody>
                  <a:tcPr marL="4563" marR="4563" marT="45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663262"/>
                  </a:ext>
                </a:extLst>
              </a:tr>
              <a:tr h="124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 or African American</a:t>
                      </a:r>
                    </a:p>
                  </a:txBody>
                  <a:tcPr marL="4563" marR="4563" marT="45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6439296"/>
                  </a:ext>
                </a:extLst>
              </a:tr>
              <a:tr h="124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Hispanic or Latino</a:t>
                      </a:r>
                    </a:p>
                  </a:txBody>
                  <a:tcPr marL="4563" marR="4563" marT="45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84762"/>
                  </a:ext>
                </a:extLst>
              </a:tr>
              <a:tr h="124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Native Hawaiian</a:t>
                      </a:r>
                    </a:p>
                  </a:txBody>
                  <a:tcPr marL="4563" marR="4563" marT="45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55206"/>
                  </a:ext>
                </a:extLst>
              </a:tr>
              <a:tr h="124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 or Caucasian</a:t>
                      </a:r>
                    </a:p>
                  </a:txBody>
                  <a:tcPr marL="4563" marR="4563" marT="45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912308"/>
                  </a:ext>
                </a:extLst>
              </a:tr>
              <a:tr h="124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4563" marR="4563" marT="45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653936"/>
                  </a:ext>
                </a:extLst>
              </a:tr>
              <a:tr h="1414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 / Not Reported</a:t>
                      </a:r>
                    </a:p>
                  </a:txBody>
                  <a:tcPr marL="4563" marR="4563" marT="45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148966"/>
                  </a:ext>
                </a:extLst>
              </a:tr>
              <a:tr h="124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Housing Status</a:t>
                      </a:r>
                    </a:p>
                  </a:txBody>
                  <a:tcPr marL="4563" marR="4563" marT="45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707968"/>
                  </a:ext>
                </a:extLst>
              </a:tr>
              <a:tr h="124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Housed</a:t>
                      </a:r>
                    </a:p>
                  </a:txBody>
                  <a:tcPr marL="4563" marR="4563" marT="45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118521"/>
                  </a:ext>
                </a:extLst>
              </a:tr>
              <a:tr h="124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Housing, Stable</a:t>
                      </a:r>
                    </a:p>
                  </a:txBody>
                  <a:tcPr marL="4563" marR="4563" marT="45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352204"/>
                  </a:ext>
                </a:extLst>
              </a:tr>
              <a:tr h="124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Housing,  Not Stable</a:t>
                      </a:r>
                    </a:p>
                  </a:txBody>
                  <a:tcPr marL="4563" marR="4563" marT="45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952857"/>
                  </a:ext>
                </a:extLst>
              </a:tr>
              <a:tr h="1241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Temporary Housing</a:t>
                      </a:r>
                    </a:p>
                  </a:txBody>
                  <a:tcPr marL="4563" marR="4563" marT="45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4563" marR="4563" marT="45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309604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798B9-9A32-53C2-121D-CDF596A8B1BD}"/>
              </a:ext>
            </a:extLst>
          </p:cNvPr>
          <p:cNvGrpSpPr/>
          <p:nvPr/>
        </p:nvGrpSpPr>
        <p:grpSpPr>
          <a:xfrm>
            <a:off x="624847" y="1846920"/>
            <a:ext cx="5013953" cy="3087030"/>
            <a:chOff x="715916" y="1733550"/>
            <a:chExt cx="5013953" cy="3087030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E41D762A-A070-B95F-DAC7-55962BFFD43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37903238"/>
                </p:ext>
              </p:extLst>
            </p:nvPr>
          </p:nvGraphicFramePr>
          <p:xfrm>
            <a:off x="775010" y="1733550"/>
            <a:ext cx="4954859" cy="2914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D9CAF3-83E8-E363-DD8F-9130736EE643}"/>
                </a:ext>
              </a:extLst>
            </p:cNvPr>
            <p:cNvSpPr txBox="1"/>
            <p:nvPr/>
          </p:nvSpPr>
          <p:spPr>
            <a:xfrm>
              <a:off x="715916" y="4605136"/>
              <a:ext cx="21499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i="1" dirty="0"/>
                <a:t>Note: Fiscal year begins 9/1 and ends 8/31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4208104"/>
      </p:ext>
    </p:extLst>
  </p:cSld>
  <p:clrMapOvr>
    <a:masterClrMapping/>
  </p:clrMapOvr>
</p:sld>
</file>

<file path=ppt/theme/theme1.xml><?xml version="1.0" encoding="utf-8"?>
<a:theme xmlns:a="http://schemas.openxmlformats.org/drawingml/2006/main" name="2_16-9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-9 White Backgroud">
  <a:themeElements>
    <a:clrScheme name="Custom 1">
      <a:dk1>
        <a:srgbClr val="000000"/>
      </a:dk1>
      <a:lt1>
        <a:srgbClr val="FFFFFF"/>
      </a:lt1>
      <a:dk2>
        <a:srgbClr val="333F48"/>
      </a:dk2>
      <a:lt2>
        <a:srgbClr val="D6D2CF"/>
      </a:lt2>
      <a:accent1>
        <a:srgbClr val="00A8B6"/>
      </a:accent1>
      <a:accent2>
        <a:srgbClr val="BF5700"/>
      </a:accent2>
      <a:accent3>
        <a:srgbClr val="A5A5A5"/>
      </a:accent3>
      <a:accent4>
        <a:srgbClr val="F8971F"/>
      </a:accent4>
      <a:accent5>
        <a:srgbClr val="005E86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16-9 White Backgroud">
  <a:themeElements>
    <a:clrScheme name="UT new orange">
      <a:dk1>
        <a:srgbClr val="000000"/>
      </a:dk1>
      <a:lt1>
        <a:srgbClr val="FFFFFF"/>
      </a:lt1>
      <a:dk2>
        <a:srgbClr val="333F48"/>
      </a:dk2>
      <a:lt2>
        <a:srgbClr val="D6D2CF"/>
      </a:lt2>
      <a:accent1>
        <a:srgbClr val="005F86"/>
      </a:accent1>
      <a:accent2>
        <a:srgbClr val="BF5700"/>
      </a:accent2>
      <a:accent3>
        <a:srgbClr val="A5A5A5"/>
      </a:accent3>
      <a:accent4>
        <a:srgbClr val="F8971F"/>
      </a:accent4>
      <a:accent5>
        <a:srgbClr val="00A9B7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16-9 White Backgroud">
  <a:themeElements>
    <a:clrScheme name="UT new orange">
      <a:dk1>
        <a:srgbClr val="000000"/>
      </a:dk1>
      <a:lt1>
        <a:srgbClr val="FFFFFF"/>
      </a:lt1>
      <a:dk2>
        <a:srgbClr val="333F48"/>
      </a:dk2>
      <a:lt2>
        <a:srgbClr val="D6D2CF"/>
      </a:lt2>
      <a:accent1>
        <a:srgbClr val="005F86"/>
      </a:accent1>
      <a:accent2>
        <a:srgbClr val="BF5700"/>
      </a:accent2>
      <a:accent3>
        <a:srgbClr val="A5A5A5"/>
      </a:accent3>
      <a:accent4>
        <a:srgbClr val="F8971F"/>
      </a:accent4>
      <a:accent5>
        <a:srgbClr val="00A9B7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7550</TotalTime>
  <Words>1619</Words>
  <Application>Microsoft Office PowerPoint</Application>
  <PresentationFormat>On-screen Show (16:9)</PresentationFormat>
  <Paragraphs>394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AdvTTa9c1b374</vt:lpstr>
      <vt:lpstr>Arial</vt:lpstr>
      <vt:lpstr>Arial Black</vt:lpstr>
      <vt:lpstr>Calibri</vt:lpstr>
      <vt:lpstr>Fira Sans</vt:lpstr>
      <vt:lpstr>2_16-9 Cover</vt:lpstr>
      <vt:lpstr>16-9 White Backgroud</vt:lpstr>
      <vt:lpstr>1_16-9 White Backgroud</vt:lpstr>
      <vt:lpstr>2_16-9 White Backgroud</vt:lpstr>
      <vt:lpstr>START Substance Use Treatment and Resources for Texas</vt:lpstr>
      <vt:lpstr>Disclosures and disclaimers</vt:lpstr>
      <vt:lpstr>Welcome to Texas</vt:lpstr>
      <vt:lpstr>the SUD landscape in Texas</vt:lpstr>
      <vt:lpstr>Where we started (2018)</vt:lpstr>
      <vt:lpstr>Substance Use Treatment and Resources for Texas (START) Team</vt:lpstr>
      <vt:lpstr>Methods</vt:lpstr>
      <vt:lpstr>Phase 1: The B-Team (buprenorphine team)</vt:lpstr>
      <vt:lpstr>Phase 1: HBOT Pilot Results (9/2019 – 8/2023)</vt:lpstr>
      <vt:lpstr>Phase 1: HBOT Pilot Post Discharge Outcomes</vt:lpstr>
      <vt:lpstr>Phase 2: HBOT Dissemination results</vt:lpstr>
      <vt:lpstr>Phase 3:  Pilot Site service expansion (SBIRT and MAUD)</vt:lpstr>
      <vt:lpstr>Phase 3: Pilot Site service expansion Results</vt:lpstr>
      <vt:lpstr>Phase 3: MAUD Pilot Site Post Discharge Outcomes</vt:lpstr>
      <vt:lpstr>Where we are now</vt:lpstr>
      <vt:lpstr>Impact</vt:lpstr>
      <vt:lpstr>Take this home with you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University Marketing and Creative Services</dc:creator>
  <cp:keywords/>
  <dc:description/>
  <cp:lastModifiedBy>Alanna Boulton</cp:lastModifiedBy>
  <cp:revision>484</cp:revision>
  <cp:lastPrinted>2011-01-24T02:49:42Z</cp:lastPrinted>
  <dcterms:created xsi:type="dcterms:W3CDTF">2011-06-30T15:04:08Z</dcterms:created>
  <dcterms:modified xsi:type="dcterms:W3CDTF">2023-11-02T15:18:38Z</dcterms:modified>
  <cp:category/>
</cp:coreProperties>
</file>