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modernComment_254_5744B93F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25A_637936F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omments/modernComment_257_6065E5F.xml" ContentType="application/vnd.ms-powerpoint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omments/modernComment_9BF_5B601192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596" r:id="rId2"/>
    <p:sldId id="2496" r:id="rId3"/>
    <p:sldId id="595" r:id="rId4"/>
    <p:sldId id="590" r:id="rId5"/>
    <p:sldId id="600" r:id="rId6"/>
    <p:sldId id="602" r:id="rId7"/>
    <p:sldId id="599" r:id="rId8"/>
    <p:sldId id="601" r:id="rId9"/>
    <p:sldId id="2497" r:id="rId10"/>
    <p:sldId id="597" r:id="rId11"/>
    <p:sldId id="604" r:id="rId12"/>
    <p:sldId id="2495" r:id="rId13"/>
    <p:sldId id="6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7719A9-E543-2513-68B4-E9F0C2BD3A1F}" name="Jeanmarie Perrone" initials="JP" userId="284c7f9e289fa097" providerId="Windows Live"/>
  <p188:author id="{B0D2FCB6-4156-56D2-1D70-CDE86F6D06FB}" name="Lowenstein, Margaret" initials="" userId="S::LowenstM@PennMedicine.upenn.edu::85cadecd-2652-483e-85f1-58f8d4daf0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0" autoAdjust="0"/>
    <p:restoredTop sz="83333" autoAdjust="0"/>
  </p:normalViewPr>
  <p:slideViewPr>
    <p:cSldViewPr snapToGrid="0">
      <p:cViewPr varScale="1">
        <p:scale>
          <a:sx n="58" d="100"/>
          <a:sy n="58" d="100"/>
        </p:scale>
        <p:origin x="72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dirty="0">
                <a:solidFill>
                  <a:schemeClr val="tx1"/>
                </a:solidFill>
              </a:rPr>
              <a:t>Number of calls per</a:t>
            </a:r>
            <a:r>
              <a:rPr lang="en-US" sz="2800" b="0" baseline="0" dirty="0">
                <a:solidFill>
                  <a:schemeClr val="tx1"/>
                </a:solidFill>
              </a:rPr>
              <a:t> year</a:t>
            </a:r>
            <a:endParaRPr lang="en-US" sz="2800" b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>
            <a:lumMod val="75000"/>
          </a:schemeClr>
        </a:solidFill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sideWall>
    <c:backWall>
      <c:thickness val="0"/>
      <c:spPr>
        <a:solidFill>
          <a:schemeClr val="bg1">
            <a:lumMod val="75000"/>
          </a:schemeClr>
        </a:solidFill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8.5144078977949251E-3"/>
                  <c:y val="-3.1149344788343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FD-47F4-A552-B837E92536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 (Jan-Nov)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</c:v>
                </c:pt>
                <c:pt idx="1">
                  <c:v>564</c:v>
                </c:pt>
                <c:pt idx="2">
                  <c:v>1316</c:v>
                </c:pt>
                <c:pt idx="3">
                  <c:v>1433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68-471D-AF32-1F3539E08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2064272"/>
        <c:axId val="1432071952"/>
        <c:axId val="0"/>
      </c:bar3DChart>
      <c:catAx>
        <c:axId val="143206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2071952"/>
        <c:crosses val="autoZero"/>
        <c:auto val="1"/>
        <c:lblAlgn val="ctr"/>
        <c:lblOffset val="100"/>
        <c:noMultiLvlLbl val="0"/>
      </c:catAx>
      <c:valAx>
        <c:axId val="1432071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3206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3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Gender</a:t>
            </a:r>
          </a:p>
        </c:rich>
      </c:tx>
      <c:layout>
        <c:manualLayout>
          <c:xMode val="edge"/>
          <c:yMode val="edge"/>
          <c:x val="0.348978695287087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3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12-427C-B108-62521BF191C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12-427C-B108-62521BF191C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12-427C-B108-62521BF191C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12-427C-B108-62521BF191C1}"/>
              </c:ext>
            </c:extLst>
          </c:dPt>
          <c:cat>
            <c:strRef>
              <c:f>Sheet1!$A$2:$A$5</c:f>
              <c:strCache>
                <c:ptCount val="4"/>
                <c:pt idx="0">
                  <c:v>Male</c:v>
                </c:pt>
                <c:pt idx="1">
                  <c:v>Female</c:v>
                </c:pt>
                <c:pt idx="2">
                  <c:v>Non-Binary</c:v>
                </c:pt>
                <c:pt idx="3">
                  <c:v>Unknown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</c:v>
                </c:pt>
                <c:pt idx="1">
                  <c:v>41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B-420E-9A47-981E6E40B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8773080472002501"/>
          <c:y val="0.28936309412232103"/>
          <c:w val="0.26678086082064345"/>
          <c:h val="0.392372753648175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Race</a:t>
            </a:r>
          </a:p>
        </c:rich>
      </c:tx>
      <c:layout>
        <c:manualLayout>
          <c:xMode val="edge"/>
          <c:yMode val="edge"/>
          <c:x val="0.39813932346693687"/>
          <c:y val="5.08219550845965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D3-4FE8-9694-A5298254216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D3-4FE8-9694-A5298254216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D3-4FE8-9694-A5298254216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D3-4FE8-9694-A5298254216B}"/>
              </c:ext>
            </c:extLst>
          </c:dPt>
          <c:cat>
            <c:strRef>
              <c:f>Sheet1!$A$2:$A$5</c:f>
              <c:strCache>
                <c:ptCount val="3"/>
                <c:pt idx="0">
                  <c:v>White</c:v>
                </c:pt>
                <c:pt idx="1">
                  <c:v>African-American</c:v>
                </c:pt>
                <c:pt idx="2">
                  <c:v>Unknown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36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6-4FB9-B2D0-169065D3E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Latin X</a:t>
            </a:r>
          </a:p>
        </c:rich>
      </c:tx>
      <c:layout>
        <c:manualLayout>
          <c:xMode val="edge"/>
          <c:yMode val="edge"/>
          <c:x val="0.30633554957991793"/>
          <c:y val="4.08995584135866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Ethnicity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637-4176-A4B7-52CF149584FB}"/>
              </c:ext>
            </c:extLst>
          </c:dPt>
          <c:dPt>
            <c:idx val="1"/>
            <c:bubble3D val="0"/>
            <c:spPr>
              <a:gradFill rotWithShape="1">
                <a:gsLst>
                  <a:gs pos="15000">
                    <a:schemeClr val="accent2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061-4AA0-BE81-C4E163997AF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061-4AA0-BE81-C4E163997AF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061-4AA0-BE81-C4E163997AF6}"/>
              </c:ext>
            </c:extLst>
          </c:dPt>
          <c:cat>
            <c:strRef>
              <c:f>Sheet1!$A$2:$A$5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37-4176-A4B7-52CF14958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Housing Status</a:t>
            </a:r>
          </a:p>
        </c:rich>
      </c:tx>
      <c:layout>
        <c:manualLayout>
          <c:xMode val="edge"/>
          <c:yMode val="edge"/>
          <c:x val="0.10853848279783976"/>
          <c:y val="6.2748607831435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Housing Status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73-468F-84EC-7EBA28F3A6D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73-468F-84EC-7EBA28F3A6D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73-468F-84EC-7EBA28F3A6D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173-468F-84EC-7EBA28F3A6DC}"/>
              </c:ext>
            </c:extLst>
          </c:dPt>
          <c:cat>
            <c:strRef>
              <c:f>Sheet1!$A$2:$A$5</c:f>
              <c:strCache>
                <c:ptCount val="3"/>
                <c:pt idx="0">
                  <c:v>Permanent Housing</c:v>
                </c:pt>
                <c:pt idx="1">
                  <c:v>Unstably Housed</c:v>
                </c:pt>
                <c:pt idx="2">
                  <c:v>Unknown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23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84-4FD0-B271-64C99BED0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omments/modernComment_254_5744B93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19B889A-D0FB-3B4A-9C86-D1571033A2E8}" authorId="{B0D2FCB6-4156-56D2-1D70-CDE86F6D06FB}" created="2024-11-12T03:16:54.69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64121663" sldId="596"/>
      <ac:spMk id="4" creationId="{B0DE5C41-ED11-33C0-CC2D-9ABFAF462A18}"/>
      <ac:txMk cp="0" len="75">
        <ac:context len="76" hash="4076634452"/>
      </ac:txMk>
    </ac:txMkLst>
    <p188:pos x="11105388" y="436133"/>
    <p188:txBody>
      <a:bodyPr/>
      <a:lstStyle/>
      <a:p>
        <a:r>
          <a:rPr lang="en-US"/>
          <a:t>The red font is a little hard to read 
Would change it to blue or black </a:t>
        </a:r>
      </a:p>
    </p188:txBody>
  </p188:cm>
</p188:cmLst>
</file>

<file path=ppt/comments/modernComment_257_6065E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3181EE6-E145-6242-8D30-F5809801899A}" authorId="{B0D2FCB6-4156-56D2-1D70-CDE86F6D06FB}" created="2024-11-12T03:18:52.88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01080671" sldId="599"/>
      <ac:graphicFrameMk id="17" creationId="{54EABE38-1840-A1FD-5567-87F6987066BE}"/>
    </ac:deMkLst>
    <p188:txBody>
      <a:bodyPr/>
      <a:lstStyle/>
      <a:p>
        <a:r>
          <a:rPr lang="en-US"/>
          <a:t>I know I did it this way before, but I think it’s a little hard to read and would suggest either making the fonts a lot bigger or putting into a table (maybe prefer the table option so it’s easier to digest) </a:t>
        </a:r>
      </a:p>
    </p188:txBody>
  </p188:cm>
</p188:cmLst>
</file>

<file path=ppt/comments/modernComment_25A_637936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357E5C6-2791-FF4C-9EDB-B6D4E60ACB6E}" authorId="{B0D2FCB6-4156-56D2-1D70-CDE86F6D06FB}" created="2024-11-12T03:19:23.14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04305519" sldId="602"/>
      <ac:spMk id="11" creationId="{C71EBB5A-9786-134C-DE58-136F96FCFFF5}"/>
    </ac:deMkLst>
    <p188:txBody>
      <a:bodyPr/>
      <a:lstStyle/>
      <a:p>
        <a:r>
          <a:rPr lang="en-US"/>
          <a:t>Would just add data labels to the chart and make fonts bigger</a:t>
        </a:r>
      </a:p>
    </p188:txBody>
  </p188:cm>
</p188:cmLst>
</file>

<file path=ppt/comments/modernComment_9BF_5B60119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B4A54F4-D47B-5647-964D-A74A21ADF747}" authorId="{B0D2FCB6-4156-56D2-1D70-CDE86F6D06FB}" created="2024-11-12T03:25:12.710">
    <pc:sldMkLst xmlns:pc="http://schemas.microsoft.com/office/powerpoint/2013/main/command">
      <pc:docMk/>
      <pc:sldMk cId="1533022610" sldId="2495"/>
    </pc:sldMkLst>
    <p188:txBody>
      <a:bodyPr/>
      <a:lstStyle/>
      <a:p>
        <a:r>
          <a:rPr lang="en-US"/>
          <a:t>Would include all the author names and presenter emails somewhere (probably here)
Would also include a list of the funders of the project and an acknlwedgement of PMOD as partners 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AAE00-1542-487F-A46B-8853E26CA4A2}" type="doc">
      <dgm:prSet loTypeId="urn:microsoft.com/office/officeart/2005/8/layout/cycle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BCE957E-1141-4465-9347-7ECEF0AB6860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1" u="sng" dirty="0">
              <a:solidFill>
                <a:schemeClr val="tx1"/>
              </a:solidFill>
            </a:rPr>
            <a:t>Pharmacy barriers </a:t>
          </a:r>
        </a:p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tx1"/>
              </a:solidFill>
            </a:rPr>
            <a:t>-No bupe in stock</a:t>
          </a:r>
        </a:p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tx1"/>
              </a:solidFill>
            </a:rPr>
            <a:t>-Pharmacies without over phone payment </a:t>
          </a:r>
        </a:p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tx1"/>
              </a:solidFill>
            </a:rPr>
            <a:t>-Stolen/Lost Rx’s requiring Prior Auth </a:t>
          </a:r>
        </a:p>
      </dgm:t>
    </dgm:pt>
    <dgm:pt modelId="{C919C693-DB17-48AE-BA06-622BD665EFD0}" type="parTrans" cxnId="{D7D144D5-45C4-480C-BAD7-014CB535F0E2}">
      <dgm:prSet/>
      <dgm:spPr/>
      <dgm:t>
        <a:bodyPr/>
        <a:lstStyle/>
        <a:p>
          <a:endParaRPr lang="en-US"/>
        </a:p>
      </dgm:t>
    </dgm:pt>
    <dgm:pt modelId="{F8E6C645-4CAC-492A-859B-6A94F79D7D7F}" type="sibTrans" cxnId="{D7D144D5-45C4-480C-BAD7-014CB535F0E2}">
      <dgm:prSet/>
      <dgm:spPr/>
      <dgm:t>
        <a:bodyPr/>
        <a:lstStyle/>
        <a:p>
          <a:endParaRPr lang="en-US"/>
        </a:p>
      </dgm:t>
    </dgm:pt>
    <dgm:pt modelId="{59DF6DA4-A494-4AAF-9BA3-791567426740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1" u="sng" dirty="0">
              <a:solidFill>
                <a:schemeClr val="tx1"/>
              </a:solidFill>
            </a:rPr>
            <a:t>Transportation issues</a:t>
          </a:r>
        </a:p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tx1"/>
              </a:solidFill>
            </a:rPr>
            <a:t>-On-going funding for ride share/SEPTA</a:t>
          </a:r>
        </a:p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tx1"/>
              </a:solidFill>
            </a:rPr>
            <a:t>-Assistance for medically comprised</a:t>
          </a:r>
        </a:p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tx1"/>
              </a:solidFill>
            </a:rPr>
            <a:t>-ED visits for lost/stolen medication</a:t>
          </a:r>
        </a:p>
      </dgm:t>
    </dgm:pt>
    <dgm:pt modelId="{72090E4C-742C-42A3-B194-7369AE83BE3D}" type="parTrans" cxnId="{44CE272A-483A-4CAA-9A25-659609886904}">
      <dgm:prSet/>
      <dgm:spPr/>
      <dgm:t>
        <a:bodyPr/>
        <a:lstStyle/>
        <a:p>
          <a:endParaRPr lang="en-US"/>
        </a:p>
      </dgm:t>
    </dgm:pt>
    <dgm:pt modelId="{284214B4-35D8-4D0C-A65F-EDE3DAE0DC52}" type="sibTrans" cxnId="{44CE272A-483A-4CAA-9A25-659609886904}">
      <dgm:prSet/>
      <dgm:spPr/>
      <dgm:t>
        <a:bodyPr/>
        <a:lstStyle/>
        <a:p>
          <a:endParaRPr lang="en-US"/>
        </a:p>
      </dgm:t>
    </dgm:pt>
    <dgm:pt modelId="{7381BA47-EC5E-41EE-A2B2-D2239DA41E7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1" u="sng" dirty="0">
              <a:solidFill>
                <a:schemeClr val="tx1"/>
              </a:solidFill>
            </a:rPr>
            <a:t>Partnerships built</a:t>
          </a:r>
        </a:p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tx1"/>
              </a:solidFill>
            </a:rPr>
            <a:t>-ED staff relationships</a:t>
          </a:r>
        </a:p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tx1"/>
              </a:solidFill>
            </a:rPr>
            <a:t>-Other providers</a:t>
          </a:r>
        </a:p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tx1"/>
              </a:solidFill>
            </a:rPr>
            <a:t>-Pharmacies </a:t>
          </a:r>
        </a:p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tx1"/>
              </a:solidFill>
            </a:rPr>
            <a:t>-Primary care offices</a:t>
          </a:r>
        </a:p>
      </dgm:t>
    </dgm:pt>
    <dgm:pt modelId="{2428B5F5-DC40-4088-A5AB-96C94E411E90}" type="parTrans" cxnId="{ECF0E14A-3336-48DC-BB20-B0BDF6C098F4}">
      <dgm:prSet/>
      <dgm:spPr/>
      <dgm:t>
        <a:bodyPr/>
        <a:lstStyle/>
        <a:p>
          <a:endParaRPr lang="en-US"/>
        </a:p>
      </dgm:t>
    </dgm:pt>
    <dgm:pt modelId="{B7AA977D-C1C6-49D4-9171-461D83120D54}" type="sibTrans" cxnId="{ECF0E14A-3336-48DC-BB20-B0BDF6C098F4}">
      <dgm:prSet/>
      <dgm:spPr/>
      <dgm:t>
        <a:bodyPr/>
        <a:lstStyle/>
        <a:p>
          <a:endParaRPr lang="en-US"/>
        </a:p>
      </dgm:t>
    </dgm:pt>
    <dgm:pt modelId="{5C453238-C4B2-427D-82BE-F3BDD86CF594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1" u="sng" dirty="0">
              <a:solidFill>
                <a:schemeClr val="tx1"/>
              </a:solidFill>
            </a:rPr>
            <a:t>Missed populations</a:t>
          </a:r>
        </a:p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tx1"/>
              </a:solidFill>
            </a:rPr>
            <a:t>-Patients without reliable phone </a:t>
          </a:r>
        </a:p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tx1"/>
              </a:solidFill>
            </a:rPr>
            <a:t>-Patients who are not tech savvy </a:t>
          </a:r>
        </a:p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tx1"/>
              </a:solidFill>
            </a:rPr>
            <a:t>-Patients who are uninformed</a:t>
          </a:r>
        </a:p>
      </dgm:t>
    </dgm:pt>
    <dgm:pt modelId="{0119C9EB-BB47-464F-96E2-55611077714B}" type="parTrans" cxnId="{B883B730-D395-4613-8D33-C749EBE568FE}">
      <dgm:prSet/>
      <dgm:spPr/>
      <dgm:t>
        <a:bodyPr/>
        <a:lstStyle/>
        <a:p>
          <a:endParaRPr lang="en-US"/>
        </a:p>
      </dgm:t>
    </dgm:pt>
    <dgm:pt modelId="{DBE023B6-03B3-4A49-8F2A-5D3397393904}" type="sibTrans" cxnId="{B883B730-D395-4613-8D33-C749EBE568FE}">
      <dgm:prSet/>
      <dgm:spPr/>
      <dgm:t>
        <a:bodyPr/>
        <a:lstStyle/>
        <a:p>
          <a:endParaRPr lang="en-US"/>
        </a:p>
      </dgm:t>
    </dgm:pt>
    <dgm:pt modelId="{A31DE709-DFCC-42C8-A4F4-6AD512E76E77}" type="pres">
      <dgm:prSet presAssocID="{CEFAAE00-1542-487F-A46B-8853E26CA4A2}" presName="Name0" presStyleCnt="0">
        <dgm:presLayoutVars>
          <dgm:dir/>
          <dgm:resizeHandles val="exact"/>
        </dgm:presLayoutVars>
      </dgm:prSet>
      <dgm:spPr/>
    </dgm:pt>
    <dgm:pt modelId="{EC5D67DF-E611-4E0A-B878-D9D0101A4B8E}" type="pres">
      <dgm:prSet presAssocID="{CEFAAE00-1542-487F-A46B-8853E26CA4A2}" presName="cycle" presStyleCnt="0"/>
      <dgm:spPr/>
    </dgm:pt>
    <dgm:pt modelId="{5C6694A9-1805-456C-91B3-62C72541F4F8}" type="pres">
      <dgm:prSet presAssocID="{9BCE957E-1141-4465-9347-7ECEF0AB6860}" presName="nodeFirstNode" presStyleLbl="node1" presStyleIdx="0" presStyleCnt="4" custScaleX="126799" custRadScaleRad="94849" custRadScaleInc="462">
        <dgm:presLayoutVars>
          <dgm:bulletEnabled val="1"/>
        </dgm:presLayoutVars>
      </dgm:prSet>
      <dgm:spPr/>
    </dgm:pt>
    <dgm:pt modelId="{F5B6FB75-E3FC-4CFC-99D3-5706728E60BB}" type="pres">
      <dgm:prSet presAssocID="{F8E6C645-4CAC-492A-859B-6A94F79D7D7F}" presName="sibTransFirstNode" presStyleLbl="bgShp" presStyleIdx="0" presStyleCnt="1" custAng="961530" custLinFactNeighborX="880" custLinFactNeighborY="12284"/>
      <dgm:spPr/>
    </dgm:pt>
    <dgm:pt modelId="{8494D262-51BB-4BAF-A578-D1502DEA1660}" type="pres">
      <dgm:prSet presAssocID="{59DF6DA4-A494-4AAF-9BA3-791567426740}" presName="nodeFollowingNodes" presStyleLbl="node1" presStyleIdx="1" presStyleCnt="4" custScaleX="122691" custRadScaleRad="197189" custRadScaleInc="76">
        <dgm:presLayoutVars>
          <dgm:bulletEnabled val="1"/>
        </dgm:presLayoutVars>
      </dgm:prSet>
      <dgm:spPr/>
    </dgm:pt>
    <dgm:pt modelId="{AAA2AFC5-EC2B-47B9-88D7-EFC83FAB93E3}" type="pres">
      <dgm:prSet presAssocID="{7381BA47-EC5E-41EE-A2B2-D2239DA41E7A}" presName="nodeFollowingNodes" presStyleLbl="node1" presStyleIdx="2" presStyleCnt="4" custScaleX="125623" custRadScaleRad="96453" custRadScaleInc="-4028">
        <dgm:presLayoutVars>
          <dgm:bulletEnabled val="1"/>
        </dgm:presLayoutVars>
      </dgm:prSet>
      <dgm:spPr/>
    </dgm:pt>
    <dgm:pt modelId="{07498D9D-1E48-499D-928C-321A121E11B5}" type="pres">
      <dgm:prSet presAssocID="{5C453238-C4B2-427D-82BE-F3BDD86CF594}" presName="nodeFollowingNodes" presStyleLbl="node1" presStyleIdx="3" presStyleCnt="4" custScaleX="108307" custScaleY="89954" custRadScaleRad="262285" custRadScaleInc="1170">
        <dgm:presLayoutVars>
          <dgm:bulletEnabled val="1"/>
        </dgm:presLayoutVars>
      </dgm:prSet>
      <dgm:spPr/>
    </dgm:pt>
  </dgm:ptLst>
  <dgm:cxnLst>
    <dgm:cxn modelId="{44CE272A-483A-4CAA-9A25-659609886904}" srcId="{CEFAAE00-1542-487F-A46B-8853E26CA4A2}" destId="{59DF6DA4-A494-4AAF-9BA3-791567426740}" srcOrd="1" destOrd="0" parTransId="{72090E4C-742C-42A3-B194-7369AE83BE3D}" sibTransId="{284214B4-35D8-4D0C-A65F-EDE3DAE0DC52}"/>
    <dgm:cxn modelId="{B883B730-D395-4613-8D33-C749EBE568FE}" srcId="{CEFAAE00-1542-487F-A46B-8853E26CA4A2}" destId="{5C453238-C4B2-427D-82BE-F3BDD86CF594}" srcOrd="3" destOrd="0" parTransId="{0119C9EB-BB47-464F-96E2-55611077714B}" sibTransId="{DBE023B6-03B3-4A49-8F2A-5D3397393904}"/>
    <dgm:cxn modelId="{44122760-CCEF-4F10-8054-99B083499B82}" type="presOf" srcId="{59DF6DA4-A494-4AAF-9BA3-791567426740}" destId="{8494D262-51BB-4BAF-A578-D1502DEA1660}" srcOrd="0" destOrd="0" presId="urn:microsoft.com/office/officeart/2005/8/layout/cycle3"/>
    <dgm:cxn modelId="{ECF0E14A-3336-48DC-BB20-B0BDF6C098F4}" srcId="{CEFAAE00-1542-487F-A46B-8853E26CA4A2}" destId="{7381BA47-EC5E-41EE-A2B2-D2239DA41E7A}" srcOrd="2" destOrd="0" parTransId="{2428B5F5-DC40-4088-A5AB-96C94E411E90}" sibTransId="{B7AA977D-C1C6-49D4-9171-461D83120D54}"/>
    <dgm:cxn modelId="{9AADDC71-FCA6-4AAE-9B5A-D0ECD029361F}" type="presOf" srcId="{5C453238-C4B2-427D-82BE-F3BDD86CF594}" destId="{07498D9D-1E48-499D-928C-321A121E11B5}" srcOrd="0" destOrd="0" presId="urn:microsoft.com/office/officeart/2005/8/layout/cycle3"/>
    <dgm:cxn modelId="{09F1588B-C77D-4E9E-86D5-6216C290001A}" type="presOf" srcId="{F8E6C645-4CAC-492A-859B-6A94F79D7D7F}" destId="{F5B6FB75-E3FC-4CFC-99D3-5706728E60BB}" srcOrd="0" destOrd="0" presId="urn:microsoft.com/office/officeart/2005/8/layout/cycle3"/>
    <dgm:cxn modelId="{4F7A618F-CE25-41DC-9265-A00F1D19A5C9}" type="presOf" srcId="{CEFAAE00-1542-487F-A46B-8853E26CA4A2}" destId="{A31DE709-DFCC-42C8-A4F4-6AD512E76E77}" srcOrd="0" destOrd="0" presId="urn:microsoft.com/office/officeart/2005/8/layout/cycle3"/>
    <dgm:cxn modelId="{9BC786B4-E002-4EB4-BD61-3151D275FC5C}" type="presOf" srcId="{7381BA47-EC5E-41EE-A2B2-D2239DA41E7A}" destId="{AAA2AFC5-EC2B-47B9-88D7-EFC83FAB93E3}" srcOrd="0" destOrd="0" presId="urn:microsoft.com/office/officeart/2005/8/layout/cycle3"/>
    <dgm:cxn modelId="{7313F3C1-F2B1-4C41-A00A-0877F7B38923}" type="presOf" srcId="{9BCE957E-1141-4465-9347-7ECEF0AB6860}" destId="{5C6694A9-1805-456C-91B3-62C72541F4F8}" srcOrd="0" destOrd="0" presId="urn:microsoft.com/office/officeart/2005/8/layout/cycle3"/>
    <dgm:cxn modelId="{D7D144D5-45C4-480C-BAD7-014CB535F0E2}" srcId="{CEFAAE00-1542-487F-A46B-8853E26CA4A2}" destId="{9BCE957E-1141-4465-9347-7ECEF0AB6860}" srcOrd="0" destOrd="0" parTransId="{C919C693-DB17-48AE-BA06-622BD665EFD0}" sibTransId="{F8E6C645-4CAC-492A-859B-6A94F79D7D7F}"/>
    <dgm:cxn modelId="{9C63F9CF-B428-458C-97BD-779E797877FB}" type="presParOf" srcId="{A31DE709-DFCC-42C8-A4F4-6AD512E76E77}" destId="{EC5D67DF-E611-4E0A-B878-D9D0101A4B8E}" srcOrd="0" destOrd="0" presId="urn:microsoft.com/office/officeart/2005/8/layout/cycle3"/>
    <dgm:cxn modelId="{AB17B63D-606C-4B34-AB67-9596F62CA7CA}" type="presParOf" srcId="{EC5D67DF-E611-4E0A-B878-D9D0101A4B8E}" destId="{5C6694A9-1805-456C-91B3-62C72541F4F8}" srcOrd="0" destOrd="0" presId="urn:microsoft.com/office/officeart/2005/8/layout/cycle3"/>
    <dgm:cxn modelId="{69D2D56A-7AD4-498B-874D-7A1E97365C80}" type="presParOf" srcId="{EC5D67DF-E611-4E0A-B878-D9D0101A4B8E}" destId="{F5B6FB75-E3FC-4CFC-99D3-5706728E60BB}" srcOrd="1" destOrd="0" presId="urn:microsoft.com/office/officeart/2005/8/layout/cycle3"/>
    <dgm:cxn modelId="{C7EED01B-853E-4AF7-83EA-D31E67F6C2FE}" type="presParOf" srcId="{EC5D67DF-E611-4E0A-B878-D9D0101A4B8E}" destId="{8494D262-51BB-4BAF-A578-D1502DEA1660}" srcOrd="2" destOrd="0" presId="urn:microsoft.com/office/officeart/2005/8/layout/cycle3"/>
    <dgm:cxn modelId="{4E437B99-9EE5-49EE-9F60-A2D901B64AEC}" type="presParOf" srcId="{EC5D67DF-E611-4E0A-B878-D9D0101A4B8E}" destId="{AAA2AFC5-EC2B-47B9-88D7-EFC83FAB93E3}" srcOrd="3" destOrd="0" presId="urn:microsoft.com/office/officeart/2005/8/layout/cycle3"/>
    <dgm:cxn modelId="{964BC089-D720-480E-B636-B789D1B027CD}" type="presParOf" srcId="{EC5D67DF-E611-4E0A-B878-D9D0101A4B8E}" destId="{07498D9D-1E48-499D-928C-321A121E11B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6FB75-E3FC-4CFC-99D3-5706728E60BB}">
      <dsp:nvSpPr>
        <dsp:cNvPr id="0" name=""/>
        <dsp:cNvSpPr/>
      </dsp:nvSpPr>
      <dsp:spPr>
        <a:xfrm rot="961530">
          <a:off x="2286154" y="-133781"/>
          <a:ext cx="4844695" cy="4844695"/>
        </a:xfrm>
        <a:prstGeom prst="circularArrow">
          <a:avLst>
            <a:gd name="adj1" fmla="val 4668"/>
            <a:gd name="adj2" fmla="val 272909"/>
            <a:gd name="adj3" fmla="val 11487140"/>
            <a:gd name="adj4" fmla="val 19038902"/>
            <a:gd name="adj5" fmla="val 484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694A9-1805-456C-91B3-62C72541F4F8}">
      <dsp:nvSpPr>
        <dsp:cNvPr id="0" name=""/>
        <dsp:cNvSpPr/>
      </dsp:nvSpPr>
      <dsp:spPr>
        <a:xfrm>
          <a:off x="2624260" y="90850"/>
          <a:ext cx="4083217" cy="161011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u="sng" kern="1200" dirty="0">
              <a:solidFill>
                <a:schemeClr val="tx1"/>
              </a:solidFill>
            </a:rPr>
            <a:t>Pharmacy barriers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solidFill>
                <a:schemeClr val="tx1"/>
              </a:solidFill>
            </a:rPr>
            <a:t>-No bupe in stock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solidFill>
                <a:schemeClr val="tx1"/>
              </a:solidFill>
            </a:rPr>
            <a:t>-Pharmacies without over phone payment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solidFill>
                <a:schemeClr val="tx1"/>
              </a:solidFill>
            </a:rPr>
            <a:t>-Stolen/Lost Rx’s requiring Prior Auth </a:t>
          </a:r>
        </a:p>
      </dsp:txBody>
      <dsp:txXfrm>
        <a:off x="2702859" y="169449"/>
        <a:ext cx="3926019" cy="1452916"/>
      </dsp:txXfrm>
    </dsp:sp>
    <dsp:sp modelId="{8494D262-51BB-4BAF-A578-D1502DEA1660}">
      <dsp:nvSpPr>
        <dsp:cNvPr id="0" name=""/>
        <dsp:cNvSpPr/>
      </dsp:nvSpPr>
      <dsp:spPr>
        <a:xfrm>
          <a:off x="5593248" y="1744061"/>
          <a:ext cx="3950930" cy="161011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u="sng" kern="1200" dirty="0">
              <a:solidFill>
                <a:schemeClr val="tx1"/>
              </a:solidFill>
            </a:rPr>
            <a:t>Transportation issues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solidFill>
                <a:schemeClr val="tx1"/>
              </a:solidFill>
            </a:rPr>
            <a:t>-On-going funding for ride share/SEPTA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solidFill>
                <a:schemeClr val="tx1"/>
              </a:solidFill>
            </a:rPr>
            <a:t>-Assistance for medically comprised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solidFill>
                <a:schemeClr val="tx1"/>
              </a:solidFill>
            </a:rPr>
            <a:t>-ED visits for lost/stolen medication</a:t>
          </a:r>
        </a:p>
      </dsp:txBody>
      <dsp:txXfrm>
        <a:off x="5671847" y="1822660"/>
        <a:ext cx="3793732" cy="1452916"/>
      </dsp:txXfrm>
    </dsp:sp>
    <dsp:sp modelId="{AAA2AFC5-EC2B-47B9-88D7-EFC83FAB93E3}">
      <dsp:nvSpPr>
        <dsp:cNvPr id="0" name=""/>
        <dsp:cNvSpPr/>
      </dsp:nvSpPr>
      <dsp:spPr>
        <a:xfrm>
          <a:off x="2718509" y="3416501"/>
          <a:ext cx="4045347" cy="161011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u="sng" kern="1200" dirty="0">
              <a:solidFill>
                <a:schemeClr val="tx1"/>
              </a:solidFill>
            </a:rPr>
            <a:t>Partnerships built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solidFill>
                <a:schemeClr val="tx1"/>
              </a:solidFill>
            </a:rPr>
            <a:t>-ED staff relationships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solidFill>
                <a:schemeClr val="tx1"/>
              </a:solidFill>
            </a:rPr>
            <a:t>-Other providers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solidFill>
                <a:schemeClr val="tx1"/>
              </a:solidFill>
            </a:rPr>
            <a:t>-Pharmacies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solidFill>
                <a:schemeClr val="tx1"/>
              </a:solidFill>
            </a:rPr>
            <a:t>-Primary care offices</a:t>
          </a:r>
        </a:p>
      </dsp:txBody>
      <dsp:txXfrm>
        <a:off x="2797108" y="3495100"/>
        <a:ext cx="3888149" cy="1452916"/>
      </dsp:txXfrm>
    </dsp:sp>
    <dsp:sp modelId="{07498D9D-1E48-499D-928C-321A121E11B5}">
      <dsp:nvSpPr>
        <dsp:cNvPr id="0" name=""/>
        <dsp:cNvSpPr/>
      </dsp:nvSpPr>
      <dsp:spPr>
        <a:xfrm>
          <a:off x="0" y="1754581"/>
          <a:ext cx="3487732" cy="144836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u="sng" kern="1200" dirty="0">
              <a:solidFill>
                <a:schemeClr val="tx1"/>
              </a:solidFill>
            </a:rPr>
            <a:t>Missed populations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solidFill>
                <a:schemeClr val="tx1"/>
              </a:solidFill>
            </a:rPr>
            <a:t>-Patients without reliable phone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solidFill>
                <a:schemeClr val="tx1"/>
              </a:solidFill>
            </a:rPr>
            <a:t>-Patients who are not tech savvy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solidFill>
                <a:schemeClr val="tx1"/>
              </a:solidFill>
            </a:rPr>
            <a:t>-Patients who are uninformed</a:t>
          </a:r>
        </a:p>
      </dsp:txBody>
      <dsp:txXfrm>
        <a:off x="70703" y="1825284"/>
        <a:ext cx="3346326" cy="1306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3BE22-3948-AC4D-A77D-6E045999AC3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C19BD-99F7-9146-BC70-75C1299B4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1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9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Touch on PMOD as a whole. Not specific to Addiction Med. Not just SUN aspect of the process. Use EHR for contact between SUN and PMOD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5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change the graph legend to say “to date” instead of “thus far”</a:t>
            </a:r>
          </a:p>
          <a:p>
            <a:r>
              <a:rPr lang="en-US" dirty="0"/>
              <a:t>In reality, it looks like calls are going down since this is already mid November– maybe query a more up to date volume? Also what date is this from?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7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say Hispanic or Latin X? I don’t know the right terms… this data looks pretty…better than the hollow circles…</a:t>
            </a:r>
          </a:p>
          <a:p>
            <a:r>
              <a:rPr lang="en-US" dirty="0"/>
              <a:t>Should we also add how many already on </a:t>
            </a:r>
            <a:r>
              <a:rPr lang="en-US" dirty="0" err="1"/>
              <a:t>bup</a:t>
            </a:r>
            <a:r>
              <a:rPr lang="en-US" dirty="0"/>
              <a:t> so you can show how we are a safety net for continuation?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25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data for in care/new. 78% bridge and 22% new Rx. 92 pick up initial, 69 filled 1 additional, 51 had active at 30 days.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01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made it bigger…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5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a caption– what we learned at top?&gt;…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65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Scaling up did not facilitate access it increased the numbers served.</a:t>
            </a:r>
          </a:p>
          <a:p>
            <a:endParaRPr lang="en-US" dirty="0"/>
          </a:p>
          <a:p>
            <a:r>
              <a:rPr lang="en-US" dirty="0"/>
              <a:t>The second sentence is not a conclusion…could add ”especially for marginalized pops…pregnant, post incarceration”</a:t>
            </a:r>
          </a:p>
          <a:p>
            <a:endParaRPr lang="en-US" dirty="0"/>
          </a:p>
          <a:p>
            <a:r>
              <a:rPr lang="en-US" dirty="0"/>
              <a:t>Future plans are to target stakeholders connected to marginalized pops such as the jail and treatment centers” to raise awareness and </a:t>
            </a:r>
            <a:r>
              <a:rPr lang="en-US" dirty="0" err="1"/>
              <a:t>ddisseminate</a:t>
            </a:r>
            <a:r>
              <a:rPr lang="en-US" dirty="0"/>
              <a:t> </a:t>
            </a:r>
            <a:r>
              <a:rPr lang="en-US" dirty="0" err="1"/>
              <a:t>oru</a:t>
            </a:r>
            <a:r>
              <a:rPr lang="en-US" dirty="0"/>
              <a:t> resources as a safety net to care continuation.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9154B-8F7D-CF04-8131-7CD63B045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82380-EDA7-CE12-4D98-D3D12A8CE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6E8ED-E819-1335-C6AE-39DC5026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60019E0F-C540-428B-EC1C-6845797208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182DC31-03D7-BAAB-39E6-8B1C2B78BAC2}"/>
              </a:ext>
            </a:extLst>
          </p:cNvPr>
          <p:cNvGrpSpPr/>
          <p:nvPr userDrawn="1"/>
        </p:nvGrpSpPr>
        <p:grpSpPr>
          <a:xfrm>
            <a:off x="9139794" y="6361383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5721F8-53B1-6FDA-1A6A-A4E0D24F9925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B9B5BF0-A0E4-60CF-7A90-C2A8832B2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B68D29A-5548-D2EA-8E75-3F73EBE5BCA0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06E7CF-C69F-5093-1903-0DC0E75B2AC3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461D8D-6966-5EF8-84A2-3E6E1FB4D861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42D9D4-E0E8-316D-72AF-55D072B2430E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15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9418F-3F8D-B23F-2A5A-AE86A50E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1CB8C-E1B2-3495-AC7D-2E599D616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90017-8C8E-DC9A-FBAF-4921D1D8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1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644A72-5B6C-17BB-4B63-BE83E9728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83C2C-271D-FD28-A46E-78AC4684E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9832C-5018-574C-2E5D-2D10A1C5E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58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21F47-5AC9-E046-A7A8-1B1F64C1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0DB5E-9AF4-3D41-A961-61CB3B6E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34495-1E78-064E-8C41-1D0D9A90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8DE29-4493-4745-8ECE-7F0AC4C794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65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19671-D804-8DA1-A9AA-3E62BD545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35C6-D35E-FACA-FAB8-59065B79E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4D1D6-5383-D852-02D4-4850D2EE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3EAF0D-4569-6203-C19F-5DC0D6C4DB3A}"/>
              </a:ext>
            </a:extLst>
          </p:cNvPr>
          <p:cNvGrpSpPr/>
          <p:nvPr userDrawn="1"/>
        </p:nvGrpSpPr>
        <p:grpSpPr>
          <a:xfrm>
            <a:off x="9139794" y="6361383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E41C8E-B55D-563A-3DDB-4B4CE1E0CB10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635E983-D406-8C3F-1909-96E51E03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223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111E6-142C-013F-1BE2-2F036AE27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D2537-D303-6532-85CC-CB1E52D1A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8493-5935-3E9C-34F6-5D9E2101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36FD75BA-9076-BFB5-7188-BAF146000C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3EB7BBD-F3D5-A4F4-5576-E274107AD45D}"/>
              </a:ext>
            </a:extLst>
          </p:cNvPr>
          <p:cNvGrpSpPr/>
          <p:nvPr userDrawn="1"/>
        </p:nvGrpSpPr>
        <p:grpSpPr>
          <a:xfrm>
            <a:off x="9139794" y="6361383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B85CAF-58B1-8266-8EAD-116F17726F29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05487DB7-03A5-AD92-C9F6-256E775D0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81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943A-F64F-445E-9B23-4DCCDB832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5CCC2-2649-7545-119B-9B1F6A7B1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3C47D-02A9-16A1-56CA-2D039C1F8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91C87-0B73-F190-13B8-8465B180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AB70B50B-B55A-DA65-5ECA-2AFF546568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4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FB5D0-5E93-2542-FBD4-69B213AA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1C9AB-DF37-F176-E815-BB337AE58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7EEF9-72A1-6BCC-6196-54E59D01A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E9D25-FDEE-7090-B828-F64566372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19350-E7CC-354C-2CD7-FD83426B6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2AE35-DE7B-D197-1FA0-68A460D6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93CD1125-2742-137E-A0CE-031771D4E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0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067A6-9367-1CFE-1C98-23DFE7E1E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13A7F-CEED-5211-F418-4AC1DC698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6B69000C-BC5D-E26C-2B6B-01EBD8AAC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1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4D692-1EBF-77D0-323C-AF22889B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2BE3905F-2660-29C8-7095-E3D2BE6A3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2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134D7-416A-C0E4-0A7D-CF82B51AD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C6B7C-6DAC-D7A1-438A-1702EC0A6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00B99-D618-4810-5357-B5D1B7D7E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EAA95-F54B-F3BD-F170-11D4A1E9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CC0319F5-C72D-2229-E5E9-6E90F46EBE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4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10464-A053-2FA5-DDC6-8E13BBE1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C674F8-30CD-BFD9-749F-C655F5573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3B5E8-3D44-D496-934C-5DA288BFB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3A993-8815-6D22-7D85-4CF2191A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CF640DA0-DE46-326E-F44E-4C370F663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7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9F188-50AA-857C-99CA-0AF709EA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A5171-253B-2BA6-0D9A-938314E1D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AAAA0-A37F-EE54-5E7B-D0F314A98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490E6181-8352-D0A8-1C75-5DF0B724235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9274B24-7E8B-9A76-AC40-404F2869F686}"/>
              </a:ext>
            </a:extLst>
          </p:cNvPr>
          <p:cNvGrpSpPr/>
          <p:nvPr userDrawn="1"/>
        </p:nvGrpSpPr>
        <p:grpSpPr>
          <a:xfrm>
            <a:off x="9139794" y="6361383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6DE94C-85E9-9FE7-0134-7941882190F6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D03CA25-6B70-0406-E6F2-029F1BE43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58DF895-5222-6328-81BA-04A32001327A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916C1B-7469-75BF-E4FB-E2CCD19A9D4B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390E89-53D6-93FA-D28F-1AC3D93D36B5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76B23E-ED3F-E364-E47B-5E836F7AD41A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9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54_5744B93F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microsoft.com/office/2018/10/relationships/comments" Target="../comments/modernComment_9BF_5B60119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atrick.dooley@pennmedicine.upenn.edu" TargetMode="External"/><Relationship Id="rId4" Type="http://schemas.openxmlformats.org/officeDocument/2006/relationships/hyperlink" Target="mailto:nicole.odonnell@pennmedicine.upenn.ed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5A_637936F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18/10/relationships/comments" Target="../comments/modernComment_257_6065E5F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16.png"/><Relationship Id="rId4" Type="http://schemas.openxmlformats.org/officeDocument/2006/relationships/chart" Target="../charts/chart2.xml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DE5C41-ED11-33C0-CC2D-9ABFAF462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96" y="271003"/>
            <a:ext cx="11798808" cy="1452563"/>
          </a:xfrm>
        </p:spPr>
        <p:txBody>
          <a:bodyPr>
            <a:noAutofit/>
          </a:bodyPr>
          <a:lstStyle/>
          <a:p>
            <a:r>
              <a:rPr lang="en-US" sz="5100" i="0" dirty="0">
                <a:effectLst/>
                <a:highlight>
                  <a:srgbClr val="FFFFFF"/>
                </a:highlight>
                <a:latin typeface="+mj-lt"/>
              </a:rPr>
              <a:t>Scaling a Virtual Buprenorphine Bridge Clinic: Outcomes and Lessons Learned</a:t>
            </a:r>
            <a:endParaRPr lang="en-US" sz="51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4CE7FDD-B6F6-3089-CCA5-23047F488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8844" y="2546076"/>
            <a:ext cx="6763397" cy="1070546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Nicole O’Donnell, CRS, BA – Program Manager</a:t>
            </a:r>
          </a:p>
          <a:p>
            <a:r>
              <a:rPr lang="en-US" dirty="0">
                <a:latin typeface="+mj-lt"/>
              </a:rPr>
              <a:t>Patrick Dooley, CRS - Lead Substance Use Navigator</a:t>
            </a:r>
          </a:p>
          <a:p>
            <a:r>
              <a:rPr lang="en-US" dirty="0">
                <a:latin typeface="+mj-lt"/>
              </a:rPr>
              <a:t>James Sherman, CRS, CHW - Substance Use Navigator</a:t>
            </a:r>
          </a:p>
          <a:p>
            <a:endParaRPr lang="en-US" dirty="0">
              <a:latin typeface="+mj-lt"/>
            </a:endParaRPr>
          </a:p>
          <a:p>
            <a:r>
              <a:rPr lang="en-US" sz="1800" dirty="0">
                <a:latin typeface="+mj-lt"/>
              </a:rPr>
              <a:t>University of Pennsylvania</a:t>
            </a:r>
          </a:p>
          <a:p>
            <a:r>
              <a:rPr lang="en-US" sz="1800" dirty="0">
                <a:latin typeface="+mj-lt"/>
              </a:rPr>
              <a:t>Center for Addiction Medicine &amp; Policy</a:t>
            </a:r>
          </a:p>
          <a:p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6F6EE-3609-4B9A-AB83-F64550C1C4B0}"/>
              </a:ext>
            </a:extLst>
          </p:cNvPr>
          <p:cNvSpPr txBox="1">
            <a:spLocks/>
          </p:cNvSpPr>
          <p:nvPr/>
        </p:nvSpPr>
        <p:spPr>
          <a:xfrm>
            <a:off x="4266292" y="5028806"/>
            <a:ext cx="2612170" cy="4010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AMERSA | November 2024</a:t>
            </a:r>
            <a:endParaRPr lang="en-US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216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FB8B1-E68E-9AF5-FBE8-87A3A140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effectLst/>
              <a:latin typeface="Helvetica" pitchFamily="2" charset="0"/>
            </a:endParaRPr>
          </a:p>
          <a:p>
            <a:endParaRPr lang="en-US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0050" y="38357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6FB9C8B-40A8-5FC5-B782-DF5A6B80B7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7663716"/>
              </p:ext>
            </p:extLst>
          </p:nvPr>
        </p:nvGraphicFramePr>
        <p:xfrm>
          <a:off x="1323910" y="665808"/>
          <a:ext cx="9544179" cy="5091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C485797-AA6F-28FD-BA96-0D2BB0EEC38F}"/>
              </a:ext>
            </a:extLst>
          </p:cNvPr>
          <p:cNvSpPr txBox="1"/>
          <p:nvPr/>
        </p:nvSpPr>
        <p:spPr>
          <a:xfrm>
            <a:off x="72747" y="109621"/>
            <a:ext cx="8159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Lessons learned:</a:t>
            </a:r>
          </a:p>
        </p:txBody>
      </p:sp>
    </p:spTree>
    <p:extLst>
      <p:ext uri="{BB962C8B-B14F-4D97-AF65-F5344CB8AC3E}">
        <p14:creationId xmlns:p14="http://schemas.microsoft.com/office/powerpoint/2010/main" val="121924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FB8B1-E68E-9AF5-FBE8-87A3A140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effectLst/>
              <a:latin typeface="Helvetica" pitchFamily="2" charset="0"/>
            </a:endParaRPr>
          </a:p>
          <a:p>
            <a:endParaRPr lang="en-US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7984" y="-147649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Conclusions: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54A660-16AA-0471-B289-8BF45AB17D46}"/>
              </a:ext>
            </a:extLst>
          </p:cNvPr>
          <p:cNvSpPr txBox="1"/>
          <p:nvPr/>
        </p:nvSpPr>
        <p:spPr>
          <a:xfrm>
            <a:off x="838200" y="1022413"/>
            <a:ext cx="10515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Scaling up our virtual buprenorphine bridge clinic facilitated access to rapid support for patients with OUD seeking to initiate or continue buprenorphine treatment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Providing  buprenorphine via a low barrier telehealth access point enhances continuity and prevents gaps in buprenorphine treatment, including for marginalized 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populations like pregnant and post-incarceration. 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Future plans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Increasing engagement of stakeholders connected to marginalized populations such as the jail and treatment centers. 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Raising awareness and disseminate OUD resources as a safety net to care continuation.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689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FB8B1-E68E-9AF5-FBE8-87A3A140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effectLst/>
              <a:latin typeface="Helvetica" pitchFamily="2" charset="0"/>
            </a:endParaRPr>
          </a:p>
          <a:p>
            <a:endParaRPr lang="en-US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0050" y="38357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1BABFFFE-9C8C-E5C5-E4F9-800914ADD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96" y="173999"/>
            <a:ext cx="5986350" cy="33032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B5B0CC-D638-71BD-49E0-6D0B923AFF0C}"/>
              </a:ext>
            </a:extLst>
          </p:cNvPr>
          <p:cNvSpPr txBox="1"/>
          <p:nvPr/>
        </p:nvSpPr>
        <p:spPr>
          <a:xfrm>
            <a:off x="-798429" y="3925126"/>
            <a:ext cx="833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penncamp.org</a:t>
            </a:r>
          </a:p>
          <a:p>
            <a:pPr algn="ctr"/>
            <a:r>
              <a:rPr lang="en-US" sz="2400" u="sng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nicole.odonnell@pennmedicine.upenn.edu</a:t>
            </a:r>
            <a:endParaRPr lang="en-US" sz="2400" u="sng" dirty="0">
              <a:latin typeface="+mj-lt"/>
            </a:endParaRPr>
          </a:p>
          <a:p>
            <a:pPr algn="ctr"/>
            <a:r>
              <a:rPr lang="en-US" sz="2400" u="sng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patrick.dooley@pennmedicine.upenn.edu</a:t>
            </a:r>
            <a:endParaRPr lang="en-US" sz="2400" u="sng" dirty="0">
              <a:latin typeface="+mj-lt"/>
            </a:endParaRPr>
          </a:p>
          <a:p>
            <a:pPr algn="ctr"/>
            <a:r>
              <a:rPr lang="en-US" sz="2400" u="sng" dirty="0">
                <a:latin typeface="+mj-lt"/>
              </a:rPr>
              <a:t>james.sherman@pennmedicine.upenn.edu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E0B66-2311-D5A5-571E-2904AAD14DB6}"/>
              </a:ext>
            </a:extLst>
          </p:cNvPr>
          <p:cNvSpPr txBox="1"/>
          <p:nvPr/>
        </p:nvSpPr>
        <p:spPr>
          <a:xfrm>
            <a:off x="6824550" y="785805"/>
            <a:ext cx="53367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Authors: </a:t>
            </a: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Jasmine Barnes, MPH</a:t>
            </a: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Nicole O’Donnell, BA, CRS</a:t>
            </a: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Gilly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+mj-lt"/>
              </a:rPr>
              <a:t>Gehri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, BA </a:t>
            </a: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Jon Pomeroy, DO</a:t>
            </a: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Emily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+mj-lt"/>
              </a:rPr>
              <a:t>Cubbage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, BA</a:t>
            </a: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Susan McGinley, CRNP, MSN</a:t>
            </a: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Jeanmarie Perrone, MD</a:t>
            </a: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Margaret Lowenstein, MD, MPhil, MSHP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Acknowledgments:</a:t>
            </a: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Penn Medicine On Demand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+mj-lt"/>
              </a:rPr>
              <a:t> Philadelphia Dept. of Public Health</a:t>
            </a:r>
            <a:endParaRPr lang="en-US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30226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FB8B1-E68E-9AF5-FBE8-87A3A140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effectLst/>
              <a:latin typeface="Helvetica" pitchFamily="2" charset="0"/>
            </a:endParaRPr>
          </a:p>
          <a:p>
            <a:endParaRPr lang="en-US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0050" y="38357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31250-1283-BFB7-10CC-DC0EB292C30D}"/>
              </a:ext>
            </a:extLst>
          </p:cNvPr>
          <p:cNvSpPr txBox="1"/>
          <p:nvPr/>
        </p:nvSpPr>
        <p:spPr>
          <a:xfrm>
            <a:off x="2222500" y="681037"/>
            <a:ext cx="777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Thank you!</a:t>
            </a:r>
          </a:p>
          <a:p>
            <a:pPr algn="ctr"/>
            <a:endParaRPr lang="en-US" sz="4800" dirty="0">
              <a:latin typeface="+mj-lt"/>
            </a:endParaRPr>
          </a:p>
          <a:p>
            <a:pPr algn="ctr"/>
            <a:endParaRPr lang="en-US" sz="4800" dirty="0">
              <a:latin typeface="+mj-lt"/>
            </a:endParaRPr>
          </a:p>
          <a:p>
            <a:pPr algn="ctr"/>
            <a:endParaRPr lang="en-US" sz="4800" dirty="0">
              <a:latin typeface="+mj-lt"/>
            </a:endParaRPr>
          </a:p>
          <a:p>
            <a:pPr algn="ctr"/>
            <a:endParaRPr lang="en-US" sz="4800" dirty="0">
              <a:latin typeface="+mj-lt"/>
            </a:endParaRPr>
          </a:p>
          <a:p>
            <a:pPr algn="ctr"/>
            <a:r>
              <a:rPr lang="en-US" sz="4800" dirty="0">
                <a:latin typeface="+mj-lt"/>
              </a:rPr>
              <a:t>Q&amp;A</a:t>
            </a:r>
          </a:p>
          <a:p>
            <a:pPr algn="ctr"/>
            <a:endParaRPr lang="en-US" sz="4800" dirty="0">
              <a:latin typeface="+mj-lt"/>
            </a:endParaRPr>
          </a:p>
        </p:txBody>
      </p:sp>
      <p:pic>
        <p:nvPicPr>
          <p:cNvPr id="14" name="Graphic 13" descr="Questions with solid fill">
            <a:extLst>
              <a:ext uri="{FF2B5EF4-FFF2-40B4-BE49-F238E27FC236}">
                <a16:creationId xmlns:a16="http://schemas.microsoft.com/office/drawing/2014/main" id="{C67C9936-CB0A-152F-F6EE-7F5782F16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7920" y="2347920"/>
            <a:ext cx="1523040" cy="1523040"/>
          </a:xfrm>
          <a:prstGeom prst="rect">
            <a:avLst/>
          </a:prstGeom>
        </p:spPr>
      </p:pic>
      <p:pic>
        <p:nvPicPr>
          <p:cNvPr id="16" name="Graphic 15" descr="Thought with solid fill">
            <a:extLst>
              <a:ext uri="{FF2B5EF4-FFF2-40B4-BE49-F238E27FC236}">
                <a16:creationId xmlns:a16="http://schemas.microsoft.com/office/drawing/2014/main" id="{145CD97C-58F0-D21B-530B-8D65905BD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4840" y="2363160"/>
            <a:ext cx="1371910" cy="1371910"/>
          </a:xfrm>
          <a:prstGeom prst="rect">
            <a:avLst/>
          </a:prstGeom>
        </p:spPr>
      </p:pic>
      <p:pic>
        <p:nvPicPr>
          <p:cNvPr id="18" name="Graphic 17" descr="Customer review with solid fill">
            <a:extLst>
              <a:ext uri="{FF2B5EF4-FFF2-40B4-BE49-F238E27FC236}">
                <a16:creationId xmlns:a16="http://schemas.microsoft.com/office/drawing/2014/main" id="{DCDAB5CD-AA77-E5CB-2025-C4EA42818B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22745" y="2367930"/>
            <a:ext cx="1371910" cy="13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FB8B1-E68E-9AF5-FBE8-87A3A140F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721" y="1434709"/>
            <a:ext cx="8916478" cy="3508225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2400" dirty="0">
                <a:latin typeface="+mj-lt"/>
              </a:rPr>
              <a:t>None</a:t>
            </a:r>
            <a:endParaRPr lang="en-US" sz="2400" dirty="0">
              <a:effectLst/>
              <a:latin typeface="+mj-lt"/>
            </a:endParaRPr>
          </a:p>
          <a:p>
            <a:pPr>
              <a:lnSpc>
                <a:spcPct val="160000"/>
              </a:lnSpc>
            </a:pPr>
            <a:endParaRPr lang="en-US" sz="2400" dirty="0">
              <a:effectLst/>
              <a:latin typeface="Helvetica" pitchFamily="2" charset="0"/>
            </a:endParaRPr>
          </a:p>
          <a:p>
            <a:pPr marL="0" indent="0">
              <a:lnSpc>
                <a:spcPct val="160000"/>
              </a:lnSpc>
              <a:buNone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8292" y="7302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Disclosures:</a:t>
            </a:r>
          </a:p>
        </p:txBody>
      </p:sp>
    </p:spTree>
    <p:extLst>
      <p:ext uri="{BB962C8B-B14F-4D97-AF65-F5344CB8AC3E}">
        <p14:creationId xmlns:p14="http://schemas.microsoft.com/office/powerpoint/2010/main" val="105418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FB8B1-E68E-9AF5-FBE8-87A3A140F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721" y="2038865"/>
            <a:ext cx="10498144" cy="2904069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2400" i="0" dirty="0">
                <a:solidFill>
                  <a:srgbClr val="000000"/>
                </a:solidFill>
                <a:effectLst/>
                <a:latin typeface="+mj-lt"/>
              </a:rPr>
              <a:t>To describe scaling and outcomes for patients with visits in our telemedicine buprenorphine bridge clinic.</a:t>
            </a:r>
            <a:endParaRPr lang="en-US" sz="2400" dirty="0">
              <a:effectLst/>
              <a:latin typeface="+mj-lt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endParaRPr lang="en-US" sz="2400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8292" y="7302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Project Aim:</a:t>
            </a:r>
          </a:p>
        </p:txBody>
      </p:sp>
    </p:spTree>
    <p:extLst>
      <p:ext uri="{BB962C8B-B14F-4D97-AF65-F5344CB8AC3E}">
        <p14:creationId xmlns:p14="http://schemas.microsoft.com/office/powerpoint/2010/main" val="50794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865D2E-5389-00D6-858A-73B75F88E427}"/>
              </a:ext>
            </a:extLst>
          </p:cNvPr>
          <p:cNvSpPr txBox="1"/>
          <p:nvPr/>
        </p:nvSpPr>
        <p:spPr>
          <a:xfrm>
            <a:off x="158292" y="129655"/>
            <a:ext cx="797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What is the CareConnect Warmline?</a:t>
            </a:r>
          </a:p>
        </p:txBody>
      </p:sp>
      <p:pic>
        <p:nvPicPr>
          <p:cNvPr id="7" name="Picture 6" descr="A blue and green advertisement&#10;&#10;Description automatically generated">
            <a:extLst>
              <a:ext uri="{FF2B5EF4-FFF2-40B4-BE49-F238E27FC236}">
                <a16:creationId xmlns:a16="http://schemas.microsoft.com/office/drawing/2014/main" id="{EE955E14-8989-F7C9-C9F3-FE0E97021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08" y="1305513"/>
            <a:ext cx="4325703" cy="43881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8223FF-67DB-407E-A0BF-EA904D795E2E}"/>
              </a:ext>
            </a:extLst>
          </p:cNvPr>
          <p:cNvSpPr txBox="1"/>
          <p:nvPr/>
        </p:nvSpPr>
        <p:spPr>
          <a:xfrm>
            <a:off x="5596128" y="1764793"/>
            <a:ext cx="5568697" cy="46700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Peer led support services for individuals with SUD 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Available to patients, providers, family members             (7 days per week 9am-9pm)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Same day access to telehealth buprenorphine           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Support navigating to other needed services (methadone, inpatient, wound care, ID, etc.)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Tailored support for continued treatment</a:t>
            </a:r>
          </a:p>
        </p:txBody>
      </p:sp>
      <p:pic>
        <p:nvPicPr>
          <p:cNvPr id="14" name="Graphic 13" descr="Clock with solid fill">
            <a:extLst>
              <a:ext uri="{FF2B5EF4-FFF2-40B4-BE49-F238E27FC236}">
                <a16:creationId xmlns:a16="http://schemas.microsoft.com/office/drawing/2014/main" id="{27A130DC-78FC-4D9A-B396-87F1DC908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7087" y="1307593"/>
            <a:ext cx="914400" cy="914400"/>
          </a:xfrm>
          <a:prstGeom prst="rect">
            <a:avLst/>
          </a:prstGeom>
        </p:spPr>
      </p:pic>
      <p:pic>
        <p:nvPicPr>
          <p:cNvPr id="16" name="Graphic 15" descr="Speaker phone with solid fill">
            <a:extLst>
              <a:ext uri="{FF2B5EF4-FFF2-40B4-BE49-F238E27FC236}">
                <a16:creationId xmlns:a16="http://schemas.microsoft.com/office/drawing/2014/main" id="{4533BCB2-035D-1288-3F29-D8F4BE1833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63029" y="1305513"/>
            <a:ext cx="914400" cy="914400"/>
          </a:xfrm>
          <a:prstGeom prst="rect">
            <a:avLst/>
          </a:prstGeom>
        </p:spPr>
      </p:pic>
      <p:pic>
        <p:nvPicPr>
          <p:cNvPr id="18" name="Graphic 17" descr="Bus with solid fill">
            <a:extLst>
              <a:ext uri="{FF2B5EF4-FFF2-40B4-BE49-F238E27FC236}">
                <a16:creationId xmlns:a16="http://schemas.microsoft.com/office/drawing/2014/main" id="{8B610274-A8A8-233F-C369-7E73C43C87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51448" y="1307593"/>
            <a:ext cx="914400" cy="914400"/>
          </a:xfrm>
          <a:prstGeom prst="rect">
            <a:avLst/>
          </a:prstGeom>
        </p:spPr>
      </p:pic>
      <p:pic>
        <p:nvPicPr>
          <p:cNvPr id="3" name="Graphic 2" descr="Internet outline">
            <a:extLst>
              <a:ext uri="{FF2B5EF4-FFF2-40B4-BE49-F238E27FC236}">
                <a16:creationId xmlns:a16="http://schemas.microsoft.com/office/drawing/2014/main" id="{E7E2CF38-02A5-D825-4583-A7B6C2D401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42947" y="1305512"/>
            <a:ext cx="986599" cy="9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0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FB8B1-E68E-9AF5-FBE8-87A3A140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effectLst/>
              <a:latin typeface="Helvetica" pitchFamily="2" charset="0"/>
            </a:endParaRPr>
          </a:p>
          <a:p>
            <a:endParaRPr lang="en-US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4775" y="103509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CareConnect Process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5460D3-7EE4-DC80-C8C5-0FD33003A3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14" b="9994"/>
          <a:stretch/>
        </p:blipFill>
        <p:spPr>
          <a:xfrm>
            <a:off x="1276721" y="1147323"/>
            <a:ext cx="10167366" cy="45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6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FB8B1-E68E-9AF5-FBE8-87A3A140F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25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effectLst/>
              <a:latin typeface="Helvetica" pitchFamily="2" charset="0"/>
            </a:endParaRPr>
          </a:p>
          <a:p>
            <a:endParaRPr lang="en-US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763" y="7302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CareConnect Growth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C3CCD9E-291A-34FD-CB37-9E0478C680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135237"/>
              </p:ext>
            </p:extLst>
          </p:nvPr>
        </p:nvGraphicFramePr>
        <p:xfrm>
          <a:off x="1621232" y="672409"/>
          <a:ext cx="9549872" cy="5364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430551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FB8B1-E68E-9AF5-FBE8-87A3A140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effectLst/>
              <a:latin typeface="Helvetica" pitchFamily="2" charset="0"/>
            </a:endParaRPr>
          </a:p>
          <a:p>
            <a:endParaRPr lang="en-US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866" y="-7310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E451313-3E24-81FE-0CAC-A363173C8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443276"/>
              </p:ext>
            </p:extLst>
          </p:nvPr>
        </p:nvGraphicFramePr>
        <p:xfrm>
          <a:off x="7899525" y="3021495"/>
          <a:ext cx="4470654" cy="324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7CB3C4B-7144-F283-13E5-4A1FEB31D7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5754132"/>
              </p:ext>
            </p:extLst>
          </p:nvPr>
        </p:nvGraphicFramePr>
        <p:xfrm>
          <a:off x="7957566" y="-219389"/>
          <a:ext cx="4320794" cy="324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4EABE38-1840-A1FD-5567-87F6987066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0831981"/>
              </p:ext>
            </p:extLst>
          </p:nvPr>
        </p:nvGraphicFramePr>
        <p:xfrm>
          <a:off x="4193681" y="-56966"/>
          <a:ext cx="3987673" cy="310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8C2CA65-8615-C7A5-712D-CE904AA79A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185378"/>
              </p:ext>
            </p:extLst>
          </p:nvPr>
        </p:nvGraphicFramePr>
        <p:xfrm>
          <a:off x="4552456" y="2799024"/>
          <a:ext cx="3263718" cy="2833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413C2CE4-AD3F-E844-ABEC-65A767B2FA5C}"/>
              </a:ext>
            </a:extLst>
          </p:cNvPr>
          <p:cNvSpPr txBox="1"/>
          <p:nvPr/>
        </p:nvSpPr>
        <p:spPr>
          <a:xfrm>
            <a:off x="6142027" y="1761626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89%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2F85A0-CB99-0C36-5FBB-4E37F9BCDD85}"/>
              </a:ext>
            </a:extLst>
          </p:cNvPr>
          <p:cNvSpPr txBox="1"/>
          <p:nvPr/>
        </p:nvSpPr>
        <p:spPr>
          <a:xfrm>
            <a:off x="5653764" y="731485"/>
            <a:ext cx="74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666D28-6B25-8AA7-3F7E-D270839FAFBC}"/>
              </a:ext>
            </a:extLst>
          </p:cNvPr>
          <p:cNvSpPr txBox="1"/>
          <p:nvPr/>
        </p:nvSpPr>
        <p:spPr>
          <a:xfrm>
            <a:off x="10391988" y="1373743"/>
            <a:ext cx="63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8ABB98-5638-413F-B86A-9C3FEB7B06E4}"/>
              </a:ext>
            </a:extLst>
          </p:cNvPr>
          <p:cNvSpPr txBox="1"/>
          <p:nvPr/>
        </p:nvSpPr>
        <p:spPr>
          <a:xfrm>
            <a:off x="9511560" y="1789012"/>
            <a:ext cx="65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F2F33D-B61A-24CF-6917-503A9D559BB0}"/>
              </a:ext>
            </a:extLst>
          </p:cNvPr>
          <p:cNvSpPr txBox="1"/>
          <p:nvPr/>
        </p:nvSpPr>
        <p:spPr>
          <a:xfrm>
            <a:off x="9511560" y="839302"/>
            <a:ext cx="74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00E5EF-189B-6578-6C6F-CB317545C1EC}"/>
              </a:ext>
            </a:extLst>
          </p:cNvPr>
          <p:cNvSpPr txBox="1"/>
          <p:nvPr/>
        </p:nvSpPr>
        <p:spPr>
          <a:xfrm>
            <a:off x="6216143" y="4739152"/>
            <a:ext cx="81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85FE2E-A8EC-7E07-F889-7EB0807719FF}"/>
              </a:ext>
            </a:extLst>
          </p:cNvPr>
          <p:cNvSpPr txBox="1"/>
          <p:nvPr/>
        </p:nvSpPr>
        <p:spPr>
          <a:xfrm>
            <a:off x="5300727" y="4485879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E3969E-55FE-105E-CCFF-6CABF9D2810A}"/>
              </a:ext>
            </a:extLst>
          </p:cNvPr>
          <p:cNvSpPr txBox="1"/>
          <p:nvPr/>
        </p:nvSpPr>
        <p:spPr>
          <a:xfrm>
            <a:off x="5650135" y="369845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7AE81E-022B-456E-47A3-E096B9E42AD5}"/>
              </a:ext>
            </a:extLst>
          </p:cNvPr>
          <p:cNvSpPr txBox="1"/>
          <p:nvPr/>
        </p:nvSpPr>
        <p:spPr>
          <a:xfrm>
            <a:off x="10288428" y="4733327"/>
            <a:ext cx="73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57%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715497-D7D7-BE32-E26E-6B9C8212BFFA}"/>
              </a:ext>
            </a:extLst>
          </p:cNvPr>
          <p:cNvSpPr txBox="1"/>
          <p:nvPr/>
        </p:nvSpPr>
        <p:spPr>
          <a:xfrm>
            <a:off x="9395364" y="4461127"/>
            <a:ext cx="107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41%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6223E9-8E2B-B965-2030-435CA596760D}"/>
              </a:ext>
            </a:extLst>
          </p:cNvPr>
          <p:cNvSpPr txBox="1"/>
          <p:nvPr/>
        </p:nvSpPr>
        <p:spPr>
          <a:xfrm>
            <a:off x="10655676" y="5520827"/>
            <a:ext cx="213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1% Unknown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16319" y="52895"/>
            <a:ext cx="4598033" cy="1597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CareConnect Patient Demographics</a:t>
            </a:r>
          </a:p>
        </p:txBody>
      </p:sp>
      <p:pic>
        <p:nvPicPr>
          <p:cNvPr id="5" name="Graphic 4" descr="Group of people with solid fill">
            <a:extLst>
              <a:ext uri="{FF2B5EF4-FFF2-40B4-BE49-F238E27FC236}">
                <a16:creationId xmlns:a16="http://schemas.microsoft.com/office/drawing/2014/main" id="{F293AC9A-E4D3-4951-E193-24CAEE657C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9375" y="2817971"/>
            <a:ext cx="2366646" cy="2366646"/>
          </a:xfrm>
          <a:prstGeom prst="rect">
            <a:avLst/>
          </a:prstGeom>
        </p:spPr>
      </p:pic>
      <p:pic>
        <p:nvPicPr>
          <p:cNvPr id="6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C5E4A219-BE57-47C1-C040-74107FB051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7539" y="5472202"/>
            <a:ext cx="2276793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067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FB8B1-E68E-9AF5-FBE8-87A3A140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effectLst/>
              <a:latin typeface="Helvetica" pitchFamily="2" charset="0"/>
            </a:endParaRPr>
          </a:p>
          <a:p>
            <a:endParaRPr lang="en-US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9883" y="107531"/>
            <a:ext cx="837301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Numbers from CareConnect Warmline: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145EB9-299F-6D39-183F-AAC70D05C9BC}"/>
              </a:ext>
            </a:extLst>
          </p:cNvPr>
          <p:cNvSpPr txBox="1"/>
          <p:nvPr/>
        </p:nvSpPr>
        <p:spPr>
          <a:xfrm>
            <a:off x="266286" y="990084"/>
            <a:ext cx="7846245" cy="515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Total patients seen in the last year: </a:t>
            </a:r>
            <a:r>
              <a:rPr lang="en-US" sz="2400" b="1" dirty="0">
                <a:latin typeface="+mj-lt"/>
              </a:rPr>
              <a:t>1674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latin typeface="+mj-lt"/>
              </a:rPr>
              <a:t> 78% </a:t>
            </a:r>
            <a:r>
              <a:rPr lang="en-US" sz="2400" dirty="0">
                <a:latin typeface="+mj-lt"/>
              </a:rPr>
              <a:t>Already in care(Bridge Rx).   </a:t>
            </a:r>
            <a:r>
              <a:rPr lang="en-US" sz="2400" b="1" dirty="0">
                <a:latin typeface="+mj-lt"/>
              </a:rPr>
              <a:t>22% </a:t>
            </a:r>
            <a:r>
              <a:rPr lang="en-US" sz="2400" dirty="0">
                <a:latin typeface="+mj-lt"/>
              </a:rPr>
              <a:t>Started </a:t>
            </a:r>
            <a:r>
              <a:rPr lang="en-US" sz="2400" dirty="0" err="1">
                <a:latin typeface="+mj-lt"/>
              </a:rPr>
              <a:t>Bupe</a:t>
            </a:r>
            <a:endParaRPr lang="en-US" sz="2400" b="1" dirty="0">
              <a:latin typeface="+mj-lt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Number of Rx’s in last year: </a:t>
            </a:r>
            <a:r>
              <a:rPr lang="en-US" sz="2400" b="1" dirty="0">
                <a:latin typeface="+mj-lt"/>
              </a:rPr>
              <a:t>1392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Pregnant Patients:  </a:t>
            </a:r>
            <a:r>
              <a:rPr lang="en-US" sz="2400" b="1" dirty="0">
                <a:latin typeface="+mj-lt"/>
              </a:rPr>
              <a:t>1%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Uninsured callers: </a:t>
            </a:r>
            <a:r>
              <a:rPr lang="en-US" sz="2400" b="1" dirty="0">
                <a:latin typeface="+mj-lt"/>
              </a:rPr>
              <a:t>20%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Released from incarceration in past 30 days:  </a:t>
            </a:r>
            <a:r>
              <a:rPr lang="en-US" sz="2400" b="1" dirty="0">
                <a:latin typeface="+mj-lt"/>
              </a:rPr>
              <a:t>10%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latin typeface="+mj-lt"/>
              </a:rPr>
              <a:t> </a:t>
            </a:r>
          </a:p>
        </p:txBody>
      </p:sp>
      <p:pic>
        <p:nvPicPr>
          <p:cNvPr id="6" name="Graphic 5" descr="Jail with solid fill">
            <a:extLst>
              <a:ext uri="{FF2B5EF4-FFF2-40B4-BE49-F238E27FC236}">
                <a16:creationId xmlns:a16="http://schemas.microsoft.com/office/drawing/2014/main" id="{23ABA1A5-2FA3-7C64-7BC6-2A1311056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4591" y="1171122"/>
            <a:ext cx="1309006" cy="1309006"/>
          </a:xfrm>
          <a:prstGeom prst="rect">
            <a:avLst/>
          </a:prstGeom>
        </p:spPr>
      </p:pic>
      <p:pic>
        <p:nvPicPr>
          <p:cNvPr id="8" name="Graphic 7" descr="Doctor female with solid fill">
            <a:extLst>
              <a:ext uri="{FF2B5EF4-FFF2-40B4-BE49-F238E27FC236}">
                <a16:creationId xmlns:a16="http://schemas.microsoft.com/office/drawing/2014/main" id="{4971981C-D714-CAAC-16F0-A05B803A8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91484" y="1170592"/>
            <a:ext cx="1219137" cy="1219137"/>
          </a:xfrm>
          <a:prstGeom prst="rect">
            <a:avLst/>
          </a:prstGeom>
        </p:spPr>
      </p:pic>
      <p:pic>
        <p:nvPicPr>
          <p:cNvPr id="10" name="Graphic 9" descr="Pregnant lady with solid fill">
            <a:extLst>
              <a:ext uri="{FF2B5EF4-FFF2-40B4-BE49-F238E27FC236}">
                <a16:creationId xmlns:a16="http://schemas.microsoft.com/office/drawing/2014/main" id="{B1540542-E958-8FA0-586E-9FFCECE56F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08222" y="2710860"/>
            <a:ext cx="1066769" cy="1066769"/>
          </a:xfrm>
          <a:prstGeom prst="rect">
            <a:avLst/>
          </a:prstGeom>
        </p:spPr>
      </p:pic>
      <p:pic>
        <p:nvPicPr>
          <p:cNvPr id="12" name="Graphic 11" descr="Family with two children with solid fill">
            <a:extLst>
              <a:ext uri="{FF2B5EF4-FFF2-40B4-BE49-F238E27FC236}">
                <a16:creationId xmlns:a16="http://schemas.microsoft.com/office/drawing/2014/main" id="{C1943F68-A0CC-D108-85DD-09712E3BF4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93831" y="4172970"/>
            <a:ext cx="1066769" cy="1066769"/>
          </a:xfrm>
          <a:prstGeom prst="rect">
            <a:avLst/>
          </a:prstGeom>
        </p:spPr>
      </p:pic>
      <p:pic>
        <p:nvPicPr>
          <p:cNvPr id="14" name="Graphic 13" descr="Hospital with solid fill">
            <a:extLst>
              <a:ext uri="{FF2B5EF4-FFF2-40B4-BE49-F238E27FC236}">
                <a16:creationId xmlns:a16="http://schemas.microsoft.com/office/drawing/2014/main" id="{FA28AF53-F3C9-777F-EED1-F4A8F8FDF4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32556" y="2630910"/>
            <a:ext cx="1226667" cy="1226667"/>
          </a:xfrm>
          <a:prstGeom prst="rect">
            <a:avLst/>
          </a:prstGeom>
        </p:spPr>
      </p:pic>
      <p:pic>
        <p:nvPicPr>
          <p:cNvPr id="16" name="Graphic 15" descr="Care with solid fill">
            <a:extLst>
              <a:ext uri="{FF2B5EF4-FFF2-40B4-BE49-F238E27FC236}">
                <a16:creationId xmlns:a16="http://schemas.microsoft.com/office/drawing/2014/main" id="{45D287FC-99EB-C112-42DC-98F6C8C446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541900" y="4104881"/>
            <a:ext cx="1134858" cy="113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8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0050" y="38357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" name="Picture 13" descr="A map of a city with numbers and percentages&#10;&#10;Description automatically generated">
            <a:extLst>
              <a:ext uri="{FF2B5EF4-FFF2-40B4-BE49-F238E27FC236}">
                <a16:creationId xmlns:a16="http://schemas.microsoft.com/office/drawing/2014/main" id="{41C064B9-5C63-3E6D-1D36-BBA35D218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613" y="0"/>
            <a:ext cx="6477000" cy="6602160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29" y="-10399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Calls by neighborhood:</a:t>
            </a:r>
          </a:p>
        </p:txBody>
      </p:sp>
    </p:spTree>
    <p:extLst>
      <p:ext uri="{BB962C8B-B14F-4D97-AF65-F5344CB8AC3E}">
        <p14:creationId xmlns:p14="http://schemas.microsoft.com/office/powerpoint/2010/main" val="292873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4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00919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69F23D5-3E16-5B47-9630-EB9EFD82A9A7}" vid="{D96013EF-E8F5-BD4E-AACD-E102558DDF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AMERSA slides</Template>
  <TotalTime>28335</TotalTime>
  <Words>742</Words>
  <Application>Microsoft Office PowerPoint</Application>
  <PresentationFormat>Widescreen</PresentationFormat>
  <Paragraphs>132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1_Office Theme</vt:lpstr>
      <vt:lpstr>Scaling a Virtual Buprenorphine Bridge Clinic: Outcomes and Lessons Learned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Calls by neighborhood: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Sherman, James</dc:creator>
  <cp:lastModifiedBy>Sherman, James</cp:lastModifiedBy>
  <cp:revision>40</cp:revision>
  <dcterms:created xsi:type="dcterms:W3CDTF">2024-10-17T13:10:18Z</dcterms:created>
  <dcterms:modified xsi:type="dcterms:W3CDTF">2024-11-14T16:00:28Z</dcterms:modified>
</cp:coreProperties>
</file>