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75" r:id="rId10"/>
    <p:sldId id="265" r:id="rId11"/>
    <p:sldId id="268" r:id="rId12"/>
    <p:sldId id="266" r:id="rId13"/>
    <p:sldId id="267" r:id="rId14"/>
    <p:sldId id="270" r:id="rId15"/>
    <p:sldId id="269" r:id="rId16"/>
    <p:sldId id="273" r:id="rId17"/>
    <p:sldId id="260" r:id="rId18"/>
    <p:sldId id="274" r:id="rId19"/>
    <p:sldId id="272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79048"/>
  </p:normalViewPr>
  <p:slideViewPr>
    <p:cSldViewPr snapToGrid="0">
      <p:cViewPr>
        <p:scale>
          <a:sx n="84" d="100"/>
          <a:sy n="84" d="100"/>
        </p:scale>
        <p:origin x="536" y="424"/>
      </p:cViewPr>
      <p:guideLst/>
    </p:cSldViewPr>
  </p:slideViewPr>
  <p:notesTextViewPr>
    <p:cViewPr>
      <p:scale>
        <a:sx n="110" d="100"/>
        <a:sy n="11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SarahNessen\Documents\Items%20foun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436317250296086"/>
          <c:y val="1.8928893430305946E-2"/>
          <c:w val="0.55071141683778568"/>
          <c:h val="0.8775919841422754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anchor="ctr" anchorCtr="0"/>
                  <a:lstStyle/>
                  <a:p>
                    <a:pPr algn="l"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defRPr>
                    </a:pPr>
                    <a:r>
                      <a:rPr lang="en-US" sz="1800" b="1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</a:t>
                    </a:r>
                    <a:fld id="{5E90BD63-1D35-134C-BEE6-B8719018F8F4}" type="VALUE">
                      <a:rPr lang="en-US" sz="1800" b="1" i="0"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pPr algn="l">
                        <a:defRPr sz="1800" b="1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cs typeface="Calibri Light" panose="020F0302020204030204" pitchFamily="34" charset="0"/>
                        </a:defRPr>
                      </a:pPr>
                      <a:t>[VALUE]</a:t>
                    </a:fld>
                    <a:r>
                      <a:rPr lang="en-US" sz="1800" b="1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(44%)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l">
                    <a:defRPr sz="1800" b="1" i="0" u="none" strike="noStrike" kern="1200" baseline="0">
                      <a:solidFill>
                        <a:schemeClr val="tx1"/>
                      </a:solidFill>
                      <a:latin typeface="Calibri Light" panose="020F0302020204030204" pitchFamily="34" charset="0"/>
                      <a:ea typeface="+mn-ea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212964009449842E-2"/>
                      <c:h val="6.745742806811508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557-E74F-9869-CBB761AE2EB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ACE0ED9-99B1-DA43-B24C-88555EBDF514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(22%)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57-E74F-9869-CBB761AE2EB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B3B6428-6FCC-224E-955F-2D47A5BB154C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(18%)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203662853698092E-2"/>
                      <c:h val="7.54224365524479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557-E74F-9869-CBB761AE2EB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/>
                      <a:t>  54 (12%)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55074741718186E-2"/>
                      <c:h val="6.84089679629740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7557-E74F-9869-CBB761AE2EB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 dirty="0"/>
                      <a:t> </a:t>
                    </a:r>
                    <a:fld id="{68AAAC73-B1F3-7345-B11C-3CC09F25D9CA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(12%)</a:t>
                    </a:r>
                    <a:r>
                      <a:rPr lang="en-US" dirty="0"/>
                      <a:t> 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589520060683114E-2"/>
                      <c:h val="5.856732676471811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557-E74F-9869-CBB761AE2EB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BC75B0F-21DE-5346-AFA5-76AD0FAA222A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(12%)</a:t>
                    </a:r>
                    <a:r>
                      <a:rPr lang="en-US" dirty="0"/>
                      <a:t> 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659841592483519E-2"/>
                      <c:h val="5.80622431004110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57-E74F-9869-CBB761AE2EB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24D03AE-46B3-3847-9083-5E4C355CF90B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(11%)</a:t>
                    </a:r>
                    <a:r>
                      <a:rPr lang="en-US" dirty="0"/>
                      <a:t> 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557-E74F-9869-CBB761AE2EB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b="1" dirty="0"/>
                      <a:t> </a:t>
                    </a:r>
                    <a:fld id="{5869C50B-D43A-A944-A64B-87F9FBF2F3AA}" type="VALUE">
                      <a:rPr lang="en-US" b="1"/>
                      <a:pPr/>
                      <a:t>[VALUE]</a:t>
                    </a:fld>
                    <a:r>
                      <a:rPr lang="en-US" b="1" dirty="0"/>
                      <a:t> (7%)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557-E74F-9869-CBB761AE2EB6}"/>
                </c:ext>
              </c:extLst>
            </c:dLbl>
            <c:dLbl>
              <c:idx val="8"/>
              <c:layout>
                <c:manualLayout>
                  <c:x val="-1.4767369625428472E-2"/>
                  <c:y val="8.612153398731081E-17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</a:t>
                    </a:r>
                    <a:fld id="{EB0DF778-9B4A-B14A-9693-E00F115AD419}" type="VALUE">
                      <a:rPr lang="en-US" sz="1800" b="1" i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pPr/>
                      <a:t>[VALUE]</a:t>
                    </a:fld>
                    <a:r>
                      <a:rPr lang="en-US" sz="18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(1%)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299841724157986E-2"/>
                      <c:h val="5.571344685848502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557-E74F-9869-CBB761AE2EB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8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</a:t>
                    </a:r>
                    <a:fld id="{910A2921-702E-924A-860E-F7B654BC04DB}" type="VALUE">
                      <a:rPr lang="en-US" sz="1800" b="1" i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pPr/>
                      <a:t>[VALUE]</a:t>
                    </a:fld>
                    <a:r>
                      <a:rPr lang="en-US" sz="1800" b="1" i="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rPr>
                      <a:t> (1%)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557-E74F-9869-CBB761AE2E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Nothing confiscated</c:v>
                </c:pt>
                <c:pt idx="1">
                  <c:v>Confirmed or suspected drugs</c:v>
                </c:pt>
                <c:pt idx="2">
                  <c:v>Syringes, needles, and needle covers</c:v>
                </c:pt>
                <c:pt idx="3">
                  <c:v>Miscellaneous items</c:v>
                </c:pt>
                <c:pt idx="4">
                  <c:v>Tobacco products</c:v>
                </c:pt>
                <c:pt idx="5">
                  <c:v>Pipes and smoking materials</c:v>
                </c:pt>
                <c:pt idx="6">
                  <c:v>Unspecified "paraphernalia"</c:v>
                </c:pt>
                <c:pt idx="7">
                  <c:v>Labeled prescription or OTC medication</c:v>
                </c:pt>
                <c:pt idx="8">
                  <c:v>Alcohol</c:v>
                </c:pt>
                <c:pt idx="9">
                  <c:v>Cannabis and associated products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195</c:v>
                </c:pt>
                <c:pt idx="1">
                  <c:v>98</c:v>
                </c:pt>
                <c:pt idx="2">
                  <c:v>79</c:v>
                </c:pt>
                <c:pt idx="3">
                  <c:v>54</c:v>
                </c:pt>
                <c:pt idx="4">
                  <c:v>53</c:v>
                </c:pt>
                <c:pt idx="5">
                  <c:v>53</c:v>
                </c:pt>
                <c:pt idx="6">
                  <c:v>50</c:v>
                </c:pt>
                <c:pt idx="7">
                  <c:v>29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57-E74F-9869-CBB761AE2E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854586128"/>
        <c:axId val="853800096"/>
      </c:barChart>
      <c:catAx>
        <c:axId val="854586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853800096"/>
        <c:crosses val="autoZero"/>
        <c:auto val="1"/>
        <c:lblAlgn val="ctr"/>
        <c:lblOffset val="100"/>
        <c:noMultiLvlLbl val="0"/>
      </c:catAx>
      <c:valAx>
        <c:axId val="853800096"/>
        <c:scaling>
          <c:orientation val="minMax"/>
          <c:max val="22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100">
                    <a:solidFill>
                      <a:schemeClr val="tx1"/>
                    </a:solidFill>
                  </a:rPr>
                  <a:t>Item</a:t>
                </a:r>
                <a:r>
                  <a:rPr lang="en-US" sz="1100" baseline="0">
                    <a:solidFill>
                      <a:schemeClr val="tx1"/>
                    </a:solidFill>
                  </a:rPr>
                  <a:t> count </a:t>
                </a:r>
                <a:endParaRPr lang="en-US" sz="11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6155239548894379"/>
              <c:y val="0.928913425859899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54586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D10C3-5D28-1A4E-9F61-4EBC25589D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AB233-8702-F74B-83CC-7BF38BC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2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2127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Miscellaneous items – not explicitly related to drug use, could be but ambiguous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59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-During these seven searches, there was confiscation of suspected illicit drugs in three, syringes in three, and a razor in one.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We determined that naloxone administration was due to suspected in-hospital drug use if a clinician’s note in the EHR explicitly stated that the use of outside opioids most likely caused overdose / the need for naloxone.</a:t>
            </a:r>
            <a:r>
              <a:rPr lang="en-US" sz="2800" dirty="0">
                <a:effectLst/>
              </a:rPr>
              <a:t> </a:t>
            </a:r>
            <a:endParaRPr lang="en-US" sz="18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Doors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9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-Single hospital, not widely generalizable </a:t>
            </a:r>
          </a:p>
          <a:p>
            <a:r>
              <a:rPr lang="en-US" dirty="0"/>
              <a:t>-Incomplete documentation +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5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Likely intersectional discrimination of PWUD and belong to minority groups – further study should be considered </a:t>
            </a:r>
          </a:p>
          <a:p>
            <a:r>
              <a:rPr lang="en-US" dirty="0"/>
              <a:t>Don’t have a great denominator of PWUD, don’t know if racial minorities are over or underrepresented in this dataset </a:t>
            </a:r>
          </a:p>
          <a:p>
            <a:r>
              <a:rPr lang="en-US" dirty="0"/>
              <a:t>First pass to understand what’s happening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42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searches are happening during substance-related encounters, nothing found and did not prevent all overdoses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70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Updating treatment practices in treating pain and withdrawal to prevent in-hospital </a:t>
            </a:r>
            <a:r>
              <a:rPr lang="en-US" sz="1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su</a:t>
            </a: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17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860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983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9CD6E-D946-3917-6188-88398915F2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19356DA-ACF1-E141-8D7C-B97D014527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B26794-BBD9-B1F2-8E03-673A00D059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0FE99-65B9-DB90-BC28-91C063516F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81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-Hospital stays and Emergency department visits are common among people who use drugs and those with substance use disorders</a:t>
            </a:r>
          </a:p>
          <a:p>
            <a:r>
              <a:rPr lang="en-US" dirty="0"/>
              <a:t>-These encounters offer key opportunities to engage patients in SUD treatment and in harm reduction services and to connect people to needed resources. </a:t>
            </a:r>
          </a:p>
          <a:p>
            <a:r>
              <a:rPr lang="en-US" dirty="0"/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However, patients with SUDs often face challenges during health care encounters that interfere with evidence-based care.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patients may be reluctant to disclose substance use to clinicians due to fear of discrimination and to internalized stigma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Stigma and limited training in SUD care also contribute to clinicians’ reluctance to initiate MOUD and to inadequate pain and withdrawal management for patients.</a:t>
            </a:r>
            <a:r>
              <a:rPr lang="en-US" dirty="0">
                <a:effectLst/>
              </a:rPr>
              <a:t> </a:t>
            </a:r>
          </a:p>
          <a:p>
            <a:r>
              <a:rPr lang="en-US" dirty="0">
                <a:effectLst/>
              </a:rPr>
              <a:t>-</a:t>
            </a: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Consequently, approximately 40% or more of patients with SUDs report continued substance use in hospital settings to manage pain, withdrawal, cravings and/or other negative feelings.</a:t>
            </a:r>
            <a:r>
              <a:rPr lang="en-US" dirty="0">
                <a:effectLst/>
              </a:rPr>
              <a:t> </a:t>
            </a: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3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C9E3C-5296-EAB6-CBA1-5351A6BA9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800777-4BD1-6643-35EE-A1AD8F02C6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DDE564-6AC4-640A-AC77-AD94936B2C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security or police for icon? </a:t>
            </a:r>
          </a:p>
          <a:p>
            <a:r>
              <a:rPr lang="en-US" dirty="0"/>
              <a:t>Reduce words again possibly </a:t>
            </a:r>
          </a:p>
          <a:p>
            <a:r>
              <a:rPr lang="en-US" dirty="0"/>
              <a:t>Little is known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31BFD-BA1E-BEE7-9ACB-CA7CD8A850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6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5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~1000 patient beds </a:t>
            </a:r>
          </a:p>
          <a:p>
            <a:r>
              <a:rPr lang="en-US" dirty="0"/>
              <a:t>Participants had searches during hospitalizations or ED visits </a:t>
            </a:r>
          </a:p>
          <a:p>
            <a:r>
              <a:rPr lang="en-US" dirty="0"/>
              <a:t>In the last week, have you struggled with opioid use </a:t>
            </a:r>
          </a:p>
          <a:p>
            <a:r>
              <a:rPr lang="en-US" dirty="0"/>
              <a:t>Describe security reports – they have patient identifiers, what was found, who requested search – maybe make an extra slide for the 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22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whole flow diagram? </a:t>
            </a:r>
          </a:p>
          <a:p>
            <a:r>
              <a:rPr lang="en-US" dirty="0"/>
              <a:t>Do part of the flowchart 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576 room searches requested over two years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457 room search requests among patients with substance-related encounters (79.3%)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283 </a:t>
            </a:r>
            <a:r>
              <a:rPr lang="en-US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unique patients with one or more search requests</a:t>
            </a:r>
            <a:r>
              <a:rPr lang="en-U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00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Search requests per patient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1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196 (69.3)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2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51 (18)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3 or more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36 (12.7)</a:t>
            </a: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Just percentages </a:t>
            </a: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Majority white male patients, no Hispanic, with Medicaid insurance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13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CEEAC-822A-7BCB-E627-817483D3F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68DD74-8863-AFB4-2200-9D59FC23B7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81D32D-AFE7-1E69-42D1-56AA69E50D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Search requests per patient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1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196 (69.3)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2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51 (18)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 3 or more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36 (12.7)</a:t>
            </a: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Just percentages </a:t>
            </a: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marL="0" marR="0" algn="l" rtl="0" eaLnBrk="1" fontAlgn="b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Majority white male patients, no Hispanic, with Medicaid insurance</a:t>
            </a:r>
            <a:endParaRPr lang="en-US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F8EE1-9EF9-95C4-96DB-1644C3CAB1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70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Had not received opioid agonists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AB233-8702-F74B-83CC-7BF38BCB0A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4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827CC-E8C5-D3CA-BC21-BE4928F25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E063EC-938C-A030-6C66-720C81657E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73A58-784F-4497-A228-D73973AF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D8CD3-FEC1-C3DC-E8E0-E5D11BD20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BABA8-E468-59C5-61C6-27806748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5A5B-32D9-A42C-281C-1CCA6761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A177B-D7E2-EF8F-9C37-88E13F29C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91D55-1399-C699-1318-0418528E5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11AB2-0377-D932-EB62-0B8AAE1C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517F-A97C-0D60-4523-B4BBAAC5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9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3A70B-11A6-CD77-8FB4-1EB6E965D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18F77-7735-1949-4411-515441D49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4CC0C-2ECA-9D6C-0019-EF4C5A27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BA1A0-470D-A2A9-44CF-F359E886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E18C4-1635-4C00-E9D3-6DDC2A05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F3B84-A670-2E46-D2FE-F43431AE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0DAC-7161-CC89-CADE-DB45E9E1D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C3E79-780A-8566-6054-7729EEACF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64BEC-7ADC-8406-90A9-F0FD459A6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03F95-5C11-F62E-0BEC-8B7EDA8D7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32B1D-7F27-7F8A-8316-02AB5CFF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90614-90AE-1F7A-8769-31870C28F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D3A15-8BB3-B3F0-3CA4-7354BF49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D301A-4A12-BEA0-8C2E-925719B2A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2D54D-D109-A6E5-5B0A-DA86F3C9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7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49BEB-1888-7530-6C63-2A3AECFC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4FFB8-1C71-69E6-9F01-5C2948594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87F992-A245-1334-9F05-076F28860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520C0-9444-73E6-D83F-A125D12D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B555B-B33A-19B0-0EE7-B046693DA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A180E-CF5E-5162-5A94-1DFA0382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8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80ED-C5F9-5692-4CCC-955E2D6D0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F28FE-997C-8ABC-91F4-84D62BE77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E6C12-1BE1-2834-AD7E-E5B135B48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F2900-2F0D-F42B-BEDB-CB5FC1435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40E56-089B-7416-B4FE-1585497EA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C3401-E4D5-F3F6-7516-2FF79E9A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CEE686-B4F9-6B32-CDAD-16AAB2671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18102F-B9D3-279B-F56D-EA0AEEB15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5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D0151-7E19-04FC-FBE4-8184CCC02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815E57-4833-4985-3ACD-AD3A4A6F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3BB5C-78D9-B88A-B456-AD5C5EDCD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B19E93-3783-8988-62E4-91F83AAE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5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E3FA3B-72A7-3C95-5B6B-CD79A379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EC9CE-18BD-12F3-57D6-AA0906B8E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608CC-ECE2-AD1A-56AA-7CD778B7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9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C9CC-5772-C706-B1B6-C57B684C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00075-BFAA-1D2F-DD91-5B0830EE6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205AD-2FD0-413F-4DEF-D9890A84A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ABCAC-6DD3-0A11-3B65-FFC60792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08683-4A5B-5C67-1E34-DE014728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EBCAB-18A7-7F88-24F5-0FC309D22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8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3798-C10D-FE56-E126-D80D97C6B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F773A-8394-8CB1-D3B4-52E4D6B67E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74719-18EA-DB2A-7C0A-7771C8FA0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88014-B023-3594-A1C4-9AD5792E0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BF391-51EE-8823-424B-1DACCDFB9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1FFBB-FA52-D03C-31F1-6C3E9EFBB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5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45E0A6-0627-3430-7B54-CD4549B3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B6496-8975-A1C7-2A60-0793E2A66A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C7EF1-5CEF-E5D1-FA15-0413246F6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C4F356-F681-5845-9E19-E3583C538338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5AD6A-B099-9E81-AC8C-6AA8708B9A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F1C03-3735-5298-FC6D-A3979E856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836E3D-6EAC-544E-AA77-2F082411C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8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3.jpeg"/><Relationship Id="rId5" Type="http://schemas.openxmlformats.org/officeDocument/2006/relationships/image" Target="../media/image18.png"/><Relationship Id="rId10" Type="http://schemas.openxmlformats.org/officeDocument/2006/relationships/image" Target="../media/image2.svg"/><Relationship Id="rId4" Type="http://schemas.openxmlformats.org/officeDocument/2006/relationships/image" Target="../media/image17.svg"/><Relationship Id="rId9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21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3.jpeg"/><Relationship Id="rId4" Type="http://schemas.openxmlformats.org/officeDocument/2006/relationships/image" Target="../media/image2.svg"/><Relationship Id="rId9" Type="http://schemas.openxmlformats.org/officeDocument/2006/relationships/image" Target="../media/image23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23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3.jpeg"/><Relationship Id="rId4" Type="http://schemas.openxmlformats.org/officeDocument/2006/relationships/image" Target="../media/image2.svg"/><Relationship Id="rId9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25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svg"/><Relationship Id="rId11" Type="http://schemas.openxmlformats.org/officeDocument/2006/relationships/image" Target="../media/image3.jpeg"/><Relationship Id="rId5" Type="http://schemas.openxmlformats.org/officeDocument/2006/relationships/image" Target="../media/image27.png"/><Relationship Id="rId10" Type="http://schemas.openxmlformats.org/officeDocument/2006/relationships/image" Target="../media/image2.svg"/><Relationship Id="rId4" Type="http://schemas.openxmlformats.org/officeDocument/2006/relationships/image" Target="../media/image26.svg"/><Relationship Id="rId9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arah.Nessen@pennmedicine.upenn.edu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3.jpeg"/><Relationship Id="rId10" Type="http://schemas.openxmlformats.org/officeDocument/2006/relationships/image" Target="../media/image14.png"/><Relationship Id="rId4" Type="http://schemas.openxmlformats.org/officeDocument/2006/relationships/image" Target="../media/image2.svg"/><Relationship Id="rId9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D9DD1-2199-FB60-5E42-13837DFB9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1122363"/>
            <a:ext cx="11967698" cy="23876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Search and Seizure: 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Descriptive Analysis of Hospital Searches Among Patients with Substance Use Disorders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A7DCE-7201-1B9D-1E87-F8D05A34B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316065" cy="2133599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Sarah Nessen, MD Candidate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AMERSA Annual Meeting</a:t>
            </a:r>
          </a:p>
          <a:p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November 15,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39B250-AF7D-65EB-2853-1998E4523339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0704230-1B13-574C-E826-DEC0F474B2B3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54E5538-E599-24E6-2CC9-1C41A54442C8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34D40C12-8CB1-5FA4-4AEE-C277FD2BD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F176ECE5-41B6-E734-62A3-1B411B0BC5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110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56AF8-CB8D-0FA9-E29A-3E144FACD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Search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08712-C58B-A0CF-79E1-27DB886BD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642" y="1968624"/>
            <a:ext cx="5200697" cy="586247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Nurses requested 82% of searches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FB0CC94-C2BF-B73E-7D67-9BF691787D95}"/>
              </a:ext>
            </a:extLst>
          </p:cNvPr>
          <p:cNvCxnSpPr>
            <a:cxnSpLocks/>
          </p:cNvCxnSpPr>
          <p:nvPr/>
        </p:nvCxnSpPr>
        <p:spPr>
          <a:xfrm>
            <a:off x="838200" y="138849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 descr="Doctor male outline">
            <a:extLst>
              <a:ext uri="{FF2B5EF4-FFF2-40B4-BE49-F238E27FC236}">
                <a16:creationId xmlns:a16="http://schemas.microsoft.com/office/drawing/2014/main" id="{556B2DF6-4A2E-8650-C744-F910223FD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73062" y="1690688"/>
            <a:ext cx="1181580" cy="11815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1AE251A-FB9C-2A7E-617C-C857D5414387}"/>
              </a:ext>
            </a:extLst>
          </p:cNvPr>
          <p:cNvSpPr txBox="1"/>
          <p:nvPr/>
        </p:nvSpPr>
        <p:spPr>
          <a:xfrm>
            <a:off x="2454642" y="3279962"/>
            <a:ext cx="7125929" cy="1016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70% of patients had OUD </a:t>
            </a:r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  <a:sym typeface="Wingdings" pitchFamily="2" charset="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26% had NOT received MOUD or opioid agonists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3DDE8F-B970-AA63-A92C-C761992F0C8A}"/>
              </a:ext>
            </a:extLst>
          </p:cNvPr>
          <p:cNvSpPr txBox="1"/>
          <p:nvPr/>
        </p:nvSpPr>
        <p:spPr>
          <a:xfrm>
            <a:off x="2454642" y="5021084"/>
            <a:ext cx="7710215" cy="542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5% of searches followed in-hospital naloxone receipt</a:t>
            </a:r>
          </a:p>
        </p:txBody>
      </p:sp>
      <p:pic>
        <p:nvPicPr>
          <p:cNvPr id="16" name="Graphic 15" descr="Medicine outline">
            <a:extLst>
              <a:ext uri="{FF2B5EF4-FFF2-40B4-BE49-F238E27FC236}">
                <a16:creationId xmlns:a16="http://schemas.microsoft.com/office/drawing/2014/main" id="{C1204F65-8ADE-EE94-94F7-4B1851D162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02158" y="3230282"/>
            <a:ext cx="1173017" cy="1173017"/>
          </a:xfrm>
          <a:prstGeom prst="rect">
            <a:avLst/>
          </a:prstGeom>
        </p:spPr>
      </p:pic>
      <p:pic>
        <p:nvPicPr>
          <p:cNvPr id="18" name="Graphic 17" descr="Siren outline">
            <a:extLst>
              <a:ext uri="{FF2B5EF4-FFF2-40B4-BE49-F238E27FC236}">
                <a16:creationId xmlns:a16="http://schemas.microsoft.com/office/drawing/2014/main" id="{CCB9B5E4-5C0A-0027-108C-8358564005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78400" y="4651767"/>
            <a:ext cx="1076242" cy="10762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75758B2-AB2D-F5BB-68AE-E128C56A3150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F845D60-8783-01A0-D0A3-42B970596D24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732C6-CFF9-9FD2-8A8A-5E66DA9D1FE1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D204CA7A-5AD6-45C4-FF3E-7D94F735D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11" name="Picture 10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3F50D2D6-93FD-0D47-6FBC-5F48F9D83F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A2320-F9FF-F309-6E8A-D2BBF4C46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2" y="0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Items Confiscated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DB5AD2-7EF2-4006-8574-C1DB6901EB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33982"/>
              </p:ext>
            </p:extLst>
          </p:nvPr>
        </p:nvGraphicFramePr>
        <p:xfrm>
          <a:off x="-457200" y="1202759"/>
          <a:ext cx="12758738" cy="540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E117B7-6A3A-73CE-209B-878D5578C29D}"/>
              </a:ext>
            </a:extLst>
          </p:cNvPr>
          <p:cNvCxnSpPr>
            <a:cxnSpLocks/>
          </p:cNvCxnSpPr>
          <p:nvPr/>
        </p:nvCxnSpPr>
        <p:spPr>
          <a:xfrm>
            <a:off x="785812" y="1017023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047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616E-6EEB-6F23-EB92-DB2B7EF2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Search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8B83A-2E8C-FC9E-3AAD-A4EB1A7F3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8999" y="2019237"/>
            <a:ext cx="5356871" cy="205473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     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Patient-directed discharges: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At time of 4% of searches </a:t>
            </a:r>
          </a:p>
          <a:p>
            <a:pPr lvl="1">
              <a:lnSpc>
                <a:spcPct val="150000"/>
              </a:lnSpc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Following 35% of searches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7AEF78A-5124-E4A7-2B26-3EEBD6669102}"/>
              </a:ext>
            </a:extLst>
          </p:cNvPr>
          <p:cNvCxnSpPr>
            <a:cxnSpLocks/>
          </p:cNvCxnSpPr>
          <p:nvPr/>
        </p:nvCxnSpPr>
        <p:spPr>
          <a:xfrm>
            <a:off x="838200" y="138849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6D887DE5-EEE7-2BBD-3FB8-B8B2167426FE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326DBE-A866-F7C0-6E6E-09E3EB0257BD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45FA056-37DE-DBA7-9313-6676F3FE84C9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784CF633-2142-B6B4-C71F-7E4E4832F4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2FC7D212-D54C-47B3-D786-A70F6272B2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pic>
        <p:nvPicPr>
          <p:cNvPr id="10" name="Graphic 9" descr="Siren outline">
            <a:extLst>
              <a:ext uri="{FF2B5EF4-FFF2-40B4-BE49-F238E27FC236}">
                <a16:creationId xmlns:a16="http://schemas.microsoft.com/office/drawing/2014/main" id="{ABD551FB-94DF-3653-BC84-98EAEA113A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9999" y="4240698"/>
            <a:ext cx="1301803" cy="130180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B79CFC-0B19-F2D4-FC99-A19E6FCC341D}"/>
              </a:ext>
            </a:extLst>
          </p:cNvPr>
          <p:cNvSpPr txBox="1"/>
          <p:nvPr/>
        </p:nvSpPr>
        <p:spPr>
          <a:xfrm>
            <a:off x="3301802" y="4578647"/>
            <a:ext cx="6739100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2% of patients required naloxone post-search</a:t>
            </a:r>
          </a:p>
        </p:txBody>
      </p:sp>
      <p:pic>
        <p:nvPicPr>
          <p:cNvPr id="14" name="Graphic 13" descr="Door Open outline">
            <a:extLst>
              <a:ext uri="{FF2B5EF4-FFF2-40B4-BE49-F238E27FC236}">
                <a16:creationId xmlns:a16="http://schemas.microsoft.com/office/drawing/2014/main" id="{F27A3023-8AA7-D458-6750-1B6A78FA50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96914" y="2107695"/>
            <a:ext cx="1904888" cy="1904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B824C-1694-E431-41D0-3CA21A6BE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1058A-4C84-44C8-4BCA-96ACE12F9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387" y="1978724"/>
            <a:ext cx="7853509" cy="396331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Single hospital in a city w/ high prevalence of SUDs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Incomplete or inaccurate documentation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No causal conclusions possible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7A277A8-F901-C72B-37AA-34325E5D5EA3}"/>
              </a:ext>
            </a:extLst>
          </p:cNvPr>
          <p:cNvCxnSpPr>
            <a:cxnSpLocks/>
          </p:cNvCxnSpPr>
          <p:nvPr/>
        </p:nvCxnSpPr>
        <p:spPr>
          <a:xfrm>
            <a:off x="838200" y="1417073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7E8A751-9D77-366E-3479-4E744C413C73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5709FE5-C826-A80A-CCD5-D8F13F8D4627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394CAAF-CA78-E91B-D62D-7F132690706E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18E95FF2-023A-492E-0EB5-3F3D7DB4B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FC86D19E-49E8-63FF-007D-5A8F26F25B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pic>
        <p:nvPicPr>
          <p:cNvPr id="11" name="Graphic 10" descr="Door Open outline">
            <a:extLst>
              <a:ext uri="{FF2B5EF4-FFF2-40B4-BE49-F238E27FC236}">
                <a16:creationId xmlns:a16="http://schemas.microsoft.com/office/drawing/2014/main" id="{9AC6A3AC-1A40-591B-38AB-7D7E6F93CA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026882" y="3467933"/>
            <a:ext cx="1521656" cy="1521656"/>
          </a:xfrm>
          <a:prstGeom prst="rect">
            <a:avLst/>
          </a:prstGeom>
        </p:spPr>
      </p:pic>
      <p:pic>
        <p:nvPicPr>
          <p:cNvPr id="13" name="Graphic 12" descr="Magnifying glass outline">
            <a:extLst>
              <a:ext uri="{FF2B5EF4-FFF2-40B4-BE49-F238E27FC236}">
                <a16:creationId xmlns:a16="http://schemas.microsoft.com/office/drawing/2014/main" id="{16BF6296-8C0E-2129-5B28-0A165123C5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032652" y="3728758"/>
            <a:ext cx="1129769" cy="1129769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CDD4187-2C69-A93D-BAE4-DD49A07DC6C8}"/>
              </a:ext>
            </a:extLst>
          </p:cNvPr>
          <p:cNvCxnSpPr>
            <a:cxnSpLocks/>
          </p:cNvCxnSpPr>
          <p:nvPr/>
        </p:nvCxnSpPr>
        <p:spPr>
          <a:xfrm>
            <a:off x="9154173" y="4373192"/>
            <a:ext cx="1073039" cy="140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3DF6747-BA63-9D82-FE94-6EFC711D7394}"/>
              </a:ext>
            </a:extLst>
          </p:cNvPr>
          <p:cNvSpPr txBox="1"/>
          <p:nvPr/>
        </p:nvSpPr>
        <p:spPr>
          <a:xfrm>
            <a:off x="9481610" y="3679373"/>
            <a:ext cx="545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514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1454-6F67-3A48-1DFB-44C89A25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Diversity, Equity, and Inclusion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91E2-D69B-6B7A-F5BC-E4F3C9417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01" y="1755588"/>
            <a:ext cx="11246798" cy="42243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EHR data may not identify people from marginalized groups who have SUDs </a:t>
            </a:r>
          </a:p>
          <a:p>
            <a:pPr>
              <a:lnSpc>
                <a:spcPct val="150000"/>
              </a:lnSpc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Further investigation needed to assess search disparities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DE7B32-B26E-0F9A-0733-CE150C03EDAC}"/>
              </a:ext>
            </a:extLst>
          </p:cNvPr>
          <p:cNvCxnSpPr>
            <a:cxnSpLocks/>
          </p:cNvCxnSpPr>
          <p:nvPr/>
        </p:nvCxnSpPr>
        <p:spPr>
          <a:xfrm>
            <a:off x="838200" y="1417073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lose up of a book&#10;&#10;Description automatically generated">
            <a:extLst>
              <a:ext uri="{FF2B5EF4-FFF2-40B4-BE49-F238E27FC236}">
                <a16:creationId xmlns:a16="http://schemas.microsoft.com/office/drawing/2014/main" id="{22B98787-AC27-F7A6-8DB3-A6D023DD5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23" y="3400864"/>
            <a:ext cx="8613307" cy="245407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C6A9683-E639-5271-CD7B-B09D58A1647A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88D2391-CC0D-A9C9-3A3C-509DFB34C55F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607D8F8-57EB-3FD1-3BDA-C25B5BD5CBC6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D95BC18D-1CB3-9A1D-5D76-561AC3E91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10" name="Picture 9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733CC170-371F-381B-5868-D62788E883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64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D8E6-A864-4B90-F09F-43FED8823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2E58E-BCF4-1D35-7BA0-3FDCF3942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627699"/>
            <a:ext cx="10515600" cy="398156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Most searches occurred during substance-related encounters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Nothing found &gt; confiscation of illicit substances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Searches did not prevent all suspected opioid overdoses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One in 25 patients had PDDs at the time of searches</a:t>
            </a:r>
          </a:p>
          <a:p>
            <a:pPr>
              <a:lnSpc>
                <a:spcPct val="150000"/>
              </a:lnSpc>
            </a:pPr>
            <a:endParaRPr lang="en-US" sz="2600" dirty="0">
              <a:latin typeface="Calibri Light" panose="020F0302020204030204" pitchFamily="34" charset="0"/>
              <a:ea typeface="DengXian" panose="02010600030101010101" pitchFamily="2" charset="-122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600" dirty="0">
              <a:effectLst/>
              <a:latin typeface="Calibri Light" panose="020F0302020204030204" pitchFamily="34" charset="0"/>
              <a:ea typeface="DengXian" panose="02010600030101010101" pitchFamily="2" charset="-122"/>
              <a:cs typeface="Calibri Light" panose="020F03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600" dirty="0">
              <a:effectLst/>
              <a:latin typeface="Calibri Light" panose="020F0302020204030204" pitchFamily="34" charset="0"/>
              <a:ea typeface="DengXian" panose="02010600030101010101" pitchFamily="2" charset="-122"/>
              <a:cs typeface="Calibri Light" panose="020F0302020204030204" pitchFamily="34" charset="0"/>
            </a:endParaRPr>
          </a:p>
          <a:p>
            <a:endParaRPr lang="en-US" sz="2600" dirty="0">
              <a:effectLst/>
              <a:latin typeface="Calibri Light" panose="020F0302020204030204" pitchFamily="34" charset="0"/>
              <a:ea typeface="DengXian" panose="02010600030101010101" pitchFamily="2" charset="-122"/>
              <a:cs typeface="Calibri Light" panose="020F0302020204030204" pitchFamily="34" charset="0"/>
            </a:endParaRP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DCE399C-7C07-B67A-168F-3328DE7E3256}"/>
              </a:ext>
            </a:extLst>
          </p:cNvPr>
          <p:cNvCxnSpPr>
            <a:cxnSpLocks/>
          </p:cNvCxnSpPr>
          <p:nvPr/>
        </p:nvCxnSpPr>
        <p:spPr>
          <a:xfrm>
            <a:off x="838200" y="1417073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5E1159F-778E-F5AD-9C76-0CAD8AFEEB05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717E9AF-C515-95B2-9A36-470C2165E65D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DB13061-76D4-2768-DD99-F0D43FDC280A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D3B87DF7-42C0-BB8A-3C6C-315A43D3C8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D2D927B0-1B5A-77AE-190C-A09E4F87C4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683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78A30-C74F-4D10-ADCC-2CBD1E56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F5958-ECBA-FE03-B4C2-F471C79AA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049"/>
            <a:ext cx="4752639" cy="837306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This study highlights the need for: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64A8389-AAAA-8AEC-FCF2-09D45238A538}"/>
              </a:ext>
            </a:extLst>
          </p:cNvPr>
          <p:cNvCxnSpPr>
            <a:cxnSpLocks/>
          </p:cNvCxnSpPr>
          <p:nvPr/>
        </p:nvCxnSpPr>
        <p:spPr>
          <a:xfrm>
            <a:off x="838200" y="134983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 descr="Scales of justice outline">
            <a:extLst>
              <a:ext uri="{FF2B5EF4-FFF2-40B4-BE49-F238E27FC236}">
                <a16:creationId xmlns:a16="http://schemas.microsoft.com/office/drawing/2014/main" id="{BA323749-121F-0585-ADF0-D16560893C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67254" y="2380496"/>
            <a:ext cx="914400" cy="914400"/>
          </a:xfrm>
          <a:prstGeom prst="rect">
            <a:avLst/>
          </a:prstGeom>
        </p:spPr>
      </p:pic>
      <p:pic>
        <p:nvPicPr>
          <p:cNvPr id="8" name="Graphic 7" descr="Clipboard Partially Checked outline">
            <a:extLst>
              <a:ext uri="{FF2B5EF4-FFF2-40B4-BE49-F238E27FC236}">
                <a16:creationId xmlns:a16="http://schemas.microsoft.com/office/drawing/2014/main" id="{BAB6B85A-6315-0F55-34A3-35C07C10C9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68659" y="3636332"/>
            <a:ext cx="914400" cy="914400"/>
          </a:xfrm>
          <a:prstGeom prst="rect">
            <a:avLst/>
          </a:prstGeom>
        </p:spPr>
      </p:pic>
      <p:pic>
        <p:nvPicPr>
          <p:cNvPr id="14" name="Graphic 13" descr="Doctor male outline">
            <a:extLst>
              <a:ext uri="{FF2B5EF4-FFF2-40B4-BE49-F238E27FC236}">
                <a16:creationId xmlns:a16="http://schemas.microsoft.com/office/drawing/2014/main" id="{80FD0935-F6A2-A7A3-9EFF-98144E0E73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9606" y="4806007"/>
            <a:ext cx="914400" cy="96617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26282EE-D809-3C1C-6A87-ABB5BC9050BD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997F3E-3425-7C4F-81D8-2F89BF4DB2BD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877E28B-AB33-BF2B-1B0C-C5C888321D84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D0A4B7C7-66FC-05C5-8626-2F31B786F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19" name="Picture 1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C49AD9E9-BFBF-BD60-EFDE-991EB645B7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E5F7DCC-3479-79ED-1A1F-D0447418D03C}"/>
              </a:ext>
            </a:extLst>
          </p:cNvPr>
          <p:cNvSpPr txBox="1"/>
          <p:nvPr/>
        </p:nvSpPr>
        <p:spPr>
          <a:xfrm>
            <a:off x="2151770" y="2317690"/>
            <a:ext cx="6161664" cy="780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Policies balancing search risks and benefits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3A77940-3B80-CC27-48F8-8F24B8AEEC45}"/>
              </a:ext>
            </a:extLst>
          </p:cNvPr>
          <p:cNvSpPr txBox="1"/>
          <p:nvPr/>
        </p:nvSpPr>
        <p:spPr>
          <a:xfrm>
            <a:off x="2214006" y="3563865"/>
            <a:ext cx="9809792" cy="780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E</a:t>
            </a: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vidence-based prevention </a:t>
            </a:r>
            <a:r>
              <a:rPr lang="en-US" sz="260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+</a:t>
            </a: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 responses to in-hospital substance use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F0632C-A1B7-7ACC-A8FF-8746191681E3}"/>
              </a:ext>
            </a:extLst>
          </p:cNvPr>
          <p:cNvSpPr txBox="1"/>
          <p:nvPr/>
        </p:nvSpPr>
        <p:spPr>
          <a:xfrm>
            <a:off x="2214006" y="4812284"/>
            <a:ext cx="7888459" cy="780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Multidisciplinary perspectives to inform best practices</a:t>
            </a:r>
            <a:endParaRPr lang="en-US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08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03720-3D8C-799F-4640-30836B624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Acknowledgements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24D94B-644B-CEF6-32FF-8A3A17AA3F8B}"/>
              </a:ext>
            </a:extLst>
          </p:cNvPr>
          <p:cNvSpPr txBox="1">
            <a:spLocks/>
          </p:cNvSpPr>
          <p:nvPr/>
        </p:nvSpPr>
        <p:spPr>
          <a:xfrm>
            <a:off x="1029929" y="1410468"/>
            <a:ext cx="6034547" cy="4703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26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Research Team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en-US" sz="2600" kern="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Ashish Thakrar, MD, MSHP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Jeanmarie Perrone, MD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Lin Xu, MS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Rachel McFadden, RN, MPH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kern="1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Margaret Lowenstein, MD, MPhil, MSHP</a:t>
            </a:r>
          </a:p>
          <a:p>
            <a:pPr marL="342900"/>
            <a:endParaRPr lang="en-US" sz="2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300" indent="0">
              <a:buNone/>
            </a:pPr>
            <a:br>
              <a:rPr lang="en-US" sz="2400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</a:br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DBC21-C7EB-32A6-F52D-EB4D3F7B3E52}"/>
              </a:ext>
            </a:extLst>
          </p:cNvPr>
          <p:cNvSpPr txBox="1">
            <a:spLocks/>
          </p:cNvSpPr>
          <p:nvPr/>
        </p:nvSpPr>
        <p:spPr>
          <a:xfrm>
            <a:off x="6942130" y="1402598"/>
            <a:ext cx="6034547" cy="149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50000"/>
              </a:lnSpc>
              <a:buFont typeface="Arial"/>
              <a:buNone/>
            </a:pPr>
            <a:r>
              <a:rPr lang="en-US" sz="2600" u="sng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Funding</a:t>
            </a:r>
          </a:p>
          <a:p>
            <a:pPr marL="342900"/>
            <a:r>
              <a:rPr lang="en-US" sz="2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NIDA K23DA055087</a:t>
            </a:r>
          </a:p>
          <a:p>
            <a:pPr marL="342900"/>
            <a:endParaRPr lang="en-US" sz="2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300" indent="0">
              <a:buNone/>
            </a:pPr>
            <a:br>
              <a:rPr lang="en-US" sz="2400" dirty="0"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</a:br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  <a:p>
            <a:pPr marL="0" indent="0">
              <a:buFont typeface="Arial"/>
              <a:buNone/>
            </a:pPr>
            <a:endParaRPr lang="en-US" sz="2400" dirty="0">
              <a:solidFill>
                <a:schemeClr val="tx1"/>
              </a:solidFill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1025" name="Picture 1" descr="NIDA logo">
            <a:extLst>
              <a:ext uri="{FF2B5EF4-FFF2-40B4-BE49-F238E27FC236}">
                <a16:creationId xmlns:a16="http://schemas.microsoft.com/office/drawing/2014/main" id="{FEB84D95-5F80-8F24-A676-62EC1EE36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205" y="2898490"/>
            <a:ext cx="2358730" cy="157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C72F27E-D7A0-CF75-A5A3-4260550DBE78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F1492C-DD99-6479-5550-DE1DC60752DB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FFA68AD-2801-CEC2-25CC-F127ACE80ABE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E08CB25-3460-8468-A453-3564690E4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3DBE5DA8-E832-675F-A026-E38AA24DB9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920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CCF47-8520-ADA2-A3BF-E599164DD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244B9-DF0A-795D-493F-F84856FB7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A410C15-A16F-895C-97A9-41038BCDB3AE}"/>
              </a:ext>
            </a:extLst>
          </p:cNvPr>
          <p:cNvCxnSpPr>
            <a:cxnSpLocks/>
          </p:cNvCxnSpPr>
          <p:nvPr/>
        </p:nvCxnSpPr>
        <p:spPr>
          <a:xfrm>
            <a:off x="838200" y="134983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BF53DFC-1099-0673-8123-AB18845E4420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035377D-11D3-3A28-980C-B6286351D78C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250D933-971E-9B7F-C93D-33F42C425F01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826206D-9B9A-DFB8-7CEB-28958524DE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1E2C525A-8740-A30C-ECCE-398C448B2D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1F382F4-EBDE-EF3F-EF4A-F4E76CA8A918}"/>
              </a:ext>
            </a:extLst>
          </p:cNvPr>
          <p:cNvSpPr txBox="1"/>
          <p:nvPr/>
        </p:nvSpPr>
        <p:spPr>
          <a:xfrm>
            <a:off x="3455895" y="3183744"/>
            <a:ext cx="5405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  <a:hlinkClick r:id="rId6"/>
              </a:rPr>
              <a:t>sarah.nessen@pennmedicine.upenn.edu</a:t>
            </a:r>
            <a:endParaRPr 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23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77331C-8FC3-D7EE-9C13-7B8D237D0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25864"/>
              </p:ext>
            </p:extLst>
          </p:nvPr>
        </p:nvGraphicFramePr>
        <p:xfrm>
          <a:off x="2079523" y="95868"/>
          <a:ext cx="6799005" cy="66662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274532">
                  <a:extLst>
                    <a:ext uri="{9D8B030D-6E8A-4147-A177-3AD203B41FA5}">
                      <a16:colId xmlns:a16="http://schemas.microsoft.com/office/drawing/2014/main" val="1485225684"/>
                    </a:ext>
                  </a:extLst>
                </a:gridCol>
                <a:gridCol w="2524473">
                  <a:extLst>
                    <a:ext uri="{9D8B030D-6E8A-4147-A177-3AD203B41FA5}">
                      <a16:colId xmlns:a16="http://schemas.microsoft.com/office/drawing/2014/main" val="2057235665"/>
                    </a:ext>
                  </a:extLst>
                </a:gridCol>
              </a:tblGrid>
              <a:tr h="185174">
                <a:tc>
                  <a:txBody>
                    <a:bodyPr/>
                    <a:lstStyle/>
                    <a:p>
                      <a:pPr marL="0" marR="0" indent="155575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Miscellaneous item found</a:t>
                      </a:r>
                      <a:endParaRPr lang="en-US" sz="8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Count N=54 (%)</a:t>
                      </a:r>
                      <a:endParaRPr lang="en-US" sz="8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78452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aluminum foil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692279689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blade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265391610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bullet shell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86579506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burned straw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52932441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clear empty bag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7176786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clippers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4043857872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copper wire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92109330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eating utensils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67154413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empty bags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6 (11.1)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55271140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empty containers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894624667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empty pill container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77385126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fingernail tool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582435120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glass tube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136209748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grooming kit for nails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722391569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hollow pen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036308364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knife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4 (7.4)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949313439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medical supplies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091922127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metal straw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891087668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mini metal rods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21755730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nail clippers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666189017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nail file 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160636307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nail trimmers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398648297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parchment paper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822220644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pepper spray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4 (7.4)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93437666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pocketknife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2 (3.7)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551640451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razor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736845764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razor blade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2 (3.7)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638212609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scissors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5 (9.3)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3323223226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screwdriver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3 (5.6)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47484023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small metal cap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59100200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sowing needles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97426113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spoon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4056968055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vials of saline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413067499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wooden stick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 (1.9)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1848356310"/>
                  </a:ext>
                </a:extLst>
              </a:tr>
              <a:tr h="185174">
                <a:tc>
                  <a:txBody>
                    <a:bodyPr/>
                    <a:lstStyle/>
                    <a:p>
                      <a:pPr marL="0" marR="0" indent="1524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wrench</a:t>
                      </a:r>
                      <a:endParaRPr lang="en-US" sz="800" kern="1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1 (1.9)</a:t>
                      </a:r>
                      <a:endParaRPr lang="en-US" sz="800" kern="1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40794" marR="40794" marT="0" marB="0" anchor="b"/>
                </a:tc>
                <a:extLst>
                  <a:ext uri="{0D108BD9-81ED-4DB2-BD59-A6C34878D82A}">
                    <a16:rowId xmlns:a16="http://schemas.microsoft.com/office/drawing/2014/main" val="213932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01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BDA73-E257-764D-F553-9F8EFA00D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713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I have no conflicts of interest to disclose.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BFF1EF-94AE-E13D-C8E2-AF05BE6FB0D9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D6D0279-03F5-620F-0B6A-F748823D7330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0CD15CF-4567-1A95-4BB8-C88ACFF63A0F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50F7D0B9-E396-4B9C-9B72-36C5C0D97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10" name="Picture 9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0A52F16F-93A6-841B-BA4E-07066CAFD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56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70E993-BFA3-5CF2-A4FC-087ED19C0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D454-753C-6B09-DAC8-9231CC35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508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Search C</a:t>
            </a: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ohort and Patient Characteristics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1F4836D-1F7C-18D7-0389-B6FE115FE9E8}"/>
              </a:ext>
            </a:extLst>
          </p:cNvPr>
          <p:cNvCxnSpPr>
            <a:cxnSpLocks/>
          </p:cNvCxnSpPr>
          <p:nvPr/>
        </p:nvCxnSpPr>
        <p:spPr>
          <a:xfrm>
            <a:off x="609600" y="931052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4A58D26D-9B73-D5C0-936A-92A8ADC34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198" y="1368419"/>
            <a:ext cx="5577348" cy="447003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576 room searches requested over two years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457 room search requests among patients with substance-related encounters (79.3%)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283 </a:t>
            </a:r>
            <a:r>
              <a:rPr lang="en-US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unique patients with one or more search requests</a:t>
            </a:r>
            <a:r>
              <a:rPr lang="en-US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AB6AAB2F-AF64-9E86-5795-56396B35271F}"/>
              </a:ext>
            </a:extLst>
          </p:cNvPr>
          <p:cNvGraphicFramePr>
            <a:graphicFrameLocks noGrp="1"/>
          </p:cNvGraphicFramePr>
          <p:nvPr/>
        </p:nvGraphicFramePr>
        <p:xfrm>
          <a:off x="6290546" y="1164112"/>
          <a:ext cx="4564662" cy="53797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71881">
                  <a:extLst>
                    <a:ext uri="{9D8B030D-6E8A-4147-A177-3AD203B41FA5}">
                      <a16:colId xmlns:a16="http://schemas.microsoft.com/office/drawing/2014/main" val="3612280847"/>
                    </a:ext>
                  </a:extLst>
                </a:gridCol>
                <a:gridCol w="2192781">
                  <a:extLst>
                    <a:ext uri="{9D8B030D-6E8A-4147-A177-3AD203B41FA5}">
                      <a16:colId xmlns:a16="http://schemas.microsoft.com/office/drawing/2014/main" val="2495524034"/>
                    </a:ext>
                  </a:extLst>
                </a:gridCol>
              </a:tblGrid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Characteristic 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N=283 (%)</a:t>
                      </a:r>
                      <a:endParaRPr lang="en-US" sz="16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9107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Age, median years (IQR)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39 (14)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01726995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Gender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094261095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Male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148 (52.3)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87768660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Female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135 (47.7)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166846222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Race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048234470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Black or African American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 (28.3)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55384064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White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180 (63.6)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721842289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Unknown or another race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 (8.1)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413562540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Ethnicity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952014577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Not Hispanic or Latine</a:t>
                      </a:r>
                      <a:endParaRPr lang="en-US" sz="16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267 (94.4)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826757567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Hispanic or Latine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 (5.3)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955466812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Not reported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 (0.4)</a:t>
                      </a:r>
                      <a:endParaRPr lang="en-US" sz="16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948712211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Insurance status </a:t>
                      </a:r>
                      <a:endParaRPr lang="en-US" sz="1600" b="1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542471015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Medicaid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197 (69.6)</a:t>
                      </a:r>
                      <a:endParaRPr lang="en-US" sz="16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944585477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Commercial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42 (14.8)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419352569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Medicare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 (14.1)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191428354"/>
                  </a:ext>
                </a:extLst>
              </a:tr>
              <a:tr h="2988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Uninsured</a:t>
                      </a:r>
                      <a:endParaRPr lang="en-US" sz="16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 (1.4)</a:t>
                      </a:r>
                      <a:endParaRPr lang="en-US" sz="16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985518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94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BBAE-76AE-0B5A-5D62-69568080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218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51B2D-A66C-112F-A305-5444EBCCE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793" y="1772753"/>
            <a:ext cx="7912827" cy="59788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Substance-related hospital encounters are increasing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D52BA1-900B-3EF7-CF4C-8F8D6DD680FF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93E8533-E800-844D-655B-F17B0F6DAA99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4AD83E3-DCFC-82F4-B93A-F60693937939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98B859F3-01B3-BFF6-1586-31D0B89B2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C7E81B4D-DE23-1A08-A816-192C20E2E5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2B5B26-B4A8-61CE-3D93-28ECD2DE18EB}"/>
              </a:ext>
            </a:extLst>
          </p:cNvPr>
          <p:cNvCxnSpPr>
            <a:cxnSpLocks/>
          </p:cNvCxnSpPr>
          <p:nvPr/>
        </p:nvCxnSpPr>
        <p:spPr>
          <a:xfrm>
            <a:off x="838200" y="1218154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phic 11" descr="Hospital outline">
            <a:extLst>
              <a:ext uri="{FF2B5EF4-FFF2-40B4-BE49-F238E27FC236}">
                <a16:creationId xmlns:a16="http://schemas.microsoft.com/office/drawing/2014/main" id="{FC6F00A2-0C14-9F11-3571-3642BEA45D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2930" y="2793378"/>
            <a:ext cx="1271243" cy="1271243"/>
          </a:xfrm>
          <a:prstGeom prst="rect">
            <a:avLst/>
          </a:prstGeom>
        </p:spPr>
      </p:pic>
      <p:pic>
        <p:nvPicPr>
          <p:cNvPr id="14" name="Graphic 13" descr="Bar graph with upward trend outline">
            <a:extLst>
              <a:ext uri="{FF2B5EF4-FFF2-40B4-BE49-F238E27FC236}">
                <a16:creationId xmlns:a16="http://schemas.microsoft.com/office/drawing/2014/main" id="{AB7BBF65-8709-69F1-9570-DA52F5978C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02930" y="1516781"/>
            <a:ext cx="1146172" cy="1146172"/>
          </a:xfrm>
          <a:prstGeom prst="rect">
            <a:avLst/>
          </a:prstGeom>
        </p:spPr>
      </p:pic>
      <p:pic>
        <p:nvPicPr>
          <p:cNvPr id="16" name="Graphic 15" descr="Inpatient outline">
            <a:extLst>
              <a:ext uri="{FF2B5EF4-FFF2-40B4-BE49-F238E27FC236}">
                <a16:creationId xmlns:a16="http://schemas.microsoft.com/office/drawing/2014/main" id="{CCEA274C-0D36-9CBA-5D7D-4EE9966FD11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99889" y="4281383"/>
            <a:ext cx="1146172" cy="114617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997E644-E4B3-E64D-C67B-6B3BB7FDEE80}"/>
              </a:ext>
            </a:extLst>
          </p:cNvPr>
          <p:cNvSpPr txBox="1"/>
          <p:nvPr/>
        </p:nvSpPr>
        <p:spPr>
          <a:xfrm>
            <a:off x="2454793" y="3300529"/>
            <a:ext cx="8244666" cy="5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PWUD face stigma and other challenges during encounters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BA77B3-88F7-24FF-4222-94F50E7E131F}"/>
              </a:ext>
            </a:extLst>
          </p:cNvPr>
          <p:cNvSpPr txBox="1"/>
          <p:nvPr/>
        </p:nvSpPr>
        <p:spPr>
          <a:xfrm>
            <a:off x="2454793" y="4685075"/>
            <a:ext cx="8162835" cy="1115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In-hospital substance use commonly occurs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Acevedo, 2022; Parmar, 2021; Strike, 2020; Weinstein, 2021</a:t>
            </a:r>
          </a:p>
        </p:txBody>
      </p:sp>
    </p:spTree>
    <p:extLst>
      <p:ext uri="{BB962C8B-B14F-4D97-AF65-F5344CB8AC3E}">
        <p14:creationId xmlns:p14="http://schemas.microsoft.com/office/powerpoint/2010/main" val="211709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0EA91-C17D-3032-6F3D-9214F77EC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8C7AC-A614-575D-75D7-95AE7FC9E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602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Hospital Security Room Searches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7A7BA-1C38-D552-06D0-3CF961C86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0346" y="3745490"/>
            <a:ext cx="8231307" cy="213408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Common response to in-hospital substance use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600" dirty="0">
                <a:latin typeface="Calibri Light" panose="020F0302020204030204" pitchFamily="34" charset="0"/>
                <a:cs typeface="Calibri Light" panose="020F0302020204030204" pitchFamily="34" charset="0"/>
              </a:rPr>
              <a:t>Described as prompting patient-directed discharges (PDDs)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Huxley-Reicher, 2023; Martin, 2023; Pollini, 2021; Simon, 2020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649BA82-3583-03B7-E886-81C025470B45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AAA1E94-7DD1-3687-DC7E-7BC1F31F3081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818F89D-B791-0FF1-D1AA-5D0DBB908093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B27B723C-F6E6-4EE4-4F56-8849E822B4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065D4227-7DBC-876D-AB19-167C5BE69E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DBF2F0F-D7B8-092B-9BF3-68647D1F9A15}"/>
              </a:ext>
            </a:extLst>
          </p:cNvPr>
          <p:cNvCxnSpPr>
            <a:cxnSpLocks/>
          </p:cNvCxnSpPr>
          <p:nvPr/>
        </p:nvCxnSpPr>
        <p:spPr>
          <a:xfrm>
            <a:off x="838200" y="1199383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Police female outline">
            <a:extLst>
              <a:ext uri="{FF2B5EF4-FFF2-40B4-BE49-F238E27FC236}">
                <a16:creationId xmlns:a16="http://schemas.microsoft.com/office/drawing/2014/main" id="{5A8906FD-D845-0756-399C-5443EA2EE0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05904" y="1741784"/>
            <a:ext cx="1811807" cy="1811807"/>
          </a:xfrm>
          <a:prstGeom prst="rect">
            <a:avLst/>
          </a:prstGeom>
        </p:spPr>
      </p:pic>
      <p:pic>
        <p:nvPicPr>
          <p:cNvPr id="25" name="Graphic 24" descr="Police male outline">
            <a:extLst>
              <a:ext uri="{FF2B5EF4-FFF2-40B4-BE49-F238E27FC236}">
                <a16:creationId xmlns:a16="http://schemas.microsoft.com/office/drawing/2014/main" id="{F2D927EA-6D36-B1DE-56C2-D02AA72195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00955" y="1741785"/>
            <a:ext cx="1811806" cy="1811806"/>
          </a:xfrm>
          <a:prstGeom prst="rect">
            <a:avLst/>
          </a:prstGeom>
        </p:spPr>
      </p:pic>
      <p:pic>
        <p:nvPicPr>
          <p:cNvPr id="27" name="Graphic 26" descr="Magnifying glass outline">
            <a:extLst>
              <a:ext uri="{FF2B5EF4-FFF2-40B4-BE49-F238E27FC236}">
                <a16:creationId xmlns:a16="http://schemas.microsoft.com/office/drawing/2014/main" id="{09731458-6882-DB87-989E-209BE3BDB43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12761" y="1947374"/>
            <a:ext cx="1428762" cy="142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6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A306-BC13-1AC0-C4E5-91879D3A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Study 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D8A41-7C9D-DF86-509B-5B22803B5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37246"/>
            <a:ext cx="10515600" cy="865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To investigate the clinical context and outcomes of room searches among patients with substance-related hospital encounters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32CE301-940E-6302-273E-7AF9AD8ED8A5}"/>
              </a:ext>
            </a:extLst>
          </p:cNvPr>
          <p:cNvCxnSpPr>
            <a:cxnSpLocks/>
          </p:cNvCxnSpPr>
          <p:nvPr/>
        </p:nvCxnSpPr>
        <p:spPr>
          <a:xfrm>
            <a:off x="838200" y="136563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E890B0B-9AF8-FA94-754C-E17E79E1E7FB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5A1E071-72A8-DFF0-8F15-A118072E479F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DEB9EED-AFFA-B897-7ED6-56A23E0CDEBE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C7010CB-CCDF-3B4F-C7B2-F4D7849C0D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E9E0643F-254A-2B10-5C06-AEEC781C57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9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A5AD-08D7-2DB3-B82D-FAA0E266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8695E-E61E-3FFD-072A-558EA984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60208"/>
            <a:ext cx="10696303" cy="466725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600" u="sng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Design:</a:t>
            </a: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 </a:t>
            </a:r>
            <a:r>
              <a:rPr lang="en-US" sz="260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R</a:t>
            </a: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etrospective cohort study of EHR and security incident reports</a:t>
            </a:r>
          </a:p>
          <a:p>
            <a:pPr>
              <a:lnSpc>
                <a:spcPct val="200000"/>
              </a:lnSpc>
            </a:pPr>
            <a:r>
              <a:rPr lang="en-US" sz="2600" u="sng" kern="1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Setting:</a:t>
            </a:r>
            <a:r>
              <a:rPr lang="en-US" sz="2600" kern="1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 </a:t>
            </a:r>
            <a:r>
              <a:rPr lang="en-US" sz="2600" kern="10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A</a:t>
            </a:r>
            <a:r>
              <a:rPr lang="en-US" sz="2600" kern="1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cademic hospital in Philadelphia, PA between 7/2021 and 7/2023</a:t>
            </a:r>
          </a:p>
          <a:p>
            <a:pPr>
              <a:lnSpc>
                <a:spcPct val="200000"/>
              </a:lnSpc>
            </a:pPr>
            <a:r>
              <a:rPr lang="en-US" sz="2600" u="sng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Participants:</a:t>
            </a:r>
            <a:r>
              <a:rPr lang="en-US" sz="26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 Adults with SUD ICD-10 codes and/or +screenings for opioid use </a:t>
            </a:r>
          </a:p>
          <a:p>
            <a:pPr>
              <a:lnSpc>
                <a:spcPct val="200000"/>
              </a:lnSpc>
            </a:pPr>
            <a:r>
              <a:rPr lang="en-US" sz="2600" u="sng" kern="1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Outcomes and Measures:</a:t>
            </a:r>
            <a:r>
              <a:rPr lang="en-US" sz="2600" kern="100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rPr>
              <a:t> Items confiscated, discharge status, meds received</a:t>
            </a:r>
          </a:p>
          <a:p>
            <a:pPr marL="0" indent="0">
              <a:buNone/>
            </a:pPr>
            <a:endParaRPr lang="en-US" sz="2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38E288B-B9F8-3528-2418-2674DA59320A}"/>
              </a:ext>
            </a:extLst>
          </p:cNvPr>
          <p:cNvCxnSpPr>
            <a:cxnSpLocks/>
          </p:cNvCxnSpPr>
          <p:nvPr/>
        </p:nvCxnSpPr>
        <p:spPr>
          <a:xfrm>
            <a:off x="838200" y="136563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824E78C-E848-F3C8-2860-23193BFF51B9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A7952AF-579A-E2A4-718B-DE5B7281B4C5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279DBA2-C4ED-220B-B096-63AD5A106485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A0AE0462-7426-9B6E-EC80-78A1BB0BB2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9" name="Picture 8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E235FDB-E796-89BB-6E9A-B38E6E7363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688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0C2E-9ACD-5FFB-2516-48C21506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41036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Room Search Cohort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184D6CE-2E06-7DCA-1CC6-4C534181AFA5}"/>
              </a:ext>
            </a:extLst>
          </p:cNvPr>
          <p:cNvCxnSpPr>
            <a:cxnSpLocks/>
          </p:cNvCxnSpPr>
          <p:nvPr/>
        </p:nvCxnSpPr>
        <p:spPr>
          <a:xfrm>
            <a:off x="609600" y="1033805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3AE814D4-1D64-796B-E8EF-D6BB1EB2AF43}"/>
              </a:ext>
            </a:extLst>
          </p:cNvPr>
          <p:cNvSpPr/>
          <p:nvPr/>
        </p:nvSpPr>
        <p:spPr>
          <a:xfrm>
            <a:off x="0" y="6230076"/>
            <a:ext cx="12192000" cy="4571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8728BE-A41A-71A1-53AF-78B3DEA95737}"/>
              </a:ext>
            </a:extLst>
          </p:cNvPr>
          <p:cNvGrpSpPr/>
          <p:nvPr/>
        </p:nvGrpSpPr>
        <p:grpSpPr>
          <a:xfrm>
            <a:off x="9203802" y="6357890"/>
            <a:ext cx="2928395" cy="412984"/>
            <a:chOff x="9062977" y="6342927"/>
            <a:chExt cx="2928395" cy="41298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878ABF-7EAF-0B1A-94C1-6AFF56B01F70}"/>
                </a:ext>
              </a:extLst>
            </p:cNvPr>
            <p:cNvSpPr/>
            <p:nvPr/>
          </p:nvSpPr>
          <p:spPr>
            <a:xfrm>
              <a:off x="9062977" y="6342927"/>
              <a:ext cx="2928395" cy="405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581B6801-5EF8-DE4A-7230-CEC8620D45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101137" y="6391823"/>
              <a:ext cx="2725737" cy="364088"/>
            </a:xfrm>
            <a:prstGeom prst="rect">
              <a:avLst/>
            </a:prstGeom>
          </p:spPr>
        </p:pic>
      </p:grpSp>
      <p:pic>
        <p:nvPicPr>
          <p:cNvPr id="7" name="Picture 6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9B068FD4-9FCD-708E-DFF9-B587C44AA9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126" y="6353711"/>
            <a:ext cx="1346522" cy="4403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C7880C9-9D56-A38D-799C-BA1AA264277B}"/>
              </a:ext>
            </a:extLst>
          </p:cNvPr>
          <p:cNvSpPr/>
          <p:nvPr/>
        </p:nvSpPr>
        <p:spPr>
          <a:xfrm>
            <a:off x="1254914" y="1421215"/>
            <a:ext cx="4039234" cy="777240"/>
          </a:xfrm>
          <a:prstGeom prst="rect">
            <a:avLst/>
          </a:prstGeom>
          <a:solidFill>
            <a:srgbClr val="E9EFE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9250" indent="-349250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576</a:t>
            </a:r>
            <a:r>
              <a:rPr lang="en-US" sz="2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Room searches requested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BC12BD-1157-8311-F6CC-70A2174AAF60}"/>
              </a:ext>
            </a:extLst>
          </p:cNvPr>
          <p:cNvSpPr/>
          <p:nvPr/>
        </p:nvSpPr>
        <p:spPr>
          <a:xfrm>
            <a:off x="1254915" y="3213834"/>
            <a:ext cx="5953602" cy="777240"/>
          </a:xfrm>
          <a:prstGeom prst="rect">
            <a:avLst/>
          </a:prstGeom>
          <a:solidFill>
            <a:srgbClr val="E9EFE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90513"/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569</a:t>
            </a:r>
            <a:r>
              <a:rPr lang="en-US" sz="2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Requests in identified patient encounters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C7BEC-A734-DAF4-42D7-063FA63A000B}"/>
              </a:ext>
            </a:extLst>
          </p:cNvPr>
          <p:cNvSpPr/>
          <p:nvPr/>
        </p:nvSpPr>
        <p:spPr>
          <a:xfrm>
            <a:off x="8031480" y="2297320"/>
            <a:ext cx="3080265" cy="798337"/>
          </a:xfrm>
          <a:prstGeom prst="rect">
            <a:avLst/>
          </a:prstGeom>
          <a:solidFill>
            <a:srgbClr val="E9EFE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0312" indent="-465138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Reports without  patient identifiers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EE4E8B-490B-A60F-D122-A9936969D0F1}"/>
              </a:ext>
            </a:extLst>
          </p:cNvPr>
          <p:cNvSpPr/>
          <p:nvPr/>
        </p:nvSpPr>
        <p:spPr>
          <a:xfrm>
            <a:off x="1254914" y="5048272"/>
            <a:ext cx="6654641" cy="777240"/>
          </a:xfrm>
          <a:prstGeom prst="rect">
            <a:avLst/>
          </a:prstGeom>
          <a:solidFill>
            <a:srgbClr val="FEFBE2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457</a:t>
            </a:r>
            <a:r>
              <a:rPr lang="en-US" sz="2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Requests during substance-related encounters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8799BB-9A26-3735-F25D-33459337106E}"/>
              </a:ext>
            </a:extLst>
          </p:cNvPr>
          <p:cNvCxnSpPr>
            <a:cxnSpLocks/>
          </p:cNvCxnSpPr>
          <p:nvPr/>
        </p:nvCxnSpPr>
        <p:spPr>
          <a:xfrm>
            <a:off x="3766443" y="2198455"/>
            <a:ext cx="0" cy="996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CD269F1-5168-64D0-7BB7-56C6F26A3370}"/>
              </a:ext>
            </a:extLst>
          </p:cNvPr>
          <p:cNvCxnSpPr>
            <a:cxnSpLocks/>
          </p:cNvCxnSpPr>
          <p:nvPr/>
        </p:nvCxnSpPr>
        <p:spPr>
          <a:xfrm>
            <a:off x="3766443" y="3991074"/>
            <a:ext cx="0" cy="1051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3F16241-7F94-AED9-9438-627C753A5EFC}"/>
              </a:ext>
            </a:extLst>
          </p:cNvPr>
          <p:cNvSpPr/>
          <p:nvPr/>
        </p:nvSpPr>
        <p:spPr>
          <a:xfrm>
            <a:off x="8031480" y="4137941"/>
            <a:ext cx="3278006" cy="753092"/>
          </a:xfrm>
          <a:prstGeom prst="rect">
            <a:avLst/>
          </a:prstGeom>
          <a:solidFill>
            <a:srgbClr val="E9EFED"/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60" indent="-465138"/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112</a:t>
            </a:r>
            <a:r>
              <a:rPr lang="en-US" sz="22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Requests for pts w/o  substance use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933C600-5FD5-1D5C-C141-DD30219A6F85}"/>
              </a:ext>
            </a:extLst>
          </p:cNvPr>
          <p:cNvCxnSpPr>
            <a:cxnSpLocks/>
          </p:cNvCxnSpPr>
          <p:nvPr/>
        </p:nvCxnSpPr>
        <p:spPr>
          <a:xfrm>
            <a:off x="3766443" y="4514487"/>
            <a:ext cx="42650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108014A-5DE2-4BE5-1D8C-B6953FC8CF75}"/>
              </a:ext>
            </a:extLst>
          </p:cNvPr>
          <p:cNvCxnSpPr>
            <a:cxnSpLocks/>
          </p:cNvCxnSpPr>
          <p:nvPr/>
        </p:nvCxnSpPr>
        <p:spPr>
          <a:xfrm>
            <a:off x="3766443" y="2681757"/>
            <a:ext cx="42650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081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6156-3AFF-6A74-F1F9-4EDF0823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04" y="61282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Patient Characteristics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25D1FDF-6F94-EF29-3AEF-DC8334872784}"/>
              </a:ext>
            </a:extLst>
          </p:cNvPr>
          <p:cNvCxnSpPr>
            <a:cxnSpLocks/>
          </p:cNvCxnSpPr>
          <p:nvPr/>
        </p:nvCxnSpPr>
        <p:spPr>
          <a:xfrm>
            <a:off x="838200" y="104559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8848AF-3178-1986-F141-98DC2D79A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153406"/>
              </p:ext>
            </p:extLst>
          </p:nvPr>
        </p:nvGraphicFramePr>
        <p:xfrm>
          <a:off x="3674896" y="1856935"/>
          <a:ext cx="5469103" cy="39554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79490">
                  <a:extLst>
                    <a:ext uri="{9D8B030D-6E8A-4147-A177-3AD203B41FA5}">
                      <a16:colId xmlns:a16="http://schemas.microsoft.com/office/drawing/2014/main" val="3612280847"/>
                    </a:ext>
                  </a:extLst>
                </a:gridCol>
                <a:gridCol w="1589613">
                  <a:extLst>
                    <a:ext uri="{9D8B030D-6E8A-4147-A177-3AD203B41FA5}">
                      <a16:colId xmlns:a16="http://schemas.microsoft.com/office/drawing/2014/main" val="2495524034"/>
                    </a:ext>
                  </a:extLst>
                </a:gridCol>
              </a:tblGrid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 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</a:t>
                      </a: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=238   %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9107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Age, median years (IQR)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39 (14)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01726995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Gender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094261095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Male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52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87768660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Female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48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166846222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Race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048234470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Black or African American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28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955384064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White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64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721842289"/>
                  </a:ext>
                </a:extLst>
              </a:tr>
              <a:tr h="4394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Unknown or another race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413562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3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F0826-F364-1A71-3FD8-0195A39F6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7ABC9-0282-48B5-EC20-EDA27F32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04" y="61282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Patient Characteristics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92CBE1-70F7-94E8-5005-66636BD157C2}"/>
              </a:ext>
            </a:extLst>
          </p:cNvPr>
          <p:cNvCxnSpPr>
            <a:cxnSpLocks/>
          </p:cNvCxnSpPr>
          <p:nvPr/>
        </p:nvCxnSpPr>
        <p:spPr>
          <a:xfrm>
            <a:off x="838200" y="1045598"/>
            <a:ext cx="10245608" cy="0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4F194F-24CE-EDCE-73FB-6ABD3C5B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31684"/>
              </p:ext>
            </p:extLst>
          </p:nvPr>
        </p:nvGraphicFramePr>
        <p:xfrm>
          <a:off x="3431643" y="2240838"/>
          <a:ext cx="5483757" cy="36419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79905">
                  <a:extLst>
                    <a:ext uri="{9D8B030D-6E8A-4147-A177-3AD203B41FA5}">
                      <a16:colId xmlns:a16="http://schemas.microsoft.com/office/drawing/2014/main" val="179990297"/>
                    </a:ext>
                  </a:extLst>
                </a:gridCol>
                <a:gridCol w="1703852">
                  <a:extLst>
                    <a:ext uri="{9D8B030D-6E8A-4147-A177-3AD203B41FA5}">
                      <a16:colId xmlns:a16="http://schemas.microsoft.com/office/drawing/2014/main" val="2855290701"/>
                    </a:ext>
                  </a:extLst>
                </a:gridCol>
              </a:tblGrid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Ethnicity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b="0" i="0" kern="10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610602639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Not Hispanic or Latine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94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565655242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Hispanic or Latine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559861135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Not reported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&lt;1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726835618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Insurance status 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355843688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Medicaid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3725858723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Commercial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1647530035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Medicare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549624544"/>
                  </a:ext>
                </a:extLst>
              </a:tr>
              <a:tr h="4046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Uninsured</a:t>
                      </a:r>
                      <a:endParaRPr lang="en-US" sz="2400" b="0" i="0" kern="10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/>
                </a:tc>
                <a:extLst>
                  <a:ext uri="{0D108BD9-81ED-4DB2-BD59-A6C34878D82A}">
                    <a16:rowId xmlns:a16="http://schemas.microsoft.com/office/drawing/2014/main" val="276473438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5F65969-6B3E-059F-5EFF-77AD74FA8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64100"/>
              </p:ext>
            </p:extLst>
          </p:nvPr>
        </p:nvGraphicFramePr>
        <p:xfrm>
          <a:off x="3431642" y="1835648"/>
          <a:ext cx="5483757" cy="4051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776878">
                  <a:extLst>
                    <a:ext uri="{9D8B030D-6E8A-4147-A177-3AD203B41FA5}">
                      <a16:colId xmlns:a16="http://schemas.microsoft.com/office/drawing/2014/main" val="3128471864"/>
                    </a:ext>
                  </a:extLst>
                </a:gridCol>
                <a:gridCol w="1706879">
                  <a:extLst>
                    <a:ext uri="{9D8B030D-6E8A-4147-A177-3AD203B41FA5}">
                      <a16:colId xmlns:a16="http://schemas.microsoft.com/office/drawing/2014/main" val="818905025"/>
                    </a:ext>
                  </a:extLst>
                </a:gridCol>
              </a:tblGrid>
              <a:tr h="405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 </a:t>
                      </a:r>
                      <a:endParaRPr lang="en-US" sz="2400" b="1" i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</a:t>
                      </a:r>
                      <a:r>
                        <a:rPr lang="en-US" sz="2400" b="0" i="0" kern="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=238  %</a:t>
                      </a:r>
                      <a:endParaRPr lang="en-US" sz="2400" b="0" i="0" kern="100" dirty="0">
                        <a:effectLst/>
                        <a:latin typeface="Calibri Light" panose="020F0302020204030204" pitchFamily="34" charset="0"/>
                        <a:ea typeface="DengXian" panose="02010600030101010101" pitchFamily="2" charset="-122"/>
                        <a:cs typeface="Calibri Light" panose="020F0302020204030204" pitchFamily="34" charset="0"/>
                      </a:endParaRPr>
                    </a:p>
                  </a:txBody>
                  <a:tcPr marL="66753" marR="66753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259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06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21857</TotalTime>
  <Words>1400</Words>
  <Application>Microsoft Macintosh PowerPoint</Application>
  <PresentationFormat>Widescreen</PresentationFormat>
  <Paragraphs>309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Calibri Light</vt:lpstr>
      <vt:lpstr>Times New Roman</vt:lpstr>
      <vt:lpstr>Office Theme</vt:lpstr>
      <vt:lpstr>Search and Seizure:  A Descriptive Analysis of Hospital Searches Among Patients with Substance Use Disorders</vt:lpstr>
      <vt:lpstr>PowerPoint Presentation</vt:lpstr>
      <vt:lpstr>Background</vt:lpstr>
      <vt:lpstr>Hospital Security Room Searches</vt:lpstr>
      <vt:lpstr>Study Aim</vt:lpstr>
      <vt:lpstr>Methods</vt:lpstr>
      <vt:lpstr>Room Search Cohort </vt:lpstr>
      <vt:lpstr>Patient Characteristics</vt:lpstr>
      <vt:lpstr>Patient Characteristics</vt:lpstr>
      <vt:lpstr>Search Context</vt:lpstr>
      <vt:lpstr>Items Confiscated</vt:lpstr>
      <vt:lpstr>Search Outcomes</vt:lpstr>
      <vt:lpstr>Limitations</vt:lpstr>
      <vt:lpstr>Diversity, Equity, and Inclusion</vt:lpstr>
      <vt:lpstr>Conclusions</vt:lpstr>
      <vt:lpstr>Implications</vt:lpstr>
      <vt:lpstr>Acknowledgements</vt:lpstr>
      <vt:lpstr>Questions?</vt:lpstr>
      <vt:lpstr>PowerPoint Presentation</vt:lpstr>
      <vt:lpstr>Search Cohort and Patient Characteristics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Nessen, Sarah</dc:creator>
  <cp:lastModifiedBy>Nessen, Sarah</cp:lastModifiedBy>
  <cp:revision>15</cp:revision>
  <dcterms:created xsi:type="dcterms:W3CDTF">2024-10-29T18:14:26Z</dcterms:created>
  <dcterms:modified xsi:type="dcterms:W3CDTF">2024-11-13T22:35:20Z</dcterms:modified>
</cp:coreProperties>
</file>