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9_26B95D87.xml" ContentType="application/vnd.ms-powerpoint.comments+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2307" r:id="rId4"/>
    <p:sldId id="2330" r:id="rId5"/>
    <p:sldId id="2308" r:id="rId6"/>
    <p:sldId id="2319" r:id="rId7"/>
    <p:sldId id="2322" r:id="rId8"/>
    <p:sldId id="1530" r:id="rId9"/>
    <p:sldId id="334" r:id="rId10"/>
    <p:sldId id="2312" r:id="rId11"/>
    <p:sldId id="2313" r:id="rId12"/>
    <p:sldId id="1531" r:id="rId13"/>
    <p:sldId id="260" r:id="rId14"/>
    <p:sldId id="2296" r:id="rId15"/>
    <p:sldId id="262" r:id="rId16"/>
    <p:sldId id="2301" r:id="rId17"/>
    <p:sldId id="2320" r:id="rId18"/>
    <p:sldId id="308" r:id="rId19"/>
    <p:sldId id="2297" r:id="rId20"/>
    <p:sldId id="2300" r:id="rId21"/>
    <p:sldId id="2282" r:id="rId22"/>
    <p:sldId id="2334" r:id="rId23"/>
    <p:sldId id="2323" r:id="rId24"/>
    <p:sldId id="2306" r:id="rId25"/>
    <p:sldId id="2321" r:id="rId26"/>
    <p:sldId id="261" r:id="rId27"/>
    <p:sldId id="2309" r:id="rId28"/>
    <p:sldId id="281" r:id="rId29"/>
    <p:sldId id="2298" r:id="rId30"/>
    <p:sldId id="2324" r:id="rId31"/>
    <p:sldId id="2310" r:id="rId32"/>
    <p:sldId id="257" r:id="rId33"/>
    <p:sldId id="2314" r:id="rId34"/>
    <p:sldId id="2315" r:id="rId35"/>
    <p:sldId id="2317" r:id="rId36"/>
    <p:sldId id="2333" r:id="rId37"/>
    <p:sldId id="2318" r:id="rId38"/>
    <p:sldId id="2326" r:id="rId39"/>
    <p:sldId id="2328" r:id="rId40"/>
    <p:sldId id="2327" r:id="rId41"/>
    <p:sldId id="2332" r:id="rId42"/>
    <p:sldId id="2329"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20351A-46A7-145E-57A9-CA19A06CB9DD}" name="Mccrary, Madeline" initials="MM" userId="S::u150592@unch.unc.edu::f298cccf-0ad0-4909-b5d7-fdf0f734d9d7" providerId="AD"/>
  <p188:author id="{B7AED7FF-795E-0842-9E6D-B7A20CC99FA9}" name="Schranz, Asher J" initials="SAJ" userId="S::aschranz@ad.unc.edu::9e23746a-a1af-4289-87ba-c309e63793f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A055CA-EC94-4B70-9FD7-80A5637A64DD}" v="1" dt="2024-11-16T21:05:29.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en-US" sz="2400"/>
              <a:t>UNC: Data 8/2021-8/2022</a:t>
            </a:r>
          </a:p>
        </c:rich>
      </c:tx>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Inpatient initiation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Inpatient e-consult</c:v>
                </c:pt>
                <c:pt idx="1">
                  <c:v>Linked to treatment</c:v>
                </c:pt>
                <c:pt idx="2">
                  <c:v>Started treatment</c:v>
                </c:pt>
                <c:pt idx="3">
                  <c:v>Completed treatment</c:v>
                </c:pt>
                <c:pt idx="4">
                  <c:v>SVR 4-11</c:v>
                </c:pt>
                <c:pt idx="5">
                  <c:v>SVR 12+</c:v>
                </c:pt>
              </c:strCache>
            </c:strRef>
          </c:cat>
          <c:val>
            <c:numRef>
              <c:f>Sheet1!$B$2:$B$7</c:f>
              <c:numCache>
                <c:formatCode>General</c:formatCode>
                <c:ptCount val="6"/>
                <c:pt idx="0">
                  <c:v>11</c:v>
                </c:pt>
                <c:pt idx="1">
                  <c:v>11</c:v>
                </c:pt>
                <c:pt idx="2">
                  <c:v>11</c:v>
                </c:pt>
                <c:pt idx="3">
                  <c:v>8</c:v>
                </c:pt>
                <c:pt idx="4">
                  <c:v>8</c:v>
                </c:pt>
                <c:pt idx="5">
                  <c:v>8</c:v>
                </c:pt>
              </c:numCache>
            </c:numRef>
          </c:val>
          <c:extLst>
            <c:ext xmlns:c16="http://schemas.microsoft.com/office/drawing/2014/chart" uri="{C3380CC4-5D6E-409C-BE32-E72D297353CC}">
              <c16:uniqueId val="{00000000-AE79-D44C-A0D6-05A5BB1D1552}"/>
            </c:ext>
          </c:extLst>
        </c:ser>
        <c:ser>
          <c:idx val="1"/>
          <c:order val="1"/>
          <c:tx>
            <c:strRef>
              <c:f>Sheet1!$C$1</c:f>
              <c:strCache>
                <c:ptCount val="1"/>
                <c:pt idx="0">
                  <c:v>Non-inpatient initiation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Inpatient e-consult</c:v>
                </c:pt>
                <c:pt idx="1">
                  <c:v>Linked to treatment</c:v>
                </c:pt>
                <c:pt idx="2">
                  <c:v>Started treatment</c:v>
                </c:pt>
                <c:pt idx="3">
                  <c:v>Completed treatment</c:v>
                </c:pt>
                <c:pt idx="4">
                  <c:v>SVR 4-11</c:v>
                </c:pt>
                <c:pt idx="5">
                  <c:v>SVR 12+</c:v>
                </c:pt>
              </c:strCache>
            </c:strRef>
          </c:cat>
          <c:val>
            <c:numRef>
              <c:f>Sheet1!$C$2:$C$7</c:f>
              <c:numCache>
                <c:formatCode>General</c:formatCode>
                <c:ptCount val="6"/>
                <c:pt idx="0">
                  <c:v>17</c:v>
                </c:pt>
                <c:pt idx="1">
                  <c:v>12</c:v>
                </c:pt>
                <c:pt idx="2">
                  <c:v>8</c:v>
                </c:pt>
                <c:pt idx="3">
                  <c:v>5</c:v>
                </c:pt>
                <c:pt idx="4">
                  <c:v>5</c:v>
                </c:pt>
                <c:pt idx="5">
                  <c:v>4</c:v>
                </c:pt>
              </c:numCache>
            </c:numRef>
          </c:val>
          <c:extLst>
            <c:ext xmlns:c16="http://schemas.microsoft.com/office/drawing/2014/chart" uri="{C3380CC4-5D6E-409C-BE32-E72D297353CC}">
              <c16:uniqueId val="{00000001-AE79-D44C-A0D6-05A5BB1D1552}"/>
            </c:ext>
          </c:extLst>
        </c:ser>
        <c:dLbls>
          <c:dLblPos val="ctr"/>
          <c:showLegendKey val="0"/>
          <c:showVal val="1"/>
          <c:showCatName val="0"/>
          <c:showSerName val="0"/>
          <c:showPercent val="0"/>
          <c:showBubbleSize val="0"/>
        </c:dLbls>
        <c:gapWidth val="79"/>
        <c:overlap val="100"/>
        <c:axId val="78459551"/>
        <c:axId val="78461199"/>
      </c:barChart>
      <c:catAx>
        <c:axId val="784595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78461199"/>
        <c:crosses val="autoZero"/>
        <c:auto val="1"/>
        <c:lblAlgn val="ctr"/>
        <c:lblOffset val="100"/>
        <c:noMultiLvlLbl val="0"/>
      </c:catAx>
      <c:valAx>
        <c:axId val="78461199"/>
        <c:scaling>
          <c:orientation val="minMax"/>
        </c:scaling>
        <c:delete val="1"/>
        <c:axPos val="l"/>
        <c:numFmt formatCode="General" sourceLinked="1"/>
        <c:majorTickMark val="none"/>
        <c:minorTickMark val="none"/>
        <c:tickLblPos val="nextTo"/>
        <c:crossAx val="7845955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modernComment_119_26B95D87.xml><?xml version="1.0" encoding="utf-8"?>
<p188:cmLst xmlns:a="http://schemas.openxmlformats.org/drawingml/2006/main" xmlns:r="http://schemas.openxmlformats.org/officeDocument/2006/relationships" xmlns:p188="http://schemas.microsoft.com/office/powerpoint/2018/8/main">
  <p188:cm id="{E28FF7C5-B49D-2145-A0F6-40BF4AB99B15}" authorId="{EE20351A-46A7-145E-57A9-CA19A06CB9DD}" created="2022-09-06T13:53:10.928">
    <ac:deMkLst xmlns:ac="http://schemas.microsoft.com/office/drawing/2013/main/command">
      <pc:docMk xmlns:pc="http://schemas.microsoft.com/office/powerpoint/2013/main/command"/>
      <pc:sldMk xmlns:pc="http://schemas.microsoft.com/office/powerpoint/2013/main/command" cId="649682311" sldId="281"/>
      <ac:grpSpMk id="12" creationId="{A4771C64-4BF7-1D94-1974-A9754B18C50A}"/>
    </ac:deMkLst>
    <p188:replyLst>
      <p188:reply id="{F8C1B018-F232-6041-BA1C-65DD395DECDC}" authorId="{EE20351A-46A7-145E-57A9-CA19A06CB9DD}" created="2022-09-12T19:45:46.688">
        <p188:txBody>
          <a:bodyPr/>
          <a:lstStyle/>
          <a:p>
            <a:r>
              <a:rPr lang="en-US"/>
              <a:t>Remind people what an e-consult is? Or just address if someone asks what it is. </a:t>
            </a:r>
          </a:p>
        </p188:txBody>
      </p188:reply>
    </p188:replyLst>
    <p188:txBody>
      <a:bodyPr/>
      <a:lstStyle/>
      <a:p>
        <a:r>
          <a:rPr lang="en-US"/>
          <a:t>DONT SAY ITS COMPLICATED</a:t>
        </a:r>
      </a:p>
    </p188:txBody>
  </p188:cm>
  <p188:cm id="{7B1CD789-EAF2-4B48-842B-CEDAB8F2B719}" authorId="{B7AED7FF-795E-0842-9E6D-B7A20CC99FA9}" created="2023-01-22T18:20:28.459">
    <pc:sldMkLst xmlns:pc="http://schemas.microsoft.com/office/powerpoint/2013/main/command">
      <pc:docMk/>
      <pc:sldMk cId="649682311" sldId="281"/>
    </pc:sldMkLst>
    <p188:txBody>
      <a:bodyPr/>
      <a:lstStyle/>
      <a:p>
        <a:r>
          <a:rPr lang="en-US"/>
          <a:t>The above comments stand. Important to let people know what an "inpatient e-consult" is since they may not have it at their institutoin."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4FE88D-A340-4EF2-A9CF-5FEB3521FBE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A5AC1F4-A045-4314-909D-3F10E4266B21}">
      <dgm:prSet phldrT="[Text]" phldr="0"/>
      <dgm:spPr/>
      <dgm:t>
        <a:bodyPr/>
        <a:lstStyle/>
        <a:p>
          <a:pPr rtl="0"/>
          <a:r>
            <a:rPr lang="en-US" b="1">
              <a:latin typeface="Calibri"/>
              <a:cs typeface="Calibri"/>
            </a:rPr>
            <a:t>Nurse/nurse navigator</a:t>
          </a:r>
        </a:p>
      </dgm:t>
    </dgm:pt>
    <dgm:pt modelId="{686DC9FD-FFDC-4872-9169-B26211795EE4}" type="parTrans" cxnId="{0E2AB6A1-CBDF-4637-A7B9-3F13E729E2F6}">
      <dgm:prSet/>
      <dgm:spPr/>
      <dgm:t>
        <a:bodyPr/>
        <a:lstStyle/>
        <a:p>
          <a:endParaRPr lang="en-US"/>
        </a:p>
      </dgm:t>
    </dgm:pt>
    <dgm:pt modelId="{CA7A7571-F0CB-4BB5-9659-622B0B1D6BCC}" type="sibTrans" cxnId="{0E2AB6A1-CBDF-4637-A7B9-3F13E729E2F6}">
      <dgm:prSet/>
      <dgm:spPr/>
      <dgm:t>
        <a:bodyPr/>
        <a:lstStyle/>
        <a:p>
          <a:endParaRPr lang="en-US"/>
        </a:p>
      </dgm:t>
    </dgm:pt>
    <dgm:pt modelId="{BC609F7F-9BD6-4BD8-B2E3-A2EA3AE1B310}">
      <dgm:prSet phldrT="[Text]" phldr="0"/>
      <dgm:spPr/>
      <dgm:t>
        <a:bodyPr/>
        <a:lstStyle/>
        <a:p>
          <a:pPr rtl="0"/>
          <a:r>
            <a:rPr lang="en-US">
              <a:latin typeface="Calibri"/>
              <a:cs typeface="Calibri"/>
            </a:rPr>
            <a:t>Education</a:t>
          </a:r>
        </a:p>
      </dgm:t>
    </dgm:pt>
    <dgm:pt modelId="{AE55697F-F73B-4897-AEEC-FB9F2A52168E}" type="parTrans" cxnId="{CBC662D0-457F-4DA0-94D2-0C441125B5CF}">
      <dgm:prSet/>
      <dgm:spPr/>
      <dgm:t>
        <a:bodyPr/>
        <a:lstStyle/>
        <a:p>
          <a:endParaRPr lang="en-US"/>
        </a:p>
      </dgm:t>
    </dgm:pt>
    <dgm:pt modelId="{44825097-B35C-40A2-9756-AF9AD407CABC}" type="sibTrans" cxnId="{CBC662D0-457F-4DA0-94D2-0C441125B5CF}">
      <dgm:prSet/>
      <dgm:spPr/>
      <dgm:t>
        <a:bodyPr/>
        <a:lstStyle/>
        <a:p>
          <a:endParaRPr lang="en-US"/>
        </a:p>
      </dgm:t>
    </dgm:pt>
    <dgm:pt modelId="{DF834DE5-E63B-4BE2-8E71-D86546FFFEDA}">
      <dgm:prSet phldrT="[Text]" phldr="0"/>
      <dgm:spPr/>
      <dgm:t>
        <a:bodyPr/>
        <a:lstStyle/>
        <a:p>
          <a:pPr rtl="0"/>
          <a:r>
            <a:rPr lang="en-US" b="1">
              <a:solidFill>
                <a:schemeClr val="bg1"/>
              </a:solidFill>
              <a:latin typeface="Calibri"/>
              <a:cs typeface="Calibri"/>
            </a:rPr>
            <a:t>Peer support specialist</a:t>
          </a:r>
        </a:p>
      </dgm:t>
    </dgm:pt>
    <dgm:pt modelId="{686DB1F4-D508-4633-886B-E030717289CC}" type="parTrans" cxnId="{1054FCA2-D54C-43B5-97C4-D063E3AB18CB}">
      <dgm:prSet/>
      <dgm:spPr/>
      <dgm:t>
        <a:bodyPr/>
        <a:lstStyle/>
        <a:p>
          <a:endParaRPr lang="en-US"/>
        </a:p>
      </dgm:t>
    </dgm:pt>
    <dgm:pt modelId="{CEE3E1FB-22A2-43AD-A478-1D0CFED3D923}" type="sibTrans" cxnId="{1054FCA2-D54C-43B5-97C4-D063E3AB18CB}">
      <dgm:prSet/>
      <dgm:spPr/>
      <dgm:t>
        <a:bodyPr/>
        <a:lstStyle/>
        <a:p>
          <a:endParaRPr lang="en-US"/>
        </a:p>
      </dgm:t>
    </dgm:pt>
    <dgm:pt modelId="{F61FC960-0C0E-4A80-840A-AC358449C4A6}">
      <dgm:prSet phldrT="[Text]" phldr="0"/>
      <dgm:spPr/>
      <dgm:t>
        <a:bodyPr/>
        <a:lstStyle/>
        <a:p>
          <a:pPr rtl="0"/>
          <a:r>
            <a:rPr lang="en-US">
              <a:latin typeface="Calibri"/>
              <a:cs typeface="Calibri"/>
            </a:rPr>
            <a:t>Patient advocacy</a:t>
          </a:r>
        </a:p>
      </dgm:t>
    </dgm:pt>
    <dgm:pt modelId="{794AC175-9FA3-4520-94BE-6D8C7BFEE6D9}" type="parTrans" cxnId="{D176DB4D-C5B8-477E-91CD-A2243DCD6905}">
      <dgm:prSet/>
      <dgm:spPr/>
      <dgm:t>
        <a:bodyPr/>
        <a:lstStyle/>
        <a:p>
          <a:endParaRPr lang="en-US"/>
        </a:p>
      </dgm:t>
    </dgm:pt>
    <dgm:pt modelId="{DA6F224C-44B0-43E8-A14F-915B234A2CB6}" type="sibTrans" cxnId="{D176DB4D-C5B8-477E-91CD-A2243DCD6905}">
      <dgm:prSet/>
      <dgm:spPr/>
      <dgm:t>
        <a:bodyPr/>
        <a:lstStyle/>
        <a:p>
          <a:endParaRPr lang="en-US"/>
        </a:p>
      </dgm:t>
    </dgm:pt>
    <dgm:pt modelId="{A243D2AE-D1F8-47A7-877F-EE723F056C1A}">
      <dgm:prSet phldrT="[Text]" phldr="0"/>
      <dgm:spPr/>
      <dgm:t>
        <a:bodyPr/>
        <a:lstStyle/>
        <a:p>
          <a:pPr rtl="0"/>
          <a:r>
            <a:rPr lang="en-US">
              <a:latin typeface="Calibri"/>
              <a:cs typeface="Calibri"/>
            </a:rPr>
            <a:t>Support with adherence</a:t>
          </a:r>
        </a:p>
      </dgm:t>
    </dgm:pt>
    <dgm:pt modelId="{B682C250-3C56-4074-8909-085081A047FF}" type="parTrans" cxnId="{FEDB02F4-6BD7-42D1-89F9-C150FCB3E510}">
      <dgm:prSet/>
      <dgm:spPr/>
      <dgm:t>
        <a:bodyPr/>
        <a:lstStyle/>
        <a:p>
          <a:endParaRPr lang="en-US"/>
        </a:p>
      </dgm:t>
    </dgm:pt>
    <dgm:pt modelId="{171BB978-CE0B-4F79-B943-F8B3162EBDBA}" type="sibTrans" cxnId="{FEDB02F4-6BD7-42D1-89F9-C150FCB3E510}">
      <dgm:prSet/>
      <dgm:spPr/>
      <dgm:t>
        <a:bodyPr/>
        <a:lstStyle/>
        <a:p>
          <a:endParaRPr lang="en-US"/>
        </a:p>
      </dgm:t>
    </dgm:pt>
    <dgm:pt modelId="{14CA81F7-33FA-4F7C-B827-4CC99F578081}">
      <dgm:prSet phldrT="[Text]" phldr="0"/>
      <dgm:spPr/>
      <dgm:t>
        <a:bodyPr/>
        <a:lstStyle/>
        <a:p>
          <a:r>
            <a:rPr lang="en-US" b="1">
              <a:solidFill>
                <a:schemeClr val="bg1"/>
              </a:solidFill>
              <a:latin typeface="Calibri"/>
              <a:cs typeface="Calibri"/>
            </a:rPr>
            <a:t>Pharmacist</a:t>
          </a:r>
        </a:p>
      </dgm:t>
    </dgm:pt>
    <dgm:pt modelId="{0D3D7E98-F300-4AC7-8CB9-2CF649ECE40D}" type="parTrans" cxnId="{5AE17B63-F8FD-4719-A444-2A770E94288E}">
      <dgm:prSet/>
      <dgm:spPr/>
      <dgm:t>
        <a:bodyPr/>
        <a:lstStyle/>
        <a:p>
          <a:endParaRPr lang="en-US"/>
        </a:p>
      </dgm:t>
    </dgm:pt>
    <dgm:pt modelId="{4F03365C-9FAD-4961-887B-3BEA035311F3}" type="sibTrans" cxnId="{5AE17B63-F8FD-4719-A444-2A770E94288E}">
      <dgm:prSet/>
      <dgm:spPr/>
      <dgm:t>
        <a:bodyPr/>
        <a:lstStyle/>
        <a:p>
          <a:endParaRPr lang="en-US"/>
        </a:p>
      </dgm:t>
    </dgm:pt>
    <dgm:pt modelId="{C6DECA7F-607C-402E-902A-CB8524CD21FE}">
      <dgm:prSet phldrT="[Text]" phldr="0"/>
      <dgm:spPr/>
      <dgm:t>
        <a:bodyPr/>
        <a:lstStyle/>
        <a:p>
          <a:pPr rtl="0"/>
          <a:r>
            <a:rPr lang="en-US">
              <a:latin typeface="Calibri"/>
              <a:cs typeface="Calibri"/>
            </a:rPr>
            <a:t>Manage drug interactions</a:t>
          </a:r>
        </a:p>
      </dgm:t>
    </dgm:pt>
    <dgm:pt modelId="{F1EB1915-6142-42F6-98B1-EF52FA705972}" type="parTrans" cxnId="{9D0C8BF5-9FE6-4D07-99E3-3F01EBF73761}">
      <dgm:prSet/>
      <dgm:spPr/>
      <dgm:t>
        <a:bodyPr/>
        <a:lstStyle/>
        <a:p>
          <a:endParaRPr lang="en-US"/>
        </a:p>
      </dgm:t>
    </dgm:pt>
    <dgm:pt modelId="{8DC98C65-FAAC-4411-82FC-DC1769820E7C}" type="sibTrans" cxnId="{9D0C8BF5-9FE6-4D07-99E3-3F01EBF73761}">
      <dgm:prSet/>
      <dgm:spPr/>
      <dgm:t>
        <a:bodyPr/>
        <a:lstStyle/>
        <a:p>
          <a:endParaRPr lang="en-US"/>
        </a:p>
      </dgm:t>
    </dgm:pt>
    <dgm:pt modelId="{EF4D5D9B-006A-4568-AADA-15984E880CD0}">
      <dgm:prSet phldrT="[Text]" phldr="0"/>
      <dgm:spPr/>
      <dgm:t>
        <a:bodyPr/>
        <a:lstStyle/>
        <a:p>
          <a:pPr rtl="0"/>
          <a:r>
            <a:rPr lang="en-US">
              <a:latin typeface="Calibri"/>
              <a:cs typeface="Calibri"/>
            </a:rPr>
            <a:t>Adherence/ADE follow ups</a:t>
          </a:r>
        </a:p>
      </dgm:t>
    </dgm:pt>
    <dgm:pt modelId="{E188DCC2-2488-4E03-945F-347A4A973706}" type="parTrans" cxnId="{EF660D11-5DB7-4CD9-9E27-2139A6A5F037}">
      <dgm:prSet/>
      <dgm:spPr/>
      <dgm:t>
        <a:bodyPr/>
        <a:lstStyle/>
        <a:p>
          <a:endParaRPr lang="en-US"/>
        </a:p>
      </dgm:t>
    </dgm:pt>
    <dgm:pt modelId="{073F3108-3509-4666-812B-C98168B04054}" type="sibTrans" cxnId="{EF660D11-5DB7-4CD9-9E27-2139A6A5F037}">
      <dgm:prSet/>
      <dgm:spPr/>
      <dgm:t>
        <a:bodyPr/>
        <a:lstStyle/>
        <a:p>
          <a:endParaRPr lang="en-US"/>
        </a:p>
      </dgm:t>
    </dgm:pt>
    <dgm:pt modelId="{E2FDDC39-BBB6-487B-816C-B7D2E465EA7D}">
      <dgm:prSet phldr="0"/>
      <dgm:spPr/>
      <dgm:t>
        <a:bodyPr/>
        <a:lstStyle/>
        <a:p>
          <a:pPr rtl="0"/>
          <a:r>
            <a:rPr lang="en-US" b="1">
              <a:latin typeface="Calibri"/>
              <a:cs typeface="Calibri"/>
            </a:rPr>
            <a:t>Social worker</a:t>
          </a:r>
          <a:r>
            <a:rPr lang="en-US">
              <a:latin typeface="Calibri"/>
              <a:cs typeface="Calibri"/>
            </a:rPr>
            <a:t> </a:t>
          </a:r>
        </a:p>
      </dgm:t>
    </dgm:pt>
    <dgm:pt modelId="{2D698E7A-03C7-48C8-8B41-E1EBBC6CEBF5}" type="parTrans" cxnId="{9FB15D29-2AF9-43BB-A866-8E7B756D5BAB}">
      <dgm:prSet/>
      <dgm:spPr/>
    </dgm:pt>
    <dgm:pt modelId="{F878999E-E7BB-4AD3-87DE-F750798F9CD0}" type="sibTrans" cxnId="{9FB15D29-2AF9-43BB-A866-8E7B756D5BAB}">
      <dgm:prSet/>
      <dgm:spPr/>
    </dgm:pt>
    <dgm:pt modelId="{E31390A6-562E-4F0B-8501-566C04C936B3}">
      <dgm:prSet phldr="0"/>
      <dgm:spPr/>
      <dgm:t>
        <a:bodyPr/>
        <a:lstStyle/>
        <a:p>
          <a:pPr rtl="0"/>
          <a:r>
            <a:rPr lang="en-US">
              <a:latin typeface="Calibri"/>
              <a:cs typeface="Calibri"/>
            </a:rPr>
            <a:t>Identify barriers</a:t>
          </a:r>
        </a:p>
      </dgm:t>
    </dgm:pt>
    <dgm:pt modelId="{9D45308E-61CE-41E3-9F43-8E26D81CEACE}" type="parTrans" cxnId="{313EF783-7CAD-4D48-8CC7-94A7A7802B02}">
      <dgm:prSet/>
      <dgm:spPr/>
    </dgm:pt>
    <dgm:pt modelId="{FBC8BCB3-06B8-4B35-9F59-945F08622E95}" type="sibTrans" cxnId="{313EF783-7CAD-4D48-8CC7-94A7A7802B02}">
      <dgm:prSet/>
      <dgm:spPr/>
    </dgm:pt>
    <dgm:pt modelId="{ED67AB42-B03D-408C-AE73-665C986297F9}">
      <dgm:prSet phldr="0"/>
      <dgm:spPr/>
      <dgm:t>
        <a:bodyPr/>
        <a:lstStyle/>
        <a:p>
          <a:pPr rtl="0"/>
          <a:r>
            <a:rPr lang="en-US">
              <a:latin typeface="Calibri"/>
              <a:cs typeface="Calibri"/>
            </a:rPr>
            <a:t>Follow ups (visits, labs, etc.)</a:t>
          </a:r>
        </a:p>
      </dgm:t>
    </dgm:pt>
    <dgm:pt modelId="{AAA1E627-6815-4EAE-82E4-3F3F630ECBD5}" type="parTrans" cxnId="{D5B54938-F9AD-49F6-821F-A9E2EA2DA84A}">
      <dgm:prSet/>
      <dgm:spPr/>
    </dgm:pt>
    <dgm:pt modelId="{AEF04A11-8CF8-4164-A8E2-B8253AA2460F}" type="sibTrans" cxnId="{D5B54938-F9AD-49F6-821F-A9E2EA2DA84A}">
      <dgm:prSet/>
      <dgm:spPr/>
    </dgm:pt>
    <dgm:pt modelId="{796F7331-EBB0-460A-B518-364FB95FA5DD}">
      <dgm:prSet phldr="0"/>
      <dgm:spPr/>
      <dgm:t>
        <a:bodyPr/>
        <a:lstStyle/>
        <a:p>
          <a:pPr rtl="0"/>
          <a:r>
            <a:rPr lang="en-US">
              <a:latin typeface="Calibri"/>
              <a:cs typeface="Calibri"/>
            </a:rPr>
            <a:t>"role model"</a:t>
          </a:r>
        </a:p>
      </dgm:t>
    </dgm:pt>
    <dgm:pt modelId="{4506E698-AFA9-4C44-8A7C-73CE024DB5B6}" type="parTrans" cxnId="{B9F10BB3-2564-4A0C-9E99-26F3A5F6FAA9}">
      <dgm:prSet/>
      <dgm:spPr/>
    </dgm:pt>
    <dgm:pt modelId="{4FD81771-E8CD-43F9-9797-43F773A5E9E1}" type="sibTrans" cxnId="{B9F10BB3-2564-4A0C-9E99-26F3A5F6FAA9}">
      <dgm:prSet/>
      <dgm:spPr/>
    </dgm:pt>
    <dgm:pt modelId="{71BC259D-1996-41DD-AF6F-C596BBC9D742}">
      <dgm:prSet phldr="0"/>
      <dgm:spPr/>
      <dgm:t>
        <a:bodyPr/>
        <a:lstStyle/>
        <a:p>
          <a:pPr rtl="0"/>
          <a:r>
            <a:rPr lang="en-US">
              <a:latin typeface="Calibri"/>
              <a:cs typeface="Calibri"/>
            </a:rPr>
            <a:t>Insurance/cost/refill troubleshooting</a:t>
          </a:r>
        </a:p>
      </dgm:t>
    </dgm:pt>
    <dgm:pt modelId="{47DD6CFA-83D1-4DC0-84B1-35DD6856EFA0}" type="parTrans" cxnId="{D1911C35-2153-44D4-AC24-77EA45631E1F}">
      <dgm:prSet/>
      <dgm:spPr/>
    </dgm:pt>
    <dgm:pt modelId="{498B8842-EE8F-4016-9185-84233D7B7F8E}" type="sibTrans" cxnId="{D1911C35-2153-44D4-AC24-77EA45631E1F}">
      <dgm:prSet/>
      <dgm:spPr/>
    </dgm:pt>
    <dgm:pt modelId="{29DFC0A7-AFAD-4942-A67D-E251F77AADFD}">
      <dgm:prSet phldr="0"/>
      <dgm:spPr/>
      <dgm:t>
        <a:bodyPr/>
        <a:lstStyle/>
        <a:p>
          <a:pPr rtl="0"/>
          <a:r>
            <a:rPr lang="en-US">
              <a:latin typeface="Calibri"/>
              <a:cs typeface="Calibri"/>
            </a:rPr>
            <a:t>Assess/address barriers</a:t>
          </a:r>
        </a:p>
      </dgm:t>
    </dgm:pt>
    <dgm:pt modelId="{0B7B2B3C-35B7-4B9C-9B43-4532A26D7458}" type="parTrans" cxnId="{FB30099A-2251-4E06-8F14-B3CF80471394}">
      <dgm:prSet/>
      <dgm:spPr/>
    </dgm:pt>
    <dgm:pt modelId="{3133E75D-D895-4F34-B65A-17668ACB9EB1}" type="sibTrans" cxnId="{FB30099A-2251-4E06-8F14-B3CF80471394}">
      <dgm:prSet/>
      <dgm:spPr/>
    </dgm:pt>
    <dgm:pt modelId="{ED8FA8FE-F50D-48EF-B08C-1ECEFF356D8E}">
      <dgm:prSet phldr="0"/>
      <dgm:spPr/>
      <dgm:t>
        <a:bodyPr/>
        <a:lstStyle/>
        <a:p>
          <a:pPr rtl="0"/>
          <a:r>
            <a:rPr lang="en-US">
              <a:latin typeface="Calibri"/>
              <a:cs typeface="Calibri"/>
            </a:rPr>
            <a:t>Care coordination</a:t>
          </a:r>
        </a:p>
      </dgm:t>
    </dgm:pt>
    <dgm:pt modelId="{550A88D8-E0BA-4781-9307-5E5B88E40B79}" type="parTrans" cxnId="{92A003CA-6CF2-411C-9419-34811B70F4E2}">
      <dgm:prSet/>
      <dgm:spPr/>
    </dgm:pt>
    <dgm:pt modelId="{09D663BB-58CA-4EFD-949E-D80009C7FBC8}" type="sibTrans" cxnId="{92A003CA-6CF2-411C-9419-34811B70F4E2}">
      <dgm:prSet/>
      <dgm:spPr/>
    </dgm:pt>
    <dgm:pt modelId="{B10CCE5A-56F4-4820-B928-0EF8961EEE53}">
      <dgm:prSet phldr="0"/>
      <dgm:spPr/>
      <dgm:t>
        <a:bodyPr/>
        <a:lstStyle/>
        <a:p>
          <a:pPr rtl="0"/>
          <a:r>
            <a:rPr lang="en-US">
              <a:latin typeface="Calibri"/>
              <a:cs typeface="Calibri"/>
            </a:rPr>
            <a:t>Patient advocacy</a:t>
          </a:r>
        </a:p>
      </dgm:t>
    </dgm:pt>
    <dgm:pt modelId="{533CC653-B88F-4937-A2EE-9AD3597BAF41}" type="parTrans" cxnId="{ED5B7DBC-B996-4E8B-A527-ADFA4BD471BE}">
      <dgm:prSet/>
      <dgm:spPr/>
    </dgm:pt>
    <dgm:pt modelId="{40CE290B-0AB0-4F74-BB66-77C56AFF79C4}" type="sibTrans" cxnId="{ED5B7DBC-B996-4E8B-A527-ADFA4BD471BE}">
      <dgm:prSet/>
      <dgm:spPr/>
    </dgm:pt>
    <dgm:pt modelId="{23BD5EFA-98B4-4C8E-9CD3-CA5BEB15FFDF}">
      <dgm:prSet phldr="0"/>
      <dgm:spPr/>
      <dgm:t>
        <a:bodyPr/>
        <a:lstStyle/>
        <a:p>
          <a:pPr rtl="0"/>
          <a:r>
            <a:rPr lang="en-US">
              <a:latin typeface="Calibri"/>
              <a:cs typeface="Calibri"/>
            </a:rPr>
            <a:t>Follow up reminders</a:t>
          </a:r>
        </a:p>
      </dgm:t>
    </dgm:pt>
    <dgm:pt modelId="{6E2E921C-D601-4016-A859-D665C97CA5E0}" type="parTrans" cxnId="{31E95285-BF69-4D33-B474-2A69B2F11354}">
      <dgm:prSet/>
      <dgm:spPr/>
    </dgm:pt>
    <dgm:pt modelId="{AD0F112F-7C62-4095-85A3-4080E17AA564}" type="sibTrans" cxnId="{31E95285-BF69-4D33-B474-2A69B2F11354}">
      <dgm:prSet/>
      <dgm:spPr/>
    </dgm:pt>
    <dgm:pt modelId="{65D4B6D0-599A-4FBD-8F48-3A59730C021B}" type="pres">
      <dgm:prSet presAssocID="{654FE88D-A340-4EF2-A9CF-5FEB3521FBE2}" presName="Name0" presStyleCnt="0">
        <dgm:presLayoutVars>
          <dgm:dir/>
          <dgm:animLvl val="lvl"/>
          <dgm:resizeHandles val="exact"/>
        </dgm:presLayoutVars>
      </dgm:prSet>
      <dgm:spPr/>
    </dgm:pt>
    <dgm:pt modelId="{D46CF84B-EFC4-46F8-B8BE-DE3F6F94431A}" type="pres">
      <dgm:prSet presAssocID="{5A5AC1F4-A045-4314-909D-3F10E4266B21}" presName="composite" presStyleCnt="0"/>
      <dgm:spPr/>
    </dgm:pt>
    <dgm:pt modelId="{326DA756-9887-45C9-BC89-B89538E606F0}" type="pres">
      <dgm:prSet presAssocID="{5A5AC1F4-A045-4314-909D-3F10E4266B21}" presName="parTx" presStyleLbl="alignNode1" presStyleIdx="0" presStyleCnt="4">
        <dgm:presLayoutVars>
          <dgm:chMax val="0"/>
          <dgm:chPref val="0"/>
          <dgm:bulletEnabled val="1"/>
        </dgm:presLayoutVars>
      </dgm:prSet>
      <dgm:spPr/>
    </dgm:pt>
    <dgm:pt modelId="{667AF78A-4F4A-4A45-8980-2AE685522609}" type="pres">
      <dgm:prSet presAssocID="{5A5AC1F4-A045-4314-909D-3F10E4266B21}" presName="desTx" presStyleLbl="alignAccFollowNode1" presStyleIdx="0" presStyleCnt="4">
        <dgm:presLayoutVars>
          <dgm:bulletEnabled val="1"/>
        </dgm:presLayoutVars>
      </dgm:prSet>
      <dgm:spPr/>
    </dgm:pt>
    <dgm:pt modelId="{30016D04-280F-4E4E-8EC2-51B8D42417AF}" type="pres">
      <dgm:prSet presAssocID="{CA7A7571-F0CB-4BB5-9659-622B0B1D6BCC}" presName="space" presStyleCnt="0"/>
      <dgm:spPr/>
    </dgm:pt>
    <dgm:pt modelId="{B2831A02-0244-46CA-B850-769E50769624}" type="pres">
      <dgm:prSet presAssocID="{DF834DE5-E63B-4BE2-8E71-D86546FFFEDA}" presName="composite" presStyleCnt="0"/>
      <dgm:spPr/>
    </dgm:pt>
    <dgm:pt modelId="{F64EEB3C-6A44-4D51-888E-62D98E7A8003}" type="pres">
      <dgm:prSet presAssocID="{DF834DE5-E63B-4BE2-8E71-D86546FFFEDA}" presName="parTx" presStyleLbl="alignNode1" presStyleIdx="1" presStyleCnt="4">
        <dgm:presLayoutVars>
          <dgm:chMax val="0"/>
          <dgm:chPref val="0"/>
          <dgm:bulletEnabled val="1"/>
        </dgm:presLayoutVars>
      </dgm:prSet>
      <dgm:spPr/>
    </dgm:pt>
    <dgm:pt modelId="{8E919806-1B62-43B3-A715-5C00A8A551A4}" type="pres">
      <dgm:prSet presAssocID="{DF834DE5-E63B-4BE2-8E71-D86546FFFEDA}" presName="desTx" presStyleLbl="alignAccFollowNode1" presStyleIdx="1" presStyleCnt="4">
        <dgm:presLayoutVars>
          <dgm:bulletEnabled val="1"/>
        </dgm:presLayoutVars>
      </dgm:prSet>
      <dgm:spPr/>
    </dgm:pt>
    <dgm:pt modelId="{4EC253CF-7ED3-4C63-80A3-73A3CF62729D}" type="pres">
      <dgm:prSet presAssocID="{CEE3E1FB-22A2-43AD-A478-1D0CFED3D923}" presName="space" presStyleCnt="0"/>
      <dgm:spPr/>
    </dgm:pt>
    <dgm:pt modelId="{F26F0815-9847-42E9-888E-A2D30D380CF2}" type="pres">
      <dgm:prSet presAssocID="{14CA81F7-33FA-4F7C-B827-4CC99F578081}" presName="composite" presStyleCnt="0"/>
      <dgm:spPr/>
    </dgm:pt>
    <dgm:pt modelId="{F3C8C6E4-9F52-46C5-BC2E-4BD987D79E5B}" type="pres">
      <dgm:prSet presAssocID="{14CA81F7-33FA-4F7C-B827-4CC99F578081}" presName="parTx" presStyleLbl="alignNode1" presStyleIdx="2" presStyleCnt="4">
        <dgm:presLayoutVars>
          <dgm:chMax val="0"/>
          <dgm:chPref val="0"/>
          <dgm:bulletEnabled val="1"/>
        </dgm:presLayoutVars>
      </dgm:prSet>
      <dgm:spPr/>
    </dgm:pt>
    <dgm:pt modelId="{11ED7F44-40E1-4401-ABF7-260849D1C8AC}" type="pres">
      <dgm:prSet presAssocID="{14CA81F7-33FA-4F7C-B827-4CC99F578081}" presName="desTx" presStyleLbl="alignAccFollowNode1" presStyleIdx="2" presStyleCnt="4">
        <dgm:presLayoutVars>
          <dgm:bulletEnabled val="1"/>
        </dgm:presLayoutVars>
      </dgm:prSet>
      <dgm:spPr/>
    </dgm:pt>
    <dgm:pt modelId="{4438E8ED-F7C6-4670-B5E9-FE56C951B4F5}" type="pres">
      <dgm:prSet presAssocID="{4F03365C-9FAD-4961-887B-3BEA035311F3}" presName="space" presStyleCnt="0"/>
      <dgm:spPr/>
    </dgm:pt>
    <dgm:pt modelId="{86EF668C-3120-4F31-A80E-E00130F2F080}" type="pres">
      <dgm:prSet presAssocID="{E2FDDC39-BBB6-487B-816C-B7D2E465EA7D}" presName="composite" presStyleCnt="0"/>
      <dgm:spPr/>
    </dgm:pt>
    <dgm:pt modelId="{7B64B2E1-E336-435A-8A81-3E67594D91F1}" type="pres">
      <dgm:prSet presAssocID="{E2FDDC39-BBB6-487B-816C-B7D2E465EA7D}" presName="parTx" presStyleLbl="alignNode1" presStyleIdx="3" presStyleCnt="4">
        <dgm:presLayoutVars>
          <dgm:chMax val="0"/>
          <dgm:chPref val="0"/>
          <dgm:bulletEnabled val="1"/>
        </dgm:presLayoutVars>
      </dgm:prSet>
      <dgm:spPr/>
    </dgm:pt>
    <dgm:pt modelId="{CA6341BD-2E2B-4F99-8626-FCCE029C1D72}" type="pres">
      <dgm:prSet presAssocID="{E2FDDC39-BBB6-487B-816C-B7D2E465EA7D}" presName="desTx" presStyleLbl="alignAccFollowNode1" presStyleIdx="3" presStyleCnt="4">
        <dgm:presLayoutVars>
          <dgm:bulletEnabled val="1"/>
        </dgm:presLayoutVars>
      </dgm:prSet>
      <dgm:spPr/>
    </dgm:pt>
  </dgm:ptLst>
  <dgm:cxnLst>
    <dgm:cxn modelId="{80F72C05-B7DC-4C6B-B11F-E1817BD0CC00}" type="presOf" srcId="{14CA81F7-33FA-4F7C-B827-4CC99F578081}" destId="{F3C8C6E4-9F52-46C5-BC2E-4BD987D79E5B}" srcOrd="0" destOrd="0" presId="urn:microsoft.com/office/officeart/2005/8/layout/hList1"/>
    <dgm:cxn modelId="{683ADC06-2BEE-472C-B808-DD7CE35E9FAF}" type="presOf" srcId="{A243D2AE-D1F8-47A7-877F-EE723F056C1A}" destId="{8E919806-1B62-43B3-A715-5C00A8A551A4}" srcOrd="0" destOrd="1" presId="urn:microsoft.com/office/officeart/2005/8/layout/hList1"/>
    <dgm:cxn modelId="{EF660D11-5DB7-4CD9-9E27-2139A6A5F037}" srcId="{14CA81F7-33FA-4F7C-B827-4CC99F578081}" destId="{EF4D5D9B-006A-4568-AADA-15984E880CD0}" srcOrd="1" destOrd="0" parTransId="{E188DCC2-2488-4E03-945F-347A4A973706}" sibTransId="{073F3108-3509-4666-812B-C98168B04054}"/>
    <dgm:cxn modelId="{4E130C12-729B-4833-B872-7EE8E1182CAB}" type="presOf" srcId="{EF4D5D9B-006A-4568-AADA-15984E880CD0}" destId="{11ED7F44-40E1-4401-ABF7-260849D1C8AC}" srcOrd="0" destOrd="1" presId="urn:microsoft.com/office/officeart/2005/8/layout/hList1"/>
    <dgm:cxn modelId="{9FB15D29-2AF9-43BB-A866-8E7B756D5BAB}" srcId="{654FE88D-A340-4EF2-A9CF-5FEB3521FBE2}" destId="{E2FDDC39-BBB6-487B-816C-B7D2E465EA7D}" srcOrd="3" destOrd="0" parTransId="{2D698E7A-03C7-48C8-8B41-E1EBBC6CEBF5}" sibTransId="{F878999E-E7BB-4AD3-87DE-F750798F9CD0}"/>
    <dgm:cxn modelId="{00D6362B-8072-4E55-ADBB-DE70F05ED882}" type="presOf" srcId="{71BC259D-1996-41DD-AF6F-C596BBC9D742}" destId="{11ED7F44-40E1-4401-ABF7-260849D1C8AC}" srcOrd="0" destOrd="2" presId="urn:microsoft.com/office/officeart/2005/8/layout/hList1"/>
    <dgm:cxn modelId="{D1911C35-2153-44D4-AC24-77EA45631E1F}" srcId="{14CA81F7-33FA-4F7C-B827-4CC99F578081}" destId="{71BC259D-1996-41DD-AF6F-C596BBC9D742}" srcOrd="2" destOrd="0" parTransId="{47DD6CFA-83D1-4DC0-84B1-35DD6856EFA0}" sibTransId="{498B8842-EE8F-4016-9185-84233D7B7F8E}"/>
    <dgm:cxn modelId="{D5B54938-F9AD-49F6-821F-A9E2EA2DA84A}" srcId="{5A5AC1F4-A045-4314-909D-3F10E4266B21}" destId="{ED67AB42-B03D-408C-AE73-665C986297F9}" srcOrd="2" destOrd="0" parTransId="{AAA1E627-6815-4EAE-82E4-3F3F630ECBD5}" sibTransId="{AEF04A11-8CF8-4164-A8E2-B8253AA2460F}"/>
    <dgm:cxn modelId="{E86FF760-FB33-4185-8C34-5E2FA38DE1A4}" type="presOf" srcId="{E2FDDC39-BBB6-487B-816C-B7D2E465EA7D}" destId="{7B64B2E1-E336-435A-8A81-3E67594D91F1}" srcOrd="0" destOrd="0" presId="urn:microsoft.com/office/officeart/2005/8/layout/hList1"/>
    <dgm:cxn modelId="{5AE17B63-F8FD-4719-A444-2A770E94288E}" srcId="{654FE88D-A340-4EF2-A9CF-5FEB3521FBE2}" destId="{14CA81F7-33FA-4F7C-B827-4CC99F578081}" srcOrd="2" destOrd="0" parTransId="{0D3D7E98-F300-4AC7-8CB9-2CF649ECE40D}" sibTransId="{4F03365C-9FAD-4961-887B-3BEA035311F3}"/>
    <dgm:cxn modelId="{D176DB4D-C5B8-477E-91CD-A2243DCD6905}" srcId="{DF834DE5-E63B-4BE2-8E71-D86546FFFEDA}" destId="{F61FC960-0C0E-4A80-840A-AC358449C4A6}" srcOrd="0" destOrd="0" parTransId="{794AC175-9FA3-4520-94BE-6D8C7BFEE6D9}" sibTransId="{DA6F224C-44B0-43E8-A14F-915B234A2CB6}"/>
    <dgm:cxn modelId="{71AD804E-EF7A-471C-94C7-40C53097BF0D}" type="presOf" srcId="{654FE88D-A340-4EF2-A9CF-5FEB3521FBE2}" destId="{65D4B6D0-599A-4FBD-8F48-3A59730C021B}" srcOrd="0" destOrd="0" presId="urn:microsoft.com/office/officeart/2005/8/layout/hList1"/>
    <dgm:cxn modelId="{A781D64F-3C6E-4823-8D6C-AF3E61E61B9A}" type="presOf" srcId="{B10CCE5A-56F4-4820-B928-0EF8961EEE53}" destId="{CA6341BD-2E2B-4F99-8626-FCCE029C1D72}" srcOrd="0" destOrd="2" presId="urn:microsoft.com/office/officeart/2005/8/layout/hList1"/>
    <dgm:cxn modelId="{F5833F53-A992-4B49-ADE0-607C88FBFDDA}" type="presOf" srcId="{BC609F7F-9BD6-4BD8-B2E3-A2EA3AE1B310}" destId="{667AF78A-4F4A-4A45-8980-2AE685522609}" srcOrd="0" destOrd="0" presId="urn:microsoft.com/office/officeart/2005/8/layout/hList1"/>
    <dgm:cxn modelId="{F319BD73-AA73-44EA-80E0-40BF042A9A2B}" type="presOf" srcId="{F61FC960-0C0E-4A80-840A-AC358449C4A6}" destId="{8E919806-1B62-43B3-A715-5C00A8A551A4}" srcOrd="0" destOrd="0" presId="urn:microsoft.com/office/officeart/2005/8/layout/hList1"/>
    <dgm:cxn modelId="{313EF783-7CAD-4D48-8CC7-94A7A7802B02}" srcId="{5A5AC1F4-A045-4314-909D-3F10E4266B21}" destId="{E31390A6-562E-4F0B-8501-566C04C936B3}" srcOrd="1" destOrd="0" parTransId="{9D45308E-61CE-41E3-9F43-8E26D81CEACE}" sibTransId="{FBC8BCB3-06B8-4B35-9F59-945F08622E95}"/>
    <dgm:cxn modelId="{31E95285-BF69-4D33-B474-2A69B2F11354}" srcId="{E2FDDC39-BBB6-487B-816C-B7D2E465EA7D}" destId="{23BD5EFA-98B4-4C8E-9CD3-CA5BEB15FFDF}" srcOrd="3" destOrd="0" parTransId="{6E2E921C-D601-4016-A859-D665C97CA5E0}" sibTransId="{AD0F112F-7C62-4095-85A3-4080E17AA564}"/>
    <dgm:cxn modelId="{7895058F-B034-45B7-A1DA-3A7583E00C14}" type="presOf" srcId="{ED8FA8FE-F50D-48EF-B08C-1ECEFF356D8E}" destId="{CA6341BD-2E2B-4F99-8626-FCCE029C1D72}" srcOrd="0" destOrd="1" presId="urn:microsoft.com/office/officeart/2005/8/layout/hList1"/>
    <dgm:cxn modelId="{FB30099A-2251-4E06-8F14-B3CF80471394}" srcId="{E2FDDC39-BBB6-487B-816C-B7D2E465EA7D}" destId="{29DFC0A7-AFAD-4942-A67D-E251F77AADFD}" srcOrd="0" destOrd="0" parTransId="{0B7B2B3C-35B7-4B9C-9B43-4532A26D7458}" sibTransId="{3133E75D-D895-4F34-B65A-17668ACB9EB1}"/>
    <dgm:cxn modelId="{CA8A989A-BE49-46D0-A199-5CD703A6EA3A}" type="presOf" srcId="{23BD5EFA-98B4-4C8E-9CD3-CA5BEB15FFDF}" destId="{CA6341BD-2E2B-4F99-8626-FCCE029C1D72}" srcOrd="0" destOrd="3" presId="urn:microsoft.com/office/officeart/2005/8/layout/hList1"/>
    <dgm:cxn modelId="{AE6C589B-967F-4194-975B-0974A79E8A2C}" type="presOf" srcId="{29DFC0A7-AFAD-4942-A67D-E251F77AADFD}" destId="{CA6341BD-2E2B-4F99-8626-FCCE029C1D72}" srcOrd="0" destOrd="0" presId="urn:microsoft.com/office/officeart/2005/8/layout/hList1"/>
    <dgm:cxn modelId="{0E2AB6A1-CBDF-4637-A7B9-3F13E729E2F6}" srcId="{654FE88D-A340-4EF2-A9CF-5FEB3521FBE2}" destId="{5A5AC1F4-A045-4314-909D-3F10E4266B21}" srcOrd="0" destOrd="0" parTransId="{686DC9FD-FFDC-4872-9169-B26211795EE4}" sibTransId="{CA7A7571-F0CB-4BB5-9659-622B0B1D6BCC}"/>
    <dgm:cxn modelId="{1054FCA2-D54C-43B5-97C4-D063E3AB18CB}" srcId="{654FE88D-A340-4EF2-A9CF-5FEB3521FBE2}" destId="{DF834DE5-E63B-4BE2-8E71-D86546FFFEDA}" srcOrd="1" destOrd="0" parTransId="{686DB1F4-D508-4633-886B-E030717289CC}" sibTransId="{CEE3E1FB-22A2-43AD-A478-1D0CFED3D923}"/>
    <dgm:cxn modelId="{B042BCA6-CF3D-4770-AFFD-D48038CE1317}" type="presOf" srcId="{5A5AC1F4-A045-4314-909D-3F10E4266B21}" destId="{326DA756-9887-45C9-BC89-B89538E606F0}" srcOrd="0" destOrd="0" presId="urn:microsoft.com/office/officeart/2005/8/layout/hList1"/>
    <dgm:cxn modelId="{B9F10BB3-2564-4A0C-9E99-26F3A5F6FAA9}" srcId="{DF834DE5-E63B-4BE2-8E71-D86546FFFEDA}" destId="{796F7331-EBB0-460A-B518-364FB95FA5DD}" srcOrd="2" destOrd="0" parTransId="{4506E698-AFA9-4C44-8A7C-73CE024DB5B6}" sibTransId="{4FD81771-E8CD-43F9-9797-43F773A5E9E1}"/>
    <dgm:cxn modelId="{169E18BA-DC5D-4CAE-9732-F3EB8C8CF179}" type="presOf" srcId="{DF834DE5-E63B-4BE2-8E71-D86546FFFEDA}" destId="{F64EEB3C-6A44-4D51-888E-62D98E7A8003}" srcOrd="0" destOrd="0" presId="urn:microsoft.com/office/officeart/2005/8/layout/hList1"/>
    <dgm:cxn modelId="{ED5B7DBC-B996-4E8B-A527-ADFA4BD471BE}" srcId="{E2FDDC39-BBB6-487B-816C-B7D2E465EA7D}" destId="{B10CCE5A-56F4-4820-B928-0EF8961EEE53}" srcOrd="2" destOrd="0" parTransId="{533CC653-B88F-4937-A2EE-9AD3597BAF41}" sibTransId="{40CE290B-0AB0-4F74-BB66-77C56AFF79C4}"/>
    <dgm:cxn modelId="{92A003CA-6CF2-411C-9419-34811B70F4E2}" srcId="{E2FDDC39-BBB6-487B-816C-B7D2E465EA7D}" destId="{ED8FA8FE-F50D-48EF-B08C-1ECEFF356D8E}" srcOrd="1" destOrd="0" parTransId="{550A88D8-E0BA-4781-9307-5E5B88E40B79}" sibTransId="{09D663BB-58CA-4EFD-949E-D80009C7FBC8}"/>
    <dgm:cxn modelId="{CED0FDCA-738F-4EEB-919B-592A380D9805}" type="presOf" srcId="{E31390A6-562E-4F0B-8501-566C04C936B3}" destId="{667AF78A-4F4A-4A45-8980-2AE685522609}" srcOrd="0" destOrd="1" presId="urn:microsoft.com/office/officeart/2005/8/layout/hList1"/>
    <dgm:cxn modelId="{CBC662D0-457F-4DA0-94D2-0C441125B5CF}" srcId="{5A5AC1F4-A045-4314-909D-3F10E4266B21}" destId="{BC609F7F-9BD6-4BD8-B2E3-A2EA3AE1B310}" srcOrd="0" destOrd="0" parTransId="{AE55697F-F73B-4897-AEEC-FB9F2A52168E}" sibTransId="{44825097-B35C-40A2-9756-AF9AD407CABC}"/>
    <dgm:cxn modelId="{62F70AD4-F1C6-41B4-86AD-68162D0B3793}" type="presOf" srcId="{ED67AB42-B03D-408C-AE73-665C986297F9}" destId="{667AF78A-4F4A-4A45-8980-2AE685522609}" srcOrd="0" destOrd="2" presId="urn:microsoft.com/office/officeart/2005/8/layout/hList1"/>
    <dgm:cxn modelId="{D8CF31D8-EC3E-41F6-88B2-EB9720C41006}" type="presOf" srcId="{C6DECA7F-607C-402E-902A-CB8524CD21FE}" destId="{11ED7F44-40E1-4401-ABF7-260849D1C8AC}" srcOrd="0" destOrd="0" presId="urn:microsoft.com/office/officeart/2005/8/layout/hList1"/>
    <dgm:cxn modelId="{194B23E2-2EBD-4ADD-A952-5E67E075F354}" type="presOf" srcId="{796F7331-EBB0-460A-B518-364FB95FA5DD}" destId="{8E919806-1B62-43B3-A715-5C00A8A551A4}" srcOrd="0" destOrd="2" presId="urn:microsoft.com/office/officeart/2005/8/layout/hList1"/>
    <dgm:cxn modelId="{FEDB02F4-6BD7-42D1-89F9-C150FCB3E510}" srcId="{DF834DE5-E63B-4BE2-8E71-D86546FFFEDA}" destId="{A243D2AE-D1F8-47A7-877F-EE723F056C1A}" srcOrd="1" destOrd="0" parTransId="{B682C250-3C56-4074-8909-085081A047FF}" sibTransId="{171BB978-CE0B-4F79-B943-F8B3162EBDBA}"/>
    <dgm:cxn modelId="{9D0C8BF5-9FE6-4D07-99E3-3F01EBF73761}" srcId="{14CA81F7-33FA-4F7C-B827-4CC99F578081}" destId="{C6DECA7F-607C-402E-902A-CB8524CD21FE}" srcOrd="0" destOrd="0" parTransId="{F1EB1915-6142-42F6-98B1-EF52FA705972}" sibTransId="{8DC98C65-FAAC-4411-82FC-DC1769820E7C}"/>
    <dgm:cxn modelId="{0C3CE353-CB05-4F66-B8AF-0073D2F30978}" type="presParOf" srcId="{65D4B6D0-599A-4FBD-8F48-3A59730C021B}" destId="{D46CF84B-EFC4-46F8-B8BE-DE3F6F94431A}" srcOrd="0" destOrd="0" presId="urn:microsoft.com/office/officeart/2005/8/layout/hList1"/>
    <dgm:cxn modelId="{A87C5124-F1B8-48A5-8CB2-27BF7FE8747B}" type="presParOf" srcId="{D46CF84B-EFC4-46F8-B8BE-DE3F6F94431A}" destId="{326DA756-9887-45C9-BC89-B89538E606F0}" srcOrd="0" destOrd="0" presId="urn:microsoft.com/office/officeart/2005/8/layout/hList1"/>
    <dgm:cxn modelId="{BB91AD0D-8234-4CCA-A3ED-72E9C906D1C6}" type="presParOf" srcId="{D46CF84B-EFC4-46F8-B8BE-DE3F6F94431A}" destId="{667AF78A-4F4A-4A45-8980-2AE685522609}" srcOrd="1" destOrd="0" presId="urn:microsoft.com/office/officeart/2005/8/layout/hList1"/>
    <dgm:cxn modelId="{C4E3644B-D665-4835-8149-81C168487777}" type="presParOf" srcId="{65D4B6D0-599A-4FBD-8F48-3A59730C021B}" destId="{30016D04-280F-4E4E-8EC2-51B8D42417AF}" srcOrd="1" destOrd="0" presId="urn:microsoft.com/office/officeart/2005/8/layout/hList1"/>
    <dgm:cxn modelId="{C370F7EE-DB89-477B-A671-1E365C42968E}" type="presParOf" srcId="{65D4B6D0-599A-4FBD-8F48-3A59730C021B}" destId="{B2831A02-0244-46CA-B850-769E50769624}" srcOrd="2" destOrd="0" presId="urn:microsoft.com/office/officeart/2005/8/layout/hList1"/>
    <dgm:cxn modelId="{7EC8639F-3FD0-4FF6-A5B9-DB006448948E}" type="presParOf" srcId="{B2831A02-0244-46CA-B850-769E50769624}" destId="{F64EEB3C-6A44-4D51-888E-62D98E7A8003}" srcOrd="0" destOrd="0" presId="urn:microsoft.com/office/officeart/2005/8/layout/hList1"/>
    <dgm:cxn modelId="{56A1CCC4-347D-4142-B139-ADBDFB68C7B0}" type="presParOf" srcId="{B2831A02-0244-46CA-B850-769E50769624}" destId="{8E919806-1B62-43B3-A715-5C00A8A551A4}" srcOrd="1" destOrd="0" presId="urn:microsoft.com/office/officeart/2005/8/layout/hList1"/>
    <dgm:cxn modelId="{2BCB21E2-3953-442A-A693-BEACAF79CF7F}" type="presParOf" srcId="{65D4B6D0-599A-4FBD-8F48-3A59730C021B}" destId="{4EC253CF-7ED3-4C63-80A3-73A3CF62729D}" srcOrd="3" destOrd="0" presId="urn:microsoft.com/office/officeart/2005/8/layout/hList1"/>
    <dgm:cxn modelId="{4D4D442F-6A0D-4648-85DA-06CDF72ECAD1}" type="presParOf" srcId="{65D4B6D0-599A-4FBD-8F48-3A59730C021B}" destId="{F26F0815-9847-42E9-888E-A2D30D380CF2}" srcOrd="4" destOrd="0" presId="urn:microsoft.com/office/officeart/2005/8/layout/hList1"/>
    <dgm:cxn modelId="{E12E3EA4-9EC8-4ABF-8D09-12EFB4893A95}" type="presParOf" srcId="{F26F0815-9847-42E9-888E-A2D30D380CF2}" destId="{F3C8C6E4-9F52-46C5-BC2E-4BD987D79E5B}" srcOrd="0" destOrd="0" presId="urn:microsoft.com/office/officeart/2005/8/layout/hList1"/>
    <dgm:cxn modelId="{3C06848A-21B6-4196-B8D8-3633650D926D}" type="presParOf" srcId="{F26F0815-9847-42E9-888E-A2D30D380CF2}" destId="{11ED7F44-40E1-4401-ABF7-260849D1C8AC}" srcOrd="1" destOrd="0" presId="urn:microsoft.com/office/officeart/2005/8/layout/hList1"/>
    <dgm:cxn modelId="{82EDDEE3-B4D0-4BF0-9601-D71C26A54CE0}" type="presParOf" srcId="{65D4B6D0-599A-4FBD-8F48-3A59730C021B}" destId="{4438E8ED-F7C6-4670-B5E9-FE56C951B4F5}" srcOrd="5" destOrd="0" presId="urn:microsoft.com/office/officeart/2005/8/layout/hList1"/>
    <dgm:cxn modelId="{2B5B65FB-FC37-4630-8074-E643B8E7249E}" type="presParOf" srcId="{65D4B6D0-599A-4FBD-8F48-3A59730C021B}" destId="{86EF668C-3120-4F31-A80E-E00130F2F080}" srcOrd="6" destOrd="0" presId="urn:microsoft.com/office/officeart/2005/8/layout/hList1"/>
    <dgm:cxn modelId="{0E31CC4C-AAC3-48AD-92B8-766DF0601D91}" type="presParOf" srcId="{86EF668C-3120-4F31-A80E-E00130F2F080}" destId="{7B64B2E1-E336-435A-8A81-3E67594D91F1}" srcOrd="0" destOrd="0" presId="urn:microsoft.com/office/officeart/2005/8/layout/hList1"/>
    <dgm:cxn modelId="{ED8DA74E-F4C3-4A8C-9168-184D1F3B80A6}" type="presParOf" srcId="{86EF668C-3120-4F31-A80E-E00130F2F080}" destId="{CA6341BD-2E2B-4F99-8626-FCCE029C1D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DA756-9887-45C9-BC89-B89538E606F0}">
      <dsp:nvSpPr>
        <dsp:cNvPr id="0" name=""/>
        <dsp:cNvSpPr/>
      </dsp:nvSpPr>
      <dsp:spPr>
        <a:xfrm>
          <a:off x="3953" y="1581720"/>
          <a:ext cx="2377306"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alibri"/>
              <a:cs typeface="Calibri"/>
            </a:rPr>
            <a:t>Nurse/nurse navigator</a:t>
          </a:r>
        </a:p>
      </dsp:txBody>
      <dsp:txXfrm>
        <a:off x="3953" y="1581720"/>
        <a:ext cx="2377306" cy="489600"/>
      </dsp:txXfrm>
    </dsp:sp>
    <dsp:sp modelId="{667AF78A-4F4A-4A45-8980-2AE685522609}">
      <dsp:nvSpPr>
        <dsp:cNvPr id="0" name=""/>
        <dsp:cNvSpPr/>
      </dsp:nvSpPr>
      <dsp:spPr>
        <a:xfrm>
          <a:off x="3953" y="2071320"/>
          <a:ext cx="2377306" cy="17324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Calibri"/>
              <a:cs typeface="Calibri"/>
            </a:rPr>
            <a:t>Education</a:t>
          </a:r>
        </a:p>
        <a:p>
          <a:pPr marL="171450" lvl="1" indent="-171450" algn="l" defTabSz="755650" rtl="0">
            <a:lnSpc>
              <a:spcPct val="90000"/>
            </a:lnSpc>
            <a:spcBef>
              <a:spcPct val="0"/>
            </a:spcBef>
            <a:spcAft>
              <a:spcPct val="15000"/>
            </a:spcAft>
            <a:buChar char="•"/>
          </a:pPr>
          <a:r>
            <a:rPr lang="en-US" sz="1700" kern="1200">
              <a:latin typeface="Calibri"/>
              <a:cs typeface="Calibri"/>
            </a:rPr>
            <a:t>Identify barriers</a:t>
          </a:r>
        </a:p>
        <a:p>
          <a:pPr marL="171450" lvl="1" indent="-171450" algn="l" defTabSz="755650" rtl="0">
            <a:lnSpc>
              <a:spcPct val="90000"/>
            </a:lnSpc>
            <a:spcBef>
              <a:spcPct val="0"/>
            </a:spcBef>
            <a:spcAft>
              <a:spcPct val="15000"/>
            </a:spcAft>
            <a:buChar char="•"/>
          </a:pPr>
          <a:r>
            <a:rPr lang="en-US" sz="1700" kern="1200">
              <a:latin typeface="Calibri"/>
              <a:cs typeface="Calibri"/>
            </a:rPr>
            <a:t>Follow ups (visits, labs, etc.)</a:t>
          </a:r>
        </a:p>
      </dsp:txBody>
      <dsp:txXfrm>
        <a:off x="3953" y="2071320"/>
        <a:ext cx="2377306" cy="1732438"/>
      </dsp:txXfrm>
    </dsp:sp>
    <dsp:sp modelId="{F64EEB3C-6A44-4D51-888E-62D98E7A8003}">
      <dsp:nvSpPr>
        <dsp:cNvPr id="0" name=""/>
        <dsp:cNvSpPr/>
      </dsp:nvSpPr>
      <dsp:spPr>
        <a:xfrm>
          <a:off x="2714082" y="1581720"/>
          <a:ext cx="2377306"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b="1" kern="1200">
              <a:solidFill>
                <a:schemeClr val="bg1"/>
              </a:solidFill>
              <a:latin typeface="Calibri"/>
              <a:cs typeface="Calibri"/>
            </a:rPr>
            <a:t>Peer support specialist</a:t>
          </a:r>
        </a:p>
      </dsp:txBody>
      <dsp:txXfrm>
        <a:off x="2714082" y="1581720"/>
        <a:ext cx="2377306" cy="489600"/>
      </dsp:txXfrm>
    </dsp:sp>
    <dsp:sp modelId="{8E919806-1B62-43B3-A715-5C00A8A551A4}">
      <dsp:nvSpPr>
        <dsp:cNvPr id="0" name=""/>
        <dsp:cNvSpPr/>
      </dsp:nvSpPr>
      <dsp:spPr>
        <a:xfrm>
          <a:off x="2714082" y="2071320"/>
          <a:ext cx="2377306" cy="17324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Calibri"/>
              <a:cs typeface="Calibri"/>
            </a:rPr>
            <a:t>Patient advocacy</a:t>
          </a:r>
        </a:p>
        <a:p>
          <a:pPr marL="171450" lvl="1" indent="-171450" algn="l" defTabSz="755650" rtl="0">
            <a:lnSpc>
              <a:spcPct val="90000"/>
            </a:lnSpc>
            <a:spcBef>
              <a:spcPct val="0"/>
            </a:spcBef>
            <a:spcAft>
              <a:spcPct val="15000"/>
            </a:spcAft>
            <a:buChar char="•"/>
          </a:pPr>
          <a:r>
            <a:rPr lang="en-US" sz="1700" kern="1200">
              <a:latin typeface="Calibri"/>
              <a:cs typeface="Calibri"/>
            </a:rPr>
            <a:t>Support with adherence</a:t>
          </a:r>
        </a:p>
        <a:p>
          <a:pPr marL="171450" lvl="1" indent="-171450" algn="l" defTabSz="755650" rtl="0">
            <a:lnSpc>
              <a:spcPct val="90000"/>
            </a:lnSpc>
            <a:spcBef>
              <a:spcPct val="0"/>
            </a:spcBef>
            <a:spcAft>
              <a:spcPct val="15000"/>
            </a:spcAft>
            <a:buChar char="•"/>
          </a:pPr>
          <a:r>
            <a:rPr lang="en-US" sz="1700" kern="1200">
              <a:latin typeface="Calibri"/>
              <a:cs typeface="Calibri"/>
            </a:rPr>
            <a:t>"role model"</a:t>
          </a:r>
        </a:p>
      </dsp:txBody>
      <dsp:txXfrm>
        <a:off x="2714082" y="2071320"/>
        <a:ext cx="2377306" cy="1732438"/>
      </dsp:txXfrm>
    </dsp:sp>
    <dsp:sp modelId="{F3C8C6E4-9F52-46C5-BC2E-4BD987D79E5B}">
      <dsp:nvSpPr>
        <dsp:cNvPr id="0" name=""/>
        <dsp:cNvSpPr/>
      </dsp:nvSpPr>
      <dsp:spPr>
        <a:xfrm>
          <a:off x="5424211" y="1581720"/>
          <a:ext cx="2377306"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Calibri"/>
              <a:cs typeface="Calibri"/>
            </a:rPr>
            <a:t>Pharmacist</a:t>
          </a:r>
        </a:p>
      </dsp:txBody>
      <dsp:txXfrm>
        <a:off x="5424211" y="1581720"/>
        <a:ext cx="2377306" cy="489600"/>
      </dsp:txXfrm>
    </dsp:sp>
    <dsp:sp modelId="{11ED7F44-40E1-4401-ABF7-260849D1C8AC}">
      <dsp:nvSpPr>
        <dsp:cNvPr id="0" name=""/>
        <dsp:cNvSpPr/>
      </dsp:nvSpPr>
      <dsp:spPr>
        <a:xfrm>
          <a:off x="5424211" y="2071320"/>
          <a:ext cx="2377306" cy="17324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Calibri"/>
              <a:cs typeface="Calibri"/>
            </a:rPr>
            <a:t>Manage drug interactions</a:t>
          </a:r>
        </a:p>
        <a:p>
          <a:pPr marL="171450" lvl="1" indent="-171450" algn="l" defTabSz="755650" rtl="0">
            <a:lnSpc>
              <a:spcPct val="90000"/>
            </a:lnSpc>
            <a:spcBef>
              <a:spcPct val="0"/>
            </a:spcBef>
            <a:spcAft>
              <a:spcPct val="15000"/>
            </a:spcAft>
            <a:buChar char="•"/>
          </a:pPr>
          <a:r>
            <a:rPr lang="en-US" sz="1700" kern="1200">
              <a:latin typeface="Calibri"/>
              <a:cs typeface="Calibri"/>
            </a:rPr>
            <a:t>Adherence/ADE follow ups</a:t>
          </a:r>
        </a:p>
        <a:p>
          <a:pPr marL="171450" lvl="1" indent="-171450" algn="l" defTabSz="755650" rtl="0">
            <a:lnSpc>
              <a:spcPct val="90000"/>
            </a:lnSpc>
            <a:spcBef>
              <a:spcPct val="0"/>
            </a:spcBef>
            <a:spcAft>
              <a:spcPct val="15000"/>
            </a:spcAft>
            <a:buChar char="•"/>
          </a:pPr>
          <a:r>
            <a:rPr lang="en-US" sz="1700" kern="1200">
              <a:latin typeface="Calibri"/>
              <a:cs typeface="Calibri"/>
            </a:rPr>
            <a:t>Insurance/cost/refill troubleshooting</a:t>
          </a:r>
        </a:p>
      </dsp:txBody>
      <dsp:txXfrm>
        <a:off x="5424211" y="2071320"/>
        <a:ext cx="2377306" cy="1732438"/>
      </dsp:txXfrm>
    </dsp:sp>
    <dsp:sp modelId="{7B64B2E1-E336-435A-8A81-3E67594D91F1}">
      <dsp:nvSpPr>
        <dsp:cNvPr id="0" name=""/>
        <dsp:cNvSpPr/>
      </dsp:nvSpPr>
      <dsp:spPr>
        <a:xfrm>
          <a:off x="8134340" y="1581720"/>
          <a:ext cx="2377306" cy="489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alibri"/>
              <a:cs typeface="Calibri"/>
            </a:rPr>
            <a:t>Social worker</a:t>
          </a:r>
          <a:r>
            <a:rPr lang="en-US" sz="1700" kern="1200">
              <a:latin typeface="Calibri"/>
              <a:cs typeface="Calibri"/>
            </a:rPr>
            <a:t> </a:t>
          </a:r>
        </a:p>
      </dsp:txBody>
      <dsp:txXfrm>
        <a:off x="8134340" y="1581720"/>
        <a:ext cx="2377306" cy="489600"/>
      </dsp:txXfrm>
    </dsp:sp>
    <dsp:sp modelId="{CA6341BD-2E2B-4F99-8626-FCCE029C1D72}">
      <dsp:nvSpPr>
        <dsp:cNvPr id="0" name=""/>
        <dsp:cNvSpPr/>
      </dsp:nvSpPr>
      <dsp:spPr>
        <a:xfrm>
          <a:off x="8134340" y="2071320"/>
          <a:ext cx="2377306" cy="17324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a:latin typeface="Calibri"/>
              <a:cs typeface="Calibri"/>
            </a:rPr>
            <a:t>Assess/address barriers</a:t>
          </a:r>
        </a:p>
        <a:p>
          <a:pPr marL="171450" lvl="1" indent="-171450" algn="l" defTabSz="755650" rtl="0">
            <a:lnSpc>
              <a:spcPct val="90000"/>
            </a:lnSpc>
            <a:spcBef>
              <a:spcPct val="0"/>
            </a:spcBef>
            <a:spcAft>
              <a:spcPct val="15000"/>
            </a:spcAft>
            <a:buChar char="•"/>
          </a:pPr>
          <a:r>
            <a:rPr lang="en-US" sz="1700" kern="1200">
              <a:latin typeface="Calibri"/>
              <a:cs typeface="Calibri"/>
            </a:rPr>
            <a:t>Care coordination</a:t>
          </a:r>
        </a:p>
        <a:p>
          <a:pPr marL="171450" lvl="1" indent="-171450" algn="l" defTabSz="755650" rtl="0">
            <a:lnSpc>
              <a:spcPct val="90000"/>
            </a:lnSpc>
            <a:spcBef>
              <a:spcPct val="0"/>
            </a:spcBef>
            <a:spcAft>
              <a:spcPct val="15000"/>
            </a:spcAft>
            <a:buChar char="•"/>
          </a:pPr>
          <a:r>
            <a:rPr lang="en-US" sz="1700" kern="1200">
              <a:latin typeface="Calibri"/>
              <a:cs typeface="Calibri"/>
            </a:rPr>
            <a:t>Patient advocacy</a:t>
          </a:r>
        </a:p>
        <a:p>
          <a:pPr marL="171450" lvl="1" indent="-171450" algn="l" defTabSz="755650" rtl="0">
            <a:lnSpc>
              <a:spcPct val="90000"/>
            </a:lnSpc>
            <a:spcBef>
              <a:spcPct val="0"/>
            </a:spcBef>
            <a:spcAft>
              <a:spcPct val="15000"/>
            </a:spcAft>
            <a:buChar char="•"/>
          </a:pPr>
          <a:r>
            <a:rPr lang="en-US" sz="1700" kern="1200">
              <a:latin typeface="Calibri"/>
              <a:cs typeface="Calibri"/>
            </a:rPr>
            <a:t>Follow up reminders</a:t>
          </a:r>
        </a:p>
      </dsp:txBody>
      <dsp:txXfrm>
        <a:off x="8134340" y="2071320"/>
        <a:ext cx="2377306" cy="173243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25253-406B-4047-A6F7-D3BFE3E069CC}"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68BAC-0AD7-4E99-915B-245B811C774C}" type="slidenum">
              <a:rPr lang="en-US" smtClean="0"/>
              <a:t>‹#›</a:t>
            </a:fld>
            <a:endParaRPr lang="en-US"/>
          </a:p>
        </p:txBody>
      </p:sp>
    </p:spTree>
    <p:extLst>
      <p:ext uri="{BB962C8B-B14F-4D97-AF65-F5344CB8AC3E}">
        <p14:creationId xmlns:p14="http://schemas.microsoft.com/office/powerpoint/2010/main" val="4754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93/ofid/ofac492.107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Joshua/?Natalie</a:t>
            </a:r>
          </a:p>
        </p:txBody>
      </p:sp>
      <p:sp>
        <p:nvSpPr>
          <p:cNvPr id="4" name="Slide Number Placeholder 3"/>
          <p:cNvSpPr>
            <a:spLocks noGrp="1"/>
          </p:cNvSpPr>
          <p:nvPr>
            <p:ph type="sldNum" sz="quarter" idx="5"/>
          </p:nvPr>
        </p:nvSpPr>
        <p:spPr/>
        <p:txBody>
          <a:bodyPr/>
          <a:lstStyle/>
          <a:p>
            <a:fld id="{3E868BAC-0AD7-4E99-915B-245B811C774C}" type="slidenum">
              <a:rPr lang="en-US" smtClean="0"/>
              <a:t>1</a:t>
            </a:fld>
            <a:endParaRPr lang="en-US"/>
          </a:p>
        </p:txBody>
      </p:sp>
    </p:spTree>
    <p:extLst>
      <p:ext uri="{BB962C8B-B14F-4D97-AF65-F5344CB8AC3E}">
        <p14:creationId xmlns:p14="http://schemas.microsoft.com/office/powerpoint/2010/main" val="319567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2019, Simplified Treatment Pathways were implemented for patients who were treatment naïve without cirrhosis and with compensated cirrhosis.</a:t>
            </a:r>
          </a:p>
          <a:p>
            <a:endParaRPr lang="en-US"/>
          </a:p>
          <a:p>
            <a:r>
              <a:rPr lang="en-US"/>
              <a:t>The pathways outline eligibility criteria, recommend basic pre-treatment assessments and patients can be treated with one of the 2 pan-genotypic regimens.</a:t>
            </a:r>
          </a:p>
          <a:p>
            <a:endParaRPr lang="en-US"/>
          </a:p>
          <a:p>
            <a:r>
              <a:rPr lang="en-US"/>
              <a:t>No on-treatment lab monitoring is needed and patients just need to get “cure labs” 12 weeks or 3 months after completing treatment. </a:t>
            </a:r>
          </a:p>
          <a:p>
            <a:endParaRPr lang="en-US"/>
          </a:p>
          <a:p>
            <a:r>
              <a:rPr lang="en-US"/>
              <a:t>This means that treatment is 2-3 months depending on the regimen with labs 3 months later at month 5-6 and you’re done. </a:t>
            </a:r>
          </a:p>
          <a:p>
            <a:endParaRPr lang="en-US"/>
          </a:p>
        </p:txBody>
      </p:sp>
      <p:sp>
        <p:nvSpPr>
          <p:cNvPr id="4" name="Slide Number Placeholder 3"/>
          <p:cNvSpPr>
            <a:spLocks noGrp="1"/>
          </p:cNvSpPr>
          <p:nvPr>
            <p:ph type="sldNum" sz="quarter" idx="5"/>
          </p:nvPr>
        </p:nvSpPr>
        <p:spPr/>
        <p:txBody>
          <a:bodyPr/>
          <a:lstStyle/>
          <a:p>
            <a:fld id="{7E365385-BDFE-4646-8169-150B5AD64E6D}" type="slidenum">
              <a:rPr lang="en-US" smtClean="0"/>
              <a:t>14</a:t>
            </a:fld>
            <a:endParaRPr lang="en-US"/>
          </a:p>
        </p:txBody>
      </p:sp>
    </p:spTree>
    <p:extLst>
      <p:ext uri="{BB962C8B-B14F-4D97-AF65-F5344CB8AC3E}">
        <p14:creationId xmlns:p14="http://schemas.microsoft.com/office/powerpoint/2010/main" val="235511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 – Slides 7-15</a:t>
            </a:r>
          </a:p>
          <a:p>
            <a:endParaRPr lang="en-US"/>
          </a:p>
          <a:p>
            <a:r>
              <a:rPr lang="en-US"/>
              <a:t>The next step is checking for drug interactions and then prescribing. There are 2 options regardless of which simplified pathway you are going down.</a:t>
            </a:r>
          </a:p>
          <a:p>
            <a:endParaRPr lang="en-US"/>
          </a:p>
          <a:p>
            <a:r>
              <a:rPr lang="en-US"/>
              <a:t>Both treatment options are highly effective and well-tolerated. Really the decision comes down to insurance coverage unless the patient has a drug interaction that can’t be mitigated by holding the med or changing its timing while on Hep C treatment. </a:t>
            </a:r>
          </a:p>
          <a:p>
            <a:endParaRPr lang="en-US"/>
          </a:p>
          <a:p>
            <a:pPr marL="228600" indent="-228600">
              <a:buAutoNum type="arabicParenR"/>
            </a:pPr>
            <a:r>
              <a:rPr lang="en-US" err="1"/>
              <a:t>GleCAPrevir</a:t>
            </a:r>
            <a:r>
              <a:rPr lang="en-US"/>
              <a:t>/</a:t>
            </a:r>
            <a:r>
              <a:rPr lang="en-US" err="1"/>
              <a:t>pibRENtasvir</a:t>
            </a:r>
            <a:r>
              <a:rPr lang="en-US"/>
              <a:t> is 3 pills once per day with food for 8 weeks. This is preferred by Missouri Medicaid and amazingly does NOT require a prior authorization. All 8 weeks can be dispensed at once if you write for it that way. This is amazing as prior </a:t>
            </a:r>
            <a:r>
              <a:rPr lang="en-US" err="1"/>
              <a:t>auths</a:t>
            </a:r>
            <a:r>
              <a:rPr lang="en-US"/>
              <a:t> can be a major barrier to treatment and having to coordinate refills often leads to incomplete treatment courses or breaks between boxes. </a:t>
            </a:r>
          </a:p>
          <a:p>
            <a:pPr marL="228600" indent="-228600">
              <a:buAutoNum type="arabicParenR"/>
            </a:pPr>
            <a:endParaRPr lang="en-US"/>
          </a:p>
          <a:p>
            <a:pPr marL="228600" indent="-228600">
              <a:buAutoNum type="arabicParenR"/>
            </a:pPr>
            <a:r>
              <a:rPr lang="en-US"/>
              <a:t>Sofosbuvir/</a:t>
            </a:r>
            <a:r>
              <a:rPr lang="en-US" err="1"/>
              <a:t>velPAtasvir</a:t>
            </a:r>
            <a:r>
              <a:rPr lang="en-US"/>
              <a:t> is 1 pill once per day with or without food for 12 weeks. This is preferred by most commercial insurance plans and some Illinois Medicaid plans. </a:t>
            </a:r>
          </a:p>
          <a:p>
            <a:pPr marL="228600" indent="-228600">
              <a:buAutoNum type="arabicParenR"/>
            </a:pPr>
            <a:endParaRPr lang="en-US"/>
          </a:p>
          <a:p>
            <a:pPr marL="285750" indent="-285750">
              <a:buFont typeface="Arial,Sans-Serif"/>
              <a:buChar char="•"/>
            </a:pPr>
            <a:r>
              <a:rPr lang="en-US"/>
              <a:t>Main DDI - atorvastatin</a:t>
            </a:r>
          </a:p>
          <a:p>
            <a:pPr marL="285750" indent="-285750">
              <a:buFont typeface="Arial,Sans-Serif"/>
              <a:buChar char="•"/>
            </a:pPr>
            <a:r>
              <a:rPr lang="en-US"/>
              <a:t>Preferred by MO Medicaid, can dispense all 8 weeks at once</a:t>
            </a:r>
          </a:p>
          <a:p>
            <a:pPr marL="285750" indent="-285750">
              <a:buFont typeface="Arial,Sans-Serif"/>
              <a:buChar char="•"/>
            </a:pPr>
            <a:endParaRPr lang="en-US"/>
          </a:p>
          <a:p>
            <a:pPr marL="285750" indent="-285750">
              <a:buFont typeface="Arial,Sans-Serif"/>
              <a:buChar char="•"/>
            </a:pPr>
            <a:r>
              <a:rPr lang="en-US"/>
              <a:t>Main DDI – antacids (separate in time)</a:t>
            </a:r>
          </a:p>
          <a:p>
            <a:pPr marL="285750" indent="-285750">
              <a:buFont typeface="Arial,Sans-Serif"/>
              <a:buChar char="•"/>
            </a:pPr>
            <a:r>
              <a:rPr lang="en-US"/>
              <a:t>Preferred by most commercial insurances</a:t>
            </a:r>
          </a:p>
          <a:p>
            <a:pPr marL="742950" lvl="1" indent="-285750">
              <a:buFont typeface="Arial,Sans-Serif"/>
              <a:buChar char="•"/>
            </a:pPr>
            <a:r>
              <a:rPr lang="en-US"/>
              <a:t>Often will only fill 1 </a:t>
            </a:r>
            <a:r>
              <a:rPr lang="en-US" err="1"/>
              <a:t>mo</a:t>
            </a:r>
            <a:r>
              <a:rPr lang="en-US"/>
              <a:t> at a time (2 refills)</a:t>
            </a:r>
          </a:p>
          <a:p>
            <a:pPr marL="742950" lvl="1" indent="-285750">
              <a:buFont typeface="Arial,Sans-Serif"/>
              <a:buChar char="•"/>
            </a:pPr>
            <a:r>
              <a:rPr lang="en-US"/>
              <a:t>May require certain specialty pharmacy</a:t>
            </a:r>
          </a:p>
          <a:p>
            <a:pPr marL="742950" lvl="1" indent="-285750">
              <a:buFont typeface="Arial,Sans-Serif"/>
              <a:buChar char="•"/>
            </a:pPr>
            <a:endParaRPr lang="en-US"/>
          </a:p>
          <a:p>
            <a:r>
              <a:rPr lang="en-US"/>
              <a:t>Size of the medication package! </a:t>
            </a:r>
            <a:r>
              <a:rPr lang="en-US" err="1"/>
              <a:t>Mavyret</a:t>
            </a:r>
            <a:r>
              <a:rPr lang="en-US"/>
              <a:t> = huge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F23AC-FDEA-4FF8-B006-7496BAC374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290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Carissa/Jessica </a:t>
            </a:r>
          </a:p>
        </p:txBody>
      </p:sp>
      <p:sp>
        <p:nvSpPr>
          <p:cNvPr id="4" name="Slide Number Placeholder 3"/>
          <p:cNvSpPr>
            <a:spLocks noGrp="1"/>
          </p:cNvSpPr>
          <p:nvPr>
            <p:ph type="sldNum" sz="quarter" idx="5"/>
          </p:nvPr>
        </p:nvSpPr>
        <p:spPr/>
        <p:txBody>
          <a:bodyPr/>
          <a:lstStyle/>
          <a:p>
            <a:fld id="{3E868BAC-0AD7-4E99-915B-245B811C774C}" type="slidenum">
              <a:rPr lang="en-US" smtClean="0"/>
              <a:t>16</a:t>
            </a:fld>
            <a:endParaRPr lang="en-US"/>
          </a:p>
        </p:txBody>
      </p:sp>
    </p:spTree>
    <p:extLst>
      <p:ext uri="{BB962C8B-B14F-4D97-AF65-F5344CB8AC3E}">
        <p14:creationId xmlns:p14="http://schemas.microsoft.com/office/powerpoint/2010/main" val="315019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Ximena</a:t>
            </a:r>
          </a:p>
          <a:p>
            <a:endParaRPr lang="en-US"/>
          </a:p>
          <a:p>
            <a:r>
              <a:rPr lang="en-US"/>
              <a:t>Something that was not captured in the data, is the real potential transformative benefit of Hepatitis C treatment.</a:t>
            </a:r>
          </a:p>
          <a:p>
            <a:endParaRPr lang="en-US"/>
          </a:p>
          <a:p>
            <a:r>
              <a:rPr lang="en-US"/>
              <a:t>These quotes are from a qualitative work that conducted interviews among people enrolled in an integrated Hep C treatment program within an opioid treatment program, or methadone clinic, in New York and reflect how Hepatitis C treatment impacted their lives. </a:t>
            </a:r>
          </a:p>
          <a:p>
            <a:endParaRPr lang="en-US"/>
          </a:p>
          <a:p>
            <a:r>
              <a:rPr lang="en-US"/>
              <a:t>READ QUOTES</a:t>
            </a:r>
          </a:p>
          <a:p>
            <a:endParaRPr lang="en-US"/>
          </a:p>
        </p:txBody>
      </p:sp>
      <p:sp>
        <p:nvSpPr>
          <p:cNvPr id="4" name="Slide Number Placeholder 3"/>
          <p:cNvSpPr>
            <a:spLocks noGrp="1"/>
          </p:cNvSpPr>
          <p:nvPr>
            <p:ph type="sldNum" sz="quarter" idx="5"/>
          </p:nvPr>
        </p:nvSpPr>
        <p:spPr/>
        <p:txBody>
          <a:bodyPr/>
          <a:lstStyle/>
          <a:p>
            <a:fld id="{63FDDA15-DF06-B342-A580-26426CAA6C2B}" type="slidenum">
              <a:rPr lang="en-US" smtClean="0"/>
              <a:t>17</a:t>
            </a:fld>
            <a:endParaRPr lang="en-US"/>
          </a:p>
        </p:txBody>
      </p:sp>
    </p:spTree>
    <p:extLst>
      <p:ext uri="{BB962C8B-B14F-4D97-AF65-F5344CB8AC3E}">
        <p14:creationId xmlns:p14="http://schemas.microsoft.com/office/powerpoint/2010/main" val="171334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Ximena</a:t>
            </a:r>
          </a:p>
          <a:p>
            <a:endParaRPr lang="en-US"/>
          </a:p>
          <a:p>
            <a:r>
              <a:rPr lang="en-US"/>
              <a:t>Ximena – some patients see this as a key time for possible treatment or at least tee-</a:t>
            </a:r>
            <a:r>
              <a:rPr lang="en-US" err="1"/>
              <a:t>ing</a:t>
            </a:r>
            <a:r>
              <a:rPr lang="en-US"/>
              <a:t> up for outpatient treatment</a:t>
            </a:r>
          </a:p>
        </p:txBody>
      </p:sp>
      <p:sp>
        <p:nvSpPr>
          <p:cNvPr id="4" name="Slide Number Placeholder 3"/>
          <p:cNvSpPr>
            <a:spLocks noGrp="1"/>
          </p:cNvSpPr>
          <p:nvPr>
            <p:ph type="sldNum" sz="quarter" idx="5"/>
          </p:nvPr>
        </p:nvSpPr>
        <p:spPr/>
        <p:txBody>
          <a:bodyPr/>
          <a:lstStyle/>
          <a:p>
            <a:fld id="{3E868BAC-0AD7-4E99-915B-245B811C774C}" type="slidenum">
              <a:rPr lang="en-US" smtClean="0"/>
              <a:t>18</a:t>
            </a:fld>
            <a:endParaRPr lang="en-US"/>
          </a:p>
        </p:txBody>
      </p:sp>
    </p:spTree>
    <p:extLst>
      <p:ext uri="{BB962C8B-B14F-4D97-AF65-F5344CB8AC3E}">
        <p14:creationId xmlns:p14="http://schemas.microsoft.com/office/powerpoint/2010/main" val="427353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Slides 19-22 HaYoung</a:t>
            </a:r>
          </a:p>
          <a:p>
            <a:endParaRPr lang="en-US"/>
          </a:p>
          <a:p>
            <a:r>
              <a:rPr lang="en-US"/>
              <a:t>The way we conceptualize improving access to Hep C treatment is through care cascades. This is just a visual example of the Hep C care cascade in the US published in a review from 2019. In general the steps are screening and diagnosis, referral to a treating provider, actual prescription of DAAs and then confirmation of cure with follow-up labs. Cure is defined as “sustained virologic response” or SVR 12 weeks after completion of treatment.</a:t>
            </a:r>
          </a:p>
          <a:p>
            <a:endParaRPr lang="en-US"/>
          </a:p>
          <a:p>
            <a:r>
              <a:rPr lang="en-US"/>
              <a:t>Many of the efforts to improve access to DAAs aim to decrease drop offs with testing and referral – so reducing the number of times someone needs to come back to get labs, anticipating testing needs ahead of time and enabling frontline providers like PCPs to prescribe DAAs themselves, eliminating the barrier of a referral. Once people get medications, they tend to do amazingly well. </a:t>
            </a:r>
          </a:p>
          <a:p>
            <a:endParaRPr lang="en-US"/>
          </a:p>
        </p:txBody>
      </p:sp>
      <p:sp>
        <p:nvSpPr>
          <p:cNvPr id="4" name="Slide Number Placeholder 3"/>
          <p:cNvSpPr>
            <a:spLocks noGrp="1"/>
          </p:cNvSpPr>
          <p:nvPr>
            <p:ph type="sldNum" sz="quarter" idx="5"/>
          </p:nvPr>
        </p:nvSpPr>
        <p:spPr/>
        <p:txBody>
          <a:bodyPr/>
          <a:lstStyle/>
          <a:p>
            <a:fld id="{5CDF23AC-FDEA-4FF8-B006-7496BAC374F1}" type="slidenum">
              <a:rPr lang="en-US" smtClean="0"/>
              <a:t>19</a:t>
            </a:fld>
            <a:endParaRPr lang="en-US"/>
          </a:p>
        </p:txBody>
      </p:sp>
    </p:spTree>
    <p:extLst>
      <p:ext uri="{BB962C8B-B14F-4D97-AF65-F5344CB8AC3E}">
        <p14:creationId xmlns:p14="http://schemas.microsoft.com/office/powerpoint/2010/main" val="3998136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Slides 19-22 </a:t>
            </a:r>
            <a:r>
              <a:rPr lang="en-US" err="1"/>
              <a:t>HaYoung</a:t>
            </a:r>
            <a:endParaRPr lang="en-US"/>
          </a:p>
          <a:p>
            <a:pPr>
              <a:defRPr/>
            </a:pPr>
            <a:endParaRPr lang="en-US"/>
          </a:p>
          <a:p>
            <a:pPr>
              <a:defRPr/>
            </a:pPr>
            <a:r>
              <a:rPr lang="en-US"/>
              <a:t>Unpublished data at WashU over 500 patients with detectable HCV RNA at time of admission, a third made appointment, &lt;20% attended appt</a:t>
            </a:r>
          </a:p>
          <a:p>
            <a:pPr>
              <a:defRPr/>
            </a:pPr>
            <a:endParaRPr lang="en-US"/>
          </a:p>
          <a:p>
            <a:pPr marL="0" marR="0" lvl="0" indent="0" algn="l" defTabSz="914400">
              <a:lnSpc>
                <a:spcPct val="100000"/>
              </a:lnSpc>
              <a:spcBef>
                <a:spcPts val="0"/>
              </a:spcBef>
              <a:spcAft>
                <a:spcPts val="0"/>
              </a:spcAft>
              <a:buClrTx/>
              <a:buSzTx/>
              <a:buFontTx/>
              <a:buNone/>
              <a:tabLst/>
              <a:defRPr/>
            </a:pPr>
            <a:r>
              <a:rPr lang="en-US"/>
              <a:t>What our research team has found is that similar to elsewhere,</a:t>
            </a:r>
            <a:r>
              <a:rPr lang="en-US" baseline="0"/>
              <a:t> overwhelmingly the issue is that HCV simply isn’t addressed as a problem inpatient. </a:t>
            </a:r>
            <a:r>
              <a:rPr lang="en-US" b="0" baseline="0"/>
              <a:t>The majority of patients had Hep C listed in their ONE-LINER but it was NEVER Addressed and a plan of care was NEVER made</a:t>
            </a:r>
            <a:endParaRPr lang="en-US"/>
          </a:p>
          <a:p>
            <a:r>
              <a:rPr lang="en-US" baseline="0"/>
              <a:t>The downside to this approach is that, again, for many of these patients, this inpatient encounter may very well be the only contact they have with the healthcare system. </a:t>
            </a:r>
            <a:endParaRPr lang="en-US" b="0" baseline="0"/>
          </a:p>
          <a:p>
            <a:endParaRPr lang="en-US" b="0" baseline="0"/>
          </a:p>
          <a:p>
            <a:endParaRPr lang="en-US"/>
          </a:p>
        </p:txBody>
      </p:sp>
      <p:sp>
        <p:nvSpPr>
          <p:cNvPr id="4" name="Slide Number Placeholder 3"/>
          <p:cNvSpPr>
            <a:spLocks noGrp="1"/>
          </p:cNvSpPr>
          <p:nvPr>
            <p:ph type="sldNum" sz="quarter" idx="10"/>
          </p:nvPr>
        </p:nvSpPr>
        <p:spPr/>
        <p:txBody>
          <a:bodyPr/>
          <a:lstStyle/>
          <a:p>
            <a:fld id="{5CDF23AC-FDEA-4FF8-B006-7496BAC374F1}" type="slidenum">
              <a:rPr lang="en-US" smtClean="0"/>
              <a:t>20</a:t>
            </a:fld>
            <a:endParaRPr lang="en-US"/>
          </a:p>
        </p:txBody>
      </p:sp>
    </p:spTree>
    <p:extLst>
      <p:ext uri="{BB962C8B-B14F-4D97-AF65-F5344CB8AC3E}">
        <p14:creationId xmlns:p14="http://schemas.microsoft.com/office/powerpoint/2010/main" val="3632282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Slides 19-22 </a:t>
            </a:r>
            <a:r>
              <a:rPr lang="en-US" err="1"/>
              <a:t>HaYoung</a:t>
            </a:r>
          </a:p>
          <a:p>
            <a:pPr>
              <a:defRPr/>
            </a:pPr>
            <a:endParaRPr lang="en-US"/>
          </a:p>
          <a:p>
            <a:pPr>
              <a:defRPr/>
            </a:pPr>
            <a:r>
              <a:rPr lang="en-US"/>
              <a:t>OHSU data 2015-2020 (Conte) chart review of 108 patients hospitalized with severe bacterial infection and hep C, 48 recommended to follow up (PCP or hepatology). Roughly 15% had evidence of treatment and cure in 2 years after the referral (even so only about half of those treated already had PCP prior to their indexed hospitalization) [</a:t>
            </a:r>
            <a:r>
              <a:rPr lang="en-US" u="sng">
                <a:hlinkClick r:id="rId3"/>
              </a:rPr>
              <a:t>https://doi.org/10.1093/ofid/ofac492.1076</a:t>
            </a:r>
            <a:r>
              <a:rPr lang="en-US"/>
              <a:t>]</a:t>
            </a:r>
          </a:p>
          <a:p>
            <a:pPr marL="0" marR="0" lvl="0" indent="0" algn="l" defTabSz="914400">
              <a:lnSpc>
                <a:spcPct val="100000"/>
              </a:lnSpc>
              <a:spcBef>
                <a:spcPts val="0"/>
              </a:spcBef>
              <a:spcAft>
                <a:spcPts val="0"/>
              </a:spcAft>
              <a:buClrTx/>
              <a:buSzTx/>
              <a:buFontTx/>
              <a:buNone/>
              <a:tabLst/>
              <a:defRPr/>
            </a:pPr>
            <a:endParaRPr lang="en-US" b="0" baseline="0"/>
          </a:p>
        </p:txBody>
      </p:sp>
      <p:sp>
        <p:nvSpPr>
          <p:cNvPr id="4" name="Slide Number Placeholder 3"/>
          <p:cNvSpPr>
            <a:spLocks noGrp="1"/>
          </p:cNvSpPr>
          <p:nvPr>
            <p:ph type="sldNum" sz="quarter" idx="10"/>
          </p:nvPr>
        </p:nvSpPr>
        <p:spPr/>
        <p:txBody>
          <a:bodyPr/>
          <a:lstStyle/>
          <a:p>
            <a:fld id="{5CDF23AC-FDEA-4FF8-B006-7496BAC374F1}" type="slidenum">
              <a:rPr lang="en-US" smtClean="0"/>
              <a:t>21</a:t>
            </a:fld>
            <a:endParaRPr lang="en-US"/>
          </a:p>
        </p:txBody>
      </p:sp>
    </p:spTree>
    <p:extLst>
      <p:ext uri="{BB962C8B-B14F-4D97-AF65-F5344CB8AC3E}">
        <p14:creationId xmlns:p14="http://schemas.microsoft.com/office/powerpoint/2010/main" val="300941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Ximena/Josh to facilitate first breakout session</a:t>
            </a:r>
          </a:p>
        </p:txBody>
      </p:sp>
      <p:sp>
        <p:nvSpPr>
          <p:cNvPr id="4" name="Slide Number Placeholder 3"/>
          <p:cNvSpPr>
            <a:spLocks noGrp="1"/>
          </p:cNvSpPr>
          <p:nvPr>
            <p:ph type="sldNum" sz="quarter" idx="5"/>
          </p:nvPr>
        </p:nvSpPr>
        <p:spPr/>
        <p:txBody>
          <a:bodyPr/>
          <a:lstStyle/>
          <a:p>
            <a:fld id="{3E868BAC-0AD7-4E99-915B-245B811C774C}" type="slidenum">
              <a:rPr lang="en-US" smtClean="0"/>
              <a:t>22</a:t>
            </a:fld>
            <a:endParaRPr lang="en-US"/>
          </a:p>
        </p:txBody>
      </p:sp>
    </p:spTree>
    <p:extLst>
      <p:ext uri="{BB962C8B-B14F-4D97-AF65-F5344CB8AC3E}">
        <p14:creationId xmlns:p14="http://schemas.microsoft.com/office/powerpoint/2010/main" val="2486394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Lots of ideas discussed here to increase active partipation – use of color-coded Post-its for people to write down barriers (pink), facilitators (blue), system-specific ideas (yellow) and post to wall </a:t>
            </a:r>
          </a:p>
          <a:p>
            <a:endParaRPr lang="en-US"/>
          </a:p>
          <a:p>
            <a:r>
              <a:rPr lang="en-US"/>
              <a:t>Ximena to print out a poster of the care cascade for the wall</a:t>
            </a:r>
          </a:p>
        </p:txBody>
      </p:sp>
      <p:sp>
        <p:nvSpPr>
          <p:cNvPr id="4" name="Slide Number Placeholder 3"/>
          <p:cNvSpPr>
            <a:spLocks noGrp="1"/>
          </p:cNvSpPr>
          <p:nvPr>
            <p:ph type="sldNum" sz="quarter" idx="5"/>
          </p:nvPr>
        </p:nvSpPr>
        <p:spPr/>
        <p:txBody>
          <a:bodyPr/>
          <a:lstStyle/>
          <a:p>
            <a:fld id="{3E868BAC-0AD7-4E99-915B-245B811C774C}" type="slidenum">
              <a:rPr lang="en-US" smtClean="0"/>
              <a:t>23</a:t>
            </a:fld>
            <a:endParaRPr lang="en-US"/>
          </a:p>
        </p:txBody>
      </p:sp>
    </p:spTree>
    <p:extLst>
      <p:ext uri="{BB962C8B-B14F-4D97-AF65-F5344CB8AC3E}">
        <p14:creationId xmlns:p14="http://schemas.microsoft.com/office/powerpoint/2010/main" val="209349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Individuals do brief introductions, "cultural introduction" </a:t>
            </a:r>
          </a:p>
          <a:p>
            <a:r>
              <a:rPr lang="en-US">
                <a:latin typeface="Calibri"/>
                <a:cs typeface="Calibri"/>
              </a:rPr>
              <a:t>1 min per person </a:t>
            </a:r>
          </a:p>
          <a:p>
            <a:endParaRPr lang="en-US">
              <a:latin typeface="Calibri"/>
              <a:cs typeface="Calibri"/>
            </a:endParaRPr>
          </a:p>
          <a:p>
            <a:r>
              <a:rPr lang="en-US">
                <a:latin typeface="Calibri"/>
                <a:cs typeface="Calibri"/>
              </a:rPr>
              <a:t>Add contact info on resource page </a:t>
            </a:r>
          </a:p>
        </p:txBody>
      </p:sp>
      <p:sp>
        <p:nvSpPr>
          <p:cNvPr id="4" name="Slide Number Placeholder 3"/>
          <p:cNvSpPr>
            <a:spLocks noGrp="1"/>
          </p:cNvSpPr>
          <p:nvPr>
            <p:ph type="sldNum" sz="quarter" idx="5"/>
          </p:nvPr>
        </p:nvSpPr>
        <p:spPr/>
        <p:txBody>
          <a:bodyPr/>
          <a:lstStyle/>
          <a:p>
            <a:fld id="{3E868BAC-0AD7-4E99-915B-245B811C774C}" type="slidenum">
              <a:rPr lang="en-US" smtClean="0"/>
              <a:t>2</a:t>
            </a:fld>
            <a:endParaRPr lang="en-US"/>
          </a:p>
        </p:txBody>
      </p:sp>
    </p:spTree>
    <p:extLst>
      <p:ext uri="{BB962C8B-B14F-4D97-AF65-F5344CB8AC3E}">
        <p14:creationId xmlns:p14="http://schemas.microsoft.com/office/powerpoint/2010/main" val="410483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Ximena/Joshua</a:t>
            </a:r>
          </a:p>
        </p:txBody>
      </p:sp>
      <p:sp>
        <p:nvSpPr>
          <p:cNvPr id="4" name="Slide Number Placeholder 3"/>
          <p:cNvSpPr>
            <a:spLocks noGrp="1"/>
          </p:cNvSpPr>
          <p:nvPr>
            <p:ph type="sldNum" sz="quarter" idx="5"/>
          </p:nvPr>
        </p:nvSpPr>
        <p:spPr/>
        <p:txBody>
          <a:bodyPr/>
          <a:lstStyle/>
          <a:p>
            <a:fld id="{3E868BAC-0AD7-4E99-915B-245B811C774C}" type="slidenum">
              <a:rPr lang="en-US" smtClean="0"/>
              <a:t>24</a:t>
            </a:fld>
            <a:endParaRPr lang="en-US"/>
          </a:p>
        </p:txBody>
      </p:sp>
    </p:spTree>
    <p:extLst>
      <p:ext uri="{BB962C8B-B14F-4D97-AF65-F5344CB8AC3E}">
        <p14:creationId xmlns:p14="http://schemas.microsoft.com/office/powerpoint/2010/main" val="965718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endParaRPr lang="en-US"/>
          </a:p>
          <a:p>
            <a:r>
              <a:rPr lang="en-US">
                <a:latin typeface="Calibri"/>
                <a:ea typeface="ＭＳ Ｐゴシック"/>
                <a:cs typeface="Calibri"/>
              </a:rPr>
              <a:t>Slides 27-31 Madeline</a:t>
            </a:r>
          </a:p>
          <a:p>
            <a:endParaRPr lang="en-US" altLang="en-US">
              <a:latin typeface="Arial"/>
              <a:ea typeface="Arial" pitchFamily="34" charset="0"/>
              <a:cs typeface="Arial"/>
            </a:endParaRPr>
          </a:p>
          <a:p>
            <a:endParaRPr lang="en-US" altLang="en-US">
              <a:latin typeface="Arial"/>
              <a:ea typeface="Arial" pitchFamily="34" charset="0"/>
              <a:cs typeface="Arial"/>
            </a:endParaRPr>
          </a:p>
          <a:p>
            <a:endParaRPr lang="en-US" altLang="en-US">
              <a:latin typeface="Arial"/>
              <a:ea typeface="Arial" pitchFamily="34" charset="0"/>
              <a:cs typeface="Arial"/>
            </a:endParaRPr>
          </a:p>
          <a:p>
            <a:pPr marL="0" lvl="0" indent="0"/>
            <a:r>
              <a:rPr lang="en-US" altLang="en-US">
                <a:latin typeface="Arial"/>
                <a:ea typeface="Arial" pitchFamily="34" charset="0"/>
                <a:cs typeface="Arial"/>
              </a:rPr>
              <a:t>These findings were also similar to a study that came out last fall. It was a quote “pragmatic, open-label, stepped wedge cluster randomized trial” conducted in Norway from 2019-2021. It compared immediate testing and treatment during hospitalization to standard of care referral to outpatient treatment. </a:t>
            </a:r>
            <a:endParaRPr lang="en-US"/>
          </a:p>
          <a:p>
            <a:pPr marL="0" lvl="0" indent="0"/>
            <a:endParaRPr lang="en-US" altLang="en-US">
              <a:latin typeface="Arial" pitchFamily="34" charset="0"/>
              <a:ea typeface="Arial" pitchFamily="34" charset="0"/>
            </a:endParaRPr>
          </a:p>
          <a:p>
            <a:pPr marL="0" lvl="0" indent="0"/>
            <a:r>
              <a:rPr lang="en-US" altLang="en-US">
                <a:latin typeface="Arial"/>
                <a:ea typeface="Arial" pitchFamily="34" charset="0"/>
                <a:cs typeface="Arial"/>
              </a:rPr>
              <a:t>Of those in the immediate test and treat inpatient group, 68% of patients completed treatment within 6 months compared to 35% in the standard of care. </a:t>
            </a:r>
          </a:p>
          <a:p>
            <a:pPr marL="0" lvl="0" indent="0"/>
            <a:endParaRPr lang="en-US" altLang="en-US">
              <a:latin typeface="Arial" pitchFamily="34" charset="0"/>
              <a:ea typeface="Arial" pitchFamily="34" charset="0"/>
            </a:endParaRPr>
          </a:p>
          <a:p>
            <a:pPr marL="0" lvl="0" indent="0"/>
            <a:r>
              <a:rPr lang="en-US" altLang="en-US">
                <a:latin typeface="Arial"/>
                <a:ea typeface="Arial" pitchFamily="34" charset="0"/>
                <a:cs typeface="Arial"/>
              </a:rPr>
              <a:t>Granted, Norway has a much different health system than the US – this is similar to what we found -- the results are impressive and demonstrates that hospitalization should be considered a key gateway to reaching vulnerable populations with HCV.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AAD2FC7-C333-4D17-81EC-7D297963EEA3}" type="slidenum">
              <a:rPr lang="en-US" altLang="en-US" sz="1200"/>
              <a:t>25</a:t>
            </a:fld>
            <a:endParaRPr lang="en-US" altLang="en-US" sz="1200"/>
          </a:p>
        </p:txBody>
      </p:sp>
    </p:spTree>
    <p:extLst>
      <p:ext uri="{BB962C8B-B14F-4D97-AF65-F5344CB8AC3E}">
        <p14:creationId xmlns:p14="http://schemas.microsoft.com/office/powerpoint/2010/main" val="369703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is the workflow but I like to think about it as a hamburger with ID assessing and treating the HCV and Addiction Medicine acting as the buns holding it all together</a:t>
            </a:r>
          </a:p>
          <a:p>
            <a:r>
              <a:rPr lang="en-US"/>
              <a:t>- ID does the inpatient e-consult, which was a billable chart review, to assess the patient for HCV treatment and recommend any needed labs, signatures and vaccines. Oftentimes, most patients already had all the labs and imaging already done just by virtue of their admission.</a:t>
            </a:r>
          </a:p>
          <a:p>
            <a:pPr marL="171450" indent="-171450">
              <a:buFontTx/>
              <a:buChar char="-"/>
            </a:pPr>
            <a:r>
              <a:rPr lang="en-US"/>
              <a:t>Addiction medicine ensures these are done and obtains any signatures if uninsured</a:t>
            </a:r>
          </a:p>
          <a:p>
            <a:pPr marL="171450" indent="-171450">
              <a:buFontTx/>
              <a:buChar char="-"/>
            </a:pPr>
            <a:r>
              <a:rPr lang="en-US"/>
              <a:t>ID prescribes and initiates treatment </a:t>
            </a:r>
          </a:p>
          <a:p>
            <a:pPr marL="171450" indent="-171450">
              <a:buFontTx/>
              <a:buChar char="-"/>
            </a:pPr>
            <a:r>
              <a:rPr lang="en-US"/>
              <a:t>Together, ID and Addiction Medicine coordinate care and when outpatient, they follow-up through co-scheduled virtual appointments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DA15-DF06-B342-A580-26426CAA6C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8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pPr>
            <a:endParaRPr lang="en-US"/>
          </a:p>
          <a:p>
            <a:pPr>
              <a:spcBef>
                <a:spcPct val="30000"/>
              </a:spcBef>
              <a:spcAft>
                <a:spcPct val="0"/>
              </a:spcAft>
            </a:pPr>
            <a:r>
              <a:rPr lang="en-US"/>
              <a:t>Slides 27-31 Madeline</a:t>
            </a:r>
          </a:p>
        </p:txBody>
      </p:sp>
      <p:sp>
        <p:nvSpPr>
          <p:cNvPr id="4" name="Slide Number Placeholder 3"/>
          <p:cNvSpPr>
            <a:spLocks noGrp="1"/>
          </p:cNvSpPr>
          <p:nvPr>
            <p:ph type="sldNum" sz="quarter" idx="5"/>
          </p:nvPr>
        </p:nvSpPr>
        <p:spPr/>
        <p:txBody>
          <a:bodyPr/>
          <a:lstStyle/>
          <a:p>
            <a:fld id="{3E868BAC-0AD7-4E99-915B-245B811C774C}" type="slidenum">
              <a:rPr lang="en-US" smtClean="0"/>
              <a:t>29</a:t>
            </a:fld>
            <a:endParaRPr lang="en-US"/>
          </a:p>
        </p:txBody>
      </p:sp>
    </p:spTree>
    <p:extLst>
      <p:ext uri="{BB962C8B-B14F-4D97-AF65-F5344CB8AC3E}">
        <p14:creationId xmlns:p14="http://schemas.microsoft.com/office/powerpoint/2010/main" val="3320455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32-33 Jessica/Madeline</a:t>
            </a:r>
          </a:p>
        </p:txBody>
      </p:sp>
      <p:sp>
        <p:nvSpPr>
          <p:cNvPr id="4" name="Slide Number Placeholder 3"/>
          <p:cNvSpPr>
            <a:spLocks noGrp="1"/>
          </p:cNvSpPr>
          <p:nvPr>
            <p:ph type="sldNum" sz="quarter" idx="5"/>
          </p:nvPr>
        </p:nvSpPr>
        <p:spPr/>
        <p:txBody>
          <a:bodyPr/>
          <a:lstStyle/>
          <a:p>
            <a:fld id="{3E868BAC-0AD7-4E99-915B-245B811C774C}" type="slidenum">
              <a:rPr lang="en-US" smtClean="0"/>
              <a:t>30</a:t>
            </a:fld>
            <a:endParaRPr lang="en-US"/>
          </a:p>
        </p:txBody>
      </p:sp>
    </p:spTree>
    <p:extLst>
      <p:ext uri="{BB962C8B-B14F-4D97-AF65-F5344CB8AC3E}">
        <p14:creationId xmlns:p14="http://schemas.microsoft.com/office/powerpoint/2010/main" val="1680498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32-33 Jessica/Madeline</a:t>
            </a:r>
          </a:p>
        </p:txBody>
      </p:sp>
      <p:sp>
        <p:nvSpPr>
          <p:cNvPr id="4" name="Slide Number Placeholder 3"/>
          <p:cNvSpPr>
            <a:spLocks noGrp="1"/>
          </p:cNvSpPr>
          <p:nvPr>
            <p:ph type="sldNum" sz="quarter" idx="5"/>
          </p:nvPr>
        </p:nvSpPr>
        <p:spPr/>
        <p:txBody>
          <a:bodyPr/>
          <a:lstStyle/>
          <a:p>
            <a:fld id="{3E868BAC-0AD7-4E99-915B-245B811C774C}" type="slidenum">
              <a:rPr lang="en-US" smtClean="0"/>
              <a:t>31</a:t>
            </a:fld>
            <a:endParaRPr lang="en-US"/>
          </a:p>
        </p:txBody>
      </p:sp>
    </p:spTree>
    <p:extLst>
      <p:ext uri="{BB962C8B-B14F-4D97-AF65-F5344CB8AC3E}">
        <p14:creationId xmlns:p14="http://schemas.microsoft.com/office/powerpoint/2010/main" val="2202935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f82ff268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f82ff268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
              <a:t>Slides 34-35 Josh/Natalie </a:t>
            </a:r>
          </a:p>
          <a:p>
            <a:endParaRPr lang="en"/>
          </a:p>
          <a:p>
            <a:pPr marL="0" lvl="0" indent="0" algn="l">
              <a:spcBef>
                <a:spcPts val="0"/>
              </a:spcBef>
              <a:spcAft>
                <a:spcPts val="0"/>
              </a:spcAft>
              <a:buNone/>
            </a:pPr>
            <a:r>
              <a:rPr lang="en"/>
              <a:t>HCV program has treated ~500 patients since DAAs first approved in 2013-2014, SVR12 rate &gt; 95%</a:t>
            </a:r>
            <a:endParaRPr/>
          </a:p>
          <a:p>
            <a:pPr marL="0" lvl="0" indent="0" algn="l" rtl="0">
              <a:spcBef>
                <a:spcPts val="0"/>
              </a:spcBef>
              <a:spcAft>
                <a:spcPts val="0"/>
              </a:spcAft>
              <a:buNone/>
            </a:pPr>
            <a:r>
              <a:rPr lang="en"/>
              <a:t>Began treating people with active SUDs in 2016-2017 (fentanyl spike), acquired </a:t>
            </a:r>
            <a:r>
              <a:rPr lang="en" err="1"/>
              <a:t>Fibroscan</a:t>
            </a:r>
            <a:r>
              <a:rPr lang="en"/>
              <a:t> machine in 2019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f82ff2689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f82ff268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
              <a:t>Slides 34-35 Josh/Natalie </a:t>
            </a:r>
            <a:endParaRPr lang="en-US"/>
          </a:p>
          <a:p>
            <a:endParaRPr lang="en"/>
          </a:p>
          <a:p>
            <a:pPr marL="0" lvl="0" indent="0" algn="l">
              <a:spcBef>
                <a:spcPts val="0"/>
              </a:spcBef>
              <a:spcAft>
                <a:spcPts val="0"/>
              </a:spcAft>
              <a:buNone/>
            </a:pPr>
            <a:r>
              <a:rPr lang="en"/>
              <a:t>High level of complexity and volume in outpatient clinic allows us to feel comfortable starting treatment in hospital or with minimal contact (MHU, “same day” starts) </a:t>
            </a:r>
            <a:br>
              <a:rPr lang="en">
                <a:cs typeface="+mn-lt"/>
              </a:rPr>
            </a:br>
            <a:r>
              <a:rPr lang="en"/>
              <a:t>Often use Zoom channel to “hand hold” for more complex patients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Slides 36-38 </a:t>
            </a:r>
            <a:r>
              <a:rPr lang="en-US" err="1"/>
              <a:t>HaYoung</a:t>
            </a:r>
            <a:r>
              <a:rPr lang="en-US"/>
              <a:t>/Carissa</a:t>
            </a:r>
          </a:p>
          <a:p>
            <a:endParaRPr lang="en-US"/>
          </a:p>
          <a:p>
            <a:r>
              <a:rPr lang="en-US"/>
              <a:t>OHSU – only AMC in state of Oregon, tertiary care 560 beds </a:t>
            </a:r>
          </a:p>
          <a:p>
            <a:endParaRPr lang="en-US"/>
          </a:p>
          <a:p>
            <a:r>
              <a:rPr lang="en-US"/>
              <a:t>Program is largely funded by pharmacy department (provider/pharmacist) and transitional care (SW) department </a:t>
            </a:r>
          </a:p>
          <a:p>
            <a:r>
              <a:rPr lang="en-US"/>
              <a:t>About 51 enrolled in the last 2 years, team expanded only in the last 3 months with goal to increase enrollment to 75 per year</a:t>
            </a:r>
          </a:p>
          <a:p>
            <a:endParaRPr lang="en-US"/>
          </a:p>
          <a:p>
            <a:r>
              <a:rPr lang="en-US"/>
              <a:t>*conditional exclusion criteria (risk/benefit discussion)</a:t>
            </a:r>
          </a:p>
        </p:txBody>
      </p:sp>
      <p:sp>
        <p:nvSpPr>
          <p:cNvPr id="4" name="Slide Number Placeholder 3"/>
          <p:cNvSpPr>
            <a:spLocks noGrp="1"/>
          </p:cNvSpPr>
          <p:nvPr>
            <p:ph type="sldNum" sz="quarter" idx="5"/>
          </p:nvPr>
        </p:nvSpPr>
        <p:spPr/>
        <p:txBody>
          <a:bodyPr/>
          <a:lstStyle/>
          <a:p>
            <a:fld id="{451A2633-9595-4B07-A9E1-CDF3BD0A4F2C}" type="slidenum">
              <a:rPr lang="en-US" smtClean="0"/>
              <a:t>34</a:t>
            </a:fld>
            <a:endParaRPr lang="en-US"/>
          </a:p>
        </p:txBody>
      </p:sp>
    </p:spTree>
    <p:extLst>
      <p:ext uri="{BB962C8B-B14F-4D97-AF65-F5344CB8AC3E}">
        <p14:creationId xmlns:p14="http://schemas.microsoft.com/office/powerpoint/2010/main" val="2090837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868BAC-0AD7-4E99-915B-245B811C774C}" type="slidenum">
              <a:rPr lang="en-US" smtClean="0"/>
              <a:t>35</a:t>
            </a:fld>
            <a:endParaRPr lang="en-US"/>
          </a:p>
        </p:txBody>
      </p:sp>
    </p:spTree>
    <p:extLst>
      <p:ext uri="{BB962C8B-B14F-4D97-AF65-F5344CB8AC3E}">
        <p14:creationId xmlns:p14="http://schemas.microsoft.com/office/powerpoint/2010/main" val="110221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Joshua/?Natalie</a:t>
            </a:r>
          </a:p>
        </p:txBody>
      </p:sp>
      <p:sp>
        <p:nvSpPr>
          <p:cNvPr id="4" name="Slide Number Placeholder 3"/>
          <p:cNvSpPr>
            <a:spLocks noGrp="1"/>
          </p:cNvSpPr>
          <p:nvPr>
            <p:ph type="sldNum" sz="quarter" idx="5"/>
          </p:nvPr>
        </p:nvSpPr>
        <p:spPr/>
        <p:txBody>
          <a:bodyPr/>
          <a:lstStyle/>
          <a:p>
            <a:fld id="{3E868BAC-0AD7-4E99-915B-245B811C774C}" type="slidenum">
              <a:rPr lang="en-US" smtClean="0"/>
              <a:t>6</a:t>
            </a:fld>
            <a:endParaRPr lang="en-US"/>
          </a:p>
        </p:txBody>
      </p:sp>
    </p:spTree>
    <p:extLst>
      <p:ext uri="{BB962C8B-B14F-4D97-AF65-F5344CB8AC3E}">
        <p14:creationId xmlns:p14="http://schemas.microsoft.com/office/powerpoint/2010/main" val="3232316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Slides 36-38 </a:t>
            </a:r>
            <a:r>
              <a:rPr lang="en-US" err="1"/>
              <a:t>HaYoung</a:t>
            </a:r>
            <a:r>
              <a:rPr lang="en-US"/>
              <a:t>/Carissa</a:t>
            </a:r>
          </a:p>
          <a:p>
            <a:endParaRPr lang="en-US"/>
          </a:p>
          <a:p>
            <a:r>
              <a:rPr lang="en-US"/>
              <a:t>SW supports </a:t>
            </a:r>
            <a:r>
              <a:rPr lang="en-US" err="1"/>
              <a:t>tx</a:t>
            </a:r>
            <a:r>
              <a:rPr lang="en-US"/>
              <a:t> adherence and addresses barriers &amp; other support needs including SDOH, connection to PCP, connection to SUD </a:t>
            </a:r>
            <a:r>
              <a:rPr lang="en-US" err="1"/>
              <a:t>tx</a:t>
            </a:r>
            <a:r>
              <a:rPr lang="en-US"/>
              <a:t>. Care coordinator assists w/ transportation, appointment reminders, medication refill coordination and delivery, lab coordination. Both provide resources including bus tickets, phones, etc.</a:t>
            </a:r>
          </a:p>
          <a:p>
            <a:endParaRPr lang="en-US"/>
          </a:p>
          <a:p>
            <a:r>
              <a:rPr lang="en-US"/>
              <a:t>Heavy social work support and generous resources to provide temporary housing/shelter, phones for communication</a:t>
            </a:r>
          </a:p>
        </p:txBody>
      </p:sp>
      <p:sp>
        <p:nvSpPr>
          <p:cNvPr id="4" name="Slide Number Placeholder 3"/>
          <p:cNvSpPr>
            <a:spLocks noGrp="1"/>
          </p:cNvSpPr>
          <p:nvPr>
            <p:ph type="sldNum" sz="quarter" idx="5"/>
          </p:nvPr>
        </p:nvSpPr>
        <p:spPr/>
        <p:txBody>
          <a:bodyPr/>
          <a:lstStyle/>
          <a:p>
            <a:fld id="{451A2633-9595-4B07-A9E1-CDF3BD0A4F2C}" type="slidenum">
              <a:rPr lang="en-US" smtClean="0"/>
              <a:t>36</a:t>
            </a:fld>
            <a:endParaRPr lang="en-US"/>
          </a:p>
        </p:txBody>
      </p:sp>
    </p:spTree>
    <p:extLst>
      <p:ext uri="{BB962C8B-B14F-4D97-AF65-F5344CB8AC3E}">
        <p14:creationId xmlns:p14="http://schemas.microsoft.com/office/powerpoint/2010/main" val="2720076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Carissa to lead into Breakout session #2</a:t>
            </a:r>
          </a:p>
          <a:p>
            <a:endParaRPr lang="en-US"/>
          </a:p>
          <a:p>
            <a:r>
              <a:rPr lang="en-US"/>
              <a:t>Break slide for transition, see next slide comments</a:t>
            </a:r>
          </a:p>
        </p:txBody>
      </p:sp>
      <p:sp>
        <p:nvSpPr>
          <p:cNvPr id="4" name="Slide Number Placeholder 3"/>
          <p:cNvSpPr>
            <a:spLocks noGrp="1"/>
          </p:cNvSpPr>
          <p:nvPr>
            <p:ph type="sldNum" sz="quarter" idx="5"/>
          </p:nvPr>
        </p:nvSpPr>
        <p:spPr/>
        <p:txBody>
          <a:bodyPr/>
          <a:lstStyle/>
          <a:p>
            <a:fld id="{3E868BAC-0AD7-4E99-915B-245B811C774C}" type="slidenum">
              <a:rPr lang="en-US" smtClean="0"/>
              <a:t>37</a:t>
            </a:fld>
            <a:endParaRPr lang="en-US"/>
          </a:p>
        </p:txBody>
      </p:sp>
    </p:spTree>
    <p:extLst>
      <p:ext uri="{BB962C8B-B14F-4D97-AF65-F5344CB8AC3E}">
        <p14:creationId xmlns:p14="http://schemas.microsoft.com/office/powerpoint/2010/main" val="1732076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Carissa/Jessica to facilitate</a:t>
            </a:r>
          </a:p>
          <a:p>
            <a:endParaRPr lang="en-US">
              <a:latin typeface="Calibri"/>
              <a:cs typeface="Calibri"/>
            </a:endParaRPr>
          </a:p>
          <a:p>
            <a:r>
              <a:rPr lang="en-US">
                <a:latin typeface="Calibri"/>
                <a:cs typeface="Calibri"/>
              </a:rPr>
              <a:t>Handout*</a:t>
            </a:r>
            <a:endParaRPr lang="en-US"/>
          </a:p>
        </p:txBody>
      </p:sp>
      <p:sp>
        <p:nvSpPr>
          <p:cNvPr id="4" name="Slide Number Placeholder 3"/>
          <p:cNvSpPr>
            <a:spLocks noGrp="1"/>
          </p:cNvSpPr>
          <p:nvPr>
            <p:ph type="sldNum" sz="quarter" idx="5"/>
          </p:nvPr>
        </p:nvSpPr>
        <p:spPr/>
        <p:txBody>
          <a:bodyPr/>
          <a:lstStyle/>
          <a:p>
            <a:fld id="{3E868BAC-0AD7-4E99-915B-245B811C774C}" type="slidenum">
              <a:rPr lang="en-US" smtClean="0"/>
              <a:t>38</a:t>
            </a:fld>
            <a:endParaRPr lang="en-US"/>
          </a:p>
        </p:txBody>
      </p:sp>
    </p:spTree>
    <p:extLst>
      <p:ext uri="{BB962C8B-B14F-4D97-AF65-F5344CB8AC3E}">
        <p14:creationId xmlns:p14="http://schemas.microsoft.com/office/powerpoint/2010/main" val="1714831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Carissa/Jessica to facilitate</a:t>
            </a:r>
          </a:p>
          <a:p>
            <a:endParaRPr lang="en-US"/>
          </a:p>
          <a:p>
            <a:r>
              <a:rPr lang="en-US"/>
              <a:t>Break slide for transition, see next slide comments</a:t>
            </a:r>
          </a:p>
          <a:p>
            <a:endParaRPr lang="en-US"/>
          </a:p>
          <a:p>
            <a:r>
              <a:rPr lang="en-US"/>
              <a:t>Partnerships? (pharmacy? Social work? ID/hep specialists?) </a:t>
            </a:r>
          </a:p>
          <a:p>
            <a:r>
              <a:rPr lang="en-US"/>
              <a:t>Team members? (social workers? Peer support specialist? Pharmacists? Prescribers?)</a:t>
            </a:r>
          </a:p>
          <a:p>
            <a:r>
              <a:rPr lang="en-US"/>
              <a:t>Tools? (screening folks, outreach)</a:t>
            </a:r>
          </a:p>
          <a:p>
            <a:endParaRPr lang="en-US"/>
          </a:p>
        </p:txBody>
      </p:sp>
      <p:sp>
        <p:nvSpPr>
          <p:cNvPr id="4" name="Slide Number Placeholder 3"/>
          <p:cNvSpPr>
            <a:spLocks noGrp="1"/>
          </p:cNvSpPr>
          <p:nvPr>
            <p:ph type="sldNum" sz="quarter" idx="5"/>
          </p:nvPr>
        </p:nvSpPr>
        <p:spPr/>
        <p:txBody>
          <a:bodyPr/>
          <a:lstStyle/>
          <a:p>
            <a:fld id="{3E868BAC-0AD7-4E99-915B-245B811C774C}" type="slidenum">
              <a:rPr lang="en-US" smtClean="0"/>
              <a:t>39</a:t>
            </a:fld>
            <a:endParaRPr lang="en-US"/>
          </a:p>
        </p:txBody>
      </p:sp>
    </p:spTree>
    <p:extLst>
      <p:ext uri="{BB962C8B-B14F-4D97-AF65-F5344CB8AC3E}">
        <p14:creationId xmlns:p14="http://schemas.microsoft.com/office/powerpoint/2010/main" val="959719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868BAC-0AD7-4E99-915B-245B811C774C}" type="slidenum">
              <a:rPr lang="en-US" smtClean="0"/>
              <a:t>41</a:t>
            </a:fld>
            <a:endParaRPr lang="en-US"/>
          </a:p>
        </p:txBody>
      </p:sp>
    </p:spTree>
    <p:extLst>
      <p:ext uri="{BB962C8B-B14F-4D97-AF65-F5344CB8AC3E}">
        <p14:creationId xmlns:p14="http://schemas.microsoft.com/office/powerpoint/2010/main" val="371306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Madeline – Slides 7-15</a:t>
            </a:r>
          </a:p>
          <a:p>
            <a:endParaRPr lang="en-US"/>
          </a:p>
          <a:p>
            <a:r>
              <a:rPr lang="en-US"/>
              <a:t>The 2024 CDC viral hepatitis progress report shows that as of 2022, while we have made some progress in reducing Hepatitis C-related deaths, *we are NOT on target to reaching out 2025 goals for reducing new HCV infections overall and *in particular among people who inject drugs.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DA15-DF06-B342-A580-26426CAA6C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11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current study forms one component of the ‘Evaluating the population impact of hepatitis C direct acting anti-viral treatment as prevention for people who inject drugs (</a:t>
            </a:r>
            <a:r>
              <a:rPr lang="en-US" sz="1200" kern="1200" err="1">
                <a:solidFill>
                  <a:schemeClr val="tx1"/>
                </a:solidFill>
                <a:effectLst/>
                <a:latin typeface="+mn-lt"/>
                <a:ea typeface="+mn-ea"/>
                <a:cs typeface="+mn-cs"/>
              </a:rPr>
              <a:t>EPIToPe</a:t>
            </a:r>
            <a:r>
              <a:rPr lang="en-US" sz="1200" kern="1200">
                <a:solidFill>
                  <a:schemeClr val="tx1"/>
                </a:solidFill>
                <a:effectLst/>
                <a:latin typeface="+mn-lt"/>
                <a:ea typeface="+mn-ea"/>
                <a:cs typeface="+mn-cs"/>
              </a:rPr>
              <a:t>)’ study, a mixed-methods evaluation of a natural experiment of HCV ‘Treatment as Prevention’ (</a:t>
            </a:r>
            <a:r>
              <a:rPr lang="en-US" sz="1200" kern="1200" err="1">
                <a:solidFill>
                  <a:schemeClr val="tx1"/>
                </a:solidFill>
                <a:effectLst/>
                <a:latin typeface="+mn-lt"/>
                <a:ea typeface="+mn-ea"/>
                <a:cs typeface="+mn-cs"/>
              </a:rPr>
              <a:t>TasP</a:t>
            </a:r>
            <a:r>
              <a:rPr lang="en-US" sz="1200" kern="1200">
                <a:solidFill>
                  <a:schemeClr val="tx1"/>
                </a:solidFill>
                <a:effectLst/>
                <a:latin typeface="+mn-lt"/>
                <a:ea typeface="+mn-ea"/>
                <a:cs typeface="+mn-cs"/>
              </a:rPr>
              <a:t>) among PWID. Greater Glasgow &amp; Clyde and Rest of Scotland are controls and </a:t>
            </a:r>
            <a:r>
              <a:rPr lang="en-US" sz="1200" kern="1200" err="1">
                <a:solidFill>
                  <a:schemeClr val="tx1"/>
                </a:solidFill>
                <a:effectLst/>
                <a:latin typeface="+mn-lt"/>
                <a:ea typeface="+mn-ea"/>
                <a:cs typeface="+mn-cs"/>
              </a:rPr>
              <a:t>Tayside</a:t>
            </a:r>
            <a:r>
              <a:rPr lang="en-US" sz="1200" kern="1200">
                <a:solidFill>
                  <a:schemeClr val="tx1"/>
                </a:solidFill>
                <a:effectLst/>
                <a:latin typeface="+mn-lt"/>
                <a:ea typeface="+mn-ea"/>
                <a:cs typeface="+mn-cs"/>
              </a:rPr>
              <a:t> is the intervention. </a:t>
            </a:r>
          </a:p>
        </p:txBody>
      </p:sp>
      <p:sp>
        <p:nvSpPr>
          <p:cNvPr id="4" name="Slide Number Placeholder 3"/>
          <p:cNvSpPr>
            <a:spLocks noGrp="1"/>
          </p:cNvSpPr>
          <p:nvPr>
            <p:ph type="sldNum" sz="quarter" idx="5"/>
          </p:nvPr>
        </p:nvSpPr>
        <p:spPr/>
        <p:txBody>
          <a:bodyPr/>
          <a:lstStyle/>
          <a:p>
            <a:fld id="{2D2D52A5-ED1F-2A43-9302-33F82751670A}" type="slidenum">
              <a:rPr lang="en-US" smtClean="0"/>
              <a:t>9</a:t>
            </a:fld>
            <a:endParaRPr lang="en-US"/>
          </a:p>
        </p:txBody>
      </p:sp>
    </p:spTree>
    <p:extLst>
      <p:ext uri="{BB962C8B-B14F-4D97-AF65-F5344CB8AC3E}">
        <p14:creationId xmlns:p14="http://schemas.microsoft.com/office/powerpoint/2010/main" val="183865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2D52A5-ED1F-2A43-9302-33F82751670A}" type="slidenum">
              <a:rPr lang="en-US" smtClean="0"/>
              <a:t>10</a:t>
            </a:fld>
            <a:endParaRPr lang="en-US"/>
          </a:p>
        </p:txBody>
      </p:sp>
    </p:spTree>
    <p:extLst>
      <p:ext uri="{BB962C8B-B14F-4D97-AF65-F5344CB8AC3E}">
        <p14:creationId xmlns:p14="http://schemas.microsoft.com/office/powerpoint/2010/main" val="31590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bg1"/>
                </a:solidFill>
              </a:rPr>
              <a:t>We have incredibly effective treatments – part of curbing increases in Hep C cases must include treating people. </a:t>
            </a:r>
          </a:p>
          <a:p>
            <a:endParaRPr lang="en-US" sz="1200" b="1">
              <a:solidFill>
                <a:schemeClr val="bg1"/>
              </a:solidFill>
            </a:endParaRPr>
          </a:p>
          <a:p>
            <a:r>
              <a:rPr lang="en-US" sz="1200" b="1">
                <a:solidFill>
                  <a:schemeClr val="bg1"/>
                </a:solidFill>
              </a:rPr>
              <a:t>Now, pretty much everyone should be treated for Hepatitis C if their life expectancy is &gt;12 months. </a:t>
            </a:r>
          </a:p>
          <a:p>
            <a:endParaRPr lang="en-US" sz="1200" b="1">
              <a:solidFill>
                <a:schemeClr val="bg1"/>
              </a:solidFill>
            </a:endParaRPr>
          </a:p>
          <a:p>
            <a:r>
              <a:rPr lang="en-US" sz="1200" b="1">
                <a:solidFill>
                  <a:schemeClr val="bg1"/>
                </a:solidFill>
              </a:rPr>
              <a:t>We also know that earlier treatment, meaning treating earlier in the disease course, leads to better long-term outcomes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65385-BDFE-4646-8169-150B5AD64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24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Furthermore, past reasons to defer treatment, like active substance use or concerns for acute infection, are NO LONGER reasons to delay treatment. Guidelines suggest nearly everyone should be treated, AND at time of diagnosis.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65385-BDFE-4646-8169-150B5AD64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60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medications we have are incredibly effective and safe - The real hurdle is getting them to the people that need it. </a:t>
            </a:r>
          </a:p>
          <a:p>
            <a:endParaRPr lang="en-US"/>
          </a:p>
          <a:p>
            <a:r>
              <a:rPr lang="en-US"/>
              <a:t>The MINMON study showed that 95% of patients were cured if they got the full course of DAAs in-hand. This was with very minimal pre-treatment labs and only remote check-ins at week 4 to check tolerance and week 22 to schedule cure labs.</a:t>
            </a:r>
          </a:p>
          <a:p>
            <a:endParaRPr lang="en-US"/>
          </a:p>
          <a:p>
            <a:r>
              <a:rPr lang="en-US"/>
              <a:t>Only 3.5% of patients reported any kind of symptomatic adverse event – none were treatment related or led to stopping treatment.</a:t>
            </a:r>
          </a:p>
          <a:p>
            <a:endParaRPr lang="en-US"/>
          </a:p>
          <a:p>
            <a:r>
              <a:rPr lang="en-US"/>
              <a:t>Finally, People with substance use and cirrhosis were included in this study</a:t>
            </a:r>
          </a:p>
        </p:txBody>
      </p:sp>
      <p:sp>
        <p:nvSpPr>
          <p:cNvPr id="4" name="Slide Number Placeholder 3"/>
          <p:cNvSpPr>
            <a:spLocks noGrp="1"/>
          </p:cNvSpPr>
          <p:nvPr>
            <p:ph type="sldNum" sz="quarter" idx="5"/>
          </p:nvPr>
        </p:nvSpPr>
        <p:spPr/>
        <p:txBody>
          <a:bodyPr/>
          <a:lstStyle/>
          <a:p>
            <a:fld id="{5CDF23AC-FDEA-4FF8-B006-7496BAC374F1}" type="slidenum">
              <a:rPr lang="en-US" smtClean="0"/>
              <a:t>13</a:t>
            </a:fld>
            <a:endParaRPr lang="en-US"/>
          </a:p>
        </p:txBody>
      </p:sp>
    </p:spTree>
    <p:extLst>
      <p:ext uri="{BB962C8B-B14F-4D97-AF65-F5344CB8AC3E}">
        <p14:creationId xmlns:p14="http://schemas.microsoft.com/office/powerpoint/2010/main" val="109687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0E40-45C8-79A6-6BCC-0282C94CC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44FFF-631C-9D67-935E-74976325F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22A29-A17B-DB24-AED4-B4E20AD4FB10}"/>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5" name="Footer Placeholder 4">
            <a:extLst>
              <a:ext uri="{FF2B5EF4-FFF2-40B4-BE49-F238E27FC236}">
                <a16:creationId xmlns:a16="http://schemas.microsoft.com/office/drawing/2014/main" id="{F6CF42B2-59B0-EC18-816E-5E1055B1D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214DB-0CBF-F083-5955-767828A9E19F}"/>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400279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2FEC-2C40-D1F3-A137-B120A9CB87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B7F8DD-C1D0-DA46-6F58-98FE5047A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D688E-0F24-FE91-5479-3B964E9B527D}"/>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5" name="Footer Placeholder 4">
            <a:extLst>
              <a:ext uri="{FF2B5EF4-FFF2-40B4-BE49-F238E27FC236}">
                <a16:creationId xmlns:a16="http://schemas.microsoft.com/office/drawing/2014/main" id="{C64D7C66-BEE3-EFA0-F764-52978506F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2DD9F-8C40-DD6B-B071-5F4400B4517D}"/>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5241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D7499-F843-4970-50F0-2A8235F141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C7E848-2EB7-297E-DC15-8EAE7D513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B55E6-BF6D-3E96-A94B-42D8895362CC}"/>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5" name="Footer Placeholder 4">
            <a:extLst>
              <a:ext uri="{FF2B5EF4-FFF2-40B4-BE49-F238E27FC236}">
                <a16:creationId xmlns:a16="http://schemas.microsoft.com/office/drawing/2014/main" id="{DB977C21-F59A-53B3-4633-26CD7B2AD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D8ACE-4DBA-830A-40D3-6F71867DAD8C}"/>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369524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35252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619D-E238-1D48-B551-4BFCCFA57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650CB-2D8E-7242-B0D9-D840E6A55E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0F6CB9-36D9-D247-AD46-6A81E328BADE}"/>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5" name="Footer Placeholder 4">
            <a:extLst>
              <a:ext uri="{FF2B5EF4-FFF2-40B4-BE49-F238E27FC236}">
                <a16:creationId xmlns:a16="http://schemas.microsoft.com/office/drawing/2014/main" id="{C8A927F0-5868-934E-AC59-65A8564E8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78E17-C8E1-BF4D-9205-5ED2FEB8561F}"/>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59130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8DB1-8DF4-AC4F-9145-88997D446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9EB7E9-8665-0441-B256-C47783FBB1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6571B-D926-0543-8C89-EE840274C047}"/>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5" name="Footer Placeholder 4">
            <a:extLst>
              <a:ext uri="{FF2B5EF4-FFF2-40B4-BE49-F238E27FC236}">
                <a16:creationId xmlns:a16="http://schemas.microsoft.com/office/drawing/2014/main" id="{9EA8FD72-6C6F-DD4B-B571-626CD238D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46589-F760-EA47-9CDD-C3B28756175A}"/>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4125589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8296-26F1-D74B-A25C-DF764D2DC7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5627F8-EFD4-924C-B738-232DADE8CA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8ED85-FB57-1D40-9281-1F5D4D1BF355}"/>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5" name="Footer Placeholder 4">
            <a:extLst>
              <a:ext uri="{FF2B5EF4-FFF2-40B4-BE49-F238E27FC236}">
                <a16:creationId xmlns:a16="http://schemas.microsoft.com/office/drawing/2014/main" id="{A613D5E5-FE9C-0343-A15D-4515197B7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B99C6-020E-8942-AF06-936447A09A0A}"/>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744681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0179-1728-E645-AD56-2AF681C1AA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055B7F-3E61-E141-B2C8-76696D4522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90D46-9B5F-EE4F-B360-FF805C6B66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58598B-69A5-564B-B41D-A0ED09DDF015}"/>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6" name="Footer Placeholder 5">
            <a:extLst>
              <a:ext uri="{FF2B5EF4-FFF2-40B4-BE49-F238E27FC236}">
                <a16:creationId xmlns:a16="http://schemas.microsoft.com/office/drawing/2014/main" id="{112E274B-DAA1-2D45-B28E-8524736B5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CAA3A-986E-B54E-89BD-D512B0F21FBE}"/>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066695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11D9-B5FE-DB47-BBFB-BA33C9927B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0C458-25F1-704F-A770-F8A60F78D1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14E0E-28D8-3849-8B46-8FEBAD3A15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0A234-7474-AF43-80DC-844A2A0EEA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68CF1-3A51-884D-AA9F-74E0C2DDB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4665D2-1540-0245-9CBC-45E87E26AD75}"/>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8" name="Footer Placeholder 7">
            <a:extLst>
              <a:ext uri="{FF2B5EF4-FFF2-40B4-BE49-F238E27FC236}">
                <a16:creationId xmlns:a16="http://schemas.microsoft.com/office/drawing/2014/main" id="{9D10A7D6-70B6-F945-B056-21E7F3733E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8924A5-E1C7-BB4B-89BC-AADE68A8FD12}"/>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1527902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93D6-8F06-C94D-9537-15EC5D6C72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D907B-5A80-0C44-B044-22F53EB0F95D}"/>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4" name="Footer Placeholder 3">
            <a:extLst>
              <a:ext uri="{FF2B5EF4-FFF2-40B4-BE49-F238E27FC236}">
                <a16:creationId xmlns:a16="http://schemas.microsoft.com/office/drawing/2014/main" id="{1A0C0EE9-F805-2E4D-95C0-91A78C86B0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4FEA54-8A84-B14F-ABBA-2948C09B54B1}"/>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186204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88EC88-94CC-844D-B967-3205F8D37A7C}"/>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3" name="Footer Placeholder 2">
            <a:extLst>
              <a:ext uri="{FF2B5EF4-FFF2-40B4-BE49-F238E27FC236}">
                <a16:creationId xmlns:a16="http://schemas.microsoft.com/office/drawing/2014/main" id="{CD8EB213-5C6C-C14E-9C96-FA07E76ED8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EC8A54-7F7A-1740-BBC1-6FCC117545E5}"/>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47755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5B68-1BEE-5FFF-D928-CA7E4C6D5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F0C74-0630-2E02-0FA9-A48F915E47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735BC-116A-3F97-F75F-4D02CFBD3E6F}"/>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5" name="Footer Placeholder 4">
            <a:extLst>
              <a:ext uri="{FF2B5EF4-FFF2-40B4-BE49-F238E27FC236}">
                <a16:creationId xmlns:a16="http://schemas.microsoft.com/office/drawing/2014/main" id="{F01DCC78-3308-3BE6-58AD-B14BEC3DE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8E0F0-D565-30F4-DF77-274ADBCE98B3}"/>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559225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C19C-097D-994D-8439-1DB7BF524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800ED-7249-E243-B415-09C2867E7C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3FA085-CABC-D64A-9BD9-5E3037059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3F6E51-6EF2-B743-A68A-87849B8D0703}"/>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6" name="Footer Placeholder 5">
            <a:extLst>
              <a:ext uri="{FF2B5EF4-FFF2-40B4-BE49-F238E27FC236}">
                <a16:creationId xmlns:a16="http://schemas.microsoft.com/office/drawing/2014/main" id="{802ED8C6-5A16-AE43-96CB-FC42B0D31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8220B-D78A-2A43-AD9D-3DD72286F16A}"/>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96253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5538-0527-CF44-B6E1-487F3A3324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893154-058B-4B41-A0EE-A6EF3BF2B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79272-1D19-9241-A205-0A2ECEC81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33789-2E03-9D4C-A9B7-F60A703C4B4A}"/>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6" name="Footer Placeholder 5">
            <a:extLst>
              <a:ext uri="{FF2B5EF4-FFF2-40B4-BE49-F238E27FC236}">
                <a16:creationId xmlns:a16="http://schemas.microsoft.com/office/drawing/2014/main" id="{68672F74-8DDE-6042-B15B-A88BDF858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2CF99-F45F-8842-AB8B-97ECED8AF8EA}"/>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63489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7A42-AE98-C94B-90C7-1245C4B42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F12F7C-0BB8-5440-A805-53FE57B7D5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6F81A-4CFE-B04E-96DF-44342787C483}"/>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5" name="Footer Placeholder 4">
            <a:extLst>
              <a:ext uri="{FF2B5EF4-FFF2-40B4-BE49-F238E27FC236}">
                <a16:creationId xmlns:a16="http://schemas.microsoft.com/office/drawing/2014/main" id="{7B5D2649-BA25-FD43-A0EB-22F838196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9A604-5840-E944-BEA9-032540B829A7}"/>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774728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662D4B-DC12-DC4B-A787-53BF138100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EE2452-4754-1641-8985-832459215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42B44-E486-4E44-93E8-1D0C31F4E4F3}"/>
              </a:ext>
            </a:extLst>
          </p:cNvPr>
          <p:cNvSpPr>
            <a:spLocks noGrp="1"/>
          </p:cNvSpPr>
          <p:nvPr>
            <p:ph type="dt" sz="half" idx="10"/>
          </p:nvPr>
        </p:nvSpPr>
        <p:spPr/>
        <p:txBody>
          <a:bodyPr/>
          <a:lstStyle/>
          <a:p>
            <a:fld id="{C773B28C-D141-FE44-93D0-3BE159E5CC9E}" type="datetimeFigureOut">
              <a:rPr lang="en-US" smtClean="0"/>
              <a:t>11/20/2024</a:t>
            </a:fld>
            <a:endParaRPr lang="en-US"/>
          </a:p>
        </p:txBody>
      </p:sp>
      <p:sp>
        <p:nvSpPr>
          <p:cNvPr id="5" name="Footer Placeholder 4">
            <a:extLst>
              <a:ext uri="{FF2B5EF4-FFF2-40B4-BE49-F238E27FC236}">
                <a16:creationId xmlns:a16="http://schemas.microsoft.com/office/drawing/2014/main" id="{734AB6C7-5AE1-8848-BEC7-6941CDA4E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0835A-6E5C-DE46-9B51-3248FF10B561}"/>
              </a:ext>
            </a:extLst>
          </p:cNvPr>
          <p:cNvSpPr>
            <a:spLocks noGrp="1"/>
          </p:cNvSpPr>
          <p:nvPr>
            <p:ph type="sldNum" sz="quarter" idx="12"/>
          </p:nvPr>
        </p:nvSpPr>
        <p:spPr/>
        <p:txBody>
          <a:bodyPr/>
          <a:lstStyle/>
          <a:p>
            <a:fld id="{042FCADA-1D83-124F-9227-B21A9B2167D9}" type="slidenum">
              <a:rPr lang="en-US" smtClean="0"/>
              <a:t>‹#›</a:t>
            </a:fld>
            <a:endParaRPr lang="en-US"/>
          </a:p>
        </p:txBody>
      </p:sp>
    </p:spTree>
    <p:extLst>
      <p:ext uri="{BB962C8B-B14F-4D97-AF65-F5344CB8AC3E}">
        <p14:creationId xmlns:p14="http://schemas.microsoft.com/office/powerpoint/2010/main" val="25651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6624-D574-776D-0A78-A544A9D656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DAD67-6426-9114-9779-0F137ABEE7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9DE74-871C-6B3C-6227-DFBA30380A3E}"/>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5" name="Footer Placeholder 4">
            <a:extLst>
              <a:ext uri="{FF2B5EF4-FFF2-40B4-BE49-F238E27FC236}">
                <a16:creationId xmlns:a16="http://schemas.microsoft.com/office/drawing/2014/main" id="{AA579116-9BA0-62AC-FE0C-804BDB617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5B08A-A959-598B-BD1C-6DA5374685C5}"/>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76016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BB9A-C520-4E20-C038-ABCD8074EE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3B3158-0E99-15E2-10AA-33874964F9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7368A6-17EC-0627-55A8-7F8B87C3CA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CF1E3-55D9-FB51-EDAD-E44CF2FCFCD8}"/>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6" name="Footer Placeholder 5">
            <a:extLst>
              <a:ext uri="{FF2B5EF4-FFF2-40B4-BE49-F238E27FC236}">
                <a16:creationId xmlns:a16="http://schemas.microsoft.com/office/drawing/2014/main" id="{0AF9EE49-7E9F-2E73-5CA0-52FE0AD99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66F8B-C2D7-E454-BA9D-FC815465618C}"/>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54237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985A-7C97-D0BB-FC47-FB05688D29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96D6F-1043-7FBA-A0B8-C9A71011F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30953-CE75-22BA-545E-6EE1CB93D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C7213-413F-1B2F-1AF1-30AE709C7A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15532C-42AE-4432-A1BA-70E2A2390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ADE717-3786-B1E2-7A2B-B39614CF529D}"/>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8" name="Footer Placeholder 7">
            <a:extLst>
              <a:ext uri="{FF2B5EF4-FFF2-40B4-BE49-F238E27FC236}">
                <a16:creationId xmlns:a16="http://schemas.microsoft.com/office/drawing/2014/main" id="{BFEC213B-AF95-E6DB-6279-BD6CABE740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BCD193-F8AB-C330-34C5-D951CA00EE64}"/>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331037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B41E-D3BB-1B34-9B8E-481274291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36AD85-40D1-EF82-B4A2-37BCEB856CDA}"/>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4" name="Footer Placeholder 3">
            <a:extLst>
              <a:ext uri="{FF2B5EF4-FFF2-40B4-BE49-F238E27FC236}">
                <a16:creationId xmlns:a16="http://schemas.microsoft.com/office/drawing/2014/main" id="{6562CE0C-DB7E-E4E3-A3E0-F237C30E18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6F0579-2011-98C4-9B93-14BB765AA47B}"/>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343486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6FEE6-3476-BFFE-8EB5-F6F999C349E2}"/>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3" name="Footer Placeholder 2">
            <a:extLst>
              <a:ext uri="{FF2B5EF4-FFF2-40B4-BE49-F238E27FC236}">
                <a16:creationId xmlns:a16="http://schemas.microsoft.com/office/drawing/2014/main" id="{12FFFCF5-88FD-DA1A-7BDD-19E397BBB1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D93B87-E9E0-5ED6-4039-31A8CEE7C467}"/>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286602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867F-7B1B-2046-44A2-8F0705ED6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16D083-C472-367C-5128-AD774A6C7A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8CF45B-1DD0-E02F-DE5B-FA3279FAF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6E772-9CE1-A70E-ABC0-7AE91A9ED1F9}"/>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6" name="Footer Placeholder 5">
            <a:extLst>
              <a:ext uri="{FF2B5EF4-FFF2-40B4-BE49-F238E27FC236}">
                <a16:creationId xmlns:a16="http://schemas.microsoft.com/office/drawing/2014/main" id="{156528E5-1F02-A8A9-D8D3-6094905A6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ABC8E-D477-0ABC-213F-19D8E8BDA22F}"/>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396243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40E6-1702-06FB-3C7A-0A00B51DB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705ADE-3E2B-5671-B77E-6E7D97713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FDBD2B-87A7-7AE5-6988-965FE42FC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9AD0C-0C00-3974-D152-9A8001CFEC37}"/>
              </a:ext>
            </a:extLst>
          </p:cNvPr>
          <p:cNvSpPr>
            <a:spLocks noGrp="1"/>
          </p:cNvSpPr>
          <p:nvPr>
            <p:ph type="dt" sz="half" idx="10"/>
          </p:nvPr>
        </p:nvSpPr>
        <p:spPr/>
        <p:txBody>
          <a:bodyPr/>
          <a:lstStyle/>
          <a:p>
            <a:fld id="{DE5B4172-AE98-4793-8BC6-03B3BCC96583}" type="datetimeFigureOut">
              <a:rPr lang="en-US" smtClean="0"/>
              <a:t>11/20/2024</a:t>
            </a:fld>
            <a:endParaRPr lang="en-US"/>
          </a:p>
        </p:txBody>
      </p:sp>
      <p:sp>
        <p:nvSpPr>
          <p:cNvPr id="6" name="Footer Placeholder 5">
            <a:extLst>
              <a:ext uri="{FF2B5EF4-FFF2-40B4-BE49-F238E27FC236}">
                <a16:creationId xmlns:a16="http://schemas.microsoft.com/office/drawing/2014/main" id="{77ED402C-7C73-7A19-2E72-C7A678B56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5C2A53-A54F-AC82-D0D7-F0BE779CD960}"/>
              </a:ext>
            </a:extLst>
          </p:cNvPr>
          <p:cNvSpPr>
            <a:spLocks noGrp="1"/>
          </p:cNvSpPr>
          <p:nvPr>
            <p:ph type="sldNum" sz="quarter" idx="12"/>
          </p:nvPr>
        </p:nvSpPr>
        <p:spPr/>
        <p:txBody>
          <a:bodyPr/>
          <a:lstStyle/>
          <a:p>
            <a:fld id="{2D3CB622-ABA4-4C15-9C0F-7AF7B07C0ACA}" type="slidenum">
              <a:rPr lang="en-US" smtClean="0"/>
              <a:t>‹#›</a:t>
            </a:fld>
            <a:endParaRPr lang="en-US"/>
          </a:p>
        </p:txBody>
      </p:sp>
    </p:spTree>
    <p:extLst>
      <p:ext uri="{BB962C8B-B14F-4D97-AF65-F5344CB8AC3E}">
        <p14:creationId xmlns:p14="http://schemas.microsoft.com/office/powerpoint/2010/main" val="122668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60FAD-88D6-287D-FB01-2B95E2FF1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847BDD-3DF6-D4C8-5687-0496B7E82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EA848-105C-71D4-F6FA-2AFF3F3956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5B4172-AE98-4793-8BC6-03B3BCC96583}" type="datetimeFigureOut">
              <a:rPr lang="en-US" smtClean="0"/>
              <a:t>11/20/2024</a:t>
            </a:fld>
            <a:endParaRPr lang="en-US"/>
          </a:p>
        </p:txBody>
      </p:sp>
      <p:sp>
        <p:nvSpPr>
          <p:cNvPr id="5" name="Footer Placeholder 4">
            <a:extLst>
              <a:ext uri="{FF2B5EF4-FFF2-40B4-BE49-F238E27FC236}">
                <a16:creationId xmlns:a16="http://schemas.microsoft.com/office/drawing/2014/main" id="{286BE60B-04A8-33DD-6835-D980994E61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EF98C7-5FD2-DC9D-F8EF-C39AA49C7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3CB622-ABA4-4C15-9C0F-7AF7B07C0ACA}" type="slidenum">
              <a:rPr lang="en-US" smtClean="0"/>
              <a:t>‹#›</a:t>
            </a:fld>
            <a:endParaRPr lang="en-US"/>
          </a:p>
        </p:txBody>
      </p:sp>
    </p:spTree>
    <p:extLst>
      <p:ext uri="{BB962C8B-B14F-4D97-AF65-F5344CB8AC3E}">
        <p14:creationId xmlns:p14="http://schemas.microsoft.com/office/powerpoint/2010/main" val="1002318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AACEF-78EA-1F49-9C99-18874C11F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EBE27D-89E6-0C47-B267-70AC0E29A2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4B203-A078-D54C-AF44-A639AB206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3B28C-D141-FE44-93D0-3BE159E5CC9E}" type="datetimeFigureOut">
              <a:rPr lang="en-US" smtClean="0"/>
              <a:t>11/20/2024</a:t>
            </a:fld>
            <a:endParaRPr lang="en-US"/>
          </a:p>
        </p:txBody>
      </p:sp>
      <p:sp>
        <p:nvSpPr>
          <p:cNvPr id="5" name="Footer Placeholder 4">
            <a:extLst>
              <a:ext uri="{FF2B5EF4-FFF2-40B4-BE49-F238E27FC236}">
                <a16:creationId xmlns:a16="http://schemas.microsoft.com/office/drawing/2014/main" id="{534A6D0D-5DEC-FA48-80D5-06170A6C1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88861-E4AA-394B-A8EC-008B0AE66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FCADA-1D83-124F-9227-B21A9B2167D9}" type="slidenum">
              <a:rPr lang="en-US" smtClean="0"/>
              <a:t>‹#›</a:t>
            </a:fld>
            <a:endParaRPr lang="en-US"/>
          </a:p>
        </p:txBody>
      </p:sp>
    </p:spTree>
    <p:extLst>
      <p:ext uri="{BB962C8B-B14F-4D97-AF65-F5344CB8AC3E}">
        <p14:creationId xmlns:p14="http://schemas.microsoft.com/office/powerpoint/2010/main" val="609268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www.hcvguidelines.org"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93/cid/ciad71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19_26B95D87.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image" Target="../media/image2.svg"/><Relationship Id="rId4" Type="http://schemas.openxmlformats.org/officeDocument/2006/relationships/tags" Target="../tags/tag5.xml"/><Relationship Id="rId9" Type="http://schemas.openxmlformats.org/officeDocument/2006/relationships/image" Target="../media/image1.png"/><Relationship Id="rId1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4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41.png"/><Relationship Id="rId5" Type="http://schemas.openxmlformats.org/officeDocument/2006/relationships/tags" Target="../tags/tag13.xml"/><Relationship Id="rId10" Type="http://schemas.openxmlformats.org/officeDocument/2006/relationships/image" Target="../media/image2.svg"/><Relationship Id="rId4" Type="http://schemas.openxmlformats.org/officeDocument/2006/relationships/tags" Target="../tags/tag12.xml"/><Relationship Id="rId9" Type="http://schemas.openxmlformats.org/officeDocument/2006/relationships/image" Target="../media/image1.png"/><Relationship Id="rId14" Type="http://schemas.openxmlformats.org/officeDocument/2006/relationships/image" Target="../media/image6.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3DFC0-A277-8CB6-A6C9-B8CA9AF78D56}"/>
              </a:ext>
            </a:extLst>
          </p:cNvPr>
          <p:cNvSpPr>
            <a:spLocks noGrp="1"/>
          </p:cNvSpPr>
          <p:nvPr>
            <p:ph type="ctrTitle"/>
          </p:nvPr>
        </p:nvSpPr>
        <p:spPr/>
        <p:txBody>
          <a:bodyPr>
            <a:normAutofit/>
          </a:bodyPr>
          <a:lstStyle/>
          <a:p>
            <a:pPr>
              <a:lnSpc>
                <a:spcPct val="115000"/>
              </a:lnSpc>
              <a:spcBef>
                <a:spcPts val="0"/>
              </a:spcBef>
            </a:pPr>
            <a:r>
              <a:rPr lang="en-US" sz="4000">
                <a:solidFill>
                  <a:srgbClr val="000000"/>
                </a:solidFill>
                <a:effectLst/>
                <a:highlight>
                  <a:srgbClr val="FFFFFF"/>
                </a:highlight>
                <a:latin typeface="Calibri"/>
                <a:ea typeface="Calibri" panose="020F0502020204030204" pitchFamily="34" charset="0"/>
                <a:cs typeface="Calibri"/>
              </a:rPr>
              <a:t>Seize the moment: </a:t>
            </a:r>
            <a:br>
              <a:rPr lang="en-US" sz="4000">
                <a:highlight>
                  <a:srgbClr val="FFFFFF"/>
                </a:highlight>
                <a:latin typeface="Calibri"/>
                <a:ea typeface="Calibri" panose="020F0502020204030204" pitchFamily="34" charset="0"/>
                <a:cs typeface="Calibri"/>
              </a:rPr>
            </a:br>
            <a:r>
              <a:rPr lang="en-US" sz="4000">
                <a:solidFill>
                  <a:srgbClr val="000000"/>
                </a:solidFill>
                <a:effectLst/>
                <a:highlight>
                  <a:srgbClr val="FFFFFF"/>
                </a:highlight>
                <a:latin typeface="Calibri"/>
                <a:ea typeface="Calibri" panose="020F0502020204030204" pitchFamily="34" charset="0"/>
                <a:cs typeface="Calibri"/>
              </a:rPr>
              <a:t>Inpatient Hepatitis C workup, curative treatment initiation, and linkage-to-care</a:t>
            </a:r>
            <a:endParaRPr lang="en-US" sz="4000">
              <a:latin typeface="Calibri"/>
              <a:cs typeface="Calibri"/>
            </a:endParaRPr>
          </a:p>
        </p:txBody>
      </p:sp>
      <p:sp>
        <p:nvSpPr>
          <p:cNvPr id="3" name="Subtitle 2">
            <a:extLst>
              <a:ext uri="{FF2B5EF4-FFF2-40B4-BE49-F238E27FC236}">
                <a16:creationId xmlns:a16="http://schemas.microsoft.com/office/drawing/2014/main" id="{48A11CFB-F5B5-C73B-A9A5-047CF48AF7E7}"/>
              </a:ext>
            </a:extLst>
          </p:cNvPr>
          <p:cNvSpPr>
            <a:spLocks noGrp="1"/>
          </p:cNvSpPr>
          <p:nvPr>
            <p:ph type="subTitle" idx="1"/>
          </p:nvPr>
        </p:nvSpPr>
        <p:spPr>
          <a:xfrm>
            <a:off x="1524000" y="4654324"/>
            <a:ext cx="9144000" cy="1655762"/>
          </a:xfrm>
        </p:spPr>
        <p:txBody>
          <a:bodyPr vert="horz" lIns="91440" tIns="45720" rIns="91440" bIns="45720" rtlCol="0" anchor="t">
            <a:normAutofit/>
          </a:bodyPr>
          <a:lstStyle/>
          <a:p>
            <a:r>
              <a:rPr lang="en-US" sz="3200">
                <a:latin typeface="Calibri"/>
                <a:cs typeface="Calibri"/>
              </a:rPr>
              <a:t>AMERSA 2024</a:t>
            </a:r>
          </a:p>
          <a:p>
            <a:r>
              <a:rPr lang="en-US" sz="3200">
                <a:latin typeface="Calibri"/>
                <a:cs typeface="Calibri"/>
              </a:rPr>
              <a:t>Chicago, IL</a:t>
            </a:r>
          </a:p>
        </p:txBody>
      </p:sp>
    </p:spTree>
    <p:extLst>
      <p:ext uri="{BB962C8B-B14F-4D97-AF65-F5344CB8AC3E}">
        <p14:creationId xmlns:p14="http://schemas.microsoft.com/office/powerpoint/2010/main" val="3228839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6FD3-CEAE-3E48-8A16-2AEFCB861D49}"/>
              </a:ext>
            </a:extLst>
          </p:cNvPr>
          <p:cNvSpPr>
            <a:spLocks noGrp="1"/>
          </p:cNvSpPr>
          <p:nvPr>
            <p:ph type="title"/>
          </p:nvPr>
        </p:nvSpPr>
        <p:spPr>
          <a:xfrm>
            <a:off x="296707" y="0"/>
            <a:ext cx="10437444" cy="1325563"/>
          </a:xfrm>
        </p:spPr>
        <p:txBody>
          <a:bodyPr>
            <a:normAutofit/>
          </a:bodyPr>
          <a:lstStyle/>
          <a:p>
            <a:r>
              <a:rPr lang="en-US" b="1">
                <a:solidFill>
                  <a:srgbClr val="002060"/>
                </a:solidFill>
                <a:latin typeface="Calibri"/>
                <a:cs typeface="Calibri"/>
              </a:rPr>
              <a:t>HCV Treatment as Prevention</a:t>
            </a:r>
          </a:p>
        </p:txBody>
      </p:sp>
      <p:pic>
        <p:nvPicPr>
          <p:cNvPr id="7" name="Content Placeholder 6">
            <a:extLst>
              <a:ext uri="{FF2B5EF4-FFF2-40B4-BE49-F238E27FC236}">
                <a16:creationId xmlns:a16="http://schemas.microsoft.com/office/drawing/2014/main" id="{DA8BC89E-AAC9-284A-BF63-740EDC4521C7}"/>
              </a:ext>
            </a:extLst>
          </p:cNvPr>
          <p:cNvPicPr>
            <a:picLocks noGrp="1" noChangeAspect="1"/>
          </p:cNvPicPr>
          <p:nvPr>
            <p:ph idx="1"/>
          </p:nvPr>
        </p:nvPicPr>
        <p:blipFill>
          <a:blip r:embed="rId3"/>
          <a:stretch>
            <a:fillRect/>
          </a:stretch>
        </p:blipFill>
        <p:spPr>
          <a:xfrm>
            <a:off x="1223106" y="1184222"/>
            <a:ext cx="9377987" cy="5474381"/>
          </a:xfrm>
        </p:spPr>
      </p:pic>
    </p:spTree>
    <p:extLst>
      <p:ext uri="{BB962C8B-B14F-4D97-AF65-F5344CB8AC3E}">
        <p14:creationId xmlns:p14="http://schemas.microsoft.com/office/powerpoint/2010/main" val="148520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5E58E3-457B-8481-C633-FC3F4BFD8794}"/>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kern="1200">
                <a:solidFill>
                  <a:schemeClr val="tx1"/>
                </a:solidFill>
                <a:latin typeface="Calibri"/>
                <a:cs typeface="Calibri"/>
              </a:rPr>
              <a:t>Who should be treated for HCV?</a:t>
            </a:r>
          </a:p>
        </p:txBody>
      </p:sp>
      <p:pic>
        <p:nvPicPr>
          <p:cNvPr id="3" name="Picture 2" descr="Graphical user interface, text, application&#10;&#10;Description automatically generated">
            <a:extLst>
              <a:ext uri="{FF2B5EF4-FFF2-40B4-BE49-F238E27FC236}">
                <a16:creationId xmlns:a16="http://schemas.microsoft.com/office/drawing/2014/main" id="{39CC292C-6A51-CD0A-F5FF-7792908A1A65}"/>
              </a:ext>
            </a:extLst>
          </p:cNvPr>
          <p:cNvPicPr>
            <a:picLocks noChangeAspect="1"/>
          </p:cNvPicPr>
          <p:nvPr/>
        </p:nvPicPr>
        <p:blipFill>
          <a:blip r:embed="rId3"/>
          <a:stretch>
            <a:fillRect/>
          </a:stretch>
        </p:blipFill>
        <p:spPr>
          <a:xfrm>
            <a:off x="1166247" y="1714859"/>
            <a:ext cx="10515599" cy="2734055"/>
          </a:xfrm>
          <a:prstGeom prst="rect">
            <a:avLst/>
          </a:prstGeom>
        </p:spPr>
      </p:pic>
      <p:sp>
        <p:nvSpPr>
          <p:cNvPr id="2" name="Title 3">
            <a:extLst>
              <a:ext uri="{FF2B5EF4-FFF2-40B4-BE49-F238E27FC236}">
                <a16:creationId xmlns:a16="http://schemas.microsoft.com/office/drawing/2014/main" id="{CA0D464A-E4F7-F3E1-D02F-070A51EC5601}"/>
              </a:ext>
            </a:extLst>
          </p:cNvPr>
          <p:cNvSpPr txBox="1">
            <a:spLocks/>
          </p:cNvSpPr>
          <p:nvPr/>
        </p:nvSpPr>
        <p:spPr>
          <a:xfrm>
            <a:off x="838198" y="4785780"/>
            <a:ext cx="10515599"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Calibri"/>
                <a:cs typeface="Calibri"/>
              </a:rPr>
              <a:t>…most people</a:t>
            </a:r>
          </a:p>
        </p:txBody>
      </p:sp>
    </p:spTree>
    <p:extLst>
      <p:ext uri="{BB962C8B-B14F-4D97-AF65-F5344CB8AC3E}">
        <p14:creationId xmlns:p14="http://schemas.microsoft.com/office/powerpoint/2010/main" val="1771494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34F1-6EB9-F906-EAF1-8727444062E1}"/>
              </a:ext>
            </a:extLst>
          </p:cNvPr>
          <p:cNvSpPr>
            <a:spLocks noGrp="1"/>
          </p:cNvSpPr>
          <p:nvPr>
            <p:ph type="title"/>
          </p:nvPr>
        </p:nvSpPr>
        <p:spPr>
          <a:xfrm>
            <a:off x="286872" y="365125"/>
            <a:ext cx="11905127" cy="1591266"/>
          </a:xfrm>
        </p:spPr>
        <p:txBody>
          <a:bodyPr>
            <a:normAutofit/>
          </a:bodyPr>
          <a:lstStyle/>
          <a:p>
            <a:r>
              <a:rPr lang="en-US">
                <a:latin typeface="Calibri"/>
                <a:cs typeface="Calibri"/>
              </a:rPr>
              <a:t>Ongoing risk for reinfection and chance of acute infection </a:t>
            </a:r>
            <a:r>
              <a:rPr lang="en-US" b="1">
                <a:latin typeface="Calibri"/>
                <a:cs typeface="Calibri"/>
              </a:rPr>
              <a:t>not </a:t>
            </a:r>
            <a:r>
              <a:rPr lang="en-US">
                <a:latin typeface="Calibri"/>
                <a:cs typeface="Calibri"/>
              </a:rPr>
              <a:t>reasons to delay treatment</a:t>
            </a:r>
          </a:p>
        </p:txBody>
      </p:sp>
      <p:pic>
        <p:nvPicPr>
          <p:cNvPr id="5" name="Picture 4">
            <a:extLst>
              <a:ext uri="{FF2B5EF4-FFF2-40B4-BE49-F238E27FC236}">
                <a16:creationId xmlns:a16="http://schemas.microsoft.com/office/drawing/2014/main" id="{73AAD81C-139C-E0CE-814C-D86B264612DA}"/>
              </a:ext>
            </a:extLst>
          </p:cNvPr>
          <p:cNvPicPr>
            <a:picLocks noChangeAspect="1"/>
          </p:cNvPicPr>
          <p:nvPr/>
        </p:nvPicPr>
        <p:blipFill>
          <a:blip r:embed="rId3"/>
          <a:stretch>
            <a:fillRect/>
          </a:stretch>
        </p:blipFill>
        <p:spPr>
          <a:xfrm>
            <a:off x="286872" y="2497498"/>
            <a:ext cx="11618255" cy="962247"/>
          </a:xfrm>
          <a:prstGeom prst="rect">
            <a:avLst/>
          </a:prstGeom>
        </p:spPr>
      </p:pic>
      <p:pic>
        <p:nvPicPr>
          <p:cNvPr id="7" name="Picture 6">
            <a:extLst>
              <a:ext uri="{FF2B5EF4-FFF2-40B4-BE49-F238E27FC236}">
                <a16:creationId xmlns:a16="http://schemas.microsoft.com/office/drawing/2014/main" id="{5FFB8DE0-EA95-E6EA-8DA1-878BF2A6457B}"/>
              </a:ext>
            </a:extLst>
          </p:cNvPr>
          <p:cNvPicPr>
            <a:picLocks noChangeAspect="1"/>
          </p:cNvPicPr>
          <p:nvPr/>
        </p:nvPicPr>
        <p:blipFill>
          <a:blip r:embed="rId4"/>
          <a:stretch>
            <a:fillRect/>
          </a:stretch>
        </p:blipFill>
        <p:spPr>
          <a:xfrm>
            <a:off x="286871" y="3764770"/>
            <a:ext cx="11618255" cy="861941"/>
          </a:xfrm>
          <a:prstGeom prst="rect">
            <a:avLst/>
          </a:prstGeom>
        </p:spPr>
      </p:pic>
    </p:spTree>
    <p:extLst>
      <p:ext uri="{BB962C8B-B14F-4D97-AF65-F5344CB8AC3E}">
        <p14:creationId xmlns:p14="http://schemas.microsoft.com/office/powerpoint/2010/main" val="661866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descr="Graphical user interface, text, application&#10;&#10;Description automatically generated">
            <a:extLst>
              <a:ext uri="{FF2B5EF4-FFF2-40B4-BE49-F238E27FC236}">
                <a16:creationId xmlns:a16="http://schemas.microsoft.com/office/drawing/2014/main" id="{0BFED9EE-D5DF-9956-9E44-6A34CDEA756D}"/>
              </a:ext>
            </a:extLst>
          </p:cNvPr>
          <p:cNvPicPr>
            <a:picLocks noChangeAspect="1"/>
          </p:cNvPicPr>
          <p:nvPr/>
        </p:nvPicPr>
        <p:blipFill>
          <a:blip r:embed="rId3"/>
          <a:stretch>
            <a:fillRect/>
          </a:stretch>
        </p:blipFill>
        <p:spPr>
          <a:xfrm>
            <a:off x="112568" y="78149"/>
            <a:ext cx="6402532" cy="1831764"/>
          </a:xfrm>
          <a:prstGeom prst="rect">
            <a:avLst/>
          </a:prstGeom>
        </p:spPr>
      </p:pic>
      <p:pic>
        <p:nvPicPr>
          <p:cNvPr id="3" name="Picture 2" descr="Timeline&#10;&#10;Description automatically generated">
            <a:extLst>
              <a:ext uri="{FF2B5EF4-FFF2-40B4-BE49-F238E27FC236}">
                <a16:creationId xmlns:a16="http://schemas.microsoft.com/office/drawing/2014/main" id="{616BDEB6-1941-E0B9-DB02-64A70B6D7C8F}"/>
              </a:ext>
            </a:extLst>
          </p:cNvPr>
          <p:cNvPicPr>
            <a:picLocks noChangeAspect="1"/>
          </p:cNvPicPr>
          <p:nvPr/>
        </p:nvPicPr>
        <p:blipFill rotWithShape="1">
          <a:blip r:embed="rId4"/>
          <a:srcRect t="2335"/>
          <a:stretch/>
        </p:blipFill>
        <p:spPr>
          <a:xfrm>
            <a:off x="162830" y="2445905"/>
            <a:ext cx="6376385" cy="3512125"/>
          </a:xfrm>
          <a:prstGeom prst="rect">
            <a:avLst/>
          </a:prstGeom>
        </p:spPr>
      </p:pic>
      <p:pic>
        <p:nvPicPr>
          <p:cNvPr id="4" name="Picture 3" descr="Table&#10;&#10;Description automatically generated">
            <a:extLst>
              <a:ext uri="{FF2B5EF4-FFF2-40B4-BE49-F238E27FC236}">
                <a16:creationId xmlns:a16="http://schemas.microsoft.com/office/drawing/2014/main" id="{FE4B2BFE-5BA0-5A75-3EBE-C43C27A7C739}"/>
              </a:ext>
            </a:extLst>
          </p:cNvPr>
          <p:cNvPicPr>
            <a:picLocks noChangeAspect="1"/>
          </p:cNvPicPr>
          <p:nvPr/>
        </p:nvPicPr>
        <p:blipFill>
          <a:blip r:embed="rId5"/>
          <a:stretch>
            <a:fillRect/>
          </a:stretch>
        </p:blipFill>
        <p:spPr>
          <a:xfrm>
            <a:off x="6710927" y="159905"/>
            <a:ext cx="5003092" cy="4412095"/>
          </a:xfrm>
          <a:prstGeom prst="rect">
            <a:avLst/>
          </a:prstGeom>
        </p:spPr>
      </p:pic>
      <p:sp>
        <p:nvSpPr>
          <p:cNvPr id="5" name="TextBox 4">
            <a:extLst>
              <a:ext uri="{FF2B5EF4-FFF2-40B4-BE49-F238E27FC236}">
                <a16:creationId xmlns:a16="http://schemas.microsoft.com/office/drawing/2014/main" id="{6361079F-8BC3-A259-CB3F-549818376E1B}"/>
              </a:ext>
            </a:extLst>
          </p:cNvPr>
          <p:cNvSpPr txBox="1"/>
          <p:nvPr/>
        </p:nvSpPr>
        <p:spPr>
          <a:xfrm>
            <a:off x="6744549" y="4694201"/>
            <a:ext cx="4917704" cy="193899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a:cs typeface="Calibri"/>
              </a:rPr>
              <a:t>95% participants (379/399) achieved SVR</a:t>
            </a:r>
          </a:p>
          <a:p>
            <a:pPr marL="285750" indent="-285750">
              <a:buFont typeface="Arial" panose="020B0604020202020204" pitchFamily="34" charset="0"/>
              <a:buChar char="•"/>
            </a:pPr>
            <a:r>
              <a:rPr lang="en-US" sz="2000">
                <a:latin typeface="Calibri"/>
                <a:cs typeface="Calibri"/>
              </a:rPr>
              <a:t>3.5% participants (14/397) with follow-up reported </a:t>
            </a:r>
            <a:r>
              <a:rPr lang="en-US" sz="2000" u="sng">
                <a:latin typeface="Calibri"/>
                <a:cs typeface="Calibri"/>
              </a:rPr>
              <a:t>&gt;</a:t>
            </a:r>
            <a:r>
              <a:rPr lang="en-US" sz="2000">
                <a:latin typeface="Calibri"/>
                <a:cs typeface="Calibri"/>
              </a:rPr>
              <a:t> SAE – none were </a:t>
            </a:r>
            <a:r>
              <a:rPr lang="en-US" sz="2000" err="1">
                <a:latin typeface="Calibri"/>
                <a:cs typeface="Calibri"/>
              </a:rPr>
              <a:t>tx</a:t>
            </a:r>
            <a:r>
              <a:rPr lang="en-US" sz="2000">
                <a:latin typeface="Calibri"/>
                <a:cs typeface="Calibri"/>
              </a:rPr>
              <a:t> related or led to stopping </a:t>
            </a:r>
            <a:r>
              <a:rPr lang="en-US" sz="2000" err="1">
                <a:latin typeface="Calibri"/>
                <a:cs typeface="Calibri"/>
              </a:rPr>
              <a:t>tx</a:t>
            </a:r>
            <a:r>
              <a:rPr lang="en-US" sz="2000">
                <a:latin typeface="Calibri"/>
                <a:cs typeface="Calibri"/>
              </a:rPr>
              <a:t> or death</a:t>
            </a:r>
          </a:p>
          <a:p>
            <a:pPr marL="285750" indent="-285750">
              <a:buFont typeface="Arial" panose="020B0604020202020204" pitchFamily="34" charset="0"/>
              <a:buChar char="•"/>
            </a:pPr>
            <a:r>
              <a:rPr lang="en-US" sz="2000">
                <a:latin typeface="Calibri"/>
                <a:cs typeface="Calibri"/>
              </a:rPr>
              <a:t>PWUD and pts with cirrhosis </a:t>
            </a:r>
            <a:r>
              <a:rPr lang="en-US" sz="2000" i="1">
                <a:latin typeface="Calibri"/>
                <a:cs typeface="Calibri"/>
              </a:rPr>
              <a:t>were</a:t>
            </a:r>
            <a:r>
              <a:rPr lang="en-US" sz="2000">
                <a:latin typeface="Calibri"/>
                <a:cs typeface="Calibri"/>
              </a:rPr>
              <a:t> included</a:t>
            </a:r>
          </a:p>
        </p:txBody>
      </p:sp>
    </p:spTree>
    <p:extLst>
      <p:ext uri="{BB962C8B-B14F-4D97-AF65-F5344CB8AC3E}">
        <p14:creationId xmlns:p14="http://schemas.microsoft.com/office/powerpoint/2010/main" val="3493275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537CD67-1B18-B706-A8F5-14AA508A76E2}"/>
              </a:ext>
            </a:extLst>
          </p:cNvPr>
          <p:cNvPicPr>
            <a:picLocks noChangeAspect="1"/>
          </p:cNvPicPr>
          <p:nvPr/>
        </p:nvPicPr>
        <p:blipFill>
          <a:blip r:embed="rId3"/>
          <a:stretch>
            <a:fillRect/>
          </a:stretch>
        </p:blipFill>
        <p:spPr>
          <a:xfrm>
            <a:off x="446384" y="1264331"/>
            <a:ext cx="5645501" cy="3964779"/>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9650AADD-1C9C-D025-D1E9-C4F201E20D79}"/>
              </a:ext>
            </a:extLst>
          </p:cNvPr>
          <p:cNvPicPr>
            <a:picLocks noChangeAspect="1"/>
          </p:cNvPicPr>
          <p:nvPr/>
        </p:nvPicPr>
        <p:blipFill>
          <a:blip r:embed="rId4"/>
          <a:stretch>
            <a:fillRect/>
          </a:stretch>
        </p:blipFill>
        <p:spPr>
          <a:xfrm>
            <a:off x="6179282" y="1150824"/>
            <a:ext cx="5540299" cy="5707175"/>
          </a:xfrm>
          <a:prstGeom prst="rect">
            <a:avLst/>
          </a:prstGeom>
        </p:spPr>
      </p:pic>
      <p:sp>
        <p:nvSpPr>
          <p:cNvPr id="2" name="TextBox 1">
            <a:extLst>
              <a:ext uri="{FF2B5EF4-FFF2-40B4-BE49-F238E27FC236}">
                <a16:creationId xmlns:a16="http://schemas.microsoft.com/office/drawing/2014/main" id="{6374457C-0C11-3975-5E1E-3E3972CB38F4}"/>
              </a:ext>
            </a:extLst>
          </p:cNvPr>
          <p:cNvSpPr txBox="1"/>
          <p:nvPr/>
        </p:nvSpPr>
        <p:spPr>
          <a:xfrm>
            <a:off x="444557" y="6321652"/>
            <a:ext cx="5107424" cy="369332"/>
          </a:xfrm>
          <a:prstGeom prst="rect">
            <a:avLst/>
          </a:prstGeom>
          <a:noFill/>
        </p:spPr>
        <p:txBody>
          <a:bodyPr wrap="none" lIns="91440" tIns="45720" rIns="91440" bIns="45720" rtlCol="0" anchor="t">
            <a:spAutoFit/>
          </a:bodyPr>
          <a:lstStyle/>
          <a:p>
            <a:r>
              <a:rPr lang="en-US">
                <a:latin typeface="Calibri"/>
                <a:cs typeface="Calibri"/>
                <a:sym typeface="Wingdings" pitchFamily="2" charset="2"/>
              </a:rPr>
              <a:t>AASLD/IDSA HCV guidance (</a:t>
            </a:r>
            <a:r>
              <a:rPr lang="en-US">
                <a:latin typeface="Calibri"/>
                <a:cs typeface="Calibri"/>
                <a:sym typeface="Wingdings" pitchFamily="2" charset="2"/>
                <a:hlinkClick r:id="rId5"/>
              </a:rPr>
              <a:t>www.hcvguidelines.org</a:t>
            </a:r>
            <a:r>
              <a:rPr lang="en-US">
                <a:latin typeface="Calibri"/>
                <a:cs typeface="Calibri"/>
                <a:sym typeface="Wingdings" pitchFamily="2" charset="2"/>
              </a:rPr>
              <a:t>) </a:t>
            </a:r>
            <a:endParaRPr lang="en-US">
              <a:latin typeface="Calibri"/>
              <a:cs typeface="Calibri"/>
            </a:endParaRPr>
          </a:p>
        </p:txBody>
      </p:sp>
      <p:sp>
        <p:nvSpPr>
          <p:cNvPr id="4" name="Title 1">
            <a:extLst>
              <a:ext uri="{FF2B5EF4-FFF2-40B4-BE49-F238E27FC236}">
                <a16:creationId xmlns:a16="http://schemas.microsoft.com/office/drawing/2014/main" id="{12D46801-5087-EB95-E984-D3AE861C99E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Calibri"/>
                <a:cs typeface="Calibri"/>
              </a:rPr>
              <a:t>HCV Treatment is SIMPLE (</a:t>
            </a:r>
            <a:r>
              <a:rPr lang="en-US" b="1">
                <a:latin typeface="Calibri"/>
                <a:cs typeface="Calibri"/>
              </a:rPr>
              <a:t>for most patients</a:t>
            </a:r>
            <a:r>
              <a:rPr lang="en-US">
                <a:latin typeface="Calibri"/>
                <a:cs typeface="Calibri"/>
              </a:rPr>
              <a:t>)</a:t>
            </a:r>
          </a:p>
        </p:txBody>
      </p:sp>
    </p:spTree>
    <p:extLst>
      <p:ext uri="{BB962C8B-B14F-4D97-AF65-F5344CB8AC3E}">
        <p14:creationId xmlns:p14="http://schemas.microsoft.com/office/powerpoint/2010/main" val="167322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ADB3-FF1B-C47D-E6DC-34C459CEE8D1}"/>
              </a:ext>
            </a:extLst>
          </p:cNvPr>
          <p:cNvSpPr>
            <a:spLocks noGrp="1"/>
          </p:cNvSpPr>
          <p:nvPr>
            <p:ph type="title"/>
          </p:nvPr>
        </p:nvSpPr>
        <p:spPr>
          <a:xfrm>
            <a:off x="729343" y="247196"/>
            <a:ext cx="10724242" cy="1325563"/>
          </a:xfrm>
        </p:spPr>
        <p:txBody>
          <a:bodyPr/>
          <a:lstStyle/>
          <a:p>
            <a:r>
              <a:rPr lang="en-US">
                <a:latin typeface="Calibri"/>
                <a:cs typeface="Calibri"/>
              </a:rPr>
              <a:t>2 DAAs – both with &gt;95% cure, pan-genotypic</a:t>
            </a:r>
          </a:p>
        </p:txBody>
      </p:sp>
      <p:pic>
        <p:nvPicPr>
          <p:cNvPr id="3" name="Picture 2">
            <a:extLst>
              <a:ext uri="{FF2B5EF4-FFF2-40B4-BE49-F238E27FC236}">
                <a16:creationId xmlns:a16="http://schemas.microsoft.com/office/drawing/2014/main" id="{4316C2F3-99B9-44BA-54CE-83410361A5CB}"/>
              </a:ext>
            </a:extLst>
          </p:cNvPr>
          <p:cNvPicPr>
            <a:picLocks noChangeAspect="1"/>
          </p:cNvPicPr>
          <p:nvPr/>
        </p:nvPicPr>
        <p:blipFill>
          <a:blip r:embed="rId3"/>
          <a:stretch>
            <a:fillRect/>
          </a:stretch>
        </p:blipFill>
        <p:spPr>
          <a:xfrm>
            <a:off x="870688" y="1572729"/>
            <a:ext cx="5017513" cy="2388115"/>
          </a:xfrm>
          <a:prstGeom prst="rect">
            <a:avLst/>
          </a:prstGeom>
        </p:spPr>
      </p:pic>
      <p:pic>
        <p:nvPicPr>
          <p:cNvPr id="4" name="Picture 3">
            <a:extLst>
              <a:ext uri="{FF2B5EF4-FFF2-40B4-BE49-F238E27FC236}">
                <a16:creationId xmlns:a16="http://schemas.microsoft.com/office/drawing/2014/main" id="{8276884C-611F-E955-A8F7-038E82243072}"/>
              </a:ext>
            </a:extLst>
          </p:cNvPr>
          <p:cNvPicPr>
            <a:picLocks noChangeAspect="1"/>
          </p:cNvPicPr>
          <p:nvPr/>
        </p:nvPicPr>
        <p:blipFill rotWithShape="1">
          <a:blip r:embed="rId4"/>
          <a:srcRect r="22935"/>
          <a:stretch/>
        </p:blipFill>
        <p:spPr>
          <a:xfrm>
            <a:off x="7302415" y="1460756"/>
            <a:ext cx="2609601" cy="2382158"/>
          </a:xfrm>
          <a:prstGeom prst="rect">
            <a:avLst/>
          </a:prstGeom>
        </p:spPr>
      </p:pic>
      <p:sp>
        <p:nvSpPr>
          <p:cNvPr id="5" name="TextBox 4">
            <a:extLst>
              <a:ext uri="{FF2B5EF4-FFF2-40B4-BE49-F238E27FC236}">
                <a16:creationId xmlns:a16="http://schemas.microsoft.com/office/drawing/2014/main" id="{5FB2D6C6-1610-894E-8DCF-79574DDE5BED}"/>
              </a:ext>
            </a:extLst>
          </p:cNvPr>
          <p:cNvSpPr txBox="1"/>
          <p:nvPr/>
        </p:nvSpPr>
        <p:spPr>
          <a:xfrm>
            <a:off x="869635" y="3966647"/>
            <a:ext cx="5172781" cy="70788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000" err="1">
                <a:solidFill>
                  <a:prstClr val="black"/>
                </a:solidFill>
                <a:latin typeface="Calibri"/>
                <a:cs typeface="Calibri"/>
              </a:rPr>
              <a:t>Glecaprevir</a:t>
            </a:r>
            <a:r>
              <a:rPr lang="en-US" sz="2000">
                <a:solidFill>
                  <a:prstClr val="black"/>
                </a:solidFill>
                <a:latin typeface="Calibri"/>
                <a:cs typeface="Calibri"/>
              </a:rPr>
              <a:t>/</a:t>
            </a:r>
            <a:r>
              <a:rPr lang="en-US" sz="2000" err="1">
                <a:solidFill>
                  <a:prstClr val="black"/>
                </a:solidFill>
                <a:latin typeface="Calibri"/>
                <a:cs typeface="Calibri"/>
              </a:rPr>
              <a:t>pibrentasvir</a:t>
            </a:r>
            <a:r>
              <a:rPr lang="en-US" sz="2000">
                <a:solidFill>
                  <a:prstClr val="black"/>
                </a:solidFill>
                <a:latin typeface="Calibri"/>
                <a:cs typeface="Calibri"/>
              </a:rPr>
              <a:t> 100/40mg (GLE/PIB)</a:t>
            </a: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cs typeface="Calibri"/>
              </a:rPr>
              <a:t>3 pills once per day </a:t>
            </a:r>
            <a:r>
              <a:rPr kumimoji="0" lang="en-US" sz="2000" b="1" i="0" u="none" strike="noStrike" kern="1200" cap="none" spc="0" normalizeH="0" baseline="0" noProof="0">
                <a:ln>
                  <a:noFill/>
                </a:ln>
                <a:solidFill>
                  <a:prstClr val="black"/>
                </a:solidFill>
                <a:effectLst/>
                <a:uLnTx/>
                <a:uFillTx/>
                <a:latin typeface="Calibri"/>
                <a:cs typeface="Calibri"/>
              </a:rPr>
              <a:t>with </a:t>
            </a:r>
            <a:r>
              <a:rPr kumimoji="0" lang="en-US" sz="2000" b="0" i="0" u="none" strike="noStrike" kern="1200" cap="none" spc="0" normalizeH="0" baseline="0" noProof="0">
                <a:ln>
                  <a:noFill/>
                </a:ln>
                <a:solidFill>
                  <a:prstClr val="black"/>
                </a:solidFill>
                <a:effectLst/>
                <a:uLnTx/>
                <a:uFillTx/>
                <a:latin typeface="Calibri"/>
                <a:cs typeface="Calibri"/>
              </a:rPr>
              <a:t>food x 8 weeks</a:t>
            </a:r>
            <a:endParaRPr lang="en-US" sz="2000">
              <a:solidFill>
                <a:prstClr val="black"/>
              </a:solidFill>
              <a:latin typeface="Calibri"/>
              <a:cs typeface="Calibri"/>
            </a:endParaRPr>
          </a:p>
        </p:txBody>
      </p:sp>
      <p:sp>
        <p:nvSpPr>
          <p:cNvPr id="6" name="TextBox 5">
            <a:extLst>
              <a:ext uri="{FF2B5EF4-FFF2-40B4-BE49-F238E27FC236}">
                <a16:creationId xmlns:a16="http://schemas.microsoft.com/office/drawing/2014/main" id="{E034F278-0526-8859-4940-43FC990FEADB}"/>
              </a:ext>
            </a:extLst>
          </p:cNvPr>
          <p:cNvSpPr txBox="1"/>
          <p:nvPr/>
        </p:nvSpPr>
        <p:spPr>
          <a:xfrm>
            <a:off x="6427549" y="3966647"/>
            <a:ext cx="5172781" cy="70788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000">
                <a:solidFill>
                  <a:prstClr val="black"/>
                </a:solidFill>
                <a:latin typeface="Calibri"/>
                <a:cs typeface="Calibri"/>
              </a:rPr>
              <a:t>Sofosbuvir/</a:t>
            </a:r>
            <a:r>
              <a:rPr lang="en-US" sz="2000" err="1">
                <a:solidFill>
                  <a:prstClr val="black"/>
                </a:solidFill>
                <a:latin typeface="Calibri"/>
                <a:cs typeface="Calibri"/>
              </a:rPr>
              <a:t>velpatasvir</a:t>
            </a:r>
            <a:r>
              <a:rPr lang="en-US" sz="2000">
                <a:solidFill>
                  <a:prstClr val="black"/>
                </a:solidFill>
                <a:latin typeface="Calibri"/>
                <a:cs typeface="Calibri"/>
              </a:rPr>
              <a:t> 400/100mg (SOF/VEL)</a:t>
            </a: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a:cs typeface="Calibri"/>
              </a:rPr>
              <a:t>1 pill once per day w/wo food x 12 weeks </a:t>
            </a:r>
            <a:endParaRPr lang="en-US" sz="2000">
              <a:solidFill>
                <a:prstClr val="black"/>
              </a:solidFill>
              <a:latin typeface="Calibri"/>
              <a:cs typeface="Calibri"/>
            </a:endParaRPr>
          </a:p>
        </p:txBody>
      </p:sp>
      <p:sp>
        <p:nvSpPr>
          <p:cNvPr id="7" name="Rectangle 6">
            <a:extLst>
              <a:ext uri="{FF2B5EF4-FFF2-40B4-BE49-F238E27FC236}">
                <a16:creationId xmlns:a16="http://schemas.microsoft.com/office/drawing/2014/main" id="{0E5DEC48-5992-0118-4672-FE13F98FB15F}"/>
              </a:ext>
            </a:extLst>
          </p:cNvPr>
          <p:cNvSpPr/>
          <p:nvPr/>
        </p:nvSpPr>
        <p:spPr>
          <a:xfrm>
            <a:off x="2652155" y="2335481"/>
            <a:ext cx="997033" cy="2226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A0A7E8-0831-B5AF-4C40-4671108478F8}"/>
              </a:ext>
            </a:extLst>
          </p:cNvPr>
          <p:cNvSpPr/>
          <p:nvPr/>
        </p:nvSpPr>
        <p:spPr>
          <a:xfrm>
            <a:off x="8675584" y="2598550"/>
            <a:ext cx="679535" cy="10473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CC21E4-4352-2B75-81AD-1CBD4AD62B25}"/>
              </a:ext>
            </a:extLst>
          </p:cNvPr>
          <p:cNvSpPr txBox="1"/>
          <p:nvPr/>
        </p:nvSpPr>
        <p:spPr>
          <a:xfrm>
            <a:off x="2290948" y="4927435"/>
            <a:ext cx="7504957" cy="120032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DAA selection based on several factors: </a:t>
            </a:r>
          </a:p>
          <a:p>
            <a:pPr algn="ctr"/>
            <a:r>
              <a:rPr lang="en-US" sz="2400">
                <a:cs typeface="Calibri"/>
              </a:rPr>
              <a:t>Insurance coverage, drug interactions, food insecurity, </a:t>
            </a:r>
          </a:p>
          <a:p>
            <a:pPr algn="ctr"/>
            <a:r>
              <a:rPr lang="en-US" sz="2400">
                <a:cs typeface="Calibri"/>
              </a:rPr>
              <a:t>pill burden, duration of treatment </a:t>
            </a:r>
            <a:endParaRPr lang="en-US"/>
          </a:p>
        </p:txBody>
      </p:sp>
      <p:sp>
        <p:nvSpPr>
          <p:cNvPr id="10" name="Rectangle 9">
            <a:extLst>
              <a:ext uri="{FF2B5EF4-FFF2-40B4-BE49-F238E27FC236}">
                <a16:creationId xmlns:a16="http://schemas.microsoft.com/office/drawing/2014/main" id="{9042F234-4886-EA67-07B3-9F8AB29E98FA}"/>
              </a:ext>
            </a:extLst>
          </p:cNvPr>
          <p:cNvSpPr/>
          <p:nvPr/>
        </p:nvSpPr>
        <p:spPr>
          <a:xfrm>
            <a:off x="1745012" y="2335479"/>
            <a:ext cx="389249" cy="1138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309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38E1-6284-45E6-356D-EA2050144615}"/>
              </a:ext>
            </a:extLst>
          </p:cNvPr>
          <p:cNvSpPr>
            <a:spLocks noGrp="1"/>
          </p:cNvSpPr>
          <p:nvPr>
            <p:ph type="title"/>
          </p:nvPr>
        </p:nvSpPr>
        <p:spPr>
          <a:xfrm>
            <a:off x="756557" y="392339"/>
            <a:ext cx="10515600" cy="1325563"/>
          </a:xfrm>
        </p:spPr>
        <p:txBody>
          <a:bodyPr/>
          <a:lstStyle/>
          <a:p>
            <a:r>
              <a:rPr lang="en-US">
                <a:latin typeface="Calibri"/>
                <a:cs typeface="Calibri"/>
              </a:rPr>
              <a:t>HCV treatment is </a:t>
            </a:r>
            <a:r>
              <a:rPr lang="en-US" b="1">
                <a:latin typeface="Calibri"/>
                <a:cs typeface="Calibri"/>
              </a:rPr>
              <a:t>all care coordination</a:t>
            </a:r>
          </a:p>
        </p:txBody>
      </p:sp>
      <p:graphicFrame>
        <p:nvGraphicFramePr>
          <p:cNvPr id="6" name="Content Placeholder 5">
            <a:extLst>
              <a:ext uri="{FF2B5EF4-FFF2-40B4-BE49-F238E27FC236}">
                <a16:creationId xmlns:a16="http://schemas.microsoft.com/office/drawing/2014/main" id="{9F5112CD-AA13-5F80-CBC0-9EEBD7EC7909}"/>
              </a:ext>
            </a:extLst>
          </p:cNvPr>
          <p:cNvGraphicFramePr>
            <a:graphicFrameLocks noGrp="1"/>
          </p:cNvGraphicFramePr>
          <p:nvPr>
            <p:ph idx="1"/>
            <p:extLst>
              <p:ext uri="{D42A27DB-BD31-4B8C-83A1-F6EECF244321}">
                <p14:modId xmlns:p14="http://schemas.microsoft.com/office/powerpoint/2010/main" val="2828881814"/>
              </p:ext>
            </p:extLst>
          </p:nvPr>
        </p:nvGraphicFramePr>
        <p:xfrm>
          <a:off x="838200" y="392340"/>
          <a:ext cx="10515600" cy="5385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10" name="TextBox 4609">
            <a:extLst>
              <a:ext uri="{FF2B5EF4-FFF2-40B4-BE49-F238E27FC236}">
                <a16:creationId xmlns:a16="http://schemas.microsoft.com/office/drawing/2014/main" id="{47887790-8A9D-E278-E6B9-C87CF1708CFA}"/>
              </a:ext>
            </a:extLst>
          </p:cNvPr>
          <p:cNvSpPr txBox="1"/>
          <p:nvPr/>
        </p:nvSpPr>
        <p:spPr>
          <a:xfrm>
            <a:off x="839107" y="4735287"/>
            <a:ext cx="103813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cs typeface="Calibri"/>
              </a:rPr>
              <a:t>Use of interdisciplinary team to increase engagement &amp; treatment success</a:t>
            </a:r>
          </a:p>
        </p:txBody>
      </p:sp>
    </p:spTree>
    <p:extLst>
      <p:ext uri="{BB962C8B-B14F-4D97-AF65-F5344CB8AC3E}">
        <p14:creationId xmlns:p14="http://schemas.microsoft.com/office/powerpoint/2010/main" val="228658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B3A5-FF62-6960-15A5-A9363BFD99E2}"/>
              </a:ext>
            </a:extLst>
          </p:cNvPr>
          <p:cNvSpPr>
            <a:spLocks noGrp="1"/>
          </p:cNvSpPr>
          <p:nvPr>
            <p:ph type="title"/>
          </p:nvPr>
        </p:nvSpPr>
        <p:spPr>
          <a:xfrm>
            <a:off x="711200" y="655078"/>
            <a:ext cx="3612290" cy="4930986"/>
          </a:xfrm>
        </p:spPr>
        <p:txBody>
          <a:bodyPr vert="horz" lIns="91440" tIns="45720" rIns="91440" bIns="45720" rtlCol="0" anchor="ctr">
            <a:normAutofit/>
          </a:bodyPr>
          <a:lstStyle/>
          <a:p>
            <a:pPr algn="r"/>
            <a:r>
              <a:rPr lang="en-US" kern="1200">
                <a:solidFill>
                  <a:schemeClr val="accent2"/>
                </a:solidFill>
                <a:latin typeface="Calibri"/>
                <a:cs typeface="Calibri"/>
              </a:rPr>
              <a:t>HCV can be a source of shame and stigma but treatment can be transformative</a:t>
            </a:r>
          </a:p>
        </p:txBody>
      </p:sp>
      <p:sp>
        <p:nvSpPr>
          <p:cNvPr id="3" name="Content Placeholder 2">
            <a:extLst>
              <a:ext uri="{FF2B5EF4-FFF2-40B4-BE49-F238E27FC236}">
                <a16:creationId xmlns:a16="http://schemas.microsoft.com/office/drawing/2014/main" id="{8E26156D-B2B4-39EB-8B61-1E6EB948381C}"/>
              </a:ext>
            </a:extLst>
          </p:cNvPr>
          <p:cNvSpPr>
            <a:spLocks noGrp="1"/>
          </p:cNvSpPr>
          <p:nvPr>
            <p:ph idx="1"/>
          </p:nvPr>
        </p:nvSpPr>
        <p:spPr>
          <a:xfrm>
            <a:off x="5411459" y="963507"/>
            <a:ext cx="6250940" cy="4624493"/>
          </a:xfrm>
        </p:spPr>
        <p:txBody>
          <a:bodyPr vert="horz" lIns="91440" tIns="45720" rIns="91440" bIns="45720" rtlCol="0" anchor="b">
            <a:noAutofit/>
          </a:bodyPr>
          <a:lstStyle/>
          <a:p>
            <a:r>
              <a:rPr lang="en-US" sz="2400">
                <a:latin typeface="Calibri"/>
                <a:cs typeface="Calibri"/>
              </a:rPr>
              <a:t>“At first I didn’t want to take care of myself. I didn’t care about myself. I didn’t care how I looked, how I dressed. Today, I care how I look, how I dress, what people think of me, how they see the way I’ve changed”</a:t>
            </a:r>
          </a:p>
          <a:p>
            <a:r>
              <a:rPr lang="en-US" sz="2400">
                <a:latin typeface="Calibri"/>
                <a:cs typeface="Calibri"/>
              </a:rPr>
              <a:t>“Everything changed. I stopped drug use. I stopped everything because I said if I beat the Hep C, I could beat that too”</a:t>
            </a:r>
          </a:p>
          <a:p>
            <a:r>
              <a:rPr lang="en-US" sz="2400">
                <a:latin typeface="Calibri"/>
                <a:cs typeface="Calibri"/>
              </a:rPr>
              <a:t>“With this hepatitis and being clean, when I started [HCV treatment], I guess I started being responsible. You know, making responsible decisions about my life. In that aspect, it showed me where they all connect”</a:t>
            </a:r>
          </a:p>
        </p:txBody>
      </p:sp>
      <p:sp>
        <p:nvSpPr>
          <p:cNvPr id="5" name="TextBox 4">
            <a:extLst>
              <a:ext uri="{FF2B5EF4-FFF2-40B4-BE49-F238E27FC236}">
                <a16:creationId xmlns:a16="http://schemas.microsoft.com/office/drawing/2014/main" id="{5792B1A7-5A63-C0C8-C3AB-8E8EB27C3EAA}"/>
              </a:ext>
            </a:extLst>
          </p:cNvPr>
          <p:cNvSpPr txBox="1"/>
          <p:nvPr/>
        </p:nvSpPr>
        <p:spPr>
          <a:xfrm>
            <a:off x="448782" y="6420031"/>
            <a:ext cx="7620725" cy="437969"/>
          </a:xfrm>
          <a:prstGeom prst="rect">
            <a:avLst/>
          </a:prstGeom>
        </p:spPr>
        <p:txBody>
          <a:bodyPr vert="horz" lIns="91440" tIns="45720" rIns="91440" bIns="45720" rtlCol="0" anchor="t">
            <a:normAutofit/>
          </a:bodyPr>
          <a:lstStyle/>
          <a:p>
            <a:pPr>
              <a:lnSpc>
                <a:spcPct val="90000"/>
              </a:lnSpc>
              <a:spcAft>
                <a:spcPts val="600"/>
              </a:spcAft>
            </a:pPr>
            <a:r>
              <a:rPr lang="en-US" sz="1600" b="0" i="0">
                <a:effectLst/>
                <a:latin typeface="Calibri"/>
                <a:cs typeface="Calibri"/>
              </a:rPr>
              <a:t>Batchelder AW</a:t>
            </a:r>
            <a:r>
              <a:rPr lang="en-US" sz="1600">
                <a:latin typeface="Calibri"/>
                <a:cs typeface="Calibri"/>
              </a:rPr>
              <a:t> et al</a:t>
            </a:r>
            <a:r>
              <a:rPr lang="en-US" sz="1600" b="0" i="0">
                <a:effectLst/>
                <a:latin typeface="Calibri"/>
                <a:cs typeface="Calibri"/>
              </a:rPr>
              <a:t>.</a:t>
            </a:r>
            <a:r>
              <a:rPr lang="en-US" sz="1600">
                <a:latin typeface="Calibri"/>
                <a:cs typeface="Calibri"/>
              </a:rPr>
              <a:t> </a:t>
            </a:r>
            <a:r>
              <a:rPr lang="en-US" sz="1600" b="0" i="0">
                <a:effectLst/>
                <a:latin typeface="Calibri"/>
                <a:cs typeface="Calibri"/>
              </a:rPr>
              <a:t>Drug Alcohol Depend. 2015 Aug 1;153:66-71. PMID: </a:t>
            </a:r>
            <a:r>
              <a:rPr lang="en-US" sz="1600">
                <a:latin typeface="Calibri"/>
                <a:cs typeface="Calibri"/>
              </a:rPr>
              <a:t>26096534</a:t>
            </a:r>
          </a:p>
        </p:txBody>
      </p:sp>
    </p:spTree>
    <p:extLst>
      <p:ext uri="{BB962C8B-B14F-4D97-AF65-F5344CB8AC3E}">
        <p14:creationId xmlns:p14="http://schemas.microsoft.com/office/powerpoint/2010/main" val="12468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7B993E-5FD3-54AD-5949-6B2CC3249D76}"/>
              </a:ext>
            </a:extLst>
          </p:cNvPr>
          <p:cNvSpPr>
            <a:spLocks noGrp="1"/>
          </p:cNvSpPr>
          <p:nvPr>
            <p:ph idx="1"/>
          </p:nvPr>
        </p:nvSpPr>
        <p:spPr>
          <a:xfrm>
            <a:off x="493486" y="2746203"/>
            <a:ext cx="11205027" cy="3764815"/>
          </a:xfrm>
        </p:spPr>
        <p:txBody>
          <a:bodyPr vert="horz" lIns="91440" tIns="45720" rIns="91440" bIns="45720" rtlCol="0" anchor="t">
            <a:noAutofit/>
          </a:bodyPr>
          <a:lstStyle/>
          <a:p>
            <a:pPr marL="0" indent="0">
              <a:lnSpc>
                <a:spcPct val="120000"/>
              </a:lnSpc>
              <a:spcBef>
                <a:spcPts val="0"/>
              </a:spcBef>
              <a:buNone/>
            </a:pPr>
            <a:r>
              <a:rPr lang="en-US" sz="2200">
                <a:highlight>
                  <a:srgbClr val="FFFFFF"/>
                </a:highlight>
                <a:latin typeface="Calibri"/>
                <a:ea typeface="Cambria"/>
                <a:cs typeface="Calibri"/>
              </a:rPr>
              <a:t>"</a:t>
            </a:r>
            <a:r>
              <a:rPr lang="en-US" sz="2200" b="0">
                <a:effectLst/>
                <a:highlight>
                  <a:srgbClr val="FFFFFF"/>
                </a:highlight>
                <a:latin typeface="Calibri"/>
                <a:ea typeface="Cambria"/>
                <a:cs typeface="Calibri"/>
              </a:rPr>
              <a:t>I’m </a:t>
            </a:r>
            <a:r>
              <a:rPr lang="en-US" sz="2200" b="0" err="1">
                <a:effectLst/>
                <a:highlight>
                  <a:srgbClr val="FFFFFF"/>
                </a:highlight>
                <a:latin typeface="Calibri"/>
                <a:ea typeface="Cambria"/>
                <a:cs typeface="Calibri"/>
              </a:rPr>
              <a:t>gonna</a:t>
            </a:r>
            <a:r>
              <a:rPr lang="en-US" sz="2200" b="0">
                <a:effectLst/>
                <a:highlight>
                  <a:srgbClr val="FFFFFF"/>
                </a:highlight>
                <a:latin typeface="Calibri"/>
                <a:ea typeface="Cambria"/>
                <a:cs typeface="Calibri"/>
              </a:rPr>
              <a:t> be here like six weeks. Why am I not doing [HCV treatment</a:t>
            </a:r>
            <a:r>
              <a:rPr lang="en-US" sz="2200">
                <a:highlight>
                  <a:srgbClr val="FFFFFF"/>
                </a:highlight>
                <a:latin typeface="Calibri"/>
                <a:ea typeface="Cambria"/>
                <a:cs typeface="Calibri"/>
              </a:rPr>
              <a:t>]?</a:t>
            </a:r>
            <a:r>
              <a:rPr lang="en-US" sz="2200" b="0">
                <a:effectLst/>
                <a:highlight>
                  <a:srgbClr val="FFFFFF"/>
                </a:highlight>
                <a:latin typeface="Calibri"/>
                <a:ea typeface="Cambria"/>
                <a:cs typeface="Calibri"/>
              </a:rPr>
              <a:t> I am basically in a bubble. And I’m not going anywhere…I’ve had a stroke. I might as well get my stuff in order and I shouldn’t be worrying about ‘down the road, I might get Hep C again.’ I should focus on now</a:t>
            </a:r>
            <a:r>
              <a:rPr lang="en-US" sz="2200">
                <a:highlight>
                  <a:srgbClr val="FFFFFF"/>
                </a:highlight>
                <a:latin typeface="Calibri"/>
                <a:ea typeface="Cambria"/>
                <a:cs typeface="Calibri"/>
              </a:rPr>
              <a:t>."</a:t>
            </a:r>
            <a:endParaRPr lang="en-US" sz="2200"/>
          </a:p>
          <a:p>
            <a:pPr marL="0" indent="0">
              <a:lnSpc>
                <a:spcPct val="120000"/>
              </a:lnSpc>
              <a:spcBef>
                <a:spcPts val="0"/>
              </a:spcBef>
              <a:buNone/>
            </a:pPr>
            <a:endParaRPr lang="en-US" sz="2200">
              <a:highlight>
                <a:srgbClr val="FFFFFF"/>
              </a:highlight>
              <a:latin typeface="Calibri"/>
              <a:ea typeface="Cambria"/>
              <a:cs typeface="Calibri"/>
            </a:endParaRPr>
          </a:p>
          <a:p>
            <a:pPr marL="0" indent="0">
              <a:lnSpc>
                <a:spcPct val="120000"/>
              </a:lnSpc>
              <a:spcBef>
                <a:spcPts val="0"/>
              </a:spcBef>
              <a:buNone/>
            </a:pPr>
            <a:r>
              <a:rPr lang="en-US" sz="2200">
                <a:highlight>
                  <a:srgbClr val="FFFFFF"/>
                </a:highlight>
                <a:latin typeface="Calibri"/>
                <a:ea typeface="Cambria"/>
                <a:cs typeface="Calibri"/>
              </a:rPr>
              <a:t>"</a:t>
            </a:r>
            <a:r>
              <a:rPr lang="en-US" sz="2200" b="0">
                <a:effectLst/>
                <a:highlight>
                  <a:srgbClr val="FFFFFF"/>
                </a:highlight>
                <a:latin typeface="Calibri"/>
                <a:ea typeface="Cambria"/>
                <a:cs typeface="Calibri"/>
              </a:rPr>
              <a:t>Every time I come into the hospital, [inpatient doctors] don’t ever talk about [HCV]…am I wondering, is it destroying my liver? Yeah…Why, [HCV] actually has to start affecting something before it gets brought up…I figured that there would have been more discussion about [HCV]…[HCV] put in my face. They </a:t>
            </a:r>
            <a:r>
              <a:rPr lang="en-US" sz="2200" b="0" err="1">
                <a:effectLst/>
                <a:highlight>
                  <a:srgbClr val="FFFFFF"/>
                </a:highlight>
                <a:latin typeface="Calibri"/>
                <a:ea typeface="Cambria"/>
                <a:cs typeface="Calibri"/>
              </a:rPr>
              <a:t>wanna</a:t>
            </a:r>
            <a:r>
              <a:rPr lang="en-US" sz="2200" b="0">
                <a:effectLst/>
                <a:highlight>
                  <a:srgbClr val="FFFFFF"/>
                </a:highlight>
                <a:latin typeface="Calibri"/>
                <a:ea typeface="Cambria"/>
                <a:cs typeface="Calibri"/>
              </a:rPr>
              <a:t> put abstinence and drug-abuse treatment, and all that, in my face every time I’m here</a:t>
            </a:r>
            <a:r>
              <a:rPr lang="en-US" sz="2200">
                <a:highlight>
                  <a:srgbClr val="FFFFFF"/>
                </a:highlight>
                <a:latin typeface="Calibri"/>
                <a:ea typeface="Cambria"/>
                <a:cs typeface="Calibri"/>
              </a:rPr>
              <a:t>."</a:t>
            </a:r>
            <a:endParaRPr lang="en-US" sz="2200">
              <a:latin typeface="Calibri"/>
              <a:cs typeface="Calibri"/>
            </a:endParaRPr>
          </a:p>
        </p:txBody>
      </p:sp>
      <p:pic>
        <p:nvPicPr>
          <p:cNvPr id="5" name="Picture 4">
            <a:extLst>
              <a:ext uri="{FF2B5EF4-FFF2-40B4-BE49-F238E27FC236}">
                <a16:creationId xmlns:a16="http://schemas.microsoft.com/office/drawing/2014/main" id="{CC4C3038-E624-9551-BC32-D322131053BF}"/>
              </a:ext>
            </a:extLst>
          </p:cNvPr>
          <p:cNvPicPr>
            <a:picLocks noChangeAspect="1"/>
          </p:cNvPicPr>
          <p:nvPr/>
        </p:nvPicPr>
        <p:blipFill>
          <a:blip r:embed="rId3"/>
          <a:stretch>
            <a:fillRect/>
          </a:stretch>
        </p:blipFill>
        <p:spPr>
          <a:xfrm>
            <a:off x="381915" y="247196"/>
            <a:ext cx="5329574" cy="2236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6373ED8D-32CB-5560-FB43-C7D526CC9B90}"/>
              </a:ext>
            </a:extLst>
          </p:cNvPr>
          <p:cNvSpPr txBox="1"/>
          <p:nvPr/>
        </p:nvSpPr>
        <p:spPr>
          <a:xfrm>
            <a:off x="6094351" y="249052"/>
            <a:ext cx="54918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cs typeface="Calibri"/>
              </a:rPr>
              <a:t>27 in-depth interviews conducted in 2019</a:t>
            </a:r>
          </a:p>
        </p:txBody>
      </p:sp>
    </p:spTree>
    <p:extLst>
      <p:ext uri="{BB962C8B-B14F-4D97-AF65-F5344CB8AC3E}">
        <p14:creationId xmlns:p14="http://schemas.microsoft.com/office/powerpoint/2010/main" val="2977618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75D7-B22D-86B2-75B9-5F91B485BDD2}"/>
              </a:ext>
            </a:extLst>
          </p:cNvPr>
          <p:cNvSpPr>
            <a:spLocks noGrp="1"/>
          </p:cNvSpPr>
          <p:nvPr>
            <p:ph type="title"/>
          </p:nvPr>
        </p:nvSpPr>
        <p:spPr>
          <a:xfrm>
            <a:off x="330200" y="139448"/>
            <a:ext cx="10515600" cy="1505883"/>
          </a:xfrm>
        </p:spPr>
        <p:txBody>
          <a:bodyPr anchor="ctr">
            <a:normAutofit/>
          </a:bodyPr>
          <a:lstStyle/>
          <a:p>
            <a:r>
              <a:rPr lang="en-US">
                <a:latin typeface="Calibri"/>
                <a:cs typeface="Calibri"/>
              </a:rPr>
              <a:t>HCV Care Cascade</a:t>
            </a:r>
          </a:p>
        </p:txBody>
      </p:sp>
      <p:pic>
        <p:nvPicPr>
          <p:cNvPr id="1026" name="Picture 2" descr="Hepatitis C virus (HCV) cascade of care. Of the 3.5 million Americans... |  Download Scientific Diagram">
            <a:extLst>
              <a:ext uri="{FF2B5EF4-FFF2-40B4-BE49-F238E27FC236}">
                <a16:creationId xmlns:a16="http://schemas.microsoft.com/office/drawing/2014/main" id="{59A28BA0-1C11-3168-3B3A-577F0936BB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51754" y="1314093"/>
            <a:ext cx="8286199" cy="5295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B8866-881B-68C5-BF41-DA4B0B8DE900}"/>
              </a:ext>
            </a:extLst>
          </p:cNvPr>
          <p:cNvSpPr txBox="1"/>
          <p:nvPr/>
        </p:nvSpPr>
        <p:spPr>
          <a:xfrm>
            <a:off x="-38309" y="6610874"/>
            <a:ext cx="10161756" cy="215444"/>
          </a:xfrm>
          <a:prstGeom prst="rect">
            <a:avLst/>
          </a:prstGeom>
          <a:noFill/>
        </p:spPr>
        <p:txBody>
          <a:bodyPr wrap="none" rtlCol="0">
            <a:spAutoFit/>
          </a:bodyPr>
          <a:lstStyle/>
          <a:p>
            <a:r>
              <a:rPr lang="en-US" sz="800" b="0" i="0" err="1">
                <a:solidFill>
                  <a:srgbClr val="212121"/>
                </a:solidFill>
                <a:effectLst/>
                <a:latin typeface="Roboto" panose="02000000000000000000" pitchFamily="2" charset="0"/>
              </a:rPr>
              <a:t>Terrault</a:t>
            </a:r>
            <a:r>
              <a:rPr lang="en-US" sz="800" b="0" i="0">
                <a:solidFill>
                  <a:srgbClr val="212121"/>
                </a:solidFill>
                <a:effectLst/>
                <a:latin typeface="Roboto" panose="02000000000000000000" pitchFamily="2" charset="0"/>
              </a:rPr>
              <a:t> NA. Hepatitis C elimination: challenges with under-diagnosis and under-treatment. F1000Res. 2019 Jan 14;8:F1000 Faculty Rev-54. </a:t>
            </a:r>
            <a:r>
              <a:rPr lang="en-US" sz="800" b="0" i="0" err="1">
                <a:solidFill>
                  <a:srgbClr val="212121"/>
                </a:solidFill>
                <a:effectLst/>
                <a:latin typeface="Roboto" panose="02000000000000000000" pitchFamily="2" charset="0"/>
              </a:rPr>
              <a:t>doi</a:t>
            </a:r>
            <a:r>
              <a:rPr lang="en-US" sz="800" b="0" i="0">
                <a:solidFill>
                  <a:srgbClr val="212121"/>
                </a:solidFill>
                <a:effectLst/>
                <a:latin typeface="Roboto" panose="02000000000000000000" pitchFamily="2" charset="0"/>
              </a:rPr>
              <a:t>: 10.12688/f1000research.15892.1. PMID: 30687501; PMCID: PMC6338244.</a:t>
            </a:r>
            <a:endParaRPr lang="en-US" sz="800"/>
          </a:p>
        </p:txBody>
      </p:sp>
    </p:spTree>
    <p:extLst>
      <p:ext uri="{BB962C8B-B14F-4D97-AF65-F5344CB8AC3E}">
        <p14:creationId xmlns:p14="http://schemas.microsoft.com/office/powerpoint/2010/main" val="223079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F952-27ED-5085-302E-EF2532A713BD}"/>
              </a:ext>
            </a:extLst>
          </p:cNvPr>
          <p:cNvSpPr>
            <a:spLocks noGrp="1"/>
          </p:cNvSpPr>
          <p:nvPr>
            <p:ph type="title"/>
          </p:nvPr>
        </p:nvSpPr>
        <p:spPr/>
        <p:txBody>
          <a:bodyPr/>
          <a:lstStyle/>
          <a:p>
            <a:r>
              <a:rPr lang="en-US">
                <a:latin typeface="Calibri"/>
                <a:cs typeface="Calibri"/>
              </a:rPr>
              <a:t>Presenters</a:t>
            </a:r>
          </a:p>
        </p:txBody>
      </p:sp>
      <p:sp>
        <p:nvSpPr>
          <p:cNvPr id="3" name="Content Placeholder 2">
            <a:extLst>
              <a:ext uri="{FF2B5EF4-FFF2-40B4-BE49-F238E27FC236}">
                <a16:creationId xmlns:a16="http://schemas.microsoft.com/office/drawing/2014/main" id="{6AF25260-D681-C41E-B2DA-AB1B27EE2481}"/>
              </a:ext>
            </a:extLst>
          </p:cNvPr>
          <p:cNvSpPr>
            <a:spLocks noGrp="1"/>
          </p:cNvSpPr>
          <p:nvPr>
            <p:ph idx="1"/>
          </p:nvPr>
        </p:nvSpPr>
        <p:spPr>
          <a:xfrm>
            <a:off x="838200" y="1689554"/>
            <a:ext cx="10515600" cy="4351338"/>
          </a:xfrm>
        </p:spPr>
        <p:txBody>
          <a:bodyPr vert="horz" lIns="91440" tIns="45720" rIns="91440" bIns="45720" rtlCol="0" anchor="t">
            <a:normAutofit/>
          </a:bodyPr>
          <a:lstStyle/>
          <a:p>
            <a:r>
              <a:rPr lang="en-US">
                <a:latin typeface="Calibri"/>
                <a:cs typeface="Calibri"/>
              </a:rPr>
              <a:t>Oregon Health &amp; Science University (OHSU) </a:t>
            </a:r>
          </a:p>
          <a:p>
            <a:pPr lvl="1">
              <a:buFont typeface="Courier New" panose="020B0604020202020204" pitchFamily="34" charset="0"/>
              <a:buChar char="o"/>
            </a:pPr>
            <a:r>
              <a:rPr lang="en-US">
                <a:latin typeface="Calibri"/>
                <a:cs typeface="Calibri"/>
              </a:rPr>
              <a:t>Ximena A. Levander, </a:t>
            </a:r>
            <a:r>
              <a:rPr lang="en-US" err="1">
                <a:latin typeface="Calibri"/>
                <a:cs typeface="Calibri"/>
              </a:rPr>
              <a:t>HaYoung</a:t>
            </a:r>
            <a:r>
              <a:rPr lang="en-US">
                <a:latin typeface="Calibri"/>
                <a:cs typeface="Calibri"/>
              </a:rPr>
              <a:t> Ryu, Carissa Williams</a:t>
            </a:r>
          </a:p>
          <a:p>
            <a:r>
              <a:rPr lang="en-US">
                <a:latin typeface="Calibri"/>
                <a:cs typeface="Calibri"/>
              </a:rPr>
              <a:t>University of North Carolina</a:t>
            </a:r>
          </a:p>
          <a:p>
            <a:pPr lvl="1">
              <a:buFont typeface="Courier New" panose="020B0604020202020204" pitchFamily="34" charset="0"/>
              <a:buChar char="o"/>
            </a:pPr>
            <a:r>
              <a:rPr lang="en-US">
                <a:latin typeface="Calibri"/>
                <a:cs typeface="Calibri"/>
              </a:rPr>
              <a:t>Madeline McCrary (former fellow), Kate Roberts (Bryn Mawr PhD candidate)</a:t>
            </a:r>
          </a:p>
          <a:p>
            <a:r>
              <a:rPr lang="en-US">
                <a:latin typeface="Calibri"/>
                <a:cs typeface="Calibri"/>
              </a:rPr>
              <a:t>Washington University in St. Louis</a:t>
            </a:r>
          </a:p>
          <a:p>
            <a:pPr lvl="1">
              <a:buFont typeface="Courier New" panose="020B0604020202020204" pitchFamily="34" charset="0"/>
              <a:buChar char="o"/>
            </a:pPr>
            <a:r>
              <a:rPr lang="en-US">
                <a:latin typeface="Calibri"/>
                <a:cs typeface="Calibri"/>
              </a:rPr>
              <a:t>Madeline McCrary, Jessica Gallegos</a:t>
            </a:r>
          </a:p>
          <a:p>
            <a:r>
              <a:rPr lang="en">
                <a:latin typeface="Calibri"/>
                <a:cs typeface="Calibri"/>
              </a:rPr>
              <a:t>Lawrence General Hospital &amp; Greater Lawrence Family Health Center</a:t>
            </a:r>
            <a:endParaRPr lang="en-US">
              <a:latin typeface="Calibri"/>
              <a:cs typeface="Calibri"/>
            </a:endParaRPr>
          </a:p>
          <a:p>
            <a:pPr lvl="1">
              <a:buFont typeface="Courier New" panose="020B0604020202020204" pitchFamily="34" charset="0"/>
              <a:buChar char="o"/>
            </a:pPr>
            <a:r>
              <a:rPr lang="en">
                <a:latin typeface="Calibri"/>
                <a:cs typeface="Calibri"/>
              </a:rPr>
              <a:t>Joshua St. Louis, Natalie Stahl</a:t>
            </a:r>
          </a:p>
        </p:txBody>
      </p:sp>
    </p:spTree>
    <p:extLst>
      <p:ext uri="{BB962C8B-B14F-4D97-AF65-F5344CB8AC3E}">
        <p14:creationId xmlns:p14="http://schemas.microsoft.com/office/powerpoint/2010/main" val="367753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83911"/>
            <a:ext cx="10515600" cy="1325563"/>
          </a:xfrm>
        </p:spPr>
        <p:txBody>
          <a:bodyPr/>
          <a:lstStyle/>
          <a:p>
            <a:r>
              <a:rPr lang="en-US">
                <a:latin typeface="Calibri"/>
                <a:ea typeface="Calibri"/>
                <a:cs typeface="Calibri"/>
              </a:rPr>
              <a:t>Low Rates of Successful Linkage to Care</a:t>
            </a:r>
          </a:p>
        </p:txBody>
      </p:sp>
      <p:sp>
        <p:nvSpPr>
          <p:cNvPr id="3" name="Content Placeholder 2"/>
          <p:cNvSpPr>
            <a:spLocks noGrp="1"/>
          </p:cNvSpPr>
          <p:nvPr>
            <p:ph sz="half" idx="1"/>
          </p:nvPr>
        </p:nvSpPr>
        <p:spPr>
          <a:xfrm>
            <a:off x="497541" y="2116563"/>
            <a:ext cx="4126023" cy="3988481"/>
          </a:xfrm>
        </p:spPr>
        <p:txBody>
          <a:bodyPr vert="horz" lIns="91440" tIns="45720" rIns="91440" bIns="45720" rtlCol="0" anchor="t">
            <a:normAutofit/>
          </a:bodyPr>
          <a:lstStyle/>
          <a:p>
            <a:pPr marL="0" indent="0">
              <a:buNone/>
            </a:pPr>
            <a:r>
              <a:rPr lang="en-US">
                <a:latin typeface="Calibri"/>
                <a:cs typeface="Calibri"/>
              </a:rPr>
              <a:t>Despite HCV being included in the ‘one-liner’, </a:t>
            </a:r>
            <a:r>
              <a:rPr lang="en-US" b="1">
                <a:latin typeface="Calibri"/>
                <a:cs typeface="Calibri"/>
              </a:rPr>
              <a:t>HCV was never addressed and no plan for care was ever made</a:t>
            </a:r>
            <a:endParaRPr lang="en-US">
              <a:latin typeface="Calibri"/>
              <a:cs typeface="Calibri"/>
            </a:endParaRPr>
          </a:p>
        </p:txBody>
      </p:sp>
      <p:pic>
        <p:nvPicPr>
          <p:cNvPr id="7" name="Picture 6"/>
          <p:cNvPicPr>
            <a:picLocks noChangeAspect="1"/>
          </p:cNvPicPr>
          <p:nvPr/>
        </p:nvPicPr>
        <p:blipFill>
          <a:blip r:embed="rId3"/>
          <a:stretch>
            <a:fillRect/>
          </a:stretch>
        </p:blipFill>
        <p:spPr>
          <a:xfrm>
            <a:off x="4627669" y="1077672"/>
            <a:ext cx="7560998" cy="5342997"/>
          </a:xfrm>
          <a:prstGeom prst="rect">
            <a:avLst/>
          </a:prstGeom>
        </p:spPr>
      </p:pic>
      <p:sp>
        <p:nvSpPr>
          <p:cNvPr id="5" name="TextBox 4">
            <a:extLst>
              <a:ext uri="{FF2B5EF4-FFF2-40B4-BE49-F238E27FC236}">
                <a16:creationId xmlns:a16="http://schemas.microsoft.com/office/drawing/2014/main" id="{849837EB-48E7-31CE-7F83-20E040604C2A}"/>
              </a:ext>
            </a:extLst>
          </p:cNvPr>
          <p:cNvSpPr txBox="1"/>
          <p:nvPr/>
        </p:nvSpPr>
        <p:spPr>
          <a:xfrm>
            <a:off x="609174" y="6551562"/>
            <a:ext cx="109729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a:solidFill>
                  <a:srgbClr val="000000"/>
                </a:solidFill>
                <a:latin typeface="Calibri"/>
                <a:ea typeface="Calibri"/>
                <a:cs typeface="Calibri"/>
              </a:rPr>
              <a:t>WashU. Unpublished institutional data. </a:t>
            </a:r>
            <a:endParaRPr lang="en-US"/>
          </a:p>
        </p:txBody>
      </p:sp>
    </p:spTree>
    <p:extLst>
      <p:ext uri="{BB962C8B-B14F-4D97-AF65-F5344CB8AC3E}">
        <p14:creationId xmlns:p14="http://schemas.microsoft.com/office/powerpoint/2010/main" val="32954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83911"/>
            <a:ext cx="10515600" cy="1325563"/>
          </a:xfrm>
        </p:spPr>
        <p:txBody>
          <a:bodyPr/>
          <a:lstStyle/>
          <a:p>
            <a:r>
              <a:rPr lang="en-US">
                <a:latin typeface="Calibri"/>
                <a:ea typeface="Calibri"/>
                <a:cs typeface="Calibri"/>
              </a:rPr>
              <a:t>Low Rates of Successful Linkage to Care</a:t>
            </a:r>
          </a:p>
        </p:txBody>
      </p:sp>
      <p:pic>
        <p:nvPicPr>
          <p:cNvPr id="4" name="Picture 3" descr="A screenshot of a medical article&#10;&#10;Description automatically generated">
            <a:extLst>
              <a:ext uri="{FF2B5EF4-FFF2-40B4-BE49-F238E27FC236}">
                <a16:creationId xmlns:a16="http://schemas.microsoft.com/office/drawing/2014/main" id="{C59E6A01-54A6-C6EB-2D73-A1E18FBCCB1E}"/>
              </a:ext>
            </a:extLst>
          </p:cNvPr>
          <p:cNvPicPr>
            <a:picLocks noChangeAspect="1"/>
          </p:cNvPicPr>
          <p:nvPr/>
        </p:nvPicPr>
        <p:blipFill>
          <a:blip r:embed="rId3"/>
          <a:srcRect r="162" b="41877"/>
          <a:stretch/>
        </p:blipFill>
        <p:spPr>
          <a:xfrm>
            <a:off x="761194" y="1525689"/>
            <a:ext cx="5238173" cy="2545955"/>
          </a:xfrm>
          <a:prstGeom prst="rect">
            <a:avLst/>
          </a:prstGeom>
        </p:spPr>
      </p:pic>
      <p:pic>
        <p:nvPicPr>
          <p:cNvPr id="6" name="Picture 5" descr="A screenshot of a medical article&#10;&#10;Description automatically generated">
            <a:extLst>
              <a:ext uri="{FF2B5EF4-FFF2-40B4-BE49-F238E27FC236}">
                <a16:creationId xmlns:a16="http://schemas.microsoft.com/office/drawing/2014/main" id="{76361AFA-1FFE-76D2-3EC7-6995E0DE49C9}"/>
              </a:ext>
            </a:extLst>
          </p:cNvPr>
          <p:cNvPicPr>
            <a:picLocks noChangeAspect="1"/>
          </p:cNvPicPr>
          <p:nvPr/>
        </p:nvPicPr>
        <p:blipFill>
          <a:blip r:embed="rId4"/>
          <a:srcRect t="147" r="-145" b="50468"/>
          <a:stretch/>
        </p:blipFill>
        <p:spPr>
          <a:xfrm>
            <a:off x="6259429" y="1528209"/>
            <a:ext cx="5490835" cy="2089318"/>
          </a:xfrm>
          <a:prstGeom prst="rect">
            <a:avLst/>
          </a:prstGeom>
        </p:spPr>
      </p:pic>
      <p:sp>
        <p:nvSpPr>
          <p:cNvPr id="11" name="Content Placeholder 2">
            <a:extLst>
              <a:ext uri="{FF2B5EF4-FFF2-40B4-BE49-F238E27FC236}">
                <a16:creationId xmlns:a16="http://schemas.microsoft.com/office/drawing/2014/main" id="{A81CF651-3635-F52A-F651-7C2E2A71E6A9}"/>
              </a:ext>
            </a:extLst>
          </p:cNvPr>
          <p:cNvSpPr>
            <a:spLocks noGrp="1"/>
          </p:cNvSpPr>
          <p:nvPr>
            <p:ph sz="half" idx="1"/>
          </p:nvPr>
        </p:nvSpPr>
        <p:spPr>
          <a:xfrm>
            <a:off x="872967" y="4325552"/>
            <a:ext cx="5222242" cy="1837250"/>
          </a:xfrm>
        </p:spPr>
        <p:txBody>
          <a:bodyPr vert="horz" lIns="91440" tIns="45720" rIns="91440" bIns="45720" rtlCol="0" anchor="t">
            <a:normAutofit/>
          </a:bodyPr>
          <a:lstStyle/>
          <a:p>
            <a:pPr marL="0" indent="0">
              <a:buNone/>
            </a:pPr>
            <a:r>
              <a:rPr lang="en-US" sz="2400">
                <a:latin typeface="Calibri"/>
                <a:ea typeface="Calibri"/>
                <a:cs typeface="Calibri"/>
              </a:rPr>
              <a:t>Outpatient follow up recommended during hospitalization (48/108 HCV+) </a:t>
            </a:r>
          </a:p>
          <a:p>
            <a:pPr marL="0" indent="0">
              <a:buNone/>
            </a:pPr>
            <a:r>
              <a:rPr lang="en-US" sz="2400">
                <a:latin typeface="Calibri"/>
                <a:ea typeface="Calibri"/>
                <a:cs typeface="Calibri"/>
              </a:rPr>
              <a:t>2 years later...  </a:t>
            </a:r>
          </a:p>
          <a:p>
            <a:pPr marL="0" indent="0">
              <a:buNone/>
            </a:pPr>
            <a:r>
              <a:rPr lang="en-US" sz="2400">
                <a:latin typeface="Calibri"/>
                <a:ea typeface="Calibri"/>
                <a:cs typeface="Calibri"/>
              </a:rPr>
              <a:t>&lt;15% had evidence of treatment</a:t>
            </a:r>
          </a:p>
        </p:txBody>
      </p:sp>
      <p:sp>
        <p:nvSpPr>
          <p:cNvPr id="14" name="Content Placeholder 2">
            <a:extLst>
              <a:ext uri="{FF2B5EF4-FFF2-40B4-BE49-F238E27FC236}">
                <a16:creationId xmlns:a16="http://schemas.microsoft.com/office/drawing/2014/main" id="{74598445-0A36-1BDE-A7F5-EE6185D8187A}"/>
              </a:ext>
            </a:extLst>
          </p:cNvPr>
          <p:cNvSpPr txBox="1">
            <a:spLocks/>
          </p:cNvSpPr>
          <p:nvPr/>
        </p:nvSpPr>
        <p:spPr>
          <a:xfrm>
            <a:off x="6516090" y="4196931"/>
            <a:ext cx="5238454" cy="2091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a:ea typeface="Calibri"/>
                <a:cs typeface="Calibri"/>
              </a:rPr>
              <a:t>Actual referral to hepatology placed during hospitalization with necessary pre-treatment work up completed </a:t>
            </a:r>
          </a:p>
          <a:p>
            <a:pPr marL="0" indent="0">
              <a:buNone/>
            </a:pPr>
            <a:r>
              <a:rPr lang="en-US" sz="2400">
                <a:latin typeface="Calibri"/>
                <a:ea typeface="Calibri"/>
                <a:cs typeface="Calibri"/>
              </a:rPr>
              <a:t>Low rates of successful linkage to appointment &lt;3 months</a:t>
            </a:r>
          </a:p>
          <a:p>
            <a:pPr marL="0" indent="0">
              <a:buNone/>
            </a:pPr>
            <a:endParaRPr lang="en-US" sz="2400">
              <a:latin typeface="Calibri"/>
              <a:ea typeface="Calibri"/>
              <a:cs typeface="Calibri"/>
            </a:endParaRPr>
          </a:p>
        </p:txBody>
      </p:sp>
    </p:spTree>
    <p:extLst>
      <p:ext uri="{BB962C8B-B14F-4D97-AF65-F5344CB8AC3E}">
        <p14:creationId xmlns:p14="http://schemas.microsoft.com/office/powerpoint/2010/main" val="21381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C318-1899-102A-EFAB-437644266EE4}"/>
              </a:ext>
            </a:extLst>
          </p:cNvPr>
          <p:cNvSpPr>
            <a:spLocks noGrp="1"/>
          </p:cNvSpPr>
          <p:nvPr>
            <p:ph type="title"/>
          </p:nvPr>
        </p:nvSpPr>
        <p:spPr>
          <a:xfrm>
            <a:off x="911363" y="1718332"/>
            <a:ext cx="10373378" cy="2944678"/>
          </a:xfrm>
        </p:spPr>
        <p:txBody>
          <a:bodyPr>
            <a:normAutofit/>
          </a:bodyPr>
          <a:lstStyle/>
          <a:p>
            <a:pPr algn="ctr"/>
            <a:r>
              <a:rPr lang="en-US"/>
              <a:t>Breakout Session (15 min)</a:t>
            </a:r>
            <a:br>
              <a:rPr lang="en-US"/>
            </a:br>
            <a:br>
              <a:rPr lang="en-US"/>
            </a:br>
            <a:r>
              <a:rPr lang="en-US"/>
              <a:t>Barriers &amp; Facilitators</a:t>
            </a:r>
          </a:p>
        </p:txBody>
      </p:sp>
    </p:spTree>
    <p:extLst>
      <p:ext uri="{BB962C8B-B14F-4D97-AF65-F5344CB8AC3E}">
        <p14:creationId xmlns:p14="http://schemas.microsoft.com/office/powerpoint/2010/main" val="422818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C318-1899-102A-EFAB-437644266EE4}"/>
              </a:ext>
            </a:extLst>
          </p:cNvPr>
          <p:cNvSpPr>
            <a:spLocks noGrp="1"/>
          </p:cNvSpPr>
          <p:nvPr>
            <p:ph type="title"/>
          </p:nvPr>
        </p:nvSpPr>
        <p:spPr>
          <a:xfrm>
            <a:off x="911363" y="2320"/>
            <a:ext cx="10373378" cy="2944678"/>
          </a:xfrm>
        </p:spPr>
        <p:txBody>
          <a:bodyPr>
            <a:normAutofit/>
          </a:bodyPr>
          <a:lstStyle/>
          <a:p>
            <a:r>
              <a:rPr lang="en-US"/>
              <a:t>Breakout: Barriers &amp; Facilitators</a:t>
            </a:r>
            <a:br>
              <a:rPr lang="en-US"/>
            </a:br>
            <a:br>
              <a:rPr lang="en-US"/>
            </a:br>
            <a:br>
              <a:rPr lang="en-US"/>
            </a:br>
            <a:endParaRPr lang="en-US"/>
          </a:p>
        </p:txBody>
      </p:sp>
      <p:pic>
        <p:nvPicPr>
          <p:cNvPr id="7" name="Picture 6">
            <a:extLst>
              <a:ext uri="{FF2B5EF4-FFF2-40B4-BE49-F238E27FC236}">
                <a16:creationId xmlns:a16="http://schemas.microsoft.com/office/drawing/2014/main" id="{08F50A98-3F68-9D46-4A36-E628FBBCEA7C}"/>
              </a:ext>
            </a:extLst>
          </p:cNvPr>
          <p:cNvPicPr>
            <a:picLocks noChangeAspect="1"/>
          </p:cNvPicPr>
          <p:nvPr/>
        </p:nvPicPr>
        <p:blipFill>
          <a:blip r:embed="rId3"/>
          <a:stretch>
            <a:fillRect/>
          </a:stretch>
        </p:blipFill>
        <p:spPr>
          <a:xfrm>
            <a:off x="1730905" y="1019704"/>
            <a:ext cx="8740775" cy="5739343"/>
          </a:xfrm>
          <a:prstGeom prst="rect">
            <a:avLst/>
          </a:prstGeom>
          <a:ln>
            <a:solidFill>
              <a:schemeClr val="tx1"/>
            </a:solidFill>
          </a:ln>
        </p:spPr>
      </p:pic>
    </p:spTree>
    <p:extLst>
      <p:ext uri="{BB962C8B-B14F-4D97-AF65-F5344CB8AC3E}">
        <p14:creationId xmlns:p14="http://schemas.microsoft.com/office/powerpoint/2010/main" val="28191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C318-1899-102A-EFAB-437644266EE4}"/>
              </a:ext>
            </a:extLst>
          </p:cNvPr>
          <p:cNvSpPr>
            <a:spLocks noGrp="1"/>
          </p:cNvSpPr>
          <p:nvPr>
            <p:ph type="title"/>
          </p:nvPr>
        </p:nvSpPr>
        <p:spPr>
          <a:xfrm>
            <a:off x="426042" y="481593"/>
            <a:ext cx="11334950" cy="1710965"/>
          </a:xfrm>
        </p:spPr>
        <p:txBody>
          <a:bodyPr>
            <a:normAutofit/>
          </a:bodyPr>
          <a:lstStyle/>
          <a:p>
            <a:r>
              <a:rPr lang="en-US">
                <a:latin typeface="Calibri"/>
                <a:cs typeface="Calibri"/>
              </a:rPr>
              <a:t>Barriers        Facilitators</a:t>
            </a:r>
          </a:p>
        </p:txBody>
      </p:sp>
      <p:sp>
        <p:nvSpPr>
          <p:cNvPr id="3" name="TextBox 2">
            <a:extLst>
              <a:ext uri="{FF2B5EF4-FFF2-40B4-BE49-F238E27FC236}">
                <a16:creationId xmlns:a16="http://schemas.microsoft.com/office/drawing/2014/main" id="{335AAC2D-6EF7-A37E-55F7-F2F4A92B44DD}"/>
              </a:ext>
            </a:extLst>
          </p:cNvPr>
          <p:cNvSpPr txBox="1"/>
          <p:nvPr/>
        </p:nvSpPr>
        <p:spPr>
          <a:xfrm>
            <a:off x="428625" y="2193925"/>
            <a:ext cx="5110938"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400" dirty="0">
                <a:latin typeface="Calibri"/>
                <a:cs typeface="Calibri"/>
              </a:rPr>
              <a:t>Disposition​</a:t>
            </a:r>
            <a:endParaRPr lang="en-US" dirty="0">
              <a:latin typeface="Calibri"/>
              <a:cs typeface="Calibri"/>
            </a:endParaRPr>
          </a:p>
          <a:p>
            <a:pPr marL="342900" indent="-342900">
              <a:buFont typeface="Calibri"/>
              <a:buChar char="-"/>
            </a:pPr>
            <a:r>
              <a:rPr lang="en-US" sz="2400" dirty="0">
                <a:latin typeface="Calibri"/>
                <a:cs typeface="Calibri"/>
              </a:rPr>
              <a:t>Phones​</a:t>
            </a:r>
            <a:endParaRPr lang="en-US" dirty="0">
              <a:latin typeface="Calibri"/>
              <a:cs typeface="Calibri"/>
            </a:endParaRPr>
          </a:p>
          <a:p>
            <a:pPr marL="342900" indent="-342900">
              <a:buFont typeface="Calibri"/>
              <a:buChar char="-"/>
            </a:pPr>
            <a:r>
              <a:rPr lang="en-US" sz="2400" dirty="0">
                <a:latin typeface="Calibri"/>
                <a:cs typeface="Calibri"/>
              </a:rPr>
              <a:t>Housing status ​</a:t>
            </a:r>
            <a:endParaRPr lang="en-US" dirty="0">
              <a:latin typeface="Calibri"/>
              <a:cs typeface="Calibri"/>
            </a:endParaRPr>
          </a:p>
          <a:p>
            <a:pPr marL="342900" indent="-342900">
              <a:buFont typeface="Calibri"/>
              <a:buChar char="-"/>
            </a:pPr>
            <a:r>
              <a:rPr lang="en-US" sz="2400" dirty="0">
                <a:latin typeface="Calibri"/>
                <a:cs typeface="Calibri"/>
              </a:rPr>
              <a:t>Insurance coverage ​</a:t>
            </a:r>
            <a:endParaRPr lang="en-US" dirty="0">
              <a:latin typeface="Calibri"/>
              <a:cs typeface="Calibri"/>
            </a:endParaRPr>
          </a:p>
          <a:p>
            <a:pPr marL="342900" indent="-342900">
              <a:buFont typeface="Calibri"/>
              <a:buChar char="-"/>
            </a:pPr>
            <a:r>
              <a:rPr lang="en-US" sz="2400" dirty="0">
                <a:latin typeface="Calibri"/>
                <a:cs typeface="Calibri"/>
              </a:rPr>
              <a:t>Buy-in from institution stakeholders</a:t>
            </a:r>
            <a:endParaRPr lang="en-US" dirty="0">
              <a:latin typeface="Calibri"/>
              <a:cs typeface="Calibri"/>
            </a:endParaRPr>
          </a:p>
          <a:p>
            <a:pPr marL="342900" indent="-342900">
              <a:buFont typeface="Calibri"/>
              <a:buChar char="-"/>
            </a:pPr>
            <a:r>
              <a:rPr lang="en-US" sz="2400" dirty="0">
                <a:latin typeface="Calibri"/>
                <a:cs typeface="Calibri"/>
              </a:rPr>
              <a:t>Cost of inpatient work-up</a:t>
            </a:r>
          </a:p>
          <a:p>
            <a:pPr marL="342900" indent="-342900">
              <a:buFont typeface="Calibri"/>
              <a:buChar char="-"/>
            </a:pPr>
            <a:r>
              <a:rPr lang="en-US" sz="2400" dirty="0">
                <a:latin typeface="Calibri"/>
                <a:cs typeface="Calibri"/>
              </a:rPr>
              <a:t>Getting refills to patients, especially if at Skilled Nursing Facility</a:t>
            </a:r>
            <a:br>
              <a:rPr lang="en-US" sz="2400" dirty="0">
                <a:latin typeface="Calibri"/>
                <a:cs typeface="Calibri"/>
              </a:rPr>
            </a:br>
            <a:r>
              <a:rPr lang="en-US" sz="2400" dirty="0">
                <a:latin typeface="Calibri"/>
                <a:cs typeface="Calibri"/>
              </a:rPr>
              <a:t>​</a:t>
            </a:r>
            <a:br>
              <a:rPr lang="en-US" sz="2400" dirty="0">
                <a:latin typeface="Calibri"/>
                <a:cs typeface="Calibri"/>
              </a:rPr>
            </a:br>
            <a:r>
              <a:rPr lang="en-US" sz="4000" dirty="0">
                <a:latin typeface="Calibri"/>
                <a:cs typeface="Calibri"/>
              </a:rPr>
              <a:t>​</a:t>
            </a:r>
            <a:br>
              <a:rPr lang="en-US" sz="4000" dirty="0">
                <a:latin typeface="Calibri"/>
                <a:cs typeface="Calibri"/>
              </a:rPr>
            </a:br>
            <a:r>
              <a:rPr lang="en-US" sz="4000" dirty="0">
                <a:latin typeface="Calibri"/>
                <a:cs typeface="Calibri"/>
              </a:rPr>
              <a:t>​</a:t>
            </a:r>
            <a:endParaRPr lang="en-US" dirty="0">
              <a:latin typeface="Calibri"/>
              <a:cs typeface="Calibri"/>
            </a:endParaRPr>
          </a:p>
        </p:txBody>
      </p:sp>
      <p:sp>
        <p:nvSpPr>
          <p:cNvPr id="4" name="TextBox 3">
            <a:extLst>
              <a:ext uri="{FF2B5EF4-FFF2-40B4-BE49-F238E27FC236}">
                <a16:creationId xmlns:a16="http://schemas.microsoft.com/office/drawing/2014/main" id="{3A7D1DC6-9195-0E68-D115-CDDB000586B9}"/>
              </a:ext>
            </a:extLst>
          </p:cNvPr>
          <p:cNvSpPr txBox="1"/>
          <p:nvPr/>
        </p:nvSpPr>
        <p:spPr>
          <a:xfrm>
            <a:off x="6086929" y="2193925"/>
            <a:ext cx="535622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400">
                <a:latin typeface="Calibri"/>
                <a:cs typeface="Calibri"/>
              </a:rPr>
              <a:t>Patients are motivated and want this! ​</a:t>
            </a:r>
          </a:p>
          <a:p>
            <a:pPr marL="342900" indent="-342900">
              <a:buFont typeface="Calibri"/>
              <a:buChar char="-"/>
            </a:pPr>
            <a:r>
              <a:rPr lang="en-US" sz="2400">
                <a:latin typeface="Calibri"/>
                <a:cs typeface="Calibri"/>
              </a:rPr>
              <a:t>People deserve this!​</a:t>
            </a:r>
          </a:p>
          <a:p>
            <a:pPr marL="342900" indent="-342900">
              <a:buFont typeface="Calibri"/>
              <a:buChar char="-"/>
            </a:pPr>
            <a:r>
              <a:rPr lang="en-US" sz="2400">
                <a:latin typeface="Calibri"/>
                <a:cs typeface="Calibri"/>
              </a:rPr>
              <a:t>Effective​</a:t>
            </a:r>
          </a:p>
          <a:p>
            <a:pPr marL="342900" indent="-342900">
              <a:buFont typeface="Calibri"/>
              <a:buChar char="-"/>
            </a:pPr>
            <a:r>
              <a:rPr lang="en-US" sz="2400">
                <a:latin typeface="Calibri"/>
                <a:cs typeface="Calibri"/>
              </a:rPr>
              <a:t>Makes everyone happy! It feels good to cure!​​</a:t>
            </a:r>
          </a:p>
          <a:p>
            <a:pPr marL="342900" indent="-342900">
              <a:buFont typeface="Calibri"/>
              <a:buChar char="-"/>
            </a:pPr>
            <a:r>
              <a:rPr lang="en-US" sz="2400">
                <a:latin typeface="Calibri"/>
                <a:cs typeface="Calibri"/>
              </a:rPr>
              <a:t>Something to do while convalescing in hospital</a:t>
            </a:r>
          </a:p>
          <a:p>
            <a:pPr marL="342900" indent="-342900">
              <a:buFont typeface="Calibri"/>
              <a:buChar char="-"/>
            </a:pPr>
            <a:r>
              <a:rPr lang="en-US" sz="2400">
                <a:latin typeface="Calibri"/>
                <a:cs typeface="Calibri"/>
              </a:rPr>
              <a:t>Eliminate barriers to outpatient testing and follow up</a:t>
            </a:r>
          </a:p>
        </p:txBody>
      </p:sp>
    </p:spTree>
    <p:extLst>
      <p:ext uri="{BB962C8B-B14F-4D97-AF65-F5344CB8AC3E}">
        <p14:creationId xmlns:p14="http://schemas.microsoft.com/office/powerpoint/2010/main" val="1648031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a:solidFill>
                  <a:srgbClr val="333333"/>
                </a:solidFill>
              </a:rPr>
              <a:t>Clin Infect Dis</a:t>
            </a:r>
            <a:r>
              <a:rPr lang="en-US" altLang="en-US" sz="1000">
                <a:solidFill>
                  <a:srgbClr val="333333"/>
                </a:solidFill>
              </a:rPr>
              <a:t>, ciad711, </a:t>
            </a:r>
            <a:r>
              <a:rPr lang="en-US" altLang="en-US" sz="1000">
                <a:solidFill>
                  <a:srgbClr val="333333"/>
                </a:solidFill>
                <a:hlinkClick r:id="rId3"/>
              </a:rPr>
              <a:t>https://doi.org/10.1093/cid/ciad711</a:t>
            </a:r>
            <a:endParaRPr lang="en-US" altLang="en-US" sz="1000">
              <a:solidFill>
                <a:srgbClr val="333333"/>
              </a:solidFill>
            </a:endParaRPr>
          </a:p>
          <a:p>
            <a:pPr marL="0" indent="0" eaLnBrk="1" hangingPunct="1">
              <a:spcBef>
                <a:spcPct val="0"/>
              </a:spcBef>
              <a:spcAft>
                <a:spcPts val="600"/>
              </a:spcAft>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pic>
        <p:nvPicPr>
          <p:cNvPr id="5124" name="Picture 4" descr="Oxford University Press"/>
          <p:cNvPicPr>
            <a:picLocks noChangeAspect="1"/>
          </p:cNvPicPr>
          <p:nvPr/>
        </p:nvPicPr>
        <p:blipFill>
          <a:blip r:embed="rId4"/>
          <a:stretch>
            <a:fillRect/>
          </a:stretch>
        </p:blipFill>
        <p:spPr>
          <a:xfrm>
            <a:off x="9428162" y="6294439"/>
            <a:ext cx="1058862" cy="244475"/>
          </a:xfrm>
          <a:prstGeom prst="rect">
            <a:avLst/>
          </a:prstGeom>
          <a:noFill/>
          <a:ln>
            <a:noFill/>
            <a:miter lim="800000"/>
          </a:ln>
        </p:spPr>
      </p:pic>
      <p:pic>
        <p:nvPicPr>
          <p:cNvPr id="5125" name="New picture"/>
          <p:cNvPicPr/>
          <p:nvPr/>
        </p:nvPicPr>
        <p:blipFill>
          <a:blip r:embed="rId5"/>
          <a:stretch>
            <a:fillRect/>
          </a:stretch>
        </p:blipFill>
        <p:spPr>
          <a:xfrm>
            <a:off x="1" y="0"/>
            <a:ext cx="12192000" cy="6857999"/>
          </a:xfrm>
          <a:prstGeom prst="rect">
            <a:avLst/>
          </a:prstGeom>
        </p:spPr>
      </p:pic>
    </p:spTree>
    <p:extLst>
      <p:ext uri="{BB962C8B-B14F-4D97-AF65-F5344CB8AC3E}">
        <p14:creationId xmlns:p14="http://schemas.microsoft.com/office/powerpoint/2010/main" val="3493702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82BA76-A88E-AA9C-8165-31212CCD07D3}"/>
              </a:ext>
            </a:extLst>
          </p:cNvPr>
          <p:cNvSpPr>
            <a:spLocks noGrp="1"/>
          </p:cNvSpPr>
          <p:nvPr>
            <p:ph type="title"/>
          </p:nvPr>
        </p:nvSpPr>
        <p:spPr>
          <a:xfrm>
            <a:off x="411018" y="145761"/>
            <a:ext cx="10515600" cy="1325563"/>
          </a:xfrm>
        </p:spPr>
        <p:txBody>
          <a:bodyPr/>
          <a:lstStyle/>
          <a:p>
            <a:r>
              <a:rPr lang="en-US">
                <a:latin typeface="Calibri"/>
                <a:cs typeface="Calibri"/>
              </a:rPr>
              <a:t>UNC Model of Care</a:t>
            </a:r>
          </a:p>
        </p:txBody>
      </p:sp>
      <p:sp>
        <p:nvSpPr>
          <p:cNvPr id="5" name="Content Placeholder 4">
            <a:extLst>
              <a:ext uri="{FF2B5EF4-FFF2-40B4-BE49-F238E27FC236}">
                <a16:creationId xmlns:a16="http://schemas.microsoft.com/office/drawing/2014/main" id="{00D5ACA5-270A-6B95-83EA-D68792F8EC1C}"/>
              </a:ext>
            </a:extLst>
          </p:cNvPr>
          <p:cNvSpPr>
            <a:spLocks noGrp="1"/>
          </p:cNvSpPr>
          <p:nvPr>
            <p:ph idx="1"/>
          </p:nvPr>
        </p:nvSpPr>
        <p:spPr>
          <a:xfrm>
            <a:off x="843251" y="1561235"/>
            <a:ext cx="10510549" cy="4814887"/>
          </a:xfrm>
        </p:spPr>
        <p:txBody>
          <a:bodyPr vert="horz" lIns="91440" tIns="45720" rIns="91440" bIns="45720" rtlCol="0" anchor="t">
            <a:normAutofit lnSpcReduction="10000"/>
          </a:bodyPr>
          <a:lstStyle/>
          <a:p>
            <a:r>
              <a:rPr lang="en-US">
                <a:latin typeface="Calibri"/>
                <a:cs typeface="Calibri"/>
              </a:rPr>
              <a:t>Addiction Medicine (Psychiatry Dept-based) SW</a:t>
            </a:r>
          </a:p>
          <a:p>
            <a:r>
              <a:rPr lang="en-US">
                <a:latin typeface="Calibri"/>
                <a:cs typeface="Calibri"/>
              </a:rPr>
              <a:t>ID e-consultant (core group of 2 attendings +/- fellow)</a:t>
            </a:r>
          </a:p>
          <a:p>
            <a:r>
              <a:rPr lang="en-US">
                <a:latin typeface="Calibri"/>
                <a:cs typeface="Calibri"/>
              </a:rPr>
              <a:t>UNC Specialty Pharmacy</a:t>
            </a:r>
          </a:p>
          <a:p>
            <a:r>
              <a:rPr lang="en-US">
                <a:latin typeface="Calibri"/>
                <a:cs typeface="Calibri"/>
              </a:rPr>
              <a:t>Serves large rural population</a:t>
            </a:r>
          </a:p>
          <a:p>
            <a:pPr marL="0" indent="0">
              <a:buNone/>
            </a:pPr>
            <a:endParaRPr lang="en-US">
              <a:latin typeface="Calibri"/>
              <a:cs typeface="Calibri"/>
              <a:sym typeface="Wingdings" pitchFamily="2" charset="2"/>
            </a:endParaRPr>
          </a:p>
          <a:p>
            <a:r>
              <a:rPr lang="en-US">
                <a:latin typeface="Calibri"/>
                <a:cs typeface="Calibri"/>
              </a:rPr>
              <a:t>Patients identified through consult service/referral</a:t>
            </a:r>
          </a:p>
          <a:p>
            <a:r>
              <a:rPr lang="en-US">
                <a:latin typeface="Calibri"/>
                <a:cs typeface="Calibri"/>
              </a:rPr>
              <a:t>Start patients on DAAs in hospital if anticipated stay </a:t>
            </a:r>
            <a:r>
              <a:rPr lang="en-US" u="sng">
                <a:latin typeface="Calibri"/>
                <a:cs typeface="Calibri"/>
              </a:rPr>
              <a:t>&gt;</a:t>
            </a:r>
            <a:r>
              <a:rPr lang="en-US">
                <a:latin typeface="Calibri"/>
                <a:cs typeface="Calibri"/>
              </a:rPr>
              <a:t>2 weeks and not being “back-transferred” to original facility</a:t>
            </a:r>
          </a:p>
          <a:p>
            <a:r>
              <a:rPr lang="en-US">
                <a:latin typeface="Calibri"/>
                <a:cs typeface="Calibri"/>
              </a:rPr>
              <a:t>If estimated remaining LOS ~3+ business days, would try to get DAA in-hand on discharge </a:t>
            </a:r>
          </a:p>
          <a:p>
            <a:pPr marL="0" indent="0">
              <a:buNone/>
            </a:pPr>
            <a:endParaRPr lang="en-US">
              <a:latin typeface="Calibri"/>
              <a:cs typeface="Calibri"/>
            </a:endParaRPr>
          </a:p>
        </p:txBody>
      </p:sp>
    </p:spTree>
    <p:extLst>
      <p:ext uri="{BB962C8B-B14F-4D97-AF65-F5344CB8AC3E}">
        <p14:creationId xmlns:p14="http://schemas.microsoft.com/office/powerpoint/2010/main" val="3601786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C201689D-9919-DAD1-3CBD-851001FA2285}"/>
              </a:ext>
            </a:extLst>
          </p:cNvPr>
          <p:cNvPicPr>
            <a:picLocks noChangeAspect="1"/>
          </p:cNvPicPr>
          <p:nvPr/>
        </p:nvPicPr>
        <p:blipFill>
          <a:blip r:embed="rId4"/>
          <a:stretch>
            <a:fillRect/>
          </a:stretch>
        </p:blipFill>
        <p:spPr>
          <a:xfrm>
            <a:off x="410441" y="197373"/>
            <a:ext cx="10858500" cy="6660627"/>
          </a:xfrm>
          <a:prstGeom prst="rect">
            <a:avLst/>
          </a:prstGeom>
        </p:spPr>
      </p:pic>
      <p:grpSp>
        <p:nvGrpSpPr>
          <p:cNvPr id="3" name="Group 2">
            <a:extLst>
              <a:ext uri="{FF2B5EF4-FFF2-40B4-BE49-F238E27FC236}">
                <a16:creationId xmlns:a16="http://schemas.microsoft.com/office/drawing/2014/main" id="{BC5EBAEE-B8EF-2B6E-5B3D-0DB899198BFB}"/>
              </a:ext>
            </a:extLst>
          </p:cNvPr>
          <p:cNvGrpSpPr/>
          <p:nvPr/>
        </p:nvGrpSpPr>
        <p:grpSpPr>
          <a:xfrm>
            <a:off x="2310327" y="313585"/>
            <a:ext cx="7352269" cy="6230829"/>
            <a:chOff x="2514402" y="197373"/>
            <a:chExt cx="7352269" cy="6230829"/>
          </a:xfrm>
        </p:grpSpPr>
        <p:pic>
          <p:nvPicPr>
            <p:cNvPr id="4" name="Picture 2" descr="Burger Cartoon Free PNG Image｜Illustoon">
              <a:extLst>
                <a:ext uri="{FF2B5EF4-FFF2-40B4-BE49-F238E27FC236}">
                  <a16:creationId xmlns:a16="http://schemas.microsoft.com/office/drawing/2014/main" id="{9903E6B2-25AE-1A52-3AE5-A7A222C686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14" t="20860" r="11577" b="15698"/>
            <a:stretch/>
          </p:blipFill>
          <p:spPr bwMode="auto">
            <a:xfrm>
              <a:off x="2558646" y="197373"/>
              <a:ext cx="7308025" cy="62308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75A16A-14B5-D142-C4DD-E85DE54054AD}"/>
                </a:ext>
              </a:extLst>
            </p:cNvPr>
            <p:cNvSpPr txBox="1"/>
            <p:nvPr/>
          </p:nvSpPr>
          <p:spPr>
            <a:xfrm>
              <a:off x="4232787" y="2271251"/>
              <a:ext cx="38602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Addiction medicine SW</a:t>
              </a:r>
            </a:p>
          </p:txBody>
        </p:sp>
        <p:sp>
          <p:nvSpPr>
            <p:cNvPr id="6" name="TextBox 5">
              <a:extLst>
                <a:ext uri="{FF2B5EF4-FFF2-40B4-BE49-F238E27FC236}">
                  <a16:creationId xmlns:a16="http://schemas.microsoft.com/office/drawing/2014/main" id="{42FEB722-6357-BF0B-1DCB-C6DF8EBF25D2}"/>
                </a:ext>
              </a:extLst>
            </p:cNvPr>
            <p:cNvSpPr txBox="1"/>
            <p:nvPr/>
          </p:nvSpPr>
          <p:spPr>
            <a:xfrm>
              <a:off x="5243722" y="3211419"/>
              <a:ext cx="34363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ID e-consult</a:t>
              </a:r>
            </a:p>
          </p:txBody>
        </p:sp>
        <p:sp>
          <p:nvSpPr>
            <p:cNvPr id="7" name="TextBox 6">
              <a:extLst>
                <a:ext uri="{FF2B5EF4-FFF2-40B4-BE49-F238E27FC236}">
                  <a16:creationId xmlns:a16="http://schemas.microsoft.com/office/drawing/2014/main" id="{7EE509B5-F9AA-B8C4-BA98-E124FB472F81}"/>
                </a:ext>
              </a:extLst>
            </p:cNvPr>
            <p:cNvSpPr txBox="1"/>
            <p:nvPr/>
          </p:nvSpPr>
          <p:spPr>
            <a:xfrm>
              <a:off x="4399935" y="4207858"/>
              <a:ext cx="34363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ID telehealth appointments </a:t>
              </a:r>
            </a:p>
          </p:txBody>
        </p:sp>
        <p:sp>
          <p:nvSpPr>
            <p:cNvPr id="8" name="TextBox 7">
              <a:extLst>
                <a:ext uri="{FF2B5EF4-FFF2-40B4-BE49-F238E27FC236}">
                  <a16:creationId xmlns:a16="http://schemas.microsoft.com/office/drawing/2014/main" id="{973C0B8D-79C9-F760-F236-761833EFD800}"/>
                </a:ext>
              </a:extLst>
            </p:cNvPr>
            <p:cNvSpPr txBox="1"/>
            <p:nvPr/>
          </p:nvSpPr>
          <p:spPr>
            <a:xfrm>
              <a:off x="4468761" y="5025490"/>
              <a:ext cx="3624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Addiction medicine SW</a:t>
              </a:r>
            </a:p>
          </p:txBody>
        </p:sp>
        <p:sp>
          <p:nvSpPr>
            <p:cNvPr id="10" name="TextBox 9">
              <a:extLst>
                <a:ext uri="{FF2B5EF4-FFF2-40B4-BE49-F238E27FC236}">
                  <a16:creationId xmlns:a16="http://schemas.microsoft.com/office/drawing/2014/main" id="{9EC8C97B-5196-1143-C385-89240E03F110}"/>
                </a:ext>
              </a:extLst>
            </p:cNvPr>
            <p:cNvSpPr txBox="1"/>
            <p:nvPr/>
          </p:nvSpPr>
          <p:spPr>
            <a:xfrm>
              <a:off x="2558646" y="2671361"/>
              <a:ext cx="1057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Inpatient</a:t>
              </a:r>
            </a:p>
          </p:txBody>
        </p:sp>
        <p:sp>
          <p:nvSpPr>
            <p:cNvPr id="12" name="TextBox 11">
              <a:extLst>
                <a:ext uri="{FF2B5EF4-FFF2-40B4-BE49-F238E27FC236}">
                  <a16:creationId xmlns:a16="http://schemas.microsoft.com/office/drawing/2014/main" id="{B3805193-90DA-B586-6730-C15676E616E2}"/>
                </a:ext>
              </a:extLst>
            </p:cNvPr>
            <p:cNvSpPr txBox="1"/>
            <p:nvPr/>
          </p:nvSpPr>
          <p:spPr>
            <a:xfrm>
              <a:off x="2514402" y="5025490"/>
              <a:ext cx="123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Outpatient</a:t>
              </a:r>
            </a:p>
          </p:txBody>
        </p:sp>
        <p:cxnSp>
          <p:nvCxnSpPr>
            <p:cNvPr id="20" name="Straight Connector 19">
              <a:extLst>
                <a:ext uri="{FF2B5EF4-FFF2-40B4-BE49-F238E27FC236}">
                  <a16:creationId xmlns:a16="http://schemas.microsoft.com/office/drawing/2014/main" id="{2A892A69-DD8F-3B3E-8914-4614B170F573}"/>
                </a:ext>
              </a:extLst>
            </p:cNvPr>
            <p:cNvCxnSpPr>
              <a:cxnSpLocks/>
            </p:cNvCxnSpPr>
            <p:nvPr/>
          </p:nvCxnSpPr>
          <p:spPr>
            <a:xfrm flipH="1">
              <a:off x="2558646" y="3790335"/>
              <a:ext cx="7308025" cy="0"/>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4968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site&#10;&#10;Description automatically generated">
            <a:extLst>
              <a:ext uri="{FF2B5EF4-FFF2-40B4-BE49-F238E27FC236}">
                <a16:creationId xmlns:a16="http://schemas.microsoft.com/office/drawing/2014/main" id="{C22A8904-CA75-3AB3-B0EC-0601AB048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342" y="1267276"/>
            <a:ext cx="9315458" cy="3105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7807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22D6E99-71E3-7469-45F9-FA622007F080}"/>
              </a:ext>
            </a:extLst>
          </p:cNvPr>
          <p:cNvGraphicFramePr/>
          <p:nvPr/>
        </p:nvGraphicFramePr>
        <p:xfrm>
          <a:off x="0" y="118534"/>
          <a:ext cx="12192000" cy="6587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705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5102CFE-51F8-F71C-946F-A908E0B56EA3}"/>
              </a:ext>
            </a:extLst>
          </p:cNvPr>
          <p:cNvPicPr>
            <a:picLocks/>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3901440" y="617220"/>
            <a:ext cx="1036320" cy="518160"/>
          </a:xfrm>
          <a:prstGeom prst="rect">
            <a:avLst/>
          </a:prstGeom>
        </p:spPr>
      </p:pic>
      <p:pic>
        <p:nvPicPr>
          <p:cNvPr id="5" name="Graphic 4">
            <a:extLst>
              <a:ext uri="{FF2B5EF4-FFF2-40B4-BE49-F238E27FC236}">
                <a16:creationId xmlns:a16="http://schemas.microsoft.com/office/drawing/2014/main" id="{57B9176C-BB22-315F-5877-46E1228407D3}"/>
              </a:ext>
            </a:extLst>
          </p:cNvPr>
          <p:cNvPicPr>
            <a:picLocks/>
          </p:cNvPicPr>
          <p:nvPr>
            <p:custDataLst>
              <p:tags r:id="rId3"/>
            </p:custDataLst>
          </p:nvPr>
        </p:nvPicPr>
        <p:blipFill>
          <a:blip r:embed="rId11">
            <a:extLst>
              <a:ext uri="{96DAC541-7B7A-43D3-8B79-37D633B846F1}">
                <asvg:svgBlip xmlns:asvg="http://schemas.microsoft.com/office/drawing/2016/SVG/main" r:embed="rId12"/>
              </a:ext>
            </a:extLst>
          </a:blip>
          <a:stretch>
            <a:fillRect/>
          </a:stretch>
        </p:blipFill>
        <p:spPr>
          <a:xfrm>
            <a:off x="1158240" y="2270760"/>
            <a:ext cx="2316480" cy="2316480"/>
          </a:xfrm>
          <a:prstGeom prst="rect">
            <a:avLst/>
          </a:prstGeom>
        </p:spPr>
      </p:pic>
      <p:sp>
        <p:nvSpPr>
          <p:cNvPr id="6" name="Rectangle 5">
            <a:extLst>
              <a:ext uri="{FF2B5EF4-FFF2-40B4-BE49-F238E27FC236}">
                <a16:creationId xmlns:a16="http://schemas.microsoft.com/office/drawing/2014/main" id="{192F6FEE-FFDF-F913-EBE0-FF5052D0BD31}"/>
              </a:ext>
            </a:extLst>
          </p:cNvPr>
          <p:cNvSpPr/>
          <p:nvPr>
            <p:custDataLst>
              <p:tags r:id="rId4"/>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Who is in the room?</a:t>
            </a:r>
          </a:p>
        </p:txBody>
      </p:sp>
      <p:sp>
        <p:nvSpPr>
          <p:cNvPr id="7" name="Rounded Rectangle 6">
            <a:extLst>
              <a:ext uri="{FF2B5EF4-FFF2-40B4-BE49-F238E27FC236}">
                <a16:creationId xmlns:a16="http://schemas.microsoft.com/office/drawing/2014/main" id="{071FC14D-E471-0F13-A0FB-A70A44D4933B}"/>
              </a:ext>
            </a:extLst>
          </p:cNvPr>
          <p:cNvSpPr/>
          <p:nvPr>
            <p:custDataLst>
              <p:tags r:id="rId5"/>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9" name="Graphic 8">
            <a:extLst>
              <a:ext uri="{FF2B5EF4-FFF2-40B4-BE49-F238E27FC236}">
                <a16:creationId xmlns:a16="http://schemas.microsoft.com/office/drawing/2014/main" id="{3E7B4C82-36D5-5340-72DF-38F2C8403BEC}"/>
              </a:ext>
            </a:extLst>
          </p:cNvPr>
          <p:cNvPicPr>
            <a:picLocks/>
          </p:cNvPicPr>
          <p:nvPr>
            <p:custDataLst>
              <p:tags r:id="rId6"/>
            </p:custDataLst>
          </p:nvPr>
        </p:nvPicPr>
        <p:blipFill>
          <a:blip r:embed="rId13">
            <a:extLst>
              <a:ext uri="{96DAC541-7B7A-43D3-8B79-37D633B846F1}">
                <asvg:svgBlip xmlns:asvg="http://schemas.microsoft.com/office/drawing/2016/SVG/main" r:embed="rId14"/>
              </a:ext>
            </a:extLst>
          </a:blip>
          <a:stretch>
            <a:fillRect/>
          </a:stretch>
        </p:blipFill>
        <p:spPr>
          <a:xfrm>
            <a:off x="10826048" y="577634"/>
            <a:ext cx="597332" cy="597332"/>
          </a:xfrm>
          <a:prstGeom prst="rect">
            <a:avLst/>
          </a:prstGeom>
        </p:spPr>
      </p:pic>
      <p:sp>
        <p:nvSpPr>
          <p:cNvPr id="10" name="Rectangle 9">
            <a:extLst>
              <a:ext uri="{FF2B5EF4-FFF2-40B4-BE49-F238E27FC236}">
                <a16:creationId xmlns:a16="http://schemas.microsoft.com/office/drawing/2014/main" id="{618688CB-EA51-5503-AE4D-082D0AE1F4BA}"/>
              </a:ext>
            </a:extLst>
          </p:cNvPr>
          <p:cNvSpPr/>
          <p:nvPr>
            <p:custDataLst>
              <p:tags r:id="rId7"/>
            </p:custDataLst>
          </p:nvPr>
        </p:nvSpPr>
        <p:spPr>
          <a:xfrm>
            <a:off x="3901440" y="6032500"/>
            <a:ext cx="7315199" cy="518160"/>
          </a:xfrm>
          <a:prstGeom prst="rect">
            <a:avLst/>
          </a:prstGeom>
          <a:solidFill>
            <a:srgbClr val="FFFF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662608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60E3E-F542-3C59-8950-D0182F7B0585}"/>
              </a:ext>
            </a:extLst>
          </p:cNvPr>
          <p:cNvSpPr>
            <a:spLocks noGrp="1"/>
          </p:cNvSpPr>
          <p:nvPr>
            <p:ph type="title"/>
          </p:nvPr>
        </p:nvSpPr>
        <p:spPr>
          <a:xfrm>
            <a:off x="514927" y="272761"/>
            <a:ext cx="10515600" cy="1325563"/>
          </a:xfrm>
        </p:spPr>
        <p:txBody>
          <a:bodyPr/>
          <a:lstStyle/>
          <a:p>
            <a:r>
              <a:rPr lang="en-US">
                <a:latin typeface="Calibri"/>
                <a:cs typeface="Calibri"/>
              </a:rPr>
              <a:t>WashU HCV Model</a:t>
            </a:r>
          </a:p>
        </p:txBody>
      </p:sp>
      <p:sp>
        <p:nvSpPr>
          <p:cNvPr id="5" name="Content Placeholder 4">
            <a:extLst>
              <a:ext uri="{FF2B5EF4-FFF2-40B4-BE49-F238E27FC236}">
                <a16:creationId xmlns:a16="http://schemas.microsoft.com/office/drawing/2014/main" id="{74E1252C-824F-8DDB-26F8-67566C61835B}"/>
              </a:ext>
            </a:extLst>
          </p:cNvPr>
          <p:cNvSpPr>
            <a:spLocks noGrp="1"/>
          </p:cNvSpPr>
          <p:nvPr>
            <p:ph idx="1"/>
          </p:nvPr>
        </p:nvSpPr>
        <p:spPr>
          <a:xfrm>
            <a:off x="838200" y="1594715"/>
            <a:ext cx="10515600" cy="4351338"/>
          </a:xfrm>
        </p:spPr>
        <p:txBody>
          <a:bodyPr vert="horz" lIns="91440" tIns="45720" rIns="91440" bIns="45720" rtlCol="0" anchor="t">
            <a:normAutofit/>
          </a:bodyPr>
          <a:lstStyle/>
          <a:p>
            <a:r>
              <a:rPr lang="en-US">
                <a:latin typeface="Calibri"/>
                <a:cs typeface="Calibri"/>
              </a:rPr>
              <a:t>ID-based but both ID MDs do both ID and SUD care</a:t>
            </a:r>
          </a:p>
          <a:p>
            <a:r>
              <a:rPr lang="en-US">
                <a:latin typeface="Calibri"/>
                <a:cs typeface="Calibri"/>
              </a:rPr>
              <a:t>Bridge to Health </a:t>
            </a:r>
          </a:p>
          <a:p>
            <a:pPr lvl="1"/>
            <a:r>
              <a:rPr lang="en-US">
                <a:latin typeface="Calibri"/>
                <a:cs typeface="Calibri"/>
              </a:rPr>
              <a:t>2 health coaches, 1 LCSW/case manager, 2 MDs </a:t>
            </a:r>
          </a:p>
          <a:p>
            <a:pPr lvl="1"/>
            <a:r>
              <a:rPr lang="en-US">
                <a:latin typeface="Calibri"/>
                <a:cs typeface="Calibri"/>
              </a:rPr>
              <a:t>Patients hospitalized with drug use associated infections </a:t>
            </a:r>
          </a:p>
          <a:p>
            <a:pPr lvl="1"/>
            <a:r>
              <a:rPr lang="en-US">
                <a:latin typeface="Calibri"/>
                <a:cs typeface="Calibri"/>
              </a:rPr>
              <a:t>LCSW and health coaches follow longitudinally from inpatient to outpatient Bridge clinic </a:t>
            </a:r>
          </a:p>
          <a:p>
            <a:r>
              <a:rPr lang="en-US">
                <a:latin typeface="Calibri"/>
                <a:cs typeface="Calibri"/>
              </a:rPr>
              <a:t>ID clinic 340b pharmacy fills DAAs and someone walks them over to patient’s hospital room</a:t>
            </a:r>
          </a:p>
          <a:p>
            <a:r>
              <a:rPr lang="en-US">
                <a:latin typeface="Calibri"/>
                <a:cs typeface="Calibri"/>
              </a:rPr>
              <a:t>Rural and urban population</a:t>
            </a:r>
          </a:p>
          <a:p>
            <a:pPr lvl="1"/>
            <a:endParaRPr lang="en-US">
              <a:latin typeface="Calibri"/>
              <a:cs typeface="Calibri"/>
            </a:endParaRPr>
          </a:p>
          <a:p>
            <a:endParaRPr lang="en-US">
              <a:latin typeface="Calibri"/>
              <a:cs typeface="Calibri"/>
            </a:endParaRPr>
          </a:p>
          <a:p>
            <a:pPr marL="0" indent="0">
              <a:buNone/>
            </a:pPr>
            <a:endParaRPr lang="en-US">
              <a:latin typeface="Calibri"/>
              <a:cs typeface="Calibri"/>
            </a:endParaRPr>
          </a:p>
        </p:txBody>
      </p:sp>
      <p:pic>
        <p:nvPicPr>
          <p:cNvPr id="1026" name="Picture 2" descr="Washington University ID Division (@WashUID) / X">
            <a:extLst>
              <a:ext uri="{FF2B5EF4-FFF2-40B4-BE49-F238E27FC236}">
                <a16:creationId xmlns:a16="http://schemas.microsoft.com/office/drawing/2014/main" id="{7EDCB088-BFC6-1A53-6926-EA7B8437BD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54" t="15396" r="4589" b="10774"/>
          <a:stretch/>
        </p:blipFill>
        <p:spPr bwMode="auto">
          <a:xfrm>
            <a:off x="5764674" y="4629769"/>
            <a:ext cx="6279970" cy="223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40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2490-BD07-B040-1565-45AD4B8092BF}"/>
              </a:ext>
            </a:extLst>
          </p:cNvPr>
          <p:cNvSpPr>
            <a:spLocks noGrp="1"/>
          </p:cNvSpPr>
          <p:nvPr>
            <p:ph type="title"/>
          </p:nvPr>
        </p:nvSpPr>
        <p:spPr>
          <a:xfrm>
            <a:off x="549564" y="284307"/>
            <a:ext cx="10515600" cy="1325563"/>
          </a:xfrm>
        </p:spPr>
        <p:txBody>
          <a:bodyPr/>
          <a:lstStyle/>
          <a:p>
            <a:r>
              <a:rPr lang="en-US">
                <a:latin typeface="Calibri"/>
                <a:cs typeface="Calibri"/>
              </a:rPr>
              <a:t>Some changes this year….</a:t>
            </a:r>
          </a:p>
        </p:txBody>
      </p:sp>
      <p:sp>
        <p:nvSpPr>
          <p:cNvPr id="3" name="Content Placeholder 2">
            <a:extLst>
              <a:ext uri="{FF2B5EF4-FFF2-40B4-BE49-F238E27FC236}">
                <a16:creationId xmlns:a16="http://schemas.microsoft.com/office/drawing/2014/main" id="{062BD750-1C34-EC94-1329-6009E2DA1F4D}"/>
              </a:ext>
            </a:extLst>
          </p:cNvPr>
          <p:cNvSpPr>
            <a:spLocks noGrp="1"/>
          </p:cNvSpPr>
          <p:nvPr>
            <p:ph sz="half" idx="1"/>
          </p:nvPr>
        </p:nvSpPr>
        <p:spPr>
          <a:xfrm>
            <a:off x="6532727" y="1589296"/>
            <a:ext cx="5181600" cy="4351338"/>
          </a:xfrm>
        </p:spPr>
        <p:txBody>
          <a:bodyPr>
            <a:normAutofit lnSpcReduction="10000"/>
          </a:bodyPr>
          <a:lstStyle/>
          <a:p>
            <a:pPr marL="0" indent="0">
              <a:buNone/>
            </a:pPr>
            <a:r>
              <a:rPr lang="en-US" b="1">
                <a:latin typeface="Calibri"/>
                <a:cs typeface="Calibri"/>
              </a:rPr>
              <a:t>Bridge to Health </a:t>
            </a:r>
          </a:p>
          <a:p>
            <a:r>
              <a:rPr lang="en-US">
                <a:latin typeface="Calibri"/>
                <a:cs typeface="Calibri"/>
              </a:rPr>
              <a:t>Pts with DUA-infection, typically not inclusive of HCV alone</a:t>
            </a:r>
          </a:p>
        </p:txBody>
      </p:sp>
      <p:sp>
        <p:nvSpPr>
          <p:cNvPr id="4" name="Content Placeholder 3">
            <a:extLst>
              <a:ext uri="{FF2B5EF4-FFF2-40B4-BE49-F238E27FC236}">
                <a16:creationId xmlns:a16="http://schemas.microsoft.com/office/drawing/2014/main" id="{82273397-531F-CE26-80B9-4854320209FF}"/>
              </a:ext>
            </a:extLst>
          </p:cNvPr>
          <p:cNvSpPr>
            <a:spLocks noGrp="1"/>
          </p:cNvSpPr>
          <p:nvPr>
            <p:ph sz="half" idx="2"/>
          </p:nvPr>
        </p:nvSpPr>
        <p:spPr>
          <a:xfrm>
            <a:off x="616352" y="1605705"/>
            <a:ext cx="5181600" cy="4818243"/>
          </a:xfrm>
        </p:spPr>
        <p:txBody>
          <a:bodyPr vert="horz" lIns="91440" tIns="45720" rIns="91440" bIns="45720" rtlCol="0" anchor="t">
            <a:normAutofit lnSpcReduction="10000"/>
          </a:bodyPr>
          <a:lstStyle/>
          <a:p>
            <a:pPr marL="0" indent="0">
              <a:buNone/>
            </a:pPr>
            <a:r>
              <a:rPr lang="en-US" b="1">
                <a:latin typeface="Calibri"/>
                <a:cs typeface="Calibri"/>
              </a:rPr>
              <a:t>BPA screening + Nurse navigator</a:t>
            </a:r>
          </a:p>
          <a:p>
            <a:r>
              <a:rPr lang="en-US">
                <a:latin typeface="Calibri"/>
                <a:cs typeface="Calibri"/>
              </a:rPr>
              <a:t>Funded by Gilead FOCUS program</a:t>
            </a:r>
          </a:p>
          <a:p>
            <a:r>
              <a:rPr lang="en-US">
                <a:latin typeface="Calibri"/>
                <a:cs typeface="Calibri"/>
              </a:rPr>
              <a:t>BPA prompts HIV, viral hepatitis &amp; RPR on all pts with h/o SUD &amp; no testing w/in 1 year</a:t>
            </a:r>
          </a:p>
          <a:p>
            <a:r>
              <a:rPr lang="en-US">
                <a:latin typeface="Calibri"/>
                <a:cs typeface="Calibri"/>
              </a:rPr>
              <a:t>Report generates list of +s</a:t>
            </a:r>
          </a:p>
          <a:p>
            <a:r>
              <a:rPr lang="en-US">
                <a:latin typeface="Calibri"/>
                <a:cs typeface="Calibri"/>
              </a:rPr>
              <a:t>If +HIV/HBV/HCV, nurse navigator will see in hospital and LTC</a:t>
            </a:r>
          </a:p>
          <a:p>
            <a:pPr lvl="1"/>
            <a:r>
              <a:rPr lang="en-US">
                <a:latin typeface="Calibri"/>
                <a:cs typeface="Calibri"/>
              </a:rPr>
              <a:t>If Bridge </a:t>
            </a:r>
            <a:r>
              <a:rPr lang="en-US" err="1">
                <a:latin typeface="Calibri"/>
                <a:cs typeface="Calibri"/>
              </a:rPr>
              <a:t>pt</a:t>
            </a:r>
            <a:r>
              <a:rPr lang="en-US">
                <a:latin typeface="Calibri"/>
                <a:cs typeface="Calibri"/>
              </a:rPr>
              <a:t>, will coordinate efforts with Jessica</a:t>
            </a:r>
          </a:p>
        </p:txBody>
      </p:sp>
      <p:sp>
        <p:nvSpPr>
          <p:cNvPr id="5" name="TextBox 4">
            <a:extLst>
              <a:ext uri="{FF2B5EF4-FFF2-40B4-BE49-F238E27FC236}">
                <a16:creationId xmlns:a16="http://schemas.microsoft.com/office/drawing/2014/main" id="{01C2370C-3D31-9CFD-0D3F-3537ADE81A8F}"/>
              </a:ext>
            </a:extLst>
          </p:cNvPr>
          <p:cNvSpPr txBox="1"/>
          <p:nvPr/>
        </p:nvSpPr>
        <p:spPr>
          <a:xfrm>
            <a:off x="6645709" y="3424297"/>
            <a:ext cx="5467814" cy="3139321"/>
          </a:xfrm>
          <a:prstGeom prst="rect">
            <a:avLst/>
          </a:prstGeom>
          <a:noFill/>
        </p:spPr>
        <p:txBody>
          <a:bodyPr wrap="square" rtlCol="0">
            <a:spAutoFit/>
          </a:bodyPr>
          <a:lstStyle/>
          <a:p>
            <a:r>
              <a:rPr lang="en-US" b="1"/>
              <a:t>HCV program assess feasibility of inpatient start.</a:t>
            </a:r>
          </a:p>
          <a:p>
            <a:r>
              <a:rPr lang="en-US" b="1"/>
              <a:t>If inpatient start, patient seen by ID physician. If outpatient, nurse navigator links to care. Bridge LCSW follows </a:t>
            </a:r>
            <a:r>
              <a:rPr lang="en-US" b="1" i="1"/>
              <a:t>all </a:t>
            </a:r>
            <a:r>
              <a:rPr lang="en-US" b="1"/>
              <a:t>patients from treatment start to SVR if seen with WU ID.</a:t>
            </a:r>
          </a:p>
          <a:p>
            <a:pPr marL="285750" indent="-285750">
              <a:buFont typeface="Arial" panose="020B0604020202020204" pitchFamily="34" charset="0"/>
              <a:buChar char="•"/>
            </a:pPr>
            <a:r>
              <a:rPr lang="en-US"/>
              <a:t>If being actively seen by ID consults, they will discuss HCV treatment, but HCV program physician will determine if inpatient start feasible and coordinate medications </a:t>
            </a:r>
            <a:r>
              <a:rPr lang="en-US" err="1"/>
              <a:t>etc</a:t>
            </a:r>
            <a:r>
              <a:rPr lang="en-US"/>
              <a:t> with help from NN/LCSW/pharmacy. </a:t>
            </a:r>
          </a:p>
          <a:p>
            <a:pPr marL="285750" indent="-285750">
              <a:buFont typeface="Arial" panose="020B0604020202020204" pitchFamily="34" charset="0"/>
              <a:buChar char="•"/>
            </a:pPr>
            <a:r>
              <a:rPr lang="en-US"/>
              <a:t>If not actively seen by ID, HCV program physician will do consult if inpatient start appropriate.</a:t>
            </a:r>
          </a:p>
        </p:txBody>
      </p:sp>
      <p:cxnSp>
        <p:nvCxnSpPr>
          <p:cNvPr id="7" name="Straight Arrow Connector 6">
            <a:extLst>
              <a:ext uri="{FF2B5EF4-FFF2-40B4-BE49-F238E27FC236}">
                <a16:creationId xmlns:a16="http://schemas.microsoft.com/office/drawing/2014/main" id="{8B6B398A-B0BE-319A-6F1A-1B85596A19C2}"/>
              </a:ext>
            </a:extLst>
          </p:cNvPr>
          <p:cNvCxnSpPr>
            <a:cxnSpLocks/>
          </p:cNvCxnSpPr>
          <p:nvPr/>
        </p:nvCxnSpPr>
        <p:spPr>
          <a:xfrm flipV="1">
            <a:off x="5641489" y="4379443"/>
            <a:ext cx="971184" cy="81566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ACA04F-56D2-42E7-AD0C-5D36DA14A809}"/>
              </a:ext>
            </a:extLst>
          </p:cNvPr>
          <p:cNvCxnSpPr>
            <a:cxnSpLocks/>
          </p:cNvCxnSpPr>
          <p:nvPr/>
        </p:nvCxnSpPr>
        <p:spPr>
          <a:xfrm flipH="1">
            <a:off x="8769048" y="2905058"/>
            <a:ext cx="707891" cy="589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124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63391" y="600674"/>
            <a:ext cx="6623148" cy="1156145"/>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600">
                <a:latin typeface="Calibri"/>
                <a:cs typeface="Calibri"/>
              </a:rPr>
              <a:t>Lawrence General Hospital &amp;</a:t>
            </a:r>
            <a:endParaRPr lang="en-US" sz="3600">
              <a:latin typeface="Calibri"/>
              <a:cs typeface="Calibri"/>
            </a:endParaRPr>
          </a:p>
          <a:p>
            <a:pPr marL="0" lvl="0" indent="0" algn="ctr" rtl="0">
              <a:spcBef>
                <a:spcPts val="0"/>
              </a:spcBef>
              <a:spcAft>
                <a:spcPts val="0"/>
              </a:spcAft>
              <a:buNone/>
            </a:pPr>
            <a:r>
              <a:rPr lang="en" sz="3600">
                <a:latin typeface="Calibri"/>
                <a:cs typeface="Calibri"/>
              </a:rPr>
              <a:t>Greater Lawrence Family Health Center</a:t>
            </a:r>
            <a:endParaRPr sz="3600">
              <a:latin typeface="Calibri"/>
              <a:cs typeface="Calibri"/>
            </a:endParaRPr>
          </a:p>
        </p:txBody>
      </p:sp>
      <p:sp>
        <p:nvSpPr>
          <p:cNvPr id="61" name="Google Shape;61;p14"/>
          <p:cNvSpPr txBox="1">
            <a:spLocks noGrp="1"/>
          </p:cNvSpPr>
          <p:nvPr>
            <p:ph type="body" idx="1"/>
          </p:nvPr>
        </p:nvSpPr>
        <p:spPr>
          <a:xfrm>
            <a:off x="392025" y="2683745"/>
            <a:ext cx="6458400" cy="5038838"/>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850"/>
              <a:t>Unique attributes </a:t>
            </a:r>
            <a:endParaRPr sz="1850"/>
          </a:p>
          <a:p>
            <a:pPr marL="608965" lvl="0" indent="-456565" algn="l" rtl="0">
              <a:spcBef>
                <a:spcPts val="1600"/>
              </a:spcBef>
              <a:spcAft>
                <a:spcPts val="0"/>
              </a:spcAft>
              <a:buSzPts val="1800"/>
              <a:buChar char="-"/>
            </a:pPr>
            <a:r>
              <a:rPr lang="en" sz="1850"/>
              <a:t>FQHC (with associated Family Medicine residency) does majority of HCV care (“MA Model”)</a:t>
            </a:r>
            <a:endParaRPr sz="1850"/>
          </a:p>
          <a:p>
            <a:pPr marL="608965" lvl="0" indent="-456565" algn="l" rtl="0">
              <a:spcBef>
                <a:spcPts val="0"/>
              </a:spcBef>
              <a:spcAft>
                <a:spcPts val="0"/>
              </a:spcAft>
              <a:buSzPts val="1800"/>
              <a:buChar char="-"/>
            </a:pPr>
            <a:r>
              <a:rPr lang="en" sz="1850"/>
              <a:t>Explicit goal of community HCV eradication and low barrier treatment</a:t>
            </a:r>
            <a:endParaRPr sz="1850"/>
          </a:p>
          <a:p>
            <a:pPr marL="608965" lvl="0" indent="-456565" algn="l" rtl="0">
              <a:spcBef>
                <a:spcPts val="0"/>
              </a:spcBef>
              <a:spcAft>
                <a:spcPts val="0"/>
              </a:spcAft>
              <a:buSzPts val="1800"/>
              <a:buChar char="-"/>
            </a:pPr>
            <a:r>
              <a:rPr lang="en" sz="1850"/>
              <a:t>FQHC already had dedicated Hep C nurses, CHW, HCV/HIV residents, and HCV/HIV “zoom channel” </a:t>
            </a:r>
            <a:endParaRPr sz="1850"/>
          </a:p>
          <a:p>
            <a:pPr marL="608965" indent="-456565">
              <a:buChar char="-"/>
            </a:pPr>
            <a:r>
              <a:rPr lang="en" sz="1850"/>
              <a:t>FQHC (with 340b pharmacy) and Hospital are adjacent to one another (adorable forest path)</a:t>
            </a:r>
            <a:endParaRPr sz="1850"/>
          </a:p>
          <a:p>
            <a:pPr marL="608965" lvl="0" indent="-456565" algn="l" rtl="0">
              <a:spcBef>
                <a:spcPts val="0"/>
              </a:spcBef>
              <a:spcAft>
                <a:spcPts val="0"/>
              </a:spcAft>
              <a:buSzPts val="1800"/>
              <a:buChar char="-"/>
            </a:pPr>
            <a:r>
              <a:rPr lang="en" sz="1850"/>
              <a:t>FQHC physicians staff the addiction medicine consult service for all patients in the hospital</a:t>
            </a:r>
            <a:endParaRPr sz="1850"/>
          </a:p>
        </p:txBody>
      </p:sp>
      <p:pic>
        <p:nvPicPr>
          <p:cNvPr id="2" name="Picture 1" descr="A path with trees and leaves on it&#10;&#10;Description automatically generated">
            <a:extLst>
              <a:ext uri="{FF2B5EF4-FFF2-40B4-BE49-F238E27FC236}">
                <a16:creationId xmlns:a16="http://schemas.microsoft.com/office/drawing/2014/main" id="{65C5948F-171B-C1D0-2FEF-AFF8BF3CD81E}"/>
              </a:ext>
            </a:extLst>
          </p:cNvPr>
          <p:cNvPicPr>
            <a:picLocks noChangeAspect="1"/>
          </p:cNvPicPr>
          <p:nvPr/>
        </p:nvPicPr>
        <p:blipFill>
          <a:blip r:embed="rId3"/>
          <a:stretch>
            <a:fillRect/>
          </a:stretch>
        </p:blipFill>
        <p:spPr>
          <a:xfrm rot="5400000">
            <a:off x="6624850" y="1007510"/>
            <a:ext cx="5610087" cy="5052391"/>
          </a:xfrm>
          <a:prstGeom prst="rect">
            <a:avLst/>
          </a:prstGeom>
        </p:spPr>
      </p:pic>
      <p:pic>
        <p:nvPicPr>
          <p:cNvPr id="5" name="Picture 4" descr="A screenshot of a chat&#10;&#10;Description automatically generated">
            <a:extLst>
              <a:ext uri="{FF2B5EF4-FFF2-40B4-BE49-F238E27FC236}">
                <a16:creationId xmlns:a16="http://schemas.microsoft.com/office/drawing/2014/main" id="{311A8553-94BF-3361-8D58-E730018A7014}"/>
              </a:ext>
            </a:extLst>
          </p:cNvPr>
          <p:cNvPicPr>
            <a:picLocks noChangeAspect="1"/>
          </p:cNvPicPr>
          <p:nvPr/>
        </p:nvPicPr>
        <p:blipFill>
          <a:blip r:embed="rId4"/>
          <a:stretch>
            <a:fillRect/>
          </a:stretch>
        </p:blipFill>
        <p:spPr>
          <a:xfrm>
            <a:off x="7862" y="728662"/>
            <a:ext cx="12001500" cy="5610087"/>
          </a:xfrm>
          <a:prstGeom prst="rect">
            <a:avLst/>
          </a:prstGeom>
        </p:spPr>
      </p:pic>
    </p:spTree>
    <p:extLst>
      <p:ext uri="{BB962C8B-B14F-4D97-AF65-F5344CB8AC3E}">
        <p14:creationId xmlns:p14="http://schemas.microsoft.com/office/powerpoint/2010/main" val="182166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52600" y="183767"/>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400" b="1">
                <a:latin typeface="Calibri"/>
                <a:cs typeface="Calibri"/>
              </a:rPr>
              <a:t> Inpatient starts- “Have </a:t>
            </a:r>
            <a:r>
              <a:rPr lang="en" sz="4400" b="1" err="1">
                <a:latin typeface="Calibri"/>
                <a:cs typeface="Calibri"/>
              </a:rPr>
              <a:t>Fibroscan</a:t>
            </a:r>
            <a:r>
              <a:rPr lang="en" sz="4400" b="1">
                <a:latin typeface="Calibri"/>
                <a:cs typeface="Calibri"/>
              </a:rPr>
              <a:t>, Will Travel”</a:t>
            </a:r>
            <a:endParaRPr lang="en-US" sz="4400" b="1">
              <a:latin typeface="Calibri"/>
              <a:cs typeface="Calibri"/>
            </a:endParaRPr>
          </a:p>
        </p:txBody>
      </p:sp>
      <p:sp>
        <p:nvSpPr>
          <p:cNvPr id="68" name="Google Shape;68;p15"/>
          <p:cNvSpPr txBox="1">
            <a:spLocks noGrp="1"/>
          </p:cNvSpPr>
          <p:nvPr>
            <p:ph type="body" idx="1"/>
          </p:nvPr>
        </p:nvSpPr>
        <p:spPr>
          <a:xfrm>
            <a:off x="4489873" y="1032329"/>
            <a:ext cx="7333283" cy="571512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000" dirty="0"/>
              <a:t>Resident inpatient team or addiction consult team recognize untreated HCV case, order appropriate labs </a:t>
            </a:r>
            <a:endParaRPr sz="2000" dirty="0"/>
          </a:p>
          <a:p>
            <a:pPr marL="609585" lvl="0" indent="-457189" algn="l" rtl="0">
              <a:spcBef>
                <a:spcPts val="0"/>
              </a:spcBef>
              <a:spcAft>
                <a:spcPts val="0"/>
              </a:spcAft>
              <a:buSzPts val="1800"/>
              <a:buChar char="-"/>
            </a:pPr>
            <a:r>
              <a:rPr lang="en" sz="2000" dirty="0"/>
              <a:t>Resident or faculty trained in HCV talk to patient, review case (med interactions, etc), offer treatment; most often documented in Addiction Medicine consult notes</a:t>
            </a:r>
            <a:endParaRPr sz="2000" dirty="0"/>
          </a:p>
          <a:p>
            <a:pPr marL="609585" lvl="0" indent="-457189" algn="l" rtl="0">
              <a:spcBef>
                <a:spcPts val="0"/>
              </a:spcBef>
              <a:spcAft>
                <a:spcPts val="0"/>
              </a:spcAft>
              <a:buSzPts val="1800"/>
              <a:buChar char="-"/>
            </a:pPr>
            <a:r>
              <a:rPr lang="en" sz="2000" dirty="0"/>
              <a:t>As needed, HCV staff member walks over to from clinic to complete Fibroscan, read by credentialed attending</a:t>
            </a:r>
            <a:endParaRPr sz="2000" dirty="0"/>
          </a:p>
          <a:p>
            <a:pPr marL="609585" lvl="0" indent="-457189" algn="l" rtl="0">
              <a:spcBef>
                <a:spcPts val="0"/>
              </a:spcBef>
              <a:spcAft>
                <a:spcPts val="0"/>
              </a:spcAft>
              <a:buSzPts val="1800"/>
              <a:buChar char="-"/>
            </a:pPr>
            <a:r>
              <a:rPr lang="en" sz="2000" dirty="0"/>
              <a:t>Med ordered to FQHC pharmacy; FQHC HCV team completes PAs prn (often automatic via MassHealth)</a:t>
            </a:r>
            <a:endParaRPr sz="2000" dirty="0"/>
          </a:p>
          <a:p>
            <a:pPr marL="609585" lvl="0" indent="-457189" algn="l" rtl="0">
              <a:spcBef>
                <a:spcPts val="0"/>
              </a:spcBef>
              <a:spcAft>
                <a:spcPts val="0"/>
              </a:spcAft>
              <a:buSzPts val="1800"/>
              <a:buChar char="-"/>
            </a:pPr>
            <a:r>
              <a:rPr lang="en" sz="2000" dirty="0"/>
              <a:t>Addiction consult or HCV team or HCV team brings med from pharmacy and registers as “home medication”</a:t>
            </a:r>
            <a:endParaRPr sz="2000" dirty="0"/>
          </a:p>
          <a:p>
            <a:pPr marL="609585" lvl="0" indent="-457189" algn="l" rtl="0">
              <a:spcBef>
                <a:spcPts val="0"/>
              </a:spcBef>
              <a:spcAft>
                <a:spcPts val="0"/>
              </a:spcAft>
              <a:buSzPts val="1800"/>
              <a:buChar char="-"/>
            </a:pPr>
            <a:r>
              <a:rPr lang="en" sz="2000" dirty="0"/>
              <a:t>Prior to discharge, ensure phone numbers for HCV team and follow-up plan in place (i.e. clinic visit for refill, delivery by staff, specialty pharmacy delivery) - primary team adds to discharge summary</a:t>
            </a:r>
            <a:endParaRPr sz="2000" dirty="0"/>
          </a:p>
          <a:p>
            <a:pPr marL="609585" lvl="0" indent="-457189" algn="l" rtl="0">
              <a:spcBef>
                <a:spcPts val="0"/>
              </a:spcBef>
              <a:spcAft>
                <a:spcPts val="0"/>
              </a:spcAft>
              <a:buSzPts val="1800"/>
              <a:buChar char="-"/>
            </a:pPr>
            <a:r>
              <a:rPr lang="en" sz="2000" dirty="0"/>
              <a:t>Make sure appropriate info/documentation in outpatient chart (different EMR)</a:t>
            </a:r>
            <a:endParaRPr sz="2000" dirty="0"/>
          </a:p>
        </p:txBody>
      </p:sp>
      <p:pic>
        <p:nvPicPr>
          <p:cNvPr id="2" name="Picture 1" descr="A person and person standing next to each other&#10;&#10;Description automatically generated">
            <a:extLst>
              <a:ext uri="{FF2B5EF4-FFF2-40B4-BE49-F238E27FC236}">
                <a16:creationId xmlns:a16="http://schemas.microsoft.com/office/drawing/2014/main" id="{22CE688C-9432-6CB2-9A20-9282BD2849E6}"/>
              </a:ext>
            </a:extLst>
          </p:cNvPr>
          <p:cNvPicPr>
            <a:picLocks noChangeAspect="1"/>
          </p:cNvPicPr>
          <p:nvPr/>
        </p:nvPicPr>
        <p:blipFill>
          <a:blip r:embed="rId3"/>
          <a:stretch>
            <a:fillRect/>
          </a:stretch>
        </p:blipFill>
        <p:spPr>
          <a:xfrm>
            <a:off x="368844" y="1032329"/>
            <a:ext cx="4183380" cy="5547360"/>
          </a:xfrm>
          <a:prstGeom prst="rect">
            <a:avLst/>
          </a:prstGeom>
        </p:spPr>
      </p:pic>
    </p:spTree>
    <p:extLst>
      <p:ext uri="{BB962C8B-B14F-4D97-AF65-F5344CB8AC3E}">
        <p14:creationId xmlns:p14="http://schemas.microsoft.com/office/powerpoint/2010/main" val="171537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64DD-3743-A175-6287-49C1EDBAEDB8}"/>
              </a:ext>
            </a:extLst>
          </p:cNvPr>
          <p:cNvSpPr>
            <a:spLocks noGrp="1"/>
          </p:cNvSpPr>
          <p:nvPr>
            <p:ph type="title"/>
          </p:nvPr>
        </p:nvSpPr>
        <p:spPr>
          <a:xfrm>
            <a:off x="554934" y="153817"/>
            <a:ext cx="10515600" cy="1325563"/>
          </a:xfrm>
        </p:spPr>
        <p:txBody>
          <a:bodyPr/>
          <a:lstStyle/>
          <a:p>
            <a:r>
              <a:rPr lang="en-US">
                <a:latin typeface="Calibri"/>
                <a:cs typeface="Calibri"/>
              </a:rPr>
              <a:t>OHSU HCV Care Model</a:t>
            </a:r>
          </a:p>
        </p:txBody>
      </p:sp>
      <p:sp>
        <p:nvSpPr>
          <p:cNvPr id="3" name="TextBox 2">
            <a:extLst>
              <a:ext uri="{FF2B5EF4-FFF2-40B4-BE49-F238E27FC236}">
                <a16:creationId xmlns:a16="http://schemas.microsoft.com/office/drawing/2014/main" id="{474CA04C-67CA-6246-99A9-50A75A2D3BB9}"/>
              </a:ext>
            </a:extLst>
          </p:cNvPr>
          <p:cNvSpPr txBox="1"/>
          <p:nvPr/>
        </p:nvSpPr>
        <p:spPr>
          <a:xfrm>
            <a:off x="196424" y="6424562"/>
            <a:ext cx="109729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000000"/>
                </a:solidFill>
                <a:latin typeface="Calibri"/>
                <a:ea typeface="Calibri"/>
                <a:cs typeface="Calibri"/>
              </a:rPr>
              <a:t>Babiarz, Ryu, Williams et al. Inter J Drug Policy. 2024;127: 104396.</a:t>
            </a:r>
            <a:endParaRPr lang="en-US" sz="1400" i="1">
              <a:latin typeface="Calibri"/>
              <a:ea typeface="Calibri"/>
              <a:cs typeface="Calibri"/>
            </a:endParaRPr>
          </a:p>
        </p:txBody>
      </p:sp>
      <p:sp>
        <p:nvSpPr>
          <p:cNvPr id="5" name="TextBox 4">
            <a:extLst>
              <a:ext uri="{FF2B5EF4-FFF2-40B4-BE49-F238E27FC236}">
                <a16:creationId xmlns:a16="http://schemas.microsoft.com/office/drawing/2014/main" id="{CC499717-0E94-29A2-213F-E24BD962D9CE}"/>
              </a:ext>
            </a:extLst>
          </p:cNvPr>
          <p:cNvSpPr txBox="1"/>
          <p:nvPr/>
        </p:nvSpPr>
        <p:spPr>
          <a:xfrm>
            <a:off x="653204" y="1619334"/>
            <a:ext cx="10882098"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latin typeface="Calibri"/>
                <a:ea typeface="Calibri"/>
                <a:cs typeface="Calibri"/>
              </a:rPr>
              <a:t>Hep C Transition-</a:t>
            </a:r>
            <a:r>
              <a:rPr lang="en-US" sz="2800" err="1">
                <a:latin typeface="Calibri"/>
                <a:ea typeface="Calibri"/>
                <a:cs typeface="Calibri"/>
              </a:rPr>
              <a:t>tO</a:t>
            </a:r>
            <a:r>
              <a:rPr lang="en-US" sz="2800">
                <a:latin typeface="Calibri"/>
                <a:ea typeface="Calibri"/>
                <a:cs typeface="Calibri"/>
              </a:rPr>
              <a:t>-Treatment (HCV-TOT) Program</a:t>
            </a:r>
            <a:endParaRPr lang="en-US">
              <a:latin typeface="Aptos" panose="02110004020202020204"/>
              <a:ea typeface="Calibri"/>
              <a:cs typeface="Calibri"/>
            </a:endParaRPr>
          </a:p>
          <a:p>
            <a:pPr>
              <a:spcAft>
                <a:spcPts val="600"/>
              </a:spcAft>
            </a:pPr>
            <a:r>
              <a:rPr lang="en-US" sz="2800">
                <a:latin typeface="Calibri"/>
                <a:ea typeface="Calibri"/>
                <a:cs typeface="Calibri"/>
              </a:rPr>
              <a:t>Interdisciplinary team</a:t>
            </a:r>
            <a:endParaRPr lang="en-US"/>
          </a:p>
          <a:p>
            <a:pPr marL="800100" lvl="1" indent="-342900">
              <a:spcAft>
                <a:spcPts val="600"/>
              </a:spcAft>
              <a:buFont typeface="Arial" panose="020B0604020202020204" pitchFamily="34" charset="0"/>
              <a:buChar char="•"/>
            </a:pPr>
            <a:r>
              <a:rPr lang="en-US" sz="2400">
                <a:latin typeface="Calibri"/>
                <a:ea typeface="Calibri"/>
                <a:cs typeface="Calibri"/>
              </a:rPr>
              <a:t>MDs, pharmacists, social worker, care coordinator</a:t>
            </a:r>
            <a:endParaRPr lang="en-US" sz="2000">
              <a:latin typeface="Calibri"/>
              <a:ea typeface="Calibri"/>
              <a:cs typeface="Calibri"/>
            </a:endParaRPr>
          </a:p>
          <a:p>
            <a:pPr>
              <a:spcAft>
                <a:spcPts val="600"/>
              </a:spcAft>
            </a:pPr>
            <a:r>
              <a:rPr lang="en-US" sz="2800">
                <a:latin typeface="Calibri"/>
                <a:ea typeface="Calibri"/>
                <a:cs typeface="Calibri"/>
              </a:rPr>
              <a:t>Majority patients without PCP and unhoused/unstable housing</a:t>
            </a:r>
          </a:p>
          <a:p>
            <a:pPr marL="800100" lvl="1" indent="-342900">
              <a:spcAft>
                <a:spcPts val="1800"/>
              </a:spcAft>
              <a:buFont typeface="Arial" panose="020B0604020202020204" pitchFamily="34" charset="0"/>
              <a:buChar char="•"/>
            </a:pPr>
            <a:r>
              <a:rPr lang="en-US" sz="2400">
                <a:latin typeface="Calibri"/>
                <a:ea typeface="Calibri"/>
                <a:cs typeface="Calibri"/>
              </a:rPr>
              <a:t>Portland metro + surrounding counties, including SW Washington</a:t>
            </a:r>
          </a:p>
          <a:p>
            <a:pPr>
              <a:spcAft>
                <a:spcPts val="600"/>
              </a:spcAft>
            </a:pPr>
            <a:r>
              <a:rPr lang="en-US" sz="2800">
                <a:latin typeface="Calibri"/>
                <a:ea typeface="Calibri"/>
                <a:cs typeface="Calibri"/>
              </a:rPr>
              <a:t>Patients identified via electronic surveillance report or by direct referral from hospital teams </a:t>
            </a:r>
          </a:p>
          <a:p>
            <a:pPr marL="800100" lvl="1" indent="-342900">
              <a:spcAft>
                <a:spcPts val="600"/>
              </a:spcAft>
              <a:buFont typeface="Arial" panose="020B0604020202020204" pitchFamily="34" charset="0"/>
              <a:buChar char="•"/>
            </a:pPr>
            <a:r>
              <a:rPr lang="en-US" sz="2400">
                <a:latin typeface="Calibri"/>
                <a:ea typeface="Calibri"/>
                <a:cs typeface="Calibri"/>
              </a:rPr>
              <a:t>Exclusion criteria: HBV coinfection, active HCC, decompensated cirrhosis*, pregnancy</a:t>
            </a:r>
          </a:p>
        </p:txBody>
      </p:sp>
      <p:pic>
        <p:nvPicPr>
          <p:cNvPr id="4" name="Picture 3" descr="A map of the state of oregon&#10;&#10;Description automatically generated">
            <a:extLst>
              <a:ext uri="{FF2B5EF4-FFF2-40B4-BE49-F238E27FC236}">
                <a16:creationId xmlns:a16="http://schemas.microsoft.com/office/drawing/2014/main" id="{3BF62E09-D556-B79D-8631-A414475A8FDA}"/>
              </a:ext>
            </a:extLst>
          </p:cNvPr>
          <p:cNvPicPr>
            <a:picLocks noChangeAspect="1"/>
          </p:cNvPicPr>
          <p:nvPr/>
        </p:nvPicPr>
        <p:blipFill>
          <a:blip r:embed="rId3"/>
          <a:stretch>
            <a:fillRect/>
          </a:stretch>
        </p:blipFill>
        <p:spPr>
          <a:xfrm>
            <a:off x="8483373" y="-2660"/>
            <a:ext cx="3541198" cy="3016127"/>
          </a:xfrm>
          <a:prstGeom prst="rect">
            <a:avLst/>
          </a:prstGeom>
        </p:spPr>
      </p:pic>
    </p:spTree>
    <p:extLst>
      <p:ext uri="{BB962C8B-B14F-4D97-AF65-F5344CB8AC3E}">
        <p14:creationId xmlns:p14="http://schemas.microsoft.com/office/powerpoint/2010/main" val="417746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desk with a mask on&#10;&#10;Description automatically generated">
            <a:extLst>
              <a:ext uri="{FF2B5EF4-FFF2-40B4-BE49-F238E27FC236}">
                <a16:creationId xmlns:a16="http://schemas.microsoft.com/office/drawing/2014/main" id="{25BBB230-22C3-0542-A852-A4014C37ECA3}"/>
              </a:ext>
            </a:extLst>
          </p:cNvPr>
          <p:cNvPicPr>
            <a:picLocks noChangeAspect="1"/>
          </p:cNvPicPr>
          <p:nvPr/>
        </p:nvPicPr>
        <p:blipFill>
          <a:blip r:embed="rId3"/>
          <a:stretch>
            <a:fillRect/>
          </a:stretch>
        </p:blipFill>
        <p:spPr>
          <a:xfrm>
            <a:off x="290223" y="313940"/>
            <a:ext cx="5808037" cy="6230119"/>
          </a:xfrm>
          <a:prstGeom prst="rect">
            <a:avLst/>
          </a:prstGeom>
        </p:spPr>
      </p:pic>
      <p:pic>
        <p:nvPicPr>
          <p:cNvPr id="3" name="Picture 2" descr="A person sitting in a chair in a room with a medical equipment&#10;&#10;Description automatically generated">
            <a:extLst>
              <a:ext uri="{FF2B5EF4-FFF2-40B4-BE49-F238E27FC236}">
                <a16:creationId xmlns:a16="http://schemas.microsoft.com/office/drawing/2014/main" id="{5525F18E-247E-B9E5-8AB1-DDAC979B7031}"/>
              </a:ext>
            </a:extLst>
          </p:cNvPr>
          <p:cNvPicPr>
            <a:picLocks noChangeAspect="1"/>
          </p:cNvPicPr>
          <p:nvPr/>
        </p:nvPicPr>
        <p:blipFill>
          <a:blip r:embed="rId4"/>
          <a:stretch>
            <a:fillRect/>
          </a:stretch>
        </p:blipFill>
        <p:spPr>
          <a:xfrm>
            <a:off x="6246186" y="1584230"/>
            <a:ext cx="5572413" cy="3697239"/>
          </a:xfrm>
          <a:prstGeom prst="rect">
            <a:avLst/>
          </a:prstGeom>
        </p:spPr>
      </p:pic>
    </p:spTree>
    <p:extLst>
      <p:ext uri="{BB962C8B-B14F-4D97-AF65-F5344CB8AC3E}">
        <p14:creationId xmlns:p14="http://schemas.microsoft.com/office/powerpoint/2010/main" val="2953083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64DD-3743-A175-6287-49C1EDBAEDB8}"/>
              </a:ext>
            </a:extLst>
          </p:cNvPr>
          <p:cNvSpPr>
            <a:spLocks noGrp="1"/>
          </p:cNvSpPr>
          <p:nvPr>
            <p:ph type="title"/>
          </p:nvPr>
        </p:nvSpPr>
        <p:spPr/>
        <p:txBody>
          <a:bodyPr/>
          <a:lstStyle/>
          <a:p>
            <a:r>
              <a:rPr lang="en-US">
                <a:latin typeface="Calibri"/>
                <a:cs typeface="Calibri"/>
              </a:rPr>
              <a:t>OHSU Care Model</a:t>
            </a:r>
          </a:p>
        </p:txBody>
      </p:sp>
      <p:sp>
        <p:nvSpPr>
          <p:cNvPr id="3" name="TextBox 2">
            <a:extLst>
              <a:ext uri="{FF2B5EF4-FFF2-40B4-BE49-F238E27FC236}">
                <a16:creationId xmlns:a16="http://schemas.microsoft.com/office/drawing/2014/main" id="{474CA04C-67CA-6246-99A9-50A75A2D3BB9}"/>
              </a:ext>
            </a:extLst>
          </p:cNvPr>
          <p:cNvSpPr txBox="1"/>
          <p:nvPr/>
        </p:nvSpPr>
        <p:spPr>
          <a:xfrm>
            <a:off x="705" y="6581942"/>
            <a:ext cx="108104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rPr>
              <a:t>Abbreviations: HCV, hepatitis C infection; SDOH, social determinants of health; DAA, direct acting antiviral; SVR12, sustained virologic response at 12 weeks post-treatment </a:t>
            </a:r>
          </a:p>
        </p:txBody>
      </p:sp>
      <p:sp>
        <p:nvSpPr>
          <p:cNvPr id="5" name="TextBox 4">
            <a:extLst>
              <a:ext uri="{FF2B5EF4-FFF2-40B4-BE49-F238E27FC236}">
                <a16:creationId xmlns:a16="http://schemas.microsoft.com/office/drawing/2014/main" id="{CC499717-0E94-29A2-213F-E24BD962D9CE}"/>
              </a:ext>
            </a:extLst>
          </p:cNvPr>
          <p:cNvSpPr txBox="1"/>
          <p:nvPr/>
        </p:nvSpPr>
        <p:spPr>
          <a:xfrm>
            <a:off x="757039" y="3288267"/>
            <a:ext cx="11152511"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400">
              <a:latin typeface="Calibri"/>
              <a:ea typeface="Calibri"/>
              <a:cs typeface="Calibri"/>
            </a:endParaRPr>
          </a:p>
          <a:p>
            <a:pPr>
              <a:spcAft>
                <a:spcPts val="600"/>
              </a:spcAft>
            </a:pPr>
            <a:r>
              <a:rPr lang="en-US" sz="2400">
                <a:latin typeface="Calibri"/>
                <a:ea typeface="Calibri"/>
                <a:cs typeface="Calibri"/>
              </a:rPr>
              <a:t>Patients supported by pharmacist, social worker &amp; care coordinator</a:t>
            </a:r>
            <a:endParaRPr lang="en-US">
              <a:latin typeface="Calibri"/>
              <a:cs typeface="Calibri"/>
            </a:endParaRPr>
          </a:p>
          <a:p>
            <a:pPr marL="342900" indent="-342900">
              <a:buFont typeface="Arial" panose="020B0604020202020204" pitchFamily="34" charset="0"/>
              <a:buChar char="•"/>
            </a:pPr>
            <a:r>
              <a:rPr lang="en-US" sz="2400">
                <a:latin typeface="Calibri"/>
                <a:ea typeface="Calibri"/>
                <a:cs typeface="Calibri"/>
              </a:rPr>
              <a:t>PA request and drug procurement via institution's outpatient pharmacy </a:t>
            </a:r>
          </a:p>
          <a:p>
            <a:pPr marL="342900" indent="-342900">
              <a:buFont typeface="Arial" panose="020B0604020202020204" pitchFamily="34" charset="0"/>
              <a:buChar char="•"/>
            </a:pPr>
            <a:r>
              <a:rPr lang="en-US" sz="2400">
                <a:latin typeface="Calibri"/>
                <a:ea typeface="Calibri"/>
                <a:cs typeface="Calibri"/>
              </a:rPr>
              <a:t>Telephonic outreach by PharmD during treatment</a:t>
            </a:r>
          </a:p>
          <a:p>
            <a:pPr marL="342900" indent="-342900">
              <a:buFont typeface="Arial" panose="020B0604020202020204" pitchFamily="34" charset="0"/>
              <a:buChar char="•"/>
            </a:pPr>
            <a:r>
              <a:rPr lang="en-US" sz="2400">
                <a:latin typeface="Calibri"/>
                <a:ea typeface="Calibri"/>
                <a:cs typeface="Calibri"/>
              </a:rPr>
              <a:t>In-person and/or telephonic outreach by LCSW and coordinator throughout treatment and completion of final labs</a:t>
            </a:r>
          </a:p>
          <a:p>
            <a:pPr marL="342900" indent="-342900">
              <a:buFont typeface="Arial" panose="020B0604020202020204" pitchFamily="34" charset="0"/>
              <a:buChar char="•"/>
            </a:pPr>
            <a:endParaRPr lang="en-US" sz="2400">
              <a:latin typeface="Calibri"/>
              <a:ea typeface="Calibri"/>
              <a:cs typeface="Calibri"/>
            </a:endParaRPr>
          </a:p>
        </p:txBody>
      </p:sp>
      <p:pic>
        <p:nvPicPr>
          <p:cNvPr id="17" name="Picture 16" descr="Steps in treatment care:&#10;Eligible patients identified and pre-treatment labs ordered&#10;SDOH initial assessment&#10;Telehealth HCV visit&#10;HCV DAA prescribed and Rx supply obtained&#10;Patient counseled on DAA and started on treatment&#10;Telephone and/or in-person outreaches&#10;Treatment completion confirmed&#10;SVR12 obtained ">
            <a:extLst>
              <a:ext uri="{FF2B5EF4-FFF2-40B4-BE49-F238E27FC236}">
                <a16:creationId xmlns:a16="http://schemas.microsoft.com/office/drawing/2014/main" id="{C3BEF4E2-6D00-E4EA-82CD-B699B41952DC}"/>
              </a:ext>
            </a:extLst>
          </p:cNvPr>
          <p:cNvPicPr>
            <a:picLocks noChangeAspect="1"/>
          </p:cNvPicPr>
          <p:nvPr/>
        </p:nvPicPr>
        <p:blipFill>
          <a:blip r:embed="rId3"/>
          <a:stretch>
            <a:fillRect/>
          </a:stretch>
        </p:blipFill>
        <p:spPr>
          <a:xfrm>
            <a:off x="841168" y="905494"/>
            <a:ext cx="11271663" cy="3216235"/>
          </a:xfrm>
          <a:prstGeom prst="rect">
            <a:avLst/>
          </a:prstGeom>
        </p:spPr>
      </p:pic>
      <p:sp>
        <p:nvSpPr>
          <p:cNvPr id="6" name="TextBox 5">
            <a:extLst>
              <a:ext uri="{FF2B5EF4-FFF2-40B4-BE49-F238E27FC236}">
                <a16:creationId xmlns:a16="http://schemas.microsoft.com/office/drawing/2014/main" id="{6E1BDB14-7E0D-C392-CA83-41DB3D5B7056}"/>
              </a:ext>
            </a:extLst>
          </p:cNvPr>
          <p:cNvSpPr txBox="1"/>
          <p:nvPr/>
        </p:nvSpPr>
        <p:spPr>
          <a:xfrm>
            <a:off x="6536363" y="365111"/>
            <a:ext cx="5363538" cy="1086289"/>
          </a:xfrm>
          <a:prstGeom prst="rect">
            <a:avLst/>
          </a:prstGeom>
          <a:solidFill>
            <a:srgbClr val="C00000"/>
          </a:solidFill>
          <a:ln w="28575">
            <a:solidFill>
              <a:srgbClr val="C00000"/>
            </a:solidFill>
          </a:ln>
        </p:spPr>
        <p:txBody>
          <a:bodyPr wrap="square" lIns="91440" tIns="45720" rIns="91440" bIns="45720" rtlCol="0" anchor="t">
            <a:spAutoFit/>
          </a:bodyPr>
          <a:lstStyle/>
          <a:p>
            <a:r>
              <a:rPr lang="en-US" sz="3200" b="1">
                <a:solidFill>
                  <a:schemeClr val="bg1"/>
                </a:solidFill>
              </a:rPr>
              <a:t>ALL STEPS COULD BE DONE DURING HOSPITALIZATION!</a:t>
            </a:r>
          </a:p>
        </p:txBody>
      </p:sp>
    </p:spTree>
    <p:extLst>
      <p:ext uri="{BB962C8B-B14F-4D97-AF65-F5344CB8AC3E}">
        <p14:creationId xmlns:p14="http://schemas.microsoft.com/office/powerpoint/2010/main" val="26659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C318-1899-102A-EFAB-437644266EE4}"/>
              </a:ext>
            </a:extLst>
          </p:cNvPr>
          <p:cNvSpPr>
            <a:spLocks noGrp="1"/>
          </p:cNvSpPr>
          <p:nvPr>
            <p:ph type="title"/>
          </p:nvPr>
        </p:nvSpPr>
        <p:spPr>
          <a:xfrm>
            <a:off x="911363" y="1718332"/>
            <a:ext cx="10373378" cy="2944678"/>
          </a:xfrm>
        </p:spPr>
        <p:txBody>
          <a:bodyPr>
            <a:normAutofit/>
          </a:bodyPr>
          <a:lstStyle/>
          <a:p>
            <a:pPr algn="ctr"/>
            <a:r>
              <a:rPr lang="en-US"/>
              <a:t>Breakout Session</a:t>
            </a:r>
            <a:br>
              <a:rPr lang="en-US"/>
            </a:br>
            <a:br>
              <a:rPr lang="en-US"/>
            </a:br>
            <a:r>
              <a:rPr lang="en-US"/>
              <a:t>Plan Development for </a:t>
            </a:r>
            <a:br>
              <a:rPr lang="en-US"/>
            </a:br>
            <a:r>
              <a:rPr lang="en-US"/>
              <a:t>HCV Treatment Program</a:t>
            </a:r>
          </a:p>
        </p:txBody>
      </p:sp>
    </p:spTree>
    <p:extLst>
      <p:ext uri="{BB962C8B-B14F-4D97-AF65-F5344CB8AC3E}">
        <p14:creationId xmlns:p14="http://schemas.microsoft.com/office/powerpoint/2010/main" val="3265526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854ABE4-3D6B-DF07-0F19-8D6205AE57B9}"/>
              </a:ext>
            </a:extLst>
          </p:cNvPr>
          <p:cNvGraphicFramePr>
            <a:graphicFrameLocks noGrp="1"/>
          </p:cNvGraphicFramePr>
          <p:nvPr>
            <p:extLst>
              <p:ext uri="{D42A27DB-BD31-4B8C-83A1-F6EECF244321}">
                <p14:modId xmlns:p14="http://schemas.microsoft.com/office/powerpoint/2010/main" val="707601681"/>
              </p:ext>
            </p:extLst>
          </p:nvPr>
        </p:nvGraphicFramePr>
        <p:xfrm>
          <a:off x="253999" y="217714"/>
          <a:ext cx="11578637" cy="6382254"/>
        </p:xfrm>
        <a:graphic>
          <a:graphicData uri="http://schemas.openxmlformats.org/drawingml/2006/table">
            <a:tbl>
              <a:tblPr firstRow="1" bandRow="1">
                <a:tableStyleId>{5940675A-B579-460E-94D1-54222C63F5DA}</a:tableStyleId>
              </a:tblPr>
              <a:tblGrid>
                <a:gridCol w="3784599">
                  <a:extLst>
                    <a:ext uri="{9D8B030D-6E8A-4147-A177-3AD203B41FA5}">
                      <a16:colId xmlns:a16="http://schemas.microsoft.com/office/drawing/2014/main" val="3150207866"/>
                    </a:ext>
                  </a:extLst>
                </a:gridCol>
                <a:gridCol w="7794038">
                  <a:extLst>
                    <a:ext uri="{9D8B030D-6E8A-4147-A177-3AD203B41FA5}">
                      <a16:colId xmlns:a16="http://schemas.microsoft.com/office/drawing/2014/main" val="4093066730"/>
                    </a:ext>
                  </a:extLst>
                </a:gridCol>
              </a:tblGrid>
              <a:tr h="1063709">
                <a:tc>
                  <a:txBody>
                    <a:bodyPr/>
                    <a:lstStyle/>
                    <a:p>
                      <a:r>
                        <a:rPr lang="en-US" sz="2400" b="1"/>
                        <a:t>Champions </a:t>
                      </a:r>
                    </a:p>
                    <a:p>
                      <a:pPr lvl="0">
                        <a:buNone/>
                      </a:pPr>
                      <a:r>
                        <a:rPr lang="en-US" sz="2400" b="1"/>
                        <a:t>("Team Members")</a:t>
                      </a:r>
                    </a:p>
                  </a:txBody>
                  <a:tcPr anchor="ctr"/>
                </a:tc>
                <a:tc>
                  <a:txBody>
                    <a:bodyPr/>
                    <a:lstStyle/>
                    <a:p>
                      <a:endParaRPr lang="en-US"/>
                    </a:p>
                  </a:txBody>
                  <a:tcPr/>
                </a:tc>
                <a:extLst>
                  <a:ext uri="{0D108BD9-81ED-4DB2-BD59-A6C34878D82A}">
                    <a16:rowId xmlns:a16="http://schemas.microsoft.com/office/drawing/2014/main" val="2855110636"/>
                  </a:ext>
                </a:extLst>
              </a:tr>
              <a:tr h="1063709">
                <a:tc>
                  <a:txBody>
                    <a:bodyPr/>
                    <a:lstStyle/>
                    <a:p>
                      <a:r>
                        <a:rPr lang="en-US" sz="2400" b="1"/>
                        <a:t>Funding Resources</a:t>
                      </a:r>
                    </a:p>
                  </a:txBody>
                  <a:tcPr anchor="ctr"/>
                </a:tc>
                <a:tc>
                  <a:txBody>
                    <a:bodyPr/>
                    <a:lstStyle/>
                    <a:p>
                      <a:endParaRPr lang="en-US"/>
                    </a:p>
                  </a:txBody>
                  <a:tcPr/>
                </a:tc>
                <a:extLst>
                  <a:ext uri="{0D108BD9-81ED-4DB2-BD59-A6C34878D82A}">
                    <a16:rowId xmlns:a16="http://schemas.microsoft.com/office/drawing/2014/main" val="4245753917"/>
                  </a:ext>
                </a:extLst>
              </a:tr>
              <a:tr h="1063709">
                <a:tc>
                  <a:txBody>
                    <a:bodyPr/>
                    <a:lstStyle/>
                    <a:p>
                      <a:r>
                        <a:rPr lang="en-US" sz="2400" b="1"/>
                        <a:t>Partnerships </a:t>
                      </a:r>
                    </a:p>
                    <a:p>
                      <a:pPr lvl="0">
                        <a:buNone/>
                      </a:pPr>
                      <a:r>
                        <a:rPr lang="en-US" sz="2400" b="1"/>
                        <a:t>(specialists, pharmacies)</a:t>
                      </a:r>
                    </a:p>
                  </a:txBody>
                  <a:tcPr anchor="ctr"/>
                </a:tc>
                <a:tc>
                  <a:txBody>
                    <a:bodyPr/>
                    <a:lstStyle/>
                    <a:p>
                      <a:endParaRPr lang="en-US"/>
                    </a:p>
                  </a:txBody>
                  <a:tcPr/>
                </a:tc>
                <a:extLst>
                  <a:ext uri="{0D108BD9-81ED-4DB2-BD59-A6C34878D82A}">
                    <a16:rowId xmlns:a16="http://schemas.microsoft.com/office/drawing/2014/main" val="1502377379"/>
                  </a:ext>
                </a:extLst>
              </a:tr>
              <a:tr h="1063709">
                <a:tc>
                  <a:txBody>
                    <a:bodyPr/>
                    <a:lstStyle/>
                    <a:p>
                      <a:r>
                        <a:rPr lang="en-US" sz="2400" b="1"/>
                        <a:t>Screening &amp; Patient Identification Tools</a:t>
                      </a:r>
                    </a:p>
                  </a:txBody>
                  <a:tcPr anchor="ctr"/>
                </a:tc>
                <a:tc>
                  <a:txBody>
                    <a:bodyPr/>
                    <a:lstStyle/>
                    <a:p>
                      <a:endParaRPr lang="en-US"/>
                    </a:p>
                  </a:txBody>
                  <a:tcPr/>
                </a:tc>
                <a:extLst>
                  <a:ext uri="{0D108BD9-81ED-4DB2-BD59-A6C34878D82A}">
                    <a16:rowId xmlns:a16="http://schemas.microsoft.com/office/drawing/2014/main" val="618790934"/>
                  </a:ext>
                </a:extLst>
              </a:tr>
              <a:tr h="1063709">
                <a:tc>
                  <a:txBody>
                    <a:bodyPr/>
                    <a:lstStyle/>
                    <a:p>
                      <a:pPr lvl="0">
                        <a:buNone/>
                      </a:pPr>
                      <a:r>
                        <a:rPr lang="en-US" sz="2400" b="1"/>
                        <a:t>Community Resources</a:t>
                      </a:r>
                    </a:p>
                  </a:txBody>
                  <a:tcPr anchor="ctr"/>
                </a:tc>
                <a:tc>
                  <a:txBody>
                    <a:bodyPr/>
                    <a:lstStyle/>
                    <a:p>
                      <a:pPr lvl="0">
                        <a:buNone/>
                      </a:pPr>
                      <a:endParaRPr lang="en-US"/>
                    </a:p>
                  </a:txBody>
                  <a:tcPr/>
                </a:tc>
                <a:extLst>
                  <a:ext uri="{0D108BD9-81ED-4DB2-BD59-A6C34878D82A}">
                    <a16:rowId xmlns:a16="http://schemas.microsoft.com/office/drawing/2014/main" val="115403246"/>
                  </a:ext>
                </a:extLst>
              </a:tr>
              <a:tr h="1063709">
                <a:tc>
                  <a:txBody>
                    <a:bodyPr/>
                    <a:lstStyle/>
                    <a:p>
                      <a:pPr lvl="0">
                        <a:buNone/>
                      </a:pPr>
                      <a:r>
                        <a:rPr lang="en-US" sz="2400" b="1"/>
                        <a:t>Other</a:t>
                      </a:r>
                    </a:p>
                  </a:txBody>
                  <a:tcPr anchor="ctr"/>
                </a:tc>
                <a:tc>
                  <a:txBody>
                    <a:bodyPr/>
                    <a:lstStyle/>
                    <a:p>
                      <a:pPr lvl="0">
                        <a:buNone/>
                      </a:pPr>
                      <a:endParaRPr lang="en-US"/>
                    </a:p>
                  </a:txBody>
                  <a:tcPr/>
                </a:tc>
                <a:extLst>
                  <a:ext uri="{0D108BD9-81ED-4DB2-BD59-A6C34878D82A}">
                    <a16:rowId xmlns:a16="http://schemas.microsoft.com/office/drawing/2014/main" val="1823691687"/>
                  </a:ext>
                </a:extLst>
              </a:tr>
            </a:tbl>
          </a:graphicData>
        </a:graphic>
      </p:graphicFrame>
    </p:spTree>
    <p:extLst>
      <p:ext uri="{BB962C8B-B14F-4D97-AF65-F5344CB8AC3E}">
        <p14:creationId xmlns:p14="http://schemas.microsoft.com/office/powerpoint/2010/main" val="3896781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C318-1899-102A-EFAB-437644266EE4}"/>
              </a:ext>
            </a:extLst>
          </p:cNvPr>
          <p:cNvSpPr>
            <a:spLocks noGrp="1"/>
          </p:cNvSpPr>
          <p:nvPr>
            <p:ph type="title"/>
          </p:nvPr>
        </p:nvSpPr>
        <p:spPr>
          <a:xfrm>
            <a:off x="911363" y="1246618"/>
            <a:ext cx="10373378" cy="2944678"/>
          </a:xfrm>
        </p:spPr>
        <p:txBody>
          <a:bodyPr>
            <a:normAutofit/>
          </a:bodyPr>
          <a:lstStyle/>
          <a:p>
            <a:pPr algn="ctr"/>
            <a:r>
              <a:rPr lang="en-US"/>
              <a:t>Large Group Discussion</a:t>
            </a:r>
            <a:br>
              <a:rPr lang="en-US"/>
            </a:br>
            <a:br>
              <a:rPr lang="en-US"/>
            </a:br>
            <a:r>
              <a:rPr lang="en-US"/>
              <a:t>Plan Development for </a:t>
            </a:r>
            <a:br>
              <a:rPr lang="en-US"/>
            </a:br>
            <a:r>
              <a:rPr lang="en-US"/>
              <a:t>HCV Treatment Program</a:t>
            </a:r>
          </a:p>
        </p:txBody>
      </p:sp>
    </p:spTree>
    <p:extLst>
      <p:ext uri="{BB962C8B-B14F-4D97-AF65-F5344CB8AC3E}">
        <p14:creationId xmlns:p14="http://schemas.microsoft.com/office/powerpoint/2010/main" val="259867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ED5D7-9B74-431F-950A-85A39F306A08}"/>
              </a:ext>
            </a:extLst>
          </p:cNvPr>
          <p:cNvSpPr>
            <a:spLocks noGrp="1"/>
          </p:cNvSpPr>
          <p:nvPr>
            <p:ph type="title"/>
          </p:nvPr>
        </p:nvSpPr>
        <p:spPr/>
        <p:txBody>
          <a:bodyPr/>
          <a:lstStyle/>
          <a:p>
            <a:r>
              <a:rPr lang="en-US">
                <a:latin typeface="Calibri"/>
                <a:cs typeface="Calibri"/>
              </a:rPr>
              <a:t>Disclosures</a:t>
            </a:r>
          </a:p>
        </p:txBody>
      </p:sp>
      <p:sp>
        <p:nvSpPr>
          <p:cNvPr id="3" name="Content Placeholder 2">
            <a:extLst>
              <a:ext uri="{FF2B5EF4-FFF2-40B4-BE49-F238E27FC236}">
                <a16:creationId xmlns:a16="http://schemas.microsoft.com/office/drawing/2014/main" id="{2B8BD005-2C76-72CA-ADA2-9C0C1EF517B2}"/>
              </a:ext>
            </a:extLst>
          </p:cNvPr>
          <p:cNvSpPr>
            <a:spLocks noGrp="1"/>
          </p:cNvSpPr>
          <p:nvPr>
            <p:ph idx="1"/>
          </p:nvPr>
        </p:nvSpPr>
        <p:spPr/>
        <p:txBody>
          <a:bodyPr vert="horz" lIns="91440" tIns="45720" rIns="91440" bIns="45720" rtlCol="0" anchor="t">
            <a:normAutofit/>
          </a:bodyPr>
          <a:lstStyle/>
          <a:p>
            <a:r>
              <a:rPr lang="en-US">
                <a:latin typeface="Calibri"/>
                <a:cs typeface="Calibri"/>
              </a:rPr>
              <a:t>XAL, HR, CW – supported by </a:t>
            </a:r>
            <a:r>
              <a:rPr lang="en-US">
                <a:latin typeface="Calibri"/>
                <a:ea typeface="+mn-lt"/>
                <a:cs typeface="Calibri"/>
              </a:rPr>
              <a:t>K12 HS026370</a:t>
            </a:r>
          </a:p>
          <a:p>
            <a:r>
              <a:rPr lang="en-US">
                <a:latin typeface="Calibri"/>
                <a:ea typeface="+mn-lt"/>
                <a:cs typeface="Calibri"/>
              </a:rPr>
              <a:t>MM – co-PI on Gilead FOCUS grant supporting inpatient HIV, HBV, HCV linkage to care</a:t>
            </a:r>
          </a:p>
        </p:txBody>
      </p:sp>
    </p:spTree>
    <p:extLst>
      <p:ext uri="{BB962C8B-B14F-4D97-AF65-F5344CB8AC3E}">
        <p14:creationId xmlns:p14="http://schemas.microsoft.com/office/powerpoint/2010/main" val="1145631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A0A875-C0BC-6AF5-357D-40D61EA1B5BE}"/>
              </a:ext>
            </a:extLst>
          </p:cNvPr>
          <p:cNvPicPr>
            <a:picLocks/>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3901440" y="617220"/>
            <a:ext cx="1036320" cy="518160"/>
          </a:xfrm>
          <a:prstGeom prst="rect">
            <a:avLst/>
          </a:prstGeom>
        </p:spPr>
      </p:pic>
      <p:pic>
        <p:nvPicPr>
          <p:cNvPr id="5" name="Graphic 4">
            <a:extLst>
              <a:ext uri="{FF2B5EF4-FFF2-40B4-BE49-F238E27FC236}">
                <a16:creationId xmlns:a16="http://schemas.microsoft.com/office/drawing/2014/main" id="{2E7C5225-0D10-D5EF-3044-F0D2C79C7F49}"/>
              </a:ext>
            </a:extLst>
          </p:cNvPr>
          <p:cNvPicPr>
            <a:picLocks/>
          </p:cNvPicPr>
          <p:nvPr>
            <p:custDataLst>
              <p:tags r:id="rId3"/>
            </p:custDataLst>
          </p:nvPr>
        </p:nvPicPr>
        <p:blipFill>
          <a:blip r:embed="rId11">
            <a:extLst>
              <a:ext uri="{96DAC541-7B7A-43D3-8B79-37D633B846F1}">
                <asvg:svgBlip xmlns:asvg="http://schemas.microsoft.com/office/drawing/2016/SVG/main" r:embed="rId12"/>
              </a:ext>
            </a:extLst>
          </a:blip>
          <a:stretch>
            <a:fillRect/>
          </a:stretch>
        </p:blipFill>
        <p:spPr>
          <a:xfrm>
            <a:off x="1158240" y="2270760"/>
            <a:ext cx="2316480" cy="2316480"/>
          </a:xfrm>
          <a:prstGeom prst="rect">
            <a:avLst/>
          </a:prstGeom>
        </p:spPr>
      </p:pic>
      <p:sp>
        <p:nvSpPr>
          <p:cNvPr id="6" name="Rectangle 5">
            <a:extLst>
              <a:ext uri="{FF2B5EF4-FFF2-40B4-BE49-F238E27FC236}">
                <a16:creationId xmlns:a16="http://schemas.microsoft.com/office/drawing/2014/main" id="{912E185E-0C48-209B-F302-8417C9EE5BEF}"/>
              </a:ext>
            </a:extLst>
          </p:cNvPr>
          <p:cNvSpPr/>
          <p:nvPr>
            <p:custDataLst>
              <p:tags r:id="rId4"/>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are your plans for HCV Treatment Program Development?</a:t>
            </a:r>
          </a:p>
        </p:txBody>
      </p:sp>
      <p:sp>
        <p:nvSpPr>
          <p:cNvPr id="7" name="Rounded Rectangle 6">
            <a:extLst>
              <a:ext uri="{FF2B5EF4-FFF2-40B4-BE49-F238E27FC236}">
                <a16:creationId xmlns:a16="http://schemas.microsoft.com/office/drawing/2014/main" id="{78D6E1C1-F67F-8972-89C8-ED1B33AD96ED}"/>
              </a:ext>
            </a:extLst>
          </p:cNvPr>
          <p:cNvSpPr/>
          <p:nvPr>
            <p:custDataLst>
              <p:tags r:id="rId5"/>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9" name="Graphic 8">
            <a:extLst>
              <a:ext uri="{FF2B5EF4-FFF2-40B4-BE49-F238E27FC236}">
                <a16:creationId xmlns:a16="http://schemas.microsoft.com/office/drawing/2014/main" id="{14686255-AB4D-340F-F7B1-DD2EA5459165}"/>
              </a:ext>
            </a:extLst>
          </p:cNvPr>
          <p:cNvPicPr>
            <a:picLocks/>
          </p:cNvPicPr>
          <p:nvPr>
            <p:custDataLst>
              <p:tags r:id="rId6"/>
            </p:custDataLst>
          </p:nvPr>
        </p:nvPicPr>
        <p:blipFill>
          <a:blip r:embed="rId13">
            <a:extLst>
              <a:ext uri="{96DAC541-7B7A-43D3-8B79-37D633B846F1}">
                <asvg:svgBlip xmlns:asvg="http://schemas.microsoft.com/office/drawing/2016/SVG/main" r:embed="rId14"/>
              </a:ext>
            </a:extLst>
          </a:blip>
          <a:stretch>
            <a:fillRect/>
          </a:stretch>
        </p:blipFill>
        <p:spPr>
          <a:xfrm>
            <a:off x="10826048" y="577634"/>
            <a:ext cx="597332" cy="597332"/>
          </a:xfrm>
          <a:prstGeom prst="rect">
            <a:avLst/>
          </a:prstGeom>
        </p:spPr>
      </p:pic>
      <p:sp>
        <p:nvSpPr>
          <p:cNvPr id="10" name="Rectangle 9">
            <a:extLst>
              <a:ext uri="{FF2B5EF4-FFF2-40B4-BE49-F238E27FC236}">
                <a16:creationId xmlns:a16="http://schemas.microsoft.com/office/drawing/2014/main" id="{6CE45176-0D60-3B57-8265-B575D2476E3B}"/>
              </a:ext>
            </a:extLst>
          </p:cNvPr>
          <p:cNvSpPr/>
          <p:nvPr>
            <p:custDataLst>
              <p:tags r:id="rId7"/>
            </p:custDataLst>
          </p:nvPr>
        </p:nvSpPr>
        <p:spPr>
          <a:xfrm>
            <a:off x="3901440" y="6032500"/>
            <a:ext cx="7315199" cy="518160"/>
          </a:xfrm>
          <a:prstGeom prst="rect">
            <a:avLst/>
          </a:prstGeom>
          <a:solidFill>
            <a:srgbClr val="FFFF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818987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C318-1899-102A-EFAB-437644266EE4}"/>
              </a:ext>
            </a:extLst>
          </p:cNvPr>
          <p:cNvSpPr>
            <a:spLocks noGrp="1"/>
          </p:cNvSpPr>
          <p:nvPr>
            <p:ph type="title"/>
          </p:nvPr>
        </p:nvSpPr>
        <p:spPr>
          <a:xfrm>
            <a:off x="911363" y="1246618"/>
            <a:ext cx="10373378" cy="2944678"/>
          </a:xfrm>
        </p:spPr>
        <p:txBody>
          <a:bodyPr>
            <a:normAutofit/>
          </a:bodyPr>
          <a:lstStyle/>
          <a:p>
            <a:pPr algn="ctr"/>
            <a:r>
              <a:rPr lang="en-US"/>
              <a:t>Wrap-Up &amp; Evaluation</a:t>
            </a:r>
          </a:p>
        </p:txBody>
      </p:sp>
    </p:spTree>
    <p:extLst>
      <p:ext uri="{BB962C8B-B14F-4D97-AF65-F5344CB8AC3E}">
        <p14:creationId xmlns:p14="http://schemas.microsoft.com/office/powerpoint/2010/main" val="306364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BD91-BCB5-0464-E627-9BC558ED1995}"/>
              </a:ext>
            </a:extLst>
          </p:cNvPr>
          <p:cNvSpPr>
            <a:spLocks noGrp="1"/>
          </p:cNvSpPr>
          <p:nvPr>
            <p:ph type="title"/>
          </p:nvPr>
        </p:nvSpPr>
        <p:spPr/>
        <p:txBody>
          <a:bodyPr/>
          <a:lstStyle/>
          <a:p>
            <a:r>
              <a:rPr lang="en-US">
                <a:latin typeface="Calibri"/>
                <a:cs typeface="Calibri"/>
              </a:rPr>
              <a:t>Learning Objectives</a:t>
            </a:r>
          </a:p>
        </p:txBody>
      </p:sp>
      <p:sp>
        <p:nvSpPr>
          <p:cNvPr id="3" name="Content Placeholder 2">
            <a:extLst>
              <a:ext uri="{FF2B5EF4-FFF2-40B4-BE49-F238E27FC236}">
                <a16:creationId xmlns:a16="http://schemas.microsoft.com/office/drawing/2014/main" id="{8C8AA1EB-4365-D86E-1876-7FBF0309E94A}"/>
              </a:ext>
            </a:extLst>
          </p:cNvPr>
          <p:cNvSpPr>
            <a:spLocks noGrp="1"/>
          </p:cNvSpPr>
          <p:nvPr>
            <p:ph idx="1"/>
          </p:nvPr>
        </p:nvSpPr>
        <p:spPr/>
        <p:txBody>
          <a:bodyPr vert="horz" lIns="91440" tIns="45720" rIns="91440" bIns="45720" rtlCol="0" anchor="t">
            <a:normAutofit/>
          </a:bodyPr>
          <a:lstStyle/>
          <a:p>
            <a:r>
              <a:rPr lang="en-US">
                <a:latin typeface="Calibri"/>
                <a:ea typeface="Calibri"/>
                <a:cs typeface="Calibri"/>
              </a:rPr>
              <a:t>Describe the key components of and notable gaps in the hepatitis C (HCV) care cascade </a:t>
            </a:r>
            <a:endParaRPr lang="en-US" sz="3600">
              <a:latin typeface="Calibri"/>
              <a:ea typeface="Calibri"/>
              <a:cs typeface="Calibri"/>
            </a:endParaRPr>
          </a:p>
          <a:p>
            <a:r>
              <a:rPr lang="en-US">
                <a:latin typeface="Calibri"/>
                <a:ea typeface="Calibri"/>
                <a:cs typeface="Calibri"/>
              </a:rPr>
              <a:t>Identify facilitators and barriers to inpatient HCV treatment implementation</a:t>
            </a:r>
          </a:p>
          <a:p>
            <a:r>
              <a:rPr lang="en">
                <a:latin typeface="Calibri"/>
                <a:ea typeface="Calibri"/>
                <a:cs typeface="Calibri"/>
              </a:rPr>
              <a:t>Develop a plan for a possible inpatient HCV treatment model for your home institution</a:t>
            </a:r>
            <a:endParaRPr lang="en-US">
              <a:latin typeface="Calibri"/>
              <a:ea typeface="Calibri"/>
              <a:cs typeface="Calibri"/>
            </a:endParaRPr>
          </a:p>
        </p:txBody>
      </p:sp>
    </p:spTree>
    <p:extLst>
      <p:ext uri="{BB962C8B-B14F-4D97-AF65-F5344CB8AC3E}">
        <p14:creationId xmlns:p14="http://schemas.microsoft.com/office/powerpoint/2010/main" val="2081052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BD91-BCB5-0464-E627-9BC558ED1995}"/>
              </a:ext>
            </a:extLst>
          </p:cNvPr>
          <p:cNvSpPr>
            <a:spLocks noGrp="1"/>
          </p:cNvSpPr>
          <p:nvPr>
            <p:ph type="title"/>
          </p:nvPr>
        </p:nvSpPr>
        <p:spPr/>
        <p:txBody>
          <a:bodyPr/>
          <a:lstStyle/>
          <a:p>
            <a:r>
              <a:rPr lang="en-US">
                <a:latin typeface="Calibri"/>
                <a:cs typeface="Calibri"/>
              </a:rPr>
              <a:t>Workshop Agenda</a:t>
            </a:r>
          </a:p>
        </p:txBody>
      </p:sp>
      <p:sp>
        <p:nvSpPr>
          <p:cNvPr id="3" name="Content Placeholder 2">
            <a:extLst>
              <a:ext uri="{FF2B5EF4-FFF2-40B4-BE49-F238E27FC236}">
                <a16:creationId xmlns:a16="http://schemas.microsoft.com/office/drawing/2014/main" id="{8C8AA1EB-4365-D86E-1876-7FBF0309E94A}"/>
              </a:ext>
            </a:extLst>
          </p:cNvPr>
          <p:cNvSpPr>
            <a:spLocks noGrp="1"/>
          </p:cNvSpPr>
          <p:nvPr>
            <p:ph idx="1"/>
          </p:nvPr>
        </p:nvSpPr>
        <p:spPr>
          <a:xfrm>
            <a:off x="838200" y="1825625"/>
            <a:ext cx="10661736" cy="4351338"/>
          </a:xfrm>
        </p:spPr>
        <p:txBody>
          <a:bodyPr vert="horz" lIns="91440" tIns="45720" rIns="91440" bIns="45720" rtlCol="0" anchor="t">
            <a:normAutofit/>
          </a:bodyPr>
          <a:lstStyle/>
          <a:p>
            <a:r>
              <a:rPr lang="en-US">
                <a:latin typeface="Calibri"/>
                <a:ea typeface="Calibri"/>
                <a:cs typeface="Calibri"/>
              </a:rPr>
              <a:t>Introduction</a:t>
            </a:r>
          </a:p>
          <a:p>
            <a:r>
              <a:rPr lang="en-US">
                <a:latin typeface="Calibri"/>
                <a:ea typeface="Calibri"/>
                <a:cs typeface="Calibri"/>
              </a:rPr>
              <a:t>Review of HCV management and care cascade</a:t>
            </a:r>
          </a:p>
          <a:p>
            <a:r>
              <a:rPr lang="en-US">
                <a:latin typeface="Calibri"/>
                <a:ea typeface="Calibri"/>
                <a:cs typeface="Calibri"/>
              </a:rPr>
              <a:t>Interactive breakout session - barriers and facilitators</a:t>
            </a:r>
          </a:p>
          <a:p>
            <a:r>
              <a:rPr lang="en-US">
                <a:latin typeface="Calibri"/>
                <a:ea typeface="Calibri"/>
                <a:cs typeface="Calibri"/>
              </a:rPr>
              <a:t>Review of inpatient HCV treatment models </a:t>
            </a:r>
          </a:p>
          <a:p>
            <a:r>
              <a:rPr lang="en-US">
                <a:latin typeface="Calibri"/>
                <a:ea typeface="Calibri"/>
                <a:cs typeface="Calibri"/>
              </a:rPr>
              <a:t>Interactive breakout session - plan development for inpatient program </a:t>
            </a:r>
          </a:p>
          <a:p>
            <a:r>
              <a:rPr lang="en-US">
                <a:latin typeface="Calibri"/>
                <a:ea typeface="Calibri"/>
                <a:cs typeface="Calibri"/>
              </a:rPr>
              <a:t>Large group sharing and discussion</a:t>
            </a:r>
          </a:p>
          <a:p>
            <a:r>
              <a:rPr lang="en-US">
                <a:latin typeface="Calibri"/>
                <a:ea typeface="Calibri"/>
                <a:cs typeface="Calibri"/>
              </a:rPr>
              <a:t>Wrap-up/evaluation</a:t>
            </a:r>
            <a:endParaRPr lang="en-US"/>
          </a:p>
          <a:p>
            <a:endParaRPr lang="en-US">
              <a:latin typeface="Calibri"/>
              <a:ea typeface="Calibri"/>
              <a:cs typeface="Calibri"/>
            </a:endParaRPr>
          </a:p>
        </p:txBody>
      </p:sp>
    </p:spTree>
    <p:extLst>
      <p:ext uri="{BB962C8B-B14F-4D97-AF65-F5344CB8AC3E}">
        <p14:creationId xmlns:p14="http://schemas.microsoft.com/office/powerpoint/2010/main" val="17306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0D6708-088B-50B6-34B1-D8883DF8C622}"/>
              </a:ext>
            </a:extLst>
          </p:cNvPr>
          <p:cNvSpPr>
            <a:spLocks noGrp="1"/>
          </p:cNvSpPr>
          <p:nvPr>
            <p:ph type="title"/>
          </p:nvPr>
        </p:nvSpPr>
        <p:spPr>
          <a:xfrm>
            <a:off x="217715" y="278041"/>
            <a:ext cx="11843656" cy="1325563"/>
          </a:xfrm>
        </p:spPr>
        <p:txBody>
          <a:bodyPr/>
          <a:lstStyle/>
          <a:p>
            <a:r>
              <a:rPr lang="en-US" b="1">
                <a:solidFill>
                  <a:srgbClr val="002060"/>
                </a:solidFill>
                <a:latin typeface="Calibri"/>
                <a:cs typeface="Calibri"/>
              </a:rPr>
              <a:t>2024 CDC Viral Hepatitis National Progress Report </a:t>
            </a:r>
          </a:p>
        </p:txBody>
      </p:sp>
      <p:cxnSp>
        <p:nvCxnSpPr>
          <p:cNvPr id="9" name="Straight Arrow Connector 8">
            <a:extLst>
              <a:ext uri="{FF2B5EF4-FFF2-40B4-BE49-F238E27FC236}">
                <a16:creationId xmlns:a16="http://schemas.microsoft.com/office/drawing/2014/main" id="{35153216-FE4E-B785-C325-0CF0BF936612}"/>
              </a:ext>
            </a:extLst>
          </p:cNvPr>
          <p:cNvCxnSpPr/>
          <p:nvPr/>
        </p:nvCxnSpPr>
        <p:spPr>
          <a:xfrm>
            <a:off x="817529" y="4421511"/>
            <a:ext cx="139463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28D9C53-A521-A43C-D782-EE84A35FABEF}"/>
              </a:ext>
            </a:extLst>
          </p:cNvPr>
          <p:cNvCxnSpPr/>
          <p:nvPr/>
        </p:nvCxnSpPr>
        <p:spPr>
          <a:xfrm>
            <a:off x="817530" y="3611880"/>
            <a:ext cx="139463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C1C92E7-A137-1AE5-82FB-23F523E2D8D5}"/>
              </a:ext>
            </a:extLst>
          </p:cNvPr>
          <p:cNvGrpSpPr/>
          <p:nvPr/>
        </p:nvGrpSpPr>
        <p:grpSpPr>
          <a:xfrm>
            <a:off x="2257704" y="1530873"/>
            <a:ext cx="9116766" cy="4642659"/>
            <a:chOff x="3095792" y="1603604"/>
            <a:chExt cx="7788442" cy="3420790"/>
          </a:xfrm>
        </p:grpSpPr>
        <p:pic>
          <p:nvPicPr>
            <p:cNvPr id="4" name="Picture 3" descr="A blue and white background with text&#10;&#10;Description automatically generated">
              <a:extLst>
                <a:ext uri="{FF2B5EF4-FFF2-40B4-BE49-F238E27FC236}">
                  <a16:creationId xmlns:a16="http://schemas.microsoft.com/office/drawing/2014/main" id="{1403D7EF-9B34-1CA3-3E84-09D31F6CA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792" y="1603604"/>
              <a:ext cx="7772400" cy="1197965"/>
            </a:xfrm>
            <a:prstGeom prst="rect">
              <a:avLst/>
            </a:prstGeom>
          </p:spPr>
        </p:pic>
        <p:pic>
          <p:nvPicPr>
            <p:cNvPr id="11" name="Picture 10" descr="A screenshot of a medical report&#10;&#10;Description automatically generated">
              <a:extLst>
                <a:ext uri="{FF2B5EF4-FFF2-40B4-BE49-F238E27FC236}">
                  <a16:creationId xmlns:a16="http://schemas.microsoft.com/office/drawing/2014/main" id="{8BB652F4-44CE-E210-7445-4C5D70111CC6}"/>
                </a:ext>
              </a:extLst>
            </p:cNvPr>
            <p:cNvPicPr>
              <a:picLocks noChangeAspect="1"/>
            </p:cNvPicPr>
            <p:nvPr/>
          </p:nvPicPr>
          <p:blipFill rotWithShape="1">
            <a:blip r:embed="rId4">
              <a:extLst>
                <a:ext uri="{28A0092B-C50C-407E-A947-70E740481C1C}">
                  <a14:useLocalDpi xmlns:a14="http://schemas.microsoft.com/office/drawing/2010/main" val="0"/>
                </a:ext>
              </a:extLst>
            </a:blip>
            <a:srcRect t="9510" b="42422"/>
            <a:stretch/>
          </p:blipFill>
          <p:spPr>
            <a:xfrm>
              <a:off x="3111834" y="2785528"/>
              <a:ext cx="7772400" cy="2238866"/>
            </a:xfrm>
            <a:prstGeom prst="rect">
              <a:avLst/>
            </a:prstGeom>
          </p:spPr>
        </p:pic>
      </p:grpSp>
    </p:spTree>
    <p:extLst>
      <p:ext uri="{BB962C8B-B14F-4D97-AF65-F5344CB8AC3E}">
        <p14:creationId xmlns:p14="http://schemas.microsoft.com/office/powerpoint/2010/main" val="135322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968" y="191951"/>
            <a:ext cx="9438764" cy="1197635"/>
          </a:xfrm>
        </p:spPr>
        <p:txBody>
          <a:bodyPr>
            <a:normAutofit/>
          </a:bodyPr>
          <a:lstStyle/>
          <a:p>
            <a:r>
              <a:rPr lang="en-US" sz="4400" b="1">
                <a:solidFill>
                  <a:srgbClr val="002060"/>
                </a:solidFill>
                <a:latin typeface="Calibri"/>
                <a:cs typeface="Calibri"/>
              </a:rPr>
              <a:t>Timely HCV Treatment</a:t>
            </a:r>
            <a:endParaRPr lang="en-US" sz="4400">
              <a:latin typeface="Calibri"/>
              <a:cs typeface="Calibri"/>
            </a:endParaRPr>
          </a:p>
        </p:txBody>
      </p:sp>
      <p:sp>
        <p:nvSpPr>
          <p:cNvPr id="8" name="Text Placeholder 7"/>
          <p:cNvSpPr>
            <a:spLocks noGrp="1"/>
          </p:cNvSpPr>
          <p:nvPr>
            <p:ph type="body" sz="half" idx="2"/>
          </p:nvPr>
        </p:nvSpPr>
        <p:spPr>
          <a:xfrm>
            <a:off x="320969" y="1870566"/>
            <a:ext cx="3932237" cy="3811588"/>
          </a:xfrm>
        </p:spPr>
        <p:txBody>
          <a:bodyPr vert="horz" lIns="91440" tIns="45720" rIns="91440" bIns="45720" rtlCol="0" anchor="t">
            <a:normAutofit/>
          </a:bodyPr>
          <a:lstStyle/>
          <a:p>
            <a:r>
              <a:rPr lang="en-US" sz="3200"/>
              <a:t>Less than a third of people with health insurance in U.S. receive treatment within 1 year of HCV diagnosis </a:t>
            </a:r>
          </a:p>
        </p:txBody>
      </p:sp>
      <p:pic>
        <p:nvPicPr>
          <p:cNvPr id="6" name="Picture 5"/>
          <p:cNvPicPr>
            <a:picLocks noChangeAspect="1"/>
          </p:cNvPicPr>
          <p:nvPr/>
        </p:nvPicPr>
        <p:blipFill>
          <a:blip r:embed="rId2"/>
          <a:stretch>
            <a:fillRect/>
          </a:stretch>
        </p:blipFill>
        <p:spPr>
          <a:xfrm>
            <a:off x="4150360" y="1552793"/>
            <a:ext cx="7802624" cy="4443958"/>
          </a:xfrm>
          <a:prstGeom prst="rect">
            <a:avLst/>
          </a:prstGeom>
        </p:spPr>
      </p:pic>
      <p:sp>
        <p:nvSpPr>
          <p:cNvPr id="9" name="Rectangle 8"/>
          <p:cNvSpPr/>
          <p:nvPr/>
        </p:nvSpPr>
        <p:spPr>
          <a:xfrm>
            <a:off x="4151292" y="6442810"/>
            <a:ext cx="7405708" cy="338554"/>
          </a:xfrm>
          <a:prstGeom prst="rect">
            <a:avLst/>
          </a:prstGeom>
        </p:spPr>
        <p:txBody>
          <a:bodyPr wrap="square">
            <a:spAutoFit/>
          </a:bodyPr>
          <a:lstStyle/>
          <a:p>
            <a:r>
              <a:rPr lang="en-US" sz="1600">
                <a:latin typeface="Calibri"/>
                <a:cs typeface="Calibri"/>
              </a:rPr>
              <a:t>https://www.cdc.gov/nchhstp/newsroom/2022/2022-Hep-C-Vital-Signs.html</a:t>
            </a:r>
          </a:p>
        </p:txBody>
      </p:sp>
    </p:spTree>
    <p:extLst>
      <p:ext uri="{BB962C8B-B14F-4D97-AF65-F5344CB8AC3E}">
        <p14:creationId xmlns:p14="http://schemas.microsoft.com/office/powerpoint/2010/main" val="207426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6FD3-CEAE-3E48-8A16-2AEFCB861D49}"/>
              </a:ext>
            </a:extLst>
          </p:cNvPr>
          <p:cNvSpPr>
            <a:spLocks noGrp="1"/>
          </p:cNvSpPr>
          <p:nvPr>
            <p:ph type="title"/>
          </p:nvPr>
        </p:nvSpPr>
        <p:spPr>
          <a:xfrm>
            <a:off x="305778" y="150139"/>
            <a:ext cx="10437444" cy="1325563"/>
          </a:xfrm>
        </p:spPr>
        <p:txBody>
          <a:bodyPr>
            <a:normAutofit/>
          </a:bodyPr>
          <a:lstStyle/>
          <a:p>
            <a:r>
              <a:rPr lang="en-US" b="1">
                <a:solidFill>
                  <a:srgbClr val="002060"/>
                </a:solidFill>
                <a:latin typeface="Calibri"/>
                <a:cs typeface="Calibri"/>
              </a:rPr>
              <a:t>HCV Treatment as Prevention</a:t>
            </a:r>
          </a:p>
        </p:txBody>
      </p:sp>
      <p:sp>
        <p:nvSpPr>
          <p:cNvPr id="3" name="Subtitle 2">
            <a:extLst>
              <a:ext uri="{FF2B5EF4-FFF2-40B4-BE49-F238E27FC236}">
                <a16:creationId xmlns:a16="http://schemas.microsoft.com/office/drawing/2014/main" id="{E28281B8-F2EC-6343-8C15-2A62E7E7038D}"/>
              </a:ext>
            </a:extLst>
          </p:cNvPr>
          <p:cNvSpPr>
            <a:spLocks noGrp="1"/>
          </p:cNvSpPr>
          <p:nvPr>
            <p:ph idx="1"/>
          </p:nvPr>
        </p:nvSpPr>
        <p:spPr>
          <a:xfrm>
            <a:off x="304800" y="1396769"/>
            <a:ext cx="7464851" cy="5276313"/>
          </a:xfrm>
        </p:spPr>
        <p:txBody>
          <a:bodyPr>
            <a:noAutofit/>
          </a:bodyPr>
          <a:lstStyle/>
          <a:p>
            <a:r>
              <a:rPr lang="en-US" sz="2800">
                <a:solidFill>
                  <a:srgbClr val="000000"/>
                </a:solidFill>
                <a:latin typeface="Calibri"/>
                <a:cs typeface="Calibri"/>
              </a:rPr>
              <a:t>“Real-world” impact of scaling up HCV treatment of people who inject drugs (PWID) on chronic HCV cases at the population-level</a:t>
            </a:r>
          </a:p>
          <a:p>
            <a:r>
              <a:rPr lang="en-US" sz="2800">
                <a:solidFill>
                  <a:srgbClr val="000000"/>
                </a:solidFill>
                <a:latin typeface="Calibri"/>
                <a:cs typeface="Calibri"/>
              </a:rPr>
              <a:t>Rapid scale-up in </a:t>
            </a:r>
            <a:r>
              <a:rPr lang="en-US" sz="2800" err="1">
                <a:solidFill>
                  <a:srgbClr val="000000"/>
                </a:solidFill>
                <a:latin typeface="Calibri"/>
                <a:cs typeface="Calibri"/>
              </a:rPr>
              <a:t>Tayside</a:t>
            </a:r>
            <a:r>
              <a:rPr lang="en-US" sz="2800">
                <a:solidFill>
                  <a:srgbClr val="000000"/>
                </a:solidFill>
                <a:latin typeface="Calibri"/>
                <a:cs typeface="Calibri"/>
              </a:rPr>
              <a:t>, Scotland</a:t>
            </a:r>
          </a:p>
          <a:p>
            <a:pPr lvl="1"/>
            <a:r>
              <a:rPr lang="en-US" sz="2400">
                <a:solidFill>
                  <a:srgbClr val="000000"/>
                </a:solidFill>
                <a:latin typeface="Calibri"/>
                <a:cs typeface="Calibri"/>
              </a:rPr>
              <a:t>200 treated in 2017</a:t>
            </a:r>
          </a:p>
          <a:p>
            <a:pPr lvl="1"/>
            <a:r>
              <a:rPr lang="en-US" sz="2400">
                <a:solidFill>
                  <a:srgbClr val="000000"/>
                </a:solidFill>
                <a:latin typeface="Calibri"/>
                <a:cs typeface="Calibri"/>
              </a:rPr>
              <a:t>Goal of 500 total by 2019</a:t>
            </a:r>
          </a:p>
          <a:p>
            <a:r>
              <a:rPr lang="en-US" sz="2800">
                <a:solidFill>
                  <a:srgbClr val="000000"/>
                </a:solidFill>
                <a:latin typeface="Calibri"/>
                <a:cs typeface="Calibri"/>
              </a:rPr>
              <a:t>National Needle Exchange Surveillance Initiative </a:t>
            </a:r>
          </a:p>
          <a:p>
            <a:pPr lvl="1"/>
            <a:r>
              <a:rPr lang="en-US" sz="2400">
                <a:solidFill>
                  <a:srgbClr val="000000"/>
                </a:solidFill>
                <a:latin typeface="Calibri"/>
                <a:cs typeface="Calibri"/>
              </a:rPr>
              <a:t>Conducted every 2 years</a:t>
            </a:r>
          </a:p>
          <a:p>
            <a:pPr lvl="1"/>
            <a:r>
              <a:rPr lang="en-US" sz="2400">
                <a:solidFill>
                  <a:srgbClr val="000000"/>
                </a:solidFill>
                <a:latin typeface="Calibri"/>
                <a:cs typeface="Calibri"/>
              </a:rPr>
              <a:t>Includes 10-15% of PWID</a:t>
            </a:r>
          </a:p>
          <a:p>
            <a:r>
              <a:rPr lang="en-US" sz="2800">
                <a:solidFill>
                  <a:srgbClr val="000000"/>
                </a:solidFill>
                <a:latin typeface="Calibri"/>
                <a:cs typeface="Calibri"/>
              </a:rPr>
              <a:t>Compared HCV detection b/w </a:t>
            </a:r>
            <a:r>
              <a:rPr lang="en-US" sz="2800" err="1">
                <a:solidFill>
                  <a:srgbClr val="000000"/>
                </a:solidFill>
                <a:latin typeface="Calibri"/>
                <a:cs typeface="Calibri"/>
              </a:rPr>
              <a:t>Tayside</a:t>
            </a:r>
            <a:r>
              <a:rPr lang="en-US" sz="2800">
                <a:solidFill>
                  <a:srgbClr val="000000"/>
                </a:solidFill>
                <a:latin typeface="Calibri"/>
                <a:cs typeface="Calibri"/>
              </a:rPr>
              <a:t>, Greater Glasgow/Clyde (GGC), &amp; rest of Scotland (</a:t>
            </a:r>
            <a:r>
              <a:rPr lang="en-US" sz="2800" err="1">
                <a:solidFill>
                  <a:srgbClr val="000000"/>
                </a:solidFill>
                <a:latin typeface="Calibri"/>
                <a:cs typeface="Calibri"/>
              </a:rPr>
              <a:t>RoS</a:t>
            </a:r>
            <a:r>
              <a:rPr lang="en-US" sz="2800">
                <a:solidFill>
                  <a:srgbClr val="000000"/>
                </a:solidFill>
                <a:latin typeface="Calibri"/>
                <a:cs typeface="Calibri"/>
              </a:rPr>
              <a:t>)</a:t>
            </a:r>
          </a:p>
          <a:p>
            <a:endParaRPr lang="en-US" sz="2800">
              <a:solidFill>
                <a:srgbClr val="000000"/>
              </a:solidFill>
              <a:latin typeface="Calibri"/>
              <a:cs typeface="Calibri"/>
            </a:endParaRPr>
          </a:p>
        </p:txBody>
      </p:sp>
      <p:pic>
        <p:nvPicPr>
          <p:cNvPr id="1026" name="Picture 2" descr="Tayside - Wikipedia">
            <a:extLst>
              <a:ext uri="{FF2B5EF4-FFF2-40B4-BE49-F238E27FC236}">
                <a16:creationId xmlns:a16="http://schemas.microsoft.com/office/drawing/2014/main" id="{93F9C081-D4D7-2C4E-8492-6619D631C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014" y="1149331"/>
            <a:ext cx="3743563" cy="509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0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ebbe1dd-f48c-4dd2-b1f7-6e9e45e30ef8"/>
  <p:tag name="SLIDO_EVENT_UUID" val="0a5a9b58-ca1d-4db8-9481-abdb38d982ea"/>
  <p:tag name="SLIDO_EVENT_SECTION_UUID" val="6975bcf1-8391-4ff9-b86f-d3ee85b5d413"/>
</p:tagLst>
</file>

<file path=ppt/tags/tag10.xml><?xml version="1.0" encoding="utf-8"?>
<p:tagLst xmlns:a="http://schemas.openxmlformats.org/drawingml/2006/main" xmlns:r="http://schemas.openxmlformats.org/officeDocument/2006/relationships" xmlns:p="http://schemas.openxmlformats.org/presentationml/2006/main">
  <p:tag name="SLIDO_ELEMENT" val="logo"/>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2.xml><?xml version="1.0" encoding="utf-8"?>
<p:tagLst xmlns:a="http://schemas.openxmlformats.org/drawingml/2006/main" xmlns:r="http://schemas.openxmlformats.org/officeDocument/2006/relationships" xmlns:p="http://schemas.openxmlformats.org/presentationml/2006/main">
  <p:tag name="SLIDO_ELEMENT" val="title"/>
</p:tagLst>
</file>

<file path=ppt/tags/tag1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4.xml><?xml version="1.0" encoding="utf-8"?>
<p:tagLst xmlns:a="http://schemas.openxmlformats.org/drawingml/2006/main" xmlns:r="http://schemas.openxmlformats.org/officeDocument/2006/relationships" xmlns:p="http://schemas.openxmlformats.org/presentationml/2006/main">
  <p:tag name="SLIDO_ELEMENT" val="dotty"/>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TYPE" val="SlidoPoll"/>
  <p:tag name="SLIDO_POLL_UUID" val="98dbd0ce-1120-4b32-83f8-3f06fcfa5d46"/>
  <p:tag name="SLIDO_TIMELINE" val="W3sicG9sbFF1ZXN0aW9uVXVpZCI6IjQxNGYzZDI0LTgxMDItNDQzMS04OTRiLTFmMmZiM2ZmMjVmZCIsInNob3dSZXN1bHRzIjp0cnV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7.xml><?xml version="1.0" encoding="utf-8"?>
<p:tagLst xmlns:a="http://schemas.openxmlformats.org/drawingml/2006/main" xmlns:r="http://schemas.openxmlformats.org/officeDocument/2006/relationships" xmlns:p="http://schemas.openxmlformats.org/presentationml/2006/main">
  <p:tag name="SLIDO_ELEMENT" val="dotty"/>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TYPE" val="SlidoPoll"/>
  <p:tag name="SLIDO_POLL_UUID" val="27c0962f-02e7-438c-81ca-22505412d236"/>
  <p:tag name="SLIDO_TIMELINE" val="W3sicG9sbFF1ZXN0aW9uVXVpZCI6IjY0ZWEwYmU0LWM2NzAtNDIwNi1iY2ExLWNhNTAzODYxZDExYiIsInNob3dSZXN1bHRzIjp0cnVlfV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1557</TotalTime>
  <Words>3792</Words>
  <Application>Microsoft Office PowerPoint</Application>
  <PresentationFormat>Widescreen</PresentationFormat>
  <Paragraphs>365</Paragraphs>
  <Slides>41</Slides>
  <Notes>34</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3_Office Theme</vt:lpstr>
      <vt:lpstr>Seize the moment:  Inpatient Hepatitis C workup, curative treatment initiation, and linkage-to-care</vt:lpstr>
      <vt:lpstr>Presenters</vt:lpstr>
      <vt:lpstr>PowerPoint Presentation</vt:lpstr>
      <vt:lpstr>Disclosures</vt:lpstr>
      <vt:lpstr>Learning Objectives</vt:lpstr>
      <vt:lpstr>Workshop Agenda</vt:lpstr>
      <vt:lpstr>2024 CDC Viral Hepatitis National Progress Report </vt:lpstr>
      <vt:lpstr>Timely HCV Treatment</vt:lpstr>
      <vt:lpstr>HCV Treatment as Prevention</vt:lpstr>
      <vt:lpstr>HCV Treatment as Prevention</vt:lpstr>
      <vt:lpstr>Who should be treated for HCV?</vt:lpstr>
      <vt:lpstr>Ongoing risk for reinfection and chance of acute infection not reasons to delay treatment</vt:lpstr>
      <vt:lpstr>PowerPoint Presentation</vt:lpstr>
      <vt:lpstr>PowerPoint Presentation</vt:lpstr>
      <vt:lpstr>2 DAAs – both with &gt;95% cure, pan-genotypic</vt:lpstr>
      <vt:lpstr>HCV treatment is all care coordination</vt:lpstr>
      <vt:lpstr>HCV can be a source of shame and stigma but treatment can be transformative</vt:lpstr>
      <vt:lpstr>PowerPoint Presentation</vt:lpstr>
      <vt:lpstr>HCV Care Cascade</vt:lpstr>
      <vt:lpstr>Low Rates of Successful Linkage to Care</vt:lpstr>
      <vt:lpstr>Low Rates of Successful Linkage to Care</vt:lpstr>
      <vt:lpstr>Breakout Session (15 min)  Barriers &amp; Facilitators</vt:lpstr>
      <vt:lpstr>Breakout: Barriers &amp; Facilitators   </vt:lpstr>
      <vt:lpstr>Barriers        Facilitators</vt:lpstr>
      <vt:lpstr>PowerPoint Presentation</vt:lpstr>
      <vt:lpstr>UNC Model of Care</vt:lpstr>
      <vt:lpstr>PowerPoint Presentation</vt:lpstr>
      <vt:lpstr>PowerPoint Presentation</vt:lpstr>
      <vt:lpstr>PowerPoint Presentation</vt:lpstr>
      <vt:lpstr>WashU HCV Model</vt:lpstr>
      <vt:lpstr>Some changes this year….</vt:lpstr>
      <vt:lpstr>Lawrence General Hospital &amp; Greater Lawrence Family Health Center</vt:lpstr>
      <vt:lpstr> Inpatient starts- “Have Fibroscan, Will Travel”</vt:lpstr>
      <vt:lpstr>OHSU HCV Care Model</vt:lpstr>
      <vt:lpstr>PowerPoint Presentation</vt:lpstr>
      <vt:lpstr>OHSU Care Model</vt:lpstr>
      <vt:lpstr>Breakout Session  Plan Development for  HCV Treatment Program</vt:lpstr>
      <vt:lpstr>PowerPoint Presentation</vt:lpstr>
      <vt:lpstr>Large Group Discussion  Plan Development for  HCV Treatment Program</vt:lpstr>
      <vt:lpstr>PowerPoint Presentation</vt:lpstr>
      <vt:lpstr>Wrap-Up &amp; Evaluation</vt:lpstr>
    </vt:vector>
  </TitlesOfParts>
  <Company>Washington University in St. Louis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McCrary, Madeline</dc:creator>
  <cp:lastModifiedBy>Elrod-Gallegos, Jessica</cp:lastModifiedBy>
  <cp:revision>3</cp:revision>
  <dcterms:created xsi:type="dcterms:W3CDTF">2024-08-27T14:37:56Z</dcterms:created>
  <dcterms:modified xsi:type="dcterms:W3CDTF">2024-11-20T16:43:23Z</dcterms:modified>
</cp:coreProperties>
</file>