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9"/>
  </p:sldMasterIdLst>
  <p:notesMasterIdLst>
    <p:notesMasterId r:id="rId28"/>
  </p:notesMasterIdLst>
  <p:sldIdLst>
    <p:sldId id="3276" r:id="rId10"/>
    <p:sldId id="3283" r:id="rId11"/>
    <p:sldId id="3284" r:id="rId12"/>
    <p:sldId id="3280" r:id="rId13"/>
    <p:sldId id="3287" r:id="rId14"/>
    <p:sldId id="3288" r:id="rId15"/>
    <p:sldId id="3289" r:id="rId16"/>
    <p:sldId id="3290" r:id="rId17"/>
    <p:sldId id="3291" r:id="rId18"/>
    <p:sldId id="3294" r:id="rId19"/>
    <p:sldId id="3300" r:id="rId20"/>
    <p:sldId id="3295" r:id="rId21"/>
    <p:sldId id="3296" r:id="rId22"/>
    <p:sldId id="3301" r:id="rId23"/>
    <p:sldId id="3282" r:id="rId24"/>
    <p:sldId id="3298" r:id="rId25"/>
    <p:sldId id="3299" r:id="rId26"/>
    <p:sldId id="324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400"/>
    <a:srgbClr val="98432A"/>
    <a:srgbClr val="88A9D3"/>
    <a:srgbClr val="990000"/>
    <a:srgbClr val="9EC3E1"/>
    <a:srgbClr val="1F538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2" autoAdjust="0"/>
    <p:restoredTop sz="94698"/>
  </p:normalViewPr>
  <p:slideViewPr>
    <p:cSldViewPr snapToGrid="0" showGuides="1">
      <p:cViewPr varScale="1">
        <p:scale>
          <a:sx n="100" d="100"/>
          <a:sy n="100" d="100"/>
        </p:scale>
        <p:origin x="44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customXml" Target="../customXml/item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840C6-1F39-43ED-B27B-1FEC6C3829D7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21C0D-9E07-4C74-9A59-193F61F62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85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line that it is not recommended to do a taper 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21C0D-9E07-4C74-9A59-193F61F6289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21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Varies state to state: DHS notification /(different than report) to offer resources and support, not meant to be punitive </a:t>
            </a:r>
          </a:p>
          <a:p>
            <a:r>
              <a:rPr lang="en-US" dirty="0"/>
              <a:t>Eat sleep console: 5 days in the hospital, parents can stay the whole time</a:t>
            </a:r>
          </a:p>
          <a:p>
            <a:r>
              <a:rPr lang="en-US" dirty="0"/>
              <a:t>Long term effects: not that we know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21C0D-9E07-4C74-9A59-193F61F6289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059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470CD4-B29B-1847-9ED9-8C0CAA5D477B}" type="datetime1">
              <a:rPr lang="en-US" smtClean="0"/>
              <a:t>11/14/24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59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 with Shi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B16BA09-5E0E-9342-7B5F-208FB49230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14" name="Background">
            <a:extLst>
              <a:ext uri="{FF2B5EF4-FFF2-40B4-BE49-F238E27FC236}">
                <a16:creationId xmlns:a16="http://schemas.microsoft.com/office/drawing/2014/main" id="{839A0678-D339-25B7-6999-A7B668AB1E9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1000">
                <a:schemeClr val="bg1">
                  <a:alpha val="0"/>
                </a:schemeClr>
              </a:gs>
              <a:gs pos="51000">
                <a:schemeClr val="bg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79776-6271-610E-408A-1979D992DF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7769" y="3160800"/>
            <a:ext cx="10733505" cy="1782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CFD3E-F412-8675-6657-903BBC4A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70360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BC2F6-5F98-FD07-6484-736D32F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008400"/>
            <a:ext cx="5195025" cy="180000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2555C37E-A1C6-4459-9E67-8F853AD043DA}" type="datetime4">
              <a:rPr lang="en-US" smtClean="0"/>
              <a:pPr/>
              <a:t>November 14, 2024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Line top Placeholder 20">
            <a:extLst>
              <a:ext uri="{FF2B5EF4-FFF2-40B4-BE49-F238E27FC236}">
                <a16:creationId xmlns:a16="http://schemas.microsoft.com/office/drawing/2014/main" id="{429036CE-F069-70FC-AB80-D514C7A6E5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F62758-C109-9421-029F-4D65AB2D2D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0725" y="5568027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4E07CEB-1ACA-B0DC-CACD-3717AF286F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5785044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1075133346" name="Picture 7" descr="{&quot;templafy&quot;:{&quot;id&quot;:&quot;30901234-f399-4a94-9bd1-5eabdf747fc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99" y="699175"/>
            <a:ext cx="432243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3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3906" userDrawn="1">
          <p15:clr>
            <a:srgbClr val="8F8F8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F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14EBF-5BDF-4CA4-90C8-3F84A21DF94B}" type="datetimeFigureOut">
              <a:rPr lang="en-GB" smtClean="0"/>
              <a:pPr/>
              <a:t>14/11/2024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5CB14299-9B5F-BF3A-D63A-A282BCE062E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5b4eea74-9d13-4e44-9b2c-0f08819b6c97&quot;}}">
            <a:extLst>
              <a:ext uri="{FF2B5EF4-FFF2-40B4-BE49-F238E27FC236}">
                <a16:creationId xmlns:a16="http://schemas.microsoft.com/office/drawing/2014/main" id="{F9DD6C23-C8F9-1547-9614-BEBD6DAFD0D9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419005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14EBF-5BDF-4CA4-90C8-3F84A21DF94B}" type="datetimeFigureOut">
              <a:rPr lang="en-GB" smtClean="0"/>
              <a:pPr/>
              <a:t>14/11/2024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82F1C1D4-A570-C8D4-71E4-37223819B6F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32a703fa-8259-4557-962d-ab582f2249cc&quot;}}">
            <a:extLst>
              <a:ext uri="{FF2B5EF4-FFF2-40B4-BE49-F238E27FC236}">
                <a16:creationId xmlns:a16="http://schemas.microsoft.com/office/drawing/2014/main" id="{EBCD5668-E220-BAC0-653D-1464F2010891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560272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H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14EBF-5BDF-4CA4-90C8-3F84A21DF94B}" type="datetimeFigureOut">
              <a:rPr lang="en-GB" smtClean="0"/>
              <a:pPr/>
              <a:t>14/11/2024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7CD447B1-6CDF-7A26-7C65-539832BE142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Footers" descr="{&quot;templafy&quot;:{&quot;id&quot;:&quot;78e4b136-0ecb-418f-b7bb-760dc4515bda&quot;}}">
            <a:extLst>
              <a:ext uri="{FF2B5EF4-FFF2-40B4-BE49-F238E27FC236}">
                <a16:creationId xmlns:a16="http://schemas.microsoft.com/office/drawing/2014/main" id="{91EF78B0-9F03-F314-B042-2A9C780D80D5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388349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713598"/>
            <a:ext cx="10752000" cy="4424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299-CA6B-4E8C-BCCE-DD62263A5EED}" type="datetime4">
              <a:rPr lang="en-US" noProof="0" smtClean="0"/>
              <a:t>November 14, 2024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01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58B4-61FE-4B6E-9387-39B058629E66}" type="datetime4">
              <a:rPr lang="en-US" noProof="0" smtClean="0"/>
              <a:t>November 14, 2024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1075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00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71BA-DEC6-F3CD-0966-439080AF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4B0AC-EFAA-1FCE-1F40-2E60B6B6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November 14, 2024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6BC50-3655-09A2-54D0-991FCCB4D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8E7446D-1AC7-A43F-ADC3-99ABFBDE9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C47EC7B5-5579-B015-84D6-CEA96A4D5E9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74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CF56-797D-76D1-938F-9E4AB58E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DD9D7-320B-688A-C7E1-3A0DA324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November 14, 2024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08826-EFB1-9253-4DD9-529D28A14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65832291-D52E-BC28-A4EE-FF28DF7F69C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93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713598"/>
            <a:ext cx="5196000" cy="4424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5DFB-6244-4115-A7AB-7C97339F6AD2}" type="datetime4">
              <a:rPr lang="en-US" noProof="0" smtClean="0"/>
              <a:t>November 14, 2024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999" y="1713599"/>
            <a:ext cx="5196000" cy="4424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937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0"/>
            <a:ext cx="5196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CFD5-E07E-4246-A3BA-6245CC117A65}" type="datetime4">
              <a:rPr lang="en-US" noProof="0" smtClean="0"/>
              <a:t>November 14, 2024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999" y="1839600"/>
            <a:ext cx="5196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297066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0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CFD5-E07E-4246-A3BA-6245CC117A65}" type="datetime4">
              <a:rPr lang="en-US" noProof="0" smtClean="0"/>
              <a:t>November 14, 2024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2775" y="1839600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7F96C7-6BF0-A4AA-E8A9-B7E0D8B90D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28000" y="1839600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705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 with Shield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4CDB109-2703-E004-DAD3-0A9F90171F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C7E38D-B81D-FC40-15B1-DC990195C275}"/>
              </a:ext>
            </a:extLst>
          </p:cNvPr>
          <p:cNvSpPr/>
          <p:nvPr userDrawn="1"/>
        </p:nvSpPr>
        <p:spPr>
          <a:xfrm rot="10800000">
            <a:off x="-1" y="-1"/>
            <a:ext cx="12178055" cy="6857999"/>
          </a:xfrm>
          <a:prstGeom prst="rect">
            <a:avLst/>
          </a:prstGeom>
          <a:gradFill flip="none" rotWithShape="1">
            <a:gsLst>
              <a:gs pos="94000">
                <a:schemeClr val="accent3"/>
              </a:gs>
              <a:gs pos="0">
                <a:schemeClr val="accent1">
                  <a:alpha val="0"/>
                </a:schemeClr>
              </a:gs>
              <a:gs pos="71000">
                <a:srgbClr val="15417F"/>
              </a:gs>
              <a:gs pos="43000">
                <a:schemeClr val="accent1">
                  <a:alpha val="96549"/>
                </a:schemeClr>
              </a:gs>
              <a:gs pos="16000">
                <a:schemeClr val="accent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79776-6271-610E-408A-1979D992DF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160800"/>
            <a:ext cx="10733505" cy="1782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CFD3E-F412-8675-6657-903BBC4A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70360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BC2F6-5F98-FD07-6484-736D32F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008400"/>
            <a:ext cx="5195025" cy="1800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555C37E-A1C6-4459-9E67-8F853AD043DA}" type="datetime4">
              <a:rPr lang="en-US" smtClean="0"/>
              <a:pPr/>
              <a:t>November 14, 2024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1714908128" name="Picture 5" descr="{&quot;templafy&quot;:{&quot;id&quot;:&quot;727798fb-93ec-4ae5-a5bd-5308d7c4066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70" y="702906"/>
            <a:ext cx="4322438" cy="725487"/>
          </a:xfrm>
          <a:prstGeom prst="rect">
            <a:avLst/>
          </a:prstGeom>
        </p:spPr>
      </p:pic>
      <p:sp>
        <p:nvSpPr>
          <p:cNvPr id="10" name="Line top Placeholder 20">
            <a:extLst>
              <a:ext uri="{FF2B5EF4-FFF2-40B4-BE49-F238E27FC236}">
                <a16:creationId xmlns:a16="http://schemas.microsoft.com/office/drawing/2014/main" id="{429036CE-F069-70FC-AB80-D514C7A6E5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F62758-C109-9421-029F-4D65AB2D2D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0000" y="5548700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4E07CEB-1ACA-B0DC-CACD-3717AF286F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5774000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567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8F8F8F"/>
          </p15:clr>
        </p15:guide>
        <p15:guide id="2" orient="horz" pos="3906" userDrawn="1">
          <p15:clr>
            <a:srgbClr val="8F8F8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CFD5-E07E-4246-A3BA-6245CC117A65}" type="datetime4">
              <a:rPr lang="en-US" noProof="0" smtClean="0"/>
              <a:t>November 14, 2024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98000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7F96C7-6BF0-A4AA-E8A9-B7E0D8B90D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999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5911BE-8839-F336-D549-40F51B1053D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53275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306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58B4-61FE-4B6E-9387-39B058629E66}" type="datetime4">
              <a:rPr lang="en-US" noProof="0" smtClean="0"/>
              <a:t>November 14, 2024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02800" y="720000"/>
            <a:ext cx="7970400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2415600" cy="253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FEC81-69D3-F091-6AAB-584372D2CDC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9138" y="3556000"/>
            <a:ext cx="2416175" cy="2581275"/>
          </a:xfrm>
        </p:spPr>
        <p:txBody>
          <a:bodyPr/>
          <a:lstStyle>
            <a:lvl1pPr>
              <a:defRPr sz="4000" cap="all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Callout or stat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11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2251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  <p15:guide id="29" orient="horz" pos="2047" userDrawn="1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BFE9E1-1C16-564A-C1BC-E967D9D8E31E}"/>
              </a:ext>
            </a:extLst>
          </p:cNvPr>
          <p:cNvSpPr/>
          <p:nvPr userDrawn="1"/>
        </p:nvSpPr>
        <p:spPr>
          <a:xfrm>
            <a:off x="8401200" y="0"/>
            <a:ext cx="3790800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58B4-61FE-4B6E-9387-39B058629E66}" type="datetime4">
              <a:rPr lang="en-US" noProof="0" smtClean="0"/>
              <a:t>November 14, 2024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70488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70488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7048800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D4EAAFD-8308-55F9-E30C-5C801082C1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87261" y="720000"/>
            <a:ext cx="2680837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s" descr="{&quot;templafy&quot;:{&quot;id&quot;:&quot;f6daa306-ad96-40f4-82cd-fef5cf89adf4&quot;}}">
            <a:extLst>
              <a:ext uri="{FF2B5EF4-FFF2-40B4-BE49-F238E27FC236}">
                <a16:creationId xmlns:a16="http://schemas.microsoft.com/office/drawing/2014/main" id="{1730DDFB-184E-CE5B-13B1-2A6F3A06ACE8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564629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BFE9E1-1C16-564A-C1BC-E967D9D8E31E}"/>
              </a:ext>
            </a:extLst>
          </p:cNvPr>
          <p:cNvSpPr/>
          <p:nvPr userDrawn="1"/>
        </p:nvSpPr>
        <p:spPr>
          <a:xfrm>
            <a:off x="0" y="0"/>
            <a:ext cx="3790800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138" y="6439469"/>
            <a:ext cx="2024062" cy="180000"/>
          </a:xfrm>
        </p:spPr>
        <p:txBody>
          <a:bodyPr/>
          <a:lstStyle/>
          <a:p>
            <a:fld id="{AEBF58B4-61FE-4B6E-9387-39B058629E66}" type="datetime4">
              <a:rPr lang="en-US" noProof="0" smtClean="0"/>
              <a:t>November 14, 2024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4400" y="1279218"/>
            <a:ext cx="70488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4400" y="1839600"/>
            <a:ext cx="70488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400" y="720000"/>
            <a:ext cx="7048800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D4EAAFD-8308-55F9-E30C-5C801082C1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000" y="720000"/>
            <a:ext cx="2419200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106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eft -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614FC3F-8ED6-0751-6C51-3B2BEC1277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0900" y="0"/>
            <a:ext cx="49911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58B4-61FE-4B6E-9387-39B058629E66}" type="datetime4">
              <a:rPr lang="en-US" noProof="0" smtClean="0"/>
              <a:t>November 14, 2024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612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612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6122000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s" descr="{&quot;templafy&quot;:{&quot;id&quot;:&quot;fe8e1a07-4725-46e9-b27d-111515b6a4b0&quot;}}">
            <a:extLst>
              <a:ext uri="{FF2B5EF4-FFF2-40B4-BE49-F238E27FC236}">
                <a16:creationId xmlns:a16="http://schemas.microsoft.com/office/drawing/2014/main" id="{F9EC4DD8-B03D-E94C-E682-0A9B26DCBF89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4092619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0E66B85-A497-806D-1EDC-07151561F0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9911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138" y="6439469"/>
            <a:ext cx="2024062" cy="180000"/>
          </a:xfrm>
        </p:spPr>
        <p:txBody>
          <a:bodyPr/>
          <a:lstStyle/>
          <a:p>
            <a:fld id="{AEBF58B4-61FE-4B6E-9387-39B058629E66}" type="datetime4">
              <a:rPr lang="en-US" noProof="0" smtClean="0"/>
              <a:t>November 14, 2024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275" y="1279218"/>
            <a:ext cx="612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49275" y="1839600"/>
            <a:ext cx="612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275" y="720000"/>
            <a:ext cx="6122000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461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7D76C0-5C22-E359-CE79-F004D2181106}"/>
              </a:ext>
            </a:extLst>
          </p:cNvPr>
          <p:cNvSpPr/>
          <p:nvPr userDrawn="1"/>
        </p:nvSpPr>
        <p:spPr>
          <a:xfrm>
            <a:off x="0" y="0"/>
            <a:ext cx="5911200" cy="6858000"/>
          </a:xfrm>
          <a:prstGeom prst="rect">
            <a:avLst/>
          </a:prstGeom>
          <a:gradFill>
            <a:gsLst>
              <a:gs pos="60000">
                <a:schemeClr val="accent1"/>
              </a:gs>
              <a:gs pos="86000">
                <a:srgbClr val="1F538F"/>
              </a:gs>
              <a:gs pos="100000">
                <a:schemeClr val="accent3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November 14, 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6296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ADAE3EDE-9CDD-1054-DBC1-D9F83A0100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0802" y="720000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629CEFB-CC46-A8B8-01A0-9FC67CBA2F4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062752" y="720000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277AD4A9-73AA-FC1E-DFE4-E50DD96AC8A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80802" y="3607201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50F43CDD-BB71-2518-2700-3FC4FD0DB8F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2752" y="3607201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138" y="3610800"/>
            <a:ext cx="46296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728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2047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  <p15:guide id="29" orient="horz" pos="2273" userDrawn="1">
          <p15:clr>
            <a:srgbClr val="FF96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November 14, 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116D4-9E24-FD39-596E-CABCC875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2417762" cy="253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AC1FBFE-B73D-7F3E-861B-16D1159B45C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3607199"/>
            <a:ext cx="5195025" cy="2530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C93BC420-F68F-9B1C-F5A8-F0BAD3B826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387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55099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5387" y="36068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55099" y="36068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847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2047" userDrawn="1">
          <p15:clr>
            <a:srgbClr val="FF96FF"/>
          </p15:clr>
        </p15:guide>
        <p15:guide id="5" orient="horz" pos="2273" userDrawn="1">
          <p15:clr>
            <a:srgbClr val="FF96FF"/>
          </p15:clr>
        </p15:guide>
        <p15:guide id="6" orient="horz" pos="3866" userDrawn="1">
          <p15:clr>
            <a:srgbClr val="FF96FF"/>
          </p15:clr>
        </p15:guide>
        <p15:guide id="7" pos="453" userDrawn="1">
          <p15:clr>
            <a:srgbClr val="FF96FF"/>
          </p15:clr>
        </p15:guide>
        <p15:guide id="8" pos="810" userDrawn="1">
          <p15:clr>
            <a:srgbClr val="FF96FF"/>
          </p15:clr>
        </p15:guide>
        <p15:guide id="9" pos="1036" userDrawn="1">
          <p15:clr>
            <a:srgbClr val="FF96FF"/>
          </p15:clr>
        </p15:guide>
        <p15:guide id="10" pos="1393" userDrawn="1">
          <p15:clr>
            <a:srgbClr val="FF96FF"/>
          </p15:clr>
        </p15:guide>
        <p15:guide id="11" pos="1620" userDrawn="1">
          <p15:clr>
            <a:srgbClr val="FF96FF"/>
          </p15:clr>
        </p15:guide>
        <p15:guide id="12" pos="1976" userDrawn="1">
          <p15:clr>
            <a:srgbClr val="FF96FF"/>
          </p15:clr>
        </p15:guide>
        <p15:guide id="13" pos="2203" userDrawn="1">
          <p15:clr>
            <a:srgbClr val="FF96FF"/>
          </p15:clr>
        </p15:guide>
        <p15:guide id="14" pos="2560" userDrawn="1">
          <p15:clr>
            <a:srgbClr val="FF96FF"/>
          </p15:clr>
        </p15:guide>
        <p15:guide id="15" pos="2786" userDrawn="1">
          <p15:clr>
            <a:srgbClr val="FF96FF"/>
          </p15:clr>
        </p15:guide>
        <p15:guide id="16" pos="3143" userDrawn="1">
          <p15:clr>
            <a:srgbClr val="FF96FF"/>
          </p15:clr>
        </p15:guide>
        <p15:guide id="17" pos="3370" userDrawn="1">
          <p15:clr>
            <a:srgbClr val="FF96FF"/>
          </p15:clr>
        </p15:guide>
        <p15:guide id="18" pos="3726" userDrawn="1">
          <p15:clr>
            <a:srgbClr val="FF96FF"/>
          </p15:clr>
        </p15:guide>
        <p15:guide id="19" pos="3953" userDrawn="1">
          <p15:clr>
            <a:srgbClr val="FF96FF"/>
          </p15:clr>
        </p15:guide>
        <p15:guide id="20" pos="4309" userDrawn="1">
          <p15:clr>
            <a:srgbClr val="FF96FF"/>
          </p15:clr>
        </p15:guide>
        <p15:guide id="21" pos="4536" userDrawn="1">
          <p15:clr>
            <a:srgbClr val="FF96FF"/>
          </p15:clr>
        </p15:guide>
        <p15:guide id="22" pos="4893" userDrawn="1">
          <p15:clr>
            <a:srgbClr val="FF96FF"/>
          </p15:clr>
        </p15:guide>
        <p15:guide id="23" pos="5120" userDrawn="1">
          <p15:clr>
            <a:srgbClr val="FF96FF"/>
          </p15:clr>
        </p15:guide>
        <p15:guide id="24" pos="5476" userDrawn="1">
          <p15:clr>
            <a:srgbClr val="FF96FF"/>
          </p15:clr>
        </p15:guide>
        <p15:guide id="25" pos="5703" userDrawn="1">
          <p15:clr>
            <a:srgbClr val="FF96FF"/>
          </p15:clr>
        </p15:guide>
        <p15:guide id="26" pos="6059" userDrawn="1">
          <p15:clr>
            <a:srgbClr val="FF96FF"/>
          </p15:clr>
        </p15:guide>
        <p15:guide id="27" pos="6286" userDrawn="1">
          <p15:clr>
            <a:srgbClr val="FF96FF"/>
          </p15:clr>
        </p15:guide>
        <p15:guide id="28" pos="6643" userDrawn="1">
          <p15:clr>
            <a:srgbClr val="FF96FF"/>
          </p15:clr>
        </p15:guide>
        <p15:guide id="29" pos="6869" userDrawn="1">
          <p15:clr>
            <a:srgbClr val="FF96FF"/>
          </p15:clr>
        </p15:guide>
        <p15:guide id="30" pos="7226" userDrawn="1">
          <p15:clr>
            <a:srgbClr val="FF96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5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C26CBF-9D3D-15DE-A3B6-1F8AC80A3E0C}"/>
              </a:ext>
            </a:extLst>
          </p:cNvPr>
          <p:cNvSpPr/>
          <p:nvPr userDrawn="1"/>
        </p:nvSpPr>
        <p:spPr>
          <a:xfrm>
            <a:off x="0" y="0"/>
            <a:ext cx="313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138" y="6439469"/>
            <a:ext cx="18288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November 14,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116D4-9E24-FD39-596E-CABCC875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22248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55099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98000" y="36068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55099" y="36068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86090-9697-9AEF-C893-5B4EBE1CA3B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138" y="3610800"/>
            <a:ext cx="22248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86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2047" userDrawn="1">
          <p15:clr>
            <a:srgbClr val="FF96FF"/>
          </p15:clr>
        </p15:guide>
        <p15:guide id="5" orient="horz" pos="2273" userDrawn="1">
          <p15:clr>
            <a:srgbClr val="FF96FF"/>
          </p15:clr>
        </p15:guide>
        <p15:guide id="6" orient="horz" pos="3866" userDrawn="1">
          <p15:clr>
            <a:srgbClr val="FF96FF"/>
          </p15:clr>
        </p15:guide>
        <p15:guide id="7" pos="453" userDrawn="1">
          <p15:clr>
            <a:srgbClr val="FF96FF"/>
          </p15:clr>
        </p15:guide>
        <p15:guide id="8" pos="810" userDrawn="1">
          <p15:clr>
            <a:srgbClr val="FF96FF"/>
          </p15:clr>
        </p15:guide>
        <p15:guide id="9" pos="1036" userDrawn="1">
          <p15:clr>
            <a:srgbClr val="FF96FF"/>
          </p15:clr>
        </p15:guide>
        <p15:guide id="10" pos="1393" userDrawn="1">
          <p15:clr>
            <a:srgbClr val="FF96FF"/>
          </p15:clr>
        </p15:guide>
        <p15:guide id="11" pos="1620" userDrawn="1">
          <p15:clr>
            <a:srgbClr val="FF96FF"/>
          </p15:clr>
        </p15:guide>
        <p15:guide id="12" pos="1976" userDrawn="1">
          <p15:clr>
            <a:srgbClr val="FF96FF"/>
          </p15:clr>
        </p15:guide>
        <p15:guide id="13" pos="2203" userDrawn="1">
          <p15:clr>
            <a:srgbClr val="FF96FF"/>
          </p15:clr>
        </p15:guide>
        <p15:guide id="14" pos="2560" userDrawn="1">
          <p15:clr>
            <a:srgbClr val="FF96FF"/>
          </p15:clr>
        </p15:guide>
        <p15:guide id="15" pos="2786" userDrawn="1">
          <p15:clr>
            <a:srgbClr val="FF96FF"/>
          </p15:clr>
        </p15:guide>
        <p15:guide id="16" pos="3143" userDrawn="1">
          <p15:clr>
            <a:srgbClr val="FF96FF"/>
          </p15:clr>
        </p15:guide>
        <p15:guide id="17" pos="3370" userDrawn="1">
          <p15:clr>
            <a:srgbClr val="FF96FF"/>
          </p15:clr>
        </p15:guide>
        <p15:guide id="18" pos="3726" userDrawn="1">
          <p15:clr>
            <a:srgbClr val="FF96FF"/>
          </p15:clr>
        </p15:guide>
        <p15:guide id="19" pos="3953" userDrawn="1">
          <p15:clr>
            <a:srgbClr val="FF96FF"/>
          </p15:clr>
        </p15:guide>
        <p15:guide id="20" pos="4309" userDrawn="1">
          <p15:clr>
            <a:srgbClr val="FF96FF"/>
          </p15:clr>
        </p15:guide>
        <p15:guide id="21" pos="4536" userDrawn="1">
          <p15:clr>
            <a:srgbClr val="FF96FF"/>
          </p15:clr>
        </p15:guide>
        <p15:guide id="22" pos="4893" userDrawn="1">
          <p15:clr>
            <a:srgbClr val="FF96FF"/>
          </p15:clr>
        </p15:guide>
        <p15:guide id="23" pos="5120" userDrawn="1">
          <p15:clr>
            <a:srgbClr val="FF96FF"/>
          </p15:clr>
        </p15:guide>
        <p15:guide id="24" pos="5476" userDrawn="1">
          <p15:clr>
            <a:srgbClr val="FF96FF"/>
          </p15:clr>
        </p15:guide>
        <p15:guide id="25" pos="5703" userDrawn="1">
          <p15:clr>
            <a:srgbClr val="FF96FF"/>
          </p15:clr>
        </p15:guide>
        <p15:guide id="26" pos="6059" userDrawn="1">
          <p15:clr>
            <a:srgbClr val="FF96FF"/>
          </p15:clr>
        </p15:guide>
        <p15:guide id="27" pos="6286" userDrawn="1">
          <p15:clr>
            <a:srgbClr val="FF96FF"/>
          </p15:clr>
        </p15:guide>
        <p15:guide id="28" pos="6643" userDrawn="1">
          <p15:clr>
            <a:srgbClr val="FF96FF"/>
          </p15:clr>
        </p15:guide>
        <p15:guide id="29" pos="6869" userDrawn="1">
          <p15:clr>
            <a:srgbClr val="FF96FF"/>
          </p15:clr>
        </p15:guide>
        <p15:guide id="30" pos="7226" userDrawn="1">
          <p15:clr>
            <a:srgbClr val="FF96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5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292795-53E5-D4AE-7881-39C23A693A20}"/>
              </a:ext>
            </a:extLst>
          </p:cNvPr>
          <p:cNvSpPr/>
          <p:nvPr userDrawn="1"/>
        </p:nvSpPr>
        <p:spPr>
          <a:xfrm>
            <a:off x="9053512" y="0"/>
            <a:ext cx="3138487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November 14, 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212062" y="720000"/>
            <a:ext cx="226080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98000" y="36068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212062" y="3606800"/>
            <a:ext cx="226080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7D0E8A7-F71B-DA02-9636-65342A59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19999"/>
            <a:ext cx="2416913" cy="252961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439221F-1453-B601-B3A1-2760F20CC76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9138" y="3606800"/>
            <a:ext cx="2416175" cy="2530475"/>
          </a:xfrm>
        </p:spPr>
        <p:txBody>
          <a:bodyPr/>
          <a:lstStyle>
            <a:lvl1pPr>
              <a:defRPr sz="4000" cap="all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Callout or stat</a:t>
            </a:r>
            <a:endParaRPr lang="en-GB" dirty="0"/>
          </a:p>
        </p:txBody>
      </p:sp>
      <p:sp>
        <p:nvSpPr>
          <p:cNvPr id="5" name="Footers" descr="{&quot;templafy&quot;:{&quot;id&quot;:&quot;802c32aa-2e79-485b-8fd7-9e826bb7a9c4&quot;}}">
            <a:extLst>
              <a:ext uri="{FF2B5EF4-FFF2-40B4-BE49-F238E27FC236}">
                <a16:creationId xmlns:a16="http://schemas.microsoft.com/office/drawing/2014/main" id="{EDC4708C-CD54-B7F2-D805-7C44F6F2B07D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97942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2047" userDrawn="1">
          <p15:clr>
            <a:srgbClr val="FF96FF"/>
          </p15:clr>
        </p15:guide>
        <p15:guide id="5" orient="horz" pos="2273" userDrawn="1">
          <p15:clr>
            <a:srgbClr val="FF96FF"/>
          </p15:clr>
        </p15:guide>
        <p15:guide id="6" orient="horz" pos="3866" userDrawn="1">
          <p15:clr>
            <a:srgbClr val="FF96FF"/>
          </p15:clr>
        </p15:guide>
        <p15:guide id="7" pos="453" userDrawn="1">
          <p15:clr>
            <a:srgbClr val="FF96FF"/>
          </p15:clr>
        </p15:guide>
        <p15:guide id="8" pos="810" userDrawn="1">
          <p15:clr>
            <a:srgbClr val="FF96FF"/>
          </p15:clr>
        </p15:guide>
        <p15:guide id="9" pos="1036" userDrawn="1">
          <p15:clr>
            <a:srgbClr val="FF96FF"/>
          </p15:clr>
        </p15:guide>
        <p15:guide id="10" pos="1393" userDrawn="1">
          <p15:clr>
            <a:srgbClr val="FF96FF"/>
          </p15:clr>
        </p15:guide>
        <p15:guide id="11" pos="1620" userDrawn="1">
          <p15:clr>
            <a:srgbClr val="FF96FF"/>
          </p15:clr>
        </p15:guide>
        <p15:guide id="12" pos="1976" userDrawn="1">
          <p15:clr>
            <a:srgbClr val="FF96FF"/>
          </p15:clr>
        </p15:guide>
        <p15:guide id="13" pos="2203" userDrawn="1">
          <p15:clr>
            <a:srgbClr val="FF96FF"/>
          </p15:clr>
        </p15:guide>
        <p15:guide id="14" pos="2560" userDrawn="1">
          <p15:clr>
            <a:srgbClr val="FF96FF"/>
          </p15:clr>
        </p15:guide>
        <p15:guide id="15" pos="2786" userDrawn="1">
          <p15:clr>
            <a:srgbClr val="FF96FF"/>
          </p15:clr>
        </p15:guide>
        <p15:guide id="16" pos="3143" userDrawn="1">
          <p15:clr>
            <a:srgbClr val="FF96FF"/>
          </p15:clr>
        </p15:guide>
        <p15:guide id="17" pos="3370" userDrawn="1">
          <p15:clr>
            <a:srgbClr val="FF96FF"/>
          </p15:clr>
        </p15:guide>
        <p15:guide id="18" pos="3726" userDrawn="1">
          <p15:clr>
            <a:srgbClr val="FF96FF"/>
          </p15:clr>
        </p15:guide>
        <p15:guide id="19" pos="3953" userDrawn="1">
          <p15:clr>
            <a:srgbClr val="FF96FF"/>
          </p15:clr>
        </p15:guide>
        <p15:guide id="20" pos="4309" userDrawn="1">
          <p15:clr>
            <a:srgbClr val="FF96FF"/>
          </p15:clr>
        </p15:guide>
        <p15:guide id="21" pos="4536" userDrawn="1">
          <p15:clr>
            <a:srgbClr val="FF96FF"/>
          </p15:clr>
        </p15:guide>
        <p15:guide id="22" pos="4893" userDrawn="1">
          <p15:clr>
            <a:srgbClr val="FF96FF"/>
          </p15:clr>
        </p15:guide>
        <p15:guide id="23" pos="5120" userDrawn="1">
          <p15:clr>
            <a:srgbClr val="FF96FF"/>
          </p15:clr>
        </p15:guide>
        <p15:guide id="24" pos="5476" userDrawn="1">
          <p15:clr>
            <a:srgbClr val="FF96FF"/>
          </p15:clr>
        </p15:guide>
        <p15:guide id="25" pos="5703" userDrawn="1">
          <p15:clr>
            <a:srgbClr val="FF96FF"/>
          </p15:clr>
        </p15:guide>
        <p15:guide id="26" pos="6059" userDrawn="1">
          <p15:clr>
            <a:srgbClr val="FF96FF"/>
          </p15:clr>
        </p15:guide>
        <p15:guide id="27" pos="6286" userDrawn="1">
          <p15:clr>
            <a:srgbClr val="FF96FF"/>
          </p15:clr>
        </p15:guide>
        <p15:guide id="28" pos="6643" userDrawn="1">
          <p15:clr>
            <a:srgbClr val="FF96FF"/>
          </p15:clr>
        </p15:guide>
        <p15:guide id="29" pos="6869" userDrawn="1">
          <p15:clr>
            <a:srgbClr val="FF96FF"/>
          </p15:clr>
        </p15:guide>
        <p15:guide id="30" pos="7226" userDrawn="1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 with Confidential Statement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C753663D-E098-B93B-3E15-3DB8D2D8F8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D5AB2CE-B33D-1B37-2E06-5DF32D905889}"/>
              </a:ext>
            </a:extLst>
          </p:cNvPr>
          <p:cNvSpPr/>
          <p:nvPr userDrawn="1"/>
        </p:nvSpPr>
        <p:spPr>
          <a:xfrm rot="10800000">
            <a:off x="0" y="1"/>
            <a:ext cx="12178055" cy="5557138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1">
                  <a:alpha val="0"/>
                </a:schemeClr>
              </a:gs>
              <a:gs pos="71000">
                <a:srgbClr val="15417F"/>
              </a:gs>
              <a:gs pos="51000">
                <a:schemeClr val="accent1">
                  <a:alpha val="90000"/>
                </a:schemeClr>
              </a:gs>
              <a:gs pos="16000">
                <a:schemeClr val="accent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79776-6271-610E-408A-1979D992DF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015152"/>
            <a:ext cx="10733505" cy="1296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CFD3E-F412-8675-6657-903BBC4A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60055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BC2F6-5F98-FD07-6484-736D32F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4941020"/>
            <a:ext cx="5195025" cy="1800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555C37E-A1C6-4459-9E67-8F853AD043DA}" type="datetime4">
              <a:rPr lang="en-US" smtClean="0"/>
              <a:pPr/>
              <a:t>November 14, 2024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1737974633" name="Picture 5" descr="{&quot;templafy&quot;:{&quot;id&quot;:&quot;539ce546-0ecd-4010-9fa9-987f56adaa2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70" y="702906"/>
            <a:ext cx="4322438" cy="72548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F62758-C109-9421-029F-4D65AB2D2D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0000" y="4481920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4E07CEB-1ACA-B0DC-CACD-3717AF286F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4706499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A22EB-BD03-D54C-510B-9450ECC7F9DD}"/>
              </a:ext>
            </a:extLst>
          </p:cNvPr>
          <p:cNvSpPr/>
          <p:nvPr userDrawn="1"/>
        </p:nvSpPr>
        <p:spPr bwMode="auto">
          <a:xfrm>
            <a:off x="0" y="5566321"/>
            <a:ext cx="121920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1" name="Line top Placeholder 20">
            <a:extLst>
              <a:ext uri="{FF2B5EF4-FFF2-40B4-BE49-F238E27FC236}">
                <a16:creationId xmlns:a16="http://schemas.microsoft.com/office/drawing/2014/main" id="{BDD14DD9-CE12-CB1D-F34C-E1CF891B53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5530321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1FCB7A-8CF2-FF56-27FD-1990B8CFF15A}"/>
              </a:ext>
            </a:extLst>
          </p:cNvPr>
          <p:cNvSpPr txBox="1">
            <a:spLocks/>
          </p:cNvSpPr>
          <p:nvPr userDrawn="1"/>
        </p:nvSpPr>
        <p:spPr>
          <a:xfrm>
            <a:off x="635001" y="6139752"/>
            <a:ext cx="10827546" cy="271145"/>
          </a:xfrm>
          <a:prstGeom prst="rect">
            <a:avLst/>
          </a:prstGeom>
        </p:spPr>
        <p:txBody>
          <a:bodyPr/>
          <a:lstStyle>
            <a:lvl1pPr marL="136800" indent="-13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Calibri Light" panose="020F0302020204030204" pitchFamily="34" charset="0"/>
              <a:buChar char="•"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73600" indent="-136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buClr>
                <a:srgbClr val="9EC3E1"/>
              </a:buClr>
              <a:buFont typeface="Calibri Light" panose="020F0302020204030204" pitchFamily="34" charset="0"/>
              <a:buChar char="•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410400" indent="-1368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Font typeface="Calibri Light" panose="020F0302020204030204" pitchFamily="34" charset="0"/>
              <a:buChar char="•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Calibri Light" panose="020F0302020204030204" pitchFamily="34" charset="0"/>
              <a:buChar char="​"/>
              <a:defRPr sz="2800" b="1" kern="1200" cap="all" spc="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 Light" panose="020F0302020204030204" pitchFamily="34" charset="0"/>
              <a:buChar char="​"/>
              <a:tabLst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Font typeface="Berlingske Serif Text Office"/>
              <a:buNone/>
              <a:defRPr sz="1600" b="1" kern="1200" cap="all" spc="18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Calibri Light" panose="020F0302020204030204" pitchFamily="34" charset="0"/>
              <a:buChar char="​"/>
              <a:tabLst/>
              <a:defRPr sz="1200" b="0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4000"/>
              </a:lnSpc>
              <a:spcBef>
                <a:spcPts val="1200"/>
              </a:spcBef>
              <a:spcAft>
                <a:spcPts val="1200"/>
              </a:spcAft>
              <a:buFont typeface="Calibri Light" panose="020F0302020204030204" pitchFamily="34" charset="0"/>
              <a:buChar char="​"/>
              <a:defRPr sz="7500" kern="1200" cap="all" baseline="0">
                <a:solidFill>
                  <a:srgbClr val="D8E7F3"/>
                </a:solidFill>
                <a:latin typeface="+mj-lt"/>
                <a:ea typeface="+mn-ea"/>
                <a:cs typeface="+mn-cs"/>
              </a:defRPr>
            </a:lvl9pPr>
          </a:lstStyle>
          <a:p>
            <a:pPr lvl="6"/>
            <a:r>
              <a:rPr lang="en-GB" sz="1000" b="1" dirty="0"/>
              <a:t>CONFIDENTIAL – DO NOT DISTRIBUTE: </a:t>
            </a:r>
            <a:r>
              <a:rPr lang="en-GB" sz="1000" dirty="0"/>
              <a:t>This presentation contains confidential information and is presented only with the understanding that it’s contents and ideas with not be shared with external groups.</a:t>
            </a:r>
          </a:p>
        </p:txBody>
      </p:sp>
    </p:spTree>
    <p:extLst>
      <p:ext uri="{BB962C8B-B14F-4D97-AF65-F5344CB8AC3E}">
        <p14:creationId xmlns:p14="http://schemas.microsoft.com/office/powerpoint/2010/main" val="1582876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8F8F8F"/>
          </p15:clr>
        </p15:guide>
        <p15:guide id="2" orient="horz" pos="3974" userDrawn="1">
          <p15:clr>
            <a:srgbClr val="8F8F8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HETORICAL Two tex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/>
          <p:nvPr userDrawn="1"/>
        </p:nvSpPr>
        <p:spPr>
          <a:xfrm>
            <a:off x="6097200" y="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November 14, 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5018400" cy="177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ADAE3EDE-9CDD-1054-DBC1-D9F83A0100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0801" y="2854075"/>
            <a:ext cx="5195885" cy="32832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3" y="2854075"/>
            <a:ext cx="5195887" cy="328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DF49F1D1-5694-C367-AC0A-3B106690283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80801" y="719138"/>
            <a:ext cx="5195885" cy="177566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1" cap="none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1" name="Footers" descr="{&quot;templafy&quot;:{&quot;id&quot;:&quot;13974de5-8cef-4d59-abfb-72071ca5e6dc&quot;}}">
            <a:extLst>
              <a:ext uri="{FF2B5EF4-FFF2-40B4-BE49-F238E27FC236}">
                <a16:creationId xmlns:a16="http://schemas.microsoft.com/office/drawing/2014/main" id="{82A8297C-CDDC-2966-C397-33725EE8D105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3890766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1570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7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  <p15:guide id="29" orient="horz" pos="1797" userDrawn="1">
          <p15:clr>
            <a:srgbClr val="FF96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3C7688E-2109-B3A6-BB30-ED06B927D9A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4801" y="0"/>
            <a:ext cx="60972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/>
          <p:nvPr userDrawn="1"/>
        </p:nvSpPr>
        <p:spPr>
          <a:xfrm>
            <a:off x="0" y="0"/>
            <a:ext cx="6094800" cy="6858000"/>
          </a:xfrm>
          <a:prstGeom prst="rect">
            <a:avLst/>
          </a:prstGeom>
          <a:gradFill>
            <a:gsLst>
              <a:gs pos="38000">
                <a:srgbClr val="D8E7F3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November 14, 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4E4448-A264-7659-B7F9-D4E3F0409CEF}"/>
              </a:ext>
            </a:extLst>
          </p:cNvPr>
          <p:cNvSpPr/>
          <p:nvPr userDrawn="1"/>
        </p:nvSpPr>
        <p:spPr>
          <a:xfrm>
            <a:off x="719138" y="1150830"/>
            <a:ext cx="698644" cy="535303"/>
          </a:xfrm>
          <a:custGeom>
            <a:avLst/>
            <a:gdLst>
              <a:gd name="connsiteX0" fmla="*/ 772947 w 828408"/>
              <a:gd name="connsiteY0" fmla="*/ 0 h 634729"/>
              <a:gd name="connsiteX1" fmla="*/ 772947 w 828408"/>
              <a:gd name="connsiteY1" fmla="*/ 50532 h 634729"/>
              <a:gd name="connsiteX2" fmla="*/ 617654 w 828408"/>
              <a:gd name="connsiteY2" fmla="*/ 168850 h 634729"/>
              <a:gd name="connsiteX3" fmla="*/ 570819 w 828408"/>
              <a:gd name="connsiteY3" fmla="*/ 303191 h 634729"/>
              <a:gd name="connsiteX4" fmla="*/ 583144 w 828408"/>
              <a:gd name="connsiteY4" fmla="*/ 362350 h 634729"/>
              <a:gd name="connsiteX5" fmla="*/ 610259 w 828408"/>
              <a:gd name="connsiteY5" fmla="*/ 379605 h 634729"/>
              <a:gd name="connsiteX6" fmla="*/ 653396 w 828408"/>
              <a:gd name="connsiteY6" fmla="*/ 370361 h 634729"/>
              <a:gd name="connsiteX7" fmla="*/ 702695 w 828408"/>
              <a:gd name="connsiteY7" fmla="*/ 361118 h 634729"/>
              <a:gd name="connsiteX8" fmla="*/ 790818 w 828408"/>
              <a:gd name="connsiteY8" fmla="*/ 398709 h 634729"/>
              <a:gd name="connsiteX9" fmla="*/ 828408 w 828408"/>
              <a:gd name="connsiteY9" fmla="*/ 490529 h 634729"/>
              <a:gd name="connsiteX10" fmla="*/ 782806 w 828408"/>
              <a:gd name="connsiteY10" fmla="*/ 592208 h 634729"/>
              <a:gd name="connsiteX11" fmla="*/ 669418 w 828408"/>
              <a:gd name="connsiteY11" fmla="*/ 634729 h 634729"/>
              <a:gd name="connsiteX12" fmla="*/ 520288 w 828408"/>
              <a:gd name="connsiteY12" fmla="*/ 563245 h 634729"/>
              <a:gd name="connsiteX13" fmla="*/ 453733 w 828408"/>
              <a:gd name="connsiteY13" fmla="*/ 387000 h 634729"/>
              <a:gd name="connsiteX14" fmla="*/ 535694 w 828408"/>
              <a:gd name="connsiteY14" fmla="*/ 157142 h 634729"/>
              <a:gd name="connsiteX15" fmla="*/ 772947 w 828408"/>
              <a:gd name="connsiteY15" fmla="*/ 0 h 634729"/>
              <a:gd name="connsiteX16" fmla="*/ 319214 w 828408"/>
              <a:gd name="connsiteY16" fmla="*/ 0 h 634729"/>
              <a:gd name="connsiteX17" fmla="*/ 319214 w 828408"/>
              <a:gd name="connsiteY17" fmla="*/ 50532 h 634729"/>
              <a:gd name="connsiteX18" fmla="*/ 163921 w 828408"/>
              <a:gd name="connsiteY18" fmla="*/ 168850 h 634729"/>
              <a:gd name="connsiteX19" fmla="*/ 117086 w 828408"/>
              <a:gd name="connsiteY19" fmla="*/ 303191 h 634729"/>
              <a:gd name="connsiteX20" fmla="*/ 129411 w 828408"/>
              <a:gd name="connsiteY20" fmla="*/ 362350 h 634729"/>
              <a:gd name="connsiteX21" fmla="*/ 156526 w 828408"/>
              <a:gd name="connsiteY21" fmla="*/ 379605 h 634729"/>
              <a:gd name="connsiteX22" fmla="*/ 199663 w 828408"/>
              <a:gd name="connsiteY22" fmla="*/ 370361 h 634729"/>
              <a:gd name="connsiteX23" fmla="*/ 248962 w 828408"/>
              <a:gd name="connsiteY23" fmla="*/ 361118 h 634729"/>
              <a:gd name="connsiteX24" fmla="*/ 337085 w 828408"/>
              <a:gd name="connsiteY24" fmla="*/ 398709 h 634729"/>
              <a:gd name="connsiteX25" fmla="*/ 374675 w 828408"/>
              <a:gd name="connsiteY25" fmla="*/ 490529 h 634729"/>
              <a:gd name="connsiteX26" fmla="*/ 329073 w 828408"/>
              <a:gd name="connsiteY26" fmla="*/ 592208 h 634729"/>
              <a:gd name="connsiteX27" fmla="*/ 215685 w 828408"/>
              <a:gd name="connsiteY27" fmla="*/ 634729 h 634729"/>
              <a:gd name="connsiteX28" fmla="*/ 66555 w 828408"/>
              <a:gd name="connsiteY28" fmla="*/ 563245 h 634729"/>
              <a:gd name="connsiteX29" fmla="*/ 0 w 828408"/>
              <a:gd name="connsiteY29" fmla="*/ 387000 h 634729"/>
              <a:gd name="connsiteX30" fmla="*/ 81961 w 828408"/>
              <a:gd name="connsiteY30" fmla="*/ 157142 h 634729"/>
              <a:gd name="connsiteX31" fmla="*/ 319214 w 828408"/>
              <a:gd name="connsiteY31" fmla="*/ 0 h 63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28408" h="634729">
                <a:moveTo>
                  <a:pt x="772947" y="0"/>
                </a:moveTo>
                <a:lnTo>
                  <a:pt x="772947" y="50532"/>
                </a:lnTo>
                <a:cubicBezTo>
                  <a:pt x="700641" y="88328"/>
                  <a:pt x="648877" y="127768"/>
                  <a:pt x="617654" y="168850"/>
                </a:cubicBezTo>
                <a:cubicBezTo>
                  <a:pt x="586431" y="209933"/>
                  <a:pt x="570819" y="254713"/>
                  <a:pt x="570819" y="303191"/>
                </a:cubicBezTo>
                <a:cubicBezTo>
                  <a:pt x="570819" y="331949"/>
                  <a:pt x="574928" y="351669"/>
                  <a:pt x="583144" y="362350"/>
                </a:cubicBezTo>
                <a:cubicBezTo>
                  <a:pt x="590539" y="373854"/>
                  <a:pt x="599577" y="379605"/>
                  <a:pt x="610259" y="379605"/>
                </a:cubicBezTo>
                <a:cubicBezTo>
                  <a:pt x="620940" y="379605"/>
                  <a:pt x="635319" y="376524"/>
                  <a:pt x="653396" y="370361"/>
                </a:cubicBezTo>
                <a:cubicBezTo>
                  <a:pt x="671472" y="364199"/>
                  <a:pt x="687905" y="361118"/>
                  <a:pt x="702695" y="361118"/>
                </a:cubicBezTo>
                <a:cubicBezTo>
                  <a:pt x="736383" y="361118"/>
                  <a:pt x="765757" y="373648"/>
                  <a:pt x="790818" y="398709"/>
                </a:cubicBezTo>
                <a:cubicBezTo>
                  <a:pt x="815878" y="423769"/>
                  <a:pt x="828408" y="454376"/>
                  <a:pt x="828408" y="490529"/>
                </a:cubicBezTo>
                <a:cubicBezTo>
                  <a:pt x="828408" y="529968"/>
                  <a:pt x="813208" y="563861"/>
                  <a:pt x="782806" y="592208"/>
                </a:cubicBezTo>
                <a:cubicBezTo>
                  <a:pt x="752405" y="620555"/>
                  <a:pt x="714609" y="634729"/>
                  <a:pt x="669418" y="634729"/>
                </a:cubicBezTo>
                <a:cubicBezTo>
                  <a:pt x="614367" y="634729"/>
                  <a:pt x="564657" y="610901"/>
                  <a:pt x="520288" y="563245"/>
                </a:cubicBezTo>
                <a:cubicBezTo>
                  <a:pt x="475918" y="515589"/>
                  <a:pt x="453733" y="456841"/>
                  <a:pt x="453733" y="387000"/>
                </a:cubicBezTo>
                <a:cubicBezTo>
                  <a:pt x="453733" y="304834"/>
                  <a:pt x="481053" y="228215"/>
                  <a:pt x="535694" y="157142"/>
                </a:cubicBezTo>
                <a:cubicBezTo>
                  <a:pt x="590334" y="86069"/>
                  <a:pt x="669418" y="33688"/>
                  <a:pt x="772947" y="0"/>
                </a:cubicBezTo>
                <a:close/>
                <a:moveTo>
                  <a:pt x="319214" y="0"/>
                </a:moveTo>
                <a:lnTo>
                  <a:pt x="319214" y="50532"/>
                </a:lnTo>
                <a:cubicBezTo>
                  <a:pt x="246908" y="88328"/>
                  <a:pt x="195144" y="127768"/>
                  <a:pt x="163921" y="168850"/>
                </a:cubicBezTo>
                <a:cubicBezTo>
                  <a:pt x="132698" y="209933"/>
                  <a:pt x="117086" y="254713"/>
                  <a:pt x="117086" y="303191"/>
                </a:cubicBezTo>
                <a:cubicBezTo>
                  <a:pt x="117086" y="331949"/>
                  <a:pt x="121195" y="351669"/>
                  <a:pt x="129411" y="362350"/>
                </a:cubicBezTo>
                <a:cubicBezTo>
                  <a:pt x="136806" y="373854"/>
                  <a:pt x="145844" y="379605"/>
                  <a:pt x="156526" y="379605"/>
                </a:cubicBezTo>
                <a:cubicBezTo>
                  <a:pt x="167207" y="379605"/>
                  <a:pt x="181586" y="376524"/>
                  <a:pt x="199663" y="370361"/>
                </a:cubicBezTo>
                <a:cubicBezTo>
                  <a:pt x="217739" y="364199"/>
                  <a:pt x="234172" y="361118"/>
                  <a:pt x="248962" y="361118"/>
                </a:cubicBezTo>
                <a:cubicBezTo>
                  <a:pt x="282650" y="361118"/>
                  <a:pt x="312024" y="373648"/>
                  <a:pt x="337085" y="398709"/>
                </a:cubicBezTo>
                <a:cubicBezTo>
                  <a:pt x="362145" y="423769"/>
                  <a:pt x="374675" y="454376"/>
                  <a:pt x="374675" y="490529"/>
                </a:cubicBezTo>
                <a:cubicBezTo>
                  <a:pt x="374675" y="529968"/>
                  <a:pt x="359475" y="563861"/>
                  <a:pt x="329073" y="592208"/>
                </a:cubicBezTo>
                <a:cubicBezTo>
                  <a:pt x="298672" y="620555"/>
                  <a:pt x="260876" y="634729"/>
                  <a:pt x="215685" y="634729"/>
                </a:cubicBezTo>
                <a:cubicBezTo>
                  <a:pt x="160634" y="634729"/>
                  <a:pt x="110924" y="610901"/>
                  <a:pt x="66555" y="563245"/>
                </a:cubicBezTo>
                <a:cubicBezTo>
                  <a:pt x="22185" y="515589"/>
                  <a:pt x="0" y="456841"/>
                  <a:pt x="0" y="387000"/>
                </a:cubicBezTo>
                <a:cubicBezTo>
                  <a:pt x="0" y="304834"/>
                  <a:pt x="27320" y="228215"/>
                  <a:pt x="81961" y="157142"/>
                </a:cubicBezTo>
                <a:cubicBezTo>
                  <a:pt x="136601" y="86069"/>
                  <a:pt x="215685" y="33688"/>
                  <a:pt x="319214" y="0"/>
                </a:cubicBezTo>
                <a:close/>
              </a:path>
            </a:pathLst>
          </a:custGeom>
          <a:solidFill>
            <a:schemeClr val="bg1">
              <a:alpha val="92631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9900" cap="all" spc="200">
              <a:solidFill>
                <a:schemeClr val="accent3">
                  <a:lumMod val="60000"/>
                  <a:lumOff val="40000"/>
                  <a:alpha val="51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43D0F9-D9A7-1DFC-34B6-C81535D1FE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1713599"/>
            <a:ext cx="5018400" cy="442439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3pPr>
            <a:lvl4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5pPr>
            <a:lvl6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7pPr>
            <a:lvl8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add Quote</a:t>
            </a:r>
            <a:endParaRPr lang="en-GB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1E71275-5CC0-6348-59EF-6E51946B9E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4800" y="4618075"/>
            <a:ext cx="6097199" cy="1519200"/>
          </a:xfrm>
          <a:solidFill>
            <a:schemeClr val="bg1"/>
          </a:solidFill>
        </p:spPr>
        <p:txBody>
          <a:bodyPr lIns="360000" tIns="180000" rIns="360000" bIns="180000"/>
          <a:lstStyle>
            <a:lvl5pPr>
              <a:defRPr/>
            </a:lvl5pPr>
          </a:lstStyle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Footers" descr="{&quot;templafy&quot;:{&quot;id&quot;:&quot;4708fec4-619c-41a6-a13a-61ee0ada3da4&quot;}}">
            <a:extLst>
              <a:ext uri="{FF2B5EF4-FFF2-40B4-BE49-F238E27FC236}">
                <a16:creationId xmlns:a16="http://schemas.microsoft.com/office/drawing/2014/main" id="{D09B7859-4BFA-0D77-C7FF-EF07F0410453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646066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November 14, 2024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4270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76F6AE-16AC-0583-7B95-974948C87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/>
          <a:stretch/>
        </p:blipFill>
        <p:spPr>
          <a:xfrm>
            <a:off x="5219862" y="1519416"/>
            <a:ext cx="2534277" cy="4913784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6800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0E6DDC2-540A-5800-73D7-E95E8BC5AA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0400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AD0377-EEF4-2BE2-7A2F-129C1089A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70475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967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0" y="1620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November 14, 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270375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4274200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4DDE5B-1F2D-F372-3892-57D934C69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/>
          <a:stretch/>
        </p:blipFill>
        <p:spPr>
          <a:xfrm>
            <a:off x="5219862" y="1101138"/>
            <a:ext cx="2534277" cy="4913784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B65B4F-7599-74DF-EBA5-202E26CEB3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6800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65ECB4D-3B90-B975-5CC9-1D11DD4EF3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0400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74AAC9F-FD31-5ADB-B824-244A192375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70475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5" name="Footers" descr="{&quot;templafy&quot;:{&quot;id&quot;:&quot;9f113c1b-1e68-4d5d-9404-b1c9682e1dc7&quot;}}">
            <a:extLst>
              <a:ext uri="{FF2B5EF4-FFF2-40B4-BE49-F238E27FC236}">
                <a16:creationId xmlns:a16="http://schemas.microsoft.com/office/drawing/2014/main" id="{E089BA30-0544-BB92-B27F-1E09FDA031B1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169617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November 14, 2024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5D50D-0CD8-D2EA-90C7-9BFF908C9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 b="24590"/>
          <a:stretch/>
        </p:blipFill>
        <p:spPr>
          <a:xfrm>
            <a:off x="339903" y="1412777"/>
            <a:ext cx="3724097" cy="5445224"/>
          </a:xfrm>
          <a:prstGeom prst="rect">
            <a:avLst/>
          </a:prstGeom>
        </p:spPr>
      </p:pic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AD0377-EEF4-2BE2-7A2F-129C1089A4BB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68151" y="3463200"/>
            <a:ext cx="2667600" cy="26676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F15F2C-F25B-7919-7155-CF3E6B955963}"/>
              </a:ext>
            </a:extLst>
          </p:cNvPr>
          <p:cNvSpPr/>
          <p:nvPr userDrawn="1"/>
        </p:nvSpPr>
        <p:spPr>
          <a:xfrm>
            <a:off x="3875404" y="2742753"/>
            <a:ext cx="2412998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9462A8-BA13-5816-CC98-AE8BB418785C}"/>
              </a:ext>
            </a:extLst>
          </p:cNvPr>
          <p:cNvSpPr/>
          <p:nvPr userDrawn="1"/>
        </p:nvSpPr>
        <p:spPr>
          <a:xfrm>
            <a:off x="6455926" y="2742753"/>
            <a:ext cx="2412998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21D1A5-EF12-E62C-AC4E-BE6CA3AB39B5}"/>
              </a:ext>
            </a:extLst>
          </p:cNvPr>
          <p:cNvSpPr/>
          <p:nvPr userDrawn="1"/>
        </p:nvSpPr>
        <p:spPr>
          <a:xfrm>
            <a:off x="9053513" y="2742753"/>
            <a:ext cx="2437413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309FF903-CC38-4C37-5750-8228E5B698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875903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5AFC5333-4349-556A-AA4C-8264633D882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456425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6FE539F-EA02-11A6-24A3-64094D6D44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66219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812D6A1-9301-DA4C-0FE8-A2FA9AC562D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875903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A5EDA48-C466-DD48-83BE-B58C6F8C2FE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56425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7BD399E-3BDD-357D-3173-CEF24905CB9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66219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63E4F2-A49E-1CAC-AD88-6A5278BE8C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64000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15F6F11-90AC-E501-9C5A-58F94185AE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47225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1049E31-3DE3-F475-AAC8-ED15887EDC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7019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30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3" orient="horz" pos="1071" userDrawn="1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5805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1D87860-7BDA-6ACF-8AD2-853F44125D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3733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BB32CB-B29F-4116-9105-192016E060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4218695" y="1484783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November 14, 2024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4270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EE0956-AB5F-AC03-EAB3-36441D885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9125433" y="1492098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17DACB36-D4E1-F498-4226-F130DA4F5B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00364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05CA00-36D2-E3AA-8BE8-1E472C3C45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6672064" y="1484783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613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0" y="1620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147874-D641-36E1-03C9-5414641E94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B65B4F-7599-74DF-EBA5-202E26CEB3A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210176" y="2034000"/>
            <a:ext cx="5608678" cy="33412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November 14, 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270375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4274200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1D222DE-C8E6-D25C-E6F2-0624A2B9EC69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0220325" y="3143249"/>
            <a:ext cx="1355726" cy="29368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B84BED-AAA1-1FE1-26B0-C3711E7D6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9980535" y="2869499"/>
            <a:ext cx="1876105" cy="3367813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sp>
        <p:nvSpPr>
          <p:cNvPr id="13" name="Footers" descr="{&quot;templafy&quot;:{&quot;id&quot;:&quot;4aaff1e3-4aeb-4ab6-970c-e6644a7151c2&quot;}}">
            <a:extLst>
              <a:ext uri="{FF2B5EF4-FFF2-40B4-BE49-F238E27FC236}">
                <a16:creationId xmlns:a16="http://schemas.microsoft.com/office/drawing/2014/main" id="{2AA3E128-5B68-28FB-4891-492AE777546C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928761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0650" y="2041524"/>
            <a:ext cx="5591175" cy="33432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November 14, 2024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3344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D7C6D-AFB7-4703-6ED0-E0A861DE56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4325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0" y="1620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November 14, 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3345689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3348686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D819A63-FF9D-A3D7-5D19-99428A5AB4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4938" y="2034000"/>
            <a:ext cx="5572125" cy="334762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9E2188-EF07-418A-877E-B5F25E893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  <p:sp>
        <p:nvSpPr>
          <p:cNvPr id="11" name="Footers" descr="{&quot;templafy&quot;:{&quot;id&quot;:&quot;5701762b-2ddd-415c-9f10-2849eeb3ef06&quot;}}">
            <a:extLst>
              <a:ext uri="{FF2B5EF4-FFF2-40B4-BE49-F238E27FC236}">
                <a16:creationId xmlns:a16="http://schemas.microsoft.com/office/drawing/2014/main" id="{E437CE73-48A8-6501-39C1-A1E43A2B9173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3213986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1E9437-E9FE-CAAE-4F68-755791724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"/>
          <a:stretch/>
        </p:blipFill>
        <p:spPr>
          <a:xfrm>
            <a:off x="2597949" y="4554"/>
            <a:ext cx="9594051" cy="68488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8F3588-281E-71E0-698D-DE2EFA5D7E6E}"/>
              </a:ext>
            </a:extLst>
          </p:cNvPr>
          <p:cNvSpPr/>
          <p:nvPr userDrawn="1"/>
        </p:nvSpPr>
        <p:spPr>
          <a:xfrm>
            <a:off x="0" y="1"/>
            <a:ext cx="3503778" cy="6858000"/>
          </a:xfrm>
          <a:prstGeom prst="rect">
            <a:avLst/>
          </a:prstGeom>
          <a:gradFill flip="none" rotWithShape="1">
            <a:gsLst>
              <a:gs pos="86000">
                <a:srgbClr val="1F538F"/>
              </a:gs>
              <a:gs pos="60000">
                <a:schemeClr val="accent1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November 14, 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720000"/>
            <a:ext cx="2417761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2421586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3DD438D-2CD1-72E2-C5C5-E3BE4E45323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27500" y="2048399"/>
            <a:ext cx="7082900" cy="2622025"/>
          </a:xfrm>
          <a:solidFill>
            <a:schemeClr val="bg1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Footers" descr="{&quot;templafy&quot;:{&quot;id&quot;:&quot;6f27a5ea-5194-4474-8f5a-b0c8f65deb8e&quot;}}">
            <a:extLst>
              <a:ext uri="{FF2B5EF4-FFF2-40B4-BE49-F238E27FC236}">
                <a16:creationId xmlns:a16="http://schemas.microsoft.com/office/drawing/2014/main" id="{6D57E22F-014A-FDF5-8749-C999CC6D20AD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698881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D420-908F-5B61-4A62-D08775D7B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720000"/>
            <a:ext cx="3344400" cy="541440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add Agenda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73473-00D3-EA4E-9912-9AFB4C8B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November 14, 2024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4E47-E74D-FD10-F0BD-556D34D4E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0091B6-D998-5867-4730-E29A7BBC327C}"/>
              </a:ext>
            </a:extLst>
          </p:cNvPr>
          <p:cNvCxnSpPr>
            <a:cxnSpLocks/>
          </p:cNvCxnSpPr>
          <p:nvPr userDrawn="1"/>
        </p:nvCxnSpPr>
        <p:spPr>
          <a:xfrm>
            <a:off x="4254919" y="719138"/>
            <a:ext cx="0" cy="5418137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FDBB6-507E-07B9-8F7A-2FF96DCC7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3200" y="720000"/>
            <a:ext cx="5040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0BD2689-42EB-47E4-CA47-227CF851A5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0800" y="720000"/>
            <a:ext cx="59688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add agenda point, one line</a:t>
            </a:r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3638FD4C-1242-FA12-1AE1-9624BF414B2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52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5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November 14, 2024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6122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2367BA-8F05-446D-84E4-1D4A251DEF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1822" y="1628880"/>
            <a:ext cx="3751231" cy="4509120"/>
          </a:xfrm>
          <a:prstGeom prst="rect">
            <a:avLst/>
          </a:prstGeom>
          <a:effectLst>
            <a:outerShdw blurRad="193495" dist="146531" dir="3540000" sx="99000" sy="99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18A61B-6F4F-B694-869D-DF3F3E7BF0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8248" y="1627430"/>
            <a:ext cx="3074765" cy="4509225"/>
          </a:xfrm>
          <a:solidFill>
            <a:schemeClr val="bg1"/>
          </a:solidFill>
        </p:spPr>
        <p:txBody>
          <a:bodyPr tIns="648000" anchor="ctr" anchorCtr="1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52E313-28CB-8D27-CE72-0374CF6A9254}"/>
              </a:ext>
            </a:extLst>
          </p:cNvPr>
          <p:cNvSpPr/>
          <p:nvPr userDrawn="1"/>
        </p:nvSpPr>
        <p:spPr>
          <a:xfrm>
            <a:off x="8328248" y="1628155"/>
            <a:ext cx="725265" cy="45091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  <a:alpha val="0"/>
                </a:schemeClr>
              </a:gs>
              <a:gs pos="63000">
                <a:schemeClr val="accent4">
                  <a:lumMod val="45000"/>
                  <a:lumOff val="55000"/>
                  <a:alpha val="66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7435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71BF0-5156-4399-18F9-DC04A1A1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November 14, 2024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A234-FFCB-0330-7A76-CE07764E0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Guides" hidden="1">
            <a:extLst>
              <a:ext uri="{FF2B5EF4-FFF2-40B4-BE49-F238E27FC236}">
                <a16:creationId xmlns:a16="http://schemas.microsoft.com/office/drawing/2014/main" id="{701F89E3-1860-5814-889C-8F8203A4F6D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38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Footer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71BF0-5156-4399-18F9-DC04A1A1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November 14, 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A234-FFCB-0330-7A76-CE07764E0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46AE6E0-28DF-FE32-2A53-3D57FC7ED2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Footers" descr="{&quot;templafy&quot;:{&quot;id&quot;:&quot;37bf3a59-c3d7-4ee6-b549-ac5503095b71&quot;}}">
            <a:extLst>
              <a:ext uri="{FF2B5EF4-FFF2-40B4-BE49-F238E27FC236}">
                <a16:creationId xmlns:a16="http://schemas.microsoft.com/office/drawing/2014/main" id="{AD7FCB85-6DF8-7133-9CEA-CE8EF93D41E2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984639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uides" hidden="1">
            <a:extLst>
              <a:ext uri="{FF2B5EF4-FFF2-40B4-BE49-F238E27FC236}">
                <a16:creationId xmlns:a16="http://schemas.microsoft.com/office/drawing/2014/main" id="{8CBDB7B0-4561-2F0F-FCA3-EB062B6585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92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">
    <p:bg>
      <p:bgPr>
        <a:gradFill>
          <a:gsLst>
            <a:gs pos="22000">
              <a:schemeClr val="bg1"/>
            </a:gs>
            <a:gs pos="100000">
              <a:schemeClr val="accent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Line top Placeholder 20">
            <a:extLst>
              <a:ext uri="{FF2B5EF4-FFF2-40B4-BE49-F238E27FC236}">
                <a16:creationId xmlns:a16="http://schemas.microsoft.com/office/drawing/2014/main" id="{38615178-D3EF-0351-B14B-847E20DE72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226A66-5DC3-953F-2B42-68A9AAEE705B}"/>
              </a:ext>
            </a:extLst>
          </p:cNvPr>
          <p:cNvGrpSpPr/>
          <p:nvPr userDrawn="1"/>
        </p:nvGrpSpPr>
        <p:grpSpPr>
          <a:xfrm>
            <a:off x="4724397" y="3211027"/>
            <a:ext cx="2743202" cy="435946"/>
            <a:chOff x="728662" y="709353"/>
            <a:chExt cx="2743202" cy="43594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44384E-4AF3-B4A4-F189-409E7C8A0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53"/>
            <a:stretch/>
          </p:blipFill>
          <p:spPr>
            <a:xfrm>
              <a:off x="728662" y="709353"/>
              <a:ext cx="381588" cy="435946"/>
            </a:xfrm>
            <a:prstGeom prst="rect">
              <a:avLst/>
            </a:prstGeom>
          </p:spPr>
        </p:pic>
        <p:sp>
          <p:nvSpPr>
            <p:cNvPr id="5" name="Freeform 33">
              <a:extLst>
                <a:ext uri="{FF2B5EF4-FFF2-40B4-BE49-F238E27FC236}">
                  <a16:creationId xmlns:a16="http://schemas.microsoft.com/office/drawing/2014/main" id="{0DE36B48-2DFA-C617-11D3-E6301B89EA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2376" y="709353"/>
              <a:ext cx="2249488" cy="295275"/>
            </a:xfrm>
            <a:custGeom>
              <a:avLst/>
              <a:gdLst>
                <a:gd name="T0" fmla="*/ 3918 w 3977"/>
                <a:gd name="T1" fmla="*/ 318 h 515"/>
                <a:gd name="T2" fmla="*/ 3977 w 3977"/>
                <a:gd name="T3" fmla="*/ 433 h 515"/>
                <a:gd name="T4" fmla="*/ 3973 w 3977"/>
                <a:gd name="T5" fmla="*/ 332 h 515"/>
                <a:gd name="T6" fmla="*/ 3688 w 3977"/>
                <a:gd name="T7" fmla="*/ 493 h 515"/>
                <a:gd name="T8" fmla="*/ 3585 w 3977"/>
                <a:gd name="T9" fmla="*/ 308 h 515"/>
                <a:gd name="T10" fmla="*/ 3488 w 3977"/>
                <a:gd name="T11" fmla="*/ 507 h 515"/>
                <a:gd name="T12" fmla="*/ 3337 w 3977"/>
                <a:gd name="T13" fmla="*/ 235 h 515"/>
                <a:gd name="T14" fmla="*/ 3543 w 3977"/>
                <a:gd name="T15" fmla="*/ 212 h 515"/>
                <a:gd name="T16" fmla="*/ 3280 w 3977"/>
                <a:gd name="T17" fmla="*/ 99 h 515"/>
                <a:gd name="T18" fmla="*/ 3280 w 3977"/>
                <a:gd name="T19" fmla="*/ 99 h 515"/>
                <a:gd name="T20" fmla="*/ 3163 w 3977"/>
                <a:gd name="T21" fmla="*/ 507 h 515"/>
                <a:gd name="T22" fmla="*/ 3163 w 3977"/>
                <a:gd name="T23" fmla="*/ 221 h 515"/>
                <a:gd name="T24" fmla="*/ 2812 w 3977"/>
                <a:gd name="T25" fmla="*/ 99 h 515"/>
                <a:gd name="T26" fmla="*/ 2812 w 3977"/>
                <a:gd name="T27" fmla="*/ 99 h 515"/>
                <a:gd name="T28" fmla="*/ 2852 w 3977"/>
                <a:gd name="T29" fmla="*/ 507 h 515"/>
                <a:gd name="T30" fmla="*/ 2695 w 3977"/>
                <a:gd name="T31" fmla="*/ 235 h 515"/>
                <a:gd name="T32" fmla="*/ 2804 w 3977"/>
                <a:gd name="T33" fmla="*/ 453 h 515"/>
                <a:gd name="T34" fmla="*/ 2521 w 3977"/>
                <a:gd name="T35" fmla="*/ 494 h 515"/>
                <a:gd name="T36" fmla="*/ 2621 w 3977"/>
                <a:gd name="T37" fmla="*/ 451 h 515"/>
                <a:gd name="T38" fmla="*/ 2470 w 3977"/>
                <a:gd name="T39" fmla="*/ 212 h 515"/>
                <a:gd name="T40" fmla="*/ 2512 w 3977"/>
                <a:gd name="T41" fmla="*/ 9 h 515"/>
                <a:gd name="T42" fmla="*/ 2236 w 3977"/>
                <a:gd name="T43" fmla="*/ 318 h 515"/>
                <a:gd name="T44" fmla="*/ 2236 w 3977"/>
                <a:gd name="T45" fmla="*/ 318 h 515"/>
                <a:gd name="T46" fmla="*/ 2295 w 3977"/>
                <a:gd name="T47" fmla="*/ 454 h 515"/>
                <a:gd name="T48" fmla="*/ 2080 w 3977"/>
                <a:gd name="T49" fmla="*/ 332 h 515"/>
                <a:gd name="T50" fmla="*/ 1949 w 3977"/>
                <a:gd name="T51" fmla="*/ 414 h 515"/>
                <a:gd name="T52" fmla="*/ 1887 w 3977"/>
                <a:gd name="T53" fmla="*/ 423 h 515"/>
                <a:gd name="T54" fmla="*/ 1537 w 3977"/>
                <a:gd name="T55" fmla="*/ 124 h 515"/>
                <a:gd name="T56" fmla="*/ 1426 w 3977"/>
                <a:gd name="T57" fmla="*/ 507 h 515"/>
                <a:gd name="T58" fmla="*/ 1453 w 3977"/>
                <a:gd name="T59" fmla="*/ 44 h 515"/>
                <a:gd name="T60" fmla="*/ 1977 w 3977"/>
                <a:gd name="T61" fmla="*/ 57 h 515"/>
                <a:gd name="T62" fmla="*/ 1342 w 3977"/>
                <a:gd name="T63" fmla="*/ 507 h 515"/>
                <a:gd name="T64" fmla="*/ 1175 w 3977"/>
                <a:gd name="T65" fmla="*/ 242 h 515"/>
                <a:gd name="T66" fmla="*/ 991 w 3977"/>
                <a:gd name="T67" fmla="*/ 507 h 515"/>
                <a:gd name="T68" fmla="*/ 991 w 3977"/>
                <a:gd name="T69" fmla="*/ 221 h 515"/>
                <a:gd name="T70" fmla="*/ 1294 w 3977"/>
                <a:gd name="T71" fmla="*/ 315 h 515"/>
                <a:gd name="T72" fmla="*/ 978 w 3977"/>
                <a:gd name="T73" fmla="*/ 493 h 515"/>
                <a:gd name="T74" fmla="*/ 875 w 3977"/>
                <a:gd name="T75" fmla="*/ 308 h 515"/>
                <a:gd name="T76" fmla="*/ 778 w 3977"/>
                <a:gd name="T77" fmla="*/ 507 h 515"/>
                <a:gd name="T78" fmla="*/ 627 w 3977"/>
                <a:gd name="T79" fmla="*/ 235 h 515"/>
                <a:gd name="T80" fmla="*/ 833 w 3977"/>
                <a:gd name="T81" fmla="*/ 212 h 515"/>
                <a:gd name="T82" fmla="*/ 552 w 3977"/>
                <a:gd name="T83" fmla="*/ 318 h 515"/>
                <a:gd name="T84" fmla="*/ 396 w 3977"/>
                <a:gd name="T85" fmla="*/ 332 h 515"/>
                <a:gd name="T86" fmla="*/ 493 w 3977"/>
                <a:gd name="T87" fmla="*/ 515 h 515"/>
                <a:gd name="T88" fmla="*/ 396 w 3977"/>
                <a:gd name="T89" fmla="*/ 332 h 515"/>
                <a:gd name="T90" fmla="*/ 172 w 3977"/>
                <a:gd name="T91" fmla="*/ 61 h 515"/>
                <a:gd name="T92" fmla="*/ 114 w 3977"/>
                <a:gd name="T93" fmla="*/ 419 h 515"/>
                <a:gd name="T94" fmla="*/ 53 w 3977"/>
                <a:gd name="T95" fmla="*/ 421 h 515"/>
                <a:gd name="T96" fmla="*/ 349 w 3977"/>
                <a:gd name="T97" fmla="*/ 175 h 515"/>
                <a:gd name="T98" fmla="*/ 3135 w 3977"/>
                <a:gd name="T99" fmla="*/ 313 h 515"/>
                <a:gd name="T100" fmla="*/ 3036 w 3977"/>
                <a:gd name="T101" fmla="*/ 491 h 515"/>
                <a:gd name="T102" fmla="*/ 3021 w 3977"/>
                <a:gd name="T103" fmla="*/ 21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77" h="515">
                  <a:moveTo>
                    <a:pt x="3918" y="318"/>
                  </a:moveTo>
                  <a:lnTo>
                    <a:pt x="3918" y="318"/>
                  </a:lnTo>
                  <a:cubicBezTo>
                    <a:pt x="3921" y="255"/>
                    <a:pt x="3878" y="229"/>
                    <a:pt x="3842" y="229"/>
                  </a:cubicBezTo>
                  <a:cubicBezTo>
                    <a:pt x="3794" y="229"/>
                    <a:pt x="3766" y="265"/>
                    <a:pt x="3762" y="318"/>
                  </a:cubicBezTo>
                  <a:lnTo>
                    <a:pt x="3918" y="318"/>
                  </a:lnTo>
                  <a:lnTo>
                    <a:pt x="3918" y="318"/>
                  </a:lnTo>
                  <a:close/>
                  <a:moveTo>
                    <a:pt x="3762" y="332"/>
                  </a:moveTo>
                  <a:lnTo>
                    <a:pt x="3762" y="332"/>
                  </a:lnTo>
                  <a:cubicBezTo>
                    <a:pt x="3761" y="461"/>
                    <a:pt x="3838" y="493"/>
                    <a:pt x="3876" y="493"/>
                  </a:cubicBezTo>
                  <a:cubicBezTo>
                    <a:pt x="3916" y="493"/>
                    <a:pt x="3936" y="479"/>
                    <a:pt x="3977" y="433"/>
                  </a:cubicBezTo>
                  <a:lnTo>
                    <a:pt x="3977" y="454"/>
                  </a:lnTo>
                  <a:cubicBezTo>
                    <a:pt x="3943" y="498"/>
                    <a:pt x="3909" y="515"/>
                    <a:pt x="3859" y="515"/>
                  </a:cubicBezTo>
                  <a:cubicBezTo>
                    <a:pt x="3770" y="515"/>
                    <a:pt x="3705" y="453"/>
                    <a:pt x="3705" y="367"/>
                  </a:cubicBezTo>
                  <a:cubicBezTo>
                    <a:pt x="3705" y="280"/>
                    <a:pt x="3768" y="212"/>
                    <a:pt x="3849" y="212"/>
                  </a:cubicBezTo>
                  <a:cubicBezTo>
                    <a:pt x="3915" y="212"/>
                    <a:pt x="3977" y="266"/>
                    <a:pt x="3973" y="332"/>
                  </a:cubicBezTo>
                  <a:lnTo>
                    <a:pt x="3762" y="332"/>
                  </a:lnTo>
                  <a:lnTo>
                    <a:pt x="3762" y="332"/>
                  </a:lnTo>
                  <a:close/>
                  <a:moveTo>
                    <a:pt x="3640" y="444"/>
                  </a:moveTo>
                  <a:lnTo>
                    <a:pt x="3640" y="444"/>
                  </a:lnTo>
                  <a:cubicBezTo>
                    <a:pt x="3640" y="482"/>
                    <a:pt x="3648" y="493"/>
                    <a:pt x="3688" y="493"/>
                  </a:cubicBezTo>
                  <a:lnTo>
                    <a:pt x="3688" y="507"/>
                  </a:lnTo>
                  <a:lnTo>
                    <a:pt x="3536" y="507"/>
                  </a:lnTo>
                  <a:lnTo>
                    <a:pt x="3536" y="493"/>
                  </a:lnTo>
                  <a:cubicBezTo>
                    <a:pt x="3574" y="493"/>
                    <a:pt x="3585" y="484"/>
                    <a:pt x="3585" y="457"/>
                  </a:cubicBezTo>
                  <a:lnTo>
                    <a:pt x="3585" y="308"/>
                  </a:lnTo>
                  <a:cubicBezTo>
                    <a:pt x="3585" y="262"/>
                    <a:pt x="3552" y="242"/>
                    <a:pt x="3521" y="242"/>
                  </a:cubicBezTo>
                  <a:cubicBezTo>
                    <a:pt x="3493" y="242"/>
                    <a:pt x="3468" y="260"/>
                    <a:pt x="3439" y="298"/>
                  </a:cubicBezTo>
                  <a:lnTo>
                    <a:pt x="3439" y="438"/>
                  </a:lnTo>
                  <a:cubicBezTo>
                    <a:pt x="3439" y="482"/>
                    <a:pt x="3445" y="493"/>
                    <a:pt x="3488" y="493"/>
                  </a:cubicBezTo>
                  <a:lnTo>
                    <a:pt x="3488" y="507"/>
                  </a:lnTo>
                  <a:lnTo>
                    <a:pt x="3337" y="507"/>
                  </a:lnTo>
                  <a:lnTo>
                    <a:pt x="3337" y="493"/>
                  </a:lnTo>
                  <a:cubicBezTo>
                    <a:pt x="3375" y="493"/>
                    <a:pt x="3385" y="490"/>
                    <a:pt x="3385" y="438"/>
                  </a:cubicBezTo>
                  <a:lnTo>
                    <a:pt x="3385" y="277"/>
                  </a:lnTo>
                  <a:cubicBezTo>
                    <a:pt x="3385" y="242"/>
                    <a:pt x="3376" y="235"/>
                    <a:pt x="3337" y="235"/>
                  </a:cubicBezTo>
                  <a:lnTo>
                    <a:pt x="3337" y="221"/>
                  </a:lnTo>
                  <a:lnTo>
                    <a:pt x="3426" y="212"/>
                  </a:lnTo>
                  <a:lnTo>
                    <a:pt x="3439" y="212"/>
                  </a:lnTo>
                  <a:lnTo>
                    <a:pt x="3439" y="270"/>
                  </a:lnTo>
                  <a:cubicBezTo>
                    <a:pt x="3473" y="231"/>
                    <a:pt x="3507" y="212"/>
                    <a:pt x="3543" y="212"/>
                  </a:cubicBezTo>
                  <a:cubicBezTo>
                    <a:pt x="3591" y="212"/>
                    <a:pt x="3640" y="246"/>
                    <a:pt x="3640" y="315"/>
                  </a:cubicBezTo>
                  <a:lnTo>
                    <a:pt x="3640" y="444"/>
                  </a:lnTo>
                  <a:lnTo>
                    <a:pt x="3640" y="444"/>
                  </a:lnTo>
                  <a:close/>
                  <a:moveTo>
                    <a:pt x="3280" y="99"/>
                  </a:moveTo>
                  <a:lnTo>
                    <a:pt x="3280" y="99"/>
                  </a:lnTo>
                  <a:cubicBezTo>
                    <a:pt x="3280" y="119"/>
                    <a:pt x="3265" y="135"/>
                    <a:pt x="3245" y="135"/>
                  </a:cubicBezTo>
                  <a:cubicBezTo>
                    <a:pt x="3226" y="135"/>
                    <a:pt x="3210" y="119"/>
                    <a:pt x="3210" y="99"/>
                  </a:cubicBezTo>
                  <a:cubicBezTo>
                    <a:pt x="3210" y="80"/>
                    <a:pt x="3226" y="65"/>
                    <a:pt x="3245" y="65"/>
                  </a:cubicBezTo>
                  <a:cubicBezTo>
                    <a:pt x="3265" y="65"/>
                    <a:pt x="3280" y="80"/>
                    <a:pt x="3280" y="99"/>
                  </a:cubicBezTo>
                  <a:lnTo>
                    <a:pt x="3280" y="99"/>
                  </a:lnTo>
                  <a:close/>
                  <a:moveTo>
                    <a:pt x="3272" y="453"/>
                  </a:moveTo>
                  <a:lnTo>
                    <a:pt x="3272" y="453"/>
                  </a:lnTo>
                  <a:cubicBezTo>
                    <a:pt x="3272" y="482"/>
                    <a:pt x="3279" y="493"/>
                    <a:pt x="3320" y="493"/>
                  </a:cubicBezTo>
                  <a:lnTo>
                    <a:pt x="3320" y="507"/>
                  </a:lnTo>
                  <a:lnTo>
                    <a:pt x="3163" y="507"/>
                  </a:lnTo>
                  <a:lnTo>
                    <a:pt x="3163" y="493"/>
                  </a:lnTo>
                  <a:cubicBezTo>
                    <a:pt x="3207" y="493"/>
                    <a:pt x="3217" y="487"/>
                    <a:pt x="3217" y="453"/>
                  </a:cubicBezTo>
                  <a:lnTo>
                    <a:pt x="3217" y="278"/>
                  </a:lnTo>
                  <a:cubicBezTo>
                    <a:pt x="3217" y="238"/>
                    <a:pt x="3205" y="235"/>
                    <a:pt x="3163" y="235"/>
                  </a:cubicBezTo>
                  <a:lnTo>
                    <a:pt x="3163" y="221"/>
                  </a:lnTo>
                  <a:lnTo>
                    <a:pt x="3258" y="212"/>
                  </a:lnTo>
                  <a:lnTo>
                    <a:pt x="3272" y="212"/>
                  </a:lnTo>
                  <a:lnTo>
                    <a:pt x="3272" y="453"/>
                  </a:lnTo>
                  <a:lnTo>
                    <a:pt x="3272" y="453"/>
                  </a:lnTo>
                  <a:close/>
                  <a:moveTo>
                    <a:pt x="2812" y="99"/>
                  </a:moveTo>
                  <a:lnTo>
                    <a:pt x="2812" y="99"/>
                  </a:lnTo>
                  <a:cubicBezTo>
                    <a:pt x="2812" y="119"/>
                    <a:pt x="2797" y="135"/>
                    <a:pt x="2778" y="135"/>
                  </a:cubicBezTo>
                  <a:cubicBezTo>
                    <a:pt x="2758" y="135"/>
                    <a:pt x="2742" y="119"/>
                    <a:pt x="2742" y="99"/>
                  </a:cubicBezTo>
                  <a:cubicBezTo>
                    <a:pt x="2742" y="80"/>
                    <a:pt x="2758" y="65"/>
                    <a:pt x="2778" y="65"/>
                  </a:cubicBezTo>
                  <a:cubicBezTo>
                    <a:pt x="2797" y="65"/>
                    <a:pt x="2812" y="80"/>
                    <a:pt x="2812" y="99"/>
                  </a:cubicBezTo>
                  <a:lnTo>
                    <a:pt x="2812" y="99"/>
                  </a:lnTo>
                  <a:close/>
                  <a:moveTo>
                    <a:pt x="2804" y="453"/>
                  </a:moveTo>
                  <a:lnTo>
                    <a:pt x="2804" y="453"/>
                  </a:lnTo>
                  <a:cubicBezTo>
                    <a:pt x="2804" y="482"/>
                    <a:pt x="2811" y="493"/>
                    <a:pt x="2852" y="493"/>
                  </a:cubicBezTo>
                  <a:lnTo>
                    <a:pt x="2852" y="507"/>
                  </a:lnTo>
                  <a:lnTo>
                    <a:pt x="2695" y="507"/>
                  </a:lnTo>
                  <a:lnTo>
                    <a:pt x="2695" y="493"/>
                  </a:lnTo>
                  <a:cubicBezTo>
                    <a:pt x="2739" y="493"/>
                    <a:pt x="2749" y="487"/>
                    <a:pt x="2749" y="453"/>
                  </a:cubicBezTo>
                  <a:lnTo>
                    <a:pt x="2749" y="278"/>
                  </a:lnTo>
                  <a:cubicBezTo>
                    <a:pt x="2749" y="238"/>
                    <a:pt x="2737" y="235"/>
                    <a:pt x="2695" y="235"/>
                  </a:cubicBezTo>
                  <a:lnTo>
                    <a:pt x="2695" y="221"/>
                  </a:lnTo>
                  <a:lnTo>
                    <a:pt x="2790" y="212"/>
                  </a:lnTo>
                  <a:lnTo>
                    <a:pt x="2804" y="212"/>
                  </a:lnTo>
                  <a:lnTo>
                    <a:pt x="2804" y="453"/>
                  </a:lnTo>
                  <a:lnTo>
                    <a:pt x="2804" y="453"/>
                  </a:lnTo>
                  <a:close/>
                  <a:moveTo>
                    <a:pt x="2566" y="278"/>
                  </a:moveTo>
                  <a:lnTo>
                    <a:pt x="2566" y="278"/>
                  </a:lnTo>
                  <a:cubicBezTo>
                    <a:pt x="2543" y="247"/>
                    <a:pt x="2512" y="229"/>
                    <a:pt x="2483" y="229"/>
                  </a:cubicBezTo>
                  <a:cubicBezTo>
                    <a:pt x="2431" y="229"/>
                    <a:pt x="2395" y="276"/>
                    <a:pt x="2395" y="346"/>
                  </a:cubicBezTo>
                  <a:cubicBezTo>
                    <a:pt x="2395" y="414"/>
                    <a:pt x="2427" y="494"/>
                    <a:pt x="2521" y="494"/>
                  </a:cubicBezTo>
                  <a:cubicBezTo>
                    <a:pt x="2553" y="494"/>
                    <a:pt x="2566" y="481"/>
                    <a:pt x="2566" y="450"/>
                  </a:cubicBezTo>
                  <a:lnTo>
                    <a:pt x="2566" y="278"/>
                  </a:lnTo>
                  <a:lnTo>
                    <a:pt x="2566" y="278"/>
                  </a:lnTo>
                  <a:close/>
                  <a:moveTo>
                    <a:pt x="2621" y="451"/>
                  </a:moveTo>
                  <a:lnTo>
                    <a:pt x="2621" y="451"/>
                  </a:lnTo>
                  <a:cubicBezTo>
                    <a:pt x="2621" y="482"/>
                    <a:pt x="2632" y="493"/>
                    <a:pt x="2669" y="493"/>
                  </a:cubicBezTo>
                  <a:lnTo>
                    <a:pt x="2669" y="507"/>
                  </a:lnTo>
                  <a:lnTo>
                    <a:pt x="2502" y="507"/>
                  </a:lnTo>
                  <a:cubicBezTo>
                    <a:pt x="2381" y="507"/>
                    <a:pt x="2336" y="425"/>
                    <a:pt x="2336" y="358"/>
                  </a:cubicBezTo>
                  <a:cubicBezTo>
                    <a:pt x="2336" y="277"/>
                    <a:pt x="2395" y="212"/>
                    <a:pt x="2470" y="212"/>
                  </a:cubicBezTo>
                  <a:cubicBezTo>
                    <a:pt x="2500" y="212"/>
                    <a:pt x="2530" y="223"/>
                    <a:pt x="2566" y="247"/>
                  </a:cubicBezTo>
                  <a:lnTo>
                    <a:pt x="2566" y="72"/>
                  </a:lnTo>
                  <a:cubicBezTo>
                    <a:pt x="2566" y="31"/>
                    <a:pt x="2556" y="23"/>
                    <a:pt x="2528" y="23"/>
                  </a:cubicBezTo>
                  <a:lnTo>
                    <a:pt x="2512" y="23"/>
                  </a:lnTo>
                  <a:lnTo>
                    <a:pt x="2512" y="9"/>
                  </a:lnTo>
                  <a:lnTo>
                    <a:pt x="2607" y="0"/>
                  </a:lnTo>
                  <a:lnTo>
                    <a:pt x="2621" y="0"/>
                  </a:lnTo>
                  <a:lnTo>
                    <a:pt x="2621" y="451"/>
                  </a:lnTo>
                  <a:lnTo>
                    <a:pt x="2621" y="451"/>
                  </a:lnTo>
                  <a:close/>
                  <a:moveTo>
                    <a:pt x="2236" y="318"/>
                  </a:moveTo>
                  <a:lnTo>
                    <a:pt x="2236" y="318"/>
                  </a:lnTo>
                  <a:cubicBezTo>
                    <a:pt x="2239" y="255"/>
                    <a:pt x="2196" y="229"/>
                    <a:pt x="2159" y="229"/>
                  </a:cubicBezTo>
                  <a:cubicBezTo>
                    <a:pt x="2112" y="229"/>
                    <a:pt x="2083" y="265"/>
                    <a:pt x="2080" y="318"/>
                  </a:cubicBezTo>
                  <a:lnTo>
                    <a:pt x="2236" y="318"/>
                  </a:lnTo>
                  <a:lnTo>
                    <a:pt x="2236" y="318"/>
                  </a:lnTo>
                  <a:close/>
                  <a:moveTo>
                    <a:pt x="2080" y="332"/>
                  </a:moveTo>
                  <a:lnTo>
                    <a:pt x="2080" y="332"/>
                  </a:lnTo>
                  <a:cubicBezTo>
                    <a:pt x="2079" y="461"/>
                    <a:pt x="2155" y="493"/>
                    <a:pt x="2194" y="493"/>
                  </a:cubicBezTo>
                  <a:cubicBezTo>
                    <a:pt x="2234" y="493"/>
                    <a:pt x="2254" y="479"/>
                    <a:pt x="2295" y="433"/>
                  </a:cubicBezTo>
                  <a:lnTo>
                    <a:pt x="2295" y="454"/>
                  </a:lnTo>
                  <a:cubicBezTo>
                    <a:pt x="2260" y="498"/>
                    <a:pt x="2227" y="515"/>
                    <a:pt x="2177" y="515"/>
                  </a:cubicBezTo>
                  <a:cubicBezTo>
                    <a:pt x="2088" y="515"/>
                    <a:pt x="2023" y="453"/>
                    <a:pt x="2023" y="367"/>
                  </a:cubicBezTo>
                  <a:cubicBezTo>
                    <a:pt x="2023" y="280"/>
                    <a:pt x="2086" y="212"/>
                    <a:pt x="2167" y="212"/>
                  </a:cubicBezTo>
                  <a:cubicBezTo>
                    <a:pt x="2233" y="212"/>
                    <a:pt x="2294" y="266"/>
                    <a:pt x="2290" y="332"/>
                  </a:cubicBezTo>
                  <a:lnTo>
                    <a:pt x="2080" y="332"/>
                  </a:lnTo>
                  <a:lnTo>
                    <a:pt x="2080" y="332"/>
                  </a:lnTo>
                  <a:close/>
                  <a:moveTo>
                    <a:pt x="1977" y="57"/>
                  </a:moveTo>
                  <a:lnTo>
                    <a:pt x="1977" y="57"/>
                  </a:lnTo>
                  <a:cubicBezTo>
                    <a:pt x="1937" y="58"/>
                    <a:pt x="1922" y="86"/>
                    <a:pt x="1925" y="129"/>
                  </a:cubicBezTo>
                  <a:lnTo>
                    <a:pt x="1949" y="414"/>
                  </a:lnTo>
                  <a:cubicBezTo>
                    <a:pt x="1954" y="471"/>
                    <a:pt x="1963" y="489"/>
                    <a:pt x="2006" y="493"/>
                  </a:cubicBezTo>
                  <a:lnTo>
                    <a:pt x="2006" y="507"/>
                  </a:lnTo>
                  <a:lnTo>
                    <a:pt x="1840" y="507"/>
                  </a:lnTo>
                  <a:lnTo>
                    <a:pt x="1840" y="493"/>
                  </a:lnTo>
                  <a:cubicBezTo>
                    <a:pt x="1878" y="486"/>
                    <a:pt x="1890" y="469"/>
                    <a:pt x="1887" y="423"/>
                  </a:cubicBezTo>
                  <a:lnTo>
                    <a:pt x="1865" y="124"/>
                  </a:lnTo>
                  <a:lnTo>
                    <a:pt x="1863" y="124"/>
                  </a:lnTo>
                  <a:lnTo>
                    <a:pt x="1705" y="507"/>
                  </a:lnTo>
                  <a:lnTo>
                    <a:pt x="1693" y="507"/>
                  </a:lnTo>
                  <a:lnTo>
                    <a:pt x="1537" y="124"/>
                  </a:lnTo>
                  <a:lnTo>
                    <a:pt x="1536" y="124"/>
                  </a:lnTo>
                  <a:lnTo>
                    <a:pt x="1510" y="410"/>
                  </a:lnTo>
                  <a:cubicBezTo>
                    <a:pt x="1506" y="456"/>
                    <a:pt x="1523" y="484"/>
                    <a:pt x="1570" y="493"/>
                  </a:cubicBezTo>
                  <a:lnTo>
                    <a:pt x="1570" y="507"/>
                  </a:lnTo>
                  <a:lnTo>
                    <a:pt x="1426" y="507"/>
                  </a:lnTo>
                  <a:lnTo>
                    <a:pt x="1426" y="493"/>
                  </a:lnTo>
                  <a:cubicBezTo>
                    <a:pt x="1473" y="486"/>
                    <a:pt x="1480" y="459"/>
                    <a:pt x="1485" y="408"/>
                  </a:cubicBezTo>
                  <a:lnTo>
                    <a:pt x="1513" y="90"/>
                  </a:lnTo>
                  <a:cubicBezTo>
                    <a:pt x="1495" y="70"/>
                    <a:pt x="1479" y="61"/>
                    <a:pt x="1453" y="57"/>
                  </a:cubicBezTo>
                  <a:lnTo>
                    <a:pt x="1453" y="44"/>
                  </a:lnTo>
                  <a:lnTo>
                    <a:pt x="1570" y="44"/>
                  </a:lnTo>
                  <a:lnTo>
                    <a:pt x="1718" y="408"/>
                  </a:lnTo>
                  <a:lnTo>
                    <a:pt x="1868" y="44"/>
                  </a:lnTo>
                  <a:lnTo>
                    <a:pt x="1977" y="44"/>
                  </a:lnTo>
                  <a:lnTo>
                    <a:pt x="1977" y="57"/>
                  </a:lnTo>
                  <a:lnTo>
                    <a:pt x="1977" y="57"/>
                  </a:lnTo>
                  <a:close/>
                  <a:moveTo>
                    <a:pt x="1294" y="444"/>
                  </a:moveTo>
                  <a:lnTo>
                    <a:pt x="1294" y="444"/>
                  </a:lnTo>
                  <a:cubicBezTo>
                    <a:pt x="1294" y="482"/>
                    <a:pt x="1302" y="493"/>
                    <a:pt x="1342" y="493"/>
                  </a:cubicBezTo>
                  <a:lnTo>
                    <a:pt x="1342" y="507"/>
                  </a:lnTo>
                  <a:lnTo>
                    <a:pt x="1190" y="507"/>
                  </a:lnTo>
                  <a:lnTo>
                    <a:pt x="1190" y="493"/>
                  </a:lnTo>
                  <a:cubicBezTo>
                    <a:pt x="1228" y="493"/>
                    <a:pt x="1239" y="484"/>
                    <a:pt x="1239" y="457"/>
                  </a:cubicBezTo>
                  <a:lnTo>
                    <a:pt x="1239" y="308"/>
                  </a:lnTo>
                  <a:cubicBezTo>
                    <a:pt x="1239" y="262"/>
                    <a:pt x="1206" y="242"/>
                    <a:pt x="1175" y="242"/>
                  </a:cubicBezTo>
                  <a:cubicBezTo>
                    <a:pt x="1147" y="242"/>
                    <a:pt x="1122" y="260"/>
                    <a:pt x="1093" y="298"/>
                  </a:cubicBezTo>
                  <a:lnTo>
                    <a:pt x="1093" y="438"/>
                  </a:lnTo>
                  <a:cubicBezTo>
                    <a:pt x="1093" y="482"/>
                    <a:pt x="1099" y="493"/>
                    <a:pt x="1142" y="493"/>
                  </a:cubicBezTo>
                  <a:lnTo>
                    <a:pt x="1142" y="507"/>
                  </a:lnTo>
                  <a:lnTo>
                    <a:pt x="991" y="507"/>
                  </a:lnTo>
                  <a:lnTo>
                    <a:pt x="991" y="493"/>
                  </a:lnTo>
                  <a:cubicBezTo>
                    <a:pt x="1029" y="493"/>
                    <a:pt x="1039" y="490"/>
                    <a:pt x="1039" y="438"/>
                  </a:cubicBezTo>
                  <a:lnTo>
                    <a:pt x="1039" y="277"/>
                  </a:lnTo>
                  <a:cubicBezTo>
                    <a:pt x="1039" y="242"/>
                    <a:pt x="1030" y="235"/>
                    <a:pt x="991" y="235"/>
                  </a:cubicBezTo>
                  <a:lnTo>
                    <a:pt x="991" y="221"/>
                  </a:lnTo>
                  <a:lnTo>
                    <a:pt x="1080" y="212"/>
                  </a:lnTo>
                  <a:lnTo>
                    <a:pt x="1093" y="212"/>
                  </a:lnTo>
                  <a:lnTo>
                    <a:pt x="1093" y="270"/>
                  </a:lnTo>
                  <a:cubicBezTo>
                    <a:pt x="1127" y="231"/>
                    <a:pt x="1161" y="212"/>
                    <a:pt x="1197" y="212"/>
                  </a:cubicBezTo>
                  <a:cubicBezTo>
                    <a:pt x="1245" y="212"/>
                    <a:pt x="1294" y="246"/>
                    <a:pt x="1294" y="315"/>
                  </a:cubicBezTo>
                  <a:lnTo>
                    <a:pt x="1294" y="444"/>
                  </a:lnTo>
                  <a:lnTo>
                    <a:pt x="1294" y="444"/>
                  </a:lnTo>
                  <a:close/>
                  <a:moveTo>
                    <a:pt x="930" y="444"/>
                  </a:moveTo>
                  <a:lnTo>
                    <a:pt x="930" y="444"/>
                  </a:lnTo>
                  <a:cubicBezTo>
                    <a:pt x="930" y="482"/>
                    <a:pt x="938" y="493"/>
                    <a:pt x="978" y="493"/>
                  </a:cubicBezTo>
                  <a:lnTo>
                    <a:pt x="978" y="507"/>
                  </a:lnTo>
                  <a:lnTo>
                    <a:pt x="826" y="507"/>
                  </a:lnTo>
                  <a:lnTo>
                    <a:pt x="826" y="493"/>
                  </a:lnTo>
                  <a:cubicBezTo>
                    <a:pt x="864" y="493"/>
                    <a:pt x="875" y="484"/>
                    <a:pt x="875" y="457"/>
                  </a:cubicBezTo>
                  <a:lnTo>
                    <a:pt x="875" y="308"/>
                  </a:lnTo>
                  <a:cubicBezTo>
                    <a:pt x="875" y="262"/>
                    <a:pt x="842" y="242"/>
                    <a:pt x="811" y="242"/>
                  </a:cubicBezTo>
                  <a:cubicBezTo>
                    <a:pt x="783" y="242"/>
                    <a:pt x="758" y="260"/>
                    <a:pt x="730" y="298"/>
                  </a:cubicBezTo>
                  <a:lnTo>
                    <a:pt x="730" y="438"/>
                  </a:lnTo>
                  <a:cubicBezTo>
                    <a:pt x="730" y="482"/>
                    <a:pt x="735" y="493"/>
                    <a:pt x="778" y="493"/>
                  </a:cubicBezTo>
                  <a:lnTo>
                    <a:pt x="778" y="507"/>
                  </a:lnTo>
                  <a:lnTo>
                    <a:pt x="627" y="507"/>
                  </a:lnTo>
                  <a:lnTo>
                    <a:pt x="627" y="493"/>
                  </a:lnTo>
                  <a:cubicBezTo>
                    <a:pt x="665" y="493"/>
                    <a:pt x="675" y="490"/>
                    <a:pt x="675" y="438"/>
                  </a:cubicBezTo>
                  <a:lnTo>
                    <a:pt x="675" y="277"/>
                  </a:lnTo>
                  <a:cubicBezTo>
                    <a:pt x="675" y="242"/>
                    <a:pt x="666" y="235"/>
                    <a:pt x="627" y="235"/>
                  </a:cubicBezTo>
                  <a:lnTo>
                    <a:pt x="627" y="221"/>
                  </a:lnTo>
                  <a:lnTo>
                    <a:pt x="716" y="212"/>
                  </a:lnTo>
                  <a:lnTo>
                    <a:pt x="730" y="212"/>
                  </a:lnTo>
                  <a:lnTo>
                    <a:pt x="730" y="270"/>
                  </a:lnTo>
                  <a:cubicBezTo>
                    <a:pt x="763" y="231"/>
                    <a:pt x="797" y="212"/>
                    <a:pt x="833" y="212"/>
                  </a:cubicBezTo>
                  <a:cubicBezTo>
                    <a:pt x="881" y="212"/>
                    <a:pt x="930" y="246"/>
                    <a:pt x="930" y="315"/>
                  </a:cubicBezTo>
                  <a:lnTo>
                    <a:pt x="930" y="444"/>
                  </a:lnTo>
                  <a:lnTo>
                    <a:pt x="930" y="444"/>
                  </a:lnTo>
                  <a:close/>
                  <a:moveTo>
                    <a:pt x="552" y="318"/>
                  </a:moveTo>
                  <a:lnTo>
                    <a:pt x="552" y="318"/>
                  </a:lnTo>
                  <a:cubicBezTo>
                    <a:pt x="555" y="255"/>
                    <a:pt x="512" y="229"/>
                    <a:pt x="475" y="229"/>
                  </a:cubicBezTo>
                  <a:cubicBezTo>
                    <a:pt x="428" y="229"/>
                    <a:pt x="399" y="265"/>
                    <a:pt x="396" y="318"/>
                  </a:cubicBezTo>
                  <a:lnTo>
                    <a:pt x="552" y="318"/>
                  </a:lnTo>
                  <a:lnTo>
                    <a:pt x="552" y="318"/>
                  </a:lnTo>
                  <a:close/>
                  <a:moveTo>
                    <a:pt x="396" y="332"/>
                  </a:moveTo>
                  <a:lnTo>
                    <a:pt x="396" y="332"/>
                  </a:lnTo>
                  <a:cubicBezTo>
                    <a:pt x="395" y="461"/>
                    <a:pt x="471" y="493"/>
                    <a:pt x="510" y="493"/>
                  </a:cubicBezTo>
                  <a:cubicBezTo>
                    <a:pt x="550" y="493"/>
                    <a:pt x="570" y="479"/>
                    <a:pt x="611" y="433"/>
                  </a:cubicBezTo>
                  <a:lnTo>
                    <a:pt x="611" y="454"/>
                  </a:lnTo>
                  <a:cubicBezTo>
                    <a:pt x="576" y="498"/>
                    <a:pt x="543" y="515"/>
                    <a:pt x="493" y="515"/>
                  </a:cubicBezTo>
                  <a:cubicBezTo>
                    <a:pt x="403" y="515"/>
                    <a:pt x="339" y="453"/>
                    <a:pt x="339" y="367"/>
                  </a:cubicBezTo>
                  <a:cubicBezTo>
                    <a:pt x="339" y="280"/>
                    <a:pt x="402" y="212"/>
                    <a:pt x="483" y="212"/>
                  </a:cubicBezTo>
                  <a:cubicBezTo>
                    <a:pt x="549" y="212"/>
                    <a:pt x="610" y="266"/>
                    <a:pt x="606" y="332"/>
                  </a:cubicBezTo>
                  <a:lnTo>
                    <a:pt x="396" y="332"/>
                  </a:lnTo>
                  <a:lnTo>
                    <a:pt x="396" y="332"/>
                  </a:lnTo>
                  <a:close/>
                  <a:moveTo>
                    <a:pt x="114" y="269"/>
                  </a:moveTo>
                  <a:lnTo>
                    <a:pt x="114" y="269"/>
                  </a:lnTo>
                  <a:cubicBezTo>
                    <a:pt x="135" y="276"/>
                    <a:pt x="147" y="277"/>
                    <a:pt x="172" y="277"/>
                  </a:cubicBezTo>
                  <a:cubicBezTo>
                    <a:pt x="240" y="277"/>
                    <a:pt x="284" y="240"/>
                    <a:pt x="284" y="177"/>
                  </a:cubicBezTo>
                  <a:cubicBezTo>
                    <a:pt x="284" y="128"/>
                    <a:pt x="257" y="61"/>
                    <a:pt x="172" y="61"/>
                  </a:cubicBezTo>
                  <a:lnTo>
                    <a:pt x="114" y="61"/>
                  </a:lnTo>
                  <a:lnTo>
                    <a:pt x="114" y="269"/>
                  </a:lnTo>
                  <a:lnTo>
                    <a:pt x="114" y="269"/>
                  </a:lnTo>
                  <a:close/>
                  <a:moveTo>
                    <a:pt x="114" y="419"/>
                  </a:moveTo>
                  <a:lnTo>
                    <a:pt x="114" y="419"/>
                  </a:lnTo>
                  <a:cubicBezTo>
                    <a:pt x="114" y="477"/>
                    <a:pt x="128" y="493"/>
                    <a:pt x="167" y="493"/>
                  </a:cubicBezTo>
                  <a:lnTo>
                    <a:pt x="167" y="507"/>
                  </a:lnTo>
                  <a:lnTo>
                    <a:pt x="0" y="507"/>
                  </a:lnTo>
                  <a:lnTo>
                    <a:pt x="0" y="493"/>
                  </a:lnTo>
                  <a:cubicBezTo>
                    <a:pt x="33" y="493"/>
                    <a:pt x="53" y="482"/>
                    <a:pt x="53" y="421"/>
                  </a:cubicBezTo>
                  <a:lnTo>
                    <a:pt x="53" y="131"/>
                  </a:lnTo>
                  <a:cubicBezTo>
                    <a:pt x="53" y="74"/>
                    <a:pt x="39" y="57"/>
                    <a:pt x="0" y="57"/>
                  </a:cubicBezTo>
                  <a:lnTo>
                    <a:pt x="0" y="44"/>
                  </a:lnTo>
                  <a:lnTo>
                    <a:pt x="169" y="44"/>
                  </a:lnTo>
                  <a:cubicBezTo>
                    <a:pt x="297" y="44"/>
                    <a:pt x="349" y="111"/>
                    <a:pt x="349" y="175"/>
                  </a:cubicBezTo>
                  <a:cubicBezTo>
                    <a:pt x="349" y="252"/>
                    <a:pt x="290" y="295"/>
                    <a:pt x="185" y="295"/>
                  </a:cubicBezTo>
                  <a:cubicBezTo>
                    <a:pt x="165" y="295"/>
                    <a:pt x="148" y="294"/>
                    <a:pt x="114" y="290"/>
                  </a:cubicBezTo>
                  <a:lnTo>
                    <a:pt x="114" y="419"/>
                  </a:lnTo>
                  <a:lnTo>
                    <a:pt x="114" y="419"/>
                  </a:lnTo>
                  <a:close/>
                  <a:moveTo>
                    <a:pt x="3135" y="313"/>
                  </a:moveTo>
                  <a:lnTo>
                    <a:pt x="3135" y="313"/>
                  </a:lnTo>
                  <a:lnTo>
                    <a:pt x="3121" y="313"/>
                  </a:lnTo>
                  <a:cubicBezTo>
                    <a:pt x="3109" y="262"/>
                    <a:pt x="3073" y="229"/>
                    <a:pt x="3025" y="229"/>
                  </a:cubicBezTo>
                  <a:cubicBezTo>
                    <a:pt x="2968" y="229"/>
                    <a:pt x="2929" y="277"/>
                    <a:pt x="2929" y="347"/>
                  </a:cubicBezTo>
                  <a:cubicBezTo>
                    <a:pt x="2929" y="426"/>
                    <a:pt x="2978" y="491"/>
                    <a:pt x="3036" y="491"/>
                  </a:cubicBezTo>
                  <a:cubicBezTo>
                    <a:pt x="3071" y="491"/>
                    <a:pt x="3113" y="473"/>
                    <a:pt x="3143" y="431"/>
                  </a:cubicBezTo>
                  <a:lnTo>
                    <a:pt x="3143" y="452"/>
                  </a:lnTo>
                  <a:cubicBezTo>
                    <a:pt x="3112" y="494"/>
                    <a:pt x="3069" y="515"/>
                    <a:pt x="3017" y="515"/>
                  </a:cubicBezTo>
                  <a:cubicBezTo>
                    <a:pt x="2932" y="515"/>
                    <a:pt x="2873" y="456"/>
                    <a:pt x="2873" y="371"/>
                  </a:cubicBezTo>
                  <a:cubicBezTo>
                    <a:pt x="2873" y="283"/>
                    <a:pt x="2939" y="212"/>
                    <a:pt x="3021" y="212"/>
                  </a:cubicBezTo>
                  <a:cubicBezTo>
                    <a:pt x="3064" y="212"/>
                    <a:pt x="3087" y="229"/>
                    <a:pt x="3102" y="229"/>
                  </a:cubicBezTo>
                  <a:cubicBezTo>
                    <a:pt x="3109" y="229"/>
                    <a:pt x="3116" y="223"/>
                    <a:pt x="3121" y="212"/>
                  </a:cubicBezTo>
                  <a:lnTo>
                    <a:pt x="3135" y="212"/>
                  </a:lnTo>
                  <a:lnTo>
                    <a:pt x="3135" y="31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618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7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C">
    <p:bg>
      <p:bgPr>
        <a:gradFill>
          <a:gsLst>
            <a:gs pos="87000">
              <a:srgbClr val="1F538F"/>
            </a:gs>
            <a:gs pos="52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13D132-8C61-C600-AFB3-F62335C60208}"/>
              </a:ext>
            </a:extLst>
          </p:cNvPr>
          <p:cNvGrpSpPr/>
          <p:nvPr userDrawn="1"/>
        </p:nvGrpSpPr>
        <p:grpSpPr>
          <a:xfrm>
            <a:off x="4724397" y="3211027"/>
            <a:ext cx="2743202" cy="435946"/>
            <a:chOff x="4724397" y="3211027"/>
            <a:chExt cx="2743202" cy="4359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F09B02-6C86-BF07-BC42-4DA86C0C91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53"/>
            <a:stretch/>
          </p:blipFill>
          <p:spPr>
            <a:xfrm>
              <a:off x="4724397" y="3211027"/>
              <a:ext cx="381588" cy="435946"/>
            </a:xfrm>
            <a:prstGeom prst="rect">
              <a:avLst/>
            </a:prstGeom>
          </p:spPr>
        </p:pic>
        <p:sp>
          <p:nvSpPr>
            <p:cNvPr id="10" name="Freeform 33">
              <a:extLst>
                <a:ext uri="{FF2B5EF4-FFF2-40B4-BE49-F238E27FC236}">
                  <a16:creationId xmlns:a16="http://schemas.microsoft.com/office/drawing/2014/main" id="{C106549B-7A55-FB9D-40AE-058D5282DBEE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5218111" y="3211027"/>
              <a:ext cx="2249488" cy="295275"/>
            </a:xfrm>
            <a:custGeom>
              <a:avLst/>
              <a:gdLst>
                <a:gd name="T0" fmla="*/ 3918 w 3977"/>
                <a:gd name="T1" fmla="*/ 318 h 515"/>
                <a:gd name="T2" fmla="*/ 3977 w 3977"/>
                <a:gd name="T3" fmla="*/ 433 h 515"/>
                <a:gd name="T4" fmla="*/ 3973 w 3977"/>
                <a:gd name="T5" fmla="*/ 332 h 515"/>
                <a:gd name="T6" fmla="*/ 3688 w 3977"/>
                <a:gd name="T7" fmla="*/ 493 h 515"/>
                <a:gd name="T8" fmla="*/ 3585 w 3977"/>
                <a:gd name="T9" fmla="*/ 308 h 515"/>
                <a:gd name="T10" fmla="*/ 3488 w 3977"/>
                <a:gd name="T11" fmla="*/ 507 h 515"/>
                <a:gd name="T12" fmla="*/ 3337 w 3977"/>
                <a:gd name="T13" fmla="*/ 235 h 515"/>
                <a:gd name="T14" fmla="*/ 3543 w 3977"/>
                <a:gd name="T15" fmla="*/ 212 h 515"/>
                <a:gd name="T16" fmla="*/ 3280 w 3977"/>
                <a:gd name="T17" fmla="*/ 99 h 515"/>
                <a:gd name="T18" fmla="*/ 3280 w 3977"/>
                <a:gd name="T19" fmla="*/ 99 h 515"/>
                <a:gd name="T20" fmla="*/ 3163 w 3977"/>
                <a:gd name="T21" fmla="*/ 507 h 515"/>
                <a:gd name="T22" fmla="*/ 3163 w 3977"/>
                <a:gd name="T23" fmla="*/ 221 h 515"/>
                <a:gd name="T24" fmla="*/ 2812 w 3977"/>
                <a:gd name="T25" fmla="*/ 99 h 515"/>
                <a:gd name="T26" fmla="*/ 2812 w 3977"/>
                <a:gd name="T27" fmla="*/ 99 h 515"/>
                <a:gd name="T28" fmla="*/ 2852 w 3977"/>
                <a:gd name="T29" fmla="*/ 507 h 515"/>
                <a:gd name="T30" fmla="*/ 2695 w 3977"/>
                <a:gd name="T31" fmla="*/ 235 h 515"/>
                <a:gd name="T32" fmla="*/ 2804 w 3977"/>
                <a:gd name="T33" fmla="*/ 453 h 515"/>
                <a:gd name="T34" fmla="*/ 2521 w 3977"/>
                <a:gd name="T35" fmla="*/ 494 h 515"/>
                <a:gd name="T36" fmla="*/ 2621 w 3977"/>
                <a:gd name="T37" fmla="*/ 451 h 515"/>
                <a:gd name="T38" fmla="*/ 2470 w 3977"/>
                <a:gd name="T39" fmla="*/ 212 h 515"/>
                <a:gd name="T40" fmla="*/ 2512 w 3977"/>
                <a:gd name="T41" fmla="*/ 9 h 515"/>
                <a:gd name="T42" fmla="*/ 2236 w 3977"/>
                <a:gd name="T43" fmla="*/ 318 h 515"/>
                <a:gd name="T44" fmla="*/ 2236 w 3977"/>
                <a:gd name="T45" fmla="*/ 318 h 515"/>
                <a:gd name="T46" fmla="*/ 2295 w 3977"/>
                <a:gd name="T47" fmla="*/ 454 h 515"/>
                <a:gd name="T48" fmla="*/ 2080 w 3977"/>
                <a:gd name="T49" fmla="*/ 332 h 515"/>
                <a:gd name="T50" fmla="*/ 1949 w 3977"/>
                <a:gd name="T51" fmla="*/ 414 h 515"/>
                <a:gd name="T52" fmla="*/ 1887 w 3977"/>
                <a:gd name="T53" fmla="*/ 423 h 515"/>
                <a:gd name="T54" fmla="*/ 1537 w 3977"/>
                <a:gd name="T55" fmla="*/ 124 h 515"/>
                <a:gd name="T56" fmla="*/ 1426 w 3977"/>
                <a:gd name="T57" fmla="*/ 507 h 515"/>
                <a:gd name="T58" fmla="*/ 1453 w 3977"/>
                <a:gd name="T59" fmla="*/ 44 h 515"/>
                <a:gd name="T60" fmla="*/ 1977 w 3977"/>
                <a:gd name="T61" fmla="*/ 57 h 515"/>
                <a:gd name="T62" fmla="*/ 1342 w 3977"/>
                <a:gd name="T63" fmla="*/ 507 h 515"/>
                <a:gd name="T64" fmla="*/ 1175 w 3977"/>
                <a:gd name="T65" fmla="*/ 242 h 515"/>
                <a:gd name="T66" fmla="*/ 991 w 3977"/>
                <a:gd name="T67" fmla="*/ 507 h 515"/>
                <a:gd name="T68" fmla="*/ 991 w 3977"/>
                <a:gd name="T69" fmla="*/ 221 h 515"/>
                <a:gd name="T70" fmla="*/ 1294 w 3977"/>
                <a:gd name="T71" fmla="*/ 315 h 515"/>
                <a:gd name="T72" fmla="*/ 978 w 3977"/>
                <a:gd name="T73" fmla="*/ 493 h 515"/>
                <a:gd name="T74" fmla="*/ 875 w 3977"/>
                <a:gd name="T75" fmla="*/ 308 h 515"/>
                <a:gd name="T76" fmla="*/ 778 w 3977"/>
                <a:gd name="T77" fmla="*/ 507 h 515"/>
                <a:gd name="T78" fmla="*/ 627 w 3977"/>
                <a:gd name="T79" fmla="*/ 235 h 515"/>
                <a:gd name="T80" fmla="*/ 833 w 3977"/>
                <a:gd name="T81" fmla="*/ 212 h 515"/>
                <a:gd name="T82" fmla="*/ 552 w 3977"/>
                <a:gd name="T83" fmla="*/ 318 h 515"/>
                <a:gd name="T84" fmla="*/ 396 w 3977"/>
                <a:gd name="T85" fmla="*/ 332 h 515"/>
                <a:gd name="T86" fmla="*/ 493 w 3977"/>
                <a:gd name="T87" fmla="*/ 515 h 515"/>
                <a:gd name="T88" fmla="*/ 396 w 3977"/>
                <a:gd name="T89" fmla="*/ 332 h 515"/>
                <a:gd name="T90" fmla="*/ 172 w 3977"/>
                <a:gd name="T91" fmla="*/ 61 h 515"/>
                <a:gd name="T92" fmla="*/ 114 w 3977"/>
                <a:gd name="T93" fmla="*/ 419 h 515"/>
                <a:gd name="T94" fmla="*/ 53 w 3977"/>
                <a:gd name="T95" fmla="*/ 421 h 515"/>
                <a:gd name="T96" fmla="*/ 349 w 3977"/>
                <a:gd name="T97" fmla="*/ 175 h 515"/>
                <a:gd name="T98" fmla="*/ 3135 w 3977"/>
                <a:gd name="T99" fmla="*/ 313 h 515"/>
                <a:gd name="T100" fmla="*/ 3036 w 3977"/>
                <a:gd name="T101" fmla="*/ 491 h 515"/>
                <a:gd name="T102" fmla="*/ 3021 w 3977"/>
                <a:gd name="T103" fmla="*/ 21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77" h="515">
                  <a:moveTo>
                    <a:pt x="3918" y="318"/>
                  </a:moveTo>
                  <a:lnTo>
                    <a:pt x="3918" y="318"/>
                  </a:lnTo>
                  <a:cubicBezTo>
                    <a:pt x="3921" y="255"/>
                    <a:pt x="3878" y="229"/>
                    <a:pt x="3842" y="229"/>
                  </a:cubicBezTo>
                  <a:cubicBezTo>
                    <a:pt x="3794" y="229"/>
                    <a:pt x="3766" y="265"/>
                    <a:pt x="3762" y="318"/>
                  </a:cubicBezTo>
                  <a:lnTo>
                    <a:pt x="3918" y="318"/>
                  </a:lnTo>
                  <a:lnTo>
                    <a:pt x="3918" y="318"/>
                  </a:lnTo>
                  <a:close/>
                  <a:moveTo>
                    <a:pt x="3762" y="332"/>
                  </a:moveTo>
                  <a:lnTo>
                    <a:pt x="3762" y="332"/>
                  </a:lnTo>
                  <a:cubicBezTo>
                    <a:pt x="3761" y="461"/>
                    <a:pt x="3838" y="493"/>
                    <a:pt x="3876" y="493"/>
                  </a:cubicBezTo>
                  <a:cubicBezTo>
                    <a:pt x="3916" y="493"/>
                    <a:pt x="3936" y="479"/>
                    <a:pt x="3977" y="433"/>
                  </a:cubicBezTo>
                  <a:lnTo>
                    <a:pt x="3977" y="454"/>
                  </a:lnTo>
                  <a:cubicBezTo>
                    <a:pt x="3943" y="498"/>
                    <a:pt x="3909" y="515"/>
                    <a:pt x="3859" y="515"/>
                  </a:cubicBezTo>
                  <a:cubicBezTo>
                    <a:pt x="3770" y="515"/>
                    <a:pt x="3705" y="453"/>
                    <a:pt x="3705" y="367"/>
                  </a:cubicBezTo>
                  <a:cubicBezTo>
                    <a:pt x="3705" y="280"/>
                    <a:pt x="3768" y="212"/>
                    <a:pt x="3849" y="212"/>
                  </a:cubicBezTo>
                  <a:cubicBezTo>
                    <a:pt x="3915" y="212"/>
                    <a:pt x="3977" y="266"/>
                    <a:pt x="3973" y="332"/>
                  </a:cubicBezTo>
                  <a:lnTo>
                    <a:pt x="3762" y="332"/>
                  </a:lnTo>
                  <a:lnTo>
                    <a:pt x="3762" y="332"/>
                  </a:lnTo>
                  <a:close/>
                  <a:moveTo>
                    <a:pt x="3640" y="444"/>
                  </a:moveTo>
                  <a:lnTo>
                    <a:pt x="3640" y="444"/>
                  </a:lnTo>
                  <a:cubicBezTo>
                    <a:pt x="3640" y="482"/>
                    <a:pt x="3648" y="493"/>
                    <a:pt x="3688" y="493"/>
                  </a:cubicBezTo>
                  <a:lnTo>
                    <a:pt x="3688" y="507"/>
                  </a:lnTo>
                  <a:lnTo>
                    <a:pt x="3536" y="507"/>
                  </a:lnTo>
                  <a:lnTo>
                    <a:pt x="3536" y="493"/>
                  </a:lnTo>
                  <a:cubicBezTo>
                    <a:pt x="3574" y="493"/>
                    <a:pt x="3585" y="484"/>
                    <a:pt x="3585" y="457"/>
                  </a:cubicBezTo>
                  <a:lnTo>
                    <a:pt x="3585" y="308"/>
                  </a:lnTo>
                  <a:cubicBezTo>
                    <a:pt x="3585" y="262"/>
                    <a:pt x="3552" y="242"/>
                    <a:pt x="3521" y="242"/>
                  </a:cubicBezTo>
                  <a:cubicBezTo>
                    <a:pt x="3493" y="242"/>
                    <a:pt x="3468" y="260"/>
                    <a:pt x="3439" y="298"/>
                  </a:cubicBezTo>
                  <a:lnTo>
                    <a:pt x="3439" y="438"/>
                  </a:lnTo>
                  <a:cubicBezTo>
                    <a:pt x="3439" y="482"/>
                    <a:pt x="3445" y="493"/>
                    <a:pt x="3488" y="493"/>
                  </a:cubicBezTo>
                  <a:lnTo>
                    <a:pt x="3488" y="507"/>
                  </a:lnTo>
                  <a:lnTo>
                    <a:pt x="3337" y="507"/>
                  </a:lnTo>
                  <a:lnTo>
                    <a:pt x="3337" y="493"/>
                  </a:lnTo>
                  <a:cubicBezTo>
                    <a:pt x="3375" y="493"/>
                    <a:pt x="3385" y="490"/>
                    <a:pt x="3385" y="438"/>
                  </a:cubicBezTo>
                  <a:lnTo>
                    <a:pt x="3385" y="277"/>
                  </a:lnTo>
                  <a:cubicBezTo>
                    <a:pt x="3385" y="242"/>
                    <a:pt x="3376" y="235"/>
                    <a:pt x="3337" y="235"/>
                  </a:cubicBezTo>
                  <a:lnTo>
                    <a:pt x="3337" y="221"/>
                  </a:lnTo>
                  <a:lnTo>
                    <a:pt x="3426" y="212"/>
                  </a:lnTo>
                  <a:lnTo>
                    <a:pt x="3439" y="212"/>
                  </a:lnTo>
                  <a:lnTo>
                    <a:pt x="3439" y="270"/>
                  </a:lnTo>
                  <a:cubicBezTo>
                    <a:pt x="3473" y="231"/>
                    <a:pt x="3507" y="212"/>
                    <a:pt x="3543" y="212"/>
                  </a:cubicBezTo>
                  <a:cubicBezTo>
                    <a:pt x="3591" y="212"/>
                    <a:pt x="3640" y="246"/>
                    <a:pt x="3640" y="315"/>
                  </a:cubicBezTo>
                  <a:lnTo>
                    <a:pt x="3640" y="444"/>
                  </a:lnTo>
                  <a:lnTo>
                    <a:pt x="3640" y="444"/>
                  </a:lnTo>
                  <a:close/>
                  <a:moveTo>
                    <a:pt x="3280" y="99"/>
                  </a:moveTo>
                  <a:lnTo>
                    <a:pt x="3280" y="99"/>
                  </a:lnTo>
                  <a:cubicBezTo>
                    <a:pt x="3280" y="119"/>
                    <a:pt x="3265" y="135"/>
                    <a:pt x="3245" y="135"/>
                  </a:cubicBezTo>
                  <a:cubicBezTo>
                    <a:pt x="3226" y="135"/>
                    <a:pt x="3210" y="119"/>
                    <a:pt x="3210" y="99"/>
                  </a:cubicBezTo>
                  <a:cubicBezTo>
                    <a:pt x="3210" y="80"/>
                    <a:pt x="3226" y="65"/>
                    <a:pt x="3245" y="65"/>
                  </a:cubicBezTo>
                  <a:cubicBezTo>
                    <a:pt x="3265" y="65"/>
                    <a:pt x="3280" y="80"/>
                    <a:pt x="3280" y="99"/>
                  </a:cubicBezTo>
                  <a:lnTo>
                    <a:pt x="3280" y="99"/>
                  </a:lnTo>
                  <a:close/>
                  <a:moveTo>
                    <a:pt x="3272" y="453"/>
                  </a:moveTo>
                  <a:lnTo>
                    <a:pt x="3272" y="453"/>
                  </a:lnTo>
                  <a:cubicBezTo>
                    <a:pt x="3272" y="482"/>
                    <a:pt x="3279" y="493"/>
                    <a:pt x="3320" y="493"/>
                  </a:cubicBezTo>
                  <a:lnTo>
                    <a:pt x="3320" y="507"/>
                  </a:lnTo>
                  <a:lnTo>
                    <a:pt x="3163" y="507"/>
                  </a:lnTo>
                  <a:lnTo>
                    <a:pt x="3163" y="493"/>
                  </a:lnTo>
                  <a:cubicBezTo>
                    <a:pt x="3207" y="493"/>
                    <a:pt x="3217" y="487"/>
                    <a:pt x="3217" y="453"/>
                  </a:cubicBezTo>
                  <a:lnTo>
                    <a:pt x="3217" y="278"/>
                  </a:lnTo>
                  <a:cubicBezTo>
                    <a:pt x="3217" y="238"/>
                    <a:pt x="3205" y="235"/>
                    <a:pt x="3163" y="235"/>
                  </a:cubicBezTo>
                  <a:lnTo>
                    <a:pt x="3163" y="221"/>
                  </a:lnTo>
                  <a:lnTo>
                    <a:pt x="3258" y="212"/>
                  </a:lnTo>
                  <a:lnTo>
                    <a:pt x="3272" y="212"/>
                  </a:lnTo>
                  <a:lnTo>
                    <a:pt x="3272" y="453"/>
                  </a:lnTo>
                  <a:lnTo>
                    <a:pt x="3272" y="453"/>
                  </a:lnTo>
                  <a:close/>
                  <a:moveTo>
                    <a:pt x="2812" y="99"/>
                  </a:moveTo>
                  <a:lnTo>
                    <a:pt x="2812" y="99"/>
                  </a:lnTo>
                  <a:cubicBezTo>
                    <a:pt x="2812" y="119"/>
                    <a:pt x="2797" y="135"/>
                    <a:pt x="2778" y="135"/>
                  </a:cubicBezTo>
                  <a:cubicBezTo>
                    <a:pt x="2758" y="135"/>
                    <a:pt x="2742" y="119"/>
                    <a:pt x="2742" y="99"/>
                  </a:cubicBezTo>
                  <a:cubicBezTo>
                    <a:pt x="2742" y="80"/>
                    <a:pt x="2758" y="65"/>
                    <a:pt x="2778" y="65"/>
                  </a:cubicBezTo>
                  <a:cubicBezTo>
                    <a:pt x="2797" y="65"/>
                    <a:pt x="2812" y="80"/>
                    <a:pt x="2812" y="99"/>
                  </a:cubicBezTo>
                  <a:lnTo>
                    <a:pt x="2812" y="99"/>
                  </a:lnTo>
                  <a:close/>
                  <a:moveTo>
                    <a:pt x="2804" y="453"/>
                  </a:moveTo>
                  <a:lnTo>
                    <a:pt x="2804" y="453"/>
                  </a:lnTo>
                  <a:cubicBezTo>
                    <a:pt x="2804" y="482"/>
                    <a:pt x="2811" y="493"/>
                    <a:pt x="2852" y="493"/>
                  </a:cubicBezTo>
                  <a:lnTo>
                    <a:pt x="2852" y="507"/>
                  </a:lnTo>
                  <a:lnTo>
                    <a:pt x="2695" y="507"/>
                  </a:lnTo>
                  <a:lnTo>
                    <a:pt x="2695" y="493"/>
                  </a:lnTo>
                  <a:cubicBezTo>
                    <a:pt x="2739" y="493"/>
                    <a:pt x="2749" y="487"/>
                    <a:pt x="2749" y="453"/>
                  </a:cubicBezTo>
                  <a:lnTo>
                    <a:pt x="2749" y="278"/>
                  </a:lnTo>
                  <a:cubicBezTo>
                    <a:pt x="2749" y="238"/>
                    <a:pt x="2737" y="235"/>
                    <a:pt x="2695" y="235"/>
                  </a:cubicBezTo>
                  <a:lnTo>
                    <a:pt x="2695" y="221"/>
                  </a:lnTo>
                  <a:lnTo>
                    <a:pt x="2790" y="212"/>
                  </a:lnTo>
                  <a:lnTo>
                    <a:pt x="2804" y="212"/>
                  </a:lnTo>
                  <a:lnTo>
                    <a:pt x="2804" y="453"/>
                  </a:lnTo>
                  <a:lnTo>
                    <a:pt x="2804" y="453"/>
                  </a:lnTo>
                  <a:close/>
                  <a:moveTo>
                    <a:pt x="2566" y="278"/>
                  </a:moveTo>
                  <a:lnTo>
                    <a:pt x="2566" y="278"/>
                  </a:lnTo>
                  <a:cubicBezTo>
                    <a:pt x="2543" y="247"/>
                    <a:pt x="2512" y="229"/>
                    <a:pt x="2483" y="229"/>
                  </a:cubicBezTo>
                  <a:cubicBezTo>
                    <a:pt x="2431" y="229"/>
                    <a:pt x="2395" y="276"/>
                    <a:pt x="2395" y="346"/>
                  </a:cubicBezTo>
                  <a:cubicBezTo>
                    <a:pt x="2395" y="414"/>
                    <a:pt x="2427" y="494"/>
                    <a:pt x="2521" y="494"/>
                  </a:cubicBezTo>
                  <a:cubicBezTo>
                    <a:pt x="2553" y="494"/>
                    <a:pt x="2566" y="481"/>
                    <a:pt x="2566" y="450"/>
                  </a:cubicBezTo>
                  <a:lnTo>
                    <a:pt x="2566" y="278"/>
                  </a:lnTo>
                  <a:lnTo>
                    <a:pt x="2566" y="278"/>
                  </a:lnTo>
                  <a:close/>
                  <a:moveTo>
                    <a:pt x="2621" y="451"/>
                  </a:moveTo>
                  <a:lnTo>
                    <a:pt x="2621" y="451"/>
                  </a:lnTo>
                  <a:cubicBezTo>
                    <a:pt x="2621" y="482"/>
                    <a:pt x="2632" y="493"/>
                    <a:pt x="2669" y="493"/>
                  </a:cubicBezTo>
                  <a:lnTo>
                    <a:pt x="2669" y="507"/>
                  </a:lnTo>
                  <a:lnTo>
                    <a:pt x="2502" y="507"/>
                  </a:lnTo>
                  <a:cubicBezTo>
                    <a:pt x="2381" y="507"/>
                    <a:pt x="2336" y="425"/>
                    <a:pt x="2336" y="358"/>
                  </a:cubicBezTo>
                  <a:cubicBezTo>
                    <a:pt x="2336" y="277"/>
                    <a:pt x="2395" y="212"/>
                    <a:pt x="2470" y="212"/>
                  </a:cubicBezTo>
                  <a:cubicBezTo>
                    <a:pt x="2500" y="212"/>
                    <a:pt x="2530" y="223"/>
                    <a:pt x="2566" y="247"/>
                  </a:cubicBezTo>
                  <a:lnTo>
                    <a:pt x="2566" y="72"/>
                  </a:lnTo>
                  <a:cubicBezTo>
                    <a:pt x="2566" y="31"/>
                    <a:pt x="2556" y="23"/>
                    <a:pt x="2528" y="23"/>
                  </a:cubicBezTo>
                  <a:lnTo>
                    <a:pt x="2512" y="23"/>
                  </a:lnTo>
                  <a:lnTo>
                    <a:pt x="2512" y="9"/>
                  </a:lnTo>
                  <a:lnTo>
                    <a:pt x="2607" y="0"/>
                  </a:lnTo>
                  <a:lnTo>
                    <a:pt x="2621" y="0"/>
                  </a:lnTo>
                  <a:lnTo>
                    <a:pt x="2621" y="451"/>
                  </a:lnTo>
                  <a:lnTo>
                    <a:pt x="2621" y="451"/>
                  </a:lnTo>
                  <a:close/>
                  <a:moveTo>
                    <a:pt x="2236" y="318"/>
                  </a:moveTo>
                  <a:lnTo>
                    <a:pt x="2236" y="318"/>
                  </a:lnTo>
                  <a:cubicBezTo>
                    <a:pt x="2239" y="255"/>
                    <a:pt x="2196" y="229"/>
                    <a:pt x="2159" y="229"/>
                  </a:cubicBezTo>
                  <a:cubicBezTo>
                    <a:pt x="2112" y="229"/>
                    <a:pt x="2083" y="265"/>
                    <a:pt x="2080" y="318"/>
                  </a:cubicBezTo>
                  <a:lnTo>
                    <a:pt x="2236" y="318"/>
                  </a:lnTo>
                  <a:lnTo>
                    <a:pt x="2236" y="318"/>
                  </a:lnTo>
                  <a:close/>
                  <a:moveTo>
                    <a:pt x="2080" y="332"/>
                  </a:moveTo>
                  <a:lnTo>
                    <a:pt x="2080" y="332"/>
                  </a:lnTo>
                  <a:cubicBezTo>
                    <a:pt x="2079" y="461"/>
                    <a:pt x="2155" y="493"/>
                    <a:pt x="2194" y="493"/>
                  </a:cubicBezTo>
                  <a:cubicBezTo>
                    <a:pt x="2234" y="493"/>
                    <a:pt x="2254" y="479"/>
                    <a:pt x="2295" y="433"/>
                  </a:cubicBezTo>
                  <a:lnTo>
                    <a:pt x="2295" y="454"/>
                  </a:lnTo>
                  <a:cubicBezTo>
                    <a:pt x="2260" y="498"/>
                    <a:pt x="2227" y="515"/>
                    <a:pt x="2177" y="515"/>
                  </a:cubicBezTo>
                  <a:cubicBezTo>
                    <a:pt x="2088" y="515"/>
                    <a:pt x="2023" y="453"/>
                    <a:pt x="2023" y="367"/>
                  </a:cubicBezTo>
                  <a:cubicBezTo>
                    <a:pt x="2023" y="280"/>
                    <a:pt x="2086" y="212"/>
                    <a:pt x="2167" y="212"/>
                  </a:cubicBezTo>
                  <a:cubicBezTo>
                    <a:pt x="2233" y="212"/>
                    <a:pt x="2294" y="266"/>
                    <a:pt x="2290" y="332"/>
                  </a:cubicBezTo>
                  <a:lnTo>
                    <a:pt x="2080" y="332"/>
                  </a:lnTo>
                  <a:lnTo>
                    <a:pt x="2080" y="332"/>
                  </a:lnTo>
                  <a:close/>
                  <a:moveTo>
                    <a:pt x="1977" y="57"/>
                  </a:moveTo>
                  <a:lnTo>
                    <a:pt x="1977" y="57"/>
                  </a:lnTo>
                  <a:cubicBezTo>
                    <a:pt x="1937" y="58"/>
                    <a:pt x="1922" y="86"/>
                    <a:pt x="1925" y="129"/>
                  </a:cubicBezTo>
                  <a:lnTo>
                    <a:pt x="1949" y="414"/>
                  </a:lnTo>
                  <a:cubicBezTo>
                    <a:pt x="1954" y="471"/>
                    <a:pt x="1963" y="489"/>
                    <a:pt x="2006" y="493"/>
                  </a:cubicBezTo>
                  <a:lnTo>
                    <a:pt x="2006" y="507"/>
                  </a:lnTo>
                  <a:lnTo>
                    <a:pt x="1840" y="507"/>
                  </a:lnTo>
                  <a:lnTo>
                    <a:pt x="1840" y="493"/>
                  </a:lnTo>
                  <a:cubicBezTo>
                    <a:pt x="1878" y="486"/>
                    <a:pt x="1890" y="469"/>
                    <a:pt x="1887" y="423"/>
                  </a:cubicBezTo>
                  <a:lnTo>
                    <a:pt x="1865" y="124"/>
                  </a:lnTo>
                  <a:lnTo>
                    <a:pt x="1863" y="124"/>
                  </a:lnTo>
                  <a:lnTo>
                    <a:pt x="1705" y="507"/>
                  </a:lnTo>
                  <a:lnTo>
                    <a:pt x="1693" y="507"/>
                  </a:lnTo>
                  <a:lnTo>
                    <a:pt x="1537" y="124"/>
                  </a:lnTo>
                  <a:lnTo>
                    <a:pt x="1536" y="124"/>
                  </a:lnTo>
                  <a:lnTo>
                    <a:pt x="1510" y="410"/>
                  </a:lnTo>
                  <a:cubicBezTo>
                    <a:pt x="1506" y="456"/>
                    <a:pt x="1523" y="484"/>
                    <a:pt x="1570" y="493"/>
                  </a:cubicBezTo>
                  <a:lnTo>
                    <a:pt x="1570" y="507"/>
                  </a:lnTo>
                  <a:lnTo>
                    <a:pt x="1426" y="507"/>
                  </a:lnTo>
                  <a:lnTo>
                    <a:pt x="1426" y="493"/>
                  </a:lnTo>
                  <a:cubicBezTo>
                    <a:pt x="1473" y="486"/>
                    <a:pt x="1480" y="459"/>
                    <a:pt x="1485" y="408"/>
                  </a:cubicBezTo>
                  <a:lnTo>
                    <a:pt x="1513" y="90"/>
                  </a:lnTo>
                  <a:cubicBezTo>
                    <a:pt x="1495" y="70"/>
                    <a:pt x="1479" y="61"/>
                    <a:pt x="1453" y="57"/>
                  </a:cubicBezTo>
                  <a:lnTo>
                    <a:pt x="1453" y="44"/>
                  </a:lnTo>
                  <a:lnTo>
                    <a:pt x="1570" y="44"/>
                  </a:lnTo>
                  <a:lnTo>
                    <a:pt x="1718" y="408"/>
                  </a:lnTo>
                  <a:lnTo>
                    <a:pt x="1868" y="44"/>
                  </a:lnTo>
                  <a:lnTo>
                    <a:pt x="1977" y="44"/>
                  </a:lnTo>
                  <a:lnTo>
                    <a:pt x="1977" y="57"/>
                  </a:lnTo>
                  <a:lnTo>
                    <a:pt x="1977" y="57"/>
                  </a:lnTo>
                  <a:close/>
                  <a:moveTo>
                    <a:pt x="1294" y="444"/>
                  </a:moveTo>
                  <a:lnTo>
                    <a:pt x="1294" y="444"/>
                  </a:lnTo>
                  <a:cubicBezTo>
                    <a:pt x="1294" y="482"/>
                    <a:pt x="1302" y="493"/>
                    <a:pt x="1342" y="493"/>
                  </a:cubicBezTo>
                  <a:lnTo>
                    <a:pt x="1342" y="507"/>
                  </a:lnTo>
                  <a:lnTo>
                    <a:pt x="1190" y="507"/>
                  </a:lnTo>
                  <a:lnTo>
                    <a:pt x="1190" y="493"/>
                  </a:lnTo>
                  <a:cubicBezTo>
                    <a:pt x="1228" y="493"/>
                    <a:pt x="1239" y="484"/>
                    <a:pt x="1239" y="457"/>
                  </a:cubicBezTo>
                  <a:lnTo>
                    <a:pt x="1239" y="308"/>
                  </a:lnTo>
                  <a:cubicBezTo>
                    <a:pt x="1239" y="262"/>
                    <a:pt x="1206" y="242"/>
                    <a:pt x="1175" y="242"/>
                  </a:cubicBezTo>
                  <a:cubicBezTo>
                    <a:pt x="1147" y="242"/>
                    <a:pt x="1122" y="260"/>
                    <a:pt x="1093" y="298"/>
                  </a:cubicBezTo>
                  <a:lnTo>
                    <a:pt x="1093" y="438"/>
                  </a:lnTo>
                  <a:cubicBezTo>
                    <a:pt x="1093" y="482"/>
                    <a:pt x="1099" y="493"/>
                    <a:pt x="1142" y="493"/>
                  </a:cubicBezTo>
                  <a:lnTo>
                    <a:pt x="1142" y="507"/>
                  </a:lnTo>
                  <a:lnTo>
                    <a:pt x="991" y="507"/>
                  </a:lnTo>
                  <a:lnTo>
                    <a:pt x="991" y="493"/>
                  </a:lnTo>
                  <a:cubicBezTo>
                    <a:pt x="1029" y="493"/>
                    <a:pt x="1039" y="490"/>
                    <a:pt x="1039" y="438"/>
                  </a:cubicBezTo>
                  <a:lnTo>
                    <a:pt x="1039" y="277"/>
                  </a:lnTo>
                  <a:cubicBezTo>
                    <a:pt x="1039" y="242"/>
                    <a:pt x="1030" y="235"/>
                    <a:pt x="991" y="235"/>
                  </a:cubicBezTo>
                  <a:lnTo>
                    <a:pt x="991" y="221"/>
                  </a:lnTo>
                  <a:lnTo>
                    <a:pt x="1080" y="212"/>
                  </a:lnTo>
                  <a:lnTo>
                    <a:pt x="1093" y="212"/>
                  </a:lnTo>
                  <a:lnTo>
                    <a:pt x="1093" y="270"/>
                  </a:lnTo>
                  <a:cubicBezTo>
                    <a:pt x="1127" y="231"/>
                    <a:pt x="1161" y="212"/>
                    <a:pt x="1197" y="212"/>
                  </a:cubicBezTo>
                  <a:cubicBezTo>
                    <a:pt x="1245" y="212"/>
                    <a:pt x="1294" y="246"/>
                    <a:pt x="1294" y="315"/>
                  </a:cubicBezTo>
                  <a:lnTo>
                    <a:pt x="1294" y="444"/>
                  </a:lnTo>
                  <a:lnTo>
                    <a:pt x="1294" y="444"/>
                  </a:lnTo>
                  <a:close/>
                  <a:moveTo>
                    <a:pt x="930" y="444"/>
                  </a:moveTo>
                  <a:lnTo>
                    <a:pt x="930" y="444"/>
                  </a:lnTo>
                  <a:cubicBezTo>
                    <a:pt x="930" y="482"/>
                    <a:pt x="938" y="493"/>
                    <a:pt x="978" y="493"/>
                  </a:cubicBezTo>
                  <a:lnTo>
                    <a:pt x="978" y="507"/>
                  </a:lnTo>
                  <a:lnTo>
                    <a:pt x="826" y="507"/>
                  </a:lnTo>
                  <a:lnTo>
                    <a:pt x="826" y="493"/>
                  </a:lnTo>
                  <a:cubicBezTo>
                    <a:pt x="864" y="493"/>
                    <a:pt x="875" y="484"/>
                    <a:pt x="875" y="457"/>
                  </a:cubicBezTo>
                  <a:lnTo>
                    <a:pt x="875" y="308"/>
                  </a:lnTo>
                  <a:cubicBezTo>
                    <a:pt x="875" y="262"/>
                    <a:pt x="842" y="242"/>
                    <a:pt x="811" y="242"/>
                  </a:cubicBezTo>
                  <a:cubicBezTo>
                    <a:pt x="783" y="242"/>
                    <a:pt x="758" y="260"/>
                    <a:pt x="730" y="298"/>
                  </a:cubicBezTo>
                  <a:lnTo>
                    <a:pt x="730" y="438"/>
                  </a:lnTo>
                  <a:cubicBezTo>
                    <a:pt x="730" y="482"/>
                    <a:pt x="735" y="493"/>
                    <a:pt x="778" y="493"/>
                  </a:cubicBezTo>
                  <a:lnTo>
                    <a:pt x="778" y="507"/>
                  </a:lnTo>
                  <a:lnTo>
                    <a:pt x="627" y="507"/>
                  </a:lnTo>
                  <a:lnTo>
                    <a:pt x="627" y="493"/>
                  </a:lnTo>
                  <a:cubicBezTo>
                    <a:pt x="665" y="493"/>
                    <a:pt x="675" y="490"/>
                    <a:pt x="675" y="438"/>
                  </a:cubicBezTo>
                  <a:lnTo>
                    <a:pt x="675" y="277"/>
                  </a:lnTo>
                  <a:cubicBezTo>
                    <a:pt x="675" y="242"/>
                    <a:pt x="666" y="235"/>
                    <a:pt x="627" y="235"/>
                  </a:cubicBezTo>
                  <a:lnTo>
                    <a:pt x="627" y="221"/>
                  </a:lnTo>
                  <a:lnTo>
                    <a:pt x="716" y="212"/>
                  </a:lnTo>
                  <a:lnTo>
                    <a:pt x="730" y="212"/>
                  </a:lnTo>
                  <a:lnTo>
                    <a:pt x="730" y="270"/>
                  </a:lnTo>
                  <a:cubicBezTo>
                    <a:pt x="763" y="231"/>
                    <a:pt x="797" y="212"/>
                    <a:pt x="833" y="212"/>
                  </a:cubicBezTo>
                  <a:cubicBezTo>
                    <a:pt x="881" y="212"/>
                    <a:pt x="930" y="246"/>
                    <a:pt x="930" y="315"/>
                  </a:cubicBezTo>
                  <a:lnTo>
                    <a:pt x="930" y="444"/>
                  </a:lnTo>
                  <a:lnTo>
                    <a:pt x="930" y="444"/>
                  </a:lnTo>
                  <a:close/>
                  <a:moveTo>
                    <a:pt x="552" y="318"/>
                  </a:moveTo>
                  <a:lnTo>
                    <a:pt x="552" y="318"/>
                  </a:lnTo>
                  <a:cubicBezTo>
                    <a:pt x="555" y="255"/>
                    <a:pt x="512" y="229"/>
                    <a:pt x="475" y="229"/>
                  </a:cubicBezTo>
                  <a:cubicBezTo>
                    <a:pt x="428" y="229"/>
                    <a:pt x="399" y="265"/>
                    <a:pt x="396" y="318"/>
                  </a:cubicBezTo>
                  <a:lnTo>
                    <a:pt x="552" y="318"/>
                  </a:lnTo>
                  <a:lnTo>
                    <a:pt x="552" y="318"/>
                  </a:lnTo>
                  <a:close/>
                  <a:moveTo>
                    <a:pt x="396" y="332"/>
                  </a:moveTo>
                  <a:lnTo>
                    <a:pt x="396" y="332"/>
                  </a:lnTo>
                  <a:cubicBezTo>
                    <a:pt x="395" y="461"/>
                    <a:pt x="471" y="493"/>
                    <a:pt x="510" y="493"/>
                  </a:cubicBezTo>
                  <a:cubicBezTo>
                    <a:pt x="550" y="493"/>
                    <a:pt x="570" y="479"/>
                    <a:pt x="611" y="433"/>
                  </a:cubicBezTo>
                  <a:lnTo>
                    <a:pt x="611" y="454"/>
                  </a:lnTo>
                  <a:cubicBezTo>
                    <a:pt x="576" y="498"/>
                    <a:pt x="543" y="515"/>
                    <a:pt x="493" y="515"/>
                  </a:cubicBezTo>
                  <a:cubicBezTo>
                    <a:pt x="403" y="515"/>
                    <a:pt x="339" y="453"/>
                    <a:pt x="339" y="367"/>
                  </a:cubicBezTo>
                  <a:cubicBezTo>
                    <a:pt x="339" y="280"/>
                    <a:pt x="402" y="212"/>
                    <a:pt x="483" y="212"/>
                  </a:cubicBezTo>
                  <a:cubicBezTo>
                    <a:pt x="549" y="212"/>
                    <a:pt x="610" y="266"/>
                    <a:pt x="606" y="332"/>
                  </a:cubicBezTo>
                  <a:lnTo>
                    <a:pt x="396" y="332"/>
                  </a:lnTo>
                  <a:lnTo>
                    <a:pt x="396" y="332"/>
                  </a:lnTo>
                  <a:close/>
                  <a:moveTo>
                    <a:pt x="114" y="269"/>
                  </a:moveTo>
                  <a:lnTo>
                    <a:pt x="114" y="269"/>
                  </a:lnTo>
                  <a:cubicBezTo>
                    <a:pt x="135" y="276"/>
                    <a:pt x="147" y="277"/>
                    <a:pt x="172" y="277"/>
                  </a:cubicBezTo>
                  <a:cubicBezTo>
                    <a:pt x="240" y="277"/>
                    <a:pt x="284" y="240"/>
                    <a:pt x="284" y="177"/>
                  </a:cubicBezTo>
                  <a:cubicBezTo>
                    <a:pt x="284" y="128"/>
                    <a:pt x="257" y="61"/>
                    <a:pt x="172" y="61"/>
                  </a:cubicBezTo>
                  <a:lnTo>
                    <a:pt x="114" y="61"/>
                  </a:lnTo>
                  <a:lnTo>
                    <a:pt x="114" y="269"/>
                  </a:lnTo>
                  <a:lnTo>
                    <a:pt x="114" y="269"/>
                  </a:lnTo>
                  <a:close/>
                  <a:moveTo>
                    <a:pt x="114" y="419"/>
                  </a:moveTo>
                  <a:lnTo>
                    <a:pt x="114" y="419"/>
                  </a:lnTo>
                  <a:cubicBezTo>
                    <a:pt x="114" y="477"/>
                    <a:pt x="128" y="493"/>
                    <a:pt x="167" y="493"/>
                  </a:cubicBezTo>
                  <a:lnTo>
                    <a:pt x="167" y="507"/>
                  </a:lnTo>
                  <a:lnTo>
                    <a:pt x="0" y="507"/>
                  </a:lnTo>
                  <a:lnTo>
                    <a:pt x="0" y="493"/>
                  </a:lnTo>
                  <a:cubicBezTo>
                    <a:pt x="33" y="493"/>
                    <a:pt x="53" y="482"/>
                    <a:pt x="53" y="421"/>
                  </a:cubicBezTo>
                  <a:lnTo>
                    <a:pt x="53" y="131"/>
                  </a:lnTo>
                  <a:cubicBezTo>
                    <a:pt x="53" y="74"/>
                    <a:pt x="39" y="57"/>
                    <a:pt x="0" y="57"/>
                  </a:cubicBezTo>
                  <a:lnTo>
                    <a:pt x="0" y="44"/>
                  </a:lnTo>
                  <a:lnTo>
                    <a:pt x="169" y="44"/>
                  </a:lnTo>
                  <a:cubicBezTo>
                    <a:pt x="297" y="44"/>
                    <a:pt x="349" y="111"/>
                    <a:pt x="349" y="175"/>
                  </a:cubicBezTo>
                  <a:cubicBezTo>
                    <a:pt x="349" y="252"/>
                    <a:pt x="290" y="295"/>
                    <a:pt x="185" y="295"/>
                  </a:cubicBezTo>
                  <a:cubicBezTo>
                    <a:pt x="165" y="295"/>
                    <a:pt x="148" y="294"/>
                    <a:pt x="114" y="290"/>
                  </a:cubicBezTo>
                  <a:lnTo>
                    <a:pt x="114" y="419"/>
                  </a:lnTo>
                  <a:lnTo>
                    <a:pt x="114" y="419"/>
                  </a:lnTo>
                  <a:close/>
                  <a:moveTo>
                    <a:pt x="3135" y="313"/>
                  </a:moveTo>
                  <a:lnTo>
                    <a:pt x="3135" y="313"/>
                  </a:lnTo>
                  <a:lnTo>
                    <a:pt x="3121" y="313"/>
                  </a:lnTo>
                  <a:cubicBezTo>
                    <a:pt x="3109" y="262"/>
                    <a:pt x="3073" y="229"/>
                    <a:pt x="3025" y="229"/>
                  </a:cubicBezTo>
                  <a:cubicBezTo>
                    <a:pt x="2968" y="229"/>
                    <a:pt x="2929" y="277"/>
                    <a:pt x="2929" y="347"/>
                  </a:cubicBezTo>
                  <a:cubicBezTo>
                    <a:pt x="2929" y="426"/>
                    <a:pt x="2978" y="491"/>
                    <a:pt x="3036" y="491"/>
                  </a:cubicBezTo>
                  <a:cubicBezTo>
                    <a:pt x="3071" y="491"/>
                    <a:pt x="3113" y="473"/>
                    <a:pt x="3143" y="431"/>
                  </a:cubicBezTo>
                  <a:lnTo>
                    <a:pt x="3143" y="452"/>
                  </a:lnTo>
                  <a:cubicBezTo>
                    <a:pt x="3112" y="494"/>
                    <a:pt x="3069" y="515"/>
                    <a:pt x="3017" y="515"/>
                  </a:cubicBezTo>
                  <a:cubicBezTo>
                    <a:pt x="2932" y="515"/>
                    <a:pt x="2873" y="456"/>
                    <a:pt x="2873" y="371"/>
                  </a:cubicBezTo>
                  <a:cubicBezTo>
                    <a:pt x="2873" y="283"/>
                    <a:pt x="2939" y="212"/>
                    <a:pt x="3021" y="212"/>
                  </a:cubicBezTo>
                  <a:cubicBezTo>
                    <a:pt x="3064" y="212"/>
                    <a:pt x="3087" y="229"/>
                    <a:pt x="3102" y="229"/>
                  </a:cubicBezTo>
                  <a:cubicBezTo>
                    <a:pt x="3109" y="229"/>
                    <a:pt x="3116" y="223"/>
                    <a:pt x="3121" y="212"/>
                  </a:cubicBezTo>
                  <a:lnTo>
                    <a:pt x="3135" y="212"/>
                  </a:lnTo>
                  <a:lnTo>
                    <a:pt x="3135" y="31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Line top Placeholder 20">
            <a:extLst>
              <a:ext uri="{FF2B5EF4-FFF2-40B4-BE49-F238E27FC236}">
                <a16:creationId xmlns:a16="http://schemas.microsoft.com/office/drawing/2014/main" id="{07792B4C-F919-7FC6-37AC-1AC9B390E5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997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uides" hidden="1">
            <a:extLst>
              <a:ext uri="{FF2B5EF4-FFF2-40B4-BE49-F238E27FC236}">
                <a16:creationId xmlns:a16="http://schemas.microsoft.com/office/drawing/2014/main" id="{34F4D84D-8B38-E9C5-1868-7F61784FF06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0FCFE-6765-0832-0840-9CF39F36BB4B}"/>
              </a:ext>
            </a:extLst>
          </p:cNvPr>
          <p:cNvSpPr txBox="1"/>
          <p:nvPr userDrawn="1"/>
        </p:nvSpPr>
        <p:spPr>
          <a:xfrm>
            <a:off x="719138" y="719138"/>
            <a:ext cx="107521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If you see any </a:t>
            </a:r>
            <a:r>
              <a:rPr lang="en-GB" sz="4400" b="1" i="1" dirty="0">
                <a:solidFill>
                  <a:schemeClr val="bg1"/>
                </a:solidFill>
              </a:rPr>
              <a:t>layouts after this </a:t>
            </a:r>
            <a:r>
              <a:rPr lang="en-GB" sz="4400" dirty="0">
                <a:solidFill>
                  <a:schemeClr val="bg1"/>
                </a:solidFill>
              </a:rPr>
              <a:t>one,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4400" dirty="0">
                <a:solidFill>
                  <a:schemeClr val="bg1"/>
                </a:solidFill>
              </a:rPr>
              <a:t>do not use them. These layouts are not part of our corporate template.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6478E-CC82-DDC4-E285-44F5186FA8EF}"/>
              </a:ext>
            </a:extLst>
          </p:cNvPr>
          <p:cNvSpPr txBox="1"/>
          <p:nvPr userDrawn="1"/>
        </p:nvSpPr>
        <p:spPr>
          <a:xfrm>
            <a:off x="719138" y="2370138"/>
            <a:ext cx="98266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i="1" dirty="0">
                <a:solidFill>
                  <a:schemeClr val="bg1"/>
                </a:solidFill>
              </a:rPr>
              <a:t>Do not use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D99491-12E6-F691-C3B6-1E56D3E5BEA5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E8E280-940A-9CA6-05EF-30988A74A821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0B93E5-EC9B-1CC2-0E61-75FEB63B4820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01A1C46-3C4F-8189-EA0E-23635248B2F4}"/>
              </a:ext>
            </a:extLst>
          </p:cNvPr>
          <p:cNvSpPr txBox="1"/>
          <p:nvPr userDrawn="1"/>
        </p:nvSpPr>
        <p:spPr>
          <a:xfrm>
            <a:off x="719138" y="5142277"/>
            <a:ext cx="107521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Also notice: Layouts after this might contain potential confidential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258318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C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D420-908F-5B61-4A62-D08775D7B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720000"/>
            <a:ext cx="3344400" cy="541440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6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Agenda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73473-00D3-EA4E-9912-9AFB4C8B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November 14, 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4E47-E74D-FD10-F0BD-556D34D4E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0091B6-D998-5867-4730-E29A7BBC327C}"/>
              </a:ext>
            </a:extLst>
          </p:cNvPr>
          <p:cNvCxnSpPr>
            <a:cxnSpLocks/>
          </p:cNvCxnSpPr>
          <p:nvPr userDrawn="1"/>
        </p:nvCxnSpPr>
        <p:spPr>
          <a:xfrm>
            <a:off x="4254919" y="719138"/>
            <a:ext cx="0" cy="5418137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FDBB6-507E-07B9-8F7A-2FF96DCC7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3200" y="720000"/>
            <a:ext cx="5040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rgbClr val="9EC3E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rgbClr val="9EC3E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0BD2689-42EB-47E4-CA47-227CF851A5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0800" y="720000"/>
            <a:ext cx="59688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add agenda point, one line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F71C5786-03E4-BADA-2C63-BC735E4C49C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Footers" descr="{&quot;templafy&quot;:{&quot;id&quot;:&quot;b629212b-aba2-422f-a8af-fd93b3a4d254&quot;}}">
            <a:extLst>
              <a:ext uri="{FF2B5EF4-FFF2-40B4-BE49-F238E27FC236}">
                <a16:creationId xmlns:a16="http://schemas.microsoft.com/office/drawing/2014/main" id="{7F5AAA95-4262-DACC-6539-F83764B3EBBF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45612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5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070000"/>
            <a:ext cx="7408800" cy="406800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8800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720000"/>
            <a:ext cx="7408800" cy="99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800" b="1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Line top Placeholder 20">
            <a:extLst>
              <a:ext uri="{FF2B5EF4-FFF2-40B4-BE49-F238E27FC236}">
                <a16:creationId xmlns:a16="http://schemas.microsoft.com/office/drawing/2014/main" id="{A191D59F-2E4F-9DFD-FEAC-7FF6480D86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626988C-588C-2C8A-2DC0-5D2C99DF44FE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November 14, 2024</a:t>
            </a:fld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F47F8-2FA5-B3C4-62D6-146B019264A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7C09ABE0-4AC7-DE98-E246-798BA091147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6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C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070000"/>
            <a:ext cx="7408800" cy="406800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88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720000"/>
            <a:ext cx="7408800" cy="99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800" b="1" cap="none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14EBF-5BDF-4CA4-90C8-3F84A21DF94B}" type="datetimeFigureOut">
              <a:rPr lang="en-GB" smtClean="0"/>
              <a:pPr/>
              <a:t>14/11/2024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7AE78B8-0EB3-C024-37F4-F509882235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Footers" descr="{&quot;templafy&quot;:{&quot;id&quot;:&quot;5e7a4020-5197-42b5-a0a1-76d93439fe1b&quot;}}">
            <a:extLst>
              <a:ext uri="{FF2B5EF4-FFF2-40B4-BE49-F238E27FC236}">
                <a16:creationId xmlns:a16="http://schemas.microsoft.com/office/drawing/2014/main" id="{5AE369FE-ED76-6EEE-3247-2A919AD7045B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402448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6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14EBF-5BDF-4CA4-90C8-3F84A21DF94B}" type="datetimeFigureOut">
              <a:rPr lang="en-GB" smtClean="0"/>
              <a:pPr/>
              <a:t>14/11/2024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18E4D93D-2A45-24EA-FE18-43B286D00ED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39b31465-7178-466a-8f42-3e4972402eff&quot;}}">
            <a:extLst>
              <a:ext uri="{FF2B5EF4-FFF2-40B4-BE49-F238E27FC236}">
                <a16:creationId xmlns:a16="http://schemas.microsoft.com/office/drawing/2014/main" id="{A24A8258-9B07-0170-490D-F13D7253F271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70244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14EBF-5BDF-4CA4-90C8-3F84A21DF94B}" type="datetimeFigureOut">
              <a:rPr lang="en-GB" smtClean="0"/>
              <a:pPr/>
              <a:t>14/11/2024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EEFCB10F-81AA-2405-D116-45EC5887718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62dd52fa-754b-4464-afdb-3af5137dce98&quot;}}">
            <a:extLst>
              <a:ext uri="{FF2B5EF4-FFF2-40B4-BE49-F238E27FC236}">
                <a16:creationId xmlns:a16="http://schemas.microsoft.com/office/drawing/2014/main" id="{A5498BB6-9C05-CEB9-2389-021308A18C51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309394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653DF-2095-1798-1D71-96071517C202}"/>
              </a:ext>
            </a:extLst>
          </p:cNvPr>
          <p:cNvSpPr>
            <a:spLocks noGrp="1"/>
          </p:cNvSpPr>
          <p:nvPr>
            <p:ph type="title"/>
            <p:custDataLst>
              <p:tags r:id="rId48"/>
            </p:custDataLst>
          </p:nvPr>
        </p:nvSpPr>
        <p:spPr>
          <a:xfrm>
            <a:off x="719138" y="720000"/>
            <a:ext cx="10753724" cy="90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3B6BD-6FE3-BE4B-16AE-1D8275ECAA77}"/>
              </a:ext>
            </a:extLst>
          </p:cNvPr>
          <p:cNvSpPr>
            <a:spLocks noGrp="1"/>
          </p:cNvSpPr>
          <p:nvPr>
            <p:ph type="body" idx="1"/>
            <p:custDataLst>
              <p:tags r:id="rId49"/>
            </p:custDataLst>
          </p:nvPr>
        </p:nvSpPr>
        <p:spPr>
          <a:xfrm>
            <a:off x="720000" y="1713599"/>
            <a:ext cx="10752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Nineth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BF82-8BAB-1E5B-37EF-020818D1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5138" y="6439469"/>
            <a:ext cx="2743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197DF7FC-2311-4E03-AAFE-2DADE0839E10}" type="datetime4">
              <a:rPr lang="en-US" noProof="0" smtClean="0"/>
              <a:t>November 14, 2024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CFEF-8B6A-152F-1EE7-29B8B4C5E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9138" y="6439469"/>
            <a:ext cx="39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Footers" descr="{&quot;templafy&quot;:{&quot;id&quot;:&quot;7bd821ab-2b5a-4feb-809b-9e9351837c7c&quot;}}">
            <a:extLst>
              <a:ext uri="{FF2B5EF4-FFF2-40B4-BE49-F238E27FC236}">
                <a16:creationId xmlns:a16="http://schemas.microsoft.com/office/drawing/2014/main" id="{C9D8BBB8-64ED-CEAF-3B7D-CCE7CC4C4579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  <p:sp>
        <p:nvSpPr>
          <p:cNvPr id="19" name="Guides" hidden="1">
            <a:extLst>
              <a:ext uri="{FF2B5EF4-FFF2-40B4-BE49-F238E27FC236}">
                <a16:creationId xmlns:a16="http://schemas.microsoft.com/office/drawing/2014/main" id="{0D073D88-5C5F-430B-DE0F-D1CD684A6AE8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0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8" r:id="rId3"/>
    <p:sldLayoutId id="2147483659" r:id="rId4"/>
    <p:sldLayoutId id="2147483660" r:id="rId5"/>
    <p:sldLayoutId id="2147483667" r:id="rId6"/>
    <p:sldLayoutId id="2147483666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50" r:id="rId13"/>
    <p:sldLayoutId id="2147483653" r:id="rId14"/>
    <p:sldLayoutId id="2147483668" r:id="rId15"/>
    <p:sldLayoutId id="2147483669" r:id="rId16"/>
    <p:sldLayoutId id="2147483651" r:id="rId17"/>
    <p:sldLayoutId id="2147483652" r:id="rId18"/>
    <p:sldLayoutId id="2147483654" r:id="rId19"/>
    <p:sldLayoutId id="2147483655" r:id="rId20"/>
    <p:sldLayoutId id="2147483670" r:id="rId21"/>
    <p:sldLayoutId id="2147483671" r:id="rId22"/>
    <p:sldLayoutId id="2147483672" r:id="rId23"/>
    <p:sldLayoutId id="2147483693" r:id="rId24"/>
    <p:sldLayoutId id="2147483694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90" r:id="rId34"/>
    <p:sldLayoutId id="2147483681" r:id="rId35"/>
    <p:sldLayoutId id="2147483682" r:id="rId36"/>
    <p:sldLayoutId id="2147483683" r:id="rId37"/>
    <p:sldLayoutId id="2147483692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56" r:id="rId45"/>
    <p:sldLayoutId id="2147483691" r:id="rId4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5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36800" indent="-136800" algn="l" defTabSz="914400" rtl="0" eaLnBrk="1" latinLnBrk="0" hangingPunct="1">
        <a:lnSpc>
          <a:spcPct val="100000"/>
        </a:lnSpc>
        <a:spcBef>
          <a:spcPts val="400"/>
        </a:spcBef>
        <a:spcAft>
          <a:spcPts val="1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20400" indent="-183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Font typeface="Calibri Light" panose="020F0302020204030204" pitchFamily="34" charset="0"/>
        <a:buChar char="—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04000" indent="-183600" algn="l" defTabSz="914400" rtl="0" eaLnBrk="1" latinLnBrk="0" hangingPunct="1">
        <a:lnSpc>
          <a:spcPct val="100000"/>
        </a:lnSpc>
        <a:spcBef>
          <a:spcPts val="100"/>
        </a:spcBef>
        <a:spcAft>
          <a:spcPts val="300"/>
        </a:spcAft>
        <a:buClr>
          <a:srgbClr val="9EC3E1"/>
        </a:buClr>
        <a:buFont typeface="Courier New" panose="02070309020205020404" pitchFamily="49" charset="0"/>
        <a:buChar char="o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300"/>
        </a:spcAft>
        <a:buFont typeface="Arial" panose="020B0604020202020204" pitchFamily="34" charset="0"/>
        <a:buNone/>
        <a:defRPr sz="1800" b="1" kern="1200" cap="all" spc="200" baseline="0">
          <a:solidFill>
            <a:schemeClr val="accent2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accent3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400" b="1" kern="1200" cap="all" spc="180" baseline="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1" kern="1200">
          <a:solidFill>
            <a:srgbClr val="990000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1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og.org/clinical/clinical-guidance/committee-opinion/articles/2017/08/opioid-use-and-opioid-use-disorder-in-pregnancy" TargetMode="Externa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7.xml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A44E20-FC1F-B58B-F256-050DF9BE7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550" y="2722171"/>
            <a:ext cx="10733505" cy="1782000"/>
          </a:xfrm>
        </p:spPr>
        <p:txBody>
          <a:bodyPr/>
          <a:lstStyle/>
          <a:p>
            <a:r>
              <a:rPr lang="en-US" sz="4800" dirty="0"/>
              <a:t>Silent Struggles: </a:t>
            </a:r>
            <a:br>
              <a:rPr lang="en-US" sz="4800" dirty="0"/>
            </a:br>
            <a:r>
              <a:rPr lang="en-US" sz="4800" dirty="0"/>
              <a:t>Unveiling Stigma in Healthcare with Perinatal Opioid Use Disorder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8AB653-73E8-05CF-EE6A-C97CDC398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8550" y="6435100"/>
            <a:ext cx="5195025" cy="180000"/>
          </a:xfrm>
        </p:spPr>
        <p:txBody>
          <a:bodyPr/>
          <a:lstStyle/>
          <a:p>
            <a:r>
              <a:rPr lang="en-US" sz="1400" dirty="0"/>
              <a:t>November 15, 2024</a:t>
            </a:r>
            <a:endParaRPr lang="en-GB" sz="14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D2E7713-95D1-EF3A-14F4-0A419A859B0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F78AF4E-5FB1-4DB5-DBA3-3A562EA14B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9980" y="5005137"/>
            <a:ext cx="5670820" cy="67665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dirty="0" err="1"/>
              <a:t>Dr.</a:t>
            </a:r>
            <a:r>
              <a:rPr lang="en-GB" sz="1800" dirty="0"/>
              <a:t> Rebecca Schapiro MD, MPH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Mentor: </a:t>
            </a:r>
            <a:r>
              <a:rPr lang="en-GB" sz="1800" dirty="0" err="1"/>
              <a:t>Dr.</a:t>
            </a:r>
            <a:r>
              <a:rPr lang="en-GB" sz="1800" dirty="0"/>
              <a:t> Nia Bhadra-</a:t>
            </a:r>
            <a:r>
              <a:rPr lang="en-GB" sz="1800" dirty="0" err="1"/>
              <a:t>Heintz</a:t>
            </a:r>
            <a:r>
              <a:rPr lang="en-GB" sz="1800" dirty="0"/>
              <a:t> MD, MSc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D395941-E43C-35C8-71FA-F7C471043B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275" y="6041851"/>
            <a:ext cx="5194300" cy="180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Hospital of the University of Pennsylvania,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Department of Obstetrics and </a:t>
            </a:r>
            <a:r>
              <a:rPr lang="en-GB" sz="1400" dirty="0" err="1"/>
              <a:t>Gynecology</a:t>
            </a:r>
            <a:endParaRPr lang="en-GB" sz="14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0524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28F4A-3D80-1BC9-1F41-0C7B4F267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D7D48-F0FD-B1C6-F28A-FA6A494F8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9138" y="6439469"/>
            <a:ext cx="39600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DDEA8E7-5F55-4A60-8EF9-470692FC5635}" type="slidenum">
              <a:rPr lang="en-US" noProof="0" smtClean="0"/>
              <a:pPr>
                <a:spcAft>
                  <a:spcPts val="600"/>
                </a:spcAft>
              </a:pPr>
              <a:t>10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CC45A-6D3A-39A8-E523-D6A203CC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 anchor="t">
            <a:noAutofit/>
          </a:bodyPr>
          <a:lstStyle/>
          <a:p>
            <a:r>
              <a:rPr lang="en-US" dirty="0"/>
              <a:t>Stigma Experiences</a:t>
            </a:r>
            <a:br>
              <a:rPr lang="en-US" dirty="0"/>
            </a:br>
            <a:endParaRPr lang="en-US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4110EC9-746F-232E-01B5-B350295C4043}"/>
              </a:ext>
            </a:extLst>
          </p:cNvPr>
          <p:cNvSpPr/>
          <p:nvPr/>
        </p:nvSpPr>
        <p:spPr>
          <a:xfrm>
            <a:off x="507834" y="1604212"/>
            <a:ext cx="10753724" cy="4283242"/>
          </a:xfrm>
          <a:prstGeom prst="wedgeRoundRectCallout">
            <a:avLst>
              <a:gd name="adj1" fmla="val -25355"/>
              <a:gd name="adj2" fmla="val 64356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“It can be nerve wracking because even though you are told </a:t>
            </a: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[suboxone]</a:t>
            </a:r>
            <a:r>
              <a:rPr lang="en-US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doesn’t have a negative effect on your child… you feel like a bad parent</a:t>
            </a: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it doesn’t have an effect on my kids, or can’t create an addiction for them, then why do they have to stay extra days in the hospital compared to other kids. </a:t>
            </a: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ometimes it just makes you, as a parent, feel like, damn I wish I could have done things a little bit differently and not feel like I’m hindering my child off the bat.”  Participant 9</a:t>
            </a:r>
          </a:p>
        </p:txBody>
      </p:sp>
    </p:spTree>
    <p:extLst>
      <p:ext uri="{BB962C8B-B14F-4D97-AF65-F5344CB8AC3E}">
        <p14:creationId xmlns:p14="http://schemas.microsoft.com/office/powerpoint/2010/main" val="34378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E97D0-417B-F3E4-3D86-44C839399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9FC4F-9A1F-F924-88B8-D100EDDD26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9138" y="6439469"/>
            <a:ext cx="39600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DDEA8E7-5F55-4A60-8EF9-470692FC5635}" type="slidenum">
              <a:rPr lang="en-US" noProof="0" smtClean="0"/>
              <a:pPr>
                <a:spcAft>
                  <a:spcPts val="600"/>
                </a:spcAft>
              </a:pPr>
              <a:t>11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9EB3D-3989-CD15-A32E-29024F62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 anchor="t">
            <a:noAutofit/>
          </a:bodyPr>
          <a:lstStyle/>
          <a:p>
            <a:r>
              <a:rPr lang="en-US" dirty="0"/>
              <a:t>Stigma Experiences</a:t>
            </a:r>
            <a:br>
              <a:rPr lang="en-US" dirty="0"/>
            </a:br>
            <a:endParaRPr lang="en-US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98E4D39-76F6-0FBA-A7E7-7CD3B0B7402A}"/>
              </a:ext>
            </a:extLst>
          </p:cNvPr>
          <p:cNvSpPr/>
          <p:nvPr/>
        </p:nvSpPr>
        <p:spPr>
          <a:xfrm>
            <a:off x="507834" y="1604212"/>
            <a:ext cx="10753724" cy="4283242"/>
          </a:xfrm>
          <a:prstGeom prst="wedgeRoundRectCallout">
            <a:avLst>
              <a:gd name="adj1" fmla="val -25355"/>
              <a:gd name="adj2" fmla="val 64356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“They didn’t want to give me any pain medication at all…I’ve had nurses physically go out of their way to try … and not give you what the doctor ordered. Specifically nurses. They feel like they know best, and I’m a nurse... I feel like they think, ‘She shouldn’t get be getting this, or she shouldn’t be taking it.’” Participant 5</a:t>
            </a:r>
          </a:p>
        </p:txBody>
      </p:sp>
    </p:spTree>
    <p:extLst>
      <p:ext uri="{BB962C8B-B14F-4D97-AF65-F5344CB8AC3E}">
        <p14:creationId xmlns:p14="http://schemas.microsoft.com/office/powerpoint/2010/main" val="205607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24341-97C5-E04B-8F65-9C42FCE0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F0AE8-6D77-9E4A-B628-5FBDC159F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9138" y="6439469"/>
            <a:ext cx="39600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DDEA8E7-5F55-4A60-8EF9-470692FC5635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24FBB-05E4-01A6-3146-C26A4733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 anchor="t">
            <a:noAutofit/>
          </a:bodyPr>
          <a:lstStyle/>
          <a:p>
            <a:r>
              <a:rPr lang="en-US" dirty="0"/>
              <a:t>Health Outcomes</a:t>
            </a:r>
            <a:br>
              <a:rPr lang="en-US" dirty="0"/>
            </a:br>
            <a:endParaRPr lang="en-US" dirty="0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13B540FD-F654-C649-4A00-9F3640B017C5}"/>
              </a:ext>
            </a:extLst>
          </p:cNvPr>
          <p:cNvSpPr/>
          <p:nvPr/>
        </p:nvSpPr>
        <p:spPr>
          <a:xfrm>
            <a:off x="561473" y="1507958"/>
            <a:ext cx="5951622" cy="4630042"/>
          </a:xfrm>
          <a:prstGeom prst="wedgeRoundRectCallout">
            <a:avLst>
              <a:gd name="adj1" fmla="val -26673"/>
              <a:gd name="adj2" fmla="val 60630"/>
              <a:gd name="adj3" fmla="val 16667"/>
            </a:avLst>
          </a:prstGeom>
          <a:solidFill>
            <a:srgbClr val="88A9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"I guess the next time I get pregnant, if there is a next time, I’m not going to take the suboxones. I don’t feel like the experience I went through at the hospital is worth taking them, to be honest with you.” Participant 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chemeClr val="tx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87B56BB4-DB67-06AD-8642-6260D382B46F}"/>
              </a:ext>
            </a:extLst>
          </p:cNvPr>
          <p:cNvSpPr/>
          <p:nvPr/>
        </p:nvSpPr>
        <p:spPr>
          <a:xfrm>
            <a:off x="6930189" y="1507958"/>
            <a:ext cx="4347410" cy="4299284"/>
          </a:xfrm>
          <a:prstGeom prst="wedgeRoundRectCallout">
            <a:avLst>
              <a:gd name="adj1" fmla="val 29388"/>
              <a:gd name="adj2" fmla="val 63361"/>
              <a:gd name="adj3" fmla="val 16667"/>
            </a:avLst>
          </a:prstGeom>
          <a:solidFill>
            <a:srgbClr val="88A9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"I would say [going into withdrawal] was because of me. I was kind of in denial. I didn’t really want to take the suboxone, you know, while I was pregnant.” Participant 7</a:t>
            </a:r>
            <a:endParaRPr lang="en-US" sz="32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65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8CE33-81E2-B056-CEAC-47B8D3A61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1AC41-9234-B9A2-EED3-13C061EF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630792"/>
            <a:ext cx="10753724" cy="907200"/>
          </a:xfrm>
        </p:spPr>
        <p:txBody>
          <a:bodyPr/>
          <a:lstStyle/>
          <a:p>
            <a:r>
              <a:rPr lang="en-US" dirty="0"/>
              <a:t>Key Take Aways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94183-65D2-0118-B9D7-0A24078BFA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D7A821-718D-D161-51D7-D3C69FAC1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89564" y="4952797"/>
            <a:ext cx="3008878" cy="127441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cs typeface="Segoe UI" panose="020B0502040204020203" pitchFamily="34" charset="0"/>
              </a:rPr>
              <a:t>Improved Education and Training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4FFB71-0B07-5EC3-2F08-FE4B23EAA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3267" y="2426649"/>
            <a:ext cx="3239980" cy="113951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500" b="1" kern="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Transparency about DHS Involvement</a:t>
            </a:r>
            <a:endParaRPr lang="en-US" sz="2500" b="1" dirty="0">
              <a:solidFill>
                <a:srgbClr val="002060"/>
              </a:solidFill>
              <a:cs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4D08C2-A08F-B6F8-C824-E8811D1F5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643" y="2425568"/>
            <a:ext cx="2867257" cy="113951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cs typeface="Segoe UI" panose="020B0502040204020203" pitchFamily="34" charset="0"/>
              </a:rPr>
              <a:t>Advocacy and Policy Changes </a:t>
            </a:r>
          </a:p>
        </p:txBody>
      </p:sp>
      <p:pic>
        <p:nvPicPr>
          <p:cNvPr id="11" name="Graphic 10" descr="Classroom with solid fill">
            <a:extLst>
              <a:ext uri="{FF2B5EF4-FFF2-40B4-BE49-F238E27FC236}">
                <a16:creationId xmlns:a16="http://schemas.microsoft.com/office/drawing/2014/main" id="{77FEC8DF-D07A-B8D1-BC92-38A6291EC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6510" y="3818170"/>
            <a:ext cx="1069924" cy="1069924"/>
          </a:xfrm>
          <a:prstGeom prst="rect">
            <a:avLst/>
          </a:prstGeom>
        </p:spPr>
      </p:pic>
      <p:pic>
        <p:nvPicPr>
          <p:cNvPr id="13" name="Graphic 12" descr="Boardroom with solid fill">
            <a:extLst>
              <a:ext uri="{FF2B5EF4-FFF2-40B4-BE49-F238E27FC236}">
                <a16:creationId xmlns:a16="http://schemas.microsoft.com/office/drawing/2014/main" id="{6E30ECC9-C9CE-35C8-77C1-7A46F2B1E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1542" y="1286470"/>
            <a:ext cx="1321596" cy="1321596"/>
          </a:xfrm>
          <a:prstGeom prst="rect">
            <a:avLst/>
          </a:prstGeom>
        </p:spPr>
      </p:pic>
      <p:pic>
        <p:nvPicPr>
          <p:cNvPr id="23" name="Graphic 22" descr="Lecturer with solid fill">
            <a:extLst>
              <a:ext uri="{FF2B5EF4-FFF2-40B4-BE49-F238E27FC236}">
                <a16:creationId xmlns:a16="http://schemas.microsoft.com/office/drawing/2014/main" id="{6B0AB8CA-612F-50C3-EEF2-78FDAD93D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45784" y="1442144"/>
            <a:ext cx="914400" cy="914400"/>
          </a:xfrm>
          <a:prstGeom prst="rect">
            <a:avLst/>
          </a:prstGeom>
        </p:spPr>
      </p:pic>
      <p:pic>
        <p:nvPicPr>
          <p:cNvPr id="25" name="Graphic 24" descr="Scroll with solid fill">
            <a:extLst>
              <a:ext uri="{FF2B5EF4-FFF2-40B4-BE49-F238E27FC236}">
                <a16:creationId xmlns:a16="http://schemas.microsoft.com/office/drawing/2014/main" id="{82635341-187A-B408-2DE7-723F672FA6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67812" y="1423864"/>
            <a:ext cx="1005840" cy="1005840"/>
          </a:xfrm>
          <a:prstGeom prst="rect">
            <a:avLst/>
          </a:prstGeom>
        </p:spPr>
      </p:pic>
      <p:pic>
        <p:nvPicPr>
          <p:cNvPr id="27" name="Graphic 26" descr="Doctor female with solid fill">
            <a:extLst>
              <a:ext uri="{FF2B5EF4-FFF2-40B4-BE49-F238E27FC236}">
                <a16:creationId xmlns:a16="http://schemas.microsoft.com/office/drawing/2014/main" id="{5F950F12-A2BA-C0F6-BBCD-A6BC6D4427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03147" y="3881655"/>
            <a:ext cx="914400" cy="9144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BE14BC4-F299-79AA-BB91-085F203A7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9898" y="4952797"/>
            <a:ext cx="3008878" cy="129694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cs typeface="Segoe UI" panose="020B0502040204020203" pitchFamily="34" charset="0"/>
              </a:rPr>
              <a:t>Addiction Medicine or Pain Management  Involvement</a:t>
            </a:r>
          </a:p>
        </p:txBody>
      </p:sp>
      <p:pic>
        <p:nvPicPr>
          <p:cNvPr id="31" name="Graphic 30" descr="Speaker phone with solid fill">
            <a:extLst>
              <a:ext uri="{FF2B5EF4-FFF2-40B4-BE49-F238E27FC236}">
                <a16:creationId xmlns:a16="http://schemas.microsoft.com/office/drawing/2014/main" id="{5983C4FA-6D2D-208E-354C-4B708A5C49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70536" y="39600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02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0E856-F583-1761-5936-F4456BDC1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71BA-FEEE-7121-5497-0284A701C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630792"/>
            <a:ext cx="10753724" cy="907200"/>
          </a:xfrm>
        </p:spPr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98BEE-200F-B472-9E67-EC07545E49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C765E3-6772-4523-01B4-4AC8F441A25D}"/>
              </a:ext>
            </a:extLst>
          </p:cNvPr>
          <p:cNvSpPr txBox="1">
            <a:spLocks/>
          </p:cNvSpPr>
          <p:nvPr/>
        </p:nvSpPr>
        <p:spPr>
          <a:xfrm>
            <a:off x="719138" y="1358444"/>
            <a:ext cx="9363268" cy="15061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36800" indent="-136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20400" indent="-183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Calibri Light" panose="020F0302020204030204" pitchFamily="34" charset="0"/>
              <a:buChar char="—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04000" indent="-1836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Clr>
                <a:srgbClr val="9EC3E1"/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kern="1200" cap="all" spc="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1" kern="1200" cap="all" spc="18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rgbClr val="990000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>
                <a:effectLst/>
                <a:ea typeface="Times New Roman" panose="02020603050405020304" pitchFamily="18" charset="0"/>
                <a:cs typeface="Segoe UI Light" panose="020F0302020204030204" pitchFamily="34" charset="0"/>
              </a:rPr>
              <a:t>Dr. Nia Bhadra-</a:t>
            </a:r>
            <a:r>
              <a:rPr lang="en-US" sz="2400" kern="0" dirty="0" err="1">
                <a:effectLst/>
                <a:ea typeface="Times New Roman" panose="02020603050405020304" pitchFamily="18" charset="0"/>
                <a:cs typeface="Segoe UI Light" panose="020F0302020204030204" pitchFamily="34" charset="0"/>
              </a:rPr>
              <a:t>Heintz</a:t>
            </a:r>
            <a:endParaRPr lang="en-US" sz="2400" kern="0" dirty="0">
              <a:effectLst/>
              <a:ea typeface="Times New Roman" panose="02020603050405020304" pitchFamily="18" charset="0"/>
              <a:cs typeface="Segoe UI Light" panose="020F0302020204030204" pitchFamily="34" charset="0"/>
            </a:endParaRPr>
          </a:p>
          <a:p>
            <a:r>
              <a:rPr lang="en-US" sz="2400" kern="0" dirty="0">
                <a:effectLst/>
                <a:ea typeface="Times New Roman" panose="02020603050405020304" pitchFamily="18" charset="0"/>
                <a:cs typeface="Segoe UI Light" panose="020F0302020204030204" pitchFamily="34" charset="0"/>
              </a:rPr>
              <a:t>Dr. </a:t>
            </a:r>
            <a:r>
              <a:rPr lang="en-US" sz="2400" kern="0" dirty="0" err="1">
                <a:ea typeface="Times New Roman" panose="02020603050405020304" pitchFamily="18" charset="0"/>
                <a:cs typeface="Segoe UI Light" panose="020F0302020204030204" pitchFamily="34" charset="0"/>
              </a:rPr>
              <a:t>Karampreet</a:t>
            </a:r>
            <a:r>
              <a:rPr lang="en-US" sz="2400" kern="0" dirty="0">
                <a:ea typeface="Times New Roman" panose="02020603050405020304" pitchFamily="18" charset="0"/>
                <a:cs typeface="Segoe UI Light" panose="020F0302020204030204" pitchFamily="34" charset="0"/>
              </a:rPr>
              <a:t> “</a:t>
            </a:r>
            <a:r>
              <a:rPr lang="en-US" sz="2400" kern="0" dirty="0" err="1">
                <a:ea typeface="Times New Roman" panose="02020603050405020304" pitchFamily="18" charset="0"/>
                <a:cs typeface="Segoe UI Light" panose="020F0302020204030204" pitchFamily="34" charset="0"/>
              </a:rPr>
              <a:t>Peety</a:t>
            </a:r>
            <a:r>
              <a:rPr lang="en-US" sz="2400" kern="0" dirty="0">
                <a:ea typeface="Times New Roman" panose="02020603050405020304" pitchFamily="18" charset="0"/>
                <a:cs typeface="Segoe UI Light" panose="020F0302020204030204" pitchFamily="34" charset="0"/>
              </a:rPr>
              <a:t>”</a:t>
            </a:r>
            <a:r>
              <a:rPr lang="en-US" sz="2400" kern="0" dirty="0">
                <a:effectLst/>
                <a:ea typeface="Times New Roman" panose="02020603050405020304" pitchFamily="18" charset="0"/>
                <a:cs typeface="Segoe UI Light" panose="020F0302020204030204" pitchFamily="34" charset="0"/>
              </a:rPr>
              <a:t> Kaur</a:t>
            </a:r>
          </a:p>
          <a:p>
            <a:r>
              <a:rPr lang="en-US" sz="2400" kern="0" dirty="0">
                <a:ea typeface="Times New Roman" panose="02020603050405020304" pitchFamily="18" charset="0"/>
                <a:cs typeface="Segoe UI Light" panose="020F0302020204030204" pitchFamily="34" charset="0"/>
              </a:rPr>
              <a:t>Dr. Navid </a:t>
            </a:r>
            <a:r>
              <a:rPr lang="en-US" sz="2400" kern="0" dirty="0" err="1">
                <a:ea typeface="Times New Roman" panose="02020603050405020304" pitchFamily="18" charset="0"/>
                <a:cs typeface="Segoe UI Light" panose="020F0302020204030204" pitchFamily="34" charset="0"/>
              </a:rPr>
              <a:t>Roder</a:t>
            </a:r>
            <a:endParaRPr lang="en-US" sz="2400" kern="0" dirty="0">
              <a:effectLst/>
              <a:ea typeface="Times New Roman" panose="02020603050405020304" pitchFamily="18" charset="0"/>
              <a:cs typeface="Segoe UI Light" panose="020F0302020204030204" pitchFamily="34" charset="0"/>
            </a:endParaRPr>
          </a:p>
          <a:p>
            <a:r>
              <a:rPr lang="en-US" sz="2400" kern="0" dirty="0">
                <a:ea typeface="Times New Roman" panose="02020603050405020304" pitchFamily="18" charset="0"/>
                <a:cs typeface="Segoe UI Light" panose="020F0302020204030204" pitchFamily="34" charset="0"/>
              </a:rPr>
              <a:t>A</a:t>
            </a:r>
            <a:r>
              <a:rPr lang="en-US" sz="2400" kern="0" dirty="0">
                <a:effectLst/>
                <a:ea typeface="Times New Roman" panose="02020603050405020304" pitchFamily="18" charset="0"/>
                <a:cs typeface="Segoe UI Light" panose="020F0302020204030204" pitchFamily="34" charset="0"/>
              </a:rPr>
              <a:t>ll of the physicians, staff, and patients at the PROUD clinic </a:t>
            </a:r>
          </a:p>
          <a:p>
            <a:r>
              <a:rPr lang="en-US" sz="2400" kern="0" dirty="0">
                <a:ea typeface="Times New Roman" panose="02020603050405020304" pitchFamily="18" charset="0"/>
                <a:cs typeface="Segoe UI Light" panose="020F0302020204030204" pitchFamily="34" charset="0"/>
              </a:rPr>
              <a:t>T</a:t>
            </a:r>
            <a:r>
              <a:rPr lang="en-US" sz="2400" kern="0" dirty="0">
                <a:effectLst/>
                <a:ea typeface="Times New Roman" panose="02020603050405020304" pitchFamily="18" charset="0"/>
                <a:cs typeface="Segoe UI Light" panose="020F0302020204030204" pitchFamily="34" charset="0"/>
              </a:rPr>
              <a:t>he FOCUS Medical Student Fellowship in Women's Health supported by the Bertha Dagan Berman Award</a:t>
            </a:r>
            <a:r>
              <a:rPr lang="en-US" sz="2400" dirty="0">
                <a:effectLst/>
                <a:cs typeface="Segoe UI Light" panose="020F0302020204030204" pitchFamily="34" charset="0"/>
              </a:rPr>
              <a:t> </a:t>
            </a:r>
            <a:endParaRPr lang="en-US" sz="2400" dirty="0">
              <a:cs typeface="Segoe UI Light" panose="020F0302020204030204" pitchFamily="34" charset="0"/>
            </a:endParaRPr>
          </a:p>
          <a:p>
            <a:pPr>
              <a:spcAft>
                <a:spcPts val="0"/>
              </a:spcAft>
            </a:pPr>
            <a:endParaRPr lang="en-US" sz="2500" baseline="30000" dirty="0">
              <a:cs typeface="Segoe U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45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91B34B-7863-6BAF-247B-64363458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C4016-3562-9928-2233-F7560CCD3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2F15FDA-1DE0-2482-FB1D-BF912CEAE99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9138" y="1421145"/>
            <a:ext cx="10753724" cy="4297675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Hirai, A. H., Ko, J. Y., Owens, P. L., Stocks, C., &amp; Patrick, S. W. (2021). Neonatal Abstinence Syndrome and Maternal Opioid-Related Diagnoses in the US, 2010-2017. JAMA, 325(2), 146–155.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kern="100" dirty="0" err="1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Bruzelius</a:t>
            </a:r>
            <a:r>
              <a:rPr lang="en-US" sz="18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E., &amp; Martins, S. S. (2022a). US Trends in Drug Overdose Mortality Among Pregnant and Postpartum Persons, 2017-2020. JAMA, 328(21), 2159–2161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 Opioid Use and Opioid Use Disorder in Pregnancy. (2017). Retrieved February 13, 2024, from </a:t>
            </a:r>
            <a:r>
              <a:rPr lang="en-US" sz="1800" u="sng" kern="100" dirty="0">
                <a:solidFill>
                  <a:srgbClr val="467886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https://www.acog.org/clinical/clinical-guidance/committee-opinion/articles/2017/08/opioid-use-and-opioid-use-disorder-in-pregnancy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Tsuda-</a:t>
            </a:r>
            <a:r>
              <a:rPr lang="en-US" sz="1800" kern="100" dirty="0" err="1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McCaie</a:t>
            </a:r>
            <a:r>
              <a:rPr lang="en-US" sz="18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F., &amp; </a:t>
            </a:r>
            <a:r>
              <a:rPr lang="en-US" sz="1800" kern="100" dirty="0" err="1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Kotera</a:t>
            </a:r>
            <a:r>
              <a:rPr lang="en-US" sz="18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Y. (2022). A qualitative meta-synthesis of pregnant women’s experiences of accessing and receiving treatment for opioid use disorder. Drug and Alcohol Review, 41(4), 851–862.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</a:t>
            </a:r>
            <a:r>
              <a:rPr lang="en-US" sz="1800" kern="100" dirty="0" err="1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Stangl</a:t>
            </a:r>
            <a:r>
              <a:rPr lang="en-US" sz="18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 L., Earnshaw, V. A., </a:t>
            </a:r>
            <a:r>
              <a:rPr lang="en-US" sz="1800" kern="100" dirty="0" err="1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Logie</a:t>
            </a:r>
            <a:r>
              <a:rPr lang="en-US" sz="18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C. H., van </a:t>
            </a:r>
            <a:r>
              <a:rPr lang="en-US" sz="1800" kern="100" dirty="0" err="1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Brakel</a:t>
            </a:r>
            <a:r>
              <a:rPr lang="en-US" sz="18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W., C. </a:t>
            </a:r>
            <a:r>
              <a:rPr lang="en-US" sz="1800" kern="100" dirty="0" err="1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Simbayi</a:t>
            </a:r>
            <a:r>
              <a:rPr lang="en-US" sz="1800" kern="1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L., Barré, I., &amp; Dovidio, J. F. (2019). The Health Stigma and Discrimination Framework: A global, crosscutting framework to inform research, intervention development, and policy on health-related stigmas. BMC Medicine, 17(1), 31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8100" marR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14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C7D54-92B8-5A58-FE22-57D160055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7EC8-4DCD-9838-7897-9DF21560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F44C-179A-B7E0-4E9B-01BF1F6EA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3B8A2-FD9A-43CA-9FDC-F96A12D6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8EB2-ABBB-452B-B43B-31E8A7DFB90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794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6D184-2ABA-0DE4-76FC-3743EDD46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6524-28BC-B908-9211-9C4A79EE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0A08C-D201-8643-EF81-F43EFE828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177DD-F6EC-50B2-5B9E-ACD0F726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8EB2-ABBB-452B-B43B-31E8A7DFB90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0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8A0F0-973D-DF40-893B-7E79CDC6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C569F0-C586-7242-AA84-18137DD81364}" type="datetime4">
              <a:rPr lang="en-US" smtClean="0"/>
              <a:pPr/>
              <a:t>November 14, 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14FF7-8CF4-474E-BE16-8C37F288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00F76-A9D2-234B-AF7A-A63A510089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40000" lnSpcReduction="20000"/>
          </a:bodyPr>
          <a:lstStyle/>
          <a:p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457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6A16-FD4E-5AE4-A751-73081926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630792"/>
            <a:ext cx="10753724" cy="907200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B461-1B77-6D66-AFD9-5245F1111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1537992"/>
            <a:ext cx="10752000" cy="4424400"/>
          </a:xfrm>
        </p:spPr>
        <p:txBody>
          <a:bodyPr/>
          <a:lstStyle/>
          <a:p>
            <a:r>
              <a:rPr lang="en-US" sz="2500" dirty="0"/>
              <a:t>None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EBCCB-6D63-AEE7-1BFD-A38B553D2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5645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364A3-12A0-BA0C-8A41-DFF007E9E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E54DE-7B36-3516-30C5-E460FC60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630792"/>
            <a:ext cx="10753724" cy="9072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5E2CD-14C4-5258-8202-A699B81BD7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90746CD-CCC8-2977-26A5-27D091FD71E7}"/>
              </a:ext>
            </a:extLst>
          </p:cNvPr>
          <p:cNvSpPr txBox="1">
            <a:spLocks/>
          </p:cNvSpPr>
          <p:nvPr/>
        </p:nvSpPr>
        <p:spPr>
          <a:xfrm>
            <a:off x="2109594" y="1342402"/>
            <a:ext cx="9363268" cy="15061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36800" indent="-136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20400" indent="-183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Calibri Light" panose="020F0302020204030204" pitchFamily="34" charset="0"/>
              <a:buChar char="—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04000" indent="-1836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Clr>
                <a:srgbClr val="9EC3E1"/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kern="1200" cap="all" spc="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1" kern="1200" cap="all" spc="18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rgbClr val="990000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500" kern="0" dirty="0">
                <a:ea typeface="Times New Roman" panose="02020603050405020304" pitchFamily="18" charset="0"/>
                <a:cs typeface="Segoe UI Light" panose="020F0302020204030204" pitchFamily="34" charset="0"/>
              </a:rPr>
              <a:t>The prevalence of perinatal opioid use disorder (OUD) has risen 131% from 2010 to 2017.</a:t>
            </a:r>
            <a:r>
              <a:rPr lang="en-US" sz="2500" kern="0" baseline="30000" dirty="0">
                <a:ea typeface="Times New Roman" panose="02020603050405020304" pitchFamily="18" charset="0"/>
                <a:cs typeface="Segoe UI Light" panose="020F0302020204030204" pitchFamily="34" charset="0"/>
              </a:rPr>
              <a:t>1</a:t>
            </a:r>
            <a:endParaRPr lang="en-US" sz="2500" baseline="30000" dirty="0">
              <a:cs typeface="Segoe UI Light" panose="020F03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8EE0F31-5949-B33C-D4CC-DAE17131F00E}"/>
              </a:ext>
            </a:extLst>
          </p:cNvPr>
          <p:cNvSpPr txBox="1">
            <a:spLocks/>
          </p:cNvSpPr>
          <p:nvPr/>
        </p:nvSpPr>
        <p:spPr>
          <a:xfrm>
            <a:off x="2109593" y="2294468"/>
            <a:ext cx="9363268" cy="11777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36800" indent="-136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20400" indent="-183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Calibri Light" panose="020F0302020204030204" pitchFamily="34" charset="0"/>
              <a:buChar char="—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04000" indent="-1836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Clr>
                <a:srgbClr val="9EC3E1"/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kern="1200" cap="all" spc="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1" kern="1200" cap="all" spc="18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rgbClr val="990000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500" kern="0" dirty="0">
                <a:ea typeface="Times New Roman" panose="02020603050405020304" pitchFamily="18" charset="0"/>
                <a:cs typeface="Segoe UI Light" panose="020F0302020204030204" pitchFamily="34" charset="0"/>
              </a:rPr>
              <a:t>Pregnancy-associated overdose mortality is also rising, with a relative </a:t>
            </a:r>
            <a:r>
              <a:rPr lang="en-US" sz="2500" kern="0" dirty="0">
                <a:solidFill>
                  <a:srgbClr val="002060"/>
                </a:solidFill>
                <a:ea typeface="Times New Roman" panose="02020603050405020304" pitchFamily="18" charset="0"/>
                <a:cs typeface="Segoe UI Light" panose="020F0302020204030204" pitchFamily="34" charset="0"/>
              </a:rPr>
              <a:t>increase</a:t>
            </a:r>
            <a:r>
              <a:rPr lang="en-US" sz="2500" kern="0" dirty="0">
                <a:ea typeface="Times New Roman" panose="02020603050405020304" pitchFamily="18" charset="0"/>
                <a:cs typeface="Segoe UI Light" panose="020F0302020204030204" pitchFamily="34" charset="0"/>
              </a:rPr>
              <a:t> of 81% between 2017 and 2020. </a:t>
            </a:r>
          </a:p>
          <a:p>
            <a:pPr>
              <a:spcAft>
                <a:spcPts val="0"/>
              </a:spcAft>
            </a:pPr>
            <a:r>
              <a:rPr lang="en-US" sz="2500" kern="0" dirty="0">
                <a:ea typeface="Times New Roman" panose="02020603050405020304" pitchFamily="18" charset="0"/>
                <a:cs typeface="Segoe UI Light" panose="020F0302020204030204" pitchFamily="34" charset="0"/>
              </a:rPr>
              <a:t>Overdoses account for up to 16% of all pregnancy-related deaths.</a:t>
            </a:r>
            <a:r>
              <a:rPr lang="en-US" sz="2500" dirty="0">
                <a:cs typeface="Segoe UI Light" panose="020F0302020204030204" pitchFamily="34" charset="0"/>
              </a:rPr>
              <a:t> </a:t>
            </a:r>
            <a:r>
              <a:rPr lang="en-US" sz="2500" baseline="30000" dirty="0">
                <a:cs typeface="Segoe UI Light" panose="020F0302020204030204" pitchFamily="34" charset="0"/>
              </a:rPr>
              <a:t>2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F85DA5FB-75F4-ACC7-CACE-590B9360A73A}"/>
              </a:ext>
            </a:extLst>
          </p:cNvPr>
          <p:cNvSpPr txBox="1">
            <a:spLocks/>
          </p:cNvSpPr>
          <p:nvPr/>
        </p:nvSpPr>
        <p:spPr>
          <a:xfrm>
            <a:off x="2109594" y="5406524"/>
            <a:ext cx="9363266" cy="16359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36800" indent="-136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20400" indent="-183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Calibri Light" panose="020F0302020204030204" pitchFamily="34" charset="0"/>
              <a:buChar char="—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04000" indent="-1836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Clr>
                <a:srgbClr val="9EC3E1"/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kern="1200" cap="all" spc="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1" kern="1200" cap="all" spc="18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rgbClr val="990000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500" kern="0" dirty="0">
                <a:ea typeface="Times New Roman" panose="02020603050405020304" pitchFamily="18" charset="0"/>
                <a:cs typeface="Segoe UI Light" panose="020F0302020204030204" pitchFamily="34" charset="0"/>
              </a:rPr>
              <a:t>Pregnant patients on MOUD experience significant stigma, which can lead to decreased utilization of healthcare and poor outcomes.</a:t>
            </a:r>
            <a:r>
              <a:rPr lang="en-US" sz="2500" kern="0" baseline="30000" dirty="0">
                <a:ea typeface="Times New Roman" panose="02020603050405020304" pitchFamily="18" charset="0"/>
                <a:cs typeface="Segoe UI Light" panose="020F0302020204030204" pitchFamily="34" charset="0"/>
              </a:rPr>
              <a:t> 4</a:t>
            </a:r>
            <a:endParaRPr lang="en-US" sz="2500" baseline="30000" dirty="0">
              <a:ea typeface="Times New Roman" panose="02020603050405020304" pitchFamily="18" charset="0"/>
              <a:cs typeface="Segoe UI Light" panose="020F0302020204030204" pitchFamily="34" charset="0"/>
            </a:endParaRPr>
          </a:p>
        </p:txBody>
      </p:sp>
      <p:pic>
        <p:nvPicPr>
          <p:cNvPr id="10" name="Graphic 9" descr="Bar graph with upward trend with solid fill">
            <a:extLst>
              <a:ext uri="{FF2B5EF4-FFF2-40B4-BE49-F238E27FC236}">
                <a16:creationId xmlns:a16="http://schemas.microsoft.com/office/drawing/2014/main" id="{F1A04230-3204-DB3C-5970-C90CAFF27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834" y="1529603"/>
            <a:ext cx="565882" cy="565882"/>
          </a:xfrm>
          <a:prstGeom prst="rect">
            <a:avLst/>
          </a:prstGeom>
        </p:spPr>
      </p:pic>
      <p:pic>
        <p:nvPicPr>
          <p:cNvPr id="11" name="Graphic 10" descr="Inpatient with solid fill">
            <a:extLst>
              <a:ext uri="{FF2B5EF4-FFF2-40B4-BE49-F238E27FC236}">
                <a16:creationId xmlns:a16="http://schemas.microsoft.com/office/drawing/2014/main" id="{8C619CC7-B70F-2E16-FEC3-4AF21ADAE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634" y="2601672"/>
            <a:ext cx="646831" cy="646831"/>
          </a:xfrm>
          <a:prstGeom prst="rect">
            <a:avLst/>
          </a:prstGeom>
        </p:spPr>
      </p:pic>
      <p:pic>
        <p:nvPicPr>
          <p:cNvPr id="12" name="Graphic 11" descr="Medicine with solid fill">
            <a:extLst>
              <a:ext uri="{FF2B5EF4-FFF2-40B4-BE49-F238E27FC236}">
                <a16:creationId xmlns:a16="http://schemas.microsoft.com/office/drawing/2014/main" id="{88BD8B65-B1E4-44EA-6DDB-29178FAD66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4634" y="4170580"/>
            <a:ext cx="623229" cy="623229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BD20093-2F7C-86D1-A4A1-42078DAEFF23}"/>
              </a:ext>
            </a:extLst>
          </p:cNvPr>
          <p:cNvSpPr txBox="1">
            <a:spLocks/>
          </p:cNvSpPr>
          <p:nvPr/>
        </p:nvSpPr>
        <p:spPr>
          <a:xfrm>
            <a:off x="2109593" y="3734999"/>
            <a:ext cx="9363267" cy="1635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2500" dirty="0">
                <a:solidFill>
                  <a:srgbClr val="002060"/>
                </a:solidFill>
                <a:ea typeface="Times New Roman" panose="02020603050405020304" pitchFamily="18" charset="0"/>
                <a:cs typeface="Segoe UI Light" panose="020F0302020204030204" pitchFamily="34" charset="0"/>
              </a:rPr>
              <a:t>Treatment with medications for opioid use disorder (MOUD), such as buprenorphine or methadone, is the standard of care for OUD in pregnancy. </a:t>
            </a:r>
            <a:r>
              <a:rPr lang="en-US" sz="2500" b="0" i="0" dirty="0">
                <a:solidFill>
                  <a:schemeClr val="accent1"/>
                </a:solidFill>
                <a:effectLst/>
              </a:rPr>
              <a:t>Medically supervised tapering or discontinuing MOUD is not recommended.</a:t>
            </a:r>
            <a:r>
              <a:rPr lang="en-US" sz="2500" baseline="30000" dirty="0">
                <a:solidFill>
                  <a:srgbClr val="002060"/>
                </a:solidFill>
                <a:ea typeface="Times New Roman" panose="02020603050405020304" pitchFamily="18" charset="0"/>
                <a:cs typeface="Segoe UI Light" panose="020F0302020204030204" pitchFamily="34" charset="0"/>
              </a:rPr>
              <a:t> 3 </a:t>
            </a:r>
            <a:endParaRPr lang="en-US" sz="2500" baseline="30000" dirty="0">
              <a:solidFill>
                <a:schemeClr val="accent1"/>
              </a:solidFill>
              <a:ea typeface="Times New Roman" panose="02020603050405020304" pitchFamily="18" charset="0"/>
              <a:cs typeface="Segoe UI Light" panose="020F0302020204030204" pitchFamily="34" charset="0"/>
            </a:endParaRPr>
          </a:p>
        </p:txBody>
      </p:sp>
      <p:pic>
        <p:nvPicPr>
          <p:cNvPr id="14" name="Graphic 13" descr="Bar graph with downward trend with solid fill">
            <a:extLst>
              <a:ext uri="{FF2B5EF4-FFF2-40B4-BE49-F238E27FC236}">
                <a16:creationId xmlns:a16="http://schemas.microsoft.com/office/drawing/2014/main" id="{A38D3A67-47E9-93B8-A249-280E49778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1032" y="5674021"/>
            <a:ext cx="566928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8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F8FABF0-1B65-348D-C5D6-17E5C62018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42580-DA69-5177-8C8B-B2A325B612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F8A5EA0-8C97-0D86-F368-CD75D457E4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138" y="1438156"/>
            <a:ext cx="5041584" cy="4298400"/>
          </a:xfrm>
        </p:spPr>
        <p:txBody>
          <a:bodyPr/>
          <a:lstStyle/>
          <a:p>
            <a:pPr algn="ctr"/>
            <a:r>
              <a:rPr lang="en-US" sz="2500" dirty="0">
                <a:solidFill>
                  <a:srgbClr val="000000"/>
                </a:solidFill>
                <a:ea typeface="Times New Roman" panose="02020603050405020304" pitchFamily="18" charset="0"/>
              </a:rPr>
              <a:t>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ses </a:t>
            </a:r>
            <a:r>
              <a:rPr lang="en-US" sz="25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Health Stigma and Discrimination Framework 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to further understand stigmatization in healthcare-related interactions for pregnant patients on MOUD and the impact of stigma on patients and their health outcomes through the use of qualitative methods.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EE17582-CE61-03C2-2F00-270189F7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889" y="735243"/>
            <a:ext cx="6122000" cy="561600"/>
          </a:xfrm>
        </p:spPr>
        <p:txBody>
          <a:bodyPr/>
          <a:lstStyle/>
          <a:p>
            <a:r>
              <a:rPr lang="en-US" dirty="0"/>
              <a:t>Study Aims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173958-A12B-B5E4-CE7E-979831975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280" y="15740"/>
            <a:ext cx="5760720" cy="6842260"/>
          </a:xfrm>
          <a:prstGeom prst="rect">
            <a:avLst/>
          </a:prstGeom>
          <a:solidFill>
            <a:schemeClr val="bg1">
              <a:lumMod val="95000"/>
            </a:schemeClr>
          </a:solidFill>
          <a:ln w="120650">
            <a:solidFill>
              <a:srgbClr val="00206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0F6BE3-71C7-9D1A-E51B-BE9C10982D86}"/>
              </a:ext>
            </a:extLst>
          </p:cNvPr>
          <p:cNvSpPr txBox="1"/>
          <p:nvPr/>
        </p:nvSpPr>
        <p:spPr>
          <a:xfrm>
            <a:off x="2364445" y="6374659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ea typeface="Times New Roman" panose="02020603050405020304" pitchFamily="18" charset="0"/>
                <a:cs typeface="Segoe UI Light" panose="020F0302020204030204" pitchFamily="34" charset="0"/>
              </a:rPr>
              <a:t> </a:t>
            </a:r>
            <a:r>
              <a:rPr lang="en-US" sz="1800" kern="0" dirty="0" err="1">
                <a:ea typeface="Times New Roman" panose="02020603050405020304" pitchFamily="18" charset="0"/>
                <a:cs typeface="Segoe UI Light" panose="020F0302020204030204" pitchFamily="34" charset="0"/>
              </a:rPr>
              <a:t>Stangl</a:t>
            </a:r>
            <a:r>
              <a:rPr lang="en-US" sz="1800" kern="0" dirty="0">
                <a:ea typeface="Times New Roman" panose="02020603050405020304" pitchFamily="18" charset="0"/>
                <a:cs typeface="Segoe UI Light" panose="020F0302020204030204" pitchFamily="34" charset="0"/>
              </a:rPr>
              <a:t> et al.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A8BF2-84F2-D3A1-08E6-D4A1C7706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4339-24F1-B866-E9CB-22F5B8F6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630792"/>
            <a:ext cx="10753724" cy="9072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0CCFB-C9BF-4597-BE37-EE31F374C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5</a:t>
            </a:fld>
            <a:endParaRPr lang="en-US" noProof="0"/>
          </a:p>
        </p:txBody>
      </p:sp>
      <p:pic>
        <p:nvPicPr>
          <p:cNvPr id="3" name="Graphic 2" descr="Postit Notes with solid fill">
            <a:extLst>
              <a:ext uri="{FF2B5EF4-FFF2-40B4-BE49-F238E27FC236}">
                <a16:creationId xmlns:a16="http://schemas.microsoft.com/office/drawing/2014/main" id="{8FB4F28D-1B9D-C62F-BB50-0E15035B5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5638" y="1463492"/>
            <a:ext cx="914400" cy="914400"/>
          </a:xfrm>
          <a:prstGeom prst="rect">
            <a:avLst/>
          </a:prstGeom>
        </p:spPr>
      </p:pic>
      <p:pic>
        <p:nvPicPr>
          <p:cNvPr id="4" name="Graphic 3" descr="Chat outline">
            <a:extLst>
              <a:ext uri="{FF2B5EF4-FFF2-40B4-BE49-F238E27FC236}">
                <a16:creationId xmlns:a16="http://schemas.microsoft.com/office/drawing/2014/main" id="{A0D983BE-EF6A-71A8-86D6-5712DA084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4935" y="1446815"/>
            <a:ext cx="1100145" cy="1100145"/>
          </a:xfrm>
          <a:prstGeom prst="rect">
            <a:avLst/>
          </a:prstGeom>
        </p:spPr>
      </p:pic>
      <p:sp>
        <p:nvSpPr>
          <p:cNvPr id="15" name="Text Placeholder 49">
            <a:extLst>
              <a:ext uri="{FF2B5EF4-FFF2-40B4-BE49-F238E27FC236}">
                <a16:creationId xmlns:a16="http://schemas.microsoft.com/office/drawing/2014/main" id="{06264AE0-AA33-B4FB-B888-6D00114283B3}"/>
              </a:ext>
            </a:extLst>
          </p:cNvPr>
          <p:cNvSpPr txBox="1">
            <a:spLocks/>
          </p:cNvSpPr>
          <p:nvPr/>
        </p:nvSpPr>
        <p:spPr>
          <a:xfrm>
            <a:off x="4811860" y="3294719"/>
            <a:ext cx="2839542" cy="24642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cs typeface="Segoe UI Light" panose="020F0302020204030204" pitchFamily="34" charset="0"/>
              </a:rPr>
              <a:t>Developed interview guide w/ </a:t>
            </a:r>
            <a:r>
              <a:rPr lang="en-US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Segoe UI Light" panose="020F0302020204030204" pitchFamily="34" charset="0"/>
              </a:rPr>
              <a:t>focus on perceived areas of stigma in healthcare settings</a:t>
            </a:r>
          </a:p>
          <a:p>
            <a:r>
              <a:rPr lang="en-US" kern="0" dirty="0">
                <a:solidFill>
                  <a:srgbClr val="002060"/>
                </a:solidFill>
                <a:ea typeface="Times New Roman" panose="02020603050405020304" pitchFamily="18" charset="0"/>
                <a:cs typeface="Segoe UI Light" panose="020F0302020204030204" pitchFamily="34" charset="0"/>
              </a:rPr>
              <a:t>Semi-structured interviews</a:t>
            </a:r>
            <a:endParaRPr lang="en-US" kern="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Segoe UI Light" panose="020F030202020403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cs typeface="Segoe UI Light" panose="020F0302020204030204" pitchFamily="34" charset="0"/>
              </a:rPr>
              <a:t>All conducted by phone</a:t>
            </a:r>
          </a:p>
          <a:p>
            <a:r>
              <a:rPr lang="en-US" dirty="0">
                <a:solidFill>
                  <a:srgbClr val="002060"/>
                </a:solidFill>
                <a:cs typeface="Segoe UI Light" panose="020F0302020204030204" pitchFamily="34" charset="0"/>
              </a:rPr>
              <a:t>Hand- transcribed </a:t>
            </a:r>
          </a:p>
        </p:txBody>
      </p:sp>
      <p:pic>
        <p:nvPicPr>
          <p:cNvPr id="16" name="Picture Placeholder 14" descr="Pregnant lady with solid fill">
            <a:extLst>
              <a:ext uri="{FF2B5EF4-FFF2-40B4-BE49-F238E27FC236}">
                <a16:creationId xmlns:a16="http://schemas.microsoft.com/office/drawing/2014/main" id="{5DB59E88-E780-0A5E-E800-39F023A89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82" r="5182"/>
          <a:stretch>
            <a:fillRect/>
          </a:stretch>
        </p:blipFill>
        <p:spPr>
          <a:xfrm>
            <a:off x="1980300" y="1411419"/>
            <a:ext cx="810351" cy="9030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EDF254A-2466-D728-D249-8DE353DD7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9441" y="2563349"/>
            <a:ext cx="2376110" cy="55955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Segoe UI" panose="020B0502040204020203" pitchFamily="34" charset="0"/>
              </a:rPr>
              <a:t>Recruited from PROUD clinic</a:t>
            </a:r>
          </a:p>
        </p:txBody>
      </p:sp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98FEA32C-D6DF-3FA1-198E-65EBD83A9B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0651" y="1439200"/>
            <a:ext cx="914400" cy="914400"/>
          </a:xfrm>
          <a:prstGeom prst="rect">
            <a:avLst/>
          </a:prstGeom>
        </p:spPr>
      </p:pic>
      <p:sp>
        <p:nvSpPr>
          <p:cNvPr id="19" name="Text Placeholder 49">
            <a:extLst>
              <a:ext uri="{FF2B5EF4-FFF2-40B4-BE49-F238E27FC236}">
                <a16:creationId xmlns:a16="http://schemas.microsoft.com/office/drawing/2014/main" id="{C2C65CA9-7ADD-D51E-3D4F-19E9087A1B0A}"/>
              </a:ext>
            </a:extLst>
          </p:cNvPr>
          <p:cNvSpPr txBox="1">
            <a:spLocks/>
          </p:cNvSpPr>
          <p:nvPr/>
        </p:nvSpPr>
        <p:spPr>
          <a:xfrm>
            <a:off x="1766325" y="3294263"/>
            <a:ext cx="2839542" cy="24642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cs typeface="Segoe UI Light" panose="020F0302020204030204" pitchFamily="34" charset="0"/>
              </a:rPr>
              <a:t>All patients getting </a:t>
            </a:r>
            <a:r>
              <a:rPr lang="en-US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Segoe UI Light" panose="020F0302020204030204" pitchFamily="34" charset="0"/>
              </a:rPr>
              <a:t>collocated perinatal care and MOUD treatment</a:t>
            </a:r>
          </a:p>
          <a:p>
            <a:r>
              <a:rPr lang="en-US" kern="0" dirty="0">
                <a:solidFill>
                  <a:srgbClr val="002060"/>
                </a:solidFill>
                <a:ea typeface="Times New Roman" panose="02020603050405020304" pitchFamily="18" charset="0"/>
                <a:cs typeface="Segoe UI Light" panose="020F0302020204030204" pitchFamily="34" charset="0"/>
              </a:rPr>
              <a:t>Used convenience sampling</a:t>
            </a:r>
            <a:endParaRPr lang="en-US" kern="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Segoe UI Light" panose="020F0302020204030204" pitchFamily="34" charset="0"/>
            </a:endParaRPr>
          </a:p>
          <a:p>
            <a:r>
              <a:rPr lang="en-US" kern="0" dirty="0">
                <a:solidFill>
                  <a:srgbClr val="002060"/>
                </a:solidFill>
                <a:cs typeface="Segoe UI Light" panose="020F0302020204030204" pitchFamily="34" charset="0"/>
              </a:rPr>
              <a:t>&gt; 18 years old</a:t>
            </a:r>
          </a:p>
          <a:p>
            <a:r>
              <a:rPr lang="en-US" kern="0" dirty="0">
                <a:solidFill>
                  <a:srgbClr val="002060"/>
                </a:solidFill>
                <a:cs typeface="Segoe UI Light" panose="020F0302020204030204" pitchFamily="34" charset="0"/>
              </a:rPr>
              <a:t>Pregnant or within 1 year of pregnancy </a:t>
            </a:r>
          </a:p>
          <a:p>
            <a:endParaRPr lang="en-US" dirty="0">
              <a:solidFill>
                <a:srgbClr val="002060"/>
              </a:solidFill>
              <a:cs typeface="Segoe UI Light" panose="020F03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00B93E-2794-BAD9-81BD-A55BF4D0F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6449" y="2579876"/>
            <a:ext cx="2376110" cy="55955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b="1" kern="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henomenology </a:t>
            </a:r>
            <a:r>
              <a:rPr lang="en-US" b="1" kern="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sz="2000" b="1" dirty="0">
                <a:solidFill>
                  <a:srgbClr val="002060"/>
                </a:solidFill>
                <a:cs typeface="Segoe UI" panose="020B0502040204020203" pitchFamily="34" charset="0"/>
              </a:rPr>
              <a:t>analysis </a:t>
            </a:r>
          </a:p>
        </p:txBody>
      </p:sp>
      <p:sp>
        <p:nvSpPr>
          <p:cNvPr id="21" name="Text Placeholder 49">
            <a:extLst>
              <a:ext uri="{FF2B5EF4-FFF2-40B4-BE49-F238E27FC236}">
                <a16:creationId xmlns:a16="http://schemas.microsoft.com/office/drawing/2014/main" id="{AFF8B0E8-1BAF-A79B-6623-F607AB5219F1}"/>
              </a:ext>
            </a:extLst>
          </p:cNvPr>
          <p:cNvSpPr txBox="1">
            <a:spLocks/>
          </p:cNvSpPr>
          <p:nvPr/>
        </p:nvSpPr>
        <p:spPr>
          <a:xfrm>
            <a:off x="8046449" y="3341417"/>
            <a:ext cx="2657918" cy="24642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cs typeface="Segoe UI Light" panose="020F0302020204030204" pitchFamily="34" charset="0"/>
              </a:rPr>
              <a:t>Coding began with </a:t>
            </a:r>
            <a:r>
              <a:rPr lang="en-US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Segoe UI Light" panose="020F0302020204030204" pitchFamily="34" charset="0"/>
              </a:rPr>
              <a:t>an iterative and inductive approach using </a:t>
            </a:r>
            <a:r>
              <a:rPr lang="en-US" kern="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Segoe UI Light" panose="020F0302020204030204" pitchFamily="34" charset="0"/>
              </a:rPr>
              <a:t>Nvivo</a:t>
            </a:r>
            <a:endParaRPr lang="en-US" kern="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Segoe UI Light" panose="020F0302020204030204" pitchFamily="34" charset="0"/>
            </a:endParaRPr>
          </a:p>
          <a:p>
            <a:r>
              <a:rPr lang="en-US" kern="0" dirty="0">
                <a:solidFill>
                  <a:srgbClr val="002060"/>
                </a:solidFill>
                <a:ea typeface="Times New Roman" panose="02020603050405020304" pitchFamily="18" charset="0"/>
                <a:cs typeface="Segoe UI Light" panose="020F0302020204030204" pitchFamily="34" charset="0"/>
              </a:rPr>
              <a:t>Developed codebook</a:t>
            </a:r>
          </a:p>
          <a:p>
            <a:r>
              <a:rPr lang="en-US" kern="0" dirty="0">
                <a:solidFill>
                  <a:srgbClr val="002060"/>
                </a:solidFill>
                <a:ea typeface="Times New Roman" panose="02020603050405020304" pitchFamily="18" charset="0"/>
                <a:cs typeface="Segoe UI Light" panose="020F0302020204030204" pitchFamily="34" charset="0"/>
              </a:rPr>
              <a:t>I</a:t>
            </a:r>
            <a:r>
              <a:rPr lang="en-US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Segoe UI Light" panose="020F0302020204030204" pitchFamily="34" charset="0"/>
              </a:rPr>
              <a:t>nterpreted data within the lens of the adapted Health and Stigma Discrimination Framework</a:t>
            </a:r>
            <a:r>
              <a:rPr lang="en-US" dirty="0">
                <a:solidFill>
                  <a:srgbClr val="002060"/>
                </a:solidFill>
                <a:effectLst/>
                <a:cs typeface="Segoe UI Light" panose="020F0302020204030204" pitchFamily="34" charset="0"/>
              </a:rPr>
              <a:t> </a:t>
            </a:r>
            <a:endParaRPr lang="en-US" kern="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Segoe UI Light" panose="020F03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747A9B-BDDE-B5B9-A10A-350931C32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7945" y="2579171"/>
            <a:ext cx="2376110" cy="55955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Segoe UI" panose="020B0502040204020203" pitchFamily="34" charset="0"/>
              </a:rPr>
              <a:t>10 in-depth interviews</a:t>
            </a:r>
          </a:p>
        </p:txBody>
      </p:sp>
    </p:spTree>
    <p:extLst>
      <p:ext uri="{BB962C8B-B14F-4D97-AF65-F5344CB8AC3E}">
        <p14:creationId xmlns:p14="http://schemas.microsoft.com/office/powerpoint/2010/main" val="242587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C661A-EDE9-735B-385F-1723DBE1F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E465F876-183F-85F1-C6E8-4E883388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138" y="6439469"/>
            <a:ext cx="274320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AEBF58B4-61FE-4B6E-9387-39B058629E66}" type="datetime4">
              <a:rPr lang="en-US" noProof="0" smtClean="0"/>
              <a:pPr>
                <a:spcAft>
                  <a:spcPts val="600"/>
                </a:spcAft>
              </a:pPr>
              <a:t>November 14,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622C4-3966-D6CC-41D9-FB2DA09FB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9138" y="6439469"/>
            <a:ext cx="39600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DDEA8E7-5F55-4A60-8EF9-470692FC5635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/>
          </a:p>
        </p:txBody>
      </p:sp>
      <p:pic>
        <p:nvPicPr>
          <p:cNvPr id="6" name="Picture 5" descr="A screenshot of a report&#10;&#10;Description automatically generated">
            <a:extLst>
              <a:ext uri="{FF2B5EF4-FFF2-40B4-BE49-F238E27FC236}">
                <a16:creationId xmlns:a16="http://schemas.microsoft.com/office/drawing/2014/main" id="{90116EA2-4D50-684E-637C-A300B799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39" y="1722509"/>
            <a:ext cx="9704380" cy="441549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E2B0B9-74AE-83C0-6C63-84E5AB9D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 anchor="t">
            <a:normAutofit/>
          </a:bodyPr>
          <a:lstStyle/>
          <a:p>
            <a:r>
              <a:rPr lang="en-US" dirty="0"/>
              <a:t>Study Sample</a:t>
            </a:r>
          </a:p>
        </p:txBody>
      </p:sp>
    </p:spTree>
    <p:extLst>
      <p:ext uri="{BB962C8B-B14F-4D97-AF65-F5344CB8AC3E}">
        <p14:creationId xmlns:p14="http://schemas.microsoft.com/office/powerpoint/2010/main" val="340388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0FC0A-8346-89A9-7DA0-1ABED74B7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619B05-D2BD-BE2E-8BB7-5EB6A4F3D5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9138" y="6439469"/>
            <a:ext cx="39600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DDEA8E7-5F55-4A60-8EF9-470692FC5635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3DF5C-3C56-D324-615D-0BADB8C4E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 anchor="t">
            <a:normAutofit/>
          </a:bodyPr>
          <a:lstStyle/>
          <a:p>
            <a:r>
              <a:rPr lang="en-US" dirty="0"/>
              <a:t>Key Findings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73DE6EE-01BC-B615-4C45-C7C1D0936742}"/>
              </a:ext>
            </a:extLst>
          </p:cNvPr>
          <p:cNvSpPr/>
          <p:nvPr/>
        </p:nvSpPr>
        <p:spPr>
          <a:xfrm>
            <a:off x="340778" y="1863279"/>
            <a:ext cx="2286000" cy="1828800"/>
          </a:xfrm>
          <a:prstGeom prst="roundRect">
            <a:avLst/>
          </a:prstGeom>
          <a:solidFill>
            <a:srgbClr val="9843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u="sng" dirty="0">
                <a:cs typeface="Segoe UI" panose="020B0502040204020203" pitchFamily="34" charset="0"/>
              </a:rPr>
              <a:t>Drivers</a:t>
            </a:r>
          </a:p>
          <a:p>
            <a:pPr algn="ctr"/>
            <a:r>
              <a:rPr lang="en-US" sz="2000" dirty="0">
                <a:cs typeface="Segoe UI Light" panose="020F0302020204030204" pitchFamily="34" charset="0"/>
              </a:rPr>
              <a:t>Social Judgement </a:t>
            </a:r>
          </a:p>
          <a:p>
            <a:pPr algn="ctr"/>
            <a:r>
              <a:rPr lang="en-US" sz="2000" dirty="0">
                <a:cs typeface="Segoe UI Light" panose="020F0302020204030204" pitchFamily="34" charset="0"/>
              </a:rPr>
              <a:t>Prejudice</a:t>
            </a:r>
          </a:p>
          <a:p>
            <a:pPr algn="ctr"/>
            <a:r>
              <a:rPr lang="en-US" sz="2000" dirty="0">
                <a:cs typeface="Segoe UI Light" panose="020F0302020204030204" pitchFamily="34" charset="0"/>
              </a:rPr>
              <a:t>Lack of Education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BF643AD-68A5-872A-85F0-899F6AC9333E}"/>
              </a:ext>
            </a:extLst>
          </p:cNvPr>
          <p:cNvSpPr/>
          <p:nvPr/>
        </p:nvSpPr>
        <p:spPr>
          <a:xfrm>
            <a:off x="340778" y="4129256"/>
            <a:ext cx="2286000" cy="1828800"/>
          </a:xfrm>
          <a:prstGeom prst="roundRect">
            <a:avLst/>
          </a:prstGeom>
          <a:solidFill>
            <a:srgbClr val="9843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u="sng" dirty="0">
                <a:cs typeface="Segoe UI" panose="020B0502040204020203" pitchFamily="34" charset="0"/>
              </a:rPr>
              <a:t>Facilitators</a:t>
            </a:r>
          </a:p>
          <a:p>
            <a:pPr algn="ctr"/>
            <a:r>
              <a:rPr lang="en-US" sz="2000" dirty="0">
                <a:cs typeface="Segoe UI Light" panose="020F0302020204030204" pitchFamily="34" charset="0"/>
              </a:rPr>
              <a:t>DHS Involvement</a:t>
            </a:r>
          </a:p>
          <a:p>
            <a:pPr algn="ctr"/>
            <a:r>
              <a:rPr lang="en-US" sz="2000" dirty="0">
                <a:cs typeface="Segoe UI Light" panose="020F0302020204030204" pitchFamily="34" charset="0"/>
              </a:rPr>
              <a:t>Conceptions of Parental Fitness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38CE3EC-701E-D4A7-2417-0A60EC95B66D}"/>
              </a:ext>
            </a:extLst>
          </p:cNvPr>
          <p:cNvSpPr/>
          <p:nvPr/>
        </p:nvSpPr>
        <p:spPr>
          <a:xfrm>
            <a:off x="3753852" y="2784067"/>
            <a:ext cx="3707008" cy="2514600"/>
          </a:xfrm>
          <a:prstGeom prst="roundRect">
            <a:avLst/>
          </a:prstGeom>
          <a:solidFill>
            <a:srgbClr val="4469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u="sng" dirty="0">
                <a:cs typeface="Segoe UI" panose="020B0502040204020203" pitchFamily="34" charset="0"/>
              </a:rPr>
              <a:t>Stigma Experiences</a:t>
            </a:r>
          </a:p>
          <a:p>
            <a:pPr algn="ctr"/>
            <a:r>
              <a:rPr lang="en-US" sz="2000" dirty="0">
                <a:cs typeface="Segoe UI Light" panose="020F0302020204030204" pitchFamily="34" charset="0"/>
              </a:rPr>
              <a:t>Receipt of Sub-par Care</a:t>
            </a:r>
          </a:p>
          <a:p>
            <a:pPr algn="ctr"/>
            <a:r>
              <a:rPr lang="en-US" sz="2000" dirty="0">
                <a:cs typeface="Segoe UI Light" panose="020F0302020204030204" pitchFamily="34" charset="0"/>
              </a:rPr>
              <a:t>Inadequate Pain Management</a:t>
            </a:r>
          </a:p>
          <a:p>
            <a:pPr algn="ctr"/>
            <a:r>
              <a:rPr lang="en-US" sz="2000" dirty="0">
                <a:cs typeface="Segoe UI Light" panose="020F0302020204030204" pitchFamily="34" charset="0"/>
              </a:rPr>
              <a:t>Internalized Stigma </a:t>
            </a:r>
          </a:p>
          <a:p>
            <a:pPr algn="ctr"/>
            <a:r>
              <a:rPr lang="en-US" sz="2000" dirty="0">
                <a:cs typeface="Segoe UI Light" panose="020F0302020204030204" pitchFamily="34" charset="0"/>
              </a:rPr>
              <a:t>Broken Trust in Healthcare Providers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3102562-0808-1761-97D2-36723360F9B1}"/>
              </a:ext>
            </a:extLst>
          </p:cNvPr>
          <p:cNvSpPr/>
          <p:nvPr/>
        </p:nvSpPr>
        <p:spPr>
          <a:xfrm>
            <a:off x="8079067" y="2784067"/>
            <a:ext cx="3703320" cy="2514600"/>
          </a:xfrm>
          <a:prstGeom prst="roundRect">
            <a:avLst/>
          </a:prstGeom>
          <a:solidFill>
            <a:srgbClr val="88A9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u="sng" dirty="0">
                <a:cs typeface="Segoe UI" panose="020B0502040204020203" pitchFamily="34" charset="0"/>
              </a:rPr>
              <a:t>Negative Health Outcomes</a:t>
            </a:r>
          </a:p>
          <a:p>
            <a:pPr algn="ctr"/>
            <a:r>
              <a:rPr lang="en-US" sz="2000" dirty="0">
                <a:cs typeface="Segoe UI Light" panose="020F0302020204030204" pitchFamily="34" charset="0"/>
              </a:rPr>
              <a:t>Sup-optimal MOUD Dosing</a:t>
            </a:r>
          </a:p>
          <a:p>
            <a:pPr algn="ctr"/>
            <a:r>
              <a:rPr lang="en-US" sz="2000" dirty="0">
                <a:cs typeface="Segoe UI Light" panose="020F0302020204030204" pitchFamily="34" charset="0"/>
              </a:rPr>
              <a:t>Plan to Discontinue in Future Pregnancies</a:t>
            </a:r>
          </a:p>
          <a:p>
            <a:pPr algn="ctr"/>
            <a:r>
              <a:rPr lang="en-US" sz="2000" dirty="0">
                <a:cs typeface="Segoe UI Light" panose="020F0302020204030204" pitchFamily="34" charset="0"/>
              </a:rPr>
              <a:t>Limited Options for Care</a:t>
            </a:r>
          </a:p>
          <a:p>
            <a:pPr algn="ctr"/>
            <a:endParaRPr lang="en-US" sz="2000" dirty="0">
              <a:cs typeface="Segoe UI Light" panose="020F0302020204030204" pitchFamily="34" charset="0"/>
            </a:endParaRPr>
          </a:p>
        </p:txBody>
      </p:sp>
      <p:pic>
        <p:nvPicPr>
          <p:cNvPr id="16" name="Graphic 15" descr="Merger outline">
            <a:extLst>
              <a:ext uri="{FF2B5EF4-FFF2-40B4-BE49-F238E27FC236}">
                <a16:creationId xmlns:a16="http://schemas.microsoft.com/office/drawing/2014/main" id="{5FD7C08C-2597-7CA7-1877-901BF4A32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606907" y="3254901"/>
            <a:ext cx="1298448" cy="1298448"/>
          </a:xfrm>
          <a:prstGeom prst="rect">
            <a:avLst/>
          </a:prstGeom>
        </p:spPr>
      </p:pic>
      <p:pic>
        <p:nvPicPr>
          <p:cNvPr id="17" name="Graphic 16" descr="Arrow Down with solid fill">
            <a:extLst>
              <a:ext uri="{FF2B5EF4-FFF2-40B4-BE49-F238E27FC236}">
                <a16:creationId xmlns:a16="http://schemas.microsoft.com/office/drawing/2014/main" id="{D33381CB-D48E-8EC3-D486-2245079D7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543625" y="3701849"/>
            <a:ext cx="404551" cy="40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01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F11F8-A337-03AD-6422-9FBB99045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14797-E3D2-91D2-EA62-6BA4A96AAA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9138" y="6439469"/>
            <a:ext cx="39600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DDEA8E7-5F55-4A60-8EF9-470692FC5635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E1449-23D2-D02E-5D48-413D850D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 anchor="t">
            <a:noAutofit/>
          </a:bodyPr>
          <a:lstStyle/>
          <a:p>
            <a:r>
              <a:rPr lang="en-US" dirty="0"/>
              <a:t>Drivers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A748CA66-AB0D-EC3A-580F-ED035F6FE91B}"/>
              </a:ext>
            </a:extLst>
          </p:cNvPr>
          <p:cNvSpPr/>
          <p:nvPr/>
        </p:nvSpPr>
        <p:spPr>
          <a:xfrm>
            <a:off x="719138" y="1533631"/>
            <a:ext cx="10526377" cy="4177358"/>
          </a:xfrm>
          <a:prstGeom prst="wedgeRoundRectCallout">
            <a:avLst>
              <a:gd name="adj1" fmla="val 29388"/>
              <a:gd name="adj2" fmla="val 63361"/>
              <a:gd name="adj3" fmla="val 16667"/>
            </a:avLst>
          </a:prstGeom>
          <a:solidFill>
            <a:srgbClr val="9843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“Some [providers] had their own opinions where they were thinking, ‘oh she’s still getting high [on suboxone]’…I feel like a lot were probably thinking, ‘why don’t you get off it during your pregnancy.” Participant 8</a:t>
            </a:r>
          </a:p>
          <a:p>
            <a:pPr marL="914400" marR="914400">
              <a:spcBef>
                <a:spcPts val="500"/>
              </a:spcBef>
              <a:spcAft>
                <a:spcPts val="500"/>
              </a:spcAft>
            </a:pPr>
            <a:endParaRPr lang="en-US" sz="2800" dirty="0">
              <a:effectLst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3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0D1EC-C29E-8C6D-E6CB-90DA2A009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54C7C-144E-934B-7DB8-3D3470800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9138" y="6439469"/>
            <a:ext cx="39600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DDEA8E7-5F55-4A60-8EF9-470692FC5635}" type="slidenum">
              <a:rPr lang="en-US" noProof="0" smtClean="0"/>
              <a:pPr>
                <a:spcAft>
                  <a:spcPts val="600"/>
                </a:spcAft>
              </a:pPr>
              <a:t>9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4641E-4643-463B-EA2E-BDE73E94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 anchor="t">
            <a:noAutofit/>
          </a:bodyPr>
          <a:lstStyle/>
          <a:p>
            <a:r>
              <a:rPr lang="en-US" dirty="0"/>
              <a:t>Facilitators </a:t>
            </a:r>
            <a:br>
              <a:rPr lang="en-US" dirty="0"/>
            </a:br>
            <a:endParaRPr lang="en-US" dirty="0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1AB8285B-F7E2-4343-BB67-DBD6B09DE3B5}"/>
              </a:ext>
            </a:extLst>
          </p:cNvPr>
          <p:cNvSpPr/>
          <p:nvPr/>
        </p:nvSpPr>
        <p:spPr>
          <a:xfrm>
            <a:off x="719138" y="1533631"/>
            <a:ext cx="10526377" cy="4209443"/>
          </a:xfrm>
          <a:prstGeom prst="wedgeRoundRectCallout">
            <a:avLst>
              <a:gd name="adj1" fmla="val 29388"/>
              <a:gd name="adj2" fmla="val 63361"/>
              <a:gd name="adj3" fmla="val 16667"/>
            </a:avLst>
          </a:prstGeom>
          <a:solidFill>
            <a:srgbClr val="9843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“This year I’m on [suboxone], and hopefully everything goes good. But, there is a downfall in it too. </a:t>
            </a:r>
            <a:r>
              <a:rPr lang="en-US" sz="2800" kern="100" dirty="0">
                <a:solidFill>
                  <a:schemeClr val="bg1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J</a:t>
            </a:r>
            <a:r>
              <a:rPr lang="en-US" sz="28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ust because you are on suboxone, they call the state on you…  I don’t feel good about it because you’re doing what you </a:t>
            </a:r>
            <a:r>
              <a:rPr lang="en-US" sz="28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gotta</a:t>
            </a:r>
            <a:r>
              <a:rPr lang="en-US" sz="28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 do, and it’s a medicine that they prescribed to you, so I don’t see why, they make it so positive… but then there is faults to it as </a:t>
            </a:r>
            <a:r>
              <a:rPr lang="en-US" sz="28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well.”Participant</a:t>
            </a:r>
            <a:r>
              <a:rPr lang="en-US" sz="28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 6</a:t>
            </a:r>
          </a:p>
          <a:p>
            <a:pPr marL="914400" marR="914400">
              <a:spcBef>
                <a:spcPts val="500"/>
              </a:spcBef>
              <a:spcAft>
                <a:spcPts val="500"/>
              </a:spcAft>
            </a:pPr>
            <a:endParaRPr lang="en-US" sz="28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430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CUSTMASTERTOPMARGIN" val="134.9291"/>
  <p:tag name="GUIDESAPPLIEDTO" val="2"/>
  <p:tag name="TITLETOPMARGIN" val="56.6929"/>
  <p:tag name="TITLEBOTTOMMARGIN" val="128.126"/>
  <p:tag name="MAXCOLS" val="12"/>
  <p:tag name="MAXROWS" val="6"/>
  <p:tag name="MAXGUTTERROW" val="1 cm"/>
  <p:tag name="MAXGUTTERCOL" val="1 cm"/>
  <p:tag name="GUIDEMETRICUNIT" val="cm"/>
  <p:tag name="MASTERLEFTMARGIN" val="56.6929"/>
  <p:tag name="MASTERBOTTOMMARGIN" val="56.693"/>
  <p:tag name="MASTERRIGHTMARGIN" val="56.6929"/>
  <p:tag name="CUSTMASTERLEFTMARGIN" val="56.6929"/>
  <p:tag name="CUSTMASTERBOTTOMMARGIN" val="56.693"/>
  <p:tag name="CUSTMASTERRIGHTMARGIN" val="56.69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ROWS" val="1"/>
  <p:tag name="MASTERTOPMARGIN" val="134.9291"/>
  <p:tag name="GUIDECOLS" val="12"/>
  <p:tag name="GUTTERCOL" val="1 cm"/>
  <p:tag name="GUTTERROW" val="1 cm"/>
  <p:tag name="MASTERLEFTMARGIN" val="56.6929"/>
  <p:tag name="MASTERRIGHTMARGIN" val="56.6929"/>
  <p:tag name="MASTERBOTTOMMARGIN" val="56.692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GUIDECOLS" val="12"/>
  <p:tag name="GUIDEROWS" val="1"/>
  <p:tag name="GUTTERCOL" val="1 cm"/>
  <p:tag name="GUTTERROW" val="1 cm"/>
  <p:tag name="GUIDESAPPLIEDTO" val="2"/>
  <p:tag name="MASTERBOTTOMMARGIN" val="56.69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COLS" val="12"/>
  <p:tag name="GUIDEROWS" val="1"/>
  <p:tag name="GUTTERCOL" val="1 cm"/>
  <p:tag name="GUTTERROW" val="1 cm"/>
  <p:tag name="GUIDESAPPLIEDTO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COLS" val="12"/>
  <p:tag name="GUIDEROWS" val="1"/>
  <p:tag name="GUTTERCOL" val="1 cm"/>
  <p:tag name="GUTTERROW" val="1 cm"/>
  <p:tag name="GUIDESAPPLIEDTO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heme/theme1.xml><?xml version="1.0" encoding="utf-8"?>
<a:theme xmlns:a="http://schemas.openxmlformats.org/drawingml/2006/main" name="Office Theme">
  <a:themeElements>
    <a:clrScheme name="_Penn Medicines">
      <a:dk1>
        <a:srgbClr val="000000"/>
      </a:dk1>
      <a:lt1>
        <a:srgbClr val="FFFFFF"/>
      </a:lt1>
      <a:dk2>
        <a:srgbClr val="001D5B"/>
      </a:dk2>
      <a:lt2>
        <a:srgbClr val="FFFFFF"/>
      </a:lt2>
      <a:accent1>
        <a:srgbClr val="011F5B"/>
      </a:accent1>
      <a:accent2>
        <a:srgbClr val="085296"/>
      </a:accent2>
      <a:accent3>
        <a:srgbClr val="3C86C3"/>
      </a:accent3>
      <a:accent4>
        <a:srgbClr val="6B6C6E"/>
      </a:accent4>
      <a:accent5>
        <a:srgbClr val="C8CAC9"/>
      </a:accent5>
      <a:accent6>
        <a:srgbClr val="EAEAEA"/>
      </a:accent6>
      <a:hlink>
        <a:srgbClr val="3C86C3"/>
      </a:hlink>
      <a:folHlink>
        <a:srgbClr val="C9CBC9"/>
      </a:folHlink>
    </a:clrScheme>
    <a:fontScheme name="_Penn Medicine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36000" rIns="72000" bIns="36000" rtlCol="0" anchor="ctr"/>
      <a:lstStyle>
        <a:defPPr algn="ctr">
          <a:defRPr sz="1600"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>
            <a:solidFill>
              <a:schemeClr val="accent1"/>
            </a:solidFill>
            <a:latin typeface="+mj-lt"/>
          </a:defRPr>
        </a:defPPr>
      </a:lstStyle>
    </a:txDef>
  </a:objectDefaults>
  <a:extraClrSchemeLst/>
  <a:custClrLst>
    <a:custClr name="RGB( 153, 0, 0)">
      <a:srgbClr val="990000"/>
    </a:custClr>
    <a:custClr name="RGB( 158, 195, 225)">
      <a:srgbClr val="9EC3E1"/>
    </a:custClr>
    <a:custClr name="RGB( 13, 29, 55)">
      <a:srgbClr val="0D1D37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( 184, 204, 63)">
      <a:srgbClr val="B9CC3F"/>
    </a:custClr>
    <a:custClr name="RGB( 56, 155, 171)">
      <a:srgbClr val="389BAB"/>
    </a:custClr>
    <a:custClr name="RGB( 231, 121, 71)">
      <a:srgbClr val="E77947"/>
    </a:custClr>
    <a:custClr name="RGB( 96,66, 118)">
      <a:srgbClr val="604276"/>
    </a:custClr>
    <a:custClr name="RGB( 241, 186, 63)">
      <a:srgbClr val="F1BA3F"/>
    </a:custClr>
    <a:custClr name="RGB( 203, 93, 131)">
      <a:srgbClr val="CB5D83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( 0, 175, 114)">
      <a:srgbClr val="00AF72"/>
    </a:custClr>
    <a:custClr name="RGB( 0, 96, 118)">
      <a:srgbClr val="006076"/>
    </a:custClr>
    <a:custClr name="RGB( 249, 165, 78)">
      <a:srgbClr val="F9A54E"/>
    </a:custClr>
    <a:custClr name="RGB( 63, 21, 84)">
      <a:srgbClr val="3F1554"/>
    </a:custClr>
    <a:custClr name="RGB( 250, 222, 91)">
      <a:srgbClr val="FADE5B"/>
    </a:custClr>
    <a:custClr name="RGB( 160, 53, 112)">
      <a:srgbClr val="A0357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Dynamic Presentation.potx" id="{E5FB424D-E745-434F-9CC1-46CC19E2E9A1}" vid="{34240860-933F-4D63-B27C-16F6D1EF1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SlideTemplateConfiguration><![CDATA[{"slideVersion":1,"isValidatorEnabled":false,"isLocked":false,"elementsMetadata":[],"slideId":"638115498509553960","enableDocumentContentUpdater":false,"version":"2.0"}]]></TemplafySlideTemplateConfiguration>
</file>

<file path=customXml/item2.xml><?xml version="1.0" encoding="utf-8"?>
<TemplafyTemplateConfiguration><![CDATA[{"elementsMetadata":[],"transformationConfigurations":[],"enableDocumentContentUpdater":false,"version":"2.0"}]]></Templafy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],"slideId":"638115498509540342","enableDocumentContentUpdater":fals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],"slideId":"638115498509565123","enableDocumentContentUpdater":false,"version":"2.0"}]]></TemplafySlideTemplateConfiguration>
</file>

<file path=customXml/item8.xml><?xml version="1.0" encoding="utf-8"?>
<TemplafyFormConfiguration><![CDATA[{"formFields":[],"formDataEntries":[]}]]></TemplafyFormConfiguration>
</file>

<file path=customXml/itemProps1.xml><?xml version="1.0" encoding="utf-8"?>
<ds:datastoreItem xmlns:ds="http://schemas.openxmlformats.org/officeDocument/2006/customXml" ds:itemID="{C72EB7EF-9E3C-4759-9E51-AF463BCACFD2}">
  <ds:schemaRefs/>
</ds:datastoreItem>
</file>

<file path=customXml/itemProps2.xml><?xml version="1.0" encoding="utf-8"?>
<ds:datastoreItem xmlns:ds="http://schemas.openxmlformats.org/officeDocument/2006/customXml" ds:itemID="{E08E1AA8-79EB-4246-A80D-4D5CC9ABC286}">
  <ds:schemaRefs/>
</ds:datastoreItem>
</file>

<file path=customXml/itemProps3.xml><?xml version="1.0" encoding="utf-8"?>
<ds:datastoreItem xmlns:ds="http://schemas.openxmlformats.org/officeDocument/2006/customXml" ds:itemID="{CF3A280D-31F7-4D1A-9C65-3DFA1A3139FA}">
  <ds:schemaRefs/>
</ds:datastoreItem>
</file>

<file path=customXml/itemProps4.xml><?xml version="1.0" encoding="utf-8"?>
<ds:datastoreItem xmlns:ds="http://schemas.openxmlformats.org/officeDocument/2006/customXml" ds:itemID="{540EABED-0E18-4D33-B14A-E4601C21B29A}">
  <ds:schemaRefs/>
</ds:datastoreItem>
</file>

<file path=customXml/itemProps5.xml><?xml version="1.0" encoding="utf-8"?>
<ds:datastoreItem xmlns:ds="http://schemas.openxmlformats.org/officeDocument/2006/customXml" ds:itemID="{039BB34A-A4F8-4612-B09F-6434D861CD94}">
  <ds:schemaRefs/>
</ds:datastoreItem>
</file>

<file path=customXml/itemProps6.xml><?xml version="1.0" encoding="utf-8"?>
<ds:datastoreItem xmlns:ds="http://schemas.openxmlformats.org/officeDocument/2006/customXml" ds:itemID="{6D531150-7ABE-4F2C-AC78-16776E28B044}">
  <ds:schemaRefs/>
</ds:datastoreItem>
</file>

<file path=customXml/itemProps7.xml><?xml version="1.0" encoding="utf-8"?>
<ds:datastoreItem xmlns:ds="http://schemas.openxmlformats.org/officeDocument/2006/customXml" ds:itemID="{DA23AE2C-A190-4174-B097-9D9955B5C0C6}">
  <ds:schemaRefs/>
</ds:datastoreItem>
</file>

<file path=customXml/itemProps8.xml><?xml version="1.0" encoding="utf-8"?>
<ds:datastoreItem xmlns:ds="http://schemas.openxmlformats.org/officeDocument/2006/customXml" ds:itemID="{B7CA58D8-1826-4562-AF23-DF01716946C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Words>1145</Words>
  <Application>Microsoft Macintosh PowerPoint</Application>
  <PresentationFormat>Widescreen</PresentationFormat>
  <Paragraphs>109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Courier New</vt:lpstr>
      <vt:lpstr>Segoe UI</vt:lpstr>
      <vt:lpstr>Segoe UI Light</vt:lpstr>
      <vt:lpstr>Times New Roman</vt:lpstr>
      <vt:lpstr>Office Theme</vt:lpstr>
      <vt:lpstr>Silent Struggles:  Unveiling Stigma in Healthcare with Perinatal Opioid Use Disorder</vt:lpstr>
      <vt:lpstr>Disclosures</vt:lpstr>
      <vt:lpstr>Background</vt:lpstr>
      <vt:lpstr>Study Aims</vt:lpstr>
      <vt:lpstr>Methods</vt:lpstr>
      <vt:lpstr>Study Sample</vt:lpstr>
      <vt:lpstr>Key Findings</vt:lpstr>
      <vt:lpstr>Drivers </vt:lpstr>
      <vt:lpstr>Facilitators  </vt:lpstr>
      <vt:lpstr>Stigma Experiences </vt:lpstr>
      <vt:lpstr>Stigma Experiences </vt:lpstr>
      <vt:lpstr>Health Outcomes </vt:lpstr>
      <vt:lpstr>Key Take Aways</vt:lpstr>
      <vt:lpstr>Acknowledgements </vt:lpstr>
      <vt:lpstr>References</vt:lpstr>
      <vt:lpstr>Questions?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Huw Nicholls</dc:creator>
  <cp:lastModifiedBy>Robert Schapiro</cp:lastModifiedBy>
  <cp:revision>114</cp:revision>
  <dcterms:created xsi:type="dcterms:W3CDTF">2023-01-26T18:05:12Z</dcterms:created>
  <dcterms:modified xsi:type="dcterms:W3CDTF">2024-11-14T23:53:31Z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2023-02-09T14:30:50</vt:lpwstr>
  </property>
</Properties>
</file>