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9" r:id="rId2"/>
    <p:sldId id="310" r:id="rId3"/>
    <p:sldId id="281" r:id="rId4"/>
    <p:sldId id="319" r:id="rId5"/>
    <p:sldId id="320" r:id="rId6"/>
    <p:sldId id="282" r:id="rId7"/>
    <p:sldId id="283" r:id="rId8"/>
    <p:sldId id="311" r:id="rId9"/>
    <p:sldId id="318" r:id="rId10"/>
    <p:sldId id="288" r:id="rId11"/>
    <p:sldId id="285" r:id="rId12"/>
    <p:sldId id="2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3672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orient="horz" pos="39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 P" initials="TP" lastIdx="1" clrIdx="0">
    <p:extLst>
      <p:ext uri="{19B8F6BF-5375-455C-9EA6-DF929625EA0E}">
        <p15:presenceInfo xmlns:p15="http://schemas.microsoft.com/office/powerpoint/2012/main" userId="d53a914b860ebe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BFF"/>
    <a:srgbClr val="E35D25"/>
    <a:srgbClr val="00A5A6"/>
    <a:srgbClr val="293968"/>
    <a:srgbClr val="F2EFEA"/>
    <a:srgbClr val="CBBCB1"/>
    <a:srgbClr val="AF6B58"/>
    <a:srgbClr val="556052"/>
    <a:srgbClr val="49CED9"/>
    <a:srgbClr val="FAD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FE793B-FF56-5194-CB41-FCBBDB3D19EE}" v="14" dt="2024-11-11T19:51:16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  <p:guide pos="325"/>
        <p:guide pos="7355"/>
        <p:guide orient="horz" pos="648"/>
        <p:guide orient="horz" pos="3672"/>
        <p:guide orient="horz" pos="346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E4EA8-12AC-4BB0-A43A-CEF20454A8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73AF3-E8B2-4B7A-B158-12CF23B3F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0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7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FC132-86C2-6C9E-7D1C-3C0550FBD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5A0103-15F2-E69D-334D-3E4117B88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226D5-3A6F-0247-EC6F-092DE88C4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08AE7-EF58-EA90-4210-32EAA3E84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6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FC132-86C2-6C9E-7D1C-3C0550FBD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5A0103-15F2-E69D-334D-3E4117B88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226D5-3A6F-0247-EC6F-092DE88C4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08AE7-EF58-EA90-4210-32EAA3E84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4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88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Larger font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time frame on this map – over what time period?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2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78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5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73AF3-E8B2-4B7A-B158-12CF23B3F0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7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45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3">
            <a:extLst>
              <a:ext uri="{FF2B5EF4-FFF2-40B4-BE49-F238E27FC236}">
                <a16:creationId xmlns:a16="http://schemas.microsoft.com/office/drawing/2014/main" id="{68DC719C-3B47-430D-AF52-25697769CF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591550" cy="6858000"/>
          </a:xfrm>
          <a:custGeom>
            <a:avLst/>
            <a:gdLst>
              <a:gd name="connsiteX0" fmla="*/ 0 w 8591550"/>
              <a:gd name="connsiteY0" fmla="*/ 0 h 6858000"/>
              <a:gd name="connsiteX1" fmla="*/ 3344208 w 8591550"/>
              <a:gd name="connsiteY1" fmla="*/ 0 h 6858000"/>
              <a:gd name="connsiteX2" fmla="*/ 3468308 w 8591550"/>
              <a:gd name="connsiteY2" fmla="*/ 0 h 6858000"/>
              <a:gd name="connsiteX3" fmla="*/ 3476757 w 8591550"/>
              <a:gd name="connsiteY3" fmla="*/ 185627 h 6858000"/>
              <a:gd name="connsiteX4" fmla="*/ 6083255 w 8591550"/>
              <a:gd name="connsiteY4" fmla="*/ 5066642 h 6858000"/>
              <a:gd name="connsiteX5" fmla="*/ 8337907 w 8591550"/>
              <a:gd name="connsiteY5" fmla="*/ 6588234 h 6858000"/>
              <a:gd name="connsiteX6" fmla="*/ 8584466 w 8591550"/>
              <a:gd name="connsiteY6" fmla="*/ 6849098 h 6858000"/>
              <a:gd name="connsiteX7" fmla="*/ 8591550 w 8591550"/>
              <a:gd name="connsiteY7" fmla="*/ 6858000 h 6858000"/>
              <a:gd name="connsiteX8" fmla="*/ 5538134 w 8591550"/>
              <a:gd name="connsiteY8" fmla="*/ 6858000 h 6858000"/>
              <a:gd name="connsiteX9" fmla="*/ 3802811 w 8591550"/>
              <a:gd name="connsiteY9" fmla="*/ 6858000 h 6858000"/>
              <a:gd name="connsiteX10" fmla="*/ 3344208 w 8591550"/>
              <a:gd name="connsiteY10" fmla="*/ 6858000 h 6858000"/>
              <a:gd name="connsiteX11" fmla="*/ 2193927 w 8591550"/>
              <a:gd name="connsiteY11" fmla="*/ 6858000 h 6858000"/>
              <a:gd name="connsiteX12" fmla="*/ 0 w 859155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91550" h="6858000">
                <a:moveTo>
                  <a:pt x="0" y="0"/>
                </a:moveTo>
                <a:lnTo>
                  <a:pt x="3344208" y="0"/>
                </a:lnTo>
                <a:lnTo>
                  <a:pt x="3468308" y="0"/>
                </a:lnTo>
                <a:lnTo>
                  <a:pt x="3476757" y="185627"/>
                </a:lnTo>
                <a:cubicBezTo>
                  <a:pt x="3629434" y="2134641"/>
                  <a:pt x="4617234" y="3994104"/>
                  <a:pt x="6083255" y="5066642"/>
                </a:cubicBezTo>
                <a:cubicBezTo>
                  <a:pt x="6820033" y="5613487"/>
                  <a:pt x="7679136" y="5956166"/>
                  <a:pt x="8337907" y="6588234"/>
                </a:cubicBezTo>
                <a:cubicBezTo>
                  <a:pt x="8423523" y="6668813"/>
                  <a:pt x="8506133" y="6756166"/>
                  <a:pt x="8584466" y="6849098"/>
                </a:cubicBezTo>
                <a:lnTo>
                  <a:pt x="8591550" y="6858000"/>
                </a:lnTo>
                <a:lnTo>
                  <a:pt x="5538134" y="6858000"/>
                </a:lnTo>
                <a:lnTo>
                  <a:pt x="3802811" y="6858000"/>
                </a:lnTo>
                <a:lnTo>
                  <a:pt x="3344208" y="6858000"/>
                </a:lnTo>
                <a:lnTo>
                  <a:pt x="2193927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628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3">
            <a:extLst>
              <a:ext uri="{FF2B5EF4-FFF2-40B4-BE49-F238E27FC236}">
                <a16:creationId xmlns:a16="http://schemas.microsoft.com/office/drawing/2014/main" id="{E71E258F-560A-4AFF-A17B-2419F25B5D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8479" y="0"/>
            <a:ext cx="6333520" cy="6858000"/>
          </a:xfrm>
          <a:custGeom>
            <a:avLst/>
            <a:gdLst>
              <a:gd name="connsiteX0" fmla="*/ 1083902 w 6333520"/>
              <a:gd name="connsiteY0" fmla="*/ 0 h 6858000"/>
              <a:gd name="connsiteX1" fmla="*/ 1903322 w 6333520"/>
              <a:gd name="connsiteY1" fmla="*/ 0 h 6858000"/>
              <a:gd name="connsiteX2" fmla="*/ 3085779 w 6333520"/>
              <a:gd name="connsiteY2" fmla="*/ 0 h 6858000"/>
              <a:gd name="connsiteX3" fmla="*/ 3905199 w 6333520"/>
              <a:gd name="connsiteY3" fmla="*/ 0 h 6858000"/>
              <a:gd name="connsiteX4" fmla="*/ 4331643 w 6333520"/>
              <a:gd name="connsiteY4" fmla="*/ 0 h 6858000"/>
              <a:gd name="connsiteX5" fmla="*/ 6333520 w 6333520"/>
              <a:gd name="connsiteY5" fmla="*/ 0 h 6858000"/>
              <a:gd name="connsiteX6" fmla="*/ 6333520 w 6333520"/>
              <a:gd name="connsiteY6" fmla="*/ 6858000 h 6858000"/>
              <a:gd name="connsiteX7" fmla="*/ 4331643 w 6333520"/>
              <a:gd name="connsiteY7" fmla="*/ 6858000 h 6858000"/>
              <a:gd name="connsiteX8" fmla="*/ 4024126 w 6333520"/>
              <a:gd name="connsiteY8" fmla="*/ 6858000 h 6858000"/>
              <a:gd name="connsiteX9" fmla="*/ 2022249 w 6333520"/>
              <a:gd name="connsiteY9" fmla="*/ 6858000 h 6858000"/>
              <a:gd name="connsiteX10" fmla="*/ 2019936 w 6333520"/>
              <a:gd name="connsiteY10" fmla="*/ 6858000 h 6858000"/>
              <a:gd name="connsiteX11" fmla="*/ 18060 w 6333520"/>
              <a:gd name="connsiteY11" fmla="*/ 6858000 h 6858000"/>
              <a:gd name="connsiteX12" fmla="*/ 10899 w 6333520"/>
              <a:gd name="connsiteY12" fmla="*/ 6830214 h 6858000"/>
              <a:gd name="connsiteX13" fmla="*/ 147302 w 6333520"/>
              <a:gd name="connsiteY13" fmla="*/ 6133541 h 6858000"/>
              <a:gd name="connsiteX14" fmla="*/ 831814 w 6333520"/>
              <a:gd name="connsiteY14" fmla="*/ 5233470 h 6858000"/>
              <a:gd name="connsiteX15" fmla="*/ 1178403 w 6333520"/>
              <a:gd name="connsiteY15" fmla="*/ 3095802 h 6858000"/>
              <a:gd name="connsiteX16" fmla="*/ 823149 w 6333520"/>
              <a:gd name="connsiteY16" fmla="*/ 1875512 h 6858000"/>
              <a:gd name="connsiteX17" fmla="*/ 1005108 w 6333520"/>
              <a:gd name="connsiteY17" fmla="*/ 1105258 h 6858000"/>
              <a:gd name="connsiteX18" fmla="*/ 1169738 w 6333520"/>
              <a:gd name="connsiteY18" fmla="*/ 335005 h 6858000"/>
              <a:gd name="connsiteX19" fmla="*/ 1102722 w 6333520"/>
              <a:gd name="connsiteY19" fmla="*/ 391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333520" h="6858000">
                <a:moveTo>
                  <a:pt x="1083902" y="0"/>
                </a:moveTo>
                <a:lnTo>
                  <a:pt x="1903322" y="0"/>
                </a:lnTo>
                <a:lnTo>
                  <a:pt x="3085779" y="0"/>
                </a:lnTo>
                <a:lnTo>
                  <a:pt x="3905199" y="0"/>
                </a:lnTo>
                <a:lnTo>
                  <a:pt x="4331643" y="0"/>
                </a:lnTo>
                <a:lnTo>
                  <a:pt x="6333520" y="0"/>
                </a:lnTo>
                <a:lnTo>
                  <a:pt x="6333520" y="6858000"/>
                </a:lnTo>
                <a:lnTo>
                  <a:pt x="4331643" y="6858000"/>
                </a:lnTo>
                <a:lnTo>
                  <a:pt x="4024126" y="6858000"/>
                </a:lnTo>
                <a:lnTo>
                  <a:pt x="2022249" y="6858000"/>
                </a:lnTo>
                <a:lnTo>
                  <a:pt x="2019936" y="6858000"/>
                </a:lnTo>
                <a:lnTo>
                  <a:pt x="18060" y="6858000"/>
                </a:lnTo>
                <a:lnTo>
                  <a:pt x="10899" y="6830214"/>
                </a:lnTo>
                <a:cubicBezTo>
                  <a:pt x="-25993" y="6602779"/>
                  <a:pt x="33577" y="6344496"/>
                  <a:pt x="147302" y="6133541"/>
                </a:cubicBezTo>
                <a:cubicBezTo>
                  <a:pt x="320595" y="5804669"/>
                  <a:pt x="615196" y="5545033"/>
                  <a:pt x="831814" y="5233470"/>
                </a:cubicBezTo>
                <a:cubicBezTo>
                  <a:pt x="1265050" y="4618998"/>
                  <a:pt x="1395021" y="3805472"/>
                  <a:pt x="1178403" y="3095802"/>
                </a:cubicBezTo>
                <a:cubicBezTo>
                  <a:pt x="1048432" y="2689038"/>
                  <a:pt x="823149" y="2299585"/>
                  <a:pt x="823149" y="1875512"/>
                </a:cubicBezTo>
                <a:cubicBezTo>
                  <a:pt x="823149" y="1607221"/>
                  <a:pt x="918461" y="1356240"/>
                  <a:pt x="1005108" y="1105258"/>
                </a:cubicBezTo>
                <a:cubicBezTo>
                  <a:pt x="1100420" y="854277"/>
                  <a:pt x="1187068" y="594641"/>
                  <a:pt x="1169738" y="335005"/>
                </a:cubicBezTo>
                <a:cubicBezTo>
                  <a:pt x="1163239" y="234396"/>
                  <a:pt x="1140901" y="132571"/>
                  <a:pt x="1102722" y="3911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109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pHolder2">
            <a:extLst>
              <a:ext uri="{FF2B5EF4-FFF2-40B4-BE49-F238E27FC236}">
                <a16:creationId xmlns:a16="http://schemas.microsoft.com/office/drawing/2014/main" id="{31968608-961E-487A-91F1-B760149D7C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74656" y="0"/>
            <a:ext cx="4217344" cy="6858000"/>
          </a:xfrm>
          <a:custGeom>
            <a:avLst/>
            <a:gdLst>
              <a:gd name="connsiteX0" fmla="*/ 1083903 w 4217344"/>
              <a:gd name="connsiteY0" fmla="*/ 0 h 6858000"/>
              <a:gd name="connsiteX1" fmla="*/ 1903323 w 4217344"/>
              <a:gd name="connsiteY1" fmla="*/ 0 h 6858000"/>
              <a:gd name="connsiteX2" fmla="*/ 4217344 w 4217344"/>
              <a:gd name="connsiteY2" fmla="*/ 0 h 6858000"/>
              <a:gd name="connsiteX3" fmla="*/ 4217344 w 4217344"/>
              <a:gd name="connsiteY3" fmla="*/ 6858000 h 6858000"/>
              <a:gd name="connsiteX4" fmla="*/ 2022250 w 4217344"/>
              <a:gd name="connsiteY4" fmla="*/ 6858000 h 6858000"/>
              <a:gd name="connsiteX5" fmla="*/ 18060 w 4217344"/>
              <a:gd name="connsiteY5" fmla="*/ 6858000 h 6858000"/>
              <a:gd name="connsiteX6" fmla="*/ 10899 w 4217344"/>
              <a:gd name="connsiteY6" fmla="*/ 6830214 h 6858000"/>
              <a:gd name="connsiteX7" fmla="*/ 147302 w 4217344"/>
              <a:gd name="connsiteY7" fmla="*/ 6133541 h 6858000"/>
              <a:gd name="connsiteX8" fmla="*/ 831815 w 4217344"/>
              <a:gd name="connsiteY8" fmla="*/ 5233470 h 6858000"/>
              <a:gd name="connsiteX9" fmla="*/ 1178404 w 4217344"/>
              <a:gd name="connsiteY9" fmla="*/ 3095802 h 6858000"/>
              <a:gd name="connsiteX10" fmla="*/ 823150 w 4217344"/>
              <a:gd name="connsiteY10" fmla="*/ 1875512 h 6858000"/>
              <a:gd name="connsiteX11" fmla="*/ 1005109 w 4217344"/>
              <a:gd name="connsiteY11" fmla="*/ 1105258 h 6858000"/>
              <a:gd name="connsiteX12" fmla="*/ 1169739 w 4217344"/>
              <a:gd name="connsiteY12" fmla="*/ 335005 h 6858000"/>
              <a:gd name="connsiteX13" fmla="*/ 1102723 w 4217344"/>
              <a:gd name="connsiteY13" fmla="*/ 391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17344" h="6858000">
                <a:moveTo>
                  <a:pt x="1083903" y="0"/>
                </a:moveTo>
                <a:lnTo>
                  <a:pt x="1903323" y="0"/>
                </a:lnTo>
                <a:lnTo>
                  <a:pt x="4217344" y="0"/>
                </a:lnTo>
                <a:lnTo>
                  <a:pt x="4217344" y="6858000"/>
                </a:lnTo>
                <a:lnTo>
                  <a:pt x="2022250" y="6858000"/>
                </a:lnTo>
                <a:lnTo>
                  <a:pt x="18060" y="6858000"/>
                </a:lnTo>
                <a:lnTo>
                  <a:pt x="10899" y="6830214"/>
                </a:lnTo>
                <a:cubicBezTo>
                  <a:pt x="-25993" y="6602779"/>
                  <a:pt x="33577" y="6344496"/>
                  <a:pt x="147302" y="6133541"/>
                </a:cubicBezTo>
                <a:cubicBezTo>
                  <a:pt x="320596" y="5804669"/>
                  <a:pt x="615197" y="5545033"/>
                  <a:pt x="831815" y="5233470"/>
                </a:cubicBezTo>
                <a:cubicBezTo>
                  <a:pt x="1265051" y="4618998"/>
                  <a:pt x="1395022" y="3805472"/>
                  <a:pt x="1178404" y="3095802"/>
                </a:cubicBezTo>
                <a:cubicBezTo>
                  <a:pt x="1048433" y="2689038"/>
                  <a:pt x="823150" y="2299585"/>
                  <a:pt x="823150" y="1875512"/>
                </a:cubicBezTo>
                <a:cubicBezTo>
                  <a:pt x="823150" y="1607221"/>
                  <a:pt x="918462" y="1356240"/>
                  <a:pt x="1005109" y="1105258"/>
                </a:cubicBezTo>
                <a:cubicBezTo>
                  <a:pt x="1100421" y="854277"/>
                  <a:pt x="1187069" y="594641"/>
                  <a:pt x="1169739" y="335005"/>
                </a:cubicBezTo>
                <a:cubicBezTo>
                  <a:pt x="1163240" y="234396"/>
                  <a:pt x="1140902" y="132571"/>
                  <a:pt x="1102723" y="3911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  <p:sp>
        <p:nvSpPr>
          <p:cNvPr id="10" name="PpHolder18">
            <a:extLst>
              <a:ext uri="{FF2B5EF4-FFF2-40B4-BE49-F238E27FC236}">
                <a16:creationId xmlns:a16="http://schemas.microsoft.com/office/drawing/2014/main" id="{FD3BDCE1-B9B1-4A37-BC6D-1B9DA7D1E6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16599" y="1098645"/>
            <a:ext cx="2002808" cy="2002808"/>
          </a:xfrm>
          <a:custGeom>
            <a:avLst/>
            <a:gdLst>
              <a:gd name="connsiteX0" fmla="*/ 167976 w 2002808"/>
              <a:gd name="connsiteY0" fmla="*/ 0 h 2002808"/>
              <a:gd name="connsiteX1" fmla="*/ 1834832 w 2002808"/>
              <a:gd name="connsiteY1" fmla="*/ 0 h 2002808"/>
              <a:gd name="connsiteX2" fmla="*/ 2002808 w 2002808"/>
              <a:gd name="connsiteY2" fmla="*/ 167976 h 2002808"/>
              <a:gd name="connsiteX3" fmla="*/ 2002808 w 2002808"/>
              <a:gd name="connsiteY3" fmla="*/ 1834832 h 2002808"/>
              <a:gd name="connsiteX4" fmla="*/ 1834832 w 2002808"/>
              <a:gd name="connsiteY4" fmla="*/ 2002808 h 2002808"/>
              <a:gd name="connsiteX5" fmla="*/ 167976 w 2002808"/>
              <a:gd name="connsiteY5" fmla="*/ 2002808 h 2002808"/>
              <a:gd name="connsiteX6" fmla="*/ 0 w 2002808"/>
              <a:gd name="connsiteY6" fmla="*/ 1834832 h 2002808"/>
              <a:gd name="connsiteX7" fmla="*/ 0 w 2002808"/>
              <a:gd name="connsiteY7" fmla="*/ 167976 h 2002808"/>
              <a:gd name="connsiteX8" fmla="*/ 167976 w 2002808"/>
              <a:gd name="connsiteY8" fmla="*/ 0 h 200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808" h="2002808">
                <a:moveTo>
                  <a:pt x="167976" y="0"/>
                </a:moveTo>
                <a:lnTo>
                  <a:pt x="1834832" y="0"/>
                </a:lnTo>
                <a:cubicBezTo>
                  <a:pt x="1927603" y="0"/>
                  <a:pt x="2002808" y="75205"/>
                  <a:pt x="2002808" y="167976"/>
                </a:cubicBezTo>
                <a:lnTo>
                  <a:pt x="2002808" y="1834832"/>
                </a:lnTo>
                <a:cubicBezTo>
                  <a:pt x="2002808" y="1927603"/>
                  <a:pt x="1927603" y="2002808"/>
                  <a:pt x="1834832" y="2002808"/>
                </a:cubicBezTo>
                <a:lnTo>
                  <a:pt x="167976" y="2002808"/>
                </a:lnTo>
                <a:cubicBezTo>
                  <a:pt x="75205" y="2002808"/>
                  <a:pt x="0" y="1927603"/>
                  <a:pt x="0" y="1834832"/>
                </a:cubicBezTo>
                <a:lnTo>
                  <a:pt x="0" y="167976"/>
                </a:lnTo>
                <a:cubicBezTo>
                  <a:pt x="0" y="75205"/>
                  <a:pt x="75205" y="0"/>
                  <a:pt x="167976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  <p:sp>
        <p:nvSpPr>
          <p:cNvPr id="8" name="PpHolder19">
            <a:extLst>
              <a:ext uri="{FF2B5EF4-FFF2-40B4-BE49-F238E27FC236}">
                <a16:creationId xmlns:a16="http://schemas.microsoft.com/office/drawing/2014/main" id="{14A3AF8C-2135-443D-BDE4-27E8C4BE89AD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016599" y="3756547"/>
            <a:ext cx="2002808" cy="2002808"/>
          </a:xfrm>
          <a:custGeom>
            <a:avLst/>
            <a:gdLst>
              <a:gd name="connsiteX0" fmla="*/ 167976 w 2002808"/>
              <a:gd name="connsiteY0" fmla="*/ 0 h 2002808"/>
              <a:gd name="connsiteX1" fmla="*/ 1834832 w 2002808"/>
              <a:gd name="connsiteY1" fmla="*/ 0 h 2002808"/>
              <a:gd name="connsiteX2" fmla="*/ 2002808 w 2002808"/>
              <a:gd name="connsiteY2" fmla="*/ 167976 h 2002808"/>
              <a:gd name="connsiteX3" fmla="*/ 2002808 w 2002808"/>
              <a:gd name="connsiteY3" fmla="*/ 1834832 h 2002808"/>
              <a:gd name="connsiteX4" fmla="*/ 1834832 w 2002808"/>
              <a:gd name="connsiteY4" fmla="*/ 2002808 h 2002808"/>
              <a:gd name="connsiteX5" fmla="*/ 167976 w 2002808"/>
              <a:gd name="connsiteY5" fmla="*/ 2002808 h 2002808"/>
              <a:gd name="connsiteX6" fmla="*/ 0 w 2002808"/>
              <a:gd name="connsiteY6" fmla="*/ 1834832 h 2002808"/>
              <a:gd name="connsiteX7" fmla="*/ 0 w 2002808"/>
              <a:gd name="connsiteY7" fmla="*/ 167976 h 2002808"/>
              <a:gd name="connsiteX8" fmla="*/ 167976 w 2002808"/>
              <a:gd name="connsiteY8" fmla="*/ 0 h 200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808" h="2002808">
                <a:moveTo>
                  <a:pt x="167976" y="0"/>
                </a:moveTo>
                <a:lnTo>
                  <a:pt x="1834832" y="0"/>
                </a:lnTo>
                <a:cubicBezTo>
                  <a:pt x="1927603" y="0"/>
                  <a:pt x="2002808" y="75205"/>
                  <a:pt x="2002808" y="167976"/>
                </a:cubicBezTo>
                <a:lnTo>
                  <a:pt x="2002808" y="1834832"/>
                </a:lnTo>
                <a:cubicBezTo>
                  <a:pt x="2002808" y="1927603"/>
                  <a:pt x="1927603" y="2002808"/>
                  <a:pt x="1834832" y="2002808"/>
                </a:cubicBezTo>
                <a:lnTo>
                  <a:pt x="167976" y="2002808"/>
                </a:lnTo>
                <a:cubicBezTo>
                  <a:pt x="75205" y="2002808"/>
                  <a:pt x="0" y="1927603"/>
                  <a:pt x="0" y="1834832"/>
                </a:cubicBezTo>
                <a:lnTo>
                  <a:pt x="0" y="167976"/>
                </a:lnTo>
                <a:cubicBezTo>
                  <a:pt x="0" y="75205"/>
                  <a:pt x="75205" y="0"/>
                  <a:pt x="167976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4180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925927A8-CF3D-4866-8AD8-0B9096EF7E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76087" cy="6858000"/>
          </a:xfrm>
          <a:custGeom>
            <a:avLst/>
            <a:gdLst>
              <a:gd name="connsiteX0" fmla="*/ 0 w 3076087"/>
              <a:gd name="connsiteY0" fmla="*/ 0 h 6858000"/>
              <a:gd name="connsiteX1" fmla="*/ 3076087 w 3076087"/>
              <a:gd name="connsiteY1" fmla="*/ 0 h 6858000"/>
              <a:gd name="connsiteX2" fmla="*/ 3076087 w 3076087"/>
              <a:gd name="connsiteY2" fmla="*/ 6858000 h 6858000"/>
              <a:gd name="connsiteX3" fmla="*/ 0 w 30760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6087" h="6858000">
                <a:moveTo>
                  <a:pt x="0" y="0"/>
                </a:moveTo>
                <a:lnTo>
                  <a:pt x="3076087" y="0"/>
                </a:lnTo>
                <a:lnTo>
                  <a:pt x="3076087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2962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BEB93600-3B8B-4BBA-BD2C-8A021F810C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0410" y="0"/>
            <a:ext cx="6401591" cy="6858000"/>
          </a:xfrm>
          <a:custGeom>
            <a:avLst/>
            <a:gdLst>
              <a:gd name="connsiteX0" fmla="*/ 5789828 w 6401591"/>
              <a:gd name="connsiteY0" fmla="*/ 0 h 6858000"/>
              <a:gd name="connsiteX1" fmla="*/ 6401591 w 6401591"/>
              <a:gd name="connsiteY1" fmla="*/ 0 h 6858000"/>
              <a:gd name="connsiteX2" fmla="*/ 6401591 w 6401591"/>
              <a:gd name="connsiteY2" fmla="*/ 6858000 h 6858000"/>
              <a:gd name="connsiteX3" fmla="*/ 24835 w 6401591"/>
              <a:gd name="connsiteY3" fmla="*/ 6858000 h 6858000"/>
              <a:gd name="connsiteX4" fmla="*/ 15163 w 6401591"/>
              <a:gd name="connsiteY4" fmla="*/ 6772473 h 6858000"/>
              <a:gd name="connsiteX5" fmla="*/ 423315 w 6401591"/>
              <a:gd name="connsiteY5" fmla="*/ 5054320 h 6858000"/>
              <a:gd name="connsiteX6" fmla="*/ 3192425 w 6401591"/>
              <a:gd name="connsiteY6" fmla="*/ 3603348 h 6858000"/>
              <a:gd name="connsiteX7" fmla="*/ 5699110 w 6401591"/>
              <a:gd name="connsiteY7" fmla="*/ 2383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591" h="6858000">
                <a:moveTo>
                  <a:pt x="5789828" y="0"/>
                </a:moveTo>
                <a:lnTo>
                  <a:pt x="6401591" y="0"/>
                </a:lnTo>
                <a:lnTo>
                  <a:pt x="6401591" y="6858000"/>
                </a:lnTo>
                <a:lnTo>
                  <a:pt x="24835" y="6858000"/>
                </a:lnTo>
                <a:lnTo>
                  <a:pt x="15163" y="6772473"/>
                </a:lnTo>
                <a:cubicBezTo>
                  <a:pt x="-40906" y="6150439"/>
                  <a:pt x="50593" y="5535903"/>
                  <a:pt x="423315" y="5054320"/>
                </a:cubicBezTo>
                <a:cubicBezTo>
                  <a:pt x="1070323" y="4214490"/>
                  <a:pt x="2263167" y="4101220"/>
                  <a:pt x="3192425" y="3603348"/>
                </a:cubicBezTo>
                <a:cubicBezTo>
                  <a:pt x="4456625" y="2929368"/>
                  <a:pt x="5163339" y="1591370"/>
                  <a:pt x="5699110" y="238399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434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3">
            <a:extLst>
              <a:ext uri="{FF2B5EF4-FFF2-40B4-BE49-F238E27FC236}">
                <a16:creationId xmlns:a16="http://schemas.microsoft.com/office/drawing/2014/main" id="{62FD2EDB-0904-456F-9A31-A3BF4482C5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408477" cy="6858000"/>
          </a:xfrm>
          <a:custGeom>
            <a:avLst/>
            <a:gdLst>
              <a:gd name="connsiteX0" fmla="*/ 0 w 6408477"/>
              <a:gd name="connsiteY0" fmla="*/ 0 h 6858000"/>
              <a:gd name="connsiteX1" fmla="*/ 4788231 w 6408477"/>
              <a:gd name="connsiteY1" fmla="*/ 0 h 6858000"/>
              <a:gd name="connsiteX2" fmla="*/ 4793221 w 6408477"/>
              <a:gd name="connsiteY2" fmla="*/ 3922 h 6858000"/>
              <a:gd name="connsiteX3" fmla="*/ 6408477 w 6408477"/>
              <a:gd name="connsiteY3" fmla="*/ 3429000 h 6858000"/>
              <a:gd name="connsiteX4" fmla="*/ 4793221 w 6408477"/>
              <a:gd name="connsiteY4" fmla="*/ 6854079 h 6858000"/>
              <a:gd name="connsiteX5" fmla="*/ 4788231 w 6408477"/>
              <a:gd name="connsiteY5" fmla="*/ 6858000 h 6858000"/>
              <a:gd name="connsiteX6" fmla="*/ 0 w 6408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8477" h="6858000">
                <a:moveTo>
                  <a:pt x="0" y="0"/>
                </a:moveTo>
                <a:lnTo>
                  <a:pt x="4788231" y="0"/>
                </a:lnTo>
                <a:lnTo>
                  <a:pt x="4793221" y="3922"/>
                </a:lnTo>
                <a:cubicBezTo>
                  <a:pt x="5779699" y="818036"/>
                  <a:pt x="6408477" y="2050088"/>
                  <a:pt x="6408477" y="3429000"/>
                </a:cubicBezTo>
                <a:cubicBezTo>
                  <a:pt x="6408477" y="4807912"/>
                  <a:pt x="5779699" y="6039965"/>
                  <a:pt x="4793221" y="6854079"/>
                </a:cubicBezTo>
                <a:lnTo>
                  <a:pt x="478823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7992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pHolder9">
            <a:extLst>
              <a:ext uri="{FF2B5EF4-FFF2-40B4-BE49-F238E27FC236}">
                <a16:creationId xmlns:a16="http://schemas.microsoft.com/office/drawing/2014/main" id="{CE0B6DFA-3C8F-496F-8607-CF34858A8A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659" y="2073427"/>
            <a:ext cx="1578731" cy="1578730"/>
          </a:xfrm>
          <a:custGeom>
            <a:avLst/>
            <a:gdLst>
              <a:gd name="connsiteX0" fmla="*/ 147012 w 1578731"/>
              <a:gd name="connsiteY0" fmla="*/ 0 h 1578730"/>
              <a:gd name="connsiteX1" fmla="*/ 1431719 w 1578731"/>
              <a:gd name="connsiteY1" fmla="*/ 0 h 1578730"/>
              <a:gd name="connsiteX2" fmla="*/ 1578731 w 1578731"/>
              <a:gd name="connsiteY2" fmla="*/ 147011 h 1578730"/>
              <a:gd name="connsiteX3" fmla="*/ 1578731 w 1578731"/>
              <a:gd name="connsiteY3" fmla="*/ 1431719 h 1578730"/>
              <a:gd name="connsiteX4" fmla="*/ 1431719 w 1578731"/>
              <a:gd name="connsiteY4" fmla="*/ 1578730 h 1578730"/>
              <a:gd name="connsiteX5" fmla="*/ 147012 w 1578731"/>
              <a:gd name="connsiteY5" fmla="*/ 1578730 h 1578730"/>
              <a:gd name="connsiteX6" fmla="*/ 0 w 1578731"/>
              <a:gd name="connsiteY6" fmla="*/ 1431719 h 1578730"/>
              <a:gd name="connsiteX7" fmla="*/ 0 w 1578731"/>
              <a:gd name="connsiteY7" fmla="*/ 147011 h 1578730"/>
              <a:gd name="connsiteX8" fmla="*/ 147012 w 1578731"/>
              <a:gd name="connsiteY8" fmla="*/ 0 h 157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8731" h="1578730">
                <a:moveTo>
                  <a:pt x="147012" y="0"/>
                </a:moveTo>
                <a:lnTo>
                  <a:pt x="1431719" y="0"/>
                </a:lnTo>
                <a:cubicBezTo>
                  <a:pt x="1512912" y="0"/>
                  <a:pt x="1578731" y="65819"/>
                  <a:pt x="1578731" y="147011"/>
                </a:cubicBezTo>
                <a:lnTo>
                  <a:pt x="1578731" y="1431719"/>
                </a:lnTo>
                <a:cubicBezTo>
                  <a:pt x="1578731" y="1512911"/>
                  <a:pt x="1512912" y="1578730"/>
                  <a:pt x="1431719" y="1578730"/>
                </a:cubicBezTo>
                <a:lnTo>
                  <a:pt x="147012" y="1578730"/>
                </a:lnTo>
                <a:cubicBezTo>
                  <a:pt x="65819" y="1578730"/>
                  <a:pt x="0" y="1512911"/>
                  <a:pt x="0" y="1431719"/>
                </a:cubicBezTo>
                <a:lnTo>
                  <a:pt x="0" y="147011"/>
                </a:lnTo>
                <a:cubicBezTo>
                  <a:pt x="0" y="65819"/>
                  <a:pt x="65819" y="0"/>
                  <a:pt x="147012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  <p:sp>
        <p:nvSpPr>
          <p:cNvPr id="10" name="PpHolder11">
            <a:extLst>
              <a:ext uri="{FF2B5EF4-FFF2-40B4-BE49-F238E27FC236}">
                <a16:creationId xmlns:a16="http://schemas.microsoft.com/office/drawing/2014/main" id="{C8ABDAF6-C622-4EAA-AD16-0BBFF78A20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659" y="4258614"/>
            <a:ext cx="1578731" cy="1578730"/>
          </a:xfrm>
          <a:custGeom>
            <a:avLst/>
            <a:gdLst>
              <a:gd name="connsiteX0" fmla="*/ 147012 w 1578731"/>
              <a:gd name="connsiteY0" fmla="*/ 0 h 1578730"/>
              <a:gd name="connsiteX1" fmla="*/ 1431719 w 1578731"/>
              <a:gd name="connsiteY1" fmla="*/ 0 h 1578730"/>
              <a:gd name="connsiteX2" fmla="*/ 1578731 w 1578731"/>
              <a:gd name="connsiteY2" fmla="*/ 147011 h 1578730"/>
              <a:gd name="connsiteX3" fmla="*/ 1578731 w 1578731"/>
              <a:gd name="connsiteY3" fmla="*/ 1431719 h 1578730"/>
              <a:gd name="connsiteX4" fmla="*/ 1431719 w 1578731"/>
              <a:gd name="connsiteY4" fmla="*/ 1578730 h 1578730"/>
              <a:gd name="connsiteX5" fmla="*/ 147012 w 1578731"/>
              <a:gd name="connsiteY5" fmla="*/ 1578730 h 1578730"/>
              <a:gd name="connsiteX6" fmla="*/ 0 w 1578731"/>
              <a:gd name="connsiteY6" fmla="*/ 1431719 h 1578730"/>
              <a:gd name="connsiteX7" fmla="*/ 0 w 1578731"/>
              <a:gd name="connsiteY7" fmla="*/ 147011 h 1578730"/>
              <a:gd name="connsiteX8" fmla="*/ 147012 w 1578731"/>
              <a:gd name="connsiteY8" fmla="*/ 0 h 157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8731" h="1578730">
                <a:moveTo>
                  <a:pt x="147012" y="0"/>
                </a:moveTo>
                <a:lnTo>
                  <a:pt x="1431719" y="0"/>
                </a:lnTo>
                <a:cubicBezTo>
                  <a:pt x="1512912" y="0"/>
                  <a:pt x="1578731" y="65819"/>
                  <a:pt x="1578731" y="147011"/>
                </a:cubicBezTo>
                <a:lnTo>
                  <a:pt x="1578731" y="1431719"/>
                </a:lnTo>
                <a:cubicBezTo>
                  <a:pt x="1578731" y="1512911"/>
                  <a:pt x="1512912" y="1578730"/>
                  <a:pt x="1431719" y="1578730"/>
                </a:cubicBezTo>
                <a:lnTo>
                  <a:pt x="147012" y="1578730"/>
                </a:lnTo>
                <a:cubicBezTo>
                  <a:pt x="65819" y="1578730"/>
                  <a:pt x="0" y="1512911"/>
                  <a:pt x="0" y="1431719"/>
                </a:cubicBezTo>
                <a:lnTo>
                  <a:pt x="0" y="147011"/>
                </a:lnTo>
                <a:cubicBezTo>
                  <a:pt x="0" y="65819"/>
                  <a:pt x="65819" y="0"/>
                  <a:pt x="147012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  <p:sp>
        <p:nvSpPr>
          <p:cNvPr id="8" name="PpHolder15">
            <a:extLst>
              <a:ext uri="{FF2B5EF4-FFF2-40B4-BE49-F238E27FC236}">
                <a16:creationId xmlns:a16="http://schemas.microsoft.com/office/drawing/2014/main" id="{035C8337-F8E3-4A6A-A4E8-86E563CAFC6B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6107738" y="2073427"/>
            <a:ext cx="1578730" cy="1578730"/>
          </a:xfrm>
          <a:custGeom>
            <a:avLst/>
            <a:gdLst>
              <a:gd name="connsiteX0" fmla="*/ 147011 w 1578730"/>
              <a:gd name="connsiteY0" fmla="*/ 0 h 1578730"/>
              <a:gd name="connsiteX1" fmla="*/ 1431719 w 1578730"/>
              <a:gd name="connsiteY1" fmla="*/ 0 h 1578730"/>
              <a:gd name="connsiteX2" fmla="*/ 1578730 w 1578730"/>
              <a:gd name="connsiteY2" fmla="*/ 147011 h 1578730"/>
              <a:gd name="connsiteX3" fmla="*/ 1578730 w 1578730"/>
              <a:gd name="connsiteY3" fmla="*/ 1431719 h 1578730"/>
              <a:gd name="connsiteX4" fmla="*/ 1431719 w 1578730"/>
              <a:gd name="connsiteY4" fmla="*/ 1578730 h 1578730"/>
              <a:gd name="connsiteX5" fmla="*/ 147011 w 1578730"/>
              <a:gd name="connsiteY5" fmla="*/ 1578730 h 1578730"/>
              <a:gd name="connsiteX6" fmla="*/ 0 w 1578730"/>
              <a:gd name="connsiteY6" fmla="*/ 1431719 h 1578730"/>
              <a:gd name="connsiteX7" fmla="*/ 0 w 1578730"/>
              <a:gd name="connsiteY7" fmla="*/ 147011 h 1578730"/>
              <a:gd name="connsiteX8" fmla="*/ 147011 w 1578730"/>
              <a:gd name="connsiteY8" fmla="*/ 0 h 157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8730" h="1578730">
                <a:moveTo>
                  <a:pt x="147011" y="0"/>
                </a:moveTo>
                <a:lnTo>
                  <a:pt x="1431719" y="0"/>
                </a:lnTo>
                <a:cubicBezTo>
                  <a:pt x="1512911" y="0"/>
                  <a:pt x="1578730" y="65819"/>
                  <a:pt x="1578730" y="147011"/>
                </a:cubicBezTo>
                <a:lnTo>
                  <a:pt x="1578730" y="1431719"/>
                </a:lnTo>
                <a:cubicBezTo>
                  <a:pt x="1578730" y="1512911"/>
                  <a:pt x="1512911" y="1578730"/>
                  <a:pt x="1431719" y="1578730"/>
                </a:cubicBezTo>
                <a:lnTo>
                  <a:pt x="147011" y="1578730"/>
                </a:lnTo>
                <a:cubicBezTo>
                  <a:pt x="65819" y="1578730"/>
                  <a:pt x="0" y="1512911"/>
                  <a:pt x="0" y="1431719"/>
                </a:cubicBezTo>
                <a:lnTo>
                  <a:pt x="0" y="147011"/>
                </a:lnTo>
                <a:cubicBezTo>
                  <a:pt x="0" y="65819"/>
                  <a:pt x="65819" y="0"/>
                  <a:pt x="147011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6477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pHolder11">
            <a:extLst>
              <a:ext uri="{FF2B5EF4-FFF2-40B4-BE49-F238E27FC236}">
                <a16:creationId xmlns:a16="http://schemas.microsoft.com/office/drawing/2014/main" id="{2243FA61-1896-4608-B024-C56CF88A4D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658" y="1162741"/>
            <a:ext cx="2415140" cy="1407415"/>
          </a:xfrm>
          <a:custGeom>
            <a:avLst/>
            <a:gdLst>
              <a:gd name="connsiteX0" fmla="*/ 131058 w 2415140"/>
              <a:gd name="connsiteY0" fmla="*/ 0 h 1407415"/>
              <a:gd name="connsiteX1" fmla="*/ 2284083 w 2415140"/>
              <a:gd name="connsiteY1" fmla="*/ 0 h 1407415"/>
              <a:gd name="connsiteX2" fmla="*/ 2415140 w 2415140"/>
              <a:gd name="connsiteY2" fmla="*/ 131058 h 1407415"/>
              <a:gd name="connsiteX3" fmla="*/ 2415140 w 2415140"/>
              <a:gd name="connsiteY3" fmla="*/ 1276357 h 1407415"/>
              <a:gd name="connsiteX4" fmla="*/ 2284083 w 2415140"/>
              <a:gd name="connsiteY4" fmla="*/ 1407415 h 1407415"/>
              <a:gd name="connsiteX5" fmla="*/ 131058 w 2415140"/>
              <a:gd name="connsiteY5" fmla="*/ 1407415 h 1407415"/>
              <a:gd name="connsiteX6" fmla="*/ 0 w 2415140"/>
              <a:gd name="connsiteY6" fmla="*/ 1276357 h 1407415"/>
              <a:gd name="connsiteX7" fmla="*/ 0 w 2415140"/>
              <a:gd name="connsiteY7" fmla="*/ 131058 h 1407415"/>
              <a:gd name="connsiteX8" fmla="*/ 131058 w 2415140"/>
              <a:gd name="connsiteY8" fmla="*/ 0 h 140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5140" h="1407415">
                <a:moveTo>
                  <a:pt x="131058" y="0"/>
                </a:moveTo>
                <a:lnTo>
                  <a:pt x="2284083" y="0"/>
                </a:lnTo>
                <a:cubicBezTo>
                  <a:pt x="2356463" y="0"/>
                  <a:pt x="2415140" y="58677"/>
                  <a:pt x="2415140" y="131058"/>
                </a:cubicBezTo>
                <a:lnTo>
                  <a:pt x="2415140" y="1276357"/>
                </a:lnTo>
                <a:cubicBezTo>
                  <a:pt x="2415140" y="1348738"/>
                  <a:pt x="2356463" y="1407415"/>
                  <a:pt x="2284083" y="1407415"/>
                </a:cubicBezTo>
                <a:lnTo>
                  <a:pt x="131058" y="1407415"/>
                </a:lnTo>
                <a:cubicBezTo>
                  <a:pt x="58677" y="1407415"/>
                  <a:pt x="0" y="1348738"/>
                  <a:pt x="0" y="1276357"/>
                </a:cubicBezTo>
                <a:lnTo>
                  <a:pt x="0" y="131058"/>
                </a:lnTo>
                <a:cubicBezTo>
                  <a:pt x="0" y="58677"/>
                  <a:pt x="58677" y="0"/>
                  <a:pt x="131058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  <p:sp>
        <p:nvSpPr>
          <p:cNvPr id="7" name="PpHolder17">
            <a:extLst>
              <a:ext uri="{FF2B5EF4-FFF2-40B4-BE49-F238E27FC236}">
                <a16:creationId xmlns:a16="http://schemas.microsoft.com/office/drawing/2014/main" id="{BD8573BF-2454-4527-82CE-F517C3145E4E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963407" y="1162741"/>
            <a:ext cx="2415140" cy="1407415"/>
          </a:xfrm>
          <a:custGeom>
            <a:avLst/>
            <a:gdLst>
              <a:gd name="connsiteX0" fmla="*/ 131059 w 2415140"/>
              <a:gd name="connsiteY0" fmla="*/ 0 h 1407415"/>
              <a:gd name="connsiteX1" fmla="*/ 2284082 w 2415140"/>
              <a:gd name="connsiteY1" fmla="*/ 0 h 1407415"/>
              <a:gd name="connsiteX2" fmla="*/ 2415140 w 2415140"/>
              <a:gd name="connsiteY2" fmla="*/ 131058 h 1407415"/>
              <a:gd name="connsiteX3" fmla="*/ 2415140 w 2415140"/>
              <a:gd name="connsiteY3" fmla="*/ 1276357 h 1407415"/>
              <a:gd name="connsiteX4" fmla="*/ 2284082 w 2415140"/>
              <a:gd name="connsiteY4" fmla="*/ 1407415 h 1407415"/>
              <a:gd name="connsiteX5" fmla="*/ 131059 w 2415140"/>
              <a:gd name="connsiteY5" fmla="*/ 1407415 h 1407415"/>
              <a:gd name="connsiteX6" fmla="*/ 0 w 2415140"/>
              <a:gd name="connsiteY6" fmla="*/ 1276357 h 1407415"/>
              <a:gd name="connsiteX7" fmla="*/ 0 w 2415140"/>
              <a:gd name="connsiteY7" fmla="*/ 131058 h 1407415"/>
              <a:gd name="connsiteX8" fmla="*/ 131059 w 2415140"/>
              <a:gd name="connsiteY8" fmla="*/ 0 h 140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5140" h="1407415">
                <a:moveTo>
                  <a:pt x="131059" y="0"/>
                </a:moveTo>
                <a:lnTo>
                  <a:pt x="2284082" y="0"/>
                </a:lnTo>
                <a:cubicBezTo>
                  <a:pt x="2356463" y="0"/>
                  <a:pt x="2415140" y="58677"/>
                  <a:pt x="2415140" y="131058"/>
                </a:cubicBezTo>
                <a:lnTo>
                  <a:pt x="2415140" y="1276357"/>
                </a:lnTo>
                <a:cubicBezTo>
                  <a:pt x="2415140" y="1348738"/>
                  <a:pt x="2356463" y="1407415"/>
                  <a:pt x="2284082" y="1407415"/>
                </a:cubicBezTo>
                <a:lnTo>
                  <a:pt x="131059" y="1407415"/>
                </a:lnTo>
                <a:cubicBezTo>
                  <a:pt x="58678" y="1407415"/>
                  <a:pt x="0" y="1348738"/>
                  <a:pt x="0" y="1276357"/>
                </a:cubicBezTo>
                <a:lnTo>
                  <a:pt x="0" y="131058"/>
                </a:lnTo>
                <a:cubicBezTo>
                  <a:pt x="0" y="58677"/>
                  <a:pt x="58678" y="0"/>
                  <a:pt x="131059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1765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9">
            <a:extLst>
              <a:ext uri="{FF2B5EF4-FFF2-40B4-BE49-F238E27FC236}">
                <a16:creationId xmlns:a16="http://schemas.microsoft.com/office/drawing/2014/main" id="{66172786-7EB7-42C3-9B02-64CADE3D70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98138" y="1348400"/>
            <a:ext cx="2488310" cy="2537706"/>
          </a:xfrm>
          <a:custGeom>
            <a:avLst/>
            <a:gdLst>
              <a:gd name="connsiteX0" fmla="*/ 149348 w 2488310"/>
              <a:gd name="connsiteY0" fmla="*/ 0 h 2537706"/>
              <a:gd name="connsiteX1" fmla="*/ 2338962 w 2488310"/>
              <a:gd name="connsiteY1" fmla="*/ 0 h 2537706"/>
              <a:gd name="connsiteX2" fmla="*/ 2488310 w 2488310"/>
              <a:gd name="connsiteY2" fmla="*/ 149348 h 2537706"/>
              <a:gd name="connsiteX3" fmla="*/ 2488310 w 2488310"/>
              <a:gd name="connsiteY3" fmla="*/ 2388358 h 2537706"/>
              <a:gd name="connsiteX4" fmla="*/ 2338962 w 2488310"/>
              <a:gd name="connsiteY4" fmla="*/ 2537706 h 2537706"/>
              <a:gd name="connsiteX5" fmla="*/ 149348 w 2488310"/>
              <a:gd name="connsiteY5" fmla="*/ 2537706 h 2537706"/>
              <a:gd name="connsiteX6" fmla="*/ 0 w 2488310"/>
              <a:gd name="connsiteY6" fmla="*/ 2388358 h 2537706"/>
              <a:gd name="connsiteX7" fmla="*/ 0 w 2488310"/>
              <a:gd name="connsiteY7" fmla="*/ 149348 h 2537706"/>
              <a:gd name="connsiteX8" fmla="*/ 149348 w 2488310"/>
              <a:gd name="connsiteY8" fmla="*/ 0 h 253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8310" h="2537706">
                <a:moveTo>
                  <a:pt x="149348" y="0"/>
                </a:moveTo>
                <a:lnTo>
                  <a:pt x="2338962" y="0"/>
                </a:lnTo>
                <a:cubicBezTo>
                  <a:pt x="2421445" y="0"/>
                  <a:pt x="2488310" y="66865"/>
                  <a:pt x="2488310" y="149348"/>
                </a:cubicBezTo>
                <a:lnTo>
                  <a:pt x="2488310" y="2388358"/>
                </a:lnTo>
                <a:cubicBezTo>
                  <a:pt x="2488310" y="2470841"/>
                  <a:pt x="2421445" y="2537706"/>
                  <a:pt x="2338962" y="2537706"/>
                </a:cubicBezTo>
                <a:lnTo>
                  <a:pt x="149348" y="2537706"/>
                </a:lnTo>
                <a:cubicBezTo>
                  <a:pt x="66865" y="2537706"/>
                  <a:pt x="0" y="2470841"/>
                  <a:pt x="0" y="2388358"/>
                </a:cubicBezTo>
                <a:lnTo>
                  <a:pt x="0" y="149348"/>
                </a:lnTo>
                <a:cubicBezTo>
                  <a:pt x="0" y="66865"/>
                  <a:pt x="66865" y="0"/>
                  <a:pt x="149348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7178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29043C29-5B2C-4D41-9D61-3D0DC0B7EB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82304"/>
            <a:ext cx="12192000" cy="3775696"/>
          </a:xfrm>
          <a:custGeom>
            <a:avLst/>
            <a:gdLst>
              <a:gd name="connsiteX0" fmla="*/ 5023911 w 12192000"/>
              <a:gd name="connsiteY0" fmla="*/ 66 h 3775696"/>
              <a:gd name="connsiteX1" fmla="*/ 7107097 w 12192000"/>
              <a:gd name="connsiteY1" fmla="*/ 166816 h 3775696"/>
              <a:gd name="connsiteX2" fmla="*/ 10810075 w 12192000"/>
              <a:gd name="connsiteY2" fmla="*/ 742720 h 3775696"/>
              <a:gd name="connsiteX3" fmla="*/ 11998442 w 12192000"/>
              <a:gd name="connsiteY3" fmla="*/ 647906 h 3775696"/>
              <a:gd name="connsiteX4" fmla="*/ 12192000 w 12192000"/>
              <a:gd name="connsiteY4" fmla="*/ 616098 h 3775696"/>
              <a:gd name="connsiteX5" fmla="*/ 12192000 w 12192000"/>
              <a:gd name="connsiteY5" fmla="*/ 3775696 h 3775696"/>
              <a:gd name="connsiteX6" fmla="*/ 0 w 12192000"/>
              <a:gd name="connsiteY6" fmla="*/ 3775696 h 3775696"/>
              <a:gd name="connsiteX7" fmla="*/ 0 w 12192000"/>
              <a:gd name="connsiteY7" fmla="*/ 982774 h 3775696"/>
              <a:gd name="connsiteX8" fmla="*/ 272448 w 12192000"/>
              <a:gd name="connsiteY8" fmla="*/ 865654 h 3775696"/>
              <a:gd name="connsiteX9" fmla="*/ 620321 w 12192000"/>
              <a:gd name="connsiteY9" fmla="*/ 728673 h 3775696"/>
              <a:gd name="connsiteX10" fmla="*/ 5023911 w 12192000"/>
              <a:gd name="connsiteY10" fmla="*/ 66 h 377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775696">
                <a:moveTo>
                  <a:pt x="5023911" y="66"/>
                </a:moveTo>
                <a:cubicBezTo>
                  <a:pt x="5730382" y="2209"/>
                  <a:pt x="6434127" y="57078"/>
                  <a:pt x="7107097" y="166816"/>
                </a:cubicBezTo>
                <a:cubicBezTo>
                  <a:pt x="8341423" y="377512"/>
                  <a:pt x="9523224" y="742720"/>
                  <a:pt x="10810075" y="742720"/>
                </a:cubicBezTo>
                <a:cubicBezTo>
                  <a:pt x="11217140" y="742720"/>
                  <a:pt x="11611074" y="704092"/>
                  <a:pt x="11998442" y="647906"/>
                </a:cubicBezTo>
                <a:lnTo>
                  <a:pt x="12192000" y="616098"/>
                </a:lnTo>
                <a:lnTo>
                  <a:pt x="12192000" y="3775696"/>
                </a:lnTo>
                <a:lnTo>
                  <a:pt x="0" y="3775696"/>
                </a:lnTo>
                <a:lnTo>
                  <a:pt x="0" y="982774"/>
                </a:lnTo>
                <a:lnTo>
                  <a:pt x="272448" y="865654"/>
                </a:lnTo>
                <a:cubicBezTo>
                  <a:pt x="386422" y="818439"/>
                  <a:pt x="502140" y="772569"/>
                  <a:pt x="620321" y="728673"/>
                </a:cubicBezTo>
                <a:cubicBezTo>
                  <a:pt x="1902247" y="245828"/>
                  <a:pt x="3469674" y="-4648"/>
                  <a:pt x="5023911" y="66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401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4">
            <a:extLst>
              <a:ext uri="{FF2B5EF4-FFF2-40B4-BE49-F238E27FC236}">
                <a16:creationId xmlns:a16="http://schemas.microsoft.com/office/drawing/2014/main" id="{203D0682-EF5E-4E4B-AA6E-1426E77B1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3602" y="0"/>
            <a:ext cx="5408398" cy="6858000"/>
          </a:xfrm>
          <a:custGeom>
            <a:avLst/>
            <a:gdLst>
              <a:gd name="connsiteX0" fmla="*/ 3365022 w 5408398"/>
              <a:gd name="connsiteY0" fmla="*/ 0 h 6858000"/>
              <a:gd name="connsiteX1" fmla="*/ 5408398 w 5408398"/>
              <a:gd name="connsiteY1" fmla="*/ 0 h 6858000"/>
              <a:gd name="connsiteX2" fmla="*/ 5408398 w 5408398"/>
              <a:gd name="connsiteY2" fmla="*/ 6858000 h 6858000"/>
              <a:gd name="connsiteX3" fmla="*/ 1048745 w 5408398"/>
              <a:gd name="connsiteY3" fmla="*/ 6858000 h 6858000"/>
              <a:gd name="connsiteX4" fmla="*/ 884990 w 5408398"/>
              <a:gd name="connsiteY4" fmla="*/ 6635552 h 6858000"/>
              <a:gd name="connsiteX5" fmla="*/ 128381 w 5408398"/>
              <a:gd name="connsiteY5" fmla="*/ 3586646 h 6858000"/>
              <a:gd name="connsiteX6" fmla="*/ 2579441 w 5408398"/>
              <a:gd name="connsiteY6" fmla="*/ 1120295 h 6858000"/>
              <a:gd name="connsiteX7" fmla="*/ 3350630 w 5408398"/>
              <a:gd name="connsiteY7" fmla="*/ 309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8398" h="6858000">
                <a:moveTo>
                  <a:pt x="3365022" y="0"/>
                </a:moveTo>
                <a:lnTo>
                  <a:pt x="5408398" y="0"/>
                </a:lnTo>
                <a:lnTo>
                  <a:pt x="5408398" y="6858000"/>
                </a:lnTo>
                <a:lnTo>
                  <a:pt x="1048745" y="6858000"/>
                </a:lnTo>
                <a:lnTo>
                  <a:pt x="884990" y="6635552"/>
                </a:lnTo>
                <a:cubicBezTo>
                  <a:pt x="257046" y="5740485"/>
                  <a:pt x="-246073" y="4603623"/>
                  <a:pt x="128381" y="3586646"/>
                </a:cubicBezTo>
                <a:cubicBezTo>
                  <a:pt x="533351" y="2479206"/>
                  <a:pt x="1760584" y="1959572"/>
                  <a:pt x="2579441" y="1120295"/>
                </a:cubicBezTo>
                <a:cubicBezTo>
                  <a:pt x="2898049" y="795084"/>
                  <a:pt x="3150235" y="427622"/>
                  <a:pt x="3350630" y="30946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862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3">
            <a:extLst>
              <a:ext uri="{FF2B5EF4-FFF2-40B4-BE49-F238E27FC236}">
                <a16:creationId xmlns:a16="http://schemas.microsoft.com/office/drawing/2014/main" id="{861B3C2C-E822-411A-93A8-5B0AA8306A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3525" y="0"/>
            <a:ext cx="6408476" cy="6858000"/>
          </a:xfrm>
          <a:custGeom>
            <a:avLst/>
            <a:gdLst>
              <a:gd name="connsiteX0" fmla="*/ 1620246 w 6408476"/>
              <a:gd name="connsiteY0" fmla="*/ 0 h 6858000"/>
              <a:gd name="connsiteX1" fmla="*/ 6408476 w 6408476"/>
              <a:gd name="connsiteY1" fmla="*/ 0 h 6858000"/>
              <a:gd name="connsiteX2" fmla="*/ 6408476 w 6408476"/>
              <a:gd name="connsiteY2" fmla="*/ 6858000 h 6858000"/>
              <a:gd name="connsiteX3" fmla="*/ 1620246 w 6408476"/>
              <a:gd name="connsiteY3" fmla="*/ 6858000 h 6858000"/>
              <a:gd name="connsiteX4" fmla="*/ 1615256 w 6408476"/>
              <a:gd name="connsiteY4" fmla="*/ 6854079 h 6858000"/>
              <a:gd name="connsiteX5" fmla="*/ 0 w 6408476"/>
              <a:gd name="connsiteY5" fmla="*/ 3429000 h 6858000"/>
              <a:gd name="connsiteX6" fmla="*/ 1615256 w 6408476"/>
              <a:gd name="connsiteY6" fmla="*/ 3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8476" h="6858000">
                <a:moveTo>
                  <a:pt x="1620246" y="0"/>
                </a:moveTo>
                <a:lnTo>
                  <a:pt x="6408476" y="0"/>
                </a:lnTo>
                <a:lnTo>
                  <a:pt x="6408476" y="6858000"/>
                </a:lnTo>
                <a:lnTo>
                  <a:pt x="1620246" y="6858000"/>
                </a:lnTo>
                <a:lnTo>
                  <a:pt x="1615256" y="6854079"/>
                </a:lnTo>
                <a:cubicBezTo>
                  <a:pt x="628778" y="6039965"/>
                  <a:pt x="0" y="4807912"/>
                  <a:pt x="0" y="3429000"/>
                </a:cubicBezTo>
                <a:cubicBezTo>
                  <a:pt x="0" y="2050088"/>
                  <a:pt x="628778" y="818036"/>
                  <a:pt x="1615256" y="392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7332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pHolder5">
            <a:extLst>
              <a:ext uri="{FF2B5EF4-FFF2-40B4-BE49-F238E27FC236}">
                <a16:creationId xmlns:a16="http://schemas.microsoft.com/office/drawing/2014/main" id="{D5138A8D-3033-4932-B4C5-A01DBFB521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3490" y="1342924"/>
            <a:ext cx="2217283" cy="2217282"/>
          </a:xfrm>
          <a:custGeom>
            <a:avLst/>
            <a:gdLst>
              <a:gd name="connsiteX0" fmla="*/ 135433 w 2217283"/>
              <a:gd name="connsiteY0" fmla="*/ 0 h 2217282"/>
              <a:gd name="connsiteX1" fmla="*/ 2081850 w 2217283"/>
              <a:gd name="connsiteY1" fmla="*/ 0 h 2217282"/>
              <a:gd name="connsiteX2" fmla="*/ 2217283 w 2217283"/>
              <a:gd name="connsiteY2" fmla="*/ 135432 h 2217282"/>
              <a:gd name="connsiteX3" fmla="*/ 2217283 w 2217283"/>
              <a:gd name="connsiteY3" fmla="*/ 2081850 h 2217282"/>
              <a:gd name="connsiteX4" fmla="*/ 2081850 w 2217283"/>
              <a:gd name="connsiteY4" fmla="*/ 2217282 h 2217282"/>
              <a:gd name="connsiteX5" fmla="*/ 135433 w 2217283"/>
              <a:gd name="connsiteY5" fmla="*/ 2217282 h 2217282"/>
              <a:gd name="connsiteX6" fmla="*/ 0 w 2217283"/>
              <a:gd name="connsiteY6" fmla="*/ 2081850 h 2217282"/>
              <a:gd name="connsiteX7" fmla="*/ 0 w 2217283"/>
              <a:gd name="connsiteY7" fmla="*/ 135432 h 2217282"/>
              <a:gd name="connsiteX8" fmla="*/ 135433 w 2217283"/>
              <a:gd name="connsiteY8" fmla="*/ 0 h 221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7283" h="2217282">
                <a:moveTo>
                  <a:pt x="135433" y="0"/>
                </a:moveTo>
                <a:lnTo>
                  <a:pt x="2081850" y="0"/>
                </a:lnTo>
                <a:cubicBezTo>
                  <a:pt x="2156648" y="0"/>
                  <a:pt x="2217283" y="60635"/>
                  <a:pt x="2217283" y="135432"/>
                </a:cubicBezTo>
                <a:lnTo>
                  <a:pt x="2217283" y="2081850"/>
                </a:lnTo>
                <a:cubicBezTo>
                  <a:pt x="2217283" y="2156647"/>
                  <a:pt x="2156648" y="2217282"/>
                  <a:pt x="2081850" y="2217282"/>
                </a:cubicBezTo>
                <a:lnTo>
                  <a:pt x="135433" y="2217282"/>
                </a:lnTo>
                <a:cubicBezTo>
                  <a:pt x="60635" y="2217282"/>
                  <a:pt x="0" y="2156647"/>
                  <a:pt x="0" y="2081850"/>
                </a:cubicBezTo>
                <a:lnTo>
                  <a:pt x="0" y="135432"/>
                </a:lnTo>
                <a:cubicBezTo>
                  <a:pt x="0" y="60635"/>
                  <a:pt x="60635" y="0"/>
                  <a:pt x="135433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  <p:sp>
        <p:nvSpPr>
          <p:cNvPr id="10" name="PpHolder6">
            <a:extLst>
              <a:ext uri="{FF2B5EF4-FFF2-40B4-BE49-F238E27FC236}">
                <a16:creationId xmlns:a16="http://schemas.microsoft.com/office/drawing/2014/main" id="{B641F56D-9031-4915-BD3D-A7D9D8B8B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63632" y="3725468"/>
            <a:ext cx="2217282" cy="2217282"/>
          </a:xfrm>
          <a:custGeom>
            <a:avLst/>
            <a:gdLst>
              <a:gd name="connsiteX0" fmla="*/ 135432 w 2217282"/>
              <a:gd name="connsiteY0" fmla="*/ 0 h 2217282"/>
              <a:gd name="connsiteX1" fmla="*/ 2081850 w 2217282"/>
              <a:gd name="connsiteY1" fmla="*/ 0 h 2217282"/>
              <a:gd name="connsiteX2" fmla="*/ 2217282 w 2217282"/>
              <a:gd name="connsiteY2" fmla="*/ 135432 h 2217282"/>
              <a:gd name="connsiteX3" fmla="*/ 2217282 w 2217282"/>
              <a:gd name="connsiteY3" fmla="*/ 2081850 h 2217282"/>
              <a:gd name="connsiteX4" fmla="*/ 2081850 w 2217282"/>
              <a:gd name="connsiteY4" fmla="*/ 2217282 h 2217282"/>
              <a:gd name="connsiteX5" fmla="*/ 135432 w 2217282"/>
              <a:gd name="connsiteY5" fmla="*/ 2217282 h 2217282"/>
              <a:gd name="connsiteX6" fmla="*/ 0 w 2217282"/>
              <a:gd name="connsiteY6" fmla="*/ 2081850 h 2217282"/>
              <a:gd name="connsiteX7" fmla="*/ 0 w 2217282"/>
              <a:gd name="connsiteY7" fmla="*/ 135432 h 2217282"/>
              <a:gd name="connsiteX8" fmla="*/ 135432 w 2217282"/>
              <a:gd name="connsiteY8" fmla="*/ 0 h 221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7282" h="2217282">
                <a:moveTo>
                  <a:pt x="135432" y="0"/>
                </a:moveTo>
                <a:lnTo>
                  <a:pt x="2081850" y="0"/>
                </a:lnTo>
                <a:cubicBezTo>
                  <a:pt x="2156647" y="0"/>
                  <a:pt x="2217282" y="60635"/>
                  <a:pt x="2217282" y="135432"/>
                </a:cubicBezTo>
                <a:lnTo>
                  <a:pt x="2217282" y="2081850"/>
                </a:lnTo>
                <a:cubicBezTo>
                  <a:pt x="2217282" y="2156647"/>
                  <a:pt x="2156647" y="2217282"/>
                  <a:pt x="2081850" y="2217282"/>
                </a:cubicBezTo>
                <a:lnTo>
                  <a:pt x="135432" y="2217282"/>
                </a:lnTo>
                <a:cubicBezTo>
                  <a:pt x="60635" y="2217282"/>
                  <a:pt x="0" y="2156647"/>
                  <a:pt x="0" y="2081850"/>
                </a:cubicBezTo>
                <a:lnTo>
                  <a:pt x="0" y="135432"/>
                </a:lnTo>
                <a:cubicBezTo>
                  <a:pt x="0" y="60635"/>
                  <a:pt x="60635" y="0"/>
                  <a:pt x="135432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  <p:sp>
        <p:nvSpPr>
          <p:cNvPr id="8" name="PpHolder7">
            <a:extLst>
              <a:ext uri="{FF2B5EF4-FFF2-40B4-BE49-F238E27FC236}">
                <a16:creationId xmlns:a16="http://schemas.microsoft.com/office/drawing/2014/main" id="{D609DB05-FBFF-430D-A3C8-D3086455180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173721" y="3725468"/>
            <a:ext cx="2217282" cy="2217282"/>
          </a:xfrm>
          <a:custGeom>
            <a:avLst/>
            <a:gdLst>
              <a:gd name="connsiteX0" fmla="*/ 135433 w 2217282"/>
              <a:gd name="connsiteY0" fmla="*/ 0 h 2217282"/>
              <a:gd name="connsiteX1" fmla="*/ 2081850 w 2217282"/>
              <a:gd name="connsiteY1" fmla="*/ 0 h 2217282"/>
              <a:gd name="connsiteX2" fmla="*/ 2217282 w 2217282"/>
              <a:gd name="connsiteY2" fmla="*/ 135432 h 2217282"/>
              <a:gd name="connsiteX3" fmla="*/ 2217282 w 2217282"/>
              <a:gd name="connsiteY3" fmla="*/ 2081850 h 2217282"/>
              <a:gd name="connsiteX4" fmla="*/ 2081850 w 2217282"/>
              <a:gd name="connsiteY4" fmla="*/ 2217282 h 2217282"/>
              <a:gd name="connsiteX5" fmla="*/ 135433 w 2217282"/>
              <a:gd name="connsiteY5" fmla="*/ 2217282 h 2217282"/>
              <a:gd name="connsiteX6" fmla="*/ 0 w 2217282"/>
              <a:gd name="connsiteY6" fmla="*/ 2081850 h 2217282"/>
              <a:gd name="connsiteX7" fmla="*/ 0 w 2217282"/>
              <a:gd name="connsiteY7" fmla="*/ 135432 h 2217282"/>
              <a:gd name="connsiteX8" fmla="*/ 135433 w 2217282"/>
              <a:gd name="connsiteY8" fmla="*/ 0 h 221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7282" h="2217282">
                <a:moveTo>
                  <a:pt x="135433" y="0"/>
                </a:moveTo>
                <a:lnTo>
                  <a:pt x="2081850" y="0"/>
                </a:lnTo>
                <a:cubicBezTo>
                  <a:pt x="2156647" y="0"/>
                  <a:pt x="2217282" y="60635"/>
                  <a:pt x="2217282" y="135432"/>
                </a:cubicBezTo>
                <a:lnTo>
                  <a:pt x="2217282" y="2081850"/>
                </a:lnTo>
                <a:cubicBezTo>
                  <a:pt x="2217282" y="2156647"/>
                  <a:pt x="2156647" y="2217282"/>
                  <a:pt x="2081850" y="2217282"/>
                </a:cubicBezTo>
                <a:lnTo>
                  <a:pt x="135433" y="2217282"/>
                </a:lnTo>
                <a:cubicBezTo>
                  <a:pt x="60636" y="2217282"/>
                  <a:pt x="0" y="2156647"/>
                  <a:pt x="0" y="2081850"/>
                </a:cubicBezTo>
                <a:lnTo>
                  <a:pt x="0" y="135432"/>
                </a:lnTo>
                <a:cubicBezTo>
                  <a:pt x="0" y="60635"/>
                  <a:pt x="60636" y="0"/>
                  <a:pt x="135433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70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id="{7B4C08BB-42F5-4B47-8DA6-C5A25D374B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8748" y="549277"/>
            <a:ext cx="6993253" cy="5280025"/>
          </a:xfrm>
          <a:custGeom>
            <a:avLst/>
            <a:gdLst>
              <a:gd name="connsiteX0" fmla="*/ 177620 w 6993253"/>
              <a:gd name="connsiteY0" fmla="*/ 0 h 5280025"/>
              <a:gd name="connsiteX1" fmla="*/ 6993253 w 6993253"/>
              <a:gd name="connsiteY1" fmla="*/ 0 h 5280025"/>
              <a:gd name="connsiteX2" fmla="*/ 6993253 w 6993253"/>
              <a:gd name="connsiteY2" fmla="*/ 5280025 h 5280025"/>
              <a:gd name="connsiteX3" fmla="*/ 177620 w 6993253"/>
              <a:gd name="connsiteY3" fmla="*/ 5280025 h 5280025"/>
              <a:gd name="connsiteX4" fmla="*/ 0 w 6993253"/>
              <a:gd name="connsiteY4" fmla="*/ 5102405 h 5280025"/>
              <a:gd name="connsiteX5" fmla="*/ 0 w 6993253"/>
              <a:gd name="connsiteY5" fmla="*/ 177620 h 5280025"/>
              <a:gd name="connsiteX6" fmla="*/ 177620 w 6993253"/>
              <a:gd name="connsiteY6" fmla="*/ 0 h 528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93253" h="5280025">
                <a:moveTo>
                  <a:pt x="177620" y="0"/>
                </a:moveTo>
                <a:lnTo>
                  <a:pt x="6993253" y="0"/>
                </a:lnTo>
                <a:lnTo>
                  <a:pt x="6993253" y="5280025"/>
                </a:lnTo>
                <a:lnTo>
                  <a:pt x="177620" y="5280025"/>
                </a:lnTo>
                <a:cubicBezTo>
                  <a:pt x="79524" y="5280025"/>
                  <a:pt x="0" y="5200502"/>
                  <a:pt x="0" y="5102405"/>
                </a:cubicBezTo>
                <a:lnTo>
                  <a:pt x="0" y="177620"/>
                </a:lnTo>
                <a:cubicBezTo>
                  <a:pt x="0" y="79523"/>
                  <a:pt x="79524" y="0"/>
                  <a:pt x="177620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7847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5">
            <a:extLst>
              <a:ext uri="{FF2B5EF4-FFF2-40B4-BE49-F238E27FC236}">
                <a16:creationId xmlns:a16="http://schemas.microsoft.com/office/drawing/2014/main" id="{E71AD6D8-D308-43CA-8964-94E362A641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2738" y="1702721"/>
            <a:ext cx="3826061" cy="2398397"/>
          </a:xfrm>
          <a:custGeom>
            <a:avLst/>
            <a:gdLst>
              <a:gd name="connsiteX0" fmla="*/ 0 w 3826061"/>
              <a:gd name="connsiteY0" fmla="*/ 0 h 2398397"/>
              <a:gd name="connsiteX1" fmla="*/ 3826061 w 3826061"/>
              <a:gd name="connsiteY1" fmla="*/ 0 h 2398397"/>
              <a:gd name="connsiteX2" fmla="*/ 3826061 w 3826061"/>
              <a:gd name="connsiteY2" fmla="*/ 2398397 h 2398397"/>
              <a:gd name="connsiteX3" fmla="*/ 0 w 3826061"/>
              <a:gd name="connsiteY3" fmla="*/ 2398397 h 239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061" h="2398397">
                <a:moveTo>
                  <a:pt x="0" y="0"/>
                </a:moveTo>
                <a:lnTo>
                  <a:pt x="3826061" y="0"/>
                </a:lnTo>
                <a:lnTo>
                  <a:pt x="3826061" y="2398397"/>
                </a:lnTo>
                <a:lnTo>
                  <a:pt x="0" y="2398397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745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6">
            <a:extLst>
              <a:ext uri="{FF2B5EF4-FFF2-40B4-BE49-F238E27FC236}">
                <a16:creationId xmlns:a16="http://schemas.microsoft.com/office/drawing/2014/main" id="{3423184D-87B9-42D9-8CFC-AC64C74F32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8251" y="1523516"/>
            <a:ext cx="3367178" cy="4119246"/>
          </a:xfrm>
          <a:custGeom>
            <a:avLst/>
            <a:gdLst>
              <a:gd name="connsiteX0" fmla="*/ 731656 w 3367178"/>
              <a:gd name="connsiteY0" fmla="*/ 1335 h 4119246"/>
              <a:gd name="connsiteX1" fmla="*/ 3300249 w 3367178"/>
              <a:gd name="connsiteY1" fmla="*/ 469297 h 4119246"/>
              <a:gd name="connsiteX2" fmla="*/ 3365844 w 3367178"/>
              <a:gd name="connsiteY2" fmla="*/ 564115 h 4119246"/>
              <a:gd name="connsiteX3" fmla="*/ 2730341 w 3367178"/>
              <a:gd name="connsiteY3" fmla="*/ 4052319 h 4119246"/>
              <a:gd name="connsiteX4" fmla="*/ 2635523 w 3367178"/>
              <a:gd name="connsiteY4" fmla="*/ 4117912 h 4119246"/>
              <a:gd name="connsiteX5" fmla="*/ 66929 w 3367178"/>
              <a:gd name="connsiteY5" fmla="*/ 3649950 h 4119246"/>
              <a:gd name="connsiteX6" fmla="*/ 1335 w 3367178"/>
              <a:gd name="connsiteY6" fmla="*/ 3555132 h 4119246"/>
              <a:gd name="connsiteX7" fmla="*/ 636837 w 3367178"/>
              <a:gd name="connsiteY7" fmla="*/ 66929 h 4119246"/>
              <a:gd name="connsiteX8" fmla="*/ 731656 w 3367178"/>
              <a:gd name="connsiteY8" fmla="*/ 1335 h 411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7178" h="4119246">
                <a:moveTo>
                  <a:pt x="731656" y="1335"/>
                </a:moveTo>
                <a:lnTo>
                  <a:pt x="3300249" y="469297"/>
                </a:lnTo>
                <a:cubicBezTo>
                  <a:pt x="3344547" y="477367"/>
                  <a:pt x="3373914" y="519818"/>
                  <a:pt x="3365844" y="564115"/>
                </a:cubicBezTo>
                <a:lnTo>
                  <a:pt x="2730341" y="4052319"/>
                </a:lnTo>
                <a:cubicBezTo>
                  <a:pt x="2722271" y="4096616"/>
                  <a:pt x="2679820" y="4125983"/>
                  <a:pt x="2635523" y="4117912"/>
                </a:cubicBezTo>
                <a:lnTo>
                  <a:pt x="66929" y="3649950"/>
                </a:lnTo>
                <a:cubicBezTo>
                  <a:pt x="22633" y="3641880"/>
                  <a:pt x="-6735" y="3599429"/>
                  <a:pt x="1335" y="3555132"/>
                </a:cubicBezTo>
                <a:lnTo>
                  <a:pt x="636837" y="66929"/>
                </a:lnTo>
                <a:cubicBezTo>
                  <a:pt x="644909" y="22632"/>
                  <a:pt x="687360" y="-6735"/>
                  <a:pt x="731656" y="1335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664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3">
            <a:extLst>
              <a:ext uri="{FF2B5EF4-FFF2-40B4-BE49-F238E27FC236}">
                <a16:creationId xmlns:a16="http://schemas.microsoft.com/office/drawing/2014/main" id="{7373E432-D875-4155-A3FD-F02FB8C6B0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408477" cy="6858000"/>
          </a:xfrm>
          <a:custGeom>
            <a:avLst/>
            <a:gdLst>
              <a:gd name="connsiteX0" fmla="*/ 0 w 6408477"/>
              <a:gd name="connsiteY0" fmla="*/ 0 h 6858000"/>
              <a:gd name="connsiteX1" fmla="*/ 4788231 w 6408477"/>
              <a:gd name="connsiteY1" fmla="*/ 0 h 6858000"/>
              <a:gd name="connsiteX2" fmla="*/ 4793221 w 6408477"/>
              <a:gd name="connsiteY2" fmla="*/ 3922 h 6858000"/>
              <a:gd name="connsiteX3" fmla="*/ 6408477 w 6408477"/>
              <a:gd name="connsiteY3" fmla="*/ 3429000 h 6858000"/>
              <a:gd name="connsiteX4" fmla="*/ 4793221 w 6408477"/>
              <a:gd name="connsiteY4" fmla="*/ 6854079 h 6858000"/>
              <a:gd name="connsiteX5" fmla="*/ 4788231 w 6408477"/>
              <a:gd name="connsiteY5" fmla="*/ 6858000 h 6858000"/>
              <a:gd name="connsiteX6" fmla="*/ 0 w 6408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8477" h="6858000">
                <a:moveTo>
                  <a:pt x="0" y="0"/>
                </a:moveTo>
                <a:lnTo>
                  <a:pt x="4788231" y="0"/>
                </a:lnTo>
                <a:lnTo>
                  <a:pt x="4793221" y="3922"/>
                </a:lnTo>
                <a:cubicBezTo>
                  <a:pt x="5779699" y="818036"/>
                  <a:pt x="6408477" y="2050088"/>
                  <a:pt x="6408477" y="3429000"/>
                </a:cubicBezTo>
                <a:cubicBezTo>
                  <a:pt x="6408477" y="4807912"/>
                  <a:pt x="5779699" y="6039965"/>
                  <a:pt x="4793221" y="6854079"/>
                </a:cubicBezTo>
                <a:lnTo>
                  <a:pt x="478823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5926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FFD49270-C440-4D18-B3F1-072499B888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62000"/>
            <a:ext cx="5374752" cy="6096000"/>
          </a:xfrm>
          <a:custGeom>
            <a:avLst/>
            <a:gdLst>
              <a:gd name="connsiteX0" fmla="*/ 1907651 w 5374752"/>
              <a:gd name="connsiteY0" fmla="*/ 0 h 6096000"/>
              <a:gd name="connsiteX1" fmla="*/ 5374752 w 5374752"/>
              <a:gd name="connsiteY1" fmla="*/ 3467100 h 6096000"/>
              <a:gd name="connsiteX2" fmla="*/ 4359262 w 5374752"/>
              <a:gd name="connsiteY2" fmla="*/ 5918710 h 6096000"/>
              <a:gd name="connsiteX3" fmla="*/ 4164193 w 5374752"/>
              <a:gd name="connsiteY3" fmla="*/ 6096000 h 6096000"/>
              <a:gd name="connsiteX4" fmla="*/ 0 w 5374752"/>
              <a:gd name="connsiteY4" fmla="*/ 6096000 h 6096000"/>
              <a:gd name="connsiteX5" fmla="*/ 0 w 5374752"/>
              <a:gd name="connsiteY5" fmla="*/ 573392 h 6096000"/>
              <a:gd name="connsiteX6" fmla="*/ 255026 w 5374752"/>
              <a:gd name="connsiteY6" fmla="*/ 418460 h 6096000"/>
              <a:gd name="connsiteX7" fmla="*/ 1907651 w 5374752"/>
              <a:gd name="connsiteY7" fmla="*/ 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752" h="6096000">
                <a:moveTo>
                  <a:pt x="1907651" y="0"/>
                </a:moveTo>
                <a:cubicBezTo>
                  <a:pt x="3822478" y="0"/>
                  <a:pt x="5374752" y="1552274"/>
                  <a:pt x="5374752" y="3467100"/>
                </a:cubicBezTo>
                <a:cubicBezTo>
                  <a:pt x="5374752" y="4424513"/>
                  <a:pt x="4986683" y="5291288"/>
                  <a:pt x="4359262" y="5918710"/>
                </a:cubicBezTo>
                <a:lnTo>
                  <a:pt x="4164193" y="6096000"/>
                </a:lnTo>
                <a:lnTo>
                  <a:pt x="0" y="6096000"/>
                </a:lnTo>
                <a:lnTo>
                  <a:pt x="0" y="573392"/>
                </a:lnTo>
                <a:lnTo>
                  <a:pt x="255026" y="418460"/>
                </a:lnTo>
                <a:cubicBezTo>
                  <a:pt x="746290" y="151589"/>
                  <a:pt x="1309268" y="0"/>
                  <a:pt x="1907651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906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5">
            <a:extLst>
              <a:ext uri="{FF2B5EF4-FFF2-40B4-BE49-F238E27FC236}">
                <a16:creationId xmlns:a16="http://schemas.microsoft.com/office/drawing/2014/main" id="{70F3DC91-6F24-4E53-BC52-42882B72AA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1338" y="912813"/>
            <a:ext cx="4767262" cy="5127626"/>
          </a:xfrm>
          <a:custGeom>
            <a:avLst/>
            <a:gdLst>
              <a:gd name="connsiteX0" fmla="*/ 2659620 w 4767262"/>
              <a:gd name="connsiteY0" fmla="*/ 661 h 5127626"/>
              <a:gd name="connsiteX1" fmla="*/ 3147478 w 4767262"/>
              <a:gd name="connsiteY1" fmla="*/ 31125 h 5127626"/>
              <a:gd name="connsiteX2" fmla="*/ 4522301 w 4767262"/>
              <a:gd name="connsiteY2" fmla="*/ 544194 h 5127626"/>
              <a:gd name="connsiteX3" fmla="*/ 4522301 w 4767262"/>
              <a:gd name="connsiteY3" fmla="*/ 2186022 h 5127626"/>
              <a:gd name="connsiteX4" fmla="*/ 3617812 w 4767262"/>
              <a:gd name="connsiteY4" fmla="*/ 3691028 h 5127626"/>
              <a:gd name="connsiteX5" fmla="*/ 3183659 w 4767262"/>
              <a:gd name="connsiteY5" fmla="*/ 4717170 h 5127626"/>
              <a:gd name="connsiteX6" fmla="*/ 1555579 w 4767262"/>
              <a:gd name="connsiteY6" fmla="*/ 5025012 h 5127626"/>
              <a:gd name="connsiteX7" fmla="*/ 361653 w 4767262"/>
              <a:gd name="connsiteY7" fmla="*/ 3896257 h 5127626"/>
              <a:gd name="connsiteX8" fmla="*/ 1229962 w 4767262"/>
              <a:gd name="connsiteY8" fmla="*/ 236352 h 5127626"/>
              <a:gd name="connsiteX9" fmla="*/ 2659620 w 4767262"/>
              <a:gd name="connsiteY9" fmla="*/ 661 h 512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67262" h="5127626">
                <a:moveTo>
                  <a:pt x="2659620" y="661"/>
                </a:moveTo>
                <a:cubicBezTo>
                  <a:pt x="2821863" y="3333"/>
                  <a:pt x="2984670" y="14023"/>
                  <a:pt x="3147478" y="31125"/>
                </a:cubicBezTo>
                <a:cubicBezTo>
                  <a:pt x="3653992" y="65329"/>
                  <a:pt x="4196686" y="167943"/>
                  <a:pt x="4522301" y="544194"/>
                </a:cubicBezTo>
                <a:cubicBezTo>
                  <a:pt x="4884098" y="988856"/>
                  <a:pt x="4811738" y="1672950"/>
                  <a:pt x="4522301" y="2186022"/>
                </a:cubicBezTo>
                <a:cubicBezTo>
                  <a:pt x="4269044" y="2699093"/>
                  <a:pt x="3871070" y="3143754"/>
                  <a:pt x="3617812" y="3691028"/>
                </a:cubicBezTo>
                <a:cubicBezTo>
                  <a:pt x="3473095" y="4033076"/>
                  <a:pt x="3400736" y="4409328"/>
                  <a:pt x="3183659" y="4717170"/>
                </a:cubicBezTo>
                <a:cubicBezTo>
                  <a:pt x="2785683" y="5127626"/>
                  <a:pt x="2098272" y="5230240"/>
                  <a:pt x="1555579" y="5025012"/>
                </a:cubicBezTo>
                <a:cubicBezTo>
                  <a:pt x="1012885" y="4819785"/>
                  <a:pt x="614909" y="4375123"/>
                  <a:pt x="361653" y="3896257"/>
                </a:cubicBezTo>
                <a:cubicBezTo>
                  <a:pt x="-217220" y="2664887"/>
                  <a:pt x="-217220" y="852038"/>
                  <a:pt x="1229962" y="236352"/>
                </a:cubicBezTo>
                <a:cubicBezTo>
                  <a:pt x="1691252" y="56779"/>
                  <a:pt x="2172892" y="-7356"/>
                  <a:pt x="2659620" y="661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88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4">
            <a:extLst>
              <a:ext uri="{FF2B5EF4-FFF2-40B4-BE49-F238E27FC236}">
                <a16:creationId xmlns:a16="http://schemas.microsoft.com/office/drawing/2014/main" id="{15C685F0-15E0-42AB-B226-649EA13A98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331644" cy="6858000"/>
          </a:xfrm>
          <a:custGeom>
            <a:avLst/>
            <a:gdLst>
              <a:gd name="connsiteX0" fmla="*/ 0 w 4331644"/>
              <a:gd name="connsiteY0" fmla="*/ 0 h 6858000"/>
              <a:gd name="connsiteX1" fmla="*/ 2428321 w 4331644"/>
              <a:gd name="connsiteY1" fmla="*/ 0 h 6858000"/>
              <a:gd name="connsiteX2" fmla="*/ 3247742 w 4331644"/>
              <a:gd name="connsiteY2" fmla="*/ 0 h 6858000"/>
              <a:gd name="connsiteX3" fmla="*/ 3228922 w 4331644"/>
              <a:gd name="connsiteY3" fmla="*/ 39112 h 6858000"/>
              <a:gd name="connsiteX4" fmla="*/ 3161906 w 4331644"/>
              <a:gd name="connsiteY4" fmla="*/ 335005 h 6858000"/>
              <a:gd name="connsiteX5" fmla="*/ 3326535 w 4331644"/>
              <a:gd name="connsiteY5" fmla="*/ 1105258 h 6858000"/>
              <a:gd name="connsiteX6" fmla="*/ 3508494 w 4331644"/>
              <a:gd name="connsiteY6" fmla="*/ 1875512 h 6858000"/>
              <a:gd name="connsiteX7" fmla="*/ 3153241 w 4331644"/>
              <a:gd name="connsiteY7" fmla="*/ 3095802 h 6858000"/>
              <a:gd name="connsiteX8" fmla="*/ 3499829 w 4331644"/>
              <a:gd name="connsiteY8" fmla="*/ 5233470 h 6858000"/>
              <a:gd name="connsiteX9" fmla="*/ 4184342 w 4331644"/>
              <a:gd name="connsiteY9" fmla="*/ 6133541 h 6858000"/>
              <a:gd name="connsiteX10" fmla="*/ 4320746 w 4331644"/>
              <a:gd name="connsiteY10" fmla="*/ 6830214 h 6858000"/>
              <a:gd name="connsiteX11" fmla="*/ 4313585 w 4331644"/>
              <a:gd name="connsiteY11" fmla="*/ 6858000 h 6858000"/>
              <a:gd name="connsiteX12" fmla="*/ 2309395 w 4331644"/>
              <a:gd name="connsiteY12" fmla="*/ 6858000 h 6858000"/>
              <a:gd name="connsiteX13" fmla="*/ 0 w 4331644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31644" h="6858000">
                <a:moveTo>
                  <a:pt x="0" y="0"/>
                </a:moveTo>
                <a:lnTo>
                  <a:pt x="2428321" y="0"/>
                </a:lnTo>
                <a:lnTo>
                  <a:pt x="3247742" y="0"/>
                </a:lnTo>
                <a:lnTo>
                  <a:pt x="3228922" y="39112"/>
                </a:lnTo>
                <a:cubicBezTo>
                  <a:pt x="3190742" y="132571"/>
                  <a:pt x="3168405" y="234396"/>
                  <a:pt x="3161906" y="335005"/>
                </a:cubicBezTo>
                <a:cubicBezTo>
                  <a:pt x="3144576" y="594641"/>
                  <a:pt x="3231223" y="854277"/>
                  <a:pt x="3326535" y="1105258"/>
                </a:cubicBezTo>
                <a:cubicBezTo>
                  <a:pt x="3413183" y="1356240"/>
                  <a:pt x="3508494" y="1607221"/>
                  <a:pt x="3508494" y="1875512"/>
                </a:cubicBezTo>
                <a:cubicBezTo>
                  <a:pt x="3508494" y="2299585"/>
                  <a:pt x="3283212" y="2689038"/>
                  <a:pt x="3153241" y="3095802"/>
                </a:cubicBezTo>
                <a:cubicBezTo>
                  <a:pt x="2936622" y="3805472"/>
                  <a:pt x="3066593" y="4618998"/>
                  <a:pt x="3499829" y="5233470"/>
                </a:cubicBezTo>
                <a:cubicBezTo>
                  <a:pt x="3716448" y="5545033"/>
                  <a:pt x="4011048" y="5804669"/>
                  <a:pt x="4184342" y="6133541"/>
                </a:cubicBezTo>
                <a:cubicBezTo>
                  <a:pt x="4298068" y="6344496"/>
                  <a:pt x="4357638" y="6602779"/>
                  <a:pt x="4320746" y="6830214"/>
                </a:cubicBezTo>
                <a:lnTo>
                  <a:pt x="4313585" y="6858000"/>
                </a:lnTo>
                <a:lnTo>
                  <a:pt x="230939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658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6">
            <a:extLst>
              <a:ext uri="{FF2B5EF4-FFF2-40B4-BE49-F238E27FC236}">
                <a16:creationId xmlns:a16="http://schemas.microsoft.com/office/drawing/2014/main" id="{389D8AFE-E1AA-454B-AC1B-87EABBA85D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0840" y="3"/>
            <a:ext cx="4501160" cy="5398665"/>
          </a:xfrm>
          <a:custGeom>
            <a:avLst/>
            <a:gdLst>
              <a:gd name="connsiteX0" fmla="*/ 89304 w 4501160"/>
              <a:gd name="connsiteY0" fmla="*/ 0 h 5398665"/>
              <a:gd name="connsiteX1" fmla="*/ 4501160 w 4501160"/>
              <a:gd name="connsiteY1" fmla="*/ 0 h 5398665"/>
              <a:gd name="connsiteX2" fmla="*/ 4501160 w 4501160"/>
              <a:gd name="connsiteY2" fmla="*/ 4308948 h 5398665"/>
              <a:gd name="connsiteX3" fmla="*/ 4397437 w 4501160"/>
              <a:gd name="connsiteY3" fmla="*/ 4303310 h 5398665"/>
              <a:gd name="connsiteX4" fmla="*/ 3048368 w 4501160"/>
              <a:gd name="connsiteY4" fmla="*/ 4488514 h 5398665"/>
              <a:gd name="connsiteX5" fmla="*/ 1940255 w 4501160"/>
              <a:gd name="connsiteY5" fmla="*/ 5208556 h 5398665"/>
              <a:gd name="connsiteX6" fmla="*/ 81857 w 4501160"/>
              <a:gd name="connsiteY6" fmla="*/ 3256135 h 5398665"/>
              <a:gd name="connsiteX7" fmla="*/ 751342 w 4501160"/>
              <a:gd name="connsiteY7" fmla="*/ 1802200 h 5398665"/>
              <a:gd name="connsiteX8" fmla="*/ 162656 w 4501160"/>
              <a:gd name="connsiteY8" fmla="*/ 431351 h 5398665"/>
              <a:gd name="connsiteX9" fmla="*/ 98246 w 4501160"/>
              <a:gd name="connsiteY9" fmla="*/ 113817 h 539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1160" h="5398665">
                <a:moveTo>
                  <a:pt x="89304" y="0"/>
                </a:moveTo>
                <a:lnTo>
                  <a:pt x="4501160" y="0"/>
                </a:lnTo>
                <a:lnTo>
                  <a:pt x="4501160" y="4308948"/>
                </a:lnTo>
                <a:lnTo>
                  <a:pt x="4397437" y="4303310"/>
                </a:lnTo>
                <a:cubicBezTo>
                  <a:pt x="3931395" y="4277347"/>
                  <a:pt x="3469680" y="4266962"/>
                  <a:pt x="3048368" y="4488514"/>
                </a:cubicBezTo>
                <a:cubicBezTo>
                  <a:pt x="2667453" y="4682371"/>
                  <a:pt x="2321168" y="4973158"/>
                  <a:pt x="1940255" y="5208556"/>
                </a:cubicBezTo>
                <a:cubicBezTo>
                  <a:pt x="705171" y="5983986"/>
                  <a:pt x="-299058" y="4197727"/>
                  <a:pt x="81857" y="3256135"/>
                </a:cubicBezTo>
                <a:cubicBezTo>
                  <a:pt x="428143" y="2383773"/>
                  <a:pt x="739799" y="2674562"/>
                  <a:pt x="751342" y="1802200"/>
                </a:cubicBezTo>
                <a:cubicBezTo>
                  <a:pt x="762885" y="1137546"/>
                  <a:pt x="335799" y="1054464"/>
                  <a:pt x="162656" y="431351"/>
                </a:cubicBezTo>
                <a:cubicBezTo>
                  <a:pt x="132356" y="329229"/>
                  <a:pt x="111074" y="222781"/>
                  <a:pt x="98246" y="113817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31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id="{2C3DD080-ACCB-4903-80B1-DA19F94FEC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618634" cy="6858000"/>
          </a:xfrm>
          <a:custGeom>
            <a:avLst/>
            <a:gdLst>
              <a:gd name="connsiteX0" fmla="*/ 0 w 2618634"/>
              <a:gd name="connsiteY0" fmla="*/ 0 h 6858000"/>
              <a:gd name="connsiteX1" fmla="*/ 2618634 w 2618634"/>
              <a:gd name="connsiteY1" fmla="*/ 0 h 6858000"/>
              <a:gd name="connsiteX2" fmla="*/ 2618634 w 2618634"/>
              <a:gd name="connsiteY2" fmla="*/ 6858000 h 6858000"/>
              <a:gd name="connsiteX3" fmla="*/ 0 w 26186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634" h="6858000">
                <a:moveTo>
                  <a:pt x="0" y="0"/>
                </a:moveTo>
                <a:lnTo>
                  <a:pt x="2618634" y="0"/>
                </a:lnTo>
                <a:lnTo>
                  <a:pt x="2618634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066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3">
            <a:extLst>
              <a:ext uri="{FF2B5EF4-FFF2-40B4-BE49-F238E27FC236}">
                <a16:creationId xmlns:a16="http://schemas.microsoft.com/office/drawing/2014/main" id="{1C8B10FA-385E-4A4F-8E95-68CABA5132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3525" y="0"/>
            <a:ext cx="6408476" cy="6858000"/>
          </a:xfrm>
          <a:custGeom>
            <a:avLst/>
            <a:gdLst>
              <a:gd name="connsiteX0" fmla="*/ 1620246 w 6408476"/>
              <a:gd name="connsiteY0" fmla="*/ 0 h 6858000"/>
              <a:gd name="connsiteX1" fmla="*/ 6408476 w 6408476"/>
              <a:gd name="connsiteY1" fmla="*/ 0 h 6858000"/>
              <a:gd name="connsiteX2" fmla="*/ 6408476 w 6408476"/>
              <a:gd name="connsiteY2" fmla="*/ 6858000 h 6858000"/>
              <a:gd name="connsiteX3" fmla="*/ 1620246 w 6408476"/>
              <a:gd name="connsiteY3" fmla="*/ 6858000 h 6858000"/>
              <a:gd name="connsiteX4" fmla="*/ 1615256 w 6408476"/>
              <a:gd name="connsiteY4" fmla="*/ 6854079 h 6858000"/>
              <a:gd name="connsiteX5" fmla="*/ 0 w 6408476"/>
              <a:gd name="connsiteY5" fmla="*/ 3429000 h 6858000"/>
              <a:gd name="connsiteX6" fmla="*/ 1615256 w 6408476"/>
              <a:gd name="connsiteY6" fmla="*/ 3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8476" h="6858000">
                <a:moveTo>
                  <a:pt x="1620246" y="0"/>
                </a:moveTo>
                <a:lnTo>
                  <a:pt x="6408476" y="0"/>
                </a:lnTo>
                <a:lnTo>
                  <a:pt x="6408476" y="6858000"/>
                </a:lnTo>
                <a:lnTo>
                  <a:pt x="1620246" y="6858000"/>
                </a:lnTo>
                <a:lnTo>
                  <a:pt x="1615256" y="6854079"/>
                </a:lnTo>
                <a:cubicBezTo>
                  <a:pt x="628778" y="6039965"/>
                  <a:pt x="0" y="4807912"/>
                  <a:pt x="0" y="3429000"/>
                </a:cubicBezTo>
                <a:cubicBezTo>
                  <a:pt x="0" y="2050088"/>
                  <a:pt x="628778" y="818036"/>
                  <a:pt x="1615256" y="392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642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0ED808BF-463A-4F07-990F-2E9B97732A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025" cy="6321784"/>
          </a:xfrm>
          <a:custGeom>
            <a:avLst/>
            <a:gdLst>
              <a:gd name="connsiteX0" fmla="*/ 0 w 6094025"/>
              <a:gd name="connsiteY0" fmla="*/ 0 h 6321784"/>
              <a:gd name="connsiteX1" fmla="*/ 5203588 w 6094025"/>
              <a:gd name="connsiteY1" fmla="*/ 0 h 6321784"/>
              <a:gd name="connsiteX2" fmla="*/ 5213156 w 6094025"/>
              <a:gd name="connsiteY2" fmla="*/ 10527 h 6321784"/>
              <a:gd name="connsiteX3" fmla="*/ 6094025 w 6094025"/>
              <a:gd name="connsiteY3" fmla="*/ 2464266 h 6321784"/>
              <a:gd name="connsiteX4" fmla="*/ 2236506 w 6094025"/>
              <a:gd name="connsiteY4" fmla="*/ 6321784 h 6321784"/>
              <a:gd name="connsiteX5" fmla="*/ 79731 w 6094025"/>
              <a:gd name="connsiteY5" fmla="*/ 5662981 h 6321784"/>
              <a:gd name="connsiteX6" fmla="*/ 0 w 6094025"/>
              <a:gd name="connsiteY6" fmla="*/ 5603359 h 6321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4025" h="6321784">
                <a:moveTo>
                  <a:pt x="0" y="0"/>
                </a:moveTo>
                <a:lnTo>
                  <a:pt x="5203588" y="0"/>
                </a:lnTo>
                <a:lnTo>
                  <a:pt x="5213156" y="10527"/>
                </a:lnTo>
                <a:cubicBezTo>
                  <a:pt x="5763453" y="677333"/>
                  <a:pt x="6094025" y="1532195"/>
                  <a:pt x="6094025" y="2464266"/>
                </a:cubicBezTo>
                <a:cubicBezTo>
                  <a:pt x="6094025" y="4594714"/>
                  <a:pt x="4366955" y="6321784"/>
                  <a:pt x="2236506" y="6321784"/>
                </a:cubicBezTo>
                <a:cubicBezTo>
                  <a:pt x="1437588" y="6321784"/>
                  <a:pt x="695395" y="6078915"/>
                  <a:pt x="79731" y="5662981"/>
                </a:cubicBezTo>
                <a:lnTo>
                  <a:pt x="0" y="560335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241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pHolder17">
            <a:extLst>
              <a:ext uri="{FF2B5EF4-FFF2-40B4-BE49-F238E27FC236}">
                <a16:creationId xmlns:a16="http://schemas.microsoft.com/office/drawing/2014/main" id="{D714E384-E6D6-4970-BE79-383353B3E8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44683" y="3556976"/>
            <a:ext cx="2659744" cy="2659744"/>
          </a:xfrm>
          <a:custGeom>
            <a:avLst/>
            <a:gdLst>
              <a:gd name="connsiteX0" fmla="*/ 182033 w 2659744"/>
              <a:gd name="connsiteY0" fmla="*/ 0 h 2659744"/>
              <a:gd name="connsiteX1" fmla="*/ 2477711 w 2659744"/>
              <a:gd name="connsiteY1" fmla="*/ 0 h 2659744"/>
              <a:gd name="connsiteX2" fmla="*/ 2659744 w 2659744"/>
              <a:gd name="connsiteY2" fmla="*/ 182033 h 2659744"/>
              <a:gd name="connsiteX3" fmla="*/ 2659744 w 2659744"/>
              <a:gd name="connsiteY3" fmla="*/ 2477711 h 2659744"/>
              <a:gd name="connsiteX4" fmla="*/ 2477711 w 2659744"/>
              <a:gd name="connsiteY4" fmla="*/ 2659744 h 2659744"/>
              <a:gd name="connsiteX5" fmla="*/ 182033 w 2659744"/>
              <a:gd name="connsiteY5" fmla="*/ 2659744 h 2659744"/>
              <a:gd name="connsiteX6" fmla="*/ 0 w 2659744"/>
              <a:gd name="connsiteY6" fmla="*/ 2477711 h 2659744"/>
              <a:gd name="connsiteX7" fmla="*/ 0 w 2659744"/>
              <a:gd name="connsiteY7" fmla="*/ 182033 h 2659744"/>
              <a:gd name="connsiteX8" fmla="*/ 182033 w 2659744"/>
              <a:gd name="connsiteY8" fmla="*/ 0 h 265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9744" h="2659744">
                <a:moveTo>
                  <a:pt x="182033" y="0"/>
                </a:moveTo>
                <a:lnTo>
                  <a:pt x="2477711" y="0"/>
                </a:lnTo>
                <a:cubicBezTo>
                  <a:pt x="2578245" y="0"/>
                  <a:pt x="2659744" y="81499"/>
                  <a:pt x="2659744" y="182033"/>
                </a:cubicBezTo>
                <a:lnTo>
                  <a:pt x="2659744" y="2477711"/>
                </a:lnTo>
                <a:cubicBezTo>
                  <a:pt x="2659744" y="2578245"/>
                  <a:pt x="2578245" y="2659744"/>
                  <a:pt x="2477711" y="2659744"/>
                </a:cubicBezTo>
                <a:lnTo>
                  <a:pt x="182033" y="2659744"/>
                </a:lnTo>
                <a:cubicBezTo>
                  <a:pt x="81499" y="2659744"/>
                  <a:pt x="0" y="2578245"/>
                  <a:pt x="0" y="2477711"/>
                </a:cubicBezTo>
                <a:lnTo>
                  <a:pt x="0" y="182033"/>
                </a:lnTo>
                <a:cubicBezTo>
                  <a:pt x="0" y="81499"/>
                  <a:pt x="81499" y="0"/>
                  <a:pt x="182033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  <p:sp>
        <p:nvSpPr>
          <p:cNvPr id="7" name="PpHolder18">
            <a:extLst>
              <a:ext uri="{FF2B5EF4-FFF2-40B4-BE49-F238E27FC236}">
                <a16:creationId xmlns:a16="http://schemas.microsoft.com/office/drawing/2014/main" id="{912F49B0-C81B-44A9-82F5-F85D9874564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844683" y="2"/>
            <a:ext cx="2659744" cy="3295647"/>
          </a:xfrm>
          <a:custGeom>
            <a:avLst/>
            <a:gdLst>
              <a:gd name="connsiteX0" fmla="*/ 0 w 2659744"/>
              <a:gd name="connsiteY0" fmla="*/ 0 h 3295647"/>
              <a:gd name="connsiteX1" fmla="*/ 2659744 w 2659744"/>
              <a:gd name="connsiteY1" fmla="*/ 0 h 3295647"/>
              <a:gd name="connsiteX2" fmla="*/ 2659744 w 2659744"/>
              <a:gd name="connsiteY2" fmla="*/ 3113614 h 3295647"/>
              <a:gd name="connsiteX3" fmla="*/ 2477711 w 2659744"/>
              <a:gd name="connsiteY3" fmla="*/ 3295647 h 3295647"/>
              <a:gd name="connsiteX4" fmla="*/ 182033 w 2659744"/>
              <a:gd name="connsiteY4" fmla="*/ 3295647 h 3295647"/>
              <a:gd name="connsiteX5" fmla="*/ 0 w 2659744"/>
              <a:gd name="connsiteY5" fmla="*/ 3113614 h 32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9744" h="3295647">
                <a:moveTo>
                  <a:pt x="0" y="0"/>
                </a:moveTo>
                <a:lnTo>
                  <a:pt x="2659744" y="0"/>
                </a:lnTo>
                <a:lnTo>
                  <a:pt x="2659744" y="3113614"/>
                </a:lnTo>
                <a:cubicBezTo>
                  <a:pt x="2659744" y="3214148"/>
                  <a:pt x="2578245" y="3295647"/>
                  <a:pt x="2477711" y="3295647"/>
                </a:cubicBezTo>
                <a:lnTo>
                  <a:pt x="182033" y="3295647"/>
                </a:lnTo>
                <a:cubicBezTo>
                  <a:pt x="81499" y="3295647"/>
                  <a:pt x="0" y="3214148"/>
                  <a:pt x="0" y="3113614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051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>
            <a:extLst>
              <a:ext uri="{FF2B5EF4-FFF2-40B4-BE49-F238E27FC236}">
                <a16:creationId xmlns:a16="http://schemas.microsoft.com/office/drawing/2014/main" id="{38937B1B-9C1D-445F-A7FB-865E4D92B5BA}"/>
              </a:ext>
            </a:extLst>
          </p:cNvPr>
          <p:cNvSpPr/>
          <p:nvPr/>
        </p:nvSpPr>
        <p:spPr>
          <a:xfrm>
            <a:off x="7733550" y="0"/>
            <a:ext cx="4064906" cy="3802886"/>
          </a:xfrm>
          <a:custGeom>
            <a:avLst/>
            <a:gdLst>
              <a:gd name="connsiteX0" fmla="*/ 0 w 4064906"/>
              <a:gd name="connsiteY0" fmla="*/ 0 h 3802886"/>
              <a:gd name="connsiteX1" fmla="*/ 3338709 w 4064906"/>
              <a:gd name="connsiteY1" fmla="*/ 0 h 3802886"/>
              <a:gd name="connsiteX2" fmla="*/ 3577745 w 4064906"/>
              <a:gd name="connsiteY2" fmla="*/ 163517 h 3802886"/>
              <a:gd name="connsiteX3" fmla="*/ 3989183 w 4064906"/>
              <a:gd name="connsiteY3" fmla="*/ 577473 h 3802886"/>
              <a:gd name="connsiteX4" fmla="*/ 4016284 w 4064906"/>
              <a:gd name="connsiteY4" fmla="*/ 1378282 h 3802886"/>
              <a:gd name="connsiteX5" fmla="*/ 3848752 w 4064906"/>
              <a:gd name="connsiteY5" fmla="*/ 3736357 h 3802886"/>
              <a:gd name="connsiteX6" fmla="*/ 3888172 w 4064906"/>
              <a:gd name="connsiteY6" fmla="*/ 3802886 h 3802886"/>
              <a:gd name="connsiteX7" fmla="*/ 3210654 w 4064906"/>
              <a:gd name="connsiteY7" fmla="*/ 3260800 h 3802886"/>
              <a:gd name="connsiteX8" fmla="*/ 2124162 w 4064906"/>
              <a:gd name="connsiteY8" fmla="*/ 3130206 h 3802886"/>
              <a:gd name="connsiteX9" fmla="*/ 1165782 w 4064906"/>
              <a:gd name="connsiteY9" fmla="*/ 2684217 h 3802886"/>
              <a:gd name="connsiteX10" fmla="*/ 1037670 w 4064906"/>
              <a:gd name="connsiteY10" fmla="*/ 1521196 h 3802886"/>
              <a:gd name="connsiteX11" fmla="*/ 34944 w 4064906"/>
              <a:gd name="connsiteY11" fmla="*/ 32923 h 380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4906" h="3802886">
                <a:moveTo>
                  <a:pt x="0" y="0"/>
                </a:moveTo>
                <a:lnTo>
                  <a:pt x="3338709" y="0"/>
                </a:lnTo>
                <a:lnTo>
                  <a:pt x="3577745" y="163517"/>
                </a:lnTo>
                <a:cubicBezTo>
                  <a:pt x="3737886" y="276862"/>
                  <a:pt x="3900490" y="402528"/>
                  <a:pt x="3989183" y="577473"/>
                </a:cubicBezTo>
                <a:cubicBezTo>
                  <a:pt x="4109904" y="821412"/>
                  <a:pt x="4060630" y="1109703"/>
                  <a:pt x="4016284" y="1378282"/>
                </a:cubicBezTo>
                <a:cubicBezTo>
                  <a:pt x="3890635" y="2156915"/>
                  <a:pt x="3833970" y="2947868"/>
                  <a:pt x="3848752" y="3736357"/>
                </a:cubicBezTo>
                <a:lnTo>
                  <a:pt x="3888172" y="3802886"/>
                </a:lnTo>
                <a:cubicBezTo>
                  <a:pt x="3691076" y="3588515"/>
                  <a:pt x="3479197" y="3374145"/>
                  <a:pt x="3210654" y="3260800"/>
                </a:cubicBezTo>
                <a:cubicBezTo>
                  <a:pt x="2873127" y="3117886"/>
                  <a:pt x="2491253" y="3152382"/>
                  <a:pt x="2124162" y="3130206"/>
                </a:cubicBezTo>
                <a:cubicBezTo>
                  <a:pt x="1757070" y="3105566"/>
                  <a:pt x="1353024" y="2997149"/>
                  <a:pt x="1165782" y="2684217"/>
                </a:cubicBezTo>
                <a:cubicBezTo>
                  <a:pt x="961295" y="2344181"/>
                  <a:pt x="1084480" y="1912977"/>
                  <a:pt x="1037670" y="1521196"/>
                </a:cubicBezTo>
                <a:cubicBezTo>
                  <a:pt x="966222" y="912581"/>
                  <a:pt x="493192" y="439488"/>
                  <a:pt x="34944" y="329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21C0DD-7AC2-41B6-AA3D-5483F4CA1862}"/>
              </a:ext>
            </a:extLst>
          </p:cNvPr>
          <p:cNvCxnSpPr>
            <a:cxnSpLocks/>
          </p:cNvCxnSpPr>
          <p:nvPr/>
        </p:nvCxnSpPr>
        <p:spPr>
          <a:xfrm>
            <a:off x="647658" y="6516563"/>
            <a:ext cx="8466845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5">
            <a:extLst>
              <a:ext uri="{FF2B5EF4-FFF2-40B4-BE49-F238E27FC236}">
                <a16:creationId xmlns:a16="http://schemas.microsoft.com/office/drawing/2014/main" id="{7FF24145-CDEE-4F54-936A-1C363ED63632}"/>
              </a:ext>
            </a:extLst>
          </p:cNvPr>
          <p:cNvSpPr/>
          <p:nvPr/>
        </p:nvSpPr>
        <p:spPr>
          <a:xfrm>
            <a:off x="7142599" y="0"/>
            <a:ext cx="5575048" cy="6858000"/>
          </a:xfrm>
          <a:custGeom>
            <a:avLst/>
            <a:gdLst>
              <a:gd name="connsiteX0" fmla="*/ 3299373 w 5575048"/>
              <a:gd name="connsiteY0" fmla="*/ 0 h 6858000"/>
              <a:gd name="connsiteX1" fmla="*/ 5575048 w 5575048"/>
              <a:gd name="connsiteY1" fmla="*/ 0 h 6858000"/>
              <a:gd name="connsiteX2" fmla="*/ 5575048 w 5575048"/>
              <a:gd name="connsiteY2" fmla="*/ 6858000 h 6858000"/>
              <a:gd name="connsiteX3" fmla="*/ 1046983 w 5575048"/>
              <a:gd name="connsiteY3" fmla="*/ 6858000 h 6858000"/>
              <a:gd name="connsiteX4" fmla="*/ 883503 w 5575048"/>
              <a:gd name="connsiteY4" fmla="*/ 6631786 h 6858000"/>
              <a:gd name="connsiteX5" fmla="*/ 128166 w 5575048"/>
              <a:gd name="connsiteY5" fmla="*/ 3531258 h 6858000"/>
              <a:gd name="connsiteX6" fmla="*/ 2575106 w 5575048"/>
              <a:gd name="connsiteY6" fmla="*/ 1023149 h 6858000"/>
              <a:gd name="connsiteX7" fmla="*/ 3185033 w 5575048"/>
              <a:gd name="connsiteY7" fmla="*/ 2121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75048" h="6858000">
                <a:moveTo>
                  <a:pt x="3299373" y="0"/>
                </a:moveTo>
                <a:lnTo>
                  <a:pt x="5575048" y="0"/>
                </a:lnTo>
                <a:lnTo>
                  <a:pt x="5575048" y="6858000"/>
                </a:lnTo>
                <a:lnTo>
                  <a:pt x="1046983" y="6858000"/>
                </a:lnTo>
                <a:lnTo>
                  <a:pt x="883503" y="6631786"/>
                </a:lnTo>
                <a:cubicBezTo>
                  <a:pt x="256614" y="5721564"/>
                  <a:pt x="-245659" y="4565454"/>
                  <a:pt x="128166" y="3531258"/>
                </a:cubicBezTo>
                <a:cubicBezTo>
                  <a:pt x="532455" y="2405067"/>
                  <a:pt x="1757626" y="1876636"/>
                  <a:pt x="2575106" y="1023149"/>
                </a:cubicBezTo>
                <a:cubicBezTo>
                  <a:pt x="2813661" y="775111"/>
                  <a:pt x="3014916" y="502905"/>
                  <a:pt x="3185033" y="2121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2F08F-5E97-4BED-9551-5933FD022588}"/>
              </a:ext>
            </a:extLst>
          </p:cNvPr>
          <p:cNvSpPr txBox="1"/>
          <p:nvPr/>
        </p:nvSpPr>
        <p:spPr>
          <a:xfrm>
            <a:off x="470513" y="1753804"/>
            <a:ext cx="6096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Stigma-Free Access to Harm Reduction Supplies: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Cross-Sector Approach</a:t>
            </a:r>
            <a:endParaRPr lang="en-ID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EFBC9-ED64-4775-BAD6-B58C1ABFD8DA}"/>
              </a:ext>
            </a:extLst>
          </p:cNvPr>
          <p:cNvSpPr txBox="1"/>
          <p:nvPr/>
        </p:nvSpPr>
        <p:spPr>
          <a:xfrm>
            <a:off x="490958" y="4820180"/>
            <a:ext cx="606544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/>
                </a:solidFill>
              </a:rPr>
              <a:t>Shelby Arena, </a:t>
            </a: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Harm Reduction Manager</a:t>
            </a:r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31CBFB-6013-4393-8D75-54954A71C75B}"/>
              </a:ext>
            </a:extLst>
          </p:cNvPr>
          <p:cNvSpPr txBox="1"/>
          <p:nvPr/>
        </p:nvSpPr>
        <p:spPr>
          <a:xfrm>
            <a:off x="484974" y="3992106"/>
            <a:ext cx="6686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MATTERS: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Medication for Addiction Treatment and Electronic Referrals</a:t>
            </a:r>
            <a:endParaRPr lang="en-ID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6A84D595-F551-4ACE-B94A-A78E128318AC}"/>
              </a:ext>
            </a:extLst>
          </p:cNvPr>
          <p:cNvSpPr/>
          <p:nvPr/>
        </p:nvSpPr>
        <p:spPr>
          <a:xfrm>
            <a:off x="7050754" y="848064"/>
            <a:ext cx="489530" cy="48952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D507AAE8-EFC1-4F21-B0D2-6D886AB23A19}"/>
              </a:ext>
            </a:extLst>
          </p:cNvPr>
          <p:cNvSpPr/>
          <p:nvPr/>
        </p:nvSpPr>
        <p:spPr>
          <a:xfrm>
            <a:off x="5314667" y="5979993"/>
            <a:ext cx="365301" cy="365301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7" name="Picture Placeholder 6" descr="Two boxes on a table&#10;&#10;Description automatically generated">
            <a:extLst>
              <a:ext uri="{FF2B5EF4-FFF2-40B4-BE49-F238E27FC236}">
                <a16:creationId xmlns:a16="http://schemas.microsoft.com/office/drawing/2014/main" id="{9C53658F-2A18-29B8-FAF5-7CA28CB697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134" r="22134"/>
          <a:stretch/>
        </p:blipFill>
        <p:spPr>
          <a:xfrm>
            <a:off x="7310417" y="0"/>
            <a:ext cx="5408398" cy="6858000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A322AB-34C8-929D-4F3E-E97E5426E9A1}"/>
              </a:ext>
            </a:extLst>
          </p:cNvPr>
          <p:cNvGrpSpPr/>
          <p:nvPr/>
        </p:nvGrpSpPr>
        <p:grpSpPr>
          <a:xfrm>
            <a:off x="7103259" y="1642840"/>
            <a:ext cx="1291830" cy="1291830"/>
            <a:chOff x="7103259" y="1642840"/>
            <a:chExt cx="1291830" cy="12918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217A30E-BD1E-4480-B596-44C5A702AF1F}"/>
                </a:ext>
              </a:extLst>
            </p:cNvPr>
            <p:cNvSpPr/>
            <p:nvPr/>
          </p:nvSpPr>
          <p:spPr>
            <a:xfrm>
              <a:off x="7103259" y="1642840"/>
              <a:ext cx="1291830" cy="129183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218642-656F-4B98-8590-6FDB5EB963CC}"/>
                </a:ext>
              </a:extLst>
            </p:cNvPr>
            <p:cNvGrpSpPr/>
            <p:nvPr/>
          </p:nvGrpSpPr>
          <p:grpSpPr>
            <a:xfrm>
              <a:off x="7418291" y="1949435"/>
              <a:ext cx="661766" cy="678640"/>
              <a:chOff x="9691687" y="1953904"/>
              <a:chExt cx="7449676" cy="7639626"/>
            </a:xfrm>
            <a:noFill/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EDB26445-E67A-4FF7-9453-F60BCA4FD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1687" y="1953904"/>
                <a:ext cx="5000625" cy="5005388"/>
              </a:xfrm>
              <a:custGeom>
                <a:avLst/>
                <a:gdLst>
                  <a:gd name="T0" fmla="*/ 967 w 1327"/>
                  <a:gd name="T1" fmla="*/ 947 h 1328"/>
                  <a:gd name="T2" fmla="*/ 1327 w 1327"/>
                  <a:gd name="T3" fmla="*/ 604 h 1328"/>
                  <a:gd name="T4" fmla="*/ 1325 w 1327"/>
                  <a:gd name="T5" fmla="*/ 604 h 1328"/>
                  <a:gd name="T6" fmla="*/ 1325 w 1327"/>
                  <a:gd name="T7" fmla="*/ 129 h 1328"/>
                  <a:gd name="T8" fmla="*/ 1196 w 1327"/>
                  <a:gd name="T9" fmla="*/ 0 h 1328"/>
                  <a:gd name="T10" fmla="*/ 732 w 1327"/>
                  <a:gd name="T11" fmla="*/ 0 h 1328"/>
                  <a:gd name="T12" fmla="*/ 604 w 1327"/>
                  <a:gd name="T13" fmla="*/ 129 h 1328"/>
                  <a:gd name="T14" fmla="*/ 604 w 1327"/>
                  <a:gd name="T15" fmla="*/ 604 h 1328"/>
                  <a:gd name="T16" fmla="*/ 129 w 1327"/>
                  <a:gd name="T17" fmla="*/ 604 h 1328"/>
                  <a:gd name="T18" fmla="*/ 0 w 1327"/>
                  <a:gd name="T19" fmla="*/ 733 h 1328"/>
                  <a:gd name="T20" fmla="*/ 0 w 1327"/>
                  <a:gd name="T21" fmla="*/ 1197 h 1328"/>
                  <a:gd name="T22" fmla="*/ 129 w 1327"/>
                  <a:gd name="T23" fmla="*/ 1325 h 1328"/>
                  <a:gd name="T24" fmla="*/ 604 w 1327"/>
                  <a:gd name="T25" fmla="*/ 1325 h 1328"/>
                  <a:gd name="T26" fmla="*/ 604 w 1327"/>
                  <a:gd name="T27" fmla="*/ 1328 h 1328"/>
                  <a:gd name="T28" fmla="*/ 967 w 1327"/>
                  <a:gd name="T29" fmla="*/ 947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7" h="1328">
                    <a:moveTo>
                      <a:pt x="967" y="947"/>
                    </a:moveTo>
                    <a:cubicBezTo>
                      <a:pt x="1192" y="861"/>
                      <a:pt x="1275" y="761"/>
                      <a:pt x="1327" y="604"/>
                    </a:cubicBezTo>
                    <a:cubicBezTo>
                      <a:pt x="1325" y="604"/>
                      <a:pt x="1325" y="604"/>
                      <a:pt x="1325" y="604"/>
                    </a:cubicBezTo>
                    <a:cubicBezTo>
                      <a:pt x="1325" y="129"/>
                      <a:pt x="1325" y="129"/>
                      <a:pt x="1325" y="129"/>
                    </a:cubicBezTo>
                    <a:cubicBezTo>
                      <a:pt x="1325" y="58"/>
                      <a:pt x="1268" y="0"/>
                      <a:pt x="1196" y="0"/>
                    </a:cubicBezTo>
                    <a:cubicBezTo>
                      <a:pt x="732" y="0"/>
                      <a:pt x="732" y="0"/>
                      <a:pt x="732" y="0"/>
                    </a:cubicBezTo>
                    <a:cubicBezTo>
                      <a:pt x="661" y="0"/>
                      <a:pt x="604" y="58"/>
                      <a:pt x="604" y="129"/>
                    </a:cubicBezTo>
                    <a:cubicBezTo>
                      <a:pt x="604" y="604"/>
                      <a:pt x="604" y="604"/>
                      <a:pt x="604" y="604"/>
                    </a:cubicBezTo>
                    <a:cubicBezTo>
                      <a:pt x="129" y="604"/>
                      <a:pt x="129" y="604"/>
                      <a:pt x="129" y="604"/>
                    </a:cubicBezTo>
                    <a:cubicBezTo>
                      <a:pt x="58" y="604"/>
                      <a:pt x="0" y="662"/>
                      <a:pt x="0" y="733"/>
                    </a:cubicBezTo>
                    <a:cubicBezTo>
                      <a:pt x="0" y="1197"/>
                      <a:pt x="0" y="1197"/>
                      <a:pt x="0" y="1197"/>
                    </a:cubicBezTo>
                    <a:cubicBezTo>
                      <a:pt x="0" y="1268"/>
                      <a:pt x="58" y="1325"/>
                      <a:pt x="129" y="1325"/>
                    </a:cubicBezTo>
                    <a:cubicBezTo>
                      <a:pt x="604" y="1325"/>
                      <a:pt x="604" y="1325"/>
                      <a:pt x="604" y="1325"/>
                    </a:cubicBezTo>
                    <a:cubicBezTo>
                      <a:pt x="604" y="1328"/>
                      <a:pt x="604" y="1328"/>
                      <a:pt x="604" y="1328"/>
                    </a:cubicBezTo>
                    <a:cubicBezTo>
                      <a:pt x="665" y="1184"/>
                      <a:pt x="774" y="1022"/>
                      <a:pt x="967" y="947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72252B14-BF80-4215-B626-1D8A0CFF8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8677" y="4599253"/>
                <a:ext cx="4992686" cy="4994277"/>
              </a:xfrm>
              <a:custGeom>
                <a:avLst/>
                <a:gdLst>
                  <a:gd name="T0" fmla="*/ 1196 w 1325"/>
                  <a:gd name="T1" fmla="*/ 0 h 1325"/>
                  <a:gd name="T2" fmla="*/ 723 w 1325"/>
                  <a:gd name="T3" fmla="*/ 0 h 1325"/>
                  <a:gd name="T4" fmla="*/ 363 w 1325"/>
                  <a:gd name="T5" fmla="*/ 343 h 1325"/>
                  <a:gd name="T6" fmla="*/ 0 w 1325"/>
                  <a:gd name="T7" fmla="*/ 724 h 1325"/>
                  <a:gd name="T8" fmla="*/ 0 w 1325"/>
                  <a:gd name="T9" fmla="*/ 1196 h 1325"/>
                  <a:gd name="T10" fmla="*/ 128 w 1325"/>
                  <a:gd name="T11" fmla="*/ 1325 h 1325"/>
                  <a:gd name="T12" fmla="*/ 592 w 1325"/>
                  <a:gd name="T13" fmla="*/ 1325 h 1325"/>
                  <a:gd name="T14" fmla="*/ 721 w 1325"/>
                  <a:gd name="T15" fmla="*/ 1196 h 1325"/>
                  <a:gd name="T16" fmla="*/ 721 w 1325"/>
                  <a:gd name="T17" fmla="*/ 721 h 1325"/>
                  <a:gd name="T18" fmla="*/ 1196 w 1325"/>
                  <a:gd name="T19" fmla="*/ 721 h 1325"/>
                  <a:gd name="T20" fmla="*/ 1325 w 1325"/>
                  <a:gd name="T21" fmla="*/ 593 h 1325"/>
                  <a:gd name="T22" fmla="*/ 1325 w 1325"/>
                  <a:gd name="T23" fmla="*/ 129 h 1325"/>
                  <a:gd name="T24" fmla="*/ 1196 w 1325"/>
                  <a:gd name="T25" fmla="*/ 0 h 1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5" h="1325">
                    <a:moveTo>
                      <a:pt x="1196" y="0"/>
                    </a:moveTo>
                    <a:cubicBezTo>
                      <a:pt x="723" y="0"/>
                      <a:pt x="723" y="0"/>
                      <a:pt x="723" y="0"/>
                    </a:cubicBezTo>
                    <a:cubicBezTo>
                      <a:pt x="671" y="157"/>
                      <a:pt x="588" y="257"/>
                      <a:pt x="363" y="343"/>
                    </a:cubicBezTo>
                    <a:cubicBezTo>
                      <a:pt x="170" y="418"/>
                      <a:pt x="61" y="580"/>
                      <a:pt x="0" y="724"/>
                    </a:cubicBezTo>
                    <a:cubicBezTo>
                      <a:pt x="0" y="1196"/>
                      <a:pt x="0" y="1196"/>
                      <a:pt x="0" y="1196"/>
                    </a:cubicBezTo>
                    <a:cubicBezTo>
                      <a:pt x="0" y="1268"/>
                      <a:pt x="57" y="1325"/>
                      <a:pt x="128" y="1325"/>
                    </a:cubicBezTo>
                    <a:cubicBezTo>
                      <a:pt x="592" y="1325"/>
                      <a:pt x="592" y="1325"/>
                      <a:pt x="592" y="1325"/>
                    </a:cubicBezTo>
                    <a:cubicBezTo>
                      <a:pt x="664" y="1325"/>
                      <a:pt x="721" y="1268"/>
                      <a:pt x="721" y="1196"/>
                    </a:cubicBezTo>
                    <a:cubicBezTo>
                      <a:pt x="721" y="721"/>
                      <a:pt x="721" y="721"/>
                      <a:pt x="721" y="721"/>
                    </a:cubicBezTo>
                    <a:cubicBezTo>
                      <a:pt x="1196" y="721"/>
                      <a:pt x="1196" y="721"/>
                      <a:pt x="1196" y="721"/>
                    </a:cubicBezTo>
                    <a:cubicBezTo>
                      <a:pt x="1267" y="721"/>
                      <a:pt x="1325" y="664"/>
                      <a:pt x="1325" y="593"/>
                    </a:cubicBezTo>
                    <a:cubicBezTo>
                      <a:pt x="1325" y="129"/>
                      <a:pt x="1325" y="129"/>
                      <a:pt x="1325" y="129"/>
                    </a:cubicBezTo>
                    <a:cubicBezTo>
                      <a:pt x="1325" y="58"/>
                      <a:pt x="1267" y="0"/>
                      <a:pt x="1196" y="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F5791C-82E6-44B3-AD99-FA91C8F18540}"/>
                </a:ext>
              </a:extLst>
            </p:cNvPr>
            <p:cNvSpPr/>
            <p:nvPr/>
          </p:nvSpPr>
          <p:spPr>
            <a:xfrm>
              <a:off x="7186117" y="1725698"/>
              <a:ext cx="1126114" cy="112611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5E5D770-9C6D-66F5-404B-1E38AEA2C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7" y="152081"/>
            <a:ext cx="5324388" cy="139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18">
            <a:extLst>
              <a:ext uri="{FF2B5EF4-FFF2-40B4-BE49-F238E27FC236}">
                <a16:creationId xmlns:a16="http://schemas.microsoft.com/office/drawing/2014/main" id="{F3E7C966-B920-4FD0-9616-754E30EFF593}"/>
              </a:ext>
            </a:extLst>
          </p:cNvPr>
          <p:cNvSpPr/>
          <p:nvPr/>
        </p:nvSpPr>
        <p:spPr>
          <a:xfrm>
            <a:off x="7674892" y="0"/>
            <a:ext cx="4517109" cy="5128698"/>
          </a:xfrm>
          <a:custGeom>
            <a:avLst/>
            <a:gdLst>
              <a:gd name="connsiteX0" fmla="*/ 0 w 4517109"/>
              <a:gd name="connsiteY0" fmla="*/ 0 h 5128698"/>
              <a:gd name="connsiteX1" fmla="*/ 4517109 w 4517109"/>
              <a:gd name="connsiteY1" fmla="*/ 0 h 5128698"/>
              <a:gd name="connsiteX2" fmla="*/ 4517109 w 4517109"/>
              <a:gd name="connsiteY2" fmla="*/ 5128698 h 5128698"/>
              <a:gd name="connsiteX3" fmla="*/ 4438997 w 4517109"/>
              <a:gd name="connsiteY3" fmla="*/ 5008563 h 5128698"/>
              <a:gd name="connsiteX4" fmla="*/ 4262803 w 4517109"/>
              <a:gd name="connsiteY4" fmla="*/ 4802874 h 5128698"/>
              <a:gd name="connsiteX5" fmla="*/ 3600736 w 4517109"/>
              <a:gd name="connsiteY5" fmla="*/ 4086970 h 5128698"/>
              <a:gd name="connsiteX6" fmla="*/ 3547344 w 4517109"/>
              <a:gd name="connsiteY6" fmla="*/ 2633792 h 5128698"/>
              <a:gd name="connsiteX7" fmla="*/ 3173597 w 4517109"/>
              <a:gd name="connsiteY7" fmla="*/ 1276780 h 5128698"/>
              <a:gd name="connsiteX8" fmla="*/ 1860143 w 4517109"/>
              <a:gd name="connsiteY8" fmla="*/ 1148559 h 5128698"/>
              <a:gd name="connsiteX9" fmla="*/ 343798 w 4517109"/>
              <a:gd name="connsiteY9" fmla="*/ 486080 h 5128698"/>
              <a:gd name="connsiteX10" fmla="*/ 28449 w 4517109"/>
              <a:gd name="connsiteY10" fmla="*/ 56338 h 51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17109" h="5128698">
                <a:moveTo>
                  <a:pt x="0" y="0"/>
                </a:moveTo>
                <a:lnTo>
                  <a:pt x="4517109" y="0"/>
                </a:lnTo>
                <a:lnTo>
                  <a:pt x="4517109" y="5128698"/>
                </a:lnTo>
                <a:lnTo>
                  <a:pt x="4438997" y="5008563"/>
                </a:lnTo>
                <a:cubicBezTo>
                  <a:pt x="4385605" y="4936438"/>
                  <a:pt x="4326874" y="4866985"/>
                  <a:pt x="4262803" y="4802874"/>
                </a:cubicBezTo>
                <a:cubicBezTo>
                  <a:pt x="4038554" y="4567801"/>
                  <a:pt x="3750235" y="4375469"/>
                  <a:pt x="3600736" y="4086970"/>
                </a:cubicBezTo>
                <a:cubicBezTo>
                  <a:pt x="3365809" y="3659565"/>
                  <a:pt x="3483273" y="3125308"/>
                  <a:pt x="3547344" y="2633792"/>
                </a:cubicBezTo>
                <a:cubicBezTo>
                  <a:pt x="3611415" y="2142276"/>
                  <a:pt x="3579379" y="1565279"/>
                  <a:pt x="3173597" y="1276780"/>
                </a:cubicBezTo>
                <a:cubicBezTo>
                  <a:pt x="2799850" y="1031022"/>
                  <a:pt x="2308639" y="1148559"/>
                  <a:pt x="1860143" y="1148559"/>
                </a:cubicBezTo>
                <a:cubicBezTo>
                  <a:pt x="1294183" y="1137873"/>
                  <a:pt x="738902" y="892115"/>
                  <a:pt x="343798" y="486080"/>
                </a:cubicBezTo>
                <a:cubicBezTo>
                  <a:pt x="223665" y="357859"/>
                  <a:pt x="115546" y="211606"/>
                  <a:pt x="28449" y="5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sp>
        <p:nvSpPr>
          <p:cNvPr id="8" name="SlideNo">
            <a:extLst>
              <a:ext uri="{FF2B5EF4-FFF2-40B4-BE49-F238E27FC236}">
                <a16:creationId xmlns:a16="http://schemas.microsoft.com/office/drawing/2014/main" id="{08DC7426-2B23-433F-970D-755532C32ED2}"/>
              </a:ext>
            </a:extLst>
          </p:cNvPr>
          <p:cNvSpPr txBox="1">
            <a:spLocks/>
          </p:cNvSpPr>
          <p:nvPr/>
        </p:nvSpPr>
        <p:spPr>
          <a:xfrm>
            <a:off x="11763830" y="6392653"/>
            <a:ext cx="17312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lang="en-ID" sz="14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ID" sz="12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75E15-C851-495F-9D0B-0DD35396E8FB}"/>
              </a:ext>
            </a:extLst>
          </p:cNvPr>
          <p:cNvSpPr txBox="1"/>
          <p:nvPr/>
        </p:nvSpPr>
        <p:spPr>
          <a:xfrm>
            <a:off x="621379" y="1062089"/>
            <a:ext cx="5035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DEI Integration in</a:t>
            </a:r>
          </a:p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Harm Reduction</a:t>
            </a:r>
            <a:endParaRPr lang="en-ID" sz="24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A92DB-6EAC-40C7-B974-B4C6CCF7B8BA}"/>
              </a:ext>
            </a:extLst>
          </p:cNvPr>
          <p:cNvSpPr txBox="1"/>
          <p:nvPr/>
        </p:nvSpPr>
        <p:spPr>
          <a:xfrm>
            <a:off x="693814" y="2125205"/>
            <a:ext cx="7497056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MATTERS is dedicated to </a:t>
            </a: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</a:rPr>
              <a:t>ensuring access to harm reduction supplies regardless of age, race, gender, and socioeconomic status. </a:t>
            </a:r>
            <a:endParaRPr lang="en-US" b="1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9EF7FD-F3BE-4457-A917-86AF1A85AF7D}"/>
              </a:ext>
            </a:extLst>
          </p:cNvPr>
          <p:cNvSpPr txBox="1"/>
          <p:nvPr/>
        </p:nvSpPr>
        <p:spPr>
          <a:xfrm>
            <a:off x="1217372" y="4668971"/>
            <a:ext cx="1531188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Collaboration</a:t>
            </a:r>
            <a:endParaRPr lang="en-ID" sz="16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CD95B-1850-454E-B8D0-63C568D85A9F}"/>
              </a:ext>
            </a:extLst>
          </p:cNvPr>
          <p:cNvSpPr txBox="1"/>
          <p:nvPr/>
        </p:nvSpPr>
        <p:spPr>
          <a:xfrm>
            <a:off x="1217372" y="4962234"/>
            <a:ext cx="3224135" cy="10259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partnerships with community-based organizations serving marginalized groups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244E-4FFD-4876-9156-F75BC9E8B532}"/>
              </a:ext>
            </a:extLst>
          </p:cNvPr>
          <p:cNvSpPr txBox="1"/>
          <p:nvPr/>
        </p:nvSpPr>
        <p:spPr>
          <a:xfrm rot="5400000">
            <a:off x="395946" y="5048363"/>
            <a:ext cx="9989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</a:rPr>
              <a:t>HOW</a:t>
            </a:r>
            <a:endParaRPr lang="en-ID" sz="2800" b="1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5D2854-9B35-464C-9347-C696FF6B1243}"/>
              </a:ext>
            </a:extLst>
          </p:cNvPr>
          <p:cNvSpPr txBox="1"/>
          <p:nvPr/>
        </p:nvSpPr>
        <p:spPr>
          <a:xfrm>
            <a:off x="5927741" y="4654594"/>
            <a:ext cx="195039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Demographics</a:t>
            </a:r>
            <a:endParaRPr lang="en-ID" sz="16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FF7D40-99C6-4BCE-84B4-7E6DA2974ADA}"/>
              </a:ext>
            </a:extLst>
          </p:cNvPr>
          <p:cNvSpPr txBox="1"/>
          <p:nvPr/>
        </p:nvSpPr>
        <p:spPr>
          <a:xfrm>
            <a:off x="5927741" y="4962234"/>
            <a:ext cx="2208817" cy="10259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50+ age group, people experiencing homelessness, etc.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799C70-9BAF-4F8F-A6E9-18D71CCFDB24}"/>
              </a:ext>
            </a:extLst>
          </p:cNvPr>
          <p:cNvSpPr txBox="1"/>
          <p:nvPr/>
        </p:nvSpPr>
        <p:spPr>
          <a:xfrm rot="5400000">
            <a:off x="5156190" y="4904589"/>
            <a:ext cx="99899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</a:rPr>
              <a:t>WHO</a:t>
            </a:r>
            <a:endParaRPr lang="en-ID" sz="2800" b="1">
              <a:solidFill>
                <a:schemeClr val="accent2"/>
              </a:solidFill>
              <a:ea typeface="Roboto"/>
              <a:cs typeface="Roboto"/>
            </a:endParaRPr>
          </a:p>
        </p:txBody>
      </p:sp>
      <p:sp>
        <p:nvSpPr>
          <p:cNvPr id="27" name="Justify Text Body">
            <a:extLst>
              <a:ext uri="{FF2B5EF4-FFF2-40B4-BE49-F238E27FC236}">
                <a16:creationId xmlns:a16="http://schemas.microsoft.com/office/drawing/2014/main" id="{40461D6E-62A2-465E-9828-6FD7A6EC6ECA}"/>
              </a:ext>
            </a:extLst>
          </p:cNvPr>
          <p:cNvSpPr txBox="1"/>
          <p:nvPr/>
        </p:nvSpPr>
        <p:spPr>
          <a:xfrm>
            <a:off x="746165" y="3286176"/>
            <a:ext cx="7240686" cy="3668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2"/>
                </a:solidFill>
                <a:latin typeface="+mj-lt"/>
              </a:rPr>
              <a:t>MATTERS’ DEI Focus: </a:t>
            </a:r>
            <a:r>
              <a:rPr lang="en-US">
                <a:solidFill>
                  <a:schemeClr val="accent2"/>
                </a:solidFill>
                <a:latin typeface="+mj-lt"/>
              </a:rPr>
              <a:t>Reducing stigma across all communities</a:t>
            </a:r>
            <a:endParaRPr lang="en-ID" b="1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01EE63-2CDA-4A42-8A7B-214596246CF3}"/>
              </a:ext>
            </a:extLst>
          </p:cNvPr>
          <p:cNvCxnSpPr>
            <a:cxnSpLocks/>
          </p:cNvCxnSpPr>
          <p:nvPr/>
        </p:nvCxnSpPr>
        <p:spPr>
          <a:xfrm flipV="1">
            <a:off x="728358" y="4159925"/>
            <a:ext cx="7847574" cy="43132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 descr="Sea of hands in the middle">
            <a:extLst>
              <a:ext uri="{FF2B5EF4-FFF2-40B4-BE49-F238E27FC236}">
                <a16:creationId xmlns:a16="http://schemas.microsoft.com/office/drawing/2014/main" id="{EE2F7486-251A-FE5C-0E33-8F2F09B3D1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655" r="16655"/>
          <a:stretch/>
        </p:blipFill>
        <p:spPr/>
      </p:pic>
      <p:sp>
        <p:nvSpPr>
          <p:cNvPr id="40" name="Circle: Hollow 39">
            <a:extLst>
              <a:ext uri="{FF2B5EF4-FFF2-40B4-BE49-F238E27FC236}">
                <a16:creationId xmlns:a16="http://schemas.microsoft.com/office/drawing/2014/main" id="{1715F149-EEDE-4A14-BB8A-E8B4E3035D67}"/>
              </a:ext>
            </a:extLst>
          </p:cNvPr>
          <p:cNvSpPr/>
          <p:nvPr/>
        </p:nvSpPr>
        <p:spPr>
          <a:xfrm>
            <a:off x="503677" y="6137471"/>
            <a:ext cx="489530" cy="48952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41" name="Circle: Hollow 40">
            <a:extLst>
              <a:ext uri="{FF2B5EF4-FFF2-40B4-BE49-F238E27FC236}">
                <a16:creationId xmlns:a16="http://schemas.microsoft.com/office/drawing/2014/main" id="{39064447-F49B-41DA-A018-83A3C02D73A6}"/>
              </a:ext>
            </a:extLst>
          </p:cNvPr>
          <p:cNvSpPr/>
          <p:nvPr/>
        </p:nvSpPr>
        <p:spPr>
          <a:xfrm>
            <a:off x="6953638" y="619551"/>
            <a:ext cx="407867" cy="407865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26" name="Picture Placeholder 25" descr="Female doctor and patient">
            <a:extLst>
              <a:ext uri="{FF2B5EF4-FFF2-40B4-BE49-F238E27FC236}">
                <a16:creationId xmlns:a16="http://schemas.microsoft.com/office/drawing/2014/main" id="{B76536A4-02F8-0484-9EF9-41E47D292F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3089" r="23089"/>
          <a:stretch/>
        </p:blipFill>
        <p:spPr/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83C3AC1-1A9C-D7B2-111C-B1EC4681F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1" y="178645"/>
            <a:ext cx="2520037" cy="6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0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Blue arrow amid grey arrows">
            <a:extLst>
              <a:ext uri="{FF2B5EF4-FFF2-40B4-BE49-F238E27FC236}">
                <a16:creationId xmlns:a16="http://schemas.microsoft.com/office/drawing/2014/main" id="{52E5AB5C-8B60-06BB-CE1F-AC70FC609D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5684" r="35684"/>
          <a:stretch/>
        </p:blipFill>
        <p:spPr>
          <a:xfrm>
            <a:off x="0" y="0"/>
            <a:ext cx="2761845" cy="685800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A65636-E112-4085-9C71-C9D4EF8DCD76}"/>
              </a:ext>
            </a:extLst>
          </p:cNvPr>
          <p:cNvSpPr/>
          <p:nvPr/>
        </p:nvSpPr>
        <p:spPr>
          <a:xfrm>
            <a:off x="2772892" y="0"/>
            <a:ext cx="40963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rotWithShape="0">
              <a:scrgbClr r="0" g="0" b="0">
                <a:alpha val="2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9210B-C8CE-4FEE-AD85-7493EF0B5E36}"/>
              </a:ext>
            </a:extLst>
          </p:cNvPr>
          <p:cNvSpPr txBox="1"/>
          <p:nvPr/>
        </p:nvSpPr>
        <p:spPr>
          <a:xfrm>
            <a:off x="3697221" y="1101135"/>
            <a:ext cx="161294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Syringe Services</a:t>
            </a:r>
            <a:endParaRPr lang="en-US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F9FF1-B26B-4481-B7B6-68AC24D7E63F}"/>
              </a:ext>
            </a:extLst>
          </p:cNvPr>
          <p:cNvSpPr txBox="1"/>
          <p:nvPr/>
        </p:nvSpPr>
        <p:spPr>
          <a:xfrm>
            <a:off x="3697221" y="1408912"/>
            <a:ext cx="2599996" cy="659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ea typeface="Roboto"/>
                <a:cs typeface="Roboto"/>
              </a:rPr>
              <a:t>Recently approved as mail-based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D72D5-DC98-47AA-BE8D-A03D7100B74E}"/>
              </a:ext>
            </a:extLst>
          </p:cNvPr>
          <p:cNvSpPr txBox="1"/>
          <p:nvPr/>
        </p:nvSpPr>
        <p:spPr>
          <a:xfrm>
            <a:off x="3697221" y="2359803"/>
            <a:ext cx="264848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Vending Machine  Expansion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DD6156-49BD-461F-8083-F809A08B35EC}"/>
              </a:ext>
            </a:extLst>
          </p:cNvPr>
          <p:cNvSpPr txBox="1"/>
          <p:nvPr/>
        </p:nvSpPr>
        <p:spPr>
          <a:xfrm>
            <a:off x="3697221" y="2667580"/>
            <a:ext cx="2599996" cy="659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t>Goal of 55 machines across 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t>our networks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4FABC-FD46-49B2-A333-043988B56E1F}"/>
              </a:ext>
            </a:extLst>
          </p:cNvPr>
          <p:cNvSpPr txBox="1"/>
          <p:nvPr/>
        </p:nvSpPr>
        <p:spPr>
          <a:xfrm>
            <a:off x="3697221" y="3618471"/>
            <a:ext cx="249299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Validating Drug Test Strips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1E731-6040-451B-B526-8FD2B319F84F}"/>
              </a:ext>
            </a:extLst>
          </p:cNvPr>
          <p:cNvSpPr txBox="1"/>
          <p:nvPr/>
        </p:nvSpPr>
        <p:spPr>
          <a:xfrm>
            <a:off x="3697221" y="3926248"/>
            <a:ext cx="2599996" cy="659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t>Publication on the impact of </a:t>
            </a:r>
          </a:p>
          <a:p>
            <a:pPr>
              <a:lnSpc>
                <a:spcPct val="150000"/>
              </a:lnSpc>
            </a:pP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t>test strips coming soon</a:t>
            </a:r>
            <a:endParaRPr lang="en-US" sz="13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5092B4-8D93-4391-9B90-5AAABE378E08}"/>
              </a:ext>
            </a:extLst>
          </p:cNvPr>
          <p:cNvSpPr txBox="1"/>
          <p:nvPr/>
        </p:nvSpPr>
        <p:spPr>
          <a:xfrm>
            <a:off x="3697221" y="4848383"/>
            <a:ext cx="272542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DEI-Focused Harm Reduction</a:t>
            </a:r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FC410F-CE8D-49A6-B7F1-A771FBAEB071}"/>
              </a:ext>
            </a:extLst>
          </p:cNvPr>
          <p:cNvSpPr txBox="1"/>
          <p:nvPr/>
        </p:nvSpPr>
        <p:spPr>
          <a:xfrm>
            <a:off x="3697221" y="5184915"/>
            <a:ext cx="2599996" cy="659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t>Tailoring approaches to be culturally sensitive</a:t>
            </a:r>
            <a:endParaRPr lang="en-US" sz="13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345AD7-276A-47F2-B106-7B2D2F474FAA}"/>
              </a:ext>
            </a:extLst>
          </p:cNvPr>
          <p:cNvSpPr txBox="1"/>
          <p:nvPr/>
        </p:nvSpPr>
        <p:spPr>
          <a:xfrm>
            <a:off x="7408449" y="1033654"/>
            <a:ext cx="273344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Future Directions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521C3E-9280-4287-9C68-0E9EDA5A5A4C}"/>
              </a:ext>
            </a:extLst>
          </p:cNvPr>
          <p:cNvSpPr txBox="1"/>
          <p:nvPr/>
        </p:nvSpPr>
        <p:spPr>
          <a:xfrm>
            <a:off x="7408448" y="1735623"/>
            <a:ext cx="3802745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MATTERS has seen great success in the introduction and expansion of its harm reduction services.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44AF8B-AF9C-4ADD-B944-248367BD2EE2}"/>
              </a:ext>
            </a:extLst>
          </p:cNvPr>
          <p:cNvSpPr>
            <a:spLocks/>
          </p:cNvSpPr>
          <p:nvPr/>
        </p:nvSpPr>
        <p:spPr bwMode="auto">
          <a:xfrm rot="16200000">
            <a:off x="8093333" y="2853906"/>
            <a:ext cx="300383" cy="159460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50800"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A5FB9A-EC15-48F1-A1C7-40B0D7BC09A3}"/>
              </a:ext>
            </a:extLst>
          </p:cNvPr>
          <p:cNvSpPr/>
          <p:nvPr/>
        </p:nvSpPr>
        <p:spPr>
          <a:xfrm>
            <a:off x="7451153" y="3504264"/>
            <a:ext cx="1588925" cy="307777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cs typeface="Poppins"/>
              </a:rPr>
              <a:t>Learn More</a:t>
            </a:r>
            <a:endParaRPr lang="en-US" sz="140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532A8D9-B1A0-49C7-85DB-3943866736FC}"/>
              </a:ext>
            </a:extLst>
          </p:cNvPr>
          <p:cNvSpPr>
            <a:spLocks/>
          </p:cNvSpPr>
          <p:nvPr/>
        </p:nvSpPr>
        <p:spPr bwMode="auto">
          <a:xfrm rot="16200000">
            <a:off x="10271964" y="2839532"/>
            <a:ext cx="300383" cy="159460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0800"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16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D7C08C-339E-4D3F-9A31-A0A771A01A4B}"/>
              </a:ext>
            </a:extLst>
          </p:cNvPr>
          <p:cNvSpPr/>
          <p:nvPr/>
        </p:nvSpPr>
        <p:spPr>
          <a:xfrm>
            <a:off x="9634650" y="3477600"/>
            <a:ext cx="1572935" cy="307777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cs typeface="Poppins"/>
              </a:rPr>
              <a:t>Order Supplies</a:t>
            </a:r>
            <a:endParaRPr lang="en-US" sz="140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32" name="Justify Text Body">
            <a:extLst>
              <a:ext uri="{FF2B5EF4-FFF2-40B4-BE49-F238E27FC236}">
                <a16:creationId xmlns:a16="http://schemas.microsoft.com/office/drawing/2014/main" id="{8A5BCB97-A8C2-41B5-A626-1AD6B8D2650E}"/>
              </a:ext>
            </a:extLst>
          </p:cNvPr>
          <p:cNvSpPr txBox="1"/>
          <p:nvPr/>
        </p:nvSpPr>
        <p:spPr>
          <a:xfrm>
            <a:off x="7448413" y="4315177"/>
            <a:ext cx="4221008" cy="10665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accent2"/>
                </a:solidFill>
                <a:latin typeface="+mj-lt"/>
              </a:rPr>
              <a:t>Visit our website or download the 'MATTERS Network' mobile app to see our current harm reduction services.</a:t>
            </a:r>
            <a:endParaRPr lang="en-US" sz="1600">
              <a:solidFill>
                <a:schemeClr val="accent2"/>
              </a:solidFill>
              <a:ea typeface="Roboto"/>
              <a:cs typeface="Roboto"/>
            </a:endParaRPr>
          </a:p>
        </p:txBody>
      </p:sp>
      <p:sp>
        <p:nvSpPr>
          <p:cNvPr id="37" name="Flowchart: Extract 36">
            <a:extLst>
              <a:ext uri="{FF2B5EF4-FFF2-40B4-BE49-F238E27FC236}">
                <a16:creationId xmlns:a16="http://schemas.microsoft.com/office/drawing/2014/main" id="{0C71300D-53DD-36CA-3BBA-BD0D97EDAF79}"/>
              </a:ext>
            </a:extLst>
          </p:cNvPr>
          <p:cNvSpPr/>
          <p:nvPr/>
        </p:nvSpPr>
        <p:spPr>
          <a:xfrm rot="5400000">
            <a:off x="3481552" y="1156137"/>
            <a:ext cx="249620" cy="170793"/>
          </a:xfrm>
          <a:prstGeom prst="flowChartExtra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Extract 37">
            <a:extLst>
              <a:ext uri="{FF2B5EF4-FFF2-40B4-BE49-F238E27FC236}">
                <a16:creationId xmlns:a16="http://schemas.microsoft.com/office/drawing/2014/main" id="{CB6ED474-4C77-4512-BDB7-ABF0433D9757}"/>
              </a:ext>
            </a:extLst>
          </p:cNvPr>
          <p:cNvSpPr/>
          <p:nvPr/>
        </p:nvSpPr>
        <p:spPr>
          <a:xfrm rot="5400000">
            <a:off x="3481552" y="2417378"/>
            <a:ext cx="249620" cy="170793"/>
          </a:xfrm>
          <a:prstGeom prst="flowChartExtra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Extract 38">
            <a:extLst>
              <a:ext uri="{FF2B5EF4-FFF2-40B4-BE49-F238E27FC236}">
                <a16:creationId xmlns:a16="http://schemas.microsoft.com/office/drawing/2014/main" id="{84780636-7ABA-6E12-BA1C-D5C7BAAD263D}"/>
              </a:ext>
            </a:extLst>
          </p:cNvPr>
          <p:cNvSpPr/>
          <p:nvPr/>
        </p:nvSpPr>
        <p:spPr>
          <a:xfrm rot="5400000">
            <a:off x="3481552" y="3678619"/>
            <a:ext cx="249620" cy="170793"/>
          </a:xfrm>
          <a:prstGeom prst="flowChartExtra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Extract 39">
            <a:extLst>
              <a:ext uri="{FF2B5EF4-FFF2-40B4-BE49-F238E27FC236}">
                <a16:creationId xmlns:a16="http://schemas.microsoft.com/office/drawing/2014/main" id="{FFB2A943-F6F6-BE81-CE6B-B99432BD84FE}"/>
              </a:ext>
            </a:extLst>
          </p:cNvPr>
          <p:cNvSpPr/>
          <p:nvPr/>
        </p:nvSpPr>
        <p:spPr>
          <a:xfrm rot="5400000">
            <a:off x="3481552" y="4926722"/>
            <a:ext cx="249620" cy="170793"/>
          </a:xfrm>
          <a:prstGeom prst="flowChartExtra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31299CB-B553-54CD-FB54-35373D128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04" y="6038162"/>
            <a:ext cx="2520037" cy="6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35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61D0F5-5862-42E9-A8D0-8708779D5DED}"/>
              </a:ext>
            </a:extLst>
          </p:cNvPr>
          <p:cNvSpPr/>
          <p:nvPr/>
        </p:nvSpPr>
        <p:spPr>
          <a:xfrm>
            <a:off x="-7257" y="3120404"/>
            <a:ext cx="12192000" cy="3775696"/>
          </a:xfrm>
          <a:custGeom>
            <a:avLst/>
            <a:gdLst>
              <a:gd name="connsiteX0" fmla="*/ 5023910 w 12192000"/>
              <a:gd name="connsiteY0" fmla="*/ 66 h 3775696"/>
              <a:gd name="connsiteX1" fmla="*/ 7107097 w 12192000"/>
              <a:gd name="connsiteY1" fmla="*/ 166816 h 3775696"/>
              <a:gd name="connsiteX2" fmla="*/ 10810075 w 12192000"/>
              <a:gd name="connsiteY2" fmla="*/ 742720 h 3775696"/>
              <a:gd name="connsiteX3" fmla="*/ 11998442 w 12192000"/>
              <a:gd name="connsiteY3" fmla="*/ 647906 h 3775696"/>
              <a:gd name="connsiteX4" fmla="*/ 12192000 w 12192000"/>
              <a:gd name="connsiteY4" fmla="*/ 616098 h 3775696"/>
              <a:gd name="connsiteX5" fmla="*/ 12192000 w 12192000"/>
              <a:gd name="connsiteY5" fmla="*/ 3775696 h 3775696"/>
              <a:gd name="connsiteX6" fmla="*/ 0 w 12192000"/>
              <a:gd name="connsiteY6" fmla="*/ 3775696 h 3775696"/>
              <a:gd name="connsiteX7" fmla="*/ 0 w 12192000"/>
              <a:gd name="connsiteY7" fmla="*/ 982774 h 3775696"/>
              <a:gd name="connsiteX8" fmla="*/ 272448 w 12192000"/>
              <a:gd name="connsiteY8" fmla="*/ 865654 h 3775696"/>
              <a:gd name="connsiteX9" fmla="*/ 620320 w 12192000"/>
              <a:gd name="connsiteY9" fmla="*/ 728673 h 3775696"/>
              <a:gd name="connsiteX10" fmla="*/ 5023910 w 12192000"/>
              <a:gd name="connsiteY10" fmla="*/ 66 h 377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775696">
                <a:moveTo>
                  <a:pt x="5023910" y="66"/>
                </a:moveTo>
                <a:cubicBezTo>
                  <a:pt x="5730381" y="2209"/>
                  <a:pt x="6434127" y="57078"/>
                  <a:pt x="7107097" y="166816"/>
                </a:cubicBezTo>
                <a:cubicBezTo>
                  <a:pt x="8341423" y="377512"/>
                  <a:pt x="9523224" y="742720"/>
                  <a:pt x="10810075" y="742720"/>
                </a:cubicBezTo>
                <a:cubicBezTo>
                  <a:pt x="11217140" y="742720"/>
                  <a:pt x="11611074" y="704092"/>
                  <a:pt x="11998442" y="647906"/>
                </a:cubicBezTo>
                <a:lnTo>
                  <a:pt x="12192000" y="616098"/>
                </a:lnTo>
                <a:lnTo>
                  <a:pt x="12192000" y="3775696"/>
                </a:lnTo>
                <a:lnTo>
                  <a:pt x="0" y="3775696"/>
                </a:lnTo>
                <a:lnTo>
                  <a:pt x="0" y="982774"/>
                </a:lnTo>
                <a:lnTo>
                  <a:pt x="272448" y="865654"/>
                </a:lnTo>
                <a:cubicBezTo>
                  <a:pt x="386422" y="818439"/>
                  <a:pt x="502140" y="772569"/>
                  <a:pt x="620320" y="728673"/>
                </a:cubicBezTo>
                <a:cubicBezTo>
                  <a:pt x="1902247" y="245828"/>
                  <a:pt x="3469673" y="-4649"/>
                  <a:pt x="5023910" y="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2" name="Picture Placeholder 1" descr="Person with idea concept">
            <a:extLst>
              <a:ext uri="{FF2B5EF4-FFF2-40B4-BE49-F238E27FC236}">
                <a16:creationId xmlns:a16="http://schemas.microsoft.com/office/drawing/2014/main" id="{C60DD4D2-3F7F-3D4A-F33A-31F3F1536B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775" b="26775"/>
          <a:stretch/>
        </p:blipFill>
        <p:spPr>
          <a:xfrm>
            <a:off x="-14514" y="3314533"/>
            <a:ext cx="12198267" cy="3777411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FCDF0E-D135-4A40-B8BB-1F69563A512A}"/>
              </a:ext>
            </a:extLst>
          </p:cNvPr>
          <p:cNvSpPr txBox="1"/>
          <p:nvPr/>
        </p:nvSpPr>
        <p:spPr>
          <a:xfrm>
            <a:off x="807937" y="1210214"/>
            <a:ext cx="3534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Questions?</a:t>
            </a:r>
            <a:endParaRPr lang="en-ID" sz="48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9A666E-7748-4F4A-AA75-04F5067F0DCF}"/>
              </a:ext>
            </a:extLst>
          </p:cNvPr>
          <p:cNvSpPr txBox="1"/>
          <p:nvPr/>
        </p:nvSpPr>
        <p:spPr>
          <a:xfrm>
            <a:off x="8237848" y="1422672"/>
            <a:ext cx="3588657" cy="11592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Scan this QR code to visit our website, or email me at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tx1">
                    <a:lumMod val="50000"/>
                    <a:lumOff val="50000"/>
                  </a:schemeClr>
                </a:solidFill>
                <a:ea typeface="Roboto"/>
                <a:cs typeface="Roboto"/>
              </a:rPr>
              <a:t>sarena@mattersnetwork.org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6B45B1-78E2-4574-B37B-D9531C42F754}"/>
              </a:ext>
            </a:extLst>
          </p:cNvPr>
          <p:cNvCxnSpPr>
            <a:cxnSpLocks/>
          </p:cNvCxnSpPr>
          <p:nvPr/>
        </p:nvCxnSpPr>
        <p:spPr>
          <a:xfrm>
            <a:off x="811514" y="2074566"/>
            <a:ext cx="372596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7C7154B-A2B5-4DB2-947F-0E0699CBCF26}"/>
              </a:ext>
            </a:extLst>
          </p:cNvPr>
          <p:cNvSpPr/>
          <p:nvPr/>
        </p:nvSpPr>
        <p:spPr>
          <a:xfrm>
            <a:off x="10036959" y="3082304"/>
            <a:ext cx="1291830" cy="12918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E8CA11-D86B-4BC1-9D0A-AD3475639F8D}"/>
              </a:ext>
            </a:extLst>
          </p:cNvPr>
          <p:cNvGrpSpPr/>
          <p:nvPr/>
        </p:nvGrpSpPr>
        <p:grpSpPr>
          <a:xfrm>
            <a:off x="10351991" y="3388899"/>
            <a:ext cx="661766" cy="678640"/>
            <a:chOff x="9691687" y="1953904"/>
            <a:chExt cx="7449676" cy="7639626"/>
          </a:xfrm>
          <a:noFill/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80BE94E-DA03-4849-8783-9CEF36720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7" y="1953904"/>
              <a:ext cx="5000625" cy="5005388"/>
            </a:xfrm>
            <a:custGeom>
              <a:avLst/>
              <a:gdLst>
                <a:gd name="T0" fmla="*/ 967 w 1327"/>
                <a:gd name="T1" fmla="*/ 947 h 1328"/>
                <a:gd name="T2" fmla="*/ 1327 w 1327"/>
                <a:gd name="T3" fmla="*/ 604 h 1328"/>
                <a:gd name="T4" fmla="*/ 1325 w 1327"/>
                <a:gd name="T5" fmla="*/ 604 h 1328"/>
                <a:gd name="T6" fmla="*/ 1325 w 1327"/>
                <a:gd name="T7" fmla="*/ 129 h 1328"/>
                <a:gd name="T8" fmla="*/ 1196 w 1327"/>
                <a:gd name="T9" fmla="*/ 0 h 1328"/>
                <a:gd name="T10" fmla="*/ 732 w 1327"/>
                <a:gd name="T11" fmla="*/ 0 h 1328"/>
                <a:gd name="T12" fmla="*/ 604 w 1327"/>
                <a:gd name="T13" fmla="*/ 129 h 1328"/>
                <a:gd name="T14" fmla="*/ 604 w 1327"/>
                <a:gd name="T15" fmla="*/ 604 h 1328"/>
                <a:gd name="T16" fmla="*/ 129 w 1327"/>
                <a:gd name="T17" fmla="*/ 604 h 1328"/>
                <a:gd name="T18" fmla="*/ 0 w 1327"/>
                <a:gd name="T19" fmla="*/ 733 h 1328"/>
                <a:gd name="T20" fmla="*/ 0 w 1327"/>
                <a:gd name="T21" fmla="*/ 1197 h 1328"/>
                <a:gd name="T22" fmla="*/ 129 w 1327"/>
                <a:gd name="T23" fmla="*/ 1325 h 1328"/>
                <a:gd name="T24" fmla="*/ 604 w 1327"/>
                <a:gd name="T25" fmla="*/ 1325 h 1328"/>
                <a:gd name="T26" fmla="*/ 604 w 1327"/>
                <a:gd name="T27" fmla="*/ 1328 h 1328"/>
                <a:gd name="T28" fmla="*/ 967 w 1327"/>
                <a:gd name="T29" fmla="*/ 947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7" h="1328">
                  <a:moveTo>
                    <a:pt x="967" y="947"/>
                  </a:moveTo>
                  <a:cubicBezTo>
                    <a:pt x="1192" y="861"/>
                    <a:pt x="1275" y="761"/>
                    <a:pt x="1327" y="604"/>
                  </a:cubicBezTo>
                  <a:cubicBezTo>
                    <a:pt x="1325" y="604"/>
                    <a:pt x="1325" y="604"/>
                    <a:pt x="1325" y="604"/>
                  </a:cubicBezTo>
                  <a:cubicBezTo>
                    <a:pt x="1325" y="129"/>
                    <a:pt x="1325" y="129"/>
                    <a:pt x="1325" y="129"/>
                  </a:cubicBezTo>
                  <a:cubicBezTo>
                    <a:pt x="1325" y="58"/>
                    <a:pt x="1268" y="0"/>
                    <a:pt x="1196" y="0"/>
                  </a:cubicBezTo>
                  <a:cubicBezTo>
                    <a:pt x="732" y="0"/>
                    <a:pt x="732" y="0"/>
                    <a:pt x="732" y="0"/>
                  </a:cubicBezTo>
                  <a:cubicBezTo>
                    <a:pt x="661" y="0"/>
                    <a:pt x="604" y="58"/>
                    <a:pt x="604" y="129"/>
                  </a:cubicBezTo>
                  <a:cubicBezTo>
                    <a:pt x="604" y="604"/>
                    <a:pt x="604" y="604"/>
                    <a:pt x="604" y="604"/>
                  </a:cubicBezTo>
                  <a:cubicBezTo>
                    <a:pt x="129" y="604"/>
                    <a:pt x="129" y="604"/>
                    <a:pt x="129" y="604"/>
                  </a:cubicBezTo>
                  <a:cubicBezTo>
                    <a:pt x="58" y="604"/>
                    <a:pt x="0" y="662"/>
                    <a:pt x="0" y="733"/>
                  </a:cubicBezTo>
                  <a:cubicBezTo>
                    <a:pt x="0" y="1197"/>
                    <a:pt x="0" y="1197"/>
                    <a:pt x="0" y="1197"/>
                  </a:cubicBezTo>
                  <a:cubicBezTo>
                    <a:pt x="0" y="1268"/>
                    <a:pt x="58" y="1325"/>
                    <a:pt x="129" y="1325"/>
                  </a:cubicBezTo>
                  <a:cubicBezTo>
                    <a:pt x="604" y="1325"/>
                    <a:pt x="604" y="1325"/>
                    <a:pt x="604" y="1325"/>
                  </a:cubicBezTo>
                  <a:cubicBezTo>
                    <a:pt x="604" y="1328"/>
                    <a:pt x="604" y="1328"/>
                    <a:pt x="604" y="1328"/>
                  </a:cubicBezTo>
                  <a:cubicBezTo>
                    <a:pt x="665" y="1184"/>
                    <a:pt x="774" y="1022"/>
                    <a:pt x="967" y="947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3F6000A2-C217-4500-A7E0-CF7C3F722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8677" y="4599253"/>
              <a:ext cx="4992686" cy="4994277"/>
            </a:xfrm>
            <a:custGeom>
              <a:avLst/>
              <a:gdLst>
                <a:gd name="T0" fmla="*/ 1196 w 1325"/>
                <a:gd name="T1" fmla="*/ 0 h 1325"/>
                <a:gd name="T2" fmla="*/ 723 w 1325"/>
                <a:gd name="T3" fmla="*/ 0 h 1325"/>
                <a:gd name="T4" fmla="*/ 363 w 1325"/>
                <a:gd name="T5" fmla="*/ 343 h 1325"/>
                <a:gd name="T6" fmla="*/ 0 w 1325"/>
                <a:gd name="T7" fmla="*/ 724 h 1325"/>
                <a:gd name="T8" fmla="*/ 0 w 1325"/>
                <a:gd name="T9" fmla="*/ 1196 h 1325"/>
                <a:gd name="T10" fmla="*/ 128 w 1325"/>
                <a:gd name="T11" fmla="*/ 1325 h 1325"/>
                <a:gd name="T12" fmla="*/ 592 w 1325"/>
                <a:gd name="T13" fmla="*/ 1325 h 1325"/>
                <a:gd name="T14" fmla="*/ 721 w 1325"/>
                <a:gd name="T15" fmla="*/ 1196 h 1325"/>
                <a:gd name="T16" fmla="*/ 721 w 1325"/>
                <a:gd name="T17" fmla="*/ 721 h 1325"/>
                <a:gd name="T18" fmla="*/ 1196 w 1325"/>
                <a:gd name="T19" fmla="*/ 721 h 1325"/>
                <a:gd name="T20" fmla="*/ 1325 w 1325"/>
                <a:gd name="T21" fmla="*/ 593 h 1325"/>
                <a:gd name="T22" fmla="*/ 1325 w 1325"/>
                <a:gd name="T23" fmla="*/ 129 h 1325"/>
                <a:gd name="T24" fmla="*/ 1196 w 1325"/>
                <a:gd name="T2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5" h="1325">
                  <a:moveTo>
                    <a:pt x="1196" y="0"/>
                  </a:moveTo>
                  <a:cubicBezTo>
                    <a:pt x="723" y="0"/>
                    <a:pt x="723" y="0"/>
                    <a:pt x="723" y="0"/>
                  </a:cubicBezTo>
                  <a:cubicBezTo>
                    <a:pt x="671" y="157"/>
                    <a:pt x="588" y="257"/>
                    <a:pt x="363" y="343"/>
                  </a:cubicBezTo>
                  <a:cubicBezTo>
                    <a:pt x="170" y="418"/>
                    <a:pt x="61" y="580"/>
                    <a:pt x="0" y="724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268"/>
                    <a:pt x="57" y="1325"/>
                    <a:pt x="128" y="1325"/>
                  </a:cubicBezTo>
                  <a:cubicBezTo>
                    <a:pt x="592" y="1325"/>
                    <a:pt x="592" y="1325"/>
                    <a:pt x="592" y="1325"/>
                  </a:cubicBezTo>
                  <a:cubicBezTo>
                    <a:pt x="664" y="1325"/>
                    <a:pt x="721" y="1268"/>
                    <a:pt x="721" y="1196"/>
                  </a:cubicBezTo>
                  <a:cubicBezTo>
                    <a:pt x="721" y="721"/>
                    <a:pt x="721" y="721"/>
                    <a:pt x="721" y="721"/>
                  </a:cubicBezTo>
                  <a:cubicBezTo>
                    <a:pt x="1196" y="721"/>
                    <a:pt x="1196" y="721"/>
                    <a:pt x="1196" y="721"/>
                  </a:cubicBezTo>
                  <a:cubicBezTo>
                    <a:pt x="1267" y="721"/>
                    <a:pt x="1325" y="664"/>
                    <a:pt x="1325" y="593"/>
                  </a:cubicBezTo>
                  <a:cubicBezTo>
                    <a:pt x="1325" y="129"/>
                    <a:pt x="1325" y="129"/>
                    <a:pt x="1325" y="129"/>
                  </a:cubicBezTo>
                  <a:cubicBezTo>
                    <a:pt x="1325" y="58"/>
                    <a:pt x="1267" y="0"/>
                    <a:pt x="1196" y="0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96918130-DBA7-4298-9704-684D10B974C4}"/>
              </a:ext>
            </a:extLst>
          </p:cNvPr>
          <p:cNvSpPr/>
          <p:nvPr/>
        </p:nvSpPr>
        <p:spPr>
          <a:xfrm>
            <a:off x="10119817" y="3165162"/>
            <a:ext cx="1126114" cy="11261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DF69499E-E7B2-4C72-B1F3-C23EAB69EDDE}"/>
              </a:ext>
            </a:extLst>
          </p:cNvPr>
          <p:cNvSpPr/>
          <p:nvPr/>
        </p:nvSpPr>
        <p:spPr>
          <a:xfrm>
            <a:off x="10324036" y="1"/>
            <a:ext cx="1867965" cy="1228357"/>
          </a:xfrm>
          <a:custGeom>
            <a:avLst/>
            <a:gdLst>
              <a:gd name="connsiteX0" fmla="*/ 0 w 1867965"/>
              <a:gd name="connsiteY0" fmla="*/ 0 h 1228357"/>
              <a:gd name="connsiteX1" fmla="*/ 1867965 w 1867965"/>
              <a:gd name="connsiteY1" fmla="*/ 0 h 1228357"/>
              <a:gd name="connsiteX2" fmla="*/ 1867965 w 1867965"/>
              <a:gd name="connsiteY2" fmla="*/ 1228357 h 1228357"/>
              <a:gd name="connsiteX3" fmla="*/ 1809523 w 1867965"/>
              <a:gd name="connsiteY3" fmla="*/ 1151533 h 1228357"/>
              <a:gd name="connsiteX4" fmla="*/ 1525277 w 1867965"/>
              <a:gd name="connsiteY4" fmla="*/ 674126 h 1228357"/>
              <a:gd name="connsiteX5" fmla="*/ 329041 w 1867965"/>
              <a:gd name="connsiteY5" fmla="*/ 89912 h 1228357"/>
              <a:gd name="connsiteX6" fmla="*/ 15177 w 1867965"/>
              <a:gd name="connsiteY6" fmla="*/ 6472 h 122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7965" h="1228357">
                <a:moveTo>
                  <a:pt x="0" y="0"/>
                </a:moveTo>
                <a:lnTo>
                  <a:pt x="1867965" y="0"/>
                </a:lnTo>
                <a:lnTo>
                  <a:pt x="1867965" y="1228357"/>
                </a:lnTo>
                <a:lnTo>
                  <a:pt x="1809523" y="1151533"/>
                </a:lnTo>
                <a:cubicBezTo>
                  <a:pt x="1707569" y="1001573"/>
                  <a:pt x="1634898" y="820587"/>
                  <a:pt x="1525277" y="674126"/>
                </a:cubicBezTo>
                <a:cubicBezTo>
                  <a:pt x="1253627" y="309620"/>
                  <a:pt x="774247" y="181137"/>
                  <a:pt x="329041" y="89912"/>
                </a:cubicBezTo>
                <a:cubicBezTo>
                  <a:pt x="226166" y="69364"/>
                  <a:pt x="116670" y="44031"/>
                  <a:pt x="15177" y="64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812B3CCB-9A3E-42F2-AD1C-5A2A0C7FF466}"/>
              </a:ext>
            </a:extLst>
          </p:cNvPr>
          <p:cNvSpPr/>
          <p:nvPr/>
        </p:nvSpPr>
        <p:spPr>
          <a:xfrm>
            <a:off x="5099007" y="932391"/>
            <a:ext cx="466980" cy="46697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97F7795A-784D-4719-AA21-55F56EE4579A}"/>
              </a:ext>
            </a:extLst>
          </p:cNvPr>
          <p:cNvSpPr/>
          <p:nvPr/>
        </p:nvSpPr>
        <p:spPr>
          <a:xfrm>
            <a:off x="10983039" y="2609913"/>
            <a:ext cx="351711" cy="351709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E60224A1-EC8E-4046-BE10-F10EE2145003}"/>
              </a:ext>
            </a:extLst>
          </p:cNvPr>
          <p:cNvSpPr/>
          <p:nvPr/>
        </p:nvSpPr>
        <p:spPr>
          <a:xfrm>
            <a:off x="450850" y="2959755"/>
            <a:ext cx="351711" cy="351709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AE3E335-E14E-D99D-0585-9A2558E92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1" y="167757"/>
            <a:ext cx="3239042" cy="894058"/>
          </a:xfrm>
          <a:prstGeom prst="rect">
            <a:avLst/>
          </a:prstGeom>
        </p:spPr>
      </p:pic>
      <p:pic>
        <p:nvPicPr>
          <p:cNvPr id="3" name="Picture 2" descr="A qr code with a blue and white dot&#10;&#10;Description automatically generated">
            <a:extLst>
              <a:ext uri="{FF2B5EF4-FFF2-40B4-BE49-F238E27FC236}">
                <a16:creationId xmlns:a16="http://schemas.microsoft.com/office/drawing/2014/main" id="{6A7AF9CB-2A4A-38B7-96F0-8B0C6EBB8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370" y="928914"/>
            <a:ext cx="2126345" cy="2157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6161E7-1E54-0C40-16D5-DD2838691444}"/>
              </a:ext>
            </a:extLst>
          </p:cNvPr>
          <p:cNvSpPr txBox="1"/>
          <p:nvPr/>
        </p:nvSpPr>
        <p:spPr>
          <a:xfrm>
            <a:off x="813790" y="2191929"/>
            <a:ext cx="3588657" cy="4206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tx1">
                    <a:lumMod val="50000"/>
                    <a:lumOff val="50000"/>
                  </a:schemeClr>
                </a:solidFill>
              </a:rPr>
              <a:t>Get in touch! 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0131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rectangle with text&#10;&#10;Description automatically generated">
            <a:extLst>
              <a:ext uri="{FF2B5EF4-FFF2-40B4-BE49-F238E27FC236}">
                <a16:creationId xmlns:a16="http://schemas.microsoft.com/office/drawing/2014/main" id="{C3C4C3E0-E39A-5360-496B-6EF4B2677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2"/>
            <a:ext cx="12212052" cy="68713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triangle with white text and symbols&#10;&#10;Description automatically generated">
            <a:extLst>
              <a:ext uri="{FF2B5EF4-FFF2-40B4-BE49-F238E27FC236}">
                <a16:creationId xmlns:a16="http://schemas.microsoft.com/office/drawing/2014/main" id="{F7B52385-5FCD-42C2-42E0-AD6104391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899" y="1166286"/>
            <a:ext cx="8042928" cy="452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4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F6565A6-246D-4A31-BD42-469B0880FD17}"/>
              </a:ext>
            </a:extLst>
          </p:cNvPr>
          <p:cNvSpPr txBox="1"/>
          <p:nvPr/>
        </p:nvSpPr>
        <p:spPr>
          <a:xfrm>
            <a:off x="368778" y="474520"/>
            <a:ext cx="50193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Harm Reduction</a:t>
            </a:r>
          </a:p>
          <a:p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Initiatives Overview</a:t>
            </a:r>
            <a:endParaRPr lang="en-ID" sz="40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555FD583-960E-4065-B231-AB013BE467DF}"/>
              </a:ext>
            </a:extLst>
          </p:cNvPr>
          <p:cNvSpPr/>
          <p:nvPr/>
        </p:nvSpPr>
        <p:spPr>
          <a:xfrm>
            <a:off x="7237284" y="227210"/>
            <a:ext cx="489530" cy="48952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CF2BFDE0-EA9B-49DF-839B-92E03E5194EE}"/>
              </a:ext>
            </a:extLst>
          </p:cNvPr>
          <p:cNvSpPr/>
          <p:nvPr/>
        </p:nvSpPr>
        <p:spPr>
          <a:xfrm>
            <a:off x="2111276" y="5552135"/>
            <a:ext cx="406166" cy="406164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732CF94-A417-4AF4-8C1C-6C48B49E0113}"/>
              </a:ext>
            </a:extLst>
          </p:cNvPr>
          <p:cNvSpPr/>
          <p:nvPr/>
        </p:nvSpPr>
        <p:spPr>
          <a:xfrm>
            <a:off x="6815821" y="5395880"/>
            <a:ext cx="549306" cy="5493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CCC60A46-E2EC-FD45-BD93-C2B6BEA5E1C5}"/>
              </a:ext>
            </a:extLst>
          </p:cNvPr>
          <p:cNvSpPr/>
          <p:nvPr/>
        </p:nvSpPr>
        <p:spPr>
          <a:xfrm>
            <a:off x="1466193" y="3058511"/>
            <a:ext cx="2617076" cy="3184635"/>
          </a:xfrm>
          <a:prstGeom prst="roundRect">
            <a:avLst>
              <a:gd name="adj" fmla="val 11245"/>
            </a:avLst>
          </a:prstGeom>
          <a:solidFill>
            <a:srgbClr val="57B8F6"/>
          </a:solidFill>
          <a:ln w="19050">
            <a:noFill/>
          </a:ln>
          <a:effectLst>
            <a:outerShdw blurRad="1270000" dist="1134345" dir="5400000" sx="70017" sy="70017" algn="t" rotWithShape="0">
              <a:prstClr val="black">
                <a:alpha val="102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77295858-9B48-2BE7-00C3-D50D80A03A4B}"/>
              </a:ext>
            </a:extLst>
          </p:cNvPr>
          <p:cNvSpPr/>
          <p:nvPr/>
        </p:nvSpPr>
        <p:spPr>
          <a:xfrm>
            <a:off x="4787462" y="3058511"/>
            <a:ext cx="2617076" cy="3184635"/>
          </a:xfrm>
          <a:prstGeom prst="roundRect">
            <a:avLst>
              <a:gd name="adj" fmla="val 11245"/>
            </a:avLst>
          </a:prstGeom>
          <a:solidFill>
            <a:srgbClr val="0071BA"/>
          </a:solidFill>
          <a:ln w="19050">
            <a:noFill/>
          </a:ln>
          <a:effectLst>
            <a:outerShdw blurRad="1270000" dist="1134345" dir="5400000" sx="70017" sy="70017" algn="t" rotWithShape="0">
              <a:prstClr val="black">
                <a:alpha val="102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8">
            <a:extLst>
              <a:ext uri="{FF2B5EF4-FFF2-40B4-BE49-F238E27FC236}">
                <a16:creationId xmlns:a16="http://schemas.microsoft.com/office/drawing/2014/main" id="{E30A32B7-5D94-5406-948C-AF9B86AEEE6F}"/>
              </a:ext>
            </a:extLst>
          </p:cNvPr>
          <p:cNvSpPr/>
          <p:nvPr/>
        </p:nvSpPr>
        <p:spPr>
          <a:xfrm>
            <a:off x="8108731" y="3058511"/>
            <a:ext cx="2617076" cy="3184635"/>
          </a:xfrm>
          <a:prstGeom prst="roundRect">
            <a:avLst>
              <a:gd name="adj" fmla="val 11245"/>
            </a:avLst>
          </a:prstGeom>
          <a:solidFill>
            <a:srgbClr val="51C2EB"/>
          </a:solidFill>
          <a:ln w="19050">
            <a:noFill/>
          </a:ln>
          <a:effectLst>
            <a:outerShdw blurRad="1270000" dist="1134345" dir="5400000" sx="70017" sy="70017" algn="t" rotWithShape="0">
              <a:prstClr val="black">
                <a:alpha val="102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3F1C11-61BA-00A9-220F-B5E6BF6B9AC3}"/>
              </a:ext>
            </a:extLst>
          </p:cNvPr>
          <p:cNvSpPr/>
          <p:nvPr/>
        </p:nvSpPr>
        <p:spPr>
          <a:xfrm>
            <a:off x="1750816" y="3315345"/>
            <a:ext cx="783913" cy="783913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B33E6C-FFA5-FF11-FA68-51E30882CDC1}"/>
              </a:ext>
            </a:extLst>
          </p:cNvPr>
          <p:cNvSpPr/>
          <p:nvPr/>
        </p:nvSpPr>
        <p:spPr>
          <a:xfrm>
            <a:off x="1659482" y="4717933"/>
            <a:ext cx="2282807" cy="1155124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ID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Statewide distribution of fentanyl and xylazine test strips to individuals and organizations.</a:t>
            </a:r>
            <a:endParaRPr lang="en-US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EB18759-CAD0-3EA8-EC24-C6D6AE531D0A}"/>
              </a:ext>
            </a:extLst>
          </p:cNvPr>
          <p:cNvSpPr/>
          <p:nvPr/>
        </p:nvSpPr>
        <p:spPr>
          <a:xfrm>
            <a:off x="1659482" y="4266918"/>
            <a:ext cx="2282807" cy="425758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ID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Mail Order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394791-9E01-F1BA-8766-5560AEF74F72}"/>
              </a:ext>
            </a:extLst>
          </p:cNvPr>
          <p:cNvSpPr/>
          <p:nvPr/>
        </p:nvSpPr>
        <p:spPr>
          <a:xfrm>
            <a:off x="5045811" y="3315345"/>
            <a:ext cx="783913" cy="783913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61FA1ED-455E-ECE1-1CF4-67D764A98B0B}"/>
              </a:ext>
            </a:extLst>
          </p:cNvPr>
          <p:cNvSpPr/>
          <p:nvPr/>
        </p:nvSpPr>
        <p:spPr>
          <a:xfrm>
            <a:off x="4954477" y="4717933"/>
            <a:ext cx="2282807" cy="1148712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ID" sz="1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18 harm reduction vending machines in New York State with plans to expand in 2025.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AD0478-5CD1-5B5C-68BE-162610CF5453}"/>
              </a:ext>
            </a:extLst>
          </p:cNvPr>
          <p:cNvSpPr/>
          <p:nvPr/>
        </p:nvSpPr>
        <p:spPr>
          <a:xfrm>
            <a:off x="4954477" y="4266918"/>
            <a:ext cx="2282807" cy="425758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ID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Vending Machines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7D61F9B-F149-9C86-1EA3-1E434752C9F1}"/>
              </a:ext>
            </a:extLst>
          </p:cNvPr>
          <p:cNvSpPr/>
          <p:nvPr/>
        </p:nvSpPr>
        <p:spPr>
          <a:xfrm>
            <a:off x="8341047" y="3315345"/>
            <a:ext cx="783913" cy="783913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296AFBA-3297-ECB5-4D48-6E4630B288AF}"/>
              </a:ext>
            </a:extLst>
          </p:cNvPr>
          <p:cNvSpPr/>
          <p:nvPr/>
        </p:nvSpPr>
        <p:spPr>
          <a:xfrm>
            <a:off x="8249713" y="4717933"/>
            <a:ext cx="2282807" cy="1148712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ID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Syringe Services Program (SSP) and Community Advisory Committee (CAC) launching soon.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EBDBA9-ADC0-CB3C-1761-E7F034D4B9EF}"/>
              </a:ext>
            </a:extLst>
          </p:cNvPr>
          <p:cNvSpPr/>
          <p:nvPr/>
        </p:nvSpPr>
        <p:spPr>
          <a:xfrm>
            <a:off x="8249713" y="4270347"/>
            <a:ext cx="2282807" cy="425758"/>
          </a:xfrm>
          <a:prstGeom prst="rect">
            <a:avLst/>
          </a:prstGeom>
        </p:spPr>
        <p:txBody>
          <a:bodyPr wrap="square" lIns="60960" tIns="30480" rIns="60960" bIns="3048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ID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Steps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5" name="Graphic 54" descr="Bar graph with upward trend outline">
            <a:extLst>
              <a:ext uri="{FF2B5EF4-FFF2-40B4-BE49-F238E27FC236}">
                <a16:creationId xmlns:a16="http://schemas.microsoft.com/office/drawing/2014/main" id="{7E590D97-F0DC-C399-0B38-2DE1B07AE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492" y="3427944"/>
            <a:ext cx="535021" cy="535021"/>
          </a:xfrm>
          <a:prstGeom prst="rect">
            <a:avLst/>
          </a:prstGeom>
        </p:spPr>
      </p:pic>
      <p:pic>
        <p:nvPicPr>
          <p:cNvPr id="56" name="Graphic 55" descr="User outline">
            <a:extLst>
              <a:ext uri="{FF2B5EF4-FFF2-40B4-BE49-F238E27FC236}">
                <a16:creationId xmlns:a16="http://schemas.microsoft.com/office/drawing/2014/main" id="{99A3910B-E861-AE99-4D9E-2331FEE3C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165369" y="3427944"/>
            <a:ext cx="535021" cy="535021"/>
          </a:xfrm>
          <a:prstGeom prst="rect">
            <a:avLst/>
          </a:prstGeom>
        </p:spPr>
      </p:pic>
      <p:pic>
        <p:nvPicPr>
          <p:cNvPr id="57" name="Graphic 56" descr="Envelope outline">
            <a:extLst>
              <a:ext uri="{FF2B5EF4-FFF2-40B4-BE49-F238E27FC236}">
                <a16:creationId xmlns:a16="http://schemas.microsoft.com/office/drawing/2014/main" id="{AC6FA6C7-E00E-0863-3C66-F9934AB2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76542" y="3446682"/>
            <a:ext cx="535021" cy="535021"/>
          </a:xfrm>
          <a:prstGeom prst="rect">
            <a:avLst/>
          </a:prstGeom>
        </p:spPr>
      </p:pic>
      <p:pic>
        <p:nvPicPr>
          <p:cNvPr id="58" name="Picture 5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41DA5F4-486A-FE32-4891-641AD37D8E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04" y="231001"/>
            <a:ext cx="3445190" cy="900682"/>
          </a:xfrm>
          <a:prstGeom prst="rect">
            <a:avLst/>
          </a:prstGeom>
        </p:spPr>
      </p:pic>
      <p:sp>
        <p:nvSpPr>
          <p:cNvPr id="59" name="Circle: Hollow 58">
            <a:extLst>
              <a:ext uri="{FF2B5EF4-FFF2-40B4-BE49-F238E27FC236}">
                <a16:creationId xmlns:a16="http://schemas.microsoft.com/office/drawing/2014/main" id="{05539142-E1DE-5F3E-4D5C-FCE909D888F8}"/>
              </a:ext>
            </a:extLst>
          </p:cNvPr>
          <p:cNvSpPr/>
          <p:nvPr/>
        </p:nvSpPr>
        <p:spPr>
          <a:xfrm>
            <a:off x="400409" y="2222698"/>
            <a:ext cx="489530" cy="48952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36EBAF7-CDF5-F770-2B61-48566CA871A3}"/>
              </a:ext>
            </a:extLst>
          </p:cNvPr>
          <p:cNvGrpSpPr/>
          <p:nvPr/>
        </p:nvGrpSpPr>
        <p:grpSpPr>
          <a:xfrm>
            <a:off x="368301" y="5359366"/>
            <a:ext cx="553746" cy="1197865"/>
            <a:chOff x="5936974" y="1934817"/>
            <a:chExt cx="796062" cy="1722043"/>
          </a:xfrm>
          <a:solidFill>
            <a:schemeClr val="accent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803DE1-265A-F0C7-095F-0207FA7B4C4F}"/>
                </a:ext>
              </a:extLst>
            </p:cNvPr>
            <p:cNvGrpSpPr/>
            <p:nvPr/>
          </p:nvGrpSpPr>
          <p:grpSpPr>
            <a:xfrm>
              <a:off x="5936974" y="1934817"/>
              <a:ext cx="159026" cy="1722043"/>
              <a:chOff x="5936974" y="1934817"/>
              <a:chExt cx="159026" cy="1722043"/>
            </a:xfrm>
            <a:grpFill/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0249043-4210-D698-1BB3-C6E60FAB00AB}"/>
                  </a:ext>
                </a:extLst>
              </p:cNvPr>
              <p:cNvSpPr/>
              <p:nvPr/>
            </p:nvSpPr>
            <p:spPr>
              <a:xfrm>
                <a:off x="5936974" y="1934817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7078893-5B0C-AB47-39D8-E9070BB9A540}"/>
                  </a:ext>
                </a:extLst>
              </p:cNvPr>
              <p:cNvSpPr/>
              <p:nvPr/>
            </p:nvSpPr>
            <p:spPr>
              <a:xfrm>
                <a:off x="5936974" y="2247420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759ABFD-4A2E-3732-9873-927A5ACA7A9A}"/>
                  </a:ext>
                </a:extLst>
              </p:cNvPr>
              <p:cNvSpPr/>
              <p:nvPr/>
            </p:nvSpPr>
            <p:spPr>
              <a:xfrm>
                <a:off x="5936974" y="2560023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14A0CC5-2ECA-BA24-3EF6-1A80D17CD630}"/>
                  </a:ext>
                </a:extLst>
              </p:cNvPr>
              <p:cNvSpPr/>
              <p:nvPr/>
            </p:nvSpPr>
            <p:spPr>
              <a:xfrm>
                <a:off x="5936974" y="2872626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32F72E5-7E0D-7342-2D29-DAF800075764}"/>
                  </a:ext>
                </a:extLst>
              </p:cNvPr>
              <p:cNvSpPr/>
              <p:nvPr/>
            </p:nvSpPr>
            <p:spPr>
              <a:xfrm>
                <a:off x="5936974" y="3185229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65E6A98C-5282-D2A1-4338-322182D51836}"/>
                  </a:ext>
                </a:extLst>
              </p:cNvPr>
              <p:cNvSpPr/>
              <p:nvPr/>
            </p:nvSpPr>
            <p:spPr>
              <a:xfrm>
                <a:off x="5936974" y="3497834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D50FA51-36E6-8711-D711-EF70167A6006}"/>
                </a:ext>
              </a:extLst>
            </p:cNvPr>
            <p:cNvGrpSpPr/>
            <p:nvPr/>
          </p:nvGrpSpPr>
          <p:grpSpPr>
            <a:xfrm>
              <a:off x="6255492" y="1934817"/>
              <a:ext cx="159026" cy="1722043"/>
              <a:chOff x="6242810" y="1934817"/>
              <a:chExt cx="159026" cy="1722043"/>
            </a:xfrm>
            <a:grpFill/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66E8746C-A1AC-6568-D2E0-7B2AB23DFB23}"/>
                  </a:ext>
                </a:extLst>
              </p:cNvPr>
              <p:cNvSpPr/>
              <p:nvPr/>
            </p:nvSpPr>
            <p:spPr>
              <a:xfrm>
                <a:off x="6242810" y="1934817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5E6D162-9A79-2AFC-11BB-2498AF7107C9}"/>
                  </a:ext>
                </a:extLst>
              </p:cNvPr>
              <p:cNvSpPr/>
              <p:nvPr/>
            </p:nvSpPr>
            <p:spPr>
              <a:xfrm>
                <a:off x="6242810" y="2247420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BBC505A-D459-B457-123E-548311277480}"/>
                  </a:ext>
                </a:extLst>
              </p:cNvPr>
              <p:cNvSpPr/>
              <p:nvPr/>
            </p:nvSpPr>
            <p:spPr>
              <a:xfrm>
                <a:off x="6242810" y="2560023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79B4257-020F-C3C3-A8BC-3059C3861D96}"/>
                  </a:ext>
                </a:extLst>
              </p:cNvPr>
              <p:cNvSpPr/>
              <p:nvPr/>
            </p:nvSpPr>
            <p:spPr>
              <a:xfrm>
                <a:off x="6242810" y="2872626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4ECCD71-9B6A-DFA2-5578-87B15276E23A}"/>
                  </a:ext>
                </a:extLst>
              </p:cNvPr>
              <p:cNvSpPr/>
              <p:nvPr/>
            </p:nvSpPr>
            <p:spPr>
              <a:xfrm>
                <a:off x="6242810" y="3185229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C909AFE-B7F7-9BCB-38A1-FCA4799BFC97}"/>
                  </a:ext>
                </a:extLst>
              </p:cNvPr>
              <p:cNvSpPr/>
              <p:nvPr/>
            </p:nvSpPr>
            <p:spPr>
              <a:xfrm>
                <a:off x="6242810" y="3497834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40C9B04-D829-4212-41A7-34088D5D5C4F}"/>
                </a:ext>
              </a:extLst>
            </p:cNvPr>
            <p:cNvGrpSpPr/>
            <p:nvPr/>
          </p:nvGrpSpPr>
          <p:grpSpPr>
            <a:xfrm>
              <a:off x="6574010" y="1934817"/>
              <a:ext cx="159026" cy="1722043"/>
              <a:chOff x="6242810" y="1934817"/>
              <a:chExt cx="159026" cy="1722043"/>
            </a:xfrm>
            <a:grpFill/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C8BCE5C-131D-CEF9-273F-DCFDBEC008CA}"/>
                  </a:ext>
                </a:extLst>
              </p:cNvPr>
              <p:cNvSpPr/>
              <p:nvPr/>
            </p:nvSpPr>
            <p:spPr>
              <a:xfrm>
                <a:off x="6242810" y="1934817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FBE6027-2D1D-8A15-1AAB-B0EA1507F94C}"/>
                  </a:ext>
                </a:extLst>
              </p:cNvPr>
              <p:cNvSpPr/>
              <p:nvPr/>
            </p:nvSpPr>
            <p:spPr>
              <a:xfrm>
                <a:off x="6242810" y="2247420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C24CACE-4BCD-F01D-38BD-063FAAA47C77}"/>
                  </a:ext>
                </a:extLst>
              </p:cNvPr>
              <p:cNvSpPr/>
              <p:nvPr/>
            </p:nvSpPr>
            <p:spPr>
              <a:xfrm>
                <a:off x="6242810" y="2560023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1E5738D-FBC3-3FF6-4D96-37BF03D0B305}"/>
                  </a:ext>
                </a:extLst>
              </p:cNvPr>
              <p:cNvSpPr/>
              <p:nvPr/>
            </p:nvSpPr>
            <p:spPr>
              <a:xfrm>
                <a:off x="6242810" y="2872626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2A48488-D43E-572B-F30B-C755623A16A0}"/>
                  </a:ext>
                </a:extLst>
              </p:cNvPr>
              <p:cNvSpPr/>
              <p:nvPr/>
            </p:nvSpPr>
            <p:spPr>
              <a:xfrm>
                <a:off x="6242810" y="3185229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FBFC9A0-4B87-1B11-6485-01C244111260}"/>
                  </a:ext>
                </a:extLst>
              </p:cNvPr>
              <p:cNvSpPr/>
              <p:nvPr/>
            </p:nvSpPr>
            <p:spPr>
              <a:xfrm>
                <a:off x="6242810" y="3497834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3BB698D-6701-1C89-D778-8FC8CED856CE}"/>
              </a:ext>
            </a:extLst>
          </p:cNvPr>
          <p:cNvGrpSpPr/>
          <p:nvPr/>
        </p:nvGrpSpPr>
        <p:grpSpPr>
          <a:xfrm rot="16200000">
            <a:off x="10974586" y="1694507"/>
            <a:ext cx="553746" cy="1197865"/>
            <a:chOff x="5936974" y="1934817"/>
            <a:chExt cx="796062" cy="1722043"/>
          </a:xfrm>
          <a:solidFill>
            <a:schemeClr val="accent1"/>
          </a:solidFill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84F719D-E464-6A96-65A3-7556855E16F0}"/>
                </a:ext>
              </a:extLst>
            </p:cNvPr>
            <p:cNvGrpSpPr/>
            <p:nvPr/>
          </p:nvGrpSpPr>
          <p:grpSpPr>
            <a:xfrm>
              <a:off x="5936974" y="1934817"/>
              <a:ext cx="159026" cy="1722043"/>
              <a:chOff x="5936974" y="1934817"/>
              <a:chExt cx="159026" cy="1722043"/>
            </a:xfrm>
            <a:grpFill/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693E2472-5452-D39C-E2F3-FB3BCA9E9819}"/>
                  </a:ext>
                </a:extLst>
              </p:cNvPr>
              <p:cNvSpPr/>
              <p:nvPr/>
            </p:nvSpPr>
            <p:spPr>
              <a:xfrm>
                <a:off x="5936974" y="1934817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7709F60-17FE-EA9A-013A-EEE98D6B9176}"/>
                  </a:ext>
                </a:extLst>
              </p:cNvPr>
              <p:cNvSpPr/>
              <p:nvPr/>
            </p:nvSpPr>
            <p:spPr>
              <a:xfrm>
                <a:off x="5936974" y="2247420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9C709A8B-EF8E-A10C-E927-848B24828157}"/>
                  </a:ext>
                </a:extLst>
              </p:cNvPr>
              <p:cNvSpPr/>
              <p:nvPr/>
            </p:nvSpPr>
            <p:spPr>
              <a:xfrm>
                <a:off x="5936974" y="2560023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8F2A4FD-E4FD-B0C3-5A2F-35D0B675F413}"/>
                  </a:ext>
                </a:extLst>
              </p:cNvPr>
              <p:cNvSpPr/>
              <p:nvPr/>
            </p:nvSpPr>
            <p:spPr>
              <a:xfrm>
                <a:off x="5936974" y="2872626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B007970-72FE-CDE9-E71E-250C1F50E2DD}"/>
                  </a:ext>
                </a:extLst>
              </p:cNvPr>
              <p:cNvSpPr/>
              <p:nvPr/>
            </p:nvSpPr>
            <p:spPr>
              <a:xfrm>
                <a:off x="5936974" y="3185229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82D625C-98DB-BEB2-C76F-32C215082DFF}"/>
                  </a:ext>
                </a:extLst>
              </p:cNvPr>
              <p:cNvSpPr/>
              <p:nvPr/>
            </p:nvSpPr>
            <p:spPr>
              <a:xfrm>
                <a:off x="5936974" y="3497834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D952A75-5467-8E19-65AB-B4F0F1C6F6E3}"/>
                </a:ext>
              </a:extLst>
            </p:cNvPr>
            <p:cNvGrpSpPr/>
            <p:nvPr/>
          </p:nvGrpSpPr>
          <p:grpSpPr>
            <a:xfrm>
              <a:off x="6255492" y="1934817"/>
              <a:ext cx="159026" cy="1722043"/>
              <a:chOff x="6242810" y="1934817"/>
              <a:chExt cx="159026" cy="1722043"/>
            </a:xfrm>
            <a:grpFill/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CE1BAFD-6FE6-67B9-A041-C9D855CFC40B}"/>
                  </a:ext>
                </a:extLst>
              </p:cNvPr>
              <p:cNvSpPr/>
              <p:nvPr/>
            </p:nvSpPr>
            <p:spPr>
              <a:xfrm>
                <a:off x="6242810" y="1934817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8A8CF69-2E44-80CC-45D3-468A592314D7}"/>
                  </a:ext>
                </a:extLst>
              </p:cNvPr>
              <p:cNvSpPr/>
              <p:nvPr/>
            </p:nvSpPr>
            <p:spPr>
              <a:xfrm>
                <a:off x="6242810" y="2247420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52FE9B9E-A91D-925F-7A11-3A25715484A4}"/>
                  </a:ext>
                </a:extLst>
              </p:cNvPr>
              <p:cNvSpPr/>
              <p:nvPr/>
            </p:nvSpPr>
            <p:spPr>
              <a:xfrm>
                <a:off x="6242810" y="2560023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EE57C13-987E-2274-B0A1-C80F3DACCBE0}"/>
                  </a:ext>
                </a:extLst>
              </p:cNvPr>
              <p:cNvSpPr/>
              <p:nvPr/>
            </p:nvSpPr>
            <p:spPr>
              <a:xfrm>
                <a:off x="6242810" y="2872626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53A095E-F296-30D6-7D46-92FBBF1FF511}"/>
                  </a:ext>
                </a:extLst>
              </p:cNvPr>
              <p:cNvSpPr/>
              <p:nvPr/>
            </p:nvSpPr>
            <p:spPr>
              <a:xfrm>
                <a:off x="6242810" y="3185229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5615709-889E-B7F6-05C6-ABBF4CD19D69}"/>
                  </a:ext>
                </a:extLst>
              </p:cNvPr>
              <p:cNvSpPr/>
              <p:nvPr/>
            </p:nvSpPr>
            <p:spPr>
              <a:xfrm>
                <a:off x="6242810" y="3497834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88BCFFB-4852-8F7C-DD09-233CC5DAE955}"/>
                </a:ext>
              </a:extLst>
            </p:cNvPr>
            <p:cNvGrpSpPr/>
            <p:nvPr/>
          </p:nvGrpSpPr>
          <p:grpSpPr>
            <a:xfrm>
              <a:off x="6574010" y="1934817"/>
              <a:ext cx="159026" cy="1722043"/>
              <a:chOff x="6242810" y="1934817"/>
              <a:chExt cx="159026" cy="1722043"/>
            </a:xfrm>
            <a:grpFill/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106AF04-DF3E-3901-ACE2-6AC6D636B095}"/>
                  </a:ext>
                </a:extLst>
              </p:cNvPr>
              <p:cNvSpPr/>
              <p:nvPr/>
            </p:nvSpPr>
            <p:spPr>
              <a:xfrm>
                <a:off x="6242810" y="1934817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28A0E39C-16FD-0D3B-2F85-EB01FFE8B876}"/>
                  </a:ext>
                </a:extLst>
              </p:cNvPr>
              <p:cNvSpPr/>
              <p:nvPr/>
            </p:nvSpPr>
            <p:spPr>
              <a:xfrm>
                <a:off x="6242810" y="2247420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4E48ED2-7179-D426-82FD-F36D0A085112}"/>
                  </a:ext>
                </a:extLst>
              </p:cNvPr>
              <p:cNvSpPr/>
              <p:nvPr/>
            </p:nvSpPr>
            <p:spPr>
              <a:xfrm>
                <a:off x="6242810" y="2560023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47D41488-BE3F-8B0F-05F1-DFE5EE584929}"/>
                  </a:ext>
                </a:extLst>
              </p:cNvPr>
              <p:cNvSpPr/>
              <p:nvPr/>
            </p:nvSpPr>
            <p:spPr>
              <a:xfrm>
                <a:off x="6242810" y="2872626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FD295F6-AE73-DFC4-E6B0-694F10BE53BD}"/>
                  </a:ext>
                </a:extLst>
              </p:cNvPr>
              <p:cNvSpPr/>
              <p:nvPr/>
            </p:nvSpPr>
            <p:spPr>
              <a:xfrm>
                <a:off x="6242810" y="3185229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9BC7FE8-32CE-7E68-C510-0266BD752F54}"/>
                  </a:ext>
                </a:extLst>
              </p:cNvPr>
              <p:cNvSpPr/>
              <p:nvPr/>
            </p:nvSpPr>
            <p:spPr>
              <a:xfrm>
                <a:off x="6242810" y="3497834"/>
                <a:ext cx="159026" cy="159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086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B4FFC-EF44-9A2E-4153-E768EB4DA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9">
            <a:extLst>
              <a:ext uri="{FF2B5EF4-FFF2-40B4-BE49-F238E27FC236}">
                <a16:creationId xmlns:a16="http://schemas.microsoft.com/office/drawing/2014/main" id="{30C1B5FD-D675-3E9C-60B6-801A2F49E07A}"/>
              </a:ext>
            </a:extLst>
          </p:cNvPr>
          <p:cNvSpPr/>
          <p:nvPr/>
        </p:nvSpPr>
        <p:spPr>
          <a:xfrm>
            <a:off x="6521534" y="0"/>
            <a:ext cx="5670466" cy="6858000"/>
          </a:xfrm>
          <a:custGeom>
            <a:avLst/>
            <a:gdLst>
              <a:gd name="connsiteX0" fmla="*/ 50180 w 5670466"/>
              <a:gd name="connsiteY0" fmla="*/ 0 h 6858000"/>
              <a:gd name="connsiteX1" fmla="*/ 5670466 w 5670466"/>
              <a:gd name="connsiteY1" fmla="*/ 0 h 6858000"/>
              <a:gd name="connsiteX2" fmla="*/ 5670466 w 5670466"/>
              <a:gd name="connsiteY2" fmla="*/ 6858000 h 6858000"/>
              <a:gd name="connsiteX3" fmla="*/ 0 w 5670466"/>
              <a:gd name="connsiteY3" fmla="*/ 6858000 h 6858000"/>
              <a:gd name="connsiteX4" fmla="*/ 27855 w 5670466"/>
              <a:gd name="connsiteY4" fmla="*/ 6757729 h 6858000"/>
              <a:gd name="connsiteX5" fmla="*/ 554195 w 5670466"/>
              <a:gd name="connsiteY5" fmla="*/ 4941314 h 6858000"/>
              <a:gd name="connsiteX6" fmla="*/ 59940 w 5670466"/>
              <a:gd name="connsiteY6" fmla="*/ 27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0466" h="6858000">
                <a:moveTo>
                  <a:pt x="50180" y="0"/>
                </a:moveTo>
                <a:lnTo>
                  <a:pt x="5670466" y="0"/>
                </a:lnTo>
                <a:lnTo>
                  <a:pt x="5670466" y="6858000"/>
                </a:lnTo>
                <a:lnTo>
                  <a:pt x="0" y="6858000"/>
                </a:lnTo>
                <a:lnTo>
                  <a:pt x="27855" y="6757729"/>
                </a:lnTo>
                <a:cubicBezTo>
                  <a:pt x="204406" y="6153140"/>
                  <a:pt x="421916" y="5559574"/>
                  <a:pt x="554195" y="4941314"/>
                </a:cubicBezTo>
                <a:cubicBezTo>
                  <a:pt x="898848" y="3310284"/>
                  <a:pt x="610101" y="1608430"/>
                  <a:pt x="59940" y="270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D41148C1-A036-0675-F875-466607FB1F38}"/>
              </a:ext>
            </a:extLst>
          </p:cNvPr>
          <p:cNvSpPr/>
          <p:nvPr/>
        </p:nvSpPr>
        <p:spPr>
          <a:xfrm>
            <a:off x="6138465" y="0"/>
            <a:ext cx="6039906" cy="6861737"/>
          </a:xfrm>
          <a:custGeom>
            <a:avLst/>
            <a:gdLst>
              <a:gd name="connsiteX0" fmla="*/ 1620246 w 6572249"/>
              <a:gd name="connsiteY0" fmla="*/ 0 h 6858000"/>
              <a:gd name="connsiteX1" fmla="*/ 6572249 w 6572249"/>
              <a:gd name="connsiteY1" fmla="*/ 0 h 6858000"/>
              <a:gd name="connsiteX2" fmla="*/ 6572249 w 6572249"/>
              <a:gd name="connsiteY2" fmla="*/ 6858000 h 6858000"/>
              <a:gd name="connsiteX3" fmla="*/ 1620246 w 6572249"/>
              <a:gd name="connsiteY3" fmla="*/ 6858000 h 6858000"/>
              <a:gd name="connsiteX4" fmla="*/ 1615256 w 6572249"/>
              <a:gd name="connsiteY4" fmla="*/ 6854079 h 6858000"/>
              <a:gd name="connsiteX5" fmla="*/ 0 w 6572249"/>
              <a:gd name="connsiteY5" fmla="*/ 3429000 h 6858000"/>
              <a:gd name="connsiteX6" fmla="*/ 1615256 w 6572249"/>
              <a:gd name="connsiteY6" fmla="*/ 3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2249" h="6858000">
                <a:moveTo>
                  <a:pt x="1620246" y="0"/>
                </a:moveTo>
                <a:lnTo>
                  <a:pt x="6572249" y="0"/>
                </a:lnTo>
                <a:lnTo>
                  <a:pt x="6572249" y="6858000"/>
                </a:lnTo>
                <a:lnTo>
                  <a:pt x="1620246" y="6858000"/>
                </a:lnTo>
                <a:lnTo>
                  <a:pt x="1615256" y="6854079"/>
                </a:lnTo>
                <a:cubicBezTo>
                  <a:pt x="628778" y="6039965"/>
                  <a:pt x="0" y="4807912"/>
                  <a:pt x="0" y="3429000"/>
                </a:cubicBezTo>
                <a:cubicBezTo>
                  <a:pt x="0" y="2050088"/>
                  <a:pt x="628778" y="818036"/>
                  <a:pt x="1615256" y="39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13C32E-47AF-8EDB-4917-8BE4E47B9D37}"/>
              </a:ext>
            </a:extLst>
          </p:cNvPr>
          <p:cNvSpPr/>
          <p:nvPr/>
        </p:nvSpPr>
        <p:spPr>
          <a:xfrm>
            <a:off x="11674464" y="6356536"/>
            <a:ext cx="351855" cy="3518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D1EA0-31A8-75BE-62DC-F0DF9018BCA2}"/>
              </a:ext>
            </a:extLst>
          </p:cNvPr>
          <p:cNvSpPr txBox="1"/>
          <p:nvPr/>
        </p:nvSpPr>
        <p:spPr>
          <a:xfrm>
            <a:off x="625284" y="1373925"/>
            <a:ext cx="426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Creation and Scaling</a:t>
            </a:r>
            <a:endParaRPr lang="en-ID" sz="32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29F82-EEC3-65DF-3A5C-281B54C35042}"/>
              </a:ext>
            </a:extLst>
          </p:cNvPr>
          <p:cNvSpPr txBox="1"/>
          <p:nvPr/>
        </p:nvSpPr>
        <p:spPr>
          <a:xfrm>
            <a:off x="797576" y="2134711"/>
            <a:ext cx="5139225" cy="14978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Small pilot contract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Landscape changes – so do we!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Regional implementation possible w/ state funding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680825B3-F13A-FC85-7BBC-25F1AA6F8411}"/>
              </a:ext>
            </a:extLst>
          </p:cNvPr>
          <p:cNvSpPr/>
          <p:nvPr/>
        </p:nvSpPr>
        <p:spPr>
          <a:xfrm>
            <a:off x="5162686" y="910035"/>
            <a:ext cx="466980" cy="46697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4316B187-6D26-ED64-66B6-B75926EAF6A0}"/>
              </a:ext>
            </a:extLst>
          </p:cNvPr>
          <p:cNvSpPr/>
          <p:nvPr/>
        </p:nvSpPr>
        <p:spPr>
          <a:xfrm>
            <a:off x="797238" y="6282373"/>
            <a:ext cx="466980" cy="46697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30" name="Picture 2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A7F211E-8157-CD17-3E2D-65392531E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4" y="171396"/>
            <a:ext cx="2801681" cy="732448"/>
          </a:xfrm>
          <a:prstGeom prst="rect">
            <a:avLst/>
          </a:prstGeom>
        </p:spPr>
      </p:pic>
      <p:pic>
        <p:nvPicPr>
          <p:cNvPr id="8" name="Picture Placeholder 7" descr="A group of signs on a wall&#10;&#10;Description automatically generated">
            <a:extLst>
              <a:ext uri="{FF2B5EF4-FFF2-40B4-BE49-F238E27FC236}">
                <a16:creationId xmlns:a16="http://schemas.microsoft.com/office/drawing/2014/main" id="{36A5BE3C-A838-E5C9-13B8-2E2216935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48" t="358" r="29734" b="-537"/>
          <a:stretch/>
        </p:blipFill>
        <p:spPr>
          <a:xfrm>
            <a:off x="6349581" y="0"/>
            <a:ext cx="5823874" cy="6877566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B5D1D17-BC91-35A6-B849-668A5D12A30B}"/>
              </a:ext>
            </a:extLst>
          </p:cNvPr>
          <p:cNvGrpSpPr/>
          <p:nvPr/>
        </p:nvGrpSpPr>
        <p:grpSpPr>
          <a:xfrm>
            <a:off x="314204" y="4199277"/>
            <a:ext cx="6345072" cy="1896936"/>
            <a:chOff x="533400" y="3698543"/>
            <a:chExt cx="6345072" cy="189693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6095933-D6ED-AED4-093F-74E0F95DF417}"/>
                </a:ext>
              </a:extLst>
            </p:cNvPr>
            <p:cNvSpPr/>
            <p:nvPr/>
          </p:nvSpPr>
          <p:spPr>
            <a:xfrm>
              <a:off x="533400" y="3698543"/>
              <a:ext cx="6345072" cy="1896936"/>
            </a:xfrm>
            <a:prstGeom prst="roundRect">
              <a:avLst>
                <a:gd name="adj" fmla="val 5846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rotWithShape="0">
                <a:scrgbClr r="0" g="0" b="0">
                  <a:alpha val="20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4" name="Justify Text Body">
              <a:extLst>
                <a:ext uri="{FF2B5EF4-FFF2-40B4-BE49-F238E27FC236}">
                  <a16:creationId xmlns:a16="http://schemas.microsoft.com/office/drawing/2014/main" id="{C74C7A95-F479-4A7C-166B-E2C8A5C21130}"/>
                </a:ext>
              </a:extLst>
            </p:cNvPr>
            <p:cNvSpPr txBox="1"/>
            <p:nvPr/>
          </p:nvSpPr>
          <p:spPr>
            <a:xfrm>
              <a:off x="1017153" y="4173267"/>
              <a:ext cx="3731707" cy="9316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>
                  <a:solidFill>
                    <a:schemeClr val="accent2"/>
                  </a:solidFill>
                  <a:latin typeface="+mj-lt"/>
                </a:rPr>
                <a:t>In August 2022, MATTERS launched its fentanyl test strip distribution program to hospital partners and has since expanded.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457EE-8876-5727-4B82-CD4B78F35659}"/>
                </a:ext>
              </a:extLst>
            </p:cNvPr>
            <p:cNvSpPr txBox="1"/>
            <p:nvPr/>
          </p:nvSpPr>
          <p:spPr>
            <a:xfrm>
              <a:off x="5034386" y="4235313"/>
              <a:ext cx="16270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accent2"/>
                  </a:solidFill>
                </a:rPr>
                <a:t>2022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6B5875-0A97-7571-8A8D-19921AF7A692}"/>
                </a:ext>
              </a:extLst>
            </p:cNvPr>
            <p:cNvCxnSpPr>
              <a:cxnSpLocks/>
            </p:cNvCxnSpPr>
            <p:nvPr/>
          </p:nvCxnSpPr>
          <p:spPr>
            <a:xfrm>
              <a:off x="4864607" y="4110092"/>
              <a:ext cx="0" cy="1073839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2759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B4FFC-EF44-9A2E-4153-E768EB4DA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9">
            <a:extLst>
              <a:ext uri="{FF2B5EF4-FFF2-40B4-BE49-F238E27FC236}">
                <a16:creationId xmlns:a16="http://schemas.microsoft.com/office/drawing/2014/main" id="{30C1B5FD-D675-3E9C-60B6-801A2F49E07A}"/>
              </a:ext>
            </a:extLst>
          </p:cNvPr>
          <p:cNvSpPr/>
          <p:nvPr/>
        </p:nvSpPr>
        <p:spPr>
          <a:xfrm>
            <a:off x="6521534" y="0"/>
            <a:ext cx="5670466" cy="6858000"/>
          </a:xfrm>
          <a:custGeom>
            <a:avLst/>
            <a:gdLst>
              <a:gd name="connsiteX0" fmla="*/ 50180 w 5670466"/>
              <a:gd name="connsiteY0" fmla="*/ 0 h 6858000"/>
              <a:gd name="connsiteX1" fmla="*/ 5670466 w 5670466"/>
              <a:gd name="connsiteY1" fmla="*/ 0 h 6858000"/>
              <a:gd name="connsiteX2" fmla="*/ 5670466 w 5670466"/>
              <a:gd name="connsiteY2" fmla="*/ 6858000 h 6858000"/>
              <a:gd name="connsiteX3" fmla="*/ 0 w 5670466"/>
              <a:gd name="connsiteY3" fmla="*/ 6858000 h 6858000"/>
              <a:gd name="connsiteX4" fmla="*/ 27855 w 5670466"/>
              <a:gd name="connsiteY4" fmla="*/ 6757729 h 6858000"/>
              <a:gd name="connsiteX5" fmla="*/ 554195 w 5670466"/>
              <a:gd name="connsiteY5" fmla="*/ 4941314 h 6858000"/>
              <a:gd name="connsiteX6" fmla="*/ 59940 w 5670466"/>
              <a:gd name="connsiteY6" fmla="*/ 27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0466" h="6858000">
                <a:moveTo>
                  <a:pt x="50180" y="0"/>
                </a:moveTo>
                <a:lnTo>
                  <a:pt x="5670466" y="0"/>
                </a:lnTo>
                <a:lnTo>
                  <a:pt x="5670466" y="6858000"/>
                </a:lnTo>
                <a:lnTo>
                  <a:pt x="0" y="6858000"/>
                </a:lnTo>
                <a:lnTo>
                  <a:pt x="27855" y="6757729"/>
                </a:lnTo>
                <a:cubicBezTo>
                  <a:pt x="204406" y="6153140"/>
                  <a:pt x="421916" y="5559574"/>
                  <a:pt x="554195" y="4941314"/>
                </a:cubicBezTo>
                <a:cubicBezTo>
                  <a:pt x="898848" y="3310284"/>
                  <a:pt x="610101" y="1608430"/>
                  <a:pt x="59940" y="270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D41148C1-A036-0675-F875-466607FB1F38}"/>
              </a:ext>
            </a:extLst>
          </p:cNvPr>
          <p:cNvSpPr/>
          <p:nvPr/>
        </p:nvSpPr>
        <p:spPr>
          <a:xfrm>
            <a:off x="6138465" y="0"/>
            <a:ext cx="6039906" cy="6861737"/>
          </a:xfrm>
          <a:custGeom>
            <a:avLst/>
            <a:gdLst>
              <a:gd name="connsiteX0" fmla="*/ 1620246 w 6572249"/>
              <a:gd name="connsiteY0" fmla="*/ 0 h 6858000"/>
              <a:gd name="connsiteX1" fmla="*/ 6572249 w 6572249"/>
              <a:gd name="connsiteY1" fmla="*/ 0 h 6858000"/>
              <a:gd name="connsiteX2" fmla="*/ 6572249 w 6572249"/>
              <a:gd name="connsiteY2" fmla="*/ 6858000 h 6858000"/>
              <a:gd name="connsiteX3" fmla="*/ 1620246 w 6572249"/>
              <a:gd name="connsiteY3" fmla="*/ 6858000 h 6858000"/>
              <a:gd name="connsiteX4" fmla="*/ 1615256 w 6572249"/>
              <a:gd name="connsiteY4" fmla="*/ 6854079 h 6858000"/>
              <a:gd name="connsiteX5" fmla="*/ 0 w 6572249"/>
              <a:gd name="connsiteY5" fmla="*/ 3429000 h 6858000"/>
              <a:gd name="connsiteX6" fmla="*/ 1615256 w 6572249"/>
              <a:gd name="connsiteY6" fmla="*/ 3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2249" h="6858000">
                <a:moveTo>
                  <a:pt x="1620246" y="0"/>
                </a:moveTo>
                <a:lnTo>
                  <a:pt x="6572249" y="0"/>
                </a:lnTo>
                <a:lnTo>
                  <a:pt x="6572249" y="6858000"/>
                </a:lnTo>
                <a:lnTo>
                  <a:pt x="1620246" y="6858000"/>
                </a:lnTo>
                <a:lnTo>
                  <a:pt x="1615256" y="6854079"/>
                </a:lnTo>
                <a:cubicBezTo>
                  <a:pt x="628778" y="6039965"/>
                  <a:pt x="0" y="4807912"/>
                  <a:pt x="0" y="3429000"/>
                </a:cubicBezTo>
                <a:cubicBezTo>
                  <a:pt x="0" y="2050088"/>
                  <a:pt x="628778" y="818036"/>
                  <a:pt x="1615256" y="39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13C32E-47AF-8EDB-4917-8BE4E47B9D37}"/>
              </a:ext>
            </a:extLst>
          </p:cNvPr>
          <p:cNvSpPr/>
          <p:nvPr/>
        </p:nvSpPr>
        <p:spPr>
          <a:xfrm>
            <a:off x="11674464" y="6356536"/>
            <a:ext cx="351855" cy="3518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D1EA0-31A8-75BE-62DC-F0DF9018BCA2}"/>
              </a:ext>
            </a:extLst>
          </p:cNvPr>
          <p:cNvSpPr txBox="1"/>
          <p:nvPr/>
        </p:nvSpPr>
        <p:spPr>
          <a:xfrm>
            <a:off x="625284" y="1373925"/>
            <a:ext cx="426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Creation and Scaling</a:t>
            </a:r>
            <a:endParaRPr lang="en-ID" sz="32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29F82-EEC3-65DF-3A5C-281B54C35042}"/>
              </a:ext>
            </a:extLst>
          </p:cNvPr>
          <p:cNvSpPr txBox="1"/>
          <p:nvPr/>
        </p:nvSpPr>
        <p:spPr>
          <a:xfrm>
            <a:off x="797576" y="2134711"/>
            <a:ext cx="5139225" cy="14978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Small pilot contract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Landscape changes – so do we!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Regional implementation possible w/ state funding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680825B3-F13A-FC85-7BBC-25F1AA6F8411}"/>
              </a:ext>
            </a:extLst>
          </p:cNvPr>
          <p:cNvSpPr/>
          <p:nvPr/>
        </p:nvSpPr>
        <p:spPr>
          <a:xfrm>
            <a:off x="5162686" y="910035"/>
            <a:ext cx="466980" cy="46697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4316B187-6D26-ED64-66B6-B75926EAF6A0}"/>
              </a:ext>
            </a:extLst>
          </p:cNvPr>
          <p:cNvSpPr/>
          <p:nvPr/>
        </p:nvSpPr>
        <p:spPr>
          <a:xfrm>
            <a:off x="797238" y="6282373"/>
            <a:ext cx="466980" cy="46697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30" name="Picture 2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A7F211E-8157-CD17-3E2D-65392531E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4" y="171396"/>
            <a:ext cx="2801681" cy="732448"/>
          </a:xfrm>
          <a:prstGeom prst="rect">
            <a:avLst/>
          </a:prstGeom>
        </p:spPr>
      </p:pic>
      <p:pic>
        <p:nvPicPr>
          <p:cNvPr id="8" name="Picture Placeholder 7" descr="A close up of a test label&#10;&#10;Description automatically generated">
            <a:extLst>
              <a:ext uri="{FF2B5EF4-FFF2-40B4-BE49-F238E27FC236}">
                <a16:creationId xmlns:a16="http://schemas.microsoft.com/office/drawing/2014/main" id="{36A5BE3C-A838-E5C9-13B8-2E2216935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835" r="24779" b="-358"/>
          <a:stretch/>
        </p:blipFill>
        <p:spPr>
          <a:xfrm>
            <a:off x="6378610" y="0"/>
            <a:ext cx="5951368" cy="6905191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B5D1D17-BC91-35A6-B849-668A5D12A30B}"/>
              </a:ext>
            </a:extLst>
          </p:cNvPr>
          <p:cNvGrpSpPr/>
          <p:nvPr/>
        </p:nvGrpSpPr>
        <p:grpSpPr>
          <a:xfrm>
            <a:off x="314204" y="4199277"/>
            <a:ext cx="6345072" cy="1896936"/>
            <a:chOff x="533400" y="3698543"/>
            <a:chExt cx="6345072" cy="189693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6095933-D6ED-AED4-093F-74E0F95DF417}"/>
                </a:ext>
              </a:extLst>
            </p:cNvPr>
            <p:cNvSpPr/>
            <p:nvPr/>
          </p:nvSpPr>
          <p:spPr>
            <a:xfrm>
              <a:off x="533400" y="3698543"/>
              <a:ext cx="6345072" cy="1896936"/>
            </a:xfrm>
            <a:prstGeom prst="roundRect">
              <a:avLst>
                <a:gd name="adj" fmla="val 5846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rotWithShape="0">
                <a:scrgbClr r="0" g="0" b="0">
                  <a:alpha val="20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4" name="Justify Text Body">
              <a:extLst>
                <a:ext uri="{FF2B5EF4-FFF2-40B4-BE49-F238E27FC236}">
                  <a16:creationId xmlns:a16="http://schemas.microsoft.com/office/drawing/2014/main" id="{C74C7A95-F479-4A7C-166B-E2C8A5C21130}"/>
                </a:ext>
              </a:extLst>
            </p:cNvPr>
            <p:cNvSpPr txBox="1"/>
            <p:nvPr/>
          </p:nvSpPr>
          <p:spPr>
            <a:xfrm>
              <a:off x="1017153" y="4172498"/>
              <a:ext cx="3731707" cy="9332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>
                  <a:solidFill>
                    <a:schemeClr val="accent2"/>
                  </a:solidFill>
                  <a:latin typeface="+mj-lt"/>
                </a:rPr>
                <a:t>With the help from BTNX and the input from community members/organizations, we started distributing fully-branded strips</a:t>
              </a:r>
              <a:endParaRPr lang="en-US" sz="1400" b="1">
                <a:solidFill>
                  <a:schemeClr val="accent2"/>
                </a:solidFill>
                <a:latin typeface="Raleway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457EE-8876-5727-4B82-CD4B78F35659}"/>
                </a:ext>
              </a:extLst>
            </p:cNvPr>
            <p:cNvSpPr txBox="1"/>
            <p:nvPr/>
          </p:nvSpPr>
          <p:spPr>
            <a:xfrm>
              <a:off x="5034386" y="4235313"/>
              <a:ext cx="162706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4800" b="1">
                  <a:solidFill>
                    <a:schemeClr val="accent2"/>
                  </a:solidFill>
                </a:rPr>
                <a:t>2023</a:t>
              </a:r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6B5875-0A97-7571-8A8D-19921AF7A692}"/>
                </a:ext>
              </a:extLst>
            </p:cNvPr>
            <p:cNvCxnSpPr>
              <a:cxnSpLocks/>
            </p:cNvCxnSpPr>
            <p:nvPr/>
          </p:nvCxnSpPr>
          <p:spPr>
            <a:xfrm>
              <a:off x="4864607" y="4110092"/>
              <a:ext cx="0" cy="1073839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732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ircle: Hollow 51">
            <a:extLst>
              <a:ext uri="{FF2B5EF4-FFF2-40B4-BE49-F238E27FC236}">
                <a16:creationId xmlns:a16="http://schemas.microsoft.com/office/drawing/2014/main" id="{458B3010-34BC-4993-A5B2-60530D3D9E29}"/>
              </a:ext>
            </a:extLst>
          </p:cNvPr>
          <p:cNvSpPr/>
          <p:nvPr/>
        </p:nvSpPr>
        <p:spPr>
          <a:xfrm>
            <a:off x="9088888" y="5918499"/>
            <a:ext cx="708503" cy="708500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14D15503-F5AE-4132-A0F5-F639CB9A237B}"/>
              </a:ext>
            </a:extLst>
          </p:cNvPr>
          <p:cNvSpPr/>
          <p:nvPr/>
        </p:nvSpPr>
        <p:spPr>
          <a:xfrm>
            <a:off x="1572315" y="1"/>
            <a:ext cx="4405638" cy="2940503"/>
          </a:xfrm>
          <a:custGeom>
            <a:avLst/>
            <a:gdLst>
              <a:gd name="connsiteX0" fmla="*/ 280719 w 4405638"/>
              <a:gd name="connsiteY0" fmla="*/ 0 h 2940503"/>
              <a:gd name="connsiteX1" fmla="*/ 4405638 w 4405638"/>
              <a:gd name="connsiteY1" fmla="*/ 0 h 2940503"/>
              <a:gd name="connsiteX2" fmla="*/ 4404402 w 4405638"/>
              <a:gd name="connsiteY2" fmla="*/ 1553 h 2940503"/>
              <a:gd name="connsiteX3" fmla="*/ 3139100 w 4405638"/>
              <a:gd name="connsiteY3" fmla="*/ 494519 h 2940503"/>
              <a:gd name="connsiteX4" fmla="*/ 1771896 w 4405638"/>
              <a:gd name="connsiteY4" fmla="*/ 2065654 h 2940503"/>
              <a:gd name="connsiteX5" fmla="*/ 877847 w 4405638"/>
              <a:gd name="connsiteY5" fmla="*/ 2938693 h 2940503"/>
              <a:gd name="connsiteX6" fmla="*/ 80450 w 4405638"/>
              <a:gd name="connsiteY6" fmla="*/ 2338305 h 2940503"/>
              <a:gd name="connsiteX7" fmla="*/ 47345 w 4405638"/>
              <a:gd name="connsiteY7" fmla="*/ 1275589 h 2940503"/>
              <a:gd name="connsiteX8" fmla="*/ 269244 w 4405638"/>
              <a:gd name="connsiteY8" fmla="*/ 48479 h 294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638" h="2940503">
                <a:moveTo>
                  <a:pt x="280719" y="0"/>
                </a:moveTo>
                <a:lnTo>
                  <a:pt x="4405638" y="0"/>
                </a:lnTo>
                <a:lnTo>
                  <a:pt x="4404402" y="1553"/>
                </a:lnTo>
                <a:cubicBezTo>
                  <a:pt x="4084635" y="332929"/>
                  <a:pt x="3564238" y="324360"/>
                  <a:pt x="3139100" y="494519"/>
                </a:cubicBezTo>
                <a:cubicBezTo>
                  <a:pt x="2478284" y="757429"/>
                  <a:pt x="2090020" y="1429819"/>
                  <a:pt x="1771896" y="2065654"/>
                </a:cubicBezTo>
                <a:cubicBezTo>
                  <a:pt x="1578014" y="2458025"/>
                  <a:pt x="1313647" y="2907766"/>
                  <a:pt x="877847" y="2938693"/>
                </a:cubicBezTo>
                <a:cubicBezTo>
                  <a:pt x="521069" y="2966207"/>
                  <a:pt x="200578" y="2676139"/>
                  <a:pt x="80450" y="2338305"/>
                </a:cubicBezTo>
                <a:cubicBezTo>
                  <a:pt x="-39678" y="2000470"/>
                  <a:pt x="-2900" y="1629473"/>
                  <a:pt x="47345" y="1275589"/>
                </a:cubicBezTo>
                <a:cubicBezTo>
                  <a:pt x="104684" y="863931"/>
                  <a:pt x="178838" y="454428"/>
                  <a:pt x="269244" y="484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sp>
        <p:nvSpPr>
          <p:cNvPr id="20" name="Shapes">
            <a:extLst>
              <a:ext uri="{FF2B5EF4-FFF2-40B4-BE49-F238E27FC236}">
                <a16:creationId xmlns:a16="http://schemas.microsoft.com/office/drawing/2014/main" id="{5FC72EDE-1DFA-471B-84E3-A4C9BFA2DC37}"/>
              </a:ext>
            </a:extLst>
          </p:cNvPr>
          <p:cNvSpPr/>
          <p:nvPr/>
        </p:nvSpPr>
        <p:spPr>
          <a:xfrm>
            <a:off x="433446" y="0"/>
            <a:ext cx="4707884" cy="6858000"/>
          </a:xfrm>
          <a:custGeom>
            <a:avLst/>
            <a:gdLst>
              <a:gd name="connsiteX0" fmla="*/ 0 w 4331643"/>
              <a:gd name="connsiteY0" fmla="*/ 0 h 6858000"/>
              <a:gd name="connsiteX1" fmla="*/ 2428321 w 4331643"/>
              <a:gd name="connsiteY1" fmla="*/ 0 h 6858000"/>
              <a:gd name="connsiteX2" fmla="*/ 3247741 w 4331643"/>
              <a:gd name="connsiteY2" fmla="*/ 0 h 6858000"/>
              <a:gd name="connsiteX3" fmla="*/ 3228921 w 4331643"/>
              <a:gd name="connsiteY3" fmla="*/ 39112 h 6858000"/>
              <a:gd name="connsiteX4" fmla="*/ 3161905 w 4331643"/>
              <a:gd name="connsiteY4" fmla="*/ 335005 h 6858000"/>
              <a:gd name="connsiteX5" fmla="*/ 3326535 w 4331643"/>
              <a:gd name="connsiteY5" fmla="*/ 1105258 h 6858000"/>
              <a:gd name="connsiteX6" fmla="*/ 3508494 w 4331643"/>
              <a:gd name="connsiteY6" fmla="*/ 1875512 h 6858000"/>
              <a:gd name="connsiteX7" fmla="*/ 3153240 w 4331643"/>
              <a:gd name="connsiteY7" fmla="*/ 3095801 h 6858000"/>
              <a:gd name="connsiteX8" fmla="*/ 3499829 w 4331643"/>
              <a:gd name="connsiteY8" fmla="*/ 5233470 h 6858000"/>
              <a:gd name="connsiteX9" fmla="*/ 4184342 w 4331643"/>
              <a:gd name="connsiteY9" fmla="*/ 6133541 h 6858000"/>
              <a:gd name="connsiteX10" fmla="*/ 4320745 w 4331643"/>
              <a:gd name="connsiteY10" fmla="*/ 6830214 h 6858000"/>
              <a:gd name="connsiteX11" fmla="*/ 4313584 w 4331643"/>
              <a:gd name="connsiteY11" fmla="*/ 6858000 h 6858000"/>
              <a:gd name="connsiteX12" fmla="*/ 2309394 w 4331643"/>
              <a:gd name="connsiteY12" fmla="*/ 6858000 h 6858000"/>
              <a:gd name="connsiteX13" fmla="*/ 0 w 4331643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31643" h="6858000">
                <a:moveTo>
                  <a:pt x="0" y="0"/>
                </a:moveTo>
                <a:lnTo>
                  <a:pt x="2428321" y="0"/>
                </a:lnTo>
                <a:lnTo>
                  <a:pt x="3247741" y="0"/>
                </a:lnTo>
                <a:lnTo>
                  <a:pt x="3228921" y="39112"/>
                </a:lnTo>
                <a:cubicBezTo>
                  <a:pt x="3190742" y="132571"/>
                  <a:pt x="3168404" y="234396"/>
                  <a:pt x="3161905" y="335005"/>
                </a:cubicBezTo>
                <a:cubicBezTo>
                  <a:pt x="3144575" y="594641"/>
                  <a:pt x="3231223" y="854277"/>
                  <a:pt x="3326535" y="1105258"/>
                </a:cubicBezTo>
                <a:cubicBezTo>
                  <a:pt x="3413182" y="1356240"/>
                  <a:pt x="3508494" y="1607221"/>
                  <a:pt x="3508494" y="1875512"/>
                </a:cubicBezTo>
                <a:cubicBezTo>
                  <a:pt x="3508494" y="2299584"/>
                  <a:pt x="3283211" y="2689038"/>
                  <a:pt x="3153240" y="3095801"/>
                </a:cubicBezTo>
                <a:cubicBezTo>
                  <a:pt x="2936622" y="3805472"/>
                  <a:pt x="3066593" y="4618998"/>
                  <a:pt x="3499829" y="5233470"/>
                </a:cubicBezTo>
                <a:cubicBezTo>
                  <a:pt x="3716447" y="5545033"/>
                  <a:pt x="4011048" y="5804669"/>
                  <a:pt x="4184342" y="6133541"/>
                </a:cubicBezTo>
                <a:cubicBezTo>
                  <a:pt x="4298067" y="6344496"/>
                  <a:pt x="4357637" y="6602779"/>
                  <a:pt x="4320745" y="6830214"/>
                </a:cubicBezTo>
                <a:lnTo>
                  <a:pt x="4313584" y="6858000"/>
                </a:lnTo>
                <a:lnTo>
                  <a:pt x="23093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7C393F-494E-42F2-AF24-C0211D91DEA2}"/>
              </a:ext>
            </a:extLst>
          </p:cNvPr>
          <p:cNvSpPr txBox="1"/>
          <p:nvPr/>
        </p:nvSpPr>
        <p:spPr>
          <a:xfrm>
            <a:off x="5979784" y="1225949"/>
            <a:ext cx="28392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Cross-Sector </a:t>
            </a:r>
          </a:p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Partnerships</a:t>
            </a:r>
            <a:endParaRPr lang="en-ID" sz="32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2592EA-111B-4BD5-A9FF-58FFD95AA6DF}"/>
              </a:ext>
            </a:extLst>
          </p:cNvPr>
          <p:cNvSpPr txBox="1"/>
          <p:nvPr/>
        </p:nvSpPr>
        <p:spPr>
          <a:xfrm>
            <a:off x="5992330" y="2307210"/>
            <a:ext cx="4902648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Our staff performs strategic outreach to various agencies to build partnerships &amp; support the distribution of HR supplies.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354B37-FDC9-4C17-A046-2EC9C74AED61}"/>
              </a:ext>
            </a:extLst>
          </p:cNvPr>
          <p:cNvSpPr>
            <a:spLocks/>
          </p:cNvSpPr>
          <p:nvPr/>
        </p:nvSpPr>
        <p:spPr bwMode="auto">
          <a:xfrm rot="16200000">
            <a:off x="7017643" y="2868299"/>
            <a:ext cx="396947" cy="22799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50800"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923596-550B-4881-AB13-E5E92B7CC01C}"/>
              </a:ext>
            </a:extLst>
          </p:cNvPr>
          <p:cNvSpPr/>
          <p:nvPr/>
        </p:nvSpPr>
        <p:spPr>
          <a:xfrm>
            <a:off x="6156003" y="3872134"/>
            <a:ext cx="2058418" cy="307777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cs typeface="Poppins"/>
              </a:rPr>
              <a:t>"No Wrong Door”</a:t>
            </a:r>
            <a:endParaRPr lang="en-ID" sz="1400">
              <a:solidFill>
                <a:schemeClr val="bg1"/>
              </a:solidFill>
              <a:ea typeface="Roboto"/>
              <a:cs typeface="Poppin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4C97F3-CE85-43F2-A5D1-BC42C968E736}"/>
              </a:ext>
            </a:extLst>
          </p:cNvPr>
          <p:cNvSpPr>
            <a:spLocks/>
          </p:cNvSpPr>
          <p:nvPr/>
        </p:nvSpPr>
        <p:spPr bwMode="auto">
          <a:xfrm rot="16200000">
            <a:off x="9574939" y="2651480"/>
            <a:ext cx="386649" cy="27033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0800"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16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EDE523-B94C-4EED-A4E3-96AAA1642479}"/>
              </a:ext>
            </a:extLst>
          </p:cNvPr>
          <p:cNvSpPr/>
          <p:nvPr/>
        </p:nvSpPr>
        <p:spPr>
          <a:xfrm>
            <a:off x="8545388" y="3849259"/>
            <a:ext cx="2475917" cy="307777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cs typeface="Poppins"/>
              </a:rPr>
              <a:t>Cross-Sector Collaboration</a:t>
            </a:r>
            <a:endParaRPr lang="en-ID" sz="140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04D33E-8E64-4CF9-8673-18E63AB6E19A}"/>
              </a:ext>
            </a:extLst>
          </p:cNvPr>
          <p:cNvSpPr txBox="1"/>
          <p:nvPr/>
        </p:nvSpPr>
        <p:spPr>
          <a:xfrm>
            <a:off x="6202271" y="4417493"/>
            <a:ext cx="4281941" cy="377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chemeClr val="accent2"/>
                </a:solidFill>
                <a:latin typeface="+mj-lt"/>
              </a:rPr>
              <a:t>Government agencies, treatment centers, CBOs</a:t>
            </a:r>
            <a:endParaRPr lang="en-ID" sz="14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232CD06-B9FA-4249-A0D6-CAC3213FAB98}"/>
              </a:ext>
            </a:extLst>
          </p:cNvPr>
          <p:cNvSpPr/>
          <p:nvPr/>
        </p:nvSpPr>
        <p:spPr>
          <a:xfrm>
            <a:off x="6104389" y="4565472"/>
            <a:ext cx="107950" cy="107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41B57A-6F6F-4E6F-B5EB-95924D59343D}"/>
              </a:ext>
            </a:extLst>
          </p:cNvPr>
          <p:cNvSpPr txBox="1"/>
          <p:nvPr/>
        </p:nvSpPr>
        <p:spPr>
          <a:xfrm>
            <a:off x="6202271" y="4896536"/>
            <a:ext cx="3857146" cy="377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chemeClr val="accent2"/>
                </a:solidFill>
                <a:latin typeface="+mj-lt"/>
              </a:rPr>
              <a:t>Collaboration bolsters distribution/access</a:t>
            </a:r>
            <a:endParaRPr lang="en-ID" sz="14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A0CB53F-5EF2-420D-A0CC-7D328BAD7830}"/>
              </a:ext>
            </a:extLst>
          </p:cNvPr>
          <p:cNvSpPr/>
          <p:nvPr/>
        </p:nvSpPr>
        <p:spPr>
          <a:xfrm>
            <a:off x="6104389" y="5044515"/>
            <a:ext cx="107950" cy="107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53FB25-E524-4CDE-BE48-2DC3DEC796D6}"/>
              </a:ext>
            </a:extLst>
          </p:cNvPr>
          <p:cNvSpPr txBox="1"/>
          <p:nvPr/>
        </p:nvSpPr>
        <p:spPr>
          <a:xfrm>
            <a:off x="6202271" y="5375579"/>
            <a:ext cx="3193503" cy="377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chemeClr val="accent2"/>
                </a:solidFill>
                <a:latin typeface="+mj-lt"/>
              </a:rPr>
              <a:t>Tracking data for trends and usage</a:t>
            </a:r>
            <a:endParaRPr lang="en-ID" sz="14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9115DE1-70CF-4595-91BE-99509257A90B}"/>
              </a:ext>
            </a:extLst>
          </p:cNvPr>
          <p:cNvSpPr/>
          <p:nvPr/>
        </p:nvSpPr>
        <p:spPr>
          <a:xfrm>
            <a:off x="6104389" y="5523558"/>
            <a:ext cx="107950" cy="107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51" name="Circle: Hollow 50">
            <a:extLst>
              <a:ext uri="{FF2B5EF4-FFF2-40B4-BE49-F238E27FC236}">
                <a16:creationId xmlns:a16="http://schemas.microsoft.com/office/drawing/2014/main" id="{59CEF126-424B-439E-855C-213C5400E6F1}"/>
              </a:ext>
            </a:extLst>
          </p:cNvPr>
          <p:cNvSpPr/>
          <p:nvPr/>
        </p:nvSpPr>
        <p:spPr>
          <a:xfrm>
            <a:off x="9976015" y="980724"/>
            <a:ext cx="489530" cy="48952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3AA6D7-2C60-C9DC-B7CE-294DE5F98869}"/>
              </a:ext>
            </a:extLst>
          </p:cNvPr>
          <p:cNvSpPr txBox="1"/>
          <p:nvPr/>
        </p:nvSpPr>
        <p:spPr>
          <a:xfrm>
            <a:off x="3889612" y="-4230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5" name="Picture 4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DFCAF21-9016-66C4-3D48-980215F60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23" y="119235"/>
            <a:ext cx="3207296" cy="838489"/>
          </a:xfrm>
          <a:prstGeom prst="rect">
            <a:avLst/>
          </a:prstGeom>
        </p:spPr>
      </p:pic>
      <p:pic>
        <p:nvPicPr>
          <p:cNvPr id="7" name="Picture Placeholder 6" descr="A machine with a finger pressing a button&#10;&#10;Description automatically generated">
            <a:extLst>
              <a:ext uri="{FF2B5EF4-FFF2-40B4-BE49-F238E27FC236}">
                <a16:creationId xmlns:a16="http://schemas.microsoft.com/office/drawing/2014/main" id="{FE6BA5A5-E13C-A680-707D-90E887C30B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3595" r="23595"/>
          <a:stretch/>
        </p:blipFill>
        <p:spPr>
          <a:xfrm>
            <a:off x="0" y="-36513"/>
            <a:ext cx="4854575" cy="6894513"/>
          </a:xfrm>
        </p:spPr>
      </p:pic>
    </p:spTree>
    <p:extLst>
      <p:ext uri="{BB962C8B-B14F-4D97-AF65-F5344CB8AC3E}">
        <p14:creationId xmlns:p14="http://schemas.microsoft.com/office/powerpoint/2010/main" val="408737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9">
            <a:extLst>
              <a:ext uri="{FF2B5EF4-FFF2-40B4-BE49-F238E27FC236}">
                <a16:creationId xmlns:a16="http://schemas.microsoft.com/office/drawing/2014/main" id="{CD682F9B-0485-4F11-B7BC-D3463662A2E2}"/>
              </a:ext>
            </a:extLst>
          </p:cNvPr>
          <p:cNvSpPr/>
          <p:nvPr/>
        </p:nvSpPr>
        <p:spPr>
          <a:xfrm flipH="1">
            <a:off x="7571450" y="-1"/>
            <a:ext cx="4620549" cy="5558967"/>
          </a:xfrm>
          <a:custGeom>
            <a:avLst/>
            <a:gdLst>
              <a:gd name="connsiteX0" fmla="*/ 0 w 4620549"/>
              <a:gd name="connsiteY0" fmla="*/ 0 h 4636602"/>
              <a:gd name="connsiteX1" fmla="*/ 4524177 w 4620549"/>
              <a:gd name="connsiteY1" fmla="*/ 0 h 4636602"/>
              <a:gd name="connsiteX2" fmla="*/ 4518541 w 4620549"/>
              <a:gd name="connsiteY2" fmla="*/ 59831 h 4636602"/>
              <a:gd name="connsiteX3" fmla="*/ 4451664 w 4620549"/>
              <a:gd name="connsiteY3" fmla="*/ 334821 h 4636602"/>
              <a:gd name="connsiteX4" fmla="*/ 3840435 w 4620549"/>
              <a:gd name="connsiteY4" fmla="*/ 1522001 h 4636602"/>
              <a:gd name="connsiteX5" fmla="*/ 4535559 w 4620549"/>
              <a:gd name="connsiteY5" fmla="*/ 2781132 h 4636602"/>
              <a:gd name="connsiteX6" fmla="*/ 2605993 w 4620549"/>
              <a:gd name="connsiteY6" fmla="*/ 4471964 h 4636602"/>
              <a:gd name="connsiteX7" fmla="*/ 1455445 w 4620549"/>
              <a:gd name="connsiteY7" fmla="*/ 3848395 h 4636602"/>
              <a:gd name="connsiteX8" fmla="*/ 54712 w 4620549"/>
              <a:gd name="connsiteY8" fmla="*/ 3688005 h 4636602"/>
              <a:gd name="connsiteX9" fmla="*/ 0 w 4620549"/>
              <a:gd name="connsiteY9" fmla="*/ 3690486 h 463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20549" h="4636602">
                <a:moveTo>
                  <a:pt x="0" y="0"/>
                </a:moveTo>
                <a:lnTo>
                  <a:pt x="4524177" y="0"/>
                </a:lnTo>
                <a:lnTo>
                  <a:pt x="4518541" y="59831"/>
                </a:lnTo>
                <a:cubicBezTo>
                  <a:pt x="4505222" y="154196"/>
                  <a:pt x="4483125" y="246382"/>
                  <a:pt x="4451664" y="334821"/>
                </a:cubicBezTo>
                <a:cubicBezTo>
                  <a:pt x="4271891" y="874448"/>
                  <a:pt x="3828450" y="946399"/>
                  <a:pt x="3840435" y="1522001"/>
                </a:cubicBezTo>
                <a:cubicBezTo>
                  <a:pt x="3852420" y="2277480"/>
                  <a:pt x="4176012" y="2025653"/>
                  <a:pt x="4535559" y="2781132"/>
                </a:cubicBezTo>
                <a:cubicBezTo>
                  <a:pt x="4931059" y="3596569"/>
                  <a:pt x="3888375" y="5143500"/>
                  <a:pt x="2605993" y="4471964"/>
                </a:cubicBezTo>
                <a:cubicBezTo>
                  <a:pt x="2210492" y="4268105"/>
                  <a:pt x="1850946" y="4016279"/>
                  <a:pt x="1455445" y="3848395"/>
                </a:cubicBezTo>
                <a:cubicBezTo>
                  <a:pt x="1017997" y="3656527"/>
                  <a:pt x="538601" y="3665521"/>
                  <a:pt x="54712" y="3688005"/>
                </a:cubicBezTo>
                <a:lnTo>
                  <a:pt x="0" y="3690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F98D46-BACF-418A-8C2C-D84CA94CA434}"/>
              </a:ext>
            </a:extLst>
          </p:cNvPr>
          <p:cNvSpPr txBox="1"/>
          <p:nvPr/>
        </p:nvSpPr>
        <p:spPr>
          <a:xfrm>
            <a:off x="912595" y="1211308"/>
            <a:ext cx="569283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Results: Harm Reduction Supply Distribution Growth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403DD-BFB3-4C1B-8952-6B004D2508D4}"/>
              </a:ext>
            </a:extLst>
          </p:cNvPr>
          <p:cNvSpPr txBox="1"/>
          <p:nvPr/>
        </p:nvSpPr>
        <p:spPr>
          <a:xfrm>
            <a:off x="916859" y="2194706"/>
            <a:ext cx="5035801" cy="11592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MATTERS has received and implemented feedback from community members and network partners regarding the information displayed on the test strips.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Roboto"/>
              <a:cs typeface="Roboto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3201A8-864A-4480-A22D-E8AB6054CB74}"/>
              </a:ext>
            </a:extLst>
          </p:cNvPr>
          <p:cNvCxnSpPr>
            <a:cxnSpLocks/>
          </p:cNvCxnSpPr>
          <p:nvPr/>
        </p:nvCxnSpPr>
        <p:spPr>
          <a:xfrm>
            <a:off x="912594" y="3628220"/>
            <a:ext cx="5029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2C6422-0DBA-9A94-CD3C-B7ABD6AD17C1}"/>
              </a:ext>
            </a:extLst>
          </p:cNvPr>
          <p:cNvGrpSpPr/>
          <p:nvPr/>
        </p:nvGrpSpPr>
        <p:grpSpPr>
          <a:xfrm>
            <a:off x="1412404" y="5388030"/>
            <a:ext cx="2416401" cy="731407"/>
            <a:chOff x="1422686" y="4992227"/>
            <a:chExt cx="2416401" cy="73140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6A0DD8-59E1-4352-90CC-CED14BFC537C}"/>
                </a:ext>
              </a:extLst>
            </p:cNvPr>
            <p:cNvSpPr txBox="1"/>
            <p:nvPr/>
          </p:nvSpPr>
          <p:spPr>
            <a:xfrm>
              <a:off x="1422686" y="4992227"/>
              <a:ext cx="1101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August 2022</a:t>
              </a:r>
              <a:endParaRPr lang="en-ID" sz="1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EA7B7C-4F2B-4EE7-89E6-7A35CA40F1AE}"/>
                </a:ext>
              </a:extLst>
            </p:cNvPr>
            <p:cNvSpPr txBox="1"/>
            <p:nvPr/>
          </p:nvSpPr>
          <p:spPr>
            <a:xfrm>
              <a:off x="1422686" y="5138859"/>
              <a:ext cx="241640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1,400</a:t>
              </a:r>
              <a:r>
                <a:rPr lang="en-US" sz="2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1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TS distributed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7E3241-90D1-4F03-7C2D-EC2E15D904C1}"/>
              </a:ext>
            </a:extLst>
          </p:cNvPr>
          <p:cNvGrpSpPr/>
          <p:nvPr/>
        </p:nvGrpSpPr>
        <p:grpSpPr>
          <a:xfrm>
            <a:off x="4582898" y="5388030"/>
            <a:ext cx="2607955" cy="731407"/>
            <a:chOff x="4576616" y="4920822"/>
            <a:chExt cx="2607955" cy="7314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6790BD-7BD3-49AA-A4DB-6BF75FF026C1}"/>
                </a:ext>
              </a:extLst>
            </p:cNvPr>
            <p:cNvSpPr txBox="1"/>
            <p:nvPr/>
          </p:nvSpPr>
          <p:spPr>
            <a:xfrm>
              <a:off x="4619268" y="4920822"/>
              <a:ext cx="11833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October 2024</a:t>
              </a:r>
              <a:endParaRPr lang="en-ID" sz="1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7F4BB0-4348-4207-9F2F-71E6C6806FAF}"/>
                </a:ext>
              </a:extLst>
            </p:cNvPr>
            <p:cNvSpPr txBox="1"/>
            <p:nvPr/>
          </p:nvSpPr>
          <p:spPr>
            <a:xfrm>
              <a:off x="4576616" y="5067454"/>
              <a:ext cx="260795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20M+ </a:t>
              </a:r>
              <a:r>
                <a:rPr lang="en-US" sz="11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TS distributed</a:t>
              </a:r>
            </a:p>
          </p:txBody>
        </p:sp>
      </p:grpSp>
      <p:sp>
        <p:nvSpPr>
          <p:cNvPr id="24" name="Justify Text Body">
            <a:extLst>
              <a:ext uri="{FF2B5EF4-FFF2-40B4-BE49-F238E27FC236}">
                <a16:creationId xmlns:a16="http://schemas.microsoft.com/office/drawing/2014/main" id="{F01B56F6-EBA3-46F5-ADA6-1CF3D8AE898E}"/>
              </a:ext>
            </a:extLst>
          </p:cNvPr>
          <p:cNvSpPr txBox="1"/>
          <p:nvPr/>
        </p:nvSpPr>
        <p:spPr>
          <a:xfrm>
            <a:off x="1047975" y="3835791"/>
            <a:ext cx="4760912" cy="10647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accent2"/>
                </a:solidFill>
                <a:latin typeface="+mj-lt"/>
              </a:rPr>
              <a:t>Trend Analyses:</a:t>
            </a:r>
            <a:r>
              <a:rPr lang="en-US" sz="1600">
                <a:solidFill>
                  <a:schemeClr val="accent2"/>
                </a:solidFill>
                <a:latin typeface="+mj-lt"/>
              </a:rPr>
              <a:t> We collect data on zip code and/or county, age range of individuals, times dispensing supplies, and repeat orders.</a:t>
            </a: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6572B4C5-ED7B-4C49-9CD0-3CC5F1EB31CB}"/>
              </a:ext>
            </a:extLst>
          </p:cNvPr>
          <p:cNvSpPr/>
          <p:nvPr/>
        </p:nvSpPr>
        <p:spPr>
          <a:xfrm>
            <a:off x="6896851" y="989094"/>
            <a:ext cx="466980" cy="46697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E0B4AFA5-C93C-42EE-96FA-80E6617A73CA}"/>
              </a:ext>
            </a:extLst>
          </p:cNvPr>
          <p:cNvSpPr/>
          <p:nvPr/>
        </p:nvSpPr>
        <p:spPr>
          <a:xfrm>
            <a:off x="9567526" y="5595811"/>
            <a:ext cx="466980" cy="46697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75FC3AAE-DAA2-428E-AD55-768D3A80BFAF}"/>
              </a:ext>
            </a:extLst>
          </p:cNvPr>
          <p:cNvSpPr/>
          <p:nvPr/>
        </p:nvSpPr>
        <p:spPr>
          <a:xfrm>
            <a:off x="125294" y="6031467"/>
            <a:ext cx="466980" cy="466978"/>
          </a:xfrm>
          <a:prstGeom prst="donut">
            <a:avLst>
              <a:gd name="adj" fmla="val 151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90FF03-71D9-537B-A3DF-3086E008DBDD}"/>
              </a:ext>
            </a:extLst>
          </p:cNvPr>
          <p:cNvSpPr txBox="1"/>
          <p:nvPr/>
        </p:nvSpPr>
        <p:spPr>
          <a:xfrm rot="5400000">
            <a:off x="690090" y="5511389"/>
            <a:ext cx="98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THEN</a:t>
            </a:r>
            <a:endParaRPr lang="en-ID" sz="2400" b="1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B6C5E-3529-A9CC-DC76-FFDB26470AD4}"/>
              </a:ext>
            </a:extLst>
          </p:cNvPr>
          <p:cNvSpPr txBox="1"/>
          <p:nvPr/>
        </p:nvSpPr>
        <p:spPr>
          <a:xfrm rot="5400000">
            <a:off x="3948732" y="5524519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NOW</a:t>
            </a:r>
            <a:endParaRPr lang="en-ID" sz="2400" b="1">
              <a:solidFill>
                <a:schemeClr val="accent1"/>
              </a:solidFill>
            </a:endParaRPr>
          </a:p>
        </p:txBody>
      </p:sp>
      <p:pic>
        <p:nvPicPr>
          <p:cNvPr id="30" name="Picture 2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A629700-5E04-DDD5-BECD-6F68EF48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1" y="178645"/>
            <a:ext cx="2520037" cy="658818"/>
          </a:xfrm>
          <a:prstGeom prst="rect">
            <a:avLst/>
          </a:prstGeom>
        </p:spPr>
      </p:pic>
      <p:pic>
        <p:nvPicPr>
          <p:cNvPr id="5" name="Picture Placeholder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C384915F-968B-8BD0-2135-906461027F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r="5013"/>
          <a:stretch>
            <a:fillRect/>
          </a:stretch>
        </p:blipFill>
        <p:spPr>
          <a:xfrm rot="5400000">
            <a:off x="7247876" y="1907388"/>
            <a:ext cx="5399088" cy="4500562"/>
          </a:xfrm>
        </p:spPr>
      </p:pic>
    </p:spTree>
    <p:extLst>
      <p:ext uri="{BB962C8B-B14F-4D97-AF65-F5344CB8AC3E}">
        <p14:creationId xmlns:p14="http://schemas.microsoft.com/office/powerpoint/2010/main" val="251553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D6990-6C03-7B3F-E3B4-4D1DFD5F2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520" y="437654"/>
            <a:ext cx="9725387" cy="547052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D5F8FE1-74DB-A53F-5A7C-1C1011FA3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87" y="5998748"/>
            <a:ext cx="2520037" cy="6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3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4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5786F5-EF27-C0E1-CEFD-C008F1FED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3918C1-EBFF-F673-40B3-33E6341C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932BE3-B48B-CE40-2BC1-960FAFCC7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3A62DC-B855-5E9D-0E13-1CEE5FC49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C9E7BD-689C-51EF-3B5C-51F8D8949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6755A93-370D-A151-1A0B-037BBD866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9B3A7BC-8978-565B-1B54-90C9F5F1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87750D4A-2263-BAD2-55FB-88445D3FE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No">
            <a:extLst>
              <a:ext uri="{FF2B5EF4-FFF2-40B4-BE49-F238E27FC236}">
                <a16:creationId xmlns:a16="http://schemas.microsoft.com/office/drawing/2014/main" id="{7A283211-90A0-179F-8098-4135691A0752}"/>
              </a:ext>
            </a:extLst>
          </p:cNvPr>
          <p:cNvSpPr txBox="1">
            <a:spLocks/>
          </p:cNvSpPr>
          <p:nvPr/>
        </p:nvSpPr>
        <p:spPr>
          <a:xfrm>
            <a:off x="11763830" y="6380778"/>
            <a:ext cx="17312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lang="en-ID" sz="14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ID" sz="120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ADA13F6-8895-3578-44DA-ACAB5000D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3" y="5998748"/>
            <a:ext cx="2520037" cy="658818"/>
          </a:xfrm>
          <a:prstGeom prst="rect">
            <a:avLst/>
          </a:prstGeom>
        </p:spPr>
      </p:pic>
      <p:pic>
        <p:nvPicPr>
          <p:cNvPr id="2" name="Picture 1" descr="A map with many red dots&#10;&#10;Description automatically generated">
            <a:extLst>
              <a:ext uri="{FF2B5EF4-FFF2-40B4-BE49-F238E27FC236}">
                <a16:creationId xmlns:a16="http://schemas.microsoft.com/office/drawing/2014/main" id="{4151D7CF-E3C0-8BF2-2495-82FD751D6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395" y="662690"/>
            <a:ext cx="7657444" cy="543155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CA30EA-7C23-008F-2C3D-7DB18A0DB3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38" t="82" r="8344" b="4950"/>
          <a:stretch/>
        </p:blipFill>
        <p:spPr>
          <a:xfrm>
            <a:off x="537663" y="1484586"/>
            <a:ext cx="2139054" cy="3779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FED4F9-123E-AC66-FDDD-A9464F4EB304}"/>
              </a:ext>
            </a:extLst>
          </p:cNvPr>
          <p:cNvSpPr txBox="1"/>
          <p:nvPr/>
        </p:nvSpPr>
        <p:spPr>
          <a:xfrm>
            <a:off x="3156582" y="16602"/>
            <a:ext cx="77288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Raleway"/>
                <a:ea typeface="Roboto"/>
                <a:cs typeface="Roboto"/>
              </a:rPr>
              <a:t>Frequency of Zip Codes Entered</a:t>
            </a:r>
            <a:endParaRPr lang="en-US" sz="3600" b="1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170917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TTERS branding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71BA"/>
      </a:accent1>
      <a:accent2>
        <a:srgbClr val="51C2EB"/>
      </a:accent2>
      <a:accent3>
        <a:srgbClr val="239CEB"/>
      </a:accent3>
      <a:accent4>
        <a:srgbClr val="D1EEFD"/>
      </a:accent4>
      <a:accent5>
        <a:srgbClr val="9FA29C"/>
      </a:accent5>
      <a:accent6>
        <a:srgbClr val="484A4B"/>
      </a:accent6>
      <a:hlink>
        <a:srgbClr val="51C2EB"/>
      </a:hlink>
      <a:folHlink>
        <a:srgbClr val="239CEB"/>
      </a:folHlink>
    </a:clrScheme>
    <a:fontScheme name="Custom 13">
      <a:majorFont>
        <a:latin typeface="Ralewa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F347073-BDB4-4C4C-8BB7-3A8A144FF812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469</Words>
  <Application>Microsoft Office PowerPoint</Application>
  <PresentationFormat>Widescreen</PresentationFormat>
  <Paragraphs>83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Raleway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P</dc:creator>
  <cp:lastModifiedBy>Rental End User</cp:lastModifiedBy>
  <cp:revision>4</cp:revision>
  <dcterms:created xsi:type="dcterms:W3CDTF">2019-03-22T16:13:54Z</dcterms:created>
  <dcterms:modified xsi:type="dcterms:W3CDTF">2024-11-14T20:50:56Z</dcterms:modified>
</cp:coreProperties>
</file>