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3E_B8A127F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omments/modernComment_23C_BCB24C39.xml" ContentType="application/vnd.ms-powerpoint.comment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56" r:id="rId2"/>
    <p:sldId id="577" r:id="rId3"/>
    <p:sldId id="559" r:id="rId4"/>
    <p:sldId id="563" r:id="rId5"/>
    <p:sldId id="574" r:id="rId6"/>
    <p:sldId id="565" r:id="rId7"/>
    <p:sldId id="566" r:id="rId8"/>
    <p:sldId id="569" r:id="rId9"/>
    <p:sldId id="573" r:id="rId10"/>
    <p:sldId id="570" r:id="rId11"/>
    <p:sldId id="579" r:id="rId12"/>
    <p:sldId id="588" r:id="rId13"/>
    <p:sldId id="584" r:id="rId14"/>
    <p:sldId id="572" r:id="rId15"/>
    <p:sldId id="575" r:id="rId16"/>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7677">
          <p15:clr>
            <a:srgbClr val="A4A3A4"/>
          </p15:clr>
        </p15:guide>
        <p15:guide id="3" orient="horz" pos="908">
          <p15:clr>
            <a:srgbClr val="A4A3A4"/>
          </p15:clr>
        </p15:guide>
        <p15:guide id="4" pos="384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9B100-38B6-1C89-44E8-FD76A7F4BAC4}" name="Teresa Lopez-Castro" initials="" userId="S::Teresa.Lopez-Castro61@login.cuny.edu::f41b3af5-721f-453b-a572-f5f149edd11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F0E3E7"/>
    <a:srgbClr val="E6E6E6"/>
    <a:srgbClr val="94C5E3"/>
    <a:srgbClr val="E6F0F5"/>
    <a:srgbClr val="FFFFFF"/>
    <a:srgbClr val="E6E7E8"/>
    <a:srgbClr val="D1D3D4"/>
    <a:srgbClr val="BCBEC0"/>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14" autoAdjust="0"/>
    <p:restoredTop sz="58208" autoAdjust="0"/>
  </p:normalViewPr>
  <p:slideViewPr>
    <p:cSldViewPr snapToGrid="0" snapToObjects="1" showGuides="1">
      <p:cViewPr>
        <p:scale>
          <a:sx n="92" d="100"/>
          <a:sy n="92" d="100"/>
        </p:scale>
        <p:origin x="248" y="-1016"/>
      </p:cViewPr>
      <p:guideLst>
        <p:guide orient="horz" pos="2166"/>
        <p:guide pos="7677"/>
        <p:guide orient="horz" pos="908"/>
        <p:guide pos="3849"/>
      </p:guideLst>
    </p:cSldViewPr>
  </p:slideViewPr>
  <p:notesTextViewPr>
    <p:cViewPr>
      <p:scale>
        <a:sx n="100" d="100"/>
        <a:sy n="100" d="100"/>
      </p:scale>
      <p:origin x="0" y="0"/>
    </p:cViewPr>
  </p:notesTextViewPr>
  <p:sorterViewPr>
    <p:cViewPr varScale="1">
      <p:scale>
        <a:sx n="1" d="1"/>
        <a:sy n="1" d="1"/>
      </p:scale>
      <p:origin x="0" y="-1422"/>
    </p:cViewPr>
  </p:sorterViewPr>
  <p:notesViewPr>
    <p:cSldViewPr snapToGrid="0" snapToObjects="1">
      <p:cViewPr varScale="1">
        <p:scale>
          <a:sx n="151" d="100"/>
          <a:sy n="151" d="100"/>
        </p:scale>
        <p:origin x="3304" y="19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17687534416835E-2"/>
          <c:y val="2.194368799038281E-2"/>
          <c:w val="0.51887826722175656"/>
          <c:h val="0.84740992589953623"/>
        </c:manualLayout>
      </c:layout>
      <c:barChart>
        <c:barDir val="col"/>
        <c:grouping val="percentStacked"/>
        <c:varyColors val="0"/>
        <c:ser>
          <c:idx val="0"/>
          <c:order val="0"/>
          <c:tx>
            <c:strRef>
              <c:f>[Book1.xlsx]Sheet1!$B$1</c:f>
              <c:strCache>
                <c:ptCount val="1"/>
                <c:pt idx="0">
                  <c:v>No visit</c:v>
                </c:pt>
              </c:strCache>
            </c:strRef>
          </c:tx>
          <c:spPr>
            <a:solidFill>
              <a:schemeClr val="accent6">
                <a:lumMod val="40000"/>
                <a:lumOff val="60000"/>
              </a:scheme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[Book1.xlsx]Sheet1!$A$2</c:f>
              <c:strCache>
                <c:ptCount val="1"/>
                <c:pt idx="0">
                  <c:v>ER Visit</c:v>
                </c:pt>
              </c:strCache>
            </c:strRef>
          </c:cat>
          <c:val>
            <c:numRef>
              <c:f>[Book1.xlsx]Sheet1!$B$2</c:f>
              <c:numCache>
                <c:formatCode>General</c:formatCode>
                <c:ptCount val="1"/>
                <c:pt idx="0">
                  <c:v>51</c:v>
                </c:pt>
              </c:numCache>
            </c:numRef>
          </c:val>
          <c:extLst>
            <c:ext xmlns:c16="http://schemas.microsoft.com/office/drawing/2014/chart" uri="{C3380CC4-5D6E-409C-BE32-E72D297353CC}">
              <c16:uniqueId val="{00000000-4C84-1C47-8B0C-0EE1629C4866}"/>
            </c:ext>
          </c:extLst>
        </c:ser>
        <c:ser>
          <c:idx val="1"/>
          <c:order val="1"/>
          <c:tx>
            <c:strRef>
              <c:f>[Book1.xlsx]Sheet1!$C$1</c:f>
              <c:strCache>
                <c:ptCount val="1"/>
                <c:pt idx="0">
                  <c:v>1 visit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[Book1.xlsx]Sheet1!$A$2</c:f>
              <c:strCache>
                <c:ptCount val="1"/>
                <c:pt idx="0">
                  <c:v>ER Visit</c:v>
                </c:pt>
              </c:strCache>
            </c:strRef>
          </c:cat>
          <c:val>
            <c:numRef>
              <c:f>[Book1.xlsx]Sheet1!$C$2</c:f>
              <c:numCache>
                <c:formatCode>General</c:formatCode>
                <c:ptCount val="1"/>
                <c:pt idx="0">
                  <c:v>18</c:v>
                </c:pt>
              </c:numCache>
            </c:numRef>
          </c:val>
          <c:extLst>
            <c:ext xmlns:c16="http://schemas.microsoft.com/office/drawing/2014/chart" uri="{C3380CC4-5D6E-409C-BE32-E72D297353CC}">
              <c16:uniqueId val="{00000001-4C84-1C47-8B0C-0EE1629C4866}"/>
            </c:ext>
          </c:extLst>
        </c:ser>
        <c:ser>
          <c:idx val="2"/>
          <c:order val="2"/>
          <c:tx>
            <c:strRef>
              <c:f>[Book1.xlsx]Sheet1!$D$1</c:f>
              <c:strCache>
                <c:ptCount val="1"/>
                <c:pt idx="0">
                  <c:v>2 visits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[Book1.xlsx]Sheet1!$A$2</c:f>
              <c:strCache>
                <c:ptCount val="1"/>
                <c:pt idx="0">
                  <c:v>ER Visit</c:v>
                </c:pt>
              </c:strCache>
            </c:strRef>
          </c:cat>
          <c:val>
            <c:numRef>
              <c:f>[Book1.xlsx]Sheet1!$D$2</c:f>
              <c:numCache>
                <c:formatCode>General</c:formatCode>
                <c:ptCount val="1"/>
                <c:pt idx="0">
                  <c:v>8</c:v>
                </c:pt>
              </c:numCache>
            </c:numRef>
          </c:val>
          <c:extLst>
            <c:ext xmlns:c16="http://schemas.microsoft.com/office/drawing/2014/chart" uri="{C3380CC4-5D6E-409C-BE32-E72D297353CC}">
              <c16:uniqueId val="{00000002-4C84-1C47-8B0C-0EE1629C4866}"/>
            </c:ext>
          </c:extLst>
        </c:ser>
        <c:ser>
          <c:idx val="3"/>
          <c:order val="3"/>
          <c:tx>
            <c:strRef>
              <c:f>[Book1.xlsx]Sheet1!$E$1</c:f>
              <c:strCache>
                <c:ptCount val="1"/>
                <c:pt idx="0">
                  <c:v>3+ visits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[Book1.xlsx]Sheet1!$A$2</c:f>
              <c:strCache>
                <c:ptCount val="1"/>
                <c:pt idx="0">
                  <c:v>ER Visit</c:v>
                </c:pt>
              </c:strCache>
            </c:strRef>
          </c:cat>
          <c:val>
            <c:numRef>
              <c:f>[Book1.xlsx]Sheet1!$E$2</c:f>
              <c:numCache>
                <c:formatCode>General</c:formatCode>
                <c:ptCount val="1"/>
                <c:pt idx="0">
                  <c:v>23</c:v>
                </c:pt>
              </c:numCache>
            </c:numRef>
          </c:val>
          <c:extLst>
            <c:ext xmlns:c16="http://schemas.microsoft.com/office/drawing/2014/chart" uri="{C3380CC4-5D6E-409C-BE32-E72D297353CC}">
              <c16:uniqueId val="{00000003-4C84-1C47-8B0C-0EE1629C4866}"/>
            </c:ext>
          </c:extLst>
        </c:ser>
        <c:dLbls>
          <c:dLblPos val="ctr"/>
          <c:showLegendKey val="0"/>
          <c:showVal val="1"/>
          <c:showCatName val="0"/>
          <c:showSerName val="0"/>
          <c:showPercent val="0"/>
          <c:showBubbleSize val="0"/>
        </c:dLbls>
        <c:gapWidth val="82"/>
        <c:overlap val="100"/>
        <c:axId val="1015809615"/>
        <c:axId val="1015811327"/>
      </c:barChart>
      <c:catAx>
        <c:axId val="1015809615"/>
        <c:scaling>
          <c:orientation val="minMax"/>
        </c:scaling>
        <c:delete val="1"/>
        <c:axPos val="b"/>
        <c:numFmt formatCode="General" sourceLinked="1"/>
        <c:majorTickMark val="none"/>
        <c:minorTickMark val="none"/>
        <c:tickLblPos val="nextTo"/>
        <c:crossAx val="1015811327"/>
        <c:crosses val="autoZero"/>
        <c:auto val="1"/>
        <c:lblAlgn val="ctr"/>
        <c:lblOffset val="100"/>
        <c:noMultiLvlLbl val="0"/>
      </c:catAx>
      <c:valAx>
        <c:axId val="1015811327"/>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1580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bg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782-6F42-893B-EB528FD02037}"/>
              </c:ext>
            </c:extLst>
          </c:dPt>
          <c:dPt>
            <c:idx val="1"/>
            <c:bubble3D val="0"/>
            <c:spPr>
              <a:solidFill>
                <a:schemeClr val="bg2">
                  <a:lumMod val="20000"/>
                  <a:lumOff val="8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782-6F42-893B-EB528FD02037}"/>
              </c:ext>
            </c:extLst>
          </c:dPt>
          <c:dPt>
            <c:idx val="2"/>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782-6F42-893B-EB528FD02037}"/>
              </c:ext>
            </c:extLst>
          </c:dPt>
          <c:dLbls>
            <c:dLbl>
              <c:idx val="0"/>
              <c:layout>
                <c:manualLayout>
                  <c:x val="1.0760019065039926E-2"/>
                  <c:y val="2.36425047332905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82-6F42-893B-EB528FD02037}"/>
                </c:ext>
              </c:extLst>
            </c:dLbl>
            <c:dLbl>
              <c:idx val="2"/>
              <c:layout>
                <c:manualLayout>
                  <c:x val="-1.5932398123866057E-2"/>
                  <c:y val="9.61657304125527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782-6F42-893B-EB528FD02037}"/>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ED Visit</c:v>
                </c:pt>
                <c:pt idx="1">
                  <c:v>Outpatient Visit</c:v>
                </c:pt>
                <c:pt idx="2">
                  <c:v>Inpatient Visit</c:v>
                </c:pt>
              </c:strCache>
            </c:strRef>
          </c:cat>
          <c:val>
            <c:numRef>
              <c:f>Sheet1!$B$2:$B$4</c:f>
              <c:numCache>
                <c:formatCode>General</c:formatCode>
                <c:ptCount val="3"/>
                <c:pt idx="0">
                  <c:v>59</c:v>
                </c:pt>
                <c:pt idx="1">
                  <c:v>23</c:v>
                </c:pt>
                <c:pt idx="2">
                  <c:v>18</c:v>
                </c:pt>
              </c:numCache>
            </c:numRef>
          </c:val>
          <c:extLst>
            <c:ext xmlns:c16="http://schemas.microsoft.com/office/drawing/2014/chart" uri="{C3380CC4-5D6E-409C-BE32-E72D297353CC}">
              <c16:uniqueId val="{00000006-3782-6F42-893B-EB528FD0203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modernComment_23C_BCB24C39.xml><?xml version="1.0" encoding="utf-8"?>
<p188:cmLst xmlns:a="http://schemas.openxmlformats.org/drawingml/2006/main" xmlns:r="http://schemas.openxmlformats.org/officeDocument/2006/relationships" xmlns:p188="http://schemas.microsoft.com/office/powerpoint/2018/8/main">
  <p188:cm id="{8C39468A-F8C4-9749-B992-157831F46542}" authorId="{B069B100-38B6-1C89-44E8-FD76A7F4BAC4}" created="2024-10-31T19:42:38.898">
    <ac:txMkLst xmlns:ac="http://schemas.microsoft.com/office/drawing/2013/main/command">
      <pc:docMk xmlns:pc="http://schemas.microsoft.com/office/powerpoint/2013/main/command"/>
      <pc:sldMk xmlns:pc="http://schemas.microsoft.com/office/powerpoint/2013/main/command" cId="3165801529" sldId="572"/>
      <ac:spMk id="14" creationId="{9AF8EA85-737D-1E82-E9CC-061B8B43DEAC}"/>
      <ac:txMk cp="0" len="1">
        <ac:context len="11" hash="156058353"/>
      </ac:txMk>
    </ac:txMkLst>
    <p188:pos x="3812849" y="551661"/>
    <p188:txBody>
      <a:bodyPr/>
      <a:lstStyle/>
      <a:p>
        <a:r>
          <a:rPr lang="en-US"/>
          <a:t>Address limitations and future directions - COVID may have unnaturally affected visits and overdose ED visits. </a:t>
        </a:r>
      </a:p>
    </p188:txBody>
  </p188:cm>
</p188:cmLst>
</file>

<file path=ppt/comments/modernComment_23E_B8A127F5.xml><?xml version="1.0" encoding="utf-8"?>
<p188:cmLst xmlns:a="http://schemas.openxmlformats.org/drawingml/2006/main" xmlns:r="http://schemas.openxmlformats.org/officeDocument/2006/relationships" xmlns:p188="http://schemas.microsoft.com/office/powerpoint/2018/8/main">
  <p188:cm id="{8852BB51-588E-D344-A333-355C90208176}" authorId="{B069B100-38B6-1C89-44E8-FD76A7F4BAC4}" created="2024-10-31T19:39:59.542">
    <ac:deMkLst xmlns:ac="http://schemas.microsoft.com/office/drawing/2013/main/command">
      <pc:docMk xmlns:pc="http://schemas.microsoft.com/office/powerpoint/2013/main/command"/>
      <pc:sldMk xmlns:pc="http://schemas.microsoft.com/office/powerpoint/2013/main/command" cId="3097569269" sldId="574"/>
      <ac:spMk id="9" creationId="{69098960-0924-C13D-2314-07160BFB67B5}"/>
    </ac:deMkLst>
    <p188:txBody>
      <a:bodyPr/>
      <a:lstStyle/>
      <a:p>
        <a:r>
          <a:rPr lang="en-US"/>
          <a:t>Move to Conclusion - “Maybe leave the point about stimulant use as a chronic condition to the discussion. Your study demonstrates that touch points stay high, and the findings reinforce Coffin's point”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6" tIns="46648" rIns="93296" bIns="46648" rtlCol="0"/>
          <a:lstStyle>
            <a:lvl1pPr algn="l">
              <a:defRPr sz="13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8131" y="1"/>
            <a:ext cx="3043343" cy="465455"/>
          </a:xfrm>
          <a:prstGeom prst="rect">
            <a:avLst/>
          </a:prstGeom>
        </p:spPr>
        <p:txBody>
          <a:bodyPr vert="horz" lIns="93296" tIns="46648" rIns="93296" bIns="46648" rtlCol="0"/>
          <a:lstStyle>
            <a:lvl1pPr algn="r">
              <a:defRPr sz="1300"/>
            </a:lvl1pPr>
          </a:lstStyle>
          <a:p>
            <a:fld id="{AD501CEF-2510-4D83-B05C-6C2C94A5B5CE}" type="datetimeFigureOut">
              <a:rPr lang="en-US" smtClean="0">
                <a:latin typeface="Arial" panose="020B0604020202020204" pitchFamily="34" charset="0"/>
              </a:rPr>
              <a:t>11/14/24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96" tIns="46648" rIns="93296" bIns="46648" rtlCol="0" anchor="b"/>
          <a:lstStyle>
            <a:lvl1pPr algn="l">
              <a:defRPr sz="13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8131" y="8842031"/>
            <a:ext cx="3043343" cy="465455"/>
          </a:xfrm>
          <a:prstGeom prst="rect">
            <a:avLst/>
          </a:prstGeom>
        </p:spPr>
        <p:txBody>
          <a:bodyPr vert="horz" lIns="93296" tIns="46648" rIns="93296" bIns="46648" rtlCol="0" anchor="b"/>
          <a:lstStyle>
            <a:lvl1pPr algn="r">
              <a:defRPr sz="1300"/>
            </a:lvl1pPr>
          </a:lstStyle>
          <a:p>
            <a:fld id="{1E9D9415-2E0E-449C-AAA4-9B13757014C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92783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6" tIns="46648" rIns="93296" bIns="46648"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8131" y="1"/>
            <a:ext cx="3043343" cy="465455"/>
          </a:xfrm>
          <a:prstGeom prst="rect">
            <a:avLst/>
          </a:prstGeom>
        </p:spPr>
        <p:txBody>
          <a:bodyPr vert="horz" lIns="93296" tIns="46648" rIns="93296" bIns="46648" rtlCol="0"/>
          <a:lstStyle>
            <a:lvl1pPr algn="r">
              <a:defRPr sz="1300">
                <a:latin typeface="Arial" panose="020B0604020202020204" pitchFamily="34" charset="0"/>
              </a:defRPr>
            </a:lvl1pPr>
          </a:lstStyle>
          <a:p>
            <a:fld id="{3C0EB677-3968-4D5D-9A31-C01A83E01C2F}" type="datetimeFigureOut">
              <a:rPr lang="en-US" smtClean="0"/>
              <a:pPr/>
              <a:t>11/14/24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96" tIns="46648" rIns="93296" bIns="46648"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96" tIns="46648" rIns="93296" bIns="4664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96" tIns="46648" rIns="93296" bIns="46648"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296" tIns="46648" rIns="93296" bIns="46648" rtlCol="0" anchor="b"/>
          <a:lstStyle>
            <a:lvl1pPr algn="r">
              <a:defRPr sz="1300">
                <a:latin typeface="Arial" panose="020B0604020202020204" pitchFamily="34" charset="0"/>
              </a:defRPr>
            </a:lvl1pPr>
          </a:lstStyle>
          <a:p>
            <a:fld id="{D95807FB-1213-4A92-9A80-793965F70740}" type="slidenum">
              <a:rPr lang="en-US" smtClean="0"/>
              <a:pPr/>
              <a:t>‹#›</a:t>
            </a:fld>
            <a:endParaRPr lang="en-US" dirty="0"/>
          </a:p>
        </p:txBody>
      </p:sp>
    </p:spTree>
    <p:extLst>
      <p:ext uri="{BB962C8B-B14F-4D97-AF65-F5344CB8AC3E}">
        <p14:creationId xmlns:p14="http://schemas.microsoft.com/office/powerpoint/2010/main" val="392903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I'm pleased to be present this study, stimulant involved overdose prevention: an electronic health record analysis of clinical touchpoints.</a:t>
            </a:r>
          </a:p>
        </p:txBody>
      </p:sp>
      <p:sp>
        <p:nvSpPr>
          <p:cNvPr id="4" name="Slide Number Placeholder 3"/>
          <p:cNvSpPr>
            <a:spLocks noGrp="1"/>
          </p:cNvSpPr>
          <p:nvPr>
            <p:ph type="sldNum" sz="quarter" idx="5"/>
          </p:nvPr>
        </p:nvSpPr>
        <p:spPr/>
        <p:txBody>
          <a:bodyPr/>
          <a:lstStyle/>
          <a:p>
            <a:fld id="{D95807FB-1213-4A92-9A80-793965F70740}" type="slidenum">
              <a:rPr lang="en-US" smtClean="0"/>
              <a:pPr/>
              <a:t>1</a:t>
            </a:fld>
            <a:endParaRPr lang="en-US" dirty="0"/>
          </a:p>
        </p:txBody>
      </p:sp>
    </p:spTree>
    <p:extLst>
      <p:ext uri="{BB962C8B-B14F-4D97-AF65-F5344CB8AC3E}">
        <p14:creationId xmlns:p14="http://schemas.microsoft.com/office/powerpoint/2010/main" val="240071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BE56-0A97-A4C2-FD65-A93AF5A0B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67FB6-0F68-098B-E92C-6F11B63DC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F6F9F-679A-3E73-AAE6-71B0F6321473}"/>
              </a:ext>
            </a:extLst>
          </p:cNvPr>
          <p:cNvSpPr>
            <a:spLocks noGrp="1"/>
          </p:cNvSpPr>
          <p:nvPr>
            <p:ph type="body" idx="1"/>
          </p:nvPr>
        </p:nvSpPr>
        <p:spPr/>
        <p:txBody>
          <a:bodyPr/>
          <a:lstStyle/>
          <a:p>
            <a:pPr marL="0" indent="0">
              <a:buFont typeface="Arial"/>
              <a:buNone/>
            </a:pPr>
            <a:r>
              <a:rPr lang="en-US" sz="1800" kern="0" dirty="0">
                <a:solidFill>
                  <a:srgbClr val="000000"/>
                </a:solidFill>
                <a:effectLst/>
                <a:latin typeface="Arial" panose="020B0604020202020204" pitchFamily="34" charset="0"/>
                <a:ea typeface="Times New Roman" panose="02020603050405020304" pitchFamily="18" charset="0"/>
              </a:rPr>
              <a:t>We identified 412 patients with a stimulant-involved overdose, ANIMATION</a:t>
            </a:r>
          </a:p>
          <a:p>
            <a:pPr marL="0" indent="0">
              <a:buFont typeface="Arial"/>
              <a:buNone/>
            </a:pPr>
            <a:r>
              <a:rPr lang="en-US" sz="1800" kern="0" dirty="0">
                <a:solidFill>
                  <a:srgbClr val="000000"/>
                </a:solidFill>
                <a:effectLst/>
                <a:latin typeface="Arial" panose="020B0604020202020204" pitchFamily="34" charset="0"/>
                <a:ea typeface="Times New Roman" panose="02020603050405020304" pitchFamily="18" charset="0"/>
              </a:rPr>
              <a:t>Our sample was primarily male, middle-aged, with strong representation from Black and Latino patients, accurately resembling the Bronx population.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kern="0" dirty="0">
                <a:solidFill>
                  <a:srgbClr val="000000"/>
                </a:solidFill>
                <a:effectLst/>
                <a:latin typeface="Arial" panose="020B0604020202020204" pitchFamily="34" charset="0"/>
                <a:ea typeface="Times New Roman" panose="02020603050405020304" pitchFamily="18" charset="0"/>
              </a:rPr>
              <a:t>ANIMATION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kern="0" dirty="0">
                <a:solidFill>
                  <a:srgbClr val="000000"/>
                </a:solidFill>
                <a:effectLst/>
                <a:latin typeface="Arial" panose="020B0604020202020204" pitchFamily="34" charset="0"/>
                <a:ea typeface="Times New Roman" panose="02020603050405020304" pitchFamily="18" charset="0"/>
              </a:rPr>
              <a:t>With regard to co-opioid involvement, we found that one-third (</a:t>
            </a:r>
            <a:r>
              <a:rPr lang="en-US" sz="1800" i="1" kern="0" dirty="0">
                <a:solidFill>
                  <a:srgbClr val="000000"/>
                </a:solidFill>
                <a:effectLst/>
                <a:latin typeface="Arial" panose="020B0604020202020204" pitchFamily="34" charset="0"/>
                <a:ea typeface="Times New Roman" panose="02020603050405020304" pitchFamily="18" charset="0"/>
              </a:rPr>
              <a:t>n</a:t>
            </a:r>
            <a:r>
              <a:rPr lang="en-US" sz="1800" kern="0" dirty="0">
                <a:solidFill>
                  <a:srgbClr val="000000"/>
                </a:solidFill>
                <a:effectLst/>
                <a:latin typeface="Arial" panose="020B0604020202020204" pitchFamily="34" charset="0"/>
                <a:ea typeface="Times New Roman" panose="02020603050405020304" pitchFamily="18" charset="0"/>
              </a:rPr>
              <a:t> = 150, 36%) of the index ED visits were a combination of opioid and stimulant involvement. Ten (2.4%) overdoses were fatal. Three of these involved opioids.</a:t>
            </a:r>
          </a:p>
          <a:p>
            <a:pPr marL="174930" marR="0" lvl="0" indent="-174930" algn="l" defTabSz="914400" rtl="0" eaLnBrk="1" fontAlgn="auto" latinLnBrk="0" hangingPunct="1">
              <a:lnSpc>
                <a:spcPct val="100000"/>
              </a:lnSpc>
              <a:spcBef>
                <a:spcPts val="0"/>
              </a:spcBef>
              <a:spcAft>
                <a:spcPts val="0"/>
              </a:spcAft>
              <a:buClrTx/>
              <a:buSzTx/>
              <a:buFont typeface="Arial"/>
              <a:buChar char="•"/>
              <a:tabLst/>
              <a:defRPr/>
            </a:pPr>
            <a:endParaRPr lang="en-US" sz="1800" kern="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521C84A-C176-20F8-3896-0CEA1D51AFC5}"/>
              </a:ext>
            </a:extLst>
          </p:cNvPr>
          <p:cNvSpPr>
            <a:spLocks noGrp="1"/>
          </p:cNvSpPr>
          <p:nvPr>
            <p:ph type="sldNum" sz="quarter" idx="5"/>
          </p:nvPr>
        </p:nvSpPr>
        <p:spPr/>
        <p:txBody>
          <a:bodyPr/>
          <a:lstStyle/>
          <a:p>
            <a:fld id="{D95807FB-1213-4A92-9A80-793965F70740}" type="slidenum">
              <a:rPr lang="en-US" smtClean="0"/>
              <a:pPr/>
              <a:t>10</a:t>
            </a:fld>
            <a:endParaRPr lang="en-US" dirty="0"/>
          </a:p>
        </p:txBody>
      </p:sp>
    </p:spTree>
    <p:extLst>
      <p:ext uri="{BB962C8B-B14F-4D97-AF65-F5344CB8AC3E}">
        <p14:creationId xmlns:p14="http://schemas.microsoft.com/office/powerpoint/2010/main" val="327528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4AC3-EB69-E375-1AFB-3BA7891FE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17AA6-C896-0DE9-726B-DC1D6EFCD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3C8E1-A126-F86D-1D5B-D6355B53EAD5}"/>
              </a:ext>
            </a:extLst>
          </p:cNvPr>
          <p:cNvSpPr>
            <a:spLocks noGrp="1"/>
          </p:cNvSpPr>
          <p:nvPr>
            <p:ph type="body" idx="1"/>
          </p:nvPr>
        </p:nvSpPr>
        <p:spPr/>
        <p:txBody>
          <a:bodyPr/>
          <a:lstStyle/>
          <a:p>
            <a:pPr marL="0" indent="0">
              <a:buFont typeface="Arial"/>
              <a:buNone/>
            </a:pPr>
            <a:r>
              <a:rPr lang="en-US" dirty="0"/>
              <a:t>In terms of touchpoints with the healthcare system before their ED visit, ANIMATION</a:t>
            </a:r>
          </a:p>
          <a:p>
            <a:pPr marL="0" indent="0">
              <a:buFont typeface="Arial"/>
              <a:buNone/>
            </a:pPr>
            <a:r>
              <a:rPr lang="en-US" dirty="0"/>
              <a:t> more than half of patients had at least one touchpoint in the 12-months prior. ANIMATION </a:t>
            </a:r>
          </a:p>
          <a:p>
            <a:pPr marL="0" indent="0">
              <a:buFont typeface="Arial"/>
              <a:buNone/>
            </a:pPr>
            <a:r>
              <a:rPr lang="en-US" dirty="0"/>
              <a:t>On average, patients had almost 4 healthcare encounters before their stimulant-involved ED visit, with a wide range from 0 to 88 visits. ANIMATION </a:t>
            </a:r>
          </a:p>
          <a:p>
            <a:pPr marL="0" indent="0">
              <a:buFont typeface="Arial"/>
              <a:buNone/>
            </a:pPr>
            <a:r>
              <a:rPr lang="en-US" dirty="0"/>
              <a:t>In what kind of healthcare setting where these touchpoints occurring? ANIMATION </a:t>
            </a:r>
          </a:p>
          <a:p>
            <a:pPr marL="0" indent="0">
              <a:buFont typeface="Arial"/>
              <a:buNone/>
            </a:pPr>
            <a:r>
              <a:rPr lang="en-US" dirty="0"/>
              <a:t>Lion’s share took place in the ED - almost half of patients had at least one prior ED visits, ANIMATION</a:t>
            </a:r>
          </a:p>
          <a:p>
            <a:pPr marL="0" indent="0">
              <a:buFont typeface="Arial"/>
              <a:buNone/>
            </a:pPr>
            <a:r>
              <a:rPr lang="en-US" dirty="0"/>
              <a:t>a small percentage—6%--which were stimulant-involved.  </a:t>
            </a:r>
          </a:p>
        </p:txBody>
      </p:sp>
      <p:sp>
        <p:nvSpPr>
          <p:cNvPr id="4" name="Slide Number Placeholder 3">
            <a:extLst>
              <a:ext uri="{FF2B5EF4-FFF2-40B4-BE49-F238E27FC236}">
                <a16:creationId xmlns:a16="http://schemas.microsoft.com/office/drawing/2014/main" id="{B2172691-F2C1-8BA5-0D40-A763ABFA6FE3}"/>
              </a:ext>
            </a:extLst>
          </p:cNvPr>
          <p:cNvSpPr>
            <a:spLocks noGrp="1"/>
          </p:cNvSpPr>
          <p:nvPr>
            <p:ph type="sldNum" sz="quarter" idx="5"/>
          </p:nvPr>
        </p:nvSpPr>
        <p:spPr/>
        <p:txBody>
          <a:bodyPr/>
          <a:lstStyle/>
          <a:p>
            <a:fld id="{D95807FB-1213-4A92-9A80-793965F70740}" type="slidenum">
              <a:rPr lang="en-US" smtClean="0"/>
              <a:pPr/>
              <a:t>11</a:t>
            </a:fld>
            <a:endParaRPr lang="en-US" dirty="0"/>
          </a:p>
        </p:txBody>
      </p:sp>
    </p:spTree>
    <p:extLst>
      <p:ext uri="{BB962C8B-B14F-4D97-AF65-F5344CB8AC3E}">
        <p14:creationId xmlns:p14="http://schemas.microsoft.com/office/powerpoint/2010/main" val="36592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66F0A-406E-74E4-EA38-2D91F6A73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52EC3-6C9A-A56B-5B46-CBAB0426C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8261B-210A-45F7-4F4D-2A3258EF205A}"/>
              </a:ext>
            </a:extLst>
          </p:cNvPr>
          <p:cNvSpPr>
            <a:spLocks noGrp="1"/>
          </p:cNvSpPr>
          <p:nvPr>
            <p:ph type="body" idx="1"/>
          </p:nvPr>
        </p:nvSpPr>
        <p:spPr/>
        <p:txBody>
          <a:bodyPr/>
          <a:lstStyle/>
          <a:p>
            <a:pPr marL="0" indent="0">
              <a:buFont typeface="Arial"/>
              <a:buNone/>
            </a:pPr>
            <a:r>
              <a:rPr lang="en-US" dirty="0"/>
              <a:t>If we were to take a look at the distribution of those who had ED visits in the 12 months prior,  ANIMATION </a:t>
            </a:r>
          </a:p>
          <a:p>
            <a:pPr marL="0" indent="0">
              <a:buFont typeface="Arial"/>
              <a:buNone/>
            </a:pPr>
            <a:r>
              <a:rPr lang="en-US" dirty="0"/>
              <a:t>23% had three or more ED visits before their index stimulant-involved ED visit.  </a:t>
            </a:r>
          </a:p>
          <a:p>
            <a:pPr marL="0" indent="0">
              <a:buFont typeface="Arial"/>
              <a:buNone/>
            </a:pPr>
            <a:r>
              <a:rPr lang="en-US" dirty="0"/>
              <a:t>ANIMATION</a:t>
            </a:r>
          </a:p>
          <a:p>
            <a:pPr marL="0" indent="0">
              <a:buFont typeface="Arial"/>
              <a:buNone/>
            </a:pPr>
            <a:r>
              <a:rPr lang="en-US" dirty="0"/>
              <a:t>Touchpoints prior to the index ED visit were also occurring in the inpatient setting -- 20% had at least one inpatient admission. </a:t>
            </a:r>
          </a:p>
          <a:p>
            <a:pPr marL="0" indent="0">
              <a:buFont typeface="Arial"/>
              <a:buNone/>
            </a:pPr>
            <a:r>
              <a:rPr lang="en-US" dirty="0"/>
              <a:t>ANIMATION </a:t>
            </a:r>
          </a:p>
          <a:p>
            <a:pPr marL="0" indent="0">
              <a:buFont typeface="Arial"/>
              <a:buNone/>
            </a:pPr>
            <a:r>
              <a:rPr lang="en-US" dirty="0"/>
              <a:t>Outpatient visits were also common with 13% of patients having a non-SUD specialty visit and 10% having at least one primary care visit.  </a:t>
            </a:r>
          </a:p>
          <a:p>
            <a:pPr marL="0" indent="0">
              <a:buFont typeface="Arial"/>
              <a:buNone/>
            </a:pPr>
            <a:r>
              <a:rPr lang="en-US" dirty="0"/>
              <a:t>ANIMATION</a:t>
            </a:r>
          </a:p>
          <a:p>
            <a:pPr marL="0" indent="0">
              <a:buFont typeface="Arial"/>
              <a:buNone/>
            </a:pPr>
            <a:r>
              <a:rPr lang="en-US" dirty="0"/>
              <a:t>Very few--just 5--had one or more visits to a specialty SUD setting in the year prior to the stimulant-involved overdose. </a:t>
            </a:r>
          </a:p>
        </p:txBody>
      </p:sp>
      <p:sp>
        <p:nvSpPr>
          <p:cNvPr id="4" name="Slide Number Placeholder 3">
            <a:extLst>
              <a:ext uri="{FF2B5EF4-FFF2-40B4-BE49-F238E27FC236}">
                <a16:creationId xmlns:a16="http://schemas.microsoft.com/office/drawing/2014/main" id="{F12C7FAE-DE47-5469-B378-49AD10AC7F8A}"/>
              </a:ext>
            </a:extLst>
          </p:cNvPr>
          <p:cNvSpPr>
            <a:spLocks noGrp="1"/>
          </p:cNvSpPr>
          <p:nvPr>
            <p:ph type="sldNum" sz="quarter" idx="5"/>
          </p:nvPr>
        </p:nvSpPr>
        <p:spPr/>
        <p:txBody>
          <a:bodyPr/>
          <a:lstStyle/>
          <a:p>
            <a:fld id="{D95807FB-1213-4A92-9A80-793965F70740}" type="slidenum">
              <a:rPr lang="en-US" smtClean="0"/>
              <a:pPr/>
              <a:t>12</a:t>
            </a:fld>
            <a:endParaRPr lang="en-US" dirty="0"/>
          </a:p>
        </p:txBody>
      </p:sp>
    </p:spTree>
    <p:extLst>
      <p:ext uri="{BB962C8B-B14F-4D97-AF65-F5344CB8AC3E}">
        <p14:creationId xmlns:p14="http://schemas.microsoft.com/office/powerpoint/2010/main" val="391590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2889-B0C9-0DD2-3BF6-3DE7145B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0C8A2-3260-6316-5E53-63B2B3242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11AF6-B98D-87B0-65B6-B9D3AA7FE53B}"/>
              </a:ext>
            </a:extLst>
          </p:cNvPr>
          <p:cNvSpPr>
            <a:spLocks noGrp="1"/>
          </p:cNvSpPr>
          <p:nvPr>
            <p:ph type="body" idx="1"/>
          </p:nvPr>
        </p:nvSpPr>
        <p:spPr/>
        <p:txBody>
          <a:bodyPr/>
          <a:lstStyle/>
          <a:p>
            <a:pPr marL="0" indent="0">
              <a:buFont typeface="Arial"/>
              <a:buNone/>
            </a:pPr>
            <a:r>
              <a:rPr lang="en-US" dirty="0"/>
              <a:t>What occurs after the stimulant-involved overdose?  ANIMATION more than half of patients had at least one touchpoint in the 12 </a:t>
            </a:r>
            <a:r>
              <a:rPr lang="en-US" dirty="0" err="1"/>
              <a:t>mos</a:t>
            </a:r>
            <a:r>
              <a:rPr lang="en-US" dirty="0"/>
              <a:t> after ANIMATION - </a:t>
            </a:r>
          </a:p>
          <a:p>
            <a:pPr marL="0" indent="0">
              <a:buFont typeface="Arial"/>
              <a:buNone/>
            </a:pPr>
            <a:r>
              <a:rPr lang="en-US" dirty="0"/>
              <a:t>Of note, very few prescriptions for naloxone were recorded at either the time of ED visit or in the 12 following months.  </a:t>
            </a:r>
          </a:p>
          <a:p>
            <a:pPr marL="0" indent="0">
              <a:buFont typeface="Arial"/>
              <a:buNone/>
            </a:pPr>
            <a:r>
              <a:rPr lang="en-US" dirty="0"/>
              <a:t>ANIMATION  How much time was elapsing before the first touchpoint? A median of 37 days, but with great variability.</a:t>
            </a:r>
          </a:p>
          <a:p>
            <a:pPr marL="0" indent="0">
              <a:buFont typeface="Arial"/>
              <a:buNone/>
            </a:pPr>
            <a:r>
              <a:rPr lang="en-US" dirty="0"/>
              <a:t>ANIMATION x 2</a:t>
            </a:r>
          </a:p>
          <a:p>
            <a:pPr marL="0" indent="0">
              <a:buFont typeface="Arial"/>
              <a:buNone/>
            </a:pPr>
            <a:r>
              <a:rPr lang="en-US" dirty="0"/>
              <a:t>Most commonly, the first point of contact after a stimulant-involved overdose was – you guessed it – the ED. </a:t>
            </a:r>
          </a:p>
          <a:p>
            <a:pPr marL="0" indent="0">
              <a:buFont typeface="Arial"/>
              <a:buNone/>
            </a:pPr>
            <a:r>
              <a:rPr lang="en-US" dirty="0"/>
              <a:t>ANIMATION - Less than a quarter of the first touchpoints after the index ED occurred in an outpatient setting--most frequently a non SUD specialty visit or a primary care visit–</a:t>
            </a:r>
          </a:p>
          <a:p>
            <a:pPr marL="0" indent="0">
              <a:buFont typeface="Arial"/>
              <a:buNone/>
            </a:pPr>
            <a:r>
              <a:rPr lang="en-US" dirty="0"/>
              <a:t>ANIMATION and followed closely by an inpatient stay. </a:t>
            </a:r>
          </a:p>
          <a:p>
            <a:pPr marL="0" indent="0">
              <a:buFont typeface="Arial"/>
              <a:buNone/>
            </a:pPr>
            <a:r>
              <a:rPr lang="en-US" dirty="0"/>
              <a:t>ANIMATION</a:t>
            </a:r>
          </a:p>
          <a:p>
            <a:pPr marL="0" indent="0">
              <a:buFont typeface="Arial"/>
              <a:buNone/>
            </a:pPr>
            <a:r>
              <a:rPr lang="en-US" dirty="0"/>
              <a:t>Average number of touchpoints was very similar to the twelve months before the index ed. We found no associations between frequency of touchpoints before or after the index ED visit </a:t>
            </a:r>
            <a:r>
              <a:rPr lang="en-US" dirty="0" err="1"/>
              <a:t>ecept</a:t>
            </a:r>
            <a:r>
              <a:rPr lang="en-US" dirty="0"/>
              <a:t> for age: the older the patient, the more likely they would have more touchpoints both before and after. </a:t>
            </a:r>
          </a:p>
          <a:p>
            <a:pPr marL="0" indent="0">
              <a:buFont typeface="Arial"/>
              <a:buNone/>
            </a:pPr>
            <a:endParaRPr lang="en-US" dirty="0"/>
          </a:p>
          <a:p>
            <a:r>
              <a:rPr lang="en-US" dirty="0"/>
              <a:t>Within the outpatient visits, first visits were:</a:t>
            </a:r>
          </a:p>
          <a:p>
            <a:r>
              <a:rPr lang="en-US" dirty="0"/>
              <a:t>Non-SUD Specialty Visit (8%)</a:t>
            </a:r>
          </a:p>
          <a:p>
            <a:pPr>
              <a:buFont typeface="Arial" panose="020B0604020202020204" pitchFamily="34" charset="0"/>
              <a:buChar char="•"/>
            </a:pPr>
            <a:r>
              <a:rPr lang="en-US" dirty="0"/>
              <a:t>Primary Care Visit (8%)</a:t>
            </a:r>
          </a:p>
          <a:p>
            <a:pPr>
              <a:buFont typeface="Arial" panose="020B0604020202020204" pitchFamily="34" charset="0"/>
              <a:buChar char="•"/>
            </a:pPr>
            <a:r>
              <a:rPr lang="en-US" dirty="0"/>
              <a:t>SUD specialty care (5%)</a:t>
            </a:r>
          </a:p>
          <a:p>
            <a:pPr>
              <a:buFont typeface="Arial" panose="020B0604020202020204" pitchFamily="34" charset="0"/>
              <a:buChar char="•"/>
            </a:pPr>
            <a:r>
              <a:rPr lang="en-US" dirty="0"/>
              <a:t>Mental Health Visit (2%)</a:t>
            </a:r>
          </a:p>
          <a:p>
            <a:pPr>
              <a:buFont typeface="Arial" panose="020B0604020202020204" pitchFamily="34" charset="0"/>
              <a:buChar char="•"/>
            </a:pPr>
            <a:endParaRPr lang="en-US" dirty="0"/>
          </a:p>
          <a:p>
            <a:pPr marL="174930" indent="-174930">
              <a:buFont typeface="Arial"/>
              <a:buChar char="•"/>
            </a:pPr>
            <a:endParaRPr lang="en-US" dirty="0"/>
          </a:p>
        </p:txBody>
      </p:sp>
      <p:sp>
        <p:nvSpPr>
          <p:cNvPr id="4" name="Slide Number Placeholder 3">
            <a:extLst>
              <a:ext uri="{FF2B5EF4-FFF2-40B4-BE49-F238E27FC236}">
                <a16:creationId xmlns:a16="http://schemas.microsoft.com/office/drawing/2014/main" id="{EE88CECF-AE6B-DA20-94C9-4D4E9DDAE7BB}"/>
              </a:ext>
            </a:extLst>
          </p:cNvPr>
          <p:cNvSpPr>
            <a:spLocks noGrp="1"/>
          </p:cNvSpPr>
          <p:nvPr>
            <p:ph type="sldNum" sz="quarter" idx="5"/>
          </p:nvPr>
        </p:nvSpPr>
        <p:spPr/>
        <p:txBody>
          <a:bodyPr/>
          <a:lstStyle/>
          <a:p>
            <a:fld id="{D95807FB-1213-4A92-9A80-793965F70740}" type="slidenum">
              <a:rPr lang="en-US" smtClean="0"/>
              <a:pPr/>
              <a:t>13</a:t>
            </a:fld>
            <a:endParaRPr lang="en-US" dirty="0"/>
          </a:p>
        </p:txBody>
      </p:sp>
    </p:spTree>
    <p:extLst>
      <p:ext uri="{BB962C8B-B14F-4D97-AF65-F5344CB8AC3E}">
        <p14:creationId xmlns:p14="http://schemas.microsoft.com/office/powerpoint/2010/main" val="82336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88754-11A0-943D-3DB2-3137713D5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CDCBF-BC0A-8AC7-6B3B-DCC9ADF179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E8425-E257-AA8B-E915-F15EAC8DAE5A}"/>
              </a:ext>
            </a:extLst>
          </p:cNvPr>
          <p:cNvSpPr>
            <a:spLocks noGrp="1"/>
          </p:cNvSpPr>
          <p:nvPr>
            <p:ph type="body" idx="1"/>
          </p:nvPr>
        </p:nvSpPr>
        <p:spPr/>
        <p:txBody>
          <a:bodyPr/>
          <a:lstStyle/>
          <a:p>
            <a:pPr marL="0" indent="0">
              <a:buFont typeface="Arial" panose="020B0604020202020204" pitchFamily="34" charset="0"/>
              <a:buNone/>
            </a:pPr>
            <a:r>
              <a:rPr lang="en-US" dirty="0"/>
              <a:t>So, to sum this all up. ANIMATION</a:t>
            </a:r>
          </a:p>
          <a:p>
            <a:pPr marL="0" indent="0">
              <a:buFont typeface="Arial" panose="020B0604020202020204" pitchFamily="34" charset="0"/>
              <a:buNone/>
            </a:pPr>
            <a:r>
              <a:rPr lang="en-US" dirty="0"/>
              <a:t>We found that people experiencing stimulant-involved ED visits interacted frequently with this healthcare system, both before and after a stimulant adverse event. Over half had at least one healthcare touchpoint in the year prior to their ED visit, most often in emergency care, less frequently in outpatient settings. This highlights what Dr. D’Onofrio shared yesterday—EDs are our front doors to the community—and because of this they represent a substantial opportunity for the healthcare system to engage with patients who are at risk for stimulant related harms. In this sampled  healthcare system, we know these patients, they come to us frequently. ANIMATION</a:t>
            </a:r>
          </a:p>
          <a:p>
            <a:pPr marL="174930" indent="-174930">
              <a:buFont typeface="Arial" panose="020B0604020202020204" pitchFamily="34" charset="0"/>
              <a:buChar char="•"/>
            </a:pPr>
            <a:endParaRPr lang="en-US" dirty="0"/>
          </a:p>
          <a:p>
            <a:pPr marL="0" indent="0">
              <a:buFont typeface="Arial" panose="020B0604020202020204" pitchFamily="34" charset="0"/>
              <a:buNone/>
            </a:pPr>
            <a:r>
              <a:rPr lang="en-US" dirty="0"/>
              <a:t>Only a small fraction of individuals received a naloxone prescription in the ED or post-12 </a:t>
            </a:r>
            <a:r>
              <a:rPr lang="en-US" dirty="0" err="1"/>
              <a:t>mos</a:t>
            </a:r>
            <a:r>
              <a:rPr lang="en-US" dirty="0"/>
              <a:t> period. This may be partially explained that this cohort was sampled before the </a:t>
            </a:r>
            <a:r>
              <a:rPr lang="en-US" dirty="0" err="1"/>
              <a:t>historicallly</a:t>
            </a:r>
            <a:r>
              <a:rPr lang="en-US" dirty="0"/>
              <a:t> unprecedented efforts to broaden this </a:t>
            </a:r>
            <a:r>
              <a:rPr lang="en-US" dirty="0" err="1"/>
              <a:t>medidcation's</a:t>
            </a:r>
            <a:r>
              <a:rPr lang="en-US" dirty="0"/>
              <a:t> reach. I would hope that this number would be far greater if we were to sample now.  ANIMATION</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Being a single-healthcare system EHR analysis carries substantial limitations.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terms of future directions, these analyses suggest that we must focus on characterizing better the nature of the ED visits, pulling in the perspective of the patients and providers, and finding ways to provide them with the best evidence-based care we have.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There's a clear opportunity to deliver stimulant-specific harm reduction strategies. Unlike opioids, stimulants lack an overdose reversal agent like naloxone, so our focus must shift toward other evidence-based harm reduction approaches that address stimulant risks and related health concerns. At CPDD this June Philip Coffin encouraged us to approach stimulant harm reduction as we do for alcohol, rather than opioids. Here we’re talking about having conversations with our clients about any positive change that involves reducing the amount of use and reducing binges. Importantly, assessing and addressing cardiovascular risks: i</a:t>
            </a:r>
            <a:r>
              <a:rPr lang="en-US" b="0" i="0" dirty="0">
                <a:solidFill>
                  <a:srgbClr val="222222"/>
                </a:solidFill>
                <a:effectLst/>
                <a:latin typeface="Merriweather" pitchFamily="2" charset="77"/>
              </a:rPr>
              <a:t>ncorporate routine assessment of stimulant use as a major risk factor for cardiovascular and cerebrovascular events during health-care encounter, prescribe preventative measures like statins when appropriate. All of these hinge on the leveraging of visits with health care providers that can invite people who use stimulants into compassionate and non-judgmental conversations about their health and stimulant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22222"/>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[our only captures encounters within this healthcare system, cannot track utilization at other NYC hospitals, clinics, or healthcare facilities, may be underestimating total healthcare utilization, especially ED visits which could occur at closer/more convenient locations. We also </a:t>
            </a:r>
            <a:r>
              <a:rPr lang="en-US" dirty="0" err="1"/>
              <a:t>canot</a:t>
            </a:r>
            <a:r>
              <a:rPr lang="en-US" dirty="0"/>
              <a:t> account for historical changes in healthcare delivery or policy during study period, the five year cohort period overlapped with COVID, for instance.] </a:t>
            </a:r>
            <a:endParaRPr lang="en-US" b="0" i="0" dirty="0">
              <a:solidFill>
                <a:srgbClr val="222222"/>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22222"/>
              </a:solidFill>
              <a:effectLst/>
              <a:latin typeface="Merriweather" pitchFamily="2" charset="77"/>
            </a:endParaRPr>
          </a:p>
        </p:txBody>
      </p:sp>
      <p:sp>
        <p:nvSpPr>
          <p:cNvPr id="4" name="Slide Number Placeholder 3">
            <a:extLst>
              <a:ext uri="{FF2B5EF4-FFF2-40B4-BE49-F238E27FC236}">
                <a16:creationId xmlns:a16="http://schemas.microsoft.com/office/drawing/2014/main" id="{D94CE6FF-2A3E-4722-B584-3FA8D5583C0E}"/>
              </a:ext>
            </a:extLst>
          </p:cNvPr>
          <p:cNvSpPr>
            <a:spLocks noGrp="1"/>
          </p:cNvSpPr>
          <p:nvPr>
            <p:ph type="sldNum" sz="quarter" idx="5"/>
          </p:nvPr>
        </p:nvSpPr>
        <p:spPr/>
        <p:txBody>
          <a:bodyPr/>
          <a:lstStyle/>
          <a:p>
            <a:fld id="{D95807FB-1213-4A92-9A80-793965F70740}" type="slidenum">
              <a:rPr lang="en-US" smtClean="0"/>
              <a:pPr/>
              <a:t>14</a:t>
            </a:fld>
            <a:endParaRPr lang="en-US" dirty="0"/>
          </a:p>
        </p:txBody>
      </p:sp>
    </p:spTree>
    <p:extLst>
      <p:ext uri="{BB962C8B-B14F-4D97-AF65-F5344CB8AC3E}">
        <p14:creationId xmlns:p14="http://schemas.microsoft.com/office/powerpoint/2010/main" val="251569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DCE71-738F-28A4-204C-CD8ABB667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EE1BC-8E0C-8E19-C5FF-940E86526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2119C-D317-66E8-92CF-9B3DB590847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5476D87-8875-0C28-89E0-E287167CD470}"/>
              </a:ext>
            </a:extLst>
          </p:cNvPr>
          <p:cNvSpPr>
            <a:spLocks noGrp="1"/>
          </p:cNvSpPr>
          <p:nvPr>
            <p:ph type="sldNum" sz="quarter" idx="5"/>
          </p:nvPr>
        </p:nvSpPr>
        <p:spPr/>
        <p:txBody>
          <a:bodyPr/>
          <a:lstStyle/>
          <a:p>
            <a:fld id="{D95807FB-1213-4A92-9A80-793965F70740}" type="slidenum">
              <a:rPr lang="en-US" smtClean="0"/>
              <a:pPr/>
              <a:t>15</a:t>
            </a:fld>
            <a:endParaRPr lang="en-US" dirty="0"/>
          </a:p>
        </p:txBody>
      </p:sp>
    </p:spTree>
    <p:extLst>
      <p:ext uri="{BB962C8B-B14F-4D97-AF65-F5344CB8AC3E}">
        <p14:creationId xmlns:p14="http://schemas.microsoft.com/office/powerpoint/2010/main" val="24069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C42A-265A-F096-5231-83F605C19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0F5B9-173D-E295-2F78-0C29070DA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1E775-15D3-404F-0B77-9494BAA3687B}"/>
              </a:ext>
            </a:extLst>
          </p:cNvPr>
          <p:cNvSpPr>
            <a:spLocks noGrp="1"/>
          </p:cNvSpPr>
          <p:nvPr>
            <p:ph type="body" idx="1"/>
          </p:nvPr>
        </p:nvSpPr>
        <p:spPr>
          <a:xfrm>
            <a:off x="702310" y="4421824"/>
            <a:ext cx="5618480" cy="4747140"/>
          </a:xfrm>
        </p:spPr>
        <p:txBody>
          <a:bodyPr/>
          <a:lstStyle/>
          <a:p>
            <a:pPr marL="174930" indent="-174930">
              <a:buFont typeface="Arial" panose="020B0604020202020204" pitchFamily="34" charset="0"/>
              <a:buChar char="•"/>
            </a:pPr>
            <a:r>
              <a:rPr lang="en-US" baseline="0" dirty="0"/>
              <a:t>No disclosures and this project was funded by a pilot grant to Dr. </a:t>
            </a:r>
            <a:r>
              <a:rPr lang="en-US" baseline="0" dirty="0" err="1"/>
              <a:t>Masyukova</a:t>
            </a:r>
            <a:r>
              <a:rPr lang="en-US" baseline="0" dirty="0"/>
              <a:t> who conceived and developed this study. And tremendous thanks to my co-authors. </a:t>
            </a:r>
          </a:p>
        </p:txBody>
      </p:sp>
      <p:sp>
        <p:nvSpPr>
          <p:cNvPr id="4" name="Slide Number Placeholder 3">
            <a:extLst>
              <a:ext uri="{FF2B5EF4-FFF2-40B4-BE49-F238E27FC236}">
                <a16:creationId xmlns:a16="http://schemas.microsoft.com/office/drawing/2014/main" id="{B2622CF8-25F0-FCC9-7BAE-47FEDD9FB87A}"/>
              </a:ext>
            </a:extLst>
          </p:cNvPr>
          <p:cNvSpPr>
            <a:spLocks noGrp="1"/>
          </p:cNvSpPr>
          <p:nvPr>
            <p:ph type="sldNum" sz="quarter" idx="10"/>
          </p:nvPr>
        </p:nvSpPr>
        <p:spPr/>
        <p:txBody>
          <a:bodyPr/>
          <a:lstStyle/>
          <a:p>
            <a:fld id="{D1FD0C69-7B52-4C30-9C8B-20A22973924D}" type="slidenum">
              <a:rPr lang="en-US" smtClean="0"/>
              <a:t>2</a:t>
            </a:fld>
            <a:endParaRPr lang="en-US" dirty="0"/>
          </a:p>
        </p:txBody>
      </p:sp>
    </p:spTree>
    <p:extLst>
      <p:ext uri="{BB962C8B-B14F-4D97-AF65-F5344CB8AC3E}">
        <p14:creationId xmlns:p14="http://schemas.microsoft.com/office/powerpoint/2010/main" val="272234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48AD-FCC6-9271-08D5-A8D5A2E26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37BEE-1167-F545-8C85-42B15DFBF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CFDAB-7E67-1678-F376-40D71BBAAFEA}"/>
              </a:ext>
            </a:extLst>
          </p:cNvPr>
          <p:cNvSpPr>
            <a:spLocks noGrp="1"/>
          </p:cNvSpPr>
          <p:nvPr>
            <p:ph type="body" idx="1"/>
          </p:nvPr>
        </p:nvSpPr>
        <p:spPr>
          <a:xfrm>
            <a:off x="702310" y="4421824"/>
            <a:ext cx="5618480" cy="48071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Everyone in this room has likely seen this bar graph depicting the rise in stimulant-involved deaths in the US. </a:t>
            </a:r>
            <a:r>
              <a:rPr lang="en-US" sz="1200" dirty="0">
                <a:solidFill>
                  <a:srgbClr val="474747"/>
                </a:solidFill>
                <a:highlight>
                  <a:srgbClr val="FFFFFF"/>
                </a:highlight>
              </a:rPr>
              <a:t>What this graph also shows is that synthetic opioids are primarily implicated in the mortality associated with stimulant use--yellow line shows the number of deaths involving stimulants with synthetic opioids. With the the blue line, however, we also see the rise deaths from stimulants without any opioid involvement.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highlight>
                  <a:srgbClr val="FFFFFF"/>
                </a:highlight>
              </a:rPr>
              <a:t>And finally, not depicted in this graph, are health disparities at play here with the population of Black men in the US experiencing the sharpest increase in stimulant-involved overdose deaths.  This disparity is multidetermined – to name just a few by the disproportionate impact of criminalization of substance use and a host of treatment access barriers.</a:t>
            </a:r>
          </a:p>
          <a:p>
            <a:pPr marL="0" lvl="0" indent="0" algn="l" rtl="0">
              <a:spcBef>
                <a:spcPts val="0"/>
              </a:spcBef>
              <a:spcAft>
                <a:spcPts val="0"/>
              </a:spcAft>
              <a:buNone/>
            </a:pPr>
            <a:endParaRPr lang="en-US" sz="1200" dirty="0">
              <a:solidFill>
                <a:srgbClr val="474747"/>
              </a:solidFill>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highlight>
                  <a:srgbClr val="FFFFFF"/>
                </a:highlight>
              </a:rPr>
              <a:t> </a:t>
            </a:r>
          </a:p>
          <a:p>
            <a:pPr marL="0" lvl="0" indent="0" algn="l" rtl="0">
              <a:spcBef>
                <a:spcPts val="0"/>
              </a:spcBef>
              <a:spcAft>
                <a:spcPts val="0"/>
              </a:spcAft>
              <a:buNone/>
            </a:pPr>
            <a:endParaRPr lang="en-US" sz="1200" dirty="0">
              <a:solidFill>
                <a:srgbClr val="474747"/>
              </a:solidFill>
              <a:highlight>
                <a:srgbClr val="FFFFFF"/>
              </a:highlight>
            </a:endParaRPr>
          </a:p>
          <a:p>
            <a:pPr marL="0" lvl="0" indent="0" algn="l" rtl="0">
              <a:spcBef>
                <a:spcPts val="0"/>
              </a:spcBef>
              <a:spcAft>
                <a:spcPts val="0"/>
              </a:spcAft>
              <a:buNone/>
            </a:pPr>
            <a:endParaRPr lang="en-US" sz="1200" dirty="0">
              <a:solidFill>
                <a:srgbClr val="474747"/>
              </a:solidFill>
              <a:highlight>
                <a:srgbClr val="FFFFFF"/>
              </a:highlight>
            </a:endParaRPr>
          </a:p>
          <a:p>
            <a:pPr marL="0" lvl="0" indent="0" algn="l" rtl="0">
              <a:spcBef>
                <a:spcPts val="0"/>
              </a:spcBef>
              <a:spcAft>
                <a:spcPts val="0"/>
              </a:spcAft>
              <a:buNone/>
            </a:pPr>
            <a:endParaRPr lang="en-US" sz="1200" dirty="0">
              <a:solidFill>
                <a:srgbClr val="474747"/>
              </a:solidFill>
              <a:highlight>
                <a:srgbClr val="FFFFFF"/>
              </a:highlight>
            </a:endParaRPr>
          </a:p>
          <a:p>
            <a:pPr marL="0" lvl="0" indent="0" algn="l" rtl="0">
              <a:spcBef>
                <a:spcPts val="0"/>
              </a:spcBef>
              <a:spcAft>
                <a:spcPts val="0"/>
              </a:spcAft>
              <a:buNone/>
            </a:pPr>
            <a:r>
              <a:rPr lang="en-US" sz="1200" dirty="0">
                <a:solidFill>
                  <a:srgbClr val="474747"/>
                </a:solidFill>
                <a:highlight>
                  <a:srgbClr val="FFFFFF"/>
                </a:high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highlight>
                  <a:srgbClr val="FFFFFF"/>
                </a:highlight>
              </a:rPr>
              <a:t>The bars are overlaid by lines showing the number of deaths or without any opioid.  There is evidence to support that co-use of stimulants and opioids is on the rise. Nevertheless, </a:t>
            </a:r>
            <a:r>
              <a:rPr lang="en-US" sz="1200" b="0" dirty="0">
                <a:solidFill>
                  <a:srgbClr val="474747"/>
                </a:solidFill>
                <a:highlight>
                  <a:srgbClr val="FFFFFF"/>
                </a:highlight>
              </a:rPr>
              <a:t>the number of deaths involving stimulants has increased steadily since 2014 regardless of opioid involvement. 314% increase in methamphetamine related deaths, second only to fentanyl, and 206% increase in cocaine-related deaths.  </a:t>
            </a:r>
            <a:r>
              <a:rPr lang="en-US" sz="1200" dirty="0">
                <a:solidFill>
                  <a:srgbClr val="474747"/>
                </a:solidFill>
                <a:highlight>
                  <a:srgbClr val="FFFFFF"/>
                </a:highlight>
              </a:rPr>
              <a:t>It also critical to note that there are health disparities at play here with the population of Black men in the US experiencing the sharpest increase in stimulant-involved overdose deaths.  </a:t>
            </a:r>
          </a:p>
          <a:p>
            <a:pPr marL="0" lvl="0" indent="0" algn="l" rtl="0">
              <a:spcBef>
                <a:spcPts val="0"/>
              </a:spcBef>
              <a:spcAft>
                <a:spcPts val="0"/>
              </a:spcAft>
              <a:buNone/>
            </a:pPr>
            <a:endParaRPr lang="en-US" sz="1200" dirty="0">
              <a:solidFill>
                <a:srgbClr val="474747"/>
              </a:solidFill>
              <a:highlight>
                <a:srgbClr val="FFFFFF"/>
              </a:highlight>
            </a:endParaRPr>
          </a:p>
          <a:p>
            <a:pPr marL="0" lvl="0" indent="0" algn="l" rtl="0">
              <a:spcBef>
                <a:spcPts val="0"/>
              </a:spcBef>
              <a:spcAft>
                <a:spcPts val="0"/>
              </a:spcAft>
              <a:buNone/>
            </a:pPr>
            <a:r>
              <a:rPr lang="en-US" sz="1200" dirty="0">
                <a:solidFill>
                  <a:srgbClr val="474747"/>
                </a:solidFill>
                <a:highlight>
                  <a:srgbClr val="FFFFFF"/>
                </a:highlight>
              </a:rPr>
              <a:t>The increase of co-use in the US: </a:t>
            </a:r>
          </a:p>
          <a:p>
            <a:pPr marL="0" lvl="0" indent="0" algn="l" rtl="0">
              <a:lnSpc>
                <a:spcPct val="115000"/>
              </a:lnSpc>
              <a:spcBef>
                <a:spcPts val="0"/>
              </a:spcBef>
              <a:spcAft>
                <a:spcPts val="0"/>
              </a:spcAft>
              <a:buNone/>
            </a:pPr>
            <a:r>
              <a:rPr lang="en-US" sz="900" dirty="0">
                <a:solidFill>
                  <a:schemeClr val="dk1"/>
                </a:solidFill>
                <a:latin typeface="Lato"/>
                <a:ea typeface="Lato"/>
                <a:cs typeface="Lato"/>
                <a:sym typeface="Lato"/>
              </a:rPr>
              <a:t>In a national sample of people with opioid use disorder (OUD) from 2015 to 2017, past-month methamphetamine use increased significantly from 6.2 % to 19.1 % for those using heroin and 3.8 % to 7.9 % for those using prescription opioids (Strickland et al., 2019). In a study of people seeking OUD treatment over approximately the same period, the number of days of cocaine and amphetamine use doubled (Snyder et al., 2019). Among people with past-year OUD, stimulant use disorders are frequently co-diagnosed. Specifically, 12.5 % and 10.6 % of people with OUD had co-occurring cocaine and methamphetamine use disorder, respectively (Jones and McCance-Katz, 2019). In a study of veterans, the prevalence of OUD in combination with methamphetamine use disorder increased </a:t>
            </a:r>
            <a:endParaRPr lang="en-US" dirty="0"/>
          </a:p>
        </p:txBody>
      </p:sp>
      <p:sp>
        <p:nvSpPr>
          <p:cNvPr id="4" name="Slide Number Placeholder 3">
            <a:extLst>
              <a:ext uri="{FF2B5EF4-FFF2-40B4-BE49-F238E27FC236}">
                <a16:creationId xmlns:a16="http://schemas.microsoft.com/office/drawing/2014/main" id="{A9B54978-8C21-9CF9-E4C4-74B862537928}"/>
              </a:ext>
            </a:extLst>
          </p:cNvPr>
          <p:cNvSpPr>
            <a:spLocks noGrp="1"/>
          </p:cNvSpPr>
          <p:nvPr>
            <p:ph type="sldNum" sz="quarter" idx="10"/>
          </p:nvPr>
        </p:nvSpPr>
        <p:spPr/>
        <p:txBody>
          <a:bodyPr/>
          <a:lstStyle/>
          <a:p>
            <a:fld id="{D95807FB-1213-4A92-9A80-793965F70740}" type="slidenum">
              <a:rPr lang="en-US" smtClean="0"/>
              <a:pPr/>
              <a:t>3</a:t>
            </a:fld>
            <a:endParaRPr lang="en-US" dirty="0"/>
          </a:p>
        </p:txBody>
      </p:sp>
    </p:spTree>
    <p:extLst>
      <p:ext uri="{BB962C8B-B14F-4D97-AF65-F5344CB8AC3E}">
        <p14:creationId xmlns:p14="http://schemas.microsoft.com/office/powerpoint/2010/main" val="74452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C581-3729-BC1D-809D-F99C598F8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DF132-7078-B573-8ED6-8CF3ABA26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C5992-05B9-5D84-78D6-361855ADED21}"/>
              </a:ext>
            </a:extLst>
          </p:cNvPr>
          <p:cNvSpPr>
            <a:spLocks noGrp="1"/>
          </p:cNvSpPr>
          <p:nvPr>
            <p:ph type="body" idx="1"/>
          </p:nvPr>
        </p:nvSpPr>
        <p:spPr>
          <a:xfrm>
            <a:off x="702310" y="4421824"/>
            <a:ext cx="5618480" cy="4777169"/>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this project we were interested in demonstrating the potential and opportunity of health care encounters to address this increase in stimulant-related mortality and morbidity. We use the term - touchpoints – to represent health care encounters with people who use stimulants, that can serve as opportunities to intervene using evidence-based methods like naloxone provision and the prescription for medications for opioid use disorder when opioids are involved, referral to substance use disorder treatment, and stimulant-specific harm reduction strategies such as conversations around how to reduced use and binge episodes. </a:t>
            </a:r>
          </a:p>
          <a:p>
            <a:pPr marL="174930" indent="-17493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F428666-6E23-E484-6004-A2BFBC6095F2}"/>
              </a:ext>
            </a:extLst>
          </p:cNvPr>
          <p:cNvSpPr>
            <a:spLocks noGrp="1"/>
          </p:cNvSpPr>
          <p:nvPr>
            <p:ph type="sldNum" sz="quarter" idx="10"/>
          </p:nvPr>
        </p:nvSpPr>
        <p:spPr/>
        <p:txBody>
          <a:bodyPr/>
          <a:lstStyle/>
          <a:p>
            <a:fld id="{D95807FB-1213-4A92-9A80-793965F70740}" type="slidenum">
              <a:rPr lang="en-US" smtClean="0"/>
              <a:pPr/>
              <a:t>4</a:t>
            </a:fld>
            <a:endParaRPr lang="en-US" dirty="0"/>
          </a:p>
        </p:txBody>
      </p:sp>
    </p:spTree>
    <p:extLst>
      <p:ext uri="{BB962C8B-B14F-4D97-AF65-F5344CB8AC3E}">
        <p14:creationId xmlns:p14="http://schemas.microsoft.com/office/powerpoint/2010/main" val="196147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209AB-1FB5-7043-CADB-48EF05668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3A827-7930-9549-A7DD-8D501F789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5F7B8-9149-3B98-9896-8B3EB9F4C3D9}"/>
              </a:ext>
            </a:extLst>
          </p:cNvPr>
          <p:cNvSpPr>
            <a:spLocks noGrp="1"/>
          </p:cNvSpPr>
          <p:nvPr>
            <p:ph type="body" idx="1"/>
          </p:nvPr>
        </p:nvSpPr>
        <p:spPr>
          <a:xfrm>
            <a:off x="702310" y="4421822"/>
            <a:ext cx="5618480" cy="488566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And here it is important to pause and consider that our efforts to date have been almost exclusively geared towards reducing  the risk of death due to an opioid-related overdose.  But it is becoming increasingly clear that we may need different paradigm for, and set, of interventions when we encounter stimulant-related health harms.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contrast to the clarity with which we can clinically define an opioid overdose, the fatal mechanism as opioid-induced respiratory depression, stimulant-involved overdoses and deaths are far more complicated to define and identify. Work from both Australia and US have shown that many other factors outside of acute stimulant toxicity may explain the majority of stimulant-involved deaths. These include the co-involvement of other substances like opioids or sedatives and other causes of death such as those related to cardiac and cerebrovascular issues. Research from Phillip Coffin and colleagues have urged us to reconsider stimulant-involved mortality as a function of chronic exposure rather than an acute toxicity event. So If we conceptualize deaths related to stimulants not as an acute issue, but as the “end results of chronic insults.” (as Phillip Coffin and colleagues put it in their paper), then our healthcare system touchpoints become very important avenues for possible interventions.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 an aside, I use quotations for the term “overdose” in this presentation because we, the researchers, appear to be the only ones applying the terminology of “overdose” to describe stimulant toxicity. Qualitative work with people who use stimulants—in Nevada and New Mexico, from Karla Wagner’s group—has underscored that carrying over the term “overdose” term and here in NYC from our group--from opioids to stimulants is likely inappropriate.  Rather, people who use simulants describe </a:t>
            </a:r>
            <a:r>
              <a:rPr lang="en-US" b="0" i="0" dirty="0">
                <a:solidFill>
                  <a:srgbClr val="222222"/>
                </a:solidFill>
                <a:effectLst/>
                <a:latin typeface="Merriweather" pitchFamily="2" charset="77"/>
              </a:rPr>
              <a:t>a set of psychological and physical symptoms that are experienced on a continuum from less to more severe.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4930" indent="-17493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9AA9DC3-D7B6-61BC-41FE-795C4C6A5716}"/>
              </a:ext>
            </a:extLst>
          </p:cNvPr>
          <p:cNvSpPr>
            <a:spLocks noGrp="1"/>
          </p:cNvSpPr>
          <p:nvPr>
            <p:ph type="sldNum" sz="quarter" idx="10"/>
          </p:nvPr>
        </p:nvSpPr>
        <p:spPr/>
        <p:txBody>
          <a:bodyPr/>
          <a:lstStyle/>
          <a:p>
            <a:fld id="{D95807FB-1213-4A92-9A80-793965F70740}" type="slidenum">
              <a:rPr lang="en-US" smtClean="0"/>
              <a:pPr/>
              <a:t>5</a:t>
            </a:fld>
            <a:endParaRPr lang="en-US" dirty="0"/>
          </a:p>
        </p:txBody>
      </p:sp>
    </p:spTree>
    <p:extLst>
      <p:ext uri="{BB962C8B-B14F-4D97-AF65-F5344CB8AC3E}">
        <p14:creationId xmlns:p14="http://schemas.microsoft.com/office/powerpoint/2010/main" val="131353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73A2-F732-279E-05DB-9E24D6324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57647-371B-084E-A90B-A79EA706F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DCB5B-4C09-D07D-3CE6-0495BB45AEEB}"/>
              </a:ext>
            </a:extLst>
          </p:cNvPr>
          <p:cNvSpPr>
            <a:spLocks noGrp="1"/>
          </p:cNvSpPr>
          <p:nvPr>
            <p:ph type="body" idx="1"/>
          </p:nvPr>
        </p:nvSpPr>
        <p:spPr/>
        <p:txBody>
          <a:bodyPr/>
          <a:lstStyle/>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that background - </a:t>
            </a:r>
          </a:p>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aim was to examine the 12-months before and after a stimulant-involved ED visit in order to identify opportunities for prevention and care of stimulant-related harms within the healthcare encounters. How much contact were individuals having in the 12 </a:t>
            </a:r>
            <a:r>
              <a:rPr lang="en-US" dirty="0" err="1"/>
              <a:t>mos</a:t>
            </a:r>
            <a:r>
              <a:rPr lang="en-US" dirty="0"/>
              <a:t> window before and after a stimulant-involved ed visit? Were they getting naloxone at the time of the </a:t>
            </a:r>
            <a:r>
              <a:rPr lang="en-US" dirty="0" err="1"/>
              <a:t>ED.visit</a:t>
            </a:r>
            <a:r>
              <a:rPr lang="en-US" dirty="0"/>
              <a:t> or after ? We also sought to </a:t>
            </a:r>
            <a:r>
              <a:rPr lang="en-US" dirty="0" err="1"/>
              <a:t>iexamine</a:t>
            </a:r>
            <a:r>
              <a:rPr lang="en-US" dirty="0"/>
              <a:t> whether </a:t>
            </a:r>
            <a:r>
              <a:rPr lang="en-US" dirty="0" err="1"/>
              <a:t>sociocontextual</a:t>
            </a:r>
            <a:r>
              <a:rPr lang="en-US" dirty="0"/>
              <a:t> factors might increase or decrease the likelihood of touchpoints and interventions. </a:t>
            </a:r>
          </a:p>
        </p:txBody>
      </p:sp>
      <p:sp>
        <p:nvSpPr>
          <p:cNvPr id="4" name="Slide Number Placeholder 3">
            <a:extLst>
              <a:ext uri="{FF2B5EF4-FFF2-40B4-BE49-F238E27FC236}">
                <a16:creationId xmlns:a16="http://schemas.microsoft.com/office/drawing/2014/main" id="{5F777913-18D6-9A18-4B65-CFC7F29374B5}"/>
              </a:ext>
            </a:extLst>
          </p:cNvPr>
          <p:cNvSpPr>
            <a:spLocks noGrp="1"/>
          </p:cNvSpPr>
          <p:nvPr>
            <p:ph type="sldNum" sz="quarter" idx="5"/>
          </p:nvPr>
        </p:nvSpPr>
        <p:spPr/>
        <p:txBody>
          <a:bodyPr/>
          <a:lstStyle/>
          <a:p>
            <a:fld id="{D95807FB-1213-4A92-9A80-793965F70740}" type="slidenum">
              <a:rPr lang="en-US" smtClean="0"/>
              <a:pPr/>
              <a:t>6</a:t>
            </a:fld>
            <a:endParaRPr lang="en-US" dirty="0"/>
          </a:p>
        </p:txBody>
      </p:sp>
    </p:spTree>
    <p:extLst>
      <p:ext uri="{BB962C8B-B14F-4D97-AF65-F5344CB8AC3E}">
        <p14:creationId xmlns:p14="http://schemas.microsoft.com/office/powerpoint/2010/main" val="175819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We extracted healthcare data from ED, inpatient, ambulatory clinics, and behavioral health settings of the </a:t>
            </a:r>
            <a:r>
              <a:rPr lang="en-US" sz="1200" b="0" i="0" dirty="0">
                <a:solidFill>
                  <a:srgbClr val="1B1B1B"/>
                </a:solidFill>
                <a:effectLst/>
                <a:latin typeface="Cambria" panose="02040503050406030204" pitchFamily="18" charset="0"/>
                <a:ea typeface="Calibri"/>
                <a:cs typeface="Calibri"/>
                <a:sym typeface="Calibri"/>
              </a:rPr>
              <a:t>largest provider of</a:t>
            </a:r>
            <a:r>
              <a:rPr lang="en-US" b="0" i="0" dirty="0">
                <a:solidFill>
                  <a:srgbClr val="1B1B1B"/>
                </a:solidFill>
                <a:effectLst/>
                <a:latin typeface="Cambria" panose="02040503050406030204" pitchFamily="18" charset="0"/>
              </a:rPr>
              <a:t> healthcare in the Bronx, New York, a region of New York City</a:t>
            </a:r>
            <a:r>
              <a:rPr lang="en-US" sz="1200" dirty="0">
                <a:solidFill>
                  <a:schemeClr val="dk1"/>
                </a:solidFill>
                <a:latin typeface="Calibri"/>
                <a:ea typeface="Calibri"/>
                <a:cs typeface="Calibri"/>
                <a:sym typeface="Calibri"/>
              </a:rPr>
              <a:t> by using the CFAR HIV </a:t>
            </a:r>
            <a:r>
              <a:rPr lang="en-US" sz="1200" dirty="0" err="1">
                <a:solidFill>
                  <a:schemeClr val="dk1"/>
                </a:solidFill>
                <a:latin typeface="Calibri"/>
                <a:ea typeface="Calibri"/>
                <a:cs typeface="Calibri"/>
                <a:sym typeface="Calibri"/>
              </a:rPr>
              <a:t>Clnical</a:t>
            </a:r>
            <a:r>
              <a:rPr lang="en-US" sz="1200" dirty="0">
                <a:solidFill>
                  <a:schemeClr val="dk1"/>
                </a:solidFill>
                <a:latin typeface="Calibri"/>
                <a:ea typeface="Calibri"/>
                <a:cs typeface="Calibri"/>
                <a:sym typeface="Calibri"/>
              </a:rPr>
              <a:t> Cohort Database, which contains </a:t>
            </a:r>
            <a:r>
              <a:rPr lang="en-US" b="0" i="0" dirty="0">
                <a:solidFill>
                  <a:srgbClr val="1B1B1B"/>
                </a:solidFill>
                <a:effectLst/>
                <a:latin typeface="Cambria" panose="02040503050406030204" pitchFamily="18" charset="0"/>
              </a:rPr>
              <a:t>demographic and clinical information </a:t>
            </a:r>
            <a:r>
              <a:rPr lang="en-US" sz="1200" dirty="0">
                <a:solidFill>
                  <a:schemeClr val="dk1"/>
                </a:solidFill>
                <a:latin typeface="Calibri"/>
                <a:ea typeface="Calibri"/>
                <a:cs typeface="Calibri"/>
                <a:sym typeface="Calibri"/>
              </a:rPr>
              <a:t>for 480,000 patients, regardless of HIV status. [Does that by connecting to their EHR data.]</a:t>
            </a:r>
          </a:p>
          <a:p>
            <a:pPr marL="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To build our cohort we sought individuals aged 18 years and older who had an emergency room encounter for drug overdose in the five year period between 2016-2021. </a:t>
            </a:r>
          </a:p>
          <a:p>
            <a:pPr marL="0" lvl="0" indent="0" algn="l" rtl="0">
              <a:lnSpc>
                <a:spcPct val="115000"/>
              </a:lnSpc>
              <a:spcBef>
                <a:spcPts val="0"/>
              </a:spcBef>
              <a:spcAft>
                <a:spcPts val="0"/>
              </a:spcAft>
              <a:buNone/>
            </a:pPr>
            <a:endParaRPr lang="en-US" sz="1200" dirty="0">
              <a:solidFill>
                <a:schemeClr val="dk1"/>
              </a:solidFill>
              <a:latin typeface="Lato"/>
              <a:ea typeface="Lato"/>
              <a:cs typeface="Lato"/>
              <a:sym typeface="Lato"/>
            </a:endParaRPr>
          </a:p>
          <a:p>
            <a:endParaRPr lang="en-US" dirty="0"/>
          </a:p>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7</a:t>
            </a:fld>
            <a:endParaRPr lang="en-US" dirty="0"/>
          </a:p>
        </p:txBody>
      </p:sp>
    </p:spTree>
    <p:extLst>
      <p:ext uri="{BB962C8B-B14F-4D97-AF65-F5344CB8AC3E}">
        <p14:creationId xmlns:p14="http://schemas.microsoft.com/office/powerpoint/2010/main" val="365057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700B-764B-478F-1033-EC7A6C030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8169D-DE4D-5EAE-AC5C-8040E2EDB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98F07-958C-BEBD-5494-6F4C8D7C33AD}"/>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dk1"/>
                </a:solidFill>
              </a:rPr>
              <a:t>Based on the work I've already shared about the epidemiology of stimulant-involved adverse events, we knew it would be critical to distinguish between ED encounters where stimulants were co-used with opioids and those that did not involve opioids, ANIMATION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Using ICD-10 diagnostic codes, w</a:t>
            </a:r>
            <a:r>
              <a:rPr lang="en-US" sz="1200" dirty="0">
                <a:solidFill>
                  <a:schemeClr val="dk1"/>
                </a:solidFill>
              </a:rPr>
              <a:t>e designed an algorithm to identify and subtype stimulant-involved ED visits</a:t>
            </a:r>
            <a:r>
              <a:rPr lang="en-US" sz="1200" dirty="0">
                <a:solidFill>
                  <a:schemeClr val="dk1"/>
                </a:solidFill>
                <a:latin typeface="Calibri"/>
                <a:cs typeface="Calibri"/>
                <a:sym typeface="Calibri"/>
              </a:rPr>
              <a:t>. </a:t>
            </a:r>
            <a:r>
              <a:rPr lang="en-US" sz="1200" dirty="0">
                <a:solidFill>
                  <a:schemeClr val="dk1"/>
                </a:solidFill>
              </a:rPr>
              <a:t>ANIMATION  </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For the co-involvement subtype, the ED visit had to include poisoning by heroin, methadone, opioids, or other narcotics as well as either stimulant-specific diagnostic codes, toxicology results, or clinician notes. </a:t>
            </a:r>
            <a:r>
              <a:rPr lang="en-US" sz="1200" dirty="0" err="1">
                <a:solidFill>
                  <a:schemeClr val="dk1"/>
                </a:solidFill>
              </a:rPr>
              <a:t>ANIMATION</a:t>
            </a:r>
            <a:r>
              <a:rPr lang="en-US" sz="1200" dirty="0" err="1">
                <a:solidFill>
                  <a:schemeClr val="dk1"/>
                </a:solidFill>
                <a:latin typeface="Calibri"/>
                <a:ea typeface="Calibri"/>
                <a:cs typeface="Calibri"/>
                <a:sym typeface="Calibri"/>
              </a:rPr>
              <a:t>The</a:t>
            </a:r>
            <a:r>
              <a:rPr lang="en-US" sz="1200" dirty="0">
                <a:solidFill>
                  <a:schemeClr val="dk1"/>
                </a:solidFill>
                <a:latin typeface="Calibri"/>
                <a:ea typeface="Calibri"/>
                <a:cs typeface="Calibri"/>
                <a:sym typeface="Calibri"/>
              </a:rPr>
              <a:t> subtype without opioid involvement was the same except excluded cases where opioids were present. </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174930" marR="0" lvl="0" indent="-174930" algn="l" defTabSz="914400" rtl="0" eaLnBrk="1" fontAlgn="auto" latinLnBrk="0" hangingPunct="1">
              <a:lnSpc>
                <a:spcPct val="100000"/>
              </a:lnSpc>
              <a:spcBef>
                <a:spcPts val="0"/>
              </a:spcBef>
              <a:spcAft>
                <a:spcPts val="0"/>
              </a:spcAft>
              <a:buClrTx/>
              <a:buSzTx/>
              <a:buFont typeface="Arial"/>
              <a:buChar char="•"/>
              <a:tabLst/>
              <a:defRPr/>
            </a:pPr>
            <a:endParaRPr lang="en-US" sz="1200" dirty="0">
              <a:solidFill>
                <a:schemeClr val="dk1"/>
              </a:solidFill>
              <a:latin typeface="Lato"/>
              <a:ea typeface="Lato"/>
              <a:cs typeface="Lato"/>
              <a:sym typeface="Lato"/>
            </a:endParaRPr>
          </a:p>
        </p:txBody>
      </p:sp>
      <p:sp>
        <p:nvSpPr>
          <p:cNvPr id="4" name="Slide Number Placeholder 3">
            <a:extLst>
              <a:ext uri="{FF2B5EF4-FFF2-40B4-BE49-F238E27FC236}">
                <a16:creationId xmlns:a16="http://schemas.microsoft.com/office/drawing/2014/main" id="{E231D180-B412-BB21-84E2-A6B9DEDEABD5}"/>
              </a:ext>
            </a:extLst>
          </p:cNvPr>
          <p:cNvSpPr>
            <a:spLocks noGrp="1"/>
          </p:cNvSpPr>
          <p:nvPr>
            <p:ph type="sldNum" sz="quarter" idx="5"/>
          </p:nvPr>
        </p:nvSpPr>
        <p:spPr/>
        <p:txBody>
          <a:bodyPr/>
          <a:lstStyle/>
          <a:p>
            <a:fld id="{D95807FB-1213-4A92-9A80-793965F70740}" type="slidenum">
              <a:rPr lang="en-US" smtClean="0"/>
              <a:pPr/>
              <a:t>8</a:t>
            </a:fld>
            <a:endParaRPr lang="en-US" dirty="0"/>
          </a:p>
        </p:txBody>
      </p:sp>
    </p:spTree>
    <p:extLst>
      <p:ext uri="{BB962C8B-B14F-4D97-AF65-F5344CB8AC3E}">
        <p14:creationId xmlns:p14="http://schemas.microsoft.com/office/powerpoint/2010/main" val="148983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FA4D-1943-613E-A299-930914C06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5DEF1-31DA-84CB-2DB0-CF448128E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BC648-909C-1C67-C434-2CEA687BE8EB}"/>
              </a:ext>
            </a:extLst>
          </p:cNvPr>
          <p:cNvSpPr>
            <a:spLocks noGrp="1"/>
          </p:cNvSpPr>
          <p:nvPr>
            <p:ph type="body" idx="1"/>
          </p:nvPr>
        </p:nvSpPr>
        <p:spPr/>
        <p:txBody>
          <a:bodyPr/>
          <a:lstStyle/>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Then we sought to create a picture of patients' healthcare utilization in the 12-mos before ANIMATION and after ANIMATION their stimulant-involved ED visit.</a:t>
            </a:r>
          </a:p>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ANIMATION We were interested specifically in clinical care touchpoints which we operationalized using the Health Services and Resources Administration definition of a countable visit: which is a formula of</a:t>
            </a:r>
            <a:r>
              <a:rPr lang="en-US" sz="1200" b="1" dirty="0">
                <a:solidFill>
                  <a:schemeClr val="tx1"/>
                </a:solidFill>
                <a:highlight>
                  <a:schemeClr val="lt1"/>
                </a:highlight>
                <a:latin typeface="Arial" panose="020B0604020202020204" pitchFamily="34" charset="0"/>
                <a:ea typeface="+mn-ea"/>
                <a:cs typeface="+mn-cs"/>
                <a:sym typeface="Lato"/>
              </a:rPr>
              <a:t> “</a:t>
            </a:r>
            <a:r>
              <a:rPr lang="en-US" sz="1200" dirty="0">
                <a:solidFill>
                  <a:schemeClr val="dk1"/>
                </a:solidFill>
                <a:highlight>
                  <a:schemeClr val="lt1"/>
                </a:highlight>
                <a:latin typeface="Lato"/>
                <a:ea typeface="Lato"/>
                <a:cs typeface="Lato"/>
                <a:sym typeface="Lato"/>
              </a:rPr>
              <a:t>documented contact between a patient and a provider who exercises independent judgment in the provision of services to the individual.” Only encounters that met all of these criteria were defined as touchpoints such that we </a:t>
            </a:r>
            <a:r>
              <a:rPr lang="en-US" sz="1200" dirty="0" err="1">
                <a:solidFill>
                  <a:schemeClr val="dk1"/>
                </a:solidFill>
                <a:highlight>
                  <a:schemeClr val="lt1"/>
                </a:highlight>
                <a:latin typeface="Lato"/>
                <a:ea typeface="Lato"/>
                <a:cs typeface="Lato"/>
                <a:sym typeface="Lato"/>
              </a:rPr>
              <a:t>EXcluded</a:t>
            </a:r>
            <a:r>
              <a:rPr lang="en-US" sz="1200" dirty="0">
                <a:solidFill>
                  <a:schemeClr val="dk1"/>
                </a:solidFill>
                <a:highlight>
                  <a:schemeClr val="lt1"/>
                </a:highlight>
                <a:latin typeface="Lato"/>
                <a:ea typeface="Lato"/>
                <a:cs typeface="Lato"/>
                <a:sym typeface="Lato"/>
              </a:rPr>
              <a:t> procedural visits like </a:t>
            </a:r>
            <a:r>
              <a:rPr lang="en" sz="1200" dirty="0">
                <a:solidFill>
                  <a:schemeClr val="dk1"/>
                </a:solidFill>
                <a:latin typeface="Lato"/>
                <a:ea typeface="Lato"/>
                <a:cs typeface="Lato"/>
                <a:sym typeface="Lato"/>
              </a:rPr>
              <a:t>drawing blood, collecting urine, performing lab tests, taking </a:t>
            </a:r>
            <a:r>
              <a:rPr lang="en" sz="1200" dirty="0" err="1">
                <a:solidFill>
                  <a:schemeClr val="dk1"/>
                </a:solidFill>
                <a:latin typeface="Lato"/>
                <a:ea typeface="Lato"/>
                <a:cs typeface="Lato"/>
                <a:sym typeface="Lato"/>
              </a:rPr>
              <a:t>Xrays</a:t>
            </a:r>
            <a:r>
              <a:rPr lang="en" sz="1200" dirty="0">
                <a:solidFill>
                  <a:schemeClr val="dk1"/>
                </a:solidFill>
                <a:latin typeface="Lato"/>
                <a:ea typeface="Lato"/>
                <a:cs typeface="Lato"/>
                <a:sym typeface="Lato"/>
              </a:rPr>
              <a:t>, and filling/dispensing prescriptions. We thus identified </a:t>
            </a:r>
            <a:r>
              <a:rPr lang="en-US" sz="1200" dirty="0">
                <a:solidFill>
                  <a:schemeClr val="dk1"/>
                </a:solidFill>
                <a:latin typeface="Lato"/>
                <a:ea typeface="Lato"/>
                <a:cs typeface="Lato"/>
                <a:sym typeface="Lato"/>
              </a:rPr>
              <a:t>in the EHR data touchpoints at what we think would be quite a relatively high level of interaction with a health care provider for each participants in the 12p-mos  before and after their ED visit. </a:t>
            </a:r>
            <a:endParaRPr lang="en" sz="1200" dirty="0">
              <a:solidFill>
                <a:schemeClr val="dk1"/>
              </a:solidFill>
              <a:latin typeface="Lato"/>
              <a:ea typeface="Lato"/>
              <a:cs typeface="Lato"/>
              <a:sym typeface="Lato"/>
            </a:endParaRPr>
          </a:p>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 sz="1200" b="0" dirty="0">
              <a:solidFill>
                <a:schemeClr val="dk1"/>
              </a:solidFill>
              <a:latin typeface="Lato"/>
              <a:ea typeface="Lato"/>
              <a:cs typeface="Lato"/>
              <a:sym typeface="Lato"/>
            </a:endParaRPr>
          </a:p>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r>
              <a:rPr lang="en" sz="1200" b="0" dirty="0">
                <a:solidFill>
                  <a:schemeClr val="dk1"/>
                </a:solidFill>
                <a:latin typeface="Lato"/>
                <a:ea typeface="Lato"/>
                <a:cs typeface="Lato"/>
                <a:sym typeface="Lato"/>
              </a:rPr>
              <a:t>[POSSIBLY REMOVE] ANIMATION, In terms of analyses, we calculated the </a:t>
            </a:r>
            <a:r>
              <a:rPr lang="en" sz="1200" b="0" dirty="0" err="1">
                <a:solidFill>
                  <a:schemeClr val="dk1"/>
                </a:solidFill>
                <a:latin typeface="Lato"/>
                <a:ea typeface="Lato"/>
                <a:cs typeface="Lato"/>
                <a:sym typeface="Lato"/>
              </a:rPr>
              <a:t>preval</a:t>
            </a:r>
            <a:r>
              <a:rPr lang="en-US" sz="1200" b="0" dirty="0" err="1">
                <a:solidFill>
                  <a:schemeClr val="dk1"/>
                </a:solidFill>
                <a:latin typeface="Lato"/>
                <a:ea typeface="Lato"/>
                <a:cs typeface="Lato"/>
                <a:sym typeface="Lato"/>
              </a:rPr>
              <a:t>en</a:t>
            </a:r>
            <a:r>
              <a:rPr lang="en" sz="1200" b="0" dirty="0" err="1">
                <a:solidFill>
                  <a:schemeClr val="dk1"/>
                </a:solidFill>
                <a:latin typeface="Lato"/>
                <a:ea typeface="Lato"/>
                <a:cs typeface="Lato"/>
                <a:sym typeface="Lato"/>
              </a:rPr>
              <a:t>ce</a:t>
            </a:r>
            <a:r>
              <a:rPr lang="en" sz="1200" b="0" dirty="0">
                <a:solidFill>
                  <a:schemeClr val="dk1"/>
                </a:solidFill>
                <a:latin typeface="Lato"/>
                <a:ea typeface="Lato"/>
                <a:cs typeface="Lato"/>
                <a:sym typeface="Lato"/>
              </a:rPr>
              <a:t> of any touchpoint in those time windows, the frequency of touchpoints, whether </a:t>
            </a:r>
            <a:r>
              <a:rPr lang="en" sz="1200" b="0" dirty="0" err="1">
                <a:solidFill>
                  <a:schemeClr val="dk1"/>
                </a:solidFill>
                <a:latin typeface="Lato"/>
                <a:ea typeface="Lato"/>
                <a:cs typeface="Lato"/>
                <a:sym typeface="Lato"/>
              </a:rPr>
              <a:t>indivdiuals</a:t>
            </a:r>
            <a:r>
              <a:rPr lang="en" sz="1200" b="0" dirty="0">
                <a:solidFill>
                  <a:schemeClr val="dk1"/>
                </a:solidFill>
                <a:latin typeface="Lato"/>
                <a:ea typeface="Lato"/>
                <a:cs typeface="Lato"/>
                <a:sym typeface="Lato"/>
              </a:rPr>
              <a:t> received </a:t>
            </a:r>
            <a:r>
              <a:rPr lang="en-US" sz="1200" b="0" dirty="0">
                <a:solidFill>
                  <a:schemeClr val="dk1"/>
                </a:solidFill>
                <a:latin typeface="Lato"/>
                <a:ea typeface="Lato"/>
                <a:cs typeface="Lato"/>
                <a:sym typeface="Lato"/>
              </a:rPr>
              <a:t>naloxone </a:t>
            </a:r>
            <a:r>
              <a:rPr lang="en" sz="1200" b="0" dirty="0">
                <a:solidFill>
                  <a:schemeClr val="dk1"/>
                </a:solidFill>
                <a:latin typeface="Lato"/>
                <a:ea typeface="Lato"/>
                <a:cs typeface="Lato"/>
                <a:sym typeface="Lato"/>
              </a:rPr>
              <a:t>at the ed visit or after, time to first post-ED touchpoint, and examined relationships between touchpoint frequency and factors such as age, gender, race, and opioid co-involvement. </a:t>
            </a:r>
          </a:p>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 sz="1200" b="0" dirty="0">
              <a:solidFill>
                <a:schemeClr val="dk1"/>
              </a:solidFill>
              <a:latin typeface="Lato"/>
              <a:ea typeface="Lato"/>
              <a:cs typeface="Lato"/>
              <a:sym typeface="Lato"/>
            </a:endParaRPr>
          </a:p>
          <a:p>
            <a:pPr marL="0" marR="0" lvl="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000000"/>
                </a:solidFill>
                <a:latin typeface="Arial Nova"/>
                <a:ea typeface="Lato"/>
                <a:cs typeface="Lato"/>
                <a:sym typeface="Lato"/>
              </a:rPr>
              <a:t>(Fatal overdoses included in pre-OD touchpoint analyses). </a:t>
            </a:r>
            <a:r>
              <a:rPr lang="en-US" dirty="0"/>
              <a:t> </a:t>
            </a:r>
          </a:p>
          <a:p>
            <a:pPr marL="171450" marR="0" lvl="0" indent="-171450" algn="l" defTabSz="91427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456BADA3-B869-3402-D17C-5812C51E6A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5807FB-1213-4A92-9A80-793965F70740}" type="slidenum">
              <a:rPr kumimoji="0" lang="en-US" sz="1300" b="0" i="0" u="none" strike="noStrike" kern="1200" cap="none" spc="0" normalizeH="0" baseline="0" noProof="0" smtClean="0">
                <a:ln>
                  <a:noFill/>
                </a:ln>
                <a:solidFill>
                  <a:srgbClr val="35353E"/>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srgbClr val="35353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3653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028E517-1ABB-CD4F-9D9E-9DF933B114DE}"/>
              </a:ext>
            </a:extLst>
          </p:cNvPr>
          <p:cNvSpPr>
            <a:spLocks noGrp="1"/>
          </p:cNvSpPr>
          <p:nvPr>
            <p:ph type="body" sz="quarter" idx="10" hasCustomPrompt="1"/>
          </p:nvPr>
        </p:nvSpPr>
        <p:spPr>
          <a:xfrm>
            <a:off x="1112360" y="3970142"/>
            <a:ext cx="9920825" cy="757129"/>
          </a:xfrm>
          <a:prstGeom prst="rect">
            <a:avLst/>
          </a:prstGeom>
        </p:spPr>
        <p:txBody>
          <a:bodyPr/>
          <a:lstStyle>
            <a:lvl1pPr marL="0" indent="0" algn="l">
              <a:lnSpc>
                <a:spcPct val="80000"/>
              </a:lnSpc>
              <a:buNone/>
              <a:defRPr sz="2200" cap="all" baseline="0">
                <a:solidFill>
                  <a:schemeClr val="tx2"/>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Title Slide Subhead</a:t>
            </a:r>
          </a:p>
        </p:txBody>
      </p:sp>
      <p:pic>
        <p:nvPicPr>
          <p:cNvPr id="5" name="Picture 4">
            <a:extLst>
              <a:ext uri="{FF2B5EF4-FFF2-40B4-BE49-F238E27FC236}">
                <a16:creationId xmlns:a16="http://schemas.microsoft.com/office/drawing/2014/main" id="{1A120B53-3EBD-4744-BB9C-CF557AA2F5C3}"/>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6" name="Title 1">
            <a:extLst>
              <a:ext uri="{FF2B5EF4-FFF2-40B4-BE49-F238E27FC236}">
                <a16:creationId xmlns:a16="http://schemas.microsoft.com/office/drawing/2014/main" id="{140261F3-4518-4440-B033-2F85A1918387}"/>
              </a:ext>
            </a:extLst>
          </p:cNvPr>
          <p:cNvSpPr>
            <a:spLocks noGrp="1"/>
          </p:cNvSpPr>
          <p:nvPr>
            <p:ph type="title" hasCustomPrompt="1"/>
          </p:nvPr>
        </p:nvSpPr>
        <p:spPr>
          <a:xfrm>
            <a:off x="1112361" y="3079820"/>
            <a:ext cx="9920824" cy="757130"/>
          </a:xfrm>
        </p:spPr>
        <p:txBody>
          <a:bodyPr anchor="b" anchorCtr="0"/>
          <a:lstStyle>
            <a:lvl1pPr>
              <a:lnSpc>
                <a:spcPct val="80000"/>
              </a:lnSpc>
              <a:defRPr sz="5400">
                <a:solidFill>
                  <a:schemeClr val="tx2"/>
                </a:solidFill>
                <a:latin typeface="Times New Roman" panose="02020603050405020304" pitchFamily="18" charset="0"/>
                <a:cs typeface="Times New Roman" panose="02020603050405020304" pitchFamily="18" charset="0"/>
              </a:defRPr>
            </a:lvl1pPr>
          </a:lstStyle>
          <a:p>
            <a:r>
              <a:rPr lang="en-US" dirty="0"/>
              <a:t>Click to Edit Title Slide Headline</a:t>
            </a:r>
          </a:p>
        </p:txBody>
      </p:sp>
    </p:spTree>
    <p:extLst>
      <p:ext uri="{BB962C8B-B14F-4D97-AF65-F5344CB8AC3E}">
        <p14:creationId xmlns:p14="http://schemas.microsoft.com/office/powerpoint/2010/main" val="292989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pic>
        <p:nvPicPr>
          <p:cNvPr id="7" name="Picture 6">
            <a:extLst>
              <a:ext uri="{FF2B5EF4-FFF2-40B4-BE49-F238E27FC236}">
                <a16:creationId xmlns:a16="http://schemas.microsoft.com/office/drawing/2014/main" id="{FED551F6-87FA-3E49-915E-A984699B64CF}"/>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6" name="Picture Placeholder 4">
            <a:extLst>
              <a:ext uri="{FF2B5EF4-FFF2-40B4-BE49-F238E27FC236}">
                <a16:creationId xmlns:a16="http://schemas.microsoft.com/office/drawing/2014/main" id="{746FAAC6-BD66-7845-AD68-3E8D6E1DFBF4}"/>
              </a:ext>
            </a:extLst>
          </p:cNvPr>
          <p:cNvSpPr>
            <a:spLocks noGrp="1"/>
          </p:cNvSpPr>
          <p:nvPr>
            <p:ph type="pic" sz="quarter" idx="10"/>
          </p:nvPr>
        </p:nvSpPr>
        <p:spPr>
          <a:xfrm>
            <a:off x="753460" y="1407479"/>
            <a:ext cx="6838996" cy="437184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sp>
        <p:nvSpPr>
          <p:cNvPr id="8" name="Text Placeholder 10">
            <a:extLst>
              <a:ext uri="{FF2B5EF4-FFF2-40B4-BE49-F238E27FC236}">
                <a16:creationId xmlns:a16="http://schemas.microsoft.com/office/drawing/2014/main" id="{9E2B7038-5089-FC4F-BD7B-D6C56C6CFCA5}"/>
              </a:ext>
            </a:extLst>
          </p:cNvPr>
          <p:cNvSpPr>
            <a:spLocks noGrp="1"/>
          </p:cNvSpPr>
          <p:nvPr>
            <p:ph type="body" sz="quarter" idx="11" hasCustomPrompt="1"/>
          </p:nvPr>
        </p:nvSpPr>
        <p:spPr>
          <a:xfrm>
            <a:off x="7898295" y="1407479"/>
            <a:ext cx="3922882" cy="4371843"/>
          </a:xfrm>
          <a:prstGeom prst="rect">
            <a:avLst/>
          </a:prstGeom>
        </p:spPr>
        <p:txBody>
          <a:bodyPr/>
          <a:lstStyle>
            <a:lvl1pPr>
              <a:lnSpc>
                <a:spcPct val="100000"/>
              </a:lnSpc>
              <a:defRPr sz="20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20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47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ayout 3 - Imag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C2637E-0570-8646-80D4-DE991B0D4CDC}"/>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4" name="Picture Placeholder 4">
            <a:extLst>
              <a:ext uri="{FF2B5EF4-FFF2-40B4-BE49-F238E27FC236}">
                <a16:creationId xmlns:a16="http://schemas.microsoft.com/office/drawing/2014/main" id="{A6FCEF86-1F47-E941-B72C-8FBDE06D7637}"/>
              </a:ext>
            </a:extLst>
          </p:cNvPr>
          <p:cNvSpPr>
            <a:spLocks noGrp="1"/>
          </p:cNvSpPr>
          <p:nvPr>
            <p:ph type="pic" sz="quarter" idx="11"/>
          </p:nvPr>
        </p:nvSpPr>
        <p:spPr>
          <a:xfrm>
            <a:off x="2674914" y="1407479"/>
            <a:ext cx="6838996" cy="4401424"/>
          </a:xfrm>
          <a:prstGeom prst="rect">
            <a:avLst/>
          </a:prstGeom>
        </p:spPr>
        <p:txBody>
          <a:bodyPr/>
          <a:lstStyle>
            <a:lvl1pPr marL="0" indent="0" algn="ctr">
              <a:buFont typeface="Arial" panose="020B0604020202020204" pitchFamily="34" charset="0"/>
              <a:buNone/>
              <a:defRPr sz="24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03398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59" y="1406105"/>
            <a:ext cx="5165731" cy="351194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5" y="1406105"/>
            <a:ext cx="5165853" cy="351197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02994"/>
            <a:ext cx="10969943" cy="486287"/>
          </a:xfrm>
        </p:spPr>
        <p:txBody>
          <a:bodyPr/>
          <a:lstStyle>
            <a:lvl1pPr>
              <a:lnSpc>
                <a:spcPct val="80000"/>
              </a:lnSpc>
              <a:defRPr sz="3200" b="0" i="0">
                <a:solidFill>
                  <a:schemeClr val="tx2"/>
                </a:solidFill>
              </a:defRPr>
            </a:lvl1pPr>
          </a:lstStyle>
          <a:p>
            <a:r>
              <a:rPr lang="en-US" dirty="0"/>
              <a:t>Click to Edit Headline</a:t>
            </a:r>
          </a:p>
        </p:txBody>
      </p:sp>
      <p:pic>
        <p:nvPicPr>
          <p:cNvPr id="7" name="Picture 6">
            <a:extLst>
              <a:ext uri="{FF2B5EF4-FFF2-40B4-BE49-F238E27FC236}">
                <a16:creationId xmlns:a16="http://schemas.microsoft.com/office/drawing/2014/main" id="{5DB653E9-2AEB-6045-8C9B-CEF37FA2B57A}"/>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6" name="Text Placeholder 10">
            <a:extLst>
              <a:ext uri="{FF2B5EF4-FFF2-40B4-BE49-F238E27FC236}">
                <a16:creationId xmlns:a16="http://schemas.microsoft.com/office/drawing/2014/main" id="{9354737B-6B41-9245-B53D-36DC1578BDDC}"/>
              </a:ext>
            </a:extLst>
          </p:cNvPr>
          <p:cNvSpPr>
            <a:spLocks noGrp="1"/>
          </p:cNvSpPr>
          <p:nvPr>
            <p:ph type="body" sz="quarter" idx="12"/>
          </p:nvPr>
        </p:nvSpPr>
        <p:spPr>
          <a:xfrm>
            <a:off x="731959" y="5026090"/>
            <a:ext cx="5165731" cy="937388"/>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
        <p:nvSpPr>
          <p:cNvPr id="9" name="Text Placeholder 10">
            <a:extLst>
              <a:ext uri="{FF2B5EF4-FFF2-40B4-BE49-F238E27FC236}">
                <a16:creationId xmlns:a16="http://schemas.microsoft.com/office/drawing/2014/main" id="{9463FB99-E188-FE4F-89DF-47A3F8FFB557}"/>
              </a:ext>
            </a:extLst>
          </p:cNvPr>
          <p:cNvSpPr>
            <a:spLocks noGrp="1"/>
          </p:cNvSpPr>
          <p:nvPr>
            <p:ph type="body" sz="quarter" idx="13"/>
          </p:nvPr>
        </p:nvSpPr>
        <p:spPr>
          <a:xfrm>
            <a:off x="6291013" y="5026090"/>
            <a:ext cx="5165853" cy="937388"/>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Tree>
    <p:extLst>
      <p:ext uri="{BB962C8B-B14F-4D97-AF65-F5344CB8AC3E}">
        <p14:creationId xmlns:p14="http://schemas.microsoft.com/office/powerpoint/2010/main" val="353391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ayout 5">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3244" y="1764921"/>
            <a:ext cx="3313676" cy="2864583"/>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p>
          <a:p>
            <a:endParaRPr lang="en-US" dirty="0"/>
          </a:p>
        </p:txBody>
      </p:sp>
      <p:sp>
        <p:nvSpPr>
          <p:cNvPr id="8" name="Picture Placeholder 7"/>
          <p:cNvSpPr>
            <a:spLocks noGrp="1"/>
          </p:cNvSpPr>
          <p:nvPr>
            <p:ph type="pic" sz="quarter" idx="11"/>
          </p:nvPr>
        </p:nvSpPr>
        <p:spPr>
          <a:xfrm>
            <a:off x="4433412" y="1764921"/>
            <a:ext cx="3313676" cy="2864608"/>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p>
          <a:p>
            <a:endParaRPr lang="en-US" dirty="0"/>
          </a:p>
        </p:txBody>
      </p:sp>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6" name="Picture Placeholder 5"/>
          <p:cNvSpPr>
            <a:spLocks noGrp="1"/>
          </p:cNvSpPr>
          <p:nvPr>
            <p:ph type="pic" sz="quarter" idx="12"/>
          </p:nvPr>
        </p:nvSpPr>
        <p:spPr>
          <a:xfrm>
            <a:off x="8133580" y="1764921"/>
            <a:ext cx="3313676" cy="2864608"/>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p>
          <a:p>
            <a:endParaRPr lang="en-US" dirty="0"/>
          </a:p>
        </p:txBody>
      </p:sp>
      <p:pic>
        <p:nvPicPr>
          <p:cNvPr id="7" name="Picture 6">
            <a:extLst>
              <a:ext uri="{FF2B5EF4-FFF2-40B4-BE49-F238E27FC236}">
                <a16:creationId xmlns:a16="http://schemas.microsoft.com/office/drawing/2014/main" id="{2F6E9D7E-10F8-2146-B337-1D262BC105BA}"/>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9" name="Text Placeholder 10">
            <a:extLst>
              <a:ext uri="{FF2B5EF4-FFF2-40B4-BE49-F238E27FC236}">
                <a16:creationId xmlns:a16="http://schemas.microsoft.com/office/drawing/2014/main" id="{FA0BAC2F-0C67-0B47-B2A5-8720338361B4}"/>
              </a:ext>
            </a:extLst>
          </p:cNvPr>
          <p:cNvSpPr>
            <a:spLocks noGrp="1"/>
          </p:cNvSpPr>
          <p:nvPr>
            <p:ph type="body" sz="quarter" idx="13"/>
          </p:nvPr>
        </p:nvSpPr>
        <p:spPr>
          <a:xfrm>
            <a:off x="733244" y="4744280"/>
            <a:ext cx="3313676" cy="1113182"/>
          </a:xfrm>
          <a:prstGeom prst="rect">
            <a:avLst/>
          </a:prstGeom>
        </p:spPr>
        <p:txBody>
          <a:bodyPr lIns="0"/>
          <a:lstStyle>
            <a:lvl1pPr marL="0" indent="0">
              <a:lnSpc>
                <a:spcPct val="100000"/>
              </a:lnSpc>
              <a:buFont typeface="Arial" panose="020B0604020202020204" pitchFamily="34" charset="0"/>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
        <p:nvSpPr>
          <p:cNvPr id="10" name="Text Placeholder 10">
            <a:extLst>
              <a:ext uri="{FF2B5EF4-FFF2-40B4-BE49-F238E27FC236}">
                <a16:creationId xmlns:a16="http://schemas.microsoft.com/office/drawing/2014/main" id="{137EB6DD-489C-CE4C-BA4F-C12EC87E0B33}"/>
              </a:ext>
            </a:extLst>
          </p:cNvPr>
          <p:cNvSpPr>
            <a:spLocks noGrp="1"/>
          </p:cNvSpPr>
          <p:nvPr>
            <p:ph type="body" sz="quarter" idx="14"/>
          </p:nvPr>
        </p:nvSpPr>
        <p:spPr>
          <a:xfrm>
            <a:off x="4433412" y="4744280"/>
            <a:ext cx="3313676" cy="1113182"/>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
        <p:nvSpPr>
          <p:cNvPr id="11" name="Text Placeholder 10">
            <a:extLst>
              <a:ext uri="{FF2B5EF4-FFF2-40B4-BE49-F238E27FC236}">
                <a16:creationId xmlns:a16="http://schemas.microsoft.com/office/drawing/2014/main" id="{5E5BDEA2-9078-BE45-8308-0F5EF3946571}"/>
              </a:ext>
            </a:extLst>
          </p:cNvPr>
          <p:cNvSpPr>
            <a:spLocks noGrp="1"/>
          </p:cNvSpPr>
          <p:nvPr>
            <p:ph type="body" sz="quarter" idx="15"/>
          </p:nvPr>
        </p:nvSpPr>
        <p:spPr>
          <a:xfrm>
            <a:off x="8133580" y="4744280"/>
            <a:ext cx="3313676" cy="1113182"/>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Tree>
    <p:extLst>
      <p:ext uri="{BB962C8B-B14F-4D97-AF65-F5344CB8AC3E}">
        <p14:creationId xmlns:p14="http://schemas.microsoft.com/office/powerpoint/2010/main" val="158400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BEDD13-0BDC-D742-B165-74E8A7FEF54E}"/>
              </a:ext>
            </a:extLst>
          </p:cNvPr>
          <p:cNvSpPr/>
          <p:nvPr userDrawn="1"/>
        </p:nvSpPr>
        <p:spPr>
          <a:xfrm>
            <a:off x="0" y="0"/>
            <a:ext cx="459537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4B0BEEE9-C4DC-AF41-B688-2BC8764C760D}"/>
              </a:ext>
            </a:extLst>
          </p:cNvPr>
          <p:cNvSpPr>
            <a:spLocks noGrp="1"/>
          </p:cNvSpPr>
          <p:nvPr>
            <p:ph type="title" hasCustomPrompt="1"/>
          </p:nvPr>
        </p:nvSpPr>
        <p:spPr>
          <a:xfrm>
            <a:off x="430539" y="2937537"/>
            <a:ext cx="3733959" cy="880242"/>
          </a:xfrm>
        </p:spPr>
        <p:txBody>
          <a:bodyPr/>
          <a:lstStyle>
            <a:lvl1pPr algn="r">
              <a:defRPr>
                <a:solidFill>
                  <a:schemeClr val="bg1"/>
                </a:solidFill>
              </a:defRPr>
            </a:lvl1pPr>
          </a:lstStyle>
          <a:p>
            <a:r>
              <a:rPr lang="en-US" dirty="0"/>
              <a:t>Click to Edit Headline</a:t>
            </a:r>
          </a:p>
        </p:txBody>
      </p:sp>
      <p:sp>
        <p:nvSpPr>
          <p:cNvPr id="4" name="Text Placeholder 10">
            <a:extLst>
              <a:ext uri="{FF2B5EF4-FFF2-40B4-BE49-F238E27FC236}">
                <a16:creationId xmlns:a16="http://schemas.microsoft.com/office/drawing/2014/main" id="{730BCAB6-34A6-1A49-83FD-384C27B90C74}"/>
              </a:ext>
            </a:extLst>
          </p:cNvPr>
          <p:cNvSpPr>
            <a:spLocks noGrp="1"/>
          </p:cNvSpPr>
          <p:nvPr>
            <p:ph type="body" sz="quarter" idx="11" hasCustomPrompt="1"/>
          </p:nvPr>
        </p:nvSpPr>
        <p:spPr>
          <a:xfrm>
            <a:off x="4903308" y="2937537"/>
            <a:ext cx="6506814" cy="880242"/>
          </a:xfrm>
          <a:prstGeom prst="rect">
            <a:avLst/>
          </a:prstGeom>
        </p:spPr>
        <p:txBody>
          <a:bodyPr anchor="ctr" anchorCtr="0"/>
          <a:lstStyle>
            <a:lvl1pPr>
              <a:defRPr sz="27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bullet text</a:t>
            </a:r>
          </a:p>
        </p:txBody>
      </p:sp>
      <p:pic>
        <p:nvPicPr>
          <p:cNvPr id="5" name="Picture 4">
            <a:extLst>
              <a:ext uri="{FF2B5EF4-FFF2-40B4-BE49-F238E27FC236}">
                <a16:creationId xmlns:a16="http://schemas.microsoft.com/office/drawing/2014/main" id="{FF1951CF-FFA8-7048-9317-1EEDB31B55B1}"/>
              </a:ext>
            </a:extLst>
          </p:cNvPr>
          <p:cNvPicPr>
            <a:picLocks noChangeAspect="1"/>
          </p:cNvPicPr>
          <p:nvPr userDrawn="1"/>
        </p:nvPicPr>
        <p:blipFill>
          <a:blip r:embed="rId2"/>
          <a:srcRect/>
          <a:stretch/>
        </p:blipFill>
        <p:spPr>
          <a:xfrm>
            <a:off x="8726223" y="6155098"/>
            <a:ext cx="3068450" cy="423040"/>
          </a:xfrm>
          <a:prstGeom prst="rect">
            <a:avLst/>
          </a:prstGeom>
        </p:spPr>
      </p:pic>
    </p:spTree>
    <p:extLst>
      <p:ext uri="{BB962C8B-B14F-4D97-AF65-F5344CB8AC3E}">
        <p14:creationId xmlns:p14="http://schemas.microsoft.com/office/powerpoint/2010/main" val="428568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EEE9-C4DC-AF41-B688-2BC8764C760D}"/>
              </a:ext>
            </a:extLst>
          </p:cNvPr>
          <p:cNvSpPr>
            <a:spLocks noGrp="1"/>
          </p:cNvSpPr>
          <p:nvPr>
            <p:ph type="title" hasCustomPrompt="1"/>
          </p:nvPr>
        </p:nvSpPr>
        <p:spPr>
          <a:xfrm>
            <a:off x="430539" y="2937537"/>
            <a:ext cx="3733959" cy="880242"/>
          </a:xfrm>
        </p:spPr>
        <p:txBody>
          <a:bodyPr/>
          <a:lstStyle>
            <a:lvl1pPr algn="r">
              <a:defRPr>
                <a:solidFill>
                  <a:schemeClr val="tx2"/>
                </a:solidFill>
              </a:defRPr>
            </a:lvl1pPr>
          </a:lstStyle>
          <a:p>
            <a:r>
              <a:rPr lang="en-US" dirty="0"/>
              <a:t>Click to Edit Headline</a:t>
            </a:r>
          </a:p>
        </p:txBody>
      </p:sp>
      <p:sp>
        <p:nvSpPr>
          <p:cNvPr id="4" name="Text Placeholder 10">
            <a:extLst>
              <a:ext uri="{FF2B5EF4-FFF2-40B4-BE49-F238E27FC236}">
                <a16:creationId xmlns:a16="http://schemas.microsoft.com/office/drawing/2014/main" id="{730BCAB6-34A6-1A49-83FD-384C27B90C74}"/>
              </a:ext>
            </a:extLst>
          </p:cNvPr>
          <p:cNvSpPr>
            <a:spLocks noGrp="1"/>
          </p:cNvSpPr>
          <p:nvPr>
            <p:ph type="body" sz="quarter" idx="11" hasCustomPrompt="1"/>
          </p:nvPr>
        </p:nvSpPr>
        <p:spPr>
          <a:xfrm>
            <a:off x="4903308" y="2937537"/>
            <a:ext cx="6506814" cy="880242"/>
          </a:xfrm>
          <a:prstGeom prst="rect">
            <a:avLst/>
          </a:prstGeom>
        </p:spPr>
        <p:txBody>
          <a:bodyPr anchor="ctr" anchorCtr="0"/>
          <a:lstStyle>
            <a:lvl1pPr algn="l">
              <a:defRPr sz="27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bullet text</a:t>
            </a:r>
          </a:p>
        </p:txBody>
      </p:sp>
      <p:cxnSp>
        <p:nvCxnSpPr>
          <p:cNvPr id="6" name="Straight Connector 5">
            <a:extLst>
              <a:ext uri="{FF2B5EF4-FFF2-40B4-BE49-F238E27FC236}">
                <a16:creationId xmlns:a16="http://schemas.microsoft.com/office/drawing/2014/main" id="{B1FAE0D5-23E1-3E40-89FF-17820070C789}"/>
              </a:ext>
            </a:extLst>
          </p:cNvPr>
          <p:cNvCxnSpPr/>
          <p:nvPr userDrawn="1"/>
        </p:nvCxnSpPr>
        <p:spPr>
          <a:xfrm>
            <a:off x="4498428" y="599092"/>
            <a:ext cx="0" cy="573864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5E176C8F-31FF-5A4C-A7F1-AC5B40319975}"/>
              </a:ext>
            </a:extLst>
          </p:cNvPr>
          <p:cNvPicPr>
            <a:picLocks noChangeAspect="1"/>
          </p:cNvPicPr>
          <p:nvPr userDrawn="1"/>
        </p:nvPicPr>
        <p:blipFill>
          <a:blip r:embed="rId2"/>
          <a:srcRect/>
          <a:stretch/>
        </p:blipFill>
        <p:spPr>
          <a:xfrm>
            <a:off x="8726223" y="6155098"/>
            <a:ext cx="3068450" cy="423040"/>
          </a:xfrm>
          <a:prstGeom prst="rect">
            <a:avLst/>
          </a:prstGeom>
        </p:spPr>
      </p:pic>
    </p:spTree>
    <p:extLst>
      <p:ext uri="{BB962C8B-B14F-4D97-AF65-F5344CB8AC3E}">
        <p14:creationId xmlns:p14="http://schemas.microsoft.com/office/powerpoint/2010/main" val="45450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A716E-513F-0641-93E5-DA0CDCFA3DCE}"/>
              </a:ext>
            </a:extLst>
          </p:cNvPr>
          <p:cNvPicPr>
            <a:picLocks noChangeAspect="1"/>
          </p:cNvPicPr>
          <p:nvPr userDrawn="1"/>
        </p:nvPicPr>
        <p:blipFill>
          <a:blip r:embed="rId2"/>
          <a:srcRect/>
          <a:stretch/>
        </p:blipFill>
        <p:spPr>
          <a:xfrm>
            <a:off x="1953491" y="2858101"/>
            <a:ext cx="8281841" cy="1141798"/>
          </a:xfrm>
          <a:prstGeom prst="rect">
            <a:avLst/>
          </a:prstGeom>
        </p:spPr>
      </p:pic>
    </p:spTree>
    <p:extLst>
      <p:ext uri="{BB962C8B-B14F-4D97-AF65-F5344CB8AC3E}">
        <p14:creationId xmlns:p14="http://schemas.microsoft.com/office/powerpoint/2010/main" val="118264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1" y="1"/>
            <a:ext cx="11155941" cy="5824846"/>
          </a:xfrm>
          <a:prstGeom prst="rect">
            <a:avLst/>
          </a:prstGeom>
          <a:solidFill>
            <a:schemeClr val="accent2"/>
          </a:solidFill>
          <a:ln>
            <a:noFill/>
          </a:ln>
        </p:spPr>
        <p:txBody>
          <a:bodyPr rot="0" vert="horz" wrap="square" lIns="91416" tIns="45708" rIns="91416" bIns="45708" anchor="t" anchorCtr="0" upright="1">
            <a:noAutofit/>
          </a:bodyPr>
          <a:lstStyle/>
          <a:p>
            <a:endParaRPr lang="en-US" sz="1799" dirty="0"/>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5991" y="4159793"/>
            <a:ext cx="10119950" cy="0"/>
          </a:xfrm>
          <a:prstGeom prst="line">
            <a:avLst/>
          </a:prstGeom>
          <a:ln w="127000"/>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p:nvPr>
        </p:nvSpPr>
        <p:spPr>
          <a:xfrm>
            <a:off x="1032885" y="4728131"/>
            <a:ext cx="7804014" cy="281164"/>
          </a:xfrm>
          <a:prstGeom prst="rect">
            <a:avLst/>
          </a:prstGeom>
        </p:spPr>
        <p:txBody>
          <a:bodyPr lIns="0" tIns="0" rIns="0" bIns="0"/>
          <a:lstStyle>
            <a:lvl1pPr marL="0" indent="0">
              <a:buNone/>
              <a:defRPr sz="1600"/>
            </a:lvl1pPr>
          </a:lstStyle>
          <a:p>
            <a:pPr lvl="0"/>
            <a:r>
              <a:rPr lang="en-US"/>
              <a:t>Click to edit Master text styles</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059" y="1656344"/>
            <a:ext cx="7803704" cy="2113466"/>
          </a:xfrm>
          <a:prstGeom prst="rect">
            <a:avLst/>
          </a:prstGeom>
        </p:spPr>
        <p:txBody>
          <a:bodyPr anchor="b"/>
          <a:lstStyle>
            <a:lvl1pPr>
              <a:defRPr sz="5998"/>
            </a:lvl1pPr>
          </a:lstStyle>
          <a:p>
            <a:r>
              <a:rPr lang="en-US"/>
              <a:t>Click to edit Master title style</a:t>
            </a:r>
            <a:endParaRPr lang="en-US" dirty="0"/>
          </a:p>
        </p:txBody>
      </p:sp>
    </p:spTree>
    <p:extLst>
      <p:ext uri="{BB962C8B-B14F-4D97-AF65-F5344CB8AC3E}">
        <p14:creationId xmlns:p14="http://schemas.microsoft.com/office/powerpoint/2010/main" val="118288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687ADE-BAA9-634F-96B8-ACF4EE9BDFC7}"/>
              </a:ext>
              <a:ext uri="{C183D7F6-B498-43B3-948B-1728B52AA6E4}">
                <adec:decorative xmlns:adec="http://schemas.microsoft.com/office/drawing/2017/decorative" val="1"/>
              </a:ext>
            </a:extLst>
          </p:cNvPr>
          <p:cNvSpPr>
            <a:spLocks/>
          </p:cNvSpPr>
          <p:nvPr userDrawn="1"/>
        </p:nvSpPr>
        <p:spPr bwMode="auto">
          <a:xfrm>
            <a:off x="1" y="-6836"/>
            <a:ext cx="11155941" cy="5824847"/>
          </a:xfrm>
          <a:prstGeom prst="rect">
            <a:avLst/>
          </a:prstGeom>
          <a:solidFill>
            <a:schemeClr val="accent1"/>
          </a:solidFill>
          <a:ln>
            <a:noFill/>
          </a:ln>
        </p:spPr>
        <p:txBody>
          <a:bodyPr rot="0" vert="horz" wrap="square" lIns="91416" tIns="45708" rIns="91416" bIns="45708" anchor="t" anchorCtr="0" upright="1">
            <a:noAutofit/>
          </a:bodyPr>
          <a:lstStyle/>
          <a:p>
            <a:endParaRPr lang="en-US" sz="1799"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433" y="2286000"/>
            <a:ext cx="7808465" cy="2904530"/>
          </a:xfrm>
          <a:prstGeom prst="rect">
            <a:avLst/>
          </a:prstGeom>
        </p:spPr>
        <p:txBody>
          <a:bodyPr lIns="0" tIns="0" rIns="0" bIns="0"/>
          <a:lstStyle>
            <a:lvl1pPr marL="0" indent="0">
              <a:lnSpc>
                <a:spcPct val="100000"/>
              </a:lnSpc>
              <a:buNone/>
              <a:defRPr sz="2799"/>
            </a:lvl1pPr>
            <a:lvl2pPr marL="457063" indent="0">
              <a:buNone/>
              <a:defRPr/>
            </a:lvl2pPr>
            <a:lvl3pPr marL="914126" indent="0">
              <a:buNone/>
              <a:defRPr/>
            </a:lvl3pPr>
            <a:lvl4pPr marL="1371189" indent="0">
              <a:buNone/>
              <a:defRPr/>
            </a:lvl4pPr>
            <a:lvl5pPr marL="1828251" indent="0">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2884" y="1871272"/>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sp>
        <p:nvSpPr>
          <p:cNvPr id="9" name="Date Placeholder 8">
            <a:extLst>
              <a:ext uri="{FF2B5EF4-FFF2-40B4-BE49-F238E27FC236}">
                <a16:creationId xmlns:a16="http://schemas.microsoft.com/office/drawing/2014/main" id="{5A4B708A-874B-4F75-A235-6908EB43FA85}"/>
              </a:ext>
            </a:extLst>
          </p:cNvPr>
          <p:cNvSpPr>
            <a:spLocks noGrp="1"/>
          </p:cNvSpPr>
          <p:nvPr>
            <p:ph type="dt" sz="half" idx="11"/>
          </p:nvPr>
        </p:nvSpPr>
        <p:spPr>
          <a:xfrm>
            <a:off x="9828258" y="6292334"/>
            <a:ext cx="1522585" cy="182880"/>
          </a:xfrm>
          <a:prstGeom prst="rect">
            <a:avLst/>
          </a:prstGeom>
        </p:spPr>
        <p:txBody>
          <a:bodyPr/>
          <a:lstStyle/>
          <a:p>
            <a:r>
              <a:rPr lang="en-US"/>
              <a:t>September 3, 20XX </a:t>
            </a:r>
            <a:endParaRPr lang="en-US" dirty="0"/>
          </a:p>
        </p:txBody>
      </p:sp>
      <p:sp>
        <p:nvSpPr>
          <p:cNvPr id="13" name="Footer Placeholder 12">
            <a:extLst>
              <a:ext uri="{FF2B5EF4-FFF2-40B4-BE49-F238E27FC236}">
                <a16:creationId xmlns:a16="http://schemas.microsoft.com/office/drawing/2014/main" id="{71D589B3-67A1-4B39-9EEF-2FB7AB10ECED}"/>
              </a:ext>
            </a:extLst>
          </p:cNvPr>
          <p:cNvSpPr>
            <a:spLocks noGrp="1"/>
          </p:cNvSpPr>
          <p:nvPr>
            <p:ph type="ftr" sz="quarter" idx="12"/>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14" name="Slide Number Placeholder 13">
            <a:extLst>
              <a:ext uri="{FF2B5EF4-FFF2-40B4-BE49-F238E27FC236}">
                <a16:creationId xmlns:a16="http://schemas.microsoft.com/office/drawing/2014/main" id="{F5D91E6B-55B5-4092-AD3B-F7E1FD004599}"/>
              </a:ext>
            </a:extLst>
          </p:cNvPr>
          <p:cNvSpPr>
            <a:spLocks noGrp="1"/>
          </p:cNvSpPr>
          <p:nvPr>
            <p:ph type="sldNum" sz="quarter" idx="13"/>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29193783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1028432" y="999068"/>
            <a:ext cx="4875530" cy="645284"/>
          </a:xfrm>
          <a:prstGeom prst="rect">
            <a:avLst/>
          </a:prstGeom>
        </p:spPr>
        <p:txBody>
          <a:bodyPr lIns="0" tIns="0" rIns="0" bIns="0" anchor="b"/>
          <a:lstStyle/>
          <a:p>
            <a:r>
              <a:rPr lang="en-US"/>
              <a:t>Click to edit Master title style</a:t>
            </a:r>
            <a:endParaRPr lang="en-US" dirty="0"/>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1028432" y="2286003"/>
            <a:ext cx="4875530" cy="3568696"/>
          </a:xfrm>
          <a:prstGeom prst="rect">
            <a:avLst/>
          </a:prstGeom>
        </p:spPr>
        <p:txBody>
          <a:bodyPr lIns="0" tIns="0" rIns="0" bIns="0"/>
          <a:lstStyle>
            <a:lvl1pPr marL="0" indent="0">
              <a:lnSpc>
                <a:spcPct val="100000"/>
              </a:lnSpc>
              <a:buNone/>
              <a:defRPr sz="17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a:t>Click to edit Master text styles</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1032885" y="1869925"/>
            <a:ext cx="4871078"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7352909" y="990600"/>
            <a:ext cx="4835916" cy="4837176"/>
          </a:xfrm>
          <a:prstGeom prst="rect">
            <a:avLst/>
          </a:prstGeom>
        </p:spPr>
        <p:txBody>
          <a:bodyPr/>
          <a:lstStyle/>
          <a:p>
            <a:r>
              <a:rPr lang="en-US"/>
              <a:t>Click icon to add picture</a:t>
            </a:r>
            <a:endParaRPr lang="en-US" dirty="0"/>
          </a:p>
        </p:txBody>
      </p:sp>
      <p:sp>
        <p:nvSpPr>
          <p:cNvPr id="6" name="Date Placeholder 5">
            <a:extLst>
              <a:ext uri="{FF2B5EF4-FFF2-40B4-BE49-F238E27FC236}">
                <a16:creationId xmlns:a16="http://schemas.microsoft.com/office/drawing/2014/main" id="{AAE1D3B9-B2D1-4927-BE44-8408FBD84C06}"/>
              </a:ext>
            </a:extLst>
          </p:cNvPr>
          <p:cNvSpPr>
            <a:spLocks noGrp="1"/>
          </p:cNvSpPr>
          <p:nvPr>
            <p:ph type="dt" sz="half" idx="11"/>
          </p:nvPr>
        </p:nvSpPr>
        <p:spPr>
          <a:xfrm>
            <a:off x="9828258" y="6292334"/>
            <a:ext cx="1522585" cy="182880"/>
          </a:xfrm>
          <a:prstGeom prst="rect">
            <a:avLst/>
          </a:prstGeom>
        </p:spPr>
        <p:txBody>
          <a:bodyPr/>
          <a:lstStyle/>
          <a:p>
            <a:r>
              <a:rPr lang="en-US"/>
              <a:t>September 3, 20XX </a:t>
            </a:r>
            <a:endParaRPr lang="en-US" dirty="0"/>
          </a:p>
        </p:txBody>
      </p:sp>
      <p:sp>
        <p:nvSpPr>
          <p:cNvPr id="7" name="Footer Placeholder 6">
            <a:extLst>
              <a:ext uri="{FF2B5EF4-FFF2-40B4-BE49-F238E27FC236}">
                <a16:creationId xmlns:a16="http://schemas.microsoft.com/office/drawing/2014/main" id="{67447116-BCE7-456E-88B8-96ADC76E5FC5}"/>
              </a:ext>
            </a:extLst>
          </p:cNvPr>
          <p:cNvSpPr>
            <a:spLocks noGrp="1"/>
          </p:cNvSpPr>
          <p:nvPr>
            <p:ph type="ftr" sz="quarter" idx="12"/>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8" name="Slide Number Placeholder 7">
            <a:extLst>
              <a:ext uri="{FF2B5EF4-FFF2-40B4-BE49-F238E27FC236}">
                <a16:creationId xmlns:a16="http://schemas.microsoft.com/office/drawing/2014/main" id="{D03B6347-A35F-4216-9988-7393E598E123}"/>
              </a:ext>
            </a:extLst>
          </p:cNvPr>
          <p:cNvSpPr>
            <a:spLocks noGrp="1"/>
          </p:cNvSpPr>
          <p:nvPr>
            <p:ph type="sldNum" sz="quarter" idx="13"/>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27307298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5601" y="1753933"/>
            <a:ext cx="8122878" cy="1421928"/>
          </a:xfrm>
        </p:spPr>
        <p:txBody>
          <a:bodyPr anchor="b"/>
          <a:lstStyle>
            <a:lvl1pPr algn="r">
              <a:lnSpc>
                <a:spcPct val="90000"/>
              </a:lnSpc>
              <a:defRPr sz="4800" b="0">
                <a:solidFill>
                  <a:schemeClr val="tx2"/>
                </a:solidFill>
                <a:latin typeface="Times New Roman" panose="02020603050405020304" pitchFamily="18" charset="0"/>
                <a:cs typeface="Times New Roman" panose="02020603050405020304" pitchFamily="18" charset="0"/>
              </a:defRPr>
            </a:lvl1pPr>
          </a:lstStyle>
          <a:p>
            <a:r>
              <a:rPr lang="en-US" dirty="0"/>
              <a:t>Click to Edit Title Slide Headline</a:t>
            </a:r>
          </a:p>
        </p:txBody>
      </p:sp>
      <p:sp>
        <p:nvSpPr>
          <p:cNvPr id="6" name="Text Placeholder 5"/>
          <p:cNvSpPr>
            <a:spLocks noGrp="1"/>
          </p:cNvSpPr>
          <p:nvPr>
            <p:ph type="body" sz="quarter" idx="10" hasCustomPrompt="1"/>
          </p:nvPr>
        </p:nvSpPr>
        <p:spPr>
          <a:xfrm>
            <a:off x="2906270" y="3354144"/>
            <a:ext cx="8121650" cy="465137"/>
          </a:xfrm>
          <a:prstGeom prst="rect">
            <a:avLst/>
          </a:prstGeom>
        </p:spPr>
        <p:txBody>
          <a:bodyPr/>
          <a:lstStyle>
            <a:lvl1pPr marL="0" indent="0" algn="r">
              <a:lnSpc>
                <a:spcPct val="80000"/>
              </a:lnSpc>
              <a:buNone/>
              <a:defRPr sz="2200" cap="all" baseline="0">
                <a:solidFill>
                  <a:schemeClr val="tx2"/>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TITLE SLIDE SUBHEAD</a:t>
            </a:r>
          </a:p>
        </p:txBody>
      </p:sp>
      <p:pic>
        <p:nvPicPr>
          <p:cNvPr id="5" name="Picture 4">
            <a:extLst>
              <a:ext uri="{FF2B5EF4-FFF2-40B4-BE49-F238E27FC236}">
                <a16:creationId xmlns:a16="http://schemas.microsoft.com/office/drawing/2014/main" id="{2BDB4F27-DA07-0C41-9977-F0DF50E13EAF}"/>
              </a:ext>
            </a:extLst>
          </p:cNvPr>
          <p:cNvPicPr>
            <a:picLocks noChangeAspect="1"/>
          </p:cNvPicPr>
          <p:nvPr userDrawn="1"/>
        </p:nvPicPr>
        <p:blipFill>
          <a:blip r:embed="rId2"/>
          <a:srcRect/>
          <a:stretch/>
        </p:blipFill>
        <p:spPr>
          <a:xfrm>
            <a:off x="8726223" y="6155098"/>
            <a:ext cx="3068450" cy="423040"/>
          </a:xfrm>
          <a:prstGeom prst="rect">
            <a:avLst/>
          </a:prstGeom>
        </p:spPr>
      </p:pic>
    </p:spTree>
    <p:extLst>
      <p:ext uri="{BB962C8B-B14F-4D97-AF65-F5344CB8AC3E}">
        <p14:creationId xmlns:p14="http://schemas.microsoft.com/office/powerpoint/2010/main" val="161002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D808B2-C5CA-FE45-B556-461D856BF7A0}"/>
              </a:ext>
            </a:extLst>
          </p:cNvPr>
          <p:cNvSpPr>
            <a:spLocks noGrp="1"/>
          </p:cNvSpPr>
          <p:nvPr>
            <p:ph type="pic" sz="quarter" idx="10"/>
          </p:nvPr>
        </p:nvSpPr>
        <p:spPr>
          <a:xfrm>
            <a:off x="0" y="0"/>
            <a:ext cx="12188825" cy="6858000"/>
          </a:xfrm>
          <a:prstGeom prst="rect">
            <a:avLst/>
          </a:prstGeom>
        </p:spPr>
        <p:txBody>
          <a:body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4425CA9F-967F-1545-8E32-09F4DB0F04F6}"/>
              </a:ext>
            </a:extLst>
          </p:cNvPr>
          <p:cNvCxnSpPr>
            <a:cxnSpLocks/>
          </p:cNvCxnSpPr>
          <p:nvPr userDrawn="1"/>
        </p:nvCxnSpPr>
        <p:spPr>
          <a:xfrm flipV="1">
            <a:off x="1044204" y="1862667"/>
            <a:ext cx="10100418" cy="8670"/>
          </a:xfrm>
          <a:prstGeom prst="line">
            <a:avLst/>
          </a:prstGeom>
          <a:ln w="76200"/>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69DD4EBD-237B-7245-A9C2-A37674E23EEF}"/>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spTree>
    <p:extLst>
      <p:ext uri="{BB962C8B-B14F-4D97-AF65-F5344CB8AC3E}">
        <p14:creationId xmlns:p14="http://schemas.microsoft.com/office/powerpoint/2010/main" val="358689790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A6D65B-10A2-D743-9FFA-D14B8696F310}"/>
              </a:ext>
              <a:ext uri="{C183D7F6-B498-43B3-948B-1728B52AA6E4}">
                <adec:decorative xmlns:adec="http://schemas.microsoft.com/office/drawing/2017/decorative" val="1"/>
              </a:ext>
            </a:extLst>
          </p:cNvPr>
          <p:cNvSpPr>
            <a:spLocks/>
          </p:cNvSpPr>
          <p:nvPr userDrawn="1"/>
        </p:nvSpPr>
        <p:spPr bwMode="auto">
          <a:xfrm>
            <a:off x="1" y="-6836"/>
            <a:ext cx="11155941" cy="5824847"/>
          </a:xfrm>
          <a:prstGeom prst="rect">
            <a:avLst/>
          </a:prstGeom>
          <a:solidFill>
            <a:schemeClr val="accent1"/>
          </a:solidFill>
          <a:ln>
            <a:noFill/>
          </a:ln>
        </p:spPr>
        <p:txBody>
          <a:bodyPr rot="0" vert="horz" wrap="square" lIns="91416" tIns="45708" rIns="91416" bIns="45708" anchor="t" anchorCtr="0" upright="1">
            <a:noAutofit/>
          </a:bodyPr>
          <a:lstStyle/>
          <a:p>
            <a:endParaRPr lang="en-US" sz="1799" dirty="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098" y="2286000"/>
            <a:ext cx="9142773" cy="3164926"/>
          </a:xfrm>
          <a:prstGeom prst="rect">
            <a:avLst/>
          </a:prstGeom>
        </p:spPr>
        <p:txBody>
          <a:bodyPr/>
          <a:lstStyle/>
          <a:p>
            <a:r>
              <a:rPr lang="en-US"/>
              <a:t>Click icon to add chart</a:t>
            </a:r>
            <a:endParaRPr lang="en-US" dirty="0"/>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0C0F4C76-2690-7448-8D03-9692C2BB1016}"/>
              </a:ext>
            </a:extLst>
          </p:cNvPr>
          <p:cNvCxnSpPr>
            <a:cxnSpLocks/>
          </p:cNvCxnSpPr>
          <p:nvPr userDrawn="1"/>
        </p:nvCxnSpPr>
        <p:spPr>
          <a:xfrm>
            <a:off x="1032884" y="1871272"/>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BA1C09B5-CD25-4B65-9120-D8EBD79ABC86}"/>
              </a:ext>
            </a:extLst>
          </p:cNvPr>
          <p:cNvSpPr>
            <a:spLocks noGrp="1"/>
          </p:cNvSpPr>
          <p:nvPr>
            <p:ph type="dt" sz="half" idx="12"/>
          </p:nvPr>
        </p:nvSpPr>
        <p:spPr>
          <a:xfrm>
            <a:off x="9828258" y="6292334"/>
            <a:ext cx="1522585" cy="182880"/>
          </a:xfrm>
          <a:prstGeom prst="rect">
            <a:avLst/>
          </a:prstGeom>
        </p:spPr>
        <p:txBody>
          <a:bodyPr/>
          <a:lstStyle/>
          <a:p>
            <a:r>
              <a:rPr lang="en-US"/>
              <a:t>September 3, 20XX </a:t>
            </a:r>
            <a:endParaRPr lang="en-US" dirty="0"/>
          </a:p>
        </p:txBody>
      </p:sp>
      <p:sp>
        <p:nvSpPr>
          <p:cNvPr id="6" name="Footer Placeholder 5">
            <a:extLst>
              <a:ext uri="{FF2B5EF4-FFF2-40B4-BE49-F238E27FC236}">
                <a16:creationId xmlns:a16="http://schemas.microsoft.com/office/drawing/2014/main" id="{EC6281DE-BBF4-4AA1-B110-DC418232A013}"/>
              </a:ext>
            </a:extLst>
          </p:cNvPr>
          <p:cNvSpPr>
            <a:spLocks noGrp="1"/>
          </p:cNvSpPr>
          <p:nvPr>
            <p:ph type="ftr" sz="quarter" idx="13"/>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7" name="Slide Number Placeholder 6">
            <a:extLst>
              <a:ext uri="{FF2B5EF4-FFF2-40B4-BE49-F238E27FC236}">
                <a16:creationId xmlns:a16="http://schemas.microsoft.com/office/drawing/2014/main" id="{7839333A-6926-414D-9C9D-B62395A38A86}"/>
              </a:ext>
            </a:extLst>
          </p:cNvPr>
          <p:cNvSpPr>
            <a:spLocks noGrp="1"/>
          </p:cNvSpPr>
          <p:nvPr>
            <p:ph type="sldNum" sz="quarter" idx="14"/>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50292164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55E5B9-5A63-2D46-8653-3FD1F538F58A}"/>
              </a:ext>
              <a:ext uri="{C183D7F6-B498-43B3-948B-1728B52AA6E4}">
                <adec:decorative xmlns:adec="http://schemas.microsoft.com/office/drawing/2017/decorative" val="1"/>
              </a:ext>
            </a:extLst>
          </p:cNvPr>
          <p:cNvSpPr>
            <a:spLocks/>
          </p:cNvSpPr>
          <p:nvPr userDrawn="1"/>
        </p:nvSpPr>
        <p:spPr bwMode="auto">
          <a:xfrm>
            <a:off x="1" y="4454"/>
            <a:ext cx="11155941" cy="5824847"/>
          </a:xfrm>
          <a:prstGeom prst="rect">
            <a:avLst/>
          </a:prstGeom>
          <a:solidFill>
            <a:schemeClr val="accent2"/>
          </a:solidFill>
          <a:ln>
            <a:noFill/>
          </a:ln>
        </p:spPr>
        <p:txBody>
          <a:bodyPr rot="0" vert="horz" wrap="square" lIns="91416" tIns="45708" rIns="91416" bIns="45708" anchor="t" anchorCtr="0" upright="1">
            <a:noAutofit/>
          </a:bodyPr>
          <a:lstStyle/>
          <a:p>
            <a:endParaRPr lang="en-US" sz="1799" dirty="0"/>
          </a:p>
        </p:txBody>
      </p:sp>
      <p:sp>
        <p:nvSpPr>
          <p:cNvPr id="3" name="Table Placeholder 2">
            <a:extLst>
              <a:ext uri="{FF2B5EF4-FFF2-40B4-BE49-F238E27FC236}">
                <a16:creationId xmlns:a16="http://schemas.microsoft.com/office/drawing/2014/main" id="{03FB492B-801F-1741-BD1B-89F9C6BFF0EC}"/>
              </a:ext>
            </a:extLst>
          </p:cNvPr>
          <p:cNvSpPr>
            <a:spLocks noGrp="1"/>
          </p:cNvSpPr>
          <p:nvPr>
            <p:ph type="tbl" sz="quarter" idx="10"/>
          </p:nvPr>
        </p:nvSpPr>
        <p:spPr>
          <a:xfrm>
            <a:off x="1028432" y="2423161"/>
            <a:ext cx="9065439" cy="2227404"/>
          </a:xfrm>
          <a:prstGeom prst="rect">
            <a:avLst/>
          </a:prstGeom>
        </p:spPr>
        <p:txBody>
          <a:bodyPr/>
          <a:lstStyle/>
          <a:p>
            <a:r>
              <a:rPr lang="en-US"/>
              <a:t>Click icon to add table</a:t>
            </a:r>
            <a:endParaRPr lang="en-US" dirty="0"/>
          </a:p>
        </p:txBody>
      </p:sp>
      <p:sp>
        <p:nvSpPr>
          <p:cNvPr id="13" name="Title 1">
            <a:extLst>
              <a:ext uri="{FF2B5EF4-FFF2-40B4-BE49-F238E27FC236}">
                <a16:creationId xmlns:a16="http://schemas.microsoft.com/office/drawing/2014/main" id="{774545B3-0290-D848-BDB5-811BC52BD457}"/>
              </a:ext>
            </a:extLst>
          </p:cNvPr>
          <p:cNvSpPr>
            <a:spLocks noGrp="1"/>
          </p:cNvSpPr>
          <p:nvPr>
            <p:ph type="title"/>
          </p:nvPr>
        </p:nvSpPr>
        <p:spPr>
          <a:xfrm>
            <a:off x="1028432" y="999068"/>
            <a:ext cx="10093871" cy="645284"/>
          </a:xfrm>
          <a:prstGeom prst="rect">
            <a:avLst/>
          </a:prstGeom>
        </p:spPr>
        <p:txBody>
          <a:bodyPr lIns="0" tIns="0" rIns="0" bIns="0" anchor="b"/>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03709460-09E4-854A-889B-491A934DE40F}"/>
              </a:ext>
            </a:extLst>
          </p:cNvPr>
          <p:cNvCxnSpPr>
            <a:cxnSpLocks/>
          </p:cNvCxnSpPr>
          <p:nvPr userDrawn="1"/>
        </p:nvCxnSpPr>
        <p:spPr>
          <a:xfrm>
            <a:off x="1032884" y="1871272"/>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Date Placeholder 5">
            <a:extLst>
              <a:ext uri="{FF2B5EF4-FFF2-40B4-BE49-F238E27FC236}">
                <a16:creationId xmlns:a16="http://schemas.microsoft.com/office/drawing/2014/main" id="{0F749A19-BE29-4599-ABBE-E7C61FF9EE3F}"/>
              </a:ext>
            </a:extLst>
          </p:cNvPr>
          <p:cNvSpPr>
            <a:spLocks noGrp="1"/>
          </p:cNvSpPr>
          <p:nvPr>
            <p:ph type="dt" sz="half" idx="11"/>
          </p:nvPr>
        </p:nvSpPr>
        <p:spPr>
          <a:xfrm>
            <a:off x="9828258" y="6292334"/>
            <a:ext cx="1522585" cy="182880"/>
          </a:xfrm>
          <a:prstGeom prst="rect">
            <a:avLst/>
          </a:prstGeom>
        </p:spPr>
        <p:txBody>
          <a:bodyPr/>
          <a:lstStyle/>
          <a:p>
            <a:r>
              <a:rPr lang="en-US"/>
              <a:t>September 3, 20XX </a:t>
            </a:r>
            <a:endParaRPr lang="en-US" dirty="0"/>
          </a:p>
        </p:txBody>
      </p:sp>
      <p:sp>
        <p:nvSpPr>
          <p:cNvPr id="7" name="Footer Placeholder 6">
            <a:extLst>
              <a:ext uri="{FF2B5EF4-FFF2-40B4-BE49-F238E27FC236}">
                <a16:creationId xmlns:a16="http://schemas.microsoft.com/office/drawing/2014/main" id="{98F30C11-6611-47E2-9CF7-8EE77F4CD107}"/>
              </a:ext>
            </a:extLst>
          </p:cNvPr>
          <p:cNvSpPr>
            <a:spLocks noGrp="1"/>
          </p:cNvSpPr>
          <p:nvPr>
            <p:ph type="ftr" sz="quarter" idx="12"/>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8" name="Slide Number Placeholder 7">
            <a:extLst>
              <a:ext uri="{FF2B5EF4-FFF2-40B4-BE49-F238E27FC236}">
                <a16:creationId xmlns:a16="http://schemas.microsoft.com/office/drawing/2014/main" id="{5AF710E8-4CE9-4D79-8121-DD559D321EC4}"/>
              </a:ext>
            </a:extLst>
          </p:cNvPr>
          <p:cNvSpPr>
            <a:spLocks noGrp="1"/>
          </p:cNvSpPr>
          <p:nvPr>
            <p:ph type="sldNum" sz="quarter" idx="13"/>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945605460"/>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A99595-F780-594B-8C36-E4E5AF5E1CD5}"/>
              </a:ext>
              <a:ext uri="{C183D7F6-B498-43B3-948B-1728B52AA6E4}">
                <adec:decorative xmlns:adec="http://schemas.microsoft.com/office/drawing/2017/decorative" val="1"/>
              </a:ext>
            </a:extLst>
          </p:cNvPr>
          <p:cNvSpPr>
            <a:spLocks/>
          </p:cNvSpPr>
          <p:nvPr userDrawn="1"/>
        </p:nvSpPr>
        <p:spPr bwMode="auto">
          <a:xfrm>
            <a:off x="1" y="-6836"/>
            <a:ext cx="11155941" cy="5824847"/>
          </a:xfrm>
          <a:prstGeom prst="rect">
            <a:avLst/>
          </a:prstGeom>
          <a:solidFill>
            <a:schemeClr val="accent1"/>
          </a:solidFill>
          <a:ln>
            <a:noFill/>
          </a:ln>
        </p:spPr>
        <p:txBody>
          <a:bodyPr rot="0" vert="horz" wrap="square" lIns="91416" tIns="45708" rIns="91416" bIns="45708" anchor="t" anchorCtr="0" upright="1">
            <a:noAutofit/>
          </a:bodyPr>
          <a:lstStyle/>
          <a:p>
            <a:endParaRPr lang="en-US" sz="1799" dirty="0"/>
          </a:p>
        </p:txBody>
      </p:sp>
      <p:cxnSp>
        <p:nvCxnSpPr>
          <p:cNvPr id="12" name="Straight Connector 11">
            <a:extLst>
              <a:ext uri="{FF2B5EF4-FFF2-40B4-BE49-F238E27FC236}">
                <a16:creationId xmlns:a16="http://schemas.microsoft.com/office/drawing/2014/main" id="{04AFB169-81B7-454B-BE19-407333C86F3B}"/>
              </a:ext>
            </a:extLst>
          </p:cNvPr>
          <p:cNvCxnSpPr>
            <a:cxnSpLocks/>
          </p:cNvCxnSpPr>
          <p:nvPr userDrawn="1"/>
        </p:nvCxnSpPr>
        <p:spPr>
          <a:xfrm>
            <a:off x="2184366" y="1874704"/>
            <a:ext cx="8971575"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432" y="2304344"/>
            <a:ext cx="7808466" cy="2989263"/>
          </a:xfrm>
          <a:prstGeom prst="rect">
            <a:avLst/>
          </a:prstGeom>
        </p:spPr>
        <p:txBody>
          <a:bodyPr lIns="0" tIns="0" rIns="0" bIns="0"/>
          <a:lstStyle>
            <a:lvl1pPr marL="0" indent="0">
              <a:lnSpc>
                <a:spcPct val="150000"/>
              </a:lnSpc>
              <a:buNone/>
              <a:defRPr/>
            </a:lvl1pPr>
            <a:lvl2pPr marL="457063" indent="0">
              <a:buNone/>
              <a:defRPr/>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324" y="978782"/>
            <a:ext cx="1588958" cy="1325563"/>
          </a:xfrm>
          <a:prstGeom prst="rect">
            <a:avLst/>
          </a:prstGeom>
        </p:spPr>
        <p:txBody>
          <a:bodyPr/>
          <a:lstStyle>
            <a:lvl1pPr>
              <a:defRPr sz="19994"/>
            </a:lvl1pPr>
          </a:lstStyle>
          <a:p>
            <a:r>
              <a:rPr lang="en-US" dirty="0"/>
              <a:t>“</a:t>
            </a:r>
          </a:p>
        </p:txBody>
      </p:sp>
      <p:sp>
        <p:nvSpPr>
          <p:cNvPr id="7" name="Date Placeholder 6">
            <a:extLst>
              <a:ext uri="{FF2B5EF4-FFF2-40B4-BE49-F238E27FC236}">
                <a16:creationId xmlns:a16="http://schemas.microsoft.com/office/drawing/2014/main" id="{894887C6-2D97-4388-AA65-CEEA6591BFB1}"/>
              </a:ext>
            </a:extLst>
          </p:cNvPr>
          <p:cNvSpPr>
            <a:spLocks noGrp="1"/>
          </p:cNvSpPr>
          <p:nvPr>
            <p:ph type="dt" sz="half" idx="11"/>
          </p:nvPr>
        </p:nvSpPr>
        <p:spPr>
          <a:xfrm>
            <a:off x="9828258" y="6292334"/>
            <a:ext cx="1522585" cy="182880"/>
          </a:xfrm>
          <a:prstGeom prst="rect">
            <a:avLst/>
          </a:prstGeom>
        </p:spPr>
        <p:txBody>
          <a:bodyPr/>
          <a:lstStyle/>
          <a:p>
            <a:r>
              <a:rPr lang="en-US"/>
              <a:t>September 3, 20XX </a:t>
            </a:r>
            <a:endParaRPr lang="en-US" dirty="0"/>
          </a:p>
        </p:txBody>
      </p:sp>
      <p:sp>
        <p:nvSpPr>
          <p:cNvPr id="8" name="Footer Placeholder 7">
            <a:extLst>
              <a:ext uri="{FF2B5EF4-FFF2-40B4-BE49-F238E27FC236}">
                <a16:creationId xmlns:a16="http://schemas.microsoft.com/office/drawing/2014/main" id="{63F84EFA-1D77-40D3-B5AC-6652DC26F0ED}"/>
              </a:ext>
            </a:extLst>
          </p:cNvPr>
          <p:cNvSpPr>
            <a:spLocks noGrp="1"/>
          </p:cNvSpPr>
          <p:nvPr>
            <p:ph type="ftr" sz="quarter" idx="12"/>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11" name="Slide Number Placeholder 10">
            <a:extLst>
              <a:ext uri="{FF2B5EF4-FFF2-40B4-BE49-F238E27FC236}">
                <a16:creationId xmlns:a16="http://schemas.microsoft.com/office/drawing/2014/main" id="{713CA07C-1BC2-4B16-8557-27C373CFCE9C}"/>
              </a:ext>
            </a:extLst>
          </p:cNvPr>
          <p:cNvSpPr>
            <a:spLocks noGrp="1"/>
          </p:cNvSpPr>
          <p:nvPr>
            <p:ph type="sldNum" sz="quarter" idx="13"/>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78669761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EFAD8BFA-14F6-F54A-AB64-29F9F7616A7D}"/>
              </a:ext>
            </a:extLst>
          </p:cNvPr>
          <p:cNvCxnSpPr>
            <a:cxnSpLocks/>
          </p:cNvCxnSpPr>
          <p:nvPr userDrawn="1"/>
        </p:nvCxnSpPr>
        <p:spPr>
          <a:xfrm>
            <a:off x="1032884" y="1874640"/>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432" y="4313437"/>
            <a:ext cx="1828324" cy="401220"/>
          </a:xfrm>
          <a:prstGeom prst="rect">
            <a:avLst/>
          </a:prstGeom>
        </p:spPr>
        <p:txBody>
          <a:bodyPr lIns="0" tIns="0" rIns="0" bIns="0"/>
          <a:lstStyle>
            <a:lvl1pPr marL="0" indent="0">
              <a:buNone/>
              <a:defRPr sz="1799" b="1"/>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432" y="4752757"/>
            <a:ext cx="1828324" cy="552450"/>
          </a:xfrm>
          <a:prstGeom prst="rect">
            <a:avLst/>
          </a:prstGeom>
        </p:spPr>
        <p:txBody>
          <a:bodyPr lIns="0" tIns="0" rIns="0" bIns="0"/>
          <a:lstStyle>
            <a:lvl1pPr marL="0" indent="0">
              <a:buNone/>
              <a:defRPr sz="1600" b="0"/>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1" name="Text Placeholder 4">
            <a:extLst>
              <a:ext uri="{FF2B5EF4-FFF2-40B4-BE49-F238E27FC236}">
                <a16:creationId xmlns:a16="http://schemas.microsoft.com/office/drawing/2014/main" id="{892AA37C-BA0F-9C4F-B098-EDFE391C47DB}"/>
              </a:ext>
            </a:extLst>
          </p:cNvPr>
          <p:cNvSpPr>
            <a:spLocks noGrp="1"/>
          </p:cNvSpPr>
          <p:nvPr>
            <p:ph type="body" sz="quarter" idx="12"/>
          </p:nvPr>
        </p:nvSpPr>
        <p:spPr>
          <a:xfrm>
            <a:off x="3783614" y="4332487"/>
            <a:ext cx="1828324" cy="401221"/>
          </a:xfrm>
          <a:prstGeom prst="rect">
            <a:avLst/>
          </a:prstGeom>
        </p:spPr>
        <p:txBody>
          <a:bodyPr lIns="0" tIns="0" rIns="0" bIns="0"/>
          <a:lstStyle>
            <a:lvl1pPr marL="0" indent="0">
              <a:buNone/>
              <a:defRPr sz="1799" b="1"/>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2" name="Text Placeholder 4">
            <a:extLst>
              <a:ext uri="{FF2B5EF4-FFF2-40B4-BE49-F238E27FC236}">
                <a16:creationId xmlns:a16="http://schemas.microsoft.com/office/drawing/2014/main" id="{EEAAAC92-F1DA-6847-8D56-1ACCD5E3B0F5}"/>
              </a:ext>
            </a:extLst>
          </p:cNvPr>
          <p:cNvSpPr>
            <a:spLocks noGrp="1"/>
          </p:cNvSpPr>
          <p:nvPr>
            <p:ph type="body" sz="quarter" idx="13"/>
          </p:nvPr>
        </p:nvSpPr>
        <p:spPr>
          <a:xfrm>
            <a:off x="3783614" y="4752757"/>
            <a:ext cx="1828324" cy="552450"/>
          </a:xfrm>
          <a:prstGeom prst="rect">
            <a:avLst/>
          </a:prstGeom>
        </p:spPr>
        <p:txBody>
          <a:bodyPr lIns="0" tIns="0" rIns="0" bIns="0"/>
          <a:lstStyle>
            <a:lvl1pPr marL="0" indent="0">
              <a:buNone/>
              <a:defRPr sz="1600" b="0"/>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3" name="Text Placeholder 4">
            <a:extLst>
              <a:ext uri="{FF2B5EF4-FFF2-40B4-BE49-F238E27FC236}">
                <a16:creationId xmlns:a16="http://schemas.microsoft.com/office/drawing/2014/main" id="{F4E4153D-E2B3-7D4A-8D92-FF6597B2FB5F}"/>
              </a:ext>
            </a:extLst>
          </p:cNvPr>
          <p:cNvSpPr>
            <a:spLocks noGrp="1"/>
          </p:cNvSpPr>
          <p:nvPr>
            <p:ph type="body" sz="quarter" idx="14"/>
          </p:nvPr>
        </p:nvSpPr>
        <p:spPr>
          <a:xfrm>
            <a:off x="6529811" y="4313437"/>
            <a:ext cx="1828324" cy="420271"/>
          </a:xfrm>
          <a:prstGeom prst="rect">
            <a:avLst/>
          </a:prstGeom>
        </p:spPr>
        <p:txBody>
          <a:bodyPr lIns="0" tIns="0" rIns="0" bIns="0"/>
          <a:lstStyle>
            <a:lvl1pPr marL="0" indent="0">
              <a:buNone/>
              <a:defRPr sz="1799" b="1"/>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4" name="Text Placeholder 4">
            <a:extLst>
              <a:ext uri="{FF2B5EF4-FFF2-40B4-BE49-F238E27FC236}">
                <a16:creationId xmlns:a16="http://schemas.microsoft.com/office/drawing/2014/main" id="{0D6B703A-5BF6-744F-A3D3-C65E3F8B3B6B}"/>
              </a:ext>
            </a:extLst>
          </p:cNvPr>
          <p:cNvSpPr>
            <a:spLocks noGrp="1"/>
          </p:cNvSpPr>
          <p:nvPr>
            <p:ph type="body" sz="quarter" idx="15"/>
          </p:nvPr>
        </p:nvSpPr>
        <p:spPr>
          <a:xfrm>
            <a:off x="6529811" y="4752758"/>
            <a:ext cx="1828324" cy="552451"/>
          </a:xfrm>
          <a:prstGeom prst="rect">
            <a:avLst/>
          </a:prstGeom>
        </p:spPr>
        <p:txBody>
          <a:bodyPr lIns="0" tIns="0" rIns="0" bIns="0"/>
          <a:lstStyle>
            <a:lvl1pPr marL="0" indent="0">
              <a:buNone/>
              <a:defRPr sz="1600" b="0"/>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5" name="Text Placeholder 4">
            <a:extLst>
              <a:ext uri="{FF2B5EF4-FFF2-40B4-BE49-F238E27FC236}">
                <a16:creationId xmlns:a16="http://schemas.microsoft.com/office/drawing/2014/main" id="{982A9FE5-981A-B340-B8F8-D2DB83C19609}"/>
              </a:ext>
            </a:extLst>
          </p:cNvPr>
          <p:cNvSpPr>
            <a:spLocks noGrp="1"/>
          </p:cNvSpPr>
          <p:nvPr>
            <p:ph type="body" sz="quarter" idx="16"/>
          </p:nvPr>
        </p:nvSpPr>
        <p:spPr>
          <a:xfrm>
            <a:off x="9293979" y="4332487"/>
            <a:ext cx="1828324" cy="420271"/>
          </a:xfrm>
          <a:prstGeom prst="rect">
            <a:avLst/>
          </a:prstGeom>
        </p:spPr>
        <p:txBody>
          <a:bodyPr lIns="0" tIns="0" rIns="0" bIns="0"/>
          <a:lstStyle>
            <a:lvl1pPr marL="0" indent="0">
              <a:buNone/>
              <a:defRPr sz="1799" b="1"/>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6" name="Text Placeholder 4">
            <a:extLst>
              <a:ext uri="{FF2B5EF4-FFF2-40B4-BE49-F238E27FC236}">
                <a16:creationId xmlns:a16="http://schemas.microsoft.com/office/drawing/2014/main" id="{594B2391-B4C8-5542-8285-39BAD874EC11}"/>
              </a:ext>
            </a:extLst>
          </p:cNvPr>
          <p:cNvSpPr>
            <a:spLocks noGrp="1"/>
          </p:cNvSpPr>
          <p:nvPr>
            <p:ph type="body" sz="quarter" idx="17"/>
          </p:nvPr>
        </p:nvSpPr>
        <p:spPr>
          <a:xfrm>
            <a:off x="9293979" y="4752758"/>
            <a:ext cx="1828324" cy="552451"/>
          </a:xfrm>
          <a:prstGeom prst="rect">
            <a:avLst/>
          </a:prstGeom>
        </p:spPr>
        <p:txBody>
          <a:bodyPr lIns="0" tIns="0" rIns="0" bIns="0"/>
          <a:lstStyle>
            <a:lvl1pPr marL="0" indent="0">
              <a:buNone/>
              <a:defRPr sz="1600" b="0"/>
            </a:lvl1pPr>
            <a:lvl2pPr marL="457063" indent="0">
              <a:buNone/>
              <a:defRPr sz="1600"/>
            </a:lvl2pPr>
            <a:lvl3pPr marL="914126" indent="0">
              <a:buNone/>
              <a:defRPr/>
            </a:lvl3pPr>
            <a:lvl4pPr marL="1371189" indent="0">
              <a:buNone/>
              <a:defRPr/>
            </a:lvl4pPr>
            <a:lvl5pPr marL="1828251" indent="0">
              <a:buNone/>
              <a:defRPr/>
            </a:lvl5pPr>
          </a:lstStyle>
          <a:p>
            <a:pPr lvl="0"/>
            <a:r>
              <a:rPr lang="en-US"/>
              <a:t>Click to edit Master text styles</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432" y="2308936"/>
            <a:ext cx="1828324" cy="1831590"/>
          </a:xfrm>
          <a:prstGeom prst="rect">
            <a:avLst/>
          </a:prstGeom>
        </p:spPr>
        <p:txBody>
          <a:bodyPr/>
          <a:lstStyle>
            <a:lvl1pPr>
              <a:defRPr sz="1999"/>
            </a:lvl1pPr>
          </a:lstStyle>
          <a:p>
            <a:r>
              <a:rPr lang="en-US"/>
              <a:t>Click icon to add picture</a:t>
            </a:r>
            <a:endParaRPr lang="en-US" dirty="0"/>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3614" y="2308936"/>
            <a:ext cx="1828324" cy="1831590"/>
          </a:xfrm>
          <a:prstGeom prst="rect">
            <a:avLst/>
          </a:prstGeom>
        </p:spPr>
        <p:txBody>
          <a:bodyPr/>
          <a:lstStyle>
            <a:lvl1pPr>
              <a:defRPr sz="1999"/>
            </a:lvl1pPr>
          </a:lstStyle>
          <a:p>
            <a:r>
              <a:rPr lang="en-US"/>
              <a:t>Click icon to add picture</a:t>
            </a:r>
            <a:endParaRPr lang="en-US" dirty="0"/>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38797" y="2308936"/>
            <a:ext cx="1828324" cy="1831590"/>
          </a:xfrm>
          <a:prstGeom prst="rect">
            <a:avLst/>
          </a:prstGeom>
        </p:spPr>
        <p:txBody>
          <a:bodyPr/>
          <a:lstStyle>
            <a:lvl1pPr>
              <a:defRPr sz="1999"/>
            </a:lvl1pPr>
          </a:lstStyle>
          <a:p>
            <a:r>
              <a:rPr lang="en-US"/>
              <a:t>Click icon to add picture</a:t>
            </a:r>
            <a:endParaRPr lang="en-US" dirty="0"/>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3979" y="2314278"/>
            <a:ext cx="1828324" cy="1831590"/>
          </a:xfrm>
          <a:prstGeom prst="rect">
            <a:avLst/>
          </a:prstGeom>
        </p:spPr>
        <p:txBody>
          <a:bodyPr/>
          <a:lstStyle>
            <a:lvl1pPr>
              <a:defRPr sz="1999"/>
            </a:lvl1pPr>
          </a:lstStyle>
          <a:p>
            <a:r>
              <a:rPr lang="en-US"/>
              <a:t>Click icon to add picture</a:t>
            </a:r>
            <a:endParaRPr lang="en-US" dirty="0"/>
          </a:p>
        </p:txBody>
      </p:sp>
      <p:sp>
        <p:nvSpPr>
          <p:cNvPr id="25" name="Title 1">
            <a:extLst>
              <a:ext uri="{FF2B5EF4-FFF2-40B4-BE49-F238E27FC236}">
                <a16:creationId xmlns:a16="http://schemas.microsoft.com/office/drawing/2014/main" id="{3B64062A-6292-0441-95CB-9A91F49DBAA7}"/>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sp>
        <p:nvSpPr>
          <p:cNvPr id="6" name="Date Placeholder 5">
            <a:extLst>
              <a:ext uri="{FF2B5EF4-FFF2-40B4-BE49-F238E27FC236}">
                <a16:creationId xmlns:a16="http://schemas.microsoft.com/office/drawing/2014/main" id="{383883EC-FACE-4093-9976-8B0D4C8BEBCC}"/>
              </a:ext>
            </a:extLst>
          </p:cNvPr>
          <p:cNvSpPr>
            <a:spLocks noGrp="1"/>
          </p:cNvSpPr>
          <p:nvPr>
            <p:ph type="dt" sz="half" idx="22"/>
          </p:nvPr>
        </p:nvSpPr>
        <p:spPr>
          <a:xfrm>
            <a:off x="9828258" y="6292334"/>
            <a:ext cx="1522585" cy="182880"/>
          </a:xfrm>
          <a:prstGeom prst="rect">
            <a:avLst/>
          </a:prstGeom>
        </p:spPr>
        <p:txBody>
          <a:bodyPr/>
          <a:lstStyle/>
          <a:p>
            <a:r>
              <a:rPr lang="en-US"/>
              <a:t>September 3, 20XX </a:t>
            </a:r>
            <a:endParaRPr lang="en-US" dirty="0"/>
          </a:p>
        </p:txBody>
      </p:sp>
      <p:sp>
        <p:nvSpPr>
          <p:cNvPr id="7" name="Footer Placeholder 6">
            <a:extLst>
              <a:ext uri="{FF2B5EF4-FFF2-40B4-BE49-F238E27FC236}">
                <a16:creationId xmlns:a16="http://schemas.microsoft.com/office/drawing/2014/main" id="{E2611EE2-9C8D-405E-9ABF-8EFD1E1D6BB5}"/>
              </a:ext>
            </a:extLst>
          </p:cNvPr>
          <p:cNvSpPr>
            <a:spLocks noGrp="1"/>
          </p:cNvSpPr>
          <p:nvPr>
            <p:ph type="ftr" sz="quarter" idx="23"/>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8" name="Slide Number Placeholder 7">
            <a:extLst>
              <a:ext uri="{FF2B5EF4-FFF2-40B4-BE49-F238E27FC236}">
                <a16:creationId xmlns:a16="http://schemas.microsoft.com/office/drawing/2014/main" id="{EFE126EB-13BB-4830-A999-3778C11747A6}"/>
              </a:ext>
            </a:extLst>
          </p:cNvPr>
          <p:cNvSpPr>
            <a:spLocks noGrp="1"/>
          </p:cNvSpPr>
          <p:nvPr>
            <p:ph type="sldNum" sz="quarter" idx="24"/>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4099931025"/>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p:nvPr>
        </p:nvSpPr>
        <p:spPr>
          <a:xfrm>
            <a:off x="1036371" y="3044590"/>
            <a:ext cx="4867592" cy="1942138"/>
          </a:xfrm>
          <a:prstGeom prst="rect">
            <a:avLst/>
          </a:prstGeom>
        </p:spPr>
        <p:txBody>
          <a:bodyPr lIns="0" tIns="0" rIns="0" bIns="0" anchor="t" anchorCtr="0"/>
          <a:lstStyle>
            <a:lvl1pPr marL="285664" indent="-285664">
              <a:buFont typeface="Wingdings" pitchFamily="2" charset="2"/>
              <a:buChar char="§"/>
              <a:defRPr sz="1799"/>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p:nvPr>
        </p:nvSpPr>
        <p:spPr>
          <a:xfrm>
            <a:off x="6284012" y="3044590"/>
            <a:ext cx="4867592" cy="1942138"/>
          </a:xfrm>
          <a:prstGeom prst="rect">
            <a:avLst/>
          </a:prstGeom>
        </p:spPr>
        <p:txBody>
          <a:bodyPr lIns="0" tIns="0" rIns="0" bIns="0" anchor="t" anchorCtr="0"/>
          <a:lstStyle>
            <a:lvl1pPr marL="285664" indent="-285664">
              <a:buFont typeface="Wingdings" pitchFamily="2" charset="2"/>
              <a:buChar char="§"/>
              <a:defRPr sz="1799"/>
            </a:lvl1pPr>
            <a:lvl2pPr>
              <a:defRPr sz="1600"/>
            </a:lvl2pPr>
            <a:lvl3pPr>
              <a:defRPr sz="1600"/>
            </a:lvl3pPr>
            <a:lvl4pPr>
              <a:defRPr sz="1600"/>
            </a:lvl4pPr>
            <a:lvl5pPr>
              <a:defRPr sz="1600"/>
            </a:lvl5pPr>
          </a:lstStyle>
          <a:p>
            <a:pPr lvl="0"/>
            <a:r>
              <a:rPr lang="en-US"/>
              <a:t>Click to edit Master text styles</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B6A0597E-7AE3-F242-9DDF-F678A5E11458}"/>
              </a:ext>
            </a:extLst>
          </p:cNvPr>
          <p:cNvCxnSpPr>
            <a:cxnSpLocks/>
          </p:cNvCxnSpPr>
          <p:nvPr userDrawn="1"/>
        </p:nvCxnSpPr>
        <p:spPr>
          <a:xfrm>
            <a:off x="1032884" y="1871272"/>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p:nvPr>
        </p:nvSpPr>
        <p:spPr>
          <a:xfrm>
            <a:off x="941371" y="2328554"/>
            <a:ext cx="4962591" cy="645284"/>
          </a:xfrm>
          <a:prstGeom prst="rect">
            <a:avLst/>
          </a:prstGeom>
        </p:spPr>
        <p:txBody>
          <a:bodyPr/>
          <a:lstStyle>
            <a:lvl1pPr>
              <a:buNone/>
              <a:defRPr sz="1799" b="1"/>
            </a:lvl1pPr>
          </a:lstStyle>
          <a:p>
            <a:pPr lvl="0"/>
            <a:r>
              <a:rPr lang="en-US"/>
              <a:t>Click to edit Master text styles</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p:nvPr>
        </p:nvSpPr>
        <p:spPr>
          <a:xfrm>
            <a:off x="6256569" y="2328554"/>
            <a:ext cx="4867592" cy="645284"/>
          </a:xfrm>
          <a:prstGeom prst="rect">
            <a:avLst/>
          </a:prstGeom>
        </p:spPr>
        <p:txBody>
          <a:bodyPr/>
          <a:lstStyle>
            <a:lvl1pPr>
              <a:buNone/>
              <a:defRPr sz="1799" b="1"/>
            </a:lvl1pPr>
          </a:lstStyle>
          <a:p>
            <a:pPr lvl="0"/>
            <a:r>
              <a:rPr lang="en-US"/>
              <a:t>Click to edit Master text styles</a:t>
            </a:r>
          </a:p>
        </p:txBody>
      </p:sp>
      <p:sp>
        <p:nvSpPr>
          <p:cNvPr id="5" name="Date Placeholder 4">
            <a:extLst>
              <a:ext uri="{FF2B5EF4-FFF2-40B4-BE49-F238E27FC236}">
                <a16:creationId xmlns:a16="http://schemas.microsoft.com/office/drawing/2014/main" id="{18E274C5-9C2D-4A46-AEAE-9DBE1C417477}"/>
              </a:ext>
            </a:extLst>
          </p:cNvPr>
          <p:cNvSpPr>
            <a:spLocks noGrp="1"/>
          </p:cNvSpPr>
          <p:nvPr>
            <p:ph type="dt" sz="half" idx="19"/>
          </p:nvPr>
        </p:nvSpPr>
        <p:spPr>
          <a:xfrm>
            <a:off x="9828258" y="6292334"/>
            <a:ext cx="1522585" cy="182880"/>
          </a:xfrm>
          <a:prstGeom prst="rect">
            <a:avLst/>
          </a:prstGeom>
        </p:spPr>
        <p:txBody>
          <a:bodyPr/>
          <a:lstStyle/>
          <a:p>
            <a:r>
              <a:rPr lang="en-US"/>
              <a:t>September 3, 20XX </a:t>
            </a:r>
            <a:endParaRPr lang="en-US" dirty="0"/>
          </a:p>
        </p:txBody>
      </p:sp>
      <p:sp>
        <p:nvSpPr>
          <p:cNvPr id="6" name="Footer Placeholder 5">
            <a:extLst>
              <a:ext uri="{FF2B5EF4-FFF2-40B4-BE49-F238E27FC236}">
                <a16:creationId xmlns:a16="http://schemas.microsoft.com/office/drawing/2014/main" id="{99419017-8DD9-4B28-B0F1-E82FFB8C1DFB}"/>
              </a:ext>
            </a:extLst>
          </p:cNvPr>
          <p:cNvSpPr>
            <a:spLocks noGrp="1"/>
          </p:cNvSpPr>
          <p:nvPr>
            <p:ph type="ftr" sz="quarter" idx="20"/>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7" name="Slide Number Placeholder 6">
            <a:extLst>
              <a:ext uri="{FF2B5EF4-FFF2-40B4-BE49-F238E27FC236}">
                <a16:creationId xmlns:a16="http://schemas.microsoft.com/office/drawing/2014/main" id="{BA0BFF08-A844-4449-9EC2-5B6B6C2D62AF}"/>
              </a:ext>
            </a:extLst>
          </p:cNvPr>
          <p:cNvSpPr>
            <a:spLocks noGrp="1"/>
          </p:cNvSpPr>
          <p:nvPr>
            <p:ph type="sldNum" sz="quarter" idx="21"/>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05232676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p:nvPr>
        </p:nvSpPr>
        <p:spPr>
          <a:xfrm>
            <a:off x="1036372" y="3052691"/>
            <a:ext cx="3077357" cy="1942138"/>
          </a:xfrm>
          <a:prstGeom prst="rect">
            <a:avLst/>
          </a:prstGeom>
        </p:spPr>
        <p:txBody>
          <a:bodyPr lIns="0" tIns="0" rIns="0" bIns="0" anchor="t" anchorCtr="0"/>
          <a:lstStyle>
            <a:lvl1pPr marL="285664" indent="-285664">
              <a:buFont typeface="Wingdings" pitchFamily="2" charset="2"/>
              <a:buChar char="§"/>
              <a:defRPr sz="1799"/>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p:nvPr>
        </p:nvSpPr>
        <p:spPr>
          <a:xfrm>
            <a:off x="8037006" y="3044590"/>
            <a:ext cx="3114598" cy="1942138"/>
          </a:xfrm>
          <a:prstGeom prst="rect">
            <a:avLst/>
          </a:prstGeom>
        </p:spPr>
        <p:txBody>
          <a:bodyPr lIns="0" tIns="0" rIns="0" bIns="0" anchor="t" anchorCtr="0"/>
          <a:lstStyle>
            <a:lvl1pPr marL="285664" indent="-285664">
              <a:buFont typeface="Wingdings" pitchFamily="2" charset="2"/>
              <a:buChar char="§"/>
              <a:defRPr sz="1799"/>
            </a:lvl1pPr>
            <a:lvl2pPr>
              <a:defRPr sz="1600"/>
            </a:lvl2pPr>
            <a:lvl3pPr>
              <a:defRPr sz="1600"/>
            </a:lvl3pPr>
            <a:lvl4pPr>
              <a:defRPr sz="1600"/>
            </a:lvl4pPr>
            <a:lvl5pPr>
              <a:defRPr sz="1600"/>
            </a:lvl5pPr>
          </a:lstStyle>
          <a:p>
            <a:pPr lvl="0"/>
            <a:r>
              <a:rPr lang="en-US"/>
              <a:t>Click to edit Master text styles</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p:nvPr>
        </p:nvSpPr>
        <p:spPr>
          <a:xfrm>
            <a:off x="4538578" y="3044590"/>
            <a:ext cx="3114598" cy="1942138"/>
          </a:xfrm>
          <a:prstGeom prst="rect">
            <a:avLst/>
          </a:prstGeom>
        </p:spPr>
        <p:txBody>
          <a:bodyPr lIns="0" tIns="0" rIns="0" bIns="0" anchor="t" anchorCtr="0"/>
          <a:lstStyle>
            <a:lvl1pPr marL="285664" indent="-285664">
              <a:buFont typeface="Wingdings" pitchFamily="2" charset="2"/>
              <a:buChar char="§"/>
              <a:defRPr sz="1799"/>
            </a:lvl1pPr>
            <a:lvl2pPr>
              <a:defRPr sz="1600"/>
            </a:lvl2pPr>
            <a:lvl3pPr>
              <a:defRPr sz="1600"/>
            </a:lvl3pPr>
            <a:lvl4pPr>
              <a:defRPr sz="1600"/>
            </a:lvl4pPr>
            <a:lvl5pPr>
              <a:defRPr sz="1600"/>
            </a:lvl5pPr>
          </a:lstStyle>
          <a:p>
            <a:pPr lvl="0"/>
            <a:r>
              <a:rPr lang="en-US"/>
              <a:t>Click to edit Master text styles</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cxnSp>
        <p:nvCxnSpPr>
          <p:cNvPr id="21" name="Straight Connector 20">
            <a:extLst>
              <a:ext uri="{FF2B5EF4-FFF2-40B4-BE49-F238E27FC236}">
                <a16:creationId xmlns:a16="http://schemas.microsoft.com/office/drawing/2014/main" id="{E2A16A97-402E-8040-9B48-1B6ED23ABC4F}"/>
              </a:ext>
            </a:extLst>
          </p:cNvPr>
          <p:cNvCxnSpPr>
            <a:cxnSpLocks/>
          </p:cNvCxnSpPr>
          <p:nvPr userDrawn="1"/>
        </p:nvCxnSpPr>
        <p:spPr>
          <a:xfrm>
            <a:off x="1032884" y="1871272"/>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p:nvPr>
        </p:nvSpPr>
        <p:spPr>
          <a:xfrm>
            <a:off x="941371" y="2328554"/>
            <a:ext cx="3172358" cy="645284"/>
          </a:xfrm>
          <a:prstGeom prst="rect">
            <a:avLst/>
          </a:prstGeom>
        </p:spPr>
        <p:txBody>
          <a:bodyPr/>
          <a:lstStyle>
            <a:lvl1pPr>
              <a:buNone/>
              <a:defRPr sz="1799" b="1">
                <a:latin typeface="+mj-lt"/>
              </a:defRPr>
            </a:lvl1pPr>
          </a:lstStyle>
          <a:p>
            <a:pPr lvl="0"/>
            <a:r>
              <a:rPr lang="en-US"/>
              <a:t>Click to edit Master text styles</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p:nvPr>
        </p:nvSpPr>
        <p:spPr>
          <a:xfrm>
            <a:off x="4465089" y="2328554"/>
            <a:ext cx="3114598" cy="645284"/>
          </a:xfrm>
          <a:prstGeom prst="rect">
            <a:avLst/>
          </a:prstGeom>
        </p:spPr>
        <p:txBody>
          <a:bodyPr/>
          <a:lstStyle>
            <a:lvl1pPr>
              <a:buNone/>
              <a:defRPr sz="1799" b="1">
                <a:latin typeface="+mj-lt"/>
              </a:defRPr>
            </a:lvl1pPr>
          </a:lstStyle>
          <a:p>
            <a:pPr lvl="0"/>
            <a:r>
              <a:rPr lang="en-US"/>
              <a:t>Click to edit Master text styles</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p:nvPr>
        </p:nvSpPr>
        <p:spPr>
          <a:xfrm>
            <a:off x="7931048" y="2328554"/>
            <a:ext cx="3114598" cy="645284"/>
          </a:xfrm>
          <a:prstGeom prst="rect">
            <a:avLst/>
          </a:prstGeom>
        </p:spPr>
        <p:txBody>
          <a:bodyPr/>
          <a:lstStyle>
            <a:lvl1pPr>
              <a:buNone/>
              <a:defRPr sz="1799" b="1">
                <a:latin typeface="+mj-lt"/>
              </a:defRPr>
            </a:lvl1pPr>
          </a:lstStyle>
          <a:p>
            <a:pPr lvl="0"/>
            <a:r>
              <a:rPr lang="en-US"/>
              <a:t>Click to edit Master text styles</a:t>
            </a:r>
          </a:p>
        </p:txBody>
      </p:sp>
      <p:sp>
        <p:nvSpPr>
          <p:cNvPr id="5" name="Date Placeholder 4">
            <a:extLst>
              <a:ext uri="{FF2B5EF4-FFF2-40B4-BE49-F238E27FC236}">
                <a16:creationId xmlns:a16="http://schemas.microsoft.com/office/drawing/2014/main" id="{B9C6B0B5-56D6-429D-BC3A-5E501EDADA88}"/>
              </a:ext>
            </a:extLst>
          </p:cNvPr>
          <p:cNvSpPr>
            <a:spLocks noGrp="1"/>
          </p:cNvSpPr>
          <p:nvPr>
            <p:ph type="dt" sz="half" idx="20"/>
          </p:nvPr>
        </p:nvSpPr>
        <p:spPr>
          <a:xfrm>
            <a:off x="9828258" y="6292334"/>
            <a:ext cx="1522585" cy="182880"/>
          </a:xfrm>
          <a:prstGeom prst="rect">
            <a:avLst/>
          </a:prstGeom>
        </p:spPr>
        <p:txBody>
          <a:bodyPr/>
          <a:lstStyle/>
          <a:p>
            <a:r>
              <a:rPr lang="en-US"/>
              <a:t>September 3, 20XX </a:t>
            </a:r>
            <a:endParaRPr lang="en-US" dirty="0"/>
          </a:p>
        </p:txBody>
      </p:sp>
      <p:sp>
        <p:nvSpPr>
          <p:cNvPr id="6" name="Footer Placeholder 5">
            <a:extLst>
              <a:ext uri="{FF2B5EF4-FFF2-40B4-BE49-F238E27FC236}">
                <a16:creationId xmlns:a16="http://schemas.microsoft.com/office/drawing/2014/main" id="{7A88DFE9-DB89-4EB9-9FB1-D484EC0C1B58}"/>
              </a:ext>
            </a:extLst>
          </p:cNvPr>
          <p:cNvSpPr>
            <a:spLocks noGrp="1"/>
          </p:cNvSpPr>
          <p:nvPr>
            <p:ph type="ftr" sz="quarter" idx="21"/>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7" name="Slide Number Placeholder 6">
            <a:extLst>
              <a:ext uri="{FF2B5EF4-FFF2-40B4-BE49-F238E27FC236}">
                <a16:creationId xmlns:a16="http://schemas.microsoft.com/office/drawing/2014/main" id="{450C09F4-4087-4A1E-B8B8-85A748DC9014}"/>
              </a:ext>
            </a:extLst>
          </p:cNvPr>
          <p:cNvSpPr>
            <a:spLocks noGrp="1"/>
          </p:cNvSpPr>
          <p:nvPr>
            <p:ph type="sldNum" sz="quarter" idx="22"/>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81218214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8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432" y="999068"/>
            <a:ext cx="7808466" cy="645284"/>
          </a:xfrm>
          <a:prstGeom prst="rect">
            <a:avLst/>
          </a:prstGeom>
        </p:spPr>
        <p:txBody>
          <a:bodyPr lIns="0" tIns="0" rIns="0" bIns="0" anchor="b"/>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DC152369-C198-1E48-8F65-F6AC0534DFF6}"/>
              </a:ext>
            </a:extLst>
          </p:cNvPr>
          <p:cNvCxnSpPr>
            <a:cxnSpLocks/>
          </p:cNvCxnSpPr>
          <p:nvPr userDrawn="1"/>
        </p:nvCxnSpPr>
        <p:spPr>
          <a:xfrm>
            <a:off x="1032884" y="1871272"/>
            <a:ext cx="10123057"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BC8921E4-02B0-3748-9844-933F710058FA}"/>
              </a:ext>
            </a:extLst>
          </p:cNvPr>
          <p:cNvSpPr>
            <a:spLocks noGrp="1"/>
          </p:cNvSpPr>
          <p:nvPr>
            <p:ph type="body" sz="quarter" idx="10"/>
          </p:nvPr>
        </p:nvSpPr>
        <p:spPr>
          <a:xfrm>
            <a:off x="1028432" y="2321923"/>
            <a:ext cx="4875530" cy="3825952"/>
          </a:xfrm>
          <a:prstGeom prst="rect">
            <a:avLst/>
          </a:prstGeom>
        </p:spPr>
        <p:txBody>
          <a:bodyPr/>
          <a:lstStyle>
            <a:lvl1pPr>
              <a:buNone/>
              <a:defRPr sz="1799"/>
            </a:lvl1pPr>
          </a:lstStyle>
          <a:p>
            <a:pPr lvl="0"/>
            <a:r>
              <a:rPr lang="en-US"/>
              <a:t>Click to edit Master text styles</a:t>
            </a:r>
          </a:p>
        </p:txBody>
      </p:sp>
      <p:sp>
        <p:nvSpPr>
          <p:cNvPr id="16" name="Text Placeholder 2">
            <a:extLst>
              <a:ext uri="{FF2B5EF4-FFF2-40B4-BE49-F238E27FC236}">
                <a16:creationId xmlns:a16="http://schemas.microsoft.com/office/drawing/2014/main" id="{43048678-0BD6-C448-8690-BD61FC60950D}"/>
              </a:ext>
            </a:extLst>
          </p:cNvPr>
          <p:cNvSpPr>
            <a:spLocks noGrp="1"/>
          </p:cNvSpPr>
          <p:nvPr>
            <p:ph type="body" sz="quarter" idx="11"/>
          </p:nvPr>
        </p:nvSpPr>
        <p:spPr>
          <a:xfrm>
            <a:off x="6246773" y="2286000"/>
            <a:ext cx="4875530" cy="2746375"/>
          </a:xfrm>
          <a:prstGeom prst="rect">
            <a:avLst/>
          </a:prstGeom>
        </p:spPr>
        <p:txBody>
          <a:bodyPr/>
          <a:lstStyle>
            <a:lvl1pPr>
              <a:buNone/>
              <a:defRPr sz="1799"/>
            </a:lvl1pPr>
          </a:lstStyle>
          <a:p>
            <a:pPr lvl="0"/>
            <a:r>
              <a:rPr lang="en-US"/>
              <a:t>Click to edit Master text styles</a:t>
            </a:r>
          </a:p>
        </p:txBody>
      </p:sp>
      <p:sp>
        <p:nvSpPr>
          <p:cNvPr id="2" name="Date Placeholder 1">
            <a:extLst>
              <a:ext uri="{FF2B5EF4-FFF2-40B4-BE49-F238E27FC236}">
                <a16:creationId xmlns:a16="http://schemas.microsoft.com/office/drawing/2014/main" id="{AAC8134C-ADB9-4E1C-97DD-12E5DE2C7753}"/>
              </a:ext>
            </a:extLst>
          </p:cNvPr>
          <p:cNvSpPr>
            <a:spLocks noGrp="1"/>
          </p:cNvSpPr>
          <p:nvPr>
            <p:ph type="dt" sz="half" idx="12"/>
          </p:nvPr>
        </p:nvSpPr>
        <p:spPr>
          <a:xfrm>
            <a:off x="9828258" y="6292334"/>
            <a:ext cx="1522585" cy="182880"/>
          </a:xfrm>
          <a:prstGeom prst="rect">
            <a:avLst/>
          </a:prstGeom>
        </p:spPr>
        <p:txBody>
          <a:bodyPr/>
          <a:lstStyle/>
          <a:p>
            <a:r>
              <a:rPr lang="en-US"/>
              <a:t>September 3, 20XX </a:t>
            </a:r>
            <a:endParaRPr lang="en-US" dirty="0"/>
          </a:p>
        </p:txBody>
      </p:sp>
      <p:sp>
        <p:nvSpPr>
          <p:cNvPr id="4" name="Footer Placeholder 3">
            <a:extLst>
              <a:ext uri="{FF2B5EF4-FFF2-40B4-BE49-F238E27FC236}">
                <a16:creationId xmlns:a16="http://schemas.microsoft.com/office/drawing/2014/main" id="{67A0C24D-14BB-46C9-A4C2-DB15E4FB9B2B}"/>
              </a:ext>
            </a:extLst>
          </p:cNvPr>
          <p:cNvSpPr>
            <a:spLocks noGrp="1"/>
          </p:cNvSpPr>
          <p:nvPr>
            <p:ph type="ftr" sz="quarter" idx="13"/>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5" name="Slide Number Placeholder 4">
            <a:extLst>
              <a:ext uri="{FF2B5EF4-FFF2-40B4-BE49-F238E27FC236}">
                <a16:creationId xmlns:a16="http://schemas.microsoft.com/office/drawing/2014/main" id="{B033D085-5F13-41E2-9C46-08E3E2846CC8}"/>
              </a:ext>
            </a:extLst>
          </p:cNvPr>
          <p:cNvSpPr>
            <a:spLocks noGrp="1"/>
          </p:cNvSpPr>
          <p:nvPr>
            <p:ph type="sldNum" sz="quarter" idx="14"/>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64616210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6255478" y="999068"/>
            <a:ext cx="4875530" cy="645284"/>
          </a:xfrm>
          <a:prstGeom prst="rect">
            <a:avLst/>
          </a:prstGeom>
        </p:spPr>
        <p:txBody>
          <a:bodyPr lIns="0" tIns="0" rIns="0" bIns="0" anchor="b"/>
          <a:lstStyle/>
          <a:p>
            <a:r>
              <a:rPr lang="en-US"/>
              <a:t>Click to edit Master title style</a:t>
            </a:r>
            <a:endParaRPr lang="en-US" dirty="0"/>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6255478" y="2286004"/>
            <a:ext cx="4875530" cy="2332729"/>
          </a:xfrm>
          <a:prstGeom prst="rect">
            <a:avLst/>
          </a:prstGeom>
        </p:spPr>
        <p:txBody>
          <a:bodyPr lIns="0" tIns="0" rIns="0" bIns="0"/>
          <a:lstStyle>
            <a:lvl1pPr marL="0" indent="0">
              <a:lnSpc>
                <a:spcPct val="100000"/>
              </a:lnSpc>
              <a:buNone/>
              <a:defRPr sz="1799"/>
            </a:lvl1pPr>
            <a:lvl2pPr marL="457063" indent="0">
              <a:buNone/>
              <a:defRPr sz="1999"/>
            </a:lvl2pPr>
            <a:lvl3pPr marL="914126" indent="0">
              <a:buNone/>
              <a:defRPr sz="1999"/>
            </a:lvl3pPr>
            <a:lvl4pPr marL="1371189" indent="0">
              <a:buNone/>
              <a:defRPr sz="1999"/>
            </a:lvl4pPr>
            <a:lvl5pPr marL="1828251" indent="0">
              <a:buNone/>
              <a:defRPr sz="1999"/>
            </a:lvl5pPr>
          </a:lstStyle>
          <a:p>
            <a:pPr lvl="0"/>
            <a:r>
              <a:rPr lang="en-US"/>
              <a:t>Click to edit Master text styles</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6259930" y="1869925"/>
            <a:ext cx="4871078"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0" y="990600"/>
            <a:ext cx="4835916" cy="4837176"/>
          </a:xfrm>
          <a:prstGeom prst="rect">
            <a:avLst/>
          </a:prstGeom>
        </p:spPr>
        <p:txBody>
          <a:bodyPr/>
          <a:lstStyle/>
          <a:p>
            <a:r>
              <a:rPr lang="en-US"/>
              <a:t>Click icon to add picture</a:t>
            </a:r>
            <a:endParaRPr lang="en-US" dirty="0"/>
          </a:p>
        </p:txBody>
      </p:sp>
      <p:sp>
        <p:nvSpPr>
          <p:cNvPr id="9" name="Content Placeholder 13">
            <a:extLst>
              <a:ext uri="{FF2B5EF4-FFF2-40B4-BE49-F238E27FC236}">
                <a16:creationId xmlns:a16="http://schemas.microsoft.com/office/drawing/2014/main" id="{8B57D363-927D-CE43-AD8A-2F5E6CC59E9F}"/>
              </a:ext>
            </a:extLst>
          </p:cNvPr>
          <p:cNvSpPr>
            <a:spLocks noGrp="1"/>
          </p:cNvSpPr>
          <p:nvPr>
            <p:ph sz="quarter" idx="12"/>
          </p:nvPr>
        </p:nvSpPr>
        <p:spPr>
          <a:xfrm>
            <a:off x="6255478" y="4659582"/>
            <a:ext cx="4875530" cy="543031"/>
          </a:xfrm>
          <a:prstGeom prst="rect">
            <a:avLst/>
          </a:prstGeom>
        </p:spPr>
        <p:txBody>
          <a:bodyPr lIns="0" tIns="0" rIns="0" bIns="0" anchor="t"/>
          <a:lstStyle>
            <a:lvl1pPr marL="0" indent="0">
              <a:buFontTx/>
              <a:buNone/>
              <a:defRPr sz="1600"/>
            </a:lvl1pPr>
            <a:lvl2pPr marL="457063" indent="0">
              <a:buFontTx/>
              <a:buNone/>
              <a:defRPr sz="1200"/>
            </a:lvl2pPr>
            <a:lvl3pPr marL="914126" indent="0">
              <a:buFontTx/>
              <a:buNone/>
              <a:defRPr sz="1200"/>
            </a:lvl3pPr>
            <a:lvl4pPr marL="1371189" indent="0">
              <a:buFontTx/>
              <a:buNone/>
              <a:defRPr sz="1200"/>
            </a:lvl4pPr>
            <a:lvl5pPr marL="1828251" indent="0">
              <a:buFontTx/>
              <a:buNone/>
              <a:defRPr sz="1200"/>
            </a:lvl5pPr>
          </a:lstStyle>
          <a:p>
            <a:pPr lvl="0"/>
            <a:r>
              <a:rPr lang="en-US"/>
              <a:t>Click to edit Master text styles</a:t>
            </a:r>
          </a:p>
        </p:txBody>
      </p:sp>
      <p:sp>
        <p:nvSpPr>
          <p:cNvPr id="6" name="Date Placeholder 5">
            <a:extLst>
              <a:ext uri="{FF2B5EF4-FFF2-40B4-BE49-F238E27FC236}">
                <a16:creationId xmlns:a16="http://schemas.microsoft.com/office/drawing/2014/main" id="{DB2FDBC3-20E9-45B6-850D-2F34EA22D1B8}"/>
              </a:ext>
            </a:extLst>
          </p:cNvPr>
          <p:cNvSpPr>
            <a:spLocks noGrp="1"/>
          </p:cNvSpPr>
          <p:nvPr>
            <p:ph type="dt" sz="half" idx="13"/>
          </p:nvPr>
        </p:nvSpPr>
        <p:spPr>
          <a:xfrm>
            <a:off x="9828258" y="6292334"/>
            <a:ext cx="1522585" cy="182880"/>
          </a:xfrm>
          <a:prstGeom prst="rect">
            <a:avLst/>
          </a:prstGeom>
        </p:spPr>
        <p:txBody>
          <a:bodyPr/>
          <a:lstStyle/>
          <a:p>
            <a:r>
              <a:rPr lang="en-US"/>
              <a:t>September 3, 20XX </a:t>
            </a:r>
            <a:endParaRPr lang="en-US" dirty="0"/>
          </a:p>
        </p:txBody>
      </p:sp>
      <p:sp>
        <p:nvSpPr>
          <p:cNvPr id="7" name="Footer Placeholder 6">
            <a:extLst>
              <a:ext uri="{FF2B5EF4-FFF2-40B4-BE49-F238E27FC236}">
                <a16:creationId xmlns:a16="http://schemas.microsoft.com/office/drawing/2014/main" id="{BC17A152-7FD0-42FA-9937-8667D4B75152}"/>
              </a:ext>
            </a:extLst>
          </p:cNvPr>
          <p:cNvSpPr>
            <a:spLocks noGrp="1"/>
          </p:cNvSpPr>
          <p:nvPr>
            <p:ph type="ftr" sz="quarter" idx="14"/>
          </p:nvPr>
        </p:nvSpPr>
        <p:spPr>
          <a:xfrm>
            <a:off x="8296019" y="6294120"/>
            <a:ext cx="1462407" cy="182880"/>
          </a:xfrm>
          <a:prstGeom prst="rect">
            <a:avLst/>
          </a:prstGeom>
        </p:spPr>
        <p:txBody>
          <a:bodyPr/>
          <a:lstStyle/>
          <a:p>
            <a:r>
              <a:rPr lang="en-US">
                <a:solidFill>
                  <a:schemeClr val="bg1"/>
                </a:solidFill>
              </a:rPr>
              <a:t>Annual Review</a:t>
            </a:r>
            <a:endParaRPr lang="en-US" dirty="0">
              <a:solidFill>
                <a:schemeClr val="bg1"/>
              </a:solidFill>
            </a:endParaRPr>
          </a:p>
        </p:txBody>
      </p:sp>
      <p:sp>
        <p:nvSpPr>
          <p:cNvPr id="8" name="Slide Number Placeholder 7">
            <a:extLst>
              <a:ext uri="{FF2B5EF4-FFF2-40B4-BE49-F238E27FC236}">
                <a16:creationId xmlns:a16="http://schemas.microsoft.com/office/drawing/2014/main" id="{B687AABD-BCAB-4325-8510-954CAAD92A9D}"/>
              </a:ext>
            </a:extLst>
          </p:cNvPr>
          <p:cNvSpPr>
            <a:spLocks noGrp="1"/>
          </p:cNvSpPr>
          <p:nvPr>
            <p:ph type="sldNum" sz="quarter" idx="15"/>
          </p:nvPr>
        </p:nvSpPr>
        <p:spPr>
          <a:xfrm>
            <a:off x="11490507" y="6292334"/>
            <a:ext cx="412643" cy="182880"/>
          </a:xfrm>
          <a:prstGeom prst="rect">
            <a:avLst/>
          </a:prstGeom>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708289655"/>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11" name="Text Placeholder 10">
            <a:extLst>
              <a:ext uri="{FF2B5EF4-FFF2-40B4-BE49-F238E27FC236}">
                <a16:creationId xmlns:a16="http://schemas.microsoft.com/office/drawing/2014/main" id="{419C2E9D-0E14-B547-BF78-D7A550FA13B8}"/>
              </a:ext>
            </a:extLst>
          </p:cNvPr>
          <p:cNvSpPr>
            <a:spLocks noGrp="1"/>
          </p:cNvSpPr>
          <p:nvPr>
            <p:ph type="body" sz="quarter" idx="10" hasCustomPrompt="1"/>
          </p:nvPr>
        </p:nvSpPr>
        <p:spPr>
          <a:xfrm>
            <a:off x="609600" y="1406105"/>
            <a:ext cx="10969625" cy="4593057"/>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C847A18-35B1-294E-A4F5-DDC986DB86C9}"/>
              </a:ext>
            </a:extLst>
          </p:cNvPr>
          <p:cNvPicPr>
            <a:picLocks noChangeAspect="1"/>
          </p:cNvPicPr>
          <p:nvPr userDrawn="1"/>
        </p:nvPicPr>
        <p:blipFill>
          <a:blip r:embed="rId2"/>
          <a:srcRect/>
          <a:stretch/>
        </p:blipFill>
        <p:spPr>
          <a:xfrm>
            <a:off x="8726223" y="6155098"/>
            <a:ext cx="3068450" cy="423040"/>
          </a:xfrm>
          <a:prstGeom prst="rect">
            <a:avLst/>
          </a:prstGeom>
        </p:spPr>
      </p:pic>
    </p:spTree>
    <p:extLst>
      <p:ext uri="{BB962C8B-B14F-4D97-AF65-F5344CB8AC3E}">
        <p14:creationId xmlns:p14="http://schemas.microsoft.com/office/powerpoint/2010/main" val="12168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head +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6" name="Text Placeholder 5"/>
          <p:cNvSpPr>
            <a:spLocks noGrp="1"/>
          </p:cNvSpPr>
          <p:nvPr>
            <p:ph type="body" sz="quarter" idx="10" hasCustomPrompt="1"/>
          </p:nvPr>
        </p:nvSpPr>
        <p:spPr>
          <a:xfrm>
            <a:off x="609600" y="1228356"/>
            <a:ext cx="10969625" cy="363176"/>
          </a:xfrm>
          <a:prstGeom prst="rect">
            <a:avLst/>
          </a:prstGeom>
        </p:spPr>
        <p:txBody>
          <a:bodyPr>
            <a:spAutoFit/>
          </a:bodyPr>
          <a:lstStyle>
            <a:lvl1pPr marL="0" indent="0">
              <a:lnSpc>
                <a:spcPct val="80000"/>
              </a:lnSpc>
              <a:buNone/>
              <a:defRPr sz="2200" cap="all" baseline="0">
                <a:solidFill>
                  <a:schemeClr val="tx2"/>
                </a:solidFill>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SUBHEAD</a:t>
            </a:r>
          </a:p>
        </p:txBody>
      </p:sp>
      <p:sp>
        <p:nvSpPr>
          <p:cNvPr id="7" name="Text Placeholder 10">
            <a:extLst>
              <a:ext uri="{FF2B5EF4-FFF2-40B4-BE49-F238E27FC236}">
                <a16:creationId xmlns:a16="http://schemas.microsoft.com/office/drawing/2014/main" id="{376F3859-9871-9745-B855-00EC227F3277}"/>
              </a:ext>
            </a:extLst>
          </p:cNvPr>
          <p:cNvSpPr>
            <a:spLocks noGrp="1"/>
          </p:cNvSpPr>
          <p:nvPr>
            <p:ph type="body" sz="quarter" idx="11" hasCustomPrompt="1"/>
          </p:nvPr>
        </p:nvSpPr>
        <p:spPr>
          <a:xfrm>
            <a:off x="609600" y="1905801"/>
            <a:ext cx="10969625" cy="4093361"/>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251BED4-362B-B440-82EC-56932245AE51}"/>
              </a:ext>
            </a:extLst>
          </p:cNvPr>
          <p:cNvPicPr>
            <a:picLocks noChangeAspect="1"/>
          </p:cNvPicPr>
          <p:nvPr userDrawn="1"/>
        </p:nvPicPr>
        <p:blipFill>
          <a:blip r:embed="rId2"/>
          <a:srcRect/>
          <a:stretch/>
        </p:blipFill>
        <p:spPr>
          <a:xfrm>
            <a:off x="8726223" y="6155098"/>
            <a:ext cx="3068450" cy="423040"/>
          </a:xfrm>
          <a:prstGeom prst="rect">
            <a:avLst/>
          </a:prstGeom>
        </p:spPr>
      </p:pic>
    </p:spTree>
    <p:extLst>
      <p:ext uri="{BB962C8B-B14F-4D97-AF65-F5344CB8AC3E}">
        <p14:creationId xmlns:p14="http://schemas.microsoft.com/office/powerpoint/2010/main" val="231027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ly - Montefiore-Einstei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333EB-9962-E640-AD95-90B4612F298F}"/>
              </a:ext>
            </a:extLst>
          </p:cNvPr>
          <p:cNvPicPr>
            <a:picLocks noChangeAspect="1"/>
          </p:cNvPicPr>
          <p:nvPr userDrawn="1"/>
        </p:nvPicPr>
        <p:blipFill>
          <a:blip r:embed="rId2"/>
          <a:srcRect/>
          <a:stretch/>
        </p:blipFill>
        <p:spPr>
          <a:xfrm>
            <a:off x="8726223" y="6155098"/>
            <a:ext cx="3068450" cy="423040"/>
          </a:xfrm>
          <a:prstGeom prst="rect">
            <a:avLst/>
          </a:prstGeom>
        </p:spPr>
      </p:pic>
    </p:spTree>
    <p:extLst>
      <p:ext uri="{BB962C8B-B14F-4D97-AF65-F5344CB8AC3E}">
        <p14:creationId xmlns:p14="http://schemas.microsoft.com/office/powerpoint/2010/main" val="407206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68658-462E-B841-B964-C6F3839418C4}"/>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6" name="Title 1">
            <a:extLst>
              <a:ext uri="{FF2B5EF4-FFF2-40B4-BE49-F238E27FC236}">
                <a16:creationId xmlns:a16="http://schemas.microsoft.com/office/drawing/2014/main" id="{07D71E45-5AD5-1748-9B94-82D31AE19847}"/>
              </a:ext>
            </a:extLst>
          </p:cNvPr>
          <p:cNvSpPr>
            <a:spLocks noGrp="1"/>
          </p:cNvSpPr>
          <p:nvPr>
            <p:ph type="title" hasCustomPrompt="1"/>
          </p:nvPr>
        </p:nvSpPr>
        <p:spPr>
          <a:xfrm>
            <a:off x="1112361" y="2747421"/>
            <a:ext cx="7618279" cy="1421928"/>
          </a:xfrm>
        </p:spPr>
        <p:txBody>
          <a:bodyPr anchor="ctr"/>
          <a:lstStyle>
            <a:lvl1pPr>
              <a:lnSpc>
                <a:spcPct val="80000"/>
              </a:lnSpc>
              <a:defRPr sz="5400">
                <a:solidFill>
                  <a:schemeClr val="tx2"/>
                </a:solidFill>
                <a:latin typeface="Times New Roman" panose="02020603050405020304" pitchFamily="18" charset="0"/>
                <a:cs typeface="Times New Roman" panose="02020603050405020304" pitchFamily="18" charset="0"/>
              </a:defRPr>
            </a:lvl1pPr>
          </a:lstStyle>
          <a:p>
            <a:r>
              <a:rPr lang="en-US" dirty="0"/>
              <a:t>Click to Edit Divider Slide Headline</a:t>
            </a:r>
          </a:p>
        </p:txBody>
      </p:sp>
    </p:spTree>
    <p:extLst>
      <p:ext uri="{BB962C8B-B14F-4D97-AF65-F5344CB8AC3E}">
        <p14:creationId xmlns:p14="http://schemas.microsoft.com/office/powerpoint/2010/main" val="331760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68658-462E-B841-B964-C6F3839418C4}"/>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6" name="Title 1">
            <a:extLst>
              <a:ext uri="{FF2B5EF4-FFF2-40B4-BE49-F238E27FC236}">
                <a16:creationId xmlns:a16="http://schemas.microsoft.com/office/drawing/2014/main" id="{07D71E45-5AD5-1748-9B94-82D31AE19847}"/>
              </a:ext>
            </a:extLst>
          </p:cNvPr>
          <p:cNvSpPr>
            <a:spLocks noGrp="1"/>
          </p:cNvSpPr>
          <p:nvPr>
            <p:ph type="title" hasCustomPrompt="1"/>
          </p:nvPr>
        </p:nvSpPr>
        <p:spPr>
          <a:xfrm>
            <a:off x="6223185" y="3825095"/>
            <a:ext cx="4578163" cy="880241"/>
          </a:xfrm>
        </p:spPr>
        <p:txBody>
          <a:bodyPr anchor="ctr"/>
          <a:lstStyle>
            <a:lvl1pPr>
              <a:lnSpc>
                <a:spcPct val="80000"/>
              </a:lnSpc>
              <a:defRPr sz="3200">
                <a:solidFill>
                  <a:schemeClr val="tx2"/>
                </a:solidFill>
                <a:latin typeface="Times New Roman" panose="02020603050405020304" pitchFamily="18" charset="0"/>
                <a:cs typeface="Times New Roman" panose="02020603050405020304" pitchFamily="18" charset="0"/>
              </a:defRPr>
            </a:lvl1pPr>
          </a:lstStyle>
          <a:p>
            <a:r>
              <a:rPr lang="en-US" dirty="0"/>
              <a:t>Click to Edit Divider Slide Headline</a:t>
            </a:r>
          </a:p>
        </p:txBody>
      </p:sp>
    </p:spTree>
    <p:extLst>
      <p:ext uri="{BB962C8B-B14F-4D97-AF65-F5344CB8AC3E}">
        <p14:creationId xmlns:p14="http://schemas.microsoft.com/office/powerpoint/2010/main" val="265015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dea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8D3C08-34A9-B942-A485-88F8DD833F63}"/>
              </a:ext>
            </a:extLst>
          </p:cNvPr>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289780D-AAAA-4E45-92FC-1B9F20868CB7}"/>
              </a:ext>
            </a:extLst>
          </p:cNvPr>
          <p:cNvSpPr>
            <a:spLocks noGrp="1"/>
          </p:cNvSpPr>
          <p:nvPr>
            <p:ph type="title" hasCustomPrompt="1"/>
          </p:nvPr>
        </p:nvSpPr>
        <p:spPr>
          <a:xfrm>
            <a:off x="1112361" y="3135219"/>
            <a:ext cx="7618279" cy="646331"/>
          </a:xfrm>
        </p:spPr>
        <p:txBody>
          <a:bodyPr anchor="ctr"/>
          <a:lstStyle>
            <a:lvl1pPr>
              <a:lnSpc>
                <a:spcPct val="100000"/>
              </a:lnSpc>
              <a:defRPr sz="3600">
                <a:solidFill>
                  <a:schemeClr val="bg1"/>
                </a:solidFill>
                <a:latin typeface="Arial" panose="020B0604020202020204" pitchFamily="34" charset="0"/>
                <a:cs typeface="Arial" panose="020B0604020202020204" pitchFamily="34" charset="0"/>
              </a:defRPr>
            </a:lvl1pPr>
          </a:lstStyle>
          <a:p>
            <a:r>
              <a:rPr lang="en-US" dirty="0"/>
              <a:t>Click to edit Big Idea text</a:t>
            </a:r>
          </a:p>
        </p:txBody>
      </p:sp>
      <p:pic>
        <p:nvPicPr>
          <p:cNvPr id="5" name="Picture 4">
            <a:extLst>
              <a:ext uri="{FF2B5EF4-FFF2-40B4-BE49-F238E27FC236}">
                <a16:creationId xmlns:a16="http://schemas.microsoft.com/office/drawing/2014/main" id="{456EBF5C-44B1-854B-A70E-902672EC0424}"/>
              </a:ext>
            </a:extLst>
          </p:cNvPr>
          <p:cNvPicPr>
            <a:picLocks noChangeAspect="1"/>
          </p:cNvPicPr>
          <p:nvPr userDrawn="1"/>
        </p:nvPicPr>
        <p:blipFill>
          <a:blip r:embed="rId2"/>
          <a:srcRect/>
          <a:stretch/>
        </p:blipFill>
        <p:spPr>
          <a:xfrm>
            <a:off x="8726223" y="6155098"/>
            <a:ext cx="3068450" cy="423039"/>
          </a:xfrm>
          <a:prstGeom prst="rect">
            <a:avLst/>
          </a:prstGeom>
        </p:spPr>
      </p:pic>
    </p:spTree>
    <p:extLst>
      <p:ext uri="{BB962C8B-B14F-4D97-AF65-F5344CB8AC3E}">
        <p14:creationId xmlns:p14="http://schemas.microsoft.com/office/powerpoint/2010/main" val="398995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pic>
        <p:nvPicPr>
          <p:cNvPr id="7" name="Picture 6">
            <a:extLst>
              <a:ext uri="{FF2B5EF4-FFF2-40B4-BE49-F238E27FC236}">
                <a16:creationId xmlns:a16="http://schemas.microsoft.com/office/drawing/2014/main" id="{FED551F6-87FA-3E49-915E-A984699B64CF}"/>
              </a:ext>
            </a:extLst>
          </p:cNvPr>
          <p:cNvPicPr>
            <a:picLocks noChangeAspect="1"/>
          </p:cNvPicPr>
          <p:nvPr userDrawn="1"/>
        </p:nvPicPr>
        <p:blipFill>
          <a:blip r:embed="rId2"/>
          <a:srcRect/>
          <a:stretch/>
        </p:blipFill>
        <p:spPr>
          <a:xfrm>
            <a:off x="8726223" y="6155098"/>
            <a:ext cx="3068450" cy="423040"/>
          </a:xfrm>
          <a:prstGeom prst="rect">
            <a:avLst/>
          </a:prstGeom>
        </p:spPr>
      </p:pic>
      <p:sp>
        <p:nvSpPr>
          <p:cNvPr id="6" name="Picture Placeholder 4">
            <a:extLst>
              <a:ext uri="{FF2B5EF4-FFF2-40B4-BE49-F238E27FC236}">
                <a16:creationId xmlns:a16="http://schemas.microsoft.com/office/drawing/2014/main" id="{746FAAC6-BD66-7845-AD68-3E8D6E1DFBF4}"/>
              </a:ext>
            </a:extLst>
          </p:cNvPr>
          <p:cNvSpPr>
            <a:spLocks noGrp="1"/>
          </p:cNvSpPr>
          <p:nvPr>
            <p:ph type="pic" sz="quarter" idx="10"/>
          </p:nvPr>
        </p:nvSpPr>
        <p:spPr>
          <a:xfrm>
            <a:off x="4955677" y="1407478"/>
            <a:ext cx="6838996" cy="437184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sp>
        <p:nvSpPr>
          <p:cNvPr id="8" name="Text Placeholder 10">
            <a:extLst>
              <a:ext uri="{FF2B5EF4-FFF2-40B4-BE49-F238E27FC236}">
                <a16:creationId xmlns:a16="http://schemas.microsoft.com/office/drawing/2014/main" id="{9E2B7038-5089-FC4F-BD7B-D6C56C6CFCA5}"/>
              </a:ext>
            </a:extLst>
          </p:cNvPr>
          <p:cNvSpPr>
            <a:spLocks noGrp="1"/>
          </p:cNvSpPr>
          <p:nvPr>
            <p:ph type="body" sz="quarter" idx="11" hasCustomPrompt="1"/>
          </p:nvPr>
        </p:nvSpPr>
        <p:spPr>
          <a:xfrm>
            <a:off x="609441" y="1407479"/>
            <a:ext cx="4022194" cy="4371843"/>
          </a:xfrm>
          <a:prstGeom prst="rect">
            <a:avLst/>
          </a:prstGeom>
        </p:spPr>
        <p:txBody>
          <a:bodyPr/>
          <a:lstStyle>
            <a:lvl1pPr>
              <a:lnSpc>
                <a:spcPct val="100000"/>
              </a:lnSpc>
              <a:defRPr sz="20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20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16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02994"/>
            <a:ext cx="10969943" cy="486287"/>
          </a:xfrm>
          <a:prstGeom prst="rect">
            <a:avLst/>
          </a:prstGeom>
        </p:spPr>
        <p:txBody>
          <a:bodyPr vert="horz" lIns="91440" tIns="45720" rIns="91440" bIns="45720" rtlCol="0" anchor="ctr">
            <a:spAutoFit/>
          </a:bodyPr>
          <a:lstStyle/>
          <a:p>
            <a:endParaRPr lang="en-US" dirty="0"/>
          </a:p>
        </p:txBody>
      </p:sp>
    </p:spTree>
    <p:extLst>
      <p:ext uri="{BB962C8B-B14F-4D97-AF65-F5344CB8AC3E}">
        <p14:creationId xmlns:p14="http://schemas.microsoft.com/office/powerpoint/2010/main" val="2433482411"/>
      </p:ext>
    </p:extLst>
  </p:cSld>
  <p:clrMap bg1="lt1" tx1="dk1" bg2="lt2" tx2="dk2" accent1="accent1" accent2="accent2" accent3="accent3" accent4="accent4" accent5="accent5" accent6="accent6" hlink="hlink" folHlink="folHlink"/>
  <p:sldLayoutIdLst>
    <p:sldLayoutId id="2147483706" r:id="rId1"/>
    <p:sldLayoutId id="2147483680" r:id="rId2"/>
    <p:sldLayoutId id="2147483650" r:id="rId3"/>
    <p:sldLayoutId id="2147483677" r:id="rId4"/>
    <p:sldLayoutId id="2147483697" r:id="rId5"/>
    <p:sldLayoutId id="2147483661" r:id="rId6"/>
    <p:sldLayoutId id="2147483712" r:id="rId7"/>
    <p:sldLayoutId id="2147483709" r:id="rId8"/>
    <p:sldLayoutId id="2147483713" r:id="rId9"/>
    <p:sldLayoutId id="2147483676" r:id="rId10"/>
    <p:sldLayoutId id="2147483705" r:id="rId11"/>
    <p:sldLayoutId id="2147483674" r:id="rId12"/>
    <p:sldLayoutId id="2147483675" r:id="rId13"/>
    <p:sldLayoutId id="2147483710" r:id="rId14"/>
    <p:sldLayoutId id="2147483711" r:id="rId15"/>
    <p:sldLayoutId id="2147483700"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4" r:id="rId25"/>
    <p:sldLayoutId id="2147483725" r:id="rId26"/>
    <p:sldLayoutId id="2147483726" r:id="rId27"/>
    <p:sldLayoutId id="2147483727" r:id="rId28"/>
  </p:sldLayoutIdLst>
  <p:hf sldNum="0" hdr="0" ftr="0" dt="0"/>
  <p:txStyles>
    <p:titleStyle>
      <a:lvl1pPr algn="l" defTabSz="457200" rtl="0" eaLnBrk="1" latinLnBrk="0" hangingPunct="1">
        <a:lnSpc>
          <a:spcPct val="80000"/>
        </a:lnSpc>
        <a:spcBef>
          <a:spcPct val="0"/>
        </a:spcBef>
        <a:buNone/>
        <a:defRPr sz="3200" b="0" i="0" kern="1200">
          <a:solidFill>
            <a:schemeClr val="tx2"/>
          </a:solidFill>
          <a:latin typeface="Times New Roman" panose="02020603050405020304" pitchFamily="18"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3C_BCB24C39.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tlopezcastro@ccny.cuny.ed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3E_B8A127F5.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doi.org/10.1007/s11606-022-07692-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E920B-8CE9-464E-8BAF-E3F33354CBE9}"/>
              </a:ext>
            </a:extLst>
          </p:cNvPr>
          <p:cNvSpPr>
            <a:spLocks noGrp="1"/>
          </p:cNvSpPr>
          <p:nvPr>
            <p:ph type="body" sz="quarter" idx="10"/>
          </p:nvPr>
        </p:nvSpPr>
        <p:spPr>
          <a:xfrm>
            <a:off x="4407103" y="5650051"/>
            <a:ext cx="5702778" cy="757129"/>
          </a:xfrm>
        </p:spPr>
        <p:txBody>
          <a:bodyPr/>
          <a:lstStyle/>
          <a:p>
            <a:r>
              <a:rPr lang="en-US" sz="2000" b="1" cap="none" dirty="0">
                <a:solidFill>
                  <a:schemeClr val="tx1"/>
                </a:solidFill>
              </a:rPr>
              <a:t>T. Lopez-Castro, PhD (she/her)</a:t>
            </a:r>
          </a:p>
        </p:txBody>
      </p:sp>
      <p:sp>
        <p:nvSpPr>
          <p:cNvPr id="3" name="Title 2">
            <a:extLst>
              <a:ext uri="{FF2B5EF4-FFF2-40B4-BE49-F238E27FC236}">
                <a16:creationId xmlns:a16="http://schemas.microsoft.com/office/drawing/2014/main" id="{73468422-6AA3-0040-A3D9-989874F69292}"/>
              </a:ext>
            </a:extLst>
          </p:cNvPr>
          <p:cNvSpPr>
            <a:spLocks noGrp="1"/>
          </p:cNvSpPr>
          <p:nvPr>
            <p:ph type="title"/>
          </p:nvPr>
        </p:nvSpPr>
        <p:spPr>
          <a:xfrm>
            <a:off x="1112361" y="2267290"/>
            <a:ext cx="10237810" cy="1569660"/>
          </a:xfrm>
        </p:spPr>
        <p:txBody>
          <a:bodyPr/>
          <a:lstStyle/>
          <a:p>
            <a:r>
              <a:rPr lang="en-US" sz="4000" dirty="0">
                <a:effectLst/>
                <a:ea typeface="Times New Roman" panose="02020603050405020304" pitchFamily="18" charset="0"/>
              </a:rPr>
              <a:t>Stimulant-involved overdose prevention: </a:t>
            </a:r>
            <a:br>
              <a:rPr lang="en-US" sz="4000" dirty="0">
                <a:effectLst/>
                <a:ea typeface="Times New Roman" panose="02020603050405020304" pitchFamily="18" charset="0"/>
              </a:rPr>
            </a:br>
            <a:r>
              <a:rPr lang="en-US" sz="4000" dirty="0">
                <a:effectLst/>
                <a:ea typeface="Times New Roman" panose="02020603050405020304" pitchFamily="18" charset="0"/>
              </a:rPr>
              <a:t>An electronic health record analysis of clinical touchpoints</a:t>
            </a:r>
            <a:endParaRPr lang="en-US" sz="4000" dirty="0"/>
          </a:p>
        </p:txBody>
      </p:sp>
      <p:pic>
        <p:nvPicPr>
          <p:cNvPr id="4" name="Google Shape;47;p7">
            <a:extLst>
              <a:ext uri="{FF2B5EF4-FFF2-40B4-BE49-F238E27FC236}">
                <a16:creationId xmlns:a16="http://schemas.microsoft.com/office/drawing/2014/main" id="{DB83BCE9-256C-70BB-9F34-8D4DA14A75D7}"/>
              </a:ext>
            </a:extLst>
          </p:cNvPr>
          <p:cNvPicPr preferRelativeResize="0">
            <a:picLocks noChangeAspect="1"/>
          </p:cNvPicPr>
          <p:nvPr/>
        </p:nvPicPr>
        <p:blipFill>
          <a:blip r:embed="rId3">
            <a:alphaModFix/>
          </a:blip>
          <a:stretch>
            <a:fillRect/>
          </a:stretch>
        </p:blipFill>
        <p:spPr>
          <a:xfrm>
            <a:off x="4407103" y="5943585"/>
            <a:ext cx="4114800" cy="749958"/>
          </a:xfrm>
          <a:prstGeom prst="rect">
            <a:avLst/>
          </a:prstGeom>
          <a:noFill/>
          <a:ln>
            <a:noFill/>
          </a:ln>
        </p:spPr>
      </p:pic>
    </p:spTree>
    <p:extLst>
      <p:ext uri="{BB962C8B-B14F-4D97-AF65-F5344CB8AC3E}">
        <p14:creationId xmlns:p14="http://schemas.microsoft.com/office/powerpoint/2010/main" val="417911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1CBD-A1CB-EB30-1DC8-938A928BC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DDCF9-A950-3138-F420-C768F1890326}"/>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7950A2AD-715B-031F-9E5E-34A93D0AB6C4}"/>
              </a:ext>
            </a:extLst>
          </p:cNvPr>
          <p:cNvSpPr>
            <a:spLocks noGrp="1"/>
          </p:cNvSpPr>
          <p:nvPr>
            <p:ph type="body" sz="quarter" idx="10"/>
          </p:nvPr>
        </p:nvSpPr>
        <p:spPr/>
        <p:txBody>
          <a:bodyPr/>
          <a:lstStyle/>
          <a:p>
            <a:r>
              <a:rPr lang="en-US" dirty="0"/>
              <a:t>index emergency department visits involving stimulants, </a:t>
            </a:r>
            <a:r>
              <a:rPr lang="en-US" i="1" dirty="0"/>
              <a:t>N</a:t>
            </a:r>
            <a:r>
              <a:rPr lang="en-US" dirty="0"/>
              <a:t> = 412</a:t>
            </a:r>
          </a:p>
        </p:txBody>
      </p:sp>
      <p:graphicFrame>
        <p:nvGraphicFramePr>
          <p:cNvPr id="4" name="Table 3">
            <a:extLst>
              <a:ext uri="{FF2B5EF4-FFF2-40B4-BE49-F238E27FC236}">
                <a16:creationId xmlns:a16="http://schemas.microsoft.com/office/drawing/2014/main" id="{5850BFF1-3349-47EF-BB33-43278DEE5F39}"/>
              </a:ext>
            </a:extLst>
          </p:cNvPr>
          <p:cNvGraphicFramePr>
            <a:graphicFrameLocks noGrp="1"/>
          </p:cNvGraphicFramePr>
          <p:nvPr>
            <p:extLst>
              <p:ext uri="{D42A27DB-BD31-4B8C-83A1-F6EECF244321}">
                <p14:modId xmlns:p14="http://schemas.microsoft.com/office/powerpoint/2010/main" val="3946441149"/>
              </p:ext>
            </p:extLst>
          </p:nvPr>
        </p:nvGraphicFramePr>
        <p:xfrm>
          <a:off x="635072" y="3305209"/>
          <a:ext cx="7189273" cy="1326143"/>
        </p:xfrm>
        <a:graphic>
          <a:graphicData uri="http://schemas.openxmlformats.org/drawingml/2006/table">
            <a:tbl>
              <a:tblPr firstRow="1" bandRow="1">
                <a:tableStyleId>{21E4AEA4-8DFA-4A89-87EB-49C32662AFE0}</a:tableStyleId>
              </a:tblPr>
              <a:tblGrid>
                <a:gridCol w="4688069">
                  <a:extLst>
                    <a:ext uri="{9D8B030D-6E8A-4147-A177-3AD203B41FA5}">
                      <a16:colId xmlns:a16="http://schemas.microsoft.com/office/drawing/2014/main" val="3925929086"/>
                    </a:ext>
                  </a:extLst>
                </a:gridCol>
                <a:gridCol w="1126916">
                  <a:extLst>
                    <a:ext uri="{9D8B030D-6E8A-4147-A177-3AD203B41FA5}">
                      <a16:colId xmlns:a16="http://schemas.microsoft.com/office/drawing/2014/main" val="83996787"/>
                    </a:ext>
                  </a:extLst>
                </a:gridCol>
                <a:gridCol w="1374288">
                  <a:extLst>
                    <a:ext uri="{9D8B030D-6E8A-4147-A177-3AD203B41FA5}">
                      <a16:colId xmlns:a16="http://schemas.microsoft.com/office/drawing/2014/main" val="3247733121"/>
                    </a:ext>
                  </a:extLst>
                </a:gridCol>
              </a:tblGrid>
              <a:tr h="403343">
                <a:tc>
                  <a:txBody>
                    <a:bodyPr/>
                    <a:lstStyle/>
                    <a:p>
                      <a:r>
                        <a:rPr lang="en-US" b="1" dirty="0">
                          <a:solidFill>
                            <a:schemeClr val="tx2"/>
                          </a:solidFill>
                        </a:rPr>
                        <a:t>Subtype of Index ED Visit ,  N = 412</a:t>
                      </a:r>
                      <a:endParaRPr lang="en-US" b="1"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b="1" dirty="0">
                          <a:solidFill>
                            <a:schemeClr val="tx2"/>
                          </a:solidFill>
                        </a:rPr>
                        <a:t>n</a:t>
                      </a:r>
                      <a:endParaRPr lang="en-US" b="1" i="1"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b="1" dirty="0">
                          <a:solidFill>
                            <a:schemeClr val="tx2"/>
                          </a:solidFill>
                        </a:rPr>
                        <a:t> %</a:t>
                      </a:r>
                      <a:endParaRPr lang="en-US"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9534163"/>
                  </a:ext>
                </a:extLst>
              </a:tr>
              <a:tr h="403343">
                <a:tc>
                  <a:txBody>
                    <a:bodyPr/>
                    <a:lstStyle/>
                    <a:p>
                      <a:r>
                        <a:rPr lang="en-US" dirty="0"/>
                        <a:t>Stimulant in combination with opioid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150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36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2918080"/>
                  </a:ext>
                </a:extLst>
              </a:tr>
              <a:tr h="519457">
                <a:tc>
                  <a:txBody>
                    <a:bodyPr/>
                    <a:lstStyle/>
                    <a:p>
                      <a:r>
                        <a:rPr lang="en-US" dirty="0"/>
                        <a:t>Stimulant without opioid involvement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262</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64</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7022869"/>
                  </a:ext>
                </a:extLst>
              </a:tr>
            </a:tbl>
          </a:graphicData>
        </a:graphic>
      </p:graphicFrame>
      <p:sp>
        <p:nvSpPr>
          <p:cNvPr id="7" name="TextBox 6">
            <a:extLst>
              <a:ext uri="{FF2B5EF4-FFF2-40B4-BE49-F238E27FC236}">
                <a16:creationId xmlns:a16="http://schemas.microsoft.com/office/drawing/2014/main" id="{299954B4-D994-094E-F32B-1AA688F0FA65}"/>
              </a:ext>
            </a:extLst>
          </p:cNvPr>
          <p:cNvSpPr txBox="1"/>
          <p:nvPr/>
        </p:nvSpPr>
        <p:spPr>
          <a:xfrm>
            <a:off x="609441" y="1822138"/>
            <a:ext cx="8900433" cy="707886"/>
          </a:xfrm>
          <a:prstGeom prst="rect">
            <a:avLst/>
          </a:prstGeom>
          <a:noFill/>
        </p:spPr>
        <p:txBody>
          <a:bodyPr wrap="square" rtlCol="0">
            <a:spAutoFit/>
          </a:bodyPr>
          <a:lstStyle/>
          <a:p>
            <a:r>
              <a:rPr lang="en-US" sz="2000" dirty="0"/>
              <a:t>Primarily men (</a:t>
            </a:r>
            <a:r>
              <a:rPr lang="en-US" sz="2000" i="1" dirty="0"/>
              <a:t>n</a:t>
            </a:r>
            <a:r>
              <a:rPr lang="en-US" sz="2000" dirty="0"/>
              <a:t> = 288, 70%), and middle-aged (</a:t>
            </a:r>
            <a:r>
              <a:rPr lang="en-US" sz="2000" i="1" dirty="0" err="1"/>
              <a:t>Mdn</a:t>
            </a:r>
            <a:r>
              <a:rPr lang="en-US" sz="2000" dirty="0"/>
              <a:t> = 43, </a:t>
            </a:r>
            <a:r>
              <a:rPr lang="en-US" sz="2000" i="1" dirty="0"/>
              <a:t>SD</a:t>
            </a:r>
            <a:r>
              <a:rPr lang="en-US" sz="2000" dirty="0"/>
              <a:t> = 13.4)</a:t>
            </a:r>
          </a:p>
          <a:p>
            <a:r>
              <a:rPr lang="en-US" sz="2000" dirty="0"/>
              <a:t>Latinx (</a:t>
            </a:r>
            <a:r>
              <a:rPr lang="en-US" sz="2000" i="1" dirty="0"/>
              <a:t>n</a:t>
            </a:r>
            <a:r>
              <a:rPr lang="en-US" sz="2000" dirty="0"/>
              <a:t> = 181, 44%), Black (</a:t>
            </a:r>
            <a:r>
              <a:rPr lang="en-US" sz="2000" i="1" dirty="0"/>
              <a:t>n</a:t>
            </a:r>
            <a:r>
              <a:rPr lang="en-US" sz="2000" dirty="0"/>
              <a:t> = 152, 37%)</a:t>
            </a:r>
          </a:p>
        </p:txBody>
      </p:sp>
      <p:sp>
        <p:nvSpPr>
          <p:cNvPr id="6" name="TextBox 5">
            <a:extLst>
              <a:ext uri="{FF2B5EF4-FFF2-40B4-BE49-F238E27FC236}">
                <a16:creationId xmlns:a16="http://schemas.microsoft.com/office/drawing/2014/main" id="{09B1206C-90D8-8A64-1DFE-878D9BB282BF}"/>
              </a:ext>
            </a:extLst>
          </p:cNvPr>
          <p:cNvSpPr txBox="1"/>
          <p:nvPr/>
        </p:nvSpPr>
        <p:spPr>
          <a:xfrm>
            <a:off x="622256" y="2748339"/>
            <a:ext cx="8874802" cy="338554"/>
          </a:xfrm>
          <a:prstGeom prst="rect">
            <a:avLst/>
          </a:prstGeom>
          <a:noFill/>
        </p:spPr>
        <p:txBody>
          <a:bodyPr wrap="none" rtlCol="0">
            <a:spAutoFit/>
          </a:bodyPr>
          <a:lstStyle/>
          <a:p>
            <a:r>
              <a:rPr lang="en-US" sz="1600" b="1" dirty="0">
                <a:latin typeface="+mj-lt"/>
              </a:rPr>
              <a:t>Table 1</a:t>
            </a:r>
            <a:r>
              <a:rPr lang="en-US" sz="1600" dirty="0">
                <a:latin typeface="+mj-lt"/>
              </a:rPr>
              <a:t>. </a:t>
            </a:r>
            <a:r>
              <a:rPr lang="en-US" sz="1600" dirty="0">
                <a:latin typeface="+mj-lt"/>
                <a:cs typeface="Times New Roman" panose="02020603050405020304" pitchFamily="18" charset="0"/>
              </a:rPr>
              <a:t>Stimulant-involved Index Emergency Department Visit by Opioid Involvement, </a:t>
            </a:r>
            <a:r>
              <a:rPr lang="en-US" sz="1600" i="1" dirty="0">
                <a:latin typeface="+mj-lt"/>
                <a:cs typeface="Times New Roman" panose="02020603050405020304" pitchFamily="18" charset="0"/>
              </a:rPr>
              <a:t>N</a:t>
            </a:r>
            <a:r>
              <a:rPr lang="en-US" sz="1600" dirty="0">
                <a:latin typeface="+mj-lt"/>
                <a:cs typeface="Times New Roman" panose="02020603050405020304" pitchFamily="18" charset="0"/>
              </a:rPr>
              <a:t> = 412 </a:t>
            </a:r>
          </a:p>
        </p:txBody>
      </p:sp>
      <p:sp>
        <p:nvSpPr>
          <p:cNvPr id="9" name="TextBox 8">
            <a:extLst>
              <a:ext uri="{FF2B5EF4-FFF2-40B4-BE49-F238E27FC236}">
                <a16:creationId xmlns:a16="http://schemas.microsoft.com/office/drawing/2014/main" id="{61B53C4A-FF79-41D0-1F08-422C00BF6E22}"/>
              </a:ext>
            </a:extLst>
          </p:cNvPr>
          <p:cNvSpPr txBox="1"/>
          <p:nvPr/>
        </p:nvSpPr>
        <p:spPr>
          <a:xfrm>
            <a:off x="609441" y="4973782"/>
            <a:ext cx="8161273" cy="369332"/>
          </a:xfrm>
          <a:prstGeom prst="rect">
            <a:avLst/>
          </a:prstGeom>
          <a:noFill/>
        </p:spPr>
        <p:txBody>
          <a:bodyPr wrap="none" rtlCol="0">
            <a:spAutoFit/>
          </a:bodyPr>
          <a:lstStyle/>
          <a:p>
            <a:r>
              <a:rPr lang="en-US" dirty="0"/>
              <a:t>Ten overdoses were fatal; three of the fatal overdoses were opioid-co-involved.</a:t>
            </a:r>
          </a:p>
        </p:txBody>
      </p:sp>
    </p:spTree>
    <p:extLst>
      <p:ext uri="{BB962C8B-B14F-4D97-AF65-F5344CB8AC3E}">
        <p14:creationId xmlns:p14="http://schemas.microsoft.com/office/powerpoint/2010/main" val="31882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E0997-C025-3866-338E-E7172F4A2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91F49-1631-7D7B-D1EB-D4B8FAE42AF3}"/>
              </a:ext>
            </a:extLst>
          </p:cNvPr>
          <p:cNvSpPr>
            <a:spLocks noGrp="1"/>
          </p:cNvSpPr>
          <p:nvPr>
            <p:ph type="title"/>
          </p:nvPr>
        </p:nvSpPr>
        <p:spPr/>
        <p:txBody>
          <a:bodyPr/>
          <a:lstStyle/>
          <a:p>
            <a:r>
              <a:rPr lang="en-US" dirty="0"/>
              <a:t>Results</a:t>
            </a:r>
          </a:p>
        </p:txBody>
      </p:sp>
      <p:sp>
        <p:nvSpPr>
          <p:cNvPr id="6" name="Text Placeholder 5">
            <a:extLst>
              <a:ext uri="{FF2B5EF4-FFF2-40B4-BE49-F238E27FC236}">
                <a16:creationId xmlns:a16="http://schemas.microsoft.com/office/drawing/2014/main" id="{A4CD1C24-F995-2F2F-31BF-2DFF5D87872F}"/>
              </a:ext>
            </a:extLst>
          </p:cNvPr>
          <p:cNvSpPr>
            <a:spLocks noGrp="1"/>
          </p:cNvSpPr>
          <p:nvPr>
            <p:ph type="body" sz="quarter" idx="11"/>
          </p:nvPr>
        </p:nvSpPr>
        <p:spPr>
          <a:xfrm>
            <a:off x="609600" y="1734014"/>
            <a:ext cx="10969625" cy="1435206"/>
          </a:xfrm>
        </p:spPr>
        <p:txBody>
          <a:bodyPr/>
          <a:lstStyle/>
          <a:p>
            <a:pPr marL="0" indent="0">
              <a:buNone/>
            </a:pPr>
            <a:r>
              <a:rPr lang="en-US" b="1" dirty="0">
                <a:solidFill>
                  <a:schemeClr val="bg2"/>
                </a:solidFill>
                <a:latin typeface="+mj-lt"/>
                <a:cs typeface="Times New Roman" panose="02020603050405020304" pitchFamily="18" charset="0"/>
              </a:rPr>
              <a:t>56%</a:t>
            </a:r>
            <a:r>
              <a:rPr lang="en-US" b="1" dirty="0">
                <a:latin typeface="+mj-lt"/>
                <a:cs typeface="Times New Roman" panose="02020603050405020304" pitchFamily="18" charset="0"/>
              </a:rPr>
              <a:t> </a:t>
            </a:r>
            <a:r>
              <a:rPr lang="en-US" dirty="0">
                <a:latin typeface="+mj-lt"/>
                <a:cs typeface="Times New Roman" panose="02020603050405020304" pitchFamily="18" charset="0"/>
              </a:rPr>
              <a:t>(229) of patients (N=412) had </a:t>
            </a:r>
            <a:r>
              <a:rPr lang="en-US" b="1" dirty="0">
                <a:latin typeface="+mj-lt"/>
                <a:cs typeface="Times New Roman" panose="02020603050405020304" pitchFamily="18" charset="0"/>
              </a:rPr>
              <a:t>at least one healthcare touchpoint. </a:t>
            </a:r>
          </a:p>
          <a:p>
            <a:pPr marL="0" indent="0">
              <a:buNone/>
            </a:pPr>
            <a:r>
              <a:rPr lang="en-US" dirty="0">
                <a:cs typeface="Times New Roman" panose="02020603050405020304" pitchFamily="18" charset="0"/>
              </a:rPr>
              <a:t>Mean (SD) number of touchpoints in 12-mos prior to ED visit: </a:t>
            </a:r>
            <a:r>
              <a:rPr lang="en-US" b="1" dirty="0">
                <a:solidFill>
                  <a:schemeClr val="bg2"/>
                </a:solidFill>
                <a:cs typeface="Times New Roman" panose="02020603050405020304" pitchFamily="18" charset="0"/>
              </a:rPr>
              <a:t>3.9</a:t>
            </a:r>
            <a:r>
              <a:rPr lang="en-US" dirty="0">
                <a:cs typeface="Times New Roman" panose="02020603050405020304" pitchFamily="18" charset="0"/>
              </a:rPr>
              <a:t> (8.7)</a:t>
            </a:r>
          </a:p>
          <a:p>
            <a:pPr marL="0" indent="0">
              <a:buNone/>
            </a:pPr>
            <a:r>
              <a:rPr lang="en-US" dirty="0"/>
              <a:t>Percentage of patients who had </a:t>
            </a:r>
            <a:r>
              <a:rPr lang="en-US" b="1" dirty="0"/>
              <a:t>at least one visit </a:t>
            </a:r>
            <a:r>
              <a:rPr lang="en-US" dirty="0"/>
              <a:t>in prior 12-months to:</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mj-lt"/>
              <a:cs typeface="Times New Roman" panose="02020603050405020304" pitchFamily="18" charset="0"/>
            </a:endParaRPr>
          </a:p>
        </p:txBody>
      </p:sp>
      <p:sp>
        <p:nvSpPr>
          <p:cNvPr id="10" name="Text Placeholder 2">
            <a:extLst>
              <a:ext uri="{FF2B5EF4-FFF2-40B4-BE49-F238E27FC236}">
                <a16:creationId xmlns:a16="http://schemas.microsoft.com/office/drawing/2014/main" id="{43A357DC-29DC-8A5E-D7D9-FD6213746025}"/>
              </a:ext>
            </a:extLst>
          </p:cNvPr>
          <p:cNvSpPr>
            <a:spLocks noGrp="1"/>
          </p:cNvSpPr>
          <p:nvPr>
            <p:ph type="body" sz="quarter" idx="10"/>
          </p:nvPr>
        </p:nvSpPr>
        <p:spPr>
          <a:xfrm>
            <a:off x="609600" y="1228356"/>
            <a:ext cx="10969625" cy="363176"/>
          </a:xfrm>
        </p:spPr>
        <p:txBody>
          <a:bodyPr/>
          <a:lstStyle/>
          <a:p>
            <a:r>
              <a:rPr lang="en-US" dirty="0"/>
              <a:t>touchpoints IN 12-MOS </a:t>
            </a:r>
            <a:r>
              <a:rPr lang="en-US" b="1" dirty="0"/>
              <a:t>PRIOR</a:t>
            </a:r>
            <a:r>
              <a:rPr lang="en-US" dirty="0"/>
              <a:t> to A STIMULANT-INVOLVED ED VISIT</a:t>
            </a:r>
          </a:p>
        </p:txBody>
      </p:sp>
      <p:sp>
        <p:nvSpPr>
          <p:cNvPr id="20" name="Freeform 19">
            <a:extLst>
              <a:ext uri="{FF2B5EF4-FFF2-40B4-BE49-F238E27FC236}">
                <a16:creationId xmlns:a16="http://schemas.microsoft.com/office/drawing/2014/main" id="{78E8DFDE-C432-5077-640B-89BEF21F17BD}"/>
              </a:ext>
            </a:extLst>
          </p:cNvPr>
          <p:cNvSpPr/>
          <p:nvPr/>
        </p:nvSpPr>
        <p:spPr>
          <a:xfrm>
            <a:off x="609441" y="3723799"/>
            <a:ext cx="2392010" cy="1435206"/>
          </a:xfrm>
          <a:custGeom>
            <a:avLst/>
            <a:gdLst>
              <a:gd name="connsiteX0" fmla="*/ 0 w 2392010"/>
              <a:gd name="connsiteY0" fmla="*/ 0 h 1435206"/>
              <a:gd name="connsiteX1" fmla="*/ 2392010 w 2392010"/>
              <a:gd name="connsiteY1" fmla="*/ 0 h 1435206"/>
              <a:gd name="connsiteX2" fmla="*/ 2392010 w 2392010"/>
              <a:gd name="connsiteY2" fmla="*/ 1435206 h 1435206"/>
              <a:gd name="connsiteX3" fmla="*/ 0 w 2392010"/>
              <a:gd name="connsiteY3" fmla="*/ 1435206 h 1435206"/>
              <a:gd name="connsiteX4" fmla="*/ 0 w 2392010"/>
              <a:gd name="connsiteY4" fmla="*/ 0 h 143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010" h="1435206">
                <a:moveTo>
                  <a:pt x="0" y="0"/>
                </a:moveTo>
                <a:lnTo>
                  <a:pt x="2392010" y="0"/>
                </a:lnTo>
                <a:lnTo>
                  <a:pt x="2392010" y="1435206"/>
                </a:lnTo>
                <a:lnTo>
                  <a:pt x="0" y="1435206"/>
                </a:lnTo>
                <a:lnTo>
                  <a:pt x="0" y="0"/>
                </a:lnTo>
                <a:close/>
              </a:path>
            </a:pathLst>
          </a:custGeom>
          <a:solidFill>
            <a:schemeClr val="tx2"/>
          </a:solidFill>
        </p:spPr>
        <p:style>
          <a:lnRef idx="2">
            <a:schemeClr val="lt1">
              <a:hueOff val="0"/>
              <a:satOff val="0"/>
              <a:lumOff val="0"/>
              <a:alphaOff val="0"/>
            </a:schemeClr>
          </a:lnRef>
          <a:fillRef idx="1">
            <a:schemeClr val="accent2">
              <a:hueOff val="8421279"/>
              <a:satOff val="-27003"/>
              <a:lumOff val="18039"/>
              <a:alphaOff val="0"/>
            </a:schemeClr>
          </a:fillRef>
          <a:effectRef idx="0">
            <a:schemeClr val="accent2">
              <a:hueOff val="8421279"/>
              <a:satOff val="-27003"/>
              <a:lumOff val="18039"/>
              <a:alphaOff val="0"/>
            </a:schemeClr>
          </a:effectRef>
          <a:fontRef idx="minor">
            <a:schemeClr val="lt1"/>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Emergency Department</a:t>
            </a:r>
          </a:p>
          <a:p>
            <a:pPr marL="228600" lvl="1" indent="-228600" algn="l" defTabSz="1066800">
              <a:lnSpc>
                <a:spcPct val="90000"/>
              </a:lnSpc>
              <a:spcBef>
                <a:spcPct val="0"/>
              </a:spcBef>
              <a:spcAft>
                <a:spcPct val="15000"/>
              </a:spcAft>
              <a:buNone/>
            </a:pPr>
            <a:r>
              <a:rPr lang="en-US" sz="2400" b="1" kern="1200" dirty="0">
                <a:solidFill>
                  <a:schemeClr val="bg1"/>
                </a:solidFill>
              </a:rPr>
              <a:t>49% (201)</a:t>
            </a:r>
          </a:p>
        </p:txBody>
      </p:sp>
      <p:sp>
        <p:nvSpPr>
          <p:cNvPr id="24" name="TextBox 23">
            <a:extLst>
              <a:ext uri="{FF2B5EF4-FFF2-40B4-BE49-F238E27FC236}">
                <a16:creationId xmlns:a16="http://schemas.microsoft.com/office/drawing/2014/main" id="{570D31AB-1304-556F-8BD3-41700CC5F330}"/>
              </a:ext>
            </a:extLst>
          </p:cNvPr>
          <p:cNvSpPr txBox="1"/>
          <p:nvPr/>
        </p:nvSpPr>
        <p:spPr>
          <a:xfrm>
            <a:off x="875348" y="3134201"/>
            <a:ext cx="1860196" cy="515899"/>
          </a:xfrm>
          <a:prstGeom prst="wedgeRoundRectCallout">
            <a:avLst>
              <a:gd name="adj1" fmla="val -32297"/>
              <a:gd name="adj2" fmla="val 77941"/>
              <a:gd name="adj3" fmla="val 16667"/>
            </a:avLst>
          </a:prstGeom>
          <a:solidFill>
            <a:schemeClr val="bg1"/>
          </a:solidFill>
          <a:ln>
            <a:solidFill>
              <a:schemeClr val="tx2"/>
            </a:solidFill>
          </a:ln>
        </p:spPr>
        <p:txBody>
          <a:bodyPr wrap="square" lIns="0" tIns="0" rIns="0" bIns="0" rtlCol="0" anchor="ctr">
            <a:noAutofit/>
          </a:bodyPr>
          <a:lstStyle/>
          <a:p>
            <a:pPr algn="ctr" defTabSz="685800"/>
            <a:r>
              <a:rPr lang="en-US" sz="1200" dirty="0">
                <a:solidFill>
                  <a:schemeClr val="tx2"/>
                </a:solidFill>
                <a:latin typeface="Arial" panose="020B0604020202020204" pitchFamily="34" charset="0"/>
              </a:rPr>
              <a:t>6% (13) of ED visits were stimulant-involved</a:t>
            </a:r>
          </a:p>
        </p:txBody>
      </p:sp>
    </p:spTree>
    <p:extLst>
      <p:ext uri="{BB962C8B-B14F-4D97-AF65-F5344CB8AC3E}">
        <p14:creationId xmlns:p14="http://schemas.microsoft.com/office/powerpoint/2010/main" val="107100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0"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A8A-FE0B-4A82-56A9-72F306540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5BB93-589E-42E4-C59C-A7F8D605EEF9}"/>
              </a:ext>
            </a:extLst>
          </p:cNvPr>
          <p:cNvSpPr>
            <a:spLocks noGrp="1"/>
          </p:cNvSpPr>
          <p:nvPr>
            <p:ph type="title"/>
          </p:nvPr>
        </p:nvSpPr>
        <p:spPr/>
        <p:txBody>
          <a:bodyPr/>
          <a:lstStyle/>
          <a:p>
            <a:r>
              <a:rPr lang="en-US" dirty="0"/>
              <a:t>Results</a:t>
            </a:r>
          </a:p>
        </p:txBody>
      </p:sp>
      <p:sp>
        <p:nvSpPr>
          <p:cNvPr id="6" name="Text Placeholder 5">
            <a:extLst>
              <a:ext uri="{FF2B5EF4-FFF2-40B4-BE49-F238E27FC236}">
                <a16:creationId xmlns:a16="http://schemas.microsoft.com/office/drawing/2014/main" id="{66E447D3-3749-D76F-C31D-44F4C05CE5B9}"/>
              </a:ext>
            </a:extLst>
          </p:cNvPr>
          <p:cNvSpPr>
            <a:spLocks noGrp="1"/>
          </p:cNvSpPr>
          <p:nvPr>
            <p:ph type="body" sz="quarter" idx="11"/>
          </p:nvPr>
        </p:nvSpPr>
        <p:spPr>
          <a:xfrm>
            <a:off x="609600" y="1734014"/>
            <a:ext cx="10969625" cy="1435206"/>
          </a:xfrm>
        </p:spPr>
        <p:txBody>
          <a:bodyPr/>
          <a:lstStyle/>
          <a:p>
            <a:pPr marL="0" indent="0">
              <a:buNone/>
            </a:pPr>
            <a:r>
              <a:rPr lang="en-US" dirty="0"/>
              <a:t>Percentage of patient who had </a:t>
            </a:r>
            <a:r>
              <a:rPr lang="en-US" b="1" dirty="0"/>
              <a:t>at least one visit </a:t>
            </a:r>
            <a:r>
              <a:rPr lang="en-US" dirty="0"/>
              <a:t>in prior 12-months to:</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mj-lt"/>
              <a:cs typeface="Times New Roman" panose="02020603050405020304" pitchFamily="18" charset="0"/>
            </a:endParaRPr>
          </a:p>
        </p:txBody>
      </p:sp>
      <p:sp>
        <p:nvSpPr>
          <p:cNvPr id="10" name="Text Placeholder 2">
            <a:extLst>
              <a:ext uri="{FF2B5EF4-FFF2-40B4-BE49-F238E27FC236}">
                <a16:creationId xmlns:a16="http://schemas.microsoft.com/office/drawing/2014/main" id="{3627F682-925F-8842-1120-7764E9367470}"/>
              </a:ext>
            </a:extLst>
          </p:cNvPr>
          <p:cNvSpPr>
            <a:spLocks noGrp="1"/>
          </p:cNvSpPr>
          <p:nvPr>
            <p:ph type="body" sz="quarter" idx="10"/>
          </p:nvPr>
        </p:nvSpPr>
        <p:spPr>
          <a:xfrm>
            <a:off x="609600" y="1228356"/>
            <a:ext cx="10969625" cy="363176"/>
          </a:xfrm>
        </p:spPr>
        <p:txBody>
          <a:bodyPr/>
          <a:lstStyle/>
          <a:p>
            <a:r>
              <a:rPr lang="en-US" dirty="0"/>
              <a:t>touchpoints IN 12-MOS </a:t>
            </a:r>
            <a:r>
              <a:rPr lang="en-US" b="1" dirty="0"/>
              <a:t>PRIOR</a:t>
            </a:r>
            <a:r>
              <a:rPr lang="en-US" dirty="0"/>
              <a:t> to A STIMULANT-INVOLVED ED VISIT</a:t>
            </a:r>
          </a:p>
        </p:txBody>
      </p:sp>
      <p:sp>
        <p:nvSpPr>
          <p:cNvPr id="20" name="Freeform 19">
            <a:extLst>
              <a:ext uri="{FF2B5EF4-FFF2-40B4-BE49-F238E27FC236}">
                <a16:creationId xmlns:a16="http://schemas.microsoft.com/office/drawing/2014/main" id="{83D97DEF-5B74-75F8-B44D-DD01BD25F6BA}"/>
              </a:ext>
            </a:extLst>
          </p:cNvPr>
          <p:cNvSpPr/>
          <p:nvPr/>
        </p:nvSpPr>
        <p:spPr>
          <a:xfrm>
            <a:off x="609441" y="3720369"/>
            <a:ext cx="2392010" cy="1435206"/>
          </a:xfrm>
          <a:custGeom>
            <a:avLst/>
            <a:gdLst>
              <a:gd name="connsiteX0" fmla="*/ 0 w 2392010"/>
              <a:gd name="connsiteY0" fmla="*/ 0 h 1435206"/>
              <a:gd name="connsiteX1" fmla="*/ 2392010 w 2392010"/>
              <a:gd name="connsiteY1" fmla="*/ 0 h 1435206"/>
              <a:gd name="connsiteX2" fmla="*/ 2392010 w 2392010"/>
              <a:gd name="connsiteY2" fmla="*/ 1435206 h 1435206"/>
              <a:gd name="connsiteX3" fmla="*/ 0 w 2392010"/>
              <a:gd name="connsiteY3" fmla="*/ 1435206 h 1435206"/>
              <a:gd name="connsiteX4" fmla="*/ 0 w 2392010"/>
              <a:gd name="connsiteY4" fmla="*/ 0 h 143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010" h="1435206">
                <a:moveTo>
                  <a:pt x="0" y="0"/>
                </a:moveTo>
                <a:lnTo>
                  <a:pt x="2392010" y="0"/>
                </a:lnTo>
                <a:lnTo>
                  <a:pt x="2392010" y="1435206"/>
                </a:lnTo>
                <a:lnTo>
                  <a:pt x="0" y="1435206"/>
                </a:lnTo>
                <a:lnTo>
                  <a:pt x="0" y="0"/>
                </a:lnTo>
                <a:close/>
              </a:path>
            </a:pathLst>
          </a:custGeom>
          <a:solidFill>
            <a:schemeClr val="tx2"/>
          </a:solidFill>
        </p:spPr>
        <p:style>
          <a:lnRef idx="2">
            <a:schemeClr val="lt1">
              <a:hueOff val="0"/>
              <a:satOff val="0"/>
              <a:lumOff val="0"/>
              <a:alphaOff val="0"/>
            </a:schemeClr>
          </a:lnRef>
          <a:fillRef idx="1">
            <a:schemeClr val="accent2">
              <a:hueOff val="8421279"/>
              <a:satOff val="-27003"/>
              <a:lumOff val="18039"/>
              <a:alphaOff val="0"/>
            </a:schemeClr>
          </a:fillRef>
          <a:effectRef idx="0">
            <a:schemeClr val="accent2">
              <a:hueOff val="8421279"/>
              <a:satOff val="-27003"/>
              <a:lumOff val="18039"/>
              <a:alphaOff val="0"/>
            </a:schemeClr>
          </a:effectRef>
          <a:fontRef idx="minor">
            <a:schemeClr val="lt1"/>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Emergency Department</a:t>
            </a:r>
          </a:p>
          <a:p>
            <a:pPr marL="228600" lvl="1" indent="-228600" algn="l" defTabSz="1066800">
              <a:lnSpc>
                <a:spcPct val="90000"/>
              </a:lnSpc>
              <a:spcBef>
                <a:spcPct val="0"/>
              </a:spcBef>
              <a:spcAft>
                <a:spcPct val="15000"/>
              </a:spcAft>
              <a:buNone/>
            </a:pPr>
            <a:r>
              <a:rPr lang="en-US" sz="2400" b="1" kern="1200" dirty="0">
                <a:solidFill>
                  <a:schemeClr val="bg1"/>
                </a:solidFill>
              </a:rPr>
              <a:t>49% (201)</a:t>
            </a:r>
          </a:p>
        </p:txBody>
      </p:sp>
      <p:sp>
        <p:nvSpPr>
          <p:cNvPr id="12" name="TextBox 11">
            <a:extLst>
              <a:ext uri="{FF2B5EF4-FFF2-40B4-BE49-F238E27FC236}">
                <a16:creationId xmlns:a16="http://schemas.microsoft.com/office/drawing/2014/main" id="{4828EA46-24EE-1B96-0316-74A6E0101F3B}"/>
              </a:ext>
            </a:extLst>
          </p:cNvPr>
          <p:cNvSpPr txBox="1"/>
          <p:nvPr/>
        </p:nvSpPr>
        <p:spPr>
          <a:xfrm>
            <a:off x="891112" y="3106507"/>
            <a:ext cx="1860196" cy="515899"/>
          </a:xfrm>
          <a:prstGeom prst="wedgeRoundRectCallout">
            <a:avLst>
              <a:gd name="adj1" fmla="val -32297"/>
              <a:gd name="adj2" fmla="val 77941"/>
              <a:gd name="adj3" fmla="val 16667"/>
            </a:avLst>
          </a:prstGeom>
          <a:solidFill>
            <a:schemeClr val="bg1"/>
          </a:solidFill>
          <a:ln>
            <a:solidFill>
              <a:schemeClr val="tx2"/>
            </a:solidFill>
          </a:ln>
        </p:spPr>
        <p:txBody>
          <a:bodyPr wrap="square" lIns="0" tIns="0" rIns="0" bIns="0" rtlCol="0" anchor="ctr">
            <a:noAutofit/>
          </a:bodyPr>
          <a:lstStyle/>
          <a:p>
            <a:pPr algn="ctr" defTabSz="685800"/>
            <a:r>
              <a:rPr lang="en-US" sz="1200" dirty="0">
                <a:solidFill>
                  <a:schemeClr val="tx2"/>
                </a:solidFill>
                <a:latin typeface="Arial" panose="020B0604020202020204" pitchFamily="34" charset="0"/>
              </a:rPr>
              <a:t>6% (13) of ED visits were stimulant involved</a:t>
            </a:r>
          </a:p>
        </p:txBody>
      </p:sp>
      <p:graphicFrame>
        <p:nvGraphicFramePr>
          <p:cNvPr id="3" name="Chart 2">
            <a:extLst>
              <a:ext uri="{FF2B5EF4-FFF2-40B4-BE49-F238E27FC236}">
                <a16:creationId xmlns:a16="http://schemas.microsoft.com/office/drawing/2014/main" id="{CD96B00D-C238-037C-90B0-7031A7601A78}"/>
              </a:ext>
            </a:extLst>
          </p:cNvPr>
          <p:cNvGraphicFramePr>
            <a:graphicFrameLocks/>
          </p:cNvGraphicFramePr>
          <p:nvPr>
            <p:extLst>
              <p:ext uri="{D42A27DB-BD31-4B8C-83A1-F6EECF244321}">
                <p14:modId xmlns:p14="http://schemas.microsoft.com/office/powerpoint/2010/main" val="3100073169"/>
              </p:ext>
            </p:extLst>
          </p:nvPr>
        </p:nvGraphicFramePr>
        <p:xfrm>
          <a:off x="3243840" y="2209716"/>
          <a:ext cx="3493488" cy="46482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29B296-BDDA-81C3-72BB-5CA63FB1626A}"/>
              </a:ext>
            </a:extLst>
          </p:cNvPr>
          <p:cNvSpPr txBox="1"/>
          <p:nvPr/>
        </p:nvSpPr>
        <p:spPr>
          <a:xfrm>
            <a:off x="4220308" y="6255006"/>
            <a:ext cx="1146468" cy="369332"/>
          </a:xfrm>
          <a:prstGeom prst="rect">
            <a:avLst/>
          </a:prstGeom>
          <a:noFill/>
        </p:spPr>
        <p:txBody>
          <a:bodyPr wrap="none" rtlCol="0">
            <a:spAutoFit/>
          </a:bodyPr>
          <a:lstStyle/>
          <a:p>
            <a:r>
              <a:rPr lang="en-US" dirty="0"/>
              <a:t>ED VISIT</a:t>
            </a:r>
          </a:p>
        </p:txBody>
      </p:sp>
      <p:sp>
        <p:nvSpPr>
          <p:cNvPr id="8" name="Freeform 7">
            <a:extLst>
              <a:ext uri="{FF2B5EF4-FFF2-40B4-BE49-F238E27FC236}">
                <a16:creationId xmlns:a16="http://schemas.microsoft.com/office/drawing/2014/main" id="{B1CA50E9-C452-A6A8-6455-409F6BFD176A}"/>
              </a:ext>
            </a:extLst>
          </p:cNvPr>
          <p:cNvSpPr/>
          <p:nvPr/>
        </p:nvSpPr>
        <p:spPr>
          <a:xfrm>
            <a:off x="5868669" y="3725823"/>
            <a:ext cx="2392010" cy="1435206"/>
          </a:xfrm>
          <a:custGeom>
            <a:avLst/>
            <a:gdLst>
              <a:gd name="connsiteX0" fmla="*/ 0 w 2392010"/>
              <a:gd name="connsiteY0" fmla="*/ 0 h 1435206"/>
              <a:gd name="connsiteX1" fmla="*/ 2392010 w 2392010"/>
              <a:gd name="connsiteY1" fmla="*/ 0 h 1435206"/>
              <a:gd name="connsiteX2" fmla="*/ 2392010 w 2392010"/>
              <a:gd name="connsiteY2" fmla="*/ 1435206 h 1435206"/>
              <a:gd name="connsiteX3" fmla="*/ 0 w 2392010"/>
              <a:gd name="connsiteY3" fmla="*/ 1435206 h 1435206"/>
              <a:gd name="connsiteX4" fmla="*/ 0 w 2392010"/>
              <a:gd name="connsiteY4" fmla="*/ 0 h 143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010" h="1435206">
                <a:moveTo>
                  <a:pt x="0" y="0"/>
                </a:moveTo>
                <a:lnTo>
                  <a:pt x="2392010" y="0"/>
                </a:lnTo>
                <a:lnTo>
                  <a:pt x="2392010" y="1435206"/>
                </a:lnTo>
                <a:lnTo>
                  <a:pt x="0" y="1435206"/>
                </a:lnTo>
                <a:lnTo>
                  <a:pt x="0" y="0"/>
                </a:lnTo>
                <a:close/>
              </a:path>
            </a:pathLst>
          </a:custGeom>
          <a:solidFill>
            <a:schemeClr val="tx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Non-SUD Specialty Care</a:t>
            </a:r>
          </a:p>
          <a:p>
            <a:pPr marL="228600" lvl="1" indent="-228600" algn="l" defTabSz="1066800">
              <a:lnSpc>
                <a:spcPct val="90000"/>
              </a:lnSpc>
              <a:spcBef>
                <a:spcPct val="0"/>
              </a:spcBef>
              <a:spcAft>
                <a:spcPct val="15000"/>
              </a:spcAft>
              <a:buNone/>
            </a:pPr>
            <a:r>
              <a:rPr lang="en-US" sz="2400" b="1" kern="1200" dirty="0">
                <a:solidFill>
                  <a:schemeClr val="bg1"/>
                </a:solidFill>
              </a:rPr>
              <a:t>13% (54)</a:t>
            </a:r>
          </a:p>
        </p:txBody>
      </p:sp>
      <p:sp>
        <p:nvSpPr>
          <p:cNvPr id="9" name="Freeform 8">
            <a:extLst>
              <a:ext uri="{FF2B5EF4-FFF2-40B4-BE49-F238E27FC236}">
                <a16:creationId xmlns:a16="http://schemas.microsoft.com/office/drawing/2014/main" id="{7BFAC74D-3377-B8B0-E50D-E47DB79224B1}"/>
              </a:ext>
            </a:extLst>
          </p:cNvPr>
          <p:cNvSpPr/>
          <p:nvPr/>
        </p:nvSpPr>
        <p:spPr>
          <a:xfrm>
            <a:off x="8511673" y="3720369"/>
            <a:ext cx="2392010" cy="1435206"/>
          </a:xfrm>
          <a:custGeom>
            <a:avLst/>
            <a:gdLst>
              <a:gd name="connsiteX0" fmla="*/ 0 w 2392010"/>
              <a:gd name="connsiteY0" fmla="*/ 0 h 1435206"/>
              <a:gd name="connsiteX1" fmla="*/ 2392010 w 2392010"/>
              <a:gd name="connsiteY1" fmla="*/ 0 h 1435206"/>
              <a:gd name="connsiteX2" fmla="*/ 2392010 w 2392010"/>
              <a:gd name="connsiteY2" fmla="*/ 1435206 h 1435206"/>
              <a:gd name="connsiteX3" fmla="*/ 0 w 2392010"/>
              <a:gd name="connsiteY3" fmla="*/ 1435206 h 1435206"/>
              <a:gd name="connsiteX4" fmla="*/ 0 w 2392010"/>
              <a:gd name="connsiteY4" fmla="*/ 0 h 143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010" h="1435206">
                <a:moveTo>
                  <a:pt x="0" y="0"/>
                </a:moveTo>
                <a:lnTo>
                  <a:pt x="2392010" y="0"/>
                </a:lnTo>
                <a:lnTo>
                  <a:pt x="2392010" y="1435206"/>
                </a:lnTo>
                <a:lnTo>
                  <a:pt x="0" y="1435206"/>
                </a:lnTo>
                <a:lnTo>
                  <a:pt x="0" y="0"/>
                </a:lnTo>
                <a:close/>
              </a:path>
            </a:pathLst>
          </a:custGeom>
          <a:solidFill>
            <a:schemeClr val="tx2"/>
          </a:solidFill>
        </p:spPr>
        <p:style>
          <a:lnRef idx="2">
            <a:schemeClr val="lt1">
              <a:hueOff val="0"/>
              <a:satOff val="0"/>
              <a:lumOff val="0"/>
              <a:alphaOff val="0"/>
            </a:schemeClr>
          </a:lnRef>
          <a:fillRef idx="1">
            <a:schemeClr val="accent2">
              <a:hueOff val="2807093"/>
              <a:satOff val="-9001"/>
              <a:lumOff val="6013"/>
              <a:alphaOff val="0"/>
            </a:schemeClr>
          </a:fillRef>
          <a:effectRef idx="0">
            <a:schemeClr val="accent2">
              <a:hueOff val="2807093"/>
              <a:satOff val="-9001"/>
              <a:lumOff val="6013"/>
              <a:alphaOff val="0"/>
            </a:schemeClr>
          </a:effectRef>
          <a:fontRef idx="minor">
            <a:schemeClr val="lt1"/>
          </a:fontRef>
        </p:style>
        <p:txBody>
          <a:bodyPr spcFirstLastPara="0" vert="horz" wrap="square" lIns="95250" tIns="95250" rIns="95250" bIns="95250" numCol="1" spcCol="1270" anchor="t" anchorCtr="0">
            <a:noAutofit/>
          </a:bodyPr>
          <a:lstStyle/>
          <a:p>
            <a:pPr lvl="0" indent="0" algn="l" defTabSz="1111250">
              <a:spcBef>
                <a:spcPct val="0"/>
              </a:spcBef>
              <a:buNone/>
            </a:pPr>
            <a:r>
              <a:rPr lang="en-US" sz="2500" b="1" kern="1200" dirty="0">
                <a:solidFill>
                  <a:schemeClr val="bg1"/>
                </a:solidFill>
              </a:rPr>
              <a:t>Primary </a:t>
            </a:r>
          </a:p>
          <a:p>
            <a:pPr lvl="0" indent="0" algn="l" defTabSz="1111250">
              <a:spcBef>
                <a:spcPct val="0"/>
              </a:spcBef>
              <a:buNone/>
            </a:pPr>
            <a:r>
              <a:rPr lang="en-US" sz="2500" b="1" kern="1200" baseline="0" dirty="0">
                <a:solidFill>
                  <a:schemeClr val="bg1"/>
                </a:solidFill>
              </a:rPr>
              <a:t>Care</a:t>
            </a:r>
            <a:endParaRPr lang="en-US" sz="2400" b="1" kern="1200" dirty="0">
              <a:solidFill>
                <a:schemeClr val="bg1"/>
              </a:solidFill>
            </a:endParaRPr>
          </a:p>
          <a:p>
            <a:pPr marL="0" lvl="0" indent="0" algn="l" defTabSz="1111250">
              <a:spcBef>
                <a:spcPct val="0"/>
              </a:spcBef>
              <a:buNone/>
            </a:pPr>
            <a:r>
              <a:rPr lang="en-US" sz="2400" b="1" kern="1200" dirty="0">
                <a:solidFill>
                  <a:schemeClr val="bg1"/>
                </a:solidFill>
              </a:rPr>
              <a:t>10% (41)</a:t>
            </a:r>
          </a:p>
        </p:txBody>
      </p:sp>
      <p:sp>
        <p:nvSpPr>
          <p:cNvPr id="11" name="Freeform 10">
            <a:extLst>
              <a:ext uri="{FF2B5EF4-FFF2-40B4-BE49-F238E27FC236}">
                <a16:creationId xmlns:a16="http://schemas.microsoft.com/office/drawing/2014/main" id="{8AAF48E9-5D6C-B0D1-C57E-32AD345F9A23}"/>
              </a:ext>
            </a:extLst>
          </p:cNvPr>
          <p:cNvSpPr/>
          <p:nvPr/>
        </p:nvSpPr>
        <p:spPr>
          <a:xfrm>
            <a:off x="3252445" y="3720369"/>
            <a:ext cx="2392010" cy="1435206"/>
          </a:xfrm>
          <a:custGeom>
            <a:avLst/>
            <a:gdLst>
              <a:gd name="connsiteX0" fmla="*/ 0 w 2392010"/>
              <a:gd name="connsiteY0" fmla="*/ 0 h 1435206"/>
              <a:gd name="connsiteX1" fmla="*/ 2392010 w 2392010"/>
              <a:gd name="connsiteY1" fmla="*/ 0 h 1435206"/>
              <a:gd name="connsiteX2" fmla="*/ 2392010 w 2392010"/>
              <a:gd name="connsiteY2" fmla="*/ 1435206 h 1435206"/>
              <a:gd name="connsiteX3" fmla="*/ 0 w 2392010"/>
              <a:gd name="connsiteY3" fmla="*/ 1435206 h 1435206"/>
              <a:gd name="connsiteX4" fmla="*/ 0 w 2392010"/>
              <a:gd name="connsiteY4" fmla="*/ 0 h 143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010" h="1435206">
                <a:moveTo>
                  <a:pt x="0" y="0"/>
                </a:moveTo>
                <a:lnTo>
                  <a:pt x="2392010" y="0"/>
                </a:lnTo>
                <a:lnTo>
                  <a:pt x="2392010" y="1435206"/>
                </a:lnTo>
                <a:lnTo>
                  <a:pt x="0" y="1435206"/>
                </a:lnTo>
                <a:lnTo>
                  <a:pt x="0" y="0"/>
                </a:lnTo>
                <a:close/>
              </a:path>
            </a:pathLst>
          </a:custGeom>
          <a:solidFill>
            <a:schemeClr val="tx2"/>
          </a:solidFill>
        </p:spPr>
        <p:style>
          <a:lnRef idx="2">
            <a:schemeClr val="lt1">
              <a:hueOff val="0"/>
              <a:satOff val="0"/>
              <a:lumOff val="0"/>
              <a:alphaOff val="0"/>
            </a:schemeClr>
          </a:lnRef>
          <a:fillRef idx="1">
            <a:schemeClr val="accent2">
              <a:hueOff val="5614186"/>
              <a:satOff val="-18002"/>
              <a:lumOff val="12026"/>
              <a:alphaOff val="0"/>
            </a:schemeClr>
          </a:fillRef>
          <a:effectRef idx="0">
            <a:schemeClr val="accent2">
              <a:hueOff val="5614186"/>
              <a:satOff val="-18002"/>
              <a:lumOff val="12026"/>
              <a:alphaOff val="0"/>
            </a:schemeClr>
          </a:effectRef>
          <a:fontRef idx="minor">
            <a:schemeClr val="lt1"/>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Inpatient </a:t>
            </a:r>
            <a:br>
              <a:rPr lang="en-US" sz="2500" b="1" kern="1200" dirty="0">
                <a:solidFill>
                  <a:schemeClr val="bg1"/>
                </a:solidFill>
              </a:rPr>
            </a:br>
            <a:endParaRPr lang="en-US" sz="2400" b="1" dirty="0">
              <a:solidFill>
                <a:schemeClr val="bg1"/>
              </a:solidFill>
            </a:endParaRPr>
          </a:p>
          <a:p>
            <a:pPr marL="228600" lvl="1" indent="-228600" algn="l" defTabSz="889000">
              <a:lnSpc>
                <a:spcPct val="90000"/>
              </a:lnSpc>
              <a:spcBef>
                <a:spcPct val="0"/>
              </a:spcBef>
              <a:spcAft>
                <a:spcPct val="15000"/>
              </a:spcAft>
              <a:buNone/>
            </a:pPr>
            <a:r>
              <a:rPr lang="en-US" sz="2400" b="1" dirty="0">
                <a:solidFill>
                  <a:schemeClr val="bg1"/>
                </a:solidFill>
              </a:rPr>
              <a:t>20</a:t>
            </a:r>
            <a:r>
              <a:rPr lang="en-US" sz="2400" b="1" kern="1200" dirty="0">
                <a:solidFill>
                  <a:schemeClr val="bg1"/>
                </a:solidFill>
              </a:rPr>
              <a:t>% (82)</a:t>
            </a:r>
          </a:p>
        </p:txBody>
      </p:sp>
      <p:sp>
        <p:nvSpPr>
          <p:cNvPr id="13" name="TextBox 12">
            <a:extLst>
              <a:ext uri="{FF2B5EF4-FFF2-40B4-BE49-F238E27FC236}">
                <a16:creationId xmlns:a16="http://schemas.microsoft.com/office/drawing/2014/main" id="{E5F9A5AA-4B73-793B-349B-69D9B3532360}"/>
              </a:ext>
            </a:extLst>
          </p:cNvPr>
          <p:cNvSpPr txBox="1"/>
          <p:nvPr/>
        </p:nvSpPr>
        <p:spPr>
          <a:xfrm>
            <a:off x="5366776" y="2437187"/>
            <a:ext cx="4223594" cy="496483"/>
          </a:xfrm>
          <a:prstGeom prst="wedgeRoundRectCallout">
            <a:avLst>
              <a:gd name="adj1" fmla="val -32297"/>
              <a:gd name="adj2" fmla="val 77941"/>
              <a:gd name="adj3" fmla="val 16667"/>
            </a:avLst>
          </a:prstGeom>
          <a:noFill/>
          <a:ln>
            <a:noFill/>
          </a:ln>
        </p:spPr>
        <p:txBody>
          <a:bodyPr wrap="square" lIns="0" tIns="0" rIns="0" bIns="0" rtlCol="0" anchor="ctr">
            <a:noAutofit/>
          </a:bodyPr>
          <a:lstStyle/>
          <a:p>
            <a:pPr defTabSz="685800"/>
            <a:r>
              <a:rPr lang="en-US" sz="2400" dirty="0">
                <a:solidFill>
                  <a:schemeClr val="bg2"/>
                </a:solidFill>
                <a:latin typeface="Arial" panose="020B0604020202020204" pitchFamily="34" charset="0"/>
              </a:rPr>
              <a:t>23% had 3 or more ED visits</a:t>
            </a:r>
          </a:p>
        </p:txBody>
      </p:sp>
      <p:sp>
        <p:nvSpPr>
          <p:cNvPr id="14" name="TextBox 13">
            <a:extLst>
              <a:ext uri="{FF2B5EF4-FFF2-40B4-BE49-F238E27FC236}">
                <a16:creationId xmlns:a16="http://schemas.microsoft.com/office/drawing/2014/main" id="{BCB7A63B-2BA6-54AB-A56B-599F34364279}"/>
              </a:ext>
            </a:extLst>
          </p:cNvPr>
          <p:cNvSpPr txBox="1"/>
          <p:nvPr/>
        </p:nvSpPr>
        <p:spPr>
          <a:xfrm>
            <a:off x="609441" y="5356174"/>
            <a:ext cx="10474195" cy="923330"/>
          </a:xfrm>
          <a:prstGeom prst="rect">
            <a:avLst/>
          </a:prstGeom>
          <a:noFill/>
        </p:spPr>
        <p:txBody>
          <a:bodyPr wrap="square" rtlCol="0">
            <a:spAutoFit/>
          </a:bodyPr>
          <a:lstStyle/>
          <a:p>
            <a:r>
              <a:rPr lang="en-US" dirty="0"/>
              <a:t>Only 5 (1.2%) individuals had one or more touchpoints in a </a:t>
            </a:r>
            <a:r>
              <a:rPr lang="en-US" b="1" dirty="0"/>
              <a:t>specialty SUD setting </a:t>
            </a:r>
            <a:r>
              <a:rPr lang="en-US" dirty="0"/>
              <a:t>in the 12-months prior to the stimulant-involved overdose. </a:t>
            </a:r>
          </a:p>
          <a:p>
            <a:endParaRPr lang="en-US" dirty="0"/>
          </a:p>
        </p:txBody>
      </p:sp>
    </p:spTree>
    <p:extLst>
      <p:ext uri="{BB962C8B-B14F-4D97-AF65-F5344CB8AC3E}">
        <p14:creationId xmlns:p14="http://schemas.microsoft.com/office/powerpoint/2010/main" val="38868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7" grpId="0"/>
      <p:bldP spid="7" grpId="1"/>
      <p:bldP spid="8" grpId="0" animBg="1"/>
      <p:bldP spid="9" grpId="0" animBg="1"/>
      <p:bldP spid="11" grpId="0" animBg="1"/>
      <p:bldP spid="13" grpId="0" animBg="1"/>
      <p:bldP spid="13"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92E0C6-D8A7-78FB-B8E2-94D1FFB67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0901F-F08B-8237-2E9D-7AF9D43A4742}"/>
              </a:ext>
            </a:extLst>
          </p:cNvPr>
          <p:cNvSpPr>
            <a:spLocks noGrp="1"/>
          </p:cNvSpPr>
          <p:nvPr>
            <p:ph type="title"/>
          </p:nvPr>
        </p:nvSpPr>
        <p:spPr/>
        <p:txBody>
          <a:bodyPr/>
          <a:lstStyle/>
          <a:p>
            <a:r>
              <a:rPr lang="en-US" dirty="0"/>
              <a:t>Results</a:t>
            </a:r>
          </a:p>
        </p:txBody>
      </p:sp>
      <p:sp>
        <p:nvSpPr>
          <p:cNvPr id="6" name="Text Placeholder 5">
            <a:extLst>
              <a:ext uri="{FF2B5EF4-FFF2-40B4-BE49-F238E27FC236}">
                <a16:creationId xmlns:a16="http://schemas.microsoft.com/office/drawing/2014/main" id="{8C443C3A-D308-00F5-EFD7-9750C392F337}"/>
              </a:ext>
            </a:extLst>
          </p:cNvPr>
          <p:cNvSpPr>
            <a:spLocks noGrp="1"/>
          </p:cNvSpPr>
          <p:nvPr>
            <p:ph type="body" sz="quarter" idx="11"/>
          </p:nvPr>
        </p:nvSpPr>
        <p:spPr>
          <a:xfrm>
            <a:off x="609600" y="1730607"/>
            <a:ext cx="10969625" cy="997897"/>
          </a:xfrm>
        </p:spPr>
        <p:txBody>
          <a:bodyPr/>
          <a:lstStyle/>
          <a:p>
            <a:pPr marL="0" indent="0">
              <a:buNone/>
            </a:pPr>
            <a:r>
              <a:rPr lang="en-US" b="1" dirty="0">
                <a:solidFill>
                  <a:schemeClr val="bg2"/>
                </a:solidFill>
                <a:latin typeface="+mj-lt"/>
                <a:cs typeface="Times New Roman" panose="02020603050405020304" pitchFamily="18" charset="0"/>
              </a:rPr>
              <a:t>60%</a:t>
            </a:r>
            <a:r>
              <a:rPr lang="en-US" b="1" dirty="0">
                <a:latin typeface="+mj-lt"/>
                <a:cs typeface="Times New Roman" panose="02020603050405020304" pitchFamily="18" charset="0"/>
              </a:rPr>
              <a:t> </a:t>
            </a:r>
            <a:r>
              <a:rPr lang="en-US" dirty="0">
                <a:latin typeface="+mj-lt"/>
                <a:cs typeface="Times New Roman" panose="02020603050405020304" pitchFamily="18" charset="0"/>
              </a:rPr>
              <a:t>(247) of patients (N=412) had </a:t>
            </a:r>
            <a:r>
              <a:rPr lang="en-US" b="1" dirty="0">
                <a:latin typeface="+mj-lt"/>
                <a:cs typeface="Times New Roman" panose="02020603050405020304" pitchFamily="18" charset="0"/>
              </a:rPr>
              <a:t>at least one healthcare touchpoint.</a:t>
            </a:r>
          </a:p>
          <a:p>
            <a:pPr marL="0" indent="0">
              <a:buNone/>
            </a:pPr>
            <a:r>
              <a:rPr lang="en-US" b="1" dirty="0">
                <a:solidFill>
                  <a:schemeClr val="bg2"/>
                </a:solidFill>
                <a:latin typeface="+mj-lt"/>
              </a:rPr>
              <a:t>37 days </a:t>
            </a:r>
            <a:r>
              <a:rPr lang="en-US" dirty="0">
                <a:solidFill>
                  <a:srgbClr val="030712"/>
                </a:solidFill>
                <a:latin typeface="+mj-lt"/>
              </a:rPr>
              <a:t>(IQR: 5-104 days): </a:t>
            </a:r>
            <a:r>
              <a:rPr lang="en-US" dirty="0">
                <a:solidFill>
                  <a:srgbClr val="030712"/>
                </a:solidFill>
              </a:rPr>
              <a:t>median </a:t>
            </a:r>
            <a:r>
              <a:rPr lang="en-US" b="1" dirty="0">
                <a:solidFill>
                  <a:srgbClr val="030712"/>
                </a:solidFill>
              </a:rPr>
              <a:t>time to first touchpoint</a:t>
            </a:r>
            <a:r>
              <a:rPr lang="en-US" dirty="0">
                <a:solidFill>
                  <a:srgbClr val="030712"/>
                </a:solidFill>
              </a:rPr>
              <a:t>:</a:t>
            </a:r>
            <a:endParaRPr lang="en-US" dirty="0">
              <a:latin typeface="+mj-lt"/>
            </a:endParaRPr>
          </a:p>
          <a:p>
            <a:pPr marL="0" indent="0">
              <a:buNone/>
            </a:pPr>
            <a:endParaRPr lang="en-US" dirty="0">
              <a:cs typeface="Times New Roman" panose="02020603050405020304" pitchFamily="18" charset="0"/>
            </a:endParaRPr>
          </a:p>
          <a:p>
            <a:pPr marL="0" indent="0">
              <a:buNone/>
            </a:pPr>
            <a:r>
              <a:rPr lang="en-US" b="1" dirty="0">
                <a:latin typeface="+mj-lt"/>
                <a:cs typeface="Times New Roman" panose="02020603050405020304" pitchFamily="18" charset="0"/>
              </a:rPr>
              <a:t> </a:t>
            </a:r>
            <a:endParaRPr lang="en-US" dirty="0">
              <a:latin typeface="+mj-lt"/>
              <a:cs typeface="Times New Roman" panose="02020603050405020304" pitchFamily="18" charset="0"/>
            </a:endParaRPr>
          </a:p>
        </p:txBody>
      </p:sp>
      <p:sp>
        <p:nvSpPr>
          <p:cNvPr id="10" name="Text Placeholder 2">
            <a:extLst>
              <a:ext uri="{FF2B5EF4-FFF2-40B4-BE49-F238E27FC236}">
                <a16:creationId xmlns:a16="http://schemas.microsoft.com/office/drawing/2014/main" id="{20316F2B-F90B-5E35-A6B1-7329A9FC9113}"/>
              </a:ext>
            </a:extLst>
          </p:cNvPr>
          <p:cNvSpPr>
            <a:spLocks noGrp="1"/>
          </p:cNvSpPr>
          <p:nvPr>
            <p:ph type="body" sz="quarter" idx="10"/>
          </p:nvPr>
        </p:nvSpPr>
        <p:spPr>
          <a:xfrm>
            <a:off x="609600" y="1228356"/>
            <a:ext cx="10969625" cy="363176"/>
          </a:xfrm>
        </p:spPr>
        <p:txBody>
          <a:bodyPr/>
          <a:lstStyle/>
          <a:p>
            <a:r>
              <a:rPr lang="en-US" dirty="0"/>
              <a:t>touchpoints IN 12-MOS </a:t>
            </a:r>
            <a:r>
              <a:rPr lang="en-US" b="1" dirty="0"/>
              <a:t>AFTER</a:t>
            </a:r>
            <a:r>
              <a:rPr lang="en-US" dirty="0"/>
              <a:t> A STIMULANT-INVOLVED ED VISIT</a:t>
            </a:r>
          </a:p>
        </p:txBody>
      </p:sp>
      <p:sp>
        <p:nvSpPr>
          <p:cNvPr id="4" name="TextBox 3">
            <a:extLst>
              <a:ext uri="{FF2B5EF4-FFF2-40B4-BE49-F238E27FC236}">
                <a16:creationId xmlns:a16="http://schemas.microsoft.com/office/drawing/2014/main" id="{EEFDAE0D-054A-A255-DD0B-97EDF07AD996}"/>
              </a:ext>
            </a:extLst>
          </p:cNvPr>
          <p:cNvSpPr txBox="1"/>
          <p:nvPr/>
        </p:nvSpPr>
        <p:spPr>
          <a:xfrm>
            <a:off x="9032240" y="1696539"/>
            <a:ext cx="2975277" cy="1200329"/>
          </a:xfrm>
          <a:prstGeom prst="wedgeRoundRectCallout">
            <a:avLst>
              <a:gd name="adj1" fmla="val -22026"/>
              <a:gd name="adj2" fmla="val 49971"/>
              <a:gd name="adj3" fmla="val 16667"/>
            </a:avLst>
          </a:prstGeom>
          <a:solidFill>
            <a:schemeClr val="bg2"/>
          </a:solidFill>
          <a:ln>
            <a:noFill/>
          </a:ln>
        </p:spPr>
        <p:txBody>
          <a:bodyPr wrap="square" lIns="0" tIns="0" rIns="0" bIns="0" rtlCol="0" anchor="ctr">
            <a:noAutofit/>
          </a:bodyPr>
          <a:lstStyle/>
          <a:p>
            <a:pPr defTabSz="685800"/>
            <a:r>
              <a:rPr lang="en-US" sz="1600" b="1" dirty="0">
                <a:solidFill>
                  <a:schemeClr val="bg1"/>
                </a:solidFill>
                <a:latin typeface="Arial" panose="020B0604020202020204" pitchFamily="34" charset="0"/>
              </a:rPr>
              <a:t>Few patients (</a:t>
            </a:r>
            <a:r>
              <a:rPr lang="en-US" sz="1600" b="1" i="1" dirty="0">
                <a:solidFill>
                  <a:schemeClr val="bg1"/>
                </a:solidFill>
                <a:latin typeface="Arial" panose="020B0604020202020204" pitchFamily="34" charset="0"/>
              </a:rPr>
              <a:t>n </a:t>
            </a:r>
            <a:r>
              <a:rPr lang="en-US" sz="1600" b="1" dirty="0">
                <a:solidFill>
                  <a:schemeClr val="bg1"/>
                </a:solidFill>
                <a:latin typeface="Arial" panose="020B0604020202020204" pitchFamily="34" charset="0"/>
              </a:rPr>
              <a:t>= 20) prescribed naloxone in ED or following 12-month period.</a:t>
            </a:r>
          </a:p>
          <a:p>
            <a:pPr defTabSz="685800"/>
            <a:endParaRPr lang="en-US" sz="1600" dirty="0">
              <a:solidFill>
                <a:schemeClr val="bg1"/>
              </a:solidFill>
              <a:latin typeface="Arial" panose="020B0604020202020204" pitchFamily="34" charset="0"/>
            </a:endParaRPr>
          </a:p>
        </p:txBody>
      </p:sp>
      <p:graphicFrame>
        <p:nvGraphicFramePr>
          <p:cNvPr id="3" name="Chart 2">
            <a:extLst>
              <a:ext uri="{FF2B5EF4-FFF2-40B4-BE49-F238E27FC236}">
                <a16:creationId xmlns:a16="http://schemas.microsoft.com/office/drawing/2014/main" id="{A3AF941C-3733-D2E9-BE46-191B48FBDF47}"/>
              </a:ext>
            </a:extLst>
          </p:cNvPr>
          <p:cNvGraphicFramePr>
            <a:graphicFrameLocks/>
          </p:cNvGraphicFramePr>
          <p:nvPr>
            <p:extLst>
              <p:ext uri="{D42A27DB-BD31-4B8C-83A1-F6EECF244321}">
                <p14:modId xmlns:p14="http://schemas.microsoft.com/office/powerpoint/2010/main" val="2603430541"/>
              </p:ext>
            </p:extLst>
          </p:nvPr>
        </p:nvGraphicFramePr>
        <p:xfrm>
          <a:off x="-609979" y="2402429"/>
          <a:ext cx="9753979" cy="41757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B92C339-57EF-D038-C266-DEAEF566FBBA}"/>
              </a:ext>
            </a:extLst>
          </p:cNvPr>
          <p:cNvSpPr txBox="1"/>
          <p:nvPr/>
        </p:nvSpPr>
        <p:spPr>
          <a:xfrm>
            <a:off x="7120588" y="3297135"/>
            <a:ext cx="4458637" cy="923330"/>
          </a:xfrm>
          <a:prstGeom prst="rect">
            <a:avLst/>
          </a:prstGeom>
          <a:noFill/>
        </p:spPr>
        <p:txBody>
          <a:bodyPr wrap="square" rtlCol="0">
            <a:spAutoFit/>
          </a:bodyPr>
          <a:lstStyle/>
          <a:p>
            <a:r>
              <a:rPr lang="en-US" dirty="0">
                <a:cs typeface="Times New Roman" panose="02020603050405020304" pitchFamily="18" charset="0"/>
              </a:rPr>
              <a:t>Mean (SD) number of touchpoints in 12-mos after index ED visit: </a:t>
            </a:r>
            <a:r>
              <a:rPr lang="en-US" b="1" dirty="0">
                <a:solidFill>
                  <a:schemeClr val="bg2"/>
                </a:solidFill>
                <a:cs typeface="Times New Roman" panose="02020603050405020304" pitchFamily="18" charset="0"/>
              </a:rPr>
              <a:t>4.1</a:t>
            </a:r>
            <a:r>
              <a:rPr lang="en-US" dirty="0">
                <a:cs typeface="Times New Roman" panose="02020603050405020304" pitchFamily="18" charset="0"/>
              </a:rPr>
              <a:t> </a:t>
            </a:r>
            <a:r>
              <a:rPr lang="en-US" dirty="0">
                <a:solidFill>
                  <a:schemeClr val="bg2"/>
                </a:solidFill>
                <a:cs typeface="Times New Roman" panose="02020603050405020304" pitchFamily="18" charset="0"/>
              </a:rPr>
              <a:t>(8.4) </a:t>
            </a:r>
            <a:r>
              <a:rPr lang="en-US" b="1" dirty="0">
                <a:solidFill>
                  <a:schemeClr val="bg2"/>
                </a:solidFill>
                <a:cs typeface="Times New Roman" panose="02020603050405020304" pitchFamily="18" charset="0"/>
              </a:rPr>
              <a:t>visits*</a:t>
            </a:r>
          </a:p>
          <a:p>
            <a:endParaRPr lang="en-US" dirty="0"/>
          </a:p>
        </p:txBody>
      </p:sp>
      <p:sp>
        <p:nvSpPr>
          <p:cNvPr id="14" name="TextBox 13">
            <a:extLst>
              <a:ext uri="{FF2B5EF4-FFF2-40B4-BE49-F238E27FC236}">
                <a16:creationId xmlns:a16="http://schemas.microsoft.com/office/drawing/2014/main" id="{B5072145-D126-81CD-80CE-E3789A290FED}"/>
              </a:ext>
            </a:extLst>
          </p:cNvPr>
          <p:cNvSpPr txBox="1"/>
          <p:nvPr/>
        </p:nvSpPr>
        <p:spPr>
          <a:xfrm>
            <a:off x="8137257" y="3889326"/>
            <a:ext cx="3441968" cy="369332"/>
          </a:xfrm>
          <a:prstGeom prst="rect">
            <a:avLst/>
          </a:prstGeom>
          <a:noFill/>
        </p:spPr>
        <p:txBody>
          <a:bodyPr wrap="none" rtlCol="0">
            <a:spAutoFit/>
          </a:bodyPr>
          <a:lstStyle/>
          <a:p>
            <a:r>
              <a:rPr lang="en-US" dirty="0"/>
              <a:t>*Only sig. association was age.</a:t>
            </a:r>
          </a:p>
        </p:txBody>
      </p:sp>
      <p:sp>
        <p:nvSpPr>
          <p:cNvPr id="16" name="TextBox 15">
            <a:extLst>
              <a:ext uri="{FF2B5EF4-FFF2-40B4-BE49-F238E27FC236}">
                <a16:creationId xmlns:a16="http://schemas.microsoft.com/office/drawing/2014/main" id="{56165D44-7913-A511-0A1A-B161DEB662C3}"/>
              </a:ext>
            </a:extLst>
          </p:cNvPr>
          <p:cNvSpPr txBox="1"/>
          <p:nvPr/>
        </p:nvSpPr>
        <p:spPr>
          <a:xfrm>
            <a:off x="812800" y="5370411"/>
            <a:ext cx="2377440" cy="646331"/>
          </a:xfrm>
          <a:prstGeom prst="rect">
            <a:avLst/>
          </a:prstGeom>
          <a:noFill/>
        </p:spPr>
        <p:txBody>
          <a:bodyPr wrap="square" rtlCol="0">
            <a:spAutoFit/>
          </a:bodyPr>
          <a:lstStyle/>
          <a:p>
            <a:r>
              <a:rPr lang="en-US" dirty="0">
                <a:solidFill>
                  <a:schemeClr val="bg2"/>
                </a:solidFill>
              </a:rPr>
              <a:t>5% (12) were specialty SUD visits.</a:t>
            </a:r>
          </a:p>
        </p:txBody>
      </p:sp>
      <p:sp>
        <p:nvSpPr>
          <p:cNvPr id="21" name="TextBox 20">
            <a:extLst>
              <a:ext uri="{FF2B5EF4-FFF2-40B4-BE49-F238E27FC236}">
                <a16:creationId xmlns:a16="http://schemas.microsoft.com/office/drawing/2014/main" id="{1CEE4B1F-873A-9C97-7F45-8CC70ABCAD2E}"/>
              </a:ext>
            </a:extLst>
          </p:cNvPr>
          <p:cNvSpPr txBox="1"/>
          <p:nvPr/>
        </p:nvSpPr>
        <p:spPr>
          <a:xfrm>
            <a:off x="1262761" y="6255006"/>
            <a:ext cx="5707588" cy="1200329"/>
          </a:xfrm>
          <a:prstGeom prst="rect">
            <a:avLst/>
          </a:prstGeom>
          <a:noFill/>
        </p:spPr>
        <p:txBody>
          <a:bodyPr wrap="none" rtlCol="0">
            <a:spAutoFit/>
          </a:bodyPr>
          <a:lstStyle/>
          <a:p>
            <a:r>
              <a:rPr lang="en-US" b="1" dirty="0">
                <a:effectLst/>
              </a:rPr>
              <a:t>First Touchpoint After Stimulant-Involved ED Visit</a:t>
            </a:r>
          </a:p>
          <a:p>
            <a:br>
              <a:rPr lang="en-US" dirty="0">
                <a:effectLst/>
              </a:rPr>
            </a:br>
            <a:endParaRPr lang="en-US" dirty="0">
              <a:effectLst/>
            </a:endParaRPr>
          </a:p>
          <a:p>
            <a:endParaRPr lang="en-US" dirty="0"/>
          </a:p>
        </p:txBody>
      </p:sp>
    </p:spTree>
    <p:extLst>
      <p:ext uri="{BB962C8B-B14F-4D97-AF65-F5344CB8AC3E}">
        <p14:creationId xmlns:p14="http://schemas.microsoft.com/office/powerpoint/2010/main" val="39410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32" dur="500"/>
                                        <p:tgtEl>
                                          <p:spTgt spid="3">
                                            <p:graphicEl>
                                              <a:chart seriesIdx="-4" categoryIdx="0"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37" dur="500"/>
                                        <p:tgtEl>
                                          <p:spTgt spid="3">
                                            <p:graphicEl>
                                              <a:chart seriesIdx="-4" categoryIdx="1"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fade">
                                      <p:cBhvr>
                                        <p:cTn id="42" dur="500"/>
                                        <p:tgtEl>
                                          <p:spTgt spid="3">
                                            <p:graphicEl>
                                              <a:chart seriesIdx="-4" categoryIdx="2" bldStep="category"/>
                                            </p:graphic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Graphic spid="3" grpId="0" uiExpand="1">
        <p:bldSub>
          <a:bldChart bld="category" animBg="0"/>
        </p:bldSub>
      </p:bldGraphic>
      <p:bldP spid="8" grpId="0"/>
      <p:bldP spid="14" grpId="0"/>
      <p:bldP spid="1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E075-72C0-8172-70D7-BDCF3223C392}"/>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9AF8EA85-737D-1E82-E9CC-061B8B43DEAC}"/>
              </a:ext>
            </a:extLst>
          </p:cNvPr>
          <p:cNvSpPr>
            <a:spLocks noGrp="1"/>
          </p:cNvSpPr>
          <p:nvPr>
            <p:ph type="title"/>
          </p:nvPr>
        </p:nvSpPr>
        <p:spPr>
          <a:xfrm>
            <a:off x="430539" y="3134514"/>
            <a:ext cx="3733959" cy="486287"/>
          </a:xfrm>
        </p:spPr>
        <p:txBody>
          <a:bodyPr/>
          <a:lstStyle/>
          <a:p>
            <a:r>
              <a:rPr lang="en-US" dirty="0"/>
              <a:t>Discussion</a:t>
            </a:r>
          </a:p>
        </p:txBody>
      </p:sp>
      <p:sp>
        <p:nvSpPr>
          <p:cNvPr id="12" name="Text Placeholder 11">
            <a:extLst>
              <a:ext uri="{FF2B5EF4-FFF2-40B4-BE49-F238E27FC236}">
                <a16:creationId xmlns:a16="http://schemas.microsoft.com/office/drawing/2014/main" id="{EC7E5FED-8019-5E5F-8B54-ABBDD49F845A}"/>
              </a:ext>
            </a:extLst>
          </p:cNvPr>
          <p:cNvSpPr>
            <a:spLocks noGrp="1"/>
          </p:cNvSpPr>
          <p:nvPr>
            <p:ph type="body" sz="quarter" idx="11"/>
          </p:nvPr>
        </p:nvSpPr>
        <p:spPr>
          <a:xfrm>
            <a:off x="4917822" y="2937536"/>
            <a:ext cx="6840464" cy="880242"/>
          </a:xfrm>
        </p:spPr>
        <p:txBody>
          <a:bodyPr anchor="ctr" anchorCtr="0"/>
          <a:lstStyle/>
          <a:p>
            <a:pPr marL="0" indent="0">
              <a:buNone/>
            </a:pPr>
            <a:endParaRPr lang="en-US" sz="2400" i="1" dirty="0"/>
          </a:p>
          <a:p>
            <a:r>
              <a:rPr lang="en-US" sz="2400" i="1" dirty="0"/>
              <a:t>Multiple</a:t>
            </a:r>
            <a:r>
              <a:rPr lang="en-US" sz="2400" dirty="0"/>
              <a:t> touchpoints pre- and post- stimulant-involved ED visits, and mostly in EDs!</a:t>
            </a:r>
          </a:p>
          <a:p>
            <a:r>
              <a:rPr lang="en-US" sz="2400" dirty="0"/>
              <a:t>Naloxone prescribing in ED context is key</a:t>
            </a:r>
          </a:p>
          <a:p>
            <a:r>
              <a:rPr lang="en-US" sz="2400" dirty="0"/>
              <a:t>Constraints of a single-system EHR analysis</a:t>
            </a:r>
            <a:endParaRPr lang="en-US" sz="2400" i="1" dirty="0"/>
          </a:p>
          <a:p>
            <a:endParaRPr lang="en-US" sz="2400" dirty="0"/>
          </a:p>
          <a:p>
            <a:r>
              <a:rPr lang="en-US" sz="2400" b="1" dirty="0"/>
              <a:t>Health care visits are opportunities for stimulant-specific harm reduction interventions.</a:t>
            </a:r>
          </a:p>
        </p:txBody>
      </p:sp>
    </p:spTree>
    <p:extLst>
      <p:ext uri="{BB962C8B-B14F-4D97-AF65-F5344CB8AC3E}">
        <p14:creationId xmlns:p14="http://schemas.microsoft.com/office/powerpoint/2010/main" val="316580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9B693-2DEB-8B5A-381A-226C46101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BB565-FE48-0898-0509-58D04B2F5891}"/>
              </a:ext>
            </a:extLst>
          </p:cNvPr>
          <p:cNvSpPr>
            <a:spLocks noGrp="1"/>
          </p:cNvSpPr>
          <p:nvPr>
            <p:ph type="title"/>
          </p:nvPr>
        </p:nvSpPr>
        <p:spPr>
          <a:xfrm>
            <a:off x="4195803" y="2064819"/>
            <a:ext cx="7618279" cy="757130"/>
          </a:xfrm>
        </p:spPr>
        <p:txBody>
          <a:bodyPr/>
          <a:lstStyle/>
          <a:p>
            <a:r>
              <a:rPr lang="en-US" dirty="0"/>
              <a:t>Thank you. </a:t>
            </a:r>
          </a:p>
        </p:txBody>
      </p:sp>
      <p:sp>
        <p:nvSpPr>
          <p:cNvPr id="3" name="Text Placeholder 1">
            <a:extLst>
              <a:ext uri="{FF2B5EF4-FFF2-40B4-BE49-F238E27FC236}">
                <a16:creationId xmlns:a16="http://schemas.microsoft.com/office/drawing/2014/main" id="{4303A64C-4FED-B68A-70E6-DDC09090A53B}"/>
              </a:ext>
            </a:extLst>
          </p:cNvPr>
          <p:cNvSpPr txBox="1">
            <a:spLocks/>
          </p:cNvSpPr>
          <p:nvPr/>
        </p:nvSpPr>
        <p:spPr>
          <a:xfrm>
            <a:off x="4195803" y="3429000"/>
            <a:ext cx="10237810" cy="757129"/>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dirty="0">
                <a:latin typeface="Arial" panose="020B0604020202020204" pitchFamily="34" charset="0"/>
                <a:cs typeface="Arial" panose="020B0604020202020204" pitchFamily="34" charset="0"/>
              </a:rPr>
              <a:t>Teresa Lopez-Castro, PhD</a:t>
            </a:r>
          </a:p>
          <a:p>
            <a:pPr marL="0" indent="0">
              <a:spcBef>
                <a:spcPts val="0"/>
              </a:spcBef>
              <a:buNone/>
            </a:pPr>
            <a:r>
              <a:rPr lang="en-US" sz="2000" dirty="0">
                <a:latin typeface="Arial" panose="020B0604020202020204" pitchFamily="34" charset="0"/>
                <a:cs typeface="Arial" panose="020B0604020202020204" pitchFamily="34" charset="0"/>
              </a:rPr>
              <a:t>Associate Professor, Psychology Department</a:t>
            </a:r>
          </a:p>
          <a:p>
            <a:pPr marL="0" indent="0">
              <a:spcBef>
                <a:spcPts val="0"/>
              </a:spcBef>
              <a:buNone/>
            </a:pPr>
            <a:r>
              <a:rPr lang="en-US" sz="2000" dirty="0">
                <a:latin typeface="Arial" panose="020B0604020202020204" pitchFamily="34" charset="0"/>
                <a:cs typeface="Arial" panose="020B0604020202020204" pitchFamily="34" charset="0"/>
                <a:hlinkClick r:id="rId3"/>
              </a:rPr>
              <a:t>tlopezcastro@ccny.cuny.edu</a:t>
            </a:r>
            <a:endParaRPr lang="en-US" sz="2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4" name="Google Shape;47;p7">
            <a:extLst>
              <a:ext uri="{FF2B5EF4-FFF2-40B4-BE49-F238E27FC236}">
                <a16:creationId xmlns:a16="http://schemas.microsoft.com/office/drawing/2014/main" id="{0A0C7343-2AF6-CB6C-A006-393F9C6F045A}"/>
              </a:ext>
            </a:extLst>
          </p:cNvPr>
          <p:cNvPicPr preferRelativeResize="0">
            <a:picLocks noChangeAspect="1"/>
          </p:cNvPicPr>
          <p:nvPr/>
        </p:nvPicPr>
        <p:blipFill>
          <a:blip r:embed="rId4">
            <a:alphaModFix/>
          </a:blip>
          <a:stretch>
            <a:fillRect/>
          </a:stretch>
        </p:blipFill>
        <p:spPr>
          <a:xfrm>
            <a:off x="4195803" y="4414615"/>
            <a:ext cx="4114800" cy="749958"/>
          </a:xfrm>
          <a:prstGeom prst="rect">
            <a:avLst/>
          </a:prstGeom>
          <a:noFill/>
          <a:ln>
            <a:noFill/>
          </a:ln>
        </p:spPr>
      </p:pic>
    </p:spTree>
    <p:extLst>
      <p:ext uri="{BB962C8B-B14F-4D97-AF65-F5344CB8AC3E}">
        <p14:creationId xmlns:p14="http://schemas.microsoft.com/office/powerpoint/2010/main" val="195547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A0960-6B09-71CE-8C25-D8A73E962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0ABF45-87B7-DBCE-C33C-60F74FF70A58}"/>
              </a:ext>
            </a:extLst>
          </p:cNvPr>
          <p:cNvSpPr>
            <a:spLocks noGrp="1"/>
          </p:cNvSpPr>
          <p:nvPr>
            <p:ph type="title"/>
          </p:nvPr>
        </p:nvSpPr>
        <p:spPr>
          <a:xfrm>
            <a:off x="743079" y="773088"/>
            <a:ext cx="9711582" cy="683264"/>
          </a:xfrm>
        </p:spPr>
        <p:txBody>
          <a:bodyPr/>
          <a:lstStyle/>
          <a:p>
            <a:r>
              <a:rPr lang="en-US" sz="2800" b="1" dirty="0"/>
              <a:t>Disclosures </a:t>
            </a:r>
            <a:br>
              <a:rPr lang="en-US" sz="2800" b="1" dirty="0"/>
            </a:br>
            <a:r>
              <a:rPr lang="en-US" sz="2000" dirty="0">
                <a:solidFill>
                  <a:srgbClr val="414042"/>
                </a:solidFill>
                <a:latin typeface="+mj-lt"/>
              </a:rPr>
              <a:t>None</a:t>
            </a:r>
            <a:endParaRPr lang="en-US" sz="2800" dirty="0">
              <a:solidFill>
                <a:srgbClr val="414042"/>
              </a:solidFill>
              <a:latin typeface="+mj-lt"/>
            </a:endParaRPr>
          </a:p>
        </p:txBody>
      </p:sp>
      <p:sp>
        <p:nvSpPr>
          <p:cNvPr id="2" name="TextBox 1">
            <a:extLst>
              <a:ext uri="{FF2B5EF4-FFF2-40B4-BE49-F238E27FC236}">
                <a16:creationId xmlns:a16="http://schemas.microsoft.com/office/drawing/2014/main" id="{C391AE44-61D3-58F4-6790-3F76553FEF3B}"/>
              </a:ext>
            </a:extLst>
          </p:cNvPr>
          <p:cNvSpPr txBox="1"/>
          <p:nvPr/>
        </p:nvSpPr>
        <p:spPr>
          <a:xfrm>
            <a:off x="743079" y="1864905"/>
            <a:ext cx="9913548" cy="830997"/>
          </a:xfrm>
          <a:prstGeom prst="rect">
            <a:avLst/>
          </a:prstGeom>
          <a:noFill/>
        </p:spPr>
        <p:txBody>
          <a:bodyPr wrap="none" rtlCol="0">
            <a:spAutoFit/>
          </a:bodyPr>
          <a:lstStyle/>
          <a:p>
            <a:r>
              <a:rPr lang="en-US" sz="2800" b="1" dirty="0">
                <a:solidFill>
                  <a:schemeClr val="tx2"/>
                </a:solidFill>
                <a:latin typeface="Times New Roman" panose="02020603050405020304" pitchFamily="18" charset="0"/>
                <a:cs typeface="Times New Roman" panose="02020603050405020304" pitchFamily="18" charset="0"/>
              </a:rPr>
              <a:t>Funding</a:t>
            </a:r>
          </a:p>
          <a:p>
            <a:r>
              <a:rPr lang="en-US" sz="2000" dirty="0">
                <a:latin typeface="+mj-lt"/>
              </a:rPr>
              <a:t>This project was supported by a CFAR </a:t>
            </a:r>
            <a:r>
              <a:rPr lang="en-US" sz="2000" b="0" i="0" dirty="0">
                <a:solidFill>
                  <a:srgbClr val="000000"/>
                </a:solidFill>
                <a:effectLst/>
                <a:latin typeface="+mj-lt"/>
              </a:rPr>
              <a:t>Catalytic Pilot Grant #3A7479 (PI: </a:t>
            </a:r>
            <a:r>
              <a:rPr lang="en-US" sz="2000" b="0" i="0" dirty="0" err="1">
                <a:solidFill>
                  <a:srgbClr val="000000"/>
                </a:solidFill>
                <a:effectLst/>
                <a:latin typeface="+mj-lt"/>
              </a:rPr>
              <a:t>Masyukova</a:t>
            </a:r>
            <a:r>
              <a:rPr lang="en-US" sz="2000" b="0" i="0" dirty="0">
                <a:solidFill>
                  <a:srgbClr val="000000"/>
                </a:solidFill>
                <a:effectLst/>
                <a:latin typeface="+mj-lt"/>
              </a:rPr>
              <a:t>)​</a:t>
            </a:r>
            <a:endParaRPr lang="en-US" sz="2000" dirty="0">
              <a:latin typeface="+mj-lt"/>
            </a:endParaRPr>
          </a:p>
        </p:txBody>
      </p:sp>
      <p:sp>
        <p:nvSpPr>
          <p:cNvPr id="3" name="TextBox 2">
            <a:extLst>
              <a:ext uri="{FF2B5EF4-FFF2-40B4-BE49-F238E27FC236}">
                <a16:creationId xmlns:a16="http://schemas.microsoft.com/office/drawing/2014/main" id="{820C9BB9-36CA-51F6-C3E1-7B499A1A4FD5}"/>
              </a:ext>
            </a:extLst>
          </p:cNvPr>
          <p:cNvSpPr txBox="1"/>
          <p:nvPr/>
        </p:nvSpPr>
        <p:spPr>
          <a:xfrm>
            <a:off x="900906" y="4282420"/>
            <a:ext cx="10387012" cy="923330"/>
          </a:xfrm>
          <a:prstGeom prst="rect">
            <a:avLst/>
          </a:prstGeom>
          <a:noFill/>
        </p:spPr>
        <p:txBody>
          <a:bodyPr wrap="square" rtlCol="0">
            <a:noAutofit/>
          </a:bodyPr>
          <a:lstStyle/>
          <a:p>
            <a:endParaRPr lang="en-US" dirty="0"/>
          </a:p>
        </p:txBody>
      </p:sp>
      <p:sp>
        <p:nvSpPr>
          <p:cNvPr id="5" name="TextBox 4">
            <a:extLst>
              <a:ext uri="{FF2B5EF4-FFF2-40B4-BE49-F238E27FC236}">
                <a16:creationId xmlns:a16="http://schemas.microsoft.com/office/drawing/2014/main" id="{43536237-4E9F-DB69-A359-312F787D8CFA}"/>
              </a:ext>
            </a:extLst>
          </p:cNvPr>
          <p:cNvSpPr txBox="1"/>
          <p:nvPr/>
        </p:nvSpPr>
        <p:spPr>
          <a:xfrm>
            <a:off x="743079" y="3042870"/>
            <a:ext cx="10611853" cy="830997"/>
          </a:xfrm>
          <a:prstGeom prst="rect">
            <a:avLst/>
          </a:prstGeom>
          <a:noFill/>
        </p:spPr>
        <p:txBody>
          <a:bodyPr wrap="square" rtlCol="0">
            <a:spAutoFit/>
          </a:bodyPr>
          <a:lstStyle/>
          <a:p>
            <a:r>
              <a:rPr lang="en-US" sz="2800" b="1" dirty="0">
                <a:solidFill>
                  <a:schemeClr val="tx2"/>
                </a:solidFill>
                <a:latin typeface="Times New Roman" panose="02020603050405020304" pitchFamily="18" charset="0"/>
                <a:cs typeface="Times New Roman" panose="02020603050405020304" pitchFamily="18" charset="0"/>
              </a:rPr>
              <a:t>Co-authors</a:t>
            </a:r>
            <a:endParaRPr lang="en-US" sz="2400" b="1" dirty="0">
              <a:solidFill>
                <a:schemeClr val="tx2"/>
              </a:solidFill>
              <a:latin typeface="Times New Roman" panose="02020603050405020304" pitchFamily="18" charset="0"/>
              <a:cs typeface="Times New Roman" panose="02020603050405020304" pitchFamily="18" charset="0"/>
            </a:endParaRPr>
          </a:p>
          <a:p>
            <a:r>
              <a:rPr lang="en-US" sz="2000" cap="none" dirty="0">
                <a:solidFill>
                  <a:schemeClr val="tx1"/>
                </a:solidFill>
              </a:rPr>
              <a:t>Isabel Lamont, Mariya </a:t>
            </a:r>
            <a:r>
              <a:rPr lang="en-US" sz="2000" cap="none" dirty="0" err="1">
                <a:solidFill>
                  <a:schemeClr val="tx1"/>
                </a:solidFill>
              </a:rPr>
              <a:t>Masyukova</a:t>
            </a:r>
            <a:r>
              <a:rPr lang="en-US" sz="2000" cap="none" dirty="0">
                <a:solidFill>
                  <a:schemeClr val="tx1"/>
                </a:solidFill>
              </a:rPr>
              <a:t>, MD, MS, </a:t>
            </a:r>
            <a:r>
              <a:rPr lang="en-US" sz="2000" cap="none" dirty="0" err="1">
                <a:solidFill>
                  <a:schemeClr val="tx1"/>
                </a:solidFill>
              </a:rPr>
              <a:t>Chenshu</a:t>
            </a:r>
            <a:r>
              <a:rPr lang="en-US" sz="2000" cap="none" dirty="0">
                <a:solidFill>
                  <a:schemeClr val="tx1"/>
                </a:solidFill>
              </a:rPr>
              <a:t> Zhang, PhD, &amp; </a:t>
            </a:r>
            <a:r>
              <a:rPr lang="en-US" sz="2000" cap="none" dirty="0" err="1">
                <a:solidFill>
                  <a:schemeClr val="tx1"/>
                </a:solidFill>
              </a:rPr>
              <a:t>Shadi</a:t>
            </a:r>
            <a:r>
              <a:rPr lang="en-US" sz="2000" cap="none" dirty="0">
                <a:solidFill>
                  <a:schemeClr val="tx1"/>
                </a:solidFill>
              </a:rPr>
              <a:t> </a:t>
            </a:r>
            <a:r>
              <a:rPr lang="en-US" sz="2000" cap="none" dirty="0" err="1">
                <a:solidFill>
                  <a:schemeClr val="tx1"/>
                </a:solidFill>
              </a:rPr>
              <a:t>Nahvi</a:t>
            </a:r>
            <a:r>
              <a:rPr lang="en-US" sz="2000" cap="none" dirty="0">
                <a:solidFill>
                  <a:schemeClr val="tx1"/>
                </a:solidFill>
              </a:rPr>
              <a:t>, MD, MS</a:t>
            </a:r>
            <a:endParaRPr lang="en-US" sz="2000" dirty="0"/>
          </a:p>
        </p:txBody>
      </p:sp>
    </p:spTree>
    <p:extLst>
      <p:ext uri="{BB962C8B-B14F-4D97-AF65-F5344CB8AC3E}">
        <p14:creationId xmlns:p14="http://schemas.microsoft.com/office/powerpoint/2010/main" val="67018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D69F9-A158-4E2A-77AF-708FA6DBD11B}"/>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C41312C3-9D73-2D66-A41B-33D233009670}"/>
              </a:ext>
            </a:extLst>
          </p:cNvPr>
          <p:cNvSpPr txBox="1"/>
          <p:nvPr/>
        </p:nvSpPr>
        <p:spPr>
          <a:xfrm>
            <a:off x="2378366" y="1464412"/>
            <a:ext cx="7141809" cy="430887"/>
          </a:xfrm>
          <a:prstGeom prst="rect">
            <a:avLst/>
          </a:prstGeom>
          <a:noFill/>
        </p:spPr>
        <p:txBody>
          <a:bodyPr wrap="square" lIns="0" tIns="0" rIns="0" bIns="0" rtlCol="0" anchor="b">
            <a:spAutoFit/>
          </a:bodyPr>
          <a:lstStyle>
            <a:defPPr>
              <a:defRPr lang="en-US"/>
            </a:defPPr>
            <a:lvl1pPr algn="ctr">
              <a:defRPr sz="1200" b="1">
                <a:solidFill>
                  <a:schemeClr val="accent4"/>
                </a:solidFill>
                <a:latin typeface="DINOT-Light" panose="02000504040000020003" pitchFamily="50" charset="0"/>
              </a:defRPr>
            </a:lvl1pPr>
          </a:lstStyle>
          <a:p>
            <a:r>
              <a:rPr lang="en" sz="1400" b="1" dirty="0">
                <a:solidFill>
                  <a:schemeClr val="dk1"/>
                </a:solidFill>
                <a:latin typeface="+mj-lt"/>
              </a:rPr>
              <a:t>Figure 1. National Overdose Deaths Involving Stimulants (Cocaine &amp; Psychostimulants*), By Opioid Involvement, Number Among All Ages, 1999-2023</a:t>
            </a:r>
          </a:p>
        </p:txBody>
      </p:sp>
      <p:pic>
        <p:nvPicPr>
          <p:cNvPr id="2" name="Google Shape;80;p14">
            <a:extLst>
              <a:ext uri="{FF2B5EF4-FFF2-40B4-BE49-F238E27FC236}">
                <a16:creationId xmlns:a16="http://schemas.microsoft.com/office/drawing/2014/main" id="{F1401389-FEC3-303A-D43E-EF53DC8454D7}"/>
              </a:ext>
            </a:extLst>
          </p:cNvPr>
          <p:cNvPicPr preferRelativeResize="0">
            <a:picLocks noChangeAspect="1"/>
          </p:cNvPicPr>
          <p:nvPr/>
        </p:nvPicPr>
        <p:blipFill rotWithShape="1">
          <a:blip r:embed="rId3">
            <a:alphaModFix/>
          </a:blip>
          <a:srcRect t="23234"/>
          <a:stretch/>
        </p:blipFill>
        <p:spPr>
          <a:xfrm>
            <a:off x="2296413" y="1895299"/>
            <a:ext cx="7223760" cy="4159020"/>
          </a:xfrm>
          <a:prstGeom prst="rect">
            <a:avLst/>
          </a:prstGeom>
          <a:noFill/>
          <a:ln>
            <a:noFill/>
          </a:ln>
        </p:spPr>
      </p:pic>
      <p:sp>
        <p:nvSpPr>
          <p:cNvPr id="4" name="Title 3">
            <a:extLst>
              <a:ext uri="{FF2B5EF4-FFF2-40B4-BE49-F238E27FC236}">
                <a16:creationId xmlns:a16="http://schemas.microsoft.com/office/drawing/2014/main" id="{97A80D61-E8DF-4D5F-49DA-C2E6800EB204}"/>
              </a:ext>
            </a:extLst>
          </p:cNvPr>
          <p:cNvSpPr>
            <a:spLocks noGrp="1"/>
          </p:cNvSpPr>
          <p:nvPr>
            <p:ph type="title"/>
          </p:nvPr>
        </p:nvSpPr>
        <p:spPr/>
        <p:txBody>
          <a:bodyPr/>
          <a:lstStyle/>
          <a:p>
            <a:r>
              <a:rPr lang="en-US" dirty="0"/>
              <a:t>Increase in Deaths Involving Stimulants</a:t>
            </a:r>
          </a:p>
        </p:txBody>
      </p:sp>
    </p:spTree>
    <p:extLst>
      <p:ext uri="{BB962C8B-B14F-4D97-AF65-F5344CB8AC3E}">
        <p14:creationId xmlns:p14="http://schemas.microsoft.com/office/powerpoint/2010/main" val="377208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AB2B-CB95-203C-2BFF-48CCFCBFE2C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0956D6-2E30-3F31-ACB6-829F8D5F6D1D}"/>
              </a:ext>
            </a:extLst>
          </p:cNvPr>
          <p:cNvSpPr>
            <a:spLocks noGrp="1"/>
          </p:cNvSpPr>
          <p:nvPr>
            <p:ph type="title"/>
          </p:nvPr>
        </p:nvSpPr>
        <p:spPr/>
        <p:txBody>
          <a:bodyPr/>
          <a:lstStyle/>
          <a:p>
            <a:r>
              <a:rPr lang="en-US" dirty="0"/>
              <a:t>Opportunities</a:t>
            </a:r>
          </a:p>
        </p:txBody>
      </p:sp>
      <p:sp>
        <p:nvSpPr>
          <p:cNvPr id="4" name="Text Placeholder 3">
            <a:extLst>
              <a:ext uri="{FF2B5EF4-FFF2-40B4-BE49-F238E27FC236}">
                <a16:creationId xmlns:a16="http://schemas.microsoft.com/office/drawing/2014/main" id="{DFEB0F88-D3D6-FD01-D87E-E92F60A03D83}"/>
              </a:ext>
            </a:extLst>
          </p:cNvPr>
          <p:cNvSpPr>
            <a:spLocks noGrp="1"/>
          </p:cNvSpPr>
          <p:nvPr>
            <p:ph type="body" sz="quarter" idx="11"/>
          </p:nvPr>
        </p:nvSpPr>
        <p:spPr>
          <a:xfrm>
            <a:off x="609441" y="1407479"/>
            <a:ext cx="5660730" cy="4371843"/>
          </a:xfrm>
        </p:spPr>
        <p:txBody>
          <a:bodyPr/>
          <a:lstStyle/>
          <a:p>
            <a:pPr marL="0" lvl="0" indent="0" algn="l" rtl="0">
              <a:spcBef>
                <a:spcPts val="0"/>
              </a:spcBef>
              <a:spcAft>
                <a:spcPts val="0"/>
              </a:spcAft>
              <a:buNone/>
            </a:pPr>
            <a:r>
              <a:rPr lang="en-US" sz="2000" b="1" dirty="0"/>
              <a:t>Touchpoints</a:t>
            </a:r>
            <a:r>
              <a:rPr lang="en-US" sz="2000" dirty="0"/>
              <a:t> are healthcare visits with the potential for delivery of evidence-based overdose prevention:</a:t>
            </a:r>
            <a:endParaRPr lang="en-US" sz="1800" dirty="0"/>
          </a:p>
          <a:p>
            <a:pPr marL="914400" lvl="1" indent="-317500" algn="l" rtl="0">
              <a:spcBef>
                <a:spcPts val="1600"/>
              </a:spcBef>
              <a:spcAft>
                <a:spcPts val="0"/>
              </a:spcAft>
              <a:buSzPts val="1400"/>
              <a:buChar char="○"/>
            </a:pPr>
            <a:r>
              <a:rPr lang="en-US" sz="1800" dirty="0"/>
              <a:t>Naloxone </a:t>
            </a:r>
          </a:p>
          <a:p>
            <a:pPr marL="914400" lvl="1" indent="-317500" algn="l" rtl="0">
              <a:spcBef>
                <a:spcPts val="0"/>
              </a:spcBef>
              <a:spcAft>
                <a:spcPts val="0"/>
              </a:spcAft>
              <a:buSzPts val="1400"/>
              <a:buChar char="○"/>
            </a:pPr>
            <a:r>
              <a:rPr lang="en-US" sz="1800" dirty="0"/>
              <a:t>Medications for opioid use disorder</a:t>
            </a:r>
          </a:p>
          <a:p>
            <a:pPr marL="914400" lvl="1" indent="-317500" algn="l" rtl="0">
              <a:spcBef>
                <a:spcPts val="0"/>
              </a:spcBef>
              <a:spcAft>
                <a:spcPts val="0"/>
              </a:spcAft>
              <a:buSzPts val="1400"/>
              <a:buChar char="○"/>
            </a:pPr>
            <a:r>
              <a:rPr lang="en-US" sz="1800" dirty="0"/>
              <a:t>Referral to substance use disorder treatment</a:t>
            </a:r>
          </a:p>
          <a:p>
            <a:pPr marL="914400" lvl="1" indent="-317500" algn="l" rtl="0">
              <a:spcBef>
                <a:spcPts val="0"/>
              </a:spcBef>
              <a:spcAft>
                <a:spcPts val="0"/>
              </a:spcAft>
              <a:buSzPts val="1400"/>
              <a:buChar char="○"/>
            </a:pPr>
            <a:r>
              <a:rPr lang="en-US" sz="1800" dirty="0"/>
              <a:t>Stimulant-specific harm reduction strategies </a:t>
            </a:r>
          </a:p>
        </p:txBody>
      </p:sp>
      <p:pic>
        <p:nvPicPr>
          <p:cNvPr id="1026" name="Picture 2" descr="Isometric illustration of a group of healthcare professionals in teal scrubs standing in a circle around an individual in the center. The person in the center is an African American woman, dressed in casual clothing, representing a patient or client. The group is standing without any binary code or symbols, just a simple white background to emphasize the figures. The scene is modern, professional, and friendly, with a soft color palette and minimalist design.">
            <a:extLst>
              <a:ext uri="{FF2B5EF4-FFF2-40B4-BE49-F238E27FC236}">
                <a16:creationId xmlns:a16="http://schemas.microsoft.com/office/drawing/2014/main" id="{60826731-59AD-BED3-70C6-FEF8E15C2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733" y="846137"/>
            <a:ext cx="4663440"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0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639F-7620-AAEF-5801-8729F2A5E5D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925A36A-95B6-DD72-090A-B014AA378BAC}"/>
              </a:ext>
            </a:extLst>
          </p:cNvPr>
          <p:cNvSpPr>
            <a:spLocks noGrp="1"/>
          </p:cNvSpPr>
          <p:nvPr>
            <p:ph type="title"/>
          </p:nvPr>
        </p:nvSpPr>
        <p:spPr>
          <a:xfrm>
            <a:off x="304720" y="466952"/>
            <a:ext cx="11579384" cy="880241"/>
          </a:xfrm>
        </p:spPr>
        <p:txBody>
          <a:bodyPr/>
          <a:lstStyle/>
          <a:p>
            <a:r>
              <a:rPr lang="en-US" dirty="0"/>
              <a:t>Understanding stimulant-involved “overdoses” and care opportunities</a:t>
            </a:r>
          </a:p>
        </p:txBody>
      </p:sp>
      <p:sp>
        <p:nvSpPr>
          <p:cNvPr id="3" name="TextBox 2">
            <a:extLst>
              <a:ext uri="{FF2B5EF4-FFF2-40B4-BE49-F238E27FC236}">
                <a16:creationId xmlns:a16="http://schemas.microsoft.com/office/drawing/2014/main" id="{504EF47F-D81C-B4A8-1AA5-E710A4D293E0}"/>
              </a:ext>
            </a:extLst>
          </p:cNvPr>
          <p:cNvSpPr txBox="1"/>
          <p:nvPr/>
        </p:nvSpPr>
        <p:spPr>
          <a:xfrm>
            <a:off x="867506" y="5941842"/>
            <a:ext cx="7733570" cy="923330"/>
          </a:xfrm>
          <a:prstGeom prst="rect">
            <a:avLst/>
          </a:prstGeom>
          <a:noFill/>
        </p:spPr>
        <p:txBody>
          <a:bodyPr wrap="square" rtlCol="0">
            <a:spAutoFit/>
          </a:bodyPr>
          <a:lstStyle/>
          <a:p>
            <a:r>
              <a:rPr lang="en-US" sz="900" b="0" i="0" baseline="30000" dirty="0">
                <a:solidFill>
                  <a:srgbClr val="222222"/>
                </a:solidFill>
                <a:effectLst/>
                <a:latin typeface="+mj-lt"/>
              </a:rPr>
              <a:t>1</a:t>
            </a:r>
            <a:r>
              <a:rPr lang="en-US" sz="900" b="0" i="0" dirty="0">
                <a:solidFill>
                  <a:srgbClr val="222222"/>
                </a:solidFill>
                <a:effectLst/>
                <a:latin typeface="+mj-lt"/>
              </a:rPr>
              <a:t>Riley, E.D., </a:t>
            </a:r>
            <a:r>
              <a:rPr lang="en-US" sz="900" b="0" i="0" dirty="0" err="1">
                <a:solidFill>
                  <a:srgbClr val="222222"/>
                </a:solidFill>
                <a:effectLst/>
                <a:latin typeface="+mj-lt"/>
              </a:rPr>
              <a:t>Hsue</a:t>
            </a:r>
            <a:r>
              <a:rPr lang="en-US" sz="900" b="0" i="0" dirty="0">
                <a:solidFill>
                  <a:srgbClr val="222222"/>
                </a:solidFill>
                <a:effectLst/>
                <a:latin typeface="+mj-lt"/>
              </a:rPr>
              <a:t>, P.Y. &amp; Coffin, P.O. A chronic condition disguised as an acute event:  The case for re-thinking stimulant overdose death. </a:t>
            </a:r>
            <a:r>
              <a:rPr lang="en-US" sz="900" b="0" i="1" dirty="0">
                <a:solidFill>
                  <a:srgbClr val="222222"/>
                </a:solidFill>
                <a:effectLst/>
                <a:latin typeface="+mj-lt"/>
              </a:rPr>
              <a:t>J Gen Intern Med</a:t>
            </a:r>
            <a:r>
              <a:rPr lang="en-US" sz="900" b="0" i="0" dirty="0">
                <a:solidFill>
                  <a:srgbClr val="222222"/>
                </a:solidFill>
                <a:effectLst/>
                <a:latin typeface="+mj-lt"/>
              </a:rPr>
              <a:t> </a:t>
            </a:r>
            <a:r>
              <a:rPr lang="en-US" sz="900" b="1" i="0" dirty="0">
                <a:solidFill>
                  <a:srgbClr val="222222"/>
                </a:solidFill>
                <a:effectLst/>
                <a:latin typeface="+mj-lt"/>
              </a:rPr>
              <a:t>37</a:t>
            </a:r>
            <a:r>
              <a:rPr lang="en-US" sz="900" b="0" i="0" dirty="0">
                <a:solidFill>
                  <a:srgbClr val="222222"/>
                </a:solidFill>
                <a:effectLst/>
                <a:latin typeface="+mj-lt"/>
              </a:rPr>
              <a:t>, 3462–3464 (2022). </a:t>
            </a:r>
            <a:r>
              <a:rPr lang="en-US" sz="900" b="0" i="0" dirty="0">
                <a:solidFill>
                  <a:srgbClr val="222222"/>
                </a:solidFill>
                <a:effectLst/>
                <a:latin typeface="+mj-lt"/>
                <a:hlinkClick r:id="rId4"/>
              </a:rPr>
              <a:t>https://doi.org/10.1007/s11606-022-07692-1</a:t>
            </a:r>
            <a:endParaRPr lang="en-US" sz="900" b="0" i="0" dirty="0">
              <a:solidFill>
                <a:srgbClr val="222222"/>
              </a:solidFill>
              <a:effectLst/>
              <a:latin typeface="+mj-lt"/>
            </a:endParaRPr>
          </a:p>
          <a:p>
            <a:endParaRPr lang="en-US" sz="900" dirty="0">
              <a:solidFill>
                <a:srgbClr val="222222"/>
              </a:solidFill>
              <a:latin typeface="+mj-lt"/>
              <a:cs typeface="Arial" panose="020B0604020202020204" pitchFamily="34" charset="0"/>
            </a:endParaRPr>
          </a:p>
          <a:p>
            <a:r>
              <a:rPr lang="en-US" sz="900" baseline="30000" dirty="0">
                <a:solidFill>
                  <a:srgbClr val="222222"/>
                </a:solidFill>
                <a:latin typeface="Arial" panose="020B0604020202020204" pitchFamily="34" charset="0"/>
                <a:cs typeface="Arial" panose="020B0604020202020204" pitchFamily="34" charset="0"/>
              </a:rPr>
              <a:t>2</a:t>
            </a:r>
            <a:r>
              <a:rPr lang="en-US" sz="900" dirty="0">
                <a:solidFill>
                  <a:srgbClr val="222222"/>
                </a:solidFill>
                <a:latin typeface="Arial" panose="020B0604020202020204" pitchFamily="34" charset="0"/>
                <a:cs typeface="Arial" panose="020B0604020202020204" pitchFamily="34" charset="0"/>
              </a:rPr>
              <a:t>Harding, R.W., Wagner, K.T., </a:t>
            </a:r>
            <a:r>
              <a:rPr lang="en-US" sz="900" dirty="0" err="1">
                <a:solidFill>
                  <a:srgbClr val="222222"/>
                </a:solidFill>
                <a:latin typeface="Arial" panose="020B0604020202020204" pitchFamily="34" charset="0"/>
                <a:cs typeface="Arial" panose="020B0604020202020204" pitchFamily="34" charset="0"/>
              </a:rPr>
              <a:t>Fiuty</a:t>
            </a:r>
            <a:r>
              <a:rPr lang="en-US" sz="900" dirty="0">
                <a:solidFill>
                  <a:srgbClr val="222222"/>
                </a:solidFill>
                <a:latin typeface="Arial" panose="020B0604020202020204" pitchFamily="34" charset="0"/>
                <a:cs typeface="Arial" panose="020B0604020202020204" pitchFamily="34" charset="0"/>
              </a:rPr>
              <a:t>, P. </a:t>
            </a:r>
            <a:r>
              <a:rPr lang="en-US" sz="900" i="1" dirty="0">
                <a:solidFill>
                  <a:srgbClr val="222222"/>
                </a:solidFill>
                <a:latin typeface="Arial" panose="020B0604020202020204" pitchFamily="34" charset="0"/>
                <a:cs typeface="Arial" panose="020B0604020202020204" pitchFamily="34" charset="0"/>
              </a:rPr>
              <a:t>et al.</a:t>
            </a:r>
            <a:r>
              <a:rPr lang="en-US" sz="900" dirty="0">
                <a:solidFill>
                  <a:srgbClr val="222222"/>
                </a:solidFill>
                <a:latin typeface="Arial" panose="020B0604020202020204" pitchFamily="34" charset="0"/>
                <a:cs typeface="Arial" panose="020B0604020202020204" pitchFamily="34" charset="0"/>
              </a:rPr>
              <a:t> “It’s called overamping”: Experiences of overdose among people who use methamphetamine. </a:t>
            </a:r>
            <a:r>
              <a:rPr lang="en-US" sz="900" i="1" dirty="0">
                <a:solidFill>
                  <a:srgbClr val="222222"/>
                </a:solidFill>
                <a:latin typeface="Arial" panose="020B0604020202020204" pitchFamily="34" charset="0"/>
                <a:cs typeface="Arial" panose="020B0604020202020204" pitchFamily="34" charset="0"/>
              </a:rPr>
              <a:t>Harm </a:t>
            </a:r>
            <a:r>
              <a:rPr lang="en-US" sz="900" i="1" dirty="0" err="1">
                <a:solidFill>
                  <a:srgbClr val="222222"/>
                </a:solidFill>
                <a:latin typeface="Arial" panose="020B0604020202020204" pitchFamily="34" charset="0"/>
                <a:cs typeface="Arial" panose="020B0604020202020204" pitchFamily="34" charset="0"/>
              </a:rPr>
              <a:t>Reduct</a:t>
            </a:r>
            <a:r>
              <a:rPr lang="en-US" sz="900" i="1" dirty="0">
                <a:solidFill>
                  <a:srgbClr val="222222"/>
                </a:solidFill>
                <a:latin typeface="Arial" panose="020B0604020202020204" pitchFamily="34" charset="0"/>
                <a:cs typeface="Arial" panose="020B0604020202020204" pitchFamily="34" charset="0"/>
              </a:rPr>
              <a:t> J</a:t>
            </a:r>
            <a:r>
              <a:rPr lang="en-US" sz="900" dirty="0">
                <a:solidFill>
                  <a:srgbClr val="222222"/>
                </a:solidFill>
                <a:latin typeface="Arial" panose="020B0604020202020204" pitchFamily="34" charset="0"/>
                <a:cs typeface="Arial" panose="020B0604020202020204" pitchFamily="34" charset="0"/>
              </a:rPr>
              <a:t> </a:t>
            </a:r>
            <a:r>
              <a:rPr lang="en-US" sz="900" b="1" dirty="0">
                <a:solidFill>
                  <a:srgbClr val="222222"/>
                </a:solidFill>
                <a:latin typeface="Arial" panose="020B0604020202020204" pitchFamily="34" charset="0"/>
                <a:cs typeface="Arial" panose="020B0604020202020204" pitchFamily="34" charset="0"/>
              </a:rPr>
              <a:t>19</a:t>
            </a:r>
            <a:r>
              <a:rPr lang="en-US" sz="900" dirty="0">
                <a:solidFill>
                  <a:srgbClr val="222222"/>
                </a:solidFill>
                <a:latin typeface="Arial" panose="020B0604020202020204" pitchFamily="34" charset="0"/>
                <a:cs typeface="Arial" panose="020B0604020202020204" pitchFamily="34" charset="0"/>
              </a:rPr>
              <a:t>, 4 (2022). https://</a:t>
            </a:r>
            <a:r>
              <a:rPr lang="en-US" sz="900" dirty="0" err="1">
                <a:solidFill>
                  <a:srgbClr val="222222"/>
                </a:solidFill>
                <a:latin typeface="Arial" panose="020B0604020202020204" pitchFamily="34" charset="0"/>
                <a:cs typeface="Arial" panose="020B0604020202020204" pitchFamily="34" charset="0"/>
              </a:rPr>
              <a:t>doi.org</a:t>
            </a:r>
            <a:r>
              <a:rPr lang="en-US" sz="900" dirty="0">
                <a:solidFill>
                  <a:srgbClr val="222222"/>
                </a:solidFill>
                <a:latin typeface="Arial" panose="020B0604020202020204" pitchFamily="34" charset="0"/>
                <a:cs typeface="Arial" panose="020B0604020202020204" pitchFamily="34" charset="0"/>
              </a:rPr>
              <a:t>/10.1186/s12954-022-00588-7</a:t>
            </a:r>
          </a:p>
          <a:p>
            <a:endParaRPr lang="en-US" sz="900" dirty="0">
              <a:latin typeface="+mj-lt"/>
              <a:cs typeface="Arial" panose="020B0604020202020204" pitchFamily="34" charset="0"/>
            </a:endParaRPr>
          </a:p>
        </p:txBody>
      </p:sp>
      <p:grpSp>
        <p:nvGrpSpPr>
          <p:cNvPr id="4" name="Group 3">
            <a:extLst>
              <a:ext uri="{FF2B5EF4-FFF2-40B4-BE49-F238E27FC236}">
                <a16:creationId xmlns:a16="http://schemas.microsoft.com/office/drawing/2014/main" id="{2D05510D-2606-9B80-2417-47979098AB8A}"/>
              </a:ext>
            </a:extLst>
          </p:cNvPr>
          <p:cNvGrpSpPr>
            <a:grpSpLocks noChangeAspect="1"/>
          </p:cNvGrpSpPr>
          <p:nvPr/>
        </p:nvGrpSpPr>
        <p:grpSpPr>
          <a:xfrm>
            <a:off x="1020580" y="1450342"/>
            <a:ext cx="4756692" cy="3291840"/>
            <a:chOff x="562867" y="365760"/>
            <a:chExt cx="9909803" cy="6858000"/>
          </a:xfrm>
        </p:grpSpPr>
        <p:pic>
          <p:nvPicPr>
            <p:cNvPr id="5" name="Picture 2" descr="No photo description available.">
              <a:extLst>
                <a:ext uri="{FF2B5EF4-FFF2-40B4-BE49-F238E27FC236}">
                  <a16:creationId xmlns:a16="http://schemas.microsoft.com/office/drawing/2014/main" id="{3680053A-4D9F-D3FB-3918-E585FF144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867" y="365760"/>
              <a:ext cx="4848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o photo description available.">
              <a:extLst>
                <a:ext uri="{FF2B5EF4-FFF2-40B4-BE49-F238E27FC236}">
                  <a16:creationId xmlns:a16="http://schemas.microsoft.com/office/drawing/2014/main" id="{331F1738-DA1F-7F7A-E51A-206818C61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445" y="365760"/>
              <a:ext cx="4848225"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Placeholder 3">
            <a:extLst>
              <a:ext uri="{FF2B5EF4-FFF2-40B4-BE49-F238E27FC236}">
                <a16:creationId xmlns:a16="http://schemas.microsoft.com/office/drawing/2014/main" id="{69098960-0924-C13D-2314-07160BFB67B5}"/>
              </a:ext>
            </a:extLst>
          </p:cNvPr>
          <p:cNvSpPr>
            <a:spLocks noGrp="1"/>
          </p:cNvSpPr>
          <p:nvPr>
            <p:ph type="body" sz="quarter" idx="11"/>
          </p:nvPr>
        </p:nvSpPr>
        <p:spPr>
          <a:xfrm>
            <a:off x="6094412" y="1450342"/>
            <a:ext cx="5660730" cy="4371843"/>
          </a:xfrm>
        </p:spPr>
        <p:txBody>
          <a:bodyPr/>
          <a:lstStyle/>
          <a:p>
            <a:pPr>
              <a:spcBef>
                <a:spcPts val="0"/>
              </a:spcBef>
            </a:pPr>
            <a:r>
              <a:rPr lang="en-US" sz="1800" dirty="0"/>
              <a:t>Opioid overdose prevention strategies limited for many stimulant-related harms</a:t>
            </a:r>
          </a:p>
          <a:p>
            <a:pPr marL="0" indent="0">
              <a:spcBef>
                <a:spcPts val="0"/>
              </a:spcBef>
              <a:buNone/>
            </a:pPr>
            <a:endParaRPr lang="en-US" sz="1800" dirty="0"/>
          </a:p>
          <a:p>
            <a:pPr>
              <a:spcBef>
                <a:spcPts val="0"/>
              </a:spcBef>
            </a:pPr>
            <a:r>
              <a:rPr lang="en-US" sz="1800" dirty="0"/>
              <a:t>Deaths of chronic disease, rather than acute stimulant toxicity</a:t>
            </a:r>
            <a:r>
              <a:rPr lang="en-US" sz="1800" baseline="30000" dirty="0"/>
              <a:t>1</a:t>
            </a:r>
            <a:endParaRPr lang="en-US" sz="1800" dirty="0"/>
          </a:p>
          <a:p>
            <a:pPr>
              <a:spcBef>
                <a:spcPts val="0"/>
              </a:spcBef>
            </a:pPr>
            <a:endParaRPr lang="en-US" sz="1800" dirty="0"/>
          </a:p>
          <a:p>
            <a:pPr>
              <a:spcBef>
                <a:spcPts val="0"/>
              </a:spcBef>
            </a:pPr>
            <a:r>
              <a:rPr lang="en-US" sz="1800" dirty="0"/>
              <a:t>Listen to people who use stimulants – </a:t>
            </a:r>
            <a:r>
              <a:rPr lang="en-US" sz="1800" i="1" dirty="0"/>
              <a:t>this is not an “overdose</a:t>
            </a:r>
            <a:r>
              <a:rPr lang="en-US" sz="1800" dirty="0"/>
              <a:t>”</a:t>
            </a:r>
            <a:r>
              <a:rPr lang="en-US" sz="1800" baseline="30000" dirty="0"/>
              <a:t>2</a:t>
            </a:r>
            <a:endParaRPr lang="en-US" sz="1800" dirty="0"/>
          </a:p>
        </p:txBody>
      </p:sp>
    </p:spTree>
    <p:extLst>
      <p:ext uri="{BB962C8B-B14F-4D97-AF65-F5344CB8AC3E}">
        <p14:creationId xmlns:p14="http://schemas.microsoft.com/office/powerpoint/2010/main" val="309756926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4CC6-15DD-A712-0AA0-BB65F7BC9D97}"/>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2DDA8397-2417-1FBF-9944-C29CEB001D56}"/>
              </a:ext>
            </a:extLst>
          </p:cNvPr>
          <p:cNvSpPr>
            <a:spLocks noGrp="1"/>
          </p:cNvSpPr>
          <p:nvPr>
            <p:ph type="title"/>
          </p:nvPr>
        </p:nvSpPr>
        <p:spPr>
          <a:xfrm>
            <a:off x="430539" y="3134514"/>
            <a:ext cx="3733959" cy="486287"/>
          </a:xfrm>
        </p:spPr>
        <p:txBody>
          <a:bodyPr/>
          <a:lstStyle/>
          <a:p>
            <a:r>
              <a:rPr lang="en-US" dirty="0"/>
              <a:t>Study Objectives</a:t>
            </a:r>
          </a:p>
        </p:txBody>
      </p:sp>
      <p:sp>
        <p:nvSpPr>
          <p:cNvPr id="12" name="Text Placeholder 11">
            <a:extLst>
              <a:ext uri="{FF2B5EF4-FFF2-40B4-BE49-F238E27FC236}">
                <a16:creationId xmlns:a16="http://schemas.microsoft.com/office/drawing/2014/main" id="{978B4019-2D0E-D553-DBFF-4AE9F31C5766}"/>
              </a:ext>
            </a:extLst>
          </p:cNvPr>
          <p:cNvSpPr>
            <a:spLocks noGrp="1"/>
          </p:cNvSpPr>
          <p:nvPr>
            <p:ph type="body" sz="quarter" idx="11"/>
          </p:nvPr>
        </p:nvSpPr>
        <p:spPr/>
        <p:txBody>
          <a:bodyPr anchor="ctr" anchorCtr="0"/>
          <a:lstStyle/>
          <a:p>
            <a:r>
              <a:rPr lang="en-US" sz="2000" dirty="0"/>
              <a:t>Quantify clinical </a:t>
            </a:r>
            <a:r>
              <a:rPr lang="en-US" sz="2000" b="1" dirty="0"/>
              <a:t>touchpoints</a:t>
            </a:r>
            <a:r>
              <a:rPr lang="en-US" sz="2000" dirty="0"/>
              <a:t> in the 12-month period </a:t>
            </a:r>
            <a:r>
              <a:rPr lang="en-US" sz="2000" b="1" dirty="0"/>
              <a:t>before and after </a:t>
            </a:r>
            <a:r>
              <a:rPr lang="en-US" sz="2000" dirty="0"/>
              <a:t>a stimulant-involved ED visit</a:t>
            </a:r>
          </a:p>
          <a:p>
            <a:r>
              <a:rPr lang="en-US" sz="2000" dirty="0"/>
              <a:t>Evaluate factors associated with healthcare utilization and receipt of opioid overdose prevention interventions</a:t>
            </a:r>
          </a:p>
        </p:txBody>
      </p:sp>
    </p:spTree>
    <p:extLst>
      <p:ext uri="{BB962C8B-B14F-4D97-AF65-F5344CB8AC3E}">
        <p14:creationId xmlns:p14="http://schemas.microsoft.com/office/powerpoint/2010/main" val="284822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C4D5-8255-B995-D0A8-F53C08F9B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98514-4BDF-0B6D-2F2B-B3EB1E452544}"/>
              </a:ext>
            </a:extLst>
          </p:cNvPr>
          <p:cNvSpPr>
            <a:spLocks noGrp="1"/>
          </p:cNvSpPr>
          <p:nvPr>
            <p:ph type="title"/>
          </p:nvPr>
        </p:nvSpPr>
        <p:spPr>
          <a:xfrm>
            <a:off x="430539" y="2912980"/>
            <a:ext cx="3733959" cy="929357"/>
          </a:xfrm>
        </p:spPr>
        <p:txBody>
          <a:bodyPr/>
          <a:lstStyle/>
          <a:p>
            <a:r>
              <a:rPr lang="en-US" sz="3600" dirty="0"/>
              <a:t>Methods</a:t>
            </a:r>
            <a:r>
              <a:rPr lang="en-US" sz="3199" dirty="0"/>
              <a:t> </a:t>
            </a:r>
            <a:br>
              <a:rPr lang="en-US" sz="3199" dirty="0"/>
            </a:br>
            <a:r>
              <a:rPr lang="en-US" sz="3199" dirty="0"/>
              <a:t>Data source</a:t>
            </a:r>
            <a:endParaRPr lang="en-US" dirty="0"/>
          </a:p>
        </p:txBody>
      </p:sp>
      <p:sp>
        <p:nvSpPr>
          <p:cNvPr id="3" name="Text Placeholder 2">
            <a:extLst>
              <a:ext uri="{FF2B5EF4-FFF2-40B4-BE49-F238E27FC236}">
                <a16:creationId xmlns:a16="http://schemas.microsoft.com/office/drawing/2014/main" id="{284DEA80-2B4C-FF53-F574-1C084E13A028}"/>
              </a:ext>
            </a:extLst>
          </p:cNvPr>
          <p:cNvSpPr>
            <a:spLocks noGrp="1"/>
          </p:cNvSpPr>
          <p:nvPr>
            <p:ph type="body" sz="quarter" idx="11"/>
          </p:nvPr>
        </p:nvSpPr>
        <p:spPr>
          <a:xfrm>
            <a:off x="4903308" y="2937537"/>
            <a:ext cx="6854978" cy="880242"/>
          </a:xfrm>
        </p:spPr>
        <p:txBody>
          <a:bodyPr/>
          <a:lstStyle/>
          <a:p>
            <a:pPr marL="469862">
              <a:spcBef>
                <a:spcPts val="0"/>
              </a:spcBef>
              <a:buSzPts val="1600"/>
              <a:buFont typeface="Arial" panose="020B0604020202020204" pitchFamily="34" charset="0"/>
              <a:buChar char="•"/>
            </a:pPr>
            <a:r>
              <a:rPr lang="en-US" sz="2000" i="1" dirty="0">
                <a:ea typeface="Calibri"/>
                <a:sym typeface="Calibri"/>
              </a:rPr>
              <a:t>Einstein-Rockefeller-CUNY CFAR </a:t>
            </a:r>
          </a:p>
          <a:p>
            <a:pPr marL="126962" indent="0">
              <a:spcBef>
                <a:spcPts val="0"/>
              </a:spcBef>
              <a:buSzPts val="1600"/>
              <a:buNone/>
            </a:pPr>
            <a:r>
              <a:rPr lang="en-US" sz="2000" i="1" dirty="0">
                <a:ea typeface="Calibri"/>
                <a:sym typeface="Calibri"/>
              </a:rPr>
              <a:t>	HIV Clinical Cohort Database </a:t>
            </a:r>
            <a:r>
              <a:rPr lang="en-US" sz="2000" dirty="0">
                <a:ea typeface="Calibri"/>
                <a:sym typeface="Calibri"/>
              </a:rPr>
              <a:t>= Clinical data on 	485,500 patients seen in Bronx, NYC</a:t>
            </a:r>
          </a:p>
          <a:p>
            <a:pPr marL="469862">
              <a:spcBef>
                <a:spcPts val="0"/>
              </a:spcBef>
              <a:buSzPts val="1600"/>
              <a:buFont typeface="Arial" panose="020B0604020202020204" pitchFamily="34" charset="0"/>
              <a:buChar char="•"/>
            </a:pPr>
            <a:endParaRPr lang="en-US" sz="2000" dirty="0">
              <a:ea typeface="Calibri"/>
              <a:sym typeface="Calibri"/>
            </a:endParaRPr>
          </a:p>
          <a:p>
            <a:pPr marL="469862">
              <a:spcBef>
                <a:spcPts val="0"/>
              </a:spcBef>
              <a:buSzPts val="1600"/>
              <a:buFont typeface="Arial" panose="020B0604020202020204" pitchFamily="34" charset="0"/>
              <a:buChar char="•"/>
            </a:pPr>
            <a:r>
              <a:rPr lang="en-US" sz="2000" dirty="0">
                <a:latin typeface="+mj-lt"/>
                <a:ea typeface="Calibri"/>
                <a:cs typeface="Calibri"/>
                <a:sym typeface="Calibri"/>
              </a:rPr>
              <a:t>Individuals</a:t>
            </a:r>
            <a:r>
              <a:rPr lang="en-US" sz="1800" dirty="0">
                <a:latin typeface="+mj-lt"/>
                <a:ea typeface="Calibri"/>
                <a:cs typeface="Calibri"/>
                <a:sym typeface="Calibri"/>
              </a:rPr>
              <a:t> </a:t>
            </a:r>
            <a:r>
              <a:rPr lang="en-US" sz="1800" i="0" dirty="0">
                <a:solidFill>
                  <a:srgbClr val="001D35"/>
                </a:solidFill>
                <a:effectLst/>
                <a:latin typeface="+mj-lt"/>
              </a:rPr>
              <a:t>≥ </a:t>
            </a:r>
            <a:r>
              <a:rPr lang="en-US" sz="2000" dirty="0">
                <a:latin typeface="+mj-lt"/>
                <a:ea typeface="Calibri"/>
                <a:cs typeface="Calibri"/>
                <a:sym typeface="Calibri"/>
              </a:rPr>
              <a:t>18 with a drug overdose ED encounter</a:t>
            </a:r>
          </a:p>
          <a:p>
            <a:pPr marL="469862">
              <a:spcBef>
                <a:spcPts val="0"/>
              </a:spcBef>
              <a:buSzPts val="1600"/>
              <a:buFont typeface="Arial" panose="020B0604020202020204" pitchFamily="34" charset="0"/>
              <a:buChar char="•"/>
            </a:pPr>
            <a:endParaRPr lang="en-US" sz="2000" dirty="0">
              <a:latin typeface="+mj-lt"/>
              <a:ea typeface="Calibri"/>
              <a:cs typeface="Calibri"/>
              <a:sym typeface="Calibri"/>
            </a:endParaRPr>
          </a:p>
          <a:p>
            <a:pPr marL="469862">
              <a:spcBef>
                <a:spcPts val="0"/>
              </a:spcBef>
              <a:buSzPts val="1600"/>
              <a:buFont typeface="Arial" panose="020B0604020202020204" pitchFamily="34" charset="0"/>
              <a:buChar char="•"/>
            </a:pPr>
            <a:r>
              <a:rPr lang="en-US" sz="2000" dirty="0">
                <a:latin typeface="+mj-lt"/>
                <a:ea typeface="Calibri"/>
                <a:cs typeface="Calibri"/>
                <a:sym typeface="Calibri"/>
              </a:rPr>
              <a:t>January 1, 2016 - December 31, 2021</a:t>
            </a:r>
          </a:p>
          <a:p>
            <a:pPr marL="469862">
              <a:spcBef>
                <a:spcPts val="0"/>
              </a:spcBef>
              <a:buSzPts val="1600"/>
              <a:buFont typeface="Arial" panose="020B0604020202020204" pitchFamily="34" charset="0"/>
              <a:buChar char="•"/>
            </a:pPr>
            <a:endParaRPr lang="en-US" sz="2000" dirty="0">
              <a:latin typeface="+mj-lt"/>
              <a:ea typeface="Calibri"/>
              <a:cs typeface="Calibri"/>
              <a:sym typeface="Calibri"/>
            </a:endParaRPr>
          </a:p>
          <a:p>
            <a:pPr marL="469862">
              <a:spcBef>
                <a:spcPts val="0"/>
              </a:spcBef>
              <a:buSzPts val="1600"/>
              <a:buFont typeface="Arial" panose="020B0604020202020204" pitchFamily="34" charset="0"/>
              <a:buChar char="•"/>
            </a:pPr>
            <a:r>
              <a:rPr lang="en-US" sz="2000" dirty="0">
                <a:latin typeface="+mj-lt"/>
                <a:ea typeface="Calibri"/>
                <a:cs typeface="Calibri"/>
                <a:sym typeface="Calibri"/>
              </a:rPr>
              <a:t>Fatal and non-fatal overdoses involving stimulants</a:t>
            </a:r>
          </a:p>
          <a:p>
            <a:pPr marL="126962" indent="0">
              <a:lnSpc>
                <a:spcPct val="150000"/>
              </a:lnSpc>
              <a:spcBef>
                <a:spcPts val="0"/>
              </a:spcBef>
              <a:buSzPts val="1600"/>
              <a:buNone/>
            </a:pPr>
            <a:endParaRPr lang="en-US" sz="2000" dirty="0">
              <a:latin typeface="+mj-lt"/>
              <a:ea typeface="Calibri"/>
              <a:cs typeface="Calibri"/>
              <a:sym typeface="Calibri"/>
            </a:endParaRPr>
          </a:p>
        </p:txBody>
      </p:sp>
    </p:spTree>
    <p:extLst>
      <p:ext uri="{BB962C8B-B14F-4D97-AF65-F5344CB8AC3E}">
        <p14:creationId xmlns:p14="http://schemas.microsoft.com/office/powerpoint/2010/main" val="179485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47AF3-4C6C-BACF-227D-5C153AFCA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8A73D-8E61-DF3C-EE8E-B67DA27F5127}"/>
              </a:ext>
            </a:extLst>
          </p:cNvPr>
          <p:cNvSpPr>
            <a:spLocks noGrp="1"/>
          </p:cNvSpPr>
          <p:nvPr>
            <p:ph type="title"/>
          </p:nvPr>
        </p:nvSpPr>
        <p:spPr>
          <a:xfrm>
            <a:off x="609441" y="406017"/>
            <a:ext cx="10969943" cy="880241"/>
          </a:xfrm>
        </p:spPr>
        <p:txBody>
          <a:bodyPr/>
          <a:lstStyle/>
          <a:p>
            <a:r>
              <a:rPr lang="en" sz="3200" dirty="0"/>
              <a:t>Methods |</a:t>
            </a:r>
            <a:br>
              <a:rPr lang="en" sz="3200" dirty="0"/>
            </a:br>
            <a:r>
              <a:rPr lang="en" sz="3200" dirty="0"/>
              <a:t>Stimulant-Involved ED Visits: Opioid Co-involvement</a:t>
            </a:r>
            <a:endParaRPr lang="en-US" dirty="0"/>
          </a:p>
        </p:txBody>
      </p:sp>
      <p:sp>
        <p:nvSpPr>
          <p:cNvPr id="4" name="Google Shape;227;p31">
            <a:extLst>
              <a:ext uri="{FF2B5EF4-FFF2-40B4-BE49-F238E27FC236}">
                <a16:creationId xmlns:a16="http://schemas.microsoft.com/office/drawing/2014/main" id="{21596694-5C72-4697-7F29-4F1C3F4008D4}"/>
              </a:ext>
            </a:extLst>
          </p:cNvPr>
          <p:cNvSpPr txBox="1">
            <a:spLocks/>
          </p:cNvSpPr>
          <p:nvPr/>
        </p:nvSpPr>
        <p:spPr>
          <a:xfrm>
            <a:off x="696190" y="2627086"/>
            <a:ext cx="4790313" cy="2815771"/>
          </a:xfrm>
          <a:prstGeom prst="rect">
            <a:avLst/>
          </a:prstGeom>
          <a:solidFill>
            <a:schemeClr val="accent2">
              <a:lumMod val="50000"/>
            </a:schemeClr>
          </a:solidFill>
        </p:spPr>
        <p:txBody>
          <a:bodyPr spcFirstLastPara="1" wrap="square" lIns="121868" tIns="121868" rIns="121868" bIns="121868" anchor="t" anchorCtr="0">
            <a:noAutofit/>
          </a:bodyPr>
          <a:lst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dirty="0">
                <a:solidFill>
                  <a:schemeClr val="bg1"/>
                </a:solidFill>
                <a:latin typeface="Arial" panose="020B0604020202020204" pitchFamily="34" charset="0"/>
                <a:cs typeface="Arial" panose="020B0604020202020204" pitchFamily="34" charset="0"/>
              </a:rPr>
              <a:t>Presence of </a:t>
            </a:r>
            <a:r>
              <a:rPr lang="en-US" sz="1600" i="1" dirty="0">
                <a:solidFill>
                  <a:schemeClr val="bg1"/>
                </a:solidFill>
                <a:latin typeface="Arial" panose="020B0604020202020204" pitchFamily="34" charset="0"/>
                <a:cs typeface="Arial" panose="020B0604020202020204" pitchFamily="34" charset="0"/>
              </a:rPr>
              <a:t>ICD-10 </a:t>
            </a:r>
            <a:r>
              <a:rPr lang="en-US" sz="1600" dirty="0">
                <a:solidFill>
                  <a:schemeClr val="bg1"/>
                </a:solidFill>
                <a:latin typeface="Arial" panose="020B0604020202020204" pitchFamily="34" charset="0"/>
                <a:cs typeface="Arial" panose="020B0604020202020204" pitchFamily="34" charset="0"/>
              </a:rPr>
              <a:t>opioid poisoning codes</a:t>
            </a:r>
          </a:p>
          <a:p>
            <a:pPr marL="0" indent="0">
              <a:spcBef>
                <a:spcPts val="0"/>
              </a:spcBef>
              <a:buNone/>
            </a:pPr>
            <a:r>
              <a:rPr lang="en-US" sz="1600" dirty="0">
                <a:solidFill>
                  <a:schemeClr val="bg1"/>
                </a:solidFill>
                <a:latin typeface="Arial" panose="020B0604020202020204" pitchFamily="34" charset="0"/>
                <a:cs typeface="Arial" panose="020B0604020202020204" pitchFamily="34" charset="0"/>
              </a:rPr>
              <a:t> 	</a:t>
            </a:r>
          </a:p>
          <a:p>
            <a:pPr marL="0" indent="0" algn="ctr">
              <a:spcBef>
                <a:spcPts val="0"/>
              </a:spcBef>
              <a:buNone/>
            </a:pPr>
            <a:r>
              <a:rPr lang="en-US" sz="1600" b="1" dirty="0">
                <a:solidFill>
                  <a:schemeClr val="bg1"/>
                </a:solidFill>
                <a:latin typeface="Arial" panose="020B0604020202020204" pitchFamily="34" charset="0"/>
                <a:cs typeface="Arial" panose="020B0604020202020204" pitchFamily="34" charset="0"/>
              </a:rPr>
              <a:t>AND</a:t>
            </a:r>
          </a:p>
          <a:p>
            <a:pPr>
              <a:spcBef>
                <a:spcPts val="0"/>
              </a:spcBef>
            </a:pPr>
            <a:endParaRPr lang="en-US" sz="1600" dirty="0">
              <a:solidFill>
                <a:schemeClr val="bg1"/>
              </a:solidFill>
              <a:latin typeface="Arial" panose="020B0604020202020204" pitchFamily="34" charset="0"/>
              <a:cs typeface="Arial" panose="020B0604020202020204" pitchFamily="34" charset="0"/>
            </a:endParaRPr>
          </a:p>
          <a:p>
            <a:pPr>
              <a:spcBef>
                <a:spcPts val="0"/>
              </a:spcBef>
            </a:pPr>
            <a:r>
              <a:rPr lang="en-US" sz="1600" dirty="0">
                <a:solidFill>
                  <a:schemeClr val="bg1"/>
                </a:solidFill>
                <a:latin typeface="Arial" panose="020B0604020202020204" pitchFamily="34" charset="0"/>
                <a:cs typeface="Arial" panose="020B0604020202020204" pitchFamily="34" charset="0"/>
              </a:rPr>
              <a:t>One or more at the time of ED visit:</a:t>
            </a:r>
          </a:p>
          <a:p>
            <a:pPr lvl="1" indent="-423196">
              <a:spcBef>
                <a:spcPts val="0"/>
              </a:spcBef>
              <a:buSzPts val="1400"/>
              <a:buFont typeface="Wingdings" pitchFamily="2" charset="2"/>
              <a:buChar char="ü"/>
            </a:pPr>
            <a:r>
              <a:rPr lang="en-US" sz="1600" dirty="0">
                <a:solidFill>
                  <a:schemeClr val="bg1"/>
                </a:solidFill>
                <a:latin typeface="Arial" panose="020B0604020202020204" pitchFamily="34" charset="0"/>
                <a:cs typeface="Arial" panose="020B0604020202020204" pitchFamily="34" charset="0"/>
              </a:rPr>
              <a:t>Encounters with stimulant-related dx codes</a:t>
            </a:r>
          </a:p>
          <a:p>
            <a:pPr lvl="1" indent="-423196">
              <a:spcBef>
                <a:spcPts val="0"/>
              </a:spcBef>
              <a:buSzPts val="1400"/>
              <a:buFont typeface="Wingdings" pitchFamily="2" charset="2"/>
              <a:buChar char="ü"/>
            </a:pPr>
            <a:r>
              <a:rPr lang="en-US" sz="1600" dirty="0">
                <a:solidFill>
                  <a:schemeClr val="bg1"/>
                </a:solidFill>
                <a:latin typeface="Arial" panose="020B0604020202020204" pitchFamily="34" charset="0"/>
                <a:cs typeface="Arial" panose="020B0604020202020204" pitchFamily="34" charset="0"/>
              </a:rPr>
              <a:t>Poisoning codes for stimulant and/or cocaine</a:t>
            </a:r>
          </a:p>
          <a:p>
            <a:pPr lvl="1" indent="-423196">
              <a:spcBef>
                <a:spcPts val="0"/>
              </a:spcBef>
              <a:buSzPts val="1400"/>
              <a:buFont typeface="Wingdings" pitchFamily="2" charset="2"/>
              <a:buChar char="ü"/>
            </a:pPr>
            <a:r>
              <a:rPr lang="en-US" sz="1600" dirty="0">
                <a:solidFill>
                  <a:schemeClr val="bg1"/>
                </a:solidFill>
                <a:latin typeface="Arial" panose="020B0604020202020204" pitchFamily="34" charset="0"/>
                <a:cs typeface="Arial" panose="020B0604020202020204" pitchFamily="34" charset="0"/>
              </a:rPr>
              <a:t>+ toxicology for stimulants</a:t>
            </a:r>
          </a:p>
          <a:p>
            <a:pPr marL="0" indent="0">
              <a:spcAft>
                <a:spcPts val="1600"/>
              </a:spcAft>
              <a:buFont typeface="Arial"/>
              <a:buNone/>
            </a:pPr>
            <a:endParaRPr lang="en-US" sz="1999"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09D7A22-AE3A-3728-8144-E50CB8BCAA88}"/>
              </a:ext>
            </a:extLst>
          </p:cNvPr>
          <p:cNvSpPr txBox="1"/>
          <p:nvPr/>
        </p:nvSpPr>
        <p:spPr>
          <a:xfrm>
            <a:off x="6094411" y="2627086"/>
            <a:ext cx="4820331" cy="2815772"/>
          </a:xfrm>
          <a:prstGeom prst="rect">
            <a:avLst/>
          </a:prstGeom>
          <a:solidFill>
            <a:schemeClr val="bg2"/>
          </a:solidFill>
        </p:spPr>
        <p:txBody>
          <a:bodyPr wrap="square" lIns="118872" tIns="118872" rIns="118872" bIns="118872" rtlCol="0">
            <a:noAutofit/>
          </a:bodyPr>
          <a:lstStyle/>
          <a:p>
            <a:pPr marL="342797" indent="-342797">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Absence</a:t>
            </a:r>
            <a:r>
              <a:rPr lang="en-US" sz="1600" i="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of </a:t>
            </a:r>
            <a:r>
              <a:rPr lang="en-US" sz="1600" i="1" dirty="0">
                <a:solidFill>
                  <a:schemeClr val="bg1"/>
                </a:solidFill>
                <a:latin typeface="Arial" panose="020B0604020202020204" pitchFamily="34" charset="0"/>
                <a:cs typeface="Arial" panose="020B0604020202020204" pitchFamily="34" charset="0"/>
              </a:rPr>
              <a:t>ICD-10 </a:t>
            </a:r>
            <a:r>
              <a:rPr lang="en-US" sz="1600" dirty="0">
                <a:solidFill>
                  <a:schemeClr val="bg1"/>
                </a:solidFill>
                <a:latin typeface="Arial" panose="020B0604020202020204" pitchFamily="34" charset="0"/>
                <a:cs typeface="Arial" panose="020B0604020202020204" pitchFamily="34" charset="0"/>
              </a:rPr>
              <a:t>opioid poisoning codes</a:t>
            </a:r>
          </a:p>
          <a:p>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		</a:t>
            </a:r>
          </a:p>
          <a:p>
            <a:pPr algn="ctr"/>
            <a:r>
              <a:rPr lang="en-US" sz="1600" b="1" dirty="0">
                <a:solidFill>
                  <a:schemeClr val="bg1"/>
                </a:solidFill>
                <a:latin typeface="Arial" panose="020B0604020202020204" pitchFamily="34" charset="0"/>
                <a:cs typeface="Arial" panose="020B0604020202020204" pitchFamily="34" charset="0"/>
              </a:rPr>
              <a:t>AND</a:t>
            </a:r>
          </a:p>
          <a:p>
            <a:pPr marL="342797" indent="-342797">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342797" indent="-342797">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One or more of at the time of ED visit:</a:t>
            </a:r>
          </a:p>
          <a:p>
            <a:pPr lvl="2" indent="-423196">
              <a:buSzPts val="1400"/>
              <a:buFont typeface="Wingdings" pitchFamily="2" charset="2"/>
              <a:buChar char="ü"/>
            </a:pPr>
            <a:r>
              <a:rPr lang="en-US" sz="1600" dirty="0">
                <a:solidFill>
                  <a:schemeClr val="bg1"/>
                </a:solidFill>
                <a:latin typeface="Arial" panose="020B0604020202020204" pitchFamily="34" charset="0"/>
                <a:cs typeface="Arial" panose="020B0604020202020204" pitchFamily="34" charset="0"/>
              </a:rPr>
              <a:t>Poisoning codes for stimulant and/or cocaine</a:t>
            </a:r>
          </a:p>
          <a:p>
            <a:pPr lvl="2" indent="-423196">
              <a:buSzPts val="1400"/>
              <a:buFont typeface="Wingdings" pitchFamily="2" charset="2"/>
              <a:buChar char="ü"/>
            </a:pPr>
            <a:r>
              <a:rPr lang="en-US" sz="1600" dirty="0">
                <a:solidFill>
                  <a:schemeClr val="bg1"/>
                </a:solidFill>
                <a:latin typeface="Arial" panose="020B0604020202020204" pitchFamily="34" charset="0"/>
                <a:cs typeface="Arial" panose="020B0604020202020204" pitchFamily="34" charset="0"/>
              </a:rPr>
              <a:t>Encounters with stimulant-related dx codes</a:t>
            </a:r>
          </a:p>
          <a:p>
            <a:pPr lvl="2" indent="-423196">
              <a:buSzPts val="1400"/>
              <a:buFont typeface="Wingdings" pitchFamily="2" charset="2"/>
              <a:buChar char="ü"/>
            </a:pPr>
            <a:r>
              <a:rPr lang="en-US" sz="1600" dirty="0">
                <a:solidFill>
                  <a:schemeClr val="bg1"/>
                </a:solidFill>
                <a:latin typeface="Arial" panose="020B0604020202020204" pitchFamily="34" charset="0"/>
                <a:cs typeface="Arial" panose="020B0604020202020204" pitchFamily="34" charset="0"/>
              </a:rPr>
              <a:t>+ toxicology for stimulants</a:t>
            </a:r>
          </a:p>
          <a:p>
            <a:pPr marL="491204" lvl="2">
              <a:buSzPts val="1400"/>
            </a:pPr>
            <a:endParaRPr lang="en-US" sz="1600" dirty="0">
              <a:solidFill>
                <a:schemeClr val="bg1"/>
              </a:solidFill>
              <a:latin typeface="Arial" panose="020B0604020202020204" pitchFamily="34" charset="0"/>
              <a:cs typeface="Arial" panose="020B0604020202020204" pitchFamily="34" charset="0"/>
            </a:endParaRPr>
          </a:p>
          <a:p>
            <a:endParaRPr lang="en-US" sz="1799"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5C27F17-D937-E73B-B7CC-1FF959C432A9}"/>
              </a:ext>
            </a:extLst>
          </p:cNvPr>
          <p:cNvSpPr txBox="1"/>
          <p:nvPr/>
        </p:nvSpPr>
        <p:spPr>
          <a:xfrm>
            <a:off x="609440" y="1903286"/>
            <a:ext cx="4877063" cy="984885"/>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STIMULANT + OPIOID CO-INVOLVED</a:t>
            </a:r>
          </a:p>
          <a:p>
            <a:pPr algn="ctr"/>
            <a:r>
              <a:rPr lang="en-US" sz="2000" b="1" dirty="0">
                <a:latin typeface="Arial" panose="020B0604020202020204" pitchFamily="34" charset="0"/>
                <a:cs typeface="Arial" panose="020B0604020202020204" pitchFamily="34" charset="0"/>
              </a:rPr>
              <a:t>ED Visit</a:t>
            </a:r>
          </a:p>
          <a:p>
            <a:endParaRPr lang="en-US" dirty="0">
              <a:solidFill>
                <a:schemeClr val="tx2"/>
              </a:solidFill>
            </a:endParaRPr>
          </a:p>
        </p:txBody>
      </p:sp>
      <p:sp>
        <p:nvSpPr>
          <p:cNvPr id="9" name="TextBox 8">
            <a:extLst>
              <a:ext uri="{FF2B5EF4-FFF2-40B4-BE49-F238E27FC236}">
                <a16:creationId xmlns:a16="http://schemas.microsoft.com/office/drawing/2014/main" id="{FD60A912-C263-0417-E9BA-5BCB3A76D004}"/>
              </a:ext>
            </a:extLst>
          </p:cNvPr>
          <p:cNvSpPr txBox="1"/>
          <p:nvPr/>
        </p:nvSpPr>
        <p:spPr>
          <a:xfrm>
            <a:off x="6626823" y="1925018"/>
            <a:ext cx="3903633" cy="984885"/>
          </a:xfrm>
          <a:prstGeom prst="rect">
            <a:avLst/>
          </a:prstGeom>
          <a:noFill/>
        </p:spPr>
        <p:txBody>
          <a:bodyPr wrap="none" rtlCol="0">
            <a:spAutoFit/>
          </a:bodyPr>
          <a:lstStyle/>
          <a:p>
            <a:r>
              <a:rPr lang="en-US" sz="2000" b="1" dirty="0">
                <a:solidFill>
                  <a:schemeClr val="bg2"/>
                </a:solidFill>
                <a:latin typeface="Arial" panose="020B0604020202020204" pitchFamily="34" charset="0"/>
                <a:cs typeface="Arial" panose="020B0604020202020204" pitchFamily="34" charset="0"/>
              </a:rPr>
              <a:t>STIMULANT WITHOUT OPIOID</a:t>
            </a:r>
          </a:p>
          <a:p>
            <a:pPr algn="ctr"/>
            <a:r>
              <a:rPr lang="en-US" sz="2000" b="1" dirty="0">
                <a:latin typeface="Arial" panose="020B0604020202020204" pitchFamily="34" charset="0"/>
                <a:cs typeface="Arial" panose="020B0604020202020204" pitchFamily="34" charset="0"/>
              </a:rPr>
              <a:t>ED Visit</a:t>
            </a:r>
            <a:endParaRPr lang="en-US" sz="2000" b="1" dirty="0">
              <a:latin typeface="Arial" panose="020B0604020202020204" pitchFamily="34" charset="0"/>
              <a:ea typeface="Arial"/>
              <a:cs typeface="Arial" panose="020B0604020202020204" pitchFamily="34" charset="0"/>
              <a:sym typeface="Arial"/>
            </a:endParaRPr>
          </a:p>
          <a:p>
            <a:endParaRPr lang="en-US" dirty="0">
              <a:solidFill>
                <a:schemeClr val="tx2"/>
              </a:solidFill>
            </a:endParaRPr>
          </a:p>
        </p:txBody>
      </p:sp>
    </p:spTree>
    <p:extLst>
      <p:ext uri="{BB962C8B-B14F-4D97-AF65-F5344CB8AC3E}">
        <p14:creationId xmlns:p14="http://schemas.microsoft.com/office/powerpoint/2010/main" val="1456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AC8CD-8161-0AE5-6D41-703EF02B670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B6E8F27-031B-7F10-F713-27A6A8C34B02}"/>
              </a:ext>
            </a:extLst>
          </p:cNvPr>
          <p:cNvPicPr>
            <a:picLocks noChangeAspect="1"/>
          </p:cNvPicPr>
          <p:nvPr/>
        </p:nvPicPr>
        <p:blipFill>
          <a:blip r:embed="rId3"/>
          <a:stretch>
            <a:fillRect/>
          </a:stretch>
        </p:blipFill>
        <p:spPr>
          <a:xfrm>
            <a:off x="2336800" y="4607867"/>
            <a:ext cx="7772400" cy="804041"/>
          </a:xfrm>
          <a:prstGeom prst="rect">
            <a:avLst/>
          </a:prstGeom>
        </p:spPr>
      </p:pic>
      <p:sp>
        <p:nvSpPr>
          <p:cNvPr id="2" name="Rectangle 1">
            <a:extLst>
              <a:ext uri="{FF2B5EF4-FFF2-40B4-BE49-F238E27FC236}">
                <a16:creationId xmlns:a16="http://schemas.microsoft.com/office/drawing/2014/main" id="{ACC9390D-4A19-CEC3-01D9-BF87FD29855D}"/>
              </a:ext>
            </a:extLst>
          </p:cNvPr>
          <p:cNvSpPr>
            <a:spLocks noChangeAspect="1"/>
          </p:cNvSpPr>
          <p:nvPr/>
        </p:nvSpPr>
        <p:spPr>
          <a:xfrm>
            <a:off x="493111" y="2446334"/>
            <a:ext cx="1444275" cy="1544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t"/>
          <a:lstStyle/>
          <a:p>
            <a:pPr marL="0" indent="0" algn="ctr" defTabSz="914126">
              <a:lnSpc>
                <a:spcPct val="100000"/>
              </a:lnSpc>
              <a:spcBef>
                <a:spcPts val="0"/>
              </a:spcBef>
              <a:buNone/>
            </a:pPr>
            <a:r>
              <a:rPr lang="en-US" sz="1600" dirty="0">
                <a:solidFill>
                  <a:srgbClr val="FFFFFF"/>
                </a:solidFill>
                <a:latin typeface="Arial" panose="020B0604020202020204" pitchFamily="34" charset="0"/>
                <a:cs typeface="Arial" panose="020B0604020202020204" pitchFamily="34" charset="0"/>
              </a:rPr>
              <a:t>12-mos </a:t>
            </a:r>
            <a:r>
              <a:rPr lang="en-US" sz="1600" b="1" dirty="0">
                <a:solidFill>
                  <a:srgbClr val="FFFFFF"/>
                </a:solidFill>
                <a:latin typeface="Arial" panose="020B0604020202020204" pitchFamily="34" charset="0"/>
                <a:cs typeface="Arial" panose="020B0604020202020204" pitchFamily="34" charset="0"/>
              </a:rPr>
              <a:t>PRIOR</a:t>
            </a:r>
            <a:r>
              <a:rPr lang="en-US" sz="1600" dirty="0">
                <a:solidFill>
                  <a:srgbClr val="FFFFFF"/>
                </a:solidFill>
                <a:latin typeface="Arial" panose="020B0604020202020204" pitchFamily="34" charset="0"/>
                <a:cs typeface="Arial" panose="020B0604020202020204" pitchFamily="34" charset="0"/>
              </a:rPr>
              <a:t>  to Index Overdose</a:t>
            </a:r>
          </a:p>
          <a:p>
            <a:pPr marL="0" indent="0" algn="ctr" defTabSz="914126">
              <a:lnSpc>
                <a:spcPct val="100000"/>
              </a:lnSpc>
              <a:spcBef>
                <a:spcPts val="0"/>
              </a:spcBef>
              <a:buNone/>
            </a:pPr>
            <a:r>
              <a:rPr lang="en-US" sz="1600" dirty="0">
                <a:solidFill>
                  <a:srgbClr val="FFFFFF"/>
                </a:solidFill>
                <a:latin typeface="Arial" panose="020B0604020202020204" pitchFamily="34" charset="0"/>
                <a:cs typeface="Arial" panose="020B0604020202020204" pitchFamily="34" charset="0"/>
              </a:rPr>
              <a:t>ED Visit</a:t>
            </a:r>
          </a:p>
        </p:txBody>
      </p:sp>
      <p:sp>
        <p:nvSpPr>
          <p:cNvPr id="4" name="Rectangle 3">
            <a:extLst>
              <a:ext uri="{FF2B5EF4-FFF2-40B4-BE49-F238E27FC236}">
                <a16:creationId xmlns:a16="http://schemas.microsoft.com/office/drawing/2014/main" id="{E5DFCDB1-E200-29FC-7E48-A496692E2F43}"/>
              </a:ext>
            </a:extLst>
          </p:cNvPr>
          <p:cNvSpPr>
            <a:spLocks noChangeAspect="1"/>
          </p:cNvSpPr>
          <p:nvPr/>
        </p:nvSpPr>
        <p:spPr>
          <a:xfrm>
            <a:off x="10248829" y="2446334"/>
            <a:ext cx="1444275" cy="1544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t"/>
          <a:lstStyle/>
          <a:p>
            <a:pPr marL="0" indent="0" algn="ctr" defTabSz="914126">
              <a:lnSpc>
                <a:spcPct val="100000"/>
              </a:lnSpc>
              <a:spcBef>
                <a:spcPts val="0"/>
              </a:spcBef>
              <a:buNone/>
            </a:pPr>
            <a:r>
              <a:rPr lang="en-US" sz="1600" dirty="0">
                <a:solidFill>
                  <a:srgbClr val="FFFFFF"/>
                </a:solidFill>
                <a:latin typeface="+mj-lt"/>
              </a:rPr>
              <a:t>12-mos </a:t>
            </a:r>
            <a:r>
              <a:rPr lang="en-US" sz="1600" b="1" dirty="0">
                <a:solidFill>
                  <a:srgbClr val="FFFFFF"/>
                </a:solidFill>
                <a:latin typeface="+mj-lt"/>
              </a:rPr>
              <a:t>POST</a:t>
            </a:r>
          </a:p>
          <a:p>
            <a:pPr marL="0" indent="0" algn="ctr" defTabSz="914126">
              <a:lnSpc>
                <a:spcPct val="100000"/>
              </a:lnSpc>
              <a:spcBef>
                <a:spcPts val="0"/>
              </a:spcBef>
              <a:buNone/>
            </a:pPr>
            <a:r>
              <a:rPr lang="en-US" sz="1600" dirty="0">
                <a:solidFill>
                  <a:srgbClr val="FFFFFF"/>
                </a:solidFill>
                <a:latin typeface="+mj-lt"/>
              </a:rPr>
              <a:t>Index Overdose</a:t>
            </a:r>
          </a:p>
          <a:p>
            <a:pPr algn="ctr" defTabSz="914126"/>
            <a:r>
              <a:rPr lang="en-US" sz="1600" dirty="0">
                <a:solidFill>
                  <a:srgbClr val="FFFFFF"/>
                </a:solidFill>
                <a:latin typeface="Arial" panose="020B0604020202020204" pitchFamily="34" charset="0"/>
                <a:cs typeface="Arial" panose="020B0604020202020204" pitchFamily="34" charset="0"/>
              </a:rPr>
              <a:t>ED Visit</a:t>
            </a:r>
          </a:p>
          <a:p>
            <a:pPr marL="0" indent="0" algn="ctr" defTabSz="914126">
              <a:lnSpc>
                <a:spcPct val="100000"/>
              </a:lnSpc>
              <a:spcBef>
                <a:spcPts val="0"/>
              </a:spcBef>
              <a:buNone/>
            </a:pPr>
            <a:endParaRPr lang="en-US" sz="1600" dirty="0">
              <a:solidFill>
                <a:srgbClr val="FFFFFF"/>
              </a:solidFill>
              <a:latin typeface="+mj-lt"/>
            </a:endParaRPr>
          </a:p>
        </p:txBody>
      </p:sp>
      <p:sp>
        <p:nvSpPr>
          <p:cNvPr id="8" name="Title 7">
            <a:extLst>
              <a:ext uri="{FF2B5EF4-FFF2-40B4-BE49-F238E27FC236}">
                <a16:creationId xmlns:a16="http://schemas.microsoft.com/office/drawing/2014/main" id="{8C834980-9F28-14BB-EBA0-6EF4477927D8}"/>
              </a:ext>
            </a:extLst>
          </p:cNvPr>
          <p:cNvSpPr>
            <a:spLocks noGrp="1"/>
          </p:cNvSpPr>
          <p:nvPr>
            <p:ph type="title"/>
          </p:nvPr>
        </p:nvSpPr>
        <p:spPr>
          <a:xfrm>
            <a:off x="609441" y="603058"/>
            <a:ext cx="10969943" cy="486159"/>
          </a:xfrm>
        </p:spPr>
        <p:txBody>
          <a:bodyPr/>
          <a:lstStyle/>
          <a:p>
            <a:r>
              <a:rPr lang="en-US" sz="3199" dirty="0"/>
              <a:t>Methods | Study Design: </a:t>
            </a:r>
            <a:endParaRPr lang="en-US" dirty="0"/>
          </a:p>
        </p:txBody>
      </p:sp>
      <p:sp>
        <p:nvSpPr>
          <p:cNvPr id="7" name="Oval 6">
            <a:extLst>
              <a:ext uri="{FF2B5EF4-FFF2-40B4-BE49-F238E27FC236}">
                <a16:creationId xmlns:a16="http://schemas.microsoft.com/office/drawing/2014/main" id="{0D312FD6-418C-02CC-BB79-2EF90826D3EC}"/>
              </a:ext>
            </a:extLst>
          </p:cNvPr>
          <p:cNvSpPr>
            <a:spLocks noChangeAspect="1"/>
          </p:cNvSpPr>
          <p:nvPr/>
        </p:nvSpPr>
        <p:spPr bwMode="auto">
          <a:xfrm flipH="1">
            <a:off x="5270226" y="2344964"/>
            <a:ext cx="1648372" cy="1645920"/>
          </a:xfrm>
          <a:prstGeom prst="ellipse">
            <a:avLst/>
          </a:prstGeom>
          <a:solidFill>
            <a:schemeClr val="bg2"/>
          </a:solidFill>
          <a:ln w="28575" cap="flat" cmpd="sng" algn="ctr">
            <a:noFill/>
            <a:prstDash val="solid"/>
            <a:round/>
            <a:headEnd type="none" w="med" len="med"/>
            <a:tailEnd type="none" w="med" len="med"/>
          </a:ln>
          <a:effectLst/>
        </p:spPr>
        <p:txBody>
          <a:bodyPr wrap="none" anchor="ctr"/>
          <a:lstStyle/>
          <a:p>
            <a:pPr marL="0" indent="0" algn="ctr" defTabSz="914126">
              <a:lnSpc>
                <a:spcPct val="100000"/>
              </a:lnSpc>
              <a:spcBef>
                <a:spcPts val="0"/>
              </a:spcBef>
              <a:buNone/>
            </a:pPr>
            <a:r>
              <a:rPr lang="en-US" sz="1600" dirty="0">
                <a:solidFill>
                  <a:srgbClr val="FFFFFF"/>
                </a:solidFill>
                <a:latin typeface="Arial" panose="020B0604020202020204" pitchFamily="34" charset="0"/>
                <a:cs typeface="Arial" panose="020B0604020202020204" pitchFamily="34" charset="0"/>
              </a:rPr>
              <a:t>Stimulant-</a:t>
            </a:r>
          </a:p>
          <a:p>
            <a:pPr marL="0" indent="0" algn="ctr" defTabSz="914126">
              <a:lnSpc>
                <a:spcPct val="100000"/>
              </a:lnSpc>
              <a:spcBef>
                <a:spcPts val="0"/>
              </a:spcBef>
              <a:buNone/>
            </a:pPr>
            <a:r>
              <a:rPr lang="en-US" sz="1600" dirty="0">
                <a:solidFill>
                  <a:srgbClr val="FFFFFF"/>
                </a:solidFill>
                <a:latin typeface="Arial" panose="020B0604020202020204" pitchFamily="34" charset="0"/>
                <a:cs typeface="Arial" panose="020B0604020202020204" pitchFamily="34" charset="0"/>
              </a:rPr>
              <a:t>involved </a:t>
            </a:r>
          </a:p>
          <a:p>
            <a:pPr marL="0" indent="0" algn="ctr" defTabSz="914126">
              <a:lnSpc>
                <a:spcPct val="100000"/>
              </a:lnSpc>
              <a:spcBef>
                <a:spcPts val="0"/>
              </a:spcBef>
              <a:buNone/>
            </a:pPr>
            <a:r>
              <a:rPr lang="en-US" sz="1600" dirty="0">
                <a:solidFill>
                  <a:srgbClr val="FFFFFF"/>
                </a:solidFill>
                <a:latin typeface="Arial" panose="020B0604020202020204" pitchFamily="34" charset="0"/>
                <a:cs typeface="Arial" panose="020B0604020202020204" pitchFamily="34" charset="0"/>
              </a:rPr>
              <a:t>Overdose</a:t>
            </a:r>
          </a:p>
          <a:p>
            <a:pPr marL="0" indent="0" algn="ctr" defTabSz="914126">
              <a:lnSpc>
                <a:spcPct val="100000"/>
              </a:lnSpc>
              <a:spcBef>
                <a:spcPts val="0"/>
              </a:spcBef>
              <a:buNone/>
            </a:pPr>
            <a:r>
              <a:rPr lang="en-US" sz="1600" dirty="0">
                <a:solidFill>
                  <a:srgbClr val="FFFFFF"/>
                </a:solidFill>
                <a:latin typeface="Arial" panose="020B0604020202020204" pitchFamily="34" charset="0"/>
                <a:cs typeface="Arial" panose="020B0604020202020204" pitchFamily="34" charset="0"/>
              </a:rPr>
              <a:t>ED Visit</a:t>
            </a:r>
          </a:p>
        </p:txBody>
      </p:sp>
      <p:cxnSp>
        <p:nvCxnSpPr>
          <p:cNvPr id="13" name="Straight Arrow Connector 12">
            <a:extLst>
              <a:ext uri="{FF2B5EF4-FFF2-40B4-BE49-F238E27FC236}">
                <a16:creationId xmlns:a16="http://schemas.microsoft.com/office/drawing/2014/main" id="{5D7A968C-2B2E-9412-E678-34449A8D2160}"/>
              </a:ext>
            </a:extLst>
          </p:cNvPr>
          <p:cNvCxnSpPr>
            <a:cxnSpLocks/>
          </p:cNvCxnSpPr>
          <p:nvPr/>
        </p:nvCxnSpPr>
        <p:spPr>
          <a:xfrm flipH="1">
            <a:off x="2336800" y="3990884"/>
            <a:ext cx="2611033" cy="0"/>
          </a:xfrm>
          <a:prstGeom prst="straightConnector1">
            <a:avLst/>
          </a:prstGeom>
          <a:ln w="38100">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50E5E1B-E0E9-E2B9-7902-2E6D03C75BC5}"/>
              </a:ext>
            </a:extLst>
          </p:cNvPr>
          <p:cNvCxnSpPr>
            <a:cxnSpLocks/>
          </p:cNvCxnSpPr>
          <p:nvPr/>
        </p:nvCxnSpPr>
        <p:spPr>
          <a:xfrm flipH="1">
            <a:off x="7173416" y="3990884"/>
            <a:ext cx="2605494" cy="0"/>
          </a:xfrm>
          <a:prstGeom prst="straightConnector1">
            <a:avLst/>
          </a:prstGeom>
          <a:ln w="38100">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2F0BB05-4C5C-0CBC-581E-C43A92C102E1}"/>
              </a:ext>
            </a:extLst>
          </p:cNvPr>
          <p:cNvSpPr txBox="1"/>
          <p:nvPr/>
        </p:nvSpPr>
        <p:spPr>
          <a:xfrm>
            <a:off x="2336800" y="4281011"/>
            <a:ext cx="7912029" cy="923330"/>
          </a:xfrm>
          <a:prstGeom prst="rect">
            <a:avLst/>
          </a:prstGeom>
          <a:noFill/>
        </p:spPr>
        <p:txBody>
          <a:bodyPr wrap="square">
            <a:spAutoFit/>
          </a:bodyPr>
          <a:lstStyle/>
          <a:p>
            <a:pPr defTabSz="914126"/>
            <a:r>
              <a:rPr lang="en-US" sz="1800" u="sng" dirty="0">
                <a:solidFill>
                  <a:srgbClr val="000000"/>
                </a:solidFill>
                <a:latin typeface="Arial Nova"/>
                <a:ea typeface="Lato"/>
                <a:cs typeface="Lato"/>
                <a:sym typeface="Lato"/>
              </a:rPr>
              <a:t>Clinical Care Touchpoints Before and After a Stimulant-Involved Overdose</a:t>
            </a:r>
          </a:p>
          <a:p>
            <a:pPr defTabSz="914126"/>
            <a:endParaRPr lang="en-US" sz="1800" dirty="0">
              <a:solidFill>
                <a:srgbClr val="000000"/>
              </a:solidFill>
              <a:latin typeface="Arial Nova"/>
              <a:ea typeface="Lato"/>
              <a:cs typeface="Lato"/>
              <a:sym typeface="Lato"/>
            </a:endParaRPr>
          </a:p>
          <a:p>
            <a:pPr marL="285750" indent="-285750" defTabSz="914126">
              <a:buFont typeface="Arial" panose="020B0604020202020204" pitchFamily="34" charset="0"/>
              <a:buChar char="•"/>
            </a:pPr>
            <a:endParaRPr lang="en-US" sz="1800" dirty="0">
              <a:solidFill>
                <a:srgbClr val="000000"/>
              </a:solidFill>
              <a:latin typeface="Arial Nova"/>
              <a:ea typeface="Lato"/>
              <a:cs typeface="Lato"/>
              <a:sym typeface="Lato"/>
            </a:endParaRPr>
          </a:p>
        </p:txBody>
      </p:sp>
      <p:sp>
        <p:nvSpPr>
          <p:cNvPr id="6" name="TextBox 5">
            <a:extLst>
              <a:ext uri="{FF2B5EF4-FFF2-40B4-BE49-F238E27FC236}">
                <a16:creationId xmlns:a16="http://schemas.microsoft.com/office/drawing/2014/main" id="{CFD45B80-B189-4432-325B-DE5C6DA7D792}"/>
              </a:ext>
            </a:extLst>
          </p:cNvPr>
          <p:cNvSpPr txBox="1"/>
          <p:nvPr/>
        </p:nvSpPr>
        <p:spPr>
          <a:xfrm>
            <a:off x="8915901" y="4607867"/>
            <a:ext cx="1726018" cy="784830"/>
          </a:xfrm>
          <a:prstGeom prst="rect">
            <a:avLst/>
          </a:prstGeom>
          <a:solidFill>
            <a:srgbClr val="FFFFFF"/>
          </a:solidFill>
        </p:spPr>
        <p:txBody>
          <a:bodyPr wrap="square" tIns="182880" rtlCol="0">
            <a:spAutoFit/>
          </a:bodyPr>
          <a:lstStyle/>
          <a:p>
            <a:r>
              <a:rPr lang="en-US" b="1" dirty="0"/>
              <a:t>TOUCHPOINT</a:t>
            </a:r>
          </a:p>
          <a:p>
            <a:endParaRPr lang="en-US" b="1" dirty="0"/>
          </a:p>
        </p:txBody>
      </p:sp>
      <p:sp>
        <p:nvSpPr>
          <p:cNvPr id="11" name="TextBox 10">
            <a:extLst>
              <a:ext uri="{FF2B5EF4-FFF2-40B4-BE49-F238E27FC236}">
                <a16:creationId xmlns:a16="http://schemas.microsoft.com/office/drawing/2014/main" id="{BA618CEF-17A5-6739-8B10-154C64942AD0}"/>
              </a:ext>
            </a:extLst>
          </p:cNvPr>
          <p:cNvSpPr txBox="1"/>
          <p:nvPr/>
        </p:nvSpPr>
        <p:spPr>
          <a:xfrm>
            <a:off x="2339856" y="4698355"/>
            <a:ext cx="8452835" cy="1200329"/>
          </a:xfrm>
          <a:prstGeom prst="rect">
            <a:avLst/>
          </a:prstGeom>
          <a:solidFill>
            <a:srgbClr val="FFFFFF"/>
          </a:solidFill>
        </p:spPr>
        <p:txBody>
          <a:bodyPr wrap="square">
            <a:spAutoFit/>
          </a:bodyPr>
          <a:lstStyle/>
          <a:p>
            <a:pPr marL="285750" indent="-285750" defTabSz="914126">
              <a:buFont typeface="Arial" panose="020B0604020202020204" pitchFamily="34" charset="0"/>
              <a:buChar char="•"/>
            </a:pPr>
            <a:r>
              <a:rPr lang="en-US" dirty="0">
                <a:solidFill>
                  <a:srgbClr val="000000"/>
                </a:solidFill>
                <a:latin typeface="Arial Nova"/>
                <a:ea typeface="Lato"/>
                <a:cs typeface="Lato"/>
                <a:sym typeface="Lato"/>
              </a:rPr>
              <a:t>Prevalence of any touchpoints in 12-months prior to index ED visit</a:t>
            </a:r>
          </a:p>
          <a:p>
            <a:pPr marL="285750" indent="-285750" defTabSz="914126">
              <a:buFont typeface="Arial" panose="020B0604020202020204" pitchFamily="34" charset="0"/>
              <a:buChar char="•"/>
            </a:pPr>
            <a:r>
              <a:rPr lang="en-US" sz="1800" dirty="0">
                <a:solidFill>
                  <a:srgbClr val="000000"/>
                </a:solidFill>
                <a:latin typeface="Arial Nova"/>
                <a:ea typeface="Lato"/>
                <a:cs typeface="Lato"/>
                <a:sym typeface="Lato"/>
              </a:rPr>
              <a:t>Frequency of touchpoints in 12-months prior and following index ED visit</a:t>
            </a:r>
          </a:p>
          <a:p>
            <a:pPr marL="285750" indent="-285750" defTabSz="914126">
              <a:buFont typeface="Arial" panose="020B0604020202020204" pitchFamily="34" charset="0"/>
              <a:buChar char="•"/>
            </a:pPr>
            <a:r>
              <a:rPr lang="en-US" dirty="0">
                <a:solidFill>
                  <a:srgbClr val="000000"/>
                </a:solidFill>
                <a:latin typeface="Arial Nova"/>
                <a:ea typeface="Lato"/>
                <a:cs typeface="Lato"/>
                <a:sym typeface="Lato"/>
              </a:rPr>
              <a:t>Bivariate associations between touchpoint frequency and </a:t>
            </a:r>
            <a:r>
              <a:rPr lang="en-US" dirty="0" err="1">
                <a:solidFill>
                  <a:srgbClr val="000000"/>
                </a:solidFill>
                <a:latin typeface="Arial Nova"/>
                <a:ea typeface="Lato"/>
                <a:cs typeface="Lato"/>
                <a:sym typeface="Lato"/>
              </a:rPr>
              <a:t>sociocontextual</a:t>
            </a:r>
            <a:r>
              <a:rPr lang="en-US" dirty="0">
                <a:solidFill>
                  <a:srgbClr val="000000"/>
                </a:solidFill>
                <a:latin typeface="Arial Nova"/>
                <a:ea typeface="Lato"/>
                <a:cs typeface="Lato"/>
                <a:sym typeface="Lato"/>
              </a:rPr>
              <a:t> factors (i.e. </a:t>
            </a:r>
            <a:r>
              <a:rPr lang="en-US" dirty="0">
                <a:solidFill>
                  <a:srgbClr val="000000"/>
                </a:solidFill>
                <a:latin typeface="Arial" panose="020B0604020202020204" pitchFamily="34" charset="0"/>
                <a:ea typeface="Times New Roman" panose="02020603050405020304" pitchFamily="18" charset="0"/>
              </a:rPr>
              <a:t>age, gender, race, ethnicity, and opioid co-involvement).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08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1" grpId="0" animBg="1"/>
    </p:bldLst>
  </p:timing>
</p:sld>
</file>

<file path=ppt/theme/theme1.xml><?xml version="1.0" encoding="utf-8"?>
<a:theme xmlns:a="http://schemas.openxmlformats.org/drawingml/2006/main" name="Montefiore-Einstein">
  <a:themeElements>
    <a:clrScheme name="Light Grey">
      <a:dk1>
        <a:srgbClr val="414042"/>
      </a:dk1>
      <a:lt1>
        <a:srgbClr val="FFFFFF"/>
      </a:lt1>
      <a:dk2>
        <a:srgbClr val="003768"/>
      </a:dk2>
      <a:lt2>
        <a:srgbClr val="CA006C"/>
      </a:lt2>
      <a:accent1>
        <a:srgbClr val="E6F0F5"/>
      </a:accent1>
      <a:accent2>
        <a:srgbClr val="93C5E3"/>
      </a:accent2>
      <a:accent3>
        <a:srgbClr val="F0E2E6"/>
      </a:accent3>
      <a:accent4>
        <a:srgbClr val="E6E6E7"/>
      </a:accent4>
      <a:accent5>
        <a:srgbClr val="CACACA"/>
      </a:accent5>
      <a:accent6>
        <a:srgbClr val="919191"/>
      </a:accent6>
      <a:hlink>
        <a:srgbClr val="003668"/>
      </a:hlink>
      <a:folHlink>
        <a:srgbClr val="0036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ontefiore">
      <a:dk1>
        <a:srgbClr val="35353E"/>
      </a:dk1>
      <a:lt1>
        <a:sysClr val="window" lastClr="FFFFFF"/>
      </a:lt1>
      <a:dk2>
        <a:srgbClr val="35353E"/>
      </a:dk2>
      <a:lt2>
        <a:srgbClr val="FFFFFF"/>
      </a:lt2>
      <a:accent1>
        <a:srgbClr val="0D355E"/>
      </a:accent1>
      <a:accent2>
        <a:srgbClr val="C7036B"/>
      </a:accent2>
      <a:accent3>
        <a:srgbClr val="808285"/>
      </a:accent3>
      <a:accent4>
        <a:srgbClr val="A7A9AC"/>
      </a:accent4>
      <a:accent5>
        <a:srgbClr val="D1D3D4"/>
      </a:accent5>
      <a:accent6>
        <a:srgbClr val="E6E7E8"/>
      </a:accent6>
      <a:hlink>
        <a:srgbClr val="0D355E"/>
      </a:hlink>
      <a:folHlink>
        <a:srgbClr val="0D35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16090</TotalTime>
  <Words>3364</Words>
  <Application>Microsoft Macintosh PowerPoint</Application>
  <PresentationFormat>Custom</PresentationFormat>
  <Paragraphs>238</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Nova</vt:lpstr>
      <vt:lpstr>Calibri</vt:lpstr>
      <vt:lpstr>Cambria</vt:lpstr>
      <vt:lpstr>Lato</vt:lpstr>
      <vt:lpstr>Merriweather</vt:lpstr>
      <vt:lpstr>Metric Regular</vt:lpstr>
      <vt:lpstr>Times New Roman</vt:lpstr>
      <vt:lpstr>Wingdings</vt:lpstr>
      <vt:lpstr>Montefiore-Einstein</vt:lpstr>
      <vt:lpstr>Stimulant-involved overdose prevention:  An electronic health record analysis of clinical touchpoints</vt:lpstr>
      <vt:lpstr>Disclosures  None</vt:lpstr>
      <vt:lpstr>Increase in Deaths Involving Stimulants</vt:lpstr>
      <vt:lpstr>Opportunities</vt:lpstr>
      <vt:lpstr>Understanding stimulant-involved “overdoses” and care opportunities</vt:lpstr>
      <vt:lpstr>Study Objectives</vt:lpstr>
      <vt:lpstr>Methods  Data source</vt:lpstr>
      <vt:lpstr>Methods | Stimulant-Involved ED Visits: Opioid Co-involvement</vt:lpstr>
      <vt:lpstr>Methods | Study Design: </vt:lpstr>
      <vt:lpstr>Results</vt:lpstr>
      <vt:lpstr>Results</vt:lpstr>
      <vt:lpstr>Results</vt:lpstr>
      <vt:lpstr>Results</vt:lpstr>
      <vt:lpstr>Discussion</vt:lpstr>
      <vt:lpstr>Thank you. </vt:lpstr>
    </vt:vector>
  </TitlesOfParts>
  <Company>Montefiore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Montefiore PPT Template</dc:title>
  <dc:creator>Matt Klotz</dc:creator>
  <cp:lastModifiedBy>Teresa Lopez-Castro</cp:lastModifiedBy>
  <cp:revision>1648</cp:revision>
  <cp:lastPrinted>2016-08-05T19:00:40Z</cp:lastPrinted>
  <dcterms:created xsi:type="dcterms:W3CDTF">2016-03-19T13:26:20Z</dcterms:created>
  <dcterms:modified xsi:type="dcterms:W3CDTF">2024-11-16T13:32:45Z</dcterms:modified>
</cp:coreProperties>
</file>