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7020" r:id="rId5"/>
    <p:sldId id="7019" r:id="rId6"/>
    <p:sldId id="7021" r:id="rId7"/>
    <p:sldId id="391" r:id="rId8"/>
    <p:sldId id="7022" r:id="rId9"/>
    <p:sldId id="7023" r:id="rId10"/>
    <p:sldId id="7029" r:id="rId11"/>
    <p:sldId id="7024" r:id="rId12"/>
    <p:sldId id="7028" r:id="rId13"/>
    <p:sldId id="7025" r:id="rId14"/>
    <p:sldId id="7031" r:id="rId15"/>
    <p:sldId id="7030" r:id="rId16"/>
    <p:sldId id="7032" r:id="rId17"/>
    <p:sldId id="7033" r:id="rId18"/>
    <p:sldId id="7034" r:id="rId19"/>
    <p:sldId id="70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3D12E-D054-0C4B-BE85-B10D36983EA0}" v="52" dt="2024-11-15T20:34:5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40" autoAdjust="0"/>
    <p:restoredTop sz="90000" autoAdjust="0"/>
  </p:normalViewPr>
  <p:slideViewPr>
    <p:cSldViewPr snapToGrid="0">
      <p:cViewPr>
        <p:scale>
          <a:sx n="100" d="100"/>
          <a:sy n="100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BA0FA-B192-429D-A1CC-47554816AFB8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7C9AE-07B9-4435-B325-BE48FD31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7C9AE-07B9-4435-B325-BE48FD3106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6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HMC picture and description of study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7C9AE-07B9-4435-B325-BE48FD3106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77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flow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7C9AE-07B9-4435-B325-BE48FD3106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3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42BBC-17CD-D09E-40CB-8BA6ED522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6E0B1-0D97-8295-4E82-127EFA0DF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BE89F-B4E5-5A23-036C-3C32C937C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flow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0661D-3C74-C536-F8CA-1C79E8A70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7C9AE-07B9-4435-B325-BE48FD3106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2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7C9AE-07B9-4435-B325-BE48FD3106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6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7C9AE-07B9-4435-B325-BE48FD3106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2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197A-0913-424C-98EA-7A3C6A0F3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32006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48F29-3F68-476C-95A8-08116DB92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972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96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EFFE-B97E-46EB-9277-50C42B3FD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F9586-59BB-4564-8741-3A9385CCD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5490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51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72A12E-AA37-4CEE-BADE-D160E41CAD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4999355"/>
          </a:xfrm>
        </p:spPr>
        <p:txBody>
          <a:bodyPr vert="eaVert"/>
          <a:lstStyle>
            <a:lvl1pPr>
              <a:defRPr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501D0-A73D-42FF-A18B-A70E2E137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499935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158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8C4377-3F3A-AA45-8985-7AA39054DF2F}"/>
              </a:ext>
            </a:extLst>
          </p:cNvPr>
          <p:cNvSpPr/>
          <p:nvPr userDrawn="1"/>
        </p:nvSpPr>
        <p:spPr>
          <a:xfrm rot="10800000">
            <a:off x="-30479" y="0"/>
            <a:ext cx="12252960" cy="91440"/>
          </a:xfrm>
          <a:prstGeom prst="rect">
            <a:avLst/>
          </a:prstGeom>
          <a:gradFill>
            <a:gsLst>
              <a:gs pos="33000">
                <a:srgbClr val="35246C"/>
              </a:gs>
              <a:gs pos="100000">
                <a:srgbClr val="772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BCD439-C2E1-6144-A51E-5D06D6E47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>
                <a:solidFill>
                  <a:srgbClr val="B5B4B4"/>
                </a:solidFill>
              </a:rPr>
              <a:t>CONFIDENTIAL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0960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60090-7E25-4631-9802-39809EB09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AF4C-12A2-4743-8D56-A46BF5097E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599815"/>
          </a:xfrm>
          <a:noFill/>
        </p:spPr>
        <p:txBody>
          <a:bodyPr/>
          <a:lstStyle>
            <a:lvl4pPr>
              <a:defRPr>
                <a:latin typeface="+mj-lt"/>
              </a:defRPr>
            </a:lvl4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4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A023B02-C4D3-4F46-8EAE-F38A44B0E345}"/>
              </a:ext>
            </a:extLst>
          </p:cNvPr>
          <p:cNvSpPr/>
          <p:nvPr userDrawn="1"/>
        </p:nvSpPr>
        <p:spPr>
          <a:xfrm>
            <a:off x="1740816" y="1593130"/>
            <a:ext cx="8710367" cy="2573517"/>
          </a:xfrm>
          <a:prstGeom prst="parallelogram">
            <a:avLst>
              <a:gd name="adj" fmla="val 36355"/>
            </a:avLst>
          </a:prstGeom>
          <a:solidFill>
            <a:srgbClr val="32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8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5E0DCA7-7C19-453A-851C-E6339A49E2A2}"/>
              </a:ext>
            </a:extLst>
          </p:cNvPr>
          <p:cNvGrpSpPr/>
          <p:nvPr userDrawn="1"/>
        </p:nvGrpSpPr>
        <p:grpSpPr>
          <a:xfrm>
            <a:off x="0" y="428920"/>
            <a:ext cx="6247319" cy="4846320"/>
            <a:chOff x="0" y="457200"/>
            <a:chExt cx="6247319" cy="4846320"/>
          </a:xfrm>
          <a:solidFill>
            <a:srgbClr val="32006E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51D4AC-90BA-41A6-AF3C-56382625FC72}"/>
                </a:ext>
              </a:extLst>
            </p:cNvPr>
            <p:cNvSpPr/>
            <p:nvPr userDrawn="1"/>
          </p:nvSpPr>
          <p:spPr>
            <a:xfrm>
              <a:off x="0" y="457200"/>
              <a:ext cx="4772025" cy="4846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erge 10">
              <a:extLst>
                <a:ext uri="{FF2B5EF4-FFF2-40B4-BE49-F238E27FC236}">
                  <a16:creationId xmlns:a16="http://schemas.microsoft.com/office/drawing/2014/main" id="{68B2759B-F99B-4392-A24B-6A332700F271}"/>
                </a:ext>
              </a:extLst>
            </p:cNvPr>
            <p:cNvSpPr/>
            <p:nvPr userDrawn="1"/>
          </p:nvSpPr>
          <p:spPr>
            <a:xfrm>
              <a:off x="3296730" y="457200"/>
              <a:ext cx="2950589" cy="484632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A6B67E-8403-4C6D-896E-9349F870C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289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20B1F-1BA6-4F02-A5B4-A138DB611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29120"/>
            <a:ext cx="3932237" cy="324612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82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391D-7340-4C2F-8506-976B203F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A4CED-6FAF-4BE5-9AB8-8B4052A51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896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3AF48-DD9E-4884-8C6B-3A60C5820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896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58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31D79-CCD4-489F-BF4A-6938E2BC6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8B00E-6FD8-4BB4-8634-3BD357B37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69619-B7D9-4A65-A2B6-2806D148E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79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C3C4A-0594-4A2A-87C2-F51B514E8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13D189-8D27-48F3-8FA6-1C08EEA61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79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7796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88E2D-CB8B-4D97-86D4-6C586AED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739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69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02B3-DBB0-4065-B3BD-A6D91197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6139E9-A792-482B-AAE7-233D33742B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43801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BFB1A-7C14-4BAA-AD71-D13D6B782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680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58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5C8869-DE2B-4EA9-B408-295FED0D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14AC-6494-49C9-B54E-FA42A981F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06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878FC-6BCF-4853-B396-632503355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38298-E60F-46B7-8390-1A35AFE22600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0F4AC-90F1-4F72-92C3-34C8758E1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E5A8-4A7D-4A83-A4DD-78BEDB21A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D3E9C-E18D-40C7-8B83-2E105557B19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D9FB9-55C6-4470-99B3-87E9AEB28169}"/>
              </a:ext>
            </a:extLst>
          </p:cNvPr>
          <p:cNvSpPr/>
          <p:nvPr userDrawn="1"/>
        </p:nvSpPr>
        <p:spPr>
          <a:xfrm>
            <a:off x="0" y="5699125"/>
            <a:ext cx="12191999" cy="1158876"/>
          </a:xfrm>
          <a:prstGeom prst="rect">
            <a:avLst/>
          </a:prstGeom>
          <a:solidFill>
            <a:srgbClr val="3200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1A44A5-3B67-4149-A510-087768414B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24" y="5878467"/>
            <a:ext cx="2044149" cy="80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0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2006E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150">
          <a:solidFill>
            <a:schemeClr val="tx1"/>
          </a:solidFill>
          <a:latin typeface="+mj-lt"/>
          <a:ea typeface="Open Sans Condensed Light" panose="020B0306030504020204" pitchFamily="34" charset="0"/>
          <a:cs typeface="Open Sans Condensed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7481-2491-4B8D-AAB4-CC53BB8E0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61763"/>
            <a:ext cx="12172013" cy="1086652"/>
          </a:xfrm>
        </p:spPr>
        <p:txBody>
          <a:bodyPr anchor="ctr">
            <a:noAutofit/>
          </a:bodyPr>
          <a:lstStyle/>
          <a:p>
            <a:r>
              <a:rPr lang="en-US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Suicidal Ideation Among Non-Psychiatric Patients with Opioid Use Disorder in an Urban </a:t>
            </a:r>
            <a:br>
              <a:rPr lang="en-US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Emergency Department: </a:t>
            </a:r>
            <a:br>
              <a:rPr lang="en-US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Correlates and Future Overdose Events</a:t>
            </a:r>
            <a:endParaRPr lang="en-US" sz="4400" b="1" dirty="0">
              <a:latin typeface="Calibri Light" panose="020F0302020204030204" pitchFamily="34" charset="0"/>
              <a:ea typeface="Open Sans Extrabold" panose="020B09060308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7C64F9-9D41-AC4D-C30F-06C158016A3C}"/>
              </a:ext>
            </a:extLst>
          </p:cNvPr>
          <p:cNvSpPr txBox="1">
            <a:spLocks/>
          </p:cNvSpPr>
          <p:nvPr/>
        </p:nvSpPr>
        <p:spPr>
          <a:xfrm>
            <a:off x="19987" y="4209585"/>
            <a:ext cx="12172013" cy="1086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32006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3600" b="1" dirty="0"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Lauren K. Whiteside MD MS, Kayla Lovett MSW, Craig Field PhD, Caleb Banta-Green MSW PhD, Doug </a:t>
            </a:r>
            <a:r>
              <a:rPr lang="en-US" sz="3600" b="1" dirty="0" err="1"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Zatzick</a:t>
            </a:r>
            <a:r>
              <a:rPr lang="en-US" sz="3600" b="1" dirty="0">
                <a:latin typeface="Calibri Light" panose="020F0302020204030204" pitchFamily="34" charset="0"/>
                <a:ea typeface="Open Sans Extrabold" panose="020B0906030804020204" pitchFamily="34" charset="0"/>
                <a:cs typeface="Calibri Light" panose="020F0302020204030204" pitchFamily="34" charset="0"/>
              </a:rPr>
              <a:t> MD</a:t>
            </a:r>
          </a:p>
        </p:txBody>
      </p:sp>
    </p:spTree>
    <p:extLst>
      <p:ext uri="{BB962C8B-B14F-4D97-AF65-F5344CB8AC3E}">
        <p14:creationId xmlns:p14="http://schemas.microsoft.com/office/powerpoint/2010/main" val="204695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81B8F-AD2F-189D-288B-AF7D2CE2E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3642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Results: Demographics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1DD6CF-2AFC-D63E-22DB-06E94A2E9C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8246456"/>
              </p:ext>
            </p:extLst>
          </p:nvPr>
        </p:nvGraphicFramePr>
        <p:xfrm>
          <a:off x="838201" y="1154570"/>
          <a:ext cx="10515597" cy="4572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9499">
                  <a:extLst>
                    <a:ext uri="{9D8B030D-6E8A-4147-A177-3AD203B41FA5}">
                      <a16:colId xmlns:a16="http://schemas.microsoft.com/office/drawing/2014/main" val="3261613946"/>
                    </a:ext>
                  </a:extLst>
                </a:gridCol>
                <a:gridCol w="3390899">
                  <a:extLst>
                    <a:ext uri="{9D8B030D-6E8A-4147-A177-3AD203B41FA5}">
                      <a16:colId xmlns:a16="http://schemas.microsoft.com/office/drawing/2014/main" val="22157678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572187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Suicidal Ideation by PHQ-9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N=114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No suicidal Ideation by PHQ-9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N=179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021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00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Age (mean, 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43 years (11.26)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 years (12.65)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133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Male 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81 (71.5%)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81 (71.1%)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09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    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70 (61.4%)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117 (65.4%)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150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     African-American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 (13.2%)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 (15.1%)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21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     Alaska Native/American Indian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 (4.4%)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 (5.6%)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211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Latinx Ethnicity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 (9.7%)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 (9.5%)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677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Unstable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57 (50.0%)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 (40.2%)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03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90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569-3010-446C-AB8E-9EB69ADC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2563"/>
            <a:ext cx="10515600" cy="1325563"/>
          </a:xfrm>
        </p:spPr>
        <p:txBody>
          <a:bodyPr/>
          <a:lstStyle/>
          <a:p>
            <a:r>
              <a:rPr lang="en-US" dirty="0"/>
              <a:t>Results: Clinical Characteristics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373CA32-C8CD-3051-C1ED-2322B985DD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998305"/>
              </p:ext>
            </p:extLst>
          </p:nvPr>
        </p:nvGraphicFramePr>
        <p:xfrm>
          <a:off x="621909" y="1023079"/>
          <a:ext cx="10948182" cy="466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87905">
                  <a:extLst>
                    <a:ext uri="{9D8B030D-6E8A-4147-A177-3AD203B41FA5}">
                      <a16:colId xmlns:a16="http://schemas.microsoft.com/office/drawing/2014/main" val="3261613946"/>
                    </a:ext>
                  </a:extLst>
                </a:gridCol>
                <a:gridCol w="3210883">
                  <a:extLst>
                    <a:ext uri="{9D8B030D-6E8A-4147-A177-3AD203B41FA5}">
                      <a16:colId xmlns:a16="http://schemas.microsoft.com/office/drawing/2014/main" val="221576782"/>
                    </a:ext>
                  </a:extLst>
                </a:gridCol>
                <a:gridCol w="3649394">
                  <a:extLst>
                    <a:ext uri="{9D8B030D-6E8A-4147-A177-3AD203B41FA5}">
                      <a16:colId xmlns:a16="http://schemas.microsoft.com/office/drawing/2014/main" val="2572187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Suicidal Ideation by PHQ-9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N=114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No suicidal Ideation by PHQ-9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N=179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021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00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Injection Drug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 (63.2%)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115 (64.2%)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133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Overdose in the past 30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 (31.4%)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23 (22.3%)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Other Substance Use (past 30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09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     Methamphetamine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56 (49.1%)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82 (45.8%)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150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     Alcohol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 (14%)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23 (12.8%)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21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     Sedatives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 (6.1%)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 (4.5%)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211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Anxiety (GAD-7)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91 (79.8%)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91 (50.8%)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677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Currently on MOUD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39 (34.2%)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64 (35.8%)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069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Currently have Naloxone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68 (68.7%)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130 (80.2%)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03875"/>
                  </a:ext>
                </a:extLst>
              </a:tr>
            </a:tbl>
          </a:graphicData>
        </a:graphic>
      </p:graphicFrame>
      <p:sp>
        <p:nvSpPr>
          <p:cNvPr id="5" name="Frame 4">
            <a:extLst>
              <a:ext uri="{FF2B5EF4-FFF2-40B4-BE49-F238E27FC236}">
                <a16:creationId xmlns:a16="http://schemas.microsoft.com/office/drawing/2014/main" id="{615470F2-1237-109E-7627-735D96ED08E3}"/>
              </a:ext>
            </a:extLst>
          </p:cNvPr>
          <p:cNvSpPr/>
          <p:nvPr/>
        </p:nvSpPr>
        <p:spPr>
          <a:xfrm>
            <a:off x="621909" y="2538484"/>
            <a:ext cx="10948182" cy="341194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BE148808-A5CB-9480-4C3C-91ABF04977BA}"/>
              </a:ext>
            </a:extLst>
          </p:cNvPr>
          <p:cNvSpPr/>
          <p:nvPr/>
        </p:nvSpPr>
        <p:spPr>
          <a:xfrm>
            <a:off x="621909" y="3354799"/>
            <a:ext cx="10948182" cy="341194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EBF10881-4584-A645-1706-55795756EE4A}"/>
              </a:ext>
            </a:extLst>
          </p:cNvPr>
          <p:cNvSpPr/>
          <p:nvPr/>
        </p:nvSpPr>
        <p:spPr>
          <a:xfrm>
            <a:off x="621909" y="4511285"/>
            <a:ext cx="10948182" cy="341194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4C1A3FB-FF11-02EE-283E-0A631C2898BA}"/>
              </a:ext>
            </a:extLst>
          </p:cNvPr>
          <p:cNvSpPr/>
          <p:nvPr/>
        </p:nvSpPr>
        <p:spPr>
          <a:xfrm>
            <a:off x="621909" y="5317203"/>
            <a:ext cx="10948182" cy="341194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1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C5DFAA-93A3-5825-9D76-B8290315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14855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ea typeface="+mj-ea"/>
                <a:cs typeface="+mj-cs"/>
              </a:rPr>
              <a:t>Outcome: Overdose</a:t>
            </a:r>
          </a:p>
        </p:txBody>
      </p:sp>
      <p:pic>
        <p:nvPicPr>
          <p:cNvPr id="8" name="Picture 7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0B24E531-13F7-DDCB-E7EE-382875489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9046" r="5271" b="9429"/>
          <a:stretch/>
        </p:blipFill>
        <p:spPr>
          <a:xfrm>
            <a:off x="6651473" y="1235840"/>
            <a:ext cx="5114501" cy="3416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7B0E7-923A-2B68-FF43-0B2B4F15F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9" t="24178" r="16377" b="6744"/>
          <a:stretch/>
        </p:blipFill>
        <p:spPr>
          <a:xfrm>
            <a:off x="605910" y="1162750"/>
            <a:ext cx="5114501" cy="32518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0F380AC-9202-53E9-8D39-90E7C2AC7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334AC3-F97B-AAEB-193C-D6FEF2851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CF0F8F8-6D3A-38F2-F9D7-AA175316B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838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3CDA182-810B-D4EC-01A3-C97AA322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Suicide Screen and Future Overdose</a:t>
            </a:r>
          </a:p>
        </p:txBody>
      </p:sp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386CBFD-270A-858D-8BC1-DF0A4FB68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12638" r="11718" b="9005"/>
          <a:stretch/>
        </p:blipFill>
        <p:spPr>
          <a:xfrm>
            <a:off x="838200" y="1413404"/>
            <a:ext cx="4953000" cy="4265083"/>
          </a:xfrm>
          <a:prstGeom prst="rect">
            <a:avLst/>
          </a:prstGeom>
        </p:spPr>
      </p:pic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1E66B07-5A1D-B8EE-CDDC-FDD5AC89D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t="9561" r="16777" b="12087"/>
          <a:stretch/>
        </p:blipFill>
        <p:spPr>
          <a:xfrm>
            <a:off x="6299200" y="1426104"/>
            <a:ext cx="51689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8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EBFC1-9551-7F65-A814-3D1C6F77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15F81-FE2F-33F9-7E48-8F9D24E39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Fatal overdose data not systematically obtained (yet)</a:t>
            </a:r>
          </a:p>
          <a:p>
            <a:r>
              <a:rPr lang="en-US" dirty="0"/>
              <a:t>Not all participants in the cohort have participated for a year</a:t>
            </a:r>
          </a:p>
          <a:p>
            <a:pPr lvl="1"/>
            <a:r>
              <a:rPr lang="en-US" dirty="0"/>
              <a:t>Possible the number of overdoses will increase as every patient has full follow-up data</a:t>
            </a:r>
          </a:p>
          <a:p>
            <a:r>
              <a:rPr lang="en-US" dirty="0"/>
              <a:t>Despite the fact that there is a 3.4% mortality rate in the study population, the actual number of fatal overdoses were low n=10</a:t>
            </a:r>
          </a:p>
          <a:p>
            <a:pPr lvl="1"/>
            <a:r>
              <a:rPr lang="en-US" dirty="0"/>
              <a:t>Limits opportunity at this time for modeling</a:t>
            </a:r>
          </a:p>
          <a:p>
            <a:r>
              <a:rPr lang="en-US" dirty="0"/>
              <a:t>One urban hospital and results may not generalize</a:t>
            </a:r>
          </a:p>
        </p:txBody>
      </p:sp>
    </p:spTree>
    <p:extLst>
      <p:ext uri="{BB962C8B-B14F-4D97-AF65-F5344CB8AC3E}">
        <p14:creationId xmlns:p14="http://schemas.microsoft.com/office/powerpoint/2010/main" val="1932943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4BCA-82D6-EA33-A90D-69FCF98F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7DD33-E412-0DBC-765D-92687C504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Rate of suicidal thoughts in a group of ED patients with OUD </a:t>
            </a:r>
            <a:r>
              <a:rPr lang="en-US" i="1" dirty="0"/>
              <a:t>not</a:t>
            </a:r>
            <a:r>
              <a:rPr lang="en-US" dirty="0"/>
              <a:t> seeking psychiatric care is 39%</a:t>
            </a:r>
          </a:p>
          <a:p>
            <a:r>
              <a:rPr lang="en-US" dirty="0"/>
              <a:t>Mortality from fatal overdose  among this cohort is 3.4%</a:t>
            </a:r>
          </a:p>
          <a:p>
            <a:r>
              <a:rPr lang="en-US" dirty="0"/>
              <a:t>Baseline suicide risk does not seem to correlate to future overdose events</a:t>
            </a:r>
          </a:p>
          <a:p>
            <a:pPr lvl="1"/>
            <a:r>
              <a:rPr lang="en-US" dirty="0"/>
              <a:t>Future work will use logistic regression to model overdose events once more data is obtained</a:t>
            </a:r>
          </a:p>
          <a:p>
            <a:r>
              <a:rPr lang="en-US" b="1" dirty="0"/>
              <a:t>This population is at high risk of overdose and suicide and thus suicide screening and risk prevention should include a conversation on harm reduction, safe use, and naloxone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21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lass jars with plants in them&#10;&#10;Description automatically generated">
            <a:extLst>
              <a:ext uri="{FF2B5EF4-FFF2-40B4-BE49-F238E27FC236}">
                <a16:creationId xmlns:a16="http://schemas.microsoft.com/office/drawing/2014/main" id="{7F801A15-8013-AF3E-7BF5-6087F0D18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9404" r="4471" b="5955"/>
          <a:stretch/>
        </p:blipFill>
        <p:spPr>
          <a:xfrm>
            <a:off x="622300" y="190501"/>
            <a:ext cx="7124700" cy="5016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6BDF1-68E4-FFC0-C6B5-91E08E90212F}"/>
              </a:ext>
            </a:extLst>
          </p:cNvPr>
          <p:cNvSpPr txBox="1"/>
          <p:nvPr/>
        </p:nvSpPr>
        <p:spPr>
          <a:xfrm>
            <a:off x="8445500" y="1638300"/>
            <a:ext cx="345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Questions?</a:t>
            </a:r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r>
              <a:rPr lang="en-US" sz="3200" dirty="0" err="1"/>
              <a:t>laurenkw@uw.edu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6739C-F0FA-27AF-FEB7-7F921D483D23}"/>
              </a:ext>
            </a:extLst>
          </p:cNvPr>
          <p:cNvSpPr txBox="1"/>
          <p:nvPr/>
        </p:nvSpPr>
        <p:spPr>
          <a:xfrm>
            <a:off x="5829300" y="4705290"/>
            <a:ext cx="17653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With gratitude </a:t>
            </a:r>
          </a:p>
        </p:txBody>
      </p:sp>
    </p:spTree>
    <p:extLst>
      <p:ext uri="{BB962C8B-B14F-4D97-AF65-F5344CB8AC3E}">
        <p14:creationId xmlns:p14="http://schemas.microsoft.com/office/powerpoint/2010/main" val="268536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24CE03-D901-F75F-FBB8-3B918384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18925-158B-AC97-EF2A-91D46C2E9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funded by DA051462 (PI Whiteside)</a:t>
            </a:r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9E2AB5B-8B45-F8BD-0F54-0067EB61C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6" t="34217" r="31266" b="23534"/>
          <a:stretch/>
        </p:blipFill>
        <p:spPr>
          <a:xfrm>
            <a:off x="8782347" y="3122188"/>
            <a:ext cx="3216925" cy="24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0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0A15209-263A-2FAF-284A-9F9B6969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problem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6220C58-7995-A74C-7639-8C7711CE4CD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t="18227" r="11443" b="11508"/>
          <a:stretch/>
        </p:blipFill>
        <p:spPr>
          <a:xfrm>
            <a:off x="258996" y="1716763"/>
            <a:ext cx="5383213" cy="2978150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B02249D-DBE1-556E-7097-2BE82A703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8" t="29770" r="27843" b="30951"/>
          <a:stretch/>
        </p:blipFill>
        <p:spPr>
          <a:xfrm>
            <a:off x="6382068" y="2165432"/>
            <a:ext cx="5383212" cy="2945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DA2AA8-FC1A-B95D-85A9-102F0AAABF88}"/>
              </a:ext>
            </a:extLst>
          </p:cNvPr>
          <p:cNvSpPr txBox="1"/>
          <p:nvPr/>
        </p:nvSpPr>
        <p:spPr>
          <a:xfrm>
            <a:off x="6382068" y="1683656"/>
            <a:ext cx="5383212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82,000 opioid overdose deaths in 2022 in the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1C447-0FD6-1D61-2141-8E5D5F937604}"/>
              </a:ext>
            </a:extLst>
          </p:cNvPr>
          <p:cNvSpPr txBox="1"/>
          <p:nvPr/>
        </p:nvSpPr>
        <p:spPr>
          <a:xfrm>
            <a:off x="426720" y="4926280"/>
            <a:ext cx="5215489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134 people die every day in the US from suicide</a:t>
            </a:r>
          </a:p>
        </p:txBody>
      </p:sp>
    </p:spTree>
    <p:extLst>
      <p:ext uri="{BB962C8B-B14F-4D97-AF65-F5344CB8AC3E}">
        <p14:creationId xmlns:p14="http://schemas.microsoft.com/office/powerpoint/2010/main" val="335746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CCE3488-745A-C64C-9A6A-820EAF750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5" t="10959" r="1959" b="7398"/>
          <a:stretch/>
        </p:blipFill>
        <p:spPr>
          <a:xfrm>
            <a:off x="1690301" y="246049"/>
            <a:ext cx="8811398" cy="5470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1BB33-D1DD-014A-9F54-8D255D470FFF}"/>
              </a:ext>
            </a:extLst>
          </p:cNvPr>
          <p:cNvSpPr txBox="1"/>
          <p:nvPr/>
        </p:nvSpPr>
        <p:spPr>
          <a:xfrm>
            <a:off x="8122774" y="5811899"/>
            <a:ext cx="319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Greg Gilbert, Seattle Times 2022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8696EB-B94E-0847-9828-E54D74DBA02B}"/>
              </a:ext>
            </a:extLst>
          </p:cNvPr>
          <p:cNvSpPr/>
          <p:nvPr/>
        </p:nvSpPr>
        <p:spPr>
          <a:xfrm>
            <a:off x="7899749" y="3166946"/>
            <a:ext cx="2229022" cy="16199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89F245-2C10-AF97-3954-4A204DD5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64E43C-5E4E-58BE-4524-5C077484E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Secondary Analysis of a RCT to using baseline data to examine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suicide risk among patients with OUD seeking non-psychiatric care in an urban ED </a:t>
            </a:r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Aptos" panose="020B0004020202020204" pitchFamily="34" charset="0"/>
                <a:cs typeface="Times New Roman" panose="02020603050405020304" pitchFamily="18" charset="0"/>
              </a:rPr>
              <a:t>Investigate the relationship between baseline suicidal ideation and prospective overdose (fatal and non-fatal)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219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71B23-3063-3C9A-31C6-933506CDA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Setting and Participants: EDLINC study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DBE45-DC1B-735A-3AB6-EF015A278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784" y="1690688"/>
            <a:ext cx="6026045" cy="375074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Moderate or Severe OUD</a:t>
            </a:r>
          </a:p>
          <a:p>
            <a:r>
              <a:rPr lang="en-US" sz="2000" dirty="0"/>
              <a:t>Not requiring emergency psychiatrist or ICU care</a:t>
            </a:r>
          </a:p>
          <a:p>
            <a:r>
              <a:rPr lang="en-US" sz="2000" dirty="0"/>
              <a:t>English Speaking</a:t>
            </a:r>
          </a:p>
          <a:p>
            <a:r>
              <a:rPr lang="en-US" sz="2000" dirty="0"/>
              <a:t>18 years or older</a:t>
            </a:r>
          </a:p>
          <a:p>
            <a:r>
              <a:rPr lang="en-US" sz="2000" dirty="0"/>
              <a:t>Reside within a 50-mile radius of HMC</a:t>
            </a:r>
          </a:p>
          <a:p>
            <a:r>
              <a:rPr lang="en-US" sz="2000" dirty="0"/>
              <a:t>Cell phone or other contact method (e.g. email, social media)</a:t>
            </a:r>
          </a:p>
          <a:p>
            <a:r>
              <a:rPr lang="en-US" sz="2000" dirty="0"/>
              <a:t>Willing to provide alternate contact information for study tracking</a:t>
            </a:r>
          </a:p>
          <a:p>
            <a:r>
              <a:rPr lang="en-US" sz="2000" dirty="0"/>
              <a:t>Willing to have study review and use health information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88749C-A87D-FB64-910F-919787B9DC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800" y="2295993"/>
            <a:ext cx="4532028" cy="226601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83921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E010DF-ED2D-987A-8C33-022D34E84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Overdose over study period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C05705-C20F-CC8C-2F9B-B37ED36F4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participants are followed for one year</a:t>
            </a:r>
          </a:p>
          <a:p>
            <a:r>
              <a:rPr lang="en-US" dirty="0"/>
              <a:t>RCT participant safety protocol includes tracking of possible serious adverse events (SAE’s) including overdose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Non-fatal overdose: participant who </a:t>
            </a:r>
            <a:r>
              <a:rPr lang="en-US" b="1" i="1" u="sng" dirty="0">
                <a:solidFill>
                  <a:srgbClr val="7030A0"/>
                </a:solidFill>
              </a:rPr>
              <a:t>receives care at a hospital for for an opioid overdose</a:t>
            </a:r>
            <a:r>
              <a:rPr lang="en-US" b="1" dirty="0">
                <a:solidFill>
                  <a:srgbClr val="7030A0"/>
                </a:solidFill>
              </a:rPr>
              <a:t> as documented in the EMR or statewide health information exchange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Fatal overdose: </a:t>
            </a:r>
            <a:r>
              <a:rPr lang="en-US" b="1" i="1" u="sng" dirty="0">
                <a:solidFill>
                  <a:srgbClr val="7030A0"/>
                </a:solidFill>
              </a:rPr>
              <a:t>death from overdose from opioids </a:t>
            </a:r>
            <a:r>
              <a:rPr lang="en-US" b="1" dirty="0">
                <a:solidFill>
                  <a:srgbClr val="7030A0"/>
                </a:solidFill>
              </a:rPr>
              <a:t>as a cause of death by the KC medical examiner or by report by family of opioid overdose death</a:t>
            </a:r>
          </a:p>
        </p:txBody>
      </p:sp>
    </p:spTree>
    <p:extLst>
      <p:ext uri="{BB962C8B-B14F-4D97-AF65-F5344CB8AC3E}">
        <p14:creationId xmlns:p14="http://schemas.microsoft.com/office/powerpoint/2010/main" val="114096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DE23-BF70-67B7-93BB-606DEB24D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173151"/>
            <a:ext cx="10908323" cy="1325563"/>
          </a:xfrm>
        </p:spPr>
        <p:txBody>
          <a:bodyPr/>
          <a:lstStyle/>
          <a:p>
            <a:r>
              <a:rPr lang="en-US" dirty="0"/>
              <a:t>Methods: Suicide Ideation and Risk Screening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6B112-1436-5D4D-A464-5E85132DD4EE}"/>
              </a:ext>
            </a:extLst>
          </p:cNvPr>
          <p:cNvSpPr txBox="1"/>
          <p:nvPr/>
        </p:nvSpPr>
        <p:spPr>
          <a:xfrm>
            <a:off x="3657600" y="1406793"/>
            <a:ext cx="4962293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PHQ-9 item 9 ‘</a:t>
            </a:r>
            <a:r>
              <a:rPr lang="en-US" i="1" dirty="0"/>
              <a:t>in the past 2 weeks have you had thoughts that you would be better off dead, or thoughts of hurting yourself in some way</a:t>
            </a:r>
            <a:r>
              <a:rPr lang="en-US" dirty="0"/>
              <a:t>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25BB3-2698-CA3E-7168-077B4C41495C}"/>
              </a:ext>
            </a:extLst>
          </p:cNvPr>
          <p:cNvSpPr txBox="1"/>
          <p:nvPr/>
        </p:nvSpPr>
        <p:spPr>
          <a:xfrm>
            <a:off x="8531076" y="2877790"/>
            <a:ext cx="216333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None at 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B4395-DC37-3092-DC7A-A741C5B2CDA6}"/>
              </a:ext>
            </a:extLst>
          </p:cNvPr>
          <p:cNvSpPr txBox="1"/>
          <p:nvPr/>
        </p:nvSpPr>
        <p:spPr>
          <a:xfrm>
            <a:off x="1497587" y="2917847"/>
            <a:ext cx="2542478" cy="36933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Several days, or more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86E93A-0C2A-84F7-9984-420C2690A2D9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2768826" y="2330123"/>
            <a:ext cx="3369921" cy="58772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49D6BF-8F9D-0689-FD47-018548C9FFFC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6138747" y="2330123"/>
            <a:ext cx="3473998" cy="54766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51BF3D-9539-1038-5F97-BB260F383CA6}"/>
              </a:ext>
            </a:extLst>
          </p:cNvPr>
          <p:cNvCxnSpPr>
            <a:cxnSpLocks/>
          </p:cNvCxnSpPr>
          <p:nvPr/>
        </p:nvCxnSpPr>
        <p:spPr>
          <a:xfrm>
            <a:off x="2768826" y="3287179"/>
            <a:ext cx="0" cy="35553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4549C6-9415-BA0C-AD59-60992FCA3E63}"/>
              </a:ext>
            </a:extLst>
          </p:cNvPr>
          <p:cNvSpPr txBox="1"/>
          <p:nvPr/>
        </p:nvSpPr>
        <p:spPr>
          <a:xfrm>
            <a:off x="838200" y="3690237"/>
            <a:ext cx="365173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Colombia Suicide Severity Risk Scale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38323B4A-18C0-DF80-239D-9484D45F4D25}"/>
              </a:ext>
            </a:extLst>
          </p:cNvPr>
          <p:cNvCxnSpPr>
            <a:stCxn id="23" idx="2"/>
          </p:cNvCxnSpPr>
          <p:nvPr/>
        </p:nvCxnSpPr>
        <p:spPr>
          <a:xfrm rot="16200000" flipH="1">
            <a:off x="3885076" y="2838561"/>
            <a:ext cx="309979" cy="2751993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25C41A2-9417-13DC-107A-A41DDB2C16C1}"/>
              </a:ext>
            </a:extLst>
          </p:cNvPr>
          <p:cNvSpPr txBox="1"/>
          <p:nvPr/>
        </p:nvSpPr>
        <p:spPr>
          <a:xfrm>
            <a:off x="5416062" y="4184881"/>
            <a:ext cx="556846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Q2. ‘</a:t>
            </a:r>
            <a:r>
              <a:rPr lang="en-US" b="0" i="1" dirty="0">
                <a:solidFill>
                  <a:srgbClr val="242424"/>
                </a:solidFill>
                <a:effectLst/>
              </a:rPr>
              <a:t>In the past 30 days, have you actually had any thoughts about killing yourself?</a:t>
            </a:r>
            <a:endParaRPr lang="en-US" i="1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21AC84D-4535-74E0-7DF3-2E1A546BD98D}"/>
              </a:ext>
            </a:extLst>
          </p:cNvPr>
          <p:cNvCxnSpPr>
            <a:cxnSpLocks/>
            <a:stCxn id="26" idx="2"/>
            <a:endCxn id="34" idx="0"/>
          </p:cNvCxnSpPr>
          <p:nvPr/>
        </p:nvCxnSpPr>
        <p:spPr>
          <a:xfrm flipH="1">
            <a:off x="6688016" y="4831212"/>
            <a:ext cx="1512277" cy="43532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5669720-2D16-1BD9-9376-D7B57A217E0F}"/>
              </a:ext>
            </a:extLst>
          </p:cNvPr>
          <p:cNvSpPr txBox="1"/>
          <p:nvPr/>
        </p:nvSpPr>
        <p:spPr>
          <a:xfrm>
            <a:off x="6096000" y="5266541"/>
            <a:ext cx="1184031" cy="36933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0C0ECA-BF63-2774-5E83-5768DA33610F}"/>
              </a:ext>
            </a:extLst>
          </p:cNvPr>
          <p:cNvSpPr txBox="1"/>
          <p:nvPr/>
        </p:nvSpPr>
        <p:spPr>
          <a:xfrm>
            <a:off x="9472247" y="5266541"/>
            <a:ext cx="118403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0448FD4-E8E6-ECB2-5EEE-6355CF7BA2C3}"/>
              </a:ext>
            </a:extLst>
          </p:cNvPr>
          <p:cNvCxnSpPr>
            <a:cxnSpLocks/>
            <a:stCxn id="26" idx="2"/>
            <a:endCxn id="42" idx="0"/>
          </p:cNvCxnSpPr>
          <p:nvPr/>
        </p:nvCxnSpPr>
        <p:spPr>
          <a:xfrm>
            <a:off x="8200293" y="4831212"/>
            <a:ext cx="1863970" cy="43532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11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9E665-AC3C-F3A9-ED4E-C9687742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2955-403C-8180-CCE3-9D6A389C2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173151"/>
            <a:ext cx="10908323" cy="1325563"/>
          </a:xfrm>
        </p:spPr>
        <p:txBody>
          <a:bodyPr/>
          <a:lstStyle/>
          <a:p>
            <a:r>
              <a:rPr lang="en-US" dirty="0"/>
              <a:t>Results: Suicide Ideation and Risk Screening among sample n=293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8A5E4-906D-9EE7-E460-6E8470B6DEB0}"/>
              </a:ext>
            </a:extLst>
          </p:cNvPr>
          <p:cNvSpPr txBox="1"/>
          <p:nvPr/>
        </p:nvSpPr>
        <p:spPr>
          <a:xfrm>
            <a:off x="3657600" y="1406793"/>
            <a:ext cx="4962293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PHQ-9 item 9 ‘</a:t>
            </a:r>
            <a:r>
              <a:rPr lang="en-US" i="1" dirty="0"/>
              <a:t>in the past two weeks have you had thoughts that you would be better off dead, or thoughts of hurting yourself in some way’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76222-3DA6-251F-720D-E33637874FF2}"/>
              </a:ext>
            </a:extLst>
          </p:cNvPr>
          <p:cNvSpPr txBox="1"/>
          <p:nvPr/>
        </p:nvSpPr>
        <p:spPr>
          <a:xfrm>
            <a:off x="8390578" y="2693124"/>
            <a:ext cx="216333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None at all</a:t>
            </a:r>
          </a:p>
          <a:p>
            <a:pPr algn="ctr"/>
            <a:r>
              <a:rPr lang="en-US" dirty="0"/>
              <a:t>N= 179 (61%)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BF127C-001C-CF5C-D0F8-8F0F990AEAE7}"/>
              </a:ext>
            </a:extLst>
          </p:cNvPr>
          <p:cNvSpPr txBox="1"/>
          <p:nvPr/>
        </p:nvSpPr>
        <p:spPr>
          <a:xfrm>
            <a:off x="1737429" y="2581828"/>
            <a:ext cx="2542478" cy="646331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Several days, or more</a:t>
            </a:r>
          </a:p>
          <a:p>
            <a:r>
              <a:rPr lang="en-US" dirty="0"/>
              <a:t>N= 114 (39%)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D72C28-25EC-EE67-372A-4174FAAAF1E5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3008668" y="2330123"/>
            <a:ext cx="3130079" cy="25170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44E45-868D-43DD-092E-41ACEBFAF60B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6138747" y="2330123"/>
            <a:ext cx="3333500" cy="36300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675757-F792-59DA-5461-035F041F2E84}"/>
              </a:ext>
            </a:extLst>
          </p:cNvPr>
          <p:cNvCxnSpPr>
            <a:cxnSpLocks/>
          </p:cNvCxnSpPr>
          <p:nvPr/>
        </p:nvCxnSpPr>
        <p:spPr>
          <a:xfrm>
            <a:off x="2768826" y="3287179"/>
            <a:ext cx="0" cy="35553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CD01781-E6B0-3D4B-49F6-2ABD2A87269B}"/>
              </a:ext>
            </a:extLst>
          </p:cNvPr>
          <p:cNvSpPr txBox="1"/>
          <p:nvPr/>
        </p:nvSpPr>
        <p:spPr>
          <a:xfrm>
            <a:off x="838200" y="3690237"/>
            <a:ext cx="365173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Colombia Suicide Severity Risk Scale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B59E4DD-5B68-8982-7F25-5F44465BCDCD}"/>
              </a:ext>
            </a:extLst>
          </p:cNvPr>
          <p:cNvCxnSpPr>
            <a:stCxn id="23" idx="2"/>
          </p:cNvCxnSpPr>
          <p:nvPr/>
        </p:nvCxnSpPr>
        <p:spPr>
          <a:xfrm rot="16200000" flipH="1">
            <a:off x="3885076" y="2838561"/>
            <a:ext cx="309979" cy="2751993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FEC19E5-3520-219F-4EA9-401CCCFBB3B1}"/>
              </a:ext>
            </a:extLst>
          </p:cNvPr>
          <p:cNvSpPr txBox="1"/>
          <p:nvPr/>
        </p:nvSpPr>
        <p:spPr>
          <a:xfrm>
            <a:off x="5416062" y="4184881"/>
            <a:ext cx="556846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Q2. </a:t>
            </a:r>
            <a:r>
              <a:rPr lang="en-US" b="0" i="1" dirty="0">
                <a:solidFill>
                  <a:srgbClr val="242424"/>
                </a:solidFill>
                <a:effectLst/>
              </a:rPr>
              <a:t>In the past 30 days, have you actually had any thoughts about killing yourself?</a:t>
            </a:r>
            <a:endParaRPr lang="en-US" i="1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B673AD1-0A3B-1A99-2357-8B8CD14531E3}"/>
              </a:ext>
            </a:extLst>
          </p:cNvPr>
          <p:cNvCxnSpPr>
            <a:cxnSpLocks/>
            <a:stCxn id="26" idx="2"/>
            <a:endCxn id="34" idx="0"/>
          </p:cNvCxnSpPr>
          <p:nvPr/>
        </p:nvCxnSpPr>
        <p:spPr>
          <a:xfrm flipH="1">
            <a:off x="6603168" y="4831212"/>
            <a:ext cx="1597125" cy="1850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0438EF6-38AE-234D-9856-3946B937512D}"/>
              </a:ext>
            </a:extLst>
          </p:cNvPr>
          <p:cNvSpPr txBox="1"/>
          <p:nvPr/>
        </p:nvSpPr>
        <p:spPr>
          <a:xfrm>
            <a:off x="5831175" y="5016290"/>
            <a:ext cx="1543986" cy="646331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YES</a:t>
            </a:r>
          </a:p>
          <a:p>
            <a:pPr algn="ctr"/>
            <a:r>
              <a:rPr lang="en-US" dirty="0"/>
              <a:t>N= 56 (49%)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E7A5C0-ADED-57A4-AA73-019A6F675804}"/>
              </a:ext>
            </a:extLst>
          </p:cNvPr>
          <p:cNvSpPr txBox="1"/>
          <p:nvPr/>
        </p:nvSpPr>
        <p:spPr>
          <a:xfrm>
            <a:off x="9263921" y="5019247"/>
            <a:ext cx="154398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</a:t>
            </a:r>
          </a:p>
          <a:p>
            <a:pPr algn="ctr"/>
            <a:r>
              <a:rPr lang="en-US" dirty="0"/>
              <a:t>N= 58 (51%)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93A6C29-0AC1-1F57-551D-B43D1BA72F14}"/>
              </a:ext>
            </a:extLst>
          </p:cNvPr>
          <p:cNvCxnSpPr>
            <a:cxnSpLocks/>
            <a:stCxn id="26" idx="2"/>
            <a:endCxn id="42" idx="0"/>
          </p:cNvCxnSpPr>
          <p:nvPr/>
        </p:nvCxnSpPr>
        <p:spPr>
          <a:xfrm>
            <a:off x="8200293" y="4831212"/>
            <a:ext cx="1835621" cy="18803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ame 18">
            <a:extLst>
              <a:ext uri="{FF2B5EF4-FFF2-40B4-BE49-F238E27FC236}">
                <a16:creationId xmlns:a16="http://schemas.microsoft.com/office/drawing/2014/main" id="{83D47787-BD99-2B33-2B49-55FF0B658C87}"/>
              </a:ext>
            </a:extLst>
          </p:cNvPr>
          <p:cNvSpPr/>
          <p:nvPr/>
        </p:nvSpPr>
        <p:spPr>
          <a:xfrm>
            <a:off x="1364105" y="2330123"/>
            <a:ext cx="9728616" cy="1312595"/>
          </a:xfrm>
          <a:prstGeom prst="fram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UW DEM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619ED977CE4E41B6EA087FA27C8D33" ma:contentTypeVersion="18" ma:contentTypeDescription="Create a new document." ma:contentTypeScope="" ma:versionID="5784f65ae960e59cd91558350bbebcbb">
  <xsd:schema xmlns:xsd="http://www.w3.org/2001/XMLSchema" xmlns:xs="http://www.w3.org/2001/XMLSchema" xmlns:p="http://schemas.microsoft.com/office/2006/metadata/properties" xmlns:ns3="cd0b55bb-41fb-49da-ad30-5afe825327ac" xmlns:ns4="bba732ca-9404-45a1-b987-4d3d4c1be7be" targetNamespace="http://schemas.microsoft.com/office/2006/metadata/properties" ma:root="true" ma:fieldsID="e6c32e199f88b4010bfb232ab375a0fc" ns3:_="" ns4:_="">
    <xsd:import namespace="cd0b55bb-41fb-49da-ad30-5afe825327ac"/>
    <xsd:import namespace="bba732ca-9404-45a1-b987-4d3d4c1be7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b55bb-41fb-49da-ad30-5afe825327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732ca-9404-45a1-b987-4d3d4c1be7b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d0b55bb-41fb-49da-ad30-5afe825327ac" xsi:nil="true"/>
  </documentManagement>
</p:properties>
</file>

<file path=customXml/itemProps1.xml><?xml version="1.0" encoding="utf-8"?>
<ds:datastoreItem xmlns:ds="http://schemas.openxmlformats.org/officeDocument/2006/customXml" ds:itemID="{D94B20BF-526C-4C2C-BD5D-F80F23AC36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41B5B4-84FC-4497-9DF9-269092D73F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0b55bb-41fb-49da-ad30-5afe825327ac"/>
    <ds:schemaRef ds:uri="bba732ca-9404-45a1-b987-4d3d4c1be7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4F4D15-BD9B-440B-BF23-9E4753114CB8}">
  <ds:schemaRefs>
    <ds:schemaRef ds:uri="http://www.w3.org/XML/1998/namespace"/>
    <ds:schemaRef ds:uri="bba732ca-9404-45a1-b987-4d3d4c1be7be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cd0b55bb-41fb-49da-ad30-5afe825327ac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859</Words>
  <Application>Microsoft Macintosh PowerPoint</Application>
  <PresentationFormat>Widescreen</PresentationFormat>
  <Paragraphs>132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Open Sans Light</vt:lpstr>
      <vt:lpstr>Open Sans Semibold</vt:lpstr>
      <vt:lpstr>UW DEM Template</vt:lpstr>
      <vt:lpstr>Suicidal Ideation Among Non-Psychiatric Patients with Opioid Use Disorder in an Urban  Emergency Department:  Correlates and Future Overdose Events</vt:lpstr>
      <vt:lpstr>Disclosures</vt:lpstr>
      <vt:lpstr>Scope of the problem</vt:lpstr>
      <vt:lpstr>PowerPoint Presentation</vt:lpstr>
      <vt:lpstr>Objectives</vt:lpstr>
      <vt:lpstr>Setting and Participants: EDLINC study</vt:lpstr>
      <vt:lpstr>Methods: Overdose over study period</vt:lpstr>
      <vt:lpstr>Methods: Suicide Ideation and Risk Screening</vt:lpstr>
      <vt:lpstr>Results: Suicide Ideation and Risk Screening among sample n=293</vt:lpstr>
      <vt:lpstr>Results: Demographics</vt:lpstr>
      <vt:lpstr>Results: Clinical Characteristics</vt:lpstr>
      <vt:lpstr>Outcome: Overdose</vt:lpstr>
      <vt:lpstr>Baseline Suicide Screen and Future Overdose</vt:lpstr>
      <vt:lpstr>Limitations</vt:lpstr>
      <vt:lpstr>Conclusions &amp; Future Directions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K. Whiteside</dc:creator>
  <cp:lastModifiedBy>Lauren K. Whiteside</cp:lastModifiedBy>
  <cp:revision>2</cp:revision>
  <dcterms:created xsi:type="dcterms:W3CDTF">2024-11-12T19:04:07Z</dcterms:created>
  <dcterms:modified xsi:type="dcterms:W3CDTF">2024-11-15T20:58:44Z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0x010100C9619ED977CE4E41B6EA087FA27C8D33</vt:lpwstr>
  </property>
</Properties>
</file>