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2" r:id="rId3"/>
    <p:sldId id="271" r:id="rId4"/>
    <p:sldId id="276" r:id="rId5"/>
    <p:sldId id="273" r:id="rId6"/>
    <p:sldId id="274" r:id="rId7"/>
    <p:sldId id="277" r:id="rId8"/>
    <p:sldId id="292" r:id="rId9"/>
    <p:sldId id="279" r:id="rId10"/>
    <p:sldId id="280" r:id="rId11"/>
    <p:sldId id="282" r:id="rId12"/>
    <p:sldId id="281" r:id="rId13"/>
    <p:sldId id="285" r:id="rId14"/>
    <p:sldId id="283" r:id="rId15"/>
    <p:sldId id="284" r:id="rId16"/>
    <p:sldId id="287" r:id="rId17"/>
    <p:sldId id="293" r:id="rId18"/>
    <p:sldId id="288" r:id="rId19"/>
    <p:sldId id="294" r:id="rId20"/>
    <p:sldId id="289" r:id="rId21"/>
    <p:sldId id="290" r:id="rId22"/>
    <p:sldId id="268" r:id="rId23"/>
    <p:sldId id="291"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Montserrat Bold" panose="00000800000000000000" charset="0"/>
      <p:regular r:id="rId34"/>
      <p:bold r:id="rId35"/>
    </p:embeddedFont>
    <p:embeddedFont>
      <p:font typeface="Open Sans" panose="020B0606030504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8AF"/>
    <a:srgbClr val="173A8B"/>
    <a:srgbClr val="2254C5"/>
    <a:srgbClr val="FFA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15569-B3BC-E342-AF1C-39B0B37F1650}" v="768" dt="2024-11-11T20:23:28.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6" autoAdjust="0"/>
    <p:restoredTop sz="80899" autoAdjust="0"/>
  </p:normalViewPr>
  <p:slideViewPr>
    <p:cSldViewPr>
      <p:cViewPr varScale="1">
        <p:scale>
          <a:sx n="39" d="100"/>
          <a:sy n="39" d="100"/>
        </p:scale>
        <p:origin x="7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Peng" userId="0fc38252-2983-43a6-a7c7-e7e17d643643" providerId="ADAL" clId="{3C415569-B3BC-E342-AF1C-39B0B37F1650}"/>
    <pc:docChg chg="custSel modSld">
      <pc:chgData name="Linda Peng" userId="0fc38252-2983-43a6-a7c7-e7e17d643643" providerId="ADAL" clId="{3C415569-B3BC-E342-AF1C-39B0B37F1650}" dt="2024-11-12T17:36:16.389" v="30" actId="14100"/>
      <pc:docMkLst>
        <pc:docMk/>
      </pc:docMkLst>
      <pc:sldChg chg="modSp mod">
        <pc:chgData name="Linda Peng" userId="0fc38252-2983-43a6-a7c7-e7e17d643643" providerId="ADAL" clId="{3C415569-B3BC-E342-AF1C-39B0B37F1650}" dt="2024-11-12T17:36:16.389" v="30" actId="14100"/>
        <pc:sldMkLst>
          <pc:docMk/>
          <pc:sldMk cId="1231147748" sldId="287"/>
        </pc:sldMkLst>
        <pc:spChg chg="mod">
          <ac:chgData name="Linda Peng" userId="0fc38252-2983-43a6-a7c7-e7e17d643643" providerId="ADAL" clId="{3C415569-B3BC-E342-AF1C-39B0B37F1650}" dt="2024-11-12T17:36:16.389" v="30" actId="14100"/>
          <ac:spMkLst>
            <pc:docMk/>
            <pc:sldMk cId="1231147748" sldId="287"/>
            <ac:spMk id="5" creationId="{4A271F26-77B1-4D66-7EB6-E663E5CDD2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18009-A716-E04F-A218-0D7DCF508F0D}"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04627-F7B9-C047-A23F-BB52301294AC}" type="slidenum">
              <a:rPr lang="en-US" smtClean="0"/>
              <a:t>‹#›</a:t>
            </a:fld>
            <a:endParaRPr lang="en-US"/>
          </a:p>
        </p:txBody>
      </p:sp>
    </p:spTree>
    <p:extLst>
      <p:ext uri="{BB962C8B-B14F-4D97-AF65-F5344CB8AC3E}">
        <p14:creationId xmlns:p14="http://schemas.microsoft.com/office/powerpoint/2010/main" val="16006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04627-F7B9-C047-A23F-BB52301294AC}" type="slidenum">
              <a:rPr lang="en-US" smtClean="0"/>
              <a:t>1</a:t>
            </a:fld>
            <a:endParaRPr lang="en-US"/>
          </a:p>
        </p:txBody>
      </p:sp>
    </p:spTree>
    <p:extLst>
      <p:ext uri="{BB962C8B-B14F-4D97-AF65-F5344CB8AC3E}">
        <p14:creationId xmlns:p14="http://schemas.microsoft.com/office/powerpoint/2010/main" val="336802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DC934-14C6-82EB-84FE-14998CD70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7E7BD-C7D7-7900-7F20-37C3E174F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0973D-F6AD-1B97-1BB6-AAF3C52AC7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4C6749-A7AA-742A-1E3C-43958EA3AC0D}"/>
              </a:ext>
            </a:extLst>
          </p:cNvPr>
          <p:cNvSpPr>
            <a:spLocks noGrp="1"/>
          </p:cNvSpPr>
          <p:nvPr>
            <p:ph type="sldNum" sz="quarter" idx="5"/>
          </p:nvPr>
        </p:nvSpPr>
        <p:spPr/>
        <p:txBody>
          <a:bodyPr/>
          <a:lstStyle/>
          <a:p>
            <a:fld id="{E5504627-F7B9-C047-A23F-BB52301294AC}" type="slidenum">
              <a:rPr lang="en-US" smtClean="0"/>
              <a:t>10</a:t>
            </a:fld>
            <a:endParaRPr lang="en-US"/>
          </a:p>
        </p:txBody>
      </p:sp>
    </p:spTree>
    <p:extLst>
      <p:ext uri="{BB962C8B-B14F-4D97-AF65-F5344CB8AC3E}">
        <p14:creationId xmlns:p14="http://schemas.microsoft.com/office/powerpoint/2010/main" val="182253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7342-BC9F-4C23-A2EB-4549E400E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BC84A-8C4A-41CE-CF10-508957668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8FA40-27F8-19C7-BB67-6F3E1648A494}"/>
              </a:ext>
            </a:extLst>
          </p:cNvPr>
          <p:cNvSpPr>
            <a:spLocks noGrp="1"/>
          </p:cNvSpPr>
          <p:nvPr>
            <p:ph type="body" idx="1"/>
          </p:nvPr>
        </p:nvSpPr>
        <p:spPr/>
        <p:txBody>
          <a:bodyPr/>
          <a:lstStyle/>
          <a:p>
            <a:r>
              <a:rPr lang="en-US" dirty="0"/>
              <a:t>Combine make font bigger</a:t>
            </a:r>
          </a:p>
        </p:txBody>
      </p:sp>
      <p:sp>
        <p:nvSpPr>
          <p:cNvPr id="4" name="Slide Number Placeholder 3">
            <a:extLst>
              <a:ext uri="{FF2B5EF4-FFF2-40B4-BE49-F238E27FC236}">
                <a16:creationId xmlns:a16="http://schemas.microsoft.com/office/drawing/2014/main" id="{17C5C48C-684F-882D-3F50-CA3CDF973FAE}"/>
              </a:ext>
            </a:extLst>
          </p:cNvPr>
          <p:cNvSpPr>
            <a:spLocks noGrp="1"/>
          </p:cNvSpPr>
          <p:nvPr>
            <p:ph type="sldNum" sz="quarter" idx="5"/>
          </p:nvPr>
        </p:nvSpPr>
        <p:spPr/>
        <p:txBody>
          <a:bodyPr/>
          <a:lstStyle/>
          <a:p>
            <a:fld id="{E5504627-F7B9-C047-A23F-BB52301294AC}" type="slidenum">
              <a:rPr lang="en-US" smtClean="0"/>
              <a:t>11</a:t>
            </a:fld>
            <a:endParaRPr lang="en-US"/>
          </a:p>
        </p:txBody>
      </p:sp>
    </p:spTree>
    <p:extLst>
      <p:ext uri="{BB962C8B-B14F-4D97-AF65-F5344CB8AC3E}">
        <p14:creationId xmlns:p14="http://schemas.microsoft.com/office/powerpoint/2010/main" val="51204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AF66B-3A4D-D38E-D22F-78301D946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01A31-2A00-E410-DBD8-5DAE4AB36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E5458-D5FF-0FF7-68AC-AEFD01DBEE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F2041D-18F1-D252-86F3-93B344505B5D}"/>
              </a:ext>
            </a:extLst>
          </p:cNvPr>
          <p:cNvSpPr>
            <a:spLocks noGrp="1"/>
          </p:cNvSpPr>
          <p:nvPr>
            <p:ph type="sldNum" sz="quarter" idx="5"/>
          </p:nvPr>
        </p:nvSpPr>
        <p:spPr/>
        <p:txBody>
          <a:bodyPr/>
          <a:lstStyle/>
          <a:p>
            <a:fld id="{E5504627-F7B9-C047-A23F-BB52301294AC}" type="slidenum">
              <a:rPr lang="en-US" smtClean="0"/>
              <a:t>12</a:t>
            </a:fld>
            <a:endParaRPr lang="en-US"/>
          </a:p>
        </p:txBody>
      </p:sp>
    </p:spTree>
    <p:extLst>
      <p:ext uri="{BB962C8B-B14F-4D97-AF65-F5344CB8AC3E}">
        <p14:creationId xmlns:p14="http://schemas.microsoft.com/office/powerpoint/2010/main" val="175508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DA84A-4887-9B07-6774-5A678B1A3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7FB31-DF23-333E-95AC-5D96D0578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B54FE-2F4B-024A-32EF-B1EDFBC7D726}"/>
              </a:ext>
            </a:extLst>
          </p:cNvPr>
          <p:cNvSpPr>
            <a:spLocks noGrp="1"/>
          </p:cNvSpPr>
          <p:nvPr>
            <p:ph type="body" idx="1"/>
          </p:nvPr>
        </p:nvSpPr>
        <p:spPr/>
        <p:txBody>
          <a:bodyPr/>
          <a:lstStyle/>
          <a:p>
            <a:r>
              <a:rPr lang="en-US" dirty="0"/>
              <a:t>With the caveat that people are more likely to show up for drug tests if they know it's going to be negative, so the true negative rate is a lower percentage. </a:t>
            </a:r>
          </a:p>
        </p:txBody>
      </p:sp>
      <p:sp>
        <p:nvSpPr>
          <p:cNvPr id="4" name="Slide Number Placeholder 3">
            <a:extLst>
              <a:ext uri="{FF2B5EF4-FFF2-40B4-BE49-F238E27FC236}">
                <a16:creationId xmlns:a16="http://schemas.microsoft.com/office/drawing/2014/main" id="{60C69A9A-EBF0-1266-8CDE-6A1845EF8EDA}"/>
              </a:ext>
            </a:extLst>
          </p:cNvPr>
          <p:cNvSpPr>
            <a:spLocks noGrp="1"/>
          </p:cNvSpPr>
          <p:nvPr>
            <p:ph type="sldNum" sz="quarter" idx="5"/>
          </p:nvPr>
        </p:nvSpPr>
        <p:spPr/>
        <p:txBody>
          <a:bodyPr/>
          <a:lstStyle/>
          <a:p>
            <a:fld id="{E5504627-F7B9-C047-A23F-BB52301294AC}" type="slidenum">
              <a:rPr lang="en-US" smtClean="0"/>
              <a:t>13</a:t>
            </a:fld>
            <a:endParaRPr lang="en-US"/>
          </a:p>
        </p:txBody>
      </p:sp>
    </p:spTree>
    <p:extLst>
      <p:ext uri="{BB962C8B-B14F-4D97-AF65-F5344CB8AC3E}">
        <p14:creationId xmlns:p14="http://schemas.microsoft.com/office/powerpoint/2010/main" val="373195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participant engagement trajectories with total CM earnings on the y axis and days since starting program on the x-axis. </a:t>
            </a:r>
          </a:p>
        </p:txBody>
      </p:sp>
      <p:sp>
        <p:nvSpPr>
          <p:cNvPr id="4" name="Slide Number Placeholder 3"/>
          <p:cNvSpPr>
            <a:spLocks noGrp="1"/>
          </p:cNvSpPr>
          <p:nvPr>
            <p:ph type="sldNum" sz="quarter" idx="5"/>
          </p:nvPr>
        </p:nvSpPr>
        <p:spPr/>
        <p:txBody>
          <a:bodyPr/>
          <a:lstStyle/>
          <a:p>
            <a:fld id="{5145E235-1B7D-4D6E-9E66-4425AFC5920B}" type="slidenum">
              <a:rPr lang="en-US" smtClean="0"/>
              <a:t>14</a:t>
            </a:fld>
            <a:endParaRPr lang="en-US"/>
          </a:p>
        </p:txBody>
      </p:sp>
    </p:spTree>
    <p:extLst>
      <p:ext uri="{BB962C8B-B14F-4D97-AF65-F5344CB8AC3E}">
        <p14:creationId xmlns:p14="http://schemas.microsoft.com/office/powerpoint/2010/main" val="194970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divided the participants into quartiles.</a:t>
            </a:r>
          </a:p>
          <a:p>
            <a:r>
              <a:rPr lang="en-US" dirty="0"/>
              <a:t>The top quartile were highly engaged in the program for an average of 50 days with $100 average earnings. </a:t>
            </a:r>
          </a:p>
          <a:p>
            <a:r>
              <a:rPr lang="en-US" dirty="0"/>
              <a:t>The bottom quartile engaged minimally for just over 10 days earning less than $10. </a:t>
            </a:r>
          </a:p>
          <a:p>
            <a:endParaRPr lang="en-US" dirty="0"/>
          </a:p>
        </p:txBody>
      </p:sp>
      <p:sp>
        <p:nvSpPr>
          <p:cNvPr id="4" name="Slide Number Placeholder 3"/>
          <p:cNvSpPr>
            <a:spLocks noGrp="1"/>
          </p:cNvSpPr>
          <p:nvPr>
            <p:ph type="sldNum" sz="quarter" idx="5"/>
          </p:nvPr>
        </p:nvSpPr>
        <p:spPr/>
        <p:txBody>
          <a:bodyPr/>
          <a:lstStyle/>
          <a:p>
            <a:fld id="{5145E235-1B7D-4D6E-9E66-4425AFC5920B}" type="slidenum">
              <a:rPr lang="en-US" smtClean="0"/>
              <a:t>15</a:t>
            </a:fld>
            <a:endParaRPr lang="en-US"/>
          </a:p>
        </p:txBody>
      </p:sp>
    </p:spTree>
    <p:extLst>
      <p:ext uri="{BB962C8B-B14F-4D97-AF65-F5344CB8AC3E}">
        <p14:creationId xmlns:p14="http://schemas.microsoft.com/office/powerpoint/2010/main" val="2895111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4A993-FEC6-4E88-B4F7-265D2B29E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188CE-44F9-074B-BFD8-2746C66B1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5F135-C7A8-9ED0-F5BA-0774D845E436}"/>
              </a:ext>
            </a:extLst>
          </p:cNvPr>
          <p:cNvSpPr>
            <a:spLocks noGrp="1"/>
          </p:cNvSpPr>
          <p:nvPr>
            <p:ph type="body" idx="1"/>
          </p:nvPr>
        </p:nvSpPr>
        <p:spPr/>
        <p:txBody>
          <a:bodyPr/>
          <a:lstStyle/>
          <a:p>
            <a:r>
              <a:rPr lang="en-US" dirty="0"/>
              <a:t>We interviewed 24 participants at the time of hospital discharge and at the end of the CM program. </a:t>
            </a:r>
          </a:p>
          <a:p>
            <a:endParaRPr lang="en-US" dirty="0"/>
          </a:p>
          <a:p>
            <a:r>
              <a:rPr lang="en-US" dirty="0"/>
              <a:t>We collected </a:t>
            </a:r>
          </a:p>
          <a:p>
            <a:endParaRPr lang="en-US" dirty="0"/>
          </a:p>
          <a:p>
            <a:r>
              <a:rPr lang="en-US" dirty="0"/>
              <a:t>Separate this into slides</a:t>
            </a:r>
          </a:p>
        </p:txBody>
      </p:sp>
      <p:sp>
        <p:nvSpPr>
          <p:cNvPr id="4" name="Slide Number Placeholder 3">
            <a:extLst>
              <a:ext uri="{FF2B5EF4-FFF2-40B4-BE49-F238E27FC236}">
                <a16:creationId xmlns:a16="http://schemas.microsoft.com/office/drawing/2014/main" id="{6EF5F748-81D6-E13B-9F8F-878A6EA498D2}"/>
              </a:ext>
            </a:extLst>
          </p:cNvPr>
          <p:cNvSpPr>
            <a:spLocks noGrp="1"/>
          </p:cNvSpPr>
          <p:nvPr>
            <p:ph type="sldNum" sz="quarter" idx="5"/>
          </p:nvPr>
        </p:nvSpPr>
        <p:spPr/>
        <p:txBody>
          <a:bodyPr/>
          <a:lstStyle/>
          <a:p>
            <a:fld id="{E5504627-F7B9-C047-A23F-BB52301294AC}" type="slidenum">
              <a:rPr lang="en-US" smtClean="0"/>
              <a:t>16</a:t>
            </a:fld>
            <a:endParaRPr lang="en-US"/>
          </a:p>
        </p:txBody>
      </p:sp>
    </p:spTree>
    <p:extLst>
      <p:ext uri="{BB962C8B-B14F-4D97-AF65-F5344CB8AC3E}">
        <p14:creationId xmlns:p14="http://schemas.microsoft.com/office/powerpoint/2010/main" val="15410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368A0-967B-22AA-149F-8ABE02724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DF112-1000-81C0-63D1-C5AD1BD25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A2C07-6FAA-2007-4867-D7699661C887}"/>
              </a:ext>
            </a:extLst>
          </p:cNvPr>
          <p:cNvSpPr>
            <a:spLocks noGrp="1"/>
          </p:cNvSpPr>
          <p:nvPr>
            <p:ph type="body" idx="1"/>
          </p:nvPr>
        </p:nvSpPr>
        <p:spPr/>
        <p:txBody>
          <a:bodyPr/>
          <a:lstStyle/>
          <a:p>
            <a:r>
              <a:rPr lang="en-US" dirty="0"/>
              <a:t>We completed *** semi-structured interviews with patients at the time of hospital discharge and at the end of the CM program. </a:t>
            </a:r>
          </a:p>
          <a:p>
            <a:endParaRPr lang="en-US" dirty="0"/>
          </a:p>
          <a:p>
            <a:r>
              <a:rPr lang="en-US" dirty="0"/>
              <a:t>We collected </a:t>
            </a:r>
          </a:p>
          <a:p>
            <a:endParaRPr lang="en-US" dirty="0"/>
          </a:p>
          <a:p>
            <a:r>
              <a:rPr lang="en-US" dirty="0"/>
              <a:t>Separate this into slides</a:t>
            </a:r>
          </a:p>
        </p:txBody>
      </p:sp>
      <p:sp>
        <p:nvSpPr>
          <p:cNvPr id="4" name="Slide Number Placeholder 3">
            <a:extLst>
              <a:ext uri="{FF2B5EF4-FFF2-40B4-BE49-F238E27FC236}">
                <a16:creationId xmlns:a16="http://schemas.microsoft.com/office/drawing/2014/main" id="{697697AC-3797-3439-FB35-2C84DBA23259}"/>
              </a:ext>
            </a:extLst>
          </p:cNvPr>
          <p:cNvSpPr>
            <a:spLocks noGrp="1"/>
          </p:cNvSpPr>
          <p:nvPr>
            <p:ph type="sldNum" sz="quarter" idx="5"/>
          </p:nvPr>
        </p:nvSpPr>
        <p:spPr/>
        <p:txBody>
          <a:bodyPr/>
          <a:lstStyle/>
          <a:p>
            <a:fld id="{E5504627-F7B9-C047-A23F-BB52301294AC}" type="slidenum">
              <a:rPr lang="en-US" smtClean="0"/>
              <a:t>17</a:t>
            </a:fld>
            <a:endParaRPr lang="en-US"/>
          </a:p>
        </p:txBody>
      </p:sp>
    </p:spTree>
    <p:extLst>
      <p:ext uri="{BB962C8B-B14F-4D97-AF65-F5344CB8AC3E}">
        <p14:creationId xmlns:p14="http://schemas.microsoft.com/office/powerpoint/2010/main" val="423396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277E8-9E7B-A24F-0FFD-7374FEF7E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119CF-9B77-9AE9-D63A-F3D8ABB3C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53179-5F9E-56D2-3920-78AB0FAD9032}"/>
              </a:ext>
            </a:extLst>
          </p:cNvPr>
          <p:cNvSpPr>
            <a:spLocks noGrp="1"/>
          </p:cNvSpPr>
          <p:nvPr>
            <p:ph type="body" idx="1"/>
          </p:nvPr>
        </p:nvSpPr>
        <p:spPr/>
        <p:txBody>
          <a:bodyPr/>
          <a:lstStyle/>
          <a:p>
            <a:r>
              <a:rPr lang="en-US" b="1" dirty="0"/>
              <a:t>Structure and routine</a:t>
            </a:r>
            <a:r>
              <a:rPr lang="en-US" dirty="0"/>
              <a:t> was helpful for keeping participants “focused” and “motivated because I’m thinking about it every day.”</a:t>
            </a:r>
          </a:p>
          <a:p>
            <a:r>
              <a:rPr lang="en-US" b="1" dirty="0"/>
              <a:t>Incentives improved motivation</a:t>
            </a:r>
            <a:r>
              <a:rPr lang="en-US" dirty="0"/>
              <a:t>, though many felt this was not their primary motivation</a:t>
            </a:r>
          </a:p>
          <a:p>
            <a:r>
              <a:rPr lang="en-US" dirty="0"/>
              <a:t>Many participants felt the </a:t>
            </a:r>
            <a:r>
              <a:rPr lang="en-US" b="1" dirty="0"/>
              <a:t>counselor and program staff </a:t>
            </a:r>
            <a:r>
              <a:rPr lang="en-US" dirty="0"/>
              <a:t>were supportive and provided emotional support</a:t>
            </a:r>
          </a:p>
          <a:p>
            <a:r>
              <a:rPr lang="en-US" dirty="0"/>
              <a:t>Participants felt the mobile app was</a:t>
            </a:r>
            <a:r>
              <a:rPr lang="en-US" b="1" dirty="0"/>
              <a:t> accessible, easy to use, </a:t>
            </a:r>
            <a:r>
              <a:rPr lang="en-US" dirty="0"/>
              <a:t>and </a:t>
            </a:r>
            <a:r>
              <a:rPr lang="en-US" b="1" dirty="0"/>
              <a:t>flexible</a:t>
            </a:r>
          </a:p>
          <a:p>
            <a:endParaRPr lang="en-US" dirty="0"/>
          </a:p>
        </p:txBody>
      </p:sp>
      <p:sp>
        <p:nvSpPr>
          <p:cNvPr id="4" name="Slide Number Placeholder 3">
            <a:extLst>
              <a:ext uri="{FF2B5EF4-FFF2-40B4-BE49-F238E27FC236}">
                <a16:creationId xmlns:a16="http://schemas.microsoft.com/office/drawing/2014/main" id="{740EB730-DEA7-FA0A-6F14-4E4337BA1437}"/>
              </a:ext>
            </a:extLst>
          </p:cNvPr>
          <p:cNvSpPr>
            <a:spLocks noGrp="1"/>
          </p:cNvSpPr>
          <p:nvPr>
            <p:ph type="sldNum" sz="quarter" idx="5"/>
          </p:nvPr>
        </p:nvSpPr>
        <p:spPr/>
        <p:txBody>
          <a:bodyPr/>
          <a:lstStyle/>
          <a:p>
            <a:fld id="{E5504627-F7B9-C047-A23F-BB52301294AC}" type="slidenum">
              <a:rPr lang="en-US" smtClean="0"/>
              <a:t>18</a:t>
            </a:fld>
            <a:endParaRPr lang="en-US"/>
          </a:p>
        </p:txBody>
      </p:sp>
    </p:spTree>
    <p:extLst>
      <p:ext uri="{BB962C8B-B14F-4D97-AF65-F5344CB8AC3E}">
        <p14:creationId xmlns:p14="http://schemas.microsoft.com/office/powerpoint/2010/main" val="4266690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9C1B2-61C7-6242-1CC7-3EC5404E9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EF7A9-C7ED-FB6F-98D1-69A9FBE16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1FA59-81C3-AECD-2A08-D9AA06C325A5}"/>
              </a:ext>
            </a:extLst>
          </p:cNvPr>
          <p:cNvSpPr>
            <a:spLocks noGrp="1"/>
          </p:cNvSpPr>
          <p:nvPr>
            <p:ph type="body" idx="1"/>
          </p:nvPr>
        </p:nvSpPr>
        <p:spPr/>
        <p:txBody>
          <a:bodyPr/>
          <a:lstStyle/>
          <a:p>
            <a:r>
              <a:rPr lang="en-US" b="1" dirty="0"/>
              <a:t>Structure and routine</a:t>
            </a:r>
            <a:r>
              <a:rPr lang="en-US" dirty="0"/>
              <a:t> was helpful for keeping participants “focused” and “motivated because I’m thinking about it every day.”</a:t>
            </a:r>
          </a:p>
          <a:p>
            <a:r>
              <a:rPr lang="en-US" b="1" dirty="0"/>
              <a:t>Incentives improved motivation</a:t>
            </a:r>
            <a:r>
              <a:rPr lang="en-US" dirty="0"/>
              <a:t>, though many felt this was not their primary motivation</a:t>
            </a:r>
          </a:p>
          <a:p>
            <a:r>
              <a:rPr lang="en-US" dirty="0"/>
              <a:t>Many participants felt the </a:t>
            </a:r>
            <a:r>
              <a:rPr lang="en-US" b="1" dirty="0"/>
              <a:t>counselor and program staff </a:t>
            </a:r>
            <a:r>
              <a:rPr lang="en-US" dirty="0"/>
              <a:t>were supportive and provided emotional support</a:t>
            </a:r>
          </a:p>
          <a:p>
            <a:r>
              <a:rPr lang="en-US" dirty="0"/>
              <a:t>Participants felt the mobile app was</a:t>
            </a:r>
            <a:r>
              <a:rPr lang="en-US" b="1" dirty="0"/>
              <a:t> accessible, easy to use, </a:t>
            </a:r>
            <a:r>
              <a:rPr lang="en-US" dirty="0"/>
              <a:t>and </a:t>
            </a:r>
            <a:r>
              <a:rPr lang="en-US" b="1" dirty="0"/>
              <a:t>flexible</a:t>
            </a:r>
          </a:p>
          <a:p>
            <a:endParaRPr lang="en-US" dirty="0"/>
          </a:p>
        </p:txBody>
      </p:sp>
      <p:sp>
        <p:nvSpPr>
          <p:cNvPr id="4" name="Slide Number Placeholder 3">
            <a:extLst>
              <a:ext uri="{FF2B5EF4-FFF2-40B4-BE49-F238E27FC236}">
                <a16:creationId xmlns:a16="http://schemas.microsoft.com/office/drawing/2014/main" id="{06473B15-E6C8-A356-AFEA-6B4873C27494}"/>
              </a:ext>
            </a:extLst>
          </p:cNvPr>
          <p:cNvSpPr>
            <a:spLocks noGrp="1"/>
          </p:cNvSpPr>
          <p:nvPr>
            <p:ph type="sldNum" sz="quarter" idx="5"/>
          </p:nvPr>
        </p:nvSpPr>
        <p:spPr/>
        <p:txBody>
          <a:bodyPr/>
          <a:lstStyle/>
          <a:p>
            <a:fld id="{E5504627-F7B9-C047-A23F-BB52301294AC}" type="slidenum">
              <a:rPr lang="en-US" smtClean="0"/>
              <a:t>19</a:t>
            </a:fld>
            <a:endParaRPr lang="en-US"/>
          </a:p>
        </p:txBody>
      </p:sp>
    </p:spTree>
    <p:extLst>
      <p:ext uri="{BB962C8B-B14F-4D97-AF65-F5344CB8AC3E}">
        <p14:creationId xmlns:p14="http://schemas.microsoft.com/office/powerpoint/2010/main" val="321336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Hospitalizations and deaths related to SUD, including stimulant use disorder are rising. </a:t>
            </a:r>
          </a:p>
          <a:p>
            <a:endParaRPr lang="en-US" dirty="0"/>
          </a:p>
          <a:p>
            <a:r>
              <a:rPr lang="en-US" dirty="0"/>
              <a:t>Hospitalization is a very challenging time for people with SUD. They often face increased stigma, are often not offered evidence-based treatment for addiction, and may leave before completing medical treatments. All of this leads to poor outcomes. </a:t>
            </a:r>
          </a:p>
          <a:p>
            <a:endParaRPr lang="en-US" dirty="0"/>
          </a:p>
          <a:p>
            <a:r>
              <a:rPr lang="en-US" dirty="0"/>
              <a:t>Hospitalization can be especially challenging for those with stimulant use disorder since we don't have any FDA approved medications that can support stimulant cravings or withdrawal.</a:t>
            </a:r>
          </a:p>
          <a:p>
            <a:endParaRPr lang="en-US" dirty="0"/>
          </a:p>
          <a:p>
            <a:r>
              <a:rPr lang="en-US" b="1" dirty="0"/>
              <a:t>Trim background slides – hospitalization is a reachable moment</a:t>
            </a:r>
          </a:p>
        </p:txBody>
      </p:sp>
      <p:sp>
        <p:nvSpPr>
          <p:cNvPr id="4" name="Slide Number Placeholder 3"/>
          <p:cNvSpPr>
            <a:spLocks noGrp="1"/>
          </p:cNvSpPr>
          <p:nvPr>
            <p:ph type="sldNum" sz="quarter" idx="5"/>
          </p:nvPr>
        </p:nvSpPr>
        <p:spPr/>
        <p:txBody>
          <a:bodyPr/>
          <a:lstStyle/>
          <a:p>
            <a:fld id="{E5504627-F7B9-C047-A23F-BB52301294AC}" type="slidenum">
              <a:rPr lang="en-US" smtClean="0"/>
              <a:t>2</a:t>
            </a:fld>
            <a:endParaRPr lang="en-US"/>
          </a:p>
        </p:txBody>
      </p:sp>
    </p:spTree>
    <p:extLst>
      <p:ext uri="{BB962C8B-B14F-4D97-AF65-F5344CB8AC3E}">
        <p14:creationId xmlns:p14="http://schemas.microsoft.com/office/powerpoint/2010/main" val="2016210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04F7D-E729-26FD-3EA8-D70C3D4E6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8C585-1595-AEB4-05FA-B650E8D69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DF3F5-5E83-A427-2140-9B9AEBD5A0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6942F8-0A99-111F-78A4-0A2FE273462E}"/>
              </a:ext>
            </a:extLst>
          </p:cNvPr>
          <p:cNvSpPr>
            <a:spLocks noGrp="1"/>
          </p:cNvSpPr>
          <p:nvPr>
            <p:ph type="sldNum" sz="quarter" idx="5"/>
          </p:nvPr>
        </p:nvSpPr>
        <p:spPr/>
        <p:txBody>
          <a:bodyPr/>
          <a:lstStyle/>
          <a:p>
            <a:fld id="{E5504627-F7B9-C047-A23F-BB52301294AC}" type="slidenum">
              <a:rPr lang="en-US" smtClean="0"/>
              <a:t>20</a:t>
            </a:fld>
            <a:endParaRPr lang="en-US"/>
          </a:p>
        </p:txBody>
      </p:sp>
    </p:spTree>
    <p:extLst>
      <p:ext uri="{BB962C8B-B14F-4D97-AF65-F5344CB8AC3E}">
        <p14:creationId xmlns:p14="http://schemas.microsoft.com/office/powerpoint/2010/main" val="2397155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0E517-15AA-13EB-3F32-6E05909EA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FF669-839D-B08F-CA41-8CC0ED553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BE322-A53C-6D81-3C56-77E0714D3D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55A600-155D-E632-0E27-2E713342609D}"/>
              </a:ext>
            </a:extLst>
          </p:cNvPr>
          <p:cNvSpPr>
            <a:spLocks noGrp="1"/>
          </p:cNvSpPr>
          <p:nvPr>
            <p:ph type="sldNum" sz="quarter" idx="5"/>
          </p:nvPr>
        </p:nvSpPr>
        <p:spPr/>
        <p:txBody>
          <a:bodyPr/>
          <a:lstStyle/>
          <a:p>
            <a:fld id="{E5504627-F7B9-C047-A23F-BB52301294AC}" type="slidenum">
              <a:rPr lang="en-US" smtClean="0"/>
              <a:t>21</a:t>
            </a:fld>
            <a:endParaRPr lang="en-US"/>
          </a:p>
        </p:txBody>
      </p:sp>
    </p:spTree>
    <p:extLst>
      <p:ext uri="{BB962C8B-B14F-4D97-AF65-F5344CB8AC3E}">
        <p14:creationId xmlns:p14="http://schemas.microsoft.com/office/powerpoint/2010/main" val="87393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04627-F7B9-C047-A23F-BB52301294AC}" type="slidenum">
              <a:rPr lang="en-US" smtClean="0"/>
              <a:t>22</a:t>
            </a:fld>
            <a:endParaRPr lang="en-US"/>
          </a:p>
        </p:txBody>
      </p:sp>
    </p:spTree>
    <p:extLst>
      <p:ext uri="{BB962C8B-B14F-4D97-AF65-F5344CB8AC3E}">
        <p14:creationId xmlns:p14="http://schemas.microsoft.com/office/powerpoint/2010/main" val="242819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FB84A-217E-C5C2-83A2-4A7B42E8E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95DF8-B798-FA24-C2B4-06FB5CE6A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DB023-0773-1D13-981F-BD45ED73D43F}"/>
              </a:ext>
            </a:extLst>
          </p:cNvPr>
          <p:cNvSpPr>
            <a:spLocks noGrp="1"/>
          </p:cNvSpPr>
          <p:nvPr>
            <p:ph type="body" idx="1"/>
          </p:nvPr>
        </p:nvSpPr>
        <p:spPr/>
        <p:txBody>
          <a:bodyPr/>
          <a:lstStyle/>
          <a:p>
            <a:r>
              <a:rPr lang="en-US" dirty="0"/>
              <a:t>Here is the hospital CM process.</a:t>
            </a:r>
          </a:p>
          <a:p>
            <a:endParaRPr lang="en-US" dirty="0"/>
          </a:p>
          <a:p>
            <a:r>
              <a:rPr lang="en-US" dirty="0"/>
              <a:t>This program had relatively low staff needs:</a:t>
            </a:r>
          </a:p>
          <a:p>
            <a:r>
              <a:rPr lang="en-US" dirty="0"/>
              <a:t>8 hours /weekly of the CM RN</a:t>
            </a:r>
          </a:p>
          <a:p>
            <a:r>
              <a:rPr lang="en-US" dirty="0"/>
              <a:t>10 hours/weekly of the CM counselor</a:t>
            </a:r>
          </a:p>
          <a:p>
            <a:r>
              <a:rPr lang="en-US" dirty="0"/>
              <a:t>2-3 hours/weekly of the mobile-app care coordinator</a:t>
            </a:r>
          </a:p>
        </p:txBody>
      </p:sp>
      <p:sp>
        <p:nvSpPr>
          <p:cNvPr id="4" name="Slide Number Placeholder 3">
            <a:extLst>
              <a:ext uri="{FF2B5EF4-FFF2-40B4-BE49-F238E27FC236}">
                <a16:creationId xmlns:a16="http://schemas.microsoft.com/office/drawing/2014/main" id="{B492DE2C-6F49-1930-ABFD-9991699FBAF4}"/>
              </a:ext>
            </a:extLst>
          </p:cNvPr>
          <p:cNvSpPr>
            <a:spLocks noGrp="1"/>
          </p:cNvSpPr>
          <p:nvPr>
            <p:ph type="sldNum" sz="quarter" idx="5"/>
          </p:nvPr>
        </p:nvSpPr>
        <p:spPr/>
        <p:txBody>
          <a:bodyPr/>
          <a:lstStyle/>
          <a:p>
            <a:fld id="{E5504627-F7B9-C047-A23F-BB52301294AC}" type="slidenum">
              <a:rPr lang="en-US" smtClean="0"/>
              <a:t>23</a:t>
            </a:fld>
            <a:endParaRPr lang="en-US"/>
          </a:p>
        </p:txBody>
      </p:sp>
    </p:spTree>
    <p:extLst>
      <p:ext uri="{BB962C8B-B14F-4D97-AF65-F5344CB8AC3E}">
        <p14:creationId xmlns:p14="http://schemas.microsoft.com/office/powerpoint/2010/main" val="35602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Contingency management, CM, is an evidence-based treatment that uses positive rewards to incentivize behavior change. </a:t>
            </a:r>
          </a:p>
          <a:p>
            <a:endParaRPr lang="en-US" dirty="0"/>
          </a:p>
          <a:p>
            <a:r>
              <a:rPr lang="en-US" dirty="0"/>
              <a:t>CM is the most effective intervention for stimulant use disorders, with a NNT of 3-5. </a:t>
            </a:r>
          </a:p>
          <a:p>
            <a:endParaRPr lang="en-US" dirty="0"/>
          </a:p>
          <a:p>
            <a:r>
              <a:rPr lang="en-US" dirty="0"/>
              <a:t>CM has been robustly studied and demonstrated to be effective in ambulatory settings, but there's little evidence for using CM in the hospital. </a:t>
            </a:r>
          </a:p>
          <a:p>
            <a:endParaRPr lang="en-US" dirty="0"/>
          </a:p>
          <a:p>
            <a:r>
              <a:rPr lang="en-US" dirty="0"/>
              <a:t>Given the challenges of hospitalization for people who use stimulants, CM can potentially support patients through hospitalization.</a:t>
            </a:r>
          </a:p>
        </p:txBody>
      </p:sp>
      <p:sp>
        <p:nvSpPr>
          <p:cNvPr id="4" name="Slide Number Placeholder 3"/>
          <p:cNvSpPr>
            <a:spLocks noGrp="1"/>
          </p:cNvSpPr>
          <p:nvPr>
            <p:ph type="sldNum" sz="quarter" idx="5"/>
          </p:nvPr>
        </p:nvSpPr>
        <p:spPr/>
        <p:txBody>
          <a:bodyPr/>
          <a:lstStyle/>
          <a:p>
            <a:fld id="{E5504627-F7B9-C047-A23F-BB52301294AC}" type="slidenum">
              <a:rPr lang="en-US" smtClean="0"/>
              <a:t>3</a:t>
            </a:fld>
            <a:endParaRPr lang="en-US"/>
          </a:p>
        </p:txBody>
      </p:sp>
    </p:spTree>
    <p:extLst>
      <p:ext uri="{BB962C8B-B14F-4D97-AF65-F5344CB8AC3E}">
        <p14:creationId xmlns:p14="http://schemas.microsoft.com/office/powerpoint/2010/main" val="410690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C37B9-A5CB-7DEC-E5AA-351F37D03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B8237-092F-8473-7DD3-BD1E1FE3D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F3724-C4FC-C9E9-8E12-74BBAA8F1F79}"/>
              </a:ext>
            </a:extLst>
          </p:cNvPr>
          <p:cNvSpPr>
            <a:spLocks noGrp="1"/>
          </p:cNvSpPr>
          <p:nvPr>
            <p:ph type="body" idx="1"/>
          </p:nvPr>
        </p:nvSpPr>
        <p:spPr/>
        <p:txBody>
          <a:bodyPr/>
          <a:lstStyle/>
          <a:p>
            <a:r>
              <a:rPr lang="en-US" dirty="0"/>
              <a:t>To adapt the CM to the hospital, we interviewed. Our paper shown here describes key considerations for adapting CM to the hospital which I won’t go into in detail for the sake of time.</a:t>
            </a:r>
          </a:p>
        </p:txBody>
      </p:sp>
      <p:sp>
        <p:nvSpPr>
          <p:cNvPr id="4" name="Slide Number Placeholder 3">
            <a:extLst>
              <a:ext uri="{FF2B5EF4-FFF2-40B4-BE49-F238E27FC236}">
                <a16:creationId xmlns:a16="http://schemas.microsoft.com/office/drawing/2014/main" id="{5904306D-1131-7BAD-DCBE-4750F7EFDEE3}"/>
              </a:ext>
            </a:extLst>
          </p:cNvPr>
          <p:cNvSpPr>
            <a:spLocks noGrp="1"/>
          </p:cNvSpPr>
          <p:nvPr>
            <p:ph type="sldNum" sz="quarter" idx="5"/>
          </p:nvPr>
        </p:nvSpPr>
        <p:spPr/>
        <p:txBody>
          <a:bodyPr/>
          <a:lstStyle/>
          <a:p>
            <a:fld id="{E5504627-F7B9-C047-A23F-BB52301294AC}" type="slidenum">
              <a:rPr lang="en-US" smtClean="0"/>
              <a:t>4</a:t>
            </a:fld>
            <a:endParaRPr lang="en-US"/>
          </a:p>
        </p:txBody>
      </p:sp>
    </p:spTree>
    <p:extLst>
      <p:ext uri="{BB962C8B-B14F-4D97-AF65-F5344CB8AC3E}">
        <p14:creationId xmlns:p14="http://schemas.microsoft.com/office/powerpoint/2010/main" val="371848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our pilot project was to adapt and implement CM for the hospital setting to support hospitalized patients with </a:t>
            </a:r>
            <a:r>
              <a:rPr lang="en-US" dirty="0" err="1"/>
              <a:t>StUD</a:t>
            </a:r>
            <a:r>
              <a:rPr lang="en-US" dirty="0"/>
              <a:t>. </a:t>
            </a:r>
          </a:p>
          <a:p>
            <a:endParaRPr lang="en-US" dirty="0"/>
          </a:p>
          <a:p>
            <a:r>
              <a:rPr lang="en-US" dirty="0"/>
              <a:t>The pilot was done at OHSU which is a large academic hospitals in Portland OR. </a:t>
            </a:r>
          </a:p>
          <a:p>
            <a:r>
              <a:rPr lang="en-US" dirty="0"/>
              <a:t>OHSU also has a robust addiction consult service, IMPACT, that sees patients with SUD. The IMPACT team was involved in many of the patients in our pilot, but not all patients were seen by IMPACT.</a:t>
            </a:r>
          </a:p>
          <a:p>
            <a:endParaRPr lang="en-US" dirty="0"/>
          </a:p>
          <a:p>
            <a:r>
              <a:rPr lang="en-US" b="1" dirty="0"/>
              <a:t>Put setting in methods. Objective of this is implement </a:t>
            </a:r>
          </a:p>
        </p:txBody>
      </p:sp>
      <p:sp>
        <p:nvSpPr>
          <p:cNvPr id="4" name="Slide Number Placeholder 3"/>
          <p:cNvSpPr>
            <a:spLocks noGrp="1"/>
          </p:cNvSpPr>
          <p:nvPr>
            <p:ph type="sldNum" sz="quarter" idx="5"/>
          </p:nvPr>
        </p:nvSpPr>
        <p:spPr/>
        <p:txBody>
          <a:bodyPr/>
          <a:lstStyle/>
          <a:p>
            <a:fld id="{E5504627-F7B9-C047-A23F-BB52301294AC}" type="slidenum">
              <a:rPr lang="en-US" smtClean="0"/>
              <a:t>5</a:t>
            </a:fld>
            <a:endParaRPr lang="en-US"/>
          </a:p>
        </p:txBody>
      </p:sp>
    </p:spTree>
    <p:extLst>
      <p:ext uri="{BB962C8B-B14F-4D97-AF65-F5344CB8AC3E}">
        <p14:creationId xmlns:p14="http://schemas.microsoft.com/office/powerpoint/2010/main" val="249314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052A-9D1C-F8B0-3EE5-DC5EFA713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22ABA-13CB-7B81-234C-BF7F6D72D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50E1D-1E9B-5FE7-82B2-BAFC02C2F2E0}"/>
              </a:ext>
            </a:extLst>
          </p:cNvPr>
          <p:cNvSpPr>
            <a:spLocks noGrp="1"/>
          </p:cNvSpPr>
          <p:nvPr>
            <p:ph type="body" idx="1"/>
          </p:nvPr>
        </p:nvSpPr>
        <p:spPr/>
        <p:txBody>
          <a:bodyPr/>
          <a:lstStyle/>
          <a:p>
            <a:r>
              <a:rPr lang="en-US" dirty="0"/>
              <a:t>This was an uncontrolled pilot focused on adapting CM interventions to the hospital setting and then implementing a novel CM program with a focus on feasibility. </a:t>
            </a:r>
          </a:p>
          <a:p>
            <a:endParaRPr lang="en-US" dirty="0"/>
          </a:p>
          <a:p>
            <a:r>
              <a:rPr lang="en-US" dirty="0"/>
              <a:t>We assessed implementation outcomes use engagement data and semi-structured interviews focused on acc, ad, app, feasibility.</a:t>
            </a:r>
          </a:p>
          <a:p>
            <a:endParaRPr lang="en-US" dirty="0"/>
          </a:p>
          <a:p>
            <a:r>
              <a:rPr lang="en-US" dirty="0"/>
              <a:t>Research question is: </a:t>
            </a:r>
          </a:p>
          <a:p>
            <a:endParaRPr lang="en-US" dirty="0"/>
          </a:p>
          <a:p>
            <a:r>
              <a:rPr lang="en-US" dirty="0"/>
              <a:t>Then you do setting and intervention (look at typical methods)</a:t>
            </a:r>
          </a:p>
          <a:p>
            <a:endParaRPr lang="en-US" dirty="0"/>
          </a:p>
          <a:p>
            <a:r>
              <a:rPr lang="en-US" dirty="0"/>
              <a:t>We used this study to test </a:t>
            </a:r>
          </a:p>
        </p:txBody>
      </p:sp>
      <p:sp>
        <p:nvSpPr>
          <p:cNvPr id="4" name="Slide Number Placeholder 3">
            <a:extLst>
              <a:ext uri="{FF2B5EF4-FFF2-40B4-BE49-F238E27FC236}">
                <a16:creationId xmlns:a16="http://schemas.microsoft.com/office/drawing/2014/main" id="{241F978E-4A97-4BAD-4941-7094922ECC34}"/>
              </a:ext>
            </a:extLst>
          </p:cNvPr>
          <p:cNvSpPr>
            <a:spLocks noGrp="1"/>
          </p:cNvSpPr>
          <p:nvPr>
            <p:ph type="sldNum" sz="quarter" idx="5"/>
          </p:nvPr>
        </p:nvSpPr>
        <p:spPr/>
        <p:txBody>
          <a:bodyPr/>
          <a:lstStyle/>
          <a:p>
            <a:fld id="{E5504627-F7B9-C047-A23F-BB52301294AC}" type="slidenum">
              <a:rPr lang="en-US" smtClean="0"/>
              <a:t>6</a:t>
            </a:fld>
            <a:endParaRPr lang="en-US"/>
          </a:p>
        </p:txBody>
      </p:sp>
    </p:spTree>
    <p:extLst>
      <p:ext uri="{BB962C8B-B14F-4D97-AF65-F5344CB8AC3E}">
        <p14:creationId xmlns:p14="http://schemas.microsoft.com/office/powerpoint/2010/main" val="403612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1BFA4-1948-39CB-8F34-37AE745A0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95A45-2F45-4D32-B84C-BF57178F3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FCD9C-78F0-A3E1-6655-9A65C001E076}"/>
              </a:ext>
            </a:extLst>
          </p:cNvPr>
          <p:cNvSpPr>
            <a:spLocks noGrp="1"/>
          </p:cNvSpPr>
          <p:nvPr>
            <p:ph type="body" idx="1"/>
          </p:nvPr>
        </p:nvSpPr>
        <p:spPr/>
        <p:txBody>
          <a:bodyPr/>
          <a:lstStyle/>
          <a:p>
            <a:r>
              <a:rPr lang="en-US" dirty="0"/>
              <a:t>We decided on 2 months with the idea that this app would support people during hospitalization and the discharge transition, then they would continue with other SUD treatment if desired.</a:t>
            </a:r>
          </a:p>
          <a:p>
            <a:endParaRPr lang="en-US" dirty="0"/>
          </a:p>
          <a:p>
            <a:endParaRPr lang="en-US" dirty="0"/>
          </a:p>
        </p:txBody>
      </p:sp>
      <p:sp>
        <p:nvSpPr>
          <p:cNvPr id="4" name="Slide Number Placeholder 3">
            <a:extLst>
              <a:ext uri="{FF2B5EF4-FFF2-40B4-BE49-F238E27FC236}">
                <a16:creationId xmlns:a16="http://schemas.microsoft.com/office/drawing/2014/main" id="{BEDBAAF8-FBE3-8721-2E98-50AF59B6E6F3}"/>
              </a:ext>
            </a:extLst>
          </p:cNvPr>
          <p:cNvSpPr>
            <a:spLocks noGrp="1"/>
          </p:cNvSpPr>
          <p:nvPr>
            <p:ph type="sldNum" sz="quarter" idx="5"/>
          </p:nvPr>
        </p:nvSpPr>
        <p:spPr/>
        <p:txBody>
          <a:bodyPr/>
          <a:lstStyle/>
          <a:p>
            <a:fld id="{E5504627-F7B9-C047-A23F-BB52301294AC}" type="slidenum">
              <a:rPr lang="en-US" smtClean="0"/>
              <a:t>7</a:t>
            </a:fld>
            <a:endParaRPr lang="en-US"/>
          </a:p>
        </p:txBody>
      </p:sp>
    </p:spTree>
    <p:extLst>
      <p:ext uri="{BB962C8B-B14F-4D97-AF65-F5344CB8AC3E}">
        <p14:creationId xmlns:p14="http://schemas.microsoft.com/office/powerpoint/2010/main" val="306098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7BFD2-3357-5651-0436-53C4F41E5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3F651-EA5F-F185-2038-A5401B4FA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A07D3-FA7B-2C69-C675-9098977BE952}"/>
              </a:ext>
            </a:extLst>
          </p:cNvPr>
          <p:cNvSpPr>
            <a:spLocks noGrp="1"/>
          </p:cNvSpPr>
          <p:nvPr>
            <p:ph type="body" idx="1"/>
          </p:nvPr>
        </p:nvSpPr>
        <p:spPr/>
        <p:txBody>
          <a:bodyPr/>
          <a:lstStyle/>
          <a:p>
            <a:r>
              <a:rPr lang="en-US" dirty="0"/>
              <a:t>We decided on 2 months with the idea that this app would support people during hospitalization and the discharge transition, then they would continue with other SUD treatment if desired.</a:t>
            </a:r>
          </a:p>
          <a:p>
            <a:endParaRPr lang="en-US" dirty="0"/>
          </a:p>
        </p:txBody>
      </p:sp>
      <p:sp>
        <p:nvSpPr>
          <p:cNvPr id="4" name="Slide Number Placeholder 3">
            <a:extLst>
              <a:ext uri="{FF2B5EF4-FFF2-40B4-BE49-F238E27FC236}">
                <a16:creationId xmlns:a16="http://schemas.microsoft.com/office/drawing/2014/main" id="{C6C98E6D-3DD4-48D9-570C-D9CF5E21602A}"/>
              </a:ext>
            </a:extLst>
          </p:cNvPr>
          <p:cNvSpPr>
            <a:spLocks noGrp="1"/>
          </p:cNvSpPr>
          <p:nvPr>
            <p:ph type="sldNum" sz="quarter" idx="5"/>
          </p:nvPr>
        </p:nvSpPr>
        <p:spPr/>
        <p:txBody>
          <a:bodyPr/>
          <a:lstStyle/>
          <a:p>
            <a:fld id="{E5504627-F7B9-C047-A23F-BB52301294AC}" type="slidenum">
              <a:rPr lang="en-US" smtClean="0"/>
              <a:t>8</a:t>
            </a:fld>
            <a:endParaRPr lang="en-US"/>
          </a:p>
        </p:txBody>
      </p:sp>
    </p:spTree>
    <p:extLst>
      <p:ext uri="{BB962C8B-B14F-4D97-AF65-F5344CB8AC3E}">
        <p14:creationId xmlns:p14="http://schemas.microsoft.com/office/powerpoint/2010/main" val="163831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78D0F-5C2B-5671-A55C-B8887D4BC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2BA90-E607-59C6-D1EC-A4B479196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1D65B-14BB-1F1E-2B82-BB368B289B1C}"/>
              </a:ext>
            </a:extLst>
          </p:cNvPr>
          <p:cNvSpPr>
            <a:spLocks noGrp="1"/>
          </p:cNvSpPr>
          <p:nvPr>
            <p:ph type="body" idx="1"/>
          </p:nvPr>
        </p:nvSpPr>
        <p:spPr/>
        <p:txBody>
          <a:bodyPr/>
          <a:lstStyle/>
          <a:p>
            <a:r>
              <a:rPr lang="en-US" dirty="0"/>
              <a:t>Started with group</a:t>
            </a:r>
          </a:p>
        </p:txBody>
      </p:sp>
      <p:sp>
        <p:nvSpPr>
          <p:cNvPr id="4" name="Slide Number Placeholder 3">
            <a:extLst>
              <a:ext uri="{FF2B5EF4-FFF2-40B4-BE49-F238E27FC236}">
                <a16:creationId xmlns:a16="http://schemas.microsoft.com/office/drawing/2014/main" id="{95E89999-ED5A-BC11-8347-069B721EC742}"/>
              </a:ext>
            </a:extLst>
          </p:cNvPr>
          <p:cNvSpPr>
            <a:spLocks noGrp="1"/>
          </p:cNvSpPr>
          <p:nvPr>
            <p:ph type="sldNum" sz="quarter" idx="5"/>
          </p:nvPr>
        </p:nvSpPr>
        <p:spPr/>
        <p:txBody>
          <a:bodyPr/>
          <a:lstStyle/>
          <a:p>
            <a:fld id="{E5504627-F7B9-C047-A23F-BB52301294AC}" type="slidenum">
              <a:rPr lang="en-US" smtClean="0"/>
              <a:t>9</a:t>
            </a:fld>
            <a:endParaRPr lang="en-US"/>
          </a:p>
        </p:txBody>
      </p:sp>
    </p:spTree>
    <p:extLst>
      <p:ext uri="{BB962C8B-B14F-4D97-AF65-F5344CB8AC3E}">
        <p14:creationId xmlns:p14="http://schemas.microsoft.com/office/powerpoint/2010/main" val="215064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2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3333" r="-33333"/>
            </a:stretch>
          </a:blipFill>
        </p:spPr>
        <p:txBody>
          <a:bodyPr/>
          <a:lstStyle/>
          <a:p>
            <a:endParaRPr lang="en-US"/>
          </a:p>
        </p:txBody>
      </p:sp>
      <p:sp>
        <p:nvSpPr>
          <p:cNvPr id="3" name="AutoShape 3"/>
          <p:cNvSpPr/>
          <p:nvPr/>
        </p:nvSpPr>
        <p:spPr>
          <a:xfrm flipV="1">
            <a:off x="1295399" y="5028199"/>
            <a:ext cx="16002177" cy="4146"/>
          </a:xfrm>
          <a:prstGeom prst="line">
            <a:avLst/>
          </a:prstGeom>
          <a:ln w="66675" cap="flat">
            <a:solidFill>
              <a:srgbClr val="2254C5"/>
            </a:solidFill>
            <a:prstDash val="solid"/>
            <a:headEnd type="none" w="sm" len="sm"/>
            <a:tailEnd type="none" w="sm" len="sm"/>
          </a:ln>
        </p:spPr>
        <p:txBody>
          <a:bodyPr/>
          <a:lstStyle/>
          <a:p>
            <a:endParaRPr lang="en-US"/>
          </a:p>
        </p:txBody>
      </p:sp>
      <p:sp>
        <p:nvSpPr>
          <p:cNvPr id="4" name="TextBox 4"/>
          <p:cNvSpPr txBox="1"/>
          <p:nvPr/>
        </p:nvSpPr>
        <p:spPr>
          <a:xfrm>
            <a:off x="1295400" y="2095500"/>
            <a:ext cx="16002177" cy="2492990"/>
          </a:xfrm>
          <a:prstGeom prst="rect">
            <a:avLst/>
          </a:prstGeom>
        </p:spPr>
        <p:txBody>
          <a:bodyPr lIns="0" tIns="0" rIns="0" bIns="0" rtlCol="0" anchor="t">
            <a:spAutoFit/>
          </a:bodyPr>
          <a:lstStyle/>
          <a:p>
            <a:pPr algn="l"/>
            <a:r>
              <a:rPr lang="en-US" sz="5400" dirty="0">
                <a:solidFill>
                  <a:srgbClr val="2254C5"/>
                </a:solidFill>
                <a:latin typeface="Montserrat Bold"/>
                <a:ea typeface="Montserrat Bold"/>
                <a:cs typeface="Montserrat Bold"/>
                <a:sym typeface="Montserrat Bold"/>
              </a:rPr>
              <a:t>Supporting Hospitalized Adults with Stimulant Use Disorder using a Mobile App Contingency Management Program</a:t>
            </a:r>
          </a:p>
        </p:txBody>
      </p:sp>
      <p:sp>
        <p:nvSpPr>
          <p:cNvPr id="7" name="TextBox 7"/>
          <p:cNvSpPr txBox="1"/>
          <p:nvPr/>
        </p:nvSpPr>
        <p:spPr>
          <a:xfrm>
            <a:off x="1295400" y="5372418"/>
            <a:ext cx="16306800" cy="1154162"/>
          </a:xfrm>
          <a:prstGeom prst="rect">
            <a:avLst/>
          </a:prstGeom>
        </p:spPr>
        <p:txBody>
          <a:bodyPr wrap="square" lIns="0" tIns="0" rIns="0" bIns="0" rtlCol="0" anchor="t">
            <a:spAutoFit/>
          </a:bodyPr>
          <a:lstStyle/>
          <a:p>
            <a:r>
              <a:rPr lang="en-US" sz="2500" b="1" dirty="0">
                <a:solidFill>
                  <a:srgbClr val="2254C5"/>
                </a:solidFill>
                <a:latin typeface="Montserrat"/>
                <a:ea typeface="Montserrat"/>
                <a:cs typeface="Montserrat"/>
                <a:sym typeface="Montserrat"/>
              </a:rPr>
              <a:t>Linda Peng, MD</a:t>
            </a:r>
            <a:r>
              <a:rPr lang="en-US" sz="2500" dirty="0">
                <a:solidFill>
                  <a:srgbClr val="2254C5"/>
                </a:solidFill>
                <a:latin typeface="Montserrat"/>
                <a:ea typeface="Montserrat"/>
                <a:cs typeface="Montserrat"/>
                <a:sym typeface="Montserrat"/>
              </a:rPr>
              <a:t>,</a:t>
            </a:r>
            <a:r>
              <a:rPr lang="en-US" sz="2500" baseline="30000" dirty="0">
                <a:solidFill>
                  <a:srgbClr val="2254C5"/>
                </a:solidFill>
                <a:latin typeface="Montserrat"/>
                <a:ea typeface="Montserrat"/>
                <a:cs typeface="Montserrat"/>
                <a:sym typeface="Montserrat"/>
              </a:rPr>
              <a:t>1</a:t>
            </a:r>
            <a:r>
              <a:rPr lang="en-US" sz="2500" dirty="0">
                <a:solidFill>
                  <a:srgbClr val="2254C5"/>
                </a:solidFill>
                <a:latin typeface="Montserrat"/>
                <a:ea typeface="Montserrat"/>
                <a:cs typeface="Montserrat"/>
                <a:sym typeface="Montserrat"/>
              </a:rPr>
              <a:t> Hope Titus, BS</a:t>
            </a:r>
            <a:r>
              <a:rPr lang="en-US" sz="2500" baseline="30000" dirty="0">
                <a:solidFill>
                  <a:srgbClr val="2254C5"/>
                </a:solidFill>
                <a:latin typeface="Montserrat"/>
                <a:ea typeface="Montserrat"/>
                <a:cs typeface="Montserrat"/>
                <a:sym typeface="Montserrat"/>
              </a:rPr>
              <a:t>1</a:t>
            </a:r>
            <a:r>
              <a:rPr lang="en-US" sz="2500" dirty="0">
                <a:solidFill>
                  <a:srgbClr val="2254C5"/>
                </a:solidFill>
                <a:latin typeface="Montserrat"/>
                <a:ea typeface="Montserrat"/>
                <a:cs typeface="Montserrat"/>
                <a:sym typeface="Montserrat"/>
              </a:rPr>
              <a:t>, Kathleen Young, BSN, RN, CARN</a:t>
            </a:r>
            <a:r>
              <a:rPr lang="en-US" sz="2500" baseline="30000" dirty="0">
                <a:solidFill>
                  <a:srgbClr val="2254C5"/>
                </a:solidFill>
                <a:latin typeface="Montserrat"/>
                <a:ea typeface="Montserrat"/>
                <a:cs typeface="Montserrat"/>
                <a:sym typeface="Montserrat"/>
              </a:rPr>
              <a:t>1</a:t>
            </a:r>
            <a:r>
              <a:rPr lang="en-US" sz="2500" dirty="0">
                <a:solidFill>
                  <a:srgbClr val="2254C5"/>
                </a:solidFill>
                <a:latin typeface="Montserrat"/>
                <a:ea typeface="Montserrat"/>
                <a:cs typeface="Montserrat"/>
                <a:sym typeface="Montserrat"/>
              </a:rPr>
              <a:t>, Jon </a:t>
            </a:r>
            <a:r>
              <a:rPr lang="en-US" sz="2500" dirty="0" err="1">
                <a:solidFill>
                  <a:srgbClr val="2254C5"/>
                </a:solidFill>
                <a:latin typeface="Montserrat"/>
                <a:ea typeface="Montserrat"/>
                <a:cs typeface="Montserrat"/>
                <a:sym typeface="Montserrat"/>
              </a:rPr>
              <a:t>Peeples</a:t>
            </a:r>
            <a:r>
              <a:rPr lang="en-US" sz="2500" dirty="0">
                <a:solidFill>
                  <a:srgbClr val="2254C5"/>
                </a:solidFill>
                <a:latin typeface="Montserrat"/>
                <a:ea typeface="Montserrat"/>
                <a:cs typeface="Montserrat"/>
                <a:sym typeface="Montserrat"/>
              </a:rPr>
              <a:t>, MD</a:t>
            </a:r>
            <a:r>
              <a:rPr lang="en-US" sz="2500" baseline="30000" dirty="0">
                <a:solidFill>
                  <a:srgbClr val="2254C5"/>
                </a:solidFill>
                <a:latin typeface="Montserrat"/>
                <a:ea typeface="Montserrat"/>
                <a:cs typeface="Montserrat"/>
                <a:sym typeface="Montserrat"/>
              </a:rPr>
              <a:t>2</a:t>
            </a:r>
            <a:r>
              <a:rPr lang="en-US" sz="2500" dirty="0">
                <a:solidFill>
                  <a:srgbClr val="2254C5"/>
                </a:solidFill>
                <a:latin typeface="Montserrat"/>
                <a:ea typeface="Montserrat"/>
                <a:cs typeface="Montserrat"/>
                <a:sym typeface="Montserrat"/>
              </a:rPr>
              <a:t>,  Eugene Song, BA</a:t>
            </a:r>
            <a:r>
              <a:rPr lang="en-US" sz="2500" baseline="30000" dirty="0">
                <a:solidFill>
                  <a:srgbClr val="2254C5"/>
                </a:solidFill>
                <a:latin typeface="Montserrat"/>
                <a:ea typeface="Montserrat"/>
                <a:cs typeface="Montserrat"/>
                <a:sym typeface="Montserrat"/>
              </a:rPr>
              <a:t>1</a:t>
            </a:r>
            <a:r>
              <a:rPr lang="en-US" sz="2500" dirty="0">
                <a:solidFill>
                  <a:srgbClr val="2254C5"/>
                </a:solidFill>
                <a:latin typeface="Montserrat"/>
                <a:ea typeface="Montserrat"/>
                <a:cs typeface="Montserrat"/>
                <a:sym typeface="Montserrat"/>
              </a:rPr>
              <a:t>, Provo </a:t>
            </a:r>
            <a:r>
              <a:rPr lang="en-US" sz="2500" dirty="0" err="1">
                <a:solidFill>
                  <a:srgbClr val="2254C5"/>
                </a:solidFill>
                <a:latin typeface="Montserrat"/>
                <a:ea typeface="Montserrat"/>
                <a:cs typeface="Montserrat"/>
                <a:sym typeface="Montserrat"/>
              </a:rPr>
              <a:t>Roellich</a:t>
            </a:r>
            <a:r>
              <a:rPr lang="en-US" sz="2500" dirty="0">
                <a:solidFill>
                  <a:srgbClr val="2254C5"/>
                </a:solidFill>
                <a:latin typeface="Montserrat"/>
                <a:ea typeface="Montserrat"/>
                <a:cs typeface="Montserrat"/>
                <a:sym typeface="Montserrat"/>
              </a:rPr>
              <a:t>, BA</a:t>
            </a:r>
            <a:r>
              <a:rPr lang="en-US" sz="2500" baseline="30000" dirty="0">
                <a:solidFill>
                  <a:srgbClr val="2254C5"/>
                </a:solidFill>
                <a:latin typeface="Montserrat"/>
                <a:ea typeface="Montserrat"/>
                <a:cs typeface="Montserrat"/>
                <a:sym typeface="Montserrat"/>
              </a:rPr>
              <a:t>1</a:t>
            </a:r>
            <a:r>
              <a:rPr lang="en-US" sz="2500" dirty="0">
                <a:solidFill>
                  <a:srgbClr val="2254C5"/>
                </a:solidFill>
                <a:latin typeface="Montserrat"/>
                <a:ea typeface="Montserrat"/>
                <a:cs typeface="Montserrat"/>
                <a:sym typeface="Montserrat"/>
              </a:rPr>
              <a:t>, Carol </a:t>
            </a:r>
            <a:r>
              <a:rPr lang="en-US" sz="2500" dirty="0" err="1">
                <a:solidFill>
                  <a:srgbClr val="2254C5"/>
                </a:solidFill>
                <a:latin typeface="Montserrat"/>
                <a:ea typeface="Montserrat"/>
                <a:cs typeface="Montserrat"/>
                <a:sym typeface="Montserrat"/>
              </a:rPr>
              <a:t>Defrancesco</a:t>
            </a:r>
            <a:r>
              <a:rPr lang="en-US" sz="2500" dirty="0">
                <a:solidFill>
                  <a:srgbClr val="2254C5"/>
                </a:solidFill>
                <a:latin typeface="Montserrat"/>
                <a:ea typeface="Montserrat"/>
                <a:cs typeface="Montserrat"/>
                <a:sym typeface="Montserrat"/>
              </a:rPr>
              <a:t>, MALS, RDN, LD</a:t>
            </a:r>
            <a:r>
              <a:rPr lang="en-US" sz="2500" baseline="30000" dirty="0">
                <a:solidFill>
                  <a:srgbClr val="2254C5"/>
                </a:solidFill>
                <a:latin typeface="Montserrat"/>
                <a:ea typeface="Montserrat"/>
                <a:cs typeface="Montserrat"/>
                <a:sym typeface="Montserrat"/>
              </a:rPr>
              <a:t>1</a:t>
            </a:r>
            <a:r>
              <a:rPr lang="en-US" sz="2500" dirty="0">
                <a:solidFill>
                  <a:srgbClr val="2254C5"/>
                </a:solidFill>
                <a:latin typeface="Montserrat"/>
                <a:ea typeface="Montserrat"/>
                <a:cs typeface="Montserrat"/>
                <a:sym typeface="Montserrat"/>
              </a:rPr>
              <a:t>, Rachel Lin, BS</a:t>
            </a:r>
            <a:r>
              <a:rPr lang="en-US" sz="2500" baseline="30000" dirty="0">
                <a:solidFill>
                  <a:srgbClr val="2254C5"/>
                </a:solidFill>
                <a:latin typeface="Montserrat"/>
                <a:ea typeface="Montserrat"/>
                <a:cs typeface="Montserrat"/>
                <a:sym typeface="Montserrat"/>
              </a:rPr>
              <a:t>2</a:t>
            </a:r>
            <a:r>
              <a:rPr lang="en-US" sz="2500" dirty="0">
                <a:solidFill>
                  <a:srgbClr val="2254C5"/>
                </a:solidFill>
                <a:latin typeface="Montserrat"/>
                <a:ea typeface="Montserrat"/>
                <a:cs typeface="Montserrat"/>
                <a:sym typeface="Montserrat"/>
              </a:rPr>
              <a:t>, Robert Phillips, CADC</a:t>
            </a:r>
            <a:r>
              <a:rPr lang="en-US" sz="2500" baseline="30000" dirty="0">
                <a:solidFill>
                  <a:srgbClr val="2254C5"/>
                </a:solidFill>
                <a:latin typeface="Montserrat"/>
                <a:ea typeface="Montserrat"/>
                <a:cs typeface="Montserrat"/>
                <a:sym typeface="Montserrat"/>
              </a:rPr>
              <a:t>2</a:t>
            </a:r>
            <a:r>
              <a:rPr lang="en-US" sz="2500" dirty="0">
                <a:solidFill>
                  <a:srgbClr val="2254C5"/>
                </a:solidFill>
                <a:latin typeface="Montserrat"/>
                <a:ea typeface="Montserrat"/>
                <a:cs typeface="Montserrat"/>
                <a:sym typeface="Montserrat"/>
              </a:rPr>
              <a:t>, Honora Englander, MD</a:t>
            </a:r>
            <a:r>
              <a:rPr lang="en-US" sz="2500" baseline="30000" dirty="0">
                <a:solidFill>
                  <a:srgbClr val="2254C5"/>
                </a:solidFill>
                <a:latin typeface="Montserrat"/>
                <a:ea typeface="Montserrat"/>
                <a:cs typeface="Montserrat"/>
                <a:sym typeface="Montserrat"/>
              </a:rPr>
              <a:t>1</a:t>
            </a:r>
            <a:endParaRPr lang="en-US" sz="2500" dirty="0">
              <a:solidFill>
                <a:srgbClr val="2254C5"/>
              </a:solidFill>
              <a:latin typeface="Montserrat"/>
              <a:ea typeface="Montserrat"/>
              <a:cs typeface="Montserrat"/>
              <a:sym typeface="Montserrat"/>
            </a:endParaRPr>
          </a:p>
        </p:txBody>
      </p:sp>
      <p:pic>
        <p:nvPicPr>
          <p:cNvPr id="13" name="Picture 12" descr="Icon&#10;&#10;Description automatically generated">
            <a:extLst>
              <a:ext uri="{FF2B5EF4-FFF2-40B4-BE49-F238E27FC236}">
                <a16:creationId xmlns:a16="http://schemas.microsoft.com/office/drawing/2014/main" id="{86D64B27-2C71-431C-A784-C50664D4F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0552" y="7970887"/>
            <a:ext cx="1153562" cy="1971894"/>
          </a:xfrm>
          <a:prstGeom prst="rect">
            <a:avLst/>
          </a:prstGeom>
        </p:spPr>
      </p:pic>
      <p:pic>
        <p:nvPicPr>
          <p:cNvPr id="16" name="Picture 15">
            <a:extLst>
              <a:ext uri="{FF2B5EF4-FFF2-40B4-BE49-F238E27FC236}">
                <a16:creationId xmlns:a16="http://schemas.microsoft.com/office/drawing/2014/main" id="{6B1074A0-39D8-AC9C-E568-3A15B8828D1F}"/>
              </a:ext>
            </a:extLst>
          </p:cNvPr>
          <p:cNvPicPr>
            <a:picLocks noChangeAspect="1"/>
          </p:cNvPicPr>
          <p:nvPr/>
        </p:nvPicPr>
        <p:blipFill>
          <a:blip r:embed="rId5"/>
          <a:stretch>
            <a:fillRect/>
          </a:stretch>
        </p:blipFill>
        <p:spPr>
          <a:xfrm>
            <a:off x="15147047" y="8274063"/>
            <a:ext cx="2814592" cy="1563662"/>
          </a:xfrm>
          <a:prstGeom prst="rect">
            <a:avLst/>
          </a:prstGeom>
        </p:spPr>
      </p:pic>
      <p:pic>
        <p:nvPicPr>
          <p:cNvPr id="17" name="Picture 16" descr="Logo&#10;&#10;Description automatically generated">
            <a:extLst>
              <a:ext uri="{FF2B5EF4-FFF2-40B4-BE49-F238E27FC236}">
                <a16:creationId xmlns:a16="http://schemas.microsoft.com/office/drawing/2014/main" id="{AE68DB00-83D4-3016-E923-E2F69CF9D217}"/>
              </a:ext>
            </a:extLst>
          </p:cNvPr>
          <p:cNvPicPr>
            <a:picLocks noChangeAspect="1"/>
          </p:cNvPicPr>
          <p:nvPr/>
        </p:nvPicPr>
        <p:blipFill>
          <a:blip r:embed="rId6"/>
          <a:stretch>
            <a:fillRect/>
          </a:stretch>
        </p:blipFill>
        <p:spPr>
          <a:xfrm>
            <a:off x="11423865" y="8626949"/>
            <a:ext cx="3396821" cy="1021130"/>
          </a:xfrm>
          <a:prstGeom prst="rect">
            <a:avLst/>
          </a:prstGeom>
        </p:spPr>
      </p:pic>
      <p:sp>
        <p:nvSpPr>
          <p:cNvPr id="19" name="TextBox 18">
            <a:extLst>
              <a:ext uri="{FF2B5EF4-FFF2-40B4-BE49-F238E27FC236}">
                <a16:creationId xmlns:a16="http://schemas.microsoft.com/office/drawing/2014/main" id="{8517AF4B-04BD-AC50-F268-AE70B27DDAAB}"/>
              </a:ext>
            </a:extLst>
          </p:cNvPr>
          <p:cNvSpPr txBox="1"/>
          <p:nvPr/>
        </p:nvSpPr>
        <p:spPr>
          <a:xfrm>
            <a:off x="1295399" y="6868878"/>
            <a:ext cx="9144000" cy="707886"/>
          </a:xfrm>
          <a:prstGeom prst="rect">
            <a:avLst/>
          </a:prstGeom>
          <a:noFill/>
        </p:spPr>
        <p:txBody>
          <a:bodyPr wrap="square">
            <a:spAutoFit/>
          </a:bodyPr>
          <a:lstStyle/>
          <a:p>
            <a:r>
              <a:rPr lang="en-US" sz="2000" baseline="30000" dirty="0">
                <a:solidFill>
                  <a:srgbClr val="2254C5"/>
                </a:solidFill>
                <a:latin typeface="Montserrat" pitchFamily="2" charset="77"/>
              </a:rPr>
              <a:t>1 </a:t>
            </a:r>
            <a:r>
              <a:rPr lang="en-US" sz="2000" dirty="0">
                <a:solidFill>
                  <a:srgbClr val="2254C5"/>
                </a:solidFill>
                <a:latin typeface="Montserrat" pitchFamily="2" charset="77"/>
              </a:rPr>
              <a:t>Oregon Health &amp; Science University, Portland, OR, USA</a:t>
            </a:r>
          </a:p>
          <a:p>
            <a:r>
              <a:rPr lang="en-US" sz="2000" baseline="30000" dirty="0">
                <a:solidFill>
                  <a:srgbClr val="2254C5"/>
                </a:solidFill>
                <a:latin typeface="Montserrat" pitchFamily="2" charset="77"/>
              </a:rPr>
              <a:t>2 </a:t>
            </a:r>
            <a:r>
              <a:rPr lang="en-US" sz="2000" dirty="0">
                <a:solidFill>
                  <a:srgbClr val="2254C5"/>
                </a:solidFill>
                <a:latin typeface="Montserrat" pitchFamily="2" charset="77"/>
              </a:rPr>
              <a:t>Affect Therapeutics, Inc., McLean, VA,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33225-559B-783B-4253-FE29C27A0DCB}"/>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E9CDC886-3BBA-D89C-78CA-4899C57B069B}"/>
              </a:ext>
            </a:extLst>
          </p:cNvPr>
          <p:cNvSpPr txBox="1"/>
          <p:nvPr/>
        </p:nvSpPr>
        <p:spPr>
          <a:xfrm>
            <a:off x="518160" y="681411"/>
            <a:ext cx="12869530" cy="1113446"/>
          </a:xfrm>
          <a:prstGeom prst="rect">
            <a:avLst/>
          </a:prstGeom>
        </p:spPr>
        <p:txBody>
          <a:bodyPr lIns="0" tIns="0" rIns="0" bIns="0" rtlCol="0" anchor="t">
            <a:spAutoFit/>
          </a:bodyPr>
          <a:lstStyle/>
          <a:p>
            <a:pPr algn="l">
              <a:lnSpc>
                <a:spcPts val="9604"/>
              </a:lnSpc>
            </a:pPr>
            <a:r>
              <a:rPr lang="en-US" sz="6000" b="1" dirty="0">
                <a:solidFill>
                  <a:srgbClr val="2254C5"/>
                </a:solidFill>
                <a:latin typeface="Montserrat Bold"/>
                <a:ea typeface="Montserrat Bold"/>
                <a:cs typeface="Montserrat Bold"/>
                <a:sym typeface="Montserrat Bold"/>
              </a:rPr>
              <a:t>Demographics</a:t>
            </a:r>
          </a:p>
        </p:txBody>
      </p:sp>
      <p:sp>
        <p:nvSpPr>
          <p:cNvPr id="17" name="AutoShape 4">
            <a:extLst>
              <a:ext uri="{FF2B5EF4-FFF2-40B4-BE49-F238E27FC236}">
                <a16:creationId xmlns:a16="http://schemas.microsoft.com/office/drawing/2014/main" id="{2C314C89-CA95-4CDB-F7D0-C2DC26B30CC8}"/>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pic>
        <p:nvPicPr>
          <p:cNvPr id="1026" name="Picture 2" descr="A screenshot of a computer screen&#10;&#10;Description automatically generated">
            <a:extLst>
              <a:ext uri="{FF2B5EF4-FFF2-40B4-BE49-F238E27FC236}">
                <a16:creationId xmlns:a16="http://schemas.microsoft.com/office/drawing/2014/main" id="{D796EF9C-078B-C906-5C87-07B4F931EB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22" b="36967"/>
          <a:stretch/>
        </p:blipFill>
        <p:spPr bwMode="auto">
          <a:xfrm>
            <a:off x="3124200" y="2019300"/>
            <a:ext cx="11582400" cy="717917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a:extLst>
              <a:ext uri="{FF2B5EF4-FFF2-40B4-BE49-F238E27FC236}">
                <a16:creationId xmlns:a16="http://schemas.microsoft.com/office/drawing/2014/main" id="{6CCC6978-848F-232E-2E7D-243036D6CEA1}"/>
              </a:ext>
            </a:extLst>
          </p:cNvPr>
          <p:cNvSpPr/>
          <p:nvPr/>
        </p:nvSpPr>
        <p:spPr>
          <a:xfrm>
            <a:off x="-53551" y="9715500"/>
            <a:ext cx="18395101" cy="0"/>
          </a:xfrm>
          <a:prstGeom prst="line">
            <a:avLst/>
          </a:prstGeom>
          <a:ln w="38100" cap="flat">
            <a:solidFill>
              <a:srgbClr val="2254C5"/>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425816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E73B-5FD0-5CEA-1AF4-FF6771466B09}"/>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4E00CCC2-75B9-4A9F-2F5A-D3FEC09B0F6A}"/>
              </a:ext>
            </a:extLst>
          </p:cNvPr>
          <p:cNvSpPr txBox="1"/>
          <p:nvPr/>
        </p:nvSpPr>
        <p:spPr>
          <a:xfrm>
            <a:off x="518160" y="681411"/>
            <a:ext cx="12869530" cy="1113446"/>
          </a:xfrm>
          <a:prstGeom prst="rect">
            <a:avLst/>
          </a:prstGeom>
        </p:spPr>
        <p:txBody>
          <a:bodyPr lIns="0" tIns="0" rIns="0" bIns="0" rtlCol="0" anchor="t">
            <a:spAutoFit/>
          </a:bodyPr>
          <a:lstStyle/>
          <a:p>
            <a:pPr algn="l">
              <a:lnSpc>
                <a:spcPts val="9604"/>
              </a:lnSpc>
            </a:pPr>
            <a:r>
              <a:rPr lang="en-US" sz="6000" b="1" dirty="0">
                <a:solidFill>
                  <a:srgbClr val="2254C5"/>
                </a:solidFill>
                <a:latin typeface="Montserrat Bold"/>
                <a:ea typeface="Montserrat Bold"/>
                <a:cs typeface="Montserrat Bold"/>
                <a:sym typeface="Montserrat Bold"/>
              </a:rPr>
              <a:t>Demographics</a:t>
            </a:r>
          </a:p>
        </p:txBody>
      </p:sp>
      <p:sp>
        <p:nvSpPr>
          <p:cNvPr id="17" name="AutoShape 4">
            <a:extLst>
              <a:ext uri="{FF2B5EF4-FFF2-40B4-BE49-F238E27FC236}">
                <a16:creationId xmlns:a16="http://schemas.microsoft.com/office/drawing/2014/main" id="{470FC4F5-FED2-3DEE-41DA-D5CCE37E8B37}"/>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pic>
        <p:nvPicPr>
          <p:cNvPr id="1026" name="Picture 2" descr="A screenshot of a computer screen&#10;&#10;Description automatically generated">
            <a:extLst>
              <a:ext uri="{FF2B5EF4-FFF2-40B4-BE49-F238E27FC236}">
                <a16:creationId xmlns:a16="http://schemas.microsoft.com/office/drawing/2014/main" id="{46D7C564-4948-3A29-2591-704FBE32F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22" b="90510"/>
          <a:stretch/>
        </p:blipFill>
        <p:spPr bwMode="auto">
          <a:xfrm>
            <a:off x="3124200" y="2019300"/>
            <a:ext cx="11582400" cy="60959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a:extLst>
              <a:ext uri="{FF2B5EF4-FFF2-40B4-BE49-F238E27FC236}">
                <a16:creationId xmlns:a16="http://schemas.microsoft.com/office/drawing/2014/main" id="{925407D0-DCBF-AA53-AF45-7494B73B3952}"/>
              </a:ext>
            </a:extLst>
          </p:cNvPr>
          <p:cNvSpPr/>
          <p:nvPr/>
        </p:nvSpPr>
        <p:spPr>
          <a:xfrm>
            <a:off x="-53551" y="9715500"/>
            <a:ext cx="18395101" cy="0"/>
          </a:xfrm>
          <a:prstGeom prst="line">
            <a:avLst/>
          </a:prstGeom>
          <a:ln w="38100" cap="flat">
            <a:solidFill>
              <a:srgbClr val="2254C5"/>
            </a:solidFill>
            <a:prstDash val="solid"/>
            <a:headEnd type="none" w="sm" len="sm"/>
            <a:tailEnd type="none" w="sm" len="sm"/>
          </a:ln>
        </p:spPr>
        <p:txBody>
          <a:bodyPr/>
          <a:lstStyle/>
          <a:p>
            <a:endParaRPr lang="en-US"/>
          </a:p>
        </p:txBody>
      </p:sp>
      <p:pic>
        <p:nvPicPr>
          <p:cNvPr id="3" name="Picture 2" descr="A screenshot of a computer screen&#10;&#10;Description automatically generated">
            <a:extLst>
              <a:ext uri="{FF2B5EF4-FFF2-40B4-BE49-F238E27FC236}">
                <a16:creationId xmlns:a16="http://schemas.microsoft.com/office/drawing/2014/main" id="{9C22598B-1E9F-517D-9A3A-9B589D7638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607" b="-1211"/>
          <a:stretch/>
        </p:blipFill>
        <p:spPr bwMode="auto">
          <a:xfrm>
            <a:off x="3124200" y="2739299"/>
            <a:ext cx="11582400" cy="461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3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39878-5FBD-565C-BF61-C8E7A7F28047}"/>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BA0CDC75-4A8A-ED84-E684-6A40CA282308}"/>
              </a:ext>
            </a:extLst>
          </p:cNvPr>
          <p:cNvSpPr txBox="1"/>
          <p:nvPr/>
        </p:nvSpPr>
        <p:spPr>
          <a:xfrm>
            <a:off x="518160" y="681411"/>
            <a:ext cx="12869530" cy="1113446"/>
          </a:xfrm>
          <a:prstGeom prst="rect">
            <a:avLst/>
          </a:prstGeom>
        </p:spPr>
        <p:txBody>
          <a:bodyPr lIns="0" tIns="0" rIns="0" bIns="0" rtlCol="0" anchor="t">
            <a:spAutoFit/>
          </a:bodyPr>
          <a:lstStyle/>
          <a:p>
            <a:pPr algn="l">
              <a:lnSpc>
                <a:spcPts val="9604"/>
              </a:lnSpc>
            </a:pPr>
            <a:r>
              <a:rPr lang="en-US" sz="6000" b="1" dirty="0">
                <a:solidFill>
                  <a:srgbClr val="2254C5"/>
                </a:solidFill>
                <a:latin typeface="Montserrat Bold"/>
                <a:ea typeface="Montserrat Bold"/>
                <a:cs typeface="Montserrat Bold"/>
                <a:sym typeface="Montserrat Bold"/>
              </a:rPr>
              <a:t>Medical and SUD Diagnoses</a:t>
            </a:r>
          </a:p>
        </p:txBody>
      </p:sp>
      <p:sp>
        <p:nvSpPr>
          <p:cNvPr id="17" name="AutoShape 4">
            <a:extLst>
              <a:ext uri="{FF2B5EF4-FFF2-40B4-BE49-F238E27FC236}">
                <a16:creationId xmlns:a16="http://schemas.microsoft.com/office/drawing/2014/main" id="{C3276F61-EC78-2D2F-091D-2E302056CFB4}"/>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2" name="AutoShape 4">
            <a:extLst>
              <a:ext uri="{FF2B5EF4-FFF2-40B4-BE49-F238E27FC236}">
                <a16:creationId xmlns:a16="http://schemas.microsoft.com/office/drawing/2014/main" id="{9E6DCF5A-A720-E316-5BF3-BD4C7F3D05B0}"/>
              </a:ext>
            </a:extLst>
          </p:cNvPr>
          <p:cNvSpPr/>
          <p:nvPr/>
        </p:nvSpPr>
        <p:spPr>
          <a:xfrm>
            <a:off x="-53551" y="9715500"/>
            <a:ext cx="18395101" cy="0"/>
          </a:xfrm>
          <a:prstGeom prst="line">
            <a:avLst/>
          </a:prstGeom>
          <a:ln w="38100" cap="flat">
            <a:solidFill>
              <a:srgbClr val="2254C5"/>
            </a:solidFill>
            <a:prstDash val="solid"/>
            <a:headEnd type="none" w="sm" len="sm"/>
            <a:tailEnd type="none" w="sm" len="sm"/>
          </a:ln>
        </p:spPr>
        <p:txBody>
          <a:bodyPr/>
          <a:lstStyle/>
          <a:p>
            <a:endParaRPr lang="en-US"/>
          </a:p>
        </p:txBody>
      </p:sp>
      <p:pic>
        <p:nvPicPr>
          <p:cNvPr id="4100" name="Picture 4" descr="A screenshot of a medical survey&#10;&#10;Description automatically generated">
            <a:extLst>
              <a:ext uri="{FF2B5EF4-FFF2-40B4-BE49-F238E27FC236}">
                <a16:creationId xmlns:a16="http://schemas.microsoft.com/office/drawing/2014/main" id="{000C83A0-F164-A87F-76E1-0C07FD2B3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96"/>
          <a:stretch/>
        </p:blipFill>
        <p:spPr bwMode="auto">
          <a:xfrm>
            <a:off x="1752600" y="1917712"/>
            <a:ext cx="13944600" cy="764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1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9BCF2-A8D2-0D3E-AB6C-61C82C23FC41}"/>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03CFD6B6-6DFE-F734-A514-3E51DC59B348}"/>
              </a:ext>
            </a:extLst>
          </p:cNvPr>
          <p:cNvSpPr txBox="1"/>
          <p:nvPr/>
        </p:nvSpPr>
        <p:spPr>
          <a:xfrm>
            <a:off x="518160" y="681411"/>
            <a:ext cx="12869530" cy="1113446"/>
          </a:xfrm>
          <a:prstGeom prst="rect">
            <a:avLst/>
          </a:prstGeom>
        </p:spPr>
        <p:txBody>
          <a:bodyPr lIns="0" tIns="0" rIns="0" bIns="0" rtlCol="0" anchor="t">
            <a:spAutoFit/>
          </a:bodyPr>
          <a:lstStyle/>
          <a:p>
            <a:pPr algn="l">
              <a:lnSpc>
                <a:spcPts val="9604"/>
              </a:lnSpc>
            </a:pPr>
            <a:r>
              <a:rPr lang="en-US" sz="6000" b="1" dirty="0">
                <a:solidFill>
                  <a:srgbClr val="2254C5"/>
                </a:solidFill>
                <a:latin typeface="Montserrat Bold"/>
                <a:ea typeface="Montserrat Bold"/>
                <a:cs typeface="Montserrat Bold"/>
                <a:sym typeface="Montserrat Bold"/>
              </a:rPr>
              <a:t>Hospital CM Engagement Data</a:t>
            </a:r>
          </a:p>
        </p:txBody>
      </p:sp>
      <p:sp>
        <p:nvSpPr>
          <p:cNvPr id="17" name="AutoShape 4">
            <a:extLst>
              <a:ext uri="{FF2B5EF4-FFF2-40B4-BE49-F238E27FC236}">
                <a16:creationId xmlns:a16="http://schemas.microsoft.com/office/drawing/2014/main" id="{3540E30D-7DC1-78D1-6964-9E728BDA7FDA}"/>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2" name="AutoShape 4">
            <a:extLst>
              <a:ext uri="{FF2B5EF4-FFF2-40B4-BE49-F238E27FC236}">
                <a16:creationId xmlns:a16="http://schemas.microsoft.com/office/drawing/2014/main" id="{2B5280FC-63A7-6D8B-3834-207635AA6CE5}"/>
              </a:ext>
            </a:extLst>
          </p:cNvPr>
          <p:cNvSpPr/>
          <p:nvPr/>
        </p:nvSpPr>
        <p:spPr>
          <a:xfrm>
            <a:off x="-53551" y="9715500"/>
            <a:ext cx="18395101" cy="0"/>
          </a:xfrm>
          <a:prstGeom prst="line">
            <a:avLst/>
          </a:prstGeom>
          <a:ln w="38100" cap="flat">
            <a:solidFill>
              <a:srgbClr val="2254C5"/>
            </a:solidFill>
            <a:prstDash val="solid"/>
            <a:headEnd type="none" w="sm" len="sm"/>
            <a:tailEnd type="none" w="sm" len="sm"/>
          </a:ln>
        </p:spPr>
        <p:txBody>
          <a:bodyPr/>
          <a:lstStyle/>
          <a:p>
            <a:endParaRPr lang="en-US"/>
          </a:p>
        </p:txBody>
      </p:sp>
      <p:pic>
        <p:nvPicPr>
          <p:cNvPr id="8196" name="Picture 4" descr="A screenshot of a computer&#10;&#10;Description automatically generated">
            <a:extLst>
              <a:ext uri="{FF2B5EF4-FFF2-40B4-BE49-F238E27FC236}">
                <a16:creationId xmlns:a16="http://schemas.microsoft.com/office/drawing/2014/main" id="{4840D01D-EB5A-AAE2-6139-8873C60F48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99" b="66494"/>
          <a:stretch/>
        </p:blipFill>
        <p:spPr bwMode="auto">
          <a:xfrm>
            <a:off x="369674" y="2843920"/>
            <a:ext cx="17548649" cy="13851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F9A087-053B-E985-AE6A-0897D1032EDD}"/>
              </a:ext>
            </a:extLst>
          </p:cNvPr>
          <p:cNvSpPr txBox="1"/>
          <p:nvPr/>
        </p:nvSpPr>
        <p:spPr>
          <a:xfrm>
            <a:off x="4572000" y="2857500"/>
            <a:ext cx="8077200" cy="400110"/>
          </a:xfrm>
          <a:prstGeom prst="rect">
            <a:avLst/>
          </a:prstGeom>
          <a:noFill/>
        </p:spPr>
        <p:txBody>
          <a:bodyPr wrap="square" rtlCol="0">
            <a:spAutoFit/>
          </a:bodyPr>
          <a:lstStyle/>
          <a:p>
            <a:r>
              <a:rPr lang="en-US" sz="2000" b="1" dirty="0">
                <a:solidFill>
                  <a:srgbClr val="00B050"/>
                </a:solidFill>
                <a:latin typeface="Arial" panose="020B0604020202020204" pitchFamily="34" charset="0"/>
                <a:ea typeface="Open Sans" panose="020B0606030504020204" pitchFamily="34" charset="0"/>
                <a:cs typeface="Arial" panose="020B0604020202020204" pitchFamily="34" charset="0"/>
              </a:rPr>
              <a:t>(Participants can engage for up to 2 months)</a:t>
            </a:r>
          </a:p>
        </p:txBody>
      </p:sp>
      <p:pic>
        <p:nvPicPr>
          <p:cNvPr id="6" name="Picture 4" descr="A screenshot of a computer&#10;&#10;Description automatically generated">
            <a:extLst>
              <a:ext uri="{FF2B5EF4-FFF2-40B4-BE49-F238E27FC236}">
                <a16:creationId xmlns:a16="http://schemas.microsoft.com/office/drawing/2014/main" id="{AD1BAC46-3614-931A-78AC-12DFCF861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061"/>
          <a:stretch/>
        </p:blipFill>
        <p:spPr bwMode="auto">
          <a:xfrm>
            <a:off x="369674" y="4319881"/>
            <a:ext cx="17548649" cy="371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8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graph&#10;&#10;Description automatically generated">
            <a:extLst>
              <a:ext uri="{FF2B5EF4-FFF2-40B4-BE49-F238E27FC236}">
                <a16:creationId xmlns:a16="http://schemas.microsoft.com/office/drawing/2014/main" id="{C5327DBC-8B36-8491-181A-245D720D2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770"/>
            <a:ext cx="18288000" cy="9759461"/>
          </a:xfrm>
          <a:prstGeom prst="rect">
            <a:avLst/>
          </a:prstGeom>
        </p:spPr>
      </p:pic>
      <p:sp>
        <p:nvSpPr>
          <p:cNvPr id="2" name="TextBox 10">
            <a:extLst>
              <a:ext uri="{FF2B5EF4-FFF2-40B4-BE49-F238E27FC236}">
                <a16:creationId xmlns:a16="http://schemas.microsoft.com/office/drawing/2014/main" id="{C7FEFD0F-B6BC-C413-FD24-C73FDE86130B}"/>
              </a:ext>
            </a:extLst>
          </p:cNvPr>
          <p:cNvSpPr txBox="1"/>
          <p:nvPr/>
        </p:nvSpPr>
        <p:spPr>
          <a:xfrm flipH="1">
            <a:off x="13182600" y="-419100"/>
            <a:ext cx="7391400" cy="1012072"/>
          </a:xfrm>
          <a:prstGeom prst="rect">
            <a:avLst/>
          </a:prstGeom>
        </p:spPr>
        <p:txBody>
          <a:bodyPr wrap="square" lIns="0" tIns="0" rIns="0" bIns="0" rtlCol="0" anchor="t">
            <a:spAutoFit/>
          </a:bodyPr>
          <a:lstStyle/>
          <a:p>
            <a:pPr algn="l">
              <a:lnSpc>
                <a:spcPts val="9604"/>
              </a:lnSpc>
            </a:pPr>
            <a:r>
              <a:rPr lang="en-US" sz="2800" b="1" dirty="0">
                <a:solidFill>
                  <a:srgbClr val="2254C5"/>
                </a:solidFill>
                <a:latin typeface="Montserrat Bold"/>
                <a:ea typeface="Montserrat Bold"/>
                <a:cs typeface="Montserrat Bold"/>
                <a:sym typeface="Montserrat Bold"/>
              </a:rPr>
              <a:t>Hospital CM Engagement</a:t>
            </a:r>
          </a:p>
        </p:txBody>
      </p:sp>
    </p:spTree>
    <p:extLst>
      <p:ext uri="{BB962C8B-B14F-4D97-AF65-F5344CB8AC3E}">
        <p14:creationId xmlns:p14="http://schemas.microsoft.com/office/powerpoint/2010/main" val="275348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10;&#10;Description automatically generated with medium confidence">
            <a:extLst>
              <a:ext uri="{FF2B5EF4-FFF2-40B4-BE49-F238E27FC236}">
                <a16:creationId xmlns:a16="http://schemas.microsoft.com/office/drawing/2014/main" id="{36B821A0-49FE-398C-396D-9411478D8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770"/>
            <a:ext cx="18288000" cy="9759461"/>
          </a:xfrm>
          <a:prstGeom prst="rect">
            <a:avLst/>
          </a:prstGeom>
        </p:spPr>
      </p:pic>
      <p:sp>
        <p:nvSpPr>
          <p:cNvPr id="2" name="TextBox 10">
            <a:extLst>
              <a:ext uri="{FF2B5EF4-FFF2-40B4-BE49-F238E27FC236}">
                <a16:creationId xmlns:a16="http://schemas.microsoft.com/office/drawing/2014/main" id="{94F79D4C-FF52-5CC7-4829-40BDC577E0DF}"/>
              </a:ext>
            </a:extLst>
          </p:cNvPr>
          <p:cNvSpPr txBox="1"/>
          <p:nvPr/>
        </p:nvSpPr>
        <p:spPr>
          <a:xfrm flipH="1">
            <a:off x="13182600" y="-419100"/>
            <a:ext cx="7391400" cy="1012072"/>
          </a:xfrm>
          <a:prstGeom prst="rect">
            <a:avLst/>
          </a:prstGeom>
        </p:spPr>
        <p:txBody>
          <a:bodyPr wrap="square" lIns="0" tIns="0" rIns="0" bIns="0" rtlCol="0" anchor="t">
            <a:spAutoFit/>
          </a:bodyPr>
          <a:lstStyle/>
          <a:p>
            <a:pPr algn="l">
              <a:lnSpc>
                <a:spcPts val="9604"/>
              </a:lnSpc>
            </a:pPr>
            <a:r>
              <a:rPr lang="en-US" sz="2800" b="1" dirty="0">
                <a:solidFill>
                  <a:srgbClr val="2254C5"/>
                </a:solidFill>
                <a:latin typeface="Montserrat Bold"/>
                <a:ea typeface="Montserrat Bold"/>
                <a:cs typeface="Montserrat Bold"/>
                <a:sym typeface="Montserrat Bold"/>
              </a:rPr>
              <a:t>Hospital CM Engagement</a:t>
            </a:r>
          </a:p>
        </p:txBody>
      </p:sp>
    </p:spTree>
    <p:extLst>
      <p:ext uri="{BB962C8B-B14F-4D97-AF65-F5344CB8AC3E}">
        <p14:creationId xmlns:p14="http://schemas.microsoft.com/office/powerpoint/2010/main" val="418175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DDE15-E0D4-BA33-AD5C-B81F047F13F1}"/>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E365AA99-1C7E-0878-7642-56E7F8FD0D87}"/>
              </a:ext>
            </a:extLst>
          </p:cNvPr>
          <p:cNvSpPr/>
          <p:nvPr/>
        </p:nvSpPr>
        <p:spPr>
          <a:xfrm>
            <a:off x="-76200" y="9730999"/>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4A271F26-77B1-4D66-7EB6-E663E5CDD22A}"/>
              </a:ext>
            </a:extLst>
          </p:cNvPr>
          <p:cNvSpPr txBox="1"/>
          <p:nvPr/>
        </p:nvSpPr>
        <p:spPr>
          <a:xfrm>
            <a:off x="1127970" y="3848100"/>
            <a:ext cx="16321830" cy="3231654"/>
          </a:xfrm>
          <a:prstGeom prst="rect">
            <a:avLst/>
          </a:prstGeom>
        </p:spPr>
        <p:txBody>
          <a:bodyPr wrap="square" lIns="0" tIns="0" rIns="0" bIns="0" rtlCol="0" anchor="t">
            <a:spAutoFit/>
          </a:bodyPr>
          <a:lstStyle/>
          <a:p>
            <a:pPr marL="571500" indent="-571500">
              <a:spcAft>
                <a:spcPts val="1200"/>
              </a:spcAft>
              <a:buFont typeface="Arial" panose="020B0604020202020204" pitchFamily="34" charset="0"/>
              <a:buChar char="•"/>
            </a:pP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Structure</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 and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routine</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 kept participants </a:t>
            </a:r>
            <a:r>
              <a:rPr lang="en-US" sz="3600" i="1" dirty="0">
                <a:solidFill>
                  <a:srgbClr val="2254C5"/>
                </a:solidFill>
                <a:latin typeface="Open Sans" panose="020B0606030504020204" pitchFamily="34" charset="0"/>
                <a:ea typeface="Open Sans" panose="020B0606030504020204" pitchFamily="34" charset="0"/>
                <a:cs typeface="Open Sans" panose="020B0606030504020204" pitchFamily="34" charset="0"/>
              </a:rPr>
              <a:t>“focused” </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and </a:t>
            </a:r>
            <a:r>
              <a:rPr lang="en-US" sz="3600" i="1" dirty="0">
                <a:solidFill>
                  <a:srgbClr val="2254C5"/>
                </a:solidFill>
                <a:latin typeface="Open Sans" panose="020B0606030504020204" pitchFamily="34" charset="0"/>
                <a:ea typeface="Open Sans" panose="020B0606030504020204" pitchFamily="34" charset="0"/>
                <a:cs typeface="Open Sans" panose="020B0606030504020204" pitchFamily="34" charset="0"/>
              </a:rPr>
              <a:t>“motivated because I’m thinking about it every day and doing positive things”</a:t>
            </a:r>
          </a:p>
          <a:p>
            <a:pPr marL="571500" indent="-571500">
              <a:spcAft>
                <a:spcPts val="1200"/>
              </a:spcAft>
              <a:buFont typeface="Arial" panose="020B0604020202020204" pitchFamily="34" charset="0"/>
              <a:buChar char="•"/>
            </a:pP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Incentives </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and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“accountability”</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 improved motivation</a:t>
            </a:r>
          </a:p>
          <a:p>
            <a:pPr marL="571500" indent="-571500">
              <a:spcAft>
                <a:spcPts val="1200"/>
              </a:spcAft>
              <a:buFont typeface="Arial" panose="020B0604020202020204" pitchFamily="34" charset="0"/>
              <a:buChar char="•"/>
            </a:pP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Counselor</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 was especially supportive </a:t>
            </a:r>
          </a:p>
          <a:p>
            <a:pPr marL="571500" indent="-571500">
              <a:spcAft>
                <a:spcPts val="12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Mobile app was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accessible</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flexible</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 and easy to use</a:t>
            </a:r>
          </a:p>
        </p:txBody>
      </p:sp>
      <p:sp>
        <p:nvSpPr>
          <p:cNvPr id="10" name="TextBox 10">
            <a:extLst>
              <a:ext uri="{FF2B5EF4-FFF2-40B4-BE49-F238E27FC236}">
                <a16:creationId xmlns:a16="http://schemas.microsoft.com/office/drawing/2014/main" id="{6F4097AF-B920-58CE-9E23-CD654B3A8EBE}"/>
              </a:ext>
            </a:extLst>
          </p:cNvPr>
          <p:cNvSpPr txBox="1"/>
          <p:nvPr/>
        </p:nvSpPr>
        <p:spPr>
          <a:xfrm>
            <a:off x="609600" y="694993"/>
            <a:ext cx="16840200" cy="1094467"/>
          </a:xfrm>
          <a:prstGeom prst="rect">
            <a:avLst/>
          </a:prstGeom>
        </p:spPr>
        <p:txBody>
          <a:bodyPr wrap="square" lIns="0" tIns="0" rIns="0" bIns="0" rtlCol="0" anchor="t">
            <a:spAutoFit/>
          </a:bodyPr>
          <a:lstStyle/>
          <a:p>
            <a:pPr algn="l">
              <a:lnSpc>
                <a:spcPts val="9604"/>
              </a:lnSpc>
            </a:pPr>
            <a:r>
              <a:rPr lang="en-US" sz="5400" b="1" dirty="0">
                <a:solidFill>
                  <a:srgbClr val="2254C5"/>
                </a:solidFill>
                <a:latin typeface="Montserrat Bold"/>
                <a:ea typeface="Montserrat Bold"/>
                <a:cs typeface="Montserrat Bold"/>
                <a:sym typeface="Montserrat Bold"/>
              </a:rPr>
              <a:t>Patient Semi-structured Interviews (n=24)</a:t>
            </a:r>
          </a:p>
        </p:txBody>
      </p:sp>
      <p:sp>
        <p:nvSpPr>
          <p:cNvPr id="17" name="AutoShape 4">
            <a:extLst>
              <a:ext uri="{FF2B5EF4-FFF2-40B4-BE49-F238E27FC236}">
                <a16:creationId xmlns:a16="http://schemas.microsoft.com/office/drawing/2014/main" id="{8EB06D24-68AD-8ABF-0437-1850A9256C88}"/>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7" name="TextBox 6">
            <a:extLst>
              <a:ext uri="{FF2B5EF4-FFF2-40B4-BE49-F238E27FC236}">
                <a16:creationId xmlns:a16="http://schemas.microsoft.com/office/drawing/2014/main" id="{2E0B4B36-1957-D9DE-244E-57729BA2E32A}"/>
              </a:ext>
            </a:extLst>
          </p:cNvPr>
          <p:cNvSpPr txBox="1"/>
          <p:nvPr/>
        </p:nvSpPr>
        <p:spPr>
          <a:xfrm>
            <a:off x="1143000" y="2715499"/>
            <a:ext cx="6248400" cy="677108"/>
          </a:xfrm>
          <a:prstGeom prst="rect">
            <a:avLst/>
          </a:prstGeom>
          <a:solidFill>
            <a:srgbClr val="2254C5"/>
          </a:solidFill>
        </p:spPr>
        <p:txBody>
          <a:bodyPr wrap="square" rtlCol="0">
            <a:spAutoFit/>
          </a:bodyPr>
          <a:lstStyle/>
          <a:p>
            <a:pPr algn="ctr"/>
            <a:r>
              <a:rPr lang="en-US" sz="3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CM Program Experience</a:t>
            </a:r>
          </a:p>
        </p:txBody>
      </p:sp>
    </p:spTree>
    <p:extLst>
      <p:ext uri="{BB962C8B-B14F-4D97-AF65-F5344CB8AC3E}">
        <p14:creationId xmlns:p14="http://schemas.microsoft.com/office/powerpoint/2010/main" val="123114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D4C30-EABF-2438-DBA4-D4A79DBDD62B}"/>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2569CE51-A3FC-1FD4-E566-FE0C3CB31C46}"/>
              </a:ext>
            </a:extLst>
          </p:cNvPr>
          <p:cNvSpPr/>
          <p:nvPr/>
        </p:nvSpPr>
        <p:spPr>
          <a:xfrm>
            <a:off x="-76200" y="9730999"/>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F1C88B72-294C-5559-5452-E2F9FE026346}"/>
              </a:ext>
            </a:extLst>
          </p:cNvPr>
          <p:cNvSpPr txBox="1"/>
          <p:nvPr/>
        </p:nvSpPr>
        <p:spPr>
          <a:xfrm>
            <a:off x="609600" y="694993"/>
            <a:ext cx="16840200" cy="1094467"/>
          </a:xfrm>
          <a:prstGeom prst="rect">
            <a:avLst/>
          </a:prstGeom>
        </p:spPr>
        <p:txBody>
          <a:bodyPr wrap="square" lIns="0" tIns="0" rIns="0" bIns="0" rtlCol="0" anchor="t">
            <a:spAutoFit/>
          </a:bodyPr>
          <a:lstStyle/>
          <a:p>
            <a:pPr algn="l">
              <a:lnSpc>
                <a:spcPts val="9604"/>
              </a:lnSpc>
            </a:pPr>
            <a:r>
              <a:rPr lang="en-US" sz="5400" b="1" dirty="0">
                <a:solidFill>
                  <a:srgbClr val="2254C5"/>
                </a:solidFill>
                <a:latin typeface="Montserrat Bold"/>
                <a:ea typeface="Montserrat Bold"/>
                <a:cs typeface="Montserrat Bold"/>
                <a:sym typeface="Montserrat Bold"/>
              </a:rPr>
              <a:t>Patient Semi-structured Interviews (n=24)</a:t>
            </a:r>
          </a:p>
        </p:txBody>
      </p:sp>
      <p:sp>
        <p:nvSpPr>
          <p:cNvPr id="17" name="AutoShape 4">
            <a:extLst>
              <a:ext uri="{FF2B5EF4-FFF2-40B4-BE49-F238E27FC236}">
                <a16:creationId xmlns:a16="http://schemas.microsoft.com/office/drawing/2014/main" id="{88AEE10A-F36C-F0CC-FF9A-521CCFDCC701}"/>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3" name="TextBox 5">
            <a:extLst>
              <a:ext uri="{FF2B5EF4-FFF2-40B4-BE49-F238E27FC236}">
                <a16:creationId xmlns:a16="http://schemas.microsoft.com/office/drawing/2014/main" id="{3EC6215F-C00C-F090-956D-DE321A07B873}"/>
              </a:ext>
            </a:extLst>
          </p:cNvPr>
          <p:cNvSpPr txBox="1"/>
          <p:nvPr/>
        </p:nvSpPr>
        <p:spPr>
          <a:xfrm>
            <a:off x="958312" y="3250182"/>
            <a:ext cx="9448800" cy="4555093"/>
          </a:xfrm>
          <a:prstGeom prst="rect">
            <a:avLst/>
          </a:prstGeom>
        </p:spPr>
        <p:txBody>
          <a:bodyPr wrap="square" lIns="0" tIns="0" rIns="0" bIns="0" rtlCol="0" anchor="t">
            <a:spAutoFit/>
          </a:bodyPr>
          <a:lstStyle/>
          <a:p>
            <a:pPr marL="571500" indent="-571500">
              <a:spcAft>
                <a:spcPts val="1200"/>
              </a:spcAft>
              <a:buFont typeface="Arial" panose="020B0604020202020204" pitchFamily="34" charset="0"/>
              <a:buChar char="•"/>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rPr>
              <a:t>Enjoyed starting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SUD treatment while hospitalized</a:t>
            </a:r>
          </a:p>
          <a:p>
            <a:pPr marL="571500" indent="-571500">
              <a:spcAft>
                <a:spcPts val="1200"/>
              </a:spcAft>
              <a:buFont typeface="Arial" panose="020B0604020202020204" pitchFamily="34" charset="0"/>
              <a:buChar char="•"/>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rPr>
              <a:t>Helped many focus on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self-care</a:t>
            </a:r>
            <a:endPar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endParaRPr>
          </a:p>
          <a:p>
            <a:pPr marL="571500" indent="-571500">
              <a:spcAft>
                <a:spcPts val="1200"/>
              </a:spcAft>
              <a:buFont typeface="Arial" panose="020B0604020202020204" pitchFamily="34" charset="0"/>
              <a:buChar char="•"/>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rPr>
              <a:t>Increased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engagement</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rPr>
              <a:t>,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empowerment</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rPr>
              <a:t> around health</a:t>
            </a:r>
          </a:p>
          <a:p>
            <a:pPr marL="571500" indent="-571500">
              <a:spcAft>
                <a:spcPts val="1200"/>
              </a:spcAft>
              <a:buFont typeface="Arial" panose="020B0604020202020204" pitchFamily="34" charset="0"/>
              <a:buChar char="•"/>
            </a:pP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Decreased cravings</a:t>
            </a:r>
          </a:p>
          <a:p>
            <a:pPr marL="571500" indent="-571500">
              <a:spcAft>
                <a:spcPts val="1200"/>
              </a:spcAft>
              <a:buFont typeface="Arial" panose="020B0604020202020204" pitchFamily="34" charset="0"/>
              <a:buChar char="•"/>
            </a:pP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Reduced boredom</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rPr>
              <a:t>, a common trigger</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rPr>
              <a:t>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less likely to use </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rPr>
              <a:t>while hospitalized</a:t>
            </a:r>
          </a:p>
        </p:txBody>
      </p:sp>
      <p:sp>
        <p:nvSpPr>
          <p:cNvPr id="8" name="TextBox 7">
            <a:extLst>
              <a:ext uri="{FF2B5EF4-FFF2-40B4-BE49-F238E27FC236}">
                <a16:creationId xmlns:a16="http://schemas.microsoft.com/office/drawing/2014/main" id="{C5B51982-6E69-5281-FF92-2BD1627ADD75}"/>
              </a:ext>
            </a:extLst>
          </p:cNvPr>
          <p:cNvSpPr txBox="1"/>
          <p:nvPr/>
        </p:nvSpPr>
        <p:spPr>
          <a:xfrm>
            <a:off x="936356" y="2247900"/>
            <a:ext cx="6248400" cy="677108"/>
          </a:xfrm>
          <a:prstGeom prst="rect">
            <a:avLst/>
          </a:prstGeom>
          <a:solidFill>
            <a:srgbClr val="2254C5"/>
          </a:solidFill>
        </p:spPr>
        <p:txBody>
          <a:bodyPr wrap="square" rtlCol="0">
            <a:spAutoFit/>
          </a:bodyPr>
          <a:lstStyle/>
          <a:p>
            <a:pPr algn="ctr"/>
            <a:r>
              <a:rPr lang="en-US" sz="3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CM and Hospitalization</a:t>
            </a:r>
          </a:p>
        </p:txBody>
      </p:sp>
      <p:sp>
        <p:nvSpPr>
          <p:cNvPr id="2" name="Rounded Rectangular Callout 1">
            <a:extLst>
              <a:ext uri="{FF2B5EF4-FFF2-40B4-BE49-F238E27FC236}">
                <a16:creationId xmlns:a16="http://schemas.microsoft.com/office/drawing/2014/main" id="{25F4DEE1-C6F2-29CF-B675-128F66456A0A}"/>
              </a:ext>
            </a:extLst>
          </p:cNvPr>
          <p:cNvSpPr/>
          <p:nvPr/>
        </p:nvSpPr>
        <p:spPr>
          <a:xfrm>
            <a:off x="10972800" y="2763898"/>
            <a:ext cx="6477000" cy="4284597"/>
          </a:xfrm>
          <a:prstGeom prst="wedgeRoundRectCallout">
            <a:avLst/>
          </a:prstGeom>
          <a:solidFill>
            <a:srgbClr val="173A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latin typeface="Open Sans" panose="020B0606030504020204" pitchFamily="34" charset="0"/>
                <a:ea typeface="Open Sans" panose="020B0606030504020204" pitchFamily="34" charset="0"/>
                <a:cs typeface="Open Sans" panose="020B0606030504020204" pitchFamily="34" charset="0"/>
              </a:rPr>
              <a:t>“Being in the hospital, I thought it’d be harder to stay clean, but the program kept me focused. Having the support and activities made it feel possible to get through without turning to anything.”</a:t>
            </a:r>
          </a:p>
        </p:txBody>
      </p:sp>
    </p:spTree>
    <p:extLst>
      <p:ext uri="{BB962C8B-B14F-4D97-AF65-F5344CB8AC3E}">
        <p14:creationId xmlns:p14="http://schemas.microsoft.com/office/powerpoint/2010/main" val="224023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8FC90-A7A8-5424-601D-546837BF37A1}"/>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6EAFF9FA-00DA-A655-5F60-D3099F405427}"/>
              </a:ext>
            </a:extLst>
          </p:cNvPr>
          <p:cNvSpPr/>
          <p:nvPr/>
        </p:nvSpPr>
        <p:spPr>
          <a:xfrm>
            <a:off x="-76200" y="9730999"/>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48D73273-B849-2090-9235-9F62224664F9}"/>
              </a:ext>
            </a:extLst>
          </p:cNvPr>
          <p:cNvSpPr txBox="1"/>
          <p:nvPr/>
        </p:nvSpPr>
        <p:spPr>
          <a:xfrm>
            <a:off x="609600" y="694993"/>
            <a:ext cx="16840200" cy="1094467"/>
          </a:xfrm>
          <a:prstGeom prst="rect">
            <a:avLst/>
          </a:prstGeom>
        </p:spPr>
        <p:txBody>
          <a:bodyPr wrap="square" lIns="0" tIns="0" rIns="0" bIns="0" rtlCol="0" anchor="t">
            <a:spAutoFit/>
          </a:bodyPr>
          <a:lstStyle/>
          <a:p>
            <a:pPr algn="l">
              <a:lnSpc>
                <a:spcPts val="9604"/>
              </a:lnSpc>
            </a:pPr>
            <a:r>
              <a:rPr lang="en-US" sz="5400" b="1" dirty="0">
                <a:solidFill>
                  <a:srgbClr val="2254C5"/>
                </a:solidFill>
                <a:latin typeface="Montserrat Bold"/>
                <a:ea typeface="Montserrat Bold"/>
                <a:cs typeface="Montserrat Bold"/>
                <a:sym typeface="Montserrat Bold"/>
              </a:rPr>
              <a:t>Patient Semi-structured Interviews (n=24)</a:t>
            </a:r>
          </a:p>
        </p:txBody>
      </p:sp>
      <p:sp>
        <p:nvSpPr>
          <p:cNvPr id="17" name="AutoShape 4">
            <a:extLst>
              <a:ext uri="{FF2B5EF4-FFF2-40B4-BE49-F238E27FC236}">
                <a16:creationId xmlns:a16="http://schemas.microsoft.com/office/drawing/2014/main" id="{461BC7BB-EF57-462E-A1B6-C47AD0B72925}"/>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3" name="TextBox 5">
            <a:extLst>
              <a:ext uri="{FF2B5EF4-FFF2-40B4-BE49-F238E27FC236}">
                <a16:creationId xmlns:a16="http://schemas.microsoft.com/office/drawing/2014/main" id="{227A15C3-8B91-AE98-8841-4C70644A15DD}"/>
              </a:ext>
            </a:extLst>
          </p:cNvPr>
          <p:cNvSpPr txBox="1"/>
          <p:nvPr/>
        </p:nvSpPr>
        <p:spPr>
          <a:xfrm>
            <a:off x="1124919" y="3717729"/>
            <a:ext cx="9677400" cy="2677656"/>
          </a:xfrm>
          <a:prstGeom prst="rect">
            <a:avLst/>
          </a:prstGeom>
        </p:spPr>
        <p:txBody>
          <a:bodyPr wrap="square" lIns="0" tIns="0" rIns="0" bIns="0" rtlCol="0" anchor="t">
            <a:spAutoFit/>
          </a:bodyPr>
          <a:lstStyle/>
          <a:p>
            <a:pPr marL="571500" indent="-571500">
              <a:spcAft>
                <a:spcPts val="12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Physical and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health limitations</a:t>
            </a:r>
          </a:p>
          <a:p>
            <a:pPr marL="571500" indent="-571500">
              <a:spcAft>
                <a:spcPts val="12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Feeling</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 overwhelmed </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or</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 preoccupied</a:t>
            </a:r>
          </a:p>
          <a:p>
            <a:pPr marL="571500" indent="-571500">
              <a:spcAft>
                <a:spcPts val="12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Conflicting</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 hospital schedule</a:t>
            </a:r>
          </a:p>
          <a:p>
            <a:pPr marL="571500" indent="-571500">
              <a:spcAft>
                <a:spcPts val="1200"/>
              </a:spcAft>
              <a:buFont typeface="Arial" panose="020B0604020202020204" pitchFamily="34" charset="0"/>
              <a:buChar char="•"/>
            </a:pP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Technological issues</a:t>
            </a:r>
          </a:p>
        </p:txBody>
      </p:sp>
      <p:sp>
        <p:nvSpPr>
          <p:cNvPr id="8" name="TextBox 7">
            <a:extLst>
              <a:ext uri="{FF2B5EF4-FFF2-40B4-BE49-F238E27FC236}">
                <a16:creationId xmlns:a16="http://schemas.microsoft.com/office/drawing/2014/main" id="{75ECADC5-2E2E-C712-DCBD-555771BCEEE3}"/>
              </a:ext>
            </a:extLst>
          </p:cNvPr>
          <p:cNvSpPr txBox="1"/>
          <p:nvPr/>
        </p:nvSpPr>
        <p:spPr>
          <a:xfrm>
            <a:off x="838200" y="2729131"/>
            <a:ext cx="6248400" cy="677108"/>
          </a:xfrm>
          <a:prstGeom prst="rect">
            <a:avLst/>
          </a:prstGeom>
          <a:solidFill>
            <a:srgbClr val="2254C5"/>
          </a:solidFill>
        </p:spPr>
        <p:txBody>
          <a:bodyPr wrap="square" rtlCol="0">
            <a:spAutoFit/>
          </a:bodyPr>
          <a:lstStyle/>
          <a:p>
            <a:pPr algn="ctr"/>
            <a:r>
              <a:rPr lang="en-US" sz="3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Barriers to Participation</a:t>
            </a:r>
          </a:p>
        </p:txBody>
      </p:sp>
      <p:sp>
        <p:nvSpPr>
          <p:cNvPr id="2" name="Rounded Rectangular Callout 1">
            <a:extLst>
              <a:ext uri="{FF2B5EF4-FFF2-40B4-BE49-F238E27FC236}">
                <a16:creationId xmlns:a16="http://schemas.microsoft.com/office/drawing/2014/main" id="{D9A7EDE9-95C1-842C-513B-9774F4910C97}"/>
              </a:ext>
            </a:extLst>
          </p:cNvPr>
          <p:cNvSpPr/>
          <p:nvPr/>
        </p:nvSpPr>
        <p:spPr>
          <a:xfrm>
            <a:off x="10686081" y="2729131"/>
            <a:ext cx="6477000" cy="4284597"/>
          </a:xfrm>
          <a:prstGeom prst="wedgeRoundRectCallout">
            <a:avLst/>
          </a:prstGeom>
          <a:solidFill>
            <a:srgbClr val="173A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latin typeface="Open Sans" panose="020B0606030504020204" pitchFamily="34" charset="0"/>
                <a:ea typeface="Open Sans" panose="020B0606030504020204" pitchFamily="34" charset="0"/>
                <a:cs typeface="Open Sans" panose="020B0606030504020204" pitchFamily="34" charset="0"/>
              </a:rPr>
              <a:t>“I had so much going on—appointments, medications, and just trying to get through each day. It was overwhelming…I couldn’t keep up with the program, even though I wanted to.”</a:t>
            </a:r>
          </a:p>
        </p:txBody>
      </p:sp>
    </p:spTree>
    <p:extLst>
      <p:ext uri="{BB962C8B-B14F-4D97-AF65-F5344CB8AC3E}">
        <p14:creationId xmlns:p14="http://schemas.microsoft.com/office/powerpoint/2010/main" val="348809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A433-2DE9-0A8C-240F-487FBA78225A}"/>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B6565643-9188-5F94-E030-0573D6925D1B}"/>
              </a:ext>
            </a:extLst>
          </p:cNvPr>
          <p:cNvSpPr/>
          <p:nvPr/>
        </p:nvSpPr>
        <p:spPr>
          <a:xfrm>
            <a:off x="-76200" y="9730999"/>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146AFDBB-6BDF-ADFE-6C03-4A5C9D05B22A}"/>
              </a:ext>
            </a:extLst>
          </p:cNvPr>
          <p:cNvSpPr txBox="1"/>
          <p:nvPr/>
        </p:nvSpPr>
        <p:spPr>
          <a:xfrm>
            <a:off x="643440" y="3390900"/>
            <a:ext cx="16504922" cy="6063198"/>
          </a:xfrm>
          <a:prstGeom prst="rect">
            <a:avLst/>
          </a:prstGeom>
        </p:spPr>
        <p:txBody>
          <a:bodyPr wrap="square" lIns="0" tIns="0" rIns="0" bIns="0" rtlCol="0" anchor="t">
            <a:spAutoFit/>
          </a:bodyPr>
          <a:lstStyle/>
          <a:p>
            <a:pPr marL="571500" indent="-571500">
              <a:spcAft>
                <a:spcPts val="12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Helpful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tool to maintain focus </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on recovery during transition to different environment</a:t>
            </a:r>
          </a:p>
          <a:p>
            <a:pPr marL="571500" indent="-571500">
              <a:spcAft>
                <a:spcPts val="12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Strong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desire</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continue program </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limited by:</a:t>
            </a:r>
          </a:p>
          <a:p>
            <a:pPr marL="1028700" lvl="1" indent="-571500">
              <a:spcAft>
                <a:spcPts val="1200"/>
              </a:spcAft>
              <a:buFont typeface="Courier New" panose="02070309020205020404" pitchFamily="49" charset="0"/>
              <a:buChar char="o"/>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Technical challenges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no phone/data</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a:t>
            </a:r>
          </a:p>
          <a:p>
            <a:pPr marL="1028700" lvl="1" indent="-571500">
              <a:spcAft>
                <a:spcPts val="1200"/>
              </a:spcAft>
              <a:buFont typeface="Courier New" panose="02070309020205020404" pitchFamily="49" charset="0"/>
              <a:buChar char="o"/>
            </a:pP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Changing schedules</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/routines</a:t>
            </a:r>
          </a:p>
          <a:p>
            <a:pPr marL="1028700" lvl="1" indent="-571500">
              <a:spcAft>
                <a:spcPts val="1200"/>
              </a:spcAft>
              <a:buFont typeface="Courier New" panose="02070309020205020404" pitchFamily="49" charset="0"/>
              <a:buChar char="o"/>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Balancing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other responsibilities </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(e.g. work)</a:t>
            </a:r>
            <a:endPar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endParaRPr>
          </a:p>
          <a:p>
            <a:pPr marL="1028700" lvl="1" indent="-571500">
              <a:spcAft>
                <a:spcPts val="1200"/>
              </a:spcAft>
              <a:buFont typeface="Courier New" panose="02070309020205020404" pitchFamily="49" charset="0"/>
              <a:buChar char="o"/>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Returning to a </a:t>
            </a:r>
            <a:r>
              <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rPr>
              <a:t>chaotic environment</a:t>
            </a: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rPr>
              <a:t>, especially homelessness</a:t>
            </a:r>
            <a:endParaRPr lang="en-US" sz="3600" b="1" dirty="0">
              <a:solidFill>
                <a:srgbClr val="2254C5"/>
              </a:solidFill>
              <a:latin typeface="Open Sans" panose="020B0606030504020204" pitchFamily="34" charset="0"/>
              <a:ea typeface="Open Sans" panose="020B0606030504020204" pitchFamily="34" charset="0"/>
              <a:cs typeface="Open Sans" panose="020B0606030504020204" pitchFamily="34" charset="0"/>
            </a:endParaRPr>
          </a:p>
          <a:p>
            <a:pPr marL="571500" indent="-571500">
              <a:spcAft>
                <a:spcPts val="1200"/>
              </a:spcAft>
              <a:buFont typeface="Arial" panose="020B0604020202020204" pitchFamily="34" charset="0"/>
              <a:buChar char="•"/>
            </a:pPr>
            <a:endPar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endParaRPr>
          </a:p>
          <a:p>
            <a:pPr marL="571500" indent="-571500">
              <a:spcAft>
                <a:spcPts val="1200"/>
              </a:spcAft>
              <a:buFont typeface="Arial" panose="020B0604020202020204" pitchFamily="34" charset="0"/>
              <a:buChar char="•"/>
            </a:pPr>
            <a:endPar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10">
            <a:extLst>
              <a:ext uri="{FF2B5EF4-FFF2-40B4-BE49-F238E27FC236}">
                <a16:creationId xmlns:a16="http://schemas.microsoft.com/office/drawing/2014/main" id="{DFB09714-F193-8925-2063-4E6125299756}"/>
              </a:ext>
            </a:extLst>
          </p:cNvPr>
          <p:cNvSpPr txBox="1"/>
          <p:nvPr/>
        </p:nvSpPr>
        <p:spPr>
          <a:xfrm>
            <a:off x="609600" y="694993"/>
            <a:ext cx="16840200" cy="1094467"/>
          </a:xfrm>
          <a:prstGeom prst="rect">
            <a:avLst/>
          </a:prstGeom>
        </p:spPr>
        <p:txBody>
          <a:bodyPr wrap="square" lIns="0" tIns="0" rIns="0" bIns="0" rtlCol="0" anchor="t">
            <a:spAutoFit/>
          </a:bodyPr>
          <a:lstStyle/>
          <a:p>
            <a:pPr algn="l">
              <a:lnSpc>
                <a:spcPts val="9604"/>
              </a:lnSpc>
            </a:pPr>
            <a:r>
              <a:rPr lang="en-US" sz="5400" b="1" dirty="0">
                <a:solidFill>
                  <a:srgbClr val="2254C5"/>
                </a:solidFill>
                <a:latin typeface="Montserrat Bold"/>
                <a:ea typeface="Montserrat Bold"/>
                <a:cs typeface="Montserrat Bold"/>
                <a:sym typeface="Montserrat Bold"/>
              </a:rPr>
              <a:t>Patient Semi-structured Interviews (n=24)</a:t>
            </a:r>
          </a:p>
        </p:txBody>
      </p:sp>
      <p:sp>
        <p:nvSpPr>
          <p:cNvPr id="17" name="AutoShape 4">
            <a:extLst>
              <a:ext uri="{FF2B5EF4-FFF2-40B4-BE49-F238E27FC236}">
                <a16:creationId xmlns:a16="http://schemas.microsoft.com/office/drawing/2014/main" id="{64DC5834-86B0-15D4-CBF3-04D5D8AE6E13}"/>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7" name="TextBox 6">
            <a:extLst>
              <a:ext uri="{FF2B5EF4-FFF2-40B4-BE49-F238E27FC236}">
                <a16:creationId xmlns:a16="http://schemas.microsoft.com/office/drawing/2014/main" id="{DCC22BD1-4631-AC85-DEF4-37199B579FE1}"/>
              </a:ext>
            </a:extLst>
          </p:cNvPr>
          <p:cNvSpPr txBox="1"/>
          <p:nvPr/>
        </p:nvSpPr>
        <p:spPr>
          <a:xfrm>
            <a:off x="609600" y="2155900"/>
            <a:ext cx="7528560" cy="677079"/>
          </a:xfrm>
          <a:prstGeom prst="rect">
            <a:avLst/>
          </a:prstGeom>
          <a:solidFill>
            <a:srgbClr val="2254C5"/>
          </a:solidFill>
        </p:spPr>
        <p:txBody>
          <a:bodyPr wrap="square" rtlCol="0">
            <a:spAutoFit/>
          </a:bodyPr>
          <a:lstStyle/>
          <a:p>
            <a:pPr algn="ctr"/>
            <a:r>
              <a:rPr lang="en-US" sz="3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Hospital Discharge Transition</a:t>
            </a:r>
          </a:p>
        </p:txBody>
      </p:sp>
    </p:spTree>
    <p:extLst>
      <p:ext uri="{BB962C8B-B14F-4D97-AF65-F5344CB8AC3E}">
        <p14:creationId xmlns:p14="http://schemas.microsoft.com/office/powerpoint/2010/main" val="190853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8339B-F282-5756-9AFE-171BEE82B76E}"/>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66A97F1F-A370-BE83-B4BB-E116BD6DFDE5}"/>
              </a:ext>
            </a:extLst>
          </p:cNvPr>
          <p:cNvSpPr/>
          <p:nvPr/>
        </p:nvSpPr>
        <p:spPr>
          <a:xfrm>
            <a:off x="-76200" y="9728445"/>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1F9C9906-AA8B-9F8B-E654-8B146E314839}"/>
              </a:ext>
            </a:extLst>
          </p:cNvPr>
          <p:cNvSpPr txBox="1"/>
          <p:nvPr/>
        </p:nvSpPr>
        <p:spPr>
          <a:xfrm>
            <a:off x="4749159" y="2844828"/>
            <a:ext cx="12869531" cy="2954655"/>
          </a:xfrm>
          <a:prstGeom prst="rect">
            <a:avLst/>
          </a:prstGeom>
        </p:spPr>
        <p:txBody>
          <a:bodyPr wrap="square" lIns="0" tIns="0" rIns="0" bIns="0" rtlCol="0" anchor="t">
            <a:spAutoFit/>
          </a:bodyPr>
          <a:lstStyle/>
          <a:p>
            <a:pPr algn="l"/>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Hospitalizations and deaths </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related to stimulant use disorder are rising rapidly, yet hospitalized patients with SUD experience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poor outcomes</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due to: </a:t>
            </a:r>
          </a:p>
          <a:p>
            <a:pPr marL="914400" lvl="1" indent="-457200">
              <a:buFont typeface="Courier New" panose="02070309020205020404" pitchFamily="49" charset="0"/>
              <a:buChar char="o"/>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Stigma</a:t>
            </a:r>
          </a:p>
          <a:p>
            <a:pPr marL="914400" lvl="1" indent="-457200">
              <a:buFont typeface="Courier New" panose="02070309020205020404" pitchFamily="49" charset="0"/>
              <a:buChar char="o"/>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Inadequate pain/withdrawal management</a:t>
            </a:r>
          </a:p>
          <a:p>
            <a:pPr marL="914400" lvl="1" indent="-457200">
              <a:buFont typeface="Courier New" panose="02070309020205020404" pitchFamily="49" charset="0"/>
              <a:buChar char="o"/>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Not being offered medications for OUD</a:t>
            </a:r>
          </a:p>
        </p:txBody>
      </p:sp>
      <p:sp>
        <p:nvSpPr>
          <p:cNvPr id="10" name="TextBox 10">
            <a:extLst>
              <a:ext uri="{FF2B5EF4-FFF2-40B4-BE49-F238E27FC236}">
                <a16:creationId xmlns:a16="http://schemas.microsoft.com/office/drawing/2014/main" id="{F4A90FC6-C9B4-3A4F-A324-84EEE6062992}"/>
              </a:ext>
            </a:extLst>
          </p:cNvPr>
          <p:cNvSpPr txBox="1"/>
          <p:nvPr/>
        </p:nvSpPr>
        <p:spPr>
          <a:xfrm>
            <a:off x="609600" y="925251"/>
            <a:ext cx="12869530" cy="1169511"/>
          </a:xfrm>
          <a:prstGeom prst="rect">
            <a:avLst/>
          </a:prstGeom>
        </p:spPr>
        <p:txBody>
          <a:bodyPr lIns="0" tIns="0" rIns="0" bIns="0" rtlCol="0" anchor="t">
            <a:spAutoFit/>
          </a:bodyPr>
          <a:lstStyle/>
          <a:p>
            <a:pPr algn="l">
              <a:lnSpc>
                <a:spcPts val="9604"/>
              </a:lnSpc>
            </a:pPr>
            <a:r>
              <a:rPr lang="en-US" sz="6860" b="1" dirty="0">
                <a:solidFill>
                  <a:srgbClr val="2254C5"/>
                </a:solidFill>
                <a:latin typeface="Montserrat Bold"/>
                <a:ea typeface="Montserrat Bold"/>
                <a:cs typeface="Montserrat Bold"/>
                <a:sym typeface="Montserrat Bold"/>
              </a:rPr>
              <a:t>Background</a:t>
            </a:r>
          </a:p>
        </p:txBody>
      </p:sp>
      <p:sp>
        <p:nvSpPr>
          <p:cNvPr id="17" name="AutoShape 4">
            <a:extLst>
              <a:ext uri="{FF2B5EF4-FFF2-40B4-BE49-F238E27FC236}">
                <a16:creationId xmlns:a16="http://schemas.microsoft.com/office/drawing/2014/main" id="{257588E2-999D-B5EE-2860-92E1F1D61886}"/>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2" name="TextBox 5">
            <a:extLst>
              <a:ext uri="{FF2B5EF4-FFF2-40B4-BE49-F238E27FC236}">
                <a16:creationId xmlns:a16="http://schemas.microsoft.com/office/drawing/2014/main" id="{A3BF15F8-CE56-266F-868B-E9CA6B43574C}"/>
              </a:ext>
            </a:extLst>
          </p:cNvPr>
          <p:cNvSpPr txBox="1"/>
          <p:nvPr/>
        </p:nvSpPr>
        <p:spPr>
          <a:xfrm>
            <a:off x="4784035" y="6510902"/>
            <a:ext cx="12665765" cy="984885"/>
          </a:xfrm>
          <a:prstGeom prst="rect">
            <a:avLst/>
          </a:prstGeom>
        </p:spPr>
        <p:txBody>
          <a:bodyPr wrap="square" lIns="0" tIns="0" rIns="0" bIns="0" rtlCol="0" anchor="t">
            <a:spAutoFit/>
          </a:bodyPr>
          <a:lstStyle/>
          <a:p>
            <a:pPr algn="l"/>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Hospitalization is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challenging </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especially those with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stimulant use disorder </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due to a lack of FDA-approved medications.</a:t>
            </a:r>
          </a:p>
        </p:txBody>
      </p:sp>
      <p:sp>
        <p:nvSpPr>
          <p:cNvPr id="6" name="TextBox 5">
            <a:extLst>
              <a:ext uri="{FF2B5EF4-FFF2-40B4-BE49-F238E27FC236}">
                <a16:creationId xmlns:a16="http://schemas.microsoft.com/office/drawing/2014/main" id="{AC81C7B0-3DE0-9967-E287-70DB3292791F}"/>
              </a:ext>
            </a:extLst>
          </p:cNvPr>
          <p:cNvSpPr txBox="1"/>
          <p:nvPr/>
        </p:nvSpPr>
        <p:spPr>
          <a:xfrm>
            <a:off x="14365332" y="8544461"/>
            <a:ext cx="8059537" cy="1323439"/>
          </a:xfrm>
          <a:prstGeom prst="rect">
            <a:avLst/>
          </a:prstGeom>
          <a:noFill/>
        </p:spPr>
        <p:txBody>
          <a:bodyPr wrap="square">
            <a:spAutoFit/>
          </a:bodyPr>
          <a:lstStyle/>
          <a:p>
            <a:r>
              <a:rPr lang="en-US" sz="2000" dirty="0">
                <a:solidFill>
                  <a:srgbClr val="173A8B"/>
                </a:solidFill>
              </a:rPr>
              <a:t>Singh et al. </a:t>
            </a:r>
            <a:r>
              <a:rPr lang="en-US" sz="2000" i="1" dirty="0" err="1">
                <a:solidFill>
                  <a:srgbClr val="173A8B"/>
                </a:solidFill>
              </a:rPr>
              <a:t>PloS</a:t>
            </a:r>
            <a:r>
              <a:rPr lang="en-US" sz="2000" i="1" dirty="0">
                <a:solidFill>
                  <a:srgbClr val="173A8B"/>
                </a:solidFill>
              </a:rPr>
              <a:t> One. </a:t>
            </a:r>
            <a:r>
              <a:rPr lang="en-US" sz="2000" dirty="0">
                <a:solidFill>
                  <a:srgbClr val="173A8B"/>
                </a:solidFill>
              </a:rPr>
              <a:t>2020.</a:t>
            </a:r>
          </a:p>
          <a:p>
            <a:r>
              <a:rPr lang="en-US" sz="2000" dirty="0">
                <a:solidFill>
                  <a:srgbClr val="173A8B"/>
                </a:solidFill>
              </a:rPr>
              <a:t>Velez CM. </a:t>
            </a:r>
            <a:r>
              <a:rPr lang="en-US" sz="2000" i="1" dirty="0">
                <a:solidFill>
                  <a:srgbClr val="173A8B"/>
                </a:solidFill>
              </a:rPr>
              <a:t>J Gen Intern Med</a:t>
            </a:r>
            <a:r>
              <a:rPr lang="en-US" sz="2000" dirty="0">
                <a:solidFill>
                  <a:srgbClr val="173A8B"/>
                </a:solidFill>
              </a:rPr>
              <a:t>. 2017. </a:t>
            </a:r>
            <a:br>
              <a:rPr lang="en-US" sz="2000" dirty="0">
                <a:solidFill>
                  <a:srgbClr val="173A8B"/>
                </a:solidFill>
              </a:rPr>
            </a:br>
            <a:r>
              <a:rPr lang="en-US" sz="2000" dirty="0">
                <a:solidFill>
                  <a:srgbClr val="173A8B"/>
                </a:solidFill>
              </a:rPr>
              <a:t>Simon R. </a:t>
            </a:r>
            <a:r>
              <a:rPr lang="en-US" sz="2000" i="1" dirty="0" err="1">
                <a:solidFill>
                  <a:srgbClr val="173A8B"/>
                </a:solidFill>
              </a:rPr>
              <a:t>Subst</a:t>
            </a:r>
            <a:r>
              <a:rPr lang="en-US" sz="2000" i="1" dirty="0">
                <a:solidFill>
                  <a:srgbClr val="173A8B"/>
                </a:solidFill>
              </a:rPr>
              <a:t> </a:t>
            </a:r>
            <a:r>
              <a:rPr lang="en-US" sz="2000" i="1" dirty="0" err="1">
                <a:solidFill>
                  <a:srgbClr val="173A8B"/>
                </a:solidFill>
              </a:rPr>
              <a:t>Abus</a:t>
            </a:r>
            <a:r>
              <a:rPr lang="en-US" sz="2000" dirty="0">
                <a:solidFill>
                  <a:srgbClr val="173A8B"/>
                </a:solidFill>
              </a:rPr>
              <a:t>. 2020. </a:t>
            </a:r>
            <a:br>
              <a:rPr lang="en-US" sz="2000" dirty="0">
                <a:solidFill>
                  <a:srgbClr val="173A8B"/>
                </a:solidFill>
              </a:rPr>
            </a:br>
            <a:endParaRPr lang="en-US" sz="2000" dirty="0">
              <a:solidFill>
                <a:srgbClr val="173A8B"/>
              </a:solidFill>
            </a:endParaRPr>
          </a:p>
        </p:txBody>
      </p:sp>
      <p:pic>
        <p:nvPicPr>
          <p:cNvPr id="8" name="Picture 7" descr="A medical informational poster&#10;&#10;Description automatically generated with medium confidence">
            <a:extLst>
              <a:ext uri="{FF2B5EF4-FFF2-40B4-BE49-F238E27FC236}">
                <a16:creationId xmlns:a16="http://schemas.microsoft.com/office/drawing/2014/main" id="{423BAF21-00E3-48D7-3127-3FB84B55296F}"/>
              </a:ext>
            </a:extLst>
          </p:cNvPr>
          <p:cNvPicPr>
            <a:picLocks noChangeAspect="1"/>
          </p:cNvPicPr>
          <p:nvPr/>
        </p:nvPicPr>
        <p:blipFill>
          <a:blip r:embed="rId3"/>
          <a:srcRect l="9349" t="39243" r="9876"/>
          <a:stretch/>
        </p:blipFill>
        <p:spPr>
          <a:xfrm>
            <a:off x="838200" y="2997710"/>
            <a:ext cx="3267041" cy="2913893"/>
          </a:xfrm>
          <a:prstGeom prst="rect">
            <a:avLst/>
          </a:prstGeom>
        </p:spPr>
      </p:pic>
    </p:spTree>
    <p:extLst>
      <p:ext uri="{BB962C8B-B14F-4D97-AF65-F5344CB8AC3E}">
        <p14:creationId xmlns:p14="http://schemas.microsoft.com/office/powerpoint/2010/main" val="331364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a:extLst>
            <a:ext uri="{FF2B5EF4-FFF2-40B4-BE49-F238E27FC236}">
              <a16:creationId xmlns:a16="http://schemas.microsoft.com/office/drawing/2014/main" id="{78F767A8-71AE-6846-F2CD-FC4C27C9F011}"/>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36A80BDC-5FAB-3AEB-D932-C4ACDC3A3A66}"/>
              </a:ext>
            </a:extLst>
          </p:cNvPr>
          <p:cNvSpPr/>
          <p:nvPr/>
        </p:nvSpPr>
        <p:spPr>
          <a:xfrm>
            <a:off x="873104" y="2433084"/>
            <a:ext cx="16541793" cy="993473"/>
          </a:xfrm>
          <a:prstGeom prst="roundRect">
            <a:avLst/>
          </a:prstGeom>
          <a:solidFill>
            <a:schemeClr val="bg1">
              <a:lumMod val="8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latin typeface="Open Sans" panose="020B0606030504020204" pitchFamily="34" charset="0"/>
                <a:ea typeface="Open Sans" panose="020B0606030504020204" pitchFamily="34" charset="0"/>
                <a:cs typeface="Open Sans" panose="020B0606030504020204" pitchFamily="34" charset="0"/>
              </a:rPr>
              <a:t>Implementing a mobile-app CM program was </a:t>
            </a:r>
            <a:r>
              <a:rPr lang="en-US" sz="3200" b="1" dirty="0">
                <a:latin typeface="Open Sans" panose="020B0606030504020204" pitchFamily="34" charset="0"/>
                <a:ea typeface="Open Sans" panose="020B0606030504020204" pitchFamily="34" charset="0"/>
                <a:cs typeface="Open Sans" panose="020B0606030504020204" pitchFamily="34" charset="0"/>
              </a:rPr>
              <a:t>feasible in the hospital </a:t>
            </a:r>
            <a:r>
              <a:rPr lang="en-US" sz="3200" dirty="0">
                <a:latin typeface="Open Sans" panose="020B0606030504020204" pitchFamily="34" charset="0"/>
                <a:ea typeface="Open Sans" panose="020B0606030504020204" pitchFamily="34" charset="0"/>
                <a:cs typeface="Open Sans" panose="020B0606030504020204" pitchFamily="34" charset="0"/>
              </a:rPr>
              <a:t>setting.</a:t>
            </a:r>
          </a:p>
        </p:txBody>
      </p:sp>
      <p:sp>
        <p:nvSpPr>
          <p:cNvPr id="2" name="AutoShape 2">
            <a:extLst>
              <a:ext uri="{FF2B5EF4-FFF2-40B4-BE49-F238E27FC236}">
                <a16:creationId xmlns:a16="http://schemas.microsoft.com/office/drawing/2014/main" id="{34D8E9FE-ABC4-F3D7-D5E5-5EA56A9E00A1}"/>
              </a:ext>
            </a:extLst>
          </p:cNvPr>
          <p:cNvSpPr/>
          <p:nvPr/>
        </p:nvSpPr>
        <p:spPr>
          <a:xfrm>
            <a:off x="0" y="9715500"/>
            <a:ext cx="18395101" cy="0"/>
          </a:xfrm>
          <a:prstGeom prst="line">
            <a:avLst/>
          </a:prstGeom>
          <a:ln w="38100"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A3158548-3BB4-6677-8710-2FD50F4EEABA}"/>
              </a:ext>
            </a:extLst>
          </p:cNvPr>
          <p:cNvSpPr txBox="1"/>
          <p:nvPr/>
        </p:nvSpPr>
        <p:spPr>
          <a:xfrm>
            <a:off x="775855" y="718768"/>
            <a:ext cx="9899716" cy="1161280"/>
          </a:xfrm>
          <a:prstGeom prst="rect">
            <a:avLst/>
          </a:prstGeom>
        </p:spPr>
        <p:txBody>
          <a:bodyPr lIns="0" tIns="0" rIns="0" bIns="0" rtlCol="0" anchor="t">
            <a:spAutoFit/>
          </a:bodyPr>
          <a:lstStyle/>
          <a:p>
            <a:pPr marL="0" marR="0" lvl="0" indent="0" algn="l" defTabSz="914400" rtl="0" eaLnBrk="1" fontAlgn="auto" latinLnBrk="0" hangingPunct="1">
              <a:lnSpc>
                <a:spcPts val="9912"/>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ontserrat Bold"/>
                <a:ea typeface="Montserrat Bold"/>
                <a:cs typeface="Montserrat Bold"/>
                <a:sym typeface="Montserrat Bold"/>
              </a:rPr>
              <a:t>Conclusions</a:t>
            </a:r>
          </a:p>
        </p:txBody>
      </p:sp>
      <p:sp>
        <p:nvSpPr>
          <p:cNvPr id="4" name="AutoShape 2">
            <a:extLst>
              <a:ext uri="{FF2B5EF4-FFF2-40B4-BE49-F238E27FC236}">
                <a16:creationId xmlns:a16="http://schemas.microsoft.com/office/drawing/2014/main" id="{43F25EE5-E478-9ACE-45F1-A0352E83A423}"/>
              </a:ext>
            </a:extLst>
          </p:cNvPr>
          <p:cNvSpPr/>
          <p:nvPr/>
        </p:nvSpPr>
        <p:spPr>
          <a:xfrm>
            <a:off x="0" y="547254"/>
            <a:ext cx="18395101" cy="0"/>
          </a:xfrm>
          <a:prstGeom prst="line">
            <a:avLst/>
          </a:prstGeom>
          <a:ln w="38100"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ounded Rectangle 7">
            <a:extLst>
              <a:ext uri="{FF2B5EF4-FFF2-40B4-BE49-F238E27FC236}">
                <a16:creationId xmlns:a16="http://schemas.microsoft.com/office/drawing/2014/main" id="{123C20C4-39C6-0B22-9BD4-F22FDC12CBB6}"/>
              </a:ext>
            </a:extLst>
          </p:cNvPr>
          <p:cNvSpPr/>
          <p:nvPr/>
        </p:nvSpPr>
        <p:spPr>
          <a:xfrm>
            <a:off x="873104" y="3897391"/>
            <a:ext cx="16541793" cy="1382938"/>
          </a:xfrm>
          <a:prstGeom prst="roundRect">
            <a:avLst/>
          </a:prstGeom>
          <a:solidFill>
            <a:schemeClr val="bg1">
              <a:lumMod val="8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latin typeface="Open Sans" panose="020B0606030504020204" pitchFamily="34" charset="0"/>
                <a:ea typeface="Open Sans" panose="020B0606030504020204" pitchFamily="34" charset="0"/>
                <a:cs typeface="Open Sans" panose="020B0606030504020204" pitchFamily="34" charset="0"/>
              </a:rPr>
              <a:t>Participants felt participating in CM while hospitalized </a:t>
            </a:r>
            <a:r>
              <a:rPr lang="en-US" sz="3200" b="1" dirty="0">
                <a:latin typeface="Open Sans" panose="020B0606030504020204" pitchFamily="34" charset="0"/>
                <a:ea typeface="Open Sans" panose="020B0606030504020204" pitchFamily="34" charset="0"/>
                <a:cs typeface="Open Sans" panose="020B0606030504020204" pitchFamily="34" charset="0"/>
              </a:rPr>
              <a:t>supported their SUD and health goals</a:t>
            </a:r>
            <a:r>
              <a:rPr lang="en-US" sz="3200" dirty="0">
                <a:latin typeface="Open Sans" panose="020B0606030504020204" pitchFamily="34" charset="0"/>
                <a:ea typeface="Open Sans" panose="020B0606030504020204" pitchFamily="34" charset="0"/>
                <a:cs typeface="Open Sans" panose="020B0606030504020204" pitchFamily="34" charset="0"/>
              </a:rPr>
              <a:t>.</a:t>
            </a:r>
          </a:p>
        </p:txBody>
      </p:sp>
      <p:sp>
        <p:nvSpPr>
          <p:cNvPr id="9" name="Rounded Rectangle 8">
            <a:extLst>
              <a:ext uri="{FF2B5EF4-FFF2-40B4-BE49-F238E27FC236}">
                <a16:creationId xmlns:a16="http://schemas.microsoft.com/office/drawing/2014/main" id="{AF19C113-6AD8-E526-48EC-B31A66252A2B}"/>
              </a:ext>
            </a:extLst>
          </p:cNvPr>
          <p:cNvSpPr/>
          <p:nvPr/>
        </p:nvSpPr>
        <p:spPr>
          <a:xfrm>
            <a:off x="873103" y="5753100"/>
            <a:ext cx="16541793" cy="1394004"/>
          </a:xfrm>
          <a:prstGeom prst="roundRect">
            <a:avLst/>
          </a:prstGeom>
          <a:solidFill>
            <a:schemeClr val="bg1">
              <a:lumMod val="8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latin typeface="Open Sans" panose="020B0606030504020204" pitchFamily="34" charset="0"/>
                <a:ea typeface="Open Sans" panose="020B0606030504020204" pitchFamily="34" charset="0"/>
                <a:cs typeface="Open Sans" panose="020B0606030504020204" pitchFamily="34" charset="0"/>
              </a:rPr>
              <a:t>Participation varied widely </a:t>
            </a:r>
            <a:r>
              <a:rPr lang="en-US" sz="3200" dirty="0">
                <a:latin typeface="Open Sans" panose="020B0606030504020204" pitchFamily="34" charset="0"/>
                <a:ea typeface="Open Sans" panose="020B0606030504020204" pitchFamily="34" charset="0"/>
                <a:cs typeface="Open Sans" panose="020B0606030504020204" pitchFamily="34" charset="0"/>
              </a:rPr>
              <a:t>with technological issues and competing priorities as common barriers.</a:t>
            </a:r>
          </a:p>
        </p:txBody>
      </p:sp>
    </p:spTree>
    <p:extLst>
      <p:ext uri="{BB962C8B-B14F-4D97-AF65-F5344CB8AC3E}">
        <p14:creationId xmlns:p14="http://schemas.microsoft.com/office/powerpoint/2010/main" val="307918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3E1B-DDAD-0F31-A8C2-A7DFF40CF3CD}"/>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F361CC92-4A74-0D9D-CE1A-6DD6DB1AB412}"/>
              </a:ext>
            </a:extLst>
          </p:cNvPr>
          <p:cNvSpPr/>
          <p:nvPr/>
        </p:nvSpPr>
        <p:spPr>
          <a:xfrm>
            <a:off x="-76200" y="9730999"/>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AD4866F2-663D-8878-8B02-5E2A85835B57}"/>
              </a:ext>
            </a:extLst>
          </p:cNvPr>
          <p:cNvSpPr txBox="1"/>
          <p:nvPr/>
        </p:nvSpPr>
        <p:spPr>
          <a:xfrm>
            <a:off x="762000" y="2516964"/>
            <a:ext cx="16230600" cy="6360716"/>
          </a:xfrm>
          <a:prstGeom prst="rect">
            <a:avLst/>
          </a:prstGeom>
        </p:spPr>
        <p:txBody>
          <a:bodyPr wrap="square" lIns="0" tIns="0" rIns="0" bIns="0" rtlCol="0" anchor="t">
            <a:spAutoFit/>
          </a:bodyPr>
          <a:lstStyle/>
          <a:p>
            <a:pPr marL="457200" indent="-457200" algn="l">
              <a:spcAft>
                <a:spcPts val="16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This was implemented at an academic hospital with a robust addiction consult service, limiting generalizability to other hospitals. </a:t>
            </a:r>
          </a:p>
          <a:p>
            <a:pPr marL="457200" indent="-457200">
              <a:spcAft>
                <a:spcPts val="16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Implementation required relatively few staffing resources and could potentially be useful in hospital settings without fewer addiction resources.</a:t>
            </a:r>
          </a:p>
          <a:p>
            <a:pPr marL="457200" indent="-457200">
              <a:spcAft>
                <a:spcPts val="16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Future research could focus on understanding factors that influence low vs. high engagement.</a:t>
            </a:r>
          </a:p>
          <a:p>
            <a:pPr marL="457200" indent="-457200" algn="l">
              <a:spcAft>
                <a:spcPts val="1600"/>
              </a:spcAft>
              <a:buFont typeface="Arial" panose="020B0604020202020204" pitchFamily="34" charset="0"/>
              <a:buChar char="•"/>
            </a:pPr>
            <a:r>
              <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A controlled study could evaluate effectiveness of this intervention on hospital and health outcomes.</a:t>
            </a:r>
          </a:p>
          <a:p>
            <a:pPr marL="457200" indent="-457200" algn="l">
              <a:spcAft>
                <a:spcPts val="1600"/>
              </a:spcAft>
              <a:buFont typeface="Arial" panose="020B0604020202020204" pitchFamily="34" charset="0"/>
              <a:buChar char="•"/>
            </a:pPr>
            <a:endParaRPr lang="en-US" sz="36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endParaRPr>
          </a:p>
        </p:txBody>
      </p:sp>
      <p:sp>
        <p:nvSpPr>
          <p:cNvPr id="10" name="TextBox 10">
            <a:extLst>
              <a:ext uri="{FF2B5EF4-FFF2-40B4-BE49-F238E27FC236}">
                <a16:creationId xmlns:a16="http://schemas.microsoft.com/office/drawing/2014/main" id="{983D2325-C05A-B2D9-46C7-F8B3BEBC48ED}"/>
              </a:ext>
            </a:extLst>
          </p:cNvPr>
          <p:cNvSpPr txBox="1"/>
          <p:nvPr/>
        </p:nvSpPr>
        <p:spPr>
          <a:xfrm>
            <a:off x="609600" y="852426"/>
            <a:ext cx="16002000" cy="1113446"/>
          </a:xfrm>
          <a:prstGeom prst="rect">
            <a:avLst/>
          </a:prstGeom>
        </p:spPr>
        <p:txBody>
          <a:bodyPr wrap="square" lIns="0" tIns="0" rIns="0" bIns="0" rtlCol="0" anchor="t">
            <a:spAutoFit/>
          </a:bodyPr>
          <a:lstStyle/>
          <a:p>
            <a:pPr algn="l">
              <a:lnSpc>
                <a:spcPts val="9604"/>
              </a:lnSpc>
            </a:pPr>
            <a:r>
              <a:rPr lang="en-US" sz="6000" b="1" dirty="0">
                <a:solidFill>
                  <a:srgbClr val="2254C5"/>
                </a:solidFill>
                <a:latin typeface="Montserrat Bold"/>
                <a:ea typeface="Montserrat Bold"/>
                <a:cs typeface="Montserrat Bold"/>
                <a:sym typeface="Montserrat Bold"/>
              </a:rPr>
              <a:t>Limitations and future direction</a:t>
            </a:r>
          </a:p>
        </p:txBody>
      </p:sp>
      <p:sp>
        <p:nvSpPr>
          <p:cNvPr id="17" name="AutoShape 4">
            <a:extLst>
              <a:ext uri="{FF2B5EF4-FFF2-40B4-BE49-F238E27FC236}">
                <a16:creationId xmlns:a16="http://schemas.microsoft.com/office/drawing/2014/main" id="{215A72CC-873A-C6F2-FA06-74D7F8E0BC3C}"/>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428095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8" name="TextBox 8"/>
          <p:cNvSpPr txBox="1"/>
          <p:nvPr/>
        </p:nvSpPr>
        <p:spPr>
          <a:xfrm>
            <a:off x="609600" y="3775378"/>
            <a:ext cx="13059340" cy="2272482"/>
          </a:xfrm>
          <a:prstGeom prst="rect">
            <a:avLst/>
          </a:prstGeom>
        </p:spPr>
        <p:txBody>
          <a:bodyPr lIns="0" tIns="0" rIns="0" bIns="0" rtlCol="0" anchor="t">
            <a:spAutoFit/>
          </a:bodyPr>
          <a:lstStyle/>
          <a:p>
            <a:pPr algn="l">
              <a:lnSpc>
                <a:spcPts val="20345"/>
              </a:lnSpc>
            </a:pPr>
            <a:r>
              <a:rPr lang="en-US" sz="9600" b="1" dirty="0">
                <a:solidFill>
                  <a:srgbClr val="FFFFFF"/>
                </a:solidFill>
                <a:latin typeface="Montserrat Bold"/>
                <a:ea typeface="Montserrat Bold"/>
                <a:cs typeface="Montserrat Bold"/>
                <a:sym typeface="Montserrat Bold"/>
              </a:rPr>
              <a:t>Thank You</a:t>
            </a:r>
          </a:p>
        </p:txBody>
      </p:sp>
      <p:sp>
        <p:nvSpPr>
          <p:cNvPr id="9" name="TextBox 9"/>
          <p:cNvSpPr txBox="1"/>
          <p:nvPr/>
        </p:nvSpPr>
        <p:spPr>
          <a:xfrm>
            <a:off x="762000" y="6313891"/>
            <a:ext cx="3322065" cy="1276119"/>
          </a:xfrm>
          <a:prstGeom prst="rect">
            <a:avLst/>
          </a:prstGeom>
        </p:spPr>
        <p:txBody>
          <a:bodyPr wrap="square" lIns="0" tIns="0" rIns="0" bIns="0" rtlCol="0" anchor="t">
            <a:spAutoFit/>
          </a:bodyPr>
          <a:lstStyle/>
          <a:p>
            <a:pPr algn="l">
              <a:lnSpc>
                <a:spcPts val="3406"/>
              </a:lnSpc>
              <a:spcBef>
                <a:spcPct val="0"/>
              </a:spcBef>
            </a:pPr>
            <a:r>
              <a:rPr lang="en-US" sz="2800" dirty="0">
                <a:solidFill>
                  <a:srgbClr val="FFFFFF"/>
                </a:solidFill>
                <a:latin typeface="Montserrat"/>
                <a:ea typeface="Montserrat"/>
                <a:cs typeface="Montserrat"/>
                <a:sym typeface="Montserrat"/>
              </a:rPr>
              <a:t>Linda Peng</a:t>
            </a:r>
          </a:p>
          <a:p>
            <a:pPr algn="l">
              <a:lnSpc>
                <a:spcPts val="3406"/>
              </a:lnSpc>
              <a:spcBef>
                <a:spcPct val="0"/>
              </a:spcBef>
            </a:pPr>
            <a:r>
              <a:rPr lang="en-US" sz="2800" dirty="0" err="1">
                <a:solidFill>
                  <a:srgbClr val="FFFFFF"/>
                </a:solidFill>
                <a:latin typeface="Montserrat"/>
                <a:ea typeface="Montserrat"/>
                <a:cs typeface="Montserrat"/>
                <a:sym typeface="Montserrat"/>
              </a:rPr>
              <a:t>pengli@ohsu.edu</a:t>
            </a:r>
            <a:endParaRPr lang="en-US" sz="2800" dirty="0">
              <a:solidFill>
                <a:srgbClr val="FFFFFF"/>
              </a:solidFill>
              <a:latin typeface="Montserrat"/>
              <a:ea typeface="Montserrat"/>
              <a:cs typeface="Montserrat"/>
              <a:sym typeface="Montserrat"/>
            </a:endParaRPr>
          </a:p>
          <a:p>
            <a:pPr algn="l">
              <a:lnSpc>
                <a:spcPts val="3406"/>
              </a:lnSpc>
              <a:spcBef>
                <a:spcPct val="0"/>
              </a:spcBef>
            </a:pPr>
            <a:endParaRPr lang="en-US" sz="2800" dirty="0">
              <a:solidFill>
                <a:srgbClr val="FFFFFF"/>
              </a:solidFill>
              <a:latin typeface="Montserrat"/>
              <a:ea typeface="Montserrat"/>
              <a:cs typeface="Montserrat"/>
              <a:sym typeface="Montserrat"/>
            </a:endParaRPr>
          </a:p>
        </p:txBody>
      </p:sp>
      <p:sp>
        <p:nvSpPr>
          <p:cNvPr id="11" name="AutoShape 11"/>
          <p:cNvSpPr/>
          <p:nvPr/>
        </p:nvSpPr>
        <p:spPr>
          <a:xfrm>
            <a:off x="0" y="9700628"/>
            <a:ext cx="183951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p:cNvSpPr/>
          <p:nvPr/>
        </p:nvSpPr>
        <p:spPr>
          <a:xfrm>
            <a:off x="11850061" y="633531"/>
            <a:ext cx="6437939" cy="0"/>
          </a:xfrm>
          <a:prstGeom prst="line">
            <a:avLst/>
          </a:prstGeom>
          <a:ln w="28575" cap="flat">
            <a:solidFill>
              <a:srgbClr val="FFFFFF"/>
            </a:solidFill>
            <a:prstDash val="solid"/>
            <a:headEnd type="none" w="sm" len="sm"/>
            <a:tailEnd type="none" w="sm" len="sm"/>
          </a:ln>
        </p:spPr>
        <p:txBody>
          <a:bodyPr/>
          <a:lstStyle/>
          <a:p>
            <a:endParaRPr lang="en-US"/>
          </a:p>
        </p:txBody>
      </p:sp>
      <p:sp>
        <p:nvSpPr>
          <p:cNvPr id="15" name="AutoShape 11">
            <a:extLst>
              <a:ext uri="{FF2B5EF4-FFF2-40B4-BE49-F238E27FC236}">
                <a16:creationId xmlns:a16="http://schemas.microsoft.com/office/drawing/2014/main" id="{9484439D-106A-2F0F-BE8C-EA8A1E607D27}"/>
              </a:ext>
            </a:extLst>
          </p:cNvPr>
          <p:cNvSpPr/>
          <p:nvPr/>
        </p:nvSpPr>
        <p:spPr>
          <a:xfrm>
            <a:off x="-107101" y="633531"/>
            <a:ext cx="183951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20" name="Rectangle 19">
            <a:extLst>
              <a:ext uri="{FF2B5EF4-FFF2-40B4-BE49-F238E27FC236}">
                <a16:creationId xmlns:a16="http://schemas.microsoft.com/office/drawing/2014/main" id="{F02A0488-F550-F7B2-32E6-1A94A16B09A6}"/>
              </a:ext>
            </a:extLst>
          </p:cNvPr>
          <p:cNvSpPr/>
          <p:nvPr/>
        </p:nvSpPr>
        <p:spPr>
          <a:xfrm>
            <a:off x="0" y="7767050"/>
            <a:ext cx="18288000" cy="1933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Icon&#10;&#10;Description automatically generated">
            <a:extLst>
              <a:ext uri="{FF2B5EF4-FFF2-40B4-BE49-F238E27FC236}">
                <a16:creationId xmlns:a16="http://schemas.microsoft.com/office/drawing/2014/main" id="{B6D703B0-7820-B611-07A6-6D2166F8A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20" y="7803654"/>
            <a:ext cx="1075969" cy="1839257"/>
          </a:xfrm>
          <a:prstGeom prst="rect">
            <a:avLst/>
          </a:prstGeom>
        </p:spPr>
      </p:pic>
      <p:pic>
        <p:nvPicPr>
          <p:cNvPr id="22" name="Picture 21">
            <a:extLst>
              <a:ext uri="{FF2B5EF4-FFF2-40B4-BE49-F238E27FC236}">
                <a16:creationId xmlns:a16="http://schemas.microsoft.com/office/drawing/2014/main" id="{6D3057D6-A7AA-2118-34DE-D2B9910FB6B2}"/>
              </a:ext>
            </a:extLst>
          </p:cNvPr>
          <p:cNvPicPr>
            <a:picLocks noChangeAspect="1"/>
          </p:cNvPicPr>
          <p:nvPr/>
        </p:nvPicPr>
        <p:blipFill>
          <a:blip r:embed="rId4"/>
          <a:stretch>
            <a:fillRect/>
          </a:stretch>
        </p:blipFill>
        <p:spPr>
          <a:xfrm>
            <a:off x="7736704" y="7984034"/>
            <a:ext cx="2814592" cy="1563662"/>
          </a:xfrm>
          <a:prstGeom prst="rect">
            <a:avLst/>
          </a:prstGeom>
        </p:spPr>
      </p:pic>
      <p:pic>
        <p:nvPicPr>
          <p:cNvPr id="23" name="Picture 22" descr="Logo&#10;&#10;Description automatically generated">
            <a:extLst>
              <a:ext uri="{FF2B5EF4-FFF2-40B4-BE49-F238E27FC236}">
                <a16:creationId xmlns:a16="http://schemas.microsoft.com/office/drawing/2014/main" id="{4C98D418-7A8D-1462-277A-994C2963844E}"/>
              </a:ext>
            </a:extLst>
          </p:cNvPr>
          <p:cNvPicPr>
            <a:picLocks noChangeAspect="1"/>
          </p:cNvPicPr>
          <p:nvPr/>
        </p:nvPicPr>
        <p:blipFill>
          <a:blip r:embed="rId5"/>
          <a:stretch>
            <a:fillRect/>
          </a:stretch>
        </p:blipFill>
        <p:spPr>
          <a:xfrm>
            <a:off x="3429000" y="8255300"/>
            <a:ext cx="3396821" cy="1021130"/>
          </a:xfrm>
          <a:prstGeom prst="rect">
            <a:avLst/>
          </a:prstGeom>
        </p:spPr>
      </p:pic>
      <p:sp>
        <p:nvSpPr>
          <p:cNvPr id="16" name="Freeform 3">
            <a:extLst>
              <a:ext uri="{FF2B5EF4-FFF2-40B4-BE49-F238E27FC236}">
                <a16:creationId xmlns:a16="http://schemas.microsoft.com/office/drawing/2014/main" id="{55E0E72C-358A-4C64-C990-BB0B5D28089B}"/>
              </a:ext>
            </a:extLst>
          </p:cNvPr>
          <p:cNvSpPr/>
          <p:nvPr/>
        </p:nvSpPr>
        <p:spPr>
          <a:xfrm rot="66269">
            <a:off x="12266571" y="2982330"/>
            <a:ext cx="5125655" cy="8291500"/>
          </a:xfrm>
          <a:custGeom>
            <a:avLst/>
            <a:gdLst/>
            <a:ahLst/>
            <a:cxnLst/>
            <a:rect l="l" t="t" r="r" b="b"/>
            <a:pathLst>
              <a:path w="6645289" h="10749731">
                <a:moveTo>
                  <a:pt x="0" y="0"/>
                </a:moveTo>
                <a:lnTo>
                  <a:pt x="6645288" y="0"/>
                </a:lnTo>
                <a:lnTo>
                  <a:pt x="6645288" y="10749731"/>
                </a:lnTo>
                <a:lnTo>
                  <a:pt x="0" y="107497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a:extLst>
            <a:ext uri="{FF2B5EF4-FFF2-40B4-BE49-F238E27FC236}">
              <a16:creationId xmlns:a16="http://schemas.microsoft.com/office/drawing/2014/main" id="{BB74A2F7-F1B9-E60F-F12F-56CF5DCB441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4A22AFD-E479-3FB9-4738-84F31EFE6818}"/>
              </a:ext>
            </a:extLst>
          </p:cNvPr>
          <p:cNvSpPr/>
          <p:nvPr/>
        </p:nvSpPr>
        <p:spPr>
          <a:xfrm>
            <a:off x="0" y="9715500"/>
            <a:ext cx="18395101" cy="0"/>
          </a:xfrm>
          <a:prstGeom prst="line">
            <a:avLst/>
          </a:prstGeom>
          <a:ln w="38100"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32C4001E-0509-4BE4-CAD7-E1150E7E163B}"/>
              </a:ext>
            </a:extLst>
          </p:cNvPr>
          <p:cNvSpPr txBox="1"/>
          <p:nvPr/>
        </p:nvSpPr>
        <p:spPr>
          <a:xfrm>
            <a:off x="495299" y="600981"/>
            <a:ext cx="17297400" cy="1104277"/>
          </a:xfrm>
          <a:prstGeom prst="rect">
            <a:avLst/>
          </a:prstGeom>
        </p:spPr>
        <p:txBody>
          <a:bodyPr wrap="square" lIns="0" tIns="0" rIns="0" bIns="0" rtlCol="0" anchor="t">
            <a:spAutoFit/>
          </a:bodyPr>
          <a:lstStyle/>
          <a:p>
            <a:pPr marL="0" marR="0" lvl="0" indent="0" algn="l" defTabSz="914400" rtl="0" eaLnBrk="1" fontAlgn="auto" latinLnBrk="0" hangingPunct="1">
              <a:lnSpc>
                <a:spcPts val="9912"/>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ontserrat Bold"/>
                <a:ea typeface="Montserrat Bold"/>
                <a:cs typeface="Montserrat Bold"/>
                <a:sym typeface="Montserrat Bold"/>
              </a:rPr>
              <a:t>Hospital CM </a:t>
            </a:r>
            <a:r>
              <a:rPr lang="en-US" sz="4800" b="1" dirty="0">
                <a:solidFill>
                  <a:srgbClr val="FFFFFF"/>
                </a:solidFill>
                <a:latin typeface="Montserrat Bold"/>
                <a:ea typeface="Montserrat Bold"/>
                <a:cs typeface="Montserrat Bold"/>
                <a:sym typeface="Montserrat Bold"/>
              </a:rPr>
              <a:t>Process</a:t>
            </a:r>
            <a:endParaRPr kumimoji="0" lang="en-US" sz="4800" b="1" i="0" u="none" strike="noStrike" kern="1200" cap="none" spc="0" normalizeH="0" baseline="0" noProof="0" dirty="0">
              <a:ln>
                <a:noFill/>
              </a:ln>
              <a:solidFill>
                <a:srgbClr val="FFFFFF"/>
              </a:solidFill>
              <a:effectLst/>
              <a:uLnTx/>
              <a:uFillTx/>
              <a:latin typeface="Montserrat Bold"/>
              <a:ea typeface="Montserrat Bold"/>
              <a:cs typeface="Montserrat Bold"/>
              <a:sym typeface="Montserrat Bold"/>
            </a:endParaRPr>
          </a:p>
        </p:txBody>
      </p:sp>
      <p:sp>
        <p:nvSpPr>
          <p:cNvPr id="4" name="AutoShape 2">
            <a:extLst>
              <a:ext uri="{FF2B5EF4-FFF2-40B4-BE49-F238E27FC236}">
                <a16:creationId xmlns:a16="http://schemas.microsoft.com/office/drawing/2014/main" id="{264300F0-7A53-9BF8-7596-4147796E806F}"/>
              </a:ext>
            </a:extLst>
          </p:cNvPr>
          <p:cNvSpPr/>
          <p:nvPr/>
        </p:nvSpPr>
        <p:spPr>
          <a:xfrm>
            <a:off x="-53551" y="533399"/>
            <a:ext cx="18395101" cy="0"/>
          </a:xfrm>
          <a:prstGeom prst="line">
            <a:avLst/>
          </a:prstGeom>
          <a:ln w="38100"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46FB8D1-58A2-6362-881C-0F3AC4449078}"/>
              </a:ext>
            </a:extLst>
          </p:cNvPr>
          <p:cNvSpPr txBox="1"/>
          <p:nvPr/>
        </p:nvSpPr>
        <p:spPr>
          <a:xfrm>
            <a:off x="3657600" y="2019300"/>
            <a:ext cx="10525992" cy="523220"/>
          </a:xfrm>
          <a:prstGeom prst="rect">
            <a:avLst/>
          </a:prstGeom>
          <a:solidFill>
            <a:schemeClr val="bg1">
              <a:lumMod val="85000"/>
              <a:alpha val="35603"/>
            </a:schemeClr>
          </a:solidFill>
          <a:effectLst/>
        </p:spPr>
        <p:txBody>
          <a:bodyPr wrap="square" rtlCol="0">
            <a:spAutoFit/>
          </a:bodyPr>
          <a:lstStyle/>
          <a:p>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Research team consents participant.</a:t>
            </a:r>
          </a:p>
        </p:txBody>
      </p:sp>
      <p:sp>
        <p:nvSpPr>
          <p:cNvPr id="14" name="TextBox 13">
            <a:extLst>
              <a:ext uri="{FF2B5EF4-FFF2-40B4-BE49-F238E27FC236}">
                <a16:creationId xmlns:a16="http://schemas.microsoft.com/office/drawing/2014/main" id="{25C2F551-CB5B-2F0E-3001-D62CEF39ACDD}"/>
              </a:ext>
            </a:extLst>
          </p:cNvPr>
          <p:cNvSpPr txBox="1"/>
          <p:nvPr/>
        </p:nvSpPr>
        <p:spPr>
          <a:xfrm>
            <a:off x="3636819" y="4208842"/>
            <a:ext cx="10553702" cy="954107"/>
          </a:xfrm>
          <a:prstGeom prst="rect">
            <a:avLst/>
          </a:prstGeom>
          <a:solidFill>
            <a:schemeClr val="bg1">
              <a:lumMod val="85000"/>
              <a:alpha val="35603"/>
            </a:schemeClr>
          </a:solidFill>
          <a:effectLst/>
        </p:spPr>
        <p:txBody>
          <a:bodyPr wrap="square" rtlCol="0">
            <a:spAutoFit/>
          </a:bodyPr>
          <a:lstStyle/>
          <a:p>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CM RN provides drug tests, support with technology, education.</a:t>
            </a:r>
          </a:p>
        </p:txBody>
      </p:sp>
      <p:sp>
        <p:nvSpPr>
          <p:cNvPr id="15" name="TextBox 14">
            <a:extLst>
              <a:ext uri="{FF2B5EF4-FFF2-40B4-BE49-F238E27FC236}">
                <a16:creationId xmlns:a16="http://schemas.microsoft.com/office/drawing/2014/main" id="{FE565930-848B-91D8-F243-F9107F2ABFC4}"/>
              </a:ext>
            </a:extLst>
          </p:cNvPr>
          <p:cNvSpPr txBox="1"/>
          <p:nvPr/>
        </p:nvSpPr>
        <p:spPr>
          <a:xfrm>
            <a:off x="3657600" y="2928601"/>
            <a:ext cx="10525992" cy="954107"/>
          </a:xfrm>
          <a:prstGeom prst="rect">
            <a:avLst/>
          </a:prstGeom>
          <a:solidFill>
            <a:schemeClr val="bg1">
              <a:lumMod val="85000"/>
              <a:alpha val="35603"/>
            </a:schemeClr>
          </a:solidFill>
          <a:effectLst/>
        </p:spPr>
        <p:txBody>
          <a:bodyPr wrap="square" rtlCol="0">
            <a:spAutoFit/>
          </a:bodyPr>
          <a:lstStyle/>
          <a:p>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Mobile-app care coordinator completes enrollment and schedules intake by phone. </a:t>
            </a:r>
          </a:p>
        </p:txBody>
      </p:sp>
      <p:sp>
        <p:nvSpPr>
          <p:cNvPr id="16" name="TextBox 15">
            <a:extLst>
              <a:ext uri="{FF2B5EF4-FFF2-40B4-BE49-F238E27FC236}">
                <a16:creationId xmlns:a16="http://schemas.microsoft.com/office/drawing/2014/main" id="{B404F1D5-CC7B-F019-65D7-B0F5B8FCF96F}"/>
              </a:ext>
            </a:extLst>
          </p:cNvPr>
          <p:cNvSpPr txBox="1"/>
          <p:nvPr/>
        </p:nvSpPr>
        <p:spPr>
          <a:xfrm>
            <a:off x="3616036" y="5581257"/>
            <a:ext cx="10581411" cy="954107"/>
          </a:xfrm>
          <a:prstGeom prst="rect">
            <a:avLst/>
          </a:prstGeom>
          <a:solidFill>
            <a:schemeClr val="bg1">
              <a:lumMod val="85000"/>
              <a:alpha val="35603"/>
            </a:schemeClr>
          </a:solidFill>
          <a:effectLst/>
        </p:spPr>
        <p:txBody>
          <a:bodyPr wrap="square" rtlCol="0">
            <a:spAutoFit/>
          </a:bodyPr>
          <a:lstStyle/>
          <a:p>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Research staff emails gift card weekly. Reward amounts are shown on the mobile.</a:t>
            </a:r>
          </a:p>
        </p:txBody>
      </p:sp>
      <p:sp>
        <p:nvSpPr>
          <p:cNvPr id="17" name="TextBox 16">
            <a:extLst>
              <a:ext uri="{FF2B5EF4-FFF2-40B4-BE49-F238E27FC236}">
                <a16:creationId xmlns:a16="http://schemas.microsoft.com/office/drawing/2014/main" id="{A05EA69F-912A-15CB-2DC2-BA8DD7A49934}"/>
              </a:ext>
            </a:extLst>
          </p:cNvPr>
          <p:cNvSpPr txBox="1"/>
          <p:nvPr/>
        </p:nvSpPr>
        <p:spPr>
          <a:xfrm>
            <a:off x="3609108" y="6845990"/>
            <a:ext cx="10574484" cy="954107"/>
          </a:xfrm>
          <a:prstGeom prst="rect">
            <a:avLst/>
          </a:prstGeom>
          <a:solidFill>
            <a:schemeClr val="bg1">
              <a:lumMod val="85000"/>
              <a:alpha val="35603"/>
            </a:schemeClr>
          </a:solidFill>
          <a:effectLst/>
        </p:spPr>
        <p:txBody>
          <a:bodyPr wrap="square" rtlCol="0">
            <a:spAutoFit/>
          </a:bodyPr>
          <a:lstStyle/>
          <a:p>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CM RN communicates with mobile-app care coordinators on hospital discharge plan.  </a:t>
            </a:r>
          </a:p>
        </p:txBody>
      </p:sp>
      <p:sp>
        <p:nvSpPr>
          <p:cNvPr id="19" name="TextBox 18">
            <a:extLst>
              <a:ext uri="{FF2B5EF4-FFF2-40B4-BE49-F238E27FC236}">
                <a16:creationId xmlns:a16="http://schemas.microsoft.com/office/drawing/2014/main" id="{CAF164E4-93D8-4DBA-F484-009C256C1421}"/>
              </a:ext>
            </a:extLst>
          </p:cNvPr>
          <p:cNvSpPr txBox="1"/>
          <p:nvPr/>
        </p:nvSpPr>
        <p:spPr>
          <a:xfrm>
            <a:off x="3609108" y="8156722"/>
            <a:ext cx="10546773" cy="954107"/>
          </a:xfrm>
          <a:prstGeom prst="rect">
            <a:avLst/>
          </a:prstGeom>
          <a:solidFill>
            <a:schemeClr val="bg1">
              <a:lumMod val="85000"/>
              <a:alpha val="35603"/>
            </a:schemeClr>
          </a:solidFill>
          <a:effectLst/>
        </p:spPr>
        <p:txBody>
          <a:bodyPr wrap="square" rtlCol="0">
            <a:spAutoFit/>
          </a:bodyPr>
          <a:lstStyle/>
          <a:p>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Mobile-app care coordinators assist patients in finding ongoing treatment if desired</a:t>
            </a:r>
            <a:r>
              <a:rPr lang="zh-CN" alt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at the end of the program.</a:t>
            </a: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Down Arrow 24">
            <a:extLst>
              <a:ext uri="{FF2B5EF4-FFF2-40B4-BE49-F238E27FC236}">
                <a16:creationId xmlns:a16="http://schemas.microsoft.com/office/drawing/2014/main" id="{11F7D9B2-77EC-4011-2681-8B04D1CAD0CF}"/>
              </a:ext>
            </a:extLst>
          </p:cNvPr>
          <p:cNvSpPr/>
          <p:nvPr/>
        </p:nvSpPr>
        <p:spPr>
          <a:xfrm>
            <a:off x="13258800" y="2341577"/>
            <a:ext cx="533400" cy="587024"/>
          </a:xfrm>
          <a:prstGeom prst="downArrow">
            <a:avLst/>
          </a:prstGeom>
          <a:solidFill>
            <a:schemeClr val="bg2">
              <a:alpha val="88568"/>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F2A6D85C-B93D-A169-EA9A-DB54851D7C75}"/>
              </a:ext>
            </a:extLst>
          </p:cNvPr>
          <p:cNvSpPr/>
          <p:nvPr/>
        </p:nvSpPr>
        <p:spPr>
          <a:xfrm>
            <a:off x="13258800" y="3621138"/>
            <a:ext cx="533400" cy="587024"/>
          </a:xfrm>
          <a:prstGeom prst="downArrow">
            <a:avLst/>
          </a:prstGeom>
          <a:solidFill>
            <a:schemeClr val="bg2">
              <a:alpha val="88568"/>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a:extLst>
              <a:ext uri="{FF2B5EF4-FFF2-40B4-BE49-F238E27FC236}">
                <a16:creationId xmlns:a16="http://schemas.microsoft.com/office/drawing/2014/main" id="{0B8AEE59-95D0-5535-6DC1-FBE27F4A6497}"/>
              </a:ext>
            </a:extLst>
          </p:cNvPr>
          <p:cNvSpPr/>
          <p:nvPr/>
        </p:nvSpPr>
        <p:spPr>
          <a:xfrm>
            <a:off x="13258800" y="4988432"/>
            <a:ext cx="533400" cy="587024"/>
          </a:xfrm>
          <a:prstGeom prst="downArrow">
            <a:avLst/>
          </a:prstGeom>
          <a:solidFill>
            <a:schemeClr val="bg2">
              <a:alpha val="88568"/>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a:extLst>
              <a:ext uri="{FF2B5EF4-FFF2-40B4-BE49-F238E27FC236}">
                <a16:creationId xmlns:a16="http://schemas.microsoft.com/office/drawing/2014/main" id="{F8EE830C-1A8D-A193-B8E3-3E705A076342}"/>
              </a:ext>
            </a:extLst>
          </p:cNvPr>
          <p:cNvSpPr/>
          <p:nvPr/>
        </p:nvSpPr>
        <p:spPr>
          <a:xfrm>
            <a:off x="13258800" y="6257021"/>
            <a:ext cx="533400" cy="587024"/>
          </a:xfrm>
          <a:prstGeom prst="downArrow">
            <a:avLst/>
          </a:prstGeom>
          <a:solidFill>
            <a:schemeClr val="bg2">
              <a:alpha val="88568"/>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7BB7F5F9-F96B-96AF-E0AF-E830BF8B0290}"/>
              </a:ext>
            </a:extLst>
          </p:cNvPr>
          <p:cNvSpPr/>
          <p:nvPr/>
        </p:nvSpPr>
        <p:spPr>
          <a:xfrm>
            <a:off x="13258800" y="7569698"/>
            <a:ext cx="533400" cy="587024"/>
          </a:xfrm>
          <a:prstGeom prst="downArrow">
            <a:avLst/>
          </a:prstGeom>
          <a:solidFill>
            <a:schemeClr val="bg2">
              <a:alpha val="88568"/>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48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55AA-33DC-8BD7-67E1-F042C45799E1}"/>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B0776B06-E375-34CF-A11E-39B48C561754}"/>
              </a:ext>
            </a:extLst>
          </p:cNvPr>
          <p:cNvSpPr/>
          <p:nvPr/>
        </p:nvSpPr>
        <p:spPr>
          <a:xfrm>
            <a:off x="0" y="9728445"/>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2AD0643E-BAF3-56C2-82E9-C26582C8A92D}"/>
              </a:ext>
            </a:extLst>
          </p:cNvPr>
          <p:cNvSpPr txBox="1"/>
          <p:nvPr/>
        </p:nvSpPr>
        <p:spPr>
          <a:xfrm>
            <a:off x="2881745" y="2640752"/>
            <a:ext cx="14443552" cy="984885"/>
          </a:xfrm>
          <a:prstGeom prst="rect">
            <a:avLst/>
          </a:prstGeom>
        </p:spPr>
        <p:txBody>
          <a:bodyPr wrap="square" lIns="0" tIns="0" rIns="0" bIns="0" rtlCol="0" anchor="t">
            <a:spAutoFit/>
          </a:bodyPr>
          <a:lstStyle/>
          <a:p>
            <a:pPr algn="l"/>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Contingency management (CM) is an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evidence-based behavioral therapy</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for SUD that provides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tangible incentives</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for behavior change. </a:t>
            </a:r>
          </a:p>
        </p:txBody>
      </p:sp>
      <p:sp>
        <p:nvSpPr>
          <p:cNvPr id="10" name="TextBox 10">
            <a:extLst>
              <a:ext uri="{FF2B5EF4-FFF2-40B4-BE49-F238E27FC236}">
                <a16:creationId xmlns:a16="http://schemas.microsoft.com/office/drawing/2014/main" id="{F781BAF0-3023-D766-9A73-EF5C2F40F4A5}"/>
              </a:ext>
            </a:extLst>
          </p:cNvPr>
          <p:cNvSpPr txBox="1"/>
          <p:nvPr/>
        </p:nvSpPr>
        <p:spPr>
          <a:xfrm>
            <a:off x="609600" y="925251"/>
            <a:ext cx="12869530" cy="1169511"/>
          </a:xfrm>
          <a:prstGeom prst="rect">
            <a:avLst/>
          </a:prstGeom>
        </p:spPr>
        <p:txBody>
          <a:bodyPr lIns="0" tIns="0" rIns="0" bIns="0" rtlCol="0" anchor="t">
            <a:spAutoFit/>
          </a:bodyPr>
          <a:lstStyle/>
          <a:p>
            <a:pPr algn="l">
              <a:lnSpc>
                <a:spcPts val="9604"/>
              </a:lnSpc>
            </a:pPr>
            <a:r>
              <a:rPr lang="en-US" sz="6860" b="1" dirty="0">
                <a:solidFill>
                  <a:srgbClr val="2254C5"/>
                </a:solidFill>
                <a:latin typeface="Montserrat Bold"/>
                <a:ea typeface="Montserrat Bold"/>
                <a:cs typeface="Montserrat Bold"/>
                <a:sym typeface="Montserrat Bold"/>
              </a:rPr>
              <a:t>Background</a:t>
            </a:r>
          </a:p>
        </p:txBody>
      </p:sp>
      <p:sp>
        <p:nvSpPr>
          <p:cNvPr id="17" name="AutoShape 4">
            <a:extLst>
              <a:ext uri="{FF2B5EF4-FFF2-40B4-BE49-F238E27FC236}">
                <a16:creationId xmlns:a16="http://schemas.microsoft.com/office/drawing/2014/main" id="{45D83A0A-2285-0D5B-7E05-EAB85AE61997}"/>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grpSp>
        <p:nvGrpSpPr>
          <p:cNvPr id="33" name="Group 32">
            <a:extLst>
              <a:ext uri="{FF2B5EF4-FFF2-40B4-BE49-F238E27FC236}">
                <a16:creationId xmlns:a16="http://schemas.microsoft.com/office/drawing/2014/main" id="{12DDF411-4DAB-E0BA-A667-39945C281B4A}"/>
              </a:ext>
            </a:extLst>
          </p:cNvPr>
          <p:cNvGrpSpPr/>
          <p:nvPr/>
        </p:nvGrpSpPr>
        <p:grpSpPr>
          <a:xfrm>
            <a:off x="937901" y="2700952"/>
            <a:ext cx="1528731" cy="1536180"/>
            <a:chOff x="948848" y="2991992"/>
            <a:chExt cx="1528731" cy="1536180"/>
          </a:xfrm>
        </p:grpSpPr>
        <p:sp>
          <p:nvSpPr>
            <p:cNvPr id="22" name="Oval 21">
              <a:extLst>
                <a:ext uri="{FF2B5EF4-FFF2-40B4-BE49-F238E27FC236}">
                  <a16:creationId xmlns:a16="http://schemas.microsoft.com/office/drawing/2014/main" id="{ECF00CB5-BA50-8410-F5DE-6DFD06B62DD5}"/>
                </a:ext>
              </a:extLst>
            </p:cNvPr>
            <p:cNvSpPr/>
            <p:nvPr/>
          </p:nvSpPr>
          <p:spPr>
            <a:xfrm>
              <a:off x="948848" y="2991992"/>
              <a:ext cx="1528731" cy="1536180"/>
            </a:xfrm>
            <a:prstGeom prst="ellipse">
              <a:avLst/>
            </a:prstGeom>
            <a:solidFill>
              <a:srgbClr val="225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Thumbs up sign with solid fill">
              <a:extLst>
                <a:ext uri="{FF2B5EF4-FFF2-40B4-BE49-F238E27FC236}">
                  <a16:creationId xmlns:a16="http://schemas.microsoft.com/office/drawing/2014/main" id="{32615685-B2D4-2F1F-3F85-A842E0911D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0496" y="3271384"/>
              <a:ext cx="977396" cy="977396"/>
            </a:xfrm>
            <a:prstGeom prst="rect">
              <a:avLst/>
            </a:prstGeom>
          </p:spPr>
        </p:pic>
      </p:grpSp>
      <p:sp>
        <p:nvSpPr>
          <p:cNvPr id="23" name="TextBox 22">
            <a:extLst>
              <a:ext uri="{FF2B5EF4-FFF2-40B4-BE49-F238E27FC236}">
                <a16:creationId xmlns:a16="http://schemas.microsoft.com/office/drawing/2014/main" id="{C64F68DF-30B4-472F-3A0B-007EA44951A2}"/>
              </a:ext>
            </a:extLst>
          </p:cNvPr>
          <p:cNvSpPr txBox="1"/>
          <p:nvPr/>
        </p:nvSpPr>
        <p:spPr>
          <a:xfrm>
            <a:off x="14258231" y="8801100"/>
            <a:ext cx="8059537" cy="1323439"/>
          </a:xfrm>
          <a:prstGeom prst="rect">
            <a:avLst/>
          </a:prstGeom>
          <a:noFill/>
        </p:spPr>
        <p:txBody>
          <a:bodyPr wrap="square">
            <a:spAutoFit/>
          </a:bodyPr>
          <a:lstStyle/>
          <a:p>
            <a:r>
              <a:rPr lang="en-US" sz="2000" dirty="0">
                <a:solidFill>
                  <a:srgbClr val="173A8B"/>
                </a:solidFill>
              </a:rPr>
              <a:t>De Crescenzo F. </a:t>
            </a:r>
            <a:r>
              <a:rPr lang="en-US" sz="2000" i="1" dirty="0" err="1">
                <a:solidFill>
                  <a:srgbClr val="173A8B"/>
                </a:solidFill>
              </a:rPr>
              <a:t>PLoS</a:t>
            </a:r>
            <a:r>
              <a:rPr lang="en-US" sz="2000" i="1" dirty="0">
                <a:solidFill>
                  <a:srgbClr val="173A8B"/>
                </a:solidFill>
              </a:rPr>
              <a:t> Med</a:t>
            </a:r>
            <a:r>
              <a:rPr lang="en-US" sz="2000" dirty="0">
                <a:solidFill>
                  <a:srgbClr val="173A8B"/>
                </a:solidFill>
              </a:rPr>
              <a:t>. 2018.</a:t>
            </a:r>
          </a:p>
          <a:p>
            <a:r>
              <a:rPr lang="en-US" sz="2000" dirty="0">
                <a:solidFill>
                  <a:srgbClr val="173A8B"/>
                </a:solidFill>
              </a:rPr>
              <a:t>Brown HD. </a:t>
            </a:r>
            <a:r>
              <a:rPr lang="en-US" sz="2000" i="1" dirty="0">
                <a:solidFill>
                  <a:srgbClr val="173A8B"/>
                </a:solidFill>
              </a:rPr>
              <a:t>Drug </a:t>
            </a:r>
            <a:r>
              <a:rPr lang="en-US" sz="2000" i="1" dirty="0" err="1">
                <a:solidFill>
                  <a:srgbClr val="173A8B"/>
                </a:solidFill>
              </a:rPr>
              <a:t>Alc</a:t>
            </a:r>
            <a:r>
              <a:rPr lang="en-US" sz="2000" i="1" dirty="0">
                <a:solidFill>
                  <a:srgbClr val="173A8B"/>
                </a:solidFill>
              </a:rPr>
              <a:t> Depend. </a:t>
            </a:r>
            <a:r>
              <a:rPr lang="en-US" sz="2000" dirty="0">
                <a:solidFill>
                  <a:srgbClr val="173A8B"/>
                </a:solidFill>
              </a:rPr>
              <a:t>2020. </a:t>
            </a:r>
          </a:p>
          <a:p>
            <a:br>
              <a:rPr lang="en-US" sz="2000" dirty="0">
                <a:solidFill>
                  <a:srgbClr val="173A8B"/>
                </a:solidFill>
              </a:rPr>
            </a:br>
            <a:endParaRPr lang="en-US" sz="2000" dirty="0">
              <a:solidFill>
                <a:srgbClr val="173A8B"/>
              </a:solidFill>
            </a:endParaRPr>
          </a:p>
        </p:txBody>
      </p:sp>
      <p:sp>
        <p:nvSpPr>
          <p:cNvPr id="24" name="TextBox 5">
            <a:extLst>
              <a:ext uri="{FF2B5EF4-FFF2-40B4-BE49-F238E27FC236}">
                <a16:creationId xmlns:a16="http://schemas.microsoft.com/office/drawing/2014/main" id="{F29FD26B-6058-05AD-5CEA-287A2B90E3A2}"/>
              </a:ext>
            </a:extLst>
          </p:cNvPr>
          <p:cNvSpPr txBox="1"/>
          <p:nvPr/>
        </p:nvSpPr>
        <p:spPr>
          <a:xfrm>
            <a:off x="2881745" y="3799202"/>
            <a:ext cx="14443552" cy="492443"/>
          </a:xfrm>
          <a:prstGeom prst="rect">
            <a:avLst/>
          </a:prstGeom>
        </p:spPr>
        <p:txBody>
          <a:bodyPr wrap="square" lIns="0" tIns="0" rIns="0" bIns="0" rtlCol="0" anchor="t">
            <a:spAutoFit/>
          </a:bodyPr>
          <a:lstStyle/>
          <a:p>
            <a:pPr algn="l"/>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CM is the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most effective intervention for stimulant use disorders</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a:t>
            </a:r>
          </a:p>
        </p:txBody>
      </p:sp>
      <p:sp>
        <p:nvSpPr>
          <p:cNvPr id="25" name="TextBox 5">
            <a:extLst>
              <a:ext uri="{FF2B5EF4-FFF2-40B4-BE49-F238E27FC236}">
                <a16:creationId xmlns:a16="http://schemas.microsoft.com/office/drawing/2014/main" id="{7A0F0E06-C722-6406-E5D0-368C544C7314}"/>
              </a:ext>
            </a:extLst>
          </p:cNvPr>
          <p:cNvSpPr txBox="1"/>
          <p:nvPr/>
        </p:nvSpPr>
        <p:spPr>
          <a:xfrm>
            <a:off x="2881745" y="5053594"/>
            <a:ext cx="14443552" cy="984885"/>
          </a:xfrm>
          <a:prstGeom prst="rect">
            <a:avLst/>
          </a:prstGeom>
        </p:spPr>
        <p:txBody>
          <a:bodyPr wrap="square" lIns="0" tIns="0" rIns="0" bIns="0" rtlCol="0" anchor="t">
            <a:spAutoFit/>
          </a:bodyPr>
          <a:lstStyle/>
          <a:p>
            <a:pPr algn="l"/>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CM is robustly studied in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ambulatory settings</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but there is little evidence for using CM in the hospital. </a:t>
            </a:r>
          </a:p>
        </p:txBody>
      </p:sp>
      <p:grpSp>
        <p:nvGrpSpPr>
          <p:cNvPr id="30" name="Group 29">
            <a:extLst>
              <a:ext uri="{FF2B5EF4-FFF2-40B4-BE49-F238E27FC236}">
                <a16:creationId xmlns:a16="http://schemas.microsoft.com/office/drawing/2014/main" id="{32CE3D3A-A7E8-756C-88EC-A0839452BB75}"/>
              </a:ext>
            </a:extLst>
          </p:cNvPr>
          <p:cNvGrpSpPr/>
          <p:nvPr/>
        </p:nvGrpSpPr>
        <p:grpSpPr>
          <a:xfrm>
            <a:off x="933881" y="4770357"/>
            <a:ext cx="1528731" cy="1536180"/>
            <a:chOff x="573352" y="5236958"/>
            <a:chExt cx="1528731" cy="1536180"/>
          </a:xfrm>
        </p:grpSpPr>
        <p:sp>
          <p:nvSpPr>
            <p:cNvPr id="28" name="Oval 27">
              <a:extLst>
                <a:ext uri="{FF2B5EF4-FFF2-40B4-BE49-F238E27FC236}">
                  <a16:creationId xmlns:a16="http://schemas.microsoft.com/office/drawing/2014/main" id="{D03CEDCC-DE4B-690D-C48B-383178176FE4}"/>
                </a:ext>
              </a:extLst>
            </p:cNvPr>
            <p:cNvSpPr/>
            <p:nvPr/>
          </p:nvSpPr>
          <p:spPr>
            <a:xfrm>
              <a:off x="573352" y="5236958"/>
              <a:ext cx="1528731" cy="1536180"/>
            </a:xfrm>
            <a:prstGeom prst="ellipse">
              <a:avLst/>
            </a:prstGeom>
            <a:solidFill>
              <a:srgbClr val="225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Home1 with solid fill">
              <a:extLst>
                <a:ext uri="{FF2B5EF4-FFF2-40B4-BE49-F238E27FC236}">
                  <a16:creationId xmlns:a16="http://schemas.microsoft.com/office/drawing/2014/main" id="{66657A9D-546E-B6EB-8EBF-B982759DB7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833" y="5361860"/>
              <a:ext cx="1132167" cy="1132167"/>
            </a:xfrm>
            <a:prstGeom prst="rect">
              <a:avLst/>
            </a:prstGeom>
          </p:spPr>
        </p:pic>
      </p:grpSp>
      <p:sp>
        <p:nvSpPr>
          <p:cNvPr id="31" name="TextBox 5">
            <a:extLst>
              <a:ext uri="{FF2B5EF4-FFF2-40B4-BE49-F238E27FC236}">
                <a16:creationId xmlns:a16="http://schemas.microsoft.com/office/drawing/2014/main" id="{D68C8EFC-A79A-B254-1F0C-49C8B14154B8}"/>
              </a:ext>
            </a:extLst>
          </p:cNvPr>
          <p:cNvSpPr txBox="1"/>
          <p:nvPr/>
        </p:nvSpPr>
        <p:spPr>
          <a:xfrm>
            <a:off x="2881745" y="7066245"/>
            <a:ext cx="14443552" cy="984885"/>
          </a:xfrm>
          <a:prstGeom prst="rect">
            <a:avLst/>
          </a:prstGeom>
        </p:spPr>
        <p:txBody>
          <a:bodyPr wrap="square" lIns="0" tIns="0" rIns="0" bIns="0" rtlCol="0" anchor="t">
            <a:spAutoFit/>
          </a:bodyPr>
          <a:lstStyle/>
          <a:p>
            <a:pPr algn="l"/>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CM can potentially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support people who use stimulants </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with the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challenges of hospitalization</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a:t>
            </a:r>
          </a:p>
        </p:txBody>
      </p:sp>
      <p:grpSp>
        <p:nvGrpSpPr>
          <p:cNvPr id="36" name="Group 35">
            <a:extLst>
              <a:ext uri="{FF2B5EF4-FFF2-40B4-BE49-F238E27FC236}">
                <a16:creationId xmlns:a16="http://schemas.microsoft.com/office/drawing/2014/main" id="{0E22B1D5-3218-15DB-F7D5-D5EEBB6766AA}"/>
              </a:ext>
            </a:extLst>
          </p:cNvPr>
          <p:cNvGrpSpPr/>
          <p:nvPr/>
        </p:nvGrpSpPr>
        <p:grpSpPr>
          <a:xfrm>
            <a:off x="933881" y="6839762"/>
            <a:ext cx="1528731" cy="1536180"/>
            <a:chOff x="957851" y="7434492"/>
            <a:chExt cx="1528731" cy="1536180"/>
          </a:xfrm>
        </p:grpSpPr>
        <p:sp>
          <p:nvSpPr>
            <p:cNvPr id="32" name="Oval 31">
              <a:extLst>
                <a:ext uri="{FF2B5EF4-FFF2-40B4-BE49-F238E27FC236}">
                  <a16:creationId xmlns:a16="http://schemas.microsoft.com/office/drawing/2014/main" id="{21739DE2-659A-6672-DE07-D2C4A83AAB4A}"/>
                </a:ext>
              </a:extLst>
            </p:cNvPr>
            <p:cNvSpPr/>
            <p:nvPr/>
          </p:nvSpPr>
          <p:spPr>
            <a:xfrm>
              <a:off x="957851" y="7434492"/>
              <a:ext cx="1528731" cy="1536180"/>
            </a:xfrm>
            <a:prstGeom prst="ellipse">
              <a:avLst/>
            </a:prstGeom>
            <a:solidFill>
              <a:srgbClr val="225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Doctor female with solid fill">
              <a:extLst>
                <a:ext uri="{FF2B5EF4-FFF2-40B4-BE49-F238E27FC236}">
                  <a16:creationId xmlns:a16="http://schemas.microsoft.com/office/drawing/2014/main" id="{0E5A0EF2-9B80-C55F-FF94-4BAC84B62F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3362" y="7610184"/>
              <a:ext cx="1177710" cy="1177710"/>
            </a:xfrm>
            <a:prstGeom prst="rect">
              <a:avLst/>
            </a:prstGeom>
          </p:spPr>
        </p:pic>
      </p:grpSp>
    </p:spTree>
    <p:extLst>
      <p:ext uri="{BB962C8B-B14F-4D97-AF65-F5344CB8AC3E}">
        <p14:creationId xmlns:p14="http://schemas.microsoft.com/office/powerpoint/2010/main" val="201316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5B249-16BD-1E4F-A32B-E4BAA72E093D}"/>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AE37E20A-592A-024C-C2F9-A4E70B8970B0}"/>
              </a:ext>
            </a:extLst>
          </p:cNvPr>
          <p:cNvSpPr/>
          <p:nvPr/>
        </p:nvSpPr>
        <p:spPr>
          <a:xfrm>
            <a:off x="-76200" y="9715500"/>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14A10A37-65A3-FFD3-4885-35ACAD757EAF}"/>
              </a:ext>
            </a:extLst>
          </p:cNvPr>
          <p:cNvSpPr txBox="1"/>
          <p:nvPr/>
        </p:nvSpPr>
        <p:spPr>
          <a:xfrm>
            <a:off x="568482" y="2469321"/>
            <a:ext cx="17719518" cy="492443"/>
          </a:xfrm>
          <a:prstGeom prst="rect">
            <a:avLst/>
          </a:prstGeom>
        </p:spPr>
        <p:txBody>
          <a:bodyPr wrap="square" lIns="0" tIns="0" rIns="0" bIns="0" rtlCol="0" anchor="t">
            <a:spAutoFit/>
          </a:bodyPr>
          <a:lstStyle/>
          <a:p>
            <a:pPr marL="457200" indent="-457200" algn="l">
              <a:spcAft>
                <a:spcPts val="1600"/>
              </a:spcAft>
              <a:buFont typeface="Arial" panose="020B0604020202020204" pitchFamily="34" charset="0"/>
              <a:buChar char="•"/>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We interviewed CM experts (5), hospitalized patients (8), and hospital staff (5). </a:t>
            </a:r>
          </a:p>
        </p:txBody>
      </p:sp>
      <p:sp>
        <p:nvSpPr>
          <p:cNvPr id="10" name="TextBox 10">
            <a:extLst>
              <a:ext uri="{FF2B5EF4-FFF2-40B4-BE49-F238E27FC236}">
                <a16:creationId xmlns:a16="http://schemas.microsoft.com/office/drawing/2014/main" id="{B7588C69-E6CC-FB5E-90A2-570EA5FE2C56}"/>
              </a:ext>
            </a:extLst>
          </p:cNvPr>
          <p:cNvSpPr txBox="1"/>
          <p:nvPr/>
        </p:nvSpPr>
        <p:spPr>
          <a:xfrm>
            <a:off x="609600" y="925251"/>
            <a:ext cx="12869530" cy="1132426"/>
          </a:xfrm>
          <a:prstGeom prst="rect">
            <a:avLst/>
          </a:prstGeom>
        </p:spPr>
        <p:txBody>
          <a:bodyPr lIns="0" tIns="0" rIns="0" bIns="0" rtlCol="0" anchor="t">
            <a:spAutoFit/>
          </a:bodyPr>
          <a:lstStyle/>
          <a:p>
            <a:pPr algn="l">
              <a:lnSpc>
                <a:spcPts val="9604"/>
              </a:lnSpc>
            </a:pPr>
            <a:r>
              <a:rPr lang="en-US" sz="6600" b="1" dirty="0">
                <a:solidFill>
                  <a:srgbClr val="2254C5"/>
                </a:solidFill>
                <a:latin typeface="Montserrat Bold"/>
                <a:ea typeface="Montserrat Bold"/>
                <a:cs typeface="Montserrat Bold"/>
                <a:sym typeface="Montserrat Bold"/>
              </a:rPr>
              <a:t>Adapting CM to the Hospital</a:t>
            </a:r>
          </a:p>
        </p:txBody>
      </p:sp>
      <p:sp>
        <p:nvSpPr>
          <p:cNvPr id="17" name="AutoShape 4">
            <a:extLst>
              <a:ext uri="{FF2B5EF4-FFF2-40B4-BE49-F238E27FC236}">
                <a16:creationId xmlns:a16="http://schemas.microsoft.com/office/drawing/2014/main" id="{0BCD209F-B83E-8257-C20D-657DE702C280}"/>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5A01B7D6-E646-55F9-90D2-00475FDF440A}"/>
              </a:ext>
            </a:extLst>
          </p:cNvPr>
          <p:cNvSpPr txBox="1"/>
          <p:nvPr/>
        </p:nvSpPr>
        <p:spPr>
          <a:xfrm>
            <a:off x="15849600" y="9069169"/>
            <a:ext cx="6172201" cy="646331"/>
          </a:xfrm>
          <a:prstGeom prst="rect">
            <a:avLst/>
          </a:prstGeom>
          <a:noFill/>
        </p:spPr>
        <p:txBody>
          <a:bodyPr wrap="square">
            <a:spAutoFit/>
          </a:bodyPr>
          <a:lstStyle/>
          <a:p>
            <a:r>
              <a:rPr lang="en-US" dirty="0">
                <a:solidFill>
                  <a:srgbClr val="173A8B"/>
                </a:solidFill>
              </a:rPr>
              <a:t>Peng L. </a:t>
            </a:r>
            <a:r>
              <a:rPr lang="en-US" i="1" dirty="0">
                <a:solidFill>
                  <a:srgbClr val="173A8B"/>
                </a:solidFill>
              </a:rPr>
              <a:t>JAM</a:t>
            </a:r>
            <a:r>
              <a:rPr lang="en-US" dirty="0">
                <a:solidFill>
                  <a:srgbClr val="173A8B"/>
                </a:solidFill>
              </a:rPr>
              <a:t>. 2023. </a:t>
            </a:r>
            <a:br>
              <a:rPr lang="en-US" dirty="0">
                <a:solidFill>
                  <a:srgbClr val="173A8B"/>
                </a:solidFill>
              </a:rPr>
            </a:br>
            <a:endParaRPr lang="en-US" dirty="0">
              <a:solidFill>
                <a:srgbClr val="173A8B"/>
              </a:solidFill>
            </a:endParaRPr>
          </a:p>
        </p:txBody>
      </p:sp>
      <p:pic>
        <p:nvPicPr>
          <p:cNvPr id="3" name="Picture 2" descr="A close-up of a sign&#10;&#10;Description automatically generated">
            <a:extLst>
              <a:ext uri="{FF2B5EF4-FFF2-40B4-BE49-F238E27FC236}">
                <a16:creationId xmlns:a16="http://schemas.microsoft.com/office/drawing/2014/main" id="{0BD0E6E9-F66E-63BA-5F7F-DA5FBE399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3565086"/>
            <a:ext cx="7203918" cy="210640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A1FDBF8-4714-437A-1AF3-C46625503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86957" y="5817967"/>
            <a:ext cx="1966004" cy="1966004"/>
          </a:xfrm>
          <a:prstGeom prst="rect">
            <a:avLst/>
          </a:prstGeom>
        </p:spPr>
      </p:pic>
      <p:sp>
        <p:nvSpPr>
          <p:cNvPr id="8" name="TextBox 5">
            <a:extLst>
              <a:ext uri="{FF2B5EF4-FFF2-40B4-BE49-F238E27FC236}">
                <a16:creationId xmlns:a16="http://schemas.microsoft.com/office/drawing/2014/main" id="{7C2D8671-9A42-C89D-D8A0-CAD9A9486483}"/>
              </a:ext>
            </a:extLst>
          </p:cNvPr>
          <p:cNvSpPr txBox="1"/>
          <p:nvPr/>
        </p:nvSpPr>
        <p:spPr>
          <a:xfrm>
            <a:off x="568482" y="3360958"/>
            <a:ext cx="9870918" cy="5478423"/>
          </a:xfrm>
          <a:prstGeom prst="rect">
            <a:avLst/>
          </a:prstGeom>
        </p:spPr>
        <p:txBody>
          <a:bodyPr wrap="square" lIns="0" tIns="0" rIns="0" bIns="0" rtlCol="0" anchor="t">
            <a:spAutoFit/>
          </a:bodyPr>
          <a:lstStyle/>
          <a:p>
            <a:pPr marL="457200" indent="-457200" algn="l">
              <a:spcAft>
                <a:spcPts val="1600"/>
              </a:spcAft>
              <a:buFont typeface="Arial" panose="020B0604020202020204" pitchFamily="34" charset="0"/>
              <a:buChar char="•"/>
            </a:pP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Key CM adaptations</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for the hospital:</a:t>
            </a:r>
          </a:p>
          <a:p>
            <a:pPr marL="914400" lvl="1" indent="-457200">
              <a:spcAft>
                <a:spcPts val="1600"/>
              </a:spcAft>
              <a:buFont typeface="Courier New" panose="02070309020205020404" pitchFamily="49" charset="0"/>
              <a:buChar char="o"/>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Adapted an existing mobile app-based CM program </a:t>
            </a:r>
          </a:p>
          <a:p>
            <a:pPr marL="914400" lvl="1" indent="-457200">
              <a:spcAft>
                <a:spcPts val="1600"/>
              </a:spcAft>
              <a:buFont typeface="Courier New" panose="02070309020205020404" pitchFamily="49" charset="0"/>
              <a:buChar char="o"/>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Dedicated CM RN to support implementation</a:t>
            </a:r>
          </a:p>
          <a:p>
            <a:pPr marL="914400" lvl="1" indent="-457200">
              <a:spcAft>
                <a:spcPts val="1600"/>
              </a:spcAft>
              <a:buFont typeface="Courier New" panose="02070309020205020404" pitchFamily="49" charset="0"/>
              <a:buChar char="o"/>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Targeted SUD behaviors with twice weekly saliva drug tests and counseling</a:t>
            </a:r>
          </a:p>
          <a:p>
            <a:pPr marL="914400" lvl="1" indent="-457200">
              <a:spcAft>
                <a:spcPts val="1600"/>
              </a:spcAft>
              <a:buFont typeface="Courier New" panose="02070309020205020404" pitchFamily="49" charset="0"/>
              <a:buChar char="o"/>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Supporting hospital discharge transition with CM</a:t>
            </a:r>
          </a:p>
          <a:p>
            <a:pPr marL="914400" lvl="1" indent="-457200">
              <a:spcAft>
                <a:spcPts val="1600"/>
              </a:spcAft>
              <a:buFont typeface="Courier New" panose="02070309020205020404" pitchFamily="49" charset="0"/>
              <a:buChar char="o"/>
            </a:pPr>
            <a:endPar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endParaRPr>
          </a:p>
          <a:p>
            <a:pPr marL="914400" lvl="1" indent="-457200">
              <a:spcAft>
                <a:spcPts val="1600"/>
              </a:spcAft>
              <a:buFont typeface="Arial" panose="020B0604020202020204" pitchFamily="34" charset="0"/>
              <a:buChar char="•"/>
            </a:pPr>
            <a:endPar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endParaRPr>
          </a:p>
        </p:txBody>
      </p:sp>
    </p:spTree>
    <p:extLst>
      <p:ext uri="{BB962C8B-B14F-4D97-AF65-F5344CB8AC3E}">
        <p14:creationId xmlns:p14="http://schemas.microsoft.com/office/powerpoint/2010/main" val="357444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a:extLst>
            <a:ext uri="{FF2B5EF4-FFF2-40B4-BE49-F238E27FC236}">
              <a16:creationId xmlns:a16="http://schemas.microsoft.com/office/drawing/2014/main" id="{29CAAB91-84A1-829C-7E53-4ACECA4770EA}"/>
            </a:ext>
          </a:extLst>
        </p:cNvPr>
        <p:cNvGrpSpPr/>
        <p:nvPr/>
      </p:nvGrpSpPr>
      <p:grpSpPr>
        <a:xfrm>
          <a:off x="0" y="0"/>
          <a:ext cx="0" cy="0"/>
          <a:chOff x="0" y="0"/>
          <a:chExt cx="0" cy="0"/>
        </a:xfrm>
      </p:grpSpPr>
      <p:sp>
        <p:nvSpPr>
          <p:cNvPr id="24" name="Rounded Rectangle 23">
            <a:extLst>
              <a:ext uri="{FF2B5EF4-FFF2-40B4-BE49-F238E27FC236}">
                <a16:creationId xmlns:a16="http://schemas.microsoft.com/office/drawing/2014/main" id="{95D75BB1-ED1D-0840-4E7F-38C5EEF86218}"/>
              </a:ext>
            </a:extLst>
          </p:cNvPr>
          <p:cNvSpPr/>
          <p:nvPr/>
        </p:nvSpPr>
        <p:spPr>
          <a:xfrm>
            <a:off x="803865" y="2221135"/>
            <a:ext cx="10162309" cy="5063288"/>
          </a:xfrm>
          <a:prstGeom prst="roundRect">
            <a:avLst/>
          </a:prstGeom>
          <a:solidFill>
            <a:schemeClr val="bg1">
              <a:lumMod val="8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a:extLst>
              <a:ext uri="{FF2B5EF4-FFF2-40B4-BE49-F238E27FC236}">
                <a16:creationId xmlns:a16="http://schemas.microsoft.com/office/drawing/2014/main" id="{533BBC5B-AAD1-2568-C338-E77C63EDFB23}"/>
              </a:ext>
            </a:extLst>
          </p:cNvPr>
          <p:cNvSpPr/>
          <p:nvPr/>
        </p:nvSpPr>
        <p:spPr>
          <a:xfrm>
            <a:off x="0" y="9715500"/>
            <a:ext cx="18395101" cy="0"/>
          </a:xfrm>
          <a:prstGeom prst="line">
            <a:avLst/>
          </a:prstGeom>
          <a:ln w="38100"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a:extLst>
              <a:ext uri="{FF2B5EF4-FFF2-40B4-BE49-F238E27FC236}">
                <a16:creationId xmlns:a16="http://schemas.microsoft.com/office/drawing/2014/main" id="{DC50CE69-995B-01B8-22C9-9B7C71F6A18E}"/>
              </a:ext>
            </a:extLst>
          </p:cNvPr>
          <p:cNvSpPr/>
          <p:nvPr/>
        </p:nvSpPr>
        <p:spPr>
          <a:xfrm>
            <a:off x="11850061" y="633531"/>
            <a:ext cx="6437939" cy="0"/>
          </a:xfrm>
          <a:prstGeom prst="line">
            <a:avLst/>
          </a:prstGeom>
          <a:ln w="28575"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a:extLst>
              <a:ext uri="{FF2B5EF4-FFF2-40B4-BE49-F238E27FC236}">
                <a16:creationId xmlns:a16="http://schemas.microsoft.com/office/drawing/2014/main" id="{CA2198CE-C678-CB36-C547-AF933832BF59}"/>
              </a:ext>
            </a:extLst>
          </p:cNvPr>
          <p:cNvPicPr>
            <a:picLocks noChangeAspect="1"/>
          </p:cNvPicPr>
          <p:nvPr/>
        </p:nvPicPr>
        <p:blipFill>
          <a:blip r:embed="rId3"/>
          <a:srcRect l="4273" r="12896"/>
          <a:stretch/>
        </p:blipFill>
        <p:spPr>
          <a:xfrm>
            <a:off x="11850061" y="2213811"/>
            <a:ext cx="6136571" cy="5556423"/>
          </a:xfrm>
          <a:prstGeom prst="rect">
            <a:avLst/>
          </a:prstGeom>
        </p:spPr>
      </p:pic>
      <p:sp>
        <p:nvSpPr>
          <p:cNvPr id="31" name="TextBox 30">
            <a:extLst>
              <a:ext uri="{FF2B5EF4-FFF2-40B4-BE49-F238E27FC236}">
                <a16:creationId xmlns:a16="http://schemas.microsoft.com/office/drawing/2014/main" id="{FAFDB22E-6439-CA53-E6D8-29D47C48FB1E}"/>
              </a:ext>
            </a:extLst>
          </p:cNvPr>
          <p:cNvSpPr txBox="1"/>
          <p:nvPr/>
        </p:nvSpPr>
        <p:spPr>
          <a:xfrm>
            <a:off x="16211787" y="7886694"/>
            <a:ext cx="1681871" cy="369332"/>
          </a:xfrm>
          <a:prstGeom prst="rect">
            <a:avLst/>
          </a:prstGeom>
          <a:noFill/>
        </p:spPr>
        <p:txBody>
          <a:bodyPr wrap="none" rtlCol="0">
            <a:spAutoFit/>
          </a:bodyPr>
          <a:lstStyle/>
          <a:p>
            <a:r>
              <a:rPr lang="en-US" i="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OHSU Hospital</a:t>
            </a:r>
          </a:p>
        </p:txBody>
      </p:sp>
      <p:sp>
        <p:nvSpPr>
          <p:cNvPr id="32" name="TextBox 6">
            <a:extLst>
              <a:ext uri="{FF2B5EF4-FFF2-40B4-BE49-F238E27FC236}">
                <a16:creationId xmlns:a16="http://schemas.microsoft.com/office/drawing/2014/main" id="{316FDE0A-68DB-1D1E-F535-177648FE4065}"/>
              </a:ext>
            </a:extLst>
          </p:cNvPr>
          <p:cNvSpPr txBox="1"/>
          <p:nvPr/>
        </p:nvSpPr>
        <p:spPr>
          <a:xfrm>
            <a:off x="803865" y="683896"/>
            <a:ext cx="9899716" cy="1161280"/>
          </a:xfrm>
          <a:prstGeom prst="rect">
            <a:avLst/>
          </a:prstGeom>
        </p:spPr>
        <p:txBody>
          <a:bodyPr lIns="0" tIns="0" rIns="0" bIns="0" rtlCol="0" anchor="t">
            <a:spAutoFit/>
          </a:bodyPr>
          <a:lstStyle/>
          <a:p>
            <a:pPr marL="0" marR="0" lvl="0" indent="0" algn="l" defTabSz="914400" rtl="0" eaLnBrk="1" fontAlgn="auto" latinLnBrk="0" hangingPunct="1">
              <a:lnSpc>
                <a:spcPts val="9912"/>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ontserrat Bold"/>
                <a:ea typeface="Montserrat Bold"/>
                <a:cs typeface="Montserrat Bold"/>
                <a:sym typeface="Montserrat Bold"/>
              </a:rPr>
              <a:t>Research</a:t>
            </a:r>
            <a:r>
              <a:rPr lang="en-US" sz="6000" b="1" dirty="0">
                <a:solidFill>
                  <a:srgbClr val="FFFFFF"/>
                </a:solidFill>
                <a:latin typeface="Montserrat Bold"/>
                <a:ea typeface="Montserrat Bold"/>
                <a:cs typeface="Montserrat Bold"/>
                <a:sym typeface="Montserrat Bold"/>
              </a:rPr>
              <a:t> Questions</a:t>
            </a:r>
            <a:endParaRPr kumimoji="0" lang="en-US" sz="6000" b="1" i="0" u="none" strike="noStrike" kern="1200" cap="none" spc="0" normalizeH="0" baseline="0" noProof="0" dirty="0">
              <a:ln>
                <a:noFill/>
              </a:ln>
              <a:solidFill>
                <a:srgbClr val="FFFFFF"/>
              </a:solidFill>
              <a:effectLst/>
              <a:uLnTx/>
              <a:uFillTx/>
              <a:latin typeface="Montserrat Bold"/>
              <a:ea typeface="Montserrat Bold"/>
              <a:cs typeface="Montserrat Bold"/>
              <a:sym typeface="Montserrat Bold"/>
            </a:endParaRPr>
          </a:p>
        </p:txBody>
      </p:sp>
      <p:sp>
        <p:nvSpPr>
          <p:cNvPr id="33" name="TextBox 13">
            <a:extLst>
              <a:ext uri="{FF2B5EF4-FFF2-40B4-BE49-F238E27FC236}">
                <a16:creationId xmlns:a16="http://schemas.microsoft.com/office/drawing/2014/main" id="{58A68B3C-4B71-A76E-543C-1FE770A0CF90}"/>
              </a:ext>
            </a:extLst>
          </p:cNvPr>
          <p:cNvSpPr txBox="1"/>
          <p:nvPr/>
        </p:nvSpPr>
        <p:spPr>
          <a:xfrm>
            <a:off x="1265583" y="2788623"/>
            <a:ext cx="9849202" cy="3816429"/>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Is it </a:t>
            </a:r>
            <a:r>
              <a:rPr kumimoji="0" lang="en-US" sz="40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feasible</a:t>
            </a:r>
            <a:r>
              <a:rPr kumimoji="0" lang="en-US" sz="4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 to implement a hospital-based CM program for hospitalized patients </a:t>
            </a:r>
            <a:r>
              <a:rPr lang="en-US" sz="40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Montserrat"/>
              </a:rPr>
              <a:t>with stimulant use disorder? </a:t>
            </a:r>
          </a:p>
          <a:p>
            <a:pPr marL="0" marR="0" lvl="0" indent="0" algn="l" defTabSz="914400" rtl="0" eaLnBrk="1" fontAlgn="auto" latinLnBrk="0" hangingPunct="1">
              <a:spcBef>
                <a:spcPts val="0"/>
              </a:spcBef>
              <a:spcAft>
                <a:spcPts val="0"/>
              </a:spcAft>
              <a:buClrTx/>
              <a:buSzTx/>
              <a:buFontTx/>
              <a:buNone/>
              <a:tabLst/>
              <a:defRPr/>
            </a:pPr>
            <a:endParaRPr lang="en-US" sz="48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Montserrat"/>
            </a:endParaRPr>
          </a:p>
          <a:p>
            <a:pPr marL="0" marR="0" lvl="0" indent="0" algn="l" defTabSz="914400" rtl="0" eaLnBrk="1" fontAlgn="auto" latinLnBrk="0" hangingPunct="1">
              <a:spcBef>
                <a:spcPts val="0"/>
              </a:spcBef>
              <a:spcAft>
                <a:spcPts val="0"/>
              </a:spcAft>
              <a:buClrTx/>
              <a:buSzTx/>
              <a:buFontTx/>
              <a:buNone/>
              <a:tabLst/>
              <a:defRPr/>
            </a:pPr>
            <a:r>
              <a:rPr lang="en-US" sz="40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Montserrat"/>
              </a:rPr>
              <a:t>H</a:t>
            </a:r>
            <a:r>
              <a:rPr kumimoji="0" lang="en-US" sz="40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ow do patients feel</a:t>
            </a:r>
            <a:r>
              <a:rPr kumimoji="0" lang="en-US" sz="400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Montserrat"/>
              </a:rPr>
              <a:t> about a hospital CM program?</a:t>
            </a:r>
          </a:p>
        </p:txBody>
      </p:sp>
    </p:spTree>
    <p:extLst>
      <p:ext uri="{BB962C8B-B14F-4D97-AF65-F5344CB8AC3E}">
        <p14:creationId xmlns:p14="http://schemas.microsoft.com/office/powerpoint/2010/main" val="254878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CB609-83B6-E2C5-8C99-3FEC2779B97E}"/>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D59F61AD-9C10-F694-368C-8A2F74BA0ADE}"/>
              </a:ext>
            </a:extLst>
          </p:cNvPr>
          <p:cNvSpPr/>
          <p:nvPr/>
        </p:nvSpPr>
        <p:spPr>
          <a:xfrm>
            <a:off x="-76200" y="9730999"/>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80C4CE8E-4AD9-79E7-01EE-32B7CE75504D}"/>
              </a:ext>
            </a:extLst>
          </p:cNvPr>
          <p:cNvSpPr txBox="1"/>
          <p:nvPr/>
        </p:nvSpPr>
        <p:spPr>
          <a:xfrm>
            <a:off x="625050" y="2417572"/>
            <a:ext cx="16992600" cy="6976269"/>
          </a:xfrm>
          <a:prstGeom prst="rect">
            <a:avLst/>
          </a:prstGeom>
        </p:spPr>
        <p:txBody>
          <a:bodyPr wrap="square" lIns="0" tIns="0" rIns="0" bIns="0" rtlCol="0" anchor="t">
            <a:spAutoFit/>
          </a:bodyPr>
          <a:lstStyle/>
          <a:p>
            <a:pPr algn="l">
              <a:spcAft>
                <a:spcPts val="1600"/>
              </a:spcAft>
            </a:pPr>
            <a:r>
              <a:rPr lang="en-US" sz="30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Study Design </a:t>
            </a: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Uncontrolled pilot of a novel mobile-app based hospital CM program</a:t>
            </a:r>
          </a:p>
          <a:p>
            <a:pPr marL="0" marR="0" lvl="0" indent="0" algn="l" defTabSz="914400" rtl="0" eaLnBrk="1" fontAlgn="auto" latinLnBrk="0" hangingPunct="1">
              <a:spcBef>
                <a:spcPts val="0"/>
              </a:spcBef>
              <a:spcAft>
                <a:spcPts val="1200"/>
              </a:spcAft>
              <a:buClrTx/>
              <a:buSzTx/>
              <a:buFontTx/>
              <a:buNone/>
              <a:tabLst/>
              <a:defRPr/>
            </a:pPr>
            <a:r>
              <a:rPr lang="en-US" sz="30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Setting</a:t>
            </a: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a:t>
            </a: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a:rPr>
              <a:t>OHSU is a large academic hospital in Portland, OR with a robust addiction consult service, IMPACT (Improving Addiction Care Team)</a:t>
            </a:r>
            <a:r>
              <a:rPr lang="en-US" sz="3000" baseline="30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a:rPr>
              <a:t>1</a:t>
            </a: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a:rPr>
              <a:t>.</a:t>
            </a:r>
            <a:endParaRPr lang="en-US" sz="30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endParaRPr>
          </a:p>
          <a:p>
            <a:pPr marL="0" marR="0" lvl="0" indent="0" algn="l" defTabSz="914400" rtl="0" eaLnBrk="1" fontAlgn="auto" latinLnBrk="0" hangingPunct="1">
              <a:spcBef>
                <a:spcPts val="0"/>
              </a:spcBef>
              <a:spcAft>
                <a:spcPts val="1200"/>
              </a:spcAft>
              <a:buClrTx/>
              <a:buSzTx/>
              <a:buFontTx/>
              <a:buNone/>
              <a:tabLst/>
              <a:defRPr/>
            </a:pPr>
            <a:r>
              <a:rPr lang="en-US" sz="30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Participants </a:t>
            </a: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Hospitalized p</a:t>
            </a: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rPr>
              <a:t>atients with moderate to severe stimulant use disorder </a:t>
            </a:r>
            <a:r>
              <a:rPr lang="en-US" sz="3000" i="1" dirty="0">
                <a:solidFill>
                  <a:srgbClr val="2254C5"/>
                </a:solidFill>
                <a:latin typeface="Open Sans" panose="020B0606030504020204" pitchFamily="34" charset="0"/>
                <a:ea typeface="Open Sans" panose="020B0606030504020204" pitchFamily="34" charset="0"/>
                <a:cs typeface="Open Sans" panose="020B0606030504020204" pitchFamily="34" charset="0"/>
              </a:rPr>
              <a:t>and</a:t>
            </a: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rPr>
              <a:t> anticipated hospital LOS ≥2 weeks </a:t>
            </a:r>
            <a:r>
              <a:rPr lang="en-US" sz="3000" i="1" dirty="0">
                <a:solidFill>
                  <a:srgbClr val="2254C5"/>
                </a:solidFill>
                <a:latin typeface="Open Sans" panose="020B0606030504020204" pitchFamily="34" charset="0"/>
                <a:ea typeface="Open Sans" panose="020B0606030504020204" pitchFamily="34" charset="0"/>
                <a:cs typeface="Open Sans" panose="020B0606030504020204" pitchFamily="34" charset="0"/>
              </a:rPr>
              <a:t>or</a:t>
            </a: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rPr>
              <a:t> diagnosis of heart failure</a:t>
            </a:r>
            <a:endParaRPr lang="en-US" sz="30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endParaRPr>
          </a:p>
          <a:p>
            <a:pPr algn="l">
              <a:spcAft>
                <a:spcPts val="600"/>
              </a:spcAft>
            </a:pPr>
            <a:r>
              <a:rPr lang="en-US" sz="30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Data collection &amp; analysis</a:t>
            </a:r>
          </a:p>
          <a:p>
            <a:pPr marL="457200" indent="-457200" algn="l">
              <a:spcAft>
                <a:spcPts val="600"/>
              </a:spcAft>
              <a:buFont typeface="Arial" panose="020B0604020202020204" pitchFamily="34" charset="0"/>
              <a:buChar char="•"/>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Collected mobile-app engagement data</a:t>
            </a:r>
          </a:p>
          <a:p>
            <a:pPr marL="457200" indent="-457200" algn="l">
              <a:spcAft>
                <a:spcPts val="600"/>
              </a:spcAft>
              <a:buFont typeface="Arial" panose="020B0604020202020204" pitchFamily="34" charset="0"/>
              <a:buChar char="•"/>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Completed semi-structured interviews with participants at two time points:</a:t>
            </a:r>
          </a:p>
          <a:p>
            <a:pPr marL="914400" lvl="1" indent="-457200">
              <a:spcAft>
                <a:spcPts val="600"/>
              </a:spcAft>
              <a:buFont typeface="Courier New" panose="02070309020205020404" pitchFamily="49" charset="0"/>
              <a:buChar char="o"/>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Hospital discharge</a:t>
            </a:r>
          </a:p>
          <a:p>
            <a:pPr marL="914400" lvl="1" indent="-457200">
              <a:spcAft>
                <a:spcPts val="600"/>
              </a:spcAft>
              <a:buFont typeface="Courier New" panose="02070309020205020404" pitchFamily="49" charset="0"/>
              <a:buChar char="o"/>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At the end of the CM program (8 weeks)</a:t>
            </a:r>
          </a:p>
          <a:p>
            <a:pPr marL="457200" indent="-457200">
              <a:spcAft>
                <a:spcPts val="600"/>
              </a:spcAft>
              <a:buFont typeface="Arial" panose="020B0604020202020204" pitchFamily="34" charset="0"/>
              <a:buChar char="•"/>
            </a:pPr>
            <a:r>
              <a:rPr lang="en-US" sz="30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Semi-structured interviews focused on CM and hospital experience, barriers/facilitators, CM effect on substance use and physical health goals, and discharge transition</a:t>
            </a:r>
          </a:p>
          <a:p>
            <a:pPr algn="l">
              <a:spcAft>
                <a:spcPts val="1600"/>
              </a:spcAft>
            </a:pPr>
            <a:endParaRPr lang="en-US" sz="30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endParaRPr>
          </a:p>
        </p:txBody>
      </p:sp>
      <p:sp>
        <p:nvSpPr>
          <p:cNvPr id="10" name="TextBox 10">
            <a:extLst>
              <a:ext uri="{FF2B5EF4-FFF2-40B4-BE49-F238E27FC236}">
                <a16:creationId xmlns:a16="http://schemas.microsoft.com/office/drawing/2014/main" id="{6F7D6EF5-C6B5-3278-5109-31F027AC303E}"/>
              </a:ext>
            </a:extLst>
          </p:cNvPr>
          <p:cNvSpPr txBox="1"/>
          <p:nvPr/>
        </p:nvSpPr>
        <p:spPr>
          <a:xfrm>
            <a:off x="609600" y="925251"/>
            <a:ext cx="12869530" cy="1169511"/>
          </a:xfrm>
          <a:prstGeom prst="rect">
            <a:avLst/>
          </a:prstGeom>
        </p:spPr>
        <p:txBody>
          <a:bodyPr lIns="0" tIns="0" rIns="0" bIns="0" rtlCol="0" anchor="t">
            <a:spAutoFit/>
          </a:bodyPr>
          <a:lstStyle/>
          <a:p>
            <a:pPr algn="l">
              <a:lnSpc>
                <a:spcPts val="9604"/>
              </a:lnSpc>
            </a:pPr>
            <a:r>
              <a:rPr lang="en-US" sz="6860" b="1" dirty="0">
                <a:solidFill>
                  <a:srgbClr val="2254C5"/>
                </a:solidFill>
                <a:latin typeface="Montserrat Bold"/>
                <a:ea typeface="Montserrat Bold"/>
                <a:cs typeface="Montserrat Bold"/>
                <a:sym typeface="Montserrat Bold"/>
              </a:rPr>
              <a:t>Methods</a:t>
            </a:r>
          </a:p>
        </p:txBody>
      </p:sp>
      <p:sp>
        <p:nvSpPr>
          <p:cNvPr id="17" name="AutoShape 4">
            <a:extLst>
              <a:ext uri="{FF2B5EF4-FFF2-40B4-BE49-F238E27FC236}">
                <a16:creationId xmlns:a16="http://schemas.microsoft.com/office/drawing/2014/main" id="{BB782420-35C2-307C-35CB-BC93B5A49DD1}"/>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FC556524-067A-CC28-4EED-7E1EFBCD2733}"/>
              </a:ext>
            </a:extLst>
          </p:cNvPr>
          <p:cNvSpPr txBox="1"/>
          <p:nvPr/>
        </p:nvSpPr>
        <p:spPr>
          <a:xfrm>
            <a:off x="13106400" y="9224169"/>
            <a:ext cx="11396421" cy="369332"/>
          </a:xfrm>
          <a:prstGeom prst="rect">
            <a:avLst/>
          </a:prstGeom>
          <a:noFill/>
        </p:spPr>
        <p:txBody>
          <a:bodyPr wrap="square">
            <a:spAutoFit/>
          </a:bodyPr>
          <a:lstStyle/>
          <a:p>
            <a:r>
              <a:rPr lang="en-US" baseline="30000" dirty="0">
                <a:solidFill>
                  <a:srgbClr val="173A8B"/>
                </a:solidFill>
              </a:rPr>
              <a:t>1 </a:t>
            </a:r>
            <a:r>
              <a:rPr lang="en-US" dirty="0">
                <a:solidFill>
                  <a:srgbClr val="173A8B"/>
                </a:solidFill>
              </a:rPr>
              <a:t>Englander H. </a:t>
            </a:r>
            <a:r>
              <a:rPr lang="en-US" i="1" dirty="0">
                <a:solidFill>
                  <a:srgbClr val="173A8B"/>
                </a:solidFill>
              </a:rPr>
              <a:t>JGIM</a:t>
            </a:r>
            <a:r>
              <a:rPr lang="en-US" dirty="0">
                <a:solidFill>
                  <a:srgbClr val="173A8B"/>
                </a:solidFill>
              </a:rPr>
              <a:t>. 2019. Englander H. </a:t>
            </a:r>
            <a:r>
              <a:rPr lang="en-US" i="1" dirty="0">
                <a:solidFill>
                  <a:srgbClr val="173A8B"/>
                </a:solidFill>
              </a:rPr>
              <a:t>JHM</a:t>
            </a:r>
            <a:r>
              <a:rPr lang="en-US" dirty="0">
                <a:solidFill>
                  <a:srgbClr val="173A8B"/>
                </a:solidFill>
              </a:rPr>
              <a:t>. 2018.</a:t>
            </a:r>
          </a:p>
        </p:txBody>
      </p:sp>
    </p:spTree>
    <p:extLst>
      <p:ext uri="{BB962C8B-B14F-4D97-AF65-F5344CB8AC3E}">
        <p14:creationId xmlns:p14="http://schemas.microsoft.com/office/powerpoint/2010/main" val="333254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52FB-8727-2277-1753-279B741D35E3}"/>
            </a:ext>
          </a:extLst>
        </p:cNvPr>
        <p:cNvGrpSpPr/>
        <p:nvPr/>
      </p:nvGrpSpPr>
      <p:grpSpPr>
        <a:xfrm>
          <a:off x="0" y="0"/>
          <a:ext cx="0" cy="0"/>
          <a:chOff x="0" y="0"/>
          <a:chExt cx="0" cy="0"/>
        </a:xfrm>
      </p:grpSpPr>
      <p:sp>
        <p:nvSpPr>
          <p:cNvPr id="25" name="Rounded Rectangle 24">
            <a:extLst>
              <a:ext uri="{FF2B5EF4-FFF2-40B4-BE49-F238E27FC236}">
                <a16:creationId xmlns:a16="http://schemas.microsoft.com/office/drawing/2014/main" id="{4D1D5E78-796F-06FD-0681-4CF02CB60E09}"/>
              </a:ext>
            </a:extLst>
          </p:cNvPr>
          <p:cNvSpPr/>
          <p:nvPr/>
        </p:nvSpPr>
        <p:spPr>
          <a:xfrm>
            <a:off x="520382" y="3184352"/>
            <a:ext cx="11751733" cy="5404472"/>
          </a:xfrm>
          <a:prstGeom prst="roundRect">
            <a:avLst/>
          </a:prstGeom>
          <a:solidFill>
            <a:srgbClr val="2254C5">
              <a:alpha val="142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4">
            <a:extLst>
              <a:ext uri="{FF2B5EF4-FFF2-40B4-BE49-F238E27FC236}">
                <a16:creationId xmlns:a16="http://schemas.microsoft.com/office/drawing/2014/main" id="{7A246253-E9C7-8635-8D0F-90D1D83544E3}"/>
              </a:ext>
            </a:extLst>
          </p:cNvPr>
          <p:cNvSpPr/>
          <p:nvPr/>
        </p:nvSpPr>
        <p:spPr>
          <a:xfrm>
            <a:off x="-76200" y="9715500"/>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E8AFDD81-58BF-6096-F0A5-216D43AEE25E}"/>
              </a:ext>
            </a:extLst>
          </p:cNvPr>
          <p:cNvSpPr txBox="1"/>
          <p:nvPr/>
        </p:nvSpPr>
        <p:spPr>
          <a:xfrm>
            <a:off x="622032" y="2197556"/>
            <a:ext cx="17719518" cy="492443"/>
          </a:xfrm>
          <a:prstGeom prst="rect">
            <a:avLst/>
          </a:prstGeom>
        </p:spPr>
        <p:txBody>
          <a:bodyPr wrap="square" lIns="0" tIns="0" rIns="0" bIns="0" rtlCol="0" anchor="t">
            <a:spAutoFit/>
          </a:bodyPr>
          <a:lstStyle/>
          <a:p>
            <a:pPr algn="l">
              <a:spcAft>
                <a:spcPts val="1600"/>
              </a:spcAft>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Participants can earn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up to $330 </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in gift cards in </a:t>
            </a:r>
            <a:r>
              <a:rPr lang="en-US" sz="3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Montserrat Classic"/>
              </a:rPr>
              <a:t>two months</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a:t>
            </a:r>
          </a:p>
        </p:txBody>
      </p:sp>
      <p:sp>
        <p:nvSpPr>
          <p:cNvPr id="10" name="TextBox 10">
            <a:extLst>
              <a:ext uri="{FF2B5EF4-FFF2-40B4-BE49-F238E27FC236}">
                <a16:creationId xmlns:a16="http://schemas.microsoft.com/office/drawing/2014/main" id="{76FC88C3-4051-36D0-3EEC-13EC3C60E028}"/>
              </a:ext>
            </a:extLst>
          </p:cNvPr>
          <p:cNvSpPr txBox="1"/>
          <p:nvPr/>
        </p:nvSpPr>
        <p:spPr>
          <a:xfrm>
            <a:off x="609600" y="925251"/>
            <a:ext cx="12869530" cy="1132426"/>
          </a:xfrm>
          <a:prstGeom prst="rect">
            <a:avLst/>
          </a:prstGeom>
        </p:spPr>
        <p:txBody>
          <a:bodyPr lIns="0" tIns="0" rIns="0" bIns="0" rtlCol="0" anchor="t">
            <a:spAutoFit/>
          </a:bodyPr>
          <a:lstStyle/>
          <a:p>
            <a:pPr algn="l">
              <a:lnSpc>
                <a:spcPts val="9604"/>
              </a:lnSpc>
            </a:pPr>
            <a:r>
              <a:rPr lang="en-US" sz="6600" b="1" dirty="0">
                <a:solidFill>
                  <a:srgbClr val="2254C5"/>
                </a:solidFill>
                <a:latin typeface="Montserrat Bold"/>
                <a:ea typeface="Montserrat Bold"/>
                <a:cs typeface="Montserrat Bold"/>
                <a:sym typeface="Montserrat Bold"/>
              </a:rPr>
              <a:t>Hospital CM Mobile-app</a:t>
            </a:r>
          </a:p>
        </p:txBody>
      </p:sp>
      <p:sp>
        <p:nvSpPr>
          <p:cNvPr id="17" name="AutoShape 4">
            <a:extLst>
              <a:ext uri="{FF2B5EF4-FFF2-40B4-BE49-F238E27FC236}">
                <a16:creationId xmlns:a16="http://schemas.microsoft.com/office/drawing/2014/main" id="{F65A925D-DF14-AEE3-759E-6C646AEAEE02}"/>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pic>
        <p:nvPicPr>
          <p:cNvPr id="6" name="Picture 5">
            <a:extLst>
              <a:ext uri="{FF2B5EF4-FFF2-40B4-BE49-F238E27FC236}">
                <a16:creationId xmlns:a16="http://schemas.microsoft.com/office/drawing/2014/main" id="{9891199A-9BBF-AD5E-91E8-4DD841CE0DAD}"/>
              </a:ext>
            </a:extLst>
          </p:cNvPr>
          <p:cNvPicPr>
            <a:picLocks noChangeAspect="1"/>
          </p:cNvPicPr>
          <p:nvPr/>
        </p:nvPicPr>
        <p:blipFill>
          <a:blip r:embed="rId3"/>
          <a:srcRect r="1098"/>
          <a:stretch/>
        </p:blipFill>
        <p:spPr>
          <a:xfrm>
            <a:off x="12843301" y="2143385"/>
            <a:ext cx="2626224" cy="5487245"/>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829C0649-0046-2B64-9487-E878B5720CF1}"/>
              </a:ext>
            </a:extLst>
          </p:cNvPr>
          <p:cNvPicPr>
            <a:picLocks noChangeAspect="1"/>
          </p:cNvPicPr>
          <p:nvPr/>
        </p:nvPicPr>
        <p:blipFill>
          <a:blip r:embed="rId4"/>
          <a:srcRect l="4817"/>
          <a:stretch/>
        </p:blipFill>
        <p:spPr>
          <a:xfrm>
            <a:off x="15433481" y="2158928"/>
            <a:ext cx="2520932" cy="5478424"/>
          </a:xfrm>
          <a:prstGeom prst="rect">
            <a:avLst/>
          </a:prstGeom>
        </p:spPr>
      </p:pic>
      <p:pic>
        <p:nvPicPr>
          <p:cNvPr id="11" name="Picture 10" descr="Logo&#10;&#10;Description automatically generated">
            <a:extLst>
              <a:ext uri="{FF2B5EF4-FFF2-40B4-BE49-F238E27FC236}">
                <a16:creationId xmlns:a16="http://schemas.microsoft.com/office/drawing/2014/main" id="{EE57BAAF-F00D-6F27-A401-2285EF31B834}"/>
              </a:ext>
            </a:extLst>
          </p:cNvPr>
          <p:cNvPicPr>
            <a:picLocks noChangeAspect="1"/>
          </p:cNvPicPr>
          <p:nvPr/>
        </p:nvPicPr>
        <p:blipFill>
          <a:blip r:embed="rId5"/>
          <a:stretch>
            <a:fillRect/>
          </a:stretch>
        </p:blipFill>
        <p:spPr>
          <a:xfrm>
            <a:off x="15443694" y="8725928"/>
            <a:ext cx="2760133" cy="829733"/>
          </a:xfrm>
          <a:prstGeom prst="rect">
            <a:avLst/>
          </a:prstGeom>
        </p:spPr>
      </p:pic>
      <p:pic>
        <p:nvPicPr>
          <p:cNvPr id="13" name="Google Shape;56;p13">
            <a:extLst>
              <a:ext uri="{FF2B5EF4-FFF2-40B4-BE49-F238E27FC236}">
                <a16:creationId xmlns:a16="http://schemas.microsoft.com/office/drawing/2014/main" id="{73E5177F-E7FB-BD10-1104-7EEA53FCC06A}"/>
              </a:ext>
            </a:extLst>
          </p:cNvPr>
          <p:cNvPicPr preferRelativeResize="0"/>
          <p:nvPr/>
        </p:nvPicPr>
        <p:blipFill>
          <a:blip r:embed="rId6">
            <a:alphaModFix/>
          </a:blip>
          <a:stretch>
            <a:fillRect/>
          </a:stretch>
        </p:blipFill>
        <p:spPr>
          <a:xfrm>
            <a:off x="5292897" y="4039629"/>
            <a:ext cx="1989356" cy="1992957"/>
          </a:xfrm>
          <a:prstGeom prst="rect">
            <a:avLst/>
          </a:prstGeom>
          <a:noFill/>
          <a:ln>
            <a:noFill/>
          </a:ln>
        </p:spPr>
      </p:pic>
      <p:pic>
        <p:nvPicPr>
          <p:cNvPr id="14" name="Google Shape;57;p13">
            <a:extLst>
              <a:ext uri="{FF2B5EF4-FFF2-40B4-BE49-F238E27FC236}">
                <a16:creationId xmlns:a16="http://schemas.microsoft.com/office/drawing/2014/main" id="{FE0D2331-815B-0328-C60E-6A6FF0DA9CBF}"/>
              </a:ext>
            </a:extLst>
          </p:cNvPr>
          <p:cNvPicPr preferRelativeResize="0"/>
          <p:nvPr/>
        </p:nvPicPr>
        <p:blipFill>
          <a:blip r:embed="rId7">
            <a:alphaModFix/>
          </a:blip>
          <a:srcRect l="11104" t="6701" r="8459" b="5334"/>
          <a:stretch/>
        </p:blipFill>
        <p:spPr>
          <a:xfrm>
            <a:off x="1597506" y="4243911"/>
            <a:ext cx="1600201" cy="1733711"/>
          </a:xfrm>
          <a:prstGeom prst="rect">
            <a:avLst/>
          </a:prstGeom>
          <a:noFill/>
          <a:ln>
            <a:noFill/>
          </a:ln>
        </p:spPr>
      </p:pic>
      <p:sp>
        <p:nvSpPr>
          <p:cNvPr id="18" name="Google Shape;60;p13">
            <a:extLst>
              <a:ext uri="{FF2B5EF4-FFF2-40B4-BE49-F238E27FC236}">
                <a16:creationId xmlns:a16="http://schemas.microsoft.com/office/drawing/2014/main" id="{1AF58CC4-25E3-A86D-3478-E20D33A3008D}"/>
              </a:ext>
            </a:extLst>
          </p:cNvPr>
          <p:cNvSpPr txBox="1"/>
          <p:nvPr/>
        </p:nvSpPr>
        <p:spPr>
          <a:xfrm>
            <a:off x="901241" y="6084472"/>
            <a:ext cx="3544563" cy="2278601"/>
          </a:xfrm>
          <a:prstGeom prst="rect">
            <a:avLst/>
          </a:prstGeom>
          <a:noFill/>
          <a:ln>
            <a:noFill/>
          </a:ln>
        </p:spPr>
        <p:txBody>
          <a:bodyPr spcFirstLastPara="1" wrap="square" lIns="121900" tIns="121900" rIns="121900" bIns="121900" anchor="t" anchorCtr="0">
            <a:noAutofit/>
          </a:bodyPr>
          <a:lstStyle/>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Twice weekly with a counselor</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$3 for taking the test</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$8 for every negative test</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Bonus $10 for </a:t>
            </a:r>
            <a:r>
              <a:rPr lang="en-US" dirty="0">
                <a:solidFill>
                  <a:srgbClr val="173A8B"/>
                </a:solidFill>
                <a:latin typeface="Open Sans" panose="020B0606030504020204" pitchFamily="34" charset="0"/>
                <a:ea typeface="Open Sans" panose="020B0606030504020204" pitchFamily="34" charset="0"/>
                <a:cs typeface="Open Sans" panose="020B0606030504020204" pitchFamily="34" charset="0"/>
              </a:rPr>
              <a:t>streaks of negative tests</a:t>
            </a:r>
            <a:endPar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600"/>
              </a:spcAft>
              <a:buClr>
                <a:srgbClr val="6AA84F"/>
              </a:buClr>
              <a:buSzPts val="1300"/>
            </a:pPr>
            <a:r>
              <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rPr>
              <a:t>$216 total</a:t>
            </a:r>
            <a:endParaRPr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Google Shape;61;p13">
            <a:extLst>
              <a:ext uri="{FF2B5EF4-FFF2-40B4-BE49-F238E27FC236}">
                <a16:creationId xmlns:a16="http://schemas.microsoft.com/office/drawing/2014/main" id="{A991E8D6-A149-A5EA-951D-F34EBAC3F7C2}"/>
              </a:ext>
            </a:extLst>
          </p:cNvPr>
          <p:cNvSpPr txBox="1"/>
          <p:nvPr/>
        </p:nvSpPr>
        <p:spPr>
          <a:xfrm>
            <a:off x="4810919" y="6131343"/>
            <a:ext cx="3284936" cy="1773600"/>
          </a:xfrm>
          <a:prstGeom prst="rect">
            <a:avLst/>
          </a:prstGeom>
          <a:noFill/>
          <a:ln>
            <a:noFill/>
          </a:ln>
        </p:spPr>
        <p:txBody>
          <a:bodyPr spcFirstLastPara="1" wrap="square" lIns="121900" tIns="121900" rIns="121900" bIns="121900" anchor="t" anchorCtr="0">
            <a:noAutofit/>
          </a:bodyPr>
          <a:lstStyle/>
          <a:p>
            <a:pPr marL="194729">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Twice weekly group counseling</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marL="194729">
              <a:spcAft>
                <a:spcPts val="600"/>
              </a:spcAft>
              <a:buClr>
                <a:schemeClr val="dk1"/>
              </a:buClr>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$5 / meeting</a:t>
            </a:r>
            <a:endPar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marL="194729" algn="ctr">
              <a:spcAft>
                <a:spcPts val="600"/>
              </a:spcAft>
              <a:buClr>
                <a:srgbClr val="6AA84F"/>
              </a:buClr>
              <a:buSzPts val="1300"/>
            </a:pPr>
            <a:r>
              <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rPr>
              <a:t>$80 total</a:t>
            </a:r>
            <a:endParaRPr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62;p13">
            <a:extLst>
              <a:ext uri="{FF2B5EF4-FFF2-40B4-BE49-F238E27FC236}">
                <a16:creationId xmlns:a16="http://schemas.microsoft.com/office/drawing/2014/main" id="{036EAEDA-0BE0-248E-8322-E43D9FEBE517}"/>
              </a:ext>
            </a:extLst>
          </p:cNvPr>
          <p:cNvSpPr txBox="1"/>
          <p:nvPr/>
        </p:nvSpPr>
        <p:spPr>
          <a:xfrm>
            <a:off x="8826085" y="6226880"/>
            <a:ext cx="3021600" cy="1860400"/>
          </a:xfrm>
          <a:prstGeom prst="rect">
            <a:avLst/>
          </a:prstGeom>
          <a:noFill/>
          <a:ln>
            <a:noFill/>
          </a:ln>
        </p:spPr>
        <p:txBody>
          <a:bodyPr spcFirstLastPara="1" wrap="square" lIns="121900" tIns="121900" rIns="121900" bIns="121900" anchor="t" anchorCtr="0">
            <a:noAutofit/>
          </a:bodyPr>
          <a:lstStyle/>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6 goals or reflections per day </a:t>
            </a:r>
          </a:p>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$.60 / day</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600"/>
              </a:spcAft>
              <a:buClr>
                <a:srgbClr val="6AA84F"/>
              </a:buClr>
              <a:buSzPts val="1300"/>
            </a:pPr>
            <a:r>
              <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rPr>
              <a:t>$34 total reward</a:t>
            </a:r>
            <a:endParaRPr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Google Shape;63;p13">
            <a:extLst>
              <a:ext uri="{FF2B5EF4-FFF2-40B4-BE49-F238E27FC236}">
                <a16:creationId xmlns:a16="http://schemas.microsoft.com/office/drawing/2014/main" id="{57CEE2F1-3C8E-B68B-70C7-731C139580C3}"/>
              </a:ext>
            </a:extLst>
          </p:cNvPr>
          <p:cNvPicPr preferRelativeResize="0"/>
          <p:nvPr/>
        </p:nvPicPr>
        <p:blipFill>
          <a:blip r:embed="rId8">
            <a:alphaModFix/>
          </a:blip>
          <a:stretch>
            <a:fillRect/>
          </a:stretch>
        </p:blipFill>
        <p:spPr>
          <a:xfrm>
            <a:off x="9414597" y="4284752"/>
            <a:ext cx="1498263" cy="1710487"/>
          </a:xfrm>
          <a:prstGeom prst="rect">
            <a:avLst/>
          </a:prstGeom>
          <a:noFill/>
          <a:ln>
            <a:noFill/>
          </a:ln>
        </p:spPr>
      </p:pic>
      <p:sp>
        <p:nvSpPr>
          <p:cNvPr id="22" name="TextBox 5">
            <a:extLst>
              <a:ext uri="{FF2B5EF4-FFF2-40B4-BE49-F238E27FC236}">
                <a16:creationId xmlns:a16="http://schemas.microsoft.com/office/drawing/2014/main" id="{EC0E9C9D-0B5A-4D00-F413-2459AAD3A77C}"/>
              </a:ext>
            </a:extLst>
          </p:cNvPr>
          <p:cNvSpPr txBox="1"/>
          <p:nvPr/>
        </p:nvSpPr>
        <p:spPr>
          <a:xfrm>
            <a:off x="1191552" y="3714579"/>
            <a:ext cx="2582133" cy="369332"/>
          </a:xfrm>
          <a:prstGeom prst="rect">
            <a:avLst/>
          </a:prstGeom>
        </p:spPr>
        <p:txBody>
          <a:bodyPr wrap="square" lIns="0" tIns="0" rIns="0" bIns="0" rtlCol="0" anchor="t">
            <a:spAutoFit/>
          </a:bodyPr>
          <a:lstStyle/>
          <a:p>
            <a:pPr algn="l">
              <a:spcAft>
                <a:spcPts val="1600"/>
              </a:spcAft>
            </a:pPr>
            <a:r>
              <a:rPr lang="en-US" sz="2400" b="1" dirty="0">
                <a:solidFill>
                  <a:srgbClr val="173A8B"/>
                </a:solidFill>
                <a:latin typeface="Open Sans" panose="020B0606030504020204" pitchFamily="34" charset="0"/>
                <a:ea typeface="Open Sans" panose="020B0606030504020204" pitchFamily="34" charset="0"/>
                <a:cs typeface="Open Sans" panose="020B0606030504020204" pitchFamily="34" charset="0"/>
                <a:sym typeface="Montserrat Classic"/>
              </a:rPr>
              <a:t>Saliva Drug Tests</a:t>
            </a:r>
          </a:p>
        </p:txBody>
      </p:sp>
      <p:sp>
        <p:nvSpPr>
          <p:cNvPr id="23" name="TextBox 5">
            <a:extLst>
              <a:ext uri="{FF2B5EF4-FFF2-40B4-BE49-F238E27FC236}">
                <a16:creationId xmlns:a16="http://schemas.microsoft.com/office/drawing/2014/main" id="{9411AA15-854E-BD34-D7B4-619A2BC5491F}"/>
              </a:ext>
            </a:extLst>
          </p:cNvPr>
          <p:cNvSpPr txBox="1"/>
          <p:nvPr/>
        </p:nvSpPr>
        <p:spPr>
          <a:xfrm>
            <a:off x="4959994" y="3685616"/>
            <a:ext cx="2986786" cy="369332"/>
          </a:xfrm>
          <a:prstGeom prst="rect">
            <a:avLst/>
          </a:prstGeom>
        </p:spPr>
        <p:txBody>
          <a:bodyPr wrap="square" lIns="0" tIns="0" rIns="0" bIns="0" rtlCol="0" anchor="t">
            <a:spAutoFit/>
          </a:bodyPr>
          <a:lstStyle/>
          <a:p>
            <a:pPr algn="l">
              <a:spcAft>
                <a:spcPts val="1600"/>
              </a:spcAft>
            </a:pPr>
            <a:r>
              <a:rPr lang="en-US" sz="2400" b="1" dirty="0">
                <a:solidFill>
                  <a:srgbClr val="173A8B"/>
                </a:solidFill>
                <a:latin typeface="Open Sans" panose="020B0606030504020204" pitchFamily="34" charset="0"/>
                <a:ea typeface="Open Sans" panose="020B0606030504020204" pitchFamily="34" charset="0"/>
                <a:cs typeface="Open Sans" panose="020B0606030504020204" pitchFamily="34" charset="0"/>
                <a:sym typeface="Montserrat Classic"/>
              </a:rPr>
              <a:t>Group Counseling</a:t>
            </a:r>
          </a:p>
        </p:txBody>
      </p:sp>
      <p:sp>
        <p:nvSpPr>
          <p:cNvPr id="24" name="TextBox 5">
            <a:extLst>
              <a:ext uri="{FF2B5EF4-FFF2-40B4-BE49-F238E27FC236}">
                <a16:creationId xmlns:a16="http://schemas.microsoft.com/office/drawing/2014/main" id="{BA10CCE8-4D8C-92AF-9457-EB3B5D42665E}"/>
              </a:ext>
            </a:extLst>
          </p:cNvPr>
          <p:cNvSpPr txBox="1"/>
          <p:nvPr/>
        </p:nvSpPr>
        <p:spPr>
          <a:xfrm>
            <a:off x="8595852" y="3721195"/>
            <a:ext cx="2986786" cy="369332"/>
          </a:xfrm>
          <a:prstGeom prst="rect">
            <a:avLst/>
          </a:prstGeom>
        </p:spPr>
        <p:txBody>
          <a:bodyPr wrap="square" lIns="0" tIns="0" rIns="0" bIns="0" rtlCol="0" anchor="t">
            <a:spAutoFit/>
          </a:bodyPr>
          <a:lstStyle/>
          <a:p>
            <a:pPr algn="l">
              <a:spcAft>
                <a:spcPts val="1600"/>
              </a:spcAft>
            </a:pPr>
            <a:r>
              <a:rPr lang="en-US" sz="2400" b="1" dirty="0">
                <a:solidFill>
                  <a:srgbClr val="173A8B"/>
                </a:solidFill>
                <a:latin typeface="Open Sans" panose="020B0606030504020204" pitchFamily="34" charset="0"/>
                <a:ea typeface="Open Sans" panose="020B0606030504020204" pitchFamily="34" charset="0"/>
                <a:cs typeface="Open Sans" panose="020B0606030504020204" pitchFamily="34" charset="0"/>
                <a:sym typeface="Montserrat Classic"/>
              </a:rPr>
              <a:t>Daily App Activities</a:t>
            </a:r>
          </a:p>
        </p:txBody>
      </p:sp>
    </p:spTree>
    <p:extLst>
      <p:ext uri="{BB962C8B-B14F-4D97-AF65-F5344CB8AC3E}">
        <p14:creationId xmlns:p14="http://schemas.microsoft.com/office/powerpoint/2010/main" val="247666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C0E43-9F94-C4DE-9E28-704E411EA243}"/>
            </a:ext>
          </a:extLst>
        </p:cNvPr>
        <p:cNvGrpSpPr/>
        <p:nvPr/>
      </p:nvGrpSpPr>
      <p:grpSpPr>
        <a:xfrm>
          <a:off x="0" y="0"/>
          <a:ext cx="0" cy="0"/>
          <a:chOff x="0" y="0"/>
          <a:chExt cx="0" cy="0"/>
        </a:xfrm>
      </p:grpSpPr>
      <p:sp>
        <p:nvSpPr>
          <p:cNvPr id="25" name="Rounded Rectangle 24">
            <a:extLst>
              <a:ext uri="{FF2B5EF4-FFF2-40B4-BE49-F238E27FC236}">
                <a16:creationId xmlns:a16="http://schemas.microsoft.com/office/drawing/2014/main" id="{0BC11D18-12B2-32FB-E9B0-B53237D297A1}"/>
              </a:ext>
            </a:extLst>
          </p:cNvPr>
          <p:cNvSpPr/>
          <p:nvPr/>
        </p:nvSpPr>
        <p:spPr>
          <a:xfrm>
            <a:off x="520382" y="3184352"/>
            <a:ext cx="11751733" cy="5404472"/>
          </a:xfrm>
          <a:prstGeom prst="roundRect">
            <a:avLst/>
          </a:prstGeom>
          <a:solidFill>
            <a:srgbClr val="2254C5">
              <a:alpha val="142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4">
            <a:extLst>
              <a:ext uri="{FF2B5EF4-FFF2-40B4-BE49-F238E27FC236}">
                <a16:creationId xmlns:a16="http://schemas.microsoft.com/office/drawing/2014/main" id="{10D73FF8-19C5-AAAE-45F6-0CD476C6FD38}"/>
              </a:ext>
            </a:extLst>
          </p:cNvPr>
          <p:cNvSpPr/>
          <p:nvPr/>
        </p:nvSpPr>
        <p:spPr>
          <a:xfrm>
            <a:off x="-76200" y="9715500"/>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BE00D38A-DC55-DCCA-27F5-F10F59F153DC}"/>
              </a:ext>
            </a:extLst>
          </p:cNvPr>
          <p:cNvSpPr txBox="1"/>
          <p:nvPr/>
        </p:nvSpPr>
        <p:spPr>
          <a:xfrm>
            <a:off x="622032" y="2197556"/>
            <a:ext cx="17719518" cy="492443"/>
          </a:xfrm>
          <a:prstGeom prst="rect">
            <a:avLst/>
          </a:prstGeom>
        </p:spPr>
        <p:txBody>
          <a:bodyPr wrap="square" lIns="0" tIns="0" rIns="0" bIns="0" rtlCol="0" anchor="t">
            <a:spAutoFit/>
          </a:bodyPr>
          <a:lstStyle/>
          <a:p>
            <a:pPr algn="l">
              <a:spcAft>
                <a:spcPts val="1600"/>
              </a:spcAft>
            </a:pP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Participants can earn </a:t>
            </a:r>
            <a:r>
              <a:rPr lang="en-US" sz="3200" b="1"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up to $330 </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in gift cards in </a:t>
            </a:r>
            <a:r>
              <a:rPr lang="en-US" sz="3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Montserrat Classic"/>
              </a:rPr>
              <a:t>two months</a:t>
            </a:r>
            <a:r>
              <a:rPr lang="en-US" sz="3200" dirty="0">
                <a:solidFill>
                  <a:srgbClr val="2254C5"/>
                </a:solidFill>
                <a:latin typeface="Open Sans" panose="020B0606030504020204" pitchFamily="34" charset="0"/>
                <a:ea typeface="Open Sans" panose="020B0606030504020204" pitchFamily="34" charset="0"/>
                <a:cs typeface="Open Sans" panose="020B0606030504020204" pitchFamily="34" charset="0"/>
                <a:sym typeface="Montserrat Classic"/>
              </a:rPr>
              <a:t>. </a:t>
            </a:r>
          </a:p>
        </p:txBody>
      </p:sp>
      <p:sp>
        <p:nvSpPr>
          <p:cNvPr id="10" name="TextBox 10">
            <a:extLst>
              <a:ext uri="{FF2B5EF4-FFF2-40B4-BE49-F238E27FC236}">
                <a16:creationId xmlns:a16="http://schemas.microsoft.com/office/drawing/2014/main" id="{43D30D2F-527E-865E-F3FF-44EC3B516D1B}"/>
              </a:ext>
            </a:extLst>
          </p:cNvPr>
          <p:cNvSpPr txBox="1"/>
          <p:nvPr/>
        </p:nvSpPr>
        <p:spPr>
          <a:xfrm>
            <a:off x="609600" y="925251"/>
            <a:ext cx="12869530" cy="1132426"/>
          </a:xfrm>
          <a:prstGeom prst="rect">
            <a:avLst/>
          </a:prstGeom>
        </p:spPr>
        <p:txBody>
          <a:bodyPr lIns="0" tIns="0" rIns="0" bIns="0" rtlCol="0" anchor="t">
            <a:spAutoFit/>
          </a:bodyPr>
          <a:lstStyle/>
          <a:p>
            <a:pPr algn="l">
              <a:lnSpc>
                <a:spcPts val="9604"/>
              </a:lnSpc>
            </a:pPr>
            <a:r>
              <a:rPr lang="en-US" sz="6600" b="1" dirty="0">
                <a:solidFill>
                  <a:srgbClr val="2254C5"/>
                </a:solidFill>
                <a:latin typeface="Montserrat Bold"/>
                <a:ea typeface="Montserrat Bold"/>
                <a:cs typeface="Montserrat Bold"/>
                <a:sym typeface="Montserrat Bold"/>
              </a:rPr>
              <a:t>Hospital CM Mobile-app</a:t>
            </a:r>
          </a:p>
        </p:txBody>
      </p:sp>
      <p:sp>
        <p:nvSpPr>
          <p:cNvPr id="17" name="AutoShape 4">
            <a:extLst>
              <a:ext uri="{FF2B5EF4-FFF2-40B4-BE49-F238E27FC236}">
                <a16:creationId xmlns:a16="http://schemas.microsoft.com/office/drawing/2014/main" id="{FC605BDC-07D8-3699-B4D7-FC44AA036477}"/>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F43F2136-B90F-7BDC-4D0C-D91E57334937}"/>
              </a:ext>
            </a:extLst>
          </p:cNvPr>
          <p:cNvPicPr>
            <a:picLocks noChangeAspect="1"/>
          </p:cNvPicPr>
          <p:nvPr/>
        </p:nvPicPr>
        <p:blipFill>
          <a:blip r:embed="rId3"/>
          <a:stretch>
            <a:fillRect/>
          </a:stretch>
        </p:blipFill>
        <p:spPr>
          <a:xfrm>
            <a:off x="15443694" y="8725928"/>
            <a:ext cx="2760133" cy="829733"/>
          </a:xfrm>
          <a:prstGeom prst="rect">
            <a:avLst/>
          </a:prstGeom>
        </p:spPr>
      </p:pic>
      <p:pic>
        <p:nvPicPr>
          <p:cNvPr id="13" name="Google Shape;56;p13">
            <a:extLst>
              <a:ext uri="{FF2B5EF4-FFF2-40B4-BE49-F238E27FC236}">
                <a16:creationId xmlns:a16="http://schemas.microsoft.com/office/drawing/2014/main" id="{FF16007C-90AC-3CEE-5320-B9754A6087C4}"/>
              </a:ext>
            </a:extLst>
          </p:cNvPr>
          <p:cNvPicPr preferRelativeResize="0"/>
          <p:nvPr/>
        </p:nvPicPr>
        <p:blipFill>
          <a:blip r:embed="rId4">
            <a:alphaModFix/>
          </a:blip>
          <a:stretch>
            <a:fillRect/>
          </a:stretch>
        </p:blipFill>
        <p:spPr>
          <a:xfrm>
            <a:off x="5292897" y="4039629"/>
            <a:ext cx="1989356" cy="1992957"/>
          </a:xfrm>
          <a:prstGeom prst="rect">
            <a:avLst/>
          </a:prstGeom>
          <a:noFill/>
          <a:ln>
            <a:noFill/>
          </a:ln>
        </p:spPr>
      </p:pic>
      <p:pic>
        <p:nvPicPr>
          <p:cNvPr id="14" name="Google Shape;57;p13">
            <a:extLst>
              <a:ext uri="{FF2B5EF4-FFF2-40B4-BE49-F238E27FC236}">
                <a16:creationId xmlns:a16="http://schemas.microsoft.com/office/drawing/2014/main" id="{1E204ABB-2BD0-D2E2-7E15-4973A050B50E}"/>
              </a:ext>
            </a:extLst>
          </p:cNvPr>
          <p:cNvPicPr preferRelativeResize="0"/>
          <p:nvPr/>
        </p:nvPicPr>
        <p:blipFill>
          <a:blip r:embed="rId5">
            <a:alphaModFix/>
          </a:blip>
          <a:srcRect l="11104" t="6701" r="8459" b="5334"/>
          <a:stretch/>
        </p:blipFill>
        <p:spPr>
          <a:xfrm>
            <a:off x="1597506" y="4243911"/>
            <a:ext cx="1600201" cy="1733711"/>
          </a:xfrm>
          <a:prstGeom prst="rect">
            <a:avLst/>
          </a:prstGeom>
          <a:noFill/>
          <a:ln>
            <a:noFill/>
          </a:ln>
        </p:spPr>
      </p:pic>
      <p:sp>
        <p:nvSpPr>
          <p:cNvPr id="18" name="Google Shape;60;p13">
            <a:extLst>
              <a:ext uri="{FF2B5EF4-FFF2-40B4-BE49-F238E27FC236}">
                <a16:creationId xmlns:a16="http://schemas.microsoft.com/office/drawing/2014/main" id="{69893F50-C207-B7AF-9D52-AE2177E765B6}"/>
              </a:ext>
            </a:extLst>
          </p:cNvPr>
          <p:cNvSpPr txBox="1"/>
          <p:nvPr/>
        </p:nvSpPr>
        <p:spPr>
          <a:xfrm>
            <a:off x="901241" y="6084472"/>
            <a:ext cx="3544563" cy="2278601"/>
          </a:xfrm>
          <a:prstGeom prst="rect">
            <a:avLst/>
          </a:prstGeom>
          <a:noFill/>
          <a:ln>
            <a:noFill/>
          </a:ln>
        </p:spPr>
        <p:txBody>
          <a:bodyPr spcFirstLastPara="1" wrap="square" lIns="121900" tIns="121900" rIns="121900" bIns="121900" anchor="t" anchorCtr="0">
            <a:noAutofit/>
          </a:bodyPr>
          <a:lstStyle/>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Twice weekly with a counselor</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$3 for taking the test</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$8 for every negative test</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Bonus $10 for </a:t>
            </a:r>
            <a:r>
              <a:rPr lang="en-US" dirty="0">
                <a:solidFill>
                  <a:srgbClr val="173A8B"/>
                </a:solidFill>
                <a:latin typeface="Open Sans" panose="020B0606030504020204" pitchFamily="34" charset="0"/>
                <a:ea typeface="Open Sans" panose="020B0606030504020204" pitchFamily="34" charset="0"/>
                <a:cs typeface="Open Sans" panose="020B0606030504020204" pitchFamily="34" charset="0"/>
              </a:rPr>
              <a:t>streaks of negative tests</a:t>
            </a:r>
            <a:endPar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600"/>
              </a:spcAft>
              <a:buClr>
                <a:srgbClr val="6AA84F"/>
              </a:buClr>
              <a:buSzPts val="1300"/>
            </a:pPr>
            <a:r>
              <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rPr>
              <a:t>$216 total</a:t>
            </a:r>
            <a:endParaRPr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Google Shape;61;p13">
            <a:extLst>
              <a:ext uri="{FF2B5EF4-FFF2-40B4-BE49-F238E27FC236}">
                <a16:creationId xmlns:a16="http://schemas.microsoft.com/office/drawing/2014/main" id="{41DA3E6D-88C4-2A07-E2B0-189D4F162600}"/>
              </a:ext>
            </a:extLst>
          </p:cNvPr>
          <p:cNvSpPr txBox="1"/>
          <p:nvPr/>
        </p:nvSpPr>
        <p:spPr>
          <a:xfrm>
            <a:off x="4810919" y="6131343"/>
            <a:ext cx="3284936" cy="1773600"/>
          </a:xfrm>
          <a:prstGeom prst="rect">
            <a:avLst/>
          </a:prstGeom>
          <a:noFill/>
          <a:ln>
            <a:noFill/>
          </a:ln>
        </p:spPr>
        <p:txBody>
          <a:bodyPr spcFirstLastPara="1" wrap="square" lIns="121900" tIns="121900" rIns="121900" bIns="121900" anchor="t" anchorCtr="0">
            <a:noAutofit/>
          </a:bodyPr>
          <a:lstStyle/>
          <a:p>
            <a:pPr marL="194729">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Twice weekly group counseling</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marL="194729">
              <a:spcAft>
                <a:spcPts val="600"/>
              </a:spcAft>
              <a:buClr>
                <a:schemeClr val="dk1"/>
              </a:buClr>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$5 / meeting</a:t>
            </a:r>
            <a:endPar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marL="194729" algn="ctr">
              <a:spcAft>
                <a:spcPts val="600"/>
              </a:spcAft>
              <a:buClr>
                <a:srgbClr val="6AA84F"/>
              </a:buClr>
              <a:buSzPts val="1300"/>
            </a:pPr>
            <a:r>
              <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rPr>
              <a:t>$80 total</a:t>
            </a:r>
            <a:endParaRPr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Google Shape;62;p13">
            <a:extLst>
              <a:ext uri="{FF2B5EF4-FFF2-40B4-BE49-F238E27FC236}">
                <a16:creationId xmlns:a16="http://schemas.microsoft.com/office/drawing/2014/main" id="{DD34E758-17F2-88F9-4571-AC8A55F5ADA8}"/>
              </a:ext>
            </a:extLst>
          </p:cNvPr>
          <p:cNvSpPr txBox="1"/>
          <p:nvPr/>
        </p:nvSpPr>
        <p:spPr>
          <a:xfrm>
            <a:off x="8826085" y="6226880"/>
            <a:ext cx="3021600" cy="1860400"/>
          </a:xfrm>
          <a:prstGeom prst="rect">
            <a:avLst/>
          </a:prstGeom>
          <a:noFill/>
          <a:ln>
            <a:noFill/>
          </a:ln>
        </p:spPr>
        <p:txBody>
          <a:bodyPr spcFirstLastPara="1" wrap="square" lIns="121900" tIns="121900" rIns="121900" bIns="121900" anchor="t" anchorCtr="0">
            <a:noAutofit/>
          </a:bodyPr>
          <a:lstStyle/>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6 goals or reflections per day </a:t>
            </a:r>
          </a:p>
          <a:p>
            <a:pPr>
              <a:spcAft>
                <a:spcPts val="600"/>
              </a:spcAft>
              <a:buSzPts val="1300"/>
            </a:pPr>
            <a:r>
              <a:rPr lang="en" dirty="0">
                <a:solidFill>
                  <a:srgbClr val="173A8B"/>
                </a:solidFill>
                <a:latin typeface="Open Sans" panose="020B0606030504020204" pitchFamily="34" charset="0"/>
                <a:ea typeface="Open Sans" panose="020B0606030504020204" pitchFamily="34" charset="0"/>
                <a:cs typeface="Open Sans" panose="020B0606030504020204" pitchFamily="34" charset="0"/>
              </a:rPr>
              <a:t>$.60 / day</a:t>
            </a:r>
            <a:endParaRPr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600"/>
              </a:spcAft>
              <a:buClr>
                <a:srgbClr val="6AA84F"/>
              </a:buClr>
              <a:buSzPts val="1300"/>
            </a:pPr>
            <a:r>
              <a:rPr lang="en" b="1" dirty="0">
                <a:solidFill>
                  <a:srgbClr val="173A8B"/>
                </a:solidFill>
                <a:latin typeface="Open Sans" panose="020B0606030504020204" pitchFamily="34" charset="0"/>
                <a:ea typeface="Open Sans" panose="020B0606030504020204" pitchFamily="34" charset="0"/>
                <a:cs typeface="Open Sans" panose="020B0606030504020204" pitchFamily="34" charset="0"/>
              </a:rPr>
              <a:t>$34 total reward</a:t>
            </a:r>
            <a:endParaRPr b="1" dirty="0">
              <a:solidFill>
                <a:srgbClr val="173A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Google Shape;63;p13">
            <a:extLst>
              <a:ext uri="{FF2B5EF4-FFF2-40B4-BE49-F238E27FC236}">
                <a16:creationId xmlns:a16="http://schemas.microsoft.com/office/drawing/2014/main" id="{DEAD67CB-5E87-937A-FBD5-5C7AFCDE546E}"/>
              </a:ext>
            </a:extLst>
          </p:cNvPr>
          <p:cNvPicPr preferRelativeResize="0"/>
          <p:nvPr/>
        </p:nvPicPr>
        <p:blipFill>
          <a:blip r:embed="rId6">
            <a:alphaModFix/>
          </a:blip>
          <a:stretch>
            <a:fillRect/>
          </a:stretch>
        </p:blipFill>
        <p:spPr>
          <a:xfrm>
            <a:off x="9414597" y="4284752"/>
            <a:ext cx="1498263" cy="1710487"/>
          </a:xfrm>
          <a:prstGeom prst="rect">
            <a:avLst/>
          </a:prstGeom>
          <a:noFill/>
          <a:ln>
            <a:noFill/>
          </a:ln>
        </p:spPr>
      </p:pic>
      <p:sp>
        <p:nvSpPr>
          <p:cNvPr id="22" name="TextBox 5">
            <a:extLst>
              <a:ext uri="{FF2B5EF4-FFF2-40B4-BE49-F238E27FC236}">
                <a16:creationId xmlns:a16="http://schemas.microsoft.com/office/drawing/2014/main" id="{EF349D11-0AE0-D9F5-6C12-48C5743B34A4}"/>
              </a:ext>
            </a:extLst>
          </p:cNvPr>
          <p:cNvSpPr txBox="1"/>
          <p:nvPr/>
        </p:nvSpPr>
        <p:spPr>
          <a:xfrm>
            <a:off x="1191552" y="3714579"/>
            <a:ext cx="2582133" cy="369332"/>
          </a:xfrm>
          <a:prstGeom prst="rect">
            <a:avLst/>
          </a:prstGeom>
        </p:spPr>
        <p:txBody>
          <a:bodyPr wrap="square" lIns="0" tIns="0" rIns="0" bIns="0" rtlCol="0" anchor="t">
            <a:spAutoFit/>
          </a:bodyPr>
          <a:lstStyle/>
          <a:p>
            <a:pPr algn="l">
              <a:spcAft>
                <a:spcPts val="1600"/>
              </a:spcAft>
            </a:pPr>
            <a:r>
              <a:rPr lang="en-US" sz="2400" b="1" dirty="0">
                <a:solidFill>
                  <a:srgbClr val="173A8B"/>
                </a:solidFill>
                <a:latin typeface="Open Sans" panose="020B0606030504020204" pitchFamily="34" charset="0"/>
                <a:ea typeface="Open Sans" panose="020B0606030504020204" pitchFamily="34" charset="0"/>
                <a:cs typeface="Open Sans" panose="020B0606030504020204" pitchFamily="34" charset="0"/>
                <a:sym typeface="Montserrat Classic"/>
              </a:rPr>
              <a:t>Saliva Drug Tests</a:t>
            </a:r>
          </a:p>
        </p:txBody>
      </p:sp>
      <p:sp>
        <p:nvSpPr>
          <p:cNvPr id="23" name="TextBox 5">
            <a:extLst>
              <a:ext uri="{FF2B5EF4-FFF2-40B4-BE49-F238E27FC236}">
                <a16:creationId xmlns:a16="http://schemas.microsoft.com/office/drawing/2014/main" id="{764763C5-460E-B504-002C-B14674E9FB93}"/>
              </a:ext>
            </a:extLst>
          </p:cNvPr>
          <p:cNvSpPr txBox="1"/>
          <p:nvPr/>
        </p:nvSpPr>
        <p:spPr>
          <a:xfrm>
            <a:off x="4959994" y="3685616"/>
            <a:ext cx="2986786" cy="369332"/>
          </a:xfrm>
          <a:prstGeom prst="rect">
            <a:avLst/>
          </a:prstGeom>
        </p:spPr>
        <p:txBody>
          <a:bodyPr wrap="square" lIns="0" tIns="0" rIns="0" bIns="0" rtlCol="0" anchor="t">
            <a:spAutoFit/>
          </a:bodyPr>
          <a:lstStyle/>
          <a:p>
            <a:pPr algn="l">
              <a:spcAft>
                <a:spcPts val="1600"/>
              </a:spcAft>
            </a:pPr>
            <a:r>
              <a:rPr lang="en-US" sz="2400" b="1" dirty="0">
                <a:solidFill>
                  <a:srgbClr val="173A8B"/>
                </a:solidFill>
                <a:latin typeface="Open Sans" panose="020B0606030504020204" pitchFamily="34" charset="0"/>
                <a:ea typeface="Open Sans" panose="020B0606030504020204" pitchFamily="34" charset="0"/>
                <a:cs typeface="Open Sans" panose="020B0606030504020204" pitchFamily="34" charset="0"/>
                <a:sym typeface="Montserrat Classic"/>
              </a:rPr>
              <a:t>Group Counseling</a:t>
            </a:r>
          </a:p>
        </p:txBody>
      </p:sp>
      <p:sp>
        <p:nvSpPr>
          <p:cNvPr id="24" name="TextBox 5">
            <a:extLst>
              <a:ext uri="{FF2B5EF4-FFF2-40B4-BE49-F238E27FC236}">
                <a16:creationId xmlns:a16="http://schemas.microsoft.com/office/drawing/2014/main" id="{5D08AD10-B3CB-9F21-8953-781D1870269A}"/>
              </a:ext>
            </a:extLst>
          </p:cNvPr>
          <p:cNvSpPr txBox="1"/>
          <p:nvPr/>
        </p:nvSpPr>
        <p:spPr>
          <a:xfrm>
            <a:off x="8595852" y="3721195"/>
            <a:ext cx="2986786" cy="369332"/>
          </a:xfrm>
          <a:prstGeom prst="rect">
            <a:avLst/>
          </a:prstGeom>
        </p:spPr>
        <p:txBody>
          <a:bodyPr wrap="square" lIns="0" tIns="0" rIns="0" bIns="0" rtlCol="0" anchor="t">
            <a:spAutoFit/>
          </a:bodyPr>
          <a:lstStyle/>
          <a:p>
            <a:pPr algn="l">
              <a:spcAft>
                <a:spcPts val="1600"/>
              </a:spcAft>
            </a:pPr>
            <a:r>
              <a:rPr lang="en-US" sz="2400" b="1" dirty="0">
                <a:solidFill>
                  <a:srgbClr val="173A8B"/>
                </a:solidFill>
                <a:latin typeface="Open Sans" panose="020B0606030504020204" pitchFamily="34" charset="0"/>
                <a:ea typeface="Open Sans" panose="020B0606030504020204" pitchFamily="34" charset="0"/>
                <a:cs typeface="Open Sans" panose="020B0606030504020204" pitchFamily="34" charset="0"/>
                <a:sym typeface="Montserrat Classic"/>
              </a:rPr>
              <a:t>Daily App Activities</a:t>
            </a:r>
          </a:p>
        </p:txBody>
      </p:sp>
      <p:sp>
        <p:nvSpPr>
          <p:cNvPr id="2" name="TextBox 1">
            <a:extLst>
              <a:ext uri="{FF2B5EF4-FFF2-40B4-BE49-F238E27FC236}">
                <a16:creationId xmlns:a16="http://schemas.microsoft.com/office/drawing/2014/main" id="{D4B36FC0-35A4-9F97-1E3F-FE7B1448C672}"/>
              </a:ext>
            </a:extLst>
          </p:cNvPr>
          <p:cNvSpPr txBox="1"/>
          <p:nvPr/>
        </p:nvSpPr>
        <p:spPr>
          <a:xfrm>
            <a:off x="12652974" y="3395852"/>
            <a:ext cx="5114644" cy="4001095"/>
          </a:xfrm>
          <a:prstGeom prst="rect">
            <a:avLst/>
          </a:prstGeom>
          <a:noFill/>
          <a:ln w="28575">
            <a:solidFill>
              <a:srgbClr val="173A8B"/>
            </a:solidFill>
          </a:ln>
        </p:spPr>
        <p:txBody>
          <a:bodyPr wrap="square" rtlCol="0" anchor="ctr">
            <a:spAutoFit/>
          </a:bodyPr>
          <a:lstStyle/>
          <a:p>
            <a:pPr>
              <a:spcAft>
                <a:spcPts val="1200"/>
              </a:spcAft>
            </a:pPr>
            <a:r>
              <a:rPr lang="en-US" sz="2600" b="1" dirty="0">
                <a:solidFill>
                  <a:srgbClr val="173A8B"/>
                </a:solidFill>
                <a:latin typeface="Open Sans" panose="020B0606030504020204" pitchFamily="34" charset="0"/>
                <a:ea typeface="Open Sans" panose="020B0606030504020204" pitchFamily="34" charset="0"/>
                <a:cs typeface="Open Sans" panose="020B0606030504020204" pitchFamily="34" charset="0"/>
              </a:rPr>
              <a:t>Program staff:</a:t>
            </a:r>
          </a:p>
          <a:p>
            <a:pPr marL="457200" indent="-457200">
              <a:spcAft>
                <a:spcPts val="600"/>
              </a:spcAft>
              <a:buFont typeface="Arial" panose="020B0604020202020204" pitchFamily="34" charset="0"/>
              <a:buChar char="•"/>
            </a:pPr>
            <a:r>
              <a:rPr lang="en-US" sz="2600" dirty="0">
                <a:solidFill>
                  <a:srgbClr val="173A8B"/>
                </a:solidFill>
                <a:latin typeface="Open Sans" panose="020B0606030504020204" pitchFamily="34" charset="0"/>
                <a:ea typeface="Open Sans" panose="020B0606030504020204" pitchFamily="34" charset="0"/>
                <a:cs typeface="Open Sans" panose="020B0606030504020204" pitchFamily="34" charset="0"/>
              </a:rPr>
              <a:t>In-person </a:t>
            </a:r>
            <a:r>
              <a:rPr lang="en-US" sz="2600" b="1" dirty="0">
                <a:solidFill>
                  <a:srgbClr val="173A8B"/>
                </a:solidFill>
                <a:latin typeface="Open Sans" panose="020B0606030504020204" pitchFamily="34" charset="0"/>
                <a:ea typeface="Open Sans" panose="020B0606030504020204" pitchFamily="34" charset="0"/>
                <a:cs typeface="Open Sans" panose="020B0606030504020204" pitchFamily="34" charset="0"/>
              </a:rPr>
              <a:t>CM RN </a:t>
            </a:r>
            <a:r>
              <a:rPr lang="en-US" sz="2600" dirty="0">
                <a:solidFill>
                  <a:srgbClr val="173A8B"/>
                </a:solidFill>
                <a:latin typeface="Open Sans" panose="020B0606030504020204" pitchFamily="34" charset="0"/>
                <a:ea typeface="Open Sans" panose="020B0606030504020204" pitchFamily="34" charset="0"/>
                <a:cs typeface="Open Sans" panose="020B0606030504020204" pitchFamily="34" charset="0"/>
              </a:rPr>
              <a:t>supported implementation</a:t>
            </a:r>
          </a:p>
          <a:p>
            <a:pPr marL="457200" indent="-457200">
              <a:spcAft>
                <a:spcPts val="600"/>
              </a:spcAft>
              <a:buFont typeface="Arial" panose="020B0604020202020204" pitchFamily="34" charset="0"/>
              <a:buChar char="•"/>
            </a:pPr>
            <a:r>
              <a:rPr lang="en-US" sz="2600" b="1" dirty="0">
                <a:solidFill>
                  <a:srgbClr val="173A8B"/>
                </a:solidFill>
                <a:latin typeface="Open Sans" panose="020B0606030504020204" pitchFamily="34" charset="0"/>
                <a:ea typeface="Open Sans" panose="020B0606030504020204" pitchFamily="34" charset="0"/>
                <a:cs typeface="Open Sans" panose="020B0606030504020204" pitchFamily="34" charset="0"/>
              </a:rPr>
              <a:t>CM counselor </a:t>
            </a:r>
            <a:r>
              <a:rPr lang="en-US" sz="2600" dirty="0">
                <a:solidFill>
                  <a:srgbClr val="173A8B"/>
                </a:solidFill>
                <a:latin typeface="Open Sans" panose="020B0606030504020204" pitchFamily="34" charset="0"/>
                <a:ea typeface="Open Sans" panose="020B0606030504020204" pitchFamily="34" charset="0"/>
                <a:cs typeface="Open Sans" panose="020B0606030504020204" pitchFamily="34" charset="0"/>
              </a:rPr>
              <a:t>met with participants virtually</a:t>
            </a:r>
          </a:p>
          <a:p>
            <a:pPr marL="457200" indent="-457200">
              <a:spcAft>
                <a:spcPts val="600"/>
              </a:spcAft>
              <a:buFont typeface="Arial" panose="020B0604020202020204" pitchFamily="34" charset="0"/>
              <a:buChar char="•"/>
            </a:pPr>
            <a:r>
              <a:rPr lang="en-US" sz="2600" b="1" dirty="0">
                <a:solidFill>
                  <a:srgbClr val="173A8B"/>
                </a:solidFill>
                <a:latin typeface="Open Sans" panose="020B0606030504020204" pitchFamily="34" charset="0"/>
                <a:ea typeface="Open Sans" panose="020B0606030504020204" pitchFamily="34" charset="0"/>
                <a:cs typeface="Open Sans" panose="020B0606030504020204" pitchFamily="34" charset="0"/>
              </a:rPr>
              <a:t>Mobile-app care coordinator </a:t>
            </a:r>
            <a:r>
              <a:rPr lang="en-US" sz="2600" dirty="0">
                <a:solidFill>
                  <a:srgbClr val="173A8B"/>
                </a:solidFill>
                <a:latin typeface="Open Sans" panose="020B0606030504020204" pitchFamily="34" charset="0"/>
                <a:ea typeface="Open Sans" panose="020B0606030504020204" pitchFamily="34" charset="0"/>
                <a:cs typeface="Open Sans" panose="020B0606030504020204" pitchFamily="34" charset="0"/>
              </a:rPr>
              <a:t>assisted with enrollment &amp; resources after end of program</a:t>
            </a:r>
          </a:p>
        </p:txBody>
      </p:sp>
    </p:spTree>
    <p:extLst>
      <p:ext uri="{BB962C8B-B14F-4D97-AF65-F5344CB8AC3E}">
        <p14:creationId xmlns:p14="http://schemas.microsoft.com/office/powerpoint/2010/main" val="393863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6B355-B29A-DD69-40D4-E8B53FDFECF4}"/>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853D6A5B-76F9-CA7F-7D3D-F9C152DF3395}"/>
              </a:ext>
            </a:extLst>
          </p:cNvPr>
          <p:cNvSpPr/>
          <p:nvPr/>
        </p:nvSpPr>
        <p:spPr>
          <a:xfrm>
            <a:off x="-76200" y="9730999"/>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10" name="TextBox 10">
            <a:extLst>
              <a:ext uri="{FF2B5EF4-FFF2-40B4-BE49-F238E27FC236}">
                <a16:creationId xmlns:a16="http://schemas.microsoft.com/office/drawing/2014/main" id="{6E5F3421-EA6A-9200-45C3-DEEF3CD0DB58}"/>
              </a:ext>
            </a:extLst>
          </p:cNvPr>
          <p:cNvSpPr txBox="1"/>
          <p:nvPr/>
        </p:nvSpPr>
        <p:spPr>
          <a:xfrm>
            <a:off x="609600" y="925251"/>
            <a:ext cx="12869530" cy="1169511"/>
          </a:xfrm>
          <a:prstGeom prst="rect">
            <a:avLst/>
          </a:prstGeom>
        </p:spPr>
        <p:txBody>
          <a:bodyPr lIns="0" tIns="0" rIns="0" bIns="0" rtlCol="0" anchor="t">
            <a:spAutoFit/>
          </a:bodyPr>
          <a:lstStyle/>
          <a:p>
            <a:pPr algn="l">
              <a:lnSpc>
                <a:spcPts val="9604"/>
              </a:lnSpc>
            </a:pPr>
            <a:r>
              <a:rPr lang="en-US" sz="6860" b="1" dirty="0">
                <a:solidFill>
                  <a:srgbClr val="2254C5"/>
                </a:solidFill>
                <a:latin typeface="Montserrat Bold"/>
                <a:ea typeface="Montserrat Bold"/>
                <a:cs typeface="Montserrat Bold"/>
                <a:sym typeface="Montserrat Bold"/>
              </a:rPr>
              <a:t>Results</a:t>
            </a:r>
          </a:p>
        </p:txBody>
      </p:sp>
      <p:sp>
        <p:nvSpPr>
          <p:cNvPr id="17" name="AutoShape 4">
            <a:extLst>
              <a:ext uri="{FF2B5EF4-FFF2-40B4-BE49-F238E27FC236}">
                <a16:creationId xmlns:a16="http://schemas.microsoft.com/office/drawing/2014/main" id="{9FF2E2DB-258A-7421-7F23-D420CC920534}"/>
              </a:ext>
            </a:extLst>
          </p:cNvPr>
          <p:cNvSpPr/>
          <p:nvPr/>
        </p:nvSpPr>
        <p:spPr>
          <a:xfrm>
            <a:off x="-53551" y="558554"/>
            <a:ext cx="18395101" cy="0"/>
          </a:xfrm>
          <a:prstGeom prst="line">
            <a:avLst/>
          </a:prstGeom>
          <a:ln w="38100" cap="flat">
            <a:solidFill>
              <a:srgbClr val="2254C5"/>
            </a:solidFill>
            <a:prstDash val="solid"/>
            <a:headEnd type="none" w="sm" len="sm"/>
            <a:tailEnd type="none" w="sm" len="sm"/>
          </a:ln>
        </p:spPr>
        <p:txBody>
          <a:bodyPr/>
          <a:lstStyle/>
          <a:p>
            <a:endParaRPr lang="en-US"/>
          </a:p>
        </p:txBody>
      </p:sp>
      <p:sp>
        <p:nvSpPr>
          <p:cNvPr id="3" name="Content Placeholder 2">
            <a:extLst>
              <a:ext uri="{FF2B5EF4-FFF2-40B4-BE49-F238E27FC236}">
                <a16:creationId xmlns:a16="http://schemas.microsoft.com/office/drawing/2014/main" id="{C836F1C6-DDAF-B0DD-A6D4-1C6117B8A4CE}"/>
              </a:ext>
            </a:extLst>
          </p:cNvPr>
          <p:cNvSpPr txBox="1">
            <a:spLocks/>
          </p:cNvSpPr>
          <p:nvPr/>
        </p:nvSpPr>
        <p:spPr>
          <a:xfrm>
            <a:off x="609600" y="2417762"/>
            <a:ext cx="7543792" cy="638333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dirty="0">
                <a:solidFill>
                  <a:srgbClr val="2254C5"/>
                </a:solidFill>
                <a:latin typeface="Open Sans" panose="020B0606030504020204" pitchFamily="34" charset="0"/>
                <a:ea typeface="Open Sans" panose="020B0606030504020204" pitchFamily="34" charset="0"/>
                <a:cs typeface="Open Sans" panose="020B0606030504020204" pitchFamily="34" charset="0"/>
              </a:rPr>
              <a:t>From August 2022- July 2024, enrolled </a:t>
            </a:r>
            <a:r>
              <a:rPr lang="en-US" b="1" dirty="0">
                <a:solidFill>
                  <a:srgbClr val="2254C5"/>
                </a:solidFill>
                <a:latin typeface="Open Sans" panose="020B0606030504020204" pitchFamily="34" charset="0"/>
                <a:ea typeface="Open Sans" panose="020B0606030504020204" pitchFamily="34" charset="0"/>
                <a:cs typeface="Open Sans" panose="020B0606030504020204" pitchFamily="34" charset="0"/>
              </a:rPr>
              <a:t>77 patients </a:t>
            </a:r>
            <a:r>
              <a:rPr lang="en-US" dirty="0">
                <a:solidFill>
                  <a:srgbClr val="2254C5"/>
                </a:solidFill>
                <a:latin typeface="Open Sans" panose="020B0606030504020204" pitchFamily="34" charset="0"/>
                <a:ea typeface="Open Sans" panose="020B0606030504020204" pitchFamily="34" charset="0"/>
                <a:cs typeface="Open Sans" panose="020B0606030504020204" pitchFamily="34" charset="0"/>
              </a:rPr>
              <a:t>admitted to OHSU who met the inclusion criteria: </a:t>
            </a:r>
          </a:p>
          <a:p>
            <a:pPr lvl="1">
              <a:spcAft>
                <a:spcPts val="600"/>
              </a:spcAft>
              <a:buFont typeface="Courier New" panose="02070309020205020404" pitchFamily="49" charset="0"/>
              <a:buChar char="o"/>
            </a:pPr>
            <a:r>
              <a:rPr lang="en-US" dirty="0">
                <a:solidFill>
                  <a:srgbClr val="2254C5"/>
                </a:solidFill>
                <a:latin typeface="Open Sans" panose="020B0606030504020204" pitchFamily="34" charset="0"/>
                <a:ea typeface="Open Sans" panose="020B0606030504020204" pitchFamily="34" charset="0"/>
                <a:cs typeface="Open Sans" panose="020B0606030504020204" pitchFamily="34" charset="0"/>
              </a:rPr>
              <a:t>Patients with moderate to severe stimulant use disorder </a:t>
            </a:r>
          </a:p>
          <a:p>
            <a:pPr marL="457200" lvl="1" indent="0">
              <a:spcAft>
                <a:spcPts val="600"/>
              </a:spcAft>
              <a:buFont typeface="Arial" pitchFamily="34" charset="0"/>
              <a:buNone/>
            </a:pPr>
            <a:r>
              <a:rPr lang="en-US" dirty="0">
                <a:solidFill>
                  <a:srgbClr val="2254C5"/>
                </a:solidFill>
                <a:latin typeface="Open Sans" panose="020B0606030504020204" pitchFamily="34" charset="0"/>
                <a:ea typeface="Open Sans" panose="020B0606030504020204" pitchFamily="34" charset="0"/>
                <a:cs typeface="Open Sans" panose="020B0606030504020204" pitchFamily="34" charset="0"/>
              </a:rPr>
              <a:t>	AND</a:t>
            </a:r>
          </a:p>
          <a:p>
            <a:pPr lvl="1">
              <a:spcAft>
                <a:spcPts val="600"/>
              </a:spcAft>
              <a:buFont typeface="Courier New" panose="02070309020205020404" pitchFamily="49" charset="0"/>
              <a:buChar char="o"/>
            </a:pPr>
            <a:r>
              <a:rPr lang="en-US" dirty="0">
                <a:solidFill>
                  <a:srgbClr val="2254C5"/>
                </a:solidFill>
                <a:latin typeface="Open Sans" panose="020B0606030504020204" pitchFamily="34" charset="0"/>
                <a:ea typeface="Open Sans" panose="020B0606030504020204" pitchFamily="34" charset="0"/>
                <a:cs typeface="Open Sans" panose="020B0606030504020204" pitchFamily="34" charset="0"/>
              </a:rPr>
              <a:t>Anticipated hospital LOS ≥2 weeks OR diagnosis of heart failure</a:t>
            </a:r>
          </a:p>
          <a:p>
            <a:pPr lvl="1">
              <a:spcAft>
                <a:spcPts val="600"/>
              </a:spcAft>
              <a:buFont typeface="Courier New" panose="02070309020205020404" pitchFamily="49" charset="0"/>
              <a:buChar char="o"/>
            </a:pPr>
            <a:endParaRPr lang="en-US" dirty="0">
              <a:solidFill>
                <a:srgbClr val="2254C5"/>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b="1" dirty="0">
                <a:solidFill>
                  <a:srgbClr val="2254C5"/>
                </a:solidFill>
                <a:latin typeface="Open Sans" panose="020B0606030504020204" pitchFamily="34" charset="0"/>
                <a:ea typeface="Open Sans" panose="020B0606030504020204" pitchFamily="34" charset="0"/>
                <a:cs typeface="Open Sans" panose="020B0606030504020204" pitchFamily="34" charset="0"/>
              </a:rPr>
              <a:t>49 patients </a:t>
            </a:r>
            <a:r>
              <a:rPr lang="en-US" dirty="0">
                <a:solidFill>
                  <a:srgbClr val="2254C5"/>
                </a:solidFill>
                <a:latin typeface="Open Sans" panose="020B0606030504020204" pitchFamily="34" charset="0"/>
                <a:ea typeface="Open Sans" panose="020B0606030504020204" pitchFamily="34" charset="0"/>
                <a:cs typeface="Open Sans" panose="020B0606030504020204" pitchFamily="34" charset="0"/>
              </a:rPr>
              <a:t>completed intake into the CM program</a:t>
            </a:r>
          </a:p>
        </p:txBody>
      </p:sp>
      <p:sp>
        <p:nvSpPr>
          <p:cNvPr id="6" name="TextBox 5">
            <a:extLst>
              <a:ext uri="{FF2B5EF4-FFF2-40B4-BE49-F238E27FC236}">
                <a16:creationId xmlns:a16="http://schemas.microsoft.com/office/drawing/2014/main" id="{E71897D7-A40C-E53B-D437-C868C995A77A}"/>
              </a:ext>
            </a:extLst>
          </p:cNvPr>
          <p:cNvSpPr txBox="1"/>
          <p:nvPr/>
        </p:nvSpPr>
        <p:spPr>
          <a:xfrm>
            <a:off x="9056950" y="2440150"/>
            <a:ext cx="3473635" cy="369332"/>
          </a:xfrm>
          <a:prstGeom prst="rect">
            <a:avLst/>
          </a:prstGeom>
          <a:noFill/>
          <a:ln>
            <a:solidFill>
              <a:schemeClr val="tx1"/>
            </a:solidFill>
          </a:ln>
        </p:spPr>
        <p:txBody>
          <a:bodyPr wrap="square" rtlCol="0">
            <a:spAutoFit/>
          </a:bodyPr>
          <a:lstStyle/>
          <a:p>
            <a:pPr algn="ctr"/>
            <a:r>
              <a:rPr lang="en-US" dirty="0"/>
              <a:t>Assessed for eligibility (n = 185)</a:t>
            </a:r>
          </a:p>
        </p:txBody>
      </p:sp>
      <p:sp>
        <p:nvSpPr>
          <p:cNvPr id="7" name="TextBox 6">
            <a:extLst>
              <a:ext uri="{FF2B5EF4-FFF2-40B4-BE49-F238E27FC236}">
                <a16:creationId xmlns:a16="http://schemas.microsoft.com/office/drawing/2014/main" id="{7F23D8F1-276D-C897-69F0-0725A1B86DFC}"/>
              </a:ext>
            </a:extLst>
          </p:cNvPr>
          <p:cNvSpPr txBox="1"/>
          <p:nvPr/>
        </p:nvSpPr>
        <p:spPr>
          <a:xfrm>
            <a:off x="9056950" y="3757879"/>
            <a:ext cx="3473635" cy="369332"/>
          </a:xfrm>
          <a:prstGeom prst="rect">
            <a:avLst/>
          </a:prstGeom>
          <a:noFill/>
          <a:ln>
            <a:solidFill>
              <a:schemeClr val="tx1"/>
            </a:solidFill>
          </a:ln>
        </p:spPr>
        <p:txBody>
          <a:bodyPr wrap="square" rtlCol="0">
            <a:spAutoFit/>
          </a:bodyPr>
          <a:lstStyle/>
          <a:p>
            <a:pPr algn="ctr"/>
            <a:r>
              <a:rPr lang="en-US" dirty="0"/>
              <a:t>Met inclusion criteria (n = 113)</a:t>
            </a:r>
          </a:p>
        </p:txBody>
      </p:sp>
      <p:sp>
        <p:nvSpPr>
          <p:cNvPr id="8" name="TextBox 7">
            <a:extLst>
              <a:ext uri="{FF2B5EF4-FFF2-40B4-BE49-F238E27FC236}">
                <a16:creationId xmlns:a16="http://schemas.microsoft.com/office/drawing/2014/main" id="{7A2FCFB3-0B51-4EA3-4B03-5DD21B067F5D}"/>
              </a:ext>
            </a:extLst>
          </p:cNvPr>
          <p:cNvSpPr txBox="1"/>
          <p:nvPr/>
        </p:nvSpPr>
        <p:spPr>
          <a:xfrm>
            <a:off x="9088058" y="5266706"/>
            <a:ext cx="3411416" cy="369332"/>
          </a:xfrm>
          <a:prstGeom prst="rect">
            <a:avLst/>
          </a:prstGeom>
          <a:noFill/>
          <a:ln>
            <a:solidFill>
              <a:schemeClr val="tx1"/>
            </a:solidFill>
          </a:ln>
        </p:spPr>
        <p:txBody>
          <a:bodyPr wrap="square" rtlCol="0">
            <a:spAutoFit/>
          </a:bodyPr>
          <a:lstStyle/>
          <a:p>
            <a:pPr algn="ctr"/>
            <a:r>
              <a:rPr lang="en-US" dirty="0"/>
              <a:t>Consented and enrolled (n = 77)</a:t>
            </a:r>
          </a:p>
        </p:txBody>
      </p:sp>
      <p:sp>
        <p:nvSpPr>
          <p:cNvPr id="9" name="TextBox 8">
            <a:extLst>
              <a:ext uri="{FF2B5EF4-FFF2-40B4-BE49-F238E27FC236}">
                <a16:creationId xmlns:a16="http://schemas.microsoft.com/office/drawing/2014/main" id="{5F3B7F46-2C20-33E8-50D2-ECB0BE18C316}"/>
              </a:ext>
            </a:extLst>
          </p:cNvPr>
          <p:cNvSpPr txBox="1"/>
          <p:nvPr/>
        </p:nvSpPr>
        <p:spPr>
          <a:xfrm>
            <a:off x="8735169" y="7637737"/>
            <a:ext cx="4117195" cy="369332"/>
          </a:xfrm>
          <a:prstGeom prst="rect">
            <a:avLst/>
          </a:prstGeom>
          <a:noFill/>
          <a:ln>
            <a:solidFill>
              <a:schemeClr val="tx1"/>
            </a:solidFill>
          </a:ln>
        </p:spPr>
        <p:txBody>
          <a:bodyPr wrap="square" rtlCol="0">
            <a:spAutoFit/>
          </a:bodyPr>
          <a:lstStyle/>
          <a:p>
            <a:pPr algn="ctr"/>
            <a:r>
              <a:rPr lang="en-US" dirty="0"/>
              <a:t>Completed Affect intake process (n = 49)</a:t>
            </a:r>
          </a:p>
        </p:txBody>
      </p:sp>
      <p:sp>
        <p:nvSpPr>
          <p:cNvPr id="11" name="TextBox 10">
            <a:extLst>
              <a:ext uri="{FF2B5EF4-FFF2-40B4-BE49-F238E27FC236}">
                <a16:creationId xmlns:a16="http://schemas.microsoft.com/office/drawing/2014/main" id="{49FFFF94-0E2F-6AC8-22FB-6FDC992D0139}"/>
              </a:ext>
            </a:extLst>
          </p:cNvPr>
          <p:cNvSpPr txBox="1"/>
          <p:nvPr/>
        </p:nvSpPr>
        <p:spPr>
          <a:xfrm>
            <a:off x="11277600" y="3040064"/>
            <a:ext cx="3893527" cy="369332"/>
          </a:xfrm>
          <a:prstGeom prst="rect">
            <a:avLst/>
          </a:prstGeom>
          <a:noFill/>
          <a:ln>
            <a:solidFill>
              <a:schemeClr val="tx1"/>
            </a:solidFill>
          </a:ln>
        </p:spPr>
        <p:txBody>
          <a:bodyPr wrap="square" rtlCol="0">
            <a:spAutoFit/>
          </a:bodyPr>
          <a:lstStyle/>
          <a:p>
            <a:r>
              <a:rPr lang="en-US" dirty="0"/>
              <a:t>Did not meet inclusion criteria (n = 72)</a:t>
            </a:r>
          </a:p>
        </p:txBody>
      </p:sp>
      <p:cxnSp>
        <p:nvCxnSpPr>
          <p:cNvPr id="12" name="Straight Arrow Connector 11">
            <a:extLst>
              <a:ext uri="{FF2B5EF4-FFF2-40B4-BE49-F238E27FC236}">
                <a16:creationId xmlns:a16="http://schemas.microsoft.com/office/drawing/2014/main" id="{AAE9D6FC-8689-12A0-AD51-9B4B775000FE}"/>
              </a:ext>
            </a:extLst>
          </p:cNvPr>
          <p:cNvCxnSpPr>
            <a:cxnSpLocks/>
            <a:stCxn id="6" idx="2"/>
            <a:endCxn id="7" idx="0"/>
          </p:cNvCxnSpPr>
          <p:nvPr/>
        </p:nvCxnSpPr>
        <p:spPr>
          <a:xfrm>
            <a:off x="10793768" y="2809482"/>
            <a:ext cx="0" cy="9483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E09895-786C-6A6A-6573-B61236D11AC2}"/>
              </a:ext>
            </a:extLst>
          </p:cNvPr>
          <p:cNvCxnSpPr>
            <a:cxnSpLocks/>
            <a:stCxn id="7" idx="2"/>
            <a:endCxn id="8" idx="0"/>
          </p:cNvCxnSpPr>
          <p:nvPr/>
        </p:nvCxnSpPr>
        <p:spPr>
          <a:xfrm flipH="1">
            <a:off x="10793766" y="4127211"/>
            <a:ext cx="2" cy="113949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BA74BD-2CD1-65B5-FD9B-975CD2AE3D80}"/>
              </a:ext>
            </a:extLst>
          </p:cNvPr>
          <p:cNvCxnSpPr>
            <a:cxnSpLocks/>
            <a:stCxn id="8" idx="2"/>
            <a:endCxn id="9" idx="0"/>
          </p:cNvCxnSpPr>
          <p:nvPr/>
        </p:nvCxnSpPr>
        <p:spPr>
          <a:xfrm>
            <a:off x="10793766" y="5636038"/>
            <a:ext cx="1" cy="200169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09A1E09-1029-5E39-60CC-3312D4C01897}"/>
              </a:ext>
            </a:extLst>
          </p:cNvPr>
          <p:cNvSpPr txBox="1"/>
          <p:nvPr/>
        </p:nvSpPr>
        <p:spPr>
          <a:xfrm>
            <a:off x="11315049" y="4416444"/>
            <a:ext cx="6591945" cy="646331"/>
          </a:xfrm>
          <a:prstGeom prst="rect">
            <a:avLst/>
          </a:prstGeom>
          <a:noFill/>
          <a:ln>
            <a:solidFill>
              <a:schemeClr val="tx1"/>
            </a:solidFill>
          </a:ln>
        </p:spPr>
        <p:txBody>
          <a:bodyPr wrap="square" rtlCol="0">
            <a:spAutoFit/>
          </a:bodyPr>
          <a:lstStyle/>
          <a:p>
            <a:r>
              <a:rPr lang="en-US" dirty="0"/>
              <a:t>Unable to engage due to mental health/cognitive impairment (n = 8)</a:t>
            </a:r>
          </a:p>
          <a:p>
            <a:r>
              <a:rPr lang="en-US" dirty="0"/>
              <a:t>Not interested (n = 28)</a:t>
            </a:r>
          </a:p>
        </p:txBody>
      </p:sp>
      <p:sp>
        <p:nvSpPr>
          <p:cNvPr id="16" name="TextBox 15">
            <a:extLst>
              <a:ext uri="{FF2B5EF4-FFF2-40B4-BE49-F238E27FC236}">
                <a16:creationId xmlns:a16="http://schemas.microsoft.com/office/drawing/2014/main" id="{86E75FD1-A2E7-2EAF-E818-7F035FD37B8E}"/>
              </a:ext>
            </a:extLst>
          </p:cNvPr>
          <p:cNvSpPr txBox="1"/>
          <p:nvPr/>
        </p:nvSpPr>
        <p:spPr>
          <a:xfrm>
            <a:off x="11315048" y="5831041"/>
            <a:ext cx="5601348" cy="1528927"/>
          </a:xfrm>
          <a:prstGeom prst="rect">
            <a:avLst/>
          </a:prstGeom>
          <a:noFill/>
          <a:ln>
            <a:solidFill>
              <a:schemeClr val="tx1"/>
            </a:solidFill>
          </a:ln>
        </p:spPr>
        <p:txBody>
          <a:bodyPr wrap="square" rtlCol="0">
            <a:spAutoFit/>
          </a:bodyPr>
          <a:lstStyle/>
          <a:p>
            <a:r>
              <a:rPr lang="en-US" dirty="0"/>
              <a:t>Discharged from hospital sooner than anticipated (n = 15)</a:t>
            </a:r>
          </a:p>
          <a:p>
            <a:r>
              <a:rPr lang="en-US" dirty="0"/>
              <a:t>No longer interested / missed appointment (n = 10)</a:t>
            </a:r>
          </a:p>
          <a:p>
            <a:r>
              <a:rPr lang="en-US" dirty="0"/>
              <a:t>Became overwhelmed with hospitalization (n = 1)</a:t>
            </a:r>
          </a:p>
          <a:p>
            <a:r>
              <a:rPr lang="en-US" dirty="0"/>
              <a:t>Lost phone (n = 1)</a:t>
            </a:r>
          </a:p>
          <a:p>
            <a:r>
              <a:rPr lang="en-US" dirty="0"/>
              <a:t>Unable to engage due to cognitive function (n = 1)</a:t>
            </a:r>
          </a:p>
        </p:txBody>
      </p:sp>
      <p:cxnSp>
        <p:nvCxnSpPr>
          <p:cNvPr id="18" name="Straight Arrow Connector 17">
            <a:extLst>
              <a:ext uri="{FF2B5EF4-FFF2-40B4-BE49-F238E27FC236}">
                <a16:creationId xmlns:a16="http://schemas.microsoft.com/office/drawing/2014/main" id="{7A6FCFA1-0508-AA76-FB83-980C98BC7508}"/>
              </a:ext>
            </a:extLst>
          </p:cNvPr>
          <p:cNvCxnSpPr>
            <a:cxnSpLocks/>
            <a:endCxn id="11" idx="1"/>
          </p:cNvCxnSpPr>
          <p:nvPr/>
        </p:nvCxnSpPr>
        <p:spPr>
          <a:xfrm>
            <a:off x="10793767" y="3224730"/>
            <a:ext cx="48383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E230EEB-29DB-F393-DC72-2EE1F16A74CD}"/>
              </a:ext>
            </a:extLst>
          </p:cNvPr>
          <p:cNvCxnSpPr>
            <a:cxnSpLocks/>
            <a:endCxn id="15" idx="1"/>
          </p:cNvCxnSpPr>
          <p:nvPr/>
        </p:nvCxnSpPr>
        <p:spPr>
          <a:xfrm>
            <a:off x="10793767" y="4739610"/>
            <a:ext cx="52128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576362-649D-E113-80CF-B81FF1E7C796}"/>
              </a:ext>
            </a:extLst>
          </p:cNvPr>
          <p:cNvCxnSpPr>
            <a:cxnSpLocks/>
          </p:cNvCxnSpPr>
          <p:nvPr/>
        </p:nvCxnSpPr>
        <p:spPr>
          <a:xfrm>
            <a:off x="10807619" y="6678152"/>
            <a:ext cx="493577" cy="907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279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5896</TotalTime>
  <Words>2104</Words>
  <Application>Microsoft Office PowerPoint</Application>
  <PresentationFormat>Custom</PresentationFormat>
  <Paragraphs>240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Montserrat Bold</vt:lpstr>
      <vt:lpstr>Open Sans</vt:lpstr>
      <vt:lpstr>Montserrat</vt:lpstr>
      <vt:lpstr>Arial</vt:lpstr>
      <vt:lpstr>Aptos</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White Business Pitch Deck Presentation</dc:title>
  <cp:lastModifiedBy>Rental End User</cp:lastModifiedBy>
  <cp:revision>2</cp:revision>
  <dcterms:created xsi:type="dcterms:W3CDTF">2006-08-16T00:00:00Z</dcterms:created>
  <dcterms:modified xsi:type="dcterms:W3CDTF">2024-11-14T19:34:52Z</dcterms:modified>
  <dc:identifier>DAGV0jAWZgA</dc:identifier>
</cp:coreProperties>
</file>