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95" r:id="rId3"/>
    <p:sldId id="328" r:id="rId4"/>
    <p:sldId id="329" r:id="rId5"/>
    <p:sldId id="261" r:id="rId6"/>
    <p:sldId id="331" r:id="rId7"/>
    <p:sldId id="330" r:id="rId8"/>
    <p:sldId id="332" r:id="rId9"/>
    <p:sldId id="315" r:id="rId10"/>
    <p:sldId id="301" r:id="rId11"/>
    <p:sldId id="333" r:id="rId12"/>
    <p:sldId id="257" r:id="rId13"/>
    <p:sldId id="322" r:id="rId14"/>
    <p:sldId id="334" r:id="rId15"/>
    <p:sldId id="303" r:id="rId16"/>
    <p:sldId id="310" r:id="rId17"/>
    <p:sldId id="309" r:id="rId18"/>
    <p:sldId id="325" r:id="rId19"/>
    <p:sldId id="326" r:id="rId20"/>
    <p:sldId id="327" r:id="rId21"/>
    <p:sldId id="312" r:id="rId22"/>
    <p:sldId id="318" r:id="rId23"/>
    <p:sldId id="260" r:id="rId24"/>
    <p:sldId id="314" r:id="rId25"/>
    <p:sldId id="258" r:id="rId26"/>
    <p:sldId id="324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ongenial" panose="020B0604020202020204" charset="0"/>
      <p:regular r:id="rId37"/>
      <p:bold r:id="rId38"/>
      <p:italic r:id="rId39"/>
      <p:boldItalic r:id="rId40"/>
    </p:embeddedFont>
    <p:embeddedFont>
      <p:font typeface="Work Sans" panose="020B0604020202020204" pitchFamily="2" charset="0"/>
      <p:regular r:id="rId41"/>
      <p:bold r:id="rId42"/>
      <p:italic r:id="rId43"/>
      <p:boldItalic r:id="rId44"/>
    </p:embeddedFont>
    <p:embeddedFont>
      <p:font typeface="Work Sans Medium" pitchFamily="2" charset="0"/>
      <p:regular r:id="rId45"/>
      <p:italic r:id="rId46"/>
    </p:embeddedFont>
    <p:embeddedFont>
      <p:font typeface="Work Sans Regular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06BB9F-900A-1C0D-B751-0E7AD0F32D40}" name="Winograd, Rachel" initials="RW" userId="S::winogradr@umsystem.edu::0b9d5d2f-56a6-46ef-99e0-5b4902eb1ec8" providerId="AD"/>
  <p188:author id="{7ED84AB5-71CE-4B2D-BF6F-4EB3E6C7692A}" name="Siddiqui, Saad T." initials="SST" userId="S::sts6gb@umsystem.edu::3478311d-c72f-4759-b160-53e7580dc4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8AECC-2BF0-4C78-8A59-BA109A4FE1A9}">
  <a:tblStyle styleId="{8578AECC-2BF0-4C78-8A59-BA109A4FE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BACC72-4238-4D2C-A706-23D524BC96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26" autoAdjust="0"/>
  </p:normalViewPr>
  <p:slideViewPr>
    <p:cSldViewPr snapToGrid="0">
      <p:cViewPr varScale="1">
        <p:scale>
          <a:sx n="68" d="100"/>
          <a:sy n="68" d="100"/>
        </p:scale>
        <p:origin x="1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ork Sans Medium" pitchFamily="2" charset="0"/>
                <a:ea typeface="+mn-ea"/>
                <a:cs typeface="+mn-cs"/>
              </a:defRPr>
            </a:pPr>
            <a:r>
              <a:rPr lang="en-US" sz="1800" b="1" dirty="0">
                <a:latin typeface="Work Sans Medium" pitchFamily="2" charset="0"/>
              </a:rPr>
              <a:t>GENDER</a:t>
            </a:r>
          </a:p>
        </c:rich>
      </c:tx>
      <c:layout>
        <c:manualLayout>
          <c:xMode val="edge"/>
          <c:yMode val="edge"/>
          <c:x val="0.35478150251162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ork Sans Medium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04-4114-A19F-BFC7737611B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04-4114-A19F-BFC773761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04-4114-A19F-BFC7737611B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04-4114-A19F-BFC7737611BD}"/>
                </c:ext>
              </c:extLst>
            </c:dLbl>
            <c:dLbl>
              <c:idx val="1"/>
              <c:layout>
                <c:manualLayout>
                  <c:x val="0.12200361928799419"/>
                  <c:y val="0.190140043346411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4-4114-A19F-BFC7737611BD}"/>
                </c:ext>
              </c:extLst>
            </c:dLbl>
            <c:dLbl>
              <c:idx val="2"/>
              <c:layout>
                <c:manualLayout>
                  <c:x val="0.17822081134062898"/>
                  <c:y val="2.71669292212588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4-4114-A19F-BFC773761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Men</c:v>
                </c:pt>
                <c:pt idx="1">
                  <c:v>Women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0.14000000000000001</c:v>
                </c:pt>
                <c:pt idx="2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4-4114-A19F-BFC773761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ork Sans Medium" pitchFamily="2" charset="0"/>
                <a:ea typeface="+mn-ea"/>
                <a:cs typeface="+mn-cs"/>
              </a:defRPr>
            </a:pPr>
            <a:r>
              <a:rPr lang="en-US" sz="1800" b="1" dirty="0">
                <a:latin typeface="Work Sans Medium" pitchFamily="2" charset="0"/>
              </a:rPr>
              <a:t>RACE</a:t>
            </a:r>
            <a:endParaRPr lang="en-US" sz="1600" b="1" dirty="0">
              <a:latin typeface="Work Sans Medium" pitchFamily="2" charset="0"/>
            </a:endParaRPr>
          </a:p>
        </c:rich>
      </c:tx>
      <c:layout>
        <c:manualLayout>
          <c:xMode val="edge"/>
          <c:yMode val="edge"/>
          <c:x val="0.391472505436900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ork Sans Medium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D-4D16-9FE9-7157248A341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D-4D16-9FE9-7157248A34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D-4D16-9FE9-7157248A3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D-4D16-9FE9-7157248A34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8D-4D16-9FE9-7157248A3417}"/>
                </c:ext>
              </c:extLst>
            </c:dLbl>
            <c:dLbl>
              <c:idx val="1"/>
              <c:layout>
                <c:manualLayout>
                  <c:x val="-4.5649102929478956E-2"/>
                  <c:y val="6.21453912063422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D-4D16-9FE9-7157248A3417}"/>
                </c:ext>
              </c:extLst>
            </c:dLbl>
            <c:dLbl>
              <c:idx val="2"/>
              <c:layout>
                <c:manualLayout>
                  <c:x val="1.5740570363855803E-3"/>
                  <c:y val="2.71669292212587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8D-4D16-9FE9-7157248A3417}"/>
                </c:ext>
              </c:extLst>
            </c:dLbl>
            <c:dLbl>
              <c:idx val="3"/>
              <c:layout>
                <c:manualLayout>
                  <c:x val="0.20608788002161713"/>
                  <c:y val="7.0883691873330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4974449101772"/>
                      <c:h val="0.17169220348052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8D-4D16-9FE9-7157248A3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Other</c:v>
                </c:pt>
                <c:pt idx="3">
                  <c:v>Multiracial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</c:v>
                </c:pt>
                <c:pt idx="1">
                  <c:v>0.09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8D-4D16-9FE9-7157248A3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ork Sans Medium" pitchFamily="2" charset="0"/>
                <a:ea typeface="+mn-ea"/>
                <a:cs typeface="+mn-cs"/>
              </a:defRPr>
            </a:pPr>
            <a:r>
              <a:rPr lang="en-US" sz="1800" b="1" dirty="0">
                <a:latin typeface="Work Sans Medium" pitchFamily="2" charset="0"/>
              </a:rPr>
              <a:t>PROFESSION</a:t>
            </a:r>
          </a:p>
        </c:rich>
      </c:tx>
      <c:layout>
        <c:manualLayout>
          <c:xMode val="edge"/>
          <c:yMode val="edge"/>
          <c:x val="0.2562458797637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ork Sans Medium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E-40FA-AE04-C29BB4B89D0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E-40FA-AE04-C29BB4B89D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8E-40FA-AE04-C29BB4B89D03}"/>
              </c:ext>
            </c:extLst>
          </c:dPt>
          <c:dLbls>
            <c:dLbl>
              <c:idx val="0"/>
              <c:layout>
                <c:manualLayout>
                  <c:x val="-0.18313684183073953"/>
                  <c:y val="6.9964726345005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15779255307586"/>
                      <c:h val="0.26223724973708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8E-40FA-AE04-C29BB4B89D03}"/>
                </c:ext>
              </c:extLst>
            </c:dLbl>
            <c:dLbl>
              <c:idx val="2"/>
              <c:layout>
                <c:manualLayout>
                  <c:x val="0.21502207359991654"/>
                  <c:y val="4.9758062964317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E-40FA-AE04-C29BB4B89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Law enforcement</c:v>
                </c:pt>
                <c:pt idx="1">
                  <c:v>EMS</c:v>
                </c:pt>
                <c:pt idx="2">
                  <c:v>Fire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0.16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8E-40FA-AE04-C29BB4B89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206652739835"/>
          <c:y val="2.9487652045705862E-2"/>
          <c:w val="0.82344233756494722"/>
          <c:h val="0.84766028831725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978937334325747E-2"/>
                  <c:y val="4.0103206782159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F-4B77-AC14-95C6E021F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3.51</c:v>
                </c:pt>
                <c:pt idx="1">
                  <c:v>3.19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F-4B77-AC14-95C6E021F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3.42</c:v>
                </c:pt>
                <c:pt idx="1">
                  <c:v>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9F-4B77-AC14-95C6E021F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60031861688932E-2"/>
                  <c:y val="-3.7301879837817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F-4B77-AC14-95C6E021F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3.53</c:v>
                </c:pt>
                <c:pt idx="1">
                  <c:v>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9F-4B77-AC14-95C6E021F12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5254192"/>
        <c:axId val="2085247952"/>
      </c:lineChart>
      <c:catAx>
        <c:axId val="20852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247952"/>
        <c:crosses val="autoZero"/>
        <c:auto val="1"/>
        <c:lblAlgn val="ctr"/>
        <c:lblOffset val="100"/>
        <c:noMultiLvlLbl val="0"/>
      </c:catAx>
      <c:valAx>
        <c:axId val="2085247952"/>
        <c:scaling>
          <c:orientation val="minMax"/>
          <c:max val="3.6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20852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20408163265306E-2"/>
          <c:y val="0.26832080011377124"/>
          <c:w val="9.7389656650061593E-2"/>
          <c:h val="0.3380358785782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206652739835"/>
          <c:y val="2.9487652045705862E-2"/>
          <c:w val="0.82344233756494722"/>
          <c:h val="0.858718157834398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978937334325747E-2"/>
                  <c:y val="4.0103206782159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F-4B77-AC14-95C6E021F120}"/>
                </c:ext>
              </c:extLst>
            </c:dLbl>
            <c:dLbl>
              <c:idx val="1"/>
              <c:layout>
                <c:manualLayout>
                  <c:x val="-3.0858910493331192E-2"/>
                  <c:y val="4.747511979358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3.01</c:v>
                </c:pt>
                <c:pt idx="1">
                  <c:v>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F-4B77-AC14-95C6E021F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16503294231078E-2"/>
                  <c:y val="-4.0987836343531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4-4A51-8A72-E65E933AC1F7}"/>
                </c:ext>
              </c:extLst>
            </c:dLbl>
            <c:dLbl>
              <c:idx val="1"/>
              <c:layout>
                <c:manualLayout>
                  <c:x val="-2.5756869677004659E-2"/>
                  <c:y val="-5.9417618872097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3.05</c:v>
                </c:pt>
                <c:pt idx="1">
                  <c:v>2.76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9F-4B77-AC14-95C6E021F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60031861688932E-2"/>
                  <c:y val="-3.7301879837817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F-4B77-AC14-95C6E021F120}"/>
                </c:ext>
              </c:extLst>
            </c:dLbl>
            <c:dLbl>
              <c:idx val="1"/>
              <c:layout>
                <c:manualLayout>
                  <c:x val="-2.7457549949113504E-2"/>
                  <c:y val="-4.8359749354957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1292517006803E-2"/>
                      <c:h val="7.6520457058606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3.14</c:v>
                </c:pt>
                <c:pt idx="1">
                  <c:v>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9F-4B77-AC14-95C6E021F12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5254192"/>
        <c:axId val="2085247952"/>
      </c:lineChart>
      <c:catAx>
        <c:axId val="20852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247952"/>
        <c:crosses val="autoZero"/>
        <c:auto val="1"/>
        <c:lblAlgn val="ctr"/>
        <c:lblOffset val="100"/>
        <c:noMultiLvlLbl val="0"/>
      </c:catAx>
      <c:valAx>
        <c:axId val="2085247952"/>
        <c:scaling>
          <c:orientation val="minMax"/>
          <c:max val="3.2"/>
          <c:min val="2.6"/>
        </c:scaling>
        <c:delete val="1"/>
        <c:axPos val="l"/>
        <c:numFmt formatCode="General" sourceLinked="1"/>
        <c:majorTickMark val="out"/>
        <c:minorTickMark val="none"/>
        <c:tickLblPos val="nextTo"/>
        <c:crossAx val="20852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20408163265306E-2"/>
          <c:y val="0.26832080011377124"/>
          <c:w val="9.7389656650061593E-2"/>
          <c:h val="0.3380358785782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206652739835"/>
          <c:y val="2.9487652045705862E-2"/>
          <c:w val="0.82344233756494722"/>
          <c:h val="0.84766028831725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81043440998447E-2"/>
                  <c:y val="-3.3615923332104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F-4B77-AC14-95C6E021F120}"/>
                </c:ext>
              </c:extLst>
            </c:dLbl>
            <c:dLbl>
              <c:idx val="1"/>
              <c:layout>
                <c:manualLayout>
                  <c:x val="-3.0858910493331192E-2"/>
                  <c:y val="4.747511979358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3.45</c:v>
                </c:pt>
                <c:pt idx="1">
                  <c:v>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F-4B77-AC14-95C6E021F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16503294231078E-2"/>
                  <c:y val="-4.0987836343531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4-4A51-8A72-E65E933AC1F7}"/>
                </c:ext>
              </c:extLst>
            </c:dLbl>
            <c:dLbl>
              <c:idx val="1"/>
              <c:layout>
                <c:manualLayout>
                  <c:x val="-1.5552788044351598E-2"/>
                  <c:y val="-2.6244010320678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.00">
                  <c:v>3.3</c:v>
                </c:pt>
                <c:pt idx="1">
                  <c:v>3.05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9F-4B77-AC14-95C6E021F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168166479190101E-2"/>
                  <c:y val="1.0615554736454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F-4B77-AC14-95C6E021F120}"/>
                </c:ext>
              </c:extLst>
            </c:dLbl>
            <c:dLbl>
              <c:idx val="1"/>
              <c:layout>
                <c:manualLayout>
                  <c:x val="-2.7457549949113504E-2"/>
                  <c:y val="-4.8359749354957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1292517006803E-2"/>
                      <c:h val="7.6520457058606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 formatCode="General">
                  <c:v>3.42</c:v>
                </c:pt>
                <c:pt idx="1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9F-4B77-AC14-95C6E021F12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5254192"/>
        <c:axId val="2085247952"/>
      </c:lineChart>
      <c:catAx>
        <c:axId val="20852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247952"/>
        <c:crosses val="autoZero"/>
        <c:auto val="1"/>
        <c:lblAlgn val="ctr"/>
        <c:lblOffset val="100"/>
        <c:noMultiLvlLbl val="0"/>
      </c:catAx>
      <c:valAx>
        <c:axId val="2085247952"/>
        <c:scaling>
          <c:orientation val="minMax"/>
          <c:max val="3.5"/>
          <c:min val="2.9"/>
        </c:scaling>
        <c:delete val="1"/>
        <c:axPos val="l"/>
        <c:numFmt formatCode="General" sourceLinked="1"/>
        <c:majorTickMark val="out"/>
        <c:minorTickMark val="none"/>
        <c:tickLblPos val="nextTo"/>
        <c:crossAx val="2085254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020408163265306E-2"/>
          <c:y val="0.26832080011377124"/>
          <c:w val="9.7389656650061593E-2"/>
          <c:h val="0.3380358785782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8206652739835"/>
          <c:y val="2.9487652045705862E-2"/>
          <c:w val="0.82344233756494722"/>
          <c:h val="0.84766028831725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81043440998447E-2"/>
                  <c:y val="4.0103206782159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F-4B77-AC14-95C6E021F120}"/>
                </c:ext>
              </c:extLst>
            </c:dLbl>
            <c:dLbl>
              <c:idx val="1"/>
              <c:layout>
                <c:manualLayout>
                  <c:x val="-3.0858910493331192E-2"/>
                  <c:y val="4.747511979358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2.35</c:v>
                </c:pt>
                <c:pt idx="1">
                  <c:v>2.2599999999999998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F-4B77-AC14-95C6E021F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267073758637316E-2"/>
                  <c:y val="-4.467379284924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4-4A51-8A72-E65E933AC1F7}"/>
                </c:ext>
              </c:extLst>
            </c:dLbl>
            <c:dLbl>
              <c:idx val="1"/>
              <c:layout>
                <c:manualLayout>
                  <c:x val="-1.5552788044351598E-2"/>
                  <c:y val="-2.6244010320678284E-2"/>
                </c:manualLayout>
              </c:layout>
              <c:tx>
                <c:rich>
                  <a:bodyPr/>
                  <a:lstStyle/>
                  <a:p>
                    <a:fld id="{C7A953FC-7B7A-4759-B69C-35FAD07FA14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.00">
                  <c:v>2.35</c:v>
                </c:pt>
                <c:pt idx="1">
                  <c:v>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9F-4B77-AC14-95C6E021F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168166479190101E-2"/>
                  <c:y val="1.0615554736454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F-4B77-AC14-95C6E021F120}"/>
                </c:ext>
              </c:extLst>
            </c:dLbl>
            <c:dLbl>
              <c:idx val="1"/>
              <c:layout>
                <c:manualLayout>
                  <c:x val="-2.7457549949113504E-2"/>
                  <c:y val="-4.8359749354957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1292517006803E-2"/>
                      <c:h val="7.6520457058606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14-4A51-8A72-E65E933AC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PRE-TRAINING</c:v>
                </c:pt>
                <c:pt idx="1">
                  <c:v>POST-TRAINING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 formatCode="General">
                  <c:v>2.38</c:v>
                </c:pt>
                <c:pt idx="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9F-4B77-AC14-95C6E021F12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5254192"/>
        <c:axId val="2085247952"/>
      </c:lineChart>
      <c:catAx>
        <c:axId val="20852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247952"/>
        <c:crosses val="autoZero"/>
        <c:auto val="1"/>
        <c:lblAlgn val="ctr"/>
        <c:lblOffset val="100"/>
        <c:noMultiLvlLbl val="0"/>
      </c:catAx>
      <c:valAx>
        <c:axId val="2085247952"/>
        <c:scaling>
          <c:orientation val="minMax"/>
          <c:max val="2.3899999999999997"/>
          <c:min val="2.2400000000000002"/>
        </c:scaling>
        <c:delete val="1"/>
        <c:axPos val="l"/>
        <c:numFmt formatCode="General" sourceLinked="1"/>
        <c:majorTickMark val="out"/>
        <c:minorTickMark val="none"/>
        <c:tickLblPos val="nextTo"/>
        <c:crossAx val="20852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20408163265306E-2"/>
          <c:y val="0.26832080011377124"/>
          <c:w val="9.7389656650061593E-2"/>
          <c:h val="0.3380358785782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0000">
                <a:alpha val="79000"/>
              </a:srgbClr>
            </a:solidFill>
            <a:ln w="31750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908</c:v>
                </c:pt>
                <c:pt idx="1">
                  <c:v>951</c:v>
                </c:pt>
                <c:pt idx="2">
                  <c:v>1132</c:v>
                </c:pt>
                <c:pt idx="3">
                  <c:v>1094</c:v>
                </c:pt>
                <c:pt idx="4">
                  <c:v>1375</c:v>
                </c:pt>
                <c:pt idx="5">
                  <c:v>1549</c:v>
                </c:pt>
                <c:pt idx="6">
                  <c:v>1577</c:v>
                </c:pt>
                <c:pt idx="7">
                  <c:v>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3-4C34-9F7C-BD920DA597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-6"/>
        <c:axId val="730531743"/>
        <c:axId val="730529663"/>
      </c:barChart>
      <c:catAx>
        <c:axId val="73053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529663"/>
        <c:crosses val="autoZero"/>
        <c:auto val="1"/>
        <c:lblAlgn val="ctr"/>
        <c:lblOffset val="100"/>
        <c:noMultiLvlLbl val="0"/>
      </c:catAx>
      <c:valAx>
        <c:axId val="730529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0531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4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861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4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9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7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3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922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7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52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0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0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72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27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4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87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 i="1"/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2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▪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870308" y="2538242"/>
            <a:ext cx="583529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ongenial" panose="020B0604020202020204" pitchFamily="2" charset="0"/>
              </a:rPr>
              <a:t>Surmounting Stigma</a:t>
            </a:r>
            <a:r>
              <a:rPr lang="en-US" sz="4000" dirty="0">
                <a:latin typeface="Congenial" panose="020B0604020202020204" pitchFamily="2" charset="0"/>
              </a:rPr>
              <a:t> </a:t>
            </a:r>
            <a:br>
              <a:rPr lang="en-US" sz="3200" dirty="0">
                <a:latin typeface="Congenial" panose="020B0604020202020204" pitchFamily="2" charset="0"/>
              </a:rPr>
            </a:b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RESPONDER STIGMA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PEOPLE WHO USE DRUGS 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DECREASED FOLLOWING TRAINING </a:t>
            </a:r>
            <a:endParaRPr sz="3200" b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Teacher with solid fill">
            <a:extLst>
              <a:ext uri="{FF2B5EF4-FFF2-40B4-BE49-F238E27FC236}">
                <a16:creationId xmlns:a16="http://schemas.microsoft.com/office/drawing/2014/main" id="{72725065-559A-30AD-42CE-DBF6D0430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4845" y="338894"/>
            <a:ext cx="1645920" cy="1645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B84EC-044C-8689-1286-10E8B32B9ADE}"/>
              </a:ext>
            </a:extLst>
          </p:cNvPr>
          <p:cNvSpPr txBox="1"/>
          <p:nvPr/>
        </p:nvSpPr>
        <p:spPr>
          <a:xfrm>
            <a:off x="513466" y="4017667"/>
            <a:ext cx="811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ST SIDDIQUI, L CONNORS, G BOAL, K VANCE, </a:t>
            </a:r>
            <a:br>
              <a:rPr lang="en-US" sz="1800" b="1" dirty="0">
                <a:latin typeface="Century Gothic" panose="020B0502020202020204" pitchFamily="34" charset="0"/>
              </a:rPr>
            </a:br>
            <a:r>
              <a:rPr lang="en-US" sz="1800" b="1" dirty="0">
                <a:latin typeface="Century Gothic" panose="020B0502020202020204" pitchFamily="34" charset="0"/>
              </a:rPr>
              <a:t>J WILSON, A AL-MALIKI, RP WINOGRAD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44D7D5-19FB-FE7B-D3E8-A523BCC95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0" y="426106"/>
            <a:ext cx="3965469" cy="793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5602CF-071B-7124-6DBC-E24508EA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49" y="209232"/>
            <a:ext cx="5665465" cy="1360200"/>
          </a:xfrm>
        </p:spPr>
        <p:txBody>
          <a:bodyPr/>
          <a:lstStyle/>
          <a:p>
            <a:r>
              <a:rPr lang="en-US" dirty="0">
                <a:latin typeface="Congenial" panose="02000503040000020004" pitchFamily="2" charset="0"/>
              </a:rPr>
              <a:t>Defining </a:t>
            </a:r>
            <a:r>
              <a:rPr lang="en-US" dirty="0">
                <a:solidFill>
                  <a:srgbClr val="FF0000"/>
                </a:solidFill>
                <a:latin typeface="Congenial" panose="02000503040000020004" pitchFamily="2" charset="0"/>
              </a:rPr>
              <a:t>stigma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8777-85BA-2F68-DC28-25D3E91901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0" name="Graphic 9" descr="Professor female with solid fill">
            <a:extLst>
              <a:ext uri="{FF2B5EF4-FFF2-40B4-BE49-F238E27FC236}">
                <a16:creationId xmlns:a16="http://schemas.microsoft.com/office/drawing/2014/main" id="{40F23232-A5EB-0E53-C662-8A1CB71A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02299" y="546394"/>
            <a:ext cx="914400" cy="914400"/>
          </a:xfrm>
          <a:prstGeom prst="rect">
            <a:avLst/>
          </a:prstGeom>
        </p:spPr>
      </p:pic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47C1CCE2-5EAD-E805-FDC0-7083CB0E4E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9149" y="1567225"/>
            <a:ext cx="7405800" cy="609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800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Kruis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et al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 (2020) scale describes stigma 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four dimensions: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</p:txBody>
      </p:sp>
      <p:sp>
        <p:nvSpPr>
          <p:cNvPr id="9" name="Google Shape;105;p17">
            <a:extLst>
              <a:ext uri="{FF2B5EF4-FFF2-40B4-BE49-F238E27FC236}">
                <a16:creationId xmlns:a16="http://schemas.microsoft.com/office/drawing/2014/main" id="{B2C90B3A-16A9-A0C0-2D8B-C0D7E11CDE64}"/>
              </a:ext>
            </a:extLst>
          </p:cNvPr>
          <p:cNvSpPr txBox="1">
            <a:spLocks/>
          </p:cNvSpPr>
          <p:nvPr/>
        </p:nvSpPr>
        <p:spPr>
          <a:xfrm>
            <a:off x="869100" y="2160677"/>
            <a:ext cx="2579778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▪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●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39700" indent="0" algn="ctr">
              <a:buSzPts val="2000"/>
              <a:buNone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Dangerousness</a:t>
            </a:r>
          </a:p>
          <a:p>
            <a:pPr marL="139700" indent="0" algn="ctr">
              <a:buSzPts val="2000"/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PWUD are a threat to safety</a:t>
            </a:r>
          </a:p>
          <a:p>
            <a:pPr indent="-355600">
              <a:buSzPts val="2000"/>
            </a:pPr>
            <a:endParaRPr lang="en-US" sz="18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1" name="Google Shape;105;p17">
            <a:extLst>
              <a:ext uri="{FF2B5EF4-FFF2-40B4-BE49-F238E27FC236}">
                <a16:creationId xmlns:a16="http://schemas.microsoft.com/office/drawing/2014/main" id="{BA22ACCE-0F26-6607-6752-48A7FA71F09C}"/>
              </a:ext>
            </a:extLst>
          </p:cNvPr>
          <p:cNvSpPr txBox="1">
            <a:spLocks/>
          </p:cNvSpPr>
          <p:nvPr/>
        </p:nvSpPr>
        <p:spPr>
          <a:xfrm>
            <a:off x="4490257" y="2160677"/>
            <a:ext cx="2579778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▪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●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39700" indent="0" algn="ctr">
              <a:buSzPts val="2000"/>
              <a:buNone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Blame</a:t>
            </a:r>
          </a:p>
          <a:p>
            <a:pPr marL="139700" indent="0" algn="ctr">
              <a:buSzPts val="2000"/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PWUD are responsible for their condition</a:t>
            </a:r>
          </a:p>
          <a:p>
            <a:pPr indent="-355600">
              <a:buSzPts val="2000"/>
            </a:pPr>
            <a:endParaRPr lang="en-US" sz="18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2" name="Google Shape;105;p17">
            <a:extLst>
              <a:ext uri="{FF2B5EF4-FFF2-40B4-BE49-F238E27FC236}">
                <a16:creationId xmlns:a16="http://schemas.microsoft.com/office/drawing/2014/main" id="{786062E0-95FB-5019-1AD1-BB4D34A5489D}"/>
              </a:ext>
            </a:extLst>
          </p:cNvPr>
          <p:cNvSpPr txBox="1">
            <a:spLocks/>
          </p:cNvSpPr>
          <p:nvPr/>
        </p:nvSpPr>
        <p:spPr>
          <a:xfrm>
            <a:off x="869100" y="3505772"/>
            <a:ext cx="2579778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▪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●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39700" indent="0" algn="ctr">
              <a:buSzPts val="2000"/>
              <a:buNone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Social distance</a:t>
            </a:r>
          </a:p>
          <a:p>
            <a:pPr marL="139700" indent="0" algn="ctr">
              <a:buSzPts val="2000"/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Desire to maintain distance from PWUD</a:t>
            </a:r>
          </a:p>
        </p:txBody>
      </p:sp>
      <p:sp>
        <p:nvSpPr>
          <p:cNvPr id="13" name="Google Shape;105;p17">
            <a:extLst>
              <a:ext uri="{FF2B5EF4-FFF2-40B4-BE49-F238E27FC236}">
                <a16:creationId xmlns:a16="http://schemas.microsoft.com/office/drawing/2014/main" id="{015BAAFD-6881-05BB-E1AD-474E089A44A1}"/>
              </a:ext>
            </a:extLst>
          </p:cNvPr>
          <p:cNvSpPr txBox="1">
            <a:spLocks/>
          </p:cNvSpPr>
          <p:nvPr/>
        </p:nvSpPr>
        <p:spPr>
          <a:xfrm>
            <a:off x="4490257" y="3505772"/>
            <a:ext cx="2579778" cy="6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▪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□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●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○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Regular"/>
              <a:buChar char="■"/>
              <a:defRPr sz="1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139700" indent="0" algn="ctr">
              <a:buSzPts val="2000"/>
              <a:buNone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Fatalism</a:t>
            </a:r>
          </a:p>
          <a:p>
            <a:pPr marL="139700" indent="0" algn="ctr">
              <a:buSzPts val="2000"/>
              <a:buNone/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PWUD have an intractable condition</a:t>
            </a:r>
          </a:p>
          <a:p>
            <a:pPr indent="-355600">
              <a:buSzPts val="2000"/>
            </a:pPr>
            <a:endParaRPr lang="en-US" sz="18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1430E2-CC8A-B5DD-D155-32AAD33814B0}"/>
              </a:ext>
            </a:extLst>
          </p:cNvPr>
          <p:cNvCxnSpPr>
            <a:cxnSpLocks/>
          </p:cNvCxnSpPr>
          <p:nvPr/>
        </p:nvCxnSpPr>
        <p:spPr>
          <a:xfrm>
            <a:off x="4154556" y="2305877"/>
            <a:ext cx="0" cy="230313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9FC83D-89F2-2615-25C5-35B0E573B316}"/>
              </a:ext>
            </a:extLst>
          </p:cNvPr>
          <p:cNvCxnSpPr>
            <a:cxnSpLocks/>
          </p:cNvCxnSpPr>
          <p:nvPr/>
        </p:nvCxnSpPr>
        <p:spPr>
          <a:xfrm>
            <a:off x="1136372" y="3430550"/>
            <a:ext cx="6208643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1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5602CF-071B-7124-6DBC-E24508EA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49" y="338442"/>
            <a:ext cx="5665465" cy="1360200"/>
          </a:xfrm>
        </p:spPr>
        <p:txBody>
          <a:bodyPr/>
          <a:lstStyle/>
          <a:p>
            <a:r>
              <a:rPr lang="en-US" dirty="0">
                <a:latin typeface="Congenial" panose="02000503040000020004" pitchFamily="2" charset="0"/>
              </a:rPr>
              <a:t>Measuring </a:t>
            </a:r>
            <a:r>
              <a:rPr lang="en-US" dirty="0">
                <a:solidFill>
                  <a:srgbClr val="FF0000"/>
                </a:solidFill>
                <a:latin typeface="Congenial" panose="02000503040000020004" pitchFamily="2" charset="0"/>
              </a:rPr>
              <a:t>stigma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8777-85BA-2F68-DC28-25D3E91901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0" name="Graphic 9" descr="Ruler with solid fill">
            <a:extLst>
              <a:ext uri="{FF2B5EF4-FFF2-40B4-BE49-F238E27FC236}">
                <a16:creationId xmlns:a16="http://schemas.microsoft.com/office/drawing/2014/main" id="{40F23232-A5EB-0E53-C662-8A1CB71A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02299" y="546394"/>
            <a:ext cx="914400" cy="914400"/>
          </a:xfrm>
          <a:prstGeom prst="rect">
            <a:avLst/>
          </a:prstGeom>
        </p:spPr>
      </p:pic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47C1CCE2-5EAD-E805-FDC0-7083CB0E4E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9149" y="1696434"/>
            <a:ext cx="7405800" cy="3448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Scale developed by </a:t>
            </a:r>
            <a:r>
              <a:rPr lang="en-US" sz="1800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Kruis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et al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 (2020):</a:t>
            </a: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18 items/statements divided in 4 dimensions</a:t>
            </a: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5-point Likert scale records endorsement with each</a:t>
            </a: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Higher score indicates higher endorsement of stigma</a:t>
            </a: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69150" y="172914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genial" panose="02000503040000020004" pitchFamily="2" charset="0"/>
              </a:rPr>
              <a:t>MO-CORPS</a:t>
            </a:r>
            <a:r>
              <a:rPr lang="en" dirty="0">
                <a:latin typeface="Congenial" panose="02000503040000020004" pitchFamily="2" charset="0"/>
              </a:rPr>
              <a:t> training</a:t>
            </a:r>
            <a:endParaRPr dirty="0">
              <a:latin typeface="Congenial" panose="02000503040000020004" pitchFamily="2" charset="0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69150" y="2141950"/>
            <a:ext cx="2364704" cy="2299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Module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  <a:ea typeface="Work Sans Regular"/>
                <a:cs typeface="Work Sans Regular"/>
                <a:sym typeface="Work Sans Regular"/>
              </a:rPr>
              <a:t>Situational awareness</a:t>
            </a:r>
            <a:endParaRPr lang="en-US" dirty="0">
              <a:solidFill>
                <a:srgbClr val="C00000"/>
              </a:solidFill>
              <a:latin typeface="+mj-lt"/>
              <a:ea typeface="Work Sans Regular"/>
              <a:cs typeface="Work Sans Regular"/>
              <a:sym typeface="Work Sans Regular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Work Sans Regular"/>
                <a:cs typeface="Work Sans Regular"/>
                <a:sym typeface="Work Sans Regular"/>
              </a:rPr>
              <a:t>Disease model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Opioid overdoses in MO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72;p13">
            <a:extLst>
              <a:ext uri="{FF2B5EF4-FFF2-40B4-BE49-F238E27FC236}">
                <a16:creationId xmlns:a16="http://schemas.microsoft.com/office/drawing/2014/main" id="{9CF0157A-6345-1E61-627B-1B0414FE0609}"/>
              </a:ext>
            </a:extLst>
          </p:cNvPr>
          <p:cNvSpPr txBox="1">
            <a:spLocks/>
          </p:cNvSpPr>
          <p:nvPr/>
        </p:nvSpPr>
        <p:spPr>
          <a:xfrm>
            <a:off x="3424644" y="2141950"/>
            <a:ext cx="2364704" cy="22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▪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□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□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□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>
              <a:buFont typeface="Work Sans Regular"/>
              <a:buNone/>
            </a:pPr>
            <a:r>
              <a:rPr lang="en-US" sz="2000" b="1" dirty="0">
                <a:solidFill>
                  <a:srgbClr val="000000"/>
                </a:solidFill>
              </a:rPr>
              <a:t>Module 2</a:t>
            </a:r>
          </a:p>
          <a:p>
            <a:pPr marL="0" indent="0">
              <a:buFont typeface="Work Sans Regular"/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Field aid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Work Sans Regular"/>
                <a:cs typeface="Work Sans Regular"/>
                <a:sym typeface="Work Sans Regular"/>
              </a:rPr>
              <a:t>Life-saving actions during an overdose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dirty="0">
                <a:solidFill>
                  <a:srgbClr val="000000"/>
                </a:solidFill>
                <a:latin typeface="+mj-lt"/>
                <a:ea typeface="Work Sans Regular"/>
                <a:cs typeface="Work Sans Regular"/>
                <a:sym typeface="Work Sans Regular"/>
              </a:rPr>
              <a:t>entanyl safety on scene</a:t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Google Shape;72;p13">
            <a:extLst>
              <a:ext uri="{FF2B5EF4-FFF2-40B4-BE49-F238E27FC236}">
                <a16:creationId xmlns:a16="http://schemas.microsoft.com/office/drawing/2014/main" id="{C3E0F4DB-00EE-DE22-F418-E3FF73BA38A5}"/>
              </a:ext>
            </a:extLst>
          </p:cNvPr>
          <p:cNvSpPr txBox="1">
            <a:spLocks/>
          </p:cNvSpPr>
          <p:nvPr/>
        </p:nvSpPr>
        <p:spPr>
          <a:xfrm>
            <a:off x="5980137" y="2141950"/>
            <a:ext cx="2577453" cy="22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▪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□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□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□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●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○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Regular"/>
              <a:buChar char="■"/>
              <a:defRPr sz="16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>
              <a:buFont typeface="Work Sans Regular"/>
              <a:buNone/>
            </a:pPr>
            <a:r>
              <a:rPr lang="en-US" sz="2000" b="1" dirty="0">
                <a:solidFill>
                  <a:srgbClr val="000000"/>
                </a:solidFill>
              </a:rPr>
              <a:t>Module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  <a:ea typeface="Work Sans Regular"/>
                <a:cs typeface="Work Sans Regular"/>
                <a:sym typeface="Work Sans Regular"/>
              </a:rPr>
              <a:t>Next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level care</a:t>
            </a:r>
            <a:endParaRPr lang="en-US" dirty="0">
              <a:solidFill>
                <a:srgbClr val="C00000"/>
              </a:solidFill>
              <a:latin typeface="+mj-lt"/>
              <a:ea typeface="Work Sans Regular"/>
              <a:cs typeface="Work Sans Regular"/>
              <a:sym typeface="Work Sans Regular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Effective post-overdose communication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Operational strategies that enable long-term recovery for PWUD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Font typeface="Work Sans Regular"/>
              <a:buNone/>
            </a:pP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Google Shape;136;p25">
            <a:extLst>
              <a:ext uri="{FF2B5EF4-FFF2-40B4-BE49-F238E27FC236}">
                <a16:creationId xmlns:a16="http://schemas.microsoft.com/office/drawing/2014/main" id="{03361C84-55F5-7868-C7D4-E4D025916D4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99939" y="593367"/>
            <a:ext cx="939747" cy="93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Google Shape;236;p27">
            <a:extLst>
              <a:ext uri="{FF2B5EF4-FFF2-40B4-BE49-F238E27FC236}">
                <a16:creationId xmlns:a16="http://schemas.microsoft.com/office/drawing/2014/main" id="{8BE9CA79-B0DF-C949-D1FB-43DD597F0A27}"/>
              </a:ext>
            </a:extLst>
          </p:cNvPr>
          <p:cNvSpPr txBox="1">
            <a:spLocks/>
          </p:cNvSpPr>
          <p:nvPr/>
        </p:nvSpPr>
        <p:spPr>
          <a:xfrm>
            <a:off x="1733160" y="1536269"/>
            <a:ext cx="254752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Congenial" panose="02000503040000020004" pitchFamily="2" charset="0"/>
              </a:rPr>
              <a:t>2,455</a:t>
            </a:r>
            <a:r>
              <a:rPr lang="en-US" sz="3600" dirty="0">
                <a:solidFill>
                  <a:schemeClr val="tx1"/>
                </a:solidFill>
                <a:latin typeface="Congenial" panose="02000503040000020004" pitchFamily="2" charset="0"/>
              </a:rPr>
              <a:t> </a:t>
            </a:r>
            <a:br>
              <a:rPr lang="en-US" sz="3600" dirty="0">
                <a:solidFill>
                  <a:schemeClr val="tx1"/>
                </a:solidFill>
                <a:latin typeface="Congenial" panose="02000503040000020004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Congenial" panose="02000503040000020004" pitchFamily="2" charset="0"/>
              </a:rPr>
              <a:t>FRs trained between </a:t>
            </a:r>
            <a:br>
              <a:rPr lang="en-US" sz="1600" dirty="0">
                <a:solidFill>
                  <a:schemeClr val="tx1"/>
                </a:solidFill>
                <a:latin typeface="Congenial" panose="02000503040000020004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Congenial" panose="02000503040000020004" pitchFamily="2" charset="0"/>
              </a:rPr>
              <a:t>Jul 2023 and Oct 2024</a:t>
            </a:r>
            <a:endParaRPr lang="en-US" sz="36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sp>
        <p:nvSpPr>
          <p:cNvPr id="4" name="Google Shape;240;p27">
            <a:extLst>
              <a:ext uri="{FF2B5EF4-FFF2-40B4-BE49-F238E27FC236}">
                <a16:creationId xmlns:a16="http://schemas.microsoft.com/office/drawing/2014/main" id="{33A17DB3-1EA1-B0FB-4B28-328CCE61C081}"/>
              </a:ext>
            </a:extLst>
          </p:cNvPr>
          <p:cNvSpPr txBox="1">
            <a:spLocks/>
          </p:cNvSpPr>
          <p:nvPr/>
        </p:nvSpPr>
        <p:spPr>
          <a:xfrm>
            <a:off x="1733159" y="2738525"/>
            <a:ext cx="2426413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Congenial" panose="02000503040000020004" pitchFamily="2" charset="0"/>
              </a:rPr>
              <a:t>208</a:t>
            </a:r>
            <a:r>
              <a:rPr lang="en-US" sz="3600" dirty="0">
                <a:solidFill>
                  <a:schemeClr val="tx1"/>
                </a:solidFill>
                <a:latin typeface="Congenial" panose="02000503040000020004" pitchFamily="2" charset="0"/>
              </a:rPr>
              <a:t> </a:t>
            </a:r>
            <a:br>
              <a:rPr lang="en-US" sz="3600" dirty="0">
                <a:solidFill>
                  <a:schemeClr val="tx1"/>
                </a:solidFill>
                <a:latin typeface="Congenial" panose="02000503040000020004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Congenial" panose="02000503040000020004" pitchFamily="2" charset="0"/>
              </a:rPr>
              <a:t>training sessions</a:t>
            </a:r>
            <a:endParaRPr lang="en-US" sz="20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pic>
        <p:nvPicPr>
          <p:cNvPr id="8" name="Graphic 7" descr="Classroom with solid fill">
            <a:extLst>
              <a:ext uri="{FF2B5EF4-FFF2-40B4-BE49-F238E27FC236}">
                <a16:creationId xmlns:a16="http://schemas.microsoft.com/office/drawing/2014/main" id="{39406546-9DAF-CE5A-45EF-DC110DB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777" y="2720839"/>
            <a:ext cx="914400" cy="914400"/>
          </a:xfrm>
          <a:prstGeom prst="rect">
            <a:avLst/>
          </a:prstGeom>
        </p:spPr>
      </p:pic>
      <p:pic>
        <p:nvPicPr>
          <p:cNvPr id="9" name="Graphic 8" descr="Graduation cap with solid fill">
            <a:extLst>
              <a:ext uri="{FF2B5EF4-FFF2-40B4-BE49-F238E27FC236}">
                <a16:creationId xmlns:a16="http://schemas.microsoft.com/office/drawing/2014/main" id="{8A4C70BA-A2FD-0BE5-5A2B-8217F1240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777" y="1273802"/>
            <a:ext cx="914400" cy="9144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3223543-4BF0-DEEB-CF8B-AD0F0CCA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34" y="779494"/>
            <a:ext cx="4572465" cy="34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5602CF-071B-7124-6DBC-E24508EA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49" y="567043"/>
            <a:ext cx="5665465" cy="1360200"/>
          </a:xfrm>
        </p:spPr>
        <p:txBody>
          <a:bodyPr/>
          <a:lstStyle/>
          <a:p>
            <a:r>
              <a:rPr lang="en-US" dirty="0">
                <a:latin typeface="Congenial" panose="02000503040000020004" pitchFamily="2" charset="0"/>
              </a:rPr>
              <a:t>Research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3C66F7-80CE-9ACA-32B2-B9A312F6D9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69150" y="1958166"/>
            <a:ext cx="6996177" cy="2186451"/>
          </a:xfrm>
        </p:spPr>
        <p:txBody>
          <a:bodyPr/>
          <a:lstStyle/>
          <a:p>
            <a:pPr marL="139700" indent="0">
              <a:buNone/>
            </a:pPr>
            <a:r>
              <a:rPr lang="en-US" sz="1600" b="1" dirty="0">
                <a:latin typeface="+mj-lt"/>
              </a:rPr>
              <a:t>Following training, is there a reduction in each dimension of stigma among first responders towards people who use drugs – while accounting for FR demographics?</a:t>
            </a:r>
          </a:p>
          <a:p>
            <a:pPr marL="139700" indent="0">
              <a:buNone/>
            </a:pPr>
            <a:endParaRPr lang="en-US" sz="1600" b="1" dirty="0">
              <a:latin typeface="+mj-lt"/>
            </a:endParaRPr>
          </a:p>
          <a:p>
            <a:pPr marL="139700" indent="0">
              <a:buNone/>
            </a:pPr>
            <a:r>
              <a:rPr lang="en-US" sz="1600" b="1" dirty="0">
                <a:latin typeface="+mj-lt"/>
              </a:rPr>
              <a:t>Is there a difference in the change in each stigma dimension between type of first responder after the training?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8777-85BA-2F68-DC28-25D3E91901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40F23232-A5EB-0E53-C662-8A1CB71A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2299" y="546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2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13092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genial" panose="020B0604020202020204" pitchFamily="2" charset="0"/>
              </a:rPr>
              <a:t>Methods</a:t>
            </a:r>
            <a:endParaRPr dirty="0">
              <a:latin typeface="Congenial" panose="020B0604020202020204" pitchFamily="2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1260206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Consenting participants fill out pre- and post-test survey</a:t>
            </a: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Demographics</a:t>
            </a:r>
          </a:p>
          <a:p>
            <a:pPr lvl="1">
              <a:spcBef>
                <a:spcPts val="60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4 dimensions of stigma, aggregated into mean scores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Comparison of pre- and post-training scores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Used regression to estimate stigma scores, accounting for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Interaction of profession type and time-point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Gender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Tenure length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Race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Estimate marginal mean stigma level through post-hoc analysis </a:t>
            </a:r>
          </a:p>
          <a:p>
            <a:pPr lvl="1">
              <a:spcBef>
                <a:spcPts val="600"/>
              </a:spcBef>
              <a:buChar char="▪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buChar char="▪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har char="▪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Graphic 5" descr="Cauldron with solid fill">
            <a:extLst>
              <a:ext uri="{FF2B5EF4-FFF2-40B4-BE49-F238E27FC236}">
                <a16:creationId xmlns:a16="http://schemas.microsoft.com/office/drawing/2014/main" id="{E6220851-E383-91E6-B413-FB2DAF48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4409" y="694608"/>
            <a:ext cx="989440" cy="9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D9BEC-A3E9-374D-F097-95F421FB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50" y="57192"/>
            <a:ext cx="6740518" cy="1360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genial" panose="02000503040000020004" pitchFamily="2" charset="0"/>
              </a:rPr>
              <a:t>N = 680</a:t>
            </a:r>
            <a:endParaRPr lang="en-US" dirty="0">
              <a:latin typeface="Congenial" panose="0200050304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0C3B0-D8B8-5ECC-6B74-92A0DB7A3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532" y="619049"/>
            <a:ext cx="7505318" cy="574140"/>
          </a:xfrm>
        </p:spPr>
        <p:txBody>
          <a:bodyPr/>
          <a:lstStyle/>
          <a:p>
            <a:pPr marL="139700" indent="0" algn="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Work Sans Medium" pitchFamily="2" charset="0"/>
              </a:rPr>
              <a:t>MEAN AGE: </a:t>
            </a:r>
            <a:r>
              <a:rPr lang="en-US" sz="1800" dirty="0">
                <a:latin typeface="Work Sans Medium" pitchFamily="2" charset="0"/>
              </a:rPr>
              <a:t>35.6 years (±11.6)</a:t>
            </a:r>
            <a:br>
              <a:rPr lang="en-US" sz="1800" dirty="0">
                <a:latin typeface="Work Sans Medium" pitchFamily="2" charset="0"/>
              </a:rPr>
            </a:b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Work Sans Medium" pitchFamily="2" charset="0"/>
              </a:rPr>
              <a:t>MEAN TENURE: </a:t>
            </a:r>
            <a:r>
              <a:rPr lang="en-US" sz="1800" dirty="0">
                <a:solidFill>
                  <a:schemeClr val="tx1"/>
                </a:solidFill>
                <a:latin typeface="Work Sans Medium" pitchFamily="2" charset="0"/>
              </a:rPr>
              <a:t>11</a:t>
            </a:r>
            <a:r>
              <a:rPr lang="en-US" sz="1800" dirty="0">
                <a:latin typeface="Work Sans Medium" pitchFamily="2" charset="0"/>
              </a:rPr>
              <a:t>.4 years (±10.9)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7C0DD-DE27-2494-9304-63CB7A5165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D61BB9-A3B4-C2C4-FE6C-2C218086A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4049"/>
              </p:ext>
            </p:extLst>
          </p:nvPr>
        </p:nvGraphicFramePr>
        <p:xfrm>
          <a:off x="2846522" y="1839643"/>
          <a:ext cx="3450955" cy="303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CDB9359-0927-2774-86B2-19C5A41C1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104666"/>
              </p:ext>
            </p:extLst>
          </p:nvPr>
        </p:nvGraphicFramePr>
        <p:xfrm>
          <a:off x="5592822" y="1839643"/>
          <a:ext cx="3450955" cy="303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7EF9DD-DDB3-3CAD-E471-CA44070A4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824701"/>
              </p:ext>
            </p:extLst>
          </p:nvPr>
        </p:nvGraphicFramePr>
        <p:xfrm>
          <a:off x="100224" y="1839643"/>
          <a:ext cx="3450955" cy="303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228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48E79A94-0D8C-9ECE-C96B-89163A17C063}"/>
              </a:ext>
            </a:extLst>
          </p:cNvPr>
          <p:cNvSpPr txBox="1">
            <a:spLocks/>
          </p:cNvSpPr>
          <p:nvPr/>
        </p:nvSpPr>
        <p:spPr>
          <a:xfrm>
            <a:off x="492074" y="-83702"/>
            <a:ext cx="82722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Stigma – </a:t>
            </a:r>
            <a:r>
              <a:rPr lang="en-US" sz="2800" dirty="0">
                <a:solidFill>
                  <a:srgbClr val="FF0000"/>
                </a:solidFill>
                <a:latin typeface="Congenial" panose="020B0604020202020204" pitchFamily="2" charset="0"/>
              </a:rPr>
              <a:t>Dangerousness </a:t>
            </a:r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(Min 1.00  to Max 5.00)</a:t>
            </a:r>
            <a:endParaRPr lang="en-US" sz="4400" dirty="0">
              <a:solidFill>
                <a:schemeClr val="tx1"/>
              </a:solidFill>
              <a:latin typeface="Congenial" panose="020B0604020202020204" pitchFamily="2" charset="0"/>
            </a:endParaRPr>
          </a:p>
        </p:txBody>
      </p:sp>
      <p:sp>
        <p:nvSpPr>
          <p:cNvPr id="13" name="Google Shape;110;p17">
            <a:extLst>
              <a:ext uri="{FF2B5EF4-FFF2-40B4-BE49-F238E27FC236}">
                <a16:creationId xmlns:a16="http://schemas.microsoft.com/office/drawing/2014/main" id="{6C53F006-AF5E-6EF1-79E6-0EB6E98BBE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A9D957-DB44-407B-8A94-CFC1A6301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817137"/>
              </p:ext>
            </p:extLst>
          </p:nvPr>
        </p:nvGraphicFramePr>
        <p:xfrm>
          <a:off x="802640" y="1239520"/>
          <a:ext cx="7467600" cy="344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64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48E79A94-0D8C-9ECE-C96B-89163A17C063}"/>
              </a:ext>
            </a:extLst>
          </p:cNvPr>
          <p:cNvSpPr txBox="1">
            <a:spLocks/>
          </p:cNvSpPr>
          <p:nvPr/>
        </p:nvSpPr>
        <p:spPr>
          <a:xfrm>
            <a:off x="492074" y="-83702"/>
            <a:ext cx="82722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Stigma – </a:t>
            </a:r>
            <a:r>
              <a:rPr lang="en-US" sz="2800" dirty="0">
                <a:solidFill>
                  <a:srgbClr val="FF0000"/>
                </a:solidFill>
                <a:latin typeface="Congenial" panose="020B0604020202020204" pitchFamily="2" charset="0"/>
              </a:rPr>
              <a:t>Blame </a:t>
            </a:r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(Min 1.00 to Max 5.00)</a:t>
            </a:r>
            <a:endParaRPr lang="en-US" sz="4400" dirty="0">
              <a:solidFill>
                <a:srgbClr val="FF0000"/>
              </a:solidFill>
              <a:latin typeface="Congenial" panose="020B0604020202020204" pitchFamily="2" charset="0"/>
            </a:endParaRPr>
          </a:p>
        </p:txBody>
      </p:sp>
      <p:sp>
        <p:nvSpPr>
          <p:cNvPr id="13" name="Google Shape;110;p17">
            <a:extLst>
              <a:ext uri="{FF2B5EF4-FFF2-40B4-BE49-F238E27FC236}">
                <a16:creationId xmlns:a16="http://schemas.microsoft.com/office/drawing/2014/main" id="{6C53F006-AF5E-6EF1-79E6-0EB6E98BBE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A9D957-DB44-407B-8A94-CFC1A6301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967044"/>
              </p:ext>
            </p:extLst>
          </p:nvPr>
        </p:nvGraphicFramePr>
        <p:xfrm>
          <a:off x="802640" y="1239520"/>
          <a:ext cx="7467600" cy="344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04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48E79A94-0D8C-9ECE-C96B-89163A17C063}"/>
              </a:ext>
            </a:extLst>
          </p:cNvPr>
          <p:cNvSpPr txBox="1">
            <a:spLocks/>
          </p:cNvSpPr>
          <p:nvPr/>
        </p:nvSpPr>
        <p:spPr>
          <a:xfrm>
            <a:off x="492074" y="-83702"/>
            <a:ext cx="82722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Stigma – </a:t>
            </a:r>
            <a:r>
              <a:rPr lang="en-US" sz="2800" dirty="0">
                <a:solidFill>
                  <a:srgbClr val="FF0000"/>
                </a:solidFill>
                <a:latin typeface="Congenial" panose="020B0604020202020204" pitchFamily="2" charset="0"/>
              </a:rPr>
              <a:t>Social distance </a:t>
            </a:r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(Min 1.00 to Max 5.00)</a:t>
            </a:r>
            <a:endParaRPr lang="en-US" sz="4400" dirty="0">
              <a:solidFill>
                <a:schemeClr val="tx1"/>
              </a:solidFill>
              <a:latin typeface="Congenial" panose="020B0604020202020204" pitchFamily="2" charset="0"/>
            </a:endParaRPr>
          </a:p>
        </p:txBody>
      </p:sp>
      <p:sp>
        <p:nvSpPr>
          <p:cNvPr id="13" name="Google Shape;110;p17">
            <a:extLst>
              <a:ext uri="{FF2B5EF4-FFF2-40B4-BE49-F238E27FC236}">
                <a16:creationId xmlns:a16="http://schemas.microsoft.com/office/drawing/2014/main" id="{6C53F006-AF5E-6EF1-79E6-0EB6E98BBE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A9D957-DB44-407B-8A94-CFC1A6301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131157"/>
              </p:ext>
            </p:extLst>
          </p:nvPr>
        </p:nvGraphicFramePr>
        <p:xfrm>
          <a:off x="802640" y="1239520"/>
          <a:ext cx="7467600" cy="344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225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69E1-A46B-02AF-01CB-AE8C12A8C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67" y="267504"/>
            <a:ext cx="4950000" cy="1159800"/>
          </a:xfrm>
        </p:spPr>
        <p:txBody>
          <a:bodyPr/>
          <a:lstStyle/>
          <a:p>
            <a:r>
              <a:rPr lang="en-US" dirty="0">
                <a:latin typeface="Congenial" panose="020B0604020202020204" pitchFamily="2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EEB87-A1A7-8331-9401-4DDABBE1A996}"/>
              </a:ext>
            </a:extLst>
          </p:cNvPr>
          <p:cNvSpPr txBox="1"/>
          <p:nvPr/>
        </p:nvSpPr>
        <p:spPr>
          <a:xfrm>
            <a:off x="745167" y="1518048"/>
            <a:ext cx="73518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  <a:cs typeface="Quire Sans" panose="020B0502040204020203" pitchFamily="34" charset="0"/>
              </a:rPr>
              <a:t>This work was supported by a grant from the 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  <a:cs typeface="Quire Sans" panose="020B0502040204020203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  <a:cs typeface="Quire Sans" panose="020B0502040204020203" pitchFamily="34" charset="0"/>
              </a:rPr>
              <a:t>Substance Abuse and Mental Health Services Administration, First Responders - Comprehensive Addiction and Recovery Act Grants.</a:t>
            </a:r>
            <a:endParaRPr lang="en-US" sz="900" b="0" dirty="0">
              <a:effectLst/>
              <a:latin typeface="+mn-lt"/>
              <a:cs typeface="Quire Sans" panose="020B0502040204020203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060CD-F2B7-DB54-5D2D-3C44C3AC2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67" y="3194121"/>
            <a:ext cx="3809271" cy="133327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27A7F0C-C0A9-46C6-C7AA-E2BDF9FA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873799" y="3075057"/>
            <a:ext cx="3362164" cy="13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48E79A94-0D8C-9ECE-C96B-89163A17C063}"/>
              </a:ext>
            </a:extLst>
          </p:cNvPr>
          <p:cNvSpPr txBox="1">
            <a:spLocks/>
          </p:cNvSpPr>
          <p:nvPr/>
        </p:nvSpPr>
        <p:spPr>
          <a:xfrm>
            <a:off x="492074" y="-83702"/>
            <a:ext cx="82722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Stigma – </a:t>
            </a:r>
            <a:r>
              <a:rPr lang="en-US" sz="2800" dirty="0">
                <a:solidFill>
                  <a:srgbClr val="FF0000"/>
                </a:solidFill>
                <a:latin typeface="Congenial" panose="020B0604020202020204" pitchFamily="2" charset="0"/>
              </a:rPr>
              <a:t>Fatalism </a:t>
            </a:r>
            <a:r>
              <a:rPr lang="en-US" sz="2800" dirty="0">
                <a:solidFill>
                  <a:schemeClr val="tx1"/>
                </a:solidFill>
                <a:latin typeface="Congenial" panose="020B0604020202020204" pitchFamily="2" charset="0"/>
              </a:rPr>
              <a:t>(Min 1.00 to Max 5.00)</a:t>
            </a:r>
            <a:endParaRPr lang="en-US" sz="4400" dirty="0">
              <a:solidFill>
                <a:schemeClr val="tx1"/>
              </a:solidFill>
              <a:latin typeface="Congenial" panose="020B0604020202020204" pitchFamily="2" charset="0"/>
            </a:endParaRPr>
          </a:p>
        </p:txBody>
      </p:sp>
      <p:sp>
        <p:nvSpPr>
          <p:cNvPr id="13" name="Google Shape;110;p17">
            <a:extLst>
              <a:ext uri="{FF2B5EF4-FFF2-40B4-BE49-F238E27FC236}">
                <a16:creationId xmlns:a16="http://schemas.microsoft.com/office/drawing/2014/main" id="{6C53F006-AF5E-6EF1-79E6-0EB6E98BBE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A9D957-DB44-407B-8A94-CFC1A6301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333022"/>
              </p:ext>
            </p:extLst>
          </p:nvPr>
        </p:nvGraphicFramePr>
        <p:xfrm>
          <a:off x="802640" y="1239520"/>
          <a:ext cx="7467600" cy="344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95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847600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genial" panose="020B0604020202020204" pitchFamily="2" charset="0"/>
              </a:rPr>
              <a:t>Anti-stigma </a:t>
            </a:r>
            <a:r>
              <a:rPr lang="en" dirty="0">
                <a:solidFill>
                  <a:schemeClr val="tx1"/>
                </a:solidFill>
                <a:latin typeface="Congenial" panose="020B0604020202020204" pitchFamily="2" charset="0"/>
              </a:rPr>
              <a:t>training for Missouri First Responders</a:t>
            </a:r>
            <a:endParaRPr dirty="0">
              <a:latin typeface="Congenial" panose="020B0604020202020204" pitchFamily="2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49" y="2165522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Overall associated with reduction in stigma scores at post-test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Floor effects might explain low and non-significant change in fatalism scores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EMS have higher post-test fatalism scores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frequent response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responding to repeated overdoses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increased stigma, professional burnout, compassion fatigue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pic>
        <p:nvPicPr>
          <p:cNvPr id="4" name="Graphic 3" descr="Clipboard Partially Checked with solid fill">
            <a:extLst>
              <a:ext uri="{FF2B5EF4-FFF2-40B4-BE49-F238E27FC236}">
                <a16:creationId xmlns:a16="http://schemas.microsoft.com/office/drawing/2014/main" id="{40C31730-3432-856C-305B-7641EBDEB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2299" y="592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3E4E-1315-B38E-2FFB-62E1D1CD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50" y="-66798"/>
            <a:ext cx="5092200" cy="1360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ngenial" panose="02000503040000020004" pitchFamily="2" charset="0"/>
              </a:rPr>
              <a:t>Going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33FCE-06A3-B38F-4A70-B63AD14B7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150" y="1398527"/>
            <a:ext cx="7405800" cy="23010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What is the relationship between burnout and stigma?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What is the baseline qualitative perspective of first responders regarding PWUD? How can it inform anti-stigma training?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What is the attributable effect of the training on FR stigma towards PWUD?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Does training diffuse from individual to their department?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Has the training made experiences qualitatively better for PWUD?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Does race of PWUD affect first responder stigma levels?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47A3-BF08-0ED8-B350-234F015AAD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Google Shape;136;p25">
            <a:extLst>
              <a:ext uri="{FF2B5EF4-FFF2-40B4-BE49-F238E27FC236}">
                <a16:creationId xmlns:a16="http://schemas.microsoft.com/office/drawing/2014/main" id="{DC8068CA-6265-C646-E2BD-5B3947BB5DF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99939" y="593367"/>
            <a:ext cx="939747" cy="939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33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804524" y="675870"/>
            <a:ext cx="6160915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spcBef>
                <a:spcPts val="1200"/>
              </a:spcBef>
              <a:buNone/>
            </a:pPr>
            <a:r>
              <a:rPr lang="en-US" sz="18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first time I overdosed, the first words that I heard from the medics when I woke up were ‘****** junkie…’ That sent me even further down a bad path. For a long time after that, I felt like anyone in a uniform was an enemy.</a:t>
            </a:r>
          </a:p>
          <a:p>
            <a:pPr marL="88900" indent="0">
              <a:spcBef>
                <a:spcPts val="1200"/>
              </a:spcBef>
              <a:buNone/>
            </a:pPr>
            <a:r>
              <a:rPr lang="en-US" sz="18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a while later, I had an encounter with some CIT officers. And they actually seemed like they were genuinely concerned about me. I had a lot of drugs on me, but instead of arresting me, they asked me if I’d rather sign myself into an in-patient behavioral health unit, which is where I met my recovery coach. That compassion really helped me turn things around at a critical moment.”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372194-2064-3623-BC8D-99C90AF7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66" y="760359"/>
            <a:ext cx="4914000" cy="1159800"/>
          </a:xfrm>
        </p:spPr>
        <p:txBody>
          <a:bodyPr/>
          <a:lstStyle/>
          <a:p>
            <a:r>
              <a:rPr lang="en-US" dirty="0">
                <a:latin typeface="Congenial" panose="02000503040000020004" pitchFamily="2" charset="0"/>
              </a:rPr>
              <a:t>Thank you!</a:t>
            </a:r>
          </a:p>
        </p:txBody>
      </p:sp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39FFF2BE-595E-30BC-9509-8390E6F46ED0}"/>
              </a:ext>
            </a:extLst>
          </p:cNvPr>
          <p:cNvSpPr txBox="1">
            <a:spLocks/>
          </p:cNvSpPr>
          <p:nvPr/>
        </p:nvSpPr>
        <p:spPr>
          <a:xfrm>
            <a:off x="4213412" y="2074364"/>
            <a:ext cx="440167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>
              <a:spcBef>
                <a:spcPts val="120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Responder/Public Health Team</a:t>
            </a:r>
          </a:p>
          <a:p>
            <a:pPr marL="88900">
              <a:spcBef>
                <a:spcPts val="120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Addiction Science Team</a:t>
            </a:r>
          </a:p>
          <a:p>
            <a:pPr marL="88900">
              <a:spcBef>
                <a:spcPts val="120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SAMHSA</a:t>
            </a:r>
          </a:p>
          <a:p>
            <a:pPr marL="88900">
              <a:spcBef>
                <a:spcPts val="120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 Department of Health &amp; Senior Services</a:t>
            </a:r>
          </a:p>
          <a:p>
            <a:pPr marL="88900">
              <a:spcBef>
                <a:spcPts val="120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brilliant trainers and peers</a:t>
            </a:r>
          </a:p>
          <a:p>
            <a:pPr marL="88900">
              <a:spcBef>
                <a:spcPts val="120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8900">
              <a:spcBef>
                <a:spcPts val="120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ctrTitle" idx="4294967295"/>
          </p:nvPr>
        </p:nvSpPr>
        <p:spPr>
          <a:xfrm>
            <a:off x="685800" y="2298357"/>
            <a:ext cx="347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ongenial" panose="020B0604020202020204" pitchFamily="2" charset="0"/>
              </a:rPr>
              <a:t>Deaths from opioid overdose continue to be high in Missouri</a:t>
            </a:r>
            <a:endParaRPr sz="4800" dirty="0">
              <a:latin typeface="Congenial" panose="020B0604020202020204" pitchFamily="2" charset="0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9C6C5EC6-3152-ABA0-36DD-C451489BF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91209"/>
              </p:ext>
            </p:extLst>
          </p:nvPr>
        </p:nvGraphicFramePr>
        <p:xfrm>
          <a:off x="4156200" y="1055277"/>
          <a:ext cx="4395016" cy="310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BFB1B5-623B-7F87-56CE-C20A8833A10D}"/>
              </a:ext>
            </a:extLst>
          </p:cNvPr>
          <p:cNvSpPr txBox="1"/>
          <p:nvPr/>
        </p:nvSpPr>
        <p:spPr>
          <a:xfrm>
            <a:off x="4218638" y="827651"/>
            <a:ext cx="439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Missouri Deaths from Opioid Overdose – Counts</a:t>
            </a:r>
            <a:r>
              <a:rPr lang="en-GB" b="1" baseline="30000" dirty="0"/>
              <a:t>1</a:t>
            </a:r>
            <a:r>
              <a:rPr lang="en-GB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E667C-3D4B-0EC9-1568-F80B3E79493D}"/>
              </a:ext>
            </a:extLst>
          </p:cNvPr>
          <p:cNvSpPr txBox="1"/>
          <p:nvPr/>
        </p:nvSpPr>
        <p:spPr>
          <a:xfrm>
            <a:off x="4210443" y="4115999"/>
            <a:ext cx="3786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MISSOURI DHSS DATA, 2024*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DAB3A-1036-C484-C348-DAA7E651A765}"/>
              </a:ext>
            </a:extLst>
          </p:cNvPr>
          <p:cNvSpPr txBox="1"/>
          <p:nvPr/>
        </p:nvSpPr>
        <p:spPr>
          <a:xfrm>
            <a:off x="4217369" y="4497001"/>
            <a:ext cx="3786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* </a:t>
            </a:r>
            <a:r>
              <a:rPr lang="en-GB" sz="1100" dirty="0"/>
              <a:t>Preliminary data</a:t>
            </a:r>
            <a:endParaRPr lang="en-GB" sz="11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847600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genial" panose="020B0604020202020204" pitchFamily="2" charset="0"/>
              </a:rPr>
              <a:t>Stigma </a:t>
            </a:r>
            <a:r>
              <a:rPr lang="en" dirty="0">
                <a:latin typeface="Congenial" panose="020B0604020202020204" pitchFamily="2" charset="0"/>
              </a:rPr>
              <a:t>in opioid overdose response</a:t>
            </a:r>
            <a:endParaRPr dirty="0">
              <a:latin typeface="Congenial" panose="020B0604020202020204" pitchFamily="2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49" y="2124672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Provider/FR Stigma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“…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prejudice and discrimination voiced or exercised, consciously or unconsciously, by occupational groups designated to provide assistance to … persons who have or who display a socially undesirable attribute or characteristic, such as substance use dependency.”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2FC13-D2AF-86F9-2822-52C8DC3B2F80}"/>
              </a:ext>
            </a:extLst>
          </p:cNvPr>
          <p:cNvSpPr txBox="1"/>
          <p:nvPr/>
        </p:nvSpPr>
        <p:spPr>
          <a:xfrm>
            <a:off x="992392" y="414201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Kruis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</a:rPr>
              <a:t>et al.</a:t>
            </a:r>
            <a:r>
              <a:rPr lang="en-US" dirty="0">
                <a:latin typeface="Arial" panose="020B0604020202020204" pitchFamily="34" charset="0"/>
              </a:rPr>
              <a:t>, 2020</a:t>
            </a:r>
            <a:endParaRPr lang="en-US" baseline="30000" dirty="0"/>
          </a:p>
        </p:txBody>
      </p:sp>
      <p:pic>
        <p:nvPicPr>
          <p:cNvPr id="3" name="Graphic 2" descr="Head with gears with solid fill">
            <a:extLst>
              <a:ext uri="{FF2B5EF4-FFF2-40B4-BE49-F238E27FC236}">
                <a16:creationId xmlns:a16="http://schemas.microsoft.com/office/drawing/2014/main" id="{A3F91614-0885-B40A-65DB-990B7571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937" y="590551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A7A11-51E3-36CE-12BF-2583A2A6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07" y="2303394"/>
            <a:ext cx="3583579" cy="13602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Missouri Institute </a:t>
            </a:r>
            <a:b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of Mental Health</a:t>
            </a:r>
            <a:b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</a:br>
            <a:br>
              <a:rPr lang="en-US" sz="1000" dirty="0">
                <a:solidFill>
                  <a:srgbClr val="FF0000"/>
                </a:solidFill>
                <a:latin typeface="Congenial" panose="02000503040000020004" pitchFamily="2" charset="0"/>
              </a:rPr>
            </a:br>
            <a:r>
              <a:rPr lang="en-US" sz="3200" dirty="0">
                <a:solidFill>
                  <a:schemeClr val="tx1"/>
                </a:solidFill>
                <a:latin typeface="Congenial" panose="02000503040000020004" pitchFamily="2" charset="0"/>
              </a:rPr>
              <a:t>Addiction Science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D9852-B2DE-78AF-EE65-CEA3A1D5A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2" r="49617"/>
          <a:stretch/>
        </p:blipFill>
        <p:spPr>
          <a:xfrm>
            <a:off x="4810539" y="1082835"/>
            <a:ext cx="3718281" cy="29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07AD-4BBE-D4A9-3D75-882A66E2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50" y="847600"/>
            <a:ext cx="6399158" cy="1360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genial" panose="02000503040000020004" pitchFamily="2" charset="0"/>
              </a:rPr>
              <a:t>MIMH </a:t>
            </a:r>
            <a:r>
              <a:rPr lang="en-US" dirty="0">
                <a:latin typeface="Congenial" panose="02000503040000020004" pitchFamily="2" charset="0"/>
              </a:rPr>
              <a:t>Addiction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23A32-7069-1FEA-0582-D2E6F7594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First responder/Public health focus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Overdose Response + Harm Reduction trainings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Law enforcement, EMS and Fire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Improve first responder (FR) attitudes and beliefs about people who use drugs (PWUD) and substance use disorder (SUD)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6080-C275-0F4B-8FC7-956C847D52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6" name="Picture 2" descr="MIMH Addiction Science">
            <a:extLst>
              <a:ext uri="{FF2B5EF4-FFF2-40B4-BE49-F238E27FC236}">
                <a16:creationId xmlns:a16="http://schemas.microsoft.com/office/drawing/2014/main" id="{BA71A010-6923-9DF4-1107-0273F1D2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28" y="469913"/>
            <a:ext cx="2669695" cy="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8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847600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ongenial" panose="020B0604020202020204" pitchFamily="2" charset="0"/>
              </a:rPr>
              <a:t>Stigma </a:t>
            </a:r>
            <a:r>
              <a:rPr lang="en" dirty="0">
                <a:latin typeface="Congenial" panose="020B0604020202020204" pitchFamily="2" charset="0"/>
              </a:rPr>
              <a:t>in opioid overdose response</a:t>
            </a:r>
            <a:endParaRPr dirty="0">
              <a:latin typeface="Congenial" panose="020B0604020202020204" pitchFamily="2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Stigma: negative attitudes and beliefs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Hinders effective overdose response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1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Creates a barrier to treatment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2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Can be present in all types of FR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Graphic 2" descr="Life ring with solid fill">
            <a:extLst>
              <a:ext uri="{FF2B5EF4-FFF2-40B4-BE49-F238E27FC236}">
                <a16:creationId xmlns:a16="http://schemas.microsoft.com/office/drawing/2014/main" id="{3F87DB5A-0E79-BE81-0F71-07B9AAD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859" y="430420"/>
            <a:ext cx="1097280" cy="1097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E9896-50FF-1C32-F581-DAD7CA55241F}"/>
              </a:ext>
            </a:extLst>
          </p:cNvPr>
          <p:cNvSpPr txBox="1"/>
          <p:nvPr/>
        </p:nvSpPr>
        <p:spPr>
          <a:xfrm>
            <a:off x="435801" y="420121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300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1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Kruis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et al.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, 2022</a:t>
            </a:r>
            <a:endParaRPr lang="en-US" sz="1400" b="0" i="0" u="none" strike="noStrike" baseline="30000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r>
              <a:rPr lang="en-US" sz="1400" b="0" i="0" u="none" strike="noStrike" baseline="300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2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 </a:t>
            </a:r>
            <a:r>
              <a:rPr lang="nb-NO" sz="1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Bergstein </a:t>
            </a:r>
            <a:r>
              <a:rPr lang="nb-NO" sz="1400" b="0" i="1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et al</a:t>
            </a:r>
            <a:r>
              <a:rPr lang="nb-NO" sz="1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., 2021; Fadanelli </a:t>
            </a:r>
            <a:r>
              <a:rPr lang="nb-NO" sz="1400" b="0" i="1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et al</a:t>
            </a:r>
            <a:r>
              <a:rPr lang="nb-NO" sz="1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., 2020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847600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Congenial" panose="020B0604020202020204" pitchFamily="2" charset="0"/>
              </a:rPr>
              <a:t>Improving FR </a:t>
            </a:r>
            <a:r>
              <a:rPr lang="en" sz="2800" dirty="0">
                <a:solidFill>
                  <a:srgbClr val="FF0000"/>
                </a:solidFill>
                <a:latin typeface="Congenial" panose="020B0604020202020204" pitchFamily="2" charset="0"/>
              </a:rPr>
              <a:t>attitudes towards PWUD </a:t>
            </a:r>
            <a:r>
              <a:rPr lang="en" sz="2800" dirty="0">
                <a:solidFill>
                  <a:schemeClr val="tx1"/>
                </a:solidFill>
                <a:latin typeface="Congenial" panose="020B0604020202020204" pitchFamily="2" charset="0"/>
              </a:rPr>
              <a:t>through </a:t>
            </a:r>
            <a:r>
              <a:rPr lang="en" sz="2800" dirty="0">
                <a:solidFill>
                  <a:srgbClr val="FF0000"/>
                </a:solidFill>
                <a:latin typeface="Congenial" panose="020B0604020202020204" pitchFamily="2" charset="0"/>
              </a:rPr>
              <a:t>harm reduction </a:t>
            </a:r>
            <a:r>
              <a:rPr lang="en" sz="2800" dirty="0">
                <a:solidFill>
                  <a:schemeClr val="tx1"/>
                </a:solidFill>
                <a:latin typeface="Congenial" panose="020B0604020202020204" pitchFamily="2" charset="0"/>
              </a:rPr>
              <a:t>training</a:t>
            </a:r>
            <a:endParaRPr sz="2800" dirty="0">
              <a:solidFill>
                <a:schemeClr val="tx1"/>
              </a:solidFill>
              <a:latin typeface="Congenial" panose="020B0604020202020204" pitchFamily="2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Graphic 1" descr="Head with gears with solid fill">
            <a:extLst>
              <a:ext uri="{FF2B5EF4-FFF2-40B4-BE49-F238E27FC236}">
                <a16:creationId xmlns:a16="http://schemas.microsoft.com/office/drawing/2014/main" id="{E64724FE-F227-A65D-8270-078F9881E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937" y="590551"/>
            <a:ext cx="1005840" cy="100584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99B8888-A5B0-A278-4CAC-6BAB8DCC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58" y="2207800"/>
            <a:ext cx="5943600" cy="2057400"/>
          </a:xfrm>
          <a:custGeom>
            <a:avLst/>
            <a:gdLst>
              <a:gd name="connsiteX0" fmla="*/ 0 w 5943600"/>
              <a:gd name="connsiteY0" fmla="*/ 0 h 2057400"/>
              <a:gd name="connsiteX1" fmla="*/ 653796 w 5943600"/>
              <a:gd name="connsiteY1" fmla="*/ 0 h 2057400"/>
              <a:gd name="connsiteX2" fmla="*/ 1069848 w 5943600"/>
              <a:gd name="connsiteY2" fmla="*/ 0 h 2057400"/>
              <a:gd name="connsiteX3" fmla="*/ 1783080 w 5943600"/>
              <a:gd name="connsiteY3" fmla="*/ 0 h 2057400"/>
              <a:gd name="connsiteX4" fmla="*/ 2199132 w 5943600"/>
              <a:gd name="connsiteY4" fmla="*/ 0 h 2057400"/>
              <a:gd name="connsiteX5" fmla="*/ 2912364 w 5943600"/>
              <a:gd name="connsiteY5" fmla="*/ 0 h 2057400"/>
              <a:gd name="connsiteX6" fmla="*/ 3387852 w 5943600"/>
              <a:gd name="connsiteY6" fmla="*/ 0 h 2057400"/>
              <a:gd name="connsiteX7" fmla="*/ 3803904 w 5943600"/>
              <a:gd name="connsiteY7" fmla="*/ 0 h 2057400"/>
              <a:gd name="connsiteX8" fmla="*/ 4338828 w 5943600"/>
              <a:gd name="connsiteY8" fmla="*/ 0 h 2057400"/>
              <a:gd name="connsiteX9" fmla="*/ 4814316 w 5943600"/>
              <a:gd name="connsiteY9" fmla="*/ 0 h 2057400"/>
              <a:gd name="connsiteX10" fmla="*/ 5943600 w 5943600"/>
              <a:gd name="connsiteY10" fmla="*/ 0 h 2057400"/>
              <a:gd name="connsiteX11" fmla="*/ 5943600 w 5943600"/>
              <a:gd name="connsiteY11" fmla="*/ 473202 h 2057400"/>
              <a:gd name="connsiteX12" fmla="*/ 5943600 w 5943600"/>
              <a:gd name="connsiteY12" fmla="*/ 946404 h 2057400"/>
              <a:gd name="connsiteX13" fmla="*/ 5943600 w 5943600"/>
              <a:gd name="connsiteY13" fmla="*/ 1419606 h 2057400"/>
              <a:gd name="connsiteX14" fmla="*/ 5943600 w 5943600"/>
              <a:gd name="connsiteY14" fmla="*/ 2057400 h 2057400"/>
              <a:gd name="connsiteX15" fmla="*/ 5468112 w 5943600"/>
              <a:gd name="connsiteY15" fmla="*/ 2057400 h 2057400"/>
              <a:gd name="connsiteX16" fmla="*/ 4873752 w 5943600"/>
              <a:gd name="connsiteY16" fmla="*/ 2057400 h 2057400"/>
              <a:gd name="connsiteX17" fmla="*/ 4457700 w 5943600"/>
              <a:gd name="connsiteY17" fmla="*/ 2057400 h 2057400"/>
              <a:gd name="connsiteX18" fmla="*/ 3922776 w 5943600"/>
              <a:gd name="connsiteY18" fmla="*/ 2057400 h 2057400"/>
              <a:gd name="connsiteX19" fmla="*/ 3447288 w 5943600"/>
              <a:gd name="connsiteY19" fmla="*/ 2057400 h 2057400"/>
              <a:gd name="connsiteX20" fmla="*/ 3031236 w 5943600"/>
              <a:gd name="connsiteY20" fmla="*/ 2057400 h 2057400"/>
              <a:gd name="connsiteX21" fmla="*/ 2436876 w 5943600"/>
              <a:gd name="connsiteY21" fmla="*/ 2057400 h 2057400"/>
              <a:gd name="connsiteX22" fmla="*/ 1783080 w 5943600"/>
              <a:gd name="connsiteY22" fmla="*/ 2057400 h 2057400"/>
              <a:gd name="connsiteX23" fmla="*/ 1129284 w 5943600"/>
              <a:gd name="connsiteY23" fmla="*/ 2057400 h 2057400"/>
              <a:gd name="connsiteX24" fmla="*/ 534924 w 5943600"/>
              <a:gd name="connsiteY24" fmla="*/ 2057400 h 2057400"/>
              <a:gd name="connsiteX25" fmla="*/ 0 w 5943600"/>
              <a:gd name="connsiteY25" fmla="*/ 2057400 h 2057400"/>
              <a:gd name="connsiteX26" fmla="*/ 0 w 5943600"/>
              <a:gd name="connsiteY26" fmla="*/ 1501902 h 2057400"/>
              <a:gd name="connsiteX27" fmla="*/ 0 w 5943600"/>
              <a:gd name="connsiteY27" fmla="*/ 946404 h 2057400"/>
              <a:gd name="connsiteX28" fmla="*/ 0 w 5943600"/>
              <a:gd name="connsiteY28" fmla="*/ 452628 h 2057400"/>
              <a:gd name="connsiteX29" fmla="*/ 0 w 5943600"/>
              <a:gd name="connsiteY2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43600" h="2057400" extrusionOk="0">
                <a:moveTo>
                  <a:pt x="0" y="0"/>
                </a:moveTo>
                <a:cubicBezTo>
                  <a:pt x="136120" y="-14206"/>
                  <a:pt x="456528" y="68641"/>
                  <a:pt x="653796" y="0"/>
                </a:cubicBezTo>
                <a:cubicBezTo>
                  <a:pt x="851064" y="-68641"/>
                  <a:pt x="978715" y="769"/>
                  <a:pt x="1069848" y="0"/>
                </a:cubicBezTo>
                <a:cubicBezTo>
                  <a:pt x="1160981" y="-769"/>
                  <a:pt x="1465450" y="51887"/>
                  <a:pt x="1783080" y="0"/>
                </a:cubicBezTo>
                <a:cubicBezTo>
                  <a:pt x="2100710" y="-51887"/>
                  <a:pt x="2086978" y="9215"/>
                  <a:pt x="2199132" y="0"/>
                </a:cubicBezTo>
                <a:cubicBezTo>
                  <a:pt x="2311286" y="-9215"/>
                  <a:pt x="2639247" y="25827"/>
                  <a:pt x="2912364" y="0"/>
                </a:cubicBezTo>
                <a:cubicBezTo>
                  <a:pt x="3185481" y="-25827"/>
                  <a:pt x="3158429" y="3826"/>
                  <a:pt x="3387852" y="0"/>
                </a:cubicBezTo>
                <a:cubicBezTo>
                  <a:pt x="3617275" y="-3826"/>
                  <a:pt x="3702708" y="13758"/>
                  <a:pt x="3803904" y="0"/>
                </a:cubicBezTo>
                <a:cubicBezTo>
                  <a:pt x="3905100" y="-13758"/>
                  <a:pt x="4178906" y="40684"/>
                  <a:pt x="4338828" y="0"/>
                </a:cubicBezTo>
                <a:cubicBezTo>
                  <a:pt x="4498750" y="-40684"/>
                  <a:pt x="4621891" y="34570"/>
                  <a:pt x="4814316" y="0"/>
                </a:cubicBezTo>
                <a:cubicBezTo>
                  <a:pt x="5006741" y="-34570"/>
                  <a:pt x="5415387" y="52488"/>
                  <a:pt x="5943600" y="0"/>
                </a:cubicBezTo>
                <a:cubicBezTo>
                  <a:pt x="5958223" y="154241"/>
                  <a:pt x="5893302" y="280828"/>
                  <a:pt x="5943600" y="473202"/>
                </a:cubicBezTo>
                <a:cubicBezTo>
                  <a:pt x="5993898" y="665576"/>
                  <a:pt x="5889773" y="740781"/>
                  <a:pt x="5943600" y="946404"/>
                </a:cubicBezTo>
                <a:cubicBezTo>
                  <a:pt x="5997427" y="1152027"/>
                  <a:pt x="5931964" y="1187133"/>
                  <a:pt x="5943600" y="1419606"/>
                </a:cubicBezTo>
                <a:cubicBezTo>
                  <a:pt x="5955236" y="1652079"/>
                  <a:pt x="5911834" y="1781087"/>
                  <a:pt x="5943600" y="2057400"/>
                </a:cubicBezTo>
                <a:cubicBezTo>
                  <a:pt x="5820745" y="2089269"/>
                  <a:pt x="5585638" y="2050292"/>
                  <a:pt x="5468112" y="2057400"/>
                </a:cubicBezTo>
                <a:cubicBezTo>
                  <a:pt x="5350586" y="2064508"/>
                  <a:pt x="5110557" y="1993776"/>
                  <a:pt x="4873752" y="2057400"/>
                </a:cubicBezTo>
                <a:cubicBezTo>
                  <a:pt x="4636947" y="2121024"/>
                  <a:pt x="4575005" y="2017189"/>
                  <a:pt x="4457700" y="2057400"/>
                </a:cubicBezTo>
                <a:cubicBezTo>
                  <a:pt x="4340395" y="2097611"/>
                  <a:pt x="4178709" y="1994107"/>
                  <a:pt x="3922776" y="2057400"/>
                </a:cubicBezTo>
                <a:cubicBezTo>
                  <a:pt x="3666843" y="2120693"/>
                  <a:pt x="3654447" y="2035659"/>
                  <a:pt x="3447288" y="2057400"/>
                </a:cubicBezTo>
                <a:cubicBezTo>
                  <a:pt x="3240129" y="2079141"/>
                  <a:pt x="3206389" y="2046288"/>
                  <a:pt x="3031236" y="2057400"/>
                </a:cubicBezTo>
                <a:cubicBezTo>
                  <a:pt x="2856083" y="2068512"/>
                  <a:pt x="2585915" y="2056688"/>
                  <a:pt x="2436876" y="2057400"/>
                </a:cubicBezTo>
                <a:cubicBezTo>
                  <a:pt x="2287837" y="2058112"/>
                  <a:pt x="2067207" y="2022941"/>
                  <a:pt x="1783080" y="2057400"/>
                </a:cubicBezTo>
                <a:cubicBezTo>
                  <a:pt x="1498953" y="2091859"/>
                  <a:pt x="1421332" y="2028852"/>
                  <a:pt x="1129284" y="2057400"/>
                </a:cubicBezTo>
                <a:cubicBezTo>
                  <a:pt x="837236" y="2085948"/>
                  <a:pt x="794847" y="2055595"/>
                  <a:pt x="534924" y="2057400"/>
                </a:cubicBezTo>
                <a:cubicBezTo>
                  <a:pt x="275001" y="2059205"/>
                  <a:pt x="248042" y="2052049"/>
                  <a:pt x="0" y="2057400"/>
                </a:cubicBezTo>
                <a:cubicBezTo>
                  <a:pt x="-37330" y="1840263"/>
                  <a:pt x="25576" y="1753867"/>
                  <a:pt x="0" y="1501902"/>
                </a:cubicBezTo>
                <a:cubicBezTo>
                  <a:pt x="-25576" y="1249937"/>
                  <a:pt x="66096" y="1074688"/>
                  <a:pt x="0" y="946404"/>
                </a:cubicBezTo>
                <a:cubicBezTo>
                  <a:pt x="-66096" y="818120"/>
                  <a:pt x="26023" y="576661"/>
                  <a:pt x="0" y="452628"/>
                </a:cubicBezTo>
                <a:cubicBezTo>
                  <a:pt x="-26023" y="328595"/>
                  <a:pt x="2717" y="9467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630847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9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847600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Congenial" panose="020B0604020202020204" pitchFamily="2" charset="0"/>
              </a:rPr>
              <a:t>Improving FR </a:t>
            </a:r>
            <a:r>
              <a:rPr lang="en" sz="3200" dirty="0">
                <a:solidFill>
                  <a:srgbClr val="FF0000"/>
                </a:solidFill>
                <a:latin typeface="Congenial" panose="020B0604020202020204" pitchFamily="2" charset="0"/>
              </a:rPr>
              <a:t>attitudes </a:t>
            </a:r>
            <a:r>
              <a:rPr lang="en" sz="3200" dirty="0">
                <a:solidFill>
                  <a:schemeClr val="tx1"/>
                </a:solidFill>
                <a:latin typeface="Congenial" panose="020B0604020202020204" pitchFamily="2" charset="0"/>
              </a:rPr>
              <a:t>through </a:t>
            </a:r>
            <a:r>
              <a:rPr lang="en" sz="3200" dirty="0">
                <a:solidFill>
                  <a:srgbClr val="FF0000"/>
                </a:solidFill>
                <a:latin typeface="Congenial" panose="020B0604020202020204" pitchFamily="2" charset="0"/>
              </a:rPr>
              <a:t>harm reduction </a:t>
            </a:r>
            <a:r>
              <a:rPr lang="en" sz="3200" dirty="0">
                <a:solidFill>
                  <a:schemeClr val="tx1"/>
                </a:solidFill>
                <a:latin typeface="Congenial" panose="020B0604020202020204" pitchFamily="2" charset="0"/>
              </a:rPr>
              <a:t>training??</a:t>
            </a:r>
            <a:endParaRPr sz="3200" dirty="0">
              <a:solidFill>
                <a:schemeClr val="tx1"/>
              </a:solidFill>
              <a:latin typeface="Congenial" panose="020B0604020202020204" pitchFamily="2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Graphic 1" descr="Head with gears with solid fill">
            <a:extLst>
              <a:ext uri="{FF2B5EF4-FFF2-40B4-BE49-F238E27FC236}">
                <a16:creationId xmlns:a16="http://schemas.microsoft.com/office/drawing/2014/main" id="{E64724FE-F227-A65D-8270-078F9881E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937" y="590551"/>
            <a:ext cx="1005840" cy="100584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1605EFC-0CAD-387E-BB5B-D874ED3E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9" y="2271092"/>
            <a:ext cx="5943600" cy="1743075"/>
          </a:xfrm>
          <a:custGeom>
            <a:avLst/>
            <a:gdLst>
              <a:gd name="connsiteX0" fmla="*/ 0 w 5943600"/>
              <a:gd name="connsiteY0" fmla="*/ 0 h 1743075"/>
              <a:gd name="connsiteX1" fmla="*/ 600964 w 5943600"/>
              <a:gd name="connsiteY1" fmla="*/ 0 h 1743075"/>
              <a:gd name="connsiteX2" fmla="*/ 1320800 w 5943600"/>
              <a:gd name="connsiteY2" fmla="*/ 0 h 1743075"/>
              <a:gd name="connsiteX3" fmla="*/ 1921764 w 5943600"/>
              <a:gd name="connsiteY3" fmla="*/ 0 h 1743075"/>
              <a:gd name="connsiteX4" fmla="*/ 2463292 w 5943600"/>
              <a:gd name="connsiteY4" fmla="*/ 0 h 1743075"/>
              <a:gd name="connsiteX5" fmla="*/ 3064256 w 5943600"/>
              <a:gd name="connsiteY5" fmla="*/ 0 h 1743075"/>
              <a:gd name="connsiteX6" fmla="*/ 3546348 w 5943600"/>
              <a:gd name="connsiteY6" fmla="*/ 0 h 1743075"/>
              <a:gd name="connsiteX7" fmla="*/ 4147312 w 5943600"/>
              <a:gd name="connsiteY7" fmla="*/ 0 h 1743075"/>
              <a:gd name="connsiteX8" fmla="*/ 4748276 w 5943600"/>
              <a:gd name="connsiteY8" fmla="*/ 0 h 1743075"/>
              <a:gd name="connsiteX9" fmla="*/ 5289804 w 5943600"/>
              <a:gd name="connsiteY9" fmla="*/ 0 h 1743075"/>
              <a:gd name="connsiteX10" fmla="*/ 5943600 w 5943600"/>
              <a:gd name="connsiteY10" fmla="*/ 0 h 1743075"/>
              <a:gd name="connsiteX11" fmla="*/ 5943600 w 5943600"/>
              <a:gd name="connsiteY11" fmla="*/ 528733 h 1743075"/>
              <a:gd name="connsiteX12" fmla="*/ 5943600 w 5943600"/>
              <a:gd name="connsiteY12" fmla="*/ 1109758 h 1743075"/>
              <a:gd name="connsiteX13" fmla="*/ 5943600 w 5943600"/>
              <a:gd name="connsiteY13" fmla="*/ 1743075 h 1743075"/>
              <a:gd name="connsiteX14" fmla="*/ 5342636 w 5943600"/>
              <a:gd name="connsiteY14" fmla="*/ 1743075 h 1743075"/>
              <a:gd name="connsiteX15" fmla="*/ 4622800 w 5943600"/>
              <a:gd name="connsiteY15" fmla="*/ 1743075 h 1743075"/>
              <a:gd name="connsiteX16" fmla="*/ 4140708 w 5943600"/>
              <a:gd name="connsiteY16" fmla="*/ 1743075 h 1743075"/>
              <a:gd name="connsiteX17" fmla="*/ 3658616 w 5943600"/>
              <a:gd name="connsiteY17" fmla="*/ 1743075 h 1743075"/>
              <a:gd name="connsiteX18" fmla="*/ 3057652 w 5943600"/>
              <a:gd name="connsiteY18" fmla="*/ 1743075 h 1743075"/>
              <a:gd name="connsiteX19" fmla="*/ 2516124 w 5943600"/>
              <a:gd name="connsiteY19" fmla="*/ 1743075 h 1743075"/>
              <a:gd name="connsiteX20" fmla="*/ 1796288 w 5943600"/>
              <a:gd name="connsiteY20" fmla="*/ 1743075 h 1743075"/>
              <a:gd name="connsiteX21" fmla="*/ 1254760 w 5943600"/>
              <a:gd name="connsiteY21" fmla="*/ 1743075 h 1743075"/>
              <a:gd name="connsiteX22" fmla="*/ 772668 w 5943600"/>
              <a:gd name="connsiteY22" fmla="*/ 1743075 h 1743075"/>
              <a:gd name="connsiteX23" fmla="*/ 0 w 5943600"/>
              <a:gd name="connsiteY23" fmla="*/ 1743075 h 1743075"/>
              <a:gd name="connsiteX24" fmla="*/ 0 w 5943600"/>
              <a:gd name="connsiteY24" fmla="*/ 1196912 h 1743075"/>
              <a:gd name="connsiteX25" fmla="*/ 0 w 5943600"/>
              <a:gd name="connsiteY25" fmla="*/ 581025 h 1743075"/>
              <a:gd name="connsiteX26" fmla="*/ 0 w 5943600"/>
              <a:gd name="connsiteY26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3600" h="1743075" extrusionOk="0">
                <a:moveTo>
                  <a:pt x="0" y="0"/>
                </a:moveTo>
                <a:cubicBezTo>
                  <a:pt x="210532" y="19355"/>
                  <a:pt x="318135" y="-8619"/>
                  <a:pt x="600964" y="0"/>
                </a:cubicBezTo>
                <a:cubicBezTo>
                  <a:pt x="883793" y="8619"/>
                  <a:pt x="974143" y="-7833"/>
                  <a:pt x="1320800" y="0"/>
                </a:cubicBezTo>
                <a:cubicBezTo>
                  <a:pt x="1667457" y="7833"/>
                  <a:pt x="1685088" y="-10039"/>
                  <a:pt x="1921764" y="0"/>
                </a:cubicBezTo>
                <a:cubicBezTo>
                  <a:pt x="2158440" y="10039"/>
                  <a:pt x="2336151" y="-3491"/>
                  <a:pt x="2463292" y="0"/>
                </a:cubicBezTo>
                <a:cubicBezTo>
                  <a:pt x="2590433" y="3491"/>
                  <a:pt x="2767637" y="-7621"/>
                  <a:pt x="3064256" y="0"/>
                </a:cubicBezTo>
                <a:cubicBezTo>
                  <a:pt x="3360875" y="7621"/>
                  <a:pt x="3356518" y="9682"/>
                  <a:pt x="3546348" y="0"/>
                </a:cubicBezTo>
                <a:cubicBezTo>
                  <a:pt x="3736178" y="-9682"/>
                  <a:pt x="3892593" y="-24872"/>
                  <a:pt x="4147312" y="0"/>
                </a:cubicBezTo>
                <a:cubicBezTo>
                  <a:pt x="4402031" y="24872"/>
                  <a:pt x="4458209" y="-3283"/>
                  <a:pt x="4748276" y="0"/>
                </a:cubicBezTo>
                <a:cubicBezTo>
                  <a:pt x="5038343" y="3283"/>
                  <a:pt x="5044799" y="-18352"/>
                  <a:pt x="5289804" y="0"/>
                </a:cubicBezTo>
                <a:cubicBezTo>
                  <a:pt x="5534809" y="18352"/>
                  <a:pt x="5748390" y="22779"/>
                  <a:pt x="5943600" y="0"/>
                </a:cubicBezTo>
                <a:cubicBezTo>
                  <a:pt x="5957208" y="231054"/>
                  <a:pt x="5948138" y="305565"/>
                  <a:pt x="5943600" y="528733"/>
                </a:cubicBezTo>
                <a:cubicBezTo>
                  <a:pt x="5939062" y="751901"/>
                  <a:pt x="5957417" y="868589"/>
                  <a:pt x="5943600" y="1109758"/>
                </a:cubicBezTo>
                <a:cubicBezTo>
                  <a:pt x="5929783" y="1350927"/>
                  <a:pt x="5974450" y="1469550"/>
                  <a:pt x="5943600" y="1743075"/>
                </a:cubicBezTo>
                <a:cubicBezTo>
                  <a:pt x="5795014" y="1728344"/>
                  <a:pt x="5565337" y="1758002"/>
                  <a:pt x="5342636" y="1743075"/>
                </a:cubicBezTo>
                <a:cubicBezTo>
                  <a:pt x="5119935" y="1728148"/>
                  <a:pt x="4896619" y="1715575"/>
                  <a:pt x="4622800" y="1743075"/>
                </a:cubicBezTo>
                <a:cubicBezTo>
                  <a:pt x="4348981" y="1770575"/>
                  <a:pt x="4270839" y="1765194"/>
                  <a:pt x="4140708" y="1743075"/>
                </a:cubicBezTo>
                <a:cubicBezTo>
                  <a:pt x="4010577" y="1720956"/>
                  <a:pt x="3845011" y="1726751"/>
                  <a:pt x="3658616" y="1743075"/>
                </a:cubicBezTo>
                <a:cubicBezTo>
                  <a:pt x="3472221" y="1759399"/>
                  <a:pt x="3271835" y="1724256"/>
                  <a:pt x="3057652" y="1743075"/>
                </a:cubicBezTo>
                <a:cubicBezTo>
                  <a:pt x="2843469" y="1761894"/>
                  <a:pt x="2758029" y="1726948"/>
                  <a:pt x="2516124" y="1743075"/>
                </a:cubicBezTo>
                <a:cubicBezTo>
                  <a:pt x="2274219" y="1759202"/>
                  <a:pt x="1940524" y="1711678"/>
                  <a:pt x="1796288" y="1743075"/>
                </a:cubicBezTo>
                <a:cubicBezTo>
                  <a:pt x="1652052" y="1774472"/>
                  <a:pt x="1469494" y="1751236"/>
                  <a:pt x="1254760" y="1743075"/>
                </a:cubicBezTo>
                <a:cubicBezTo>
                  <a:pt x="1040026" y="1734914"/>
                  <a:pt x="883261" y="1728065"/>
                  <a:pt x="772668" y="1743075"/>
                </a:cubicBezTo>
                <a:cubicBezTo>
                  <a:pt x="662075" y="1758085"/>
                  <a:pt x="199113" y="1738232"/>
                  <a:pt x="0" y="1743075"/>
                </a:cubicBezTo>
                <a:cubicBezTo>
                  <a:pt x="14567" y="1484341"/>
                  <a:pt x="22953" y="1463397"/>
                  <a:pt x="0" y="1196912"/>
                </a:cubicBezTo>
                <a:cubicBezTo>
                  <a:pt x="-22953" y="930427"/>
                  <a:pt x="-20042" y="808373"/>
                  <a:pt x="0" y="581025"/>
                </a:cubicBezTo>
                <a:cubicBezTo>
                  <a:pt x="20042" y="353677"/>
                  <a:pt x="-8767" y="11648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0768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728332"/>
            <a:ext cx="649307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Congenial" panose="020B0604020202020204" pitchFamily="2" charset="0"/>
              </a:rPr>
              <a:t>Improving FR </a:t>
            </a:r>
            <a:r>
              <a:rPr lang="en" sz="3200" dirty="0">
                <a:solidFill>
                  <a:srgbClr val="FF0000"/>
                </a:solidFill>
                <a:latin typeface="Congenial" panose="020B0604020202020204" pitchFamily="2" charset="0"/>
              </a:rPr>
              <a:t>attitudes </a:t>
            </a:r>
            <a:r>
              <a:rPr lang="en" sz="3200" dirty="0">
                <a:solidFill>
                  <a:schemeClr val="tx1"/>
                </a:solidFill>
                <a:latin typeface="Congenial" panose="020B0604020202020204" pitchFamily="2" charset="0"/>
              </a:rPr>
              <a:t>through </a:t>
            </a:r>
            <a:r>
              <a:rPr lang="en" sz="3200" strike="sngStrike" dirty="0">
                <a:solidFill>
                  <a:srgbClr val="FF0000"/>
                </a:solidFill>
                <a:latin typeface="Congenial" panose="020B0604020202020204" pitchFamily="2" charset="0"/>
              </a:rPr>
              <a:t>harm reduction </a:t>
            </a:r>
            <a:r>
              <a:rPr lang="en" sz="3200" dirty="0">
                <a:solidFill>
                  <a:srgbClr val="FF0000"/>
                </a:solidFill>
                <a:latin typeface="Congenial" panose="020B0604020202020204" pitchFamily="2" charset="0"/>
              </a:rPr>
              <a:t> </a:t>
            </a:r>
            <a:br>
              <a:rPr lang="en" sz="3200" dirty="0">
                <a:solidFill>
                  <a:srgbClr val="FF0000"/>
                </a:solidFill>
                <a:latin typeface="Congenial" panose="020B0604020202020204" pitchFamily="2" charset="0"/>
              </a:rPr>
            </a:br>
            <a:r>
              <a:rPr lang="en" sz="3200" dirty="0">
                <a:solidFill>
                  <a:srgbClr val="FF0000"/>
                </a:solidFill>
                <a:latin typeface="Congenial" panose="020B0604020202020204" pitchFamily="2" charset="0"/>
              </a:rPr>
              <a:t>occupational safety </a:t>
            </a:r>
            <a:r>
              <a:rPr lang="en" sz="3200" dirty="0">
                <a:solidFill>
                  <a:schemeClr val="tx1"/>
                </a:solidFill>
                <a:latin typeface="Congenial" panose="020B0604020202020204" pitchFamily="2" charset="0"/>
              </a:rPr>
              <a:t>training</a:t>
            </a:r>
            <a:endParaRPr sz="3200" dirty="0">
              <a:solidFill>
                <a:schemeClr val="tx1"/>
              </a:solidFill>
              <a:latin typeface="Congenial" panose="020B0604020202020204" pitchFamily="2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Graphic 1" descr="Head with gears with solid fill">
            <a:extLst>
              <a:ext uri="{FF2B5EF4-FFF2-40B4-BE49-F238E27FC236}">
                <a16:creationId xmlns:a16="http://schemas.microsoft.com/office/drawing/2014/main" id="{E64724FE-F227-A65D-8270-078F9881E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937" y="590551"/>
            <a:ext cx="1005840" cy="100584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4D4E749-942E-6001-8C67-CB72D9F5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9" y="3241994"/>
            <a:ext cx="5858601" cy="1318451"/>
          </a:xfrm>
          <a:custGeom>
            <a:avLst/>
            <a:gdLst>
              <a:gd name="connsiteX0" fmla="*/ 0 w 5858601"/>
              <a:gd name="connsiteY0" fmla="*/ 0 h 1318451"/>
              <a:gd name="connsiteX1" fmla="*/ 703032 w 5858601"/>
              <a:gd name="connsiteY1" fmla="*/ 0 h 1318451"/>
              <a:gd name="connsiteX2" fmla="*/ 1113134 w 5858601"/>
              <a:gd name="connsiteY2" fmla="*/ 0 h 1318451"/>
              <a:gd name="connsiteX3" fmla="*/ 1581822 w 5858601"/>
              <a:gd name="connsiteY3" fmla="*/ 0 h 1318451"/>
              <a:gd name="connsiteX4" fmla="*/ 2050510 w 5858601"/>
              <a:gd name="connsiteY4" fmla="*/ 0 h 1318451"/>
              <a:gd name="connsiteX5" fmla="*/ 2694956 w 5858601"/>
              <a:gd name="connsiteY5" fmla="*/ 0 h 1318451"/>
              <a:gd name="connsiteX6" fmla="*/ 3105059 w 5858601"/>
              <a:gd name="connsiteY6" fmla="*/ 0 h 1318451"/>
              <a:gd name="connsiteX7" fmla="*/ 3573747 w 5858601"/>
              <a:gd name="connsiteY7" fmla="*/ 0 h 1318451"/>
              <a:gd name="connsiteX8" fmla="*/ 4042435 w 5858601"/>
              <a:gd name="connsiteY8" fmla="*/ 0 h 1318451"/>
              <a:gd name="connsiteX9" fmla="*/ 4686881 w 5858601"/>
              <a:gd name="connsiteY9" fmla="*/ 0 h 1318451"/>
              <a:gd name="connsiteX10" fmla="*/ 5272741 w 5858601"/>
              <a:gd name="connsiteY10" fmla="*/ 0 h 1318451"/>
              <a:gd name="connsiteX11" fmla="*/ 5858601 w 5858601"/>
              <a:gd name="connsiteY11" fmla="*/ 0 h 1318451"/>
              <a:gd name="connsiteX12" fmla="*/ 5858601 w 5858601"/>
              <a:gd name="connsiteY12" fmla="*/ 413115 h 1318451"/>
              <a:gd name="connsiteX13" fmla="*/ 5858601 w 5858601"/>
              <a:gd name="connsiteY13" fmla="*/ 878967 h 1318451"/>
              <a:gd name="connsiteX14" fmla="*/ 5858601 w 5858601"/>
              <a:gd name="connsiteY14" fmla="*/ 1318451 h 1318451"/>
              <a:gd name="connsiteX15" fmla="*/ 5389913 w 5858601"/>
              <a:gd name="connsiteY15" fmla="*/ 1318451 h 1318451"/>
              <a:gd name="connsiteX16" fmla="*/ 4686881 w 5858601"/>
              <a:gd name="connsiteY16" fmla="*/ 1318451 h 1318451"/>
              <a:gd name="connsiteX17" fmla="*/ 4042435 w 5858601"/>
              <a:gd name="connsiteY17" fmla="*/ 1318451 h 1318451"/>
              <a:gd name="connsiteX18" fmla="*/ 3397989 w 5858601"/>
              <a:gd name="connsiteY18" fmla="*/ 1318451 h 1318451"/>
              <a:gd name="connsiteX19" fmla="*/ 2812128 w 5858601"/>
              <a:gd name="connsiteY19" fmla="*/ 1318451 h 1318451"/>
              <a:gd name="connsiteX20" fmla="*/ 2343440 w 5858601"/>
              <a:gd name="connsiteY20" fmla="*/ 1318451 h 1318451"/>
              <a:gd name="connsiteX21" fmla="*/ 1933338 w 5858601"/>
              <a:gd name="connsiteY21" fmla="*/ 1318451 h 1318451"/>
              <a:gd name="connsiteX22" fmla="*/ 1523236 w 5858601"/>
              <a:gd name="connsiteY22" fmla="*/ 1318451 h 1318451"/>
              <a:gd name="connsiteX23" fmla="*/ 878790 w 5858601"/>
              <a:gd name="connsiteY23" fmla="*/ 1318451 h 1318451"/>
              <a:gd name="connsiteX24" fmla="*/ 0 w 5858601"/>
              <a:gd name="connsiteY24" fmla="*/ 1318451 h 1318451"/>
              <a:gd name="connsiteX25" fmla="*/ 0 w 5858601"/>
              <a:gd name="connsiteY25" fmla="*/ 865783 h 1318451"/>
              <a:gd name="connsiteX26" fmla="*/ 0 w 5858601"/>
              <a:gd name="connsiteY26" fmla="*/ 452668 h 1318451"/>
              <a:gd name="connsiteX27" fmla="*/ 0 w 5858601"/>
              <a:gd name="connsiteY27" fmla="*/ 0 h 131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58601" h="1318451" extrusionOk="0">
                <a:moveTo>
                  <a:pt x="0" y="0"/>
                </a:moveTo>
                <a:cubicBezTo>
                  <a:pt x="261143" y="-77581"/>
                  <a:pt x="393216" y="24623"/>
                  <a:pt x="703032" y="0"/>
                </a:cubicBezTo>
                <a:cubicBezTo>
                  <a:pt x="1012848" y="-24623"/>
                  <a:pt x="941211" y="23459"/>
                  <a:pt x="1113134" y="0"/>
                </a:cubicBezTo>
                <a:cubicBezTo>
                  <a:pt x="1285057" y="-23459"/>
                  <a:pt x="1473826" y="30750"/>
                  <a:pt x="1581822" y="0"/>
                </a:cubicBezTo>
                <a:cubicBezTo>
                  <a:pt x="1689818" y="-30750"/>
                  <a:pt x="1865562" y="1738"/>
                  <a:pt x="2050510" y="0"/>
                </a:cubicBezTo>
                <a:cubicBezTo>
                  <a:pt x="2235458" y="-1738"/>
                  <a:pt x="2545057" y="61643"/>
                  <a:pt x="2694956" y="0"/>
                </a:cubicBezTo>
                <a:cubicBezTo>
                  <a:pt x="2844855" y="-61643"/>
                  <a:pt x="2936526" y="9665"/>
                  <a:pt x="3105059" y="0"/>
                </a:cubicBezTo>
                <a:cubicBezTo>
                  <a:pt x="3273592" y="-9665"/>
                  <a:pt x="3425536" y="10879"/>
                  <a:pt x="3573747" y="0"/>
                </a:cubicBezTo>
                <a:cubicBezTo>
                  <a:pt x="3721958" y="-10879"/>
                  <a:pt x="3893394" y="20171"/>
                  <a:pt x="4042435" y="0"/>
                </a:cubicBezTo>
                <a:cubicBezTo>
                  <a:pt x="4191476" y="-20171"/>
                  <a:pt x="4513095" y="24289"/>
                  <a:pt x="4686881" y="0"/>
                </a:cubicBezTo>
                <a:cubicBezTo>
                  <a:pt x="4860667" y="-24289"/>
                  <a:pt x="5093554" y="57029"/>
                  <a:pt x="5272741" y="0"/>
                </a:cubicBezTo>
                <a:cubicBezTo>
                  <a:pt x="5451928" y="-57029"/>
                  <a:pt x="5704808" y="2413"/>
                  <a:pt x="5858601" y="0"/>
                </a:cubicBezTo>
                <a:cubicBezTo>
                  <a:pt x="5897561" y="180467"/>
                  <a:pt x="5855910" y="237797"/>
                  <a:pt x="5858601" y="413115"/>
                </a:cubicBezTo>
                <a:cubicBezTo>
                  <a:pt x="5861292" y="588433"/>
                  <a:pt x="5807576" y="759349"/>
                  <a:pt x="5858601" y="878967"/>
                </a:cubicBezTo>
                <a:cubicBezTo>
                  <a:pt x="5909626" y="998585"/>
                  <a:pt x="5842427" y="1108515"/>
                  <a:pt x="5858601" y="1318451"/>
                </a:cubicBezTo>
                <a:cubicBezTo>
                  <a:pt x="5648563" y="1374251"/>
                  <a:pt x="5516038" y="1263172"/>
                  <a:pt x="5389913" y="1318451"/>
                </a:cubicBezTo>
                <a:cubicBezTo>
                  <a:pt x="5263788" y="1373730"/>
                  <a:pt x="4964095" y="1317607"/>
                  <a:pt x="4686881" y="1318451"/>
                </a:cubicBezTo>
                <a:cubicBezTo>
                  <a:pt x="4409667" y="1319295"/>
                  <a:pt x="4252422" y="1315627"/>
                  <a:pt x="4042435" y="1318451"/>
                </a:cubicBezTo>
                <a:cubicBezTo>
                  <a:pt x="3832448" y="1321275"/>
                  <a:pt x="3597519" y="1255594"/>
                  <a:pt x="3397989" y="1318451"/>
                </a:cubicBezTo>
                <a:cubicBezTo>
                  <a:pt x="3198459" y="1381308"/>
                  <a:pt x="2929495" y="1311970"/>
                  <a:pt x="2812128" y="1318451"/>
                </a:cubicBezTo>
                <a:cubicBezTo>
                  <a:pt x="2694761" y="1324932"/>
                  <a:pt x="2510743" y="1312486"/>
                  <a:pt x="2343440" y="1318451"/>
                </a:cubicBezTo>
                <a:cubicBezTo>
                  <a:pt x="2176137" y="1324416"/>
                  <a:pt x="2017796" y="1304751"/>
                  <a:pt x="1933338" y="1318451"/>
                </a:cubicBezTo>
                <a:cubicBezTo>
                  <a:pt x="1848880" y="1332151"/>
                  <a:pt x="1711359" y="1280758"/>
                  <a:pt x="1523236" y="1318451"/>
                </a:cubicBezTo>
                <a:cubicBezTo>
                  <a:pt x="1335113" y="1356144"/>
                  <a:pt x="1011084" y="1244923"/>
                  <a:pt x="878790" y="1318451"/>
                </a:cubicBezTo>
                <a:cubicBezTo>
                  <a:pt x="746496" y="1391979"/>
                  <a:pt x="386396" y="1221714"/>
                  <a:pt x="0" y="1318451"/>
                </a:cubicBezTo>
                <a:cubicBezTo>
                  <a:pt x="-17151" y="1208717"/>
                  <a:pt x="48092" y="1048144"/>
                  <a:pt x="0" y="865783"/>
                </a:cubicBezTo>
                <a:cubicBezTo>
                  <a:pt x="-48092" y="683422"/>
                  <a:pt x="11476" y="578316"/>
                  <a:pt x="0" y="452668"/>
                </a:cubicBezTo>
                <a:cubicBezTo>
                  <a:pt x="-11476" y="327020"/>
                  <a:pt x="25379" y="19351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065367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3323E-3189-CE15-F52A-39E76BA4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93" y="2088920"/>
            <a:ext cx="3677163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69149" y="598055"/>
            <a:ext cx="599879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Congenial" panose="020B0604020202020204" pitchFamily="2" charset="0"/>
              </a:rPr>
              <a:t>Missouri Coordinating Overdose Response Partnerships &amp; Support</a:t>
            </a:r>
            <a:endParaRPr lang="en-US" sz="2800" dirty="0">
              <a:latin typeface="Congenial" panose="020B0604020202020204" pitchFamily="2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69149" y="1958255"/>
            <a:ext cx="7509133" cy="2077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MO-CORPS training aims to 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educe FR stigma using: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overdose response best-practices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“Tacti-cool” language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Conducted by a team of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1 FR trainer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1  harm reduction trainer with lived experience of surviving an overdose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Available to all first responders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Google Shape;136;p25">
            <a:extLst>
              <a:ext uri="{FF2B5EF4-FFF2-40B4-BE49-F238E27FC236}">
                <a16:creationId xmlns:a16="http://schemas.microsoft.com/office/drawing/2014/main" id="{0D9D6FFC-4C3F-1980-93F2-154C2991ADB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99939" y="593367"/>
            <a:ext cx="939747" cy="939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83255"/>
      </p:ext>
    </p:extLst>
  </p:cSld>
  <p:clrMapOvr>
    <a:masterClrMapping/>
  </p:clrMapOvr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35578</TotalTime>
  <Words>968</Words>
  <Application>Microsoft Office PowerPoint</Application>
  <PresentationFormat>On-screen Show (16:9)</PresentationFormat>
  <Paragraphs>167</Paragraphs>
  <Slides>26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Work Sans Medium</vt:lpstr>
      <vt:lpstr>Work Sans</vt:lpstr>
      <vt:lpstr>Wingdings</vt:lpstr>
      <vt:lpstr>Arial</vt:lpstr>
      <vt:lpstr>Work Sans Regular</vt:lpstr>
      <vt:lpstr>Congenial</vt:lpstr>
      <vt:lpstr>Century Gothic</vt:lpstr>
      <vt:lpstr>Courier New</vt:lpstr>
      <vt:lpstr>Jacquenetta template</vt:lpstr>
      <vt:lpstr>Surmounting Stigma  MISSOURI FIRST RESPONDER STIGMA TOWARDS PEOPLE WHO USE DRUGS DECREASED FOLLOWING TRAINING </vt:lpstr>
      <vt:lpstr>Disclosure</vt:lpstr>
      <vt:lpstr>Missouri Institute  of Mental Health  Addiction Science Team</vt:lpstr>
      <vt:lpstr>MIMH Addiction Science</vt:lpstr>
      <vt:lpstr>Stigma in opioid overdose response</vt:lpstr>
      <vt:lpstr>Improving FR attitudes towards PWUD through harm reduction training</vt:lpstr>
      <vt:lpstr>Improving FR attitudes through harm reduction training??</vt:lpstr>
      <vt:lpstr>Improving FR attitudes through harm reduction   occupational safety training</vt:lpstr>
      <vt:lpstr>Missouri Coordinating Overdose Response Partnerships &amp; Support</vt:lpstr>
      <vt:lpstr>Defining stigma</vt:lpstr>
      <vt:lpstr>Measuring stigma</vt:lpstr>
      <vt:lpstr>MO-CORPS training</vt:lpstr>
      <vt:lpstr>PowerPoint Presentation</vt:lpstr>
      <vt:lpstr>Research questions</vt:lpstr>
      <vt:lpstr>Methods</vt:lpstr>
      <vt:lpstr>N = 680</vt:lpstr>
      <vt:lpstr>PowerPoint Presentation</vt:lpstr>
      <vt:lpstr>PowerPoint Presentation</vt:lpstr>
      <vt:lpstr>PowerPoint Presentation</vt:lpstr>
      <vt:lpstr>PowerPoint Presentation</vt:lpstr>
      <vt:lpstr>Anti-stigma training for Missouri First Responders</vt:lpstr>
      <vt:lpstr>Going forward</vt:lpstr>
      <vt:lpstr>PowerPoint Presentation</vt:lpstr>
      <vt:lpstr>Thank you!</vt:lpstr>
      <vt:lpstr>Deaths from opioid overdose continue to be high in Missouri</vt:lpstr>
      <vt:lpstr>Stigma in opioid overdose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Siddiqui, Saad T.</dc:creator>
  <cp:lastModifiedBy>Rental End User</cp:lastModifiedBy>
  <cp:revision>65</cp:revision>
  <dcterms:modified xsi:type="dcterms:W3CDTF">2024-11-16T21:16:17Z</dcterms:modified>
</cp:coreProperties>
</file>