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145705973" r:id="rId3"/>
    <p:sldId id="2145705941" r:id="rId4"/>
    <p:sldId id="2145705963" r:id="rId5"/>
    <p:sldId id="258" r:id="rId6"/>
    <p:sldId id="2145705920" r:id="rId7"/>
    <p:sldId id="294" r:id="rId8"/>
    <p:sldId id="2145705968" r:id="rId9"/>
    <p:sldId id="2145705964" r:id="rId10"/>
    <p:sldId id="2145705969" r:id="rId11"/>
    <p:sldId id="2145705942" r:id="rId12"/>
    <p:sldId id="1071" r:id="rId13"/>
    <p:sldId id="2145705946" r:id="rId14"/>
    <p:sldId id="2145705947" r:id="rId15"/>
    <p:sldId id="2145705951" r:id="rId16"/>
    <p:sldId id="2145705970" r:id="rId17"/>
    <p:sldId id="2145705944" r:id="rId18"/>
    <p:sldId id="2145705952" r:id="rId19"/>
    <p:sldId id="2145705954" r:id="rId20"/>
    <p:sldId id="2145705915" r:id="rId21"/>
    <p:sldId id="2145705953" r:id="rId22"/>
    <p:sldId id="2145705971" r:id="rId23"/>
    <p:sldId id="21457059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1"/>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E8498-9FE3-AC48-AA62-94A22B3DBC62}"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2ACCA-3C7F-584D-B3F5-8B80C596BD17}" type="slidenum">
              <a:rPr lang="en-US" smtClean="0"/>
              <a:t>‹#›</a:t>
            </a:fld>
            <a:endParaRPr lang="en-US"/>
          </a:p>
        </p:txBody>
      </p:sp>
    </p:spTree>
    <p:extLst>
      <p:ext uri="{BB962C8B-B14F-4D97-AF65-F5344CB8AC3E}">
        <p14:creationId xmlns:p14="http://schemas.microsoft.com/office/powerpoint/2010/main" val="308673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A2C2D-EC03-5047-9DD0-1CAFB6FD22DE}" type="slidenum">
              <a:rPr lang="en-US" smtClean="0"/>
              <a:t>3</a:t>
            </a:fld>
            <a:endParaRPr lang="en-US"/>
          </a:p>
        </p:txBody>
      </p:sp>
    </p:spTree>
    <p:extLst>
      <p:ext uri="{BB962C8B-B14F-4D97-AF65-F5344CB8AC3E}">
        <p14:creationId xmlns:p14="http://schemas.microsoft.com/office/powerpoint/2010/main" val="143288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a:t>
            </a:r>
            <a:r>
              <a:rPr lang="en-US" baseline="0" dirty="0"/>
              <a:t> has been the subject of a very polarized debate for many decades.  On one hand, its demonization is the foundation for a tumultuous social, legal, and political history that has included mass incarceration, the exacerbation of inequities, and also a dearth of good science.  On the other hand, cannabis is also seen as an all-natural cure-all, a panacea with unalloyed benefits and no harms.  Depending on where you are in the United States, cannabis is an illegal drug with no potential for health benefit, an over-the-counter remedy, a prescription medication, or a recreational substance.  It is also a fast-growing industry worth tens of billions of dollars.  My talk is not intended to provide a pro or con view of cannabis </a:t>
            </a:r>
            <a:r>
              <a:rPr lang="mr-IN" baseline="0" dirty="0"/>
              <a:t>–</a:t>
            </a:r>
            <a:r>
              <a:rPr lang="en-US" baseline="0" dirty="0"/>
              <a:t> I urge all of us to avoid the poles of this debate and to focus instead on becoming more familiar with cannabis and the science of its health effects.  </a:t>
            </a:r>
            <a:endParaRPr lang="en-US" dirty="0"/>
          </a:p>
        </p:txBody>
      </p:sp>
      <p:sp>
        <p:nvSpPr>
          <p:cNvPr id="4" name="Slide Number Placeholder 3"/>
          <p:cNvSpPr>
            <a:spLocks noGrp="1"/>
          </p:cNvSpPr>
          <p:nvPr>
            <p:ph type="sldNum" sz="quarter" idx="10"/>
          </p:nvPr>
        </p:nvSpPr>
        <p:spPr/>
        <p:txBody>
          <a:bodyPr/>
          <a:lstStyle/>
          <a:p>
            <a:fld id="{4CD59811-8BD3-764E-BBD9-3246EF8FB6BF}" type="slidenum">
              <a:rPr lang="en-US" smtClean="0"/>
              <a:t>5</a:t>
            </a:fld>
            <a:endParaRPr lang="en-US"/>
          </a:p>
        </p:txBody>
      </p:sp>
    </p:spTree>
    <p:extLst>
      <p:ext uri="{BB962C8B-B14F-4D97-AF65-F5344CB8AC3E}">
        <p14:creationId xmlns:p14="http://schemas.microsoft.com/office/powerpoint/2010/main" val="77530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A2C2D-EC03-5047-9DD0-1CAFB6FD22DE}" type="slidenum">
              <a:rPr lang="en-US" smtClean="0"/>
              <a:t>6</a:t>
            </a:fld>
            <a:endParaRPr lang="en-US"/>
          </a:p>
        </p:txBody>
      </p:sp>
    </p:spTree>
    <p:extLst>
      <p:ext uri="{BB962C8B-B14F-4D97-AF65-F5344CB8AC3E}">
        <p14:creationId xmlns:p14="http://schemas.microsoft.com/office/powerpoint/2010/main" val="417173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A2C2D-EC03-5047-9DD0-1CAFB6FD22DE}" type="slidenum">
              <a:rPr lang="en-US" smtClean="0"/>
              <a:t>10</a:t>
            </a:fld>
            <a:endParaRPr lang="en-US"/>
          </a:p>
        </p:txBody>
      </p:sp>
    </p:spTree>
    <p:extLst>
      <p:ext uri="{BB962C8B-B14F-4D97-AF65-F5344CB8AC3E}">
        <p14:creationId xmlns:p14="http://schemas.microsoft.com/office/powerpoint/2010/main" val="18115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HERN: Qualitative interviews with Veterans using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DIPEx</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Their experiences obtaining cannabis, reliability of the information, and experiences/preferences on talking with clinician about cannabis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ORPRN: Clinician survey of OR/WA primary care (topic prioritization, clinician practices and barriers around conversations with patients on cannabis, and website feedback)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Cannabis Research Summit bringing together major cannabis and health research centers throughout the US to discuss ways to collaborate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ECHO: Cannabis ECHO course currently being offered in Oregon (overbooked!)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Expertlens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Online Delphi panel of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 realized I have no idea what’s going on with this)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CME: coming soon to website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did we say we wanted it up already?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7CA2C2D-EC03-5047-9DD0-1CAFB6FD22DE}" type="slidenum">
              <a:rPr lang="en-US" smtClean="0"/>
              <a:t>20</a:t>
            </a:fld>
            <a:endParaRPr lang="en-US"/>
          </a:p>
        </p:txBody>
      </p:sp>
    </p:spTree>
    <p:extLst>
      <p:ext uri="{BB962C8B-B14F-4D97-AF65-F5344CB8AC3E}">
        <p14:creationId xmlns:p14="http://schemas.microsoft.com/office/powerpoint/2010/main" val="415329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HERN: Qualitative interviews with Veterans using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DIPEx</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Their experiences obtaining cannabis, reliability of the information, and experiences/preferences on talking with clinician about cannabis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ORPRN: Clinician survey of OR/WA primary care (topic prioritization, clinician practices and barriers around conversations with patients on cannabis, and website feedback)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Cannabis Research Summit bringing together major cannabis and health research centers throughout the US to discuss ways to collaborate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ECHO: Cannabis ECHO course currently being offered in Oregon (overbooked!)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Expertlens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Online Delphi panel of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 realized I have no idea what’s going on with this)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CME: coming soon to website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did we say we wanted it up already?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NIH: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7CA2C2D-EC03-5047-9DD0-1CAFB6FD22DE}" type="slidenum">
              <a:rPr lang="en-US" smtClean="0"/>
              <a:t>21</a:t>
            </a:fld>
            <a:endParaRPr lang="en-US"/>
          </a:p>
        </p:txBody>
      </p:sp>
    </p:spTree>
    <p:extLst>
      <p:ext uri="{BB962C8B-B14F-4D97-AF65-F5344CB8AC3E}">
        <p14:creationId xmlns:p14="http://schemas.microsoft.com/office/powerpoint/2010/main" val="174414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FF0A-26BD-0D03-15FB-D433798E1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6F11D-929D-2AB5-B618-1878B5CE94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5DB90-458E-2AA2-BBDF-006A4E0AC8A0}"/>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FA2162A4-671F-3AF8-0F1C-7AC070BE1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B6E99-7EFE-134D-0A88-0330EADAC433}"/>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218030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A2A3-6A69-63FE-88C8-D7A8EBA71A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8DFD0-A129-8D7F-0CDA-2A98BCCE0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6E8B5-3F5F-8EB1-6DF3-4E4604DF7EE2}"/>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36B75C47-0221-6B78-1D79-A73483827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4C184-79DC-AF8B-AA09-B983D875DA21}"/>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300812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0FB15-327C-3C12-1D5E-9E45351FF3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995383-58C8-3E21-194D-71D65FC41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F7710-36A9-361B-633A-30C8791BD65F}"/>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51E02051-AFAD-6589-F6DE-925485D7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45CB5-BF6A-C2BC-ABF6-73FEF9E22257}"/>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86091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9D54-D37D-430F-8020-13A619B70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F5223-E24F-205B-3D38-E2C50E681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F1563-FC2B-F8D8-600F-51B176AFF4F7}"/>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926FDB88-6D24-72FA-DF58-DE7BEAA86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97CB8-9238-918D-9293-6576693B48C2}"/>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327104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F69C-7618-050C-E1FF-CC91FA1C4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0D7B4-9C65-FAF6-A30B-63EDC64697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A8873-4F45-F216-8A38-5331AB0AFF90}"/>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233C2B49-374F-BD92-9F2B-D194E3E93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06114-0F50-1C9E-171C-C63241FE918F}"/>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3512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FBF0-A5D2-1D83-065A-BCEAC9F75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73F5B-11DE-2584-895F-F107A0FDE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05EC2C-876D-2709-7162-167CD7FD8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0ABDF-7421-B0B6-5680-AA84862DFFA4}"/>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6" name="Footer Placeholder 5">
            <a:extLst>
              <a:ext uri="{FF2B5EF4-FFF2-40B4-BE49-F238E27FC236}">
                <a16:creationId xmlns:a16="http://schemas.microsoft.com/office/drawing/2014/main" id="{F9F6C831-2674-5335-2674-C5953ED62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0D211-457E-659C-7486-548260A0A33B}"/>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339026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2F99-CD0E-1E4E-D45A-733B16093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3C307-3443-A1DB-87F6-6BD7F7E87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18F7C-37E5-6027-CB47-F21605958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1CB0E7-4065-D44E-3BA9-908575674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FFDB0-759F-89B6-5F6C-B072DBD67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BA350-294E-D564-92E7-370C649558E1}"/>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8" name="Footer Placeholder 7">
            <a:extLst>
              <a:ext uri="{FF2B5EF4-FFF2-40B4-BE49-F238E27FC236}">
                <a16:creationId xmlns:a16="http://schemas.microsoft.com/office/drawing/2014/main" id="{5E3AF4F7-3A24-076F-875D-8C3AA331C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A1B14F-51A0-8765-0CCA-151D68BE01B8}"/>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47517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321B-10F3-9BBE-24C1-1B39ABA51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BCD9D0-F26A-49EE-31E6-A3C01E36E2B2}"/>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4" name="Footer Placeholder 3">
            <a:extLst>
              <a:ext uri="{FF2B5EF4-FFF2-40B4-BE49-F238E27FC236}">
                <a16:creationId xmlns:a16="http://schemas.microsoft.com/office/drawing/2014/main" id="{418A6FFE-A076-3887-859B-F8CC6642B9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548C2-45EC-56D5-4F63-5774A74ED13B}"/>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153851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2C954-CE5A-AF77-C564-8B9B173C7C0D}"/>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3" name="Footer Placeholder 2">
            <a:extLst>
              <a:ext uri="{FF2B5EF4-FFF2-40B4-BE49-F238E27FC236}">
                <a16:creationId xmlns:a16="http://schemas.microsoft.com/office/drawing/2014/main" id="{01A72D67-CB81-5CE9-61FF-E318F2125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E1043-9670-CC6B-0CF3-D5438B0EC0C9}"/>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143506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9040-F2AE-1AA9-0290-AC317D06C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9250C-4023-7BF8-07BE-BF7DC36E4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C4CFAB-153F-DDF6-EC50-1DB359932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D7E92-5498-7D2D-DEBB-942F6C898895}"/>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6" name="Footer Placeholder 5">
            <a:extLst>
              <a:ext uri="{FF2B5EF4-FFF2-40B4-BE49-F238E27FC236}">
                <a16:creationId xmlns:a16="http://schemas.microsoft.com/office/drawing/2014/main" id="{14FBB889-7950-6297-1413-8C2BDB21A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6C628-0E12-A6E0-6C54-3E520A9FAC41}"/>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99470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84C7-CE97-8F5F-682E-90BBB759A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3194B1-6848-4356-EF75-82EEF0373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A667D-683B-9405-6067-20D1871BB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E8599-A76C-8CD2-2CBA-2609D4C08184}"/>
              </a:ext>
            </a:extLst>
          </p:cNvPr>
          <p:cNvSpPr>
            <a:spLocks noGrp="1"/>
          </p:cNvSpPr>
          <p:nvPr>
            <p:ph type="dt" sz="half" idx="10"/>
          </p:nvPr>
        </p:nvSpPr>
        <p:spPr/>
        <p:txBody>
          <a:bodyPr/>
          <a:lstStyle/>
          <a:p>
            <a:fld id="{169EDD66-B26F-DA4A-88B4-021E54D84D4D}" type="datetimeFigureOut">
              <a:rPr lang="en-US" smtClean="0"/>
              <a:t>11/15/2024</a:t>
            </a:fld>
            <a:endParaRPr lang="en-US"/>
          </a:p>
        </p:txBody>
      </p:sp>
      <p:sp>
        <p:nvSpPr>
          <p:cNvPr id="6" name="Footer Placeholder 5">
            <a:extLst>
              <a:ext uri="{FF2B5EF4-FFF2-40B4-BE49-F238E27FC236}">
                <a16:creationId xmlns:a16="http://schemas.microsoft.com/office/drawing/2014/main" id="{7ACCEEAE-3856-72EE-BB14-60719768C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9052B-A81A-F5C8-EB54-3677C695D55E}"/>
              </a:ext>
            </a:extLst>
          </p:cNvPr>
          <p:cNvSpPr>
            <a:spLocks noGrp="1"/>
          </p:cNvSpPr>
          <p:nvPr>
            <p:ph type="sldNum" sz="quarter" idx="12"/>
          </p:nvPr>
        </p:nvSpPr>
        <p:spPr/>
        <p:txBody>
          <a:bodyPr/>
          <a:lstStyle/>
          <a:p>
            <a:fld id="{929A5020-8C69-E94D-9591-2E995DC0B457}" type="slidenum">
              <a:rPr lang="en-US" smtClean="0"/>
              <a:t>‹#›</a:t>
            </a:fld>
            <a:endParaRPr lang="en-US"/>
          </a:p>
        </p:txBody>
      </p:sp>
    </p:spTree>
    <p:extLst>
      <p:ext uri="{BB962C8B-B14F-4D97-AF65-F5344CB8AC3E}">
        <p14:creationId xmlns:p14="http://schemas.microsoft.com/office/powerpoint/2010/main" val="14651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1EF8E-778E-77B9-E331-E54914C1B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5A17E-05FC-4BCA-452A-88B7826E1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DD5D1-A0FE-127A-FBBC-E50EF8477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9EDD66-B26F-DA4A-88B4-021E54D84D4D}" type="datetimeFigureOut">
              <a:rPr lang="en-US" smtClean="0"/>
              <a:t>11/15/2024</a:t>
            </a:fld>
            <a:endParaRPr lang="en-US"/>
          </a:p>
        </p:txBody>
      </p:sp>
      <p:sp>
        <p:nvSpPr>
          <p:cNvPr id="5" name="Footer Placeholder 4">
            <a:extLst>
              <a:ext uri="{FF2B5EF4-FFF2-40B4-BE49-F238E27FC236}">
                <a16:creationId xmlns:a16="http://schemas.microsoft.com/office/drawing/2014/main" id="{B11386BD-B4BA-C0B5-6DD3-4A52C43BD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CB2054-69F4-D6B3-F8AC-AF4403322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9A5020-8C69-E94D-9591-2E995DC0B457}" type="slidenum">
              <a:rPr lang="en-US" smtClean="0"/>
              <a:t>‹#›</a:t>
            </a:fld>
            <a:endParaRPr lang="en-US"/>
          </a:p>
        </p:txBody>
      </p:sp>
    </p:spTree>
    <p:extLst>
      <p:ext uri="{BB962C8B-B14F-4D97-AF65-F5344CB8AC3E}">
        <p14:creationId xmlns:p14="http://schemas.microsoft.com/office/powerpoint/2010/main" val="163968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nabisevidence.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kansagar@ohsu.edu" TargetMode="External"/><Relationship Id="rId2" Type="http://schemas.openxmlformats.org/officeDocument/2006/relationships/hyperlink" Target="http://www.cannabisevidence.org/"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www.cannabiseviden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534A-AE14-A7B6-D855-387ECE801552}"/>
              </a:ext>
            </a:extLst>
          </p:cNvPr>
          <p:cNvSpPr>
            <a:spLocks noGrp="1"/>
          </p:cNvSpPr>
          <p:nvPr>
            <p:ph type="ctrTitle"/>
          </p:nvPr>
        </p:nvSpPr>
        <p:spPr/>
        <p:txBody>
          <a:bodyPr>
            <a:normAutofit fontScale="90000"/>
          </a:bodyPr>
          <a:lstStyle/>
          <a:p>
            <a:r>
              <a:rPr lang="en-US" dirty="0"/>
              <a:t>Systematically Testing the Evidence on Marijuana (STEM)</a:t>
            </a:r>
          </a:p>
        </p:txBody>
      </p:sp>
      <p:sp>
        <p:nvSpPr>
          <p:cNvPr id="3" name="Subtitle 2">
            <a:extLst>
              <a:ext uri="{FF2B5EF4-FFF2-40B4-BE49-F238E27FC236}">
                <a16:creationId xmlns:a16="http://schemas.microsoft.com/office/drawing/2014/main" id="{13432573-13B0-D1EF-9479-E564EF1763F4}"/>
              </a:ext>
            </a:extLst>
          </p:cNvPr>
          <p:cNvSpPr>
            <a:spLocks noGrp="1"/>
          </p:cNvSpPr>
          <p:nvPr>
            <p:ph type="subTitle" idx="1"/>
          </p:nvPr>
        </p:nvSpPr>
        <p:spPr/>
        <p:txBody>
          <a:bodyPr>
            <a:normAutofit lnSpcReduction="10000"/>
          </a:bodyPr>
          <a:lstStyle/>
          <a:p>
            <a:r>
              <a:rPr lang="en-US" dirty="0"/>
              <a:t>Devan Kansagara MD MCR</a:t>
            </a:r>
          </a:p>
          <a:p>
            <a:r>
              <a:rPr lang="en-US" dirty="0"/>
              <a:t>Oregon Health and Science University</a:t>
            </a:r>
          </a:p>
          <a:p>
            <a:r>
              <a:rPr lang="en-US" dirty="0"/>
              <a:t>AMERSA Conference</a:t>
            </a:r>
          </a:p>
          <a:p>
            <a:r>
              <a:rPr lang="en-US" dirty="0"/>
              <a:t>11/15/24</a:t>
            </a:r>
          </a:p>
        </p:txBody>
      </p:sp>
    </p:spTree>
    <p:extLst>
      <p:ext uri="{BB962C8B-B14F-4D97-AF65-F5344CB8AC3E}">
        <p14:creationId xmlns:p14="http://schemas.microsoft.com/office/powerpoint/2010/main" val="302177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DD7D-54DB-A441-92E6-62CA315FA352}"/>
              </a:ext>
            </a:extLst>
          </p:cNvPr>
          <p:cNvSpPr>
            <a:spLocks noGrp="1"/>
          </p:cNvSpPr>
          <p:nvPr>
            <p:ph type="ctrTitle"/>
          </p:nvPr>
        </p:nvSpPr>
        <p:spPr>
          <a:xfrm>
            <a:off x="2156130" y="240695"/>
            <a:ext cx="7294752" cy="1262883"/>
          </a:xfrm>
        </p:spPr>
        <p:txBody>
          <a:bodyPr>
            <a:noAutofit/>
          </a:bodyPr>
          <a:lstStyle/>
          <a:p>
            <a:pPr algn="ctr"/>
            <a:r>
              <a:rPr lang="en-US" sz="4000" dirty="0">
                <a:solidFill>
                  <a:schemeClr val="accent6"/>
                </a:solidFill>
                <a:latin typeface="Trebuchet MS" panose="020B0603020202020204" pitchFamily="34" charset="0"/>
              </a:rPr>
              <a:t>The</a:t>
            </a:r>
            <a:r>
              <a:rPr lang="en-US" sz="4000" b="1" dirty="0">
                <a:solidFill>
                  <a:schemeClr val="accent6"/>
                </a:solidFill>
                <a:latin typeface="Trebuchet MS" panose="020B0603020202020204" pitchFamily="34" charset="0"/>
              </a:rPr>
              <a:t> S</a:t>
            </a:r>
            <a:r>
              <a:rPr lang="en-US" sz="4000" dirty="0">
                <a:solidFill>
                  <a:schemeClr val="accent6"/>
                </a:solidFill>
                <a:latin typeface="Trebuchet MS" panose="020B0603020202020204" pitchFamily="34" charset="0"/>
              </a:rPr>
              <a:t>ystematically </a:t>
            </a:r>
            <a:r>
              <a:rPr lang="en-US" sz="4000" b="1" dirty="0">
                <a:solidFill>
                  <a:schemeClr val="accent6"/>
                </a:solidFill>
                <a:latin typeface="Trebuchet MS" panose="020B0603020202020204" pitchFamily="34" charset="0"/>
              </a:rPr>
              <a:t>T</a:t>
            </a:r>
            <a:r>
              <a:rPr lang="en-US" sz="4000" dirty="0">
                <a:solidFill>
                  <a:schemeClr val="accent6"/>
                </a:solidFill>
                <a:latin typeface="Trebuchet MS" panose="020B0603020202020204" pitchFamily="34" charset="0"/>
              </a:rPr>
              <a:t>esting the </a:t>
            </a:r>
            <a:r>
              <a:rPr lang="en-US" sz="4000" b="1" dirty="0">
                <a:solidFill>
                  <a:schemeClr val="accent6"/>
                </a:solidFill>
                <a:latin typeface="Trebuchet MS" panose="020B0603020202020204" pitchFamily="34" charset="0"/>
              </a:rPr>
              <a:t>E</a:t>
            </a:r>
            <a:r>
              <a:rPr lang="en-US" sz="4000" dirty="0">
                <a:solidFill>
                  <a:schemeClr val="accent6"/>
                </a:solidFill>
                <a:latin typeface="Trebuchet MS" panose="020B0603020202020204" pitchFamily="34" charset="0"/>
              </a:rPr>
              <a:t>vidence on </a:t>
            </a:r>
            <a:r>
              <a:rPr lang="en-US" sz="4000" b="1" dirty="0">
                <a:solidFill>
                  <a:schemeClr val="accent6"/>
                </a:solidFill>
                <a:latin typeface="Trebuchet MS" panose="020B0603020202020204" pitchFamily="34" charset="0"/>
              </a:rPr>
              <a:t>M</a:t>
            </a:r>
            <a:r>
              <a:rPr lang="en-US" sz="4000" dirty="0">
                <a:solidFill>
                  <a:schemeClr val="accent6"/>
                </a:solidFill>
                <a:latin typeface="Trebuchet MS" panose="020B0603020202020204" pitchFamily="34" charset="0"/>
              </a:rPr>
              <a:t>arijuana Project</a:t>
            </a:r>
          </a:p>
        </p:txBody>
      </p:sp>
      <p:sp>
        <p:nvSpPr>
          <p:cNvPr id="9" name="Content Placeholder 2">
            <a:extLst>
              <a:ext uri="{FF2B5EF4-FFF2-40B4-BE49-F238E27FC236}">
                <a16:creationId xmlns:a16="http://schemas.microsoft.com/office/drawing/2014/main" id="{7D7ABF39-19B8-477A-B679-ED38C98865BB}"/>
              </a:ext>
            </a:extLst>
          </p:cNvPr>
          <p:cNvSpPr txBox="1">
            <a:spLocks/>
          </p:cNvSpPr>
          <p:nvPr/>
        </p:nvSpPr>
        <p:spPr>
          <a:xfrm>
            <a:off x="3537162" y="1569905"/>
            <a:ext cx="4532687" cy="36852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rgbClr val="0070C0"/>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https://www.cannabisevidence.org/</a:t>
            </a:r>
            <a:endParaRPr lang="en-US" sz="2000" b="1" dirty="0">
              <a:solidFill>
                <a:srgbClr val="0070C0"/>
              </a:solidFill>
              <a:latin typeface="Trebuchet MS" panose="020B0603020202020204" pitchFamily="34" charset="0"/>
            </a:endParaRPr>
          </a:p>
        </p:txBody>
      </p:sp>
      <p:sp>
        <p:nvSpPr>
          <p:cNvPr id="11" name="TextBox 10">
            <a:extLst>
              <a:ext uri="{FF2B5EF4-FFF2-40B4-BE49-F238E27FC236}">
                <a16:creationId xmlns:a16="http://schemas.microsoft.com/office/drawing/2014/main" id="{1F0C8A1D-3D67-42DE-8BBB-1B84510F7DCC}"/>
              </a:ext>
            </a:extLst>
          </p:cNvPr>
          <p:cNvSpPr txBox="1"/>
          <p:nvPr/>
        </p:nvSpPr>
        <p:spPr>
          <a:xfrm>
            <a:off x="548644" y="2134949"/>
            <a:ext cx="11094705" cy="923330"/>
          </a:xfrm>
          <a:prstGeom prst="rect">
            <a:avLst/>
          </a:prstGeom>
          <a:noFill/>
        </p:spPr>
        <p:txBody>
          <a:bodyPr wrap="square">
            <a:spAutoFit/>
          </a:bodyPr>
          <a:lstStyle/>
          <a:p>
            <a:pPr algn="ctr"/>
            <a:r>
              <a:rPr lang="en-US" i="1" dirty="0">
                <a:solidFill>
                  <a:schemeClr val="tx1">
                    <a:lumMod val="50000"/>
                    <a:lumOff val="50000"/>
                  </a:schemeClr>
                </a:solidFill>
                <a:latin typeface="Trebuchet MS" panose="020B0603020202020204" pitchFamily="34" charset="0"/>
              </a:rPr>
              <a:t>“STEM is an independent, methodologically rigorous, and updated cannabis evidence resource for the health care sector that synthesizes what is known from research and what is left to learn about the health effects of cannabis.”</a:t>
            </a:r>
          </a:p>
        </p:txBody>
      </p:sp>
      <p:sp>
        <p:nvSpPr>
          <p:cNvPr id="13" name="TextBox 12">
            <a:extLst>
              <a:ext uri="{FF2B5EF4-FFF2-40B4-BE49-F238E27FC236}">
                <a16:creationId xmlns:a16="http://schemas.microsoft.com/office/drawing/2014/main" id="{F57EE7DC-B841-4FAA-8E3A-E35010F9411F}"/>
              </a:ext>
            </a:extLst>
          </p:cNvPr>
          <p:cNvSpPr txBox="1"/>
          <p:nvPr/>
        </p:nvSpPr>
        <p:spPr>
          <a:xfrm>
            <a:off x="434620" y="3143887"/>
            <a:ext cx="11322755" cy="2769989"/>
          </a:xfrm>
          <a:prstGeom prst="rect">
            <a:avLst/>
          </a:prstGeom>
          <a:noFill/>
        </p:spPr>
        <p:txBody>
          <a:bodyPr wrap="square">
            <a:spAutoFit/>
          </a:bodyPr>
          <a:lstStyle/>
          <a:p>
            <a:pPr marL="285744" indent="-285744">
              <a:lnSpc>
                <a:spcPct val="150000"/>
              </a:lnSpc>
              <a:buClr>
                <a:schemeClr val="accent6"/>
              </a:buClr>
              <a:buFont typeface="Arial" panose="020B0604020202020204" pitchFamily="34" charset="0"/>
              <a:buChar char="►"/>
            </a:pPr>
            <a:r>
              <a:rPr lang="en-US" sz="2600" dirty="0">
                <a:solidFill>
                  <a:schemeClr val="accent6"/>
                </a:solidFill>
                <a:latin typeface="Trebuchet MS" panose="020B0603020202020204" pitchFamily="34" charset="0"/>
              </a:rPr>
              <a:t>Empower clinicians to have evidence-informed discussions about cannabis with their patients</a:t>
            </a:r>
          </a:p>
          <a:p>
            <a:pPr marL="285744" indent="-285744">
              <a:lnSpc>
                <a:spcPct val="150000"/>
              </a:lnSpc>
              <a:buClr>
                <a:schemeClr val="accent6"/>
              </a:buClr>
              <a:buFont typeface="Arial" panose="020B0604020202020204" pitchFamily="34" charset="0"/>
              <a:buChar char="►"/>
            </a:pPr>
            <a:r>
              <a:rPr lang="en-US" sz="2600" dirty="0">
                <a:solidFill>
                  <a:schemeClr val="accent6"/>
                </a:solidFill>
                <a:latin typeface="Trebuchet MS" panose="020B0603020202020204" pitchFamily="34" charset="0"/>
              </a:rPr>
              <a:t>Spur research by identifying key gaps in understanding and facilitating networking among researchers</a:t>
            </a:r>
          </a:p>
          <a:p>
            <a:pPr marL="285744" indent="-285744">
              <a:buClr>
                <a:schemeClr val="accent2"/>
              </a:buClr>
              <a:buFont typeface="Arial" panose="020B0604020202020204" pitchFamily="34" charset="0"/>
              <a:buChar char="►"/>
            </a:pPr>
            <a:endParaRPr lang="en-US" i="1" dirty="0"/>
          </a:p>
        </p:txBody>
      </p:sp>
      <p:sp>
        <p:nvSpPr>
          <p:cNvPr id="3" name="TextBox 2">
            <a:extLst>
              <a:ext uri="{FF2B5EF4-FFF2-40B4-BE49-F238E27FC236}">
                <a16:creationId xmlns:a16="http://schemas.microsoft.com/office/drawing/2014/main" id="{3DDAC4A9-3984-0AA8-BA9F-67A5FD3827B1}"/>
              </a:ext>
            </a:extLst>
          </p:cNvPr>
          <p:cNvSpPr txBox="1"/>
          <p:nvPr/>
        </p:nvSpPr>
        <p:spPr>
          <a:xfrm>
            <a:off x="2209798" y="5938392"/>
            <a:ext cx="7772400" cy="461665"/>
          </a:xfrm>
          <a:prstGeom prst="rect">
            <a:avLst/>
          </a:prstGeom>
          <a:noFill/>
        </p:spPr>
        <p:txBody>
          <a:bodyPr wrap="square" rtlCol="0">
            <a:spAutoFit/>
          </a:bodyPr>
          <a:lstStyle/>
          <a:p>
            <a:pPr algn="ctr"/>
            <a:r>
              <a:rPr lang="en-US" sz="2400" dirty="0"/>
              <a:t>Funded by VA Office of Rural Health</a:t>
            </a:r>
          </a:p>
        </p:txBody>
      </p:sp>
    </p:spTree>
    <p:extLst>
      <p:ext uri="{BB962C8B-B14F-4D97-AF65-F5344CB8AC3E}">
        <p14:creationId xmlns:p14="http://schemas.microsoft.com/office/powerpoint/2010/main" val="64122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B535DDA0-4523-49AA-B910-CB493356D672}"/>
              </a:ext>
            </a:extLst>
          </p:cNvPr>
          <p:cNvPicPr>
            <a:picLocks noChangeAspect="1"/>
          </p:cNvPicPr>
          <p:nvPr/>
        </p:nvPicPr>
        <p:blipFill>
          <a:blip r:embed="rId2"/>
          <a:stretch>
            <a:fillRect/>
          </a:stretch>
        </p:blipFill>
        <p:spPr>
          <a:xfrm>
            <a:off x="6398771" y="1570508"/>
            <a:ext cx="5658076" cy="3716984"/>
          </a:xfrm>
          <a:prstGeom prst="rect">
            <a:avLst/>
          </a:prstGeom>
        </p:spPr>
      </p:pic>
      <p:sp>
        <p:nvSpPr>
          <p:cNvPr id="4" name="TextBox 3">
            <a:extLst>
              <a:ext uri="{FF2B5EF4-FFF2-40B4-BE49-F238E27FC236}">
                <a16:creationId xmlns:a16="http://schemas.microsoft.com/office/drawing/2014/main" id="{70ACE06F-254B-4302-AC8A-72FBEA5FA451}"/>
              </a:ext>
            </a:extLst>
          </p:cNvPr>
          <p:cNvSpPr txBox="1"/>
          <p:nvPr/>
        </p:nvSpPr>
        <p:spPr>
          <a:xfrm>
            <a:off x="237068" y="551289"/>
            <a:ext cx="6161703" cy="5755422"/>
          </a:xfrm>
          <a:prstGeom prst="rect">
            <a:avLst/>
          </a:prstGeom>
          <a:noFill/>
        </p:spPr>
        <p:txBody>
          <a:bodyPr wrap="square" rtlCol="0">
            <a:spAutoFit/>
          </a:bodyPr>
          <a:lstStyle/>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About</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A primer on living systematic review methods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Information about the project, team, and expert panel</a:t>
            </a:r>
          </a:p>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In the News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An updated selection of news articles, studies, funding announcements, and policy developments</a:t>
            </a:r>
          </a:p>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Clinician Resources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Cannabis basics: An overview of cannabis terminology and pharmacology for nonexpert clinicians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Clinician briefs: Short, focused articles with an overview of evidence and contextual issues to consider for clinical settings</a:t>
            </a:r>
          </a:p>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Evidence Syntheses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Living systematic reviews (visual abstract, brief summary, &amp; formal report) on high-priority topics</a:t>
            </a:r>
          </a:p>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Registered Ongoing Studies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A customized, searchable interface with ClinicalTrials.gov to identify ongoing studies on cannabis-related topics of interest</a:t>
            </a:r>
          </a:p>
          <a:p>
            <a:pPr marL="285744" indent="-285744">
              <a:buClr>
                <a:schemeClr val="accent6"/>
              </a:buClr>
              <a:buFont typeface="Arial" panose="020B0604020202020204" pitchFamily="34" charset="0"/>
              <a:buChar char="►"/>
            </a:pPr>
            <a:r>
              <a:rPr lang="en-US" sz="1600" dirty="0">
                <a:solidFill>
                  <a:schemeClr val="accent6"/>
                </a:solidFill>
                <a:latin typeface="Trebuchet MS" panose="020B0603020202020204" pitchFamily="34" charset="0"/>
              </a:rPr>
              <a:t>Research and Policy Process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Interactive state-level policy and data map of US</a:t>
            </a:r>
          </a:p>
          <a:p>
            <a:pPr marL="742932" lvl="1" indent="-285744">
              <a:buClr>
                <a:schemeClr val="accent6"/>
              </a:buClr>
              <a:buFont typeface="Arial" panose="020B0604020202020204" pitchFamily="34" charset="0"/>
              <a:buChar char="•"/>
            </a:pPr>
            <a:r>
              <a:rPr lang="en-US" sz="1600" dirty="0">
                <a:latin typeface="Trebuchet MS" panose="020B0603020202020204" pitchFamily="34" charset="0"/>
              </a:rPr>
              <a:t>FAQs about the rules and regulations governing cannabis research in the US</a:t>
            </a:r>
          </a:p>
        </p:txBody>
      </p:sp>
    </p:spTree>
    <p:extLst>
      <p:ext uri="{BB962C8B-B14F-4D97-AF65-F5344CB8AC3E}">
        <p14:creationId xmlns:p14="http://schemas.microsoft.com/office/powerpoint/2010/main" val="305577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1262-85EB-52BA-D921-51EC05B9F15E}"/>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121DD096-3CE3-DCFE-5CB2-CC77D3810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22" y="4368039"/>
            <a:ext cx="7289068" cy="1364941"/>
          </a:xfrm>
          <a:prstGeom prst="rect">
            <a:avLst/>
          </a:prstGeom>
        </p:spPr>
      </p:pic>
      <p:pic>
        <p:nvPicPr>
          <p:cNvPr id="13" name="Picture 12">
            <a:extLst>
              <a:ext uri="{FF2B5EF4-FFF2-40B4-BE49-F238E27FC236}">
                <a16:creationId xmlns:a16="http://schemas.microsoft.com/office/drawing/2014/main" id="{09B0A491-2AB6-F1CA-2330-47946DC28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496" y="239729"/>
            <a:ext cx="5304841" cy="4280043"/>
          </a:xfrm>
          <a:prstGeom prst="rect">
            <a:avLst/>
          </a:prstGeom>
        </p:spPr>
      </p:pic>
      <p:pic>
        <p:nvPicPr>
          <p:cNvPr id="15" name="Picture 14">
            <a:extLst>
              <a:ext uri="{FF2B5EF4-FFF2-40B4-BE49-F238E27FC236}">
                <a16:creationId xmlns:a16="http://schemas.microsoft.com/office/drawing/2014/main" id="{B37AD50C-6507-E26D-4213-D713D9CEF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33" y="1486529"/>
            <a:ext cx="5101088" cy="1732707"/>
          </a:xfrm>
          <a:prstGeom prst="rect">
            <a:avLst/>
          </a:prstGeom>
        </p:spPr>
      </p:pic>
      <p:sp>
        <p:nvSpPr>
          <p:cNvPr id="4" name="Content Placeholder 3">
            <a:extLst>
              <a:ext uri="{FF2B5EF4-FFF2-40B4-BE49-F238E27FC236}">
                <a16:creationId xmlns:a16="http://schemas.microsoft.com/office/drawing/2014/main" id="{1A977538-91B3-6271-E0C6-C5374A8F415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357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363D-C7C7-E18B-805A-B63E264CFAF3}"/>
              </a:ext>
            </a:extLst>
          </p:cNvPr>
          <p:cNvSpPr>
            <a:spLocks noGrp="1"/>
          </p:cNvSpPr>
          <p:nvPr>
            <p:ph type="title"/>
          </p:nvPr>
        </p:nvSpPr>
        <p:spPr>
          <a:xfrm>
            <a:off x="2238375" y="365125"/>
            <a:ext cx="5257800" cy="1177925"/>
          </a:xfrm>
        </p:spPr>
        <p:txBody>
          <a:bodyPr/>
          <a:lstStyle/>
          <a:p>
            <a:r>
              <a:rPr lang="en-US" dirty="0"/>
              <a:t>Clinician briefs</a:t>
            </a:r>
          </a:p>
        </p:txBody>
      </p:sp>
      <p:pic>
        <p:nvPicPr>
          <p:cNvPr id="5" name="Content Placeholder 4" descr="A close-up of a brochure&#10;&#10;Description automatically generated">
            <a:extLst>
              <a:ext uri="{FF2B5EF4-FFF2-40B4-BE49-F238E27FC236}">
                <a16:creationId xmlns:a16="http://schemas.microsoft.com/office/drawing/2014/main" id="{1E7B4415-4886-3E4C-1BAE-2470FD244B82}"/>
              </a:ext>
            </a:extLst>
          </p:cNvPr>
          <p:cNvPicPr>
            <a:picLocks noGrp="1" noChangeAspect="1"/>
          </p:cNvPicPr>
          <p:nvPr>
            <p:ph idx="1"/>
          </p:nvPr>
        </p:nvPicPr>
        <p:blipFill>
          <a:blip r:embed="rId2"/>
          <a:stretch>
            <a:fillRect/>
          </a:stretch>
        </p:blipFill>
        <p:spPr>
          <a:xfrm>
            <a:off x="948895" y="1543050"/>
            <a:ext cx="3321910" cy="4498976"/>
          </a:xfrm>
        </p:spPr>
      </p:pic>
      <p:pic>
        <p:nvPicPr>
          <p:cNvPr id="7" name="Picture 6" descr="A close-up of a text&#10;&#10;Description automatically generated">
            <a:extLst>
              <a:ext uri="{FF2B5EF4-FFF2-40B4-BE49-F238E27FC236}">
                <a16:creationId xmlns:a16="http://schemas.microsoft.com/office/drawing/2014/main" id="{9882CA2B-B44F-3BA3-C874-48D7AAAFEF90}"/>
              </a:ext>
            </a:extLst>
          </p:cNvPr>
          <p:cNvPicPr>
            <a:picLocks noChangeAspect="1"/>
          </p:cNvPicPr>
          <p:nvPr/>
        </p:nvPicPr>
        <p:blipFill>
          <a:blip r:embed="rId3"/>
          <a:stretch>
            <a:fillRect/>
          </a:stretch>
        </p:blipFill>
        <p:spPr>
          <a:xfrm>
            <a:off x="4381500" y="2057400"/>
            <a:ext cx="2476500" cy="2743200"/>
          </a:xfrm>
          <a:prstGeom prst="rect">
            <a:avLst/>
          </a:prstGeom>
        </p:spPr>
      </p:pic>
      <p:pic>
        <p:nvPicPr>
          <p:cNvPr id="9" name="Picture 8" descr="A close-up of a document&#10;&#10;Description automatically generated">
            <a:extLst>
              <a:ext uri="{FF2B5EF4-FFF2-40B4-BE49-F238E27FC236}">
                <a16:creationId xmlns:a16="http://schemas.microsoft.com/office/drawing/2014/main" id="{F7394195-C0EA-8521-0E64-FAB86AAAC4D7}"/>
              </a:ext>
            </a:extLst>
          </p:cNvPr>
          <p:cNvPicPr>
            <a:picLocks noChangeAspect="1"/>
          </p:cNvPicPr>
          <p:nvPr/>
        </p:nvPicPr>
        <p:blipFill>
          <a:blip r:embed="rId4"/>
          <a:stretch>
            <a:fillRect/>
          </a:stretch>
        </p:blipFill>
        <p:spPr>
          <a:xfrm>
            <a:off x="7206439" y="650081"/>
            <a:ext cx="4147361" cy="5557838"/>
          </a:xfrm>
          <a:prstGeom prst="rect">
            <a:avLst/>
          </a:prstGeom>
        </p:spPr>
      </p:pic>
    </p:spTree>
    <p:extLst>
      <p:ext uri="{BB962C8B-B14F-4D97-AF65-F5344CB8AC3E}">
        <p14:creationId xmlns:p14="http://schemas.microsoft.com/office/powerpoint/2010/main" val="397037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2FD0-C55E-C59D-590E-F8A1A330E45D}"/>
              </a:ext>
            </a:extLst>
          </p:cNvPr>
          <p:cNvSpPr>
            <a:spLocks noGrp="1"/>
          </p:cNvSpPr>
          <p:nvPr>
            <p:ph type="title"/>
          </p:nvPr>
        </p:nvSpPr>
        <p:spPr/>
        <p:txBody>
          <a:bodyPr/>
          <a:lstStyle/>
          <a:p>
            <a:endParaRPr lang="en-US"/>
          </a:p>
        </p:txBody>
      </p:sp>
      <p:pic>
        <p:nvPicPr>
          <p:cNvPr id="5" name="Content Placeholder 4" descr="A close-up of a chart&#10;&#10;Description automatically generated">
            <a:extLst>
              <a:ext uri="{FF2B5EF4-FFF2-40B4-BE49-F238E27FC236}">
                <a16:creationId xmlns:a16="http://schemas.microsoft.com/office/drawing/2014/main" id="{25D64411-8C5F-C253-5F8F-35545DAB434C}"/>
              </a:ext>
            </a:extLst>
          </p:cNvPr>
          <p:cNvPicPr>
            <a:picLocks noGrp="1" noChangeAspect="1"/>
          </p:cNvPicPr>
          <p:nvPr>
            <p:ph idx="1"/>
          </p:nvPr>
        </p:nvPicPr>
        <p:blipFill>
          <a:blip r:embed="rId2"/>
          <a:stretch>
            <a:fillRect/>
          </a:stretch>
        </p:blipFill>
        <p:spPr>
          <a:xfrm>
            <a:off x="838200" y="365125"/>
            <a:ext cx="4811906" cy="4351338"/>
          </a:xfrm>
        </p:spPr>
      </p:pic>
      <p:sp>
        <p:nvSpPr>
          <p:cNvPr id="6" name="TextBox 5">
            <a:extLst>
              <a:ext uri="{FF2B5EF4-FFF2-40B4-BE49-F238E27FC236}">
                <a16:creationId xmlns:a16="http://schemas.microsoft.com/office/drawing/2014/main" id="{F3F76A8D-EFD3-599E-4BCD-1FCBD00013F8}"/>
              </a:ext>
            </a:extLst>
          </p:cNvPr>
          <p:cNvSpPr txBox="1"/>
          <p:nvPr/>
        </p:nvSpPr>
        <p:spPr>
          <a:xfrm>
            <a:off x="6284734" y="742876"/>
            <a:ext cx="5616753" cy="4770537"/>
          </a:xfrm>
          <a:prstGeom prst="rect">
            <a:avLst/>
          </a:prstGeom>
          <a:noFill/>
        </p:spPr>
        <p:txBody>
          <a:bodyPr wrap="square" rtlCol="0">
            <a:spAutoFit/>
          </a:bodyPr>
          <a:lstStyle/>
          <a:p>
            <a:r>
              <a:rPr lang="en-US" sz="3200" dirty="0">
                <a:solidFill>
                  <a:srgbClr val="00B050"/>
                </a:solidFill>
              </a:rPr>
              <a:t>Living systematic reviews </a:t>
            </a:r>
          </a:p>
          <a:p>
            <a:endParaRPr lang="en-US" sz="2800" dirty="0">
              <a:solidFill>
                <a:srgbClr val="00B050"/>
              </a:solidFill>
            </a:endParaRPr>
          </a:p>
          <a:p>
            <a:r>
              <a:rPr lang="en-US" sz="2800" dirty="0">
                <a:solidFill>
                  <a:schemeClr val="accent6">
                    <a:lumMod val="75000"/>
                  </a:schemeClr>
                </a:solidFill>
              </a:rPr>
              <a:t>Topics</a:t>
            </a:r>
            <a:r>
              <a:rPr lang="en-US" sz="2400" dirty="0">
                <a:solidFill>
                  <a:schemeClr val="accent6">
                    <a:lumMod val="75000"/>
                  </a:schemeClr>
                </a:solidFill>
              </a:rPr>
              <a:t>:</a:t>
            </a:r>
          </a:p>
          <a:p>
            <a:pPr marL="380990" indent="-380990">
              <a:buFont typeface="Arial" panose="020B0604020202020204" pitchFamily="34" charset="0"/>
              <a:buChar char="•"/>
            </a:pPr>
            <a:r>
              <a:rPr lang="en-US" sz="2400" dirty="0">
                <a:solidFill>
                  <a:schemeClr val="accent6">
                    <a:lumMod val="75000"/>
                  </a:schemeClr>
                </a:solidFill>
              </a:rPr>
              <a:t>Treatment of PTSD</a:t>
            </a:r>
          </a:p>
          <a:p>
            <a:pPr marL="380990" indent="-380990">
              <a:buFont typeface="Arial" panose="020B0604020202020204" pitchFamily="34" charset="0"/>
              <a:buChar char="•"/>
            </a:pPr>
            <a:r>
              <a:rPr lang="en-US" sz="2400" dirty="0">
                <a:solidFill>
                  <a:schemeClr val="accent6">
                    <a:lumMod val="75000"/>
                  </a:schemeClr>
                </a:solidFill>
              </a:rPr>
              <a:t>Cannabis use during pregnancy</a:t>
            </a:r>
          </a:p>
          <a:p>
            <a:pPr marL="380990" indent="-380990">
              <a:buFont typeface="Arial" panose="020B0604020202020204" pitchFamily="34" charset="0"/>
              <a:buChar char="•"/>
            </a:pPr>
            <a:r>
              <a:rPr lang="en-US" sz="2400" dirty="0">
                <a:solidFill>
                  <a:schemeClr val="accent6">
                    <a:lumMod val="75000"/>
                  </a:schemeClr>
                </a:solidFill>
              </a:rPr>
              <a:t>Prevalence and risk factors for cannabis use disorder</a:t>
            </a:r>
          </a:p>
          <a:p>
            <a:pPr marL="380990" indent="-380990">
              <a:buFont typeface="Arial" panose="020B0604020202020204" pitchFamily="34" charset="0"/>
              <a:buChar char="•"/>
            </a:pPr>
            <a:r>
              <a:rPr lang="en-US" sz="2400" dirty="0">
                <a:solidFill>
                  <a:schemeClr val="accent6">
                    <a:lumMod val="75000"/>
                  </a:schemeClr>
                </a:solidFill>
              </a:rPr>
              <a:t>Pharmacologic treatment of cannabis use disorder</a:t>
            </a:r>
          </a:p>
          <a:p>
            <a:pPr marL="380990" indent="-380990">
              <a:buFont typeface="Arial" panose="020B0604020202020204" pitchFamily="34" charset="0"/>
              <a:buChar char="•"/>
            </a:pPr>
            <a:r>
              <a:rPr lang="en-US" sz="2400" dirty="0">
                <a:solidFill>
                  <a:schemeClr val="accent6">
                    <a:lumMod val="75000"/>
                  </a:schemeClr>
                </a:solidFill>
              </a:rPr>
              <a:t>Treatment of chronic pain</a:t>
            </a:r>
          </a:p>
          <a:p>
            <a:pPr marL="380990" indent="-380990">
              <a:buFont typeface="Arial" panose="020B0604020202020204" pitchFamily="34" charset="0"/>
              <a:buChar char="•"/>
            </a:pPr>
            <a:r>
              <a:rPr lang="en-US" sz="2400" dirty="0">
                <a:solidFill>
                  <a:schemeClr val="accent6">
                    <a:lumMod val="75000"/>
                  </a:schemeClr>
                </a:solidFill>
              </a:rPr>
              <a:t>Treatment of anxiety and mood disorders</a:t>
            </a:r>
          </a:p>
        </p:txBody>
      </p:sp>
      <p:pic>
        <p:nvPicPr>
          <p:cNvPr id="8" name="Picture 7" descr="A screenshot of a computer&#10;&#10;Description automatically generated">
            <a:extLst>
              <a:ext uri="{FF2B5EF4-FFF2-40B4-BE49-F238E27FC236}">
                <a16:creationId xmlns:a16="http://schemas.microsoft.com/office/drawing/2014/main" id="{39E0EF12-C253-4BFB-80D4-EDB36D8A068F}"/>
              </a:ext>
            </a:extLst>
          </p:cNvPr>
          <p:cNvPicPr>
            <a:picLocks noChangeAspect="1"/>
          </p:cNvPicPr>
          <p:nvPr/>
        </p:nvPicPr>
        <p:blipFill>
          <a:blip r:embed="rId3"/>
          <a:stretch>
            <a:fillRect/>
          </a:stretch>
        </p:blipFill>
        <p:spPr>
          <a:xfrm>
            <a:off x="542249" y="5094214"/>
            <a:ext cx="5742485" cy="1116012"/>
          </a:xfrm>
          <a:prstGeom prst="rect">
            <a:avLst/>
          </a:prstGeom>
        </p:spPr>
      </p:pic>
    </p:spTree>
    <p:extLst>
      <p:ext uri="{BB962C8B-B14F-4D97-AF65-F5344CB8AC3E}">
        <p14:creationId xmlns:p14="http://schemas.microsoft.com/office/powerpoint/2010/main" val="237114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D210-090D-7D8E-CA73-E098C6CA868B}"/>
              </a:ext>
            </a:extLst>
          </p:cNvPr>
          <p:cNvSpPr>
            <a:spLocks noGrp="1"/>
          </p:cNvSpPr>
          <p:nvPr>
            <p:ph type="title"/>
          </p:nvPr>
        </p:nvSpPr>
        <p:spPr/>
        <p:txBody>
          <a:bodyPr/>
          <a:lstStyle/>
          <a:p>
            <a:r>
              <a:rPr lang="en-US" dirty="0"/>
              <a:t>CME/MOC II activity</a:t>
            </a:r>
          </a:p>
        </p:txBody>
      </p:sp>
      <p:pic>
        <p:nvPicPr>
          <p:cNvPr id="5" name="Content Placeholder 4" descr="A close-up of a white background&#10;&#10;Description automatically generated">
            <a:extLst>
              <a:ext uri="{FF2B5EF4-FFF2-40B4-BE49-F238E27FC236}">
                <a16:creationId xmlns:a16="http://schemas.microsoft.com/office/drawing/2014/main" id="{C9C24BC2-310A-BDA3-34FA-AD547621DC34}"/>
              </a:ext>
            </a:extLst>
          </p:cNvPr>
          <p:cNvPicPr>
            <a:picLocks noGrp="1" noChangeAspect="1"/>
          </p:cNvPicPr>
          <p:nvPr>
            <p:ph idx="1"/>
          </p:nvPr>
        </p:nvPicPr>
        <p:blipFill>
          <a:blip r:embed="rId2"/>
          <a:stretch>
            <a:fillRect/>
          </a:stretch>
        </p:blipFill>
        <p:spPr>
          <a:xfrm>
            <a:off x="838200" y="2351224"/>
            <a:ext cx="10515600" cy="2155552"/>
          </a:xfrm>
        </p:spPr>
      </p:pic>
      <p:pic>
        <p:nvPicPr>
          <p:cNvPr id="6" name="Picture 6" descr="ACCME Rebrands with New Logo, Colors, and Provider Marks | MeetingsNet">
            <a:extLst>
              <a:ext uri="{FF2B5EF4-FFF2-40B4-BE49-F238E27FC236}">
                <a16:creationId xmlns:a16="http://schemas.microsoft.com/office/drawing/2014/main" id="{C1DE0AFE-6F03-D7E1-D960-5717665FD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026" y="4827915"/>
            <a:ext cx="3659947" cy="141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1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6B92-99ED-0E22-C8F3-BD45ADB214C5}"/>
              </a:ext>
            </a:extLst>
          </p:cNvPr>
          <p:cNvSpPr>
            <a:spLocks noGrp="1"/>
          </p:cNvSpPr>
          <p:nvPr>
            <p:ph type="title"/>
          </p:nvPr>
        </p:nvSpPr>
        <p:spPr>
          <a:xfrm>
            <a:off x="838200" y="226346"/>
            <a:ext cx="10515600" cy="1325563"/>
          </a:xfrm>
        </p:spPr>
        <p:txBody>
          <a:bodyPr/>
          <a:lstStyle/>
          <a:p>
            <a:pPr algn="ctr"/>
            <a:r>
              <a:rPr lang="en-US" dirty="0"/>
              <a:t>Development</a:t>
            </a:r>
          </a:p>
        </p:txBody>
      </p:sp>
      <p:sp>
        <p:nvSpPr>
          <p:cNvPr id="3" name="Content Placeholder 2">
            <a:extLst>
              <a:ext uri="{FF2B5EF4-FFF2-40B4-BE49-F238E27FC236}">
                <a16:creationId xmlns:a16="http://schemas.microsoft.com/office/drawing/2014/main" id="{F9F9EC42-F2E5-79FC-751F-DB517E98A682}"/>
              </a:ext>
            </a:extLst>
          </p:cNvPr>
          <p:cNvSpPr>
            <a:spLocks noGrp="1"/>
          </p:cNvSpPr>
          <p:nvPr>
            <p:ph idx="1"/>
          </p:nvPr>
        </p:nvSpPr>
        <p:spPr>
          <a:xfrm>
            <a:off x="838200" y="1690688"/>
            <a:ext cx="3733800" cy="4351338"/>
          </a:xfrm>
        </p:spPr>
        <p:txBody>
          <a:bodyPr anchor="ctr">
            <a:normAutofit lnSpcReduction="10000"/>
          </a:bodyPr>
          <a:lstStyle/>
          <a:p>
            <a:r>
              <a:rPr lang="en-US" dirty="0"/>
              <a:t>Survey studies of primary care clinicians in VA and throughout Oregon</a:t>
            </a:r>
          </a:p>
          <a:p>
            <a:r>
              <a:rPr lang="en-US" dirty="0"/>
              <a:t>Qualitative studies of providers and patients</a:t>
            </a:r>
          </a:p>
          <a:p>
            <a:r>
              <a:rPr lang="en-US" dirty="0"/>
              <a:t>National survey of dispensary workers</a:t>
            </a:r>
          </a:p>
          <a:p>
            <a:r>
              <a:rPr lang="en-US" dirty="0"/>
              <a:t>Technical Expert Panel</a:t>
            </a:r>
          </a:p>
        </p:txBody>
      </p:sp>
      <p:sp>
        <p:nvSpPr>
          <p:cNvPr id="4" name="Right Brace 3">
            <a:extLst>
              <a:ext uri="{FF2B5EF4-FFF2-40B4-BE49-F238E27FC236}">
                <a16:creationId xmlns:a16="http://schemas.microsoft.com/office/drawing/2014/main" id="{09D9429D-A05C-E127-3285-FA23BC97E494}"/>
              </a:ext>
            </a:extLst>
          </p:cNvPr>
          <p:cNvSpPr/>
          <p:nvPr/>
        </p:nvSpPr>
        <p:spPr>
          <a:xfrm>
            <a:off x="4155281" y="1889919"/>
            <a:ext cx="1143000" cy="3952875"/>
          </a:xfrm>
          <a:prstGeom prst="rightBrace">
            <a:avLst>
              <a:gd name="adj1" fmla="val 17083"/>
              <a:gd name="adj2" fmla="val 50000"/>
            </a:avLst>
          </a:prstGeom>
          <a:ln w="508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DFD582E-6BE2-33F2-B213-0E9F27A4CE10}"/>
              </a:ext>
            </a:extLst>
          </p:cNvPr>
          <p:cNvSpPr txBox="1"/>
          <p:nvPr/>
        </p:nvSpPr>
        <p:spPr>
          <a:xfrm>
            <a:off x="5563362" y="1604198"/>
            <a:ext cx="6456712" cy="4524315"/>
          </a:xfrm>
          <a:prstGeom prst="rect">
            <a:avLst/>
          </a:prstGeom>
          <a:solidFill>
            <a:schemeClr val="accent6">
              <a:lumMod val="40000"/>
              <a:lumOff val="60000"/>
            </a:schemeClr>
          </a:solidFill>
        </p:spPr>
        <p:txBody>
          <a:bodyPr wrap="square" rtlCol="0">
            <a:spAutoFit/>
          </a:bodyPr>
          <a:lstStyle/>
          <a:p>
            <a:r>
              <a:rPr lang="en-US" sz="2400" u="sng" dirty="0"/>
              <a:t>Provides rationale for STEM: </a:t>
            </a:r>
          </a:p>
          <a:p>
            <a:endParaRPr lang="en-US" sz="2400" u="sng" dirty="0"/>
          </a:p>
          <a:p>
            <a:r>
              <a:rPr lang="en-US" sz="2400" dirty="0"/>
              <a:t>- Relevant to clinical practice</a:t>
            </a:r>
          </a:p>
          <a:p>
            <a:r>
              <a:rPr lang="en-US" sz="2400" dirty="0"/>
              <a:t>- Little clinical training</a:t>
            </a:r>
          </a:p>
          <a:p>
            <a:r>
              <a:rPr lang="en-US" sz="2400" dirty="0"/>
              <a:t>- Variation in practice, knowledge, and attitudes</a:t>
            </a:r>
          </a:p>
          <a:p>
            <a:r>
              <a:rPr lang="en-US" sz="2400" dirty="0"/>
              <a:t>- Dispensaries not well-suited to counseling about benefits and harms</a:t>
            </a:r>
          </a:p>
          <a:p>
            <a:endParaRPr lang="en-US" sz="2400" dirty="0"/>
          </a:p>
          <a:p>
            <a:r>
              <a:rPr lang="en-US" sz="2400" u="sng" dirty="0"/>
              <a:t>Inform STEM design:</a:t>
            </a:r>
          </a:p>
          <a:p>
            <a:endParaRPr lang="en-US" sz="2400" u="sng" dirty="0"/>
          </a:p>
          <a:p>
            <a:r>
              <a:rPr lang="en-US" sz="2400" dirty="0"/>
              <a:t>- Topic prioritization</a:t>
            </a:r>
          </a:p>
          <a:p>
            <a:r>
              <a:rPr lang="en-US" sz="2400" dirty="0"/>
              <a:t>- User-centered design</a:t>
            </a:r>
          </a:p>
        </p:txBody>
      </p:sp>
      <p:sp>
        <p:nvSpPr>
          <p:cNvPr id="6" name="TextBox 5">
            <a:extLst>
              <a:ext uri="{FF2B5EF4-FFF2-40B4-BE49-F238E27FC236}">
                <a16:creationId xmlns:a16="http://schemas.microsoft.com/office/drawing/2014/main" id="{69E6DD64-CDB0-26FE-3565-885398690FAB}"/>
              </a:ext>
            </a:extLst>
          </p:cNvPr>
          <p:cNvSpPr txBox="1"/>
          <p:nvPr/>
        </p:nvSpPr>
        <p:spPr>
          <a:xfrm>
            <a:off x="204787" y="6042025"/>
            <a:ext cx="5000625" cy="738664"/>
          </a:xfrm>
          <a:prstGeom prst="rect">
            <a:avLst/>
          </a:prstGeom>
          <a:noFill/>
        </p:spPr>
        <p:txBody>
          <a:bodyPr wrap="square" rtlCol="0">
            <a:spAutoFit/>
          </a:bodyPr>
          <a:lstStyle/>
          <a:p>
            <a:r>
              <a:rPr lang="en-US" sz="1400" dirty="0"/>
              <a:t>Kansagara D, Pain Med, 2020</a:t>
            </a:r>
          </a:p>
          <a:p>
            <a:r>
              <a:rPr lang="en-US" sz="1400" dirty="0"/>
              <a:t>Christensen V, Fam Practice, 2020</a:t>
            </a:r>
          </a:p>
          <a:p>
            <a:r>
              <a:rPr lang="en-US" sz="1400" dirty="0"/>
              <a:t>Merlin J, JAMA NO, 2021</a:t>
            </a:r>
          </a:p>
        </p:txBody>
      </p:sp>
    </p:spTree>
    <p:extLst>
      <p:ext uri="{BB962C8B-B14F-4D97-AF65-F5344CB8AC3E}">
        <p14:creationId xmlns:p14="http://schemas.microsoft.com/office/powerpoint/2010/main" val="10768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CCCF-52E6-622A-6FFA-E14DC27A7A62}"/>
              </a:ext>
            </a:extLst>
          </p:cNvPr>
          <p:cNvSpPr>
            <a:spLocks noGrp="1"/>
          </p:cNvSpPr>
          <p:nvPr>
            <p:ph type="title"/>
          </p:nvPr>
        </p:nvSpPr>
        <p:spPr/>
        <p:txBody>
          <a:bodyPr/>
          <a:lstStyle/>
          <a:p>
            <a:pPr algn="ctr"/>
            <a:r>
              <a:rPr lang="en-US" dirty="0"/>
              <a:t>Methods</a:t>
            </a:r>
          </a:p>
        </p:txBody>
      </p:sp>
      <p:sp>
        <p:nvSpPr>
          <p:cNvPr id="3" name="Content Placeholder 2">
            <a:extLst>
              <a:ext uri="{FF2B5EF4-FFF2-40B4-BE49-F238E27FC236}">
                <a16:creationId xmlns:a16="http://schemas.microsoft.com/office/drawing/2014/main" id="{1A2BA134-FC90-6B8A-2AB1-2AAF34E5B4A6}"/>
              </a:ext>
            </a:extLst>
          </p:cNvPr>
          <p:cNvSpPr>
            <a:spLocks noGrp="1"/>
          </p:cNvSpPr>
          <p:nvPr>
            <p:ph idx="1"/>
          </p:nvPr>
        </p:nvSpPr>
        <p:spPr>
          <a:xfrm>
            <a:off x="838200" y="1357313"/>
            <a:ext cx="10515600" cy="4819650"/>
          </a:xfrm>
        </p:spPr>
        <p:txBody>
          <a:bodyPr>
            <a:normAutofit lnSpcReduction="10000"/>
          </a:bodyPr>
          <a:lstStyle/>
          <a:p>
            <a:r>
              <a:rPr lang="en-US" dirty="0"/>
              <a:t>Living systematic review methodology</a:t>
            </a:r>
          </a:p>
          <a:p>
            <a:pPr lvl="1"/>
            <a:r>
              <a:rPr lang="en-US" dirty="0"/>
              <a:t>Adhere to contemporary review standards</a:t>
            </a:r>
          </a:p>
          <a:p>
            <a:pPr lvl="1"/>
            <a:r>
              <a:rPr lang="en-US" dirty="0"/>
              <a:t>Use GRADE approach</a:t>
            </a:r>
          </a:p>
          <a:p>
            <a:pPr lvl="1"/>
            <a:r>
              <a:rPr lang="en-US" dirty="0"/>
              <a:t>Annual surveillance, at minimum</a:t>
            </a:r>
          </a:p>
          <a:p>
            <a:r>
              <a:rPr lang="en-US" dirty="0"/>
              <a:t>Technical Expert Panel (TEP)</a:t>
            </a:r>
          </a:p>
          <a:p>
            <a:pPr lvl="1"/>
            <a:r>
              <a:rPr lang="en-US" dirty="0"/>
              <a:t>32 VA and non-VA clinicians and researchers</a:t>
            </a:r>
          </a:p>
          <a:p>
            <a:pPr lvl="1"/>
            <a:r>
              <a:rPr lang="en-US" dirty="0"/>
              <a:t>Differing areas of expertise and multidisciplinary</a:t>
            </a:r>
          </a:p>
          <a:p>
            <a:pPr lvl="1"/>
            <a:r>
              <a:rPr lang="en-US" dirty="0"/>
              <a:t>VA, NIH, and AHRQ all represented</a:t>
            </a:r>
          </a:p>
          <a:p>
            <a:r>
              <a:rPr lang="en-US" dirty="0"/>
              <a:t>Everything is peer-reviewed by at least two experts</a:t>
            </a:r>
          </a:p>
          <a:p>
            <a:r>
              <a:rPr lang="en-US" dirty="0"/>
              <a:t>Evaluate reach through web usage (Google analytics); formative evaluation through feedback from clinician outreach sessions and twice-yearly TEP meetings</a:t>
            </a:r>
          </a:p>
        </p:txBody>
      </p:sp>
    </p:spTree>
    <p:extLst>
      <p:ext uri="{BB962C8B-B14F-4D97-AF65-F5344CB8AC3E}">
        <p14:creationId xmlns:p14="http://schemas.microsoft.com/office/powerpoint/2010/main" val="178399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8991-077A-7AEF-84BD-9E2281D6C253}"/>
              </a:ext>
            </a:extLst>
          </p:cNvPr>
          <p:cNvSpPr>
            <a:spLocks noGrp="1"/>
          </p:cNvSpPr>
          <p:nvPr>
            <p:ph type="title"/>
          </p:nvPr>
        </p:nvSpPr>
        <p:spPr/>
        <p:txBody>
          <a:bodyPr/>
          <a:lstStyle/>
          <a:p>
            <a:pPr algn="ctr"/>
            <a:r>
              <a:rPr lang="en-US" dirty="0"/>
              <a:t>Dissemination and reach</a:t>
            </a:r>
          </a:p>
        </p:txBody>
      </p:sp>
      <p:sp>
        <p:nvSpPr>
          <p:cNvPr id="6" name="Content Placeholder 5">
            <a:extLst>
              <a:ext uri="{FF2B5EF4-FFF2-40B4-BE49-F238E27FC236}">
                <a16:creationId xmlns:a16="http://schemas.microsoft.com/office/drawing/2014/main" id="{2FF194E7-8325-A089-9FBF-AC9C23CE5AD8}"/>
              </a:ext>
            </a:extLst>
          </p:cNvPr>
          <p:cNvSpPr>
            <a:spLocks noGrp="1"/>
          </p:cNvSpPr>
          <p:nvPr>
            <p:ph idx="1"/>
          </p:nvPr>
        </p:nvSpPr>
        <p:spPr>
          <a:xfrm>
            <a:off x="561975" y="1690688"/>
            <a:ext cx="5534025" cy="2760663"/>
          </a:xfrm>
          <a:solidFill>
            <a:schemeClr val="accent6">
              <a:lumMod val="40000"/>
              <a:lumOff val="60000"/>
            </a:schemeClr>
          </a:solidFill>
        </p:spPr>
        <p:txBody>
          <a:bodyPr/>
          <a:lstStyle/>
          <a:p>
            <a:pPr marL="0" indent="0">
              <a:buNone/>
            </a:pPr>
            <a:r>
              <a:rPr lang="en-US" dirty="0"/>
              <a:t>Website analytics (Jan 2022 to Oct 2024)</a:t>
            </a:r>
          </a:p>
          <a:p>
            <a:pPr marL="0" indent="0">
              <a:buNone/>
            </a:pPr>
            <a:r>
              <a:rPr lang="en-US" u="sng" dirty="0"/>
              <a:t>Unique users:</a:t>
            </a:r>
            <a:r>
              <a:rPr lang="en-US" dirty="0"/>
              <a:t>  </a:t>
            </a:r>
            <a:r>
              <a:rPr lang="en-US" sz="3600" b="1" dirty="0"/>
              <a:t>21,850</a:t>
            </a:r>
          </a:p>
          <a:p>
            <a:pPr marL="0" indent="0">
              <a:buNone/>
            </a:pPr>
            <a:endParaRPr lang="en-US" u="sng" dirty="0"/>
          </a:p>
          <a:p>
            <a:pPr marL="0" indent="0">
              <a:buNone/>
            </a:pPr>
            <a:r>
              <a:rPr lang="en-US" u="sng" dirty="0"/>
              <a:t>Page views:</a:t>
            </a:r>
            <a:r>
              <a:rPr lang="en-US" dirty="0"/>
              <a:t>  </a:t>
            </a:r>
            <a:r>
              <a:rPr lang="en-US" sz="3600" b="1" dirty="0"/>
              <a:t>62,551</a:t>
            </a:r>
          </a:p>
        </p:txBody>
      </p:sp>
      <p:sp>
        <p:nvSpPr>
          <p:cNvPr id="8" name="TextBox 7">
            <a:extLst>
              <a:ext uri="{FF2B5EF4-FFF2-40B4-BE49-F238E27FC236}">
                <a16:creationId xmlns:a16="http://schemas.microsoft.com/office/drawing/2014/main" id="{FB01F5C2-3C6C-8295-8937-378B3A6E9725}"/>
              </a:ext>
            </a:extLst>
          </p:cNvPr>
          <p:cNvSpPr txBox="1"/>
          <p:nvPr/>
        </p:nvSpPr>
        <p:spPr>
          <a:xfrm>
            <a:off x="1481137" y="4957763"/>
            <a:ext cx="3695700" cy="1169551"/>
          </a:xfrm>
          <a:prstGeom prst="rect">
            <a:avLst/>
          </a:prstGeom>
          <a:solidFill>
            <a:schemeClr val="accent6">
              <a:lumMod val="20000"/>
              <a:lumOff val="80000"/>
            </a:schemeClr>
          </a:solidFill>
        </p:spPr>
        <p:txBody>
          <a:bodyPr wrap="square" rtlCol="0">
            <a:spAutoFit/>
          </a:bodyPr>
          <a:lstStyle/>
          <a:p>
            <a:pPr algn="ctr"/>
            <a:r>
              <a:rPr lang="en-US" sz="2800" dirty="0"/>
              <a:t>STEM Monthly Digest</a:t>
            </a:r>
          </a:p>
          <a:p>
            <a:pPr algn="ctr"/>
            <a:endParaRPr lang="en-US" dirty="0"/>
          </a:p>
          <a:p>
            <a:pPr algn="ctr"/>
            <a:r>
              <a:rPr lang="en-US" sz="2400" b="1" dirty="0"/>
              <a:t>267 subscribers</a:t>
            </a:r>
          </a:p>
        </p:txBody>
      </p:sp>
      <p:pic>
        <p:nvPicPr>
          <p:cNvPr id="3" name="Picture 2">
            <a:extLst>
              <a:ext uri="{FF2B5EF4-FFF2-40B4-BE49-F238E27FC236}">
                <a16:creationId xmlns:a16="http://schemas.microsoft.com/office/drawing/2014/main" id="{6DD22C7E-3D29-3B84-C1D1-9A7FC9E241DF}"/>
              </a:ext>
            </a:extLst>
          </p:cNvPr>
          <p:cNvPicPr>
            <a:picLocks noChangeAspect="1"/>
          </p:cNvPicPr>
          <p:nvPr/>
        </p:nvPicPr>
        <p:blipFill>
          <a:blip r:embed="rId2"/>
          <a:stretch>
            <a:fillRect/>
          </a:stretch>
        </p:blipFill>
        <p:spPr>
          <a:xfrm>
            <a:off x="6344091" y="1648689"/>
            <a:ext cx="5285934" cy="4454813"/>
          </a:xfrm>
          <a:prstGeom prst="rect">
            <a:avLst/>
          </a:prstGeom>
        </p:spPr>
      </p:pic>
    </p:spTree>
    <p:extLst>
      <p:ext uri="{BB962C8B-B14F-4D97-AF65-F5344CB8AC3E}">
        <p14:creationId xmlns:p14="http://schemas.microsoft.com/office/powerpoint/2010/main" val="65469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8991-077A-7AEF-84BD-9E2281D6C253}"/>
              </a:ext>
            </a:extLst>
          </p:cNvPr>
          <p:cNvSpPr>
            <a:spLocks noGrp="1"/>
          </p:cNvSpPr>
          <p:nvPr>
            <p:ph type="title"/>
          </p:nvPr>
        </p:nvSpPr>
        <p:spPr/>
        <p:txBody>
          <a:bodyPr/>
          <a:lstStyle/>
          <a:p>
            <a:r>
              <a:rPr lang="en-US" dirty="0"/>
              <a:t>Dissemination and reach:</a:t>
            </a:r>
          </a:p>
        </p:txBody>
      </p:sp>
      <p:pic>
        <p:nvPicPr>
          <p:cNvPr id="3" name="Picture 2">
            <a:extLst>
              <a:ext uri="{FF2B5EF4-FFF2-40B4-BE49-F238E27FC236}">
                <a16:creationId xmlns:a16="http://schemas.microsoft.com/office/drawing/2014/main" id="{FAACC3EE-7828-AAAF-C253-89B4C9F09997}"/>
              </a:ext>
            </a:extLst>
          </p:cNvPr>
          <p:cNvPicPr>
            <a:picLocks noChangeAspect="1"/>
          </p:cNvPicPr>
          <p:nvPr/>
        </p:nvPicPr>
        <p:blipFill>
          <a:blip r:embed="rId2"/>
          <a:stretch>
            <a:fillRect/>
          </a:stretch>
        </p:blipFill>
        <p:spPr>
          <a:xfrm>
            <a:off x="7386637" y="482304"/>
            <a:ext cx="2660922" cy="1091203"/>
          </a:xfrm>
          <a:prstGeom prst="rect">
            <a:avLst/>
          </a:prstGeom>
        </p:spPr>
      </p:pic>
      <p:sp>
        <p:nvSpPr>
          <p:cNvPr id="6" name="Content Placeholder 5">
            <a:extLst>
              <a:ext uri="{FF2B5EF4-FFF2-40B4-BE49-F238E27FC236}">
                <a16:creationId xmlns:a16="http://schemas.microsoft.com/office/drawing/2014/main" id="{840005D3-558A-9D72-990B-C35903F46B08}"/>
              </a:ext>
            </a:extLst>
          </p:cNvPr>
          <p:cNvSpPr>
            <a:spLocks noGrp="1"/>
          </p:cNvSpPr>
          <p:nvPr>
            <p:ph idx="1"/>
          </p:nvPr>
        </p:nvSpPr>
        <p:spPr>
          <a:xfrm>
            <a:off x="838200" y="1825625"/>
            <a:ext cx="5362575" cy="4351338"/>
          </a:xfrm>
        </p:spPr>
        <p:txBody>
          <a:bodyPr>
            <a:normAutofit fontScale="92500" lnSpcReduction="10000"/>
          </a:bodyPr>
          <a:lstStyle/>
          <a:p>
            <a:r>
              <a:rPr lang="en-US" sz="3200" b="1" dirty="0"/>
              <a:t>990</a:t>
            </a:r>
            <a:r>
              <a:rPr lang="en-US" dirty="0"/>
              <a:t> unique VA learners (through the first 6 of 8 sessions)</a:t>
            </a:r>
          </a:p>
          <a:p>
            <a:r>
              <a:rPr lang="en-US" dirty="0"/>
              <a:t>The series was well-received and impactful:</a:t>
            </a:r>
          </a:p>
          <a:p>
            <a:pPr lvl="1"/>
            <a:r>
              <a:rPr lang="en-US" dirty="0">
                <a:latin typeface="+mj-lt"/>
              </a:rPr>
              <a:t>The content in this session was relevant to my practice and/or role = (85%) </a:t>
            </a:r>
          </a:p>
          <a:p>
            <a:pPr lvl="1"/>
            <a:r>
              <a:rPr lang="en-US" dirty="0">
                <a:latin typeface="+mj-lt"/>
              </a:rPr>
              <a:t>I anticipate changing my clinical practice and/or work based on the content of this session= (69%)</a:t>
            </a:r>
          </a:p>
          <a:p>
            <a:pPr lvl="1"/>
            <a:r>
              <a:rPr lang="en-US" dirty="0">
                <a:latin typeface="+mj-lt"/>
              </a:rPr>
              <a:t>My level of knowledge surrounding today's topic has improved = (93%)</a:t>
            </a:r>
          </a:p>
          <a:p>
            <a:pPr lvl="1"/>
            <a:r>
              <a:rPr lang="en-US" dirty="0">
                <a:latin typeface="+mj-lt"/>
              </a:rPr>
              <a:t>I would like to hear from the faculty speaker(s) again = (94%) </a:t>
            </a:r>
          </a:p>
          <a:p>
            <a:endParaRPr lang="en-US" dirty="0"/>
          </a:p>
        </p:txBody>
      </p:sp>
      <p:sp>
        <p:nvSpPr>
          <p:cNvPr id="7" name="Content Placeholder 2">
            <a:extLst>
              <a:ext uri="{FF2B5EF4-FFF2-40B4-BE49-F238E27FC236}">
                <a16:creationId xmlns:a16="http://schemas.microsoft.com/office/drawing/2014/main" id="{7DD47FDA-F1FB-5AF1-6F6E-AC2181DCB13D}"/>
              </a:ext>
            </a:extLst>
          </p:cNvPr>
          <p:cNvSpPr txBox="1">
            <a:spLocks/>
          </p:cNvSpPr>
          <p:nvPr/>
        </p:nvSpPr>
        <p:spPr>
          <a:xfrm>
            <a:off x="6481762" y="1816098"/>
            <a:ext cx="5181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Topics</a:t>
            </a:r>
          </a:p>
          <a:p>
            <a:r>
              <a:rPr lang="en-US"/>
              <a:t>Cannabis 101</a:t>
            </a:r>
          </a:p>
          <a:p>
            <a:r>
              <a:rPr lang="en-US"/>
              <a:t>Reproductive health</a:t>
            </a:r>
          </a:p>
          <a:p>
            <a:r>
              <a:rPr lang="en-US"/>
              <a:t>Young adults</a:t>
            </a:r>
          </a:p>
          <a:p>
            <a:r>
              <a:rPr lang="en-US"/>
              <a:t>Medicinal use</a:t>
            </a:r>
          </a:p>
          <a:p>
            <a:r>
              <a:rPr lang="en-US"/>
              <a:t>Cannabis use disorder</a:t>
            </a:r>
          </a:p>
          <a:p>
            <a:r>
              <a:rPr lang="en-US"/>
              <a:t>Cannabis and opioids</a:t>
            </a:r>
          </a:p>
          <a:p>
            <a:r>
              <a:rPr lang="en-US"/>
              <a:t>Cognitive and mental health</a:t>
            </a:r>
          </a:p>
          <a:p>
            <a:r>
              <a:rPr lang="en-US"/>
              <a:t>Cannabis research and Veterans</a:t>
            </a:r>
            <a:endParaRPr lang="en-US" dirty="0"/>
          </a:p>
        </p:txBody>
      </p:sp>
    </p:spTree>
    <p:extLst>
      <p:ext uri="{BB962C8B-B14F-4D97-AF65-F5344CB8AC3E}">
        <p14:creationId xmlns:p14="http://schemas.microsoft.com/office/powerpoint/2010/main" val="15855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4052-7880-AF8B-283B-D700AFE9506A}"/>
              </a:ext>
            </a:extLst>
          </p:cNvPr>
          <p:cNvSpPr>
            <a:spLocks noGrp="1"/>
          </p:cNvSpPr>
          <p:nvPr>
            <p:ph type="title"/>
          </p:nvPr>
        </p:nvSpPr>
        <p:spPr>
          <a:xfrm>
            <a:off x="838200" y="2675731"/>
            <a:ext cx="10515600" cy="1325563"/>
          </a:xfrm>
        </p:spPr>
        <p:txBody>
          <a:bodyPr>
            <a:normAutofit fontScale="90000"/>
          </a:bodyPr>
          <a:lstStyle/>
          <a:p>
            <a:pPr algn="ctr"/>
            <a:r>
              <a:rPr lang="en-US" dirty="0"/>
              <a:t>I have no financial conflicts of interest to disclose.  </a:t>
            </a:r>
            <a:br>
              <a:rPr lang="en-US" dirty="0"/>
            </a:br>
            <a:br>
              <a:rPr lang="en-US" dirty="0"/>
            </a:br>
            <a:r>
              <a:rPr lang="en-US" dirty="0"/>
              <a:t>I am the Principal Investigator of the STEM project which is funded by the Veterans Health Administration’s Office of Rural Health</a:t>
            </a:r>
          </a:p>
        </p:txBody>
      </p:sp>
      <p:sp>
        <p:nvSpPr>
          <p:cNvPr id="3" name="Content Placeholder 2">
            <a:extLst>
              <a:ext uri="{FF2B5EF4-FFF2-40B4-BE49-F238E27FC236}">
                <a16:creationId xmlns:a16="http://schemas.microsoft.com/office/drawing/2014/main" id="{04179DCB-1EE5-091B-7EF6-BBAAF2A3C1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987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E890E2-EB53-A8F6-3A63-1495CAF03660}"/>
              </a:ext>
            </a:extLst>
          </p:cNvPr>
          <p:cNvSpPr>
            <a:spLocks noGrp="1"/>
          </p:cNvSpPr>
          <p:nvPr>
            <p:ph type="title"/>
          </p:nvPr>
        </p:nvSpPr>
        <p:spPr/>
        <p:txBody>
          <a:bodyPr>
            <a:normAutofit/>
          </a:bodyPr>
          <a:lstStyle/>
          <a:p>
            <a:r>
              <a:rPr lang="en-US" dirty="0"/>
              <a:t>Current and upcoming STEM-related projects</a:t>
            </a:r>
          </a:p>
        </p:txBody>
      </p:sp>
      <p:pic>
        <p:nvPicPr>
          <p:cNvPr id="5" name="Content Placeholder 4">
            <a:extLst>
              <a:ext uri="{FF2B5EF4-FFF2-40B4-BE49-F238E27FC236}">
                <a16:creationId xmlns:a16="http://schemas.microsoft.com/office/drawing/2014/main" id="{09317E03-910E-9C08-91F7-66F169B72F94}"/>
              </a:ext>
            </a:extLst>
          </p:cNvPr>
          <p:cNvPicPr>
            <a:picLocks noGrp="1" noChangeAspect="1"/>
          </p:cNvPicPr>
          <p:nvPr>
            <p:ph idx="4294967295"/>
          </p:nvPr>
        </p:nvPicPr>
        <p:blipFill>
          <a:blip r:embed="rId3"/>
          <a:stretch>
            <a:fillRect/>
          </a:stretch>
        </p:blipFill>
        <p:spPr>
          <a:xfrm>
            <a:off x="740063" y="2176022"/>
            <a:ext cx="3835897" cy="685747"/>
          </a:xfrm>
        </p:spPr>
      </p:pic>
      <p:pic>
        <p:nvPicPr>
          <p:cNvPr id="1026" name="Picture 2" descr="Delphi Method | RAND">
            <a:extLst>
              <a:ext uri="{FF2B5EF4-FFF2-40B4-BE49-F238E27FC236}">
                <a16:creationId xmlns:a16="http://schemas.microsoft.com/office/drawing/2014/main" id="{AB3DF396-6952-1F1F-BF85-29FCBBD18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525" y="4471531"/>
            <a:ext cx="1610972" cy="120263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7CFF1C7-DC99-12E9-3648-D4EDEF135910}"/>
              </a:ext>
            </a:extLst>
          </p:cNvPr>
          <p:cNvCxnSpPr>
            <a:cxnSpLocks/>
          </p:cNvCxnSpPr>
          <p:nvPr/>
        </p:nvCxnSpPr>
        <p:spPr>
          <a:xfrm>
            <a:off x="801392" y="1270573"/>
            <a:ext cx="1102981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A9AB13-922E-2171-BB14-0AE7FFEBB286}"/>
              </a:ext>
            </a:extLst>
          </p:cNvPr>
          <p:cNvSpPr txBox="1"/>
          <p:nvPr/>
        </p:nvSpPr>
        <p:spPr>
          <a:xfrm>
            <a:off x="5294959" y="1563193"/>
            <a:ext cx="6015038" cy="2308324"/>
          </a:xfrm>
          <a:prstGeom prst="rect">
            <a:avLst/>
          </a:prstGeom>
          <a:noFill/>
        </p:spPr>
        <p:txBody>
          <a:bodyPr wrap="square" rtlCol="0">
            <a:spAutoFit/>
          </a:bodyPr>
          <a:lstStyle/>
          <a:p>
            <a:r>
              <a:rPr lang="en-US" u="sng" dirty="0"/>
              <a:t>Video-based qualitative study of Veterans’ experience with cannabis and discussing cannabis with providers:</a:t>
            </a:r>
          </a:p>
          <a:p>
            <a:endParaRPr lang="en-US" dirty="0"/>
          </a:p>
          <a:p>
            <a:r>
              <a:rPr lang="en-US" dirty="0"/>
              <a:t>- help providers understand Veteran perspective and how to discuss cannabis in ways that are most likely to be impactful</a:t>
            </a:r>
          </a:p>
          <a:p>
            <a:r>
              <a:rPr lang="en-US" dirty="0"/>
              <a:t>- help researchers understand the ways in which cannabis may be exerting beneficial or harmful effects</a:t>
            </a:r>
          </a:p>
        </p:txBody>
      </p:sp>
      <p:sp>
        <p:nvSpPr>
          <p:cNvPr id="8" name="TextBox 7">
            <a:extLst>
              <a:ext uri="{FF2B5EF4-FFF2-40B4-BE49-F238E27FC236}">
                <a16:creationId xmlns:a16="http://schemas.microsoft.com/office/drawing/2014/main" id="{E7F68693-44C0-E777-BBA1-610C5E2D7707}"/>
              </a:ext>
            </a:extLst>
          </p:cNvPr>
          <p:cNvSpPr txBox="1"/>
          <p:nvPr/>
        </p:nvSpPr>
        <p:spPr>
          <a:xfrm>
            <a:off x="5271147" y="4353707"/>
            <a:ext cx="6038850" cy="2031325"/>
          </a:xfrm>
          <a:prstGeom prst="rect">
            <a:avLst/>
          </a:prstGeom>
          <a:noFill/>
        </p:spPr>
        <p:txBody>
          <a:bodyPr wrap="square" rtlCol="0">
            <a:spAutoFit/>
          </a:bodyPr>
          <a:lstStyle/>
          <a:p>
            <a:r>
              <a:rPr lang="en-US" u="sng" dirty="0"/>
              <a:t>Delphi panel project to identify and prioritize key messages about cannabis health effects for primary care providers to discuss with their patients:</a:t>
            </a:r>
          </a:p>
          <a:p>
            <a:endParaRPr lang="en-US" u="sng" dirty="0"/>
          </a:p>
          <a:p>
            <a:r>
              <a:rPr lang="en-US" dirty="0"/>
              <a:t>- clinicians, researchers, and laypeople with lived experience (enrollment completed)</a:t>
            </a:r>
          </a:p>
          <a:p>
            <a:r>
              <a:rPr lang="en-US" dirty="0"/>
              <a:t>- collaboration with RAND, U Pitt, Montefiore</a:t>
            </a:r>
          </a:p>
        </p:txBody>
      </p:sp>
    </p:spTree>
    <p:extLst>
      <p:ext uri="{BB962C8B-B14F-4D97-AF65-F5344CB8AC3E}">
        <p14:creationId xmlns:p14="http://schemas.microsoft.com/office/powerpoint/2010/main" val="352028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E890E2-EB53-A8F6-3A63-1495CAF03660}"/>
              </a:ext>
            </a:extLst>
          </p:cNvPr>
          <p:cNvSpPr>
            <a:spLocks noGrp="1"/>
          </p:cNvSpPr>
          <p:nvPr>
            <p:ph type="title"/>
          </p:nvPr>
        </p:nvSpPr>
        <p:spPr/>
        <p:txBody>
          <a:bodyPr>
            <a:normAutofit/>
          </a:bodyPr>
          <a:lstStyle/>
          <a:p>
            <a:r>
              <a:rPr lang="en-US" dirty="0"/>
              <a:t>Current and upcoming STEM-related projects</a:t>
            </a:r>
          </a:p>
        </p:txBody>
      </p:sp>
      <p:cxnSp>
        <p:nvCxnSpPr>
          <p:cNvPr id="10" name="Straight Connector 9">
            <a:extLst>
              <a:ext uri="{FF2B5EF4-FFF2-40B4-BE49-F238E27FC236}">
                <a16:creationId xmlns:a16="http://schemas.microsoft.com/office/drawing/2014/main" id="{47CFF1C7-DC99-12E9-3648-D4EDEF135910}"/>
              </a:ext>
            </a:extLst>
          </p:cNvPr>
          <p:cNvCxnSpPr>
            <a:cxnSpLocks/>
          </p:cNvCxnSpPr>
          <p:nvPr/>
        </p:nvCxnSpPr>
        <p:spPr>
          <a:xfrm>
            <a:off x="801392" y="1270573"/>
            <a:ext cx="1102981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A9AB13-922E-2171-BB14-0AE7FFEBB286}"/>
              </a:ext>
            </a:extLst>
          </p:cNvPr>
          <p:cNvSpPr txBox="1"/>
          <p:nvPr/>
        </p:nvSpPr>
        <p:spPr>
          <a:xfrm>
            <a:off x="5154900" y="1446213"/>
            <a:ext cx="6015038" cy="2031325"/>
          </a:xfrm>
          <a:prstGeom prst="rect">
            <a:avLst/>
          </a:prstGeom>
          <a:noFill/>
        </p:spPr>
        <p:txBody>
          <a:bodyPr wrap="square" rtlCol="0">
            <a:spAutoFit/>
          </a:bodyPr>
          <a:lstStyle/>
          <a:p>
            <a:r>
              <a:rPr lang="en-US" u="sng" dirty="0"/>
              <a:t>How I Talk to Patients About___ (pilot):</a:t>
            </a:r>
          </a:p>
          <a:p>
            <a:endParaRPr lang="en-US" dirty="0"/>
          </a:p>
          <a:p>
            <a:r>
              <a:rPr lang="en-US" dirty="0"/>
              <a:t>- Brief videos of clinician/expert describing how they counsel patients about specific cannabis related health effects</a:t>
            </a:r>
          </a:p>
          <a:p>
            <a:r>
              <a:rPr lang="en-US" dirty="0"/>
              <a:t>- First video about cannabis health effects during pregnancy to be posted soon</a:t>
            </a:r>
          </a:p>
        </p:txBody>
      </p:sp>
      <p:sp>
        <p:nvSpPr>
          <p:cNvPr id="8" name="TextBox 7">
            <a:extLst>
              <a:ext uri="{FF2B5EF4-FFF2-40B4-BE49-F238E27FC236}">
                <a16:creationId xmlns:a16="http://schemas.microsoft.com/office/drawing/2014/main" id="{E7F68693-44C0-E777-BBA1-610C5E2D7707}"/>
              </a:ext>
            </a:extLst>
          </p:cNvPr>
          <p:cNvSpPr txBox="1"/>
          <p:nvPr/>
        </p:nvSpPr>
        <p:spPr>
          <a:xfrm>
            <a:off x="5154900" y="4115993"/>
            <a:ext cx="6038850" cy="2585323"/>
          </a:xfrm>
          <a:prstGeom prst="rect">
            <a:avLst/>
          </a:prstGeom>
          <a:noFill/>
        </p:spPr>
        <p:txBody>
          <a:bodyPr wrap="square" rtlCol="0">
            <a:spAutoFit/>
          </a:bodyPr>
          <a:lstStyle/>
          <a:p>
            <a:r>
              <a:rPr lang="en-US" u="sng" dirty="0"/>
              <a:t>Pilot and test incorporation of (non-generative) AI:</a:t>
            </a:r>
          </a:p>
          <a:p>
            <a:endParaRPr lang="en-US" u="sng" dirty="0"/>
          </a:p>
          <a:p>
            <a:r>
              <a:rPr lang="en-US" dirty="0"/>
              <a:t>- Translate materials for use by laypeople</a:t>
            </a:r>
          </a:p>
          <a:p>
            <a:r>
              <a:rPr lang="en-US" dirty="0"/>
              <a:t>- Streamline updates of clinician briefs </a:t>
            </a:r>
          </a:p>
          <a:p>
            <a:r>
              <a:rPr lang="en-US" dirty="0"/>
              <a:t>- Take advantage of our evidence review organization networks to identify promising and potentially detrimental approaches</a:t>
            </a:r>
          </a:p>
          <a:p>
            <a:r>
              <a:rPr lang="en-US" dirty="0"/>
              <a:t>- Ultimately will help reduce cost of STEM maintenance/free up resources for further innovation and dissemination</a:t>
            </a:r>
          </a:p>
        </p:txBody>
      </p:sp>
      <p:pic>
        <p:nvPicPr>
          <p:cNvPr id="9" name="Picture 8" descr="A person sitting in a chair&#10;&#10;Description automatically generated">
            <a:extLst>
              <a:ext uri="{FF2B5EF4-FFF2-40B4-BE49-F238E27FC236}">
                <a16:creationId xmlns:a16="http://schemas.microsoft.com/office/drawing/2014/main" id="{30C462A2-10CA-9ECC-8149-F7B32707CE8F}"/>
              </a:ext>
            </a:extLst>
          </p:cNvPr>
          <p:cNvPicPr>
            <a:picLocks noChangeAspect="1"/>
          </p:cNvPicPr>
          <p:nvPr/>
        </p:nvPicPr>
        <p:blipFill>
          <a:blip r:embed="rId3"/>
          <a:stretch>
            <a:fillRect/>
          </a:stretch>
        </p:blipFill>
        <p:spPr>
          <a:xfrm>
            <a:off x="978260" y="1446213"/>
            <a:ext cx="2696019" cy="2669780"/>
          </a:xfrm>
          <a:prstGeom prst="rect">
            <a:avLst/>
          </a:prstGeom>
        </p:spPr>
      </p:pic>
      <p:pic>
        <p:nvPicPr>
          <p:cNvPr id="11" name="Picture 2" descr="ChatGPT Glossary: 48 AI Terms That Everyone Should Know - CNET">
            <a:extLst>
              <a:ext uri="{FF2B5EF4-FFF2-40B4-BE49-F238E27FC236}">
                <a16:creationId xmlns:a16="http://schemas.microsoft.com/office/drawing/2014/main" id="{C4C20E54-13A3-6589-C669-D48C6AE24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47" y="4438649"/>
            <a:ext cx="3611244"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1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7E53-D3FD-B3CF-E2F5-0BB722001250}"/>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B32F56F0-3BDC-EE21-6605-24EF36E5D3E2}"/>
              </a:ext>
            </a:extLst>
          </p:cNvPr>
          <p:cNvSpPr>
            <a:spLocks noGrp="1"/>
          </p:cNvSpPr>
          <p:nvPr>
            <p:ph idx="1"/>
          </p:nvPr>
        </p:nvSpPr>
        <p:spPr/>
        <p:txBody>
          <a:bodyPr/>
          <a:lstStyle/>
          <a:p>
            <a:r>
              <a:rPr lang="en-US" dirty="0"/>
              <a:t>STEM is a web-based evidence resource about cannabis health effects for clinicians and researchers</a:t>
            </a:r>
          </a:p>
          <a:p>
            <a:r>
              <a:rPr lang="en-US" dirty="0"/>
              <a:t>Find us at </a:t>
            </a:r>
            <a:r>
              <a:rPr lang="en-US" dirty="0" err="1"/>
              <a:t>www.cannabisevidence.org</a:t>
            </a:r>
            <a:endParaRPr lang="en-US" dirty="0"/>
          </a:p>
          <a:p>
            <a:r>
              <a:rPr lang="en-US" dirty="0"/>
              <a:t>We love to collaborate!  Please reach out, particularly in the following areas:</a:t>
            </a:r>
          </a:p>
          <a:p>
            <a:pPr lvl="1"/>
            <a:r>
              <a:rPr lang="en-US" dirty="0"/>
              <a:t>Interest in writing a clinician brief</a:t>
            </a:r>
          </a:p>
          <a:p>
            <a:pPr lvl="1"/>
            <a:r>
              <a:rPr lang="en-US" dirty="0"/>
              <a:t>Dissemination of information to patients/general public; development of patient-facing material</a:t>
            </a:r>
          </a:p>
        </p:txBody>
      </p:sp>
    </p:spTree>
    <p:extLst>
      <p:ext uri="{BB962C8B-B14F-4D97-AF65-F5344CB8AC3E}">
        <p14:creationId xmlns:p14="http://schemas.microsoft.com/office/powerpoint/2010/main" val="312422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A9A7-8873-4196-F846-B137C08FB814}"/>
              </a:ext>
            </a:extLst>
          </p:cNvPr>
          <p:cNvSpPr>
            <a:spLocks noGrp="1"/>
          </p:cNvSpPr>
          <p:nvPr>
            <p:ph type="title"/>
          </p:nvPr>
        </p:nvSpPr>
        <p:spPr/>
        <p:txBody>
          <a:bodyPr/>
          <a:lstStyle/>
          <a:p>
            <a:pPr algn="ctr"/>
            <a:r>
              <a:rPr lang="en-US" dirty="0"/>
              <a:t>Thank you STEM team!</a:t>
            </a:r>
          </a:p>
        </p:txBody>
      </p:sp>
      <p:sp>
        <p:nvSpPr>
          <p:cNvPr id="3" name="Content Placeholder 2">
            <a:extLst>
              <a:ext uri="{FF2B5EF4-FFF2-40B4-BE49-F238E27FC236}">
                <a16:creationId xmlns:a16="http://schemas.microsoft.com/office/drawing/2014/main" id="{FBD921EE-F925-C5CF-C98C-822174216139}"/>
              </a:ext>
            </a:extLst>
          </p:cNvPr>
          <p:cNvSpPr>
            <a:spLocks noGrp="1"/>
          </p:cNvSpPr>
          <p:nvPr>
            <p:ph idx="1"/>
          </p:nvPr>
        </p:nvSpPr>
        <p:spPr>
          <a:xfrm>
            <a:off x="838200" y="1690688"/>
            <a:ext cx="3219450" cy="4791075"/>
          </a:xfrm>
        </p:spPr>
        <p:txBody>
          <a:bodyPr>
            <a:normAutofit fontScale="77500" lnSpcReduction="20000"/>
          </a:bodyPr>
          <a:lstStyle/>
          <a:p>
            <a:r>
              <a:rPr lang="en-US" dirty="0"/>
              <a:t>Chelsea Ayers</a:t>
            </a:r>
          </a:p>
          <a:p>
            <a:r>
              <a:rPr lang="en-US" dirty="0"/>
              <a:t>Beth Smith</a:t>
            </a:r>
          </a:p>
          <a:p>
            <a:r>
              <a:rPr lang="en-US" dirty="0"/>
              <a:t>Nicole Thompson</a:t>
            </a:r>
          </a:p>
          <a:p>
            <a:r>
              <a:rPr lang="en-US" dirty="0"/>
              <a:t>Shannon </a:t>
            </a:r>
            <a:r>
              <a:rPr lang="en-US" dirty="0" err="1"/>
              <a:t>Robalino</a:t>
            </a:r>
            <a:endParaRPr lang="en-US" dirty="0"/>
          </a:p>
          <a:p>
            <a:r>
              <a:rPr lang="en-US" dirty="0"/>
              <a:t>Shauna Durbin</a:t>
            </a:r>
          </a:p>
          <a:p>
            <a:r>
              <a:rPr lang="en-US" dirty="0"/>
              <a:t>Landon </a:t>
            </a:r>
            <a:r>
              <a:rPr lang="en-US" dirty="0" err="1"/>
              <a:t>Donsbach</a:t>
            </a:r>
            <a:endParaRPr lang="en-US" dirty="0"/>
          </a:p>
          <a:p>
            <a:r>
              <a:rPr lang="en-US" dirty="0"/>
              <a:t>Sneha </a:t>
            </a:r>
            <a:r>
              <a:rPr lang="en-US" dirty="0" err="1"/>
              <a:t>Yaddala</a:t>
            </a:r>
            <a:endParaRPr lang="en-US" dirty="0"/>
          </a:p>
          <a:p>
            <a:r>
              <a:rPr lang="en-US" dirty="0"/>
              <a:t>Rachel Ward</a:t>
            </a:r>
          </a:p>
          <a:p>
            <a:r>
              <a:rPr lang="en-US" dirty="0"/>
              <a:t>Alison Eckhardt</a:t>
            </a:r>
          </a:p>
          <a:p>
            <a:r>
              <a:rPr lang="en-US" dirty="0"/>
              <a:t>Haley </a:t>
            </a:r>
            <a:r>
              <a:rPr lang="en-US" dirty="0" err="1"/>
              <a:t>Holmer</a:t>
            </a:r>
            <a:endParaRPr lang="en-US" dirty="0"/>
          </a:p>
          <a:p>
            <a:r>
              <a:rPr lang="en-US" dirty="0"/>
              <a:t>Ben </a:t>
            </a:r>
            <a:r>
              <a:rPr lang="en-US" dirty="0" err="1"/>
              <a:t>Morasco</a:t>
            </a:r>
            <a:endParaRPr lang="en-US" dirty="0"/>
          </a:p>
          <a:p>
            <a:r>
              <a:rPr lang="en-US" dirty="0"/>
              <a:t>Honora Englander</a:t>
            </a:r>
          </a:p>
          <a:p>
            <a:r>
              <a:rPr lang="en-US" dirty="0"/>
              <a:t>Jamie Lo</a:t>
            </a:r>
          </a:p>
          <a:p>
            <a:endParaRPr lang="en-US" dirty="0"/>
          </a:p>
        </p:txBody>
      </p:sp>
      <p:sp>
        <p:nvSpPr>
          <p:cNvPr id="4" name="TextBox 3">
            <a:extLst>
              <a:ext uri="{FF2B5EF4-FFF2-40B4-BE49-F238E27FC236}">
                <a16:creationId xmlns:a16="http://schemas.microsoft.com/office/drawing/2014/main" id="{C4862FBF-5469-C747-D214-7288AC6C0D49}"/>
              </a:ext>
            </a:extLst>
          </p:cNvPr>
          <p:cNvSpPr txBox="1"/>
          <p:nvPr/>
        </p:nvSpPr>
        <p:spPr>
          <a:xfrm>
            <a:off x="6743698" y="1690688"/>
            <a:ext cx="5000625" cy="3416320"/>
          </a:xfrm>
          <a:prstGeom prst="rect">
            <a:avLst/>
          </a:prstGeom>
          <a:noFill/>
        </p:spPr>
        <p:txBody>
          <a:bodyPr wrap="square" rtlCol="0">
            <a:spAutoFit/>
          </a:bodyPr>
          <a:lstStyle/>
          <a:p>
            <a:pPr algn="ctr"/>
            <a:r>
              <a:rPr lang="en-US" b="1" dirty="0"/>
              <a:t>To sign up for our Monthly Digest and/or to reach out to collaborate, please visit us at </a:t>
            </a:r>
            <a:r>
              <a:rPr lang="en-US" b="1" dirty="0">
                <a:hlinkClick r:id="rId2"/>
              </a:rPr>
              <a:t>www.cannabisevidence.org</a:t>
            </a:r>
            <a:r>
              <a:rPr lang="en-US" b="1" dirty="0"/>
              <a:t>, scan the code below, or email me at </a:t>
            </a:r>
            <a:r>
              <a:rPr lang="en-US" b="1" dirty="0">
                <a:hlinkClick r:id="rId3"/>
              </a:rPr>
              <a:t>kansagar@ohsu.edu</a:t>
            </a:r>
            <a:r>
              <a:rPr lang="en-US" b="1"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A qr code with black squares&#10;&#10;Description automatically generated">
            <a:extLst>
              <a:ext uri="{FF2B5EF4-FFF2-40B4-BE49-F238E27FC236}">
                <a16:creationId xmlns:a16="http://schemas.microsoft.com/office/drawing/2014/main" id="{6BF4707A-0997-C1F3-ADE7-28BBF00D9F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3369" y="3162631"/>
            <a:ext cx="2741285" cy="280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5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DD7D-54DB-A441-92E6-62CA315FA352}"/>
              </a:ext>
            </a:extLst>
          </p:cNvPr>
          <p:cNvSpPr>
            <a:spLocks noGrp="1"/>
          </p:cNvSpPr>
          <p:nvPr>
            <p:ph type="ctrTitle"/>
          </p:nvPr>
        </p:nvSpPr>
        <p:spPr>
          <a:xfrm>
            <a:off x="2156130" y="240695"/>
            <a:ext cx="7294752" cy="1262883"/>
          </a:xfrm>
        </p:spPr>
        <p:txBody>
          <a:bodyPr>
            <a:noAutofit/>
          </a:bodyPr>
          <a:lstStyle/>
          <a:p>
            <a:pPr algn="ctr"/>
            <a:r>
              <a:rPr lang="en-US" sz="4000" dirty="0">
                <a:solidFill>
                  <a:schemeClr val="accent6"/>
                </a:solidFill>
                <a:latin typeface="Trebuchet MS" panose="020B0603020202020204" pitchFamily="34" charset="0"/>
              </a:rPr>
              <a:t>The</a:t>
            </a:r>
            <a:r>
              <a:rPr lang="en-US" sz="4000" b="1" dirty="0">
                <a:solidFill>
                  <a:schemeClr val="accent6"/>
                </a:solidFill>
                <a:latin typeface="Trebuchet MS" panose="020B0603020202020204" pitchFamily="34" charset="0"/>
              </a:rPr>
              <a:t> S</a:t>
            </a:r>
            <a:r>
              <a:rPr lang="en-US" sz="4000" dirty="0">
                <a:solidFill>
                  <a:schemeClr val="accent6"/>
                </a:solidFill>
                <a:latin typeface="Trebuchet MS" panose="020B0603020202020204" pitchFamily="34" charset="0"/>
              </a:rPr>
              <a:t>ystematically </a:t>
            </a:r>
            <a:r>
              <a:rPr lang="en-US" sz="4000" b="1" dirty="0">
                <a:solidFill>
                  <a:schemeClr val="accent6"/>
                </a:solidFill>
                <a:latin typeface="Trebuchet MS" panose="020B0603020202020204" pitchFamily="34" charset="0"/>
              </a:rPr>
              <a:t>T</a:t>
            </a:r>
            <a:r>
              <a:rPr lang="en-US" sz="4000" dirty="0">
                <a:solidFill>
                  <a:schemeClr val="accent6"/>
                </a:solidFill>
                <a:latin typeface="Trebuchet MS" panose="020B0603020202020204" pitchFamily="34" charset="0"/>
              </a:rPr>
              <a:t>esting the </a:t>
            </a:r>
            <a:r>
              <a:rPr lang="en-US" sz="4000" b="1" dirty="0">
                <a:solidFill>
                  <a:schemeClr val="accent6"/>
                </a:solidFill>
                <a:latin typeface="Trebuchet MS" panose="020B0603020202020204" pitchFamily="34" charset="0"/>
              </a:rPr>
              <a:t>E</a:t>
            </a:r>
            <a:r>
              <a:rPr lang="en-US" sz="4000" dirty="0">
                <a:solidFill>
                  <a:schemeClr val="accent6"/>
                </a:solidFill>
                <a:latin typeface="Trebuchet MS" panose="020B0603020202020204" pitchFamily="34" charset="0"/>
              </a:rPr>
              <a:t>vidence on </a:t>
            </a:r>
            <a:r>
              <a:rPr lang="en-US" sz="4000" b="1" dirty="0">
                <a:solidFill>
                  <a:schemeClr val="accent6"/>
                </a:solidFill>
                <a:latin typeface="Trebuchet MS" panose="020B0603020202020204" pitchFamily="34" charset="0"/>
              </a:rPr>
              <a:t>M</a:t>
            </a:r>
            <a:r>
              <a:rPr lang="en-US" sz="4000" dirty="0">
                <a:solidFill>
                  <a:schemeClr val="accent6"/>
                </a:solidFill>
                <a:latin typeface="Trebuchet MS" panose="020B0603020202020204" pitchFamily="34" charset="0"/>
              </a:rPr>
              <a:t>arijuana Project</a:t>
            </a:r>
          </a:p>
        </p:txBody>
      </p:sp>
      <p:sp>
        <p:nvSpPr>
          <p:cNvPr id="9" name="Content Placeholder 2">
            <a:extLst>
              <a:ext uri="{FF2B5EF4-FFF2-40B4-BE49-F238E27FC236}">
                <a16:creationId xmlns:a16="http://schemas.microsoft.com/office/drawing/2014/main" id="{7D7ABF39-19B8-477A-B679-ED38C98865BB}"/>
              </a:ext>
            </a:extLst>
          </p:cNvPr>
          <p:cNvSpPr txBox="1">
            <a:spLocks/>
          </p:cNvSpPr>
          <p:nvPr/>
        </p:nvSpPr>
        <p:spPr>
          <a:xfrm>
            <a:off x="3537162" y="1569905"/>
            <a:ext cx="4532687" cy="36852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b="1" dirty="0">
                <a:solidFill>
                  <a:srgbClr val="0070C0"/>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https://www.cannabisevidence.org/</a:t>
            </a:r>
            <a:endParaRPr lang="en-US" sz="2000" b="1" dirty="0">
              <a:solidFill>
                <a:srgbClr val="0070C0"/>
              </a:solidFill>
              <a:latin typeface="Trebuchet MS" panose="020B0603020202020204" pitchFamily="34" charset="0"/>
            </a:endParaRPr>
          </a:p>
        </p:txBody>
      </p:sp>
      <p:sp>
        <p:nvSpPr>
          <p:cNvPr id="11" name="TextBox 10">
            <a:extLst>
              <a:ext uri="{FF2B5EF4-FFF2-40B4-BE49-F238E27FC236}">
                <a16:creationId xmlns:a16="http://schemas.microsoft.com/office/drawing/2014/main" id="{1F0C8A1D-3D67-42DE-8BBB-1B84510F7DCC}"/>
              </a:ext>
            </a:extLst>
          </p:cNvPr>
          <p:cNvSpPr txBox="1"/>
          <p:nvPr/>
        </p:nvSpPr>
        <p:spPr>
          <a:xfrm>
            <a:off x="548644" y="2134949"/>
            <a:ext cx="11094705" cy="923330"/>
          </a:xfrm>
          <a:prstGeom prst="rect">
            <a:avLst/>
          </a:prstGeom>
          <a:noFill/>
        </p:spPr>
        <p:txBody>
          <a:bodyPr wrap="square">
            <a:spAutoFit/>
          </a:bodyPr>
          <a:lstStyle/>
          <a:p>
            <a:pPr algn="ctr"/>
            <a:r>
              <a:rPr lang="en-US" i="1" dirty="0">
                <a:solidFill>
                  <a:schemeClr val="tx1">
                    <a:lumMod val="50000"/>
                    <a:lumOff val="50000"/>
                  </a:schemeClr>
                </a:solidFill>
                <a:latin typeface="Trebuchet MS" panose="020B0603020202020204" pitchFamily="34" charset="0"/>
              </a:rPr>
              <a:t>“STEM is an independent, methodologically rigorous, and updated cannabis evidence resource for the health care sector that synthesizes what is known from research and what is left to learn about the health effects of cannabis.”</a:t>
            </a:r>
          </a:p>
        </p:txBody>
      </p:sp>
      <p:sp>
        <p:nvSpPr>
          <p:cNvPr id="13" name="TextBox 12">
            <a:extLst>
              <a:ext uri="{FF2B5EF4-FFF2-40B4-BE49-F238E27FC236}">
                <a16:creationId xmlns:a16="http://schemas.microsoft.com/office/drawing/2014/main" id="{F57EE7DC-B841-4FAA-8E3A-E35010F9411F}"/>
              </a:ext>
            </a:extLst>
          </p:cNvPr>
          <p:cNvSpPr txBox="1"/>
          <p:nvPr/>
        </p:nvSpPr>
        <p:spPr>
          <a:xfrm>
            <a:off x="434620" y="3143887"/>
            <a:ext cx="11322755" cy="2769989"/>
          </a:xfrm>
          <a:prstGeom prst="rect">
            <a:avLst/>
          </a:prstGeom>
          <a:noFill/>
        </p:spPr>
        <p:txBody>
          <a:bodyPr wrap="square">
            <a:spAutoFit/>
          </a:bodyPr>
          <a:lstStyle/>
          <a:p>
            <a:pPr marL="285744" indent="-285744">
              <a:lnSpc>
                <a:spcPct val="150000"/>
              </a:lnSpc>
              <a:buClr>
                <a:schemeClr val="accent6"/>
              </a:buClr>
              <a:buFont typeface="Arial" panose="020B0604020202020204" pitchFamily="34" charset="0"/>
              <a:buChar char="►"/>
            </a:pPr>
            <a:r>
              <a:rPr lang="en-US" sz="2600" dirty="0">
                <a:solidFill>
                  <a:schemeClr val="accent6"/>
                </a:solidFill>
                <a:latin typeface="Trebuchet MS" panose="020B0603020202020204" pitchFamily="34" charset="0"/>
              </a:rPr>
              <a:t>Empower clinicians to have evidence-informed discussions about cannabis with their patients</a:t>
            </a:r>
          </a:p>
          <a:p>
            <a:pPr marL="285744" indent="-285744">
              <a:lnSpc>
                <a:spcPct val="150000"/>
              </a:lnSpc>
              <a:buClr>
                <a:schemeClr val="accent6"/>
              </a:buClr>
              <a:buFont typeface="Arial" panose="020B0604020202020204" pitchFamily="34" charset="0"/>
              <a:buChar char="►"/>
            </a:pPr>
            <a:r>
              <a:rPr lang="en-US" sz="2600" dirty="0">
                <a:solidFill>
                  <a:schemeClr val="accent6"/>
                </a:solidFill>
                <a:latin typeface="Trebuchet MS" panose="020B0603020202020204" pitchFamily="34" charset="0"/>
              </a:rPr>
              <a:t>Spur research by identifying key gaps in understanding and facilitating networking among researchers</a:t>
            </a:r>
          </a:p>
          <a:p>
            <a:pPr marL="285744" indent="-285744">
              <a:buClr>
                <a:schemeClr val="accent2"/>
              </a:buClr>
              <a:buFont typeface="Arial" panose="020B0604020202020204" pitchFamily="34" charset="0"/>
              <a:buChar char="►"/>
            </a:pPr>
            <a:endParaRPr lang="en-US" i="1" dirty="0"/>
          </a:p>
        </p:txBody>
      </p:sp>
      <p:sp>
        <p:nvSpPr>
          <p:cNvPr id="3" name="TextBox 2">
            <a:extLst>
              <a:ext uri="{FF2B5EF4-FFF2-40B4-BE49-F238E27FC236}">
                <a16:creationId xmlns:a16="http://schemas.microsoft.com/office/drawing/2014/main" id="{3DDAC4A9-3984-0AA8-BA9F-67A5FD3827B1}"/>
              </a:ext>
            </a:extLst>
          </p:cNvPr>
          <p:cNvSpPr txBox="1"/>
          <p:nvPr/>
        </p:nvSpPr>
        <p:spPr>
          <a:xfrm>
            <a:off x="2209798" y="5938392"/>
            <a:ext cx="7772400" cy="461665"/>
          </a:xfrm>
          <a:prstGeom prst="rect">
            <a:avLst/>
          </a:prstGeom>
          <a:noFill/>
        </p:spPr>
        <p:txBody>
          <a:bodyPr wrap="square" rtlCol="0">
            <a:spAutoFit/>
          </a:bodyPr>
          <a:lstStyle/>
          <a:p>
            <a:pPr algn="ctr"/>
            <a:r>
              <a:rPr lang="en-US" sz="2400" dirty="0"/>
              <a:t>Funded by VA Office of Rural Health</a:t>
            </a:r>
          </a:p>
        </p:txBody>
      </p:sp>
    </p:spTree>
    <p:extLst>
      <p:ext uri="{BB962C8B-B14F-4D97-AF65-F5344CB8AC3E}">
        <p14:creationId xmlns:p14="http://schemas.microsoft.com/office/powerpoint/2010/main" val="6883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523B-823C-42A2-8586-2CE7082DC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E2E1FB-74CE-DCA6-F0E4-EC07B2B05CB8}"/>
              </a:ext>
            </a:extLst>
          </p:cNvPr>
          <p:cNvSpPr>
            <a:spLocks noGrp="1"/>
          </p:cNvSpPr>
          <p:nvPr>
            <p:ph idx="1"/>
          </p:nvPr>
        </p:nvSpPr>
        <p:spPr/>
        <p:txBody>
          <a:bodyPr/>
          <a:lstStyle/>
          <a:p>
            <a:r>
              <a:rPr lang="en-US" dirty="0"/>
              <a:t>Context</a:t>
            </a:r>
          </a:p>
          <a:p>
            <a:r>
              <a:rPr lang="en-US" dirty="0"/>
              <a:t>Description of STEM</a:t>
            </a:r>
          </a:p>
          <a:p>
            <a:r>
              <a:rPr lang="en-US" dirty="0"/>
              <a:t>Methods and development</a:t>
            </a:r>
          </a:p>
          <a:p>
            <a:r>
              <a:rPr lang="en-US" dirty="0"/>
              <a:t>Dissemination and reach</a:t>
            </a:r>
          </a:p>
          <a:p>
            <a:r>
              <a:rPr lang="en-US" dirty="0"/>
              <a:t>Future directions</a:t>
            </a:r>
          </a:p>
        </p:txBody>
      </p:sp>
    </p:spTree>
    <p:extLst>
      <p:ext uri="{BB962C8B-B14F-4D97-AF65-F5344CB8AC3E}">
        <p14:creationId xmlns:p14="http://schemas.microsoft.com/office/powerpoint/2010/main" val="416747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96691" y="2733955"/>
            <a:ext cx="4008438" cy="3738563"/>
          </a:xfrm>
        </p:spPr>
      </p:pic>
      <p:cxnSp>
        <p:nvCxnSpPr>
          <p:cNvPr id="6" name="Straight Connector 5"/>
          <p:cNvCxnSpPr/>
          <p:nvPr/>
        </p:nvCxnSpPr>
        <p:spPr>
          <a:xfrm flipV="1">
            <a:off x="322729" y="215153"/>
            <a:ext cx="11582400" cy="62573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7024F5-7CE6-FBC8-6514-4F73F923F92D}"/>
              </a:ext>
            </a:extLst>
          </p:cNvPr>
          <p:cNvSpPr txBox="1"/>
          <p:nvPr/>
        </p:nvSpPr>
        <p:spPr>
          <a:xfrm>
            <a:off x="1024759" y="1690688"/>
            <a:ext cx="5407572" cy="1200329"/>
          </a:xfrm>
          <a:prstGeom prst="rect">
            <a:avLst/>
          </a:prstGeom>
          <a:noFill/>
        </p:spPr>
        <p:txBody>
          <a:bodyPr wrap="square" rtlCol="0">
            <a:spAutoFit/>
          </a:bodyPr>
          <a:lstStyle/>
          <a:p>
            <a:pPr algn="ctr"/>
            <a:r>
              <a:rPr lang="en-US" sz="3600" dirty="0">
                <a:solidFill>
                  <a:schemeClr val="bg2">
                    <a:lumMod val="50000"/>
                  </a:schemeClr>
                </a:solidFill>
              </a:rPr>
              <a:t>“The most dangerous drug in America”</a:t>
            </a:r>
          </a:p>
        </p:txBody>
      </p:sp>
    </p:spTree>
    <p:extLst>
      <p:ext uri="{BB962C8B-B14F-4D97-AF65-F5344CB8AC3E}">
        <p14:creationId xmlns:p14="http://schemas.microsoft.com/office/powerpoint/2010/main" val="15435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086C-F70F-C047-9F15-8345EDFA5F65}"/>
              </a:ext>
            </a:extLst>
          </p:cNvPr>
          <p:cNvSpPr>
            <a:spLocks noGrp="1"/>
          </p:cNvSpPr>
          <p:nvPr>
            <p:ph type="title"/>
          </p:nvPr>
        </p:nvSpPr>
        <p:spPr>
          <a:xfrm>
            <a:off x="838200" y="238823"/>
            <a:ext cx="10515600" cy="1325563"/>
          </a:xfrm>
        </p:spPr>
        <p:txBody>
          <a:bodyPr/>
          <a:lstStyle/>
          <a:p>
            <a:pPr algn="ctr"/>
            <a:r>
              <a:rPr lang="en-US" dirty="0"/>
              <a:t>Cannabis evolution in the US</a:t>
            </a:r>
          </a:p>
        </p:txBody>
      </p:sp>
      <p:sp>
        <p:nvSpPr>
          <p:cNvPr id="3" name="Content Placeholder 2">
            <a:extLst>
              <a:ext uri="{FF2B5EF4-FFF2-40B4-BE49-F238E27FC236}">
                <a16:creationId xmlns:a16="http://schemas.microsoft.com/office/drawing/2014/main" id="{A9C65FE0-6827-5F46-BF50-25A43C7F5FAC}"/>
              </a:ext>
            </a:extLst>
          </p:cNvPr>
          <p:cNvSpPr>
            <a:spLocks noGrp="1"/>
          </p:cNvSpPr>
          <p:nvPr>
            <p:ph idx="1"/>
          </p:nvPr>
        </p:nvSpPr>
        <p:spPr>
          <a:xfrm>
            <a:off x="1797666" y="1345501"/>
            <a:ext cx="8596668" cy="2867025"/>
          </a:xfrm>
        </p:spPr>
        <p:txBody>
          <a:bodyPr>
            <a:noAutofit/>
          </a:bodyPr>
          <a:lstStyle/>
          <a:p>
            <a:r>
              <a:rPr lang="en-US" sz="2400" dirty="0"/>
              <a:t>Cannabis is more accessible than ever and is increasingly used</a:t>
            </a:r>
          </a:p>
          <a:p>
            <a:pPr lvl="1"/>
            <a:r>
              <a:rPr lang="en-US" sz="2400" dirty="0"/>
              <a:t>Nearly 20% of US adults have used in the last year</a:t>
            </a:r>
          </a:p>
          <a:p>
            <a:pPr lvl="1"/>
            <a:r>
              <a:rPr lang="en-US" sz="2400" dirty="0"/>
              <a:t>4% of all adults use daily</a:t>
            </a:r>
          </a:p>
          <a:p>
            <a:pPr lvl="1"/>
            <a:r>
              <a:rPr lang="en-US" sz="2400" dirty="0"/>
              <a:t>Daily use among young adults increasing (6 </a:t>
            </a:r>
            <a:r>
              <a:rPr lang="en-US" sz="2400" dirty="0">
                <a:sym typeface="Wingdings" pitchFamily="2" charset="2"/>
              </a:rPr>
              <a:t>10%)</a:t>
            </a:r>
          </a:p>
          <a:p>
            <a:pPr lvl="1"/>
            <a:r>
              <a:rPr lang="en-US" sz="2400" dirty="0">
                <a:sym typeface="Wingdings" pitchFamily="2" charset="2"/>
              </a:rPr>
              <a:t>The prevalence of CUD among past-year users is about 30%</a:t>
            </a:r>
            <a:endParaRPr lang="en-US" sz="2400" dirty="0"/>
          </a:p>
          <a:p>
            <a:r>
              <a:rPr lang="en-US" sz="2400" dirty="0"/>
              <a:t>Potency has increased markedly over time</a:t>
            </a:r>
            <a:endParaRPr lang="en-US" sz="2200" dirty="0"/>
          </a:p>
          <a:p>
            <a:r>
              <a:rPr lang="en-US" sz="2400" dirty="0"/>
              <a:t>It is a multi-billion dollar industry, and it is growing</a:t>
            </a:r>
          </a:p>
          <a:p>
            <a:r>
              <a:rPr lang="en-US" sz="2400" dirty="0"/>
              <a:t>The majority of the US population now lives in states where cannabis is legal for recreational and medical use</a:t>
            </a:r>
          </a:p>
        </p:txBody>
      </p:sp>
      <p:sp>
        <p:nvSpPr>
          <p:cNvPr id="6" name="TextBox 5">
            <a:extLst>
              <a:ext uri="{FF2B5EF4-FFF2-40B4-BE49-F238E27FC236}">
                <a16:creationId xmlns:a16="http://schemas.microsoft.com/office/drawing/2014/main" id="{EDD4336D-C0C5-BCD2-D074-37D238097D1D}"/>
              </a:ext>
            </a:extLst>
          </p:cNvPr>
          <p:cNvSpPr txBox="1"/>
          <p:nvPr/>
        </p:nvSpPr>
        <p:spPr>
          <a:xfrm>
            <a:off x="4572000" y="5793383"/>
            <a:ext cx="7229475" cy="1077218"/>
          </a:xfrm>
          <a:prstGeom prst="rect">
            <a:avLst/>
          </a:prstGeom>
          <a:noFill/>
        </p:spPr>
        <p:txBody>
          <a:bodyPr wrap="square" rtlCol="0">
            <a:spAutoFit/>
          </a:bodyPr>
          <a:lstStyle/>
          <a:p>
            <a:pPr algn="r"/>
            <a:r>
              <a:rPr lang="en-US" sz="1600" dirty="0"/>
              <a:t>Compton WM, DAAD, 2019</a:t>
            </a:r>
          </a:p>
          <a:p>
            <a:pPr algn="r"/>
            <a:r>
              <a:rPr lang="en-US" sz="1600" dirty="0"/>
              <a:t>El </a:t>
            </a:r>
            <a:r>
              <a:rPr lang="en-US" sz="1600" dirty="0" err="1"/>
              <a:t>Sohly</a:t>
            </a:r>
            <a:r>
              <a:rPr lang="en-US" sz="1600" dirty="0"/>
              <a:t> MA, Biol Psych, 2016</a:t>
            </a:r>
          </a:p>
          <a:p>
            <a:pPr algn="r"/>
            <a:r>
              <a:rPr lang="en-US" sz="1600" dirty="0"/>
              <a:t>Cash MC, PLOS One, 2020</a:t>
            </a:r>
          </a:p>
          <a:p>
            <a:pPr algn="r"/>
            <a:r>
              <a:rPr lang="en-US" sz="1600" dirty="0"/>
              <a:t>Hill M, Addict </a:t>
            </a:r>
            <a:r>
              <a:rPr lang="en-US" sz="1600" dirty="0" err="1"/>
              <a:t>Behav</a:t>
            </a:r>
            <a:r>
              <a:rPr lang="en-US" sz="1600" dirty="0"/>
              <a:t>, 2021</a:t>
            </a:r>
          </a:p>
        </p:txBody>
      </p:sp>
    </p:spTree>
    <p:extLst>
      <p:ext uri="{BB962C8B-B14F-4D97-AF65-F5344CB8AC3E}">
        <p14:creationId xmlns:p14="http://schemas.microsoft.com/office/powerpoint/2010/main" val="285850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48747" y="365125"/>
            <a:ext cx="9896507" cy="2225292"/>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747" y="2782957"/>
            <a:ext cx="10058400" cy="2243872"/>
          </a:xfrm>
          <a:prstGeom prst="rect">
            <a:avLst/>
          </a:prstGeom>
        </p:spPr>
      </p:pic>
    </p:spTree>
    <p:extLst>
      <p:ext uri="{BB962C8B-B14F-4D97-AF65-F5344CB8AC3E}">
        <p14:creationId xmlns:p14="http://schemas.microsoft.com/office/powerpoint/2010/main" val="5040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F5DE-0718-7DE6-8DBE-90EF7CE20FCE}"/>
              </a:ext>
            </a:extLst>
          </p:cNvPr>
          <p:cNvSpPr>
            <a:spLocks noGrp="1"/>
          </p:cNvSpPr>
          <p:nvPr>
            <p:ph type="title"/>
          </p:nvPr>
        </p:nvSpPr>
        <p:spPr>
          <a:xfrm>
            <a:off x="659372" y="387794"/>
            <a:ext cx="5574792" cy="998312"/>
          </a:xfrm>
        </p:spPr>
        <p:txBody>
          <a:bodyPr>
            <a:normAutofit fontScale="90000"/>
          </a:bodyPr>
          <a:lstStyle/>
          <a:p>
            <a:r>
              <a:rPr lang="en-US" dirty="0"/>
              <a:t>Cannabis is not one thing</a:t>
            </a:r>
          </a:p>
        </p:txBody>
      </p:sp>
      <p:pic>
        <p:nvPicPr>
          <p:cNvPr id="1026" name="Picture 2" descr="See data table below">
            <a:extLst>
              <a:ext uri="{FF2B5EF4-FFF2-40B4-BE49-F238E27FC236}">
                <a16:creationId xmlns:a16="http://schemas.microsoft.com/office/drawing/2014/main" id="{8C5C1709-40DB-47C7-AD86-9D44D864B8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32" y="1406548"/>
            <a:ext cx="6477000" cy="3649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1C5F01-1E67-21B5-9BAD-E1C4C413A3F1}"/>
              </a:ext>
            </a:extLst>
          </p:cNvPr>
          <p:cNvSpPr txBox="1"/>
          <p:nvPr/>
        </p:nvSpPr>
        <p:spPr>
          <a:xfrm>
            <a:off x="304675" y="4983257"/>
            <a:ext cx="6667625" cy="468195"/>
          </a:xfrm>
          <a:prstGeom prst="rect">
            <a:avLst/>
          </a:prstGeom>
          <a:noFill/>
        </p:spPr>
        <p:txBody>
          <a:bodyPr wrap="square" rtlCol="0">
            <a:spAutoFit/>
          </a:bodyPr>
          <a:lstStyle/>
          <a:p>
            <a:r>
              <a:rPr lang="en-US" sz="2400" dirty="0"/>
              <a:t>4</a:t>
            </a:r>
            <a:r>
              <a:rPr lang="en-US" dirty="0"/>
              <a:t>                                                                                                                        </a:t>
            </a:r>
            <a:r>
              <a:rPr lang="en-US" sz="2400" dirty="0"/>
              <a:t>16%</a:t>
            </a:r>
          </a:p>
        </p:txBody>
      </p:sp>
      <p:cxnSp>
        <p:nvCxnSpPr>
          <p:cNvPr id="8" name="Straight Arrow Connector 7">
            <a:extLst>
              <a:ext uri="{FF2B5EF4-FFF2-40B4-BE49-F238E27FC236}">
                <a16:creationId xmlns:a16="http://schemas.microsoft.com/office/drawing/2014/main" id="{54FD427C-E981-681C-8E7B-8A6B57385085}"/>
              </a:ext>
            </a:extLst>
          </p:cNvPr>
          <p:cNvCxnSpPr/>
          <p:nvPr/>
        </p:nvCxnSpPr>
        <p:spPr>
          <a:xfrm>
            <a:off x="659372" y="5214089"/>
            <a:ext cx="5284520" cy="0"/>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pic>
        <p:nvPicPr>
          <p:cNvPr id="3" name="Content Placeholder 3">
            <a:extLst>
              <a:ext uri="{FF2B5EF4-FFF2-40B4-BE49-F238E27FC236}">
                <a16:creationId xmlns:a16="http://schemas.microsoft.com/office/drawing/2014/main" id="{E505F9F5-0908-64E8-8152-FA379C11D7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370493" y="1668447"/>
            <a:ext cx="1189690" cy="1112718"/>
          </a:xfrm>
        </p:spPr>
      </p:pic>
      <p:pic>
        <p:nvPicPr>
          <p:cNvPr id="5" name="Content Placeholder 3">
            <a:extLst>
              <a:ext uri="{FF2B5EF4-FFF2-40B4-BE49-F238E27FC236}">
                <a16:creationId xmlns:a16="http://schemas.microsoft.com/office/drawing/2014/main" id="{0A604F42-AC2F-F4D2-ADDB-CF40539D39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0951" y="249709"/>
            <a:ext cx="1592940" cy="1274483"/>
          </a:xfrm>
          <a:prstGeom prst="rect">
            <a:avLst/>
          </a:prstGeom>
        </p:spPr>
      </p:pic>
      <p:pic>
        <p:nvPicPr>
          <p:cNvPr id="6" name="Picture 5">
            <a:extLst>
              <a:ext uri="{FF2B5EF4-FFF2-40B4-BE49-F238E27FC236}">
                <a16:creationId xmlns:a16="http://schemas.microsoft.com/office/drawing/2014/main" id="{B298AD58-2DE5-7B02-87EF-388F3DBC26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0951" y="2925420"/>
            <a:ext cx="1909619" cy="1189614"/>
          </a:xfrm>
          <a:prstGeom prst="rect">
            <a:avLst/>
          </a:prstGeom>
        </p:spPr>
      </p:pic>
      <p:pic>
        <p:nvPicPr>
          <p:cNvPr id="7" name="Picture 6">
            <a:extLst>
              <a:ext uri="{FF2B5EF4-FFF2-40B4-BE49-F238E27FC236}">
                <a16:creationId xmlns:a16="http://schemas.microsoft.com/office/drawing/2014/main" id="{7D098481-59E2-F43C-674A-33CCD5D212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0950" y="4334116"/>
            <a:ext cx="1909619" cy="1298281"/>
          </a:xfrm>
          <a:prstGeom prst="rect">
            <a:avLst/>
          </a:prstGeom>
        </p:spPr>
      </p:pic>
      <p:pic>
        <p:nvPicPr>
          <p:cNvPr id="9" name="Picture 8">
            <a:extLst>
              <a:ext uri="{FF2B5EF4-FFF2-40B4-BE49-F238E27FC236}">
                <a16:creationId xmlns:a16="http://schemas.microsoft.com/office/drawing/2014/main" id="{B232AE4F-21DC-7973-FB37-D0C3561B58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3705" y="5680957"/>
            <a:ext cx="1782054" cy="1118546"/>
          </a:xfrm>
          <a:prstGeom prst="rect">
            <a:avLst/>
          </a:prstGeom>
        </p:spPr>
      </p:pic>
      <p:pic>
        <p:nvPicPr>
          <p:cNvPr id="10" name="Picture 9">
            <a:extLst>
              <a:ext uri="{FF2B5EF4-FFF2-40B4-BE49-F238E27FC236}">
                <a16:creationId xmlns:a16="http://schemas.microsoft.com/office/drawing/2014/main" id="{B69B09D9-A224-E6D7-3A9B-90629909DC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4669" y="5688545"/>
            <a:ext cx="1811799" cy="1085952"/>
          </a:xfrm>
          <a:prstGeom prst="rect">
            <a:avLst/>
          </a:prstGeom>
        </p:spPr>
      </p:pic>
      <p:cxnSp>
        <p:nvCxnSpPr>
          <p:cNvPr id="12" name="Straight Arrow Connector 11">
            <a:extLst>
              <a:ext uri="{FF2B5EF4-FFF2-40B4-BE49-F238E27FC236}">
                <a16:creationId xmlns:a16="http://schemas.microsoft.com/office/drawing/2014/main" id="{FD14A531-C104-7019-C52A-D8A1B85B6726}"/>
              </a:ext>
            </a:extLst>
          </p:cNvPr>
          <p:cNvCxnSpPr>
            <a:cxnSpLocks/>
          </p:cNvCxnSpPr>
          <p:nvPr/>
        </p:nvCxnSpPr>
        <p:spPr>
          <a:xfrm>
            <a:off x="10472738" y="387794"/>
            <a:ext cx="0" cy="5970144"/>
          </a:xfrm>
          <a:prstGeom prst="straightConnector1">
            <a:avLst/>
          </a:prstGeom>
          <a:ln w="92075">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B1D42D7-20C1-ADB7-7FE3-CD2C5DF42ADD}"/>
              </a:ext>
            </a:extLst>
          </p:cNvPr>
          <p:cNvSpPr txBox="1"/>
          <p:nvPr/>
        </p:nvSpPr>
        <p:spPr>
          <a:xfrm>
            <a:off x="10731588" y="1110377"/>
            <a:ext cx="695960" cy="4241356"/>
          </a:xfrm>
          <a:prstGeom prst="rect">
            <a:avLst/>
          </a:prstGeom>
          <a:noFill/>
        </p:spPr>
        <p:txBody>
          <a:bodyPr vert="wordArtVert" wrap="square" rtlCol="0">
            <a:spAutoFit/>
          </a:bodyPr>
          <a:lstStyle/>
          <a:p>
            <a:pPr algn="ctr"/>
            <a:r>
              <a:rPr lang="en-US" sz="2800" b="1" dirty="0"/>
              <a:t>POTENCY</a:t>
            </a:r>
          </a:p>
        </p:txBody>
      </p:sp>
      <p:sp>
        <p:nvSpPr>
          <p:cNvPr id="15" name="TextBox 14">
            <a:extLst>
              <a:ext uri="{FF2B5EF4-FFF2-40B4-BE49-F238E27FC236}">
                <a16:creationId xmlns:a16="http://schemas.microsoft.com/office/drawing/2014/main" id="{5172E990-7C93-9A08-BEF7-ABCF38570789}"/>
              </a:ext>
            </a:extLst>
          </p:cNvPr>
          <p:cNvSpPr txBox="1"/>
          <p:nvPr/>
        </p:nvSpPr>
        <p:spPr>
          <a:xfrm>
            <a:off x="1796563" y="5451452"/>
            <a:ext cx="3300409" cy="523220"/>
          </a:xfrm>
          <a:prstGeom prst="rect">
            <a:avLst/>
          </a:prstGeom>
          <a:noFill/>
        </p:spPr>
        <p:txBody>
          <a:bodyPr wrap="square" rtlCol="0">
            <a:spAutoFit/>
          </a:bodyPr>
          <a:lstStyle/>
          <a:p>
            <a:pPr algn="ctr"/>
            <a:r>
              <a:rPr lang="en-US" sz="2800" b="1" dirty="0"/>
              <a:t>POTENCY</a:t>
            </a:r>
          </a:p>
        </p:txBody>
      </p:sp>
    </p:spTree>
    <p:extLst>
      <p:ext uri="{BB962C8B-B14F-4D97-AF65-F5344CB8AC3E}">
        <p14:creationId xmlns:p14="http://schemas.microsoft.com/office/powerpoint/2010/main" val="20173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81D8-B54D-3C10-19F8-AAE47187CD08}"/>
              </a:ext>
            </a:extLst>
          </p:cNvPr>
          <p:cNvSpPr>
            <a:spLocks noGrp="1"/>
          </p:cNvSpPr>
          <p:nvPr>
            <p:ph type="title"/>
          </p:nvPr>
        </p:nvSpPr>
        <p:spPr/>
        <p:txBody>
          <a:bodyPr/>
          <a:lstStyle/>
          <a:p>
            <a:pPr algn="ctr"/>
            <a:r>
              <a:rPr lang="en-US" dirty="0"/>
              <a:t>Time to move past dichotomies</a:t>
            </a:r>
          </a:p>
        </p:txBody>
      </p:sp>
      <p:sp>
        <p:nvSpPr>
          <p:cNvPr id="3" name="Content Placeholder 2">
            <a:extLst>
              <a:ext uri="{FF2B5EF4-FFF2-40B4-BE49-F238E27FC236}">
                <a16:creationId xmlns:a16="http://schemas.microsoft.com/office/drawing/2014/main" id="{5F936467-5D6B-4677-FC6E-F66420E67EF3}"/>
              </a:ext>
            </a:extLst>
          </p:cNvPr>
          <p:cNvSpPr>
            <a:spLocks noGrp="1"/>
          </p:cNvSpPr>
          <p:nvPr>
            <p:ph idx="1"/>
          </p:nvPr>
        </p:nvSpPr>
        <p:spPr/>
        <p:txBody>
          <a:bodyPr/>
          <a:lstStyle/>
          <a:p>
            <a:pPr marL="0" indent="0">
              <a:buNone/>
            </a:pPr>
            <a:endParaRPr lang="en-US" dirty="0"/>
          </a:p>
        </p:txBody>
      </p:sp>
      <p:sp>
        <p:nvSpPr>
          <p:cNvPr id="4" name="TextBox 3">
            <a:extLst>
              <a:ext uri="{FF2B5EF4-FFF2-40B4-BE49-F238E27FC236}">
                <a16:creationId xmlns:a16="http://schemas.microsoft.com/office/drawing/2014/main" id="{CF628382-FD7C-CB19-11B6-86E1D099C7EA}"/>
              </a:ext>
            </a:extLst>
          </p:cNvPr>
          <p:cNvSpPr txBox="1"/>
          <p:nvPr/>
        </p:nvSpPr>
        <p:spPr>
          <a:xfrm>
            <a:off x="102108" y="2118604"/>
            <a:ext cx="3901440" cy="830997"/>
          </a:xfrm>
          <a:prstGeom prst="rect">
            <a:avLst/>
          </a:prstGeom>
          <a:noFill/>
        </p:spPr>
        <p:txBody>
          <a:bodyPr wrap="square" rtlCol="0">
            <a:spAutoFit/>
          </a:bodyPr>
          <a:lstStyle/>
          <a:p>
            <a:pPr algn="ctr"/>
            <a:r>
              <a:rPr lang="en-US" sz="4800" dirty="0"/>
              <a:t>YES/NO</a:t>
            </a:r>
          </a:p>
        </p:txBody>
      </p:sp>
      <p:sp>
        <p:nvSpPr>
          <p:cNvPr id="5" name="TextBox 4">
            <a:extLst>
              <a:ext uri="{FF2B5EF4-FFF2-40B4-BE49-F238E27FC236}">
                <a16:creationId xmlns:a16="http://schemas.microsoft.com/office/drawing/2014/main" id="{1A6FB5AE-4890-E466-8051-2C4D57B97860}"/>
              </a:ext>
            </a:extLst>
          </p:cNvPr>
          <p:cNvSpPr txBox="1"/>
          <p:nvPr/>
        </p:nvSpPr>
        <p:spPr>
          <a:xfrm>
            <a:off x="609600" y="4499885"/>
            <a:ext cx="3060192" cy="769441"/>
          </a:xfrm>
          <a:prstGeom prst="rect">
            <a:avLst/>
          </a:prstGeom>
          <a:noFill/>
        </p:spPr>
        <p:txBody>
          <a:bodyPr wrap="square" rtlCol="0">
            <a:spAutoFit/>
          </a:bodyPr>
          <a:lstStyle/>
          <a:p>
            <a:r>
              <a:rPr lang="en-US" sz="4400" dirty="0"/>
              <a:t>GOOD/BAD</a:t>
            </a:r>
          </a:p>
        </p:txBody>
      </p:sp>
      <p:sp>
        <p:nvSpPr>
          <p:cNvPr id="6" name="Right Arrow 5">
            <a:extLst>
              <a:ext uri="{FF2B5EF4-FFF2-40B4-BE49-F238E27FC236}">
                <a16:creationId xmlns:a16="http://schemas.microsoft.com/office/drawing/2014/main" id="{F1DFF337-108A-2B47-33F7-B628CFCAD9F5}"/>
              </a:ext>
            </a:extLst>
          </p:cNvPr>
          <p:cNvSpPr/>
          <p:nvPr/>
        </p:nvSpPr>
        <p:spPr>
          <a:xfrm>
            <a:off x="3582924" y="2955882"/>
            <a:ext cx="3450336" cy="1071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85FF91-745C-DB93-BEBE-B2B084811287}"/>
              </a:ext>
            </a:extLst>
          </p:cNvPr>
          <p:cNvSpPr txBox="1"/>
          <p:nvPr/>
        </p:nvSpPr>
        <p:spPr>
          <a:xfrm>
            <a:off x="7193280" y="2110750"/>
            <a:ext cx="4389120" cy="3046988"/>
          </a:xfrm>
          <a:prstGeom prst="rect">
            <a:avLst/>
          </a:prstGeom>
          <a:noFill/>
        </p:spPr>
        <p:txBody>
          <a:bodyPr wrap="square" rtlCol="0">
            <a:spAutoFit/>
          </a:bodyPr>
          <a:lstStyle/>
          <a:p>
            <a:r>
              <a:rPr lang="en-US" sz="2400" dirty="0"/>
              <a:t>What? How much? How often? How long?</a:t>
            </a:r>
          </a:p>
          <a:p>
            <a:r>
              <a:rPr lang="en-US" sz="2400" dirty="0"/>
              <a:t>For whom?</a:t>
            </a:r>
          </a:p>
          <a:p>
            <a:r>
              <a:rPr lang="en-US" sz="2400" dirty="0"/>
              <a:t>Who is at risk?</a:t>
            </a:r>
          </a:p>
          <a:p>
            <a:r>
              <a:rPr lang="en-US" sz="2400" dirty="0"/>
              <a:t>Who benefits the most?</a:t>
            </a:r>
          </a:p>
          <a:p>
            <a:r>
              <a:rPr lang="en-US" sz="2400" dirty="0"/>
              <a:t>How big is the benefit?</a:t>
            </a:r>
          </a:p>
          <a:p>
            <a:r>
              <a:rPr lang="en-US" sz="2400" dirty="0"/>
              <a:t>How large is the risk?</a:t>
            </a:r>
          </a:p>
          <a:p>
            <a:r>
              <a:rPr lang="en-US" sz="2400" dirty="0"/>
              <a:t>How does one minimize risk?</a:t>
            </a:r>
          </a:p>
        </p:txBody>
      </p:sp>
    </p:spTree>
    <p:extLst>
      <p:ext uri="{BB962C8B-B14F-4D97-AF65-F5344CB8AC3E}">
        <p14:creationId xmlns:p14="http://schemas.microsoft.com/office/powerpoint/2010/main" val="75081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3986</TotalTime>
  <Words>1680</Words>
  <Application>Microsoft Office PowerPoint</Application>
  <PresentationFormat>Widescreen</PresentationFormat>
  <Paragraphs>199</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Trebuchet MS</vt:lpstr>
      <vt:lpstr>Wingdings 3</vt:lpstr>
      <vt:lpstr>Office Theme</vt:lpstr>
      <vt:lpstr>Systematically Testing the Evidence on Marijuana (STEM)</vt:lpstr>
      <vt:lpstr>I have no financial conflicts of interest to disclose.    I am the Principal Investigator of the STEM project which is funded by the Veterans Health Administration’s Office of Rural Health</vt:lpstr>
      <vt:lpstr>The Systematically Testing the Evidence on Marijuana Project</vt:lpstr>
      <vt:lpstr>PowerPoint Presentation</vt:lpstr>
      <vt:lpstr>PowerPoint Presentation</vt:lpstr>
      <vt:lpstr>Cannabis evolution in the US</vt:lpstr>
      <vt:lpstr>PowerPoint Presentation</vt:lpstr>
      <vt:lpstr>Cannabis is not one thing</vt:lpstr>
      <vt:lpstr>Time to move past dichotomies</vt:lpstr>
      <vt:lpstr>The Systematically Testing the Evidence on Marijuana Project</vt:lpstr>
      <vt:lpstr>PowerPoint Presentation</vt:lpstr>
      <vt:lpstr>PowerPoint Presentation</vt:lpstr>
      <vt:lpstr>Clinician briefs</vt:lpstr>
      <vt:lpstr>PowerPoint Presentation</vt:lpstr>
      <vt:lpstr>CME/MOC II activity</vt:lpstr>
      <vt:lpstr>Development</vt:lpstr>
      <vt:lpstr>Methods</vt:lpstr>
      <vt:lpstr>Dissemination and reach</vt:lpstr>
      <vt:lpstr>Dissemination and reach:</vt:lpstr>
      <vt:lpstr>Current and upcoming STEM-related projects</vt:lpstr>
      <vt:lpstr>Current and upcoming STEM-related projects</vt:lpstr>
      <vt:lpstr>Summary</vt:lpstr>
      <vt:lpstr>Thank you STEM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 Kansagara</dc:creator>
  <cp:lastModifiedBy>Rental End User</cp:lastModifiedBy>
  <cp:revision>121</cp:revision>
  <dcterms:created xsi:type="dcterms:W3CDTF">2024-11-03T22:03:24Z</dcterms:created>
  <dcterms:modified xsi:type="dcterms:W3CDTF">2024-11-15T18:54:24Z</dcterms:modified>
</cp:coreProperties>
</file>