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7"/>
  </p:notesMasterIdLst>
  <p:sldIdLst>
    <p:sldId id="261" r:id="rId3"/>
    <p:sldId id="262" r:id="rId4"/>
    <p:sldId id="1834" r:id="rId5"/>
    <p:sldId id="1836" r:id="rId6"/>
    <p:sldId id="1837" r:id="rId7"/>
    <p:sldId id="1839" r:id="rId8"/>
    <p:sldId id="1847" r:id="rId9"/>
    <p:sldId id="1873" r:id="rId10"/>
    <p:sldId id="1859" r:id="rId11"/>
    <p:sldId id="1860" r:id="rId12"/>
    <p:sldId id="1853" r:id="rId13"/>
    <p:sldId id="1854" r:id="rId14"/>
    <p:sldId id="1856" r:id="rId15"/>
    <p:sldId id="1857" r:id="rId16"/>
    <p:sldId id="1845" r:id="rId17"/>
    <p:sldId id="1869" r:id="rId18"/>
    <p:sldId id="1755" r:id="rId19"/>
    <p:sldId id="1861" r:id="rId20"/>
    <p:sldId id="1862" r:id="rId21"/>
    <p:sldId id="1864" r:id="rId22"/>
    <p:sldId id="1867" r:id="rId23"/>
    <p:sldId id="1870" r:id="rId24"/>
    <p:sldId id="1871" r:id="rId25"/>
    <p:sldId id="18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853" autoAdjust="0"/>
  </p:normalViewPr>
  <p:slideViewPr>
    <p:cSldViewPr snapToGrid="0">
      <p:cViewPr varScale="1">
        <p:scale>
          <a:sx n="85" d="100"/>
          <a:sy n="85" d="100"/>
        </p:scale>
        <p:origin x="1536"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0974-C21E-4A8D-ACA0-7C5B6F4DF09B}"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0B2A2-8022-458D-9E30-88197C99C3B9}" type="slidenum">
              <a:rPr lang="en-US" smtClean="0"/>
              <a:t>‹#›</a:t>
            </a:fld>
            <a:endParaRPr lang="en-US"/>
          </a:p>
        </p:txBody>
      </p:sp>
    </p:spTree>
    <p:extLst>
      <p:ext uri="{BB962C8B-B14F-4D97-AF65-F5344CB8AC3E}">
        <p14:creationId xmlns:p14="http://schemas.microsoft.com/office/powerpoint/2010/main" val="21642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Examine gender and drugs, specifically women, primarily through a historical and critical lens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9A25-EF3D-4CE7-8DF8-A5ADFA5A9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39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observation that women might partially benefit from a system that destroys them was much further developed by Black feminists, both the Combahee River Collective, (Angela Davis, not pictured) all noted that White women, though oppressed within the patriarchy are privileged in racial hierarchies, which Audre Lord expanded to include other oppressed identities such as class and sexual orientation, all of which comes together brilliantly in the seminal work of Kimberley Crenshaw as intersectionality </a:t>
            </a:r>
          </a:p>
        </p:txBody>
      </p:sp>
      <p:sp>
        <p:nvSpPr>
          <p:cNvPr id="4" name="Slide Number Placeholder 3"/>
          <p:cNvSpPr>
            <a:spLocks noGrp="1"/>
          </p:cNvSpPr>
          <p:nvPr>
            <p:ph type="sldNum" sz="quarter" idx="5"/>
          </p:nvPr>
        </p:nvSpPr>
        <p:spPr/>
        <p:txBody>
          <a:bodyPr/>
          <a:lstStyle/>
          <a:p>
            <a:fld id="{A0D0B2A2-8022-458D-9E30-88197C99C3B9}" type="slidenum">
              <a:rPr lang="en-US" smtClean="0"/>
              <a:t>10</a:t>
            </a:fld>
            <a:endParaRPr lang="en-US"/>
          </a:p>
        </p:txBody>
      </p:sp>
    </p:spTree>
    <p:extLst>
      <p:ext uri="{BB962C8B-B14F-4D97-AF65-F5344CB8AC3E}">
        <p14:creationId xmlns:p14="http://schemas.microsoft.com/office/powerpoint/2010/main" val="721401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Intersectionality helps us understand the past - As medical authority organizes around white male supremacy in the 20</a:t>
            </a:r>
            <a:r>
              <a:rPr lang="en-US" baseline="30000" dirty="0"/>
              <a:t>th</a:t>
            </a:r>
            <a:r>
              <a:rPr lang="en-US" dirty="0"/>
              <a:t> century, reaction depends upon what kind of woman</a:t>
            </a:r>
          </a:p>
          <a:p>
            <a:r>
              <a:rPr lang="en-US" dirty="0"/>
              <a:t>For white women … not in workforce, economically dependent upon men, who are experiencing stifling gender roles, their experiences of discrimination were transformed into medical diagnoses and managed by the house of medicine with psychoactive medications</a:t>
            </a:r>
          </a:p>
        </p:txBody>
      </p:sp>
      <p:sp>
        <p:nvSpPr>
          <p:cNvPr id="4" name="Slide Number Placeholder 3"/>
          <p:cNvSpPr>
            <a:spLocks noGrp="1"/>
          </p:cNvSpPr>
          <p:nvPr>
            <p:ph type="sldNum" sz="quarter" idx="5"/>
          </p:nvPr>
        </p:nvSpPr>
        <p:spPr/>
        <p:txBody>
          <a:bodyPr/>
          <a:lstStyle/>
          <a:p>
            <a:fld id="{A0D0B2A2-8022-458D-9E30-88197C99C3B9}" type="slidenum">
              <a:rPr lang="en-US" smtClean="0"/>
              <a:t>11</a:t>
            </a:fld>
            <a:endParaRPr lang="en-US"/>
          </a:p>
        </p:txBody>
      </p:sp>
    </p:spTree>
    <p:extLst>
      <p:ext uri="{BB962C8B-B14F-4D97-AF65-F5344CB8AC3E}">
        <p14:creationId xmlns:p14="http://schemas.microsoft.com/office/powerpoint/2010/main" val="226733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people who self-managed their alienation, especially by illegal drugs,  people who were poor, non-white, they were criminalized, and might have been sent to the “public health prison” </a:t>
            </a:r>
          </a:p>
          <a:p>
            <a:r>
              <a:rPr lang="en-US" dirty="0"/>
              <a:t>Billie Holiday - The person who typifies a </a:t>
            </a:r>
            <a:r>
              <a:rPr lang="en-US" dirty="0" err="1"/>
              <a:t>lifecourse</a:t>
            </a:r>
            <a:r>
              <a:rPr lang="en-US" dirty="0"/>
              <a:t> of gender-based violence, experiences of racism and sexism, dismissal by health professionals, and who was literally hounded to her death by policing authorities yet produced some of the most enduring and outstanding art of the era</a:t>
            </a:r>
          </a:p>
        </p:txBody>
      </p:sp>
      <p:sp>
        <p:nvSpPr>
          <p:cNvPr id="4" name="Slide Number Placeholder 3"/>
          <p:cNvSpPr>
            <a:spLocks noGrp="1"/>
          </p:cNvSpPr>
          <p:nvPr>
            <p:ph type="sldNum" sz="quarter" idx="5"/>
          </p:nvPr>
        </p:nvSpPr>
        <p:spPr/>
        <p:txBody>
          <a:bodyPr/>
          <a:lstStyle/>
          <a:p>
            <a:fld id="{A0D0B2A2-8022-458D-9E30-88197C99C3B9}" type="slidenum">
              <a:rPr lang="en-US" smtClean="0"/>
              <a:t>12</a:t>
            </a:fld>
            <a:endParaRPr lang="en-US"/>
          </a:p>
        </p:txBody>
      </p:sp>
    </p:spTree>
    <p:extLst>
      <p:ext uri="{BB962C8B-B14F-4D97-AF65-F5344CB8AC3E}">
        <p14:creationId xmlns:p14="http://schemas.microsoft.com/office/powerpoint/2010/main" val="3890856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Addiction Medicine, as the field we know today, emerges in this period of health system neglect and criminalization – and most of the pioneers of our field were women</a:t>
            </a:r>
          </a:p>
          <a:p>
            <a:r>
              <a:rPr lang="en-US" dirty="0"/>
              <a:t>We all know Ruth Fox, Mary Jeanne Kreek, Marie </a:t>
            </a:r>
            <a:r>
              <a:rPr lang="en-US" dirty="0" err="1"/>
              <a:t>Nyswander</a:t>
            </a:r>
            <a:endParaRPr lang="en-US" dirty="0"/>
          </a:p>
        </p:txBody>
      </p:sp>
      <p:sp>
        <p:nvSpPr>
          <p:cNvPr id="4" name="Slide Number Placeholder 3"/>
          <p:cNvSpPr>
            <a:spLocks noGrp="1"/>
          </p:cNvSpPr>
          <p:nvPr>
            <p:ph type="sldNum" sz="quarter" idx="5"/>
          </p:nvPr>
        </p:nvSpPr>
        <p:spPr/>
        <p:txBody>
          <a:bodyPr/>
          <a:lstStyle/>
          <a:p>
            <a:fld id="{A0D0B2A2-8022-458D-9E30-88197C99C3B9}" type="slidenum">
              <a:rPr lang="en-US" smtClean="0"/>
              <a:t>13</a:t>
            </a:fld>
            <a:endParaRPr lang="en-US"/>
          </a:p>
        </p:txBody>
      </p:sp>
    </p:spTree>
    <p:extLst>
      <p:ext uri="{BB962C8B-B14F-4D97-AF65-F5344CB8AC3E}">
        <p14:creationId xmlns:p14="http://schemas.microsoft.com/office/powerpoint/2010/main" val="318096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5 women to graduate from Howard in 1955 (?) – partnered w Dole and </a:t>
            </a:r>
            <a:r>
              <a:rPr lang="en-US" dirty="0" err="1"/>
              <a:t>Nyswander</a:t>
            </a:r>
            <a:r>
              <a:rPr lang="en-US" dirty="0"/>
              <a:t> in NYC – providing clinical care for people with OUD, still practicing today and </a:t>
            </a:r>
          </a:p>
          <a:p>
            <a:r>
              <a:rPr lang="en-US" dirty="0"/>
              <a:t>Unjustly unrecognized in the history of our field</a:t>
            </a:r>
          </a:p>
          <a:p>
            <a:r>
              <a:rPr lang="en-US" dirty="0"/>
              <a:t>https://amsterdamnews.com/news/2018/01/11/dr-melissa-freeman-granddaughter-slave-front-lines/</a:t>
            </a:r>
          </a:p>
        </p:txBody>
      </p:sp>
      <p:sp>
        <p:nvSpPr>
          <p:cNvPr id="4" name="Slide Number Placeholder 3"/>
          <p:cNvSpPr>
            <a:spLocks noGrp="1"/>
          </p:cNvSpPr>
          <p:nvPr>
            <p:ph type="sldNum" sz="quarter" idx="5"/>
          </p:nvPr>
        </p:nvSpPr>
        <p:spPr/>
        <p:txBody>
          <a:bodyPr/>
          <a:lstStyle/>
          <a:p>
            <a:fld id="{A0D0B2A2-8022-458D-9E30-88197C99C3B9}" type="slidenum">
              <a:rPr lang="en-US" smtClean="0"/>
              <a:t>14</a:t>
            </a:fld>
            <a:endParaRPr lang="en-US"/>
          </a:p>
        </p:txBody>
      </p:sp>
    </p:spTree>
    <p:extLst>
      <p:ext uri="{BB962C8B-B14F-4D97-AF65-F5344CB8AC3E}">
        <p14:creationId xmlns:p14="http://schemas.microsoft.com/office/powerpoint/2010/main" val="4003414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development of addiction medicine (again work done more by women than men) – the focus of addiction medicine was more on men than on women</a:t>
            </a:r>
          </a:p>
          <a:p>
            <a:r>
              <a:rPr lang="en-US" dirty="0"/>
              <a:t>Following the advances of the second wave of feminism, Title 9 </a:t>
            </a:r>
            <a:r>
              <a:rPr lang="en-US" dirty="0" err="1"/>
              <a:t>esp</a:t>
            </a:r>
            <a:r>
              <a:rPr lang="en-US" dirty="0"/>
              <a:t>, doors opening for women in the halls of higher learning, and we have Golden age of research on women and drugs</a:t>
            </a:r>
          </a:p>
          <a:p>
            <a:r>
              <a:rPr lang="en-US" dirty="0"/>
              <a:t>Critical research from philosophy, ethnography and history all land at same place or worse from depiction of women who use drugs from the late 1880s: </a:t>
            </a:r>
          </a:p>
          <a:p>
            <a:r>
              <a:rPr lang="en-US" dirty="0"/>
              <a:t>Treatment: women continue to find themselves in male-dominated, sexist, “therapeutic settings” – experienced voyeurism, ridicule, sexual harassment, even assault</a:t>
            </a:r>
          </a:p>
          <a:p>
            <a:r>
              <a:rPr lang="en-US" dirty="0"/>
              <a:t>Ettore reflected: “the situations and needs of women were largely unacknowledged and unrecognized within both the treatment and the research world” </a:t>
            </a:r>
            <a:r>
              <a:rPr lang="en-US" dirty="0">
                <a:highlight>
                  <a:srgbClr val="FFFF00"/>
                </a:highlight>
              </a:rPr>
              <a:t>– the study of female addiction a “non-field”</a:t>
            </a:r>
          </a:p>
        </p:txBody>
      </p:sp>
      <p:sp>
        <p:nvSpPr>
          <p:cNvPr id="4" name="Slide Number Placeholder 3"/>
          <p:cNvSpPr>
            <a:spLocks noGrp="1"/>
          </p:cNvSpPr>
          <p:nvPr>
            <p:ph type="sldNum" sz="quarter" idx="5"/>
          </p:nvPr>
        </p:nvSpPr>
        <p:spPr/>
        <p:txBody>
          <a:bodyPr/>
          <a:lstStyle/>
          <a:p>
            <a:fld id="{A0D0B2A2-8022-458D-9E30-88197C99C3B9}" type="slidenum">
              <a:rPr lang="en-US" smtClean="0"/>
              <a:t>15</a:t>
            </a:fld>
            <a:endParaRPr lang="en-US"/>
          </a:p>
        </p:txBody>
      </p:sp>
    </p:spTree>
    <p:extLst>
      <p:ext uri="{BB962C8B-B14F-4D97-AF65-F5344CB8AC3E}">
        <p14:creationId xmlns:p14="http://schemas.microsoft.com/office/powerpoint/2010/main" val="2666525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for persistent gendered inequities lies in structural relations – Trish Homan</a:t>
            </a:r>
            <a:br>
              <a:rPr lang="en-US" dirty="0"/>
            </a:br>
            <a:r>
              <a:rPr lang="en-US" dirty="0"/>
              <a:t>Gender = “multi level social system” Structural Sexism: Systemic gender inequality at macro level (US, State), </a:t>
            </a:r>
            <a:r>
              <a:rPr lang="en-US" dirty="0" err="1"/>
              <a:t>meso</a:t>
            </a:r>
            <a:r>
              <a:rPr lang="en-US" dirty="0"/>
              <a:t> level (marital dyad), and micro level (individual)</a:t>
            </a:r>
          </a:p>
          <a:p>
            <a:r>
              <a:rPr lang="en-US" dirty="0"/>
              <a:t>Resonates w Nancy Krieger </a:t>
            </a:r>
            <a:r>
              <a:rPr lang="en-US" dirty="0" err="1"/>
              <a:t>ecosocial</a:t>
            </a:r>
            <a:r>
              <a:rPr lang="en-US" dirty="0"/>
              <a:t> analysis of discrimination more broadly – not just legal or interpersonal but institutional structures of relations – dominance and oppression </a:t>
            </a:r>
          </a:p>
          <a:p>
            <a:r>
              <a:rPr lang="en-US" dirty="0"/>
              <a:t>To paraphrase n Krieger – if sexism served no function – it would be easy to eliminate</a:t>
            </a:r>
          </a:p>
        </p:txBody>
      </p:sp>
      <p:sp>
        <p:nvSpPr>
          <p:cNvPr id="4" name="Slide Number Placeholder 3"/>
          <p:cNvSpPr>
            <a:spLocks noGrp="1"/>
          </p:cNvSpPr>
          <p:nvPr>
            <p:ph type="sldNum" sz="quarter" idx="5"/>
          </p:nvPr>
        </p:nvSpPr>
        <p:spPr/>
        <p:txBody>
          <a:bodyPr/>
          <a:lstStyle/>
          <a:p>
            <a:fld id="{A0D0B2A2-8022-458D-9E30-88197C99C3B9}" type="slidenum">
              <a:rPr lang="en-US" smtClean="0"/>
              <a:t>16</a:t>
            </a:fld>
            <a:endParaRPr lang="en-US"/>
          </a:p>
        </p:txBody>
      </p:sp>
    </p:spTree>
    <p:extLst>
      <p:ext uri="{BB962C8B-B14F-4D97-AF65-F5344CB8AC3E}">
        <p14:creationId xmlns:p14="http://schemas.microsoft.com/office/powerpoint/2010/main" val="3896448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Paradigm shift </a:t>
            </a:r>
          </a:p>
          <a:p>
            <a:r>
              <a:rPr lang="en-US" dirty="0"/>
              <a:t>Universalizing language whitewashes race, erases gender, and is silent on intersectionality</a:t>
            </a:r>
          </a:p>
          <a:p>
            <a:r>
              <a:rPr lang="en-US" dirty="0"/>
              <a:t>Language that does not recognize structural inequities and a language that accepts rather than challenges the status quo</a:t>
            </a:r>
          </a:p>
          <a:p>
            <a:r>
              <a:rPr lang="en-US" dirty="0"/>
              <a:t>It is the status quo that makes us sick</a:t>
            </a:r>
          </a:p>
        </p:txBody>
      </p:sp>
      <p:sp>
        <p:nvSpPr>
          <p:cNvPr id="4" name="Slide Number Placeholder 3"/>
          <p:cNvSpPr>
            <a:spLocks noGrp="1"/>
          </p:cNvSpPr>
          <p:nvPr>
            <p:ph type="sldNum" sz="quarter" idx="5"/>
          </p:nvPr>
        </p:nvSpPr>
        <p:spPr/>
        <p:txBody>
          <a:bodyPr/>
          <a:lstStyle/>
          <a:p>
            <a:fld id="{A0D0B2A2-8022-458D-9E30-88197C99C3B9}" type="slidenum">
              <a:rPr lang="en-US" smtClean="0"/>
              <a:t>17</a:t>
            </a:fld>
            <a:endParaRPr lang="en-US"/>
          </a:p>
        </p:txBody>
      </p:sp>
    </p:spTree>
    <p:extLst>
      <p:ext uri="{BB962C8B-B14F-4D97-AF65-F5344CB8AC3E}">
        <p14:creationId xmlns:p14="http://schemas.microsoft.com/office/powerpoint/2010/main" val="4183961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to the parable – origin of both addiction medicine and medical authority in the Victorian era</a:t>
            </a:r>
          </a:p>
          <a:p>
            <a:r>
              <a:rPr lang="en-US" dirty="0"/>
              <a:t>What has changed – patient more likely to be a man, provider more likely to be a woman, and we meet not in a home but in a clinic reflecting the expanse of the structure of medicine and its authority</a:t>
            </a:r>
          </a:p>
          <a:p>
            <a:r>
              <a:rPr lang="en-US" dirty="0"/>
              <a:t>To cite Historian Anne </a:t>
            </a:r>
            <a:r>
              <a:rPr lang="en-US" dirty="0" err="1"/>
              <a:t>Blaschke</a:t>
            </a:r>
            <a:r>
              <a:rPr lang="en-US" dirty="0"/>
              <a:t>, Children of title 9 – promised equality – only to run up against persistent structural sexism</a:t>
            </a:r>
          </a:p>
        </p:txBody>
      </p:sp>
      <p:sp>
        <p:nvSpPr>
          <p:cNvPr id="4" name="Slide Number Placeholder 3"/>
          <p:cNvSpPr>
            <a:spLocks noGrp="1"/>
          </p:cNvSpPr>
          <p:nvPr>
            <p:ph type="sldNum" sz="quarter" idx="5"/>
          </p:nvPr>
        </p:nvSpPr>
        <p:spPr/>
        <p:txBody>
          <a:bodyPr/>
          <a:lstStyle/>
          <a:p>
            <a:fld id="{A0D0B2A2-8022-458D-9E30-88197C99C3B9}" type="slidenum">
              <a:rPr lang="en-US" smtClean="0"/>
              <a:t>18</a:t>
            </a:fld>
            <a:endParaRPr lang="en-US"/>
          </a:p>
        </p:txBody>
      </p:sp>
    </p:spTree>
    <p:extLst>
      <p:ext uri="{BB962C8B-B14F-4D97-AF65-F5344CB8AC3E}">
        <p14:creationId xmlns:p14="http://schemas.microsoft.com/office/powerpoint/2010/main" val="1406545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women – this question is important –If we think gender is about identity, just about sameness or difference, if we think that women are little men, or men who sometimes menstruate, men who can reproduce, we neglect recognition of power and oppression and how the exercise of an uncritical medical authority supports the status quo </a:t>
            </a:r>
          </a:p>
          <a:p>
            <a:r>
              <a:rPr lang="en-US" dirty="0"/>
              <a:t>We need to be critical of the medicalization of human behavior, how medicine, as a normative field, structures and reinforces specific modes of being, “disciplines” bodies to “perform” gender through our therapeutic enterprise</a:t>
            </a:r>
          </a:p>
        </p:txBody>
      </p:sp>
      <p:sp>
        <p:nvSpPr>
          <p:cNvPr id="4" name="Slide Number Placeholder 3"/>
          <p:cNvSpPr>
            <a:spLocks noGrp="1"/>
          </p:cNvSpPr>
          <p:nvPr>
            <p:ph type="sldNum" sz="quarter" idx="5"/>
          </p:nvPr>
        </p:nvSpPr>
        <p:spPr/>
        <p:txBody>
          <a:bodyPr/>
          <a:lstStyle/>
          <a:p>
            <a:fld id="{A0D0B2A2-8022-458D-9E30-88197C99C3B9}" type="slidenum">
              <a:rPr lang="en-US" smtClean="0"/>
              <a:t>19</a:t>
            </a:fld>
            <a:endParaRPr lang="en-US"/>
          </a:p>
        </p:txBody>
      </p:sp>
    </p:spTree>
    <p:extLst>
      <p:ext uri="{BB962C8B-B14F-4D97-AF65-F5344CB8AC3E}">
        <p14:creationId xmlns:p14="http://schemas.microsoft.com/office/powerpoint/2010/main" val="310792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Cylinder-seal of the "Lady" or "Queen" (Sumerian NIN) </a:t>
            </a:r>
            <a:r>
              <a:rPr lang="en-US" dirty="0" err="1"/>
              <a:t>Puabi</a:t>
            </a:r>
            <a:r>
              <a:rPr lang="en-US" dirty="0"/>
              <a:t>, one of the defuncts of the Royal Cemetery of Ur, c. 2600 BC. Banquet scene, typical of the Early Dynastic Period.</a:t>
            </a:r>
          </a:p>
          <a:p>
            <a:r>
              <a:rPr lang="en-US" dirty="0"/>
              <a:t>Minoan Poppy Goddess 1300 BCE</a:t>
            </a:r>
          </a:p>
        </p:txBody>
      </p:sp>
      <p:sp>
        <p:nvSpPr>
          <p:cNvPr id="4" name="Slide Number Placeholder 3"/>
          <p:cNvSpPr>
            <a:spLocks noGrp="1"/>
          </p:cNvSpPr>
          <p:nvPr>
            <p:ph type="sldNum" sz="quarter" idx="5"/>
          </p:nvPr>
        </p:nvSpPr>
        <p:spPr/>
        <p:txBody>
          <a:bodyPr/>
          <a:lstStyle/>
          <a:p>
            <a:fld id="{A0D0B2A2-8022-458D-9E30-88197C99C3B9}" type="slidenum">
              <a:rPr lang="en-US" smtClean="0"/>
              <a:t>2</a:t>
            </a:fld>
            <a:endParaRPr lang="en-US"/>
          </a:p>
        </p:txBody>
      </p:sp>
    </p:spTree>
    <p:extLst>
      <p:ext uri="{BB962C8B-B14F-4D97-AF65-F5344CB8AC3E}">
        <p14:creationId xmlns:p14="http://schemas.microsoft.com/office/powerpoint/2010/main" val="360555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don’t critically examine gender, we will continue to reproduce both the male bias of the neutral “objective gaze” and the assumptions of (White heteronormative man) research subject</a:t>
            </a:r>
          </a:p>
          <a:p>
            <a:r>
              <a:rPr lang="en-US" dirty="0"/>
              <a:t>We will continue to individualize complex social phenomena at the bedside and neglect attention to relations</a:t>
            </a:r>
          </a:p>
          <a:p>
            <a:r>
              <a:rPr lang="en-US" dirty="0"/>
              <a:t>Addiction medicine as a field is ahistorical, individualized and hence divorced from understandings of society of power and oppression</a:t>
            </a:r>
          </a:p>
        </p:txBody>
      </p:sp>
      <p:sp>
        <p:nvSpPr>
          <p:cNvPr id="4" name="Slide Number Placeholder 3"/>
          <p:cNvSpPr>
            <a:spLocks noGrp="1"/>
          </p:cNvSpPr>
          <p:nvPr>
            <p:ph type="sldNum" sz="quarter" idx="5"/>
          </p:nvPr>
        </p:nvSpPr>
        <p:spPr/>
        <p:txBody>
          <a:bodyPr/>
          <a:lstStyle/>
          <a:p>
            <a:fld id="{A0D0B2A2-8022-458D-9E30-88197C99C3B9}" type="slidenum">
              <a:rPr lang="en-US" smtClean="0"/>
              <a:t>20</a:t>
            </a:fld>
            <a:endParaRPr lang="en-US"/>
          </a:p>
        </p:txBody>
      </p:sp>
    </p:spTree>
    <p:extLst>
      <p:ext uri="{BB962C8B-B14F-4D97-AF65-F5344CB8AC3E}">
        <p14:creationId xmlns:p14="http://schemas.microsoft.com/office/powerpoint/2010/main" val="2004932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great pleasures of addiction medicine is that it reflects the universe – in our work both clinical and research we witness: poverty, worsening inequities, political repression, commercial exploitation, political destabilization, increasing militarism, and environmental destruction –  we are a deeply troubled society and it is making us sick – we are asking the wrong questions</a:t>
            </a:r>
          </a:p>
        </p:txBody>
      </p:sp>
      <p:sp>
        <p:nvSpPr>
          <p:cNvPr id="4" name="Slide Number Placeholder 3"/>
          <p:cNvSpPr>
            <a:spLocks noGrp="1"/>
          </p:cNvSpPr>
          <p:nvPr>
            <p:ph type="sldNum" sz="quarter" idx="5"/>
          </p:nvPr>
        </p:nvSpPr>
        <p:spPr/>
        <p:txBody>
          <a:bodyPr/>
          <a:lstStyle/>
          <a:p>
            <a:fld id="{A0D0B2A2-8022-458D-9E30-88197C99C3B9}" type="slidenum">
              <a:rPr lang="en-US" smtClean="0"/>
              <a:t>21</a:t>
            </a:fld>
            <a:endParaRPr lang="en-US"/>
          </a:p>
        </p:txBody>
      </p:sp>
    </p:spTree>
    <p:extLst>
      <p:ext uri="{BB962C8B-B14F-4D97-AF65-F5344CB8AC3E}">
        <p14:creationId xmlns:p14="http://schemas.microsoft.com/office/powerpoint/2010/main" val="3042445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exploration of brain function, medication response, clinical programming are useful – they don’t address the why of addiction</a:t>
            </a:r>
          </a:p>
          <a:p>
            <a:r>
              <a:rPr lang="en-US" dirty="0"/>
              <a:t>What is it about us, the last 150 years, capitalism, empire, - that aligns – dark alchemy – in addiction</a:t>
            </a:r>
          </a:p>
        </p:txBody>
      </p:sp>
      <p:sp>
        <p:nvSpPr>
          <p:cNvPr id="4" name="Slide Number Placeholder 3"/>
          <p:cNvSpPr>
            <a:spLocks noGrp="1"/>
          </p:cNvSpPr>
          <p:nvPr>
            <p:ph type="sldNum" sz="quarter" idx="5"/>
          </p:nvPr>
        </p:nvSpPr>
        <p:spPr/>
        <p:txBody>
          <a:bodyPr/>
          <a:lstStyle/>
          <a:p>
            <a:fld id="{A0D0B2A2-8022-458D-9E30-88197C99C3B9}" type="slidenum">
              <a:rPr lang="en-US" smtClean="0"/>
              <a:t>22</a:t>
            </a:fld>
            <a:endParaRPr lang="en-US"/>
          </a:p>
        </p:txBody>
      </p:sp>
    </p:spTree>
    <p:extLst>
      <p:ext uri="{BB962C8B-B14F-4D97-AF65-F5344CB8AC3E}">
        <p14:creationId xmlns:p14="http://schemas.microsoft.com/office/powerpoint/2010/main" val="546779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Embodied knowledge </a:t>
            </a:r>
          </a:p>
        </p:txBody>
      </p:sp>
      <p:sp>
        <p:nvSpPr>
          <p:cNvPr id="4" name="Slide Number Placeholder 3"/>
          <p:cNvSpPr>
            <a:spLocks noGrp="1"/>
          </p:cNvSpPr>
          <p:nvPr>
            <p:ph type="sldNum" sz="quarter" idx="5"/>
          </p:nvPr>
        </p:nvSpPr>
        <p:spPr/>
        <p:txBody>
          <a:bodyPr/>
          <a:lstStyle/>
          <a:p>
            <a:fld id="{A0D0B2A2-8022-458D-9E30-88197C99C3B9}" type="slidenum">
              <a:rPr lang="en-US" smtClean="0"/>
              <a:t>23</a:t>
            </a:fld>
            <a:endParaRPr lang="en-US"/>
          </a:p>
        </p:txBody>
      </p:sp>
    </p:spTree>
    <p:extLst>
      <p:ext uri="{BB962C8B-B14F-4D97-AF65-F5344CB8AC3E}">
        <p14:creationId xmlns:p14="http://schemas.microsoft.com/office/powerpoint/2010/main" val="2720249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with an observation – most forms of discrimination emerge initially from the unknown – we live in a society segregated in part by race and class – yet almost all are born to women, almost all grow up in intimate environments with mothers, aunts, sisters, many of us live and work our entire lives surrounded by women – yet male supremacy, though not a human cultural universal, the dehumanization of women, remains all too common</a:t>
            </a:r>
          </a:p>
        </p:txBody>
      </p:sp>
      <p:sp>
        <p:nvSpPr>
          <p:cNvPr id="4" name="Slide Number Placeholder 3"/>
          <p:cNvSpPr>
            <a:spLocks noGrp="1"/>
          </p:cNvSpPr>
          <p:nvPr>
            <p:ph type="sldNum" sz="quarter" idx="5"/>
          </p:nvPr>
        </p:nvSpPr>
        <p:spPr/>
        <p:txBody>
          <a:bodyPr/>
          <a:lstStyle/>
          <a:p>
            <a:fld id="{A0D0B2A2-8022-458D-9E30-88197C99C3B9}" type="slidenum">
              <a:rPr lang="en-US" smtClean="0"/>
              <a:t>24</a:t>
            </a:fld>
            <a:endParaRPr lang="en-US"/>
          </a:p>
        </p:txBody>
      </p:sp>
    </p:spTree>
    <p:extLst>
      <p:ext uri="{BB962C8B-B14F-4D97-AF65-F5344CB8AC3E}">
        <p14:creationId xmlns:p14="http://schemas.microsoft.com/office/powerpoint/2010/main" val="373423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Corresponds with development of capitalism – and alienation</a:t>
            </a:r>
          </a:p>
        </p:txBody>
      </p:sp>
      <p:sp>
        <p:nvSpPr>
          <p:cNvPr id="4" name="Slide Number Placeholder 3"/>
          <p:cNvSpPr>
            <a:spLocks noGrp="1"/>
          </p:cNvSpPr>
          <p:nvPr>
            <p:ph type="sldNum" sz="quarter" idx="5"/>
          </p:nvPr>
        </p:nvSpPr>
        <p:spPr/>
        <p:txBody>
          <a:bodyPr/>
          <a:lstStyle/>
          <a:p>
            <a:fld id="{A0D0B2A2-8022-458D-9E30-88197C99C3B9}" type="slidenum">
              <a:rPr lang="en-US" smtClean="0"/>
              <a:t>3</a:t>
            </a:fld>
            <a:endParaRPr lang="en-US"/>
          </a:p>
        </p:txBody>
      </p:sp>
    </p:spTree>
    <p:extLst>
      <p:ext uri="{BB962C8B-B14F-4D97-AF65-F5344CB8AC3E}">
        <p14:creationId xmlns:p14="http://schemas.microsoft.com/office/powerpoint/2010/main" val="2631236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first crisis – opioids second – and opioid addiction was a condition associated primarily w women</a:t>
            </a:r>
          </a:p>
        </p:txBody>
      </p:sp>
      <p:sp>
        <p:nvSpPr>
          <p:cNvPr id="4" name="Slide Number Placeholder 3"/>
          <p:cNvSpPr>
            <a:spLocks noGrp="1"/>
          </p:cNvSpPr>
          <p:nvPr>
            <p:ph type="sldNum" sz="quarter" idx="5"/>
          </p:nvPr>
        </p:nvSpPr>
        <p:spPr/>
        <p:txBody>
          <a:bodyPr/>
          <a:lstStyle/>
          <a:p>
            <a:fld id="{A0D0B2A2-8022-458D-9E30-88197C99C3B9}" type="slidenum">
              <a:rPr lang="en-US" smtClean="0"/>
              <a:t>4</a:t>
            </a:fld>
            <a:endParaRPr lang="en-US"/>
          </a:p>
        </p:txBody>
      </p:sp>
    </p:spTree>
    <p:extLst>
      <p:ext uri="{BB962C8B-B14F-4D97-AF65-F5344CB8AC3E}">
        <p14:creationId xmlns:p14="http://schemas.microsoft.com/office/powerpoint/2010/main" val="599457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does the modern concept and practice of addiction medicine emerge in this era, but we also can see the early establishment of medical authority </a:t>
            </a:r>
          </a:p>
          <a:p>
            <a:r>
              <a:rPr lang="en-US" dirty="0"/>
              <a:t>In the negotiation of iatrogenic dependence between the lying woman who is addicted to opioids and the male physician who enters into the private domestic space of the home – the traditional locus of female authority- we see </a:t>
            </a:r>
          </a:p>
          <a:p>
            <a:r>
              <a:rPr lang="en-US" dirty="0"/>
              <a:t>the beginning of the medical regulation of domestic and behavioral practices, the changing site of patriarchal authority from the male head of the household to first the doctor and then the state</a:t>
            </a:r>
          </a:p>
        </p:txBody>
      </p:sp>
      <p:sp>
        <p:nvSpPr>
          <p:cNvPr id="4" name="Slide Number Placeholder 3"/>
          <p:cNvSpPr>
            <a:spLocks noGrp="1"/>
          </p:cNvSpPr>
          <p:nvPr>
            <p:ph type="sldNum" sz="quarter" idx="5"/>
          </p:nvPr>
        </p:nvSpPr>
        <p:spPr/>
        <p:txBody>
          <a:bodyPr/>
          <a:lstStyle/>
          <a:p>
            <a:fld id="{A0D0B2A2-8022-458D-9E30-88197C99C3B9}" type="slidenum">
              <a:rPr lang="en-US" smtClean="0"/>
              <a:t>5</a:t>
            </a:fld>
            <a:endParaRPr lang="en-US"/>
          </a:p>
        </p:txBody>
      </p:sp>
    </p:spTree>
    <p:extLst>
      <p:ext uri="{BB962C8B-B14F-4D97-AF65-F5344CB8AC3E}">
        <p14:creationId xmlns:p14="http://schemas.microsoft.com/office/powerpoint/2010/main" val="322858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Addiction initially seen as proof of the weakness of women – their “self-pleasuring” disqualified them from political representation, the work of fiction helped to identify addiction as emerging from the disconnect between a changing society in conflict with fixed gender roles –  Addiction is a symptom of social dis-eases to be addressed by suffrage</a:t>
            </a:r>
          </a:p>
        </p:txBody>
      </p:sp>
      <p:sp>
        <p:nvSpPr>
          <p:cNvPr id="4" name="Slide Number Placeholder 3"/>
          <p:cNvSpPr>
            <a:spLocks noGrp="1"/>
          </p:cNvSpPr>
          <p:nvPr>
            <p:ph type="sldNum" sz="quarter" idx="5"/>
          </p:nvPr>
        </p:nvSpPr>
        <p:spPr/>
        <p:txBody>
          <a:bodyPr/>
          <a:lstStyle/>
          <a:p>
            <a:fld id="{A0D0B2A2-8022-458D-9E30-88197C99C3B9}" type="slidenum">
              <a:rPr lang="en-US" smtClean="0"/>
              <a:t>6</a:t>
            </a:fld>
            <a:endParaRPr lang="en-US"/>
          </a:p>
        </p:txBody>
      </p:sp>
    </p:spTree>
    <p:extLst>
      <p:ext uri="{BB962C8B-B14F-4D97-AF65-F5344CB8AC3E}">
        <p14:creationId xmlns:p14="http://schemas.microsoft.com/office/powerpoint/2010/main" val="2532156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men cared for wealthy white women – this is the first era of women physicians – who worked predominantly with the poor, with working women and their children, And whose presence was seen as a threat </a:t>
            </a:r>
          </a:p>
        </p:txBody>
      </p:sp>
      <p:sp>
        <p:nvSpPr>
          <p:cNvPr id="4" name="Slide Number Placeholder 3"/>
          <p:cNvSpPr>
            <a:spLocks noGrp="1"/>
          </p:cNvSpPr>
          <p:nvPr>
            <p:ph type="sldNum" sz="quarter" idx="5"/>
          </p:nvPr>
        </p:nvSpPr>
        <p:spPr/>
        <p:txBody>
          <a:bodyPr/>
          <a:lstStyle/>
          <a:p>
            <a:fld id="{A0D0B2A2-8022-458D-9E30-88197C99C3B9}" type="slidenum">
              <a:rPr lang="en-US" smtClean="0"/>
              <a:t>7</a:t>
            </a:fld>
            <a:endParaRPr lang="en-US"/>
          </a:p>
        </p:txBody>
      </p:sp>
    </p:spTree>
    <p:extLst>
      <p:ext uri="{BB962C8B-B14F-4D97-AF65-F5344CB8AC3E}">
        <p14:creationId xmlns:p14="http://schemas.microsoft.com/office/powerpoint/2010/main" val="3624927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 in both who the person w addiction is and a shift in providers – the establishment of prohibitionist drug policy (Harrison narcotics)</a:t>
            </a:r>
          </a:p>
          <a:p>
            <a:r>
              <a:rPr lang="en-US" dirty="0"/>
              <a:t>ALSO -  a consolidation of white male medical authority following publication of the Flexner report – women’s medical colleges, HBCUs, midwives</a:t>
            </a:r>
          </a:p>
        </p:txBody>
      </p:sp>
      <p:sp>
        <p:nvSpPr>
          <p:cNvPr id="4" name="Slide Number Placeholder 3"/>
          <p:cNvSpPr>
            <a:spLocks noGrp="1"/>
          </p:cNvSpPr>
          <p:nvPr>
            <p:ph type="sldNum" sz="quarter" idx="5"/>
          </p:nvPr>
        </p:nvSpPr>
        <p:spPr/>
        <p:txBody>
          <a:bodyPr/>
          <a:lstStyle/>
          <a:p>
            <a:fld id="{A0D0B2A2-8022-458D-9E30-88197C99C3B9}" type="slidenum">
              <a:rPr lang="en-US" smtClean="0"/>
              <a:t>8</a:t>
            </a:fld>
            <a:endParaRPr lang="en-US"/>
          </a:p>
        </p:txBody>
      </p:sp>
    </p:spTree>
    <p:extLst>
      <p:ext uri="{BB962C8B-B14F-4D97-AF65-F5344CB8AC3E}">
        <p14:creationId xmlns:p14="http://schemas.microsoft.com/office/powerpoint/2010/main" val="1375932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is more than gender identify – consists of social roles, norms, relations, and especially relations of power.</a:t>
            </a:r>
          </a:p>
          <a:p>
            <a:r>
              <a:rPr lang="en-US" dirty="0"/>
              <a:t> Simone de Beauvoir  : “One is not born but becomes a woman”</a:t>
            </a:r>
          </a:p>
          <a:p>
            <a:r>
              <a:rPr lang="en-US" dirty="0"/>
              <a:t>Judith Butler: Gender is “performative”, reproduced (and changed) through ways of speaking and doing</a:t>
            </a:r>
          </a:p>
          <a:p>
            <a:r>
              <a:rPr lang="en-US" dirty="0"/>
              <a:t>Catharine MacKinnon: discussed how viewing gender as a matter of sameness and difference – covers up the reality of  Gender which is “a system of social hierarchy and imposed inequality of power.”  </a:t>
            </a:r>
          </a:p>
          <a:p>
            <a:r>
              <a:rPr lang="en-US" dirty="0"/>
              <a:t>“Political system of male dominance and female subordination that sexualizes power for men and powerlessness for women – how male supremacy gives women a survival stake in the system that destroys them.”</a:t>
            </a:r>
          </a:p>
          <a:p>
            <a:endParaRPr lang="en-US" dirty="0"/>
          </a:p>
        </p:txBody>
      </p:sp>
      <p:sp>
        <p:nvSpPr>
          <p:cNvPr id="4" name="Slide Number Placeholder 3"/>
          <p:cNvSpPr>
            <a:spLocks noGrp="1"/>
          </p:cNvSpPr>
          <p:nvPr>
            <p:ph type="sldNum" sz="quarter" idx="5"/>
          </p:nvPr>
        </p:nvSpPr>
        <p:spPr/>
        <p:txBody>
          <a:bodyPr/>
          <a:lstStyle/>
          <a:p>
            <a:fld id="{A0D0B2A2-8022-458D-9E30-88197C99C3B9}" type="slidenum">
              <a:rPr lang="en-US" smtClean="0"/>
              <a:t>9</a:t>
            </a:fld>
            <a:endParaRPr lang="en-US"/>
          </a:p>
        </p:txBody>
      </p:sp>
    </p:spTree>
    <p:extLst>
      <p:ext uri="{BB962C8B-B14F-4D97-AF65-F5344CB8AC3E}">
        <p14:creationId xmlns:p14="http://schemas.microsoft.com/office/powerpoint/2010/main" val="64313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285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577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29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563F92-27F4-4FDD-B7FC-2F4D9A7D36B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228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971" y="365593"/>
            <a:ext cx="10514060"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19135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F8BF3B-343F-4C6B-8454-3E9A19870A32}"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3262781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F8BF3B-343F-4C6B-8454-3E9A19870A32}"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101198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BF3B-343F-4C6B-8454-3E9A19870A32}"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349986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F8BF3B-343F-4C6B-8454-3E9A19870A32}"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122929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F8BF3B-343F-4C6B-8454-3E9A19870A32}"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2602754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F8BF3B-343F-4C6B-8454-3E9A19870A32}"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274851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8647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8BF3B-343F-4C6B-8454-3E9A19870A32}"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3914806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F8BF3B-343F-4C6B-8454-3E9A19870A32}"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2628688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F8BF3B-343F-4C6B-8454-3E9A19870A32}"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3621070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F8BF3B-343F-4C6B-8454-3E9A19870A32}"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3103371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F8BF3B-343F-4C6B-8454-3E9A19870A32}"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2FE94-460E-498D-96CF-13F3B737C8A2}" type="slidenum">
              <a:rPr lang="en-US" smtClean="0"/>
              <a:t>‹#›</a:t>
            </a:fld>
            <a:endParaRPr lang="en-US"/>
          </a:p>
        </p:txBody>
      </p:sp>
    </p:spTree>
    <p:extLst>
      <p:ext uri="{BB962C8B-B14F-4D97-AF65-F5344CB8AC3E}">
        <p14:creationId xmlns:p14="http://schemas.microsoft.com/office/powerpoint/2010/main" val="38603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44536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504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6763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9280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9042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5908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6080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502F4-68C2-4A69-AECA-2555F6EEB782}" type="datetimeFigureOut">
              <a:rPr lang="en-US" smtClean="0">
                <a:solidFill>
                  <a:prstClr val="white">
                    <a:tint val="75000"/>
                  </a:prstClr>
                </a:solidFill>
              </a:rPr>
              <a:pPr/>
              <a:t>10/30/2023</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76282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8BF3B-343F-4C6B-8454-3E9A19870A32}" type="datetimeFigureOut">
              <a:rPr lang="en-US" smtClean="0"/>
              <a:t>10/30/2023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2FE94-460E-498D-96CF-13F3B737C8A2}" type="slidenum">
              <a:rPr lang="en-US" smtClean="0"/>
              <a:t>‹#›</a:t>
            </a:fld>
            <a:endParaRPr lang="en-US"/>
          </a:p>
        </p:txBody>
      </p:sp>
    </p:spTree>
    <p:extLst>
      <p:ext uri="{BB962C8B-B14F-4D97-AF65-F5344CB8AC3E}">
        <p14:creationId xmlns:p14="http://schemas.microsoft.com/office/powerpoint/2010/main" val="36517713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9.jpe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BCCB7-7159-CA12-EA90-A3D4B473AB59}"/>
              </a:ext>
            </a:extLst>
          </p:cNvPr>
          <p:cNvSpPr>
            <a:spLocks noGrp="1"/>
          </p:cNvSpPr>
          <p:nvPr>
            <p:ph type="ctrTitle"/>
          </p:nvPr>
        </p:nvSpPr>
        <p:spPr>
          <a:xfrm>
            <a:off x="838200" y="451381"/>
            <a:ext cx="10512552" cy="4066540"/>
          </a:xfrm>
        </p:spPr>
        <p:txBody>
          <a:bodyPr anchor="b">
            <a:normAutofit/>
          </a:bodyPr>
          <a:lstStyle/>
          <a:p>
            <a:pPr algn="l"/>
            <a:r>
              <a:rPr lang="en-US" sz="6600" dirty="0"/>
              <a:t>Women, Power, and Addiction</a:t>
            </a:r>
            <a:br>
              <a:rPr lang="en-US" sz="6600" dirty="0"/>
            </a:br>
            <a:br>
              <a:rPr lang="en-US" sz="6600" dirty="0"/>
            </a:br>
            <a:endParaRPr lang="en-US" sz="6600" dirty="0"/>
          </a:p>
        </p:txBody>
      </p:sp>
      <p:sp>
        <p:nvSpPr>
          <p:cNvPr id="3" name="Subtitle 2">
            <a:extLst>
              <a:ext uri="{FF2B5EF4-FFF2-40B4-BE49-F238E27FC236}">
                <a16:creationId xmlns:a16="http://schemas.microsoft.com/office/drawing/2014/main" id="{F9CCD743-D6A7-921A-F492-BF79F050BA0C}"/>
              </a:ext>
            </a:extLst>
          </p:cNvPr>
          <p:cNvSpPr>
            <a:spLocks noGrp="1"/>
          </p:cNvSpPr>
          <p:nvPr>
            <p:ph type="subTitle" idx="1"/>
          </p:nvPr>
        </p:nvSpPr>
        <p:spPr>
          <a:xfrm>
            <a:off x="838199" y="4983276"/>
            <a:ext cx="10512552" cy="1126680"/>
          </a:xfrm>
        </p:spPr>
        <p:txBody>
          <a:bodyPr>
            <a:noAutofit/>
          </a:bodyPr>
          <a:lstStyle/>
          <a:p>
            <a:pPr algn="l"/>
            <a:r>
              <a:rPr lang="en-US" sz="2200" dirty="0"/>
              <a:t>Mishka Terplan MD MPH</a:t>
            </a:r>
            <a:br>
              <a:rPr lang="en-US" sz="2200" dirty="0"/>
            </a:br>
            <a:r>
              <a:rPr lang="en-US" sz="2200" dirty="0"/>
              <a:t>Medical Director, Friends Research Institute</a:t>
            </a:r>
            <a:br>
              <a:rPr lang="en-US" sz="2200" dirty="0"/>
            </a:br>
            <a:r>
              <a:rPr lang="en-US" sz="2200" dirty="0"/>
              <a:t>Substance Use Warmline Clinician, UCSF</a:t>
            </a:r>
          </a:p>
        </p:txBody>
      </p:sp>
      <p:pic>
        <p:nvPicPr>
          <p:cNvPr id="4" name="Picture 3">
            <a:extLst>
              <a:ext uri="{FF2B5EF4-FFF2-40B4-BE49-F238E27FC236}">
                <a16:creationId xmlns:a16="http://schemas.microsoft.com/office/drawing/2014/main" id="{EBD16809-5B9A-5923-F8C4-8FE596B122AC}"/>
              </a:ext>
            </a:extLst>
          </p:cNvPr>
          <p:cNvPicPr>
            <a:picLocks noChangeAspect="1"/>
          </p:cNvPicPr>
          <p:nvPr/>
        </p:nvPicPr>
        <p:blipFill>
          <a:blip r:embed="rId3"/>
          <a:stretch>
            <a:fillRect/>
          </a:stretch>
        </p:blipFill>
        <p:spPr>
          <a:xfrm>
            <a:off x="6248400" y="5202238"/>
            <a:ext cx="5474682" cy="1036410"/>
          </a:xfrm>
          <a:prstGeom prst="rect">
            <a:avLst/>
          </a:prstGeom>
        </p:spPr>
      </p:pic>
    </p:spTree>
    <p:extLst>
      <p:ext uri="{BB962C8B-B14F-4D97-AF65-F5344CB8AC3E}">
        <p14:creationId xmlns:p14="http://schemas.microsoft.com/office/powerpoint/2010/main" val="2565585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in a pink shirt&#10;&#10;Description automatically generated">
            <a:extLst>
              <a:ext uri="{FF2B5EF4-FFF2-40B4-BE49-F238E27FC236}">
                <a16:creationId xmlns:a16="http://schemas.microsoft.com/office/drawing/2014/main" id="{14DB2973-B2C5-98FE-0408-73A8F81F82BB}"/>
              </a:ext>
            </a:extLst>
          </p:cNvPr>
          <p:cNvPicPr>
            <a:picLocks noChangeAspect="1"/>
          </p:cNvPicPr>
          <p:nvPr/>
        </p:nvPicPr>
        <p:blipFill rotWithShape="1">
          <a:blip r:embed="rId3">
            <a:extLst>
              <a:ext uri="{28A0092B-C50C-407E-A947-70E740481C1C}">
                <a14:useLocalDpi xmlns:a14="http://schemas.microsoft.com/office/drawing/2010/main" val="0"/>
              </a:ext>
            </a:extLst>
          </a:blip>
          <a:srcRect t="23782" r="-1" b="28642"/>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descr="A group of women standing in front of a banner&#10;&#10;Description automatically generated">
            <a:extLst>
              <a:ext uri="{FF2B5EF4-FFF2-40B4-BE49-F238E27FC236}">
                <a16:creationId xmlns:a16="http://schemas.microsoft.com/office/drawing/2014/main" id="{0952E96C-7D78-5022-9041-F70DD921F6FF}"/>
              </a:ext>
            </a:extLst>
          </p:cNvPr>
          <p:cNvPicPr>
            <a:picLocks noChangeAspect="1"/>
          </p:cNvPicPr>
          <p:nvPr/>
        </p:nvPicPr>
        <p:blipFill rotWithShape="1">
          <a:blip r:embed="rId4">
            <a:extLst>
              <a:ext uri="{28A0092B-C50C-407E-A947-70E740481C1C}">
                <a14:useLocalDpi xmlns:a14="http://schemas.microsoft.com/office/drawing/2010/main" val="0"/>
              </a:ext>
            </a:extLst>
          </a:blip>
          <a:srcRect t="23307" r="-1" b="18276"/>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6" name="Picture 5" descr="A person in a purple shirt&#10;&#10;Description automatically generated">
            <a:extLst>
              <a:ext uri="{FF2B5EF4-FFF2-40B4-BE49-F238E27FC236}">
                <a16:creationId xmlns:a16="http://schemas.microsoft.com/office/drawing/2014/main" id="{166143B8-B137-A759-D970-18602F3ED8C7}"/>
              </a:ext>
            </a:extLst>
          </p:cNvPr>
          <p:cNvPicPr>
            <a:picLocks noChangeAspect="1"/>
          </p:cNvPicPr>
          <p:nvPr/>
        </p:nvPicPr>
        <p:blipFill rotWithShape="1">
          <a:blip r:embed="rId5">
            <a:extLst>
              <a:ext uri="{28A0092B-C50C-407E-A947-70E740481C1C}">
                <a14:useLocalDpi xmlns:a14="http://schemas.microsoft.com/office/drawing/2010/main" val="0"/>
              </a:ext>
            </a:extLst>
          </a:blip>
          <a:srcRect r="1" b="8599"/>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2650343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in a white dress holding a pan of food&#10;&#10;Description automatically generated">
            <a:extLst>
              <a:ext uri="{FF2B5EF4-FFF2-40B4-BE49-F238E27FC236}">
                <a16:creationId xmlns:a16="http://schemas.microsoft.com/office/drawing/2014/main" id="{97FD5294-04FB-19D6-0913-96B46C6C3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063" y="960438"/>
            <a:ext cx="3194050" cy="4930775"/>
          </a:xfrm>
          <a:prstGeom prst="rect">
            <a:avLst/>
          </a:prstGeom>
        </p:spPr>
      </p:pic>
      <p:pic>
        <p:nvPicPr>
          <p:cNvPr id="7" name="Picture 6" descr="A person in a magazine&#10;&#10;Description automatically generated with medium confidence">
            <a:extLst>
              <a:ext uri="{FF2B5EF4-FFF2-40B4-BE49-F238E27FC236}">
                <a16:creationId xmlns:a16="http://schemas.microsoft.com/office/drawing/2014/main" id="{A414332A-D68B-5FC7-C36E-31B067C09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960438"/>
            <a:ext cx="3643313" cy="2633663"/>
          </a:xfrm>
          <a:prstGeom prst="rect">
            <a:avLst/>
          </a:prstGeom>
        </p:spPr>
      </p:pic>
      <p:pic>
        <p:nvPicPr>
          <p:cNvPr id="13" name="Picture 12" descr="A person with her hands up&#10;&#10;Description automatically generated">
            <a:extLst>
              <a:ext uri="{FF2B5EF4-FFF2-40B4-BE49-F238E27FC236}">
                <a16:creationId xmlns:a16="http://schemas.microsoft.com/office/drawing/2014/main" id="{4FDF540C-B9AA-4726-319F-59197977B8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3654425"/>
            <a:ext cx="3643313" cy="2236788"/>
          </a:xfrm>
          <a:prstGeom prst="rect">
            <a:avLst/>
          </a:prstGeom>
        </p:spPr>
      </p:pic>
      <p:sp>
        <p:nvSpPr>
          <p:cNvPr id="2" name="Title 1">
            <a:extLst>
              <a:ext uri="{FF2B5EF4-FFF2-40B4-BE49-F238E27FC236}">
                <a16:creationId xmlns:a16="http://schemas.microsoft.com/office/drawing/2014/main" id="{D163BD5D-E491-DC8E-7AFE-DE98B1AACDD2}"/>
              </a:ext>
            </a:extLst>
          </p:cNvPr>
          <p:cNvSpPr>
            <a:spLocks noGrp="1"/>
          </p:cNvSpPr>
          <p:nvPr>
            <p:ph type="title"/>
          </p:nvPr>
        </p:nvSpPr>
        <p:spPr>
          <a:xfrm>
            <a:off x="199837" y="1450975"/>
            <a:ext cx="3751263" cy="3949700"/>
          </a:xfrm>
          <a:prstGeom prst="ellipse">
            <a:avLst/>
          </a:prstGeom>
          <a:solidFill>
            <a:srgbClr val="262626"/>
          </a:solidFill>
          <a:ln w="174625" cmpd="thinThick">
            <a:solidFill>
              <a:srgbClr val="262626"/>
            </a:solidFill>
          </a:ln>
        </p:spPr>
        <p:txBody>
          <a:bodyPr anchor="ctr">
            <a:normAutofit/>
          </a:bodyPr>
          <a:lstStyle/>
          <a:p>
            <a:pPr algn="ctr"/>
            <a:r>
              <a:rPr lang="en-US" sz="3600" dirty="0">
                <a:solidFill>
                  <a:srgbClr val="FFFFFF"/>
                </a:solidFill>
              </a:rPr>
              <a:t>20</a:t>
            </a:r>
            <a:r>
              <a:rPr lang="en-US" sz="3600" baseline="30000" dirty="0">
                <a:solidFill>
                  <a:srgbClr val="FFFFFF"/>
                </a:solidFill>
              </a:rPr>
              <a:t>th</a:t>
            </a:r>
            <a:r>
              <a:rPr lang="en-US" sz="3600" dirty="0">
                <a:solidFill>
                  <a:srgbClr val="FFFFFF"/>
                </a:solidFill>
              </a:rPr>
              <a:t> Century: Prescribing for the Patriarchy</a:t>
            </a:r>
          </a:p>
        </p:txBody>
      </p:sp>
    </p:spTree>
    <p:extLst>
      <p:ext uri="{BB962C8B-B14F-4D97-AF65-F5344CB8AC3E}">
        <p14:creationId xmlns:p14="http://schemas.microsoft.com/office/powerpoint/2010/main" val="942852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6E3E-4C9D-907D-3D2E-973C83367312}"/>
              </a:ext>
            </a:extLst>
          </p:cNvPr>
          <p:cNvSpPr>
            <a:spLocks noGrp="1"/>
          </p:cNvSpPr>
          <p:nvPr>
            <p:ph type="title"/>
          </p:nvPr>
        </p:nvSpPr>
        <p:spPr>
          <a:xfrm>
            <a:off x="0" y="240947"/>
            <a:ext cx="6259953" cy="1325563"/>
          </a:xfrm>
        </p:spPr>
        <p:txBody>
          <a:bodyPr/>
          <a:lstStyle/>
          <a:p>
            <a:pPr algn="ctr"/>
            <a:r>
              <a:rPr lang="en-US" dirty="0"/>
              <a:t>Addiction and Addiction Medicine, 20</a:t>
            </a:r>
            <a:r>
              <a:rPr lang="en-US" baseline="30000" dirty="0"/>
              <a:t>th</a:t>
            </a:r>
            <a:r>
              <a:rPr lang="en-US" dirty="0"/>
              <a:t> Century</a:t>
            </a:r>
          </a:p>
        </p:txBody>
      </p:sp>
      <p:pic>
        <p:nvPicPr>
          <p:cNvPr id="5" name="Picture 4" descr="A book cover of a person working on a machine&#10;&#10;Description automatically generated">
            <a:extLst>
              <a:ext uri="{FF2B5EF4-FFF2-40B4-BE49-F238E27FC236}">
                <a16:creationId xmlns:a16="http://schemas.microsoft.com/office/drawing/2014/main" id="{61D87FF7-E4AB-16C9-B25A-187C1C643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1814866"/>
            <a:ext cx="3649662" cy="4802187"/>
          </a:xfrm>
          <a:prstGeom prst="rect">
            <a:avLst/>
          </a:prstGeom>
        </p:spPr>
      </p:pic>
      <p:pic>
        <p:nvPicPr>
          <p:cNvPr id="7" name="Picture 6" descr="A person with flowers in her hair&#10;&#10;Description automatically generated">
            <a:extLst>
              <a:ext uri="{FF2B5EF4-FFF2-40B4-BE49-F238E27FC236}">
                <a16:creationId xmlns:a16="http://schemas.microsoft.com/office/drawing/2014/main" id="{6C12811D-2D45-99FE-FF11-B15857BB6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304" y="555272"/>
            <a:ext cx="5455473" cy="5747456"/>
          </a:xfrm>
          <a:prstGeom prst="rect">
            <a:avLst/>
          </a:prstGeom>
        </p:spPr>
      </p:pic>
    </p:spTree>
    <p:extLst>
      <p:ext uri="{BB962C8B-B14F-4D97-AF65-F5344CB8AC3E}">
        <p14:creationId xmlns:p14="http://schemas.microsoft.com/office/powerpoint/2010/main" val="3886672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65FC3-F901-ED3C-E396-575DC34C0DCE}"/>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3600"/>
              <a:t>Addiction Medicine emerges from the work of Women</a:t>
            </a:r>
          </a:p>
        </p:txBody>
      </p:sp>
      <p:sp>
        <p:nvSpPr>
          <p:cNvPr id="17"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talking on a landline phone&#10;&#10;Description automatically generated">
            <a:extLst>
              <a:ext uri="{FF2B5EF4-FFF2-40B4-BE49-F238E27FC236}">
                <a16:creationId xmlns:a16="http://schemas.microsoft.com/office/drawing/2014/main" id="{1427DF79-3D6A-5F54-4098-B26B72312A2E}"/>
              </a:ext>
            </a:extLst>
          </p:cNvPr>
          <p:cNvPicPr>
            <a:picLocks noChangeAspect="1"/>
          </p:cNvPicPr>
          <p:nvPr/>
        </p:nvPicPr>
        <p:blipFill rotWithShape="1">
          <a:blip r:embed="rId3">
            <a:extLst>
              <a:ext uri="{28A0092B-C50C-407E-A947-70E740481C1C}">
                <a14:useLocalDpi xmlns:a14="http://schemas.microsoft.com/office/drawing/2010/main" val="0"/>
              </a:ext>
            </a:extLst>
          </a:blip>
          <a:srcRect r="-4" b="12496"/>
          <a:stretch/>
        </p:blipFill>
        <p:spPr>
          <a:xfrm>
            <a:off x="371688" y="2619784"/>
            <a:ext cx="3600023" cy="3600041"/>
          </a:xfrm>
          <a:prstGeom prst="rect">
            <a:avLst/>
          </a:prstGeom>
        </p:spPr>
      </p:pic>
      <p:pic>
        <p:nvPicPr>
          <p:cNvPr id="6" name="Picture 5" descr="A close-up of a person&#10;&#10;Description automatically generated">
            <a:extLst>
              <a:ext uri="{FF2B5EF4-FFF2-40B4-BE49-F238E27FC236}">
                <a16:creationId xmlns:a16="http://schemas.microsoft.com/office/drawing/2014/main" id="{A9DCCDEA-032B-F207-935A-D020661FA2B6}"/>
              </a:ext>
            </a:extLst>
          </p:cNvPr>
          <p:cNvPicPr>
            <a:picLocks noChangeAspect="1"/>
          </p:cNvPicPr>
          <p:nvPr/>
        </p:nvPicPr>
        <p:blipFill rotWithShape="1">
          <a:blip r:embed="rId4">
            <a:extLst>
              <a:ext uri="{28A0092B-C50C-407E-A947-70E740481C1C}">
                <a14:useLocalDpi xmlns:a14="http://schemas.microsoft.com/office/drawing/2010/main" val="0"/>
              </a:ext>
            </a:extLst>
          </a:blip>
          <a:srcRect l="2000" r="2669" b="3"/>
          <a:stretch/>
        </p:blipFill>
        <p:spPr>
          <a:xfrm>
            <a:off x="4295970" y="2619784"/>
            <a:ext cx="3600060" cy="3600041"/>
          </a:xfrm>
          <a:prstGeom prst="rect">
            <a:avLst/>
          </a:prstGeom>
        </p:spPr>
      </p:pic>
      <p:pic>
        <p:nvPicPr>
          <p:cNvPr id="8" name="Picture 7" descr="A person with glasses smiling&#10;&#10;Description automatically generated">
            <a:extLst>
              <a:ext uri="{FF2B5EF4-FFF2-40B4-BE49-F238E27FC236}">
                <a16:creationId xmlns:a16="http://schemas.microsoft.com/office/drawing/2014/main" id="{ACBCD5BD-4DE6-A046-C87A-5D6315E6A97F}"/>
              </a:ext>
            </a:extLst>
          </p:cNvPr>
          <p:cNvPicPr>
            <a:picLocks noChangeAspect="1"/>
          </p:cNvPicPr>
          <p:nvPr/>
        </p:nvPicPr>
        <p:blipFill rotWithShape="1">
          <a:blip r:embed="rId5">
            <a:extLst>
              <a:ext uri="{28A0092B-C50C-407E-A947-70E740481C1C}">
                <a14:useLocalDpi xmlns:a14="http://schemas.microsoft.com/office/drawing/2010/main" val="0"/>
              </a:ext>
            </a:extLst>
          </a:blip>
          <a:srcRect l="11000" r="14000"/>
          <a:stretch/>
        </p:blipFill>
        <p:spPr>
          <a:xfrm>
            <a:off x="8220279" y="2619784"/>
            <a:ext cx="3600041" cy="3600041"/>
          </a:xfrm>
          <a:prstGeom prst="rect">
            <a:avLst/>
          </a:prstGeom>
        </p:spPr>
      </p:pic>
    </p:spTree>
    <p:extLst>
      <p:ext uri="{BB962C8B-B14F-4D97-AF65-F5344CB8AC3E}">
        <p14:creationId xmlns:p14="http://schemas.microsoft.com/office/powerpoint/2010/main" val="168643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graduation cap and gown&#10;&#10;Description automatically generated">
            <a:extLst>
              <a:ext uri="{FF2B5EF4-FFF2-40B4-BE49-F238E27FC236}">
                <a16:creationId xmlns:a16="http://schemas.microsoft.com/office/drawing/2014/main" id="{4F05F9F1-115C-E7C5-E1D5-387034E46F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D1F250CA-6AE6-203C-4E2C-0FF6F96E2F8A}"/>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dirty="0">
                <a:solidFill>
                  <a:schemeClr val="bg1"/>
                </a:solidFill>
                <a:latin typeface="+mj-lt"/>
                <a:ea typeface="+mj-ea"/>
                <a:cs typeface="+mj-cs"/>
              </a:rPr>
              <a:t>Dr Melissa Freeman: First to treat a woman with methadone </a:t>
            </a:r>
          </a:p>
        </p:txBody>
      </p:sp>
    </p:spTree>
    <p:extLst>
      <p:ext uri="{BB962C8B-B14F-4D97-AF65-F5344CB8AC3E}">
        <p14:creationId xmlns:p14="http://schemas.microsoft.com/office/powerpoint/2010/main" val="961672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F82E-ABA0-4BDE-F5B6-34E2B7D0181A}"/>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2800"/>
              <a:t>Gender and Drugs in the Late 20</a:t>
            </a:r>
            <a:r>
              <a:rPr lang="en-US" sz="2800" baseline="30000"/>
              <a:t>th</a:t>
            </a:r>
            <a:r>
              <a:rPr lang="en-US" sz="2800"/>
              <a:t> Century: </a:t>
            </a:r>
            <a:br>
              <a:rPr lang="en-US" sz="2800"/>
            </a:br>
            <a:r>
              <a:rPr lang="en-US" sz="2800"/>
              <a:t>Stereotype and Structure Unchanged</a:t>
            </a:r>
            <a:endParaRPr lang="en-US" sz="2800" dirty="0"/>
          </a:p>
        </p:txBody>
      </p:sp>
      <p:pic>
        <p:nvPicPr>
          <p:cNvPr id="7" name="Picture 6" descr="A black and white illustration of a person with different symbols&#10;&#10;Description automatically generated">
            <a:extLst>
              <a:ext uri="{FF2B5EF4-FFF2-40B4-BE49-F238E27FC236}">
                <a16:creationId xmlns:a16="http://schemas.microsoft.com/office/drawing/2014/main" id="{D0C599F3-B827-6548-B7B4-C22D5D216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229" y="2139484"/>
            <a:ext cx="2416942" cy="4096512"/>
          </a:xfrm>
          <a:prstGeom prst="rect">
            <a:avLst/>
          </a:prstGeom>
          <a:ln>
            <a:solidFill>
              <a:schemeClr val="accent1"/>
            </a:solidFill>
          </a:ln>
        </p:spPr>
      </p:pic>
      <p:pic>
        <p:nvPicPr>
          <p:cNvPr id="9" name="Picture 8" descr="A pink cover of a book&#10;&#10;Description automatically generated">
            <a:extLst>
              <a:ext uri="{FF2B5EF4-FFF2-40B4-BE49-F238E27FC236}">
                <a16:creationId xmlns:a16="http://schemas.microsoft.com/office/drawing/2014/main" id="{02237E8B-7C8D-B884-E516-EF9B587ED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357" y="2139484"/>
            <a:ext cx="2601285" cy="4096512"/>
          </a:xfrm>
          <a:prstGeom prst="rect">
            <a:avLst/>
          </a:prstGeom>
        </p:spPr>
      </p:pic>
      <p:pic>
        <p:nvPicPr>
          <p:cNvPr id="4" name="Picture 3" descr="A magazine cover with a person smoking&#10;&#10;Description automatically generated">
            <a:extLst>
              <a:ext uri="{FF2B5EF4-FFF2-40B4-BE49-F238E27FC236}">
                <a16:creationId xmlns:a16="http://schemas.microsoft.com/office/drawing/2014/main" id="{B863C877-20F5-E474-DBE8-E74B0CB5263E}"/>
              </a:ext>
            </a:extLst>
          </p:cNvPr>
          <p:cNvPicPr>
            <a:picLocks noChangeAspect="1"/>
          </p:cNvPicPr>
          <p:nvPr/>
        </p:nvPicPr>
        <p:blipFill>
          <a:blip r:embed="rId5"/>
          <a:stretch>
            <a:fillRect/>
          </a:stretch>
        </p:blipFill>
        <p:spPr>
          <a:xfrm>
            <a:off x="8650041" y="2139484"/>
            <a:ext cx="2734422" cy="4096512"/>
          </a:xfrm>
          <a:prstGeom prst="rect">
            <a:avLst/>
          </a:prstGeom>
        </p:spPr>
      </p:pic>
    </p:spTree>
    <p:extLst>
      <p:ext uri="{BB962C8B-B14F-4D97-AF65-F5344CB8AC3E}">
        <p14:creationId xmlns:p14="http://schemas.microsoft.com/office/powerpoint/2010/main" val="3777335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6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per with text on it&#10;&#10;Description automatically generated">
            <a:extLst>
              <a:ext uri="{FF2B5EF4-FFF2-40B4-BE49-F238E27FC236}">
                <a16:creationId xmlns:a16="http://schemas.microsoft.com/office/drawing/2014/main" id="{42890924-1DCA-68B0-99B3-C7EB09716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693" y="650497"/>
            <a:ext cx="3704758" cy="5571066"/>
          </a:xfrm>
          <a:prstGeom prst="rect">
            <a:avLst/>
          </a:prstGeom>
        </p:spPr>
      </p:pic>
      <p:sp>
        <p:nvSpPr>
          <p:cNvPr id="15" name="Rectangle 14">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6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853C3A4-7296-8CEA-D647-15E1ACBE42A2}"/>
              </a:ext>
            </a:extLst>
          </p:cNvPr>
          <p:cNvPicPr>
            <a:picLocks noChangeAspect="1"/>
          </p:cNvPicPr>
          <p:nvPr/>
        </p:nvPicPr>
        <p:blipFill>
          <a:blip r:embed="rId4"/>
          <a:stretch>
            <a:fillRect/>
          </a:stretch>
        </p:blipFill>
        <p:spPr>
          <a:xfrm>
            <a:off x="6750038" y="643467"/>
            <a:ext cx="4471776" cy="5571066"/>
          </a:xfrm>
          <a:prstGeom prst="rect">
            <a:avLst/>
          </a:prstGeom>
        </p:spPr>
      </p:pic>
      <p:sp>
        <p:nvSpPr>
          <p:cNvPr id="2" name="TextBox 1">
            <a:extLst>
              <a:ext uri="{FF2B5EF4-FFF2-40B4-BE49-F238E27FC236}">
                <a16:creationId xmlns:a16="http://schemas.microsoft.com/office/drawing/2014/main" id="{4AB8B556-4641-8903-169A-DD016D97FB09}"/>
              </a:ext>
            </a:extLst>
          </p:cNvPr>
          <p:cNvSpPr txBox="1"/>
          <p:nvPr/>
        </p:nvSpPr>
        <p:spPr>
          <a:xfrm>
            <a:off x="1129004" y="1073020"/>
            <a:ext cx="6522098"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
        <p:nvSpPr>
          <p:cNvPr id="7" name="TextBox 6">
            <a:extLst>
              <a:ext uri="{FF2B5EF4-FFF2-40B4-BE49-F238E27FC236}">
                <a16:creationId xmlns:a16="http://schemas.microsoft.com/office/drawing/2014/main" id="{2BA59A21-3082-75B8-DD18-7C421145C018}"/>
              </a:ext>
            </a:extLst>
          </p:cNvPr>
          <p:cNvSpPr txBox="1"/>
          <p:nvPr/>
        </p:nvSpPr>
        <p:spPr>
          <a:xfrm>
            <a:off x="1747853" y="3167390"/>
            <a:ext cx="8696295" cy="523220"/>
          </a:xfrm>
          <a:prstGeom prst="rect">
            <a:avLst/>
          </a:prstGeom>
          <a:solidFill>
            <a:schemeClr val="accent1">
              <a:lumMod val="40000"/>
              <a:lumOff val="60000"/>
            </a:schemeClr>
          </a:solidFill>
        </p:spPr>
        <p:txBody>
          <a:bodyPr wrap="square" rtlCol="0">
            <a:spAutoFit/>
          </a:bodyPr>
          <a:lstStyle/>
          <a:p>
            <a:pPr algn="ctr"/>
            <a:r>
              <a:rPr lang="en-US" sz="2800" dirty="0"/>
              <a:t>If sexism served no function, it would be easy to eliminate</a:t>
            </a:r>
          </a:p>
        </p:txBody>
      </p:sp>
    </p:spTree>
    <p:extLst>
      <p:ext uri="{BB962C8B-B14F-4D97-AF65-F5344CB8AC3E}">
        <p14:creationId xmlns:p14="http://schemas.microsoft.com/office/powerpoint/2010/main" val="27908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2007AB-32B6-4DA0-A3D3-DE14F9163D09}"/>
              </a:ext>
            </a:extLst>
          </p:cNvPr>
          <p:cNvSpPr>
            <a:spLocks noGrp="1"/>
          </p:cNvSpPr>
          <p:nvPr>
            <p:ph type="title"/>
          </p:nvPr>
        </p:nvSpPr>
        <p:spPr>
          <a:xfrm>
            <a:off x="838199" y="256183"/>
            <a:ext cx="10515600" cy="1325563"/>
          </a:xfrm>
        </p:spPr>
        <p:txBody>
          <a:bodyPr/>
          <a:lstStyle/>
          <a:p>
            <a:r>
              <a:rPr lang="en-US" dirty="0"/>
              <a:t>Addiction and the Current Opioid Crisis: </a:t>
            </a:r>
            <a:br>
              <a:rPr lang="en-US" dirty="0"/>
            </a:br>
            <a:r>
              <a:rPr lang="en-US" dirty="0"/>
              <a:t>What happened to Gender?</a:t>
            </a:r>
          </a:p>
        </p:txBody>
      </p:sp>
      <p:sp>
        <p:nvSpPr>
          <p:cNvPr id="7" name="Rectangle: Rounded Corners 6">
            <a:extLst>
              <a:ext uri="{FF2B5EF4-FFF2-40B4-BE49-F238E27FC236}">
                <a16:creationId xmlns:a16="http://schemas.microsoft.com/office/drawing/2014/main" id="{2D0A7AD9-EC53-41A4-9F69-5687B8E2E76F}"/>
              </a:ext>
            </a:extLst>
          </p:cNvPr>
          <p:cNvSpPr/>
          <p:nvPr/>
        </p:nvSpPr>
        <p:spPr>
          <a:xfrm>
            <a:off x="609600" y="1929468"/>
            <a:ext cx="2704051" cy="4228051"/>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C5A51DD-6EC5-44E1-9E87-47020770130B}"/>
              </a:ext>
            </a:extLst>
          </p:cNvPr>
          <p:cNvSpPr txBox="1"/>
          <p:nvPr/>
        </p:nvSpPr>
        <p:spPr>
          <a:xfrm>
            <a:off x="864066" y="2315361"/>
            <a:ext cx="2231472" cy="3108543"/>
          </a:xfrm>
          <a:prstGeom prst="rect">
            <a:avLst/>
          </a:prstGeom>
          <a:noFill/>
        </p:spPr>
        <p:txBody>
          <a:bodyPr wrap="square" rtlCol="0">
            <a:spAutoFit/>
          </a:bodyPr>
          <a:lstStyle/>
          <a:p>
            <a:pPr algn="ctr"/>
            <a:r>
              <a:rPr lang="en-US" sz="2800" dirty="0"/>
              <a:t>Medical</a:t>
            </a:r>
            <a:br>
              <a:rPr lang="en-US" sz="2800" dirty="0"/>
            </a:br>
            <a:r>
              <a:rPr lang="en-US" sz="2800" dirty="0"/>
              <a:t>and </a:t>
            </a:r>
            <a:br>
              <a:rPr lang="en-US" sz="2800" dirty="0"/>
            </a:br>
            <a:r>
              <a:rPr lang="en-US" sz="2800" dirty="0"/>
              <a:t>Public Health</a:t>
            </a:r>
          </a:p>
          <a:p>
            <a:pPr algn="ctr"/>
            <a:endParaRPr lang="en-US" sz="2800" dirty="0"/>
          </a:p>
          <a:p>
            <a:pPr algn="ctr"/>
            <a:r>
              <a:rPr lang="en-US" sz="2800" dirty="0"/>
              <a:t>Women</a:t>
            </a:r>
          </a:p>
          <a:p>
            <a:pPr algn="ctr"/>
            <a:r>
              <a:rPr lang="en-US" sz="2800" dirty="0"/>
              <a:t>White</a:t>
            </a:r>
          </a:p>
          <a:p>
            <a:pPr algn="ctr"/>
            <a:r>
              <a:rPr lang="en-US" sz="2800" dirty="0"/>
              <a:t>Upper SES</a:t>
            </a:r>
          </a:p>
        </p:txBody>
      </p:sp>
      <p:sp>
        <p:nvSpPr>
          <p:cNvPr id="10" name="Rectangle: Rounded Corners 9">
            <a:extLst>
              <a:ext uri="{FF2B5EF4-FFF2-40B4-BE49-F238E27FC236}">
                <a16:creationId xmlns:a16="http://schemas.microsoft.com/office/drawing/2014/main" id="{B2EAD372-AC1B-449C-ACBF-DD8649CFE430}"/>
              </a:ext>
            </a:extLst>
          </p:cNvPr>
          <p:cNvSpPr/>
          <p:nvPr/>
        </p:nvSpPr>
        <p:spPr>
          <a:xfrm>
            <a:off x="4743974" y="1929468"/>
            <a:ext cx="2704051" cy="4228051"/>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627F76-C305-403C-8FDC-5B2EF9502DF6}"/>
              </a:ext>
            </a:extLst>
          </p:cNvPr>
          <p:cNvSpPr txBox="1"/>
          <p:nvPr/>
        </p:nvSpPr>
        <p:spPr>
          <a:xfrm>
            <a:off x="4980263" y="2450983"/>
            <a:ext cx="2231472" cy="3108543"/>
          </a:xfrm>
          <a:prstGeom prst="rect">
            <a:avLst/>
          </a:prstGeom>
          <a:noFill/>
        </p:spPr>
        <p:txBody>
          <a:bodyPr wrap="square" rtlCol="0">
            <a:spAutoFit/>
          </a:bodyPr>
          <a:lstStyle/>
          <a:p>
            <a:pPr algn="ctr"/>
            <a:r>
              <a:rPr lang="en-US" sz="2800" dirty="0"/>
              <a:t>Criminal Legal</a:t>
            </a:r>
          </a:p>
          <a:p>
            <a:pPr algn="ctr"/>
            <a:endParaRPr lang="en-US" sz="2800" dirty="0"/>
          </a:p>
          <a:p>
            <a:pPr algn="ctr"/>
            <a:endParaRPr lang="en-US" sz="2800" dirty="0"/>
          </a:p>
          <a:p>
            <a:pPr algn="ctr"/>
            <a:endParaRPr lang="en-US" sz="2800" dirty="0"/>
          </a:p>
          <a:p>
            <a:pPr algn="ctr"/>
            <a:r>
              <a:rPr lang="en-US" sz="2800" dirty="0"/>
              <a:t>Men</a:t>
            </a:r>
          </a:p>
          <a:p>
            <a:pPr algn="ctr"/>
            <a:r>
              <a:rPr lang="en-US" sz="2800" dirty="0"/>
              <a:t>Non-White</a:t>
            </a:r>
          </a:p>
          <a:p>
            <a:pPr algn="ctr"/>
            <a:r>
              <a:rPr lang="en-US" sz="2800" dirty="0"/>
              <a:t>Lower SES</a:t>
            </a:r>
          </a:p>
        </p:txBody>
      </p:sp>
      <p:sp>
        <p:nvSpPr>
          <p:cNvPr id="13" name="Arrow: Right 12">
            <a:extLst>
              <a:ext uri="{FF2B5EF4-FFF2-40B4-BE49-F238E27FC236}">
                <a16:creationId xmlns:a16="http://schemas.microsoft.com/office/drawing/2014/main" id="{C7AE21F2-DDD7-4711-A18C-051DF09C871A}"/>
              </a:ext>
            </a:extLst>
          </p:cNvPr>
          <p:cNvSpPr/>
          <p:nvPr/>
        </p:nvSpPr>
        <p:spPr>
          <a:xfrm>
            <a:off x="3568117" y="3724712"/>
            <a:ext cx="957744" cy="620785"/>
          </a:xfrm>
          <a:prstGeom prst="rightArrow">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788F86F6-3BF2-403C-871B-CB7725F8F4A8}"/>
              </a:ext>
            </a:extLst>
          </p:cNvPr>
          <p:cNvSpPr/>
          <p:nvPr/>
        </p:nvSpPr>
        <p:spPr>
          <a:xfrm>
            <a:off x="7666138" y="3724712"/>
            <a:ext cx="957744" cy="620785"/>
          </a:xfrm>
          <a:prstGeom prst="rightArrow">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B9B24F9-EB94-40FB-AFA1-C4935C74F395}"/>
              </a:ext>
            </a:extLst>
          </p:cNvPr>
          <p:cNvSpPr/>
          <p:nvPr/>
        </p:nvSpPr>
        <p:spPr>
          <a:xfrm>
            <a:off x="8990200" y="1929468"/>
            <a:ext cx="2704051" cy="4228051"/>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C74899-B5F4-4675-98A1-1CE8D9A1D551}"/>
              </a:ext>
            </a:extLst>
          </p:cNvPr>
          <p:cNvSpPr txBox="1"/>
          <p:nvPr/>
        </p:nvSpPr>
        <p:spPr>
          <a:xfrm>
            <a:off x="9226490" y="2450983"/>
            <a:ext cx="2231472" cy="3539430"/>
          </a:xfrm>
          <a:prstGeom prst="rect">
            <a:avLst/>
          </a:prstGeom>
          <a:noFill/>
        </p:spPr>
        <p:txBody>
          <a:bodyPr wrap="square" rtlCol="0">
            <a:spAutoFit/>
          </a:bodyPr>
          <a:lstStyle/>
          <a:p>
            <a:pPr algn="ctr"/>
            <a:r>
              <a:rPr lang="en-US" sz="2800" dirty="0"/>
              <a:t>Medical</a:t>
            </a:r>
            <a:br>
              <a:rPr lang="en-US" sz="2800" dirty="0"/>
            </a:br>
            <a:r>
              <a:rPr lang="en-US" sz="2800" dirty="0"/>
              <a:t>and </a:t>
            </a:r>
            <a:br>
              <a:rPr lang="en-US" sz="2800" dirty="0"/>
            </a:br>
            <a:r>
              <a:rPr lang="en-US" sz="2800" dirty="0"/>
              <a:t>Public Health</a:t>
            </a:r>
          </a:p>
          <a:p>
            <a:pPr algn="ctr"/>
            <a:endParaRPr lang="en-US" sz="2800" dirty="0"/>
          </a:p>
          <a:p>
            <a:pPr algn="ctr"/>
            <a:r>
              <a:rPr lang="en-US" sz="2800" dirty="0"/>
              <a:t>Universalizing Language – of Sameness, of</a:t>
            </a:r>
          </a:p>
          <a:p>
            <a:pPr algn="ctr"/>
            <a:r>
              <a:rPr lang="en-US" sz="2800" dirty="0"/>
              <a:t>Whiteness</a:t>
            </a:r>
          </a:p>
        </p:txBody>
      </p:sp>
      <p:sp>
        <p:nvSpPr>
          <p:cNvPr id="20" name="TextBox 19">
            <a:extLst>
              <a:ext uri="{FF2B5EF4-FFF2-40B4-BE49-F238E27FC236}">
                <a16:creationId xmlns:a16="http://schemas.microsoft.com/office/drawing/2014/main" id="{0F6A5A12-81E9-4F7C-9B74-B46F737F17E6}"/>
              </a:ext>
            </a:extLst>
          </p:cNvPr>
          <p:cNvSpPr txBox="1"/>
          <p:nvPr/>
        </p:nvSpPr>
        <p:spPr>
          <a:xfrm>
            <a:off x="864066" y="1417638"/>
            <a:ext cx="2357306" cy="430887"/>
          </a:xfrm>
          <a:prstGeom prst="rect">
            <a:avLst/>
          </a:prstGeom>
          <a:noFill/>
        </p:spPr>
        <p:txBody>
          <a:bodyPr wrap="square" rtlCol="0">
            <a:spAutoFit/>
          </a:bodyPr>
          <a:lstStyle/>
          <a:p>
            <a:pPr algn="ctr"/>
            <a:r>
              <a:rPr lang="en-US" sz="2200" dirty="0"/>
              <a:t>19</a:t>
            </a:r>
            <a:r>
              <a:rPr lang="en-US" sz="2200" baseline="30000" dirty="0"/>
              <a:t>th</a:t>
            </a:r>
            <a:r>
              <a:rPr lang="en-US" sz="2200" dirty="0"/>
              <a:t> Century</a:t>
            </a:r>
          </a:p>
        </p:txBody>
      </p:sp>
      <p:sp>
        <p:nvSpPr>
          <p:cNvPr id="22" name="TextBox 21">
            <a:extLst>
              <a:ext uri="{FF2B5EF4-FFF2-40B4-BE49-F238E27FC236}">
                <a16:creationId xmlns:a16="http://schemas.microsoft.com/office/drawing/2014/main" id="{620B3F0C-15AA-4E63-BFDE-A66D723CFD95}"/>
              </a:ext>
            </a:extLst>
          </p:cNvPr>
          <p:cNvSpPr txBox="1"/>
          <p:nvPr/>
        </p:nvSpPr>
        <p:spPr>
          <a:xfrm>
            <a:off x="4859322" y="1417638"/>
            <a:ext cx="235730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a:ea typeface="+mn-ea"/>
                <a:cs typeface="+mn-cs"/>
              </a:rPr>
              <a:t>20</a:t>
            </a:r>
            <a:r>
              <a:rPr kumimoji="0" lang="en-US" sz="2200" b="0" i="0" u="none" strike="noStrike" kern="1200" cap="none" spc="0" normalizeH="0" baseline="30000" noProof="0" dirty="0">
                <a:ln>
                  <a:noFill/>
                </a:ln>
                <a:effectLst/>
                <a:uLnTx/>
                <a:uFillTx/>
                <a:latin typeface="Calibri"/>
                <a:ea typeface="+mn-ea"/>
                <a:cs typeface="+mn-cs"/>
              </a:rPr>
              <a:t>th</a:t>
            </a:r>
            <a:r>
              <a:rPr kumimoji="0" lang="en-US" sz="2200" b="0" i="0" u="none" strike="noStrike" kern="1200" cap="none" spc="0" normalizeH="0" baseline="0" noProof="0" dirty="0">
                <a:ln>
                  <a:noFill/>
                </a:ln>
                <a:effectLst/>
                <a:uLnTx/>
                <a:uFillTx/>
                <a:latin typeface="Calibri"/>
                <a:ea typeface="+mn-ea"/>
                <a:cs typeface="+mn-cs"/>
              </a:rPr>
              <a:t> Century</a:t>
            </a:r>
          </a:p>
        </p:txBody>
      </p:sp>
      <p:sp>
        <p:nvSpPr>
          <p:cNvPr id="24" name="TextBox 23">
            <a:extLst>
              <a:ext uri="{FF2B5EF4-FFF2-40B4-BE49-F238E27FC236}">
                <a16:creationId xmlns:a16="http://schemas.microsoft.com/office/drawing/2014/main" id="{A7E518C3-7B47-40F1-A6A9-7CC709811BE1}"/>
              </a:ext>
            </a:extLst>
          </p:cNvPr>
          <p:cNvSpPr txBox="1"/>
          <p:nvPr/>
        </p:nvSpPr>
        <p:spPr>
          <a:xfrm>
            <a:off x="9100656" y="1417638"/>
            <a:ext cx="235730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a:ea typeface="+mn-ea"/>
                <a:cs typeface="+mn-cs"/>
              </a:rPr>
              <a:t>21</a:t>
            </a:r>
            <a:r>
              <a:rPr kumimoji="0" lang="en-US" sz="2200" b="0" i="0" u="none" strike="noStrike" kern="1200" cap="none" spc="0" normalizeH="0" baseline="30000" noProof="0" dirty="0">
                <a:ln>
                  <a:noFill/>
                </a:ln>
                <a:effectLst/>
                <a:uLnTx/>
                <a:uFillTx/>
                <a:latin typeface="Calibri"/>
                <a:ea typeface="+mn-ea"/>
                <a:cs typeface="+mn-cs"/>
              </a:rPr>
              <a:t>st</a:t>
            </a:r>
            <a:r>
              <a:rPr kumimoji="0" lang="en-US" sz="2200" b="0" i="0" u="none" strike="noStrike" kern="1200" cap="none" spc="0" normalizeH="0" baseline="0" noProof="0" dirty="0">
                <a:ln>
                  <a:noFill/>
                </a:ln>
                <a:effectLst/>
                <a:uLnTx/>
                <a:uFillTx/>
                <a:latin typeface="Calibri"/>
                <a:ea typeface="+mn-ea"/>
                <a:cs typeface="+mn-cs"/>
              </a:rPr>
              <a:t> Century</a:t>
            </a:r>
          </a:p>
        </p:txBody>
      </p:sp>
    </p:spTree>
    <p:extLst>
      <p:ext uri="{BB962C8B-B14F-4D97-AF65-F5344CB8AC3E}">
        <p14:creationId xmlns:p14="http://schemas.microsoft.com/office/powerpoint/2010/main" val="942994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ctor talking to a patient&#10;&#10;Description automatically generated">
            <a:extLst>
              <a:ext uri="{FF2B5EF4-FFF2-40B4-BE49-F238E27FC236}">
                <a16:creationId xmlns:a16="http://schemas.microsoft.com/office/drawing/2014/main" id="{1678829E-B017-4D05-C6D2-6C66DE44B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88" y="884238"/>
            <a:ext cx="6596063" cy="2794000"/>
          </a:xfrm>
          <a:prstGeom prst="rect">
            <a:avLst/>
          </a:prstGeom>
        </p:spPr>
      </p:pic>
      <p:pic>
        <p:nvPicPr>
          <p:cNvPr id="7" name="Picture 6" descr="A doctor talking to a patient&#10;&#10;Description automatically generated">
            <a:extLst>
              <a:ext uri="{FF2B5EF4-FFF2-40B4-BE49-F238E27FC236}">
                <a16:creationId xmlns:a16="http://schemas.microsoft.com/office/drawing/2014/main" id="{9401D34C-71B7-51BF-D346-6782C6634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550" y="884238"/>
            <a:ext cx="4230688" cy="2794000"/>
          </a:xfrm>
          <a:prstGeom prst="rect">
            <a:avLst/>
          </a:prstGeom>
        </p:spPr>
      </p:pic>
      <p:sp>
        <p:nvSpPr>
          <p:cNvPr id="2" name="Title 1">
            <a:extLst>
              <a:ext uri="{FF2B5EF4-FFF2-40B4-BE49-F238E27FC236}">
                <a16:creationId xmlns:a16="http://schemas.microsoft.com/office/drawing/2014/main" id="{BA929BA1-F29F-9962-E844-DC3917C49B3B}"/>
              </a:ext>
            </a:extLst>
          </p:cNvPr>
          <p:cNvSpPr>
            <a:spLocks noGrp="1"/>
          </p:cNvSpPr>
          <p:nvPr>
            <p:ph type="title"/>
          </p:nvPr>
        </p:nvSpPr>
        <p:spPr>
          <a:xfrm>
            <a:off x="838200" y="4807394"/>
            <a:ext cx="10515600" cy="1325563"/>
          </a:xfrm>
        </p:spPr>
        <p:txBody>
          <a:bodyPr>
            <a:normAutofit/>
          </a:bodyPr>
          <a:lstStyle/>
          <a:p>
            <a:pPr algn="ctr"/>
            <a:r>
              <a:rPr lang="en-US" dirty="0"/>
              <a:t>Return to the Bedside</a:t>
            </a:r>
          </a:p>
        </p:txBody>
      </p:sp>
      <p:sp>
        <p:nvSpPr>
          <p:cNvPr id="8" name="TextBox 7">
            <a:extLst>
              <a:ext uri="{FF2B5EF4-FFF2-40B4-BE49-F238E27FC236}">
                <a16:creationId xmlns:a16="http://schemas.microsoft.com/office/drawing/2014/main" id="{9659E94F-4DB8-16E7-D0A1-947AD411FD41}"/>
              </a:ext>
            </a:extLst>
          </p:cNvPr>
          <p:cNvSpPr txBox="1"/>
          <p:nvPr/>
        </p:nvSpPr>
        <p:spPr>
          <a:xfrm>
            <a:off x="1388533" y="3702892"/>
            <a:ext cx="2686756" cy="369332"/>
          </a:xfrm>
          <a:prstGeom prst="rect">
            <a:avLst/>
          </a:prstGeom>
          <a:noFill/>
        </p:spPr>
        <p:txBody>
          <a:bodyPr wrap="square" rtlCol="0">
            <a:spAutoFit/>
          </a:bodyPr>
          <a:lstStyle/>
          <a:p>
            <a:r>
              <a:rPr lang="en-US" dirty="0"/>
              <a:t>CDC</a:t>
            </a:r>
          </a:p>
        </p:txBody>
      </p:sp>
      <p:sp>
        <p:nvSpPr>
          <p:cNvPr id="9" name="TextBox 8">
            <a:extLst>
              <a:ext uri="{FF2B5EF4-FFF2-40B4-BE49-F238E27FC236}">
                <a16:creationId xmlns:a16="http://schemas.microsoft.com/office/drawing/2014/main" id="{79AA5820-CA1D-50B7-7259-F99CFA6EA9F1}"/>
              </a:ext>
            </a:extLst>
          </p:cNvPr>
          <p:cNvSpPr txBox="1"/>
          <p:nvPr/>
        </p:nvSpPr>
        <p:spPr>
          <a:xfrm>
            <a:off x="7924800" y="3668344"/>
            <a:ext cx="1783644" cy="369332"/>
          </a:xfrm>
          <a:prstGeom prst="rect">
            <a:avLst/>
          </a:prstGeom>
          <a:noFill/>
        </p:spPr>
        <p:txBody>
          <a:bodyPr wrap="square" rtlCol="0">
            <a:spAutoFit/>
          </a:bodyPr>
          <a:lstStyle/>
          <a:p>
            <a:r>
              <a:rPr lang="en-US" dirty="0"/>
              <a:t>NIH</a:t>
            </a:r>
          </a:p>
        </p:txBody>
      </p:sp>
    </p:spTree>
    <p:extLst>
      <p:ext uri="{BB962C8B-B14F-4D97-AF65-F5344CB8AC3E}">
        <p14:creationId xmlns:p14="http://schemas.microsoft.com/office/powerpoint/2010/main" val="2020295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29BA1-F29F-9962-E844-DC3917C49B3B}"/>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What are Women?</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790CC94-6650-E3CC-0D1F-A617F50599E3}"/>
              </a:ext>
            </a:extLst>
          </p:cNvPr>
          <p:cNvSpPr>
            <a:spLocks noGrp="1"/>
          </p:cNvSpPr>
          <p:nvPr>
            <p:ph idx="1"/>
          </p:nvPr>
        </p:nvSpPr>
        <p:spPr>
          <a:xfrm>
            <a:off x="6297233" y="518400"/>
            <a:ext cx="4771607" cy="5837949"/>
          </a:xfrm>
        </p:spPr>
        <p:txBody>
          <a:bodyPr anchor="ctr">
            <a:normAutofit/>
          </a:bodyPr>
          <a:lstStyle/>
          <a:p>
            <a:endParaRPr lang="en-US" sz="2000">
              <a:solidFill>
                <a:schemeClr val="tx1">
                  <a:alpha val="80000"/>
                </a:schemeClr>
              </a:solidFill>
            </a:endParaRPr>
          </a:p>
          <a:p>
            <a:endParaRPr lang="en-US" sz="200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56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20FAB9-91A7-4178-C95F-FD0D6D205C4B}"/>
              </a:ext>
            </a:extLst>
          </p:cNvPr>
          <p:cNvSpPr txBox="1"/>
          <p:nvPr/>
        </p:nvSpPr>
        <p:spPr>
          <a:xfrm>
            <a:off x="549276" y="458033"/>
            <a:ext cx="6575423" cy="726224"/>
          </a:xfrm>
          <a:prstGeom prst="rect">
            <a:avLst/>
          </a:prstGeom>
        </p:spPr>
        <p:txBody>
          <a:bodyPr vert="horz" wrap="square" lIns="91440" tIns="45720" rIns="91440" bIns="45720" rtlCol="0" anchor="ctr">
            <a:noAutofit/>
          </a:bodyPr>
          <a:lstStyle/>
          <a:p>
            <a:pPr>
              <a:lnSpc>
                <a:spcPct val="90000"/>
              </a:lnSpc>
              <a:spcBef>
                <a:spcPct val="0"/>
              </a:spcBef>
              <a:spcAft>
                <a:spcPts val="600"/>
              </a:spcAft>
            </a:pPr>
            <a:r>
              <a:rPr lang="en-US" sz="4000" kern="1200" dirty="0">
                <a:solidFill>
                  <a:schemeClr val="tx1"/>
                </a:solidFill>
                <a:latin typeface="+mj-lt"/>
                <a:ea typeface="+mj-ea"/>
                <a:cs typeface="+mj-cs"/>
              </a:rPr>
              <a:t>Substance Use is Ancient and Associated with Women</a:t>
            </a:r>
          </a:p>
        </p:txBody>
      </p:sp>
      <p:pic>
        <p:nvPicPr>
          <p:cNvPr id="8" name="Picture 7" descr="A statue of a person with her hands up&#10;&#10;Description automatically generated">
            <a:extLst>
              <a:ext uri="{FF2B5EF4-FFF2-40B4-BE49-F238E27FC236}">
                <a16:creationId xmlns:a16="http://schemas.microsoft.com/office/drawing/2014/main" id="{D435364F-3F12-681B-7683-B51E517A4F1A}"/>
              </a:ext>
            </a:extLst>
          </p:cNvPr>
          <p:cNvPicPr>
            <a:picLocks noChangeAspect="1"/>
          </p:cNvPicPr>
          <p:nvPr/>
        </p:nvPicPr>
        <p:blipFill rotWithShape="1">
          <a:blip r:embed="rId3">
            <a:extLst>
              <a:ext uri="{28A0092B-C50C-407E-A947-70E740481C1C}">
                <a14:useLocalDpi xmlns:a14="http://schemas.microsoft.com/office/drawing/2010/main" val="0"/>
              </a:ext>
            </a:extLst>
          </a:blip>
          <a:srcRect b="32919"/>
          <a:stretch/>
        </p:blipFill>
        <p:spPr>
          <a:xfrm>
            <a:off x="550863" y="1557336"/>
            <a:ext cx="2638800" cy="4752000"/>
          </a:xfrm>
          <a:prstGeom prst="rect">
            <a:avLst/>
          </a:prstGeom>
          <a:effectLst>
            <a:outerShdw blurRad="508000" dist="101600" dir="5400000" algn="tl" rotWithShape="0">
              <a:prstClr val="black">
                <a:alpha val="10000"/>
              </a:prstClr>
            </a:outerShdw>
          </a:effectLst>
        </p:spPr>
      </p:pic>
      <p:pic>
        <p:nvPicPr>
          <p:cNvPr id="10" name="Picture 9" descr="A statue of a person&#10;&#10;Description automatically generated">
            <a:extLst>
              <a:ext uri="{FF2B5EF4-FFF2-40B4-BE49-F238E27FC236}">
                <a16:creationId xmlns:a16="http://schemas.microsoft.com/office/drawing/2014/main" id="{E2A8F82E-5E98-6B80-F330-DE85E54BC92A}"/>
              </a:ext>
            </a:extLst>
          </p:cNvPr>
          <p:cNvPicPr>
            <a:picLocks noChangeAspect="1"/>
          </p:cNvPicPr>
          <p:nvPr/>
        </p:nvPicPr>
        <p:blipFill rotWithShape="1">
          <a:blip r:embed="rId4">
            <a:extLst>
              <a:ext uri="{28A0092B-C50C-407E-A947-70E740481C1C}">
                <a14:useLocalDpi xmlns:a14="http://schemas.microsoft.com/office/drawing/2010/main" val="0"/>
              </a:ext>
            </a:extLst>
          </a:blip>
          <a:srcRect r="-2" b="11758"/>
          <a:stretch/>
        </p:blipFill>
        <p:spPr>
          <a:xfrm>
            <a:off x="3367493" y="1557339"/>
            <a:ext cx="2638800" cy="4752000"/>
          </a:xfrm>
          <a:prstGeom prst="rect">
            <a:avLst/>
          </a:prstGeom>
          <a:effectLst>
            <a:outerShdw blurRad="508000" dist="101600" dir="5400000" algn="tl" rotWithShape="0">
              <a:prstClr val="black">
                <a:alpha val="10000"/>
              </a:prstClr>
            </a:outerShdw>
          </a:effectLst>
        </p:spPr>
      </p:pic>
      <p:pic>
        <p:nvPicPr>
          <p:cNvPr id="12" name="Picture 11" descr="A stone carving of a person holding a wand&#10;&#10;Description automatically generated">
            <a:extLst>
              <a:ext uri="{FF2B5EF4-FFF2-40B4-BE49-F238E27FC236}">
                <a16:creationId xmlns:a16="http://schemas.microsoft.com/office/drawing/2014/main" id="{684CC4EC-038E-6BEB-6ED8-FAD6968AEFFF}"/>
              </a:ext>
            </a:extLst>
          </p:cNvPr>
          <p:cNvPicPr>
            <a:picLocks noChangeAspect="1"/>
          </p:cNvPicPr>
          <p:nvPr/>
        </p:nvPicPr>
        <p:blipFill rotWithShape="1">
          <a:blip r:embed="rId5">
            <a:extLst>
              <a:ext uri="{28A0092B-C50C-407E-A947-70E740481C1C}">
                <a14:useLocalDpi xmlns:a14="http://schemas.microsoft.com/office/drawing/2010/main" val="0"/>
              </a:ext>
            </a:extLst>
          </a:blip>
          <a:srcRect l="15863"/>
          <a:stretch/>
        </p:blipFill>
        <p:spPr>
          <a:xfrm>
            <a:off x="6184123" y="1557339"/>
            <a:ext cx="2638800" cy="4752000"/>
          </a:xfrm>
          <a:prstGeom prst="rect">
            <a:avLst/>
          </a:prstGeom>
          <a:effectLst>
            <a:outerShdw blurRad="508000" dist="101600" dir="5400000" algn="tl" rotWithShape="0">
              <a:prstClr val="black">
                <a:alpha val="10000"/>
              </a:prstClr>
            </a:outerShdw>
          </a:effectLst>
        </p:spPr>
      </p:pic>
      <p:pic>
        <p:nvPicPr>
          <p:cNvPr id="5" name="Picture 4" descr="A close-up of a stone carving&#10;&#10;Description automatically generated">
            <a:extLst>
              <a:ext uri="{FF2B5EF4-FFF2-40B4-BE49-F238E27FC236}">
                <a16:creationId xmlns:a16="http://schemas.microsoft.com/office/drawing/2014/main" id="{2FC77E2F-8551-FA7B-D185-A59AE3C934E2}"/>
              </a:ext>
            </a:extLst>
          </p:cNvPr>
          <p:cNvPicPr>
            <a:picLocks noChangeAspect="1"/>
          </p:cNvPicPr>
          <p:nvPr/>
        </p:nvPicPr>
        <p:blipFill rotWithShape="1">
          <a:blip r:embed="rId6">
            <a:extLst>
              <a:ext uri="{28A0092B-C50C-407E-A947-70E740481C1C}">
                <a14:useLocalDpi xmlns:a14="http://schemas.microsoft.com/office/drawing/2010/main" val="0"/>
              </a:ext>
            </a:extLst>
          </a:blip>
          <a:srcRect l="30947" r="25735" b="1"/>
          <a:stretch/>
        </p:blipFill>
        <p:spPr>
          <a:xfrm>
            <a:off x="9000752" y="1557341"/>
            <a:ext cx="2638800" cy="4751387"/>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272616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EDFABE-7D6E-4EA1-A1C6-82B98CD5A6B1}"/>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3400">
                <a:solidFill>
                  <a:srgbClr val="FFFFFF"/>
                </a:solidFill>
              </a:rPr>
              <a:t>“Objectivity” and the Scientific Subject</a:t>
            </a:r>
          </a:p>
        </p:txBody>
      </p:sp>
      <p:pic>
        <p:nvPicPr>
          <p:cNvPr id="6" name="Picture 5">
            <a:extLst>
              <a:ext uri="{FF2B5EF4-FFF2-40B4-BE49-F238E27FC236}">
                <a16:creationId xmlns:a16="http://schemas.microsoft.com/office/drawing/2014/main" id="{CFFA9A7E-0AAB-9825-82AA-39896AC330C8}"/>
              </a:ext>
            </a:extLst>
          </p:cNvPr>
          <p:cNvPicPr>
            <a:picLocks noChangeAspect="1"/>
          </p:cNvPicPr>
          <p:nvPr/>
        </p:nvPicPr>
        <p:blipFill>
          <a:blip r:embed="rId3"/>
          <a:stretch>
            <a:fillRect/>
          </a:stretch>
        </p:blipFill>
        <p:spPr>
          <a:xfrm>
            <a:off x="715748" y="2309696"/>
            <a:ext cx="5131088" cy="3741097"/>
          </a:xfrm>
          <a:prstGeom prst="rect">
            <a:avLst/>
          </a:prstGeom>
        </p:spPr>
      </p:pic>
      <p:pic>
        <p:nvPicPr>
          <p:cNvPr id="8" name="Picture 7">
            <a:extLst>
              <a:ext uri="{FF2B5EF4-FFF2-40B4-BE49-F238E27FC236}">
                <a16:creationId xmlns:a16="http://schemas.microsoft.com/office/drawing/2014/main" id="{FB657BCF-5069-A22E-3F98-F5207D4D8263}"/>
              </a:ext>
            </a:extLst>
          </p:cNvPr>
          <p:cNvPicPr>
            <a:picLocks noChangeAspect="1"/>
          </p:cNvPicPr>
          <p:nvPr/>
        </p:nvPicPr>
        <p:blipFill>
          <a:blip r:embed="rId4"/>
          <a:stretch>
            <a:fillRect/>
          </a:stretch>
        </p:blipFill>
        <p:spPr>
          <a:xfrm>
            <a:off x="6345165" y="2217815"/>
            <a:ext cx="4405721" cy="3997831"/>
          </a:xfrm>
          <a:prstGeom prst="rect">
            <a:avLst/>
          </a:prstGeom>
        </p:spPr>
      </p:pic>
      <p:sp>
        <p:nvSpPr>
          <p:cNvPr id="9" name="TextBox 8">
            <a:extLst>
              <a:ext uri="{FF2B5EF4-FFF2-40B4-BE49-F238E27FC236}">
                <a16:creationId xmlns:a16="http://schemas.microsoft.com/office/drawing/2014/main" id="{71887FF6-4FC3-7CEA-FECA-DEBFAA47F3B7}"/>
              </a:ext>
            </a:extLst>
          </p:cNvPr>
          <p:cNvSpPr txBox="1"/>
          <p:nvPr/>
        </p:nvSpPr>
        <p:spPr>
          <a:xfrm>
            <a:off x="6345165" y="6167491"/>
            <a:ext cx="4405721" cy="646331"/>
          </a:xfrm>
          <a:prstGeom prst="rect">
            <a:avLst/>
          </a:prstGeom>
          <a:noFill/>
        </p:spPr>
        <p:txBody>
          <a:bodyPr wrap="square" rtlCol="0">
            <a:spAutoFit/>
          </a:bodyPr>
          <a:lstStyle/>
          <a:p>
            <a:r>
              <a:rPr lang="en-US" dirty="0"/>
              <a:t>Fowler, “Imaging the addicted human brain” 2007</a:t>
            </a:r>
          </a:p>
        </p:txBody>
      </p:sp>
    </p:spTree>
    <p:extLst>
      <p:ext uri="{BB962C8B-B14F-4D97-AF65-F5344CB8AC3E}">
        <p14:creationId xmlns:p14="http://schemas.microsoft.com/office/powerpoint/2010/main" val="1680779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FAF1EC-CE18-B8CD-A7B0-0866DE68BAC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We are asking the wrong questions </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647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D861F1-F386-4A7D-A4BF-3BEB82DEB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97E6B6-8607-D06D-E71F-CD28E77C9328}"/>
              </a:ext>
            </a:extLst>
          </p:cNvPr>
          <p:cNvSpPr>
            <a:spLocks noGrp="1"/>
          </p:cNvSpPr>
          <p:nvPr>
            <p:ph type="title"/>
          </p:nvPr>
        </p:nvSpPr>
        <p:spPr>
          <a:xfrm>
            <a:off x="1115568" y="1408153"/>
            <a:ext cx="10168128" cy="1315035"/>
          </a:xfrm>
        </p:spPr>
        <p:txBody>
          <a:bodyPr>
            <a:normAutofit/>
          </a:bodyPr>
          <a:lstStyle/>
          <a:p>
            <a:r>
              <a:rPr lang="en-US" sz="4000"/>
              <a:t>Why addiction becomes us?</a:t>
            </a:r>
          </a:p>
        </p:txBody>
      </p:sp>
      <p:sp>
        <p:nvSpPr>
          <p:cNvPr id="12" name="Rectangle 11">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7136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523487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D861F1-F386-4A7D-A4BF-3BEB82DEB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97E6B6-8607-D06D-E71F-CD28E77C9328}"/>
              </a:ext>
            </a:extLst>
          </p:cNvPr>
          <p:cNvSpPr>
            <a:spLocks noGrp="1"/>
          </p:cNvSpPr>
          <p:nvPr>
            <p:ph type="title"/>
          </p:nvPr>
        </p:nvSpPr>
        <p:spPr>
          <a:xfrm>
            <a:off x="1115568" y="1408153"/>
            <a:ext cx="10168128" cy="1315035"/>
          </a:xfrm>
        </p:spPr>
        <p:txBody>
          <a:bodyPr>
            <a:normAutofit/>
          </a:bodyPr>
          <a:lstStyle/>
          <a:p>
            <a:r>
              <a:rPr lang="en-US" sz="4000"/>
              <a:t>Why addiction becomes us?</a:t>
            </a:r>
          </a:p>
        </p:txBody>
      </p:sp>
      <p:sp>
        <p:nvSpPr>
          <p:cNvPr id="12" name="Rectangle 11">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7136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8CF081E-798E-14FC-AC88-FAFE70EE4129}"/>
              </a:ext>
            </a:extLst>
          </p:cNvPr>
          <p:cNvSpPr>
            <a:spLocks noGrp="1"/>
          </p:cNvSpPr>
          <p:nvPr>
            <p:ph idx="1"/>
          </p:nvPr>
        </p:nvSpPr>
        <p:spPr>
          <a:xfrm>
            <a:off x="1115568" y="2962656"/>
            <a:ext cx="10168128" cy="2624328"/>
          </a:xfrm>
        </p:spPr>
        <p:txBody>
          <a:bodyPr>
            <a:normAutofit/>
          </a:bodyPr>
          <a:lstStyle/>
          <a:p>
            <a:r>
              <a:rPr lang="en-US" sz="2000" dirty="0"/>
              <a:t>Explore the practice of medicine as radical, as transforming rather than reproducing norms</a:t>
            </a:r>
          </a:p>
          <a:p>
            <a:r>
              <a:rPr lang="en-US" sz="2000" dirty="0"/>
              <a:t>Rethink equality NOT as a project of sameness or difference </a:t>
            </a:r>
          </a:p>
          <a:p>
            <a:r>
              <a:rPr lang="en-US" sz="2000" dirty="0"/>
              <a:t>Imagine life after patriarchy</a:t>
            </a:r>
          </a:p>
          <a:p>
            <a:r>
              <a:rPr lang="en-US" sz="2000" dirty="0"/>
              <a:t>Listen to and learn from women who use drugs, their lived experiences, their embodied knowledge, and that of providers who are women; explore disparate academic fields, get uncomfortable with feminist philosophy and queer theory to ask better questions, to provide better care</a:t>
            </a:r>
          </a:p>
        </p:txBody>
      </p:sp>
    </p:spTree>
    <p:extLst>
      <p:ext uri="{BB962C8B-B14F-4D97-AF65-F5344CB8AC3E}">
        <p14:creationId xmlns:p14="http://schemas.microsoft.com/office/powerpoint/2010/main" val="2669063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F976D97-0EF5-4E52-80CE-84583D7A6EBC}"/>
              </a:ext>
            </a:extLst>
          </p:cNvPr>
          <p:cNvSpPr>
            <a:spLocks noGrp="1"/>
          </p:cNvSpPr>
          <p:nvPr>
            <p:ph type="title"/>
          </p:nvPr>
        </p:nvSpPr>
        <p:spPr>
          <a:xfrm>
            <a:off x="640080" y="325369"/>
            <a:ext cx="4368602" cy="1956841"/>
          </a:xfrm>
        </p:spPr>
        <p:txBody>
          <a:bodyPr anchor="b">
            <a:normAutofit/>
          </a:bodyPr>
          <a:lstStyle/>
          <a:p>
            <a:r>
              <a:rPr lang="en-US" sz="5400" dirty="0">
                <a:solidFill>
                  <a:schemeClr val="accent2"/>
                </a:solidFill>
              </a:rPr>
              <a:t>Thank you</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E5E38E61-C994-4EBF-82C1-9AC3B4BFE1E2}"/>
              </a:ext>
            </a:extLst>
          </p:cNvPr>
          <p:cNvSpPr>
            <a:spLocks noGrp="1"/>
          </p:cNvSpPr>
          <p:nvPr>
            <p:ph idx="1"/>
          </p:nvPr>
        </p:nvSpPr>
        <p:spPr>
          <a:xfrm>
            <a:off x="640080" y="2872899"/>
            <a:ext cx="4243589" cy="3320668"/>
          </a:xfrm>
        </p:spPr>
        <p:txBody>
          <a:bodyPr>
            <a:normAutofit/>
          </a:bodyPr>
          <a:lstStyle/>
          <a:p>
            <a:pPr marL="0" indent="0">
              <a:buNone/>
            </a:pPr>
            <a:endParaRPr lang="en-US" sz="2200" dirty="0"/>
          </a:p>
          <a:p>
            <a:pPr marL="0" indent="0">
              <a:buNone/>
            </a:pPr>
            <a:endParaRPr lang="en-US" sz="2200" dirty="0"/>
          </a:p>
          <a:p>
            <a:pPr marL="0" indent="0">
              <a:buNone/>
            </a:pPr>
            <a:r>
              <a:rPr lang="en-US" sz="2200" dirty="0">
                <a:solidFill>
                  <a:schemeClr val="accent2"/>
                </a:solidFill>
              </a:rPr>
              <a:t>Mishka Terplan</a:t>
            </a:r>
          </a:p>
          <a:p>
            <a:pPr marL="0" indent="0">
              <a:buNone/>
            </a:pPr>
            <a:r>
              <a:rPr lang="en-US" sz="2200" dirty="0">
                <a:solidFill>
                  <a:schemeClr val="accent2"/>
                </a:solidFill>
              </a:rPr>
              <a:t>@Do_Less_Harm</a:t>
            </a:r>
          </a:p>
          <a:p>
            <a:pPr marL="0" indent="0">
              <a:buNone/>
            </a:pPr>
            <a:r>
              <a:rPr lang="en-US" sz="2200" dirty="0">
                <a:solidFill>
                  <a:schemeClr val="accent2"/>
                </a:solidFill>
              </a:rPr>
              <a:t>mterplan@friendsresearch.org</a:t>
            </a:r>
          </a:p>
        </p:txBody>
      </p:sp>
      <p:pic>
        <p:nvPicPr>
          <p:cNvPr id="3" name="Picture 2">
            <a:extLst>
              <a:ext uri="{FF2B5EF4-FFF2-40B4-BE49-F238E27FC236}">
                <a16:creationId xmlns:a16="http://schemas.microsoft.com/office/drawing/2014/main" id="{5DBB2927-55DD-4A65-A2AB-F36368186F47}"/>
              </a:ext>
            </a:extLst>
          </p:cNvPr>
          <p:cNvPicPr>
            <a:picLocks noChangeAspect="1"/>
          </p:cNvPicPr>
          <p:nvPr/>
        </p:nvPicPr>
        <p:blipFill rotWithShape="1">
          <a:blip r:embed="rId3"/>
          <a:srcRect t="4530" r="-1" b="2069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82688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354913-EE98-5BC4-4E58-21E749C6921E}"/>
              </a:ext>
            </a:extLst>
          </p:cNvPr>
          <p:cNvPicPr>
            <a:picLocks noChangeAspect="1"/>
          </p:cNvPicPr>
          <p:nvPr/>
        </p:nvPicPr>
        <p:blipFill>
          <a:blip r:embed="rId3"/>
          <a:stretch>
            <a:fillRect/>
          </a:stretch>
        </p:blipFill>
        <p:spPr>
          <a:xfrm>
            <a:off x="485908" y="221819"/>
            <a:ext cx="4968671" cy="5761219"/>
          </a:xfrm>
          <a:prstGeom prst="rect">
            <a:avLst/>
          </a:prstGeom>
        </p:spPr>
      </p:pic>
      <p:sp>
        <p:nvSpPr>
          <p:cNvPr id="3" name="TextBox 2">
            <a:extLst>
              <a:ext uri="{FF2B5EF4-FFF2-40B4-BE49-F238E27FC236}">
                <a16:creationId xmlns:a16="http://schemas.microsoft.com/office/drawing/2014/main" id="{F19546BC-27E8-87D3-894C-3036610A5225}"/>
              </a:ext>
            </a:extLst>
          </p:cNvPr>
          <p:cNvSpPr txBox="1"/>
          <p:nvPr/>
        </p:nvSpPr>
        <p:spPr>
          <a:xfrm>
            <a:off x="307434" y="6052782"/>
            <a:ext cx="4698398"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effectLst/>
                <a:uLnTx/>
                <a:uFillTx/>
              </a:rPr>
              <a:t>William Hogarth’s </a:t>
            </a:r>
            <a:r>
              <a:rPr kumimoji="0" lang="en-US" sz="2200" b="1" i="1" u="none" strike="noStrike" kern="0" cap="none" spc="0" normalizeH="0" baseline="0" noProof="0">
                <a:ln>
                  <a:noFill/>
                </a:ln>
                <a:effectLst/>
                <a:uLnTx/>
                <a:uFillTx/>
              </a:rPr>
              <a:t>Gin Lane </a:t>
            </a:r>
            <a:r>
              <a:rPr kumimoji="0" lang="en-US" sz="2200" b="0" i="0" u="none" strike="noStrike" kern="0" cap="none" spc="0" normalizeH="0" baseline="0" noProof="0">
                <a:ln>
                  <a:noFill/>
                </a:ln>
                <a:effectLst/>
                <a:uLnTx/>
                <a:uFillTx/>
              </a:rPr>
              <a:t>1751</a:t>
            </a:r>
            <a:endParaRPr kumimoji="0" lang="en-US" sz="2200" b="0" i="0" u="none" strike="noStrike" kern="0" cap="none" spc="0" normalizeH="0" baseline="0" noProof="0" dirty="0">
              <a:ln>
                <a:noFill/>
              </a:ln>
              <a:effectLst/>
              <a:uLnTx/>
              <a:uFillTx/>
            </a:endParaRPr>
          </a:p>
        </p:txBody>
      </p:sp>
      <p:sp>
        <p:nvSpPr>
          <p:cNvPr id="4" name="Title 3">
            <a:extLst>
              <a:ext uri="{FF2B5EF4-FFF2-40B4-BE49-F238E27FC236}">
                <a16:creationId xmlns:a16="http://schemas.microsoft.com/office/drawing/2014/main" id="{EF87DADF-8BFA-5C72-1673-0CD3D3791CF5}"/>
              </a:ext>
            </a:extLst>
          </p:cNvPr>
          <p:cNvSpPr>
            <a:spLocks noGrp="1"/>
          </p:cNvSpPr>
          <p:nvPr>
            <p:ph type="title"/>
          </p:nvPr>
        </p:nvSpPr>
        <p:spPr>
          <a:xfrm>
            <a:off x="6737422" y="2361876"/>
            <a:ext cx="4717977" cy="1325563"/>
          </a:xfrm>
        </p:spPr>
        <p:txBody>
          <a:bodyPr>
            <a:normAutofit fontScale="90000"/>
          </a:bodyPr>
          <a:lstStyle/>
          <a:p>
            <a:r>
              <a:rPr lang="en-US" dirty="0"/>
              <a:t>Addiction is Modern, an (side) effect of Modernity, Initially associated with Women</a:t>
            </a:r>
          </a:p>
        </p:txBody>
      </p:sp>
    </p:spTree>
    <p:extLst>
      <p:ext uri="{BB962C8B-B14F-4D97-AF65-F5344CB8AC3E}">
        <p14:creationId xmlns:p14="http://schemas.microsoft.com/office/powerpoint/2010/main" val="83333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0CC18-97D9-E1B3-14DE-C7476C143CC3}"/>
              </a:ext>
            </a:extLst>
          </p:cNvPr>
          <p:cNvPicPr>
            <a:picLocks noChangeAspect="1"/>
          </p:cNvPicPr>
          <p:nvPr/>
        </p:nvPicPr>
        <p:blipFill rotWithShape="1">
          <a:blip r:embed="rId3"/>
          <a:srcRect t="881"/>
          <a:stretch/>
        </p:blipFill>
        <p:spPr>
          <a:xfrm>
            <a:off x="20" y="10"/>
            <a:ext cx="12191980" cy="6857990"/>
          </a:xfrm>
          <a:prstGeom prst="rect">
            <a:avLst/>
          </a:prstGeom>
        </p:spPr>
      </p:pic>
      <p:sp>
        <p:nvSpPr>
          <p:cNvPr id="2" name="Title 1">
            <a:extLst>
              <a:ext uri="{FF2B5EF4-FFF2-40B4-BE49-F238E27FC236}">
                <a16:creationId xmlns:a16="http://schemas.microsoft.com/office/drawing/2014/main" id="{E809F059-3814-2984-AEB9-D29A6D12DF46}"/>
              </a:ext>
            </a:extLst>
          </p:cNvPr>
          <p:cNvSpPr>
            <a:spLocks noGrp="1"/>
          </p:cNvSpPr>
          <p:nvPr>
            <p:ph type="title"/>
          </p:nvPr>
        </p:nvSpPr>
        <p:spPr>
          <a:xfrm>
            <a:off x="320675" y="293684"/>
            <a:ext cx="11210925" cy="744836"/>
          </a:xfrm>
        </p:spPr>
        <p:txBody>
          <a:bodyPr>
            <a:normAutofit/>
          </a:bodyPr>
          <a:lstStyle/>
          <a:p>
            <a:pPr algn="ctr"/>
            <a:r>
              <a:rPr lang="en-US" sz="3600" dirty="0">
                <a:solidFill>
                  <a:schemeClr val="bg1"/>
                </a:solidFill>
              </a:rPr>
              <a:t>The First Opioid Crisis</a:t>
            </a:r>
          </a:p>
        </p:txBody>
      </p:sp>
    </p:spTree>
    <p:extLst>
      <p:ext uri="{BB962C8B-B14F-4D97-AF65-F5344CB8AC3E}">
        <p14:creationId xmlns:p14="http://schemas.microsoft.com/office/powerpoint/2010/main" val="335027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0930-05E2-F89A-A0C8-9FE6050259EE}"/>
              </a:ext>
            </a:extLst>
          </p:cNvPr>
          <p:cNvSpPr>
            <a:spLocks noGrp="1"/>
          </p:cNvSpPr>
          <p:nvPr>
            <p:ph type="title"/>
          </p:nvPr>
        </p:nvSpPr>
        <p:spPr>
          <a:xfrm>
            <a:off x="549276" y="458033"/>
            <a:ext cx="8302624" cy="726224"/>
          </a:xfrm>
        </p:spPr>
        <p:txBody>
          <a:bodyPr vert="horz" wrap="square" lIns="91440" tIns="45720" rIns="91440" bIns="45720" rtlCol="0" anchor="ctr">
            <a:noAutofit/>
          </a:bodyPr>
          <a:lstStyle/>
          <a:p>
            <a:r>
              <a:rPr lang="en-US" sz="3200" dirty="0"/>
              <a:t>The Origin of the Modern Concept of Addiction (and the Establishment of Medical Authority)</a:t>
            </a:r>
          </a:p>
        </p:txBody>
      </p:sp>
      <p:pic>
        <p:nvPicPr>
          <p:cNvPr id="8" name="Picture 7" descr="A person standing at a counter&#10;&#10;Description automatically generated">
            <a:extLst>
              <a:ext uri="{FF2B5EF4-FFF2-40B4-BE49-F238E27FC236}">
                <a16:creationId xmlns:a16="http://schemas.microsoft.com/office/drawing/2014/main" id="{38BD875C-4EBD-BBF3-B82F-70EBCA1D1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63" y="1662413"/>
            <a:ext cx="3589750" cy="4646925"/>
          </a:xfrm>
          <a:prstGeom prst="rect">
            <a:avLst/>
          </a:prstGeom>
          <a:effectLst>
            <a:outerShdw blurRad="508000" dist="101600" dir="5400000" algn="tl" rotWithShape="0">
              <a:prstClr val="black">
                <a:alpha val="10000"/>
              </a:prstClr>
            </a:outerShdw>
          </a:effectLst>
        </p:spPr>
      </p:pic>
      <p:pic>
        <p:nvPicPr>
          <p:cNvPr id="4" name="Picture 3" descr="A person in a bed with a person in a dress&#10;&#10;Description automatically generated">
            <a:extLst>
              <a:ext uri="{FF2B5EF4-FFF2-40B4-BE49-F238E27FC236}">
                <a16:creationId xmlns:a16="http://schemas.microsoft.com/office/drawing/2014/main" id="{1764A7ED-F30E-74CE-1592-FCB5EB859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198" y="1614755"/>
            <a:ext cx="3567884" cy="4694584"/>
          </a:xfrm>
          <a:prstGeom prst="rect">
            <a:avLst/>
          </a:prstGeom>
          <a:effectLst>
            <a:outerShdw blurRad="508000" dist="101600" dir="5400000" algn="tl" rotWithShape="0">
              <a:prstClr val="black">
                <a:alpha val="10000"/>
              </a:prstClr>
            </a:outerShdw>
          </a:effectLst>
        </p:spPr>
      </p:pic>
      <p:pic>
        <p:nvPicPr>
          <p:cNvPr id="6" name="Picture 5" descr="A person sitting on a couch&#10;&#10;Description automatically generated">
            <a:extLst>
              <a:ext uri="{FF2B5EF4-FFF2-40B4-BE49-F238E27FC236}">
                <a16:creationId xmlns:a16="http://schemas.microsoft.com/office/drawing/2014/main" id="{B37EC79C-FFBB-66AF-F60C-027D51EC2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462" y="1557339"/>
            <a:ext cx="2886840"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124418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white dress&#10;&#10;Description automatically generated">
            <a:extLst>
              <a:ext uri="{FF2B5EF4-FFF2-40B4-BE49-F238E27FC236}">
                <a16:creationId xmlns:a16="http://schemas.microsoft.com/office/drawing/2014/main" id="{4D520426-A8A7-98FB-0182-08C8E69AB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84" y="97443"/>
            <a:ext cx="4385387" cy="6695249"/>
          </a:xfrm>
          <a:prstGeom prst="rect">
            <a:avLst/>
          </a:prstGeom>
        </p:spPr>
      </p:pic>
      <p:sp>
        <p:nvSpPr>
          <p:cNvPr id="4" name="TextBox 3">
            <a:extLst>
              <a:ext uri="{FF2B5EF4-FFF2-40B4-BE49-F238E27FC236}">
                <a16:creationId xmlns:a16="http://schemas.microsoft.com/office/drawing/2014/main" id="{A9A63406-3A20-AD29-2AB2-2C230CB4F538}"/>
              </a:ext>
            </a:extLst>
          </p:cNvPr>
          <p:cNvSpPr txBox="1"/>
          <p:nvPr/>
        </p:nvSpPr>
        <p:spPr>
          <a:xfrm>
            <a:off x="6106390" y="2470244"/>
            <a:ext cx="4596245" cy="3769836"/>
          </a:xfrm>
          <a:prstGeom prst="rect">
            <a:avLst/>
          </a:prstGeom>
        </p:spPr>
        <p:txBody>
          <a:bodyPr vert="horz" lIns="91440" tIns="45720" rIns="91440" bIns="45720" rtlCol="0" anchor="ctr">
            <a:normAutofit/>
          </a:bodyPr>
          <a:lstStyle/>
          <a:p>
            <a:pPr>
              <a:lnSpc>
                <a:spcPct val="90000"/>
              </a:lnSpc>
              <a:spcAft>
                <a:spcPts val="600"/>
              </a:spcAft>
            </a:pPr>
            <a:r>
              <a:rPr lang="en-US" sz="2000" dirty="0"/>
              <a:t>“ Women moved from the role of long-suffering drunkard’s wife into the discursive locus of a frightening modern self-reflection”</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“Morphine had become a powerful symbol of the dilemmas over women’s roles and of this ambiguous meaning of their freedom”</a:t>
            </a:r>
          </a:p>
        </p:txBody>
      </p:sp>
      <p:sp>
        <p:nvSpPr>
          <p:cNvPr id="2" name="TextBox 1">
            <a:extLst>
              <a:ext uri="{FF2B5EF4-FFF2-40B4-BE49-F238E27FC236}">
                <a16:creationId xmlns:a16="http://schemas.microsoft.com/office/drawing/2014/main" id="{F682B481-904A-E7DB-6D30-FA0D52EB4894}"/>
              </a:ext>
            </a:extLst>
          </p:cNvPr>
          <p:cNvSpPr txBox="1"/>
          <p:nvPr/>
        </p:nvSpPr>
        <p:spPr>
          <a:xfrm>
            <a:off x="5923384" y="587022"/>
            <a:ext cx="5043168" cy="954107"/>
          </a:xfrm>
          <a:prstGeom prst="rect">
            <a:avLst/>
          </a:prstGeom>
          <a:noFill/>
        </p:spPr>
        <p:txBody>
          <a:bodyPr wrap="square" rtlCol="0">
            <a:spAutoFit/>
          </a:bodyPr>
          <a:lstStyle/>
          <a:p>
            <a:r>
              <a:rPr lang="en-US" sz="2800" dirty="0"/>
              <a:t>Women, Wealth, Consumerism, Alienation, Drugs, and Suffering </a:t>
            </a:r>
          </a:p>
        </p:txBody>
      </p:sp>
    </p:spTree>
    <p:extLst>
      <p:ext uri="{BB962C8B-B14F-4D97-AF65-F5344CB8AC3E}">
        <p14:creationId xmlns:p14="http://schemas.microsoft.com/office/powerpoint/2010/main" val="987097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posing for a photo&#10;&#10;Description automatically generated">
            <a:extLst>
              <a:ext uri="{FF2B5EF4-FFF2-40B4-BE49-F238E27FC236}">
                <a16:creationId xmlns:a16="http://schemas.microsoft.com/office/drawing/2014/main" id="{08B36ED1-DC69-274C-0924-EC0D4381B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997" y="1595435"/>
            <a:ext cx="6534150" cy="3667125"/>
          </a:xfrm>
          <a:prstGeom prst="rect">
            <a:avLst/>
          </a:prstGeom>
        </p:spPr>
      </p:pic>
      <p:sp>
        <p:nvSpPr>
          <p:cNvPr id="6" name="TextBox 5">
            <a:extLst>
              <a:ext uri="{FF2B5EF4-FFF2-40B4-BE49-F238E27FC236}">
                <a16:creationId xmlns:a16="http://schemas.microsoft.com/office/drawing/2014/main" id="{9AEF0AAC-C7BF-F7AE-4B8B-186A2BAC2D37}"/>
              </a:ext>
            </a:extLst>
          </p:cNvPr>
          <p:cNvSpPr txBox="1"/>
          <p:nvPr/>
        </p:nvSpPr>
        <p:spPr>
          <a:xfrm>
            <a:off x="6231467" y="485422"/>
            <a:ext cx="5508977" cy="523220"/>
          </a:xfrm>
          <a:prstGeom prst="rect">
            <a:avLst/>
          </a:prstGeom>
          <a:noFill/>
        </p:spPr>
        <p:txBody>
          <a:bodyPr wrap="square" rtlCol="0">
            <a:spAutoFit/>
          </a:bodyPr>
          <a:lstStyle/>
          <a:p>
            <a:r>
              <a:rPr lang="en-US" sz="2800" dirty="0"/>
              <a:t>The First Era of Women Physicians</a:t>
            </a:r>
          </a:p>
        </p:txBody>
      </p:sp>
      <p:pic>
        <p:nvPicPr>
          <p:cNvPr id="8" name="Picture 7" descr="A group of women posing for a photo&#10;&#10;Description automatically generated">
            <a:extLst>
              <a:ext uri="{FF2B5EF4-FFF2-40B4-BE49-F238E27FC236}">
                <a16:creationId xmlns:a16="http://schemas.microsoft.com/office/drawing/2014/main" id="{8E24C807-7D28-96B2-A08A-014778741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53" y="214311"/>
            <a:ext cx="4286250" cy="6429375"/>
          </a:xfrm>
          <a:prstGeom prst="rect">
            <a:avLst/>
          </a:prstGeom>
        </p:spPr>
      </p:pic>
    </p:spTree>
    <p:extLst>
      <p:ext uri="{BB962C8B-B14F-4D97-AF65-F5344CB8AC3E}">
        <p14:creationId xmlns:p14="http://schemas.microsoft.com/office/powerpoint/2010/main" val="265644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2007AB-32B6-4DA0-A3D3-DE14F9163D09}"/>
              </a:ext>
            </a:extLst>
          </p:cNvPr>
          <p:cNvSpPr>
            <a:spLocks noGrp="1"/>
          </p:cNvSpPr>
          <p:nvPr>
            <p:ph type="title"/>
          </p:nvPr>
        </p:nvSpPr>
        <p:spPr>
          <a:xfrm>
            <a:off x="255979" y="201881"/>
            <a:ext cx="10515600" cy="1325563"/>
          </a:xfrm>
        </p:spPr>
        <p:txBody>
          <a:bodyPr>
            <a:normAutofit/>
          </a:bodyPr>
          <a:lstStyle/>
          <a:p>
            <a:r>
              <a:rPr lang="en-US" dirty="0"/>
              <a:t>Addiction: 19</a:t>
            </a:r>
            <a:r>
              <a:rPr lang="en-US" baseline="30000" dirty="0"/>
              <a:t>th</a:t>
            </a:r>
            <a:r>
              <a:rPr lang="en-US" dirty="0"/>
              <a:t> to 20</a:t>
            </a:r>
            <a:r>
              <a:rPr lang="en-US" baseline="30000" dirty="0"/>
              <a:t>th</a:t>
            </a:r>
            <a:r>
              <a:rPr lang="en-US" dirty="0"/>
              <a:t> Century</a:t>
            </a:r>
          </a:p>
        </p:txBody>
      </p:sp>
      <p:sp>
        <p:nvSpPr>
          <p:cNvPr id="7" name="Rectangle: Rounded Corners 6">
            <a:extLst>
              <a:ext uri="{FF2B5EF4-FFF2-40B4-BE49-F238E27FC236}">
                <a16:creationId xmlns:a16="http://schemas.microsoft.com/office/drawing/2014/main" id="{2D0A7AD9-EC53-41A4-9F69-5687B8E2E76F}"/>
              </a:ext>
            </a:extLst>
          </p:cNvPr>
          <p:cNvSpPr/>
          <p:nvPr/>
        </p:nvSpPr>
        <p:spPr>
          <a:xfrm>
            <a:off x="609600" y="1929468"/>
            <a:ext cx="2704051" cy="4228051"/>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C5A51DD-6EC5-44E1-9E87-47020770130B}"/>
              </a:ext>
            </a:extLst>
          </p:cNvPr>
          <p:cNvSpPr txBox="1"/>
          <p:nvPr/>
        </p:nvSpPr>
        <p:spPr>
          <a:xfrm>
            <a:off x="864066" y="2315361"/>
            <a:ext cx="2231472" cy="3108543"/>
          </a:xfrm>
          <a:prstGeom prst="rect">
            <a:avLst/>
          </a:prstGeom>
          <a:noFill/>
        </p:spPr>
        <p:txBody>
          <a:bodyPr wrap="square" rtlCol="0">
            <a:spAutoFit/>
          </a:bodyPr>
          <a:lstStyle/>
          <a:p>
            <a:pPr algn="ctr"/>
            <a:r>
              <a:rPr lang="en-US" sz="2800" dirty="0"/>
              <a:t>Medical</a:t>
            </a:r>
            <a:br>
              <a:rPr lang="en-US" sz="2800" dirty="0"/>
            </a:br>
            <a:r>
              <a:rPr lang="en-US" sz="2800" dirty="0"/>
              <a:t>and </a:t>
            </a:r>
            <a:br>
              <a:rPr lang="en-US" sz="2800" dirty="0"/>
            </a:br>
            <a:r>
              <a:rPr lang="en-US" sz="2800" dirty="0"/>
              <a:t>Public Health</a:t>
            </a:r>
          </a:p>
          <a:p>
            <a:pPr algn="ctr"/>
            <a:endParaRPr lang="en-US" sz="2800" dirty="0"/>
          </a:p>
          <a:p>
            <a:pPr algn="ctr"/>
            <a:r>
              <a:rPr lang="en-US" sz="2800" dirty="0"/>
              <a:t>Women</a:t>
            </a:r>
          </a:p>
          <a:p>
            <a:pPr algn="ctr"/>
            <a:r>
              <a:rPr lang="en-US" sz="2800" dirty="0"/>
              <a:t>White</a:t>
            </a:r>
          </a:p>
          <a:p>
            <a:pPr algn="ctr"/>
            <a:r>
              <a:rPr lang="en-US" sz="2800" dirty="0"/>
              <a:t>Upper SES</a:t>
            </a:r>
          </a:p>
        </p:txBody>
      </p:sp>
      <p:sp>
        <p:nvSpPr>
          <p:cNvPr id="10" name="Rectangle: Rounded Corners 9">
            <a:extLst>
              <a:ext uri="{FF2B5EF4-FFF2-40B4-BE49-F238E27FC236}">
                <a16:creationId xmlns:a16="http://schemas.microsoft.com/office/drawing/2014/main" id="{B2EAD372-AC1B-449C-ACBF-DD8649CFE430}"/>
              </a:ext>
            </a:extLst>
          </p:cNvPr>
          <p:cNvSpPr/>
          <p:nvPr/>
        </p:nvSpPr>
        <p:spPr>
          <a:xfrm>
            <a:off x="4743974" y="1929468"/>
            <a:ext cx="2704051" cy="4228051"/>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627F76-C305-403C-8FDC-5B2EF9502DF6}"/>
              </a:ext>
            </a:extLst>
          </p:cNvPr>
          <p:cNvSpPr txBox="1"/>
          <p:nvPr/>
        </p:nvSpPr>
        <p:spPr>
          <a:xfrm>
            <a:off x="4980263" y="2450983"/>
            <a:ext cx="2231472" cy="3108543"/>
          </a:xfrm>
          <a:prstGeom prst="rect">
            <a:avLst/>
          </a:prstGeom>
          <a:noFill/>
        </p:spPr>
        <p:txBody>
          <a:bodyPr wrap="square" rtlCol="0">
            <a:spAutoFit/>
          </a:bodyPr>
          <a:lstStyle/>
          <a:p>
            <a:pPr algn="ctr"/>
            <a:r>
              <a:rPr lang="en-US" sz="2800" dirty="0"/>
              <a:t>Criminal Legal</a:t>
            </a:r>
          </a:p>
          <a:p>
            <a:pPr algn="ctr"/>
            <a:endParaRPr lang="en-US" sz="2800" dirty="0"/>
          </a:p>
          <a:p>
            <a:pPr algn="ctr"/>
            <a:endParaRPr lang="en-US" sz="2800" dirty="0"/>
          </a:p>
          <a:p>
            <a:pPr algn="ctr"/>
            <a:endParaRPr lang="en-US" sz="2800" dirty="0"/>
          </a:p>
          <a:p>
            <a:pPr algn="ctr"/>
            <a:r>
              <a:rPr lang="en-US" sz="2800" dirty="0"/>
              <a:t>Men</a:t>
            </a:r>
          </a:p>
          <a:p>
            <a:pPr algn="ctr"/>
            <a:r>
              <a:rPr lang="en-US" sz="2800" dirty="0"/>
              <a:t>Non-White</a:t>
            </a:r>
          </a:p>
          <a:p>
            <a:pPr algn="ctr"/>
            <a:r>
              <a:rPr lang="en-US" sz="2800" dirty="0"/>
              <a:t>Lower SES</a:t>
            </a:r>
          </a:p>
        </p:txBody>
      </p:sp>
      <p:sp>
        <p:nvSpPr>
          <p:cNvPr id="13" name="Arrow: Right 12">
            <a:extLst>
              <a:ext uri="{FF2B5EF4-FFF2-40B4-BE49-F238E27FC236}">
                <a16:creationId xmlns:a16="http://schemas.microsoft.com/office/drawing/2014/main" id="{C7AE21F2-DDD7-4711-A18C-051DF09C871A}"/>
              </a:ext>
            </a:extLst>
          </p:cNvPr>
          <p:cNvSpPr/>
          <p:nvPr/>
        </p:nvSpPr>
        <p:spPr>
          <a:xfrm>
            <a:off x="3568117" y="3724712"/>
            <a:ext cx="957744" cy="620785"/>
          </a:xfrm>
          <a:prstGeom prst="rightArrow">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F6A5A12-81E9-4F7C-9B74-B46F737F17E6}"/>
              </a:ext>
            </a:extLst>
          </p:cNvPr>
          <p:cNvSpPr txBox="1"/>
          <p:nvPr/>
        </p:nvSpPr>
        <p:spPr>
          <a:xfrm>
            <a:off x="864066" y="1417638"/>
            <a:ext cx="2357306" cy="430887"/>
          </a:xfrm>
          <a:prstGeom prst="rect">
            <a:avLst/>
          </a:prstGeom>
          <a:noFill/>
        </p:spPr>
        <p:txBody>
          <a:bodyPr wrap="square" rtlCol="0">
            <a:spAutoFit/>
          </a:bodyPr>
          <a:lstStyle/>
          <a:p>
            <a:pPr algn="ctr"/>
            <a:r>
              <a:rPr lang="en-US" sz="2200" dirty="0"/>
              <a:t>19</a:t>
            </a:r>
            <a:r>
              <a:rPr lang="en-US" sz="2200" baseline="30000" dirty="0"/>
              <a:t>th</a:t>
            </a:r>
            <a:r>
              <a:rPr lang="en-US" sz="2200" dirty="0"/>
              <a:t> Century</a:t>
            </a:r>
          </a:p>
        </p:txBody>
      </p:sp>
      <p:sp>
        <p:nvSpPr>
          <p:cNvPr id="22" name="TextBox 21">
            <a:extLst>
              <a:ext uri="{FF2B5EF4-FFF2-40B4-BE49-F238E27FC236}">
                <a16:creationId xmlns:a16="http://schemas.microsoft.com/office/drawing/2014/main" id="{620B3F0C-15AA-4E63-BFDE-A66D723CFD95}"/>
              </a:ext>
            </a:extLst>
          </p:cNvPr>
          <p:cNvSpPr txBox="1"/>
          <p:nvPr/>
        </p:nvSpPr>
        <p:spPr>
          <a:xfrm>
            <a:off x="4859322" y="1417638"/>
            <a:ext cx="235730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a:ea typeface="+mn-ea"/>
                <a:cs typeface="+mn-cs"/>
              </a:rPr>
              <a:t>20</a:t>
            </a:r>
            <a:r>
              <a:rPr kumimoji="0" lang="en-US" sz="2200" b="0" i="0" u="none" strike="noStrike" kern="1200" cap="none" spc="0" normalizeH="0" baseline="30000" noProof="0" dirty="0">
                <a:ln>
                  <a:noFill/>
                </a:ln>
                <a:effectLst/>
                <a:uLnTx/>
                <a:uFillTx/>
                <a:latin typeface="Calibri"/>
                <a:ea typeface="+mn-ea"/>
                <a:cs typeface="+mn-cs"/>
              </a:rPr>
              <a:t>th</a:t>
            </a:r>
            <a:r>
              <a:rPr kumimoji="0" lang="en-US" sz="2200" b="0" i="0" u="none" strike="noStrike" kern="1200" cap="none" spc="0" normalizeH="0" baseline="0" noProof="0" dirty="0">
                <a:ln>
                  <a:noFill/>
                </a:ln>
                <a:effectLst/>
                <a:uLnTx/>
                <a:uFillTx/>
                <a:latin typeface="Calibri"/>
                <a:ea typeface="+mn-ea"/>
                <a:cs typeface="+mn-cs"/>
              </a:rPr>
              <a:t> Century</a:t>
            </a:r>
          </a:p>
        </p:txBody>
      </p:sp>
      <p:pic>
        <p:nvPicPr>
          <p:cNvPr id="2" name="Picture 1">
            <a:extLst>
              <a:ext uri="{FF2B5EF4-FFF2-40B4-BE49-F238E27FC236}">
                <a16:creationId xmlns:a16="http://schemas.microsoft.com/office/drawing/2014/main" id="{6F872D20-478F-436F-83A2-D924C1BC7618}"/>
              </a:ext>
            </a:extLst>
          </p:cNvPr>
          <p:cNvPicPr>
            <a:picLocks noChangeAspect="1"/>
          </p:cNvPicPr>
          <p:nvPr/>
        </p:nvPicPr>
        <p:blipFill>
          <a:blip r:embed="rId3"/>
          <a:stretch>
            <a:fillRect/>
          </a:stretch>
        </p:blipFill>
        <p:spPr>
          <a:xfrm>
            <a:off x="7857715" y="2807083"/>
            <a:ext cx="4272926" cy="1835258"/>
          </a:xfrm>
          <a:prstGeom prst="rect">
            <a:avLst/>
          </a:prstGeom>
          <a:ln>
            <a:solidFill>
              <a:schemeClr val="accent4"/>
            </a:solidFill>
          </a:ln>
        </p:spPr>
      </p:pic>
      <p:pic>
        <p:nvPicPr>
          <p:cNvPr id="3" name="Picture 2">
            <a:extLst>
              <a:ext uri="{FF2B5EF4-FFF2-40B4-BE49-F238E27FC236}">
                <a16:creationId xmlns:a16="http://schemas.microsoft.com/office/drawing/2014/main" id="{A0CFF4F2-7D6C-057D-F631-7E804E876FD9}"/>
              </a:ext>
            </a:extLst>
          </p:cNvPr>
          <p:cNvPicPr>
            <a:picLocks noChangeAspect="1"/>
          </p:cNvPicPr>
          <p:nvPr/>
        </p:nvPicPr>
        <p:blipFill>
          <a:blip r:embed="rId4"/>
          <a:stretch>
            <a:fillRect/>
          </a:stretch>
        </p:blipFill>
        <p:spPr>
          <a:xfrm>
            <a:off x="8218311" y="1580617"/>
            <a:ext cx="3443111" cy="4727159"/>
          </a:xfrm>
          <a:prstGeom prst="rect">
            <a:avLst/>
          </a:prstGeom>
        </p:spPr>
      </p:pic>
    </p:spTree>
    <p:extLst>
      <p:ext uri="{BB962C8B-B14F-4D97-AF65-F5344CB8AC3E}">
        <p14:creationId xmlns:p14="http://schemas.microsoft.com/office/powerpoint/2010/main" val="23153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CA08-E93E-0231-1D26-EEFB51CE2053}"/>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Gender (and Power)</a:t>
            </a:r>
          </a:p>
        </p:txBody>
      </p:sp>
      <p:sp>
        <p:nvSpPr>
          <p:cNvPr id="23" name="Rectangle 2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ook cover with a silhouette of a person&#10;&#10;Description automatically generated">
            <a:extLst>
              <a:ext uri="{FF2B5EF4-FFF2-40B4-BE49-F238E27FC236}">
                <a16:creationId xmlns:a16="http://schemas.microsoft.com/office/drawing/2014/main" id="{5E9803F8-D647-7603-A02C-D3DB910D1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578" y="1816582"/>
            <a:ext cx="2375318" cy="3860182"/>
          </a:xfrm>
          <a:prstGeom prst="rect">
            <a:avLst/>
          </a:prstGeom>
        </p:spPr>
      </p:pic>
      <p:pic>
        <p:nvPicPr>
          <p:cNvPr id="7" name="Picture 6" descr="A couple of children posing for a photo&#10;&#10;Description automatically generated">
            <a:extLst>
              <a:ext uri="{FF2B5EF4-FFF2-40B4-BE49-F238E27FC236}">
                <a16:creationId xmlns:a16="http://schemas.microsoft.com/office/drawing/2014/main" id="{E2001E4E-308F-A04D-C64E-26967C452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1617" y="1811035"/>
            <a:ext cx="2536691" cy="3860182"/>
          </a:xfrm>
          <a:prstGeom prst="rect">
            <a:avLst/>
          </a:prstGeom>
        </p:spPr>
      </p:pic>
      <p:sp>
        <p:nvSpPr>
          <p:cNvPr id="8" name="TextBox 7">
            <a:extLst>
              <a:ext uri="{FF2B5EF4-FFF2-40B4-BE49-F238E27FC236}">
                <a16:creationId xmlns:a16="http://schemas.microsoft.com/office/drawing/2014/main" id="{EAEAFAF9-0E06-3AB3-4B08-C968A9ECD21D}"/>
              </a:ext>
            </a:extLst>
          </p:cNvPr>
          <p:cNvSpPr txBox="1"/>
          <p:nvPr/>
        </p:nvSpPr>
        <p:spPr>
          <a:xfrm>
            <a:off x="1981254" y="5671217"/>
            <a:ext cx="2375318" cy="496803"/>
          </a:xfrm>
          <a:prstGeom prst="rect">
            <a:avLst/>
          </a:prstGeom>
          <a:noFill/>
        </p:spPr>
        <p:txBody>
          <a:bodyPr wrap="square" rtlCol="0">
            <a:spAutoFit/>
          </a:bodyPr>
          <a:lstStyle/>
          <a:p>
            <a:pPr defTabSz="667512">
              <a:spcAft>
                <a:spcPts val="600"/>
              </a:spcAft>
            </a:pPr>
            <a:r>
              <a:rPr lang="en-US" sz="1314" kern="1200">
                <a:solidFill>
                  <a:schemeClr val="tx1"/>
                </a:solidFill>
                <a:latin typeface="+mn-lt"/>
                <a:ea typeface="+mn-ea"/>
                <a:cs typeface="+mn-cs"/>
              </a:rPr>
              <a:t>“One is not born but becomes a woman”</a:t>
            </a:r>
            <a:endParaRPr lang="en-US"/>
          </a:p>
        </p:txBody>
      </p:sp>
      <p:pic>
        <p:nvPicPr>
          <p:cNvPr id="3" name="Picture 2">
            <a:extLst>
              <a:ext uri="{FF2B5EF4-FFF2-40B4-BE49-F238E27FC236}">
                <a16:creationId xmlns:a16="http://schemas.microsoft.com/office/drawing/2014/main" id="{BAC7CB29-8691-302A-A420-71F9324B2D21}"/>
              </a:ext>
            </a:extLst>
          </p:cNvPr>
          <p:cNvPicPr>
            <a:picLocks noChangeAspect="1"/>
          </p:cNvPicPr>
          <p:nvPr/>
        </p:nvPicPr>
        <p:blipFill>
          <a:blip r:embed="rId5"/>
          <a:stretch>
            <a:fillRect/>
          </a:stretch>
        </p:blipFill>
        <p:spPr>
          <a:xfrm>
            <a:off x="7675499" y="1737360"/>
            <a:ext cx="2546779" cy="3860182"/>
          </a:xfrm>
          <a:prstGeom prst="rect">
            <a:avLst/>
          </a:prstGeom>
        </p:spPr>
      </p:pic>
      <p:sp>
        <p:nvSpPr>
          <p:cNvPr id="4" name="TextBox 3">
            <a:extLst>
              <a:ext uri="{FF2B5EF4-FFF2-40B4-BE49-F238E27FC236}">
                <a16:creationId xmlns:a16="http://schemas.microsoft.com/office/drawing/2014/main" id="{F2B82EF8-3E2C-41E5-CE1E-239D48C7F04E}"/>
              </a:ext>
            </a:extLst>
          </p:cNvPr>
          <p:cNvSpPr txBox="1"/>
          <p:nvPr/>
        </p:nvSpPr>
        <p:spPr>
          <a:xfrm>
            <a:off x="4680941" y="5597542"/>
            <a:ext cx="2536691" cy="699038"/>
          </a:xfrm>
          <a:prstGeom prst="rect">
            <a:avLst/>
          </a:prstGeom>
          <a:noFill/>
        </p:spPr>
        <p:txBody>
          <a:bodyPr wrap="square" rtlCol="0">
            <a:spAutoFit/>
          </a:bodyPr>
          <a:lstStyle/>
          <a:p>
            <a:pPr defTabSz="667512">
              <a:spcAft>
                <a:spcPts val="600"/>
              </a:spcAft>
            </a:pPr>
            <a:r>
              <a:rPr lang="en-US" sz="1314" kern="1200" dirty="0">
                <a:solidFill>
                  <a:schemeClr val="tx1"/>
                </a:solidFill>
                <a:latin typeface="+mn-lt"/>
                <a:ea typeface="+mn-ea"/>
                <a:cs typeface="+mn-cs"/>
              </a:rPr>
              <a:t>Gender “performative”, reproduced (and changed) through speaking and doing</a:t>
            </a:r>
            <a:endParaRPr lang="en-US" dirty="0"/>
          </a:p>
        </p:txBody>
      </p:sp>
      <p:sp>
        <p:nvSpPr>
          <p:cNvPr id="6" name="TextBox 5">
            <a:extLst>
              <a:ext uri="{FF2B5EF4-FFF2-40B4-BE49-F238E27FC236}">
                <a16:creationId xmlns:a16="http://schemas.microsoft.com/office/drawing/2014/main" id="{3FF95F3A-8251-3945-2A2E-2652880C1A62}"/>
              </a:ext>
            </a:extLst>
          </p:cNvPr>
          <p:cNvSpPr txBox="1"/>
          <p:nvPr/>
        </p:nvSpPr>
        <p:spPr>
          <a:xfrm>
            <a:off x="7654823" y="5597542"/>
            <a:ext cx="2546779" cy="699038"/>
          </a:xfrm>
          <a:prstGeom prst="rect">
            <a:avLst/>
          </a:prstGeom>
          <a:noFill/>
        </p:spPr>
        <p:txBody>
          <a:bodyPr wrap="square" rtlCol="0">
            <a:spAutoFit/>
          </a:bodyPr>
          <a:lstStyle/>
          <a:p>
            <a:pPr defTabSz="667512">
              <a:spcAft>
                <a:spcPts val="600"/>
              </a:spcAft>
            </a:pPr>
            <a:r>
              <a:rPr lang="en-US" sz="1314" kern="1200">
                <a:solidFill>
                  <a:schemeClr val="tx1"/>
                </a:solidFill>
                <a:latin typeface="+mn-lt"/>
                <a:ea typeface="+mn-ea"/>
                <a:cs typeface="+mn-cs"/>
              </a:rPr>
              <a:t>Gender “a system of social hierarchy and imposed inequality of power”</a:t>
            </a:r>
            <a:endParaRPr lang="en-US"/>
          </a:p>
        </p:txBody>
      </p:sp>
    </p:spTree>
    <p:extLst>
      <p:ext uri="{BB962C8B-B14F-4D97-AF65-F5344CB8AC3E}">
        <p14:creationId xmlns:p14="http://schemas.microsoft.com/office/powerpoint/2010/main" val="3612487249"/>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20829</TotalTime>
  <Words>1983</Words>
  <Application>Microsoft Office PowerPoint</Application>
  <PresentationFormat>Widescreen</PresentationFormat>
  <Paragraphs>154</Paragraphs>
  <Slides>24</Slides>
  <Notes>24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Calibri Light</vt:lpstr>
      <vt:lpstr>4_Office Theme</vt:lpstr>
      <vt:lpstr>Office Theme</vt:lpstr>
      <vt:lpstr>Women, Power, and Addiction  </vt:lpstr>
      <vt:lpstr>PowerPoint Presentation</vt:lpstr>
      <vt:lpstr>Addiction is Modern, an (side) effect of Modernity, Initially associated with Women</vt:lpstr>
      <vt:lpstr>The First Opioid Crisis</vt:lpstr>
      <vt:lpstr>The Origin of the Modern Concept of Addiction (and the Establishment of Medical Authority)</vt:lpstr>
      <vt:lpstr>PowerPoint Presentation</vt:lpstr>
      <vt:lpstr>PowerPoint Presentation</vt:lpstr>
      <vt:lpstr>Addiction: 19th to 20th Century</vt:lpstr>
      <vt:lpstr>Gender (and Power)</vt:lpstr>
      <vt:lpstr>PowerPoint Presentation</vt:lpstr>
      <vt:lpstr>20th Century: Prescribing for the Patriarchy</vt:lpstr>
      <vt:lpstr>Addiction and Addiction Medicine, 20th Century</vt:lpstr>
      <vt:lpstr>Addiction Medicine emerges from the work of Women</vt:lpstr>
      <vt:lpstr>PowerPoint Presentation</vt:lpstr>
      <vt:lpstr>Gender and Drugs in the Late 20th Century:  Stereotype and Structure Unchanged</vt:lpstr>
      <vt:lpstr>PowerPoint Presentation</vt:lpstr>
      <vt:lpstr>Addiction and the Current Opioid Crisis:  What happened to Gender?</vt:lpstr>
      <vt:lpstr>Return to the Bedside</vt:lpstr>
      <vt:lpstr>What are Women?</vt:lpstr>
      <vt:lpstr>“Objectivity” and the Scientific Subject</vt:lpstr>
      <vt:lpstr>We are asking the wrong questions </vt:lpstr>
      <vt:lpstr>Why addiction becomes us?</vt:lpstr>
      <vt:lpstr>Why addiction becomes 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Temkin, Sarah (NIH/OD) [E]</dc:creator>
  <cp:lastModifiedBy>Mishka Terplan</cp:lastModifiedBy>
  <cp:revision>41</cp:revision>
  <dcterms:created xsi:type="dcterms:W3CDTF">2023-03-16T12:39:40Z</dcterms:created>
  <dcterms:modified xsi:type="dcterms:W3CDTF">2023-11-02T10:55:12Z</dcterms:modified>
</cp:coreProperties>
</file>