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 id="2147483714" r:id="rId2"/>
  </p:sldMasterIdLst>
  <p:notesMasterIdLst>
    <p:notesMasterId r:id="rId22"/>
  </p:notesMasterIdLst>
  <p:sldIdLst>
    <p:sldId id="258" r:id="rId3"/>
    <p:sldId id="363" r:id="rId4"/>
    <p:sldId id="283" r:id="rId5"/>
    <p:sldId id="284" r:id="rId6"/>
    <p:sldId id="285" r:id="rId7"/>
    <p:sldId id="288" r:id="rId8"/>
    <p:sldId id="373" r:id="rId9"/>
    <p:sldId id="374" r:id="rId10"/>
    <p:sldId id="375" r:id="rId11"/>
    <p:sldId id="370" r:id="rId12"/>
    <p:sldId id="371" r:id="rId13"/>
    <p:sldId id="372" r:id="rId14"/>
    <p:sldId id="301" r:id="rId15"/>
    <p:sldId id="303" r:id="rId16"/>
    <p:sldId id="289" r:id="rId17"/>
    <p:sldId id="296" r:id="rId18"/>
    <p:sldId id="297" r:id="rId19"/>
    <p:sldId id="298" r:id="rId20"/>
    <p:sldId id="29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A78"/>
    <a:srgbClr val="0C70C8"/>
    <a:srgbClr val="FBB83A"/>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549" autoAdjust="0"/>
    <p:restoredTop sz="94744" autoAdjust="0"/>
  </p:normalViewPr>
  <p:slideViewPr>
    <p:cSldViewPr snapToGrid="0">
      <p:cViewPr varScale="1">
        <p:scale>
          <a:sx n="80" d="100"/>
          <a:sy n="80" d="100"/>
        </p:scale>
        <p:origin x="9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0E669-6C50-4341-B8EC-6E2685160FEF}" type="datetimeFigureOut">
              <a:rPr lang="en-US" smtClean="0"/>
              <a:t>9/25/2024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490C2-7C91-C143-8C99-540B81EFBE60}" type="slidenum">
              <a:rPr lang="en-US" smtClean="0"/>
              <a:t>‹#›</a:t>
            </a:fld>
            <a:endParaRPr lang="en-US"/>
          </a:p>
        </p:txBody>
      </p:sp>
    </p:spTree>
    <p:extLst>
      <p:ext uri="{BB962C8B-B14F-4D97-AF65-F5344CB8AC3E}">
        <p14:creationId xmlns:p14="http://schemas.microsoft.com/office/powerpoint/2010/main" val="3775970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C86C32-3E76-4CEE-8199-F0A60EDE898A}" type="slidenum">
              <a:rPr lang="en-US" smtClean="0"/>
              <a:t>7</a:t>
            </a:fld>
            <a:endParaRPr lang="en-US"/>
          </a:p>
        </p:txBody>
      </p:sp>
    </p:spTree>
    <p:extLst>
      <p:ext uri="{BB962C8B-B14F-4D97-AF65-F5344CB8AC3E}">
        <p14:creationId xmlns:p14="http://schemas.microsoft.com/office/powerpoint/2010/main" val="702315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C86C32-3E76-4CEE-8199-F0A60EDE898A}" type="slidenum">
              <a:rPr lang="en-US" smtClean="0"/>
              <a:t>8</a:t>
            </a:fld>
            <a:endParaRPr lang="en-US"/>
          </a:p>
        </p:txBody>
      </p:sp>
    </p:spTree>
    <p:extLst>
      <p:ext uri="{BB962C8B-B14F-4D97-AF65-F5344CB8AC3E}">
        <p14:creationId xmlns:p14="http://schemas.microsoft.com/office/powerpoint/2010/main" val="2518849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C86C32-3E76-4CEE-8199-F0A60EDE898A}" type="slidenum">
              <a:rPr lang="en-US" smtClean="0"/>
              <a:t>9</a:t>
            </a:fld>
            <a:endParaRPr lang="en-US"/>
          </a:p>
        </p:txBody>
      </p:sp>
    </p:spTree>
    <p:extLst>
      <p:ext uri="{BB962C8B-B14F-4D97-AF65-F5344CB8AC3E}">
        <p14:creationId xmlns:p14="http://schemas.microsoft.com/office/powerpoint/2010/main" val="2589445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490C2-7C91-C143-8C99-540B81EFBE60}" type="slidenum">
              <a:rPr lang="en-US" smtClean="0"/>
              <a:t>10</a:t>
            </a:fld>
            <a:endParaRPr lang="en-US"/>
          </a:p>
        </p:txBody>
      </p:sp>
    </p:spTree>
    <p:extLst>
      <p:ext uri="{BB962C8B-B14F-4D97-AF65-F5344CB8AC3E}">
        <p14:creationId xmlns:p14="http://schemas.microsoft.com/office/powerpoint/2010/main" val="2729713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490C2-7C91-C143-8C99-540B81EFBE60}" type="slidenum">
              <a:rPr lang="en-US" smtClean="0"/>
              <a:t>11</a:t>
            </a:fld>
            <a:endParaRPr lang="en-US"/>
          </a:p>
        </p:txBody>
      </p:sp>
    </p:spTree>
    <p:extLst>
      <p:ext uri="{BB962C8B-B14F-4D97-AF65-F5344CB8AC3E}">
        <p14:creationId xmlns:p14="http://schemas.microsoft.com/office/powerpoint/2010/main" val="1989637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C4EE37A-2555-1249-B3CB-AE4644E11FF1}"/>
              </a:ext>
            </a:extLst>
          </p:cNvPr>
          <p:cNvGrpSpPr/>
          <p:nvPr userDrawn="1"/>
        </p:nvGrpSpPr>
        <p:grpSpPr>
          <a:xfrm>
            <a:off x="8566409" y="0"/>
            <a:ext cx="3625591" cy="6912977"/>
            <a:chOff x="-75" y="0"/>
            <a:chExt cx="2709775" cy="5166775"/>
          </a:xfrm>
        </p:grpSpPr>
        <p:pic>
          <p:nvPicPr>
            <p:cNvPr id="17" name="Google Shape;69;p10">
              <a:extLst>
                <a:ext uri="{FF2B5EF4-FFF2-40B4-BE49-F238E27FC236}">
                  <a16:creationId xmlns:a16="http://schemas.microsoft.com/office/drawing/2014/main" id="{207745ED-C318-6048-9F76-EAB3EAC941E9}"/>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25" y="0"/>
              <a:ext cx="1698499" cy="1202801"/>
            </a:xfrm>
            <a:prstGeom prst="rect">
              <a:avLst/>
            </a:prstGeom>
            <a:noFill/>
            <a:ln>
              <a:noFill/>
            </a:ln>
          </p:spPr>
        </p:pic>
        <p:pic>
          <p:nvPicPr>
            <p:cNvPr id="18" name="Google Shape;70;p10">
              <a:extLst>
                <a:ext uri="{FF2B5EF4-FFF2-40B4-BE49-F238E27FC236}">
                  <a16:creationId xmlns:a16="http://schemas.microsoft.com/office/drawing/2014/main" id="{739C0479-1135-BF4A-82F9-950F136273C1}"/>
                </a:ext>
              </a:extLst>
            </p:cNvPr>
            <p:cNvPicPr preferRelativeResize="0"/>
            <p:nvPr userDrawn="1"/>
          </p:nvPicPr>
          <p:blipFill rotWithShape="1">
            <a:blip r:embed="rId3" cstate="email">
              <a:alphaModFix/>
              <a:extLst>
                <a:ext uri="{28A0092B-C50C-407E-A947-70E740481C1C}">
                  <a14:useLocalDpi xmlns:a14="http://schemas.microsoft.com/office/drawing/2010/main"/>
                </a:ext>
              </a:extLst>
            </a:blip>
            <a:srcRect/>
            <a:stretch/>
          </p:blipFill>
          <p:spPr>
            <a:xfrm>
              <a:off x="22" y="1202800"/>
              <a:ext cx="2709673" cy="2767124"/>
            </a:xfrm>
            <a:prstGeom prst="rect">
              <a:avLst/>
            </a:prstGeom>
            <a:noFill/>
            <a:ln>
              <a:noFill/>
            </a:ln>
          </p:spPr>
        </p:pic>
        <p:pic>
          <p:nvPicPr>
            <p:cNvPr id="19" name="Google Shape;71;p10">
              <a:extLst>
                <a:ext uri="{FF2B5EF4-FFF2-40B4-BE49-F238E27FC236}">
                  <a16:creationId xmlns:a16="http://schemas.microsoft.com/office/drawing/2014/main" id="{4944A3BC-9411-9642-9970-338FEA1ED4EA}"/>
                </a:ext>
              </a:extLst>
            </p:cNvPr>
            <p:cNvPicPr preferRelativeResize="0"/>
            <p:nvPr userDrawn="1"/>
          </p:nvPicPr>
          <p:blipFill rotWithShape="1">
            <a:blip r:embed="rId4" cstate="email">
              <a:alphaModFix/>
              <a:extLst>
                <a:ext uri="{28A0092B-C50C-407E-A947-70E740481C1C}">
                  <a14:useLocalDpi xmlns:a14="http://schemas.microsoft.com/office/drawing/2010/main"/>
                </a:ext>
              </a:extLst>
            </a:blip>
            <a:srcRect/>
            <a:stretch/>
          </p:blipFill>
          <p:spPr>
            <a:xfrm>
              <a:off x="849000" y="3969925"/>
              <a:ext cx="1860700" cy="1173575"/>
            </a:xfrm>
            <a:prstGeom prst="rect">
              <a:avLst/>
            </a:prstGeom>
            <a:noFill/>
            <a:ln>
              <a:noFill/>
            </a:ln>
          </p:spPr>
        </p:pic>
        <p:pic>
          <p:nvPicPr>
            <p:cNvPr id="20" name="Google Shape;72;p10">
              <a:extLst>
                <a:ext uri="{FF2B5EF4-FFF2-40B4-BE49-F238E27FC236}">
                  <a16:creationId xmlns:a16="http://schemas.microsoft.com/office/drawing/2014/main" id="{F52A8DBA-1858-B844-8447-E50FEE16F4E8}"/>
                </a:ext>
              </a:extLst>
            </p:cNvPr>
            <p:cNvPicPr preferRelativeResize="0"/>
            <p:nvPr userDrawn="1"/>
          </p:nvPicPr>
          <p:blipFill rotWithShape="1">
            <a:blip r:embed="rId5" cstate="email">
              <a:alphaModFix/>
              <a:extLst>
                <a:ext uri="{28A0092B-C50C-407E-A947-70E740481C1C}">
                  <a14:useLocalDpi xmlns:a14="http://schemas.microsoft.com/office/drawing/2010/main"/>
                </a:ext>
              </a:extLst>
            </a:blip>
            <a:srcRect/>
            <a:stretch/>
          </p:blipFill>
          <p:spPr>
            <a:xfrm>
              <a:off x="0" y="3969925"/>
              <a:ext cx="848998" cy="1173576"/>
            </a:xfrm>
            <a:prstGeom prst="rect">
              <a:avLst/>
            </a:prstGeom>
            <a:noFill/>
            <a:ln>
              <a:noFill/>
            </a:ln>
          </p:spPr>
        </p:pic>
        <p:pic>
          <p:nvPicPr>
            <p:cNvPr id="21" name="Google Shape;73;p10">
              <a:extLst>
                <a:ext uri="{FF2B5EF4-FFF2-40B4-BE49-F238E27FC236}">
                  <a16:creationId xmlns:a16="http://schemas.microsoft.com/office/drawing/2014/main" id="{63C28906-A7CB-6642-ACB4-376415546C5E}"/>
                </a:ext>
              </a:extLst>
            </p:cNvPr>
            <p:cNvPicPr preferRelativeResize="0"/>
            <p:nvPr userDrawn="1"/>
          </p:nvPicPr>
          <p:blipFill rotWithShape="1">
            <a:blip r:embed="rId6" cstate="email">
              <a:alphaModFix/>
              <a:extLst>
                <a:ext uri="{28A0092B-C50C-407E-A947-70E740481C1C}">
                  <a14:useLocalDpi xmlns:a14="http://schemas.microsoft.com/office/drawing/2010/main"/>
                </a:ext>
              </a:extLst>
            </a:blip>
            <a:srcRect/>
            <a:stretch/>
          </p:blipFill>
          <p:spPr>
            <a:xfrm>
              <a:off x="1698525" y="0"/>
              <a:ext cx="1011174" cy="1202801"/>
            </a:xfrm>
            <a:prstGeom prst="rect">
              <a:avLst/>
            </a:prstGeom>
            <a:noFill/>
            <a:ln>
              <a:noFill/>
            </a:ln>
          </p:spPr>
        </p:pic>
        <p:sp>
          <p:nvSpPr>
            <p:cNvPr id="22" name="Google Shape;74;p10">
              <a:extLst>
                <a:ext uri="{FF2B5EF4-FFF2-40B4-BE49-F238E27FC236}">
                  <a16:creationId xmlns:a16="http://schemas.microsoft.com/office/drawing/2014/main" id="{933D4D99-6F4C-F341-96B8-CDB112CCE4BB}"/>
                </a:ext>
              </a:extLst>
            </p:cNvPr>
            <p:cNvSpPr/>
            <p:nvPr userDrawn="1"/>
          </p:nvSpPr>
          <p:spPr>
            <a:xfrm>
              <a:off x="-25" y="1202800"/>
              <a:ext cx="2709600" cy="2761200"/>
            </a:xfrm>
            <a:prstGeom prst="rect">
              <a:avLst/>
            </a:prstGeom>
            <a:solidFill>
              <a:srgbClr val="020A78">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5;p10">
              <a:extLst>
                <a:ext uri="{FF2B5EF4-FFF2-40B4-BE49-F238E27FC236}">
                  <a16:creationId xmlns:a16="http://schemas.microsoft.com/office/drawing/2014/main" id="{D0EEA327-0216-514F-BF1D-9AE2A6A982B7}"/>
                </a:ext>
              </a:extLst>
            </p:cNvPr>
            <p:cNvSpPr/>
            <p:nvPr userDrawn="1"/>
          </p:nvSpPr>
          <p:spPr>
            <a:xfrm>
              <a:off x="849050" y="3964075"/>
              <a:ext cx="1860600" cy="12027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6;p10">
              <a:extLst>
                <a:ext uri="{FF2B5EF4-FFF2-40B4-BE49-F238E27FC236}">
                  <a16:creationId xmlns:a16="http://schemas.microsoft.com/office/drawing/2014/main" id="{AAE66833-0D2C-D247-AE10-AFF3C18B16AD}"/>
                </a:ext>
              </a:extLst>
            </p:cNvPr>
            <p:cNvSpPr/>
            <p:nvPr userDrawn="1"/>
          </p:nvSpPr>
          <p:spPr>
            <a:xfrm>
              <a:off x="1698400" y="50"/>
              <a:ext cx="1011300" cy="1202700"/>
            </a:xfrm>
            <a:prstGeom prst="rect">
              <a:avLst/>
            </a:prstGeom>
            <a:solidFill>
              <a:srgbClr val="FBB83A">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7;p10">
              <a:extLst>
                <a:ext uri="{FF2B5EF4-FFF2-40B4-BE49-F238E27FC236}">
                  <a16:creationId xmlns:a16="http://schemas.microsoft.com/office/drawing/2014/main" id="{4F413BE6-9229-A147-8C20-95C18363829C}"/>
                </a:ext>
              </a:extLst>
            </p:cNvPr>
            <p:cNvSpPr/>
            <p:nvPr userDrawn="1"/>
          </p:nvSpPr>
          <p:spPr>
            <a:xfrm>
              <a:off x="-25" y="3955350"/>
              <a:ext cx="849000" cy="1202700"/>
            </a:xfrm>
            <a:prstGeom prst="rect">
              <a:avLst/>
            </a:prstGeom>
            <a:solidFill>
              <a:srgbClr val="FBB83A">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8;p10">
              <a:extLst>
                <a:ext uri="{FF2B5EF4-FFF2-40B4-BE49-F238E27FC236}">
                  <a16:creationId xmlns:a16="http://schemas.microsoft.com/office/drawing/2014/main" id="{D880952E-B612-1146-B54E-85258236D501}"/>
                </a:ext>
              </a:extLst>
            </p:cNvPr>
            <p:cNvSpPr/>
            <p:nvPr userDrawn="1"/>
          </p:nvSpPr>
          <p:spPr>
            <a:xfrm>
              <a:off x="-75" y="50"/>
              <a:ext cx="1698600" cy="12027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E72DD422-8FB9-3004-C384-3B64C2426947}"/>
              </a:ext>
            </a:extLst>
          </p:cNvPr>
          <p:cNvSpPr>
            <a:spLocks noGrp="1"/>
          </p:cNvSpPr>
          <p:nvPr userDrawn="1">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dirty="0"/>
          </a:p>
        </p:txBody>
      </p:sp>
    </p:spTree>
    <p:extLst>
      <p:ext uri="{BB962C8B-B14F-4D97-AF65-F5344CB8AC3E}">
        <p14:creationId xmlns:p14="http://schemas.microsoft.com/office/powerpoint/2010/main" val="1566663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3091A50-2B27-1740-93B9-8C5124FD5A7A}"/>
              </a:ext>
            </a:extLst>
          </p:cNvPr>
          <p:cNvGrpSpPr/>
          <p:nvPr userDrawn="1"/>
        </p:nvGrpSpPr>
        <p:grpSpPr>
          <a:xfrm>
            <a:off x="0" y="-20888"/>
            <a:ext cx="3994484" cy="6904575"/>
            <a:chOff x="0" y="-20887"/>
            <a:chExt cx="2717400" cy="4697100"/>
          </a:xfrm>
        </p:grpSpPr>
        <p:pic>
          <p:nvPicPr>
            <p:cNvPr id="10" name="Google Shape;144;p18">
              <a:extLst>
                <a:ext uri="{FF2B5EF4-FFF2-40B4-BE49-F238E27FC236}">
                  <a16:creationId xmlns:a16="http://schemas.microsoft.com/office/drawing/2014/main" id="{274855C6-F729-024D-B4A4-9F03C8BE6CBD}"/>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2717400" cy="4655325"/>
            </a:xfrm>
            <a:prstGeom prst="rect">
              <a:avLst/>
            </a:prstGeom>
            <a:noFill/>
            <a:ln>
              <a:noFill/>
            </a:ln>
          </p:spPr>
        </p:pic>
        <p:sp>
          <p:nvSpPr>
            <p:cNvPr id="12" name="Google Shape;148;p18">
              <a:extLst>
                <a:ext uri="{FF2B5EF4-FFF2-40B4-BE49-F238E27FC236}">
                  <a16:creationId xmlns:a16="http://schemas.microsoft.com/office/drawing/2014/main" id="{13BC8F41-11DB-2B4E-B045-BB79F47F16E5}"/>
                </a:ext>
              </a:extLst>
            </p:cNvPr>
            <p:cNvSpPr/>
            <p:nvPr userDrawn="1"/>
          </p:nvSpPr>
          <p:spPr>
            <a:xfrm>
              <a:off x="0" y="-20887"/>
              <a:ext cx="2717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spTree>
    <p:extLst>
      <p:ext uri="{BB962C8B-B14F-4D97-AF65-F5344CB8AC3E}">
        <p14:creationId xmlns:p14="http://schemas.microsoft.com/office/powerpoint/2010/main" val="1534422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D83EEB3-1E60-4440-9618-0725A7A9D3DA}"/>
              </a:ext>
            </a:extLst>
          </p:cNvPr>
          <p:cNvGrpSpPr/>
          <p:nvPr userDrawn="1"/>
        </p:nvGrpSpPr>
        <p:grpSpPr>
          <a:xfrm>
            <a:off x="7583181" y="0"/>
            <a:ext cx="4608819" cy="6858000"/>
            <a:chOff x="6002100" y="0"/>
            <a:chExt cx="3141900" cy="4675200"/>
          </a:xfrm>
        </p:grpSpPr>
        <p:pic>
          <p:nvPicPr>
            <p:cNvPr id="9" name="Google Shape;153;p19">
              <a:extLst>
                <a:ext uri="{FF2B5EF4-FFF2-40B4-BE49-F238E27FC236}">
                  <a16:creationId xmlns:a16="http://schemas.microsoft.com/office/drawing/2014/main" id="{CC95C1FE-070B-EA43-9EEB-D5E21B48AE0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6002100" y="0"/>
              <a:ext cx="3141898" cy="4675200"/>
            </a:xfrm>
            <a:prstGeom prst="rect">
              <a:avLst/>
            </a:prstGeom>
            <a:noFill/>
            <a:ln>
              <a:noFill/>
            </a:ln>
          </p:spPr>
        </p:pic>
        <p:sp>
          <p:nvSpPr>
            <p:cNvPr id="15" name="Google Shape;157;p19">
              <a:extLst>
                <a:ext uri="{FF2B5EF4-FFF2-40B4-BE49-F238E27FC236}">
                  <a16:creationId xmlns:a16="http://schemas.microsoft.com/office/drawing/2014/main" id="{3D22B0D3-3E22-B845-A7E1-686C2AE932CF}"/>
                </a:ext>
              </a:extLst>
            </p:cNvPr>
            <p:cNvSpPr/>
            <p:nvPr userDrawn="1"/>
          </p:nvSpPr>
          <p:spPr>
            <a:xfrm>
              <a:off x="6002100" y="0"/>
              <a:ext cx="3141900" cy="46752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E72DD422-8FB9-3004-C384-3B64C2426947}"/>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dirty="0"/>
          </a:p>
        </p:txBody>
      </p:sp>
    </p:spTree>
    <p:extLst>
      <p:ext uri="{BB962C8B-B14F-4D97-AF65-F5344CB8AC3E}">
        <p14:creationId xmlns:p14="http://schemas.microsoft.com/office/powerpoint/2010/main" val="878119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opic Area General" preserve="1">
  <p:cSld name="Topic Area General">
    <p:spTree>
      <p:nvGrpSpPr>
        <p:cNvPr id="1" name="Shape 21"/>
        <p:cNvGrpSpPr/>
        <p:nvPr/>
      </p:nvGrpSpPr>
      <p:grpSpPr>
        <a:xfrm>
          <a:off x="0" y="0"/>
          <a:ext cx="0" cy="0"/>
          <a:chOff x="0" y="0"/>
          <a:chExt cx="0" cy="0"/>
        </a:xfrm>
      </p:grpSpPr>
      <p:sp>
        <p:nvSpPr>
          <p:cNvPr id="22" name="Google Shape;22;p5"/>
          <p:cNvSpPr/>
          <p:nvPr/>
        </p:nvSpPr>
        <p:spPr>
          <a:xfrm>
            <a:off x="0" y="0"/>
            <a:ext cx="12192000" cy="1604000"/>
          </a:xfrm>
          <a:prstGeom prst="rect">
            <a:avLst/>
          </a:prstGeom>
          <a:solidFill>
            <a:srgbClr val="0C70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5"/>
          <p:cNvSpPr txBox="1">
            <a:spLocks noGrp="1"/>
          </p:cNvSpPr>
          <p:nvPr>
            <p:ph type="title"/>
          </p:nvPr>
        </p:nvSpPr>
        <p:spPr>
          <a:xfrm>
            <a:off x="415600" y="420200"/>
            <a:ext cx="3637200" cy="763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Font typeface="Montserrat Medium"/>
              <a:buNone/>
              <a:defRPr>
                <a:solidFill>
                  <a:schemeClr val="lt1"/>
                </a:solidFill>
                <a:latin typeface="Montserrat Medium"/>
                <a:ea typeface="Montserrat Medium"/>
                <a:cs typeface="Montserrat Medium"/>
                <a:sym typeface="Montserrat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24" name="Google Shape;24;p5"/>
          <p:cNvSpPr txBox="1">
            <a:spLocks noGrp="1"/>
          </p:cNvSpPr>
          <p:nvPr>
            <p:ph type="body" idx="1"/>
          </p:nvPr>
        </p:nvSpPr>
        <p:spPr>
          <a:xfrm>
            <a:off x="415600" y="17730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Clr>
                <a:srgbClr val="44546A"/>
              </a:buClr>
              <a:buSzPts val="1800"/>
              <a:buFont typeface="Montserrat Medium"/>
              <a:buChar char="●"/>
              <a:defRPr>
                <a:solidFill>
                  <a:srgbClr val="44546A"/>
                </a:solidFill>
                <a:latin typeface="Montserrat Medium"/>
                <a:ea typeface="Montserrat Medium"/>
                <a:cs typeface="Montserrat Medium"/>
                <a:sym typeface="Montserrat Medium"/>
              </a:defRPr>
            </a:lvl1pPr>
            <a:lvl2pPr marL="1219170" lvl="1"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2pPr>
            <a:lvl3pPr marL="1828754" lvl="2"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3pPr>
            <a:lvl4pPr marL="2438339" lvl="3"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4pPr>
            <a:lvl5pPr marL="3047924" lvl="4"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5pPr>
            <a:lvl6pPr marL="3657509" lvl="5"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6pPr>
            <a:lvl7pPr marL="4267093" lvl="6"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7pPr>
            <a:lvl8pPr marL="4876678" lvl="7"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8pPr>
            <a:lvl9pPr marL="5486263" lvl="8"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9pPr>
          </a:lstStyle>
          <a:p>
            <a:pPr lvl="0"/>
            <a:r>
              <a:rPr lang="en-US"/>
              <a:t>Click to edit Master text styles</a:t>
            </a:r>
          </a:p>
        </p:txBody>
      </p:sp>
      <p:sp>
        <p:nvSpPr>
          <p:cNvPr id="25" name="Google Shape;25;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26" name="Google Shape;26;p5"/>
          <p:cNvSpPr txBox="1">
            <a:spLocks noGrp="1"/>
          </p:cNvSpPr>
          <p:nvPr>
            <p:ph type="title" idx="2"/>
          </p:nvPr>
        </p:nvSpPr>
        <p:spPr>
          <a:xfrm>
            <a:off x="3848600" y="420200"/>
            <a:ext cx="8179600" cy="76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BB83A"/>
              </a:buClr>
              <a:buSzPts val="2800"/>
              <a:buFont typeface="Montserrat Medium"/>
              <a:buNone/>
              <a:defRPr>
                <a:solidFill>
                  <a:srgbClr val="FBB83A"/>
                </a:solidFill>
                <a:latin typeface="Montserrat Medium"/>
                <a:ea typeface="Montserrat Medium"/>
                <a:cs typeface="Montserrat Medium"/>
                <a:sym typeface="Montserrat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Tree>
    <p:extLst>
      <p:ext uri="{BB962C8B-B14F-4D97-AF65-F5344CB8AC3E}">
        <p14:creationId xmlns:p14="http://schemas.microsoft.com/office/powerpoint/2010/main" val="430443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verview" preserve="1">
  <p:cSld name="Overview">
    <p:spTree>
      <p:nvGrpSpPr>
        <p:cNvPr id="1" name="Shape 27"/>
        <p:cNvGrpSpPr/>
        <p:nvPr/>
      </p:nvGrpSpPr>
      <p:grpSpPr>
        <a:xfrm>
          <a:off x="0" y="0"/>
          <a:ext cx="0" cy="0"/>
          <a:chOff x="0" y="0"/>
          <a:chExt cx="0" cy="0"/>
        </a:xfrm>
      </p:grpSpPr>
      <p:sp>
        <p:nvSpPr>
          <p:cNvPr id="28" name="Google Shape;28;p6"/>
          <p:cNvSpPr txBox="1">
            <a:spLocks noGrp="1"/>
          </p:cNvSpPr>
          <p:nvPr>
            <p:ph type="body" idx="1"/>
          </p:nvPr>
        </p:nvSpPr>
        <p:spPr>
          <a:xfrm>
            <a:off x="4422731" y="2544151"/>
            <a:ext cx="7499200" cy="26848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Clr>
                <a:srgbClr val="44546A"/>
              </a:buClr>
              <a:buSzPts val="1800"/>
              <a:buFont typeface="Montserrat Medium"/>
              <a:buChar char="●"/>
              <a:defRPr>
                <a:solidFill>
                  <a:srgbClr val="44546A"/>
                </a:solidFill>
                <a:latin typeface="Montserrat Medium"/>
                <a:ea typeface="Montserrat Medium"/>
                <a:cs typeface="Montserrat Medium"/>
                <a:sym typeface="Montserrat Medium"/>
              </a:defRPr>
            </a:lvl1pPr>
            <a:lvl2pPr marL="1219170" lvl="1"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2pPr>
            <a:lvl3pPr marL="1828754" lvl="2"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3pPr>
            <a:lvl4pPr marL="2438339" lvl="3"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4pPr>
            <a:lvl5pPr marL="3047924" lvl="4"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5pPr>
            <a:lvl6pPr marL="3657509" lvl="5"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6pPr>
            <a:lvl7pPr marL="4267093" lvl="6"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7pPr>
            <a:lvl8pPr marL="4876678" lvl="7"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8pPr>
            <a:lvl9pPr marL="5486263" lvl="8"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9pPr>
          </a:lstStyle>
          <a:p>
            <a:pPr lvl="0"/>
            <a:r>
              <a:rPr lang="en-US"/>
              <a:t>Click to edit Master text styles</a:t>
            </a:r>
          </a:p>
        </p:txBody>
      </p:sp>
      <p:sp>
        <p:nvSpPr>
          <p:cNvPr id="29" name="Google Shape;29;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0" name="Google Shape;30;p6"/>
          <p:cNvSpPr txBox="1">
            <a:spLocks noGrp="1"/>
          </p:cNvSpPr>
          <p:nvPr>
            <p:ph type="title"/>
          </p:nvPr>
        </p:nvSpPr>
        <p:spPr>
          <a:xfrm>
            <a:off x="4338331" y="1071917"/>
            <a:ext cx="7668000" cy="76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BB83A"/>
              </a:buClr>
              <a:buSzPts val="3600"/>
              <a:buFont typeface="Montserrat Medium"/>
              <a:buNone/>
              <a:defRPr sz="4800">
                <a:solidFill>
                  <a:srgbClr val="FBB83A"/>
                </a:solidFill>
                <a:latin typeface="Montserrat Medium"/>
                <a:ea typeface="Montserrat Medium"/>
                <a:cs typeface="Montserrat Medium"/>
                <a:sym typeface="Montserrat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31" name="Google Shape;31;p6"/>
          <p:cNvSpPr>
            <a:spLocks noGrp="1"/>
          </p:cNvSpPr>
          <p:nvPr>
            <p:ph type="pic" idx="2"/>
          </p:nvPr>
        </p:nvSpPr>
        <p:spPr>
          <a:xfrm>
            <a:off x="-16900" y="0"/>
            <a:ext cx="4069600" cy="6874800"/>
          </a:xfrm>
          <a:prstGeom prst="rect">
            <a:avLst/>
          </a:prstGeom>
          <a:noFill/>
          <a:ln>
            <a:noFill/>
          </a:ln>
        </p:spPr>
      </p:sp>
    </p:spTree>
    <p:extLst>
      <p:ext uri="{BB962C8B-B14F-4D97-AF65-F5344CB8AC3E}">
        <p14:creationId xmlns:p14="http://schemas.microsoft.com/office/powerpoint/2010/main" val="3102272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meline v2" type="blank" preserve="1">
  <p:cSld name="Timeline v2">
    <p:spTree>
      <p:nvGrpSpPr>
        <p:cNvPr id="1" name="Shape 32"/>
        <p:cNvGrpSpPr/>
        <p:nvPr/>
      </p:nvGrpSpPr>
      <p:grpSpPr>
        <a:xfrm>
          <a:off x="0" y="0"/>
          <a:ext cx="0" cy="0"/>
          <a:chOff x="0" y="0"/>
          <a:chExt cx="0" cy="0"/>
        </a:xfrm>
      </p:grpSpPr>
      <p:sp>
        <p:nvSpPr>
          <p:cNvPr id="33" name="Google Shape;33;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34" name="Google Shape;34;p7"/>
          <p:cNvSpPr/>
          <p:nvPr/>
        </p:nvSpPr>
        <p:spPr>
          <a:xfrm>
            <a:off x="734000" y="2973000"/>
            <a:ext cx="2144800" cy="912000"/>
          </a:xfrm>
          <a:prstGeom prst="parallelogram">
            <a:avLst>
              <a:gd name="adj" fmla="val 25000"/>
            </a:avLst>
          </a:prstGeom>
          <a:solidFill>
            <a:srgbClr val="0C70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7"/>
          <p:cNvSpPr/>
          <p:nvPr/>
        </p:nvSpPr>
        <p:spPr>
          <a:xfrm>
            <a:off x="2878800" y="2973000"/>
            <a:ext cx="2144800" cy="912000"/>
          </a:xfrm>
          <a:prstGeom prst="parallelogram">
            <a:avLst>
              <a:gd name="adj" fmla="val 25000"/>
            </a:avLst>
          </a:prstGeom>
          <a:solidFill>
            <a:srgbClr val="020A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7"/>
          <p:cNvSpPr/>
          <p:nvPr/>
        </p:nvSpPr>
        <p:spPr>
          <a:xfrm>
            <a:off x="5023600" y="2973000"/>
            <a:ext cx="2144800" cy="912000"/>
          </a:xfrm>
          <a:prstGeom prst="parallelogram">
            <a:avLst>
              <a:gd name="adj" fmla="val 25000"/>
            </a:avLst>
          </a:prstGeom>
          <a:solidFill>
            <a:srgbClr val="44546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7"/>
          <p:cNvSpPr/>
          <p:nvPr/>
        </p:nvSpPr>
        <p:spPr>
          <a:xfrm>
            <a:off x="7168400" y="2973000"/>
            <a:ext cx="2144800" cy="912000"/>
          </a:xfrm>
          <a:prstGeom prst="parallelogram">
            <a:avLst>
              <a:gd name="adj" fmla="val 25000"/>
            </a:avLst>
          </a:prstGeom>
          <a:solidFill>
            <a:srgbClr val="0C70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7"/>
          <p:cNvSpPr/>
          <p:nvPr/>
        </p:nvSpPr>
        <p:spPr>
          <a:xfrm>
            <a:off x="9313200" y="2973000"/>
            <a:ext cx="2144800" cy="912000"/>
          </a:xfrm>
          <a:prstGeom prst="parallelogram">
            <a:avLst>
              <a:gd name="adj" fmla="val 25000"/>
            </a:avLst>
          </a:prstGeom>
          <a:solidFill>
            <a:srgbClr val="020A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39" name="Google Shape;39;p7"/>
          <p:cNvCxnSpPr/>
          <p:nvPr/>
        </p:nvCxnSpPr>
        <p:spPr>
          <a:xfrm rot="10800000" flipH="1">
            <a:off x="1806833" y="2313433"/>
            <a:ext cx="16800" cy="624800"/>
          </a:xfrm>
          <a:prstGeom prst="straightConnector1">
            <a:avLst/>
          </a:prstGeom>
          <a:noFill/>
          <a:ln w="28575" cap="flat" cmpd="sng">
            <a:solidFill>
              <a:srgbClr val="FBB83A"/>
            </a:solidFill>
            <a:prstDash val="dash"/>
            <a:round/>
            <a:headEnd type="none" w="med" len="med"/>
            <a:tailEnd type="oval" w="med" len="med"/>
          </a:ln>
        </p:spPr>
      </p:cxnSp>
      <p:cxnSp>
        <p:nvCxnSpPr>
          <p:cNvPr id="40" name="Google Shape;40;p7"/>
          <p:cNvCxnSpPr/>
          <p:nvPr/>
        </p:nvCxnSpPr>
        <p:spPr>
          <a:xfrm rot="10800000" flipH="1">
            <a:off x="6087600" y="2313433"/>
            <a:ext cx="16800" cy="624800"/>
          </a:xfrm>
          <a:prstGeom prst="straightConnector1">
            <a:avLst/>
          </a:prstGeom>
          <a:noFill/>
          <a:ln w="28575" cap="flat" cmpd="sng">
            <a:solidFill>
              <a:srgbClr val="FBB83A"/>
            </a:solidFill>
            <a:prstDash val="dash"/>
            <a:round/>
            <a:headEnd type="none" w="med" len="med"/>
            <a:tailEnd type="oval" w="med" len="med"/>
          </a:ln>
        </p:spPr>
      </p:cxnSp>
      <p:cxnSp>
        <p:nvCxnSpPr>
          <p:cNvPr id="41" name="Google Shape;41;p7"/>
          <p:cNvCxnSpPr/>
          <p:nvPr/>
        </p:nvCxnSpPr>
        <p:spPr>
          <a:xfrm rot="10800000" flipH="1">
            <a:off x="10368367" y="2348200"/>
            <a:ext cx="16800" cy="624800"/>
          </a:xfrm>
          <a:prstGeom prst="straightConnector1">
            <a:avLst/>
          </a:prstGeom>
          <a:noFill/>
          <a:ln w="28575" cap="flat" cmpd="sng">
            <a:solidFill>
              <a:srgbClr val="FBB83A"/>
            </a:solidFill>
            <a:prstDash val="dash"/>
            <a:round/>
            <a:headEnd type="none" w="med" len="med"/>
            <a:tailEnd type="oval" w="med" len="med"/>
          </a:ln>
        </p:spPr>
      </p:cxnSp>
      <p:cxnSp>
        <p:nvCxnSpPr>
          <p:cNvPr id="42" name="Google Shape;42;p7"/>
          <p:cNvCxnSpPr/>
          <p:nvPr/>
        </p:nvCxnSpPr>
        <p:spPr>
          <a:xfrm flipH="1">
            <a:off x="3816400" y="3885000"/>
            <a:ext cx="6000" cy="674400"/>
          </a:xfrm>
          <a:prstGeom prst="straightConnector1">
            <a:avLst/>
          </a:prstGeom>
          <a:noFill/>
          <a:ln w="28575" cap="flat" cmpd="sng">
            <a:solidFill>
              <a:srgbClr val="FBB83A"/>
            </a:solidFill>
            <a:prstDash val="dash"/>
            <a:round/>
            <a:headEnd type="none" w="med" len="med"/>
            <a:tailEnd type="oval" w="med" len="med"/>
          </a:ln>
        </p:spPr>
      </p:cxnSp>
      <p:cxnSp>
        <p:nvCxnSpPr>
          <p:cNvPr id="43" name="Google Shape;43;p7"/>
          <p:cNvCxnSpPr/>
          <p:nvPr/>
        </p:nvCxnSpPr>
        <p:spPr>
          <a:xfrm flipH="1">
            <a:off x="8237800" y="3885000"/>
            <a:ext cx="6000" cy="674400"/>
          </a:xfrm>
          <a:prstGeom prst="straightConnector1">
            <a:avLst/>
          </a:prstGeom>
          <a:noFill/>
          <a:ln w="28575" cap="flat" cmpd="sng">
            <a:solidFill>
              <a:srgbClr val="FBB83A"/>
            </a:solidFill>
            <a:prstDash val="dash"/>
            <a:round/>
            <a:headEnd type="none" w="med" len="med"/>
            <a:tailEnd type="oval" w="med" len="med"/>
          </a:ln>
        </p:spPr>
      </p:cxnSp>
    </p:spTree>
    <p:extLst>
      <p:ext uri="{BB962C8B-B14F-4D97-AF65-F5344CB8AC3E}">
        <p14:creationId xmlns:p14="http://schemas.microsoft.com/office/powerpoint/2010/main" val="1621957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meline v1" preserve="1">
  <p:cSld name="Timeline v1">
    <p:spTree>
      <p:nvGrpSpPr>
        <p:cNvPr id="1" name="Shape 44"/>
        <p:cNvGrpSpPr/>
        <p:nvPr/>
      </p:nvGrpSpPr>
      <p:grpSpPr>
        <a:xfrm>
          <a:off x="0" y="0"/>
          <a:ext cx="0" cy="0"/>
          <a:chOff x="0" y="0"/>
          <a:chExt cx="0" cy="0"/>
        </a:xfrm>
      </p:grpSpPr>
      <p:sp>
        <p:nvSpPr>
          <p:cNvPr id="45" name="Google Shape;45;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46" name="Google Shape;46;p8"/>
          <p:cNvSpPr/>
          <p:nvPr/>
        </p:nvSpPr>
        <p:spPr>
          <a:xfrm>
            <a:off x="494600" y="2982800"/>
            <a:ext cx="2713200" cy="912000"/>
          </a:xfrm>
          <a:prstGeom prst="parallelogram">
            <a:avLst>
              <a:gd name="adj" fmla="val 0"/>
            </a:avLst>
          </a:prstGeom>
          <a:solidFill>
            <a:srgbClr val="0C70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8"/>
          <p:cNvSpPr/>
          <p:nvPr/>
        </p:nvSpPr>
        <p:spPr>
          <a:xfrm>
            <a:off x="3324468" y="2982800"/>
            <a:ext cx="2713200" cy="912000"/>
          </a:xfrm>
          <a:prstGeom prst="parallelogram">
            <a:avLst>
              <a:gd name="adj" fmla="val 0"/>
            </a:avLst>
          </a:prstGeom>
          <a:solidFill>
            <a:srgbClr val="020A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8"/>
          <p:cNvSpPr/>
          <p:nvPr/>
        </p:nvSpPr>
        <p:spPr>
          <a:xfrm>
            <a:off x="6154336" y="2982800"/>
            <a:ext cx="2713200" cy="912000"/>
          </a:xfrm>
          <a:prstGeom prst="parallelogram">
            <a:avLst>
              <a:gd name="adj" fmla="val 0"/>
            </a:avLst>
          </a:prstGeom>
          <a:solidFill>
            <a:srgbClr val="FBB83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8"/>
          <p:cNvSpPr/>
          <p:nvPr/>
        </p:nvSpPr>
        <p:spPr>
          <a:xfrm>
            <a:off x="8984204" y="2982800"/>
            <a:ext cx="2713200" cy="912000"/>
          </a:xfrm>
          <a:prstGeom prst="parallelogram">
            <a:avLst>
              <a:gd name="adj" fmla="val 0"/>
            </a:avLst>
          </a:prstGeom>
          <a:solidFill>
            <a:srgbClr val="44546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50" name="Google Shape;50;p8"/>
          <p:cNvCxnSpPr/>
          <p:nvPr/>
        </p:nvCxnSpPr>
        <p:spPr>
          <a:xfrm rot="10800000">
            <a:off x="514808" y="448800"/>
            <a:ext cx="0" cy="2534000"/>
          </a:xfrm>
          <a:prstGeom prst="straightConnector1">
            <a:avLst/>
          </a:prstGeom>
          <a:noFill/>
          <a:ln w="19050" cap="flat" cmpd="sng">
            <a:solidFill>
              <a:srgbClr val="0C70C8"/>
            </a:solidFill>
            <a:prstDash val="solid"/>
            <a:round/>
            <a:headEnd type="none" w="med" len="med"/>
            <a:tailEnd type="oval" w="med" len="med"/>
          </a:ln>
        </p:spPr>
      </p:cxnSp>
      <p:cxnSp>
        <p:nvCxnSpPr>
          <p:cNvPr id="51" name="Google Shape;51;p8"/>
          <p:cNvCxnSpPr/>
          <p:nvPr/>
        </p:nvCxnSpPr>
        <p:spPr>
          <a:xfrm rot="10800000">
            <a:off x="6174520" y="448800"/>
            <a:ext cx="0" cy="2534000"/>
          </a:xfrm>
          <a:prstGeom prst="straightConnector1">
            <a:avLst/>
          </a:prstGeom>
          <a:noFill/>
          <a:ln w="19050" cap="flat" cmpd="sng">
            <a:solidFill>
              <a:srgbClr val="FBB83A"/>
            </a:solidFill>
            <a:prstDash val="solid"/>
            <a:round/>
            <a:headEnd type="none" w="med" len="med"/>
            <a:tailEnd type="oval" w="med" len="med"/>
          </a:ln>
        </p:spPr>
      </p:cxnSp>
      <p:cxnSp>
        <p:nvCxnSpPr>
          <p:cNvPr id="52" name="Google Shape;52;p8"/>
          <p:cNvCxnSpPr/>
          <p:nvPr/>
        </p:nvCxnSpPr>
        <p:spPr>
          <a:xfrm>
            <a:off x="3334387" y="3894800"/>
            <a:ext cx="0" cy="2514400"/>
          </a:xfrm>
          <a:prstGeom prst="straightConnector1">
            <a:avLst/>
          </a:prstGeom>
          <a:noFill/>
          <a:ln w="19050" cap="flat" cmpd="sng">
            <a:solidFill>
              <a:srgbClr val="020A78"/>
            </a:solidFill>
            <a:prstDash val="solid"/>
            <a:round/>
            <a:headEnd type="none" w="med" len="med"/>
            <a:tailEnd type="oval" w="med" len="med"/>
          </a:ln>
        </p:spPr>
      </p:cxnSp>
      <p:cxnSp>
        <p:nvCxnSpPr>
          <p:cNvPr id="53" name="Google Shape;53;p8"/>
          <p:cNvCxnSpPr/>
          <p:nvPr/>
        </p:nvCxnSpPr>
        <p:spPr>
          <a:xfrm>
            <a:off x="8994136" y="3894800"/>
            <a:ext cx="0" cy="2514400"/>
          </a:xfrm>
          <a:prstGeom prst="straightConnector1">
            <a:avLst/>
          </a:prstGeom>
          <a:noFill/>
          <a:ln w="19050" cap="flat" cmpd="sng">
            <a:solidFill>
              <a:srgbClr val="44546A"/>
            </a:solidFill>
            <a:prstDash val="solid"/>
            <a:round/>
            <a:headEnd type="none" w="med" len="med"/>
            <a:tailEnd type="oval" w="med" len="med"/>
          </a:ln>
        </p:spPr>
      </p:cxnSp>
    </p:spTree>
    <p:extLst>
      <p:ext uri="{BB962C8B-B14F-4D97-AF65-F5344CB8AC3E}">
        <p14:creationId xmlns:p14="http://schemas.microsoft.com/office/powerpoint/2010/main" val="2957004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8DE66-8334-2344-ADAB-8DEB6148110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236CC09-985B-7D43-8BA6-70D8F54B5DAF}"/>
              </a:ext>
            </a:extLst>
          </p:cNvPr>
          <p:cNvSpPr>
            <a:spLocks noGrp="1"/>
          </p:cNvSpPr>
          <p:nvPr>
            <p:ph type="sldNum" idx="10"/>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077898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Title Slide">
    <p:bg>
      <p:bgPr>
        <a:solidFill>
          <a:srgbClr val="0C70C8"/>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803188" y="1236572"/>
            <a:ext cx="8254315" cy="3519882"/>
          </a:xfrm>
        </p:spPr>
        <p:txBody>
          <a:bodyPr anchor="b">
            <a:normAutofit/>
          </a:bodyPr>
          <a:lstStyle>
            <a:lvl1pPr>
              <a:defRPr sz="54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B9F71A4-DE80-4132-20FE-D2D4347B9B7A}"/>
              </a:ext>
            </a:extLst>
          </p:cNvPr>
          <p:cNvSpPr>
            <a:spLocks noGrp="1"/>
          </p:cNvSpPr>
          <p:nvPr>
            <p:ph type="body" sz="quarter" idx="13"/>
          </p:nvPr>
        </p:nvSpPr>
        <p:spPr>
          <a:xfrm>
            <a:off x="803275" y="5029200"/>
            <a:ext cx="7723188" cy="1112838"/>
          </a:xfrm>
        </p:spPr>
        <p:txBody>
          <a:bodyPr/>
          <a:lstStyle>
            <a:lvl1pPr marL="0" indent="0">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AEB3DD83-8398-BEBF-801C-1D8144D3697C}"/>
              </a:ext>
            </a:extLst>
          </p:cNvPr>
          <p:cNvSpPr>
            <a:spLocks noGrp="1"/>
          </p:cNvSpPr>
          <p:nvPr>
            <p:ph type="sldNum" sz="quarter" idx="12"/>
          </p:nvPr>
        </p:nvSpPr>
        <p:spPr>
          <a:xfrm>
            <a:off x="11445498" y="6365726"/>
            <a:ext cx="481614" cy="365125"/>
          </a:xfrm>
          <a:solidFill>
            <a:srgbClr val="0C70C8"/>
          </a:solidFill>
        </p:spPr>
        <p:txBody>
          <a:bodyPr/>
          <a:lstStyle>
            <a:lvl1pPr>
              <a:defRPr sz="1000" b="0" i="0">
                <a:solidFill>
                  <a:schemeClr val="bg1"/>
                </a:solidFill>
                <a:latin typeface="Montserrat Medium" pitchFamily="2" charset="77"/>
              </a:defRPr>
            </a:lvl1pPr>
          </a:lstStyle>
          <a:p>
            <a:fld id="{1AF6F2DA-B01E-0F4A-9C3D-CC5E8B20FA62}" type="slidenum">
              <a:rPr lang="en-US" smtClean="0"/>
              <a:pPr/>
              <a:t>‹#›</a:t>
            </a:fld>
            <a:endParaRPr lang="en-US" dirty="0"/>
          </a:p>
        </p:txBody>
      </p:sp>
      <p:pic>
        <p:nvPicPr>
          <p:cNvPr id="6" name="Picture 5">
            <a:extLst>
              <a:ext uri="{FF2B5EF4-FFF2-40B4-BE49-F238E27FC236}">
                <a16:creationId xmlns:a16="http://schemas.microsoft.com/office/drawing/2014/main" id="{FDA3DAED-72A0-551C-52E3-A2E767F5FA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3185" y="671528"/>
            <a:ext cx="4878743" cy="1933648"/>
          </a:xfrm>
          <a:prstGeom prst="rect">
            <a:avLst/>
          </a:prstGeom>
        </p:spPr>
      </p:pic>
    </p:spTree>
    <p:extLst>
      <p:ext uri="{BB962C8B-B14F-4D97-AF65-F5344CB8AC3E}">
        <p14:creationId xmlns:p14="http://schemas.microsoft.com/office/powerpoint/2010/main" val="1764694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DA06DEF9-15AC-2754-8B08-68F485C2AAF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2011587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3" name="Picture 2">
            <a:extLst>
              <a:ext uri="{FF2B5EF4-FFF2-40B4-BE49-F238E27FC236}">
                <a16:creationId xmlns:a16="http://schemas.microsoft.com/office/drawing/2014/main" id="{FEEFC862-62B9-6577-AC99-24F6034C14A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206888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2" name="Google Shape;55;p13">
            <a:extLst>
              <a:ext uri="{FF2B5EF4-FFF2-40B4-BE49-F238E27FC236}">
                <a16:creationId xmlns:a16="http://schemas.microsoft.com/office/drawing/2014/main" id="{2D2F5E17-6D10-0A2B-4746-3B642B52135A}"/>
              </a:ext>
            </a:extLst>
          </p:cNvPr>
          <p:cNvSpPr/>
          <p:nvPr userDrawn="1"/>
        </p:nvSpPr>
        <p:spPr>
          <a:xfrm>
            <a:off x="-3" y="0"/>
            <a:ext cx="7710410"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5688058" cy="365125"/>
          </a:xfrm>
        </p:spPr>
        <p:txBody>
          <a:bodyPr>
            <a:normAutofit/>
          </a:bodyPr>
          <a:lstStyle>
            <a:lvl1pPr>
              <a:defRPr sz="20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5343346"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5343346" cy="462013"/>
          </a:xfrm>
        </p:spPr>
        <p:txBody>
          <a:bodyPr>
            <a:normAutofit/>
          </a:bodyPr>
          <a:lstStyle>
            <a:lvl1pPr marL="0" indent="0">
              <a:buNone/>
              <a:defRPr sz="2400" b="1" i="0">
                <a:solidFill>
                  <a:schemeClr val="bg1"/>
                </a:solidFill>
                <a:latin typeface="Montserrat SemiBold" pitchFamily="2" charset="77"/>
              </a:defRPr>
            </a:lvl1pPr>
          </a:lstStyle>
          <a:p>
            <a:pPr lvl="0"/>
            <a:r>
              <a:rPr lang="en-US"/>
              <a:t>Click to edit Master text styles</a:t>
            </a:r>
          </a:p>
        </p:txBody>
      </p:sp>
      <p:sp>
        <p:nvSpPr>
          <p:cNvPr id="7" name="Slide Number Placeholder 5">
            <a:extLst>
              <a:ext uri="{FF2B5EF4-FFF2-40B4-BE49-F238E27FC236}">
                <a16:creationId xmlns:a16="http://schemas.microsoft.com/office/drawing/2014/main" id="{F1A91C2D-3450-577B-F855-8650AF37A1A2}"/>
              </a:ext>
            </a:extLst>
          </p:cNvPr>
          <p:cNvSpPr>
            <a:spLocks noGrp="1"/>
          </p:cNvSpPr>
          <p:nvPr>
            <p:ph type="sldNum" sz="quarter" idx="12"/>
          </p:nvPr>
        </p:nvSpPr>
        <p:spPr>
          <a:xfrm>
            <a:off x="368793" y="6365726"/>
            <a:ext cx="481614" cy="365125"/>
          </a:xfrm>
          <a:noFill/>
        </p:spPr>
        <p:txBody>
          <a:bodyPr/>
          <a:lstStyle>
            <a:lvl1pPr>
              <a:defRPr sz="1000" b="0" i="0">
                <a:solidFill>
                  <a:schemeClr val="bg1"/>
                </a:solidFill>
                <a:latin typeface="Montserrat Medium" pitchFamily="2" charset="77"/>
              </a:defRPr>
            </a:lvl1pPr>
          </a:lstStyle>
          <a:p>
            <a:pPr algn="l"/>
            <a:fld id="{1AF6F2DA-B01E-0F4A-9C3D-CC5E8B20FA62}" type="slidenum">
              <a:rPr lang="en-US" smtClean="0"/>
              <a:pPr algn="l"/>
              <a:t>‹#›</a:t>
            </a:fld>
            <a:endParaRPr lang="en-US" dirty="0"/>
          </a:p>
        </p:txBody>
      </p:sp>
      <p:pic>
        <p:nvPicPr>
          <p:cNvPr id="10" name="Google Shape;83;p11">
            <a:extLst>
              <a:ext uri="{FF2B5EF4-FFF2-40B4-BE49-F238E27FC236}">
                <a16:creationId xmlns:a16="http://schemas.microsoft.com/office/drawing/2014/main" id="{10A5E4FD-6470-3C4E-A01A-AD99871A5E9F}"/>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6239082" y="-21124"/>
            <a:ext cx="5952864" cy="6879124"/>
          </a:xfrm>
          <a:prstGeom prst="rect">
            <a:avLst/>
          </a:prstGeom>
          <a:noFill/>
          <a:ln>
            <a:noFill/>
          </a:ln>
        </p:spPr>
      </p:pic>
      <p:sp>
        <p:nvSpPr>
          <p:cNvPr id="12" name="Google Shape;87;p11">
            <a:extLst>
              <a:ext uri="{FF2B5EF4-FFF2-40B4-BE49-F238E27FC236}">
                <a16:creationId xmlns:a16="http://schemas.microsoft.com/office/drawing/2014/main" id="{358E8E1F-D63D-F84D-B789-4E8E0F101AFE}"/>
              </a:ext>
            </a:extLst>
          </p:cNvPr>
          <p:cNvSpPr/>
          <p:nvPr userDrawn="1"/>
        </p:nvSpPr>
        <p:spPr>
          <a:xfrm>
            <a:off x="6239055" y="-21125"/>
            <a:ext cx="5952945" cy="6879125"/>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5883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836613" y="2011680"/>
            <a:ext cx="10501312"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836613" y="1092416"/>
            <a:ext cx="10501312"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8" name="Picture 7">
            <a:extLst>
              <a:ext uri="{FF2B5EF4-FFF2-40B4-BE49-F238E27FC236}">
                <a16:creationId xmlns:a16="http://schemas.microsoft.com/office/drawing/2014/main" id="{6E921691-DC0A-4074-83D3-A6A8D5F4DD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2403138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b="0" i="0">
                <a:solidFill>
                  <a:srgbClr val="020A78"/>
                </a:solidFill>
                <a:latin typeface="Montserrat Medium" pitchFamily="2" charset="77"/>
              </a:defRPr>
            </a:lvl1pPr>
          </a:lstStyle>
          <a:p>
            <a:r>
              <a:rPr lang="en-US"/>
              <a:t>Click to edit Master title style</a:t>
            </a:r>
            <a:endParaRPr lang="en-US" dirty="0"/>
          </a:p>
        </p:txBody>
      </p:sp>
      <p:pic>
        <p:nvPicPr>
          <p:cNvPr id="4" name="Picture 3">
            <a:extLst>
              <a:ext uri="{FF2B5EF4-FFF2-40B4-BE49-F238E27FC236}">
                <a16:creationId xmlns:a16="http://schemas.microsoft.com/office/drawing/2014/main" id="{65C0D60D-B75D-7B8F-C6AC-1B63C67EF6B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548261" y="68406"/>
            <a:ext cx="2378850" cy="942837"/>
          </a:xfrm>
          <a:prstGeom prst="rect">
            <a:avLst/>
          </a:prstGeom>
        </p:spPr>
      </p:pic>
    </p:spTree>
    <p:extLst>
      <p:ext uri="{BB962C8B-B14F-4D97-AF65-F5344CB8AC3E}">
        <p14:creationId xmlns:p14="http://schemas.microsoft.com/office/powerpoint/2010/main" val="3392271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836613" y="2011680"/>
            <a:ext cx="10501312"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836613" y="1092416"/>
            <a:ext cx="10501312"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5" name="Picture 4">
            <a:extLst>
              <a:ext uri="{FF2B5EF4-FFF2-40B4-BE49-F238E27FC236}">
                <a16:creationId xmlns:a16="http://schemas.microsoft.com/office/drawing/2014/main" id="{3CE64874-FB1C-3412-9A5B-C8DFCDCC9E3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548261" y="68406"/>
            <a:ext cx="2378850" cy="942837"/>
          </a:xfrm>
          <a:prstGeom prst="rect">
            <a:avLst/>
          </a:prstGeom>
        </p:spPr>
      </p:pic>
    </p:spTree>
    <p:extLst>
      <p:ext uri="{BB962C8B-B14F-4D97-AF65-F5344CB8AC3E}">
        <p14:creationId xmlns:p14="http://schemas.microsoft.com/office/powerpoint/2010/main" val="8843878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BFA2FB-DA5E-D3F8-BF63-7045F48166E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19241"/>
            <a:ext cx="12192001" cy="6877241"/>
          </a:xfrm>
          <a:prstGeom prst="rect">
            <a:avLst/>
          </a:prstGeom>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2" y="0"/>
            <a:ext cx="12192000"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Google Shape;55;p13">
            <a:extLst>
              <a:ext uri="{FF2B5EF4-FFF2-40B4-BE49-F238E27FC236}">
                <a16:creationId xmlns:a16="http://schemas.microsoft.com/office/drawing/2014/main" id="{2D2F5E17-6D10-0A2B-4746-3B642B52135A}"/>
              </a:ext>
            </a:extLst>
          </p:cNvPr>
          <p:cNvSpPr/>
          <p:nvPr userDrawn="1"/>
        </p:nvSpPr>
        <p:spPr>
          <a:xfrm>
            <a:off x="-3" y="0"/>
            <a:ext cx="7710410"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212816" y="6365726"/>
            <a:ext cx="481614" cy="365125"/>
          </a:xfrm>
          <a:solidFill>
            <a:srgbClr val="0C70C8"/>
          </a:solidFill>
        </p:spPr>
        <p:txBody>
          <a:bodyPr/>
          <a:lstStyle>
            <a:lvl1pPr algn="l">
              <a:defRPr sz="1000" b="0" i="0">
                <a:solidFill>
                  <a:schemeClr val="bg1"/>
                </a:solidFill>
                <a:latin typeface="Montserrat Medium" pitchFamily="2" charset="77"/>
              </a:defRPr>
            </a:lvl1pPr>
          </a:lstStyle>
          <a:p>
            <a:fld id="{1AF6F2DA-B01E-0F4A-9C3D-CC5E8B20FA62}" type="slidenum">
              <a:rPr lang="en-US" smtClean="0"/>
              <a:pPr/>
              <a:t>‹#›</a:t>
            </a:fld>
            <a:endParaRPr lang="en-US" dirty="0"/>
          </a:p>
        </p:txBody>
      </p:sp>
      <p:sp>
        <p:nvSpPr>
          <p:cNvPr id="7" name="Title 13">
            <a:extLst>
              <a:ext uri="{FF2B5EF4-FFF2-40B4-BE49-F238E27FC236}">
                <a16:creationId xmlns:a16="http://schemas.microsoft.com/office/drawing/2014/main" id="{5B615F0B-D4AB-69E0-609D-92E2945480C8}"/>
              </a:ext>
            </a:extLst>
          </p:cNvPr>
          <p:cNvSpPr>
            <a:spLocks noGrp="1"/>
          </p:cNvSpPr>
          <p:nvPr>
            <p:ph type="title"/>
          </p:nvPr>
        </p:nvSpPr>
        <p:spPr>
          <a:xfrm>
            <a:off x="803188" y="1236572"/>
            <a:ext cx="6465517" cy="3519882"/>
          </a:xfrm>
        </p:spPr>
        <p:txBody>
          <a:bodyPr anchor="b">
            <a:normAutofit/>
          </a:bodyPr>
          <a:lstStyle>
            <a:lvl1pPr marL="0" indent="0">
              <a:buFont typeface="+mj-lt"/>
              <a:buNone/>
              <a:defRPr sz="5400">
                <a:solidFill>
                  <a:schemeClr val="bg1"/>
                </a:solidFill>
              </a:defRPr>
            </a:lvl1pPr>
          </a:lstStyle>
          <a:p>
            <a:r>
              <a:rPr lang="en-US"/>
              <a:t>Click to edit Master title style</a:t>
            </a:r>
            <a:endParaRPr lang="en-US" dirty="0"/>
          </a:p>
        </p:txBody>
      </p:sp>
      <p:sp>
        <p:nvSpPr>
          <p:cNvPr id="9" name="Text Placeholder 3">
            <a:extLst>
              <a:ext uri="{FF2B5EF4-FFF2-40B4-BE49-F238E27FC236}">
                <a16:creationId xmlns:a16="http://schemas.microsoft.com/office/drawing/2014/main" id="{81797806-8C78-1864-C05A-4FD543F44E7C}"/>
              </a:ext>
            </a:extLst>
          </p:cNvPr>
          <p:cNvSpPr>
            <a:spLocks noGrp="1"/>
          </p:cNvSpPr>
          <p:nvPr>
            <p:ph type="body" sz="quarter" idx="13"/>
          </p:nvPr>
        </p:nvSpPr>
        <p:spPr>
          <a:xfrm>
            <a:off x="803275" y="5029200"/>
            <a:ext cx="6465430" cy="1112838"/>
          </a:xfrm>
        </p:spPr>
        <p:txBody>
          <a:bodyPr/>
          <a:lstStyle>
            <a:lvl1pPr marL="0" indent="0">
              <a:buFont typeface="+mj-lt"/>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8" name="Picture 7">
            <a:extLst>
              <a:ext uri="{FF2B5EF4-FFF2-40B4-BE49-F238E27FC236}">
                <a16:creationId xmlns:a16="http://schemas.microsoft.com/office/drawing/2014/main" id="{9C6FCD98-7BE2-B1EE-D157-B5DE2435B6A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2198850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BFA2FB-DA5E-D3F8-BF63-7045F48166E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19241"/>
            <a:ext cx="12192001" cy="6877241"/>
          </a:xfrm>
          <a:prstGeom prst="rect">
            <a:avLst/>
          </a:prstGeom>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2" y="0"/>
            <a:ext cx="12192000"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Google Shape;55;p13">
            <a:extLst>
              <a:ext uri="{FF2B5EF4-FFF2-40B4-BE49-F238E27FC236}">
                <a16:creationId xmlns:a16="http://schemas.microsoft.com/office/drawing/2014/main" id="{2D2F5E17-6D10-0A2B-4746-3B642B52135A}"/>
              </a:ext>
            </a:extLst>
          </p:cNvPr>
          <p:cNvSpPr/>
          <p:nvPr userDrawn="1"/>
        </p:nvSpPr>
        <p:spPr>
          <a:xfrm>
            <a:off x="-3" y="0"/>
            <a:ext cx="7710410"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788912" cy="344737"/>
          </a:xfrm>
        </p:spPr>
        <p:txBody>
          <a:bodyPr>
            <a:normAutofit/>
          </a:bodyPr>
          <a:lstStyle>
            <a:lvl1pPr>
              <a:defRPr sz="20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434380"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434380" cy="462013"/>
          </a:xfrm>
        </p:spPr>
        <p:txBody>
          <a:bodyPr>
            <a:normAutofit/>
          </a:bodyPr>
          <a:lstStyle>
            <a:lvl1pPr marL="0" indent="0">
              <a:buNone/>
              <a:defRPr sz="2400" b="1" i="0">
                <a:solidFill>
                  <a:schemeClr val="bg1"/>
                </a:solidFill>
                <a:latin typeface="Montserrat SemiBold" pitchFamily="2" charset="77"/>
              </a:defRPr>
            </a:lvl1pPr>
          </a:lstStyle>
          <a:p>
            <a:pPr lvl="0"/>
            <a:r>
              <a:rPr lang="en-US"/>
              <a:t>Click to edit Master text styles</a:t>
            </a:r>
          </a:p>
        </p:txBody>
      </p:sp>
      <p:sp>
        <p:nvSpPr>
          <p:cNvPr id="7" name="Slide Number Placeholder 5">
            <a:extLst>
              <a:ext uri="{FF2B5EF4-FFF2-40B4-BE49-F238E27FC236}">
                <a16:creationId xmlns:a16="http://schemas.microsoft.com/office/drawing/2014/main" id="{F1A91C2D-3450-577B-F855-8650AF37A1A2}"/>
              </a:ext>
            </a:extLst>
          </p:cNvPr>
          <p:cNvSpPr>
            <a:spLocks noGrp="1"/>
          </p:cNvSpPr>
          <p:nvPr>
            <p:ph type="sldNum" sz="quarter" idx="12"/>
          </p:nvPr>
        </p:nvSpPr>
        <p:spPr>
          <a:xfrm>
            <a:off x="368793" y="6365726"/>
            <a:ext cx="481614" cy="365125"/>
          </a:xfrm>
          <a:noFill/>
        </p:spPr>
        <p:txBody>
          <a:bodyPr/>
          <a:lstStyle>
            <a:lvl1pPr>
              <a:defRPr sz="1000" b="0" i="0">
                <a:solidFill>
                  <a:schemeClr val="bg1"/>
                </a:solidFill>
                <a:latin typeface="Montserrat Medium" pitchFamily="2" charset="77"/>
              </a:defRPr>
            </a:lvl1pPr>
          </a:lstStyle>
          <a:p>
            <a:pPr algn="l"/>
            <a:fld id="{1AF6F2DA-B01E-0F4A-9C3D-CC5E8B20FA62}" type="slidenum">
              <a:rPr lang="en-US" smtClean="0"/>
              <a:pPr algn="l"/>
              <a:t>‹#›</a:t>
            </a:fld>
            <a:endParaRPr lang="en-US" dirty="0"/>
          </a:p>
        </p:txBody>
      </p:sp>
      <p:pic>
        <p:nvPicPr>
          <p:cNvPr id="9" name="Picture 8">
            <a:extLst>
              <a:ext uri="{FF2B5EF4-FFF2-40B4-BE49-F238E27FC236}">
                <a16:creationId xmlns:a16="http://schemas.microsoft.com/office/drawing/2014/main" id="{2DCF438C-290B-7F9E-E0DB-6F9B858BD0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678376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userDrawn="1"/>
        </p:nvGrpSpPr>
        <p:grpSpPr>
          <a:xfrm>
            <a:off x="7702087"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lide Number Placeholder 5">
            <a:extLst>
              <a:ext uri="{FF2B5EF4-FFF2-40B4-BE49-F238E27FC236}">
                <a16:creationId xmlns:a16="http://schemas.microsoft.com/office/drawing/2014/main" id="{BD8CD98B-1151-0A20-2E4F-1195300BD409}"/>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dirty="0"/>
          </a:p>
        </p:txBody>
      </p:sp>
      <p:pic>
        <p:nvPicPr>
          <p:cNvPr id="8" name="Picture 7">
            <a:extLst>
              <a:ext uri="{FF2B5EF4-FFF2-40B4-BE49-F238E27FC236}">
                <a16:creationId xmlns:a16="http://schemas.microsoft.com/office/drawing/2014/main" id="{E683906E-860A-BF5A-7130-776454E569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30746457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userDrawn="1"/>
        </p:nvGrpSpPr>
        <p:grpSpPr>
          <a:xfrm flipH="1">
            <a:off x="0"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sp>
        <p:nvSpPr>
          <p:cNvPr id="8" name="Google Shape;122;p18">
            <a:extLst>
              <a:ext uri="{FF2B5EF4-FFF2-40B4-BE49-F238E27FC236}">
                <a16:creationId xmlns:a16="http://schemas.microsoft.com/office/drawing/2014/main" id="{25048A7C-FDC2-FDD3-0F23-32D99873E1B6}"/>
              </a:ext>
            </a:extLst>
          </p:cNvPr>
          <p:cNvSpPr/>
          <p:nvPr userDrawn="1"/>
        </p:nvSpPr>
        <p:spPr>
          <a:xfrm>
            <a:off x="74" y="-9728"/>
            <a:ext cx="4489839" cy="644893"/>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90" y="150075"/>
            <a:ext cx="4225024" cy="344737"/>
          </a:xfrm>
        </p:spPr>
        <p:txBody>
          <a:bodyPr>
            <a:normAutofit/>
          </a:bodyPr>
          <a:lstStyle>
            <a:lvl1pPr>
              <a:defRPr sz="1400">
                <a:solidFill>
                  <a:schemeClr val="bg1"/>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E8044A28-B060-7365-2669-25F25138BD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125" y="3669246"/>
            <a:ext cx="2268052" cy="2972186"/>
          </a:xfrm>
          <a:prstGeom prst="rect">
            <a:avLst/>
          </a:prstGeom>
        </p:spPr>
      </p:pic>
    </p:spTree>
    <p:extLst>
      <p:ext uri="{BB962C8B-B14F-4D97-AF65-F5344CB8AC3E}">
        <p14:creationId xmlns:p14="http://schemas.microsoft.com/office/powerpoint/2010/main" val="2819449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userDrawn="1"/>
        </p:nvGrpSpPr>
        <p:grpSpPr>
          <a:xfrm flipH="1">
            <a:off x="0"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dirty="0"/>
          </a:p>
        </p:txBody>
      </p:sp>
      <p:pic>
        <p:nvPicPr>
          <p:cNvPr id="8" name="Picture 7">
            <a:extLst>
              <a:ext uri="{FF2B5EF4-FFF2-40B4-BE49-F238E27FC236}">
                <a16:creationId xmlns:a16="http://schemas.microsoft.com/office/drawing/2014/main" id="{5E143203-395C-84E1-586A-80047C8F96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125" y="3669246"/>
            <a:ext cx="2268052" cy="2972186"/>
          </a:xfrm>
          <a:prstGeom prst="rect">
            <a:avLst/>
          </a:prstGeom>
        </p:spPr>
      </p:pic>
    </p:spTree>
    <p:extLst>
      <p:ext uri="{BB962C8B-B14F-4D97-AF65-F5344CB8AC3E}">
        <p14:creationId xmlns:p14="http://schemas.microsoft.com/office/powerpoint/2010/main" val="18169092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grpSp>
        <p:nvGrpSpPr>
          <p:cNvPr id="13" name="Group 12">
            <a:extLst>
              <a:ext uri="{FF2B5EF4-FFF2-40B4-BE49-F238E27FC236}">
                <a16:creationId xmlns:a16="http://schemas.microsoft.com/office/drawing/2014/main" id="{2D8BA504-6F85-1486-1275-75C693D8FEEE}"/>
              </a:ext>
            </a:extLst>
          </p:cNvPr>
          <p:cNvGrpSpPr/>
          <p:nvPr userDrawn="1"/>
        </p:nvGrpSpPr>
        <p:grpSpPr>
          <a:xfrm>
            <a:off x="7702086" y="6955"/>
            <a:ext cx="4489914" cy="6877241"/>
            <a:chOff x="7702086" y="6955"/>
            <a:chExt cx="4489914" cy="6877241"/>
          </a:xfrm>
        </p:grpSpPr>
        <p:pic>
          <p:nvPicPr>
            <p:cNvPr id="10" name="Google Shape;110;p17">
              <a:extLst>
                <a:ext uri="{FF2B5EF4-FFF2-40B4-BE49-F238E27FC236}">
                  <a16:creationId xmlns:a16="http://schemas.microsoft.com/office/drawing/2014/main" id="{4F3A0320-5EBF-37FC-C143-CC77F0099CE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t="-86"/>
            <a:stretch/>
          </p:blipFill>
          <p:spPr>
            <a:xfrm>
              <a:off x="7702086" y="6955"/>
              <a:ext cx="4489914" cy="6851045"/>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77241"/>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 name="Slide Number Placeholder 5">
            <a:extLst>
              <a:ext uri="{FF2B5EF4-FFF2-40B4-BE49-F238E27FC236}">
                <a16:creationId xmlns:a16="http://schemas.microsoft.com/office/drawing/2014/main" id="{E72DD422-8FB9-3004-C384-3B64C2426947}"/>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dirty="0"/>
          </a:p>
        </p:txBody>
      </p:sp>
      <p:pic>
        <p:nvPicPr>
          <p:cNvPr id="15" name="Picture 14">
            <a:extLst>
              <a:ext uri="{FF2B5EF4-FFF2-40B4-BE49-F238E27FC236}">
                <a16:creationId xmlns:a16="http://schemas.microsoft.com/office/drawing/2014/main" id="{A3A9A986-0594-47DB-DFC5-45074910083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1814348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pic>
        <p:nvPicPr>
          <p:cNvPr id="12" name="Google Shape;110;p17">
            <a:extLst>
              <a:ext uri="{FF2B5EF4-FFF2-40B4-BE49-F238E27FC236}">
                <a16:creationId xmlns:a16="http://schemas.microsoft.com/office/drawing/2014/main" id="{CBEFC340-1869-22CB-5A5C-537D113451C4}"/>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t="-86"/>
          <a:stretch/>
        </p:blipFill>
        <p:spPr>
          <a:xfrm>
            <a:off x="0" y="0"/>
            <a:ext cx="4489914" cy="6858000"/>
          </a:xfrm>
          <a:prstGeom prst="rect">
            <a:avLst/>
          </a:prstGeom>
          <a:noFill/>
          <a:ln>
            <a:noFill/>
          </a:ln>
        </p:spPr>
      </p:pic>
      <p:sp>
        <p:nvSpPr>
          <p:cNvPr id="13" name="Google Shape;55;p13">
            <a:extLst>
              <a:ext uri="{FF2B5EF4-FFF2-40B4-BE49-F238E27FC236}">
                <a16:creationId xmlns:a16="http://schemas.microsoft.com/office/drawing/2014/main" id="{63E12DBC-28B4-3EF4-ADA0-11BC3AF35513}"/>
              </a:ext>
            </a:extLst>
          </p:cNvPr>
          <p:cNvSpPr/>
          <p:nvPr userDrawn="1"/>
        </p:nvSpPr>
        <p:spPr>
          <a:xfrm>
            <a:off x="1" y="-26196"/>
            <a:ext cx="4489913" cy="6877241"/>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sp>
        <p:nvSpPr>
          <p:cNvPr id="2" name="Google Shape;55;p13">
            <a:extLst>
              <a:ext uri="{FF2B5EF4-FFF2-40B4-BE49-F238E27FC236}">
                <a16:creationId xmlns:a16="http://schemas.microsoft.com/office/drawing/2014/main" id="{9016284E-F24B-4F6C-240A-940074AB1DFA}"/>
              </a:ext>
            </a:extLst>
          </p:cNvPr>
          <p:cNvSpPr/>
          <p:nvPr userDrawn="1"/>
        </p:nvSpPr>
        <p:spPr>
          <a:xfrm>
            <a:off x="1" y="6955"/>
            <a:ext cx="4489913" cy="716485"/>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90" y="150075"/>
            <a:ext cx="4225024" cy="344737"/>
          </a:xfrm>
        </p:spPr>
        <p:txBody>
          <a:bodyPr>
            <a:normAutofit/>
          </a:bodyPr>
          <a:lstStyle>
            <a:lvl1pPr>
              <a:defRPr sz="1400">
                <a:solidFill>
                  <a:schemeClr val="bg1"/>
                </a:solidFill>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700B3CBA-7DF0-1F49-FCA7-87BFD070EF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125" y="3669246"/>
            <a:ext cx="2268052" cy="2972186"/>
          </a:xfrm>
          <a:prstGeom prst="rect">
            <a:avLst/>
          </a:prstGeom>
        </p:spPr>
      </p:pic>
    </p:spTree>
    <p:extLst>
      <p:ext uri="{BB962C8B-B14F-4D97-AF65-F5344CB8AC3E}">
        <p14:creationId xmlns:p14="http://schemas.microsoft.com/office/powerpoint/2010/main" val="2273900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38E7213-8D4D-BD41-B268-1DE14D4EF946}"/>
              </a:ext>
            </a:extLst>
          </p:cNvPr>
          <p:cNvGrpSpPr/>
          <p:nvPr userDrawn="1"/>
        </p:nvGrpSpPr>
        <p:grpSpPr>
          <a:xfrm>
            <a:off x="7711983" y="0"/>
            <a:ext cx="4480017" cy="6858000"/>
            <a:chOff x="9123600" y="0"/>
            <a:chExt cx="3068400" cy="4697100"/>
          </a:xfrm>
        </p:grpSpPr>
        <p:pic>
          <p:nvPicPr>
            <p:cNvPr id="13" name="Google Shape;99;p13">
              <a:extLst>
                <a:ext uri="{FF2B5EF4-FFF2-40B4-BE49-F238E27FC236}">
                  <a16:creationId xmlns:a16="http://schemas.microsoft.com/office/drawing/2014/main" id="{A6A3C6A9-FE58-834C-8363-78768A92793B}"/>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9123600" y="13950"/>
              <a:ext cx="3068298" cy="4669200"/>
            </a:xfrm>
            <a:prstGeom prst="rect">
              <a:avLst/>
            </a:prstGeom>
            <a:noFill/>
            <a:ln>
              <a:noFill/>
            </a:ln>
          </p:spPr>
        </p:pic>
        <p:sp>
          <p:nvSpPr>
            <p:cNvPr id="15" name="Google Shape;100;p13">
              <a:extLst>
                <a:ext uri="{FF2B5EF4-FFF2-40B4-BE49-F238E27FC236}">
                  <a16:creationId xmlns:a16="http://schemas.microsoft.com/office/drawing/2014/main" id="{58967A05-0D48-AA47-BC5B-6E1A61E604EA}"/>
                </a:ext>
              </a:extLst>
            </p:cNvPr>
            <p:cNvSpPr/>
            <p:nvPr userDrawn="1"/>
          </p:nvSpPr>
          <p:spPr>
            <a:xfrm>
              <a:off x="9123600" y="0"/>
              <a:ext cx="3068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3" name="Slide Number Placeholder 5">
            <a:extLst>
              <a:ext uri="{FF2B5EF4-FFF2-40B4-BE49-F238E27FC236}">
                <a16:creationId xmlns:a16="http://schemas.microsoft.com/office/drawing/2014/main" id="{BD8CD98B-1151-0A20-2E4F-1195300BD409}"/>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dirty="0"/>
          </a:p>
        </p:txBody>
      </p:sp>
      <p:pic>
        <p:nvPicPr>
          <p:cNvPr id="8" name="Picture 7">
            <a:extLst>
              <a:ext uri="{FF2B5EF4-FFF2-40B4-BE49-F238E27FC236}">
                <a16:creationId xmlns:a16="http://schemas.microsoft.com/office/drawing/2014/main" id="{E683906E-860A-BF5A-7130-776454E569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2355030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pic>
        <p:nvPicPr>
          <p:cNvPr id="12" name="Google Shape;110;p17">
            <a:extLst>
              <a:ext uri="{FF2B5EF4-FFF2-40B4-BE49-F238E27FC236}">
                <a16:creationId xmlns:a16="http://schemas.microsoft.com/office/drawing/2014/main" id="{CBEFC340-1869-22CB-5A5C-537D113451C4}"/>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t="-86"/>
          <a:stretch/>
        </p:blipFill>
        <p:spPr>
          <a:xfrm>
            <a:off x="0" y="0"/>
            <a:ext cx="4489914" cy="6858000"/>
          </a:xfrm>
          <a:prstGeom prst="rect">
            <a:avLst/>
          </a:prstGeom>
          <a:noFill/>
          <a:ln>
            <a:noFill/>
          </a:ln>
        </p:spPr>
      </p:pic>
      <p:sp>
        <p:nvSpPr>
          <p:cNvPr id="13" name="Google Shape;55;p13">
            <a:extLst>
              <a:ext uri="{FF2B5EF4-FFF2-40B4-BE49-F238E27FC236}">
                <a16:creationId xmlns:a16="http://schemas.microsoft.com/office/drawing/2014/main" id="{63E12DBC-28B4-3EF4-ADA0-11BC3AF35513}"/>
              </a:ext>
            </a:extLst>
          </p:cNvPr>
          <p:cNvSpPr/>
          <p:nvPr userDrawn="1"/>
        </p:nvSpPr>
        <p:spPr>
          <a:xfrm>
            <a:off x="1" y="-26196"/>
            <a:ext cx="4489913" cy="6877241"/>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pic>
        <p:nvPicPr>
          <p:cNvPr id="2" name="Picture 1">
            <a:extLst>
              <a:ext uri="{FF2B5EF4-FFF2-40B4-BE49-F238E27FC236}">
                <a16:creationId xmlns:a16="http://schemas.microsoft.com/office/drawing/2014/main" id="{40060C38-952F-0BC0-1800-3A8FF322B23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125" y="3669246"/>
            <a:ext cx="2268052" cy="2972186"/>
          </a:xfrm>
          <a:prstGeom prst="rect">
            <a:avLst/>
          </a:prstGeom>
        </p:spPr>
      </p:pic>
    </p:spTree>
    <p:extLst>
      <p:ext uri="{BB962C8B-B14F-4D97-AF65-F5344CB8AC3E}">
        <p14:creationId xmlns:p14="http://schemas.microsoft.com/office/powerpoint/2010/main" val="29476083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458552"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458552"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3" name="Picture 2">
            <a:extLst>
              <a:ext uri="{FF2B5EF4-FFF2-40B4-BE49-F238E27FC236}">
                <a16:creationId xmlns:a16="http://schemas.microsoft.com/office/drawing/2014/main" id="{97D76386-160C-679C-19D3-F5C464EDB7D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158270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6" y="-9728"/>
            <a:ext cx="6095924" cy="6867728"/>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chemeClr val="bg1"/>
                </a:solidFill>
                <a:latin typeface="Montserrat SemiBold" pitchFamily="2" charset="77"/>
              </a:defRPr>
            </a:lvl1pPr>
          </a:lstStyle>
          <a:p>
            <a:pPr lvl="0"/>
            <a:r>
              <a:rPr lang="en-US"/>
              <a:t>Click to edit Master text styles</a:t>
            </a:r>
          </a:p>
        </p:txBody>
      </p:sp>
      <p:sp>
        <p:nvSpPr>
          <p:cNvPr id="3" name="Text Placeholder 3">
            <a:extLst>
              <a:ext uri="{FF2B5EF4-FFF2-40B4-BE49-F238E27FC236}">
                <a16:creationId xmlns:a16="http://schemas.microsoft.com/office/drawing/2014/main" id="{0DE1D078-3D0A-670A-0490-71FD30945BF2}"/>
              </a:ext>
            </a:extLst>
          </p:cNvPr>
          <p:cNvSpPr>
            <a:spLocks noGrp="1"/>
          </p:cNvSpPr>
          <p:nvPr>
            <p:ph type="body" sz="quarter" idx="15"/>
          </p:nvPr>
        </p:nvSpPr>
        <p:spPr>
          <a:xfrm>
            <a:off x="6448927"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7B8335FE-1BC1-E981-F047-4A7E35239174}"/>
              </a:ext>
            </a:extLst>
          </p:cNvPr>
          <p:cNvSpPr>
            <a:spLocks noGrp="1"/>
          </p:cNvSpPr>
          <p:nvPr>
            <p:ph type="body" sz="quarter" idx="16"/>
          </p:nvPr>
        </p:nvSpPr>
        <p:spPr>
          <a:xfrm>
            <a:off x="6448927"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8" name="Title 13">
            <a:extLst>
              <a:ext uri="{FF2B5EF4-FFF2-40B4-BE49-F238E27FC236}">
                <a16:creationId xmlns:a16="http://schemas.microsoft.com/office/drawing/2014/main" id="{5248D51F-FE71-3703-B796-1487E8782086}"/>
              </a:ext>
            </a:extLst>
          </p:cNvPr>
          <p:cNvSpPr>
            <a:spLocks noGrp="1"/>
          </p:cNvSpPr>
          <p:nvPr>
            <p:ph type="title"/>
          </p:nvPr>
        </p:nvSpPr>
        <p:spPr>
          <a:xfrm>
            <a:off x="264888" y="150075"/>
            <a:ext cx="5673899" cy="344737"/>
          </a:xfrm>
        </p:spPr>
        <p:txBody>
          <a:bodyPr>
            <a:normAutofit/>
          </a:bodyPr>
          <a:lstStyle>
            <a:lvl1pPr>
              <a:defRPr sz="2000">
                <a:solidFill>
                  <a:schemeClr val="bg1"/>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71F6740E-1467-4AB2-3F6A-8785AD9C0E1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548261" y="68406"/>
            <a:ext cx="2378850" cy="942837"/>
          </a:xfrm>
          <a:prstGeom prst="rect">
            <a:avLst/>
          </a:prstGeom>
        </p:spPr>
      </p:pic>
    </p:spTree>
    <p:extLst>
      <p:ext uri="{BB962C8B-B14F-4D97-AF65-F5344CB8AC3E}">
        <p14:creationId xmlns:p14="http://schemas.microsoft.com/office/powerpoint/2010/main" val="804743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Google Shape;122;p18">
            <a:extLst>
              <a:ext uri="{FF2B5EF4-FFF2-40B4-BE49-F238E27FC236}">
                <a16:creationId xmlns:a16="http://schemas.microsoft.com/office/drawing/2014/main" id="{34EEEDD2-A258-2F1F-176D-5B993090DBDF}"/>
              </a:ext>
            </a:extLst>
          </p:cNvPr>
          <p:cNvSpPr/>
          <p:nvPr userDrawn="1"/>
        </p:nvSpPr>
        <p:spPr>
          <a:xfrm flipH="1">
            <a:off x="6096000" y="-9728"/>
            <a:ext cx="6096000" cy="6867728"/>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3" name="Text Placeholder 3">
            <a:extLst>
              <a:ext uri="{FF2B5EF4-FFF2-40B4-BE49-F238E27FC236}">
                <a16:creationId xmlns:a16="http://schemas.microsoft.com/office/drawing/2014/main" id="{0DE1D078-3D0A-670A-0490-71FD30945BF2}"/>
              </a:ext>
            </a:extLst>
          </p:cNvPr>
          <p:cNvSpPr>
            <a:spLocks noGrp="1"/>
          </p:cNvSpPr>
          <p:nvPr>
            <p:ph type="body" sz="quarter" idx="15"/>
          </p:nvPr>
        </p:nvSpPr>
        <p:spPr>
          <a:xfrm>
            <a:off x="6448927" y="2011680"/>
            <a:ext cx="5468560"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7B8335FE-1BC1-E981-F047-4A7E35239174}"/>
              </a:ext>
            </a:extLst>
          </p:cNvPr>
          <p:cNvSpPr>
            <a:spLocks noGrp="1"/>
          </p:cNvSpPr>
          <p:nvPr>
            <p:ph type="body" sz="quarter" idx="16"/>
          </p:nvPr>
        </p:nvSpPr>
        <p:spPr>
          <a:xfrm>
            <a:off x="6448927" y="1092416"/>
            <a:ext cx="5468560" cy="462013"/>
          </a:xfrm>
        </p:spPr>
        <p:txBody>
          <a:bodyPr>
            <a:normAutofit/>
          </a:bodyPr>
          <a:lstStyle>
            <a:lvl1pPr marL="0" indent="0">
              <a:buNone/>
              <a:defRPr sz="2400" b="1" i="0">
                <a:solidFill>
                  <a:schemeClr val="bg1"/>
                </a:solidFill>
                <a:latin typeface="Montserrat SemiBold" pitchFamily="2" charset="77"/>
              </a:defRPr>
            </a:lvl1pPr>
          </a:lstStyle>
          <a:p>
            <a:pPr lvl="0"/>
            <a:r>
              <a:rPr lang="en-US"/>
              <a:t>Click to edit Master text styles</a:t>
            </a:r>
          </a:p>
        </p:txBody>
      </p:sp>
      <p:sp>
        <p:nvSpPr>
          <p:cNvPr id="8" name="Title 13">
            <a:extLst>
              <a:ext uri="{FF2B5EF4-FFF2-40B4-BE49-F238E27FC236}">
                <a16:creationId xmlns:a16="http://schemas.microsoft.com/office/drawing/2014/main" id="{5248D51F-FE71-3703-B796-1487E8782086}"/>
              </a:ext>
            </a:extLst>
          </p:cNvPr>
          <p:cNvSpPr>
            <a:spLocks noGrp="1"/>
          </p:cNvSpPr>
          <p:nvPr>
            <p:ph type="title"/>
          </p:nvPr>
        </p:nvSpPr>
        <p:spPr>
          <a:xfrm>
            <a:off x="264888" y="150075"/>
            <a:ext cx="5673899" cy="344737"/>
          </a:xfrm>
        </p:spPr>
        <p:txBody>
          <a:bodyPr>
            <a:normAutofit/>
          </a:bodyPr>
          <a:lstStyle>
            <a:lvl1pPr>
              <a:defRPr sz="2000">
                <a:solidFill>
                  <a:srgbClr val="0C70C8"/>
                </a:solidFill>
              </a:defRPr>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27E322E5-2DA2-4AB2-3752-83B98FA9DF61}"/>
              </a:ext>
            </a:extLst>
          </p:cNvPr>
          <p:cNvSpPr>
            <a:spLocks noGrp="1"/>
          </p:cNvSpPr>
          <p:nvPr>
            <p:ph type="sldNum" sz="quarter" idx="12"/>
          </p:nvPr>
        </p:nvSpPr>
        <p:spPr>
          <a:xfrm>
            <a:off x="11445498" y="6365726"/>
            <a:ext cx="481614" cy="365125"/>
          </a:xfrm>
          <a:solidFill>
            <a:srgbClr val="0C70C8"/>
          </a:solidFill>
        </p:spPr>
        <p:txBody>
          <a:bodyPr/>
          <a:lstStyle>
            <a:lvl1pPr>
              <a:defRPr sz="1000" b="0" i="0">
                <a:solidFill>
                  <a:schemeClr val="bg1"/>
                </a:solidFill>
                <a:latin typeface="Montserrat Medium" pitchFamily="2" charset="77"/>
              </a:defRPr>
            </a:lvl1pPr>
          </a:lstStyle>
          <a:p>
            <a:fld id="{1AF6F2DA-B01E-0F4A-9C3D-CC5E8B20FA62}" type="slidenum">
              <a:rPr lang="en-US" smtClean="0"/>
              <a:pPr/>
              <a:t>‹#›</a:t>
            </a:fld>
            <a:endParaRPr lang="en-US" dirty="0"/>
          </a:p>
        </p:txBody>
      </p:sp>
      <p:pic>
        <p:nvPicPr>
          <p:cNvPr id="2" name="Picture 1">
            <a:extLst>
              <a:ext uri="{FF2B5EF4-FFF2-40B4-BE49-F238E27FC236}">
                <a16:creationId xmlns:a16="http://schemas.microsoft.com/office/drawing/2014/main" id="{E7E92912-68FA-2A15-954C-242CFB346F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48265" y="68406"/>
            <a:ext cx="2378848" cy="942836"/>
          </a:xfrm>
          <a:prstGeom prst="rect">
            <a:avLst/>
          </a:prstGeom>
        </p:spPr>
      </p:pic>
    </p:spTree>
    <p:extLst>
      <p:ext uri="{BB962C8B-B14F-4D97-AF65-F5344CB8AC3E}">
        <p14:creationId xmlns:p14="http://schemas.microsoft.com/office/powerpoint/2010/main" val="1560765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020A78"/>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bg1"/>
                </a:solidFill>
              </a:defRPr>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803188" y="1236572"/>
            <a:ext cx="8254315" cy="3519882"/>
          </a:xfrm>
        </p:spPr>
        <p:txBody>
          <a:bodyPr anchor="b">
            <a:normAutofit/>
          </a:bodyPr>
          <a:lstStyle>
            <a:lvl1pPr>
              <a:defRPr sz="54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B9F71A4-DE80-4132-20FE-D2D4347B9B7A}"/>
              </a:ext>
            </a:extLst>
          </p:cNvPr>
          <p:cNvSpPr>
            <a:spLocks noGrp="1"/>
          </p:cNvSpPr>
          <p:nvPr>
            <p:ph type="body" sz="quarter" idx="13"/>
          </p:nvPr>
        </p:nvSpPr>
        <p:spPr>
          <a:xfrm>
            <a:off x="803275" y="5029200"/>
            <a:ext cx="7723188" cy="1112838"/>
          </a:xfrm>
        </p:spPr>
        <p:txBody>
          <a:bodyPr/>
          <a:lstStyle>
            <a:lvl1pPr marL="0" indent="0">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C4F4B7FB-97EB-9B3E-7B2F-CBC398F31D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3185" y="671528"/>
            <a:ext cx="4878743" cy="1933648"/>
          </a:xfrm>
          <a:prstGeom prst="rect">
            <a:avLst/>
          </a:prstGeom>
        </p:spPr>
      </p:pic>
    </p:spTree>
    <p:extLst>
      <p:ext uri="{BB962C8B-B14F-4D97-AF65-F5344CB8AC3E}">
        <p14:creationId xmlns:p14="http://schemas.microsoft.com/office/powerpoint/2010/main" val="32580212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pic>
        <p:nvPicPr>
          <p:cNvPr id="9" name="Google Shape;110;p17">
            <a:extLst>
              <a:ext uri="{FF2B5EF4-FFF2-40B4-BE49-F238E27FC236}">
                <a16:creationId xmlns:a16="http://schemas.microsoft.com/office/drawing/2014/main" id="{3AA49BDB-8D08-537A-3F72-16D78E848985}"/>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6955"/>
            <a:ext cx="12192000" cy="6851045"/>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17929" y="0"/>
            <a:ext cx="12192000" cy="6858000"/>
          </a:xfrm>
          <a:prstGeom prst="rect">
            <a:avLst/>
          </a:prstGeom>
          <a:solidFill>
            <a:srgbClr val="020A78">
              <a:alpha val="8503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bg1"/>
                </a:solidFill>
              </a:defRPr>
            </a:lvl1pPr>
          </a:lstStyle>
          <a:p>
            <a:fld id="{1AF6F2DA-B01E-0F4A-9C3D-CC5E8B20FA62}" type="slidenum">
              <a:rPr lang="en-US" smtClean="0"/>
              <a:pPr/>
              <a:t>‹#›</a:t>
            </a:fld>
            <a:endParaRPr lang="en-US"/>
          </a:p>
        </p:txBody>
      </p:sp>
      <p:sp>
        <p:nvSpPr>
          <p:cNvPr id="3" name="Title 13">
            <a:extLst>
              <a:ext uri="{FF2B5EF4-FFF2-40B4-BE49-F238E27FC236}">
                <a16:creationId xmlns:a16="http://schemas.microsoft.com/office/drawing/2014/main" id="{7C568D20-F1DD-D5AA-A1E9-219896E2A0BA}"/>
              </a:ext>
            </a:extLst>
          </p:cNvPr>
          <p:cNvSpPr>
            <a:spLocks noGrp="1"/>
          </p:cNvSpPr>
          <p:nvPr>
            <p:ph type="title"/>
          </p:nvPr>
        </p:nvSpPr>
        <p:spPr>
          <a:xfrm>
            <a:off x="803188" y="1236572"/>
            <a:ext cx="8254315" cy="3519882"/>
          </a:xfrm>
        </p:spPr>
        <p:txBody>
          <a:bodyPr anchor="b">
            <a:normAutofit/>
          </a:bodyPr>
          <a:lstStyle>
            <a:lvl1pPr>
              <a:defRPr sz="5400">
                <a:solidFill>
                  <a:schemeClr val="bg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9F3F3DB-71AE-AB47-B734-0142A406C562}"/>
              </a:ext>
            </a:extLst>
          </p:cNvPr>
          <p:cNvSpPr>
            <a:spLocks noGrp="1"/>
          </p:cNvSpPr>
          <p:nvPr>
            <p:ph type="body" sz="quarter" idx="13"/>
          </p:nvPr>
        </p:nvSpPr>
        <p:spPr>
          <a:xfrm>
            <a:off x="803275" y="5029200"/>
            <a:ext cx="7723188" cy="1112838"/>
          </a:xfrm>
        </p:spPr>
        <p:txBody>
          <a:bodyPr/>
          <a:lstStyle>
            <a:lvl1pPr marL="0" indent="0">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4" name="Picture 3">
            <a:extLst>
              <a:ext uri="{FF2B5EF4-FFF2-40B4-BE49-F238E27FC236}">
                <a16:creationId xmlns:a16="http://schemas.microsoft.com/office/drawing/2014/main" id="{9513CD48-E922-7B0B-65AF-1ECD6D11457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3185" y="671528"/>
            <a:ext cx="4878743" cy="1933648"/>
          </a:xfrm>
          <a:prstGeom prst="rect">
            <a:avLst/>
          </a:prstGeom>
        </p:spPr>
      </p:pic>
    </p:spTree>
    <p:extLst>
      <p:ext uri="{BB962C8B-B14F-4D97-AF65-F5344CB8AC3E}">
        <p14:creationId xmlns:p14="http://schemas.microsoft.com/office/powerpoint/2010/main" val="11172492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8_Title Slide">
    <p:bg>
      <p:bgPr>
        <a:solidFill>
          <a:srgbClr val="020A7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BFA2FB-DA5E-D3F8-BF63-7045F48166E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19241"/>
            <a:ext cx="12192001" cy="6877241"/>
          </a:xfrm>
          <a:prstGeom prst="rect">
            <a:avLst/>
          </a:prstGeom>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2" y="0"/>
            <a:ext cx="12192000" cy="6858000"/>
          </a:xfrm>
          <a:prstGeom prst="rect">
            <a:avLst/>
          </a:prstGeom>
          <a:solidFill>
            <a:srgbClr val="020A78">
              <a:alpha val="84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bg1"/>
                </a:solidFill>
              </a:defRPr>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7100047"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7100047" cy="462013"/>
          </a:xfrm>
        </p:spPr>
        <p:txBody>
          <a:bodyPr>
            <a:normAutofit/>
          </a:bodyPr>
          <a:lstStyle>
            <a:lvl1pPr marL="0" indent="0">
              <a:buNone/>
              <a:defRPr sz="2400" b="1" i="0">
                <a:solidFill>
                  <a:schemeClr val="bg1"/>
                </a:solidFill>
                <a:latin typeface="Montserrat SemiBold" pitchFamily="2" charset="77"/>
              </a:defRPr>
            </a:lvl1pPr>
          </a:lstStyle>
          <a:p>
            <a:pPr lvl="0"/>
            <a:r>
              <a:rPr lang="en-US"/>
              <a:t>Click to edit Master text styles</a:t>
            </a:r>
          </a:p>
        </p:txBody>
      </p:sp>
      <p:pic>
        <p:nvPicPr>
          <p:cNvPr id="7" name="Picture 6">
            <a:extLst>
              <a:ext uri="{FF2B5EF4-FFF2-40B4-BE49-F238E27FC236}">
                <a16:creationId xmlns:a16="http://schemas.microsoft.com/office/drawing/2014/main" id="{8A116884-EAB5-8177-5021-DC33F7E7D3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48265" y="68406"/>
            <a:ext cx="2378848" cy="942836"/>
          </a:xfrm>
          <a:prstGeom prst="rect">
            <a:avLst/>
          </a:prstGeom>
        </p:spPr>
      </p:pic>
    </p:spTree>
    <p:extLst>
      <p:ext uri="{BB962C8B-B14F-4D97-AF65-F5344CB8AC3E}">
        <p14:creationId xmlns:p14="http://schemas.microsoft.com/office/powerpoint/2010/main" val="41400639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10" name="Google Shape;110;p17">
            <a:extLst>
              <a:ext uri="{FF2B5EF4-FFF2-40B4-BE49-F238E27FC236}">
                <a16:creationId xmlns:a16="http://schemas.microsoft.com/office/drawing/2014/main" id="{4F3A0320-5EBF-37FC-C143-CC77F0099CE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t="-86"/>
          <a:stretch/>
        </p:blipFill>
        <p:spPr>
          <a:xfrm>
            <a:off x="7702086" y="6955"/>
            <a:ext cx="4489914" cy="6851045"/>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77241"/>
          </a:xfrm>
          <a:prstGeom prst="rect">
            <a:avLst/>
          </a:prstGeom>
          <a:solidFill>
            <a:srgbClr val="020A7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Slide Number Placeholder 5">
            <a:extLst>
              <a:ext uri="{FF2B5EF4-FFF2-40B4-BE49-F238E27FC236}">
                <a16:creationId xmlns:a16="http://schemas.microsoft.com/office/drawing/2014/main" id="{B450017A-1BE2-2C53-A077-720B8EF4CFAB}"/>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dirty="0"/>
          </a:p>
        </p:txBody>
      </p:sp>
      <p:pic>
        <p:nvPicPr>
          <p:cNvPr id="8" name="Picture 7">
            <a:extLst>
              <a:ext uri="{FF2B5EF4-FFF2-40B4-BE49-F238E27FC236}">
                <a16:creationId xmlns:a16="http://schemas.microsoft.com/office/drawing/2014/main" id="{AACDC5F5-FD3E-D434-5284-E94C689A236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17240736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pic>
        <p:nvPicPr>
          <p:cNvPr id="12" name="Google Shape;110;p17">
            <a:extLst>
              <a:ext uri="{FF2B5EF4-FFF2-40B4-BE49-F238E27FC236}">
                <a16:creationId xmlns:a16="http://schemas.microsoft.com/office/drawing/2014/main" id="{CBEFC340-1869-22CB-5A5C-537D113451C4}"/>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t="-86"/>
          <a:stretch/>
        </p:blipFill>
        <p:spPr>
          <a:xfrm>
            <a:off x="0" y="0"/>
            <a:ext cx="4489914" cy="6851045"/>
          </a:xfrm>
          <a:prstGeom prst="rect">
            <a:avLst/>
          </a:prstGeom>
          <a:noFill/>
          <a:ln>
            <a:noFill/>
          </a:ln>
        </p:spPr>
      </p:pic>
      <p:sp>
        <p:nvSpPr>
          <p:cNvPr id="13" name="Google Shape;55;p13">
            <a:extLst>
              <a:ext uri="{FF2B5EF4-FFF2-40B4-BE49-F238E27FC236}">
                <a16:creationId xmlns:a16="http://schemas.microsoft.com/office/drawing/2014/main" id="{63E12DBC-28B4-3EF4-ADA0-11BC3AF35513}"/>
              </a:ext>
            </a:extLst>
          </p:cNvPr>
          <p:cNvSpPr/>
          <p:nvPr userDrawn="1"/>
        </p:nvSpPr>
        <p:spPr>
          <a:xfrm>
            <a:off x="1" y="0"/>
            <a:ext cx="4489913" cy="6877241"/>
          </a:xfrm>
          <a:prstGeom prst="rect">
            <a:avLst/>
          </a:prstGeom>
          <a:solidFill>
            <a:srgbClr val="020A78">
              <a:alpha val="8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90" y="150075"/>
            <a:ext cx="4225024" cy="344737"/>
          </a:xfrm>
        </p:spPr>
        <p:txBody>
          <a:bodyPr>
            <a:normAutofit/>
          </a:bodyPr>
          <a:lstStyle>
            <a:lvl1pPr>
              <a:defRPr sz="1400">
                <a:solidFill>
                  <a:schemeClr val="bg1"/>
                </a:solidFill>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9B7FA148-8284-4BC1-0189-6FA9C86B0B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125" y="3669246"/>
            <a:ext cx="2268052" cy="2972186"/>
          </a:xfrm>
          <a:prstGeom prst="rect">
            <a:avLst/>
          </a:prstGeom>
        </p:spPr>
      </p:pic>
    </p:spTree>
    <p:extLst>
      <p:ext uri="{BB962C8B-B14F-4D97-AF65-F5344CB8AC3E}">
        <p14:creationId xmlns:p14="http://schemas.microsoft.com/office/powerpoint/2010/main" val="21086162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userDrawn="1"/>
        </p:nvGrpSpPr>
        <p:grpSpPr>
          <a:xfrm>
            <a:off x="7702087"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58000"/>
            </a:xfrm>
            <a:prstGeom prst="rect">
              <a:avLst/>
            </a:prstGeom>
            <a:solidFill>
              <a:srgbClr val="020A78">
                <a:alpha val="79957"/>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Slide Number Placeholder 5">
            <a:extLst>
              <a:ext uri="{FF2B5EF4-FFF2-40B4-BE49-F238E27FC236}">
                <a16:creationId xmlns:a16="http://schemas.microsoft.com/office/drawing/2014/main" id="{1FE4ABB1-AC5E-B436-0FC8-CF9FE7100FE0}"/>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dirty="0"/>
          </a:p>
        </p:txBody>
      </p:sp>
      <p:pic>
        <p:nvPicPr>
          <p:cNvPr id="12" name="Picture 11">
            <a:extLst>
              <a:ext uri="{FF2B5EF4-FFF2-40B4-BE49-F238E27FC236}">
                <a16:creationId xmlns:a16="http://schemas.microsoft.com/office/drawing/2014/main" id="{EF990604-648F-6BD7-8F67-A6496037038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380822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79EA75-11C1-2940-B491-FA57BF05E59B}"/>
              </a:ext>
            </a:extLst>
          </p:cNvPr>
          <p:cNvGrpSpPr/>
          <p:nvPr userDrawn="1"/>
        </p:nvGrpSpPr>
        <p:grpSpPr>
          <a:xfrm>
            <a:off x="7684168" y="-8073"/>
            <a:ext cx="4507833" cy="6900582"/>
            <a:chOff x="9123600" y="-8073"/>
            <a:chExt cx="3068401" cy="4697102"/>
          </a:xfrm>
        </p:grpSpPr>
        <p:pic>
          <p:nvPicPr>
            <p:cNvPr id="16" name="Google Shape;108;p14">
              <a:extLst>
                <a:ext uri="{FF2B5EF4-FFF2-40B4-BE49-F238E27FC236}">
                  <a16:creationId xmlns:a16="http://schemas.microsoft.com/office/drawing/2014/main" id="{7AFCC63F-C581-7748-82EA-A8FB814C5966}"/>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9123600" y="-8073"/>
              <a:ext cx="3068401" cy="4697102"/>
            </a:xfrm>
            <a:prstGeom prst="rect">
              <a:avLst/>
            </a:prstGeom>
            <a:noFill/>
            <a:ln>
              <a:noFill/>
            </a:ln>
          </p:spPr>
        </p:pic>
        <p:sp>
          <p:nvSpPr>
            <p:cNvPr id="17" name="Google Shape;112;p14">
              <a:extLst>
                <a:ext uri="{FF2B5EF4-FFF2-40B4-BE49-F238E27FC236}">
                  <a16:creationId xmlns:a16="http://schemas.microsoft.com/office/drawing/2014/main" id="{28A915FD-5977-714D-AC30-8E86EDB67417}"/>
                </a:ext>
              </a:extLst>
            </p:cNvPr>
            <p:cNvSpPr/>
            <p:nvPr userDrawn="1"/>
          </p:nvSpPr>
          <p:spPr>
            <a:xfrm>
              <a:off x="9123600" y="-8073"/>
              <a:ext cx="3068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E72DD422-8FB9-3004-C384-3B64C2426947}"/>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dirty="0"/>
          </a:p>
        </p:txBody>
      </p:sp>
      <p:pic>
        <p:nvPicPr>
          <p:cNvPr id="15" name="Picture 14">
            <a:extLst>
              <a:ext uri="{FF2B5EF4-FFF2-40B4-BE49-F238E27FC236}">
                <a16:creationId xmlns:a16="http://schemas.microsoft.com/office/drawing/2014/main" id="{A3A9A986-0594-47DB-DFC5-45074910083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6243499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userDrawn="1"/>
        </p:nvGrpSpPr>
        <p:grpSpPr>
          <a:xfrm flipH="1">
            <a:off x="0"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58000"/>
            </a:xfrm>
            <a:prstGeom prst="rect">
              <a:avLst/>
            </a:prstGeom>
            <a:solidFill>
              <a:srgbClr val="020A78">
                <a:alpha val="799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90" y="150075"/>
            <a:ext cx="4225024" cy="344737"/>
          </a:xfrm>
        </p:spPr>
        <p:txBody>
          <a:bodyPr>
            <a:normAutofit/>
          </a:bodyPr>
          <a:lstStyle>
            <a:lvl1pPr>
              <a:defRPr sz="1400">
                <a:solidFill>
                  <a:schemeClr val="bg1"/>
                </a:solidFill>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8BFCA5AF-F1FF-C1D0-B3E0-71B036AFC1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125" y="3669246"/>
            <a:ext cx="2268052" cy="2972186"/>
          </a:xfrm>
          <a:prstGeom prst="rect">
            <a:avLst/>
          </a:prstGeom>
        </p:spPr>
      </p:pic>
    </p:spTree>
    <p:extLst>
      <p:ext uri="{BB962C8B-B14F-4D97-AF65-F5344CB8AC3E}">
        <p14:creationId xmlns:p14="http://schemas.microsoft.com/office/powerpoint/2010/main" val="12642671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020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97F78827-31F5-7C51-6C0F-35CA5E228FD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35958227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5" y="-9728"/>
            <a:ext cx="12191925" cy="644893"/>
          </a:xfrm>
          <a:prstGeom prst="rect">
            <a:avLst/>
          </a:prstGeom>
          <a:solidFill>
            <a:srgbClr val="020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836613" y="2011680"/>
            <a:ext cx="10501312"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836613" y="1092416"/>
            <a:ext cx="10501312"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3" name="Picture 2">
            <a:extLst>
              <a:ext uri="{FF2B5EF4-FFF2-40B4-BE49-F238E27FC236}">
                <a16:creationId xmlns:a16="http://schemas.microsoft.com/office/drawing/2014/main" id="{CA13B676-2018-84E3-2A7A-B5C984BEDE5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7406547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020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458552"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458552"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3" name="Picture 2">
            <a:extLst>
              <a:ext uri="{FF2B5EF4-FFF2-40B4-BE49-F238E27FC236}">
                <a16:creationId xmlns:a16="http://schemas.microsoft.com/office/drawing/2014/main" id="{CE6A6775-F1ED-4B70-1AE3-6A358B39BE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41864401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020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3" name="Picture 2">
            <a:extLst>
              <a:ext uri="{FF2B5EF4-FFF2-40B4-BE49-F238E27FC236}">
                <a16:creationId xmlns:a16="http://schemas.microsoft.com/office/drawing/2014/main" id="{356F7830-C8BB-DE71-86FA-3B4E5A03287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10018839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6" y="-9728"/>
            <a:ext cx="6095924" cy="6867728"/>
          </a:xfrm>
          <a:prstGeom prst="rect">
            <a:avLst/>
          </a:prstGeom>
          <a:solidFill>
            <a:srgbClr val="020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chemeClr val="bg1"/>
                </a:solidFill>
                <a:latin typeface="Montserrat SemiBold" pitchFamily="2" charset="77"/>
              </a:defRPr>
            </a:lvl1pPr>
          </a:lstStyle>
          <a:p>
            <a:pPr lvl="0"/>
            <a:r>
              <a:rPr lang="en-US"/>
              <a:t>Click to edit Master text styles</a:t>
            </a:r>
          </a:p>
        </p:txBody>
      </p:sp>
      <p:sp>
        <p:nvSpPr>
          <p:cNvPr id="3" name="Text Placeholder 3">
            <a:extLst>
              <a:ext uri="{FF2B5EF4-FFF2-40B4-BE49-F238E27FC236}">
                <a16:creationId xmlns:a16="http://schemas.microsoft.com/office/drawing/2014/main" id="{0DE1D078-3D0A-670A-0490-71FD30945BF2}"/>
              </a:ext>
            </a:extLst>
          </p:cNvPr>
          <p:cNvSpPr>
            <a:spLocks noGrp="1"/>
          </p:cNvSpPr>
          <p:nvPr>
            <p:ph type="body" sz="quarter" idx="15"/>
          </p:nvPr>
        </p:nvSpPr>
        <p:spPr>
          <a:xfrm>
            <a:off x="6448927"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7B8335FE-1BC1-E981-F047-4A7E35239174}"/>
              </a:ext>
            </a:extLst>
          </p:cNvPr>
          <p:cNvSpPr>
            <a:spLocks noGrp="1"/>
          </p:cNvSpPr>
          <p:nvPr>
            <p:ph type="body" sz="quarter" idx="16"/>
          </p:nvPr>
        </p:nvSpPr>
        <p:spPr>
          <a:xfrm>
            <a:off x="6448927"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8" name="Title 13">
            <a:extLst>
              <a:ext uri="{FF2B5EF4-FFF2-40B4-BE49-F238E27FC236}">
                <a16:creationId xmlns:a16="http://schemas.microsoft.com/office/drawing/2014/main" id="{5248D51F-FE71-3703-B796-1487E8782086}"/>
              </a:ext>
            </a:extLst>
          </p:cNvPr>
          <p:cNvSpPr>
            <a:spLocks noGrp="1"/>
          </p:cNvSpPr>
          <p:nvPr>
            <p:ph type="title"/>
          </p:nvPr>
        </p:nvSpPr>
        <p:spPr>
          <a:xfrm>
            <a:off x="264888" y="150075"/>
            <a:ext cx="5673899" cy="344737"/>
          </a:xfrm>
        </p:spPr>
        <p:txBody>
          <a:bodyPr>
            <a:normAutofit/>
          </a:bodyPr>
          <a:lstStyle>
            <a:lvl1pPr>
              <a:defRPr sz="2000">
                <a:solidFill>
                  <a:schemeClr val="bg1"/>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1B6B4CFC-B72D-5E91-EC28-451129A5913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548261" y="68406"/>
            <a:ext cx="2378850" cy="942837"/>
          </a:xfrm>
          <a:prstGeom prst="rect">
            <a:avLst/>
          </a:prstGeom>
        </p:spPr>
      </p:pic>
    </p:spTree>
    <p:extLst>
      <p:ext uri="{BB962C8B-B14F-4D97-AF65-F5344CB8AC3E}">
        <p14:creationId xmlns:p14="http://schemas.microsoft.com/office/powerpoint/2010/main" val="18399446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flipH="1">
            <a:off x="6096000" y="-9728"/>
            <a:ext cx="6096000" cy="6867728"/>
          </a:xfrm>
          <a:prstGeom prst="rect">
            <a:avLst/>
          </a:prstGeom>
          <a:solidFill>
            <a:srgbClr val="020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3" name="Text Placeholder 3">
            <a:extLst>
              <a:ext uri="{FF2B5EF4-FFF2-40B4-BE49-F238E27FC236}">
                <a16:creationId xmlns:a16="http://schemas.microsoft.com/office/drawing/2014/main" id="{0DE1D078-3D0A-670A-0490-71FD30945BF2}"/>
              </a:ext>
            </a:extLst>
          </p:cNvPr>
          <p:cNvSpPr>
            <a:spLocks noGrp="1"/>
          </p:cNvSpPr>
          <p:nvPr>
            <p:ph type="body" sz="quarter" idx="15"/>
          </p:nvPr>
        </p:nvSpPr>
        <p:spPr>
          <a:xfrm>
            <a:off x="6448927" y="2011680"/>
            <a:ext cx="5468560"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7B8335FE-1BC1-E981-F047-4A7E35239174}"/>
              </a:ext>
            </a:extLst>
          </p:cNvPr>
          <p:cNvSpPr>
            <a:spLocks noGrp="1"/>
          </p:cNvSpPr>
          <p:nvPr>
            <p:ph type="body" sz="quarter" idx="16"/>
          </p:nvPr>
        </p:nvSpPr>
        <p:spPr>
          <a:xfrm>
            <a:off x="6448927" y="1092416"/>
            <a:ext cx="5468560" cy="462013"/>
          </a:xfrm>
        </p:spPr>
        <p:txBody>
          <a:bodyPr>
            <a:normAutofit/>
          </a:bodyPr>
          <a:lstStyle>
            <a:lvl1pPr marL="0" indent="0">
              <a:buNone/>
              <a:defRPr sz="2400" b="1" i="0">
                <a:solidFill>
                  <a:schemeClr val="bg1"/>
                </a:solidFill>
                <a:latin typeface="Montserrat SemiBold" pitchFamily="2" charset="77"/>
              </a:defRPr>
            </a:lvl1pPr>
          </a:lstStyle>
          <a:p>
            <a:pPr lvl="0"/>
            <a:r>
              <a:rPr lang="en-US"/>
              <a:t>Click to edit Master text styles</a:t>
            </a:r>
          </a:p>
        </p:txBody>
      </p:sp>
      <p:sp>
        <p:nvSpPr>
          <p:cNvPr id="8" name="Title 13">
            <a:extLst>
              <a:ext uri="{FF2B5EF4-FFF2-40B4-BE49-F238E27FC236}">
                <a16:creationId xmlns:a16="http://schemas.microsoft.com/office/drawing/2014/main" id="{5248D51F-FE71-3703-B796-1487E8782086}"/>
              </a:ext>
            </a:extLst>
          </p:cNvPr>
          <p:cNvSpPr>
            <a:spLocks noGrp="1"/>
          </p:cNvSpPr>
          <p:nvPr>
            <p:ph type="title"/>
          </p:nvPr>
        </p:nvSpPr>
        <p:spPr>
          <a:xfrm>
            <a:off x="264888" y="150075"/>
            <a:ext cx="5673899" cy="344737"/>
          </a:xfrm>
        </p:spPr>
        <p:txBody>
          <a:bodyPr>
            <a:normAutofit/>
          </a:bodyPr>
          <a:lstStyle>
            <a:lvl1pPr>
              <a:defRPr sz="2000">
                <a:solidFill>
                  <a:srgbClr val="020A78"/>
                </a:solidFill>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D506F5B2-08C9-11D9-B073-83E916CA57E2}"/>
              </a:ext>
            </a:extLst>
          </p:cNvPr>
          <p:cNvSpPr txBox="1">
            <a:spLocks/>
          </p:cNvSpPr>
          <p:nvPr userDrawn="1"/>
        </p:nvSpPr>
        <p:spPr>
          <a:xfrm>
            <a:off x="9183912" y="637388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F6F2DA-B01E-0F4A-9C3D-CC5E8B20FA62}" type="slidenum">
              <a:rPr lang="en-US" smtClean="0"/>
              <a:pPr/>
              <a:t>‹#›</a:t>
            </a:fld>
            <a:endParaRPr lang="en-US"/>
          </a:p>
        </p:txBody>
      </p:sp>
      <p:pic>
        <p:nvPicPr>
          <p:cNvPr id="10" name="Picture 9">
            <a:extLst>
              <a:ext uri="{FF2B5EF4-FFF2-40B4-BE49-F238E27FC236}">
                <a16:creationId xmlns:a16="http://schemas.microsoft.com/office/drawing/2014/main" id="{4EF7BFE2-38B6-FF42-647F-D05EF3F004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7657295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rgbClr val="FBB83A"/>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rgbClr val="020A78"/>
                </a:solidFill>
              </a:defRPr>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803188" y="1236572"/>
            <a:ext cx="8254315" cy="3519882"/>
          </a:xfrm>
        </p:spPr>
        <p:txBody>
          <a:bodyPr anchor="b">
            <a:normAutofit/>
          </a:bodyPr>
          <a:lstStyle>
            <a:lvl1pPr>
              <a:defRPr sz="5400">
                <a:solidFill>
                  <a:srgbClr val="020A78"/>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B9F71A4-DE80-4132-20FE-D2D4347B9B7A}"/>
              </a:ext>
            </a:extLst>
          </p:cNvPr>
          <p:cNvSpPr>
            <a:spLocks noGrp="1"/>
          </p:cNvSpPr>
          <p:nvPr>
            <p:ph type="body" sz="quarter" idx="13"/>
          </p:nvPr>
        </p:nvSpPr>
        <p:spPr>
          <a:xfrm>
            <a:off x="803275" y="5029200"/>
            <a:ext cx="7723188" cy="1112838"/>
          </a:xfrm>
        </p:spPr>
        <p:txBody>
          <a:bodyPr/>
          <a:lstStyle>
            <a:lvl1pPr marL="0" indent="0">
              <a:buNone/>
              <a:defRPr>
                <a:solidFill>
                  <a:srgbClr val="020A7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5" name="Picture 4">
            <a:extLst>
              <a:ext uri="{FF2B5EF4-FFF2-40B4-BE49-F238E27FC236}">
                <a16:creationId xmlns:a16="http://schemas.microsoft.com/office/drawing/2014/main" id="{B1CBA11F-44F8-B15B-645E-6E568456FA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03187" y="671528"/>
            <a:ext cx="4878753" cy="1933649"/>
          </a:xfrm>
          <a:prstGeom prst="rect">
            <a:avLst/>
          </a:prstGeom>
        </p:spPr>
      </p:pic>
    </p:spTree>
    <p:extLst>
      <p:ext uri="{BB962C8B-B14F-4D97-AF65-F5344CB8AC3E}">
        <p14:creationId xmlns:p14="http://schemas.microsoft.com/office/powerpoint/2010/main" val="11148733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userDrawn="1"/>
        </p:nvGrpSpPr>
        <p:grpSpPr>
          <a:xfrm>
            <a:off x="7702087"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58000"/>
            </a:xfrm>
            <a:prstGeom prst="rect">
              <a:avLst/>
            </a:prstGeom>
            <a:solidFill>
              <a:srgbClr val="FBB83A">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 name="Slide Number Placeholder 5">
            <a:extLst>
              <a:ext uri="{FF2B5EF4-FFF2-40B4-BE49-F238E27FC236}">
                <a16:creationId xmlns:a16="http://schemas.microsoft.com/office/drawing/2014/main" id="{224E3C57-DE27-996D-37B9-1B5EFB8BF1E1}"/>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dirty="0"/>
          </a:p>
        </p:txBody>
      </p:sp>
      <p:pic>
        <p:nvPicPr>
          <p:cNvPr id="9" name="Picture 8">
            <a:extLst>
              <a:ext uri="{FF2B5EF4-FFF2-40B4-BE49-F238E27FC236}">
                <a16:creationId xmlns:a16="http://schemas.microsoft.com/office/drawing/2014/main" id="{BB925BB7-9773-7420-6CF6-29D925AF6C1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711132" y="3669246"/>
            <a:ext cx="2268052" cy="2972185"/>
          </a:xfrm>
          <a:prstGeom prst="rect">
            <a:avLst/>
          </a:prstGeom>
        </p:spPr>
      </p:pic>
    </p:spTree>
    <p:extLst>
      <p:ext uri="{BB962C8B-B14F-4D97-AF65-F5344CB8AC3E}">
        <p14:creationId xmlns:p14="http://schemas.microsoft.com/office/powerpoint/2010/main" val="31997839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userDrawn="1"/>
        </p:nvGrpSpPr>
        <p:grpSpPr>
          <a:xfrm flipH="1">
            <a:off x="0"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58000"/>
            </a:xfrm>
            <a:prstGeom prst="rect">
              <a:avLst/>
            </a:prstGeom>
            <a:solidFill>
              <a:srgbClr val="FBB83A">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90" y="150075"/>
            <a:ext cx="4225024" cy="344737"/>
          </a:xfrm>
        </p:spPr>
        <p:txBody>
          <a:bodyPr>
            <a:normAutofit/>
          </a:bodyPr>
          <a:lstStyle>
            <a:lvl1pPr>
              <a:defRPr sz="1400">
                <a:solidFill>
                  <a:srgbClr val="020A78"/>
                </a:solidFill>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2857C58F-F9A8-AE16-777D-A45CFCC2B98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36125" y="3669246"/>
            <a:ext cx="2268052" cy="2972185"/>
          </a:xfrm>
          <a:prstGeom prst="rect">
            <a:avLst/>
          </a:prstGeom>
        </p:spPr>
      </p:pic>
    </p:spTree>
    <p:extLst>
      <p:ext uri="{BB962C8B-B14F-4D97-AF65-F5344CB8AC3E}">
        <p14:creationId xmlns:p14="http://schemas.microsoft.com/office/powerpoint/2010/main" val="3900325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0E609C5-3704-9C4F-958C-66B4DAA23762}"/>
              </a:ext>
            </a:extLst>
          </p:cNvPr>
          <p:cNvGrpSpPr/>
          <p:nvPr userDrawn="1"/>
        </p:nvGrpSpPr>
        <p:grpSpPr>
          <a:xfrm>
            <a:off x="0" y="-1"/>
            <a:ext cx="3978442" cy="6876845"/>
            <a:chOff x="0" y="0"/>
            <a:chExt cx="2717400" cy="4697100"/>
          </a:xfrm>
        </p:grpSpPr>
        <p:pic>
          <p:nvPicPr>
            <p:cNvPr id="8" name="Google Shape;120;p15">
              <a:extLst>
                <a:ext uri="{FF2B5EF4-FFF2-40B4-BE49-F238E27FC236}">
                  <a16:creationId xmlns:a16="http://schemas.microsoft.com/office/drawing/2014/main" id="{1A791F7C-2237-084B-A9ED-569FE464F31F}"/>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2717399" cy="4697100"/>
            </a:xfrm>
            <a:prstGeom prst="rect">
              <a:avLst/>
            </a:prstGeom>
            <a:noFill/>
            <a:ln>
              <a:noFill/>
            </a:ln>
          </p:spPr>
        </p:pic>
        <p:sp>
          <p:nvSpPr>
            <p:cNvPr id="9" name="Google Shape;121;p15">
              <a:extLst>
                <a:ext uri="{FF2B5EF4-FFF2-40B4-BE49-F238E27FC236}">
                  <a16:creationId xmlns:a16="http://schemas.microsoft.com/office/drawing/2014/main" id="{5FB4EA08-7832-FE47-AC7B-959C8DAE0DD0}"/>
                </a:ext>
              </a:extLst>
            </p:cNvPr>
            <p:cNvSpPr/>
            <p:nvPr userDrawn="1"/>
          </p:nvSpPr>
          <p:spPr>
            <a:xfrm>
              <a:off x="0" y="0"/>
              <a:ext cx="2717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pic>
        <p:nvPicPr>
          <p:cNvPr id="2" name="Picture 1">
            <a:extLst>
              <a:ext uri="{FF2B5EF4-FFF2-40B4-BE49-F238E27FC236}">
                <a16:creationId xmlns:a16="http://schemas.microsoft.com/office/drawing/2014/main" id="{40060C38-952F-0BC0-1800-3A8FF322B23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125" y="3669246"/>
            <a:ext cx="2268052" cy="2972186"/>
          </a:xfrm>
          <a:prstGeom prst="rect">
            <a:avLst/>
          </a:prstGeom>
        </p:spPr>
      </p:pic>
    </p:spTree>
    <p:extLst>
      <p:ext uri="{BB962C8B-B14F-4D97-AF65-F5344CB8AC3E}">
        <p14:creationId xmlns:p14="http://schemas.microsoft.com/office/powerpoint/2010/main" val="13736692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rgbClr val="020A78"/>
                </a:solidFill>
              </a:defRPr>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FBB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20A78"/>
                </a:solidFill>
              </a:defRPr>
            </a:lvl1pPr>
          </a:lstStyle>
          <a:p>
            <a:r>
              <a:rPr lang="en-US"/>
              <a:t>Click to edit Master title style</a:t>
            </a:r>
          </a:p>
        </p:txBody>
      </p:sp>
      <p:pic>
        <p:nvPicPr>
          <p:cNvPr id="2" name="Picture 1">
            <a:extLst>
              <a:ext uri="{FF2B5EF4-FFF2-40B4-BE49-F238E27FC236}">
                <a16:creationId xmlns:a16="http://schemas.microsoft.com/office/drawing/2014/main" id="{94B813DD-8E3B-1B49-2460-59E6F05B286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8865012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rgbClr val="020A78"/>
                </a:solidFill>
              </a:defRPr>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5" y="0"/>
            <a:ext cx="12191925" cy="644893"/>
          </a:xfrm>
          <a:prstGeom prst="rect">
            <a:avLst/>
          </a:prstGeom>
          <a:solidFill>
            <a:srgbClr val="FBB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20A78"/>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836613" y="2011680"/>
            <a:ext cx="10501312"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836613" y="1092416"/>
            <a:ext cx="10501312"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2" name="Picture 1">
            <a:extLst>
              <a:ext uri="{FF2B5EF4-FFF2-40B4-BE49-F238E27FC236}">
                <a16:creationId xmlns:a16="http://schemas.microsoft.com/office/drawing/2014/main" id="{DF8A3FB0-8807-6745-2025-8FA31F53522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4962054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rgbClr val="020A78"/>
                </a:solidFill>
              </a:defRPr>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FBB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20A7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458552"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458552"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2" name="Picture 1">
            <a:extLst>
              <a:ext uri="{FF2B5EF4-FFF2-40B4-BE49-F238E27FC236}">
                <a16:creationId xmlns:a16="http://schemas.microsoft.com/office/drawing/2014/main" id="{77F60D9F-16B2-3A65-77EA-92B4114D13E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34678038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rgbClr val="020A78"/>
                </a:solidFill>
              </a:defRPr>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FBB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20A78"/>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2" name="Picture 1">
            <a:extLst>
              <a:ext uri="{FF2B5EF4-FFF2-40B4-BE49-F238E27FC236}">
                <a16:creationId xmlns:a16="http://schemas.microsoft.com/office/drawing/2014/main" id="{250E1FF2-859E-3CA9-5AAC-513A8B40AEB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40288821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rgbClr val="020A78"/>
                </a:solidFill>
              </a:defRPr>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6" y="-9728"/>
            <a:ext cx="6095924" cy="6867728"/>
          </a:xfrm>
          <a:prstGeom prst="rect">
            <a:avLst/>
          </a:prstGeom>
          <a:solidFill>
            <a:srgbClr val="FBB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solidFill>
                  <a:srgbClr val="020A78"/>
                </a:solidFill>
              </a:defRPr>
            </a:lvl1pPr>
            <a:lvl2pPr>
              <a:defRPr sz="1800">
                <a:solidFill>
                  <a:srgbClr val="020A78"/>
                </a:solidFill>
              </a:defRPr>
            </a:lvl2pPr>
            <a:lvl3pPr>
              <a:defRPr sz="1600">
                <a:solidFill>
                  <a:srgbClr val="020A78"/>
                </a:solidFill>
              </a:defRPr>
            </a:lvl3pPr>
            <a:lvl4pPr>
              <a:defRPr sz="1400">
                <a:solidFill>
                  <a:srgbClr val="020A78"/>
                </a:solidFill>
              </a:defRPr>
            </a:lvl4pPr>
            <a:lvl5pPr>
              <a:defRPr sz="1400">
                <a:solidFill>
                  <a:srgbClr val="020A7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3" name="Text Placeholder 3">
            <a:extLst>
              <a:ext uri="{FF2B5EF4-FFF2-40B4-BE49-F238E27FC236}">
                <a16:creationId xmlns:a16="http://schemas.microsoft.com/office/drawing/2014/main" id="{0DE1D078-3D0A-670A-0490-71FD30945BF2}"/>
              </a:ext>
            </a:extLst>
          </p:cNvPr>
          <p:cNvSpPr>
            <a:spLocks noGrp="1"/>
          </p:cNvSpPr>
          <p:nvPr>
            <p:ph type="body" sz="quarter" idx="15"/>
          </p:nvPr>
        </p:nvSpPr>
        <p:spPr>
          <a:xfrm>
            <a:off x="6448927"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7B8335FE-1BC1-E981-F047-4A7E35239174}"/>
              </a:ext>
            </a:extLst>
          </p:cNvPr>
          <p:cNvSpPr>
            <a:spLocks noGrp="1"/>
          </p:cNvSpPr>
          <p:nvPr>
            <p:ph type="body" sz="quarter" idx="16"/>
          </p:nvPr>
        </p:nvSpPr>
        <p:spPr>
          <a:xfrm>
            <a:off x="6448927"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8" name="Title 13">
            <a:extLst>
              <a:ext uri="{FF2B5EF4-FFF2-40B4-BE49-F238E27FC236}">
                <a16:creationId xmlns:a16="http://schemas.microsoft.com/office/drawing/2014/main" id="{5248D51F-FE71-3703-B796-1487E8782086}"/>
              </a:ext>
            </a:extLst>
          </p:cNvPr>
          <p:cNvSpPr>
            <a:spLocks noGrp="1"/>
          </p:cNvSpPr>
          <p:nvPr>
            <p:ph type="title"/>
          </p:nvPr>
        </p:nvSpPr>
        <p:spPr>
          <a:xfrm>
            <a:off x="264888" y="150075"/>
            <a:ext cx="5673899" cy="344737"/>
          </a:xfrm>
        </p:spPr>
        <p:txBody>
          <a:bodyPr>
            <a:normAutofit/>
          </a:bodyPr>
          <a:lstStyle>
            <a:lvl1pPr>
              <a:defRPr sz="2000">
                <a:solidFill>
                  <a:srgbClr val="020A78"/>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77349623-82E3-966A-E6BB-7F0F91A608F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548261" y="68406"/>
            <a:ext cx="2378850" cy="942837"/>
          </a:xfrm>
          <a:prstGeom prst="rect">
            <a:avLst/>
          </a:prstGeom>
        </p:spPr>
      </p:pic>
    </p:spTree>
    <p:extLst>
      <p:ext uri="{BB962C8B-B14F-4D97-AF65-F5344CB8AC3E}">
        <p14:creationId xmlns:p14="http://schemas.microsoft.com/office/powerpoint/2010/main" val="38904225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flipH="1">
            <a:off x="6096000" y="-9728"/>
            <a:ext cx="6096000" cy="6867728"/>
          </a:xfrm>
          <a:prstGeom prst="rect">
            <a:avLst/>
          </a:prstGeom>
          <a:solidFill>
            <a:srgbClr val="FBB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3" name="Text Placeholder 3">
            <a:extLst>
              <a:ext uri="{FF2B5EF4-FFF2-40B4-BE49-F238E27FC236}">
                <a16:creationId xmlns:a16="http://schemas.microsoft.com/office/drawing/2014/main" id="{0DE1D078-3D0A-670A-0490-71FD30945BF2}"/>
              </a:ext>
            </a:extLst>
          </p:cNvPr>
          <p:cNvSpPr>
            <a:spLocks noGrp="1"/>
          </p:cNvSpPr>
          <p:nvPr>
            <p:ph type="body" sz="quarter" idx="15"/>
          </p:nvPr>
        </p:nvSpPr>
        <p:spPr>
          <a:xfrm>
            <a:off x="6448927" y="2011680"/>
            <a:ext cx="5468560" cy="3927158"/>
          </a:xfrm>
        </p:spPr>
        <p:txBody>
          <a:bodyPr>
            <a:normAutofit/>
          </a:bodyPr>
          <a:lstStyle>
            <a:lvl1pPr>
              <a:defRPr sz="2000">
                <a:solidFill>
                  <a:srgbClr val="020A78"/>
                </a:solidFill>
              </a:defRPr>
            </a:lvl1pPr>
            <a:lvl2pPr>
              <a:defRPr sz="1800">
                <a:solidFill>
                  <a:srgbClr val="020A78"/>
                </a:solidFill>
              </a:defRPr>
            </a:lvl2pPr>
            <a:lvl3pPr>
              <a:defRPr sz="1600">
                <a:solidFill>
                  <a:srgbClr val="020A78"/>
                </a:solidFill>
              </a:defRPr>
            </a:lvl3pPr>
            <a:lvl4pPr>
              <a:defRPr sz="1400">
                <a:solidFill>
                  <a:srgbClr val="020A78"/>
                </a:solidFill>
              </a:defRPr>
            </a:lvl4pPr>
            <a:lvl5pPr>
              <a:defRPr sz="1400">
                <a:solidFill>
                  <a:srgbClr val="020A7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7B8335FE-1BC1-E981-F047-4A7E35239174}"/>
              </a:ext>
            </a:extLst>
          </p:cNvPr>
          <p:cNvSpPr>
            <a:spLocks noGrp="1"/>
          </p:cNvSpPr>
          <p:nvPr>
            <p:ph type="body" sz="quarter" idx="16"/>
          </p:nvPr>
        </p:nvSpPr>
        <p:spPr>
          <a:xfrm>
            <a:off x="6448927"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8" name="Title 13">
            <a:extLst>
              <a:ext uri="{FF2B5EF4-FFF2-40B4-BE49-F238E27FC236}">
                <a16:creationId xmlns:a16="http://schemas.microsoft.com/office/drawing/2014/main" id="{5248D51F-FE71-3703-B796-1487E8782086}"/>
              </a:ext>
            </a:extLst>
          </p:cNvPr>
          <p:cNvSpPr>
            <a:spLocks noGrp="1"/>
          </p:cNvSpPr>
          <p:nvPr>
            <p:ph type="title"/>
          </p:nvPr>
        </p:nvSpPr>
        <p:spPr>
          <a:xfrm>
            <a:off x="264888" y="150075"/>
            <a:ext cx="5673899" cy="344737"/>
          </a:xfrm>
        </p:spPr>
        <p:txBody>
          <a:bodyPr>
            <a:normAutofit/>
          </a:bodyPr>
          <a:lstStyle>
            <a:lvl1pPr>
              <a:defRPr sz="2000">
                <a:solidFill>
                  <a:srgbClr val="020A78"/>
                </a:solidFill>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1F46970C-75DF-BA71-BF98-FC9459D9D97D}"/>
              </a:ext>
            </a:extLst>
          </p:cNvPr>
          <p:cNvSpPr txBox="1">
            <a:spLocks/>
          </p:cNvSpPr>
          <p:nvPr userDrawn="1"/>
        </p:nvSpPr>
        <p:spPr>
          <a:xfrm>
            <a:off x="11445498" y="6365726"/>
            <a:ext cx="481614" cy="365125"/>
          </a:xfrm>
          <a:prstGeom prst="rect">
            <a:avLst/>
          </a:prstGeom>
          <a:solidFill>
            <a:srgbClr val="FBB83A"/>
          </a:solidFill>
        </p:spPr>
        <p:txBody>
          <a:bodyPr vert="horz" lIns="91440" tIns="45720" rIns="91440" bIns="45720" rtlCol="0" anchor="ctr"/>
          <a:lstStyle>
            <a:defPPr>
              <a:defRPr lang="en-US"/>
            </a:defPPr>
            <a:lvl1pPr marL="0" algn="r" defTabSz="914400" rtl="0" eaLnBrk="1" latinLnBrk="0" hangingPunct="1">
              <a:defRPr sz="1000" kern="1200">
                <a:solidFill>
                  <a:srgbClr val="020A78"/>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F6F2DA-B01E-0F4A-9C3D-CC5E8B20FA62}" type="slidenum">
              <a:rPr lang="en-US" smtClean="0"/>
              <a:pPr/>
              <a:t>‹#›</a:t>
            </a:fld>
            <a:endParaRPr lang="en-US"/>
          </a:p>
        </p:txBody>
      </p:sp>
      <p:pic>
        <p:nvPicPr>
          <p:cNvPr id="12" name="Picture 11">
            <a:extLst>
              <a:ext uri="{FF2B5EF4-FFF2-40B4-BE49-F238E27FC236}">
                <a16:creationId xmlns:a16="http://schemas.microsoft.com/office/drawing/2014/main" id="{F7371AB6-5B5B-2067-3ACC-216A19FEC20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548257" y="68406"/>
            <a:ext cx="2378854" cy="942837"/>
          </a:xfrm>
          <a:prstGeom prst="rect">
            <a:avLst/>
          </a:prstGeom>
        </p:spPr>
      </p:pic>
    </p:spTree>
    <p:extLst>
      <p:ext uri="{BB962C8B-B14F-4D97-AF65-F5344CB8AC3E}">
        <p14:creationId xmlns:p14="http://schemas.microsoft.com/office/powerpoint/2010/main" val="42817433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917686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2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029456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BCA52-0DE3-ED48-9CFF-FE5A479DEF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93BF88-0793-8E4D-96C6-6818573ADB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4F999F-49B8-574C-A6C1-5D1871B9D648}"/>
              </a:ext>
            </a:extLst>
          </p:cNvPr>
          <p:cNvSpPr>
            <a:spLocks noGrp="1"/>
          </p:cNvSpPr>
          <p:nvPr>
            <p:ph type="dt" sz="half" idx="10"/>
          </p:nvPr>
        </p:nvSpPr>
        <p:spPr/>
        <p:txBody>
          <a:bodyPr/>
          <a:lstStyle/>
          <a:p>
            <a:fld id="{65B04601-9B86-A24E-A6F6-5A4503ACDB70}" type="datetimeFigureOut">
              <a:rPr lang="en-US" smtClean="0"/>
              <a:t>9/25/2024</a:t>
            </a:fld>
            <a:endParaRPr lang="en-US"/>
          </a:p>
        </p:txBody>
      </p:sp>
      <p:sp>
        <p:nvSpPr>
          <p:cNvPr id="5" name="Footer Placeholder 4">
            <a:extLst>
              <a:ext uri="{FF2B5EF4-FFF2-40B4-BE49-F238E27FC236}">
                <a16:creationId xmlns:a16="http://schemas.microsoft.com/office/drawing/2014/main" id="{A8AF6E02-79A6-1E4C-B39B-B94B041FF3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29A84A-B26D-C547-9175-B6F4ABA9D04F}"/>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263292747"/>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C573-C15D-654A-BBD5-3F4D091680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2BB0AA-57AB-E743-B73F-157D75BA07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7E457B-439E-1A4C-8298-B8BFDE11825B}"/>
              </a:ext>
            </a:extLst>
          </p:cNvPr>
          <p:cNvSpPr>
            <a:spLocks noGrp="1"/>
          </p:cNvSpPr>
          <p:nvPr>
            <p:ph type="dt" sz="half" idx="10"/>
          </p:nvPr>
        </p:nvSpPr>
        <p:spPr/>
        <p:txBody>
          <a:bodyPr/>
          <a:lstStyle/>
          <a:p>
            <a:fld id="{65B04601-9B86-A24E-A6F6-5A4503ACDB70}" type="datetimeFigureOut">
              <a:rPr lang="en-US" smtClean="0"/>
              <a:t>9/25/2024</a:t>
            </a:fld>
            <a:endParaRPr lang="en-US"/>
          </a:p>
        </p:txBody>
      </p:sp>
      <p:sp>
        <p:nvSpPr>
          <p:cNvPr id="5" name="Footer Placeholder 4">
            <a:extLst>
              <a:ext uri="{FF2B5EF4-FFF2-40B4-BE49-F238E27FC236}">
                <a16:creationId xmlns:a16="http://schemas.microsoft.com/office/drawing/2014/main" id="{02064820-1E54-EA48-B9F4-54F5D1BC4A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710494-B40F-9040-AA62-3E34FEF135EB}"/>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70096147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0E609C5-3704-9C4F-958C-66B4DAA23762}"/>
              </a:ext>
            </a:extLst>
          </p:cNvPr>
          <p:cNvGrpSpPr/>
          <p:nvPr userDrawn="1"/>
        </p:nvGrpSpPr>
        <p:grpSpPr>
          <a:xfrm>
            <a:off x="0" y="-1"/>
            <a:ext cx="3978442" cy="6876845"/>
            <a:chOff x="0" y="0"/>
            <a:chExt cx="2717400" cy="4697100"/>
          </a:xfrm>
        </p:grpSpPr>
        <p:pic>
          <p:nvPicPr>
            <p:cNvPr id="8" name="Google Shape;120;p15">
              <a:extLst>
                <a:ext uri="{FF2B5EF4-FFF2-40B4-BE49-F238E27FC236}">
                  <a16:creationId xmlns:a16="http://schemas.microsoft.com/office/drawing/2014/main" id="{1A791F7C-2237-084B-A9ED-569FE464F31F}"/>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2717399" cy="4697100"/>
            </a:xfrm>
            <a:prstGeom prst="rect">
              <a:avLst/>
            </a:prstGeom>
            <a:noFill/>
            <a:ln>
              <a:noFill/>
            </a:ln>
          </p:spPr>
        </p:pic>
        <p:sp>
          <p:nvSpPr>
            <p:cNvPr id="9" name="Google Shape;121;p15">
              <a:extLst>
                <a:ext uri="{FF2B5EF4-FFF2-40B4-BE49-F238E27FC236}">
                  <a16:creationId xmlns:a16="http://schemas.microsoft.com/office/drawing/2014/main" id="{5FB4EA08-7832-FE47-AC7B-959C8DAE0DD0}"/>
                </a:ext>
              </a:extLst>
            </p:cNvPr>
            <p:cNvSpPr/>
            <p:nvPr userDrawn="1"/>
          </p:nvSpPr>
          <p:spPr>
            <a:xfrm>
              <a:off x="0" y="0"/>
              <a:ext cx="2717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spTree>
    <p:extLst>
      <p:ext uri="{BB962C8B-B14F-4D97-AF65-F5344CB8AC3E}">
        <p14:creationId xmlns:p14="http://schemas.microsoft.com/office/powerpoint/2010/main" val="37686178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448E6-D821-824D-80DD-09E8F30DE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834660-B661-0C4E-962F-8DC855CA9B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9A07A4-F2F5-2B49-971E-B4BC8BD2CDE2}"/>
              </a:ext>
            </a:extLst>
          </p:cNvPr>
          <p:cNvSpPr>
            <a:spLocks noGrp="1"/>
          </p:cNvSpPr>
          <p:nvPr>
            <p:ph type="dt" sz="half" idx="10"/>
          </p:nvPr>
        </p:nvSpPr>
        <p:spPr/>
        <p:txBody>
          <a:bodyPr/>
          <a:lstStyle/>
          <a:p>
            <a:fld id="{65B04601-9B86-A24E-A6F6-5A4503ACDB70}" type="datetimeFigureOut">
              <a:rPr lang="en-US" smtClean="0"/>
              <a:t>9/25/2024</a:t>
            </a:fld>
            <a:endParaRPr lang="en-US"/>
          </a:p>
        </p:txBody>
      </p:sp>
      <p:sp>
        <p:nvSpPr>
          <p:cNvPr id="5" name="Footer Placeholder 4">
            <a:extLst>
              <a:ext uri="{FF2B5EF4-FFF2-40B4-BE49-F238E27FC236}">
                <a16:creationId xmlns:a16="http://schemas.microsoft.com/office/drawing/2014/main" id="{92FD78A2-9C75-184F-A3A2-4C6EBA2060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C7ECDF-81E1-1B44-A6EE-FBB5750B2FA0}"/>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352477297"/>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019D3-9BDF-474D-BE83-0D5557DE89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78967-FBAA-A044-8BA0-968D0CB45E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80DE4F-DE3E-8347-913F-341120E5E1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D974F7-04E2-3B41-9C58-25EE150E86A1}"/>
              </a:ext>
            </a:extLst>
          </p:cNvPr>
          <p:cNvSpPr>
            <a:spLocks noGrp="1"/>
          </p:cNvSpPr>
          <p:nvPr>
            <p:ph type="dt" sz="half" idx="10"/>
          </p:nvPr>
        </p:nvSpPr>
        <p:spPr/>
        <p:txBody>
          <a:bodyPr/>
          <a:lstStyle/>
          <a:p>
            <a:fld id="{65B04601-9B86-A24E-A6F6-5A4503ACDB70}" type="datetimeFigureOut">
              <a:rPr lang="en-US" smtClean="0"/>
              <a:t>9/25/2024</a:t>
            </a:fld>
            <a:endParaRPr lang="en-US"/>
          </a:p>
        </p:txBody>
      </p:sp>
      <p:sp>
        <p:nvSpPr>
          <p:cNvPr id="6" name="Footer Placeholder 5">
            <a:extLst>
              <a:ext uri="{FF2B5EF4-FFF2-40B4-BE49-F238E27FC236}">
                <a16:creationId xmlns:a16="http://schemas.microsoft.com/office/drawing/2014/main" id="{61CD02B3-910B-2E48-9F83-239F31B754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F2DBD-90A1-A248-8855-1AFF4E1F2BAB}"/>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343243563"/>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B8C-8E55-9F48-A539-71348499B1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8F7812-E1ED-914E-BFDB-A7C8482F3A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66AAEB-964D-7B4E-AB0E-2F5416EACB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D95BC4-AAE6-4644-A566-D54216AF13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503FA2-8A79-B342-8826-10DAC00E35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0ABB63-BC16-3B49-94CF-FB8292737B3D}"/>
              </a:ext>
            </a:extLst>
          </p:cNvPr>
          <p:cNvSpPr>
            <a:spLocks noGrp="1"/>
          </p:cNvSpPr>
          <p:nvPr>
            <p:ph type="dt" sz="half" idx="10"/>
          </p:nvPr>
        </p:nvSpPr>
        <p:spPr/>
        <p:txBody>
          <a:bodyPr/>
          <a:lstStyle/>
          <a:p>
            <a:fld id="{65B04601-9B86-A24E-A6F6-5A4503ACDB70}" type="datetimeFigureOut">
              <a:rPr lang="en-US" smtClean="0"/>
              <a:t>9/25/2024</a:t>
            </a:fld>
            <a:endParaRPr lang="en-US"/>
          </a:p>
        </p:txBody>
      </p:sp>
      <p:sp>
        <p:nvSpPr>
          <p:cNvPr id="8" name="Footer Placeholder 7">
            <a:extLst>
              <a:ext uri="{FF2B5EF4-FFF2-40B4-BE49-F238E27FC236}">
                <a16:creationId xmlns:a16="http://schemas.microsoft.com/office/drawing/2014/main" id="{FB192EAD-D5BA-604C-AE1B-405F58F9BF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71CED0-8FBE-9348-98ED-4930FDE3DA15}"/>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210547027"/>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7A108-5401-DD4C-BD4B-8747031E21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ECAAB3-FAA9-4749-825E-96214C714E13}"/>
              </a:ext>
            </a:extLst>
          </p:cNvPr>
          <p:cNvSpPr>
            <a:spLocks noGrp="1"/>
          </p:cNvSpPr>
          <p:nvPr>
            <p:ph type="dt" sz="half" idx="10"/>
          </p:nvPr>
        </p:nvSpPr>
        <p:spPr/>
        <p:txBody>
          <a:bodyPr/>
          <a:lstStyle/>
          <a:p>
            <a:fld id="{65B04601-9B86-A24E-A6F6-5A4503ACDB70}" type="datetimeFigureOut">
              <a:rPr lang="en-US" smtClean="0"/>
              <a:t>9/25/2024</a:t>
            </a:fld>
            <a:endParaRPr lang="en-US"/>
          </a:p>
        </p:txBody>
      </p:sp>
      <p:sp>
        <p:nvSpPr>
          <p:cNvPr id="4" name="Footer Placeholder 3">
            <a:extLst>
              <a:ext uri="{FF2B5EF4-FFF2-40B4-BE49-F238E27FC236}">
                <a16:creationId xmlns:a16="http://schemas.microsoft.com/office/drawing/2014/main" id="{D5290B96-8A58-5645-85B0-C24BBAA2BF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94446F-9663-6648-9622-AECB0C998C79}"/>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292582855"/>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FC4C33-39D3-9C48-B715-BF8D18C8F447}"/>
              </a:ext>
            </a:extLst>
          </p:cNvPr>
          <p:cNvSpPr>
            <a:spLocks noGrp="1"/>
          </p:cNvSpPr>
          <p:nvPr>
            <p:ph type="dt" sz="half" idx="10"/>
          </p:nvPr>
        </p:nvSpPr>
        <p:spPr/>
        <p:txBody>
          <a:bodyPr/>
          <a:lstStyle/>
          <a:p>
            <a:fld id="{65B04601-9B86-A24E-A6F6-5A4503ACDB70}" type="datetimeFigureOut">
              <a:rPr lang="en-US" smtClean="0"/>
              <a:t>9/25/2024</a:t>
            </a:fld>
            <a:endParaRPr lang="en-US"/>
          </a:p>
        </p:txBody>
      </p:sp>
      <p:sp>
        <p:nvSpPr>
          <p:cNvPr id="3" name="Footer Placeholder 2">
            <a:extLst>
              <a:ext uri="{FF2B5EF4-FFF2-40B4-BE49-F238E27FC236}">
                <a16:creationId xmlns:a16="http://schemas.microsoft.com/office/drawing/2014/main" id="{3A34E5B5-CE24-8F40-B9DA-FC15AD9772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5C7853-BACB-D144-AE62-24EDBCCBD60B}"/>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834038394"/>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D23B-5A78-7146-A726-A097F38C53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5361D5-ADA9-3C4F-9164-3EACDAD96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6A0A29-F21E-1E43-92BB-8BACC76634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455241-BD6E-EA43-8139-575C9FAEE000}"/>
              </a:ext>
            </a:extLst>
          </p:cNvPr>
          <p:cNvSpPr>
            <a:spLocks noGrp="1"/>
          </p:cNvSpPr>
          <p:nvPr>
            <p:ph type="dt" sz="half" idx="10"/>
          </p:nvPr>
        </p:nvSpPr>
        <p:spPr/>
        <p:txBody>
          <a:bodyPr/>
          <a:lstStyle/>
          <a:p>
            <a:fld id="{65B04601-9B86-A24E-A6F6-5A4503ACDB70}" type="datetimeFigureOut">
              <a:rPr lang="en-US" smtClean="0"/>
              <a:t>9/25/2024</a:t>
            </a:fld>
            <a:endParaRPr lang="en-US"/>
          </a:p>
        </p:txBody>
      </p:sp>
      <p:sp>
        <p:nvSpPr>
          <p:cNvPr id="6" name="Footer Placeholder 5">
            <a:extLst>
              <a:ext uri="{FF2B5EF4-FFF2-40B4-BE49-F238E27FC236}">
                <a16:creationId xmlns:a16="http://schemas.microsoft.com/office/drawing/2014/main" id="{3B9E3910-C068-F246-A6E1-37266CE01B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DF9C18-7DE6-D347-9222-BDAD34F025D6}"/>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603422921"/>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8EA6-96B3-EB44-995F-5BC102FC92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A9BF34-3A70-3342-9E8C-6510AA82BF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F837A2-7491-7046-8CD9-4F7F610D02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538BC3-E0FC-F641-BB88-CE2FF3696D81}"/>
              </a:ext>
            </a:extLst>
          </p:cNvPr>
          <p:cNvSpPr>
            <a:spLocks noGrp="1"/>
          </p:cNvSpPr>
          <p:nvPr>
            <p:ph type="dt" sz="half" idx="10"/>
          </p:nvPr>
        </p:nvSpPr>
        <p:spPr/>
        <p:txBody>
          <a:bodyPr/>
          <a:lstStyle/>
          <a:p>
            <a:fld id="{65B04601-9B86-A24E-A6F6-5A4503ACDB70}" type="datetimeFigureOut">
              <a:rPr lang="en-US" smtClean="0"/>
              <a:t>9/25/2024</a:t>
            </a:fld>
            <a:endParaRPr lang="en-US"/>
          </a:p>
        </p:txBody>
      </p:sp>
      <p:sp>
        <p:nvSpPr>
          <p:cNvPr id="6" name="Footer Placeholder 5">
            <a:extLst>
              <a:ext uri="{FF2B5EF4-FFF2-40B4-BE49-F238E27FC236}">
                <a16:creationId xmlns:a16="http://schemas.microsoft.com/office/drawing/2014/main" id="{D286B70C-ECC9-5D40-A024-89A6912F96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9D9C5C-526B-5841-939E-B354A3A28FB3}"/>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038279764"/>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943AA-2EC2-C94E-AA82-4ADBF2DC38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98664A-DE27-D447-9AF2-14634F037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EA8C71-2653-A341-83B7-0CDE578B4A97}"/>
              </a:ext>
            </a:extLst>
          </p:cNvPr>
          <p:cNvSpPr>
            <a:spLocks noGrp="1"/>
          </p:cNvSpPr>
          <p:nvPr>
            <p:ph type="dt" sz="half" idx="10"/>
          </p:nvPr>
        </p:nvSpPr>
        <p:spPr/>
        <p:txBody>
          <a:bodyPr/>
          <a:lstStyle/>
          <a:p>
            <a:fld id="{65B04601-9B86-A24E-A6F6-5A4503ACDB70}" type="datetimeFigureOut">
              <a:rPr lang="en-US" smtClean="0"/>
              <a:t>9/25/2024</a:t>
            </a:fld>
            <a:endParaRPr lang="en-US"/>
          </a:p>
        </p:txBody>
      </p:sp>
      <p:sp>
        <p:nvSpPr>
          <p:cNvPr id="5" name="Footer Placeholder 4">
            <a:extLst>
              <a:ext uri="{FF2B5EF4-FFF2-40B4-BE49-F238E27FC236}">
                <a16:creationId xmlns:a16="http://schemas.microsoft.com/office/drawing/2014/main" id="{51D42283-24B8-F241-8BF8-236F6D5DBF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BF34AA-CB34-2C4C-A9C8-DF4F1DDCC2B0}"/>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087904403"/>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29B474-6BE0-2644-8181-32C35937FD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7582D0-175D-9F4B-913D-6A1B46CCD7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AFE53D-95CA-C147-A9F5-EC6F4CC5C817}"/>
              </a:ext>
            </a:extLst>
          </p:cNvPr>
          <p:cNvSpPr>
            <a:spLocks noGrp="1"/>
          </p:cNvSpPr>
          <p:nvPr>
            <p:ph type="dt" sz="half" idx="10"/>
          </p:nvPr>
        </p:nvSpPr>
        <p:spPr/>
        <p:txBody>
          <a:bodyPr/>
          <a:lstStyle/>
          <a:p>
            <a:fld id="{65B04601-9B86-A24E-A6F6-5A4503ACDB70}" type="datetimeFigureOut">
              <a:rPr lang="en-US" smtClean="0"/>
              <a:t>9/25/2024</a:t>
            </a:fld>
            <a:endParaRPr lang="en-US"/>
          </a:p>
        </p:txBody>
      </p:sp>
      <p:sp>
        <p:nvSpPr>
          <p:cNvPr id="5" name="Footer Placeholder 4">
            <a:extLst>
              <a:ext uri="{FF2B5EF4-FFF2-40B4-BE49-F238E27FC236}">
                <a16:creationId xmlns:a16="http://schemas.microsoft.com/office/drawing/2014/main" id="{0B093E60-0D4A-3D4F-BA99-A19C2E45C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3C22AA-E903-ED45-8FDF-48F7715463E4}"/>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185510301"/>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5_Title Slide">
    <p:bg>
      <p:bgPr>
        <a:solidFill>
          <a:srgbClr val="0C70C8"/>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803188" y="1236572"/>
            <a:ext cx="8254315" cy="3519882"/>
          </a:xfrm>
        </p:spPr>
        <p:txBody>
          <a:bodyPr anchor="b">
            <a:normAutofit/>
          </a:bodyPr>
          <a:lstStyle>
            <a:lvl1pPr>
              <a:defRPr sz="54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BB9F71A4-DE80-4132-20FE-D2D4347B9B7A}"/>
              </a:ext>
            </a:extLst>
          </p:cNvPr>
          <p:cNvSpPr>
            <a:spLocks noGrp="1"/>
          </p:cNvSpPr>
          <p:nvPr>
            <p:ph type="body" sz="quarter" idx="13"/>
          </p:nvPr>
        </p:nvSpPr>
        <p:spPr>
          <a:xfrm>
            <a:off x="803275" y="5029200"/>
            <a:ext cx="7723188" cy="1112838"/>
          </a:xfrm>
        </p:spPr>
        <p:txBody>
          <a:bodyPr/>
          <a:lstStyle>
            <a:lvl1pPr marL="0" indent="0">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5" name="Slide Number Placeholder 5">
            <a:extLst>
              <a:ext uri="{FF2B5EF4-FFF2-40B4-BE49-F238E27FC236}">
                <a16:creationId xmlns:a16="http://schemas.microsoft.com/office/drawing/2014/main" id="{AEB3DD83-8398-BEBF-801C-1D8144D3697C}"/>
              </a:ext>
            </a:extLst>
          </p:cNvPr>
          <p:cNvSpPr>
            <a:spLocks noGrp="1"/>
          </p:cNvSpPr>
          <p:nvPr>
            <p:ph type="sldNum" sz="quarter" idx="12"/>
          </p:nvPr>
        </p:nvSpPr>
        <p:spPr>
          <a:xfrm>
            <a:off x="11445498" y="6365726"/>
            <a:ext cx="481614" cy="365125"/>
          </a:xfrm>
          <a:solidFill>
            <a:srgbClr val="0C70C8"/>
          </a:solidFill>
        </p:spPr>
        <p:txBody>
          <a:bodyPr/>
          <a:lstStyle>
            <a:lvl1pPr>
              <a:defRPr sz="1000" b="0" i="0">
                <a:solidFill>
                  <a:schemeClr val="bg1"/>
                </a:solidFill>
                <a:latin typeface="Montserrat Medium" pitchFamily="2" charset="77"/>
              </a:defRPr>
            </a:lvl1pPr>
          </a:lstStyle>
          <a:p>
            <a:fld id="{1AF6F2DA-B01E-0F4A-9C3D-CC5E8B20FA62}" type="slidenum">
              <a:rPr lang="en-US" smtClean="0"/>
              <a:pPr/>
              <a:t>‹#›</a:t>
            </a:fld>
            <a:endParaRPr lang="en-US" dirty="0"/>
          </a:p>
        </p:txBody>
      </p:sp>
      <p:pic>
        <p:nvPicPr>
          <p:cNvPr id="6" name="Picture 5">
            <a:extLst>
              <a:ext uri="{FF2B5EF4-FFF2-40B4-BE49-F238E27FC236}">
                <a16:creationId xmlns:a16="http://schemas.microsoft.com/office/drawing/2014/main" id="{FDA3DAED-72A0-551C-52E3-A2E767F5FA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3185" y="671528"/>
            <a:ext cx="4878743" cy="1933648"/>
          </a:xfrm>
          <a:prstGeom prst="rect">
            <a:avLst/>
          </a:prstGeom>
        </p:spPr>
      </p:pic>
    </p:spTree>
    <p:extLst>
      <p:ext uri="{BB962C8B-B14F-4D97-AF65-F5344CB8AC3E}">
        <p14:creationId xmlns:p14="http://schemas.microsoft.com/office/powerpoint/2010/main" val="1445672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DE4238B-FBFE-2D4C-A8E2-6261C30EC749}"/>
              </a:ext>
            </a:extLst>
          </p:cNvPr>
          <p:cNvGrpSpPr/>
          <p:nvPr userDrawn="1"/>
        </p:nvGrpSpPr>
        <p:grpSpPr>
          <a:xfrm>
            <a:off x="7539789" y="-112295"/>
            <a:ext cx="4764506" cy="7122876"/>
            <a:chOff x="6002175" y="0"/>
            <a:chExt cx="3141900" cy="4697100"/>
          </a:xfrm>
        </p:grpSpPr>
        <p:pic>
          <p:nvPicPr>
            <p:cNvPr id="10" name="Google Shape;135;p17">
              <a:extLst>
                <a:ext uri="{FF2B5EF4-FFF2-40B4-BE49-F238E27FC236}">
                  <a16:creationId xmlns:a16="http://schemas.microsoft.com/office/drawing/2014/main" id="{AE7A84D6-B32D-084B-A4BF-2AA4031D27BA}"/>
                </a:ext>
              </a:extLst>
            </p:cNvPr>
            <p:cNvPicPr preferRelativeResize="0"/>
            <p:nvPr userDrawn="1"/>
          </p:nvPicPr>
          <p:blipFill>
            <a:blip r:embed="rId2" cstate="email">
              <a:alphaModFix/>
              <a:extLst>
                <a:ext uri="{28A0092B-C50C-407E-A947-70E740481C1C}">
                  <a14:useLocalDpi xmlns:a14="http://schemas.microsoft.com/office/drawing/2010/main"/>
                </a:ext>
              </a:extLst>
            </a:blip>
            <a:stretch>
              <a:fillRect/>
            </a:stretch>
          </p:blipFill>
          <p:spPr>
            <a:xfrm>
              <a:off x="6002176" y="17350"/>
              <a:ext cx="3112075" cy="4662400"/>
            </a:xfrm>
            <a:prstGeom prst="rect">
              <a:avLst/>
            </a:prstGeom>
            <a:noFill/>
            <a:ln>
              <a:noFill/>
            </a:ln>
          </p:spPr>
        </p:pic>
        <p:sp>
          <p:nvSpPr>
            <p:cNvPr id="13" name="Google Shape;139;p17">
              <a:extLst>
                <a:ext uri="{FF2B5EF4-FFF2-40B4-BE49-F238E27FC236}">
                  <a16:creationId xmlns:a16="http://schemas.microsoft.com/office/drawing/2014/main" id="{C8BFC773-16B7-5840-BBE6-745D9A5A5DAB}"/>
                </a:ext>
              </a:extLst>
            </p:cNvPr>
            <p:cNvSpPr/>
            <p:nvPr userDrawn="1"/>
          </p:nvSpPr>
          <p:spPr>
            <a:xfrm>
              <a:off x="6002175" y="0"/>
              <a:ext cx="31419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E72DD422-8FB9-3004-C384-3B64C2426947}"/>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dirty="0"/>
          </a:p>
        </p:txBody>
      </p:sp>
      <p:pic>
        <p:nvPicPr>
          <p:cNvPr id="15" name="Picture 14">
            <a:extLst>
              <a:ext uri="{FF2B5EF4-FFF2-40B4-BE49-F238E27FC236}">
                <a16:creationId xmlns:a16="http://schemas.microsoft.com/office/drawing/2014/main" id="{A3A9A986-0594-47DB-DFC5-45074910083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3103030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DE4238B-FBFE-2D4C-A8E2-6261C30EC749}"/>
              </a:ext>
            </a:extLst>
          </p:cNvPr>
          <p:cNvGrpSpPr/>
          <p:nvPr userDrawn="1"/>
        </p:nvGrpSpPr>
        <p:grpSpPr>
          <a:xfrm>
            <a:off x="7539789" y="-112295"/>
            <a:ext cx="4764506" cy="7122876"/>
            <a:chOff x="6002175" y="0"/>
            <a:chExt cx="3141900" cy="4697100"/>
          </a:xfrm>
        </p:grpSpPr>
        <p:pic>
          <p:nvPicPr>
            <p:cNvPr id="10" name="Google Shape;135;p17">
              <a:extLst>
                <a:ext uri="{FF2B5EF4-FFF2-40B4-BE49-F238E27FC236}">
                  <a16:creationId xmlns:a16="http://schemas.microsoft.com/office/drawing/2014/main" id="{AE7A84D6-B32D-084B-A4BF-2AA4031D27BA}"/>
                </a:ext>
              </a:extLst>
            </p:cNvPr>
            <p:cNvPicPr preferRelativeResize="0"/>
            <p:nvPr userDrawn="1"/>
          </p:nvPicPr>
          <p:blipFill>
            <a:blip r:embed="rId2" cstate="email">
              <a:alphaModFix/>
              <a:extLst>
                <a:ext uri="{28A0092B-C50C-407E-A947-70E740481C1C}">
                  <a14:useLocalDpi xmlns:a14="http://schemas.microsoft.com/office/drawing/2010/main"/>
                </a:ext>
              </a:extLst>
            </a:blip>
            <a:stretch>
              <a:fillRect/>
            </a:stretch>
          </p:blipFill>
          <p:spPr>
            <a:xfrm>
              <a:off x="6002176" y="17350"/>
              <a:ext cx="3112075" cy="4662400"/>
            </a:xfrm>
            <a:prstGeom prst="rect">
              <a:avLst/>
            </a:prstGeom>
            <a:noFill/>
            <a:ln>
              <a:noFill/>
            </a:ln>
          </p:spPr>
        </p:pic>
        <p:sp>
          <p:nvSpPr>
            <p:cNvPr id="13" name="Google Shape;139;p17">
              <a:extLst>
                <a:ext uri="{FF2B5EF4-FFF2-40B4-BE49-F238E27FC236}">
                  <a16:creationId xmlns:a16="http://schemas.microsoft.com/office/drawing/2014/main" id="{C8BFC773-16B7-5840-BBE6-745D9A5A5DAB}"/>
                </a:ext>
              </a:extLst>
            </p:cNvPr>
            <p:cNvSpPr/>
            <p:nvPr userDrawn="1"/>
          </p:nvSpPr>
          <p:spPr>
            <a:xfrm>
              <a:off x="6002175" y="0"/>
              <a:ext cx="31419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E72DD422-8FB9-3004-C384-3B64C2426947}"/>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dirty="0"/>
          </a:p>
        </p:txBody>
      </p:sp>
    </p:spTree>
    <p:extLst>
      <p:ext uri="{BB962C8B-B14F-4D97-AF65-F5344CB8AC3E}">
        <p14:creationId xmlns:p14="http://schemas.microsoft.com/office/powerpoint/2010/main" val="138440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3091A50-2B27-1740-93B9-8C5124FD5A7A}"/>
              </a:ext>
            </a:extLst>
          </p:cNvPr>
          <p:cNvGrpSpPr/>
          <p:nvPr userDrawn="1"/>
        </p:nvGrpSpPr>
        <p:grpSpPr>
          <a:xfrm>
            <a:off x="0" y="-20888"/>
            <a:ext cx="3994484" cy="6904575"/>
            <a:chOff x="0" y="-20887"/>
            <a:chExt cx="2717400" cy="4697100"/>
          </a:xfrm>
        </p:grpSpPr>
        <p:pic>
          <p:nvPicPr>
            <p:cNvPr id="10" name="Google Shape;144;p18">
              <a:extLst>
                <a:ext uri="{FF2B5EF4-FFF2-40B4-BE49-F238E27FC236}">
                  <a16:creationId xmlns:a16="http://schemas.microsoft.com/office/drawing/2014/main" id="{274855C6-F729-024D-B4A4-9F03C8BE6CBD}"/>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2717400" cy="4655325"/>
            </a:xfrm>
            <a:prstGeom prst="rect">
              <a:avLst/>
            </a:prstGeom>
            <a:noFill/>
            <a:ln>
              <a:noFill/>
            </a:ln>
          </p:spPr>
        </p:pic>
        <p:sp>
          <p:nvSpPr>
            <p:cNvPr id="12" name="Google Shape;148;p18">
              <a:extLst>
                <a:ext uri="{FF2B5EF4-FFF2-40B4-BE49-F238E27FC236}">
                  <a16:creationId xmlns:a16="http://schemas.microsoft.com/office/drawing/2014/main" id="{13BC8F41-11DB-2B4E-B045-BB79F47F16E5}"/>
                </a:ext>
              </a:extLst>
            </p:cNvPr>
            <p:cNvSpPr/>
            <p:nvPr userDrawn="1"/>
          </p:nvSpPr>
          <p:spPr>
            <a:xfrm>
              <a:off x="0" y="-20887"/>
              <a:ext cx="2717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pic>
        <p:nvPicPr>
          <p:cNvPr id="2" name="Picture 1">
            <a:extLst>
              <a:ext uri="{FF2B5EF4-FFF2-40B4-BE49-F238E27FC236}">
                <a16:creationId xmlns:a16="http://schemas.microsoft.com/office/drawing/2014/main" id="{40060C38-952F-0BC0-1800-3A8FF322B23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125" y="3669246"/>
            <a:ext cx="2268052" cy="2972186"/>
          </a:xfrm>
          <a:prstGeom prst="rect">
            <a:avLst/>
          </a:prstGeom>
        </p:spPr>
      </p:pic>
    </p:spTree>
    <p:extLst>
      <p:ext uri="{BB962C8B-B14F-4D97-AF65-F5344CB8AC3E}">
        <p14:creationId xmlns:p14="http://schemas.microsoft.com/office/powerpoint/2010/main" val="368011695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2.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76784860"/>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8" r:id="rId6"/>
    <p:sldLayoutId id="2147483704" r:id="rId7"/>
    <p:sldLayoutId id="2147483707" r:id="rId8"/>
    <p:sldLayoutId id="2147483705" r:id="rId9"/>
    <p:sldLayoutId id="2147483706" r:id="rId10"/>
    <p:sldLayoutId id="2147483709" r:id="rId11"/>
    <p:sldLayoutId id="2147483694" r:id="rId12"/>
    <p:sldLayoutId id="2147483695" r:id="rId13"/>
    <p:sldLayoutId id="2147483696" r:id="rId14"/>
    <p:sldLayoutId id="2147483697" r:id="rId15"/>
    <p:sldLayoutId id="2147483698" r:id="rId16"/>
    <p:sldLayoutId id="2147483710" r:id="rId17"/>
    <p:sldLayoutId id="2147483711" r:id="rId18"/>
    <p:sldLayoutId id="2147483712" r:id="rId19"/>
    <p:sldLayoutId id="2147483713" r:id="rId20"/>
    <p:sldLayoutId id="2147483656" r:id="rId21"/>
    <p:sldLayoutId id="2147483655" r:id="rId22"/>
    <p:sldLayoutId id="2147483689" r:id="rId23"/>
    <p:sldLayoutId id="2147483680" r:id="rId24"/>
    <p:sldLayoutId id="2147483673" r:id="rId25"/>
    <p:sldLayoutId id="2147483674" r:id="rId26"/>
    <p:sldLayoutId id="2147483688" r:id="rId27"/>
    <p:sldLayoutId id="2147483681" r:id="rId28"/>
    <p:sldLayoutId id="2147483682" r:id="rId29"/>
    <p:sldLayoutId id="2147483687" r:id="rId30"/>
    <p:sldLayoutId id="2147483651" r:id="rId31"/>
    <p:sldLayoutId id="2147483653" r:id="rId32"/>
    <p:sldLayoutId id="2147483654" r:id="rId33"/>
    <p:sldLayoutId id="2147483657" r:id="rId34"/>
    <p:sldLayoutId id="2147483683" r:id="rId35"/>
    <p:sldLayoutId id="2147483684" r:id="rId36"/>
    <p:sldLayoutId id="2147483685" r:id="rId37"/>
    <p:sldLayoutId id="2147483686" r:id="rId38"/>
    <p:sldLayoutId id="2147483677" r:id="rId39"/>
    <p:sldLayoutId id="2147483678" r:id="rId40"/>
    <p:sldLayoutId id="2147483663" r:id="rId41"/>
    <p:sldLayoutId id="2147483658" r:id="rId42"/>
    <p:sldLayoutId id="2147483659" r:id="rId43"/>
    <p:sldLayoutId id="2147483660" r:id="rId44"/>
    <p:sldLayoutId id="2147483661" r:id="rId45"/>
    <p:sldLayoutId id="2147483662" r:id="rId46"/>
    <p:sldLayoutId id="2147483665" r:id="rId47"/>
    <p:sldLayoutId id="2147483675" r:id="rId48"/>
    <p:sldLayoutId id="2147483676" r:id="rId49"/>
    <p:sldLayoutId id="2147483666" r:id="rId50"/>
    <p:sldLayoutId id="2147483667" r:id="rId51"/>
    <p:sldLayoutId id="2147483668" r:id="rId52"/>
    <p:sldLayoutId id="2147483669" r:id="rId53"/>
    <p:sldLayoutId id="2147483670" r:id="rId54"/>
    <p:sldLayoutId id="2147483671" r:id="rId55"/>
    <p:sldLayoutId id="2147483732" r:id="rId56"/>
    <p:sldLayoutId id="2147483733" r:id="rId5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9DE587-2DA7-B846-8EDE-BE3CF9036B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A6B585-9137-194B-8BDE-AA9496A98A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F778E1-0EE2-5A48-8DCC-AA023ADCEB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04601-9B86-A24E-A6F6-5A4503ACDB70}" type="datetimeFigureOut">
              <a:rPr lang="en-US" smtClean="0"/>
              <a:t>9/25/2024</a:t>
            </a:fld>
            <a:endParaRPr lang="en-US"/>
          </a:p>
        </p:txBody>
      </p:sp>
      <p:sp>
        <p:nvSpPr>
          <p:cNvPr id="5" name="Footer Placeholder 4">
            <a:extLst>
              <a:ext uri="{FF2B5EF4-FFF2-40B4-BE49-F238E27FC236}">
                <a16:creationId xmlns:a16="http://schemas.microsoft.com/office/drawing/2014/main" id="{0887227B-CD58-5B41-AA5A-CC4A110626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B9364D-E807-5747-81D5-D36BF81BE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31681089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9.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5F76FC-1F0F-1E42-973B-E09D1F5CFFF4}"/>
              </a:ext>
            </a:extLst>
          </p:cNvPr>
          <p:cNvSpPr>
            <a:spLocks noGrp="1"/>
          </p:cNvSpPr>
          <p:nvPr>
            <p:ph type="title"/>
          </p:nvPr>
        </p:nvSpPr>
        <p:spPr>
          <a:xfrm>
            <a:off x="803188" y="1236572"/>
            <a:ext cx="11388812" cy="3519882"/>
          </a:xfrm>
        </p:spPr>
        <p:txBody>
          <a:bodyPr>
            <a:normAutofit/>
          </a:bodyPr>
          <a:lstStyle/>
          <a:p>
            <a:r>
              <a:rPr lang="en-US" sz="3600" b="1" dirty="0">
                <a:ea typeface="+mj-lt"/>
                <a:cs typeface="+mj-lt"/>
              </a:rPr>
              <a:t>Telemedicine Hotline to Improve Access to Medications for Opioid Use Disorder — Illinois and MAR NOW</a:t>
            </a:r>
            <a:endParaRPr lang="en-US" sz="3600" dirty="0"/>
          </a:p>
        </p:txBody>
      </p:sp>
      <p:pic>
        <p:nvPicPr>
          <p:cNvPr id="4" name="Picture 6" descr="FGC logo1.PNG">
            <a:extLst>
              <a:ext uri="{FF2B5EF4-FFF2-40B4-BE49-F238E27FC236}">
                <a16:creationId xmlns:a16="http://schemas.microsoft.com/office/drawing/2014/main" id="{B212E309-8843-9743-A4E1-26FE8086BE37}"/>
              </a:ext>
            </a:extLst>
          </p:cNvPr>
          <p:cNvPicPr>
            <a:picLocks noChangeAspect="1"/>
          </p:cNvPicPr>
          <p:nvPr/>
        </p:nvPicPr>
        <p:blipFill>
          <a:blip r:embed="rId2"/>
          <a:stretch>
            <a:fillRect/>
          </a:stretch>
        </p:blipFill>
        <p:spPr>
          <a:xfrm>
            <a:off x="803188" y="5313809"/>
            <a:ext cx="1573954" cy="886968"/>
          </a:xfrm>
          <a:prstGeom prst="rect">
            <a:avLst/>
          </a:prstGeom>
        </p:spPr>
      </p:pic>
      <p:pic>
        <p:nvPicPr>
          <p:cNvPr id="5" name="Picture 5" descr="CDPH-Logo-2020-Horiz-Full.png">
            <a:extLst>
              <a:ext uri="{FF2B5EF4-FFF2-40B4-BE49-F238E27FC236}">
                <a16:creationId xmlns:a16="http://schemas.microsoft.com/office/drawing/2014/main" id="{E3D0654F-6ABC-574F-99FE-02D517237E76}"/>
              </a:ext>
            </a:extLst>
          </p:cNvPr>
          <p:cNvPicPr>
            <a:picLocks noChangeAspect="1"/>
          </p:cNvPicPr>
          <p:nvPr/>
        </p:nvPicPr>
        <p:blipFill>
          <a:blip r:embed="rId3"/>
          <a:stretch>
            <a:fillRect/>
          </a:stretch>
        </p:blipFill>
        <p:spPr>
          <a:xfrm>
            <a:off x="2834083" y="5313809"/>
            <a:ext cx="2248226" cy="887293"/>
          </a:xfrm>
          <a:prstGeom prst="rect">
            <a:avLst/>
          </a:prstGeom>
        </p:spPr>
      </p:pic>
    </p:spTree>
    <p:extLst>
      <p:ext uri="{BB962C8B-B14F-4D97-AF65-F5344CB8AC3E}">
        <p14:creationId xmlns:p14="http://schemas.microsoft.com/office/powerpoint/2010/main" val="4134167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D39729-06F5-7156-AF9C-BABCD30389ED}"/>
              </a:ext>
            </a:extLst>
          </p:cNvPr>
          <p:cNvSpPr txBox="1"/>
          <p:nvPr/>
        </p:nvSpPr>
        <p:spPr>
          <a:xfrm>
            <a:off x="3554362" y="0"/>
            <a:ext cx="8511804" cy="646331"/>
          </a:xfrm>
          <a:prstGeom prst="rect">
            <a:avLst/>
          </a:prstGeom>
          <a:noFill/>
        </p:spPr>
        <p:txBody>
          <a:bodyPr wrap="square" rtlCol="0">
            <a:spAutoFit/>
          </a:bodyPr>
          <a:lstStyle/>
          <a:p>
            <a:r>
              <a:rPr lang="en-US" sz="3600" dirty="0"/>
              <a:t>Helpline Calls Transferred to MAR Now</a:t>
            </a:r>
          </a:p>
        </p:txBody>
      </p:sp>
      <p:graphicFrame>
        <p:nvGraphicFramePr>
          <p:cNvPr id="7" name="Table 6">
            <a:extLst>
              <a:ext uri="{FF2B5EF4-FFF2-40B4-BE49-F238E27FC236}">
                <a16:creationId xmlns:a16="http://schemas.microsoft.com/office/drawing/2014/main" id="{31B4E468-FDD3-B1DB-F4C0-3D7666E7E1C7}"/>
              </a:ext>
            </a:extLst>
          </p:cNvPr>
          <p:cNvGraphicFramePr>
            <a:graphicFrameLocks noGrp="1"/>
          </p:cNvGraphicFramePr>
          <p:nvPr>
            <p:extLst>
              <p:ext uri="{D42A27DB-BD31-4B8C-83A1-F6EECF244321}">
                <p14:modId xmlns:p14="http://schemas.microsoft.com/office/powerpoint/2010/main" val="1846051175"/>
              </p:ext>
            </p:extLst>
          </p:nvPr>
        </p:nvGraphicFramePr>
        <p:xfrm>
          <a:off x="3717768" y="1120260"/>
          <a:ext cx="1934410" cy="5637455"/>
        </p:xfrm>
        <a:graphic>
          <a:graphicData uri="http://schemas.openxmlformats.org/drawingml/2006/table">
            <a:tbl>
              <a:tblPr>
                <a:tableStyleId>{5C22544A-7EE6-4342-B048-85BDC9FD1C3A}</a:tableStyleId>
              </a:tblPr>
              <a:tblGrid>
                <a:gridCol w="646440">
                  <a:extLst>
                    <a:ext uri="{9D8B030D-6E8A-4147-A177-3AD203B41FA5}">
                      <a16:colId xmlns:a16="http://schemas.microsoft.com/office/drawing/2014/main" val="2239058598"/>
                    </a:ext>
                  </a:extLst>
                </a:gridCol>
                <a:gridCol w="1287970">
                  <a:extLst>
                    <a:ext uri="{9D8B030D-6E8A-4147-A177-3AD203B41FA5}">
                      <a16:colId xmlns:a16="http://schemas.microsoft.com/office/drawing/2014/main" val="2018799228"/>
                    </a:ext>
                  </a:extLst>
                </a:gridCol>
              </a:tblGrid>
              <a:tr h="194395">
                <a:tc>
                  <a:txBody>
                    <a:bodyPr/>
                    <a:lstStyle/>
                    <a:p>
                      <a:pPr algn="l" fontAlgn="b"/>
                      <a:r>
                        <a:rPr lang="en-US" sz="1200" b="1" u="none" strike="noStrike" dirty="0">
                          <a:effectLst/>
                        </a:rPr>
                        <a:t>County</a:t>
                      </a:r>
                      <a:endParaRPr lang="en-US" sz="1200" b="1" i="0" u="none" strike="noStrike" dirty="0">
                        <a:effectLst/>
                        <a:latin typeface="Calibri" panose="020F0502020204030204" pitchFamily="34" charset="0"/>
                      </a:endParaRPr>
                    </a:p>
                  </a:txBody>
                  <a:tcPr marL="2593" marR="2593" marT="2593" marB="0" anchor="b"/>
                </a:tc>
                <a:tc>
                  <a:txBody>
                    <a:bodyPr/>
                    <a:lstStyle/>
                    <a:p>
                      <a:pPr algn="l" fontAlgn="b"/>
                      <a:r>
                        <a:rPr lang="en-US" sz="1200" b="1" u="none" strike="noStrike" dirty="0">
                          <a:effectLst/>
                        </a:rPr>
                        <a:t>Transferred Calls</a:t>
                      </a:r>
                      <a:endParaRPr lang="en-US" sz="1200" b="1" i="0" u="none" strike="noStrike" dirty="0">
                        <a:effectLst/>
                        <a:latin typeface="Calibri" panose="020F0502020204030204" pitchFamily="34" charset="0"/>
                      </a:endParaRPr>
                    </a:p>
                  </a:txBody>
                  <a:tcPr marL="2593" marR="2593" marT="2593" marB="0" anchor="b"/>
                </a:tc>
                <a:extLst>
                  <a:ext uri="{0D108BD9-81ED-4DB2-BD59-A6C34878D82A}">
                    <a16:rowId xmlns:a16="http://schemas.microsoft.com/office/drawing/2014/main" val="3515168665"/>
                  </a:ext>
                </a:extLst>
              </a:tr>
              <a:tr h="194395">
                <a:tc>
                  <a:txBody>
                    <a:bodyPr/>
                    <a:lstStyle/>
                    <a:p>
                      <a:pPr algn="l" fontAlgn="t"/>
                      <a:r>
                        <a:rPr lang="en-US" sz="900" b="0" i="0" u="none" strike="noStrike">
                          <a:solidFill>
                            <a:srgbClr val="000000"/>
                          </a:solidFill>
                          <a:effectLst/>
                          <a:latin typeface="Arial" panose="020B0604020202020204" pitchFamily="34" charset="0"/>
                        </a:rPr>
                        <a:t>Adams</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5</a:t>
                      </a:r>
                    </a:p>
                  </a:txBody>
                  <a:tcPr marL="6350" marR="6350" marT="6350" marB="0"/>
                </a:tc>
                <a:extLst>
                  <a:ext uri="{0D108BD9-81ED-4DB2-BD59-A6C34878D82A}">
                    <a16:rowId xmlns:a16="http://schemas.microsoft.com/office/drawing/2014/main" val="3354969609"/>
                  </a:ext>
                </a:extLst>
              </a:tr>
              <a:tr h="194395">
                <a:tc>
                  <a:txBody>
                    <a:bodyPr/>
                    <a:lstStyle/>
                    <a:p>
                      <a:pPr algn="l" fontAlgn="t"/>
                      <a:r>
                        <a:rPr lang="en-US" sz="900" b="0" i="0" u="none" strike="noStrike" dirty="0">
                          <a:solidFill>
                            <a:srgbClr val="000000"/>
                          </a:solidFill>
                          <a:effectLst/>
                          <a:latin typeface="Arial" panose="020B0604020202020204" pitchFamily="34" charset="0"/>
                        </a:rPr>
                        <a:t>Alexander</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4</a:t>
                      </a:r>
                    </a:p>
                  </a:txBody>
                  <a:tcPr marL="6350" marR="6350" marT="6350" marB="0"/>
                </a:tc>
                <a:extLst>
                  <a:ext uri="{0D108BD9-81ED-4DB2-BD59-A6C34878D82A}">
                    <a16:rowId xmlns:a16="http://schemas.microsoft.com/office/drawing/2014/main" val="626555011"/>
                  </a:ext>
                </a:extLst>
              </a:tr>
              <a:tr h="194395">
                <a:tc>
                  <a:txBody>
                    <a:bodyPr/>
                    <a:lstStyle/>
                    <a:p>
                      <a:pPr algn="l" fontAlgn="t"/>
                      <a:r>
                        <a:rPr lang="en-US" sz="900" b="0" i="0" u="none" strike="noStrike" dirty="0">
                          <a:solidFill>
                            <a:srgbClr val="000000"/>
                          </a:solidFill>
                          <a:effectLst/>
                          <a:latin typeface="Arial" panose="020B0604020202020204" pitchFamily="34" charset="0"/>
                        </a:rPr>
                        <a:t>Bond</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3</a:t>
                      </a:r>
                    </a:p>
                  </a:txBody>
                  <a:tcPr marL="6350" marR="6350" marT="6350" marB="0"/>
                </a:tc>
                <a:extLst>
                  <a:ext uri="{0D108BD9-81ED-4DB2-BD59-A6C34878D82A}">
                    <a16:rowId xmlns:a16="http://schemas.microsoft.com/office/drawing/2014/main" val="905659963"/>
                  </a:ext>
                </a:extLst>
              </a:tr>
              <a:tr h="194395">
                <a:tc>
                  <a:txBody>
                    <a:bodyPr/>
                    <a:lstStyle/>
                    <a:p>
                      <a:pPr algn="l" fontAlgn="t"/>
                      <a:r>
                        <a:rPr lang="en-US" sz="900" b="0" i="0" u="none" strike="noStrike" dirty="0">
                          <a:solidFill>
                            <a:srgbClr val="000000"/>
                          </a:solidFill>
                          <a:effectLst/>
                          <a:latin typeface="Arial" panose="020B0604020202020204" pitchFamily="34" charset="0"/>
                        </a:rPr>
                        <a:t>Boone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5</a:t>
                      </a:r>
                    </a:p>
                  </a:txBody>
                  <a:tcPr marL="6350" marR="6350" marT="6350" marB="0"/>
                </a:tc>
                <a:extLst>
                  <a:ext uri="{0D108BD9-81ED-4DB2-BD59-A6C34878D82A}">
                    <a16:rowId xmlns:a16="http://schemas.microsoft.com/office/drawing/2014/main" val="1318139873"/>
                  </a:ext>
                </a:extLst>
              </a:tr>
              <a:tr h="194395">
                <a:tc>
                  <a:txBody>
                    <a:bodyPr/>
                    <a:lstStyle/>
                    <a:p>
                      <a:pPr algn="l" fontAlgn="t"/>
                      <a:r>
                        <a:rPr lang="en-US" sz="900" b="0" i="0" u="none" strike="noStrike">
                          <a:solidFill>
                            <a:srgbClr val="000000"/>
                          </a:solidFill>
                          <a:effectLst/>
                          <a:latin typeface="Arial" panose="020B0604020202020204" pitchFamily="34" charset="0"/>
                        </a:rPr>
                        <a:t>Bureau</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13</a:t>
                      </a:r>
                    </a:p>
                  </a:txBody>
                  <a:tcPr marL="6350" marR="6350" marT="6350" marB="0"/>
                </a:tc>
                <a:extLst>
                  <a:ext uri="{0D108BD9-81ED-4DB2-BD59-A6C34878D82A}">
                    <a16:rowId xmlns:a16="http://schemas.microsoft.com/office/drawing/2014/main" val="3154876996"/>
                  </a:ext>
                </a:extLst>
              </a:tr>
              <a:tr h="194395">
                <a:tc>
                  <a:txBody>
                    <a:bodyPr/>
                    <a:lstStyle/>
                    <a:p>
                      <a:pPr algn="l" fontAlgn="t"/>
                      <a:r>
                        <a:rPr lang="en-US" sz="900" b="0" i="0" u="none" strike="noStrike" dirty="0">
                          <a:solidFill>
                            <a:srgbClr val="000000"/>
                          </a:solidFill>
                          <a:effectLst/>
                          <a:latin typeface="Arial" panose="020B0604020202020204" pitchFamily="34" charset="0"/>
                        </a:rPr>
                        <a:t>Carroll</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3</a:t>
                      </a:r>
                    </a:p>
                  </a:txBody>
                  <a:tcPr marL="6350" marR="6350" marT="6350" marB="0"/>
                </a:tc>
                <a:extLst>
                  <a:ext uri="{0D108BD9-81ED-4DB2-BD59-A6C34878D82A}">
                    <a16:rowId xmlns:a16="http://schemas.microsoft.com/office/drawing/2014/main" val="964450504"/>
                  </a:ext>
                </a:extLst>
              </a:tr>
              <a:tr h="194395">
                <a:tc>
                  <a:txBody>
                    <a:bodyPr/>
                    <a:lstStyle/>
                    <a:p>
                      <a:pPr algn="l" fontAlgn="t"/>
                      <a:r>
                        <a:rPr lang="en-US" sz="900" b="0" i="0" u="none" strike="noStrike" dirty="0">
                          <a:solidFill>
                            <a:srgbClr val="000000"/>
                          </a:solidFill>
                          <a:effectLst/>
                          <a:latin typeface="Arial" panose="020B0604020202020204" pitchFamily="34" charset="0"/>
                        </a:rPr>
                        <a:t>Cass</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3</a:t>
                      </a:r>
                    </a:p>
                  </a:txBody>
                  <a:tcPr marL="6350" marR="6350" marT="6350" marB="0"/>
                </a:tc>
                <a:extLst>
                  <a:ext uri="{0D108BD9-81ED-4DB2-BD59-A6C34878D82A}">
                    <a16:rowId xmlns:a16="http://schemas.microsoft.com/office/drawing/2014/main" val="411684012"/>
                  </a:ext>
                </a:extLst>
              </a:tr>
              <a:tr h="194395">
                <a:tc>
                  <a:txBody>
                    <a:bodyPr/>
                    <a:lstStyle/>
                    <a:p>
                      <a:pPr algn="l" fontAlgn="t"/>
                      <a:r>
                        <a:rPr lang="en-US" sz="900" b="0" i="0" u="none" strike="noStrike" dirty="0">
                          <a:solidFill>
                            <a:srgbClr val="000000"/>
                          </a:solidFill>
                          <a:effectLst/>
                          <a:latin typeface="Arial" panose="020B0604020202020204" pitchFamily="34" charset="0"/>
                        </a:rPr>
                        <a:t>Champaign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54</a:t>
                      </a:r>
                    </a:p>
                  </a:txBody>
                  <a:tcPr marL="6350" marR="6350" marT="6350" marB="0"/>
                </a:tc>
                <a:extLst>
                  <a:ext uri="{0D108BD9-81ED-4DB2-BD59-A6C34878D82A}">
                    <a16:rowId xmlns:a16="http://schemas.microsoft.com/office/drawing/2014/main" val="2813610049"/>
                  </a:ext>
                </a:extLst>
              </a:tr>
              <a:tr h="194395">
                <a:tc>
                  <a:txBody>
                    <a:bodyPr/>
                    <a:lstStyle/>
                    <a:p>
                      <a:pPr algn="l" fontAlgn="t"/>
                      <a:r>
                        <a:rPr lang="en-US" sz="900" b="0" i="0" u="none" strike="noStrike" dirty="0">
                          <a:solidFill>
                            <a:srgbClr val="000000"/>
                          </a:solidFill>
                          <a:effectLst/>
                          <a:latin typeface="Arial" panose="020B0604020202020204" pitchFamily="34" charset="0"/>
                        </a:rPr>
                        <a:t>Christian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11</a:t>
                      </a:r>
                    </a:p>
                  </a:txBody>
                  <a:tcPr marL="6350" marR="6350" marT="6350" marB="0"/>
                </a:tc>
                <a:extLst>
                  <a:ext uri="{0D108BD9-81ED-4DB2-BD59-A6C34878D82A}">
                    <a16:rowId xmlns:a16="http://schemas.microsoft.com/office/drawing/2014/main" val="3482144518"/>
                  </a:ext>
                </a:extLst>
              </a:tr>
              <a:tr h="194395">
                <a:tc>
                  <a:txBody>
                    <a:bodyPr/>
                    <a:lstStyle/>
                    <a:p>
                      <a:pPr algn="l" fontAlgn="t"/>
                      <a:r>
                        <a:rPr lang="en-US" sz="900" b="0" i="0" u="none" strike="noStrike" dirty="0">
                          <a:solidFill>
                            <a:srgbClr val="000000"/>
                          </a:solidFill>
                          <a:effectLst/>
                          <a:latin typeface="Arial" panose="020B0604020202020204" pitchFamily="34" charset="0"/>
                        </a:rPr>
                        <a:t>Clark</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2</a:t>
                      </a:r>
                    </a:p>
                  </a:txBody>
                  <a:tcPr marL="6350" marR="6350" marT="6350" marB="0"/>
                </a:tc>
                <a:extLst>
                  <a:ext uri="{0D108BD9-81ED-4DB2-BD59-A6C34878D82A}">
                    <a16:rowId xmlns:a16="http://schemas.microsoft.com/office/drawing/2014/main" val="364295018"/>
                  </a:ext>
                </a:extLst>
              </a:tr>
              <a:tr h="194395">
                <a:tc>
                  <a:txBody>
                    <a:bodyPr/>
                    <a:lstStyle/>
                    <a:p>
                      <a:pPr algn="l" fontAlgn="t"/>
                      <a:r>
                        <a:rPr lang="en-US" sz="900" b="0" i="0" u="none" strike="noStrike" dirty="0">
                          <a:solidFill>
                            <a:srgbClr val="000000"/>
                          </a:solidFill>
                          <a:effectLst/>
                          <a:latin typeface="Arial" panose="020B0604020202020204" pitchFamily="34" charset="0"/>
                        </a:rPr>
                        <a:t>Clay</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5</a:t>
                      </a:r>
                    </a:p>
                  </a:txBody>
                  <a:tcPr marL="6350" marR="6350" marT="6350" marB="0"/>
                </a:tc>
                <a:extLst>
                  <a:ext uri="{0D108BD9-81ED-4DB2-BD59-A6C34878D82A}">
                    <a16:rowId xmlns:a16="http://schemas.microsoft.com/office/drawing/2014/main" val="2220405024"/>
                  </a:ext>
                </a:extLst>
              </a:tr>
              <a:tr h="194395">
                <a:tc>
                  <a:txBody>
                    <a:bodyPr/>
                    <a:lstStyle/>
                    <a:p>
                      <a:pPr algn="l" fontAlgn="t"/>
                      <a:r>
                        <a:rPr lang="en-US" sz="900" b="0" i="0" u="none" strike="noStrike" dirty="0">
                          <a:solidFill>
                            <a:srgbClr val="000000"/>
                          </a:solidFill>
                          <a:effectLst/>
                          <a:latin typeface="Arial" panose="020B0604020202020204" pitchFamily="34" charset="0"/>
                        </a:rPr>
                        <a:t>Clinton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11</a:t>
                      </a:r>
                    </a:p>
                  </a:txBody>
                  <a:tcPr marL="6350" marR="6350" marT="6350" marB="0"/>
                </a:tc>
                <a:extLst>
                  <a:ext uri="{0D108BD9-81ED-4DB2-BD59-A6C34878D82A}">
                    <a16:rowId xmlns:a16="http://schemas.microsoft.com/office/drawing/2014/main" val="684588306"/>
                  </a:ext>
                </a:extLst>
              </a:tr>
              <a:tr h="194395">
                <a:tc>
                  <a:txBody>
                    <a:bodyPr/>
                    <a:lstStyle/>
                    <a:p>
                      <a:pPr algn="l" fontAlgn="t"/>
                      <a:r>
                        <a:rPr lang="en-US" sz="900" b="0" i="0" u="none" strike="noStrike" dirty="0">
                          <a:solidFill>
                            <a:srgbClr val="000000"/>
                          </a:solidFill>
                          <a:effectLst/>
                          <a:latin typeface="Arial" panose="020B0604020202020204" pitchFamily="34" charset="0"/>
                        </a:rPr>
                        <a:t>Coles</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36</a:t>
                      </a:r>
                    </a:p>
                  </a:txBody>
                  <a:tcPr marL="6350" marR="6350" marT="6350" marB="0"/>
                </a:tc>
                <a:extLst>
                  <a:ext uri="{0D108BD9-81ED-4DB2-BD59-A6C34878D82A}">
                    <a16:rowId xmlns:a16="http://schemas.microsoft.com/office/drawing/2014/main" val="3026000912"/>
                  </a:ext>
                </a:extLst>
              </a:tr>
              <a:tr h="194395">
                <a:tc>
                  <a:txBody>
                    <a:bodyPr/>
                    <a:lstStyle/>
                    <a:p>
                      <a:pPr algn="l" fontAlgn="t"/>
                      <a:r>
                        <a:rPr lang="en-US" sz="900" b="0" i="0" u="none" strike="noStrike" dirty="0">
                          <a:solidFill>
                            <a:srgbClr val="000000"/>
                          </a:solidFill>
                          <a:effectLst/>
                          <a:latin typeface="Arial" panose="020B0604020202020204" pitchFamily="34" charset="0"/>
                        </a:rPr>
                        <a:t>Cook</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961</a:t>
                      </a:r>
                    </a:p>
                  </a:txBody>
                  <a:tcPr marL="6350" marR="6350" marT="6350" marB="0"/>
                </a:tc>
                <a:extLst>
                  <a:ext uri="{0D108BD9-81ED-4DB2-BD59-A6C34878D82A}">
                    <a16:rowId xmlns:a16="http://schemas.microsoft.com/office/drawing/2014/main" val="3362685976"/>
                  </a:ext>
                </a:extLst>
              </a:tr>
              <a:tr h="194395">
                <a:tc>
                  <a:txBody>
                    <a:bodyPr/>
                    <a:lstStyle/>
                    <a:p>
                      <a:pPr algn="l" fontAlgn="t"/>
                      <a:r>
                        <a:rPr lang="en-US" sz="900" b="0" i="0" u="none" strike="noStrike" dirty="0">
                          <a:solidFill>
                            <a:srgbClr val="000000"/>
                          </a:solidFill>
                          <a:effectLst/>
                          <a:latin typeface="Arial" panose="020B0604020202020204" pitchFamily="34" charset="0"/>
                        </a:rPr>
                        <a:t>Crawford</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5</a:t>
                      </a:r>
                    </a:p>
                  </a:txBody>
                  <a:tcPr marL="6350" marR="6350" marT="6350" marB="0"/>
                </a:tc>
                <a:extLst>
                  <a:ext uri="{0D108BD9-81ED-4DB2-BD59-A6C34878D82A}">
                    <a16:rowId xmlns:a16="http://schemas.microsoft.com/office/drawing/2014/main" val="879782847"/>
                  </a:ext>
                </a:extLst>
              </a:tr>
              <a:tr h="194395">
                <a:tc>
                  <a:txBody>
                    <a:bodyPr/>
                    <a:lstStyle/>
                    <a:p>
                      <a:pPr algn="l" fontAlgn="t"/>
                      <a:r>
                        <a:rPr lang="en-US" sz="900" b="0" i="0" u="none" strike="noStrike" dirty="0">
                          <a:solidFill>
                            <a:srgbClr val="000000"/>
                          </a:solidFill>
                          <a:effectLst/>
                          <a:latin typeface="Arial" panose="020B0604020202020204" pitchFamily="34" charset="0"/>
                        </a:rPr>
                        <a:t>Cumberland</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a:t>
                      </a:r>
                    </a:p>
                  </a:txBody>
                  <a:tcPr marL="6350" marR="6350" marT="6350" marB="0"/>
                </a:tc>
                <a:extLst>
                  <a:ext uri="{0D108BD9-81ED-4DB2-BD59-A6C34878D82A}">
                    <a16:rowId xmlns:a16="http://schemas.microsoft.com/office/drawing/2014/main" val="947632376"/>
                  </a:ext>
                </a:extLst>
              </a:tr>
              <a:tr h="194395">
                <a:tc>
                  <a:txBody>
                    <a:bodyPr/>
                    <a:lstStyle/>
                    <a:p>
                      <a:pPr algn="l" fontAlgn="t"/>
                      <a:r>
                        <a:rPr lang="en-US" sz="900" b="0" i="0" u="none" strike="noStrike" dirty="0">
                          <a:solidFill>
                            <a:srgbClr val="000000"/>
                          </a:solidFill>
                          <a:effectLst/>
                          <a:latin typeface="Arial" panose="020B0604020202020204" pitchFamily="34" charset="0"/>
                        </a:rPr>
                        <a:t>DeKalb</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11</a:t>
                      </a:r>
                    </a:p>
                  </a:txBody>
                  <a:tcPr marL="6350" marR="6350" marT="6350" marB="0"/>
                </a:tc>
                <a:extLst>
                  <a:ext uri="{0D108BD9-81ED-4DB2-BD59-A6C34878D82A}">
                    <a16:rowId xmlns:a16="http://schemas.microsoft.com/office/drawing/2014/main" val="3602724483"/>
                  </a:ext>
                </a:extLst>
              </a:tr>
              <a:tr h="194395">
                <a:tc>
                  <a:txBody>
                    <a:bodyPr/>
                    <a:lstStyle/>
                    <a:p>
                      <a:pPr algn="l" fontAlgn="t"/>
                      <a:r>
                        <a:rPr lang="en-US" sz="900" b="0" i="0" u="none" strike="noStrike" dirty="0">
                          <a:solidFill>
                            <a:srgbClr val="000000"/>
                          </a:solidFill>
                          <a:effectLst/>
                          <a:latin typeface="Arial" panose="020B0604020202020204" pitchFamily="34" charset="0"/>
                        </a:rPr>
                        <a:t>DeWitt</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9</a:t>
                      </a:r>
                    </a:p>
                  </a:txBody>
                  <a:tcPr marL="6350" marR="6350" marT="6350" marB="0"/>
                </a:tc>
                <a:extLst>
                  <a:ext uri="{0D108BD9-81ED-4DB2-BD59-A6C34878D82A}">
                    <a16:rowId xmlns:a16="http://schemas.microsoft.com/office/drawing/2014/main" val="548939173"/>
                  </a:ext>
                </a:extLst>
              </a:tr>
              <a:tr h="194395">
                <a:tc>
                  <a:txBody>
                    <a:bodyPr/>
                    <a:lstStyle/>
                    <a:p>
                      <a:pPr algn="l" fontAlgn="t"/>
                      <a:r>
                        <a:rPr lang="en-US" sz="900" b="0" i="0" u="none" strike="noStrike" dirty="0">
                          <a:solidFill>
                            <a:srgbClr val="000000"/>
                          </a:solidFill>
                          <a:effectLst/>
                          <a:latin typeface="Arial" panose="020B0604020202020204" pitchFamily="34" charset="0"/>
                        </a:rPr>
                        <a:t>Douglas</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4</a:t>
                      </a:r>
                    </a:p>
                  </a:txBody>
                  <a:tcPr marL="6350" marR="6350" marT="6350" marB="0"/>
                </a:tc>
                <a:extLst>
                  <a:ext uri="{0D108BD9-81ED-4DB2-BD59-A6C34878D82A}">
                    <a16:rowId xmlns:a16="http://schemas.microsoft.com/office/drawing/2014/main" val="798632943"/>
                  </a:ext>
                </a:extLst>
              </a:tr>
              <a:tr h="194395">
                <a:tc>
                  <a:txBody>
                    <a:bodyPr/>
                    <a:lstStyle/>
                    <a:p>
                      <a:pPr algn="l" fontAlgn="t"/>
                      <a:r>
                        <a:rPr lang="en-US" sz="900" b="0" i="0" u="none" strike="noStrike" dirty="0">
                          <a:solidFill>
                            <a:srgbClr val="000000"/>
                          </a:solidFill>
                          <a:effectLst/>
                          <a:latin typeface="Arial" panose="020B0604020202020204" pitchFamily="34" charset="0"/>
                        </a:rPr>
                        <a:t>DuPage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89</a:t>
                      </a:r>
                    </a:p>
                  </a:txBody>
                  <a:tcPr marL="6350" marR="6350" marT="6350" marB="0"/>
                </a:tc>
                <a:extLst>
                  <a:ext uri="{0D108BD9-81ED-4DB2-BD59-A6C34878D82A}">
                    <a16:rowId xmlns:a16="http://schemas.microsoft.com/office/drawing/2014/main" val="1845664942"/>
                  </a:ext>
                </a:extLst>
              </a:tr>
              <a:tr h="194395">
                <a:tc>
                  <a:txBody>
                    <a:bodyPr/>
                    <a:lstStyle/>
                    <a:p>
                      <a:pPr algn="l" fontAlgn="t"/>
                      <a:r>
                        <a:rPr lang="en-US" sz="900" b="0" i="0" u="none" strike="noStrike" dirty="0">
                          <a:solidFill>
                            <a:srgbClr val="000000"/>
                          </a:solidFill>
                          <a:effectLst/>
                          <a:latin typeface="Arial" panose="020B0604020202020204" pitchFamily="34" charset="0"/>
                        </a:rPr>
                        <a:t>Edgar</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12</a:t>
                      </a:r>
                    </a:p>
                  </a:txBody>
                  <a:tcPr marL="6350" marR="6350" marT="6350" marB="0"/>
                </a:tc>
                <a:extLst>
                  <a:ext uri="{0D108BD9-81ED-4DB2-BD59-A6C34878D82A}">
                    <a16:rowId xmlns:a16="http://schemas.microsoft.com/office/drawing/2014/main" val="3222402867"/>
                  </a:ext>
                </a:extLst>
              </a:tr>
              <a:tr h="194395">
                <a:tc>
                  <a:txBody>
                    <a:bodyPr/>
                    <a:lstStyle/>
                    <a:p>
                      <a:pPr algn="l" fontAlgn="t"/>
                      <a:r>
                        <a:rPr lang="en-US" sz="900" b="0" i="0" u="none" strike="noStrike" dirty="0">
                          <a:solidFill>
                            <a:srgbClr val="000000"/>
                          </a:solidFill>
                          <a:effectLst/>
                          <a:latin typeface="Arial" panose="020B0604020202020204" pitchFamily="34" charset="0"/>
                        </a:rPr>
                        <a:t>Edwards</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a:t>
                      </a:r>
                    </a:p>
                  </a:txBody>
                  <a:tcPr marL="6350" marR="6350" marT="6350" marB="0"/>
                </a:tc>
                <a:extLst>
                  <a:ext uri="{0D108BD9-81ED-4DB2-BD59-A6C34878D82A}">
                    <a16:rowId xmlns:a16="http://schemas.microsoft.com/office/drawing/2014/main" val="3657053503"/>
                  </a:ext>
                </a:extLst>
              </a:tr>
              <a:tr h="194395">
                <a:tc>
                  <a:txBody>
                    <a:bodyPr/>
                    <a:lstStyle/>
                    <a:p>
                      <a:pPr algn="l" fontAlgn="t"/>
                      <a:r>
                        <a:rPr lang="en-US" sz="900" b="0" i="0" u="none" strike="noStrike" dirty="0">
                          <a:solidFill>
                            <a:srgbClr val="000000"/>
                          </a:solidFill>
                          <a:effectLst/>
                          <a:latin typeface="Arial" panose="020B0604020202020204" pitchFamily="34" charset="0"/>
                        </a:rPr>
                        <a:t>Effingham</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2</a:t>
                      </a:r>
                    </a:p>
                  </a:txBody>
                  <a:tcPr marL="6350" marR="6350" marT="6350" marB="0"/>
                </a:tc>
                <a:extLst>
                  <a:ext uri="{0D108BD9-81ED-4DB2-BD59-A6C34878D82A}">
                    <a16:rowId xmlns:a16="http://schemas.microsoft.com/office/drawing/2014/main" val="426794661"/>
                  </a:ext>
                </a:extLst>
              </a:tr>
              <a:tr h="194395">
                <a:tc>
                  <a:txBody>
                    <a:bodyPr/>
                    <a:lstStyle/>
                    <a:p>
                      <a:pPr algn="l" fontAlgn="t"/>
                      <a:r>
                        <a:rPr lang="en-US" sz="900" b="0" i="0" u="none" strike="noStrike" dirty="0">
                          <a:solidFill>
                            <a:srgbClr val="000000"/>
                          </a:solidFill>
                          <a:effectLst/>
                          <a:latin typeface="Arial" panose="020B0604020202020204" pitchFamily="34" charset="0"/>
                        </a:rPr>
                        <a:t>Fayette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6</a:t>
                      </a:r>
                    </a:p>
                  </a:txBody>
                  <a:tcPr marL="6350" marR="6350" marT="6350" marB="0"/>
                </a:tc>
                <a:extLst>
                  <a:ext uri="{0D108BD9-81ED-4DB2-BD59-A6C34878D82A}">
                    <a16:rowId xmlns:a16="http://schemas.microsoft.com/office/drawing/2014/main" val="2166011677"/>
                  </a:ext>
                </a:extLst>
              </a:tr>
              <a:tr h="194395">
                <a:tc>
                  <a:txBody>
                    <a:bodyPr/>
                    <a:lstStyle/>
                    <a:p>
                      <a:pPr algn="l" fontAlgn="t"/>
                      <a:r>
                        <a:rPr lang="en-US" sz="900" b="0" i="0" u="none" strike="noStrike" dirty="0">
                          <a:solidFill>
                            <a:srgbClr val="000000"/>
                          </a:solidFill>
                          <a:effectLst/>
                          <a:latin typeface="Arial" panose="020B0604020202020204" pitchFamily="34" charset="0"/>
                        </a:rPr>
                        <a:t>Ford</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4</a:t>
                      </a:r>
                    </a:p>
                  </a:txBody>
                  <a:tcPr marL="6350" marR="6350" marT="6350" marB="0"/>
                </a:tc>
                <a:extLst>
                  <a:ext uri="{0D108BD9-81ED-4DB2-BD59-A6C34878D82A}">
                    <a16:rowId xmlns:a16="http://schemas.microsoft.com/office/drawing/2014/main" val="2180542626"/>
                  </a:ext>
                </a:extLst>
              </a:tr>
              <a:tr h="194395">
                <a:tc>
                  <a:txBody>
                    <a:bodyPr/>
                    <a:lstStyle/>
                    <a:p>
                      <a:pPr algn="l" fontAlgn="t"/>
                      <a:r>
                        <a:rPr lang="en-US" sz="900" b="0" i="0" u="none" strike="noStrike" dirty="0">
                          <a:solidFill>
                            <a:srgbClr val="000000"/>
                          </a:solidFill>
                          <a:effectLst/>
                          <a:latin typeface="Arial" panose="020B0604020202020204" pitchFamily="34" charset="0"/>
                        </a:rPr>
                        <a:t>Franklin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34</a:t>
                      </a:r>
                    </a:p>
                  </a:txBody>
                  <a:tcPr marL="6350" marR="6350" marT="6350" marB="0"/>
                </a:tc>
                <a:extLst>
                  <a:ext uri="{0D108BD9-81ED-4DB2-BD59-A6C34878D82A}">
                    <a16:rowId xmlns:a16="http://schemas.microsoft.com/office/drawing/2014/main" val="4273509725"/>
                  </a:ext>
                </a:extLst>
              </a:tr>
              <a:tr h="194395">
                <a:tc>
                  <a:txBody>
                    <a:bodyPr/>
                    <a:lstStyle/>
                    <a:p>
                      <a:pPr algn="l" fontAlgn="t"/>
                      <a:r>
                        <a:rPr lang="en-US" sz="900" b="0" i="0" u="none" strike="noStrike">
                          <a:solidFill>
                            <a:srgbClr val="000000"/>
                          </a:solidFill>
                          <a:effectLst/>
                          <a:latin typeface="Arial" panose="020B0604020202020204" pitchFamily="34" charset="0"/>
                        </a:rPr>
                        <a:t>Greene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6</a:t>
                      </a:r>
                    </a:p>
                  </a:txBody>
                  <a:tcPr marL="6350" marR="6350" marT="6350" marB="0"/>
                </a:tc>
                <a:extLst>
                  <a:ext uri="{0D108BD9-81ED-4DB2-BD59-A6C34878D82A}">
                    <a16:rowId xmlns:a16="http://schemas.microsoft.com/office/drawing/2014/main" val="3784498777"/>
                  </a:ext>
                </a:extLst>
              </a:tr>
              <a:tr h="194395">
                <a:tc>
                  <a:txBody>
                    <a:bodyPr/>
                    <a:lstStyle/>
                    <a:p>
                      <a:pPr algn="l" fontAlgn="t"/>
                      <a:r>
                        <a:rPr lang="en-US" sz="900" b="0" i="0" u="none" strike="noStrike" dirty="0">
                          <a:solidFill>
                            <a:srgbClr val="000000"/>
                          </a:solidFill>
                          <a:effectLst/>
                          <a:latin typeface="Arial" panose="020B0604020202020204" pitchFamily="34" charset="0"/>
                        </a:rPr>
                        <a:t>Grundy</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27</a:t>
                      </a:r>
                    </a:p>
                  </a:txBody>
                  <a:tcPr marL="6350" marR="6350" marT="6350" marB="0"/>
                </a:tc>
                <a:extLst>
                  <a:ext uri="{0D108BD9-81ED-4DB2-BD59-A6C34878D82A}">
                    <a16:rowId xmlns:a16="http://schemas.microsoft.com/office/drawing/2014/main" val="3296874131"/>
                  </a:ext>
                </a:extLst>
              </a:tr>
            </a:tbl>
          </a:graphicData>
        </a:graphic>
      </p:graphicFrame>
      <p:graphicFrame>
        <p:nvGraphicFramePr>
          <p:cNvPr id="8" name="Table 7">
            <a:extLst>
              <a:ext uri="{FF2B5EF4-FFF2-40B4-BE49-F238E27FC236}">
                <a16:creationId xmlns:a16="http://schemas.microsoft.com/office/drawing/2014/main" id="{2F573820-76C0-6DF1-5954-A3574C50D2A0}"/>
              </a:ext>
            </a:extLst>
          </p:cNvPr>
          <p:cNvGraphicFramePr>
            <a:graphicFrameLocks noGrp="1"/>
          </p:cNvGraphicFramePr>
          <p:nvPr>
            <p:extLst>
              <p:ext uri="{D42A27DB-BD31-4B8C-83A1-F6EECF244321}">
                <p14:modId xmlns:p14="http://schemas.microsoft.com/office/powerpoint/2010/main" val="1638200511"/>
              </p:ext>
            </p:extLst>
          </p:nvPr>
        </p:nvGraphicFramePr>
        <p:xfrm>
          <a:off x="5800157" y="1120260"/>
          <a:ext cx="2035958" cy="5639970"/>
        </p:xfrm>
        <a:graphic>
          <a:graphicData uri="http://schemas.openxmlformats.org/drawingml/2006/table">
            <a:tbl>
              <a:tblPr>
                <a:tableStyleId>{5C22544A-7EE6-4342-B048-85BDC9FD1C3A}</a:tableStyleId>
              </a:tblPr>
              <a:tblGrid>
                <a:gridCol w="733647">
                  <a:extLst>
                    <a:ext uri="{9D8B030D-6E8A-4147-A177-3AD203B41FA5}">
                      <a16:colId xmlns:a16="http://schemas.microsoft.com/office/drawing/2014/main" val="2239058598"/>
                    </a:ext>
                  </a:extLst>
                </a:gridCol>
                <a:gridCol w="1302311">
                  <a:extLst>
                    <a:ext uri="{9D8B030D-6E8A-4147-A177-3AD203B41FA5}">
                      <a16:colId xmlns:a16="http://schemas.microsoft.com/office/drawing/2014/main" val="2018799228"/>
                    </a:ext>
                  </a:extLst>
                </a:gridCol>
              </a:tblGrid>
              <a:tr h="187999">
                <a:tc>
                  <a:txBody>
                    <a:bodyPr/>
                    <a:lstStyle/>
                    <a:p>
                      <a:pPr algn="l" fontAlgn="b"/>
                      <a:r>
                        <a:rPr lang="en-US" sz="1200" b="1" u="none" strike="noStrike" dirty="0">
                          <a:effectLst/>
                        </a:rPr>
                        <a:t>County</a:t>
                      </a:r>
                      <a:endParaRPr lang="en-US" sz="1200" b="1" i="0" u="none" strike="noStrike" dirty="0">
                        <a:effectLst/>
                        <a:latin typeface="Calibri" panose="020F0502020204030204" pitchFamily="34" charset="0"/>
                      </a:endParaRPr>
                    </a:p>
                  </a:txBody>
                  <a:tcPr marL="2593" marR="2593" marT="2593" marB="0" anchor="b"/>
                </a:tc>
                <a:tc>
                  <a:txBody>
                    <a:bodyPr/>
                    <a:lstStyle/>
                    <a:p>
                      <a:pPr algn="l" fontAlgn="b"/>
                      <a:r>
                        <a:rPr lang="en-US" sz="1200" b="1" u="none" strike="noStrike" dirty="0">
                          <a:effectLst/>
                        </a:rPr>
                        <a:t>Transferred Calls</a:t>
                      </a:r>
                      <a:endParaRPr lang="en-US" sz="1200" b="1" i="0" u="none" strike="noStrike" dirty="0">
                        <a:effectLst/>
                        <a:latin typeface="Calibri" panose="020F0502020204030204" pitchFamily="34" charset="0"/>
                      </a:endParaRPr>
                    </a:p>
                  </a:txBody>
                  <a:tcPr marL="2593" marR="2593" marT="2593" marB="0" anchor="b"/>
                </a:tc>
                <a:extLst>
                  <a:ext uri="{0D108BD9-81ED-4DB2-BD59-A6C34878D82A}">
                    <a16:rowId xmlns:a16="http://schemas.microsoft.com/office/drawing/2014/main" val="3515168665"/>
                  </a:ext>
                </a:extLst>
              </a:tr>
              <a:tr h="187999">
                <a:tc>
                  <a:txBody>
                    <a:bodyPr/>
                    <a:lstStyle/>
                    <a:p>
                      <a:pPr algn="l" fontAlgn="t"/>
                      <a:r>
                        <a:rPr lang="en-US" sz="900" b="0" i="0" u="none" strike="noStrike" dirty="0">
                          <a:solidFill>
                            <a:srgbClr val="000000"/>
                          </a:solidFill>
                          <a:effectLst/>
                          <a:latin typeface="Arial" panose="020B0604020202020204" pitchFamily="34" charset="0"/>
                        </a:rPr>
                        <a:t>Hardin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3</a:t>
                      </a:r>
                    </a:p>
                  </a:txBody>
                  <a:tcPr marL="6350" marR="6350" marT="6350" marB="0"/>
                </a:tc>
                <a:extLst>
                  <a:ext uri="{0D108BD9-81ED-4DB2-BD59-A6C34878D82A}">
                    <a16:rowId xmlns:a16="http://schemas.microsoft.com/office/drawing/2014/main" val="3187144482"/>
                  </a:ext>
                </a:extLst>
              </a:tr>
              <a:tr h="187999">
                <a:tc>
                  <a:txBody>
                    <a:bodyPr/>
                    <a:lstStyle/>
                    <a:p>
                      <a:pPr algn="l" fontAlgn="t"/>
                      <a:r>
                        <a:rPr lang="en-US" sz="900" b="0" i="0" u="none" strike="noStrike">
                          <a:solidFill>
                            <a:srgbClr val="000000"/>
                          </a:solidFill>
                          <a:effectLst/>
                          <a:latin typeface="Arial" panose="020B0604020202020204" pitchFamily="34" charset="0"/>
                        </a:rPr>
                        <a:t>Henderson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a:t>
                      </a:r>
                    </a:p>
                  </a:txBody>
                  <a:tcPr marL="6350" marR="6350" marT="6350" marB="0"/>
                </a:tc>
                <a:extLst>
                  <a:ext uri="{0D108BD9-81ED-4DB2-BD59-A6C34878D82A}">
                    <a16:rowId xmlns:a16="http://schemas.microsoft.com/office/drawing/2014/main" val="1843919261"/>
                  </a:ext>
                </a:extLst>
              </a:tr>
              <a:tr h="187999">
                <a:tc>
                  <a:txBody>
                    <a:bodyPr/>
                    <a:lstStyle/>
                    <a:p>
                      <a:pPr algn="l" fontAlgn="t"/>
                      <a:r>
                        <a:rPr lang="en-US" sz="900" b="0" i="0" u="none" strike="noStrike">
                          <a:solidFill>
                            <a:srgbClr val="000000"/>
                          </a:solidFill>
                          <a:effectLst/>
                          <a:latin typeface="Arial" panose="020B0604020202020204" pitchFamily="34" charset="0"/>
                        </a:rPr>
                        <a:t>Henry</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9</a:t>
                      </a:r>
                    </a:p>
                  </a:txBody>
                  <a:tcPr marL="6350" marR="6350" marT="6350" marB="0"/>
                </a:tc>
                <a:extLst>
                  <a:ext uri="{0D108BD9-81ED-4DB2-BD59-A6C34878D82A}">
                    <a16:rowId xmlns:a16="http://schemas.microsoft.com/office/drawing/2014/main" val="4101054113"/>
                  </a:ext>
                </a:extLst>
              </a:tr>
              <a:tr h="187999">
                <a:tc>
                  <a:txBody>
                    <a:bodyPr/>
                    <a:lstStyle/>
                    <a:p>
                      <a:pPr algn="l" fontAlgn="t"/>
                      <a:r>
                        <a:rPr lang="en-US" sz="900" b="0" i="0" u="none" strike="noStrike">
                          <a:solidFill>
                            <a:srgbClr val="000000"/>
                          </a:solidFill>
                          <a:effectLst/>
                          <a:latin typeface="Arial" panose="020B0604020202020204" pitchFamily="34" charset="0"/>
                        </a:rPr>
                        <a:t>Iroquois</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3</a:t>
                      </a:r>
                    </a:p>
                  </a:txBody>
                  <a:tcPr marL="6350" marR="6350" marT="6350" marB="0"/>
                </a:tc>
                <a:extLst>
                  <a:ext uri="{0D108BD9-81ED-4DB2-BD59-A6C34878D82A}">
                    <a16:rowId xmlns:a16="http://schemas.microsoft.com/office/drawing/2014/main" val="2010490732"/>
                  </a:ext>
                </a:extLst>
              </a:tr>
              <a:tr h="187999">
                <a:tc>
                  <a:txBody>
                    <a:bodyPr/>
                    <a:lstStyle/>
                    <a:p>
                      <a:pPr algn="l" fontAlgn="t"/>
                      <a:r>
                        <a:rPr lang="en-US" sz="900" b="0" i="0" u="none" strike="noStrike" dirty="0">
                          <a:solidFill>
                            <a:srgbClr val="000000"/>
                          </a:solidFill>
                          <a:effectLst/>
                          <a:latin typeface="Arial" panose="020B0604020202020204" pitchFamily="34" charset="0"/>
                        </a:rPr>
                        <a:t>Jackson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21</a:t>
                      </a:r>
                    </a:p>
                  </a:txBody>
                  <a:tcPr marL="6350" marR="6350" marT="6350" marB="0"/>
                </a:tc>
                <a:extLst>
                  <a:ext uri="{0D108BD9-81ED-4DB2-BD59-A6C34878D82A}">
                    <a16:rowId xmlns:a16="http://schemas.microsoft.com/office/drawing/2014/main" val="1499604074"/>
                  </a:ext>
                </a:extLst>
              </a:tr>
              <a:tr h="187999">
                <a:tc>
                  <a:txBody>
                    <a:bodyPr/>
                    <a:lstStyle/>
                    <a:p>
                      <a:pPr algn="l" fontAlgn="t"/>
                      <a:r>
                        <a:rPr lang="en-US" sz="900" b="0" i="0" u="none" strike="noStrike" dirty="0">
                          <a:solidFill>
                            <a:srgbClr val="000000"/>
                          </a:solidFill>
                          <a:effectLst/>
                          <a:latin typeface="Arial" panose="020B0604020202020204" pitchFamily="34" charset="0"/>
                        </a:rPr>
                        <a:t>Jasper</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a:t>
                      </a:r>
                    </a:p>
                  </a:txBody>
                  <a:tcPr marL="6350" marR="6350" marT="6350" marB="0"/>
                </a:tc>
                <a:extLst>
                  <a:ext uri="{0D108BD9-81ED-4DB2-BD59-A6C34878D82A}">
                    <a16:rowId xmlns:a16="http://schemas.microsoft.com/office/drawing/2014/main" val="146912994"/>
                  </a:ext>
                </a:extLst>
              </a:tr>
              <a:tr h="187999">
                <a:tc>
                  <a:txBody>
                    <a:bodyPr/>
                    <a:lstStyle/>
                    <a:p>
                      <a:pPr algn="l" fontAlgn="t"/>
                      <a:r>
                        <a:rPr lang="en-US" sz="900" b="0" i="0" u="none" strike="noStrike" dirty="0">
                          <a:solidFill>
                            <a:srgbClr val="000000"/>
                          </a:solidFill>
                          <a:effectLst/>
                          <a:latin typeface="Arial" panose="020B0604020202020204" pitchFamily="34" charset="0"/>
                        </a:rPr>
                        <a:t>Jefferson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27</a:t>
                      </a:r>
                    </a:p>
                  </a:txBody>
                  <a:tcPr marL="6350" marR="6350" marT="6350" marB="0"/>
                </a:tc>
                <a:extLst>
                  <a:ext uri="{0D108BD9-81ED-4DB2-BD59-A6C34878D82A}">
                    <a16:rowId xmlns:a16="http://schemas.microsoft.com/office/drawing/2014/main" val="77303641"/>
                  </a:ext>
                </a:extLst>
              </a:tr>
              <a:tr h="187999">
                <a:tc>
                  <a:txBody>
                    <a:bodyPr/>
                    <a:lstStyle/>
                    <a:p>
                      <a:pPr algn="l" fontAlgn="t"/>
                      <a:r>
                        <a:rPr lang="en-US" sz="900" b="0" i="0" u="none" strike="noStrike" dirty="0">
                          <a:solidFill>
                            <a:srgbClr val="000000"/>
                          </a:solidFill>
                          <a:effectLst/>
                          <a:latin typeface="Arial" panose="020B0604020202020204" pitchFamily="34" charset="0"/>
                        </a:rPr>
                        <a:t>Jersey</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2</a:t>
                      </a:r>
                    </a:p>
                  </a:txBody>
                  <a:tcPr marL="6350" marR="6350" marT="6350" marB="0"/>
                </a:tc>
                <a:extLst>
                  <a:ext uri="{0D108BD9-81ED-4DB2-BD59-A6C34878D82A}">
                    <a16:rowId xmlns:a16="http://schemas.microsoft.com/office/drawing/2014/main" val="3922429842"/>
                  </a:ext>
                </a:extLst>
              </a:tr>
              <a:tr h="187999">
                <a:tc>
                  <a:txBody>
                    <a:bodyPr/>
                    <a:lstStyle/>
                    <a:p>
                      <a:pPr algn="l" fontAlgn="t"/>
                      <a:r>
                        <a:rPr lang="en-US" sz="900" b="0" i="0" u="none" strike="noStrike">
                          <a:solidFill>
                            <a:srgbClr val="000000"/>
                          </a:solidFill>
                          <a:effectLst/>
                          <a:latin typeface="Arial" panose="020B0604020202020204" pitchFamily="34" charset="0"/>
                        </a:rPr>
                        <a:t>Jo Daviess</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8</a:t>
                      </a:r>
                    </a:p>
                  </a:txBody>
                  <a:tcPr marL="6350" marR="6350" marT="6350" marB="0"/>
                </a:tc>
                <a:extLst>
                  <a:ext uri="{0D108BD9-81ED-4DB2-BD59-A6C34878D82A}">
                    <a16:rowId xmlns:a16="http://schemas.microsoft.com/office/drawing/2014/main" val="3696787957"/>
                  </a:ext>
                </a:extLst>
              </a:tr>
              <a:tr h="187999">
                <a:tc>
                  <a:txBody>
                    <a:bodyPr/>
                    <a:lstStyle/>
                    <a:p>
                      <a:pPr algn="l" fontAlgn="t"/>
                      <a:r>
                        <a:rPr lang="en-US" sz="900" b="0" i="0" u="none" strike="noStrike">
                          <a:solidFill>
                            <a:srgbClr val="000000"/>
                          </a:solidFill>
                          <a:effectLst/>
                          <a:latin typeface="Arial" panose="020B0604020202020204" pitchFamily="34" charset="0"/>
                        </a:rPr>
                        <a:t>Johnson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11</a:t>
                      </a:r>
                    </a:p>
                  </a:txBody>
                  <a:tcPr marL="6350" marR="6350" marT="6350" marB="0"/>
                </a:tc>
                <a:extLst>
                  <a:ext uri="{0D108BD9-81ED-4DB2-BD59-A6C34878D82A}">
                    <a16:rowId xmlns:a16="http://schemas.microsoft.com/office/drawing/2014/main" val="3178882093"/>
                  </a:ext>
                </a:extLst>
              </a:tr>
              <a:tr h="187999">
                <a:tc>
                  <a:txBody>
                    <a:bodyPr/>
                    <a:lstStyle/>
                    <a:p>
                      <a:pPr algn="l" fontAlgn="t"/>
                      <a:r>
                        <a:rPr lang="en-US" sz="900" b="0" i="0" u="none" strike="noStrike">
                          <a:solidFill>
                            <a:srgbClr val="000000"/>
                          </a:solidFill>
                          <a:effectLst/>
                          <a:latin typeface="Arial" panose="020B0604020202020204" pitchFamily="34" charset="0"/>
                        </a:rPr>
                        <a:t>Kane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70</a:t>
                      </a:r>
                    </a:p>
                  </a:txBody>
                  <a:tcPr marL="6350" marR="6350" marT="6350" marB="0"/>
                </a:tc>
                <a:extLst>
                  <a:ext uri="{0D108BD9-81ED-4DB2-BD59-A6C34878D82A}">
                    <a16:rowId xmlns:a16="http://schemas.microsoft.com/office/drawing/2014/main" val="3346688829"/>
                  </a:ext>
                </a:extLst>
              </a:tr>
              <a:tr h="187999">
                <a:tc>
                  <a:txBody>
                    <a:bodyPr/>
                    <a:lstStyle/>
                    <a:p>
                      <a:pPr algn="l" fontAlgn="t"/>
                      <a:r>
                        <a:rPr lang="en-US" sz="900" b="0" i="0" u="none" strike="noStrike" dirty="0">
                          <a:solidFill>
                            <a:srgbClr val="000000"/>
                          </a:solidFill>
                          <a:effectLst/>
                          <a:latin typeface="Arial" panose="020B0604020202020204" pitchFamily="34" charset="0"/>
                        </a:rPr>
                        <a:t>Kankakee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30</a:t>
                      </a:r>
                    </a:p>
                  </a:txBody>
                  <a:tcPr marL="6350" marR="6350" marT="6350" marB="0"/>
                </a:tc>
                <a:extLst>
                  <a:ext uri="{0D108BD9-81ED-4DB2-BD59-A6C34878D82A}">
                    <a16:rowId xmlns:a16="http://schemas.microsoft.com/office/drawing/2014/main" val="1948569087"/>
                  </a:ext>
                </a:extLst>
              </a:tr>
              <a:tr h="187999">
                <a:tc>
                  <a:txBody>
                    <a:bodyPr/>
                    <a:lstStyle/>
                    <a:p>
                      <a:pPr algn="l" fontAlgn="t"/>
                      <a:r>
                        <a:rPr lang="en-US" sz="900" b="0" i="0" u="none" strike="noStrike" dirty="0">
                          <a:solidFill>
                            <a:srgbClr val="000000"/>
                          </a:solidFill>
                          <a:effectLst/>
                          <a:latin typeface="Arial" panose="020B0604020202020204" pitchFamily="34" charset="0"/>
                        </a:rPr>
                        <a:t>Kendall</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41</a:t>
                      </a:r>
                    </a:p>
                  </a:txBody>
                  <a:tcPr marL="6350" marR="6350" marT="6350" marB="0"/>
                </a:tc>
                <a:extLst>
                  <a:ext uri="{0D108BD9-81ED-4DB2-BD59-A6C34878D82A}">
                    <a16:rowId xmlns:a16="http://schemas.microsoft.com/office/drawing/2014/main" val="2355245080"/>
                  </a:ext>
                </a:extLst>
              </a:tr>
              <a:tr h="187999">
                <a:tc>
                  <a:txBody>
                    <a:bodyPr/>
                    <a:lstStyle/>
                    <a:p>
                      <a:pPr algn="l" fontAlgn="t"/>
                      <a:r>
                        <a:rPr lang="en-US" sz="900" b="0" i="0" u="none" strike="noStrike" dirty="0">
                          <a:solidFill>
                            <a:srgbClr val="000000"/>
                          </a:solidFill>
                          <a:effectLst/>
                          <a:latin typeface="Arial" panose="020B0604020202020204" pitchFamily="34" charset="0"/>
                        </a:rPr>
                        <a:t>Knox</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27</a:t>
                      </a:r>
                    </a:p>
                  </a:txBody>
                  <a:tcPr marL="6350" marR="6350" marT="6350" marB="0"/>
                </a:tc>
                <a:extLst>
                  <a:ext uri="{0D108BD9-81ED-4DB2-BD59-A6C34878D82A}">
                    <a16:rowId xmlns:a16="http://schemas.microsoft.com/office/drawing/2014/main" val="1864195856"/>
                  </a:ext>
                </a:extLst>
              </a:tr>
              <a:tr h="187999">
                <a:tc>
                  <a:txBody>
                    <a:bodyPr/>
                    <a:lstStyle/>
                    <a:p>
                      <a:pPr algn="l" fontAlgn="t"/>
                      <a:r>
                        <a:rPr lang="en-US" sz="900" b="0" i="0" u="none" strike="noStrike">
                          <a:solidFill>
                            <a:srgbClr val="000000"/>
                          </a:solidFill>
                          <a:effectLst/>
                          <a:latin typeface="Arial" panose="020B0604020202020204" pitchFamily="34" charset="0"/>
                        </a:rPr>
                        <a:t>Lake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64</a:t>
                      </a:r>
                    </a:p>
                  </a:txBody>
                  <a:tcPr marL="6350" marR="6350" marT="6350" marB="0"/>
                </a:tc>
                <a:extLst>
                  <a:ext uri="{0D108BD9-81ED-4DB2-BD59-A6C34878D82A}">
                    <a16:rowId xmlns:a16="http://schemas.microsoft.com/office/drawing/2014/main" val="3712127034"/>
                  </a:ext>
                </a:extLst>
              </a:tr>
              <a:tr h="187999">
                <a:tc>
                  <a:txBody>
                    <a:bodyPr/>
                    <a:lstStyle/>
                    <a:p>
                      <a:pPr algn="l" fontAlgn="t"/>
                      <a:r>
                        <a:rPr lang="en-US" sz="900" b="0" i="0" u="none" strike="noStrike" dirty="0">
                          <a:solidFill>
                            <a:srgbClr val="000000"/>
                          </a:solidFill>
                          <a:effectLst/>
                          <a:latin typeface="Arial" panose="020B0604020202020204" pitchFamily="34" charset="0"/>
                        </a:rPr>
                        <a:t>LaSalle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97</a:t>
                      </a:r>
                    </a:p>
                  </a:txBody>
                  <a:tcPr marL="6350" marR="6350" marT="6350" marB="0"/>
                </a:tc>
                <a:extLst>
                  <a:ext uri="{0D108BD9-81ED-4DB2-BD59-A6C34878D82A}">
                    <a16:rowId xmlns:a16="http://schemas.microsoft.com/office/drawing/2014/main" val="2663430903"/>
                  </a:ext>
                </a:extLst>
              </a:tr>
              <a:tr h="187999">
                <a:tc>
                  <a:txBody>
                    <a:bodyPr/>
                    <a:lstStyle/>
                    <a:p>
                      <a:pPr algn="l" fontAlgn="t"/>
                      <a:r>
                        <a:rPr lang="en-US" sz="900" b="0" i="0" u="none" strike="noStrike" dirty="0">
                          <a:solidFill>
                            <a:srgbClr val="000000"/>
                          </a:solidFill>
                          <a:effectLst/>
                          <a:latin typeface="Arial" panose="020B0604020202020204" pitchFamily="34" charset="0"/>
                        </a:rPr>
                        <a:t>Lawrence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6</a:t>
                      </a:r>
                    </a:p>
                  </a:txBody>
                  <a:tcPr marL="6350" marR="6350" marT="6350" marB="0"/>
                </a:tc>
                <a:extLst>
                  <a:ext uri="{0D108BD9-81ED-4DB2-BD59-A6C34878D82A}">
                    <a16:rowId xmlns:a16="http://schemas.microsoft.com/office/drawing/2014/main" val="3910078958"/>
                  </a:ext>
                </a:extLst>
              </a:tr>
              <a:tr h="187999">
                <a:tc>
                  <a:txBody>
                    <a:bodyPr/>
                    <a:lstStyle/>
                    <a:p>
                      <a:pPr algn="l" fontAlgn="t"/>
                      <a:r>
                        <a:rPr lang="en-US" sz="900" b="0" i="0" u="none" strike="noStrike" dirty="0">
                          <a:solidFill>
                            <a:srgbClr val="000000"/>
                          </a:solidFill>
                          <a:effectLst/>
                          <a:latin typeface="Arial" panose="020B0604020202020204" pitchFamily="34" charset="0"/>
                        </a:rPr>
                        <a:t>Lee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8</a:t>
                      </a:r>
                    </a:p>
                  </a:txBody>
                  <a:tcPr marL="6350" marR="6350" marT="6350" marB="0"/>
                </a:tc>
                <a:extLst>
                  <a:ext uri="{0D108BD9-81ED-4DB2-BD59-A6C34878D82A}">
                    <a16:rowId xmlns:a16="http://schemas.microsoft.com/office/drawing/2014/main" val="2115506937"/>
                  </a:ext>
                </a:extLst>
              </a:tr>
              <a:tr h="187999">
                <a:tc>
                  <a:txBody>
                    <a:bodyPr/>
                    <a:lstStyle/>
                    <a:p>
                      <a:pPr algn="l" fontAlgn="t"/>
                      <a:r>
                        <a:rPr lang="en-US" sz="900" b="0" i="0" u="none" strike="noStrike" dirty="0">
                          <a:solidFill>
                            <a:srgbClr val="000000"/>
                          </a:solidFill>
                          <a:effectLst/>
                          <a:latin typeface="Arial" panose="020B0604020202020204" pitchFamily="34" charset="0"/>
                        </a:rPr>
                        <a:t>Livingston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18</a:t>
                      </a:r>
                    </a:p>
                  </a:txBody>
                  <a:tcPr marL="6350" marR="6350" marT="6350" marB="0"/>
                </a:tc>
                <a:extLst>
                  <a:ext uri="{0D108BD9-81ED-4DB2-BD59-A6C34878D82A}">
                    <a16:rowId xmlns:a16="http://schemas.microsoft.com/office/drawing/2014/main" val="2761968727"/>
                  </a:ext>
                </a:extLst>
              </a:tr>
              <a:tr h="187999">
                <a:tc>
                  <a:txBody>
                    <a:bodyPr/>
                    <a:lstStyle/>
                    <a:p>
                      <a:pPr algn="l" fontAlgn="t"/>
                      <a:r>
                        <a:rPr lang="en-US" sz="900" b="0" i="0" u="none" strike="noStrike" dirty="0">
                          <a:solidFill>
                            <a:srgbClr val="000000"/>
                          </a:solidFill>
                          <a:effectLst/>
                          <a:latin typeface="Arial" panose="020B0604020202020204" pitchFamily="34" charset="0"/>
                        </a:rPr>
                        <a:t>Logan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13</a:t>
                      </a:r>
                    </a:p>
                  </a:txBody>
                  <a:tcPr marL="6350" marR="6350" marT="6350" marB="0"/>
                </a:tc>
                <a:extLst>
                  <a:ext uri="{0D108BD9-81ED-4DB2-BD59-A6C34878D82A}">
                    <a16:rowId xmlns:a16="http://schemas.microsoft.com/office/drawing/2014/main" val="888059795"/>
                  </a:ext>
                </a:extLst>
              </a:tr>
              <a:tr h="187999">
                <a:tc>
                  <a:txBody>
                    <a:bodyPr/>
                    <a:lstStyle/>
                    <a:p>
                      <a:pPr algn="l" fontAlgn="t"/>
                      <a:r>
                        <a:rPr lang="en-US" sz="900" b="0" i="0" u="none" strike="noStrike" dirty="0">
                          <a:solidFill>
                            <a:srgbClr val="000000"/>
                          </a:solidFill>
                          <a:effectLst/>
                          <a:latin typeface="Arial" panose="020B0604020202020204" pitchFamily="34" charset="0"/>
                        </a:rPr>
                        <a:t>Macon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16</a:t>
                      </a:r>
                    </a:p>
                  </a:txBody>
                  <a:tcPr marL="6350" marR="6350" marT="6350" marB="0"/>
                </a:tc>
                <a:extLst>
                  <a:ext uri="{0D108BD9-81ED-4DB2-BD59-A6C34878D82A}">
                    <a16:rowId xmlns:a16="http://schemas.microsoft.com/office/drawing/2014/main" val="1243747293"/>
                  </a:ext>
                </a:extLst>
              </a:tr>
              <a:tr h="187999">
                <a:tc>
                  <a:txBody>
                    <a:bodyPr/>
                    <a:lstStyle/>
                    <a:p>
                      <a:pPr algn="l" fontAlgn="t"/>
                      <a:r>
                        <a:rPr lang="en-US" sz="900" b="0" i="0" u="none" strike="noStrike" dirty="0">
                          <a:solidFill>
                            <a:srgbClr val="000000"/>
                          </a:solidFill>
                          <a:effectLst/>
                          <a:latin typeface="Arial" panose="020B0604020202020204" pitchFamily="34" charset="0"/>
                        </a:rPr>
                        <a:t>Macoupin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7</a:t>
                      </a:r>
                    </a:p>
                  </a:txBody>
                  <a:tcPr marL="6350" marR="6350" marT="6350" marB="0"/>
                </a:tc>
                <a:extLst>
                  <a:ext uri="{0D108BD9-81ED-4DB2-BD59-A6C34878D82A}">
                    <a16:rowId xmlns:a16="http://schemas.microsoft.com/office/drawing/2014/main" val="1395811409"/>
                  </a:ext>
                </a:extLst>
              </a:tr>
              <a:tr h="187999">
                <a:tc>
                  <a:txBody>
                    <a:bodyPr/>
                    <a:lstStyle/>
                    <a:p>
                      <a:pPr algn="l" fontAlgn="t"/>
                      <a:r>
                        <a:rPr lang="en-US" sz="900" b="0" i="0" u="none" strike="noStrike" dirty="0">
                          <a:solidFill>
                            <a:srgbClr val="000000"/>
                          </a:solidFill>
                          <a:effectLst/>
                          <a:latin typeface="Arial" panose="020B0604020202020204" pitchFamily="34" charset="0"/>
                        </a:rPr>
                        <a:t>Madison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51</a:t>
                      </a:r>
                    </a:p>
                  </a:txBody>
                  <a:tcPr marL="6350" marR="6350" marT="6350" marB="0"/>
                </a:tc>
                <a:extLst>
                  <a:ext uri="{0D108BD9-81ED-4DB2-BD59-A6C34878D82A}">
                    <a16:rowId xmlns:a16="http://schemas.microsoft.com/office/drawing/2014/main" val="2613831845"/>
                  </a:ext>
                </a:extLst>
              </a:tr>
              <a:tr h="187999">
                <a:tc>
                  <a:txBody>
                    <a:bodyPr/>
                    <a:lstStyle/>
                    <a:p>
                      <a:pPr algn="l" fontAlgn="t"/>
                      <a:r>
                        <a:rPr lang="en-US" sz="900" b="0" i="0" u="none" strike="noStrike" dirty="0">
                          <a:solidFill>
                            <a:srgbClr val="000000"/>
                          </a:solidFill>
                          <a:effectLst/>
                          <a:latin typeface="Arial" panose="020B0604020202020204" pitchFamily="34" charset="0"/>
                        </a:rPr>
                        <a:t>Marion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33</a:t>
                      </a:r>
                    </a:p>
                  </a:txBody>
                  <a:tcPr marL="6350" marR="6350" marT="6350" marB="0"/>
                </a:tc>
                <a:extLst>
                  <a:ext uri="{0D108BD9-81ED-4DB2-BD59-A6C34878D82A}">
                    <a16:rowId xmlns:a16="http://schemas.microsoft.com/office/drawing/2014/main" val="3913467005"/>
                  </a:ext>
                </a:extLst>
              </a:tr>
              <a:tr h="187999">
                <a:tc>
                  <a:txBody>
                    <a:bodyPr/>
                    <a:lstStyle/>
                    <a:p>
                      <a:pPr algn="l" fontAlgn="t"/>
                      <a:r>
                        <a:rPr lang="en-US" sz="900" b="0" i="0" u="none" strike="noStrike">
                          <a:solidFill>
                            <a:srgbClr val="000000"/>
                          </a:solidFill>
                          <a:effectLst/>
                          <a:latin typeface="Arial" panose="020B0604020202020204" pitchFamily="34" charset="0"/>
                        </a:rPr>
                        <a:t>Marshall</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5</a:t>
                      </a:r>
                    </a:p>
                  </a:txBody>
                  <a:tcPr marL="6350" marR="6350" marT="6350" marB="0"/>
                </a:tc>
                <a:extLst>
                  <a:ext uri="{0D108BD9-81ED-4DB2-BD59-A6C34878D82A}">
                    <a16:rowId xmlns:a16="http://schemas.microsoft.com/office/drawing/2014/main" val="4233922487"/>
                  </a:ext>
                </a:extLst>
              </a:tr>
              <a:tr h="187999">
                <a:tc>
                  <a:txBody>
                    <a:bodyPr/>
                    <a:lstStyle/>
                    <a:p>
                      <a:pPr algn="l" fontAlgn="t"/>
                      <a:r>
                        <a:rPr lang="en-US" sz="900" b="0" i="0" u="none" strike="noStrike" dirty="0">
                          <a:solidFill>
                            <a:srgbClr val="000000"/>
                          </a:solidFill>
                          <a:effectLst/>
                          <a:latin typeface="Arial" panose="020B0604020202020204" pitchFamily="34" charset="0"/>
                        </a:rPr>
                        <a:t>Mason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10</a:t>
                      </a:r>
                    </a:p>
                  </a:txBody>
                  <a:tcPr marL="6350" marR="6350" marT="6350" marB="0"/>
                </a:tc>
                <a:extLst>
                  <a:ext uri="{0D108BD9-81ED-4DB2-BD59-A6C34878D82A}">
                    <a16:rowId xmlns:a16="http://schemas.microsoft.com/office/drawing/2014/main" val="2288654639"/>
                  </a:ext>
                </a:extLst>
              </a:tr>
              <a:tr h="187999">
                <a:tc>
                  <a:txBody>
                    <a:bodyPr/>
                    <a:lstStyle/>
                    <a:p>
                      <a:pPr algn="l" fontAlgn="t"/>
                      <a:r>
                        <a:rPr lang="en-US" sz="900" b="0" i="0" u="none" strike="noStrike" dirty="0">
                          <a:solidFill>
                            <a:srgbClr val="000000"/>
                          </a:solidFill>
                          <a:effectLst/>
                          <a:latin typeface="Arial" panose="020B0604020202020204" pitchFamily="34" charset="0"/>
                        </a:rPr>
                        <a:t>Massac</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12</a:t>
                      </a:r>
                    </a:p>
                  </a:txBody>
                  <a:tcPr marL="6350" marR="6350" marT="6350" marB="0"/>
                </a:tc>
                <a:extLst>
                  <a:ext uri="{0D108BD9-81ED-4DB2-BD59-A6C34878D82A}">
                    <a16:rowId xmlns:a16="http://schemas.microsoft.com/office/drawing/2014/main" val="2238921190"/>
                  </a:ext>
                </a:extLst>
              </a:tr>
              <a:tr h="187999">
                <a:tc>
                  <a:txBody>
                    <a:bodyPr/>
                    <a:lstStyle/>
                    <a:p>
                      <a:pPr algn="l" fontAlgn="t"/>
                      <a:r>
                        <a:rPr lang="en-US" sz="900" b="0" i="0" u="none" strike="noStrike" dirty="0">
                          <a:solidFill>
                            <a:srgbClr val="000000"/>
                          </a:solidFill>
                          <a:effectLst/>
                          <a:latin typeface="Arial" panose="020B0604020202020204" pitchFamily="34" charset="0"/>
                        </a:rPr>
                        <a:t>McDonough</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5</a:t>
                      </a:r>
                    </a:p>
                  </a:txBody>
                  <a:tcPr marL="6350" marR="6350" marT="6350" marB="0"/>
                </a:tc>
                <a:extLst>
                  <a:ext uri="{0D108BD9-81ED-4DB2-BD59-A6C34878D82A}">
                    <a16:rowId xmlns:a16="http://schemas.microsoft.com/office/drawing/2014/main" val="68319037"/>
                  </a:ext>
                </a:extLst>
              </a:tr>
              <a:tr h="187999">
                <a:tc>
                  <a:txBody>
                    <a:bodyPr/>
                    <a:lstStyle/>
                    <a:p>
                      <a:pPr algn="l" fontAlgn="t"/>
                      <a:r>
                        <a:rPr lang="en-US" sz="900" b="0" i="0" u="none" strike="noStrike" dirty="0">
                          <a:solidFill>
                            <a:srgbClr val="000000"/>
                          </a:solidFill>
                          <a:effectLst/>
                          <a:latin typeface="Arial" panose="020B0604020202020204" pitchFamily="34" charset="0"/>
                        </a:rPr>
                        <a:t>McHenry</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54</a:t>
                      </a:r>
                    </a:p>
                  </a:txBody>
                  <a:tcPr marL="6350" marR="6350" marT="6350" marB="0"/>
                </a:tc>
                <a:extLst>
                  <a:ext uri="{0D108BD9-81ED-4DB2-BD59-A6C34878D82A}">
                    <a16:rowId xmlns:a16="http://schemas.microsoft.com/office/drawing/2014/main" val="1731728528"/>
                  </a:ext>
                </a:extLst>
              </a:tr>
            </a:tbl>
          </a:graphicData>
        </a:graphic>
      </p:graphicFrame>
      <p:graphicFrame>
        <p:nvGraphicFramePr>
          <p:cNvPr id="2" name="Table 1">
            <a:extLst>
              <a:ext uri="{FF2B5EF4-FFF2-40B4-BE49-F238E27FC236}">
                <a16:creationId xmlns:a16="http://schemas.microsoft.com/office/drawing/2014/main" id="{9A4C5667-5C10-D471-5DD3-D90CC3F6D5D3}"/>
              </a:ext>
            </a:extLst>
          </p:cNvPr>
          <p:cNvGraphicFramePr>
            <a:graphicFrameLocks noGrp="1"/>
          </p:cNvGraphicFramePr>
          <p:nvPr>
            <p:extLst>
              <p:ext uri="{D42A27DB-BD31-4B8C-83A1-F6EECF244321}">
                <p14:modId xmlns:p14="http://schemas.microsoft.com/office/powerpoint/2010/main" val="3355346571"/>
              </p:ext>
            </p:extLst>
          </p:nvPr>
        </p:nvGraphicFramePr>
        <p:xfrm>
          <a:off x="7984094" y="1131342"/>
          <a:ext cx="2035957" cy="5647383"/>
        </p:xfrm>
        <a:graphic>
          <a:graphicData uri="http://schemas.openxmlformats.org/drawingml/2006/table">
            <a:tbl>
              <a:tblPr>
                <a:tableStyleId>{5C22544A-7EE6-4342-B048-85BDC9FD1C3A}</a:tableStyleId>
              </a:tblPr>
              <a:tblGrid>
                <a:gridCol w="756242">
                  <a:extLst>
                    <a:ext uri="{9D8B030D-6E8A-4147-A177-3AD203B41FA5}">
                      <a16:colId xmlns:a16="http://schemas.microsoft.com/office/drawing/2014/main" val="2239058598"/>
                    </a:ext>
                  </a:extLst>
                </a:gridCol>
                <a:gridCol w="1279715">
                  <a:extLst>
                    <a:ext uri="{9D8B030D-6E8A-4147-A177-3AD203B41FA5}">
                      <a16:colId xmlns:a16="http://schemas.microsoft.com/office/drawing/2014/main" val="2018799228"/>
                    </a:ext>
                  </a:extLst>
                </a:gridCol>
              </a:tblGrid>
              <a:tr h="171638">
                <a:tc>
                  <a:txBody>
                    <a:bodyPr/>
                    <a:lstStyle/>
                    <a:p>
                      <a:pPr algn="l" fontAlgn="b"/>
                      <a:r>
                        <a:rPr lang="en-US" sz="1200" b="1" u="none" strike="noStrike" dirty="0">
                          <a:effectLst/>
                        </a:rPr>
                        <a:t>County</a:t>
                      </a:r>
                      <a:endParaRPr lang="en-US" sz="1200" b="1" i="0" u="none" strike="noStrike" dirty="0">
                        <a:effectLst/>
                        <a:latin typeface="Calibri" panose="020F0502020204030204" pitchFamily="34" charset="0"/>
                      </a:endParaRPr>
                    </a:p>
                  </a:txBody>
                  <a:tcPr marL="2593" marR="2593" marT="2593" marB="0" anchor="b"/>
                </a:tc>
                <a:tc>
                  <a:txBody>
                    <a:bodyPr/>
                    <a:lstStyle/>
                    <a:p>
                      <a:pPr algn="l" fontAlgn="b"/>
                      <a:r>
                        <a:rPr lang="en-US" sz="1200" b="1" u="none" strike="noStrike" dirty="0">
                          <a:effectLst/>
                        </a:rPr>
                        <a:t>Transferred Calls</a:t>
                      </a:r>
                      <a:endParaRPr lang="en-US" sz="1200" b="1" i="0" u="none" strike="noStrike" dirty="0">
                        <a:effectLst/>
                        <a:latin typeface="Calibri" panose="020F0502020204030204" pitchFamily="34" charset="0"/>
                      </a:endParaRPr>
                    </a:p>
                  </a:txBody>
                  <a:tcPr marL="2593" marR="2593" marT="2593" marB="0" anchor="b"/>
                </a:tc>
                <a:extLst>
                  <a:ext uri="{0D108BD9-81ED-4DB2-BD59-A6C34878D82A}">
                    <a16:rowId xmlns:a16="http://schemas.microsoft.com/office/drawing/2014/main" val="3515168665"/>
                  </a:ext>
                </a:extLst>
              </a:tr>
              <a:tr h="187999">
                <a:tc>
                  <a:txBody>
                    <a:bodyPr/>
                    <a:lstStyle/>
                    <a:p>
                      <a:pPr algn="l" fontAlgn="t"/>
                      <a:r>
                        <a:rPr lang="en-US" sz="900" b="0" i="0" u="none" strike="noStrike" dirty="0">
                          <a:solidFill>
                            <a:srgbClr val="000000"/>
                          </a:solidFill>
                          <a:effectLst/>
                          <a:latin typeface="Arial" panose="020B0604020202020204" pitchFamily="34" charset="0"/>
                        </a:rPr>
                        <a:t>McLean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15</a:t>
                      </a:r>
                    </a:p>
                  </a:txBody>
                  <a:tcPr marL="6350" marR="6350" marT="6350" marB="0"/>
                </a:tc>
                <a:extLst>
                  <a:ext uri="{0D108BD9-81ED-4DB2-BD59-A6C34878D82A}">
                    <a16:rowId xmlns:a16="http://schemas.microsoft.com/office/drawing/2014/main" val="1994667135"/>
                  </a:ext>
                </a:extLst>
              </a:tr>
              <a:tr h="187999">
                <a:tc>
                  <a:txBody>
                    <a:bodyPr/>
                    <a:lstStyle/>
                    <a:p>
                      <a:pPr algn="l" fontAlgn="t"/>
                      <a:r>
                        <a:rPr lang="en-US" sz="900" b="0" i="0" u="none" strike="noStrike" dirty="0">
                          <a:solidFill>
                            <a:srgbClr val="000000"/>
                          </a:solidFill>
                          <a:effectLst/>
                          <a:latin typeface="Arial" panose="020B0604020202020204" pitchFamily="34" charset="0"/>
                        </a:rPr>
                        <a:t>Menard</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2</a:t>
                      </a:r>
                    </a:p>
                  </a:txBody>
                  <a:tcPr marL="6350" marR="6350" marT="6350" marB="0"/>
                </a:tc>
                <a:extLst>
                  <a:ext uri="{0D108BD9-81ED-4DB2-BD59-A6C34878D82A}">
                    <a16:rowId xmlns:a16="http://schemas.microsoft.com/office/drawing/2014/main" val="3469470743"/>
                  </a:ext>
                </a:extLst>
              </a:tr>
              <a:tr h="187999">
                <a:tc>
                  <a:txBody>
                    <a:bodyPr/>
                    <a:lstStyle/>
                    <a:p>
                      <a:pPr algn="l" fontAlgn="t"/>
                      <a:r>
                        <a:rPr lang="en-US" sz="900" b="0" i="0" u="none" strike="noStrike" dirty="0">
                          <a:solidFill>
                            <a:srgbClr val="000000"/>
                          </a:solidFill>
                          <a:effectLst/>
                          <a:latin typeface="Arial" panose="020B0604020202020204" pitchFamily="34" charset="0"/>
                        </a:rPr>
                        <a:t>Mercer</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2</a:t>
                      </a:r>
                    </a:p>
                  </a:txBody>
                  <a:tcPr marL="6350" marR="6350" marT="6350" marB="0"/>
                </a:tc>
                <a:extLst>
                  <a:ext uri="{0D108BD9-81ED-4DB2-BD59-A6C34878D82A}">
                    <a16:rowId xmlns:a16="http://schemas.microsoft.com/office/drawing/2014/main" val="612177596"/>
                  </a:ext>
                </a:extLst>
              </a:tr>
              <a:tr h="187999">
                <a:tc>
                  <a:txBody>
                    <a:bodyPr/>
                    <a:lstStyle/>
                    <a:p>
                      <a:pPr algn="l" fontAlgn="t"/>
                      <a:r>
                        <a:rPr lang="en-US" sz="900" b="0" i="0" u="none" strike="noStrike" dirty="0">
                          <a:solidFill>
                            <a:srgbClr val="000000"/>
                          </a:solidFill>
                          <a:effectLst/>
                          <a:latin typeface="Arial" panose="020B0604020202020204" pitchFamily="34" charset="0"/>
                        </a:rPr>
                        <a:t>Monroe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3</a:t>
                      </a:r>
                    </a:p>
                  </a:txBody>
                  <a:tcPr marL="6350" marR="6350" marT="6350" marB="0"/>
                </a:tc>
                <a:extLst>
                  <a:ext uri="{0D108BD9-81ED-4DB2-BD59-A6C34878D82A}">
                    <a16:rowId xmlns:a16="http://schemas.microsoft.com/office/drawing/2014/main" val="540998221"/>
                  </a:ext>
                </a:extLst>
              </a:tr>
              <a:tr h="187999">
                <a:tc>
                  <a:txBody>
                    <a:bodyPr/>
                    <a:lstStyle/>
                    <a:p>
                      <a:pPr algn="l" fontAlgn="t"/>
                      <a:r>
                        <a:rPr lang="en-US" sz="900" b="0" i="0" u="none" strike="noStrike" dirty="0">
                          <a:solidFill>
                            <a:srgbClr val="000000"/>
                          </a:solidFill>
                          <a:effectLst/>
                          <a:latin typeface="Arial" panose="020B0604020202020204" pitchFamily="34" charset="0"/>
                        </a:rPr>
                        <a:t>Montgomery</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8</a:t>
                      </a:r>
                    </a:p>
                  </a:txBody>
                  <a:tcPr marL="6350" marR="6350" marT="6350" marB="0"/>
                </a:tc>
                <a:extLst>
                  <a:ext uri="{0D108BD9-81ED-4DB2-BD59-A6C34878D82A}">
                    <a16:rowId xmlns:a16="http://schemas.microsoft.com/office/drawing/2014/main" val="2879888401"/>
                  </a:ext>
                </a:extLst>
              </a:tr>
              <a:tr h="187999">
                <a:tc>
                  <a:txBody>
                    <a:bodyPr/>
                    <a:lstStyle/>
                    <a:p>
                      <a:pPr algn="l" fontAlgn="t"/>
                      <a:r>
                        <a:rPr lang="en-US" sz="900" b="0" i="0" u="none" strike="noStrike" dirty="0">
                          <a:solidFill>
                            <a:srgbClr val="000000"/>
                          </a:solidFill>
                          <a:effectLst/>
                          <a:latin typeface="Arial" panose="020B0604020202020204" pitchFamily="34" charset="0"/>
                        </a:rPr>
                        <a:t>Morgan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21</a:t>
                      </a:r>
                    </a:p>
                  </a:txBody>
                  <a:tcPr marL="6350" marR="6350" marT="6350" marB="0"/>
                </a:tc>
                <a:extLst>
                  <a:ext uri="{0D108BD9-81ED-4DB2-BD59-A6C34878D82A}">
                    <a16:rowId xmlns:a16="http://schemas.microsoft.com/office/drawing/2014/main" val="3506451517"/>
                  </a:ext>
                </a:extLst>
              </a:tr>
              <a:tr h="187999">
                <a:tc>
                  <a:txBody>
                    <a:bodyPr/>
                    <a:lstStyle/>
                    <a:p>
                      <a:pPr algn="l" fontAlgn="t"/>
                      <a:r>
                        <a:rPr lang="en-US" sz="900" b="0" i="0" u="none" strike="noStrike">
                          <a:solidFill>
                            <a:srgbClr val="000000"/>
                          </a:solidFill>
                          <a:effectLst/>
                          <a:latin typeface="Arial" panose="020B0604020202020204" pitchFamily="34" charset="0"/>
                        </a:rPr>
                        <a:t>Moultrie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6</a:t>
                      </a:r>
                    </a:p>
                  </a:txBody>
                  <a:tcPr marL="6350" marR="6350" marT="6350" marB="0"/>
                </a:tc>
                <a:extLst>
                  <a:ext uri="{0D108BD9-81ED-4DB2-BD59-A6C34878D82A}">
                    <a16:rowId xmlns:a16="http://schemas.microsoft.com/office/drawing/2014/main" val="1554526112"/>
                  </a:ext>
                </a:extLst>
              </a:tr>
              <a:tr h="187999">
                <a:tc>
                  <a:txBody>
                    <a:bodyPr/>
                    <a:lstStyle/>
                    <a:p>
                      <a:pPr algn="l" fontAlgn="t"/>
                      <a:r>
                        <a:rPr lang="en-US" sz="900" b="0" i="0" u="none" strike="noStrike" dirty="0">
                          <a:solidFill>
                            <a:srgbClr val="000000"/>
                          </a:solidFill>
                          <a:effectLst/>
                          <a:latin typeface="Arial" panose="020B0604020202020204" pitchFamily="34" charset="0"/>
                        </a:rPr>
                        <a:t>Ogle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6</a:t>
                      </a:r>
                    </a:p>
                  </a:txBody>
                  <a:tcPr marL="6350" marR="6350" marT="6350" marB="0"/>
                </a:tc>
                <a:extLst>
                  <a:ext uri="{0D108BD9-81ED-4DB2-BD59-A6C34878D82A}">
                    <a16:rowId xmlns:a16="http://schemas.microsoft.com/office/drawing/2014/main" val="2423455899"/>
                  </a:ext>
                </a:extLst>
              </a:tr>
              <a:tr h="187999">
                <a:tc>
                  <a:txBody>
                    <a:bodyPr/>
                    <a:lstStyle/>
                    <a:p>
                      <a:pPr algn="l" fontAlgn="t"/>
                      <a:r>
                        <a:rPr lang="en-US" sz="900" b="0" i="0" u="none" strike="noStrike" dirty="0">
                          <a:solidFill>
                            <a:srgbClr val="000000"/>
                          </a:solidFill>
                          <a:effectLst/>
                          <a:latin typeface="Arial" panose="020B0604020202020204" pitchFamily="34" charset="0"/>
                        </a:rPr>
                        <a:t>Peoria</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58</a:t>
                      </a:r>
                    </a:p>
                  </a:txBody>
                  <a:tcPr marL="6350" marR="6350" marT="6350" marB="0"/>
                </a:tc>
                <a:extLst>
                  <a:ext uri="{0D108BD9-81ED-4DB2-BD59-A6C34878D82A}">
                    <a16:rowId xmlns:a16="http://schemas.microsoft.com/office/drawing/2014/main" val="1219153441"/>
                  </a:ext>
                </a:extLst>
              </a:tr>
              <a:tr h="187999">
                <a:tc>
                  <a:txBody>
                    <a:bodyPr/>
                    <a:lstStyle/>
                    <a:p>
                      <a:pPr algn="l" fontAlgn="t"/>
                      <a:r>
                        <a:rPr lang="en-US" sz="900" b="0" i="0" u="none" strike="noStrike" dirty="0">
                          <a:solidFill>
                            <a:srgbClr val="000000"/>
                          </a:solidFill>
                          <a:effectLst/>
                          <a:latin typeface="Arial" panose="020B0604020202020204" pitchFamily="34" charset="0"/>
                        </a:rPr>
                        <a:t>Perry</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5</a:t>
                      </a:r>
                    </a:p>
                  </a:txBody>
                  <a:tcPr marL="6350" marR="6350" marT="6350" marB="0"/>
                </a:tc>
                <a:extLst>
                  <a:ext uri="{0D108BD9-81ED-4DB2-BD59-A6C34878D82A}">
                    <a16:rowId xmlns:a16="http://schemas.microsoft.com/office/drawing/2014/main" val="3886640355"/>
                  </a:ext>
                </a:extLst>
              </a:tr>
              <a:tr h="187999">
                <a:tc>
                  <a:txBody>
                    <a:bodyPr/>
                    <a:lstStyle/>
                    <a:p>
                      <a:pPr algn="l" fontAlgn="t"/>
                      <a:r>
                        <a:rPr lang="en-US" sz="900" b="0" i="0" u="none" strike="noStrike" dirty="0">
                          <a:solidFill>
                            <a:srgbClr val="000000"/>
                          </a:solidFill>
                          <a:effectLst/>
                          <a:latin typeface="Arial" panose="020B0604020202020204" pitchFamily="34" charset="0"/>
                        </a:rPr>
                        <a:t>Piatt</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2</a:t>
                      </a:r>
                    </a:p>
                  </a:txBody>
                  <a:tcPr marL="6350" marR="6350" marT="6350" marB="0"/>
                </a:tc>
                <a:extLst>
                  <a:ext uri="{0D108BD9-81ED-4DB2-BD59-A6C34878D82A}">
                    <a16:rowId xmlns:a16="http://schemas.microsoft.com/office/drawing/2014/main" val="1778549031"/>
                  </a:ext>
                </a:extLst>
              </a:tr>
              <a:tr h="187999">
                <a:tc>
                  <a:txBody>
                    <a:bodyPr/>
                    <a:lstStyle/>
                    <a:p>
                      <a:pPr algn="l" fontAlgn="t"/>
                      <a:r>
                        <a:rPr lang="en-US" sz="900" b="0" i="0" u="none" strike="noStrike" dirty="0">
                          <a:solidFill>
                            <a:srgbClr val="000000"/>
                          </a:solidFill>
                          <a:effectLst/>
                          <a:latin typeface="Arial" panose="020B0604020202020204" pitchFamily="34" charset="0"/>
                        </a:rPr>
                        <a:t>Pike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4</a:t>
                      </a:r>
                    </a:p>
                  </a:txBody>
                  <a:tcPr marL="6350" marR="6350" marT="6350" marB="0"/>
                </a:tc>
                <a:extLst>
                  <a:ext uri="{0D108BD9-81ED-4DB2-BD59-A6C34878D82A}">
                    <a16:rowId xmlns:a16="http://schemas.microsoft.com/office/drawing/2014/main" val="1549710714"/>
                  </a:ext>
                </a:extLst>
              </a:tr>
              <a:tr h="187999">
                <a:tc>
                  <a:txBody>
                    <a:bodyPr/>
                    <a:lstStyle/>
                    <a:p>
                      <a:pPr algn="l" fontAlgn="t"/>
                      <a:r>
                        <a:rPr lang="en-US" sz="900" b="0" i="0" u="none" strike="noStrike" dirty="0">
                          <a:solidFill>
                            <a:srgbClr val="000000"/>
                          </a:solidFill>
                          <a:effectLst/>
                          <a:latin typeface="Arial" panose="020B0604020202020204" pitchFamily="34" charset="0"/>
                        </a:rPr>
                        <a:t>Pope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a:t>
                      </a:r>
                    </a:p>
                  </a:txBody>
                  <a:tcPr marL="6350" marR="6350" marT="6350" marB="0"/>
                </a:tc>
                <a:extLst>
                  <a:ext uri="{0D108BD9-81ED-4DB2-BD59-A6C34878D82A}">
                    <a16:rowId xmlns:a16="http://schemas.microsoft.com/office/drawing/2014/main" val="3425427341"/>
                  </a:ext>
                </a:extLst>
              </a:tr>
              <a:tr h="187999">
                <a:tc>
                  <a:txBody>
                    <a:bodyPr/>
                    <a:lstStyle/>
                    <a:p>
                      <a:pPr algn="l" fontAlgn="t"/>
                      <a:r>
                        <a:rPr lang="en-US" sz="900" b="0" i="0" u="none" strike="noStrike" dirty="0">
                          <a:solidFill>
                            <a:srgbClr val="000000"/>
                          </a:solidFill>
                          <a:effectLst/>
                          <a:latin typeface="Arial" panose="020B0604020202020204" pitchFamily="34" charset="0"/>
                        </a:rPr>
                        <a:t>Pulaski</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3</a:t>
                      </a:r>
                    </a:p>
                  </a:txBody>
                  <a:tcPr marL="6350" marR="6350" marT="6350" marB="0"/>
                </a:tc>
                <a:extLst>
                  <a:ext uri="{0D108BD9-81ED-4DB2-BD59-A6C34878D82A}">
                    <a16:rowId xmlns:a16="http://schemas.microsoft.com/office/drawing/2014/main" val="2245388591"/>
                  </a:ext>
                </a:extLst>
              </a:tr>
              <a:tr h="187999">
                <a:tc>
                  <a:txBody>
                    <a:bodyPr/>
                    <a:lstStyle/>
                    <a:p>
                      <a:pPr algn="l" fontAlgn="t"/>
                      <a:r>
                        <a:rPr lang="en-US" sz="900" b="0" i="0" u="none" strike="noStrike" dirty="0">
                          <a:solidFill>
                            <a:srgbClr val="000000"/>
                          </a:solidFill>
                          <a:effectLst/>
                          <a:latin typeface="Arial" panose="020B0604020202020204" pitchFamily="34" charset="0"/>
                        </a:rPr>
                        <a:t>Randolph</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19</a:t>
                      </a:r>
                    </a:p>
                  </a:txBody>
                  <a:tcPr marL="6350" marR="6350" marT="6350" marB="0"/>
                </a:tc>
                <a:extLst>
                  <a:ext uri="{0D108BD9-81ED-4DB2-BD59-A6C34878D82A}">
                    <a16:rowId xmlns:a16="http://schemas.microsoft.com/office/drawing/2014/main" val="1758366251"/>
                  </a:ext>
                </a:extLst>
              </a:tr>
              <a:tr h="187999">
                <a:tc>
                  <a:txBody>
                    <a:bodyPr/>
                    <a:lstStyle/>
                    <a:p>
                      <a:pPr algn="l" fontAlgn="t"/>
                      <a:r>
                        <a:rPr lang="en-US" sz="900" b="0" i="0" u="none" strike="noStrike" dirty="0">
                          <a:solidFill>
                            <a:srgbClr val="000000"/>
                          </a:solidFill>
                          <a:effectLst/>
                          <a:latin typeface="Arial" panose="020B0604020202020204" pitchFamily="34" charset="0"/>
                        </a:rPr>
                        <a:t>Richland</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7</a:t>
                      </a:r>
                    </a:p>
                  </a:txBody>
                  <a:tcPr marL="6350" marR="6350" marT="6350" marB="0"/>
                </a:tc>
                <a:extLst>
                  <a:ext uri="{0D108BD9-81ED-4DB2-BD59-A6C34878D82A}">
                    <a16:rowId xmlns:a16="http://schemas.microsoft.com/office/drawing/2014/main" val="2617943966"/>
                  </a:ext>
                </a:extLst>
              </a:tr>
              <a:tr h="187999">
                <a:tc>
                  <a:txBody>
                    <a:bodyPr/>
                    <a:lstStyle/>
                    <a:p>
                      <a:pPr algn="l" fontAlgn="t"/>
                      <a:r>
                        <a:rPr lang="en-US" sz="900" b="0" i="0" u="none" strike="noStrike">
                          <a:solidFill>
                            <a:srgbClr val="000000"/>
                          </a:solidFill>
                          <a:effectLst/>
                          <a:latin typeface="Arial" panose="020B0604020202020204" pitchFamily="34" charset="0"/>
                        </a:rPr>
                        <a:t>Rock Island</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20</a:t>
                      </a:r>
                    </a:p>
                  </a:txBody>
                  <a:tcPr marL="6350" marR="6350" marT="6350" marB="0"/>
                </a:tc>
                <a:extLst>
                  <a:ext uri="{0D108BD9-81ED-4DB2-BD59-A6C34878D82A}">
                    <a16:rowId xmlns:a16="http://schemas.microsoft.com/office/drawing/2014/main" val="634383022"/>
                  </a:ext>
                </a:extLst>
              </a:tr>
              <a:tr h="187999">
                <a:tc>
                  <a:txBody>
                    <a:bodyPr/>
                    <a:lstStyle/>
                    <a:p>
                      <a:pPr algn="l" fontAlgn="t"/>
                      <a:r>
                        <a:rPr lang="en-US" sz="900" b="0" i="0" u="none" strike="noStrike">
                          <a:solidFill>
                            <a:srgbClr val="000000"/>
                          </a:solidFill>
                          <a:effectLst/>
                          <a:latin typeface="Arial" panose="020B0604020202020204" pitchFamily="34" charset="0"/>
                        </a:rPr>
                        <a:t>Saline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4</a:t>
                      </a:r>
                    </a:p>
                  </a:txBody>
                  <a:tcPr marL="6350" marR="6350" marT="6350" marB="0"/>
                </a:tc>
                <a:extLst>
                  <a:ext uri="{0D108BD9-81ED-4DB2-BD59-A6C34878D82A}">
                    <a16:rowId xmlns:a16="http://schemas.microsoft.com/office/drawing/2014/main" val="1765721888"/>
                  </a:ext>
                </a:extLst>
              </a:tr>
              <a:tr h="187999">
                <a:tc>
                  <a:txBody>
                    <a:bodyPr/>
                    <a:lstStyle/>
                    <a:p>
                      <a:pPr algn="l" fontAlgn="t"/>
                      <a:r>
                        <a:rPr lang="en-US" sz="900" b="0" i="0" u="none" strike="noStrike" dirty="0">
                          <a:solidFill>
                            <a:srgbClr val="000000"/>
                          </a:solidFill>
                          <a:effectLst/>
                          <a:latin typeface="Arial" panose="020B0604020202020204" pitchFamily="34" charset="0"/>
                        </a:rPr>
                        <a:t>Sangamon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149</a:t>
                      </a:r>
                    </a:p>
                  </a:txBody>
                  <a:tcPr marL="6350" marR="6350" marT="6350" marB="0"/>
                </a:tc>
                <a:extLst>
                  <a:ext uri="{0D108BD9-81ED-4DB2-BD59-A6C34878D82A}">
                    <a16:rowId xmlns:a16="http://schemas.microsoft.com/office/drawing/2014/main" val="3431590606"/>
                  </a:ext>
                </a:extLst>
              </a:tr>
              <a:tr h="187999">
                <a:tc>
                  <a:txBody>
                    <a:bodyPr/>
                    <a:lstStyle/>
                    <a:p>
                      <a:pPr algn="l" fontAlgn="t"/>
                      <a:r>
                        <a:rPr lang="en-US" sz="900" b="0" i="0" u="none" strike="noStrike" dirty="0">
                          <a:solidFill>
                            <a:srgbClr val="000000"/>
                          </a:solidFill>
                          <a:effectLst/>
                          <a:latin typeface="Arial" panose="020B0604020202020204" pitchFamily="34" charset="0"/>
                        </a:rPr>
                        <a:t>Scott</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a:t>
                      </a:r>
                    </a:p>
                  </a:txBody>
                  <a:tcPr marL="6350" marR="6350" marT="6350" marB="0"/>
                </a:tc>
                <a:extLst>
                  <a:ext uri="{0D108BD9-81ED-4DB2-BD59-A6C34878D82A}">
                    <a16:rowId xmlns:a16="http://schemas.microsoft.com/office/drawing/2014/main" val="856940698"/>
                  </a:ext>
                </a:extLst>
              </a:tr>
              <a:tr h="197938">
                <a:tc>
                  <a:txBody>
                    <a:bodyPr/>
                    <a:lstStyle/>
                    <a:p>
                      <a:pPr algn="l" fontAlgn="t"/>
                      <a:r>
                        <a:rPr lang="en-US" sz="900" b="0" i="0" u="none" strike="noStrike" dirty="0">
                          <a:solidFill>
                            <a:srgbClr val="000000"/>
                          </a:solidFill>
                          <a:effectLst/>
                          <a:latin typeface="Arial" panose="020B0604020202020204" pitchFamily="34" charset="0"/>
                        </a:rPr>
                        <a:t>Shelby</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3</a:t>
                      </a:r>
                    </a:p>
                  </a:txBody>
                  <a:tcPr marL="6350" marR="6350" marT="6350" marB="0"/>
                </a:tc>
                <a:extLst>
                  <a:ext uri="{0D108BD9-81ED-4DB2-BD59-A6C34878D82A}">
                    <a16:rowId xmlns:a16="http://schemas.microsoft.com/office/drawing/2014/main" val="977519590"/>
                  </a:ext>
                </a:extLst>
              </a:tr>
              <a:tr h="187999">
                <a:tc>
                  <a:txBody>
                    <a:bodyPr/>
                    <a:lstStyle/>
                    <a:p>
                      <a:pPr algn="l" fontAlgn="t"/>
                      <a:r>
                        <a:rPr lang="en-US" sz="900" b="0" i="0" u="none" strike="noStrike" dirty="0">
                          <a:solidFill>
                            <a:srgbClr val="000000"/>
                          </a:solidFill>
                          <a:effectLst/>
                          <a:latin typeface="Arial" panose="020B0604020202020204" pitchFamily="34" charset="0"/>
                        </a:rPr>
                        <a:t>St. Clair</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82</a:t>
                      </a:r>
                    </a:p>
                  </a:txBody>
                  <a:tcPr marL="6350" marR="6350" marT="6350" marB="0"/>
                </a:tc>
                <a:extLst>
                  <a:ext uri="{0D108BD9-81ED-4DB2-BD59-A6C34878D82A}">
                    <a16:rowId xmlns:a16="http://schemas.microsoft.com/office/drawing/2014/main" val="3346688829"/>
                  </a:ext>
                </a:extLst>
              </a:tr>
              <a:tr h="187999">
                <a:tc>
                  <a:txBody>
                    <a:bodyPr/>
                    <a:lstStyle/>
                    <a:p>
                      <a:pPr algn="l" fontAlgn="t"/>
                      <a:r>
                        <a:rPr lang="en-US" sz="900" b="0" i="0" u="none" strike="noStrike">
                          <a:solidFill>
                            <a:srgbClr val="000000"/>
                          </a:solidFill>
                          <a:effectLst/>
                          <a:latin typeface="Arial" panose="020B0604020202020204" pitchFamily="34" charset="0"/>
                        </a:rPr>
                        <a:t>Stephenson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16</a:t>
                      </a:r>
                    </a:p>
                  </a:txBody>
                  <a:tcPr marL="6350" marR="6350" marT="6350" marB="0"/>
                </a:tc>
                <a:extLst>
                  <a:ext uri="{0D108BD9-81ED-4DB2-BD59-A6C34878D82A}">
                    <a16:rowId xmlns:a16="http://schemas.microsoft.com/office/drawing/2014/main" val="1948569087"/>
                  </a:ext>
                </a:extLst>
              </a:tr>
              <a:tr h="187999">
                <a:tc>
                  <a:txBody>
                    <a:bodyPr/>
                    <a:lstStyle/>
                    <a:p>
                      <a:pPr algn="l" fontAlgn="t"/>
                      <a:r>
                        <a:rPr lang="en-US" sz="900" b="0" i="0" u="none" strike="noStrike" dirty="0">
                          <a:solidFill>
                            <a:srgbClr val="000000"/>
                          </a:solidFill>
                          <a:effectLst/>
                          <a:latin typeface="Arial" panose="020B0604020202020204" pitchFamily="34" charset="0"/>
                        </a:rPr>
                        <a:t>Tazewell</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46</a:t>
                      </a:r>
                    </a:p>
                  </a:txBody>
                  <a:tcPr marL="6350" marR="6350" marT="6350" marB="0"/>
                </a:tc>
                <a:extLst>
                  <a:ext uri="{0D108BD9-81ED-4DB2-BD59-A6C34878D82A}">
                    <a16:rowId xmlns:a16="http://schemas.microsoft.com/office/drawing/2014/main" val="2355245080"/>
                  </a:ext>
                </a:extLst>
              </a:tr>
              <a:tr h="187999">
                <a:tc>
                  <a:txBody>
                    <a:bodyPr/>
                    <a:lstStyle/>
                    <a:p>
                      <a:pPr algn="l" fontAlgn="t"/>
                      <a:r>
                        <a:rPr lang="en-US" sz="900" b="0" i="0" u="none" strike="noStrike" dirty="0">
                          <a:solidFill>
                            <a:srgbClr val="000000"/>
                          </a:solidFill>
                          <a:effectLst/>
                          <a:latin typeface="Arial" panose="020B0604020202020204" pitchFamily="34" charset="0"/>
                        </a:rPr>
                        <a:t>Union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20</a:t>
                      </a:r>
                    </a:p>
                  </a:txBody>
                  <a:tcPr marL="6350" marR="6350" marT="6350" marB="0"/>
                </a:tc>
                <a:extLst>
                  <a:ext uri="{0D108BD9-81ED-4DB2-BD59-A6C34878D82A}">
                    <a16:rowId xmlns:a16="http://schemas.microsoft.com/office/drawing/2014/main" val="1864195856"/>
                  </a:ext>
                </a:extLst>
              </a:tr>
              <a:tr h="187999">
                <a:tc>
                  <a:txBody>
                    <a:bodyPr/>
                    <a:lstStyle/>
                    <a:p>
                      <a:pPr algn="l" fontAlgn="t"/>
                      <a:r>
                        <a:rPr lang="en-US" sz="900" b="0" i="0" u="none" strike="noStrike" dirty="0">
                          <a:solidFill>
                            <a:srgbClr val="000000"/>
                          </a:solidFill>
                          <a:effectLst/>
                          <a:latin typeface="Arial" panose="020B0604020202020204" pitchFamily="34" charset="0"/>
                        </a:rPr>
                        <a:t>Vermilion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36</a:t>
                      </a:r>
                    </a:p>
                  </a:txBody>
                  <a:tcPr marL="6350" marR="6350" marT="6350" marB="0"/>
                </a:tc>
                <a:extLst>
                  <a:ext uri="{0D108BD9-81ED-4DB2-BD59-A6C34878D82A}">
                    <a16:rowId xmlns:a16="http://schemas.microsoft.com/office/drawing/2014/main" val="3712127034"/>
                  </a:ext>
                </a:extLst>
              </a:tr>
              <a:tr h="187999">
                <a:tc>
                  <a:txBody>
                    <a:bodyPr/>
                    <a:lstStyle/>
                    <a:p>
                      <a:pPr algn="l" fontAlgn="t"/>
                      <a:r>
                        <a:rPr lang="en-US" sz="900" b="0" i="0" u="none" strike="noStrike">
                          <a:solidFill>
                            <a:srgbClr val="000000"/>
                          </a:solidFill>
                          <a:effectLst/>
                          <a:latin typeface="Arial" panose="020B0604020202020204" pitchFamily="34" charset="0"/>
                        </a:rPr>
                        <a:t>Wabash</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2</a:t>
                      </a:r>
                    </a:p>
                  </a:txBody>
                  <a:tcPr marL="6350" marR="6350" marT="6350" marB="0"/>
                </a:tc>
                <a:extLst>
                  <a:ext uri="{0D108BD9-81ED-4DB2-BD59-A6C34878D82A}">
                    <a16:rowId xmlns:a16="http://schemas.microsoft.com/office/drawing/2014/main" val="2663430903"/>
                  </a:ext>
                </a:extLst>
              </a:tr>
              <a:tr h="187999">
                <a:tc>
                  <a:txBody>
                    <a:bodyPr/>
                    <a:lstStyle/>
                    <a:p>
                      <a:pPr algn="l" fontAlgn="t"/>
                      <a:r>
                        <a:rPr lang="en-US" sz="900" b="0" i="0" u="none" strike="noStrike" dirty="0">
                          <a:solidFill>
                            <a:srgbClr val="000000"/>
                          </a:solidFill>
                          <a:effectLst/>
                          <a:latin typeface="Arial" panose="020B0604020202020204" pitchFamily="34" charset="0"/>
                        </a:rPr>
                        <a:t>Warren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5</a:t>
                      </a:r>
                    </a:p>
                  </a:txBody>
                  <a:tcPr marL="6350" marR="6350" marT="6350" marB="0"/>
                </a:tc>
                <a:extLst>
                  <a:ext uri="{0D108BD9-81ED-4DB2-BD59-A6C34878D82A}">
                    <a16:rowId xmlns:a16="http://schemas.microsoft.com/office/drawing/2014/main" val="3910078958"/>
                  </a:ext>
                </a:extLst>
              </a:tr>
              <a:tr h="187999">
                <a:tc>
                  <a:txBody>
                    <a:bodyPr/>
                    <a:lstStyle/>
                    <a:p>
                      <a:pPr algn="l" fontAlgn="t"/>
                      <a:r>
                        <a:rPr lang="en-US" sz="900" b="0" i="0" u="none" strike="noStrike" dirty="0">
                          <a:solidFill>
                            <a:srgbClr val="000000"/>
                          </a:solidFill>
                          <a:effectLst/>
                          <a:latin typeface="Arial" panose="020B0604020202020204" pitchFamily="34" charset="0"/>
                        </a:rPr>
                        <a:t>Wayne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6</a:t>
                      </a:r>
                    </a:p>
                  </a:txBody>
                  <a:tcPr marL="6350" marR="6350" marT="6350" marB="0"/>
                </a:tc>
                <a:extLst>
                  <a:ext uri="{0D108BD9-81ED-4DB2-BD59-A6C34878D82A}">
                    <a16:rowId xmlns:a16="http://schemas.microsoft.com/office/drawing/2014/main" val="2115506937"/>
                  </a:ext>
                </a:extLst>
              </a:tr>
            </a:tbl>
          </a:graphicData>
        </a:graphic>
      </p:graphicFrame>
      <p:sp>
        <p:nvSpPr>
          <p:cNvPr id="13" name="TextBox 12">
            <a:extLst>
              <a:ext uri="{FF2B5EF4-FFF2-40B4-BE49-F238E27FC236}">
                <a16:creationId xmlns:a16="http://schemas.microsoft.com/office/drawing/2014/main" id="{B7D22D63-4B1D-7D0F-5297-1B3C02EC6DDB}"/>
              </a:ext>
            </a:extLst>
          </p:cNvPr>
          <p:cNvSpPr txBox="1"/>
          <p:nvPr/>
        </p:nvSpPr>
        <p:spPr>
          <a:xfrm>
            <a:off x="4050559" y="529356"/>
            <a:ext cx="4243485" cy="707886"/>
          </a:xfrm>
          <a:prstGeom prst="rect">
            <a:avLst/>
          </a:prstGeom>
          <a:noFill/>
        </p:spPr>
        <p:txBody>
          <a:bodyPr wrap="square" rtlCol="0">
            <a:spAutoFit/>
          </a:bodyPr>
          <a:lstStyle/>
          <a:p>
            <a:r>
              <a:rPr lang="en-US" sz="1600" dirty="0"/>
              <a:t>Data is from </a:t>
            </a:r>
          </a:p>
          <a:p>
            <a:r>
              <a:rPr lang="en-US" sz="1200" dirty="0"/>
              <a:t>May 2022 – September 20th, 2024</a:t>
            </a:r>
          </a:p>
          <a:p>
            <a:endParaRPr lang="en-US" sz="1200" dirty="0"/>
          </a:p>
        </p:txBody>
      </p:sp>
      <p:graphicFrame>
        <p:nvGraphicFramePr>
          <p:cNvPr id="3" name="Table 2">
            <a:extLst>
              <a:ext uri="{FF2B5EF4-FFF2-40B4-BE49-F238E27FC236}">
                <a16:creationId xmlns:a16="http://schemas.microsoft.com/office/drawing/2014/main" id="{9E16A64C-3603-C842-98CA-0F695657FBA8}"/>
              </a:ext>
            </a:extLst>
          </p:cNvPr>
          <p:cNvGraphicFramePr>
            <a:graphicFrameLocks noGrp="1"/>
          </p:cNvGraphicFramePr>
          <p:nvPr>
            <p:extLst>
              <p:ext uri="{D42A27DB-BD31-4B8C-83A1-F6EECF244321}">
                <p14:modId xmlns:p14="http://schemas.microsoft.com/office/powerpoint/2010/main" val="3233721315"/>
              </p:ext>
            </p:extLst>
          </p:nvPr>
        </p:nvGraphicFramePr>
        <p:xfrm>
          <a:off x="10156044" y="1131342"/>
          <a:ext cx="2035956" cy="1315993"/>
        </p:xfrm>
        <a:graphic>
          <a:graphicData uri="http://schemas.openxmlformats.org/drawingml/2006/table">
            <a:tbl>
              <a:tblPr>
                <a:tableStyleId>{5C22544A-7EE6-4342-B048-85BDC9FD1C3A}</a:tableStyleId>
              </a:tblPr>
              <a:tblGrid>
                <a:gridCol w="756242">
                  <a:extLst>
                    <a:ext uri="{9D8B030D-6E8A-4147-A177-3AD203B41FA5}">
                      <a16:colId xmlns:a16="http://schemas.microsoft.com/office/drawing/2014/main" val="208301752"/>
                    </a:ext>
                  </a:extLst>
                </a:gridCol>
                <a:gridCol w="1279714">
                  <a:extLst>
                    <a:ext uri="{9D8B030D-6E8A-4147-A177-3AD203B41FA5}">
                      <a16:colId xmlns:a16="http://schemas.microsoft.com/office/drawing/2014/main" val="3968881641"/>
                    </a:ext>
                  </a:extLst>
                </a:gridCol>
              </a:tblGrid>
              <a:tr h="187999">
                <a:tc>
                  <a:txBody>
                    <a:bodyPr/>
                    <a:lstStyle/>
                    <a:p>
                      <a:pPr algn="l" fontAlgn="b"/>
                      <a:r>
                        <a:rPr lang="en-US" sz="1200" b="1" u="none" strike="noStrike" dirty="0">
                          <a:effectLst/>
                        </a:rPr>
                        <a:t>County</a:t>
                      </a:r>
                      <a:endParaRPr lang="en-US" sz="1200" b="1" i="0" u="none" strike="noStrike" dirty="0">
                        <a:effectLst/>
                        <a:latin typeface="Calibri" panose="020F0502020204030204" pitchFamily="34" charset="0"/>
                      </a:endParaRPr>
                    </a:p>
                  </a:txBody>
                  <a:tcPr marL="2593" marR="2593" marT="2593" marB="0" anchor="b"/>
                </a:tc>
                <a:tc>
                  <a:txBody>
                    <a:bodyPr/>
                    <a:lstStyle/>
                    <a:p>
                      <a:pPr algn="l" fontAlgn="b"/>
                      <a:r>
                        <a:rPr lang="en-US" sz="1200" b="1" u="none" strike="noStrike" dirty="0">
                          <a:effectLst/>
                        </a:rPr>
                        <a:t>Transferred Calls</a:t>
                      </a:r>
                      <a:endParaRPr lang="en-US" sz="1200" b="1" i="0" u="none" strike="noStrike" dirty="0">
                        <a:effectLst/>
                        <a:latin typeface="Calibri" panose="020F0502020204030204" pitchFamily="34" charset="0"/>
                      </a:endParaRPr>
                    </a:p>
                  </a:txBody>
                  <a:tcPr marL="2593" marR="2593" marT="2593" marB="0" anchor="b"/>
                </a:tc>
                <a:extLst>
                  <a:ext uri="{0D108BD9-81ED-4DB2-BD59-A6C34878D82A}">
                    <a16:rowId xmlns:a16="http://schemas.microsoft.com/office/drawing/2014/main" val="1157543639"/>
                  </a:ext>
                </a:extLst>
              </a:tr>
              <a:tr h="187999">
                <a:tc>
                  <a:txBody>
                    <a:bodyPr/>
                    <a:lstStyle/>
                    <a:p>
                      <a:pPr algn="l" fontAlgn="t"/>
                      <a:r>
                        <a:rPr lang="en-US" sz="900" b="0" i="0" u="none" strike="noStrike" dirty="0">
                          <a:solidFill>
                            <a:srgbClr val="000000"/>
                          </a:solidFill>
                          <a:effectLst/>
                          <a:latin typeface="Arial" panose="020B0604020202020204" pitchFamily="34" charset="0"/>
                        </a:rPr>
                        <a:t>White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8</a:t>
                      </a:r>
                    </a:p>
                  </a:txBody>
                  <a:tcPr marL="6350" marR="6350" marT="6350" marB="0"/>
                </a:tc>
                <a:extLst>
                  <a:ext uri="{0D108BD9-81ED-4DB2-BD59-A6C34878D82A}">
                    <a16:rowId xmlns:a16="http://schemas.microsoft.com/office/drawing/2014/main" val="903381285"/>
                  </a:ext>
                </a:extLst>
              </a:tr>
              <a:tr h="187999">
                <a:tc>
                  <a:txBody>
                    <a:bodyPr/>
                    <a:lstStyle/>
                    <a:p>
                      <a:pPr algn="l" fontAlgn="t"/>
                      <a:r>
                        <a:rPr lang="en-US" sz="900" b="0" i="0" u="none" strike="noStrike" dirty="0">
                          <a:solidFill>
                            <a:srgbClr val="000000"/>
                          </a:solidFill>
                          <a:effectLst/>
                          <a:latin typeface="Arial" panose="020B0604020202020204" pitchFamily="34" charset="0"/>
                        </a:rPr>
                        <a:t>Whiteside</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5</a:t>
                      </a:r>
                    </a:p>
                  </a:txBody>
                  <a:tcPr marL="6350" marR="6350" marT="6350" marB="0"/>
                </a:tc>
                <a:extLst>
                  <a:ext uri="{0D108BD9-81ED-4DB2-BD59-A6C34878D82A}">
                    <a16:rowId xmlns:a16="http://schemas.microsoft.com/office/drawing/2014/main" val="2881037971"/>
                  </a:ext>
                </a:extLst>
              </a:tr>
              <a:tr h="187999">
                <a:tc>
                  <a:txBody>
                    <a:bodyPr/>
                    <a:lstStyle/>
                    <a:p>
                      <a:pPr algn="l" fontAlgn="t"/>
                      <a:r>
                        <a:rPr lang="en-US" sz="900" b="0" i="0" u="none" strike="noStrike">
                          <a:solidFill>
                            <a:srgbClr val="000000"/>
                          </a:solidFill>
                          <a:effectLst/>
                          <a:latin typeface="Arial" panose="020B0604020202020204" pitchFamily="34" charset="0"/>
                        </a:rPr>
                        <a:t>Will</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126</a:t>
                      </a:r>
                    </a:p>
                  </a:txBody>
                  <a:tcPr marL="6350" marR="6350" marT="6350" marB="0"/>
                </a:tc>
                <a:extLst>
                  <a:ext uri="{0D108BD9-81ED-4DB2-BD59-A6C34878D82A}">
                    <a16:rowId xmlns:a16="http://schemas.microsoft.com/office/drawing/2014/main" val="1517773345"/>
                  </a:ext>
                </a:extLst>
              </a:tr>
              <a:tr h="187999">
                <a:tc>
                  <a:txBody>
                    <a:bodyPr/>
                    <a:lstStyle/>
                    <a:p>
                      <a:pPr algn="l" fontAlgn="t"/>
                      <a:r>
                        <a:rPr lang="en-US" sz="900" b="0" i="0" u="none" strike="noStrike" dirty="0">
                          <a:solidFill>
                            <a:srgbClr val="000000"/>
                          </a:solidFill>
                          <a:effectLst/>
                          <a:latin typeface="Arial" panose="020B0604020202020204" pitchFamily="34" charset="0"/>
                        </a:rPr>
                        <a:t>Williamson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29</a:t>
                      </a:r>
                    </a:p>
                  </a:txBody>
                  <a:tcPr marL="6350" marR="6350" marT="6350" marB="0"/>
                </a:tc>
                <a:extLst>
                  <a:ext uri="{0D108BD9-81ED-4DB2-BD59-A6C34878D82A}">
                    <a16:rowId xmlns:a16="http://schemas.microsoft.com/office/drawing/2014/main" val="1863898979"/>
                  </a:ext>
                </a:extLst>
              </a:tr>
              <a:tr h="187999">
                <a:tc>
                  <a:txBody>
                    <a:bodyPr/>
                    <a:lstStyle/>
                    <a:p>
                      <a:pPr algn="l" fontAlgn="t"/>
                      <a:r>
                        <a:rPr lang="en-US" sz="900" b="0" i="0" u="none" strike="noStrike" dirty="0">
                          <a:solidFill>
                            <a:srgbClr val="000000"/>
                          </a:solidFill>
                          <a:effectLst/>
                          <a:latin typeface="Arial" panose="020B0604020202020204" pitchFamily="34" charset="0"/>
                        </a:rPr>
                        <a:t>Winnebago</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45</a:t>
                      </a:r>
                    </a:p>
                  </a:txBody>
                  <a:tcPr marL="6350" marR="6350" marT="6350" marB="0"/>
                </a:tc>
                <a:extLst>
                  <a:ext uri="{0D108BD9-81ED-4DB2-BD59-A6C34878D82A}">
                    <a16:rowId xmlns:a16="http://schemas.microsoft.com/office/drawing/2014/main" val="1973718069"/>
                  </a:ext>
                </a:extLst>
              </a:tr>
              <a:tr h="187999">
                <a:tc>
                  <a:txBody>
                    <a:bodyPr/>
                    <a:lstStyle/>
                    <a:p>
                      <a:pPr algn="l" fontAlgn="t"/>
                      <a:r>
                        <a:rPr lang="en-US" sz="900" b="0" i="0" u="none" strike="noStrike" dirty="0">
                          <a:solidFill>
                            <a:srgbClr val="000000"/>
                          </a:solidFill>
                          <a:effectLst/>
                          <a:latin typeface="Arial" panose="020B0604020202020204" pitchFamily="34" charset="0"/>
                        </a:rPr>
                        <a:t>Unknown</a:t>
                      </a:r>
                    </a:p>
                  </a:txBody>
                  <a:tcPr marL="6350" marR="6350" marT="6350" marB="0"/>
                </a:tc>
                <a:tc>
                  <a:txBody>
                    <a:bodyPr/>
                    <a:lstStyle/>
                    <a:p>
                      <a:pPr algn="l" fontAlgn="t"/>
                      <a:r>
                        <a:rPr lang="en-US" sz="900" b="0" i="0" u="none" strike="noStrike" dirty="0">
                          <a:solidFill>
                            <a:srgbClr val="000000"/>
                          </a:solidFill>
                          <a:effectLst/>
                          <a:latin typeface="Arial" panose="020B0604020202020204" pitchFamily="34" charset="0"/>
                        </a:rPr>
                        <a:t>1,987</a:t>
                      </a:r>
                    </a:p>
                  </a:txBody>
                  <a:tcPr marL="6350" marR="6350" marT="6350" marB="0"/>
                </a:tc>
                <a:extLst>
                  <a:ext uri="{0D108BD9-81ED-4DB2-BD59-A6C34878D82A}">
                    <a16:rowId xmlns:a16="http://schemas.microsoft.com/office/drawing/2014/main" val="3104485408"/>
                  </a:ext>
                </a:extLst>
              </a:tr>
            </a:tbl>
          </a:graphicData>
        </a:graphic>
      </p:graphicFrame>
      <p:pic>
        <p:nvPicPr>
          <p:cNvPr id="5" name="Picture 4">
            <a:extLst>
              <a:ext uri="{FF2B5EF4-FFF2-40B4-BE49-F238E27FC236}">
                <a16:creationId xmlns:a16="http://schemas.microsoft.com/office/drawing/2014/main" id="{06914455-BC2F-D822-6476-0107A28B5748}"/>
              </a:ext>
            </a:extLst>
          </p:cNvPr>
          <p:cNvPicPr>
            <a:picLocks noChangeAspect="1"/>
          </p:cNvPicPr>
          <p:nvPr/>
        </p:nvPicPr>
        <p:blipFill>
          <a:blip r:embed="rId3"/>
          <a:stretch>
            <a:fillRect/>
          </a:stretch>
        </p:blipFill>
        <p:spPr>
          <a:xfrm>
            <a:off x="1" y="762000"/>
            <a:ext cx="3717768" cy="5995715"/>
          </a:xfrm>
          <a:prstGeom prst="rect">
            <a:avLst/>
          </a:prstGeom>
        </p:spPr>
      </p:pic>
    </p:spTree>
    <p:extLst>
      <p:ext uri="{BB962C8B-B14F-4D97-AF65-F5344CB8AC3E}">
        <p14:creationId xmlns:p14="http://schemas.microsoft.com/office/powerpoint/2010/main" val="2250589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F9D7B17-9930-D18C-4138-B58A06E4A918}"/>
              </a:ext>
            </a:extLst>
          </p:cNvPr>
          <p:cNvSpPr txBox="1"/>
          <p:nvPr/>
        </p:nvSpPr>
        <p:spPr>
          <a:xfrm>
            <a:off x="3584247" y="0"/>
            <a:ext cx="8694068" cy="1077218"/>
          </a:xfrm>
          <a:prstGeom prst="rect">
            <a:avLst/>
          </a:prstGeom>
          <a:noFill/>
        </p:spPr>
        <p:txBody>
          <a:bodyPr wrap="square" rtlCol="0">
            <a:spAutoFit/>
          </a:bodyPr>
          <a:lstStyle/>
          <a:p>
            <a:r>
              <a:rPr lang="en-US" sz="3200" dirty="0"/>
              <a:t>Helpline Calls Transferred to MAR Now for Callers Seeking Buprenorphine Services</a:t>
            </a:r>
          </a:p>
        </p:txBody>
      </p:sp>
      <p:graphicFrame>
        <p:nvGraphicFramePr>
          <p:cNvPr id="8" name="Table 7">
            <a:extLst>
              <a:ext uri="{FF2B5EF4-FFF2-40B4-BE49-F238E27FC236}">
                <a16:creationId xmlns:a16="http://schemas.microsoft.com/office/drawing/2014/main" id="{61148AE6-FFD1-3778-E5E6-DD3DE8B9F70D}"/>
              </a:ext>
            </a:extLst>
          </p:cNvPr>
          <p:cNvGraphicFramePr>
            <a:graphicFrameLocks noGrp="1"/>
          </p:cNvGraphicFramePr>
          <p:nvPr>
            <p:extLst>
              <p:ext uri="{D42A27DB-BD31-4B8C-83A1-F6EECF244321}">
                <p14:modId xmlns:p14="http://schemas.microsoft.com/office/powerpoint/2010/main" val="932900068"/>
              </p:ext>
            </p:extLst>
          </p:nvPr>
        </p:nvGraphicFramePr>
        <p:xfrm>
          <a:off x="3726258" y="1591588"/>
          <a:ext cx="1940682" cy="5206784"/>
        </p:xfrm>
        <a:graphic>
          <a:graphicData uri="http://schemas.openxmlformats.org/drawingml/2006/table">
            <a:tbl>
              <a:tblPr>
                <a:tableStyleId>{5C22544A-7EE6-4342-B048-85BDC9FD1C3A}</a:tableStyleId>
              </a:tblPr>
              <a:tblGrid>
                <a:gridCol w="668141">
                  <a:extLst>
                    <a:ext uri="{9D8B030D-6E8A-4147-A177-3AD203B41FA5}">
                      <a16:colId xmlns:a16="http://schemas.microsoft.com/office/drawing/2014/main" val="4097624728"/>
                    </a:ext>
                  </a:extLst>
                </a:gridCol>
                <a:gridCol w="1272541">
                  <a:extLst>
                    <a:ext uri="{9D8B030D-6E8A-4147-A177-3AD203B41FA5}">
                      <a16:colId xmlns:a16="http://schemas.microsoft.com/office/drawing/2014/main" val="2176675493"/>
                    </a:ext>
                  </a:extLst>
                </a:gridCol>
              </a:tblGrid>
              <a:tr h="236672">
                <a:tc>
                  <a:txBody>
                    <a:bodyPr/>
                    <a:lstStyle/>
                    <a:p>
                      <a:pPr algn="l" fontAlgn="b"/>
                      <a:r>
                        <a:rPr lang="en-US" sz="1100" b="1" u="none" strike="noStrike" dirty="0">
                          <a:effectLst/>
                        </a:rPr>
                        <a:t>County</a:t>
                      </a:r>
                      <a:endParaRPr lang="en-US" sz="1100" b="1" i="0" u="none" strike="noStrike" dirty="0">
                        <a:effectLst/>
                        <a:latin typeface="Calibri" panose="020F0502020204030204" pitchFamily="34" charset="0"/>
                      </a:endParaRPr>
                    </a:p>
                  </a:txBody>
                  <a:tcPr marL="3660" marR="3660" marT="3660" marB="0" anchor="b"/>
                </a:tc>
                <a:tc>
                  <a:txBody>
                    <a:bodyPr/>
                    <a:lstStyle/>
                    <a:p>
                      <a:pPr algn="l" fontAlgn="b"/>
                      <a:r>
                        <a:rPr lang="en-US" sz="1100" b="1" u="none" strike="noStrike" dirty="0">
                          <a:effectLst/>
                        </a:rPr>
                        <a:t>Transferred Calls</a:t>
                      </a:r>
                      <a:endParaRPr lang="en-US" sz="1100" b="1" i="0" u="none" strike="noStrike" dirty="0">
                        <a:effectLst/>
                        <a:latin typeface="Calibri" panose="020F0502020204030204" pitchFamily="34" charset="0"/>
                      </a:endParaRPr>
                    </a:p>
                  </a:txBody>
                  <a:tcPr marL="3660" marR="3660" marT="3660" marB="0" anchor="b"/>
                </a:tc>
                <a:extLst>
                  <a:ext uri="{0D108BD9-81ED-4DB2-BD59-A6C34878D82A}">
                    <a16:rowId xmlns:a16="http://schemas.microsoft.com/office/drawing/2014/main" val="2598051669"/>
                  </a:ext>
                </a:extLst>
              </a:tr>
              <a:tr h="236672">
                <a:tc>
                  <a:txBody>
                    <a:bodyPr/>
                    <a:lstStyle/>
                    <a:p>
                      <a:pPr algn="l" fontAlgn="t"/>
                      <a:r>
                        <a:rPr lang="en-US" sz="900" b="0" i="0" u="none" strike="noStrike" dirty="0">
                          <a:solidFill>
                            <a:srgbClr val="000000"/>
                          </a:solidFill>
                          <a:effectLst/>
                          <a:latin typeface="Arial" panose="020B0604020202020204" pitchFamily="34" charset="0"/>
                        </a:rPr>
                        <a:t>Adams</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3</a:t>
                      </a:r>
                    </a:p>
                  </a:txBody>
                  <a:tcPr marL="6350" marR="6350" marT="6350" marB="0" anchor="ctr"/>
                </a:tc>
                <a:extLst>
                  <a:ext uri="{0D108BD9-81ED-4DB2-BD59-A6C34878D82A}">
                    <a16:rowId xmlns:a16="http://schemas.microsoft.com/office/drawing/2014/main" val="115382472"/>
                  </a:ext>
                </a:extLst>
              </a:tr>
              <a:tr h="236672">
                <a:tc>
                  <a:txBody>
                    <a:bodyPr/>
                    <a:lstStyle/>
                    <a:p>
                      <a:pPr algn="l" fontAlgn="t"/>
                      <a:r>
                        <a:rPr lang="en-US" sz="900" b="0" i="0" u="none" strike="noStrike" dirty="0">
                          <a:solidFill>
                            <a:srgbClr val="000000"/>
                          </a:solidFill>
                          <a:effectLst/>
                          <a:latin typeface="Arial" panose="020B0604020202020204" pitchFamily="34" charset="0"/>
                        </a:rPr>
                        <a:t>Alexander</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2900362041"/>
                  </a:ext>
                </a:extLst>
              </a:tr>
              <a:tr h="236672">
                <a:tc>
                  <a:txBody>
                    <a:bodyPr/>
                    <a:lstStyle/>
                    <a:p>
                      <a:pPr algn="l" fontAlgn="t"/>
                      <a:r>
                        <a:rPr lang="en-US" sz="900" b="0" i="0" u="none" strike="noStrike">
                          <a:solidFill>
                            <a:srgbClr val="000000"/>
                          </a:solidFill>
                          <a:effectLst/>
                          <a:latin typeface="Arial" panose="020B0604020202020204" pitchFamily="34" charset="0"/>
                        </a:rPr>
                        <a:t>Bond</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520278327"/>
                  </a:ext>
                </a:extLst>
              </a:tr>
              <a:tr h="236672">
                <a:tc>
                  <a:txBody>
                    <a:bodyPr/>
                    <a:lstStyle/>
                    <a:p>
                      <a:pPr algn="l" fontAlgn="t"/>
                      <a:r>
                        <a:rPr lang="en-US" sz="900" b="0" i="0" u="none" strike="noStrike">
                          <a:solidFill>
                            <a:srgbClr val="000000"/>
                          </a:solidFill>
                          <a:effectLst/>
                          <a:latin typeface="Arial" panose="020B0604020202020204" pitchFamily="34" charset="0"/>
                        </a:rPr>
                        <a:t>Boone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574099668"/>
                  </a:ext>
                </a:extLst>
              </a:tr>
              <a:tr h="236672">
                <a:tc>
                  <a:txBody>
                    <a:bodyPr/>
                    <a:lstStyle/>
                    <a:p>
                      <a:pPr algn="l" fontAlgn="t"/>
                      <a:r>
                        <a:rPr lang="en-US" sz="900" b="0" i="0" u="none" strike="noStrike">
                          <a:solidFill>
                            <a:srgbClr val="000000"/>
                          </a:solidFill>
                          <a:effectLst/>
                          <a:latin typeface="Arial" panose="020B0604020202020204" pitchFamily="34" charset="0"/>
                        </a:rPr>
                        <a:t>Bureau</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9</a:t>
                      </a:r>
                    </a:p>
                  </a:txBody>
                  <a:tcPr marL="6350" marR="6350" marT="6350" marB="0" anchor="ctr"/>
                </a:tc>
                <a:extLst>
                  <a:ext uri="{0D108BD9-81ED-4DB2-BD59-A6C34878D82A}">
                    <a16:rowId xmlns:a16="http://schemas.microsoft.com/office/drawing/2014/main" val="3880436231"/>
                  </a:ext>
                </a:extLst>
              </a:tr>
              <a:tr h="236672">
                <a:tc>
                  <a:txBody>
                    <a:bodyPr/>
                    <a:lstStyle/>
                    <a:p>
                      <a:pPr algn="l" fontAlgn="t"/>
                      <a:r>
                        <a:rPr lang="en-US" sz="900" b="0" i="0" u="none" strike="noStrike">
                          <a:solidFill>
                            <a:srgbClr val="000000"/>
                          </a:solidFill>
                          <a:effectLst/>
                          <a:latin typeface="Arial" panose="020B0604020202020204" pitchFamily="34" charset="0"/>
                        </a:rPr>
                        <a:t>Cass</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4193278289"/>
                  </a:ext>
                </a:extLst>
              </a:tr>
              <a:tr h="236672">
                <a:tc>
                  <a:txBody>
                    <a:bodyPr/>
                    <a:lstStyle/>
                    <a:p>
                      <a:pPr algn="l" fontAlgn="t"/>
                      <a:r>
                        <a:rPr lang="en-US" sz="900" b="0" i="0" u="none" strike="noStrike">
                          <a:solidFill>
                            <a:srgbClr val="000000"/>
                          </a:solidFill>
                          <a:effectLst/>
                          <a:latin typeface="Arial" panose="020B0604020202020204" pitchFamily="34" charset="0"/>
                        </a:rPr>
                        <a:t>Champaign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46</a:t>
                      </a:r>
                    </a:p>
                  </a:txBody>
                  <a:tcPr marL="6350" marR="6350" marT="6350" marB="0" anchor="ctr"/>
                </a:tc>
                <a:extLst>
                  <a:ext uri="{0D108BD9-81ED-4DB2-BD59-A6C34878D82A}">
                    <a16:rowId xmlns:a16="http://schemas.microsoft.com/office/drawing/2014/main" val="804127070"/>
                  </a:ext>
                </a:extLst>
              </a:tr>
              <a:tr h="236672">
                <a:tc>
                  <a:txBody>
                    <a:bodyPr/>
                    <a:lstStyle/>
                    <a:p>
                      <a:pPr algn="l" fontAlgn="t"/>
                      <a:r>
                        <a:rPr lang="en-US" sz="900" b="0" i="0" u="none" strike="noStrike">
                          <a:solidFill>
                            <a:srgbClr val="000000"/>
                          </a:solidFill>
                          <a:effectLst/>
                          <a:latin typeface="Arial" panose="020B0604020202020204" pitchFamily="34" charset="0"/>
                        </a:rPr>
                        <a:t>Christian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8</a:t>
                      </a:r>
                    </a:p>
                  </a:txBody>
                  <a:tcPr marL="6350" marR="6350" marT="6350" marB="0" anchor="ctr"/>
                </a:tc>
                <a:extLst>
                  <a:ext uri="{0D108BD9-81ED-4DB2-BD59-A6C34878D82A}">
                    <a16:rowId xmlns:a16="http://schemas.microsoft.com/office/drawing/2014/main" val="1917339013"/>
                  </a:ext>
                </a:extLst>
              </a:tr>
              <a:tr h="236672">
                <a:tc>
                  <a:txBody>
                    <a:bodyPr/>
                    <a:lstStyle/>
                    <a:p>
                      <a:pPr algn="l" fontAlgn="t"/>
                      <a:r>
                        <a:rPr lang="en-US" sz="900" b="0" i="0" u="none" strike="noStrike">
                          <a:solidFill>
                            <a:srgbClr val="000000"/>
                          </a:solidFill>
                          <a:effectLst/>
                          <a:latin typeface="Arial" panose="020B0604020202020204" pitchFamily="34" charset="0"/>
                        </a:rPr>
                        <a:t>Clark</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3809170660"/>
                  </a:ext>
                </a:extLst>
              </a:tr>
              <a:tr h="236672">
                <a:tc>
                  <a:txBody>
                    <a:bodyPr/>
                    <a:lstStyle/>
                    <a:p>
                      <a:pPr algn="l" fontAlgn="t"/>
                      <a:r>
                        <a:rPr lang="en-US" sz="900" b="0" i="0" u="none" strike="noStrike">
                          <a:solidFill>
                            <a:srgbClr val="000000"/>
                          </a:solidFill>
                          <a:effectLst/>
                          <a:latin typeface="Arial" panose="020B0604020202020204" pitchFamily="34" charset="0"/>
                        </a:rPr>
                        <a:t>Clay</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1288870292"/>
                  </a:ext>
                </a:extLst>
              </a:tr>
              <a:tr h="236672">
                <a:tc>
                  <a:txBody>
                    <a:bodyPr/>
                    <a:lstStyle/>
                    <a:p>
                      <a:pPr algn="l" fontAlgn="t"/>
                      <a:r>
                        <a:rPr lang="en-US" sz="900" b="0" i="0" u="none" strike="noStrike">
                          <a:solidFill>
                            <a:srgbClr val="000000"/>
                          </a:solidFill>
                          <a:effectLst/>
                          <a:latin typeface="Arial" panose="020B0604020202020204" pitchFamily="34" charset="0"/>
                        </a:rPr>
                        <a:t>Clinton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10</a:t>
                      </a:r>
                    </a:p>
                  </a:txBody>
                  <a:tcPr marL="6350" marR="6350" marT="6350" marB="0" anchor="ctr"/>
                </a:tc>
                <a:extLst>
                  <a:ext uri="{0D108BD9-81ED-4DB2-BD59-A6C34878D82A}">
                    <a16:rowId xmlns:a16="http://schemas.microsoft.com/office/drawing/2014/main" val="4111592022"/>
                  </a:ext>
                </a:extLst>
              </a:tr>
              <a:tr h="236672">
                <a:tc>
                  <a:txBody>
                    <a:bodyPr/>
                    <a:lstStyle/>
                    <a:p>
                      <a:pPr algn="l" fontAlgn="t"/>
                      <a:r>
                        <a:rPr lang="en-US" sz="900" b="0" i="0" u="none" strike="noStrike">
                          <a:solidFill>
                            <a:srgbClr val="000000"/>
                          </a:solidFill>
                          <a:effectLst/>
                          <a:latin typeface="Arial" panose="020B0604020202020204" pitchFamily="34" charset="0"/>
                        </a:rPr>
                        <a:t>Coles</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29</a:t>
                      </a:r>
                    </a:p>
                  </a:txBody>
                  <a:tcPr marL="6350" marR="6350" marT="6350" marB="0" anchor="ctr"/>
                </a:tc>
                <a:extLst>
                  <a:ext uri="{0D108BD9-81ED-4DB2-BD59-A6C34878D82A}">
                    <a16:rowId xmlns:a16="http://schemas.microsoft.com/office/drawing/2014/main" val="2696446006"/>
                  </a:ext>
                </a:extLst>
              </a:tr>
              <a:tr h="236672">
                <a:tc>
                  <a:txBody>
                    <a:bodyPr/>
                    <a:lstStyle/>
                    <a:p>
                      <a:pPr algn="l" fontAlgn="t"/>
                      <a:r>
                        <a:rPr lang="en-US" sz="900" b="0" i="0" u="none" strike="noStrike">
                          <a:solidFill>
                            <a:srgbClr val="000000"/>
                          </a:solidFill>
                          <a:effectLst/>
                          <a:latin typeface="Arial" panose="020B0604020202020204" pitchFamily="34" charset="0"/>
                        </a:rPr>
                        <a:t>Cook</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464</a:t>
                      </a:r>
                    </a:p>
                  </a:txBody>
                  <a:tcPr marL="6350" marR="6350" marT="6350" marB="0" anchor="ctr"/>
                </a:tc>
                <a:extLst>
                  <a:ext uri="{0D108BD9-81ED-4DB2-BD59-A6C34878D82A}">
                    <a16:rowId xmlns:a16="http://schemas.microsoft.com/office/drawing/2014/main" val="3218140493"/>
                  </a:ext>
                </a:extLst>
              </a:tr>
              <a:tr h="236672">
                <a:tc>
                  <a:txBody>
                    <a:bodyPr/>
                    <a:lstStyle/>
                    <a:p>
                      <a:pPr algn="l" fontAlgn="t"/>
                      <a:r>
                        <a:rPr lang="en-US" sz="900" b="0" i="0" u="none" strike="noStrike">
                          <a:solidFill>
                            <a:srgbClr val="000000"/>
                          </a:solidFill>
                          <a:effectLst/>
                          <a:latin typeface="Arial" panose="020B0604020202020204" pitchFamily="34" charset="0"/>
                        </a:rPr>
                        <a:t>Crawford</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1266755709"/>
                  </a:ext>
                </a:extLst>
              </a:tr>
              <a:tr h="236672">
                <a:tc>
                  <a:txBody>
                    <a:bodyPr/>
                    <a:lstStyle/>
                    <a:p>
                      <a:pPr algn="l" fontAlgn="t"/>
                      <a:r>
                        <a:rPr lang="en-US" sz="900" b="0" i="0" u="none" strike="noStrike">
                          <a:solidFill>
                            <a:srgbClr val="000000"/>
                          </a:solidFill>
                          <a:effectLst/>
                          <a:latin typeface="Arial" panose="020B0604020202020204" pitchFamily="34" charset="0"/>
                        </a:rPr>
                        <a:t>DeKalb</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7</a:t>
                      </a:r>
                    </a:p>
                  </a:txBody>
                  <a:tcPr marL="6350" marR="6350" marT="6350" marB="0" anchor="ctr"/>
                </a:tc>
                <a:extLst>
                  <a:ext uri="{0D108BD9-81ED-4DB2-BD59-A6C34878D82A}">
                    <a16:rowId xmlns:a16="http://schemas.microsoft.com/office/drawing/2014/main" val="1791101396"/>
                  </a:ext>
                </a:extLst>
              </a:tr>
              <a:tr h="236672">
                <a:tc>
                  <a:txBody>
                    <a:bodyPr/>
                    <a:lstStyle/>
                    <a:p>
                      <a:pPr algn="l" fontAlgn="t"/>
                      <a:r>
                        <a:rPr lang="en-US" sz="900" b="0" i="0" u="none" strike="noStrike">
                          <a:solidFill>
                            <a:srgbClr val="000000"/>
                          </a:solidFill>
                          <a:effectLst/>
                          <a:latin typeface="Arial" panose="020B0604020202020204" pitchFamily="34" charset="0"/>
                        </a:rPr>
                        <a:t>DeWitt</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3</a:t>
                      </a:r>
                    </a:p>
                  </a:txBody>
                  <a:tcPr marL="6350" marR="6350" marT="6350" marB="0" anchor="ctr"/>
                </a:tc>
                <a:extLst>
                  <a:ext uri="{0D108BD9-81ED-4DB2-BD59-A6C34878D82A}">
                    <a16:rowId xmlns:a16="http://schemas.microsoft.com/office/drawing/2014/main" val="3507690075"/>
                  </a:ext>
                </a:extLst>
              </a:tr>
              <a:tr h="236672">
                <a:tc>
                  <a:txBody>
                    <a:bodyPr/>
                    <a:lstStyle/>
                    <a:p>
                      <a:pPr algn="l" fontAlgn="t"/>
                      <a:r>
                        <a:rPr lang="en-US" sz="900" b="0" i="0" u="none" strike="noStrike">
                          <a:solidFill>
                            <a:srgbClr val="000000"/>
                          </a:solidFill>
                          <a:effectLst/>
                          <a:latin typeface="Arial" panose="020B0604020202020204" pitchFamily="34" charset="0"/>
                        </a:rPr>
                        <a:t>Douglas</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3</a:t>
                      </a:r>
                    </a:p>
                  </a:txBody>
                  <a:tcPr marL="6350" marR="6350" marT="6350" marB="0" anchor="ctr"/>
                </a:tc>
                <a:extLst>
                  <a:ext uri="{0D108BD9-81ED-4DB2-BD59-A6C34878D82A}">
                    <a16:rowId xmlns:a16="http://schemas.microsoft.com/office/drawing/2014/main" val="235036195"/>
                  </a:ext>
                </a:extLst>
              </a:tr>
              <a:tr h="236672">
                <a:tc>
                  <a:txBody>
                    <a:bodyPr/>
                    <a:lstStyle/>
                    <a:p>
                      <a:pPr algn="l" fontAlgn="t"/>
                      <a:r>
                        <a:rPr lang="en-US" sz="900" b="0" i="0" u="none" strike="noStrike">
                          <a:solidFill>
                            <a:srgbClr val="000000"/>
                          </a:solidFill>
                          <a:effectLst/>
                          <a:latin typeface="Arial" panose="020B0604020202020204" pitchFamily="34" charset="0"/>
                        </a:rPr>
                        <a:t>DuPage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50</a:t>
                      </a:r>
                    </a:p>
                  </a:txBody>
                  <a:tcPr marL="6350" marR="6350" marT="6350" marB="0" anchor="ctr"/>
                </a:tc>
                <a:extLst>
                  <a:ext uri="{0D108BD9-81ED-4DB2-BD59-A6C34878D82A}">
                    <a16:rowId xmlns:a16="http://schemas.microsoft.com/office/drawing/2014/main" val="2911403293"/>
                  </a:ext>
                </a:extLst>
              </a:tr>
              <a:tr h="236672">
                <a:tc>
                  <a:txBody>
                    <a:bodyPr/>
                    <a:lstStyle/>
                    <a:p>
                      <a:pPr algn="l" fontAlgn="t"/>
                      <a:r>
                        <a:rPr lang="en-US" sz="900" b="0" i="0" u="none" strike="noStrike" dirty="0">
                          <a:solidFill>
                            <a:srgbClr val="000000"/>
                          </a:solidFill>
                          <a:effectLst/>
                          <a:latin typeface="Arial" panose="020B0604020202020204" pitchFamily="34" charset="0"/>
                        </a:rPr>
                        <a:t>Edgar</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7</a:t>
                      </a:r>
                    </a:p>
                  </a:txBody>
                  <a:tcPr marL="6350" marR="6350" marT="6350" marB="0" anchor="ctr"/>
                </a:tc>
                <a:extLst>
                  <a:ext uri="{0D108BD9-81ED-4DB2-BD59-A6C34878D82A}">
                    <a16:rowId xmlns:a16="http://schemas.microsoft.com/office/drawing/2014/main" val="3879145930"/>
                  </a:ext>
                </a:extLst>
              </a:tr>
              <a:tr h="236672">
                <a:tc>
                  <a:txBody>
                    <a:bodyPr/>
                    <a:lstStyle/>
                    <a:p>
                      <a:pPr algn="l" fontAlgn="t"/>
                      <a:r>
                        <a:rPr lang="en-US" sz="900" b="0" i="0" u="none" strike="noStrike">
                          <a:solidFill>
                            <a:srgbClr val="000000"/>
                          </a:solidFill>
                          <a:effectLst/>
                          <a:latin typeface="Arial" panose="020B0604020202020204" pitchFamily="34" charset="0"/>
                        </a:rPr>
                        <a:t>Effingham</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527176227"/>
                  </a:ext>
                </a:extLst>
              </a:tr>
              <a:tr h="236672">
                <a:tc>
                  <a:txBody>
                    <a:bodyPr/>
                    <a:lstStyle/>
                    <a:p>
                      <a:pPr algn="l" fontAlgn="t"/>
                      <a:r>
                        <a:rPr lang="en-US" sz="900" b="0" i="0" u="none" strike="noStrike" dirty="0">
                          <a:solidFill>
                            <a:srgbClr val="000000"/>
                          </a:solidFill>
                          <a:effectLst/>
                          <a:latin typeface="Arial" panose="020B0604020202020204" pitchFamily="34" charset="0"/>
                        </a:rPr>
                        <a:t>Fayette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2290744703"/>
                  </a:ext>
                </a:extLst>
              </a:tr>
            </a:tbl>
          </a:graphicData>
        </a:graphic>
      </p:graphicFrame>
      <p:sp>
        <p:nvSpPr>
          <p:cNvPr id="10" name="TextBox 9">
            <a:extLst>
              <a:ext uri="{FF2B5EF4-FFF2-40B4-BE49-F238E27FC236}">
                <a16:creationId xmlns:a16="http://schemas.microsoft.com/office/drawing/2014/main" id="{8B8D42D1-DDA9-6DC2-13E0-8C0096C95760}"/>
              </a:ext>
            </a:extLst>
          </p:cNvPr>
          <p:cNvSpPr txBox="1"/>
          <p:nvPr/>
        </p:nvSpPr>
        <p:spPr>
          <a:xfrm>
            <a:off x="3555822" y="973756"/>
            <a:ext cx="2281555" cy="892552"/>
          </a:xfrm>
          <a:prstGeom prst="rect">
            <a:avLst/>
          </a:prstGeom>
          <a:noFill/>
        </p:spPr>
        <p:txBody>
          <a:bodyPr wrap="square" rtlCol="0">
            <a:spAutoFit/>
          </a:bodyPr>
          <a:lstStyle/>
          <a:p>
            <a:r>
              <a:rPr lang="en-US" sz="1600" dirty="0"/>
              <a:t>Data is from </a:t>
            </a:r>
          </a:p>
          <a:p>
            <a:r>
              <a:rPr lang="en-US" sz="1200" dirty="0"/>
              <a:t>May 2022 – September 20</a:t>
            </a:r>
            <a:r>
              <a:rPr lang="en-US" sz="1200" baseline="30000" dirty="0"/>
              <a:t>th</a:t>
            </a:r>
            <a:r>
              <a:rPr lang="en-US" sz="1200" dirty="0"/>
              <a:t>, 2024</a:t>
            </a:r>
          </a:p>
          <a:p>
            <a:endParaRPr lang="en-US" sz="1200" dirty="0"/>
          </a:p>
        </p:txBody>
      </p:sp>
      <p:graphicFrame>
        <p:nvGraphicFramePr>
          <p:cNvPr id="3" name="Table 2">
            <a:extLst>
              <a:ext uri="{FF2B5EF4-FFF2-40B4-BE49-F238E27FC236}">
                <a16:creationId xmlns:a16="http://schemas.microsoft.com/office/drawing/2014/main" id="{9F0110CE-3A84-8DE7-57B3-7D20E1FE52D1}"/>
              </a:ext>
            </a:extLst>
          </p:cNvPr>
          <p:cNvGraphicFramePr>
            <a:graphicFrameLocks noGrp="1"/>
          </p:cNvGraphicFramePr>
          <p:nvPr>
            <p:extLst>
              <p:ext uri="{D42A27DB-BD31-4B8C-83A1-F6EECF244321}">
                <p14:modId xmlns:p14="http://schemas.microsoft.com/office/powerpoint/2010/main" val="2795377723"/>
              </p:ext>
            </p:extLst>
          </p:nvPr>
        </p:nvGraphicFramePr>
        <p:xfrm>
          <a:off x="5789391" y="968207"/>
          <a:ext cx="1940682" cy="5830152"/>
        </p:xfrm>
        <a:graphic>
          <a:graphicData uri="http://schemas.openxmlformats.org/drawingml/2006/table">
            <a:tbl>
              <a:tblPr>
                <a:tableStyleId>{5C22544A-7EE6-4342-B048-85BDC9FD1C3A}</a:tableStyleId>
              </a:tblPr>
              <a:tblGrid>
                <a:gridCol w="632878">
                  <a:extLst>
                    <a:ext uri="{9D8B030D-6E8A-4147-A177-3AD203B41FA5}">
                      <a16:colId xmlns:a16="http://schemas.microsoft.com/office/drawing/2014/main" val="4097624728"/>
                    </a:ext>
                  </a:extLst>
                </a:gridCol>
                <a:gridCol w="1307804">
                  <a:extLst>
                    <a:ext uri="{9D8B030D-6E8A-4147-A177-3AD203B41FA5}">
                      <a16:colId xmlns:a16="http://schemas.microsoft.com/office/drawing/2014/main" val="2176675493"/>
                    </a:ext>
                  </a:extLst>
                </a:gridCol>
              </a:tblGrid>
              <a:tr h="242923">
                <a:tc>
                  <a:txBody>
                    <a:bodyPr/>
                    <a:lstStyle/>
                    <a:p>
                      <a:pPr algn="l" fontAlgn="b"/>
                      <a:r>
                        <a:rPr lang="en-US" sz="1100" b="1" u="none" strike="noStrike" dirty="0">
                          <a:effectLst/>
                        </a:rPr>
                        <a:t>County</a:t>
                      </a:r>
                      <a:endParaRPr lang="en-US" sz="1100" b="1" i="0" u="none" strike="noStrike" dirty="0">
                        <a:effectLst/>
                        <a:latin typeface="Calibri" panose="020F0502020204030204" pitchFamily="34" charset="0"/>
                      </a:endParaRPr>
                    </a:p>
                  </a:txBody>
                  <a:tcPr marL="3660" marR="3660" marT="3660" marB="0" anchor="b"/>
                </a:tc>
                <a:tc>
                  <a:txBody>
                    <a:bodyPr/>
                    <a:lstStyle/>
                    <a:p>
                      <a:pPr algn="l" fontAlgn="b"/>
                      <a:r>
                        <a:rPr lang="en-US" sz="1100" b="1" u="none" strike="noStrike" dirty="0">
                          <a:effectLst/>
                        </a:rPr>
                        <a:t>Transferred Calls</a:t>
                      </a:r>
                      <a:endParaRPr lang="en-US" sz="1100" b="1" i="0" u="none" strike="noStrike" dirty="0">
                        <a:effectLst/>
                        <a:latin typeface="Calibri" panose="020F0502020204030204" pitchFamily="34" charset="0"/>
                      </a:endParaRPr>
                    </a:p>
                  </a:txBody>
                  <a:tcPr marL="3660" marR="3660" marT="3660" marB="0" anchor="b"/>
                </a:tc>
                <a:extLst>
                  <a:ext uri="{0D108BD9-81ED-4DB2-BD59-A6C34878D82A}">
                    <a16:rowId xmlns:a16="http://schemas.microsoft.com/office/drawing/2014/main" val="2598051669"/>
                  </a:ext>
                </a:extLst>
              </a:tr>
              <a:tr h="242923">
                <a:tc>
                  <a:txBody>
                    <a:bodyPr/>
                    <a:lstStyle/>
                    <a:p>
                      <a:pPr algn="l" fontAlgn="t"/>
                      <a:r>
                        <a:rPr lang="en-US" sz="900" b="0" i="0" u="none" strike="noStrike">
                          <a:solidFill>
                            <a:srgbClr val="000000"/>
                          </a:solidFill>
                          <a:effectLst/>
                          <a:latin typeface="Arial" panose="020B0604020202020204" pitchFamily="34" charset="0"/>
                        </a:rPr>
                        <a:t>Ford</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2900362041"/>
                  </a:ext>
                </a:extLst>
              </a:tr>
              <a:tr h="242923">
                <a:tc>
                  <a:txBody>
                    <a:bodyPr/>
                    <a:lstStyle/>
                    <a:p>
                      <a:pPr algn="l" fontAlgn="t"/>
                      <a:r>
                        <a:rPr lang="en-US" sz="900" b="0" i="0" u="none" strike="noStrike">
                          <a:solidFill>
                            <a:srgbClr val="000000"/>
                          </a:solidFill>
                          <a:effectLst/>
                          <a:latin typeface="Arial" panose="020B0604020202020204" pitchFamily="34" charset="0"/>
                        </a:rPr>
                        <a:t>Franklin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26</a:t>
                      </a:r>
                    </a:p>
                  </a:txBody>
                  <a:tcPr marL="6350" marR="6350" marT="6350" marB="0" anchor="ctr"/>
                </a:tc>
                <a:extLst>
                  <a:ext uri="{0D108BD9-81ED-4DB2-BD59-A6C34878D82A}">
                    <a16:rowId xmlns:a16="http://schemas.microsoft.com/office/drawing/2014/main" val="520278327"/>
                  </a:ext>
                </a:extLst>
              </a:tr>
              <a:tr h="242923">
                <a:tc>
                  <a:txBody>
                    <a:bodyPr/>
                    <a:lstStyle/>
                    <a:p>
                      <a:pPr algn="l" fontAlgn="t"/>
                      <a:r>
                        <a:rPr lang="en-US" sz="900" b="0" i="0" u="none" strike="noStrike" dirty="0">
                          <a:solidFill>
                            <a:srgbClr val="000000"/>
                          </a:solidFill>
                          <a:effectLst/>
                          <a:latin typeface="Arial" panose="020B0604020202020204" pitchFamily="34" charset="0"/>
                        </a:rPr>
                        <a:t>Fulton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1454168381"/>
                  </a:ext>
                </a:extLst>
              </a:tr>
              <a:tr h="242923">
                <a:tc>
                  <a:txBody>
                    <a:bodyPr/>
                    <a:lstStyle/>
                    <a:p>
                      <a:pPr algn="l" fontAlgn="t"/>
                      <a:r>
                        <a:rPr lang="en-US" sz="900" b="0" i="0" u="none" strike="noStrike" dirty="0">
                          <a:solidFill>
                            <a:srgbClr val="000000"/>
                          </a:solidFill>
                          <a:effectLst/>
                          <a:latin typeface="Arial" panose="020B0604020202020204" pitchFamily="34" charset="0"/>
                        </a:rPr>
                        <a:t>Greene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574099668"/>
                  </a:ext>
                </a:extLst>
              </a:tr>
              <a:tr h="242923">
                <a:tc>
                  <a:txBody>
                    <a:bodyPr/>
                    <a:lstStyle/>
                    <a:p>
                      <a:pPr algn="l" fontAlgn="t"/>
                      <a:r>
                        <a:rPr lang="en-US" sz="900" b="0" i="0" u="none" strike="noStrike">
                          <a:solidFill>
                            <a:srgbClr val="000000"/>
                          </a:solidFill>
                          <a:effectLst/>
                          <a:latin typeface="Arial" panose="020B0604020202020204" pitchFamily="34" charset="0"/>
                        </a:rPr>
                        <a:t>Grundy</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19</a:t>
                      </a:r>
                    </a:p>
                  </a:txBody>
                  <a:tcPr marL="6350" marR="6350" marT="6350" marB="0" anchor="ctr"/>
                </a:tc>
                <a:extLst>
                  <a:ext uri="{0D108BD9-81ED-4DB2-BD59-A6C34878D82A}">
                    <a16:rowId xmlns:a16="http://schemas.microsoft.com/office/drawing/2014/main" val="3880436231"/>
                  </a:ext>
                </a:extLst>
              </a:tr>
              <a:tr h="242923">
                <a:tc>
                  <a:txBody>
                    <a:bodyPr/>
                    <a:lstStyle/>
                    <a:p>
                      <a:pPr algn="l" fontAlgn="t"/>
                      <a:r>
                        <a:rPr lang="en-US" sz="900" b="0" i="0" u="none" strike="noStrike" dirty="0">
                          <a:solidFill>
                            <a:srgbClr val="000000"/>
                          </a:solidFill>
                          <a:effectLst/>
                          <a:latin typeface="Arial" panose="020B0604020202020204" pitchFamily="34" charset="0"/>
                        </a:rPr>
                        <a:t>Hamilton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3653484639"/>
                  </a:ext>
                </a:extLst>
              </a:tr>
              <a:tr h="242923">
                <a:tc>
                  <a:txBody>
                    <a:bodyPr/>
                    <a:lstStyle/>
                    <a:p>
                      <a:pPr algn="l" fontAlgn="t"/>
                      <a:r>
                        <a:rPr lang="en-US" sz="900" b="0" i="0" u="none" strike="noStrike" dirty="0">
                          <a:solidFill>
                            <a:srgbClr val="000000"/>
                          </a:solidFill>
                          <a:effectLst/>
                          <a:latin typeface="Arial" panose="020B0604020202020204" pitchFamily="34" charset="0"/>
                        </a:rPr>
                        <a:t>Henderson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4193278289"/>
                  </a:ext>
                </a:extLst>
              </a:tr>
              <a:tr h="242923">
                <a:tc>
                  <a:txBody>
                    <a:bodyPr/>
                    <a:lstStyle/>
                    <a:p>
                      <a:pPr algn="l" fontAlgn="t"/>
                      <a:r>
                        <a:rPr lang="en-US" sz="900" b="0" i="0" u="none" strike="noStrike">
                          <a:solidFill>
                            <a:srgbClr val="000000"/>
                          </a:solidFill>
                          <a:effectLst/>
                          <a:latin typeface="Arial" panose="020B0604020202020204" pitchFamily="34" charset="0"/>
                        </a:rPr>
                        <a:t>Henry</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804127070"/>
                  </a:ext>
                </a:extLst>
              </a:tr>
              <a:tr h="242923">
                <a:tc>
                  <a:txBody>
                    <a:bodyPr/>
                    <a:lstStyle/>
                    <a:p>
                      <a:pPr algn="l" fontAlgn="t"/>
                      <a:r>
                        <a:rPr lang="en-US" sz="900" b="0" i="0" u="none" strike="noStrike">
                          <a:solidFill>
                            <a:srgbClr val="000000"/>
                          </a:solidFill>
                          <a:effectLst/>
                          <a:latin typeface="Arial" panose="020B0604020202020204" pitchFamily="34" charset="0"/>
                        </a:rPr>
                        <a:t>Iroquois</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1917339013"/>
                  </a:ext>
                </a:extLst>
              </a:tr>
              <a:tr h="242923">
                <a:tc>
                  <a:txBody>
                    <a:bodyPr/>
                    <a:lstStyle/>
                    <a:p>
                      <a:pPr algn="l" fontAlgn="t"/>
                      <a:r>
                        <a:rPr lang="en-US" sz="900" b="0" i="0" u="none" strike="noStrike" dirty="0">
                          <a:solidFill>
                            <a:srgbClr val="000000"/>
                          </a:solidFill>
                          <a:effectLst/>
                          <a:latin typeface="Arial" panose="020B0604020202020204" pitchFamily="34" charset="0"/>
                        </a:rPr>
                        <a:t>Jackson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13</a:t>
                      </a:r>
                    </a:p>
                  </a:txBody>
                  <a:tcPr marL="6350" marR="6350" marT="6350" marB="0" anchor="ctr"/>
                </a:tc>
                <a:extLst>
                  <a:ext uri="{0D108BD9-81ED-4DB2-BD59-A6C34878D82A}">
                    <a16:rowId xmlns:a16="http://schemas.microsoft.com/office/drawing/2014/main" val="3809170660"/>
                  </a:ext>
                </a:extLst>
              </a:tr>
              <a:tr h="242923">
                <a:tc>
                  <a:txBody>
                    <a:bodyPr/>
                    <a:lstStyle/>
                    <a:p>
                      <a:pPr algn="l" fontAlgn="t"/>
                      <a:r>
                        <a:rPr lang="en-US" sz="900" b="0" i="0" u="none" strike="noStrike">
                          <a:solidFill>
                            <a:srgbClr val="000000"/>
                          </a:solidFill>
                          <a:effectLst/>
                          <a:latin typeface="Arial" panose="020B0604020202020204" pitchFamily="34" charset="0"/>
                        </a:rPr>
                        <a:t>Jasper</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1288870292"/>
                  </a:ext>
                </a:extLst>
              </a:tr>
              <a:tr h="242923">
                <a:tc>
                  <a:txBody>
                    <a:bodyPr/>
                    <a:lstStyle/>
                    <a:p>
                      <a:pPr algn="l" fontAlgn="t"/>
                      <a:r>
                        <a:rPr lang="en-US" sz="900" b="0" i="0" u="none" strike="noStrike">
                          <a:solidFill>
                            <a:srgbClr val="000000"/>
                          </a:solidFill>
                          <a:effectLst/>
                          <a:latin typeface="Arial" panose="020B0604020202020204" pitchFamily="34" charset="0"/>
                        </a:rPr>
                        <a:t>Jefferson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21</a:t>
                      </a:r>
                    </a:p>
                  </a:txBody>
                  <a:tcPr marL="6350" marR="6350" marT="6350" marB="0" anchor="ctr"/>
                </a:tc>
                <a:extLst>
                  <a:ext uri="{0D108BD9-81ED-4DB2-BD59-A6C34878D82A}">
                    <a16:rowId xmlns:a16="http://schemas.microsoft.com/office/drawing/2014/main" val="4111592022"/>
                  </a:ext>
                </a:extLst>
              </a:tr>
              <a:tr h="242923">
                <a:tc>
                  <a:txBody>
                    <a:bodyPr/>
                    <a:lstStyle/>
                    <a:p>
                      <a:pPr algn="l" fontAlgn="t"/>
                      <a:r>
                        <a:rPr lang="en-US" sz="900" b="0" i="0" u="none" strike="noStrike">
                          <a:solidFill>
                            <a:srgbClr val="000000"/>
                          </a:solidFill>
                          <a:effectLst/>
                          <a:latin typeface="Arial" panose="020B0604020202020204" pitchFamily="34" charset="0"/>
                        </a:rPr>
                        <a:t>Jo Daviess</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2696446006"/>
                  </a:ext>
                </a:extLst>
              </a:tr>
              <a:tr h="242923">
                <a:tc>
                  <a:txBody>
                    <a:bodyPr/>
                    <a:lstStyle/>
                    <a:p>
                      <a:pPr algn="l" fontAlgn="t"/>
                      <a:r>
                        <a:rPr lang="en-US" sz="900" b="0" i="0" u="none" strike="noStrike">
                          <a:solidFill>
                            <a:srgbClr val="000000"/>
                          </a:solidFill>
                          <a:effectLst/>
                          <a:latin typeface="Arial" panose="020B0604020202020204" pitchFamily="34" charset="0"/>
                        </a:rPr>
                        <a:t>Johnson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10</a:t>
                      </a:r>
                    </a:p>
                  </a:txBody>
                  <a:tcPr marL="6350" marR="6350" marT="6350" marB="0" anchor="ctr"/>
                </a:tc>
                <a:extLst>
                  <a:ext uri="{0D108BD9-81ED-4DB2-BD59-A6C34878D82A}">
                    <a16:rowId xmlns:a16="http://schemas.microsoft.com/office/drawing/2014/main" val="3218140493"/>
                  </a:ext>
                </a:extLst>
              </a:tr>
              <a:tr h="242923">
                <a:tc>
                  <a:txBody>
                    <a:bodyPr/>
                    <a:lstStyle/>
                    <a:p>
                      <a:pPr algn="l" fontAlgn="t"/>
                      <a:r>
                        <a:rPr lang="en-US" sz="900" b="0" i="0" u="none" strike="noStrike">
                          <a:solidFill>
                            <a:srgbClr val="000000"/>
                          </a:solidFill>
                          <a:effectLst/>
                          <a:latin typeface="Arial" panose="020B0604020202020204" pitchFamily="34" charset="0"/>
                        </a:rPr>
                        <a:t>Kane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48</a:t>
                      </a:r>
                    </a:p>
                  </a:txBody>
                  <a:tcPr marL="6350" marR="6350" marT="6350" marB="0" anchor="ctr"/>
                </a:tc>
                <a:extLst>
                  <a:ext uri="{0D108BD9-81ED-4DB2-BD59-A6C34878D82A}">
                    <a16:rowId xmlns:a16="http://schemas.microsoft.com/office/drawing/2014/main" val="1266755709"/>
                  </a:ext>
                </a:extLst>
              </a:tr>
              <a:tr h="242923">
                <a:tc>
                  <a:txBody>
                    <a:bodyPr/>
                    <a:lstStyle/>
                    <a:p>
                      <a:pPr algn="l" fontAlgn="t"/>
                      <a:r>
                        <a:rPr lang="en-US" sz="900" b="0" i="0" u="none" strike="noStrike">
                          <a:solidFill>
                            <a:srgbClr val="000000"/>
                          </a:solidFill>
                          <a:effectLst/>
                          <a:latin typeface="Arial" panose="020B0604020202020204" pitchFamily="34" charset="0"/>
                        </a:rPr>
                        <a:t>Kankakee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19</a:t>
                      </a:r>
                    </a:p>
                  </a:txBody>
                  <a:tcPr marL="6350" marR="6350" marT="6350" marB="0" anchor="ctr"/>
                </a:tc>
                <a:extLst>
                  <a:ext uri="{0D108BD9-81ED-4DB2-BD59-A6C34878D82A}">
                    <a16:rowId xmlns:a16="http://schemas.microsoft.com/office/drawing/2014/main" val="1791101396"/>
                  </a:ext>
                </a:extLst>
              </a:tr>
              <a:tr h="242923">
                <a:tc>
                  <a:txBody>
                    <a:bodyPr/>
                    <a:lstStyle/>
                    <a:p>
                      <a:pPr algn="l" fontAlgn="t"/>
                      <a:r>
                        <a:rPr lang="en-US" sz="900" b="0" i="0" u="none" strike="noStrike">
                          <a:solidFill>
                            <a:srgbClr val="000000"/>
                          </a:solidFill>
                          <a:effectLst/>
                          <a:latin typeface="Arial" panose="020B0604020202020204" pitchFamily="34" charset="0"/>
                        </a:rPr>
                        <a:t>Kendall</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29</a:t>
                      </a:r>
                    </a:p>
                  </a:txBody>
                  <a:tcPr marL="6350" marR="6350" marT="6350" marB="0" anchor="ctr"/>
                </a:tc>
                <a:extLst>
                  <a:ext uri="{0D108BD9-81ED-4DB2-BD59-A6C34878D82A}">
                    <a16:rowId xmlns:a16="http://schemas.microsoft.com/office/drawing/2014/main" val="3507690075"/>
                  </a:ext>
                </a:extLst>
              </a:tr>
              <a:tr h="242923">
                <a:tc>
                  <a:txBody>
                    <a:bodyPr/>
                    <a:lstStyle/>
                    <a:p>
                      <a:pPr algn="l" fontAlgn="t"/>
                      <a:r>
                        <a:rPr lang="en-US" sz="900" b="0" i="0" u="none" strike="noStrike">
                          <a:solidFill>
                            <a:srgbClr val="000000"/>
                          </a:solidFill>
                          <a:effectLst/>
                          <a:latin typeface="Arial" panose="020B0604020202020204" pitchFamily="34" charset="0"/>
                        </a:rPr>
                        <a:t>Knox</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22</a:t>
                      </a:r>
                    </a:p>
                  </a:txBody>
                  <a:tcPr marL="6350" marR="6350" marT="6350" marB="0" anchor="ctr"/>
                </a:tc>
                <a:extLst>
                  <a:ext uri="{0D108BD9-81ED-4DB2-BD59-A6C34878D82A}">
                    <a16:rowId xmlns:a16="http://schemas.microsoft.com/office/drawing/2014/main" val="235036195"/>
                  </a:ext>
                </a:extLst>
              </a:tr>
              <a:tr h="242923">
                <a:tc>
                  <a:txBody>
                    <a:bodyPr/>
                    <a:lstStyle/>
                    <a:p>
                      <a:pPr algn="l" fontAlgn="t"/>
                      <a:r>
                        <a:rPr lang="en-US" sz="900" b="0" i="0" u="none" strike="noStrike">
                          <a:solidFill>
                            <a:srgbClr val="000000"/>
                          </a:solidFill>
                          <a:effectLst/>
                          <a:latin typeface="Arial" panose="020B0604020202020204" pitchFamily="34" charset="0"/>
                        </a:rPr>
                        <a:t>Lake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33</a:t>
                      </a:r>
                    </a:p>
                  </a:txBody>
                  <a:tcPr marL="6350" marR="6350" marT="6350" marB="0" anchor="ctr"/>
                </a:tc>
                <a:extLst>
                  <a:ext uri="{0D108BD9-81ED-4DB2-BD59-A6C34878D82A}">
                    <a16:rowId xmlns:a16="http://schemas.microsoft.com/office/drawing/2014/main" val="2911403293"/>
                  </a:ext>
                </a:extLst>
              </a:tr>
              <a:tr h="242923">
                <a:tc>
                  <a:txBody>
                    <a:bodyPr/>
                    <a:lstStyle/>
                    <a:p>
                      <a:pPr algn="l" fontAlgn="t"/>
                      <a:r>
                        <a:rPr lang="en-US" sz="900" b="0" i="0" u="none" strike="noStrike" dirty="0">
                          <a:solidFill>
                            <a:srgbClr val="000000"/>
                          </a:solidFill>
                          <a:effectLst/>
                          <a:latin typeface="Arial" panose="020B0604020202020204" pitchFamily="34" charset="0"/>
                        </a:rPr>
                        <a:t>LaSalle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83</a:t>
                      </a:r>
                    </a:p>
                  </a:txBody>
                  <a:tcPr marL="6350" marR="6350" marT="6350" marB="0" anchor="ctr"/>
                </a:tc>
                <a:extLst>
                  <a:ext uri="{0D108BD9-81ED-4DB2-BD59-A6C34878D82A}">
                    <a16:rowId xmlns:a16="http://schemas.microsoft.com/office/drawing/2014/main" val="3879145930"/>
                  </a:ext>
                </a:extLst>
              </a:tr>
              <a:tr h="242923">
                <a:tc>
                  <a:txBody>
                    <a:bodyPr/>
                    <a:lstStyle/>
                    <a:p>
                      <a:pPr algn="l" fontAlgn="t"/>
                      <a:r>
                        <a:rPr lang="en-US" sz="900" b="0" i="0" u="none" strike="noStrike">
                          <a:solidFill>
                            <a:srgbClr val="000000"/>
                          </a:solidFill>
                          <a:effectLst/>
                          <a:latin typeface="Arial" panose="020B0604020202020204" pitchFamily="34" charset="0"/>
                        </a:rPr>
                        <a:t>Lawrence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3</a:t>
                      </a:r>
                    </a:p>
                  </a:txBody>
                  <a:tcPr marL="6350" marR="6350" marT="6350" marB="0" anchor="ctr"/>
                </a:tc>
                <a:extLst>
                  <a:ext uri="{0D108BD9-81ED-4DB2-BD59-A6C34878D82A}">
                    <a16:rowId xmlns:a16="http://schemas.microsoft.com/office/drawing/2014/main" val="527176227"/>
                  </a:ext>
                </a:extLst>
              </a:tr>
              <a:tr h="242923">
                <a:tc>
                  <a:txBody>
                    <a:bodyPr/>
                    <a:lstStyle/>
                    <a:p>
                      <a:pPr algn="l" fontAlgn="t"/>
                      <a:r>
                        <a:rPr lang="en-US" sz="900" b="0" i="0" u="none" strike="noStrike" dirty="0">
                          <a:solidFill>
                            <a:srgbClr val="000000"/>
                          </a:solidFill>
                          <a:effectLst/>
                          <a:latin typeface="Arial" panose="020B0604020202020204" pitchFamily="34" charset="0"/>
                        </a:rPr>
                        <a:t>Lee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3844963373"/>
                  </a:ext>
                </a:extLst>
              </a:tr>
              <a:tr h="242923">
                <a:tc>
                  <a:txBody>
                    <a:bodyPr/>
                    <a:lstStyle/>
                    <a:p>
                      <a:pPr algn="l" fontAlgn="t"/>
                      <a:r>
                        <a:rPr lang="en-US" sz="900" b="0" i="0" u="none" strike="noStrike">
                          <a:solidFill>
                            <a:srgbClr val="000000"/>
                          </a:solidFill>
                          <a:effectLst/>
                          <a:latin typeface="Arial" panose="020B0604020202020204" pitchFamily="34" charset="0"/>
                        </a:rPr>
                        <a:t>Livingston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11</a:t>
                      </a:r>
                    </a:p>
                  </a:txBody>
                  <a:tcPr marL="6350" marR="6350" marT="6350" marB="0" anchor="ctr"/>
                </a:tc>
                <a:extLst>
                  <a:ext uri="{0D108BD9-81ED-4DB2-BD59-A6C34878D82A}">
                    <a16:rowId xmlns:a16="http://schemas.microsoft.com/office/drawing/2014/main" val="10954966"/>
                  </a:ext>
                </a:extLst>
              </a:tr>
            </a:tbl>
          </a:graphicData>
        </a:graphic>
      </p:graphicFrame>
      <p:graphicFrame>
        <p:nvGraphicFramePr>
          <p:cNvPr id="4" name="Table 3">
            <a:extLst>
              <a:ext uri="{FF2B5EF4-FFF2-40B4-BE49-F238E27FC236}">
                <a16:creationId xmlns:a16="http://schemas.microsoft.com/office/drawing/2014/main" id="{EFB3E7CD-2F91-5781-38F3-F09DDC5039E7}"/>
              </a:ext>
            </a:extLst>
          </p:cNvPr>
          <p:cNvGraphicFramePr>
            <a:graphicFrameLocks noGrp="1"/>
          </p:cNvGraphicFramePr>
          <p:nvPr>
            <p:extLst>
              <p:ext uri="{D42A27DB-BD31-4B8C-83A1-F6EECF244321}">
                <p14:modId xmlns:p14="http://schemas.microsoft.com/office/powerpoint/2010/main" val="3892858242"/>
              </p:ext>
            </p:extLst>
          </p:nvPr>
        </p:nvGraphicFramePr>
        <p:xfrm>
          <a:off x="7886297" y="1076433"/>
          <a:ext cx="2042821" cy="5721936"/>
        </p:xfrm>
        <a:graphic>
          <a:graphicData uri="http://schemas.openxmlformats.org/drawingml/2006/table">
            <a:tbl>
              <a:tblPr>
                <a:tableStyleId>{5C22544A-7EE6-4342-B048-85BDC9FD1C3A}</a:tableStyleId>
              </a:tblPr>
              <a:tblGrid>
                <a:gridCol w="655640">
                  <a:extLst>
                    <a:ext uri="{9D8B030D-6E8A-4147-A177-3AD203B41FA5}">
                      <a16:colId xmlns:a16="http://schemas.microsoft.com/office/drawing/2014/main" val="4097624728"/>
                    </a:ext>
                  </a:extLst>
                </a:gridCol>
                <a:gridCol w="1387181">
                  <a:extLst>
                    <a:ext uri="{9D8B030D-6E8A-4147-A177-3AD203B41FA5}">
                      <a16:colId xmlns:a16="http://schemas.microsoft.com/office/drawing/2014/main" val="2176675493"/>
                    </a:ext>
                  </a:extLst>
                </a:gridCol>
              </a:tblGrid>
              <a:tr h="260088">
                <a:tc>
                  <a:txBody>
                    <a:bodyPr/>
                    <a:lstStyle/>
                    <a:p>
                      <a:pPr algn="l" fontAlgn="b"/>
                      <a:r>
                        <a:rPr lang="en-US" sz="1100" b="1" u="none" strike="noStrike" dirty="0">
                          <a:effectLst/>
                        </a:rPr>
                        <a:t>County</a:t>
                      </a:r>
                      <a:endParaRPr lang="en-US" sz="1100" b="1" i="0" u="none" strike="noStrike" dirty="0">
                        <a:effectLst/>
                        <a:latin typeface="Calibri" panose="020F0502020204030204" pitchFamily="34" charset="0"/>
                      </a:endParaRPr>
                    </a:p>
                  </a:txBody>
                  <a:tcPr marL="3660" marR="3660" marT="3660" marB="0" anchor="b"/>
                </a:tc>
                <a:tc>
                  <a:txBody>
                    <a:bodyPr/>
                    <a:lstStyle/>
                    <a:p>
                      <a:pPr algn="l" fontAlgn="b"/>
                      <a:r>
                        <a:rPr lang="en-US" sz="1100" b="1" u="none" strike="noStrike" dirty="0">
                          <a:effectLst/>
                        </a:rPr>
                        <a:t>Transferred Calls</a:t>
                      </a:r>
                      <a:endParaRPr lang="en-US" sz="1100" b="1" i="0" u="none" strike="noStrike" dirty="0">
                        <a:effectLst/>
                        <a:latin typeface="Calibri" panose="020F0502020204030204" pitchFamily="34" charset="0"/>
                      </a:endParaRPr>
                    </a:p>
                  </a:txBody>
                  <a:tcPr marL="3660" marR="3660" marT="3660" marB="0" anchor="b"/>
                </a:tc>
                <a:extLst>
                  <a:ext uri="{0D108BD9-81ED-4DB2-BD59-A6C34878D82A}">
                    <a16:rowId xmlns:a16="http://schemas.microsoft.com/office/drawing/2014/main" val="2598051669"/>
                  </a:ext>
                </a:extLst>
              </a:tr>
              <a:tr h="260088">
                <a:tc>
                  <a:txBody>
                    <a:bodyPr/>
                    <a:lstStyle/>
                    <a:p>
                      <a:pPr algn="l" fontAlgn="t"/>
                      <a:r>
                        <a:rPr lang="en-US" sz="900" b="0" i="0" u="none" strike="noStrike">
                          <a:solidFill>
                            <a:srgbClr val="000000"/>
                          </a:solidFill>
                          <a:effectLst/>
                          <a:latin typeface="Arial" panose="020B0604020202020204" pitchFamily="34" charset="0"/>
                        </a:rPr>
                        <a:t>Logan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6</a:t>
                      </a:r>
                    </a:p>
                  </a:txBody>
                  <a:tcPr marL="6350" marR="6350" marT="6350" marB="0" anchor="ctr"/>
                </a:tc>
                <a:extLst>
                  <a:ext uri="{0D108BD9-81ED-4DB2-BD59-A6C34878D82A}">
                    <a16:rowId xmlns:a16="http://schemas.microsoft.com/office/drawing/2014/main" val="520278327"/>
                  </a:ext>
                </a:extLst>
              </a:tr>
              <a:tr h="260088">
                <a:tc>
                  <a:txBody>
                    <a:bodyPr/>
                    <a:lstStyle/>
                    <a:p>
                      <a:pPr algn="l" fontAlgn="t"/>
                      <a:r>
                        <a:rPr lang="en-US" sz="900" b="0" i="0" u="none" strike="noStrike">
                          <a:solidFill>
                            <a:srgbClr val="000000"/>
                          </a:solidFill>
                          <a:effectLst/>
                          <a:latin typeface="Arial" panose="020B0604020202020204" pitchFamily="34" charset="0"/>
                        </a:rPr>
                        <a:t>Macon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6</a:t>
                      </a:r>
                    </a:p>
                  </a:txBody>
                  <a:tcPr marL="6350" marR="6350" marT="6350" marB="0" anchor="ctr"/>
                </a:tc>
                <a:extLst>
                  <a:ext uri="{0D108BD9-81ED-4DB2-BD59-A6C34878D82A}">
                    <a16:rowId xmlns:a16="http://schemas.microsoft.com/office/drawing/2014/main" val="574099668"/>
                  </a:ext>
                </a:extLst>
              </a:tr>
              <a:tr h="260088">
                <a:tc>
                  <a:txBody>
                    <a:bodyPr/>
                    <a:lstStyle/>
                    <a:p>
                      <a:pPr algn="l" fontAlgn="t"/>
                      <a:r>
                        <a:rPr lang="en-US" sz="900" b="0" i="0" u="none" strike="noStrike">
                          <a:solidFill>
                            <a:srgbClr val="000000"/>
                          </a:solidFill>
                          <a:effectLst/>
                          <a:latin typeface="Arial" panose="020B0604020202020204" pitchFamily="34" charset="0"/>
                        </a:rPr>
                        <a:t>Macoupin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5</a:t>
                      </a:r>
                    </a:p>
                  </a:txBody>
                  <a:tcPr marL="6350" marR="6350" marT="6350" marB="0" anchor="ctr"/>
                </a:tc>
                <a:extLst>
                  <a:ext uri="{0D108BD9-81ED-4DB2-BD59-A6C34878D82A}">
                    <a16:rowId xmlns:a16="http://schemas.microsoft.com/office/drawing/2014/main" val="3880436231"/>
                  </a:ext>
                </a:extLst>
              </a:tr>
              <a:tr h="260088">
                <a:tc>
                  <a:txBody>
                    <a:bodyPr/>
                    <a:lstStyle/>
                    <a:p>
                      <a:pPr algn="l" fontAlgn="t"/>
                      <a:r>
                        <a:rPr lang="en-US" sz="900" b="0" i="0" u="none" strike="noStrike">
                          <a:solidFill>
                            <a:srgbClr val="000000"/>
                          </a:solidFill>
                          <a:effectLst/>
                          <a:latin typeface="Arial" panose="020B0604020202020204" pitchFamily="34" charset="0"/>
                        </a:rPr>
                        <a:t>Madison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31</a:t>
                      </a:r>
                    </a:p>
                  </a:txBody>
                  <a:tcPr marL="6350" marR="6350" marT="6350" marB="0" anchor="ctr"/>
                </a:tc>
                <a:extLst>
                  <a:ext uri="{0D108BD9-81ED-4DB2-BD59-A6C34878D82A}">
                    <a16:rowId xmlns:a16="http://schemas.microsoft.com/office/drawing/2014/main" val="4193278289"/>
                  </a:ext>
                </a:extLst>
              </a:tr>
              <a:tr h="260088">
                <a:tc>
                  <a:txBody>
                    <a:bodyPr/>
                    <a:lstStyle/>
                    <a:p>
                      <a:pPr algn="l" fontAlgn="t"/>
                      <a:r>
                        <a:rPr lang="en-US" sz="900" b="0" i="0" u="none" strike="noStrike">
                          <a:solidFill>
                            <a:srgbClr val="000000"/>
                          </a:solidFill>
                          <a:effectLst/>
                          <a:latin typeface="Arial" panose="020B0604020202020204" pitchFamily="34" charset="0"/>
                        </a:rPr>
                        <a:t>Marion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23</a:t>
                      </a:r>
                    </a:p>
                  </a:txBody>
                  <a:tcPr marL="6350" marR="6350" marT="6350" marB="0" anchor="ctr"/>
                </a:tc>
                <a:extLst>
                  <a:ext uri="{0D108BD9-81ED-4DB2-BD59-A6C34878D82A}">
                    <a16:rowId xmlns:a16="http://schemas.microsoft.com/office/drawing/2014/main" val="804127070"/>
                  </a:ext>
                </a:extLst>
              </a:tr>
              <a:tr h="260088">
                <a:tc>
                  <a:txBody>
                    <a:bodyPr/>
                    <a:lstStyle/>
                    <a:p>
                      <a:pPr algn="l" fontAlgn="t"/>
                      <a:r>
                        <a:rPr lang="en-US" sz="900" b="0" i="0" u="none" strike="noStrike">
                          <a:solidFill>
                            <a:srgbClr val="000000"/>
                          </a:solidFill>
                          <a:effectLst/>
                          <a:latin typeface="Arial" panose="020B0604020202020204" pitchFamily="34" charset="0"/>
                        </a:rPr>
                        <a:t>Marshall</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5</a:t>
                      </a:r>
                    </a:p>
                  </a:txBody>
                  <a:tcPr marL="6350" marR="6350" marT="6350" marB="0" anchor="ctr"/>
                </a:tc>
                <a:extLst>
                  <a:ext uri="{0D108BD9-81ED-4DB2-BD59-A6C34878D82A}">
                    <a16:rowId xmlns:a16="http://schemas.microsoft.com/office/drawing/2014/main" val="1917339013"/>
                  </a:ext>
                </a:extLst>
              </a:tr>
              <a:tr h="260088">
                <a:tc>
                  <a:txBody>
                    <a:bodyPr/>
                    <a:lstStyle/>
                    <a:p>
                      <a:pPr algn="l" fontAlgn="t"/>
                      <a:r>
                        <a:rPr lang="en-US" sz="900" b="0" i="0" u="none" strike="noStrike">
                          <a:solidFill>
                            <a:srgbClr val="000000"/>
                          </a:solidFill>
                          <a:effectLst/>
                          <a:latin typeface="Arial" panose="020B0604020202020204" pitchFamily="34" charset="0"/>
                        </a:rPr>
                        <a:t>Mason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10</a:t>
                      </a:r>
                    </a:p>
                  </a:txBody>
                  <a:tcPr marL="6350" marR="6350" marT="6350" marB="0" anchor="ctr"/>
                </a:tc>
                <a:extLst>
                  <a:ext uri="{0D108BD9-81ED-4DB2-BD59-A6C34878D82A}">
                    <a16:rowId xmlns:a16="http://schemas.microsoft.com/office/drawing/2014/main" val="3809170660"/>
                  </a:ext>
                </a:extLst>
              </a:tr>
              <a:tr h="260088">
                <a:tc>
                  <a:txBody>
                    <a:bodyPr/>
                    <a:lstStyle/>
                    <a:p>
                      <a:pPr algn="l" fontAlgn="t"/>
                      <a:r>
                        <a:rPr lang="en-US" sz="900" b="0" i="0" u="none" strike="noStrike">
                          <a:solidFill>
                            <a:srgbClr val="000000"/>
                          </a:solidFill>
                          <a:effectLst/>
                          <a:latin typeface="Arial" panose="020B0604020202020204" pitchFamily="34" charset="0"/>
                        </a:rPr>
                        <a:t>Massac</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7</a:t>
                      </a:r>
                    </a:p>
                  </a:txBody>
                  <a:tcPr marL="6350" marR="6350" marT="6350" marB="0" anchor="ctr"/>
                </a:tc>
                <a:extLst>
                  <a:ext uri="{0D108BD9-81ED-4DB2-BD59-A6C34878D82A}">
                    <a16:rowId xmlns:a16="http://schemas.microsoft.com/office/drawing/2014/main" val="1288870292"/>
                  </a:ext>
                </a:extLst>
              </a:tr>
              <a:tr h="260088">
                <a:tc>
                  <a:txBody>
                    <a:bodyPr/>
                    <a:lstStyle/>
                    <a:p>
                      <a:pPr algn="l" fontAlgn="t"/>
                      <a:r>
                        <a:rPr lang="en-US" sz="900" b="0" i="0" u="none" strike="noStrike">
                          <a:solidFill>
                            <a:srgbClr val="000000"/>
                          </a:solidFill>
                          <a:effectLst/>
                          <a:latin typeface="Arial" panose="020B0604020202020204" pitchFamily="34" charset="0"/>
                        </a:rPr>
                        <a:t>McDonough</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5</a:t>
                      </a:r>
                    </a:p>
                  </a:txBody>
                  <a:tcPr marL="6350" marR="6350" marT="6350" marB="0" anchor="ctr"/>
                </a:tc>
                <a:extLst>
                  <a:ext uri="{0D108BD9-81ED-4DB2-BD59-A6C34878D82A}">
                    <a16:rowId xmlns:a16="http://schemas.microsoft.com/office/drawing/2014/main" val="4111592022"/>
                  </a:ext>
                </a:extLst>
              </a:tr>
              <a:tr h="260088">
                <a:tc>
                  <a:txBody>
                    <a:bodyPr/>
                    <a:lstStyle/>
                    <a:p>
                      <a:pPr algn="l" fontAlgn="t"/>
                      <a:r>
                        <a:rPr lang="en-US" sz="900" b="0" i="0" u="none" strike="noStrike">
                          <a:solidFill>
                            <a:srgbClr val="000000"/>
                          </a:solidFill>
                          <a:effectLst/>
                          <a:latin typeface="Arial" panose="020B0604020202020204" pitchFamily="34" charset="0"/>
                        </a:rPr>
                        <a:t>McHenry</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38</a:t>
                      </a:r>
                    </a:p>
                  </a:txBody>
                  <a:tcPr marL="6350" marR="6350" marT="6350" marB="0" anchor="ctr"/>
                </a:tc>
                <a:extLst>
                  <a:ext uri="{0D108BD9-81ED-4DB2-BD59-A6C34878D82A}">
                    <a16:rowId xmlns:a16="http://schemas.microsoft.com/office/drawing/2014/main" val="2696446006"/>
                  </a:ext>
                </a:extLst>
              </a:tr>
              <a:tr h="260088">
                <a:tc>
                  <a:txBody>
                    <a:bodyPr/>
                    <a:lstStyle/>
                    <a:p>
                      <a:pPr algn="l" fontAlgn="t"/>
                      <a:r>
                        <a:rPr lang="en-US" sz="900" b="0" i="0" u="none" strike="noStrike">
                          <a:solidFill>
                            <a:srgbClr val="000000"/>
                          </a:solidFill>
                          <a:effectLst/>
                          <a:latin typeface="Arial" panose="020B0604020202020204" pitchFamily="34" charset="0"/>
                        </a:rPr>
                        <a:t>McLean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11</a:t>
                      </a:r>
                    </a:p>
                  </a:txBody>
                  <a:tcPr marL="6350" marR="6350" marT="6350" marB="0" anchor="ctr"/>
                </a:tc>
                <a:extLst>
                  <a:ext uri="{0D108BD9-81ED-4DB2-BD59-A6C34878D82A}">
                    <a16:rowId xmlns:a16="http://schemas.microsoft.com/office/drawing/2014/main" val="3218140493"/>
                  </a:ext>
                </a:extLst>
              </a:tr>
              <a:tr h="260088">
                <a:tc>
                  <a:txBody>
                    <a:bodyPr/>
                    <a:lstStyle/>
                    <a:p>
                      <a:pPr algn="l" fontAlgn="t"/>
                      <a:r>
                        <a:rPr lang="en-US" sz="900" b="0" i="0" u="none" strike="noStrike">
                          <a:solidFill>
                            <a:srgbClr val="000000"/>
                          </a:solidFill>
                          <a:effectLst/>
                          <a:latin typeface="Arial" panose="020B0604020202020204" pitchFamily="34" charset="0"/>
                        </a:rPr>
                        <a:t>Mercer</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1266755709"/>
                  </a:ext>
                </a:extLst>
              </a:tr>
              <a:tr h="260088">
                <a:tc>
                  <a:txBody>
                    <a:bodyPr/>
                    <a:lstStyle/>
                    <a:p>
                      <a:pPr algn="l" fontAlgn="t"/>
                      <a:r>
                        <a:rPr lang="en-US" sz="900" b="0" i="0" u="none" strike="noStrike">
                          <a:solidFill>
                            <a:srgbClr val="000000"/>
                          </a:solidFill>
                          <a:effectLst/>
                          <a:latin typeface="Arial" panose="020B0604020202020204" pitchFamily="34" charset="0"/>
                        </a:rPr>
                        <a:t>Montgomery</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5</a:t>
                      </a:r>
                    </a:p>
                  </a:txBody>
                  <a:tcPr marL="6350" marR="6350" marT="6350" marB="0" anchor="ctr"/>
                </a:tc>
                <a:extLst>
                  <a:ext uri="{0D108BD9-81ED-4DB2-BD59-A6C34878D82A}">
                    <a16:rowId xmlns:a16="http://schemas.microsoft.com/office/drawing/2014/main" val="1791101396"/>
                  </a:ext>
                </a:extLst>
              </a:tr>
              <a:tr h="260088">
                <a:tc>
                  <a:txBody>
                    <a:bodyPr/>
                    <a:lstStyle/>
                    <a:p>
                      <a:pPr algn="l" fontAlgn="t"/>
                      <a:r>
                        <a:rPr lang="en-US" sz="900" b="0" i="0" u="none" strike="noStrike">
                          <a:solidFill>
                            <a:srgbClr val="000000"/>
                          </a:solidFill>
                          <a:effectLst/>
                          <a:latin typeface="Arial" panose="020B0604020202020204" pitchFamily="34" charset="0"/>
                        </a:rPr>
                        <a:t>Morgan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19</a:t>
                      </a:r>
                    </a:p>
                  </a:txBody>
                  <a:tcPr marL="6350" marR="6350" marT="6350" marB="0" anchor="ctr"/>
                </a:tc>
                <a:extLst>
                  <a:ext uri="{0D108BD9-81ED-4DB2-BD59-A6C34878D82A}">
                    <a16:rowId xmlns:a16="http://schemas.microsoft.com/office/drawing/2014/main" val="155491677"/>
                  </a:ext>
                </a:extLst>
              </a:tr>
              <a:tr h="260088">
                <a:tc>
                  <a:txBody>
                    <a:bodyPr/>
                    <a:lstStyle/>
                    <a:p>
                      <a:pPr algn="l" fontAlgn="t"/>
                      <a:r>
                        <a:rPr lang="en-US" sz="900" b="0" i="0" u="none" strike="noStrike">
                          <a:solidFill>
                            <a:srgbClr val="000000"/>
                          </a:solidFill>
                          <a:effectLst/>
                          <a:latin typeface="Arial" panose="020B0604020202020204" pitchFamily="34" charset="0"/>
                        </a:rPr>
                        <a:t>Moultrie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5</a:t>
                      </a:r>
                    </a:p>
                  </a:txBody>
                  <a:tcPr marL="6350" marR="6350" marT="6350" marB="0" anchor="ctr"/>
                </a:tc>
                <a:extLst>
                  <a:ext uri="{0D108BD9-81ED-4DB2-BD59-A6C34878D82A}">
                    <a16:rowId xmlns:a16="http://schemas.microsoft.com/office/drawing/2014/main" val="1940669197"/>
                  </a:ext>
                </a:extLst>
              </a:tr>
              <a:tr h="260088">
                <a:tc>
                  <a:txBody>
                    <a:bodyPr/>
                    <a:lstStyle/>
                    <a:p>
                      <a:pPr algn="l" fontAlgn="t"/>
                      <a:r>
                        <a:rPr lang="en-US" sz="900" b="0" i="0" u="none" strike="noStrike">
                          <a:solidFill>
                            <a:srgbClr val="000000"/>
                          </a:solidFill>
                          <a:effectLst/>
                          <a:latin typeface="Arial" panose="020B0604020202020204" pitchFamily="34" charset="0"/>
                        </a:rPr>
                        <a:t>Ogle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5</a:t>
                      </a:r>
                    </a:p>
                  </a:txBody>
                  <a:tcPr marL="6350" marR="6350" marT="6350" marB="0" anchor="ctr"/>
                </a:tc>
                <a:extLst>
                  <a:ext uri="{0D108BD9-81ED-4DB2-BD59-A6C34878D82A}">
                    <a16:rowId xmlns:a16="http://schemas.microsoft.com/office/drawing/2014/main" val="1727937692"/>
                  </a:ext>
                </a:extLst>
              </a:tr>
              <a:tr h="260088">
                <a:tc>
                  <a:txBody>
                    <a:bodyPr/>
                    <a:lstStyle/>
                    <a:p>
                      <a:pPr algn="l" fontAlgn="t"/>
                      <a:r>
                        <a:rPr lang="en-US" sz="900" b="0" i="0" u="none" strike="noStrike">
                          <a:solidFill>
                            <a:srgbClr val="000000"/>
                          </a:solidFill>
                          <a:effectLst/>
                          <a:latin typeface="Arial" panose="020B0604020202020204" pitchFamily="34" charset="0"/>
                        </a:rPr>
                        <a:t>Peoria</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40</a:t>
                      </a:r>
                    </a:p>
                  </a:txBody>
                  <a:tcPr marL="6350" marR="6350" marT="6350" marB="0" anchor="ctr"/>
                </a:tc>
                <a:extLst>
                  <a:ext uri="{0D108BD9-81ED-4DB2-BD59-A6C34878D82A}">
                    <a16:rowId xmlns:a16="http://schemas.microsoft.com/office/drawing/2014/main" val="4111067357"/>
                  </a:ext>
                </a:extLst>
              </a:tr>
              <a:tr h="260088">
                <a:tc>
                  <a:txBody>
                    <a:bodyPr/>
                    <a:lstStyle/>
                    <a:p>
                      <a:pPr algn="l" fontAlgn="t"/>
                      <a:r>
                        <a:rPr lang="en-US" sz="900" b="0" i="0" u="none" strike="noStrike">
                          <a:solidFill>
                            <a:srgbClr val="000000"/>
                          </a:solidFill>
                          <a:effectLst/>
                          <a:latin typeface="Arial" panose="020B0604020202020204" pitchFamily="34" charset="0"/>
                        </a:rPr>
                        <a:t>Perry</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3</a:t>
                      </a:r>
                    </a:p>
                  </a:txBody>
                  <a:tcPr marL="6350" marR="6350" marT="6350" marB="0" anchor="ctr"/>
                </a:tc>
                <a:extLst>
                  <a:ext uri="{0D108BD9-81ED-4DB2-BD59-A6C34878D82A}">
                    <a16:rowId xmlns:a16="http://schemas.microsoft.com/office/drawing/2014/main" val="294084147"/>
                  </a:ext>
                </a:extLst>
              </a:tr>
              <a:tr h="260088">
                <a:tc>
                  <a:txBody>
                    <a:bodyPr/>
                    <a:lstStyle/>
                    <a:p>
                      <a:pPr algn="l" fontAlgn="t"/>
                      <a:r>
                        <a:rPr lang="en-US" sz="900" b="0" i="0" u="none" strike="noStrike" dirty="0">
                          <a:solidFill>
                            <a:srgbClr val="000000"/>
                          </a:solidFill>
                          <a:effectLst/>
                          <a:latin typeface="Arial" panose="020B0604020202020204" pitchFamily="34" charset="0"/>
                        </a:rPr>
                        <a:t>Piatt</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3563842571"/>
                  </a:ext>
                </a:extLst>
              </a:tr>
              <a:tr h="260088">
                <a:tc>
                  <a:txBody>
                    <a:bodyPr/>
                    <a:lstStyle/>
                    <a:p>
                      <a:pPr algn="l" fontAlgn="t"/>
                      <a:r>
                        <a:rPr lang="en-US" sz="900" b="0" i="0" u="none" strike="noStrike">
                          <a:solidFill>
                            <a:srgbClr val="000000"/>
                          </a:solidFill>
                          <a:effectLst/>
                          <a:latin typeface="Arial" panose="020B0604020202020204" pitchFamily="34" charset="0"/>
                        </a:rPr>
                        <a:t>Pike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3</a:t>
                      </a:r>
                    </a:p>
                  </a:txBody>
                  <a:tcPr marL="6350" marR="6350" marT="6350" marB="0" anchor="ctr"/>
                </a:tc>
                <a:extLst>
                  <a:ext uri="{0D108BD9-81ED-4DB2-BD59-A6C34878D82A}">
                    <a16:rowId xmlns:a16="http://schemas.microsoft.com/office/drawing/2014/main" val="1551647809"/>
                  </a:ext>
                </a:extLst>
              </a:tr>
              <a:tr h="260088">
                <a:tc>
                  <a:txBody>
                    <a:bodyPr/>
                    <a:lstStyle/>
                    <a:p>
                      <a:pPr algn="l" fontAlgn="t"/>
                      <a:r>
                        <a:rPr lang="en-US" sz="900" b="0" i="0" u="none" strike="noStrike">
                          <a:solidFill>
                            <a:srgbClr val="000000"/>
                          </a:solidFill>
                          <a:effectLst/>
                          <a:latin typeface="Arial" panose="020B0604020202020204" pitchFamily="34" charset="0"/>
                        </a:rPr>
                        <a:t>Pope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1822040848"/>
                  </a:ext>
                </a:extLst>
              </a:tr>
            </a:tbl>
          </a:graphicData>
        </a:graphic>
      </p:graphicFrame>
      <p:graphicFrame>
        <p:nvGraphicFramePr>
          <p:cNvPr id="5" name="Table 4">
            <a:extLst>
              <a:ext uri="{FF2B5EF4-FFF2-40B4-BE49-F238E27FC236}">
                <a16:creationId xmlns:a16="http://schemas.microsoft.com/office/drawing/2014/main" id="{DE6F3754-8153-D072-1787-937B02CB1BF8}"/>
              </a:ext>
            </a:extLst>
          </p:cNvPr>
          <p:cNvGraphicFramePr>
            <a:graphicFrameLocks noGrp="1"/>
          </p:cNvGraphicFramePr>
          <p:nvPr>
            <p:extLst>
              <p:ext uri="{D42A27DB-BD31-4B8C-83A1-F6EECF244321}">
                <p14:modId xmlns:p14="http://schemas.microsoft.com/office/powerpoint/2010/main" val="2086623537"/>
              </p:ext>
            </p:extLst>
          </p:nvPr>
        </p:nvGraphicFramePr>
        <p:xfrm>
          <a:off x="10085342" y="1076432"/>
          <a:ext cx="1864025" cy="5102328"/>
        </p:xfrm>
        <a:graphic>
          <a:graphicData uri="http://schemas.openxmlformats.org/drawingml/2006/table">
            <a:tbl>
              <a:tblPr>
                <a:tableStyleId>{5C22544A-7EE6-4342-B048-85BDC9FD1C3A}</a:tableStyleId>
              </a:tblPr>
              <a:tblGrid>
                <a:gridCol w="685439">
                  <a:extLst>
                    <a:ext uri="{9D8B030D-6E8A-4147-A177-3AD203B41FA5}">
                      <a16:colId xmlns:a16="http://schemas.microsoft.com/office/drawing/2014/main" val="3802311480"/>
                    </a:ext>
                  </a:extLst>
                </a:gridCol>
                <a:gridCol w="1178586">
                  <a:extLst>
                    <a:ext uri="{9D8B030D-6E8A-4147-A177-3AD203B41FA5}">
                      <a16:colId xmlns:a16="http://schemas.microsoft.com/office/drawing/2014/main" val="824300445"/>
                    </a:ext>
                  </a:extLst>
                </a:gridCol>
              </a:tblGrid>
              <a:tr h="238566">
                <a:tc>
                  <a:txBody>
                    <a:bodyPr/>
                    <a:lstStyle/>
                    <a:p>
                      <a:pPr algn="l" fontAlgn="b"/>
                      <a:r>
                        <a:rPr lang="en-US" sz="1100" b="1" u="none" strike="noStrike" dirty="0">
                          <a:effectLst/>
                        </a:rPr>
                        <a:t>County</a:t>
                      </a:r>
                      <a:endParaRPr lang="en-US" sz="1100" b="1" i="0" u="none" strike="noStrike" dirty="0">
                        <a:effectLst/>
                        <a:latin typeface="Calibri" panose="020F0502020204030204" pitchFamily="34" charset="0"/>
                      </a:endParaRPr>
                    </a:p>
                  </a:txBody>
                  <a:tcPr marL="3660" marR="3660" marT="3660" marB="0" anchor="b"/>
                </a:tc>
                <a:tc>
                  <a:txBody>
                    <a:bodyPr/>
                    <a:lstStyle/>
                    <a:p>
                      <a:pPr algn="l" fontAlgn="b"/>
                      <a:r>
                        <a:rPr lang="en-US" sz="1100" b="1" u="none" strike="noStrike" dirty="0">
                          <a:effectLst/>
                        </a:rPr>
                        <a:t>Transferred Calls</a:t>
                      </a:r>
                      <a:endParaRPr lang="en-US" sz="1100" b="1" i="0" u="none" strike="noStrike" dirty="0">
                        <a:effectLst/>
                        <a:latin typeface="Calibri" panose="020F0502020204030204" pitchFamily="34" charset="0"/>
                      </a:endParaRPr>
                    </a:p>
                  </a:txBody>
                  <a:tcPr marL="3660" marR="3660" marT="3660" marB="0" anchor="b"/>
                </a:tc>
                <a:extLst>
                  <a:ext uri="{0D108BD9-81ED-4DB2-BD59-A6C34878D82A}">
                    <a16:rowId xmlns:a16="http://schemas.microsoft.com/office/drawing/2014/main" val="96451263"/>
                  </a:ext>
                </a:extLst>
              </a:tr>
              <a:tr h="238566">
                <a:tc>
                  <a:txBody>
                    <a:bodyPr/>
                    <a:lstStyle/>
                    <a:p>
                      <a:pPr algn="l" fontAlgn="t"/>
                      <a:r>
                        <a:rPr lang="en-US" sz="900" b="0" i="0" u="none" strike="noStrike">
                          <a:solidFill>
                            <a:srgbClr val="000000"/>
                          </a:solidFill>
                          <a:effectLst/>
                          <a:latin typeface="Arial" panose="020B0604020202020204" pitchFamily="34" charset="0"/>
                        </a:rPr>
                        <a:t>Pulaski</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2172723960"/>
                  </a:ext>
                </a:extLst>
              </a:tr>
              <a:tr h="238566">
                <a:tc>
                  <a:txBody>
                    <a:bodyPr/>
                    <a:lstStyle/>
                    <a:p>
                      <a:pPr algn="l" fontAlgn="t"/>
                      <a:r>
                        <a:rPr lang="en-US" sz="900" b="0" i="0" u="none" strike="noStrike">
                          <a:solidFill>
                            <a:srgbClr val="000000"/>
                          </a:solidFill>
                          <a:effectLst/>
                          <a:latin typeface="Arial" panose="020B0604020202020204" pitchFamily="34" charset="0"/>
                        </a:rPr>
                        <a:t>Randolph</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14</a:t>
                      </a:r>
                    </a:p>
                  </a:txBody>
                  <a:tcPr marL="6350" marR="6350" marT="6350" marB="0" anchor="ctr"/>
                </a:tc>
                <a:extLst>
                  <a:ext uri="{0D108BD9-81ED-4DB2-BD59-A6C34878D82A}">
                    <a16:rowId xmlns:a16="http://schemas.microsoft.com/office/drawing/2014/main" val="2773624427"/>
                  </a:ext>
                </a:extLst>
              </a:tr>
              <a:tr h="238566">
                <a:tc>
                  <a:txBody>
                    <a:bodyPr/>
                    <a:lstStyle/>
                    <a:p>
                      <a:pPr algn="l" fontAlgn="t"/>
                      <a:r>
                        <a:rPr lang="en-US" sz="900" b="0" i="0" u="none" strike="noStrike">
                          <a:solidFill>
                            <a:srgbClr val="000000"/>
                          </a:solidFill>
                          <a:effectLst/>
                          <a:latin typeface="Arial" panose="020B0604020202020204" pitchFamily="34" charset="0"/>
                        </a:rPr>
                        <a:t>Richland</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5</a:t>
                      </a:r>
                    </a:p>
                  </a:txBody>
                  <a:tcPr marL="6350" marR="6350" marT="6350" marB="0" anchor="ctr"/>
                </a:tc>
                <a:extLst>
                  <a:ext uri="{0D108BD9-81ED-4DB2-BD59-A6C34878D82A}">
                    <a16:rowId xmlns:a16="http://schemas.microsoft.com/office/drawing/2014/main" val="3346633545"/>
                  </a:ext>
                </a:extLst>
              </a:tr>
              <a:tr h="238566">
                <a:tc>
                  <a:txBody>
                    <a:bodyPr/>
                    <a:lstStyle/>
                    <a:p>
                      <a:pPr algn="l" fontAlgn="t"/>
                      <a:r>
                        <a:rPr lang="en-US" sz="900" b="0" i="0" u="none" strike="noStrike">
                          <a:solidFill>
                            <a:srgbClr val="000000"/>
                          </a:solidFill>
                          <a:effectLst/>
                          <a:latin typeface="Arial" panose="020B0604020202020204" pitchFamily="34" charset="0"/>
                        </a:rPr>
                        <a:t>Rock Island</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14</a:t>
                      </a:r>
                    </a:p>
                  </a:txBody>
                  <a:tcPr marL="6350" marR="6350" marT="6350" marB="0" anchor="ctr"/>
                </a:tc>
                <a:extLst>
                  <a:ext uri="{0D108BD9-81ED-4DB2-BD59-A6C34878D82A}">
                    <a16:rowId xmlns:a16="http://schemas.microsoft.com/office/drawing/2014/main" val="112126243"/>
                  </a:ext>
                </a:extLst>
              </a:tr>
              <a:tr h="238566">
                <a:tc>
                  <a:txBody>
                    <a:bodyPr/>
                    <a:lstStyle/>
                    <a:p>
                      <a:pPr algn="l" fontAlgn="t"/>
                      <a:r>
                        <a:rPr lang="en-US" sz="900" b="0" i="0" u="none" strike="noStrike">
                          <a:solidFill>
                            <a:srgbClr val="000000"/>
                          </a:solidFill>
                          <a:effectLst/>
                          <a:latin typeface="Arial" panose="020B0604020202020204" pitchFamily="34" charset="0"/>
                        </a:rPr>
                        <a:t>Saline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1738367239"/>
                  </a:ext>
                </a:extLst>
              </a:tr>
              <a:tr h="238566">
                <a:tc>
                  <a:txBody>
                    <a:bodyPr/>
                    <a:lstStyle/>
                    <a:p>
                      <a:pPr algn="l" fontAlgn="t"/>
                      <a:r>
                        <a:rPr lang="en-US" sz="900" b="0" i="0" u="none" strike="noStrike">
                          <a:solidFill>
                            <a:srgbClr val="000000"/>
                          </a:solidFill>
                          <a:effectLst/>
                          <a:latin typeface="Arial" panose="020B0604020202020204" pitchFamily="34" charset="0"/>
                        </a:rPr>
                        <a:t>Sangamon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109</a:t>
                      </a:r>
                    </a:p>
                  </a:txBody>
                  <a:tcPr marL="6350" marR="6350" marT="6350" marB="0" anchor="ctr"/>
                </a:tc>
                <a:extLst>
                  <a:ext uri="{0D108BD9-81ED-4DB2-BD59-A6C34878D82A}">
                    <a16:rowId xmlns:a16="http://schemas.microsoft.com/office/drawing/2014/main" val="1797645290"/>
                  </a:ext>
                </a:extLst>
              </a:tr>
              <a:tr h="238566">
                <a:tc>
                  <a:txBody>
                    <a:bodyPr/>
                    <a:lstStyle/>
                    <a:p>
                      <a:pPr algn="l" fontAlgn="t"/>
                      <a:r>
                        <a:rPr lang="en-US" sz="900" b="0" i="0" u="none" strike="noStrike">
                          <a:solidFill>
                            <a:srgbClr val="000000"/>
                          </a:solidFill>
                          <a:effectLst/>
                          <a:latin typeface="Arial" panose="020B0604020202020204" pitchFamily="34" charset="0"/>
                        </a:rPr>
                        <a:t>Shelby</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840783803"/>
                  </a:ext>
                </a:extLst>
              </a:tr>
              <a:tr h="238566">
                <a:tc>
                  <a:txBody>
                    <a:bodyPr/>
                    <a:lstStyle/>
                    <a:p>
                      <a:pPr algn="l" fontAlgn="t"/>
                      <a:r>
                        <a:rPr lang="en-US" sz="900" b="0" i="0" u="none" strike="noStrike">
                          <a:solidFill>
                            <a:srgbClr val="000000"/>
                          </a:solidFill>
                          <a:effectLst/>
                          <a:latin typeface="Arial" panose="020B0604020202020204" pitchFamily="34" charset="0"/>
                        </a:rPr>
                        <a:t>St. Clair</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39</a:t>
                      </a:r>
                    </a:p>
                  </a:txBody>
                  <a:tcPr marL="6350" marR="6350" marT="6350" marB="0" anchor="ctr"/>
                </a:tc>
                <a:extLst>
                  <a:ext uri="{0D108BD9-81ED-4DB2-BD59-A6C34878D82A}">
                    <a16:rowId xmlns:a16="http://schemas.microsoft.com/office/drawing/2014/main" val="1115224738"/>
                  </a:ext>
                </a:extLst>
              </a:tr>
              <a:tr h="238566">
                <a:tc>
                  <a:txBody>
                    <a:bodyPr/>
                    <a:lstStyle/>
                    <a:p>
                      <a:pPr algn="l" fontAlgn="t"/>
                      <a:r>
                        <a:rPr lang="en-US" sz="900" b="0" i="0" u="none" strike="noStrike">
                          <a:solidFill>
                            <a:srgbClr val="000000"/>
                          </a:solidFill>
                          <a:effectLst/>
                          <a:latin typeface="Arial" panose="020B0604020202020204" pitchFamily="34" charset="0"/>
                        </a:rPr>
                        <a:t>Stephenson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10</a:t>
                      </a:r>
                    </a:p>
                  </a:txBody>
                  <a:tcPr marL="6350" marR="6350" marT="6350" marB="0" anchor="ctr"/>
                </a:tc>
                <a:extLst>
                  <a:ext uri="{0D108BD9-81ED-4DB2-BD59-A6C34878D82A}">
                    <a16:rowId xmlns:a16="http://schemas.microsoft.com/office/drawing/2014/main" val="681506659"/>
                  </a:ext>
                </a:extLst>
              </a:tr>
              <a:tr h="238566">
                <a:tc>
                  <a:txBody>
                    <a:bodyPr/>
                    <a:lstStyle/>
                    <a:p>
                      <a:pPr algn="l" fontAlgn="t"/>
                      <a:r>
                        <a:rPr lang="en-US" sz="900" b="0" i="0" u="none" strike="noStrike">
                          <a:solidFill>
                            <a:srgbClr val="000000"/>
                          </a:solidFill>
                          <a:effectLst/>
                          <a:latin typeface="Arial" panose="020B0604020202020204" pitchFamily="34" charset="0"/>
                        </a:rPr>
                        <a:t>Tazewell</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39</a:t>
                      </a:r>
                    </a:p>
                  </a:txBody>
                  <a:tcPr marL="6350" marR="6350" marT="6350" marB="0" anchor="ctr"/>
                </a:tc>
                <a:extLst>
                  <a:ext uri="{0D108BD9-81ED-4DB2-BD59-A6C34878D82A}">
                    <a16:rowId xmlns:a16="http://schemas.microsoft.com/office/drawing/2014/main" val="1249055165"/>
                  </a:ext>
                </a:extLst>
              </a:tr>
              <a:tr h="284787">
                <a:tc>
                  <a:txBody>
                    <a:bodyPr/>
                    <a:lstStyle/>
                    <a:p>
                      <a:pPr algn="l" fontAlgn="t"/>
                      <a:r>
                        <a:rPr lang="en-US" sz="900" b="0" i="0" u="none" strike="noStrike">
                          <a:solidFill>
                            <a:srgbClr val="000000"/>
                          </a:solidFill>
                          <a:effectLst/>
                          <a:latin typeface="Arial" panose="020B0604020202020204" pitchFamily="34" charset="0"/>
                        </a:rPr>
                        <a:t>Union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18</a:t>
                      </a:r>
                    </a:p>
                  </a:txBody>
                  <a:tcPr marL="6350" marR="6350" marT="6350" marB="0" anchor="ctr"/>
                </a:tc>
                <a:extLst>
                  <a:ext uri="{0D108BD9-81ED-4DB2-BD59-A6C34878D82A}">
                    <a16:rowId xmlns:a16="http://schemas.microsoft.com/office/drawing/2014/main" val="865582172"/>
                  </a:ext>
                </a:extLst>
              </a:tr>
              <a:tr h="238566">
                <a:tc>
                  <a:txBody>
                    <a:bodyPr/>
                    <a:lstStyle/>
                    <a:p>
                      <a:pPr algn="l" fontAlgn="t"/>
                      <a:r>
                        <a:rPr lang="en-US" sz="900" b="0" i="0" u="none" strike="noStrike">
                          <a:solidFill>
                            <a:srgbClr val="000000"/>
                          </a:solidFill>
                          <a:effectLst/>
                          <a:latin typeface="Arial" panose="020B0604020202020204" pitchFamily="34" charset="0"/>
                        </a:rPr>
                        <a:t>Vermilion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24</a:t>
                      </a:r>
                    </a:p>
                  </a:txBody>
                  <a:tcPr marL="6350" marR="6350" marT="6350" marB="0" anchor="ctr"/>
                </a:tc>
                <a:extLst>
                  <a:ext uri="{0D108BD9-81ED-4DB2-BD59-A6C34878D82A}">
                    <a16:rowId xmlns:a16="http://schemas.microsoft.com/office/drawing/2014/main" val="1736389524"/>
                  </a:ext>
                </a:extLst>
              </a:tr>
              <a:tr h="238566">
                <a:tc>
                  <a:txBody>
                    <a:bodyPr/>
                    <a:lstStyle/>
                    <a:p>
                      <a:pPr algn="l" fontAlgn="t"/>
                      <a:r>
                        <a:rPr lang="en-US" sz="900" b="0" i="0" u="none" strike="noStrike">
                          <a:solidFill>
                            <a:srgbClr val="000000"/>
                          </a:solidFill>
                          <a:effectLst/>
                          <a:latin typeface="Arial" panose="020B0604020202020204" pitchFamily="34" charset="0"/>
                        </a:rPr>
                        <a:t>Wabash</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3139817620"/>
                  </a:ext>
                </a:extLst>
              </a:tr>
              <a:tr h="238566">
                <a:tc>
                  <a:txBody>
                    <a:bodyPr/>
                    <a:lstStyle/>
                    <a:p>
                      <a:pPr algn="l" fontAlgn="t"/>
                      <a:r>
                        <a:rPr lang="en-US" sz="900" b="0" i="0" u="none" strike="noStrike">
                          <a:solidFill>
                            <a:srgbClr val="000000"/>
                          </a:solidFill>
                          <a:effectLst/>
                          <a:latin typeface="Arial" panose="020B0604020202020204" pitchFamily="34" charset="0"/>
                        </a:rPr>
                        <a:t>Warren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5</a:t>
                      </a:r>
                    </a:p>
                  </a:txBody>
                  <a:tcPr marL="6350" marR="6350" marT="6350" marB="0" anchor="ctr"/>
                </a:tc>
                <a:extLst>
                  <a:ext uri="{0D108BD9-81ED-4DB2-BD59-A6C34878D82A}">
                    <a16:rowId xmlns:a16="http://schemas.microsoft.com/office/drawing/2014/main" val="4163780934"/>
                  </a:ext>
                </a:extLst>
              </a:tr>
              <a:tr h="284787">
                <a:tc>
                  <a:txBody>
                    <a:bodyPr/>
                    <a:lstStyle/>
                    <a:p>
                      <a:pPr algn="l" fontAlgn="t"/>
                      <a:r>
                        <a:rPr lang="en-US" sz="900" b="0" i="0" u="none" strike="noStrike">
                          <a:solidFill>
                            <a:srgbClr val="000000"/>
                          </a:solidFill>
                          <a:effectLst/>
                          <a:latin typeface="Arial" panose="020B0604020202020204" pitchFamily="34" charset="0"/>
                        </a:rPr>
                        <a:t>Wayne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6</a:t>
                      </a:r>
                    </a:p>
                  </a:txBody>
                  <a:tcPr marL="6350" marR="6350" marT="6350" marB="0" anchor="ctr"/>
                </a:tc>
                <a:extLst>
                  <a:ext uri="{0D108BD9-81ED-4DB2-BD59-A6C34878D82A}">
                    <a16:rowId xmlns:a16="http://schemas.microsoft.com/office/drawing/2014/main" val="509322682"/>
                  </a:ext>
                </a:extLst>
              </a:tr>
              <a:tr h="238566">
                <a:tc>
                  <a:txBody>
                    <a:bodyPr/>
                    <a:lstStyle/>
                    <a:p>
                      <a:pPr algn="l" fontAlgn="t"/>
                      <a:r>
                        <a:rPr lang="en-US" sz="900" b="0" i="0" u="none" strike="noStrike" dirty="0">
                          <a:solidFill>
                            <a:srgbClr val="000000"/>
                          </a:solidFill>
                          <a:effectLst/>
                          <a:latin typeface="Arial" panose="020B0604020202020204" pitchFamily="34" charset="0"/>
                        </a:rPr>
                        <a:t>White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6</a:t>
                      </a:r>
                    </a:p>
                  </a:txBody>
                  <a:tcPr marL="6350" marR="6350" marT="6350" marB="0" anchor="ctr"/>
                </a:tc>
                <a:extLst>
                  <a:ext uri="{0D108BD9-81ED-4DB2-BD59-A6C34878D82A}">
                    <a16:rowId xmlns:a16="http://schemas.microsoft.com/office/drawing/2014/main" val="456501274"/>
                  </a:ext>
                </a:extLst>
              </a:tr>
              <a:tr h="238566">
                <a:tc>
                  <a:txBody>
                    <a:bodyPr/>
                    <a:lstStyle/>
                    <a:p>
                      <a:pPr algn="l" fontAlgn="t"/>
                      <a:r>
                        <a:rPr lang="en-US" sz="900" b="0" i="0" u="none" strike="noStrike">
                          <a:solidFill>
                            <a:srgbClr val="000000"/>
                          </a:solidFill>
                          <a:effectLst/>
                          <a:latin typeface="Arial" panose="020B0604020202020204" pitchFamily="34" charset="0"/>
                        </a:rPr>
                        <a:t>Whiteside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400525234"/>
                  </a:ext>
                </a:extLst>
              </a:tr>
              <a:tr h="238566">
                <a:tc>
                  <a:txBody>
                    <a:bodyPr/>
                    <a:lstStyle/>
                    <a:p>
                      <a:pPr algn="l" fontAlgn="t"/>
                      <a:r>
                        <a:rPr lang="en-US" sz="900" b="0" i="0" u="none" strike="noStrike">
                          <a:solidFill>
                            <a:srgbClr val="000000"/>
                          </a:solidFill>
                          <a:effectLst/>
                          <a:latin typeface="Arial" panose="020B0604020202020204" pitchFamily="34" charset="0"/>
                        </a:rPr>
                        <a:t>Will</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77</a:t>
                      </a:r>
                    </a:p>
                  </a:txBody>
                  <a:tcPr marL="6350" marR="6350" marT="6350" marB="0" anchor="ctr"/>
                </a:tc>
                <a:extLst>
                  <a:ext uri="{0D108BD9-81ED-4DB2-BD59-A6C34878D82A}">
                    <a16:rowId xmlns:a16="http://schemas.microsoft.com/office/drawing/2014/main" val="2503173254"/>
                  </a:ext>
                </a:extLst>
              </a:tr>
              <a:tr h="238566">
                <a:tc>
                  <a:txBody>
                    <a:bodyPr/>
                    <a:lstStyle/>
                    <a:p>
                      <a:pPr algn="l" fontAlgn="t"/>
                      <a:r>
                        <a:rPr lang="en-US" sz="900" b="0" i="0" u="none" strike="noStrike">
                          <a:solidFill>
                            <a:srgbClr val="000000"/>
                          </a:solidFill>
                          <a:effectLst/>
                          <a:latin typeface="Arial" panose="020B0604020202020204" pitchFamily="34" charset="0"/>
                        </a:rPr>
                        <a:t>Williamson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20</a:t>
                      </a:r>
                    </a:p>
                  </a:txBody>
                  <a:tcPr marL="6350" marR="6350" marT="6350" marB="0" anchor="ctr"/>
                </a:tc>
                <a:extLst>
                  <a:ext uri="{0D108BD9-81ED-4DB2-BD59-A6C34878D82A}">
                    <a16:rowId xmlns:a16="http://schemas.microsoft.com/office/drawing/2014/main" val="471724981"/>
                  </a:ext>
                </a:extLst>
              </a:tr>
              <a:tr h="238566">
                <a:tc>
                  <a:txBody>
                    <a:bodyPr/>
                    <a:lstStyle/>
                    <a:p>
                      <a:pPr algn="l" fontAlgn="t"/>
                      <a:r>
                        <a:rPr lang="en-US" sz="900" b="0" i="0" u="none" strike="noStrike">
                          <a:solidFill>
                            <a:srgbClr val="000000"/>
                          </a:solidFill>
                          <a:effectLst/>
                          <a:latin typeface="Arial" panose="020B0604020202020204" pitchFamily="34" charset="0"/>
                        </a:rPr>
                        <a:t>Winnebago</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19</a:t>
                      </a:r>
                    </a:p>
                  </a:txBody>
                  <a:tcPr marL="6350" marR="6350" marT="6350" marB="0" anchor="ctr"/>
                </a:tc>
                <a:extLst>
                  <a:ext uri="{0D108BD9-81ED-4DB2-BD59-A6C34878D82A}">
                    <a16:rowId xmlns:a16="http://schemas.microsoft.com/office/drawing/2014/main" val="1183540733"/>
                  </a:ext>
                </a:extLst>
              </a:tr>
            </a:tbl>
          </a:graphicData>
        </a:graphic>
      </p:graphicFrame>
      <p:pic>
        <p:nvPicPr>
          <p:cNvPr id="6" name="Picture 5">
            <a:extLst>
              <a:ext uri="{FF2B5EF4-FFF2-40B4-BE49-F238E27FC236}">
                <a16:creationId xmlns:a16="http://schemas.microsoft.com/office/drawing/2014/main" id="{9FB2EC6B-1EDA-DACF-8844-87087C853F8B}"/>
              </a:ext>
            </a:extLst>
          </p:cNvPr>
          <p:cNvPicPr>
            <a:picLocks noChangeAspect="1"/>
          </p:cNvPicPr>
          <p:nvPr/>
        </p:nvPicPr>
        <p:blipFill>
          <a:blip r:embed="rId3"/>
          <a:stretch>
            <a:fillRect/>
          </a:stretch>
        </p:blipFill>
        <p:spPr>
          <a:xfrm>
            <a:off x="120272" y="807914"/>
            <a:ext cx="3463975" cy="5640151"/>
          </a:xfrm>
          <a:prstGeom prst="rect">
            <a:avLst/>
          </a:prstGeom>
        </p:spPr>
      </p:pic>
    </p:spTree>
    <p:extLst>
      <p:ext uri="{BB962C8B-B14F-4D97-AF65-F5344CB8AC3E}">
        <p14:creationId xmlns:p14="http://schemas.microsoft.com/office/powerpoint/2010/main" val="3033787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BFA2C3-6950-454D-F7B3-AD3F27D10DB5}"/>
              </a:ext>
            </a:extLst>
          </p:cNvPr>
          <p:cNvSpPr txBox="1"/>
          <p:nvPr/>
        </p:nvSpPr>
        <p:spPr>
          <a:xfrm>
            <a:off x="4318000" y="155624"/>
            <a:ext cx="7620000" cy="1077218"/>
          </a:xfrm>
          <a:prstGeom prst="rect">
            <a:avLst/>
          </a:prstGeom>
          <a:noFill/>
        </p:spPr>
        <p:txBody>
          <a:bodyPr wrap="square" rtlCol="0">
            <a:spAutoFit/>
          </a:bodyPr>
          <a:lstStyle/>
          <a:p>
            <a:r>
              <a:rPr lang="en-US" sz="3200" dirty="0"/>
              <a:t>Helpline Calls Transferred to MAR Now for Callers Seeking Methadone Services</a:t>
            </a:r>
            <a:endParaRPr lang="en-US" sz="3600" dirty="0"/>
          </a:p>
        </p:txBody>
      </p:sp>
      <p:graphicFrame>
        <p:nvGraphicFramePr>
          <p:cNvPr id="4" name="Table 3">
            <a:extLst>
              <a:ext uri="{FF2B5EF4-FFF2-40B4-BE49-F238E27FC236}">
                <a16:creationId xmlns:a16="http://schemas.microsoft.com/office/drawing/2014/main" id="{46433F0E-8332-FA28-4BA4-31DDAD6C2616}"/>
              </a:ext>
            </a:extLst>
          </p:cNvPr>
          <p:cNvGraphicFramePr>
            <a:graphicFrameLocks noGrp="1"/>
          </p:cNvGraphicFramePr>
          <p:nvPr>
            <p:extLst>
              <p:ext uri="{D42A27DB-BD31-4B8C-83A1-F6EECF244321}">
                <p14:modId xmlns:p14="http://schemas.microsoft.com/office/powerpoint/2010/main" val="4145921488"/>
              </p:ext>
            </p:extLst>
          </p:nvPr>
        </p:nvGraphicFramePr>
        <p:xfrm>
          <a:off x="4269698" y="1373050"/>
          <a:ext cx="2295076" cy="5274186"/>
        </p:xfrm>
        <a:graphic>
          <a:graphicData uri="http://schemas.openxmlformats.org/drawingml/2006/table">
            <a:tbl>
              <a:tblPr>
                <a:tableStyleId>{5C22544A-7EE6-4342-B048-85BDC9FD1C3A}</a:tableStyleId>
              </a:tblPr>
              <a:tblGrid>
                <a:gridCol w="832654">
                  <a:extLst>
                    <a:ext uri="{9D8B030D-6E8A-4147-A177-3AD203B41FA5}">
                      <a16:colId xmlns:a16="http://schemas.microsoft.com/office/drawing/2014/main" val="1492557737"/>
                    </a:ext>
                  </a:extLst>
                </a:gridCol>
                <a:gridCol w="1462422">
                  <a:extLst>
                    <a:ext uri="{9D8B030D-6E8A-4147-A177-3AD203B41FA5}">
                      <a16:colId xmlns:a16="http://schemas.microsoft.com/office/drawing/2014/main" val="894995031"/>
                    </a:ext>
                  </a:extLst>
                </a:gridCol>
              </a:tblGrid>
              <a:tr h="272893">
                <a:tc>
                  <a:txBody>
                    <a:bodyPr/>
                    <a:lstStyle/>
                    <a:p>
                      <a:pPr algn="l" fontAlgn="b"/>
                      <a:r>
                        <a:rPr lang="en-US" sz="1200" b="1" u="none" strike="noStrike" dirty="0">
                          <a:effectLst/>
                        </a:rPr>
                        <a:t>County</a:t>
                      </a:r>
                      <a:endParaRPr lang="en-US" sz="1200" b="1" i="0" u="none" strike="noStrike" dirty="0">
                        <a:effectLst/>
                        <a:latin typeface="Calibri" panose="020F0502020204030204" pitchFamily="34" charset="0"/>
                      </a:endParaRPr>
                    </a:p>
                  </a:txBody>
                  <a:tcPr marL="4010" marR="4010" marT="4010" marB="0" anchor="b"/>
                </a:tc>
                <a:tc>
                  <a:txBody>
                    <a:bodyPr/>
                    <a:lstStyle/>
                    <a:p>
                      <a:pPr algn="l" fontAlgn="b"/>
                      <a:r>
                        <a:rPr lang="en-US" sz="1200" b="1" i="0" u="none" strike="noStrike" dirty="0">
                          <a:effectLst/>
                          <a:latin typeface="Calibri" panose="020F0502020204030204" pitchFamily="34" charset="0"/>
                        </a:rPr>
                        <a:t>Transferred Calls</a:t>
                      </a:r>
                    </a:p>
                  </a:txBody>
                  <a:tcPr marL="4010" marR="4010" marT="4010" marB="0" anchor="b"/>
                </a:tc>
                <a:extLst>
                  <a:ext uri="{0D108BD9-81ED-4DB2-BD59-A6C34878D82A}">
                    <a16:rowId xmlns:a16="http://schemas.microsoft.com/office/drawing/2014/main" val="699774129"/>
                  </a:ext>
                </a:extLst>
              </a:tr>
              <a:tr h="236420">
                <a:tc>
                  <a:txBody>
                    <a:bodyPr/>
                    <a:lstStyle/>
                    <a:p>
                      <a:pPr algn="l" fontAlgn="t"/>
                      <a:r>
                        <a:rPr lang="en-US" sz="900" b="0" i="0" u="none" strike="noStrike" dirty="0">
                          <a:solidFill>
                            <a:srgbClr val="000000"/>
                          </a:solidFill>
                          <a:effectLst/>
                          <a:latin typeface="Arial" panose="020B0604020202020204" pitchFamily="34" charset="0"/>
                        </a:rPr>
                        <a:t>Adams</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3916500821"/>
                  </a:ext>
                </a:extLst>
              </a:tr>
              <a:tr h="236420">
                <a:tc>
                  <a:txBody>
                    <a:bodyPr/>
                    <a:lstStyle/>
                    <a:p>
                      <a:pPr algn="l" fontAlgn="t"/>
                      <a:r>
                        <a:rPr lang="en-US" sz="900" b="0" i="0" u="none" strike="noStrike">
                          <a:solidFill>
                            <a:srgbClr val="000000"/>
                          </a:solidFill>
                          <a:effectLst/>
                          <a:latin typeface="Arial" panose="020B0604020202020204" pitchFamily="34" charset="0"/>
                        </a:rPr>
                        <a:t>Bond</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1927517058"/>
                  </a:ext>
                </a:extLst>
              </a:tr>
              <a:tr h="236420">
                <a:tc>
                  <a:txBody>
                    <a:bodyPr/>
                    <a:lstStyle/>
                    <a:p>
                      <a:pPr algn="l" fontAlgn="t"/>
                      <a:r>
                        <a:rPr lang="en-US" sz="900" b="0" i="0" u="none" strike="noStrike">
                          <a:solidFill>
                            <a:srgbClr val="000000"/>
                          </a:solidFill>
                          <a:effectLst/>
                          <a:latin typeface="Arial" panose="020B0604020202020204" pitchFamily="34" charset="0"/>
                        </a:rPr>
                        <a:t>Carroll</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1053272916"/>
                  </a:ext>
                </a:extLst>
              </a:tr>
              <a:tr h="236420">
                <a:tc>
                  <a:txBody>
                    <a:bodyPr/>
                    <a:lstStyle/>
                    <a:p>
                      <a:pPr algn="l" fontAlgn="t"/>
                      <a:r>
                        <a:rPr lang="en-US" sz="900" b="0" i="0" u="none" strike="noStrike">
                          <a:solidFill>
                            <a:srgbClr val="000000"/>
                          </a:solidFill>
                          <a:effectLst/>
                          <a:latin typeface="Arial" panose="020B0604020202020204" pitchFamily="34" charset="0"/>
                        </a:rPr>
                        <a:t>Cass</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1247678201"/>
                  </a:ext>
                </a:extLst>
              </a:tr>
              <a:tr h="272893">
                <a:tc>
                  <a:txBody>
                    <a:bodyPr/>
                    <a:lstStyle/>
                    <a:p>
                      <a:pPr algn="l" fontAlgn="t"/>
                      <a:r>
                        <a:rPr lang="en-US" sz="900" b="0" i="0" u="none" strike="noStrike">
                          <a:solidFill>
                            <a:srgbClr val="000000"/>
                          </a:solidFill>
                          <a:effectLst/>
                          <a:latin typeface="Arial" panose="020B0604020202020204" pitchFamily="34" charset="0"/>
                        </a:rPr>
                        <a:t>Champaign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2574867930"/>
                  </a:ext>
                </a:extLst>
              </a:tr>
              <a:tr h="236420">
                <a:tc>
                  <a:txBody>
                    <a:bodyPr/>
                    <a:lstStyle/>
                    <a:p>
                      <a:pPr algn="l" fontAlgn="t"/>
                      <a:r>
                        <a:rPr lang="en-US" sz="900" b="0" i="0" u="none" strike="noStrike">
                          <a:solidFill>
                            <a:srgbClr val="000000"/>
                          </a:solidFill>
                          <a:effectLst/>
                          <a:latin typeface="Arial" panose="020B0604020202020204" pitchFamily="34" charset="0"/>
                        </a:rPr>
                        <a:t>Christian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1609126624"/>
                  </a:ext>
                </a:extLst>
              </a:tr>
              <a:tr h="236420">
                <a:tc>
                  <a:txBody>
                    <a:bodyPr/>
                    <a:lstStyle/>
                    <a:p>
                      <a:pPr algn="l" fontAlgn="t"/>
                      <a:r>
                        <a:rPr lang="en-US" sz="900" b="0" i="0" u="none" strike="noStrike">
                          <a:solidFill>
                            <a:srgbClr val="000000"/>
                          </a:solidFill>
                          <a:effectLst/>
                          <a:latin typeface="Arial" panose="020B0604020202020204" pitchFamily="34" charset="0"/>
                        </a:rPr>
                        <a:t>Clay</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2083278985"/>
                  </a:ext>
                </a:extLst>
              </a:tr>
              <a:tr h="236420">
                <a:tc>
                  <a:txBody>
                    <a:bodyPr/>
                    <a:lstStyle/>
                    <a:p>
                      <a:pPr algn="l" fontAlgn="t"/>
                      <a:r>
                        <a:rPr lang="en-US" sz="900" b="0" i="0" u="none" strike="noStrike">
                          <a:solidFill>
                            <a:srgbClr val="000000"/>
                          </a:solidFill>
                          <a:effectLst/>
                          <a:latin typeface="Arial" panose="020B0604020202020204" pitchFamily="34" charset="0"/>
                        </a:rPr>
                        <a:t>Clinton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2129203000"/>
                  </a:ext>
                </a:extLst>
              </a:tr>
              <a:tr h="236420">
                <a:tc>
                  <a:txBody>
                    <a:bodyPr/>
                    <a:lstStyle/>
                    <a:p>
                      <a:pPr algn="l" fontAlgn="t"/>
                      <a:r>
                        <a:rPr lang="en-US" sz="900" b="0" i="0" u="none" strike="noStrike">
                          <a:solidFill>
                            <a:srgbClr val="000000"/>
                          </a:solidFill>
                          <a:effectLst/>
                          <a:latin typeface="Arial" panose="020B0604020202020204" pitchFamily="34" charset="0"/>
                        </a:rPr>
                        <a:t>Coles</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3</a:t>
                      </a:r>
                    </a:p>
                  </a:txBody>
                  <a:tcPr marL="6350" marR="6350" marT="6350" marB="0" anchor="ctr"/>
                </a:tc>
                <a:extLst>
                  <a:ext uri="{0D108BD9-81ED-4DB2-BD59-A6C34878D82A}">
                    <a16:rowId xmlns:a16="http://schemas.microsoft.com/office/drawing/2014/main" val="2310955899"/>
                  </a:ext>
                </a:extLst>
              </a:tr>
              <a:tr h="236420">
                <a:tc>
                  <a:txBody>
                    <a:bodyPr/>
                    <a:lstStyle/>
                    <a:p>
                      <a:pPr algn="l" fontAlgn="t"/>
                      <a:r>
                        <a:rPr lang="en-US" sz="900" b="0" i="0" u="none" strike="noStrike">
                          <a:solidFill>
                            <a:srgbClr val="000000"/>
                          </a:solidFill>
                          <a:effectLst/>
                          <a:latin typeface="Arial" panose="020B0604020202020204" pitchFamily="34" charset="0"/>
                        </a:rPr>
                        <a:t>Cook</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244</a:t>
                      </a:r>
                    </a:p>
                  </a:txBody>
                  <a:tcPr marL="6350" marR="6350" marT="6350" marB="0" anchor="ctr"/>
                </a:tc>
                <a:extLst>
                  <a:ext uri="{0D108BD9-81ED-4DB2-BD59-A6C34878D82A}">
                    <a16:rowId xmlns:a16="http://schemas.microsoft.com/office/drawing/2014/main" val="395517010"/>
                  </a:ext>
                </a:extLst>
              </a:tr>
              <a:tr h="236420">
                <a:tc>
                  <a:txBody>
                    <a:bodyPr/>
                    <a:lstStyle/>
                    <a:p>
                      <a:pPr algn="l" fontAlgn="t"/>
                      <a:r>
                        <a:rPr lang="en-US" sz="900" b="0" i="0" u="none" strike="noStrike">
                          <a:solidFill>
                            <a:srgbClr val="000000"/>
                          </a:solidFill>
                          <a:effectLst/>
                          <a:latin typeface="Arial" panose="020B0604020202020204" pitchFamily="34" charset="0"/>
                        </a:rPr>
                        <a:t>Cumberland</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4172393168"/>
                  </a:ext>
                </a:extLst>
              </a:tr>
              <a:tr h="236420">
                <a:tc>
                  <a:txBody>
                    <a:bodyPr/>
                    <a:lstStyle/>
                    <a:p>
                      <a:pPr algn="l" fontAlgn="t"/>
                      <a:r>
                        <a:rPr lang="en-US" sz="900" b="0" i="0" u="none" strike="noStrike">
                          <a:solidFill>
                            <a:srgbClr val="000000"/>
                          </a:solidFill>
                          <a:effectLst/>
                          <a:latin typeface="Arial" panose="020B0604020202020204" pitchFamily="34" charset="0"/>
                        </a:rPr>
                        <a:t>DeKalb</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3</a:t>
                      </a:r>
                    </a:p>
                  </a:txBody>
                  <a:tcPr marL="6350" marR="6350" marT="6350" marB="0" anchor="ctr"/>
                </a:tc>
                <a:extLst>
                  <a:ext uri="{0D108BD9-81ED-4DB2-BD59-A6C34878D82A}">
                    <a16:rowId xmlns:a16="http://schemas.microsoft.com/office/drawing/2014/main" val="831588110"/>
                  </a:ext>
                </a:extLst>
              </a:tr>
              <a:tr h="236420">
                <a:tc>
                  <a:txBody>
                    <a:bodyPr/>
                    <a:lstStyle/>
                    <a:p>
                      <a:pPr algn="l" fontAlgn="t"/>
                      <a:r>
                        <a:rPr lang="en-US" sz="900" b="0" i="0" u="none" strike="noStrike" dirty="0">
                          <a:solidFill>
                            <a:srgbClr val="000000"/>
                          </a:solidFill>
                          <a:effectLst/>
                          <a:latin typeface="Arial" panose="020B0604020202020204" pitchFamily="34" charset="0"/>
                        </a:rPr>
                        <a:t>DuPage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14</a:t>
                      </a:r>
                    </a:p>
                  </a:txBody>
                  <a:tcPr marL="6350" marR="6350" marT="6350" marB="0" anchor="ctr"/>
                </a:tc>
                <a:extLst>
                  <a:ext uri="{0D108BD9-81ED-4DB2-BD59-A6C34878D82A}">
                    <a16:rowId xmlns:a16="http://schemas.microsoft.com/office/drawing/2014/main" val="3388020144"/>
                  </a:ext>
                </a:extLst>
              </a:tr>
              <a:tr h="236420">
                <a:tc>
                  <a:txBody>
                    <a:bodyPr/>
                    <a:lstStyle/>
                    <a:p>
                      <a:pPr algn="l" fontAlgn="t"/>
                      <a:r>
                        <a:rPr lang="en-US" sz="900" b="0" i="0" u="none" strike="noStrike">
                          <a:solidFill>
                            <a:srgbClr val="000000"/>
                          </a:solidFill>
                          <a:effectLst/>
                          <a:latin typeface="Arial" panose="020B0604020202020204" pitchFamily="34" charset="0"/>
                        </a:rPr>
                        <a:t>Fayette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8811914"/>
                  </a:ext>
                </a:extLst>
              </a:tr>
              <a:tr h="236420">
                <a:tc>
                  <a:txBody>
                    <a:bodyPr/>
                    <a:lstStyle/>
                    <a:p>
                      <a:pPr algn="l" fontAlgn="t"/>
                      <a:r>
                        <a:rPr lang="en-US" sz="900" b="0" i="0" u="none" strike="noStrike">
                          <a:solidFill>
                            <a:srgbClr val="000000"/>
                          </a:solidFill>
                          <a:effectLst/>
                          <a:latin typeface="Arial" panose="020B0604020202020204" pitchFamily="34" charset="0"/>
                        </a:rPr>
                        <a:t>Ford</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3762614486"/>
                  </a:ext>
                </a:extLst>
              </a:tr>
              <a:tr h="236420">
                <a:tc>
                  <a:txBody>
                    <a:bodyPr/>
                    <a:lstStyle/>
                    <a:p>
                      <a:pPr algn="l" fontAlgn="t"/>
                      <a:r>
                        <a:rPr lang="en-US" sz="900" b="0" i="0" u="none" strike="noStrike" dirty="0">
                          <a:solidFill>
                            <a:srgbClr val="000000"/>
                          </a:solidFill>
                          <a:effectLst/>
                          <a:latin typeface="Arial" panose="020B0604020202020204" pitchFamily="34" charset="0"/>
                        </a:rPr>
                        <a:t>Franklin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2127971455"/>
                  </a:ext>
                </a:extLst>
              </a:tr>
              <a:tr h="236420">
                <a:tc>
                  <a:txBody>
                    <a:bodyPr/>
                    <a:lstStyle/>
                    <a:p>
                      <a:pPr algn="l" fontAlgn="t"/>
                      <a:r>
                        <a:rPr lang="en-US" sz="900" b="0" i="0" u="none" strike="noStrike">
                          <a:solidFill>
                            <a:srgbClr val="000000"/>
                          </a:solidFill>
                          <a:effectLst/>
                          <a:latin typeface="Arial" panose="020B0604020202020204" pitchFamily="34" charset="0"/>
                        </a:rPr>
                        <a:t>Grundy</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1977515164"/>
                  </a:ext>
                </a:extLst>
              </a:tr>
              <a:tr h="236420">
                <a:tc>
                  <a:txBody>
                    <a:bodyPr/>
                    <a:lstStyle/>
                    <a:p>
                      <a:pPr algn="l" fontAlgn="t"/>
                      <a:r>
                        <a:rPr lang="en-US" sz="900" b="0" i="0" u="none" strike="noStrike">
                          <a:solidFill>
                            <a:srgbClr val="000000"/>
                          </a:solidFill>
                          <a:effectLst/>
                          <a:latin typeface="Arial" panose="020B0604020202020204" pitchFamily="34" charset="0"/>
                        </a:rPr>
                        <a:t>Hardin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3</a:t>
                      </a:r>
                    </a:p>
                  </a:txBody>
                  <a:tcPr marL="6350" marR="6350" marT="6350" marB="0" anchor="ctr"/>
                </a:tc>
                <a:extLst>
                  <a:ext uri="{0D108BD9-81ED-4DB2-BD59-A6C34878D82A}">
                    <a16:rowId xmlns:a16="http://schemas.microsoft.com/office/drawing/2014/main" val="673459364"/>
                  </a:ext>
                </a:extLst>
              </a:tr>
              <a:tr h="236420">
                <a:tc>
                  <a:txBody>
                    <a:bodyPr/>
                    <a:lstStyle/>
                    <a:p>
                      <a:pPr algn="l" fontAlgn="t"/>
                      <a:r>
                        <a:rPr lang="en-US" sz="900" b="0" i="0" u="none" strike="noStrike">
                          <a:solidFill>
                            <a:srgbClr val="000000"/>
                          </a:solidFill>
                          <a:effectLst/>
                          <a:latin typeface="Arial" panose="020B0604020202020204" pitchFamily="34" charset="0"/>
                        </a:rPr>
                        <a:t>Jackson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3</a:t>
                      </a:r>
                    </a:p>
                  </a:txBody>
                  <a:tcPr marL="6350" marR="6350" marT="6350" marB="0" anchor="ctr"/>
                </a:tc>
                <a:extLst>
                  <a:ext uri="{0D108BD9-81ED-4DB2-BD59-A6C34878D82A}">
                    <a16:rowId xmlns:a16="http://schemas.microsoft.com/office/drawing/2014/main" val="2745443981"/>
                  </a:ext>
                </a:extLst>
              </a:tr>
              <a:tr h="236420">
                <a:tc>
                  <a:txBody>
                    <a:bodyPr/>
                    <a:lstStyle/>
                    <a:p>
                      <a:pPr algn="l" fontAlgn="t"/>
                      <a:r>
                        <a:rPr lang="en-US" sz="900" b="0" i="0" u="none" strike="noStrike">
                          <a:solidFill>
                            <a:srgbClr val="000000"/>
                          </a:solidFill>
                          <a:effectLst/>
                          <a:latin typeface="Arial" panose="020B0604020202020204" pitchFamily="34" charset="0"/>
                        </a:rPr>
                        <a:t>Jefferson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2028202766"/>
                  </a:ext>
                </a:extLst>
              </a:tr>
              <a:tr h="236420">
                <a:tc>
                  <a:txBody>
                    <a:bodyPr/>
                    <a:lstStyle/>
                    <a:p>
                      <a:pPr algn="l" fontAlgn="t"/>
                      <a:r>
                        <a:rPr lang="en-US" sz="900" b="0" i="0" u="none" strike="noStrike">
                          <a:solidFill>
                            <a:srgbClr val="000000"/>
                          </a:solidFill>
                          <a:effectLst/>
                          <a:latin typeface="Arial" panose="020B0604020202020204" pitchFamily="34" charset="0"/>
                        </a:rPr>
                        <a:t>Jersey</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3355563388"/>
                  </a:ext>
                </a:extLst>
              </a:tr>
            </a:tbl>
          </a:graphicData>
        </a:graphic>
      </p:graphicFrame>
      <p:graphicFrame>
        <p:nvGraphicFramePr>
          <p:cNvPr id="6" name="Table 5">
            <a:extLst>
              <a:ext uri="{FF2B5EF4-FFF2-40B4-BE49-F238E27FC236}">
                <a16:creationId xmlns:a16="http://schemas.microsoft.com/office/drawing/2014/main" id="{EB45B070-4F42-3D8E-1EEE-E674AE0255CB}"/>
              </a:ext>
            </a:extLst>
          </p:cNvPr>
          <p:cNvGraphicFramePr>
            <a:graphicFrameLocks noGrp="1"/>
          </p:cNvGraphicFramePr>
          <p:nvPr>
            <p:extLst>
              <p:ext uri="{D42A27DB-BD31-4B8C-83A1-F6EECF244321}">
                <p14:modId xmlns:p14="http://schemas.microsoft.com/office/powerpoint/2010/main" val="469598866"/>
              </p:ext>
            </p:extLst>
          </p:nvPr>
        </p:nvGraphicFramePr>
        <p:xfrm>
          <a:off x="6754132" y="1373052"/>
          <a:ext cx="2295076" cy="5417441"/>
        </p:xfrm>
        <a:graphic>
          <a:graphicData uri="http://schemas.openxmlformats.org/drawingml/2006/table">
            <a:tbl>
              <a:tblPr>
                <a:tableStyleId>{5C22544A-7EE6-4342-B048-85BDC9FD1C3A}</a:tableStyleId>
              </a:tblPr>
              <a:tblGrid>
                <a:gridCol w="858694">
                  <a:extLst>
                    <a:ext uri="{9D8B030D-6E8A-4147-A177-3AD203B41FA5}">
                      <a16:colId xmlns:a16="http://schemas.microsoft.com/office/drawing/2014/main" val="1492557737"/>
                    </a:ext>
                  </a:extLst>
                </a:gridCol>
                <a:gridCol w="1436382">
                  <a:extLst>
                    <a:ext uri="{9D8B030D-6E8A-4147-A177-3AD203B41FA5}">
                      <a16:colId xmlns:a16="http://schemas.microsoft.com/office/drawing/2014/main" val="894995031"/>
                    </a:ext>
                  </a:extLst>
                </a:gridCol>
              </a:tblGrid>
              <a:tr h="357323">
                <a:tc>
                  <a:txBody>
                    <a:bodyPr/>
                    <a:lstStyle/>
                    <a:p>
                      <a:pPr algn="l" fontAlgn="b"/>
                      <a:r>
                        <a:rPr lang="en-US" sz="1200" b="1" u="none" strike="noStrike" dirty="0">
                          <a:effectLst/>
                        </a:rPr>
                        <a:t>County</a:t>
                      </a:r>
                      <a:endParaRPr lang="en-US" sz="1200" b="1" i="0" u="none" strike="noStrike" dirty="0">
                        <a:effectLst/>
                        <a:latin typeface="Calibri" panose="020F0502020204030204" pitchFamily="34" charset="0"/>
                      </a:endParaRPr>
                    </a:p>
                  </a:txBody>
                  <a:tcPr marL="4010" marR="4010" marT="4010" marB="0" anchor="b"/>
                </a:tc>
                <a:tc>
                  <a:txBody>
                    <a:bodyPr/>
                    <a:lstStyle/>
                    <a:p>
                      <a:pPr algn="l" fontAlgn="b"/>
                      <a:r>
                        <a:rPr lang="en-US" sz="1200" b="1" u="none" strike="noStrike" dirty="0">
                          <a:effectLst/>
                        </a:rPr>
                        <a:t>Transferred Calls</a:t>
                      </a:r>
                      <a:endParaRPr lang="en-US" sz="1200" b="1" i="0" u="none" strike="noStrike" dirty="0">
                        <a:effectLst/>
                        <a:latin typeface="Calibri" panose="020F0502020204030204" pitchFamily="34" charset="0"/>
                      </a:endParaRPr>
                    </a:p>
                  </a:txBody>
                  <a:tcPr marL="4010" marR="4010" marT="4010" marB="0" anchor="b"/>
                </a:tc>
                <a:extLst>
                  <a:ext uri="{0D108BD9-81ED-4DB2-BD59-A6C34878D82A}">
                    <a16:rowId xmlns:a16="http://schemas.microsoft.com/office/drawing/2014/main" val="699774129"/>
                  </a:ext>
                </a:extLst>
              </a:tr>
              <a:tr h="240958">
                <a:tc>
                  <a:txBody>
                    <a:bodyPr/>
                    <a:lstStyle/>
                    <a:p>
                      <a:pPr algn="l" fontAlgn="t"/>
                      <a:r>
                        <a:rPr lang="en-US" sz="1000" b="0" i="0" u="none" strike="noStrike">
                          <a:solidFill>
                            <a:srgbClr val="000000"/>
                          </a:solidFill>
                          <a:effectLst/>
                          <a:latin typeface="Arial" panose="020B0604020202020204" pitchFamily="34" charset="0"/>
                        </a:rPr>
                        <a:t>Kane</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7</a:t>
                      </a:r>
                    </a:p>
                  </a:txBody>
                  <a:tcPr marL="6350" marR="6350" marT="6350" marB="0" anchor="ctr"/>
                </a:tc>
                <a:extLst>
                  <a:ext uri="{0D108BD9-81ED-4DB2-BD59-A6C34878D82A}">
                    <a16:rowId xmlns:a16="http://schemas.microsoft.com/office/drawing/2014/main" val="3263792048"/>
                  </a:ext>
                </a:extLst>
              </a:tr>
              <a:tr h="240958">
                <a:tc>
                  <a:txBody>
                    <a:bodyPr/>
                    <a:lstStyle/>
                    <a:p>
                      <a:pPr algn="l" fontAlgn="t"/>
                      <a:r>
                        <a:rPr lang="en-US" sz="1000" b="0" i="0" u="none" strike="noStrike">
                          <a:solidFill>
                            <a:srgbClr val="000000"/>
                          </a:solidFill>
                          <a:effectLst/>
                          <a:latin typeface="Arial" panose="020B0604020202020204" pitchFamily="34" charset="0"/>
                        </a:rPr>
                        <a:t>Kankakee</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7</a:t>
                      </a:r>
                    </a:p>
                  </a:txBody>
                  <a:tcPr marL="6350" marR="6350" marT="6350" marB="0" anchor="ctr"/>
                </a:tc>
                <a:extLst>
                  <a:ext uri="{0D108BD9-81ED-4DB2-BD59-A6C34878D82A}">
                    <a16:rowId xmlns:a16="http://schemas.microsoft.com/office/drawing/2014/main" val="1613866248"/>
                  </a:ext>
                </a:extLst>
              </a:tr>
              <a:tr h="240958">
                <a:tc>
                  <a:txBody>
                    <a:bodyPr/>
                    <a:lstStyle/>
                    <a:p>
                      <a:pPr algn="l" fontAlgn="t"/>
                      <a:r>
                        <a:rPr lang="en-US" sz="1000" b="0" i="0" u="none" strike="noStrike">
                          <a:solidFill>
                            <a:srgbClr val="000000"/>
                          </a:solidFill>
                          <a:effectLst/>
                          <a:latin typeface="Arial" panose="020B0604020202020204" pitchFamily="34" charset="0"/>
                        </a:rPr>
                        <a:t>Kendall</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7</a:t>
                      </a:r>
                    </a:p>
                  </a:txBody>
                  <a:tcPr marL="6350" marR="6350" marT="6350" marB="0" anchor="ctr"/>
                </a:tc>
                <a:extLst>
                  <a:ext uri="{0D108BD9-81ED-4DB2-BD59-A6C34878D82A}">
                    <a16:rowId xmlns:a16="http://schemas.microsoft.com/office/drawing/2014/main" val="1449700651"/>
                  </a:ext>
                </a:extLst>
              </a:tr>
              <a:tr h="240958">
                <a:tc>
                  <a:txBody>
                    <a:bodyPr/>
                    <a:lstStyle/>
                    <a:p>
                      <a:pPr algn="l" fontAlgn="t"/>
                      <a:r>
                        <a:rPr lang="en-US" sz="1000" b="0" i="0" u="none" strike="noStrike">
                          <a:solidFill>
                            <a:srgbClr val="000000"/>
                          </a:solidFill>
                          <a:effectLst/>
                          <a:latin typeface="Arial" panose="020B0604020202020204" pitchFamily="34" charset="0"/>
                        </a:rPr>
                        <a:t>Lake</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6</a:t>
                      </a:r>
                    </a:p>
                  </a:txBody>
                  <a:tcPr marL="6350" marR="6350" marT="6350" marB="0" anchor="ctr"/>
                </a:tc>
                <a:extLst>
                  <a:ext uri="{0D108BD9-81ED-4DB2-BD59-A6C34878D82A}">
                    <a16:rowId xmlns:a16="http://schemas.microsoft.com/office/drawing/2014/main" val="3707615012"/>
                  </a:ext>
                </a:extLst>
              </a:tr>
              <a:tr h="240958">
                <a:tc>
                  <a:txBody>
                    <a:bodyPr/>
                    <a:lstStyle/>
                    <a:p>
                      <a:pPr algn="l" fontAlgn="t"/>
                      <a:r>
                        <a:rPr lang="en-US" sz="1000" b="0" i="0" u="none" strike="noStrike">
                          <a:solidFill>
                            <a:srgbClr val="000000"/>
                          </a:solidFill>
                          <a:effectLst/>
                          <a:latin typeface="Arial" panose="020B0604020202020204" pitchFamily="34" charset="0"/>
                        </a:rPr>
                        <a:t>LaSalle</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7</a:t>
                      </a:r>
                    </a:p>
                  </a:txBody>
                  <a:tcPr marL="6350" marR="6350" marT="6350" marB="0" anchor="ctr"/>
                </a:tc>
                <a:extLst>
                  <a:ext uri="{0D108BD9-81ED-4DB2-BD59-A6C34878D82A}">
                    <a16:rowId xmlns:a16="http://schemas.microsoft.com/office/drawing/2014/main" val="2971252819"/>
                  </a:ext>
                </a:extLst>
              </a:tr>
              <a:tr h="240958">
                <a:tc>
                  <a:txBody>
                    <a:bodyPr/>
                    <a:lstStyle/>
                    <a:p>
                      <a:pPr algn="l" fontAlgn="t"/>
                      <a:r>
                        <a:rPr lang="en-US" sz="1000" b="0" i="0" u="none" strike="noStrike">
                          <a:solidFill>
                            <a:srgbClr val="000000"/>
                          </a:solidFill>
                          <a:effectLst/>
                          <a:latin typeface="Arial" panose="020B0604020202020204" pitchFamily="34" charset="0"/>
                        </a:rPr>
                        <a:t>Lee</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2971293171"/>
                  </a:ext>
                </a:extLst>
              </a:tr>
              <a:tr h="240958">
                <a:tc>
                  <a:txBody>
                    <a:bodyPr/>
                    <a:lstStyle/>
                    <a:p>
                      <a:pPr algn="l" fontAlgn="t"/>
                      <a:r>
                        <a:rPr lang="en-US" sz="1000" b="0" i="0" u="none" strike="noStrike">
                          <a:solidFill>
                            <a:srgbClr val="000000"/>
                          </a:solidFill>
                          <a:effectLst/>
                          <a:latin typeface="Arial" panose="020B0604020202020204" pitchFamily="34" charset="0"/>
                        </a:rPr>
                        <a:t>Livingston</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2968308352"/>
                  </a:ext>
                </a:extLst>
              </a:tr>
              <a:tr h="240958">
                <a:tc>
                  <a:txBody>
                    <a:bodyPr/>
                    <a:lstStyle/>
                    <a:p>
                      <a:pPr algn="l" fontAlgn="t"/>
                      <a:r>
                        <a:rPr lang="en-US" sz="1000" b="0" i="0" u="none" strike="noStrike">
                          <a:solidFill>
                            <a:srgbClr val="000000"/>
                          </a:solidFill>
                          <a:effectLst/>
                          <a:latin typeface="Arial" panose="020B0604020202020204" pitchFamily="34" charset="0"/>
                        </a:rPr>
                        <a:t>Logan</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5</a:t>
                      </a:r>
                    </a:p>
                  </a:txBody>
                  <a:tcPr marL="6350" marR="6350" marT="6350" marB="0" anchor="ctr"/>
                </a:tc>
                <a:extLst>
                  <a:ext uri="{0D108BD9-81ED-4DB2-BD59-A6C34878D82A}">
                    <a16:rowId xmlns:a16="http://schemas.microsoft.com/office/drawing/2014/main" val="3829763744"/>
                  </a:ext>
                </a:extLst>
              </a:tr>
              <a:tr h="240958">
                <a:tc>
                  <a:txBody>
                    <a:bodyPr/>
                    <a:lstStyle/>
                    <a:p>
                      <a:pPr algn="l" fontAlgn="t"/>
                      <a:r>
                        <a:rPr lang="en-US" sz="1000" b="0" i="0" u="none" strike="noStrike">
                          <a:solidFill>
                            <a:srgbClr val="000000"/>
                          </a:solidFill>
                          <a:effectLst/>
                          <a:latin typeface="Arial" panose="020B0604020202020204" pitchFamily="34" charset="0"/>
                        </a:rPr>
                        <a:t>Macon</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1610728201"/>
                  </a:ext>
                </a:extLst>
              </a:tr>
              <a:tr h="240958">
                <a:tc>
                  <a:txBody>
                    <a:bodyPr/>
                    <a:lstStyle/>
                    <a:p>
                      <a:pPr algn="l" fontAlgn="t"/>
                      <a:r>
                        <a:rPr lang="en-US" sz="1000" b="0" i="0" u="none" strike="noStrike">
                          <a:solidFill>
                            <a:srgbClr val="000000"/>
                          </a:solidFill>
                          <a:effectLst/>
                          <a:latin typeface="Arial" panose="020B0604020202020204" pitchFamily="34" charset="0"/>
                        </a:rPr>
                        <a:t>Macoupin</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2655658819"/>
                  </a:ext>
                </a:extLst>
              </a:tr>
              <a:tr h="240958">
                <a:tc>
                  <a:txBody>
                    <a:bodyPr/>
                    <a:lstStyle/>
                    <a:p>
                      <a:pPr algn="l" fontAlgn="t"/>
                      <a:r>
                        <a:rPr lang="en-US" sz="1000" b="0" i="0" u="none" strike="noStrike">
                          <a:solidFill>
                            <a:srgbClr val="000000"/>
                          </a:solidFill>
                          <a:effectLst/>
                          <a:latin typeface="Arial" panose="020B0604020202020204" pitchFamily="34" charset="0"/>
                        </a:rPr>
                        <a:t>Madison</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9</a:t>
                      </a:r>
                    </a:p>
                  </a:txBody>
                  <a:tcPr marL="6350" marR="6350" marT="6350" marB="0" anchor="ctr"/>
                </a:tc>
                <a:extLst>
                  <a:ext uri="{0D108BD9-81ED-4DB2-BD59-A6C34878D82A}">
                    <a16:rowId xmlns:a16="http://schemas.microsoft.com/office/drawing/2014/main" val="2101371602"/>
                  </a:ext>
                </a:extLst>
              </a:tr>
              <a:tr h="240958">
                <a:tc>
                  <a:txBody>
                    <a:bodyPr/>
                    <a:lstStyle/>
                    <a:p>
                      <a:pPr algn="l" fontAlgn="t"/>
                      <a:r>
                        <a:rPr lang="en-US" sz="1000" b="0" i="0" u="none" strike="noStrike">
                          <a:solidFill>
                            <a:srgbClr val="000000"/>
                          </a:solidFill>
                          <a:effectLst/>
                          <a:latin typeface="Arial" panose="020B0604020202020204" pitchFamily="34" charset="0"/>
                        </a:rPr>
                        <a:t>Marion</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3</a:t>
                      </a:r>
                    </a:p>
                  </a:txBody>
                  <a:tcPr marL="6350" marR="6350" marT="6350" marB="0" anchor="ctr"/>
                </a:tc>
                <a:extLst>
                  <a:ext uri="{0D108BD9-81ED-4DB2-BD59-A6C34878D82A}">
                    <a16:rowId xmlns:a16="http://schemas.microsoft.com/office/drawing/2014/main" val="3865331122"/>
                  </a:ext>
                </a:extLst>
              </a:tr>
              <a:tr h="240958">
                <a:tc>
                  <a:txBody>
                    <a:bodyPr/>
                    <a:lstStyle/>
                    <a:p>
                      <a:pPr algn="l" fontAlgn="t"/>
                      <a:r>
                        <a:rPr lang="en-US" sz="1000" b="0" i="0" u="none" strike="noStrike">
                          <a:solidFill>
                            <a:srgbClr val="000000"/>
                          </a:solidFill>
                          <a:effectLst/>
                          <a:latin typeface="Arial" panose="020B0604020202020204" pitchFamily="34" charset="0"/>
                        </a:rPr>
                        <a:t>Massac</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2396746423"/>
                  </a:ext>
                </a:extLst>
              </a:tr>
              <a:tr h="240958">
                <a:tc>
                  <a:txBody>
                    <a:bodyPr/>
                    <a:lstStyle/>
                    <a:p>
                      <a:pPr algn="l" fontAlgn="t"/>
                      <a:r>
                        <a:rPr lang="en-US" sz="1000" b="0" i="0" u="none" strike="noStrike">
                          <a:solidFill>
                            <a:srgbClr val="000000"/>
                          </a:solidFill>
                          <a:effectLst/>
                          <a:latin typeface="Arial" panose="020B0604020202020204" pitchFamily="34" charset="0"/>
                        </a:rPr>
                        <a:t>McHenry</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13</a:t>
                      </a:r>
                    </a:p>
                  </a:txBody>
                  <a:tcPr marL="6350" marR="6350" marT="6350" marB="0" anchor="ctr"/>
                </a:tc>
                <a:extLst>
                  <a:ext uri="{0D108BD9-81ED-4DB2-BD59-A6C34878D82A}">
                    <a16:rowId xmlns:a16="http://schemas.microsoft.com/office/drawing/2014/main" val="1999359054"/>
                  </a:ext>
                </a:extLst>
              </a:tr>
              <a:tr h="240958">
                <a:tc>
                  <a:txBody>
                    <a:bodyPr/>
                    <a:lstStyle/>
                    <a:p>
                      <a:pPr algn="l" fontAlgn="t"/>
                      <a:r>
                        <a:rPr lang="en-US" sz="1000" b="0" i="0" u="none" strike="noStrike">
                          <a:solidFill>
                            <a:srgbClr val="000000"/>
                          </a:solidFill>
                          <a:effectLst/>
                          <a:latin typeface="Arial" panose="020B0604020202020204" pitchFamily="34" charset="0"/>
                        </a:rPr>
                        <a:t>McLean</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2301572679"/>
                  </a:ext>
                </a:extLst>
              </a:tr>
              <a:tr h="240958">
                <a:tc>
                  <a:txBody>
                    <a:bodyPr/>
                    <a:lstStyle/>
                    <a:p>
                      <a:pPr algn="l" fontAlgn="t"/>
                      <a:r>
                        <a:rPr lang="en-US" sz="1000" b="0" i="0" u="none" strike="noStrike">
                          <a:solidFill>
                            <a:srgbClr val="000000"/>
                          </a:solidFill>
                          <a:effectLst/>
                          <a:latin typeface="Arial" panose="020B0604020202020204" pitchFamily="34" charset="0"/>
                        </a:rPr>
                        <a:t>Menard</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1726779432"/>
                  </a:ext>
                </a:extLst>
              </a:tr>
              <a:tr h="240958">
                <a:tc>
                  <a:txBody>
                    <a:bodyPr/>
                    <a:lstStyle/>
                    <a:p>
                      <a:pPr algn="l" fontAlgn="t"/>
                      <a:r>
                        <a:rPr lang="en-US" sz="1000" b="0" i="0" u="none" strike="noStrike">
                          <a:solidFill>
                            <a:srgbClr val="000000"/>
                          </a:solidFill>
                          <a:effectLst/>
                          <a:latin typeface="Arial" panose="020B0604020202020204" pitchFamily="34" charset="0"/>
                        </a:rPr>
                        <a:t>Monroe</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2350981463"/>
                  </a:ext>
                </a:extLst>
              </a:tr>
              <a:tr h="240958">
                <a:tc>
                  <a:txBody>
                    <a:bodyPr/>
                    <a:lstStyle/>
                    <a:p>
                      <a:pPr algn="l" fontAlgn="t"/>
                      <a:r>
                        <a:rPr lang="en-US" sz="1000" b="0" i="0" u="none" strike="noStrike" dirty="0">
                          <a:solidFill>
                            <a:srgbClr val="000000"/>
                          </a:solidFill>
                          <a:effectLst/>
                          <a:latin typeface="Arial" panose="020B0604020202020204" pitchFamily="34" charset="0"/>
                        </a:rPr>
                        <a:t>Moultrie</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3955879218"/>
                  </a:ext>
                </a:extLst>
              </a:tr>
              <a:tr h="240958">
                <a:tc>
                  <a:txBody>
                    <a:bodyPr/>
                    <a:lstStyle/>
                    <a:p>
                      <a:pPr algn="l" fontAlgn="t"/>
                      <a:r>
                        <a:rPr lang="en-US" sz="1000" b="0" i="0" u="none" strike="noStrike" dirty="0">
                          <a:solidFill>
                            <a:srgbClr val="000000"/>
                          </a:solidFill>
                          <a:effectLst/>
                          <a:latin typeface="Arial" panose="020B0604020202020204" pitchFamily="34" charset="0"/>
                        </a:rPr>
                        <a:t>Ogle</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1535231779"/>
                  </a:ext>
                </a:extLst>
              </a:tr>
              <a:tr h="240958">
                <a:tc>
                  <a:txBody>
                    <a:bodyPr/>
                    <a:lstStyle/>
                    <a:p>
                      <a:pPr algn="l" fontAlgn="t"/>
                      <a:r>
                        <a:rPr lang="en-US" sz="1000" b="0" i="0" u="none" strike="noStrike" dirty="0">
                          <a:solidFill>
                            <a:srgbClr val="000000"/>
                          </a:solidFill>
                          <a:effectLst/>
                          <a:latin typeface="Arial" panose="020B0604020202020204" pitchFamily="34" charset="0"/>
                        </a:rPr>
                        <a:t>Peoria</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393635011"/>
                  </a:ext>
                </a:extLst>
              </a:tr>
              <a:tr h="240958">
                <a:tc>
                  <a:txBody>
                    <a:bodyPr/>
                    <a:lstStyle/>
                    <a:p>
                      <a:pPr algn="l" fontAlgn="t"/>
                      <a:r>
                        <a:rPr lang="en-US" sz="1000" b="0" i="0" u="none" strike="noStrike">
                          <a:solidFill>
                            <a:srgbClr val="000000"/>
                          </a:solidFill>
                          <a:effectLst/>
                          <a:latin typeface="Arial" panose="020B0604020202020204" pitchFamily="34" charset="0"/>
                        </a:rPr>
                        <a:t>Perry</a:t>
                      </a:r>
                    </a:p>
                  </a:txBody>
                  <a:tcPr marL="6350" marR="6350" marT="6350" marB="0"/>
                </a:tc>
                <a:tc>
                  <a:txBody>
                    <a:bodyPr/>
                    <a:lstStyle/>
                    <a:p>
                      <a:pPr algn="r" fontAlgn="ctr"/>
                      <a:r>
                        <a:rPr lang="en-US" sz="10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1946609388"/>
                  </a:ext>
                </a:extLst>
              </a:tr>
            </a:tbl>
          </a:graphicData>
        </a:graphic>
      </p:graphicFrame>
      <p:graphicFrame>
        <p:nvGraphicFramePr>
          <p:cNvPr id="9" name="Table 8">
            <a:extLst>
              <a:ext uri="{FF2B5EF4-FFF2-40B4-BE49-F238E27FC236}">
                <a16:creationId xmlns:a16="http://schemas.microsoft.com/office/drawing/2014/main" id="{E3FFB58B-8B6A-C4B3-65FD-D868D20B07F9}"/>
              </a:ext>
            </a:extLst>
          </p:cNvPr>
          <p:cNvGraphicFramePr>
            <a:graphicFrameLocks noGrp="1"/>
          </p:cNvGraphicFramePr>
          <p:nvPr>
            <p:extLst>
              <p:ext uri="{D42A27DB-BD31-4B8C-83A1-F6EECF244321}">
                <p14:modId xmlns:p14="http://schemas.microsoft.com/office/powerpoint/2010/main" val="2810785638"/>
              </p:ext>
            </p:extLst>
          </p:nvPr>
        </p:nvGraphicFramePr>
        <p:xfrm>
          <a:off x="9420674" y="1695622"/>
          <a:ext cx="2295076" cy="5094869"/>
        </p:xfrm>
        <a:graphic>
          <a:graphicData uri="http://schemas.openxmlformats.org/drawingml/2006/table">
            <a:tbl>
              <a:tblPr>
                <a:tableStyleId>{5C22544A-7EE6-4342-B048-85BDC9FD1C3A}</a:tableStyleId>
              </a:tblPr>
              <a:tblGrid>
                <a:gridCol w="809726">
                  <a:extLst>
                    <a:ext uri="{9D8B030D-6E8A-4147-A177-3AD203B41FA5}">
                      <a16:colId xmlns:a16="http://schemas.microsoft.com/office/drawing/2014/main" val="1492557737"/>
                    </a:ext>
                  </a:extLst>
                </a:gridCol>
                <a:gridCol w="1485350">
                  <a:extLst>
                    <a:ext uri="{9D8B030D-6E8A-4147-A177-3AD203B41FA5}">
                      <a16:colId xmlns:a16="http://schemas.microsoft.com/office/drawing/2014/main" val="894995031"/>
                    </a:ext>
                  </a:extLst>
                </a:gridCol>
              </a:tblGrid>
              <a:tr h="323938">
                <a:tc>
                  <a:txBody>
                    <a:bodyPr/>
                    <a:lstStyle/>
                    <a:p>
                      <a:pPr algn="l" fontAlgn="b"/>
                      <a:r>
                        <a:rPr lang="en-US" sz="1200" b="1" u="none" strike="noStrike" dirty="0">
                          <a:effectLst/>
                        </a:rPr>
                        <a:t>County</a:t>
                      </a:r>
                      <a:endParaRPr lang="en-US" sz="1200" b="1" i="0" u="none" strike="noStrike" dirty="0">
                        <a:effectLst/>
                        <a:latin typeface="Calibri" panose="020F0502020204030204" pitchFamily="34" charset="0"/>
                      </a:endParaRPr>
                    </a:p>
                  </a:txBody>
                  <a:tcPr marL="4010" marR="4010" marT="4010" marB="0" anchor="b"/>
                </a:tc>
                <a:tc>
                  <a:txBody>
                    <a:bodyPr/>
                    <a:lstStyle/>
                    <a:p>
                      <a:pPr algn="l" fontAlgn="b"/>
                      <a:r>
                        <a:rPr lang="en-US" sz="1200" b="1" u="none" strike="noStrike" dirty="0">
                          <a:effectLst/>
                        </a:rPr>
                        <a:t>Transferred Calls</a:t>
                      </a:r>
                      <a:endParaRPr lang="en-US" sz="1200" b="1" i="0" u="none" strike="noStrike" dirty="0">
                        <a:effectLst/>
                        <a:latin typeface="Calibri" panose="020F0502020204030204" pitchFamily="34" charset="0"/>
                      </a:endParaRPr>
                    </a:p>
                  </a:txBody>
                  <a:tcPr marL="4010" marR="4010" marT="4010" marB="0" anchor="b"/>
                </a:tc>
                <a:extLst>
                  <a:ext uri="{0D108BD9-81ED-4DB2-BD59-A6C34878D82A}">
                    <a16:rowId xmlns:a16="http://schemas.microsoft.com/office/drawing/2014/main" val="699774129"/>
                  </a:ext>
                </a:extLst>
              </a:tr>
              <a:tr h="280643">
                <a:tc>
                  <a:txBody>
                    <a:bodyPr/>
                    <a:lstStyle/>
                    <a:p>
                      <a:pPr algn="l" fontAlgn="t"/>
                      <a:r>
                        <a:rPr lang="en-US" sz="900" b="0" i="0" u="none" strike="noStrike" dirty="0">
                          <a:solidFill>
                            <a:srgbClr val="000000"/>
                          </a:solidFill>
                          <a:effectLst/>
                          <a:latin typeface="Arial" panose="020B0604020202020204" pitchFamily="34" charset="0"/>
                        </a:rPr>
                        <a:t>Pike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3263792048"/>
                  </a:ext>
                </a:extLst>
              </a:tr>
              <a:tr h="280643">
                <a:tc>
                  <a:txBody>
                    <a:bodyPr/>
                    <a:lstStyle/>
                    <a:p>
                      <a:pPr algn="l" fontAlgn="t"/>
                      <a:r>
                        <a:rPr lang="en-US" sz="900" b="0" i="0" u="none" strike="noStrike">
                          <a:solidFill>
                            <a:srgbClr val="000000"/>
                          </a:solidFill>
                          <a:effectLst/>
                          <a:latin typeface="Arial" panose="020B0604020202020204" pitchFamily="34" charset="0"/>
                        </a:rPr>
                        <a:t>Pulaski</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1613866248"/>
                  </a:ext>
                </a:extLst>
              </a:tr>
              <a:tr h="280643">
                <a:tc>
                  <a:txBody>
                    <a:bodyPr/>
                    <a:lstStyle/>
                    <a:p>
                      <a:pPr algn="l" fontAlgn="t"/>
                      <a:r>
                        <a:rPr lang="en-US" sz="900" b="0" i="0" u="none" strike="noStrike">
                          <a:solidFill>
                            <a:srgbClr val="000000"/>
                          </a:solidFill>
                          <a:effectLst/>
                          <a:latin typeface="Arial" panose="020B0604020202020204" pitchFamily="34" charset="0"/>
                        </a:rPr>
                        <a:t>Randolph</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3</a:t>
                      </a:r>
                    </a:p>
                  </a:txBody>
                  <a:tcPr marL="6350" marR="6350" marT="6350" marB="0" anchor="ctr"/>
                </a:tc>
                <a:extLst>
                  <a:ext uri="{0D108BD9-81ED-4DB2-BD59-A6C34878D82A}">
                    <a16:rowId xmlns:a16="http://schemas.microsoft.com/office/drawing/2014/main" val="1449700651"/>
                  </a:ext>
                </a:extLst>
              </a:tr>
              <a:tr h="280643">
                <a:tc>
                  <a:txBody>
                    <a:bodyPr/>
                    <a:lstStyle/>
                    <a:p>
                      <a:pPr algn="l" fontAlgn="t"/>
                      <a:r>
                        <a:rPr lang="en-US" sz="900" b="0" i="0" u="none" strike="noStrike">
                          <a:solidFill>
                            <a:srgbClr val="000000"/>
                          </a:solidFill>
                          <a:effectLst/>
                          <a:latin typeface="Arial" panose="020B0604020202020204" pitchFamily="34" charset="0"/>
                        </a:rPr>
                        <a:t>Rock Island</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3707615012"/>
                  </a:ext>
                </a:extLst>
              </a:tr>
              <a:tr h="280643">
                <a:tc>
                  <a:txBody>
                    <a:bodyPr/>
                    <a:lstStyle/>
                    <a:p>
                      <a:pPr algn="l" fontAlgn="t"/>
                      <a:r>
                        <a:rPr lang="en-US" sz="900" b="0" i="0" u="none" strike="noStrike">
                          <a:solidFill>
                            <a:srgbClr val="000000"/>
                          </a:solidFill>
                          <a:effectLst/>
                          <a:latin typeface="Arial" panose="020B0604020202020204" pitchFamily="34" charset="0"/>
                        </a:rPr>
                        <a:t>Saline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2971252819"/>
                  </a:ext>
                </a:extLst>
              </a:tr>
              <a:tr h="280643">
                <a:tc>
                  <a:txBody>
                    <a:bodyPr/>
                    <a:lstStyle/>
                    <a:p>
                      <a:pPr algn="l" fontAlgn="t"/>
                      <a:r>
                        <a:rPr lang="en-US" sz="900" b="0" i="0" u="none" strike="noStrike">
                          <a:solidFill>
                            <a:srgbClr val="000000"/>
                          </a:solidFill>
                          <a:effectLst/>
                          <a:latin typeface="Arial" panose="020B0604020202020204" pitchFamily="34" charset="0"/>
                        </a:rPr>
                        <a:t>Sangamon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20</a:t>
                      </a:r>
                    </a:p>
                  </a:txBody>
                  <a:tcPr marL="6350" marR="6350" marT="6350" marB="0" anchor="ctr"/>
                </a:tc>
                <a:extLst>
                  <a:ext uri="{0D108BD9-81ED-4DB2-BD59-A6C34878D82A}">
                    <a16:rowId xmlns:a16="http://schemas.microsoft.com/office/drawing/2014/main" val="2971293171"/>
                  </a:ext>
                </a:extLst>
              </a:tr>
              <a:tr h="280643">
                <a:tc>
                  <a:txBody>
                    <a:bodyPr/>
                    <a:lstStyle/>
                    <a:p>
                      <a:pPr algn="l" fontAlgn="t"/>
                      <a:r>
                        <a:rPr lang="en-US" sz="900" b="0" i="0" u="none" strike="noStrike">
                          <a:solidFill>
                            <a:srgbClr val="000000"/>
                          </a:solidFill>
                          <a:effectLst/>
                          <a:latin typeface="Arial" panose="020B0604020202020204" pitchFamily="34" charset="0"/>
                        </a:rPr>
                        <a:t>Scott</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2968308352"/>
                  </a:ext>
                </a:extLst>
              </a:tr>
              <a:tr h="280643">
                <a:tc>
                  <a:txBody>
                    <a:bodyPr/>
                    <a:lstStyle/>
                    <a:p>
                      <a:pPr algn="l" fontAlgn="t"/>
                      <a:r>
                        <a:rPr lang="en-US" sz="900" b="0" i="0" u="none" strike="noStrike">
                          <a:solidFill>
                            <a:srgbClr val="000000"/>
                          </a:solidFill>
                          <a:effectLst/>
                          <a:latin typeface="Arial" panose="020B0604020202020204" pitchFamily="34" charset="0"/>
                        </a:rPr>
                        <a:t>Shelby</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11</a:t>
                      </a:r>
                    </a:p>
                  </a:txBody>
                  <a:tcPr marL="6350" marR="6350" marT="6350" marB="0" anchor="ctr"/>
                </a:tc>
                <a:extLst>
                  <a:ext uri="{0D108BD9-81ED-4DB2-BD59-A6C34878D82A}">
                    <a16:rowId xmlns:a16="http://schemas.microsoft.com/office/drawing/2014/main" val="3829763744"/>
                  </a:ext>
                </a:extLst>
              </a:tr>
              <a:tr h="280643">
                <a:tc>
                  <a:txBody>
                    <a:bodyPr/>
                    <a:lstStyle/>
                    <a:p>
                      <a:pPr algn="l" fontAlgn="t"/>
                      <a:r>
                        <a:rPr lang="en-US" sz="900" b="0" i="0" u="none" strike="noStrike" dirty="0">
                          <a:solidFill>
                            <a:srgbClr val="000000"/>
                          </a:solidFill>
                          <a:effectLst/>
                          <a:latin typeface="Arial" panose="020B0604020202020204" pitchFamily="34" charset="0"/>
                        </a:rPr>
                        <a:t>St. Clair</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18</a:t>
                      </a:r>
                    </a:p>
                  </a:txBody>
                  <a:tcPr marL="6350" marR="6350" marT="6350" marB="0" anchor="ctr"/>
                </a:tc>
                <a:extLst>
                  <a:ext uri="{0D108BD9-81ED-4DB2-BD59-A6C34878D82A}">
                    <a16:rowId xmlns:a16="http://schemas.microsoft.com/office/drawing/2014/main" val="3273034780"/>
                  </a:ext>
                </a:extLst>
              </a:tr>
              <a:tr h="280643">
                <a:tc>
                  <a:txBody>
                    <a:bodyPr/>
                    <a:lstStyle/>
                    <a:p>
                      <a:pPr algn="l" fontAlgn="t"/>
                      <a:r>
                        <a:rPr lang="en-US" sz="900" b="0" i="0" u="none" strike="noStrike">
                          <a:solidFill>
                            <a:srgbClr val="000000"/>
                          </a:solidFill>
                          <a:effectLst/>
                          <a:latin typeface="Arial" panose="020B0604020202020204" pitchFamily="34" charset="0"/>
                        </a:rPr>
                        <a:t>Stephenson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445394125"/>
                  </a:ext>
                </a:extLst>
              </a:tr>
              <a:tr h="280643">
                <a:tc>
                  <a:txBody>
                    <a:bodyPr/>
                    <a:lstStyle/>
                    <a:p>
                      <a:pPr algn="l" fontAlgn="t"/>
                      <a:r>
                        <a:rPr lang="en-US" sz="900" b="0" i="0" u="none" strike="noStrike">
                          <a:solidFill>
                            <a:srgbClr val="000000"/>
                          </a:solidFill>
                          <a:effectLst/>
                          <a:latin typeface="Arial" panose="020B0604020202020204" pitchFamily="34" charset="0"/>
                        </a:rPr>
                        <a:t>Tazewell</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1601536497"/>
                  </a:ext>
                </a:extLst>
              </a:tr>
              <a:tr h="280643">
                <a:tc>
                  <a:txBody>
                    <a:bodyPr/>
                    <a:lstStyle/>
                    <a:p>
                      <a:pPr algn="l" fontAlgn="t"/>
                      <a:r>
                        <a:rPr lang="en-US" sz="900" b="0" i="0" u="none" strike="noStrike">
                          <a:solidFill>
                            <a:srgbClr val="000000"/>
                          </a:solidFill>
                          <a:effectLst/>
                          <a:latin typeface="Arial" panose="020B0604020202020204" pitchFamily="34" charset="0"/>
                        </a:rPr>
                        <a:t>Vermilion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4</a:t>
                      </a:r>
                    </a:p>
                  </a:txBody>
                  <a:tcPr marL="6350" marR="6350" marT="6350" marB="0" anchor="ctr"/>
                </a:tc>
                <a:extLst>
                  <a:ext uri="{0D108BD9-81ED-4DB2-BD59-A6C34878D82A}">
                    <a16:rowId xmlns:a16="http://schemas.microsoft.com/office/drawing/2014/main" val="336798157"/>
                  </a:ext>
                </a:extLst>
              </a:tr>
              <a:tr h="280643">
                <a:tc>
                  <a:txBody>
                    <a:bodyPr/>
                    <a:lstStyle/>
                    <a:p>
                      <a:pPr algn="l" fontAlgn="t"/>
                      <a:r>
                        <a:rPr lang="en-US" sz="900" b="0" i="0" u="none" strike="noStrike">
                          <a:solidFill>
                            <a:srgbClr val="000000"/>
                          </a:solidFill>
                          <a:effectLst/>
                          <a:latin typeface="Arial" panose="020B0604020202020204" pitchFamily="34" charset="0"/>
                        </a:rPr>
                        <a:t>White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1459014756"/>
                  </a:ext>
                </a:extLst>
              </a:tr>
              <a:tr h="280643">
                <a:tc>
                  <a:txBody>
                    <a:bodyPr/>
                    <a:lstStyle/>
                    <a:p>
                      <a:pPr algn="l" fontAlgn="t"/>
                      <a:r>
                        <a:rPr lang="en-US" sz="900" b="0" i="0" u="none" strike="noStrike" dirty="0">
                          <a:solidFill>
                            <a:srgbClr val="000000"/>
                          </a:solidFill>
                          <a:effectLst/>
                          <a:latin typeface="Arial" panose="020B0604020202020204" pitchFamily="34" charset="0"/>
                        </a:rPr>
                        <a:t>Whiteside</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1</a:t>
                      </a:r>
                    </a:p>
                  </a:txBody>
                  <a:tcPr marL="6350" marR="6350" marT="6350" marB="0" anchor="ctr"/>
                </a:tc>
                <a:extLst>
                  <a:ext uri="{0D108BD9-81ED-4DB2-BD59-A6C34878D82A}">
                    <a16:rowId xmlns:a16="http://schemas.microsoft.com/office/drawing/2014/main" val="673428514"/>
                  </a:ext>
                </a:extLst>
              </a:tr>
              <a:tr h="280643">
                <a:tc>
                  <a:txBody>
                    <a:bodyPr/>
                    <a:lstStyle/>
                    <a:p>
                      <a:pPr algn="l" fontAlgn="t"/>
                      <a:r>
                        <a:rPr lang="en-US" sz="900" b="0" i="0" u="none" strike="noStrike" dirty="0">
                          <a:solidFill>
                            <a:srgbClr val="000000"/>
                          </a:solidFill>
                          <a:effectLst/>
                          <a:latin typeface="Arial" panose="020B0604020202020204" pitchFamily="34" charset="0"/>
                        </a:rPr>
                        <a:t>Will</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22</a:t>
                      </a:r>
                    </a:p>
                  </a:txBody>
                  <a:tcPr marL="6350" marR="6350" marT="6350" marB="0" anchor="ctr"/>
                </a:tc>
                <a:extLst>
                  <a:ext uri="{0D108BD9-81ED-4DB2-BD59-A6C34878D82A}">
                    <a16:rowId xmlns:a16="http://schemas.microsoft.com/office/drawing/2014/main" val="808101280"/>
                  </a:ext>
                </a:extLst>
              </a:tr>
              <a:tr h="280643">
                <a:tc>
                  <a:txBody>
                    <a:bodyPr/>
                    <a:lstStyle/>
                    <a:p>
                      <a:pPr algn="l" fontAlgn="t"/>
                      <a:r>
                        <a:rPr lang="en-US" sz="900" b="0" i="0" u="none" strike="noStrike">
                          <a:solidFill>
                            <a:srgbClr val="000000"/>
                          </a:solidFill>
                          <a:effectLst/>
                          <a:latin typeface="Arial" panose="020B0604020202020204" pitchFamily="34" charset="0"/>
                        </a:rPr>
                        <a:t>Williamson</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3</a:t>
                      </a:r>
                    </a:p>
                  </a:txBody>
                  <a:tcPr marL="6350" marR="6350" marT="6350" marB="0" anchor="ctr"/>
                </a:tc>
                <a:extLst>
                  <a:ext uri="{0D108BD9-81ED-4DB2-BD59-A6C34878D82A}">
                    <a16:rowId xmlns:a16="http://schemas.microsoft.com/office/drawing/2014/main" val="1075300812"/>
                  </a:ext>
                </a:extLst>
              </a:tr>
              <a:tr h="280643">
                <a:tc>
                  <a:txBody>
                    <a:bodyPr/>
                    <a:lstStyle/>
                    <a:p>
                      <a:pPr algn="l" fontAlgn="t"/>
                      <a:r>
                        <a:rPr lang="en-US" sz="900" b="0" i="0" u="none" strike="noStrike">
                          <a:solidFill>
                            <a:srgbClr val="000000"/>
                          </a:solidFill>
                          <a:effectLst/>
                          <a:latin typeface="Arial" panose="020B0604020202020204" pitchFamily="34" charset="0"/>
                        </a:rPr>
                        <a:t>Winnebago</a:t>
                      </a:r>
                    </a:p>
                  </a:txBody>
                  <a:tcPr marL="6350" marR="6350" marT="6350" marB="0"/>
                </a:tc>
                <a:tc>
                  <a:txBody>
                    <a:bodyPr/>
                    <a:lstStyle/>
                    <a:p>
                      <a:pPr algn="r" fontAlgn="ctr"/>
                      <a:r>
                        <a:rPr lang="en-US" sz="900" b="0" i="0" u="none" strike="noStrike" dirty="0">
                          <a:solidFill>
                            <a:srgbClr val="000000"/>
                          </a:solidFill>
                          <a:effectLst/>
                          <a:latin typeface="Arial" panose="020B0604020202020204" pitchFamily="34" charset="0"/>
                        </a:rPr>
                        <a:t>2</a:t>
                      </a:r>
                    </a:p>
                  </a:txBody>
                  <a:tcPr marL="6350" marR="6350" marT="6350" marB="0" anchor="ctr"/>
                </a:tc>
                <a:extLst>
                  <a:ext uri="{0D108BD9-81ED-4DB2-BD59-A6C34878D82A}">
                    <a16:rowId xmlns:a16="http://schemas.microsoft.com/office/drawing/2014/main" val="3374440101"/>
                  </a:ext>
                </a:extLst>
              </a:tr>
            </a:tbl>
          </a:graphicData>
        </a:graphic>
      </p:graphicFrame>
      <p:sp>
        <p:nvSpPr>
          <p:cNvPr id="7" name="TextBox 6">
            <a:extLst>
              <a:ext uri="{FF2B5EF4-FFF2-40B4-BE49-F238E27FC236}">
                <a16:creationId xmlns:a16="http://schemas.microsoft.com/office/drawing/2014/main" id="{72A28087-E45B-C042-BB0E-34CDEBF2C501}"/>
              </a:ext>
            </a:extLst>
          </p:cNvPr>
          <p:cNvSpPr txBox="1"/>
          <p:nvPr/>
        </p:nvSpPr>
        <p:spPr>
          <a:xfrm>
            <a:off x="9310947" y="1111440"/>
            <a:ext cx="2627053" cy="523220"/>
          </a:xfrm>
          <a:prstGeom prst="rect">
            <a:avLst/>
          </a:prstGeom>
          <a:noFill/>
        </p:spPr>
        <p:txBody>
          <a:bodyPr wrap="square" rtlCol="0">
            <a:spAutoFit/>
          </a:bodyPr>
          <a:lstStyle/>
          <a:p>
            <a:r>
              <a:rPr lang="en-US" sz="1600" dirty="0"/>
              <a:t>Data is from </a:t>
            </a:r>
          </a:p>
          <a:p>
            <a:r>
              <a:rPr lang="en-US" sz="1200" dirty="0"/>
              <a:t>May 2022 – September 20</a:t>
            </a:r>
            <a:r>
              <a:rPr lang="en-US" sz="1200" baseline="30000" dirty="0"/>
              <a:t>th</a:t>
            </a:r>
            <a:r>
              <a:rPr lang="en-US" sz="1200" dirty="0"/>
              <a:t>, 2024</a:t>
            </a:r>
          </a:p>
        </p:txBody>
      </p:sp>
      <p:pic>
        <p:nvPicPr>
          <p:cNvPr id="2" name="Picture 1">
            <a:extLst>
              <a:ext uri="{FF2B5EF4-FFF2-40B4-BE49-F238E27FC236}">
                <a16:creationId xmlns:a16="http://schemas.microsoft.com/office/drawing/2014/main" id="{1F0114A1-1AA3-B4A2-1F9F-F672F6AD2303}"/>
              </a:ext>
            </a:extLst>
          </p:cNvPr>
          <p:cNvPicPr>
            <a:picLocks noChangeAspect="1"/>
          </p:cNvPicPr>
          <p:nvPr/>
        </p:nvPicPr>
        <p:blipFill>
          <a:blip r:embed="rId2"/>
          <a:stretch>
            <a:fillRect/>
          </a:stretch>
        </p:blipFill>
        <p:spPr>
          <a:xfrm>
            <a:off x="253999" y="470187"/>
            <a:ext cx="3644233" cy="5920321"/>
          </a:xfrm>
          <a:prstGeom prst="rect">
            <a:avLst/>
          </a:prstGeom>
        </p:spPr>
      </p:pic>
    </p:spTree>
    <p:extLst>
      <p:ext uri="{BB962C8B-B14F-4D97-AF65-F5344CB8AC3E}">
        <p14:creationId xmlns:p14="http://schemas.microsoft.com/office/powerpoint/2010/main" val="1981277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E46A5E-D9C1-3944-995A-694D293CFB4D}"/>
              </a:ext>
            </a:extLst>
          </p:cNvPr>
          <p:cNvSpPr>
            <a:spLocks noGrp="1"/>
          </p:cNvSpPr>
          <p:nvPr>
            <p:ph type="body" sz="quarter" idx="13"/>
          </p:nvPr>
        </p:nvSpPr>
        <p:spPr>
          <a:xfrm>
            <a:off x="836613" y="1554429"/>
            <a:ext cx="10501312" cy="3927158"/>
          </a:xfrm>
        </p:spPr>
        <p:txBody>
          <a:bodyPr>
            <a:normAutofit fontScale="92500" lnSpcReduction="10000"/>
          </a:bodyPr>
          <a:lstStyle/>
          <a:p>
            <a:pPr marL="342900" indent="-342900">
              <a:buAutoNum type="arabicPeriod"/>
            </a:pPr>
            <a:r>
              <a:rPr lang="en-US" sz="2000" dirty="0"/>
              <a:t>Providing </a:t>
            </a:r>
            <a:r>
              <a:rPr lang="en-US" sz="2000" dirty="0">
                <a:solidFill>
                  <a:srgbClr val="E4002B"/>
                </a:solidFill>
              </a:rPr>
              <a:t>transportation</a:t>
            </a:r>
            <a:r>
              <a:rPr lang="en-US" sz="2000" dirty="0"/>
              <a:t> to clinic appointments and pharmacies lowers barriers to care and increases first appointment attendance rate</a:t>
            </a:r>
            <a:endParaRPr lang="en-US" sz="2000" dirty="0">
              <a:cs typeface="Calibri"/>
            </a:endParaRPr>
          </a:p>
          <a:p>
            <a:pPr marL="342900" indent="-342900">
              <a:buAutoNum type="arabicPeriod"/>
            </a:pPr>
            <a:r>
              <a:rPr lang="en-US" sz="2000" dirty="0">
                <a:cs typeface="Calibri"/>
              </a:rPr>
              <a:t>Concerted </a:t>
            </a:r>
            <a:r>
              <a:rPr lang="en-US" sz="2000" dirty="0">
                <a:solidFill>
                  <a:srgbClr val="E4002B"/>
                </a:solidFill>
                <a:cs typeface="Calibri"/>
              </a:rPr>
              <a:t>outreach to pharmacies</a:t>
            </a:r>
            <a:r>
              <a:rPr lang="en-US" sz="2000" dirty="0">
                <a:cs typeface="Calibri"/>
              </a:rPr>
              <a:t> is required to ensure that buprenorphine is available and pharmacists will fill prescriptions</a:t>
            </a:r>
          </a:p>
          <a:p>
            <a:pPr marL="342900" indent="-342900">
              <a:buAutoNum type="arabicPeriod"/>
            </a:pPr>
            <a:r>
              <a:rPr lang="en-US" sz="2000" dirty="0">
                <a:cs typeface="Calibri"/>
              </a:rPr>
              <a:t>Patients often need </a:t>
            </a:r>
            <a:r>
              <a:rPr lang="en-US" sz="2000" dirty="0">
                <a:solidFill>
                  <a:srgbClr val="E4002B"/>
                </a:solidFill>
                <a:cs typeface="Calibri"/>
              </a:rPr>
              <a:t>intensive follow-up</a:t>
            </a:r>
            <a:r>
              <a:rPr lang="en-US" sz="2000" dirty="0">
                <a:cs typeface="Calibri"/>
              </a:rPr>
              <a:t> from Care Managers to ensure they can make it to their first appointment. </a:t>
            </a:r>
          </a:p>
          <a:p>
            <a:pPr marL="342900" indent="-342900">
              <a:buAutoNum type="arabicPeriod"/>
            </a:pPr>
            <a:r>
              <a:rPr lang="en-US" sz="2000" dirty="0">
                <a:cs typeface="Calibri"/>
              </a:rPr>
              <a:t>Operating through the </a:t>
            </a:r>
            <a:r>
              <a:rPr lang="en-US" sz="2000" dirty="0">
                <a:solidFill>
                  <a:srgbClr val="E4002B"/>
                </a:solidFill>
                <a:cs typeface="Calibri"/>
              </a:rPr>
              <a:t>existing IL Helpline for Opioids and Other Substances</a:t>
            </a:r>
            <a:r>
              <a:rPr lang="en-US" sz="2000" dirty="0">
                <a:cs typeface="Calibri"/>
              </a:rPr>
              <a:t> provides baseline patient demand, aligns City and State efforts, streamlines expansion of program statewide, and allows for patient data matching to capture more information on demographics</a:t>
            </a:r>
          </a:p>
          <a:p>
            <a:pPr marL="342900" indent="-342900">
              <a:buAutoNum type="arabicPeriod"/>
            </a:pPr>
            <a:r>
              <a:rPr lang="en-US" sz="2000" dirty="0">
                <a:cs typeface="Calibri"/>
              </a:rPr>
              <a:t>Calls for withdrawal management and residential treatment are common, and provide opportunity for </a:t>
            </a:r>
            <a:r>
              <a:rPr lang="en-US" sz="2000" dirty="0">
                <a:solidFill>
                  <a:srgbClr val="E4002B"/>
                </a:solidFill>
                <a:cs typeface="Calibri"/>
              </a:rPr>
              <a:t>education around buprenorphine treatment</a:t>
            </a:r>
            <a:r>
              <a:rPr lang="en-US" sz="2000" dirty="0">
                <a:cs typeface="Calibri"/>
              </a:rPr>
              <a:t>. </a:t>
            </a:r>
            <a:r>
              <a:rPr lang="en-US" sz="2400" dirty="0">
                <a:cs typeface="Calibri"/>
              </a:rPr>
              <a:t> </a:t>
            </a:r>
          </a:p>
          <a:p>
            <a:endParaRPr lang="en-US" dirty="0"/>
          </a:p>
        </p:txBody>
      </p:sp>
      <p:sp>
        <p:nvSpPr>
          <p:cNvPr id="4" name="Text Placeholder 3">
            <a:extLst>
              <a:ext uri="{FF2B5EF4-FFF2-40B4-BE49-F238E27FC236}">
                <a16:creationId xmlns:a16="http://schemas.microsoft.com/office/drawing/2014/main" id="{4A0391FA-E1A6-3E41-9E77-7C263420EE01}"/>
              </a:ext>
            </a:extLst>
          </p:cNvPr>
          <p:cNvSpPr>
            <a:spLocks noGrp="1"/>
          </p:cNvSpPr>
          <p:nvPr>
            <p:ph type="body" sz="quarter" idx="14"/>
          </p:nvPr>
        </p:nvSpPr>
        <p:spPr/>
        <p:txBody>
          <a:bodyPr>
            <a:normAutofit fontScale="77500" lnSpcReduction="20000"/>
          </a:bodyPr>
          <a:lstStyle/>
          <a:p>
            <a:r>
              <a:rPr lang="en-US" dirty="0"/>
              <a:t>Early Learnings</a:t>
            </a:r>
          </a:p>
        </p:txBody>
      </p:sp>
    </p:spTree>
    <p:extLst>
      <p:ext uri="{BB962C8B-B14F-4D97-AF65-F5344CB8AC3E}">
        <p14:creationId xmlns:p14="http://schemas.microsoft.com/office/powerpoint/2010/main" val="1843225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276D26-5D42-E645-B422-01A254FC6A1C}"/>
              </a:ext>
            </a:extLst>
          </p:cNvPr>
          <p:cNvSpPr>
            <a:spLocks noGrp="1"/>
          </p:cNvSpPr>
          <p:nvPr>
            <p:ph type="body" sz="quarter" idx="13"/>
          </p:nvPr>
        </p:nvSpPr>
        <p:spPr>
          <a:xfrm>
            <a:off x="836613" y="1554429"/>
            <a:ext cx="10501312" cy="3927158"/>
          </a:xfrm>
        </p:spPr>
        <p:txBody>
          <a:bodyPr>
            <a:normAutofit fontScale="55000" lnSpcReduction="20000"/>
          </a:bodyPr>
          <a:lstStyle/>
          <a:p>
            <a:pPr marL="0" indent="0">
              <a:buNone/>
            </a:pPr>
            <a:r>
              <a:rPr lang="en-US" sz="2200" dirty="0" err="1">
                <a:ea typeface="+mn-lt"/>
                <a:cs typeface="+mn-lt"/>
              </a:rPr>
              <a:t>Aronowitz</a:t>
            </a:r>
            <a:r>
              <a:rPr lang="en-US" sz="2200" dirty="0">
                <a:ea typeface="+mn-lt"/>
                <a:cs typeface="+mn-lt"/>
              </a:rPr>
              <a:t>, Shoshana V et al. “Telehealth for opioid use disorder treatment in low-barrier clinic settings: an exploration of clinician and staff </a:t>
            </a:r>
            <a:r>
              <a:rPr lang="en-US" sz="2200" dirty="0" err="1">
                <a:ea typeface="+mn-lt"/>
                <a:cs typeface="+mn-lt"/>
              </a:rPr>
              <a:t>perspectives.”Harm</a:t>
            </a:r>
            <a:r>
              <a:rPr lang="en-US" sz="2200" dirty="0">
                <a:ea typeface="+mn-lt"/>
                <a:cs typeface="+mn-lt"/>
              </a:rPr>
              <a:t> reduction journal vol. 18,1 119. 25 Nov. 2021.</a:t>
            </a:r>
            <a:endParaRPr lang="en-US" sz="2200" dirty="0"/>
          </a:p>
          <a:p>
            <a:pPr marL="0" indent="0">
              <a:buNone/>
            </a:pPr>
            <a:r>
              <a:rPr lang="en-US" sz="2200" dirty="0">
                <a:ea typeface="+mn-lt"/>
                <a:cs typeface="+mn-lt"/>
              </a:rPr>
              <a:t>Clark, Seth A., et al. "Using telehealth to improve buprenorphine access during and after COVID-19: A rapid response initiative in Rhode Island. "Journal of Substance Abuse Treatment124 (2021): 108283.</a:t>
            </a:r>
          </a:p>
          <a:p>
            <a:pPr marL="0" indent="0">
              <a:buNone/>
            </a:pPr>
            <a:r>
              <a:rPr lang="en-US" sz="2200" dirty="0" err="1">
                <a:ea typeface="+mn-lt"/>
                <a:cs typeface="+mn-lt"/>
              </a:rPr>
              <a:t>Eibl</a:t>
            </a:r>
            <a:r>
              <a:rPr lang="en-US" sz="2200" dirty="0">
                <a:ea typeface="+mn-lt"/>
                <a:cs typeface="+mn-lt"/>
              </a:rPr>
              <a:t>, Joseph K., et al. "The effectiveness of telemedicine-delivered opioid agonist therapy in a supervised clinical setting. "Drug and AlcoholDependence176 (2017): 133-138.</a:t>
            </a:r>
          </a:p>
          <a:p>
            <a:pPr marL="0" indent="0">
              <a:buNone/>
            </a:pPr>
            <a:r>
              <a:rPr lang="en-US" sz="2200" dirty="0" err="1">
                <a:ea typeface="+mn-lt"/>
                <a:cs typeface="+mn-lt"/>
              </a:rPr>
              <a:t>Guille</a:t>
            </a:r>
            <a:r>
              <a:rPr lang="en-US" sz="2200" dirty="0">
                <a:ea typeface="+mn-lt"/>
                <a:cs typeface="+mn-lt"/>
              </a:rPr>
              <a:t>, Constance et al. “Treatment of Opioid Use Disorder in Pregnant Women via Telemedicine: A Nonrandomized Controlled </a:t>
            </a:r>
            <a:r>
              <a:rPr lang="en-US" sz="2200" dirty="0" err="1">
                <a:ea typeface="+mn-lt"/>
                <a:cs typeface="+mn-lt"/>
              </a:rPr>
              <a:t>Trial.”JAMA</a:t>
            </a:r>
            <a:r>
              <a:rPr lang="en-US" sz="2200" dirty="0">
                <a:ea typeface="+mn-lt"/>
                <a:cs typeface="+mn-lt"/>
              </a:rPr>
              <a:t> network open vol. 3,1 e1920177. 3 Jan. 2020.</a:t>
            </a:r>
          </a:p>
          <a:p>
            <a:pPr marL="0" indent="0">
              <a:buNone/>
            </a:pPr>
            <a:r>
              <a:rPr lang="en-US" sz="2200" dirty="0">
                <a:ea typeface="+mn-lt"/>
                <a:cs typeface="+mn-lt"/>
              </a:rPr>
              <a:t>Harris, Robert et al. “Utilizing telemedicine during COVID-19 pandemic for a low-threshold, street-based buprenorphine program. ”Drug and alcohol dependence vol. 230 (2022): 109187.</a:t>
            </a:r>
          </a:p>
          <a:p>
            <a:pPr marL="0" indent="0">
              <a:buNone/>
            </a:pPr>
            <a:r>
              <a:rPr lang="en-US" sz="2200" dirty="0" err="1">
                <a:ea typeface="+mn-lt"/>
                <a:cs typeface="+mn-lt"/>
              </a:rPr>
              <a:t>Nordeck</a:t>
            </a:r>
            <a:r>
              <a:rPr lang="en-US" sz="2200" dirty="0">
                <a:ea typeface="+mn-lt"/>
                <a:cs typeface="+mn-lt"/>
              </a:rPr>
              <a:t>, Courtney D et al. “Adapting a Low-threshold Buprenorphine Program for Vulnerable Populations During the COVID-19 Pandemic.” Journal of addiction medicine vol. 15,5 (2021): 364-369.</a:t>
            </a:r>
          </a:p>
          <a:p>
            <a:pPr marL="0" indent="0">
              <a:buNone/>
            </a:pPr>
            <a:r>
              <a:rPr lang="en-US" sz="2200" dirty="0">
                <a:ea typeface="+mn-lt"/>
                <a:cs typeface="+mn-lt"/>
              </a:rPr>
              <a:t>Samuels, Elizabeth A et al. “Innovation During COVID-19: Improving Addiction Treatment Access.” Journal of addiction medicine vol. 14,4 (2020): e8-e9.</a:t>
            </a:r>
          </a:p>
          <a:p>
            <a:pPr marL="0" indent="0">
              <a:buNone/>
            </a:pPr>
            <a:r>
              <a:rPr lang="en-US" sz="2200" dirty="0" err="1">
                <a:ea typeface="+mn-lt"/>
                <a:cs typeface="+mn-lt"/>
              </a:rPr>
              <a:t>Tofighi</a:t>
            </a:r>
            <a:r>
              <a:rPr lang="en-US" sz="2200" dirty="0">
                <a:ea typeface="+mn-lt"/>
                <a:cs typeface="+mn-lt"/>
              </a:rPr>
              <a:t>, Babak MD, MSc; McNeely, Jennifer MD, MSc; </a:t>
            </a:r>
            <a:r>
              <a:rPr lang="en-US" sz="2200" dirty="0" err="1">
                <a:ea typeface="+mn-lt"/>
                <a:cs typeface="+mn-lt"/>
              </a:rPr>
              <a:t>Walzer</a:t>
            </a:r>
            <a:r>
              <a:rPr lang="en-US" sz="2200" dirty="0">
                <a:ea typeface="+mn-lt"/>
                <a:cs typeface="+mn-lt"/>
              </a:rPr>
              <a:t>, Dalia BS; </a:t>
            </a:r>
            <a:r>
              <a:rPr lang="en-US" sz="2200" dirty="0" err="1">
                <a:ea typeface="+mn-lt"/>
                <a:cs typeface="+mn-lt"/>
              </a:rPr>
              <a:t>Fansiwala</a:t>
            </a:r>
            <a:r>
              <a:rPr lang="en-US" sz="2200" dirty="0">
                <a:ea typeface="+mn-lt"/>
                <a:cs typeface="+mn-lt"/>
              </a:rPr>
              <a:t>, Kush BA; </a:t>
            </a:r>
            <a:r>
              <a:rPr lang="en-US" sz="2200" dirty="0" err="1">
                <a:ea typeface="+mn-lt"/>
                <a:cs typeface="+mn-lt"/>
              </a:rPr>
              <a:t>Demner</a:t>
            </a:r>
            <a:r>
              <a:rPr lang="en-US" sz="2200" dirty="0">
                <a:ea typeface="+mn-lt"/>
                <a:cs typeface="+mn-lt"/>
              </a:rPr>
              <a:t>, Adam MD; Chaudhury, Chloe S. BS; </a:t>
            </a:r>
            <a:r>
              <a:rPr lang="en-US" sz="2200" dirty="0" err="1">
                <a:ea typeface="+mn-lt"/>
                <a:cs typeface="+mn-lt"/>
              </a:rPr>
              <a:t>Subudhi</a:t>
            </a:r>
            <a:r>
              <a:rPr lang="en-US" sz="2200" dirty="0">
                <a:ea typeface="+mn-lt"/>
                <a:cs typeface="+mn-lt"/>
              </a:rPr>
              <a:t>, </a:t>
            </a:r>
            <a:r>
              <a:rPr lang="en-US" sz="2200" dirty="0" err="1">
                <a:ea typeface="+mn-lt"/>
                <a:cs typeface="+mn-lt"/>
              </a:rPr>
              <a:t>Ipsita</a:t>
            </a:r>
            <a:r>
              <a:rPr lang="en-US" sz="2200" dirty="0">
                <a:ea typeface="+mn-lt"/>
                <a:cs typeface="+mn-lt"/>
              </a:rPr>
              <a:t> BS; Schatz, Daniel MD, MSc; Reed, Timothy MD; Krawczyk, Noa PhD A Telemedicine Buprenorphine Clinic to Serve New York City, Journal of Addiction Medicine: February 05, 2021.</a:t>
            </a:r>
          </a:p>
          <a:p>
            <a:pPr marL="0" indent="0">
              <a:buNone/>
            </a:pPr>
            <a:r>
              <a:rPr lang="en-US" sz="2200" dirty="0" err="1">
                <a:ea typeface="+mn-lt"/>
                <a:cs typeface="+mn-lt"/>
              </a:rPr>
              <a:t>Uscher</a:t>
            </a:r>
            <a:r>
              <a:rPr lang="en-US" sz="2200" dirty="0">
                <a:ea typeface="+mn-lt"/>
                <a:cs typeface="+mn-lt"/>
              </a:rPr>
              <a:t>-Pines, Lori et al. “Health center implementation of telemedicine for opioid use disorders: A qualitative assessment of adopters and </a:t>
            </a:r>
            <a:r>
              <a:rPr lang="en-US" sz="2200" dirty="0" err="1">
                <a:ea typeface="+mn-lt"/>
                <a:cs typeface="+mn-lt"/>
              </a:rPr>
              <a:t>nonadopters.”Journal</a:t>
            </a:r>
            <a:r>
              <a:rPr lang="en-US" sz="2200" dirty="0">
                <a:ea typeface="+mn-lt"/>
                <a:cs typeface="+mn-lt"/>
              </a:rPr>
              <a:t> of substance abuse treatment vol. 115 (2020): 108037.</a:t>
            </a:r>
          </a:p>
          <a:p>
            <a:pPr marL="0" indent="0">
              <a:buNone/>
            </a:pPr>
            <a:r>
              <a:rPr lang="en-US" sz="2200" dirty="0">
                <a:ea typeface="+mn-lt"/>
                <a:cs typeface="+mn-lt"/>
              </a:rPr>
              <a:t>Zheng, </a:t>
            </a:r>
            <a:r>
              <a:rPr lang="en-US" sz="2200" dirty="0" err="1">
                <a:ea typeface="+mn-lt"/>
                <a:cs typeface="+mn-lt"/>
              </a:rPr>
              <a:t>Wanhonget</a:t>
            </a:r>
            <a:r>
              <a:rPr lang="en-US" sz="2200" dirty="0">
                <a:ea typeface="+mn-lt"/>
                <a:cs typeface="+mn-lt"/>
              </a:rPr>
              <a:t> al. “Treatment Outcome Comparison Between Telepsychiatry and Face-to-face Buprenorphine Medication-assisted Treatment for Opioid Use Disorder: A 2-Year Retrospective Data Analysis.” Journal of addiction medicine vol. 11,2 (2017): 138-144.</a:t>
            </a:r>
            <a:endParaRPr lang="en-US" sz="2200" dirty="0">
              <a:cs typeface="Calibri"/>
            </a:endParaRPr>
          </a:p>
          <a:p>
            <a:pPr marL="114300" indent="0">
              <a:buNone/>
            </a:pPr>
            <a:endParaRPr lang="en-US" dirty="0"/>
          </a:p>
        </p:txBody>
      </p:sp>
      <p:sp>
        <p:nvSpPr>
          <p:cNvPr id="4" name="Text Placeholder 3">
            <a:extLst>
              <a:ext uri="{FF2B5EF4-FFF2-40B4-BE49-F238E27FC236}">
                <a16:creationId xmlns:a16="http://schemas.microsoft.com/office/drawing/2014/main" id="{296E11F0-58C9-694E-894A-A968940DE119}"/>
              </a:ext>
            </a:extLst>
          </p:cNvPr>
          <p:cNvSpPr>
            <a:spLocks noGrp="1"/>
          </p:cNvSpPr>
          <p:nvPr>
            <p:ph type="body" sz="quarter" idx="14"/>
          </p:nvPr>
        </p:nvSpPr>
        <p:spPr/>
        <p:txBody>
          <a:bodyPr>
            <a:normAutofit fontScale="77500" lnSpcReduction="20000"/>
          </a:bodyPr>
          <a:lstStyle/>
          <a:p>
            <a:r>
              <a:rPr lang="en-US" dirty="0" err="1"/>
              <a:t>Telebuprenophine</a:t>
            </a:r>
            <a:r>
              <a:rPr lang="en-US" dirty="0"/>
              <a:t> Research</a:t>
            </a:r>
          </a:p>
        </p:txBody>
      </p:sp>
    </p:spTree>
    <p:extLst>
      <p:ext uri="{BB962C8B-B14F-4D97-AF65-F5344CB8AC3E}">
        <p14:creationId xmlns:p14="http://schemas.microsoft.com/office/powerpoint/2010/main" val="1321631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BB6190-6754-044E-B313-5736F0EF8C13}"/>
              </a:ext>
            </a:extLst>
          </p:cNvPr>
          <p:cNvPicPr>
            <a:picLocks noChangeAspect="1"/>
          </p:cNvPicPr>
          <p:nvPr/>
        </p:nvPicPr>
        <p:blipFill>
          <a:blip r:embed="rId2"/>
          <a:stretch>
            <a:fillRect/>
          </a:stretch>
        </p:blipFill>
        <p:spPr>
          <a:xfrm>
            <a:off x="2762848" y="735472"/>
            <a:ext cx="5436020" cy="6122528"/>
          </a:xfrm>
          <a:prstGeom prst="rect">
            <a:avLst/>
          </a:prstGeom>
        </p:spPr>
      </p:pic>
      <p:sp>
        <p:nvSpPr>
          <p:cNvPr id="6" name="Title 5">
            <a:extLst>
              <a:ext uri="{FF2B5EF4-FFF2-40B4-BE49-F238E27FC236}">
                <a16:creationId xmlns:a16="http://schemas.microsoft.com/office/drawing/2014/main" id="{D854D2AD-EA70-0BE7-846D-D2D10FA6FBA9}"/>
              </a:ext>
            </a:extLst>
          </p:cNvPr>
          <p:cNvSpPr>
            <a:spLocks noGrp="1"/>
          </p:cNvSpPr>
          <p:nvPr>
            <p:ph type="title"/>
          </p:nvPr>
        </p:nvSpPr>
        <p:spPr/>
        <p:txBody>
          <a:bodyPr>
            <a:normAutofit fontScale="90000"/>
          </a:bodyPr>
          <a:lstStyle/>
          <a:p>
            <a:r>
              <a:rPr lang="en-US" dirty="0"/>
              <a:t>Additional Slides - Information</a:t>
            </a:r>
          </a:p>
        </p:txBody>
      </p:sp>
    </p:spTree>
    <p:extLst>
      <p:ext uri="{BB962C8B-B14F-4D97-AF65-F5344CB8AC3E}">
        <p14:creationId xmlns:p14="http://schemas.microsoft.com/office/powerpoint/2010/main" val="139757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BB6F0-B3A5-7B46-A875-0C34818BCB77}"/>
              </a:ext>
            </a:extLst>
          </p:cNvPr>
          <p:cNvSpPr>
            <a:spLocks noGrp="1"/>
          </p:cNvSpPr>
          <p:nvPr>
            <p:ph type="body" sz="quarter" idx="13"/>
          </p:nvPr>
        </p:nvSpPr>
        <p:spPr>
          <a:xfrm>
            <a:off x="836613" y="1645920"/>
            <a:ext cx="10501312" cy="4139738"/>
          </a:xfrm>
        </p:spPr>
        <p:txBody>
          <a:bodyPr>
            <a:normAutofit/>
          </a:bodyPr>
          <a:lstStyle/>
          <a:p>
            <a:pPr marL="114300" indent="0">
              <a:buNone/>
            </a:pPr>
            <a:endParaRPr lang="en-US" dirty="0"/>
          </a:p>
          <a:p>
            <a:pPr marL="114300" indent="0">
              <a:buNone/>
            </a:pPr>
            <a:r>
              <a:rPr lang="en-US" dirty="0"/>
              <a:t>A 63-year-old individual, confined to a wheelchair, was transferred to MAR NOW by the Illinois Helpline in mid-June at 11am. This caller was seeking methadone services and reported being a Medicaid (County Care) member. </a:t>
            </a:r>
          </a:p>
          <a:p>
            <a:pPr marL="114300" indent="0">
              <a:buNone/>
            </a:pPr>
            <a:endParaRPr lang="en-US" dirty="0"/>
          </a:p>
          <a:p>
            <a:pPr marL="114300" indent="0">
              <a:buNone/>
            </a:pPr>
            <a:r>
              <a:rPr lang="en-US" dirty="0"/>
              <a:t>The FGC Care Manager helped the caller arrange to come to an FGC location near their home that same day. The caller arrived shortly after 12:30 pm. and was able to see FGC’s physician and receive their first dose of methadone by 2 pm. They have not missed any doses and are actively participating in counseling services.</a:t>
            </a:r>
            <a:endParaRPr lang="en-US" dirty="0">
              <a:cs typeface="Calibri"/>
            </a:endParaRPr>
          </a:p>
          <a:p>
            <a:endParaRPr lang="en-US" dirty="0"/>
          </a:p>
        </p:txBody>
      </p:sp>
      <p:sp>
        <p:nvSpPr>
          <p:cNvPr id="4" name="Text Placeholder 3">
            <a:extLst>
              <a:ext uri="{FF2B5EF4-FFF2-40B4-BE49-F238E27FC236}">
                <a16:creationId xmlns:a16="http://schemas.microsoft.com/office/drawing/2014/main" id="{069474E9-B1BD-7B4C-8AA7-99EB4B671C16}"/>
              </a:ext>
            </a:extLst>
          </p:cNvPr>
          <p:cNvSpPr>
            <a:spLocks noGrp="1"/>
          </p:cNvSpPr>
          <p:nvPr>
            <p:ph type="body" sz="quarter" idx="14"/>
          </p:nvPr>
        </p:nvSpPr>
        <p:spPr>
          <a:xfrm>
            <a:off x="836613" y="688155"/>
            <a:ext cx="10501312" cy="462013"/>
          </a:xfrm>
        </p:spPr>
        <p:txBody>
          <a:bodyPr>
            <a:noAutofit/>
          </a:bodyPr>
          <a:lstStyle/>
          <a:p>
            <a:pPr algn="ctr"/>
            <a:r>
              <a:rPr lang="en-US" dirty="0">
                <a:cs typeface="Calibri Light"/>
              </a:rPr>
              <a:t>Case studies demonstrate importance of low-barrier, rapid access to MOUD at hub provider</a:t>
            </a:r>
            <a:endParaRPr lang="en-US" dirty="0"/>
          </a:p>
        </p:txBody>
      </p:sp>
    </p:spTree>
    <p:extLst>
      <p:ext uri="{BB962C8B-B14F-4D97-AF65-F5344CB8AC3E}">
        <p14:creationId xmlns:p14="http://schemas.microsoft.com/office/powerpoint/2010/main" val="3600871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BB6F0-B3A5-7B46-A875-0C34818BCB77}"/>
              </a:ext>
            </a:extLst>
          </p:cNvPr>
          <p:cNvSpPr>
            <a:spLocks noGrp="1"/>
          </p:cNvSpPr>
          <p:nvPr>
            <p:ph type="body" sz="quarter" idx="13"/>
          </p:nvPr>
        </p:nvSpPr>
        <p:spPr>
          <a:xfrm>
            <a:off x="845344" y="1679171"/>
            <a:ext cx="10501312" cy="4089862"/>
          </a:xfrm>
        </p:spPr>
        <p:txBody>
          <a:bodyPr>
            <a:normAutofit/>
          </a:bodyPr>
          <a:lstStyle/>
          <a:p>
            <a:pPr marL="114300" indent="0">
              <a:buNone/>
            </a:pPr>
            <a:r>
              <a:rPr lang="en-US" dirty="0"/>
              <a:t>A 40 year old female requesting buprenorphine for OUD treatment was connected to MAR NOW through the Illinois Helpline in mid-January. The caller was immediately connected to a FGC Medical Provider and was prescribed buprenorphine. The Care Manager verified they successfully obtained the medication at the pharmacy later that afternoon.</a:t>
            </a:r>
          </a:p>
          <a:p>
            <a:pPr marL="114300" indent="0">
              <a:buNone/>
            </a:pPr>
            <a:endParaRPr lang="en-US" dirty="0"/>
          </a:p>
          <a:p>
            <a:pPr marL="114300" indent="0">
              <a:buNone/>
            </a:pPr>
            <a:r>
              <a:rPr lang="en-US" dirty="0"/>
              <a:t> The next morning the Care Manager connected this caller to Cook County Health for ongoing MAR care. Following the warm-hand-off to the spoke provider, the Care Manager received confirmation the individual was able to continue MAR, uninterrupted. During the 2 week follow up call, the caller confirmed that she remains engaged in buprenorphine treatment with Cook County Health.  </a:t>
            </a:r>
          </a:p>
          <a:p>
            <a:pPr marL="114300" indent="0">
              <a:buNone/>
            </a:pPr>
            <a:endParaRPr lang="en-US" sz="2000" dirty="0"/>
          </a:p>
        </p:txBody>
      </p:sp>
      <p:sp>
        <p:nvSpPr>
          <p:cNvPr id="4" name="Text Placeholder 3">
            <a:extLst>
              <a:ext uri="{FF2B5EF4-FFF2-40B4-BE49-F238E27FC236}">
                <a16:creationId xmlns:a16="http://schemas.microsoft.com/office/drawing/2014/main" id="{069474E9-B1BD-7B4C-8AA7-99EB4B671C16}"/>
              </a:ext>
            </a:extLst>
          </p:cNvPr>
          <p:cNvSpPr>
            <a:spLocks noGrp="1"/>
          </p:cNvSpPr>
          <p:nvPr>
            <p:ph type="body" sz="quarter" idx="14"/>
          </p:nvPr>
        </p:nvSpPr>
        <p:spPr>
          <a:xfrm>
            <a:off x="836613" y="688155"/>
            <a:ext cx="10501312" cy="462013"/>
          </a:xfrm>
        </p:spPr>
        <p:txBody>
          <a:bodyPr>
            <a:noAutofit/>
          </a:bodyPr>
          <a:lstStyle/>
          <a:p>
            <a:pPr algn="ctr"/>
            <a:r>
              <a:rPr lang="en-US" dirty="0">
                <a:cs typeface="Calibri Light"/>
              </a:rPr>
              <a:t>Case studies demonstrate importance of low-barrier, rapid access to MOUD at hub provider</a:t>
            </a:r>
            <a:endParaRPr lang="en-US" dirty="0"/>
          </a:p>
        </p:txBody>
      </p:sp>
    </p:spTree>
    <p:extLst>
      <p:ext uri="{BB962C8B-B14F-4D97-AF65-F5344CB8AC3E}">
        <p14:creationId xmlns:p14="http://schemas.microsoft.com/office/powerpoint/2010/main" val="1628235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BB6F0-B3A5-7B46-A875-0C34818BCB77}"/>
              </a:ext>
            </a:extLst>
          </p:cNvPr>
          <p:cNvSpPr>
            <a:spLocks noGrp="1"/>
          </p:cNvSpPr>
          <p:nvPr>
            <p:ph type="body" sz="quarter" idx="13"/>
          </p:nvPr>
        </p:nvSpPr>
        <p:spPr>
          <a:xfrm>
            <a:off x="836613" y="1695795"/>
            <a:ext cx="10501312" cy="4239491"/>
          </a:xfrm>
        </p:spPr>
        <p:txBody>
          <a:bodyPr>
            <a:normAutofit fontScale="92500"/>
          </a:bodyPr>
          <a:lstStyle/>
          <a:p>
            <a:pPr marL="114300" indent="0">
              <a:buNone/>
            </a:pPr>
            <a:r>
              <a:rPr lang="en-US" sz="2200" dirty="0"/>
              <a:t>A 43-year-old male requesting buprenorphine for OUD treatment was connected to MAR NOW by the Illinois Helpline on February 7th. The caller was immediately connected to a FGC Medical Provider and was prescribed buprenorphine. The Care Manager verified they successfully obtained the medication at the pharmacy a few hours later.</a:t>
            </a:r>
          </a:p>
          <a:p>
            <a:pPr marL="114300" indent="0">
              <a:buNone/>
            </a:pPr>
            <a:endParaRPr lang="en-US" sz="2200" dirty="0"/>
          </a:p>
          <a:p>
            <a:pPr marL="114300" indent="0">
              <a:buNone/>
            </a:pPr>
            <a:r>
              <a:rPr lang="en-US" sz="2200" dirty="0"/>
              <a:t>The Care Manager arranged a warm hand-off to Southern Illinois University (SIU) to set up ongoing care with a provider close to him. After an initial attempt with a potential provider was unsuccessful, SIU connected the caller to Chestnut Health. Since the appointment for Chestnut Health was going to be after the initial prescription would run out, the caller received a bridge extension through MAR NOW to cover him until his scheduled appointment.</a:t>
            </a:r>
          </a:p>
          <a:p>
            <a:pPr marL="114300" indent="0">
              <a:buNone/>
            </a:pPr>
            <a:endParaRPr lang="en-US" sz="2000" dirty="0"/>
          </a:p>
        </p:txBody>
      </p:sp>
      <p:sp>
        <p:nvSpPr>
          <p:cNvPr id="4" name="Text Placeholder 3">
            <a:extLst>
              <a:ext uri="{FF2B5EF4-FFF2-40B4-BE49-F238E27FC236}">
                <a16:creationId xmlns:a16="http://schemas.microsoft.com/office/drawing/2014/main" id="{069474E9-B1BD-7B4C-8AA7-99EB4B671C16}"/>
              </a:ext>
            </a:extLst>
          </p:cNvPr>
          <p:cNvSpPr>
            <a:spLocks noGrp="1"/>
          </p:cNvSpPr>
          <p:nvPr>
            <p:ph type="body" sz="quarter" idx="14"/>
          </p:nvPr>
        </p:nvSpPr>
        <p:spPr>
          <a:xfrm>
            <a:off x="836613" y="688155"/>
            <a:ext cx="10501312" cy="462013"/>
          </a:xfrm>
        </p:spPr>
        <p:txBody>
          <a:bodyPr>
            <a:noAutofit/>
          </a:bodyPr>
          <a:lstStyle/>
          <a:p>
            <a:pPr algn="ctr"/>
            <a:r>
              <a:rPr lang="en-US" dirty="0">
                <a:cs typeface="Calibri Light"/>
              </a:rPr>
              <a:t>Case studies demonstrate importance of low-barrier, rapid access to MOUD at hub provider</a:t>
            </a:r>
            <a:endParaRPr lang="en-US" dirty="0"/>
          </a:p>
        </p:txBody>
      </p:sp>
    </p:spTree>
    <p:extLst>
      <p:ext uri="{BB962C8B-B14F-4D97-AF65-F5344CB8AC3E}">
        <p14:creationId xmlns:p14="http://schemas.microsoft.com/office/powerpoint/2010/main" val="2352048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BB6F0-B3A5-7B46-A875-0C34818BCB77}"/>
              </a:ext>
            </a:extLst>
          </p:cNvPr>
          <p:cNvSpPr>
            <a:spLocks noGrp="1"/>
          </p:cNvSpPr>
          <p:nvPr>
            <p:ph type="body" sz="quarter" idx="13"/>
          </p:nvPr>
        </p:nvSpPr>
        <p:spPr>
          <a:xfrm>
            <a:off x="845344" y="1586767"/>
            <a:ext cx="10501312" cy="4911969"/>
          </a:xfrm>
        </p:spPr>
        <p:txBody>
          <a:bodyPr>
            <a:normAutofit/>
          </a:bodyPr>
          <a:lstStyle/>
          <a:p>
            <a:pPr marL="114300" indent="0">
              <a:buNone/>
            </a:pPr>
            <a:r>
              <a:rPr lang="en-US" sz="1800" dirty="0"/>
              <a:t>A 49-year-old male was transferred to MAR NOW by the Illinois Helpline in February. He was taken into custody by the Greene County Sheriff’s Department in Carrollton, IL after a court visit earlier that day. The caller reported experiencing withdrawal symptoms and was immediately connected to a medical provider and was prescribed buprenorphine. Within three hours of the initial call, the MAR NOW Care Manager verified that the medication was picked up at the local pharmacy. A Greene County Sheriff Officer also confirmed that they would send the caller home with the MAR NOW phone number to set up ongoing care upon release. </a:t>
            </a:r>
          </a:p>
          <a:p>
            <a:pPr marL="114300" indent="0">
              <a:buNone/>
            </a:pPr>
            <a:endParaRPr lang="en-US" sz="1800" dirty="0"/>
          </a:p>
          <a:p>
            <a:pPr marL="114300" indent="0">
              <a:buNone/>
            </a:pPr>
            <a:r>
              <a:rPr lang="en-US" sz="1800" dirty="0"/>
              <a:t>Thirteen days later the individual contacted the MAR NOW Care Manager starting he had been released and was seeking to establish buprenorphine treatment in his community. The caller was uninsured, so the Care Manager facilitated the hand-off to a provider able to support the caller’s treatment and medication with no out-of-pocket cost. The caller also received round-trip Uber Health transportation to the clinic, arranged by the MAR NOW Care Manager.  </a:t>
            </a:r>
          </a:p>
        </p:txBody>
      </p:sp>
      <p:sp>
        <p:nvSpPr>
          <p:cNvPr id="4" name="Text Placeholder 3">
            <a:extLst>
              <a:ext uri="{FF2B5EF4-FFF2-40B4-BE49-F238E27FC236}">
                <a16:creationId xmlns:a16="http://schemas.microsoft.com/office/drawing/2014/main" id="{069474E9-B1BD-7B4C-8AA7-99EB4B671C16}"/>
              </a:ext>
            </a:extLst>
          </p:cNvPr>
          <p:cNvSpPr>
            <a:spLocks noGrp="1"/>
          </p:cNvSpPr>
          <p:nvPr>
            <p:ph type="body" sz="quarter" idx="14"/>
          </p:nvPr>
        </p:nvSpPr>
        <p:spPr>
          <a:xfrm>
            <a:off x="845344" y="630403"/>
            <a:ext cx="10501312" cy="462013"/>
          </a:xfrm>
        </p:spPr>
        <p:txBody>
          <a:bodyPr>
            <a:noAutofit/>
          </a:bodyPr>
          <a:lstStyle/>
          <a:p>
            <a:pPr algn="ctr"/>
            <a:r>
              <a:rPr lang="en-US" dirty="0">
                <a:cs typeface="Calibri Light"/>
              </a:rPr>
              <a:t>Case studies demonstrate importance of low-barrier, rapid access to MOUD at hub provider</a:t>
            </a:r>
            <a:endParaRPr lang="en-US" dirty="0"/>
          </a:p>
        </p:txBody>
      </p:sp>
    </p:spTree>
    <p:extLst>
      <p:ext uri="{BB962C8B-B14F-4D97-AF65-F5344CB8AC3E}">
        <p14:creationId xmlns:p14="http://schemas.microsoft.com/office/powerpoint/2010/main" val="953304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Learning Objectives</a:t>
            </a:r>
          </a:p>
        </p:txBody>
      </p:sp>
      <p:sp>
        <p:nvSpPr>
          <p:cNvPr id="3" name="Content Placeholder 2"/>
          <p:cNvSpPr>
            <a:spLocks noGrp="1"/>
          </p:cNvSpPr>
          <p:nvPr>
            <p:ph idx="1"/>
          </p:nvPr>
        </p:nvSpPr>
        <p:spPr/>
        <p:txBody>
          <a:bodyPr/>
          <a:lstStyle/>
          <a:p>
            <a:r>
              <a:rPr lang="en-US" sz="2400" dirty="0"/>
              <a:t>Understand the guiding principles of medication-first, low barrier approaches to opioid use disorder (OUD) treatment.</a:t>
            </a:r>
          </a:p>
          <a:p>
            <a:r>
              <a:rPr lang="en-US" sz="2400" dirty="0"/>
              <a:t>Learn how the Medication Assisted Recovery Now (MAR NOW) model operates and reduces the wait time for access to the medications to treat OUD for patients in Illinois.</a:t>
            </a:r>
          </a:p>
          <a:p>
            <a:r>
              <a:rPr lang="en-US" sz="2400" dirty="0"/>
              <a:t>Gain information on how MAR NOW may be used to link patients struggling with opioid use to medications for the treatment of OUD.  </a:t>
            </a:r>
          </a:p>
          <a:p>
            <a:pPr marL="0" indent="0">
              <a:buNone/>
            </a:pPr>
            <a:endParaRPr lang="en-US" dirty="0"/>
          </a:p>
          <a:p>
            <a:endParaRPr lang="en-US" dirty="0"/>
          </a:p>
        </p:txBody>
      </p:sp>
    </p:spTree>
    <p:extLst>
      <p:ext uri="{BB962C8B-B14F-4D97-AF65-F5344CB8AC3E}">
        <p14:creationId xmlns:p14="http://schemas.microsoft.com/office/powerpoint/2010/main" val="1039541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C8CD0B-90BD-6F41-B228-99211E5A3B24}"/>
              </a:ext>
            </a:extLst>
          </p:cNvPr>
          <p:cNvSpPr>
            <a:spLocks noGrp="1"/>
          </p:cNvSpPr>
          <p:nvPr>
            <p:ph type="body" sz="quarter" idx="13"/>
          </p:nvPr>
        </p:nvSpPr>
        <p:spPr>
          <a:xfrm>
            <a:off x="828614" y="1828799"/>
            <a:ext cx="10501312" cy="3927158"/>
          </a:xfrm>
        </p:spPr>
        <p:txBody>
          <a:bodyPr>
            <a:noAutofit/>
          </a:bodyPr>
          <a:lstStyle/>
          <a:p>
            <a:pPr marL="457200" indent="-457200"/>
            <a:r>
              <a:rPr lang="en-US" sz="2200" dirty="0">
                <a:cs typeface="Calibri" panose="020F0502020204030204"/>
              </a:rPr>
              <a:t>Funded by Chicago Department of Public Health (CDPH) and Illinois Department of Human Services Division of Substance Use Prevention and Recovery (IDHS/SUPR)</a:t>
            </a:r>
          </a:p>
          <a:p>
            <a:pPr marL="457200" indent="-457200"/>
            <a:r>
              <a:rPr lang="en-US" sz="2200" dirty="0">
                <a:cs typeface="Calibri" panose="020F0502020204030204"/>
              </a:rPr>
              <a:t>Operated by Family Guidance Centers, Inc. (FGC). FGC provides methadone, buprenorphine, and naltrexone at their Chicago and statewide clinics.</a:t>
            </a:r>
          </a:p>
          <a:p>
            <a:pPr marL="457200" indent="-457200"/>
            <a:r>
              <a:rPr lang="en-US" sz="2200" dirty="0">
                <a:cs typeface="Calibri" panose="020F0502020204030204"/>
              </a:rPr>
              <a:t>Operates through the existing 24/7 IL Helpline for Opioids and Other Substances: </a:t>
            </a:r>
            <a:r>
              <a:rPr lang="en-US" sz="2200" b="1" dirty="0">
                <a:solidFill>
                  <a:srgbClr val="E4002B"/>
                </a:solidFill>
                <a:cs typeface="Calibri" panose="020F0502020204030204"/>
              </a:rPr>
              <a:t>833-234-6343</a:t>
            </a:r>
          </a:p>
          <a:p>
            <a:pPr marL="457200" indent="-457200"/>
            <a:r>
              <a:rPr lang="en-US" sz="2200" dirty="0">
                <a:cs typeface="Calibri" panose="020F0502020204030204"/>
              </a:rPr>
              <a:t>Provides low-barrier, rapid access to buprenorphine, methadone, and naltrexone to all callers regardless of insurance status, income, ability to pay, or documentation status.</a:t>
            </a:r>
          </a:p>
        </p:txBody>
      </p:sp>
      <p:sp>
        <p:nvSpPr>
          <p:cNvPr id="4" name="Text Placeholder 3">
            <a:extLst>
              <a:ext uri="{FF2B5EF4-FFF2-40B4-BE49-F238E27FC236}">
                <a16:creationId xmlns:a16="http://schemas.microsoft.com/office/drawing/2014/main" id="{BB3F8319-9D95-474F-8FF5-47215F716BFF}"/>
              </a:ext>
            </a:extLst>
          </p:cNvPr>
          <p:cNvSpPr>
            <a:spLocks noGrp="1"/>
          </p:cNvSpPr>
          <p:nvPr>
            <p:ph type="body" sz="quarter" idx="14"/>
          </p:nvPr>
        </p:nvSpPr>
        <p:spPr>
          <a:xfrm>
            <a:off x="0" y="736282"/>
            <a:ext cx="12158540" cy="1092517"/>
          </a:xfrm>
        </p:spPr>
        <p:txBody>
          <a:bodyPr>
            <a:noAutofit/>
          </a:bodyPr>
          <a:lstStyle/>
          <a:p>
            <a:pPr algn="ctr"/>
            <a:r>
              <a:rPr lang="en-US" dirty="0">
                <a:cs typeface="Calibri Light"/>
              </a:rPr>
              <a:t>MAR NOW launched May 9, 2022 as a Chicago Pilot </a:t>
            </a:r>
          </a:p>
          <a:p>
            <a:pPr algn="ctr"/>
            <a:r>
              <a:rPr lang="en-US" dirty="0">
                <a:cs typeface="Calibri Light"/>
              </a:rPr>
              <a:t>Expanded Sept. 1, 2022 Statewide</a:t>
            </a:r>
            <a:endParaRPr lang="en-US" dirty="0"/>
          </a:p>
        </p:txBody>
      </p:sp>
    </p:spTree>
    <p:extLst>
      <p:ext uri="{BB962C8B-B14F-4D97-AF65-F5344CB8AC3E}">
        <p14:creationId xmlns:p14="http://schemas.microsoft.com/office/powerpoint/2010/main" val="871348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7D10EA0-8E2C-FA45-AAEF-1D35F0DC66F6}"/>
              </a:ext>
            </a:extLst>
          </p:cNvPr>
          <p:cNvSpPr txBox="1">
            <a:spLocks/>
          </p:cNvSpPr>
          <p:nvPr/>
        </p:nvSpPr>
        <p:spPr>
          <a:xfrm>
            <a:off x="551544" y="737500"/>
            <a:ext cx="11088912" cy="1325563"/>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000" b="0"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2800" kern="0" dirty="0">
                <a:solidFill>
                  <a:srgbClr val="020A78"/>
                </a:solidFill>
                <a:cs typeface="Calibri Light"/>
              </a:rPr>
              <a:t>Program provides access to medication within 48 hours of first call </a:t>
            </a:r>
          </a:p>
        </p:txBody>
      </p:sp>
      <p:sp>
        <p:nvSpPr>
          <p:cNvPr id="4" name="TextBox 3">
            <a:extLst>
              <a:ext uri="{FF2B5EF4-FFF2-40B4-BE49-F238E27FC236}">
                <a16:creationId xmlns:a16="http://schemas.microsoft.com/office/drawing/2014/main" id="{35AFA5B1-0484-1D4B-89B4-D02DDEC0CC35}"/>
              </a:ext>
            </a:extLst>
          </p:cNvPr>
          <p:cNvSpPr txBox="1"/>
          <p:nvPr/>
        </p:nvSpPr>
        <p:spPr>
          <a:xfrm>
            <a:off x="119836" y="2325671"/>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Individual calls 24/7 IL Helpline for OUD treatment, withdrawal support</a:t>
            </a:r>
          </a:p>
        </p:txBody>
      </p:sp>
      <p:sp>
        <p:nvSpPr>
          <p:cNvPr id="7" name="TextBox 6">
            <a:extLst>
              <a:ext uri="{FF2B5EF4-FFF2-40B4-BE49-F238E27FC236}">
                <a16:creationId xmlns:a16="http://schemas.microsoft.com/office/drawing/2014/main" id="{80764075-44D6-E544-8C87-7CA3894A21C5}"/>
              </a:ext>
            </a:extLst>
          </p:cNvPr>
          <p:cNvSpPr txBox="1"/>
          <p:nvPr/>
        </p:nvSpPr>
        <p:spPr>
          <a:xfrm>
            <a:off x="3069736" y="2449007"/>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IL Helpline directly transfers caller to MAR NOW Care Manager</a:t>
            </a:r>
          </a:p>
        </p:txBody>
      </p:sp>
      <p:sp>
        <p:nvSpPr>
          <p:cNvPr id="8" name="TextBox 7">
            <a:extLst>
              <a:ext uri="{FF2B5EF4-FFF2-40B4-BE49-F238E27FC236}">
                <a16:creationId xmlns:a16="http://schemas.microsoft.com/office/drawing/2014/main" id="{A6D36625-A085-BD42-97A4-3DCE12715CA6}"/>
              </a:ext>
            </a:extLst>
          </p:cNvPr>
          <p:cNvSpPr txBox="1"/>
          <p:nvPr/>
        </p:nvSpPr>
        <p:spPr>
          <a:xfrm>
            <a:off x="6111223" y="2449007"/>
            <a:ext cx="2252809" cy="923330"/>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E4002B"/>
                </a:solidFill>
                <a:ea typeface="+mn-lt"/>
                <a:cs typeface="+mn-lt"/>
              </a:rPr>
              <a:t>24/7 Access</a:t>
            </a:r>
          </a:p>
          <a:p>
            <a:r>
              <a:rPr lang="en-US" dirty="0"/>
              <a:t>Connected to Care Manager &amp; Provider </a:t>
            </a:r>
            <a:endParaRPr lang="en-US" dirty="0">
              <a:cs typeface="Calibri"/>
            </a:endParaRPr>
          </a:p>
        </p:txBody>
      </p:sp>
      <p:sp>
        <p:nvSpPr>
          <p:cNvPr id="9" name="Arrow: Pentagon 204">
            <a:extLst>
              <a:ext uri="{FF2B5EF4-FFF2-40B4-BE49-F238E27FC236}">
                <a16:creationId xmlns:a16="http://schemas.microsoft.com/office/drawing/2014/main" id="{B7A1228F-6AA8-CC4E-81AA-8CC8B9075DE8}"/>
              </a:ext>
            </a:extLst>
          </p:cNvPr>
          <p:cNvSpPr/>
          <p:nvPr/>
        </p:nvSpPr>
        <p:spPr>
          <a:xfrm>
            <a:off x="160856" y="2284682"/>
            <a:ext cx="2826565" cy="1250462"/>
          </a:xfrm>
          <a:prstGeom prst="homePlat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Pentagon 204">
            <a:extLst>
              <a:ext uri="{FF2B5EF4-FFF2-40B4-BE49-F238E27FC236}">
                <a16:creationId xmlns:a16="http://schemas.microsoft.com/office/drawing/2014/main" id="{C7E233EF-8F8F-1D41-A6E5-19B15AAD3E74}"/>
              </a:ext>
            </a:extLst>
          </p:cNvPr>
          <p:cNvSpPr/>
          <p:nvPr/>
        </p:nvSpPr>
        <p:spPr>
          <a:xfrm>
            <a:off x="3069736" y="2284682"/>
            <a:ext cx="2826565" cy="1250462"/>
          </a:xfrm>
          <a:prstGeom prst="homePlat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0E9D8E7-3A95-AA47-B481-0990A36A47CF}"/>
              </a:ext>
            </a:extLst>
          </p:cNvPr>
          <p:cNvSpPr txBox="1"/>
          <p:nvPr/>
        </p:nvSpPr>
        <p:spPr>
          <a:xfrm>
            <a:off x="8674833" y="1932051"/>
            <a:ext cx="3316328"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cs typeface="Calibri"/>
              </a:rPr>
              <a:t>Patient Options:</a:t>
            </a:r>
          </a:p>
          <a:p>
            <a:pPr marL="342900" indent="-342900">
              <a:buAutoNum type="arabicPeriod"/>
            </a:pPr>
            <a:r>
              <a:rPr lang="en-US" dirty="0">
                <a:cs typeface="Calibri"/>
              </a:rPr>
              <a:t>Buprenorphine home induction</a:t>
            </a:r>
            <a:endParaRPr lang="en-US" sz="2000" dirty="0">
              <a:cs typeface="Calibri"/>
            </a:endParaRPr>
          </a:p>
          <a:p>
            <a:pPr marL="342900" indent="-342900">
              <a:buAutoNum type="arabicPeriod"/>
            </a:pPr>
            <a:r>
              <a:rPr lang="en-US" dirty="0">
                <a:cs typeface="Calibri"/>
              </a:rPr>
              <a:t>Same or next-day MAR appointment at FGC (methadone, buprenorphine, naltrexone)</a:t>
            </a:r>
          </a:p>
          <a:p>
            <a:pPr marL="342900" indent="-342900">
              <a:buAutoNum type="arabicPeriod"/>
            </a:pPr>
            <a:r>
              <a:rPr lang="en-US" dirty="0">
                <a:cs typeface="Calibri"/>
              </a:rPr>
              <a:t>Connection to other SUD care in the community (withdrawal management, residential treatment)</a:t>
            </a:r>
          </a:p>
        </p:txBody>
      </p:sp>
      <p:sp>
        <p:nvSpPr>
          <p:cNvPr id="12" name="TextBox 11">
            <a:extLst>
              <a:ext uri="{FF2B5EF4-FFF2-40B4-BE49-F238E27FC236}">
                <a16:creationId xmlns:a16="http://schemas.microsoft.com/office/drawing/2014/main" id="{FAF00B27-1C71-5B46-B45F-748CF66265E7}"/>
              </a:ext>
            </a:extLst>
          </p:cNvPr>
          <p:cNvSpPr txBox="1"/>
          <p:nvPr/>
        </p:nvSpPr>
        <p:spPr>
          <a:xfrm>
            <a:off x="6111223" y="5125776"/>
            <a:ext cx="607776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Care Managers provide </a:t>
            </a:r>
            <a:r>
              <a:rPr lang="en-US" dirty="0">
                <a:solidFill>
                  <a:srgbClr val="E4002B"/>
                </a:solidFill>
              </a:rPr>
              <a:t>free transportation</a:t>
            </a:r>
            <a:r>
              <a:rPr lang="en-US" dirty="0"/>
              <a:t>, insurance enrollment, assistance with pharmacy access, and follow up to ensure patient is connected to long-term care</a:t>
            </a:r>
            <a:endParaRPr lang="en-US" dirty="0">
              <a:cs typeface="Calibri"/>
            </a:endParaRPr>
          </a:p>
        </p:txBody>
      </p:sp>
      <p:sp>
        <p:nvSpPr>
          <p:cNvPr id="13" name="Left Bracket 12">
            <a:extLst>
              <a:ext uri="{FF2B5EF4-FFF2-40B4-BE49-F238E27FC236}">
                <a16:creationId xmlns:a16="http://schemas.microsoft.com/office/drawing/2014/main" id="{F7400F8A-7C0F-8640-9808-3AA4F4F4DA70}"/>
              </a:ext>
            </a:extLst>
          </p:cNvPr>
          <p:cNvSpPr/>
          <p:nvPr/>
        </p:nvSpPr>
        <p:spPr>
          <a:xfrm rot="16200000">
            <a:off x="8924250" y="2161384"/>
            <a:ext cx="136768" cy="5737793"/>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55411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6490127-8CCF-9042-83DD-77E5DC72957B}"/>
              </a:ext>
            </a:extLst>
          </p:cNvPr>
          <p:cNvSpPr txBox="1">
            <a:spLocks/>
          </p:cNvSpPr>
          <p:nvPr/>
        </p:nvSpPr>
        <p:spPr>
          <a:xfrm>
            <a:off x="264888" y="698581"/>
            <a:ext cx="11680275" cy="1325563"/>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000" b="0"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2800" kern="0" dirty="0">
                <a:solidFill>
                  <a:srgbClr val="020A78"/>
                </a:solidFill>
                <a:ea typeface="+mj-lt"/>
                <a:cs typeface="+mj-lt"/>
              </a:rPr>
              <a:t>Hub and spoke model to ensures connection to ongoing community care</a:t>
            </a:r>
          </a:p>
        </p:txBody>
      </p:sp>
      <p:sp>
        <p:nvSpPr>
          <p:cNvPr id="4" name="TextBox 3">
            <a:extLst>
              <a:ext uri="{FF2B5EF4-FFF2-40B4-BE49-F238E27FC236}">
                <a16:creationId xmlns:a16="http://schemas.microsoft.com/office/drawing/2014/main" id="{4E0418BB-FB3E-6E4C-A682-4E55F2CDD655}"/>
              </a:ext>
            </a:extLst>
          </p:cNvPr>
          <p:cNvSpPr txBox="1"/>
          <p:nvPr/>
        </p:nvSpPr>
        <p:spPr>
          <a:xfrm>
            <a:off x="4441171" y="2971339"/>
            <a:ext cx="1753251" cy="461665"/>
          </a:xfrm>
          <a:prstGeom prst="rect">
            <a:avLst/>
          </a:prstGeom>
          <a:no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MAR NOW</a:t>
            </a:r>
            <a:endParaRPr lang="en-US" sz="2400" dirty="0">
              <a:cs typeface="Calibri"/>
            </a:endParaRPr>
          </a:p>
        </p:txBody>
      </p:sp>
      <p:sp>
        <p:nvSpPr>
          <p:cNvPr id="5" name="TextBox 4">
            <a:extLst>
              <a:ext uri="{FF2B5EF4-FFF2-40B4-BE49-F238E27FC236}">
                <a16:creationId xmlns:a16="http://schemas.microsoft.com/office/drawing/2014/main" id="{BA83082D-CA83-274B-9F46-9FA0DB6EE746}"/>
              </a:ext>
            </a:extLst>
          </p:cNvPr>
          <p:cNvSpPr txBox="1"/>
          <p:nvPr/>
        </p:nvSpPr>
        <p:spPr>
          <a:xfrm>
            <a:off x="2277008" y="4312345"/>
            <a:ext cx="2013764" cy="646331"/>
          </a:xfrm>
          <a:prstGeom prst="rect">
            <a:avLst/>
          </a:prstGeom>
          <a:noFill/>
          <a:ln w="28575">
            <a:solidFill>
              <a:srgbClr val="FDB81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rPr>
              <a:t>Community MAR providers</a:t>
            </a:r>
          </a:p>
        </p:txBody>
      </p:sp>
      <p:sp>
        <p:nvSpPr>
          <p:cNvPr id="6" name="TextBox 5">
            <a:extLst>
              <a:ext uri="{FF2B5EF4-FFF2-40B4-BE49-F238E27FC236}">
                <a16:creationId xmlns:a16="http://schemas.microsoft.com/office/drawing/2014/main" id="{CA7312DD-0DFA-4946-B08F-BD96C3263B27}"/>
              </a:ext>
            </a:extLst>
          </p:cNvPr>
          <p:cNvSpPr txBox="1"/>
          <p:nvPr/>
        </p:nvSpPr>
        <p:spPr>
          <a:xfrm>
            <a:off x="6825931" y="2939836"/>
            <a:ext cx="2601546" cy="369332"/>
          </a:xfrm>
          <a:prstGeom prst="rect">
            <a:avLst/>
          </a:prstGeom>
          <a:noFill/>
          <a:ln w="28575">
            <a:solidFill>
              <a:srgbClr val="E4002B"/>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Primary care providers</a:t>
            </a:r>
            <a:endParaRPr lang="en-US" dirty="0">
              <a:cs typeface="Calibri"/>
            </a:endParaRPr>
          </a:p>
        </p:txBody>
      </p:sp>
      <p:sp>
        <p:nvSpPr>
          <p:cNvPr id="7" name="TextBox 6">
            <a:extLst>
              <a:ext uri="{FF2B5EF4-FFF2-40B4-BE49-F238E27FC236}">
                <a16:creationId xmlns:a16="http://schemas.microsoft.com/office/drawing/2014/main" id="{F7E90FF2-AB8D-2942-81F3-625BE615F9DB}"/>
              </a:ext>
            </a:extLst>
          </p:cNvPr>
          <p:cNvSpPr txBox="1"/>
          <p:nvPr/>
        </p:nvSpPr>
        <p:spPr>
          <a:xfrm>
            <a:off x="5937295" y="1603492"/>
            <a:ext cx="2623958" cy="369332"/>
          </a:xfrm>
          <a:prstGeom prst="rect">
            <a:avLst/>
          </a:prstGeom>
          <a:noFill/>
          <a:ln w="28575">
            <a:solidFill>
              <a:srgbClr val="E4002B"/>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rPr>
              <a:t>Mental health providers</a:t>
            </a:r>
            <a:endParaRPr lang="en-US" dirty="0">
              <a:solidFill>
                <a:srgbClr val="000000"/>
              </a:solidFill>
              <a:cs typeface="Calibri"/>
            </a:endParaRPr>
          </a:p>
        </p:txBody>
      </p:sp>
      <p:sp>
        <p:nvSpPr>
          <p:cNvPr id="8" name="TextBox 7">
            <a:extLst>
              <a:ext uri="{FF2B5EF4-FFF2-40B4-BE49-F238E27FC236}">
                <a16:creationId xmlns:a16="http://schemas.microsoft.com/office/drawing/2014/main" id="{F00112ED-25BA-9049-BF51-0FF0C396F209}"/>
              </a:ext>
            </a:extLst>
          </p:cNvPr>
          <p:cNvSpPr txBox="1"/>
          <p:nvPr/>
        </p:nvSpPr>
        <p:spPr>
          <a:xfrm>
            <a:off x="3196586" y="1801256"/>
            <a:ext cx="1649047" cy="369332"/>
          </a:xfrm>
          <a:prstGeom prst="rect">
            <a:avLst/>
          </a:prstGeom>
          <a:noFill/>
          <a:ln w="28575">
            <a:solidFill>
              <a:srgbClr val="41B6E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Pharmacies</a:t>
            </a:r>
            <a:endParaRPr lang="en-US" dirty="0">
              <a:cs typeface="Calibri"/>
            </a:endParaRPr>
          </a:p>
        </p:txBody>
      </p:sp>
      <p:sp>
        <p:nvSpPr>
          <p:cNvPr id="9" name="TextBox 8">
            <a:extLst>
              <a:ext uri="{FF2B5EF4-FFF2-40B4-BE49-F238E27FC236}">
                <a16:creationId xmlns:a16="http://schemas.microsoft.com/office/drawing/2014/main" id="{7FE01CF5-9FFC-014D-A678-A315712552FF}"/>
              </a:ext>
            </a:extLst>
          </p:cNvPr>
          <p:cNvSpPr txBox="1"/>
          <p:nvPr/>
        </p:nvSpPr>
        <p:spPr>
          <a:xfrm>
            <a:off x="6488600" y="2290422"/>
            <a:ext cx="2816899" cy="369332"/>
          </a:xfrm>
          <a:prstGeom prst="rect">
            <a:avLst/>
          </a:prstGeom>
          <a:noFill/>
          <a:ln w="28575">
            <a:solidFill>
              <a:srgbClr val="E4002B"/>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rPr>
              <a:t>Harm reduction providers</a:t>
            </a:r>
            <a:endParaRPr lang="en-US" dirty="0">
              <a:solidFill>
                <a:srgbClr val="000000"/>
              </a:solidFill>
              <a:cs typeface="Calibri"/>
            </a:endParaRPr>
          </a:p>
        </p:txBody>
      </p:sp>
      <p:cxnSp>
        <p:nvCxnSpPr>
          <p:cNvPr id="10" name="Straight Arrow Connector 9">
            <a:extLst>
              <a:ext uri="{FF2B5EF4-FFF2-40B4-BE49-F238E27FC236}">
                <a16:creationId xmlns:a16="http://schemas.microsoft.com/office/drawing/2014/main" id="{A8FD5919-3783-6A48-BC1D-C10B4C9B0195}"/>
              </a:ext>
            </a:extLst>
          </p:cNvPr>
          <p:cNvCxnSpPr/>
          <p:nvPr/>
        </p:nvCxnSpPr>
        <p:spPr>
          <a:xfrm flipV="1">
            <a:off x="5955977" y="2684021"/>
            <a:ext cx="442829" cy="29168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AB8C082-14E8-794C-94C4-FCB8010E56E0}"/>
              </a:ext>
            </a:extLst>
          </p:cNvPr>
          <p:cNvCxnSpPr>
            <a:cxnSpLocks/>
          </p:cNvCxnSpPr>
          <p:nvPr/>
        </p:nvCxnSpPr>
        <p:spPr>
          <a:xfrm flipV="1">
            <a:off x="6091985" y="3124337"/>
            <a:ext cx="680236" cy="6974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516218A-B828-D543-B284-6D75564169C4}"/>
              </a:ext>
            </a:extLst>
          </p:cNvPr>
          <p:cNvCxnSpPr>
            <a:cxnSpLocks/>
          </p:cNvCxnSpPr>
          <p:nvPr/>
        </p:nvCxnSpPr>
        <p:spPr>
          <a:xfrm flipV="1">
            <a:off x="5755234" y="2000909"/>
            <a:ext cx="476781" cy="85614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E95D6DB-4D24-7143-B61B-5036ADFC2812}"/>
              </a:ext>
            </a:extLst>
          </p:cNvPr>
          <p:cNvCxnSpPr>
            <a:cxnSpLocks/>
          </p:cNvCxnSpPr>
          <p:nvPr/>
        </p:nvCxnSpPr>
        <p:spPr>
          <a:xfrm flipH="1">
            <a:off x="3833167" y="3401660"/>
            <a:ext cx="957440" cy="84201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60A04C1-A49E-8B4D-9D8F-BCE0479C9645}"/>
              </a:ext>
            </a:extLst>
          </p:cNvPr>
          <p:cNvCxnSpPr>
            <a:cxnSpLocks/>
          </p:cNvCxnSpPr>
          <p:nvPr/>
        </p:nvCxnSpPr>
        <p:spPr>
          <a:xfrm flipH="1" flipV="1">
            <a:off x="3999821" y="2233682"/>
            <a:ext cx="682723" cy="6861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01526A6-206B-D140-A12B-B8CF04453AF2}"/>
              </a:ext>
            </a:extLst>
          </p:cNvPr>
          <p:cNvSpPr txBox="1"/>
          <p:nvPr/>
        </p:nvSpPr>
        <p:spPr>
          <a:xfrm>
            <a:off x="9428499" y="2116803"/>
            <a:ext cx="242943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E4002B"/>
                </a:solidFill>
              </a:rPr>
              <a:t>Mental health, primary care, and harm reduction services are key referral points </a:t>
            </a:r>
            <a:r>
              <a:rPr lang="en-US" sz="1600" i="1" dirty="0">
                <a:solidFill>
                  <a:srgbClr val="E4002B"/>
                </a:solidFill>
              </a:rPr>
              <a:t>to and from</a:t>
            </a:r>
            <a:r>
              <a:rPr lang="en-US" sz="1600" dirty="0">
                <a:solidFill>
                  <a:srgbClr val="E4002B"/>
                </a:solidFill>
              </a:rPr>
              <a:t> MAR NOW</a:t>
            </a:r>
          </a:p>
        </p:txBody>
      </p:sp>
      <p:sp>
        <p:nvSpPr>
          <p:cNvPr id="16" name="TextBox 15">
            <a:extLst>
              <a:ext uri="{FF2B5EF4-FFF2-40B4-BE49-F238E27FC236}">
                <a16:creationId xmlns:a16="http://schemas.microsoft.com/office/drawing/2014/main" id="{A33830F5-586F-9D43-B8FF-225F537787DC}"/>
              </a:ext>
            </a:extLst>
          </p:cNvPr>
          <p:cNvSpPr txBox="1"/>
          <p:nvPr/>
        </p:nvSpPr>
        <p:spPr>
          <a:xfrm>
            <a:off x="988245" y="3377814"/>
            <a:ext cx="2743200" cy="83099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FDB81E"/>
                </a:solidFill>
                <a:cs typeface="Calibri"/>
              </a:rPr>
              <a:t>All patients connected to outpatient MAR for long-term treatment in the community</a:t>
            </a:r>
          </a:p>
        </p:txBody>
      </p:sp>
      <p:sp>
        <p:nvSpPr>
          <p:cNvPr id="17" name="TextBox 16">
            <a:extLst>
              <a:ext uri="{FF2B5EF4-FFF2-40B4-BE49-F238E27FC236}">
                <a16:creationId xmlns:a16="http://schemas.microsoft.com/office/drawing/2014/main" id="{23D35359-2138-9149-B7B5-48DD78CADB8E}"/>
              </a:ext>
            </a:extLst>
          </p:cNvPr>
          <p:cNvSpPr txBox="1"/>
          <p:nvPr/>
        </p:nvSpPr>
        <p:spPr>
          <a:xfrm>
            <a:off x="6770766" y="3743790"/>
            <a:ext cx="2130900" cy="369332"/>
          </a:xfrm>
          <a:prstGeom prst="rect">
            <a:avLst/>
          </a:prstGeom>
          <a:noFill/>
          <a:ln w="28575">
            <a:solidFill>
              <a:srgbClr val="005899"/>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Cook County Jail</a:t>
            </a:r>
            <a:endParaRPr lang="en-US" dirty="0">
              <a:cs typeface="Calibri"/>
            </a:endParaRPr>
          </a:p>
        </p:txBody>
      </p:sp>
      <p:sp>
        <p:nvSpPr>
          <p:cNvPr id="18" name="TextBox 17">
            <a:extLst>
              <a:ext uri="{FF2B5EF4-FFF2-40B4-BE49-F238E27FC236}">
                <a16:creationId xmlns:a16="http://schemas.microsoft.com/office/drawing/2014/main" id="{29096CC5-D12E-8640-B2D3-568B320E1E84}"/>
              </a:ext>
            </a:extLst>
          </p:cNvPr>
          <p:cNvSpPr txBox="1"/>
          <p:nvPr/>
        </p:nvSpPr>
        <p:spPr>
          <a:xfrm>
            <a:off x="5993688" y="4374599"/>
            <a:ext cx="2752826" cy="646331"/>
          </a:xfrm>
          <a:prstGeom prst="rect">
            <a:avLst/>
          </a:prstGeom>
          <a:noFill/>
          <a:ln w="28575">
            <a:solidFill>
              <a:srgbClr val="005899"/>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Homeless shelters and encampment outreach</a:t>
            </a:r>
          </a:p>
        </p:txBody>
      </p:sp>
      <p:cxnSp>
        <p:nvCxnSpPr>
          <p:cNvPr id="19" name="Straight Arrow Connector 18">
            <a:extLst>
              <a:ext uri="{FF2B5EF4-FFF2-40B4-BE49-F238E27FC236}">
                <a16:creationId xmlns:a16="http://schemas.microsoft.com/office/drawing/2014/main" id="{6CB8FD47-7E15-BA4F-BAC7-C29CACE9F1BC}"/>
              </a:ext>
            </a:extLst>
          </p:cNvPr>
          <p:cNvCxnSpPr>
            <a:cxnSpLocks/>
          </p:cNvCxnSpPr>
          <p:nvPr/>
        </p:nvCxnSpPr>
        <p:spPr>
          <a:xfrm>
            <a:off x="5516657" y="3463337"/>
            <a:ext cx="1149654" cy="445183"/>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8195508-E1CD-5F4B-9141-FC9709F88618}"/>
              </a:ext>
            </a:extLst>
          </p:cNvPr>
          <p:cNvCxnSpPr>
            <a:cxnSpLocks/>
          </p:cNvCxnSpPr>
          <p:nvPr/>
        </p:nvCxnSpPr>
        <p:spPr>
          <a:xfrm>
            <a:off x="5209906" y="3437372"/>
            <a:ext cx="661926" cy="1250593"/>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659C967-8080-B743-B11B-D7E13D39F725}"/>
              </a:ext>
            </a:extLst>
          </p:cNvPr>
          <p:cNvSpPr txBox="1"/>
          <p:nvPr/>
        </p:nvSpPr>
        <p:spPr>
          <a:xfrm>
            <a:off x="8949561" y="3866698"/>
            <a:ext cx="2619936" cy="10884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005899"/>
                </a:solidFill>
                <a:cs typeface="Calibri"/>
              </a:rPr>
              <a:t>Program is working closely with jail and homeless shelter providers to offer linkage to MAR NOW</a:t>
            </a:r>
          </a:p>
        </p:txBody>
      </p:sp>
      <p:sp>
        <p:nvSpPr>
          <p:cNvPr id="22" name="TextBox 21">
            <a:extLst>
              <a:ext uri="{FF2B5EF4-FFF2-40B4-BE49-F238E27FC236}">
                <a16:creationId xmlns:a16="http://schemas.microsoft.com/office/drawing/2014/main" id="{6C7E9973-BD88-DE42-81B1-015CC3384E7B}"/>
              </a:ext>
            </a:extLst>
          </p:cNvPr>
          <p:cNvSpPr txBox="1"/>
          <p:nvPr/>
        </p:nvSpPr>
        <p:spPr>
          <a:xfrm>
            <a:off x="557535" y="1506977"/>
            <a:ext cx="272366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41B6E6"/>
                </a:solidFill>
                <a:cs typeface="Calibri"/>
              </a:rPr>
              <a:t>MAR NOW works closely with pharmacies to ensure that they have medications available and are able to assist patients</a:t>
            </a:r>
          </a:p>
        </p:txBody>
      </p:sp>
      <p:sp>
        <p:nvSpPr>
          <p:cNvPr id="23" name="TextBox 22">
            <a:extLst>
              <a:ext uri="{FF2B5EF4-FFF2-40B4-BE49-F238E27FC236}">
                <a16:creationId xmlns:a16="http://schemas.microsoft.com/office/drawing/2014/main" id="{F8F358D3-AB29-AB40-B418-640EB10D83A5}"/>
              </a:ext>
            </a:extLst>
          </p:cNvPr>
          <p:cNvSpPr txBox="1"/>
          <p:nvPr/>
        </p:nvSpPr>
        <p:spPr>
          <a:xfrm>
            <a:off x="2847489" y="5481025"/>
            <a:ext cx="926769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Patients that leave treatment can come back to MAR NOW and be connected again to treatment in the community. MAR NOW can also serve as a bridge clinic for patients waiting for care.</a:t>
            </a:r>
          </a:p>
        </p:txBody>
      </p:sp>
    </p:spTree>
    <p:extLst>
      <p:ext uri="{BB962C8B-B14F-4D97-AF65-F5344CB8AC3E}">
        <p14:creationId xmlns:p14="http://schemas.microsoft.com/office/powerpoint/2010/main" val="124424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FBAD00-53FD-C04D-85A2-C2ECFB93E769}"/>
              </a:ext>
            </a:extLst>
          </p:cNvPr>
          <p:cNvSpPr>
            <a:spLocks noGrp="1"/>
          </p:cNvSpPr>
          <p:nvPr>
            <p:ph type="body" sz="quarter" idx="13"/>
          </p:nvPr>
        </p:nvSpPr>
        <p:spPr>
          <a:xfrm>
            <a:off x="0" y="2011680"/>
            <a:ext cx="8206154" cy="3927158"/>
          </a:xfrm>
        </p:spPr>
        <p:txBody>
          <a:bodyPr>
            <a:normAutofit/>
          </a:bodyPr>
          <a:lstStyle/>
          <a:p>
            <a:pPr marL="114300" indent="0">
              <a:buNone/>
            </a:pPr>
            <a:endParaRPr lang="en-US" sz="4000" dirty="0">
              <a:solidFill>
                <a:srgbClr val="020A78"/>
              </a:solidFill>
              <a:cs typeface="Calibri Light"/>
            </a:endParaRPr>
          </a:p>
          <a:p>
            <a:pPr marL="114300" indent="0">
              <a:buNone/>
            </a:pPr>
            <a:endParaRPr lang="en-US" sz="4000" dirty="0">
              <a:solidFill>
                <a:srgbClr val="020A78"/>
              </a:solidFill>
              <a:cs typeface="Calibri Light"/>
            </a:endParaRPr>
          </a:p>
          <a:p>
            <a:pPr marL="114300" indent="0">
              <a:buNone/>
            </a:pPr>
            <a:r>
              <a:rPr lang="en-US" sz="4000" dirty="0">
                <a:solidFill>
                  <a:srgbClr val="020A78"/>
                </a:solidFill>
                <a:cs typeface="Calibri Light"/>
              </a:rPr>
              <a:t>Initial Program Data &amp; Learnings</a:t>
            </a:r>
            <a:endParaRPr lang="en-US" sz="4000" dirty="0">
              <a:solidFill>
                <a:srgbClr val="020A78"/>
              </a:solidFill>
            </a:endParaRPr>
          </a:p>
        </p:txBody>
      </p:sp>
    </p:spTree>
    <p:extLst>
      <p:ext uri="{BB962C8B-B14F-4D97-AF65-F5344CB8AC3E}">
        <p14:creationId xmlns:p14="http://schemas.microsoft.com/office/powerpoint/2010/main" val="172639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D2E67-ABA6-86C2-E424-D77DC3FD3131}"/>
              </a:ext>
            </a:extLst>
          </p:cNvPr>
          <p:cNvSpPr>
            <a:spLocks noGrp="1"/>
          </p:cNvSpPr>
          <p:nvPr>
            <p:ph type="title"/>
          </p:nvPr>
        </p:nvSpPr>
        <p:spPr>
          <a:xfrm>
            <a:off x="1073870" y="145166"/>
            <a:ext cx="10515600" cy="1325563"/>
          </a:xfrm>
        </p:spPr>
        <p:txBody>
          <a:bodyPr>
            <a:normAutofit/>
          </a:bodyPr>
          <a:lstStyle/>
          <a:p>
            <a:r>
              <a:rPr lang="en-US" sz="2400" b="1" dirty="0">
                <a:cs typeface="Calibri Light"/>
              </a:rPr>
              <a:t>Initial data indicates program model successfully connects patients to care</a:t>
            </a:r>
          </a:p>
        </p:txBody>
      </p:sp>
      <p:graphicFrame>
        <p:nvGraphicFramePr>
          <p:cNvPr id="6" name="Table 5">
            <a:extLst>
              <a:ext uri="{FF2B5EF4-FFF2-40B4-BE49-F238E27FC236}">
                <a16:creationId xmlns:a16="http://schemas.microsoft.com/office/drawing/2014/main" id="{F66D3E57-A667-F77D-DAFB-D2B26C3889C2}"/>
              </a:ext>
            </a:extLst>
          </p:cNvPr>
          <p:cNvGraphicFramePr>
            <a:graphicFrameLocks noGrp="1"/>
          </p:cNvGraphicFramePr>
          <p:nvPr>
            <p:extLst>
              <p:ext uri="{D42A27DB-BD31-4B8C-83A1-F6EECF244321}">
                <p14:modId xmlns:p14="http://schemas.microsoft.com/office/powerpoint/2010/main" val="1231340286"/>
              </p:ext>
            </p:extLst>
          </p:nvPr>
        </p:nvGraphicFramePr>
        <p:xfrm>
          <a:off x="1162428" y="1153097"/>
          <a:ext cx="8084455" cy="2704372"/>
        </p:xfrm>
        <a:graphic>
          <a:graphicData uri="http://schemas.openxmlformats.org/drawingml/2006/table">
            <a:tbl>
              <a:tblPr firstRow="1" bandRow="1">
                <a:tableStyleId>{C083E6E3-FA7D-4D7B-A595-EF9225AFEA82}</a:tableStyleId>
              </a:tblPr>
              <a:tblGrid>
                <a:gridCol w="4920341">
                  <a:extLst>
                    <a:ext uri="{9D8B030D-6E8A-4147-A177-3AD203B41FA5}">
                      <a16:colId xmlns:a16="http://schemas.microsoft.com/office/drawing/2014/main" val="1272379414"/>
                    </a:ext>
                  </a:extLst>
                </a:gridCol>
                <a:gridCol w="1132114">
                  <a:extLst>
                    <a:ext uri="{9D8B030D-6E8A-4147-A177-3AD203B41FA5}">
                      <a16:colId xmlns:a16="http://schemas.microsoft.com/office/drawing/2014/main" val="407676594"/>
                    </a:ext>
                  </a:extLst>
                </a:gridCol>
                <a:gridCol w="2032000">
                  <a:extLst>
                    <a:ext uri="{9D8B030D-6E8A-4147-A177-3AD203B41FA5}">
                      <a16:colId xmlns:a16="http://schemas.microsoft.com/office/drawing/2014/main" val="3720970765"/>
                    </a:ext>
                  </a:extLst>
                </a:gridCol>
              </a:tblGrid>
              <a:tr h="268244">
                <a:tc>
                  <a:txBody>
                    <a:bodyPr/>
                    <a:lstStyle/>
                    <a:p>
                      <a:pPr fontAlgn="b"/>
                      <a:r>
                        <a:rPr lang="en-US" sz="1600" dirty="0">
                          <a:effectLst/>
                        </a:rPr>
                        <a:t>May 9,</a:t>
                      </a:r>
                      <a:r>
                        <a:rPr lang="en-US" sz="1600" baseline="0" dirty="0">
                          <a:effectLst/>
                        </a:rPr>
                        <a:t> 2022 – August 4, 2024:</a:t>
                      </a:r>
                      <a:r>
                        <a:rPr lang="en-US" sz="1600" dirty="0">
                          <a:effectLst/>
                        </a:rPr>
                        <a:t> MAR NOW Call Data</a:t>
                      </a:r>
                    </a:p>
                  </a:txBody>
                  <a:tcPr marL="9525" marR="9525" marT="9525" marB="0" anchor="b"/>
                </a:tc>
                <a:tc>
                  <a:txBody>
                    <a:bodyPr/>
                    <a:lstStyle/>
                    <a:p>
                      <a:pPr algn="ctr" fontAlgn="b"/>
                      <a:r>
                        <a:rPr lang="en-US" sz="1800" dirty="0">
                          <a:effectLst/>
                        </a:rPr>
                        <a:t>    Number</a:t>
                      </a:r>
                    </a:p>
                  </a:txBody>
                  <a:tcPr marL="9525" marR="9525" marT="9525" marB="0" anchor="b"/>
                </a:tc>
                <a:tc>
                  <a:txBody>
                    <a:bodyPr/>
                    <a:lstStyle/>
                    <a:p>
                      <a:pPr algn="ctr" fontAlgn="b"/>
                      <a:r>
                        <a:rPr lang="en-US" sz="1800" dirty="0">
                          <a:effectLst/>
                        </a:rPr>
                        <a:t>Percent of Total</a:t>
                      </a:r>
                    </a:p>
                  </a:txBody>
                  <a:tcPr marL="9525" marR="9525" marT="9525" marB="0" anchor="b"/>
                </a:tc>
                <a:extLst>
                  <a:ext uri="{0D108BD9-81ED-4DB2-BD59-A6C34878D82A}">
                    <a16:rowId xmlns:a16="http://schemas.microsoft.com/office/drawing/2014/main" val="3249311026"/>
                  </a:ext>
                </a:extLst>
              </a:tr>
              <a:tr h="452662">
                <a:tc>
                  <a:txBody>
                    <a:bodyPr/>
                    <a:lstStyle/>
                    <a:p>
                      <a:pPr fontAlgn="b"/>
                      <a:r>
                        <a:rPr lang="en-US" sz="1800" dirty="0">
                          <a:effectLst/>
                        </a:rPr>
                        <a:t>Calls from patients</a:t>
                      </a:r>
                      <a:r>
                        <a:rPr lang="en-US" sz="1800" baseline="0" dirty="0">
                          <a:effectLst/>
                        </a:rPr>
                        <a:t> seeking OUD care</a:t>
                      </a:r>
                      <a:endParaRPr lang="en-US" sz="1800" dirty="0">
                        <a:effectLst/>
                      </a:endParaRPr>
                    </a:p>
                  </a:txBody>
                  <a:tcPr marL="9525" marR="9525" marT="9525" marB="0" anchor="b"/>
                </a:tc>
                <a:tc>
                  <a:txBody>
                    <a:bodyPr/>
                    <a:lstStyle/>
                    <a:p>
                      <a:pPr algn="r" fontAlgn="b"/>
                      <a:r>
                        <a:rPr lang="en-US" sz="1800" i="0" dirty="0">
                          <a:effectLst/>
                        </a:rPr>
                        <a:t>2618</a:t>
                      </a:r>
                    </a:p>
                  </a:txBody>
                  <a:tcPr marL="9525" marR="9525" marT="9525" marB="0" anchor="b"/>
                </a:tc>
                <a:tc>
                  <a:txBody>
                    <a:bodyPr/>
                    <a:lstStyle/>
                    <a:p>
                      <a:pPr fontAlgn="b"/>
                      <a:endParaRPr lang="en-US" sz="1800" i="1" dirty="0">
                        <a:effectLst/>
                      </a:endParaRPr>
                    </a:p>
                  </a:txBody>
                  <a:tcPr marL="9525" marR="9525" marT="9525" marB="0" anchor="b"/>
                </a:tc>
                <a:extLst>
                  <a:ext uri="{0D108BD9-81ED-4DB2-BD59-A6C34878D82A}">
                    <a16:rowId xmlns:a16="http://schemas.microsoft.com/office/drawing/2014/main" val="607821759"/>
                  </a:ext>
                </a:extLst>
              </a:tr>
              <a:tr h="268244">
                <a:tc>
                  <a:txBody>
                    <a:bodyPr/>
                    <a:lstStyle/>
                    <a:p>
                      <a:pPr fontAlgn="b"/>
                      <a:r>
                        <a:rPr lang="en-US" sz="1800" dirty="0">
                          <a:effectLst/>
                        </a:rPr>
                        <a:t>Patients</a:t>
                      </a:r>
                      <a:r>
                        <a:rPr lang="en-US" sz="1800" baseline="0" dirty="0">
                          <a:effectLst/>
                        </a:rPr>
                        <a:t> seeking methadone</a:t>
                      </a:r>
                      <a:endParaRPr lang="en-US" sz="1800" dirty="0">
                        <a:effectLst/>
                      </a:endParaRPr>
                    </a:p>
                  </a:txBody>
                  <a:tcPr marL="9525" marR="9525" marT="9525" marB="0" anchor="b"/>
                </a:tc>
                <a:tc>
                  <a:txBody>
                    <a:bodyPr/>
                    <a:lstStyle/>
                    <a:p>
                      <a:pPr algn="r" fontAlgn="b"/>
                      <a:r>
                        <a:rPr lang="en-US" sz="1800" dirty="0">
                          <a:effectLst/>
                        </a:rPr>
                        <a:t>383</a:t>
                      </a:r>
                    </a:p>
                  </a:txBody>
                  <a:tcPr marL="9525" marR="9525" marT="9525" marB="0" anchor="b"/>
                </a:tc>
                <a:tc>
                  <a:txBody>
                    <a:bodyPr/>
                    <a:lstStyle/>
                    <a:p>
                      <a:pPr algn="r" fontAlgn="b"/>
                      <a:r>
                        <a:rPr lang="en-US" sz="1800" dirty="0">
                          <a:effectLst/>
                        </a:rPr>
                        <a:t>14%</a:t>
                      </a:r>
                    </a:p>
                  </a:txBody>
                  <a:tcPr marL="9525" marR="9525" marT="9525" marB="0" anchor="b"/>
                </a:tc>
                <a:extLst>
                  <a:ext uri="{0D108BD9-81ED-4DB2-BD59-A6C34878D82A}">
                    <a16:rowId xmlns:a16="http://schemas.microsoft.com/office/drawing/2014/main" val="3843331649"/>
                  </a:ext>
                </a:extLst>
              </a:tr>
              <a:tr h="251478">
                <a:tc>
                  <a:txBody>
                    <a:bodyPr/>
                    <a:lstStyle/>
                    <a:p>
                      <a:pPr fontAlgn="b"/>
                      <a:r>
                        <a:rPr lang="en-US" sz="1800" dirty="0">
                          <a:effectLst/>
                        </a:rPr>
                        <a:t>Patients seeking buprenorphine</a:t>
                      </a:r>
                    </a:p>
                  </a:txBody>
                  <a:tcPr marL="9525" marR="9525" marT="9525" marB="0" anchor="b"/>
                </a:tc>
                <a:tc>
                  <a:txBody>
                    <a:bodyPr/>
                    <a:lstStyle/>
                    <a:p>
                      <a:pPr algn="r" fontAlgn="b"/>
                      <a:r>
                        <a:rPr lang="en-US" sz="1800" dirty="0">
                          <a:effectLst/>
                        </a:rPr>
                        <a:t>2118</a:t>
                      </a:r>
                    </a:p>
                  </a:txBody>
                  <a:tcPr marL="9525" marR="9525" marT="9525" marB="0" anchor="b"/>
                </a:tc>
                <a:tc>
                  <a:txBody>
                    <a:bodyPr/>
                    <a:lstStyle/>
                    <a:p>
                      <a:pPr algn="r" fontAlgn="b"/>
                      <a:r>
                        <a:rPr lang="en-US" sz="1800" dirty="0">
                          <a:effectLst/>
                        </a:rPr>
                        <a:t>81%</a:t>
                      </a:r>
                    </a:p>
                  </a:txBody>
                  <a:tcPr marL="9525" marR="9525" marT="9525" marB="0" anchor="b"/>
                </a:tc>
                <a:extLst>
                  <a:ext uri="{0D108BD9-81ED-4DB2-BD59-A6C34878D82A}">
                    <a16:rowId xmlns:a16="http://schemas.microsoft.com/office/drawing/2014/main" val="4263221625"/>
                  </a:ext>
                </a:extLst>
              </a:tr>
              <a:tr h="251478">
                <a:tc>
                  <a:txBody>
                    <a:bodyPr/>
                    <a:lstStyle/>
                    <a:p>
                      <a:pPr fontAlgn="b"/>
                      <a:r>
                        <a:rPr lang="en-US" sz="1800" dirty="0">
                          <a:effectLst/>
                        </a:rPr>
                        <a:t>Patients seeking vivitrol</a:t>
                      </a:r>
                    </a:p>
                  </a:txBody>
                  <a:tcPr marL="9525" marR="9525" marT="9525" marB="0" anchor="b"/>
                </a:tc>
                <a:tc>
                  <a:txBody>
                    <a:bodyPr/>
                    <a:lstStyle/>
                    <a:p>
                      <a:pPr algn="r" fontAlgn="b"/>
                      <a:r>
                        <a:rPr lang="en-US" sz="1800" dirty="0">
                          <a:effectLst/>
                        </a:rPr>
                        <a:t>6</a:t>
                      </a:r>
                    </a:p>
                  </a:txBody>
                  <a:tcPr marL="9525" marR="9525" marT="9525" marB="0" anchor="b"/>
                </a:tc>
                <a:tc>
                  <a:txBody>
                    <a:bodyPr/>
                    <a:lstStyle/>
                    <a:p>
                      <a:pPr algn="r" fontAlgn="b"/>
                      <a:r>
                        <a:rPr lang="en-US" sz="1800" dirty="0">
                          <a:effectLst/>
                        </a:rPr>
                        <a:t>.2%</a:t>
                      </a:r>
                    </a:p>
                  </a:txBody>
                  <a:tcPr marL="9525" marR="9525" marT="9525" marB="0" anchor="b"/>
                </a:tc>
                <a:extLst>
                  <a:ext uri="{0D108BD9-81ED-4DB2-BD59-A6C34878D82A}">
                    <a16:rowId xmlns:a16="http://schemas.microsoft.com/office/drawing/2014/main" val="911115599"/>
                  </a:ext>
                </a:extLst>
              </a:tr>
              <a:tr h="251478">
                <a:tc>
                  <a:txBody>
                    <a:bodyPr/>
                    <a:lstStyle/>
                    <a:p>
                      <a:pPr fontAlgn="b"/>
                      <a:r>
                        <a:rPr lang="en-US" sz="1800" dirty="0">
                          <a:effectLst/>
                        </a:rPr>
                        <a:t>Patients seeking withdrawal management w/ medical stabilization on MAR</a:t>
                      </a:r>
                    </a:p>
                  </a:txBody>
                  <a:tcPr marL="9525" marR="9525" marT="9525" marB="0" anchor="b"/>
                </a:tc>
                <a:tc>
                  <a:txBody>
                    <a:bodyPr/>
                    <a:lstStyle/>
                    <a:p>
                      <a:pPr algn="r" fontAlgn="b"/>
                      <a:r>
                        <a:rPr lang="en-US" sz="1800" dirty="0">
                          <a:effectLst/>
                        </a:rPr>
                        <a:t>66</a:t>
                      </a:r>
                    </a:p>
                  </a:txBody>
                  <a:tcPr marL="9525" marR="9525" marT="9525" marB="0" anchor="b"/>
                </a:tc>
                <a:tc>
                  <a:txBody>
                    <a:bodyPr/>
                    <a:lstStyle/>
                    <a:p>
                      <a:pPr algn="r" fontAlgn="b"/>
                      <a:r>
                        <a:rPr lang="en-US" sz="1800" dirty="0">
                          <a:effectLst/>
                        </a:rPr>
                        <a:t>3%</a:t>
                      </a:r>
                    </a:p>
                  </a:txBody>
                  <a:tcPr marL="9525" marR="9525" marT="9525" marB="0" anchor="b"/>
                </a:tc>
                <a:extLst>
                  <a:ext uri="{0D108BD9-81ED-4DB2-BD59-A6C34878D82A}">
                    <a16:rowId xmlns:a16="http://schemas.microsoft.com/office/drawing/2014/main" val="885154575"/>
                  </a:ext>
                </a:extLst>
              </a:tr>
              <a:tr h="251478">
                <a:tc>
                  <a:txBody>
                    <a:bodyPr/>
                    <a:lstStyle/>
                    <a:p>
                      <a:pPr fontAlgn="b"/>
                      <a:r>
                        <a:rPr lang="en-US" sz="1800" dirty="0">
                          <a:effectLst/>
                        </a:rPr>
                        <a:t>Patients seeking residential treatment</a:t>
                      </a:r>
                    </a:p>
                  </a:txBody>
                  <a:tcPr marL="9525" marR="9525" marT="9525" marB="0" anchor="b"/>
                </a:tc>
                <a:tc>
                  <a:txBody>
                    <a:bodyPr/>
                    <a:lstStyle/>
                    <a:p>
                      <a:pPr algn="r" fontAlgn="b"/>
                      <a:r>
                        <a:rPr lang="en-US" sz="1800" dirty="0">
                          <a:effectLst/>
                        </a:rPr>
                        <a:t>45</a:t>
                      </a:r>
                    </a:p>
                  </a:txBody>
                  <a:tcPr marL="9525" marR="9525" marT="9525" marB="0" anchor="b"/>
                </a:tc>
                <a:tc>
                  <a:txBody>
                    <a:bodyPr/>
                    <a:lstStyle/>
                    <a:p>
                      <a:pPr algn="r" fontAlgn="b"/>
                      <a:r>
                        <a:rPr lang="en-US" sz="1800" dirty="0">
                          <a:effectLst/>
                        </a:rPr>
                        <a:t>1.8%</a:t>
                      </a:r>
                    </a:p>
                  </a:txBody>
                  <a:tcPr marL="9525" marR="9525" marT="9525" marB="0" anchor="b"/>
                </a:tc>
                <a:extLst>
                  <a:ext uri="{0D108BD9-81ED-4DB2-BD59-A6C34878D82A}">
                    <a16:rowId xmlns:a16="http://schemas.microsoft.com/office/drawing/2014/main" val="2768658153"/>
                  </a:ext>
                </a:extLst>
              </a:tr>
            </a:tbl>
          </a:graphicData>
        </a:graphic>
      </p:graphicFrame>
      <p:graphicFrame>
        <p:nvGraphicFramePr>
          <p:cNvPr id="8" name="Table 7">
            <a:extLst>
              <a:ext uri="{FF2B5EF4-FFF2-40B4-BE49-F238E27FC236}">
                <a16:creationId xmlns:a16="http://schemas.microsoft.com/office/drawing/2014/main" id="{C40DAE51-5EDA-63BF-AE7A-E5664D07AF4B}"/>
              </a:ext>
            </a:extLst>
          </p:cNvPr>
          <p:cNvGraphicFramePr>
            <a:graphicFrameLocks noGrp="1"/>
          </p:cNvGraphicFramePr>
          <p:nvPr/>
        </p:nvGraphicFramePr>
        <p:xfrm>
          <a:off x="1172725" y="3857469"/>
          <a:ext cx="8074158" cy="2468007"/>
        </p:xfrm>
        <a:graphic>
          <a:graphicData uri="http://schemas.openxmlformats.org/drawingml/2006/table">
            <a:tbl>
              <a:tblPr firstRow="1" bandRow="1">
                <a:tableStyleId>{C083E6E3-FA7D-4D7B-A595-EF9225AFEA82}</a:tableStyleId>
              </a:tblPr>
              <a:tblGrid>
                <a:gridCol w="5174285">
                  <a:extLst>
                    <a:ext uri="{9D8B030D-6E8A-4147-A177-3AD203B41FA5}">
                      <a16:colId xmlns:a16="http://schemas.microsoft.com/office/drawing/2014/main" val="1844673906"/>
                    </a:ext>
                  </a:extLst>
                </a:gridCol>
                <a:gridCol w="1231972">
                  <a:extLst>
                    <a:ext uri="{9D8B030D-6E8A-4147-A177-3AD203B41FA5}">
                      <a16:colId xmlns:a16="http://schemas.microsoft.com/office/drawing/2014/main" val="3119120486"/>
                    </a:ext>
                  </a:extLst>
                </a:gridCol>
                <a:gridCol w="1667901">
                  <a:extLst>
                    <a:ext uri="{9D8B030D-6E8A-4147-A177-3AD203B41FA5}">
                      <a16:colId xmlns:a16="http://schemas.microsoft.com/office/drawing/2014/main" val="2290976154"/>
                    </a:ext>
                  </a:extLst>
                </a:gridCol>
              </a:tblGrid>
              <a:tr h="280147">
                <a:tc>
                  <a:txBody>
                    <a:bodyPr/>
                    <a:lstStyle/>
                    <a:p>
                      <a:pPr fontAlgn="b"/>
                      <a:r>
                        <a:rPr lang="en-US" sz="1800" dirty="0">
                          <a:effectLst/>
                        </a:rPr>
                        <a:t>Patient Connection</a:t>
                      </a:r>
                      <a:r>
                        <a:rPr lang="en-US" sz="1800" baseline="0" dirty="0">
                          <a:effectLst/>
                        </a:rPr>
                        <a:t> </a:t>
                      </a:r>
                      <a:r>
                        <a:rPr lang="en-US" sz="1800" dirty="0">
                          <a:effectLst/>
                        </a:rPr>
                        <a:t>Data</a:t>
                      </a:r>
                    </a:p>
                  </a:txBody>
                  <a:tcPr marL="9525" marR="9525" marT="9525" marB="0" anchor="b"/>
                </a:tc>
                <a:tc>
                  <a:txBody>
                    <a:bodyPr/>
                    <a:lstStyle/>
                    <a:p>
                      <a:pPr fontAlgn="b"/>
                      <a:endParaRPr lang="en-US" sz="1800" dirty="0">
                        <a:effectLst/>
                      </a:endParaRPr>
                    </a:p>
                  </a:txBody>
                  <a:tcPr marL="9525" marR="9525" marT="9525" marB="0" anchor="b"/>
                </a:tc>
                <a:tc>
                  <a:txBody>
                    <a:bodyPr/>
                    <a:lstStyle/>
                    <a:p>
                      <a:pPr fontAlgn="b"/>
                      <a:endParaRPr lang="en-US" sz="1800" dirty="0">
                        <a:effectLst/>
                      </a:endParaRPr>
                    </a:p>
                  </a:txBody>
                  <a:tcPr marL="9525" marR="9525" marT="9525" marB="0" anchor="b"/>
                </a:tc>
                <a:extLst>
                  <a:ext uri="{0D108BD9-81ED-4DB2-BD59-A6C34878D82A}">
                    <a16:rowId xmlns:a16="http://schemas.microsoft.com/office/drawing/2014/main" val="2858160062"/>
                  </a:ext>
                </a:extLst>
              </a:tr>
              <a:tr h="229816">
                <a:tc>
                  <a:txBody>
                    <a:bodyPr/>
                    <a:lstStyle/>
                    <a:p>
                      <a:pPr fontAlgn="b"/>
                      <a:r>
                        <a:rPr lang="en-US" sz="1800" dirty="0">
                          <a:effectLst/>
                        </a:rPr>
                        <a:t>Methadone patients</a:t>
                      </a:r>
                      <a:r>
                        <a:rPr lang="en-US" sz="1800" baseline="0" dirty="0">
                          <a:effectLst/>
                        </a:rPr>
                        <a:t> attended first appointment</a:t>
                      </a:r>
                      <a:endParaRPr lang="en-US" sz="1800" dirty="0">
                        <a:effectLst/>
                      </a:endParaRPr>
                    </a:p>
                  </a:txBody>
                  <a:tcPr marL="9525" marR="9525" marT="9525" marB="0" anchor="b"/>
                </a:tc>
                <a:tc>
                  <a:txBody>
                    <a:bodyPr/>
                    <a:lstStyle/>
                    <a:p>
                      <a:pPr algn="r" fontAlgn="b"/>
                      <a:r>
                        <a:rPr lang="en-US" sz="1800" i="0" dirty="0">
                          <a:effectLst/>
                        </a:rPr>
                        <a:t>310</a:t>
                      </a:r>
                    </a:p>
                  </a:txBody>
                  <a:tcPr marL="9525" marR="9525" marT="9525" marB="0" anchor="b"/>
                </a:tc>
                <a:tc>
                  <a:txBody>
                    <a:bodyPr/>
                    <a:lstStyle/>
                    <a:p>
                      <a:pPr algn="r" fontAlgn="b"/>
                      <a:r>
                        <a:rPr lang="en-US" sz="1800" i="0" dirty="0">
                          <a:effectLst/>
                        </a:rPr>
                        <a:t>81</a:t>
                      </a:r>
                      <a:r>
                        <a:rPr lang="en-US" sz="1800" i="1" dirty="0">
                          <a:effectLst/>
                        </a:rPr>
                        <a:t>%</a:t>
                      </a:r>
                    </a:p>
                  </a:txBody>
                  <a:tcPr marL="9525" marR="9525" marT="9525" marB="0" anchor="b"/>
                </a:tc>
                <a:extLst>
                  <a:ext uri="{0D108BD9-81ED-4DB2-BD59-A6C34878D82A}">
                    <a16:rowId xmlns:a16="http://schemas.microsoft.com/office/drawing/2014/main" val="3914437593"/>
                  </a:ext>
                </a:extLst>
              </a:tr>
              <a:tr h="216297">
                <a:tc>
                  <a:txBody>
                    <a:bodyPr/>
                    <a:lstStyle/>
                    <a:p>
                      <a:pPr fontAlgn="b"/>
                      <a:r>
                        <a:rPr lang="en-US" sz="1800" dirty="0">
                          <a:effectLst/>
                        </a:rPr>
                        <a:t>Buprenorphine patients connected to medication</a:t>
                      </a:r>
                    </a:p>
                  </a:txBody>
                  <a:tcPr marL="9525" marR="9525" marT="9525" marB="0" anchor="b"/>
                </a:tc>
                <a:tc>
                  <a:txBody>
                    <a:bodyPr/>
                    <a:lstStyle/>
                    <a:p>
                      <a:pPr algn="r" fontAlgn="b"/>
                      <a:r>
                        <a:rPr lang="en-US" sz="1800" dirty="0">
                          <a:effectLst/>
                        </a:rPr>
                        <a:t>1994</a:t>
                      </a:r>
                    </a:p>
                  </a:txBody>
                  <a:tcPr marL="9525" marR="9525" marT="9525" marB="0" anchor="b"/>
                </a:tc>
                <a:tc>
                  <a:txBody>
                    <a:bodyPr/>
                    <a:lstStyle/>
                    <a:p>
                      <a:pPr algn="r" fontAlgn="b"/>
                      <a:r>
                        <a:rPr lang="en-US" sz="1800" dirty="0">
                          <a:effectLst/>
                        </a:rPr>
                        <a:t>94%</a:t>
                      </a:r>
                    </a:p>
                  </a:txBody>
                  <a:tcPr marL="9525" marR="9525" marT="9525" marB="0" anchor="b"/>
                </a:tc>
                <a:extLst>
                  <a:ext uri="{0D108BD9-81ED-4DB2-BD59-A6C34878D82A}">
                    <a16:rowId xmlns:a16="http://schemas.microsoft.com/office/drawing/2014/main" val="655927533"/>
                  </a:ext>
                </a:extLst>
              </a:tr>
              <a:tr h="216297">
                <a:tc>
                  <a:txBody>
                    <a:bodyPr/>
                    <a:lstStyle/>
                    <a:p>
                      <a:pPr fontAlgn="b"/>
                      <a:r>
                        <a:rPr lang="en-US" sz="1800" dirty="0">
                          <a:effectLst/>
                        </a:rPr>
                        <a:t>Vivitrol patients attended first appointment</a:t>
                      </a:r>
                    </a:p>
                  </a:txBody>
                  <a:tcPr marL="9525" marR="9525" marT="9525" marB="0" anchor="b"/>
                </a:tc>
                <a:tc>
                  <a:txBody>
                    <a:bodyPr/>
                    <a:lstStyle/>
                    <a:p>
                      <a:pPr algn="r" fontAlgn="b"/>
                      <a:r>
                        <a:rPr lang="en-US" sz="1800" dirty="0">
                          <a:effectLst/>
                        </a:rPr>
                        <a:t>3</a:t>
                      </a:r>
                    </a:p>
                  </a:txBody>
                  <a:tcPr marL="9525" marR="9525" marT="9525" marB="0" anchor="b"/>
                </a:tc>
                <a:tc>
                  <a:txBody>
                    <a:bodyPr/>
                    <a:lstStyle/>
                    <a:p>
                      <a:pPr algn="r" fontAlgn="b"/>
                      <a:r>
                        <a:rPr lang="en-US" sz="1800" dirty="0">
                          <a:effectLst/>
                        </a:rPr>
                        <a:t>50%</a:t>
                      </a:r>
                    </a:p>
                  </a:txBody>
                  <a:tcPr marL="9525" marR="9525" marT="9525" marB="0" anchor="b"/>
                </a:tc>
                <a:extLst>
                  <a:ext uri="{0D108BD9-81ED-4DB2-BD59-A6C34878D82A}">
                    <a16:rowId xmlns:a16="http://schemas.microsoft.com/office/drawing/2014/main" val="1522412607"/>
                  </a:ext>
                </a:extLst>
              </a:tr>
              <a:tr h="473152">
                <a:tc>
                  <a:txBody>
                    <a:bodyPr/>
                    <a:lstStyle/>
                    <a:p>
                      <a:pPr fontAlgn="b"/>
                      <a:r>
                        <a:rPr lang="en-US" sz="1800" baseline="0" dirty="0">
                          <a:effectLst/>
                        </a:rPr>
                        <a:t>Withdrawal management</a:t>
                      </a:r>
                      <a:r>
                        <a:rPr lang="en-US" sz="1800" dirty="0">
                          <a:effectLst/>
                        </a:rPr>
                        <a:t> &amp; medical stabilization patients who showed at appointment</a:t>
                      </a:r>
                    </a:p>
                  </a:txBody>
                  <a:tcPr marL="9525" marR="9525" marT="9525" marB="0" anchor="b"/>
                </a:tc>
                <a:tc>
                  <a:txBody>
                    <a:bodyPr/>
                    <a:lstStyle/>
                    <a:p>
                      <a:pPr algn="r" fontAlgn="b"/>
                      <a:r>
                        <a:rPr lang="en-US" sz="1800" dirty="0">
                          <a:effectLst/>
                        </a:rPr>
                        <a:t>64</a:t>
                      </a:r>
                    </a:p>
                  </a:txBody>
                  <a:tcPr marL="9525" marR="9525" marT="9525" marB="0" anchor="b"/>
                </a:tc>
                <a:tc>
                  <a:txBody>
                    <a:bodyPr/>
                    <a:lstStyle/>
                    <a:p>
                      <a:pPr algn="r" fontAlgn="b"/>
                      <a:r>
                        <a:rPr lang="en-US" sz="1800" dirty="0">
                          <a:effectLst/>
                        </a:rPr>
                        <a:t>97%</a:t>
                      </a:r>
                    </a:p>
                  </a:txBody>
                  <a:tcPr marL="9525" marR="9525" marT="9525" marB="0" anchor="b"/>
                </a:tc>
                <a:extLst>
                  <a:ext uri="{0D108BD9-81ED-4DB2-BD59-A6C34878D82A}">
                    <a16:rowId xmlns:a16="http://schemas.microsoft.com/office/drawing/2014/main" val="649569535"/>
                  </a:ext>
                </a:extLst>
              </a:tr>
              <a:tr h="473152">
                <a:tc>
                  <a:txBody>
                    <a:bodyPr/>
                    <a:lstStyle/>
                    <a:p>
                      <a:pPr fontAlgn="b"/>
                      <a:r>
                        <a:rPr lang="en-US" sz="1800" dirty="0">
                          <a:effectLst/>
                        </a:rPr>
                        <a:t>Residential treatment patients who showed at appointment</a:t>
                      </a:r>
                    </a:p>
                  </a:txBody>
                  <a:tcPr marL="9525" marR="9525" marT="9525" marB="0" anchor="b"/>
                </a:tc>
                <a:tc>
                  <a:txBody>
                    <a:bodyPr/>
                    <a:lstStyle/>
                    <a:p>
                      <a:pPr algn="r" fontAlgn="b"/>
                      <a:r>
                        <a:rPr lang="en-US" sz="1800" dirty="0">
                          <a:effectLst/>
                        </a:rPr>
                        <a:t>42</a:t>
                      </a:r>
                    </a:p>
                  </a:txBody>
                  <a:tcPr marL="9525" marR="9525" marT="9525" marB="0" anchor="b"/>
                </a:tc>
                <a:tc>
                  <a:txBody>
                    <a:bodyPr/>
                    <a:lstStyle/>
                    <a:p>
                      <a:pPr algn="r" fontAlgn="b"/>
                      <a:r>
                        <a:rPr lang="en-US" sz="1800" dirty="0">
                          <a:effectLst/>
                        </a:rPr>
                        <a:t>93%</a:t>
                      </a:r>
                    </a:p>
                  </a:txBody>
                  <a:tcPr marL="9525" marR="9525" marT="9525" marB="0" anchor="b"/>
                </a:tc>
                <a:extLst>
                  <a:ext uri="{0D108BD9-81ED-4DB2-BD59-A6C34878D82A}">
                    <a16:rowId xmlns:a16="http://schemas.microsoft.com/office/drawing/2014/main" val="1867027809"/>
                  </a:ext>
                </a:extLst>
              </a:tr>
              <a:tr h="216297">
                <a:tc gridSpan="3">
                  <a:txBody>
                    <a:bodyPr/>
                    <a:lstStyle/>
                    <a:p>
                      <a:pPr fontAlgn="b"/>
                      <a:endParaRPr lang="en-US" sz="1200" i="1" dirty="0">
                        <a:effectLst/>
                      </a:endParaRPr>
                    </a:p>
                  </a:txBody>
                  <a:tcPr marL="9525" marR="9525" marT="9525" marB="0" anchor="b"/>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2383516711"/>
                  </a:ext>
                </a:extLst>
              </a:tr>
            </a:tbl>
          </a:graphicData>
        </a:graphic>
      </p:graphicFrame>
      <p:sp>
        <p:nvSpPr>
          <p:cNvPr id="10" name="TextBox 9">
            <a:extLst>
              <a:ext uri="{FF2B5EF4-FFF2-40B4-BE49-F238E27FC236}">
                <a16:creationId xmlns:a16="http://schemas.microsoft.com/office/drawing/2014/main" id="{3A1D1519-A97B-AA3F-FAFA-89273D01F0E2}"/>
              </a:ext>
            </a:extLst>
          </p:cNvPr>
          <p:cNvSpPr txBox="1"/>
          <p:nvPr/>
        </p:nvSpPr>
        <p:spPr>
          <a:xfrm>
            <a:off x="9445471" y="3857469"/>
            <a:ext cx="2681249"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Calibri"/>
              </a:rPr>
              <a:t>Connection to care is high across all treatment options.</a:t>
            </a:r>
          </a:p>
          <a:p>
            <a:endParaRPr lang="en-US" sz="1600">
              <a:cs typeface="Calibri"/>
            </a:endParaRPr>
          </a:p>
          <a:p>
            <a:r>
              <a:rPr lang="en-US" sz="1600" dirty="0">
                <a:cs typeface="Calibri"/>
              </a:rPr>
              <a:t>Patients connected to withdrawal management and medical stabilization are also connected to FGC's mobile van and MAR.</a:t>
            </a:r>
          </a:p>
        </p:txBody>
      </p:sp>
    </p:spTree>
    <p:extLst>
      <p:ext uri="{BB962C8B-B14F-4D97-AF65-F5344CB8AC3E}">
        <p14:creationId xmlns:p14="http://schemas.microsoft.com/office/powerpoint/2010/main" val="3808543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D2E67-ABA6-86C2-E424-D77DC3FD3131}"/>
              </a:ext>
            </a:extLst>
          </p:cNvPr>
          <p:cNvSpPr>
            <a:spLocks noGrp="1"/>
          </p:cNvSpPr>
          <p:nvPr>
            <p:ph type="title"/>
          </p:nvPr>
        </p:nvSpPr>
        <p:spPr>
          <a:xfrm>
            <a:off x="1073870" y="145166"/>
            <a:ext cx="10515600" cy="1325563"/>
          </a:xfrm>
        </p:spPr>
        <p:txBody>
          <a:bodyPr>
            <a:normAutofit fontScale="90000"/>
          </a:bodyPr>
          <a:lstStyle/>
          <a:p>
            <a:r>
              <a:rPr lang="en-US" sz="2800" b="1" dirty="0">
                <a:cs typeface="Calibri Light"/>
              </a:rPr>
              <a:t>Initial data indicates program model successfully starts patients on medications and connects patients to care in the community </a:t>
            </a:r>
          </a:p>
        </p:txBody>
      </p:sp>
      <p:sp>
        <p:nvSpPr>
          <p:cNvPr id="3" name="Content Placeholder 2">
            <a:extLst>
              <a:ext uri="{FF2B5EF4-FFF2-40B4-BE49-F238E27FC236}">
                <a16:creationId xmlns:a16="http://schemas.microsoft.com/office/drawing/2014/main" id="{B51A9A90-08E7-335A-B3B8-A5FE36131624}"/>
              </a:ext>
            </a:extLst>
          </p:cNvPr>
          <p:cNvSpPr>
            <a:spLocks noGrp="1"/>
          </p:cNvSpPr>
          <p:nvPr>
            <p:ph idx="1"/>
          </p:nvPr>
        </p:nvSpPr>
        <p:spPr>
          <a:xfrm>
            <a:off x="1123486" y="5442743"/>
            <a:ext cx="10465984" cy="1090404"/>
          </a:xfrm>
        </p:spPr>
        <p:txBody>
          <a:bodyPr vert="horz" lIns="91440" tIns="45720" rIns="91440" bIns="45720" rtlCol="0" anchor="t">
            <a:normAutofit/>
          </a:bodyPr>
          <a:lstStyle/>
          <a:p>
            <a:pPr marL="0" indent="0">
              <a:buNone/>
            </a:pPr>
            <a:r>
              <a:rPr lang="en-US" sz="2000" dirty="0">
                <a:cs typeface="Calibri" panose="020F0502020204030204"/>
              </a:rPr>
              <a:t>FGC physicians provide a 14-day prescription for home induction, after which patients are connected to a community provider.</a:t>
            </a:r>
            <a:endParaRPr lang="en-US" dirty="0">
              <a:cs typeface="Calibri" panose="020F0502020204030204"/>
            </a:endParaRPr>
          </a:p>
          <a:p>
            <a:pPr marL="0" indent="0">
              <a:buNone/>
            </a:pPr>
            <a:endParaRPr lang="en-US" dirty="0">
              <a:cs typeface="Calibri" panose="020F0502020204030204"/>
            </a:endParaRPr>
          </a:p>
          <a:p>
            <a:pPr marL="457200" indent="-457200"/>
            <a:endParaRPr lang="en-US" dirty="0">
              <a:cs typeface="Calibri" panose="020F0502020204030204"/>
            </a:endParaRPr>
          </a:p>
        </p:txBody>
      </p:sp>
      <p:graphicFrame>
        <p:nvGraphicFramePr>
          <p:cNvPr id="6" name="Table 5">
            <a:extLst>
              <a:ext uri="{FF2B5EF4-FFF2-40B4-BE49-F238E27FC236}">
                <a16:creationId xmlns:a16="http://schemas.microsoft.com/office/drawing/2014/main" id="{630779F5-8C20-72B2-FEC8-A8BFF6BE5D31}"/>
              </a:ext>
            </a:extLst>
          </p:cNvPr>
          <p:cNvGraphicFramePr>
            <a:graphicFrameLocks noGrp="1"/>
          </p:cNvGraphicFramePr>
          <p:nvPr>
            <p:extLst>
              <p:ext uri="{D42A27DB-BD31-4B8C-83A1-F6EECF244321}">
                <p14:modId xmlns:p14="http://schemas.microsoft.com/office/powerpoint/2010/main" val="3969534081"/>
              </p:ext>
            </p:extLst>
          </p:nvPr>
        </p:nvGraphicFramePr>
        <p:xfrm>
          <a:off x="1123486" y="1487449"/>
          <a:ext cx="9945028" cy="3580765"/>
        </p:xfrm>
        <a:graphic>
          <a:graphicData uri="http://schemas.openxmlformats.org/drawingml/2006/table">
            <a:tbl>
              <a:tblPr firstRow="1" bandRow="1">
                <a:tableStyleId>{C083E6E3-FA7D-4D7B-A595-EF9225AFEA82}</a:tableStyleId>
              </a:tblPr>
              <a:tblGrid>
                <a:gridCol w="6817463">
                  <a:extLst>
                    <a:ext uri="{9D8B030D-6E8A-4147-A177-3AD203B41FA5}">
                      <a16:colId xmlns:a16="http://schemas.microsoft.com/office/drawing/2014/main" val="3004440636"/>
                    </a:ext>
                  </a:extLst>
                </a:gridCol>
                <a:gridCol w="950560">
                  <a:extLst>
                    <a:ext uri="{9D8B030D-6E8A-4147-A177-3AD203B41FA5}">
                      <a16:colId xmlns:a16="http://schemas.microsoft.com/office/drawing/2014/main" val="715405446"/>
                    </a:ext>
                  </a:extLst>
                </a:gridCol>
                <a:gridCol w="2177005">
                  <a:extLst>
                    <a:ext uri="{9D8B030D-6E8A-4147-A177-3AD203B41FA5}">
                      <a16:colId xmlns:a16="http://schemas.microsoft.com/office/drawing/2014/main" val="3748692329"/>
                    </a:ext>
                  </a:extLst>
                </a:gridCol>
              </a:tblGrid>
              <a:tr h="215900">
                <a:tc>
                  <a:txBody>
                    <a:bodyPr/>
                    <a:lstStyle/>
                    <a:p>
                      <a:pPr fontAlgn="b"/>
                      <a:r>
                        <a:rPr lang="en-US" sz="1600" dirty="0">
                          <a:effectLst/>
                        </a:rPr>
                        <a:t>May 9, 2022 – August</a:t>
                      </a:r>
                      <a:r>
                        <a:rPr lang="en-US" sz="1600" baseline="0" dirty="0">
                          <a:effectLst/>
                        </a:rPr>
                        <a:t> 4</a:t>
                      </a:r>
                      <a:r>
                        <a:rPr lang="en-US" sz="1600" dirty="0">
                          <a:effectLst/>
                        </a:rPr>
                        <a:t>, 2024: Buprenorphine Patient Data</a:t>
                      </a:r>
                    </a:p>
                  </a:txBody>
                  <a:tcPr marL="9525" marR="9525" marT="9525" marB="0" anchor="b"/>
                </a:tc>
                <a:tc>
                  <a:txBody>
                    <a:bodyPr/>
                    <a:lstStyle/>
                    <a:p>
                      <a:pPr fontAlgn="b"/>
                      <a:endParaRPr lang="en-US" sz="1800" dirty="0">
                        <a:effectLst/>
                      </a:endParaRPr>
                    </a:p>
                  </a:txBody>
                  <a:tcPr marL="9525" marR="9525" marT="9525" marB="0" anchor="b"/>
                </a:tc>
                <a:tc>
                  <a:txBody>
                    <a:bodyPr/>
                    <a:lstStyle/>
                    <a:p>
                      <a:pPr fontAlgn="b"/>
                      <a:endParaRPr lang="en-US" sz="1800" dirty="0">
                        <a:effectLst/>
                      </a:endParaRPr>
                    </a:p>
                  </a:txBody>
                  <a:tcPr marL="9525" marR="9525" marT="9525" marB="0" anchor="b"/>
                </a:tc>
                <a:extLst>
                  <a:ext uri="{0D108BD9-81ED-4DB2-BD59-A6C34878D82A}">
                    <a16:rowId xmlns:a16="http://schemas.microsoft.com/office/drawing/2014/main" val="3151079363"/>
                  </a:ext>
                </a:extLst>
              </a:tr>
              <a:tr h="215900">
                <a:tc>
                  <a:txBody>
                    <a:bodyPr/>
                    <a:lstStyle/>
                    <a:p>
                      <a:pPr fontAlgn="b"/>
                      <a:endParaRPr lang="en-US" sz="1800" dirty="0">
                        <a:effectLst/>
                      </a:endParaRPr>
                    </a:p>
                  </a:txBody>
                  <a:tcPr marL="9525" marR="9525" marT="9525" marB="0" anchor="b"/>
                </a:tc>
                <a:tc>
                  <a:txBody>
                    <a:bodyPr/>
                    <a:lstStyle/>
                    <a:p>
                      <a:pPr fontAlgn="b"/>
                      <a:r>
                        <a:rPr lang="en-US" sz="1800" i="1" dirty="0">
                          <a:effectLst/>
                        </a:rPr>
                        <a:t>Number</a:t>
                      </a:r>
                    </a:p>
                  </a:txBody>
                  <a:tcPr marL="9525" marR="9525" marT="9525" marB="0" anchor="b"/>
                </a:tc>
                <a:tc>
                  <a:txBody>
                    <a:bodyPr/>
                    <a:lstStyle/>
                    <a:p>
                      <a:pPr algn="r" fontAlgn="b"/>
                      <a:r>
                        <a:rPr lang="en-US" sz="1800" i="1" dirty="0">
                          <a:effectLst/>
                        </a:rPr>
                        <a:t>Percent of Total</a:t>
                      </a:r>
                    </a:p>
                  </a:txBody>
                  <a:tcPr marL="9525" marR="9525" marT="9525" marB="0" anchor="b"/>
                </a:tc>
                <a:extLst>
                  <a:ext uri="{0D108BD9-81ED-4DB2-BD59-A6C34878D82A}">
                    <a16:rowId xmlns:a16="http://schemas.microsoft.com/office/drawing/2014/main" val="603259751"/>
                  </a:ext>
                </a:extLst>
              </a:tr>
              <a:tr h="203200">
                <a:tc>
                  <a:txBody>
                    <a:bodyPr/>
                    <a:lstStyle/>
                    <a:p>
                      <a:pPr fontAlgn="b"/>
                      <a:r>
                        <a:rPr lang="en-US" sz="1800" dirty="0">
                          <a:effectLst/>
                        </a:rPr>
                        <a:t>Calls from patients seeking buprenorphine</a:t>
                      </a:r>
                    </a:p>
                  </a:txBody>
                  <a:tcPr marL="9525" marR="9525" marT="9525" marB="0" anchor="b"/>
                </a:tc>
                <a:tc>
                  <a:txBody>
                    <a:bodyPr/>
                    <a:lstStyle/>
                    <a:p>
                      <a:pPr algn="r" fontAlgn="b"/>
                      <a:r>
                        <a:rPr lang="en-US" sz="1800" dirty="0">
                          <a:effectLst/>
                        </a:rPr>
                        <a:t>2118</a:t>
                      </a:r>
                    </a:p>
                  </a:txBody>
                  <a:tcPr marL="9525" marR="9525" marT="9525" marB="0" anchor="b"/>
                </a:tc>
                <a:tc>
                  <a:txBody>
                    <a:bodyPr/>
                    <a:lstStyle/>
                    <a:p>
                      <a:pPr fontAlgn="b"/>
                      <a:endParaRPr lang="en-US" sz="1800" dirty="0">
                        <a:effectLst/>
                      </a:endParaRPr>
                    </a:p>
                  </a:txBody>
                  <a:tcPr marL="9525" marR="9525" marT="9525" marB="0" anchor="b"/>
                </a:tc>
                <a:extLst>
                  <a:ext uri="{0D108BD9-81ED-4DB2-BD59-A6C34878D82A}">
                    <a16:rowId xmlns:a16="http://schemas.microsoft.com/office/drawing/2014/main" val="2724104560"/>
                  </a:ext>
                </a:extLst>
              </a:tr>
              <a:tr h="203200">
                <a:tc>
                  <a:txBody>
                    <a:bodyPr/>
                    <a:lstStyle/>
                    <a:p>
                      <a:pPr fontAlgn="b"/>
                      <a:r>
                        <a:rPr lang="en-US" sz="1800" dirty="0">
                          <a:effectLst/>
                        </a:rPr>
                        <a:t>Buprenorphine patients connected to medication</a:t>
                      </a:r>
                    </a:p>
                  </a:txBody>
                  <a:tcPr marL="9525" marR="9525" marT="9525" marB="0" anchor="b"/>
                </a:tc>
                <a:tc>
                  <a:txBody>
                    <a:bodyPr/>
                    <a:lstStyle/>
                    <a:p>
                      <a:pPr algn="r" fontAlgn="b"/>
                      <a:r>
                        <a:rPr lang="en-US" sz="1800" dirty="0">
                          <a:effectLst/>
                        </a:rPr>
                        <a:t>1994</a:t>
                      </a:r>
                    </a:p>
                  </a:txBody>
                  <a:tcPr marL="9525" marR="9525" marT="9525" marB="0" anchor="b"/>
                </a:tc>
                <a:tc>
                  <a:txBody>
                    <a:bodyPr/>
                    <a:lstStyle/>
                    <a:p>
                      <a:pPr algn="r" fontAlgn="b"/>
                      <a:r>
                        <a:rPr lang="en-US" sz="1800" dirty="0">
                          <a:effectLst/>
                        </a:rPr>
                        <a:t>94%</a:t>
                      </a:r>
                    </a:p>
                  </a:txBody>
                  <a:tcPr marL="9525" marR="9525" marT="9525" marB="0" anchor="b"/>
                </a:tc>
                <a:extLst>
                  <a:ext uri="{0D108BD9-81ED-4DB2-BD59-A6C34878D82A}">
                    <a16:rowId xmlns:a16="http://schemas.microsoft.com/office/drawing/2014/main" val="4091356337"/>
                  </a:ext>
                </a:extLst>
              </a:tr>
              <a:tr h="203200">
                <a:tc>
                  <a:txBody>
                    <a:bodyPr/>
                    <a:lstStyle/>
                    <a:p>
                      <a:pPr fontAlgn="b"/>
                      <a:r>
                        <a:rPr lang="en-US" sz="1800" dirty="0">
                          <a:effectLst/>
                        </a:rPr>
                        <a:t>Patients connected to medication that received home induction</a:t>
                      </a:r>
                    </a:p>
                  </a:txBody>
                  <a:tcPr marL="9525" marR="9525" marT="9525" marB="0" anchor="b"/>
                </a:tc>
                <a:tc>
                  <a:txBody>
                    <a:bodyPr/>
                    <a:lstStyle/>
                    <a:p>
                      <a:pPr algn="r" fontAlgn="b"/>
                      <a:r>
                        <a:rPr lang="en-US" sz="1800" dirty="0">
                          <a:effectLst/>
                        </a:rPr>
                        <a:t>1897</a:t>
                      </a:r>
                    </a:p>
                  </a:txBody>
                  <a:tcPr marL="9525" marR="9525" marT="9525" marB="0" anchor="b"/>
                </a:tc>
                <a:tc>
                  <a:txBody>
                    <a:bodyPr/>
                    <a:lstStyle/>
                    <a:p>
                      <a:pPr algn="r" fontAlgn="b"/>
                      <a:r>
                        <a:rPr lang="en-US" sz="1800" dirty="0">
                          <a:effectLst/>
                        </a:rPr>
                        <a:t>95%</a:t>
                      </a:r>
                    </a:p>
                  </a:txBody>
                  <a:tcPr marL="9525" marR="9525" marT="9525" marB="0" anchor="b"/>
                </a:tc>
                <a:extLst>
                  <a:ext uri="{0D108BD9-81ED-4DB2-BD59-A6C34878D82A}">
                    <a16:rowId xmlns:a16="http://schemas.microsoft.com/office/drawing/2014/main" val="1866716896"/>
                  </a:ext>
                </a:extLst>
              </a:tr>
              <a:tr h="203200">
                <a:tc>
                  <a:txBody>
                    <a:bodyPr/>
                    <a:lstStyle/>
                    <a:p>
                      <a:pPr fontAlgn="b"/>
                      <a:r>
                        <a:rPr lang="en-US" sz="1800" dirty="0">
                          <a:effectLst/>
                        </a:rPr>
                        <a:t>Patients connected to medication that received in-person induction</a:t>
                      </a:r>
                    </a:p>
                  </a:txBody>
                  <a:tcPr marL="9525" marR="9525" marT="9525" marB="0" anchor="b"/>
                </a:tc>
                <a:tc>
                  <a:txBody>
                    <a:bodyPr/>
                    <a:lstStyle/>
                    <a:p>
                      <a:pPr algn="r" fontAlgn="b"/>
                      <a:r>
                        <a:rPr lang="en-US" sz="1800" dirty="0">
                          <a:effectLst/>
                        </a:rPr>
                        <a:t>97</a:t>
                      </a:r>
                    </a:p>
                  </a:txBody>
                  <a:tcPr marL="9525" marR="9525" marT="9525" marB="0" anchor="b"/>
                </a:tc>
                <a:tc>
                  <a:txBody>
                    <a:bodyPr/>
                    <a:lstStyle/>
                    <a:p>
                      <a:pPr algn="r" fontAlgn="b"/>
                      <a:r>
                        <a:rPr lang="en-US" sz="1800" dirty="0">
                          <a:effectLst/>
                        </a:rPr>
                        <a:t>5%</a:t>
                      </a:r>
                    </a:p>
                  </a:txBody>
                  <a:tcPr marL="9525" marR="9525" marT="9525" marB="0" anchor="b"/>
                </a:tc>
                <a:extLst>
                  <a:ext uri="{0D108BD9-81ED-4DB2-BD59-A6C34878D82A}">
                    <a16:rowId xmlns:a16="http://schemas.microsoft.com/office/drawing/2014/main" val="3541619305"/>
                  </a:ext>
                </a:extLst>
              </a:tr>
              <a:tr h="431800">
                <a:tc>
                  <a:txBody>
                    <a:bodyPr/>
                    <a:lstStyle/>
                    <a:p>
                      <a:pPr fontAlgn="b"/>
                      <a:r>
                        <a:rPr lang="en-US" sz="1800" dirty="0">
                          <a:effectLst/>
                        </a:rPr>
                        <a:t>Home induction patients connected to a community provider for ongoing care</a:t>
                      </a:r>
                    </a:p>
                  </a:txBody>
                  <a:tcPr marL="9525" marR="9525" marT="9525" marB="0" anchor="b"/>
                </a:tc>
                <a:tc>
                  <a:txBody>
                    <a:bodyPr/>
                    <a:lstStyle/>
                    <a:p>
                      <a:pPr algn="r" fontAlgn="b"/>
                      <a:r>
                        <a:rPr lang="en-US" sz="1800" dirty="0">
                          <a:effectLst/>
                        </a:rPr>
                        <a:t>1873</a:t>
                      </a:r>
                    </a:p>
                  </a:txBody>
                  <a:tcPr marL="9525" marR="9525" marT="9525" marB="0" anchor="b"/>
                </a:tc>
                <a:tc>
                  <a:txBody>
                    <a:bodyPr/>
                    <a:lstStyle/>
                    <a:p>
                      <a:pPr algn="r" fontAlgn="b"/>
                      <a:r>
                        <a:rPr lang="en-US" sz="1800" dirty="0">
                          <a:effectLst/>
                        </a:rPr>
                        <a:t>99%</a:t>
                      </a:r>
                    </a:p>
                  </a:txBody>
                  <a:tcPr marL="9525" marR="9525" marT="9525" marB="0" anchor="b"/>
                </a:tc>
                <a:extLst>
                  <a:ext uri="{0D108BD9-81ED-4DB2-BD59-A6C34878D82A}">
                    <a16:rowId xmlns:a16="http://schemas.microsoft.com/office/drawing/2014/main" val="2595298586"/>
                  </a:ext>
                </a:extLst>
              </a:tr>
              <a:tr h="431800">
                <a:tc>
                  <a:txBody>
                    <a:bodyPr/>
                    <a:lstStyle/>
                    <a:p>
                      <a:pPr fontAlgn="b"/>
                      <a:r>
                        <a:rPr lang="en-US" sz="1800" dirty="0">
                          <a:effectLst/>
                        </a:rPr>
                        <a:t>Home induction patients that experienced adverse events during induction</a:t>
                      </a:r>
                    </a:p>
                  </a:txBody>
                  <a:tcPr marL="9525" marR="9525" marT="9525" marB="0" anchor="b"/>
                </a:tc>
                <a:tc>
                  <a:txBody>
                    <a:bodyPr/>
                    <a:lstStyle/>
                    <a:p>
                      <a:pPr algn="r" fontAlgn="b"/>
                      <a:r>
                        <a:rPr lang="en-US" sz="1800" dirty="0">
                          <a:effectLst/>
                        </a:rPr>
                        <a:t>2</a:t>
                      </a:r>
                    </a:p>
                  </a:txBody>
                  <a:tcPr marL="9525" marR="9525" marT="9525" marB="0" anchor="b"/>
                </a:tc>
                <a:tc>
                  <a:txBody>
                    <a:bodyPr/>
                    <a:lstStyle/>
                    <a:p>
                      <a:pPr algn="r" fontAlgn="b"/>
                      <a:r>
                        <a:rPr lang="en-US" sz="1800" dirty="0">
                          <a:effectLst/>
                        </a:rPr>
                        <a:t>0.1%</a:t>
                      </a:r>
                    </a:p>
                  </a:txBody>
                  <a:tcPr marL="9525" marR="9525" marT="9525" marB="0" anchor="b"/>
                </a:tc>
                <a:extLst>
                  <a:ext uri="{0D108BD9-81ED-4DB2-BD59-A6C34878D82A}">
                    <a16:rowId xmlns:a16="http://schemas.microsoft.com/office/drawing/2014/main" val="4080124795"/>
                  </a:ext>
                </a:extLst>
              </a:tr>
              <a:tr h="507999">
                <a:tc>
                  <a:txBody>
                    <a:bodyPr/>
                    <a:lstStyle/>
                    <a:p>
                      <a:pPr fontAlgn="b"/>
                      <a:r>
                        <a:rPr lang="en-US" sz="1800" dirty="0">
                          <a:effectLst/>
                        </a:rPr>
                        <a:t>Home induction patients terminated from care due to suspicions of misuse or diversion</a:t>
                      </a:r>
                    </a:p>
                  </a:txBody>
                  <a:tcPr marL="9525" marR="9525" marT="9525" marB="0" anchor="b"/>
                </a:tc>
                <a:tc>
                  <a:txBody>
                    <a:bodyPr/>
                    <a:lstStyle/>
                    <a:p>
                      <a:pPr algn="r" fontAlgn="b"/>
                      <a:r>
                        <a:rPr lang="en-US" sz="1800" dirty="0">
                          <a:effectLst/>
                        </a:rPr>
                        <a:t>0</a:t>
                      </a:r>
                    </a:p>
                  </a:txBody>
                  <a:tcPr marL="9525" marR="9525" marT="9525" marB="0" anchor="b"/>
                </a:tc>
                <a:tc>
                  <a:txBody>
                    <a:bodyPr/>
                    <a:lstStyle/>
                    <a:p>
                      <a:pPr algn="r" fontAlgn="b"/>
                      <a:r>
                        <a:rPr lang="en-US" sz="1800" dirty="0">
                          <a:effectLst/>
                        </a:rPr>
                        <a:t>0%</a:t>
                      </a:r>
                    </a:p>
                  </a:txBody>
                  <a:tcPr marL="9525" marR="9525" marT="9525" marB="0" anchor="b"/>
                </a:tc>
                <a:extLst>
                  <a:ext uri="{0D108BD9-81ED-4DB2-BD59-A6C34878D82A}">
                    <a16:rowId xmlns:a16="http://schemas.microsoft.com/office/drawing/2014/main" val="1741571593"/>
                  </a:ext>
                </a:extLst>
              </a:tr>
              <a:tr h="203200">
                <a:tc gridSpan="3">
                  <a:txBody>
                    <a:bodyPr/>
                    <a:lstStyle/>
                    <a:p>
                      <a:pPr fontAlgn="b"/>
                      <a:r>
                        <a:rPr lang="en-US" sz="1200" i="1" dirty="0">
                          <a:effectLst/>
                        </a:rPr>
                        <a:t>*Note: connection to care pending for recent callers, data current as of August</a:t>
                      </a:r>
                      <a:r>
                        <a:rPr lang="en-US" sz="1200" i="1" baseline="0" dirty="0">
                          <a:effectLst/>
                        </a:rPr>
                        <a:t> 4, 2024</a:t>
                      </a:r>
                      <a:endParaRPr lang="en-US" sz="1200" i="1" dirty="0">
                        <a:effectLst/>
                      </a:endParaRPr>
                    </a:p>
                  </a:txBody>
                  <a:tcPr marL="9525" marR="9525" marT="9525" marB="0" anchor="b"/>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441285889"/>
                  </a:ext>
                </a:extLst>
              </a:tr>
            </a:tbl>
          </a:graphicData>
        </a:graphic>
      </p:graphicFrame>
      <p:sp>
        <p:nvSpPr>
          <p:cNvPr id="8" name="Rectangle 7">
            <a:extLst>
              <a:ext uri="{FF2B5EF4-FFF2-40B4-BE49-F238E27FC236}">
                <a16:creationId xmlns:a16="http://schemas.microsoft.com/office/drawing/2014/main" id="{F4FE85D5-5ABF-CD9E-FE87-D3BD75814664}"/>
              </a:ext>
            </a:extLst>
          </p:cNvPr>
          <p:cNvSpPr/>
          <p:nvPr/>
        </p:nvSpPr>
        <p:spPr>
          <a:xfrm>
            <a:off x="1123486" y="3177023"/>
            <a:ext cx="9945028" cy="576146"/>
          </a:xfrm>
          <a:prstGeom prst="rect">
            <a:avLst/>
          </a:prstGeom>
          <a:noFill/>
          <a:ln w="28575">
            <a:solidFill>
              <a:srgbClr val="E40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516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D2E67-ABA6-86C2-E424-D77DC3FD3131}"/>
              </a:ext>
            </a:extLst>
          </p:cNvPr>
          <p:cNvSpPr>
            <a:spLocks noGrp="1"/>
          </p:cNvSpPr>
          <p:nvPr>
            <p:ph type="title"/>
          </p:nvPr>
        </p:nvSpPr>
        <p:spPr>
          <a:xfrm>
            <a:off x="1073870" y="145166"/>
            <a:ext cx="10515600" cy="1325563"/>
          </a:xfrm>
        </p:spPr>
        <p:txBody>
          <a:bodyPr>
            <a:normAutofit/>
          </a:bodyPr>
          <a:lstStyle/>
          <a:p>
            <a:r>
              <a:rPr lang="en-US" sz="2800" b="1" dirty="0">
                <a:cs typeface="Calibri Light"/>
              </a:rPr>
              <a:t>Initial data demonstrates home induction is safe and effective</a:t>
            </a:r>
          </a:p>
        </p:txBody>
      </p:sp>
      <p:sp>
        <p:nvSpPr>
          <p:cNvPr id="3" name="Content Placeholder 2">
            <a:extLst>
              <a:ext uri="{FF2B5EF4-FFF2-40B4-BE49-F238E27FC236}">
                <a16:creationId xmlns:a16="http://schemas.microsoft.com/office/drawing/2014/main" id="{B51A9A90-08E7-335A-B3B8-A5FE36131624}"/>
              </a:ext>
            </a:extLst>
          </p:cNvPr>
          <p:cNvSpPr>
            <a:spLocks noGrp="1"/>
          </p:cNvSpPr>
          <p:nvPr>
            <p:ph idx="1"/>
          </p:nvPr>
        </p:nvSpPr>
        <p:spPr>
          <a:xfrm>
            <a:off x="1073613" y="5736770"/>
            <a:ext cx="8851345" cy="1875154"/>
          </a:xfrm>
        </p:spPr>
        <p:txBody>
          <a:bodyPr vert="horz" lIns="91440" tIns="45720" rIns="91440" bIns="45720" rtlCol="0" anchor="t">
            <a:normAutofit/>
          </a:bodyPr>
          <a:lstStyle/>
          <a:p>
            <a:pPr marL="0" indent="0">
              <a:buNone/>
            </a:pPr>
            <a:r>
              <a:rPr lang="en-US" sz="2000" dirty="0">
                <a:cs typeface="Calibri" panose="020F0502020204030204"/>
              </a:rPr>
              <a:t>FGC physicians provide a 14-day prescription for home induction, after which patients are connected to a community provider.</a:t>
            </a:r>
            <a:endParaRPr lang="en-US" dirty="0">
              <a:cs typeface="Calibri" panose="020F0502020204030204"/>
            </a:endParaRPr>
          </a:p>
          <a:p>
            <a:pPr marL="457200" indent="-457200"/>
            <a:endParaRPr lang="en-US" dirty="0">
              <a:cs typeface="Calibri" panose="020F0502020204030204"/>
            </a:endParaRPr>
          </a:p>
          <a:p>
            <a:pPr marL="0" indent="0">
              <a:buNone/>
            </a:pPr>
            <a:endParaRPr lang="en-US" dirty="0">
              <a:cs typeface="Calibri" panose="020F0502020204030204"/>
            </a:endParaRPr>
          </a:p>
          <a:p>
            <a:pPr marL="0" indent="0">
              <a:buNone/>
            </a:pPr>
            <a:endParaRPr lang="en-US" dirty="0">
              <a:cs typeface="Calibri" panose="020F0502020204030204"/>
            </a:endParaRPr>
          </a:p>
          <a:p>
            <a:pPr marL="0" indent="0">
              <a:buNone/>
            </a:pPr>
            <a:endParaRPr lang="en-US" dirty="0">
              <a:cs typeface="Calibri" panose="020F0502020204030204"/>
            </a:endParaRPr>
          </a:p>
          <a:p>
            <a:pPr marL="457200" indent="-457200"/>
            <a:endParaRPr lang="en-US" dirty="0">
              <a:cs typeface="Calibri" panose="020F0502020204030204"/>
            </a:endParaRPr>
          </a:p>
        </p:txBody>
      </p:sp>
      <p:graphicFrame>
        <p:nvGraphicFramePr>
          <p:cNvPr id="6" name="Table 5">
            <a:extLst>
              <a:ext uri="{FF2B5EF4-FFF2-40B4-BE49-F238E27FC236}">
                <a16:creationId xmlns:a16="http://schemas.microsoft.com/office/drawing/2014/main" id="{630779F5-8C20-72B2-FEC8-A8BFF6BE5D31}"/>
              </a:ext>
            </a:extLst>
          </p:cNvPr>
          <p:cNvGraphicFramePr>
            <a:graphicFrameLocks noGrp="1"/>
          </p:cNvGraphicFramePr>
          <p:nvPr/>
        </p:nvGraphicFramePr>
        <p:xfrm>
          <a:off x="1123486" y="1487449"/>
          <a:ext cx="8896192" cy="4129405"/>
        </p:xfrm>
        <a:graphic>
          <a:graphicData uri="http://schemas.openxmlformats.org/drawingml/2006/table">
            <a:tbl>
              <a:tblPr firstRow="1" bandRow="1">
                <a:tableStyleId>{C083E6E3-FA7D-4D7B-A595-EF9225AFEA82}</a:tableStyleId>
              </a:tblPr>
              <a:tblGrid>
                <a:gridCol w="5897755">
                  <a:extLst>
                    <a:ext uri="{9D8B030D-6E8A-4147-A177-3AD203B41FA5}">
                      <a16:colId xmlns:a16="http://schemas.microsoft.com/office/drawing/2014/main" val="3004440636"/>
                    </a:ext>
                  </a:extLst>
                </a:gridCol>
                <a:gridCol w="1115120">
                  <a:extLst>
                    <a:ext uri="{9D8B030D-6E8A-4147-A177-3AD203B41FA5}">
                      <a16:colId xmlns:a16="http://schemas.microsoft.com/office/drawing/2014/main" val="715405446"/>
                    </a:ext>
                  </a:extLst>
                </a:gridCol>
                <a:gridCol w="1883317">
                  <a:extLst>
                    <a:ext uri="{9D8B030D-6E8A-4147-A177-3AD203B41FA5}">
                      <a16:colId xmlns:a16="http://schemas.microsoft.com/office/drawing/2014/main" val="3748692329"/>
                    </a:ext>
                  </a:extLst>
                </a:gridCol>
              </a:tblGrid>
              <a:tr h="215900">
                <a:tc>
                  <a:txBody>
                    <a:bodyPr/>
                    <a:lstStyle/>
                    <a:p>
                      <a:pPr fontAlgn="b"/>
                      <a:r>
                        <a:rPr lang="en-US" sz="1600" dirty="0">
                          <a:effectLst/>
                        </a:rPr>
                        <a:t>May 9,</a:t>
                      </a:r>
                      <a:r>
                        <a:rPr lang="en-US" sz="1600" baseline="0" dirty="0">
                          <a:effectLst/>
                        </a:rPr>
                        <a:t> 2022 – August 4, 2024</a:t>
                      </a:r>
                      <a:r>
                        <a:rPr lang="en-US" sz="1600" dirty="0">
                          <a:effectLst/>
                        </a:rPr>
                        <a:t>: Buprenorphine Patient Data</a:t>
                      </a:r>
                    </a:p>
                  </a:txBody>
                  <a:tcPr marL="9525" marR="9525" marT="9525" marB="0" anchor="b"/>
                </a:tc>
                <a:tc>
                  <a:txBody>
                    <a:bodyPr/>
                    <a:lstStyle/>
                    <a:p>
                      <a:pPr fontAlgn="b"/>
                      <a:endParaRPr lang="en-US" sz="1800" dirty="0">
                        <a:effectLst/>
                      </a:endParaRPr>
                    </a:p>
                  </a:txBody>
                  <a:tcPr marL="9525" marR="9525" marT="9525" marB="0" anchor="b"/>
                </a:tc>
                <a:tc>
                  <a:txBody>
                    <a:bodyPr/>
                    <a:lstStyle/>
                    <a:p>
                      <a:pPr fontAlgn="b"/>
                      <a:endParaRPr lang="en-US" sz="1800" dirty="0">
                        <a:effectLst/>
                      </a:endParaRPr>
                    </a:p>
                  </a:txBody>
                  <a:tcPr marL="9525" marR="9525" marT="9525" marB="0" anchor="b"/>
                </a:tc>
                <a:extLst>
                  <a:ext uri="{0D108BD9-81ED-4DB2-BD59-A6C34878D82A}">
                    <a16:rowId xmlns:a16="http://schemas.microsoft.com/office/drawing/2014/main" val="3151079363"/>
                  </a:ext>
                </a:extLst>
              </a:tr>
              <a:tr h="215900">
                <a:tc>
                  <a:txBody>
                    <a:bodyPr/>
                    <a:lstStyle/>
                    <a:p>
                      <a:pPr fontAlgn="b"/>
                      <a:endParaRPr lang="en-US" sz="1800" dirty="0">
                        <a:effectLst/>
                      </a:endParaRPr>
                    </a:p>
                  </a:txBody>
                  <a:tcPr marL="9525" marR="9525" marT="9525" marB="0" anchor="b"/>
                </a:tc>
                <a:tc>
                  <a:txBody>
                    <a:bodyPr/>
                    <a:lstStyle/>
                    <a:p>
                      <a:pPr fontAlgn="b"/>
                      <a:r>
                        <a:rPr lang="en-US" sz="1800" i="1" dirty="0">
                          <a:effectLst/>
                        </a:rPr>
                        <a:t>Number</a:t>
                      </a:r>
                    </a:p>
                  </a:txBody>
                  <a:tcPr marL="9525" marR="9525" marT="9525" marB="0" anchor="b"/>
                </a:tc>
                <a:tc>
                  <a:txBody>
                    <a:bodyPr/>
                    <a:lstStyle/>
                    <a:p>
                      <a:pPr fontAlgn="b"/>
                      <a:r>
                        <a:rPr lang="en-US" sz="1800" i="1" dirty="0">
                          <a:effectLst/>
                        </a:rPr>
                        <a:t>Percent of Total</a:t>
                      </a:r>
                    </a:p>
                  </a:txBody>
                  <a:tcPr marL="9525" marR="9525" marT="9525" marB="0" anchor="b"/>
                </a:tc>
                <a:extLst>
                  <a:ext uri="{0D108BD9-81ED-4DB2-BD59-A6C34878D82A}">
                    <a16:rowId xmlns:a16="http://schemas.microsoft.com/office/drawing/2014/main" val="603259751"/>
                  </a:ext>
                </a:extLst>
              </a:tr>
              <a:tr h="203200">
                <a:tc>
                  <a:txBody>
                    <a:bodyPr/>
                    <a:lstStyle/>
                    <a:p>
                      <a:pPr fontAlgn="b"/>
                      <a:r>
                        <a:rPr lang="en-US" sz="1800" dirty="0">
                          <a:effectLst/>
                        </a:rPr>
                        <a:t>Calls from patients seeking buprenorphine</a:t>
                      </a:r>
                    </a:p>
                  </a:txBody>
                  <a:tcPr marL="9525" marR="9525" marT="9525" marB="0" anchor="b"/>
                </a:tc>
                <a:tc>
                  <a:txBody>
                    <a:bodyPr/>
                    <a:lstStyle/>
                    <a:p>
                      <a:pPr algn="r" fontAlgn="b"/>
                      <a:r>
                        <a:rPr lang="en-US" sz="1800" dirty="0">
                          <a:effectLst/>
                        </a:rPr>
                        <a:t>2118</a:t>
                      </a:r>
                    </a:p>
                  </a:txBody>
                  <a:tcPr marL="9525" marR="9525" marT="9525" marB="0" anchor="b"/>
                </a:tc>
                <a:tc>
                  <a:txBody>
                    <a:bodyPr/>
                    <a:lstStyle/>
                    <a:p>
                      <a:pPr fontAlgn="b"/>
                      <a:endParaRPr lang="en-US" sz="1800" dirty="0">
                        <a:effectLst/>
                      </a:endParaRPr>
                    </a:p>
                  </a:txBody>
                  <a:tcPr marL="9525" marR="9525" marT="9525" marB="0" anchor="b"/>
                </a:tc>
                <a:extLst>
                  <a:ext uri="{0D108BD9-81ED-4DB2-BD59-A6C34878D82A}">
                    <a16:rowId xmlns:a16="http://schemas.microsoft.com/office/drawing/2014/main" val="2724104560"/>
                  </a:ext>
                </a:extLst>
              </a:tr>
              <a:tr h="203200">
                <a:tc>
                  <a:txBody>
                    <a:bodyPr/>
                    <a:lstStyle/>
                    <a:p>
                      <a:pPr fontAlgn="b"/>
                      <a:r>
                        <a:rPr lang="en-US" sz="1800" dirty="0">
                          <a:effectLst/>
                        </a:rPr>
                        <a:t>Buprenorphine patients connected to medication</a:t>
                      </a:r>
                    </a:p>
                  </a:txBody>
                  <a:tcPr marL="9525" marR="9525" marT="9525" marB="0" anchor="b"/>
                </a:tc>
                <a:tc>
                  <a:txBody>
                    <a:bodyPr/>
                    <a:lstStyle/>
                    <a:p>
                      <a:pPr algn="r" fontAlgn="b"/>
                      <a:r>
                        <a:rPr lang="en-US" sz="1800" dirty="0">
                          <a:effectLst/>
                        </a:rPr>
                        <a:t>1994</a:t>
                      </a:r>
                    </a:p>
                  </a:txBody>
                  <a:tcPr marL="9525" marR="9525" marT="9525" marB="0" anchor="b"/>
                </a:tc>
                <a:tc>
                  <a:txBody>
                    <a:bodyPr/>
                    <a:lstStyle/>
                    <a:p>
                      <a:pPr algn="r" fontAlgn="b"/>
                      <a:r>
                        <a:rPr lang="en-US" sz="1800" dirty="0">
                          <a:effectLst/>
                        </a:rPr>
                        <a:t>94%</a:t>
                      </a:r>
                    </a:p>
                  </a:txBody>
                  <a:tcPr marL="9525" marR="9525" marT="9525" marB="0" anchor="b"/>
                </a:tc>
                <a:extLst>
                  <a:ext uri="{0D108BD9-81ED-4DB2-BD59-A6C34878D82A}">
                    <a16:rowId xmlns:a16="http://schemas.microsoft.com/office/drawing/2014/main" val="4091356337"/>
                  </a:ext>
                </a:extLst>
              </a:tr>
              <a:tr h="203200">
                <a:tc>
                  <a:txBody>
                    <a:bodyPr/>
                    <a:lstStyle/>
                    <a:p>
                      <a:pPr fontAlgn="b"/>
                      <a:r>
                        <a:rPr lang="en-US" sz="1800" dirty="0">
                          <a:effectLst/>
                        </a:rPr>
                        <a:t>Patients connected to medication that received home induction</a:t>
                      </a:r>
                    </a:p>
                  </a:txBody>
                  <a:tcPr marL="9525" marR="9525" marT="9525" marB="0" anchor="b"/>
                </a:tc>
                <a:tc>
                  <a:txBody>
                    <a:bodyPr/>
                    <a:lstStyle/>
                    <a:p>
                      <a:pPr algn="r" fontAlgn="b"/>
                      <a:r>
                        <a:rPr lang="en-US" sz="1800" dirty="0">
                          <a:effectLst/>
                        </a:rPr>
                        <a:t>1897</a:t>
                      </a:r>
                    </a:p>
                  </a:txBody>
                  <a:tcPr marL="9525" marR="9525" marT="9525" marB="0" anchor="b"/>
                </a:tc>
                <a:tc>
                  <a:txBody>
                    <a:bodyPr/>
                    <a:lstStyle/>
                    <a:p>
                      <a:pPr algn="r" fontAlgn="b"/>
                      <a:r>
                        <a:rPr lang="en-US" sz="1800" dirty="0">
                          <a:effectLst/>
                        </a:rPr>
                        <a:t>95%</a:t>
                      </a:r>
                    </a:p>
                  </a:txBody>
                  <a:tcPr marL="9525" marR="9525" marT="9525" marB="0" anchor="b"/>
                </a:tc>
                <a:extLst>
                  <a:ext uri="{0D108BD9-81ED-4DB2-BD59-A6C34878D82A}">
                    <a16:rowId xmlns:a16="http://schemas.microsoft.com/office/drawing/2014/main" val="1866716896"/>
                  </a:ext>
                </a:extLst>
              </a:tr>
              <a:tr h="203200">
                <a:tc>
                  <a:txBody>
                    <a:bodyPr/>
                    <a:lstStyle/>
                    <a:p>
                      <a:pPr fontAlgn="b"/>
                      <a:r>
                        <a:rPr lang="en-US" sz="1800" dirty="0">
                          <a:effectLst/>
                        </a:rPr>
                        <a:t>Patients connected to medication that received in-person induction</a:t>
                      </a:r>
                    </a:p>
                  </a:txBody>
                  <a:tcPr marL="9525" marR="9525" marT="9525" marB="0" anchor="b"/>
                </a:tc>
                <a:tc>
                  <a:txBody>
                    <a:bodyPr/>
                    <a:lstStyle/>
                    <a:p>
                      <a:pPr algn="r" fontAlgn="b"/>
                      <a:r>
                        <a:rPr lang="en-US" sz="1800" dirty="0">
                          <a:effectLst/>
                        </a:rPr>
                        <a:t>97</a:t>
                      </a:r>
                    </a:p>
                  </a:txBody>
                  <a:tcPr marL="9525" marR="9525" marT="9525" marB="0" anchor="b"/>
                </a:tc>
                <a:tc>
                  <a:txBody>
                    <a:bodyPr/>
                    <a:lstStyle/>
                    <a:p>
                      <a:pPr algn="r" fontAlgn="b"/>
                      <a:r>
                        <a:rPr lang="en-US" sz="1800" dirty="0">
                          <a:effectLst/>
                        </a:rPr>
                        <a:t>5%</a:t>
                      </a:r>
                    </a:p>
                  </a:txBody>
                  <a:tcPr marL="9525" marR="9525" marT="9525" marB="0" anchor="b"/>
                </a:tc>
                <a:extLst>
                  <a:ext uri="{0D108BD9-81ED-4DB2-BD59-A6C34878D82A}">
                    <a16:rowId xmlns:a16="http://schemas.microsoft.com/office/drawing/2014/main" val="3541619305"/>
                  </a:ext>
                </a:extLst>
              </a:tr>
              <a:tr h="431800">
                <a:tc>
                  <a:txBody>
                    <a:bodyPr/>
                    <a:lstStyle/>
                    <a:p>
                      <a:pPr fontAlgn="b"/>
                      <a:r>
                        <a:rPr lang="en-US" sz="1800" dirty="0">
                          <a:effectLst/>
                        </a:rPr>
                        <a:t>Home induction patients connected to a community provider for ongoing care</a:t>
                      </a:r>
                    </a:p>
                  </a:txBody>
                  <a:tcPr marL="9525" marR="9525" marT="9525" marB="0" anchor="b"/>
                </a:tc>
                <a:tc>
                  <a:txBody>
                    <a:bodyPr/>
                    <a:lstStyle/>
                    <a:p>
                      <a:pPr algn="r" fontAlgn="b"/>
                      <a:r>
                        <a:rPr lang="en-US" sz="1800" dirty="0">
                          <a:effectLst/>
                        </a:rPr>
                        <a:t>1873</a:t>
                      </a:r>
                    </a:p>
                  </a:txBody>
                  <a:tcPr marL="9525" marR="9525" marT="9525" marB="0" anchor="b"/>
                </a:tc>
                <a:tc>
                  <a:txBody>
                    <a:bodyPr/>
                    <a:lstStyle/>
                    <a:p>
                      <a:pPr algn="r" fontAlgn="b"/>
                      <a:r>
                        <a:rPr lang="en-US" sz="1800" dirty="0">
                          <a:effectLst/>
                        </a:rPr>
                        <a:t>99%</a:t>
                      </a:r>
                    </a:p>
                  </a:txBody>
                  <a:tcPr marL="9525" marR="9525" marT="9525" marB="0" anchor="b"/>
                </a:tc>
                <a:extLst>
                  <a:ext uri="{0D108BD9-81ED-4DB2-BD59-A6C34878D82A}">
                    <a16:rowId xmlns:a16="http://schemas.microsoft.com/office/drawing/2014/main" val="2595298586"/>
                  </a:ext>
                </a:extLst>
              </a:tr>
              <a:tr h="431800">
                <a:tc>
                  <a:txBody>
                    <a:bodyPr/>
                    <a:lstStyle/>
                    <a:p>
                      <a:pPr fontAlgn="b"/>
                      <a:r>
                        <a:rPr lang="en-US" sz="1800" dirty="0">
                          <a:effectLst/>
                        </a:rPr>
                        <a:t>Home induction patients that experienced adverse events during induction</a:t>
                      </a:r>
                    </a:p>
                  </a:txBody>
                  <a:tcPr marL="9525" marR="9525" marT="9525" marB="0" anchor="b"/>
                </a:tc>
                <a:tc>
                  <a:txBody>
                    <a:bodyPr/>
                    <a:lstStyle/>
                    <a:p>
                      <a:pPr algn="r" fontAlgn="b"/>
                      <a:r>
                        <a:rPr lang="en-US" sz="1800">
                          <a:effectLst/>
                        </a:rPr>
                        <a:t>2</a:t>
                      </a:r>
                      <a:endParaRPr lang="en-US" sz="1800" dirty="0">
                        <a:effectLst/>
                      </a:endParaRPr>
                    </a:p>
                  </a:txBody>
                  <a:tcPr marL="9525" marR="9525" marT="9525" marB="0" anchor="b"/>
                </a:tc>
                <a:tc>
                  <a:txBody>
                    <a:bodyPr/>
                    <a:lstStyle/>
                    <a:p>
                      <a:pPr algn="r" fontAlgn="b"/>
                      <a:r>
                        <a:rPr lang="en-US" sz="1800" dirty="0">
                          <a:effectLst/>
                        </a:rPr>
                        <a:t>0.1%</a:t>
                      </a:r>
                    </a:p>
                  </a:txBody>
                  <a:tcPr marL="9525" marR="9525" marT="9525" marB="0" anchor="b"/>
                </a:tc>
                <a:extLst>
                  <a:ext uri="{0D108BD9-81ED-4DB2-BD59-A6C34878D82A}">
                    <a16:rowId xmlns:a16="http://schemas.microsoft.com/office/drawing/2014/main" val="4080124795"/>
                  </a:ext>
                </a:extLst>
              </a:tr>
              <a:tr h="507999">
                <a:tc>
                  <a:txBody>
                    <a:bodyPr/>
                    <a:lstStyle/>
                    <a:p>
                      <a:pPr fontAlgn="b"/>
                      <a:r>
                        <a:rPr lang="en-US" sz="1800" dirty="0">
                          <a:effectLst/>
                        </a:rPr>
                        <a:t>Home induction patients terminated from care due to suspicions of misuse or diversion</a:t>
                      </a:r>
                    </a:p>
                  </a:txBody>
                  <a:tcPr marL="9525" marR="9525" marT="9525" marB="0" anchor="b"/>
                </a:tc>
                <a:tc>
                  <a:txBody>
                    <a:bodyPr/>
                    <a:lstStyle/>
                    <a:p>
                      <a:pPr algn="r" fontAlgn="b"/>
                      <a:r>
                        <a:rPr lang="en-US" sz="1800" dirty="0">
                          <a:effectLst/>
                        </a:rPr>
                        <a:t>0</a:t>
                      </a:r>
                    </a:p>
                  </a:txBody>
                  <a:tcPr marL="9525" marR="9525" marT="9525" marB="0" anchor="b"/>
                </a:tc>
                <a:tc>
                  <a:txBody>
                    <a:bodyPr/>
                    <a:lstStyle/>
                    <a:p>
                      <a:pPr algn="r" fontAlgn="b"/>
                      <a:r>
                        <a:rPr lang="en-US" sz="1800" dirty="0">
                          <a:effectLst/>
                        </a:rPr>
                        <a:t>0%</a:t>
                      </a:r>
                    </a:p>
                  </a:txBody>
                  <a:tcPr marL="9525" marR="9525" marT="9525" marB="0" anchor="b"/>
                </a:tc>
                <a:extLst>
                  <a:ext uri="{0D108BD9-81ED-4DB2-BD59-A6C34878D82A}">
                    <a16:rowId xmlns:a16="http://schemas.microsoft.com/office/drawing/2014/main" val="1741571593"/>
                  </a:ext>
                </a:extLst>
              </a:tr>
              <a:tr h="203200">
                <a:tc gridSpan="3">
                  <a:txBody>
                    <a:bodyPr/>
                    <a:lstStyle/>
                    <a:p>
                      <a:pPr fontAlgn="b"/>
                      <a:r>
                        <a:rPr lang="en-US" sz="1200" i="1" dirty="0">
                          <a:effectLst/>
                        </a:rPr>
                        <a:t>*Note: connection to care pending for recent callers, data current as of August</a:t>
                      </a:r>
                      <a:r>
                        <a:rPr lang="en-US" sz="1200" i="1" baseline="0" dirty="0">
                          <a:effectLst/>
                        </a:rPr>
                        <a:t> 4, 2024</a:t>
                      </a:r>
                      <a:endParaRPr lang="en-US" sz="1200" i="1" dirty="0">
                        <a:effectLst/>
                      </a:endParaRPr>
                    </a:p>
                  </a:txBody>
                  <a:tcPr marL="9525" marR="9525" marT="9525" marB="0" anchor="b"/>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441285889"/>
                  </a:ext>
                </a:extLst>
              </a:tr>
            </a:tbl>
          </a:graphicData>
        </a:graphic>
      </p:graphicFrame>
      <p:sp>
        <p:nvSpPr>
          <p:cNvPr id="8" name="Rectangle 7">
            <a:extLst>
              <a:ext uri="{FF2B5EF4-FFF2-40B4-BE49-F238E27FC236}">
                <a16:creationId xmlns:a16="http://schemas.microsoft.com/office/drawing/2014/main" id="{F4FE85D5-5ABF-CD9E-FE87-D3BD75814664}"/>
              </a:ext>
            </a:extLst>
          </p:cNvPr>
          <p:cNvSpPr/>
          <p:nvPr/>
        </p:nvSpPr>
        <p:spPr>
          <a:xfrm>
            <a:off x="1123485" y="4312132"/>
            <a:ext cx="8896193" cy="1091617"/>
          </a:xfrm>
          <a:prstGeom prst="rect">
            <a:avLst/>
          </a:prstGeom>
          <a:noFill/>
          <a:ln w="28575">
            <a:solidFill>
              <a:srgbClr val="E40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13164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owering Barriers to MOUD" id="{537D09A4-8125-4743-AA9F-E2F0549BCBDE}" vid="{FAD34638-CAFF-CB4B-AADE-1B2A001F5E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owering Barriers to MOUD" id="{537D09A4-8125-4743-AA9F-E2F0549BCBDE}" vid="{AED3E105-EBA1-8D46-8A49-A46FF7CA88B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Lowering Barriers to MOUD (1)</Template>
  <TotalTime>310</TotalTime>
  <Words>2584</Words>
  <Application>Microsoft Office PowerPoint</Application>
  <PresentationFormat>Widescreen</PresentationFormat>
  <Paragraphs>676</Paragraphs>
  <Slides>19</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Montserrat Medium</vt:lpstr>
      <vt:lpstr>Montserrat SemiBold</vt:lpstr>
      <vt:lpstr>Simple Light</vt:lpstr>
      <vt:lpstr>Office Theme</vt:lpstr>
      <vt:lpstr>Telemedicine Hotline to Improve Access to Medications for Opioid Use Disorder — Illinois and MAR NOW</vt:lpstr>
      <vt:lpstr>Learning Objectives</vt:lpstr>
      <vt:lpstr>PowerPoint Presentation</vt:lpstr>
      <vt:lpstr>PowerPoint Presentation</vt:lpstr>
      <vt:lpstr>PowerPoint Presentation</vt:lpstr>
      <vt:lpstr>PowerPoint Presentation</vt:lpstr>
      <vt:lpstr>Initial data indicates program model successfully connects patients to care</vt:lpstr>
      <vt:lpstr>Initial data indicates program model successfully starts patients on medications and connects patients to care in the community </vt:lpstr>
      <vt:lpstr>Initial data demonstrates home induction is safe and effective</vt:lpstr>
      <vt:lpstr>PowerPoint Presentation</vt:lpstr>
      <vt:lpstr>PowerPoint Presentation</vt:lpstr>
      <vt:lpstr>PowerPoint Presentation</vt:lpstr>
      <vt:lpstr>PowerPoint Presentation</vt:lpstr>
      <vt:lpstr>PowerPoint Presentation</vt:lpstr>
      <vt:lpstr>Additional Slides - Information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Lowering Barriers to MOUD:  Illinois Medication Assisted Recovery Now (MAR NOW) Telehealth Hotline</dc:title>
  <dc:creator>Gastala, Nicole</dc:creator>
  <cp:lastModifiedBy>Gastala, Nicole</cp:lastModifiedBy>
  <cp:revision>23</cp:revision>
  <dcterms:created xsi:type="dcterms:W3CDTF">2023-08-31T20:02:11Z</dcterms:created>
  <dcterms:modified xsi:type="dcterms:W3CDTF">2024-09-25T15:58:52Z</dcterms:modified>
</cp:coreProperties>
</file>