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5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Helvetica Neue" panose="02000503000000020004" pitchFamily="2"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Roboto Slab" pitchFamily="2" charset="0"/>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8A2A4-FFB3-4F79-91EC-15EB5C7B376B}">
  <a:tblStyle styleId="{7FF8A2A4-FFB3-4F79-91EC-15EB5C7B37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p:cViewPr varScale="1">
        <p:scale>
          <a:sx n="143" d="100"/>
          <a:sy n="143" d="100"/>
        </p:scale>
        <p:origin x="7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94a25b5f23_0_3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294a25b5f23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4a25b5f23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294a25b5f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94a25b5f2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94a25b5f23_0_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94a25b5f23_0_1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94a25b5f23_0_1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4a25b5f23_0_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94a25b5f23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94a25b5f23_0_1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94a25b5f23_0_1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94a25b5f23_0_8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94a25b5f23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define retention??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94a25b5f23_0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94a25b5f23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94a25b5f23_0_8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94a25b5f23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94a25b5f23_0_8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94a25b5f23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94a25b5f23_0_9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94a25b5f23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94a25b5f23_0_8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94a25b5f23_0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94a25b5f23_0_1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94a25b5f23_0_1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94a25b5f23_0_16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94a25b5f23_0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4a25b5f23_0_8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94a25b5f23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94a25b5f23_0_8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94a25b5f23_0_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4a25b5f23_0_9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94a25b5f23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94a25b5f23_0_1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94a25b5f23_0_1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94a25b5f23_0_1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294a25b5f23_0_12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4a25b5f23_0_1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294a25b5f23_0_12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94a25b5f23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294a25b5f23_0_12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4a25b5f23_0_1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4a25b5f23_0_1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94a25b5f23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294a25b5f23_0_1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94a25b5f23_0_1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294a25b5f23_0_12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94a25b5f23_0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294a25b5f23_0_12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94a25b5f23_0_1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294a25b5f23_0_1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94a25b5f23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294a25b5f23_0_12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94a25b5f23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294a25b5f23_0_12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94a25b5f23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294a25b5f23_0_1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94a25b5f23_0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294a25b5f23_0_12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94a25b5f23_0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g294a25b5f23_0_12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94a25b5f23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294a25b5f23_0_13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94a25b5f23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94a25b5f2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94a25b5f23_0_1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g294a25b5f23_0_13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94a25b5f23_0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294a25b5f23_0_13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94a25b5f23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g294a25b5f23_0_13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94a25b5f23_0_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g294a25b5f23_0_13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94a25b5f23_0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294a25b5f23_0_13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94a25b5f23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g294a25b5f23_0_13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94a25b5f23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g294a25b5f23_0_13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94a25b5f23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g294a25b5f23_0_13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94a25b5f23_0_1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g294a25b5f23_0_1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94a25b5f23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g294a25b5f23_0_13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94a25b5f23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94a25b5f2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94a25b5f23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g294a25b5f23_0_13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94a25b5f23_0_1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g294a25b5f23_0_14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94a25b5f23_0_1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294a25b5f23_0_14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94a25b5f23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g294a25b5f23_0_14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94a25b5f23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94a25b5f2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94a25b5f23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94a25b5f23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94a25b5f23_0_16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94a25b5f23_0_1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94a25b5f23_0_3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94a25b5f23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5"/>
              </a:buClr>
              <a:buSzPts val="13000"/>
              <a:buNone/>
              <a:defRPr sz="13000">
                <a:solidFill>
                  <a:schemeClr val="accent5"/>
                </a:solidFill>
              </a:defRPr>
            </a:lvl1pPr>
            <a:lvl2pPr lvl="1" algn="ctr" rtl="0">
              <a:spcBef>
                <a:spcPts val="0"/>
              </a:spcBef>
              <a:spcAft>
                <a:spcPts val="0"/>
              </a:spcAft>
              <a:buClr>
                <a:schemeClr val="accent5"/>
              </a:buClr>
              <a:buSzPts val="13000"/>
              <a:buNone/>
              <a:defRPr sz="13000">
                <a:solidFill>
                  <a:schemeClr val="accent5"/>
                </a:solidFill>
              </a:defRPr>
            </a:lvl2pPr>
            <a:lvl3pPr lvl="2" algn="ctr" rtl="0">
              <a:spcBef>
                <a:spcPts val="0"/>
              </a:spcBef>
              <a:spcAft>
                <a:spcPts val="0"/>
              </a:spcAft>
              <a:buClr>
                <a:schemeClr val="accent5"/>
              </a:buClr>
              <a:buSzPts val="13000"/>
              <a:buNone/>
              <a:defRPr sz="13000">
                <a:solidFill>
                  <a:schemeClr val="accent5"/>
                </a:solidFill>
              </a:defRPr>
            </a:lvl3pPr>
            <a:lvl4pPr lvl="3" algn="ctr" rtl="0">
              <a:spcBef>
                <a:spcPts val="0"/>
              </a:spcBef>
              <a:spcAft>
                <a:spcPts val="0"/>
              </a:spcAft>
              <a:buClr>
                <a:schemeClr val="accent5"/>
              </a:buClr>
              <a:buSzPts val="13000"/>
              <a:buNone/>
              <a:defRPr sz="13000">
                <a:solidFill>
                  <a:schemeClr val="accent5"/>
                </a:solidFill>
              </a:defRPr>
            </a:lvl4pPr>
            <a:lvl5pPr lvl="4" algn="ctr" rtl="0">
              <a:spcBef>
                <a:spcPts val="0"/>
              </a:spcBef>
              <a:spcAft>
                <a:spcPts val="0"/>
              </a:spcAft>
              <a:buClr>
                <a:schemeClr val="accent5"/>
              </a:buClr>
              <a:buSzPts val="13000"/>
              <a:buNone/>
              <a:defRPr sz="13000">
                <a:solidFill>
                  <a:schemeClr val="accent5"/>
                </a:solidFill>
              </a:defRPr>
            </a:lvl5pPr>
            <a:lvl6pPr lvl="5" algn="ctr" rtl="0">
              <a:spcBef>
                <a:spcPts val="0"/>
              </a:spcBef>
              <a:spcAft>
                <a:spcPts val="0"/>
              </a:spcAft>
              <a:buClr>
                <a:schemeClr val="accent5"/>
              </a:buClr>
              <a:buSzPts val="13000"/>
              <a:buNone/>
              <a:defRPr sz="13000">
                <a:solidFill>
                  <a:schemeClr val="accent5"/>
                </a:solidFill>
              </a:defRPr>
            </a:lvl6pPr>
            <a:lvl7pPr lvl="6" algn="ctr" rtl="0">
              <a:spcBef>
                <a:spcPts val="0"/>
              </a:spcBef>
              <a:spcAft>
                <a:spcPts val="0"/>
              </a:spcAft>
              <a:buClr>
                <a:schemeClr val="accent5"/>
              </a:buClr>
              <a:buSzPts val="13000"/>
              <a:buNone/>
              <a:defRPr sz="13000">
                <a:solidFill>
                  <a:schemeClr val="accent5"/>
                </a:solidFill>
              </a:defRPr>
            </a:lvl7pPr>
            <a:lvl8pPr lvl="7" algn="ctr" rtl="0">
              <a:spcBef>
                <a:spcPts val="0"/>
              </a:spcBef>
              <a:spcAft>
                <a:spcPts val="0"/>
              </a:spcAft>
              <a:buClr>
                <a:schemeClr val="accent5"/>
              </a:buClr>
              <a:buSzPts val="13000"/>
              <a:buNone/>
              <a:defRPr sz="13000">
                <a:solidFill>
                  <a:schemeClr val="accent5"/>
                </a:solidFill>
              </a:defRPr>
            </a:lvl8pPr>
            <a:lvl9pPr lvl="8" algn="ctr" rtl="0">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2" name="Google Shape;6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3" name="Google Shape;6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4" name="Google Shape;6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1">
  <p:cSld name="Blank 1">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0" y="4743451"/>
            <a:ext cx="9144000" cy="400200"/>
          </a:xfrm>
          <a:prstGeom prst="rect">
            <a:avLst/>
          </a:prstGeom>
          <a:noFill/>
          <a:ln>
            <a:noFill/>
          </a:ln>
        </p:spPr>
        <p:txBody>
          <a:bodyPr spcFirstLastPara="1" wrap="square" lIns="137150" tIns="137150" rIns="137150" bIns="137150" anchor="b" anchorCtr="0">
            <a:normAutofit/>
          </a:bodyPr>
          <a:lstStyle>
            <a:lvl1pPr marL="457200" lvl="0" indent="-228600" algn="l" rtl="0">
              <a:lnSpc>
                <a:spcPct val="85000"/>
              </a:lnSpc>
              <a:spcBef>
                <a:spcPts val="200"/>
              </a:spcBef>
              <a:spcAft>
                <a:spcPts val="0"/>
              </a:spcAft>
              <a:buClr>
                <a:srgbClr val="000000"/>
              </a:buClr>
              <a:buSzPts val="1000"/>
              <a:buFont typeface="Arial"/>
              <a:buNone/>
              <a:defRPr sz="1000" b="1"/>
            </a:lvl1pPr>
            <a:lvl2pPr marL="914400" lvl="1" indent="-228600" algn="l" rtl="0">
              <a:lnSpc>
                <a:spcPct val="85000"/>
              </a:lnSpc>
              <a:spcBef>
                <a:spcPts val="200"/>
              </a:spcBef>
              <a:spcAft>
                <a:spcPts val="0"/>
              </a:spcAft>
              <a:buClr>
                <a:srgbClr val="000000"/>
              </a:buClr>
              <a:buSzPts val="1000"/>
              <a:buFont typeface="Arial"/>
              <a:buNone/>
              <a:defRPr sz="1000" b="1"/>
            </a:lvl2pPr>
            <a:lvl3pPr marL="1371600" lvl="2" indent="-228600" algn="l" rtl="0">
              <a:lnSpc>
                <a:spcPct val="85000"/>
              </a:lnSpc>
              <a:spcBef>
                <a:spcPts val="200"/>
              </a:spcBef>
              <a:spcAft>
                <a:spcPts val="0"/>
              </a:spcAft>
              <a:buClr>
                <a:srgbClr val="000000"/>
              </a:buClr>
              <a:buSzPts val="1000"/>
              <a:buFont typeface="Arial"/>
              <a:buNone/>
              <a:defRPr sz="1000" b="1"/>
            </a:lvl3pPr>
            <a:lvl4pPr marL="1828800" lvl="3" indent="-228600" algn="l" rtl="0">
              <a:lnSpc>
                <a:spcPct val="85000"/>
              </a:lnSpc>
              <a:spcBef>
                <a:spcPts val="200"/>
              </a:spcBef>
              <a:spcAft>
                <a:spcPts val="0"/>
              </a:spcAft>
              <a:buClr>
                <a:srgbClr val="000000"/>
              </a:buClr>
              <a:buSzPts val="1000"/>
              <a:buFont typeface="Arial"/>
              <a:buNone/>
              <a:defRPr sz="1000" b="1"/>
            </a:lvl4pPr>
            <a:lvl5pPr marL="2286000" lvl="4" indent="-228600" algn="l" rtl="0">
              <a:lnSpc>
                <a:spcPct val="85000"/>
              </a:lnSpc>
              <a:spcBef>
                <a:spcPts val="200"/>
              </a:spcBef>
              <a:spcAft>
                <a:spcPts val="0"/>
              </a:spcAft>
              <a:buClr>
                <a:srgbClr val="000000"/>
              </a:buClr>
              <a:buSzPts val="1000"/>
              <a:buFont typeface="Arial"/>
              <a:buNone/>
              <a:defRPr sz="1000" b="1"/>
            </a:lvl5pPr>
            <a:lvl6pPr marL="2743200" lvl="5" indent="-342900" algn="l" rtl="0">
              <a:lnSpc>
                <a:spcPct val="85000"/>
              </a:lnSpc>
              <a:spcBef>
                <a:spcPts val="400"/>
              </a:spcBef>
              <a:spcAft>
                <a:spcPts val="0"/>
              </a:spcAft>
              <a:buClr>
                <a:srgbClr val="000000"/>
              </a:buClr>
              <a:buSzPts val="1800"/>
              <a:buChar char="■"/>
              <a:defRPr/>
            </a:lvl6pPr>
            <a:lvl7pPr marL="3200400" lvl="6" indent="-342900" algn="l" rtl="0">
              <a:lnSpc>
                <a:spcPct val="85000"/>
              </a:lnSpc>
              <a:spcBef>
                <a:spcPts val="400"/>
              </a:spcBef>
              <a:spcAft>
                <a:spcPts val="0"/>
              </a:spcAft>
              <a:buClr>
                <a:srgbClr val="000000"/>
              </a:buClr>
              <a:buSzPts val="1800"/>
              <a:buChar char="●"/>
              <a:defRPr/>
            </a:lvl7pPr>
            <a:lvl8pPr marL="3657600" lvl="7" indent="-342900" algn="l" rtl="0">
              <a:lnSpc>
                <a:spcPct val="85000"/>
              </a:lnSpc>
              <a:spcBef>
                <a:spcPts val="400"/>
              </a:spcBef>
              <a:spcAft>
                <a:spcPts val="0"/>
              </a:spcAft>
              <a:buClr>
                <a:srgbClr val="000000"/>
              </a:buClr>
              <a:buSzPts val="1800"/>
              <a:buChar char="○"/>
              <a:defRPr/>
            </a:lvl8pPr>
            <a:lvl9pPr marL="4114800" lvl="8" indent="-342900" algn="l" rtl="0">
              <a:lnSpc>
                <a:spcPct val="85000"/>
              </a:lnSpc>
              <a:spcBef>
                <a:spcPts val="400"/>
              </a:spcBef>
              <a:spcAft>
                <a:spcPts val="0"/>
              </a:spcAft>
              <a:buClr>
                <a:srgbClr val="000000"/>
              </a:buClr>
              <a:buSzPts val="1800"/>
              <a:buChar char="■"/>
              <a:defRPr/>
            </a:lvl9pPr>
          </a:lstStyle>
          <a:p>
            <a:endParaRPr/>
          </a:p>
        </p:txBody>
      </p:sp>
      <p:sp>
        <p:nvSpPr>
          <p:cNvPr id="67" name="Google Shape;67;p14"/>
          <p:cNvSpPr txBox="1">
            <a:spLocks noGrp="1"/>
          </p:cNvSpPr>
          <p:nvPr>
            <p:ph type="sldNum" idx="12"/>
          </p:nvPr>
        </p:nvSpPr>
        <p:spPr>
          <a:xfrm>
            <a:off x="4419600" y="4627562"/>
            <a:ext cx="2133600" cy="276900"/>
          </a:xfrm>
          <a:prstGeom prst="rect">
            <a:avLst/>
          </a:prstGeom>
          <a:noFill/>
          <a:ln>
            <a:noFill/>
          </a:ln>
        </p:spPr>
        <p:txBody>
          <a:bodyPr spcFirstLastPara="1" wrap="square" lIns="45700" tIns="45700" rIns="45700" bIns="45700" anchor="ctr" anchorCtr="0">
            <a:spAutoFit/>
          </a:bodyPr>
          <a:lstStyle>
            <a:lvl1pPr marL="0" lvl="0" indent="0" algn="r" rtl="0">
              <a:lnSpc>
                <a:spcPct val="100000"/>
              </a:lnSpc>
              <a:spcBef>
                <a:spcPts val="0"/>
              </a:spcBef>
              <a:spcAft>
                <a:spcPts val="0"/>
              </a:spcAft>
              <a:buClr>
                <a:srgbClr val="000000"/>
              </a:buClr>
              <a:buSzPts val="1200"/>
              <a:buFont typeface="Arial"/>
              <a:buNone/>
              <a:defRPr sz="1200"/>
            </a:lvl1pPr>
            <a:lvl2pPr marL="0" lvl="1" indent="0" algn="r" rtl="0">
              <a:lnSpc>
                <a:spcPct val="100000"/>
              </a:lnSpc>
              <a:spcBef>
                <a:spcPts val="0"/>
              </a:spcBef>
              <a:spcAft>
                <a:spcPts val="0"/>
              </a:spcAft>
              <a:buClr>
                <a:srgbClr val="000000"/>
              </a:buClr>
              <a:buSzPts val="1200"/>
              <a:buFont typeface="Arial"/>
              <a:buNone/>
              <a:defRPr sz="1200"/>
            </a:lvl2pPr>
            <a:lvl3pPr marL="0" lvl="2" indent="0" algn="r" rtl="0">
              <a:lnSpc>
                <a:spcPct val="100000"/>
              </a:lnSpc>
              <a:spcBef>
                <a:spcPts val="0"/>
              </a:spcBef>
              <a:spcAft>
                <a:spcPts val="0"/>
              </a:spcAft>
              <a:buClr>
                <a:srgbClr val="000000"/>
              </a:buClr>
              <a:buSzPts val="1200"/>
              <a:buFont typeface="Arial"/>
              <a:buNone/>
              <a:defRPr sz="1200"/>
            </a:lvl3pPr>
            <a:lvl4pPr marL="0" lvl="3" indent="0" algn="r" rtl="0">
              <a:lnSpc>
                <a:spcPct val="100000"/>
              </a:lnSpc>
              <a:spcBef>
                <a:spcPts val="0"/>
              </a:spcBef>
              <a:spcAft>
                <a:spcPts val="0"/>
              </a:spcAft>
              <a:buClr>
                <a:srgbClr val="000000"/>
              </a:buClr>
              <a:buSzPts val="1200"/>
              <a:buFont typeface="Arial"/>
              <a:buNone/>
              <a:defRPr sz="1200"/>
            </a:lvl4pPr>
            <a:lvl5pPr marL="0" lvl="4" indent="0" algn="r" rtl="0">
              <a:lnSpc>
                <a:spcPct val="100000"/>
              </a:lnSpc>
              <a:spcBef>
                <a:spcPts val="0"/>
              </a:spcBef>
              <a:spcAft>
                <a:spcPts val="0"/>
              </a:spcAft>
              <a:buClr>
                <a:srgbClr val="000000"/>
              </a:buClr>
              <a:buSzPts val="1200"/>
              <a:buFont typeface="Arial"/>
              <a:buNone/>
              <a:defRPr sz="1200"/>
            </a:lvl5pPr>
            <a:lvl6pPr marL="0" lvl="5" indent="0" algn="r" rtl="0">
              <a:lnSpc>
                <a:spcPct val="100000"/>
              </a:lnSpc>
              <a:spcBef>
                <a:spcPts val="0"/>
              </a:spcBef>
              <a:spcAft>
                <a:spcPts val="0"/>
              </a:spcAft>
              <a:buClr>
                <a:srgbClr val="000000"/>
              </a:buClr>
              <a:buSzPts val="1200"/>
              <a:buFont typeface="Arial"/>
              <a:buNone/>
              <a:defRPr sz="1200"/>
            </a:lvl6pPr>
            <a:lvl7pPr marL="0" lvl="6" indent="0" algn="r" rtl="0">
              <a:lnSpc>
                <a:spcPct val="100000"/>
              </a:lnSpc>
              <a:spcBef>
                <a:spcPts val="0"/>
              </a:spcBef>
              <a:spcAft>
                <a:spcPts val="0"/>
              </a:spcAft>
              <a:buClr>
                <a:srgbClr val="000000"/>
              </a:buClr>
              <a:buSzPts val="1200"/>
              <a:buFont typeface="Arial"/>
              <a:buNone/>
              <a:defRPr sz="1200"/>
            </a:lvl7pPr>
            <a:lvl8pPr marL="0" lvl="7" indent="0" algn="r" rtl="0">
              <a:lnSpc>
                <a:spcPct val="100000"/>
              </a:lnSpc>
              <a:spcBef>
                <a:spcPts val="0"/>
              </a:spcBef>
              <a:spcAft>
                <a:spcPts val="0"/>
              </a:spcAft>
              <a:buClr>
                <a:srgbClr val="000000"/>
              </a:buClr>
              <a:buSzPts val="1200"/>
              <a:buFont typeface="Arial"/>
              <a:buNone/>
              <a:defRPr sz="1200"/>
            </a:lvl8pPr>
            <a:lvl9pPr marL="0" lvl="8" indent="0" algn="r" rtl="0">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1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3" name="Google Shape;83;p1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1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1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1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2" name="Google Shape;9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1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8" name="Google Shape;9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 name="Google Shape;103;p2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p2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 name="Google Shape;11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0" name="Google Shape;120;p2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1" name="Google Shape;12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24"/>
          <p:cNvSpPr>
            <a:spLocks noGrp="1"/>
          </p:cNvSpPr>
          <p:nvPr>
            <p:ph type="pic" idx="2"/>
          </p:nvPr>
        </p:nvSpPr>
        <p:spPr>
          <a:xfrm>
            <a:off x="3887391" y="740569"/>
            <a:ext cx="4629300" cy="3655200"/>
          </a:xfrm>
          <a:prstGeom prst="rect">
            <a:avLst/>
          </a:prstGeom>
          <a:noFill/>
          <a:ln>
            <a:noFill/>
          </a:ln>
        </p:spPr>
      </p:sp>
      <p:sp>
        <p:nvSpPr>
          <p:cNvPr id="127" name="Google Shape;127;p2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8" name="Google Shape;12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4" name="Google Shape;134;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 name="Google Shape;140;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9" name="Google Shape;149;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3" name="Google Shape;15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 name="Google Shape;15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7" name="Google Shape;15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1" name="Google Shape;161;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2" name="Google Shape;16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 name="Google Shape;16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6"/>
        <p:cNvGrpSpPr/>
        <p:nvPr/>
      </p:nvGrpSpPr>
      <p:grpSpPr>
        <a:xfrm>
          <a:off x="0" y="0"/>
          <a:ext cx="0" cy="0"/>
          <a:chOff x="0" y="0"/>
          <a:chExt cx="0" cy="0"/>
        </a:xfrm>
      </p:grpSpPr>
      <p:sp>
        <p:nvSpPr>
          <p:cNvPr id="167" name="Google Shape;167;p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8" name="Google Shape;168;p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9" name="Google Shape;16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2" name="Google Shape;17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3"/>
        <p:cNvGrpSpPr/>
        <p:nvPr/>
      </p:nvGrpSpPr>
      <p:grpSpPr>
        <a:xfrm>
          <a:off x="0" y="0"/>
          <a:ext cx="0" cy="0"/>
          <a:chOff x="0" y="0"/>
          <a:chExt cx="0" cy="0"/>
        </a:xfrm>
      </p:grpSpPr>
      <p:sp>
        <p:nvSpPr>
          <p:cNvPr id="174" name="Google Shape;174;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6" name="Google Shape;176;p3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7" name="Google Shape;177;p3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8" name="Google Shape;17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9"/>
        <p:cNvGrpSpPr/>
        <p:nvPr/>
      </p:nvGrpSpPr>
      <p:grpSpPr>
        <a:xfrm>
          <a:off x="0" y="0"/>
          <a:ext cx="0" cy="0"/>
          <a:chOff x="0" y="0"/>
          <a:chExt cx="0" cy="0"/>
        </a:xfrm>
      </p:grpSpPr>
      <p:sp>
        <p:nvSpPr>
          <p:cNvPr id="180" name="Google Shape;180;p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81" name="Google Shape;18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2"/>
        <p:cNvGrpSpPr/>
        <p:nvPr/>
      </p:nvGrpSpPr>
      <p:grpSpPr>
        <a:xfrm>
          <a:off x="0" y="0"/>
          <a:ext cx="0" cy="0"/>
          <a:chOff x="0" y="0"/>
          <a:chExt cx="0" cy="0"/>
        </a:xfrm>
      </p:grpSpPr>
      <p:sp>
        <p:nvSpPr>
          <p:cNvPr id="183" name="Google Shape;183;p3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4" name="Google Shape;184;p3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85" name="Google Shape;18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
        <p:nvSpPr>
          <p:cNvPr id="187" name="Google Shape;18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Only" type="obj">
  <p:cSld name="OBJECT">
    <p:bg>
      <p:bgPr>
        <a:solidFill>
          <a:schemeClr val="lt1"/>
        </a:solidFill>
        <a:effectLst/>
      </p:bgPr>
    </p:bg>
    <p:spTree>
      <p:nvGrpSpPr>
        <p:cNvPr id="1" name="Shape 188"/>
        <p:cNvGrpSpPr/>
        <p:nvPr/>
      </p:nvGrpSpPr>
      <p:grpSpPr>
        <a:xfrm>
          <a:off x="0" y="0"/>
          <a:ext cx="0" cy="0"/>
          <a:chOff x="0" y="0"/>
          <a:chExt cx="0" cy="0"/>
        </a:xfrm>
      </p:grpSpPr>
      <p:sp>
        <p:nvSpPr>
          <p:cNvPr id="189" name="Google Shape;189;p39"/>
          <p:cNvSpPr txBox="1">
            <a:spLocks noGrp="1"/>
          </p:cNvSpPr>
          <p:nvPr>
            <p:ph type="title"/>
          </p:nvPr>
        </p:nvSpPr>
        <p:spPr>
          <a:xfrm>
            <a:off x="390424" y="500890"/>
            <a:ext cx="6900000" cy="5136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3200" b="1" i="0">
                <a:solidFill>
                  <a:srgbClr val="EE6C00"/>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0" name="Google Shape;190;p39"/>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1" name="Google Shape;191;p39"/>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9"/>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3"/>
        <p:cNvGrpSpPr/>
        <p:nvPr/>
      </p:nvGrpSpPr>
      <p:grpSpPr>
        <a:xfrm>
          <a:off x="0" y="0"/>
          <a:ext cx="0" cy="0"/>
          <a:chOff x="0" y="0"/>
          <a:chExt cx="0" cy="0"/>
        </a:xfrm>
      </p:grpSpPr>
      <p:sp>
        <p:nvSpPr>
          <p:cNvPr id="194" name="Google Shape;194;p40"/>
          <p:cNvSpPr txBox="1">
            <a:spLocks noGrp="1"/>
          </p:cNvSpPr>
          <p:nvPr>
            <p:ph type="title"/>
          </p:nvPr>
        </p:nvSpPr>
        <p:spPr>
          <a:xfrm>
            <a:off x="390424" y="500890"/>
            <a:ext cx="6900000" cy="5136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3200" b="1" i="0">
                <a:solidFill>
                  <a:srgbClr val="EE6C00"/>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40"/>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196" name="Google Shape;196;p40"/>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197" name="Google Shape;197;p40"/>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40"/>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40"/>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45" name="Google Shape;14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46" name="Google Shape;14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jgriffin@reachmed.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1"/>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330" b="1"/>
              <a:t>Telemedicine Treatment Retention Characteristics from REACH, a Low Barrier, Community-Based Buprenorphine Clinic in Upstate </a:t>
            </a:r>
            <a:endParaRPr sz="2330" b="1"/>
          </a:p>
          <a:p>
            <a:pPr marL="0" lvl="0" indent="0" algn="ctr" rtl="0">
              <a:spcBef>
                <a:spcPts val="0"/>
              </a:spcBef>
              <a:spcAft>
                <a:spcPts val="0"/>
              </a:spcAft>
              <a:buSzPts val="990"/>
              <a:buNone/>
            </a:pPr>
            <a:r>
              <a:rPr lang="en" sz="2330" b="1"/>
              <a:t>New York</a:t>
            </a:r>
            <a:endParaRPr sz="6110"/>
          </a:p>
        </p:txBody>
      </p:sp>
      <p:sp>
        <p:nvSpPr>
          <p:cNvPr id="205" name="Google Shape;205;p41"/>
          <p:cNvSpPr txBox="1">
            <a:spLocks noGrp="1"/>
          </p:cNvSpPr>
          <p:nvPr>
            <p:ph type="subTitle" idx="1"/>
          </p:nvPr>
        </p:nvSpPr>
        <p:spPr>
          <a:xfrm>
            <a:off x="311700" y="2834125"/>
            <a:ext cx="8520600" cy="15048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Judith Griffin, MD</a:t>
            </a:r>
            <a:endParaRPr/>
          </a:p>
          <a:p>
            <a:pPr marL="0" lvl="0" indent="0" algn="ctr" rtl="0">
              <a:spcBef>
                <a:spcPts val="0"/>
              </a:spcBef>
              <a:spcAft>
                <a:spcPts val="0"/>
              </a:spcAft>
              <a:buNone/>
            </a:pPr>
            <a:r>
              <a:rPr lang="en"/>
              <a:t>AMERSA </a:t>
            </a:r>
            <a:endParaRPr/>
          </a:p>
          <a:p>
            <a:pPr marL="0" lvl="0" indent="0" algn="ctr" rtl="0">
              <a:spcBef>
                <a:spcPts val="0"/>
              </a:spcBef>
              <a:spcAft>
                <a:spcPts val="0"/>
              </a:spcAft>
              <a:buNone/>
            </a:pPr>
            <a:r>
              <a:rPr lang="en"/>
              <a:t>November 2, 2023</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206" name="Google Shape;206;p41"/>
          <p:cNvPicPr preferRelativeResize="0"/>
          <p:nvPr/>
        </p:nvPicPr>
        <p:blipFill rotWithShape="1">
          <a:blip r:embed="rId3">
            <a:alphaModFix/>
          </a:blip>
          <a:srcRect/>
          <a:stretch/>
        </p:blipFill>
        <p:spPr>
          <a:xfrm>
            <a:off x="240718" y="3968362"/>
            <a:ext cx="6096002" cy="9705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REACH’s Outreach Program </a:t>
            </a:r>
            <a:endParaRPr b="1"/>
          </a:p>
        </p:txBody>
      </p:sp>
      <p:sp>
        <p:nvSpPr>
          <p:cNvPr id="260" name="Google Shape;260;p50"/>
          <p:cNvSpPr txBox="1">
            <a:spLocks noGrp="1"/>
          </p:cNvSpPr>
          <p:nvPr>
            <p:ph type="body" idx="1"/>
          </p:nvPr>
        </p:nvSpPr>
        <p:spPr>
          <a:xfrm>
            <a:off x="628650" y="1152677"/>
            <a:ext cx="7886700" cy="3263400"/>
          </a:xfrm>
          <a:prstGeom prst="rect">
            <a:avLst/>
          </a:prstGeom>
          <a:noFill/>
          <a:ln>
            <a:noFill/>
          </a:ln>
        </p:spPr>
        <p:txBody>
          <a:bodyPr spcFirstLastPara="1" wrap="square" lIns="68575" tIns="34275" rIns="68575" bIns="34275" anchor="t" anchorCtr="0">
            <a:normAutofit/>
          </a:bodyPr>
          <a:lstStyle/>
          <a:p>
            <a:pPr marL="520700" lvl="1" indent="-171450" algn="l" rtl="0">
              <a:lnSpc>
                <a:spcPct val="90000"/>
              </a:lnSpc>
              <a:spcBef>
                <a:spcPts val="0"/>
              </a:spcBef>
              <a:spcAft>
                <a:spcPts val="0"/>
              </a:spcAft>
              <a:buClr>
                <a:schemeClr val="dk1"/>
              </a:buClr>
              <a:buSzPts val="2100"/>
              <a:buChar char="○"/>
            </a:pPr>
            <a:r>
              <a:rPr lang="en" sz="2100"/>
              <a:t>Nurse and community health worker team </a:t>
            </a:r>
            <a:endParaRPr/>
          </a:p>
          <a:p>
            <a:pPr marL="520700" lvl="1" indent="-171450" algn="l" rtl="0">
              <a:lnSpc>
                <a:spcPct val="90000"/>
              </a:lnSpc>
              <a:spcBef>
                <a:spcPts val="400"/>
              </a:spcBef>
              <a:spcAft>
                <a:spcPts val="0"/>
              </a:spcAft>
              <a:buClr>
                <a:schemeClr val="dk1"/>
              </a:buClr>
              <a:buSzPts val="2100"/>
              <a:buChar char="○"/>
            </a:pPr>
            <a:r>
              <a:rPr lang="en" sz="2100"/>
              <a:t>Collaboration with other community-based organizations </a:t>
            </a:r>
            <a:endParaRPr/>
          </a:p>
          <a:p>
            <a:pPr marL="520700" lvl="1" indent="-171450" algn="l" rtl="0">
              <a:lnSpc>
                <a:spcPct val="90000"/>
              </a:lnSpc>
              <a:spcBef>
                <a:spcPts val="400"/>
              </a:spcBef>
              <a:spcAft>
                <a:spcPts val="0"/>
              </a:spcAft>
              <a:buClr>
                <a:schemeClr val="dk1"/>
              </a:buClr>
              <a:buSzPts val="2100"/>
              <a:buChar char="○"/>
            </a:pPr>
            <a:r>
              <a:rPr lang="en" sz="2100"/>
              <a:t>Local homeless encampment(s), temporary housing, emergency shelter (hotel) </a:t>
            </a:r>
            <a:endParaRPr/>
          </a:p>
          <a:p>
            <a:pPr marL="520700" lvl="1" indent="-171450" algn="l" rtl="0">
              <a:lnSpc>
                <a:spcPct val="90000"/>
              </a:lnSpc>
              <a:spcBef>
                <a:spcPts val="400"/>
              </a:spcBef>
              <a:spcAft>
                <a:spcPts val="0"/>
              </a:spcAft>
              <a:buClr>
                <a:schemeClr val="dk1"/>
              </a:buClr>
              <a:buSzPts val="2100"/>
              <a:buChar char="○"/>
            </a:pPr>
            <a:r>
              <a:rPr lang="en" sz="2100"/>
              <a:t>Facilitate telehealth services </a:t>
            </a:r>
            <a:endParaRPr/>
          </a:p>
          <a:p>
            <a:pPr marL="520700" lvl="1" indent="-171450" algn="l" rtl="0">
              <a:lnSpc>
                <a:spcPct val="90000"/>
              </a:lnSpc>
              <a:spcBef>
                <a:spcPts val="400"/>
              </a:spcBef>
              <a:spcAft>
                <a:spcPts val="0"/>
              </a:spcAft>
              <a:buClr>
                <a:schemeClr val="dk1"/>
              </a:buClr>
              <a:buSzPts val="2100"/>
              <a:buChar char="○"/>
            </a:pPr>
            <a:r>
              <a:rPr lang="en" sz="2100"/>
              <a:t>Narcan training and distribution </a:t>
            </a:r>
            <a:endParaRPr/>
          </a:p>
          <a:p>
            <a:pPr marL="520700" lvl="1" indent="-171450" algn="l" rtl="0">
              <a:lnSpc>
                <a:spcPct val="90000"/>
              </a:lnSpc>
              <a:spcBef>
                <a:spcPts val="400"/>
              </a:spcBef>
              <a:spcAft>
                <a:spcPts val="0"/>
              </a:spcAft>
              <a:buClr>
                <a:schemeClr val="dk1"/>
              </a:buClr>
              <a:buSzPts val="2100"/>
              <a:buChar char="○"/>
            </a:pPr>
            <a:r>
              <a:rPr lang="en" sz="2100"/>
              <a:t>COVID testing and vaccination </a:t>
            </a:r>
            <a:endParaRPr/>
          </a:p>
          <a:p>
            <a:pPr marL="520700" lvl="1" indent="-171450" algn="l" rtl="0">
              <a:lnSpc>
                <a:spcPct val="90000"/>
              </a:lnSpc>
              <a:spcBef>
                <a:spcPts val="400"/>
              </a:spcBef>
              <a:spcAft>
                <a:spcPts val="1200"/>
              </a:spcAft>
              <a:buClr>
                <a:schemeClr val="dk1"/>
              </a:buClr>
              <a:buSzPts val="2100"/>
              <a:buChar char="○"/>
            </a:pPr>
            <a:r>
              <a:rPr lang="en" sz="2100"/>
              <a:t>Bridging gaps into housing and other levels/types of care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51"/>
          <p:cNvPicPr preferRelativeResize="0"/>
          <p:nvPr/>
        </p:nvPicPr>
        <p:blipFill rotWithShape="1">
          <a:blip r:embed="rId3">
            <a:alphaModFix/>
          </a:blip>
          <a:srcRect/>
          <a:stretch/>
        </p:blipFill>
        <p:spPr>
          <a:xfrm>
            <a:off x="-25" y="0"/>
            <a:ext cx="9144001"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52"/>
          <p:cNvPicPr preferRelativeResize="0"/>
          <p:nvPr/>
        </p:nvPicPr>
        <p:blipFill rotWithShape="1">
          <a:blip r:embed="rId3">
            <a:alphaModFix/>
          </a:blip>
          <a:srcRect/>
          <a:stretch/>
        </p:blipFill>
        <p:spPr>
          <a:xfrm>
            <a:off x="0" y="49525"/>
            <a:ext cx="9106376" cy="5093975"/>
          </a:xfrm>
          <a:prstGeom prst="rect">
            <a:avLst/>
          </a:prstGeom>
          <a:noFill/>
          <a:ln>
            <a:noFill/>
          </a:ln>
        </p:spPr>
      </p:pic>
      <p:sp>
        <p:nvSpPr>
          <p:cNvPr id="271" name="Google Shape;271;p52"/>
          <p:cNvSpPr/>
          <p:nvPr/>
        </p:nvSpPr>
        <p:spPr>
          <a:xfrm>
            <a:off x="4542025" y="798500"/>
            <a:ext cx="1659300" cy="1659300"/>
          </a:xfrm>
          <a:prstGeom prst="ellipse">
            <a:avLst/>
          </a:prstGeom>
          <a:solidFill>
            <a:srgbClr val="D3B0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2"/>
          <p:cNvSpPr txBox="1"/>
          <p:nvPr/>
        </p:nvSpPr>
        <p:spPr>
          <a:xfrm>
            <a:off x="4770175" y="1050950"/>
            <a:ext cx="12030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50">
                <a:solidFill>
                  <a:schemeClr val="dk1"/>
                </a:solidFill>
                <a:highlight>
                  <a:srgbClr val="D3B094"/>
                </a:highlight>
                <a:latin typeface="Roboto"/>
                <a:ea typeface="Roboto"/>
                <a:cs typeface="Roboto"/>
                <a:sym typeface="Roboto"/>
              </a:rPr>
              <a:t>REACH experienced a </a:t>
            </a:r>
            <a:r>
              <a:rPr lang="en" sz="1150" b="1">
                <a:solidFill>
                  <a:schemeClr val="dk1"/>
                </a:solidFill>
                <a:highlight>
                  <a:srgbClr val="D3B094"/>
                </a:highlight>
                <a:latin typeface="Roboto"/>
                <a:ea typeface="Roboto"/>
                <a:cs typeface="Roboto"/>
                <a:sym typeface="Roboto"/>
              </a:rPr>
              <a:t>200% increase</a:t>
            </a:r>
            <a:r>
              <a:rPr lang="en" sz="1150">
                <a:solidFill>
                  <a:schemeClr val="dk1"/>
                </a:solidFill>
                <a:highlight>
                  <a:srgbClr val="D3B094"/>
                </a:highlight>
                <a:latin typeface="Roboto"/>
                <a:ea typeface="Roboto"/>
                <a:cs typeface="Roboto"/>
                <a:sym typeface="Roboto"/>
              </a:rPr>
              <a:t> in volume after transition to telemed</a:t>
            </a:r>
            <a:endParaRPr sz="1500">
              <a:solidFill>
                <a:schemeClr val="dk1"/>
              </a:solidFill>
              <a:highlight>
                <a:srgbClr val="D3B094"/>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247650" y="452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Calibri"/>
              <a:buNone/>
            </a:pPr>
            <a:r>
              <a:rPr lang="en" sz="2500"/>
              <a:t>Serving patients from 56 NYS Counties </a:t>
            </a:r>
            <a:endParaRPr sz="2500"/>
          </a:p>
          <a:p>
            <a:pPr marL="0" lvl="0" indent="0" algn="l" rtl="0">
              <a:spcBef>
                <a:spcPts val="0"/>
              </a:spcBef>
              <a:spcAft>
                <a:spcPts val="0"/>
              </a:spcAft>
              <a:buNone/>
            </a:pPr>
            <a:endParaRPr/>
          </a:p>
        </p:txBody>
      </p:sp>
      <p:pic>
        <p:nvPicPr>
          <p:cNvPr id="278" name="Google Shape;278;p53"/>
          <p:cNvPicPr preferRelativeResize="0"/>
          <p:nvPr/>
        </p:nvPicPr>
        <p:blipFill>
          <a:blip r:embed="rId3">
            <a:alphaModFix/>
          </a:blip>
          <a:stretch>
            <a:fillRect/>
          </a:stretch>
        </p:blipFill>
        <p:spPr>
          <a:xfrm>
            <a:off x="1817925" y="600350"/>
            <a:ext cx="5473249" cy="4343950"/>
          </a:xfrm>
          <a:prstGeom prst="rect">
            <a:avLst/>
          </a:prstGeom>
          <a:noFill/>
          <a:ln>
            <a:noFill/>
          </a:ln>
        </p:spPr>
      </p:pic>
      <p:sp>
        <p:nvSpPr>
          <p:cNvPr id="279" name="Google Shape;279;p53"/>
          <p:cNvSpPr txBox="1"/>
          <p:nvPr/>
        </p:nvSpPr>
        <p:spPr>
          <a:xfrm>
            <a:off x="2784000" y="4261750"/>
            <a:ext cx="17880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rPr>
              <a:t>January 2020 - May 2023</a:t>
            </a:r>
            <a:endParaRPr sz="900">
              <a:solidFill>
                <a:schemeClr val="dk2"/>
              </a:solidFill>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Methods </a:t>
            </a:r>
            <a:endParaRPr/>
          </a:p>
        </p:txBody>
      </p:sp>
      <p:sp>
        <p:nvSpPr>
          <p:cNvPr id="285" name="Google Shape;285;p5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55600" algn="l" rtl="0">
              <a:lnSpc>
                <a:spcPct val="107916"/>
              </a:lnSpc>
              <a:spcBef>
                <a:spcPts val="0"/>
              </a:spcBef>
              <a:spcAft>
                <a:spcPts val="0"/>
              </a:spcAft>
              <a:buSzPts val="2000"/>
              <a:buFont typeface="Calibri"/>
              <a:buChar char="●"/>
            </a:pPr>
            <a:r>
              <a:rPr lang="en" sz="2000">
                <a:latin typeface="Calibri"/>
                <a:ea typeface="Calibri"/>
                <a:cs typeface="Calibri"/>
                <a:sym typeface="Calibri"/>
              </a:rPr>
              <a:t>Collected data from 1,996 new enrollees of the buprenorphine treatment program at REACH from September 1, 2019 to December 31, 2022. </a:t>
            </a:r>
            <a:endParaRPr sz="2000">
              <a:latin typeface="Calibri"/>
              <a:ea typeface="Calibri"/>
              <a:cs typeface="Calibri"/>
              <a:sym typeface="Calibri"/>
            </a:endParaRPr>
          </a:p>
          <a:p>
            <a:pPr marL="457200" lvl="0" indent="-355600" algn="l" rtl="0">
              <a:lnSpc>
                <a:spcPct val="107916"/>
              </a:lnSpc>
              <a:spcBef>
                <a:spcPts val="0"/>
              </a:spcBef>
              <a:spcAft>
                <a:spcPts val="0"/>
              </a:spcAft>
              <a:buSzPts val="2000"/>
              <a:buFont typeface="Calibri"/>
              <a:buChar char="●"/>
            </a:pPr>
            <a:r>
              <a:rPr lang="en" sz="2000">
                <a:latin typeface="Calibri"/>
                <a:ea typeface="Calibri"/>
                <a:cs typeface="Calibri"/>
                <a:sym typeface="Calibri"/>
              </a:rPr>
              <a:t>Examined the association between sociodemographics (i.e., working status, race/ethnicity, sexual orientation, age, sex, and housing), telemedicine utilization, and experiencing an overdose in the past 6 months with 3 and 6 month retention outcomes using univariate and multivariate logistic regression analysis. </a:t>
            </a: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Defining Retention</a:t>
            </a:r>
            <a:endParaRPr/>
          </a:p>
        </p:txBody>
      </p:sp>
      <p:sp>
        <p:nvSpPr>
          <p:cNvPr id="291" name="Google Shape;291;p5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20000"/>
          </a:bodyPr>
          <a:lstStyle/>
          <a:p>
            <a:pPr marL="0" lvl="0" indent="0" algn="l" rtl="0">
              <a:lnSpc>
                <a:spcPct val="115000"/>
              </a:lnSpc>
              <a:spcBef>
                <a:spcPts val="0"/>
              </a:spcBef>
              <a:spcAft>
                <a:spcPts val="0"/>
              </a:spcAft>
              <a:buNone/>
            </a:pPr>
            <a:r>
              <a:rPr lang="en" sz="1900" b="1" u="sng">
                <a:latin typeface="Roboto Slab"/>
                <a:ea typeface="Roboto Slab"/>
                <a:cs typeface="Roboto Slab"/>
                <a:sym typeface="Roboto Slab"/>
              </a:rPr>
              <a:t>Retained Within 3 Months</a:t>
            </a:r>
            <a:r>
              <a:rPr lang="en" sz="1900">
                <a:latin typeface="Roboto Slab"/>
                <a:ea typeface="Roboto Slab"/>
                <a:cs typeface="Roboto Slab"/>
                <a:sym typeface="Roboto Slab"/>
              </a:rPr>
              <a:t>: Patients who have had at least one appointment between 30 to 90 days of their initial appointment with REACH</a:t>
            </a:r>
            <a:endParaRPr sz="1900">
              <a:latin typeface="Roboto Slab"/>
              <a:ea typeface="Roboto Slab"/>
              <a:cs typeface="Roboto Slab"/>
              <a:sym typeface="Roboto Slab"/>
            </a:endParaRPr>
          </a:p>
          <a:p>
            <a:pPr marL="0" lvl="0" indent="0" algn="l" rtl="0">
              <a:lnSpc>
                <a:spcPct val="115000"/>
              </a:lnSpc>
              <a:spcBef>
                <a:spcPts val="0"/>
              </a:spcBef>
              <a:spcAft>
                <a:spcPts val="0"/>
              </a:spcAft>
              <a:buNone/>
            </a:pPr>
            <a:endParaRPr sz="1900">
              <a:latin typeface="Roboto Slab"/>
              <a:ea typeface="Roboto Slab"/>
              <a:cs typeface="Roboto Slab"/>
              <a:sym typeface="Roboto Slab"/>
            </a:endParaRPr>
          </a:p>
          <a:p>
            <a:pPr marL="0" lvl="0" indent="0" algn="l" rtl="0">
              <a:lnSpc>
                <a:spcPct val="115000"/>
              </a:lnSpc>
              <a:spcBef>
                <a:spcPts val="0"/>
              </a:spcBef>
              <a:spcAft>
                <a:spcPts val="0"/>
              </a:spcAft>
              <a:buNone/>
            </a:pPr>
            <a:r>
              <a:rPr lang="en" sz="1900" b="1" u="sng">
                <a:latin typeface="Roboto Slab"/>
                <a:ea typeface="Roboto Slab"/>
                <a:cs typeface="Roboto Slab"/>
                <a:sym typeface="Roboto Slab"/>
              </a:rPr>
              <a:t>Retained Within 6 Months</a:t>
            </a:r>
            <a:r>
              <a:rPr lang="en" sz="1900">
                <a:latin typeface="Roboto Slab"/>
                <a:ea typeface="Roboto Slab"/>
                <a:cs typeface="Roboto Slab"/>
                <a:sym typeface="Roboto Slab"/>
              </a:rPr>
              <a:t>: Patients who have had at least one appointment between 91 to 180 days of their initial appointment with REACH</a:t>
            </a:r>
            <a:endParaRPr sz="1900">
              <a:latin typeface="Roboto Slab"/>
              <a:ea typeface="Roboto Slab"/>
              <a:cs typeface="Roboto Slab"/>
              <a:sym typeface="Roboto Slab"/>
            </a:endParaRPr>
          </a:p>
          <a:p>
            <a:pPr marL="0" lvl="0" indent="0" algn="l" rtl="0">
              <a:lnSpc>
                <a:spcPct val="115000"/>
              </a:lnSpc>
              <a:spcBef>
                <a:spcPts val="0"/>
              </a:spcBef>
              <a:spcAft>
                <a:spcPts val="0"/>
              </a:spcAft>
              <a:buNone/>
            </a:pPr>
            <a:endParaRPr sz="1900">
              <a:latin typeface="Roboto Slab"/>
              <a:ea typeface="Roboto Slab"/>
              <a:cs typeface="Roboto Slab"/>
              <a:sym typeface="Roboto Slab"/>
            </a:endParaRPr>
          </a:p>
          <a:p>
            <a:pPr marL="0" lvl="0" indent="0" algn="l" rtl="0">
              <a:lnSpc>
                <a:spcPct val="115000"/>
              </a:lnSpc>
              <a:spcBef>
                <a:spcPts val="0"/>
              </a:spcBef>
              <a:spcAft>
                <a:spcPts val="0"/>
              </a:spcAft>
              <a:buNone/>
            </a:pPr>
            <a:r>
              <a:rPr lang="en" sz="1900" b="1" u="sng">
                <a:latin typeface="Roboto Slab"/>
                <a:ea typeface="Roboto Slab"/>
                <a:cs typeface="Roboto Slab"/>
                <a:sym typeface="Roboto Slab"/>
              </a:rPr>
              <a:t>Retained After 6 Months</a:t>
            </a:r>
            <a:r>
              <a:rPr lang="en" sz="1900">
                <a:latin typeface="Roboto Slab"/>
                <a:ea typeface="Roboto Slab"/>
                <a:cs typeface="Roboto Slab"/>
                <a:sym typeface="Roboto Slab"/>
              </a:rPr>
              <a:t>: Patients who have had at least one appointment after 180 days of their initial appointment with REACH</a:t>
            </a:r>
            <a:endParaRPr sz="1900">
              <a:latin typeface="Roboto Slab"/>
              <a:ea typeface="Roboto Slab"/>
              <a:cs typeface="Roboto Slab"/>
              <a:sym typeface="Roboto Slab"/>
            </a:endParaRPr>
          </a:p>
          <a:p>
            <a:pPr marL="0" lvl="0" indent="0" algn="l" rtl="0">
              <a:spcBef>
                <a:spcPts val="8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6"/>
          <p:cNvSpPr txBox="1">
            <a:spLocks noGrp="1"/>
          </p:cNvSpPr>
          <p:nvPr>
            <p:ph type="title"/>
          </p:nvPr>
        </p:nvSpPr>
        <p:spPr>
          <a:xfrm>
            <a:off x="145075" y="1134450"/>
            <a:ext cx="7174500" cy="37983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300"/>
              <a:t>3-month retention = 90.1%</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 sz="2300"/>
              <a:t>6-month retention = 88.6%</a:t>
            </a:r>
            <a:endParaRPr sz="2300"/>
          </a:p>
          <a:p>
            <a:pPr marL="0" lvl="0" indent="0" algn="l" rtl="0">
              <a:spcBef>
                <a:spcPts val="0"/>
              </a:spcBef>
              <a:spcAft>
                <a:spcPts val="0"/>
              </a:spcAft>
              <a:buNone/>
            </a:pPr>
            <a:endParaRPr/>
          </a:p>
        </p:txBody>
      </p:sp>
      <p:pic>
        <p:nvPicPr>
          <p:cNvPr id="297" name="Google Shape;297;p56"/>
          <p:cNvPicPr preferRelativeResize="0"/>
          <p:nvPr/>
        </p:nvPicPr>
        <p:blipFill>
          <a:blip r:embed="rId3">
            <a:alphaModFix/>
          </a:blip>
          <a:stretch>
            <a:fillRect/>
          </a:stretch>
        </p:blipFill>
        <p:spPr>
          <a:xfrm>
            <a:off x="4139150" y="1013725"/>
            <a:ext cx="4852451" cy="3470349"/>
          </a:xfrm>
          <a:prstGeom prst="rect">
            <a:avLst/>
          </a:prstGeom>
          <a:noFill/>
          <a:ln>
            <a:noFill/>
          </a:ln>
        </p:spPr>
      </p:pic>
      <p:sp>
        <p:nvSpPr>
          <p:cNvPr id="298" name="Google Shape;298;p56"/>
          <p:cNvSpPr txBox="1"/>
          <p:nvPr/>
        </p:nvSpPr>
        <p:spPr>
          <a:xfrm>
            <a:off x="540725" y="303325"/>
            <a:ext cx="3323400" cy="5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99" name="Google Shape;299;p56"/>
          <p:cNvSpPr txBox="1"/>
          <p:nvPr/>
        </p:nvSpPr>
        <p:spPr>
          <a:xfrm>
            <a:off x="329700" y="310650"/>
            <a:ext cx="4721400" cy="9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Roboto Slab"/>
                <a:ea typeface="Roboto Slab"/>
                <a:cs typeface="Roboto Slab"/>
                <a:sym typeface="Roboto Slab"/>
              </a:rPr>
              <a:t>Treatment Retention </a:t>
            </a:r>
            <a:endParaRPr sz="3000">
              <a:solidFill>
                <a:schemeClr val="dk1"/>
              </a:solidFill>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p:nvPr>
        </p:nvSpPr>
        <p:spPr>
          <a:xfrm>
            <a:off x="323850" y="452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Telemed Utilization </a:t>
            </a:r>
            <a:endParaRPr/>
          </a:p>
        </p:txBody>
      </p:sp>
      <p:pic>
        <p:nvPicPr>
          <p:cNvPr id="305" name="Google Shape;305;p57"/>
          <p:cNvPicPr preferRelativeResize="0"/>
          <p:nvPr/>
        </p:nvPicPr>
        <p:blipFill>
          <a:blip r:embed="rId3">
            <a:alphaModFix/>
          </a:blip>
          <a:stretch>
            <a:fillRect/>
          </a:stretch>
        </p:blipFill>
        <p:spPr>
          <a:xfrm>
            <a:off x="287775" y="1315225"/>
            <a:ext cx="3804899" cy="2721683"/>
          </a:xfrm>
          <a:prstGeom prst="rect">
            <a:avLst/>
          </a:prstGeom>
          <a:noFill/>
          <a:ln>
            <a:noFill/>
          </a:ln>
        </p:spPr>
      </p:pic>
      <p:pic>
        <p:nvPicPr>
          <p:cNvPr id="306" name="Google Shape;306;p57"/>
          <p:cNvPicPr preferRelativeResize="0"/>
          <p:nvPr/>
        </p:nvPicPr>
        <p:blipFill>
          <a:blip r:embed="rId4">
            <a:alphaModFix/>
          </a:blip>
          <a:stretch>
            <a:fillRect/>
          </a:stretch>
        </p:blipFill>
        <p:spPr>
          <a:xfrm>
            <a:off x="5057375" y="1281350"/>
            <a:ext cx="3934224" cy="2814175"/>
          </a:xfrm>
          <a:prstGeom prst="rect">
            <a:avLst/>
          </a:prstGeom>
          <a:noFill/>
          <a:ln>
            <a:noFill/>
          </a:ln>
        </p:spPr>
      </p:pic>
      <p:sp>
        <p:nvSpPr>
          <p:cNvPr id="307" name="Google Shape;307;p57"/>
          <p:cNvSpPr txBox="1"/>
          <p:nvPr/>
        </p:nvSpPr>
        <p:spPr>
          <a:xfrm>
            <a:off x="4705525" y="4347025"/>
            <a:ext cx="45381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99.2% had at least one telemed encounter </a:t>
            </a:r>
            <a:endParaRPr sz="1800">
              <a:solidFill>
                <a:schemeClr val="dk1"/>
              </a:solidFill>
              <a:latin typeface="Roboto"/>
              <a:ea typeface="Roboto"/>
              <a:cs typeface="Roboto"/>
              <a:sym typeface="Roboto"/>
            </a:endParaRPr>
          </a:p>
        </p:txBody>
      </p:sp>
      <p:sp>
        <p:nvSpPr>
          <p:cNvPr id="308" name="Google Shape;308;p57"/>
          <p:cNvSpPr txBox="1"/>
          <p:nvPr/>
        </p:nvSpPr>
        <p:spPr>
          <a:xfrm>
            <a:off x="516700" y="4337125"/>
            <a:ext cx="4055400" cy="5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52% had 100% telemed encounters </a:t>
            </a:r>
            <a:endParaRPr sz="18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Telemedicine utilization and retention </a:t>
            </a:r>
            <a:endParaRPr/>
          </a:p>
        </p:txBody>
      </p:sp>
      <p:sp>
        <p:nvSpPr>
          <p:cNvPr id="314" name="Google Shape;314;p58"/>
          <p:cNvSpPr txBox="1">
            <a:spLocks noGrp="1"/>
          </p:cNvSpPr>
          <p:nvPr>
            <p:ph type="body" idx="1"/>
          </p:nvPr>
        </p:nvSpPr>
        <p:spPr>
          <a:xfrm>
            <a:off x="628650" y="1268050"/>
            <a:ext cx="7886700" cy="3364500"/>
          </a:xfrm>
          <a:prstGeom prst="rect">
            <a:avLst/>
          </a:prstGeom>
        </p:spPr>
        <p:txBody>
          <a:bodyPr spcFirstLastPara="1" wrap="square" lIns="68575" tIns="34275" rIns="68575" bIns="34275" anchor="t" anchorCtr="0">
            <a:normAutofit lnSpcReduction="20000"/>
          </a:bodyPr>
          <a:lstStyle/>
          <a:p>
            <a:pPr marL="457200" lvl="0" indent="-419100" algn="l" rtl="0">
              <a:spcBef>
                <a:spcPts val="0"/>
              </a:spcBef>
              <a:spcAft>
                <a:spcPts val="0"/>
              </a:spcAft>
              <a:buSzPts val="3000"/>
              <a:buFont typeface="Roboto Slab"/>
              <a:buChar char="●"/>
            </a:pPr>
            <a:r>
              <a:rPr lang="en" sz="3000">
                <a:latin typeface="Roboto Slab"/>
                <a:ea typeface="Roboto Slab"/>
                <a:cs typeface="Roboto Slab"/>
                <a:sym typeface="Roboto Slab"/>
              </a:rPr>
              <a:t>No difference in retention for 100% telemed vs hybrid care at 3 or 6 months </a:t>
            </a:r>
            <a:endParaRPr sz="3000">
              <a:latin typeface="Roboto Slab"/>
              <a:ea typeface="Roboto Slab"/>
              <a:cs typeface="Roboto Slab"/>
              <a:sym typeface="Roboto Slab"/>
            </a:endParaRPr>
          </a:p>
          <a:p>
            <a:pPr marL="457200" lvl="0" indent="-469900" algn="l" rtl="0">
              <a:spcBef>
                <a:spcPts val="0"/>
              </a:spcBef>
              <a:spcAft>
                <a:spcPts val="0"/>
              </a:spcAft>
              <a:buSzPts val="3800"/>
              <a:buFont typeface="Roboto Slab"/>
              <a:buChar char="●"/>
            </a:pPr>
            <a:r>
              <a:rPr lang="en" sz="3000" b="1">
                <a:latin typeface="Roboto Slab"/>
                <a:ea typeface="Roboto Slab"/>
                <a:cs typeface="Roboto Slab"/>
                <a:sym typeface="Roboto Slab"/>
              </a:rPr>
              <a:t>Those retained after 3 months have higher % telemed on average (t=2.2, df=221.9, p=0.02)</a:t>
            </a:r>
            <a:endParaRPr sz="3000" b="1">
              <a:latin typeface="Roboto Slab"/>
              <a:ea typeface="Roboto Slab"/>
              <a:cs typeface="Roboto Slab"/>
              <a:sym typeface="Roboto Slab"/>
            </a:endParaRPr>
          </a:p>
          <a:p>
            <a:pPr marL="457200" lvl="0" indent="-469900" algn="l" rtl="0">
              <a:spcBef>
                <a:spcPts val="0"/>
              </a:spcBef>
              <a:spcAft>
                <a:spcPts val="0"/>
              </a:spcAft>
              <a:buSzPts val="3800"/>
              <a:buFont typeface="Roboto Slab"/>
              <a:buChar char="●"/>
            </a:pPr>
            <a:r>
              <a:rPr lang="en" sz="3000">
                <a:latin typeface="Roboto Slab"/>
                <a:ea typeface="Roboto Slab"/>
                <a:cs typeface="Roboto Slab"/>
                <a:sym typeface="Roboto Slab"/>
              </a:rPr>
              <a:t>6-month retention was not associated with % telemed (t=1.2, df=266.5, p=0.24)</a:t>
            </a:r>
            <a:endParaRPr sz="3000">
              <a:latin typeface="Roboto Slab"/>
              <a:ea typeface="Roboto Slab"/>
              <a:cs typeface="Roboto Slab"/>
              <a:sym typeface="Roboto Slab"/>
            </a:endParaRPr>
          </a:p>
          <a:p>
            <a:pPr marL="0" lvl="0" indent="0" algn="l" rtl="0">
              <a:spcBef>
                <a:spcPts val="0"/>
              </a:spcBef>
              <a:spcAft>
                <a:spcPts val="0"/>
              </a:spcAft>
              <a:buNone/>
            </a:pPr>
            <a:endParaRPr sz="3000">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a:spLocks noGrp="1"/>
          </p:cNvSpPr>
          <p:nvPr>
            <p:ph type="title"/>
          </p:nvPr>
        </p:nvSpPr>
        <p:spPr>
          <a:xfrm>
            <a:off x="228600" y="155325"/>
            <a:ext cx="98574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700"/>
              <a:t>Patient characteristics </a:t>
            </a:r>
            <a:r>
              <a:rPr lang="en" sz="2700" i="1"/>
              <a:t>not</a:t>
            </a:r>
            <a:r>
              <a:rPr lang="en" sz="2700"/>
              <a:t> associated with  retention </a:t>
            </a:r>
            <a:endParaRPr sz="2700"/>
          </a:p>
        </p:txBody>
      </p:sp>
      <p:sp>
        <p:nvSpPr>
          <p:cNvPr id="320" name="Google Shape;320;p5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20000"/>
          </a:bodyPr>
          <a:lstStyle/>
          <a:p>
            <a:pPr marL="457200" lvl="0" indent="-349250" algn="l" rtl="0">
              <a:spcBef>
                <a:spcPts val="800"/>
              </a:spcBef>
              <a:spcAft>
                <a:spcPts val="0"/>
              </a:spcAft>
              <a:buSzPts val="1900"/>
              <a:buChar char="●"/>
            </a:pPr>
            <a:r>
              <a:rPr lang="en" sz="2300"/>
              <a:t>Age (median 39yo; range 19-76y0)</a:t>
            </a:r>
            <a:endParaRPr sz="2300"/>
          </a:p>
          <a:p>
            <a:pPr marL="457200" lvl="0" indent="-349250" algn="l" rtl="0">
              <a:spcBef>
                <a:spcPts val="0"/>
              </a:spcBef>
              <a:spcAft>
                <a:spcPts val="0"/>
              </a:spcAft>
              <a:buSzPts val="1900"/>
              <a:buChar char="●"/>
            </a:pPr>
            <a:r>
              <a:rPr lang="en" sz="2300"/>
              <a:t>Race/Ethnicity</a:t>
            </a:r>
            <a:endParaRPr sz="2300"/>
          </a:p>
          <a:p>
            <a:pPr marL="914400" lvl="1" indent="-349250" algn="l" rtl="0">
              <a:spcBef>
                <a:spcPts val="0"/>
              </a:spcBef>
              <a:spcAft>
                <a:spcPts val="0"/>
              </a:spcAft>
              <a:buSzPts val="1900"/>
              <a:buChar char="○"/>
            </a:pPr>
            <a:r>
              <a:rPr lang="en" sz="1900"/>
              <a:t>80.2% white; 4.5% Black ; 1% Native American ;  14% patient declined</a:t>
            </a:r>
            <a:endParaRPr sz="1900"/>
          </a:p>
          <a:p>
            <a:pPr marL="914400" lvl="1" indent="-349250" algn="l" rtl="0">
              <a:spcBef>
                <a:spcPts val="0"/>
              </a:spcBef>
              <a:spcAft>
                <a:spcPts val="0"/>
              </a:spcAft>
              <a:buSzPts val="1900"/>
              <a:buChar char="○"/>
            </a:pPr>
            <a:r>
              <a:rPr lang="en" sz="1900"/>
              <a:t>95.4% non-Hispanic</a:t>
            </a:r>
            <a:endParaRPr sz="1900"/>
          </a:p>
          <a:p>
            <a:pPr marL="457200" lvl="0" indent="-349250" algn="l" rtl="0">
              <a:spcBef>
                <a:spcPts val="0"/>
              </a:spcBef>
              <a:spcAft>
                <a:spcPts val="0"/>
              </a:spcAft>
              <a:buSzPts val="1900"/>
              <a:buChar char="●"/>
            </a:pPr>
            <a:r>
              <a:rPr lang="en" sz="2300"/>
              <a:t>Sexual orientation (76.2% straight, 12.5% chose not to disclose, 6.1% don’t know; 5.3% Lesbian/gay/bisexual/other)</a:t>
            </a:r>
            <a:endParaRPr sz="2300"/>
          </a:p>
          <a:p>
            <a:pPr marL="457200" lvl="0" indent="-349250" algn="l" rtl="0">
              <a:spcBef>
                <a:spcPts val="0"/>
              </a:spcBef>
              <a:spcAft>
                <a:spcPts val="0"/>
              </a:spcAft>
              <a:buSzPts val="1900"/>
              <a:buChar char="●"/>
            </a:pPr>
            <a:r>
              <a:rPr lang="en" sz="2300"/>
              <a:t>Educational attainment (48.7% high school/GED, 29.3% more than high school, 22% less than high school)</a:t>
            </a:r>
            <a:endParaRPr sz="2300"/>
          </a:p>
          <a:p>
            <a:pPr marL="457200" lvl="0" indent="-349250" algn="l" rtl="0">
              <a:spcBef>
                <a:spcPts val="0"/>
              </a:spcBef>
              <a:spcAft>
                <a:spcPts val="0"/>
              </a:spcAft>
              <a:buSzPts val="1900"/>
              <a:buChar char="●"/>
            </a:pPr>
            <a:r>
              <a:rPr lang="en" sz="2300"/>
              <a:t>Housing insecurity (78.7% not worried; 21.3% worried) </a:t>
            </a:r>
            <a:endParaRPr sz="2300"/>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Land Acknowledgement</a:t>
            </a:r>
            <a:endParaRPr/>
          </a:p>
        </p:txBody>
      </p:sp>
      <p:sp>
        <p:nvSpPr>
          <p:cNvPr id="212" name="Google Shape;212;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a:latin typeface="Roboto Slab"/>
                <a:ea typeface="Roboto Slab"/>
                <a:cs typeface="Roboto Slab"/>
                <a:sym typeface="Roboto Slab"/>
              </a:rPr>
              <a:t> REACH Medical resides on the traditional homelands of the Gayogo̱hó꞉nǫ' (the Cayuga Nation). The Gayogo̱hó꞉nǫ' are members of the Haudenosaunee Confederacy, an alliance of six sovereign Nations and the original inhabitants of these lands. We recognize the painful history of dispossession suffered by the people of these nations. In recognition of these harms, we commit to honor and support their continuous connection, presence and access to the lands and waters we occupy.</a:t>
            </a:r>
            <a:r>
              <a:rPr lang="en" sz="2000" b="1">
                <a:latin typeface="Roboto Slab"/>
                <a:ea typeface="Roboto Slab"/>
                <a:cs typeface="Roboto Slab"/>
                <a:sym typeface="Roboto Slab"/>
              </a:rPr>
              <a:t> </a:t>
            </a:r>
            <a:endParaRPr sz="2000">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0"/>
          <p:cNvSpPr txBox="1">
            <a:spLocks noGrp="1"/>
          </p:cNvSpPr>
          <p:nvPr>
            <p:ph type="title"/>
          </p:nvPr>
        </p:nvSpPr>
        <p:spPr>
          <a:xfrm>
            <a:off x="198050" y="223594"/>
            <a:ext cx="7886700" cy="994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700"/>
              <a:t>Patient characteristics </a:t>
            </a:r>
            <a:r>
              <a:rPr lang="en" sz="2700" i="1"/>
              <a:t>associated</a:t>
            </a:r>
            <a:r>
              <a:rPr lang="en" sz="2700"/>
              <a:t> with retention </a:t>
            </a:r>
            <a:endParaRPr sz="2700"/>
          </a:p>
          <a:p>
            <a:pPr marL="0" lvl="0" indent="0" algn="l" rtl="0">
              <a:spcBef>
                <a:spcPts val="0"/>
              </a:spcBef>
              <a:spcAft>
                <a:spcPts val="0"/>
              </a:spcAft>
              <a:buNone/>
            </a:pPr>
            <a:endParaRPr/>
          </a:p>
        </p:txBody>
      </p:sp>
      <p:sp>
        <p:nvSpPr>
          <p:cNvPr id="326" name="Google Shape;326;p60"/>
          <p:cNvSpPr txBox="1">
            <a:spLocks noGrp="1"/>
          </p:cNvSpPr>
          <p:nvPr>
            <p:ph type="body" idx="1"/>
          </p:nvPr>
        </p:nvSpPr>
        <p:spPr>
          <a:xfrm>
            <a:off x="329275" y="899201"/>
            <a:ext cx="8186100" cy="3733500"/>
          </a:xfrm>
          <a:prstGeom prst="rect">
            <a:avLst/>
          </a:prstGeom>
        </p:spPr>
        <p:txBody>
          <a:bodyPr spcFirstLastPara="1" wrap="square" lIns="68575" tIns="34275" rIns="68575" bIns="34275" anchor="t" anchorCtr="0">
            <a:normAutofit fontScale="92500" lnSpcReduction="20000"/>
          </a:bodyPr>
          <a:lstStyle/>
          <a:p>
            <a:pPr marL="457200" lvl="0" indent="-357822" algn="l" rtl="0">
              <a:spcBef>
                <a:spcPts val="800"/>
              </a:spcBef>
              <a:spcAft>
                <a:spcPts val="0"/>
              </a:spcAft>
              <a:buSzPct val="100000"/>
              <a:buChar char="●"/>
            </a:pPr>
            <a:r>
              <a:rPr lang="en" sz="2200" b="1"/>
              <a:t>Female sex </a:t>
            </a:r>
            <a:r>
              <a:rPr lang="en" sz="2200"/>
              <a:t>assigned at birth (42%)  associated with higher retention at 3- (</a:t>
            </a:r>
            <a:r>
              <a:rPr lang="en" sz="2200">
                <a:latin typeface="Roboto Slab"/>
                <a:ea typeface="Roboto Slab"/>
                <a:cs typeface="Roboto Slab"/>
                <a:sym typeface="Roboto Slab"/>
              </a:rPr>
              <a:t>p-value = 0.01)</a:t>
            </a:r>
            <a:r>
              <a:rPr lang="en" sz="2200"/>
              <a:t> and 6-months  (p-value = 0.05) </a:t>
            </a:r>
            <a:endParaRPr sz="2200"/>
          </a:p>
          <a:p>
            <a:pPr marL="457200" lvl="0" indent="0" algn="l" rtl="0">
              <a:spcBef>
                <a:spcPts val="1200"/>
              </a:spcBef>
              <a:spcAft>
                <a:spcPts val="0"/>
              </a:spcAft>
              <a:buNone/>
            </a:pPr>
            <a:endParaRPr sz="2200"/>
          </a:p>
          <a:p>
            <a:pPr marL="457200" lvl="0" indent="-357822" algn="l" rtl="0">
              <a:spcBef>
                <a:spcPts val="1200"/>
              </a:spcBef>
              <a:spcAft>
                <a:spcPts val="0"/>
              </a:spcAft>
              <a:buSzPct val="100000"/>
              <a:buChar char="●"/>
            </a:pPr>
            <a:r>
              <a:rPr lang="en" sz="2200" b="1"/>
              <a:t>Hard to pay for basic necessities (“very hard”) was </a:t>
            </a:r>
            <a:r>
              <a:rPr lang="en" sz="2200"/>
              <a:t>associated with lower retention at 3 months (</a:t>
            </a:r>
            <a:r>
              <a:rPr lang="en" sz="2200">
                <a:latin typeface="Roboto Slab"/>
                <a:ea typeface="Roboto Slab"/>
                <a:cs typeface="Roboto Slab"/>
                <a:sym typeface="Roboto Slab"/>
              </a:rPr>
              <a:t>p-value = 0.04)</a:t>
            </a:r>
            <a:r>
              <a:rPr lang="en" sz="2200"/>
              <a:t> but not at 6 months (</a:t>
            </a:r>
            <a:r>
              <a:rPr lang="en" sz="2200">
                <a:latin typeface="Roboto Slab"/>
                <a:ea typeface="Roboto Slab"/>
                <a:cs typeface="Roboto Slab"/>
                <a:sym typeface="Roboto Slab"/>
              </a:rPr>
              <a:t>p-value = 0.49)</a:t>
            </a:r>
            <a:endParaRPr sz="2200">
              <a:latin typeface="Roboto Slab"/>
              <a:ea typeface="Roboto Slab"/>
              <a:cs typeface="Roboto Slab"/>
              <a:sym typeface="Roboto Slab"/>
            </a:endParaRPr>
          </a:p>
          <a:p>
            <a:pPr marL="914400" lvl="1" indent="-357822" algn="l" rtl="0">
              <a:spcBef>
                <a:spcPts val="0"/>
              </a:spcBef>
              <a:spcAft>
                <a:spcPts val="0"/>
              </a:spcAft>
              <a:buSzPct val="100000"/>
              <a:buChar char="○"/>
            </a:pPr>
            <a:r>
              <a:rPr lang="en" sz="2200">
                <a:latin typeface="Roboto Slab"/>
                <a:ea typeface="Roboto Slab"/>
                <a:cs typeface="Roboto Slab"/>
                <a:sym typeface="Roboto Slab"/>
              </a:rPr>
              <a:t>Not hard (35.5%) ; Somewhat hard (38.6%); Very hard (25.9%) </a:t>
            </a:r>
            <a:endParaRPr sz="2200">
              <a:latin typeface="Roboto Slab"/>
              <a:ea typeface="Roboto Slab"/>
              <a:cs typeface="Roboto Slab"/>
              <a:sym typeface="Roboto Slab"/>
            </a:endParaRPr>
          </a:p>
          <a:p>
            <a:pPr marL="914400" lvl="0" indent="0" algn="l" rtl="0">
              <a:spcBef>
                <a:spcPts val="1200"/>
              </a:spcBef>
              <a:spcAft>
                <a:spcPts val="0"/>
              </a:spcAft>
              <a:buNone/>
            </a:pPr>
            <a:endParaRPr sz="2200">
              <a:latin typeface="Roboto Slab"/>
              <a:ea typeface="Roboto Slab"/>
              <a:cs typeface="Roboto Slab"/>
              <a:sym typeface="Roboto Slab"/>
            </a:endParaRPr>
          </a:p>
          <a:p>
            <a:pPr marL="457200" lvl="0" indent="-357822" algn="l" rtl="0">
              <a:spcBef>
                <a:spcPts val="1200"/>
              </a:spcBef>
              <a:spcAft>
                <a:spcPts val="0"/>
              </a:spcAft>
              <a:buSzPct val="100000"/>
              <a:buFont typeface="Roboto Slab"/>
              <a:buChar char="●"/>
            </a:pPr>
            <a:r>
              <a:rPr lang="en" sz="2200" b="1">
                <a:latin typeface="Roboto Slab"/>
                <a:ea typeface="Roboto Slab"/>
                <a:cs typeface="Roboto Slab"/>
                <a:sym typeface="Roboto Slab"/>
              </a:rPr>
              <a:t>Justice involvement</a:t>
            </a:r>
            <a:r>
              <a:rPr lang="en" sz="2200">
                <a:latin typeface="Roboto Slab"/>
                <a:ea typeface="Roboto Slab"/>
                <a:cs typeface="Roboto Slab"/>
                <a:sym typeface="Roboto Slab"/>
              </a:rPr>
              <a:t> (17.9% in past 12 months) </a:t>
            </a:r>
            <a:endParaRPr sz="2200">
              <a:latin typeface="Roboto Slab"/>
              <a:ea typeface="Roboto Slab"/>
              <a:cs typeface="Roboto Slab"/>
              <a:sym typeface="Roboto Slab"/>
            </a:endParaRPr>
          </a:p>
          <a:p>
            <a:pPr marL="914400" lvl="1" indent="-357822" algn="l" rtl="0">
              <a:spcBef>
                <a:spcPts val="0"/>
              </a:spcBef>
              <a:spcAft>
                <a:spcPts val="0"/>
              </a:spcAft>
              <a:buSzPct val="100000"/>
              <a:buFont typeface="Roboto Slab"/>
              <a:buChar char="○"/>
            </a:pPr>
            <a:r>
              <a:rPr lang="en" sz="2200">
                <a:latin typeface="Roboto Slab"/>
                <a:ea typeface="Roboto Slab"/>
                <a:cs typeface="Roboto Slab"/>
                <a:sym typeface="Roboto Slab"/>
              </a:rPr>
              <a:t>Associated with lower retention at both 3- ( p&lt;0.001) and 6-months (p&lt;0.001)</a:t>
            </a:r>
            <a:endParaRPr sz="2200">
              <a:latin typeface="Roboto Slab"/>
              <a:ea typeface="Roboto Slab"/>
              <a:cs typeface="Roboto Slab"/>
              <a:sym typeface="Roboto Slab"/>
            </a:endParaRPr>
          </a:p>
          <a:p>
            <a:pPr marL="914400" lvl="0" indent="0" algn="l" rtl="0">
              <a:spcBef>
                <a:spcPts val="800"/>
              </a:spcBef>
              <a:spcAft>
                <a:spcPts val="1200"/>
              </a:spcAft>
              <a:buNone/>
            </a:pPr>
            <a:endParaRPr sz="2200">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700"/>
              <a:t>Patient characteristics </a:t>
            </a:r>
            <a:r>
              <a:rPr lang="en" sz="2700" i="1"/>
              <a:t>associated</a:t>
            </a:r>
            <a:r>
              <a:rPr lang="en" sz="2700"/>
              <a:t> with retention </a:t>
            </a:r>
            <a:endParaRPr sz="2700"/>
          </a:p>
          <a:p>
            <a:pPr marL="0" lvl="0" indent="0" algn="l" rtl="0">
              <a:spcBef>
                <a:spcPts val="0"/>
              </a:spcBef>
              <a:spcAft>
                <a:spcPts val="0"/>
              </a:spcAft>
              <a:buNone/>
            </a:pPr>
            <a:endParaRPr/>
          </a:p>
        </p:txBody>
      </p:sp>
      <p:sp>
        <p:nvSpPr>
          <p:cNvPr id="332" name="Google Shape;332;p61"/>
          <p:cNvSpPr txBox="1">
            <a:spLocks noGrp="1"/>
          </p:cNvSpPr>
          <p:nvPr>
            <p:ph type="body" idx="1"/>
          </p:nvPr>
        </p:nvSpPr>
        <p:spPr>
          <a:xfrm>
            <a:off x="468600" y="1203151"/>
            <a:ext cx="8325300" cy="3670200"/>
          </a:xfrm>
          <a:prstGeom prst="rect">
            <a:avLst/>
          </a:prstGeom>
        </p:spPr>
        <p:txBody>
          <a:bodyPr spcFirstLastPara="1" wrap="square" lIns="68575" tIns="34275" rIns="68575" bIns="34275" anchor="t" anchorCtr="0">
            <a:normAutofit fontScale="32500" lnSpcReduction="10000"/>
          </a:bodyPr>
          <a:lstStyle/>
          <a:p>
            <a:pPr marL="457200" lvl="0" indent="-368379" algn="l" rtl="0">
              <a:spcBef>
                <a:spcPts val="800"/>
              </a:spcBef>
              <a:spcAft>
                <a:spcPts val="0"/>
              </a:spcAft>
              <a:buSzPct val="100000"/>
              <a:buChar char="●"/>
            </a:pPr>
            <a:r>
              <a:rPr lang="en" sz="6773" b="1"/>
              <a:t>History of injection drug use</a:t>
            </a:r>
            <a:r>
              <a:rPr lang="en" sz="6773"/>
              <a:t> (60.4%)</a:t>
            </a:r>
            <a:endParaRPr sz="6773"/>
          </a:p>
          <a:p>
            <a:pPr marL="914400" lvl="1" indent="-368379" algn="l" rtl="0">
              <a:lnSpc>
                <a:spcPct val="115000"/>
              </a:lnSpc>
              <a:spcBef>
                <a:spcPts val="0"/>
              </a:spcBef>
              <a:spcAft>
                <a:spcPts val="0"/>
              </a:spcAft>
              <a:buSzPct val="100000"/>
              <a:buFont typeface="Roboto Slab"/>
              <a:buChar char="○"/>
            </a:pPr>
            <a:r>
              <a:rPr lang="en" sz="6773">
                <a:latin typeface="Roboto Slab"/>
                <a:ea typeface="Roboto Slab"/>
                <a:cs typeface="Roboto Slab"/>
                <a:sym typeface="Roboto Slab"/>
              </a:rPr>
              <a:t>Ever injected drugs was not associated with 3-month retention ( p-value = 0.10) ; but was associated with lower retention at 6-months (p-value = 0.004)</a:t>
            </a:r>
            <a:endParaRPr sz="6773">
              <a:latin typeface="Roboto Slab"/>
              <a:ea typeface="Roboto Slab"/>
              <a:cs typeface="Roboto Slab"/>
              <a:sym typeface="Roboto Slab"/>
            </a:endParaRPr>
          </a:p>
          <a:p>
            <a:pPr marL="0" lvl="0" indent="0" algn="l" rtl="0">
              <a:lnSpc>
                <a:spcPct val="115000"/>
              </a:lnSpc>
              <a:spcBef>
                <a:spcPts val="0"/>
              </a:spcBef>
              <a:spcAft>
                <a:spcPts val="0"/>
              </a:spcAft>
              <a:buNone/>
            </a:pPr>
            <a:endParaRPr sz="6773"/>
          </a:p>
          <a:p>
            <a:pPr marL="457200" lvl="0" indent="-368379" algn="l" rtl="0">
              <a:spcBef>
                <a:spcPts val="800"/>
              </a:spcBef>
              <a:spcAft>
                <a:spcPts val="0"/>
              </a:spcAft>
              <a:buSzPct val="100000"/>
              <a:buChar char="●"/>
            </a:pPr>
            <a:r>
              <a:rPr lang="en" sz="6773" b="1"/>
              <a:t>Experienced overdose in past 6 months </a:t>
            </a:r>
            <a:r>
              <a:rPr lang="en" sz="6773"/>
              <a:t>(17.6%) </a:t>
            </a:r>
            <a:endParaRPr sz="6773"/>
          </a:p>
          <a:p>
            <a:pPr marL="914400" lvl="1" indent="-368379" algn="l" rtl="0">
              <a:spcBef>
                <a:spcPts val="0"/>
              </a:spcBef>
              <a:spcAft>
                <a:spcPts val="0"/>
              </a:spcAft>
              <a:buSzPct val="100000"/>
              <a:buChar char="○"/>
            </a:pPr>
            <a:r>
              <a:rPr lang="en" sz="6773">
                <a:latin typeface="Roboto Slab"/>
                <a:ea typeface="Roboto Slab"/>
                <a:cs typeface="Roboto Slab"/>
                <a:sym typeface="Roboto Slab"/>
              </a:rPr>
              <a:t>Associated with lower retention at both 3- (p=0.003) and 6-months (p&lt;0.001)</a:t>
            </a:r>
            <a:endParaRPr sz="6773">
              <a:latin typeface="Roboto Slab"/>
              <a:ea typeface="Roboto Slab"/>
              <a:cs typeface="Roboto Slab"/>
              <a:sym typeface="Roboto Slab"/>
            </a:endParaRPr>
          </a:p>
          <a:p>
            <a:pPr marL="914400" lvl="0" indent="0" algn="l" rtl="0">
              <a:spcBef>
                <a:spcPts val="8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2"/>
          <p:cNvSpPr txBox="1">
            <a:spLocks noGrp="1"/>
          </p:cNvSpPr>
          <p:nvPr>
            <p:ph type="title"/>
          </p:nvPr>
        </p:nvSpPr>
        <p:spPr>
          <a:xfrm>
            <a:off x="198050" y="121869"/>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Multivariate Logistic Regression Analysis </a:t>
            </a:r>
            <a:endParaRPr/>
          </a:p>
        </p:txBody>
      </p:sp>
      <p:sp>
        <p:nvSpPr>
          <p:cNvPr id="338" name="Google Shape;338;p62"/>
          <p:cNvSpPr txBox="1">
            <a:spLocks noGrp="1"/>
          </p:cNvSpPr>
          <p:nvPr>
            <p:ph type="body" idx="1"/>
          </p:nvPr>
        </p:nvSpPr>
        <p:spPr>
          <a:xfrm>
            <a:off x="468600" y="1116075"/>
            <a:ext cx="4432800" cy="3544500"/>
          </a:xfrm>
          <a:prstGeom prst="rect">
            <a:avLst/>
          </a:prstGeom>
        </p:spPr>
        <p:txBody>
          <a:bodyPr spcFirstLastPara="1" wrap="square" lIns="68575" tIns="34275" rIns="68575" bIns="34275" anchor="t" anchorCtr="0">
            <a:normAutofit fontScale="70000" lnSpcReduction="10000"/>
          </a:bodyPr>
          <a:lstStyle/>
          <a:p>
            <a:pPr marL="0" lvl="0" indent="0" algn="l" rtl="0">
              <a:spcBef>
                <a:spcPts val="1000"/>
              </a:spcBef>
              <a:spcAft>
                <a:spcPts val="0"/>
              </a:spcAft>
              <a:buNone/>
            </a:pPr>
            <a:r>
              <a:rPr lang="en" sz="2056">
                <a:latin typeface="Roboto Slab"/>
                <a:ea typeface="Roboto Slab"/>
                <a:cs typeface="Roboto Slab"/>
                <a:sym typeface="Roboto Slab"/>
              </a:rPr>
              <a:t>Selected covariates:</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•100% telemed (ref: no) –&gt; main predictor of interest</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•Age</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•Sex (ref: F)</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•Financial instability/Hard to pay for basic necessities (ref: not hard at all)</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•Housing instability (ref: no)</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•Justice involved in past 12 months (ref: no)</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•Ever injected drugs (ref: no)</a:t>
            </a:r>
            <a:endParaRPr sz="2056">
              <a:latin typeface="Roboto Slab"/>
              <a:ea typeface="Roboto Slab"/>
              <a:cs typeface="Roboto Slab"/>
              <a:sym typeface="Roboto Slab"/>
            </a:endParaRPr>
          </a:p>
          <a:p>
            <a:pPr marL="0" lvl="0" indent="0" algn="l" rtl="0">
              <a:spcBef>
                <a:spcPts val="1000"/>
              </a:spcBef>
              <a:spcAft>
                <a:spcPts val="0"/>
              </a:spcAft>
              <a:buNone/>
            </a:pPr>
            <a:r>
              <a:rPr lang="en" sz="2056">
                <a:latin typeface="Roboto Slab"/>
                <a:ea typeface="Roboto Slab"/>
                <a:cs typeface="Roboto Slab"/>
                <a:sym typeface="Roboto Slab"/>
              </a:rPr>
              <a:t>•Experienced overdose in past 6 months (ref: no)</a:t>
            </a:r>
            <a:endParaRPr sz="2056">
              <a:latin typeface="Roboto Slab"/>
              <a:ea typeface="Roboto Slab"/>
              <a:cs typeface="Roboto Slab"/>
              <a:sym typeface="Roboto Slab"/>
            </a:endParaRPr>
          </a:p>
          <a:p>
            <a:pPr marL="0" lvl="0" indent="0" algn="l" rtl="0">
              <a:spcBef>
                <a:spcPts val="800"/>
              </a:spcBef>
              <a:spcAft>
                <a:spcPts val="1200"/>
              </a:spcAft>
              <a:buNone/>
            </a:pPr>
            <a:endParaRPr/>
          </a:p>
        </p:txBody>
      </p:sp>
      <p:sp>
        <p:nvSpPr>
          <p:cNvPr id="339" name="Google Shape;339;p62"/>
          <p:cNvSpPr txBox="1"/>
          <p:nvPr/>
        </p:nvSpPr>
        <p:spPr>
          <a:xfrm>
            <a:off x="4572000" y="1469925"/>
            <a:ext cx="4432800" cy="3190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3-month retention; no significant variables </a:t>
            </a:r>
            <a:endParaRPr sz="2400">
              <a:solidFill>
                <a:schemeClr val="dk1"/>
              </a:solidFill>
              <a:latin typeface="Roboto"/>
              <a:ea typeface="Roboto"/>
              <a:cs typeface="Roboto"/>
              <a:sym typeface="Roboto"/>
            </a:endParaRPr>
          </a:p>
          <a:p>
            <a:pPr marL="457200" lvl="0" indent="-381000" algn="l" rtl="0">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6-month retention : </a:t>
            </a:r>
            <a:endParaRPr sz="2400">
              <a:solidFill>
                <a:schemeClr val="dk1"/>
              </a:solidFill>
              <a:latin typeface="Roboto"/>
              <a:ea typeface="Roboto"/>
              <a:cs typeface="Roboto"/>
              <a:sym typeface="Roboto"/>
            </a:endParaRPr>
          </a:p>
          <a:p>
            <a:pPr marL="914400" lvl="1" indent="-381000" algn="l" rtl="0">
              <a:spcBef>
                <a:spcPts val="0"/>
              </a:spcBef>
              <a:spcAft>
                <a:spcPts val="0"/>
              </a:spcAft>
              <a:buClr>
                <a:schemeClr val="dk1"/>
              </a:buClr>
              <a:buSzPts val="2400"/>
              <a:buFont typeface="Roboto"/>
              <a:buChar char="○"/>
            </a:pPr>
            <a:r>
              <a:rPr lang="en" sz="2400" b="1">
                <a:solidFill>
                  <a:schemeClr val="dk1"/>
                </a:solidFill>
                <a:latin typeface="Roboto"/>
                <a:ea typeface="Roboto"/>
                <a:cs typeface="Roboto"/>
                <a:sym typeface="Roboto"/>
              </a:rPr>
              <a:t>Previous Overdose experience  associated with 45% reduction in retention </a:t>
            </a:r>
            <a:endParaRPr sz="2400" b="1">
              <a:solidFill>
                <a:schemeClr val="dk1"/>
              </a:solidFill>
              <a:latin typeface="Roboto"/>
              <a:ea typeface="Roboto"/>
              <a:cs typeface="Roboto"/>
              <a:sym typeface="Roboto"/>
            </a:endParaRPr>
          </a:p>
          <a:p>
            <a:pPr marL="914400" lvl="0" indent="0" algn="l" rtl="0">
              <a:spcBef>
                <a:spcPts val="0"/>
              </a:spcBef>
              <a:spcAft>
                <a:spcPts val="0"/>
              </a:spcAft>
              <a:buNone/>
            </a:pPr>
            <a:r>
              <a:rPr lang="en" sz="2400">
                <a:solidFill>
                  <a:schemeClr val="dk1"/>
                </a:solidFill>
                <a:latin typeface="Roboto"/>
                <a:ea typeface="Roboto"/>
                <a:cs typeface="Roboto"/>
                <a:sym typeface="Roboto"/>
              </a:rPr>
              <a:t>(AOR = 0.535; p=0.0397) </a:t>
            </a:r>
            <a:endParaRPr sz="24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Conclusions </a:t>
            </a:r>
            <a:endParaRPr/>
          </a:p>
        </p:txBody>
      </p:sp>
      <p:sp>
        <p:nvSpPr>
          <p:cNvPr id="345" name="Google Shape;345;p63"/>
          <p:cNvSpPr txBox="1">
            <a:spLocks noGrp="1"/>
          </p:cNvSpPr>
          <p:nvPr>
            <p:ph type="body" idx="1"/>
          </p:nvPr>
        </p:nvSpPr>
        <p:spPr>
          <a:xfrm>
            <a:off x="628650" y="1369226"/>
            <a:ext cx="8338200" cy="3646200"/>
          </a:xfrm>
          <a:prstGeom prst="rect">
            <a:avLst/>
          </a:prstGeom>
        </p:spPr>
        <p:txBody>
          <a:bodyPr spcFirstLastPara="1" wrap="square" lIns="68575" tIns="34275" rIns="68575" bIns="34275" anchor="t" anchorCtr="0">
            <a:normAutofit fontScale="85000" lnSpcReduction="20000"/>
          </a:bodyPr>
          <a:lstStyle/>
          <a:p>
            <a:pPr marL="457200" lvl="0" indent="-356651" algn="l" rtl="0">
              <a:lnSpc>
                <a:spcPct val="107916"/>
              </a:lnSpc>
              <a:spcBef>
                <a:spcPts val="0"/>
              </a:spcBef>
              <a:spcAft>
                <a:spcPts val="0"/>
              </a:spcAft>
              <a:buSzPct val="100000"/>
              <a:buFont typeface="Roboto Slab"/>
              <a:buChar char="●"/>
            </a:pPr>
            <a:r>
              <a:rPr lang="en" sz="2372">
                <a:latin typeface="Roboto Slab"/>
                <a:ea typeface="Roboto Slab"/>
                <a:cs typeface="Roboto Slab"/>
                <a:sym typeface="Roboto Slab"/>
              </a:rPr>
              <a:t>Treatment retention was very high at 3 and 6 months at this low barrier buprenorphine clinic with near universal telemedicine utilization</a:t>
            </a:r>
            <a:endParaRPr sz="2372">
              <a:latin typeface="Roboto Slab"/>
              <a:ea typeface="Roboto Slab"/>
              <a:cs typeface="Roboto Slab"/>
              <a:sym typeface="Roboto Slab"/>
            </a:endParaRPr>
          </a:p>
          <a:p>
            <a:pPr marL="457200" lvl="0" indent="-356651" algn="l" rtl="0">
              <a:lnSpc>
                <a:spcPct val="107916"/>
              </a:lnSpc>
              <a:spcBef>
                <a:spcPts val="0"/>
              </a:spcBef>
              <a:spcAft>
                <a:spcPts val="0"/>
              </a:spcAft>
              <a:buSzPct val="100000"/>
              <a:buFont typeface="Roboto Slab"/>
              <a:buChar char="●"/>
            </a:pPr>
            <a:r>
              <a:rPr lang="en" sz="2372">
                <a:latin typeface="Roboto Slab"/>
                <a:ea typeface="Roboto Slab"/>
                <a:cs typeface="Roboto Slab"/>
                <a:sym typeface="Roboto Slab"/>
              </a:rPr>
              <a:t>Recent overdose experience was associated with a significant decrease in retention</a:t>
            </a:r>
            <a:endParaRPr sz="2372">
              <a:latin typeface="Roboto Slab"/>
              <a:ea typeface="Roboto Slab"/>
              <a:cs typeface="Roboto Slab"/>
              <a:sym typeface="Roboto Slab"/>
            </a:endParaRPr>
          </a:p>
          <a:p>
            <a:pPr marL="457200" lvl="0" indent="-356651" algn="l" rtl="0">
              <a:lnSpc>
                <a:spcPct val="107916"/>
              </a:lnSpc>
              <a:spcBef>
                <a:spcPts val="0"/>
              </a:spcBef>
              <a:spcAft>
                <a:spcPts val="0"/>
              </a:spcAft>
              <a:buSzPct val="100000"/>
              <a:buFont typeface="Roboto Slab"/>
              <a:buChar char="●"/>
            </a:pPr>
            <a:r>
              <a:rPr lang="en" sz="2372">
                <a:latin typeface="Roboto Slab"/>
                <a:ea typeface="Roboto Slab"/>
                <a:cs typeface="Roboto Slab"/>
                <a:sym typeface="Roboto Slab"/>
              </a:rPr>
              <a:t>Future programming and research should explore the impact of interventions, such as peer services or case management to address this disparity</a:t>
            </a:r>
            <a:endParaRPr sz="2372">
              <a:latin typeface="Roboto Slab"/>
              <a:ea typeface="Roboto Slab"/>
              <a:cs typeface="Roboto Slab"/>
              <a:sym typeface="Roboto Slab"/>
            </a:endParaRPr>
          </a:p>
          <a:p>
            <a:pPr marL="457200" lvl="0" indent="-335061" algn="l" rtl="0">
              <a:lnSpc>
                <a:spcPct val="107916"/>
              </a:lnSpc>
              <a:spcBef>
                <a:spcPts val="0"/>
              </a:spcBef>
              <a:spcAft>
                <a:spcPts val="0"/>
              </a:spcAft>
              <a:buSzPct val="83139"/>
              <a:buFont typeface="Roboto Slab"/>
              <a:buChar char="●"/>
            </a:pPr>
            <a:r>
              <a:rPr lang="en" sz="2372">
                <a:latin typeface="Roboto Slab"/>
                <a:ea typeface="Roboto Slab"/>
                <a:cs typeface="Roboto Slab"/>
                <a:sym typeface="Roboto Slab"/>
              </a:rPr>
              <a:t>Provision of harm reduction services in conjunction with medication access is likely warranted</a:t>
            </a:r>
            <a:endParaRPr sz="2222">
              <a:latin typeface="Roboto Slab"/>
              <a:ea typeface="Roboto Slab"/>
              <a:cs typeface="Roboto Slab"/>
              <a:sym typeface="Roboto Slab"/>
            </a:endParaRPr>
          </a:p>
          <a:p>
            <a:pPr marL="0" lvl="0" indent="0" algn="l" rtl="0">
              <a:lnSpc>
                <a:spcPct val="107916"/>
              </a:lnSpc>
              <a:spcBef>
                <a:spcPts val="800"/>
              </a:spcBef>
              <a:spcAft>
                <a:spcPts val="0"/>
              </a:spcAft>
              <a:buNone/>
            </a:pPr>
            <a:endParaRPr sz="1100">
              <a:solidFill>
                <a:srgbClr val="000000"/>
              </a:solidFill>
              <a:latin typeface="Roboto Slab"/>
              <a:ea typeface="Roboto Slab"/>
              <a:cs typeface="Roboto Slab"/>
              <a:sym typeface="Roboto Slab"/>
            </a:endParaRPr>
          </a:p>
          <a:p>
            <a:pPr marL="0" lvl="0" indent="0" algn="l" rtl="0">
              <a:lnSpc>
                <a:spcPct val="107916"/>
              </a:lnSpc>
              <a:spcBef>
                <a:spcPts val="800"/>
              </a:spcBef>
              <a:spcAft>
                <a:spcPts val="0"/>
              </a:spcAft>
              <a:buNone/>
            </a:pPr>
            <a:endParaRPr sz="1100">
              <a:solidFill>
                <a:srgbClr val="000000"/>
              </a:solidFill>
              <a:latin typeface="Roboto Slab"/>
              <a:ea typeface="Roboto Slab"/>
              <a:cs typeface="Roboto Slab"/>
              <a:sym typeface="Roboto Slab"/>
            </a:endParaRPr>
          </a:p>
          <a:p>
            <a:pPr marL="0" lvl="0" indent="0" algn="l" rtl="0">
              <a:lnSpc>
                <a:spcPct val="107916"/>
              </a:lnSpc>
              <a:spcBef>
                <a:spcPts val="800"/>
              </a:spcBef>
              <a:spcAft>
                <a:spcPts val="800"/>
              </a:spcAft>
              <a:buNone/>
            </a:pPr>
            <a:endParaRPr sz="1100">
              <a:solidFill>
                <a:srgbClr val="000000"/>
              </a:solidFill>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Thank you !</a:t>
            </a:r>
            <a:endParaRPr/>
          </a:p>
        </p:txBody>
      </p:sp>
      <p:sp>
        <p:nvSpPr>
          <p:cNvPr id="351" name="Google Shape;351;p6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900"/>
              <a:t>Question? </a:t>
            </a:r>
            <a:endParaRPr sz="2900"/>
          </a:p>
          <a:p>
            <a:pPr marL="0" lvl="0" indent="0" algn="l" rtl="0">
              <a:spcBef>
                <a:spcPts val="1200"/>
              </a:spcBef>
              <a:spcAft>
                <a:spcPts val="0"/>
              </a:spcAft>
              <a:buNone/>
            </a:pPr>
            <a:endParaRPr sz="2900"/>
          </a:p>
          <a:p>
            <a:pPr marL="0" lvl="0" indent="0" algn="l" rtl="0">
              <a:spcBef>
                <a:spcPts val="1200"/>
              </a:spcBef>
              <a:spcAft>
                <a:spcPts val="1200"/>
              </a:spcAft>
              <a:buNone/>
            </a:pPr>
            <a:r>
              <a:rPr lang="en" sz="2900"/>
              <a:t>Email: </a:t>
            </a:r>
            <a:r>
              <a:rPr lang="en" sz="2900" u="sng">
                <a:solidFill>
                  <a:schemeClr val="hlink"/>
                </a:solidFill>
                <a:hlinkClick r:id="rId3"/>
              </a:rPr>
              <a:t>jgriffin@reachmed.org</a:t>
            </a:r>
            <a:r>
              <a:rPr lang="en" sz="2900"/>
              <a:t> </a:t>
            </a:r>
            <a:endParaRPr sz="2900"/>
          </a:p>
        </p:txBody>
      </p:sp>
      <p:pic>
        <p:nvPicPr>
          <p:cNvPr id="352" name="Google Shape;352;p64"/>
          <p:cNvPicPr preferRelativeResize="0"/>
          <p:nvPr/>
        </p:nvPicPr>
        <p:blipFill rotWithShape="1">
          <a:blip r:embed="rId4">
            <a:alphaModFix/>
          </a:blip>
          <a:srcRect/>
          <a:stretch/>
        </p:blipFill>
        <p:spPr>
          <a:xfrm>
            <a:off x="240718" y="3968362"/>
            <a:ext cx="6096002" cy="9705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Extra slides </a:t>
            </a:r>
            <a:endParaRPr/>
          </a:p>
        </p:txBody>
      </p:sp>
      <p:sp>
        <p:nvSpPr>
          <p:cNvPr id="358" name="Google Shape;358;p6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Retention Rates</a:t>
            </a:r>
            <a:endParaRPr/>
          </a:p>
        </p:txBody>
      </p:sp>
      <p:graphicFrame>
        <p:nvGraphicFramePr>
          <p:cNvPr id="364" name="Google Shape;364;p66"/>
          <p:cNvGraphicFramePr/>
          <p:nvPr/>
        </p:nvGraphicFramePr>
        <p:xfrm>
          <a:off x="952500" y="1238250"/>
          <a:ext cx="3000000" cy="3000000"/>
        </p:xfrm>
        <a:graphic>
          <a:graphicData uri="http://schemas.openxmlformats.org/drawingml/2006/table">
            <a:tbl>
              <a:tblPr>
                <a:noFill/>
                <a:tableStyleId>{7FF8A2A4-FFB3-4F79-91EC-15EB5C7B376B}</a:tableStyleId>
              </a:tblPr>
              <a:tblGrid>
                <a:gridCol w="1266825">
                  <a:extLst>
                    <a:ext uri="{9D8B030D-6E8A-4147-A177-3AD203B41FA5}">
                      <a16:colId xmlns:a16="http://schemas.microsoft.com/office/drawing/2014/main" val="20000"/>
                    </a:ext>
                  </a:extLst>
                </a:gridCol>
                <a:gridCol w="2066925">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a:t>Year</a:t>
                      </a:r>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4A86E8"/>
                    </a:solidFill>
                  </a:tcPr>
                </a:tc>
                <a:tc>
                  <a:txBody>
                    <a:bodyPr/>
                    <a:lstStyle/>
                    <a:p>
                      <a:pPr marL="0" lvl="0" indent="0" algn="l" rtl="0">
                        <a:spcBef>
                          <a:spcPts val="0"/>
                        </a:spcBef>
                        <a:spcAft>
                          <a:spcPts val="0"/>
                        </a:spcAft>
                        <a:buNone/>
                      </a:pPr>
                      <a:r>
                        <a:rPr lang="en"/>
                        <a:t>90 Day Retention </a:t>
                      </a:r>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4A86E8"/>
                    </a:solidFill>
                  </a:tcPr>
                </a:tc>
                <a:tc>
                  <a:txBody>
                    <a:bodyPr/>
                    <a:lstStyle/>
                    <a:p>
                      <a:pPr marL="0" lvl="0" indent="0" algn="l" rtl="0">
                        <a:spcBef>
                          <a:spcPts val="0"/>
                        </a:spcBef>
                        <a:spcAft>
                          <a:spcPts val="0"/>
                        </a:spcAft>
                        <a:buNone/>
                      </a:pPr>
                      <a:r>
                        <a:rPr lang="en"/>
                        <a:t>91-180 Day Retention</a:t>
                      </a:r>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4A86E8"/>
                    </a:solidFill>
                  </a:tcPr>
                </a:tc>
                <a:tc>
                  <a:txBody>
                    <a:bodyPr/>
                    <a:lstStyle/>
                    <a:p>
                      <a:pPr marL="0" lvl="0" indent="0" algn="l" rtl="0">
                        <a:spcBef>
                          <a:spcPts val="0"/>
                        </a:spcBef>
                        <a:spcAft>
                          <a:spcPts val="0"/>
                        </a:spcAft>
                        <a:buNone/>
                      </a:pPr>
                      <a:r>
                        <a:rPr lang="en"/>
                        <a:t>&gt;180 Day Retention</a:t>
                      </a:r>
                      <a:endParaRPr/>
                    </a:p>
                  </a:txBody>
                  <a:tcPr marL="91425" marR="91425" marT="91425" marB="91425">
                    <a:lnL w="9525" cap="flat" cmpd="sng">
                      <a:solidFill>
                        <a:srgbClr val="4A86E8"/>
                      </a:solidFill>
                      <a:prstDash val="solid"/>
                      <a:round/>
                      <a:headEnd type="none" w="sm" len="sm"/>
                      <a:tailEnd type="none" w="sm" len="sm"/>
                    </a:lnL>
                    <a:lnR w="9525" cap="flat" cmpd="sng">
                      <a:solidFill>
                        <a:srgbClr val="4A86E8"/>
                      </a:solidFill>
                      <a:prstDash val="solid"/>
                      <a:round/>
                      <a:headEnd type="none" w="sm" len="sm"/>
                      <a:tailEnd type="none" w="sm" len="sm"/>
                    </a:lnR>
                    <a:lnT w="9525" cap="flat" cmpd="sng">
                      <a:solidFill>
                        <a:srgbClr val="4A86E8"/>
                      </a:solidFill>
                      <a:prstDash val="solid"/>
                      <a:round/>
                      <a:headEnd type="none" w="sm" len="sm"/>
                      <a:tailEnd type="none" w="sm" len="sm"/>
                    </a:lnT>
                    <a:lnB w="9525" cap="flat" cmpd="sng">
                      <a:solidFill>
                        <a:srgbClr val="4A86E8"/>
                      </a:solidFill>
                      <a:prstDash val="solid"/>
                      <a:round/>
                      <a:headEnd type="none" w="sm" len="sm"/>
                      <a:tailEnd type="none" w="sm" len="sm"/>
                    </a:lnB>
                    <a:solidFill>
                      <a:srgbClr val="4A86E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2018</a:t>
                      </a:r>
                      <a:endParaRPr/>
                    </a:p>
                  </a:txBody>
                  <a:tcPr marL="91425" marR="91425" marT="91425" marB="91425">
                    <a:lnT w="9525" cap="flat" cmpd="sng">
                      <a:solidFill>
                        <a:srgbClr val="4A86E8"/>
                      </a:solidFill>
                      <a:prstDash val="solid"/>
                      <a:round/>
                      <a:headEnd type="none" w="sm" len="sm"/>
                      <a:tailEnd type="none" w="sm" len="sm"/>
                    </a:lnT>
                  </a:tcPr>
                </a:tc>
                <a:tc>
                  <a:txBody>
                    <a:bodyPr/>
                    <a:lstStyle/>
                    <a:p>
                      <a:pPr marL="0" lvl="0" indent="0" algn="l" rtl="0">
                        <a:spcBef>
                          <a:spcPts val="0"/>
                        </a:spcBef>
                        <a:spcAft>
                          <a:spcPts val="0"/>
                        </a:spcAft>
                        <a:buNone/>
                      </a:pPr>
                      <a:r>
                        <a:rPr lang="en"/>
                        <a:t>91% (212)</a:t>
                      </a:r>
                      <a:endParaRPr/>
                    </a:p>
                  </a:txBody>
                  <a:tcPr marL="91425" marR="91425" marT="91425" marB="91425">
                    <a:lnT w="9525" cap="flat" cmpd="sng">
                      <a:solidFill>
                        <a:srgbClr val="4A86E8"/>
                      </a:solidFill>
                      <a:prstDash val="solid"/>
                      <a:round/>
                      <a:headEnd type="none" w="sm" len="sm"/>
                      <a:tailEnd type="none" w="sm" len="sm"/>
                    </a:lnT>
                  </a:tcPr>
                </a:tc>
                <a:tc>
                  <a:txBody>
                    <a:bodyPr/>
                    <a:lstStyle/>
                    <a:p>
                      <a:pPr marL="0" lvl="0" indent="0" algn="l" rtl="0">
                        <a:spcBef>
                          <a:spcPts val="0"/>
                        </a:spcBef>
                        <a:spcAft>
                          <a:spcPts val="0"/>
                        </a:spcAft>
                        <a:buNone/>
                      </a:pPr>
                      <a:r>
                        <a:rPr lang="en"/>
                        <a:t>85.8 % (199)</a:t>
                      </a:r>
                      <a:endParaRPr/>
                    </a:p>
                  </a:txBody>
                  <a:tcPr marL="91425" marR="91425" marT="91425" marB="91425">
                    <a:lnT w="9525" cap="flat" cmpd="sng">
                      <a:solidFill>
                        <a:srgbClr val="4A86E8"/>
                      </a:solidFill>
                      <a:prstDash val="solid"/>
                      <a:round/>
                      <a:headEnd type="none" w="sm" len="sm"/>
                      <a:tailEnd type="none" w="sm" len="sm"/>
                    </a:lnT>
                  </a:tcPr>
                </a:tc>
                <a:tc>
                  <a:txBody>
                    <a:bodyPr/>
                    <a:lstStyle/>
                    <a:p>
                      <a:pPr marL="0" lvl="0" indent="0" algn="l" rtl="0">
                        <a:spcBef>
                          <a:spcPts val="0"/>
                        </a:spcBef>
                        <a:spcAft>
                          <a:spcPts val="0"/>
                        </a:spcAft>
                        <a:buNone/>
                      </a:pPr>
                      <a:r>
                        <a:rPr lang="en"/>
                        <a:t>100% (232)</a:t>
                      </a:r>
                      <a:endParaRPr/>
                    </a:p>
                  </a:txBody>
                  <a:tcPr marL="91425" marR="91425" marT="91425" marB="91425">
                    <a:lnT w="9525" cap="flat" cmpd="sng">
                      <a:solidFill>
                        <a:srgbClr val="4A86E8"/>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2019</a:t>
                      </a:r>
                      <a:endParaRPr/>
                    </a:p>
                  </a:txBody>
                  <a:tcPr marL="91425" marR="91425" marT="91425" marB="91425"/>
                </a:tc>
                <a:tc>
                  <a:txBody>
                    <a:bodyPr/>
                    <a:lstStyle/>
                    <a:p>
                      <a:pPr marL="0" lvl="0" indent="0" algn="l" rtl="0">
                        <a:spcBef>
                          <a:spcPts val="0"/>
                        </a:spcBef>
                        <a:spcAft>
                          <a:spcPts val="0"/>
                        </a:spcAft>
                        <a:buNone/>
                      </a:pPr>
                      <a:r>
                        <a:rPr lang="en"/>
                        <a:t>84.7% (373)</a:t>
                      </a:r>
                      <a:endParaRPr/>
                    </a:p>
                  </a:txBody>
                  <a:tcPr marL="91425" marR="91425" marT="91425" marB="91425"/>
                </a:tc>
                <a:tc>
                  <a:txBody>
                    <a:bodyPr/>
                    <a:lstStyle/>
                    <a:p>
                      <a:pPr marL="0" lvl="0" indent="0" algn="l" rtl="0">
                        <a:spcBef>
                          <a:spcPts val="0"/>
                        </a:spcBef>
                        <a:spcAft>
                          <a:spcPts val="0"/>
                        </a:spcAft>
                        <a:buNone/>
                      </a:pPr>
                      <a:r>
                        <a:rPr lang="en"/>
                        <a:t>77.95% (343)</a:t>
                      </a:r>
                      <a:endParaRPr/>
                    </a:p>
                  </a:txBody>
                  <a:tcPr marL="91425" marR="91425" marT="91425" marB="91425"/>
                </a:tc>
                <a:tc>
                  <a:txBody>
                    <a:bodyPr/>
                    <a:lstStyle/>
                    <a:p>
                      <a:pPr marL="0" lvl="0" indent="0" algn="l" rtl="0">
                        <a:spcBef>
                          <a:spcPts val="0"/>
                        </a:spcBef>
                        <a:spcAft>
                          <a:spcPts val="0"/>
                        </a:spcAft>
                        <a:buNone/>
                      </a:pPr>
                      <a:r>
                        <a:rPr lang="en"/>
                        <a:t>93.9% (413)</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2020</a:t>
                      </a:r>
                      <a:endParaRPr/>
                    </a:p>
                  </a:txBody>
                  <a:tcPr marL="91425" marR="91425" marT="91425" marB="91425"/>
                </a:tc>
                <a:tc>
                  <a:txBody>
                    <a:bodyPr/>
                    <a:lstStyle/>
                    <a:p>
                      <a:pPr marL="0" lvl="0" indent="0" algn="l" rtl="0">
                        <a:spcBef>
                          <a:spcPts val="0"/>
                        </a:spcBef>
                        <a:spcAft>
                          <a:spcPts val="0"/>
                        </a:spcAft>
                        <a:buNone/>
                      </a:pPr>
                      <a:r>
                        <a:rPr lang="en"/>
                        <a:t>87.1% (399)</a:t>
                      </a:r>
                      <a:endParaRPr/>
                    </a:p>
                  </a:txBody>
                  <a:tcPr marL="91425" marR="91425" marT="91425" marB="91425"/>
                </a:tc>
                <a:tc>
                  <a:txBody>
                    <a:bodyPr/>
                    <a:lstStyle/>
                    <a:p>
                      <a:pPr marL="0" lvl="0" indent="0" algn="l" rtl="0">
                        <a:spcBef>
                          <a:spcPts val="0"/>
                        </a:spcBef>
                        <a:spcAft>
                          <a:spcPts val="0"/>
                        </a:spcAft>
                        <a:buNone/>
                      </a:pPr>
                      <a:r>
                        <a:rPr lang="en"/>
                        <a:t>79.5% (364)</a:t>
                      </a:r>
                      <a:endParaRPr/>
                    </a:p>
                  </a:txBody>
                  <a:tcPr marL="91425" marR="91425" marT="91425" marB="91425"/>
                </a:tc>
                <a:tc>
                  <a:txBody>
                    <a:bodyPr/>
                    <a:lstStyle/>
                    <a:p>
                      <a:pPr marL="0" lvl="0" indent="0" algn="l" rtl="0">
                        <a:spcBef>
                          <a:spcPts val="0"/>
                        </a:spcBef>
                        <a:spcAft>
                          <a:spcPts val="0"/>
                        </a:spcAft>
                        <a:buNone/>
                      </a:pPr>
                      <a:r>
                        <a:rPr lang="en"/>
                        <a:t>81.8% (375)</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2021</a:t>
                      </a:r>
                      <a:endParaRPr/>
                    </a:p>
                  </a:txBody>
                  <a:tcPr marL="91425" marR="91425" marT="91425" marB="91425"/>
                </a:tc>
                <a:tc>
                  <a:txBody>
                    <a:bodyPr/>
                    <a:lstStyle/>
                    <a:p>
                      <a:pPr marL="0" lvl="0" indent="0" algn="l" rtl="0">
                        <a:spcBef>
                          <a:spcPts val="0"/>
                        </a:spcBef>
                        <a:spcAft>
                          <a:spcPts val="0"/>
                        </a:spcAft>
                        <a:buNone/>
                      </a:pPr>
                      <a:r>
                        <a:rPr lang="en"/>
                        <a:t>90.2% (633)</a:t>
                      </a:r>
                      <a:endParaRPr/>
                    </a:p>
                  </a:txBody>
                  <a:tcPr marL="91425" marR="91425" marT="91425" marB="91425"/>
                </a:tc>
                <a:tc>
                  <a:txBody>
                    <a:bodyPr/>
                    <a:lstStyle/>
                    <a:p>
                      <a:pPr marL="0" lvl="0" indent="0" algn="l" rtl="0">
                        <a:spcBef>
                          <a:spcPts val="0"/>
                        </a:spcBef>
                        <a:spcAft>
                          <a:spcPts val="0"/>
                        </a:spcAft>
                        <a:buNone/>
                      </a:pPr>
                      <a:r>
                        <a:rPr lang="en"/>
                        <a:t>79.8% (560)</a:t>
                      </a:r>
                      <a:endParaRPr/>
                    </a:p>
                  </a:txBody>
                  <a:tcPr marL="91425" marR="91425" marT="91425" marB="91425"/>
                </a:tc>
                <a:tc>
                  <a:txBody>
                    <a:bodyPr/>
                    <a:lstStyle/>
                    <a:p>
                      <a:pPr marL="0" lvl="0" indent="0" algn="l" rtl="0">
                        <a:spcBef>
                          <a:spcPts val="0"/>
                        </a:spcBef>
                        <a:spcAft>
                          <a:spcPts val="0"/>
                        </a:spcAft>
                        <a:buNone/>
                      </a:pPr>
                      <a:r>
                        <a:rPr lang="en"/>
                        <a:t>83.2% (584) </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2022</a:t>
                      </a:r>
                      <a:endParaRPr/>
                    </a:p>
                  </a:txBody>
                  <a:tcPr marL="91425" marR="91425" marT="91425" marB="91425"/>
                </a:tc>
                <a:tc>
                  <a:txBody>
                    <a:bodyPr/>
                    <a:lstStyle/>
                    <a:p>
                      <a:pPr marL="0" lvl="0" indent="0" algn="l" rtl="0">
                        <a:spcBef>
                          <a:spcPts val="0"/>
                        </a:spcBef>
                        <a:spcAft>
                          <a:spcPts val="0"/>
                        </a:spcAft>
                        <a:buNone/>
                      </a:pPr>
                      <a:r>
                        <a:rPr lang="en"/>
                        <a:t>90.6% (1023)</a:t>
                      </a:r>
                      <a:endParaRPr/>
                    </a:p>
                  </a:txBody>
                  <a:tcPr marL="91425" marR="91425" marT="91425" marB="91425"/>
                </a:tc>
                <a:tc>
                  <a:txBody>
                    <a:bodyPr/>
                    <a:lstStyle/>
                    <a:p>
                      <a:pPr marL="0" lvl="0" indent="0" algn="l" rtl="0">
                        <a:spcBef>
                          <a:spcPts val="0"/>
                        </a:spcBef>
                        <a:spcAft>
                          <a:spcPts val="0"/>
                        </a:spcAft>
                        <a:buNone/>
                      </a:pPr>
                      <a:r>
                        <a:rPr lang="en"/>
                        <a:t>79.2% (894)</a:t>
                      </a:r>
                      <a:endParaRPr/>
                    </a:p>
                  </a:txBody>
                  <a:tcPr marL="91425" marR="91425" marT="91425" marB="91425"/>
                </a:tc>
                <a:tc>
                  <a:txBody>
                    <a:bodyPr/>
                    <a:lstStyle/>
                    <a:p>
                      <a:pPr marL="0" lvl="0" indent="0" algn="l" rtl="0">
                        <a:spcBef>
                          <a:spcPts val="0"/>
                        </a:spcBef>
                        <a:spcAft>
                          <a:spcPts val="0"/>
                        </a:spcAft>
                        <a:buNone/>
                      </a:pPr>
                      <a:r>
                        <a:rPr lang="en"/>
                        <a:t>73.8% (833)</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Total </a:t>
                      </a:r>
                      <a:endParaRPr/>
                    </a:p>
                  </a:txBody>
                  <a:tcPr marL="91425" marR="91425" marT="91425" marB="91425"/>
                </a:tc>
                <a:tc>
                  <a:txBody>
                    <a:bodyPr/>
                    <a:lstStyle/>
                    <a:p>
                      <a:pPr marL="0" lvl="0" indent="0" algn="l" rtl="0">
                        <a:spcBef>
                          <a:spcPts val="0"/>
                        </a:spcBef>
                        <a:spcAft>
                          <a:spcPts val="0"/>
                        </a:spcAft>
                        <a:buNone/>
                      </a:pPr>
                      <a:r>
                        <a:rPr lang="en"/>
                        <a:t>89.1% ( 2640)</a:t>
                      </a:r>
                      <a:endParaRPr/>
                    </a:p>
                  </a:txBody>
                  <a:tcPr marL="91425" marR="91425" marT="91425" marB="91425"/>
                </a:tc>
                <a:tc>
                  <a:txBody>
                    <a:bodyPr/>
                    <a:lstStyle/>
                    <a:p>
                      <a:pPr marL="0" lvl="0" indent="0" algn="l" rtl="0">
                        <a:spcBef>
                          <a:spcPts val="0"/>
                        </a:spcBef>
                        <a:spcAft>
                          <a:spcPts val="0"/>
                        </a:spcAft>
                        <a:buNone/>
                      </a:pPr>
                      <a:r>
                        <a:rPr lang="en"/>
                        <a:t>(79.7%) (2630) </a:t>
                      </a:r>
                      <a:endParaRPr/>
                    </a:p>
                  </a:txBody>
                  <a:tcPr marL="91425" marR="91425" marT="91425" marB="91425"/>
                </a:tc>
                <a:tc>
                  <a:txBody>
                    <a:bodyPr/>
                    <a:lstStyle/>
                    <a:p>
                      <a:pPr marL="0" lvl="0" indent="0" algn="l" rtl="0">
                        <a:spcBef>
                          <a:spcPts val="0"/>
                        </a:spcBef>
                        <a:spcAft>
                          <a:spcPts val="0"/>
                        </a:spcAft>
                        <a:buNone/>
                      </a:pPr>
                      <a:r>
                        <a:rPr lang="en"/>
                        <a:t>83.2% (2437)</a:t>
                      </a: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6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70" name="Google Shape;370;p67"/>
          <p:cNvSpPr txBox="1">
            <a:spLocks noGrp="1"/>
          </p:cNvSpPr>
          <p:nvPr>
            <p:ph type="title"/>
          </p:nvPr>
        </p:nvSpPr>
        <p:spPr>
          <a:xfrm>
            <a:off x="473202" y="479640"/>
            <a:ext cx="2571900" cy="12894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latin typeface="Calibri"/>
                <a:ea typeface="Calibri"/>
                <a:cs typeface="Calibri"/>
                <a:sym typeface="Calibri"/>
              </a:rPr>
              <a:t>Telemed utilization</a:t>
            </a:r>
            <a:endParaRPr sz="4100"/>
          </a:p>
        </p:txBody>
      </p:sp>
      <p:sp>
        <p:nvSpPr>
          <p:cNvPr id="371" name="Google Shape;371;p67"/>
          <p:cNvSpPr/>
          <p:nvPr/>
        </p:nvSpPr>
        <p:spPr>
          <a:xfrm>
            <a:off x="482459" y="1930317"/>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72" name="Google Shape;372;p67"/>
          <p:cNvSpPr txBox="1">
            <a:spLocks noGrp="1"/>
          </p:cNvSpPr>
          <p:nvPr>
            <p:ph type="body" idx="1"/>
          </p:nvPr>
        </p:nvSpPr>
        <p:spPr>
          <a:xfrm>
            <a:off x="473202" y="2105406"/>
            <a:ext cx="2571900" cy="2558100"/>
          </a:xfrm>
          <a:prstGeom prst="rect">
            <a:avLst/>
          </a:prstGeom>
          <a:noFill/>
          <a:ln>
            <a:noFill/>
          </a:ln>
        </p:spPr>
        <p:txBody>
          <a:bodyPr spcFirstLastPara="1" wrap="square" lIns="68575" tIns="34275" rIns="68575" bIns="34275" anchor="t" anchorCtr="0">
            <a:normAutofit/>
          </a:bodyPr>
          <a:lstStyle/>
          <a:p>
            <a:pPr marL="177800" lvl="0" indent="-184150" algn="l" rtl="0">
              <a:lnSpc>
                <a:spcPct val="90000"/>
              </a:lnSpc>
              <a:spcBef>
                <a:spcPts val="0"/>
              </a:spcBef>
              <a:spcAft>
                <a:spcPts val="0"/>
              </a:spcAft>
              <a:buClr>
                <a:schemeClr val="dk1"/>
              </a:buClr>
              <a:buSzPts val="1700"/>
              <a:buChar char="•"/>
            </a:pPr>
            <a:r>
              <a:rPr lang="en" sz="1700"/>
              <a:t>Those retained after 3 months have higher % telemed (t=2.2, df=221.9, p=0.02)</a:t>
            </a:r>
            <a:endParaRPr/>
          </a:p>
          <a:p>
            <a:pPr marL="177800" lvl="0" indent="-184150" algn="l" rtl="0">
              <a:lnSpc>
                <a:spcPct val="90000"/>
              </a:lnSpc>
              <a:spcBef>
                <a:spcPts val="800"/>
              </a:spcBef>
              <a:spcAft>
                <a:spcPts val="0"/>
              </a:spcAft>
              <a:buClr>
                <a:schemeClr val="dk1"/>
              </a:buClr>
              <a:buSzPts val="1700"/>
              <a:buChar char="•"/>
            </a:pPr>
            <a:r>
              <a:rPr lang="en" sz="1700"/>
              <a:t>6-month retention was not associated with % telemed (t=1.2, df=266.5, p=0.24)</a:t>
            </a:r>
            <a:endParaRPr/>
          </a:p>
        </p:txBody>
      </p:sp>
      <p:pic>
        <p:nvPicPr>
          <p:cNvPr id="373" name="Google Shape;373;p67" descr="A comparison of a graph&#10;&#10;Description automatically generated"/>
          <p:cNvPicPr preferRelativeResize="0"/>
          <p:nvPr/>
        </p:nvPicPr>
        <p:blipFill rotWithShape="1">
          <a:blip r:embed="rId3">
            <a:alphaModFix/>
          </a:blip>
          <a:srcRect/>
          <a:stretch/>
        </p:blipFill>
        <p:spPr>
          <a:xfrm>
            <a:off x="3490722" y="722540"/>
            <a:ext cx="5177790" cy="36984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8"/>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379" name="Google Shape;379;p68"/>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380" name="Google Shape;380;p68"/>
          <p:cNvPicPr preferRelativeResize="0"/>
          <p:nvPr/>
        </p:nvPicPr>
        <p:blipFill rotWithShape="1">
          <a:blip r:embed="rId5">
            <a:alphaModFix/>
          </a:blip>
          <a:srcRect/>
          <a:stretch/>
        </p:blipFill>
        <p:spPr>
          <a:xfrm>
            <a:off x="342090" y="1210000"/>
            <a:ext cx="4329538" cy="3092527"/>
          </a:xfrm>
          <a:prstGeom prst="rect">
            <a:avLst/>
          </a:prstGeom>
          <a:noFill/>
          <a:ln>
            <a:noFill/>
          </a:ln>
        </p:spPr>
      </p:pic>
      <p:pic>
        <p:nvPicPr>
          <p:cNvPr id="381" name="Google Shape;381;p68"/>
          <p:cNvPicPr preferRelativeResize="0"/>
          <p:nvPr/>
        </p:nvPicPr>
        <p:blipFill rotWithShape="1">
          <a:blip r:embed="rId6">
            <a:alphaModFix/>
          </a:blip>
          <a:srcRect/>
          <a:stretch/>
        </p:blipFill>
        <p:spPr>
          <a:xfrm>
            <a:off x="4671632" y="1210000"/>
            <a:ext cx="4329538" cy="3092527"/>
          </a:xfrm>
          <a:prstGeom prst="rect">
            <a:avLst/>
          </a:prstGeom>
          <a:noFill/>
          <a:ln>
            <a:noFill/>
          </a:ln>
        </p:spPr>
      </p:pic>
      <p:sp>
        <p:nvSpPr>
          <p:cNvPr id="382" name="Google Shape;382;p68"/>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100% telemed utilization was not associated with 3- or 6-month retention.</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6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Age</a:t>
            </a:r>
            <a:endParaRPr/>
          </a:p>
        </p:txBody>
      </p:sp>
      <p:pic>
        <p:nvPicPr>
          <p:cNvPr id="388" name="Google Shape;388;p69"/>
          <p:cNvPicPr preferRelativeResize="0"/>
          <p:nvPr/>
        </p:nvPicPr>
        <p:blipFill rotWithShape="1">
          <a:blip r:embed="rId3">
            <a:alphaModFix/>
          </a:blip>
          <a:srcRect/>
          <a:stretch/>
        </p:blipFill>
        <p:spPr>
          <a:xfrm>
            <a:off x="2088866" y="1369219"/>
            <a:ext cx="5177790" cy="36984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 Financial Disclosures	to Report</a:t>
            </a:r>
            <a:endParaRPr/>
          </a:p>
        </p:txBody>
      </p:sp>
      <p:sp>
        <p:nvSpPr>
          <p:cNvPr id="218" name="Google Shape;218;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Funding from Pew Charitable Trusts</a:t>
            </a:r>
            <a:endParaRPr/>
          </a:p>
          <a:p>
            <a:pPr marL="0" lvl="0" indent="0" algn="l" rtl="0">
              <a:spcBef>
                <a:spcPts val="1200"/>
              </a:spcBef>
              <a:spcAft>
                <a:spcPts val="1200"/>
              </a:spcAft>
              <a:buNone/>
            </a:pPr>
            <a:r>
              <a:rPr lang="en"/>
              <a:t>Salary support from HRSA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70"/>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94" name="Google Shape;394;p70"/>
          <p:cNvSpPr txBox="1">
            <a:spLocks noGrp="1"/>
          </p:cNvSpPr>
          <p:nvPr>
            <p:ph type="title"/>
          </p:nvPr>
        </p:nvSpPr>
        <p:spPr>
          <a:xfrm>
            <a:off x="473202" y="479640"/>
            <a:ext cx="2571900" cy="12894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Age</a:t>
            </a:r>
            <a:endParaRPr/>
          </a:p>
        </p:txBody>
      </p:sp>
      <p:sp>
        <p:nvSpPr>
          <p:cNvPr id="395" name="Google Shape;395;p70"/>
          <p:cNvSpPr/>
          <p:nvPr/>
        </p:nvSpPr>
        <p:spPr>
          <a:xfrm>
            <a:off x="482459" y="1930317"/>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96" name="Google Shape;396;p70"/>
          <p:cNvSpPr txBox="1">
            <a:spLocks noGrp="1"/>
          </p:cNvSpPr>
          <p:nvPr>
            <p:ph type="body" idx="1"/>
          </p:nvPr>
        </p:nvSpPr>
        <p:spPr>
          <a:xfrm>
            <a:off x="473202" y="2105406"/>
            <a:ext cx="2571900" cy="2558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700"/>
              <a:buNone/>
            </a:pPr>
            <a:r>
              <a:rPr lang="en" sz="1700"/>
              <a:t>Age (continuous) was not associated with 3-month (t=-1.0, df=234.7, p=0.30) or 6-month retention (t=1.7, df=275.1, p=0.09)</a:t>
            </a:r>
            <a:endParaRPr/>
          </a:p>
        </p:txBody>
      </p:sp>
      <p:pic>
        <p:nvPicPr>
          <p:cNvPr id="397" name="Google Shape;397;p70"/>
          <p:cNvPicPr preferRelativeResize="0"/>
          <p:nvPr/>
        </p:nvPicPr>
        <p:blipFill rotWithShape="1">
          <a:blip r:embed="rId3">
            <a:alphaModFix/>
          </a:blip>
          <a:srcRect/>
          <a:stretch/>
        </p:blipFill>
        <p:spPr>
          <a:xfrm>
            <a:off x="3490722" y="722540"/>
            <a:ext cx="5177790" cy="36984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sp>
        <p:nvSpPr>
          <p:cNvPr id="402" name="Google Shape;402;p7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03" name="Google Shape;403;p71"/>
          <p:cNvSpPr txBox="1">
            <a:spLocks noGrp="1"/>
          </p:cNvSpPr>
          <p:nvPr>
            <p:ph type="title"/>
          </p:nvPr>
        </p:nvSpPr>
        <p:spPr>
          <a:xfrm>
            <a:off x="473202" y="479640"/>
            <a:ext cx="2571900" cy="12894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Race and ethnicity</a:t>
            </a:r>
            <a:endParaRPr/>
          </a:p>
        </p:txBody>
      </p:sp>
      <p:sp>
        <p:nvSpPr>
          <p:cNvPr id="404" name="Google Shape;404;p71"/>
          <p:cNvSpPr/>
          <p:nvPr/>
        </p:nvSpPr>
        <p:spPr>
          <a:xfrm>
            <a:off x="482459" y="1930317"/>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05" name="Google Shape;405;p71"/>
          <p:cNvSpPr txBox="1">
            <a:spLocks noGrp="1"/>
          </p:cNvSpPr>
          <p:nvPr>
            <p:ph type="body" idx="1"/>
          </p:nvPr>
        </p:nvSpPr>
        <p:spPr>
          <a:xfrm>
            <a:off x="473202" y="2105406"/>
            <a:ext cx="2571900" cy="2558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700"/>
              <a:buNone/>
            </a:pPr>
            <a:r>
              <a:rPr lang="en" sz="1700"/>
              <a:t>Both race and ethnicity were not associated with 3- or 6-month retention</a:t>
            </a:r>
            <a:endParaRPr/>
          </a:p>
        </p:txBody>
      </p:sp>
      <p:pic>
        <p:nvPicPr>
          <p:cNvPr id="406" name="Google Shape;406;p71"/>
          <p:cNvPicPr preferRelativeResize="0"/>
          <p:nvPr/>
        </p:nvPicPr>
        <p:blipFill rotWithShape="1">
          <a:blip r:embed="rId3">
            <a:alphaModFix/>
          </a:blip>
          <a:srcRect/>
          <a:stretch/>
        </p:blipFill>
        <p:spPr>
          <a:xfrm>
            <a:off x="3490722" y="722540"/>
            <a:ext cx="5177790" cy="369842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Google Shape;411;p72"/>
          <p:cNvSpPr txBox="1">
            <a:spLocks noGrp="1"/>
          </p:cNvSpPr>
          <p:nvPr>
            <p:ph type="body" idx="1"/>
          </p:nvPr>
        </p:nvSpPr>
        <p:spPr>
          <a:xfrm>
            <a:off x="572691" y="675715"/>
            <a:ext cx="3868500" cy="61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1800"/>
              <a:buNone/>
            </a:pPr>
            <a:r>
              <a:rPr lang="en"/>
              <a:t>Fisher’s exact test p-value = 0.0512</a:t>
            </a:r>
            <a:endParaRPr/>
          </a:p>
        </p:txBody>
      </p:sp>
      <p:sp>
        <p:nvSpPr>
          <p:cNvPr id="412" name="Google Shape;412;p72"/>
          <p:cNvSpPr txBox="1">
            <a:spLocks noGrp="1"/>
          </p:cNvSpPr>
          <p:nvPr>
            <p:ph type="body" idx="3"/>
          </p:nvPr>
        </p:nvSpPr>
        <p:spPr>
          <a:xfrm>
            <a:off x="4572000" y="675715"/>
            <a:ext cx="3887400" cy="61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1800"/>
              <a:buNone/>
            </a:pPr>
            <a:r>
              <a:rPr lang="en"/>
              <a:t>Fisher’s exact test p-value = 0.9262</a:t>
            </a:r>
            <a:endParaRPr/>
          </a:p>
        </p:txBody>
      </p:sp>
      <p:pic>
        <p:nvPicPr>
          <p:cNvPr id="413" name="Google Shape;413;p72"/>
          <p:cNvPicPr preferRelativeResize="0"/>
          <p:nvPr/>
        </p:nvPicPr>
        <p:blipFill rotWithShape="1">
          <a:blip r:embed="rId3">
            <a:alphaModFix/>
          </a:blip>
          <a:srcRect/>
          <a:stretch/>
        </p:blipFill>
        <p:spPr>
          <a:xfrm>
            <a:off x="342089" y="1375255"/>
            <a:ext cx="4329541" cy="3092530"/>
          </a:xfrm>
          <a:prstGeom prst="rect">
            <a:avLst/>
          </a:prstGeom>
          <a:noFill/>
          <a:ln>
            <a:noFill/>
          </a:ln>
        </p:spPr>
      </p:pic>
      <p:pic>
        <p:nvPicPr>
          <p:cNvPr id="414" name="Google Shape;414;p72"/>
          <p:cNvPicPr preferRelativeResize="0"/>
          <p:nvPr/>
        </p:nvPicPr>
        <p:blipFill rotWithShape="1">
          <a:blip r:embed="rId4">
            <a:alphaModFix/>
          </a:blip>
          <a:srcRect/>
          <a:stretch/>
        </p:blipFill>
        <p:spPr>
          <a:xfrm>
            <a:off x="4671632" y="1375255"/>
            <a:ext cx="4329541" cy="309253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3"/>
          <p:cNvSpPr txBox="1">
            <a:spLocks noGrp="1"/>
          </p:cNvSpPr>
          <p:nvPr>
            <p:ph type="body" idx="1"/>
          </p:nvPr>
        </p:nvSpPr>
        <p:spPr>
          <a:xfrm>
            <a:off x="572691" y="675715"/>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420" name="Google Shape;420;p73"/>
          <p:cNvSpPr txBox="1">
            <a:spLocks noGrp="1"/>
          </p:cNvSpPr>
          <p:nvPr>
            <p:ph type="body" idx="3"/>
          </p:nvPr>
        </p:nvSpPr>
        <p:spPr>
          <a:xfrm>
            <a:off x="4572000" y="675715"/>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421" name="Google Shape;421;p73"/>
          <p:cNvPicPr preferRelativeResize="0"/>
          <p:nvPr/>
        </p:nvPicPr>
        <p:blipFill rotWithShape="1">
          <a:blip r:embed="rId5">
            <a:alphaModFix/>
          </a:blip>
          <a:srcRect/>
          <a:stretch/>
        </p:blipFill>
        <p:spPr>
          <a:xfrm>
            <a:off x="342089" y="1375255"/>
            <a:ext cx="4329541" cy="3092530"/>
          </a:xfrm>
          <a:prstGeom prst="rect">
            <a:avLst/>
          </a:prstGeom>
          <a:noFill/>
          <a:ln>
            <a:noFill/>
          </a:ln>
        </p:spPr>
      </p:pic>
      <p:pic>
        <p:nvPicPr>
          <p:cNvPr id="422" name="Google Shape;422;p73"/>
          <p:cNvPicPr preferRelativeResize="0"/>
          <p:nvPr/>
        </p:nvPicPr>
        <p:blipFill rotWithShape="1">
          <a:blip r:embed="rId6">
            <a:alphaModFix/>
          </a:blip>
          <a:srcRect/>
          <a:stretch/>
        </p:blipFill>
        <p:spPr>
          <a:xfrm>
            <a:off x="4671632" y="1375255"/>
            <a:ext cx="4329541" cy="309253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7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28" name="Google Shape;428;p74"/>
          <p:cNvSpPr txBox="1">
            <a:spLocks noGrp="1"/>
          </p:cNvSpPr>
          <p:nvPr>
            <p:ph type="title"/>
          </p:nvPr>
        </p:nvSpPr>
        <p:spPr>
          <a:xfrm>
            <a:off x="473202" y="480060"/>
            <a:ext cx="3614100" cy="11112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4100"/>
              <a:t>Sex assigned at birth</a:t>
            </a:r>
            <a:endParaRPr/>
          </a:p>
        </p:txBody>
      </p:sp>
      <p:sp>
        <p:nvSpPr>
          <p:cNvPr id="429" name="Google Shape;429;p74"/>
          <p:cNvSpPr/>
          <p:nvPr/>
        </p:nvSpPr>
        <p:spPr>
          <a:xfrm>
            <a:off x="482459" y="1779651"/>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430" name="Google Shape;430;p74"/>
          <p:cNvPicPr preferRelativeResize="0"/>
          <p:nvPr/>
        </p:nvPicPr>
        <p:blipFill rotWithShape="1">
          <a:blip r:embed="rId3">
            <a:alphaModFix/>
          </a:blip>
          <a:srcRect/>
          <a:stretch/>
        </p:blipFill>
        <p:spPr>
          <a:xfrm>
            <a:off x="4268541" y="1109527"/>
            <a:ext cx="4399970" cy="31428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5"/>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436" name="Google Shape;436;p75"/>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437" name="Google Shape;437;p75"/>
          <p:cNvPicPr preferRelativeResize="0"/>
          <p:nvPr/>
        </p:nvPicPr>
        <p:blipFill rotWithShape="1">
          <a:blip r:embed="rId5">
            <a:alphaModFix/>
          </a:blip>
          <a:srcRect/>
          <a:stretch/>
        </p:blipFill>
        <p:spPr>
          <a:xfrm>
            <a:off x="342089" y="1210000"/>
            <a:ext cx="4329541" cy="3092530"/>
          </a:xfrm>
          <a:prstGeom prst="rect">
            <a:avLst/>
          </a:prstGeom>
          <a:noFill/>
          <a:ln>
            <a:noFill/>
          </a:ln>
        </p:spPr>
      </p:pic>
      <p:pic>
        <p:nvPicPr>
          <p:cNvPr id="438" name="Google Shape;438;p75"/>
          <p:cNvPicPr preferRelativeResize="0"/>
          <p:nvPr/>
        </p:nvPicPr>
        <p:blipFill rotWithShape="1">
          <a:blip r:embed="rId6">
            <a:alphaModFix/>
          </a:blip>
          <a:srcRect/>
          <a:stretch/>
        </p:blipFill>
        <p:spPr>
          <a:xfrm>
            <a:off x="4671632" y="1210000"/>
            <a:ext cx="4329541" cy="3092530"/>
          </a:xfrm>
          <a:prstGeom prst="rect">
            <a:avLst/>
          </a:prstGeom>
          <a:noFill/>
          <a:ln>
            <a:noFill/>
          </a:ln>
        </p:spPr>
      </p:pic>
      <p:sp>
        <p:nvSpPr>
          <p:cNvPr id="439" name="Google Shape;439;p75"/>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Sex assigned at birth was associated with 3-month retention but not 6-month retention</a:t>
            </a:r>
            <a:endParaRPr sz="1100"/>
          </a:p>
          <a:p>
            <a:pPr marL="0" marR="0" lvl="0" indent="0" algn="l" rtl="0">
              <a:lnSpc>
                <a:spcPct val="90000"/>
              </a:lnSpc>
              <a:spcBef>
                <a:spcPts val="80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It is unclear due to current EMR limitations whether this variable was conflated with gender identity.</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7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45" name="Google Shape;445;p76"/>
          <p:cNvSpPr txBox="1">
            <a:spLocks noGrp="1"/>
          </p:cNvSpPr>
          <p:nvPr>
            <p:ph type="title"/>
          </p:nvPr>
        </p:nvSpPr>
        <p:spPr>
          <a:xfrm>
            <a:off x="473202" y="479640"/>
            <a:ext cx="2571900" cy="12894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Sexual orientation</a:t>
            </a:r>
            <a:endParaRPr/>
          </a:p>
        </p:txBody>
      </p:sp>
      <p:sp>
        <p:nvSpPr>
          <p:cNvPr id="446" name="Google Shape;446;p76"/>
          <p:cNvSpPr/>
          <p:nvPr/>
        </p:nvSpPr>
        <p:spPr>
          <a:xfrm>
            <a:off x="482459" y="1930317"/>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47" name="Google Shape;447;p76"/>
          <p:cNvSpPr txBox="1">
            <a:spLocks noGrp="1"/>
          </p:cNvSpPr>
          <p:nvPr>
            <p:ph type="body" idx="1"/>
          </p:nvPr>
        </p:nvSpPr>
        <p:spPr>
          <a:xfrm>
            <a:off x="473202" y="2105406"/>
            <a:ext cx="2571900" cy="2558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700"/>
              <a:buNone/>
            </a:pPr>
            <a:endParaRPr sz="1700"/>
          </a:p>
        </p:txBody>
      </p:sp>
      <p:pic>
        <p:nvPicPr>
          <p:cNvPr id="448" name="Google Shape;448;p76"/>
          <p:cNvPicPr preferRelativeResize="0"/>
          <p:nvPr/>
        </p:nvPicPr>
        <p:blipFill rotWithShape="1">
          <a:blip r:embed="rId3">
            <a:alphaModFix/>
          </a:blip>
          <a:srcRect/>
          <a:stretch/>
        </p:blipFill>
        <p:spPr>
          <a:xfrm>
            <a:off x="3490722" y="722540"/>
            <a:ext cx="5177790" cy="369842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7"/>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454" name="Google Shape;454;p77"/>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455" name="Google Shape;455;p77"/>
          <p:cNvPicPr preferRelativeResize="0"/>
          <p:nvPr/>
        </p:nvPicPr>
        <p:blipFill rotWithShape="1">
          <a:blip r:embed="rId5">
            <a:alphaModFix/>
          </a:blip>
          <a:srcRect/>
          <a:stretch/>
        </p:blipFill>
        <p:spPr>
          <a:xfrm>
            <a:off x="342090" y="1210000"/>
            <a:ext cx="4329538" cy="3092530"/>
          </a:xfrm>
          <a:prstGeom prst="rect">
            <a:avLst/>
          </a:prstGeom>
          <a:noFill/>
          <a:ln>
            <a:noFill/>
          </a:ln>
        </p:spPr>
      </p:pic>
      <p:pic>
        <p:nvPicPr>
          <p:cNvPr id="456" name="Google Shape;456;p77"/>
          <p:cNvPicPr preferRelativeResize="0"/>
          <p:nvPr/>
        </p:nvPicPr>
        <p:blipFill rotWithShape="1">
          <a:blip r:embed="rId6">
            <a:alphaModFix/>
          </a:blip>
          <a:srcRect/>
          <a:stretch/>
        </p:blipFill>
        <p:spPr>
          <a:xfrm>
            <a:off x="4671632" y="1210000"/>
            <a:ext cx="4329538" cy="3092530"/>
          </a:xfrm>
          <a:prstGeom prst="rect">
            <a:avLst/>
          </a:prstGeom>
          <a:noFill/>
          <a:ln>
            <a:noFill/>
          </a:ln>
        </p:spPr>
      </p:pic>
      <p:sp>
        <p:nvSpPr>
          <p:cNvPr id="457" name="Google Shape;457;p77"/>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Sexual orientation was not associated with 3- or 6-month retention.</a:t>
            </a: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78"/>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63" name="Google Shape;463;p78"/>
          <p:cNvSpPr txBox="1">
            <a:spLocks noGrp="1"/>
          </p:cNvSpPr>
          <p:nvPr>
            <p:ph type="title"/>
          </p:nvPr>
        </p:nvSpPr>
        <p:spPr>
          <a:xfrm>
            <a:off x="473202" y="479640"/>
            <a:ext cx="2571900" cy="12894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Education</a:t>
            </a:r>
            <a:endParaRPr/>
          </a:p>
        </p:txBody>
      </p:sp>
      <p:sp>
        <p:nvSpPr>
          <p:cNvPr id="464" name="Google Shape;464;p78"/>
          <p:cNvSpPr/>
          <p:nvPr/>
        </p:nvSpPr>
        <p:spPr>
          <a:xfrm>
            <a:off x="482459" y="1930317"/>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65" name="Google Shape;465;p78"/>
          <p:cNvSpPr txBox="1">
            <a:spLocks noGrp="1"/>
          </p:cNvSpPr>
          <p:nvPr>
            <p:ph type="body" idx="1"/>
          </p:nvPr>
        </p:nvSpPr>
        <p:spPr>
          <a:xfrm>
            <a:off x="473202" y="2105406"/>
            <a:ext cx="2571900" cy="2558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700"/>
              <a:buNone/>
            </a:pPr>
            <a:endParaRPr sz="1700"/>
          </a:p>
        </p:txBody>
      </p:sp>
      <p:pic>
        <p:nvPicPr>
          <p:cNvPr id="466" name="Google Shape;466;p78"/>
          <p:cNvPicPr preferRelativeResize="0"/>
          <p:nvPr/>
        </p:nvPicPr>
        <p:blipFill rotWithShape="1">
          <a:blip r:embed="rId3">
            <a:alphaModFix/>
          </a:blip>
          <a:srcRect/>
          <a:stretch/>
        </p:blipFill>
        <p:spPr>
          <a:xfrm>
            <a:off x="3490722" y="722540"/>
            <a:ext cx="5177790" cy="369842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9"/>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472" name="Google Shape;472;p79"/>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473" name="Google Shape;473;p79"/>
          <p:cNvPicPr preferRelativeResize="0"/>
          <p:nvPr/>
        </p:nvPicPr>
        <p:blipFill rotWithShape="1">
          <a:blip r:embed="rId5">
            <a:alphaModFix/>
          </a:blip>
          <a:srcRect/>
          <a:stretch/>
        </p:blipFill>
        <p:spPr>
          <a:xfrm>
            <a:off x="342090" y="1210000"/>
            <a:ext cx="4329538" cy="3092527"/>
          </a:xfrm>
          <a:prstGeom prst="rect">
            <a:avLst/>
          </a:prstGeom>
          <a:noFill/>
          <a:ln>
            <a:noFill/>
          </a:ln>
        </p:spPr>
      </p:pic>
      <p:pic>
        <p:nvPicPr>
          <p:cNvPr id="474" name="Google Shape;474;p79"/>
          <p:cNvPicPr preferRelativeResize="0"/>
          <p:nvPr/>
        </p:nvPicPr>
        <p:blipFill rotWithShape="1">
          <a:blip r:embed="rId6">
            <a:alphaModFix/>
          </a:blip>
          <a:srcRect/>
          <a:stretch/>
        </p:blipFill>
        <p:spPr>
          <a:xfrm>
            <a:off x="4671632" y="1210000"/>
            <a:ext cx="4329538" cy="3092527"/>
          </a:xfrm>
          <a:prstGeom prst="rect">
            <a:avLst/>
          </a:prstGeom>
          <a:noFill/>
          <a:ln>
            <a:noFill/>
          </a:ln>
        </p:spPr>
      </p:pic>
      <p:sp>
        <p:nvSpPr>
          <p:cNvPr id="475" name="Google Shape;475;p79"/>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Educational attainment was not associated with 3- or 6-month retention.</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4"/>
          <p:cNvPicPr preferRelativeResize="0"/>
          <p:nvPr/>
        </p:nvPicPr>
        <p:blipFill>
          <a:blip r:embed="rId3">
            <a:alphaModFix/>
          </a:blip>
          <a:stretch>
            <a:fillRect/>
          </a:stretch>
        </p:blipFill>
        <p:spPr>
          <a:xfrm>
            <a:off x="6" y="0"/>
            <a:ext cx="9144000" cy="568454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Google Shape;480;p80"/>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1" name="Google Shape;481;p80"/>
          <p:cNvSpPr txBox="1">
            <a:spLocks noGrp="1"/>
          </p:cNvSpPr>
          <p:nvPr>
            <p:ph type="title"/>
          </p:nvPr>
        </p:nvSpPr>
        <p:spPr>
          <a:xfrm>
            <a:off x="473202" y="480060"/>
            <a:ext cx="3614100" cy="1111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600"/>
              <a:buFont typeface="Calibri"/>
              <a:buNone/>
            </a:pPr>
            <a:r>
              <a:rPr lang="en" sz="3600"/>
              <a:t>Hard to pay for basic necessities</a:t>
            </a:r>
            <a:endParaRPr sz="3500"/>
          </a:p>
        </p:txBody>
      </p:sp>
      <p:sp>
        <p:nvSpPr>
          <p:cNvPr id="482" name="Google Shape;482;p80"/>
          <p:cNvSpPr/>
          <p:nvPr/>
        </p:nvSpPr>
        <p:spPr>
          <a:xfrm>
            <a:off x="482459" y="1779651"/>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83" name="Google Shape;483;p80"/>
          <p:cNvSpPr txBox="1">
            <a:spLocks noGrp="1"/>
          </p:cNvSpPr>
          <p:nvPr>
            <p:ph type="body" idx="1"/>
          </p:nvPr>
        </p:nvSpPr>
        <p:spPr>
          <a:xfrm>
            <a:off x="473202" y="1995678"/>
            <a:ext cx="3614100" cy="2661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700"/>
              <a:buNone/>
            </a:pPr>
            <a:endParaRPr sz="1700"/>
          </a:p>
        </p:txBody>
      </p:sp>
      <p:pic>
        <p:nvPicPr>
          <p:cNvPr id="484" name="Google Shape;484;p80"/>
          <p:cNvPicPr preferRelativeResize="0"/>
          <p:nvPr/>
        </p:nvPicPr>
        <p:blipFill rotWithShape="1">
          <a:blip r:embed="rId3">
            <a:alphaModFix/>
          </a:blip>
          <a:srcRect/>
          <a:stretch/>
        </p:blipFill>
        <p:spPr>
          <a:xfrm>
            <a:off x="4574286" y="1109527"/>
            <a:ext cx="4094227" cy="292444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81"/>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490" name="Google Shape;490;p81"/>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491" name="Google Shape;491;p81"/>
          <p:cNvPicPr preferRelativeResize="0"/>
          <p:nvPr/>
        </p:nvPicPr>
        <p:blipFill rotWithShape="1">
          <a:blip r:embed="rId5">
            <a:alphaModFix/>
          </a:blip>
          <a:srcRect/>
          <a:stretch/>
        </p:blipFill>
        <p:spPr>
          <a:xfrm>
            <a:off x="342090" y="1210000"/>
            <a:ext cx="4329538" cy="3092527"/>
          </a:xfrm>
          <a:prstGeom prst="rect">
            <a:avLst/>
          </a:prstGeom>
          <a:noFill/>
          <a:ln>
            <a:noFill/>
          </a:ln>
        </p:spPr>
      </p:pic>
      <p:pic>
        <p:nvPicPr>
          <p:cNvPr id="492" name="Google Shape;492;p81"/>
          <p:cNvPicPr preferRelativeResize="0"/>
          <p:nvPr/>
        </p:nvPicPr>
        <p:blipFill rotWithShape="1">
          <a:blip r:embed="rId6">
            <a:alphaModFix/>
          </a:blip>
          <a:srcRect/>
          <a:stretch/>
        </p:blipFill>
        <p:spPr>
          <a:xfrm>
            <a:off x="4671632" y="1210000"/>
            <a:ext cx="4329538" cy="3092527"/>
          </a:xfrm>
          <a:prstGeom prst="rect">
            <a:avLst/>
          </a:prstGeom>
          <a:noFill/>
          <a:ln>
            <a:noFill/>
          </a:ln>
        </p:spPr>
      </p:pic>
      <p:sp>
        <p:nvSpPr>
          <p:cNvPr id="493" name="Google Shape;493;p81"/>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Associated with 3-month retention but not 6-month retention.</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8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99" name="Google Shape;499;p82"/>
          <p:cNvSpPr txBox="1">
            <a:spLocks noGrp="1"/>
          </p:cNvSpPr>
          <p:nvPr>
            <p:ph type="title"/>
          </p:nvPr>
        </p:nvSpPr>
        <p:spPr>
          <a:xfrm>
            <a:off x="473202" y="480060"/>
            <a:ext cx="3614100" cy="1111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800"/>
              <a:buFont typeface="Calibri"/>
              <a:buNone/>
            </a:pPr>
            <a:r>
              <a:rPr lang="en" sz="3800"/>
              <a:t>Worried about losing housing</a:t>
            </a:r>
            <a:endParaRPr/>
          </a:p>
        </p:txBody>
      </p:sp>
      <p:sp>
        <p:nvSpPr>
          <p:cNvPr id="500" name="Google Shape;500;p82"/>
          <p:cNvSpPr/>
          <p:nvPr/>
        </p:nvSpPr>
        <p:spPr>
          <a:xfrm>
            <a:off x="482459" y="1779651"/>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1" name="Google Shape;501;p82"/>
          <p:cNvSpPr txBox="1">
            <a:spLocks noGrp="1"/>
          </p:cNvSpPr>
          <p:nvPr>
            <p:ph type="body" idx="1"/>
          </p:nvPr>
        </p:nvSpPr>
        <p:spPr>
          <a:xfrm>
            <a:off x="473202" y="1995678"/>
            <a:ext cx="3614100" cy="2661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700"/>
              <a:buNone/>
            </a:pPr>
            <a:endParaRPr sz="1700"/>
          </a:p>
        </p:txBody>
      </p:sp>
      <p:pic>
        <p:nvPicPr>
          <p:cNvPr id="502" name="Google Shape;502;p82"/>
          <p:cNvPicPr preferRelativeResize="0"/>
          <p:nvPr/>
        </p:nvPicPr>
        <p:blipFill rotWithShape="1">
          <a:blip r:embed="rId3">
            <a:alphaModFix/>
          </a:blip>
          <a:srcRect/>
          <a:stretch/>
        </p:blipFill>
        <p:spPr>
          <a:xfrm>
            <a:off x="4574286" y="1109527"/>
            <a:ext cx="4094227" cy="292444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3"/>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508" name="Google Shape;508;p83"/>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509" name="Google Shape;509;p83"/>
          <p:cNvPicPr preferRelativeResize="0"/>
          <p:nvPr/>
        </p:nvPicPr>
        <p:blipFill rotWithShape="1">
          <a:blip r:embed="rId5">
            <a:alphaModFix/>
          </a:blip>
          <a:srcRect/>
          <a:stretch/>
        </p:blipFill>
        <p:spPr>
          <a:xfrm>
            <a:off x="342090" y="1210000"/>
            <a:ext cx="4329538" cy="3092530"/>
          </a:xfrm>
          <a:prstGeom prst="rect">
            <a:avLst/>
          </a:prstGeom>
          <a:noFill/>
          <a:ln>
            <a:noFill/>
          </a:ln>
        </p:spPr>
      </p:pic>
      <p:pic>
        <p:nvPicPr>
          <p:cNvPr id="510" name="Google Shape;510;p83"/>
          <p:cNvPicPr preferRelativeResize="0"/>
          <p:nvPr/>
        </p:nvPicPr>
        <p:blipFill rotWithShape="1">
          <a:blip r:embed="rId6">
            <a:alphaModFix/>
          </a:blip>
          <a:srcRect/>
          <a:stretch/>
        </p:blipFill>
        <p:spPr>
          <a:xfrm>
            <a:off x="4671632" y="1210000"/>
            <a:ext cx="4329538" cy="3092530"/>
          </a:xfrm>
          <a:prstGeom prst="rect">
            <a:avLst/>
          </a:prstGeom>
          <a:noFill/>
          <a:ln>
            <a:noFill/>
          </a:ln>
        </p:spPr>
      </p:pic>
      <p:sp>
        <p:nvSpPr>
          <p:cNvPr id="511" name="Google Shape;511;p83"/>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Not associated with 3- or 6-month retention.</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8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17" name="Google Shape;517;p84"/>
          <p:cNvSpPr txBox="1">
            <a:spLocks noGrp="1"/>
          </p:cNvSpPr>
          <p:nvPr>
            <p:ph type="title"/>
          </p:nvPr>
        </p:nvSpPr>
        <p:spPr>
          <a:xfrm>
            <a:off x="473202" y="480060"/>
            <a:ext cx="3614100" cy="11112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3500"/>
              <a:t>Justice involvement (past 12 months)</a:t>
            </a:r>
            <a:endParaRPr/>
          </a:p>
        </p:txBody>
      </p:sp>
      <p:sp>
        <p:nvSpPr>
          <p:cNvPr id="518" name="Google Shape;518;p84"/>
          <p:cNvSpPr/>
          <p:nvPr/>
        </p:nvSpPr>
        <p:spPr>
          <a:xfrm>
            <a:off x="482459" y="1779651"/>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19" name="Google Shape;519;p84"/>
          <p:cNvSpPr txBox="1">
            <a:spLocks noGrp="1"/>
          </p:cNvSpPr>
          <p:nvPr>
            <p:ph type="body" idx="1"/>
          </p:nvPr>
        </p:nvSpPr>
        <p:spPr>
          <a:xfrm>
            <a:off x="473202" y="1995678"/>
            <a:ext cx="3614100" cy="2661000"/>
          </a:xfrm>
          <a:prstGeom prst="rect">
            <a:avLst/>
          </a:prstGeom>
          <a:blipFill rotWithShape="1">
            <a:blip r:embed="rId3">
              <a:alphaModFix/>
            </a:blip>
            <a:stretch>
              <a:fillRect l="-1649" t="-2059" r="-2019"/>
            </a:stretch>
          </a:blip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SzPts val="2100"/>
              <a:buChar char="•"/>
            </a:pPr>
            <a:r>
              <a:rPr lang="en"/>
              <a:t> </a:t>
            </a:r>
            <a:endParaRPr/>
          </a:p>
        </p:txBody>
      </p:sp>
      <p:pic>
        <p:nvPicPr>
          <p:cNvPr id="520" name="Google Shape;520;p84"/>
          <p:cNvPicPr preferRelativeResize="0"/>
          <p:nvPr/>
        </p:nvPicPr>
        <p:blipFill rotWithShape="1">
          <a:blip r:embed="rId4">
            <a:alphaModFix/>
          </a:blip>
          <a:srcRect/>
          <a:stretch/>
        </p:blipFill>
        <p:spPr>
          <a:xfrm>
            <a:off x="4574286" y="1109527"/>
            <a:ext cx="4094227" cy="292444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5"/>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526" name="Google Shape;526;p85"/>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527" name="Google Shape;527;p85"/>
          <p:cNvPicPr preferRelativeResize="0"/>
          <p:nvPr/>
        </p:nvPicPr>
        <p:blipFill rotWithShape="1">
          <a:blip r:embed="rId5">
            <a:alphaModFix/>
          </a:blip>
          <a:srcRect/>
          <a:stretch/>
        </p:blipFill>
        <p:spPr>
          <a:xfrm>
            <a:off x="342090" y="1210000"/>
            <a:ext cx="4329538" cy="3092527"/>
          </a:xfrm>
          <a:prstGeom prst="rect">
            <a:avLst/>
          </a:prstGeom>
          <a:noFill/>
          <a:ln>
            <a:noFill/>
          </a:ln>
        </p:spPr>
      </p:pic>
      <p:pic>
        <p:nvPicPr>
          <p:cNvPr id="528" name="Google Shape;528;p85"/>
          <p:cNvPicPr preferRelativeResize="0"/>
          <p:nvPr/>
        </p:nvPicPr>
        <p:blipFill rotWithShape="1">
          <a:blip r:embed="rId6">
            <a:alphaModFix/>
          </a:blip>
          <a:srcRect/>
          <a:stretch/>
        </p:blipFill>
        <p:spPr>
          <a:xfrm>
            <a:off x="4671632" y="1210000"/>
            <a:ext cx="4329538" cy="3092527"/>
          </a:xfrm>
          <a:prstGeom prst="rect">
            <a:avLst/>
          </a:prstGeom>
          <a:noFill/>
          <a:ln>
            <a:noFill/>
          </a:ln>
        </p:spPr>
      </p:pic>
      <p:sp>
        <p:nvSpPr>
          <p:cNvPr id="529" name="Google Shape;529;p85"/>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Associated with both 3-month and 6-month retention.</a:t>
            </a: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3"/>
        <p:cNvGrpSpPr/>
        <p:nvPr/>
      </p:nvGrpSpPr>
      <p:grpSpPr>
        <a:xfrm>
          <a:off x="0" y="0"/>
          <a:ext cx="0" cy="0"/>
          <a:chOff x="0" y="0"/>
          <a:chExt cx="0" cy="0"/>
        </a:xfrm>
      </p:grpSpPr>
      <p:sp>
        <p:nvSpPr>
          <p:cNvPr id="534" name="Google Shape;534;p8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5" name="Google Shape;535;p86"/>
          <p:cNvSpPr txBox="1">
            <a:spLocks noGrp="1"/>
          </p:cNvSpPr>
          <p:nvPr>
            <p:ph type="title"/>
          </p:nvPr>
        </p:nvSpPr>
        <p:spPr>
          <a:xfrm>
            <a:off x="473202" y="480060"/>
            <a:ext cx="3614100" cy="1111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Calibri"/>
              <a:buNone/>
            </a:pPr>
            <a:r>
              <a:rPr lang="en" sz="4100"/>
              <a:t>Injected drugs</a:t>
            </a:r>
            <a:endParaRPr/>
          </a:p>
        </p:txBody>
      </p:sp>
      <p:sp>
        <p:nvSpPr>
          <p:cNvPr id="536" name="Google Shape;536;p86"/>
          <p:cNvSpPr/>
          <p:nvPr/>
        </p:nvSpPr>
        <p:spPr>
          <a:xfrm>
            <a:off x="482459" y="1779651"/>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37" name="Google Shape;537;p86"/>
          <p:cNvSpPr txBox="1">
            <a:spLocks noGrp="1"/>
          </p:cNvSpPr>
          <p:nvPr>
            <p:ph type="body" idx="1"/>
          </p:nvPr>
        </p:nvSpPr>
        <p:spPr>
          <a:xfrm>
            <a:off x="473202" y="1995678"/>
            <a:ext cx="3614100" cy="2661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700"/>
              <a:buNone/>
            </a:pPr>
            <a:endParaRPr sz="1700"/>
          </a:p>
        </p:txBody>
      </p:sp>
      <p:pic>
        <p:nvPicPr>
          <p:cNvPr id="538" name="Google Shape;538;p86"/>
          <p:cNvPicPr preferRelativeResize="0"/>
          <p:nvPr/>
        </p:nvPicPr>
        <p:blipFill rotWithShape="1">
          <a:blip r:embed="rId3">
            <a:alphaModFix/>
          </a:blip>
          <a:srcRect/>
          <a:stretch/>
        </p:blipFill>
        <p:spPr>
          <a:xfrm>
            <a:off x="4574286" y="1109527"/>
            <a:ext cx="4094227" cy="292444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7"/>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544" name="Google Shape;544;p87"/>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545" name="Google Shape;545;p87"/>
          <p:cNvPicPr preferRelativeResize="0"/>
          <p:nvPr/>
        </p:nvPicPr>
        <p:blipFill rotWithShape="1">
          <a:blip r:embed="rId5">
            <a:alphaModFix/>
          </a:blip>
          <a:srcRect/>
          <a:stretch/>
        </p:blipFill>
        <p:spPr>
          <a:xfrm>
            <a:off x="342090" y="1210000"/>
            <a:ext cx="4329538" cy="3092527"/>
          </a:xfrm>
          <a:prstGeom prst="rect">
            <a:avLst/>
          </a:prstGeom>
          <a:noFill/>
          <a:ln>
            <a:noFill/>
          </a:ln>
        </p:spPr>
      </p:pic>
      <p:pic>
        <p:nvPicPr>
          <p:cNvPr id="546" name="Google Shape;546;p87"/>
          <p:cNvPicPr preferRelativeResize="0"/>
          <p:nvPr/>
        </p:nvPicPr>
        <p:blipFill rotWithShape="1">
          <a:blip r:embed="rId6">
            <a:alphaModFix/>
          </a:blip>
          <a:srcRect/>
          <a:stretch/>
        </p:blipFill>
        <p:spPr>
          <a:xfrm>
            <a:off x="4671632" y="1210000"/>
            <a:ext cx="4329538" cy="3092527"/>
          </a:xfrm>
          <a:prstGeom prst="rect">
            <a:avLst/>
          </a:prstGeom>
          <a:noFill/>
          <a:ln>
            <a:noFill/>
          </a:ln>
        </p:spPr>
      </p:pic>
      <p:sp>
        <p:nvSpPr>
          <p:cNvPr id="547" name="Google Shape;547;p87"/>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Ever injected drugs was not associated with 3-month retention but was associated with 6-month retention.</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8"/>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553" name="Google Shape;553;p88"/>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554" name="Google Shape;554;p88"/>
          <p:cNvPicPr preferRelativeResize="0"/>
          <p:nvPr/>
        </p:nvPicPr>
        <p:blipFill rotWithShape="1">
          <a:blip r:embed="rId5">
            <a:alphaModFix/>
          </a:blip>
          <a:srcRect/>
          <a:stretch/>
        </p:blipFill>
        <p:spPr>
          <a:xfrm>
            <a:off x="342090" y="1210000"/>
            <a:ext cx="4329538" cy="3092527"/>
          </a:xfrm>
          <a:prstGeom prst="rect">
            <a:avLst/>
          </a:prstGeom>
          <a:noFill/>
          <a:ln>
            <a:noFill/>
          </a:ln>
        </p:spPr>
      </p:pic>
      <p:pic>
        <p:nvPicPr>
          <p:cNvPr id="555" name="Google Shape;555;p88"/>
          <p:cNvPicPr preferRelativeResize="0"/>
          <p:nvPr/>
        </p:nvPicPr>
        <p:blipFill rotWithShape="1">
          <a:blip r:embed="rId6">
            <a:alphaModFix/>
          </a:blip>
          <a:srcRect/>
          <a:stretch/>
        </p:blipFill>
        <p:spPr>
          <a:xfrm>
            <a:off x="4671632" y="1210000"/>
            <a:ext cx="4329538" cy="3092527"/>
          </a:xfrm>
          <a:prstGeom prst="rect">
            <a:avLst/>
          </a:prstGeom>
          <a:noFill/>
          <a:ln>
            <a:noFill/>
          </a:ln>
        </p:spPr>
      </p:pic>
      <p:sp>
        <p:nvSpPr>
          <p:cNvPr id="556" name="Google Shape;556;p88"/>
          <p:cNvSpPr txBox="1"/>
          <p:nvPr/>
        </p:nvSpPr>
        <p:spPr>
          <a:xfrm>
            <a:off x="484337" y="4384135"/>
            <a:ext cx="7913400" cy="5940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400" b="0" i="0" u="none" strike="noStrike" cap="none">
                <a:solidFill>
                  <a:schemeClr val="dk1"/>
                </a:solidFill>
                <a:latin typeface="Calibri"/>
                <a:ea typeface="Calibri"/>
                <a:cs typeface="Calibri"/>
                <a:sym typeface="Calibri"/>
              </a:rPr>
              <a:t>Sharing syringes in past 30 days was not associated with 3- and 6-month retention.</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sp>
        <p:nvSpPr>
          <p:cNvPr id="561" name="Google Shape;561;p89"/>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2" name="Google Shape;562;p89"/>
          <p:cNvSpPr txBox="1">
            <a:spLocks noGrp="1"/>
          </p:cNvSpPr>
          <p:nvPr>
            <p:ph type="title"/>
          </p:nvPr>
        </p:nvSpPr>
        <p:spPr>
          <a:xfrm>
            <a:off x="473202" y="480060"/>
            <a:ext cx="3614100" cy="1111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2900"/>
              <a:buFont typeface="Calibri"/>
              <a:buNone/>
            </a:pPr>
            <a:r>
              <a:rPr lang="en" sz="2900"/>
              <a:t>Experienced overdose in past 6 months</a:t>
            </a:r>
            <a:endParaRPr/>
          </a:p>
        </p:txBody>
      </p:sp>
      <p:sp>
        <p:nvSpPr>
          <p:cNvPr id="563" name="Google Shape;563;p89"/>
          <p:cNvSpPr/>
          <p:nvPr/>
        </p:nvSpPr>
        <p:spPr>
          <a:xfrm>
            <a:off x="482459" y="1779651"/>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4" name="Google Shape;564;p89"/>
          <p:cNvSpPr txBox="1">
            <a:spLocks noGrp="1"/>
          </p:cNvSpPr>
          <p:nvPr>
            <p:ph type="body" idx="1"/>
          </p:nvPr>
        </p:nvSpPr>
        <p:spPr>
          <a:xfrm>
            <a:off x="473202" y="1995678"/>
            <a:ext cx="3614100" cy="2661000"/>
          </a:xfrm>
          <a:prstGeom prst="rect">
            <a:avLst/>
          </a:prstGeom>
          <a:blipFill rotWithShape="1">
            <a:blip r:embed="rId3">
              <a:alphaModFix/>
            </a:blip>
            <a:stretch>
              <a:fillRect l="-1649" t="-2229"/>
            </a:stretch>
          </a:blip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SzPts val="2100"/>
              <a:buChar char="•"/>
            </a:pPr>
            <a:r>
              <a:rPr lang="en"/>
              <a:t> </a:t>
            </a:r>
            <a:endParaRPr/>
          </a:p>
        </p:txBody>
      </p:sp>
      <p:pic>
        <p:nvPicPr>
          <p:cNvPr id="565" name="Google Shape;565;p89"/>
          <p:cNvPicPr preferRelativeResize="0"/>
          <p:nvPr/>
        </p:nvPicPr>
        <p:blipFill rotWithShape="1">
          <a:blip r:embed="rId4">
            <a:alphaModFix/>
          </a:blip>
          <a:srcRect/>
          <a:stretch/>
        </p:blipFill>
        <p:spPr>
          <a:xfrm>
            <a:off x="4574286" y="1109527"/>
            <a:ext cx="4094227" cy="29244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REACH Mission</a:t>
            </a:r>
            <a:endParaRPr/>
          </a:p>
        </p:txBody>
      </p:sp>
      <p:sp>
        <p:nvSpPr>
          <p:cNvPr id="229" name="Google Shape;229;p45"/>
          <p:cNvSpPr txBox="1">
            <a:spLocks noGrp="1"/>
          </p:cNvSpPr>
          <p:nvPr>
            <p:ph type="body" idx="1"/>
          </p:nvPr>
        </p:nvSpPr>
        <p:spPr>
          <a:xfrm>
            <a:off x="387900" y="1489825"/>
            <a:ext cx="8615100" cy="3653700"/>
          </a:xfrm>
          <a:prstGeom prst="rect">
            <a:avLst/>
          </a:prstGeom>
        </p:spPr>
        <p:txBody>
          <a:bodyPr spcFirstLastPara="1" wrap="square" lIns="91425" tIns="91425" rIns="91425" bIns="91425" anchor="ctr" anchorCtr="0">
            <a:normAutofit fontScale="85000"/>
          </a:bodyPr>
          <a:lstStyle/>
          <a:p>
            <a:pPr marL="0" lvl="0" indent="0" algn="ctr" rtl="0">
              <a:spcBef>
                <a:spcPts val="0"/>
              </a:spcBef>
              <a:spcAft>
                <a:spcPts val="0"/>
              </a:spcAft>
              <a:buNone/>
            </a:pPr>
            <a:r>
              <a:rPr lang="en" sz="2200"/>
              <a:t>To deliver Respectful, Equitable, Accessible, and Compassionate Healthcare (REACH) through a non-stigmatizing, low-threshold, evidence-based approach that emphasizes harm reduction. We serve individuals who experience substance use disorders, housing or food insecurity, and other social determinants of health that result in poor health outcomes.</a:t>
            </a:r>
            <a:endParaRPr sz="2200"/>
          </a:p>
          <a:p>
            <a:pPr marL="0" lvl="0" indent="0" algn="ctr" rtl="0">
              <a:spcBef>
                <a:spcPts val="1200"/>
              </a:spcBef>
              <a:spcAft>
                <a:spcPts val="0"/>
              </a:spcAft>
              <a:buNone/>
            </a:pPr>
            <a:endParaRPr sz="2200"/>
          </a:p>
          <a:p>
            <a:pPr marL="0" lvl="0" indent="0" algn="ctr" rtl="0">
              <a:spcBef>
                <a:spcPts val="1200"/>
              </a:spcBef>
              <a:spcAft>
                <a:spcPts val="0"/>
              </a:spcAft>
              <a:buNone/>
            </a:pPr>
            <a:r>
              <a:rPr lang="en" sz="2200"/>
              <a:t>Opened in 2018</a:t>
            </a:r>
            <a:endParaRPr sz="2200"/>
          </a:p>
          <a:p>
            <a:pPr marL="0" lvl="0" indent="0" algn="l" rtl="0">
              <a:spcBef>
                <a:spcPts val="1200"/>
              </a:spcBef>
              <a:spcAft>
                <a:spcPts val="0"/>
              </a:spcAft>
              <a:buNone/>
            </a:pPr>
            <a:endParaRPr sz="2200"/>
          </a:p>
          <a:p>
            <a:pPr marL="0" lvl="0" indent="0" algn="l" rtl="0">
              <a:spcBef>
                <a:spcPts val="1200"/>
              </a:spcBef>
              <a:spcAft>
                <a:spcPts val="12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90"/>
          <p:cNvSpPr txBox="1">
            <a:spLocks noGrp="1"/>
          </p:cNvSpPr>
          <p:nvPr>
            <p:ph type="body" idx="1"/>
          </p:nvPr>
        </p:nvSpPr>
        <p:spPr>
          <a:xfrm>
            <a:off x="572691" y="510460"/>
            <a:ext cx="3868500" cy="618000"/>
          </a:xfrm>
          <a:prstGeom prst="rect">
            <a:avLst/>
          </a:prstGeom>
          <a:blipFill rotWithShape="1">
            <a:blip r:embed="rId3">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sp>
        <p:nvSpPr>
          <p:cNvPr id="571" name="Google Shape;571;p90"/>
          <p:cNvSpPr txBox="1">
            <a:spLocks noGrp="1"/>
          </p:cNvSpPr>
          <p:nvPr>
            <p:ph type="body" idx="3"/>
          </p:nvPr>
        </p:nvSpPr>
        <p:spPr>
          <a:xfrm>
            <a:off x="4572000" y="510460"/>
            <a:ext cx="3887400" cy="618000"/>
          </a:xfrm>
          <a:prstGeom prst="rect">
            <a:avLst/>
          </a:prstGeom>
          <a:blipFill rotWithShape="1">
            <a:blip r:embed="rId4">
              <a:alphaModFix/>
            </a:blip>
            <a:stretch>
              <a:fillRect b="-17039"/>
            </a:stretch>
          </a:blip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1800"/>
              <a:buNone/>
            </a:pPr>
            <a:r>
              <a:rPr lang="en"/>
              <a:t> </a:t>
            </a:r>
            <a:endParaRPr/>
          </a:p>
        </p:txBody>
      </p:sp>
      <p:pic>
        <p:nvPicPr>
          <p:cNvPr id="572" name="Google Shape;572;p90"/>
          <p:cNvPicPr preferRelativeResize="0"/>
          <p:nvPr/>
        </p:nvPicPr>
        <p:blipFill rotWithShape="1">
          <a:blip r:embed="rId5">
            <a:alphaModFix/>
          </a:blip>
          <a:srcRect/>
          <a:stretch/>
        </p:blipFill>
        <p:spPr>
          <a:xfrm>
            <a:off x="342090" y="1210000"/>
            <a:ext cx="4329538" cy="3092527"/>
          </a:xfrm>
          <a:prstGeom prst="rect">
            <a:avLst/>
          </a:prstGeom>
          <a:noFill/>
          <a:ln>
            <a:noFill/>
          </a:ln>
        </p:spPr>
      </p:pic>
      <p:pic>
        <p:nvPicPr>
          <p:cNvPr id="573" name="Google Shape;573;p90"/>
          <p:cNvPicPr preferRelativeResize="0"/>
          <p:nvPr/>
        </p:nvPicPr>
        <p:blipFill rotWithShape="1">
          <a:blip r:embed="rId6">
            <a:alphaModFix/>
          </a:blip>
          <a:srcRect/>
          <a:stretch/>
        </p:blipFill>
        <p:spPr>
          <a:xfrm>
            <a:off x="4671632" y="1210000"/>
            <a:ext cx="4329538" cy="3092527"/>
          </a:xfrm>
          <a:prstGeom prst="rect">
            <a:avLst/>
          </a:prstGeom>
          <a:noFill/>
          <a:ln>
            <a:noFill/>
          </a:ln>
        </p:spPr>
      </p:pic>
      <p:sp>
        <p:nvSpPr>
          <p:cNvPr id="574" name="Google Shape;574;p90"/>
          <p:cNvSpPr txBox="1"/>
          <p:nvPr/>
        </p:nvSpPr>
        <p:spPr>
          <a:xfrm>
            <a:off x="484337" y="4384135"/>
            <a:ext cx="7913400" cy="594000"/>
          </a:xfrm>
          <a:prstGeom prst="rect">
            <a:avLst/>
          </a:prstGeom>
          <a:blipFill rotWithShape="1">
            <a:blip r:embed="rId7">
              <a:alphaModFix/>
            </a:blip>
            <a:stretch>
              <a:fillRect l="-519" t="-7688"/>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latin typeface="Calibri"/>
                <a:ea typeface="Calibri"/>
                <a:cs typeface="Calibri"/>
                <a:sym typeface="Calibri"/>
              </a:rPr>
              <a:t> </a:t>
            </a:r>
            <a:endParaRPr sz="11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333333"/>
              </a:buClr>
              <a:buSzPts val="3300"/>
              <a:buFont typeface="Helvetica Neue"/>
              <a:buNone/>
            </a:pPr>
            <a:r>
              <a:rPr lang="en" b="0" i="0">
                <a:solidFill>
                  <a:srgbClr val="333333"/>
                </a:solidFill>
                <a:latin typeface="Helvetica Neue"/>
                <a:ea typeface="Helvetica Neue"/>
                <a:cs typeface="Helvetica Neue"/>
                <a:sym typeface="Helvetica Neue"/>
              </a:rPr>
              <a:t>Multivariate logistic regression analysis</a:t>
            </a:r>
            <a:endParaRPr/>
          </a:p>
        </p:txBody>
      </p:sp>
      <p:sp>
        <p:nvSpPr>
          <p:cNvPr id="580" name="Google Shape;580;p9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90000"/>
              </a:lnSpc>
              <a:spcBef>
                <a:spcPts val="0"/>
              </a:spcBef>
              <a:spcAft>
                <a:spcPts val="0"/>
              </a:spcAft>
              <a:buClr>
                <a:srgbClr val="333333"/>
              </a:buClr>
              <a:buSzPct val="100000"/>
              <a:buNone/>
            </a:pPr>
            <a:r>
              <a:rPr lang="en" b="0" i="0">
                <a:solidFill>
                  <a:srgbClr val="333333"/>
                </a:solidFill>
                <a:latin typeface="Helvetica Neue"/>
                <a:ea typeface="Helvetica Neue"/>
                <a:cs typeface="Helvetica Neue"/>
                <a:sym typeface="Helvetica Neue"/>
              </a:rPr>
              <a:t>Selected covariates:</a:t>
            </a:r>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100% telemed (ref: no) –&gt; main predictor of interest</a:t>
            </a:r>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Age</a:t>
            </a:r>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Sex (ref: F)</a:t>
            </a:r>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Financial instability/Hard to pay for basic necessities (ref: not hard at all)</a:t>
            </a:r>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Housing instability (ref: no)</a:t>
            </a:r>
            <a:endParaRPr b="0" i="0">
              <a:solidFill>
                <a:srgbClr val="333333"/>
              </a:solidFill>
              <a:latin typeface="Helvetica Neue"/>
              <a:ea typeface="Helvetica Neue"/>
              <a:cs typeface="Helvetica Neue"/>
              <a:sym typeface="Helvetica Neue"/>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Justice involved in past 12 months (ref: no)</a:t>
            </a:r>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Ever injected drugs (ref: no)</a:t>
            </a:r>
            <a:endParaRPr/>
          </a:p>
          <a:p>
            <a:pPr marL="177800" lvl="0" indent="-174148" algn="l" rtl="0">
              <a:lnSpc>
                <a:spcPct val="90000"/>
              </a:lnSpc>
              <a:spcBef>
                <a:spcPts val="800"/>
              </a:spcBef>
              <a:spcAft>
                <a:spcPts val="0"/>
              </a:spcAft>
              <a:buClr>
                <a:srgbClr val="333333"/>
              </a:buClr>
              <a:buSzPct val="100000"/>
              <a:buFont typeface="Arial"/>
              <a:buChar char="•"/>
            </a:pPr>
            <a:r>
              <a:rPr lang="en" b="0" i="0">
                <a:solidFill>
                  <a:srgbClr val="333333"/>
                </a:solidFill>
                <a:latin typeface="Helvetica Neue"/>
                <a:ea typeface="Helvetica Neue"/>
                <a:cs typeface="Helvetica Neue"/>
                <a:sym typeface="Helvetica Neue"/>
              </a:rPr>
              <a:t>Experienced overdose in past 6 months (ref: no)</a:t>
            </a:r>
            <a:endParaRPr/>
          </a:p>
          <a:p>
            <a:pPr marL="177800" lvl="0" indent="-50800" algn="l" rtl="0">
              <a:lnSpc>
                <a:spcPct val="90000"/>
              </a:lnSpc>
              <a:spcBef>
                <a:spcPts val="800"/>
              </a:spcBef>
              <a:spcAft>
                <a:spcPts val="0"/>
              </a:spcAft>
              <a:buClr>
                <a:schemeClr val="dk1"/>
              </a:buClr>
              <a:buSzPct val="1000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3-month retention (ref: no, n=790) 🡪 n.s.</a:t>
            </a:r>
            <a:endParaRPr/>
          </a:p>
        </p:txBody>
      </p:sp>
      <p:pic>
        <p:nvPicPr>
          <p:cNvPr id="586" name="Google Shape;586;p92"/>
          <p:cNvPicPr preferRelativeResize="0">
            <a:picLocks noGrp="1"/>
          </p:cNvPicPr>
          <p:nvPr>
            <p:ph type="body" idx="1"/>
          </p:nvPr>
        </p:nvPicPr>
        <p:blipFill rotWithShape="1">
          <a:blip r:embed="rId3">
            <a:alphaModFix/>
          </a:blip>
          <a:srcRect/>
          <a:stretch/>
        </p:blipFill>
        <p:spPr>
          <a:xfrm>
            <a:off x="720472" y="1391770"/>
            <a:ext cx="7265700" cy="30357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6-month retention (ref: no, n=724) </a:t>
            </a:r>
            <a:endParaRPr/>
          </a:p>
        </p:txBody>
      </p:sp>
      <p:pic>
        <p:nvPicPr>
          <p:cNvPr id="592" name="Google Shape;592;p93"/>
          <p:cNvPicPr preferRelativeResize="0"/>
          <p:nvPr/>
        </p:nvPicPr>
        <p:blipFill rotWithShape="1">
          <a:blip r:embed="rId3">
            <a:alphaModFix/>
          </a:blip>
          <a:srcRect/>
          <a:stretch/>
        </p:blipFill>
        <p:spPr>
          <a:xfrm>
            <a:off x="628650" y="1268016"/>
            <a:ext cx="7854077" cy="3263504"/>
          </a:xfrm>
          <a:prstGeom prst="rect">
            <a:avLst/>
          </a:prstGeom>
          <a:noFill/>
          <a:ln>
            <a:noFill/>
          </a:ln>
        </p:spPr>
      </p:pic>
      <p:sp>
        <p:nvSpPr>
          <p:cNvPr id="593" name="Google Shape;593;p93"/>
          <p:cNvSpPr/>
          <p:nvPr/>
        </p:nvSpPr>
        <p:spPr>
          <a:xfrm>
            <a:off x="544606" y="4296335"/>
            <a:ext cx="1281000" cy="235200"/>
          </a:xfrm>
          <a:prstGeom prst="ellipse">
            <a:avLst/>
          </a:prstGeom>
          <a:no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4" name="Google Shape;594;p93"/>
          <p:cNvSpPr/>
          <p:nvPr/>
        </p:nvSpPr>
        <p:spPr>
          <a:xfrm>
            <a:off x="2906347" y="4296335"/>
            <a:ext cx="1281000" cy="235200"/>
          </a:xfrm>
          <a:prstGeom prst="ellipse">
            <a:avLst/>
          </a:prstGeom>
          <a:no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REACH Model of Care</a:t>
            </a:r>
            <a:endParaRPr/>
          </a:p>
        </p:txBody>
      </p:sp>
      <p:sp>
        <p:nvSpPr>
          <p:cNvPr id="235" name="Google Shape;235;p4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300"/>
              <a:t>Low threshold, Harm Reduction, Anti-stigma</a:t>
            </a:r>
            <a:endParaRPr sz="2300"/>
          </a:p>
          <a:p>
            <a:pPr marL="0" lvl="0" indent="0" algn="ctr" rtl="0">
              <a:spcBef>
                <a:spcPts val="1200"/>
              </a:spcBef>
              <a:spcAft>
                <a:spcPts val="0"/>
              </a:spcAft>
              <a:buNone/>
            </a:pPr>
            <a:r>
              <a:rPr lang="en" sz="2300"/>
              <a:t>Team-based approach</a:t>
            </a:r>
            <a:endParaRPr sz="2300"/>
          </a:p>
          <a:p>
            <a:pPr marL="0" lvl="0" indent="0" algn="ctr" rtl="0">
              <a:spcBef>
                <a:spcPts val="1200"/>
              </a:spcBef>
              <a:spcAft>
                <a:spcPts val="0"/>
              </a:spcAft>
              <a:buNone/>
            </a:pPr>
            <a:r>
              <a:rPr lang="en" sz="2300"/>
              <a:t>Integrated care</a:t>
            </a:r>
            <a:endParaRPr sz="2300"/>
          </a:p>
          <a:p>
            <a:pPr marL="0" lvl="0" indent="0" algn="ctr" rtl="0">
              <a:spcBef>
                <a:spcPts val="1200"/>
              </a:spcBef>
              <a:spcAft>
                <a:spcPts val="1200"/>
              </a:spcAft>
              <a:buNone/>
            </a:pPr>
            <a:r>
              <a:rPr lang="en" sz="2300"/>
              <a:t>Convenient and accessible</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title"/>
          </p:nvPr>
        </p:nvSpPr>
        <p:spPr>
          <a:xfrm>
            <a:off x="199275" y="1818600"/>
            <a:ext cx="4045200" cy="1506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REACH </a:t>
            </a:r>
            <a:endParaRPr/>
          </a:p>
          <a:p>
            <a:pPr marL="0" lvl="0" indent="0" algn="ctr" rtl="0">
              <a:spcBef>
                <a:spcPts val="0"/>
              </a:spcBef>
              <a:spcAft>
                <a:spcPts val="0"/>
              </a:spcAft>
              <a:buNone/>
            </a:pPr>
            <a:r>
              <a:rPr lang="en"/>
              <a:t>Integrated Services</a:t>
            </a:r>
            <a:endParaRPr/>
          </a:p>
        </p:txBody>
      </p:sp>
      <p:sp>
        <p:nvSpPr>
          <p:cNvPr id="241" name="Google Shape;241;p47"/>
          <p:cNvSpPr txBox="1">
            <a:spLocks noGrp="1"/>
          </p:cNvSpPr>
          <p:nvPr>
            <p:ph type="body" idx="2"/>
          </p:nvPr>
        </p:nvSpPr>
        <p:spPr>
          <a:xfrm>
            <a:off x="4939500" y="91075"/>
            <a:ext cx="3837000" cy="4437000"/>
          </a:xfrm>
          <a:prstGeom prst="rect">
            <a:avLst/>
          </a:prstGeom>
        </p:spPr>
        <p:txBody>
          <a:bodyPr spcFirstLastPara="1" wrap="square" lIns="91425" tIns="91425" rIns="91425" bIns="91425" anchor="ctr" anchorCtr="0">
            <a:normAutofit fontScale="92500" lnSpcReduction="20000"/>
          </a:bodyPr>
          <a:lstStyle/>
          <a:p>
            <a:pPr marL="457200" lvl="0" indent="-334327" algn="l" rtl="0">
              <a:lnSpc>
                <a:spcPct val="150000"/>
              </a:lnSpc>
              <a:spcBef>
                <a:spcPts val="0"/>
              </a:spcBef>
              <a:spcAft>
                <a:spcPts val="0"/>
              </a:spcAft>
              <a:buSzPct val="100000"/>
              <a:buChar char="●"/>
            </a:pPr>
            <a:r>
              <a:rPr lang="en"/>
              <a:t>Medications for Opioid Use Disorder (MOUD)</a:t>
            </a:r>
            <a:endParaRPr/>
          </a:p>
          <a:p>
            <a:pPr marL="457200" lvl="0" indent="-334327" algn="l" rtl="0">
              <a:lnSpc>
                <a:spcPct val="150000"/>
              </a:lnSpc>
              <a:spcBef>
                <a:spcPts val="0"/>
              </a:spcBef>
              <a:spcAft>
                <a:spcPts val="0"/>
              </a:spcAft>
              <a:buSzPct val="100000"/>
              <a:buChar char="●"/>
            </a:pPr>
            <a:r>
              <a:rPr lang="en"/>
              <a:t>Primary &amp; Acute Care</a:t>
            </a:r>
            <a:endParaRPr/>
          </a:p>
          <a:p>
            <a:pPr marL="457200" lvl="0" indent="-334327" algn="l" rtl="0">
              <a:lnSpc>
                <a:spcPct val="150000"/>
              </a:lnSpc>
              <a:spcBef>
                <a:spcPts val="0"/>
              </a:spcBef>
              <a:spcAft>
                <a:spcPts val="0"/>
              </a:spcAft>
              <a:buSzPct val="100000"/>
              <a:buChar char="●"/>
            </a:pPr>
            <a:r>
              <a:rPr lang="en"/>
              <a:t>Hep C Testing &amp; Treatment</a:t>
            </a:r>
            <a:endParaRPr/>
          </a:p>
          <a:p>
            <a:pPr marL="457200" lvl="0" indent="-334327" algn="l" rtl="0">
              <a:lnSpc>
                <a:spcPct val="150000"/>
              </a:lnSpc>
              <a:spcBef>
                <a:spcPts val="0"/>
              </a:spcBef>
              <a:spcAft>
                <a:spcPts val="0"/>
              </a:spcAft>
              <a:buSzPct val="100000"/>
              <a:buChar char="●"/>
            </a:pPr>
            <a:r>
              <a:rPr lang="en"/>
              <a:t>Outreach/”Street Medicine”</a:t>
            </a:r>
            <a:endParaRPr/>
          </a:p>
          <a:p>
            <a:pPr marL="457200" lvl="0" indent="-334327" algn="l" rtl="0">
              <a:lnSpc>
                <a:spcPct val="150000"/>
              </a:lnSpc>
              <a:spcBef>
                <a:spcPts val="0"/>
              </a:spcBef>
              <a:spcAft>
                <a:spcPts val="0"/>
              </a:spcAft>
              <a:buSzPct val="100000"/>
              <a:buChar char="●"/>
            </a:pPr>
            <a:r>
              <a:rPr lang="en"/>
              <a:t>PrEP/PEP</a:t>
            </a:r>
            <a:endParaRPr/>
          </a:p>
          <a:p>
            <a:pPr marL="457200" lvl="0" indent="-334327" algn="l" rtl="0">
              <a:lnSpc>
                <a:spcPct val="150000"/>
              </a:lnSpc>
              <a:spcBef>
                <a:spcPts val="0"/>
              </a:spcBef>
              <a:spcAft>
                <a:spcPts val="0"/>
              </a:spcAft>
              <a:buSzPct val="100000"/>
              <a:buChar char="●"/>
            </a:pPr>
            <a:r>
              <a:rPr lang="en"/>
              <a:t>Integrated Behavioral Health</a:t>
            </a:r>
            <a:endParaRPr/>
          </a:p>
          <a:p>
            <a:pPr marL="457200" lvl="0" indent="-334327" algn="l" rtl="0">
              <a:lnSpc>
                <a:spcPct val="150000"/>
              </a:lnSpc>
              <a:spcBef>
                <a:spcPts val="0"/>
              </a:spcBef>
              <a:spcAft>
                <a:spcPts val="0"/>
              </a:spcAft>
              <a:buSzPct val="100000"/>
              <a:buChar char="●"/>
            </a:pPr>
            <a:r>
              <a:rPr lang="en"/>
              <a:t>Overdose Prevention Education</a:t>
            </a:r>
            <a:endParaRPr/>
          </a:p>
          <a:p>
            <a:pPr marL="457200" lvl="0" indent="-334327" algn="l" rtl="0">
              <a:lnSpc>
                <a:spcPct val="150000"/>
              </a:lnSpc>
              <a:spcBef>
                <a:spcPts val="0"/>
              </a:spcBef>
              <a:spcAft>
                <a:spcPts val="0"/>
              </a:spcAft>
              <a:buSzPct val="100000"/>
              <a:buChar char="●"/>
            </a:pPr>
            <a:r>
              <a:rPr lang="en"/>
              <a:t>Overdose Response Training</a:t>
            </a:r>
            <a:endParaRPr/>
          </a:p>
          <a:p>
            <a:pPr marL="457200" lvl="0" indent="-334327" algn="l" rtl="0">
              <a:lnSpc>
                <a:spcPct val="150000"/>
              </a:lnSpc>
              <a:spcBef>
                <a:spcPts val="0"/>
              </a:spcBef>
              <a:spcAft>
                <a:spcPts val="0"/>
              </a:spcAft>
              <a:buSzPct val="100000"/>
              <a:buChar char="●"/>
            </a:pPr>
            <a:r>
              <a:rPr lang="en"/>
              <a:t>HIV Care</a:t>
            </a:r>
            <a:endParaRPr/>
          </a:p>
          <a:p>
            <a:pPr marL="457200" lvl="0" indent="-334327" algn="l" rtl="0">
              <a:lnSpc>
                <a:spcPct val="150000"/>
              </a:lnSpc>
              <a:spcBef>
                <a:spcPts val="0"/>
              </a:spcBef>
              <a:spcAft>
                <a:spcPts val="0"/>
              </a:spcAft>
              <a:buSzPct val="100000"/>
              <a:buChar char="●"/>
            </a:pPr>
            <a:r>
              <a:rPr lang="en"/>
              <a:t>Case Management</a:t>
            </a:r>
            <a:endParaRPr/>
          </a:p>
          <a:p>
            <a:pPr marL="457200" lvl="0" indent="-334327" algn="l" rtl="0">
              <a:lnSpc>
                <a:spcPct val="150000"/>
              </a:lnSpc>
              <a:spcBef>
                <a:spcPts val="0"/>
              </a:spcBef>
              <a:spcAft>
                <a:spcPts val="0"/>
              </a:spcAft>
              <a:buSzPct val="100000"/>
              <a:buChar char="●"/>
            </a:pPr>
            <a:r>
              <a:rPr lang="en"/>
              <a:t>Law Enforcement Assisted Diversion (LEAD)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8"/>
          <p:cNvSpPr txBox="1">
            <a:spLocks noGrp="1"/>
          </p:cNvSpPr>
          <p:nvPr>
            <p:ph type="title"/>
          </p:nvPr>
        </p:nvSpPr>
        <p:spPr>
          <a:xfrm>
            <a:off x="57150" y="14479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REACH DEI and Peer Advisory Board  </a:t>
            </a:r>
            <a:endParaRPr/>
          </a:p>
        </p:txBody>
      </p:sp>
      <p:sp>
        <p:nvSpPr>
          <p:cNvPr id="247" name="Google Shape;247;p48"/>
          <p:cNvSpPr txBox="1">
            <a:spLocks noGrp="1"/>
          </p:cNvSpPr>
          <p:nvPr>
            <p:ph type="body" idx="1"/>
          </p:nvPr>
        </p:nvSpPr>
        <p:spPr>
          <a:xfrm>
            <a:off x="212000" y="949425"/>
            <a:ext cx="9337500" cy="3919500"/>
          </a:xfrm>
          <a:prstGeom prst="rect">
            <a:avLst/>
          </a:prstGeom>
        </p:spPr>
        <p:txBody>
          <a:bodyPr spcFirstLastPara="1" wrap="square" lIns="68575" tIns="34275" rIns="68575" bIns="34275" anchor="t" anchorCtr="0">
            <a:normAutofit fontScale="85000" lnSpcReduction="20000"/>
          </a:bodyPr>
          <a:lstStyle/>
          <a:p>
            <a:pPr marL="457200" lvl="0" indent="-325755" algn="l" rtl="0">
              <a:lnSpc>
                <a:spcPct val="115000"/>
              </a:lnSpc>
              <a:spcBef>
                <a:spcPts val="0"/>
              </a:spcBef>
              <a:spcAft>
                <a:spcPts val="0"/>
              </a:spcAft>
              <a:buClr>
                <a:srgbClr val="595959"/>
              </a:buClr>
              <a:buSzPct val="100000"/>
              <a:buFont typeface="Roboto Slab"/>
              <a:buChar char="●"/>
            </a:pPr>
            <a:r>
              <a:rPr lang="en">
                <a:latin typeface="Roboto Slab"/>
                <a:ea typeface="Roboto Slab"/>
                <a:cs typeface="Roboto Slab"/>
                <a:sym typeface="Roboto Slab"/>
              </a:rPr>
              <a:t>Clinical and administrative staff diversity recruitment and retention</a:t>
            </a:r>
            <a:endParaRPr>
              <a:latin typeface="Roboto Slab"/>
              <a:ea typeface="Roboto Slab"/>
              <a:cs typeface="Roboto Slab"/>
              <a:sym typeface="Roboto Slab"/>
            </a:endParaRPr>
          </a:p>
          <a:p>
            <a:pPr marL="457200" lvl="0" indent="-325755" algn="l" rtl="0">
              <a:lnSpc>
                <a:spcPct val="115000"/>
              </a:lnSpc>
              <a:spcBef>
                <a:spcPts val="0"/>
              </a:spcBef>
              <a:spcAft>
                <a:spcPts val="0"/>
              </a:spcAft>
              <a:buClr>
                <a:srgbClr val="595959"/>
              </a:buClr>
              <a:buSzPct val="100000"/>
              <a:buFont typeface="Roboto Slab"/>
              <a:buChar char="●"/>
            </a:pPr>
            <a:r>
              <a:rPr lang="en">
                <a:latin typeface="Roboto Slab"/>
                <a:ea typeface="Roboto Slab"/>
                <a:cs typeface="Roboto Slab"/>
                <a:sym typeface="Roboto Slab"/>
              </a:rPr>
              <a:t>Anti-racism policy</a:t>
            </a:r>
            <a:endParaRPr>
              <a:latin typeface="Roboto Slab"/>
              <a:ea typeface="Roboto Slab"/>
              <a:cs typeface="Roboto Slab"/>
              <a:sym typeface="Roboto Slab"/>
            </a:endParaRPr>
          </a:p>
          <a:p>
            <a:pPr marL="457200" lvl="0" indent="-325755" algn="l" rtl="0">
              <a:lnSpc>
                <a:spcPct val="115000"/>
              </a:lnSpc>
              <a:spcBef>
                <a:spcPts val="0"/>
              </a:spcBef>
              <a:spcAft>
                <a:spcPts val="0"/>
              </a:spcAft>
              <a:buClr>
                <a:srgbClr val="595959"/>
              </a:buClr>
              <a:buSzPct val="100000"/>
              <a:buFont typeface="Roboto Slab"/>
              <a:buChar char="●"/>
            </a:pPr>
            <a:r>
              <a:rPr lang="en">
                <a:latin typeface="Roboto Slab"/>
                <a:ea typeface="Roboto Slab"/>
                <a:cs typeface="Roboto Slab"/>
                <a:sym typeface="Roboto Slab"/>
              </a:rPr>
              <a:t>DE&amp;I Committee</a:t>
            </a:r>
            <a:endParaRPr>
              <a:latin typeface="Roboto Slab"/>
              <a:ea typeface="Roboto Slab"/>
              <a:cs typeface="Roboto Slab"/>
              <a:sym typeface="Roboto Slab"/>
            </a:endParaRPr>
          </a:p>
          <a:p>
            <a:pPr marL="457200" lvl="0" indent="-325755" algn="l" rtl="0">
              <a:lnSpc>
                <a:spcPct val="115000"/>
              </a:lnSpc>
              <a:spcBef>
                <a:spcPts val="0"/>
              </a:spcBef>
              <a:spcAft>
                <a:spcPts val="0"/>
              </a:spcAft>
              <a:buClr>
                <a:srgbClr val="595959"/>
              </a:buClr>
              <a:buSzPct val="100000"/>
              <a:buFont typeface="Roboto Slab"/>
              <a:buChar char="●"/>
            </a:pPr>
            <a:r>
              <a:rPr lang="en">
                <a:latin typeface="Roboto Slab"/>
                <a:ea typeface="Roboto Slab"/>
                <a:cs typeface="Roboto Slab"/>
                <a:sym typeface="Roboto Slab"/>
              </a:rPr>
              <a:t>10 REACH Employees, 1 Board Member, &amp; 1 Peer Advisory Board Member </a:t>
            </a:r>
            <a:endParaRPr>
              <a:latin typeface="Roboto Slab"/>
              <a:ea typeface="Roboto Slab"/>
              <a:cs typeface="Roboto Slab"/>
              <a:sym typeface="Roboto Slab"/>
            </a:endParaRPr>
          </a:p>
          <a:p>
            <a:pPr marL="914400" lvl="1" indent="-304165" algn="l" rtl="0">
              <a:lnSpc>
                <a:spcPct val="115000"/>
              </a:lnSpc>
              <a:spcBef>
                <a:spcPts val="0"/>
              </a:spcBef>
              <a:spcAft>
                <a:spcPts val="0"/>
              </a:spcAft>
              <a:buClr>
                <a:srgbClr val="595959"/>
              </a:buClr>
              <a:buSzPct val="100000"/>
              <a:buFont typeface="Roboto Slab"/>
              <a:buChar char="○"/>
            </a:pPr>
            <a:r>
              <a:rPr lang="en">
                <a:latin typeface="Roboto Slab"/>
                <a:ea typeface="Roboto Slab"/>
                <a:cs typeface="Roboto Slab"/>
                <a:sym typeface="Roboto Slab"/>
              </a:rPr>
              <a:t>Includes Nurses, Outreach and Research staff, Intake Specialist and HR/Administrative staff</a:t>
            </a:r>
            <a:endParaRPr>
              <a:latin typeface="Roboto Slab"/>
              <a:ea typeface="Roboto Slab"/>
              <a:cs typeface="Roboto Slab"/>
              <a:sym typeface="Roboto Slab"/>
            </a:endParaRPr>
          </a:p>
          <a:p>
            <a:pPr marL="914400" lvl="1" indent="-304165"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Working with Consultant</a:t>
            </a:r>
            <a:endParaRPr>
              <a:latin typeface="Roboto Slab"/>
              <a:ea typeface="Roboto Slab"/>
              <a:cs typeface="Roboto Slab"/>
              <a:sym typeface="Roboto Slab"/>
            </a:endParaRPr>
          </a:p>
          <a:p>
            <a:pPr marL="1371600" lvl="2" indent="-304164"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Review Internal DE&amp;I Policies &amp; Procedures</a:t>
            </a:r>
            <a:endParaRPr>
              <a:latin typeface="Roboto Slab"/>
              <a:ea typeface="Roboto Slab"/>
              <a:cs typeface="Roboto Slab"/>
              <a:sym typeface="Roboto Slab"/>
            </a:endParaRPr>
          </a:p>
          <a:p>
            <a:pPr marL="1371600" lvl="2" indent="-304164"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Create Annual All Staff Training Model</a:t>
            </a:r>
            <a:endParaRPr>
              <a:latin typeface="Roboto Slab"/>
              <a:ea typeface="Roboto Slab"/>
              <a:cs typeface="Roboto Slab"/>
              <a:sym typeface="Roboto Slab"/>
            </a:endParaRPr>
          </a:p>
          <a:p>
            <a:pPr marL="1371600" lvl="2" indent="-304164"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New Employee Culture &amp; Values Onboarding</a:t>
            </a:r>
            <a:endParaRPr>
              <a:latin typeface="Roboto Slab"/>
              <a:ea typeface="Roboto Slab"/>
              <a:cs typeface="Roboto Slab"/>
              <a:sym typeface="Roboto Slab"/>
            </a:endParaRPr>
          </a:p>
          <a:p>
            <a:pPr marL="457200" lvl="0" indent="-325755" algn="l" rtl="0">
              <a:lnSpc>
                <a:spcPct val="115000"/>
              </a:lnSpc>
              <a:spcBef>
                <a:spcPts val="0"/>
              </a:spcBef>
              <a:spcAft>
                <a:spcPts val="0"/>
              </a:spcAft>
              <a:buClr>
                <a:schemeClr val="dk1"/>
              </a:buClr>
              <a:buSzPct val="100000"/>
              <a:buFont typeface="Roboto Slab"/>
              <a:buChar char="●"/>
            </a:pPr>
            <a:r>
              <a:rPr lang="en" sz="1800" b="1">
                <a:latin typeface="Roboto Slab"/>
                <a:ea typeface="Roboto Slab"/>
                <a:cs typeface="Roboto Slab"/>
                <a:sym typeface="Roboto Slab"/>
              </a:rPr>
              <a:t>Peer Advisory Board (PAB)</a:t>
            </a:r>
            <a:endParaRPr sz="1800" b="1">
              <a:latin typeface="Roboto Slab"/>
              <a:ea typeface="Roboto Slab"/>
              <a:cs typeface="Roboto Slab"/>
              <a:sym typeface="Roboto Slab"/>
            </a:endParaRPr>
          </a:p>
          <a:p>
            <a:pPr marL="914400" lvl="3" indent="-304165"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10 Members with Lived/Living Experience Around Drug Use</a:t>
            </a:r>
            <a:endParaRPr>
              <a:latin typeface="Roboto Slab"/>
              <a:ea typeface="Roboto Slab"/>
              <a:cs typeface="Roboto Slab"/>
              <a:sym typeface="Roboto Slab"/>
            </a:endParaRPr>
          </a:p>
          <a:p>
            <a:pPr marL="1371600" lvl="4" indent="-304164"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Some are pts of REACH, some are not</a:t>
            </a:r>
            <a:endParaRPr>
              <a:latin typeface="Roboto Slab"/>
              <a:ea typeface="Roboto Slab"/>
              <a:cs typeface="Roboto Slab"/>
              <a:sym typeface="Roboto Slab"/>
            </a:endParaRPr>
          </a:p>
          <a:p>
            <a:pPr marL="914400" lvl="3" indent="-304165"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Research -Review survey/evaluation materials and provide feedback; Pilot Intake and Research assessments </a:t>
            </a:r>
            <a:endParaRPr>
              <a:latin typeface="Roboto Slab"/>
              <a:ea typeface="Roboto Slab"/>
              <a:cs typeface="Roboto Slab"/>
              <a:sym typeface="Roboto Slab"/>
            </a:endParaRPr>
          </a:p>
          <a:p>
            <a:pPr marL="914400" lvl="3" indent="-304165"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Trainings -</a:t>
            </a:r>
            <a:endParaRPr>
              <a:latin typeface="Roboto Slab"/>
              <a:ea typeface="Roboto Slab"/>
              <a:cs typeface="Roboto Slab"/>
              <a:sym typeface="Roboto Slab"/>
            </a:endParaRPr>
          </a:p>
          <a:p>
            <a:pPr marL="2286000" lvl="4" indent="-304164"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Certified Recovery Peer Advocate Training (CRPA)</a:t>
            </a:r>
            <a:endParaRPr>
              <a:latin typeface="Roboto Slab"/>
              <a:ea typeface="Roboto Slab"/>
              <a:cs typeface="Roboto Slab"/>
              <a:sym typeface="Roboto Slab"/>
            </a:endParaRPr>
          </a:p>
          <a:p>
            <a:pPr marL="2286000" lvl="4" indent="-304164"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Naloxone Trainer Certification</a:t>
            </a:r>
            <a:endParaRPr>
              <a:latin typeface="Roboto Slab"/>
              <a:ea typeface="Roboto Slab"/>
              <a:cs typeface="Roboto Slab"/>
              <a:sym typeface="Roboto Slab"/>
            </a:endParaRPr>
          </a:p>
          <a:p>
            <a:pPr marL="2286000" lvl="4" indent="-304164"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Adult Mental Health First Aid </a:t>
            </a:r>
            <a:endParaRPr>
              <a:latin typeface="Roboto Slab"/>
              <a:ea typeface="Roboto Slab"/>
              <a:cs typeface="Roboto Slab"/>
              <a:sym typeface="Roboto Slab"/>
            </a:endParaRPr>
          </a:p>
          <a:p>
            <a:pPr marL="914400" lvl="1" indent="-304165" algn="l" rtl="0">
              <a:lnSpc>
                <a:spcPct val="115000"/>
              </a:lnSpc>
              <a:spcBef>
                <a:spcPts val="0"/>
              </a:spcBef>
              <a:spcAft>
                <a:spcPts val="0"/>
              </a:spcAft>
              <a:buClr>
                <a:schemeClr val="dk1"/>
              </a:buClr>
              <a:buSzPct val="100000"/>
              <a:buFont typeface="Roboto Slab"/>
              <a:buChar char="○"/>
            </a:pPr>
            <a:r>
              <a:rPr lang="en">
                <a:latin typeface="Roboto Slab"/>
                <a:ea typeface="Roboto Slab"/>
                <a:cs typeface="Roboto Slab"/>
                <a:sym typeface="Roboto Slab"/>
              </a:rPr>
              <a:t>Advise  REACH as to stay true to mission and values  </a:t>
            </a:r>
            <a:endParaRPr>
              <a:latin typeface="Roboto Slab"/>
              <a:ea typeface="Roboto Slab"/>
              <a:cs typeface="Roboto Slab"/>
              <a:sym typeface="Roboto Slab"/>
            </a:endParaRPr>
          </a:p>
          <a:p>
            <a:pPr marL="0" lvl="0" indent="0" algn="l" rtl="0">
              <a:lnSpc>
                <a:spcPct val="115000"/>
              </a:lnSpc>
              <a:spcBef>
                <a:spcPts val="1200"/>
              </a:spcBef>
              <a:spcAft>
                <a:spcPts val="1200"/>
              </a:spcAft>
              <a:buNone/>
            </a:pPr>
            <a:endParaRPr>
              <a:latin typeface="Roboto Slab"/>
              <a:ea typeface="Roboto Slab"/>
              <a:cs typeface="Roboto Slab"/>
              <a:sym typeface="Roboto Slab"/>
            </a:endParaRPr>
          </a:p>
        </p:txBody>
      </p:sp>
      <p:sp>
        <p:nvSpPr>
          <p:cNvPr id="248" name="Google Shape;248;p48"/>
          <p:cNvSpPr txBox="1"/>
          <p:nvPr/>
        </p:nvSpPr>
        <p:spPr>
          <a:xfrm>
            <a:off x="6323375" y="1493275"/>
            <a:ext cx="283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Telemedicine Expansion</a:t>
            </a:r>
            <a:endParaRPr b="1"/>
          </a:p>
        </p:txBody>
      </p:sp>
      <p:sp>
        <p:nvSpPr>
          <p:cNvPr id="254" name="Google Shape;254;p49"/>
          <p:cNvSpPr txBox="1">
            <a:spLocks noGrp="1"/>
          </p:cNvSpPr>
          <p:nvPr>
            <p:ph type="body" idx="1"/>
          </p:nvPr>
        </p:nvSpPr>
        <p:spPr>
          <a:xfrm>
            <a:off x="628650" y="1152675"/>
            <a:ext cx="8188800" cy="3709200"/>
          </a:xfrm>
          <a:prstGeom prst="rect">
            <a:avLst/>
          </a:prstGeom>
          <a:noFill/>
          <a:ln>
            <a:noFill/>
          </a:ln>
        </p:spPr>
        <p:txBody>
          <a:bodyPr spcFirstLastPara="1" wrap="square" lIns="68575" tIns="34275" rIns="68575" bIns="34275" anchor="t" anchorCtr="0">
            <a:normAutofit lnSpcReduction="10000"/>
          </a:bodyPr>
          <a:lstStyle/>
          <a:p>
            <a:pPr marL="12700" marR="304800" lvl="0" indent="-184150" algn="l" rtl="0">
              <a:lnSpc>
                <a:spcPct val="90000"/>
              </a:lnSpc>
              <a:spcBef>
                <a:spcPts val="0"/>
              </a:spcBef>
              <a:spcAft>
                <a:spcPts val="0"/>
              </a:spcAft>
              <a:buClr>
                <a:schemeClr val="dk1"/>
              </a:buClr>
              <a:buSzPts val="2900"/>
              <a:buChar char="●"/>
            </a:pPr>
            <a:r>
              <a:rPr lang="en" sz="2900" b="0" i="0" u="none" strike="noStrike"/>
              <a:t>Rapid Transition to Telemedicine  (March 2020)</a:t>
            </a:r>
            <a:endParaRPr sz="2900" b="0"/>
          </a:p>
          <a:p>
            <a:pPr marL="12700" marR="723900" lvl="0" indent="-184150" algn="l" rtl="0">
              <a:lnSpc>
                <a:spcPct val="90000"/>
              </a:lnSpc>
              <a:spcBef>
                <a:spcPts val="0"/>
              </a:spcBef>
              <a:spcAft>
                <a:spcPts val="0"/>
              </a:spcAft>
              <a:buClr>
                <a:schemeClr val="dk1"/>
              </a:buClr>
              <a:buSzPts val="2900"/>
              <a:buFont typeface="Arial"/>
              <a:buChar char="●"/>
            </a:pPr>
            <a:r>
              <a:rPr lang="en" sz="2900" b="0" i="0" u="none" strike="noStrike"/>
              <a:t>Regulatory changes from  DEA/SAMHSA</a:t>
            </a:r>
            <a:endParaRPr sz="1700"/>
          </a:p>
          <a:p>
            <a:pPr marL="12700" marR="368300" lvl="0" indent="-184150" algn="l" rtl="0">
              <a:lnSpc>
                <a:spcPct val="90000"/>
              </a:lnSpc>
              <a:spcBef>
                <a:spcPts val="0"/>
              </a:spcBef>
              <a:spcAft>
                <a:spcPts val="0"/>
              </a:spcAft>
              <a:buClr>
                <a:schemeClr val="dk1"/>
              </a:buClr>
              <a:buSzPts val="2900"/>
              <a:buFont typeface="Arial"/>
              <a:buChar char="●"/>
            </a:pPr>
            <a:r>
              <a:rPr lang="en" sz="2900" b="0" i="0" u="none" strike="noStrike"/>
              <a:t>Insurance reimbursement for  telemedicine</a:t>
            </a:r>
            <a:endParaRPr sz="1700"/>
          </a:p>
          <a:p>
            <a:pPr marL="12700" lvl="0" indent="-184150" algn="l" rtl="0">
              <a:lnSpc>
                <a:spcPct val="90000"/>
              </a:lnSpc>
              <a:spcBef>
                <a:spcPts val="200"/>
              </a:spcBef>
              <a:spcAft>
                <a:spcPts val="0"/>
              </a:spcAft>
              <a:buClr>
                <a:schemeClr val="dk1"/>
              </a:buClr>
              <a:buSzPts val="2900"/>
              <a:buFont typeface="Arial"/>
              <a:buChar char="●"/>
            </a:pPr>
            <a:r>
              <a:rPr lang="en" sz="2900" b="0" i="0" u="none" strike="noStrike"/>
              <a:t>New Outreach services</a:t>
            </a:r>
            <a:endParaRPr sz="2900"/>
          </a:p>
          <a:p>
            <a:pPr marL="520700" lvl="1" indent="-273050" algn="l" rtl="0">
              <a:lnSpc>
                <a:spcPct val="90000"/>
              </a:lnSpc>
              <a:spcBef>
                <a:spcPts val="200"/>
              </a:spcBef>
              <a:spcAft>
                <a:spcPts val="0"/>
              </a:spcAft>
              <a:buClr>
                <a:schemeClr val="dk1"/>
              </a:buClr>
              <a:buSzPts val="2900"/>
              <a:buFont typeface="Arial"/>
              <a:buChar char="○"/>
            </a:pPr>
            <a:r>
              <a:rPr lang="en" sz="2900"/>
              <a:t>CHW- Facilitated Telemedicine</a:t>
            </a:r>
            <a:endParaRPr sz="2900"/>
          </a:p>
          <a:p>
            <a:pPr marL="177800" lvl="0" indent="-273050" algn="l" rtl="0">
              <a:spcBef>
                <a:spcPts val="200"/>
              </a:spcBef>
              <a:spcAft>
                <a:spcPts val="0"/>
              </a:spcAft>
              <a:buSzPts val="2900"/>
              <a:buFont typeface="Arial"/>
              <a:buChar char="●"/>
            </a:pPr>
            <a:r>
              <a:rPr lang="en" sz="2900"/>
              <a:t>Expanded access to rural counties</a:t>
            </a:r>
            <a:endParaRPr sz="1700"/>
          </a:p>
          <a:p>
            <a:pPr marL="520700" lvl="0" indent="0" algn="l" rtl="0">
              <a:lnSpc>
                <a:spcPct val="90000"/>
              </a:lnSpc>
              <a:spcBef>
                <a:spcPts val="200"/>
              </a:spcBef>
              <a:spcAft>
                <a:spcPts val="0"/>
              </a:spcAft>
              <a:buNone/>
            </a:pPr>
            <a:endParaRPr sz="2900"/>
          </a:p>
          <a:p>
            <a:pPr marL="177800" lvl="0" indent="0" algn="l" rtl="0">
              <a:lnSpc>
                <a:spcPct val="90000"/>
              </a:lnSpc>
              <a:spcBef>
                <a:spcPts val="200"/>
              </a:spcBef>
              <a:spcAft>
                <a:spcPts val="0"/>
              </a:spcAft>
              <a:buNone/>
            </a:pPr>
            <a:endParaRPr sz="2900"/>
          </a:p>
          <a:p>
            <a:pPr marL="342900" lvl="1" indent="0" algn="l" rtl="0">
              <a:lnSpc>
                <a:spcPct val="90000"/>
              </a:lnSpc>
              <a:spcBef>
                <a:spcPts val="400"/>
              </a:spcBef>
              <a:spcAft>
                <a:spcPts val="1200"/>
              </a:spcAft>
              <a:buClr>
                <a:schemeClr val="dk1"/>
              </a:buClr>
              <a:buSzPts val="2100"/>
              <a:buNone/>
            </a:pPr>
            <a:endParaRPr sz="21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1743</Words>
  <Application>Microsoft Macintosh PowerPoint</Application>
  <PresentationFormat>On-screen Show (16:9)</PresentationFormat>
  <Paragraphs>234</Paragraphs>
  <Slides>53</Slides>
  <Notes>53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53</vt:i4>
      </vt:variant>
    </vt:vector>
  </HeadingPairs>
  <TitlesOfParts>
    <vt:vector size="61" baseType="lpstr">
      <vt:lpstr>Calibri</vt:lpstr>
      <vt:lpstr>Helvetica Neue</vt:lpstr>
      <vt:lpstr>Roboto</vt:lpstr>
      <vt:lpstr>Arial</vt:lpstr>
      <vt:lpstr>Roboto Slab</vt:lpstr>
      <vt:lpstr>Marina</vt:lpstr>
      <vt:lpstr>Office Theme</vt:lpstr>
      <vt:lpstr>Simple Light</vt:lpstr>
      <vt:lpstr>Telemedicine Treatment Retention Characteristics from REACH, a Low Barrier, Community-Based Buprenorphine Clinic in Upstate  New York</vt:lpstr>
      <vt:lpstr>Land Acknowledgement</vt:lpstr>
      <vt:lpstr>No Financial Disclosures to Report</vt:lpstr>
      <vt:lpstr>PowerPoint Presentation</vt:lpstr>
      <vt:lpstr>REACH Mission</vt:lpstr>
      <vt:lpstr>REACH Model of Care</vt:lpstr>
      <vt:lpstr>REACH  Integrated Services</vt:lpstr>
      <vt:lpstr>REACH DEI and Peer Advisory Board  </vt:lpstr>
      <vt:lpstr>Telemedicine Expansion</vt:lpstr>
      <vt:lpstr>REACH’s Outreach Program </vt:lpstr>
      <vt:lpstr>PowerPoint Presentation</vt:lpstr>
      <vt:lpstr>PowerPoint Presentation</vt:lpstr>
      <vt:lpstr>Serving patients from 56 NYS Counties  </vt:lpstr>
      <vt:lpstr>Methods </vt:lpstr>
      <vt:lpstr>Defining Retention</vt:lpstr>
      <vt:lpstr>3-month retention = 90.1%  6-month retention = 88.6% </vt:lpstr>
      <vt:lpstr>Telemed Utilization </vt:lpstr>
      <vt:lpstr>Telemedicine utilization and retention </vt:lpstr>
      <vt:lpstr>Patient characteristics not associated with  retention </vt:lpstr>
      <vt:lpstr>Patient characteristics associated with retention  </vt:lpstr>
      <vt:lpstr>Patient characteristics associated with retention  </vt:lpstr>
      <vt:lpstr>Multivariate Logistic Regression Analysis </vt:lpstr>
      <vt:lpstr>Conclusions </vt:lpstr>
      <vt:lpstr>Thank you !</vt:lpstr>
      <vt:lpstr>Extra slides </vt:lpstr>
      <vt:lpstr>Retention Rates</vt:lpstr>
      <vt:lpstr>Telemed utilization</vt:lpstr>
      <vt:lpstr>PowerPoint Presentation</vt:lpstr>
      <vt:lpstr>Age</vt:lpstr>
      <vt:lpstr>Age</vt:lpstr>
      <vt:lpstr>Race and ethnicity</vt:lpstr>
      <vt:lpstr>PowerPoint Presentation</vt:lpstr>
      <vt:lpstr>PowerPoint Presentation</vt:lpstr>
      <vt:lpstr>Sex assigned at birth</vt:lpstr>
      <vt:lpstr>PowerPoint Presentation</vt:lpstr>
      <vt:lpstr>Sexual orientation</vt:lpstr>
      <vt:lpstr>PowerPoint Presentation</vt:lpstr>
      <vt:lpstr>Education</vt:lpstr>
      <vt:lpstr>PowerPoint Presentation</vt:lpstr>
      <vt:lpstr>Hard to pay for basic necessities</vt:lpstr>
      <vt:lpstr>PowerPoint Presentation</vt:lpstr>
      <vt:lpstr>Worried about losing housing</vt:lpstr>
      <vt:lpstr>PowerPoint Presentation</vt:lpstr>
      <vt:lpstr>Justice involvement (past 12 months)</vt:lpstr>
      <vt:lpstr>PowerPoint Presentation</vt:lpstr>
      <vt:lpstr>Injected drugs</vt:lpstr>
      <vt:lpstr>PowerPoint Presentation</vt:lpstr>
      <vt:lpstr>PowerPoint Presentation</vt:lpstr>
      <vt:lpstr>Experienced overdose in past 6 months</vt:lpstr>
      <vt:lpstr>PowerPoint Presentation</vt:lpstr>
      <vt:lpstr>Multivariate logistic regression analysis</vt:lpstr>
      <vt:lpstr>3-month retention (ref: no, n=790) 🡪 n.s.</vt:lpstr>
      <vt:lpstr>6-month retention (ref: no, n=724)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 Treatment Retention Characteristics from REACH, a Low Barrier, Community-Based Buprenorphine Clinic in Upstate  New York</dc:title>
  <cp:lastModifiedBy>Judith Griffin</cp:lastModifiedBy>
  <cp:revision>1</cp:revision>
  <dcterms:modified xsi:type="dcterms:W3CDTF">2023-11-02T18:08:33Z</dcterms:modified>
</cp:coreProperties>
</file>