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8" r:id="rId6"/>
    <p:sldId id="269" r:id="rId7"/>
    <p:sldId id="271" r:id="rId8"/>
    <p:sldId id="272" r:id="rId9"/>
    <p:sldId id="274" r:id="rId10"/>
    <p:sldId id="275" r:id="rId11"/>
    <p:sldId id="279" r:id="rId12"/>
    <p:sldId id="280" r:id="rId13"/>
    <p:sldId id="282" r:id="rId14"/>
  </p:sldIdLst>
  <p:sldSz cx="18288000" cy="10287000"/>
  <p:notesSz cx="6858000" cy="9144000"/>
  <p:embeddedFontLst>
    <p:embeddedFont>
      <p:font typeface="Annie's Notes" pitchFamily="2" charset="-128"/>
      <p:regular r:id="rId15"/>
    </p:embeddedFont>
    <p:embeddedFont>
      <p:font typeface="Antonio Bold" panose="02000803000000000000" pitchFamily="2" charset="77"/>
      <p:regular r:id="rId16"/>
      <p:bold r:id="rId17"/>
    </p:embeddedFont>
    <p:embeddedFont>
      <p:font typeface="Antonio Ultra-Bold" panose="02000803000000000000" pitchFamily="2" charset="77"/>
      <p:regular r:id="rId18"/>
      <p:bold r:id="rId19"/>
    </p:embeddedFont>
    <p:embeddedFont>
      <p:font typeface="Canva Sans" panose="020B0503030501040103" pitchFamily="34" charset="0"/>
      <p:regular r:id="rId20"/>
    </p:embeddedFont>
    <p:embeddedFont>
      <p:font typeface="Canva Sans Bold" panose="020B0803030501040103" pitchFamily="34" charset="0"/>
      <p:regular r:id="rId21"/>
      <p:bold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Bold" pitchFamily="2" charset="77"/>
      <p:regular r:id="rId27"/>
      <p:bold r:id="rId28"/>
    </p:embeddedFont>
    <p:embeddedFont>
      <p:font typeface="Montserrat Classic Bold" pitchFamily="2" charset="77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A38D5-EA0F-8E48-429B-5F8E3ACDC861}" v="3" dt="2024-10-28T19:34:06.110"/>
    <p1510:client id="{1FE3D4A7-F817-7E8E-2867-F874C5F92208}" v="28" dt="2024-10-28T19:03:54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/>
  </p:normalViewPr>
  <p:slideViewPr>
    <p:cSldViewPr snapToGrid="0">
      <p:cViewPr varScale="1">
        <p:scale>
          <a:sx n="57" d="100"/>
          <a:sy n="57" d="100"/>
        </p:scale>
        <p:origin x="10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0203" y="1046401"/>
            <a:ext cx="13198499" cy="4161411"/>
            <a:chOff x="0" y="0"/>
            <a:chExt cx="17597999" cy="5548548"/>
          </a:xfrm>
        </p:grpSpPr>
        <p:sp>
          <p:nvSpPr>
            <p:cNvPr id="4" name="TextBox 4"/>
            <p:cNvSpPr txBox="1"/>
            <p:nvPr/>
          </p:nvSpPr>
          <p:spPr>
            <a:xfrm>
              <a:off x="0" y="-161925"/>
              <a:ext cx="13611843" cy="3675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2"/>
                </a:lnSpc>
              </a:pPr>
              <a:r>
                <a:rPr lang="en-US" sz="8001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TEST YOUR DRUGS, </a:t>
              </a:r>
            </a:p>
            <a:p>
              <a:pPr algn="l">
                <a:lnSpc>
                  <a:spcPts val="11202"/>
                </a:lnSpc>
              </a:pPr>
              <a:r>
                <a:rPr lang="en-US" sz="8001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NOT YOUR LIMITS: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6516"/>
              <a:ext cx="17597999" cy="1972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2"/>
                </a:lnSpc>
              </a:pPr>
              <a:r>
                <a:rPr lang="en-US" sz="4301" b="1" dirty="0">
                  <a:solidFill>
                    <a:srgbClr val="FFFFFF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ADVANCED DRUG CHECKING RESEARCH</a:t>
              </a:r>
            </a:p>
            <a:p>
              <a:pPr algn="l">
                <a:lnSpc>
                  <a:spcPts val="6022"/>
                </a:lnSpc>
              </a:pPr>
              <a:r>
                <a:rPr lang="en-US" sz="4301" b="1" dirty="0">
                  <a:solidFill>
                    <a:srgbClr val="FFFFFF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AND PRACTICE AT BROCKTON NEIGHBORHOOD HEALTH CENTER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91196" y="0"/>
            <a:ext cx="12641253" cy="10287000"/>
            <a:chOff x="0" y="0"/>
            <a:chExt cx="426690" cy="3472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690" cy="347225"/>
            </a:xfrm>
            <a:custGeom>
              <a:avLst/>
              <a:gdLst/>
              <a:ahLst/>
              <a:cxnLst/>
              <a:rect l="l" t="t" r="r" b="b"/>
              <a:pathLst>
                <a:path w="426690" h="347225">
                  <a:moveTo>
                    <a:pt x="22349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26690" y="347225"/>
                  </a:lnTo>
                  <a:lnTo>
                    <a:pt x="223490" y="0"/>
                  </a:lnTo>
                  <a:close/>
                </a:path>
              </a:pathLst>
            </a:custGeom>
            <a:solidFill>
              <a:srgbClr val="5CD5D2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22349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628542">
            <a:off x="1262394" y="5405818"/>
            <a:ext cx="5097825" cy="6978229"/>
            <a:chOff x="0" y="0"/>
            <a:chExt cx="426690" cy="584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6690" cy="584080"/>
            </a:xfrm>
            <a:custGeom>
              <a:avLst/>
              <a:gdLst/>
              <a:ahLst/>
              <a:cxnLst/>
              <a:rect l="l" t="t" r="r" b="b"/>
              <a:pathLst>
                <a:path w="426690" h="584080">
                  <a:moveTo>
                    <a:pt x="223490" y="0"/>
                  </a:moveTo>
                  <a:lnTo>
                    <a:pt x="0" y="0"/>
                  </a:lnTo>
                  <a:lnTo>
                    <a:pt x="203200" y="584080"/>
                  </a:lnTo>
                  <a:lnTo>
                    <a:pt x="426690" y="584080"/>
                  </a:lnTo>
                  <a:lnTo>
                    <a:pt x="223490" y="0"/>
                  </a:lnTo>
                  <a:close/>
                </a:path>
              </a:pathLst>
            </a:custGeom>
            <a:solidFill>
              <a:srgbClr val="5CD5D2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223490" cy="622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3319" y="8039100"/>
            <a:ext cx="7278676" cy="1977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Allyson Pinkhover MPH, CPhT, CHO</a:t>
            </a:r>
          </a:p>
          <a:p>
            <a:pPr>
              <a:lnSpc>
                <a:spcPts val="3900"/>
              </a:lnSpc>
            </a:pPr>
            <a:r>
              <a:rPr lang="en-US" sz="32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Kelly </a:t>
            </a:r>
            <a:r>
              <a:rPr lang="en-US" sz="3200" b="1" err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Celata</a:t>
            </a:r>
            <a:r>
              <a:rPr lang="en-US" sz="32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 MSCJ, LADC-I</a:t>
            </a:r>
          </a:p>
          <a:p>
            <a:pPr algn="l">
              <a:lnSpc>
                <a:spcPts val="3900"/>
              </a:lnSpc>
            </a:pPr>
            <a:r>
              <a:rPr lang="en-US" sz="32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Darlene Andrade Fonseca BS</a:t>
            </a:r>
          </a:p>
          <a:p>
            <a:pPr algn="l">
              <a:lnSpc>
                <a:spcPts val="3900"/>
              </a:lnSpc>
            </a:pPr>
            <a:r>
              <a:rPr lang="en-US" sz="32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Sophal </a:t>
            </a:r>
            <a:r>
              <a:rPr lang="en-US" sz="3200" b="1" err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Sok</a:t>
            </a:r>
            <a:r>
              <a:rPr lang="en-US" sz="32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 DNP, FNP-BC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D0582B1-6AA7-4362-57F9-978693A37E20}"/>
              </a:ext>
            </a:extLst>
          </p:cNvPr>
          <p:cNvSpPr txBox="1"/>
          <p:nvPr/>
        </p:nvSpPr>
        <p:spPr>
          <a:xfrm>
            <a:off x="7717943" y="8890478"/>
            <a:ext cx="12041518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conflicts of interest</a:t>
            </a: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Some work funded by RIZE Massachusetts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44669" y="0"/>
            <a:ext cx="14060947" cy="10287000"/>
            <a:chOff x="0" y="0"/>
            <a:chExt cx="47461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610" cy="347225"/>
            </a:xfrm>
            <a:custGeom>
              <a:avLst/>
              <a:gdLst/>
              <a:ahLst/>
              <a:cxnLst/>
              <a:rect l="l" t="t" r="r" b="b"/>
              <a:pathLst>
                <a:path w="474610" h="347225">
                  <a:moveTo>
                    <a:pt x="27141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74610" y="347225"/>
                  </a:lnTo>
                  <a:lnTo>
                    <a:pt x="27141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7141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29598">
            <a:off x="17340726" y="-4923838"/>
            <a:ext cx="4549920" cy="15689903"/>
            <a:chOff x="0" y="0"/>
            <a:chExt cx="528676" cy="18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676" cy="1823082"/>
            </a:xfrm>
            <a:custGeom>
              <a:avLst/>
              <a:gdLst/>
              <a:ahLst/>
              <a:cxnLst/>
              <a:rect l="l" t="t" r="r" b="b"/>
              <a:pathLst>
                <a:path w="528676" h="1823082">
                  <a:moveTo>
                    <a:pt x="325476" y="0"/>
                  </a:moveTo>
                  <a:lnTo>
                    <a:pt x="0" y="0"/>
                  </a:lnTo>
                  <a:lnTo>
                    <a:pt x="203200" y="1823082"/>
                  </a:lnTo>
                  <a:lnTo>
                    <a:pt x="528676" y="1823082"/>
                  </a:lnTo>
                  <a:lnTo>
                    <a:pt x="325476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122419" r="-1224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65110"/>
            <a:ext cx="11050100" cy="2120892"/>
            <a:chOff x="0" y="0"/>
            <a:chExt cx="14733466" cy="2827856"/>
          </a:xfrm>
        </p:grpSpPr>
        <p:sp>
          <p:nvSpPr>
            <p:cNvPr id="8" name="TextBox 8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RIZE TWR: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PROVIDER FEEDBACK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02240" y="448310"/>
            <a:ext cx="72424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n=6 semi-structured interviews</a:t>
            </a:r>
          </a:p>
        </p:txBody>
      </p:sp>
      <p:grpSp>
        <p:nvGrpSpPr>
          <p:cNvPr id="11" name="Group 11"/>
          <p:cNvGrpSpPr/>
          <p:nvPr/>
        </p:nvGrpSpPr>
        <p:grpSpPr>
          <a:xfrm rot="344592">
            <a:off x="9736480" y="2512635"/>
            <a:ext cx="8075564" cy="7368216"/>
            <a:chOff x="0" y="-396811"/>
            <a:chExt cx="8486826" cy="8354567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1217687"/>
              <a:ext cx="8219597" cy="6740069"/>
            </a:xfrm>
            <a:custGeom>
              <a:avLst/>
              <a:gdLst/>
              <a:ahLst/>
              <a:cxnLst/>
              <a:rect l="l" t="t" r="r" b="b"/>
              <a:pathLst>
                <a:path w="8219597" h="6740069">
                  <a:moveTo>
                    <a:pt x="8219597" y="0"/>
                  </a:moveTo>
                  <a:lnTo>
                    <a:pt x="0" y="0"/>
                  </a:lnTo>
                  <a:lnTo>
                    <a:pt x="0" y="6740069"/>
                  </a:lnTo>
                  <a:lnTo>
                    <a:pt x="8219597" y="6740069"/>
                  </a:lnTo>
                  <a:lnTo>
                    <a:pt x="821959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 rot="349450">
              <a:off x="786176" y="2230990"/>
              <a:ext cx="6606636" cy="33443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13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“I definitely think, one, there's safe practice using, right? So we are harm reduction, </a:t>
              </a:r>
              <a:r>
                <a:rPr lang="en-US" sz="2000" b="1" dirty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 it'd be good that patients know exactly what they're using to prevent overdoses or any other type of side effects that they might not expect.</a:t>
              </a:r>
              <a:r>
                <a:rPr lang="en-US" sz="2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Two, treating the patient, like you said, like xylazine wounds or any type of potential side effects that they might be experiencing, </a:t>
              </a:r>
              <a:r>
                <a:rPr lang="en-US" sz="2000" b="1" dirty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 can know, like, okay, it could be from, this is what you're using in your drugs</a:t>
              </a:r>
              <a:r>
                <a:rPr lang="en-US" sz="2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,” -03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356209">
              <a:off x="395559" y="-396811"/>
              <a:ext cx="8091267" cy="1402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3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is useful about drug checking?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 rot="-329508">
            <a:off x="-5993" y="2840153"/>
            <a:ext cx="10492408" cy="7582391"/>
            <a:chOff x="-8907772" y="-109539"/>
            <a:chExt cx="13989875" cy="10109851"/>
          </a:xfrm>
        </p:grpSpPr>
        <p:sp>
          <p:nvSpPr>
            <p:cNvPr id="16" name="TextBox 16"/>
            <p:cNvSpPr txBox="1"/>
            <p:nvPr/>
          </p:nvSpPr>
          <p:spPr>
            <a:xfrm rot="167876">
              <a:off x="-8907772" y="-109539"/>
              <a:ext cx="13989875" cy="5922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34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Would you tailor your patient care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329508">
              <a:off x="-7719495" y="1207391"/>
              <a:ext cx="10521864" cy="8792921"/>
            </a:xfrm>
            <a:custGeom>
              <a:avLst/>
              <a:gdLst/>
              <a:ahLst/>
              <a:cxnLst/>
              <a:rect l="l" t="t" r="r" b="b"/>
              <a:pathLst>
                <a:path w="4931483" h="8045894">
                  <a:moveTo>
                    <a:pt x="0" y="0"/>
                  </a:moveTo>
                  <a:lnTo>
                    <a:pt x="4931482" y="0"/>
                  </a:lnTo>
                  <a:lnTo>
                    <a:pt x="4931482" y="8045893"/>
                  </a:lnTo>
                  <a:lnTo>
                    <a:pt x="0" y="8045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 rot="329508">
              <a:off x="-6161316" y="2336218"/>
              <a:ext cx="8030119" cy="4730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72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“Yeah, so like if there is xylazine in there, </a:t>
              </a:r>
              <a:r>
                <a:rPr lang="en-US" sz="320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I’d look up wound care guidelines</a:t>
              </a:r>
              <a:r>
                <a:rPr lang="en-US" sz="32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for that. if they're doing uppers and downers then their mood's all over the place. </a:t>
              </a:r>
              <a:r>
                <a:rPr lang="en-US" sz="320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So, I'm going to talk about their mood,</a:t>
              </a:r>
              <a:r>
                <a:rPr lang="en-US" sz="32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I'm going to talk about like how the uppers and downers aren't the best combination” - 02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167876">
              <a:off x="-8455294" y="636373"/>
              <a:ext cx="13342807" cy="592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34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based on drug checking results?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94975" y="-344940"/>
            <a:ext cx="13489019" cy="10976881"/>
            <a:chOff x="0" y="0"/>
            <a:chExt cx="42669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690" cy="347225"/>
            </a:xfrm>
            <a:custGeom>
              <a:avLst/>
              <a:gdLst/>
              <a:ahLst/>
              <a:cxnLst/>
              <a:rect l="l" t="t" r="r" b="b"/>
              <a:pathLst>
                <a:path w="426690" h="347225">
                  <a:moveTo>
                    <a:pt x="22349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26690" y="347225"/>
                  </a:lnTo>
                  <a:lnTo>
                    <a:pt x="22349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2349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06134" y="754252"/>
            <a:ext cx="6473226" cy="11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CLINICAL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70774" y="1814697"/>
            <a:ext cx="6473226" cy="11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b="1">
                <a:solidFill>
                  <a:srgbClr val="5CD5D2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IMPLICATIONS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392812" y="532307"/>
            <a:ext cx="5729765" cy="2831482"/>
            <a:chOff x="0" y="0"/>
            <a:chExt cx="7639687" cy="3775309"/>
          </a:xfrm>
        </p:grpSpPr>
        <p:sp>
          <p:nvSpPr>
            <p:cNvPr id="8" name="TextBox 8"/>
            <p:cNvSpPr txBox="1"/>
            <p:nvPr/>
          </p:nvSpPr>
          <p:spPr>
            <a:xfrm>
              <a:off x="0" y="1709556"/>
              <a:ext cx="7639687" cy="2065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02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Trust in a healthcare provider to adjust care to meet the patient’s current need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7639687" cy="155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b="1">
                  <a:solidFill>
                    <a:srgbClr val="5CD5D2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Relationships with Healthcare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2747" y="3363788"/>
            <a:ext cx="4541814" cy="3063030"/>
            <a:chOff x="0" y="0"/>
            <a:chExt cx="6055752" cy="408404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89524"/>
              <a:ext cx="6055752" cy="3294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09"/>
                </a:lnSpc>
              </a:pPr>
              <a:r>
                <a:rPr lang="en-US" sz="2864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Increased instances of contaminated drug supply, alterations in management of drug screening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055752" cy="715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11"/>
                </a:lnSpc>
              </a:pPr>
              <a:r>
                <a:rPr lang="en-US" sz="3222" b="1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Changes in Policy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37961" y="4371427"/>
            <a:ext cx="4286126" cy="2976400"/>
            <a:chOff x="0" y="-66675"/>
            <a:chExt cx="5714835" cy="396853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01408"/>
              <a:ext cx="5714835" cy="3200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4"/>
                </a:lnSpc>
              </a:pPr>
              <a:r>
                <a:rPr lang="en-US" sz="270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Ability to enhance public health by keeping people who use drugs informed on current supply trends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5714835" cy="703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4"/>
                </a:lnSpc>
              </a:pPr>
              <a:r>
                <a:rPr lang="en-US" sz="3153" b="1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Trend Tracking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73544" y="7274543"/>
            <a:ext cx="5364417" cy="2499995"/>
            <a:chOff x="0" y="0"/>
            <a:chExt cx="7152556" cy="333332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778315"/>
              <a:ext cx="7152556" cy="2555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1"/>
                </a:lnSpc>
              </a:pPr>
              <a:r>
                <a:rPr lang="en-US" sz="2793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Allowing patients to make informed decisions on their health and breaking down myths about drugs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5907082" cy="72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3"/>
                </a:lnSpc>
              </a:pPr>
              <a:r>
                <a:rPr lang="en-US" sz="3259" b="1">
                  <a:solidFill>
                    <a:srgbClr val="5CD5D2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Health Literacy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 rot="-1452494">
            <a:off x="-1887531" y="-1109963"/>
            <a:ext cx="7681957" cy="18203960"/>
            <a:chOff x="0" y="0"/>
            <a:chExt cx="892602" cy="21152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92602" cy="2115202"/>
            </a:xfrm>
            <a:custGeom>
              <a:avLst/>
              <a:gdLst/>
              <a:ahLst/>
              <a:cxnLst/>
              <a:rect l="l" t="t" r="r" b="b"/>
              <a:pathLst>
                <a:path w="892602" h="2115202">
                  <a:moveTo>
                    <a:pt x="689402" y="0"/>
                  </a:moveTo>
                  <a:lnTo>
                    <a:pt x="0" y="0"/>
                  </a:lnTo>
                  <a:lnTo>
                    <a:pt x="203200" y="2115202"/>
                  </a:lnTo>
                  <a:lnTo>
                    <a:pt x="892602" y="2115202"/>
                  </a:lnTo>
                  <a:lnTo>
                    <a:pt x="689402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68485" r="-684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4246" y="0"/>
            <a:ext cx="21677301" cy="10287000"/>
            <a:chOff x="0" y="0"/>
            <a:chExt cx="73169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1690" cy="347225"/>
            </a:xfrm>
            <a:custGeom>
              <a:avLst/>
              <a:gdLst/>
              <a:ahLst/>
              <a:cxnLst/>
              <a:rect l="l" t="t" r="r" b="b"/>
              <a:pathLst>
                <a:path w="731690" h="347225">
                  <a:moveTo>
                    <a:pt x="52849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731690" y="347225"/>
                  </a:lnTo>
                  <a:lnTo>
                    <a:pt x="52849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52849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74157" y="2643324"/>
            <a:ext cx="2125891" cy="2292066"/>
          </a:xfrm>
          <a:custGeom>
            <a:avLst/>
            <a:gdLst/>
            <a:ahLst/>
            <a:cxnLst/>
            <a:rect l="l" t="t" r="r" b="b"/>
            <a:pathLst>
              <a:path w="2125891" h="2292066">
                <a:moveTo>
                  <a:pt x="0" y="0"/>
                </a:moveTo>
                <a:lnTo>
                  <a:pt x="2125892" y="0"/>
                </a:lnTo>
                <a:lnTo>
                  <a:pt x="2125892" y="2292066"/>
                </a:lnTo>
                <a:lnTo>
                  <a:pt x="0" y="2292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6917800"/>
            <a:ext cx="2728453" cy="2107730"/>
          </a:xfrm>
          <a:custGeom>
            <a:avLst/>
            <a:gdLst/>
            <a:ahLst/>
            <a:cxnLst/>
            <a:rect l="l" t="t" r="r" b="b"/>
            <a:pathLst>
              <a:path w="2728453" h="2107730">
                <a:moveTo>
                  <a:pt x="0" y="0"/>
                </a:moveTo>
                <a:lnTo>
                  <a:pt x="2728453" y="0"/>
                </a:lnTo>
                <a:lnTo>
                  <a:pt x="2728453" y="2107730"/>
                </a:lnTo>
                <a:lnTo>
                  <a:pt x="0" y="2107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21233" y="4716525"/>
            <a:ext cx="3021617" cy="3052138"/>
          </a:xfrm>
          <a:custGeom>
            <a:avLst/>
            <a:gdLst/>
            <a:ahLst/>
            <a:cxnLst/>
            <a:rect l="l" t="t" r="r" b="b"/>
            <a:pathLst>
              <a:path w="3021617" h="3052138">
                <a:moveTo>
                  <a:pt x="0" y="0"/>
                </a:moveTo>
                <a:lnTo>
                  <a:pt x="3021617" y="0"/>
                </a:lnTo>
                <a:lnTo>
                  <a:pt x="3021617" y="3052138"/>
                </a:lnTo>
                <a:lnTo>
                  <a:pt x="0" y="30521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4021" y="589491"/>
            <a:ext cx="5803160" cy="11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LOOKING AHEAD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64021" y="2200547"/>
            <a:ext cx="5573082" cy="3084909"/>
            <a:chOff x="0" y="0"/>
            <a:chExt cx="7430776" cy="411321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04775"/>
              <a:ext cx="5491420" cy="1108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5"/>
                </a:lnSpc>
              </a:pPr>
              <a:r>
                <a:rPr lang="en-US" sz="4968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POLICY CHANGES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05641"/>
              <a:ext cx="7430776" cy="300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Toxicology testing</a:t>
              </a:r>
            </a:p>
            <a:p>
              <a:pPr algn="l">
                <a:lnSpc>
                  <a:spcPts val="3640"/>
                </a:lnSpc>
              </a:pPr>
              <a:endPara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New Test Strips</a:t>
              </a:r>
            </a:p>
            <a:p>
              <a:pPr algn="l">
                <a:lnSpc>
                  <a:spcPts val="3640"/>
                </a:lnSpc>
              </a:pPr>
              <a:endPara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Detox Protocols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87451" y="2200547"/>
            <a:ext cx="7200549" cy="3177619"/>
            <a:chOff x="0" y="0"/>
            <a:chExt cx="9600732" cy="423682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04775"/>
              <a:ext cx="5491420" cy="110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5"/>
                </a:lnSpc>
              </a:pPr>
              <a:r>
                <a:rPr lang="en-US" sz="4968" b="1">
                  <a:solidFill>
                    <a:srgbClr val="221047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FUNDING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8977" y="1105641"/>
              <a:ext cx="9181754" cy="313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Opioid Settlement Funds</a:t>
              </a:r>
            </a:p>
            <a:p>
              <a:pPr algn="l">
                <a:lnSpc>
                  <a:spcPts val="3780"/>
                </a:lnSpc>
              </a:pPr>
              <a:endPara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780"/>
                </a:lnSpc>
              </a:pPr>
              <a:r>
                <a:rPr lang="en-US" sz="27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Overdose Data 2 Action (OD2A) allowable</a:t>
              </a:r>
            </a:p>
            <a:p>
              <a:pPr algn="l">
                <a:lnSpc>
                  <a:spcPts val="3780"/>
                </a:lnSpc>
              </a:pPr>
              <a:endPara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66813" y="6603848"/>
            <a:ext cx="5573082" cy="1800080"/>
            <a:chOff x="0" y="-104775"/>
            <a:chExt cx="7430776" cy="240010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108254"/>
              <a:ext cx="7430776" cy="118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AMERSA Harm Reduction podcast episode is out now!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5491420" cy="1108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5"/>
                </a:lnSpc>
              </a:pPr>
              <a:r>
                <a:rPr lang="en-US" sz="4968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VISIBILITY</a:t>
              </a:r>
            </a:p>
          </p:txBody>
        </p:sp>
      </p:grp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ACAFBA0B-914E-2670-40CB-927DCD912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r="1738" b="9026"/>
          <a:stretch/>
        </p:blipFill>
        <p:spPr>
          <a:xfrm>
            <a:off x="8719076" y="6603848"/>
            <a:ext cx="5228585" cy="25484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6149" y="0"/>
            <a:ext cx="12456815" cy="10287000"/>
            <a:chOff x="0" y="0"/>
            <a:chExt cx="418254" cy="345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254" cy="345400"/>
            </a:xfrm>
            <a:custGeom>
              <a:avLst/>
              <a:gdLst/>
              <a:ahLst/>
              <a:cxnLst/>
              <a:rect l="l" t="t" r="r" b="b"/>
              <a:pathLst>
                <a:path w="418254" h="345400">
                  <a:moveTo>
                    <a:pt x="203200" y="0"/>
                  </a:moveTo>
                  <a:lnTo>
                    <a:pt x="418254" y="0"/>
                  </a:lnTo>
                  <a:lnTo>
                    <a:pt x="215054" y="345400"/>
                  </a:lnTo>
                  <a:lnTo>
                    <a:pt x="0" y="3454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15054" cy="383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001000" y="1390081"/>
            <a:ext cx="8653786" cy="5498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lang="en-US" dirty="0"/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Allyson Pinkhover</a:t>
            </a: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3399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pinkhovera@bnhc.org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Kelly Celata</a:t>
            </a: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3399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celatak@bnhc.org</a:t>
            </a:r>
          </a:p>
          <a:p>
            <a:pPr algn="l">
              <a:lnSpc>
                <a:spcPts val="4759"/>
              </a:lnSpc>
            </a:pPr>
            <a:endParaRPr lang="en-US" sz="3399" u="sng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Sophal Sok: </a:t>
            </a:r>
            <a:r>
              <a:rPr lang="en-US" sz="3399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soksop@bnhc.org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</a:pPr>
            <a:endParaRPr lang="en-US" sz="3399" u="sng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</a:pPr>
            <a:endParaRPr lang="en-US" sz="3399" u="sng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484840" y="201429"/>
            <a:ext cx="5803160" cy="11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CONTACT INFO</a:t>
            </a:r>
          </a:p>
        </p:txBody>
      </p:sp>
      <p:grpSp>
        <p:nvGrpSpPr>
          <p:cNvPr id="12" name="Group 12"/>
          <p:cNvGrpSpPr/>
          <p:nvPr/>
        </p:nvGrpSpPr>
        <p:grpSpPr>
          <a:xfrm rot="2119718">
            <a:off x="-220938" y="-3119596"/>
            <a:ext cx="6716109" cy="14187406"/>
            <a:chOff x="0" y="0"/>
            <a:chExt cx="1140090" cy="24083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0090" cy="2408376"/>
            </a:xfrm>
            <a:custGeom>
              <a:avLst/>
              <a:gdLst/>
              <a:ahLst/>
              <a:cxnLst/>
              <a:rect l="l" t="t" r="r" b="b"/>
              <a:pathLst>
                <a:path w="1140090" h="2408376">
                  <a:moveTo>
                    <a:pt x="936890" y="0"/>
                  </a:moveTo>
                  <a:lnTo>
                    <a:pt x="0" y="0"/>
                  </a:lnTo>
                  <a:lnTo>
                    <a:pt x="203200" y="2408376"/>
                  </a:lnTo>
                  <a:lnTo>
                    <a:pt x="1140090" y="2408376"/>
                  </a:lnTo>
                  <a:lnTo>
                    <a:pt x="936890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55622" r="-556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99160" y="0"/>
            <a:ext cx="12456815" cy="10287000"/>
            <a:chOff x="0" y="0"/>
            <a:chExt cx="418254" cy="345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254" cy="345400"/>
            </a:xfrm>
            <a:custGeom>
              <a:avLst/>
              <a:gdLst/>
              <a:ahLst/>
              <a:cxnLst/>
              <a:rect l="l" t="t" r="r" b="b"/>
              <a:pathLst>
                <a:path w="418254" h="345400">
                  <a:moveTo>
                    <a:pt x="203200" y="0"/>
                  </a:moveTo>
                  <a:lnTo>
                    <a:pt x="418254" y="0"/>
                  </a:lnTo>
                  <a:lnTo>
                    <a:pt x="215054" y="345400"/>
                  </a:lnTo>
                  <a:lnTo>
                    <a:pt x="0" y="3454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15054" cy="383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7208407">
            <a:off x="-4179698" y="2377443"/>
            <a:ext cx="16032590" cy="5481557"/>
            <a:chOff x="0" y="0"/>
            <a:chExt cx="1047340" cy="358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340" cy="358087"/>
            </a:xfrm>
            <a:custGeom>
              <a:avLst/>
              <a:gdLst/>
              <a:ahLst/>
              <a:cxnLst/>
              <a:rect l="l" t="t" r="r" b="b"/>
              <a:pathLst>
                <a:path w="1047340" h="358087">
                  <a:moveTo>
                    <a:pt x="844140" y="0"/>
                  </a:moveTo>
                  <a:lnTo>
                    <a:pt x="0" y="0"/>
                  </a:lnTo>
                  <a:lnTo>
                    <a:pt x="203200" y="358087"/>
                  </a:lnTo>
                  <a:lnTo>
                    <a:pt x="1047340" y="358087"/>
                  </a:lnTo>
                  <a:lnTo>
                    <a:pt x="84414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96241" b="-962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355670" y="2928034"/>
            <a:ext cx="9932330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5" lvl="1" indent="-215903" algn="l">
              <a:lnSpc>
                <a:spcPts val="4000"/>
              </a:lnSpc>
              <a:buFont typeface="Arial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Drug checking research project/grant</a:t>
            </a:r>
          </a:p>
          <a:p>
            <a:pPr marL="863611" lvl="2" indent="-287870" algn="l">
              <a:lnSpc>
                <a:spcPts val="4000"/>
              </a:lnSpc>
              <a:buFont typeface="Arial"/>
              <a:buChar char="⚬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advanced drug checking</a:t>
            </a:r>
          </a:p>
          <a:p>
            <a:pPr marL="863611" lvl="2" indent="-287870" algn="l">
              <a:lnSpc>
                <a:spcPts val="4000"/>
              </a:lnSpc>
              <a:buFont typeface="Arial"/>
              <a:buChar char="⚬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Together We RIZE project overview</a:t>
            </a:r>
          </a:p>
          <a:p>
            <a:pPr marL="863611" lvl="2" indent="-287870" algn="l">
              <a:lnSpc>
                <a:spcPts val="4000"/>
              </a:lnSpc>
              <a:buFont typeface="Arial"/>
              <a:buChar char="⚬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TWR Project Findings</a:t>
            </a:r>
          </a:p>
          <a:p>
            <a:pPr marL="431805" lvl="1" indent="-215903" algn="l">
              <a:lnSpc>
                <a:spcPts val="4000"/>
              </a:lnSpc>
              <a:buFont typeface="Arial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Clinical considerations</a:t>
            </a:r>
          </a:p>
          <a:p>
            <a:pPr marL="863611" lvl="2" indent="-287870" algn="l">
              <a:lnSpc>
                <a:spcPts val="4000"/>
              </a:lnSpc>
              <a:buFont typeface="Arial"/>
              <a:buChar char="⚬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Clinical implications</a:t>
            </a:r>
          </a:p>
          <a:p>
            <a:pPr marL="863611" lvl="2" indent="-287870" algn="l">
              <a:lnSpc>
                <a:spcPts val="4000"/>
              </a:lnSpc>
              <a:buFont typeface="Arial"/>
              <a:buChar char="⚬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Looking ahead</a:t>
            </a:r>
          </a:p>
          <a:p>
            <a:pPr marL="863611" lvl="2" indent="-287870" algn="l">
              <a:lnSpc>
                <a:spcPts val="4000"/>
              </a:lnSpc>
              <a:buFont typeface="Arial"/>
              <a:buChar char="⚬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Q&amp;A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54934" y="895350"/>
            <a:ext cx="5000854" cy="11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66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75603" y="0"/>
            <a:ext cx="17730013" cy="10287000"/>
            <a:chOff x="0" y="0"/>
            <a:chExt cx="598454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54" cy="347225"/>
            </a:xfrm>
            <a:custGeom>
              <a:avLst/>
              <a:gdLst/>
              <a:ahLst/>
              <a:cxnLst/>
              <a:rect l="l" t="t" r="r" b="b"/>
              <a:pathLst>
                <a:path w="598454" h="347225">
                  <a:moveTo>
                    <a:pt x="395254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598454" y="347225"/>
                  </a:lnTo>
                  <a:lnTo>
                    <a:pt x="395254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395254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29598">
            <a:off x="14383932" y="-4300025"/>
            <a:ext cx="7638323" cy="15689903"/>
            <a:chOff x="0" y="0"/>
            <a:chExt cx="887532" cy="18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532" cy="1823082"/>
            </a:xfrm>
            <a:custGeom>
              <a:avLst/>
              <a:gdLst/>
              <a:ahLst/>
              <a:cxnLst/>
              <a:rect l="l" t="t" r="r" b="b"/>
              <a:pathLst>
                <a:path w="887532" h="1823082">
                  <a:moveTo>
                    <a:pt x="684332" y="0"/>
                  </a:moveTo>
                  <a:lnTo>
                    <a:pt x="0" y="0"/>
                  </a:lnTo>
                  <a:lnTo>
                    <a:pt x="203200" y="1823082"/>
                  </a:lnTo>
                  <a:lnTo>
                    <a:pt x="887532" y="1823082"/>
                  </a:lnTo>
                  <a:lnTo>
                    <a:pt x="684332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52705" r="-527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88035" y="1096590"/>
            <a:ext cx="14254843" cy="116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Background on BNHC Drug Checking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329097F9-E14F-95E9-A755-613AB7FFB6DA}"/>
              </a:ext>
            </a:extLst>
          </p:cNvPr>
          <p:cNvSpPr txBox="1"/>
          <p:nvPr/>
        </p:nvSpPr>
        <p:spPr>
          <a:xfrm>
            <a:off x="729876" y="2688653"/>
            <a:ext cx="10392214" cy="8225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3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Began offering fentanyl test strips since 2018</a:t>
            </a: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8163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Fall 2020, met a patient who really catalyzed our thinking:</a:t>
            </a:r>
          </a:p>
          <a:p>
            <a:pPr marL="1036326" lvl="2" indent="-345442" algn="l">
              <a:lnSpc>
                <a:spcPts val="3360"/>
              </a:lnSpc>
              <a:buFont typeface="Arial"/>
              <a:buChar char="⚬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 year old Cape Verdean male</a:t>
            </a:r>
          </a:p>
          <a:p>
            <a:pPr marL="1036326" lvl="2" indent="-345442" algn="l">
              <a:lnSpc>
                <a:spcPts val="3360"/>
              </a:lnSpc>
              <a:buFont typeface="Arial"/>
              <a:buChar char="⚬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Starting sniffing “Perc 30s” during high school and had recently starting injecting fentanyl</a:t>
            </a:r>
          </a:p>
          <a:p>
            <a:pPr marL="1036326" lvl="2" indent="-345442" algn="l">
              <a:lnSpc>
                <a:spcPts val="3360"/>
              </a:lnSpc>
              <a:buFont typeface="Arial"/>
              <a:buChar char="⚬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Shot a bad batch that ended up being baking soda</a:t>
            </a:r>
          </a:p>
          <a:p>
            <a:pPr marL="1036326" lvl="2" indent="-345442" algn="l">
              <a:lnSpc>
                <a:spcPts val="3360"/>
              </a:lnSpc>
              <a:buFont typeface="Arial"/>
              <a:buChar char="⚬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Ended up hospitalized and diagnosed with Stage III kidney disease</a:t>
            </a:r>
          </a:p>
          <a:p>
            <a:pPr marL="518163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Unprecedented toxicity of the drug supply led us to pursue advanced technology for drug checking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Partnered with Brandeis University/MADDS for training and technical assistance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About 12 hours of training per person + ad hoc help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Offered FTIR testing as our schedules allowed...</a:t>
            </a:r>
          </a:p>
          <a:p>
            <a:pPr marL="518163" lvl="1" indent="-259082" algn="l">
              <a:lnSpc>
                <a:spcPts val="3360"/>
              </a:lnSpc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9081" lvl="1" algn="l">
              <a:lnSpc>
                <a:spcPts val="3360"/>
              </a:lnSpc>
            </a:pP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03642BC-DE8F-F8F2-74CD-2046915E0D88}"/>
              </a:ext>
            </a:extLst>
          </p:cNvPr>
          <p:cNvSpPr/>
          <p:nvPr/>
        </p:nvSpPr>
        <p:spPr>
          <a:xfrm>
            <a:off x="12349976" y="2233702"/>
            <a:ext cx="4876766" cy="6228740"/>
          </a:xfrm>
          <a:custGeom>
            <a:avLst/>
            <a:gdLst/>
            <a:ahLst/>
            <a:cxnLst/>
            <a:rect l="l" t="t" r="r" b="b"/>
            <a:pathLst>
              <a:path w="4876766" h="6228740">
                <a:moveTo>
                  <a:pt x="0" y="0"/>
                </a:moveTo>
                <a:lnTo>
                  <a:pt x="4876766" y="0"/>
                </a:lnTo>
                <a:lnTo>
                  <a:pt x="4876766" y="6228740"/>
                </a:lnTo>
                <a:lnTo>
                  <a:pt x="0" y="6228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1CA09D-03B3-C711-ABA6-1FEFBC70EDD5}"/>
              </a:ext>
            </a:extLst>
          </p:cNvPr>
          <p:cNvGrpSpPr/>
          <p:nvPr/>
        </p:nvGrpSpPr>
        <p:grpSpPr>
          <a:xfrm rot="-1190650">
            <a:off x="14180829" y="1341570"/>
            <a:ext cx="2438480" cy="2133670"/>
            <a:chOff x="0" y="0"/>
            <a:chExt cx="812800" cy="71120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47BFE1C-0581-F6FA-F939-81123925DD4B}"/>
                </a:ext>
              </a:extLst>
            </p:cNvPr>
            <p:cNvSpPr/>
            <p:nvPr/>
          </p:nvSpPr>
          <p:spPr>
            <a:xfrm>
              <a:off x="0" y="0"/>
              <a:ext cx="812811" cy="711200"/>
            </a:xfrm>
            <a:custGeom>
              <a:avLst/>
              <a:gdLst/>
              <a:ahLst/>
              <a:cxnLst/>
              <a:rect l="l" t="t" r="r" b="b"/>
              <a:pathLst>
                <a:path w="812811" h="711200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917E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87BD250A-51BE-0430-95C2-AB44CF959866}"/>
                </a:ext>
              </a:extLst>
            </p:cNvPr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We’re experts, we swear!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C411132B-492A-C28B-7149-FF791D8BADA4}"/>
              </a:ext>
            </a:extLst>
          </p:cNvPr>
          <p:cNvSpPr txBox="1"/>
          <p:nvPr/>
        </p:nvSpPr>
        <p:spPr>
          <a:xfrm>
            <a:off x="12157358" y="8743484"/>
            <a:ext cx="5069384" cy="8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May 2022 </a:t>
            </a: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Drug checking pop 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51410" y="0"/>
            <a:ext cx="12732394" cy="10878451"/>
            <a:chOff x="0" y="0"/>
            <a:chExt cx="40640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347225"/>
            </a:xfrm>
            <a:custGeom>
              <a:avLst/>
              <a:gdLst/>
              <a:ahLst/>
              <a:cxnLst/>
              <a:rect l="l" t="t" r="r" b="b"/>
              <a:pathLst>
                <a:path w="406400" h="347225">
                  <a:moveTo>
                    <a:pt x="20320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06400" y="34722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01688">
            <a:off x="-2672897" y="-225070"/>
            <a:ext cx="6647848" cy="14385434"/>
            <a:chOff x="0" y="0"/>
            <a:chExt cx="772444" cy="1671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2444" cy="1671510"/>
            </a:xfrm>
            <a:custGeom>
              <a:avLst/>
              <a:gdLst/>
              <a:ahLst/>
              <a:cxnLst/>
              <a:rect l="l" t="t" r="r" b="b"/>
              <a:pathLst>
                <a:path w="772444" h="1671510">
                  <a:moveTo>
                    <a:pt x="569244" y="0"/>
                  </a:moveTo>
                  <a:lnTo>
                    <a:pt x="0" y="0"/>
                  </a:lnTo>
                  <a:lnTo>
                    <a:pt x="203200" y="1671510"/>
                  </a:lnTo>
                  <a:lnTo>
                    <a:pt x="772444" y="1671510"/>
                  </a:lnTo>
                  <a:lnTo>
                    <a:pt x="569244" y="0"/>
                  </a:lnTo>
                  <a:close/>
                </a:path>
              </a:pathLst>
            </a:custGeom>
            <a:blipFill>
              <a:blip r:embed="rId2">
                <a:alphaModFix amt="35000"/>
              </a:blip>
              <a:stretch>
                <a:fillRect l="-58196" r="-581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3887411" y="1677492"/>
            <a:ext cx="1650458" cy="2921164"/>
          </a:xfrm>
          <a:custGeom>
            <a:avLst/>
            <a:gdLst/>
            <a:ahLst/>
            <a:cxnLst/>
            <a:rect l="l" t="t" r="r" b="b"/>
            <a:pathLst>
              <a:path w="1650458" h="2921164">
                <a:moveTo>
                  <a:pt x="0" y="0"/>
                </a:moveTo>
                <a:lnTo>
                  <a:pt x="1650458" y="0"/>
                </a:lnTo>
                <a:lnTo>
                  <a:pt x="1650458" y="2921164"/>
                </a:lnTo>
                <a:lnTo>
                  <a:pt x="0" y="2921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5558471" y="2808720"/>
            <a:ext cx="5175343" cy="6267762"/>
            <a:chOff x="0" y="0"/>
            <a:chExt cx="6900458" cy="8357017"/>
          </a:xfrm>
        </p:grpSpPr>
        <p:grpSp>
          <p:nvGrpSpPr>
            <p:cNvPr id="9" name="Group 9"/>
            <p:cNvGrpSpPr/>
            <p:nvPr/>
          </p:nvGrpSpPr>
          <p:grpSpPr>
            <a:xfrm>
              <a:off x="2383886" y="0"/>
              <a:ext cx="3346805" cy="334680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0925" b="-1092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383886" y="4292748"/>
              <a:ext cx="3346805" cy="3346805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1023" b="-102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13"/>
            <p:cNvSpPr/>
            <p:nvPr/>
          </p:nvSpPr>
          <p:spPr>
            <a:xfrm flipH="1">
              <a:off x="0" y="1076576"/>
              <a:ext cx="1652778" cy="5486400"/>
            </a:xfrm>
            <a:custGeom>
              <a:avLst/>
              <a:gdLst/>
              <a:ahLst/>
              <a:cxnLst/>
              <a:rect l="l" t="t" r="r" b="b"/>
              <a:pathLst>
                <a:path w="1652778" h="5486400">
                  <a:moveTo>
                    <a:pt x="1652778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1652778" y="5486400"/>
                  </a:lnTo>
                  <a:lnTo>
                    <a:pt x="1652778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2778" y="3512860"/>
              <a:ext cx="5247680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Darlene Andrade Fonseca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32693" y="7800334"/>
              <a:ext cx="3049191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Nelice DaVeiga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17809" y="416964"/>
            <a:ext cx="11050100" cy="2120892"/>
            <a:chOff x="0" y="0"/>
            <a:chExt cx="14733466" cy="282785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EXPANDING DRUG CHECKING: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TOGETHER WE RIZE GRANT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105551" y="4801662"/>
            <a:ext cx="6909625" cy="42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role, if any, does drug checking have in clinical practice?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did participants think?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did providers think?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What are the ethical considerations around this?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60236" y="4121577"/>
            <a:ext cx="2320747" cy="284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Hired and trained dedicated Drug Checking Technician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51410" y="0"/>
            <a:ext cx="12732394" cy="10878451"/>
            <a:chOff x="0" y="0"/>
            <a:chExt cx="40640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347225"/>
            </a:xfrm>
            <a:custGeom>
              <a:avLst/>
              <a:gdLst/>
              <a:ahLst/>
              <a:cxnLst/>
              <a:rect l="l" t="t" r="r" b="b"/>
              <a:pathLst>
                <a:path w="406400" h="347225">
                  <a:moveTo>
                    <a:pt x="20320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06400" y="34722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01688">
            <a:off x="-2672897" y="-225070"/>
            <a:ext cx="6647848" cy="14385434"/>
            <a:chOff x="0" y="0"/>
            <a:chExt cx="772444" cy="1671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2444" cy="1671510"/>
            </a:xfrm>
            <a:custGeom>
              <a:avLst/>
              <a:gdLst/>
              <a:ahLst/>
              <a:cxnLst/>
              <a:rect l="l" t="t" r="r" b="b"/>
              <a:pathLst>
                <a:path w="772444" h="1671510">
                  <a:moveTo>
                    <a:pt x="569244" y="0"/>
                  </a:moveTo>
                  <a:lnTo>
                    <a:pt x="0" y="0"/>
                  </a:lnTo>
                  <a:lnTo>
                    <a:pt x="203200" y="1671510"/>
                  </a:lnTo>
                  <a:lnTo>
                    <a:pt x="772444" y="1671510"/>
                  </a:lnTo>
                  <a:lnTo>
                    <a:pt x="569244" y="0"/>
                  </a:lnTo>
                  <a:close/>
                </a:path>
              </a:pathLst>
            </a:custGeom>
            <a:blipFill>
              <a:blip r:embed="rId2">
                <a:alphaModFix amt="35000"/>
              </a:blip>
              <a:stretch>
                <a:fillRect l="-58196" r="-581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5441378" y="3221464"/>
            <a:ext cx="6296570" cy="6036836"/>
          </a:xfrm>
          <a:custGeom>
            <a:avLst/>
            <a:gdLst/>
            <a:ahLst/>
            <a:cxnLst/>
            <a:rect l="l" t="t" r="r" b="b"/>
            <a:pathLst>
              <a:path w="6296570" h="6036836">
                <a:moveTo>
                  <a:pt x="0" y="0"/>
                </a:moveTo>
                <a:lnTo>
                  <a:pt x="6296570" y="0"/>
                </a:lnTo>
                <a:lnTo>
                  <a:pt x="6296570" y="6036836"/>
                </a:lnTo>
                <a:lnTo>
                  <a:pt x="0" y="6036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412088" y="3221464"/>
            <a:ext cx="6296570" cy="6036836"/>
          </a:xfrm>
          <a:custGeom>
            <a:avLst/>
            <a:gdLst/>
            <a:ahLst/>
            <a:cxnLst/>
            <a:rect l="l" t="t" r="r" b="b"/>
            <a:pathLst>
              <a:path w="6296570" h="6036836">
                <a:moveTo>
                  <a:pt x="0" y="0"/>
                </a:moveTo>
                <a:lnTo>
                  <a:pt x="6296570" y="0"/>
                </a:lnTo>
                <a:lnTo>
                  <a:pt x="6296570" y="6036836"/>
                </a:lnTo>
                <a:lnTo>
                  <a:pt x="0" y="6036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780983" y="5078269"/>
            <a:ext cx="3162216" cy="1889378"/>
            <a:chOff x="0" y="0"/>
            <a:chExt cx="4216288" cy="2519170"/>
          </a:xfrm>
        </p:grpSpPr>
        <p:sp>
          <p:nvSpPr>
            <p:cNvPr id="10" name="Freeform 10"/>
            <p:cNvSpPr/>
            <p:nvPr/>
          </p:nvSpPr>
          <p:spPr>
            <a:xfrm>
              <a:off x="33977" y="0"/>
              <a:ext cx="4148334" cy="2519170"/>
            </a:xfrm>
            <a:custGeom>
              <a:avLst/>
              <a:gdLst/>
              <a:ahLst/>
              <a:cxnLst/>
              <a:rect l="l" t="t" r="r" b="b"/>
              <a:pathLst>
                <a:path w="4148334" h="2519170">
                  <a:moveTo>
                    <a:pt x="0" y="0"/>
                  </a:moveTo>
                  <a:lnTo>
                    <a:pt x="4148334" y="0"/>
                  </a:lnTo>
                  <a:lnTo>
                    <a:pt x="4148334" y="2519170"/>
                  </a:lnTo>
                  <a:lnTo>
                    <a:pt x="0" y="2519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 rot="-203114">
              <a:off x="30321" y="440755"/>
              <a:ext cx="4148334" cy="139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Annie's Notes"/>
                  <a:ea typeface="Annie's Notes"/>
                  <a:cs typeface="Annie's Notes"/>
                  <a:sym typeface="Annie's Notes"/>
                </a:rPr>
                <a:t>Analysis of samples (FTS, FTIR, GC-MS)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3779297"/>
            <a:ext cx="3162216" cy="1889378"/>
            <a:chOff x="0" y="0"/>
            <a:chExt cx="4216288" cy="2519170"/>
          </a:xfrm>
        </p:grpSpPr>
        <p:sp>
          <p:nvSpPr>
            <p:cNvPr id="13" name="Freeform 13"/>
            <p:cNvSpPr/>
            <p:nvPr/>
          </p:nvSpPr>
          <p:spPr>
            <a:xfrm>
              <a:off x="33977" y="0"/>
              <a:ext cx="4148334" cy="2519170"/>
            </a:xfrm>
            <a:custGeom>
              <a:avLst/>
              <a:gdLst/>
              <a:ahLst/>
              <a:cxnLst/>
              <a:rect l="l" t="t" r="r" b="b"/>
              <a:pathLst>
                <a:path w="4148334" h="2519170">
                  <a:moveTo>
                    <a:pt x="0" y="0"/>
                  </a:moveTo>
                  <a:lnTo>
                    <a:pt x="4148334" y="0"/>
                  </a:lnTo>
                  <a:lnTo>
                    <a:pt x="4148334" y="2519170"/>
                  </a:lnTo>
                  <a:lnTo>
                    <a:pt x="0" y="2519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 rot="-203114">
              <a:off x="30321" y="440755"/>
              <a:ext cx="4148334" cy="139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Annie's Notes"/>
                  <a:ea typeface="Annie's Notes"/>
                  <a:cs typeface="Annie's Notes"/>
                  <a:sym typeface="Annie's Notes"/>
                </a:rPr>
                <a:t>Survey with program participants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69483" y="6239882"/>
            <a:ext cx="3136733" cy="1889378"/>
            <a:chOff x="0" y="0"/>
            <a:chExt cx="4182311" cy="2519170"/>
          </a:xfrm>
        </p:grpSpPr>
        <p:sp>
          <p:nvSpPr>
            <p:cNvPr id="16" name="Freeform 16"/>
            <p:cNvSpPr/>
            <p:nvPr/>
          </p:nvSpPr>
          <p:spPr>
            <a:xfrm>
              <a:off x="33977" y="0"/>
              <a:ext cx="4148334" cy="2519170"/>
            </a:xfrm>
            <a:custGeom>
              <a:avLst/>
              <a:gdLst/>
              <a:ahLst/>
              <a:cxnLst/>
              <a:rect l="l" t="t" r="r" b="b"/>
              <a:pathLst>
                <a:path w="4148334" h="2519170">
                  <a:moveTo>
                    <a:pt x="0" y="0"/>
                  </a:moveTo>
                  <a:lnTo>
                    <a:pt x="4148334" y="0"/>
                  </a:lnTo>
                  <a:lnTo>
                    <a:pt x="4148334" y="2519170"/>
                  </a:lnTo>
                  <a:lnTo>
                    <a:pt x="0" y="2519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 rot="-203114">
              <a:off x="10073" y="887639"/>
              <a:ext cx="4148334" cy="711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Annie's Notes"/>
                  <a:ea typeface="Annie's Notes"/>
                  <a:cs typeface="Annie's Notes"/>
                  <a:sym typeface="Annie's Notes"/>
                </a:rPr>
                <a:t>Survey with providers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111015" y="6239882"/>
            <a:ext cx="3184474" cy="1889378"/>
            <a:chOff x="0" y="0"/>
            <a:chExt cx="4245965" cy="2519170"/>
          </a:xfrm>
        </p:grpSpPr>
        <p:sp>
          <p:nvSpPr>
            <p:cNvPr id="19" name="Freeform 19"/>
            <p:cNvSpPr/>
            <p:nvPr/>
          </p:nvSpPr>
          <p:spPr>
            <a:xfrm>
              <a:off x="48816" y="0"/>
              <a:ext cx="4148334" cy="2519170"/>
            </a:xfrm>
            <a:custGeom>
              <a:avLst/>
              <a:gdLst/>
              <a:ahLst/>
              <a:cxnLst/>
              <a:rect l="l" t="t" r="r" b="b"/>
              <a:pathLst>
                <a:path w="4148334" h="2519170">
                  <a:moveTo>
                    <a:pt x="0" y="0"/>
                  </a:moveTo>
                  <a:lnTo>
                    <a:pt x="4148334" y="0"/>
                  </a:lnTo>
                  <a:lnTo>
                    <a:pt x="4148334" y="2519170"/>
                  </a:lnTo>
                  <a:lnTo>
                    <a:pt x="0" y="2519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 rot="-203114">
              <a:off x="46566" y="295467"/>
              <a:ext cx="4148334" cy="1852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</a:pPr>
              <a:r>
                <a:rPr lang="en-US" sz="2900">
                  <a:solidFill>
                    <a:srgbClr val="000000"/>
                  </a:solidFill>
                  <a:latin typeface="Annie's Notes"/>
                  <a:ea typeface="Annie's Notes"/>
                  <a:cs typeface="Annie's Notes"/>
                  <a:sym typeface="Annie's Notes"/>
                </a:rPr>
                <a:t>Semi-structured interviews with providers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111015" y="3779297"/>
            <a:ext cx="3184474" cy="1889378"/>
            <a:chOff x="0" y="0"/>
            <a:chExt cx="4245965" cy="2519170"/>
          </a:xfrm>
        </p:grpSpPr>
        <p:sp>
          <p:nvSpPr>
            <p:cNvPr id="22" name="Freeform 22"/>
            <p:cNvSpPr/>
            <p:nvPr/>
          </p:nvSpPr>
          <p:spPr>
            <a:xfrm>
              <a:off x="48816" y="0"/>
              <a:ext cx="4148334" cy="2519170"/>
            </a:xfrm>
            <a:custGeom>
              <a:avLst/>
              <a:gdLst/>
              <a:ahLst/>
              <a:cxnLst/>
              <a:rect l="l" t="t" r="r" b="b"/>
              <a:pathLst>
                <a:path w="4148334" h="2519170">
                  <a:moveTo>
                    <a:pt x="0" y="0"/>
                  </a:moveTo>
                  <a:lnTo>
                    <a:pt x="4148334" y="0"/>
                  </a:lnTo>
                  <a:lnTo>
                    <a:pt x="4148334" y="2519170"/>
                  </a:lnTo>
                  <a:lnTo>
                    <a:pt x="0" y="2519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 rot="-203114">
              <a:off x="46566" y="295467"/>
              <a:ext cx="4148334" cy="1852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</a:pPr>
              <a:r>
                <a:rPr lang="en-US" sz="2900">
                  <a:solidFill>
                    <a:srgbClr val="000000"/>
                  </a:solidFill>
                  <a:latin typeface="Annie's Notes"/>
                  <a:ea typeface="Annie's Notes"/>
                  <a:cs typeface="Annie's Notes"/>
                  <a:sym typeface="Annie's Notes"/>
                </a:rPr>
                <a:t>Semi-structured interviews with participants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2418367" y="4556408"/>
            <a:ext cx="1656459" cy="687430"/>
          </a:xfrm>
          <a:custGeom>
            <a:avLst/>
            <a:gdLst/>
            <a:ahLst/>
            <a:cxnLst/>
            <a:rect l="l" t="t" r="r" b="b"/>
            <a:pathLst>
              <a:path w="1656459" h="687430">
                <a:moveTo>
                  <a:pt x="0" y="0"/>
                </a:moveTo>
                <a:lnTo>
                  <a:pt x="1656459" y="0"/>
                </a:lnTo>
                <a:lnTo>
                  <a:pt x="1656459" y="687431"/>
                </a:lnTo>
                <a:lnTo>
                  <a:pt x="0" y="6874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617809" y="416964"/>
            <a:ext cx="11050100" cy="2120892"/>
            <a:chOff x="0" y="0"/>
            <a:chExt cx="14733466" cy="2827856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EXPANDING DRUG CHECKING: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TOGETHER WE RIZE GRANT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568257" y="3158490"/>
            <a:ext cx="3149203" cy="82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Annie's Notes"/>
                <a:ea typeface="Annie's Notes"/>
                <a:cs typeface="Annie's Notes"/>
                <a:sym typeface="Annie's Notes"/>
              </a:rPr>
              <a:t>Project Methods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418367" y="6967647"/>
            <a:ext cx="1656459" cy="687430"/>
          </a:xfrm>
          <a:custGeom>
            <a:avLst/>
            <a:gdLst/>
            <a:ahLst/>
            <a:cxnLst/>
            <a:rect l="l" t="t" r="r" b="b"/>
            <a:pathLst>
              <a:path w="1656459" h="687430">
                <a:moveTo>
                  <a:pt x="0" y="0"/>
                </a:moveTo>
                <a:lnTo>
                  <a:pt x="1656459" y="0"/>
                </a:lnTo>
                <a:lnTo>
                  <a:pt x="1656459" y="687431"/>
                </a:lnTo>
                <a:lnTo>
                  <a:pt x="0" y="6874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75603" y="0"/>
            <a:ext cx="17730013" cy="10287000"/>
            <a:chOff x="0" y="0"/>
            <a:chExt cx="598454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54" cy="347225"/>
            </a:xfrm>
            <a:custGeom>
              <a:avLst/>
              <a:gdLst/>
              <a:ahLst/>
              <a:cxnLst/>
              <a:rect l="l" t="t" r="r" b="b"/>
              <a:pathLst>
                <a:path w="598454" h="347225">
                  <a:moveTo>
                    <a:pt x="395254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598454" y="347225"/>
                  </a:lnTo>
                  <a:lnTo>
                    <a:pt x="395254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395254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29598">
            <a:off x="14383932" y="-4300025"/>
            <a:ext cx="7638323" cy="15689903"/>
            <a:chOff x="0" y="0"/>
            <a:chExt cx="887532" cy="18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532" cy="1823082"/>
            </a:xfrm>
            <a:custGeom>
              <a:avLst/>
              <a:gdLst/>
              <a:ahLst/>
              <a:cxnLst/>
              <a:rect l="l" t="t" r="r" b="b"/>
              <a:pathLst>
                <a:path w="887532" h="1823082">
                  <a:moveTo>
                    <a:pt x="684332" y="0"/>
                  </a:moveTo>
                  <a:lnTo>
                    <a:pt x="0" y="0"/>
                  </a:lnTo>
                  <a:lnTo>
                    <a:pt x="203200" y="1823082"/>
                  </a:lnTo>
                  <a:lnTo>
                    <a:pt x="887532" y="1823082"/>
                  </a:lnTo>
                  <a:lnTo>
                    <a:pt x="684332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52705" r="-527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402809" y="2854712"/>
            <a:ext cx="7269230" cy="5325063"/>
          </a:xfrm>
          <a:custGeom>
            <a:avLst/>
            <a:gdLst/>
            <a:ahLst/>
            <a:cxnLst/>
            <a:rect l="l" t="t" r="r" b="b"/>
            <a:pathLst>
              <a:path w="6574003" h="4851067">
                <a:moveTo>
                  <a:pt x="0" y="0"/>
                </a:moveTo>
                <a:lnTo>
                  <a:pt x="6574003" y="0"/>
                </a:lnTo>
                <a:lnTo>
                  <a:pt x="6574003" y="4851066"/>
                </a:lnTo>
                <a:lnTo>
                  <a:pt x="0" y="4851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961548" y="2358391"/>
            <a:ext cx="12112789" cy="6425295"/>
            <a:chOff x="0" y="0"/>
            <a:chExt cx="12115038" cy="7543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115038" cy="7339981"/>
              <a:chOff x="0" y="0"/>
              <a:chExt cx="1976743" cy="11976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76743" cy="1197624"/>
              </a:xfrm>
              <a:custGeom>
                <a:avLst/>
                <a:gdLst/>
                <a:ahLst/>
                <a:cxnLst/>
                <a:rect l="l" t="t" r="r" b="b"/>
                <a:pathLst>
                  <a:path w="1976743" h="1197624">
                    <a:moveTo>
                      <a:pt x="52607" y="0"/>
                    </a:moveTo>
                    <a:lnTo>
                      <a:pt x="1924136" y="0"/>
                    </a:lnTo>
                    <a:cubicBezTo>
                      <a:pt x="1953190" y="0"/>
                      <a:pt x="1976743" y="23553"/>
                      <a:pt x="1976743" y="52607"/>
                    </a:cubicBezTo>
                    <a:lnTo>
                      <a:pt x="1976743" y="1145017"/>
                    </a:lnTo>
                    <a:cubicBezTo>
                      <a:pt x="1976743" y="1158969"/>
                      <a:pt x="1971201" y="1172350"/>
                      <a:pt x="1961335" y="1182216"/>
                    </a:cubicBezTo>
                    <a:cubicBezTo>
                      <a:pt x="1951469" y="1192081"/>
                      <a:pt x="1938088" y="1197624"/>
                      <a:pt x="1924136" y="1197624"/>
                    </a:cubicBezTo>
                    <a:lnTo>
                      <a:pt x="52607" y="1197624"/>
                    </a:lnTo>
                    <a:cubicBezTo>
                      <a:pt x="23553" y="1197624"/>
                      <a:pt x="0" y="1174071"/>
                      <a:pt x="0" y="1145017"/>
                    </a:cubicBezTo>
                    <a:lnTo>
                      <a:pt x="0" y="52607"/>
                    </a:lnTo>
                    <a:cubicBezTo>
                      <a:pt x="0" y="23553"/>
                      <a:pt x="23553" y="0"/>
                      <a:pt x="52607" y="0"/>
                    </a:cubicBezTo>
                    <a:close/>
                  </a:path>
                </a:pathLst>
              </a:custGeom>
              <a:solidFill>
                <a:srgbClr val="F2E6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976743" cy="12357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505948" y="146331"/>
              <a:ext cx="11103143" cy="7397469"/>
            </a:xfrm>
            <a:custGeom>
              <a:avLst/>
              <a:gdLst/>
              <a:ahLst/>
              <a:cxnLst/>
              <a:rect l="l" t="t" r="r" b="b"/>
              <a:pathLst>
                <a:path w="11103143" h="7397469">
                  <a:moveTo>
                    <a:pt x="0" y="0"/>
                  </a:moveTo>
                  <a:lnTo>
                    <a:pt x="11103143" y="0"/>
                  </a:lnTo>
                  <a:lnTo>
                    <a:pt x="11103143" y="7397469"/>
                  </a:lnTo>
                  <a:lnTo>
                    <a:pt x="0" y="7397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465110"/>
            <a:ext cx="11050100" cy="2120892"/>
            <a:chOff x="0" y="0"/>
            <a:chExt cx="14733466" cy="282785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RIZE TWR: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FTIR RESULTS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44669" y="0"/>
            <a:ext cx="14060947" cy="10287000"/>
            <a:chOff x="0" y="0"/>
            <a:chExt cx="47461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610" cy="347225"/>
            </a:xfrm>
            <a:custGeom>
              <a:avLst/>
              <a:gdLst/>
              <a:ahLst/>
              <a:cxnLst/>
              <a:rect l="l" t="t" r="r" b="b"/>
              <a:pathLst>
                <a:path w="474610" h="347225">
                  <a:moveTo>
                    <a:pt x="27141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74610" y="347225"/>
                  </a:lnTo>
                  <a:lnTo>
                    <a:pt x="27141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7141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29598">
            <a:off x="17340726" y="-4923838"/>
            <a:ext cx="4549920" cy="15689903"/>
            <a:chOff x="0" y="0"/>
            <a:chExt cx="528676" cy="18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676" cy="1823082"/>
            </a:xfrm>
            <a:custGeom>
              <a:avLst/>
              <a:gdLst/>
              <a:ahLst/>
              <a:cxnLst/>
              <a:rect l="l" t="t" r="r" b="b"/>
              <a:pathLst>
                <a:path w="528676" h="1823082">
                  <a:moveTo>
                    <a:pt x="325476" y="0"/>
                  </a:moveTo>
                  <a:lnTo>
                    <a:pt x="0" y="0"/>
                  </a:lnTo>
                  <a:lnTo>
                    <a:pt x="203200" y="1823082"/>
                  </a:lnTo>
                  <a:lnTo>
                    <a:pt x="528676" y="1823082"/>
                  </a:lnTo>
                  <a:lnTo>
                    <a:pt x="325476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122419" r="-1224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20145" y="2921114"/>
            <a:ext cx="7608117" cy="1713865"/>
            <a:chOff x="0" y="0"/>
            <a:chExt cx="10144156" cy="2285153"/>
          </a:xfrm>
        </p:grpSpPr>
        <p:sp>
          <p:nvSpPr>
            <p:cNvPr id="8" name="Freeform 8"/>
            <p:cNvSpPr/>
            <p:nvPr/>
          </p:nvSpPr>
          <p:spPr>
            <a:xfrm>
              <a:off x="0" y="532380"/>
              <a:ext cx="1089479" cy="1220394"/>
            </a:xfrm>
            <a:custGeom>
              <a:avLst/>
              <a:gdLst/>
              <a:ahLst/>
              <a:cxnLst/>
              <a:rect l="l" t="t" r="r" b="b"/>
              <a:pathLst>
                <a:path w="1089479" h="1220394">
                  <a:moveTo>
                    <a:pt x="0" y="0"/>
                  </a:moveTo>
                  <a:lnTo>
                    <a:pt x="1089479" y="0"/>
                  </a:lnTo>
                  <a:lnTo>
                    <a:pt x="1089479" y="1220394"/>
                  </a:lnTo>
                  <a:lnTo>
                    <a:pt x="0" y="122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09059" y="-66675"/>
              <a:ext cx="8735096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Drug checking results can increase knowledge and facilitate behavior change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0145" y="5650413"/>
            <a:ext cx="7544629" cy="1113790"/>
            <a:chOff x="0" y="0"/>
            <a:chExt cx="10059505" cy="1485053"/>
          </a:xfrm>
        </p:grpSpPr>
        <p:sp>
          <p:nvSpPr>
            <p:cNvPr id="11" name="Freeform 11"/>
            <p:cNvSpPr/>
            <p:nvPr/>
          </p:nvSpPr>
          <p:spPr>
            <a:xfrm>
              <a:off x="0" y="132292"/>
              <a:ext cx="1129490" cy="1220470"/>
            </a:xfrm>
            <a:custGeom>
              <a:avLst/>
              <a:gdLst/>
              <a:ahLst/>
              <a:cxnLst/>
              <a:rect l="l" t="t" r="r" b="b"/>
              <a:pathLst>
                <a:path w="1129490" h="1220470">
                  <a:moveTo>
                    <a:pt x="0" y="0"/>
                  </a:moveTo>
                  <a:lnTo>
                    <a:pt x="1129490" y="0"/>
                  </a:lnTo>
                  <a:lnTo>
                    <a:pt x="1129490" y="1220470"/>
                  </a:lnTo>
                  <a:lnTo>
                    <a:pt x="0" y="1220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39067" y="-66675"/>
              <a:ext cx="8620438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Access to advanced drug checking is desired by PWUD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0145" y="7779636"/>
            <a:ext cx="7732399" cy="1713865"/>
            <a:chOff x="0" y="0"/>
            <a:chExt cx="10309866" cy="2285153"/>
          </a:xfrm>
        </p:grpSpPr>
        <p:sp>
          <p:nvSpPr>
            <p:cNvPr id="14" name="Freeform 14"/>
            <p:cNvSpPr/>
            <p:nvPr/>
          </p:nvSpPr>
          <p:spPr>
            <a:xfrm>
              <a:off x="0" y="532342"/>
              <a:ext cx="1151680" cy="1220470"/>
            </a:xfrm>
            <a:custGeom>
              <a:avLst/>
              <a:gdLst/>
              <a:ahLst/>
              <a:cxnLst/>
              <a:rect l="l" t="t" r="r" b="b"/>
              <a:pathLst>
                <a:path w="1151680" h="1220470">
                  <a:moveTo>
                    <a:pt x="0" y="0"/>
                  </a:moveTo>
                  <a:lnTo>
                    <a:pt x="1151680" y="0"/>
                  </a:lnTo>
                  <a:lnTo>
                    <a:pt x="1151680" y="1220470"/>
                  </a:lnTo>
                  <a:lnTo>
                    <a:pt x="0" y="1220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07233" y="-66675"/>
              <a:ext cx="9002632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Participants viewed drug checking as something protective to their health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61777" y="2921114"/>
            <a:ext cx="7997523" cy="1713865"/>
            <a:chOff x="0" y="0"/>
            <a:chExt cx="10663364" cy="2285153"/>
          </a:xfrm>
        </p:grpSpPr>
        <p:sp>
          <p:nvSpPr>
            <p:cNvPr id="17" name="Freeform 17"/>
            <p:cNvSpPr/>
            <p:nvPr/>
          </p:nvSpPr>
          <p:spPr>
            <a:xfrm>
              <a:off x="0" y="488468"/>
              <a:ext cx="1089660" cy="1240814"/>
            </a:xfrm>
            <a:custGeom>
              <a:avLst/>
              <a:gdLst/>
              <a:ahLst/>
              <a:cxnLst/>
              <a:rect l="l" t="t" r="r" b="b"/>
              <a:pathLst>
                <a:path w="1089660" h="1240814">
                  <a:moveTo>
                    <a:pt x="0" y="0"/>
                  </a:moveTo>
                  <a:lnTo>
                    <a:pt x="1089660" y="0"/>
                  </a:lnTo>
                  <a:lnTo>
                    <a:pt x="1089660" y="1240813"/>
                  </a:lnTo>
                  <a:lnTo>
                    <a:pt x="0" y="1240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40318" y="-66675"/>
              <a:ext cx="9423046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Trust and training are key in messengers of drug checking results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61777" y="5350375"/>
            <a:ext cx="8692334" cy="1713865"/>
            <a:chOff x="0" y="0"/>
            <a:chExt cx="11589778" cy="2285153"/>
          </a:xfrm>
        </p:grpSpPr>
        <p:sp>
          <p:nvSpPr>
            <p:cNvPr id="20" name="Freeform 20"/>
            <p:cNvSpPr/>
            <p:nvPr/>
          </p:nvSpPr>
          <p:spPr>
            <a:xfrm>
              <a:off x="0" y="537210"/>
              <a:ext cx="1089660" cy="1210733"/>
            </a:xfrm>
            <a:custGeom>
              <a:avLst/>
              <a:gdLst/>
              <a:ahLst/>
              <a:cxnLst/>
              <a:rect l="l" t="t" r="r" b="b"/>
              <a:pathLst>
                <a:path w="1089660" h="1210733">
                  <a:moveTo>
                    <a:pt x="0" y="0"/>
                  </a:moveTo>
                  <a:lnTo>
                    <a:pt x="1089660" y="0"/>
                  </a:lnTo>
                  <a:lnTo>
                    <a:pt x="1089660" y="1210733"/>
                  </a:lnTo>
                  <a:lnTo>
                    <a:pt x="0" y="1210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02343" y="-66675"/>
              <a:ext cx="10187435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Drug checking and medical care were seen as bidirectional facilitators among participants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65110"/>
            <a:ext cx="11050100" cy="2120892"/>
            <a:chOff x="0" y="0"/>
            <a:chExt cx="14733466" cy="282785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RIZE TWR: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PARTICIPANT FEEDBACK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102240" y="448310"/>
            <a:ext cx="72424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n=5 semi-structured interviews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471504" y="7778615"/>
            <a:ext cx="7578068" cy="1713865"/>
            <a:chOff x="0" y="0"/>
            <a:chExt cx="10104091" cy="2285153"/>
          </a:xfrm>
        </p:grpSpPr>
        <p:sp>
          <p:nvSpPr>
            <p:cNvPr id="27" name="Freeform 27"/>
            <p:cNvSpPr/>
            <p:nvPr/>
          </p:nvSpPr>
          <p:spPr>
            <a:xfrm>
              <a:off x="0" y="523452"/>
              <a:ext cx="1089660" cy="1238250"/>
            </a:xfrm>
            <a:custGeom>
              <a:avLst/>
              <a:gdLst/>
              <a:ahLst/>
              <a:cxnLst/>
              <a:rect l="l" t="t" r="r" b="b"/>
              <a:pathLst>
                <a:path w="1089660" h="1238250">
                  <a:moveTo>
                    <a:pt x="0" y="0"/>
                  </a:moveTo>
                  <a:lnTo>
                    <a:pt x="1089660" y="0"/>
                  </a:lnTo>
                  <a:lnTo>
                    <a:pt x="1089660" y="1238250"/>
                  </a:lnTo>
                  <a:lnTo>
                    <a:pt x="0" y="123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58611" y="-66675"/>
              <a:ext cx="8745481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Hesitancy exists about including drug checking results in a person’s medical record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44669" y="0"/>
            <a:ext cx="14060947" cy="10287000"/>
            <a:chOff x="0" y="0"/>
            <a:chExt cx="47461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610" cy="347225"/>
            </a:xfrm>
            <a:custGeom>
              <a:avLst/>
              <a:gdLst/>
              <a:ahLst/>
              <a:cxnLst/>
              <a:rect l="l" t="t" r="r" b="b"/>
              <a:pathLst>
                <a:path w="474610" h="347225">
                  <a:moveTo>
                    <a:pt x="27141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74610" y="347225"/>
                  </a:lnTo>
                  <a:lnTo>
                    <a:pt x="27141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7141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29598">
            <a:off x="17340726" y="-4923838"/>
            <a:ext cx="4549920" cy="15689903"/>
            <a:chOff x="0" y="0"/>
            <a:chExt cx="528676" cy="18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676" cy="1823082"/>
            </a:xfrm>
            <a:custGeom>
              <a:avLst/>
              <a:gdLst/>
              <a:ahLst/>
              <a:cxnLst/>
              <a:rect l="l" t="t" r="r" b="b"/>
              <a:pathLst>
                <a:path w="528676" h="1823082">
                  <a:moveTo>
                    <a:pt x="325476" y="0"/>
                  </a:moveTo>
                  <a:lnTo>
                    <a:pt x="0" y="0"/>
                  </a:lnTo>
                  <a:lnTo>
                    <a:pt x="203200" y="1823082"/>
                  </a:lnTo>
                  <a:lnTo>
                    <a:pt x="528676" y="1823082"/>
                  </a:lnTo>
                  <a:lnTo>
                    <a:pt x="325476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122419" r="-1224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65110"/>
            <a:ext cx="11050100" cy="2120892"/>
            <a:chOff x="0" y="0"/>
            <a:chExt cx="14733466" cy="2827856"/>
          </a:xfrm>
        </p:grpSpPr>
        <p:sp>
          <p:nvSpPr>
            <p:cNvPr id="8" name="TextBox 8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RIZE TWR: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PARTICIPANT FEEDBACK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02240" y="448310"/>
            <a:ext cx="72424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n=5 semi-structured interviews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7586" y="3197927"/>
            <a:ext cx="9422877" cy="8064805"/>
            <a:chOff x="-456288" y="-217145"/>
            <a:chExt cx="8679549" cy="8287897"/>
          </a:xfrm>
        </p:grpSpPr>
        <p:sp>
          <p:nvSpPr>
            <p:cNvPr id="12" name="Freeform 12"/>
            <p:cNvSpPr/>
            <p:nvPr/>
          </p:nvSpPr>
          <p:spPr>
            <a:xfrm flipH="1">
              <a:off x="-196697" y="944946"/>
              <a:ext cx="8419958" cy="7125806"/>
            </a:xfrm>
            <a:custGeom>
              <a:avLst/>
              <a:gdLst/>
              <a:ahLst/>
              <a:cxnLst/>
              <a:rect l="l" t="t" r="r" b="b"/>
              <a:pathLst>
                <a:path w="8223261" h="6743074">
                  <a:moveTo>
                    <a:pt x="8223261" y="0"/>
                  </a:moveTo>
                  <a:lnTo>
                    <a:pt x="0" y="0"/>
                  </a:lnTo>
                  <a:lnTo>
                    <a:pt x="0" y="6743074"/>
                  </a:lnTo>
                  <a:lnTo>
                    <a:pt x="8223261" y="6743074"/>
                  </a:lnTo>
                  <a:lnTo>
                    <a:pt x="822326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 rot="349450">
              <a:off x="773480" y="1804575"/>
              <a:ext cx="6420480" cy="4425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6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“The fact that</a:t>
              </a:r>
              <a:r>
                <a:rPr lang="en-US" sz="3000" b="1" dirty="0">
                  <a:solidFill>
                    <a:srgbClr val="008ED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I can find out what's in the drugs</a:t>
              </a:r>
              <a:r>
                <a:rPr lang="en-US" sz="3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Find out like, it's not that it's safe or not - the drugs aren’t safe to begin with. But like, I mean...</a:t>
              </a:r>
              <a:r>
                <a:rPr lang="en-US" sz="3000" b="1" dirty="0">
                  <a:solidFill>
                    <a:srgbClr val="008ED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I've saved a few people's lives who, like, didn't use fentanyl</a:t>
              </a:r>
              <a:r>
                <a:rPr lang="en-US" sz="3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but were smoking and like went out because of that. ... it's scary, you know I'm saying ...</a:t>
              </a:r>
              <a:r>
                <a:rPr lang="en-US" sz="3000" b="1" dirty="0">
                  <a:solidFill>
                    <a:srgbClr val="008ED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probably I've saved like 16 people.</a:t>
              </a:r>
              <a:r>
                <a:rPr lang="en-US" sz="3000" dirty="0">
                  <a:solidFill>
                    <a:srgbClr val="0000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” - 03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356209">
              <a:off x="-456288" y="-217145"/>
              <a:ext cx="8338406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8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is useful about drug checking?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-346980">
            <a:off x="7545131" y="2345386"/>
            <a:ext cx="11027538" cy="7806111"/>
            <a:chOff x="211434" y="151413"/>
            <a:chExt cx="9349657" cy="7738845"/>
          </a:xfrm>
        </p:grpSpPr>
        <p:sp>
          <p:nvSpPr>
            <p:cNvPr id="21" name="Freeform 21"/>
            <p:cNvSpPr/>
            <p:nvPr/>
          </p:nvSpPr>
          <p:spPr>
            <a:xfrm>
              <a:off x="3075970" y="1119466"/>
              <a:ext cx="4275227" cy="6770792"/>
            </a:xfrm>
            <a:custGeom>
              <a:avLst/>
              <a:gdLst/>
              <a:ahLst/>
              <a:cxnLst/>
              <a:rect l="l" t="t" r="r" b="b"/>
              <a:pathLst>
                <a:path w="4609769" h="7521036">
                  <a:moveTo>
                    <a:pt x="0" y="0"/>
                  </a:moveTo>
                  <a:lnTo>
                    <a:pt x="4609769" y="0"/>
                  </a:lnTo>
                  <a:lnTo>
                    <a:pt x="4609769" y="7521037"/>
                  </a:lnTo>
                  <a:lnTo>
                    <a:pt x="0" y="7521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627013" y="1756888"/>
              <a:ext cx="3267993" cy="4477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Yeah, so obviously it happens, and like I right now, I have those xylazine burns on me, so ... I don't know what to do to get it to stop spreading or get it to stop growing. </a:t>
              </a:r>
              <a:r>
                <a:rPr lang="en-US" sz="32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That's an extra trip that I would take. </a:t>
              </a:r>
              <a:r>
                <a:rPr lang="en-US" sz="32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-01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151196">
              <a:off x="1007151" y="151413"/>
              <a:ext cx="8415253" cy="4689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92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Would you seek medical services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151196">
              <a:off x="211434" y="620795"/>
              <a:ext cx="9349657" cy="4689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92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based upon your drug checking results?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44669" y="0"/>
            <a:ext cx="14060947" cy="10287000"/>
            <a:chOff x="0" y="0"/>
            <a:chExt cx="474610" cy="347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610" cy="347225"/>
            </a:xfrm>
            <a:custGeom>
              <a:avLst/>
              <a:gdLst/>
              <a:ahLst/>
              <a:cxnLst/>
              <a:rect l="l" t="t" r="r" b="b"/>
              <a:pathLst>
                <a:path w="474610" h="347225">
                  <a:moveTo>
                    <a:pt x="271410" y="0"/>
                  </a:moveTo>
                  <a:lnTo>
                    <a:pt x="0" y="0"/>
                  </a:lnTo>
                  <a:lnTo>
                    <a:pt x="203200" y="347225"/>
                  </a:lnTo>
                  <a:lnTo>
                    <a:pt x="474610" y="347225"/>
                  </a:lnTo>
                  <a:lnTo>
                    <a:pt x="271410" y="0"/>
                  </a:lnTo>
                  <a:close/>
                </a:path>
              </a:pathLst>
            </a:custGeom>
            <a:solidFill>
              <a:srgbClr val="5CD5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71410" cy="385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429598">
            <a:off x="17340726" y="-4923838"/>
            <a:ext cx="4549920" cy="15689903"/>
            <a:chOff x="0" y="0"/>
            <a:chExt cx="528676" cy="18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676" cy="1823082"/>
            </a:xfrm>
            <a:custGeom>
              <a:avLst/>
              <a:gdLst/>
              <a:ahLst/>
              <a:cxnLst/>
              <a:rect l="l" t="t" r="r" b="b"/>
              <a:pathLst>
                <a:path w="528676" h="1823082">
                  <a:moveTo>
                    <a:pt x="325476" y="0"/>
                  </a:moveTo>
                  <a:lnTo>
                    <a:pt x="0" y="0"/>
                  </a:lnTo>
                  <a:lnTo>
                    <a:pt x="203200" y="1823082"/>
                  </a:lnTo>
                  <a:lnTo>
                    <a:pt x="528676" y="1823082"/>
                  </a:lnTo>
                  <a:lnTo>
                    <a:pt x="325476" y="0"/>
                  </a:lnTo>
                  <a:close/>
                </a:path>
              </a:pathLst>
            </a:custGeom>
            <a:blipFill>
              <a:blip r:embed="rId2">
                <a:alphaModFix amt="26000"/>
              </a:blip>
              <a:stretch>
                <a:fillRect l="-122419" r="-1224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20145" y="2921114"/>
            <a:ext cx="7608117" cy="1713865"/>
            <a:chOff x="0" y="0"/>
            <a:chExt cx="10144156" cy="2285153"/>
          </a:xfrm>
        </p:grpSpPr>
        <p:sp>
          <p:nvSpPr>
            <p:cNvPr id="8" name="Freeform 8"/>
            <p:cNvSpPr/>
            <p:nvPr/>
          </p:nvSpPr>
          <p:spPr>
            <a:xfrm>
              <a:off x="0" y="532380"/>
              <a:ext cx="1089479" cy="1220394"/>
            </a:xfrm>
            <a:custGeom>
              <a:avLst/>
              <a:gdLst/>
              <a:ahLst/>
              <a:cxnLst/>
              <a:rect l="l" t="t" r="r" b="b"/>
              <a:pathLst>
                <a:path w="1089479" h="1220394">
                  <a:moveTo>
                    <a:pt x="0" y="0"/>
                  </a:moveTo>
                  <a:lnTo>
                    <a:pt x="1089479" y="0"/>
                  </a:lnTo>
                  <a:lnTo>
                    <a:pt x="1089479" y="1220394"/>
                  </a:lnTo>
                  <a:lnTo>
                    <a:pt x="0" y="122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09059" y="-66675"/>
              <a:ext cx="8735096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Drug checking promotes patient education &amp; tailored risk reduction strategies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1889" y="5350375"/>
            <a:ext cx="7544629" cy="1713865"/>
            <a:chOff x="0" y="0"/>
            <a:chExt cx="10059505" cy="2285153"/>
          </a:xfrm>
        </p:grpSpPr>
        <p:sp>
          <p:nvSpPr>
            <p:cNvPr id="11" name="Freeform 11"/>
            <p:cNvSpPr/>
            <p:nvPr/>
          </p:nvSpPr>
          <p:spPr>
            <a:xfrm>
              <a:off x="0" y="132292"/>
              <a:ext cx="1129490" cy="1220470"/>
            </a:xfrm>
            <a:custGeom>
              <a:avLst/>
              <a:gdLst/>
              <a:ahLst/>
              <a:cxnLst/>
              <a:rect l="l" t="t" r="r" b="b"/>
              <a:pathLst>
                <a:path w="1129490" h="1220470">
                  <a:moveTo>
                    <a:pt x="0" y="0"/>
                  </a:moveTo>
                  <a:lnTo>
                    <a:pt x="1129490" y="0"/>
                  </a:lnTo>
                  <a:lnTo>
                    <a:pt x="1129490" y="1220470"/>
                  </a:lnTo>
                  <a:lnTo>
                    <a:pt x="0" y="1220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39067" y="-66675"/>
              <a:ext cx="8620438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Drug checking was viewed as something that could facilitate safer drug use behaviors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0145" y="7779636"/>
            <a:ext cx="7732399" cy="1713865"/>
            <a:chOff x="0" y="0"/>
            <a:chExt cx="10309866" cy="2285153"/>
          </a:xfrm>
        </p:grpSpPr>
        <p:sp>
          <p:nvSpPr>
            <p:cNvPr id="14" name="Freeform 14"/>
            <p:cNvSpPr/>
            <p:nvPr/>
          </p:nvSpPr>
          <p:spPr>
            <a:xfrm>
              <a:off x="0" y="532342"/>
              <a:ext cx="1151680" cy="1220470"/>
            </a:xfrm>
            <a:custGeom>
              <a:avLst/>
              <a:gdLst/>
              <a:ahLst/>
              <a:cxnLst/>
              <a:rect l="l" t="t" r="r" b="b"/>
              <a:pathLst>
                <a:path w="1151680" h="1220470">
                  <a:moveTo>
                    <a:pt x="0" y="0"/>
                  </a:moveTo>
                  <a:lnTo>
                    <a:pt x="1151680" y="0"/>
                  </a:lnTo>
                  <a:lnTo>
                    <a:pt x="1151680" y="1220470"/>
                  </a:lnTo>
                  <a:lnTo>
                    <a:pt x="0" y="1220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07233" y="-66675"/>
              <a:ext cx="9002632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Greater access to advanced drug checking is important to health care providers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61777" y="2921114"/>
            <a:ext cx="7997523" cy="2313940"/>
            <a:chOff x="0" y="0"/>
            <a:chExt cx="10663364" cy="3085253"/>
          </a:xfrm>
        </p:grpSpPr>
        <p:sp>
          <p:nvSpPr>
            <p:cNvPr id="17" name="Freeform 17"/>
            <p:cNvSpPr/>
            <p:nvPr/>
          </p:nvSpPr>
          <p:spPr>
            <a:xfrm>
              <a:off x="0" y="488468"/>
              <a:ext cx="1089660" cy="1240814"/>
            </a:xfrm>
            <a:custGeom>
              <a:avLst/>
              <a:gdLst/>
              <a:ahLst/>
              <a:cxnLst/>
              <a:rect l="l" t="t" r="r" b="b"/>
              <a:pathLst>
                <a:path w="1089660" h="1240814">
                  <a:moveTo>
                    <a:pt x="0" y="0"/>
                  </a:moveTo>
                  <a:lnTo>
                    <a:pt x="1089660" y="0"/>
                  </a:lnTo>
                  <a:lnTo>
                    <a:pt x="1089660" y="1240813"/>
                  </a:lnTo>
                  <a:lnTo>
                    <a:pt x="0" y="1240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40318" y="-66675"/>
              <a:ext cx="9423046" cy="315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Access to drug checking results may have positive or negative impacts on patient-provider relationships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61777" y="5851356"/>
            <a:ext cx="8692334" cy="1310958"/>
            <a:chOff x="0" y="0"/>
            <a:chExt cx="11589778" cy="1747943"/>
          </a:xfrm>
        </p:grpSpPr>
        <p:sp>
          <p:nvSpPr>
            <p:cNvPr id="20" name="Freeform 20"/>
            <p:cNvSpPr/>
            <p:nvPr/>
          </p:nvSpPr>
          <p:spPr>
            <a:xfrm>
              <a:off x="0" y="537210"/>
              <a:ext cx="1089660" cy="1210733"/>
            </a:xfrm>
            <a:custGeom>
              <a:avLst/>
              <a:gdLst/>
              <a:ahLst/>
              <a:cxnLst/>
              <a:rect l="l" t="t" r="r" b="b"/>
              <a:pathLst>
                <a:path w="1089660" h="1210733">
                  <a:moveTo>
                    <a:pt x="0" y="0"/>
                  </a:moveTo>
                  <a:lnTo>
                    <a:pt x="1089660" y="0"/>
                  </a:lnTo>
                  <a:lnTo>
                    <a:pt x="1089660" y="1210733"/>
                  </a:lnTo>
                  <a:lnTo>
                    <a:pt x="0" y="1210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02343" y="-66675"/>
              <a:ext cx="10187435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Drug checking was viewed as a tool for informing clinical care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65110"/>
            <a:ext cx="11050100" cy="2120892"/>
            <a:chOff x="0" y="0"/>
            <a:chExt cx="14733466" cy="282785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33350"/>
              <a:ext cx="12753342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RIZE TWR: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280578"/>
              <a:ext cx="14733466" cy="154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00"/>
                </a:lnSpc>
              </a:pPr>
              <a:r>
                <a:rPr lang="en-US" sz="7000" b="1">
                  <a:solidFill>
                    <a:srgbClr val="5CD5D2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PROVIDER FEEDBACK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102240" y="448310"/>
            <a:ext cx="72424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n=6 semi-structured interviews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251900" y="7778615"/>
            <a:ext cx="8017277" cy="1713865"/>
            <a:chOff x="0" y="0"/>
            <a:chExt cx="10689703" cy="2285153"/>
          </a:xfrm>
        </p:grpSpPr>
        <p:sp>
          <p:nvSpPr>
            <p:cNvPr id="27" name="Freeform 27"/>
            <p:cNvSpPr/>
            <p:nvPr/>
          </p:nvSpPr>
          <p:spPr>
            <a:xfrm>
              <a:off x="0" y="523452"/>
              <a:ext cx="1089660" cy="1238250"/>
            </a:xfrm>
            <a:custGeom>
              <a:avLst/>
              <a:gdLst/>
              <a:ahLst/>
              <a:cxnLst/>
              <a:rect l="l" t="t" r="r" b="b"/>
              <a:pathLst>
                <a:path w="1089660" h="1238250">
                  <a:moveTo>
                    <a:pt x="0" y="0"/>
                  </a:moveTo>
                  <a:lnTo>
                    <a:pt x="1089660" y="0"/>
                  </a:lnTo>
                  <a:lnTo>
                    <a:pt x="1089660" y="1238250"/>
                  </a:lnTo>
                  <a:lnTo>
                    <a:pt x="0" y="123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58611" y="-66675"/>
              <a:ext cx="9331092" cy="235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Ethical concerns focus on who has access to potentially identifiable drug checking results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12678</TotalTime>
  <Words>935</Words>
  <Application>Microsoft Macintosh PowerPoint</Application>
  <PresentationFormat>Custom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Antonio Bold</vt:lpstr>
      <vt:lpstr>Arial</vt:lpstr>
      <vt:lpstr>Montserrat Bold</vt:lpstr>
      <vt:lpstr>Canva Sans Bold</vt:lpstr>
      <vt:lpstr>Montserrat</vt:lpstr>
      <vt:lpstr>Calibri</vt:lpstr>
      <vt:lpstr>Montserrat Classic Bold</vt:lpstr>
      <vt:lpstr>Antonio Ultra-Bold</vt:lpstr>
      <vt:lpstr>Canva Sans</vt:lpstr>
      <vt:lpstr>Annie's Notes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MLCHC CHI 2024</dc:title>
  <dc:creator>Pinkhover, Allyson</dc:creator>
  <cp:lastModifiedBy>Allyson N Pinkhover</cp:lastModifiedBy>
  <cp:revision>6</cp:revision>
  <dcterms:created xsi:type="dcterms:W3CDTF">2006-08-16T00:00:00Z</dcterms:created>
  <dcterms:modified xsi:type="dcterms:W3CDTF">2024-11-16T14:58:37Z</dcterms:modified>
  <dc:identifier>DAGCxxKOsH8</dc:identifier>
</cp:coreProperties>
</file>