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ontserrat" panose="00000500000000000000" pitchFamily="2" charset="0"/>
      <p:regular r:id="rId16"/>
      <p:bold r:id="rId17"/>
      <p:italic r:id="rId18"/>
      <p:boldItalic r:id="rId19"/>
    </p:embeddedFont>
    <p:embeddedFont>
      <p:font typeface="Oswald" panose="00000500000000000000" pitchFamily="2" charset="0"/>
      <p:regular r:id="rId20"/>
      <p:bold r:id="rId21"/>
    </p:embeddedFont>
    <p:embeddedFont>
      <p:font typeface="Playfair Display" panose="020F05020202040302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ivilrights.justice.gov/report/?utm_campaign=499a0d26-884a-47aa-9afc-70094d92e6f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forget to do brief intros here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c8804836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c880483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Compassionate and committed advocacy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13172c6d4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3172c6d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https://civilrights.justice.gov/report/?utm_campaign=499a0d26-884a-47aa-9afc-70094d92e6f5</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3172c6d4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3172c6d4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11e94bcf10_0_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11e94bcf10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11e94bcf1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11e94bcf1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bc8804836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bc8804836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we’re really excited to share is this real life medical-legal partnership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37ec8ce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137ec8ce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Playfair Display"/>
              <a:ea typeface="Playfair Display"/>
              <a:cs typeface="Playfair Display"/>
              <a:sym typeface="Playfair Display"/>
            </a:endParaRPr>
          </a:p>
          <a:p>
            <a:pPr marL="457200" lvl="0" indent="-311150" algn="l" rtl="0">
              <a:spcBef>
                <a:spcPts val="120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One study found that incarcerated people are up to 129 times more likely to die from an overdose in the first 2 weeks after release compared to the general population </a:t>
            </a:r>
            <a:r>
              <a:rPr lang="en" sz="1300" b="1">
                <a:solidFill>
                  <a:schemeClr val="dk1"/>
                </a:solidFill>
                <a:latin typeface="Playfair Display"/>
                <a:ea typeface="Playfair Display"/>
                <a:cs typeface="Playfair Display"/>
                <a:sym typeface="Playfair Display"/>
              </a:rPr>
              <a:t>largely because their drug tolerances dropped while they were in jail or prison. </a:t>
            </a:r>
            <a:endParaRPr sz="1300" b="1">
              <a:solidFill>
                <a:schemeClr val="dk1"/>
              </a:solidFill>
              <a:latin typeface="Playfair Display"/>
              <a:ea typeface="Playfair Display"/>
              <a:cs typeface="Playfair Display"/>
              <a:sym typeface="Playfair Display"/>
            </a:endParaRPr>
          </a:p>
          <a:p>
            <a:pPr marL="457200" lvl="0" indent="-311150" algn="l" rtl="0">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Both mass incarceration and the overdose crisis disproportionately impact BIPOC: </a:t>
            </a:r>
            <a:r>
              <a:rPr lang="en" sz="1300" b="1">
                <a:solidFill>
                  <a:schemeClr val="dk1"/>
                </a:solidFill>
                <a:latin typeface="Playfair Display"/>
                <a:ea typeface="Playfair Display"/>
                <a:cs typeface="Playfair Display"/>
                <a:sym typeface="Playfair Display"/>
              </a:rPr>
              <a:t>Black Americans 4.8x on average more likely to be incarcerated than white Americans </a:t>
            </a:r>
            <a:endParaRPr sz="1300" b="1">
              <a:solidFill>
                <a:schemeClr val="dk1"/>
              </a:solidFill>
              <a:latin typeface="Playfair Display"/>
              <a:ea typeface="Playfair Display"/>
              <a:cs typeface="Playfair Display"/>
              <a:sym typeface="Playfair Display"/>
            </a:endParaRPr>
          </a:p>
          <a:p>
            <a:pPr marL="457200" lvl="0" indent="-311150" algn="l" rtl="0">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US drug policy has perpetuated a racist war on drugs through criminalization: the 1986 Anti-Drug Abuse Act targeted people of color with the same penalty for possession of 5 grams of rock cocaine (“crack”, most commonly used by Black Americans) and 500 grams of powder cocaine (more expensive and more commonly used by White Americans).</a:t>
            </a:r>
            <a:r>
              <a:rPr lang="en" sz="1300" baseline="30000">
                <a:solidFill>
                  <a:schemeClr val="dk1"/>
                </a:solidFill>
                <a:latin typeface="Playfair Display"/>
                <a:ea typeface="Playfair Display"/>
                <a:cs typeface="Playfair Display"/>
                <a:sym typeface="Playfair Display"/>
              </a:rPr>
              <a:t>2</a:t>
            </a:r>
            <a:endParaRPr sz="1300" b="1">
              <a:solidFill>
                <a:schemeClr val="dk1"/>
              </a:solidFill>
              <a:latin typeface="Playfair Display"/>
              <a:ea typeface="Playfair Display"/>
              <a:cs typeface="Playfair Display"/>
              <a:sym typeface="Playfair Display"/>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c8804836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c8804836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500">
                <a:solidFill>
                  <a:srgbClr val="242424"/>
                </a:solidFill>
                <a:latin typeface="Playfair Display"/>
                <a:ea typeface="Playfair Display"/>
                <a:cs typeface="Playfair Display"/>
                <a:sym typeface="Playfair Display"/>
              </a:rPr>
              <a:t>A 52 year old man, recently released from jail, established primary care. He was adherent with his appointments and prescribed SL bupe/nlx 8mg-2mg TID, achieving his treatment goals. He became incarcerated again and informed his doctor that he was denied his MOUD. His doctor called the jail dozens of times to no avail.  She reported this to the Assistant US Attorney, who then referred her to an attorney who accepted this patient as a client. The patient ultimately received his medication again through legal intervention.</a:t>
            </a:r>
            <a:endParaRPr sz="1500">
              <a:latin typeface="Playfair Display"/>
              <a:ea typeface="Playfair Display"/>
              <a:cs typeface="Playfair Display"/>
              <a:sym typeface="Playfair Displ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8f0eca318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8f0eca318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f0eca31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f0eca31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f0eca318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f0eca318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1e94bcf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11e94bcf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amelia@kaplangrady.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rucshah@montefior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vitalsigns/overdose-death-disparities/index.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archive.ada.gov/opioid_guidance.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en"/>
              <a:t>The Civil Right to MOUD</a:t>
            </a:r>
            <a:endParaRPr/>
          </a:p>
        </p:txBody>
      </p:sp>
      <p:sp>
        <p:nvSpPr>
          <p:cNvPr id="59" name="Google Shape;59;p13"/>
          <p:cNvSpPr txBox="1">
            <a:spLocks noGrp="1"/>
          </p:cNvSpPr>
          <p:nvPr>
            <p:ph type="subTitle" idx="1"/>
          </p:nvPr>
        </p:nvSpPr>
        <p:spPr>
          <a:xfrm>
            <a:off x="2116950" y="3606875"/>
            <a:ext cx="4910100" cy="8364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605"/>
              <a:buNone/>
            </a:pPr>
            <a:r>
              <a:rPr lang="en" sz="1690"/>
              <a:t>Amelia Caramadre (she/her), Esq., MPH</a:t>
            </a:r>
            <a:endParaRPr sz="1690"/>
          </a:p>
          <a:p>
            <a:pPr marL="0" lvl="0" indent="0" algn="ctr" rtl="0">
              <a:lnSpc>
                <a:spcPct val="80000"/>
              </a:lnSpc>
              <a:spcBef>
                <a:spcPts val="0"/>
              </a:spcBef>
              <a:spcAft>
                <a:spcPts val="0"/>
              </a:spcAft>
              <a:buSzPts val="605"/>
              <a:buNone/>
            </a:pPr>
            <a:r>
              <a:rPr lang="en" sz="1690"/>
              <a:t>Ruchi Shah (she/her), DO </a:t>
            </a:r>
            <a:endParaRPr sz="1690"/>
          </a:p>
          <a:p>
            <a:pPr marL="0" lvl="0" indent="0" algn="ctr" rtl="0">
              <a:lnSpc>
                <a:spcPct val="80000"/>
              </a:lnSpc>
              <a:spcBef>
                <a:spcPts val="0"/>
              </a:spcBef>
              <a:spcAft>
                <a:spcPts val="0"/>
              </a:spcAft>
              <a:buSzPts val="605"/>
              <a:buNone/>
            </a:pPr>
            <a:endParaRPr sz="1690"/>
          </a:p>
          <a:p>
            <a:pPr marL="0" lvl="0" indent="0" algn="ctr" rtl="0">
              <a:lnSpc>
                <a:spcPct val="80000"/>
              </a:lnSpc>
              <a:spcBef>
                <a:spcPts val="0"/>
              </a:spcBef>
              <a:spcAft>
                <a:spcPts val="0"/>
              </a:spcAft>
              <a:buSzPts val="605"/>
              <a:buNone/>
            </a:pPr>
            <a:r>
              <a:rPr lang="en" sz="1690"/>
              <a:t>AMERSA 2024</a:t>
            </a:r>
            <a:endParaRPr sz="169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None/>
            </a:pPr>
            <a:r>
              <a:rPr lang="en"/>
              <a:t>My options and approach</a:t>
            </a:r>
            <a:endParaRPr/>
          </a:p>
        </p:txBody>
      </p:sp>
      <p:sp>
        <p:nvSpPr>
          <p:cNvPr id="132" name="Google Shape;132;p22"/>
          <p:cNvSpPr txBox="1">
            <a:spLocks noGrp="1"/>
          </p:cNvSpPr>
          <p:nvPr>
            <p:ph type="body" idx="1"/>
          </p:nvPr>
        </p:nvSpPr>
        <p:spPr>
          <a:xfrm>
            <a:off x="4572000" y="954700"/>
            <a:ext cx="3999900" cy="3722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500" b="1" u="sng"/>
              <a:t>In this case</a:t>
            </a:r>
            <a:r>
              <a:rPr lang="en" sz="1500"/>
              <a:t>: </a:t>
            </a:r>
            <a:endParaRPr sz="1500">
              <a:solidFill>
                <a:srgbClr val="242424"/>
              </a:solidFill>
            </a:endParaRPr>
          </a:p>
          <a:p>
            <a:pPr marL="457200" lvl="0" indent="-323850" algn="l" rtl="0">
              <a:lnSpc>
                <a:spcPct val="95000"/>
              </a:lnSpc>
              <a:spcBef>
                <a:spcPts val="1200"/>
              </a:spcBef>
              <a:spcAft>
                <a:spcPts val="0"/>
              </a:spcAft>
              <a:buClr>
                <a:srgbClr val="242424"/>
              </a:buClr>
              <a:buSzPts val="1500"/>
              <a:buChar char="●"/>
            </a:pPr>
            <a:r>
              <a:rPr lang="en" sz="1500">
                <a:solidFill>
                  <a:srgbClr val="242424"/>
                </a:solidFill>
              </a:rPr>
              <a:t>Jail got nervous</a:t>
            </a:r>
            <a:endParaRPr sz="1500">
              <a:solidFill>
                <a:srgbClr val="242424"/>
              </a:solidFill>
            </a:endParaRPr>
          </a:p>
          <a:p>
            <a:pPr marL="457200" lvl="0" indent="-323850" algn="l" rtl="0">
              <a:lnSpc>
                <a:spcPct val="95000"/>
              </a:lnSpc>
              <a:spcBef>
                <a:spcPts val="0"/>
              </a:spcBef>
              <a:spcAft>
                <a:spcPts val="0"/>
              </a:spcAft>
              <a:buClr>
                <a:srgbClr val="242424"/>
              </a:buClr>
              <a:buSzPts val="1500"/>
              <a:buChar char="●"/>
            </a:pPr>
            <a:r>
              <a:rPr lang="en" sz="1500">
                <a:solidFill>
                  <a:srgbClr val="242424"/>
                </a:solidFill>
              </a:rPr>
              <a:t>Offered transfer to another jail with MOUD access</a:t>
            </a:r>
            <a:endParaRPr sz="1500">
              <a:solidFill>
                <a:srgbClr val="242424"/>
              </a:solidFill>
            </a:endParaRPr>
          </a:p>
          <a:p>
            <a:pPr marL="457200" lvl="0" indent="-323850" algn="l" rtl="0">
              <a:lnSpc>
                <a:spcPct val="95000"/>
              </a:lnSpc>
              <a:spcBef>
                <a:spcPts val="0"/>
              </a:spcBef>
              <a:spcAft>
                <a:spcPts val="0"/>
              </a:spcAft>
              <a:buClr>
                <a:srgbClr val="242424"/>
              </a:buClr>
              <a:buSzPts val="1500"/>
              <a:buChar char="●"/>
            </a:pPr>
            <a:r>
              <a:rPr lang="en" sz="1500">
                <a:solidFill>
                  <a:srgbClr val="242424"/>
                </a:solidFill>
              </a:rPr>
              <a:t>Pt got his SL buprenorphine/naloxone (Suboxone)</a:t>
            </a:r>
            <a:endParaRPr sz="1500">
              <a:solidFill>
                <a:srgbClr val="242424"/>
              </a:solidFill>
            </a:endParaRPr>
          </a:p>
          <a:p>
            <a:pPr marL="457200" lvl="0" indent="-323850" algn="l" rtl="0">
              <a:lnSpc>
                <a:spcPct val="95000"/>
              </a:lnSpc>
              <a:spcBef>
                <a:spcPts val="0"/>
              </a:spcBef>
              <a:spcAft>
                <a:spcPts val="0"/>
              </a:spcAft>
              <a:buClr>
                <a:srgbClr val="242424"/>
              </a:buClr>
              <a:buSzPts val="1500"/>
              <a:buChar char="●"/>
            </a:pPr>
            <a:r>
              <a:rPr lang="en" sz="1500">
                <a:solidFill>
                  <a:srgbClr val="242424"/>
                </a:solidFill>
              </a:rPr>
              <a:t>Didn’t need to file suit</a:t>
            </a:r>
            <a:endParaRPr sz="1500">
              <a:solidFill>
                <a:srgbClr val="242424"/>
              </a:solidFill>
            </a:endParaRPr>
          </a:p>
          <a:p>
            <a:pPr marL="0" lvl="0" indent="0" algn="l" rtl="0">
              <a:lnSpc>
                <a:spcPct val="95000"/>
              </a:lnSpc>
              <a:spcBef>
                <a:spcPts val="1200"/>
              </a:spcBef>
              <a:spcAft>
                <a:spcPts val="0"/>
              </a:spcAft>
              <a:buNone/>
            </a:pPr>
            <a:r>
              <a:rPr lang="en" sz="1500" b="1" u="sng"/>
              <a:t>Success facilitators</a:t>
            </a:r>
            <a:r>
              <a:rPr lang="en" sz="1500"/>
              <a:t>: </a:t>
            </a:r>
            <a:endParaRPr sz="1500"/>
          </a:p>
          <a:p>
            <a:pPr marL="457200" lvl="0" indent="-323850" algn="l" rtl="0">
              <a:lnSpc>
                <a:spcPct val="95000"/>
              </a:lnSpc>
              <a:spcBef>
                <a:spcPts val="1200"/>
              </a:spcBef>
              <a:spcAft>
                <a:spcPts val="0"/>
              </a:spcAft>
              <a:buSzPts val="1500"/>
              <a:buChar char="●"/>
            </a:pPr>
            <a:r>
              <a:rPr lang="en" sz="1500" b="1"/>
              <a:t>Dedicated physician advocacy</a:t>
            </a:r>
            <a:r>
              <a:rPr lang="en" sz="1500"/>
              <a:t>, bringing attention to the jail &amp; to attorney, quick ROI to me;  available for questions</a:t>
            </a:r>
            <a:endParaRPr sz="1500"/>
          </a:p>
          <a:p>
            <a:pPr marL="457200" lvl="0" indent="-323850" algn="l" rtl="0">
              <a:lnSpc>
                <a:spcPct val="95000"/>
              </a:lnSpc>
              <a:spcBef>
                <a:spcPts val="0"/>
              </a:spcBef>
              <a:spcAft>
                <a:spcPts val="0"/>
              </a:spcAft>
              <a:buSzPts val="1500"/>
              <a:buChar char="●"/>
            </a:pPr>
            <a:r>
              <a:rPr lang="en" sz="1500"/>
              <a:t>Great AUSA in MA  </a:t>
            </a:r>
            <a:endParaRPr sz="1500"/>
          </a:p>
        </p:txBody>
      </p:sp>
      <p:sp>
        <p:nvSpPr>
          <p:cNvPr id="133" name="Google Shape;133;p22"/>
          <p:cNvSpPr txBox="1">
            <a:spLocks noGrp="1"/>
          </p:cNvSpPr>
          <p:nvPr>
            <p:ph type="body" idx="2"/>
          </p:nvPr>
        </p:nvSpPr>
        <p:spPr>
          <a:xfrm>
            <a:off x="258050" y="1147200"/>
            <a:ext cx="3999900" cy="38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u="sng"/>
              <a:t>First</a:t>
            </a:r>
            <a:r>
              <a:rPr lang="en"/>
              <a:t>, meet client, get medical records</a:t>
            </a:r>
            <a:endParaRPr/>
          </a:p>
          <a:p>
            <a:pPr marL="0" lvl="0" indent="0" algn="l" rtl="0">
              <a:spcBef>
                <a:spcPts val="1200"/>
              </a:spcBef>
              <a:spcAft>
                <a:spcPts val="0"/>
              </a:spcAft>
              <a:buNone/>
            </a:pPr>
            <a:r>
              <a:rPr lang="en" b="1" u="sng"/>
              <a:t>Second</a:t>
            </a:r>
            <a:r>
              <a:rPr lang="en"/>
              <a:t>, did client </a:t>
            </a:r>
            <a:r>
              <a:rPr lang="en" b="1">
                <a:highlight>
                  <a:schemeClr val="dk1"/>
                </a:highlight>
              </a:rPr>
              <a:t>request evaluation in prison</a:t>
            </a:r>
            <a:r>
              <a:rPr lang="en">
                <a:highlight>
                  <a:schemeClr val="dk1"/>
                </a:highlight>
              </a:rPr>
              <a:t> and </a:t>
            </a:r>
            <a:r>
              <a:rPr lang="en" b="1" u="sng">
                <a:highlight>
                  <a:schemeClr val="dk1"/>
                </a:highlight>
              </a:rPr>
              <a:t>complete administrative grievance procedure</a:t>
            </a:r>
            <a:r>
              <a:rPr lang="en" b="1"/>
              <a:t>?</a:t>
            </a:r>
            <a:endParaRPr b="1"/>
          </a:p>
          <a:p>
            <a:pPr marL="0" lvl="0" indent="0" algn="l" rtl="0">
              <a:spcBef>
                <a:spcPts val="1200"/>
              </a:spcBef>
              <a:spcAft>
                <a:spcPts val="0"/>
              </a:spcAft>
              <a:buNone/>
            </a:pPr>
            <a:r>
              <a:rPr lang="en" b="1" u="sng"/>
              <a:t>Third</a:t>
            </a:r>
            <a:r>
              <a:rPr lang="en"/>
              <a:t>, what advocacy did Dr. Shah already try? </a:t>
            </a:r>
            <a:endParaRPr/>
          </a:p>
          <a:p>
            <a:pPr marL="0" lvl="0" indent="0" algn="l" rtl="0">
              <a:spcBef>
                <a:spcPts val="1200"/>
              </a:spcBef>
              <a:spcAft>
                <a:spcPts val="0"/>
              </a:spcAft>
              <a:buNone/>
            </a:pPr>
            <a:r>
              <a:rPr lang="en" b="1" u="sng"/>
              <a:t>Fourth</a:t>
            </a:r>
            <a:r>
              <a:rPr lang="en" b="1"/>
              <a:t>, </a:t>
            </a:r>
            <a:r>
              <a:rPr lang="en"/>
              <a:t>sent demand letter to general counsel at the prison. </a:t>
            </a:r>
            <a:endParaRPr/>
          </a:p>
          <a:p>
            <a:pPr marL="0" lvl="0" indent="0" algn="l" rtl="0">
              <a:spcBef>
                <a:spcPts val="1200"/>
              </a:spcBef>
              <a:spcAft>
                <a:spcPts val="1200"/>
              </a:spcAft>
              <a:buNone/>
            </a:pPr>
            <a:r>
              <a:rPr lang="en" b="1" u="sng"/>
              <a:t>Fifth</a:t>
            </a:r>
            <a:r>
              <a:rPr lang="en"/>
              <a:t>, prepare for lawsuit</a:t>
            </a:r>
            <a:r>
              <a:rPr lang="en" b="1"/>
              <a:t>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can providers do?</a:t>
            </a:r>
            <a:r>
              <a:rPr lang="en">
                <a:highlight>
                  <a:schemeClr val="lt1"/>
                </a:highlight>
              </a:rPr>
              <a:t> </a:t>
            </a:r>
            <a:r>
              <a:rPr lang="en" sz="1912">
                <a:latin typeface="Playfair Display"/>
                <a:ea typeface="Playfair Display"/>
                <a:cs typeface="Playfair Display"/>
                <a:sym typeface="Playfair Display"/>
              </a:rPr>
              <a:t>Speak up! And teach your staff how to!</a:t>
            </a:r>
            <a:r>
              <a:rPr lang="en" sz="3222"/>
              <a:t> </a:t>
            </a:r>
            <a:endParaRPr sz="3222"/>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9" name="Google Shape;139;p23"/>
          <p:cNvSpPr txBox="1">
            <a:spLocks noGrp="1"/>
          </p:cNvSpPr>
          <p:nvPr>
            <p:ph type="body" idx="1"/>
          </p:nvPr>
        </p:nvSpPr>
        <p:spPr>
          <a:xfrm>
            <a:off x="204775" y="1262750"/>
            <a:ext cx="3999900" cy="333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700" u="sng"/>
              <a:t>Outpatient clinical practice</a:t>
            </a:r>
            <a:endParaRPr sz="1700" u="sng"/>
          </a:p>
          <a:p>
            <a:pPr marL="457200" lvl="0" indent="-336550" algn="l" rtl="0">
              <a:spcBef>
                <a:spcPts val="1200"/>
              </a:spcBef>
              <a:spcAft>
                <a:spcPts val="0"/>
              </a:spcAft>
              <a:buSzPts val="1700"/>
              <a:buChar char="●"/>
            </a:pPr>
            <a:r>
              <a:rPr lang="en" sz="1700"/>
              <a:t>Prepare template letter </a:t>
            </a:r>
            <a:endParaRPr sz="1700"/>
          </a:p>
          <a:p>
            <a:pPr marL="914400" lvl="1" indent="-323850" algn="l" rtl="0">
              <a:spcBef>
                <a:spcPts val="0"/>
              </a:spcBef>
              <a:spcAft>
                <a:spcPts val="0"/>
              </a:spcAft>
              <a:buSzPts val="1500"/>
              <a:buChar char="○"/>
            </a:pPr>
            <a:r>
              <a:rPr lang="en" sz="1500"/>
              <a:t>This is my pt </a:t>
            </a:r>
            <a:endParaRPr sz="1500"/>
          </a:p>
          <a:p>
            <a:pPr marL="914400" lvl="1" indent="-323850" algn="l" rtl="0">
              <a:spcBef>
                <a:spcPts val="0"/>
              </a:spcBef>
              <a:spcAft>
                <a:spcPts val="0"/>
              </a:spcAft>
              <a:buSzPts val="1500"/>
              <a:buChar char="○"/>
            </a:pPr>
            <a:r>
              <a:rPr lang="en" sz="1500"/>
              <a:t>Dx of SUD/OUD</a:t>
            </a:r>
            <a:endParaRPr sz="1500"/>
          </a:p>
          <a:p>
            <a:pPr marL="914400" lvl="1" indent="-323850" algn="l" rtl="0">
              <a:spcBef>
                <a:spcPts val="0"/>
              </a:spcBef>
              <a:spcAft>
                <a:spcPts val="0"/>
              </a:spcAft>
              <a:buSzPts val="1500"/>
              <a:buChar char="○"/>
            </a:pPr>
            <a:r>
              <a:rPr lang="en" sz="1500"/>
              <a:t>MOUD is medically necessary &amp; denial will result in harm </a:t>
            </a:r>
            <a:endParaRPr sz="1500"/>
          </a:p>
          <a:p>
            <a:pPr marL="914400" lvl="1" indent="-323850" algn="l" rtl="0">
              <a:spcBef>
                <a:spcPts val="0"/>
              </a:spcBef>
              <a:spcAft>
                <a:spcPts val="0"/>
              </a:spcAft>
              <a:buSzPts val="1500"/>
              <a:buChar char="○"/>
            </a:pPr>
            <a:r>
              <a:rPr lang="en" sz="1500"/>
              <a:t> Rx</a:t>
            </a:r>
            <a:endParaRPr sz="1500"/>
          </a:p>
          <a:p>
            <a:pPr marL="457200" lvl="0" indent="-323850" algn="l" rtl="0">
              <a:spcBef>
                <a:spcPts val="0"/>
              </a:spcBef>
              <a:spcAft>
                <a:spcPts val="0"/>
              </a:spcAft>
              <a:buSzPts val="1500"/>
              <a:buChar char="●"/>
            </a:pPr>
            <a:r>
              <a:rPr lang="en" sz="1500" b="1"/>
              <a:t>Advise pt to submit sick call and grievance</a:t>
            </a:r>
            <a:endParaRPr sz="1500" b="1"/>
          </a:p>
          <a:p>
            <a:pPr marL="457200" lvl="0" indent="-336550" algn="l" rtl="0">
              <a:spcBef>
                <a:spcPts val="0"/>
              </a:spcBef>
              <a:spcAft>
                <a:spcPts val="0"/>
              </a:spcAft>
              <a:buSzPts val="1700"/>
              <a:buChar char="●"/>
            </a:pPr>
            <a:r>
              <a:rPr lang="en" sz="1700"/>
              <a:t>Document everything in medical chart</a:t>
            </a:r>
            <a:endParaRPr sz="1700"/>
          </a:p>
          <a:p>
            <a:pPr marL="914400" lvl="1" indent="-323850" algn="l" rtl="0">
              <a:spcBef>
                <a:spcPts val="0"/>
              </a:spcBef>
              <a:spcAft>
                <a:spcPts val="0"/>
              </a:spcAft>
              <a:buSzPts val="1500"/>
              <a:buChar char="○"/>
            </a:pPr>
            <a:r>
              <a:rPr lang="en" sz="1500"/>
              <a:t>All communications &amp; efforts </a:t>
            </a:r>
            <a:endParaRPr sz="1500"/>
          </a:p>
          <a:p>
            <a:pPr marL="914400" lvl="1" indent="-323850" algn="l" rtl="0">
              <a:spcBef>
                <a:spcPts val="0"/>
              </a:spcBef>
              <a:spcAft>
                <a:spcPts val="0"/>
              </a:spcAft>
              <a:buSzPts val="1500"/>
              <a:buChar char="○"/>
            </a:pPr>
            <a:r>
              <a:rPr lang="en" sz="1500"/>
              <a:t>All responses (or lack of) from jail </a:t>
            </a:r>
            <a:endParaRPr sz="1500"/>
          </a:p>
        </p:txBody>
      </p:sp>
      <p:sp>
        <p:nvSpPr>
          <p:cNvPr id="140" name="Google Shape;140;p23"/>
          <p:cNvSpPr txBox="1">
            <a:spLocks noGrp="1"/>
          </p:cNvSpPr>
          <p:nvPr>
            <p:ph type="body" idx="2"/>
          </p:nvPr>
        </p:nvSpPr>
        <p:spPr>
          <a:xfrm>
            <a:off x="4424950" y="1195900"/>
            <a:ext cx="3999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u="sng"/>
              <a:t>SNFs/Rehabs</a:t>
            </a:r>
            <a:endParaRPr sz="1700"/>
          </a:p>
          <a:p>
            <a:pPr marL="457200" lvl="0" indent="-336550" algn="l" rtl="0">
              <a:spcBef>
                <a:spcPts val="1200"/>
              </a:spcBef>
              <a:spcAft>
                <a:spcPts val="0"/>
              </a:spcAft>
              <a:buSzPts val="1700"/>
              <a:buChar char="●"/>
            </a:pPr>
            <a:r>
              <a:rPr lang="en" sz="1700"/>
              <a:t>Prepare letters- denying admission for SUD dx/MOUD is violation of federal law </a:t>
            </a:r>
            <a:endParaRPr sz="1700"/>
          </a:p>
          <a:p>
            <a:pPr marL="457200" lvl="0" indent="-336550" algn="l" rtl="0">
              <a:spcBef>
                <a:spcPts val="0"/>
              </a:spcBef>
              <a:spcAft>
                <a:spcPts val="0"/>
              </a:spcAft>
              <a:buSzPts val="1700"/>
              <a:buChar char="●"/>
            </a:pPr>
            <a:r>
              <a:rPr lang="en" sz="1700"/>
              <a:t>Educate hospital staff to recognize illegal discrimination against patients </a:t>
            </a:r>
            <a:endParaRPr sz="1700"/>
          </a:p>
        </p:txBody>
      </p:sp>
      <p:sp>
        <p:nvSpPr>
          <p:cNvPr id="141" name="Google Shape;141;p23"/>
          <p:cNvSpPr/>
          <p:nvPr/>
        </p:nvSpPr>
        <p:spPr>
          <a:xfrm>
            <a:off x="4367100" y="3684100"/>
            <a:ext cx="4465200" cy="1222200"/>
          </a:xfrm>
          <a:prstGeom prst="rect">
            <a:avLst/>
          </a:prstGeom>
          <a:solidFill>
            <a:schemeClr val="lt1"/>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457200" lvl="0" indent="-336550" algn="l" rtl="0">
              <a:spcBef>
                <a:spcPts val="0"/>
              </a:spcBef>
              <a:spcAft>
                <a:spcPts val="0"/>
              </a:spcAft>
              <a:buSzPts val="1700"/>
              <a:buFont typeface="Playfair Display"/>
              <a:buChar char="●"/>
            </a:pPr>
            <a:r>
              <a:rPr lang="en" sz="1700" b="1">
                <a:latin typeface="Playfair Display"/>
                <a:ea typeface="Playfair Display"/>
                <a:cs typeface="Playfair Display"/>
                <a:sym typeface="Playfair Display"/>
              </a:rPr>
              <a:t>Consult attorney </a:t>
            </a:r>
            <a:endParaRPr sz="1700" b="1">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700" b="1">
                <a:latin typeface="Playfair Display"/>
                <a:ea typeface="Playfair Display"/>
                <a:cs typeface="Playfair Display"/>
                <a:sym typeface="Playfair Display"/>
              </a:rPr>
              <a:t>Report to DOJ- </a:t>
            </a:r>
            <a:r>
              <a:rPr lang="en" sz="1700" b="1">
                <a:solidFill>
                  <a:schemeClr val="dk2"/>
                </a:solidFill>
                <a:latin typeface="Playfair Display"/>
                <a:ea typeface="Playfair Display"/>
                <a:cs typeface="Playfair Display"/>
                <a:sym typeface="Playfair Display"/>
              </a:rPr>
              <a:t> locally to your civil rights division; nationally to disability rights section </a:t>
            </a:r>
            <a:endParaRPr sz="1700" b="1">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Reporting nationally to disability rights section </a:t>
            </a:r>
            <a:endParaRPr/>
          </a:p>
        </p:txBody>
      </p:sp>
      <p:sp>
        <p:nvSpPr>
          <p:cNvPr id="147" name="Google Shape;147;p24"/>
          <p:cNvSpPr txBox="1">
            <a:spLocks noGrp="1"/>
          </p:cNvSpPr>
          <p:nvPr>
            <p:ph type="body" idx="2"/>
          </p:nvPr>
        </p:nvSpPr>
        <p:spPr>
          <a:xfrm>
            <a:off x="4832400" y="1017725"/>
            <a:ext cx="3999900" cy="333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When to submit a complaint to the DOJ? </a:t>
            </a:r>
            <a:endParaRPr sz="1500"/>
          </a:p>
          <a:p>
            <a:pPr marL="914400" lvl="1" indent="-311150" algn="l" rtl="0">
              <a:spcBef>
                <a:spcPts val="0"/>
              </a:spcBef>
              <a:spcAft>
                <a:spcPts val="0"/>
              </a:spcAft>
              <a:buSzPts val="1300"/>
              <a:buChar char="○"/>
            </a:pPr>
            <a:r>
              <a:rPr lang="en" sz="1300"/>
              <a:t>SNFs deny admission to patients because of MOUD or hx of SUD</a:t>
            </a:r>
            <a:endParaRPr sz="1300"/>
          </a:p>
          <a:p>
            <a:pPr marL="914400" lvl="1" indent="-311150" algn="l" rtl="0">
              <a:spcBef>
                <a:spcPts val="0"/>
              </a:spcBef>
              <a:spcAft>
                <a:spcPts val="0"/>
              </a:spcAft>
              <a:buSzPts val="1300"/>
              <a:buChar char="○"/>
            </a:pPr>
            <a:r>
              <a:rPr lang="en" sz="1300"/>
              <a:t>PTs fired, custody denied, housing denied because of MOUD rx </a:t>
            </a:r>
            <a:endParaRPr sz="1300"/>
          </a:p>
          <a:p>
            <a:pPr marL="914400" lvl="1" indent="-311150" algn="l" rtl="0">
              <a:spcBef>
                <a:spcPts val="0"/>
              </a:spcBef>
              <a:spcAft>
                <a:spcPts val="0"/>
              </a:spcAft>
              <a:buSzPts val="1300"/>
              <a:buChar char="○"/>
            </a:pPr>
            <a:r>
              <a:rPr lang="en" sz="1300"/>
              <a:t>Jail/prison denies treatment for OUD</a:t>
            </a:r>
            <a:endParaRPr sz="1300"/>
          </a:p>
          <a:p>
            <a:pPr marL="914400" lvl="1" indent="-311150" algn="l" rtl="0">
              <a:spcBef>
                <a:spcPts val="0"/>
              </a:spcBef>
              <a:spcAft>
                <a:spcPts val="0"/>
              </a:spcAft>
              <a:buSzPts val="1300"/>
              <a:buChar char="○"/>
            </a:pPr>
            <a:r>
              <a:rPr lang="en" sz="1300"/>
              <a:t>ED turns patient away/fails to offer treatment after OD</a:t>
            </a:r>
            <a:endParaRPr sz="1300"/>
          </a:p>
          <a:p>
            <a:pPr marL="914400" lvl="1" indent="-311150" algn="l" rtl="0">
              <a:spcBef>
                <a:spcPts val="0"/>
              </a:spcBef>
              <a:spcAft>
                <a:spcPts val="0"/>
              </a:spcAft>
              <a:buSzPts val="1300"/>
              <a:buChar char="○"/>
            </a:pPr>
            <a:r>
              <a:rPr lang="en" sz="1300"/>
              <a:t>Discriminated against in a commercial location or  in a public place </a:t>
            </a:r>
            <a:endParaRPr sz="1300"/>
          </a:p>
          <a:p>
            <a:pPr marL="0" lvl="0" indent="0" algn="l" rtl="0">
              <a:spcBef>
                <a:spcPts val="1200"/>
              </a:spcBef>
              <a:spcAft>
                <a:spcPts val="1200"/>
              </a:spcAft>
              <a:buNone/>
            </a:pPr>
            <a:r>
              <a:rPr lang="en" sz="1300"/>
              <a:t>Not sure if you should submit a complaint, or to where (national vs local)? Reach out!</a:t>
            </a:r>
            <a:endParaRPr sz="1300"/>
          </a:p>
        </p:txBody>
      </p:sp>
      <p:pic>
        <p:nvPicPr>
          <p:cNvPr id="148" name="Google Shape;148;p24"/>
          <p:cNvPicPr preferRelativeResize="0"/>
          <p:nvPr/>
        </p:nvPicPr>
        <p:blipFill>
          <a:blip r:embed="rId3">
            <a:alphaModFix/>
          </a:blip>
          <a:stretch>
            <a:fillRect/>
          </a:stretch>
        </p:blipFill>
        <p:spPr>
          <a:xfrm>
            <a:off x="514131" y="1234050"/>
            <a:ext cx="3415644" cy="3334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Contact Info</a:t>
            </a:r>
            <a:endParaRPr/>
          </a:p>
        </p:txBody>
      </p:sp>
      <p:sp>
        <p:nvSpPr>
          <p:cNvPr id="154" name="Google Shape;154;p2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u="sng"/>
              <a:t>Amelia Caramadre</a:t>
            </a:r>
            <a:endParaRPr u="sng"/>
          </a:p>
          <a:p>
            <a:pPr marL="0" lvl="0" indent="0" algn="l" rtl="0">
              <a:lnSpc>
                <a:spcPct val="100000"/>
              </a:lnSpc>
              <a:spcBef>
                <a:spcPts val="1200"/>
              </a:spcBef>
              <a:spcAft>
                <a:spcPts val="0"/>
              </a:spcAft>
              <a:buNone/>
            </a:pPr>
            <a:r>
              <a:rPr lang="en"/>
              <a:t>Attorney, Kaplan &amp; Grady</a:t>
            </a:r>
            <a:endParaRPr/>
          </a:p>
          <a:p>
            <a:pPr marL="0" lvl="0" indent="0" algn="l" rtl="0">
              <a:lnSpc>
                <a:spcPct val="100000"/>
              </a:lnSpc>
              <a:spcBef>
                <a:spcPts val="1200"/>
              </a:spcBef>
              <a:spcAft>
                <a:spcPts val="0"/>
              </a:spcAft>
              <a:buNone/>
            </a:pPr>
            <a:r>
              <a:rPr lang="en" u="sng">
                <a:solidFill>
                  <a:schemeClr val="hlink"/>
                </a:solidFill>
                <a:hlinkClick r:id="rId3"/>
              </a:rPr>
              <a:t>amelia@kaplangrady.com</a:t>
            </a:r>
            <a:r>
              <a:rPr lang="en"/>
              <a:t> </a:t>
            </a:r>
            <a:endParaRPr/>
          </a:p>
          <a:p>
            <a:pPr marL="0" lvl="0" indent="0" algn="l" rtl="0">
              <a:lnSpc>
                <a:spcPct val="100000"/>
              </a:lnSpc>
              <a:spcBef>
                <a:spcPts val="1200"/>
              </a:spcBef>
              <a:spcAft>
                <a:spcPts val="0"/>
              </a:spcAft>
              <a:buNone/>
            </a:pPr>
            <a:r>
              <a:rPr lang="en"/>
              <a:t>312-815-2684</a:t>
            </a:r>
            <a:endParaRPr/>
          </a:p>
          <a:p>
            <a:pPr marL="0" lvl="0" indent="0" algn="l" rtl="0">
              <a:lnSpc>
                <a:spcPct val="100000"/>
              </a:lnSpc>
              <a:spcBef>
                <a:spcPts val="1200"/>
              </a:spcBef>
              <a:spcAft>
                <a:spcPts val="1200"/>
              </a:spcAft>
              <a:buNone/>
            </a:pPr>
            <a:r>
              <a:rPr lang="en"/>
              <a:t>Call/email anytime </a:t>
            </a:r>
            <a:endParaRPr/>
          </a:p>
        </p:txBody>
      </p:sp>
      <p:sp>
        <p:nvSpPr>
          <p:cNvPr id="155" name="Google Shape;155;p2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t>Ruchi Shah</a:t>
            </a:r>
            <a:endParaRPr u="sng"/>
          </a:p>
          <a:p>
            <a:pPr marL="0" lvl="0" indent="0" algn="l" rtl="0">
              <a:spcBef>
                <a:spcPts val="1200"/>
              </a:spcBef>
              <a:spcAft>
                <a:spcPts val="0"/>
              </a:spcAft>
              <a:buNone/>
            </a:pPr>
            <a:r>
              <a:rPr lang="en"/>
              <a:t>Attending Physician/Assistant Professor, Montefiore Medical Center/Albert Einstein College of Medicine </a:t>
            </a:r>
            <a:endParaRPr/>
          </a:p>
          <a:p>
            <a:pPr marL="0" lvl="0" indent="0" algn="l" rtl="0">
              <a:spcBef>
                <a:spcPts val="1200"/>
              </a:spcBef>
              <a:spcAft>
                <a:spcPts val="0"/>
              </a:spcAft>
              <a:buNone/>
            </a:pPr>
            <a:r>
              <a:rPr lang="en" u="sng">
                <a:solidFill>
                  <a:schemeClr val="hlink"/>
                </a:solidFill>
                <a:hlinkClick r:id="rId4"/>
              </a:rPr>
              <a:t>rucshah@montefiore.org</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Conflicts of Interest</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Amelia Caramadre: none to report </a:t>
            </a:r>
            <a:endParaRPr/>
          </a:p>
          <a:p>
            <a:pPr marL="0" lvl="0" indent="0" algn="l" rtl="0">
              <a:spcBef>
                <a:spcPts val="1200"/>
              </a:spcBef>
              <a:spcAft>
                <a:spcPts val="1200"/>
              </a:spcAft>
              <a:buNone/>
            </a:pPr>
            <a:r>
              <a:rPr lang="en"/>
              <a:t>Ruchi Shah: none to report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Learning Objectives </a:t>
            </a:r>
            <a:endParaRPr/>
          </a:p>
        </p:txBody>
      </p:sp>
      <p:sp>
        <p:nvSpPr>
          <p:cNvPr id="71" name="Google Shape;71;p15"/>
          <p:cNvSpPr txBox="1">
            <a:spLocks noGrp="1"/>
          </p:cNvSpPr>
          <p:nvPr>
            <p:ph type="body" idx="1"/>
          </p:nvPr>
        </p:nvSpPr>
        <p:spPr>
          <a:xfrm>
            <a:off x="311700" y="904350"/>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349250" algn="l" rtl="0">
              <a:spcBef>
                <a:spcPts val="1200"/>
              </a:spcBef>
              <a:spcAft>
                <a:spcPts val="0"/>
              </a:spcAft>
              <a:buClr>
                <a:srgbClr val="000000"/>
              </a:buClr>
              <a:buSzPts val="1900"/>
              <a:buAutoNum type="arabicPeriod"/>
            </a:pPr>
            <a:r>
              <a:rPr lang="en" sz="1900">
                <a:solidFill>
                  <a:srgbClr val="444746"/>
                </a:solidFill>
              </a:rPr>
              <a:t>Understand the expansion of MOUD access in carceral settings</a:t>
            </a:r>
            <a:endParaRPr sz="1900">
              <a:solidFill>
                <a:srgbClr val="242424"/>
              </a:solidFill>
            </a:endParaRPr>
          </a:p>
          <a:p>
            <a:pPr marL="457200" lvl="0" indent="-349250" algn="l" rtl="0">
              <a:spcBef>
                <a:spcPts val="0"/>
              </a:spcBef>
              <a:spcAft>
                <a:spcPts val="0"/>
              </a:spcAft>
              <a:buClr>
                <a:srgbClr val="000000"/>
              </a:buClr>
              <a:buSzPts val="1900"/>
              <a:buAutoNum type="arabicPeriod"/>
            </a:pPr>
            <a:r>
              <a:rPr lang="en" sz="1900">
                <a:solidFill>
                  <a:srgbClr val="242424"/>
                </a:solidFill>
              </a:rPr>
              <a:t>Learn what a physician and lawyer did to get an incarcerated patient MOUD</a:t>
            </a:r>
            <a:endParaRPr sz="1900">
              <a:solidFill>
                <a:srgbClr val="242424"/>
              </a:solidFill>
            </a:endParaRPr>
          </a:p>
          <a:p>
            <a:pPr marL="457200" lvl="0" indent="-349250" algn="l" rtl="0">
              <a:spcBef>
                <a:spcPts val="0"/>
              </a:spcBef>
              <a:spcAft>
                <a:spcPts val="0"/>
              </a:spcAft>
              <a:buClr>
                <a:srgbClr val="000000"/>
              </a:buClr>
              <a:buSzPts val="1900"/>
              <a:buAutoNum type="arabicPeriod"/>
            </a:pPr>
            <a:r>
              <a:rPr lang="en" sz="1900">
                <a:solidFill>
                  <a:srgbClr val="444746"/>
                </a:solidFill>
              </a:rPr>
              <a:t>Learn how the ADA protects individuals with OUD, how physicians can advocate, and what lawyers can do in this context</a:t>
            </a:r>
            <a:endParaRPr sz="1900">
              <a:solidFill>
                <a:srgbClr val="242424"/>
              </a:solidFill>
            </a:endParaRPr>
          </a:p>
          <a:p>
            <a:pPr marL="457200" lvl="0" indent="-349250" algn="l" rtl="0">
              <a:spcBef>
                <a:spcPts val="0"/>
              </a:spcBef>
              <a:spcAft>
                <a:spcPts val="0"/>
              </a:spcAft>
              <a:buClr>
                <a:srgbClr val="000000"/>
              </a:buClr>
              <a:buSzPts val="1900"/>
              <a:buAutoNum type="arabicPeriod"/>
            </a:pPr>
            <a:r>
              <a:rPr lang="en" sz="1900">
                <a:solidFill>
                  <a:srgbClr val="444746"/>
                </a:solidFill>
                <a:highlight>
                  <a:srgbClr val="FFFFFF"/>
                </a:highlight>
              </a:rPr>
              <a:t>Understand how to facilitate continued and increased access MOUD </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20550" y="10217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The Racist War on Drugs &amp; Criminalization</a:t>
            </a:r>
            <a:endParaRPr sz="2500"/>
          </a:p>
        </p:txBody>
      </p:sp>
      <p:sp>
        <p:nvSpPr>
          <p:cNvPr id="77" name="Google Shape;77;p16"/>
          <p:cNvSpPr txBox="1">
            <a:spLocks noGrp="1"/>
          </p:cNvSpPr>
          <p:nvPr>
            <p:ph type="body" idx="1"/>
          </p:nvPr>
        </p:nvSpPr>
        <p:spPr>
          <a:xfrm>
            <a:off x="201425" y="737875"/>
            <a:ext cx="4547700" cy="4161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sz="1800"/>
              <a:t>~65% of US prison population has active SUD</a:t>
            </a:r>
            <a:endParaRPr sz="1800"/>
          </a:p>
          <a:p>
            <a:pPr marL="457200" lvl="0" indent="-342900" algn="l" rtl="0">
              <a:lnSpc>
                <a:spcPct val="100000"/>
              </a:lnSpc>
              <a:spcBef>
                <a:spcPts val="0"/>
              </a:spcBef>
              <a:spcAft>
                <a:spcPts val="0"/>
              </a:spcAft>
              <a:buSzPts val="1800"/>
              <a:buChar char="●"/>
            </a:pPr>
            <a:r>
              <a:rPr lang="en" sz="1800"/>
              <a:t>20% under influence of substances at the time of ‘crime’</a:t>
            </a:r>
            <a:endParaRPr sz="1800"/>
          </a:p>
          <a:p>
            <a:pPr marL="457200" lvl="0" indent="-317500" algn="l" rtl="0">
              <a:lnSpc>
                <a:spcPct val="100000"/>
              </a:lnSpc>
              <a:spcBef>
                <a:spcPts val="0"/>
              </a:spcBef>
              <a:spcAft>
                <a:spcPts val="0"/>
              </a:spcAft>
              <a:buSzPts val="1400"/>
              <a:buChar char="●"/>
            </a:pPr>
            <a:r>
              <a:rPr lang="en" sz="1800"/>
              <a:t>Incarcerated people up to 129x more likely to die from overdose 2 weeks after release vs general population</a:t>
            </a:r>
            <a:endParaRPr/>
          </a:p>
          <a:p>
            <a:pPr marL="457200" lvl="0" indent="-342900" algn="l" rtl="0">
              <a:lnSpc>
                <a:spcPct val="100000"/>
              </a:lnSpc>
              <a:spcBef>
                <a:spcPts val="0"/>
              </a:spcBef>
              <a:spcAft>
                <a:spcPts val="0"/>
              </a:spcAft>
              <a:buSzPts val="1800"/>
              <a:buChar char="●"/>
            </a:pPr>
            <a:r>
              <a:rPr lang="en" sz="1800"/>
              <a:t>Mass incarceration &amp; the overdose disproportionately impact BIPOC </a:t>
            </a:r>
            <a:endParaRPr sz="1800"/>
          </a:p>
          <a:p>
            <a:pPr marL="457200" lvl="0" indent="-342900" algn="l" rtl="0">
              <a:lnSpc>
                <a:spcPct val="100000"/>
              </a:lnSpc>
              <a:spcBef>
                <a:spcPts val="0"/>
              </a:spcBef>
              <a:spcAft>
                <a:spcPts val="0"/>
              </a:spcAft>
              <a:buSzPts val="1800"/>
              <a:buChar char="●"/>
            </a:pPr>
            <a:r>
              <a:rPr lang="en" sz="1800"/>
              <a:t>Ensuring access to MOUD in carceral settings can reduce overdose and recidivism</a:t>
            </a:r>
            <a:endParaRPr sz="1800"/>
          </a:p>
        </p:txBody>
      </p:sp>
      <p:sp>
        <p:nvSpPr>
          <p:cNvPr id="78" name="Google Shape;78;p16"/>
          <p:cNvSpPr txBox="1">
            <a:spLocks noGrp="1"/>
          </p:cNvSpPr>
          <p:nvPr>
            <p:ph type="body" idx="2"/>
          </p:nvPr>
        </p:nvSpPr>
        <p:spPr>
          <a:xfrm>
            <a:off x="4596300" y="3977850"/>
            <a:ext cx="4547700" cy="1110600"/>
          </a:xfrm>
          <a:prstGeom prst="rect">
            <a:avLst/>
          </a:prstGeom>
        </p:spPr>
        <p:txBody>
          <a:bodyPr spcFirstLastPara="1" wrap="square" lIns="91425" tIns="91425" rIns="91425" bIns="91425" anchor="t" anchorCtr="0">
            <a:noAutofit/>
          </a:bodyPr>
          <a:lstStyle/>
          <a:p>
            <a:pPr marL="457200" lvl="0" indent="-273050" algn="l" rtl="0">
              <a:lnSpc>
                <a:spcPct val="100000"/>
              </a:lnSpc>
              <a:spcBef>
                <a:spcPts val="0"/>
              </a:spcBef>
              <a:spcAft>
                <a:spcPts val="0"/>
              </a:spcAft>
              <a:buSzPts val="700"/>
              <a:buAutoNum type="arabicPeriod"/>
            </a:pPr>
            <a:r>
              <a:rPr lang="en" sz="700"/>
              <a:t>Nat’l Inst. On Drug Abuse, Criminal Justice DrugFacts (2020), https://nida.nih.gov/sites/default/files/drugfacts-criminal-justice.pdf (last visited August 30, 2023).</a:t>
            </a:r>
            <a:endParaRPr sz="700"/>
          </a:p>
          <a:p>
            <a:pPr marL="457200" lvl="0" indent="-273050" algn="l" rtl="0">
              <a:lnSpc>
                <a:spcPct val="100000"/>
              </a:lnSpc>
              <a:spcBef>
                <a:spcPts val="0"/>
              </a:spcBef>
              <a:spcAft>
                <a:spcPts val="0"/>
              </a:spcAft>
              <a:buSzPts val="700"/>
              <a:buAutoNum type="arabicPeriod"/>
            </a:pPr>
            <a:r>
              <a:rPr lang="en" sz="700"/>
              <a:t>See Ingrid A. Binswanger, Marc F. Stern, Richard A. Deyo, Patrick J. Heagerty, Allen Cheadle, Joann G. Elmore &amp; Thomas D. Koepsell, Release From Prison — A High Risk of Death for Former Inmates, 365 New Eng. J. Med. no. 5 (January 2007), https://doi. org/10.1056/nejmsa064115.</a:t>
            </a:r>
            <a:endParaRPr sz="700"/>
          </a:p>
          <a:p>
            <a:pPr marL="457200" lvl="0" indent="-273050" algn="l" rtl="0">
              <a:lnSpc>
                <a:spcPct val="100000"/>
              </a:lnSpc>
              <a:spcBef>
                <a:spcPts val="0"/>
              </a:spcBef>
              <a:spcAft>
                <a:spcPts val="0"/>
              </a:spcAft>
              <a:buSzPts val="700"/>
              <a:buAutoNum type="arabicPeriod"/>
            </a:pPr>
            <a:r>
              <a:rPr lang="en" sz="700"/>
              <a:t>2019-2020, </a:t>
            </a:r>
            <a:r>
              <a:rPr lang="en" sz="700" u="sng">
                <a:solidFill>
                  <a:schemeClr val="hlink"/>
                </a:solidFill>
                <a:hlinkClick r:id="rId3"/>
              </a:rPr>
              <a:t>https://www.cdc.gov/vitalsigns/overdose-death-disparities/index.html</a:t>
            </a:r>
            <a:endParaRPr sz="700"/>
          </a:p>
          <a:p>
            <a:pPr marL="457200" lvl="0" indent="-273050" algn="l" rtl="0">
              <a:lnSpc>
                <a:spcPct val="100000"/>
              </a:lnSpc>
              <a:spcBef>
                <a:spcPts val="0"/>
              </a:spcBef>
              <a:spcAft>
                <a:spcPts val="0"/>
              </a:spcAft>
              <a:buSzPts val="700"/>
              <a:buAutoNum type="arabicPeriod"/>
            </a:pPr>
            <a:r>
              <a:rPr lang="en" sz="700"/>
              <a:t>https://www.usnews.com/news/best-states/articles/2021-10-13/report-highlights-staggering-racial-disparities-in-us-incarceration-rates</a:t>
            </a:r>
            <a:endParaRPr sz="700"/>
          </a:p>
        </p:txBody>
      </p:sp>
      <p:pic>
        <p:nvPicPr>
          <p:cNvPr id="79" name="Google Shape;79;p16"/>
          <p:cNvPicPr preferRelativeResize="0"/>
          <p:nvPr/>
        </p:nvPicPr>
        <p:blipFill>
          <a:blip r:embed="rId4">
            <a:alphaModFix/>
          </a:blip>
          <a:stretch>
            <a:fillRect/>
          </a:stretch>
        </p:blipFill>
        <p:spPr>
          <a:xfrm>
            <a:off x="5261150" y="0"/>
            <a:ext cx="3882851" cy="397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60950" y="66900"/>
            <a:ext cx="8222100" cy="767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It Started </a:t>
            </a:r>
            <a:endParaRPr/>
          </a:p>
        </p:txBody>
      </p:sp>
      <p:sp>
        <p:nvSpPr>
          <p:cNvPr id="85" name="Google Shape;85;p17"/>
          <p:cNvSpPr/>
          <p:nvPr/>
        </p:nvSpPr>
        <p:spPr>
          <a:xfrm>
            <a:off x="216500" y="2260350"/>
            <a:ext cx="8520600" cy="8256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7"/>
          <p:cNvSpPr/>
          <p:nvPr/>
        </p:nvSpPr>
        <p:spPr>
          <a:xfrm>
            <a:off x="731000" y="2520750"/>
            <a:ext cx="292200" cy="3048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7"/>
          <p:cNvSpPr txBox="1"/>
          <p:nvPr/>
        </p:nvSpPr>
        <p:spPr>
          <a:xfrm>
            <a:off x="111925" y="1251488"/>
            <a:ext cx="2057400" cy="16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2"/>
                </a:solidFill>
              </a:rPr>
              <a:t>6/2022</a:t>
            </a:r>
            <a:endParaRPr sz="1500" u="sng">
              <a:solidFill>
                <a:schemeClr val="dk2"/>
              </a:solidFill>
            </a:endParaRPr>
          </a:p>
          <a:p>
            <a:pPr marL="0" lvl="0" indent="0" algn="l" rtl="0">
              <a:spcBef>
                <a:spcPts val="0"/>
              </a:spcBef>
              <a:spcAft>
                <a:spcPts val="0"/>
              </a:spcAft>
              <a:buNone/>
            </a:pPr>
            <a:r>
              <a:rPr lang="en" sz="1500">
                <a:solidFill>
                  <a:schemeClr val="dk2"/>
                </a:solidFill>
              </a:rPr>
              <a:t>Establishes care</a:t>
            </a:r>
            <a:endParaRPr sz="1500">
              <a:solidFill>
                <a:schemeClr val="dk2"/>
              </a:solidFill>
            </a:endParaRPr>
          </a:p>
          <a:p>
            <a:pPr marL="0" lvl="0" indent="0" algn="l" rtl="0">
              <a:spcBef>
                <a:spcPts val="0"/>
              </a:spcBef>
              <a:spcAft>
                <a:spcPts val="0"/>
              </a:spcAft>
              <a:buNone/>
            </a:pPr>
            <a:r>
              <a:rPr lang="en" sz="1500">
                <a:solidFill>
                  <a:schemeClr val="dk2"/>
                </a:solidFill>
              </a:rPr>
              <a:t>Stable on SL bupe/nlx</a:t>
            </a:r>
            <a:endParaRPr sz="1500">
              <a:solidFill>
                <a:schemeClr val="dk2"/>
              </a:solidFill>
            </a:endParaRPr>
          </a:p>
        </p:txBody>
      </p:sp>
      <p:sp>
        <p:nvSpPr>
          <p:cNvPr id="88" name="Google Shape;88;p17"/>
          <p:cNvSpPr/>
          <p:nvPr/>
        </p:nvSpPr>
        <p:spPr>
          <a:xfrm>
            <a:off x="2160425" y="2520750"/>
            <a:ext cx="292200" cy="3048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7"/>
          <p:cNvSpPr txBox="1"/>
          <p:nvPr/>
        </p:nvSpPr>
        <p:spPr>
          <a:xfrm>
            <a:off x="1848425" y="3085950"/>
            <a:ext cx="2057400" cy="16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2"/>
                </a:solidFill>
              </a:rPr>
              <a:t>8/2022</a:t>
            </a:r>
            <a:endParaRPr sz="1500" u="sng">
              <a:solidFill>
                <a:schemeClr val="dk2"/>
              </a:solidFill>
            </a:endParaRPr>
          </a:p>
          <a:p>
            <a:pPr marL="0" lvl="0" indent="0" algn="l" rtl="0">
              <a:spcBef>
                <a:spcPts val="0"/>
              </a:spcBef>
              <a:spcAft>
                <a:spcPts val="0"/>
              </a:spcAft>
              <a:buNone/>
            </a:pPr>
            <a:r>
              <a:rPr lang="en" sz="1500">
                <a:solidFill>
                  <a:schemeClr val="dk2"/>
                </a:solidFill>
              </a:rPr>
              <a:t>Misses multiple appointments</a:t>
            </a:r>
            <a:endParaRPr sz="1500">
              <a:solidFill>
                <a:schemeClr val="dk2"/>
              </a:solidFill>
            </a:endParaRPr>
          </a:p>
        </p:txBody>
      </p:sp>
      <p:sp>
        <p:nvSpPr>
          <p:cNvPr id="90" name="Google Shape;90;p17"/>
          <p:cNvSpPr/>
          <p:nvPr/>
        </p:nvSpPr>
        <p:spPr>
          <a:xfrm>
            <a:off x="3613613" y="2520750"/>
            <a:ext cx="292200" cy="3048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7"/>
          <p:cNvSpPr txBox="1"/>
          <p:nvPr/>
        </p:nvSpPr>
        <p:spPr>
          <a:xfrm>
            <a:off x="3198900" y="1134825"/>
            <a:ext cx="2354100" cy="16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2"/>
                </a:solidFill>
              </a:rPr>
              <a:t>9/2022</a:t>
            </a:r>
            <a:endParaRPr sz="1500" u="sng">
              <a:solidFill>
                <a:schemeClr val="dk2"/>
              </a:solidFill>
            </a:endParaRPr>
          </a:p>
          <a:p>
            <a:pPr marL="0" lvl="0" indent="0" algn="l" rtl="0">
              <a:spcBef>
                <a:spcPts val="0"/>
              </a:spcBef>
              <a:spcAft>
                <a:spcPts val="0"/>
              </a:spcAft>
              <a:buNone/>
            </a:pPr>
            <a:r>
              <a:rPr lang="en" sz="1500">
                <a:solidFill>
                  <a:schemeClr val="dk2"/>
                </a:solidFill>
              </a:rPr>
              <a:t>Receive letter from county jail- no SL bupe/nlx</a:t>
            </a:r>
            <a:endParaRPr sz="1500">
              <a:solidFill>
                <a:schemeClr val="dk2"/>
              </a:solidFill>
            </a:endParaRPr>
          </a:p>
        </p:txBody>
      </p:sp>
      <p:sp>
        <p:nvSpPr>
          <p:cNvPr id="92" name="Google Shape;92;p17"/>
          <p:cNvSpPr/>
          <p:nvPr/>
        </p:nvSpPr>
        <p:spPr>
          <a:xfrm>
            <a:off x="5350113" y="2520750"/>
            <a:ext cx="292200" cy="3048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7"/>
          <p:cNvSpPr txBox="1"/>
          <p:nvPr/>
        </p:nvSpPr>
        <p:spPr>
          <a:xfrm>
            <a:off x="4629525" y="3085938"/>
            <a:ext cx="2057400" cy="16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2"/>
                </a:solidFill>
              </a:rPr>
              <a:t>9/2022-12/2022</a:t>
            </a:r>
            <a:endParaRPr sz="1500" u="sng">
              <a:solidFill>
                <a:schemeClr val="dk2"/>
              </a:solidFill>
            </a:endParaRPr>
          </a:p>
          <a:p>
            <a:pPr marL="0" lvl="0" indent="0" algn="l" rtl="0">
              <a:spcBef>
                <a:spcPts val="0"/>
              </a:spcBef>
              <a:spcAft>
                <a:spcPts val="0"/>
              </a:spcAft>
              <a:buNone/>
            </a:pPr>
            <a:r>
              <a:rPr lang="en" sz="1500">
                <a:solidFill>
                  <a:schemeClr val="dk2"/>
                </a:solidFill>
              </a:rPr>
              <a:t>Multiple phone calls with jail medical team</a:t>
            </a:r>
            <a:endParaRPr sz="1500">
              <a:solidFill>
                <a:schemeClr val="dk2"/>
              </a:solidFill>
            </a:endParaRPr>
          </a:p>
        </p:txBody>
      </p:sp>
      <p:sp>
        <p:nvSpPr>
          <p:cNvPr id="94" name="Google Shape;94;p17"/>
          <p:cNvSpPr/>
          <p:nvPr/>
        </p:nvSpPr>
        <p:spPr>
          <a:xfrm>
            <a:off x="7455950" y="2520750"/>
            <a:ext cx="292200" cy="304800"/>
          </a:xfrm>
          <a:prstGeom prst="ellipse">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7"/>
          <p:cNvSpPr txBox="1"/>
          <p:nvPr/>
        </p:nvSpPr>
        <p:spPr>
          <a:xfrm>
            <a:off x="6686925" y="1251500"/>
            <a:ext cx="2057400" cy="16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u="sng">
                <a:solidFill>
                  <a:schemeClr val="dk2"/>
                </a:solidFill>
              </a:rPr>
              <a:t>1/2023</a:t>
            </a:r>
            <a:endParaRPr sz="1500" u="sng">
              <a:solidFill>
                <a:schemeClr val="dk2"/>
              </a:solidFill>
            </a:endParaRPr>
          </a:p>
          <a:p>
            <a:pPr marL="0" lvl="0" indent="0" algn="l" rtl="0">
              <a:spcBef>
                <a:spcPts val="0"/>
              </a:spcBef>
              <a:spcAft>
                <a:spcPts val="0"/>
              </a:spcAft>
              <a:buNone/>
            </a:pPr>
            <a:r>
              <a:rPr lang="en" sz="1500">
                <a:solidFill>
                  <a:schemeClr val="dk2"/>
                </a:solidFill>
              </a:rPr>
              <a:t>Pt becomes client of Amelia Caramadre </a:t>
            </a:r>
            <a:endParaRPr sz="15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None/>
            </a:pPr>
            <a:r>
              <a:rPr lang="en"/>
              <a:t>SUD is a Disability under the Americans with Disabilities Act</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0"/>
              </a:spcAft>
              <a:buNone/>
            </a:pPr>
            <a:r>
              <a:rPr lang="en"/>
              <a:t> </a:t>
            </a:r>
            <a:endParaRPr/>
          </a:p>
          <a:p>
            <a:pPr marL="0" lvl="0" indent="0" algn="l" rtl="0">
              <a:lnSpc>
                <a:spcPct val="115000"/>
              </a:lnSpc>
              <a:spcBef>
                <a:spcPts val="1200"/>
              </a:spcBef>
              <a:spcAft>
                <a:spcPts val="1200"/>
              </a:spcAft>
              <a:buNone/>
            </a:pPr>
            <a:endParaRPr/>
          </a:p>
        </p:txBody>
      </p:sp>
      <p:sp>
        <p:nvSpPr>
          <p:cNvPr id="101" name="Google Shape;101;p18"/>
          <p:cNvSpPr txBox="1">
            <a:spLocks noGrp="1"/>
          </p:cNvSpPr>
          <p:nvPr>
            <p:ph type="body" idx="1"/>
          </p:nvPr>
        </p:nvSpPr>
        <p:spPr>
          <a:xfrm>
            <a:off x="415000" y="1357975"/>
            <a:ext cx="3999900" cy="3334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900" i="1" u="sng"/>
              <a:t>Pesce v. Coppinger</a:t>
            </a:r>
            <a:r>
              <a:rPr lang="en" sz="1900" u="sng"/>
              <a:t>, 2018, D.MA</a:t>
            </a:r>
            <a:endParaRPr sz="1900" u="sng"/>
          </a:p>
          <a:p>
            <a:pPr marL="0" lvl="0" indent="0" algn="l" rtl="0">
              <a:spcBef>
                <a:spcPts val="1200"/>
              </a:spcBef>
              <a:spcAft>
                <a:spcPts val="0"/>
              </a:spcAft>
              <a:buNone/>
            </a:pPr>
            <a:r>
              <a:rPr lang="en" sz="1900"/>
              <a:t>-Pt on methadone x2 years, had to serve a short sentence where they wouldn’t continue rx; ACLU filed suit under the ADA and Eighth Amendment to stop the forced w/d </a:t>
            </a:r>
            <a:endParaRPr sz="1900"/>
          </a:p>
          <a:p>
            <a:pPr marL="0" lvl="0" indent="0" algn="l" rtl="0">
              <a:spcBef>
                <a:spcPts val="1200"/>
              </a:spcBef>
              <a:spcAft>
                <a:spcPts val="1200"/>
              </a:spcAft>
              <a:buNone/>
            </a:pPr>
            <a:r>
              <a:rPr lang="en" sz="1900"/>
              <a:t>-</a:t>
            </a:r>
            <a:r>
              <a:rPr lang="en" sz="1850"/>
              <a:t>Court ordered methadone to be continued as </a:t>
            </a:r>
            <a:r>
              <a:rPr lang="en" sz="1850" b="1"/>
              <a:t>OUD is a disability</a:t>
            </a:r>
            <a:r>
              <a:rPr lang="en" sz="1850"/>
              <a:t>, he would be likely to succeed on his ADA and 8A claims, and he </a:t>
            </a:r>
            <a:r>
              <a:rPr lang="en" sz="1850" b="1">
                <a:solidFill>
                  <a:srgbClr val="212121"/>
                </a:solidFill>
                <a:highlight>
                  <a:srgbClr val="FAFAFA"/>
                </a:highlight>
              </a:rPr>
              <a:t>“will be irreparably harmed if denied methadone treatment while incarcerated.”</a:t>
            </a:r>
            <a:endParaRPr sz="1900" b="1"/>
          </a:p>
        </p:txBody>
      </p:sp>
      <p:sp>
        <p:nvSpPr>
          <p:cNvPr id="102" name="Google Shape;102;p18"/>
          <p:cNvSpPr txBox="1">
            <a:spLocks noGrp="1"/>
          </p:cNvSpPr>
          <p:nvPr>
            <p:ph type="body" idx="2"/>
          </p:nvPr>
        </p:nvSpPr>
        <p:spPr>
          <a:xfrm>
            <a:off x="4832400" y="1275350"/>
            <a:ext cx="3999900" cy="333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SzPts val="770"/>
              <a:buNone/>
            </a:pPr>
            <a:r>
              <a:rPr lang="en" sz="1550" i="1" u="sng"/>
              <a:t>Smith v. Aroostook County</a:t>
            </a:r>
            <a:r>
              <a:rPr lang="en" sz="1550"/>
              <a:t>, 2019, D.ME (aff’d 1st circ)</a:t>
            </a:r>
            <a:endParaRPr sz="1550"/>
          </a:p>
          <a:p>
            <a:pPr marL="0" lvl="0" indent="0" algn="l" rtl="0">
              <a:spcBef>
                <a:spcPts val="1200"/>
              </a:spcBef>
              <a:spcAft>
                <a:spcPts val="0"/>
              </a:spcAft>
              <a:buSzPts val="770"/>
              <a:buNone/>
            </a:pPr>
            <a:r>
              <a:rPr lang="en" sz="1550"/>
              <a:t>-Same outcome as </a:t>
            </a:r>
            <a:r>
              <a:rPr lang="en" sz="1550" i="1"/>
              <a:t>Pesce, </a:t>
            </a:r>
            <a:r>
              <a:rPr lang="en" sz="1550"/>
              <a:t>but with bupe </a:t>
            </a:r>
            <a:endParaRPr sz="1550"/>
          </a:p>
          <a:p>
            <a:pPr marL="0" lvl="0" indent="0" algn="l" rtl="0">
              <a:spcBef>
                <a:spcPts val="1200"/>
              </a:spcBef>
              <a:spcAft>
                <a:spcPts val="0"/>
              </a:spcAft>
              <a:buSzPts val="770"/>
              <a:buNone/>
            </a:pPr>
            <a:endParaRPr sz="1550"/>
          </a:p>
          <a:p>
            <a:pPr marL="0" lvl="0" indent="0" algn="l" rtl="0">
              <a:spcBef>
                <a:spcPts val="1200"/>
              </a:spcBef>
              <a:spcAft>
                <a:spcPts val="0"/>
              </a:spcAft>
              <a:buSzPts val="770"/>
              <a:buNone/>
            </a:pPr>
            <a:endParaRPr sz="1550"/>
          </a:p>
          <a:p>
            <a:pPr marL="0" lvl="0" indent="0" algn="l" rtl="0">
              <a:spcBef>
                <a:spcPts val="1200"/>
              </a:spcBef>
              <a:spcAft>
                <a:spcPts val="1200"/>
              </a:spcAft>
              <a:buSzPts val="770"/>
              <a:buNone/>
            </a:pPr>
            <a:r>
              <a:rPr lang="en" sz="1550"/>
              <a:t>-</a:t>
            </a:r>
            <a:r>
              <a:rPr lang="en" sz="1550" u="sng"/>
              <a:t>Take aways</a:t>
            </a:r>
            <a:r>
              <a:rPr lang="en" sz="1550"/>
              <a:t>: important to have federal courts ordering that OUD receives protections of ADA, forced withdrawal can cause irreparable harm, and MOUD is medically necessary</a:t>
            </a:r>
            <a:endParaRPr sz="15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Department of Justice and the Americans with Disabilities Act </a:t>
            </a:r>
            <a:endParaRPr/>
          </a:p>
        </p:txBody>
      </p:sp>
      <p:sp>
        <p:nvSpPr>
          <p:cNvPr id="108" name="Google Shape;108;p19"/>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Char char="●"/>
            </a:pPr>
            <a:r>
              <a:rPr lang="en" sz="1700"/>
              <a:t>DOJ has filed multiple  lawsuits/settlements/letters of interest across the US</a:t>
            </a:r>
            <a:endParaRPr sz="1700"/>
          </a:p>
          <a:p>
            <a:pPr marL="457200" lvl="0" indent="0" algn="l" rtl="0">
              <a:lnSpc>
                <a:spcPct val="95000"/>
              </a:lnSpc>
              <a:spcBef>
                <a:spcPts val="1200"/>
              </a:spcBef>
              <a:spcAft>
                <a:spcPts val="0"/>
              </a:spcAft>
              <a:buNone/>
            </a:pPr>
            <a:endParaRPr sz="1700"/>
          </a:p>
          <a:p>
            <a:pPr marL="457200" lvl="0" indent="-336550" algn="l" rtl="0">
              <a:lnSpc>
                <a:spcPct val="95000"/>
              </a:lnSpc>
              <a:spcBef>
                <a:spcPts val="1200"/>
              </a:spcBef>
              <a:spcAft>
                <a:spcPts val="0"/>
              </a:spcAft>
              <a:buSzPts val="1700"/>
              <a:buChar char="●"/>
            </a:pPr>
            <a:r>
              <a:rPr lang="en" sz="1700"/>
              <a:t>In 2022, DOJ issued a </a:t>
            </a:r>
            <a:r>
              <a:rPr lang="en" sz="1700" u="sng">
                <a:solidFill>
                  <a:schemeClr val="hlink"/>
                </a:solidFill>
                <a:hlinkClick r:id="rId3"/>
              </a:rPr>
              <a:t>guidance</a:t>
            </a:r>
            <a:r>
              <a:rPr lang="en" sz="1700"/>
              <a:t> making clear that the </a:t>
            </a:r>
            <a:r>
              <a:rPr lang="en" sz="1700" b="1"/>
              <a:t>ADA applies to people with SUDs</a:t>
            </a:r>
            <a:endParaRPr sz="1700"/>
          </a:p>
          <a:p>
            <a:pPr marL="914400" lvl="1" indent="-336550" algn="l" rtl="0">
              <a:lnSpc>
                <a:spcPct val="95000"/>
              </a:lnSpc>
              <a:spcBef>
                <a:spcPts val="0"/>
              </a:spcBef>
              <a:spcAft>
                <a:spcPts val="0"/>
              </a:spcAft>
              <a:buSzPts val="1700"/>
              <a:buChar char="○"/>
            </a:pPr>
            <a:r>
              <a:rPr lang="en" sz="1700"/>
              <a:t>People with SUDs </a:t>
            </a:r>
            <a:r>
              <a:rPr lang="en" sz="1700" u="sng"/>
              <a:t>cannot </a:t>
            </a:r>
            <a:r>
              <a:rPr lang="en" sz="1700"/>
              <a:t>be </a:t>
            </a:r>
            <a:r>
              <a:rPr lang="en" sz="1700" i="1"/>
              <a:t>discriminated against</a:t>
            </a:r>
            <a:endParaRPr sz="1700" b="1" i="1"/>
          </a:p>
          <a:p>
            <a:pPr marL="0" lvl="0" indent="0" algn="l" rtl="0">
              <a:lnSpc>
                <a:spcPct val="95000"/>
              </a:lnSpc>
              <a:spcBef>
                <a:spcPts val="1200"/>
              </a:spcBef>
              <a:spcAft>
                <a:spcPts val="0"/>
              </a:spcAft>
              <a:buNone/>
            </a:pPr>
            <a:endParaRPr sz="1600"/>
          </a:p>
          <a:p>
            <a:pPr marL="0" lvl="0" indent="0" algn="l" rtl="0">
              <a:lnSpc>
                <a:spcPct val="95000"/>
              </a:lnSpc>
              <a:spcBef>
                <a:spcPts val="1200"/>
              </a:spcBef>
              <a:spcAft>
                <a:spcPts val="0"/>
              </a:spcAft>
              <a:buNone/>
            </a:pPr>
            <a:endParaRPr sz="1865"/>
          </a:p>
          <a:p>
            <a:pPr marL="0" lvl="0" indent="0" algn="l" rtl="0">
              <a:lnSpc>
                <a:spcPct val="95000"/>
              </a:lnSpc>
              <a:spcBef>
                <a:spcPts val="1200"/>
              </a:spcBef>
              <a:spcAft>
                <a:spcPts val="1200"/>
              </a:spcAft>
              <a:buSzPts val="1018"/>
              <a:buNone/>
            </a:pPr>
            <a:endParaRPr sz="1665"/>
          </a:p>
        </p:txBody>
      </p:sp>
      <p:sp>
        <p:nvSpPr>
          <p:cNvPr id="109" name="Google Shape;109;p19"/>
          <p:cNvSpPr txBox="1">
            <a:spLocks noGrp="1"/>
          </p:cNvSpPr>
          <p:nvPr>
            <p:ph type="body" idx="2"/>
          </p:nvPr>
        </p:nvSpPr>
        <p:spPr>
          <a:xfrm>
            <a:off x="4832400" y="1137600"/>
            <a:ext cx="3999900" cy="3334800"/>
          </a:xfrm>
          <a:prstGeom prst="rect">
            <a:avLst/>
          </a:prstGeom>
        </p:spPr>
        <p:txBody>
          <a:bodyPr spcFirstLastPara="1" wrap="square" lIns="91425" tIns="91425" rIns="91425" bIns="91425" anchor="t" anchorCtr="0">
            <a:noAutofit/>
          </a:bodyPr>
          <a:lstStyle/>
          <a:p>
            <a:pPr marL="0" lvl="0" indent="0" algn="l" rtl="0">
              <a:lnSpc>
                <a:spcPct val="85000"/>
              </a:lnSpc>
              <a:spcBef>
                <a:spcPts val="0"/>
              </a:spcBef>
              <a:spcAft>
                <a:spcPts val="1200"/>
              </a:spcAft>
              <a:buNone/>
            </a:pPr>
            <a:r>
              <a:rPr lang="en" sz="1700"/>
              <a:t>“The ADA guarantees that people with disabilities have the </a:t>
            </a:r>
            <a:r>
              <a:rPr lang="en" sz="1700" b="1"/>
              <a:t>same opportunities as everyone else</a:t>
            </a:r>
            <a:r>
              <a:rPr lang="en" sz="1700"/>
              <a:t> to enjoy employment opportunities,</a:t>
            </a:r>
            <a:r>
              <a:rPr lang="en" sz="1700" b="1"/>
              <a:t> </a:t>
            </a:r>
            <a:r>
              <a:rPr lang="en" sz="1700" b="1">
                <a:highlight>
                  <a:schemeClr val="dk1"/>
                </a:highlight>
              </a:rPr>
              <a:t>participate in state and local government programs</a:t>
            </a:r>
            <a:r>
              <a:rPr lang="en" sz="1700" b="1"/>
              <a:t>,  and purchase goods and services.</a:t>
            </a:r>
            <a:r>
              <a:rPr lang="en" sz="1700"/>
              <a:t> For example, the ADA protects people with disabilities from </a:t>
            </a:r>
            <a:r>
              <a:rPr lang="en" sz="1700" b="1"/>
              <a:t>discrimination by social services agencies; child welfare agencies; courts; prisons and jails; medical facilities, including hospitals, doctors’ offices, and skilled nursing facilities; homeless shelters; and schools, colleges, and universities</a:t>
            </a:r>
            <a:r>
              <a:rPr lang="en" sz="1700"/>
              <a:t>.”</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60950" y="251175"/>
            <a:ext cx="8222100" cy="767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that mean?</a:t>
            </a:r>
            <a:endParaRPr/>
          </a:p>
          <a:p>
            <a:pPr marL="0" lvl="0" indent="0" algn="l" rtl="0">
              <a:spcBef>
                <a:spcPts val="0"/>
              </a:spcBef>
              <a:spcAft>
                <a:spcPts val="0"/>
              </a:spcAft>
              <a:buNone/>
            </a:pPr>
            <a:endParaRPr/>
          </a:p>
        </p:txBody>
      </p:sp>
      <p:sp>
        <p:nvSpPr>
          <p:cNvPr id="115" name="Google Shape;115;p20"/>
          <p:cNvSpPr txBox="1">
            <a:spLocks noGrp="1"/>
          </p:cNvSpPr>
          <p:nvPr>
            <p:ph type="body" idx="1"/>
          </p:nvPr>
        </p:nvSpPr>
        <p:spPr>
          <a:xfrm>
            <a:off x="385275" y="959550"/>
            <a:ext cx="3999900" cy="3224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605"/>
              <a:buNone/>
            </a:pPr>
            <a:r>
              <a:rPr lang="en" sz="1390" u="sng"/>
              <a:t>Carceral</a:t>
            </a:r>
            <a:endParaRPr sz="1390"/>
          </a:p>
          <a:p>
            <a:pPr marL="457200" lvl="0" indent="-316865" algn="l" rtl="0">
              <a:spcBef>
                <a:spcPts val="1200"/>
              </a:spcBef>
              <a:spcAft>
                <a:spcPts val="0"/>
              </a:spcAft>
              <a:buSzPts val="1390"/>
              <a:buChar char="-"/>
            </a:pPr>
            <a:r>
              <a:rPr lang="en" sz="1390"/>
              <a:t>can’t deny continuation of MOUD</a:t>
            </a:r>
            <a:endParaRPr sz="1390"/>
          </a:p>
          <a:p>
            <a:pPr marL="457200" lvl="0" indent="-316865" algn="l" rtl="0">
              <a:spcBef>
                <a:spcPts val="0"/>
              </a:spcBef>
              <a:spcAft>
                <a:spcPts val="0"/>
              </a:spcAft>
              <a:buSzPts val="1390"/>
              <a:buChar char="-"/>
            </a:pPr>
            <a:r>
              <a:rPr lang="en" sz="1390"/>
              <a:t>can’t force one MOUD over another</a:t>
            </a:r>
            <a:endParaRPr sz="1390"/>
          </a:p>
          <a:p>
            <a:pPr marL="0" lvl="0" indent="0" algn="l" rtl="0">
              <a:spcBef>
                <a:spcPts val="1200"/>
              </a:spcBef>
              <a:spcAft>
                <a:spcPts val="0"/>
              </a:spcAft>
              <a:buSzPts val="605"/>
              <a:buNone/>
            </a:pPr>
            <a:r>
              <a:rPr lang="en" sz="1390" u="sng"/>
              <a:t>Healthcare</a:t>
            </a:r>
            <a:endParaRPr sz="1390"/>
          </a:p>
          <a:p>
            <a:pPr marL="457200" lvl="0" indent="-316865" algn="l" rtl="0">
              <a:spcBef>
                <a:spcPts val="1200"/>
              </a:spcBef>
              <a:spcAft>
                <a:spcPts val="0"/>
              </a:spcAft>
              <a:buSzPts val="1390"/>
              <a:buChar char="-"/>
            </a:pPr>
            <a:r>
              <a:rPr lang="en" sz="1390"/>
              <a:t>can’t refuse treatment/admission for SUD hx/MOUD status (think SNFs)</a:t>
            </a:r>
            <a:endParaRPr sz="1390"/>
          </a:p>
          <a:p>
            <a:pPr marL="457200" lvl="0" indent="-316865" algn="l" rtl="0">
              <a:spcBef>
                <a:spcPts val="0"/>
              </a:spcBef>
              <a:spcAft>
                <a:spcPts val="0"/>
              </a:spcAft>
              <a:buSzPts val="1390"/>
              <a:buChar char="-"/>
            </a:pPr>
            <a:r>
              <a:rPr lang="en" sz="1390"/>
              <a:t>can’t force abstinence before accessing rehab services </a:t>
            </a:r>
            <a:endParaRPr sz="1390"/>
          </a:p>
          <a:p>
            <a:pPr marL="457200" lvl="0" indent="0" algn="l" rtl="0">
              <a:spcBef>
                <a:spcPts val="1200"/>
              </a:spcBef>
              <a:spcAft>
                <a:spcPts val="0"/>
              </a:spcAft>
              <a:buNone/>
            </a:pPr>
            <a:endParaRPr sz="1600"/>
          </a:p>
          <a:p>
            <a:pPr marL="0" lvl="0" indent="0" algn="l" rtl="0">
              <a:spcBef>
                <a:spcPts val="1200"/>
              </a:spcBef>
              <a:spcAft>
                <a:spcPts val="1200"/>
              </a:spcAft>
              <a:buSzPts val="605"/>
              <a:buNone/>
            </a:pPr>
            <a:endParaRPr sz="1190"/>
          </a:p>
        </p:txBody>
      </p:sp>
      <p:sp>
        <p:nvSpPr>
          <p:cNvPr id="116" name="Google Shape;116;p20"/>
          <p:cNvSpPr txBox="1">
            <a:spLocks noGrp="1"/>
          </p:cNvSpPr>
          <p:nvPr>
            <p:ph type="body" idx="2"/>
          </p:nvPr>
        </p:nvSpPr>
        <p:spPr>
          <a:xfrm>
            <a:off x="4572000" y="602875"/>
            <a:ext cx="3999900" cy="43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rgbClr val="000000"/>
              </a:buClr>
              <a:buSzPts val="605"/>
              <a:buFont typeface="Arial"/>
              <a:buNone/>
            </a:pPr>
            <a:r>
              <a:rPr lang="en" sz="1390" u="sng"/>
              <a:t>Court Systems</a:t>
            </a:r>
            <a:endParaRPr sz="1390" u="sng"/>
          </a:p>
          <a:p>
            <a:pPr marL="457200" lvl="0" indent="-316865" algn="l" rtl="0">
              <a:spcBef>
                <a:spcPts val="1200"/>
              </a:spcBef>
              <a:spcAft>
                <a:spcPts val="0"/>
              </a:spcAft>
              <a:buSzPts val="1390"/>
              <a:buChar char="-"/>
            </a:pPr>
            <a:r>
              <a:rPr lang="en" sz="1390"/>
              <a:t>can’t base legal outcomes on medication status</a:t>
            </a:r>
            <a:endParaRPr sz="1390"/>
          </a:p>
          <a:p>
            <a:pPr marL="457200" lvl="0" indent="-316865" algn="l" rtl="0">
              <a:spcBef>
                <a:spcPts val="0"/>
              </a:spcBef>
              <a:spcAft>
                <a:spcPts val="0"/>
              </a:spcAft>
              <a:buSzPts val="1390"/>
              <a:buChar char="-"/>
            </a:pPr>
            <a:r>
              <a:rPr lang="en" sz="1390"/>
              <a:t>can’t punish/reward for medication</a:t>
            </a:r>
            <a:endParaRPr sz="1390"/>
          </a:p>
          <a:p>
            <a:pPr marL="457200" lvl="0" indent="-316865" algn="l" rtl="0">
              <a:spcBef>
                <a:spcPts val="0"/>
              </a:spcBef>
              <a:spcAft>
                <a:spcPts val="0"/>
              </a:spcAft>
              <a:buSzPts val="1390"/>
              <a:buChar char="-"/>
            </a:pPr>
            <a:r>
              <a:rPr lang="en" sz="1390"/>
              <a:t>can’t force one MOUD over another </a:t>
            </a:r>
            <a:endParaRPr sz="1390"/>
          </a:p>
          <a:p>
            <a:pPr marL="0" lvl="0" indent="0" algn="l" rtl="0">
              <a:spcBef>
                <a:spcPts val="1200"/>
              </a:spcBef>
              <a:spcAft>
                <a:spcPts val="0"/>
              </a:spcAft>
              <a:buClr>
                <a:srgbClr val="000000"/>
              </a:buClr>
              <a:buSzPts val="605"/>
              <a:buFont typeface="Arial"/>
              <a:buNone/>
            </a:pPr>
            <a:r>
              <a:rPr lang="en" sz="1390" u="sng"/>
              <a:t>Employment</a:t>
            </a:r>
            <a:endParaRPr sz="1390"/>
          </a:p>
          <a:p>
            <a:pPr marL="457200" lvl="0" indent="-316865" algn="l" rtl="0">
              <a:spcBef>
                <a:spcPts val="1200"/>
              </a:spcBef>
              <a:spcAft>
                <a:spcPts val="0"/>
              </a:spcAft>
              <a:buSzPts val="1390"/>
              <a:buChar char="-"/>
            </a:pPr>
            <a:r>
              <a:rPr lang="en" sz="1390"/>
              <a:t>can’t deny employment due to MOUD</a:t>
            </a:r>
            <a:endParaRPr sz="1390"/>
          </a:p>
          <a:p>
            <a:pPr marL="0" lvl="0" indent="0" algn="l" rtl="0">
              <a:spcBef>
                <a:spcPts val="1200"/>
              </a:spcBef>
              <a:spcAft>
                <a:spcPts val="0"/>
              </a:spcAft>
              <a:buClr>
                <a:srgbClr val="000000"/>
              </a:buClr>
              <a:buSzPts val="605"/>
              <a:buFont typeface="Arial"/>
              <a:buNone/>
            </a:pPr>
            <a:r>
              <a:rPr lang="en" sz="1390" u="sng"/>
              <a:t>Child Welfare</a:t>
            </a:r>
            <a:endParaRPr sz="1390"/>
          </a:p>
          <a:p>
            <a:pPr marL="457200" lvl="0" indent="-316865" algn="l" rtl="0">
              <a:spcBef>
                <a:spcPts val="1200"/>
              </a:spcBef>
              <a:spcAft>
                <a:spcPts val="0"/>
              </a:spcAft>
              <a:buSzPts val="1390"/>
              <a:buChar char="-"/>
            </a:pPr>
            <a:r>
              <a:rPr lang="en" sz="1390"/>
              <a:t>can’t prohibit MOUD as condition of child custody or visitation </a:t>
            </a:r>
            <a:endParaRPr sz="1390"/>
          </a:p>
          <a:p>
            <a:pPr marL="0" lvl="0" indent="0" algn="l" rtl="0">
              <a:spcBef>
                <a:spcPts val="1200"/>
              </a:spcBef>
              <a:spcAft>
                <a:spcPts val="0"/>
              </a:spcAft>
              <a:buNone/>
            </a:pPr>
            <a:r>
              <a:rPr lang="en" sz="1390" u="sng"/>
              <a:t>Housing</a:t>
            </a:r>
            <a:endParaRPr sz="1390"/>
          </a:p>
          <a:p>
            <a:pPr marL="457200" lvl="0" indent="-316865" algn="l" rtl="0">
              <a:spcBef>
                <a:spcPts val="1200"/>
              </a:spcBef>
              <a:spcAft>
                <a:spcPts val="0"/>
              </a:spcAft>
              <a:buSzPts val="1390"/>
              <a:buChar char="-"/>
            </a:pPr>
            <a:r>
              <a:rPr lang="en" sz="1390"/>
              <a:t>Can’t deny public housing due to MOUD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175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Exception to the exception: people in active use </a:t>
            </a:r>
            <a:endParaRPr/>
          </a:p>
        </p:txBody>
      </p:sp>
      <p:sp>
        <p:nvSpPr>
          <p:cNvPr id="122" name="Google Shape;122;p21"/>
          <p:cNvSpPr txBox="1">
            <a:spLocks noGrp="1"/>
          </p:cNvSpPr>
          <p:nvPr>
            <p:ph type="body" idx="1"/>
          </p:nvPr>
        </p:nvSpPr>
        <p:spPr>
          <a:xfrm>
            <a:off x="36000" y="747800"/>
            <a:ext cx="3059400" cy="4199400"/>
          </a:xfrm>
          <a:prstGeom prst="rect">
            <a:avLst/>
          </a:prstGeom>
        </p:spPr>
        <p:txBody>
          <a:bodyPr spcFirstLastPara="1" wrap="square" lIns="91425" tIns="91425" rIns="91425" bIns="91425" anchor="t" anchorCtr="0">
            <a:normAutofit fontScale="40000" lnSpcReduction="10000"/>
          </a:bodyPr>
          <a:lstStyle/>
          <a:p>
            <a:pPr marL="0" lvl="0" indent="0" algn="l" rtl="0">
              <a:spcBef>
                <a:spcPts val="0"/>
              </a:spcBef>
              <a:spcAft>
                <a:spcPts val="0"/>
              </a:spcAft>
              <a:buNone/>
            </a:pPr>
            <a:endParaRPr sz="3750"/>
          </a:p>
          <a:p>
            <a:pPr marL="457200" lvl="0" indent="-323850" algn="l" rtl="0">
              <a:spcBef>
                <a:spcPts val="1200"/>
              </a:spcBef>
              <a:spcAft>
                <a:spcPts val="0"/>
              </a:spcAft>
              <a:buSzPct val="100000"/>
              <a:buChar char="●"/>
            </a:pPr>
            <a:r>
              <a:rPr lang="en" sz="3750" b="1"/>
              <a:t>Exception</a:t>
            </a:r>
            <a:r>
              <a:rPr lang="en" sz="3750"/>
              <a:t>: </a:t>
            </a:r>
            <a:endParaRPr sz="3750"/>
          </a:p>
          <a:p>
            <a:pPr marL="457200" lvl="0" indent="0" algn="l" rtl="0">
              <a:spcBef>
                <a:spcPts val="1200"/>
              </a:spcBef>
              <a:spcAft>
                <a:spcPts val="0"/>
              </a:spcAft>
              <a:buNone/>
            </a:pPr>
            <a:r>
              <a:rPr lang="en" sz="3750"/>
              <a:t>ADA protections </a:t>
            </a:r>
            <a:r>
              <a:rPr lang="en" sz="3750" b="1"/>
              <a:t>do not apply</a:t>
            </a:r>
            <a:r>
              <a:rPr lang="en" sz="3750"/>
              <a:t> if an individual is in </a:t>
            </a:r>
            <a:r>
              <a:rPr lang="en" sz="3750" b="1"/>
              <a:t>active use </a:t>
            </a:r>
            <a:r>
              <a:rPr lang="en" sz="3750"/>
              <a:t>or if they pose a danger to others </a:t>
            </a:r>
            <a:endParaRPr sz="3750"/>
          </a:p>
          <a:p>
            <a:pPr marL="457200" lvl="0" indent="0" algn="l" rtl="0">
              <a:spcBef>
                <a:spcPts val="1200"/>
              </a:spcBef>
              <a:spcAft>
                <a:spcPts val="0"/>
              </a:spcAft>
              <a:buNone/>
            </a:pPr>
            <a:endParaRPr sz="3750"/>
          </a:p>
          <a:p>
            <a:pPr marL="457200" lvl="0" indent="-323850" algn="l" rtl="0">
              <a:spcBef>
                <a:spcPts val="1200"/>
              </a:spcBef>
              <a:spcAft>
                <a:spcPts val="0"/>
              </a:spcAft>
              <a:buSzPct val="100000"/>
              <a:buChar char="●"/>
            </a:pPr>
            <a:r>
              <a:rPr lang="en" sz="3750" b="1"/>
              <a:t>Exception</a:t>
            </a:r>
            <a:r>
              <a:rPr lang="en" sz="3750"/>
              <a:t> </a:t>
            </a:r>
            <a:r>
              <a:rPr lang="en" sz="3750" b="1"/>
              <a:t>to the exception</a:t>
            </a:r>
            <a:r>
              <a:rPr lang="en" sz="3750"/>
              <a:t>:</a:t>
            </a:r>
            <a:endParaRPr sz="3750"/>
          </a:p>
          <a:p>
            <a:pPr marL="457200" lvl="0" indent="0" algn="l" rtl="0">
              <a:spcBef>
                <a:spcPts val="1200"/>
              </a:spcBef>
              <a:spcAft>
                <a:spcPts val="0"/>
              </a:spcAft>
              <a:buNone/>
            </a:pPr>
            <a:r>
              <a:rPr lang="en" sz="3750"/>
              <a:t>They are protected, even if in active use, </a:t>
            </a:r>
            <a:r>
              <a:rPr lang="en" sz="3750" b="1"/>
              <a:t>if seeking health services to which they are otherwise entitled</a:t>
            </a:r>
            <a:endParaRPr sz="3750" b="1"/>
          </a:p>
          <a:p>
            <a:pPr marL="0" lvl="0" indent="0" algn="l" rtl="0">
              <a:spcBef>
                <a:spcPts val="1200"/>
              </a:spcBef>
              <a:spcAft>
                <a:spcPts val="1200"/>
              </a:spcAft>
              <a:buNone/>
            </a:pPr>
            <a:endParaRPr/>
          </a:p>
        </p:txBody>
      </p:sp>
      <p:sp>
        <p:nvSpPr>
          <p:cNvPr id="123" name="Google Shape;123;p21"/>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124" name="Google Shape;124;p21"/>
          <p:cNvPicPr preferRelativeResize="0"/>
          <p:nvPr/>
        </p:nvPicPr>
        <p:blipFill>
          <a:blip r:embed="rId3">
            <a:alphaModFix/>
          </a:blip>
          <a:stretch>
            <a:fillRect/>
          </a:stretch>
        </p:blipFill>
        <p:spPr>
          <a:xfrm>
            <a:off x="3251450" y="1234050"/>
            <a:ext cx="5747875" cy="2199800"/>
          </a:xfrm>
          <a:prstGeom prst="rect">
            <a:avLst/>
          </a:prstGeom>
          <a:noFill/>
          <a:ln>
            <a:noFill/>
          </a:ln>
        </p:spPr>
      </p:pic>
      <p:pic>
        <p:nvPicPr>
          <p:cNvPr id="125" name="Google Shape;125;p21"/>
          <p:cNvPicPr preferRelativeResize="0"/>
          <p:nvPr/>
        </p:nvPicPr>
        <p:blipFill>
          <a:blip r:embed="rId4">
            <a:alphaModFix/>
          </a:blip>
          <a:stretch>
            <a:fillRect/>
          </a:stretch>
        </p:blipFill>
        <p:spPr>
          <a:xfrm>
            <a:off x="3324500" y="2451175"/>
            <a:ext cx="6043299" cy="2309450"/>
          </a:xfrm>
          <a:prstGeom prst="rect">
            <a:avLst/>
          </a:prstGeom>
          <a:noFill/>
          <a:ln>
            <a:noFill/>
          </a:ln>
        </p:spPr>
      </p:pic>
      <p:sp>
        <p:nvSpPr>
          <p:cNvPr id="126" name="Google Shape;126;p21"/>
          <p:cNvSpPr txBox="1"/>
          <p:nvPr/>
        </p:nvSpPr>
        <p:spPr>
          <a:xfrm>
            <a:off x="5060325" y="4635200"/>
            <a:ext cx="4734600" cy="3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latin typeface="Playfair Display"/>
                <a:ea typeface="Playfair Display"/>
                <a:cs typeface="Playfair Display"/>
                <a:sym typeface="Playfair Display"/>
              </a:rPr>
              <a:t>Taylor v. Wexford</a:t>
            </a:r>
            <a:r>
              <a:rPr lang="en" sz="1000">
                <a:solidFill>
                  <a:schemeClr val="dk2"/>
                </a:solidFill>
                <a:latin typeface="Playfair Display"/>
                <a:ea typeface="Playfair Display"/>
                <a:cs typeface="Playfair Display"/>
                <a:sym typeface="Playfair Display"/>
              </a:rPr>
              <a:t>, et. al, (SDWVa) 2024</a:t>
            </a:r>
            <a:endParaRPr sz="1000">
              <a:solidFill>
                <a:schemeClr val="dk2"/>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On-screen Show (16:9)</PresentationFormat>
  <Paragraphs>135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Montserrat</vt:lpstr>
      <vt:lpstr>Playfair Display</vt:lpstr>
      <vt:lpstr>Oswald</vt:lpstr>
      <vt:lpstr>Pop</vt:lpstr>
      <vt:lpstr>The Civil Right to MOUD</vt:lpstr>
      <vt:lpstr>Conflicts of Interest</vt:lpstr>
      <vt:lpstr>Learning Objectives </vt:lpstr>
      <vt:lpstr>The Racist War on Drugs &amp; Criminalization</vt:lpstr>
      <vt:lpstr>How It Started </vt:lpstr>
      <vt:lpstr>SUD is a Disability under the Americans with Disabilities Act    </vt:lpstr>
      <vt:lpstr>The Department of Justice and the Americans with Disabilities Act </vt:lpstr>
      <vt:lpstr>What does that mean? </vt:lpstr>
      <vt:lpstr>Exception to the exception: people in active use </vt:lpstr>
      <vt:lpstr>My options and approach</vt:lpstr>
      <vt:lpstr>What can providers do? Speak up! And teach your staff how to!   </vt:lpstr>
      <vt:lpstr>Reporting nationally to disability rights section </vt:lpstr>
      <vt:lpstr>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Amelia Caramadre</dc:creator>
  <cp:lastModifiedBy>Amelia Caramadre</cp:lastModifiedBy>
  <cp:revision>1</cp:revision>
  <dcterms:modified xsi:type="dcterms:W3CDTF">2024-11-15T16:56:46Z</dcterms:modified>
</cp:coreProperties>
</file>