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02" r:id="rId3"/>
    <p:sldId id="2566" r:id="rId4"/>
    <p:sldId id="2622" r:id="rId5"/>
    <p:sldId id="2624" r:id="rId6"/>
    <p:sldId id="2623" r:id="rId7"/>
    <p:sldId id="2388" r:id="rId8"/>
    <p:sldId id="2552" r:id="rId9"/>
    <p:sldId id="2492" r:id="rId10"/>
    <p:sldId id="2553" r:id="rId11"/>
    <p:sldId id="2621" r:id="rId12"/>
    <p:sldId id="2564" r:id="rId13"/>
    <p:sldId id="2610" r:id="rId14"/>
    <p:sldId id="2613" r:id="rId15"/>
    <p:sldId id="2617" r:id="rId16"/>
    <p:sldId id="2568" r:id="rId17"/>
    <p:sldId id="2614" r:id="rId18"/>
    <p:sldId id="2554" r:id="rId19"/>
    <p:sldId id="2573" r:id="rId20"/>
    <p:sldId id="2576" r:id="rId21"/>
    <p:sldId id="2483" r:id="rId22"/>
    <p:sldId id="2480" r:id="rId23"/>
    <p:sldId id="2572" r:id="rId24"/>
    <p:sldId id="261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D2FCB6-4156-56D2-1D70-CDE86F6D06FB}" name="Lowenstein, Margaret" initials="" userId="S::LowenstM@PennMedicine.upenn.edu::85cadecd-2652-483e-85f1-58f8d4daf0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B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76164"/>
  </p:normalViewPr>
  <p:slideViewPr>
    <p:cSldViewPr snapToGrid="0" snapToObjects="1">
      <p:cViewPr varScale="1">
        <p:scale>
          <a:sx n="51" d="100"/>
          <a:sy n="51" d="100"/>
        </p:scale>
        <p:origin x="632" y="32"/>
      </p:cViewPr>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9451798779955"/>
          <c:y val="0.17069826508354455"/>
          <c:w val="0.61374128561140984"/>
          <c:h val="0.70122704787446211"/>
        </c:manualLayout>
      </c:layout>
      <c:doughnutChart>
        <c:varyColors val="1"/>
        <c:ser>
          <c:idx val="0"/>
          <c:order val="0"/>
          <c:tx>
            <c:strRef>
              <c:f>Sheet1!$B$1</c:f>
              <c:strCache>
                <c:ptCount val="1"/>
                <c:pt idx="0">
                  <c:v>Column1</c:v>
                </c:pt>
              </c:strCache>
            </c:strRef>
          </c:tx>
          <c:explosion val="17"/>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716-444D-979C-C16107D35D5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716-444D-979C-C16107D35D5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716-444D-979C-C16107D35D5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716-444D-979C-C16107D35D5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716-444D-979C-C16107D35D52}"/>
              </c:ext>
            </c:extLst>
          </c:dPt>
          <c:dLbls>
            <c:dLbl>
              <c:idx val="0"/>
              <c:tx>
                <c:rich>
                  <a:bodyPr/>
                  <a:lstStyle/>
                  <a:p>
                    <a:fld id="{8AD38DFE-C573-EA47-8E1E-F3F17BC7EA86}" type="VALUE">
                      <a:rPr lang="en-US" sz="20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16-444D-979C-C16107D35D52}"/>
                </c:ext>
              </c:extLst>
            </c:dLbl>
            <c:dLbl>
              <c:idx val="1"/>
              <c:tx>
                <c:rich>
                  <a:bodyPr/>
                  <a:lstStyle/>
                  <a:p>
                    <a:fld id="{3DC76C9A-9F72-F140-842D-00E3DFEEE8EF}" type="VALUE">
                      <a:rPr lang="en-US" sz="18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716-444D-979C-C16107D35D52}"/>
                </c:ext>
              </c:extLst>
            </c:dLbl>
            <c:dLbl>
              <c:idx val="3"/>
              <c:tx>
                <c:rich>
                  <a:bodyPr/>
                  <a:lstStyle/>
                  <a:p>
                    <a:fld id="{8A72FCEA-9507-4447-B5A4-CAB65CD8EBFA}" type="VALUE">
                      <a:rPr lang="en-US"/>
                      <a:pPr/>
                      <a:t>[VALUE]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716-444D-979C-C16107D35D5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Sheet1!$A$2:$A$3</c:f>
              <c:strCache>
                <c:ptCount val="2"/>
                <c:pt idx="0">
                  <c:v>Received Treatment</c:v>
                </c:pt>
                <c:pt idx="1">
                  <c:v>No Treatment</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A-9716-444D-979C-C16107D35D52}"/>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0.76977</cdr:x>
      <cdr:y>0.17928</cdr:y>
    </cdr:from>
    <cdr:to>
      <cdr:x>1</cdr:x>
      <cdr:y>0.39521</cdr:y>
    </cdr:to>
    <cdr:sp macro="" textlink="">
      <cdr:nvSpPr>
        <cdr:cNvPr id="2" name="TextBox 1">
          <a:extLst xmlns:a="http://schemas.openxmlformats.org/drawingml/2006/main">
            <a:ext uri="{FF2B5EF4-FFF2-40B4-BE49-F238E27FC236}">
              <a16:creationId xmlns:a16="http://schemas.microsoft.com/office/drawing/2014/main" id="{04EFF815-E8DC-4C45-866C-6D494B0CC045}"/>
            </a:ext>
          </a:extLst>
        </cdr:cNvPr>
        <cdr:cNvSpPr txBox="1"/>
      </cdr:nvSpPr>
      <cdr:spPr>
        <a:xfrm xmlns:a="http://schemas.openxmlformats.org/drawingml/2006/main">
          <a:off x="4625822" y="732167"/>
          <a:ext cx="1383534" cy="8818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Calibri" panose="020F0502020204030204" pitchFamily="34" charset="0"/>
              <a:cs typeface="Calibri" panose="020F0502020204030204" pitchFamily="34" charset="0"/>
            </a:rPr>
            <a:t>Received MOUDs</a:t>
          </a:r>
        </a:p>
      </cdr:txBody>
    </cdr:sp>
  </cdr:relSizeAnchor>
  <cdr:relSizeAnchor xmlns:cdr="http://schemas.openxmlformats.org/drawingml/2006/chartDrawing">
    <cdr:from>
      <cdr:x>0.03977</cdr:x>
      <cdr:y>0.61521</cdr:y>
    </cdr:from>
    <cdr:to>
      <cdr:x>0.23131</cdr:x>
      <cdr:y>0.89706</cdr:y>
    </cdr:to>
    <cdr:sp macro="" textlink="">
      <cdr:nvSpPr>
        <cdr:cNvPr id="3" name="TextBox 2">
          <a:extLst xmlns:a="http://schemas.openxmlformats.org/drawingml/2006/main">
            <a:ext uri="{FF2B5EF4-FFF2-40B4-BE49-F238E27FC236}">
              <a16:creationId xmlns:a16="http://schemas.microsoft.com/office/drawing/2014/main" id="{39D8A48E-8958-4058-A79C-425D2546BE45}"/>
            </a:ext>
          </a:extLst>
        </cdr:cNvPr>
        <cdr:cNvSpPr txBox="1"/>
      </cdr:nvSpPr>
      <cdr:spPr>
        <a:xfrm xmlns:a="http://schemas.openxmlformats.org/drawingml/2006/main">
          <a:off x="238992" y="2512473"/>
          <a:ext cx="1151051" cy="11510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Calibri" panose="020F0502020204030204" pitchFamily="34" charset="0"/>
              <a:cs typeface="Calibri" panose="020F0502020204030204" pitchFamily="34" charset="0"/>
            </a:rPr>
            <a:t>Did not receive MOUDs</a:t>
          </a:r>
        </a:p>
      </cdr:txBody>
    </cdr:sp>
  </cdr:relSizeAnchor>
  <cdr:relSizeAnchor xmlns:cdr="http://schemas.openxmlformats.org/drawingml/2006/chartDrawing">
    <cdr:from>
      <cdr:x>0.05275</cdr:x>
      <cdr:y>0</cdr:y>
    </cdr:from>
    <cdr:to>
      <cdr:x>0.91913</cdr:x>
      <cdr:y>0.08256</cdr:y>
    </cdr:to>
    <cdr:sp macro="" textlink="">
      <cdr:nvSpPr>
        <cdr:cNvPr id="4" name="TextBox 3">
          <a:extLst xmlns:a="http://schemas.openxmlformats.org/drawingml/2006/main">
            <a:ext uri="{FF2B5EF4-FFF2-40B4-BE49-F238E27FC236}">
              <a16:creationId xmlns:a16="http://schemas.microsoft.com/office/drawing/2014/main" id="{84963824-2D21-4869-90E1-190FC33145C9}"/>
            </a:ext>
          </a:extLst>
        </cdr:cNvPr>
        <cdr:cNvSpPr txBox="1"/>
      </cdr:nvSpPr>
      <cdr:spPr>
        <a:xfrm xmlns:a="http://schemas.openxmlformats.org/drawingml/2006/main">
          <a:off x="405251" y="0"/>
          <a:ext cx="6655674" cy="374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latin typeface="Calibri" panose="020F0502020204030204" pitchFamily="34" charset="0"/>
              <a:cs typeface="Calibri" panose="020F0502020204030204" pitchFamily="34" charset="0"/>
            </a:rPr>
            <a:t>&gt; 2 million Americans with OUD</a:t>
          </a:r>
        </a:p>
        <a:p xmlns:a="http://schemas.openxmlformats.org/drawingml/2006/main">
          <a:pPr algn="ctr"/>
          <a:endParaRPr lang="en-US" sz="1800" b="1" dirty="0">
            <a:latin typeface="Calibri" panose="020F0502020204030204" pitchFamily="34" charset="0"/>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7E1C7-0FB7-BC4A-B008-F7376B6CDCFB}"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BEAC3-456D-F443-9B5E-CECE66CADEA0}" type="slidenum">
              <a:rPr lang="en-US" smtClean="0"/>
              <a:t>‹#›</a:t>
            </a:fld>
            <a:endParaRPr lang="en-US"/>
          </a:p>
        </p:txBody>
      </p:sp>
    </p:spTree>
    <p:extLst>
      <p:ext uri="{BB962C8B-B14F-4D97-AF65-F5344CB8AC3E}">
        <p14:creationId xmlns:p14="http://schemas.microsoft.com/office/powerpoint/2010/main" val="177888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BEAC3-456D-F443-9B5E-CECE66CADEA0}" type="slidenum">
              <a:rPr lang="en-US" smtClean="0"/>
              <a:t>1</a:t>
            </a:fld>
            <a:endParaRPr lang="en-US"/>
          </a:p>
        </p:txBody>
      </p:sp>
    </p:spTree>
    <p:extLst>
      <p:ext uri="{BB962C8B-B14F-4D97-AF65-F5344CB8AC3E}">
        <p14:creationId xmlns:p14="http://schemas.microsoft.com/office/powerpoint/2010/main" val="240234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were rich and there was a lot to unpack </a:t>
            </a:r>
          </a:p>
          <a:p>
            <a:r>
              <a:rPr lang="en-US" dirty="0"/>
              <a:t>Today I’m going to highlight three areas where we saw a high degree of variability in both way clinicians or programs operated and the attitudes and beliefs that guided these approaches</a:t>
            </a:r>
          </a:p>
          <a:p>
            <a:r>
              <a:rPr lang="en-US" dirty="0"/>
              <a:t>These are… </a:t>
            </a:r>
          </a:p>
        </p:txBody>
      </p:sp>
      <p:sp>
        <p:nvSpPr>
          <p:cNvPr id="4" name="Slide Number Placeholder 3"/>
          <p:cNvSpPr>
            <a:spLocks noGrp="1"/>
          </p:cNvSpPr>
          <p:nvPr>
            <p:ph type="sldNum" sz="quarter" idx="5"/>
          </p:nvPr>
        </p:nvSpPr>
        <p:spPr/>
        <p:txBody>
          <a:bodyPr/>
          <a:lstStyle/>
          <a:p>
            <a:fld id="{74CBEAC3-456D-F443-9B5E-CECE66CADEA0}" type="slidenum">
              <a:rPr lang="en-US" smtClean="0"/>
              <a:t>10</a:t>
            </a:fld>
            <a:endParaRPr lang="en-US"/>
          </a:p>
        </p:txBody>
      </p:sp>
    </p:spTree>
    <p:extLst>
      <p:ext uri="{BB962C8B-B14F-4D97-AF65-F5344CB8AC3E}">
        <p14:creationId xmlns:p14="http://schemas.microsoft.com/office/powerpoint/2010/main" val="36364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76F47-14D2-8723-1222-9F5184383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6D4A2-7133-AC2B-A974-9E979CBA2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CB937D-90F3-6D13-9881-F9BC8E756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asked participants to reflect on how they defined harm reduction and how they operationalized this within their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heard a lot about meeting people where they’re at, patient centered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Somewhat humorous illustrative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6D6859A-E8CC-485A-8C5E-1CC8921C36BC}"/>
              </a:ext>
            </a:extLst>
          </p:cNvPr>
          <p:cNvSpPr>
            <a:spLocks noGrp="1"/>
          </p:cNvSpPr>
          <p:nvPr>
            <p:ph type="sldNum" sz="quarter" idx="5"/>
          </p:nvPr>
        </p:nvSpPr>
        <p:spPr/>
        <p:txBody>
          <a:bodyPr/>
          <a:lstStyle/>
          <a:p>
            <a:fld id="{74CBEAC3-456D-F443-9B5E-CECE66CADEA0}" type="slidenum">
              <a:rPr lang="en-US" smtClean="0"/>
              <a:t>11</a:t>
            </a:fld>
            <a:endParaRPr lang="en-US"/>
          </a:p>
        </p:txBody>
      </p:sp>
    </p:spTree>
    <p:extLst>
      <p:ext uri="{BB962C8B-B14F-4D97-AF65-F5344CB8AC3E}">
        <p14:creationId xmlns:p14="http://schemas.microsoft.com/office/powerpoint/2010/main" val="126391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heard people using the term harm reduction in very different ways</a:t>
            </a:r>
          </a:p>
          <a:p>
            <a:r>
              <a:rPr lang="en-US" dirty="0"/>
              <a:t>Messaging has been received that we should be practicing in a “harm reduction” oriented way but that has not translated into practices that would be consistent with the I might define this  </a:t>
            </a:r>
          </a:p>
        </p:txBody>
      </p:sp>
      <p:sp>
        <p:nvSpPr>
          <p:cNvPr id="4" name="Slide Number Placeholder 3"/>
          <p:cNvSpPr>
            <a:spLocks noGrp="1"/>
          </p:cNvSpPr>
          <p:nvPr>
            <p:ph type="sldNum" sz="quarter" idx="5"/>
          </p:nvPr>
        </p:nvSpPr>
        <p:spPr/>
        <p:txBody>
          <a:bodyPr/>
          <a:lstStyle/>
          <a:p>
            <a:fld id="{74CBEAC3-456D-F443-9B5E-CECE66CADEA0}" type="slidenum">
              <a:rPr lang="en-US" smtClean="0"/>
              <a:t>12</a:t>
            </a:fld>
            <a:endParaRPr lang="en-US"/>
          </a:p>
        </p:txBody>
      </p:sp>
    </p:spTree>
    <p:extLst>
      <p:ext uri="{BB962C8B-B14F-4D97-AF65-F5344CB8AC3E}">
        <p14:creationId xmlns:p14="http://schemas.microsoft.com/office/powerpoint/2010/main" val="407594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63FE0-D30C-985C-82BE-E4099A43B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575FA-74A3-869C-4808-64404EA28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B5372-7191-B530-EED8-2F309CABC056}"/>
              </a:ext>
            </a:extLst>
          </p:cNvPr>
          <p:cNvSpPr>
            <a:spLocks noGrp="1"/>
          </p:cNvSpPr>
          <p:nvPr>
            <p:ph type="body" idx="1"/>
          </p:nvPr>
        </p:nvSpPr>
        <p:spPr/>
        <p:txBody>
          <a:bodyPr/>
          <a:lstStyle/>
          <a:p>
            <a:r>
              <a:rPr lang="en-US" dirty="0"/>
              <a:t>Another area of inquiry was asking people what made a person a good candidate for </a:t>
            </a:r>
            <a:r>
              <a:rPr lang="en-US" dirty="0" err="1"/>
              <a:t>bup</a:t>
            </a:r>
            <a:r>
              <a:rPr lang="en-US" dirty="0"/>
              <a:t> and fit for their program </a:t>
            </a:r>
          </a:p>
          <a:p>
            <a:r>
              <a:rPr lang="en-US" dirty="0"/>
              <a:t>One person </a:t>
            </a:r>
          </a:p>
        </p:txBody>
      </p:sp>
      <p:sp>
        <p:nvSpPr>
          <p:cNvPr id="4" name="Slide Number Placeholder 3">
            <a:extLst>
              <a:ext uri="{FF2B5EF4-FFF2-40B4-BE49-F238E27FC236}">
                <a16:creationId xmlns:a16="http://schemas.microsoft.com/office/drawing/2014/main" id="{B52F07B7-3EE0-5163-8973-E6C5E0F6C595}"/>
              </a:ext>
            </a:extLst>
          </p:cNvPr>
          <p:cNvSpPr>
            <a:spLocks noGrp="1"/>
          </p:cNvSpPr>
          <p:nvPr>
            <p:ph type="sldNum" sz="quarter" idx="5"/>
          </p:nvPr>
        </p:nvSpPr>
        <p:spPr/>
        <p:txBody>
          <a:bodyPr/>
          <a:lstStyle/>
          <a:p>
            <a:fld id="{74CBEAC3-456D-F443-9B5E-CECE66CADEA0}" type="slidenum">
              <a:rPr lang="en-US" smtClean="0"/>
              <a:t>13</a:t>
            </a:fld>
            <a:endParaRPr lang="en-US"/>
          </a:p>
        </p:txBody>
      </p:sp>
    </p:spTree>
    <p:extLst>
      <p:ext uri="{BB962C8B-B14F-4D97-AF65-F5344CB8AC3E}">
        <p14:creationId xmlns:p14="http://schemas.microsoft.com/office/powerpoint/2010/main" val="80056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0DD4D-D5E4-9FF8-0CCA-0BC2E4CD4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62698-5077-6EAF-F17A-C7554F60A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903E3-6B0D-43D8-18AD-F6BE9FC23FF1}"/>
              </a:ext>
            </a:extLst>
          </p:cNvPr>
          <p:cNvSpPr>
            <a:spLocks noGrp="1"/>
          </p:cNvSpPr>
          <p:nvPr>
            <p:ph type="body" idx="1"/>
          </p:nvPr>
        </p:nvSpPr>
        <p:spPr/>
        <p:txBody>
          <a:bodyPr/>
          <a:lstStyle/>
          <a:p>
            <a:r>
              <a:rPr lang="en-US" dirty="0"/>
              <a:t>Others focused much more on willingness to follow rules, abstinence goals</a:t>
            </a:r>
          </a:p>
          <a:p>
            <a:r>
              <a:rPr lang="en-US" dirty="0"/>
              <a:t>Very different approach to who deserves care </a:t>
            </a:r>
          </a:p>
        </p:txBody>
      </p:sp>
      <p:sp>
        <p:nvSpPr>
          <p:cNvPr id="4" name="Slide Number Placeholder 3">
            <a:extLst>
              <a:ext uri="{FF2B5EF4-FFF2-40B4-BE49-F238E27FC236}">
                <a16:creationId xmlns:a16="http://schemas.microsoft.com/office/drawing/2014/main" id="{4E6EA3D3-1662-B552-13C0-26DC46CBB781}"/>
              </a:ext>
            </a:extLst>
          </p:cNvPr>
          <p:cNvSpPr>
            <a:spLocks noGrp="1"/>
          </p:cNvSpPr>
          <p:nvPr>
            <p:ph type="sldNum" sz="quarter" idx="5"/>
          </p:nvPr>
        </p:nvSpPr>
        <p:spPr/>
        <p:txBody>
          <a:bodyPr/>
          <a:lstStyle/>
          <a:p>
            <a:fld id="{74CBEAC3-456D-F443-9B5E-CECE66CADEA0}" type="slidenum">
              <a:rPr lang="en-US" smtClean="0"/>
              <a:t>14</a:t>
            </a:fld>
            <a:endParaRPr lang="en-US"/>
          </a:p>
        </p:txBody>
      </p:sp>
    </p:spTree>
    <p:extLst>
      <p:ext uri="{BB962C8B-B14F-4D97-AF65-F5344CB8AC3E}">
        <p14:creationId xmlns:p14="http://schemas.microsoft.com/office/powerpoint/2010/main" val="62809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7C45-B5C7-A545-D056-DDA549FBF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3842A-956D-B375-092D-98A6B11A0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7567A-2D94-6B0B-9DA5-9F264D149C1E}"/>
              </a:ext>
            </a:extLst>
          </p:cNvPr>
          <p:cNvSpPr>
            <a:spLocks noGrp="1"/>
          </p:cNvSpPr>
          <p:nvPr>
            <p:ph type="body" idx="1"/>
          </p:nvPr>
        </p:nvSpPr>
        <p:spPr/>
        <p:txBody>
          <a:bodyPr/>
          <a:lstStyle/>
          <a:p>
            <a:r>
              <a:rPr lang="en-US" dirty="0"/>
              <a:t>Baked into some of these were assumptions about intent </a:t>
            </a:r>
          </a:p>
          <a:p>
            <a:endParaRPr lang="en-US" dirty="0"/>
          </a:p>
        </p:txBody>
      </p:sp>
      <p:sp>
        <p:nvSpPr>
          <p:cNvPr id="4" name="Slide Number Placeholder 3">
            <a:extLst>
              <a:ext uri="{FF2B5EF4-FFF2-40B4-BE49-F238E27FC236}">
                <a16:creationId xmlns:a16="http://schemas.microsoft.com/office/drawing/2014/main" id="{ADEF39EA-BF39-C991-C881-7126B24518FD}"/>
              </a:ext>
            </a:extLst>
          </p:cNvPr>
          <p:cNvSpPr>
            <a:spLocks noGrp="1"/>
          </p:cNvSpPr>
          <p:nvPr>
            <p:ph type="sldNum" sz="quarter" idx="5"/>
          </p:nvPr>
        </p:nvSpPr>
        <p:spPr/>
        <p:txBody>
          <a:bodyPr/>
          <a:lstStyle/>
          <a:p>
            <a:fld id="{74CBEAC3-456D-F443-9B5E-CECE66CADEA0}" type="slidenum">
              <a:rPr lang="en-US" smtClean="0"/>
              <a:t>15</a:t>
            </a:fld>
            <a:endParaRPr lang="en-US"/>
          </a:p>
        </p:txBody>
      </p:sp>
    </p:spTree>
    <p:extLst>
      <p:ext uri="{BB962C8B-B14F-4D97-AF65-F5344CB8AC3E}">
        <p14:creationId xmlns:p14="http://schemas.microsoft.com/office/powerpoint/2010/main" val="195811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asked participants about ways in which they handled bumps in the road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CBEAC3-456D-F443-9B5E-CECE66CADEA0}" type="slidenum">
              <a:rPr lang="en-US" smtClean="0"/>
              <a:t>16</a:t>
            </a:fld>
            <a:endParaRPr lang="en-US"/>
          </a:p>
        </p:txBody>
      </p:sp>
    </p:spTree>
    <p:extLst>
      <p:ext uri="{BB962C8B-B14F-4D97-AF65-F5344CB8AC3E}">
        <p14:creationId xmlns:p14="http://schemas.microsoft.com/office/powerpoint/2010/main" val="103093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7B903-8B40-FC7A-9D10-441C8E0BF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F133D-7174-CA91-87F3-5D15FC502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3BF86-7FAB-6E8C-1F7B-CA4D322339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4D4EFC-0A59-5A4F-EE99-419BFB5BD966}"/>
              </a:ext>
            </a:extLst>
          </p:cNvPr>
          <p:cNvSpPr>
            <a:spLocks noGrp="1"/>
          </p:cNvSpPr>
          <p:nvPr>
            <p:ph type="sldNum" sz="quarter" idx="5"/>
          </p:nvPr>
        </p:nvSpPr>
        <p:spPr/>
        <p:txBody>
          <a:bodyPr/>
          <a:lstStyle/>
          <a:p>
            <a:fld id="{74CBEAC3-456D-F443-9B5E-CECE66CADEA0}" type="slidenum">
              <a:rPr lang="en-US" smtClean="0"/>
              <a:t>17</a:t>
            </a:fld>
            <a:endParaRPr lang="en-US"/>
          </a:p>
        </p:txBody>
      </p:sp>
    </p:spTree>
    <p:extLst>
      <p:ext uri="{BB962C8B-B14F-4D97-AF65-F5344CB8AC3E}">
        <p14:creationId xmlns:p14="http://schemas.microsoft.com/office/powerpoint/2010/main" val="3213850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bias </a:t>
            </a:r>
          </a:p>
        </p:txBody>
      </p:sp>
      <p:sp>
        <p:nvSpPr>
          <p:cNvPr id="4" name="Slide Number Placeholder 3"/>
          <p:cNvSpPr>
            <a:spLocks noGrp="1"/>
          </p:cNvSpPr>
          <p:nvPr>
            <p:ph type="sldNum" sz="quarter" idx="5"/>
          </p:nvPr>
        </p:nvSpPr>
        <p:spPr/>
        <p:txBody>
          <a:bodyPr/>
          <a:lstStyle/>
          <a:p>
            <a:fld id="{74CBEAC3-456D-F443-9B5E-CECE66CADEA0}" type="slidenum">
              <a:rPr lang="en-US" smtClean="0"/>
              <a:t>18</a:t>
            </a:fld>
            <a:endParaRPr lang="en-US"/>
          </a:p>
        </p:txBody>
      </p:sp>
    </p:spTree>
    <p:extLst>
      <p:ext uri="{BB962C8B-B14F-4D97-AF65-F5344CB8AC3E}">
        <p14:creationId xmlns:p14="http://schemas.microsoft.com/office/powerpoint/2010/main" val="3815088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To summarize, we saw a high level variability in beliefs, approaches, and behaviors from clinicians and programs in Philadelphia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Relatively progressive city with access to a lot of support and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Highly influenced by non-evidence based beliefs about defining treatment success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AMERSA bubble vs real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Adoption of terminology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This likely has implications for patients – perhaps as much or more than the factors we hear a lot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Likely that moving the needle on </a:t>
            </a:r>
            <a:r>
              <a:rPr lang="en-US" dirty="0" err="1"/>
              <a:t>bupe</a:t>
            </a:r>
            <a:r>
              <a:rPr lang="en-US" dirty="0"/>
              <a:t> access and retention will require us tackling some of this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that feels hard – may not change everyone into radical harm reductionists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there are ways we can influence norms through education, guidelines, measure and incentivize quality  </a:t>
            </a:r>
          </a:p>
        </p:txBody>
      </p:sp>
      <p:sp>
        <p:nvSpPr>
          <p:cNvPr id="4" name="Slide Number Placeholder 3"/>
          <p:cNvSpPr>
            <a:spLocks noGrp="1"/>
          </p:cNvSpPr>
          <p:nvPr>
            <p:ph type="sldNum" sz="quarter" idx="5"/>
          </p:nvPr>
        </p:nvSpPr>
        <p:spPr/>
        <p:txBody>
          <a:bodyPr/>
          <a:lstStyle/>
          <a:p>
            <a:fld id="{74CBEAC3-456D-F443-9B5E-CECE66CADEA0}" type="slidenum">
              <a:rPr lang="en-US" smtClean="0"/>
              <a:t>19</a:t>
            </a:fld>
            <a:endParaRPr lang="en-US"/>
          </a:p>
        </p:txBody>
      </p:sp>
    </p:spTree>
    <p:extLst>
      <p:ext uri="{BB962C8B-B14F-4D97-AF65-F5344CB8AC3E}">
        <p14:creationId xmlns:p14="http://schemas.microsoft.com/office/powerpoint/2010/main" val="188538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BEAC3-456D-F443-9B5E-CECE66CADEA0}" type="slidenum">
              <a:rPr lang="en-US" smtClean="0"/>
              <a:t>2</a:t>
            </a:fld>
            <a:endParaRPr lang="en-US"/>
          </a:p>
        </p:txBody>
      </p:sp>
    </p:spTree>
    <p:extLst>
      <p:ext uri="{BB962C8B-B14F-4D97-AF65-F5344CB8AC3E}">
        <p14:creationId xmlns:p14="http://schemas.microsoft.com/office/powerpoint/2010/main" val="58120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D6559-56CC-C441-A54D-09EF2340F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70CAC-1E22-20C2-04DD-230270B60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9C96C-69EA-E6D0-2CC8-391055C632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Heartened to see these new ASAM guidelines SAMHSA document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steps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think about our </a:t>
            </a:r>
            <a:r>
              <a:rPr lang="en-US" dirty="0" err="1"/>
              <a:t>education+dissemination+implementation</a:t>
            </a:r>
            <a:r>
              <a:rPr lang="en-US" dirty="0"/>
              <a:t> efforts and why people aren’t staying in treatment, focus needs to move towards not just providing treatment but on disseminating and incentivizing care that is truly effective </a:t>
            </a:r>
          </a:p>
        </p:txBody>
      </p:sp>
      <p:sp>
        <p:nvSpPr>
          <p:cNvPr id="4" name="Slide Number Placeholder 3">
            <a:extLst>
              <a:ext uri="{FF2B5EF4-FFF2-40B4-BE49-F238E27FC236}">
                <a16:creationId xmlns:a16="http://schemas.microsoft.com/office/drawing/2014/main" id="{0683EA0A-91F6-87B7-9572-60FEB02714BC}"/>
              </a:ext>
            </a:extLst>
          </p:cNvPr>
          <p:cNvSpPr>
            <a:spLocks noGrp="1"/>
          </p:cNvSpPr>
          <p:nvPr>
            <p:ph type="sldNum" sz="quarter" idx="5"/>
          </p:nvPr>
        </p:nvSpPr>
        <p:spPr/>
        <p:txBody>
          <a:bodyPr/>
          <a:lstStyle/>
          <a:p>
            <a:fld id="{74CBEAC3-456D-F443-9B5E-CECE66CADEA0}" type="slidenum">
              <a:rPr lang="en-US" smtClean="0"/>
              <a:t>20</a:t>
            </a:fld>
            <a:endParaRPr lang="en-US"/>
          </a:p>
        </p:txBody>
      </p:sp>
    </p:spTree>
    <p:extLst>
      <p:ext uri="{BB962C8B-B14F-4D97-AF65-F5344CB8AC3E}">
        <p14:creationId xmlns:p14="http://schemas.microsoft.com/office/powerpoint/2010/main" val="2786967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BEAC3-456D-F443-9B5E-CECE66CADEA0}" type="slidenum">
              <a:rPr lang="en-US" smtClean="0"/>
              <a:t>21</a:t>
            </a:fld>
            <a:endParaRPr lang="en-US"/>
          </a:p>
        </p:txBody>
      </p:sp>
    </p:spTree>
    <p:extLst>
      <p:ext uri="{BB962C8B-B14F-4D97-AF65-F5344CB8AC3E}">
        <p14:creationId xmlns:p14="http://schemas.microsoft.com/office/powerpoint/2010/main" val="509020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thank you and I would love to take your questions </a:t>
            </a:r>
          </a:p>
        </p:txBody>
      </p:sp>
      <p:sp>
        <p:nvSpPr>
          <p:cNvPr id="4" name="Slide Number Placeholder 3"/>
          <p:cNvSpPr>
            <a:spLocks noGrp="1"/>
          </p:cNvSpPr>
          <p:nvPr>
            <p:ph type="sldNum" sz="quarter" idx="5"/>
          </p:nvPr>
        </p:nvSpPr>
        <p:spPr/>
        <p:txBody>
          <a:bodyPr/>
          <a:lstStyle/>
          <a:p>
            <a:fld id="{74CBEAC3-456D-F443-9B5E-CECE66CADEA0}" type="slidenum">
              <a:rPr lang="en-US" smtClean="0"/>
              <a:t>22</a:t>
            </a:fld>
            <a:endParaRPr lang="en-US"/>
          </a:p>
        </p:txBody>
      </p:sp>
    </p:spTree>
    <p:extLst>
      <p:ext uri="{BB962C8B-B14F-4D97-AF65-F5344CB8AC3E}">
        <p14:creationId xmlns:p14="http://schemas.microsoft.com/office/powerpoint/2010/main" val="1330713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attitudes when it comes to determining success in treatment  -</a:t>
            </a:r>
          </a:p>
          <a:p>
            <a:r>
              <a:rPr lang="en-US" dirty="0"/>
              <a:t>Adhere to expectations of attendance, </a:t>
            </a:r>
            <a:r>
              <a:rPr lang="en-US" dirty="0" err="1"/>
              <a:t>abstinance</a:t>
            </a:r>
            <a:r>
              <a:rPr lang="en-US" dirty="0"/>
              <a:t> </a:t>
            </a:r>
          </a:p>
        </p:txBody>
      </p:sp>
      <p:sp>
        <p:nvSpPr>
          <p:cNvPr id="4" name="Slide Number Placeholder 3"/>
          <p:cNvSpPr>
            <a:spLocks noGrp="1"/>
          </p:cNvSpPr>
          <p:nvPr>
            <p:ph type="sldNum" sz="quarter" idx="5"/>
          </p:nvPr>
        </p:nvSpPr>
        <p:spPr/>
        <p:txBody>
          <a:bodyPr/>
          <a:lstStyle/>
          <a:p>
            <a:fld id="{74CBEAC3-456D-F443-9B5E-CECE66CADEA0}" type="slidenum">
              <a:rPr lang="en-US" smtClean="0"/>
              <a:t>23</a:t>
            </a:fld>
            <a:endParaRPr lang="en-US"/>
          </a:p>
        </p:txBody>
      </p:sp>
    </p:spTree>
    <p:extLst>
      <p:ext uri="{BB962C8B-B14F-4D97-AF65-F5344CB8AC3E}">
        <p14:creationId xmlns:p14="http://schemas.microsoft.com/office/powerpoint/2010/main" val="664044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B427-46C5-DB64-B962-459822BC3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A07E1-3B83-DAC6-BDD6-F7C8721E1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77AC3-AB4C-1A9E-D68F-235C45464D9C}"/>
              </a:ext>
            </a:extLst>
          </p:cNvPr>
          <p:cNvSpPr>
            <a:spLocks noGrp="1"/>
          </p:cNvSpPr>
          <p:nvPr>
            <p:ph type="body" idx="1"/>
          </p:nvPr>
        </p:nvSpPr>
        <p:spPr/>
        <p:txBody>
          <a:bodyPr/>
          <a:lstStyle/>
          <a:p>
            <a:r>
              <a:rPr lang="en-US" dirty="0"/>
              <a:t>Patient-centered </a:t>
            </a:r>
          </a:p>
        </p:txBody>
      </p:sp>
      <p:sp>
        <p:nvSpPr>
          <p:cNvPr id="4" name="Slide Number Placeholder 3">
            <a:extLst>
              <a:ext uri="{FF2B5EF4-FFF2-40B4-BE49-F238E27FC236}">
                <a16:creationId xmlns:a16="http://schemas.microsoft.com/office/drawing/2014/main" id="{DF357207-05B3-7630-FEEB-2969C6C9AFDE}"/>
              </a:ext>
            </a:extLst>
          </p:cNvPr>
          <p:cNvSpPr>
            <a:spLocks noGrp="1"/>
          </p:cNvSpPr>
          <p:nvPr>
            <p:ph type="sldNum" sz="quarter" idx="5"/>
          </p:nvPr>
        </p:nvSpPr>
        <p:spPr/>
        <p:txBody>
          <a:bodyPr/>
          <a:lstStyle/>
          <a:p>
            <a:fld id="{74CBEAC3-456D-F443-9B5E-CECE66CADEA0}" type="slidenum">
              <a:rPr lang="en-US" smtClean="0"/>
              <a:t>24</a:t>
            </a:fld>
            <a:endParaRPr lang="en-US"/>
          </a:p>
        </p:txBody>
      </p:sp>
    </p:spTree>
    <p:extLst>
      <p:ext uri="{BB962C8B-B14F-4D97-AF65-F5344CB8AC3E}">
        <p14:creationId xmlns:p14="http://schemas.microsoft.com/office/powerpoint/2010/main" val="408289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MOUDs are THE treatment for OUD</a:t>
            </a:r>
          </a:p>
          <a:p>
            <a:r>
              <a:rPr lang="en-US" dirty="0"/>
              <a:t>We also know that a minority of patients who receive treatment </a:t>
            </a:r>
          </a:p>
          <a:p>
            <a:r>
              <a:rPr lang="en-US" dirty="0"/>
              <a:t>And that there are significant racial and other inequities in outcomes and access to care </a:t>
            </a:r>
          </a:p>
        </p:txBody>
      </p:sp>
      <p:sp>
        <p:nvSpPr>
          <p:cNvPr id="4" name="Slide Number Placeholder 3"/>
          <p:cNvSpPr>
            <a:spLocks noGrp="1"/>
          </p:cNvSpPr>
          <p:nvPr>
            <p:ph type="sldNum" sz="quarter" idx="5"/>
          </p:nvPr>
        </p:nvSpPr>
        <p:spPr/>
        <p:txBody>
          <a:bodyPr/>
          <a:lstStyle/>
          <a:p>
            <a:fld id="{74CBEAC3-456D-F443-9B5E-CECE66CADEA0}" type="slidenum">
              <a:rPr lang="en-US" smtClean="0"/>
              <a:t>3</a:t>
            </a:fld>
            <a:endParaRPr lang="en-US"/>
          </a:p>
        </p:txBody>
      </p:sp>
    </p:spTree>
    <p:extLst>
      <p:ext uri="{BB962C8B-B14F-4D97-AF65-F5344CB8AC3E}">
        <p14:creationId xmlns:p14="http://schemas.microsoft.com/office/powerpoint/2010/main" val="429255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C5B3D-E8DF-B1F1-4FAB-3C3914CBD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A6616-969B-A778-1241-30F4B12E4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D77F5-ADB0-4410-604A-8B48F6C57D3E}"/>
              </a:ext>
            </a:extLst>
          </p:cNvPr>
          <p:cNvSpPr>
            <a:spLocks noGrp="1"/>
          </p:cNvSpPr>
          <p:nvPr>
            <p:ph type="body" idx="1"/>
          </p:nvPr>
        </p:nvSpPr>
        <p:spPr/>
        <p:txBody>
          <a:bodyPr/>
          <a:lstStyle/>
          <a:p>
            <a:r>
              <a:rPr lang="en-US" sz="1800" dirty="0">
                <a:effectLst/>
                <a:latin typeface="Calibri Light" panose="020F0302020204030204" pitchFamily="34" charset="0"/>
                <a:ea typeface="Aptos" panose="020B0004020202020204" pitchFamily="34" charset="0"/>
              </a:rPr>
              <a:t>There is also a large literature on barriers to MOUDs/buprenorphine </a:t>
            </a:r>
          </a:p>
          <a:p>
            <a:r>
              <a:rPr lang="en-US" sz="1800" dirty="0">
                <a:effectLst/>
                <a:latin typeface="Calibri Light" panose="020F0302020204030204" pitchFamily="34" charset="0"/>
                <a:ea typeface="Aptos" panose="020B0004020202020204" pitchFamily="34" charset="0"/>
              </a:rPr>
              <a:t>Less research has focused on clinician/program attitudes and practices </a:t>
            </a:r>
            <a:r>
              <a:rPr lang="en-US" sz="1800" dirty="0" err="1">
                <a:effectLst/>
                <a:latin typeface="Calibri Light" panose="020F0302020204030204" pitchFamily="34" charset="0"/>
                <a:ea typeface="Aptos" panose="020B0004020202020204" pitchFamily="34" charset="0"/>
              </a:rPr>
              <a:t>influnce</a:t>
            </a:r>
            <a:r>
              <a:rPr lang="en-US" sz="1800" dirty="0">
                <a:effectLst/>
                <a:latin typeface="Calibri Light" panose="020F0302020204030204" pitchFamily="34" charset="0"/>
                <a:ea typeface="Aptos" panose="020B0004020202020204" pitchFamily="34" charset="0"/>
              </a:rPr>
              <a:t> access and retention in care`</a:t>
            </a:r>
            <a:endParaRPr lang="en-US" dirty="0"/>
          </a:p>
        </p:txBody>
      </p:sp>
      <p:sp>
        <p:nvSpPr>
          <p:cNvPr id="4" name="Slide Number Placeholder 3">
            <a:extLst>
              <a:ext uri="{FF2B5EF4-FFF2-40B4-BE49-F238E27FC236}">
                <a16:creationId xmlns:a16="http://schemas.microsoft.com/office/drawing/2014/main" id="{D11CE589-DF7E-9300-135F-1A0ABA4C9772}"/>
              </a:ext>
            </a:extLst>
          </p:cNvPr>
          <p:cNvSpPr>
            <a:spLocks noGrp="1"/>
          </p:cNvSpPr>
          <p:nvPr>
            <p:ph type="sldNum" sz="quarter" idx="5"/>
          </p:nvPr>
        </p:nvSpPr>
        <p:spPr/>
        <p:txBody>
          <a:bodyPr/>
          <a:lstStyle/>
          <a:p>
            <a:fld id="{74CBEAC3-456D-F443-9B5E-CECE66CADEA0}" type="slidenum">
              <a:rPr lang="en-US" smtClean="0"/>
              <a:t>4</a:t>
            </a:fld>
            <a:endParaRPr lang="en-US"/>
          </a:p>
        </p:txBody>
      </p:sp>
    </p:spTree>
    <p:extLst>
      <p:ext uri="{BB962C8B-B14F-4D97-AF65-F5344CB8AC3E}">
        <p14:creationId xmlns:p14="http://schemas.microsoft.com/office/powerpoint/2010/main" val="146579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03971-214D-A68A-3EF3-3E929F41B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C49E5-7739-F739-5173-4750AB774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29C08-5996-C1B2-CE41-E7DE8C4FBC9D}"/>
              </a:ext>
            </a:extLst>
          </p:cNvPr>
          <p:cNvSpPr>
            <a:spLocks noGrp="1"/>
          </p:cNvSpPr>
          <p:nvPr>
            <p:ph type="body" idx="1"/>
          </p:nvPr>
        </p:nvSpPr>
        <p:spPr/>
        <p:txBody>
          <a:bodyPr/>
          <a:lstStyle/>
          <a:p>
            <a:r>
              <a:rPr lang="en-US" sz="1800" dirty="0">
                <a:effectLst/>
                <a:latin typeface="Calibri Light" panose="020F0302020204030204" pitchFamily="34" charset="0"/>
                <a:ea typeface="Aptos" panose="020B0004020202020204" pitchFamily="34" charset="0"/>
              </a:rPr>
              <a:t>There is also a large literature on barriers to MOUDs/buprenorphine </a:t>
            </a:r>
          </a:p>
          <a:p>
            <a:endParaRPr lang="en-US" sz="1800" dirty="0">
              <a:effectLst/>
              <a:latin typeface="Calibri Light" panose="020F0302020204030204" pitchFamily="34" charset="0"/>
              <a:ea typeface="Aptos" panose="020B0004020202020204" pitchFamily="34" charset="0"/>
            </a:endParaRPr>
          </a:p>
          <a:p>
            <a:r>
              <a:rPr lang="en-US" sz="1800" dirty="0">
                <a:effectLst/>
                <a:latin typeface="Calibri Light" panose="020F0302020204030204" pitchFamily="34" charset="0"/>
                <a:ea typeface="Aptos" panose="020B0004020202020204" pitchFamily="34" charset="0"/>
              </a:rPr>
              <a:t>Less research has focused on the ways in which clinician/program attitudes and practices </a:t>
            </a:r>
            <a:r>
              <a:rPr lang="en-US" sz="1800" dirty="0" err="1">
                <a:effectLst/>
                <a:latin typeface="Calibri Light" panose="020F0302020204030204" pitchFamily="34" charset="0"/>
                <a:ea typeface="Aptos" panose="020B0004020202020204" pitchFamily="34" charset="0"/>
              </a:rPr>
              <a:t>influnce</a:t>
            </a:r>
            <a:r>
              <a:rPr lang="en-US" sz="1800" dirty="0">
                <a:effectLst/>
                <a:latin typeface="Calibri Light" panose="020F0302020204030204" pitchFamily="34" charset="0"/>
                <a:ea typeface="Aptos" panose="020B0004020202020204" pitchFamily="34" charset="0"/>
              </a:rPr>
              <a:t> access and retention in care`</a:t>
            </a:r>
            <a:endParaRPr lang="en-US" dirty="0"/>
          </a:p>
        </p:txBody>
      </p:sp>
      <p:sp>
        <p:nvSpPr>
          <p:cNvPr id="4" name="Slide Number Placeholder 3">
            <a:extLst>
              <a:ext uri="{FF2B5EF4-FFF2-40B4-BE49-F238E27FC236}">
                <a16:creationId xmlns:a16="http://schemas.microsoft.com/office/drawing/2014/main" id="{585A3E61-AC38-DE65-5711-1B5F163C2DD0}"/>
              </a:ext>
            </a:extLst>
          </p:cNvPr>
          <p:cNvSpPr>
            <a:spLocks noGrp="1"/>
          </p:cNvSpPr>
          <p:nvPr>
            <p:ph type="sldNum" sz="quarter" idx="5"/>
          </p:nvPr>
        </p:nvSpPr>
        <p:spPr/>
        <p:txBody>
          <a:bodyPr/>
          <a:lstStyle/>
          <a:p>
            <a:fld id="{74CBEAC3-456D-F443-9B5E-CECE66CADEA0}" type="slidenum">
              <a:rPr lang="en-US" smtClean="0"/>
              <a:t>5</a:t>
            </a:fld>
            <a:endParaRPr lang="en-US"/>
          </a:p>
        </p:txBody>
      </p:sp>
    </p:spTree>
    <p:extLst>
      <p:ext uri="{BB962C8B-B14F-4D97-AF65-F5344CB8AC3E}">
        <p14:creationId xmlns:p14="http://schemas.microsoft.com/office/powerpoint/2010/main" val="3092224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19C0B-3575-D210-6250-925C03EF1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62CA0-DCE6-9410-7287-DD3CDEC5D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550BD-44D2-79B7-5C6A-819F8B7BFCBE}"/>
              </a:ext>
            </a:extLst>
          </p:cNvPr>
          <p:cNvSpPr>
            <a:spLocks noGrp="1"/>
          </p:cNvSpPr>
          <p:nvPr>
            <p:ph type="body" idx="1"/>
          </p:nvPr>
        </p:nvSpPr>
        <p:spPr/>
        <p:txBody>
          <a:bodyPr/>
          <a:lstStyle/>
          <a:p>
            <a:r>
              <a:rPr lang="en-US" sz="1800" dirty="0">
                <a:effectLst/>
                <a:latin typeface="Calibri Light" panose="020F0302020204030204" pitchFamily="34" charset="0"/>
                <a:ea typeface="Aptos" panose="020B0004020202020204" pitchFamily="34" charset="0"/>
              </a:rPr>
              <a:t>What do I mean by this?</a:t>
            </a:r>
          </a:p>
          <a:p>
            <a:r>
              <a:rPr lang="en-US" sz="1800" dirty="0">
                <a:effectLst/>
                <a:latin typeface="Calibri Light" panose="020F0302020204030204" pitchFamily="34" charset="0"/>
                <a:ea typeface="Aptos" panose="020B0004020202020204" pitchFamily="34" charset="0"/>
              </a:rPr>
              <a:t>Part of it that you know it when you see it </a:t>
            </a:r>
          </a:p>
          <a:p>
            <a:r>
              <a:rPr lang="en-US" sz="1800" dirty="0">
                <a:effectLst/>
                <a:latin typeface="Calibri Light" panose="020F0302020204030204" pitchFamily="34" charset="0"/>
                <a:ea typeface="Aptos" panose="020B0004020202020204" pitchFamily="34" charset="0"/>
              </a:rPr>
              <a:t>I work as a clinician and I have a sense about “good” and “bad” programs </a:t>
            </a:r>
          </a:p>
          <a:p>
            <a:r>
              <a:rPr lang="en-US" sz="1800" dirty="0">
                <a:effectLst/>
                <a:latin typeface="Calibri Light" panose="020F0302020204030204" pitchFamily="34" charset="0"/>
                <a:ea typeface="Aptos" panose="020B0004020202020204" pitchFamily="34" charset="0"/>
              </a:rPr>
              <a:t>We also hear from patients that they have preferences in treatment </a:t>
            </a:r>
          </a:p>
          <a:p>
            <a:endParaRPr lang="en-US" sz="1800" dirty="0">
              <a:effectLst/>
              <a:latin typeface="Calibri Light" panose="020F0302020204030204" pitchFamily="34" charset="0"/>
              <a:ea typeface="Aptos" panose="020B0004020202020204" pitchFamily="34" charset="0"/>
            </a:endParaRPr>
          </a:p>
          <a:p>
            <a:r>
              <a:rPr lang="en-US" sz="1800" dirty="0">
                <a:effectLst/>
                <a:latin typeface="Calibri Light" panose="020F0302020204030204" pitchFamily="34" charset="0"/>
                <a:ea typeface="Aptos" panose="020B0004020202020204" pitchFamily="34" charset="0"/>
              </a:rPr>
              <a:t>But we don’t have much research focused on what this looks like and how it impacts care</a:t>
            </a:r>
          </a:p>
        </p:txBody>
      </p:sp>
      <p:sp>
        <p:nvSpPr>
          <p:cNvPr id="4" name="Slide Number Placeholder 3">
            <a:extLst>
              <a:ext uri="{FF2B5EF4-FFF2-40B4-BE49-F238E27FC236}">
                <a16:creationId xmlns:a16="http://schemas.microsoft.com/office/drawing/2014/main" id="{1C96D9CC-A329-133F-5237-71DD7DF8BEBB}"/>
              </a:ext>
            </a:extLst>
          </p:cNvPr>
          <p:cNvSpPr>
            <a:spLocks noGrp="1"/>
          </p:cNvSpPr>
          <p:nvPr>
            <p:ph type="sldNum" sz="quarter" idx="5"/>
          </p:nvPr>
        </p:nvSpPr>
        <p:spPr/>
        <p:txBody>
          <a:bodyPr/>
          <a:lstStyle/>
          <a:p>
            <a:fld id="{74CBEAC3-456D-F443-9B5E-CECE66CADEA0}" type="slidenum">
              <a:rPr lang="en-US" smtClean="0"/>
              <a:t>6</a:t>
            </a:fld>
            <a:endParaRPr lang="en-US"/>
          </a:p>
        </p:txBody>
      </p:sp>
    </p:spTree>
    <p:extLst>
      <p:ext uri="{BB962C8B-B14F-4D97-AF65-F5344CB8AC3E}">
        <p14:creationId xmlns:p14="http://schemas.microsoft.com/office/powerpoint/2010/main" val="106206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aim was .. </a:t>
            </a:r>
          </a:p>
        </p:txBody>
      </p:sp>
      <p:sp>
        <p:nvSpPr>
          <p:cNvPr id="4" name="Slide Number Placeholder 3"/>
          <p:cNvSpPr>
            <a:spLocks noGrp="1"/>
          </p:cNvSpPr>
          <p:nvPr>
            <p:ph type="sldNum" sz="quarter" idx="5"/>
          </p:nvPr>
        </p:nvSpPr>
        <p:spPr/>
        <p:txBody>
          <a:bodyPr/>
          <a:lstStyle/>
          <a:p>
            <a:fld id="{74CBEAC3-456D-F443-9B5E-CECE66CADEA0}" type="slidenum">
              <a:rPr lang="en-US" smtClean="0"/>
              <a:t>7</a:t>
            </a:fld>
            <a:endParaRPr lang="en-US"/>
          </a:p>
        </p:txBody>
      </p:sp>
    </p:spTree>
    <p:extLst>
      <p:ext uri="{BB962C8B-B14F-4D97-AF65-F5344CB8AC3E}">
        <p14:creationId xmlns:p14="http://schemas.microsoft.com/office/powerpoint/2010/main" val="62129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this … </a:t>
            </a:r>
          </a:p>
        </p:txBody>
      </p:sp>
      <p:sp>
        <p:nvSpPr>
          <p:cNvPr id="4" name="Slide Number Placeholder 3"/>
          <p:cNvSpPr>
            <a:spLocks noGrp="1"/>
          </p:cNvSpPr>
          <p:nvPr>
            <p:ph type="sldNum" sz="quarter" idx="5"/>
          </p:nvPr>
        </p:nvSpPr>
        <p:spPr/>
        <p:txBody>
          <a:bodyPr/>
          <a:lstStyle/>
          <a:p>
            <a:fld id="{74CBEAC3-456D-F443-9B5E-CECE66CADEA0}" type="slidenum">
              <a:rPr lang="en-US" smtClean="0"/>
              <a:t>8</a:t>
            </a:fld>
            <a:endParaRPr lang="en-US"/>
          </a:p>
        </p:txBody>
      </p:sp>
    </p:spTree>
    <p:extLst>
      <p:ext uri="{BB962C8B-B14F-4D97-AF65-F5344CB8AC3E}">
        <p14:creationId xmlns:p14="http://schemas.microsoft.com/office/powerpoint/2010/main" val="63532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were 2/3 physicians and then a mix of other staff – counselors, admin, other (APP, case manager, </a:t>
            </a:r>
            <a:r>
              <a:rPr lang="en-US" dirty="0" err="1"/>
              <a:t>etc</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Experienced 30s/40s/50s</a:t>
            </a:r>
          </a:p>
        </p:txBody>
      </p:sp>
      <p:sp>
        <p:nvSpPr>
          <p:cNvPr id="4" name="Slide Number Placeholder 3"/>
          <p:cNvSpPr>
            <a:spLocks noGrp="1"/>
          </p:cNvSpPr>
          <p:nvPr>
            <p:ph type="sldNum" sz="quarter" idx="5"/>
          </p:nvPr>
        </p:nvSpPr>
        <p:spPr/>
        <p:txBody>
          <a:bodyPr/>
          <a:lstStyle/>
          <a:p>
            <a:fld id="{74CBEAC3-456D-F443-9B5E-CECE66CADEA0}" type="slidenum">
              <a:rPr lang="en-US" smtClean="0"/>
              <a:t>9</a:t>
            </a:fld>
            <a:endParaRPr lang="en-US"/>
          </a:p>
        </p:txBody>
      </p:sp>
    </p:spTree>
    <p:extLst>
      <p:ext uri="{BB962C8B-B14F-4D97-AF65-F5344CB8AC3E}">
        <p14:creationId xmlns:p14="http://schemas.microsoft.com/office/powerpoint/2010/main" val="181870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4321-23A3-1E0C-0DBC-0058E48423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3E6130-F3ED-E002-4939-8C1E28CAC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F6B14-B979-D254-9F60-F2C9CC73EE03}"/>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E52134F1-AAB6-F052-A0CA-FD78D1883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AF5AA-2B4B-7CA6-65C1-285E6B951EF9}"/>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34787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8D30-4225-89E4-26D9-A7BBAAA82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E6F588-A4EC-18BF-5E21-14C6C8846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338B7-B5C9-464B-BDE5-0FB1C111DC0A}"/>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70E0FD50-9760-756B-0D5A-0BE67ACF0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96C9D-02F6-1A6A-3F80-1BB667A4FFAB}"/>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302461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AD5B91-B1CB-2732-B9FC-3B61495AC1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AEDBAE-C5E8-F764-B466-26CE7D0A1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ED991-25BC-44E6-86AC-1056D82C5E00}"/>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A3EC43C7-7316-7D3A-9AEE-DDFAEB071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A2B65-B84A-8B9B-8E76-BFA427C8F67E}"/>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294926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E20F-2662-797C-380C-1CA005E282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2DD4C-469C-7501-E785-521F4F29FB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7E6F8-14BD-48D4-201F-49A6657E8A8C}"/>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CAC18B3D-9652-0C50-5636-0B531E8C7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8B896-7DA4-1A3E-F2D6-03482E1F6FE9}"/>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95408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7262-6665-6FA3-DCC7-3B218BE512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2F3AE4-108B-FAD8-E452-49093A4C9C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7CB3EE-D2C9-E0BB-57BA-F24C2B15283B}"/>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345C3602-49BA-E1B3-F72B-073539AE5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55850-F7B1-29F0-2020-13AB7D6FF1C7}"/>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43472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BEA9-E57A-C508-A83B-0E5466BCB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BC159-C4D5-F7D5-7633-F139744E5E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EE21F-EB96-8C8B-C224-D522B09E7D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21AE1-2752-67B7-49DE-D7C2E8403085}"/>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6" name="Footer Placeholder 5">
            <a:extLst>
              <a:ext uri="{FF2B5EF4-FFF2-40B4-BE49-F238E27FC236}">
                <a16:creationId xmlns:a16="http://schemas.microsoft.com/office/drawing/2014/main" id="{F75FDBC5-1A4D-4E65-5C73-5595BFDAB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2D1DF-FED1-5286-A1E0-3DDA27E0CE56}"/>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73402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958D-7E31-BF6A-5E96-DC0891117D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251ADE-964E-9496-2CB1-230D16FE4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1B231B-8D59-BAE6-C3B1-62EE74AAF7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73F5C7-AA12-D482-C218-E09E572369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E71AD-6F6F-7438-2867-86E1C1E003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8C4F4-FEA7-D98E-6825-3D8C3F3826C9}"/>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8" name="Footer Placeholder 7">
            <a:extLst>
              <a:ext uri="{FF2B5EF4-FFF2-40B4-BE49-F238E27FC236}">
                <a16:creationId xmlns:a16="http://schemas.microsoft.com/office/drawing/2014/main" id="{9C8F44A9-9264-B75E-4735-5BBBF01DB4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217612-59AC-331F-646F-D3B99D214F2B}"/>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372123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3EC76-1DB4-074F-56C7-37B89E2D7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27C07-0EC4-7E91-4433-89F284EE5CA5}"/>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4" name="Footer Placeholder 3">
            <a:extLst>
              <a:ext uri="{FF2B5EF4-FFF2-40B4-BE49-F238E27FC236}">
                <a16:creationId xmlns:a16="http://schemas.microsoft.com/office/drawing/2014/main" id="{D92AC6EE-BB2F-9256-7482-B8C8D9A481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9E38B2-0E35-7818-16F4-232D2687CE66}"/>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416123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65388-892B-8199-577C-1153E2D3A895}"/>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3" name="Footer Placeholder 2">
            <a:extLst>
              <a:ext uri="{FF2B5EF4-FFF2-40B4-BE49-F238E27FC236}">
                <a16:creationId xmlns:a16="http://schemas.microsoft.com/office/drawing/2014/main" id="{87D96BD6-2A6E-55A1-A8F3-8BC029FECD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DD1AE7-2F34-9050-4EF2-ABC0B479E115}"/>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149003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8D55-D9EB-F103-02FA-2CAC86BEF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8CF1C0-10B1-E6FD-6A60-AADC43E74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9475A0-CA79-0ECA-DD86-A45C2BBAB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F7A38-D768-FB11-B035-A7C0822E38C8}"/>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6" name="Footer Placeholder 5">
            <a:extLst>
              <a:ext uri="{FF2B5EF4-FFF2-40B4-BE49-F238E27FC236}">
                <a16:creationId xmlns:a16="http://schemas.microsoft.com/office/drawing/2014/main" id="{780F4996-99A1-1EC9-580E-3BAA4E97F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AFC225-FCC3-ED7F-7812-FA98DF6B0C32}"/>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378050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F0FE-316B-2359-A113-7BF0BBC7D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12261-AF3C-85FE-E451-DE83D96CA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5A7A13-B119-B366-7FB2-2E0C2FEAD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E0200-7125-2BD2-73FD-D4A06DFC945B}"/>
              </a:ext>
            </a:extLst>
          </p:cNvPr>
          <p:cNvSpPr>
            <a:spLocks noGrp="1"/>
          </p:cNvSpPr>
          <p:nvPr>
            <p:ph type="dt" sz="half" idx="10"/>
          </p:nvPr>
        </p:nvSpPr>
        <p:spPr/>
        <p:txBody>
          <a:bodyPr/>
          <a:lstStyle/>
          <a:p>
            <a:fld id="{338B13DC-849C-1D4A-BAA6-50FEB716BF38}" type="datetimeFigureOut">
              <a:rPr lang="en-US" smtClean="0"/>
              <a:t>11/16/2024</a:t>
            </a:fld>
            <a:endParaRPr lang="en-US"/>
          </a:p>
        </p:txBody>
      </p:sp>
      <p:sp>
        <p:nvSpPr>
          <p:cNvPr id="6" name="Footer Placeholder 5">
            <a:extLst>
              <a:ext uri="{FF2B5EF4-FFF2-40B4-BE49-F238E27FC236}">
                <a16:creationId xmlns:a16="http://schemas.microsoft.com/office/drawing/2014/main" id="{44D48A62-221E-16FA-0044-7B93341944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5203A-AEDF-308C-5DCC-B76C7BD4F2CC}"/>
              </a:ext>
            </a:extLst>
          </p:cNvPr>
          <p:cNvSpPr>
            <a:spLocks noGrp="1"/>
          </p:cNvSpPr>
          <p:nvPr>
            <p:ph type="sldNum" sz="quarter" idx="12"/>
          </p:nvPr>
        </p:nvSpPr>
        <p:spPr/>
        <p:txBody>
          <a:bodyPr/>
          <a:lstStyle/>
          <a:p>
            <a:fld id="{F6E370D9-2DAA-BD42-8F95-8096A52F5E9D}" type="slidenum">
              <a:rPr lang="en-US" smtClean="0"/>
              <a:t>‹#›</a:t>
            </a:fld>
            <a:endParaRPr lang="en-US"/>
          </a:p>
        </p:txBody>
      </p:sp>
    </p:spTree>
    <p:extLst>
      <p:ext uri="{BB962C8B-B14F-4D97-AF65-F5344CB8AC3E}">
        <p14:creationId xmlns:p14="http://schemas.microsoft.com/office/powerpoint/2010/main" val="420480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C4ED2-8C2C-0312-19C3-FD235085AB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A99974-76CA-47DA-7DA2-881160961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DE2C-72A3-BBD0-CD43-37C31670E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B13DC-849C-1D4A-BAA6-50FEB716BF38}" type="datetimeFigureOut">
              <a:rPr lang="en-US" smtClean="0"/>
              <a:t>11/16/2024</a:t>
            </a:fld>
            <a:endParaRPr lang="en-US"/>
          </a:p>
        </p:txBody>
      </p:sp>
      <p:sp>
        <p:nvSpPr>
          <p:cNvPr id="5" name="Footer Placeholder 4">
            <a:extLst>
              <a:ext uri="{FF2B5EF4-FFF2-40B4-BE49-F238E27FC236}">
                <a16:creationId xmlns:a16="http://schemas.microsoft.com/office/drawing/2014/main" id="{0A2C59E4-F10E-18E1-58F4-A7C441C52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CF3E31-C76B-7763-24EF-98FF562CF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370D9-2DAA-BD42-8F95-8096A52F5E9D}" type="slidenum">
              <a:rPr lang="en-US" smtClean="0"/>
              <a:t>‹#›</a:t>
            </a:fld>
            <a:endParaRPr lang="en-US"/>
          </a:p>
        </p:txBody>
      </p:sp>
    </p:spTree>
    <p:extLst>
      <p:ext uri="{BB962C8B-B14F-4D97-AF65-F5344CB8AC3E}">
        <p14:creationId xmlns:p14="http://schemas.microsoft.com/office/powerpoint/2010/main" val="1327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4.sv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mailto:Lowenstm@pennmedicine.upenn.edu" TargetMode="External"/><Relationship Id="rId5" Type="http://schemas.openxmlformats.org/officeDocument/2006/relationships/image" Target="../media/image3.jpe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3.jpe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ctrTitle"/>
          </p:nvPr>
        </p:nvSpPr>
        <p:spPr>
          <a:xfrm>
            <a:off x="896880" y="874781"/>
            <a:ext cx="10398239" cy="2301967"/>
          </a:xfrm>
        </p:spPr>
        <p:txBody>
          <a:bodyPr>
            <a:noAutofit/>
          </a:bodyPr>
          <a:lstStyle/>
          <a:p>
            <a:r>
              <a:rPr lang="en-US" sz="3200" b="1" kern="100" dirty="0">
                <a:effectLst/>
                <a:ea typeface="Geneva" panose="020B0503030404040204" pitchFamily="34" charset="0"/>
                <a:cs typeface="Times New Roman" panose="02020603050405020304" pitchFamily="18" charset="0"/>
              </a:rPr>
              <a:t>“</a:t>
            </a:r>
            <a:r>
              <a:rPr lang="en-US" sz="3200" b="1" i="1" kern="100" dirty="0">
                <a:solidFill>
                  <a:srgbClr val="000000"/>
                </a:solidFill>
                <a:effectLst/>
                <a:ea typeface="Geneva" panose="020B0503030404040204" pitchFamily="34" charset="0"/>
                <a:cs typeface="Times New Roman" panose="02020603050405020304" pitchFamily="18" charset="0"/>
              </a:rPr>
              <a:t>The go-to response is let’s get them back in here:” </a:t>
            </a:r>
            <a:r>
              <a:rPr lang="en-US" sz="3200" b="1" kern="100" dirty="0">
                <a:solidFill>
                  <a:srgbClr val="000000"/>
                </a:solidFill>
                <a:effectLst/>
                <a:ea typeface="Geneva" panose="020B0503030404040204" pitchFamily="34" charset="0"/>
                <a:cs typeface="Times New Roman" panose="02020603050405020304" pitchFamily="18" charset="0"/>
              </a:rPr>
              <a:t>factors influencing adoption of low-barrier treatment practices in outpatient buprenorphine </a:t>
            </a:r>
            <a:endParaRPr lang="en-US" b="1" dirty="0"/>
          </a:p>
        </p:txBody>
      </p:sp>
      <p:sp>
        <p:nvSpPr>
          <p:cNvPr id="3" name="Subtitle 2">
            <a:extLst>
              <a:ext uri="{FF2B5EF4-FFF2-40B4-BE49-F238E27FC236}">
                <a16:creationId xmlns:a16="http://schemas.microsoft.com/office/drawing/2014/main" id="{916A43DD-15DF-B56F-E54C-2D0F07AECAE0}"/>
              </a:ext>
            </a:extLst>
          </p:cNvPr>
          <p:cNvSpPr>
            <a:spLocks noGrp="1"/>
          </p:cNvSpPr>
          <p:nvPr>
            <p:ph type="subTitle" idx="1"/>
          </p:nvPr>
        </p:nvSpPr>
        <p:spPr>
          <a:xfrm>
            <a:off x="1524000" y="3767184"/>
            <a:ext cx="9144000" cy="2301967"/>
          </a:xfrm>
        </p:spPr>
        <p:txBody>
          <a:bodyPr>
            <a:normAutofit/>
          </a:bodyPr>
          <a:lstStyle/>
          <a:p>
            <a:endParaRPr lang="en-US" dirty="0">
              <a:latin typeface="+mj-lt"/>
            </a:endParaRPr>
          </a:p>
          <a:p>
            <a:r>
              <a:rPr lang="en-US" dirty="0">
                <a:latin typeface="+mj-lt"/>
              </a:rPr>
              <a:t>Maggie Lowenstein, MD, MPhil, MSHP</a:t>
            </a:r>
          </a:p>
          <a:p>
            <a:r>
              <a:rPr lang="en-US" dirty="0">
                <a:latin typeface="+mj-lt"/>
              </a:rPr>
              <a:t>AMERSA Annual Meeting</a:t>
            </a:r>
          </a:p>
          <a:p>
            <a:endParaRPr lang="en-US" dirty="0">
              <a:latin typeface="+mj-lt"/>
            </a:endParaRPr>
          </a:p>
          <a:p>
            <a:r>
              <a:rPr lang="en-US" dirty="0">
                <a:latin typeface="+mj-lt"/>
              </a:rPr>
              <a:t>November 16, 2024</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188200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838200" y="270529"/>
            <a:ext cx="10515600" cy="1325563"/>
          </a:xfrm>
        </p:spPr>
        <p:txBody>
          <a:bodyPr>
            <a:normAutofit/>
          </a:bodyPr>
          <a:lstStyle/>
          <a:p>
            <a:r>
              <a:rPr lang="en-US" sz="4000" b="1" dirty="0"/>
              <a:t>Drivers of Practice Variability </a:t>
            </a:r>
          </a:p>
        </p:txBody>
      </p:sp>
      <p:sp>
        <p:nvSpPr>
          <p:cNvPr id="6" name="TextBox 5">
            <a:extLst>
              <a:ext uri="{FF2B5EF4-FFF2-40B4-BE49-F238E27FC236}">
                <a16:creationId xmlns:a16="http://schemas.microsoft.com/office/drawing/2014/main" id="{2A873E8F-90C8-50DD-305C-DE3DA0872AB4}"/>
              </a:ext>
            </a:extLst>
          </p:cNvPr>
          <p:cNvSpPr txBox="1"/>
          <p:nvPr/>
        </p:nvSpPr>
        <p:spPr>
          <a:xfrm>
            <a:off x="4909047" y="4262115"/>
            <a:ext cx="2291001" cy="1200329"/>
          </a:xfrm>
          <a:prstGeom prst="rect">
            <a:avLst/>
          </a:prstGeom>
          <a:noFill/>
        </p:spPr>
        <p:txBody>
          <a:bodyPr wrap="square">
            <a:spAutoFit/>
          </a:bodyPr>
          <a:lstStyle/>
          <a:p>
            <a:pPr algn="ctr"/>
            <a:r>
              <a:rPr lang="en-US" sz="2400" b="1" dirty="0">
                <a:latin typeface="+mj-lt"/>
              </a:rPr>
              <a:t>Who is a good candidate for buprenorphine</a:t>
            </a:r>
          </a:p>
        </p:txBody>
      </p:sp>
      <p:sp>
        <p:nvSpPr>
          <p:cNvPr id="14" name="TextBox 13">
            <a:extLst>
              <a:ext uri="{FF2B5EF4-FFF2-40B4-BE49-F238E27FC236}">
                <a16:creationId xmlns:a16="http://schemas.microsoft.com/office/drawing/2014/main" id="{204A0663-0FE0-B407-6A63-CDACB3AB3CB9}"/>
              </a:ext>
            </a:extLst>
          </p:cNvPr>
          <p:cNvSpPr txBox="1"/>
          <p:nvPr/>
        </p:nvSpPr>
        <p:spPr>
          <a:xfrm>
            <a:off x="8159576" y="4308281"/>
            <a:ext cx="2508422" cy="1200329"/>
          </a:xfrm>
          <a:prstGeom prst="rect">
            <a:avLst/>
          </a:prstGeom>
          <a:noFill/>
        </p:spPr>
        <p:txBody>
          <a:bodyPr wrap="square">
            <a:spAutoFit/>
          </a:bodyPr>
          <a:lstStyle/>
          <a:p>
            <a:pPr algn="ctr"/>
            <a:r>
              <a:rPr lang="en-US" sz="2400" b="1" dirty="0">
                <a:latin typeface="+mj-lt"/>
              </a:rPr>
              <a:t>Supporting treatment retention</a:t>
            </a:r>
          </a:p>
        </p:txBody>
      </p:sp>
      <p:sp>
        <p:nvSpPr>
          <p:cNvPr id="15" name="TextBox 14">
            <a:extLst>
              <a:ext uri="{FF2B5EF4-FFF2-40B4-BE49-F238E27FC236}">
                <a16:creationId xmlns:a16="http://schemas.microsoft.com/office/drawing/2014/main" id="{968FA089-B8C8-84D6-D395-5893013C7406}"/>
              </a:ext>
            </a:extLst>
          </p:cNvPr>
          <p:cNvSpPr txBox="1"/>
          <p:nvPr/>
        </p:nvSpPr>
        <p:spPr>
          <a:xfrm>
            <a:off x="1236441" y="4308282"/>
            <a:ext cx="2923858" cy="1200329"/>
          </a:xfrm>
          <a:prstGeom prst="rect">
            <a:avLst/>
          </a:prstGeom>
          <a:noFill/>
        </p:spPr>
        <p:txBody>
          <a:bodyPr wrap="square">
            <a:spAutoFit/>
          </a:bodyPr>
          <a:lstStyle/>
          <a:p>
            <a:pPr algn="ctr"/>
            <a:r>
              <a:rPr lang="en-US" sz="2400" b="1" dirty="0">
                <a:latin typeface="+mj-lt"/>
              </a:rPr>
              <a:t>Defining and incorporating harm reduction</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D715508-E480-2B90-E163-7C23BDC976C6}"/>
              </a:ext>
            </a:extLst>
          </p:cNvPr>
          <p:cNvPicPr>
            <a:picLocks noChangeAspect="1"/>
          </p:cNvPicPr>
          <p:nvPr/>
        </p:nvPicPr>
        <p:blipFill>
          <a:blip r:embed="rId6"/>
          <a:stretch>
            <a:fillRect/>
          </a:stretch>
        </p:blipFill>
        <p:spPr>
          <a:xfrm>
            <a:off x="1355944" y="1524739"/>
            <a:ext cx="2626927" cy="2626927"/>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5A73BFC8-9247-45ED-2B44-AF2BD7AC85CA}"/>
              </a:ext>
            </a:extLst>
          </p:cNvPr>
          <p:cNvPicPr>
            <a:picLocks noChangeAspect="1"/>
          </p:cNvPicPr>
          <p:nvPr/>
        </p:nvPicPr>
        <p:blipFill>
          <a:blip r:embed="rId7"/>
          <a:stretch>
            <a:fillRect/>
          </a:stretch>
        </p:blipFill>
        <p:spPr>
          <a:xfrm>
            <a:off x="4909048" y="1704580"/>
            <a:ext cx="2406152" cy="2406152"/>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001F048A-CA07-BFE3-CFF4-51A30F7181CD}"/>
              </a:ext>
            </a:extLst>
          </p:cNvPr>
          <p:cNvPicPr>
            <a:picLocks noChangeAspect="1"/>
          </p:cNvPicPr>
          <p:nvPr/>
        </p:nvPicPr>
        <p:blipFill>
          <a:blip r:embed="rId8"/>
          <a:stretch>
            <a:fillRect/>
          </a:stretch>
        </p:blipFill>
        <p:spPr>
          <a:xfrm>
            <a:off x="8159576" y="1606396"/>
            <a:ext cx="2508422" cy="2508422"/>
          </a:xfrm>
          <a:prstGeom prst="rect">
            <a:avLst/>
          </a:prstGeom>
        </p:spPr>
      </p:pic>
    </p:spTree>
    <p:extLst>
      <p:ext uri="{BB962C8B-B14F-4D97-AF65-F5344CB8AC3E}">
        <p14:creationId xmlns:p14="http://schemas.microsoft.com/office/powerpoint/2010/main" val="400992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06B3D-5955-A511-4DDA-7A24C115C34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3181580-16DA-52C3-D7DC-B09DBBDA6C78}"/>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BE95CB4-C233-B045-A477-F8A479A6B70E}"/>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515C94C8-EC28-FE3C-E643-5CF6EA0F8D3F}"/>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B5689BC6-8EB3-E12C-E3EC-7896AA5FA0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5EA294C2-0268-331D-595D-F8EE31F83BAB}"/>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7CF5772D-679D-B9A5-BB4B-58D640A42DC2}"/>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C6408AB-835C-CF8C-0AFE-F8E8D28C82BF}"/>
              </a:ext>
            </a:extLst>
          </p:cNvPr>
          <p:cNvSpPr>
            <a:spLocks noGrp="1"/>
          </p:cNvSpPr>
          <p:nvPr>
            <p:ph type="title"/>
          </p:nvPr>
        </p:nvSpPr>
        <p:spPr>
          <a:xfrm>
            <a:off x="838200" y="270529"/>
            <a:ext cx="10515600" cy="1325563"/>
          </a:xfrm>
        </p:spPr>
        <p:txBody>
          <a:bodyPr>
            <a:normAutofit/>
          </a:bodyPr>
          <a:lstStyle/>
          <a:p>
            <a:r>
              <a:rPr lang="en-US" sz="4000" b="1" dirty="0"/>
              <a:t>Harm reduction </a:t>
            </a:r>
          </a:p>
        </p:txBody>
      </p:sp>
      <p:sp>
        <p:nvSpPr>
          <p:cNvPr id="2" name="Rounded Rectangular Callout 1">
            <a:extLst>
              <a:ext uri="{FF2B5EF4-FFF2-40B4-BE49-F238E27FC236}">
                <a16:creationId xmlns:a16="http://schemas.microsoft.com/office/drawing/2014/main" id="{FA880203-C276-5255-2060-1A0264DDCF6F}"/>
              </a:ext>
            </a:extLst>
          </p:cNvPr>
          <p:cNvSpPr/>
          <p:nvPr/>
        </p:nvSpPr>
        <p:spPr>
          <a:xfrm>
            <a:off x="3306728" y="2133010"/>
            <a:ext cx="7858814" cy="2506971"/>
          </a:xfrm>
          <a:prstGeom prst="wedgeRoundRectCallout">
            <a:avLst>
              <a:gd name="adj1" fmla="val -56710"/>
              <a:gd name="adj2" fmla="val 23738"/>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latin typeface="Calibri" panose="020F0502020204030204" pitchFamily="34" charset="0"/>
                <a:cs typeface="Calibri" panose="020F0502020204030204" pitchFamily="34" charset="0"/>
              </a:rPr>
              <a:t>[Harm reduction is about] patient autonomy. I mean </a:t>
            </a:r>
            <a:r>
              <a:rPr lang="en-US" sz="2400" b="1" i="1" dirty="0">
                <a:solidFill>
                  <a:schemeClr val="tx1"/>
                </a:solidFill>
                <a:latin typeface="Calibri" panose="020F0502020204030204" pitchFamily="34" charset="0"/>
                <a:cs typeface="Calibri" panose="020F0502020204030204" pitchFamily="34" charset="0"/>
              </a:rPr>
              <a:t>meet people where they're at</a:t>
            </a:r>
            <a:r>
              <a:rPr lang="en-US" sz="2400" i="1" dirty="0">
                <a:solidFill>
                  <a:schemeClr val="tx1"/>
                </a:solidFill>
                <a:latin typeface="Calibri" panose="020F0502020204030204" pitchFamily="34" charset="0"/>
                <a:cs typeface="Calibri" panose="020F0502020204030204" pitchFamily="34" charset="0"/>
              </a:rPr>
              <a:t>, take them where they want to go, and don't be a judgmental bastard about it.</a:t>
            </a: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C6972B0F-3BB6-30E7-726C-62184BC1DFDB}"/>
              </a:ext>
            </a:extLst>
          </p:cNvPr>
          <p:cNvPicPr>
            <a:picLocks noChangeAspect="1"/>
          </p:cNvPicPr>
          <p:nvPr/>
        </p:nvPicPr>
        <p:blipFill>
          <a:blip r:embed="rId6"/>
          <a:stretch>
            <a:fillRect/>
          </a:stretch>
        </p:blipFill>
        <p:spPr>
          <a:xfrm>
            <a:off x="838200" y="3991070"/>
            <a:ext cx="1665161" cy="1665161"/>
          </a:xfrm>
          <a:prstGeom prst="rect">
            <a:avLst/>
          </a:prstGeom>
        </p:spPr>
      </p:pic>
    </p:spTree>
    <p:extLst>
      <p:ext uri="{BB962C8B-B14F-4D97-AF65-F5344CB8AC3E}">
        <p14:creationId xmlns:p14="http://schemas.microsoft.com/office/powerpoint/2010/main" val="216502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838200" y="270529"/>
            <a:ext cx="10515600" cy="1325563"/>
          </a:xfrm>
        </p:spPr>
        <p:txBody>
          <a:bodyPr>
            <a:normAutofit/>
          </a:bodyPr>
          <a:lstStyle/>
          <a:p>
            <a:r>
              <a:rPr lang="en-US" sz="4000" b="1" dirty="0"/>
              <a:t>Harm reduction </a:t>
            </a:r>
          </a:p>
        </p:txBody>
      </p:sp>
      <p:sp>
        <p:nvSpPr>
          <p:cNvPr id="2" name="Rounded Rectangular Callout 1">
            <a:extLst>
              <a:ext uri="{FF2B5EF4-FFF2-40B4-BE49-F238E27FC236}">
                <a16:creationId xmlns:a16="http://schemas.microsoft.com/office/drawing/2014/main" id="{5D71D70F-17D3-66B3-17FD-C3CAE5C0CE26}"/>
              </a:ext>
            </a:extLst>
          </p:cNvPr>
          <p:cNvSpPr/>
          <p:nvPr/>
        </p:nvSpPr>
        <p:spPr>
          <a:xfrm>
            <a:off x="3164851" y="1828579"/>
            <a:ext cx="8006732" cy="3200841"/>
          </a:xfrm>
          <a:prstGeom prst="wedgeRoundRectCallout">
            <a:avLst>
              <a:gd name="adj1" fmla="val -56710"/>
              <a:gd name="adj2" fmla="val 23738"/>
              <a:gd name="adj3" fmla="val 16667"/>
            </a:avLst>
          </a:prstGeom>
          <a:solidFill>
            <a:schemeClr val="accent6">
              <a:lumMod val="20000"/>
              <a:lumOff val="8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rPr>
              <a:t>In terms of the medication, we do practice harm reduction. There’s not a three strikes and you’re out type of program. What we do is, if someone is still using </a:t>
            </a:r>
            <a:r>
              <a:rPr lang="en-US" sz="2400" i="1" dirty="0" err="1">
                <a:solidFill>
                  <a:schemeClr val="tx1"/>
                </a:solidFill>
              </a:rPr>
              <a:t>illicits</a:t>
            </a:r>
            <a:r>
              <a:rPr lang="en-US" sz="2400" i="1" dirty="0">
                <a:solidFill>
                  <a:schemeClr val="tx1"/>
                </a:solidFill>
              </a:rPr>
              <a:t> and not using the Suboxone, </a:t>
            </a:r>
            <a:r>
              <a:rPr lang="en-US" sz="2400" b="1" i="1" dirty="0">
                <a:solidFill>
                  <a:schemeClr val="tx1"/>
                </a:solidFill>
              </a:rPr>
              <a:t>we then we will work with that patient and strongly suggest that they go into inpatient. </a:t>
            </a:r>
            <a:endParaRPr lang="en-US" sz="2400" b="1" dirty="0">
              <a:solidFill>
                <a:schemeClr val="tx1"/>
              </a:solidFill>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6C2071BD-84E3-BB63-ECF6-4F3FF9C2D0EC}"/>
              </a:ext>
            </a:extLst>
          </p:cNvPr>
          <p:cNvPicPr>
            <a:picLocks noChangeAspect="1"/>
          </p:cNvPicPr>
          <p:nvPr/>
        </p:nvPicPr>
        <p:blipFill>
          <a:blip r:embed="rId6"/>
          <a:stretch>
            <a:fillRect/>
          </a:stretch>
        </p:blipFill>
        <p:spPr>
          <a:xfrm>
            <a:off x="838200" y="3991070"/>
            <a:ext cx="1665161" cy="1665161"/>
          </a:xfrm>
          <a:prstGeom prst="rect">
            <a:avLst/>
          </a:prstGeom>
        </p:spPr>
      </p:pic>
    </p:spTree>
    <p:extLst>
      <p:ext uri="{BB962C8B-B14F-4D97-AF65-F5344CB8AC3E}">
        <p14:creationId xmlns:p14="http://schemas.microsoft.com/office/powerpoint/2010/main" val="3407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4C4AB-2CEB-0A30-33FC-69472E9D531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619D79-4B77-7411-5F4F-60939F76935A}"/>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B1A78A-4378-D413-9220-43BF2EFE46BF}"/>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01AC77F8-2FC8-F3FC-89FE-5F5181E1B96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6225482-C30D-A08B-A738-E18AE5C6AA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B70CF1E9-B8E3-D3F9-8D19-2230CAA0BA7E}"/>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936271F1-31AA-D07F-E9A9-3C95F4E82712}"/>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ounded Rectangular Callout 1">
            <a:extLst>
              <a:ext uri="{FF2B5EF4-FFF2-40B4-BE49-F238E27FC236}">
                <a16:creationId xmlns:a16="http://schemas.microsoft.com/office/drawing/2014/main" id="{58C3374D-520F-F047-E6F7-360342CB420D}"/>
              </a:ext>
            </a:extLst>
          </p:cNvPr>
          <p:cNvSpPr/>
          <p:nvPr/>
        </p:nvSpPr>
        <p:spPr>
          <a:xfrm>
            <a:off x="3329893" y="2054915"/>
            <a:ext cx="7841690" cy="2748169"/>
          </a:xfrm>
          <a:prstGeom prst="wedgeRoundRectCallout">
            <a:avLst>
              <a:gd name="adj1" fmla="val -56710"/>
              <a:gd name="adj2" fmla="val 23738"/>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tx1"/>
                </a:solidFill>
                <a:latin typeface="Calibri" panose="020F0502020204030204" pitchFamily="34" charset="0"/>
                <a:cs typeface="Calibri" panose="020F0502020204030204" pitchFamily="34" charset="0"/>
              </a:rPr>
              <a:t>I will take anyone </a:t>
            </a:r>
            <a:r>
              <a:rPr lang="en-US" sz="2400" i="1" dirty="0">
                <a:solidFill>
                  <a:schemeClr val="tx1"/>
                </a:solidFill>
                <a:latin typeface="Calibri" panose="020F0502020204030204" pitchFamily="34" charset="0"/>
                <a:cs typeface="Calibri" panose="020F0502020204030204" pitchFamily="34" charset="0"/>
              </a:rPr>
              <a:t>because … they have no other alternative, so then what? They go back to the street? I mean, how’s that helping them? I don’t know if there’s other providers that feel that way, but if not, they should really open their eyes.</a:t>
            </a:r>
          </a:p>
        </p:txBody>
      </p:sp>
      <p:sp>
        <p:nvSpPr>
          <p:cNvPr id="16" name="Title 1">
            <a:extLst>
              <a:ext uri="{FF2B5EF4-FFF2-40B4-BE49-F238E27FC236}">
                <a16:creationId xmlns:a16="http://schemas.microsoft.com/office/drawing/2014/main" id="{6D1B21D9-0FD7-9703-7FFC-38096942441E}"/>
              </a:ext>
            </a:extLst>
          </p:cNvPr>
          <p:cNvSpPr>
            <a:spLocks noGrp="1"/>
          </p:cNvSpPr>
          <p:nvPr>
            <p:ph type="title"/>
          </p:nvPr>
        </p:nvSpPr>
        <p:spPr>
          <a:xfrm>
            <a:off x="838200" y="270529"/>
            <a:ext cx="10515600" cy="1325563"/>
          </a:xfrm>
        </p:spPr>
        <p:txBody>
          <a:bodyPr>
            <a:normAutofit/>
          </a:bodyPr>
          <a:lstStyle/>
          <a:p>
            <a:r>
              <a:rPr lang="en-US" sz="4000" b="1" dirty="0"/>
              <a:t>Who is a candidate for buprenorphine?</a:t>
            </a: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95A55263-8E4E-4F00-3576-7640EB6C9288}"/>
              </a:ext>
            </a:extLst>
          </p:cNvPr>
          <p:cNvPicPr>
            <a:picLocks noChangeAspect="1"/>
          </p:cNvPicPr>
          <p:nvPr/>
        </p:nvPicPr>
        <p:blipFill>
          <a:blip r:embed="rId6"/>
          <a:stretch>
            <a:fillRect/>
          </a:stretch>
        </p:blipFill>
        <p:spPr>
          <a:xfrm>
            <a:off x="1020417" y="4039105"/>
            <a:ext cx="1617126" cy="1617126"/>
          </a:xfrm>
          <a:prstGeom prst="rect">
            <a:avLst/>
          </a:prstGeom>
        </p:spPr>
      </p:pic>
    </p:spTree>
    <p:extLst>
      <p:ext uri="{BB962C8B-B14F-4D97-AF65-F5344CB8AC3E}">
        <p14:creationId xmlns:p14="http://schemas.microsoft.com/office/powerpoint/2010/main" val="9701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B0D3D-0A36-3669-E9B4-F56E26BFDFD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88357D3-A921-D6AA-F2BF-EF095C37AD65}"/>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F955690-3CF5-437E-BE9A-E6660D47B5FC}"/>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AEB44473-5734-3A83-4B2A-B9343A7193EB}"/>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2D6D0585-F6FF-A89D-423A-3A6B9F75D2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B869EEE1-859F-A47E-C62A-1576847FD6D5}"/>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D75C0CB-35E7-5056-E664-EAA2D339AC7F}"/>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FC626C1-4051-4E1B-61C3-79B38FA2558F}"/>
              </a:ext>
            </a:extLst>
          </p:cNvPr>
          <p:cNvSpPr>
            <a:spLocks noGrp="1"/>
          </p:cNvSpPr>
          <p:nvPr>
            <p:ph type="title"/>
          </p:nvPr>
        </p:nvSpPr>
        <p:spPr>
          <a:xfrm>
            <a:off x="838200" y="270529"/>
            <a:ext cx="10515600" cy="1325563"/>
          </a:xfrm>
        </p:spPr>
        <p:txBody>
          <a:bodyPr>
            <a:normAutofit/>
          </a:bodyPr>
          <a:lstStyle/>
          <a:p>
            <a:r>
              <a:rPr lang="en-US" sz="4000" b="1" dirty="0"/>
              <a:t>Who is a candidate for buprenorphine?</a:t>
            </a:r>
          </a:p>
        </p:txBody>
      </p:sp>
      <p:sp>
        <p:nvSpPr>
          <p:cNvPr id="2" name="Rounded Rectangular Callout 1">
            <a:extLst>
              <a:ext uri="{FF2B5EF4-FFF2-40B4-BE49-F238E27FC236}">
                <a16:creationId xmlns:a16="http://schemas.microsoft.com/office/drawing/2014/main" id="{8800A819-437E-6E58-E27A-3135491BD890}"/>
              </a:ext>
            </a:extLst>
          </p:cNvPr>
          <p:cNvSpPr/>
          <p:nvPr/>
        </p:nvSpPr>
        <p:spPr>
          <a:xfrm>
            <a:off x="3448395" y="2193857"/>
            <a:ext cx="7723188" cy="2721034"/>
          </a:xfrm>
          <a:prstGeom prst="wedgeRoundRectCallout">
            <a:avLst>
              <a:gd name="adj1" fmla="val -56710"/>
              <a:gd name="adj2" fmla="val 2373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latin typeface="Calibri" panose="020F0502020204030204" pitchFamily="34" charset="0"/>
                <a:cs typeface="Calibri" panose="020F0502020204030204" pitchFamily="34" charset="0"/>
              </a:rPr>
              <a:t>So basically </a:t>
            </a:r>
            <a:r>
              <a:rPr lang="en-US" sz="2400" b="1" i="1" dirty="0">
                <a:solidFill>
                  <a:schemeClr val="tx1"/>
                </a:solidFill>
                <a:latin typeface="Calibri" panose="020F0502020204030204" pitchFamily="34" charset="0"/>
                <a:cs typeface="Calibri" panose="020F0502020204030204" pitchFamily="34" charset="0"/>
              </a:rPr>
              <a:t>patients who are willing to comply with the rules of the program </a:t>
            </a:r>
            <a:r>
              <a:rPr lang="en-US" sz="2400" i="1" dirty="0">
                <a:solidFill>
                  <a:schemeClr val="tx1"/>
                </a:solidFill>
                <a:latin typeface="Calibri" panose="020F0502020204030204" pitchFamily="34" charset="0"/>
                <a:cs typeface="Calibri" panose="020F0502020204030204" pitchFamily="34" charset="0"/>
              </a:rPr>
              <a:t>… patients who are motivated and willing to cooperate, keep appointments, give urine samples, but mostly patients who are ready and are not </a:t>
            </a:r>
            <a:r>
              <a:rPr lang="en-US" sz="2400" i="1" dirty="0" err="1">
                <a:solidFill>
                  <a:schemeClr val="tx1"/>
                </a:solidFill>
                <a:latin typeface="Calibri" panose="020F0502020204030204" pitchFamily="34" charset="0"/>
                <a:cs typeface="Calibri" panose="020F0502020204030204" pitchFamily="34" charset="0"/>
              </a:rPr>
              <a:t>gonna</a:t>
            </a:r>
            <a:r>
              <a:rPr lang="en-US" sz="2400" i="1" dirty="0">
                <a:solidFill>
                  <a:schemeClr val="tx1"/>
                </a:solidFill>
                <a:latin typeface="Calibri" panose="020F0502020204030204" pitchFamily="34" charset="0"/>
                <a:cs typeface="Calibri" panose="020F0502020204030204" pitchFamily="34" charset="0"/>
              </a:rPr>
              <a:t> be using street drugs. </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E60819ED-EDD2-5B1C-ECF5-F2258FA22338}"/>
              </a:ext>
            </a:extLst>
          </p:cNvPr>
          <p:cNvPicPr>
            <a:picLocks noChangeAspect="1"/>
          </p:cNvPicPr>
          <p:nvPr/>
        </p:nvPicPr>
        <p:blipFill>
          <a:blip r:embed="rId6"/>
          <a:stretch>
            <a:fillRect/>
          </a:stretch>
        </p:blipFill>
        <p:spPr>
          <a:xfrm>
            <a:off x="1020417" y="4039105"/>
            <a:ext cx="1617126" cy="1617126"/>
          </a:xfrm>
          <a:prstGeom prst="rect">
            <a:avLst/>
          </a:prstGeom>
        </p:spPr>
      </p:pic>
    </p:spTree>
    <p:extLst>
      <p:ext uri="{BB962C8B-B14F-4D97-AF65-F5344CB8AC3E}">
        <p14:creationId xmlns:p14="http://schemas.microsoft.com/office/powerpoint/2010/main" val="403430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8848A-DAEC-12A2-C3BF-F0EDD576405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DCA486-39A4-0799-3296-6DA22574C08E}"/>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65D9F7A-F182-A977-E8B1-6FE4693647E6}"/>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8B54DCAE-DFA0-04C1-DE1F-D7651BA48676}"/>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9C1E661-A37F-AC8F-F464-52EADE68C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481035E-BF45-B707-3322-FC204320D829}"/>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034473AF-A849-390C-ED53-54C898B63FAF}"/>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6E134AC3-4B6F-1797-C394-9A8D5C105C95}"/>
              </a:ext>
            </a:extLst>
          </p:cNvPr>
          <p:cNvSpPr>
            <a:spLocks noGrp="1"/>
          </p:cNvSpPr>
          <p:nvPr>
            <p:ph type="title"/>
          </p:nvPr>
        </p:nvSpPr>
        <p:spPr>
          <a:xfrm>
            <a:off x="838200" y="270529"/>
            <a:ext cx="10515600" cy="1325563"/>
          </a:xfrm>
        </p:spPr>
        <p:txBody>
          <a:bodyPr>
            <a:normAutofit/>
          </a:bodyPr>
          <a:lstStyle/>
          <a:p>
            <a:r>
              <a:rPr lang="en-US" sz="4000" b="1" dirty="0"/>
              <a:t>Assumptions about intentions </a:t>
            </a:r>
          </a:p>
        </p:txBody>
      </p:sp>
      <p:sp>
        <p:nvSpPr>
          <p:cNvPr id="2" name="Rounded Rectangular Callout 1">
            <a:extLst>
              <a:ext uri="{FF2B5EF4-FFF2-40B4-BE49-F238E27FC236}">
                <a16:creationId xmlns:a16="http://schemas.microsoft.com/office/drawing/2014/main" id="{B23D1C31-814A-0B0E-9C6B-9A97BBD3D393}"/>
              </a:ext>
            </a:extLst>
          </p:cNvPr>
          <p:cNvSpPr/>
          <p:nvPr/>
        </p:nvSpPr>
        <p:spPr>
          <a:xfrm>
            <a:off x="3562485" y="1767402"/>
            <a:ext cx="7609097" cy="1481971"/>
          </a:xfrm>
          <a:prstGeom prst="wedgeRoundRectCallout">
            <a:avLst>
              <a:gd name="adj1" fmla="val -56710"/>
              <a:gd name="adj2" fmla="val 2373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latin typeface="Calibri" panose="020F0502020204030204" pitchFamily="34" charset="0"/>
                <a:cs typeface="Calibri" panose="020F0502020204030204" pitchFamily="34" charset="0"/>
              </a:rPr>
              <a:t>So, </a:t>
            </a:r>
            <a:r>
              <a:rPr lang="en-US" sz="2400" b="1" i="1" dirty="0">
                <a:solidFill>
                  <a:schemeClr val="tx1"/>
                </a:solidFill>
                <a:latin typeface="Calibri" panose="020F0502020204030204" pitchFamily="34" charset="0"/>
                <a:cs typeface="Calibri" panose="020F0502020204030204" pitchFamily="34" charset="0"/>
              </a:rPr>
              <a:t>I pretty much know, by history</a:t>
            </a:r>
            <a:r>
              <a:rPr lang="en-US" sz="2400" i="1" dirty="0">
                <a:solidFill>
                  <a:schemeClr val="tx1"/>
                </a:solidFill>
                <a:latin typeface="Calibri" panose="020F0502020204030204" pitchFamily="34" charset="0"/>
                <a:cs typeface="Calibri" panose="020F0502020204030204" pitchFamily="34" charset="0"/>
              </a:rPr>
              <a:t>, if they’re diverting [laughter]. And the UDS just </a:t>
            </a:r>
            <a:r>
              <a:rPr lang="en-US" sz="2400" i="1" dirty="0" err="1">
                <a:solidFill>
                  <a:schemeClr val="tx1"/>
                </a:solidFill>
                <a:latin typeface="Calibri" panose="020F0502020204030204" pitchFamily="34" charset="0"/>
                <a:cs typeface="Calibri" panose="020F0502020204030204" pitchFamily="34" charset="0"/>
              </a:rPr>
              <a:t>kinda</a:t>
            </a:r>
            <a:r>
              <a:rPr lang="en-US" sz="2400" i="1" dirty="0">
                <a:solidFill>
                  <a:schemeClr val="tx1"/>
                </a:solidFill>
                <a:latin typeface="Calibri" panose="020F0502020204030204" pitchFamily="34" charset="0"/>
                <a:cs typeface="Calibri" panose="020F0502020204030204" pitchFamily="34" charset="0"/>
              </a:rPr>
              <a:t> confirms it.</a:t>
            </a:r>
          </a:p>
        </p:txBody>
      </p:sp>
      <p:sp>
        <p:nvSpPr>
          <p:cNvPr id="5" name="Rounded Rectangular Callout 4">
            <a:extLst>
              <a:ext uri="{FF2B5EF4-FFF2-40B4-BE49-F238E27FC236}">
                <a16:creationId xmlns:a16="http://schemas.microsoft.com/office/drawing/2014/main" id="{D85861E7-29EB-EF06-ECAA-FAA130C5C768}"/>
              </a:ext>
            </a:extLst>
          </p:cNvPr>
          <p:cNvSpPr/>
          <p:nvPr/>
        </p:nvSpPr>
        <p:spPr>
          <a:xfrm>
            <a:off x="3461483" y="3643695"/>
            <a:ext cx="7710100" cy="1921097"/>
          </a:xfrm>
          <a:prstGeom prst="wedgeRoundRectCallout">
            <a:avLst>
              <a:gd name="adj1" fmla="val -56710"/>
              <a:gd name="adj2" fmla="val 23738"/>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tx1"/>
                </a:solidFill>
                <a:latin typeface="Calibri" panose="020F0502020204030204" pitchFamily="34" charset="0"/>
                <a:cs typeface="Calibri" panose="020F0502020204030204" pitchFamily="34" charset="0"/>
              </a:rPr>
              <a:t>We really try to speak well of our patients, preserve their dignity and appreciate how difficult things are right now. </a:t>
            </a:r>
            <a:r>
              <a:rPr lang="en-US" sz="2400" i="1" dirty="0">
                <a:solidFill>
                  <a:schemeClr val="tx1"/>
                </a:solidFill>
                <a:latin typeface="Calibri" panose="020F0502020204030204" pitchFamily="34" charset="0"/>
                <a:cs typeface="Calibri" panose="020F0502020204030204" pitchFamily="34" charset="0"/>
              </a:rPr>
              <a:t>So, even when they don’t have suboxone in their urine, it’s not necessarily assumed they’re diverting it.</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F9E4243E-61ED-77A0-1E24-3305103D247F}"/>
              </a:ext>
            </a:extLst>
          </p:cNvPr>
          <p:cNvPicPr>
            <a:picLocks noChangeAspect="1"/>
          </p:cNvPicPr>
          <p:nvPr/>
        </p:nvPicPr>
        <p:blipFill>
          <a:blip r:embed="rId6"/>
          <a:stretch>
            <a:fillRect/>
          </a:stretch>
        </p:blipFill>
        <p:spPr>
          <a:xfrm>
            <a:off x="1020417" y="4039105"/>
            <a:ext cx="1617126" cy="1617126"/>
          </a:xfrm>
          <a:prstGeom prst="rect">
            <a:avLst/>
          </a:prstGeom>
        </p:spPr>
      </p:pic>
    </p:spTree>
    <p:extLst>
      <p:ext uri="{BB962C8B-B14F-4D97-AF65-F5344CB8AC3E}">
        <p14:creationId xmlns:p14="http://schemas.microsoft.com/office/powerpoint/2010/main" val="235710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49725"/>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838200" y="270529"/>
            <a:ext cx="10515600" cy="1325563"/>
          </a:xfrm>
        </p:spPr>
        <p:txBody>
          <a:bodyPr>
            <a:normAutofit/>
          </a:bodyPr>
          <a:lstStyle/>
          <a:p>
            <a:r>
              <a:rPr lang="en-US" sz="4000" b="1" dirty="0"/>
              <a:t>Supporting treatment retention </a:t>
            </a:r>
          </a:p>
        </p:txBody>
      </p:sp>
      <p:sp>
        <p:nvSpPr>
          <p:cNvPr id="2" name="Rounded Rectangular Callout 1">
            <a:extLst>
              <a:ext uri="{FF2B5EF4-FFF2-40B4-BE49-F238E27FC236}">
                <a16:creationId xmlns:a16="http://schemas.microsoft.com/office/drawing/2014/main" id="{5D71D70F-17D3-66B3-17FD-C3CAE5C0CE26}"/>
              </a:ext>
            </a:extLst>
          </p:cNvPr>
          <p:cNvSpPr/>
          <p:nvPr/>
        </p:nvSpPr>
        <p:spPr>
          <a:xfrm>
            <a:off x="2850776" y="1956307"/>
            <a:ext cx="8320807" cy="3048689"/>
          </a:xfrm>
          <a:prstGeom prst="wedgeRoundRectCallout">
            <a:avLst>
              <a:gd name="adj1" fmla="val -56710"/>
              <a:gd name="adj2" fmla="val 2373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latin typeface="Calibri" panose="020F0502020204030204" pitchFamily="34" charset="0"/>
                <a:cs typeface="Calibri" panose="020F0502020204030204" pitchFamily="34" charset="0"/>
              </a:rPr>
              <a:t>Usually it’s provider dependent, but we give </a:t>
            </a:r>
            <a:r>
              <a:rPr lang="en-US" sz="2400" b="1" i="1" dirty="0">
                <a:solidFill>
                  <a:schemeClr val="tx1"/>
                </a:solidFill>
                <a:latin typeface="Calibri" panose="020F0502020204030204" pitchFamily="34" charset="0"/>
                <a:cs typeface="Calibri" panose="020F0502020204030204" pitchFamily="34" charset="0"/>
              </a:rPr>
              <a:t>two or three chances to determine if this is going to be a treatment that’s going to be appropriate and successful </a:t>
            </a:r>
            <a:r>
              <a:rPr lang="en-US" sz="2400" i="1" dirty="0">
                <a:solidFill>
                  <a:schemeClr val="tx1"/>
                </a:solidFill>
                <a:latin typeface="Calibri" panose="020F0502020204030204" pitchFamily="34" charset="0"/>
                <a:cs typeface="Calibri" panose="020F0502020204030204" pitchFamily="34" charset="0"/>
              </a:rPr>
              <a:t>for them. And we talk about if they’re maybe more appropriate for methadone or if there’s things that is stopping them from consistently using? </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6AC111E4-FD3F-0ADD-EC17-A3DE2E8CCCCA}"/>
              </a:ext>
            </a:extLst>
          </p:cNvPr>
          <p:cNvPicPr>
            <a:picLocks noChangeAspect="1"/>
          </p:cNvPicPr>
          <p:nvPr/>
        </p:nvPicPr>
        <p:blipFill>
          <a:blip r:embed="rId6"/>
          <a:stretch>
            <a:fillRect/>
          </a:stretch>
        </p:blipFill>
        <p:spPr>
          <a:xfrm>
            <a:off x="642477" y="4378455"/>
            <a:ext cx="1418146" cy="1418146"/>
          </a:xfrm>
          <a:prstGeom prst="rect">
            <a:avLst/>
          </a:prstGeom>
        </p:spPr>
      </p:pic>
    </p:spTree>
    <p:extLst>
      <p:ext uri="{BB962C8B-B14F-4D97-AF65-F5344CB8AC3E}">
        <p14:creationId xmlns:p14="http://schemas.microsoft.com/office/powerpoint/2010/main" val="155490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BBC76-EC3E-2EED-BB8F-2EA0A5D0E94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3B1FDA2-22FB-8529-79C8-E99823FBFD4A}"/>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51B6152-8C8A-B293-6D44-5EBFB8641480}"/>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0A9A355E-E6FA-F4C6-524D-D5DC65B013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7C766534-930E-F2FD-E518-FF9FC7B714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A6E72A2A-527F-7D24-0BD0-3285BED1769C}"/>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BCDDA065-E4B4-5590-F2E8-139C16C3049B}"/>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BA0795B-C534-8CBC-14B5-D8EE9F674485}"/>
              </a:ext>
            </a:extLst>
          </p:cNvPr>
          <p:cNvSpPr>
            <a:spLocks noGrp="1"/>
          </p:cNvSpPr>
          <p:nvPr>
            <p:ph type="title"/>
          </p:nvPr>
        </p:nvSpPr>
        <p:spPr>
          <a:xfrm>
            <a:off x="838200" y="270529"/>
            <a:ext cx="10515600" cy="1325563"/>
          </a:xfrm>
        </p:spPr>
        <p:txBody>
          <a:bodyPr>
            <a:normAutofit/>
          </a:bodyPr>
          <a:lstStyle/>
          <a:p>
            <a:r>
              <a:rPr lang="en-US" sz="4000" b="1" dirty="0"/>
              <a:t>Supporting treatment</a:t>
            </a:r>
            <a:endParaRPr lang="en-US" sz="4000" dirty="0"/>
          </a:p>
        </p:txBody>
      </p:sp>
      <p:sp>
        <p:nvSpPr>
          <p:cNvPr id="2" name="Rounded Rectangular Callout 1">
            <a:extLst>
              <a:ext uri="{FF2B5EF4-FFF2-40B4-BE49-F238E27FC236}">
                <a16:creationId xmlns:a16="http://schemas.microsoft.com/office/drawing/2014/main" id="{68EE9DF6-7746-3FD9-E568-6D6E58DE28A2}"/>
              </a:ext>
            </a:extLst>
          </p:cNvPr>
          <p:cNvSpPr/>
          <p:nvPr/>
        </p:nvSpPr>
        <p:spPr>
          <a:xfrm>
            <a:off x="2662518" y="2133010"/>
            <a:ext cx="8509065" cy="2762607"/>
          </a:xfrm>
          <a:prstGeom prst="wedgeRoundRectCallout">
            <a:avLst>
              <a:gd name="adj1" fmla="val -56710"/>
              <a:gd name="adj2" fmla="val 2373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latin typeface="Calibri" panose="020F0502020204030204" pitchFamily="34" charset="0"/>
                <a:cs typeface="Calibri" panose="020F0502020204030204" pitchFamily="34" charset="0"/>
              </a:rPr>
              <a:t>So I would have to say that we’re just very quick to try to get people back in here once they miss an appointment … [We ask] are they okay? How can we help get them restarted with their treatment? </a:t>
            </a:r>
            <a:r>
              <a:rPr lang="en-US" sz="2400" b="1" i="1" dirty="0">
                <a:solidFill>
                  <a:schemeClr val="tx1"/>
                </a:solidFill>
                <a:latin typeface="Calibri" panose="020F0502020204030204" pitchFamily="34" charset="0"/>
                <a:cs typeface="Calibri" panose="020F0502020204030204" pitchFamily="34" charset="0"/>
              </a:rPr>
              <a:t>So the go-to response is let’s get them back in here.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F2E3F9EA-5369-82B6-6A18-52F91635C252}"/>
              </a:ext>
            </a:extLst>
          </p:cNvPr>
          <p:cNvPicPr>
            <a:picLocks noChangeAspect="1"/>
          </p:cNvPicPr>
          <p:nvPr/>
        </p:nvPicPr>
        <p:blipFill>
          <a:blip r:embed="rId6"/>
          <a:stretch>
            <a:fillRect/>
          </a:stretch>
        </p:blipFill>
        <p:spPr>
          <a:xfrm>
            <a:off x="642477" y="4378455"/>
            <a:ext cx="1418146" cy="1418146"/>
          </a:xfrm>
          <a:prstGeom prst="rect">
            <a:avLst/>
          </a:prstGeom>
        </p:spPr>
      </p:pic>
    </p:spTree>
    <p:extLst>
      <p:ext uri="{BB962C8B-B14F-4D97-AF65-F5344CB8AC3E}">
        <p14:creationId xmlns:p14="http://schemas.microsoft.com/office/powerpoint/2010/main" val="36189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838200" y="270529"/>
            <a:ext cx="10515600" cy="1325563"/>
          </a:xfrm>
        </p:spPr>
        <p:txBody>
          <a:bodyPr>
            <a:normAutofit/>
          </a:bodyPr>
          <a:lstStyle/>
          <a:p>
            <a:r>
              <a:rPr lang="en-US" sz="4000" b="1" dirty="0"/>
              <a:t>Study Limitations</a:t>
            </a:r>
          </a:p>
        </p:txBody>
      </p:sp>
      <p:sp>
        <p:nvSpPr>
          <p:cNvPr id="5" name="Content Placeholder 2">
            <a:extLst>
              <a:ext uri="{FF2B5EF4-FFF2-40B4-BE49-F238E27FC236}">
                <a16:creationId xmlns:a16="http://schemas.microsoft.com/office/drawing/2014/main" id="{9BFDB2C3-000E-F944-88F4-B2AD31CAE2B1}"/>
              </a:ext>
            </a:extLst>
          </p:cNvPr>
          <p:cNvSpPr>
            <a:spLocks noGrp="1"/>
          </p:cNvSpPr>
          <p:nvPr>
            <p:ph idx="1"/>
          </p:nvPr>
        </p:nvSpPr>
        <p:spPr>
          <a:xfrm>
            <a:off x="925513" y="1382604"/>
            <a:ext cx="10515600" cy="4351337"/>
          </a:xfrm>
        </p:spPr>
        <p:txBody>
          <a:bodyPr/>
          <a:lstStyle/>
          <a:p>
            <a:r>
              <a:rPr lang="en-US" sz="2800" dirty="0">
                <a:latin typeface="+mj-lt"/>
              </a:rPr>
              <a:t>Providers practicing in a single city</a:t>
            </a:r>
          </a:p>
          <a:p>
            <a:r>
              <a:rPr lang="en-US" dirty="0">
                <a:latin typeface="+mj-lt"/>
              </a:rPr>
              <a:t>Social desirability bias </a:t>
            </a:r>
          </a:p>
          <a:p>
            <a:r>
              <a:rPr lang="en-US" dirty="0">
                <a:latin typeface="+mj-lt"/>
              </a:rPr>
              <a:t>Unable to assess real-world practice, biases </a:t>
            </a:r>
          </a:p>
          <a:p>
            <a:r>
              <a:rPr lang="en-US" dirty="0">
                <a:latin typeface="+mj-lt"/>
              </a:rPr>
              <a:t>No patient perspective</a:t>
            </a:r>
          </a:p>
          <a:p>
            <a:pPr marL="0" indent="0">
              <a:buNone/>
            </a:pPr>
            <a:endParaRPr lang="en-US" sz="2800" dirty="0">
              <a:latin typeface="+mj-lt"/>
            </a:endParaRPr>
          </a:p>
        </p:txBody>
      </p:sp>
    </p:spTree>
    <p:extLst>
      <p:ext uri="{BB962C8B-B14F-4D97-AF65-F5344CB8AC3E}">
        <p14:creationId xmlns:p14="http://schemas.microsoft.com/office/powerpoint/2010/main" val="355170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a:xfrm>
            <a:off x="838200" y="284915"/>
            <a:ext cx="10515600" cy="1325563"/>
          </a:xfrm>
        </p:spPr>
        <p:txBody>
          <a:bodyPr>
            <a:normAutofit/>
          </a:bodyPr>
          <a:lstStyle/>
          <a:p>
            <a:r>
              <a:rPr lang="en-US" sz="4000" b="1" dirty="0"/>
              <a:t>Discussion</a:t>
            </a:r>
          </a:p>
        </p:txBody>
      </p:sp>
      <p:sp>
        <p:nvSpPr>
          <p:cNvPr id="22" name="Content Placeholder 21">
            <a:extLst>
              <a:ext uri="{FF2B5EF4-FFF2-40B4-BE49-F238E27FC236}">
                <a16:creationId xmlns:a16="http://schemas.microsoft.com/office/drawing/2014/main" id="{1C384D79-E1DF-8ED4-C967-E9E84013827A}"/>
              </a:ext>
            </a:extLst>
          </p:cNvPr>
          <p:cNvSpPr>
            <a:spLocks noGrp="1"/>
          </p:cNvSpPr>
          <p:nvPr>
            <p:ph idx="1"/>
          </p:nvPr>
        </p:nvSpPr>
        <p:spPr>
          <a:xfrm>
            <a:off x="892604" y="1423060"/>
            <a:ext cx="10515600" cy="4351338"/>
          </a:xfrm>
        </p:spPr>
        <p:txBody>
          <a:bodyPr>
            <a:normAutofit/>
          </a:bodyPr>
          <a:lstStyle/>
          <a:p>
            <a:r>
              <a:rPr lang="en-US" dirty="0">
                <a:latin typeface="+mj-lt"/>
              </a:rPr>
              <a:t>High levels of variability in beliefs, approaches, and behaviors </a:t>
            </a:r>
          </a:p>
          <a:p>
            <a:r>
              <a:rPr lang="en-US" dirty="0">
                <a:latin typeface="+mj-lt"/>
              </a:rPr>
              <a:t>Practices largely influenced by diverse beliefs about defining treatment “success”</a:t>
            </a:r>
          </a:p>
          <a:p>
            <a:r>
              <a:rPr lang="en-US" dirty="0">
                <a:latin typeface="+mj-lt"/>
              </a:rPr>
              <a:t>Increasing buprenorphine access and retention requires us addressing this variability to improve care </a:t>
            </a:r>
          </a:p>
          <a:p>
            <a:pPr lvl="1"/>
            <a:r>
              <a:rPr lang="en-US" dirty="0">
                <a:latin typeface="+mj-lt"/>
                <a:cs typeface="Calibri Light" panose="020F0302020204030204" pitchFamily="34" charset="0"/>
              </a:rPr>
              <a:t>Education, guidelines, and quality measures </a:t>
            </a:r>
          </a:p>
        </p:txBody>
      </p:sp>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sz="quarter" idx="12"/>
          </p:nvPr>
        </p:nvSpPr>
        <p:spPr/>
        <p:txBody>
          <a:bodyPr/>
          <a:lstStyle/>
          <a:p>
            <a:fld id="{00000000-1234-1234-1234-123412341234}" type="slidenum">
              <a:rPr lang="en-US" smtClean="0"/>
              <a:pPr/>
              <a:t>19</a:t>
            </a:fld>
            <a:endParaRPr lang="en-US" dirty="0"/>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17535"/>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7CB50B-1853-63EF-54A2-65E671F1EEFC}"/>
              </a:ext>
            </a:extLst>
          </p:cNvPr>
          <p:cNvSpPr txBox="1">
            <a:spLocks/>
          </p:cNvSpPr>
          <p:nvPr/>
        </p:nvSpPr>
        <p:spPr>
          <a:xfrm>
            <a:off x="892604" y="129545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latin typeface="+mj-lt"/>
            </a:endParaRPr>
          </a:p>
        </p:txBody>
      </p:sp>
    </p:spTree>
    <p:extLst>
      <p:ext uri="{BB962C8B-B14F-4D97-AF65-F5344CB8AC3E}">
        <p14:creationId xmlns:p14="http://schemas.microsoft.com/office/powerpoint/2010/main" val="34838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idx="12"/>
          </p:nvPr>
        </p:nvSpPr>
        <p:spPr>
          <a:xfrm>
            <a:off x="8610600" y="6356350"/>
            <a:ext cx="2743200" cy="365125"/>
          </a:xfrm>
        </p:spPr>
        <p:txBody>
          <a:bodyPr/>
          <a:lstStyle/>
          <a:p>
            <a:fld id="{00000000-1234-1234-1234-123412341234}" type="slidenum">
              <a:rPr lang="en-US" smtClean="0"/>
              <a:pPr/>
              <a:t>2</a:t>
            </a:fld>
            <a:endParaRPr lang="en-US" dirty="0"/>
          </a:p>
        </p:txBody>
      </p:sp>
      <p:sp>
        <p:nvSpPr>
          <p:cNvPr id="3" name="Title 1">
            <a:extLst>
              <a:ext uri="{FF2B5EF4-FFF2-40B4-BE49-F238E27FC236}">
                <a16:creationId xmlns:a16="http://schemas.microsoft.com/office/drawing/2014/main" id="{926691DD-F9FB-05F0-3DBB-AC296842A75B}"/>
              </a:ext>
            </a:extLst>
          </p:cNvPr>
          <p:cNvSpPr txBox="1">
            <a:spLocks/>
          </p:cNvSpPr>
          <p:nvPr/>
        </p:nvSpPr>
        <p:spPr>
          <a:xfrm>
            <a:off x="605368" y="476872"/>
            <a:ext cx="11074576" cy="46166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6" name="TextBox 15">
            <a:extLst>
              <a:ext uri="{FF2B5EF4-FFF2-40B4-BE49-F238E27FC236}">
                <a16:creationId xmlns:a16="http://schemas.microsoft.com/office/drawing/2014/main" id="{B4B76532-7BB2-D4A1-BE08-ABFE79894C82}"/>
              </a:ext>
            </a:extLst>
          </p:cNvPr>
          <p:cNvSpPr txBox="1"/>
          <p:nvPr/>
        </p:nvSpPr>
        <p:spPr>
          <a:xfrm>
            <a:off x="2540235" y="2443655"/>
            <a:ext cx="7204842" cy="523220"/>
          </a:xfrm>
          <a:prstGeom prst="rect">
            <a:avLst/>
          </a:prstGeom>
          <a:noFill/>
        </p:spPr>
        <p:txBody>
          <a:bodyPr wrap="square" rtlCol="0">
            <a:spAutoFit/>
          </a:bodyPr>
          <a:lstStyle/>
          <a:p>
            <a:pPr algn="ctr"/>
            <a:r>
              <a:rPr lang="en-US" sz="2800" dirty="0">
                <a:latin typeface="+mj-lt"/>
              </a:rPr>
              <a:t>I have no conflicts of interest to disclose</a:t>
            </a:r>
          </a:p>
        </p:txBody>
      </p:sp>
    </p:spTree>
    <p:extLst>
      <p:ext uri="{BB962C8B-B14F-4D97-AF65-F5344CB8AC3E}">
        <p14:creationId xmlns:p14="http://schemas.microsoft.com/office/powerpoint/2010/main" val="55470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39B6A-4A27-CD58-1B21-2F90CC427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1CBF6-D39D-72D2-85B9-E1B163EE5215}"/>
              </a:ext>
            </a:extLst>
          </p:cNvPr>
          <p:cNvSpPr>
            <a:spLocks noGrp="1"/>
          </p:cNvSpPr>
          <p:nvPr>
            <p:ph type="title"/>
          </p:nvPr>
        </p:nvSpPr>
        <p:spPr>
          <a:xfrm>
            <a:off x="838200" y="284915"/>
            <a:ext cx="10515600" cy="1325563"/>
          </a:xfrm>
        </p:spPr>
        <p:txBody>
          <a:bodyPr>
            <a:normAutofit/>
          </a:bodyPr>
          <a:lstStyle/>
          <a:p>
            <a:r>
              <a:rPr lang="en-US" sz="4000" b="1" dirty="0"/>
              <a:t>Discussion </a:t>
            </a:r>
          </a:p>
        </p:txBody>
      </p:sp>
      <p:sp>
        <p:nvSpPr>
          <p:cNvPr id="5" name="Slide Number Placeholder 2">
            <a:extLst>
              <a:ext uri="{FF2B5EF4-FFF2-40B4-BE49-F238E27FC236}">
                <a16:creationId xmlns:a16="http://schemas.microsoft.com/office/drawing/2014/main" id="{288EAB40-951C-F9E3-3DF6-B2555FFD4E2E}"/>
              </a:ext>
            </a:extLst>
          </p:cNvPr>
          <p:cNvSpPr>
            <a:spLocks noGrp="1"/>
          </p:cNvSpPr>
          <p:nvPr>
            <p:ph type="sldNum" sz="quarter" idx="12"/>
          </p:nvPr>
        </p:nvSpPr>
        <p:spPr/>
        <p:txBody>
          <a:bodyPr/>
          <a:lstStyle/>
          <a:p>
            <a:fld id="{00000000-1234-1234-1234-123412341234}" type="slidenum">
              <a:rPr lang="en-US" smtClean="0"/>
              <a:pPr/>
              <a:t>20</a:t>
            </a:fld>
            <a:endParaRPr lang="en-US" dirty="0"/>
          </a:p>
        </p:txBody>
      </p:sp>
      <p:sp>
        <p:nvSpPr>
          <p:cNvPr id="4" name="Rectangle 3">
            <a:extLst>
              <a:ext uri="{FF2B5EF4-FFF2-40B4-BE49-F238E27FC236}">
                <a16:creationId xmlns:a16="http://schemas.microsoft.com/office/drawing/2014/main" id="{FFA2785C-7293-A93A-03E7-29439FACB7C2}"/>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146A88E-B251-F3DA-183A-4521B9FE11BE}"/>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995BC10E-4453-931A-082D-1F10CFD3B652}"/>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B8C129FB-88D7-D44C-40BA-A1419CC08B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C5DA486A-1929-D7A2-B66D-4E5352A31D00}"/>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0316B078-71F8-6731-F5E3-A170935B2CD7}"/>
              </a:ext>
            </a:extLst>
          </p:cNvPr>
          <p:cNvCxnSpPr>
            <a:cxnSpLocks/>
          </p:cNvCxnSpPr>
          <p:nvPr/>
        </p:nvCxnSpPr>
        <p:spPr>
          <a:xfrm>
            <a:off x="925975" y="1217535"/>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35AA41-DFD9-0AEE-AA85-D8EFA2F00ECF}"/>
              </a:ext>
            </a:extLst>
          </p:cNvPr>
          <p:cNvSpPr txBox="1">
            <a:spLocks/>
          </p:cNvSpPr>
          <p:nvPr/>
        </p:nvSpPr>
        <p:spPr>
          <a:xfrm>
            <a:off x="892604" y="129545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latin typeface="+mj-lt"/>
            </a:endParaRPr>
          </a:p>
        </p:txBody>
      </p:sp>
      <p:pic>
        <p:nvPicPr>
          <p:cNvPr id="15" name="Picture 14" descr="A close-up of a white background&#10;&#10;Description automatically generated">
            <a:extLst>
              <a:ext uri="{FF2B5EF4-FFF2-40B4-BE49-F238E27FC236}">
                <a16:creationId xmlns:a16="http://schemas.microsoft.com/office/drawing/2014/main" id="{8CFFF3E2-26DB-32CC-5DF6-30B9BECC165F}"/>
              </a:ext>
            </a:extLst>
          </p:cNvPr>
          <p:cNvPicPr>
            <a:picLocks noChangeAspect="1"/>
          </p:cNvPicPr>
          <p:nvPr/>
        </p:nvPicPr>
        <p:blipFill>
          <a:blip r:embed="rId6"/>
          <a:stretch>
            <a:fillRect/>
          </a:stretch>
        </p:blipFill>
        <p:spPr>
          <a:xfrm>
            <a:off x="875608" y="1969717"/>
            <a:ext cx="5148993" cy="1840831"/>
          </a:xfrm>
          <a:prstGeom prst="rect">
            <a:avLst/>
          </a:prstGeom>
        </p:spPr>
      </p:pic>
      <p:pic>
        <p:nvPicPr>
          <p:cNvPr id="17" name="Picture 16">
            <a:extLst>
              <a:ext uri="{FF2B5EF4-FFF2-40B4-BE49-F238E27FC236}">
                <a16:creationId xmlns:a16="http://schemas.microsoft.com/office/drawing/2014/main" id="{A462FECC-D69A-C7FC-741B-590C3D6BC8CF}"/>
              </a:ext>
            </a:extLst>
          </p:cNvPr>
          <p:cNvPicPr>
            <a:picLocks noChangeAspect="1"/>
          </p:cNvPicPr>
          <p:nvPr/>
        </p:nvPicPr>
        <p:blipFill>
          <a:blip r:embed="rId7"/>
          <a:stretch>
            <a:fillRect/>
          </a:stretch>
        </p:blipFill>
        <p:spPr>
          <a:xfrm>
            <a:off x="6167400" y="3722650"/>
            <a:ext cx="457200" cy="12700"/>
          </a:xfrm>
          <a:prstGeom prst="rect">
            <a:avLst/>
          </a:prstGeom>
        </p:spPr>
      </p:pic>
      <p:pic>
        <p:nvPicPr>
          <p:cNvPr id="19" name="Picture 18" descr="A close-up of a logo&#10;&#10;Description automatically generated">
            <a:extLst>
              <a:ext uri="{FF2B5EF4-FFF2-40B4-BE49-F238E27FC236}">
                <a16:creationId xmlns:a16="http://schemas.microsoft.com/office/drawing/2014/main" id="{58EABA59-D92D-D41A-6B0C-BFF09FDDBD2F}"/>
              </a:ext>
            </a:extLst>
          </p:cNvPr>
          <p:cNvPicPr>
            <a:picLocks noChangeAspect="1"/>
          </p:cNvPicPr>
          <p:nvPr/>
        </p:nvPicPr>
        <p:blipFill>
          <a:blip r:embed="rId8"/>
          <a:stretch>
            <a:fillRect/>
          </a:stretch>
        </p:blipFill>
        <p:spPr>
          <a:xfrm>
            <a:off x="1305869" y="3967867"/>
            <a:ext cx="3837902" cy="1351609"/>
          </a:xfrm>
          <a:prstGeom prst="rect">
            <a:avLst/>
          </a:prstGeom>
        </p:spPr>
      </p:pic>
      <p:pic>
        <p:nvPicPr>
          <p:cNvPr id="24" name="Content Placeholder 23" descr="A close-up of a document&#10;&#10;Description automatically generated">
            <a:extLst>
              <a:ext uri="{FF2B5EF4-FFF2-40B4-BE49-F238E27FC236}">
                <a16:creationId xmlns:a16="http://schemas.microsoft.com/office/drawing/2014/main" id="{9B4EFAF0-A3DD-9B01-D5D9-0B9550EBBD2D}"/>
              </a:ext>
            </a:extLst>
          </p:cNvPr>
          <p:cNvPicPr>
            <a:picLocks noGrp="1" noChangeAspect="1"/>
          </p:cNvPicPr>
          <p:nvPr>
            <p:ph idx="1"/>
          </p:nvPr>
        </p:nvPicPr>
        <p:blipFill>
          <a:blip r:embed="rId9"/>
          <a:stretch>
            <a:fillRect/>
          </a:stretch>
        </p:blipFill>
        <p:spPr>
          <a:xfrm>
            <a:off x="6269122" y="1965151"/>
            <a:ext cx="5030274" cy="3261205"/>
          </a:xfrm>
        </p:spPr>
      </p:pic>
    </p:spTree>
    <p:extLst>
      <p:ext uri="{BB962C8B-B14F-4D97-AF65-F5344CB8AC3E}">
        <p14:creationId xmlns:p14="http://schemas.microsoft.com/office/powerpoint/2010/main" val="1847966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a:xfrm>
            <a:off x="838200" y="257719"/>
            <a:ext cx="10515600" cy="1325563"/>
          </a:xfrm>
        </p:spPr>
        <p:txBody>
          <a:bodyPr>
            <a:normAutofit/>
          </a:bodyPr>
          <a:lstStyle/>
          <a:p>
            <a:r>
              <a:rPr lang="en-US" sz="4000" b="1" dirty="0"/>
              <a:t>Acknowledgements</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17535"/>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idx="12"/>
          </p:nvPr>
        </p:nvSpPr>
        <p:spPr>
          <a:xfrm>
            <a:off x="8610600" y="6356350"/>
            <a:ext cx="2743200" cy="365125"/>
          </a:xfrm>
        </p:spPr>
        <p:txBody>
          <a:bodyPr/>
          <a:lstStyle/>
          <a:p>
            <a:fld id="{00000000-1234-1234-1234-123412341234}" type="slidenum">
              <a:rPr lang="en-US" smtClean="0"/>
              <a:pPr/>
              <a:t>21</a:t>
            </a:fld>
            <a:endParaRPr lang="en-US" dirty="0"/>
          </a:p>
        </p:txBody>
      </p:sp>
      <p:sp>
        <p:nvSpPr>
          <p:cNvPr id="18" name="Content Placeholder 2">
            <a:extLst>
              <a:ext uri="{FF2B5EF4-FFF2-40B4-BE49-F238E27FC236}">
                <a16:creationId xmlns:a16="http://schemas.microsoft.com/office/drawing/2014/main" id="{2303B029-DC85-4876-53B3-2E9124C34B22}"/>
              </a:ext>
            </a:extLst>
          </p:cNvPr>
          <p:cNvSpPr txBox="1">
            <a:spLocks/>
          </p:cNvSpPr>
          <p:nvPr/>
        </p:nvSpPr>
        <p:spPr>
          <a:xfrm>
            <a:off x="5839574" y="1320040"/>
            <a:ext cx="5033835" cy="48371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400" b="1" u="sng" dirty="0">
                <a:solidFill>
                  <a:schemeClr val="tx1"/>
                </a:solidFill>
                <a:latin typeface="+mj-lt"/>
                <a:cs typeface="Calibri Light" panose="020F0302020204030204" pitchFamily="34" charset="0"/>
              </a:rPr>
              <a:t>Funding </a:t>
            </a:r>
          </a:p>
          <a:p>
            <a:pPr lvl="1"/>
            <a:r>
              <a:rPr lang="en-US" dirty="0">
                <a:solidFill>
                  <a:schemeClr val="tx1"/>
                </a:solidFill>
                <a:latin typeface="+mj-lt"/>
                <a:cs typeface="Calibri Light" panose="020F0302020204030204" pitchFamily="34" charset="0"/>
              </a:rPr>
              <a:t>Pew Charitable Trusts  </a:t>
            </a:r>
          </a:p>
          <a:p>
            <a:pPr marL="571500" lvl="1" indent="0">
              <a:buNone/>
            </a:pPr>
            <a:endParaRPr lang="en-US" dirty="0">
              <a:solidFill>
                <a:schemeClr val="tx1"/>
              </a:solidFill>
              <a:latin typeface="+mj-lt"/>
              <a:cs typeface="Calibri Light" panose="020F0302020204030204" pitchFamily="34" charset="0"/>
            </a:endParaRPr>
          </a:p>
          <a:p>
            <a:endParaRPr lang="en-US" sz="2400" dirty="0">
              <a:solidFill>
                <a:schemeClr val="tx1"/>
              </a:solidFill>
              <a:latin typeface="+mj-lt"/>
              <a:cs typeface="Calibri Light" panose="020F0302020204030204" pitchFamily="34" charset="0"/>
            </a:endParaRPr>
          </a:p>
          <a:p>
            <a:pPr marL="0" indent="0">
              <a:buFont typeface="Arial"/>
              <a:buNone/>
            </a:pPr>
            <a:endParaRPr lang="en-US" sz="2400" dirty="0">
              <a:solidFill>
                <a:schemeClr val="tx1"/>
              </a:solidFill>
              <a:latin typeface="+mj-lt"/>
              <a:cs typeface="Calibri Light" panose="020F0302020204030204" pitchFamily="34" charset="0"/>
            </a:endParaRPr>
          </a:p>
        </p:txBody>
      </p:sp>
      <p:sp>
        <p:nvSpPr>
          <p:cNvPr id="19" name="Content Placeholder 2">
            <a:extLst>
              <a:ext uri="{FF2B5EF4-FFF2-40B4-BE49-F238E27FC236}">
                <a16:creationId xmlns:a16="http://schemas.microsoft.com/office/drawing/2014/main" id="{13088216-D933-E926-84D7-84C3761678FE}"/>
              </a:ext>
            </a:extLst>
          </p:cNvPr>
          <p:cNvSpPr txBox="1">
            <a:spLocks/>
          </p:cNvSpPr>
          <p:nvPr/>
        </p:nvSpPr>
        <p:spPr>
          <a:xfrm>
            <a:off x="925975" y="1320039"/>
            <a:ext cx="5257800" cy="47033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400" b="1" u="sng" dirty="0">
                <a:solidFill>
                  <a:schemeClr val="tx1"/>
                </a:solidFill>
                <a:latin typeface="+mj-lt"/>
                <a:cs typeface="Calibri Light" panose="020F0302020204030204" pitchFamily="34" charset="0"/>
              </a:rPr>
              <a:t>Research Team</a:t>
            </a:r>
          </a:p>
          <a:p>
            <a:pPr marL="342900">
              <a:lnSpc>
                <a:spcPct val="100000"/>
              </a:lnSpc>
            </a:pPr>
            <a:r>
              <a:rPr lang="en-US" sz="2400" dirty="0">
                <a:solidFill>
                  <a:schemeClr val="tx1"/>
                </a:solidFill>
                <a:latin typeface="+mj-lt"/>
                <a:cs typeface="Calibri Light" panose="020F0302020204030204" pitchFamily="34" charset="0"/>
              </a:rPr>
              <a:t>M Holliday Davis, MA Hons</a:t>
            </a:r>
            <a:endParaRPr lang="en-US" sz="2400" kern="100" dirty="0">
              <a:latin typeface="+mj-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400" kern="100" dirty="0">
                <a:latin typeface="+mj-lt"/>
                <a:ea typeface="Calibri" panose="020F0502020204030204" pitchFamily="34" charset="0"/>
                <a:cs typeface="Times New Roman" panose="02020603050405020304" pitchFamily="18" charset="0"/>
              </a:rPr>
              <a:t>Selena Suhail-Sindhu, MPH</a:t>
            </a:r>
          </a:p>
          <a:p>
            <a:pPr marL="0" marR="0">
              <a:lnSpc>
                <a:spcPct val="100000"/>
              </a:lnSpc>
              <a:spcBef>
                <a:spcPts val="0"/>
              </a:spcBef>
              <a:spcAft>
                <a:spcPts val="0"/>
              </a:spcAft>
            </a:pPr>
            <a:r>
              <a:rPr lang="en-US" sz="2400" kern="100" dirty="0">
                <a:latin typeface="+mj-lt"/>
                <a:ea typeface="Calibri" panose="020F0502020204030204" pitchFamily="34" charset="0"/>
                <a:cs typeface="Times New Roman" panose="02020603050405020304" pitchFamily="18" charset="0"/>
              </a:rPr>
              <a:t>Gary McMurtrie, BA </a:t>
            </a:r>
          </a:p>
          <a:p>
            <a:pPr marL="0" marR="0">
              <a:lnSpc>
                <a:spcPct val="100000"/>
              </a:lnSpc>
              <a:spcBef>
                <a:spcPts val="0"/>
              </a:spcBef>
              <a:spcAft>
                <a:spcPts val="0"/>
              </a:spcAft>
            </a:pPr>
            <a:r>
              <a:rPr lang="en-US" sz="2400" kern="100" dirty="0">
                <a:latin typeface="+mj-lt"/>
                <a:ea typeface="Calibri" panose="020F0502020204030204" pitchFamily="34" charset="0"/>
                <a:cs typeface="Times New Roman" panose="02020603050405020304" pitchFamily="18" charset="0"/>
              </a:rPr>
              <a:t>Shoshana Aronowitz, PhD, MSHP </a:t>
            </a:r>
            <a:endParaRPr lang="en-US" sz="2400" kern="100" dirty="0">
              <a:effectLst/>
              <a:latin typeface="+mj-lt"/>
              <a:ea typeface="Calibri" panose="020F0502020204030204" pitchFamily="34" charset="0"/>
              <a:cs typeface="Times New Roman" panose="02020603050405020304" pitchFamily="18" charset="0"/>
            </a:endParaRPr>
          </a:p>
          <a:p>
            <a:pPr marL="342900"/>
            <a:endParaRPr lang="en-US" sz="2400" dirty="0">
              <a:solidFill>
                <a:schemeClr val="tx1"/>
              </a:solidFill>
              <a:latin typeface="+mj-lt"/>
              <a:cs typeface="Calibri Light" panose="020F0302020204030204" pitchFamily="34" charset="0"/>
            </a:endParaRPr>
          </a:p>
          <a:p>
            <a:pPr marL="114300" indent="0">
              <a:buNone/>
            </a:pPr>
            <a:br>
              <a:rPr lang="en-US" sz="2400" dirty="0">
                <a:solidFill>
                  <a:schemeClr val="tx1"/>
                </a:solidFill>
                <a:latin typeface="+mj-lt"/>
                <a:cs typeface="Calibri Light" panose="020F0302020204030204" pitchFamily="34" charset="0"/>
              </a:rPr>
            </a:br>
            <a:endParaRPr lang="en-US" sz="2400" dirty="0">
              <a:solidFill>
                <a:schemeClr val="tx1"/>
              </a:solidFill>
              <a:latin typeface="+mj-lt"/>
              <a:cs typeface="Calibri Light" panose="020F0302020204030204" pitchFamily="34" charset="0"/>
            </a:endParaRPr>
          </a:p>
          <a:p>
            <a:endParaRPr lang="en-US" sz="2400" dirty="0">
              <a:solidFill>
                <a:schemeClr val="tx1"/>
              </a:solidFill>
              <a:latin typeface="+mj-lt"/>
              <a:cs typeface="Calibri Light" panose="020F0302020204030204" pitchFamily="34" charset="0"/>
            </a:endParaRPr>
          </a:p>
          <a:p>
            <a:pPr marL="0" indent="0">
              <a:buFont typeface="Arial"/>
              <a:buNone/>
            </a:pPr>
            <a:endParaRPr lang="en-US" sz="2400" dirty="0">
              <a:solidFill>
                <a:schemeClr val="tx1"/>
              </a:solidFill>
              <a:latin typeface="+mj-lt"/>
              <a:cs typeface="Calibri Light" panose="020F0302020204030204" pitchFamily="34" charset="0"/>
            </a:endParaRPr>
          </a:p>
        </p:txBody>
      </p:sp>
      <p:pic>
        <p:nvPicPr>
          <p:cNvPr id="1026" name="Picture 2" descr="The Pew Charitable Trusts - Wikipedia">
            <a:extLst>
              <a:ext uri="{FF2B5EF4-FFF2-40B4-BE49-F238E27FC236}">
                <a16:creationId xmlns:a16="http://schemas.microsoft.com/office/drawing/2014/main" id="{ACB944F0-A530-CC14-E2AF-F9AD954C77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8764" y="2346171"/>
            <a:ext cx="2639398" cy="108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101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a:xfrm>
            <a:off x="838200" y="338273"/>
            <a:ext cx="10515600" cy="1325563"/>
          </a:xfrm>
        </p:spPr>
        <p:txBody>
          <a:bodyPr>
            <a:normAutofit/>
          </a:bodyPr>
          <a:lstStyle/>
          <a:p>
            <a:r>
              <a:rPr lang="en-US" sz="4000" b="1" dirty="0"/>
              <a:t>Questions?</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9808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idx="12"/>
          </p:nvPr>
        </p:nvSpPr>
        <p:spPr>
          <a:xfrm>
            <a:off x="8610600" y="6356350"/>
            <a:ext cx="2743200" cy="365125"/>
          </a:xfrm>
        </p:spPr>
        <p:txBody>
          <a:bodyPr/>
          <a:lstStyle/>
          <a:p>
            <a:fld id="{00000000-1234-1234-1234-123412341234}" type="slidenum">
              <a:rPr lang="en-US" smtClean="0"/>
              <a:pPr/>
              <a:t>22</a:t>
            </a:fld>
            <a:endParaRPr lang="en-US" dirty="0"/>
          </a:p>
        </p:txBody>
      </p:sp>
      <p:sp>
        <p:nvSpPr>
          <p:cNvPr id="13" name="TextBox 12">
            <a:extLst>
              <a:ext uri="{FF2B5EF4-FFF2-40B4-BE49-F238E27FC236}">
                <a16:creationId xmlns:a16="http://schemas.microsoft.com/office/drawing/2014/main" id="{553212EE-7346-B07F-3696-D508F5661EE8}"/>
              </a:ext>
            </a:extLst>
          </p:cNvPr>
          <p:cNvSpPr txBox="1"/>
          <p:nvPr/>
        </p:nvSpPr>
        <p:spPr>
          <a:xfrm>
            <a:off x="3148979" y="2671389"/>
            <a:ext cx="5894041" cy="461665"/>
          </a:xfrm>
          <a:prstGeom prst="rect">
            <a:avLst/>
          </a:prstGeom>
          <a:noFill/>
        </p:spPr>
        <p:txBody>
          <a:bodyPr wrap="square" rtlCol="0">
            <a:spAutoFit/>
          </a:bodyPr>
          <a:lstStyle/>
          <a:p>
            <a:pPr algn="ctr">
              <a:spcAft>
                <a:spcPts val="1200"/>
              </a:spcAft>
            </a:pPr>
            <a:r>
              <a:rPr lang="en-US" sz="2400" dirty="0">
                <a:latin typeface="+mj-lt"/>
                <a:hlinkClick r:id="rId6">
                  <a:extLst>
                    <a:ext uri="{A12FA001-AC4F-418D-AE19-62706E023703}">
                      <ahyp:hlinkClr xmlns:ahyp="http://schemas.microsoft.com/office/drawing/2018/hyperlinkcolor" val="tx"/>
                    </a:ext>
                  </a:extLst>
                </a:hlinkClick>
              </a:rPr>
              <a:t>Lowenstm@pennmedicine.upenn.edu</a:t>
            </a:r>
            <a:endParaRPr lang="en-US" sz="2400" dirty="0">
              <a:latin typeface="+mj-lt"/>
            </a:endParaRPr>
          </a:p>
        </p:txBody>
      </p:sp>
    </p:spTree>
    <p:extLst>
      <p:ext uri="{BB962C8B-B14F-4D97-AF65-F5344CB8AC3E}">
        <p14:creationId xmlns:p14="http://schemas.microsoft.com/office/powerpoint/2010/main" val="1724340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838200" y="270529"/>
            <a:ext cx="10515600" cy="1325563"/>
          </a:xfrm>
        </p:spPr>
        <p:txBody>
          <a:bodyPr>
            <a:normAutofit/>
          </a:bodyPr>
          <a:lstStyle/>
          <a:p>
            <a:r>
              <a:rPr lang="en-US" sz="4000" b="1" dirty="0"/>
              <a:t>Determining “success” in treatment</a:t>
            </a:r>
          </a:p>
        </p:txBody>
      </p:sp>
      <p:sp>
        <p:nvSpPr>
          <p:cNvPr id="2" name="Rounded Rectangular Callout 1">
            <a:extLst>
              <a:ext uri="{FF2B5EF4-FFF2-40B4-BE49-F238E27FC236}">
                <a16:creationId xmlns:a16="http://schemas.microsoft.com/office/drawing/2014/main" id="{5D71D70F-17D3-66B3-17FD-C3CAE5C0CE26}"/>
              </a:ext>
            </a:extLst>
          </p:cNvPr>
          <p:cNvSpPr/>
          <p:nvPr/>
        </p:nvSpPr>
        <p:spPr>
          <a:xfrm>
            <a:off x="2738107" y="1680999"/>
            <a:ext cx="8615693" cy="3822727"/>
          </a:xfrm>
          <a:prstGeom prst="wedgeRoundRectCallout">
            <a:avLst>
              <a:gd name="adj1" fmla="val -56710"/>
              <a:gd name="adj2" fmla="val 23738"/>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latin typeface="Calibri" panose="020F0502020204030204" pitchFamily="34" charset="0"/>
                <a:cs typeface="Calibri" panose="020F0502020204030204" pitchFamily="34" charset="0"/>
              </a:rPr>
              <a:t>We require a urine drug screen every two weeks, which is when they pick up their buprenorphine … And, if there is benzo in the urine, more than one, we assess for if there’s a need for higher level of care. And, if there is not and the patient is not willing to stop, then that would be grounds for discharge from our buprenorphine program .. And anybody who is not able to engage four groups and four appointments, </a:t>
            </a:r>
            <a:r>
              <a:rPr lang="en-US" sz="2400" b="1" i="1" dirty="0">
                <a:solidFill>
                  <a:schemeClr val="tx1"/>
                </a:solidFill>
                <a:latin typeface="Calibri" panose="020F0502020204030204" pitchFamily="34" charset="0"/>
                <a:cs typeface="Calibri" panose="020F0502020204030204" pitchFamily="34" charset="0"/>
              </a:rPr>
              <a:t>it’s self-selected basically because they discharge themselves out.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673D57E1-9616-5ABA-0C33-65ABA56C4EBA}"/>
              </a:ext>
            </a:extLst>
          </p:cNvPr>
          <p:cNvPicPr>
            <a:picLocks noChangeAspect="1"/>
          </p:cNvPicPr>
          <p:nvPr/>
        </p:nvPicPr>
        <p:blipFill>
          <a:blip r:embed="rId6"/>
          <a:stretch>
            <a:fillRect/>
          </a:stretch>
        </p:blipFill>
        <p:spPr>
          <a:xfrm>
            <a:off x="642477" y="4378455"/>
            <a:ext cx="1418146" cy="1418146"/>
          </a:xfrm>
          <a:prstGeom prst="rect">
            <a:avLst/>
          </a:prstGeom>
        </p:spPr>
      </p:pic>
    </p:spTree>
    <p:extLst>
      <p:ext uri="{BB962C8B-B14F-4D97-AF65-F5344CB8AC3E}">
        <p14:creationId xmlns:p14="http://schemas.microsoft.com/office/powerpoint/2010/main" val="30820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9FAF0-BD4F-C97B-519C-FC3291CB14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202B2E-DD60-021E-9AD8-DA64D2957CA1}"/>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3BA6EEE-1CD0-2A27-2B6F-1BD6F219ADDE}"/>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080622DE-7959-CF1B-A122-9D18A3CC1022}"/>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18CECC5-AF22-AA54-5F59-8A25F8E405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A1A8B5B0-B747-3832-82F7-A5E700F9644C}"/>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0F24D44A-DF3B-A9E5-3FF8-711E82494D51}"/>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ounded Rectangular Callout 1">
            <a:extLst>
              <a:ext uri="{FF2B5EF4-FFF2-40B4-BE49-F238E27FC236}">
                <a16:creationId xmlns:a16="http://schemas.microsoft.com/office/drawing/2014/main" id="{1AA54864-771A-1598-38B4-A133D9C7465B}"/>
              </a:ext>
            </a:extLst>
          </p:cNvPr>
          <p:cNvSpPr/>
          <p:nvPr/>
        </p:nvSpPr>
        <p:spPr>
          <a:xfrm>
            <a:off x="3039035" y="1955200"/>
            <a:ext cx="8314765" cy="3208623"/>
          </a:xfrm>
          <a:prstGeom prst="wedgeRoundRectCallout">
            <a:avLst>
              <a:gd name="adj1" fmla="val -56710"/>
              <a:gd name="adj2" fmla="val 23738"/>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latin typeface="Calibri" panose="020F0502020204030204" pitchFamily="34" charset="0"/>
                <a:cs typeface="Calibri" panose="020F0502020204030204" pitchFamily="34" charset="0"/>
              </a:rPr>
              <a:t>We’re looking for </a:t>
            </a:r>
            <a:r>
              <a:rPr lang="en-US" sz="2400" b="1" i="1" dirty="0">
                <a:solidFill>
                  <a:schemeClr val="tx1"/>
                </a:solidFill>
                <a:latin typeface="Calibri" panose="020F0502020204030204" pitchFamily="34" charset="0"/>
                <a:cs typeface="Calibri" panose="020F0502020204030204" pitchFamily="34" charset="0"/>
              </a:rPr>
              <a:t>what folks’ goals of care are and how we can support them in that </a:t>
            </a:r>
            <a:r>
              <a:rPr lang="en-US" sz="2400" i="1" dirty="0">
                <a:solidFill>
                  <a:schemeClr val="tx1"/>
                </a:solidFill>
                <a:latin typeface="Calibri" panose="020F0502020204030204" pitchFamily="34" charset="0"/>
                <a:cs typeface="Calibri" panose="020F0502020204030204" pitchFamily="34" charset="0"/>
              </a:rPr>
              <a:t>and also a big component of harm reduction and overdose prevention, avoidance of injection-related complications and then addressing co-occurring psychiatric problems … screening for infectious diseases, contraception, and follow-up for acute medical complications.</a:t>
            </a:r>
            <a:endParaRPr lang="en-US" sz="2800" i="1" dirty="0">
              <a:solidFill>
                <a:schemeClr val="tx1"/>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850DCA8F-BA57-7746-7451-3F9BD91E89F3}"/>
              </a:ext>
            </a:extLst>
          </p:cNvPr>
          <p:cNvSpPr>
            <a:spLocks noGrp="1"/>
          </p:cNvSpPr>
          <p:nvPr>
            <p:ph type="title"/>
          </p:nvPr>
        </p:nvSpPr>
        <p:spPr>
          <a:xfrm>
            <a:off x="838200" y="280988"/>
            <a:ext cx="10515600" cy="1325562"/>
          </a:xfrm>
        </p:spPr>
        <p:txBody>
          <a:bodyPr>
            <a:normAutofit/>
          </a:bodyPr>
          <a:lstStyle/>
          <a:p>
            <a:r>
              <a:rPr lang="en-US" sz="4000" b="1" dirty="0"/>
              <a:t>Determining “success” in treatment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47F15583-2EB4-4AA1-1C48-E952B6E5BADC}"/>
              </a:ext>
            </a:extLst>
          </p:cNvPr>
          <p:cNvPicPr>
            <a:picLocks noChangeAspect="1"/>
          </p:cNvPicPr>
          <p:nvPr/>
        </p:nvPicPr>
        <p:blipFill>
          <a:blip r:embed="rId6"/>
          <a:stretch>
            <a:fillRect/>
          </a:stretch>
        </p:blipFill>
        <p:spPr>
          <a:xfrm>
            <a:off x="642477" y="4378455"/>
            <a:ext cx="1418146" cy="1418146"/>
          </a:xfrm>
          <a:prstGeom prst="rect">
            <a:avLst/>
          </a:prstGeom>
        </p:spPr>
      </p:pic>
    </p:spTree>
    <p:extLst>
      <p:ext uri="{BB962C8B-B14F-4D97-AF65-F5344CB8AC3E}">
        <p14:creationId xmlns:p14="http://schemas.microsoft.com/office/powerpoint/2010/main" val="34241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a:xfrm>
            <a:off x="838200" y="336549"/>
            <a:ext cx="10515600" cy="1325563"/>
          </a:xfrm>
        </p:spPr>
        <p:txBody>
          <a:bodyPr>
            <a:normAutofit/>
          </a:bodyPr>
          <a:lstStyle/>
          <a:p>
            <a:r>
              <a:rPr lang="en-US" sz="4000" b="1" dirty="0"/>
              <a:t>MOUDs save lives but few receive treatment</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96365"/>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ACB030-7317-51AF-7579-06DD1EAE2E0F}"/>
              </a:ext>
            </a:extLst>
          </p:cNvPr>
          <p:cNvSpPr txBox="1"/>
          <p:nvPr/>
        </p:nvSpPr>
        <p:spPr>
          <a:xfrm>
            <a:off x="5020917" y="6353711"/>
            <a:ext cx="2512804" cy="584775"/>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NASEM, 2019; Dowell, 2024</a:t>
            </a:r>
          </a:p>
          <a:p>
            <a:endParaRPr lang="en-US" sz="1600" dirty="0">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5C5FDE6E-E204-89C2-6C5B-6AACB364CAFC}"/>
              </a:ext>
            </a:extLst>
          </p:cNvPr>
          <p:cNvPicPr>
            <a:picLocks noChangeAspect="1"/>
          </p:cNvPicPr>
          <p:nvPr/>
        </p:nvPicPr>
        <p:blipFill>
          <a:blip r:embed="rId6"/>
          <a:stretch>
            <a:fillRect/>
          </a:stretch>
        </p:blipFill>
        <p:spPr>
          <a:xfrm>
            <a:off x="925975" y="1598680"/>
            <a:ext cx="2778835" cy="4168254"/>
          </a:xfrm>
          <a:prstGeom prst="rect">
            <a:avLst/>
          </a:prstGeom>
        </p:spPr>
      </p:pic>
      <p:graphicFrame>
        <p:nvGraphicFramePr>
          <p:cNvPr id="5" name="Content Placeholder 3">
            <a:extLst>
              <a:ext uri="{FF2B5EF4-FFF2-40B4-BE49-F238E27FC236}">
                <a16:creationId xmlns:a16="http://schemas.microsoft.com/office/drawing/2014/main" id="{164214D1-7628-819B-A786-85163C71CB26}"/>
              </a:ext>
            </a:extLst>
          </p:cNvPr>
          <p:cNvGraphicFramePr>
            <a:graphicFrameLocks/>
          </p:cNvGraphicFramePr>
          <p:nvPr>
            <p:extLst>
              <p:ext uri="{D42A27DB-BD31-4B8C-83A1-F6EECF244321}">
                <p14:modId xmlns:p14="http://schemas.microsoft.com/office/powerpoint/2010/main" val="1688694725"/>
              </p:ext>
            </p:extLst>
          </p:nvPr>
        </p:nvGraphicFramePr>
        <p:xfrm>
          <a:off x="3704810" y="1964426"/>
          <a:ext cx="4425583" cy="3873443"/>
        </p:xfrm>
        <a:graphic>
          <a:graphicData uri="http://schemas.openxmlformats.org/drawingml/2006/chart">
            <c:chart xmlns:c="http://schemas.openxmlformats.org/drawingml/2006/chart" xmlns:r="http://schemas.openxmlformats.org/officeDocument/2006/relationships" r:id="rId7"/>
          </a:graphicData>
        </a:graphic>
      </p:graphicFrame>
      <p:pic>
        <p:nvPicPr>
          <p:cNvPr id="7" name="Picture 6" descr="A black background with a black square&#10;&#10;Description automatically generated with medium confidence">
            <a:extLst>
              <a:ext uri="{FF2B5EF4-FFF2-40B4-BE49-F238E27FC236}">
                <a16:creationId xmlns:a16="http://schemas.microsoft.com/office/drawing/2014/main" id="{6D4A3F37-9942-C8C1-F1BF-FC91B1830D68}"/>
              </a:ext>
            </a:extLst>
          </p:cNvPr>
          <p:cNvPicPr>
            <a:picLocks noChangeAspect="1"/>
          </p:cNvPicPr>
          <p:nvPr/>
        </p:nvPicPr>
        <p:blipFill>
          <a:blip r:embed="rId8"/>
          <a:stretch>
            <a:fillRect/>
          </a:stretch>
        </p:blipFill>
        <p:spPr>
          <a:xfrm>
            <a:off x="8203677" y="2621928"/>
            <a:ext cx="2705551" cy="2705551"/>
          </a:xfrm>
          <a:prstGeom prst="rect">
            <a:avLst/>
          </a:prstGeom>
        </p:spPr>
      </p:pic>
      <p:sp>
        <p:nvSpPr>
          <p:cNvPr id="13" name="TextBox 12">
            <a:extLst>
              <a:ext uri="{FF2B5EF4-FFF2-40B4-BE49-F238E27FC236}">
                <a16:creationId xmlns:a16="http://schemas.microsoft.com/office/drawing/2014/main" id="{9EA95A14-EA4D-271A-FBA9-36A9B4209788}"/>
              </a:ext>
            </a:extLst>
          </p:cNvPr>
          <p:cNvSpPr txBox="1"/>
          <p:nvPr/>
        </p:nvSpPr>
        <p:spPr>
          <a:xfrm>
            <a:off x="8311684" y="1951149"/>
            <a:ext cx="2489536" cy="646331"/>
          </a:xfrm>
          <a:prstGeom prst="rect">
            <a:avLst/>
          </a:prstGeom>
          <a:noFill/>
        </p:spPr>
        <p:txBody>
          <a:bodyPr wrap="square" rtlCol="0">
            <a:spAutoFit/>
          </a:bodyPr>
          <a:lstStyle/>
          <a:p>
            <a:pPr algn="ctr"/>
            <a:r>
              <a:rPr lang="en-US" b="1" dirty="0"/>
              <a:t>Inequities in Access to Care and Outcomes</a:t>
            </a:r>
          </a:p>
        </p:txBody>
      </p:sp>
    </p:spTree>
    <p:extLst>
      <p:ext uri="{BB962C8B-B14F-4D97-AF65-F5344CB8AC3E}">
        <p14:creationId xmlns:p14="http://schemas.microsoft.com/office/powerpoint/2010/main" val="27763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3F26E-28FA-7CD1-FAC9-7C4859520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1AC24-3C12-C998-BA09-454D28502BF8}"/>
              </a:ext>
            </a:extLst>
          </p:cNvPr>
          <p:cNvSpPr>
            <a:spLocks noGrp="1"/>
          </p:cNvSpPr>
          <p:nvPr>
            <p:ph type="title"/>
          </p:nvPr>
        </p:nvSpPr>
        <p:spPr>
          <a:xfrm>
            <a:off x="1038387" y="551608"/>
            <a:ext cx="10515600" cy="738460"/>
          </a:xfrm>
        </p:spPr>
        <p:txBody>
          <a:bodyPr>
            <a:normAutofit/>
          </a:bodyPr>
          <a:lstStyle/>
          <a:p>
            <a:r>
              <a:rPr lang="en-US" sz="4000" b="1" dirty="0"/>
              <a:t>What gets in the way? </a:t>
            </a:r>
          </a:p>
        </p:txBody>
      </p:sp>
      <p:sp>
        <p:nvSpPr>
          <p:cNvPr id="4" name="Rectangle 3">
            <a:extLst>
              <a:ext uri="{FF2B5EF4-FFF2-40B4-BE49-F238E27FC236}">
                <a16:creationId xmlns:a16="http://schemas.microsoft.com/office/drawing/2014/main" id="{F275CAD3-6218-6681-72D8-9B37596E0310}"/>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5" name="Group 4">
            <a:extLst>
              <a:ext uri="{FF2B5EF4-FFF2-40B4-BE49-F238E27FC236}">
                <a16:creationId xmlns:a16="http://schemas.microsoft.com/office/drawing/2014/main" id="{22F1BEB3-1067-F0DA-A62C-8DC023A6E739}"/>
              </a:ext>
            </a:extLst>
          </p:cNvPr>
          <p:cNvGrpSpPr/>
          <p:nvPr/>
        </p:nvGrpSpPr>
        <p:grpSpPr>
          <a:xfrm>
            <a:off x="9139794" y="6361383"/>
            <a:ext cx="2928395" cy="412984"/>
            <a:chOff x="9062977" y="6342927"/>
            <a:chExt cx="2928395" cy="412984"/>
          </a:xfrm>
        </p:grpSpPr>
        <p:sp>
          <p:nvSpPr>
            <p:cNvPr id="6" name="Rectangle 5">
              <a:extLst>
                <a:ext uri="{FF2B5EF4-FFF2-40B4-BE49-F238E27FC236}">
                  <a16:creationId xmlns:a16="http://schemas.microsoft.com/office/drawing/2014/main" id="{94993779-BB83-D450-1FCD-554D5A2E5BE6}"/>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7" name="Graphic 6">
              <a:extLst>
                <a:ext uri="{FF2B5EF4-FFF2-40B4-BE49-F238E27FC236}">
                  <a16:creationId xmlns:a16="http://schemas.microsoft.com/office/drawing/2014/main" id="{14A76C7F-BCC0-BE83-B807-47A918C788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8" name="Picture 7" descr="A close-up of a logo&#10;&#10;Description automatically generated with medium confidence">
            <a:extLst>
              <a:ext uri="{FF2B5EF4-FFF2-40B4-BE49-F238E27FC236}">
                <a16:creationId xmlns:a16="http://schemas.microsoft.com/office/drawing/2014/main" id="{D5793B7A-B2A8-35BE-398C-3A34F08CC66D}"/>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F6A39C6-43F5-4ECA-72A3-1B7416F511F5}"/>
              </a:ext>
            </a:extLst>
          </p:cNvPr>
          <p:cNvCxnSpPr>
            <a:cxnSpLocks/>
          </p:cNvCxnSpPr>
          <p:nvPr/>
        </p:nvCxnSpPr>
        <p:spPr>
          <a:xfrm>
            <a:off x="925975" y="1296365"/>
            <a:ext cx="10245608"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A close-up of a hand holding a bottle&#10;&#10;Description automatically generated">
            <a:extLst>
              <a:ext uri="{FF2B5EF4-FFF2-40B4-BE49-F238E27FC236}">
                <a16:creationId xmlns:a16="http://schemas.microsoft.com/office/drawing/2014/main" id="{DB370822-BFC4-93E1-AFD5-D0DA0EC484E9}"/>
              </a:ext>
            </a:extLst>
          </p:cNvPr>
          <p:cNvPicPr>
            <a:picLocks noChangeAspect="1"/>
          </p:cNvPicPr>
          <p:nvPr/>
        </p:nvPicPr>
        <p:blipFill rotWithShape="1">
          <a:blip r:embed="rId6"/>
          <a:srcRect l="1350" b="15593"/>
          <a:stretch/>
        </p:blipFill>
        <p:spPr>
          <a:xfrm>
            <a:off x="1038387" y="1349582"/>
            <a:ext cx="3966024" cy="4351329"/>
          </a:xfrm>
          <a:prstGeom prst="rect">
            <a:avLst/>
          </a:prstGeom>
        </p:spPr>
      </p:pic>
      <p:sp>
        <p:nvSpPr>
          <p:cNvPr id="17" name="Content Placeholder 2">
            <a:extLst>
              <a:ext uri="{FF2B5EF4-FFF2-40B4-BE49-F238E27FC236}">
                <a16:creationId xmlns:a16="http://schemas.microsoft.com/office/drawing/2014/main" id="{C4EDAB59-D8E5-1A6C-E44F-16C3CFB211A1}"/>
              </a:ext>
            </a:extLst>
          </p:cNvPr>
          <p:cNvSpPr>
            <a:spLocks noGrp="1"/>
          </p:cNvSpPr>
          <p:nvPr>
            <p:ph idx="1"/>
          </p:nvPr>
        </p:nvSpPr>
        <p:spPr>
          <a:xfrm>
            <a:off x="5130800" y="1560978"/>
            <a:ext cx="6159500" cy="4351338"/>
          </a:xfrm>
        </p:spPr>
        <p:txBody>
          <a:bodyPr>
            <a:normAutofit/>
          </a:bodyPr>
          <a:lstStyle/>
          <a:p>
            <a:pPr algn="l">
              <a:buFont typeface="Arial" panose="020B0604020202020204" pitchFamily="34" charset="0"/>
              <a:buChar char="•"/>
            </a:pPr>
            <a:r>
              <a:rPr lang="en-US" sz="2400" i="0" dirty="0">
                <a:solidFill>
                  <a:srgbClr val="333333"/>
                </a:solidFill>
                <a:effectLst/>
                <a:latin typeface="+mj-lt"/>
              </a:rPr>
              <a:t>Policies (e.g. X-waiver)</a:t>
            </a:r>
          </a:p>
          <a:p>
            <a:pPr algn="l">
              <a:buFont typeface="Arial" panose="020B0604020202020204" pitchFamily="34" charset="0"/>
              <a:buChar char="•"/>
            </a:pPr>
            <a:r>
              <a:rPr lang="en-US" sz="2400" dirty="0">
                <a:solidFill>
                  <a:srgbClr val="333333"/>
                </a:solidFill>
                <a:latin typeface="+mj-lt"/>
              </a:rPr>
              <a:t>Reimbursement and </a:t>
            </a:r>
            <a:r>
              <a:rPr lang="en-US" sz="2400" i="0" dirty="0">
                <a:solidFill>
                  <a:srgbClr val="333333"/>
                </a:solidFill>
                <a:effectLst/>
                <a:latin typeface="+mj-lt"/>
              </a:rPr>
              <a:t>payor stipulations (e.g. prior authorization) </a:t>
            </a:r>
          </a:p>
          <a:p>
            <a:r>
              <a:rPr lang="en-US" sz="2400" dirty="0">
                <a:solidFill>
                  <a:srgbClr val="333333"/>
                </a:solidFill>
                <a:latin typeface="+mj-lt"/>
              </a:rPr>
              <a:t>System navigation</a:t>
            </a:r>
          </a:p>
          <a:p>
            <a:r>
              <a:rPr lang="en-US" sz="2400" dirty="0">
                <a:solidFill>
                  <a:srgbClr val="333333"/>
                </a:solidFill>
                <a:latin typeface="+mj-lt"/>
              </a:rPr>
              <a:t>Logistical barriers  </a:t>
            </a:r>
            <a:endParaRPr lang="en-US" sz="2400" i="0" dirty="0">
              <a:solidFill>
                <a:srgbClr val="333333"/>
              </a:solidFill>
              <a:effectLst/>
              <a:latin typeface="+mj-lt"/>
            </a:endParaRPr>
          </a:p>
          <a:p>
            <a:pPr algn="l">
              <a:buFont typeface="Arial" panose="020B0604020202020204" pitchFamily="34" charset="0"/>
              <a:buChar char="•"/>
            </a:pPr>
            <a:r>
              <a:rPr lang="en-US" sz="2400" i="0" dirty="0">
                <a:solidFill>
                  <a:srgbClr val="333333"/>
                </a:solidFill>
                <a:effectLst/>
                <a:latin typeface="+mj-lt"/>
              </a:rPr>
              <a:t>Care coordination and competing priorities </a:t>
            </a:r>
          </a:p>
          <a:p>
            <a:pPr algn="l">
              <a:buFont typeface="Arial" panose="020B0604020202020204" pitchFamily="34" charset="0"/>
              <a:buChar char="•"/>
            </a:pPr>
            <a:r>
              <a:rPr lang="en-US" sz="2400" dirty="0">
                <a:solidFill>
                  <a:srgbClr val="333333"/>
                </a:solidFill>
                <a:latin typeface="+mj-lt"/>
              </a:rPr>
              <a:t>Social determinants of health</a:t>
            </a:r>
            <a:endParaRPr lang="en-US" sz="2400" i="0" dirty="0">
              <a:solidFill>
                <a:srgbClr val="333333"/>
              </a:solidFill>
              <a:effectLst/>
              <a:latin typeface="+mj-lt"/>
            </a:endParaRPr>
          </a:p>
          <a:p>
            <a:pPr algn="l">
              <a:buFont typeface="Arial" panose="020B0604020202020204" pitchFamily="34" charset="0"/>
              <a:buChar char="•"/>
            </a:pPr>
            <a:r>
              <a:rPr lang="en-US" sz="2400" i="0" dirty="0">
                <a:solidFill>
                  <a:srgbClr val="333333"/>
                </a:solidFill>
                <a:effectLst/>
                <a:latin typeface="+mj-lt"/>
              </a:rPr>
              <a:t>Stigma toward OUD and MOUD</a:t>
            </a:r>
          </a:p>
          <a:p>
            <a:pPr marL="285750" indent="-285750">
              <a:buFont typeface="Arial" panose="020B0604020202020204" pitchFamily="34" charset="0"/>
              <a:buChar char="•"/>
            </a:pPr>
            <a:endParaRPr lang="en-US" sz="3600" dirty="0">
              <a:latin typeface="+mj-lt"/>
              <a:cs typeface="Calibri Light" panose="020F0302020204030204" pitchFamily="34" charset="0"/>
            </a:endParaRPr>
          </a:p>
        </p:txBody>
      </p:sp>
      <p:sp>
        <p:nvSpPr>
          <p:cNvPr id="18" name="TextBox 17">
            <a:extLst>
              <a:ext uri="{FF2B5EF4-FFF2-40B4-BE49-F238E27FC236}">
                <a16:creationId xmlns:a16="http://schemas.microsoft.com/office/drawing/2014/main" id="{B3954B8B-F28B-07B3-F373-516283B5276A}"/>
              </a:ext>
            </a:extLst>
          </p:cNvPr>
          <p:cNvSpPr txBox="1"/>
          <p:nvPr/>
        </p:nvSpPr>
        <p:spPr>
          <a:xfrm>
            <a:off x="10358439" y="5585787"/>
            <a:ext cx="4008344" cy="584775"/>
          </a:xfrm>
          <a:prstGeom prst="rect">
            <a:avLst/>
          </a:prstGeom>
          <a:noFill/>
        </p:spPr>
        <p:txBody>
          <a:bodyPr wrap="square" rtlCol="0">
            <a:spAutoFit/>
          </a:bodyPr>
          <a:lstStyle/>
          <a:p>
            <a:r>
              <a:rPr lang="en-US" sz="1600" dirty="0">
                <a:latin typeface="+mj-lt"/>
              </a:rPr>
              <a:t>Pew, 2022</a:t>
            </a:r>
          </a:p>
          <a:p>
            <a:r>
              <a:rPr lang="en-US" sz="1600" dirty="0">
                <a:latin typeface="+mj-lt"/>
              </a:rPr>
              <a:t>Jakubowski, 2019</a:t>
            </a:r>
          </a:p>
        </p:txBody>
      </p:sp>
    </p:spTree>
    <p:extLst>
      <p:ext uri="{BB962C8B-B14F-4D97-AF65-F5344CB8AC3E}">
        <p14:creationId xmlns:p14="http://schemas.microsoft.com/office/powerpoint/2010/main" val="21958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4CE81-078B-E45A-4969-7E247D93C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93A71-735A-BC88-181C-ACB3268C5EC9}"/>
              </a:ext>
            </a:extLst>
          </p:cNvPr>
          <p:cNvSpPr>
            <a:spLocks noGrp="1"/>
          </p:cNvSpPr>
          <p:nvPr>
            <p:ph type="title"/>
          </p:nvPr>
        </p:nvSpPr>
        <p:spPr>
          <a:xfrm>
            <a:off x="1038387" y="551608"/>
            <a:ext cx="10515600" cy="738460"/>
          </a:xfrm>
        </p:spPr>
        <p:txBody>
          <a:bodyPr>
            <a:normAutofit/>
          </a:bodyPr>
          <a:lstStyle/>
          <a:p>
            <a:r>
              <a:rPr lang="en-US" sz="4000" b="1" dirty="0"/>
              <a:t>What gets in the way? </a:t>
            </a:r>
          </a:p>
        </p:txBody>
      </p:sp>
      <p:sp>
        <p:nvSpPr>
          <p:cNvPr id="4" name="Rectangle 3">
            <a:extLst>
              <a:ext uri="{FF2B5EF4-FFF2-40B4-BE49-F238E27FC236}">
                <a16:creationId xmlns:a16="http://schemas.microsoft.com/office/drawing/2014/main" id="{4B9E26A9-B9F9-38E7-5994-954BB225CC79}"/>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5" name="Group 4">
            <a:extLst>
              <a:ext uri="{FF2B5EF4-FFF2-40B4-BE49-F238E27FC236}">
                <a16:creationId xmlns:a16="http://schemas.microsoft.com/office/drawing/2014/main" id="{D04BBC24-90B2-B223-B6F8-00DE05EF1AD7}"/>
              </a:ext>
            </a:extLst>
          </p:cNvPr>
          <p:cNvGrpSpPr/>
          <p:nvPr/>
        </p:nvGrpSpPr>
        <p:grpSpPr>
          <a:xfrm>
            <a:off x="9139794" y="6361383"/>
            <a:ext cx="2928395" cy="412984"/>
            <a:chOff x="9062977" y="6342927"/>
            <a:chExt cx="2928395" cy="412984"/>
          </a:xfrm>
        </p:grpSpPr>
        <p:sp>
          <p:nvSpPr>
            <p:cNvPr id="6" name="Rectangle 5">
              <a:extLst>
                <a:ext uri="{FF2B5EF4-FFF2-40B4-BE49-F238E27FC236}">
                  <a16:creationId xmlns:a16="http://schemas.microsoft.com/office/drawing/2014/main" id="{429FD602-851D-BEE5-FB69-5ED7DFC6F4EB}"/>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7" name="Graphic 6">
              <a:extLst>
                <a:ext uri="{FF2B5EF4-FFF2-40B4-BE49-F238E27FC236}">
                  <a16:creationId xmlns:a16="http://schemas.microsoft.com/office/drawing/2014/main" id="{8B5348E0-27A4-42F6-A23C-E5DB13B44D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8" name="Picture 7" descr="A close-up of a logo&#10;&#10;Description automatically generated with medium confidence">
            <a:extLst>
              <a:ext uri="{FF2B5EF4-FFF2-40B4-BE49-F238E27FC236}">
                <a16:creationId xmlns:a16="http://schemas.microsoft.com/office/drawing/2014/main" id="{33D29C4E-DB3D-6C4E-8979-24D2E5EA9B8D}"/>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059A44AB-C716-411D-29E1-107FC53A36BA}"/>
              </a:ext>
            </a:extLst>
          </p:cNvPr>
          <p:cNvCxnSpPr>
            <a:cxnSpLocks/>
          </p:cNvCxnSpPr>
          <p:nvPr/>
        </p:nvCxnSpPr>
        <p:spPr>
          <a:xfrm>
            <a:off x="925975" y="1296365"/>
            <a:ext cx="10245608"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A close-up of a hand holding a bottle&#10;&#10;Description automatically generated">
            <a:extLst>
              <a:ext uri="{FF2B5EF4-FFF2-40B4-BE49-F238E27FC236}">
                <a16:creationId xmlns:a16="http://schemas.microsoft.com/office/drawing/2014/main" id="{9E5F4650-07BB-387D-8E35-6744E3A6A0DF}"/>
              </a:ext>
            </a:extLst>
          </p:cNvPr>
          <p:cNvPicPr>
            <a:picLocks noChangeAspect="1"/>
          </p:cNvPicPr>
          <p:nvPr/>
        </p:nvPicPr>
        <p:blipFill rotWithShape="1">
          <a:blip r:embed="rId6"/>
          <a:srcRect l="1350" b="15593"/>
          <a:stretch/>
        </p:blipFill>
        <p:spPr>
          <a:xfrm>
            <a:off x="1038387" y="1349582"/>
            <a:ext cx="3966024" cy="4351329"/>
          </a:xfrm>
          <a:prstGeom prst="rect">
            <a:avLst/>
          </a:prstGeom>
        </p:spPr>
      </p:pic>
      <p:sp>
        <p:nvSpPr>
          <p:cNvPr id="17" name="Content Placeholder 2">
            <a:extLst>
              <a:ext uri="{FF2B5EF4-FFF2-40B4-BE49-F238E27FC236}">
                <a16:creationId xmlns:a16="http://schemas.microsoft.com/office/drawing/2014/main" id="{52BC8823-9CA5-8716-C45F-272B110C2220}"/>
              </a:ext>
            </a:extLst>
          </p:cNvPr>
          <p:cNvSpPr>
            <a:spLocks noGrp="1"/>
          </p:cNvSpPr>
          <p:nvPr>
            <p:ph idx="1"/>
          </p:nvPr>
        </p:nvSpPr>
        <p:spPr>
          <a:xfrm>
            <a:off x="5130800" y="1560978"/>
            <a:ext cx="6159500" cy="4351338"/>
          </a:xfrm>
        </p:spPr>
        <p:txBody>
          <a:bodyPr>
            <a:normAutofit/>
          </a:bodyPr>
          <a:lstStyle/>
          <a:p>
            <a:pPr algn="l">
              <a:buFont typeface="Arial" panose="020B0604020202020204" pitchFamily="34" charset="0"/>
              <a:buChar char="•"/>
            </a:pPr>
            <a:r>
              <a:rPr lang="en-US" sz="2400" i="0" dirty="0">
                <a:solidFill>
                  <a:srgbClr val="333333"/>
                </a:solidFill>
                <a:effectLst/>
                <a:latin typeface="+mj-lt"/>
              </a:rPr>
              <a:t>Policies (e.g. X-waiver)</a:t>
            </a:r>
          </a:p>
          <a:p>
            <a:pPr algn="l">
              <a:buFont typeface="Arial" panose="020B0604020202020204" pitchFamily="34" charset="0"/>
              <a:buChar char="•"/>
            </a:pPr>
            <a:r>
              <a:rPr lang="en-US" sz="2400" dirty="0">
                <a:solidFill>
                  <a:srgbClr val="333333"/>
                </a:solidFill>
                <a:latin typeface="+mj-lt"/>
              </a:rPr>
              <a:t>Reimbursement and </a:t>
            </a:r>
            <a:r>
              <a:rPr lang="en-US" sz="2400" i="0" dirty="0">
                <a:solidFill>
                  <a:srgbClr val="333333"/>
                </a:solidFill>
                <a:effectLst/>
                <a:latin typeface="+mj-lt"/>
              </a:rPr>
              <a:t>payor stipulations (e.g. prior authorization) </a:t>
            </a:r>
          </a:p>
          <a:p>
            <a:r>
              <a:rPr lang="en-US" sz="2400" dirty="0">
                <a:solidFill>
                  <a:srgbClr val="333333"/>
                </a:solidFill>
                <a:latin typeface="+mj-lt"/>
              </a:rPr>
              <a:t>System navigation</a:t>
            </a:r>
          </a:p>
          <a:p>
            <a:r>
              <a:rPr lang="en-US" sz="2400" dirty="0">
                <a:solidFill>
                  <a:srgbClr val="333333"/>
                </a:solidFill>
                <a:latin typeface="+mj-lt"/>
              </a:rPr>
              <a:t>Logistical barriers  </a:t>
            </a:r>
            <a:endParaRPr lang="en-US" sz="2400" i="0" dirty="0">
              <a:solidFill>
                <a:srgbClr val="333333"/>
              </a:solidFill>
              <a:effectLst/>
              <a:latin typeface="+mj-lt"/>
            </a:endParaRPr>
          </a:p>
          <a:p>
            <a:pPr algn="l">
              <a:buFont typeface="Arial" panose="020B0604020202020204" pitchFamily="34" charset="0"/>
              <a:buChar char="•"/>
            </a:pPr>
            <a:r>
              <a:rPr lang="en-US" sz="2400" i="0" dirty="0">
                <a:solidFill>
                  <a:srgbClr val="333333"/>
                </a:solidFill>
                <a:effectLst/>
                <a:latin typeface="+mj-lt"/>
              </a:rPr>
              <a:t>Care coordination and competing priorities </a:t>
            </a:r>
          </a:p>
          <a:p>
            <a:pPr algn="l">
              <a:buFont typeface="Arial" panose="020B0604020202020204" pitchFamily="34" charset="0"/>
              <a:buChar char="•"/>
            </a:pPr>
            <a:r>
              <a:rPr lang="en-US" sz="2400" dirty="0">
                <a:solidFill>
                  <a:srgbClr val="333333"/>
                </a:solidFill>
                <a:latin typeface="+mj-lt"/>
              </a:rPr>
              <a:t>Social determinants of health</a:t>
            </a:r>
            <a:endParaRPr lang="en-US" sz="2400" i="0" dirty="0">
              <a:solidFill>
                <a:srgbClr val="333333"/>
              </a:solidFill>
              <a:effectLst/>
              <a:latin typeface="+mj-lt"/>
            </a:endParaRPr>
          </a:p>
          <a:p>
            <a:pPr algn="l">
              <a:buFont typeface="Arial" panose="020B0604020202020204" pitchFamily="34" charset="0"/>
              <a:buChar char="•"/>
            </a:pPr>
            <a:r>
              <a:rPr lang="en-US" sz="2400" i="0" dirty="0">
                <a:solidFill>
                  <a:srgbClr val="333333"/>
                </a:solidFill>
                <a:effectLst/>
                <a:latin typeface="+mj-lt"/>
              </a:rPr>
              <a:t>Stigma toward OUD and MOUD</a:t>
            </a:r>
          </a:p>
          <a:p>
            <a:pPr algn="l">
              <a:buFont typeface="Arial" panose="020B0604020202020204" pitchFamily="34" charset="0"/>
              <a:buChar char="•"/>
            </a:pPr>
            <a:r>
              <a:rPr lang="en-US" sz="2400" b="1" dirty="0">
                <a:solidFill>
                  <a:srgbClr val="333333"/>
                </a:solidFill>
                <a:highlight>
                  <a:srgbClr val="FFFF00"/>
                </a:highlight>
                <a:latin typeface="+mj-lt"/>
              </a:rPr>
              <a:t>Clinician/program attitudes and practices </a:t>
            </a:r>
          </a:p>
          <a:p>
            <a:pPr marL="285750" indent="-285750">
              <a:buFont typeface="Arial" panose="020B0604020202020204" pitchFamily="34" charset="0"/>
              <a:buChar char="•"/>
            </a:pPr>
            <a:endParaRPr lang="en-US" sz="3600" dirty="0">
              <a:latin typeface="+mj-lt"/>
              <a:cs typeface="Calibri Light" panose="020F0302020204030204" pitchFamily="34" charset="0"/>
            </a:endParaRPr>
          </a:p>
        </p:txBody>
      </p:sp>
      <p:sp>
        <p:nvSpPr>
          <p:cNvPr id="18" name="TextBox 17">
            <a:extLst>
              <a:ext uri="{FF2B5EF4-FFF2-40B4-BE49-F238E27FC236}">
                <a16:creationId xmlns:a16="http://schemas.microsoft.com/office/drawing/2014/main" id="{8D7EA78F-F6B3-A2A9-13B9-EF571DBBD7A0}"/>
              </a:ext>
            </a:extLst>
          </p:cNvPr>
          <p:cNvSpPr txBox="1"/>
          <p:nvPr/>
        </p:nvSpPr>
        <p:spPr>
          <a:xfrm>
            <a:off x="10358439" y="5585787"/>
            <a:ext cx="4008344" cy="584775"/>
          </a:xfrm>
          <a:prstGeom prst="rect">
            <a:avLst/>
          </a:prstGeom>
          <a:noFill/>
        </p:spPr>
        <p:txBody>
          <a:bodyPr wrap="square" rtlCol="0">
            <a:spAutoFit/>
          </a:bodyPr>
          <a:lstStyle/>
          <a:p>
            <a:r>
              <a:rPr lang="en-US" sz="1600" dirty="0">
                <a:latin typeface="+mj-lt"/>
              </a:rPr>
              <a:t>Pew, 2022</a:t>
            </a:r>
          </a:p>
          <a:p>
            <a:r>
              <a:rPr lang="en-US" sz="1600" dirty="0">
                <a:latin typeface="+mj-lt"/>
              </a:rPr>
              <a:t>Jakubowski, 2019</a:t>
            </a:r>
          </a:p>
        </p:txBody>
      </p:sp>
    </p:spTree>
    <p:extLst>
      <p:ext uri="{BB962C8B-B14F-4D97-AF65-F5344CB8AC3E}">
        <p14:creationId xmlns:p14="http://schemas.microsoft.com/office/powerpoint/2010/main" val="147161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1A18F-9B83-9424-4B07-27695686F0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97DF1F-2687-A482-4683-5FE91FC06CB5}"/>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5" name="Group 4">
            <a:extLst>
              <a:ext uri="{FF2B5EF4-FFF2-40B4-BE49-F238E27FC236}">
                <a16:creationId xmlns:a16="http://schemas.microsoft.com/office/drawing/2014/main" id="{275BD700-5508-D75D-CA25-26C9EDE14F4C}"/>
              </a:ext>
            </a:extLst>
          </p:cNvPr>
          <p:cNvGrpSpPr/>
          <p:nvPr/>
        </p:nvGrpSpPr>
        <p:grpSpPr>
          <a:xfrm>
            <a:off x="9139794" y="6361383"/>
            <a:ext cx="2928395" cy="412984"/>
            <a:chOff x="9062977" y="6342927"/>
            <a:chExt cx="2928395" cy="412984"/>
          </a:xfrm>
        </p:grpSpPr>
        <p:sp>
          <p:nvSpPr>
            <p:cNvPr id="6" name="Rectangle 5">
              <a:extLst>
                <a:ext uri="{FF2B5EF4-FFF2-40B4-BE49-F238E27FC236}">
                  <a16:creationId xmlns:a16="http://schemas.microsoft.com/office/drawing/2014/main" id="{D60345DC-E7EE-664B-3095-29BA33AD15C8}"/>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7" name="Graphic 6">
              <a:extLst>
                <a:ext uri="{FF2B5EF4-FFF2-40B4-BE49-F238E27FC236}">
                  <a16:creationId xmlns:a16="http://schemas.microsoft.com/office/drawing/2014/main" id="{CA88E70F-79FE-FB23-7DB1-C5FF40272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8" name="Picture 7" descr="A close-up of a logo&#10;&#10;Description automatically generated with medium confidence">
            <a:extLst>
              <a:ext uri="{FF2B5EF4-FFF2-40B4-BE49-F238E27FC236}">
                <a16:creationId xmlns:a16="http://schemas.microsoft.com/office/drawing/2014/main" id="{443DAC66-D9D0-1B98-8126-2972398E1EAC}"/>
              </a:ext>
            </a:extLst>
          </p:cNvPr>
          <p:cNvPicPr>
            <a:picLocks noChangeAspect="1"/>
          </p:cNvPicPr>
          <p:nvPr/>
        </p:nvPicPr>
        <p:blipFill>
          <a:blip r:embed="rId5"/>
          <a:stretch>
            <a:fillRect/>
          </a:stretch>
        </p:blipFill>
        <p:spPr>
          <a:xfrm>
            <a:off x="365126" y="6353711"/>
            <a:ext cx="1346522" cy="440313"/>
          </a:xfrm>
          <a:prstGeom prst="rect">
            <a:avLst/>
          </a:prstGeom>
        </p:spPr>
      </p:pic>
      <p:sp>
        <p:nvSpPr>
          <p:cNvPr id="18" name="TextBox 17">
            <a:extLst>
              <a:ext uri="{FF2B5EF4-FFF2-40B4-BE49-F238E27FC236}">
                <a16:creationId xmlns:a16="http://schemas.microsoft.com/office/drawing/2014/main" id="{CD563ABD-A30F-7DF7-E4A7-948E0B08010E}"/>
              </a:ext>
            </a:extLst>
          </p:cNvPr>
          <p:cNvSpPr txBox="1"/>
          <p:nvPr/>
        </p:nvSpPr>
        <p:spPr>
          <a:xfrm>
            <a:off x="9591957" y="5596123"/>
            <a:ext cx="4008344" cy="584775"/>
          </a:xfrm>
          <a:prstGeom prst="rect">
            <a:avLst/>
          </a:prstGeom>
          <a:noFill/>
        </p:spPr>
        <p:txBody>
          <a:bodyPr wrap="square" rtlCol="0">
            <a:spAutoFit/>
          </a:bodyPr>
          <a:lstStyle/>
          <a:p>
            <a:endParaRPr lang="en-US" sz="1600" dirty="0">
              <a:latin typeface="+mj-lt"/>
            </a:endParaRPr>
          </a:p>
          <a:p>
            <a:r>
              <a:rPr lang="en-US" sz="1600" dirty="0">
                <a:latin typeface="+mj-lt"/>
              </a:rPr>
              <a:t>Lowenstein, 2023</a:t>
            </a:r>
          </a:p>
        </p:txBody>
      </p:sp>
      <p:pic>
        <p:nvPicPr>
          <p:cNvPr id="19" name="Content Placeholder 18" descr="A black background with a black square&#10;&#10;Description automatically generated with medium confidence">
            <a:extLst>
              <a:ext uri="{FF2B5EF4-FFF2-40B4-BE49-F238E27FC236}">
                <a16:creationId xmlns:a16="http://schemas.microsoft.com/office/drawing/2014/main" id="{7CD64EDD-F33E-B1CC-AB46-B7A63AAC081A}"/>
              </a:ext>
            </a:extLst>
          </p:cNvPr>
          <p:cNvPicPr>
            <a:picLocks noGrp="1" noChangeAspect="1"/>
          </p:cNvPicPr>
          <p:nvPr>
            <p:ph idx="1"/>
          </p:nvPr>
        </p:nvPicPr>
        <p:blipFill>
          <a:blip r:embed="rId6"/>
          <a:stretch>
            <a:fillRect/>
          </a:stretch>
        </p:blipFill>
        <p:spPr>
          <a:xfrm>
            <a:off x="838200" y="922592"/>
            <a:ext cx="4351338" cy="4351338"/>
          </a:xfrm>
        </p:spPr>
      </p:pic>
      <p:pic>
        <p:nvPicPr>
          <p:cNvPr id="13" name="Picture 12" descr="A picture containing text, screenshot, font&#10;&#10;Description automatically generated">
            <a:extLst>
              <a:ext uri="{FF2B5EF4-FFF2-40B4-BE49-F238E27FC236}">
                <a16:creationId xmlns:a16="http://schemas.microsoft.com/office/drawing/2014/main" id="{2988C9AB-E523-5C52-CB6B-D9C71ED7AB0A}"/>
              </a:ext>
            </a:extLst>
          </p:cNvPr>
          <p:cNvPicPr>
            <a:picLocks noChangeAspect="1"/>
          </p:cNvPicPr>
          <p:nvPr/>
        </p:nvPicPr>
        <p:blipFill>
          <a:blip r:embed="rId7"/>
          <a:stretch>
            <a:fillRect/>
          </a:stretch>
        </p:blipFill>
        <p:spPr>
          <a:xfrm>
            <a:off x="5387641" y="1454356"/>
            <a:ext cx="5966159" cy="3255053"/>
          </a:xfrm>
          <a:prstGeom prst="rect">
            <a:avLst/>
          </a:prstGeom>
        </p:spPr>
      </p:pic>
    </p:spTree>
    <p:extLst>
      <p:ext uri="{BB962C8B-B14F-4D97-AF65-F5344CB8AC3E}">
        <p14:creationId xmlns:p14="http://schemas.microsoft.com/office/powerpoint/2010/main" val="1932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17535"/>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838200" y="257720"/>
            <a:ext cx="10515600" cy="1325563"/>
          </a:xfrm>
        </p:spPr>
        <p:txBody>
          <a:bodyPr>
            <a:normAutofit/>
          </a:bodyPr>
          <a:lstStyle/>
          <a:p>
            <a:r>
              <a:rPr lang="en-US" sz="4000" b="1" dirty="0"/>
              <a:t>Study Aim</a:t>
            </a:r>
          </a:p>
        </p:txBody>
      </p:sp>
      <p:sp>
        <p:nvSpPr>
          <p:cNvPr id="5" name="TextBox 4">
            <a:extLst>
              <a:ext uri="{FF2B5EF4-FFF2-40B4-BE49-F238E27FC236}">
                <a16:creationId xmlns:a16="http://schemas.microsoft.com/office/drawing/2014/main" id="{15D9BC23-703B-1342-AB09-3BD9847378A8}"/>
              </a:ext>
            </a:extLst>
          </p:cNvPr>
          <p:cNvSpPr txBox="1"/>
          <p:nvPr/>
        </p:nvSpPr>
        <p:spPr>
          <a:xfrm>
            <a:off x="925975" y="2736502"/>
            <a:ext cx="10166131" cy="1384995"/>
          </a:xfrm>
          <a:prstGeom prst="rect">
            <a:avLst/>
          </a:prstGeom>
          <a:noFill/>
        </p:spPr>
        <p:txBody>
          <a:bodyPr wrap="square">
            <a:spAutoFit/>
          </a:bodyPr>
          <a:lstStyle/>
          <a:p>
            <a:pPr algn="ctr"/>
            <a:r>
              <a:rPr lang="en-US" sz="2800" dirty="0">
                <a:effectLst/>
                <a:latin typeface="Calibri Light" panose="020F0302020204030204" pitchFamily="34" charset="0"/>
                <a:ea typeface="Times New Roman" panose="02020603050405020304" pitchFamily="18" charset="0"/>
              </a:rPr>
              <a:t>To explore perspectives among opioid use disorder (OUD) treatment providers about adoption of high- vs. low-barrier buprenorphine prescribing practices.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F855E4E-9EC1-DD40-B485-FEB5B49A2DD9}"/>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BC0B-3296-63C4-B09E-26442C25F89A}"/>
              </a:ext>
            </a:extLst>
          </p:cNvPr>
          <p:cNvSpPr>
            <a:spLocks noGrp="1"/>
          </p:cNvSpPr>
          <p:nvPr>
            <p:ph type="title"/>
          </p:nvPr>
        </p:nvSpPr>
        <p:spPr/>
        <p:txBody>
          <a:bodyPr>
            <a:normAutofit/>
          </a:bodyPr>
          <a:lstStyle/>
          <a:p>
            <a:r>
              <a:rPr lang="en-US" sz="4000" b="1" dirty="0"/>
              <a:t>Methods</a:t>
            </a:r>
          </a:p>
        </p:txBody>
      </p:sp>
      <p:sp>
        <p:nvSpPr>
          <p:cNvPr id="7" name="Content Placeholder 6">
            <a:extLst>
              <a:ext uri="{FF2B5EF4-FFF2-40B4-BE49-F238E27FC236}">
                <a16:creationId xmlns:a16="http://schemas.microsoft.com/office/drawing/2014/main" id="{FD352C72-BCAB-37DA-D352-0361A907C517}"/>
              </a:ext>
            </a:extLst>
          </p:cNvPr>
          <p:cNvSpPr>
            <a:spLocks noGrp="1"/>
          </p:cNvSpPr>
          <p:nvPr>
            <p:ph idx="1"/>
          </p:nvPr>
        </p:nvSpPr>
        <p:spPr>
          <a:xfrm>
            <a:off x="925975" y="1484416"/>
            <a:ext cx="10515600" cy="4351338"/>
          </a:xfrm>
        </p:spPr>
        <p:txBody>
          <a:bodyPr>
            <a:normAutofit/>
          </a:bodyPr>
          <a:lstStyle/>
          <a:p>
            <a:r>
              <a:rPr lang="en-US" sz="2600" dirty="0">
                <a:latin typeface="+mj-lt"/>
              </a:rPr>
              <a:t>Semi-structured interviews with OUD treatment clinicians and staff in Philadelphia </a:t>
            </a:r>
          </a:p>
          <a:p>
            <a:r>
              <a:rPr lang="en-US" sz="2600" dirty="0">
                <a:latin typeface="+mj-lt"/>
              </a:rPr>
              <a:t>Time Period: </a:t>
            </a:r>
            <a:r>
              <a:rPr lang="en-US" sz="2400" kern="100" dirty="0">
                <a:effectLst/>
                <a:latin typeface="Calibri Light" panose="020F0302020204030204" pitchFamily="34" charset="0"/>
                <a:ea typeface="Aptos" panose="020B0004020202020204" pitchFamily="34" charset="0"/>
                <a:cs typeface="Times New Roman" panose="02020603050405020304" pitchFamily="18" charset="0"/>
              </a:rPr>
              <a:t>2/2022-7/2023</a:t>
            </a:r>
            <a:endParaRPr lang="en-US" sz="2600" dirty="0">
              <a:latin typeface="+mj-lt"/>
            </a:endParaRPr>
          </a:p>
          <a:p>
            <a:r>
              <a:rPr lang="en-US" sz="2600" dirty="0">
                <a:latin typeface="+mj-lt"/>
              </a:rPr>
              <a:t>Participants: Purposive sample of clinicians and staff from longitudinal buprenorphine programs </a:t>
            </a:r>
          </a:p>
          <a:p>
            <a:r>
              <a:rPr lang="en-US" sz="2600" kern="100" dirty="0">
                <a:solidFill>
                  <a:srgbClr val="000000"/>
                </a:solidFill>
                <a:effectLst/>
                <a:latin typeface="Calibri Light" panose="020F0302020204030204" pitchFamily="34" charset="0"/>
                <a:ea typeface="Aptos" panose="020B0004020202020204" pitchFamily="34" charset="0"/>
                <a:cs typeface="Times New Roman" panose="02020603050405020304" pitchFamily="18" charset="0"/>
              </a:rPr>
              <a:t>Interviews focused </a:t>
            </a:r>
            <a:r>
              <a:rPr lang="en-US" sz="2600" kern="1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on buprenorphine prescribing practices and factors influencing these practices</a:t>
            </a:r>
            <a:endParaRPr lang="en-US" sz="2600" kern="1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r>
              <a:rPr lang="en-US" sz="2600" dirty="0">
                <a:latin typeface="+mj-lt"/>
              </a:rPr>
              <a:t>Thematic content analysis </a:t>
            </a:r>
          </a:p>
        </p:txBody>
      </p:sp>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6" name="Straight Connector 5">
            <a:extLst>
              <a:ext uri="{FF2B5EF4-FFF2-40B4-BE49-F238E27FC236}">
                <a16:creationId xmlns:a16="http://schemas.microsoft.com/office/drawing/2014/main" id="{ECE70FE4-CD0B-F427-6806-1152984FC413}"/>
              </a:ext>
            </a:extLst>
          </p:cNvPr>
          <p:cNvCxnSpPr>
            <a:cxnSpLocks/>
          </p:cNvCxnSpPr>
          <p:nvPr/>
        </p:nvCxnSpPr>
        <p:spPr>
          <a:xfrm>
            <a:off x="925975" y="1296365"/>
            <a:ext cx="10245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F8CCA17-9579-B327-944F-E2584508EB43}"/>
              </a:ext>
            </a:extLst>
          </p:cNvPr>
          <p:cNvGrpSpPr/>
          <p:nvPr/>
        </p:nvGrpSpPr>
        <p:grpSpPr>
          <a:xfrm>
            <a:off x="9203802" y="6357890"/>
            <a:ext cx="2928395" cy="412984"/>
            <a:chOff x="9062977" y="6342927"/>
            <a:chExt cx="2928395" cy="412984"/>
          </a:xfrm>
        </p:grpSpPr>
        <p:sp>
          <p:nvSpPr>
            <p:cNvPr id="5" name="Rectangle 4">
              <a:extLst>
                <a:ext uri="{FF2B5EF4-FFF2-40B4-BE49-F238E27FC236}">
                  <a16:creationId xmlns:a16="http://schemas.microsoft.com/office/drawing/2014/main" id="{590B9151-9233-7B71-980C-3D9236DD58E2}"/>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4A021C2-D6A3-161E-FF75-83080A71C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9" name="Picture 8" descr="A close-up of a logo&#10;&#10;Description automatically generated with medium confidence">
            <a:extLst>
              <a:ext uri="{FF2B5EF4-FFF2-40B4-BE49-F238E27FC236}">
                <a16:creationId xmlns:a16="http://schemas.microsoft.com/office/drawing/2014/main" id="{EEDE8E60-A964-BDC5-0E0D-269537892776}"/>
              </a:ext>
            </a:extLst>
          </p:cNvPr>
          <p:cNvPicPr>
            <a:picLocks noChangeAspect="1"/>
          </p:cNvPicPr>
          <p:nvPr/>
        </p:nvPicPr>
        <p:blipFill>
          <a:blip r:embed="rId5"/>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117804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0BA4F1-8D23-6A8B-6B75-54995E637767}"/>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6853D7A-FBEA-72E1-DEDA-04FF508FC6BB}"/>
              </a:ext>
            </a:extLst>
          </p:cNvPr>
          <p:cNvGrpSpPr/>
          <p:nvPr/>
        </p:nvGrpSpPr>
        <p:grpSpPr>
          <a:xfrm>
            <a:off x="9203802" y="6357890"/>
            <a:ext cx="2928395" cy="412984"/>
            <a:chOff x="9062977" y="6342927"/>
            <a:chExt cx="2928395" cy="412984"/>
          </a:xfrm>
        </p:grpSpPr>
        <p:sp>
          <p:nvSpPr>
            <p:cNvPr id="9" name="Rectangle 8">
              <a:extLst>
                <a:ext uri="{FF2B5EF4-FFF2-40B4-BE49-F238E27FC236}">
                  <a16:creationId xmlns:a16="http://schemas.microsoft.com/office/drawing/2014/main" id="{BCF73142-6AA6-FD2A-28FE-45390A43D2FA}"/>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DF54856-89F5-55F1-9B42-56C8AAAE8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pic>
        <p:nvPicPr>
          <p:cNvPr id="12" name="Picture 11" descr="A close-up of a logo&#10;&#10;Description automatically generated with medium confidence">
            <a:extLst>
              <a:ext uri="{FF2B5EF4-FFF2-40B4-BE49-F238E27FC236}">
                <a16:creationId xmlns:a16="http://schemas.microsoft.com/office/drawing/2014/main" id="{89A319F7-59A8-2E56-BE94-51384EAE84AF}"/>
              </a:ext>
            </a:extLst>
          </p:cNvPr>
          <p:cNvPicPr>
            <a:picLocks noChangeAspect="1"/>
          </p:cNvPicPr>
          <p:nvPr/>
        </p:nvPicPr>
        <p:blipFill>
          <a:blip r:embed="rId5"/>
          <a:stretch>
            <a:fillRect/>
          </a:stretch>
        </p:blipFill>
        <p:spPr>
          <a:xfrm>
            <a:off x="365126" y="6353711"/>
            <a:ext cx="1346522" cy="440313"/>
          </a:xfrm>
          <a:prstGeom prst="rect">
            <a:avLst/>
          </a:prstGeom>
        </p:spPr>
      </p:pic>
      <p:sp>
        <p:nvSpPr>
          <p:cNvPr id="3" name="Title 1">
            <a:extLst>
              <a:ext uri="{FF2B5EF4-FFF2-40B4-BE49-F238E27FC236}">
                <a16:creationId xmlns:a16="http://schemas.microsoft.com/office/drawing/2014/main" id="{163C6FF0-E3C3-9C59-BB9B-7E8ACED3ACE1}"/>
              </a:ext>
            </a:extLst>
          </p:cNvPr>
          <p:cNvSpPr>
            <a:spLocks noGrp="1"/>
          </p:cNvSpPr>
          <p:nvPr>
            <p:ph type="title"/>
          </p:nvPr>
        </p:nvSpPr>
        <p:spPr>
          <a:xfrm>
            <a:off x="613610" y="582205"/>
            <a:ext cx="3557337" cy="1325563"/>
          </a:xfrm>
        </p:spPr>
        <p:txBody>
          <a:bodyPr>
            <a:normAutofit fontScale="90000"/>
          </a:bodyPr>
          <a:lstStyle/>
          <a:p>
            <a:r>
              <a:rPr lang="en-US" sz="4000" b="1" dirty="0"/>
              <a:t>Participant Characteristics (n=29)</a:t>
            </a:r>
          </a:p>
        </p:txBody>
      </p:sp>
      <p:graphicFrame>
        <p:nvGraphicFramePr>
          <p:cNvPr id="2" name="Content Placeholder 6">
            <a:extLst>
              <a:ext uri="{FF2B5EF4-FFF2-40B4-BE49-F238E27FC236}">
                <a16:creationId xmlns:a16="http://schemas.microsoft.com/office/drawing/2014/main" id="{01772A9C-0D8B-097E-3327-30007C898C53}"/>
              </a:ext>
            </a:extLst>
          </p:cNvPr>
          <p:cNvGraphicFramePr>
            <a:graphicFrameLocks noGrp="1"/>
          </p:cNvGraphicFramePr>
          <p:nvPr>
            <p:ph idx="1"/>
            <p:extLst>
              <p:ext uri="{D42A27DB-BD31-4B8C-83A1-F6EECF244321}">
                <p14:modId xmlns:p14="http://schemas.microsoft.com/office/powerpoint/2010/main" val="2994719717"/>
              </p:ext>
            </p:extLst>
          </p:nvPr>
        </p:nvGraphicFramePr>
        <p:xfrm>
          <a:off x="4906513" y="315617"/>
          <a:ext cx="5761486" cy="5676900"/>
        </p:xfrm>
        <a:graphic>
          <a:graphicData uri="http://schemas.openxmlformats.org/drawingml/2006/table">
            <a:tbl>
              <a:tblPr>
                <a:tableStyleId>{616DA210-FB5B-4158-B5E0-FEB733F419BA}</a:tableStyleId>
              </a:tblPr>
              <a:tblGrid>
                <a:gridCol w="3704086">
                  <a:extLst>
                    <a:ext uri="{9D8B030D-6E8A-4147-A177-3AD203B41FA5}">
                      <a16:colId xmlns:a16="http://schemas.microsoft.com/office/drawing/2014/main" val="505653565"/>
                    </a:ext>
                  </a:extLst>
                </a:gridCol>
                <a:gridCol w="2057400">
                  <a:extLst>
                    <a:ext uri="{9D8B030D-6E8A-4147-A177-3AD203B41FA5}">
                      <a16:colId xmlns:a16="http://schemas.microsoft.com/office/drawing/2014/main" val="2045794899"/>
                    </a:ext>
                  </a:extLst>
                </a:gridCol>
              </a:tblGrid>
              <a:tr h="272121">
                <a:tc>
                  <a:txBody>
                    <a:bodyPr/>
                    <a:lstStyle/>
                    <a:p>
                      <a:pPr algn="ctr" fontAlgn="b"/>
                      <a:r>
                        <a:rPr lang="en-US" sz="1800" b="1" u="none" strike="noStrike" dirty="0">
                          <a:solidFill>
                            <a:schemeClr val="bg1"/>
                          </a:solidFill>
                          <a:effectLst/>
                          <a:latin typeface="Calibri" panose="020F0502020204030204" pitchFamily="34" charset="0"/>
                          <a:cs typeface="Calibri" panose="020F0502020204030204" pitchFamily="34" charset="0"/>
                        </a:rPr>
                        <a:t>Characteristic</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solidFill>
                      <a:schemeClr val="accent1"/>
                    </a:solidFill>
                  </a:tcPr>
                </a:tc>
                <a:tc>
                  <a:txBody>
                    <a:bodyPr/>
                    <a:lstStyle/>
                    <a:p>
                      <a:pPr algn="ctr" fontAlgn="b"/>
                      <a:r>
                        <a:rPr lang="en-US" sz="1800" b="1" u="none" strike="noStrike" dirty="0">
                          <a:solidFill>
                            <a:schemeClr val="bg1"/>
                          </a:solidFill>
                          <a:effectLst/>
                          <a:latin typeface="Calibri" panose="020F0502020204030204" pitchFamily="34" charset="0"/>
                          <a:cs typeface="Calibri" panose="020F0502020204030204" pitchFamily="34" charset="0"/>
                        </a:rPr>
                        <a:t> %</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3252320579"/>
                  </a:ext>
                </a:extLst>
              </a:tr>
              <a:tr h="272121">
                <a:tc>
                  <a:txBody>
                    <a:bodyPr/>
                    <a:lstStyle/>
                    <a:p>
                      <a:pPr algn="l" fontAlgn="b"/>
                      <a:r>
                        <a:rPr lang="en-US" sz="1800" b="1" u="none" strike="noStrike" dirty="0">
                          <a:solidFill>
                            <a:srgbClr val="000000"/>
                          </a:solidFill>
                          <a:effectLst/>
                          <a:latin typeface="Calibri" panose="020F0502020204030204" pitchFamily="34" charset="0"/>
                          <a:cs typeface="Calibri" panose="020F0502020204030204" pitchFamily="34" charset="0"/>
                        </a:rPr>
                        <a:t>Professional Role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066831614"/>
                  </a:ext>
                </a:extLst>
              </a:tr>
              <a:tr h="272121">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Physician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66%</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19027543"/>
                  </a:ext>
                </a:extLst>
              </a:tr>
              <a:tr h="272121">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Counselor</a:t>
                      </a: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14%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926076932"/>
                  </a:ext>
                </a:extLst>
              </a:tr>
              <a:tr h="272121">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Administrator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10%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528689725"/>
                  </a:ext>
                </a:extLst>
              </a:tr>
              <a:tr h="272121">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Other</a:t>
                      </a: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10%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287914182"/>
                  </a:ext>
                </a:extLst>
              </a:tr>
              <a:tr h="272121">
                <a:tc>
                  <a:txBody>
                    <a:bodyPr/>
                    <a:lstStyle/>
                    <a:p>
                      <a:pPr algn="l" fontAlgn="b"/>
                      <a:r>
                        <a:rPr lang="en-US" sz="1800" b="1" dirty="0">
                          <a:effectLst/>
                          <a:latin typeface="Calibri" panose="020F0502020204030204" pitchFamily="34" charset="0"/>
                          <a:ea typeface="Aptos" panose="020B0004020202020204" pitchFamily="34" charset="0"/>
                          <a:cs typeface="Calibri" panose="020F0502020204030204" pitchFamily="34" charset="0"/>
                          <a:sym typeface="Symbol" pitchFamily="2" charset="2"/>
                        </a:rPr>
                        <a:t></a:t>
                      </a:r>
                      <a:r>
                        <a:rPr lang="en-US" sz="1800" b="1" dirty="0">
                          <a:effectLst/>
                          <a:latin typeface="Calibri" panose="020F0502020204030204" pitchFamily="34" charset="0"/>
                          <a:ea typeface="Aptos" panose="020B0004020202020204" pitchFamily="34" charset="0"/>
                          <a:cs typeface="Calibri" panose="020F0502020204030204" pitchFamily="34" charset="0"/>
                        </a:rPr>
                        <a:t>5 years treating OUD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85%</a:t>
                      </a:r>
                    </a:p>
                  </a:txBody>
                  <a:tcPr marL="9525" marR="9525" marT="9525" marB="0" anchor="b"/>
                </a:tc>
                <a:extLst>
                  <a:ext uri="{0D108BD9-81ED-4DB2-BD59-A6C34878D82A}">
                    <a16:rowId xmlns:a16="http://schemas.microsoft.com/office/drawing/2014/main" val="1640405658"/>
                  </a:ext>
                </a:extLst>
              </a:tr>
              <a:tr h="272121">
                <a:tc>
                  <a:txBody>
                    <a:bodyPr/>
                    <a:lstStyle/>
                    <a:p>
                      <a:pPr algn="l" fontAlgn="b"/>
                      <a:r>
                        <a:rPr lang="en-US" sz="1800" b="1" u="none" strike="noStrike" dirty="0">
                          <a:solidFill>
                            <a:srgbClr val="000000"/>
                          </a:solidFill>
                          <a:effectLst/>
                          <a:latin typeface="Calibri" panose="020F0502020204030204" pitchFamily="34" charset="0"/>
                          <a:cs typeface="Calibri" panose="020F0502020204030204" pitchFamily="34" charset="0"/>
                        </a:rPr>
                        <a:t>Age Range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37491308"/>
                  </a:ext>
                </a:extLst>
              </a:tr>
              <a:tr h="272121">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&lt;30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163611596"/>
                  </a:ext>
                </a:extLst>
              </a:tr>
              <a:tr h="272121">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31-40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40%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848702885"/>
                  </a:ext>
                </a:extLst>
              </a:tr>
              <a:tr h="272121">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41-50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27%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630986409"/>
                  </a:ext>
                </a:extLst>
              </a:tr>
              <a:tr h="272121">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&gt;50</a:t>
                      </a: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23%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287628542"/>
                  </a:ext>
                </a:extLst>
              </a:tr>
              <a:tr h="272121">
                <a:tc>
                  <a:txBody>
                    <a:bodyPr/>
                    <a:lstStyle/>
                    <a:p>
                      <a:pPr algn="l" fontAlgn="b"/>
                      <a:r>
                        <a:rPr lang="en-US" sz="1800" b="1" u="none" strike="noStrike" dirty="0">
                          <a:solidFill>
                            <a:srgbClr val="000000"/>
                          </a:solidFill>
                          <a:effectLst/>
                          <a:latin typeface="Calibri" panose="020F0502020204030204" pitchFamily="34" charset="0"/>
                          <a:cs typeface="Calibri" panose="020F0502020204030204" pitchFamily="34" charset="0"/>
                        </a:rPr>
                        <a:t>Gender</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886536995"/>
                  </a:ext>
                </a:extLst>
              </a:tr>
              <a:tr h="272121">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Man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60%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48027643"/>
                  </a:ext>
                </a:extLst>
              </a:tr>
              <a:tr h="272121">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Woman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40%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858010389"/>
                  </a:ext>
                </a:extLst>
              </a:tr>
              <a:tr h="272121">
                <a:tc>
                  <a:txBody>
                    <a:bodyPr/>
                    <a:lstStyle/>
                    <a:p>
                      <a:pPr algn="l" fontAlgn="b"/>
                      <a:r>
                        <a:rPr lang="en-US" sz="1800" b="1" u="none" strike="noStrike" dirty="0">
                          <a:solidFill>
                            <a:srgbClr val="000000"/>
                          </a:solidFill>
                          <a:effectLst/>
                          <a:latin typeface="Calibri" panose="020F0502020204030204" pitchFamily="34" charset="0"/>
                          <a:cs typeface="Calibri" panose="020F0502020204030204" pitchFamily="34" charset="0"/>
                        </a:rPr>
                        <a:t>Race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307662118"/>
                  </a:ext>
                </a:extLst>
              </a:tr>
              <a:tr h="272121">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White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83%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59525591"/>
                  </a:ext>
                </a:extLst>
              </a:tr>
              <a:tr h="272121">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Black/AA</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10%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657051848"/>
                  </a:ext>
                </a:extLst>
              </a:tr>
              <a:tr h="272121">
                <a:tc>
                  <a:txBody>
                    <a:bodyPr/>
                    <a:lstStyle/>
                    <a:p>
                      <a:pPr algn="l" fontAlgn="b"/>
                      <a:r>
                        <a:rPr lang="en-US" sz="1800" b="0" u="none" strike="noStrike" dirty="0">
                          <a:solidFill>
                            <a:srgbClr val="000000"/>
                          </a:solidFill>
                          <a:effectLst/>
                          <a:latin typeface="Calibri" panose="020F0502020204030204" pitchFamily="34" charset="0"/>
                          <a:cs typeface="Calibri" panose="020F0502020204030204" pitchFamily="34" charset="0"/>
                        </a:rPr>
                        <a:t>Asian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57086676"/>
                  </a:ext>
                </a:extLst>
              </a:tr>
              <a:tr h="272121">
                <a:tc>
                  <a:txBody>
                    <a:bodyPr/>
                    <a:lstStyle/>
                    <a:p>
                      <a:pPr algn="l" fontAlgn="b"/>
                      <a:r>
                        <a:rPr lang="en-US" sz="1800" b="1" u="none" strike="noStrike" dirty="0">
                          <a:solidFill>
                            <a:srgbClr val="000000"/>
                          </a:solidFill>
                          <a:effectLst/>
                          <a:latin typeface="Calibri" panose="020F0502020204030204" pitchFamily="34" charset="0"/>
                          <a:cs typeface="Calibri" panose="020F0502020204030204" pitchFamily="34" charset="0"/>
                        </a:rPr>
                        <a:t>Hispanic/Latinx Ethnicity</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b="0" u="none" strike="noStrike" dirty="0">
                          <a:solidFill>
                            <a:srgbClr val="000000"/>
                          </a:solidFill>
                          <a:effectLst/>
                          <a:latin typeface="Calibri" panose="020F0502020204030204" pitchFamily="34" charset="0"/>
                          <a:cs typeface="Calibri" panose="020F0502020204030204" pitchFamily="34" charset="0"/>
                        </a:rPr>
                        <a:t>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057576751"/>
                  </a:ext>
                </a:extLst>
              </a:tr>
            </a:tbl>
          </a:graphicData>
        </a:graphic>
      </p:graphicFrame>
    </p:spTree>
    <p:extLst>
      <p:ext uri="{BB962C8B-B14F-4D97-AF65-F5344CB8AC3E}">
        <p14:creationId xmlns:p14="http://schemas.microsoft.com/office/powerpoint/2010/main" val="2639086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15098</TotalTime>
  <Words>1643</Words>
  <Application>Microsoft Office PowerPoint</Application>
  <PresentationFormat>Widescreen</PresentationFormat>
  <Paragraphs>213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Calibri</vt:lpstr>
      <vt:lpstr>Calibri Light</vt:lpstr>
      <vt:lpstr>Office Theme</vt:lpstr>
      <vt:lpstr>“The go-to response is let’s get them back in here:” factors influencing adoption of low-barrier treatment practices in outpatient buprenorphine </vt:lpstr>
      <vt:lpstr>PowerPoint Presentation</vt:lpstr>
      <vt:lpstr>MOUDs save lives but few receive treatment</vt:lpstr>
      <vt:lpstr>What gets in the way? </vt:lpstr>
      <vt:lpstr>What gets in the way? </vt:lpstr>
      <vt:lpstr>PowerPoint Presentation</vt:lpstr>
      <vt:lpstr>Study Aim</vt:lpstr>
      <vt:lpstr>Methods</vt:lpstr>
      <vt:lpstr>Participant Characteristics (n=29)</vt:lpstr>
      <vt:lpstr>Drivers of Practice Variability </vt:lpstr>
      <vt:lpstr>Harm reduction </vt:lpstr>
      <vt:lpstr>Harm reduction </vt:lpstr>
      <vt:lpstr>Who is a candidate for buprenorphine?</vt:lpstr>
      <vt:lpstr>Who is a candidate for buprenorphine?</vt:lpstr>
      <vt:lpstr>Assumptions about intentions </vt:lpstr>
      <vt:lpstr>Supporting treatment retention </vt:lpstr>
      <vt:lpstr>Supporting treatment</vt:lpstr>
      <vt:lpstr>Study Limitations</vt:lpstr>
      <vt:lpstr>Discussion</vt:lpstr>
      <vt:lpstr>Discussion </vt:lpstr>
      <vt:lpstr>Acknowledgements</vt:lpstr>
      <vt:lpstr>Questions?</vt:lpstr>
      <vt:lpstr>Determining “success” in treatment</vt:lpstr>
      <vt:lpstr>Determining “success” in 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in Opioid Use Disorder</dc:title>
  <dc:creator>Lowenstein, Margaret</dc:creator>
  <cp:lastModifiedBy>Rental End User</cp:lastModifiedBy>
  <cp:revision>98</cp:revision>
  <cp:lastPrinted>2022-11-09T15:02:58Z</cp:lastPrinted>
  <dcterms:created xsi:type="dcterms:W3CDTF">2022-06-06T11:43:18Z</dcterms:created>
  <dcterms:modified xsi:type="dcterms:W3CDTF">2024-11-16T17:59:17Z</dcterms:modified>
</cp:coreProperties>
</file>