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 id="2147484011" r:id="rId6"/>
  </p:sldMasterIdLst>
  <p:notesMasterIdLst>
    <p:notesMasterId r:id="rId30"/>
  </p:notesMasterIdLst>
  <p:handoutMasterIdLst>
    <p:handoutMasterId r:id="rId31"/>
  </p:handoutMasterIdLst>
  <p:sldIdLst>
    <p:sldId id="277" r:id="rId7"/>
    <p:sldId id="302" r:id="rId8"/>
    <p:sldId id="289" r:id="rId9"/>
    <p:sldId id="303" r:id="rId10"/>
    <p:sldId id="304" r:id="rId11"/>
    <p:sldId id="349" r:id="rId12"/>
    <p:sldId id="306" r:id="rId13"/>
    <p:sldId id="307" r:id="rId14"/>
    <p:sldId id="309" r:id="rId15"/>
    <p:sldId id="310" r:id="rId16"/>
    <p:sldId id="332" r:id="rId17"/>
    <p:sldId id="331" r:id="rId18"/>
    <p:sldId id="333" r:id="rId19"/>
    <p:sldId id="334" r:id="rId20"/>
    <p:sldId id="335" r:id="rId21"/>
    <p:sldId id="336" r:id="rId22"/>
    <p:sldId id="337" r:id="rId23"/>
    <p:sldId id="338" r:id="rId24"/>
    <p:sldId id="339" r:id="rId25"/>
    <p:sldId id="318" r:id="rId26"/>
    <p:sldId id="348" r:id="rId27"/>
    <p:sldId id="323" r:id="rId28"/>
    <p:sldId id="324" r:id="rId29"/>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65C465-1EFA-9445-8D99-16FD5BAE1E14}">
          <p14:sldIdLst>
            <p14:sldId id="277"/>
            <p14:sldId id="302"/>
            <p14:sldId id="289"/>
            <p14:sldId id="303"/>
            <p14:sldId id="304"/>
            <p14:sldId id="349"/>
            <p14:sldId id="306"/>
            <p14:sldId id="307"/>
            <p14:sldId id="309"/>
            <p14:sldId id="310"/>
            <p14:sldId id="332"/>
            <p14:sldId id="331"/>
            <p14:sldId id="333"/>
            <p14:sldId id="334"/>
            <p14:sldId id="335"/>
            <p14:sldId id="336"/>
            <p14:sldId id="337"/>
            <p14:sldId id="338"/>
            <p14:sldId id="339"/>
            <p14:sldId id="318"/>
            <p14:sldId id="348"/>
            <p14:sldId id="323"/>
            <p14:sldId id="324"/>
          </p14:sldIdLst>
        </p14:section>
      </p14:sectionLst>
    </p:ex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68" userDrawn="1">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49"/>
    <a:srgbClr val="18A3AC"/>
    <a:srgbClr val="178CCB"/>
    <a:srgbClr val="90BD31"/>
    <a:srgbClr val="000000"/>
    <a:srgbClr val="EC1848"/>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29" autoAdjust="0"/>
    <p:restoredTop sz="67292" autoAdjust="0"/>
  </p:normalViewPr>
  <p:slideViewPr>
    <p:cSldViewPr snapToGrid="0" showGuides="1">
      <p:cViewPr varScale="1">
        <p:scale>
          <a:sx n="109" d="100"/>
          <a:sy n="109" d="100"/>
        </p:scale>
        <p:origin x="624" y="184"/>
      </p:cViewPr>
      <p:guideLst>
        <p:guide orient="horz" pos="789"/>
        <p:guide orient="horz" pos="2608"/>
        <p:guide orient="horz" pos="3024"/>
        <p:guide orient="horz" pos="1637"/>
        <p:guide orient="horz" pos="215"/>
        <p:guide orient="horz" pos="1103"/>
        <p:guide orient="horz" pos="401"/>
        <p:guide orient="horz" pos="2954"/>
        <p:guide orient="horz" pos="173"/>
        <p:guide pos="168"/>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lesliesuen/Downloads/Interview%20Key(Completed%20Patient%20Interviews).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esliesuen/Downloads/Interview%20Key(Completed%20Patient%20Interviews).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esliesuen/Downloads/Interview%20Key(Completed%20Patient%20Interviews).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esliesuen/Downloads/Interview%20Key(Completed%20Patient%20Interviews).csv"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5D-C248-9DDC-EA6272C1E61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25D-C248-9DDC-EA6272C1E616}"/>
              </c:ext>
            </c:extLst>
          </c:dPt>
          <c:cat>
            <c:strRef>
              <c:f>'Interview Key(Completed Patient'!$H$37:$H$38</c:f>
              <c:strCache>
                <c:ptCount val="2"/>
                <c:pt idx="0">
                  <c:v>Men (n=13, 68%)</c:v>
                </c:pt>
                <c:pt idx="1">
                  <c:v>Women (n=6, 32%)</c:v>
                </c:pt>
              </c:strCache>
            </c:strRef>
          </c:cat>
          <c:val>
            <c:numRef>
              <c:f>'Interview Key(Completed Patient'!$I$37:$I$38</c:f>
              <c:numCache>
                <c:formatCode>General</c:formatCode>
                <c:ptCount val="2"/>
                <c:pt idx="0">
                  <c:v>0.68421052599999999</c:v>
                </c:pt>
                <c:pt idx="1">
                  <c:v>0.31578947400000001</c:v>
                </c:pt>
              </c:numCache>
            </c:numRef>
          </c:val>
          <c:extLst>
            <c:ext xmlns:c16="http://schemas.microsoft.com/office/drawing/2014/chart" uri="{C3380CC4-5D6E-409C-BE32-E72D297353CC}">
              <c16:uniqueId val="{00000004-225D-C248-9DDC-EA6272C1E61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70A-BD47-A2F2-C1503231A67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70A-BD47-A2F2-C1503231A67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270A-BD47-A2F2-C1503231A679}"/>
              </c:ext>
            </c:extLst>
          </c:dPt>
          <c:cat>
            <c:strRef>
              <c:f>'Interview Key(Completed Patient'!$H$39:$H$41</c:f>
              <c:strCache>
                <c:ptCount val="3"/>
                <c:pt idx="0">
                  <c:v>Black/AA (n=3, 16%)</c:v>
                </c:pt>
                <c:pt idx="1">
                  <c:v>Latine (n=5, 26%)</c:v>
                </c:pt>
                <c:pt idx="2">
                  <c:v>White (n=11, 58%)</c:v>
                </c:pt>
              </c:strCache>
            </c:strRef>
          </c:cat>
          <c:val>
            <c:numRef>
              <c:f>'Interview Key(Completed Patient'!$I$39:$I$41</c:f>
              <c:numCache>
                <c:formatCode>General</c:formatCode>
                <c:ptCount val="3"/>
                <c:pt idx="0">
                  <c:v>0.15789473700000001</c:v>
                </c:pt>
                <c:pt idx="1">
                  <c:v>0.26315789499999998</c:v>
                </c:pt>
                <c:pt idx="2">
                  <c:v>0.57894736800000002</c:v>
                </c:pt>
              </c:numCache>
            </c:numRef>
          </c:val>
          <c:extLst>
            <c:ext xmlns:c16="http://schemas.microsoft.com/office/drawing/2014/chart" uri="{C3380CC4-5D6E-409C-BE32-E72D297353CC}">
              <c16:uniqueId val="{00000006-270A-BD47-A2F2-C1503231A67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4D-5649-9E2B-A8996EE73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4D-5649-9E2B-A8996EE73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4D-5649-9E2B-A8996EE73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C4D-5649-9E2B-A8996EE731A8}"/>
              </c:ext>
            </c:extLst>
          </c:dPt>
          <c:cat>
            <c:strRef>
              <c:f>'Interview Key(Completed Patient'!$H$42:$H$45</c:f>
              <c:strCache>
                <c:ptCount val="4"/>
                <c:pt idx="0">
                  <c:v>Stably housed (n=8, 42%)</c:v>
                </c:pt>
                <c:pt idx="1">
                  <c:v>Single room occupancy/transitonal housing (n=4, 21%)</c:v>
                </c:pt>
                <c:pt idx="2">
                  <c:v>Shelter/Friends (n=5, 16%)</c:v>
                </c:pt>
                <c:pt idx="3">
                  <c:v>Residential treatment program (n=1, 5%)</c:v>
                </c:pt>
              </c:strCache>
            </c:strRef>
          </c:cat>
          <c:val>
            <c:numRef>
              <c:f>'Interview Key(Completed Patient'!$I$42:$I$45</c:f>
              <c:numCache>
                <c:formatCode>General</c:formatCode>
                <c:ptCount val="4"/>
                <c:pt idx="0">
                  <c:v>0.42105263157894735</c:v>
                </c:pt>
                <c:pt idx="1">
                  <c:v>0.21052631578947367</c:v>
                </c:pt>
                <c:pt idx="2">
                  <c:v>0.26315789473684209</c:v>
                </c:pt>
                <c:pt idx="3">
                  <c:v>5.2631578947368418E-2</c:v>
                </c:pt>
              </c:numCache>
            </c:numRef>
          </c:val>
          <c:extLst>
            <c:ext xmlns:c16="http://schemas.microsoft.com/office/drawing/2014/chart" uri="{C3380CC4-5D6E-409C-BE32-E72D297353CC}">
              <c16:uniqueId val="{00000008-0C4D-5649-9E2B-A8996EE731A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11/15/24</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CPDD for allowing me to speak today on our study on Comparative Effectiveness of Low Dose Induction Buprenorphine Protocols for People with Fentanyl Use Disorder</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42702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53738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e35cb5628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e35cb5628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263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conflicts of interest to report</a:t>
            </a:r>
          </a:p>
          <a:p>
            <a:r>
              <a:rPr lang="en-US" dirty="0"/>
              <a:t>This work is funded by career development awards from the Agency for Health Care Research and Quality and NIDA for myself, and a K24 Mentoring Award for my primary mentor Dr. Phillip Coffin. </a:t>
            </a:r>
          </a:p>
          <a:p>
            <a:r>
              <a:rPr lang="en-US" dirty="0"/>
              <a:t>I will be discussing off-label doses of buprenorphine during my talk.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67817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some background</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59078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so lucky that I get to go after Dr. </a:t>
            </a:r>
            <a:r>
              <a:rPr lang="en-US" dirty="0" err="1"/>
              <a:t>Thakrar</a:t>
            </a:r>
            <a:r>
              <a:rPr lang="en-US" dirty="0"/>
              <a:t> because he did all the work explaining all the challenges with initiating buprenorphine in the fentanyl era</a:t>
            </a:r>
          </a:p>
          <a:p>
            <a:r>
              <a:rPr lang="en-US" dirty="0"/>
              <a:t>But as a refresher, buprenorphine and methadone are gold-standard medications for opioid use disorder treatment in the United States with major mortality benefits </a:t>
            </a:r>
          </a:p>
          <a:p>
            <a:r>
              <a:rPr lang="en-US" dirty="0"/>
              <a:t>However only 1 in 5 patients with OUD actually access these medications</a:t>
            </a:r>
          </a:p>
          <a:p>
            <a:r>
              <a:rPr lang="en-US" dirty="0"/>
              <a:t>In part, the challenge is because traditional buprenorphine induction requires opioid abstention and withdrawal, though as noted in our earlier presentation, some patients using fentanyl are still experiencing precipitated withdrawal when starting buprenorphine using traditional methods</a:t>
            </a:r>
          </a:p>
          <a:p>
            <a:r>
              <a:rPr lang="en-US" dirty="0"/>
              <a:t>We know from the literature that among patients using fentanyl, fear of precipitated withdrawal is perceived as a major barrier to starting buprenorphine, reducing its population health effects in curbing overdose deaths</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16077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17325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44232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25525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47551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325305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11/15/24</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710C0F63-4A4F-7C4F-8CEF-057F32FE52E8}"/>
              </a:ext>
            </a:extLst>
          </p:cNvPr>
          <p:cNvPicPr>
            <a:picLocks noChangeAspect="1"/>
          </p:cNvPicPr>
          <p:nvPr userDrawn="1"/>
        </p:nvPicPr>
        <p:blipFill>
          <a:blip r:embed="rId2"/>
          <a:stretch>
            <a:fillRect/>
          </a:stretch>
        </p:blipFill>
        <p:spPr>
          <a:xfrm>
            <a:off x="419100" y="466987"/>
            <a:ext cx="2075688" cy="556892"/>
          </a:xfrm>
          <a:prstGeom prst="rect">
            <a:avLst/>
          </a:prstGeom>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8A3AC"/>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78CCB"/>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78CCB"/>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78CCB"/>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a:prstGeom prst="rect">
            <a:avLst/>
          </a:prstGeo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a:prstGeom prst="rect">
            <a:avLst/>
          </a:prstGeom>
        </p:spPr>
        <p:txBody>
          <a:bodyPr anchor="ctr">
            <a:noAutofit/>
          </a:bodyPr>
          <a:lstStyle>
            <a:lvl1pPr>
              <a:defRPr sz="3600" baseline="0">
                <a:solidFill>
                  <a:srgbClr val="18A3AC"/>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a:prstGeom prst="rect">
            <a:avLst/>
          </a:prstGeom>
        </p:spPr>
        <p:txBody>
          <a:bodyPr anchor="ctr">
            <a:noAutofit/>
          </a:bodyPr>
          <a:lstStyle>
            <a:lvl1pPr>
              <a:defRPr sz="3600" baseline="0">
                <a:solidFill>
                  <a:srgbClr val="178CCB"/>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178CCB"/>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AAD7427-59A5-5E43-A406-0C045D5C28C9}"/>
              </a:ext>
            </a:extLst>
          </p:cNvPr>
          <p:cNvPicPr>
            <a:picLocks noChangeAspect="1"/>
          </p:cNvPicPr>
          <p:nvPr userDrawn="1"/>
        </p:nvPicPr>
        <p:blipFill>
          <a:blip r:embed="rId3"/>
          <a:stretch>
            <a:fillRect/>
          </a:stretch>
        </p:blipFill>
        <p:spPr>
          <a:xfrm>
            <a:off x="3863975" y="2035175"/>
            <a:ext cx="1577975" cy="1027105"/>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282" userDrawn="1">
          <p15:clr>
            <a:srgbClr val="FBAE40"/>
          </p15:clr>
        </p15:guide>
        <p15:guide id="2" pos="2434" userDrawn="1">
          <p15:clr>
            <a:srgbClr val="FBAE40"/>
          </p15:clr>
        </p15:guide>
        <p15:guide id="3" orient="horz" pos="1720" userDrawn="1">
          <p15:clr>
            <a:srgbClr val="FBAE40"/>
          </p15:clr>
        </p15:guide>
        <p15:guide id="4" orient="horz" pos="1928" userDrawn="1">
          <p15:clr>
            <a:srgbClr val="FBAE40"/>
          </p15:clr>
        </p15:guide>
        <p15:guide id="5" pos="2980" userDrawn="1">
          <p15:clr>
            <a:srgbClr val="FBAE40"/>
          </p15:clr>
        </p15:guide>
        <p15:guide id="6" pos="34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FDAEBB-F7A7-D54B-9AAA-07F101F97BE7}"/>
              </a:ext>
            </a:extLst>
          </p:cNvPr>
          <p:cNvPicPr>
            <a:picLocks noChangeAspect="1"/>
          </p:cNvPicPr>
          <p:nvPr userDrawn="1"/>
        </p:nvPicPr>
        <p:blipFill>
          <a:blip r:embed="rId2"/>
          <a:stretch>
            <a:fillRect/>
          </a:stretch>
        </p:blipFill>
        <p:spPr>
          <a:xfrm>
            <a:off x="3879850" y="1885950"/>
            <a:ext cx="1371600" cy="13716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2444" userDrawn="1">
          <p15:clr>
            <a:srgbClr val="FBAE40"/>
          </p15:clr>
        </p15:guide>
        <p15:guide id="2" pos="3308" userDrawn="1">
          <p15:clr>
            <a:srgbClr val="FBAE40"/>
          </p15:clr>
        </p15:guide>
        <p15:guide id="3" orient="horz" pos="1188" userDrawn="1">
          <p15:clr>
            <a:srgbClr val="FBAE40"/>
          </p15:clr>
        </p15:guide>
        <p15:guide id="4" orient="horz" pos="20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NavyBlue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C85033-62F3-644F-B87F-93580F90CE6B}"/>
              </a:ext>
            </a:extLst>
          </p:cNvPr>
          <p:cNvSpPr/>
          <p:nvPr userDrawn="1"/>
        </p:nvSpPr>
        <p:spPr bwMode="auto">
          <a:xfrm>
            <a:off x="8267700" y="0"/>
            <a:ext cx="876300" cy="2508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8" name="Picture 7">
            <a:extLst>
              <a:ext uri="{FF2B5EF4-FFF2-40B4-BE49-F238E27FC236}">
                <a16:creationId xmlns:a16="http://schemas.microsoft.com/office/drawing/2014/main" id="{D9022C9D-8F97-2E44-BE44-53B2BF3E0B19}"/>
              </a:ext>
            </a:extLst>
          </p:cNvPr>
          <p:cNvPicPr>
            <a:picLocks noChangeAspect="1"/>
          </p:cNvPicPr>
          <p:nvPr userDrawn="1"/>
        </p:nvPicPr>
        <p:blipFill rotWithShape="1">
          <a:blip r:embed="rId2"/>
          <a:srcRect b="2515"/>
          <a:stretch/>
        </p:blipFill>
        <p:spPr>
          <a:xfrm>
            <a:off x="236861" y="247650"/>
            <a:ext cx="8907139" cy="4895850"/>
          </a:xfrm>
          <a:prstGeom prst="rect">
            <a:avLst/>
          </a:prstGeom>
        </p:spPr>
      </p:pic>
      <p:sp>
        <p:nvSpPr>
          <p:cNvPr id="2" name="Rectangle 1"/>
          <p:cNvSpPr/>
          <p:nvPr userDrawn="1"/>
        </p:nvSpPr>
        <p:spPr bwMode="auto">
          <a:xfrm>
            <a:off x="502920" y="0"/>
            <a:ext cx="5666935" cy="4304714"/>
          </a:xfrm>
          <a:prstGeom prst="rect">
            <a:avLst/>
          </a:prstGeom>
          <a:solidFill>
            <a:srgbClr val="052049"/>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a:t>Title Here</a:t>
            </a:r>
            <a:endParaRPr lang="en-US" dirty="0"/>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D2D8F5B0-5C4A-9B45-B61B-B5E162DC37DB}"/>
              </a:ext>
            </a:extLst>
          </p:cNvPr>
          <p:cNvPicPr>
            <a:picLocks noChangeAspect="1"/>
          </p:cNvPicPr>
          <p:nvPr userDrawn="1"/>
        </p:nvPicPr>
        <p:blipFill>
          <a:blip r:embed="rId3"/>
          <a:stretch>
            <a:fillRect/>
          </a:stretch>
        </p:blipFill>
        <p:spPr>
          <a:xfrm>
            <a:off x="871083" y="241902"/>
            <a:ext cx="1728216" cy="463668"/>
          </a:xfrm>
          <a:prstGeom prst="rect">
            <a:avLst/>
          </a:prstGeom>
        </p:spPr>
      </p:pic>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15:guide id="1" orient="horz" pos="156"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Blue1">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CAE208-E5DF-A941-852C-555AEAC3C7B6}"/>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11/15/24</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D2D8F5B0-5C4A-9B45-B61B-B5E162DC37DB}"/>
              </a:ext>
            </a:extLst>
          </p:cNvPr>
          <p:cNvPicPr>
            <a:picLocks noChangeAspect="1"/>
          </p:cNvPicPr>
          <p:nvPr userDrawn="1"/>
        </p:nvPicPr>
        <p:blipFill>
          <a:blip r:embed="rId3"/>
          <a:stretch>
            <a:fillRect/>
          </a:stretch>
        </p:blipFill>
        <p:spPr>
          <a:xfrm>
            <a:off x="871083" y="241902"/>
            <a:ext cx="1728216" cy="463668"/>
          </a:xfrm>
          <a:prstGeom prst="rect">
            <a:avLst/>
          </a:prstGeom>
        </p:spPr>
      </p:pic>
    </p:spTree>
    <p:extLst>
      <p:ext uri="{BB962C8B-B14F-4D97-AF65-F5344CB8AC3E}">
        <p14:creationId xmlns:p14="http://schemas.microsoft.com/office/powerpoint/2010/main" val="362764261"/>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029FB4-DEB4-FB40-9F67-1329708ACC33}"/>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11/15/24</a:t>
            </a:fld>
            <a:endParaRPr lang="en-US" dirty="0"/>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63713C5A-44CB-B848-A58A-122919440217}"/>
              </a:ext>
            </a:extLst>
          </p:cNvPr>
          <p:cNvPicPr>
            <a:picLocks noChangeAspect="1"/>
          </p:cNvPicPr>
          <p:nvPr userDrawn="1"/>
        </p:nvPicPr>
        <p:blipFill>
          <a:blip r:embed="rId3"/>
          <a:stretch>
            <a:fillRect/>
          </a:stretch>
        </p:blipFill>
        <p:spPr>
          <a:xfrm>
            <a:off x="871083" y="241902"/>
            <a:ext cx="1728216" cy="46366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rgbClr val="052049"/>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F22415-1F90-984F-ABB8-E194D72FEE14}"/>
              </a:ext>
            </a:extLst>
          </p:cNvPr>
          <p:cNvSpPr/>
          <p:nvPr userDrawn="1"/>
        </p:nvSpPr>
        <p:spPr bwMode="auto">
          <a:xfrm>
            <a:off x="159026" y="4323522"/>
            <a:ext cx="8984974" cy="819978"/>
          </a:xfrm>
          <a:prstGeom prst="rect">
            <a:avLst/>
          </a:prstGeom>
          <a:solidFill>
            <a:srgbClr val="052049"/>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11/15/24</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FA98BF98-BB3A-4143-9CB7-BC6BE88C49CD}"/>
              </a:ext>
            </a:extLst>
          </p:cNvPr>
          <p:cNvPicPr>
            <a:picLocks noChangeAspect="1"/>
          </p:cNvPicPr>
          <p:nvPr userDrawn="1"/>
        </p:nvPicPr>
        <p:blipFill>
          <a:blip r:embed="rId2"/>
          <a:stretch>
            <a:fillRect/>
          </a:stretch>
        </p:blipFill>
        <p:spPr>
          <a:xfrm>
            <a:off x="419100" y="476627"/>
            <a:ext cx="2075688" cy="556892"/>
          </a:xfrm>
          <a:prstGeom prst="rect">
            <a:avLst/>
          </a:prstGeom>
        </p:spPr>
      </p:pic>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15F1FF-CEF5-DC40-9303-60FE9EB3E55A}"/>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11/15/24</a:t>
            </a:fld>
            <a:endParaRPr lang="en-US" dirty="0"/>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B992F2C4-EED8-6942-96EB-8770EF5878A2}"/>
              </a:ext>
            </a:extLst>
          </p:cNvPr>
          <p:cNvPicPr>
            <a:picLocks noChangeAspect="1"/>
          </p:cNvPicPr>
          <p:nvPr userDrawn="1"/>
        </p:nvPicPr>
        <p:blipFill>
          <a:blip r:embed="rId3"/>
          <a:stretch>
            <a:fillRect/>
          </a:stretch>
        </p:blipFill>
        <p:spPr>
          <a:xfrm>
            <a:off x="871083" y="241902"/>
            <a:ext cx="1728216" cy="46366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05D73-7E8F-0A44-BFE7-034ED51EA7CE}"/>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11/15/24</a:t>
            </a:fld>
            <a:endParaRPr lang="en-US" dirty="0"/>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1" name="Picture 10">
            <a:extLst>
              <a:ext uri="{FF2B5EF4-FFF2-40B4-BE49-F238E27FC236}">
                <a16:creationId xmlns:a16="http://schemas.microsoft.com/office/drawing/2014/main" id="{9B885183-29E1-E04F-8A17-8F6EE91BD602}"/>
              </a:ext>
            </a:extLst>
          </p:cNvPr>
          <p:cNvPicPr>
            <a:picLocks noChangeAspect="1"/>
          </p:cNvPicPr>
          <p:nvPr userDrawn="1"/>
        </p:nvPicPr>
        <p:blipFill>
          <a:blip r:embed="rId3"/>
          <a:stretch>
            <a:fillRect/>
          </a:stretch>
        </p:blipFill>
        <p:spPr>
          <a:xfrm>
            <a:off x="871083" y="241902"/>
            <a:ext cx="1728216" cy="46366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11/15/24</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a:extLst>
              <a:ext uri="{FF2B5EF4-FFF2-40B4-BE49-F238E27FC236}">
                <a16:creationId xmlns:a16="http://schemas.microsoft.com/office/drawing/2014/main" id="{4A46467C-9B12-8549-9EE5-1864A97AB81A}"/>
              </a:ext>
            </a:extLst>
          </p:cNvPr>
          <p:cNvPicPr>
            <a:picLocks noChangeAspect="1"/>
          </p:cNvPicPr>
          <p:nvPr userDrawn="1"/>
        </p:nvPicPr>
        <p:blipFill>
          <a:blip r:embed="rId2"/>
          <a:stretch>
            <a:fillRect/>
          </a:stretch>
        </p:blipFill>
        <p:spPr>
          <a:xfrm>
            <a:off x="419100" y="476627"/>
            <a:ext cx="2075688" cy="556892"/>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318750"/>
            <a:ext cx="7750615" cy="458587"/>
          </a:xfrm>
          <a:prstGeom prst="rect">
            <a:avLst/>
          </a:prstGeom>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7746998"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517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3" name="Title 15">
            <a:extLst>
              <a:ext uri="{FF2B5EF4-FFF2-40B4-BE49-F238E27FC236}">
                <a16:creationId xmlns:a16="http://schemas.microsoft.com/office/drawing/2014/main" id="{46C7BE93-8ACC-414E-BE57-D7413E16FD1B}"/>
              </a:ext>
            </a:extLst>
          </p:cNvPr>
          <p:cNvSpPr>
            <a:spLocks noGrp="1"/>
          </p:cNvSpPr>
          <p:nvPr>
            <p:ph type="title" hasCustomPrompt="1"/>
          </p:nvPr>
        </p:nvSpPr>
        <p:spPr>
          <a:xfrm>
            <a:off x="453585" y="318750"/>
            <a:ext cx="7750615" cy="458587"/>
          </a:xfrm>
          <a:prstGeom prst="rect">
            <a:avLst/>
          </a:prstGeom>
        </p:spPr>
        <p:txBody>
          <a:bodyPr anchor="b">
            <a:noAutofit/>
          </a:bodyPr>
          <a:lstStyle>
            <a:lvl1pPr>
              <a:defRPr sz="3600">
                <a:latin typeface="+mj-lt"/>
              </a:defRPr>
            </a:lvl1pPr>
          </a:lstStyle>
          <a:p>
            <a:r>
              <a:rPr lang="en-US" dirty="0"/>
              <a:t>Slide Title Here</a:t>
            </a:r>
          </a:p>
        </p:txBody>
      </p:sp>
      <p:sp>
        <p:nvSpPr>
          <p:cNvPr id="15" name="Text Placeholder 3">
            <a:extLst>
              <a:ext uri="{FF2B5EF4-FFF2-40B4-BE49-F238E27FC236}">
                <a16:creationId xmlns:a16="http://schemas.microsoft.com/office/drawing/2014/main" id="{4D17E8A3-81A6-E748-A6FA-B057642A80D6}"/>
              </a:ext>
            </a:extLst>
          </p:cNvPr>
          <p:cNvSpPr>
            <a:spLocks noGrp="1"/>
          </p:cNvSpPr>
          <p:nvPr>
            <p:ph type="body" sz="quarter" idx="15" hasCustomPrompt="1"/>
          </p:nvPr>
        </p:nvSpPr>
        <p:spPr>
          <a:xfrm>
            <a:off x="457202" y="695740"/>
            <a:ext cx="7746998"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itle 15">
            <a:extLst>
              <a:ext uri="{FF2B5EF4-FFF2-40B4-BE49-F238E27FC236}">
                <a16:creationId xmlns:a16="http://schemas.microsoft.com/office/drawing/2014/main" id="{68E21D6E-1863-6D44-96ED-6535B5C0C57A}"/>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15" name="Text Placeholder 3">
            <a:extLst>
              <a:ext uri="{FF2B5EF4-FFF2-40B4-BE49-F238E27FC236}">
                <a16:creationId xmlns:a16="http://schemas.microsoft.com/office/drawing/2014/main" id="{F4DF139D-BC7E-654E-8B11-20B16E9C7930}"/>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3" name="Title 15">
            <a:extLst>
              <a:ext uri="{FF2B5EF4-FFF2-40B4-BE49-F238E27FC236}">
                <a16:creationId xmlns:a16="http://schemas.microsoft.com/office/drawing/2014/main" id="{6AFE32E7-0C25-D64E-9B77-DBCCFB5EF005}"/>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15" name="Text Placeholder 3">
            <a:extLst>
              <a:ext uri="{FF2B5EF4-FFF2-40B4-BE49-F238E27FC236}">
                <a16:creationId xmlns:a16="http://schemas.microsoft.com/office/drawing/2014/main" id="{B085B1B8-2917-CE4D-9577-D5F35E924A77}"/>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 Teal">
    <p:bg>
      <p:bgPr>
        <a:solidFill>
          <a:srgbClr val="18A3AC"/>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11/15/24</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FA98BF98-BB3A-4143-9CB7-BC6BE88C49CD}"/>
              </a:ext>
            </a:extLst>
          </p:cNvPr>
          <p:cNvPicPr>
            <a:picLocks noChangeAspect="1"/>
          </p:cNvPicPr>
          <p:nvPr userDrawn="1"/>
        </p:nvPicPr>
        <p:blipFill>
          <a:blip r:embed="rId2"/>
          <a:stretch>
            <a:fillRect/>
          </a:stretch>
        </p:blipFill>
        <p:spPr>
          <a:xfrm>
            <a:off x="419100" y="476627"/>
            <a:ext cx="2075688" cy="556892"/>
          </a:xfrm>
          <a:prstGeom prst="rect">
            <a:avLst/>
          </a:prstGeom>
        </p:spPr>
      </p:pic>
    </p:spTree>
    <p:extLst>
      <p:ext uri="{BB962C8B-B14F-4D97-AF65-F5344CB8AC3E}">
        <p14:creationId xmlns:p14="http://schemas.microsoft.com/office/powerpoint/2010/main" val="759659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7321" y="12971"/>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9144"/>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a:prstGeom prst="rect">
            <a:avLst/>
          </a:prstGeo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a:prstGeom prst="rect">
            <a:avLst/>
          </a:prstGeo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a:prstGeom prst="rect">
            <a:avLst/>
          </a:prstGeo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2EC81-8332-1841-B52E-36970D533A51}"/>
              </a:ext>
            </a:extLst>
          </p:cNvPr>
          <p:cNvPicPr>
            <a:picLocks noChangeAspect="1"/>
          </p:cNvPicPr>
          <p:nvPr userDrawn="1"/>
        </p:nvPicPr>
        <p:blipFill>
          <a:blip r:embed="rId2"/>
          <a:stretch>
            <a:fillRect/>
          </a:stretch>
        </p:blipFill>
        <p:spPr>
          <a:xfrm>
            <a:off x="3863975" y="2035175"/>
            <a:ext cx="1575547" cy="1025525"/>
          </a:xfrm>
          <a:prstGeom prst="rect">
            <a:avLst/>
          </a:prstGeom>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629F2-01BE-F34A-89F7-754AC82A3E06}"/>
              </a:ext>
            </a:extLst>
          </p:cNvPr>
          <p:cNvPicPr>
            <a:picLocks noChangeAspect="1"/>
          </p:cNvPicPr>
          <p:nvPr userDrawn="1"/>
        </p:nvPicPr>
        <p:blipFill>
          <a:blip r:embed="rId2"/>
          <a:stretch>
            <a:fillRect/>
          </a:stretch>
        </p:blipFill>
        <p:spPr>
          <a:xfrm>
            <a:off x="3879850" y="1885950"/>
            <a:ext cx="1371600" cy="13716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9" name="Picture 8">
            <a:extLst>
              <a:ext uri="{FF2B5EF4-FFF2-40B4-BE49-F238E27FC236}">
                <a16:creationId xmlns:a16="http://schemas.microsoft.com/office/drawing/2014/main" id="{9B191A8E-EEC8-6940-B9AC-362020E1859F}"/>
              </a:ext>
            </a:extLst>
          </p:cNvPr>
          <p:cNvPicPr>
            <a:picLocks noChangeAspect="1"/>
          </p:cNvPicPr>
          <p:nvPr userDrawn="1"/>
        </p:nvPicPr>
        <p:blipFill>
          <a:blip r:embed="rId4"/>
          <a:stretch>
            <a:fillRect/>
          </a:stretch>
        </p:blipFill>
        <p:spPr>
          <a:xfrm>
            <a:off x="6149580" y="2016125"/>
            <a:ext cx="1616075" cy="161607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288" userDrawn="1">
          <p15:clr>
            <a:srgbClr val="FBAE40"/>
          </p15:clr>
        </p15:guide>
        <p15:guide id="2" pos="489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pic>
        <p:nvPicPr>
          <p:cNvPr id="5" name="Picture 4">
            <a:extLst>
              <a:ext uri="{FF2B5EF4-FFF2-40B4-BE49-F238E27FC236}">
                <a16:creationId xmlns:a16="http://schemas.microsoft.com/office/drawing/2014/main" id="{A6B104DF-8CD0-414F-9C4F-CC3E5008CB05}"/>
              </a:ext>
            </a:extLst>
          </p:cNvPr>
          <p:cNvPicPr>
            <a:picLocks noChangeAspect="1"/>
          </p:cNvPicPr>
          <p:nvPr userDrawn="1"/>
        </p:nvPicPr>
        <p:blipFill>
          <a:blip r:embed="rId4"/>
          <a:stretch>
            <a:fillRect/>
          </a:stretch>
        </p:blipFill>
        <p:spPr>
          <a:xfrm>
            <a:off x="1140678" y="2016125"/>
            <a:ext cx="1616075" cy="161607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rgbClr val="178CCB"/>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11/15/24</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C79806FD-A674-3141-A480-C9E6861701DB}"/>
              </a:ext>
            </a:extLst>
          </p:cNvPr>
          <p:cNvPicPr>
            <a:picLocks noChangeAspect="1"/>
          </p:cNvPicPr>
          <p:nvPr userDrawn="1"/>
        </p:nvPicPr>
        <p:blipFill>
          <a:blip r:embed="rId2"/>
          <a:stretch>
            <a:fillRect/>
          </a:stretch>
        </p:blipFill>
        <p:spPr>
          <a:xfrm>
            <a:off x="419100" y="476627"/>
            <a:ext cx="2075688" cy="556892"/>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pic>
        <p:nvPicPr>
          <p:cNvPr id="5" name="Picture 4">
            <a:extLst>
              <a:ext uri="{FF2B5EF4-FFF2-40B4-BE49-F238E27FC236}">
                <a16:creationId xmlns:a16="http://schemas.microsoft.com/office/drawing/2014/main" id="{DEC776A3-0F0E-7E49-AC6F-FD89BE6F79F5}"/>
              </a:ext>
            </a:extLst>
          </p:cNvPr>
          <p:cNvPicPr>
            <a:picLocks noChangeAspect="1"/>
          </p:cNvPicPr>
          <p:nvPr userDrawn="1"/>
        </p:nvPicPr>
        <p:blipFill>
          <a:blip r:embed="rId4"/>
          <a:stretch>
            <a:fillRect/>
          </a:stretch>
        </p:blipFill>
        <p:spPr>
          <a:xfrm>
            <a:off x="1140678" y="2016125"/>
            <a:ext cx="1616075" cy="161607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ver – Teal 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4"/>
            <a:ext cx="8902097" cy="4901596"/>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A8B06E26-66EB-2647-9FF6-9C6706150E8A}" type="datetime1">
              <a:rPr lang="en-US" smtClean="0"/>
              <a:t>11/15/24</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Arial" panose="020B0604020202020204" pitchFamily="34" charset="0"/>
                <a:cs typeface="Arial" panose="020B0604020202020204" pitchFamily="34" charset="0"/>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grpSp>
        <p:nvGrpSpPr>
          <p:cNvPr id="12" name="Group 11"/>
          <p:cNvGrpSpPr/>
          <p:nvPr userDrawn="1"/>
        </p:nvGrpSpPr>
        <p:grpSpPr>
          <a:xfrm>
            <a:off x="784273" y="154459"/>
            <a:ext cx="3353012" cy="660923"/>
            <a:chOff x="784276" y="216786"/>
            <a:chExt cx="3819176" cy="75281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26334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10"/>
        <p:cNvGrpSpPr/>
        <p:nvPr/>
      </p:nvGrpSpPr>
      <p:grpSpPr>
        <a:xfrm>
          <a:off x="0" y="0"/>
          <a:ext cx="0" cy="0"/>
          <a:chOff x="0" y="0"/>
          <a:chExt cx="0" cy="0"/>
        </a:xfrm>
      </p:grpSpPr>
      <p:sp>
        <p:nvSpPr>
          <p:cNvPr id="211" name="Google Shape;211;p26"/>
          <p:cNvSpPr/>
          <p:nvPr/>
        </p:nvSpPr>
        <p:spPr>
          <a:xfrm rot="10800000">
            <a:off x="2161373" y="4121238"/>
            <a:ext cx="3020218" cy="2210572"/>
          </a:xfrm>
          <a:custGeom>
            <a:avLst/>
            <a:gdLst/>
            <a:ahLst/>
            <a:cxnLst/>
            <a:rect l="l" t="t" r="r" b="b"/>
            <a:pathLst>
              <a:path w="69279" h="50707" extrusionOk="0">
                <a:moveTo>
                  <a:pt x="33173" y="6607"/>
                </a:moveTo>
                <a:lnTo>
                  <a:pt x="33173" y="19288"/>
                </a:lnTo>
                <a:lnTo>
                  <a:pt x="22504" y="19288"/>
                </a:lnTo>
                <a:lnTo>
                  <a:pt x="22504" y="6607"/>
                </a:lnTo>
                <a:close/>
                <a:moveTo>
                  <a:pt x="44688" y="6607"/>
                </a:moveTo>
                <a:lnTo>
                  <a:pt x="44688" y="19288"/>
                </a:lnTo>
                <a:lnTo>
                  <a:pt x="33895" y="19288"/>
                </a:lnTo>
                <a:lnTo>
                  <a:pt x="33895" y="6607"/>
                </a:lnTo>
                <a:close/>
                <a:moveTo>
                  <a:pt x="55455" y="6607"/>
                </a:moveTo>
                <a:lnTo>
                  <a:pt x="55455" y="19288"/>
                </a:lnTo>
                <a:lnTo>
                  <a:pt x="45411" y="19288"/>
                </a:lnTo>
                <a:lnTo>
                  <a:pt x="45411" y="6607"/>
                </a:lnTo>
                <a:close/>
                <a:moveTo>
                  <a:pt x="33173" y="20009"/>
                </a:moveTo>
                <a:lnTo>
                  <a:pt x="33173" y="32119"/>
                </a:lnTo>
                <a:lnTo>
                  <a:pt x="22504" y="32119"/>
                </a:lnTo>
                <a:lnTo>
                  <a:pt x="22504" y="20009"/>
                </a:lnTo>
                <a:close/>
                <a:moveTo>
                  <a:pt x="44689" y="20009"/>
                </a:moveTo>
                <a:lnTo>
                  <a:pt x="44689" y="32119"/>
                </a:lnTo>
                <a:lnTo>
                  <a:pt x="33895" y="32119"/>
                </a:lnTo>
                <a:lnTo>
                  <a:pt x="33895" y="20009"/>
                </a:lnTo>
                <a:close/>
                <a:moveTo>
                  <a:pt x="55455" y="20009"/>
                </a:moveTo>
                <a:lnTo>
                  <a:pt x="55455" y="32119"/>
                </a:lnTo>
                <a:lnTo>
                  <a:pt x="45411" y="32119"/>
                </a:lnTo>
                <a:lnTo>
                  <a:pt x="45411" y="20009"/>
                </a:lnTo>
                <a:close/>
                <a:moveTo>
                  <a:pt x="33173" y="32843"/>
                </a:moveTo>
                <a:lnTo>
                  <a:pt x="33173" y="45252"/>
                </a:lnTo>
                <a:lnTo>
                  <a:pt x="22504" y="45252"/>
                </a:lnTo>
                <a:lnTo>
                  <a:pt x="22504" y="32843"/>
                </a:lnTo>
                <a:close/>
                <a:moveTo>
                  <a:pt x="22142" y="0"/>
                </a:moveTo>
                <a:cubicBezTo>
                  <a:pt x="21942" y="0"/>
                  <a:pt x="21782" y="161"/>
                  <a:pt x="21782" y="362"/>
                </a:cubicBezTo>
                <a:lnTo>
                  <a:pt x="21782" y="5883"/>
                </a:lnTo>
                <a:lnTo>
                  <a:pt x="11995" y="5883"/>
                </a:lnTo>
                <a:cubicBezTo>
                  <a:pt x="11795" y="5883"/>
                  <a:pt x="11633" y="6044"/>
                  <a:pt x="11633" y="6244"/>
                </a:cubicBezTo>
                <a:cubicBezTo>
                  <a:pt x="11633" y="6444"/>
                  <a:pt x="11795" y="6605"/>
                  <a:pt x="11995" y="6605"/>
                </a:cubicBezTo>
                <a:lnTo>
                  <a:pt x="21782" y="6605"/>
                </a:lnTo>
                <a:lnTo>
                  <a:pt x="21782" y="19287"/>
                </a:lnTo>
                <a:lnTo>
                  <a:pt x="11995" y="19287"/>
                </a:lnTo>
                <a:cubicBezTo>
                  <a:pt x="11795" y="19287"/>
                  <a:pt x="11633" y="19449"/>
                  <a:pt x="11633" y="19649"/>
                </a:cubicBezTo>
                <a:cubicBezTo>
                  <a:pt x="11633" y="19848"/>
                  <a:pt x="11795" y="20009"/>
                  <a:pt x="11995" y="20009"/>
                </a:cubicBezTo>
                <a:lnTo>
                  <a:pt x="21782" y="20009"/>
                </a:lnTo>
                <a:lnTo>
                  <a:pt x="21782" y="32119"/>
                </a:lnTo>
                <a:lnTo>
                  <a:pt x="362" y="32119"/>
                </a:lnTo>
                <a:cubicBezTo>
                  <a:pt x="162" y="32119"/>
                  <a:pt x="0" y="32281"/>
                  <a:pt x="0" y="32481"/>
                </a:cubicBezTo>
                <a:cubicBezTo>
                  <a:pt x="0" y="32681"/>
                  <a:pt x="162" y="32843"/>
                  <a:pt x="362" y="32843"/>
                </a:cubicBezTo>
                <a:lnTo>
                  <a:pt x="21782" y="32843"/>
                </a:lnTo>
                <a:lnTo>
                  <a:pt x="21782" y="45252"/>
                </a:lnTo>
                <a:lnTo>
                  <a:pt x="11995" y="45252"/>
                </a:lnTo>
                <a:cubicBezTo>
                  <a:pt x="11795" y="45252"/>
                  <a:pt x="11633" y="45413"/>
                  <a:pt x="11633" y="45613"/>
                </a:cubicBezTo>
                <a:cubicBezTo>
                  <a:pt x="11633" y="45813"/>
                  <a:pt x="11795" y="45975"/>
                  <a:pt x="11995" y="45975"/>
                </a:cubicBezTo>
                <a:lnTo>
                  <a:pt x="21782" y="45975"/>
                </a:lnTo>
                <a:lnTo>
                  <a:pt x="21782" y="50345"/>
                </a:lnTo>
                <a:cubicBezTo>
                  <a:pt x="21782" y="50545"/>
                  <a:pt x="21942" y="50707"/>
                  <a:pt x="22142" y="50707"/>
                </a:cubicBezTo>
                <a:cubicBezTo>
                  <a:pt x="22342" y="50707"/>
                  <a:pt x="22504" y="50545"/>
                  <a:pt x="22504" y="50345"/>
                </a:cubicBezTo>
                <a:lnTo>
                  <a:pt x="22504" y="45975"/>
                </a:lnTo>
                <a:lnTo>
                  <a:pt x="33173" y="45975"/>
                </a:lnTo>
                <a:lnTo>
                  <a:pt x="33173" y="50345"/>
                </a:lnTo>
                <a:cubicBezTo>
                  <a:pt x="33173" y="50545"/>
                  <a:pt x="33333" y="50707"/>
                  <a:pt x="33533" y="50707"/>
                </a:cubicBezTo>
                <a:cubicBezTo>
                  <a:pt x="33733" y="50707"/>
                  <a:pt x="33895" y="50545"/>
                  <a:pt x="33895" y="50345"/>
                </a:cubicBezTo>
                <a:lnTo>
                  <a:pt x="33895" y="45975"/>
                </a:lnTo>
                <a:lnTo>
                  <a:pt x="39826" y="45975"/>
                </a:lnTo>
                <a:cubicBezTo>
                  <a:pt x="40026" y="45975"/>
                  <a:pt x="40188" y="45813"/>
                  <a:pt x="40188" y="45613"/>
                </a:cubicBezTo>
                <a:cubicBezTo>
                  <a:pt x="40188" y="45413"/>
                  <a:pt x="40026" y="45252"/>
                  <a:pt x="39826" y="45252"/>
                </a:cubicBezTo>
                <a:lnTo>
                  <a:pt x="33895" y="45252"/>
                </a:lnTo>
                <a:lnTo>
                  <a:pt x="33895" y="32843"/>
                </a:lnTo>
                <a:lnTo>
                  <a:pt x="44689" y="32843"/>
                </a:lnTo>
                <a:lnTo>
                  <a:pt x="44689" y="39788"/>
                </a:lnTo>
                <a:cubicBezTo>
                  <a:pt x="44689" y="39988"/>
                  <a:pt x="44851" y="40149"/>
                  <a:pt x="45050" y="40149"/>
                </a:cubicBezTo>
                <a:cubicBezTo>
                  <a:pt x="45250" y="40149"/>
                  <a:pt x="45412" y="39988"/>
                  <a:pt x="45412" y="39788"/>
                </a:cubicBezTo>
                <a:lnTo>
                  <a:pt x="45412" y="32843"/>
                </a:lnTo>
                <a:lnTo>
                  <a:pt x="55456" y="32843"/>
                </a:lnTo>
                <a:lnTo>
                  <a:pt x="55456" y="39788"/>
                </a:lnTo>
                <a:cubicBezTo>
                  <a:pt x="55456" y="39988"/>
                  <a:pt x="55618" y="40149"/>
                  <a:pt x="55818" y="40149"/>
                </a:cubicBezTo>
                <a:cubicBezTo>
                  <a:pt x="56018" y="40149"/>
                  <a:pt x="56179" y="39988"/>
                  <a:pt x="56179" y="39788"/>
                </a:cubicBezTo>
                <a:lnTo>
                  <a:pt x="56179" y="32843"/>
                </a:lnTo>
                <a:lnTo>
                  <a:pt x="68918" y="32843"/>
                </a:lnTo>
                <a:cubicBezTo>
                  <a:pt x="69117" y="32843"/>
                  <a:pt x="69278" y="32681"/>
                  <a:pt x="69278" y="32481"/>
                </a:cubicBezTo>
                <a:cubicBezTo>
                  <a:pt x="69278" y="32281"/>
                  <a:pt x="69117" y="32119"/>
                  <a:pt x="68918" y="32119"/>
                </a:cubicBezTo>
                <a:lnTo>
                  <a:pt x="56178" y="32119"/>
                </a:lnTo>
                <a:lnTo>
                  <a:pt x="56178" y="20009"/>
                </a:lnTo>
                <a:lnTo>
                  <a:pt x="68918" y="20009"/>
                </a:lnTo>
                <a:cubicBezTo>
                  <a:pt x="69117" y="20009"/>
                  <a:pt x="69278" y="19848"/>
                  <a:pt x="69278" y="19649"/>
                </a:cubicBezTo>
                <a:cubicBezTo>
                  <a:pt x="69278" y="19449"/>
                  <a:pt x="69117" y="19287"/>
                  <a:pt x="68918" y="19287"/>
                </a:cubicBezTo>
                <a:lnTo>
                  <a:pt x="56178" y="19287"/>
                </a:lnTo>
                <a:lnTo>
                  <a:pt x="56178" y="6605"/>
                </a:lnTo>
                <a:lnTo>
                  <a:pt x="68918" y="6605"/>
                </a:lnTo>
                <a:cubicBezTo>
                  <a:pt x="69117" y="6605"/>
                  <a:pt x="69278" y="6444"/>
                  <a:pt x="69278" y="6244"/>
                </a:cubicBezTo>
                <a:cubicBezTo>
                  <a:pt x="69278" y="6044"/>
                  <a:pt x="69117" y="5883"/>
                  <a:pt x="68918" y="5883"/>
                </a:cubicBezTo>
                <a:lnTo>
                  <a:pt x="56178" y="5883"/>
                </a:lnTo>
                <a:lnTo>
                  <a:pt x="56178" y="362"/>
                </a:lnTo>
                <a:cubicBezTo>
                  <a:pt x="56178" y="161"/>
                  <a:pt x="56016" y="0"/>
                  <a:pt x="55816" y="0"/>
                </a:cubicBezTo>
                <a:cubicBezTo>
                  <a:pt x="55616" y="0"/>
                  <a:pt x="55455" y="161"/>
                  <a:pt x="55455" y="362"/>
                </a:cubicBezTo>
                <a:lnTo>
                  <a:pt x="55455" y="5883"/>
                </a:lnTo>
                <a:lnTo>
                  <a:pt x="45411" y="5883"/>
                </a:lnTo>
                <a:lnTo>
                  <a:pt x="45411" y="362"/>
                </a:lnTo>
                <a:cubicBezTo>
                  <a:pt x="45411" y="161"/>
                  <a:pt x="45249" y="0"/>
                  <a:pt x="45049" y="0"/>
                </a:cubicBezTo>
                <a:cubicBezTo>
                  <a:pt x="44850" y="0"/>
                  <a:pt x="44688" y="161"/>
                  <a:pt x="44688" y="362"/>
                </a:cubicBezTo>
                <a:lnTo>
                  <a:pt x="44688" y="5883"/>
                </a:lnTo>
                <a:lnTo>
                  <a:pt x="33895" y="5883"/>
                </a:lnTo>
                <a:lnTo>
                  <a:pt x="33895" y="362"/>
                </a:lnTo>
                <a:cubicBezTo>
                  <a:pt x="33895" y="161"/>
                  <a:pt x="33733" y="0"/>
                  <a:pt x="33533" y="0"/>
                </a:cubicBezTo>
                <a:cubicBezTo>
                  <a:pt x="33333" y="0"/>
                  <a:pt x="33173" y="161"/>
                  <a:pt x="33173" y="362"/>
                </a:cubicBezTo>
                <a:lnTo>
                  <a:pt x="33173" y="5883"/>
                </a:lnTo>
                <a:lnTo>
                  <a:pt x="22504" y="5883"/>
                </a:lnTo>
                <a:lnTo>
                  <a:pt x="22504" y="362"/>
                </a:lnTo>
                <a:cubicBezTo>
                  <a:pt x="22504" y="161"/>
                  <a:pt x="22342"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266427" y="-76200"/>
            <a:ext cx="3020218" cy="2210572"/>
          </a:xfrm>
          <a:custGeom>
            <a:avLst/>
            <a:gdLst/>
            <a:ahLst/>
            <a:cxnLst/>
            <a:rect l="l" t="t" r="r" b="b"/>
            <a:pathLst>
              <a:path w="69279" h="50707" extrusionOk="0">
                <a:moveTo>
                  <a:pt x="33173" y="6607"/>
                </a:moveTo>
                <a:lnTo>
                  <a:pt x="33173" y="19288"/>
                </a:lnTo>
                <a:lnTo>
                  <a:pt x="22504" y="19288"/>
                </a:lnTo>
                <a:lnTo>
                  <a:pt x="22504" y="6607"/>
                </a:lnTo>
                <a:close/>
                <a:moveTo>
                  <a:pt x="44688" y="6607"/>
                </a:moveTo>
                <a:lnTo>
                  <a:pt x="44688" y="19288"/>
                </a:lnTo>
                <a:lnTo>
                  <a:pt x="33895" y="19288"/>
                </a:lnTo>
                <a:lnTo>
                  <a:pt x="33895" y="6607"/>
                </a:lnTo>
                <a:close/>
                <a:moveTo>
                  <a:pt x="55455" y="6607"/>
                </a:moveTo>
                <a:lnTo>
                  <a:pt x="55455" y="19288"/>
                </a:lnTo>
                <a:lnTo>
                  <a:pt x="45411" y="19288"/>
                </a:lnTo>
                <a:lnTo>
                  <a:pt x="45411" y="6607"/>
                </a:lnTo>
                <a:close/>
                <a:moveTo>
                  <a:pt x="33173" y="20009"/>
                </a:moveTo>
                <a:lnTo>
                  <a:pt x="33173" y="32119"/>
                </a:lnTo>
                <a:lnTo>
                  <a:pt x="22504" y="32119"/>
                </a:lnTo>
                <a:lnTo>
                  <a:pt x="22504" y="20009"/>
                </a:lnTo>
                <a:close/>
                <a:moveTo>
                  <a:pt x="44689" y="20009"/>
                </a:moveTo>
                <a:lnTo>
                  <a:pt x="44689" y="32119"/>
                </a:lnTo>
                <a:lnTo>
                  <a:pt x="33895" y="32119"/>
                </a:lnTo>
                <a:lnTo>
                  <a:pt x="33895" y="20009"/>
                </a:lnTo>
                <a:close/>
                <a:moveTo>
                  <a:pt x="55455" y="20009"/>
                </a:moveTo>
                <a:lnTo>
                  <a:pt x="55455" y="32119"/>
                </a:lnTo>
                <a:lnTo>
                  <a:pt x="45411" y="32119"/>
                </a:lnTo>
                <a:lnTo>
                  <a:pt x="45411" y="20009"/>
                </a:lnTo>
                <a:close/>
                <a:moveTo>
                  <a:pt x="33173" y="32843"/>
                </a:moveTo>
                <a:lnTo>
                  <a:pt x="33173" y="45252"/>
                </a:lnTo>
                <a:lnTo>
                  <a:pt x="22504" y="45252"/>
                </a:lnTo>
                <a:lnTo>
                  <a:pt x="22504" y="32843"/>
                </a:lnTo>
                <a:close/>
                <a:moveTo>
                  <a:pt x="22142" y="0"/>
                </a:moveTo>
                <a:cubicBezTo>
                  <a:pt x="21942" y="0"/>
                  <a:pt x="21782" y="161"/>
                  <a:pt x="21782" y="362"/>
                </a:cubicBezTo>
                <a:lnTo>
                  <a:pt x="21782" y="5883"/>
                </a:lnTo>
                <a:lnTo>
                  <a:pt x="11995" y="5883"/>
                </a:lnTo>
                <a:cubicBezTo>
                  <a:pt x="11795" y="5883"/>
                  <a:pt x="11633" y="6044"/>
                  <a:pt x="11633" y="6244"/>
                </a:cubicBezTo>
                <a:cubicBezTo>
                  <a:pt x="11633" y="6444"/>
                  <a:pt x="11795" y="6605"/>
                  <a:pt x="11995" y="6605"/>
                </a:cubicBezTo>
                <a:lnTo>
                  <a:pt x="21782" y="6605"/>
                </a:lnTo>
                <a:lnTo>
                  <a:pt x="21782" y="19287"/>
                </a:lnTo>
                <a:lnTo>
                  <a:pt x="11995" y="19287"/>
                </a:lnTo>
                <a:cubicBezTo>
                  <a:pt x="11795" y="19287"/>
                  <a:pt x="11633" y="19449"/>
                  <a:pt x="11633" y="19649"/>
                </a:cubicBezTo>
                <a:cubicBezTo>
                  <a:pt x="11633" y="19848"/>
                  <a:pt x="11795" y="20009"/>
                  <a:pt x="11995" y="20009"/>
                </a:cubicBezTo>
                <a:lnTo>
                  <a:pt x="21782" y="20009"/>
                </a:lnTo>
                <a:lnTo>
                  <a:pt x="21782" y="32119"/>
                </a:lnTo>
                <a:lnTo>
                  <a:pt x="362" y="32119"/>
                </a:lnTo>
                <a:cubicBezTo>
                  <a:pt x="162" y="32119"/>
                  <a:pt x="0" y="32281"/>
                  <a:pt x="0" y="32481"/>
                </a:cubicBezTo>
                <a:cubicBezTo>
                  <a:pt x="0" y="32681"/>
                  <a:pt x="162" y="32843"/>
                  <a:pt x="362" y="32843"/>
                </a:cubicBezTo>
                <a:lnTo>
                  <a:pt x="21782" y="32843"/>
                </a:lnTo>
                <a:lnTo>
                  <a:pt x="21782" y="45252"/>
                </a:lnTo>
                <a:lnTo>
                  <a:pt x="11995" y="45252"/>
                </a:lnTo>
                <a:cubicBezTo>
                  <a:pt x="11795" y="45252"/>
                  <a:pt x="11633" y="45413"/>
                  <a:pt x="11633" y="45613"/>
                </a:cubicBezTo>
                <a:cubicBezTo>
                  <a:pt x="11633" y="45813"/>
                  <a:pt x="11795" y="45975"/>
                  <a:pt x="11995" y="45975"/>
                </a:cubicBezTo>
                <a:lnTo>
                  <a:pt x="21782" y="45975"/>
                </a:lnTo>
                <a:lnTo>
                  <a:pt x="21782" y="50345"/>
                </a:lnTo>
                <a:cubicBezTo>
                  <a:pt x="21782" y="50545"/>
                  <a:pt x="21942" y="50707"/>
                  <a:pt x="22142" y="50707"/>
                </a:cubicBezTo>
                <a:cubicBezTo>
                  <a:pt x="22342" y="50707"/>
                  <a:pt x="22504" y="50545"/>
                  <a:pt x="22504" y="50345"/>
                </a:cubicBezTo>
                <a:lnTo>
                  <a:pt x="22504" y="45975"/>
                </a:lnTo>
                <a:lnTo>
                  <a:pt x="33173" y="45975"/>
                </a:lnTo>
                <a:lnTo>
                  <a:pt x="33173" y="50345"/>
                </a:lnTo>
                <a:cubicBezTo>
                  <a:pt x="33173" y="50545"/>
                  <a:pt x="33333" y="50707"/>
                  <a:pt x="33533" y="50707"/>
                </a:cubicBezTo>
                <a:cubicBezTo>
                  <a:pt x="33733" y="50707"/>
                  <a:pt x="33895" y="50545"/>
                  <a:pt x="33895" y="50345"/>
                </a:cubicBezTo>
                <a:lnTo>
                  <a:pt x="33895" y="45975"/>
                </a:lnTo>
                <a:lnTo>
                  <a:pt x="39826" y="45975"/>
                </a:lnTo>
                <a:cubicBezTo>
                  <a:pt x="40026" y="45975"/>
                  <a:pt x="40188" y="45813"/>
                  <a:pt x="40188" y="45613"/>
                </a:cubicBezTo>
                <a:cubicBezTo>
                  <a:pt x="40188" y="45413"/>
                  <a:pt x="40026" y="45252"/>
                  <a:pt x="39826" y="45252"/>
                </a:cubicBezTo>
                <a:lnTo>
                  <a:pt x="33895" y="45252"/>
                </a:lnTo>
                <a:lnTo>
                  <a:pt x="33895" y="32843"/>
                </a:lnTo>
                <a:lnTo>
                  <a:pt x="44689" y="32843"/>
                </a:lnTo>
                <a:lnTo>
                  <a:pt x="44689" y="39788"/>
                </a:lnTo>
                <a:cubicBezTo>
                  <a:pt x="44689" y="39988"/>
                  <a:pt x="44851" y="40149"/>
                  <a:pt x="45050" y="40149"/>
                </a:cubicBezTo>
                <a:cubicBezTo>
                  <a:pt x="45250" y="40149"/>
                  <a:pt x="45412" y="39988"/>
                  <a:pt x="45412" y="39788"/>
                </a:cubicBezTo>
                <a:lnTo>
                  <a:pt x="45412" y="32843"/>
                </a:lnTo>
                <a:lnTo>
                  <a:pt x="55456" y="32843"/>
                </a:lnTo>
                <a:lnTo>
                  <a:pt x="55456" y="39788"/>
                </a:lnTo>
                <a:cubicBezTo>
                  <a:pt x="55456" y="39988"/>
                  <a:pt x="55618" y="40149"/>
                  <a:pt x="55818" y="40149"/>
                </a:cubicBezTo>
                <a:cubicBezTo>
                  <a:pt x="56018" y="40149"/>
                  <a:pt x="56179" y="39988"/>
                  <a:pt x="56179" y="39788"/>
                </a:cubicBezTo>
                <a:lnTo>
                  <a:pt x="56179" y="32843"/>
                </a:lnTo>
                <a:lnTo>
                  <a:pt x="68918" y="32843"/>
                </a:lnTo>
                <a:cubicBezTo>
                  <a:pt x="69117" y="32843"/>
                  <a:pt x="69278" y="32681"/>
                  <a:pt x="69278" y="32481"/>
                </a:cubicBezTo>
                <a:cubicBezTo>
                  <a:pt x="69278" y="32281"/>
                  <a:pt x="69117" y="32119"/>
                  <a:pt x="68918" y="32119"/>
                </a:cubicBezTo>
                <a:lnTo>
                  <a:pt x="56178" y="32119"/>
                </a:lnTo>
                <a:lnTo>
                  <a:pt x="56178" y="20009"/>
                </a:lnTo>
                <a:lnTo>
                  <a:pt x="68918" y="20009"/>
                </a:lnTo>
                <a:cubicBezTo>
                  <a:pt x="69117" y="20009"/>
                  <a:pt x="69278" y="19848"/>
                  <a:pt x="69278" y="19649"/>
                </a:cubicBezTo>
                <a:cubicBezTo>
                  <a:pt x="69278" y="19449"/>
                  <a:pt x="69117" y="19287"/>
                  <a:pt x="68918" y="19287"/>
                </a:cubicBezTo>
                <a:lnTo>
                  <a:pt x="56178" y="19287"/>
                </a:lnTo>
                <a:lnTo>
                  <a:pt x="56178" y="6605"/>
                </a:lnTo>
                <a:lnTo>
                  <a:pt x="68918" y="6605"/>
                </a:lnTo>
                <a:cubicBezTo>
                  <a:pt x="69117" y="6605"/>
                  <a:pt x="69278" y="6444"/>
                  <a:pt x="69278" y="6244"/>
                </a:cubicBezTo>
                <a:cubicBezTo>
                  <a:pt x="69278" y="6044"/>
                  <a:pt x="69117" y="5883"/>
                  <a:pt x="68918" y="5883"/>
                </a:cubicBezTo>
                <a:lnTo>
                  <a:pt x="56178" y="5883"/>
                </a:lnTo>
                <a:lnTo>
                  <a:pt x="56178" y="362"/>
                </a:lnTo>
                <a:cubicBezTo>
                  <a:pt x="56178" y="161"/>
                  <a:pt x="56016" y="0"/>
                  <a:pt x="55816" y="0"/>
                </a:cubicBezTo>
                <a:cubicBezTo>
                  <a:pt x="55616" y="0"/>
                  <a:pt x="55455" y="161"/>
                  <a:pt x="55455" y="362"/>
                </a:cubicBezTo>
                <a:lnTo>
                  <a:pt x="55455" y="5883"/>
                </a:lnTo>
                <a:lnTo>
                  <a:pt x="45411" y="5883"/>
                </a:lnTo>
                <a:lnTo>
                  <a:pt x="45411" y="362"/>
                </a:lnTo>
                <a:cubicBezTo>
                  <a:pt x="45411" y="161"/>
                  <a:pt x="45249" y="0"/>
                  <a:pt x="45049" y="0"/>
                </a:cubicBezTo>
                <a:cubicBezTo>
                  <a:pt x="44850" y="0"/>
                  <a:pt x="44688" y="161"/>
                  <a:pt x="44688" y="362"/>
                </a:cubicBezTo>
                <a:lnTo>
                  <a:pt x="44688" y="5883"/>
                </a:lnTo>
                <a:lnTo>
                  <a:pt x="33895" y="5883"/>
                </a:lnTo>
                <a:lnTo>
                  <a:pt x="33895" y="362"/>
                </a:lnTo>
                <a:cubicBezTo>
                  <a:pt x="33895" y="161"/>
                  <a:pt x="33733" y="0"/>
                  <a:pt x="33533" y="0"/>
                </a:cubicBezTo>
                <a:cubicBezTo>
                  <a:pt x="33333" y="0"/>
                  <a:pt x="33173" y="161"/>
                  <a:pt x="33173" y="362"/>
                </a:cubicBezTo>
                <a:lnTo>
                  <a:pt x="33173" y="5883"/>
                </a:lnTo>
                <a:lnTo>
                  <a:pt x="22504" y="5883"/>
                </a:lnTo>
                <a:lnTo>
                  <a:pt x="22504" y="362"/>
                </a:lnTo>
                <a:cubicBezTo>
                  <a:pt x="22504" y="161"/>
                  <a:pt x="22342" y="0"/>
                  <a:pt x="22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txBox="1">
            <a:spLocks noGrp="1"/>
          </p:cNvSpPr>
          <p:nvPr>
            <p:ph type="subTitle" idx="1"/>
          </p:nvPr>
        </p:nvSpPr>
        <p:spPr>
          <a:xfrm rot="287">
            <a:off x="855750" y="2880000"/>
            <a:ext cx="3595800" cy="9300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4" name="Google Shape;214;p26"/>
          <p:cNvSpPr txBox="1">
            <a:spLocks noGrp="1"/>
          </p:cNvSpPr>
          <p:nvPr>
            <p:ph type="title"/>
          </p:nvPr>
        </p:nvSpPr>
        <p:spPr>
          <a:xfrm>
            <a:off x="855750" y="1276350"/>
            <a:ext cx="3595800" cy="16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2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15" name="Google Shape;215;p26"/>
          <p:cNvSpPr>
            <a:spLocks noGrp="1"/>
          </p:cNvSpPr>
          <p:nvPr>
            <p:ph type="pic" idx="2"/>
          </p:nvPr>
        </p:nvSpPr>
        <p:spPr>
          <a:xfrm>
            <a:off x="4511062" y="499792"/>
            <a:ext cx="4185300" cy="4185300"/>
          </a:xfrm>
          <a:prstGeom prst="rect">
            <a:avLst/>
          </a:prstGeom>
          <a:noFill/>
          <a:ln>
            <a:noFill/>
          </a:ln>
        </p:spPr>
      </p:sp>
      <p:sp>
        <p:nvSpPr>
          <p:cNvPr id="216" name="Google Shape;216;p26"/>
          <p:cNvSpPr/>
          <p:nvPr/>
        </p:nvSpPr>
        <p:spPr>
          <a:xfrm>
            <a:off x="8423989" y="4853022"/>
            <a:ext cx="94763" cy="94763"/>
          </a:xfrm>
          <a:custGeom>
            <a:avLst/>
            <a:gdLst/>
            <a:ahLst/>
            <a:cxnLst/>
            <a:rect l="l" t="t" r="r" b="b"/>
            <a:pathLst>
              <a:path w="2342" h="2342" extrusionOk="0">
                <a:moveTo>
                  <a:pt x="1171" y="1"/>
                </a:moveTo>
                <a:cubicBezTo>
                  <a:pt x="524" y="1"/>
                  <a:pt x="1" y="525"/>
                  <a:pt x="1" y="1172"/>
                </a:cubicBezTo>
                <a:cubicBezTo>
                  <a:pt x="1" y="1818"/>
                  <a:pt x="524" y="2342"/>
                  <a:pt x="1171" y="2342"/>
                </a:cubicBezTo>
                <a:cubicBezTo>
                  <a:pt x="1817" y="2342"/>
                  <a:pt x="2342" y="1818"/>
                  <a:pt x="2342" y="1172"/>
                </a:cubicBezTo>
                <a:cubicBezTo>
                  <a:pt x="2342" y="525"/>
                  <a:pt x="1817" y="1"/>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344234" y="3810150"/>
            <a:ext cx="94804" cy="94804"/>
          </a:xfrm>
          <a:custGeom>
            <a:avLst/>
            <a:gdLst/>
            <a:ahLst/>
            <a:cxnLst/>
            <a:rect l="l" t="t" r="r" b="b"/>
            <a:pathLst>
              <a:path w="2343" h="2343" extrusionOk="0">
                <a:moveTo>
                  <a:pt x="2342" y="1171"/>
                </a:moveTo>
                <a:cubicBezTo>
                  <a:pt x="2342" y="1818"/>
                  <a:pt x="1818" y="2342"/>
                  <a:pt x="1171" y="2342"/>
                </a:cubicBezTo>
                <a:cubicBezTo>
                  <a:pt x="525" y="2342"/>
                  <a:pt x="0" y="1818"/>
                  <a:pt x="0" y="1171"/>
                </a:cubicBezTo>
                <a:cubicBezTo>
                  <a:pt x="0" y="524"/>
                  <a:pt x="525" y="1"/>
                  <a:pt x="1171" y="1"/>
                </a:cubicBezTo>
                <a:cubicBezTo>
                  <a:pt x="1818" y="1"/>
                  <a:pt x="2342" y="524"/>
                  <a:pt x="2342" y="1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rot="10800000" flipH="1">
            <a:off x="265898" y="4343391"/>
            <a:ext cx="652062" cy="520227"/>
          </a:xfrm>
          <a:custGeom>
            <a:avLst/>
            <a:gdLst/>
            <a:ahLst/>
            <a:cxnLst/>
            <a:rect l="l" t="t" r="r" b="b"/>
            <a:pathLst>
              <a:path w="16664" h="13294" extrusionOk="0">
                <a:moveTo>
                  <a:pt x="303" y="874"/>
                </a:moveTo>
                <a:cubicBezTo>
                  <a:pt x="224" y="861"/>
                  <a:pt x="0" y="952"/>
                  <a:pt x="24" y="1157"/>
                </a:cubicBezTo>
                <a:lnTo>
                  <a:pt x="750" y="13105"/>
                </a:lnTo>
                <a:cubicBezTo>
                  <a:pt x="802" y="13204"/>
                  <a:pt x="999" y="13294"/>
                  <a:pt x="1076" y="13242"/>
                </a:cubicBezTo>
                <a:lnTo>
                  <a:pt x="16616" y="32"/>
                </a:lnTo>
                <a:cubicBezTo>
                  <a:pt x="16664" y="1"/>
                  <a:pt x="303" y="874"/>
                  <a:pt x="303" y="874"/>
                </a:cubicBezTo>
                <a:close/>
              </a:path>
            </a:pathLst>
          </a:custGeom>
          <a:gradFill>
            <a:gsLst>
              <a:gs pos="0">
                <a:schemeClr val="accent4"/>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849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130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5">
            <a:extLst>
              <a:ext uri="{FF2B5EF4-FFF2-40B4-BE49-F238E27FC236}">
                <a16:creationId xmlns:a16="http://schemas.microsoft.com/office/drawing/2014/main" id="{6C16609F-8909-F746-B061-9392242D748A}"/>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8" name="Text Placeholder 3">
            <a:extLst>
              <a:ext uri="{FF2B5EF4-FFF2-40B4-BE49-F238E27FC236}">
                <a16:creationId xmlns:a16="http://schemas.microsoft.com/office/drawing/2014/main" id="{F9AC2C64-0B5D-9A4C-BC3A-C2F4E05354E7}"/>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5">
            <a:extLst>
              <a:ext uri="{FF2B5EF4-FFF2-40B4-BE49-F238E27FC236}">
                <a16:creationId xmlns:a16="http://schemas.microsoft.com/office/drawing/2014/main" id="{9C7D9C97-8A9F-A04E-A137-581567305C82}"/>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13" name="Text Placeholder 3">
            <a:extLst>
              <a:ext uri="{FF2B5EF4-FFF2-40B4-BE49-F238E27FC236}">
                <a16:creationId xmlns:a16="http://schemas.microsoft.com/office/drawing/2014/main" id="{DCB652CA-B1A6-594B-AD63-71A3FE12AE09}"/>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image" Target="../media/image2.w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1.wmf"/><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90E3D883-D455-1646-B061-DC31439EF7F0}"/>
              </a:ext>
            </a:extLst>
          </p:cNvPr>
          <p:cNvPicPr>
            <a:picLocks noChangeAspect="1"/>
          </p:cNvPicPr>
          <p:nvPr userDrawn="1"/>
        </p:nvPicPr>
        <p:blipFill>
          <a:blip r:embed="rId18"/>
          <a:stretch>
            <a:fillRect/>
          </a:stretch>
        </p:blipFill>
        <p:spPr>
          <a:xfrm>
            <a:off x="8394700" y="4803775"/>
            <a:ext cx="476250" cy="228865"/>
          </a:xfrm>
          <a:prstGeom prst="rect">
            <a:avLst/>
          </a:prstGeom>
        </p:spPr>
      </p:pic>
      <p:pic>
        <p:nvPicPr>
          <p:cNvPr id="10" name="Picture 9">
            <a:extLst>
              <a:ext uri="{FF2B5EF4-FFF2-40B4-BE49-F238E27FC236}">
                <a16:creationId xmlns:a16="http://schemas.microsoft.com/office/drawing/2014/main" id="{A3DD1A57-5A60-7948-9B36-6D0BCEBC1712}"/>
              </a:ext>
            </a:extLst>
          </p:cNvPr>
          <p:cNvPicPr>
            <a:picLocks noChangeAspect="1"/>
          </p:cNvPicPr>
          <p:nvPr userDrawn="1"/>
        </p:nvPicPr>
        <p:blipFill>
          <a:blip r:embed="rId19"/>
          <a:stretch>
            <a:fillRect/>
          </a:stretch>
        </p:blipFill>
        <p:spPr>
          <a:xfrm>
            <a:off x="8391525" y="0"/>
            <a:ext cx="482600" cy="1219200"/>
          </a:xfrm>
          <a:prstGeom prst="rect">
            <a:avLst/>
          </a:prstGeom>
        </p:spPr>
      </p:pic>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4038" r:id="rId3"/>
    <p:sldLayoutId id="2147483981" r:id="rId4"/>
    <p:sldLayoutId id="2147483984" r:id="rId5"/>
    <p:sldLayoutId id="2147483982" r:id="rId6"/>
    <p:sldLayoutId id="2147483986" r:id="rId7"/>
    <p:sldLayoutId id="2147483999"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26" userDrawn="1">
          <p15:clr>
            <a:srgbClr val="F26B43"/>
          </p15:clr>
        </p15:guide>
        <p15:guide id="2" orient="horz" pos="3168" userDrawn="1">
          <p15:clr>
            <a:srgbClr val="F26B43"/>
          </p15:clr>
        </p15:guide>
        <p15:guide id="3" pos="5288" userDrawn="1">
          <p15:clr>
            <a:srgbClr val="F26B43"/>
          </p15:clr>
        </p15:guide>
        <p15:guide id="4" pos="55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0E70C9C3-4427-2D47-885B-568EDC6DCA26}"/>
              </a:ext>
            </a:extLst>
          </p:cNvPr>
          <p:cNvPicPr>
            <a:picLocks noChangeAspect="1"/>
          </p:cNvPicPr>
          <p:nvPr userDrawn="1"/>
        </p:nvPicPr>
        <p:blipFill>
          <a:blip r:embed="rId28"/>
          <a:stretch>
            <a:fillRect/>
          </a:stretch>
        </p:blipFill>
        <p:spPr>
          <a:xfrm>
            <a:off x="8394700" y="4803775"/>
            <a:ext cx="476250" cy="228865"/>
          </a:xfrm>
          <a:prstGeom prst="rect">
            <a:avLst/>
          </a:prstGeom>
        </p:spPr>
      </p:pic>
      <p:pic>
        <p:nvPicPr>
          <p:cNvPr id="4" name="Picture 3">
            <a:extLst>
              <a:ext uri="{FF2B5EF4-FFF2-40B4-BE49-F238E27FC236}">
                <a16:creationId xmlns:a16="http://schemas.microsoft.com/office/drawing/2014/main" id="{D0841D8E-1791-574F-8974-9C7B01B02254}"/>
              </a:ext>
            </a:extLst>
          </p:cNvPr>
          <p:cNvPicPr>
            <a:picLocks noChangeAspect="1"/>
          </p:cNvPicPr>
          <p:nvPr userDrawn="1"/>
        </p:nvPicPr>
        <p:blipFill>
          <a:blip r:embed="rId29"/>
          <a:stretch>
            <a:fillRect/>
          </a:stretch>
        </p:blipFill>
        <p:spPr>
          <a:xfrm>
            <a:off x="8391525" y="-3175"/>
            <a:ext cx="482600" cy="1219200"/>
          </a:xfrm>
          <a:prstGeom prst="rect">
            <a:avLst/>
          </a:prstGeom>
        </p:spPr>
      </p:pic>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4037" r:id="rId2"/>
    <p:sldLayoutId id="2147483972" r:id="rId3"/>
    <p:sldLayoutId id="2147483975" r:id="rId4"/>
    <p:sldLayoutId id="2147483976" r:id="rId5"/>
    <p:sldLayoutId id="2147484001" r:id="rId6"/>
    <p:sldLayoutId id="2147483944" r:id="rId7"/>
    <p:sldLayoutId id="2147483951" r:id="rId8"/>
    <p:sldLayoutId id="2147483953" r:id="rId9"/>
    <p:sldLayoutId id="2147484000" r:id="rId10"/>
    <p:sldLayoutId id="2147483950" r:id="rId11"/>
    <p:sldLayoutId id="2147483960" r:id="rId12"/>
    <p:sldLayoutId id="2147483961" r:id="rId13"/>
    <p:sldLayoutId id="2147483966" r:id="rId14"/>
    <p:sldLayoutId id="2147483967" r:id="rId15"/>
    <p:sldLayoutId id="2147483968" r:id="rId16"/>
    <p:sldLayoutId id="2147483969" r:id="rId17"/>
    <p:sldLayoutId id="2147483970" r:id="rId18"/>
    <p:sldLayoutId id="2147483971" r:id="rId19"/>
    <p:sldLayoutId id="2147483954" r:id="rId20"/>
    <p:sldLayoutId id="2147483959" r:id="rId21"/>
    <p:sldLayoutId id="2147484002" r:id="rId22"/>
    <p:sldLayoutId id="2147484003" r:id="rId23"/>
    <p:sldLayoutId id="2147484004" r:id="rId24"/>
    <p:sldLayoutId id="2147484039" r:id="rId25"/>
    <p:sldLayoutId id="2147484040" r:id="rId26"/>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286" userDrawn="1">
          <p15:clr>
            <a:srgbClr val="F26B43"/>
          </p15:clr>
        </p15:guide>
        <p15:guide id="3" pos="558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48277675"/>
      </p:ext>
    </p:extLst>
  </p:cSld>
  <p:clrMap bg1="lt1" tx1="dk1" bg2="lt2" tx2="dk2" accent1="accent1" accent2="accent2" accent3="accent3" accent4="accent4" accent5="accent5" accent6="accent6" hlink="hlink" folHlink="folHlink"/>
  <p:sldLayoutIdLst>
    <p:sldLayoutId id="2147484036" r:id="rId1"/>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7.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hyperlink" Target="mailto:Leslie.Suen@ucsf.edu"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6A7E098A-9095-CF93-8867-1DFB31D7E449}"/>
              </a:ext>
            </a:extLst>
          </p:cNvPr>
          <p:cNvSpPr>
            <a:spLocks noGrp="1"/>
          </p:cNvSpPr>
          <p:nvPr>
            <p:ph type="title"/>
          </p:nvPr>
        </p:nvSpPr>
        <p:spPr>
          <a:xfrm>
            <a:off x="784273" y="1127896"/>
            <a:ext cx="4976447" cy="1734945"/>
          </a:xfrm>
        </p:spPr>
        <p:txBody>
          <a:bodyPr/>
          <a:lstStyle/>
          <a:p>
            <a:r>
              <a:rPr lang="en-US" sz="2500" b="1" dirty="0"/>
              <a:t>The Good, the Bad, and the Ugly: Patient Perspectives on Low Dose Buprenorphine Initiation in the Outpatient Setting in the Fentanyl Era</a:t>
            </a:r>
          </a:p>
        </p:txBody>
      </p:sp>
      <p:sp>
        <p:nvSpPr>
          <p:cNvPr id="10" name="Text Placeholder 9">
            <a:extLst>
              <a:ext uri="{FF2B5EF4-FFF2-40B4-BE49-F238E27FC236}">
                <a16:creationId xmlns:a16="http://schemas.microsoft.com/office/drawing/2014/main" id="{24FD7770-AB62-AC12-F83F-96FF17E775E5}"/>
              </a:ext>
            </a:extLst>
          </p:cNvPr>
          <p:cNvSpPr txBox="1">
            <a:spLocks/>
          </p:cNvSpPr>
          <p:nvPr/>
        </p:nvSpPr>
        <p:spPr>
          <a:xfrm>
            <a:off x="784273" y="3588885"/>
            <a:ext cx="4191461" cy="426719"/>
          </a:xfrm>
          <a:prstGeom prst="rect">
            <a:avLst/>
          </a:prstGeom>
        </p:spPr>
        <p:txBody>
          <a:bodyPr vert="horz" wrap="square" lIns="91440" tIns="0" rIns="91440" bIns="0" rtlCol="0" anchor="b" anchorCtr="0">
            <a:noAutofit/>
          </a:bodyPr>
          <a:lstStyle>
            <a:lvl1pPr marL="0" indent="0" algn="l" defTabSz="640080" rtl="0" eaLnBrk="1" latinLnBrk="0" hangingPunct="1">
              <a:lnSpc>
                <a:spcPct val="100000"/>
              </a:lnSpc>
              <a:spcBef>
                <a:spcPts val="0"/>
              </a:spcBef>
              <a:spcAft>
                <a:spcPts val="0"/>
              </a:spcAft>
              <a:buClr>
                <a:schemeClr val="accent1"/>
              </a:buClr>
              <a:buSzPct val="80000"/>
              <a:buFont typeface="Wingdings" charset="2"/>
              <a:buNone/>
              <a:tabLst/>
              <a:defRPr lang="en-US" sz="1600" b="0" i="0" kern="1200" baseline="0" dirty="0" smtClean="0">
                <a:solidFill>
                  <a:schemeClr val="bg1"/>
                </a:solidFill>
                <a:latin typeface="+mn-lt"/>
                <a:ea typeface="+mn-ea"/>
                <a:cs typeface="Arial" pitchFamily="34" charset="0"/>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18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Leslie Suen, MD, MAS</a:t>
            </a:r>
          </a:p>
          <a:p>
            <a:r>
              <a:rPr lang="en-US" dirty="0"/>
              <a:t>Assistant Professor</a:t>
            </a:r>
          </a:p>
          <a:p>
            <a:r>
              <a:rPr lang="en-US" dirty="0"/>
              <a:t>UCSF Division of General Internal Medicine at San Francisco General Hospital </a:t>
            </a:r>
          </a:p>
        </p:txBody>
      </p:sp>
    </p:spTree>
    <p:extLst>
      <p:ext uri="{BB962C8B-B14F-4D97-AF65-F5344CB8AC3E}">
        <p14:creationId xmlns:p14="http://schemas.microsoft.com/office/powerpoint/2010/main" val="21549145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1D077A-34DC-D21C-C181-A33724796FBB}"/>
              </a:ext>
            </a:extLst>
          </p:cNvPr>
          <p:cNvSpPr>
            <a:spLocks noGrp="1"/>
          </p:cNvSpPr>
          <p:nvPr>
            <p:ph type="sldNum" sz="quarter" idx="13"/>
          </p:nvPr>
        </p:nvSpPr>
        <p:spPr/>
        <p:txBody>
          <a:bodyPr/>
          <a:lstStyle/>
          <a:p>
            <a:fld id="{7BCC8D0D-EAEC-449D-9161-023DFF90F2E2}" type="slidenum">
              <a:rPr lang="en-US" smtClean="0"/>
              <a:pPr/>
              <a:t>10</a:t>
            </a:fld>
            <a:endParaRPr lang="en-US" dirty="0"/>
          </a:p>
        </p:txBody>
      </p:sp>
      <p:sp>
        <p:nvSpPr>
          <p:cNvPr id="5" name="Title 4">
            <a:extLst>
              <a:ext uri="{FF2B5EF4-FFF2-40B4-BE49-F238E27FC236}">
                <a16:creationId xmlns:a16="http://schemas.microsoft.com/office/drawing/2014/main" id="{0AC1108A-9C58-CC9C-D04B-3D427549E8F4}"/>
              </a:ext>
            </a:extLst>
          </p:cNvPr>
          <p:cNvSpPr>
            <a:spLocks noGrp="1"/>
          </p:cNvSpPr>
          <p:nvPr>
            <p:ph type="title"/>
          </p:nvPr>
        </p:nvSpPr>
        <p:spPr>
          <a:xfrm>
            <a:off x="395135" y="665455"/>
            <a:ext cx="7753790" cy="458587"/>
          </a:xfrm>
        </p:spPr>
        <p:txBody>
          <a:bodyPr/>
          <a:lstStyle/>
          <a:p>
            <a:r>
              <a:rPr lang="en-US" dirty="0"/>
              <a:t>Participant Characteristics</a:t>
            </a:r>
          </a:p>
        </p:txBody>
      </p:sp>
      <p:sp>
        <p:nvSpPr>
          <p:cNvPr id="4" name="Footer Placeholder 1">
            <a:extLst>
              <a:ext uri="{FF2B5EF4-FFF2-40B4-BE49-F238E27FC236}">
                <a16:creationId xmlns:a16="http://schemas.microsoft.com/office/drawing/2014/main" id="{BBA4B13B-A798-1CD0-8402-D9924A432CF6}"/>
              </a:ext>
            </a:extLst>
          </p:cNvPr>
          <p:cNvSpPr>
            <a:spLocks noGrp="1"/>
          </p:cNvSpPr>
          <p:nvPr>
            <p:ph type="ftr" sz="quarter" idx="12"/>
          </p:nvPr>
        </p:nvSpPr>
        <p:spPr>
          <a:xfrm>
            <a:off x="548150" y="4852596"/>
            <a:ext cx="5639005" cy="103957"/>
          </a:xfrm>
        </p:spPr>
        <p:txBody>
          <a:body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
        <p:nvSpPr>
          <p:cNvPr id="7" name="TextBox 6">
            <a:extLst>
              <a:ext uri="{FF2B5EF4-FFF2-40B4-BE49-F238E27FC236}">
                <a16:creationId xmlns:a16="http://schemas.microsoft.com/office/drawing/2014/main" id="{957779B0-F256-472F-8239-48BCAA9DD026}"/>
              </a:ext>
            </a:extLst>
          </p:cNvPr>
          <p:cNvSpPr txBox="1"/>
          <p:nvPr/>
        </p:nvSpPr>
        <p:spPr bwMode="auto">
          <a:xfrm>
            <a:off x="653193" y="1163772"/>
            <a:ext cx="4815014" cy="615553"/>
          </a:xfrm>
          <a:prstGeom prst="rect">
            <a:avLst/>
          </a:prstGeom>
          <a:noFill/>
          <a:ln w="19050" algn="ctr">
            <a:noFill/>
            <a:miter lim="800000"/>
            <a:headEnd/>
            <a:tailEnd/>
          </a:ln>
        </p:spPr>
        <p:txBody>
          <a:bodyPr wrap="square" lIns="0" tIns="0" rIns="0" bIns="0" rtlCol="0">
            <a:spAutoFit/>
          </a:bodyPr>
          <a:lstStyle/>
          <a:p>
            <a:pPr marL="342900" indent="-342900">
              <a:buFont typeface="Arial" panose="020B0604020202020204" pitchFamily="34" charset="0"/>
              <a:buChar char="•"/>
            </a:pPr>
            <a:r>
              <a:rPr lang="en-US" sz="2000" dirty="0"/>
              <a:t>19 Participants</a:t>
            </a:r>
          </a:p>
          <a:p>
            <a:pPr marL="342900" indent="-342900">
              <a:buFont typeface="Arial" panose="020B0604020202020204" pitchFamily="34" charset="0"/>
              <a:buChar char="•"/>
            </a:pPr>
            <a:r>
              <a:rPr lang="en-US" sz="2000" dirty="0"/>
              <a:t>Mean Age: 39 years (SD 9)</a:t>
            </a:r>
          </a:p>
        </p:txBody>
      </p:sp>
      <p:graphicFrame>
        <p:nvGraphicFramePr>
          <p:cNvPr id="9" name="Chart 8">
            <a:extLst>
              <a:ext uri="{FF2B5EF4-FFF2-40B4-BE49-F238E27FC236}">
                <a16:creationId xmlns:a16="http://schemas.microsoft.com/office/drawing/2014/main" id="{69EABB93-8B92-B529-0F5A-EDDF263DF90E}"/>
              </a:ext>
            </a:extLst>
          </p:cNvPr>
          <p:cNvGraphicFramePr>
            <a:graphicFrameLocks/>
          </p:cNvGraphicFramePr>
          <p:nvPr>
            <p:extLst>
              <p:ext uri="{D42A27DB-BD31-4B8C-83A1-F6EECF244321}">
                <p14:modId xmlns:p14="http://schemas.microsoft.com/office/powerpoint/2010/main" val="1957380137"/>
              </p:ext>
            </p:extLst>
          </p:nvPr>
        </p:nvGraphicFramePr>
        <p:xfrm>
          <a:off x="272105" y="1895830"/>
          <a:ext cx="2714653" cy="23772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BD172ADC-F50D-0C59-7177-42C4A444B8B0}"/>
              </a:ext>
            </a:extLst>
          </p:cNvPr>
          <p:cNvGraphicFramePr>
            <a:graphicFrameLocks/>
          </p:cNvGraphicFramePr>
          <p:nvPr>
            <p:extLst>
              <p:ext uri="{D42A27DB-BD31-4B8C-83A1-F6EECF244321}">
                <p14:modId xmlns:p14="http://schemas.microsoft.com/office/powerpoint/2010/main" val="119219778"/>
              </p:ext>
            </p:extLst>
          </p:nvPr>
        </p:nvGraphicFramePr>
        <p:xfrm>
          <a:off x="2522203" y="1852047"/>
          <a:ext cx="3140047" cy="2536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7A8F759-B357-2C6F-DB12-87CF2B1B0CF9}"/>
              </a:ext>
            </a:extLst>
          </p:cNvPr>
          <p:cNvGraphicFramePr>
            <a:graphicFrameLocks/>
          </p:cNvGraphicFramePr>
          <p:nvPr>
            <p:extLst>
              <p:ext uri="{D42A27DB-BD31-4B8C-83A1-F6EECF244321}">
                <p14:modId xmlns:p14="http://schemas.microsoft.com/office/powerpoint/2010/main" val="289649374"/>
              </p:ext>
            </p:extLst>
          </p:nvPr>
        </p:nvGraphicFramePr>
        <p:xfrm>
          <a:off x="5623607" y="2254160"/>
          <a:ext cx="381775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E7A8F759-B357-2C6F-DB12-87CF2B1B0CF9}"/>
              </a:ext>
            </a:extLst>
          </p:cNvPr>
          <p:cNvGraphicFramePr>
            <a:graphicFrameLocks/>
          </p:cNvGraphicFramePr>
          <p:nvPr>
            <p:extLst>
              <p:ext uri="{D42A27DB-BD31-4B8C-83A1-F6EECF244321}">
                <p14:modId xmlns:p14="http://schemas.microsoft.com/office/powerpoint/2010/main" val="3471164982"/>
              </p:ext>
            </p:extLst>
          </p:nvPr>
        </p:nvGraphicFramePr>
        <p:xfrm>
          <a:off x="4788828" y="187844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1303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BABE8-AB94-5CE5-97D3-D408EAE380A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756EEF-7983-6678-C628-C5E194185F88}"/>
              </a:ext>
            </a:extLst>
          </p:cNvPr>
          <p:cNvSpPr>
            <a:spLocks noGrp="1"/>
          </p:cNvSpPr>
          <p:nvPr>
            <p:ph type="sldNum" sz="quarter" idx="13"/>
          </p:nvPr>
        </p:nvSpPr>
        <p:spPr/>
        <p:txBody>
          <a:bodyPr/>
          <a:lstStyle/>
          <a:p>
            <a:fld id="{7BCC8D0D-EAEC-449D-9161-023DFF90F2E2}" type="slidenum">
              <a:rPr lang="en-US" smtClean="0"/>
              <a:pPr/>
              <a:t>11</a:t>
            </a:fld>
            <a:endParaRPr lang="en-US" dirty="0"/>
          </a:p>
        </p:txBody>
      </p:sp>
      <p:sp>
        <p:nvSpPr>
          <p:cNvPr id="7" name="Title 6">
            <a:extLst>
              <a:ext uri="{FF2B5EF4-FFF2-40B4-BE49-F238E27FC236}">
                <a16:creationId xmlns:a16="http://schemas.microsoft.com/office/drawing/2014/main" id="{B0329C95-B6D7-1A3B-BE2B-D8C90C32B50A}"/>
              </a:ext>
            </a:extLst>
          </p:cNvPr>
          <p:cNvSpPr>
            <a:spLocks noGrp="1"/>
          </p:cNvSpPr>
          <p:nvPr>
            <p:ph type="title"/>
          </p:nvPr>
        </p:nvSpPr>
        <p:spPr/>
        <p:txBody>
          <a:bodyPr/>
          <a:lstStyle/>
          <a:p>
            <a:r>
              <a:rPr lang="en-US" sz="2500" b="1" u="sng" dirty="0"/>
              <a:t>Theme #</a:t>
            </a:r>
            <a:r>
              <a:rPr lang="en-US" sz="2500" dirty="0"/>
              <a:t>1: Option for LDI was appealing for all patients, even for those who weren’t successful </a:t>
            </a:r>
          </a:p>
        </p:txBody>
      </p:sp>
      <p:sp>
        <p:nvSpPr>
          <p:cNvPr id="4" name="Footer Placeholder 1">
            <a:extLst>
              <a:ext uri="{FF2B5EF4-FFF2-40B4-BE49-F238E27FC236}">
                <a16:creationId xmlns:a16="http://schemas.microsoft.com/office/drawing/2014/main" id="{E57BD8A6-1827-1C92-384A-47285139A228}"/>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29012332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1D8952-4801-E89F-5688-7D123D63C7B6}"/>
              </a:ext>
            </a:extLst>
          </p:cNvPr>
          <p:cNvSpPr>
            <a:spLocks noGrp="1"/>
          </p:cNvSpPr>
          <p:nvPr>
            <p:ph type="sldNum" sz="quarter" idx="12"/>
          </p:nvPr>
        </p:nvSpPr>
        <p:spPr/>
        <p:txBody>
          <a:bodyPr/>
          <a:lstStyle/>
          <a:p>
            <a:fld id="{7BCC8D0D-EAEC-449D-9161-023DFF90F2E2}" type="slidenum">
              <a:rPr lang="en-US" smtClean="0"/>
              <a:pPr/>
              <a:t>12</a:t>
            </a:fld>
            <a:endParaRPr lang="en-US" dirty="0"/>
          </a:p>
        </p:txBody>
      </p:sp>
      <p:sp>
        <p:nvSpPr>
          <p:cNvPr id="4" name="Text Placeholder 3">
            <a:extLst>
              <a:ext uri="{FF2B5EF4-FFF2-40B4-BE49-F238E27FC236}">
                <a16:creationId xmlns:a16="http://schemas.microsoft.com/office/drawing/2014/main" id="{19D9595F-BC30-8F37-932A-659A461541BE}"/>
              </a:ext>
            </a:extLst>
          </p:cNvPr>
          <p:cNvSpPr>
            <a:spLocks noGrp="1"/>
          </p:cNvSpPr>
          <p:nvPr>
            <p:ph type="body" sz="quarter" idx="13"/>
          </p:nvPr>
        </p:nvSpPr>
        <p:spPr>
          <a:xfrm>
            <a:off x="457338" y="2056267"/>
            <a:ext cx="8229323" cy="2107096"/>
          </a:xfrm>
        </p:spPr>
        <p:txBody>
          <a:bodyPr>
            <a:noAutofit/>
          </a:bodyPr>
          <a:lstStyle/>
          <a:p>
            <a:r>
              <a:rPr lang="en-US" sz="2000" b="1" dirty="0">
                <a:latin typeface="Arial" panose="020B0604020202020204" pitchFamily="34" charset="0"/>
                <a:cs typeface="Arial" panose="020B0604020202020204" pitchFamily="34" charset="0"/>
              </a:rPr>
              <a:t>Participant describing how the ability to continue using is appealing instead of stopping use for several days:</a:t>
            </a:r>
            <a:endParaRPr lang="en-US" sz="2000" i="1"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“T</a:t>
            </a:r>
            <a:r>
              <a:rPr lang="en-US" sz="2000" i="1" dirty="0">
                <a:effectLst/>
                <a:latin typeface="Arial" panose="020B0604020202020204" pitchFamily="34" charset="0"/>
                <a:cs typeface="Arial" panose="020B0604020202020204" pitchFamily="34" charset="0"/>
              </a:rPr>
              <a:t>he doctor's telling us that we can kind of still use. </a:t>
            </a:r>
            <a:r>
              <a:rPr lang="en-US" sz="2000" i="1" dirty="0">
                <a:solidFill>
                  <a:schemeClr val="accent4">
                    <a:lumMod val="75000"/>
                  </a:schemeClr>
                </a:solidFill>
                <a:effectLst/>
                <a:latin typeface="Arial" panose="020B0604020202020204" pitchFamily="34" charset="0"/>
                <a:cs typeface="Arial" panose="020B0604020202020204" pitchFamily="34" charset="0"/>
              </a:rPr>
              <a:t>But trying to use it as spaced out as much as possible is definitely more appealing than stopping for three days and suffering for three days and then you can start it.</a:t>
            </a:r>
            <a:r>
              <a:rPr lang="en-US" sz="2000" i="1" dirty="0">
                <a:effectLst/>
                <a:latin typeface="Arial" panose="020B0604020202020204" pitchFamily="34" charset="0"/>
                <a:cs typeface="Arial" panose="020B0604020202020204" pitchFamily="34" charset="0"/>
              </a:rPr>
              <a:t> I think it's a great idea. […] That option is definitely more appealing I know for users than to just being able to just stop completely.”</a:t>
            </a:r>
          </a:p>
          <a:p>
            <a:endParaRPr lang="en-US" sz="2000" dirty="0">
              <a:latin typeface="Arial" panose="020B0604020202020204" pitchFamily="34" charset="0"/>
              <a:cs typeface="Arial" panose="020B0604020202020204" pitchFamily="34" charset="0"/>
            </a:endParaRPr>
          </a:p>
        </p:txBody>
      </p:sp>
      <p:sp>
        <p:nvSpPr>
          <p:cNvPr id="7" name="Footer Placeholder 1">
            <a:extLst>
              <a:ext uri="{FF2B5EF4-FFF2-40B4-BE49-F238E27FC236}">
                <a16:creationId xmlns:a16="http://schemas.microsoft.com/office/drawing/2014/main" id="{94152AA0-B590-BF9B-7567-7F1040DFC1A3}"/>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26290847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1E2D-70A7-1EB9-2ACF-45B86207766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8EF797-1229-0ED2-038C-CD5F0290A778}"/>
              </a:ext>
            </a:extLst>
          </p:cNvPr>
          <p:cNvSpPr>
            <a:spLocks noGrp="1"/>
          </p:cNvSpPr>
          <p:nvPr>
            <p:ph type="sldNum" sz="quarter" idx="12"/>
          </p:nvPr>
        </p:nvSpPr>
        <p:spPr/>
        <p:txBody>
          <a:bodyPr/>
          <a:lstStyle/>
          <a:p>
            <a:fld id="{7BCC8D0D-EAEC-449D-9161-023DFF90F2E2}" type="slidenum">
              <a:rPr lang="en-US" smtClean="0"/>
              <a:pPr/>
              <a:t>13</a:t>
            </a:fld>
            <a:endParaRPr lang="en-US" dirty="0"/>
          </a:p>
        </p:txBody>
      </p:sp>
      <p:sp>
        <p:nvSpPr>
          <p:cNvPr id="4" name="Text Placeholder 3">
            <a:extLst>
              <a:ext uri="{FF2B5EF4-FFF2-40B4-BE49-F238E27FC236}">
                <a16:creationId xmlns:a16="http://schemas.microsoft.com/office/drawing/2014/main" id="{964BCCC7-7CA2-CAB4-5372-FB31BD5BCAC5}"/>
              </a:ext>
            </a:extLst>
          </p:cNvPr>
          <p:cNvSpPr>
            <a:spLocks noGrp="1"/>
          </p:cNvSpPr>
          <p:nvPr>
            <p:ph type="body" sz="quarter" idx="13"/>
          </p:nvPr>
        </p:nvSpPr>
        <p:spPr>
          <a:xfrm>
            <a:off x="457338" y="1790050"/>
            <a:ext cx="8229323" cy="2107096"/>
          </a:xfrm>
        </p:spPr>
        <p:txBody>
          <a:bodyPr>
            <a:noAutofit/>
          </a:bodyPr>
          <a:lstStyle/>
          <a:p>
            <a:r>
              <a:rPr lang="en-US" sz="2000" b="1" dirty="0">
                <a:effectLst/>
                <a:latin typeface="Arial" panose="020B0604020202020204" pitchFamily="34" charset="0"/>
                <a:cs typeface="Arial" panose="020B0604020202020204" pitchFamily="34" charset="0"/>
              </a:rPr>
              <a:t>Participants appreciated the </a:t>
            </a:r>
            <a:r>
              <a:rPr lang="en-US" sz="2000" b="1" dirty="0">
                <a:latin typeface="Arial" panose="020B0604020202020204" pitchFamily="34" charset="0"/>
                <a:cs typeface="Arial" panose="020B0604020202020204" pitchFamily="34" charset="0"/>
              </a:rPr>
              <a:t>autonomy to decide when they would be ready to stop using fentanyl</a:t>
            </a:r>
            <a:r>
              <a:rPr lang="en-US" sz="2000" i="1" dirty="0">
                <a:latin typeface="Arial" panose="020B0604020202020204" pitchFamily="34" charset="0"/>
                <a:cs typeface="Arial" panose="020B0604020202020204" pitchFamily="34" charset="0"/>
              </a:rPr>
              <a:t>:</a:t>
            </a:r>
            <a:endParaRPr lang="en-US" sz="2000" dirty="0">
              <a:effectLst/>
              <a:latin typeface="Arial" panose="020B0604020202020204" pitchFamily="34" charset="0"/>
              <a:cs typeface="Arial" panose="020B0604020202020204" pitchFamily="34" charset="0"/>
            </a:endParaRPr>
          </a:p>
          <a:p>
            <a:r>
              <a:rPr lang="en-US" sz="2000" i="1" dirty="0">
                <a:effectLst/>
                <a:latin typeface="Arial" panose="020B0604020202020204" pitchFamily="34" charset="0"/>
                <a:cs typeface="Arial" panose="020B0604020202020204" pitchFamily="34" charset="0"/>
              </a:rPr>
              <a:t>“</a:t>
            </a:r>
            <a:r>
              <a:rPr lang="en-US" sz="2000" i="1" dirty="0">
                <a:solidFill>
                  <a:schemeClr val="accent4">
                    <a:lumMod val="75000"/>
                  </a:schemeClr>
                </a:solidFill>
                <a:effectLst/>
                <a:latin typeface="Arial" panose="020B0604020202020204" pitchFamily="34" charset="0"/>
                <a:cs typeface="Arial" panose="020B0604020202020204" pitchFamily="34" charset="0"/>
              </a:rPr>
              <a:t>I need to break up with my fentanyl and my meth on my time</a:t>
            </a:r>
            <a:r>
              <a:rPr lang="en-US" sz="2000" i="1" dirty="0">
                <a:effectLst/>
                <a:latin typeface="Arial" panose="020B0604020202020204" pitchFamily="34" charset="0"/>
                <a:cs typeface="Arial" panose="020B0604020202020204" pitchFamily="34" charset="0"/>
              </a:rPr>
              <a:t>. Like I need to mentally prepare that I'm not going to use this anymore, and it can't be that night [when starting induction]. Like it's too quick. That’ll make me run away. </a:t>
            </a:r>
            <a:r>
              <a:rPr lang="en-US" sz="2000" i="1" dirty="0">
                <a:solidFill>
                  <a:schemeClr val="accent4">
                    <a:lumMod val="75000"/>
                  </a:schemeClr>
                </a:solidFill>
                <a:effectLst/>
                <a:latin typeface="Arial" panose="020B0604020202020204" pitchFamily="34" charset="0"/>
                <a:cs typeface="Arial" panose="020B0604020202020204" pitchFamily="34" charset="0"/>
              </a:rPr>
              <a:t>Like I need to like literally break up with my boyfriend, you know what I mean, fentanyl and crystal meth, and do it on my time</a:t>
            </a:r>
            <a:r>
              <a:rPr lang="en-US" sz="2000" i="1" dirty="0">
                <a:effectLst/>
                <a:latin typeface="Arial" panose="020B0604020202020204" pitchFamily="34" charset="0"/>
                <a:cs typeface="Arial" panose="020B0604020202020204" pitchFamily="34" charset="0"/>
              </a:rPr>
              <a:t>.”</a:t>
            </a:r>
          </a:p>
        </p:txBody>
      </p:sp>
      <p:sp>
        <p:nvSpPr>
          <p:cNvPr id="5" name="Footer Placeholder 1">
            <a:extLst>
              <a:ext uri="{FF2B5EF4-FFF2-40B4-BE49-F238E27FC236}">
                <a16:creationId xmlns:a16="http://schemas.microsoft.com/office/drawing/2014/main" id="{28822052-A8BF-1B9C-BB04-9EE9AD932847}"/>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33439046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3AF71-A024-323B-61B3-2469C8F7576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E5430D-AA55-0FFF-0C08-863EAF039B82}"/>
              </a:ext>
            </a:extLst>
          </p:cNvPr>
          <p:cNvSpPr>
            <a:spLocks noGrp="1"/>
          </p:cNvSpPr>
          <p:nvPr>
            <p:ph type="sldNum" sz="quarter" idx="13"/>
          </p:nvPr>
        </p:nvSpPr>
        <p:spPr/>
        <p:txBody>
          <a:bodyPr/>
          <a:lstStyle/>
          <a:p>
            <a:fld id="{7BCC8D0D-EAEC-449D-9161-023DFF90F2E2}" type="slidenum">
              <a:rPr lang="en-US" smtClean="0"/>
              <a:pPr/>
              <a:t>14</a:t>
            </a:fld>
            <a:endParaRPr lang="en-US" dirty="0"/>
          </a:p>
        </p:txBody>
      </p:sp>
      <p:sp>
        <p:nvSpPr>
          <p:cNvPr id="7" name="Title 6">
            <a:extLst>
              <a:ext uri="{FF2B5EF4-FFF2-40B4-BE49-F238E27FC236}">
                <a16:creationId xmlns:a16="http://schemas.microsoft.com/office/drawing/2014/main" id="{4FE2ADEB-E43C-97D4-D54F-5F2CEC63B8C1}"/>
              </a:ext>
            </a:extLst>
          </p:cNvPr>
          <p:cNvSpPr>
            <a:spLocks noGrp="1"/>
          </p:cNvSpPr>
          <p:nvPr>
            <p:ph type="title"/>
          </p:nvPr>
        </p:nvSpPr>
        <p:spPr/>
        <p:txBody>
          <a:bodyPr/>
          <a:lstStyle/>
          <a:p>
            <a:r>
              <a:rPr lang="en-US" sz="2500" b="1" u="sng" dirty="0"/>
              <a:t>Theme #2: </a:t>
            </a:r>
            <a:r>
              <a:rPr lang="en-US" sz="2500" dirty="0"/>
              <a:t>While not experiencing precipitated withdrawal, ongoing symptoms of physical and mental discomfort were common</a:t>
            </a:r>
          </a:p>
        </p:txBody>
      </p:sp>
      <p:sp>
        <p:nvSpPr>
          <p:cNvPr id="4" name="Footer Placeholder 1">
            <a:extLst>
              <a:ext uri="{FF2B5EF4-FFF2-40B4-BE49-F238E27FC236}">
                <a16:creationId xmlns:a16="http://schemas.microsoft.com/office/drawing/2014/main" id="{59A0DC0A-5F5E-7DE3-68CC-3DDAC8A36E9F}"/>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60950488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B6CFA-203B-C971-203C-7BD892C4646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8F84A-1684-7711-82F5-680CEB505304}"/>
              </a:ext>
            </a:extLst>
          </p:cNvPr>
          <p:cNvSpPr>
            <a:spLocks noGrp="1"/>
          </p:cNvSpPr>
          <p:nvPr>
            <p:ph type="sldNum" sz="quarter" idx="12"/>
          </p:nvPr>
        </p:nvSpPr>
        <p:spPr/>
        <p:txBody>
          <a:bodyPr/>
          <a:lstStyle/>
          <a:p>
            <a:fld id="{7BCC8D0D-EAEC-449D-9161-023DFF90F2E2}" type="slidenum">
              <a:rPr lang="en-US" smtClean="0"/>
              <a:pPr/>
              <a:t>15</a:t>
            </a:fld>
            <a:endParaRPr lang="en-US" dirty="0"/>
          </a:p>
        </p:txBody>
      </p:sp>
      <p:sp>
        <p:nvSpPr>
          <p:cNvPr id="4" name="Text Placeholder 3">
            <a:extLst>
              <a:ext uri="{FF2B5EF4-FFF2-40B4-BE49-F238E27FC236}">
                <a16:creationId xmlns:a16="http://schemas.microsoft.com/office/drawing/2014/main" id="{BB8408BE-A9A3-0685-35E3-5A0F46E2EB14}"/>
              </a:ext>
            </a:extLst>
          </p:cNvPr>
          <p:cNvSpPr>
            <a:spLocks noGrp="1"/>
          </p:cNvSpPr>
          <p:nvPr>
            <p:ph type="body" sz="quarter" idx="13"/>
          </p:nvPr>
        </p:nvSpPr>
        <p:spPr>
          <a:xfrm>
            <a:off x="457338" y="1790050"/>
            <a:ext cx="8229323" cy="2107096"/>
          </a:xfrm>
        </p:spPr>
        <p:txBody>
          <a:bodyPr>
            <a:noAutofit/>
          </a:bodyPr>
          <a:lstStyle/>
          <a:p>
            <a:r>
              <a:rPr lang="en-US" sz="2000" b="1" dirty="0">
                <a:effectLst/>
                <a:latin typeface="Helvetica" pitchFamily="2" charset="0"/>
              </a:rPr>
              <a:t>Participant describing waves </a:t>
            </a:r>
            <a:r>
              <a:rPr lang="en-US" sz="2000" b="1" dirty="0">
                <a:latin typeface="Helvetica" pitchFamily="2" charset="0"/>
              </a:rPr>
              <a:t>of discomfort and constant fear of precipitated withdrawal</a:t>
            </a:r>
            <a:endParaRPr lang="en-US" sz="2000" b="1" dirty="0">
              <a:effectLst/>
              <a:latin typeface="Helvetica" pitchFamily="2" charset="0"/>
            </a:endParaRPr>
          </a:p>
          <a:p>
            <a:r>
              <a:rPr lang="en-US" sz="2000" dirty="0">
                <a:effectLst/>
                <a:latin typeface="Helvetica" pitchFamily="2" charset="0"/>
              </a:rPr>
              <a:t>“</a:t>
            </a:r>
            <a:r>
              <a:rPr lang="en-US" sz="2000" i="1" dirty="0">
                <a:effectLst/>
                <a:latin typeface="Helvetica" pitchFamily="2" charset="0"/>
              </a:rPr>
              <a:t>Yeah, it was different.  But it was still easy, it wasn't bad. […] </a:t>
            </a:r>
            <a:r>
              <a:rPr lang="en-US" sz="2000" i="1" dirty="0">
                <a:solidFill>
                  <a:schemeClr val="accent4">
                    <a:lumMod val="75000"/>
                  </a:schemeClr>
                </a:solidFill>
                <a:effectLst/>
                <a:latin typeface="Helvetica" pitchFamily="2" charset="0"/>
              </a:rPr>
              <a:t>But every time a wave hit me, I was like, it's never going to go away, like it's going to get worse.</a:t>
            </a:r>
            <a:r>
              <a:rPr lang="en-US" sz="2000" i="1" dirty="0">
                <a:effectLst/>
                <a:latin typeface="Helvetica" pitchFamily="2" charset="0"/>
              </a:rPr>
              <a:t> I'm going to start chucking like from across the room and whatever because </a:t>
            </a:r>
            <a:r>
              <a:rPr lang="en-US" sz="2000" i="1" dirty="0">
                <a:solidFill>
                  <a:schemeClr val="accent4">
                    <a:lumMod val="75000"/>
                  </a:schemeClr>
                </a:solidFill>
                <a:effectLst/>
                <a:latin typeface="Helvetica" pitchFamily="2" charset="0"/>
              </a:rPr>
              <a:t>that's what I would always be worried about, like am I going to start getting into the really bad dope sick, but I never did. It was all just like sweaty and just a little anxiety </a:t>
            </a:r>
            <a:r>
              <a:rPr lang="en-US" sz="2000" i="1" dirty="0">
                <a:effectLst/>
                <a:latin typeface="Helvetica" pitchFamily="2" charset="0"/>
              </a:rPr>
              <a:t>and like, [laughter] you know, scratching at the door</a:t>
            </a:r>
            <a:r>
              <a:rPr lang="en-US" sz="2000" dirty="0">
                <a:effectLst/>
                <a:latin typeface="Helvetica" pitchFamily="2" charset="0"/>
              </a:rPr>
              <a:t>.</a:t>
            </a:r>
            <a:endParaRPr lang="en-US" sz="2000" dirty="0"/>
          </a:p>
        </p:txBody>
      </p:sp>
      <p:sp>
        <p:nvSpPr>
          <p:cNvPr id="5" name="Footer Placeholder 1">
            <a:extLst>
              <a:ext uri="{FF2B5EF4-FFF2-40B4-BE49-F238E27FC236}">
                <a16:creationId xmlns:a16="http://schemas.microsoft.com/office/drawing/2014/main" id="{90335CA1-9B33-6F2C-411E-D762E4EB315A}"/>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6772597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84692-565D-EB37-D2A4-20144429F02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EFA823-83B8-257C-EDC6-20F329EE9FA7}"/>
              </a:ext>
            </a:extLst>
          </p:cNvPr>
          <p:cNvSpPr>
            <a:spLocks noGrp="1"/>
          </p:cNvSpPr>
          <p:nvPr>
            <p:ph type="sldNum" sz="quarter" idx="12"/>
          </p:nvPr>
        </p:nvSpPr>
        <p:spPr/>
        <p:txBody>
          <a:bodyPr/>
          <a:lstStyle/>
          <a:p>
            <a:fld id="{7BCC8D0D-EAEC-449D-9161-023DFF90F2E2}" type="slidenum">
              <a:rPr lang="en-US" smtClean="0"/>
              <a:pPr/>
              <a:t>16</a:t>
            </a:fld>
            <a:endParaRPr lang="en-US" dirty="0"/>
          </a:p>
        </p:txBody>
      </p:sp>
      <p:sp>
        <p:nvSpPr>
          <p:cNvPr id="4" name="Text Placeholder 3">
            <a:extLst>
              <a:ext uri="{FF2B5EF4-FFF2-40B4-BE49-F238E27FC236}">
                <a16:creationId xmlns:a16="http://schemas.microsoft.com/office/drawing/2014/main" id="{AA7F9DFD-BD5C-CDC5-113A-C491E571D5A1}"/>
              </a:ext>
            </a:extLst>
          </p:cNvPr>
          <p:cNvSpPr>
            <a:spLocks noGrp="1"/>
          </p:cNvSpPr>
          <p:nvPr>
            <p:ph type="body" sz="quarter" idx="13"/>
          </p:nvPr>
        </p:nvSpPr>
        <p:spPr>
          <a:xfrm>
            <a:off x="457338" y="1790050"/>
            <a:ext cx="8229323" cy="2107096"/>
          </a:xfrm>
        </p:spPr>
        <p:txBody>
          <a:bodyPr>
            <a:noAutofit/>
          </a:bodyPr>
          <a:lstStyle/>
          <a:p>
            <a:r>
              <a:rPr lang="en-US" sz="1900" b="1" dirty="0">
                <a:solidFill>
                  <a:srgbClr val="000000"/>
                </a:solidFill>
                <a:effectLst/>
                <a:latin typeface="Helvetica" pitchFamily="2" charset="0"/>
              </a:rPr>
              <a:t>Participant describing the mental battle of going through induction:</a:t>
            </a:r>
            <a:endParaRPr lang="en-US" sz="1900" b="1" dirty="0">
              <a:latin typeface="Helvetica" pitchFamily="2" charset="0"/>
            </a:endParaRPr>
          </a:p>
          <a:p>
            <a:r>
              <a:rPr lang="en-US" sz="1900" i="1" dirty="0">
                <a:solidFill>
                  <a:srgbClr val="000000"/>
                </a:solidFill>
                <a:effectLst/>
                <a:latin typeface="Helvetica" pitchFamily="2" charset="0"/>
              </a:rPr>
              <a:t>“I wasn't really dope sick, like I wasn't throwing up, I wasn’t, like--</a:t>
            </a:r>
            <a:r>
              <a:rPr lang="en-US" sz="1900" i="1" dirty="0">
                <a:solidFill>
                  <a:schemeClr val="accent4">
                    <a:lumMod val="75000"/>
                  </a:schemeClr>
                </a:solidFill>
                <a:effectLst/>
                <a:latin typeface="Helvetica" pitchFamily="2" charset="0"/>
              </a:rPr>
              <a:t>I was sweating but it wasn't really hard at all, it just was scared. Like I think it was the weakness in me was telling me, oh, wait, you got to use, like it </a:t>
            </a:r>
            <a:r>
              <a:rPr lang="en-US" sz="1900" i="1" dirty="0" err="1">
                <a:solidFill>
                  <a:schemeClr val="accent4">
                    <a:lumMod val="75000"/>
                  </a:schemeClr>
                </a:solidFill>
                <a:effectLst/>
                <a:latin typeface="Helvetica" pitchFamily="2" charset="0"/>
              </a:rPr>
              <a:t>ain't</a:t>
            </a:r>
            <a:r>
              <a:rPr lang="en-US" sz="1900" i="1" dirty="0">
                <a:solidFill>
                  <a:schemeClr val="accent4">
                    <a:lumMod val="75000"/>
                  </a:schemeClr>
                </a:solidFill>
                <a:effectLst/>
                <a:latin typeface="Helvetica" pitchFamily="2" charset="0"/>
              </a:rPr>
              <a:t> going to work. </a:t>
            </a:r>
            <a:r>
              <a:rPr lang="en-US" sz="1900" i="1" dirty="0">
                <a:latin typeface="Helvetica" pitchFamily="2" charset="0"/>
              </a:rPr>
              <a:t>P</a:t>
            </a:r>
            <a:r>
              <a:rPr lang="en-US" sz="1900" i="1" dirty="0">
                <a:solidFill>
                  <a:srgbClr val="000000"/>
                </a:solidFill>
                <a:effectLst/>
                <a:latin typeface="Helvetica" pitchFamily="2" charset="0"/>
              </a:rPr>
              <a:t>hysically I wasn't really going through anything, like I was like restless and, and sweating a little bit, but that was it. […] </a:t>
            </a:r>
            <a:r>
              <a:rPr lang="en-US" sz="1900" i="1" dirty="0">
                <a:solidFill>
                  <a:schemeClr val="accent4">
                    <a:lumMod val="75000"/>
                  </a:schemeClr>
                </a:solidFill>
                <a:effectLst/>
                <a:latin typeface="Helvetica" pitchFamily="2" charset="0"/>
              </a:rPr>
              <a:t>But I wouldn't even call it either withdrawing, like because I withdrew from fentanyl, and it's hell. </a:t>
            </a:r>
            <a:r>
              <a:rPr lang="en-US" sz="1900" i="1" dirty="0">
                <a:latin typeface="Helvetica" pitchFamily="2" charset="0"/>
              </a:rPr>
              <a:t>T</a:t>
            </a:r>
            <a:r>
              <a:rPr lang="en-US" sz="1900" i="1" dirty="0">
                <a:solidFill>
                  <a:srgbClr val="000000"/>
                </a:solidFill>
                <a:effectLst/>
                <a:latin typeface="Helvetica" pitchFamily="2" charset="0"/>
              </a:rPr>
              <a:t>he Subutex totally like slowed up the worst of the withdrawal symptoms, but like I said, this was the weakness in me trying to talk me out of just stopping.”</a:t>
            </a:r>
          </a:p>
        </p:txBody>
      </p:sp>
      <p:sp>
        <p:nvSpPr>
          <p:cNvPr id="5" name="Footer Placeholder 1">
            <a:extLst>
              <a:ext uri="{FF2B5EF4-FFF2-40B4-BE49-F238E27FC236}">
                <a16:creationId xmlns:a16="http://schemas.microsoft.com/office/drawing/2014/main" id="{4E20B475-0988-E164-1B0F-FF7813A4AEEF}"/>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67464398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B20EC-24D2-15D7-6A55-6C317829FDE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60217-FFE9-340F-2A77-5654E4099FE3}"/>
              </a:ext>
            </a:extLst>
          </p:cNvPr>
          <p:cNvSpPr>
            <a:spLocks noGrp="1"/>
          </p:cNvSpPr>
          <p:nvPr>
            <p:ph type="sldNum" sz="quarter" idx="13"/>
          </p:nvPr>
        </p:nvSpPr>
        <p:spPr/>
        <p:txBody>
          <a:bodyPr/>
          <a:lstStyle/>
          <a:p>
            <a:fld id="{7BCC8D0D-EAEC-449D-9161-023DFF90F2E2}" type="slidenum">
              <a:rPr lang="en-US" smtClean="0"/>
              <a:pPr/>
              <a:t>17</a:t>
            </a:fld>
            <a:endParaRPr lang="en-US" dirty="0"/>
          </a:p>
        </p:txBody>
      </p:sp>
      <p:sp>
        <p:nvSpPr>
          <p:cNvPr id="7" name="Title 6">
            <a:extLst>
              <a:ext uri="{FF2B5EF4-FFF2-40B4-BE49-F238E27FC236}">
                <a16:creationId xmlns:a16="http://schemas.microsoft.com/office/drawing/2014/main" id="{CD2316D6-E1FC-EE65-2026-5B6709B56B8C}"/>
              </a:ext>
            </a:extLst>
          </p:cNvPr>
          <p:cNvSpPr>
            <a:spLocks noGrp="1"/>
          </p:cNvSpPr>
          <p:nvPr>
            <p:ph type="title"/>
          </p:nvPr>
        </p:nvSpPr>
        <p:spPr/>
        <p:txBody>
          <a:bodyPr/>
          <a:lstStyle/>
          <a:p>
            <a:r>
              <a:rPr lang="en-US" sz="2500" b="1" u="sng" dirty="0"/>
              <a:t>Theme #3:</a:t>
            </a:r>
            <a:r>
              <a:rPr lang="en-US" sz="2500" b="1" dirty="0"/>
              <a:t> Buprenorphine blocking the effects of fentanyl without offering relief of symptoms increased risk of discontinuation</a:t>
            </a:r>
          </a:p>
        </p:txBody>
      </p:sp>
      <p:sp>
        <p:nvSpPr>
          <p:cNvPr id="4" name="Footer Placeholder 1">
            <a:extLst>
              <a:ext uri="{FF2B5EF4-FFF2-40B4-BE49-F238E27FC236}">
                <a16:creationId xmlns:a16="http://schemas.microsoft.com/office/drawing/2014/main" id="{20AE5A77-294B-B91B-2CD7-FD66FE5D3102}"/>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907326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5684-F540-B6B9-F35D-9A061B2BF72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C043F5-7397-EC7A-BE0F-E6BC51396E63}"/>
              </a:ext>
            </a:extLst>
          </p:cNvPr>
          <p:cNvSpPr>
            <a:spLocks noGrp="1"/>
          </p:cNvSpPr>
          <p:nvPr>
            <p:ph type="sldNum" sz="quarter" idx="12"/>
          </p:nvPr>
        </p:nvSpPr>
        <p:spPr/>
        <p:txBody>
          <a:bodyPr/>
          <a:lstStyle/>
          <a:p>
            <a:fld id="{7BCC8D0D-EAEC-449D-9161-023DFF90F2E2}" type="slidenum">
              <a:rPr lang="en-US" smtClean="0"/>
              <a:pPr/>
              <a:t>18</a:t>
            </a:fld>
            <a:endParaRPr lang="en-US" dirty="0"/>
          </a:p>
        </p:txBody>
      </p:sp>
      <p:sp>
        <p:nvSpPr>
          <p:cNvPr id="4" name="Text Placeholder 3">
            <a:extLst>
              <a:ext uri="{FF2B5EF4-FFF2-40B4-BE49-F238E27FC236}">
                <a16:creationId xmlns:a16="http://schemas.microsoft.com/office/drawing/2014/main" id="{E1DA30E1-5791-BE0C-3338-63C0806E20BF}"/>
              </a:ext>
            </a:extLst>
          </p:cNvPr>
          <p:cNvSpPr>
            <a:spLocks noGrp="1"/>
          </p:cNvSpPr>
          <p:nvPr>
            <p:ph type="body" sz="quarter" idx="13"/>
          </p:nvPr>
        </p:nvSpPr>
        <p:spPr>
          <a:xfrm>
            <a:off x="457338" y="1790050"/>
            <a:ext cx="8229323" cy="2107096"/>
          </a:xfrm>
        </p:spPr>
        <p:txBody>
          <a:bodyPr>
            <a:noAutofit/>
          </a:bodyPr>
          <a:lstStyle/>
          <a:p>
            <a:r>
              <a:rPr lang="en-US" sz="1800" b="1" dirty="0">
                <a:solidFill>
                  <a:srgbClr val="000000"/>
                </a:solidFill>
                <a:effectLst/>
                <a:latin typeface="Helvetica" pitchFamily="2" charset="0"/>
              </a:rPr>
              <a:t>Participant describing frustration with buying fentanyl to not feel it, leading eventually to stopping buprenorphine</a:t>
            </a:r>
          </a:p>
          <a:p>
            <a:r>
              <a:rPr lang="en-US" sz="1800" i="1" dirty="0">
                <a:solidFill>
                  <a:srgbClr val="000000"/>
                </a:solidFill>
                <a:effectLst/>
                <a:latin typeface="Helvetica" pitchFamily="2" charset="0"/>
              </a:rPr>
              <a:t>“</a:t>
            </a:r>
            <a:r>
              <a:rPr lang="en-US" sz="1800" i="1" dirty="0">
                <a:solidFill>
                  <a:schemeClr val="accent4">
                    <a:lumMod val="75000"/>
                  </a:schemeClr>
                </a:solidFill>
                <a:effectLst/>
                <a:latin typeface="Helvetica" pitchFamily="2" charset="0"/>
              </a:rPr>
              <a:t>Like you’re still trying to be buying drugs and using and you </a:t>
            </a:r>
            <a:r>
              <a:rPr lang="en-US" sz="1800" i="1" dirty="0" err="1">
                <a:solidFill>
                  <a:schemeClr val="accent4">
                    <a:lumMod val="75000"/>
                  </a:schemeClr>
                </a:solidFill>
                <a:effectLst/>
                <a:latin typeface="Helvetica" pitchFamily="2" charset="0"/>
              </a:rPr>
              <a:t>ain't</a:t>
            </a:r>
            <a:r>
              <a:rPr lang="en-US" sz="1800" i="1" dirty="0">
                <a:solidFill>
                  <a:schemeClr val="accent4">
                    <a:lumMod val="75000"/>
                  </a:schemeClr>
                </a:solidFill>
                <a:effectLst/>
                <a:latin typeface="Helvetica" pitchFamily="2" charset="0"/>
              </a:rPr>
              <a:t> even getting high, </a:t>
            </a:r>
            <a:r>
              <a:rPr lang="en-US" sz="1800" i="1" dirty="0">
                <a:solidFill>
                  <a:schemeClr val="accent4">
                    <a:lumMod val="75000"/>
                  </a:schemeClr>
                </a:solidFill>
                <a:latin typeface="Helvetica" pitchFamily="2" charset="0"/>
              </a:rPr>
              <a:t>like </a:t>
            </a:r>
            <a:r>
              <a:rPr lang="en-US" sz="1800" i="1" dirty="0">
                <a:solidFill>
                  <a:schemeClr val="accent4">
                    <a:lumMod val="75000"/>
                  </a:schemeClr>
                </a:solidFill>
                <a:effectLst/>
                <a:latin typeface="Helvetica" pitchFamily="2" charset="0"/>
              </a:rPr>
              <a:t>what are you really doing, what's the point</a:t>
            </a:r>
            <a:r>
              <a:rPr lang="en-US" sz="1800" i="1" dirty="0">
                <a:solidFill>
                  <a:srgbClr val="000000"/>
                </a:solidFill>
                <a:effectLst/>
                <a:latin typeface="Helvetica" pitchFamily="2" charset="0"/>
              </a:rPr>
              <a:t>.[…] </a:t>
            </a:r>
            <a:r>
              <a:rPr lang="en-US" sz="1800" i="1" dirty="0">
                <a:latin typeface="Helvetica" pitchFamily="2" charset="0"/>
              </a:rPr>
              <a:t> </a:t>
            </a:r>
            <a:r>
              <a:rPr lang="en-US" sz="1800" i="1" dirty="0">
                <a:solidFill>
                  <a:srgbClr val="000000"/>
                </a:solidFill>
                <a:effectLst/>
                <a:latin typeface="Helvetica" pitchFamily="2" charset="0"/>
              </a:rPr>
              <a:t>Like that first time, when I say like, on the third day I quit</a:t>
            </a:r>
            <a:r>
              <a:rPr lang="en-US" sz="1800" i="1" dirty="0">
                <a:latin typeface="Helvetica" pitchFamily="2" charset="0"/>
              </a:rPr>
              <a:t>, </a:t>
            </a:r>
            <a:r>
              <a:rPr lang="en-US" sz="1800" i="1" dirty="0">
                <a:solidFill>
                  <a:schemeClr val="accent4">
                    <a:lumMod val="75000"/>
                  </a:schemeClr>
                </a:solidFill>
                <a:effectLst/>
                <a:latin typeface="Helvetica" pitchFamily="2" charset="0"/>
              </a:rPr>
              <a:t>the next morning after I didn't take [the fentanyl], I didn't feel it when I took it</a:t>
            </a:r>
            <a:r>
              <a:rPr lang="en-US" sz="1800" i="1" dirty="0">
                <a:solidFill>
                  <a:schemeClr val="accent4">
                    <a:lumMod val="75000"/>
                  </a:schemeClr>
                </a:solidFill>
                <a:latin typeface="Helvetica" pitchFamily="2" charset="0"/>
              </a:rPr>
              <a:t>. </a:t>
            </a:r>
            <a:r>
              <a:rPr lang="en-US" sz="1800" i="1" dirty="0">
                <a:effectLst/>
                <a:latin typeface="Helvetica" pitchFamily="2" charset="0"/>
              </a:rPr>
              <a:t>I didn't take no more and then the next day I went and got some more, and I still didn't feel it</a:t>
            </a:r>
            <a:r>
              <a:rPr lang="en-US" sz="1800" i="1" dirty="0">
                <a:latin typeface="Helvetica" pitchFamily="2" charset="0"/>
              </a:rPr>
              <a:t>. </a:t>
            </a:r>
          </a:p>
          <a:p>
            <a:r>
              <a:rPr lang="en-US" sz="1800" i="1" dirty="0">
                <a:latin typeface="Helvetica" pitchFamily="2" charset="0"/>
              </a:rPr>
              <a:t>B</a:t>
            </a:r>
            <a:r>
              <a:rPr lang="en-US" sz="1800" i="1" dirty="0">
                <a:solidFill>
                  <a:srgbClr val="000000"/>
                </a:solidFill>
                <a:effectLst/>
                <a:latin typeface="Helvetica" pitchFamily="2" charset="0"/>
              </a:rPr>
              <a:t>ut by the next day, </a:t>
            </a:r>
            <a:r>
              <a:rPr lang="en-US" sz="1800" i="1" dirty="0">
                <a:solidFill>
                  <a:schemeClr val="accent4">
                    <a:lumMod val="75000"/>
                  </a:schemeClr>
                </a:solidFill>
                <a:effectLst/>
                <a:latin typeface="Helvetica" pitchFamily="2" charset="0"/>
              </a:rPr>
              <a:t>that night of me not taking the Subutex in like a day and a half, I felt it like then, that second night I felt the, the high. I was like okay, and I didn't take no more Subutex for like a week and a half</a:t>
            </a:r>
            <a:r>
              <a:rPr lang="en-US" sz="1800" i="1" dirty="0">
                <a:solidFill>
                  <a:srgbClr val="000000"/>
                </a:solidFill>
                <a:effectLst/>
                <a:latin typeface="Helvetica" pitchFamily="2" charset="0"/>
              </a:rPr>
              <a:t>.”</a:t>
            </a:r>
          </a:p>
        </p:txBody>
      </p:sp>
      <p:sp>
        <p:nvSpPr>
          <p:cNvPr id="7" name="Footer Placeholder 1">
            <a:extLst>
              <a:ext uri="{FF2B5EF4-FFF2-40B4-BE49-F238E27FC236}">
                <a16:creationId xmlns:a16="http://schemas.microsoft.com/office/drawing/2014/main" id="{BD3A2A85-4818-09FD-AC41-795E261F7534}"/>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1286509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30B255-7081-4DC8-6105-C158D8136F3A}"/>
              </a:ext>
            </a:extLst>
          </p:cNvPr>
          <p:cNvSpPr>
            <a:spLocks noGrp="1"/>
          </p:cNvSpPr>
          <p:nvPr>
            <p:ph type="sldNum" sz="quarter" idx="13"/>
          </p:nvPr>
        </p:nvSpPr>
        <p:spPr/>
        <p:txBody>
          <a:bodyPr/>
          <a:lstStyle/>
          <a:p>
            <a:fld id="{7BCC8D0D-EAEC-449D-9161-023DFF90F2E2}" type="slidenum">
              <a:rPr lang="en-US" smtClean="0"/>
              <a:pPr/>
              <a:t>19</a:t>
            </a:fld>
            <a:endParaRPr lang="en-US" dirty="0"/>
          </a:p>
        </p:txBody>
      </p:sp>
      <p:sp>
        <p:nvSpPr>
          <p:cNvPr id="8" name="Content Placeholder 7">
            <a:extLst>
              <a:ext uri="{FF2B5EF4-FFF2-40B4-BE49-F238E27FC236}">
                <a16:creationId xmlns:a16="http://schemas.microsoft.com/office/drawing/2014/main" id="{48AD3CDB-5489-616A-2B16-60CD8C3F5C85}"/>
              </a:ext>
            </a:extLst>
          </p:cNvPr>
          <p:cNvSpPr>
            <a:spLocks noGrp="1"/>
          </p:cNvSpPr>
          <p:nvPr>
            <p:ph idx="1"/>
          </p:nvPr>
        </p:nvSpPr>
        <p:spPr>
          <a:xfrm>
            <a:off x="453585" y="777337"/>
            <a:ext cx="8435772" cy="2932045"/>
          </a:xfrm>
        </p:spPr>
        <p:txBody>
          <a:bodyPr/>
          <a:lstStyle/>
          <a:p>
            <a:r>
              <a:rPr lang="en-US" sz="1800" dirty="0"/>
              <a:t>Use of non-prescribed medications (cannabis, kratom, benzos)</a:t>
            </a:r>
          </a:p>
          <a:p>
            <a:r>
              <a:rPr lang="en-US" sz="1800" dirty="0"/>
              <a:t>Personal support systems </a:t>
            </a:r>
          </a:p>
          <a:p>
            <a:r>
              <a:rPr lang="en-US" sz="1800" dirty="0"/>
              <a:t>Bubble-packing medications to facilitate adherence</a:t>
            </a:r>
          </a:p>
          <a:p>
            <a:r>
              <a:rPr lang="en-US" sz="1800" dirty="0"/>
              <a:t>Non-stigmatizing, non-judgmental clinic environment</a:t>
            </a:r>
          </a:p>
          <a:p>
            <a:pPr lvl="1"/>
            <a:r>
              <a:rPr lang="en-US" sz="1800" i="1" dirty="0"/>
              <a:t>Everybody here like makes me feel very comfortable, they're not judging no matter how many times I’ve like been here starting over. They're not like the methadone clinic, where like if you have to start over again, you're kicked out.[…] </a:t>
            </a:r>
            <a:r>
              <a:rPr lang="en-US" sz="1800" i="1" dirty="0">
                <a:solidFill>
                  <a:schemeClr val="accent4">
                    <a:lumMod val="75000"/>
                  </a:schemeClr>
                </a:solidFill>
              </a:rPr>
              <a:t>It’s really nice to go somewhere where you're not judged. And I'm already like hard enough on myself, like I already feel like a piece of shit relapsing over and over, like I don't need my doctor to make me feel bad about this.</a:t>
            </a:r>
            <a:r>
              <a:rPr lang="en-US" sz="1800" i="1" dirty="0"/>
              <a:t>”</a:t>
            </a:r>
          </a:p>
        </p:txBody>
      </p:sp>
      <p:sp>
        <p:nvSpPr>
          <p:cNvPr id="7" name="Title 6">
            <a:extLst>
              <a:ext uri="{FF2B5EF4-FFF2-40B4-BE49-F238E27FC236}">
                <a16:creationId xmlns:a16="http://schemas.microsoft.com/office/drawing/2014/main" id="{880BBD40-2636-3FC3-D2DE-5D701D5BC394}"/>
              </a:ext>
            </a:extLst>
          </p:cNvPr>
          <p:cNvSpPr>
            <a:spLocks noGrp="1"/>
          </p:cNvSpPr>
          <p:nvPr>
            <p:ph type="title"/>
          </p:nvPr>
        </p:nvSpPr>
        <p:spPr/>
        <p:txBody>
          <a:bodyPr/>
          <a:lstStyle/>
          <a:p>
            <a:r>
              <a:rPr lang="en-US" b="1" dirty="0"/>
              <a:t>Facilitators that helped ease LDI</a:t>
            </a:r>
          </a:p>
        </p:txBody>
      </p:sp>
      <p:sp>
        <p:nvSpPr>
          <p:cNvPr id="10" name="Footer Placeholder 1">
            <a:extLst>
              <a:ext uri="{FF2B5EF4-FFF2-40B4-BE49-F238E27FC236}">
                <a16:creationId xmlns:a16="http://schemas.microsoft.com/office/drawing/2014/main" id="{EEB0BFAD-46FB-894C-55CD-A24DEF00E73D}"/>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27153067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157126-C26B-4B62-6E03-418139F438B2}"/>
              </a:ext>
            </a:extLst>
          </p:cNvPr>
          <p:cNvSpPr>
            <a:spLocks noGrp="1"/>
          </p:cNvSpPr>
          <p:nvPr>
            <p:ph type="ftr" sz="quarter" idx="12"/>
          </p:nvPr>
        </p:nvSpPr>
        <p:spPr>
          <a:xfrm>
            <a:off x="548150" y="4852596"/>
            <a:ext cx="5639005" cy="103957"/>
          </a:xfrm>
        </p:spPr>
        <p:txBody>
          <a:body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
        <p:nvSpPr>
          <p:cNvPr id="3" name="Slide Number Placeholder 2">
            <a:extLst>
              <a:ext uri="{FF2B5EF4-FFF2-40B4-BE49-F238E27FC236}">
                <a16:creationId xmlns:a16="http://schemas.microsoft.com/office/drawing/2014/main" id="{50AEACE3-0EA7-C56C-457A-8F3886817990}"/>
              </a:ext>
            </a:extLst>
          </p:cNvPr>
          <p:cNvSpPr>
            <a:spLocks noGrp="1"/>
          </p:cNvSpPr>
          <p:nvPr>
            <p:ph type="sldNum" sz="quarter" idx="13"/>
          </p:nvPr>
        </p:nvSpPr>
        <p:spPr/>
        <p:txBody>
          <a:bodyPr/>
          <a:lstStyle/>
          <a:p>
            <a:fld id="{7BCC8D0D-EAEC-449D-9161-023DFF90F2E2}" type="slidenum">
              <a:rPr lang="en-US" smtClean="0"/>
              <a:pPr/>
              <a:t>2</a:t>
            </a:fld>
            <a:endParaRPr lang="en-US" dirty="0"/>
          </a:p>
        </p:txBody>
      </p:sp>
      <p:sp>
        <p:nvSpPr>
          <p:cNvPr id="4" name="Content Placeholder 3">
            <a:extLst>
              <a:ext uri="{FF2B5EF4-FFF2-40B4-BE49-F238E27FC236}">
                <a16:creationId xmlns:a16="http://schemas.microsoft.com/office/drawing/2014/main" id="{E22C794E-75BF-416F-6F79-0E2E1A9EE6CB}"/>
              </a:ext>
            </a:extLst>
          </p:cNvPr>
          <p:cNvSpPr>
            <a:spLocks noGrp="1"/>
          </p:cNvSpPr>
          <p:nvPr>
            <p:ph idx="1"/>
          </p:nvPr>
        </p:nvSpPr>
        <p:spPr/>
        <p:txBody>
          <a:bodyPr/>
          <a:lstStyle/>
          <a:p>
            <a:r>
              <a:rPr lang="en-US" dirty="0"/>
              <a:t>No conflicts of interest to report</a:t>
            </a:r>
          </a:p>
          <a:p>
            <a:r>
              <a:rPr lang="en-US" dirty="0"/>
              <a:t>This work is supported by:</a:t>
            </a:r>
          </a:p>
          <a:p>
            <a:pPr lvl="1"/>
            <a:r>
              <a:rPr lang="en-US" i="1" dirty="0"/>
              <a:t>Suen</a:t>
            </a:r>
            <a:r>
              <a:rPr lang="en-US" dirty="0"/>
              <a:t>: AHRQ (K12HS026383), NIDA (K23DA060329)</a:t>
            </a:r>
          </a:p>
          <a:p>
            <a:pPr lvl="1"/>
            <a:r>
              <a:rPr lang="en-US" i="1" dirty="0"/>
              <a:t>Coffin</a:t>
            </a:r>
            <a:r>
              <a:rPr lang="en-US" dirty="0"/>
              <a:t>: NIDA (K24DA042720)</a:t>
            </a:r>
          </a:p>
          <a:p>
            <a:r>
              <a:rPr lang="en-US" dirty="0"/>
              <a:t>Involves the use of off-label doses of buprenorphine</a:t>
            </a:r>
          </a:p>
        </p:txBody>
      </p:sp>
      <p:sp>
        <p:nvSpPr>
          <p:cNvPr id="5" name="Title 4">
            <a:extLst>
              <a:ext uri="{FF2B5EF4-FFF2-40B4-BE49-F238E27FC236}">
                <a16:creationId xmlns:a16="http://schemas.microsoft.com/office/drawing/2014/main" id="{995D6B90-417F-B680-40B6-DA149A619DA2}"/>
              </a:ext>
            </a:extLst>
          </p:cNvPr>
          <p:cNvSpPr>
            <a:spLocks noGrp="1"/>
          </p:cNvSpPr>
          <p:nvPr>
            <p:ph type="title"/>
          </p:nvPr>
        </p:nvSpPr>
        <p:spPr/>
        <p:txBody>
          <a:bodyPr/>
          <a:lstStyle/>
          <a:p>
            <a:r>
              <a:rPr lang="en-US" dirty="0"/>
              <a:t>Disclosures</a:t>
            </a:r>
          </a:p>
        </p:txBody>
      </p:sp>
      <p:sp>
        <p:nvSpPr>
          <p:cNvPr id="6" name="Text Placeholder 5">
            <a:extLst>
              <a:ext uri="{FF2B5EF4-FFF2-40B4-BE49-F238E27FC236}">
                <a16:creationId xmlns:a16="http://schemas.microsoft.com/office/drawing/2014/main" id="{5FA25DE6-EAB4-CC82-5C4D-54C20C33593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31909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111A8C-B063-C230-1218-C3753F8DE36B}"/>
              </a:ext>
            </a:extLst>
          </p:cNvPr>
          <p:cNvSpPr>
            <a:spLocks noGrp="1"/>
          </p:cNvSpPr>
          <p:nvPr>
            <p:ph type="sldNum" sz="quarter" idx="12"/>
          </p:nvPr>
        </p:nvSpPr>
        <p:spPr/>
        <p:txBody>
          <a:bodyPr/>
          <a:lstStyle/>
          <a:p>
            <a:fld id="{7BCC8D0D-EAEC-449D-9161-023DFF90F2E2}" type="slidenum">
              <a:rPr lang="en-US" smtClean="0"/>
              <a:pPr/>
              <a:t>20</a:t>
            </a:fld>
            <a:endParaRPr lang="en-US" dirty="0"/>
          </a:p>
        </p:txBody>
      </p:sp>
      <p:sp>
        <p:nvSpPr>
          <p:cNvPr id="7" name="Title 6">
            <a:extLst>
              <a:ext uri="{FF2B5EF4-FFF2-40B4-BE49-F238E27FC236}">
                <a16:creationId xmlns:a16="http://schemas.microsoft.com/office/drawing/2014/main" id="{B95E61BC-5F43-D996-B62B-570464E7F5E4}"/>
              </a:ext>
            </a:extLst>
          </p:cNvPr>
          <p:cNvSpPr>
            <a:spLocks noGrp="1"/>
          </p:cNvSpPr>
          <p:nvPr>
            <p:ph type="title"/>
          </p:nvPr>
        </p:nvSpPr>
        <p:spPr/>
        <p:txBody>
          <a:bodyPr/>
          <a:lstStyle/>
          <a:p>
            <a:r>
              <a:rPr lang="en-US" dirty="0"/>
              <a:t>Discussion</a:t>
            </a:r>
          </a:p>
        </p:txBody>
      </p:sp>
      <p:sp>
        <p:nvSpPr>
          <p:cNvPr id="4" name="Footer Placeholder 1">
            <a:extLst>
              <a:ext uri="{FF2B5EF4-FFF2-40B4-BE49-F238E27FC236}">
                <a16:creationId xmlns:a16="http://schemas.microsoft.com/office/drawing/2014/main" id="{1DB79108-2465-F759-4C4D-11E8F8EBE0D9}"/>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Comparative Effectiveness of Low Dose Initiation Buprenorphine Protocols for People with Fentanyl Use Disorder </a:t>
            </a:r>
          </a:p>
          <a:p>
            <a:r>
              <a:rPr lang="en-US"/>
              <a:t>Leslie Suen, MD, MAS | Leslie.Suen@ucsf.edu</a:t>
            </a:r>
            <a:endParaRPr lang="en-US" dirty="0"/>
          </a:p>
        </p:txBody>
      </p:sp>
    </p:spTree>
    <p:extLst>
      <p:ext uri="{BB962C8B-B14F-4D97-AF65-F5344CB8AC3E}">
        <p14:creationId xmlns:p14="http://schemas.microsoft.com/office/powerpoint/2010/main" val="28713272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52" name="Google Shape;452;p48"/>
          <p:cNvSpPr/>
          <p:nvPr/>
        </p:nvSpPr>
        <p:spPr>
          <a:xfrm>
            <a:off x="839418" y="4233597"/>
            <a:ext cx="221896" cy="221896"/>
          </a:xfrm>
          <a:custGeom>
            <a:avLst/>
            <a:gdLst/>
            <a:ahLst/>
            <a:cxnLst/>
            <a:rect l="l" t="t" r="r" b="b"/>
            <a:pathLst>
              <a:path w="5484" h="5484" extrusionOk="0">
                <a:moveTo>
                  <a:pt x="4325" y="0"/>
                </a:moveTo>
                <a:cubicBezTo>
                  <a:pt x="3400" y="1374"/>
                  <a:pt x="2944" y="1961"/>
                  <a:pt x="2212" y="1961"/>
                </a:cubicBezTo>
                <a:cubicBezTo>
                  <a:pt x="1697" y="1961"/>
                  <a:pt x="1046" y="1671"/>
                  <a:pt x="0" y="1159"/>
                </a:cubicBezTo>
                <a:lnTo>
                  <a:pt x="0" y="1159"/>
                </a:lnTo>
                <a:cubicBezTo>
                  <a:pt x="2340" y="2735"/>
                  <a:pt x="2398" y="2950"/>
                  <a:pt x="1160" y="5484"/>
                </a:cubicBezTo>
                <a:cubicBezTo>
                  <a:pt x="2084" y="4110"/>
                  <a:pt x="2540" y="3523"/>
                  <a:pt x="3272" y="3523"/>
                </a:cubicBezTo>
                <a:cubicBezTo>
                  <a:pt x="3786" y="3523"/>
                  <a:pt x="4437" y="3813"/>
                  <a:pt x="5484" y="4325"/>
                </a:cubicBezTo>
                <a:cubicBezTo>
                  <a:pt x="3145" y="2749"/>
                  <a:pt x="3087" y="2534"/>
                  <a:pt x="4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8"/>
          <p:cNvSpPr/>
          <p:nvPr/>
        </p:nvSpPr>
        <p:spPr>
          <a:xfrm>
            <a:off x="5059150" y="364539"/>
            <a:ext cx="221937" cy="221937"/>
          </a:xfrm>
          <a:custGeom>
            <a:avLst/>
            <a:gdLst/>
            <a:ahLst/>
            <a:cxnLst/>
            <a:rect l="l" t="t" r="r" b="b"/>
            <a:pathLst>
              <a:path w="5485" h="5485" extrusionOk="0">
                <a:moveTo>
                  <a:pt x="4326" y="1"/>
                </a:moveTo>
                <a:lnTo>
                  <a:pt x="4326" y="1"/>
                </a:lnTo>
                <a:cubicBezTo>
                  <a:pt x="3401" y="1375"/>
                  <a:pt x="2944" y="1962"/>
                  <a:pt x="2212" y="1962"/>
                </a:cubicBezTo>
                <a:cubicBezTo>
                  <a:pt x="1698" y="1962"/>
                  <a:pt x="1047" y="1672"/>
                  <a:pt x="1" y="1160"/>
                </a:cubicBezTo>
                <a:lnTo>
                  <a:pt x="1" y="1160"/>
                </a:lnTo>
                <a:cubicBezTo>
                  <a:pt x="2341" y="2735"/>
                  <a:pt x="2399" y="2951"/>
                  <a:pt x="1159" y="5485"/>
                </a:cubicBezTo>
                <a:cubicBezTo>
                  <a:pt x="2084" y="4111"/>
                  <a:pt x="2541" y="3523"/>
                  <a:pt x="3272" y="3523"/>
                </a:cubicBezTo>
                <a:cubicBezTo>
                  <a:pt x="3787" y="3523"/>
                  <a:pt x="4438" y="3814"/>
                  <a:pt x="5484" y="4326"/>
                </a:cubicBezTo>
                <a:cubicBezTo>
                  <a:pt x="3144" y="2750"/>
                  <a:pt x="3087" y="2535"/>
                  <a:pt x="43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8"/>
          <p:cNvSpPr/>
          <p:nvPr/>
        </p:nvSpPr>
        <p:spPr>
          <a:xfrm>
            <a:off x="7603626" y="4455501"/>
            <a:ext cx="295980" cy="296003"/>
          </a:xfrm>
          <a:custGeom>
            <a:avLst/>
            <a:gdLst/>
            <a:ahLst/>
            <a:cxnLst/>
            <a:rect l="l" t="t" r="r" b="b"/>
            <a:pathLst>
              <a:path w="8995" h="8995" extrusionOk="0">
                <a:moveTo>
                  <a:pt x="4498" y="1"/>
                </a:moveTo>
                <a:cubicBezTo>
                  <a:pt x="4221" y="3998"/>
                  <a:pt x="3998" y="4222"/>
                  <a:pt x="0" y="4497"/>
                </a:cubicBezTo>
                <a:cubicBezTo>
                  <a:pt x="3998" y="4774"/>
                  <a:pt x="4221" y="4997"/>
                  <a:pt x="4498" y="8995"/>
                </a:cubicBezTo>
                <a:cubicBezTo>
                  <a:pt x="4773" y="4997"/>
                  <a:pt x="4997" y="4774"/>
                  <a:pt x="8994" y="4497"/>
                </a:cubicBezTo>
                <a:cubicBezTo>
                  <a:pt x="4998" y="4222"/>
                  <a:pt x="4773" y="3997"/>
                  <a:pt x="4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48"/>
          <p:cNvGrpSpPr/>
          <p:nvPr/>
        </p:nvGrpSpPr>
        <p:grpSpPr>
          <a:xfrm>
            <a:off x="4012957" y="623490"/>
            <a:ext cx="1046203" cy="664221"/>
            <a:chOff x="4351975" y="4068200"/>
            <a:chExt cx="492725" cy="312825"/>
          </a:xfrm>
        </p:grpSpPr>
        <p:sp>
          <p:nvSpPr>
            <p:cNvPr id="457" name="Google Shape;457;p48"/>
            <p:cNvSpPr/>
            <p:nvPr/>
          </p:nvSpPr>
          <p:spPr>
            <a:xfrm>
              <a:off x="4351975" y="4068200"/>
              <a:ext cx="420725" cy="312825"/>
            </a:xfrm>
            <a:custGeom>
              <a:avLst/>
              <a:gdLst/>
              <a:ahLst/>
              <a:cxnLst/>
              <a:rect l="l" t="t" r="r" b="b"/>
              <a:pathLst>
                <a:path w="16829" h="12513" extrusionOk="0">
                  <a:moveTo>
                    <a:pt x="0" y="0"/>
                  </a:moveTo>
                  <a:lnTo>
                    <a:pt x="16829" y="2966"/>
                  </a:lnTo>
                  <a:lnTo>
                    <a:pt x="13020" y="12512"/>
                  </a:lnTo>
                  <a:close/>
                </a:path>
              </a:pathLst>
            </a:custGeom>
            <a:gradFill>
              <a:gsLst>
                <a:gs pos="0">
                  <a:schemeClr val="accent2"/>
                </a:gs>
                <a:gs pos="10000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8"/>
            <p:cNvSpPr/>
            <p:nvPr/>
          </p:nvSpPr>
          <p:spPr>
            <a:xfrm>
              <a:off x="4677450" y="4142350"/>
              <a:ext cx="167250" cy="238675"/>
            </a:xfrm>
            <a:custGeom>
              <a:avLst/>
              <a:gdLst/>
              <a:ahLst/>
              <a:cxnLst/>
              <a:rect l="l" t="t" r="r" b="b"/>
              <a:pathLst>
                <a:path w="6690" h="9547" extrusionOk="0">
                  <a:moveTo>
                    <a:pt x="3810" y="0"/>
                  </a:moveTo>
                  <a:lnTo>
                    <a:pt x="1" y="9546"/>
                  </a:lnTo>
                  <a:lnTo>
                    <a:pt x="6689" y="8027"/>
                  </a:lnTo>
                  <a:lnTo>
                    <a:pt x="38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descr="A cartoon of a person with a small devil on his shoulder&#10;&#10;Description automatically generated">
            <a:extLst>
              <a:ext uri="{FF2B5EF4-FFF2-40B4-BE49-F238E27FC236}">
                <a16:creationId xmlns:a16="http://schemas.microsoft.com/office/drawing/2014/main" id="{D64C51F1-9872-550B-B656-67DCE39E1116}"/>
              </a:ext>
            </a:extLst>
          </p:cNvPr>
          <p:cNvPicPr>
            <a:picLocks noChangeAspect="1"/>
          </p:cNvPicPr>
          <p:nvPr/>
        </p:nvPicPr>
        <p:blipFill>
          <a:blip r:embed="rId3"/>
          <a:stretch>
            <a:fillRect/>
          </a:stretch>
        </p:blipFill>
        <p:spPr>
          <a:xfrm>
            <a:off x="947872" y="688007"/>
            <a:ext cx="3981280" cy="3981280"/>
          </a:xfrm>
          <a:prstGeom prst="rect">
            <a:avLst/>
          </a:prstGeom>
        </p:spPr>
      </p:pic>
      <p:sp>
        <p:nvSpPr>
          <p:cNvPr id="8" name="Oval Callout 7">
            <a:extLst>
              <a:ext uri="{FF2B5EF4-FFF2-40B4-BE49-F238E27FC236}">
                <a16:creationId xmlns:a16="http://schemas.microsoft.com/office/drawing/2014/main" id="{8F293DC5-67ED-5980-92D4-46D4920FD365}"/>
              </a:ext>
            </a:extLst>
          </p:cNvPr>
          <p:cNvSpPr/>
          <p:nvPr/>
        </p:nvSpPr>
        <p:spPr>
          <a:xfrm>
            <a:off x="2759385" y="688007"/>
            <a:ext cx="2146898" cy="1002681"/>
          </a:xfrm>
          <a:prstGeom prst="wedgeEllipseCallout">
            <a:avLst>
              <a:gd name="adj1" fmla="val -629"/>
              <a:gd name="adj2" fmla="val 7574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mic Sans MS" panose="030F0902030302020204" pitchFamily="66" charset="0"/>
              </a:rPr>
              <a:t>Keep using the fentanyl. Just skip the next dose of buprenorphine.</a:t>
            </a:r>
          </a:p>
        </p:txBody>
      </p:sp>
      <p:grpSp>
        <p:nvGrpSpPr>
          <p:cNvPr id="22" name="Group 21">
            <a:extLst>
              <a:ext uri="{FF2B5EF4-FFF2-40B4-BE49-F238E27FC236}">
                <a16:creationId xmlns:a16="http://schemas.microsoft.com/office/drawing/2014/main" id="{9C73A91F-816D-7A48-A0BA-AFC476B41A08}"/>
              </a:ext>
            </a:extLst>
          </p:cNvPr>
          <p:cNvGrpSpPr/>
          <p:nvPr/>
        </p:nvGrpSpPr>
        <p:grpSpPr>
          <a:xfrm>
            <a:off x="5059150" y="991077"/>
            <a:ext cx="3858273" cy="2779811"/>
            <a:chOff x="5059150" y="586476"/>
            <a:chExt cx="3858273" cy="2779811"/>
          </a:xfrm>
        </p:grpSpPr>
        <p:sp>
          <p:nvSpPr>
            <p:cNvPr id="13" name="Rectangle 12">
              <a:extLst>
                <a:ext uri="{FF2B5EF4-FFF2-40B4-BE49-F238E27FC236}">
                  <a16:creationId xmlns:a16="http://schemas.microsoft.com/office/drawing/2014/main" id="{A83EDD26-0287-DB87-DA69-B26EB333EE9F}"/>
                </a:ext>
              </a:extLst>
            </p:cNvPr>
            <p:cNvSpPr/>
            <p:nvPr/>
          </p:nvSpPr>
          <p:spPr>
            <a:xfrm>
              <a:off x="5170116" y="719698"/>
              <a:ext cx="3629024" cy="31908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500" dirty="0"/>
                <a:t>🤢 Low grade discomfort throughout</a:t>
              </a:r>
            </a:p>
          </p:txBody>
        </p:sp>
        <p:sp>
          <p:nvSpPr>
            <p:cNvPr id="14" name="Rectangle 13">
              <a:extLst>
                <a:ext uri="{FF2B5EF4-FFF2-40B4-BE49-F238E27FC236}">
                  <a16:creationId xmlns:a16="http://schemas.microsoft.com/office/drawing/2014/main" id="{D2A074AD-1441-CB91-6D9A-2DD2C505EBE3}"/>
                </a:ext>
              </a:extLst>
            </p:cNvPr>
            <p:cNvSpPr/>
            <p:nvPr/>
          </p:nvSpPr>
          <p:spPr>
            <a:xfrm>
              <a:off x="5170116" y="1155276"/>
              <a:ext cx="3629023" cy="35242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500" dirty="0"/>
                <a:t>😰Anxiety and fear of withdrawal</a:t>
              </a:r>
            </a:p>
          </p:txBody>
        </p:sp>
        <p:sp>
          <p:nvSpPr>
            <p:cNvPr id="17" name="Rectangle 16">
              <a:extLst>
                <a:ext uri="{FF2B5EF4-FFF2-40B4-BE49-F238E27FC236}">
                  <a16:creationId xmlns:a16="http://schemas.microsoft.com/office/drawing/2014/main" id="{A4E8C698-CC1C-3334-0EAF-3336E9633BF9}"/>
                </a:ext>
              </a:extLst>
            </p:cNvPr>
            <p:cNvSpPr/>
            <p:nvPr/>
          </p:nvSpPr>
          <p:spPr>
            <a:xfrm>
              <a:off x="5170116" y="1624193"/>
              <a:ext cx="3629023" cy="62279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500" dirty="0"/>
                <a:t>⚡Loss of fentanyl as coping mechanism during period of high vulnerability</a:t>
              </a:r>
            </a:p>
          </p:txBody>
        </p:sp>
        <p:sp>
          <p:nvSpPr>
            <p:cNvPr id="20" name="Rectangle 19">
              <a:extLst>
                <a:ext uri="{FF2B5EF4-FFF2-40B4-BE49-F238E27FC236}">
                  <a16:creationId xmlns:a16="http://schemas.microsoft.com/office/drawing/2014/main" id="{D82CAB5C-D4AE-B653-D5EE-A66A859385F2}"/>
                </a:ext>
              </a:extLst>
            </p:cNvPr>
            <p:cNvSpPr/>
            <p:nvPr/>
          </p:nvSpPr>
          <p:spPr>
            <a:xfrm>
              <a:off x="5170116" y="2363476"/>
              <a:ext cx="3629023" cy="62279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500" dirty="0"/>
                <a:t>🚫 Lack of relief from buprenorphine &amp; blocking fentanyl effects</a:t>
              </a:r>
            </a:p>
          </p:txBody>
        </p:sp>
        <p:sp>
          <p:nvSpPr>
            <p:cNvPr id="21" name="Down Arrow Callout 20">
              <a:extLst>
                <a:ext uri="{FF2B5EF4-FFF2-40B4-BE49-F238E27FC236}">
                  <a16:creationId xmlns:a16="http://schemas.microsoft.com/office/drawing/2014/main" id="{117B2F83-67D5-37C0-2A72-4583708C977D}"/>
                </a:ext>
              </a:extLst>
            </p:cNvPr>
            <p:cNvSpPr/>
            <p:nvPr/>
          </p:nvSpPr>
          <p:spPr>
            <a:xfrm>
              <a:off x="5059150" y="586476"/>
              <a:ext cx="3858273" cy="2779811"/>
            </a:xfrm>
            <a:prstGeom prst="downArrowCallout">
              <a:avLst>
                <a:gd name="adj1" fmla="val 25000"/>
                <a:gd name="adj2" fmla="val 23952"/>
                <a:gd name="adj3" fmla="val 6655"/>
                <a:gd name="adj4" fmla="val 90303"/>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3" name="TextBox 22">
            <a:extLst>
              <a:ext uri="{FF2B5EF4-FFF2-40B4-BE49-F238E27FC236}">
                <a16:creationId xmlns:a16="http://schemas.microsoft.com/office/drawing/2014/main" id="{1E9117EC-2853-201B-F6B6-14634E4DA7A4}"/>
              </a:ext>
            </a:extLst>
          </p:cNvPr>
          <p:cNvSpPr txBox="1"/>
          <p:nvPr/>
        </p:nvSpPr>
        <p:spPr>
          <a:xfrm>
            <a:off x="5442377" y="3880992"/>
            <a:ext cx="3299301" cy="323165"/>
          </a:xfrm>
          <a:prstGeom prst="rect">
            <a:avLst/>
          </a:prstGeom>
          <a:noFill/>
          <a:ln w="19050">
            <a:solidFill>
              <a:schemeClr val="tx1"/>
            </a:solidFill>
          </a:ln>
        </p:spPr>
        <p:txBody>
          <a:bodyPr wrap="none" rtlCol="0">
            <a:spAutoFit/>
          </a:bodyPr>
          <a:lstStyle/>
          <a:p>
            <a:r>
              <a:rPr lang="en-US" sz="1500" b="1" dirty="0"/>
              <a:t>Discontinuation of Buprenorphine</a:t>
            </a:r>
          </a:p>
        </p:txBody>
      </p:sp>
      <p:sp>
        <p:nvSpPr>
          <p:cNvPr id="25" name="TextBox 24">
            <a:extLst>
              <a:ext uri="{FF2B5EF4-FFF2-40B4-BE49-F238E27FC236}">
                <a16:creationId xmlns:a16="http://schemas.microsoft.com/office/drawing/2014/main" id="{78C96629-4B30-18CD-F9BB-0FCFB760CADD}"/>
              </a:ext>
            </a:extLst>
          </p:cNvPr>
          <p:cNvSpPr txBox="1"/>
          <p:nvPr/>
        </p:nvSpPr>
        <p:spPr>
          <a:xfrm>
            <a:off x="6714365" y="4233597"/>
            <a:ext cx="795043" cy="307777"/>
          </a:xfrm>
          <a:prstGeom prst="rect">
            <a:avLst/>
          </a:prstGeom>
          <a:noFill/>
        </p:spPr>
        <p:txBody>
          <a:bodyPr wrap="square">
            <a:spAutoFit/>
          </a:bodyPr>
          <a:lstStyle/>
          <a:p>
            <a:r>
              <a:rPr lang="en-US" dirty="0"/>
              <a:t>💪😈 </a:t>
            </a:r>
          </a:p>
        </p:txBody>
      </p:sp>
      <p:sp>
        <p:nvSpPr>
          <p:cNvPr id="26" name="TextBox 25">
            <a:extLst>
              <a:ext uri="{FF2B5EF4-FFF2-40B4-BE49-F238E27FC236}">
                <a16:creationId xmlns:a16="http://schemas.microsoft.com/office/drawing/2014/main" id="{D0912779-A8DD-FA4C-587A-CF1BBBFE26D7}"/>
              </a:ext>
            </a:extLst>
          </p:cNvPr>
          <p:cNvSpPr txBox="1"/>
          <p:nvPr/>
        </p:nvSpPr>
        <p:spPr>
          <a:xfrm>
            <a:off x="6148500" y="621745"/>
            <a:ext cx="1787669" cy="369332"/>
          </a:xfrm>
          <a:prstGeom prst="rect">
            <a:avLst/>
          </a:prstGeom>
          <a:noFill/>
        </p:spPr>
        <p:txBody>
          <a:bodyPr wrap="none" rtlCol="0">
            <a:spAutoFit/>
          </a:bodyPr>
          <a:lstStyle/>
          <a:p>
            <a:r>
              <a:rPr lang="en-US" b="1" dirty="0"/>
              <a:t>Barriers to LDI</a:t>
            </a:r>
          </a:p>
        </p:txBody>
      </p:sp>
    </p:spTree>
    <p:extLst>
      <p:ext uri="{BB962C8B-B14F-4D97-AF65-F5344CB8AC3E}">
        <p14:creationId xmlns:p14="http://schemas.microsoft.com/office/powerpoint/2010/main" val="52687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C7A75D-356F-C8A1-A20C-7101C6CDF3CF}"/>
              </a:ext>
            </a:extLst>
          </p:cNvPr>
          <p:cNvSpPr>
            <a:spLocks noGrp="1"/>
          </p:cNvSpPr>
          <p:nvPr>
            <p:ph type="sldNum" sz="quarter" idx="13"/>
          </p:nvPr>
        </p:nvSpPr>
        <p:spPr/>
        <p:txBody>
          <a:bodyPr/>
          <a:lstStyle/>
          <a:p>
            <a:fld id="{7BCC8D0D-EAEC-449D-9161-023DFF90F2E2}" type="slidenum">
              <a:rPr lang="en-US" smtClean="0"/>
              <a:pPr/>
              <a:t>22</a:t>
            </a:fld>
            <a:endParaRPr lang="en-US" dirty="0"/>
          </a:p>
        </p:txBody>
      </p:sp>
      <p:sp>
        <p:nvSpPr>
          <p:cNvPr id="4" name="Content Placeholder 3">
            <a:extLst>
              <a:ext uri="{FF2B5EF4-FFF2-40B4-BE49-F238E27FC236}">
                <a16:creationId xmlns:a16="http://schemas.microsoft.com/office/drawing/2014/main" id="{A694113F-03AF-16EB-8A9F-F361DA0CB0E6}"/>
              </a:ext>
            </a:extLst>
          </p:cNvPr>
          <p:cNvSpPr>
            <a:spLocks noGrp="1"/>
          </p:cNvSpPr>
          <p:nvPr>
            <p:ph idx="1"/>
          </p:nvPr>
        </p:nvSpPr>
        <p:spPr>
          <a:xfrm>
            <a:off x="459683" y="949124"/>
            <a:ext cx="8441249" cy="3622876"/>
          </a:xfrm>
        </p:spPr>
        <p:txBody>
          <a:bodyPr/>
          <a:lstStyle/>
          <a:p>
            <a:r>
              <a:rPr lang="en-US" sz="1800" b="1" dirty="0"/>
              <a:t>Strengths: </a:t>
            </a:r>
            <a:r>
              <a:rPr lang="en-US" sz="1800" dirty="0"/>
              <a:t>First qualitative study examining patient experiences with buprenorphine LDI in outpatient setting</a:t>
            </a:r>
          </a:p>
          <a:p>
            <a:r>
              <a:rPr lang="en-US" sz="1800" b="1" dirty="0"/>
              <a:t>Limitations</a:t>
            </a:r>
          </a:p>
          <a:p>
            <a:pPr lvl="1"/>
            <a:r>
              <a:rPr lang="en-US" sz="1800" dirty="0"/>
              <a:t>Specific to local experience and drug supply in San Francisco</a:t>
            </a:r>
          </a:p>
          <a:p>
            <a:pPr lvl="1"/>
            <a:r>
              <a:rPr lang="en-US" sz="1800" dirty="0"/>
              <a:t>Desirability bias as interviews conducted in same building as clinic</a:t>
            </a:r>
          </a:p>
          <a:p>
            <a:r>
              <a:rPr lang="en-US" sz="1800" b="1" dirty="0"/>
              <a:t>Key Takeaways</a:t>
            </a:r>
          </a:p>
          <a:p>
            <a:pPr lvl="1"/>
            <a:r>
              <a:rPr lang="en-US" sz="1800" dirty="0"/>
              <a:t>LDI is not a panacea &amp; most people still experience discomfort</a:t>
            </a:r>
          </a:p>
          <a:p>
            <a:pPr lvl="1"/>
            <a:r>
              <a:rPr lang="en-US" sz="1800" dirty="0"/>
              <a:t>People need a lot of support to get through LDI</a:t>
            </a:r>
          </a:p>
          <a:p>
            <a:pPr lvl="1"/>
            <a:r>
              <a:rPr lang="en-US" sz="1800" dirty="0"/>
              <a:t>Need for evaluation of various interventions to support people through LDI</a:t>
            </a:r>
          </a:p>
        </p:txBody>
      </p:sp>
      <p:sp>
        <p:nvSpPr>
          <p:cNvPr id="5" name="Title 4">
            <a:extLst>
              <a:ext uri="{FF2B5EF4-FFF2-40B4-BE49-F238E27FC236}">
                <a16:creationId xmlns:a16="http://schemas.microsoft.com/office/drawing/2014/main" id="{D683CA03-ECCB-BAEC-87A0-F22DBA97AC1D}"/>
              </a:ext>
            </a:extLst>
          </p:cNvPr>
          <p:cNvSpPr>
            <a:spLocks noGrp="1"/>
          </p:cNvSpPr>
          <p:nvPr>
            <p:ph type="title"/>
          </p:nvPr>
        </p:nvSpPr>
        <p:spPr/>
        <p:txBody>
          <a:bodyPr/>
          <a:lstStyle/>
          <a:p>
            <a:r>
              <a:rPr lang="en-US" dirty="0"/>
              <a:t>Strengths, Limitations, &amp; Key Takeaways</a:t>
            </a:r>
          </a:p>
        </p:txBody>
      </p:sp>
      <p:sp>
        <p:nvSpPr>
          <p:cNvPr id="7" name="Footer Placeholder 1">
            <a:extLst>
              <a:ext uri="{FF2B5EF4-FFF2-40B4-BE49-F238E27FC236}">
                <a16:creationId xmlns:a16="http://schemas.microsoft.com/office/drawing/2014/main" id="{210C15A1-8F2E-6ED1-C8E3-3D5D2AF38F33}"/>
              </a:ext>
            </a:extLst>
          </p:cNvPr>
          <p:cNvSpPr>
            <a:spLocks noGrp="1"/>
          </p:cNvSpPr>
          <p:nvPr>
            <p:ph type="ftr" sz="quarter" idx="12"/>
          </p:nvPr>
        </p:nvSpPr>
        <p:spPr>
          <a:xfrm>
            <a:off x="548150" y="4852596"/>
            <a:ext cx="5639005" cy="103957"/>
          </a:xfrm>
        </p:spPr>
        <p:txBody>
          <a:bodyPr/>
          <a:lstStyle/>
          <a:p>
            <a:r>
              <a:rPr lang="en-US" dirty="0"/>
              <a:t>Comparative Effectiveness of Low Dose Initiation Buprenorphine Protocols for People with Fentanyl Use Disorder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144050883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6C3B35-5DF7-FD15-870B-125A685C735C}"/>
              </a:ext>
            </a:extLst>
          </p:cNvPr>
          <p:cNvSpPr>
            <a:spLocks noGrp="1"/>
          </p:cNvSpPr>
          <p:nvPr>
            <p:ph type="sldNum" sz="quarter" idx="13"/>
          </p:nvPr>
        </p:nvSpPr>
        <p:spPr/>
        <p:txBody>
          <a:bodyPr/>
          <a:lstStyle/>
          <a:p>
            <a:fld id="{7BCC8D0D-EAEC-449D-9161-023DFF90F2E2}" type="slidenum">
              <a:rPr lang="en-US" smtClean="0"/>
              <a:pPr/>
              <a:t>23</a:t>
            </a:fld>
            <a:endParaRPr lang="en-US" dirty="0"/>
          </a:p>
        </p:txBody>
      </p:sp>
      <p:sp>
        <p:nvSpPr>
          <p:cNvPr id="4" name="Content Placeholder 3">
            <a:extLst>
              <a:ext uri="{FF2B5EF4-FFF2-40B4-BE49-F238E27FC236}">
                <a16:creationId xmlns:a16="http://schemas.microsoft.com/office/drawing/2014/main" id="{A1AF8158-A25F-68E7-14E8-02D4A9076570}"/>
              </a:ext>
            </a:extLst>
          </p:cNvPr>
          <p:cNvSpPr>
            <a:spLocks noGrp="1"/>
          </p:cNvSpPr>
          <p:nvPr>
            <p:ph idx="1"/>
          </p:nvPr>
        </p:nvSpPr>
        <p:spPr/>
        <p:txBody>
          <a:bodyPr/>
          <a:lstStyle/>
          <a:p>
            <a:pPr marL="0" indent="0">
              <a:buNone/>
            </a:pPr>
            <a:r>
              <a:rPr lang="en-US" b="1" i="1" dirty="0"/>
              <a:t>Study team: </a:t>
            </a:r>
            <a:r>
              <a:rPr lang="en-US" dirty="0"/>
              <a:t>Elyssa Samayoa, Julie </a:t>
            </a:r>
            <a:r>
              <a:rPr lang="en-US" dirty="0" err="1"/>
              <a:t>Chael</a:t>
            </a:r>
            <a:r>
              <a:rPr lang="en-US" dirty="0"/>
              <a:t>, Christine </a:t>
            </a:r>
            <a:r>
              <a:rPr lang="en-US" dirty="0" err="1"/>
              <a:t>Soran</a:t>
            </a:r>
            <a:r>
              <a:rPr lang="en-US" dirty="0"/>
              <a:t>, Hannah Snyder, Kelly Knight, Phillip Coffin</a:t>
            </a:r>
          </a:p>
          <a:p>
            <a:pPr marL="0" indent="0">
              <a:buNone/>
            </a:pPr>
            <a:endParaRPr lang="en-US" dirty="0"/>
          </a:p>
          <a:p>
            <a:pPr marL="0" indent="0" algn="ctr">
              <a:buNone/>
            </a:pPr>
            <a:r>
              <a:rPr lang="en-US" b="1" dirty="0"/>
              <a:t>Contact: </a:t>
            </a:r>
          </a:p>
          <a:p>
            <a:pPr marL="0" indent="0" algn="ctr">
              <a:buNone/>
            </a:pPr>
            <a:r>
              <a:rPr lang="en-US" b="1" dirty="0">
                <a:hlinkClick r:id="rId2"/>
              </a:rPr>
              <a:t>Leslie.Suen@ucsf.edu</a:t>
            </a:r>
            <a:endParaRPr lang="en-US" b="1" dirty="0"/>
          </a:p>
        </p:txBody>
      </p:sp>
      <p:sp>
        <p:nvSpPr>
          <p:cNvPr id="5" name="Title 4">
            <a:extLst>
              <a:ext uri="{FF2B5EF4-FFF2-40B4-BE49-F238E27FC236}">
                <a16:creationId xmlns:a16="http://schemas.microsoft.com/office/drawing/2014/main" id="{D33A9E8A-F14B-3B28-F17F-A051DC1F8A2D}"/>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6979BA9F-9CAC-A109-322A-7AF95B0D6B2B}"/>
              </a:ext>
            </a:extLst>
          </p:cNvPr>
          <p:cNvSpPr>
            <a:spLocks noGrp="1"/>
          </p:cNvSpPr>
          <p:nvPr>
            <p:ph type="body" sz="quarter" idx="15"/>
          </p:nvPr>
        </p:nvSpPr>
        <p:spPr/>
        <p:txBody>
          <a:bodyPr/>
          <a:lstStyle/>
          <a:p>
            <a:endParaRPr lang="en-US"/>
          </a:p>
        </p:txBody>
      </p:sp>
      <p:sp>
        <p:nvSpPr>
          <p:cNvPr id="7" name="Footer Placeholder 1">
            <a:extLst>
              <a:ext uri="{FF2B5EF4-FFF2-40B4-BE49-F238E27FC236}">
                <a16:creationId xmlns:a16="http://schemas.microsoft.com/office/drawing/2014/main" id="{5D42ED66-E2F8-89A5-35FE-1951F5B9CD8C}"/>
              </a:ext>
            </a:extLst>
          </p:cNvPr>
          <p:cNvSpPr>
            <a:spLocks noGrp="1"/>
          </p:cNvSpPr>
          <p:nvPr>
            <p:ph type="ftr" sz="quarter" idx="12"/>
          </p:nvPr>
        </p:nvSpPr>
        <p:spPr>
          <a:xfrm>
            <a:off x="548150" y="4852596"/>
            <a:ext cx="5639005" cy="103957"/>
          </a:xfrm>
        </p:spPr>
        <p:txBody>
          <a:bodyPr/>
          <a:lstStyle/>
          <a:p>
            <a:r>
              <a:rPr lang="en-US" dirty="0"/>
              <a:t>Comparative Effectiveness of Low Dose Initiation Buprenorphine Protocols for People with Fentanyl Use Disorder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21059360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70A4B6-9073-C94A-BC1D-AC4CBB9317F7}"/>
              </a:ext>
            </a:extLst>
          </p:cNvPr>
          <p:cNvSpPr>
            <a:spLocks noGrp="1"/>
          </p:cNvSpPr>
          <p:nvPr>
            <p:ph type="sldNum" sz="quarter" idx="12"/>
          </p:nvPr>
        </p:nvSpPr>
        <p:spPr/>
        <p:txBody>
          <a:bodyPr/>
          <a:lstStyle/>
          <a:p>
            <a:fld id="{7BCC8D0D-EAEC-449D-9161-023DFF90F2E2}" type="slidenum">
              <a:rPr lang="en-US" smtClean="0"/>
              <a:pPr/>
              <a:t>3</a:t>
            </a:fld>
            <a:endParaRPr lang="en-US" dirty="0"/>
          </a:p>
        </p:txBody>
      </p:sp>
      <p:sp>
        <p:nvSpPr>
          <p:cNvPr id="7" name="Title 6">
            <a:extLst>
              <a:ext uri="{FF2B5EF4-FFF2-40B4-BE49-F238E27FC236}">
                <a16:creationId xmlns:a16="http://schemas.microsoft.com/office/drawing/2014/main" id="{BC595421-B884-B145-AEF6-98D4A11E504C}"/>
              </a:ext>
            </a:extLst>
          </p:cNvPr>
          <p:cNvSpPr>
            <a:spLocks noGrp="1"/>
          </p:cNvSpPr>
          <p:nvPr>
            <p:ph type="title"/>
          </p:nvPr>
        </p:nvSpPr>
        <p:spPr/>
        <p:txBody>
          <a:bodyPr/>
          <a:lstStyle/>
          <a:p>
            <a:r>
              <a:rPr lang="en-US" dirty="0"/>
              <a:t>Background</a:t>
            </a:r>
          </a:p>
        </p:txBody>
      </p:sp>
      <p:sp>
        <p:nvSpPr>
          <p:cNvPr id="9" name="Footer Placeholder 1">
            <a:extLst>
              <a:ext uri="{FF2B5EF4-FFF2-40B4-BE49-F238E27FC236}">
                <a16:creationId xmlns:a16="http://schemas.microsoft.com/office/drawing/2014/main" id="{7738BF04-AE56-3531-85E9-F7BF9E684775}"/>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39386847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9EF239-8768-DFFA-97F6-8E3461109CB1}"/>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Content Placeholder 3">
            <a:extLst>
              <a:ext uri="{FF2B5EF4-FFF2-40B4-BE49-F238E27FC236}">
                <a16:creationId xmlns:a16="http://schemas.microsoft.com/office/drawing/2014/main" id="{2FFBD8C9-CAC4-F986-FAF7-E05FC4D98D1E}"/>
              </a:ext>
            </a:extLst>
          </p:cNvPr>
          <p:cNvSpPr>
            <a:spLocks noGrp="1"/>
          </p:cNvSpPr>
          <p:nvPr>
            <p:ph idx="1"/>
          </p:nvPr>
        </p:nvSpPr>
        <p:spPr/>
        <p:txBody>
          <a:bodyPr/>
          <a:lstStyle/>
          <a:p>
            <a:r>
              <a:rPr lang="en-US" sz="1800" dirty="0"/>
              <a:t>Buprenorphine and methadone are</a:t>
            </a:r>
            <a:r>
              <a:rPr lang="en-US" sz="1800" b="1" dirty="0">
                <a:solidFill>
                  <a:schemeClr val="accent3"/>
                </a:solidFill>
              </a:rPr>
              <a:t> gold-standard </a:t>
            </a:r>
            <a:r>
              <a:rPr lang="en-US" sz="1800" dirty="0"/>
              <a:t>medications for opioid use disorder treatment with major mortality benefits</a:t>
            </a:r>
          </a:p>
          <a:p>
            <a:r>
              <a:rPr lang="en-US" sz="1800" dirty="0"/>
              <a:t>Only </a:t>
            </a:r>
            <a:r>
              <a:rPr lang="en-US" sz="1800" b="1" dirty="0">
                <a:solidFill>
                  <a:schemeClr val="accent4"/>
                </a:solidFill>
              </a:rPr>
              <a:t>1 in 5 </a:t>
            </a:r>
            <a:r>
              <a:rPr lang="en-US" sz="1800" dirty="0"/>
              <a:t>patients with opioid use disorder access medications </a:t>
            </a:r>
          </a:p>
          <a:p>
            <a:r>
              <a:rPr lang="en-US" sz="1800" b="1" dirty="0">
                <a:solidFill>
                  <a:schemeClr val="accent6"/>
                </a:solidFill>
              </a:rPr>
              <a:t>Traditional buprenorphine induction </a:t>
            </a:r>
            <a:r>
              <a:rPr lang="en-US" sz="1800" dirty="0"/>
              <a:t>requires opioid abstention and withdrawal, though some patients using fentanyl are still experiencing precipitated withdrawal when starting buprenorphine</a:t>
            </a:r>
          </a:p>
          <a:p>
            <a:r>
              <a:rPr lang="en-US" sz="1800" dirty="0"/>
              <a:t>Among patients using fentanyl, increasing fear of </a:t>
            </a:r>
            <a:r>
              <a:rPr lang="en-US" sz="1800" b="1" dirty="0">
                <a:solidFill>
                  <a:schemeClr val="accent1"/>
                </a:solidFill>
              </a:rPr>
              <a:t>precipitated withdrawal</a:t>
            </a:r>
            <a:r>
              <a:rPr lang="en-US" sz="1800" dirty="0">
                <a:solidFill>
                  <a:schemeClr val="accent1"/>
                </a:solidFill>
              </a:rPr>
              <a:t> </a:t>
            </a:r>
            <a:r>
              <a:rPr lang="en-US" sz="1800" dirty="0"/>
              <a:t>is a major barrier to starting buprenorphine*</a:t>
            </a:r>
          </a:p>
          <a:p>
            <a:endParaRPr lang="en-US" sz="1800" dirty="0"/>
          </a:p>
        </p:txBody>
      </p:sp>
      <p:sp>
        <p:nvSpPr>
          <p:cNvPr id="5" name="Title 4">
            <a:extLst>
              <a:ext uri="{FF2B5EF4-FFF2-40B4-BE49-F238E27FC236}">
                <a16:creationId xmlns:a16="http://schemas.microsoft.com/office/drawing/2014/main" id="{10139357-8E47-7144-1500-F7E7F2DDC933}"/>
              </a:ext>
            </a:extLst>
          </p:cNvPr>
          <p:cNvSpPr>
            <a:spLocks noGrp="1"/>
          </p:cNvSpPr>
          <p:nvPr>
            <p:ph type="title"/>
          </p:nvPr>
        </p:nvSpPr>
        <p:spPr>
          <a:xfrm>
            <a:off x="453585" y="318750"/>
            <a:ext cx="7753790" cy="1082666"/>
          </a:xfrm>
        </p:spPr>
        <p:txBody>
          <a:bodyPr/>
          <a:lstStyle/>
          <a:p>
            <a:r>
              <a:rPr lang="en-US" dirty="0"/>
              <a:t>Challenges with buprenorphine in the fentanyl era</a:t>
            </a:r>
          </a:p>
        </p:txBody>
      </p:sp>
      <p:sp>
        <p:nvSpPr>
          <p:cNvPr id="2" name="Footer Placeholder 1">
            <a:extLst>
              <a:ext uri="{FF2B5EF4-FFF2-40B4-BE49-F238E27FC236}">
                <a16:creationId xmlns:a16="http://schemas.microsoft.com/office/drawing/2014/main" id="{9EC4E350-DF97-9F16-5177-FE9B200B8360}"/>
              </a:ext>
            </a:extLst>
          </p:cNvPr>
          <p:cNvSpPr>
            <a:spLocks noGrp="1"/>
          </p:cNvSpPr>
          <p:nvPr>
            <p:ph type="ftr" sz="quarter" idx="12"/>
          </p:nvPr>
        </p:nvSpPr>
        <p:spPr>
          <a:xfrm>
            <a:off x="548150" y="4852596"/>
            <a:ext cx="5639005" cy="103957"/>
          </a:xfrm>
        </p:spPr>
        <p:txBody>
          <a:body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
        <p:nvSpPr>
          <p:cNvPr id="6" name="TextBox 5">
            <a:extLst>
              <a:ext uri="{FF2B5EF4-FFF2-40B4-BE49-F238E27FC236}">
                <a16:creationId xmlns:a16="http://schemas.microsoft.com/office/drawing/2014/main" id="{0AA50DCA-E119-0BD9-E011-BBC208C87100}"/>
              </a:ext>
            </a:extLst>
          </p:cNvPr>
          <p:cNvSpPr txBox="1"/>
          <p:nvPr/>
        </p:nvSpPr>
        <p:spPr bwMode="auto">
          <a:xfrm>
            <a:off x="6506308" y="4517545"/>
            <a:ext cx="2340384" cy="138499"/>
          </a:xfrm>
          <a:prstGeom prst="rect">
            <a:avLst/>
          </a:prstGeom>
          <a:noFill/>
          <a:ln w="19050" algn="ctr">
            <a:noFill/>
            <a:miter lim="800000"/>
            <a:headEnd/>
            <a:tailEnd/>
          </a:ln>
        </p:spPr>
        <p:txBody>
          <a:bodyPr wrap="none" lIns="0" tIns="0" rIns="0" bIns="0" rtlCol="0">
            <a:spAutoFit/>
          </a:bodyPr>
          <a:lstStyle/>
          <a:p>
            <a:r>
              <a:rPr lang="en-US" sz="900" dirty="0"/>
              <a:t>*Silverstein (IJDP 2019), Shearer (DAR 2021)</a:t>
            </a:r>
          </a:p>
        </p:txBody>
      </p:sp>
    </p:spTree>
    <p:extLst>
      <p:ext uri="{BB962C8B-B14F-4D97-AF65-F5344CB8AC3E}">
        <p14:creationId xmlns:p14="http://schemas.microsoft.com/office/powerpoint/2010/main" val="3298960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6EC3C3-A962-82E4-E918-3AAD6A301753}"/>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Content Placeholder 3">
            <a:extLst>
              <a:ext uri="{FF2B5EF4-FFF2-40B4-BE49-F238E27FC236}">
                <a16:creationId xmlns:a16="http://schemas.microsoft.com/office/drawing/2014/main" id="{07146BF1-7AED-F0A9-F443-A63DD1DFF615}"/>
              </a:ext>
            </a:extLst>
          </p:cNvPr>
          <p:cNvSpPr>
            <a:spLocks noGrp="1"/>
          </p:cNvSpPr>
          <p:nvPr>
            <p:ph idx="1"/>
          </p:nvPr>
        </p:nvSpPr>
        <p:spPr>
          <a:xfrm>
            <a:off x="518166" y="1401416"/>
            <a:ext cx="4252426" cy="3053353"/>
          </a:xfrm>
        </p:spPr>
        <p:txBody>
          <a:bodyPr/>
          <a:lstStyle/>
          <a:p>
            <a:r>
              <a:rPr lang="en-US" sz="1600" dirty="0"/>
              <a:t>LDI protocols use small, increasing doses of buprenorphine over several days </a:t>
            </a:r>
            <a:r>
              <a:rPr lang="en-US" sz="1600" i="1" dirty="0"/>
              <a:t>while continuing fentanyl use</a:t>
            </a:r>
            <a:endParaRPr lang="en-US" sz="1600" dirty="0"/>
          </a:p>
          <a:p>
            <a:r>
              <a:rPr lang="en-US" sz="1600" dirty="0"/>
              <a:t>Theoretically, doses are too small to precipitate withdrawal &amp; can allow gradual titrating to therapeutic doses</a:t>
            </a:r>
          </a:p>
          <a:p>
            <a:r>
              <a:rPr lang="en-US" sz="1600" dirty="0"/>
              <a:t>Our substance use treatment clinics offer </a:t>
            </a:r>
            <a:r>
              <a:rPr lang="en-US" sz="1600" i="1" dirty="0"/>
              <a:t>two</a:t>
            </a:r>
            <a:r>
              <a:rPr lang="en-US" sz="1600" dirty="0"/>
              <a:t> options for LDI (4-day &amp; 7-day) </a:t>
            </a:r>
          </a:p>
          <a:p>
            <a:r>
              <a:rPr lang="en-US" sz="1600" dirty="0"/>
              <a:t>Medications bubble-packed through partner pharmacy for easier adherence</a:t>
            </a:r>
          </a:p>
        </p:txBody>
      </p:sp>
      <p:sp>
        <p:nvSpPr>
          <p:cNvPr id="5" name="Title 4">
            <a:extLst>
              <a:ext uri="{FF2B5EF4-FFF2-40B4-BE49-F238E27FC236}">
                <a16:creationId xmlns:a16="http://schemas.microsoft.com/office/drawing/2014/main" id="{42E72FBF-DA33-059E-7949-3A89EEB7B0EE}"/>
              </a:ext>
            </a:extLst>
          </p:cNvPr>
          <p:cNvSpPr>
            <a:spLocks noGrp="1"/>
          </p:cNvSpPr>
          <p:nvPr>
            <p:ph type="title"/>
          </p:nvPr>
        </p:nvSpPr>
        <p:spPr>
          <a:xfrm>
            <a:off x="459683" y="810039"/>
            <a:ext cx="7753790" cy="458587"/>
          </a:xfrm>
        </p:spPr>
        <p:txBody>
          <a:bodyPr/>
          <a:lstStyle/>
          <a:p>
            <a:r>
              <a:rPr lang="en-US" sz="3000" dirty="0"/>
              <a:t>Use of buprenorphine low dose inductions (LDI) has become a popular solution</a:t>
            </a:r>
          </a:p>
        </p:txBody>
      </p:sp>
      <p:graphicFrame>
        <p:nvGraphicFramePr>
          <p:cNvPr id="7" name="Table 6">
            <a:extLst>
              <a:ext uri="{FF2B5EF4-FFF2-40B4-BE49-F238E27FC236}">
                <a16:creationId xmlns:a16="http://schemas.microsoft.com/office/drawing/2014/main" id="{B1D44AAC-CD29-BB7A-62F3-A3EDEB231578}"/>
              </a:ext>
            </a:extLst>
          </p:cNvPr>
          <p:cNvGraphicFramePr>
            <a:graphicFrameLocks noGrp="1"/>
          </p:cNvGraphicFramePr>
          <p:nvPr>
            <p:extLst>
              <p:ext uri="{D42A27DB-BD31-4B8C-83A1-F6EECF244321}">
                <p14:modId xmlns:p14="http://schemas.microsoft.com/office/powerpoint/2010/main" val="2237716673"/>
              </p:ext>
            </p:extLst>
          </p:nvPr>
        </p:nvGraphicFramePr>
        <p:xfrm>
          <a:off x="4859057" y="1659698"/>
          <a:ext cx="4101537" cy="2041148"/>
        </p:xfrm>
        <a:graphic>
          <a:graphicData uri="http://schemas.openxmlformats.org/drawingml/2006/table">
            <a:tbl>
              <a:tblPr firstRow="1" firstCol="1" bandRow="1">
                <a:tableStyleId>{21E4AEA4-8DFA-4A89-87EB-49C32662AFE0}</a:tableStyleId>
              </a:tblPr>
              <a:tblGrid>
                <a:gridCol w="708907">
                  <a:extLst>
                    <a:ext uri="{9D8B030D-6E8A-4147-A177-3AD203B41FA5}">
                      <a16:colId xmlns:a16="http://schemas.microsoft.com/office/drawing/2014/main" val="2543257359"/>
                    </a:ext>
                  </a:extLst>
                </a:gridCol>
                <a:gridCol w="1569725">
                  <a:extLst>
                    <a:ext uri="{9D8B030D-6E8A-4147-A177-3AD203B41FA5}">
                      <a16:colId xmlns:a16="http://schemas.microsoft.com/office/drawing/2014/main" val="1380978137"/>
                    </a:ext>
                  </a:extLst>
                </a:gridCol>
                <a:gridCol w="1822905">
                  <a:extLst>
                    <a:ext uri="{9D8B030D-6E8A-4147-A177-3AD203B41FA5}">
                      <a16:colId xmlns:a16="http://schemas.microsoft.com/office/drawing/2014/main" val="2325940174"/>
                    </a:ext>
                  </a:extLst>
                </a:gridCol>
              </a:tblGrid>
              <a:tr h="0">
                <a:tc>
                  <a:txBody>
                    <a:bodyPr/>
                    <a:lstStyle/>
                    <a:p>
                      <a:pPr marL="0" marR="0">
                        <a:lnSpc>
                          <a:spcPct val="115000"/>
                        </a:lnSpc>
                        <a:spcBef>
                          <a:spcPts val="0"/>
                        </a:spcBef>
                        <a:spcAft>
                          <a:spcPts val="800"/>
                        </a:spcAft>
                      </a:pPr>
                      <a:r>
                        <a:rPr lang="en-US" sz="1400" kern="100" dirty="0">
                          <a:effectLst/>
                        </a:rPr>
                        <a:t>Day </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400" kern="100" dirty="0">
                          <a:effectLst/>
                        </a:rPr>
                        <a:t>4-Day LDI</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400" kern="100" dirty="0">
                          <a:effectLst/>
                        </a:rPr>
                        <a:t>7-Day LDI</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4640173"/>
                  </a:ext>
                </a:extLst>
              </a:tr>
              <a:tr h="0">
                <a:tc>
                  <a:txBody>
                    <a:bodyPr/>
                    <a:lstStyle/>
                    <a:p>
                      <a:pPr marL="0" marR="0">
                        <a:lnSpc>
                          <a:spcPct val="115000"/>
                        </a:lnSpc>
                        <a:spcBef>
                          <a:spcPts val="0"/>
                        </a:spcBef>
                        <a:spcAft>
                          <a:spcPts val="800"/>
                        </a:spcAft>
                      </a:pPr>
                      <a:r>
                        <a:rPr lang="en-US" sz="1400" kern="100">
                          <a:effectLst/>
                        </a:rPr>
                        <a:t>Day 1</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800"/>
                        </a:spcAft>
                      </a:pPr>
                      <a:r>
                        <a:rPr lang="en-US" sz="1400" kern="100" dirty="0">
                          <a:effectLst/>
                        </a:rPr>
                        <a:t>0.5mg q6 hours</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400" kern="100" dirty="0">
                          <a:effectLst/>
                        </a:rPr>
                        <a:t>0.5mg once</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1913823"/>
                  </a:ext>
                </a:extLst>
              </a:tr>
              <a:tr h="0">
                <a:tc>
                  <a:txBody>
                    <a:bodyPr/>
                    <a:lstStyle/>
                    <a:p>
                      <a:pPr marL="0" marR="0">
                        <a:lnSpc>
                          <a:spcPct val="115000"/>
                        </a:lnSpc>
                        <a:spcBef>
                          <a:spcPts val="0"/>
                        </a:spcBef>
                        <a:spcAft>
                          <a:spcPts val="800"/>
                        </a:spcAft>
                      </a:pPr>
                      <a:r>
                        <a:rPr lang="en-US" sz="1400" kern="100">
                          <a:effectLst/>
                        </a:rPr>
                        <a:t>Day 2</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800"/>
                        </a:spcAft>
                      </a:pPr>
                      <a:r>
                        <a:rPr lang="en-US" sz="1400" kern="100" dirty="0">
                          <a:effectLst/>
                        </a:rPr>
                        <a:t>1mg q6 hours</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400" kern="100" dirty="0">
                          <a:effectLst/>
                        </a:rPr>
                        <a:t>0.5mg twice a day</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6252999"/>
                  </a:ext>
                </a:extLst>
              </a:tr>
              <a:tr h="0">
                <a:tc>
                  <a:txBody>
                    <a:bodyPr/>
                    <a:lstStyle/>
                    <a:p>
                      <a:pPr marL="0" marR="0">
                        <a:lnSpc>
                          <a:spcPct val="115000"/>
                        </a:lnSpc>
                        <a:spcBef>
                          <a:spcPts val="0"/>
                        </a:spcBef>
                        <a:spcAft>
                          <a:spcPts val="800"/>
                        </a:spcAft>
                      </a:pPr>
                      <a:r>
                        <a:rPr lang="en-US" sz="1400" kern="100" dirty="0">
                          <a:effectLst/>
                        </a:rPr>
                        <a:t>Day 3</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800"/>
                        </a:spcAft>
                      </a:pPr>
                      <a:r>
                        <a:rPr lang="en-US" sz="1400" kern="100" dirty="0">
                          <a:effectLst/>
                        </a:rPr>
                        <a:t>2mg q6 hours</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400" kern="100" dirty="0">
                          <a:effectLst/>
                        </a:rPr>
                        <a:t>0.5mg in AM, 1mg in afternoon &amp; evening</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3260055"/>
                  </a:ext>
                </a:extLst>
              </a:tr>
              <a:tr h="0">
                <a:tc>
                  <a:txBody>
                    <a:bodyPr/>
                    <a:lstStyle/>
                    <a:p>
                      <a:pPr marL="0" marR="0">
                        <a:lnSpc>
                          <a:spcPct val="115000"/>
                        </a:lnSpc>
                        <a:spcBef>
                          <a:spcPts val="0"/>
                        </a:spcBef>
                        <a:spcAft>
                          <a:spcPts val="800"/>
                        </a:spcAft>
                      </a:pPr>
                      <a:r>
                        <a:rPr lang="en-US" sz="1400" kern="100" dirty="0">
                          <a:effectLst/>
                        </a:rPr>
                        <a:t>Day 4</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800"/>
                        </a:spcAft>
                      </a:pPr>
                      <a:r>
                        <a:rPr lang="en-US" sz="1400" kern="100" dirty="0">
                          <a:effectLst/>
                        </a:rPr>
                        <a:t>8mg twice a day*</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400" kern="100" dirty="0">
                          <a:effectLst/>
                        </a:rPr>
                        <a:t>2mg twice a day</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3481231"/>
                  </a:ext>
                </a:extLst>
              </a:tr>
              <a:tr h="81907">
                <a:tc>
                  <a:txBody>
                    <a:bodyPr/>
                    <a:lstStyle/>
                    <a:p>
                      <a:pPr marL="0" marR="0">
                        <a:lnSpc>
                          <a:spcPct val="115000"/>
                        </a:lnSpc>
                        <a:spcBef>
                          <a:spcPts val="0"/>
                        </a:spcBef>
                        <a:spcAft>
                          <a:spcPts val="800"/>
                        </a:spcAft>
                      </a:pPr>
                      <a:r>
                        <a:rPr lang="en-US" sz="1400" kern="100" dirty="0">
                          <a:effectLst/>
                        </a:rPr>
                        <a:t>Day 5</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800"/>
                        </a:spcAft>
                      </a:pPr>
                      <a:r>
                        <a:rPr lang="en-US" sz="1400" kern="100" dirty="0">
                          <a:effectLst/>
                        </a:rPr>
                        <a:t>*</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400" kern="100" dirty="0">
                          <a:effectLst/>
                        </a:rPr>
                        <a:t>3mg twice a day</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0771661"/>
                  </a:ext>
                </a:extLst>
              </a:tr>
              <a:tr h="0">
                <a:tc>
                  <a:txBody>
                    <a:bodyPr/>
                    <a:lstStyle/>
                    <a:p>
                      <a:pPr marL="0" marR="0">
                        <a:lnSpc>
                          <a:spcPct val="115000"/>
                        </a:lnSpc>
                        <a:spcBef>
                          <a:spcPts val="0"/>
                        </a:spcBef>
                        <a:spcAft>
                          <a:spcPts val="800"/>
                        </a:spcAft>
                      </a:pPr>
                      <a:r>
                        <a:rPr lang="en-US" sz="1400" kern="100">
                          <a:effectLst/>
                        </a:rPr>
                        <a:t>Day 6</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800"/>
                        </a:spcAft>
                      </a:pPr>
                      <a:r>
                        <a:rPr lang="en-US" sz="1400" kern="100" dirty="0">
                          <a:effectLst/>
                        </a:rPr>
                        <a:t>*</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400" kern="100" dirty="0">
                          <a:effectLst/>
                        </a:rPr>
                        <a:t>4mg twice a day</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8152849"/>
                  </a:ext>
                </a:extLst>
              </a:tr>
              <a:tr h="0">
                <a:tc>
                  <a:txBody>
                    <a:bodyPr/>
                    <a:lstStyle/>
                    <a:p>
                      <a:pPr marL="0" marR="0">
                        <a:lnSpc>
                          <a:spcPct val="115000"/>
                        </a:lnSpc>
                        <a:spcBef>
                          <a:spcPts val="0"/>
                        </a:spcBef>
                        <a:spcAft>
                          <a:spcPts val="800"/>
                        </a:spcAft>
                      </a:pPr>
                      <a:r>
                        <a:rPr lang="en-US" sz="1400" kern="100">
                          <a:effectLst/>
                        </a:rPr>
                        <a:t>Day 7</a:t>
                      </a:r>
                      <a:endParaRPr lang="en-US" sz="14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800"/>
                        </a:spcAft>
                      </a:pPr>
                      <a:r>
                        <a:rPr lang="en-US" sz="1400" kern="100" dirty="0">
                          <a:effectLst/>
                        </a:rPr>
                        <a:t>*</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800"/>
                        </a:spcAft>
                      </a:pPr>
                      <a:r>
                        <a:rPr lang="en-US" sz="1400" kern="100" dirty="0">
                          <a:effectLst/>
                        </a:rPr>
                        <a:t>8mg twice a day*</a:t>
                      </a:r>
                      <a:endParaRPr lang="en-US" sz="140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7197684"/>
                  </a:ext>
                </a:extLst>
              </a:tr>
            </a:tbl>
          </a:graphicData>
        </a:graphic>
      </p:graphicFrame>
      <p:sp>
        <p:nvSpPr>
          <p:cNvPr id="8" name="TextBox 7">
            <a:extLst>
              <a:ext uri="{FF2B5EF4-FFF2-40B4-BE49-F238E27FC236}">
                <a16:creationId xmlns:a16="http://schemas.microsoft.com/office/drawing/2014/main" id="{ACBECA05-D9BF-4BE1-9EA3-EAE383A84938}"/>
              </a:ext>
            </a:extLst>
          </p:cNvPr>
          <p:cNvSpPr txBox="1"/>
          <p:nvPr/>
        </p:nvSpPr>
        <p:spPr bwMode="auto">
          <a:xfrm>
            <a:off x="5481735" y="3791976"/>
            <a:ext cx="3334234" cy="153888"/>
          </a:xfrm>
          <a:prstGeom prst="rect">
            <a:avLst/>
          </a:prstGeom>
          <a:noFill/>
          <a:ln w="19050" algn="ctr">
            <a:noFill/>
            <a:miter lim="800000"/>
            <a:headEnd/>
            <a:tailEnd/>
          </a:ln>
        </p:spPr>
        <p:txBody>
          <a:bodyPr wrap="square" lIns="0" tIns="0" rIns="0" bIns="0" rtlCol="0">
            <a:spAutoFit/>
          </a:bodyPr>
          <a:lstStyle/>
          <a:p>
            <a:pPr algn="ctr"/>
            <a:r>
              <a:rPr lang="en-US" sz="1000" dirty="0"/>
              <a:t>*Continue adjusting dosing as needed based on cravings</a:t>
            </a:r>
          </a:p>
        </p:txBody>
      </p:sp>
      <p:sp>
        <p:nvSpPr>
          <p:cNvPr id="6" name="Footer Placeholder 1">
            <a:extLst>
              <a:ext uri="{FF2B5EF4-FFF2-40B4-BE49-F238E27FC236}">
                <a16:creationId xmlns:a16="http://schemas.microsoft.com/office/drawing/2014/main" id="{E2E385AE-E174-EBDA-FFA8-9E36E0368AE9}"/>
              </a:ext>
            </a:extLst>
          </p:cNvPr>
          <p:cNvSpPr>
            <a:spLocks noGrp="1"/>
          </p:cNvSpPr>
          <p:nvPr>
            <p:ph type="ftr" sz="quarter" idx="12"/>
          </p:nvPr>
        </p:nvSpPr>
        <p:spPr>
          <a:xfrm>
            <a:off x="548150" y="4852596"/>
            <a:ext cx="5639005" cy="103957"/>
          </a:xfrm>
        </p:spPr>
        <p:txBody>
          <a:body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994865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5C1016-0ACD-3E3C-6F76-5CA1106B6842}"/>
              </a:ext>
            </a:extLst>
          </p:cNvPr>
          <p:cNvSpPr>
            <a:spLocks noGrp="1"/>
          </p:cNvSpPr>
          <p:nvPr>
            <p:ph type="sldNum" sz="quarter" idx="13"/>
          </p:nvPr>
        </p:nvSpPr>
        <p:spPr/>
        <p:txBody>
          <a:bodyPr/>
          <a:lstStyle/>
          <a:p>
            <a:fld id="{7BCC8D0D-EAEC-449D-9161-023DFF90F2E2}" type="slidenum">
              <a:rPr lang="en-US" smtClean="0"/>
              <a:pPr/>
              <a:t>6</a:t>
            </a:fld>
            <a:endParaRPr lang="en-US" dirty="0"/>
          </a:p>
        </p:txBody>
      </p:sp>
      <p:sp>
        <p:nvSpPr>
          <p:cNvPr id="4" name="Content Placeholder 3">
            <a:extLst>
              <a:ext uri="{FF2B5EF4-FFF2-40B4-BE49-F238E27FC236}">
                <a16:creationId xmlns:a16="http://schemas.microsoft.com/office/drawing/2014/main" id="{745580C1-5493-1CC8-78DA-6B61F54CE467}"/>
              </a:ext>
            </a:extLst>
          </p:cNvPr>
          <p:cNvSpPr>
            <a:spLocks noGrp="1"/>
          </p:cNvSpPr>
          <p:nvPr>
            <p:ph idx="1"/>
          </p:nvPr>
        </p:nvSpPr>
        <p:spPr/>
        <p:txBody>
          <a:bodyPr/>
          <a:lstStyle/>
          <a:p>
            <a:r>
              <a:rPr lang="en-US" sz="2000" dirty="0"/>
              <a:t>Despite LDI’s increasing popularity and use, our prior work found that patients successfully complete LDI only a third of the time</a:t>
            </a:r>
          </a:p>
          <a:p>
            <a:pPr marL="0" indent="0">
              <a:buNone/>
            </a:pPr>
            <a:endParaRPr lang="en-US" sz="2000" dirty="0"/>
          </a:p>
          <a:p>
            <a:r>
              <a:rPr lang="en-US" sz="2000" dirty="0"/>
              <a:t>Qualitative evaluation of patient experiences with LDI to identify barriers &amp; facilitators to completing LDI needed</a:t>
            </a:r>
          </a:p>
          <a:p>
            <a:endParaRPr lang="en-US" sz="2000" dirty="0"/>
          </a:p>
          <a:p>
            <a:endParaRPr lang="en-US" sz="2000" dirty="0"/>
          </a:p>
        </p:txBody>
      </p:sp>
      <p:sp>
        <p:nvSpPr>
          <p:cNvPr id="5" name="Title 4">
            <a:extLst>
              <a:ext uri="{FF2B5EF4-FFF2-40B4-BE49-F238E27FC236}">
                <a16:creationId xmlns:a16="http://schemas.microsoft.com/office/drawing/2014/main" id="{97207D3C-BE6D-BF89-DD7C-016D670099BF}"/>
              </a:ext>
            </a:extLst>
          </p:cNvPr>
          <p:cNvSpPr>
            <a:spLocks noGrp="1"/>
          </p:cNvSpPr>
          <p:nvPr>
            <p:ph type="title"/>
          </p:nvPr>
        </p:nvSpPr>
        <p:spPr>
          <a:xfrm>
            <a:off x="459683" y="580745"/>
            <a:ext cx="7753790" cy="458587"/>
          </a:xfrm>
        </p:spPr>
        <p:txBody>
          <a:bodyPr/>
          <a:lstStyle/>
          <a:p>
            <a:r>
              <a:rPr lang="en-US" sz="4000" dirty="0"/>
              <a:t>The Problem</a:t>
            </a:r>
          </a:p>
        </p:txBody>
      </p:sp>
      <p:sp>
        <p:nvSpPr>
          <p:cNvPr id="7" name="Footer Placeholder 1">
            <a:extLst>
              <a:ext uri="{FF2B5EF4-FFF2-40B4-BE49-F238E27FC236}">
                <a16:creationId xmlns:a16="http://schemas.microsoft.com/office/drawing/2014/main" id="{8B13BCB7-25ED-EBD4-51E2-70C41DFED95E}"/>
              </a:ext>
            </a:extLst>
          </p:cNvPr>
          <p:cNvSpPr>
            <a:spLocks noGrp="1"/>
          </p:cNvSpPr>
          <p:nvPr>
            <p:ph type="ftr" sz="quarter" idx="12"/>
          </p:nvPr>
        </p:nvSpPr>
        <p:spPr>
          <a:xfrm>
            <a:off x="548150" y="4852596"/>
            <a:ext cx="5639005" cy="103957"/>
          </a:xfrm>
        </p:spPr>
        <p:txBody>
          <a:body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36767374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2B3924-5A05-413A-A076-09DA4594646C}"/>
              </a:ext>
            </a:extLst>
          </p:cNvPr>
          <p:cNvSpPr>
            <a:spLocks noGrp="1"/>
          </p:cNvSpPr>
          <p:nvPr>
            <p:ph type="sldNum" sz="quarter" idx="12"/>
          </p:nvPr>
        </p:nvSpPr>
        <p:spPr/>
        <p:txBody>
          <a:bodyPr/>
          <a:lstStyle/>
          <a:p>
            <a:fld id="{7BCC8D0D-EAEC-449D-9161-023DFF90F2E2}" type="slidenum">
              <a:rPr lang="en-US" smtClean="0"/>
              <a:pPr/>
              <a:t>7</a:t>
            </a:fld>
            <a:endParaRPr lang="en-US" dirty="0"/>
          </a:p>
        </p:txBody>
      </p:sp>
      <p:sp>
        <p:nvSpPr>
          <p:cNvPr id="7" name="Title 6">
            <a:extLst>
              <a:ext uri="{FF2B5EF4-FFF2-40B4-BE49-F238E27FC236}">
                <a16:creationId xmlns:a16="http://schemas.microsoft.com/office/drawing/2014/main" id="{3BE6C125-3E95-7511-419B-D1C0C179DA5D}"/>
              </a:ext>
            </a:extLst>
          </p:cNvPr>
          <p:cNvSpPr>
            <a:spLocks noGrp="1"/>
          </p:cNvSpPr>
          <p:nvPr>
            <p:ph type="title"/>
          </p:nvPr>
        </p:nvSpPr>
        <p:spPr/>
        <p:txBody>
          <a:bodyPr/>
          <a:lstStyle/>
          <a:p>
            <a:r>
              <a:rPr lang="en-US" dirty="0"/>
              <a:t>Methods</a:t>
            </a:r>
          </a:p>
        </p:txBody>
      </p:sp>
      <p:sp>
        <p:nvSpPr>
          <p:cNvPr id="4" name="Footer Placeholder 1">
            <a:extLst>
              <a:ext uri="{FF2B5EF4-FFF2-40B4-BE49-F238E27FC236}">
                <a16:creationId xmlns:a16="http://schemas.microsoft.com/office/drawing/2014/main" id="{FC90EBE8-8B8B-B3BE-7C15-E977E5A63A1B}"/>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19139604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626A89-9709-ACDE-D43F-5A7497543D1B}"/>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4" name="Content Placeholder 3">
            <a:extLst>
              <a:ext uri="{FF2B5EF4-FFF2-40B4-BE49-F238E27FC236}">
                <a16:creationId xmlns:a16="http://schemas.microsoft.com/office/drawing/2014/main" id="{A88737B2-39C9-B282-E823-04FB80AC8818}"/>
              </a:ext>
            </a:extLst>
          </p:cNvPr>
          <p:cNvSpPr>
            <a:spLocks noGrp="1"/>
          </p:cNvSpPr>
          <p:nvPr>
            <p:ph idx="1"/>
          </p:nvPr>
        </p:nvSpPr>
        <p:spPr/>
        <p:txBody>
          <a:bodyPr/>
          <a:lstStyle/>
          <a:p>
            <a:r>
              <a:rPr lang="en-US" sz="1600" b="1" dirty="0"/>
              <a:t>Semi-structured interviews with 19 patients prescribed LDI in the past year</a:t>
            </a:r>
          </a:p>
          <a:p>
            <a:r>
              <a:rPr lang="en-US" sz="1600" b="1" dirty="0"/>
              <a:t>Patients recruited from OBIC from Feb to Apr 2024, using purposive sampling to obtain diversity in race/ethnicity, gender, induction success, and LDI type</a:t>
            </a:r>
          </a:p>
          <a:p>
            <a:r>
              <a:rPr lang="en-US" sz="1600" b="1" dirty="0"/>
              <a:t>Interview guides focused on:</a:t>
            </a:r>
          </a:p>
          <a:p>
            <a:pPr marL="569913" lvl="1" indent="-285750">
              <a:buFont typeface="Arial" panose="020B0604020202020204" pitchFamily="34" charset="0"/>
              <a:buChar char="•"/>
            </a:pPr>
            <a:r>
              <a:rPr lang="en-US" sz="1400" dirty="0"/>
              <a:t>Experiences with buprenorphine in general</a:t>
            </a:r>
          </a:p>
          <a:p>
            <a:pPr marL="569913" lvl="1" indent="-285750">
              <a:buFont typeface="Arial" panose="020B0604020202020204" pitchFamily="34" charset="0"/>
              <a:buChar char="•"/>
            </a:pPr>
            <a:r>
              <a:rPr lang="en-US" sz="1400" dirty="0"/>
              <a:t>Experiences with LDI</a:t>
            </a:r>
          </a:p>
          <a:p>
            <a:pPr marL="569913" lvl="1" indent="-285750">
              <a:buFont typeface="Arial" panose="020B0604020202020204" pitchFamily="34" charset="0"/>
              <a:buChar char="•"/>
            </a:pPr>
            <a:r>
              <a:rPr lang="en-US" sz="1400" dirty="0"/>
              <a:t>Facilitators and barriers to LDI </a:t>
            </a:r>
          </a:p>
          <a:p>
            <a:pPr marL="569913" lvl="1" indent="-285750">
              <a:buFont typeface="Arial" panose="020B0604020202020204" pitchFamily="34" charset="0"/>
              <a:buChar char="•"/>
            </a:pPr>
            <a:r>
              <a:rPr lang="en-US" sz="1400" dirty="0"/>
              <a:t>Suggestions for future improvements</a:t>
            </a:r>
            <a:endParaRPr lang="en-US" sz="1600" b="1" dirty="0"/>
          </a:p>
          <a:p>
            <a:r>
              <a:rPr lang="en-US" sz="1600" b="1" dirty="0"/>
              <a:t>Interviews were audio recorded, transcribed, coded, and analyzed using thematic analysis</a:t>
            </a:r>
          </a:p>
        </p:txBody>
      </p:sp>
      <p:sp>
        <p:nvSpPr>
          <p:cNvPr id="5" name="Title 4">
            <a:extLst>
              <a:ext uri="{FF2B5EF4-FFF2-40B4-BE49-F238E27FC236}">
                <a16:creationId xmlns:a16="http://schemas.microsoft.com/office/drawing/2014/main" id="{86FC7BE6-6563-DC9C-884A-89E8AA6EB01F}"/>
              </a:ext>
            </a:extLst>
          </p:cNvPr>
          <p:cNvSpPr>
            <a:spLocks noGrp="1"/>
          </p:cNvSpPr>
          <p:nvPr>
            <p:ph type="title"/>
          </p:nvPr>
        </p:nvSpPr>
        <p:spPr/>
        <p:txBody>
          <a:bodyPr/>
          <a:lstStyle/>
          <a:p>
            <a:r>
              <a:rPr lang="en-US" dirty="0"/>
              <a:t>Study Methods</a:t>
            </a:r>
          </a:p>
        </p:txBody>
      </p:sp>
      <p:sp>
        <p:nvSpPr>
          <p:cNvPr id="6" name="Text Placeholder 5">
            <a:extLst>
              <a:ext uri="{FF2B5EF4-FFF2-40B4-BE49-F238E27FC236}">
                <a16:creationId xmlns:a16="http://schemas.microsoft.com/office/drawing/2014/main" id="{EF753A2F-D82D-80CD-64D5-9091BF831F9C}"/>
              </a:ext>
            </a:extLst>
          </p:cNvPr>
          <p:cNvSpPr>
            <a:spLocks noGrp="1"/>
          </p:cNvSpPr>
          <p:nvPr>
            <p:ph type="body" sz="quarter" idx="15"/>
          </p:nvPr>
        </p:nvSpPr>
        <p:spPr/>
        <p:txBody>
          <a:bodyPr/>
          <a:lstStyle/>
          <a:p>
            <a:endParaRPr lang="en-US"/>
          </a:p>
        </p:txBody>
      </p:sp>
      <p:sp>
        <p:nvSpPr>
          <p:cNvPr id="7" name="Footer Placeholder 1">
            <a:extLst>
              <a:ext uri="{FF2B5EF4-FFF2-40B4-BE49-F238E27FC236}">
                <a16:creationId xmlns:a16="http://schemas.microsoft.com/office/drawing/2014/main" id="{6A8158EB-B1E2-B290-8B68-CCC38E4A8C9D}"/>
              </a:ext>
            </a:extLst>
          </p:cNvPr>
          <p:cNvSpPr>
            <a:spLocks noGrp="1"/>
          </p:cNvSpPr>
          <p:nvPr>
            <p:ph type="ftr" sz="quarter" idx="12"/>
          </p:nvPr>
        </p:nvSpPr>
        <p:spPr>
          <a:xfrm>
            <a:off x="548150" y="4852596"/>
            <a:ext cx="5639005" cy="103957"/>
          </a:xfrm>
        </p:spPr>
        <p:txBody>
          <a:body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35436422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EE9B53-8241-7F85-75D9-EC5F4262BFFD}"/>
              </a:ext>
            </a:extLst>
          </p:cNvPr>
          <p:cNvSpPr>
            <a:spLocks noGrp="1"/>
          </p:cNvSpPr>
          <p:nvPr>
            <p:ph type="sldNum" sz="quarter" idx="12"/>
          </p:nvPr>
        </p:nvSpPr>
        <p:spPr/>
        <p:txBody>
          <a:bodyPr/>
          <a:lstStyle/>
          <a:p>
            <a:fld id="{7BCC8D0D-EAEC-449D-9161-023DFF90F2E2}" type="slidenum">
              <a:rPr lang="en-US" smtClean="0"/>
              <a:pPr/>
              <a:t>9</a:t>
            </a:fld>
            <a:endParaRPr lang="en-US" dirty="0"/>
          </a:p>
        </p:txBody>
      </p:sp>
      <p:sp>
        <p:nvSpPr>
          <p:cNvPr id="7" name="Title 6">
            <a:extLst>
              <a:ext uri="{FF2B5EF4-FFF2-40B4-BE49-F238E27FC236}">
                <a16:creationId xmlns:a16="http://schemas.microsoft.com/office/drawing/2014/main" id="{78850A95-D858-0E86-17EF-8C4BFB54554E}"/>
              </a:ext>
            </a:extLst>
          </p:cNvPr>
          <p:cNvSpPr>
            <a:spLocks noGrp="1"/>
          </p:cNvSpPr>
          <p:nvPr>
            <p:ph type="title"/>
          </p:nvPr>
        </p:nvSpPr>
        <p:spPr/>
        <p:txBody>
          <a:bodyPr/>
          <a:lstStyle/>
          <a:p>
            <a:r>
              <a:rPr lang="en-US" dirty="0"/>
              <a:t>Results</a:t>
            </a:r>
          </a:p>
        </p:txBody>
      </p:sp>
      <p:sp>
        <p:nvSpPr>
          <p:cNvPr id="4" name="Footer Placeholder 1">
            <a:extLst>
              <a:ext uri="{FF2B5EF4-FFF2-40B4-BE49-F238E27FC236}">
                <a16:creationId xmlns:a16="http://schemas.microsoft.com/office/drawing/2014/main" id="{884880A7-0BE7-DF8D-7D09-E77E8B122A1A}"/>
              </a:ext>
            </a:extLst>
          </p:cNvPr>
          <p:cNvSpPr txBox="1">
            <a:spLocks/>
          </p:cNvSpPr>
          <p:nvPr/>
        </p:nvSpPr>
        <p:spPr>
          <a:xfrm>
            <a:off x="548150" y="4852596"/>
            <a:ext cx="5639005" cy="103957"/>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Good, the Bad, and the Ugly: Patient Perspectives on Low Dose Buprenorphine Initiation in the Outpatient Setting in the Fentanyl Era </a:t>
            </a:r>
          </a:p>
          <a:p>
            <a:r>
              <a:rPr lang="en-US" dirty="0"/>
              <a:t>Leslie Suen, MD, MAS | </a:t>
            </a:r>
            <a:r>
              <a:rPr lang="en-US" dirty="0" err="1"/>
              <a:t>Leslie.Suen@ucsf.edu</a:t>
            </a:r>
            <a:endParaRPr lang="en-US" dirty="0"/>
          </a:p>
        </p:txBody>
      </p:sp>
    </p:spTree>
    <p:extLst>
      <p:ext uri="{BB962C8B-B14F-4D97-AF65-F5344CB8AC3E}">
        <p14:creationId xmlns:p14="http://schemas.microsoft.com/office/powerpoint/2010/main" val="2010249721"/>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marL="295275" marR="0" indent="-295275" algn="l" defTabSz="640080" rtl="0" eaLnBrk="1" fontAlgn="auto" latinLnBrk="0" hangingPunct="1">
          <a:lnSpc>
            <a:spcPct val="100000"/>
          </a:lnSpc>
          <a:spcBef>
            <a:spcPts val="0"/>
          </a:spcBef>
          <a:spcAft>
            <a:spcPts val="1000"/>
          </a:spcAft>
          <a:buClr>
            <a:srgbClr val="0093D0"/>
          </a:buClr>
          <a:buSzPct val="80000"/>
          <a:buFont typeface="Wingdings" charset="2"/>
          <a:buChar char="§"/>
          <a:tabLst/>
          <a:defRPr kumimoji="0" sz="2200" b="0" i="0" u="none" strike="noStrike" kern="1200" cap="none" spc="0" normalizeH="0" baseline="0" noProof="0" dirty="0" smtClean="0">
            <a:ln>
              <a:noFill/>
            </a:ln>
            <a:solidFill>
              <a:srgbClr val="052049"/>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2018.0720 Presentation Template for General Use - MASTER" id="{EF0FD84A-3929-0B4A-A18C-4195C8CA2890}" vid="{2524A5A7-BC6F-1A43-8286-A29AD5CC6D75}"/>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2018.0720 Presentation Template for General Use - MASTER" id="{EF0FD84A-3929-0B4A-A18C-4195C8CA2890}" vid="{1B5CA3DF-C10A-7C49-B016-F5EFFD9071E2}"/>
    </a:ext>
  </a:extLst>
</a:theme>
</file>

<file path=ppt/theme/theme3.xml><?xml version="1.0" encoding="utf-8"?>
<a:theme xmlns:a="http://schemas.openxmlformats.org/drawingml/2006/main" name="Blank">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2018.0720 Presentation Template for General Use - MASTER" id="{EF0FD84A-3929-0B4A-A18C-4195C8CA2890}" vid="{1523585C-34B0-774A-9344-E3CF4612231E}"/>
    </a:ext>
  </a:ext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C36F4753F4C84EB451F6C600B7CDC8" ma:contentTypeVersion="18" ma:contentTypeDescription="Create a new document." ma:contentTypeScope="" ma:versionID="1200493b665457aaa438b306dd6037b6">
  <xsd:schema xmlns:xsd="http://www.w3.org/2001/XMLSchema" xmlns:xs="http://www.w3.org/2001/XMLSchema" xmlns:p="http://schemas.microsoft.com/office/2006/metadata/properties" xmlns:ns2="094ba90c-1f83-4004-9782-b2c1ad6f6b1b" xmlns:ns3="3920ec0b-0f19-4658-bd9c-7a2b7284b087" targetNamespace="http://schemas.microsoft.com/office/2006/metadata/properties" ma:root="true" ma:fieldsID="2cb835a69cf2d905d3310655a16fac13" ns2:_="" ns3:_="">
    <xsd:import namespace="094ba90c-1f83-4004-9782-b2c1ad6f6b1b"/>
    <xsd:import namespace="3920ec0b-0f19-4658-bd9c-7a2b7284b0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ba90c-1f83-4004-9782-b2c1ad6f6b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20ec0b-0f19-4658-bd9c-7a2b7284b0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a5abb5-3f18-4e50-86f0-901830d83493}" ma:internalName="TaxCatchAll" ma:showField="CatchAllData" ma:web="3920ec0b-0f19-4658-bd9c-7a2b7284b0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axCatchAll xmlns="3920ec0b-0f19-4658-bd9c-7a2b7284b087" xsi:nil="true"/>
    <lcf76f155ced4ddcb4097134ff3c332f xmlns="094ba90c-1f83-4004-9782-b2c1ad6f6b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E79A6D47-F262-474F-BA8E-D8F37D720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4ba90c-1f83-4004-9782-b2c1ad6f6b1b"/>
    <ds:schemaRef ds:uri="3920ec0b-0f19-4658-bd9c-7a2b7284b0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3920ec0b-0f19-4658-bd9c-7a2b7284b087"/>
    <ds:schemaRef ds:uri="094ba90c-1f83-4004-9782-b2c1ad6f6b1b"/>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UCSF Classic</Template>
  <TotalTime>1135</TotalTime>
  <Words>2518</Words>
  <Application>Microsoft Macintosh PowerPoint</Application>
  <PresentationFormat>On-screen Show (16:9)</PresentationFormat>
  <Paragraphs>201</Paragraphs>
  <Slides>23</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.AppleSystemUIFont</vt:lpstr>
      <vt:lpstr>Arial</vt:lpstr>
      <vt:lpstr>Comic Sans MS</vt:lpstr>
      <vt:lpstr>Garamond</vt:lpstr>
      <vt:lpstr>Helvetica</vt:lpstr>
      <vt:lpstr>Wingdings</vt:lpstr>
      <vt:lpstr>UCSF Classic</vt:lpstr>
      <vt:lpstr>UCSF Contemporary</vt:lpstr>
      <vt:lpstr>Blank</vt:lpstr>
      <vt:lpstr>The Good, the Bad, and the Ugly: Patient Perspectives on Low Dose Buprenorphine Initiation in the Outpatient Setting in the Fentanyl Era</vt:lpstr>
      <vt:lpstr>Disclosures</vt:lpstr>
      <vt:lpstr>Background</vt:lpstr>
      <vt:lpstr>Challenges with buprenorphine in the fentanyl era</vt:lpstr>
      <vt:lpstr>Use of buprenorphine low dose inductions (LDI) has become a popular solution</vt:lpstr>
      <vt:lpstr>The Problem</vt:lpstr>
      <vt:lpstr>Methods</vt:lpstr>
      <vt:lpstr>Study Methods</vt:lpstr>
      <vt:lpstr>Results</vt:lpstr>
      <vt:lpstr>Participant Characteristics</vt:lpstr>
      <vt:lpstr>Theme #1: Option for LDI was appealing for all patients, even for those who weren’t successful </vt:lpstr>
      <vt:lpstr>PowerPoint Presentation</vt:lpstr>
      <vt:lpstr>PowerPoint Presentation</vt:lpstr>
      <vt:lpstr>Theme #2: While not experiencing precipitated withdrawal, ongoing symptoms of physical and mental discomfort were common</vt:lpstr>
      <vt:lpstr>PowerPoint Presentation</vt:lpstr>
      <vt:lpstr>PowerPoint Presentation</vt:lpstr>
      <vt:lpstr>Theme #3: Buprenorphine blocking the effects of fentanyl without offering relief of symptoms increased risk of discontinuation</vt:lpstr>
      <vt:lpstr>PowerPoint Presentation</vt:lpstr>
      <vt:lpstr>Facilitators that helped ease LDI</vt:lpstr>
      <vt:lpstr>Discussion</vt:lpstr>
      <vt:lpstr>PowerPoint Presentation</vt:lpstr>
      <vt:lpstr>Strengths, Limitations, &amp; Key Takeaways</vt:lpstr>
      <vt:lpstr>Thank you!</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Presentation Template</dc:subject>
  <dc:creator>Suen, Leslie</dc:creator>
  <dc:description>Derek MacDavid | derek@bigpicdesign.com</dc:description>
  <cp:lastModifiedBy>Suen, Leslie</cp:lastModifiedBy>
  <cp:revision>17</cp:revision>
  <cp:lastPrinted>2018-07-18T21:06:11Z</cp:lastPrinted>
  <dcterms:created xsi:type="dcterms:W3CDTF">2024-06-15T21:30:36Z</dcterms:created>
  <dcterms:modified xsi:type="dcterms:W3CDTF">2024-11-15T15:36:14Z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0x0101007AC36F4753F4C84EB451F6C600B7CDC8</vt:lpwstr>
  </property>
  <property fmtid="{D5CDD505-2E9C-101B-9397-08002B2CF9AE}" pid="3" name="MediaServiceImageTags">
    <vt:lpwstr/>
  </property>
</Properties>
</file>