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317" r:id="rId4"/>
    <p:sldId id="334" r:id="rId5"/>
    <p:sldId id="336" r:id="rId6"/>
    <p:sldId id="337" r:id="rId7"/>
    <p:sldId id="338" r:id="rId8"/>
    <p:sldId id="347" r:id="rId9"/>
    <p:sldId id="339" r:id="rId10"/>
    <p:sldId id="340" r:id="rId11"/>
    <p:sldId id="341" r:id="rId12"/>
    <p:sldId id="345" r:id="rId13"/>
    <p:sldId id="348" r:id="rId14"/>
    <p:sldId id="343" r:id="rId15"/>
    <p:sldId id="344" r:id="rId16"/>
    <p:sldId id="346" r:id="rId17"/>
    <p:sldId id="349" r:id="rId18"/>
    <p:sldId id="351" r:id="rId19"/>
    <p:sldId id="352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84355"/>
  </p:normalViewPr>
  <p:slideViewPr>
    <p:cSldViewPr snapToGrid="0">
      <p:cViewPr varScale="1">
        <p:scale>
          <a:sx n="44" d="100"/>
          <a:sy n="44" d="100"/>
        </p:scale>
        <p:origin x="14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6020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Calibri"/>
      </a:defRPr>
    </a:lvl1pPr>
    <a:lvl2pPr indent="228600" latinLnBrk="0">
      <a:defRPr>
        <a:latin typeface="+mj-lt"/>
        <a:ea typeface="+mj-ea"/>
        <a:cs typeface="+mj-cs"/>
        <a:sym typeface="Calibri"/>
      </a:defRPr>
    </a:lvl2pPr>
    <a:lvl3pPr indent="457200" latinLnBrk="0">
      <a:defRPr>
        <a:latin typeface="+mj-lt"/>
        <a:ea typeface="+mj-ea"/>
        <a:cs typeface="+mj-cs"/>
        <a:sym typeface="Calibri"/>
      </a:defRPr>
    </a:lvl3pPr>
    <a:lvl4pPr indent="685800" latinLnBrk="0">
      <a:defRPr>
        <a:latin typeface="+mj-lt"/>
        <a:ea typeface="+mj-ea"/>
        <a:cs typeface="+mj-cs"/>
        <a:sym typeface="Calibri"/>
      </a:defRPr>
    </a:lvl4pPr>
    <a:lvl5pPr indent="914400" latinLnBrk="0">
      <a:defRPr>
        <a:latin typeface="+mj-lt"/>
        <a:ea typeface="+mj-ea"/>
        <a:cs typeface="+mj-cs"/>
        <a:sym typeface="Calibri"/>
      </a:defRPr>
    </a:lvl5pPr>
    <a:lvl6pPr indent="1143000" latinLnBrk="0">
      <a:defRPr>
        <a:latin typeface="+mj-lt"/>
        <a:ea typeface="+mj-ea"/>
        <a:cs typeface="+mj-cs"/>
        <a:sym typeface="Calibri"/>
      </a:defRPr>
    </a:lvl6pPr>
    <a:lvl7pPr indent="1371600" latinLnBrk="0">
      <a:defRPr>
        <a:latin typeface="+mj-lt"/>
        <a:ea typeface="+mj-ea"/>
        <a:cs typeface="+mj-cs"/>
        <a:sym typeface="Calibri"/>
      </a:defRPr>
    </a:lvl7pPr>
    <a:lvl8pPr indent="1600200" latinLnBrk="0">
      <a:defRPr>
        <a:latin typeface="+mj-lt"/>
        <a:ea typeface="+mj-ea"/>
        <a:cs typeface="+mj-cs"/>
        <a:sym typeface="Calibri"/>
      </a:defRPr>
    </a:lvl8pPr>
    <a:lvl9pPr indent="1828800" latinLnBrk="0">
      <a:defRPr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_008_Presentation_DARK16-9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38625" y="4720005"/>
            <a:ext cx="14306750" cy="2435267"/>
          </a:xfrm>
          <a:prstGeom prst="rect">
            <a:avLst/>
          </a:prstGeom>
        </p:spPr>
        <p:txBody>
          <a:bodyPr anchor="ctr"/>
          <a:lstStyle>
            <a:lvl1pPr>
              <a:defRPr sz="14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042912" y="8693318"/>
            <a:ext cx="6833441" cy="898863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5061331" y="7626083"/>
            <a:ext cx="1599782" cy="97145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51434" tIns="51434" rIns="51434" bIns="51434" anchor="ctr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U_008_Presentation_DARK16-9-04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55348" y="1763151"/>
            <a:ext cx="14273304" cy="147037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half" idx="1"/>
          </p:nvPr>
        </p:nvSpPr>
        <p:spPr>
          <a:xfrm>
            <a:off x="5067953" y="4133825"/>
            <a:ext cx="14248094" cy="7304325"/>
          </a:xfrm>
          <a:prstGeom prst="rect">
            <a:avLst/>
          </a:prstGeom>
        </p:spPr>
        <p:txBody>
          <a:bodyPr anchor="t"/>
          <a:lstStyle>
            <a:lvl1pPr marL="630078" indent="-630078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•"/>
              <a:defRPr sz="4200"/>
            </a:lvl1pPr>
            <a:lvl2pPr marL="1057275" indent="-600075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4200"/>
            </a:lvl2pPr>
            <a:lvl3pPr marL="1474469" indent="-560069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•"/>
              <a:defRPr sz="4200"/>
            </a:lvl3pPr>
            <a:lvl4pPr marL="2043683" indent="-672083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4200"/>
            </a:lvl4pPr>
            <a:lvl5pPr marL="2500883" indent="-672083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_008_Presentation_DARK16-9-04-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064775" y="5161196"/>
            <a:ext cx="5466978" cy="16634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434" tIns="51434" rIns="51434" bIns="51434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1436690" y="872371"/>
            <a:ext cx="7830934" cy="105455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434" tIns="51434" rIns="51434" bIns="51434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6465817" y="10171867"/>
            <a:ext cx="355333" cy="369571"/>
          </a:xfrm>
          <a:prstGeom prst="rect">
            <a:avLst/>
          </a:prstGeom>
          <a:ln w="3175">
            <a:miter lim="400000"/>
          </a:ln>
        </p:spPr>
        <p:txBody>
          <a:bodyPr wrap="none" lIns="51434" tIns="51434" rIns="51434" bIns="51434" anchor="ctr">
            <a:spAutoFit/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828800" latinLnBrk="0">
        <a:lnSpc>
          <a:spcPct val="12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ida.nih.gov/research-topics/trends-statistics/overdose-death-rat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402/meo.v20.279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marR="0"/>
            <a:r>
              <a:rPr lang="en-US" sz="5400" dirty="0"/>
              <a:t>The Impact of Near-Peer Teaching on a Naloxone Training Workshop and Opioid Overdose Simulation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5042912" y="8693318"/>
            <a:ext cx="11181826" cy="2091913"/>
          </a:xfrm>
        </p:spPr>
        <p:txBody>
          <a:bodyPr>
            <a:normAutofit/>
          </a:bodyPr>
          <a:lstStyle/>
          <a:p>
            <a:r>
              <a:rPr lang="en-US" dirty="0"/>
              <a:t>Jachua Polcyn, MD Candidate, EMT-P</a:t>
            </a:r>
          </a:p>
          <a:p>
            <a:r>
              <a:rPr lang="en-US" dirty="0"/>
              <a:t>Nicole Rockich Winston, MS, PharmD, EdD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6058-6675-3C5A-23F3-4B88D2C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Significance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3241-1552-30C0-C509-79CA1138B18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54157" y="4133825"/>
            <a:ext cx="21933590" cy="730432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Our results demonstrate that a near-peer teaching, hands-on workshop focused on opioid overdose recognition and management significantly improved students' overall knowledge of and attitudes towards opioid overdoses.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results align with current medical education literature that types of peer-assisted learning, including near-peer teaching, improve student comprehension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86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A6E5-7FB9-2BEC-E528-8878326B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of Near Peer Teaching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AFDE2-1556-B323-501C-6E43A40FA9C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8174" y="4162400"/>
            <a:ext cx="22623739" cy="7304325"/>
          </a:xfrm>
        </p:spPr>
        <p:txBody>
          <a:bodyPr>
            <a:normAutofit/>
          </a:bodyPr>
          <a:lstStyle/>
          <a:p>
            <a:pPr marL="1201578" indent="-571500"/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our study, the near-peer educator tailored the session to preclinical students’ level, focusing on relevant information to identify an opioid overdose in the community and appropriately manage.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1578" indent="-571500"/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Near-peer teaching also mitigates the traditional power dynamic between professional educator and student which improves engagement. </a:t>
            </a:r>
          </a:p>
          <a:p>
            <a:pPr marL="1201578" indent="-571500"/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feeling of equal footing also promotes comfort amongst peers and yields higher engagement.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037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DD0B-EE86-A504-98F3-A587A81F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Promotion of Diversity and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59AA9-0346-E159-3448-97DA2ED183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2975" y="4133825"/>
            <a:ext cx="22517100" cy="7304325"/>
          </a:xfrm>
        </p:spPr>
        <p:txBody>
          <a:bodyPr/>
          <a:lstStyle/>
          <a:p>
            <a:r>
              <a:rPr lang="en-US" dirty="0"/>
              <a:t>By being taught by your peers who have diverse backgrounds and experience in various communities you can better understand and empathize with their experiences. </a:t>
            </a:r>
          </a:p>
          <a:p>
            <a:r>
              <a:rPr lang="en-US" dirty="0"/>
              <a:t>By placing an emphasis on healthcare disparities and the socioeconomic factors impacting the opioid epidemic, students can learn how to address said issues from classmates with similar limitations. </a:t>
            </a:r>
          </a:p>
        </p:txBody>
      </p:sp>
    </p:spTree>
    <p:extLst>
      <p:ext uri="{BB962C8B-B14F-4D97-AF65-F5344CB8AC3E}">
        <p14:creationId xmlns:p14="http://schemas.microsoft.com/office/powerpoint/2010/main" val="14438515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FBDD2-F4D0-23C7-FC68-30B06EEECF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62050" y="4048100"/>
            <a:ext cx="22059900" cy="7304325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students were not required to complete the OOKS or the OOAS, so the results may not reflect the knowledge and attitudes of all students who participated in the training.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Additionally, our study captured data after the training program, and did not evaluate knowledge retention and attitudes longitudinally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3C413-E219-5BE4-FDA0-3AEBFCA0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48" y="1763151"/>
            <a:ext cx="14273304" cy="1470377"/>
          </a:xfrm>
        </p:spPr>
        <p:txBody>
          <a:bodyPr/>
          <a:lstStyle/>
          <a:p>
            <a:pPr algn="ctr"/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9323435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B49F-94F0-D601-FB60-5519AD6A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ACFA0-D0FF-EA65-4357-54A907A5A2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28800" y="4133825"/>
            <a:ext cx="21202650" cy="7304325"/>
          </a:xfrm>
        </p:spPr>
        <p:txBody>
          <a:bodyPr/>
          <a:lstStyle/>
          <a:p>
            <a:r>
              <a:rPr lang="en-US" i="1" dirty="0"/>
              <a:t>“The presentation was very informative and met us right where we are at in terms of knowledge. The emphasis on clinical relevance &amp; non-biased approach to patients was great.”</a:t>
            </a:r>
          </a:p>
          <a:p>
            <a:endParaRPr lang="en-US" i="1" dirty="0"/>
          </a:p>
          <a:p>
            <a:r>
              <a:rPr lang="en-US" i="1" dirty="0"/>
              <a:t>“Fun, engaging speaker. Hit important clinic pearl points. I feel prepared with real knowledge instead of book knowledge after her talk.”</a:t>
            </a:r>
          </a:p>
        </p:txBody>
      </p:sp>
    </p:spTree>
    <p:extLst>
      <p:ext uri="{BB962C8B-B14F-4D97-AF65-F5344CB8AC3E}">
        <p14:creationId xmlns:p14="http://schemas.microsoft.com/office/powerpoint/2010/main" val="16007312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56A5-38A9-7E41-73ED-E388BA14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6A526-D86F-D9B6-3ADB-F42B19EB09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4133825"/>
            <a:ext cx="22174200" cy="7304325"/>
          </a:xfrm>
        </p:spPr>
        <p:txBody>
          <a:bodyPr/>
          <a:lstStyle/>
          <a:p>
            <a:r>
              <a:rPr lang="en-US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1-hour workshop can be implemented by other programs to address the current opioid epidemic by increasing the number of healthcare trainees trained in opioid overdose management. </a:t>
            </a:r>
          </a:p>
          <a:p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near-peer teaching model within the medical school curriculum can be advantageous for knowledge acquisition, and interprofessional collaboration, particularly by capitalizing on the unique backgrounds of students.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857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C06F-DA4B-E617-CA9C-F648E24F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B029-2CA9-DA1E-B866-884906D7F4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7300" y="4133825"/>
            <a:ext cx="21431250" cy="73043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Institute on Drug Abuse. Drug Overdose Death Rates. Retrieved from: </a:t>
            </a:r>
            <a:r>
              <a:rPr lang="en-US" sz="3200" u="sng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https://nida.nih.gov/research-topics/trends-statistics/overdose-death-rates</a:t>
            </a:r>
            <a:r>
              <a:rPr lang="en-US" sz="3200" u="sng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Tylleskar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I, </a:t>
            </a:r>
            <a:r>
              <a:rPr lang="en-US" sz="32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Gjersing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L, </a:t>
            </a:r>
            <a:r>
              <a:rPr lang="en-US" sz="32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Bjørnsen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LP, et al. Prehospital naloxone administration - what influences choice of dose and route of administration?. 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BMC </a:t>
            </a:r>
            <a:r>
              <a:rPr lang="en-US" sz="3200" i="1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Emerg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2020;20(1):71. doi:10.1186/s12873-020-00366-3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Bohler RM, Hodgkin D, Kreiner PW, Green TC. Predictors of US states' adoption of naloxone access laws, 2001-2017. 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Drug Alcohol Depend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2021;225:108772. doi:10.1016/j.drugalcdep.2021.108772</a:t>
            </a:r>
            <a:endParaRPr lang="en-US" sz="32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Jack HE, Warren KE, Sundaram S, et al. Making Naloxone Rescue Part of Basic Life Support Training for Medical Students. 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AEM Educ Train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2018;2(2):174-177. Published 2018 Mar 30. doi:10.1002/aet2.10095</a:t>
            </a:r>
            <a:endParaRPr lang="en-US" sz="32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Moses TEH, Moreno JL, Greenwald MK, </a:t>
            </a:r>
            <a:r>
              <a:rPr lang="en-US" sz="32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Waineo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E. Training medical students in opioid overdose prevention and response: Comparison of In-Person versus online formats. 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Med Educ Online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2021;26(1):1994906. doi:10.1080/10872981.2021.1994906</a:t>
            </a:r>
            <a:endParaRPr lang="en-US" sz="32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Sandhu RK, Heller MV, </a:t>
            </a:r>
            <a:r>
              <a:rPr lang="en-US" sz="32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Buckanavage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J, et al. A longitudinal study of naloxone opioid overdose awareness and reversal training for first-year medical students: specific elements require reinforcement. 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Harm </a:t>
            </a:r>
            <a:r>
              <a:rPr lang="en-US" sz="3200" i="1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Reduct</a:t>
            </a:r>
            <a:r>
              <a:rPr lang="en-US" sz="32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J</a:t>
            </a:r>
            <a:r>
              <a:rPr lang="en-US" sz="32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2022;19(1):70. Published 2022 Jul 2. doi:10.1186/s12954-022-00656-y</a:t>
            </a:r>
            <a:endParaRPr lang="en-US" sz="32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8484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9C6A-2E88-8AC9-8F7B-D9EF807D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9729-3E59-1344-1E38-8DE57E2D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570A5-C5CE-3D45-2124-5C57CF1DE54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7300" y="4133825"/>
            <a:ext cx="21431250" cy="7304325"/>
          </a:xfrm>
        </p:spPr>
        <p:txBody>
          <a:bodyPr>
            <a:normAutofit fontScale="85000" lnSpcReduction="10000"/>
          </a:bodyPr>
          <a:lstStyle/>
          <a:p>
            <a:pPr marL="514350" marR="0" lvl="0" indent="-514350">
              <a:lnSpc>
                <a:spcPct val="115000"/>
              </a:lnSpc>
              <a:buFont typeface="+mj-lt"/>
              <a:buAutoNum type="arabicPeriod" startAt="6"/>
            </a:pP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Hallikainen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J, 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Väisänen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O, Rosenberg PH, 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Silfvast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T, Niemi-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Murola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L. Interprofessional education of medical students and paramedics in emergency medicine. 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Acta </a:t>
            </a:r>
            <a:r>
              <a:rPr lang="en-US" sz="3500" i="1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Anaesthesiol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Scand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2007;51(3):372-377. doi:10.1111/j.1399-6576.2006.01224.x</a:t>
            </a:r>
            <a:endParaRPr lang="en-US" sz="35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Brierley C, Ellis L, Reid ER. Peer-assisted learning in medical education: A systematic review and meta-analysis. 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Med Educ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2022;56(4):365-373. doi:10.1111/medu.14672</a:t>
            </a:r>
            <a:endParaRPr lang="en-US" sz="35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Loda T, 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Erschens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R, 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Loenneker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H, et al. Cognitive and social congruence in peer-assisted learning - A scoping review. </a:t>
            </a:r>
            <a:r>
              <a:rPr lang="en-US" sz="3500" i="1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PLoS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One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2019;14(9):e0222224. doi:10.1371/journal.pone.0222224</a:t>
            </a:r>
            <a:endParaRPr lang="en-US" sz="35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Williams AV, Strang J, Marsden J. Development of Opioid Overdose Knowledge (OOKS) and Attitudes (OOAS) Scales for take-home naloxone training evaluation. 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Drug Alcohol Depend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2013;132(1-2):383-386. doi:10.1016/j.drugalcdep.2013.02.007</a:t>
            </a:r>
            <a:endParaRPr lang="en-US" sz="35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Glaser BG. The Constant Comparative Method of Qualitative Analysis. 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Problems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1965; 12(4):436–445. 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/10.2307/798843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Nestel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D, Kidd J. Peer tutoring in patient-</a:t>
            </a:r>
            <a:r>
              <a:rPr lang="en-US" sz="35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centred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interviewing skills: experience of a project for first-year students. </a:t>
            </a:r>
            <a:r>
              <a:rPr lang="en-US" sz="35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Med Teach</a:t>
            </a:r>
            <a:r>
              <a:rPr lang="en-US" sz="35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2003;25(4):398-403. doi:10.1080/0142159031000136752</a:t>
            </a:r>
            <a:endParaRPr lang="en-US" sz="35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062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B4BB-D620-FB8A-4563-041CD9C9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AEB0-68C9-E028-7214-7E25CEE6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0AD97-28CA-A329-3F50-B5EFCA2234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7300" y="4133825"/>
            <a:ext cx="21431250" cy="7304325"/>
          </a:xfrm>
        </p:spPr>
        <p:txBody>
          <a:bodyPr>
            <a:normAutofit/>
          </a:bodyPr>
          <a:lstStyle/>
          <a:p>
            <a:pPr marL="514350" marR="0" lvl="0" indent="-514350">
              <a:lnSpc>
                <a:spcPct val="115000"/>
              </a:lnSpc>
              <a:buFont typeface="+mj-lt"/>
              <a:buAutoNum type="arabicPeriod" startAt="12"/>
            </a:pP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Ten Cate O, Durning S. Dimensions and psychology of peer teaching in medical education. </a:t>
            </a:r>
            <a:r>
              <a:rPr lang="en-US" sz="30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Med Teach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2007;29(6):546-552. doi:10.1080/01421590701583816</a:t>
            </a:r>
            <a:endParaRPr lang="en-US" sz="30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buFont typeface="+mj-lt"/>
              <a:buAutoNum type="arabicPeriod" startAt="12"/>
            </a:pP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Chng E, Yew EH, Schmidt HG. To what extent do tutor-related </a:t>
            </a:r>
            <a:r>
              <a:rPr lang="en-US" sz="30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behaviours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 influence student learning in PBL? </a:t>
            </a:r>
            <a:r>
              <a:rPr lang="en-US" sz="30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Adv Health Sci Edu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2015; 20(1):5–21. </a:t>
            </a:r>
            <a:r>
              <a:rPr lang="en-US" sz="3000" kern="1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doi.org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/10.1007/s10459-014-9503-y</a:t>
            </a:r>
            <a:endParaRPr lang="en-US" sz="30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Tayler N, Hall S, Carr NJ, Stephens JR, Border S. Near peer teaching in medical curricula: integrating student teachers in pathology tutorials. </a:t>
            </a:r>
            <a:r>
              <a:rPr lang="en-US" sz="3000" i="1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Med Ed Online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</a:rPr>
              <a:t>. 2015; 20: </a:t>
            </a:r>
            <a:r>
              <a:rPr lang="en-US" sz="3000" kern="1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" panose="020B0502040204020203" pitchFamily="34" charset="0"/>
                <a:hlinkClick r:id="rId2"/>
              </a:rPr>
              <a:t>https://doi.org/10.3402/meo.v20.27921</a:t>
            </a:r>
            <a:endParaRPr lang="en-US" sz="30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3000" kern="1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351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995B-3670-7251-BA40-5FDC22C88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BD20-7FC0-1356-1D2E-2BB05422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DC1AD-419A-DB80-684D-8AF879F648F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7300" y="4133825"/>
            <a:ext cx="21431250" cy="7304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</a:rPr>
              <a:t>Funding for this project was made possible by initiative GA1RH42874 from HRSA.</a:t>
            </a:r>
            <a:endParaRPr lang="en-US" sz="4000" b="0" i="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40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40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490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Conflict of Interests</a:t>
            </a:r>
            <a:endParaRPr dirty="0"/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437322" y="4394727"/>
            <a:ext cx="24384000" cy="7304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dirty="0"/>
              <a:t>We have no financial disclosure or conflicts of interest with the material in this presentation. </a:t>
            </a:r>
          </a:p>
          <a:p>
            <a:endParaRPr sz="4600" dirty="0"/>
          </a:p>
        </p:txBody>
      </p:sp>
    </p:spTree>
    <p:extLst>
      <p:ext uri="{BB962C8B-B14F-4D97-AF65-F5344CB8AC3E}">
        <p14:creationId xmlns:p14="http://schemas.microsoft.com/office/powerpoint/2010/main" val="267094847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4B68-1F63-887C-C710-8CBB6DE7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29DA-94FD-9370-BE01-03220DF14D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04887" y="4190975"/>
            <a:ext cx="22374225" cy="7304325"/>
          </a:xfrm>
        </p:spPr>
        <p:txBody>
          <a:bodyPr/>
          <a:lstStyle/>
          <a:p>
            <a:r>
              <a:rPr lang="en-US" dirty="0"/>
              <a:t>Opioid related deaths have steadily increased to over 81,000 deaths in 2022. </a:t>
            </a:r>
          </a:p>
          <a:p>
            <a:r>
              <a:rPr lang="en-US" dirty="0"/>
              <a:t>Naloxone, though approved in the 1970s, was not made accessible to the general public until recently. </a:t>
            </a:r>
          </a:p>
          <a:p>
            <a:r>
              <a:rPr lang="en-US" dirty="0"/>
              <a:t>The implementation of government programs to provide naloxone to the community has improved accessibility and reduced stigma. </a:t>
            </a:r>
          </a:p>
        </p:txBody>
      </p:sp>
    </p:spTree>
    <p:extLst>
      <p:ext uri="{BB962C8B-B14F-4D97-AF65-F5344CB8AC3E}">
        <p14:creationId xmlns:p14="http://schemas.microsoft.com/office/powerpoint/2010/main" val="21320892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9E4EC-F78D-9B7B-B09C-3A60701C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3C8-EBE6-5257-3EF7-FBEAC9BA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301B-732A-49D5-063E-A3C4D0F55B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2025" y="4105250"/>
            <a:ext cx="22459950" cy="7304325"/>
          </a:xfrm>
        </p:spPr>
        <p:txBody>
          <a:bodyPr/>
          <a:lstStyle/>
          <a:p>
            <a:r>
              <a:rPr lang="en-US" dirty="0"/>
              <a:t>The prevalence of opioid overdoses in general practice has made education on harm reduction and opioid overdose prevention an important topic in medical training. </a:t>
            </a:r>
          </a:p>
          <a:p>
            <a:r>
              <a:rPr lang="en-US" dirty="0"/>
              <a:t>Students must not only be trained on the administration of naloxone, but they must also be instructed on how to recognize an overdose and how to de-stigmatize the populations most affected by opioids. </a:t>
            </a:r>
          </a:p>
        </p:txBody>
      </p:sp>
    </p:spTree>
    <p:extLst>
      <p:ext uri="{BB962C8B-B14F-4D97-AF65-F5344CB8AC3E}">
        <p14:creationId xmlns:p14="http://schemas.microsoft.com/office/powerpoint/2010/main" val="8710083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52ED-3E04-98CF-30D0-8FB0B577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5451-1B4C-4EC7-1B41-A55C8E42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1C8BD-76AE-258D-ACF7-332E961091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7738" y="3905225"/>
            <a:ext cx="10792047" cy="7304325"/>
          </a:xfrm>
        </p:spPr>
        <p:txBody>
          <a:bodyPr/>
          <a:lstStyle/>
          <a:p>
            <a:r>
              <a:rPr lang="en-US" dirty="0"/>
              <a:t>Pre-clinical students participated in a 1-hour workshop consisting of a simulated opioid overdose using high-fidelity mannequins followed by a hands-on naloxone training. </a:t>
            </a:r>
          </a:p>
          <a:p>
            <a:r>
              <a:rPr lang="en-US" dirty="0"/>
              <a:t>Faculty-Led Presenters: Emergency Physician and Clinical Pharmacist</a:t>
            </a:r>
          </a:p>
          <a:p>
            <a:r>
              <a:rPr lang="en-US" dirty="0"/>
              <a:t>Near-Peer Presenters: Student with Paramedic experience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6D654E33-CB5C-4BF4-8723-5EA730D0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68" b="14534"/>
          <a:stretch/>
        </p:blipFill>
        <p:spPr>
          <a:xfrm>
            <a:off x="11739785" y="5035248"/>
            <a:ext cx="5474791" cy="532132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ED42F6-20F0-F1B0-0EF6-57BDBF89D77D}"/>
              </a:ext>
            </a:extLst>
          </p:cNvPr>
          <p:cNvSpPr txBox="1">
            <a:spLocks/>
          </p:cNvSpPr>
          <p:nvPr/>
        </p:nvSpPr>
        <p:spPr>
          <a:xfrm>
            <a:off x="10793177" y="10356574"/>
            <a:ext cx="7805323" cy="11107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434" tIns="51434" rIns="51434" bIns="51434" anchor="t">
            <a:normAutofit/>
          </a:bodyPr>
          <a:lstStyle>
            <a:lvl1pPr marL="630078" marR="0" indent="-630078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7275" marR="0" indent="-600075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74469" marR="0" indent="-560069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43683" marR="0" indent="-672083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00883" marR="0" indent="-672083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Opioid Overdose Simulation</a:t>
            </a:r>
          </a:p>
          <a:p>
            <a:pPr hangingPunct="1"/>
            <a:endParaRPr lang="en-US" dirty="0"/>
          </a:p>
          <a:p>
            <a:pPr marL="0" indent="0" hangingPunct="1">
              <a:buFont typeface="Arial"/>
              <a:buNone/>
            </a:pPr>
            <a:endParaRPr lang="en-US" dirty="0"/>
          </a:p>
        </p:txBody>
      </p:sp>
      <p:pic>
        <p:nvPicPr>
          <p:cNvPr id="6" name="object 52">
            <a:extLst>
              <a:ext uri="{FF2B5EF4-FFF2-40B4-BE49-F238E27FC236}">
                <a16:creationId xmlns:a16="http://schemas.microsoft.com/office/drawing/2014/main" id="{7E3F1CD0-925D-A709-1AA0-7E49D8CFA7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20702" y="5035248"/>
            <a:ext cx="5156741" cy="532132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7A24BC-B14A-B1B0-BB97-7647E67C99BA}"/>
              </a:ext>
            </a:extLst>
          </p:cNvPr>
          <p:cNvSpPr txBox="1">
            <a:spLocks/>
          </p:cNvSpPr>
          <p:nvPr/>
        </p:nvSpPr>
        <p:spPr>
          <a:xfrm>
            <a:off x="18513643" y="10356574"/>
            <a:ext cx="4937153" cy="11107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434" tIns="51434" rIns="51434" bIns="51434" anchor="t">
            <a:normAutofit/>
          </a:bodyPr>
          <a:lstStyle>
            <a:lvl1pPr marL="630078" marR="0" indent="-630078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7275" marR="0" indent="-600075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74469" marR="0" indent="-560069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43683" marR="0" indent="-672083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00883" marR="0" indent="-672083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1828800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dirty="0"/>
              <a:t>Naloxone Training</a:t>
            </a:r>
          </a:p>
          <a:p>
            <a:pPr hangingPunct="1"/>
            <a:endParaRPr lang="en-US" dirty="0"/>
          </a:p>
          <a:p>
            <a:pPr marL="0" indent="0" hangingPunct="1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931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C3EE-6A57-3A7F-4145-BAAA5D5B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F1CC7-4F95-073D-419C-B6FBE4D3A2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74036" y="3819500"/>
            <a:ext cx="21862152" cy="7304325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MT"/>
              </a:rPr>
              <a:t>Pre- and post-tests/surveys were administered including the Opioid Overdose Knowledge Scale (OOKS) and Opioid Overdose Attitudes Scale (OOAS). 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n-US" dirty="0"/>
              <a:t>Descriptive statistics and independent t-tests assessed significant differences (p&lt;0.05)</a:t>
            </a:r>
          </a:p>
          <a:p>
            <a:r>
              <a:rPr lang="en-US" dirty="0"/>
              <a:t>Qualitative analysis incorporated Glaser’s constant comparative method to identify themes.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600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6548-FF18-E1C9-C3BC-F743D602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D318A-74A8-8426-65CB-82929D0240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94522" y="4219550"/>
            <a:ext cx="22441728" cy="73043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total, 193 medical students participated in the workshop and 70 students completed the pre/post surveys. 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Results from the OOKS survey demonstrated 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significantly higher knowledge scores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(percent correct = 84.5% ± 0.09 versus 80.2% ± 0.1, 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 &lt; 0.001 for near-peer and faculty-led, respectively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and 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more positive overall perceptions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(OOAS) towards opioid overdoses (total score = 105.5 ± 8.4 versus 102.4 ±13.7, p = 0.02) 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near-peer led sessions compared to faculty-led sessions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542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FCEF69-80B9-6760-1278-CDE6967A5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40704"/>
              </p:ext>
            </p:extLst>
          </p:nvPr>
        </p:nvGraphicFramePr>
        <p:xfrm>
          <a:off x="394252" y="1529414"/>
          <a:ext cx="23595495" cy="9522720"/>
        </p:xfrm>
        <a:graphic>
          <a:graphicData uri="http://schemas.openxmlformats.org/drawingml/2006/table">
            <a:tbl>
              <a:tblPr firstRow="1" firstCol="1" bandRow="1"/>
              <a:tblGrid>
                <a:gridCol w="7219122">
                  <a:extLst>
                    <a:ext uri="{9D8B030D-6E8A-4147-A177-3AD203B41FA5}">
                      <a16:colId xmlns:a16="http://schemas.microsoft.com/office/drawing/2014/main" val="2917523665"/>
                    </a:ext>
                  </a:extLst>
                </a:gridCol>
                <a:gridCol w="5446643">
                  <a:extLst>
                    <a:ext uri="{9D8B030D-6E8A-4147-A177-3AD203B41FA5}">
                      <a16:colId xmlns:a16="http://schemas.microsoft.com/office/drawing/2014/main" val="3170165125"/>
                    </a:ext>
                  </a:extLst>
                </a:gridCol>
                <a:gridCol w="5567805">
                  <a:extLst>
                    <a:ext uri="{9D8B030D-6E8A-4147-A177-3AD203B41FA5}">
                      <a16:colId xmlns:a16="http://schemas.microsoft.com/office/drawing/2014/main" val="919878883"/>
                    </a:ext>
                  </a:extLst>
                </a:gridCol>
                <a:gridCol w="5361925">
                  <a:extLst>
                    <a:ext uri="{9D8B030D-6E8A-4147-A177-3AD203B41FA5}">
                      <a16:colId xmlns:a16="http://schemas.microsoft.com/office/drawing/2014/main" val="3362600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OOKS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Faculty-Led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Percent Correct (SD)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(n=106)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Near-Peer 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Percent Correct (SD)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(n=182)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446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Overdose Risk Sub-scale 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77.6 (0.2)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88.0 (0.2)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2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Signs of Overdose Sub-scale 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75.6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81.9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3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Life Saving Actions Sub-scale 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86.5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92.8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624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Naloxone Use Sub-scale 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80.4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77.9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359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OOKS Total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80.2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84.5 (0.1)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947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574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OOAS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Average (SD)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Average (SD)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962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Competence to Respond to an Overdose Sub-scale (score range: 10-50)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38.7 (5.3)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37.7 (3.1)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5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Concerns About Intervening Sub-scale (score range: 7-35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26.7 (4.2)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28.0 (3.6)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64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Readiness to Intervene Sub-scale (score range: 9-45)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36.7 (6.3)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39.9 (3.8)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336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OOAS Total (score range: 26-130)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102.4 (13.7)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105.5 (8.4)</a:t>
                      </a:r>
                      <a:endParaRPr lang="en-US" sz="3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3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42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2507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5F22-9869-07E2-DC75-6E62AE86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A0E2-AD7A-F4D3-36BB-BE151A8301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93913" y="4162400"/>
            <a:ext cx="21927999" cy="73043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Themes from open-ended questions included the effectiveness of the training by a peer medical student with previous emergency medical service training.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2250D-1671-154C-ADAA-0D30B1B3C28B}"/>
              </a:ext>
            </a:extLst>
          </p:cNvPr>
          <p:cNvSpPr/>
          <p:nvPr/>
        </p:nvSpPr>
        <p:spPr>
          <a:xfrm>
            <a:off x="4691270" y="5642395"/>
            <a:ext cx="14637382" cy="65399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1434" tIns="51434" rIns="51434" bIns="51434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DC19F907-94AD-197F-0C24-187242F8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034"/>
            <a:ext cx="24384000" cy="124189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9358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1434" tIns="51434" rIns="51434" bIns="51434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1434" tIns="51434" rIns="51434" bIns="51434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1434" tIns="51434" rIns="51434" bIns="51434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1434" tIns="51434" rIns="51434" bIns="51434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1502</Words>
  <Application>Microsoft Macintosh PowerPoint</Application>
  <PresentationFormat>Custom</PresentationFormat>
  <Paragraphs>121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ArialMT</vt:lpstr>
      <vt:lpstr>Calibri</vt:lpstr>
      <vt:lpstr>Times New Roman</vt:lpstr>
      <vt:lpstr> Black </vt:lpstr>
      <vt:lpstr>The Impact of Near-Peer Teaching on a Naloxone Training Workshop and Opioid Overdose Simulation</vt:lpstr>
      <vt:lpstr>Conflict of Interests</vt:lpstr>
      <vt:lpstr>Introduction</vt:lpstr>
      <vt:lpstr>Purpose</vt:lpstr>
      <vt:lpstr>Methods</vt:lpstr>
      <vt:lpstr>Methods</vt:lpstr>
      <vt:lpstr>Results</vt:lpstr>
      <vt:lpstr>PowerPoint Presentation</vt:lpstr>
      <vt:lpstr>Results</vt:lpstr>
      <vt:lpstr>Significance</vt:lpstr>
      <vt:lpstr>Strengths of Near Peer Teaching</vt:lpstr>
      <vt:lpstr>Promotion of Diversity and Inclusion</vt:lpstr>
      <vt:lpstr>Limitations</vt:lpstr>
      <vt:lpstr>Example Quotes</vt:lpstr>
      <vt:lpstr>Conclusion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Polcyn, Jachua</cp:lastModifiedBy>
  <cp:revision>55</cp:revision>
  <dcterms:modified xsi:type="dcterms:W3CDTF">2024-11-14T07:28:09Z</dcterms:modified>
</cp:coreProperties>
</file>