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8"/>
  </p:notesMasterIdLst>
  <p:sldIdLst>
    <p:sldId id="256" r:id="rId2"/>
    <p:sldId id="295" r:id="rId3"/>
    <p:sldId id="258" r:id="rId4"/>
    <p:sldId id="261" r:id="rId5"/>
    <p:sldId id="296" r:id="rId6"/>
    <p:sldId id="315" r:id="rId7"/>
    <p:sldId id="257" r:id="rId8"/>
    <p:sldId id="272" r:id="rId9"/>
    <p:sldId id="323" r:id="rId10"/>
    <p:sldId id="322" r:id="rId11"/>
    <p:sldId id="301" r:id="rId12"/>
    <p:sldId id="303" r:id="rId13"/>
    <p:sldId id="304" r:id="rId14"/>
    <p:sldId id="305" r:id="rId15"/>
    <p:sldId id="310" r:id="rId16"/>
    <p:sldId id="316" r:id="rId17"/>
    <p:sldId id="309" r:id="rId18"/>
    <p:sldId id="308" r:id="rId19"/>
    <p:sldId id="317" r:id="rId20"/>
    <p:sldId id="306" r:id="rId21"/>
    <p:sldId id="307" r:id="rId22"/>
    <p:sldId id="313" r:id="rId23"/>
    <p:sldId id="312" r:id="rId24"/>
    <p:sldId id="318" r:id="rId25"/>
    <p:sldId id="260" r:id="rId26"/>
    <p:sldId id="314"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Congenial" panose="020B0604020202020204" charset="0"/>
      <p:regular r:id="rId37"/>
      <p:bold r:id="rId38"/>
      <p:italic r:id="rId39"/>
      <p:boldItalic r:id="rId40"/>
    </p:embeddedFont>
    <p:embeddedFont>
      <p:font typeface="Work Sans" pitchFamily="2" charset="0"/>
      <p:regular r:id="rId41"/>
      <p:bold r:id="rId42"/>
      <p:italic r:id="rId43"/>
      <p:boldItalic r:id="rId44"/>
    </p:embeddedFont>
    <p:embeddedFont>
      <p:font typeface="Work Sans Medium" pitchFamily="2" charset="0"/>
      <p:regular r:id="rId45"/>
      <p:italic r:id="rId46"/>
    </p:embeddedFont>
    <p:embeddedFont>
      <p:font typeface="Work Sans Regular"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06BB9F-900A-1C0D-B751-0E7AD0F32D40}" name="Winograd, Rachel" initials="RW" userId="S::winogradr@umsystem.edu::0b9d5d2f-56a6-46ef-99e0-5b4902eb1ec8" providerId="AD"/>
  <p188:author id="{7ED84AB5-71CE-4B2D-BF6F-4EB3E6C7692A}" name="Siddiqui, Saad T." initials="SST" userId="S::sts6gb@umsystem.edu::3478311d-c72f-4759-b160-53e7580dc4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78AECC-2BF0-4C78-8A59-BA109A4FE1A9}">
  <a:tblStyle styleId="{8578AECC-2BF0-4C78-8A59-BA109A4FE1A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5BACC72-4238-4D2C-A706-23D524BC960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804" autoAdjust="0"/>
  </p:normalViewPr>
  <p:slideViewPr>
    <p:cSldViewPr snapToGrid="0">
      <p:cViewPr varScale="1">
        <p:scale>
          <a:sx n="39" d="100"/>
          <a:sy n="39" d="100"/>
        </p:scale>
        <p:origin x="20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FF0000">
                <a:alpha val="79000"/>
              </a:srgbClr>
            </a:solidFill>
            <a:ln w="31750">
              <a:solidFill>
                <a:schemeClr val="accent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General</c:formatCode>
                <c:ptCount val="8"/>
                <c:pt idx="0">
                  <c:v>672</c:v>
                </c:pt>
                <c:pt idx="1">
                  <c:v>908</c:v>
                </c:pt>
                <c:pt idx="2">
                  <c:v>951</c:v>
                </c:pt>
                <c:pt idx="3">
                  <c:v>1132</c:v>
                </c:pt>
                <c:pt idx="4">
                  <c:v>1094</c:v>
                </c:pt>
                <c:pt idx="5">
                  <c:v>1375</c:v>
                </c:pt>
                <c:pt idx="6">
                  <c:v>1549</c:v>
                </c:pt>
                <c:pt idx="7">
                  <c:v>1577</c:v>
                </c:pt>
              </c:numCache>
            </c:numRef>
          </c:val>
          <c:extLst>
            <c:ext xmlns:c16="http://schemas.microsoft.com/office/drawing/2014/chart" uri="{C3380CC4-5D6E-409C-BE32-E72D297353CC}">
              <c16:uniqueId val="{00000000-8E33-4C34-9F7C-BD920DA597D4}"/>
            </c:ext>
          </c:extLst>
        </c:ser>
        <c:dLbls>
          <c:dLblPos val="outEnd"/>
          <c:showLegendKey val="0"/>
          <c:showVal val="1"/>
          <c:showCatName val="0"/>
          <c:showSerName val="0"/>
          <c:showPercent val="0"/>
          <c:showBubbleSize val="0"/>
        </c:dLbls>
        <c:gapWidth val="103"/>
        <c:overlap val="-6"/>
        <c:axId val="730531743"/>
        <c:axId val="730529663"/>
      </c:barChart>
      <c:catAx>
        <c:axId val="73053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30529663"/>
        <c:crosses val="autoZero"/>
        <c:auto val="1"/>
        <c:lblAlgn val="ctr"/>
        <c:lblOffset val="100"/>
        <c:noMultiLvlLbl val="0"/>
      </c:catAx>
      <c:valAx>
        <c:axId val="73052966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73053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Work Sans Medium" pitchFamily="2" charset="0"/>
                <a:ea typeface="+mn-ea"/>
                <a:cs typeface="+mn-cs"/>
              </a:defRPr>
            </a:pPr>
            <a:r>
              <a:rPr lang="en-US" sz="1800" b="1" dirty="0">
                <a:latin typeface="Work Sans Medium" pitchFamily="2" charset="0"/>
              </a:rPr>
              <a:t>GENDER</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Work Sans Medium" pitchFamily="2"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FD04-4114-A19F-BFC7737611B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FD04-4114-A19F-BFC7737611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FD04-4114-A19F-BFC7737611BD}"/>
              </c:ext>
            </c:extLst>
          </c:dPt>
          <c:dLbls>
            <c:dLbl>
              <c:idx val="2"/>
              <c:layout>
                <c:manualLayout>
                  <c:x val="0.21502207359991654"/>
                  <c:y val="4.97580629643170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04-4114-A19F-BFC7737611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Men</c:v>
                </c:pt>
                <c:pt idx="1">
                  <c:v>Women</c:v>
                </c:pt>
                <c:pt idx="2">
                  <c:v>Other</c:v>
                </c:pt>
              </c:strCache>
            </c:strRef>
          </c:cat>
          <c:val>
            <c:numRef>
              <c:f>Sheet1!$B$2:$B$4</c:f>
              <c:numCache>
                <c:formatCode>0%</c:formatCode>
                <c:ptCount val="3"/>
                <c:pt idx="0">
                  <c:v>0.85</c:v>
                </c:pt>
                <c:pt idx="1">
                  <c:v>0.14000000000000001</c:v>
                </c:pt>
                <c:pt idx="2" formatCode="0.00%">
                  <c:v>1E-3</c:v>
                </c:pt>
              </c:numCache>
            </c:numRef>
          </c:val>
          <c:extLst>
            <c:ext xmlns:c16="http://schemas.microsoft.com/office/drawing/2014/chart" uri="{C3380CC4-5D6E-409C-BE32-E72D297353CC}">
              <c16:uniqueId val="{00000000-FD04-4114-A19F-BFC7737611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Work Sans Medium" pitchFamily="2" charset="0"/>
                <a:ea typeface="+mn-ea"/>
                <a:cs typeface="+mn-cs"/>
              </a:defRPr>
            </a:pPr>
            <a:r>
              <a:rPr lang="en-US" sz="1800" b="1" dirty="0">
                <a:latin typeface="Work Sans Medium" pitchFamily="2" charset="0"/>
              </a:rPr>
              <a:t>RACE</a:t>
            </a:r>
            <a:endParaRPr lang="en-US" sz="1600" b="1" dirty="0">
              <a:latin typeface="Work Sans Medium" pitchFamily="2"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Work Sans Medium" pitchFamily="2"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E78D-4D16-9FE9-7157248A341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78D-4D16-9FE9-7157248A34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8D-4D16-9FE9-7157248A34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8D-4D16-9FE9-7157248A3417}"/>
              </c:ext>
            </c:extLst>
          </c:dPt>
          <c:dLbls>
            <c:dLbl>
              <c:idx val="2"/>
              <c:layout>
                <c:manualLayout>
                  <c:x val="0.41006967636494823"/>
                  <c:y val="6.331265626978943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8D-4D16-9FE9-7157248A3417}"/>
                </c:ext>
              </c:extLst>
            </c:dLbl>
            <c:dLbl>
              <c:idx val="3"/>
              <c:layout>
                <c:manualLayout>
                  <c:x val="-0.29073111645906713"/>
                  <c:y val="8.4438339516529556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484974449101772"/>
                      <c:h val="0.17169220348052044"/>
                    </c:manualLayout>
                  </c15:layout>
                </c:ext>
                <c:ext xmlns:c16="http://schemas.microsoft.com/office/drawing/2014/chart" uri="{C3380CC4-5D6E-409C-BE32-E72D297353CC}">
                  <c16:uniqueId val="{00000007-E78D-4D16-9FE9-7157248A34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White</c:v>
                </c:pt>
                <c:pt idx="1">
                  <c:v>Black</c:v>
                </c:pt>
                <c:pt idx="2">
                  <c:v>Other</c:v>
                </c:pt>
                <c:pt idx="3">
                  <c:v>Multiracial</c:v>
                </c:pt>
              </c:strCache>
            </c:strRef>
          </c:cat>
          <c:val>
            <c:numRef>
              <c:f>Sheet1!$B$2:$B$5</c:f>
              <c:numCache>
                <c:formatCode>0%</c:formatCode>
                <c:ptCount val="4"/>
                <c:pt idx="0">
                  <c:v>0.78</c:v>
                </c:pt>
                <c:pt idx="1">
                  <c:v>0.15</c:v>
                </c:pt>
                <c:pt idx="2">
                  <c:v>0.04</c:v>
                </c:pt>
                <c:pt idx="3">
                  <c:v>0.02</c:v>
                </c:pt>
              </c:numCache>
            </c:numRef>
          </c:val>
          <c:extLst>
            <c:ext xmlns:c16="http://schemas.microsoft.com/office/drawing/2014/chart" uri="{C3380CC4-5D6E-409C-BE32-E72D297353CC}">
              <c16:uniqueId val="{00000006-E78D-4D16-9FE9-7157248A34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E14A1-0053-491B-A8C3-C795AED53C8B}" type="doc">
      <dgm:prSet loTypeId="urn:microsoft.com/office/officeart/2005/8/layout/venn1" loCatId="relationship" qsTypeId="urn:microsoft.com/office/officeart/2005/8/quickstyle/simple1" qsCatId="simple" csTypeId="urn:microsoft.com/office/officeart/2005/8/colors/accent1_2" csCatId="accent1" phldr="1"/>
      <dgm:spPr/>
    </dgm:pt>
    <dgm:pt modelId="{17620B54-BD83-4E7E-8F30-825E7F14CA10}">
      <dgm:prSet phldrT="[Text]" custT="1"/>
      <dgm:spPr>
        <a:solidFill>
          <a:srgbClr val="00B0F0">
            <a:alpha val="50000"/>
          </a:srgbClr>
        </a:solidFill>
      </dgm:spPr>
      <dgm:t>
        <a:bodyPr/>
        <a:lstStyle/>
        <a:p>
          <a:r>
            <a:rPr lang="en-US" sz="1600" b="1" dirty="0">
              <a:latin typeface="+mj-lt"/>
            </a:rPr>
            <a:t>Reduced </a:t>
          </a:r>
          <a:br>
            <a:rPr lang="en-US" sz="1600" b="1" dirty="0">
              <a:latin typeface="+mj-lt"/>
            </a:rPr>
          </a:br>
          <a:r>
            <a:rPr lang="en-US" sz="1600" b="1" dirty="0" err="1">
              <a:latin typeface="+mj-lt"/>
            </a:rPr>
            <a:t>NaRRC</a:t>
          </a:r>
          <a:r>
            <a:rPr lang="en-US" sz="1600" b="1" dirty="0">
              <a:latin typeface="+mj-lt"/>
            </a:rPr>
            <a:t> </a:t>
          </a:r>
          <a:br>
            <a:rPr lang="en-US" sz="1600" b="1" dirty="0">
              <a:latin typeface="+mj-lt"/>
            </a:rPr>
          </a:br>
          <a:r>
            <a:rPr lang="en-US" sz="1600" b="1" dirty="0">
              <a:latin typeface="+mj-lt"/>
            </a:rPr>
            <a:t>beliefs</a:t>
          </a:r>
        </a:p>
      </dgm:t>
    </dgm:pt>
    <dgm:pt modelId="{FCF6AB52-2EEA-4485-8839-A267F1699F90}" type="parTrans" cxnId="{DB0F636E-C0B7-40DE-9EE5-EEF1F4FA7E69}">
      <dgm:prSet/>
      <dgm:spPr/>
      <dgm:t>
        <a:bodyPr/>
        <a:lstStyle/>
        <a:p>
          <a:endParaRPr lang="en-US" sz="2400" b="1">
            <a:latin typeface="+mj-lt"/>
          </a:endParaRPr>
        </a:p>
      </dgm:t>
    </dgm:pt>
    <dgm:pt modelId="{4D6C9FC7-817E-474A-82F8-6570D16C28F2}" type="sibTrans" cxnId="{DB0F636E-C0B7-40DE-9EE5-EEF1F4FA7E69}">
      <dgm:prSet/>
      <dgm:spPr/>
      <dgm:t>
        <a:bodyPr/>
        <a:lstStyle/>
        <a:p>
          <a:endParaRPr lang="en-US" sz="2400" b="1">
            <a:latin typeface="+mj-lt"/>
          </a:endParaRPr>
        </a:p>
      </dgm:t>
    </dgm:pt>
    <dgm:pt modelId="{2C7CD349-2FEC-448B-8A4A-5A52B8533DE0}">
      <dgm:prSet phldrT="[Text]" custT="1"/>
      <dgm:spPr>
        <a:solidFill>
          <a:srgbClr val="92D050">
            <a:alpha val="50000"/>
          </a:srgbClr>
        </a:solidFill>
      </dgm:spPr>
      <dgm:t>
        <a:bodyPr/>
        <a:lstStyle/>
        <a:p>
          <a:r>
            <a:rPr lang="en-US" sz="1600" b="1" dirty="0">
              <a:latin typeface="+mj-lt"/>
            </a:rPr>
            <a:t>Improved NSI knowledge</a:t>
          </a:r>
        </a:p>
      </dgm:t>
    </dgm:pt>
    <dgm:pt modelId="{01A82385-3316-42E9-B6D7-B18E5B713A9A}" type="parTrans" cxnId="{60E4579A-30D9-4BDB-B67B-4AD2496EE849}">
      <dgm:prSet/>
      <dgm:spPr/>
      <dgm:t>
        <a:bodyPr/>
        <a:lstStyle/>
        <a:p>
          <a:endParaRPr lang="en-US" sz="2400" b="1">
            <a:latin typeface="+mj-lt"/>
          </a:endParaRPr>
        </a:p>
      </dgm:t>
    </dgm:pt>
    <dgm:pt modelId="{29336D02-4715-4C1B-A0CE-7792DC65D5E0}" type="sibTrans" cxnId="{60E4579A-30D9-4BDB-B67B-4AD2496EE849}">
      <dgm:prSet/>
      <dgm:spPr/>
      <dgm:t>
        <a:bodyPr/>
        <a:lstStyle/>
        <a:p>
          <a:endParaRPr lang="en-US" sz="2400" b="1">
            <a:latin typeface="+mj-lt"/>
          </a:endParaRPr>
        </a:p>
      </dgm:t>
    </dgm:pt>
    <dgm:pt modelId="{D0C53562-4B92-4A4D-AD67-2C9208D02188}">
      <dgm:prSet phldrT="[Text]" custT="1"/>
      <dgm:spPr>
        <a:solidFill>
          <a:srgbClr val="FFFF00">
            <a:alpha val="50000"/>
          </a:srgbClr>
        </a:solidFill>
      </dgm:spPr>
      <dgm:t>
        <a:bodyPr/>
        <a:lstStyle/>
        <a:p>
          <a:pPr algn="ctr"/>
          <a:r>
            <a:rPr lang="en-US" sz="1400" b="1" dirty="0">
              <a:latin typeface="+mj-lt"/>
            </a:rPr>
            <a:t>Improved fentanyl risk </a:t>
          </a:r>
          <a:r>
            <a:rPr lang="en-US" sz="1350" b="1" dirty="0">
              <a:latin typeface="+mj-lt"/>
            </a:rPr>
            <a:t>knowledge</a:t>
          </a:r>
        </a:p>
      </dgm:t>
    </dgm:pt>
    <dgm:pt modelId="{17E5556A-3BA1-4D4E-B3B5-873E162CBD3D}" type="parTrans" cxnId="{0E36180A-220D-4507-9A20-1CDD7D5F3E2F}">
      <dgm:prSet/>
      <dgm:spPr/>
      <dgm:t>
        <a:bodyPr/>
        <a:lstStyle/>
        <a:p>
          <a:endParaRPr lang="en-US" sz="2400" b="1">
            <a:latin typeface="+mj-lt"/>
          </a:endParaRPr>
        </a:p>
      </dgm:t>
    </dgm:pt>
    <dgm:pt modelId="{78393C11-F454-4E75-B53F-81932F183515}" type="sibTrans" cxnId="{0E36180A-220D-4507-9A20-1CDD7D5F3E2F}">
      <dgm:prSet/>
      <dgm:spPr/>
      <dgm:t>
        <a:bodyPr/>
        <a:lstStyle/>
        <a:p>
          <a:endParaRPr lang="en-US" sz="2400" b="1">
            <a:latin typeface="+mj-lt"/>
          </a:endParaRPr>
        </a:p>
      </dgm:t>
    </dgm:pt>
    <dgm:pt modelId="{5B5B862C-F499-4436-B963-2FC3DDCD1D11}">
      <dgm:prSet phldrT="[Text]" custT="1"/>
      <dgm:spPr>
        <a:solidFill>
          <a:srgbClr val="FF0000">
            <a:alpha val="50000"/>
          </a:srgbClr>
        </a:solidFill>
      </dgm:spPr>
      <dgm:t>
        <a:bodyPr/>
        <a:lstStyle/>
        <a:p>
          <a:r>
            <a:rPr lang="en-US" sz="1600" b="1" dirty="0">
              <a:latin typeface="+mj-lt"/>
            </a:rPr>
            <a:t>Reduced negative attitudes towards PWUD</a:t>
          </a:r>
        </a:p>
      </dgm:t>
    </dgm:pt>
    <dgm:pt modelId="{FEAA8278-FEB6-465B-8291-6FE2A68AE40B}" type="parTrans" cxnId="{49249088-1BEC-41FB-A2C3-C3B672B36104}">
      <dgm:prSet/>
      <dgm:spPr/>
      <dgm:t>
        <a:bodyPr/>
        <a:lstStyle/>
        <a:p>
          <a:endParaRPr lang="en-US" sz="2400" b="1">
            <a:latin typeface="+mj-lt"/>
          </a:endParaRPr>
        </a:p>
      </dgm:t>
    </dgm:pt>
    <dgm:pt modelId="{780056ED-C90A-4B7E-B76E-2BF099DFEA02}" type="sibTrans" cxnId="{49249088-1BEC-41FB-A2C3-C3B672B36104}">
      <dgm:prSet/>
      <dgm:spPr/>
      <dgm:t>
        <a:bodyPr/>
        <a:lstStyle/>
        <a:p>
          <a:endParaRPr lang="en-US" sz="2400" b="1">
            <a:latin typeface="+mj-lt"/>
          </a:endParaRPr>
        </a:p>
      </dgm:t>
    </dgm:pt>
    <dgm:pt modelId="{A86233AF-ED8A-493C-AE03-D4D91E7C95B3}" type="pres">
      <dgm:prSet presAssocID="{BB4E14A1-0053-491B-A8C3-C795AED53C8B}" presName="compositeShape" presStyleCnt="0">
        <dgm:presLayoutVars>
          <dgm:chMax val="7"/>
          <dgm:dir/>
          <dgm:resizeHandles val="exact"/>
        </dgm:presLayoutVars>
      </dgm:prSet>
      <dgm:spPr/>
    </dgm:pt>
    <dgm:pt modelId="{43810546-6BCC-409F-AB74-99E29662A209}" type="pres">
      <dgm:prSet presAssocID="{17620B54-BD83-4E7E-8F30-825E7F14CA10}" presName="circ1" presStyleLbl="vennNode1" presStyleIdx="0" presStyleCnt="4" custLinFactNeighborX="37718" custLinFactNeighborY="-2621"/>
      <dgm:spPr/>
    </dgm:pt>
    <dgm:pt modelId="{54CEB7B4-D6EE-40BC-BFE8-2AA4644ADB35}" type="pres">
      <dgm:prSet presAssocID="{17620B54-BD83-4E7E-8F30-825E7F14CA10}" presName="circ1Tx" presStyleLbl="revTx" presStyleIdx="0" presStyleCnt="0">
        <dgm:presLayoutVars>
          <dgm:chMax val="0"/>
          <dgm:chPref val="0"/>
          <dgm:bulletEnabled val="1"/>
        </dgm:presLayoutVars>
      </dgm:prSet>
      <dgm:spPr/>
    </dgm:pt>
    <dgm:pt modelId="{98E3054B-8F70-4402-B60B-3CEE222494CC}" type="pres">
      <dgm:prSet presAssocID="{5B5B862C-F499-4436-B963-2FC3DDCD1D11}" presName="circ2" presStyleLbl="vennNode1" presStyleIdx="1" presStyleCnt="4" custLinFactNeighborX="5373" custLinFactNeighborY="13891"/>
      <dgm:spPr/>
    </dgm:pt>
    <dgm:pt modelId="{EF356AF4-9682-4550-8897-DBA3F61B2B8A}" type="pres">
      <dgm:prSet presAssocID="{5B5B862C-F499-4436-B963-2FC3DDCD1D11}" presName="circ2Tx" presStyleLbl="revTx" presStyleIdx="0" presStyleCnt="0">
        <dgm:presLayoutVars>
          <dgm:chMax val="0"/>
          <dgm:chPref val="0"/>
          <dgm:bulletEnabled val="1"/>
        </dgm:presLayoutVars>
      </dgm:prSet>
      <dgm:spPr/>
    </dgm:pt>
    <dgm:pt modelId="{52BEB532-3FED-4310-BAA9-E2073830736D}" type="pres">
      <dgm:prSet presAssocID="{2C7CD349-2FEC-448B-8A4A-5A52B8533DE0}" presName="circ3" presStyleLbl="vennNode1" presStyleIdx="2" presStyleCnt="4" custLinFactNeighborX="-26767" custLinFactNeighborY="-16044"/>
      <dgm:spPr/>
    </dgm:pt>
    <dgm:pt modelId="{9D976BC4-5058-4B6D-B153-C43A5697E863}" type="pres">
      <dgm:prSet presAssocID="{2C7CD349-2FEC-448B-8A4A-5A52B8533DE0}" presName="circ3Tx" presStyleLbl="revTx" presStyleIdx="0" presStyleCnt="0">
        <dgm:presLayoutVars>
          <dgm:chMax val="0"/>
          <dgm:chPref val="0"/>
          <dgm:bulletEnabled val="1"/>
        </dgm:presLayoutVars>
      </dgm:prSet>
      <dgm:spPr/>
    </dgm:pt>
    <dgm:pt modelId="{FC61D575-A647-495E-A31C-604D8CA2EF8D}" type="pres">
      <dgm:prSet presAssocID="{D0C53562-4B92-4A4D-AD67-2C9208D02188}" presName="circ4" presStyleLbl="vennNode1" presStyleIdx="3" presStyleCnt="4" custLinFactNeighborX="7768" custLinFactNeighborY="-38502"/>
      <dgm:spPr/>
    </dgm:pt>
    <dgm:pt modelId="{1E872C29-3A82-487A-B0B6-4FF03EC1CBF9}" type="pres">
      <dgm:prSet presAssocID="{D0C53562-4B92-4A4D-AD67-2C9208D02188}" presName="circ4Tx" presStyleLbl="revTx" presStyleIdx="0" presStyleCnt="0">
        <dgm:presLayoutVars>
          <dgm:chMax val="0"/>
          <dgm:chPref val="0"/>
          <dgm:bulletEnabled val="1"/>
        </dgm:presLayoutVars>
      </dgm:prSet>
      <dgm:spPr/>
    </dgm:pt>
  </dgm:ptLst>
  <dgm:cxnLst>
    <dgm:cxn modelId="{FE37ED05-8FDA-4281-A344-0178939E8747}" type="presOf" srcId="{17620B54-BD83-4E7E-8F30-825E7F14CA10}" destId="{54CEB7B4-D6EE-40BC-BFE8-2AA4644ADB35}" srcOrd="1" destOrd="0" presId="urn:microsoft.com/office/officeart/2005/8/layout/venn1"/>
    <dgm:cxn modelId="{575C9408-EA55-40CE-B2E6-CA84AA86EF73}" type="presOf" srcId="{5B5B862C-F499-4436-B963-2FC3DDCD1D11}" destId="{EF356AF4-9682-4550-8897-DBA3F61B2B8A}" srcOrd="1" destOrd="0" presId="urn:microsoft.com/office/officeart/2005/8/layout/venn1"/>
    <dgm:cxn modelId="{03021309-716C-4268-B7FF-87D6B6D2688C}" type="presOf" srcId="{D0C53562-4B92-4A4D-AD67-2C9208D02188}" destId="{1E872C29-3A82-487A-B0B6-4FF03EC1CBF9}" srcOrd="1" destOrd="0" presId="urn:microsoft.com/office/officeart/2005/8/layout/venn1"/>
    <dgm:cxn modelId="{0E36180A-220D-4507-9A20-1CDD7D5F3E2F}" srcId="{BB4E14A1-0053-491B-A8C3-C795AED53C8B}" destId="{D0C53562-4B92-4A4D-AD67-2C9208D02188}" srcOrd="3" destOrd="0" parTransId="{17E5556A-3BA1-4D4E-B3B5-873E162CBD3D}" sibTransId="{78393C11-F454-4E75-B53F-81932F183515}"/>
    <dgm:cxn modelId="{6C760B1C-5710-49CB-8094-887002A2E150}" type="presOf" srcId="{2C7CD349-2FEC-448B-8A4A-5A52B8533DE0}" destId="{9D976BC4-5058-4B6D-B153-C43A5697E863}" srcOrd="1" destOrd="0" presId="urn:microsoft.com/office/officeart/2005/8/layout/venn1"/>
    <dgm:cxn modelId="{DB0F636E-C0B7-40DE-9EE5-EEF1F4FA7E69}" srcId="{BB4E14A1-0053-491B-A8C3-C795AED53C8B}" destId="{17620B54-BD83-4E7E-8F30-825E7F14CA10}" srcOrd="0" destOrd="0" parTransId="{FCF6AB52-2EEA-4485-8839-A267F1699F90}" sibTransId="{4D6C9FC7-817E-474A-82F8-6570D16C28F2}"/>
    <dgm:cxn modelId="{AB513783-183C-431C-BCB4-F38DBE6BB25C}" type="presOf" srcId="{5B5B862C-F499-4436-B963-2FC3DDCD1D11}" destId="{98E3054B-8F70-4402-B60B-3CEE222494CC}" srcOrd="0" destOrd="0" presId="urn:microsoft.com/office/officeart/2005/8/layout/venn1"/>
    <dgm:cxn modelId="{49249088-1BEC-41FB-A2C3-C3B672B36104}" srcId="{BB4E14A1-0053-491B-A8C3-C795AED53C8B}" destId="{5B5B862C-F499-4436-B963-2FC3DDCD1D11}" srcOrd="1" destOrd="0" parTransId="{FEAA8278-FEB6-465B-8291-6FE2A68AE40B}" sibTransId="{780056ED-C90A-4B7E-B76E-2BF099DFEA02}"/>
    <dgm:cxn modelId="{60E4579A-30D9-4BDB-B67B-4AD2496EE849}" srcId="{BB4E14A1-0053-491B-A8C3-C795AED53C8B}" destId="{2C7CD349-2FEC-448B-8A4A-5A52B8533DE0}" srcOrd="2" destOrd="0" parTransId="{01A82385-3316-42E9-B6D7-B18E5B713A9A}" sibTransId="{29336D02-4715-4C1B-A0CE-7792DC65D5E0}"/>
    <dgm:cxn modelId="{927EDB9F-EF0E-44BD-828B-C8B46A659EB0}" type="presOf" srcId="{D0C53562-4B92-4A4D-AD67-2C9208D02188}" destId="{FC61D575-A647-495E-A31C-604D8CA2EF8D}" srcOrd="0" destOrd="0" presId="urn:microsoft.com/office/officeart/2005/8/layout/venn1"/>
    <dgm:cxn modelId="{5BDE86A9-8075-4C59-A597-CE5EDF0CEAC5}" type="presOf" srcId="{17620B54-BD83-4E7E-8F30-825E7F14CA10}" destId="{43810546-6BCC-409F-AB74-99E29662A209}" srcOrd="0" destOrd="0" presId="urn:microsoft.com/office/officeart/2005/8/layout/venn1"/>
    <dgm:cxn modelId="{54D6BFB3-2F6F-4CC0-8D04-96D8CFB9971A}" type="presOf" srcId="{2C7CD349-2FEC-448B-8A4A-5A52B8533DE0}" destId="{52BEB532-3FED-4310-BAA9-E2073830736D}" srcOrd="0" destOrd="0" presId="urn:microsoft.com/office/officeart/2005/8/layout/venn1"/>
    <dgm:cxn modelId="{BB3EF5F3-C9DA-4DC4-A11F-967882592DFA}" type="presOf" srcId="{BB4E14A1-0053-491B-A8C3-C795AED53C8B}" destId="{A86233AF-ED8A-493C-AE03-D4D91E7C95B3}" srcOrd="0" destOrd="0" presId="urn:microsoft.com/office/officeart/2005/8/layout/venn1"/>
    <dgm:cxn modelId="{CA0CE44C-DBEF-4081-90C6-9AE2DA8B1472}" type="presParOf" srcId="{A86233AF-ED8A-493C-AE03-D4D91E7C95B3}" destId="{43810546-6BCC-409F-AB74-99E29662A209}" srcOrd="0" destOrd="0" presId="urn:microsoft.com/office/officeart/2005/8/layout/venn1"/>
    <dgm:cxn modelId="{B0A10FE8-2DE7-49F2-808A-110EB89874A8}" type="presParOf" srcId="{A86233AF-ED8A-493C-AE03-D4D91E7C95B3}" destId="{54CEB7B4-D6EE-40BC-BFE8-2AA4644ADB35}" srcOrd="1" destOrd="0" presId="urn:microsoft.com/office/officeart/2005/8/layout/venn1"/>
    <dgm:cxn modelId="{9971139D-7002-4ED8-B463-F9903C362C43}" type="presParOf" srcId="{A86233AF-ED8A-493C-AE03-D4D91E7C95B3}" destId="{98E3054B-8F70-4402-B60B-3CEE222494CC}" srcOrd="2" destOrd="0" presId="urn:microsoft.com/office/officeart/2005/8/layout/venn1"/>
    <dgm:cxn modelId="{173D47D2-6A80-48AE-BBC5-6C14109BC755}" type="presParOf" srcId="{A86233AF-ED8A-493C-AE03-D4D91E7C95B3}" destId="{EF356AF4-9682-4550-8897-DBA3F61B2B8A}" srcOrd="3" destOrd="0" presId="urn:microsoft.com/office/officeart/2005/8/layout/venn1"/>
    <dgm:cxn modelId="{2899C50A-9365-4D16-B015-D8A8E09F32EE}" type="presParOf" srcId="{A86233AF-ED8A-493C-AE03-D4D91E7C95B3}" destId="{52BEB532-3FED-4310-BAA9-E2073830736D}" srcOrd="4" destOrd="0" presId="urn:microsoft.com/office/officeart/2005/8/layout/venn1"/>
    <dgm:cxn modelId="{1DAED3C5-6051-4258-BCA5-69253ADB0EC0}" type="presParOf" srcId="{A86233AF-ED8A-493C-AE03-D4D91E7C95B3}" destId="{9D976BC4-5058-4B6D-B153-C43A5697E863}" srcOrd="5" destOrd="0" presId="urn:microsoft.com/office/officeart/2005/8/layout/venn1"/>
    <dgm:cxn modelId="{06AB06F9-D48A-42AA-BB05-F545075B41D8}" type="presParOf" srcId="{A86233AF-ED8A-493C-AE03-D4D91E7C95B3}" destId="{FC61D575-A647-495E-A31C-604D8CA2EF8D}" srcOrd="6" destOrd="0" presId="urn:microsoft.com/office/officeart/2005/8/layout/venn1"/>
    <dgm:cxn modelId="{916ADF4D-3BC0-4BF9-AA03-E63BF52D1C01}" type="presParOf" srcId="{A86233AF-ED8A-493C-AE03-D4D91E7C95B3}" destId="{1E872C29-3A82-487A-B0B6-4FF03EC1CBF9}"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10546-6BCC-409F-AB74-99E29662A209}">
      <dsp:nvSpPr>
        <dsp:cNvPr id="0" name=""/>
        <dsp:cNvSpPr/>
      </dsp:nvSpPr>
      <dsp:spPr>
        <a:xfrm>
          <a:off x="2953062" y="0"/>
          <a:ext cx="2308255" cy="2308255"/>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Reduced </a:t>
          </a:r>
          <a:br>
            <a:rPr lang="en-US" sz="1600" b="1" kern="1200" dirty="0">
              <a:latin typeface="+mj-lt"/>
            </a:rPr>
          </a:br>
          <a:r>
            <a:rPr lang="en-US" sz="1600" b="1" kern="1200" dirty="0" err="1">
              <a:latin typeface="+mj-lt"/>
            </a:rPr>
            <a:t>NaRRC</a:t>
          </a:r>
          <a:r>
            <a:rPr lang="en-US" sz="1600" b="1" kern="1200" dirty="0">
              <a:latin typeface="+mj-lt"/>
            </a:rPr>
            <a:t> </a:t>
          </a:r>
          <a:br>
            <a:rPr lang="en-US" sz="1600" b="1" kern="1200" dirty="0">
              <a:latin typeface="+mj-lt"/>
            </a:rPr>
          </a:br>
          <a:r>
            <a:rPr lang="en-US" sz="1600" b="1" kern="1200" dirty="0">
              <a:latin typeface="+mj-lt"/>
            </a:rPr>
            <a:t>beliefs</a:t>
          </a:r>
        </a:p>
      </dsp:txBody>
      <dsp:txXfrm>
        <a:off x="3219399" y="310726"/>
        <a:ext cx="1775581" cy="732427"/>
      </dsp:txXfrm>
    </dsp:sp>
    <dsp:sp modelId="{98E3054B-8F70-4402-B60B-3CEE222494CC}">
      <dsp:nvSpPr>
        <dsp:cNvPr id="0" name=""/>
        <dsp:cNvSpPr/>
      </dsp:nvSpPr>
      <dsp:spPr>
        <a:xfrm>
          <a:off x="3227416" y="1385988"/>
          <a:ext cx="2308255" cy="2308255"/>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Reduced negative attitudes towards PWUD</a:t>
          </a:r>
        </a:p>
      </dsp:txBody>
      <dsp:txXfrm>
        <a:off x="4470323" y="1652325"/>
        <a:ext cx="887790" cy="1775581"/>
      </dsp:txXfrm>
    </dsp:sp>
    <dsp:sp modelId="{52BEB532-3FED-4310-BAA9-E2073830736D}">
      <dsp:nvSpPr>
        <dsp:cNvPr id="0" name=""/>
        <dsp:cNvSpPr/>
      </dsp:nvSpPr>
      <dsp:spPr>
        <a:xfrm>
          <a:off x="1464583" y="1715971"/>
          <a:ext cx="2308255" cy="2308255"/>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Improved NSI knowledge</a:t>
          </a:r>
        </a:p>
      </dsp:txBody>
      <dsp:txXfrm>
        <a:off x="1730921" y="2981072"/>
        <a:ext cx="1775581" cy="732427"/>
      </dsp:txXfrm>
    </dsp:sp>
    <dsp:sp modelId="{FC61D575-A647-495E-A31C-604D8CA2EF8D}">
      <dsp:nvSpPr>
        <dsp:cNvPr id="0" name=""/>
        <dsp:cNvSpPr/>
      </dsp:nvSpPr>
      <dsp:spPr>
        <a:xfrm>
          <a:off x="1240780" y="176624"/>
          <a:ext cx="2308255" cy="2308255"/>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rPr>
            <a:t>Improved fentanyl risk </a:t>
          </a:r>
          <a:r>
            <a:rPr lang="en-US" sz="1350" b="1" kern="1200" dirty="0">
              <a:latin typeface="+mj-lt"/>
            </a:rPr>
            <a:t>knowledge</a:t>
          </a:r>
        </a:p>
      </dsp:txBody>
      <dsp:txXfrm>
        <a:off x="1418338" y="442961"/>
        <a:ext cx="887790" cy="177558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 I’m Saad Siddiqui from the Missouri Institute of Mental Health in St. Louis, and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will be presenting on the impact that SHIELD training had on law enforcement officer’s knowledge, harm reduction attitudes</a:t>
            </a:r>
          </a:p>
          <a:p>
            <a:pPr marL="0" lvl="0" indent="0" algn="l" rtl="0">
              <a:spcBef>
                <a:spcPts val="0"/>
              </a:spcBef>
              <a:spcAft>
                <a:spcPts val="0"/>
              </a:spcAft>
              <a:buNone/>
            </a:pPr>
            <a:r>
              <a:rPr lang="en-US" dirty="0"/>
              <a:t>And beliefs about overdose response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indent="0">
              <a:buNone/>
            </a:pPr>
            <a:r>
              <a:rPr lang="en-US" dirty="0"/>
              <a:t>For knowledge evaluation, we asked, following training, what is the change in knowledge of disease risk from NSI</a:t>
            </a:r>
          </a:p>
          <a:p>
            <a:pPr marL="139700" indent="0">
              <a:buNone/>
            </a:pPr>
            <a:endParaRPr lang="en-US" dirty="0"/>
          </a:p>
          <a:p>
            <a:pPr marL="139700" indent="0">
              <a:buNone/>
            </a:pPr>
            <a:r>
              <a:rPr lang="en-US" dirty="0"/>
              <a:t>And what is the change in knowledge of risk of overdose from inhaling or touching fentanyl</a:t>
            </a:r>
          </a:p>
          <a:p>
            <a:pPr marL="139700" indent="0">
              <a:buNone/>
            </a:pPr>
            <a:endParaRPr lang="en-US" dirty="0"/>
          </a:p>
          <a:p>
            <a:pPr marL="139700" indent="0">
              <a:buNone/>
            </a:pPr>
            <a:r>
              <a:rPr lang="en-US" dirty="0"/>
              <a:t>For attitudes and beliefs, we asked:</a:t>
            </a:r>
          </a:p>
          <a:p>
            <a:pPr marL="139700" indent="0">
              <a:buNone/>
            </a:pPr>
            <a:endParaRPr lang="en-US" dirty="0"/>
          </a:p>
          <a:p>
            <a:pPr marL="139700" indent="0">
              <a:buNone/>
            </a:pPr>
            <a:r>
              <a:rPr lang="en-US" dirty="0"/>
              <a:t>what is the change in officers’ attitudes towards PWUD, </a:t>
            </a:r>
          </a:p>
          <a:p>
            <a:pPr marL="139700" indent="0">
              <a:buNone/>
            </a:pPr>
            <a:endParaRPr lang="en-US" dirty="0"/>
          </a:p>
          <a:p>
            <a:pPr marL="139700" indent="0">
              <a:buNone/>
            </a:pPr>
            <a:r>
              <a:rPr lang="en-US" dirty="0"/>
              <a:t>and what is the change in their naloxone-related risk compensation beliefs</a:t>
            </a:r>
          </a:p>
          <a:p>
            <a:pPr marL="139700" indent="0">
              <a:buNone/>
            </a:pPr>
            <a:endParaRPr lang="en-US" dirty="0"/>
          </a:p>
        </p:txBody>
      </p:sp>
    </p:spTree>
    <p:extLst>
      <p:ext uri="{BB962C8B-B14F-4D97-AF65-F5344CB8AC3E}">
        <p14:creationId xmlns:p14="http://schemas.microsoft.com/office/powerpoint/2010/main" val="58113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We collected survey data at pre and post-training from consenting participants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survey recorded demographic information, occupational safety knowledge, and attitudes and beliefs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terms of specifics, for occupational safety we asked participants about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disease that is most likely from needle-stick injury</a:t>
            </a:r>
          </a:p>
          <a:p>
            <a:pPr marL="0" lvl="0" indent="0" algn="l" rtl="0">
              <a:spcBef>
                <a:spcPts val="0"/>
              </a:spcBef>
              <a:spcAft>
                <a:spcPts val="0"/>
              </a:spcAft>
              <a:buNone/>
            </a:pPr>
            <a:r>
              <a:rPr lang="en-US" dirty="0"/>
              <a:t>With options like HIV, Hepatitis, TB and even heart disease. Correct answer in this case is hepatitis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asked whether the risk of disease from NSI is high, which it is not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further asked whether the risk of overdose from inhaling or touching fentanyl is high, which it is not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you can see, we got very topical with occupational safety for law enforcement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will discuss the attitudes and beliefs scales in detail next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3486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To measure risk compensation beliefs, we utilized the Naloxone-related Risk Compensation Beliefs, or the NARRC-B scale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comprised 4 items, measured on a 4-point Likert scale, from strongly disagree to strongly agree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High score represented high endorsement of risk compensation beliefs</a:t>
            </a:r>
            <a:endParaRPr dirty="0"/>
          </a:p>
        </p:txBody>
      </p:sp>
    </p:spTree>
    <p:extLst>
      <p:ext uri="{BB962C8B-B14F-4D97-AF65-F5344CB8AC3E}">
        <p14:creationId xmlns:p14="http://schemas.microsoft.com/office/powerpoint/2010/main" val="97913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To measure negative attitudes towards people who use drugs, we used the Opioid Overdose Attitudes Scale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Comprising 5 items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Measured across a 4-point Likert scale measuring agreement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High score meant high negative attitudes towards people who use drugs </a:t>
            </a:r>
            <a:endParaRPr dirty="0"/>
          </a:p>
        </p:txBody>
      </p:sp>
    </p:spTree>
    <p:extLst>
      <p:ext uri="{BB962C8B-B14F-4D97-AF65-F5344CB8AC3E}">
        <p14:creationId xmlns:p14="http://schemas.microsoft.com/office/powerpoint/2010/main" val="144359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indent="0">
              <a:buNone/>
            </a:pPr>
            <a:r>
              <a:rPr lang="en-US" dirty="0"/>
              <a:t>Pre-test surveys were completed by 811 participants, 85% of whom were men and 78% were White</a:t>
            </a:r>
          </a:p>
          <a:p>
            <a:pPr marL="139700" indent="0">
              <a:buNone/>
            </a:pPr>
            <a:endParaRPr lang="en-US" dirty="0"/>
          </a:p>
          <a:p>
            <a:pPr marL="139700" indent="0">
              <a:buNone/>
            </a:pPr>
            <a:r>
              <a:rPr lang="en-US" dirty="0"/>
              <a:t>The mean age was about 37 ½ years, and mean tenure in law enforcement was 12 years</a:t>
            </a:r>
          </a:p>
          <a:p>
            <a:pPr marL="139700" indent="0">
              <a:buNone/>
            </a:pPr>
            <a:endParaRPr lang="en-US" dirty="0"/>
          </a:p>
          <a:p>
            <a:pPr marL="139700" indent="0">
              <a:buNone/>
            </a:pPr>
            <a:r>
              <a:rPr lang="en-US" dirty="0"/>
              <a:t>Post-test surveys were completed by 632 participants.</a:t>
            </a:r>
          </a:p>
        </p:txBody>
      </p:sp>
    </p:spTree>
    <p:extLst>
      <p:ext uri="{BB962C8B-B14F-4D97-AF65-F5344CB8AC3E}">
        <p14:creationId xmlns:p14="http://schemas.microsoft.com/office/powerpoint/2010/main" val="69684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indent="0">
              <a:buNone/>
            </a:pPr>
            <a:r>
              <a:rPr lang="en-US" dirty="0"/>
              <a:t>Following training, there was an improvement in the knowledge of disease risk from NSI</a:t>
            </a:r>
          </a:p>
          <a:p>
            <a:pPr marL="139700" indent="0">
              <a:buNone/>
            </a:pPr>
            <a:endParaRPr lang="en-US" dirty="0"/>
          </a:p>
          <a:p>
            <a:pPr marL="139700" indent="0">
              <a:buNone/>
            </a:pPr>
            <a:r>
              <a:rPr lang="en-US" dirty="0"/>
              <a:t>Whether the disease risk was high, 24% answered “False” correctly at pretest, and 77% answered correctly at post.</a:t>
            </a:r>
          </a:p>
          <a:p>
            <a:pPr marL="139700" indent="0">
              <a:buNone/>
            </a:pPr>
            <a:endParaRPr lang="en-US" dirty="0"/>
          </a:p>
          <a:p>
            <a:pPr marL="139700" indent="0">
              <a:buNone/>
            </a:pPr>
            <a:r>
              <a:rPr lang="en-US" dirty="0"/>
              <a:t>About which disease was most likely, even though the improvement was not as high from 53% to 63%, it was still statistically significant.</a:t>
            </a:r>
          </a:p>
        </p:txBody>
      </p:sp>
    </p:spTree>
    <p:extLst>
      <p:ext uri="{BB962C8B-B14F-4D97-AF65-F5344CB8AC3E}">
        <p14:creationId xmlns:p14="http://schemas.microsoft.com/office/powerpoint/2010/main" val="1377513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indent="0">
              <a:buNone/>
            </a:pPr>
            <a:r>
              <a:rPr lang="en-US" dirty="0"/>
              <a:t>There was an improvement in knowledge of the risk of overdose from touching or inhaling fentanyl</a:t>
            </a:r>
          </a:p>
          <a:p>
            <a:pPr marL="139700" indent="0">
              <a:buNone/>
            </a:pPr>
            <a:endParaRPr lang="en-US" dirty="0"/>
          </a:p>
          <a:p>
            <a:pPr marL="139700" indent="0">
              <a:buNone/>
            </a:pPr>
            <a:r>
              <a:rPr lang="en-US" dirty="0"/>
              <a:t>As you can see, the improvement in correct responses from pre- to posttest was large and statistically significant in both instances, </a:t>
            </a:r>
          </a:p>
          <a:p>
            <a:pPr marL="139700" indent="0">
              <a:buNone/>
            </a:pPr>
            <a:endParaRPr lang="en-US" dirty="0"/>
          </a:p>
          <a:p>
            <a:pPr marL="139700" indent="0">
              <a:buNone/>
            </a:pPr>
            <a:r>
              <a:rPr lang="en-US" dirty="0"/>
              <a:t>albeit a bit less for inhaling than for touching fentanyl</a:t>
            </a:r>
          </a:p>
        </p:txBody>
      </p:sp>
    </p:spTree>
    <p:extLst>
      <p:ext uri="{BB962C8B-B14F-4D97-AF65-F5344CB8AC3E}">
        <p14:creationId xmlns:p14="http://schemas.microsoft.com/office/powerpoint/2010/main" val="3718715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indent="0">
              <a:buNone/>
            </a:pPr>
            <a:r>
              <a:rPr lang="en-US" dirty="0"/>
              <a:t>There was a statistically significant reduction in naloxone-related risk compensation beliefs</a:t>
            </a:r>
          </a:p>
          <a:p>
            <a:pPr marL="139700" indent="0">
              <a:buNone/>
            </a:pPr>
            <a:endParaRPr lang="en-US" dirty="0"/>
          </a:p>
          <a:p>
            <a:pPr marL="139700" indent="0">
              <a:buNone/>
            </a:pPr>
            <a:r>
              <a:rPr lang="en-US" dirty="0"/>
              <a:t>From 2.52 out of a possible 4 to 2.21 at post-test</a:t>
            </a:r>
          </a:p>
        </p:txBody>
      </p:sp>
    </p:spTree>
    <p:extLst>
      <p:ext uri="{BB962C8B-B14F-4D97-AF65-F5344CB8AC3E}">
        <p14:creationId xmlns:p14="http://schemas.microsoft.com/office/powerpoint/2010/main" val="3560827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pPr marL="139700" indent="0">
              <a:buNone/>
            </a:pPr>
            <a:r>
              <a:rPr lang="en-US" dirty="0"/>
              <a:t>There was also a statistically significant reduction in negative attitudes towards people who use drugs</a:t>
            </a:r>
          </a:p>
          <a:p>
            <a:pPr marL="139700" indent="0">
              <a:buNone/>
            </a:pPr>
            <a:endParaRPr lang="en-US" dirty="0"/>
          </a:p>
          <a:p>
            <a:pPr marL="139700" indent="0">
              <a:buNone/>
            </a:pPr>
            <a:r>
              <a:rPr lang="en-US" dirty="0"/>
              <a:t>From 2.31 out of a possible 4 to 2.08 at post-test</a:t>
            </a:r>
          </a:p>
          <a:p>
            <a:pPr marL="139700" indent="0">
              <a:buNone/>
            </a:pPr>
            <a:endParaRPr lang="en-US" dirty="0"/>
          </a:p>
        </p:txBody>
      </p:sp>
    </p:spTree>
    <p:extLst>
      <p:ext uri="{BB962C8B-B14F-4D97-AF65-F5344CB8AC3E}">
        <p14:creationId xmlns:p14="http://schemas.microsoft.com/office/powerpoint/2010/main" val="301376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Following SHIELD training, Missouri law enforcement officers had improved knowledge of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Fentanyl exposure risk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NSI disease risk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well as reduced naloxone-related risk compensation beliefs and reduced negative attitudes towards PWUD</a:t>
            </a:r>
            <a:endParaRPr dirty="0"/>
          </a:p>
        </p:txBody>
      </p:sp>
    </p:spTree>
    <p:extLst>
      <p:ext uri="{BB962C8B-B14F-4D97-AF65-F5344CB8AC3E}">
        <p14:creationId xmlns:p14="http://schemas.microsoft.com/office/powerpoint/2010/main" val="376280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has been an upward trend in deaths from opioid overdose in Missouri, over the course of the last 8 years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improvement is critical to reduce adverse outcomes of interactions between LEOs and PWUD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While also encouraging harm reduction practices from LEO</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74922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Going forward, a mixed methods or qualitative study on the impact of training would help add to the evidence of attitudes and beliefs scores translating to on-field behaviors</a:t>
            </a:r>
          </a:p>
          <a:p>
            <a:pPr marL="139700" indent="0">
              <a:buNone/>
            </a:pPr>
            <a:endParaRPr lang="en-US" dirty="0"/>
          </a:p>
          <a:p>
            <a:pPr marL="139700" indent="0">
              <a:buNone/>
            </a:pPr>
            <a:r>
              <a:rPr lang="en-US" dirty="0"/>
              <a:t>A quasi-experimental design would be especially helpful in attributing change in knowledge and attitudes to the training</a:t>
            </a:r>
          </a:p>
          <a:p>
            <a:pPr marL="139700" indent="0">
              <a:buNone/>
            </a:pPr>
            <a:endParaRPr lang="en-US" dirty="0"/>
          </a:p>
          <a:p>
            <a:pPr marL="139700" indent="0">
              <a:buNone/>
            </a:pPr>
            <a:r>
              <a:rPr lang="en-US" dirty="0"/>
              <a:t>It has been a challenge in the way this intervention is set up to obtain a reliable perspective from our main stakeholders, people who use drugs</a:t>
            </a:r>
          </a:p>
          <a:p>
            <a:endParaRPr lang="en-US" dirty="0"/>
          </a:p>
          <a:p>
            <a:pPr marL="139700" indent="0">
              <a:buNone/>
            </a:pPr>
            <a:r>
              <a:rPr lang="en-US" dirty="0"/>
              <a:t>Most of our understanding has been anecdotal or indirect, and a direct qualitative assessment of their perspective is imperative</a:t>
            </a:r>
          </a:p>
          <a:p>
            <a:pPr marL="139700" indent="0">
              <a:buNone/>
            </a:pPr>
            <a:endParaRPr lang="en-US" dirty="0"/>
          </a:p>
          <a:p>
            <a:pPr marL="139700" indent="0">
              <a:buNone/>
            </a:pPr>
            <a:r>
              <a:rPr lang="en-US" dirty="0"/>
              <a:t>Additionally, an understanding of law enforcement attitudes and beliefs being consistent across races, sexualities and socio-demographic categories is necessary</a:t>
            </a:r>
          </a:p>
          <a:p>
            <a:pPr marL="139700" indent="0">
              <a:buNone/>
            </a:pPr>
            <a:endParaRPr lang="en-US" dirty="0"/>
          </a:p>
          <a:p>
            <a:pPr marL="139700" indent="0">
              <a:buNone/>
            </a:pPr>
            <a:r>
              <a:rPr lang="en-US" dirty="0"/>
              <a:t>Our next project, taking lessons from the current one and already underway, specifically addresses stigma reduction towards people who use drugs</a:t>
            </a:r>
          </a:p>
        </p:txBody>
      </p:sp>
    </p:spTree>
    <p:extLst>
      <p:ext uri="{BB962C8B-B14F-4D97-AF65-F5344CB8AC3E}">
        <p14:creationId xmlns:p14="http://schemas.microsoft.com/office/powerpoint/2010/main" val="348833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while I take your questions, I leave you with a testimonial we received about the training from the St. Louis Police Academy</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In Missouri, law enforcement officers respond to a lot of overdose calls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as a result they are the first interaction for overdose survivors, </a:t>
            </a:r>
          </a:p>
          <a:p>
            <a:pPr marL="0" lvl="0" indent="0" algn="l" rtl="0">
              <a:spcBef>
                <a:spcPts val="0"/>
              </a:spcBef>
              <a:spcAft>
                <a:spcPts val="0"/>
              </a:spcAft>
              <a:buNone/>
            </a:pPr>
            <a:r>
              <a:rPr lang="en-US" dirty="0"/>
              <a:t>and an initial contact for people who use drugs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Our project – called Connect the DOTS – has been training law enforcement in Missouri to improve their overdose response practices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utilizes the SHIELD model, which stands for Safety and Health Integration in the Enforcement of Laws on Drugs,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developed by the SHIELD Training Institute at Northeastern University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model uses an occupational safety lens to improve law enforcement harm reduction practices and attitudes</a:t>
            </a:r>
            <a:endParaRPr dirty="0"/>
          </a:p>
        </p:txBody>
      </p:sp>
    </p:spTree>
    <p:extLst>
      <p:ext uri="{BB962C8B-B14F-4D97-AF65-F5344CB8AC3E}">
        <p14:creationId xmlns:p14="http://schemas.microsoft.com/office/powerpoint/2010/main" val="49579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Prior research has demonstrated that law enforcement can harbor naloxone-related risk compensation beliefs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are concerns that easy access to a lifesaving drug such as naloxone can condone risky drug use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Research has also demonstrated that law enforcement can have negative attitudes towards people who use drugs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Improving such beliefs and attitudes is crucial towards improving interactions between law enforcement and people who use drugs, while also helping law enforcement justify naloxone rescues</a:t>
            </a:r>
            <a:endParaRPr dirty="0"/>
          </a:p>
        </p:txBody>
      </p:sp>
    </p:spTree>
    <p:extLst>
      <p:ext uri="{BB962C8B-B14F-4D97-AF65-F5344CB8AC3E}">
        <p14:creationId xmlns:p14="http://schemas.microsoft.com/office/powerpoint/2010/main" val="102087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Here is a little bit about the SHIELD training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comprises 3 modules, the first two of which deal with first responder mental health and occupational safety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Specifically, tools and strategies to reduce burnout, and reduce physical risks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third module is about public safety and harm reduction, including strategies to improve community relations and enhance field impact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We pitch our strategy as a win-win for law enforcement: they reduce their occupational risks, people who use drugs get harm reduction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do not teach-to-the-test, per 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talk occupational safety, officer mental health, and some public health practices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as we will shortly demonstrate, we see improvement in officers’ beliefs and attitudes following training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Trainings lasted approximately 3 hours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Conducted by a team of 2 trainers, 1 first responder and 1 harm reduction trainer who is a person with lived experience</a:t>
            </a:r>
          </a:p>
        </p:txBody>
      </p:sp>
    </p:spTree>
    <p:extLst>
      <p:ext uri="{BB962C8B-B14F-4D97-AF65-F5344CB8AC3E}">
        <p14:creationId xmlns:p14="http://schemas.microsoft.com/office/powerpoint/2010/main" val="379113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Between December 2020 and May 2023, we trained 1,331 law enforcement officers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Through 103 training sessions,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94% of our participants reported they learned new information or skills as a result of the training</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48725" y="3058625"/>
            <a:ext cx="4914000" cy="11598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1012800" y="2497750"/>
            <a:ext cx="49500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012800" y="3678252"/>
            <a:ext cx="49500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000"/>
              <a:buNone/>
              <a:defRPr>
                <a:solidFill>
                  <a:srgbClr val="000000"/>
                </a:solidFill>
              </a:defRPr>
            </a:lvl1pPr>
            <a:lvl2pPr lvl="1" rtl="0">
              <a:spcBef>
                <a:spcPts val="0"/>
              </a:spcBef>
              <a:spcAft>
                <a:spcPts val="0"/>
              </a:spcAft>
              <a:buClr>
                <a:srgbClr val="000000"/>
              </a:buClr>
              <a:buSzPts val="2000"/>
              <a:buNone/>
              <a:defRPr>
                <a:solidFill>
                  <a:srgbClr val="000000"/>
                </a:solidFill>
              </a:defRPr>
            </a:lvl2pPr>
            <a:lvl3pPr lvl="2" rtl="0">
              <a:spcBef>
                <a:spcPts val="0"/>
              </a:spcBef>
              <a:spcAft>
                <a:spcPts val="0"/>
              </a:spcAft>
              <a:buClr>
                <a:srgbClr val="000000"/>
              </a:buClr>
              <a:buSzPts val="2000"/>
              <a:buNone/>
              <a:defRPr>
                <a:solidFill>
                  <a:srgbClr val="000000"/>
                </a:solidFill>
              </a:defRPr>
            </a:lvl3pPr>
            <a:lvl4pPr lvl="3" rtl="0">
              <a:spcBef>
                <a:spcPts val="0"/>
              </a:spcBef>
              <a:spcAft>
                <a:spcPts val="0"/>
              </a:spcAft>
              <a:buClr>
                <a:srgbClr val="000000"/>
              </a:buClr>
              <a:buSzPts val="2000"/>
              <a:buNone/>
              <a:defRPr>
                <a:solidFill>
                  <a:srgbClr val="000000"/>
                </a:solidFill>
              </a:defRPr>
            </a:lvl4pPr>
            <a:lvl5pPr lvl="4" rtl="0">
              <a:spcBef>
                <a:spcPts val="0"/>
              </a:spcBef>
              <a:spcAft>
                <a:spcPts val="0"/>
              </a:spcAft>
              <a:buClr>
                <a:srgbClr val="000000"/>
              </a:buClr>
              <a:buSzPts val="2000"/>
              <a:buNone/>
              <a:defRPr>
                <a:solidFill>
                  <a:srgbClr val="000000"/>
                </a:solidFill>
              </a:defRPr>
            </a:lvl5pPr>
            <a:lvl6pPr lvl="5" rtl="0">
              <a:spcBef>
                <a:spcPts val="0"/>
              </a:spcBef>
              <a:spcAft>
                <a:spcPts val="0"/>
              </a:spcAft>
              <a:buClr>
                <a:srgbClr val="000000"/>
              </a:buClr>
              <a:buSzPts val="2000"/>
              <a:buNone/>
              <a:defRPr>
                <a:solidFill>
                  <a:srgbClr val="000000"/>
                </a:solidFill>
              </a:defRPr>
            </a:lvl6pPr>
            <a:lvl7pPr lvl="6" rtl="0">
              <a:spcBef>
                <a:spcPts val="0"/>
              </a:spcBef>
              <a:spcAft>
                <a:spcPts val="0"/>
              </a:spcAft>
              <a:buClr>
                <a:srgbClr val="000000"/>
              </a:buClr>
              <a:buSzPts val="2000"/>
              <a:buNone/>
              <a:defRPr>
                <a:solidFill>
                  <a:srgbClr val="000000"/>
                </a:solidFill>
              </a:defRPr>
            </a:lvl7pPr>
            <a:lvl8pPr lvl="7" rtl="0">
              <a:spcBef>
                <a:spcPts val="0"/>
              </a:spcBef>
              <a:spcAft>
                <a:spcPts val="0"/>
              </a:spcAft>
              <a:buClr>
                <a:srgbClr val="000000"/>
              </a:buClr>
              <a:buSzPts val="2000"/>
              <a:buNone/>
              <a:defRPr>
                <a:solidFill>
                  <a:srgbClr val="000000"/>
                </a:solidFill>
              </a:defRPr>
            </a:lvl8pPr>
            <a:lvl9pPr lvl="8" rtl="0">
              <a:spcBef>
                <a:spcPts val="0"/>
              </a:spcBef>
              <a:spcAft>
                <a:spcPts val="0"/>
              </a:spcAft>
              <a:buClr>
                <a:srgbClr val="000000"/>
              </a:buClr>
              <a:buSzPts val="2000"/>
              <a:buNone/>
              <a:defRPr>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5" name="Google Shape;25;p5"/>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6" name="Google Shape;26;p5"/>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0" name="Google Shape;30;p6"/>
          <p:cNvSpPr txBox="1">
            <a:spLocks noGrp="1"/>
          </p:cNvSpPr>
          <p:nvPr>
            <p:ph type="body" idx="1"/>
          </p:nvPr>
        </p:nvSpPr>
        <p:spPr>
          <a:xfrm>
            <a:off x="869150" y="2312925"/>
            <a:ext cx="3594600" cy="21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body" idx="2"/>
          </p:nvPr>
        </p:nvSpPr>
        <p:spPr>
          <a:xfrm>
            <a:off x="4680228" y="2312925"/>
            <a:ext cx="3594600" cy="21333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2" name="Google Shape;32;p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sp>
        <p:nvSpPr>
          <p:cNvPr id="34" name="Google Shape;34;p7"/>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 name="Google Shape;36;p7"/>
          <p:cNvSpPr txBox="1">
            <a:spLocks noGrp="1"/>
          </p:cNvSpPr>
          <p:nvPr>
            <p:ph type="body" idx="1"/>
          </p:nvPr>
        </p:nvSpPr>
        <p:spPr>
          <a:xfrm>
            <a:off x="869150"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2"/>
          </p:nvPr>
        </p:nvSpPr>
        <p:spPr>
          <a:xfrm>
            <a:off x="335673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body" idx="3"/>
          </p:nvPr>
        </p:nvSpPr>
        <p:spPr>
          <a:xfrm>
            <a:off x="5844329" y="2312925"/>
            <a:ext cx="2366400" cy="2040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9" name="Google Shape;39;p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3" name="Google Shape;43;p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4"/>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804525" y="854775"/>
            <a:ext cx="5152200" cy="3505200"/>
          </a:xfrm>
          <a:prstGeom prst="rect">
            <a:avLst/>
          </a:prstGeom>
        </p:spPr>
        <p:txBody>
          <a:bodyPr spcFirstLastPara="1" wrap="square" lIns="91425" tIns="91425" rIns="91425" bIns="91425" anchor="t" anchorCtr="0">
            <a:noAutofit/>
          </a:bodyPr>
          <a:lstStyle>
            <a:lvl1pPr marL="457200" lvl="0" indent="-431800" rtl="0">
              <a:lnSpc>
                <a:spcPct val="115000"/>
              </a:lnSpc>
              <a:spcBef>
                <a:spcPts val="600"/>
              </a:spcBef>
              <a:spcAft>
                <a:spcPts val="0"/>
              </a:spcAft>
              <a:buSzPts val="3200"/>
              <a:buChar char="▪"/>
              <a:defRPr sz="3200" i="1"/>
            </a:lvl1pPr>
            <a:lvl2pPr marL="914400" lvl="1" indent="-431800" rtl="0">
              <a:lnSpc>
                <a:spcPct val="115000"/>
              </a:lnSpc>
              <a:spcBef>
                <a:spcPts val="0"/>
              </a:spcBef>
              <a:spcAft>
                <a:spcPts val="0"/>
              </a:spcAft>
              <a:buSzPts val="3200"/>
              <a:buChar char="□"/>
              <a:defRPr sz="3200" i="1"/>
            </a:lvl2pPr>
            <a:lvl3pPr marL="1371600" lvl="2" indent="-431800" rtl="0">
              <a:lnSpc>
                <a:spcPct val="115000"/>
              </a:lnSpc>
              <a:spcBef>
                <a:spcPts val="0"/>
              </a:spcBef>
              <a:spcAft>
                <a:spcPts val="0"/>
              </a:spcAft>
              <a:buSzPts val="3200"/>
              <a:buChar char="□"/>
              <a:defRPr sz="3200" i="1"/>
            </a:lvl3pPr>
            <a:lvl4pPr marL="1828800" lvl="3" indent="-431800" rtl="0">
              <a:lnSpc>
                <a:spcPct val="115000"/>
              </a:lnSpc>
              <a:spcBef>
                <a:spcPts val="0"/>
              </a:spcBef>
              <a:spcAft>
                <a:spcPts val="0"/>
              </a:spcAft>
              <a:buSzPts val="3200"/>
              <a:buChar char="□"/>
              <a:defRPr sz="3200" i="1"/>
            </a:lvl4pPr>
            <a:lvl5pPr marL="2286000" lvl="4" indent="-431800" rtl="0">
              <a:lnSpc>
                <a:spcPct val="115000"/>
              </a:lnSpc>
              <a:spcBef>
                <a:spcPts val="0"/>
              </a:spcBef>
              <a:spcAft>
                <a:spcPts val="0"/>
              </a:spcAft>
              <a:buSzPts val="3200"/>
              <a:buChar char="○"/>
              <a:defRPr sz="3200" i="1"/>
            </a:lvl5pPr>
            <a:lvl6pPr marL="2743200" lvl="5" indent="-431800" rtl="0">
              <a:lnSpc>
                <a:spcPct val="115000"/>
              </a:lnSpc>
              <a:spcBef>
                <a:spcPts val="0"/>
              </a:spcBef>
              <a:spcAft>
                <a:spcPts val="0"/>
              </a:spcAft>
              <a:buSzPts val="3200"/>
              <a:buChar char="■"/>
              <a:defRPr sz="3200" i="1"/>
            </a:lvl6pPr>
            <a:lvl7pPr marL="3200400" lvl="6" indent="-431800" rtl="0">
              <a:lnSpc>
                <a:spcPct val="115000"/>
              </a:lnSpc>
              <a:spcBef>
                <a:spcPts val="0"/>
              </a:spcBef>
              <a:spcAft>
                <a:spcPts val="0"/>
              </a:spcAft>
              <a:buSzPts val="3200"/>
              <a:buChar char="●"/>
              <a:defRPr sz="3200" i="1"/>
            </a:lvl7pPr>
            <a:lvl8pPr marL="3657600" lvl="7" indent="-431800" rtl="0">
              <a:lnSpc>
                <a:spcPct val="115000"/>
              </a:lnSpc>
              <a:spcBef>
                <a:spcPts val="0"/>
              </a:spcBef>
              <a:spcAft>
                <a:spcPts val="0"/>
              </a:spcAft>
              <a:buSzPts val="3200"/>
              <a:buChar char="○"/>
              <a:defRPr sz="3200" i="1"/>
            </a:lvl8pPr>
            <a:lvl9pPr marL="4114800" lvl="8" indent="-431800">
              <a:lnSpc>
                <a:spcPct val="115000"/>
              </a:lnSpc>
              <a:spcBef>
                <a:spcPts val="0"/>
              </a:spcBef>
              <a:spcAft>
                <a:spcPts val="0"/>
              </a:spcAft>
              <a:buSzPts val="3200"/>
              <a:buChar char="■"/>
              <a:defRPr sz="3200" i="1"/>
            </a:lvl9pPr>
          </a:lstStyle>
          <a:p>
            <a:endParaRPr/>
          </a:p>
        </p:txBody>
      </p:sp>
      <p:sp>
        <p:nvSpPr>
          <p:cNvPr id="19" name="Google Shape;19;p4"/>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21" name="Google Shape;21;p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342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1pPr>
            <a:lvl2pPr lvl="1">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2pPr>
            <a:lvl3pPr lvl="2">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3pPr>
            <a:lvl4pPr lvl="3">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4pPr>
            <a:lvl5pPr lvl="4">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5pPr>
            <a:lvl6pPr lvl="5">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6pPr>
            <a:lvl7pPr lvl="6">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7pPr>
            <a:lvl8pPr lvl="7">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8pPr>
            <a:lvl9pPr lvl="8">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869150" y="2312925"/>
            <a:ext cx="7405800" cy="20040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1pPr>
            <a:lvl2pPr marL="914400" lvl="1" indent="-355600">
              <a:spcBef>
                <a:spcPts val="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2pPr>
            <a:lvl3pPr marL="1371600" lvl="2" indent="-355600">
              <a:spcBef>
                <a:spcPts val="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3pPr>
            <a:lvl4pPr marL="1828800" lvl="3" indent="-355600">
              <a:spcBef>
                <a:spcPts val="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4pPr>
            <a:lvl5pPr marL="2286000" lvl="4" indent="-355600">
              <a:spcBef>
                <a:spcPts val="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5pPr>
            <a:lvl6pPr marL="2743200" lvl="5" indent="-355600">
              <a:spcBef>
                <a:spcPts val="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6pPr>
            <a:lvl7pPr marL="3200400" lvl="6" indent="-355600">
              <a:spcBef>
                <a:spcPts val="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7pPr>
            <a:lvl8pPr marL="3657600" lvl="7" indent="-355600">
              <a:spcBef>
                <a:spcPts val="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8pPr>
            <a:lvl9pPr marL="4114800" lvl="8" indent="-355600">
              <a:spcBef>
                <a:spcPts val="0"/>
              </a:spcBef>
              <a:spcAft>
                <a:spcPts val="0"/>
              </a:spcAft>
              <a:buClr>
                <a:schemeClr val="dk1"/>
              </a:buClr>
              <a:buSzPts val="2000"/>
              <a:buFont typeface="Work Sans Regular"/>
              <a:buChar char="■"/>
              <a:defRPr sz="2000">
                <a:solidFill>
                  <a:schemeClr val="dk1"/>
                </a:solidFill>
                <a:latin typeface="Work Sans Regular"/>
                <a:ea typeface="Work Sans Regular"/>
                <a:cs typeface="Work Sans Regular"/>
                <a:sym typeface="Work Sans Regular"/>
              </a:defRPr>
            </a:lvl9pPr>
          </a:lstStyle>
          <a:p>
            <a:endParaRPr/>
          </a:p>
        </p:txBody>
      </p:sp>
      <p:sp>
        <p:nvSpPr>
          <p:cNvPr id="8" name="Google Shape;8;p1"/>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dk1"/>
                </a:solidFill>
                <a:latin typeface="Work Sans"/>
                <a:ea typeface="Work Sans"/>
                <a:cs typeface="Work Sans"/>
                <a:sym typeface="Work Sans"/>
              </a:defRPr>
            </a:lvl1pPr>
            <a:lvl2pPr lvl="1" algn="r">
              <a:buNone/>
              <a:defRPr sz="1300" b="1">
                <a:solidFill>
                  <a:schemeClr val="dk1"/>
                </a:solidFill>
                <a:latin typeface="Work Sans"/>
                <a:ea typeface="Work Sans"/>
                <a:cs typeface="Work Sans"/>
                <a:sym typeface="Work Sans"/>
              </a:defRPr>
            </a:lvl2pPr>
            <a:lvl3pPr lvl="2" algn="r">
              <a:buNone/>
              <a:defRPr sz="1300" b="1">
                <a:solidFill>
                  <a:schemeClr val="dk1"/>
                </a:solidFill>
                <a:latin typeface="Work Sans"/>
                <a:ea typeface="Work Sans"/>
                <a:cs typeface="Work Sans"/>
                <a:sym typeface="Work Sans"/>
              </a:defRPr>
            </a:lvl3pPr>
            <a:lvl4pPr lvl="3" algn="r">
              <a:buNone/>
              <a:defRPr sz="1300" b="1">
                <a:solidFill>
                  <a:schemeClr val="dk1"/>
                </a:solidFill>
                <a:latin typeface="Work Sans"/>
                <a:ea typeface="Work Sans"/>
                <a:cs typeface="Work Sans"/>
                <a:sym typeface="Work Sans"/>
              </a:defRPr>
            </a:lvl4pPr>
            <a:lvl5pPr lvl="4" algn="r">
              <a:buNone/>
              <a:defRPr sz="1300" b="1">
                <a:solidFill>
                  <a:schemeClr val="dk1"/>
                </a:solidFill>
                <a:latin typeface="Work Sans"/>
                <a:ea typeface="Work Sans"/>
                <a:cs typeface="Work Sans"/>
                <a:sym typeface="Work Sans"/>
              </a:defRPr>
            </a:lvl5pPr>
            <a:lvl6pPr lvl="5" algn="r">
              <a:buNone/>
              <a:defRPr sz="1300" b="1">
                <a:solidFill>
                  <a:schemeClr val="dk1"/>
                </a:solidFill>
                <a:latin typeface="Work Sans"/>
                <a:ea typeface="Work Sans"/>
                <a:cs typeface="Work Sans"/>
                <a:sym typeface="Work Sans"/>
              </a:defRPr>
            </a:lvl6pPr>
            <a:lvl7pPr lvl="6" algn="r">
              <a:buNone/>
              <a:defRPr sz="1300" b="1">
                <a:solidFill>
                  <a:schemeClr val="dk1"/>
                </a:solidFill>
                <a:latin typeface="Work Sans"/>
                <a:ea typeface="Work Sans"/>
                <a:cs typeface="Work Sans"/>
                <a:sym typeface="Work Sans"/>
              </a:defRPr>
            </a:lvl7pPr>
            <a:lvl8pPr lvl="7" algn="r">
              <a:buNone/>
              <a:defRPr sz="1300" b="1">
                <a:solidFill>
                  <a:schemeClr val="dk1"/>
                </a:solidFill>
                <a:latin typeface="Work Sans"/>
                <a:ea typeface="Work Sans"/>
                <a:cs typeface="Work Sans"/>
                <a:sym typeface="Work Sans"/>
              </a:defRPr>
            </a:lvl8pPr>
            <a:lvl9pPr lvl="8" algn="r">
              <a:buNone/>
              <a:defRPr sz="1300" b="1">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9"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ctrTitle"/>
          </p:nvPr>
        </p:nvSpPr>
        <p:spPr>
          <a:xfrm>
            <a:off x="870308" y="2538242"/>
            <a:ext cx="583529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a:latin typeface="Congenial" panose="020B0604020202020204" pitchFamily="2" charset="0"/>
              </a:rPr>
              <a:t>The impact of </a:t>
            </a:r>
            <a:br>
              <a:rPr lang="en-US" sz="3200" dirty="0">
                <a:latin typeface="Congenial" panose="020B0604020202020204" pitchFamily="2" charset="0"/>
              </a:rPr>
            </a:br>
            <a:r>
              <a:rPr lang="en-US" sz="3200" dirty="0">
                <a:solidFill>
                  <a:srgbClr val="FF0000"/>
                </a:solidFill>
                <a:latin typeface="Congenial" panose="020B0604020202020204" pitchFamily="2" charset="0"/>
              </a:rPr>
              <a:t>SHIELD</a:t>
            </a:r>
            <a:r>
              <a:rPr lang="en-US" sz="3200" dirty="0">
                <a:latin typeface="Congenial" panose="020B0604020202020204" pitchFamily="2" charset="0"/>
              </a:rPr>
              <a:t> </a:t>
            </a:r>
            <a:r>
              <a:rPr lang="en-US" sz="3200" dirty="0">
                <a:solidFill>
                  <a:srgbClr val="FF0000"/>
                </a:solidFill>
                <a:latin typeface="Congenial" panose="020B0604020202020204" pitchFamily="2" charset="0"/>
              </a:rPr>
              <a:t>training</a:t>
            </a:r>
            <a:r>
              <a:rPr lang="en-US" sz="3200" dirty="0">
                <a:latin typeface="Congenial" panose="020B0604020202020204" pitchFamily="2" charset="0"/>
              </a:rPr>
              <a:t> </a:t>
            </a:r>
            <a:br>
              <a:rPr lang="en-US" sz="3200" dirty="0">
                <a:latin typeface="Congenial" panose="020B0604020202020204" pitchFamily="2" charset="0"/>
              </a:rPr>
            </a:br>
            <a:r>
              <a:rPr lang="en-US" sz="3200" dirty="0">
                <a:latin typeface="Congenial" panose="020B0604020202020204" pitchFamily="2" charset="0"/>
              </a:rPr>
              <a:t>on </a:t>
            </a:r>
            <a:r>
              <a:rPr lang="en-US" sz="3200" dirty="0">
                <a:solidFill>
                  <a:schemeClr val="tx1"/>
                </a:solidFill>
                <a:latin typeface="Congenial" panose="020B0604020202020204" pitchFamily="2" charset="0"/>
              </a:rPr>
              <a:t>law enforcement officers’ </a:t>
            </a:r>
            <a:br>
              <a:rPr lang="en-US" sz="3200" dirty="0">
                <a:solidFill>
                  <a:srgbClr val="FF0000"/>
                </a:solidFill>
                <a:latin typeface="Congenial" panose="020B0604020202020204" pitchFamily="2" charset="0"/>
              </a:rPr>
            </a:br>
            <a:r>
              <a:rPr lang="en-US" sz="3200" dirty="0">
                <a:solidFill>
                  <a:srgbClr val="FF0000"/>
                </a:solidFill>
                <a:latin typeface="Congenial" panose="020B0604020202020204" pitchFamily="2" charset="0"/>
              </a:rPr>
              <a:t>harm reduction attitudes, beliefs, and knowledge</a:t>
            </a:r>
            <a:endParaRPr sz="3200" dirty="0">
              <a:solidFill>
                <a:srgbClr val="FF0000"/>
              </a:solidFill>
              <a:latin typeface="Congenial" panose="020B0604020202020204" pitchFamily="2" charset="0"/>
            </a:endParaRPr>
          </a:p>
        </p:txBody>
      </p:sp>
      <p:pic>
        <p:nvPicPr>
          <p:cNvPr id="3" name="Graphic 2" descr="Teacher with solid fill">
            <a:extLst>
              <a:ext uri="{FF2B5EF4-FFF2-40B4-BE49-F238E27FC236}">
                <a16:creationId xmlns:a16="http://schemas.microsoft.com/office/drawing/2014/main" id="{72725065-559A-30AD-42CE-DBF6D04305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4845" y="338894"/>
            <a:ext cx="1645920" cy="1645920"/>
          </a:xfrm>
          <a:prstGeom prst="rect">
            <a:avLst/>
          </a:prstGeom>
        </p:spPr>
      </p:pic>
      <p:sp>
        <p:nvSpPr>
          <p:cNvPr id="4" name="TextBox 3">
            <a:extLst>
              <a:ext uri="{FF2B5EF4-FFF2-40B4-BE49-F238E27FC236}">
                <a16:creationId xmlns:a16="http://schemas.microsoft.com/office/drawing/2014/main" id="{672B84EC-044C-8689-1286-10E8B32B9ADE}"/>
              </a:ext>
            </a:extLst>
          </p:cNvPr>
          <p:cNvSpPr txBox="1"/>
          <p:nvPr/>
        </p:nvSpPr>
        <p:spPr>
          <a:xfrm>
            <a:off x="513466" y="4017667"/>
            <a:ext cx="8119090" cy="646331"/>
          </a:xfrm>
          <a:prstGeom prst="rect">
            <a:avLst/>
          </a:prstGeom>
          <a:noFill/>
        </p:spPr>
        <p:txBody>
          <a:bodyPr wrap="square" rtlCol="0">
            <a:spAutoFit/>
          </a:bodyPr>
          <a:lstStyle/>
          <a:p>
            <a:r>
              <a:rPr lang="en-US" sz="1800" b="1" dirty="0">
                <a:latin typeface="Century Gothic" panose="020B0502020202020204" pitchFamily="34" charset="0"/>
              </a:rPr>
              <a:t>ST SIDDIQUI, Z BUDESA, L CONNORS, A LA MANNA, </a:t>
            </a:r>
            <a:br>
              <a:rPr lang="en-US" sz="1800" b="1" dirty="0">
                <a:latin typeface="Century Gothic" panose="020B0502020202020204" pitchFamily="34" charset="0"/>
              </a:rPr>
            </a:br>
            <a:r>
              <a:rPr lang="en-US" sz="1800" b="1" dirty="0">
                <a:latin typeface="Century Gothic" panose="020B0502020202020204" pitchFamily="34" charset="0"/>
              </a:rPr>
              <a:t>R SMITH, J GOULKA, L BELETSKY, RP WINOGRAD</a:t>
            </a:r>
          </a:p>
        </p:txBody>
      </p:sp>
      <p:pic>
        <p:nvPicPr>
          <p:cNvPr id="9" name="Picture 8">
            <a:extLst>
              <a:ext uri="{FF2B5EF4-FFF2-40B4-BE49-F238E27FC236}">
                <a16:creationId xmlns:a16="http://schemas.microsoft.com/office/drawing/2014/main" id="{5C44D7D5-19FB-FE7B-D3E8-A523BCC95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61" y="426106"/>
            <a:ext cx="2983904" cy="59678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5" name="Google Shape;85;p14"/>
          <p:cNvPicPr preferRelativeResize="0"/>
          <p:nvPr/>
        </p:nvPicPr>
        <p:blipFill>
          <a:blip r:embed="rId3"/>
          <a:srcRect/>
          <a:stretch/>
        </p:blipFill>
        <p:spPr>
          <a:xfrm>
            <a:off x="4380075" y="393450"/>
            <a:ext cx="4368875" cy="4368875"/>
          </a:xfrm>
          <a:prstGeom prst="rect">
            <a:avLst/>
          </a:prstGeom>
          <a:noFill/>
          <a:ln>
            <a:noFill/>
          </a:ln>
        </p:spPr>
      </p:pic>
      <p:sp>
        <p:nvSpPr>
          <p:cNvPr id="86" name="Google Shape;86;p1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Google Shape;236;p27">
            <a:extLst>
              <a:ext uri="{FF2B5EF4-FFF2-40B4-BE49-F238E27FC236}">
                <a16:creationId xmlns:a16="http://schemas.microsoft.com/office/drawing/2014/main" id="{8BE9CA79-B0DF-C949-D1FB-43DD597F0A27}"/>
              </a:ext>
            </a:extLst>
          </p:cNvPr>
          <p:cNvSpPr txBox="1">
            <a:spLocks/>
          </p:cNvSpPr>
          <p:nvPr/>
        </p:nvSpPr>
        <p:spPr>
          <a:xfrm>
            <a:off x="1832550" y="929980"/>
            <a:ext cx="2547526" cy="89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US" sz="3600" dirty="0">
                <a:solidFill>
                  <a:srgbClr val="FF0000"/>
                </a:solidFill>
                <a:latin typeface="Congenial" panose="02000503040000020004" pitchFamily="2" charset="0"/>
              </a:rPr>
              <a:t>1,331</a:t>
            </a:r>
            <a:r>
              <a:rPr lang="en-US" sz="3600" dirty="0">
                <a:solidFill>
                  <a:schemeClr val="tx1"/>
                </a:solidFill>
                <a:latin typeface="Congenial" panose="02000503040000020004" pitchFamily="2" charset="0"/>
              </a:rPr>
              <a:t> </a:t>
            </a:r>
            <a:br>
              <a:rPr lang="en-US" sz="3600" dirty="0">
                <a:solidFill>
                  <a:schemeClr val="tx1"/>
                </a:solidFill>
                <a:latin typeface="Congenial" panose="02000503040000020004" pitchFamily="2" charset="0"/>
              </a:rPr>
            </a:br>
            <a:r>
              <a:rPr lang="en-US" sz="1600" dirty="0">
                <a:solidFill>
                  <a:schemeClr val="tx1"/>
                </a:solidFill>
                <a:latin typeface="Congenial" panose="02000503040000020004" pitchFamily="2" charset="0"/>
              </a:rPr>
              <a:t>LEOs trained between Dec 2020 and May 2023</a:t>
            </a:r>
            <a:endParaRPr lang="en-US" sz="3600" dirty="0">
              <a:solidFill>
                <a:schemeClr val="tx1"/>
              </a:solidFill>
              <a:latin typeface="Congenial" panose="02000503040000020004" pitchFamily="2" charset="0"/>
            </a:endParaRPr>
          </a:p>
        </p:txBody>
      </p:sp>
      <p:sp>
        <p:nvSpPr>
          <p:cNvPr id="3" name="Google Shape;238;p27">
            <a:extLst>
              <a:ext uri="{FF2B5EF4-FFF2-40B4-BE49-F238E27FC236}">
                <a16:creationId xmlns:a16="http://schemas.microsoft.com/office/drawing/2014/main" id="{85008F71-7142-CA3C-06ED-0171942BAD69}"/>
              </a:ext>
            </a:extLst>
          </p:cNvPr>
          <p:cNvSpPr txBox="1">
            <a:spLocks/>
          </p:cNvSpPr>
          <p:nvPr/>
        </p:nvSpPr>
        <p:spPr>
          <a:xfrm>
            <a:off x="1832549" y="3680488"/>
            <a:ext cx="2426413" cy="89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US" sz="3600" dirty="0">
                <a:solidFill>
                  <a:srgbClr val="FF0000"/>
                </a:solidFill>
                <a:latin typeface="Congenial" panose="02000503040000020004" pitchFamily="2" charset="0"/>
              </a:rPr>
              <a:t>94% </a:t>
            </a:r>
            <a:br>
              <a:rPr lang="en-US" sz="2800" dirty="0">
                <a:latin typeface="Congenial" panose="02000503040000020004" pitchFamily="2" charset="0"/>
              </a:rPr>
            </a:br>
            <a:r>
              <a:rPr lang="en-US" sz="1600" dirty="0">
                <a:latin typeface="Congenial" panose="02000503040000020004" pitchFamily="2" charset="0"/>
              </a:rPr>
              <a:t>reported learning something new</a:t>
            </a:r>
            <a:endParaRPr lang="en-US" sz="2000" dirty="0">
              <a:latin typeface="Congenial" panose="02000503040000020004" pitchFamily="2" charset="0"/>
            </a:endParaRPr>
          </a:p>
        </p:txBody>
      </p:sp>
      <p:sp>
        <p:nvSpPr>
          <p:cNvPr id="4" name="Google Shape;240;p27">
            <a:extLst>
              <a:ext uri="{FF2B5EF4-FFF2-40B4-BE49-F238E27FC236}">
                <a16:creationId xmlns:a16="http://schemas.microsoft.com/office/drawing/2014/main" id="{33A17DB3-1EA1-B0FB-4B28-328CCE61C081}"/>
              </a:ext>
            </a:extLst>
          </p:cNvPr>
          <p:cNvSpPr txBox="1">
            <a:spLocks/>
          </p:cNvSpPr>
          <p:nvPr/>
        </p:nvSpPr>
        <p:spPr>
          <a:xfrm>
            <a:off x="1832549" y="2132236"/>
            <a:ext cx="2426413" cy="89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US" sz="3600" dirty="0">
                <a:solidFill>
                  <a:srgbClr val="FF0000"/>
                </a:solidFill>
                <a:latin typeface="Congenial" panose="02000503040000020004" pitchFamily="2" charset="0"/>
              </a:rPr>
              <a:t>103</a:t>
            </a:r>
            <a:r>
              <a:rPr lang="en-US" sz="3600" dirty="0">
                <a:solidFill>
                  <a:schemeClr val="tx1"/>
                </a:solidFill>
                <a:latin typeface="Congenial" panose="02000503040000020004" pitchFamily="2" charset="0"/>
              </a:rPr>
              <a:t> </a:t>
            </a:r>
            <a:br>
              <a:rPr lang="en-US" sz="3600" dirty="0">
                <a:solidFill>
                  <a:schemeClr val="tx1"/>
                </a:solidFill>
                <a:latin typeface="Congenial" panose="02000503040000020004" pitchFamily="2" charset="0"/>
              </a:rPr>
            </a:br>
            <a:r>
              <a:rPr lang="en-US" sz="1600" dirty="0">
                <a:solidFill>
                  <a:schemeClr val="tx1"/>
                </a:solidFill>
                <a:latin typeface="Congenial" panose="02000503040000020004" pitchFamily="2" charset="0"/>
              </a:rPr>
              <a:t>training sessions</a:t>
            </a:r>
            <a:endParaRPr lang="en-US" sz="2000" dirty="0">
              <a:solidFill>
                <a:schemeClr val="tx1"/>
              </a:solidFill>
              <a:latin typeface="Congenial" panose="02000503040000020004" pitchFamily="2" charset="0"/>
            </a:endParaRPr>
          </a:p>
        </p:txBody>
      </p:sp>
      <p:grpSp>
        <p:nvGrpSpPr>
          <p:cNvPr id="5" name="Google Shape;243;p27">
            <a:extLst>
              <a:ext uri="{FF2B5EF4-FFF2-40B4-BE49-F238E27FC236}">
                <a16:creationId xmlns:a16="http://schemas.microsoft.com/office/drawing/2014/main" id="{2B4AEF2F-AB51-5A9E-A11B-E68DAD840E41}"/>
              </a:ext>
            </a:extLst>
          </p:cNvPr>
          <p:cNvGrpSpPr/>
          <p:nvPr/>
        </p:nvGrpSpPr>
        <p:grpSpPr>
          <a:xfrm>
            <a:off x="871463" y="3541268"/>
            <a:ext cx="769875" cy="711651"/>
            <a:chOff x="5975075" y="2327500"/>
            <a:chExt cx="420100" cy="388350"/>
          </a:xfrm>
        </p:grpSpPr>
        <p:sp>
          <p:nvSpPr>
            <p:cNvPr id="6" name="Google Shape;244;p27">
              <a:extLst>
                <a:ext uri="{FF2B5EF4-FFF2-40B4-BE49-F238E27FC236}">
                  <a16:creationId xmlns:a16="http://schemas.microsoft.com/office/drawing/2014/main" id="{A78B12F9-DA27-2304-3200-7900E8F37137}"/>
                </a:ext>
              </a:extLst>
            </p:cNvPr>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7" name="Google Shape;245;p27">
              <a:extLst>
                <a:ext uri="{FF2B5EF4-FFF2-40B4-BE49-F238E27FC236}">
                  <a16:creationId xmlns:a16="http://schemas.microsoft.com/office/drawing/2014/main" id="{067A344C-6AE3-8921-B70F-5065145382EE}"/>
                </a:ext>
              </a:extLst>
            </p:cNvPr>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grpSp>
      <p:pic>
        <p:nvPicPr>
          <p:cNvPr id="8" name="Graphic 7" descr="Classroom with solid fill">
            <a:extLst>
              <a:ext uri="{FF2B5EF4-FFF2-40B4-BE49-F238E27FC236}">
                <a16:creationId xmlns:a16="http://schemas.microsoft.com/office/drawing/2014/main" id="{39406546-9DAF-CE5A-45EF-DC110DB919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167" y="2114550"/>
            <a:ext cx="914400" cy="914400"/>
          </a:xfrm>
          <a:prstGeom prst="rect">
            <a:avLst/>
          </a:prstGeom>
        </p:spPr>
      </p:pic>
      <p:pic>
        <p:nvPicPr>
          <p:cNvPr id="9" name="Graphic 8" descr="Graduation cap with solid fill">
            <a:extLst>
              <a:ext uri="{FF2B5EF4-FFF2-40B4-BE49-F238E27FC236}">
                <a16:creationId xmlns:a16="http://schemas.microsoft.com/office/drawing/2014/main" id="{8A4C70BA-A2FD-0BE5-5A2B-8217F12404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167" y="667513"/>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5602CF-071B-7124-6DBC-E24508EA842C}"/>
              </a:ext>
            </a:extLst>
          </p:cNvPr>
          <p:cNvSpPr>
            <a:spLocks noGrp="1"/>
          </p:cNvSpPr>
          <p:nvPr>
            <p:ph type="title"/>
          </p:nvPr>
        </p:nvSpPr>
        <p:spPr>
          <a:xfrm>
            <a:off x="869149" y="567043"/>
            <a:ext cx="5665465" cy="1360200"/>
          </a:xfrm>
        </p:spPr>
        <p:txBody>
          <a:bodyPr/>
          <a:lstStyle/>
          <a:p>
            <a:r>
              <a:rPr lang="en-US" dirty="0">
                <a:latin typeface="Congenial" panose="02000503040000020004" pitchFamily="2" charset="0"/>
              </a:rPr>
              <a:t>Evaluation questions</a:t>
            </a:r>
          </a:p>
        </p:txBody>
      </p:sp>
      <p:sp>
        <p:nvSpPr>
          <p:cNvPr id="4" name="Text Placeholder 3">
            <a:extLst>
              <a:ext uri="{FF2B5EF4-FFF2-40B4-BE49-F238E27FC236}">
                <a16:creationId xmlns:a16="http://schemas.microsoft.com/office/drawing/2014/main" id="{D556D992-BE78-95C4-6B23-4F32B59C6452}"/>
              </a:ext>
            </a:extLst>
          </p:cNvPr>
          <p:cNvSpPr>
            <a:spLocks noGrp="1"/>
          </p:cNvSpPr>
          <p:nvPr>
            <p:ph type="body" idx="1"/>
          </p:nvPr>
        </p:nvSpPr>
        <p:spPr>
          <a:xfrm>
            <a:off x="1123001" y="2389203"/>
            <a:ext cx="2995516" cy="2040000"/>
          </a:xfrm>
        </p:spPr>
        <p:txBody>
          <a:bodyPr/>
          <a:lstStyle/>
          <a:p>
            <a:r>
              <a:rPr lang="en-US" sz="1800" dirty="0">
                <a:latin typeface="+mj-lt"/>
              </a:rPr>
              <a:t>Knowledge of disease risk from needle-stick injury?</a:t>
            </a:r>
          </a:p>
        </p:txBody>
      </p:sp>
      <p:sp>
        <p:nvSpPr>
          <p:cNvPr id="5" name="Text Placeholder 4">
            <a:extLst>
              <a:ext uri="{FF2B5EF4-FFF2-40B4-BE49-F238E27FC236}">
                <a16:creationId xmlns:a16="http://schemas.microsoft.com/office/drawing/2014/main" id="{FFEDF94F-954E-469A-EF73-FA71D0A37644}"/>
              </a:ext>
            </a:extLst>
          </p:cNvPr>
          <p:cNvSpPr>
            <a:spLocks noGrp="1"/>
          </p:cNvSpPr>
          <p:nvPr>
            <p:ph type="body" idx="2"/>
          </p:nvPr>
        </p:nvSpPr>
        <p:spPr>
          <a:xfrm>
            <a:off x="4494163" y="2389203"/>
            <a:ext cx="3208136" cy="2040000"/>
          </a:xfrm>
        </p:spPr>
        <p:txBody>
          <a:bodyPr/>
          <a:lstStyle/>
          <a:p>
            <a:r>
              <a:rPr lang="en-US" sz="1800" dirty="0">
                <a:latin typeface="+mj-lt"/>
              </a:rPr>
              <a:t>Knowledge of risk of overdose from fentanyl exposure (inhaling or touching)?</a:t>
            </a:r>
          </a:p>
        </p:txBody>
      </p:sp>
      <p:sp>
        <p:nvSpPr>
          <p:cNvPr id="6" name="Text Placeholder 5">
            <a:extLst>
              <a:ext uri="{FF2B5EF4-FFF2-40B4-BE49-F238E27FC236}">
                <a16:creationId xmlns:a16="http://schemas.microsoft.com/office/drawing/2014/main" id="{CA3C66F7-80CE-9ACA-32B2-B9A312F6D9DB}"/>
              </a:ext>
            </a:extLst>
          </p:cNvPr>
          <p:cNvSpPr>
            <a:spLocks noGrp="1"/>
          </p:cNvSpPr>
          <p:nvPr>
            <p:ph type="body" idx="3"/>
          </p:nvPr>
        </p:nvSpPr>
        <p:spPr>
          <a:xfrm>
            <a:off x="869150" y="1958166"/>
            <a:ext cx="6996177" cy="497043"/>
          </a:xfrm>
        </p:spPr>
        <p:txBody>
          <a:bodyPr/>
          <a:lstStyle/>
          <a:p>
            <a:pPr marL="139700" indent="0">
              <a:buNone/>
            </a:pPr>
            <a:r>
              <a:rPr lang="en-US" sz="1600" b="1" dirty="0">
                <a:latin typeface="+mj-lt"/>
              </a:rPr>
              <a:t>Following training, what is the change in law enforcement officers’ </a:t>
            </a:r>
          </a:p>
        </p:txBody>
      </p:sp>
      <p:sp>
        <p:nvSpPr>
          <p:cNvPr id="2" name="Slide Number Placeholder 1">
            <a:extLst>
              <a:ext uri="{FF2B5EF4-FFF2-40B4-BE49-F238E27FC236}">
                <a16:creationId xmlns:a16="http://schemas.microsoft.com/office/drawing/2014/main" id="{F93B8777-85BA-2F68-DC28-25D3E91901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10" name="Graphic 9" descr="Badge Question Mark with solid fill">
            <a:extLst>
              <a:ext uri="{FF2B5EF4-FFF2-40B4-BE49-F238E27FC236}">
                <a16:creationId xmlns:a16="http://schemas.microsoft.com/office/drawing/2014/main" id="{40F23232-A5EB-0E53-C662-8A1CB71A91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2299" y="546394"/>
            <a:ext cx="914400" cy="914400"/>
          </a:xfrm>
          <a:prstGeom prst="rect">
            <a:avLst/>
          </a:prstGeom>
        </p:spPr>
      </p:pic>
      <p:sp>
        <p:nvSpPr>
          <p:cNvPr id="7" name="Text Placeholder 3">
            <a:extLst>
              <a:ext uri="{FF2B5EF4-FFF2-40B4-BE49-F238E27FC236}">
                <a16:creationId xmlns:a16="http://schemas.microsoft.com/office/drawing/2014/main" id="{2311963F-9EEE-870D-E45D-8FC97CDF0000}"/>
              </a:ext>
            </a:extLst>
          </p:cNvPr>
          <p:cNvSpPr txBox="1">
            <a:spLocks/>
          </p:cNvSpPr>
          <p:nvPr/>
        </p:nvSpPr>
        <p:spPr>
          <a:xfrm>
            <a:off x="1139315" y="3574469"/>
            <a:ext cx="3160157" cy="8472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1pPr>
            <a:lvl2pPr marL="914400" marR="0" lvl="1"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2pPr>
            <a:lvl3pPr marL="1371600" marR="0" lvl="2"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3pPr>
            <a:lvl4pPr marL="1828800" marR="0" lvl="3"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4pPr>
            <a:lvl5pPr marL="2286000" marR="0" lvl="4"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5pPr>
            <a:lvl6pPr marL="2743200" marR="0" lvl="5"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6pPr>
            <a:lvl7pPr marL="3200400" marR="0" lvl="6"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7pPr>
            <a:lvl8pPr marL="3657600" marR="0" lvl="7"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8pPr>
            <a:lvl9pPr marL="4114800" marR="0" lvl="8"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9pPr>
          </a:lstStyle>
          <a:p>
            <a:r>
              <a:rPr lang="en-US" sz="1800">
                <a:latin typeface="+mj-lt"/>
              </a:rPr>
              <a:t>Attitudes towards people who use drugs?</a:t>
            </a:r>
            <a:endParaRPr lang="en-US" sz="1800" dirty="0">
              <a:latin typeface="+mj-lt"/>
            </a:endParaRPr>
          </a:p>
        </p:txBody>
      </p:sp>
      <p:sp>
        <p:nvSpPr>
          <p:cNvPr id="8" name="Text Placeholder 4">
            <a:extLst>
              <a:ext uri="{FF2B5EF4-FFF2-40B4-BE49-F238E27FC236}">
                <a16:creationId xmlns:a16="http://schemas.microsoft.com/office/drawing/2014/main" id="{8476F1F6-D9A1-2602-CF5E-312C89ADA39F}"/>
              </a:ext>
            </a:extLst>
          </p:cNvPr>
          <p:cNvSpPr txBox="1">
            <a:spLocks/>
          </p:cNvSpPr>
          <p:nvPr/>
        </p:nvSpPr>
        <p:spPr>
          <a:xfrm>
            <a:off x="4526436" y="3574469"/>
            <a:ext cx="2954851" cy="8472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1pPr>
            <a:lvl2pPr marL="914400" marR="0" lvl="1"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2pPr>
            <a:lvl3pPr marL="1371600" marR="0" lvl="2"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3pPr>
            <a:lvl4pPr marL="1828800" marR="0" lvl="3"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4pPr>
            <a:lvl5pPr marL="2286000" marR="0" lvl="4"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5pPr>
            <a:lvl6pPr marL="2743200" marR="0" lvl="5"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6pPr>
            <a:lvl7pPr marL="3200400" marR="0" lvl="6"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7pPr>
            <a:lvl8pPr marL="3657600" marR="0" lvl="7"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8pPr>
            <a:lvl9pPr marL="4114800" marR="0" lvl="8" indent="-317500" algn="l" rtl="0">
              <a:lnSpc>
                <a:spcPct val="100000"/>
              </a:lnSpc>
              <a:spcBef>
                <a:spcPts val="0"/>
              </a:spcBef>
              <a:spcAft>
                <a:spcPts val="0"/>
              </a:spcAft>
              <a:buClr>
                <a:schemeClr val="dk1"/>
              </a:buClr>
              <a:buSzPts val="1400"/>
              <a:buFont typeface="Work Sans Regular"/>
              <a:buChar char="■"/>
              <a:defRPr sz="1400" b="0" i="0" u="none" strike="noStrike" cap="none">
                <a:solidFill>
                  <a:schemeClr val="dk1"/>
                </a:solidFill>
                <a:latin typeface="Work Sans Regular"/>
                <a:ea typeface="Work Sans Regular"/>
                <a:cs typeface="Work Sans Regular"/>
                <a:sym typeface="Work Sans Regular"/>
              </a:defRPr>
            </a:lvl9pPr>
          </a:lstStyle>
          <a:p>
            <a:r>
              <a:rPr lang="en-US" sz="1800">
                <a:latin typeface="+mj-lt"/>
              </a:rPr>
              <a:t>Naloxone-related risk compensation beliefs?</a:t>
            </a:r>
            <a:endParaRPr lang="en-US" sz="1800" dirty="0">
              <a:latin typeface="+mj-lt"/>
            </a:endParaRPr>
          </a:p>
        </p:txBody>
      </p:sp>
    </p:spTree>
    <p:extLst>
      <p:ext uri="{BB962C8B-B14F-4D97-AF65-F5344CB8AC3E}">
        <p14:creationId xmlns:p14="http://schemas.microsoft.com/office/powerpoint/2010/main" val="82391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69149" y="650171"/>
            <a:ext cx="649307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B0604020202020204" pitchFamily="2" charset="0"/>
              </a:rPr>
              <a:t>Methods</a:t>
            </a:r>
            <a:endParaRPr dirty="0">
              <a:latin typeface="Congenial" panose="020B0604020202020204" pitchFamily="2" charset="0"/>
            </a:endParaRPr>
          </a:p>
        </p:txBody>
      </p:sp>
      <p:sp>
        <p:nvSpPr>
          <p:cNvPr id="105" name="Google Shape;105;p17"/>
          <p:cNvSpPr txBox="1">
            <a:spLocks noGrp="1"/>
          </p:cNvSpPr>
          <p:nvPr>
            <p:ph type="body" idx="1"/>
          </p:nvPr>
        </p:nvSpPr>
        <p:spPr>
          <a:xfrm>
            <a:off x="869150" y="1897285"/>
            <a:ext cx="7405800"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1800" b="0" i="0" u="none" strike="noStrike" dirty="0">
                <a:solidFill>
                  <a:srgbClr val="000000"/>
                </a:solidFill>
                <a:effectLst/>
                <a:latin typeface="Arial" panose="020B0604020202020204" pitchFamily="34" charset="0"/>
              </a:rPr>
              <a:t>Comparison of pre- and post-training scores:</a:t>
            </a:r>
          </a:p>
          <a:p>
            <a:pPr lvl="1">
              <a:spcBef>
                <a:spcPts val="600"/>
              </a:spcBef>
              <a:buChar char="▪"/>
            </a:pPr>
            <a:r>
              <a:rPr lang="en-US" sz="1800" b="0" i="0" u="none" strike="noStrike" dirty="0">
                <a:solidFill>
                  <a:srgbClr val="000000"/>
                </a:solidFill>
                <a:effectLst/>
                <a:latin typeface="Arial" panose="020B0604020202020204" pitchFamily="34" charset="0"/>
              </a:rPr>
              <a:t>Occupational safety knowledge</a:t>
            </a:r>
          </a:p>
          <a:p>
            <a:pPr lvl="2">
              <a:spcBef>
                <a:spcPts val="600"/>
              </a:spcBef>
              <a:buChar char="▪"/>
            </a:pPr>
            <a:r>
              <a:rPr lang="en-US" sz="1600" dirty="0">
                <a:solidFill>
                  <a:srgbClr val="000000"/>
                </a:solidFill>
                <a:latin typeface="Arial" panose="020B0604020202020204" pitchFamily="34" charset="0"/>
              </a:rPr>
              <a:t>Needle-stick injury disease risk</a:t>
            </a:r>
          </a:p>
          <a:p>
            <a:pPr lvl="2">
              <a:spcBef>
                <a:spcPts val="600"/>
              </a:spcBef>
              <a:buChar char="▪"/>
            </a:pPr>
            <a:r>
              <a:rPr lang="en-US" sz="1600" b="0" i="0" u="none" strike="noStrike" dirty="0">
                <a:solidFill>
                  <a:srgbClr val="000000"/>
                </a:solidFill>
                <a:effectLst/>
                <a:latin typeface="Arial" panose="020B0604020202020204" pitchFamily="34" charset="0"/>
              </a:rPr>
              <a:t>Risk of overdose from fentanyl exposure</a:t>
            </a:r>
          </a:p>
          <a:p>
            <a:pPr lvl="1">
              <a:spcBef>
                <a:spcPts val="600"/>
              </a:spcBef>
              <a:buChar char="▪"/>
            </a:pPr>
            <a:r>
              <a:rPr lang="en-US" sz="1800" dirty="0">
                <a:solidFill>
                  <a:srgbClr val="000000"/>
                </a:solidFill>
                <a:latin typeface="Arial" panose="020B0604020202020204" pitchFamily="34" charset="0"/>
              </a:rPr>
              <a:t>Attitudes and beliefs</a:t>
            </a:r>
          </a:p>
          <a:p>
            <a:pPr lvl="2">
              <a:spcBef>
                <a:spcPts val="600"/>
              </a:spcBef>
              <a:buChar char="▪"/>
            </a:pPr>
            <a:r>
              <a:rPr lang="en-US" sz="1600" dirty="0">
                <a:solidFill>
                  <a:srgbClr val="000000"/>
                </a:solidFill>
                <a:latin typeface="Arial" panose="020B0604020202020204" pitchFamily="34" charset="0"/>
              </a:rPr>
              <a:t>Naloxone-related risk compensation beliefs</a:t>
            </a:r>
          </a:p>
          <a:p>
            <a:pPr lvl="2">
              <a:spcBef>
                <a:spcPts val="600"/>
              </a:spcBef>
              <a:buChar char="▪"/>
            </a:pPr>
            <a:r>
              <a:rPr lang="en-US" sz="1600" dirty="0">
                <a:solidFill>
                  <a:srgbClr val="000000"/>
                </a:solidFill>
                <a:latin typeface="Arial" panose="020B0604020202020204" pitchFamily="34" charset="0"/>
              </a:rPr>
              <a:t>Negative attitudes towards people who use drugs</a:t>
            </a:r>
          </a:p>
          <a:p>
            <a:pPr lvl="2">
              <a:spcBef>
                <a:spcPts val="600"/>
              </a:spcBef>
              <a:buChar char="▪"/>
            </a:pPr>
            <a:endParaRPr lang="en-US" sz="1800" b="0" i="0" u="none" strike="noStrike" dirty="0">
              <a:solidFill>
                <a:srgbClr val="000000"/>
              </a:solidFill>
              <a:effectLst/>
              <a:latin typeface="Arial" panose="020B0604020202020204" pitchFamily="34" charset="0"/>
            </a:endParaRPr>
          </a:p>
        </p:txBody>
      </p:sp>
      <p:sp>
        <p:nvSpPr>
          <p:cNvPr id="110" name="Google Shape;110;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 name="Google Shape;358;p36">
            <a:extLst>
              <a:ext uri="{FF2B5EF4-FFF2-40B4-BE49-F238E27FC236}">
                <a16:creationId xmlns:a16="http://schemas.microsoft.com/office/drawing/2014/main" id="{42E670D4-5523-E833-ED2E-E2DA79E78526}"/>
              </a:ext>
            </a:extLst>
          </p:cNvPr>
          <p:cNvGrpSpPr/>
          <p:nvPr/>
        </p:nvGrpSpPr>
        <p:grpSpPr>
          <a:xfrm>
            <a:off x="7518513" y="711723"/>
            <a:ext cx="901025" cy="901025"/>
            <a:chOff x="1922075" y="1629000"/>
            <a:chExt cx="437200" cy="437200"/>
          </a:xfrm>
        </p:grpSpPr>
        <p:sp>
          <p:nvSpPr>
            <p:cNvPr id="3" name="Google Shape;359;p36">
              <a:extLst>
                <a:ext uri="{FF2B5EF4-FFF2-40B4-BE49-F238E27FC236}">
                  <a16:creationId xmlns:a16="http://schemas.microsoft.com/office/drawing/2014/main" id="{FFBD691D-D54A-4838-AE8A-1E4418925BFD}"/>
                </a:ext>
              </a:extLst>
            </p:cNvPr>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60;p36">
              <a:extLst>
                <a:ext uri="{FF2B5EF4-FFF2-40B4-BE49-F238E27FC236}">
                  <a16:creationId xmlns:a16="http://schemas.microsoft.com/office/drawing/2014/main" id="{C6F3EB01-7EA0-59F0-AA03-2074139EC7E3}"/>
                </a:ext>
              </a:extLst>
            </p:cNvPr>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0960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69149" y="847600"/>
            <a:ext cx="649307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B0604020202020204" pitchFamily="2" charset="0"/>
              </a:rPr>
              <a:t>Beliefs </a:t>
            </a:r>
            <a:r>
              <a:rPr lang="en" dirty="0">
                <a:solidFill>
                  <a:schemeClr val="tx1"/>
                </a:solidFill>
                <a:latin typeface="Congenial" panose="020B0604020202020204" pitchFamily="2" charset="0"/>
              </a:rPr>
              <a:t>scale</a:t>
            </a:r>
            <a:endParaRPr dirty="0">
              <a:latin typeface="Congenial" panose="020B0604020202020204" pitchFamily="2" charset="0"/>
            </a:endParaRPr>
          </a:p>
        </p:txBody>
      </p:sp>
      <p:sp>
        <p:nvSpPr>
          <p:cNvPr id="105" name="Google Shape;105;p17"/>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1800" b="0" i="0" u="none" strike="noStrike" dirty="0">
                <a:solidFill>
                  <a:srgbClr val="000000"/>
                </a:solidFill>
                <a:effectLst/>
                <a:latin typeface="Arial" panose="020B0604020202020204" pitchFamily="34" charset="0"/>
              </a:rPr>
              <a:t>Naloxone-related Risk Compensation Beliefs (</a:t>
            </a:r>
            <a:r>
              <a:rPr lang="en-US" sz="1800" b="0" i="0" u="none" strike="noStrike" dirty="0" err="1">
                <a:solidFill>
                  <a:srgbClr val="000000"/>
                </a:solidFill>
                <a:effectLst/>
                <a:latin typeface="Arial" panose="020B0604020202020204" pitchFamily="34" charset="0"/>
              </a:rPr>
              <a:t>NaRRC</a:t>
            </a:r>
            <a:r>
              <a:rPr lang="en-US" sz="1800" b="0" i="0" u="none" strike="noStrike" dirty="0">
                <a:solidFill>
                  <a:srgbClr val="000000"/>
                </a:solidFill>
                <a:effectLst/>
                <a:latin typeface="Arial" panose="020B0604020202020204" pitchFamily="34" charset="0"/>
              </a:rPr>
              <a:t>-B) Scale</a:t>
            </a:r>
          </a:p>
          <a:p>
            <a:pPr lvl="1">
              <a:spcBef>
                <a:spcPts val="600"/>
              </a:spcBef>
              <a:buChar char="▪"/>
            </a:pPr>
            <a:r>
              <a:rPr lang="en-US" sz="1800" b="0" i="0" u="none" strike="noStrike" dirty="0">
                <a:solidFill>
                  <a:srgbClr val="000000"/>
                </a:solidFill>
                <a:effectLst/>
                <a:latin typeface="Arial" panose="020B0604020202020204" pitchFamily="34" charset="0"/>
              </a:rPr>
              <a:t>4 items</a:t>
            </a:r>
          </a:p>
          <a:p>
            <a:pPr lvl="1">
              <a:spcBef>
                <a:spcPts val="600"/>
              </a:spcBef>
              <a:buChar char="▪"/>
            </a:pPr>
            <a:r>
              <a:rPr lang="en-US" sz="1800" dirty="0">
                <a:solidFill>
                  <a:srgbClr val="000000"/>
                </a:solidFill>
                <a:latin typeface="Arial" panose="020B0604020202020204" pitchFamily="34" charset="0"/>
              </a:rPr>
              <a:t>4-point Likert scale</a:t>
            </a:r>
          </a:p>
          <a:p>
            <a:pPr lvl="1">
              <a:spcBef>
                <a:spcPts val="600"/>
              </a:spcBef>
              <a:buChar char="▪"/>
            </a:pPr>
            <a:r>
              <a:rPr lang="en-US" sz="1800" b="0" i="0" u="none" strike="noStrike" dirty="0">
                <a:solidFill>
                  <a:srgbClr val="000000"/>
                </a:solidFill>
                <a:effectLst/>
                <a:latin typeface="Arial" panose="020B0604020202020204" pitchFamily="34" charset="0"/>
              </a:rPr>
              <a:t>High score = high risk compensation beliefs</a:t>
            </a:r>
          </a:p>
        </p:txBody>
      </p:sp>
      <p:sp>
        <p:nvSpPr>
          <p:cNvPr id="110" name="Google Shape;110;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3" name="Graphic 2" descr="Head with gears with solid fill">
            <a:extLst>
              <a:ext uri="{FF2B5EF4-FFF2-40B4-BE49-F238E27FC236}">
                <a16:creationId xmlns:a16="http://schemas.microsoft.com/office/drawing/2014/main" id="{92024000-F4DB-F241-1C27-DBCA5EC951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9937" y="590551"/>
            <a:ext cx="1005840" cy="1005840"/>
          </a:xfrm>
          <a:prstGeom prst="rect">
            <a:avLst/>
          </a:prstGeom>
        </p:spPr>
      </p:pic>
    </p:spTree>
    <p:extLst>
      <p:ext uri="{BB962C8B-B14F-4D97-AF65-F5344CB8AC3E}">
        <p14:creationId xmlns:p14="http://schemas.microsoft.com/office/powerpoint/2010/main" val="247288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69149" y="847600"/>
            <a:ext cx="649307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B0604020202020204" pitchFamily="2" charset="0"/>
              </a:rPr>
              <a:t>Attitudes </a:t>
            </a:r>
            <a:r>
              <a:rPr lang="en" dirty="0">
                <a:solidFill>
                  <a:schemeClr val="tx1"/>
                </a:solidFill>
                <a:latin typeface="Congenial" panose="020B0604020202020204" pitchFamily="2" charset="0"/>
              </a:rPr>
              <a:t>scale</a:t>
            </a:r>
            <a:endParaRPr dirty="0">
              <a:latin typeface="Congenial" panose="020B0604020202020204" pitchFamily="2" charset="0"/>
            </a:endParaRPr>
          </a:p>
        </p:txBody>
      </p:sp>
      <p:sp>
        <p:nvSpPr>
          <p:cNvPr id="105" name="Google Shape;105;p17"/>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1800" b="0" i="0" u="none" strike="noStrike" dirty="0">
                <a:solidFill>
                  <a:srgbClr val="000000"/>
                </a:solidFill>
                <a:effectLst/>
                <a:latin typeface="Arial" panose="020B0604020202020204" pitchFamily="34" charset="0"/>
              </a:rPr>
              <a:t>Opioid Overdose Attitudes Scale (OOAS)</a:t>
            </a:r>
          </a:p>
          <a:p>
            <a:pPr lvl="1">
              <a:spcBef>
                <a:spcPts val="600"/>
              </a:spcBef>
              <a:buChar char="▪"/>
            </a:pPr>
            <a:r>
              <a:rPr lang="en-US" sz="1800" b="0" i="0" u="none" strike="noStrike" dirty="0">
                <a:solidFill>
                  <a:srgbClr val="000000"/>
                </a:solidFill>
                <a:effectLst/>
                <a:latin typeface="Arial" panose="020B0604020202020204" pitchFamily="34" charset="0"/>
              </a:rPr>
              <a:t>5 items</a:t>
            </a:r>
          </a:p>
          <a:p>
            <a:pPr lvl="1">
              <a:spcBef>
                <a:spcPts val="600"/>
              </a:spcBef>
              <a:buChar char="▪"/>
            </a:pPr>
            <a:r>
              <a:rPr lang="en-US" sz="1800" b="0" i="0" u="none" strike="noStrike" dirty="0">
                <a:solidFill>
                  <a:srgbClr val="000000"/>
                </a:solidFill>
                <a:effectLst/>
                <a:latin typeface="Arial" panose="020B0604020202020204" pitchFamily="34" charset="0"/>
              </a:rPr>
              <a:t>4-point Likert scale</a:t>
            </a:r>
          </a:p>
          <a:p>
            <a:pPr lvl="1">
              <a:spcBef>
                <a:spcPts val="600"/>
              </a:spcBef>
              <a:buChar char="▪"/>
            </a:pPr>
            <a:r>
              <a:rPr lang="en-US" sz="1800" dirty="0">
                <a:solidFill>
                  <a:srgbClr val="000000"/>
                </a:solidFill>
                <a:latin typeface="Arial" panose="020B0604020202020204" pitchFamily="34" charset="0"/>
              </a:rPr>
              <a:t>H</a:t>
            </a:r>
            <a:r>
              <a:rPr lang="en-US" sz="1800" b="0" i="0" u="none" strike="noStrike" dirty="0">
                <a:solidFill>
                  <a:srgbClr val="000000"/>
                </a:solidFill>
                <a:effectLst/>
                <a:latin typeface="Arial" panose="020B0604020202020204" pitchFamily="34" charset="0"/>
              </a:rPr>
              <a:t>igh score = high negative attitudes towards PWUD</a:t>
            </a:r>
          </a:p>
          <a:p>
            <a:pPr lvl="1">
              <a:spcBef>
                <a:spcPts val="600"/>
              </a:spcBef>
              <a:buChar char="▪"/>
            </a:pPr>
            <a:endParaRPr lang="en-US" sz="1800" b="0" i="0" u="none" strike="noStrike" dirty="0">
              <a:solidFill>
                <a:srgbClr val="000000"/>
              </a:solidFill>
              <a:effectLst/>
              <a:latin typeface="Arial" panose="020B0604020202020204" pitchFamily="34" charset="0"/>
            </a:endParaRPr>
          </a:p>
        </p:txBody>
      </p:sp>
      <p:sp>
        <p:nvSpPr>
          <p:cNvPr id="110" name="Google Shape;110;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Graphic 1" descr="Head with gears with solid fill">
            <a:extLst>
              <a:ext uri="{FF2B5EF4-FFF2-40B4-BE49-F238E27FC236}">
                <a16:creationId xmlns:a16="http://schemas.microsoft.com/office/drawing/2014/main" id="{C3E5B93C-F9FC-93CB-11C2-5B2DAB7BD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9937" y="590551"/>
            <a:ext cx="1005840" cy="1005840"/>
          </a:xfrm>
          <a:prstGeom prst="rect">
            <a:avLst/>
          </a:prstGeom>
        </p:spPr>
      </p:pic>
    </p:spTree>
    <p:extLst>
      <p:ext uri="{BB962C8B-B14F-4D97-AF65-F5344CB8AC3E}">
        <p14:creationId xmlns:p14="http://schemas.microsoft.com/office/powerpoint/2010/main" val="193654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D9BEC-A3E9-374D-F097-95F421FB5214}"/>
              </a:ext>
            </a:extLst>
          </p:cNvPr>
          <p:cNvSpPr>
            <a:spLocks noGrp="1"/>
          </p:cNvSpPr>
          <p:nvPr>
            <p:ph type="title"/>
          </p:nvPr>
        </p:nvSpPr>
        <p:spPr>
          <a:xfrm>
            <a:off x="869150" y="57192"/>
            <a:ext cx="6740518" cy="1360200"/>
          </a:xfrm>
        </p:spPr>
        <p:txBody>
          <a:bodyPr/>
          <a:lstStyle/>
          <a:p>
            <a:r>
              <a:rPr lang="en-US" dirty="0">
                <a:solidFill>
                  <a:srgbClr val="FF0000"/>
                </a:solidFill>
                <a:latin typeface="Congenial" panose="02000503040000020004" pitchFamily="2" charset="0"/>
              </a:rPr>
              <a:t>811</a:t>
            </a:r>
            <a:r>
              <a:rPr lang="en-US" dirty="0">
                <a:latin typeface="Congenial" panose="02000503040000020004" pitchFamily="2" charset="0"/>
              </a:rPr>
              <a:t> pre-test  </a:t>
            </a:r>
            <a:r>
              <a:rPr lang="en-US" b="0" dirty="0">
                <a:latin typeface="Congenial" panose="02000503040000020004" pitchFamily="2" charset="0"/>
              </a:rPr>
              <a:t>|</a:t>
            </a:r>
            <a:r>
              <a:rPr lang="en-US" dirty="0">
                <a:latin typeface="Congenial" panose="02000503040000020004" pitchFamily="2" charset="0"/>
              </a:rPr>
              <a:t>  </a:t>
            </a:r>
            <a:r>
              <a:rPr lang="en-US" dirty="0">
                <a:solidFill>
                  <a:srgbClr val="FF0000"/>
                </a:solidFill>
                <a:latin typeface="Congenial" panose="02000503040000020004" pitchFamily="2" charset="0"/>
              </a:rPr>
              <a:t>632</a:t>
            </a:r>
            <a:r>
              <a:rPr lang="en-US" dirty="0">
                <a:latin typeface="Congenial" panose="02000503040000020004" pitchFamily="2" charset="0"/>
              </a:rPr>
              <a:t> post-test</a:t>
            </a:r>
          </a:p>
        </p:txBody>
      </p:sp>
      <p:sp>
        <p:nvSpPr>
          <p:cNvPr id="5" name="Text Placeholder 4">
            <a:extLst>
              <a:ext uri="{FF2B5EF4-FFF2-40B4-BE49-F238E27FC236}">
                <a16:creationId xmlns:a16="http://schemas.microsoft.com/office/drawing/2014/main" id="{8AB0C3B0-D8B8-5ECC-6B74-92A0DB7A39CB}"/>
              </a:ext>
            </a:extLst>
          </p:cNvPr>
          <p:cNvSpPr>
            <a:spLocks noGrp="1"/>
          </p:cNvSpPr>
          <p:nvPr>
            <p:ph type="body" idx="1"/>
          </p:nvPr>
        </p:nvSpPr>
        <p:spPr>
          <a:xfrm>
            <a:off x="-1464590" y="1231414"/>
            <a:ext cx="8274245" cy="574140"/>
          </a:xfrm>
        </p:spPr>
        <p:txBody>
          <a:bodyPr/>
          <a:lstStyle/>
          <a:p>
            <a:pPr marL="139700" indent="0" algn="ctr">
              <a:buNone/>
            </a:pPr>
            <a:r>
              <a:rPr lang="en-US" sz="1800" b="1" dirty="0">
                <a:solidFill>
                  <a:schemeClr val="tx1">
                    <a:lumMod val="65000"/>
                    <a:lumOff val="35000"/>
                  </a:schemeClr>
                </a:solidFill>
                <a:latin typeface="Work Sans Medium" pitchFamily="2" charset="0"/>
              </a:rPr>
              <a:t>MEAN AGE: </a:t>
            </a:r>
            <a:r>
              <a:rPr lang="en-US" sz="1800" dirty="0">
                <a:latin typeface="Work Sans Medium" pitchFamily="2" charset="0"/>
              </a:rPr>
              <a:t>37.45 years (±10.14)</a:t>
            </a:r>
            <a:br>
              <a:rPr lang="en-US" sz="1800" dirty="0">
                <a:latin typeface="Work Sans Medium" pitchFamily="2" charset="0"/>
              </a:rPr>
            </a:br>
            <a:r>
              <a:rPr lang="en-US" sz="1800" dirty="0">
                <a:latin typeface="Work Sans Medium" pitchFamily="2" charset="0"/>
              </a:rPr>
              <a:t>      </a:t>
            </a:r>
            <a:r>
              <a:rPr lang="en-US" sz="1800" b="1" dirty="0">
                <a:solidFill>
                  <a:schemeClr val="tx1">
                    <a:lumMod val="65000"/>
                    <a:lumOff val="35000"/>
                  </a:schemeClr>
                </a:solidFill>
                <a:latin typeface="Work Sans Medium" pitchFamily="2" charset="0"/>
              </a:rPr>
              <a:t>MEAN TENURE: </a:t>
            </a:r>
            <a:r>
              <a:rPr lang="en-US" sz="1800" dirty="0">
                <a:latin typeface="Work Sans Medium" pitchFamily="2" charset="0"/>
              </a:rPr>
              <a:t>12.03 years (±10.23)</a:t>
            </a:r>
          </a:p>
        </p:txBody>
      </p:sp>
      <p:sp>
        <p:nvSpPr>
          <p:cNvPr id="3" name="Slide Number Placeholder 2">
            <a:extLst>
              <a:ext uri="{FF2B5EF4-FFF2-40B4-BE49-F238E27FC236}">
                <a16:creationId xmlns:a16="http://schemas.microsoft.com/office/drawing/2014/main" id="{1DB7C0DD-DE27-2494-9304-63CB7A5165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aphicFrame>
        <p:nvGraphicFramePr>
          <p:cNvPr id="10" name="Chart 9">
            <a:extLst>
              <a:ext uri="{FF2B5EF4-FFF2-40B4-BE49-F238E27FC236}">
                <a16:creationId xmlns:a16="http://schemas.microsoft.com/office/drawing/2014/main" id="{E6D61BB9-A3B4-C2C4-FE6C-2C218086AD6B}"/>
              </a:ext>
            </a:extLst>
          </p:cNvPr>
          <p:cNvGraphicFramePr/>
          <p:nvPr>
            <p:extLst>
              <p:ext uri="{D42A27DB-BD31-4B8C-83A1-F6EECF244321}">
                <p14:modId xmlns:p14="http://schemas.microsoft.com/office/powerpoint/2010/main" val="1006957141"/>
              </p:ext>
            </p:extLst>
          </p:nvPr>
        </p:nvGraphicFramePr>
        <p:xfrm>
          <a:off x="648347" y="2038025"/>
          <a:ext cx="3450955" cy="2810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ECDB9359-0927-2774-86B2-19C5A41C144A}"/>
              </a:ext>
            </a:extLst>
          </p:cNvPr>
          <p:cNvGraphicFramePr/>
          <p:nvPr>
            <p:extLst>
              <p:ext uri="{D42A27DB-BD31-4B8C-83A1-F6EECF244321}">
                <p14:modId xmlns:p14="http://schemas.microsoft.com/office/powerpoint/2010/main" val="859432012"/>
              </p:ext>
            </p:extLst>
          </p:nvPr>
        </p:nvGraphicFramePr>
        <p:xfrm>
          <a:off x="4099302" y="2038025"/>
          <a:ext cx="3450955" cy="2810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228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EDB49E-66E4-5B45-B5B6-267FE48CD9DE}"/>
              </a:ext>
            </a:extLst>
          </p:cNvPr>
          <p:cNvSpPr>
            <a:spLocks noGrp="1"/>
          </p:cNvSpPr>
          <p:nvPr>
            <p:ph type="ctrTitle"/>
          </p:nvPr>
        </p:nvSpPr>
        <p:spPr/>
        <p:txBody>
          <a:bodyPr/>
          <a:lstStyle/>
          <a:p>
            <a:r>
              <a:rPr lang="en-US" dirty="0">
                <a:latin typeface="Congenial" panose="02000503040000020004" pitchFamily="2" charset="0"/>
              </a:rPr>
              <a:t>Knowledge evaluation</a:t>
            </a:r>
          </a:p>
        </p:txBody>
      </p:sp>
      <p:sp>
        <p:nvSpPr>
          <p:cNvPr id="6" name="Slide Number Placeholder 5">
            <a:extLst>
              <a:ext uri="{FF2B5EF4-FFF2-40B4-BE49-F238E27FC236}">
                <a16:creationId xmlns:a16="http://schemas.microsoft.com/office/drawing/2014/main" id="{57B4F6A3-99C0-017E-D7BC-3E80F2070A4B}"/>
              </a:ext>
            </a:extLst>
          </p:cNvPr>
          <p:cNvSpPr>
            <a:spLocks noGrp="1"/>
          </p:cNvSpPr>
          <p:nvPr>
            <p:ph type="sldNum" idx="4294967295"/>
          </p:nvPr>
        </p:nvSpPr>
        <p:spPr>
          <a:xfrm>
            <a:off x="8596313" y="4392613"/>
            <a:ext cx="547687" cy="393700"/>
          </a:xfrm>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3241420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3;p14">
            <a:extLst>
              <a:ext uri="{FF2B5EF4-FFF2-40B4-BE49-F238E27FC236}">
                <a16:creationId xmlns:a16="http://schemas.microsoft.com/office/drawing/2014/main" id="{48E79A94-0D8C-9ECE-C96B-89163A17C063}"/>
              </a:ext>
            </a:extLst>
          </p:cNvPr>
          <p:cNvSpPr txBox="1">
            <a:spLocks/>
          </p:cNvSpPr>
          <p:nvPr/>
        </p:nvSpPr>
        <p:spPr>
          <a:xfrm>
            <a:off x="492074" y="-83702"/>
            <a:ext cx="8272218"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US" sz="2800" dirty="0">
                <a:solidFill>
                  <a:schemeClr val="tx1"/>
                </a:solidFill>
                <a:latin typeface="Congenial" panose="020B0604020202020204" pitchFamily="2" charset="0"/>
              </a:rPr>
              <a:t>Disease risk from needle-stick injury</a:t>
            </a:r>
            <a:endParaRPr lang="en-US" sz="4400" dirty="0">
              <a:solidFill>
                <a:srgbClr val="FF0000"/>
              </a:solidFill>
              <a:latin typeface="Congenial" panose="020B0604020202020204" pitchFamily="2" charset="0"/>
            </a:endParaRPr>
          </a:p>
        </p:txBody>
      </p:sp>
      <p:graphicFrame>
        <p:nvGraphicFramePr>
          <p:cNvPr id="12" name="Google Shape;187;p24">
            <a:extLst>
              <a:ext uri="{FF2B5EF4-FFF2-40B4-BE49-F238E27FC236}">
                <a16:creationId xmlns:a16="http://schemas.microsoft.com/office/drawing/2014/main" id="{BBF1FD94-F1DC-174F-828C-BE7224D78D0F}"/>
              </a:ext>
            </a:extLst>
          </p:cNvPr>
          <p:cNvGraphicFramePr/>
          <p:nvPr>
            <p:extLst>
              <p:ext uri="{D42A27DB-BD31-4B8C-83A1-F6EECF244321}">
                <p14:modId xmlns:p14="http://schemas.microsoft.com/office/powerpoint/2010/main" val="2634803889"/>
              </p:ext>
            </p:extLst>
          </p:nvPr>
        </p:nvGraphicFramePr>
        <p:xfrm>
          <a:off x="1326718" y="3925080"/>
          <a:ext cx="3082550" cy="655300"/>
        </p:xfrm>
        <a:graphic>
          <a:graphicData uri="http://schemas.openxmlformats.org/drawingml/2006/table">
            <a:tbl>
              <a:tblPr>
                <a:noFill/>
                <a:tableStyleId>{8578AECC-2BF0-4C78-8A59-BA109A4FE1A9}</a:tableStyleId>
              </a:tblPr>
              <a:tblGrid>
                <a:gridCol w="1541275">
                  <a:extLst>
                    <a:ext uri="{9D8B030D-6E8A-4147-A177-3AD203B41FA5}">
                      <a16:colId xmlns:a16="http://schemas.microsoft.com/office/drawing/2014/main" val="20001"/>
                    </a:ext>
                  </a:extLst>
                </a:gridCol>
                <a:gridCol w="1541275">
                  <a:extLst>
                    <a:ext uri="{9D8B030D-6E8A-4147-A177-3AD203B41FA5}">
                      <a16:colId xmlns:a16="http://schemas.microsoft.com/office/drawing/2014/main" val="20002"/>
                    </a:ext>
                  </a:extLst>
                </a:gridCol>
              </a:tblGrid>
              <a:tr h="260294">
                <a:tc>
                  <a:txBody>
                    <a:bodyPr/>
                    <a:lstStyle/>
                    <a:p>
                      <a:pPr marL="0" lvl="0" indent="0" algn="ctr" rtl="0">
                        <a:spcBef>
                          <a:spcPts val="0"/>
                        </a:spcBef>
                        <a:spcAft>
                          <a:spcPts val="0"/>
                        </a:spcAft>
                        <a:buNone/>
                      </a:pPr>
                      <a:r>
                        <a:rPr lang="el-GR" sz="1100" i="1" dirty="0">
                          <a:latin typeface="Calibri" panose="020F0502020204030204" pitchFamily="34" charset="0"/>
                          <a:ea typeface="Calibri" panose="020F0502020204030204" pitchFamily="34" charset="0"/>
                          <a:cs typeface="Calibri" panose="020F0502020204030204" pitchFamily="34" charset="0"/>
                          <a:sym typeface="Work Sans Regular"/>
                        </a:rPr>
                        <a:t>χ2</a:t>
                      </a:r>
                      <a:endParaRPr sz="1100" i="1"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100" i="1" dirty="0">
                          <a:latin typeface="Work Sans Regular"/>
                          <a:ea typeface="Work Sans Regular"/>
                          <a:cs typeface="Work Sans Regular"/>
                          <a:sym typeface="Work Sans Regular"/>
                        </a:rPr>
                        <a:t>p-</a:t>
                      </a:r>
                      <a:r>
                        <a:rPr lang="en-US" sz="1100" i="0" dirty="0">
                          <a:latin typeface="Work Sans Regular"/>
                          <a:ea typeface="Work Sans Regular"/>
                          <a:cs typeface="Work Sans Regular"/>
                          <a:sym typeface="Work Sans Regular"/>
                        </a:rPr>
                        <a:t>value</a:t>
                      </a:r>
                      <a:endParaRPr sz="1100" i="0"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299339">
                <a:tc>
                  <a:txBody>
                    <a:bodyPr/>
                    <a:lstStyle/>
                    <a:p>
                      <a:pPr marL="0" lvl="0" indent="0" algn="ctr" rtl="0">
                        <a:spcBef>
                          <a:spcPts val="0"/>
                        </a:spcBef>
                        <a:spcAft>
                          <a:spcPts val="0"/>
                        </a:spcAft>
                        <a:buNone/>
                      </a:pPr>
                      <a:r>
                        <a:rPr lang="en-US" b="1" dirty="0">
                          <a:latin typeface="Work Sans"/>
                          <a:ea typeface="Work Sans"/>
                          <a:cs typeface="Work Sans"/>
                          <a:sym typeface="Work Sans"/>
                        </a:rPr>
                        <a:t>213.14</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latin typeface="Work Sans"/>
                          <a:ea typeface="Work Sans"/>
                          <a:cs typeface="Work Sans"/>
                          <a:sym typeface="Work Sans"/>
                        </a:rPr>
                        <a:t>&lt;0.001</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3" name="Google Shape;110;p17">
            <a:extLst>
              <a:ext uri="{FF2B5EF4-FFF2-40B4-BE49-F238E27FC236}">
                <a16:creationId xmlns:a16="http://schemas.microsoft.com/office/drawing/2014/main" id="{6C53F006-AF5E-6EF1-79E6-0EB6E98BBE69}"/>
              </a:ext>
            </a:extLst>
          </p:cNvPr>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dirty="0"/>
          </a:p>
        </p:txBody>
      </p:sp>
      <p:graphicFrame>
        <p:nvGraphicFramePr>
          <p:cNvPr id="10" name="Google Shape;187;p24">
            <a:extLst>
              <a:ext uri="{FF2B5EF4-FFF2-40B4-BE49-F238E27FC236}">
                <a16:creationId xmlns:a16="http://schemas.microsoft.com/office/drawing/2014/main" id="{384BC0AC-11BE-649A-9D02-2AF82668A283}"/>
              </a:ext>
            </a:extLst>
          </p:cNvPr>
          <p:cNvGraphicFramePr/>
          <p:nvPr>
            <p:extLst>
              <p:ext uri="{D42A27DB-BD31-4B8C-83A1-F6EECF244321}">
                <p14:modId xmlns:p14="http://schemas.microsoft.com/office/powerpoint/2010/main" val="3246620628"/>
              </p:ext>
            </p:extLst>
          </p:nvPr>
        </p:nvGraphicFramePr>
        <p:xfrm>
          <a:off x="5076949" y="3917331"/>
          <a:ext cx="3082550" cy="655300"/>
        </p:xfrm>
        <a:graphic>
          <a:graphicData uri="http://schemas.openxmlformats.org/drawingml/2006/table">
            <a:tbl>
              <a:tblPr>
                <a:noFill/>
                <a:tableStyleId>{8578AECC-2BF0-4C78-8A59-BA109A4FE1A9}</a:tableStyleId>
              </a:tblPr>
              <a:tblGrid>
                <a:gridCol w="1541275">
                  <a:extLst>
                    <a:ext uri="{9D8B030D-6E8A-4147-A177-3AD203B41FA5}">
                      <a16:colId xmlns:a16="http://schemas.microsoft.com/office/drawing/2014/main" val="20001"/>
                    </a:ext>
                  </a:extLst>
                </a:gridCol>
                <a:gridCol w="1541275">
                  <a:extLst>
                    <a:ext uri="{9D8B030D-6E8A-4147-A177-3AD203B41FA5}">
                      <a16:colId xmlns:a16="http://schemas.microsoft.com/office/drawing/2014/main" val="20002"/>
                    </a:ext>
                  </a:extLst>
                </a:gridCol>
              </a:tblGrid>
              <a:tr h="260294">
                <a:tc>
                  <a:txBody>
                    <a:bodyPr/>
                    <a:lstStyle/>
                    <a:p>
                      <a:pPr marL="0" lvl="0" indent="0" algn="ctr" rtl="0">
                        <a:spcBef>
                          <a:spcPts val="0"/>
                        </a:spcBef>
                        <a:spcAft>
                          <a:spcPts val="0"/>
                        </a:spcAft>
                        <a:buNone/>
                      </a:pPr>
                      <a:r>
                        <a:rPr lang="el-GR" sz="1100" i="1" dirty="0">
                          <a:latin typeface="Calibri" panose="020F0502020204030204" pitchFamily="34" charset="0"/>
                          <a:ea typeface="Calibri" panose="020F0502020204030204" pitchFamily="34" charset="0"/>
                          <a:cs typeface="Calibri" panose="020F0502020204030204" pitchFamily="34" charset="0"/>
                          <a:sym typeface="Work Sans Regular"/>
                        </a:rPr>
                        <a:t>χ2</a:t>
                      </a:r>
                      <a:endParaRPr lang="el-GR" sz="1100" i="1"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100" i="1" dirty="0">
                          <a:latin typeface="Work Sans Regular"/>
                          <a:ea typeface="Work Sans Regular"/>
                          <a:cs typeface="Work Sans Regular"/>
                          <a:sym typeface="Work Sans Regular"/>
                        </a:rPr>
                        <a:t>p-</a:t>
                      </a:r>
                      <a:r>
                        <a:rPr lang="en-US" sz="1100" i="0" dirty="0">
                          <a:latin typeface="Work Sans Regular"/>
                          <a:ea typeface="Work Sans Regular"/>
                          <a:cs typeface="Work Sans Regular"/>
                          <a:sym typeface="Work Sans Regular"/>
                        </a:rPr>
                        <a:t>value</a:t>
                      </a:r>
                      <a:endParaRPr sz="1100" i="0"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299339">
                <a:tc>
                  <a:txBody>
                    <a:bodyPr/>
                    <a:lstStyle/>
                    <a:p>
                      <a:pPr marL="0" lvl="0" indent="0" algn="ctr" rtl="0">
                        <a:spcBef>
                          <a:spcPts val="0"/>
                        </a:spcBef>
                        <a:spcAft>
                          <a:spcPts val="0"/>
                        </a:spcAft>
                        <a:buNone/>
                      </a:pPr>
                      <a:r>
                        <a:rPr lang="en" b="1" dirty="0">
                          <a:latin typeface="Work Sans"/>
                          <a:ea typeface="Work Sans"/>
                          <a:cs typeface="Work Sans"/>
                          <a:sym typeface="Work Sans"/>
                        </a:rPr>
                        <a:t>14.34</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latin typeface="Work Sans"/>
                          <a:ea typeface="Work Sans"/>
                          <a:cs typeface="Work Sans"/>
                          <a:sym typeface="Work Sans"/>
                        </a:rPr>
                        <a:t>&lt;0.001</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ED43B222-AB0E-6550-57CC-71D4B238F48C}"/>
              </a:ext>
            </a:extLst>
          </p:cNvPr>
          <p:cNvPicPr>
            <a:picLocks noChangeAspect="1"/>
          </p:cNvPicPr>
          <p:nvPr/>
        </p:nvPicPr>
        <p:blipFill rotWithShape="1">
          <a:blip r:embed="rId3"/>
          <a:srcRect t="6840"/>
          <a:stretch/>
        </p:blipFill>
        <p:spPr>
          <a:xfrm>
            <a:off x="5023070" y="1418092"/>
            <a:ext cx="3082549" cy="2387517"/>
          </a:xfrm>
          <a:prstGeom prst="rect">
            <a:avLst/>
          </a:prstGeom>
        </p:spPr>
      </p:pic>
      <p:sp>
        <p:nvSpPr>
          <p:cNvPr id="4" name="TextBox 3">
            <a:extLst>
              <a:ext uri="{FF2B5EF4-FFF2-40B4-BE49-F238E27FC236}">
                <a16:creationId xmlns:a16="http://schemas.microsoft.com/office/drawing/2014/main" id="{1D4A2F13-7037-33D0-BBFD-D9F48C9CD93F}"/>
              </a:ext>
            </a:extLst>
          </p:cNvPr>
          <p:cNvSpPr txBox="1"/>
          <p:nvPr/>
        </p:nvSpPr>
        <p:spPr>
          <a:xfrm>
            <a:off x="4925033" y="1126385"/>
            <a:ext cx="338638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Disease most likely from needle-stick injury</a:t>
            </a:r>
          </a:p>
        </p:txBody>
      </p:sp>
      <p:sp>
        <p:nvSpPr>
          <p:cNvPr id="5" name="TextBox 4">
            <a:extLst>
              <a:ext uri="{FF2B5EF4-FFF2-40B4-BE49-F238E27FC236}">
                <a16:creationId xmlns:a16="http://schemas.microsoft.com/office/drawing/2014/main" id="{28416837-DE1E-2B7A-EAFD-2D5733DABD35}"/>
              </a:ext>
            </a:extLst>
          </p:cNvPr>
          <p:cNvSpPr txBox="1"/>
          <p:nvPr/>
        </p:nvSpPr>
        <p:spPr>
          <a:xfrm>
            <a:off x="1102708" y="1122880"/>
            <a:ext cx="338638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Risk of disease from needle-stick injury</a:t>
            </a:r>
          </a:p>
        </p:txBody>
      </p:sp>
      <p:sp>
        <p:nvSpPr>
          <p:cNvPr id="16" name="TextBox 15">
            <a:extLst>
              <a:ext uri="{FF2B5EF4-FFF2-40B4-BE49-F238E27FC236}">
                <a16:creationId xmlns:a16="http://schemas.microsoft.com/office/drawing/2014/main" id="{5ABB214B-5CAA-7726-3A99-D88E9D8BAB9A}"/>
              </a:ext>
            </a:extLst>
          </p:cNvPr>
          <p:cNvSpPr txBox="1"/>
          <p:nvPr/>
        </p:nvSpPr>
        <p:spPr>
          <a:xfrm>
            <a:off x="5454672" y="1819561"/>
            <a:ext cx="1340481" cy="276999"/>
          </a:xfrm>
          <a:prstGeom prst="rect">
            <a:avLst/>
          </a:prstGeom>
          <a:noFill/>
        </p:spPr>
        <p:txBody>
          <a:bodyPr wrap="square" rtlCol="0">
            <a:spAutoFit/>
          </a:bodyPr>
          <a:lstStyle/>
          <a:p>
            <a:pPr algn="ctr"/>
            <a:r>
              <a:rPr lang="en-US" sz="1200" dirty="0"/>
              <a:t>53% correct</a:t>
            </a:r>
          </a:p>
        </p:txBody>
      </p:sp>
      <p:sp>
        <p:nvSpPr>
          <p:cNvPr id="15" name="TextBox 14">
            <a:extLst>
              <a:ext uri="{FF2B5EF4-FFF2-40B4-BE49-F238E27FC236}">
                <a16:creationId xmlns:a16="http://schemas.microsoft.com/office/drawing/2014/main" id="{74FEEA11-B858-9A95-6526-022898641A41}"/>
              </a:ext>
            </a:extLst>
          </p:cNvPr>
          <p:cNvSpPr txBox="1"/>
          <p:nvPr/>
        </p:nvSpPr>
        <p:spPr>
          <a:xfrm>
            <a:off x="6649219" y="1972768"/>
            <a:ext cx="1340481" cy="276999"/>
          </a:xfrm>
          <a:prstGeom prst="rect">
            <a:avLst/>
          </a:prstGeom>
          <a:noFill/>
        </p:spPr>
        <p:txBody>
          <a:bodyPr wrap="square" rtlCol="0">
            <a:spAutoFit/>
          </a:bodyPr>
          <a:lstStyle/>
          <a:p>
            <a:pPr algn="ctr"/>
            <a:r>
              <a:rPr lang="en-US" sz="1200" dirty="0"/>
              <a:t>63% correct</a:t>
            </a:r>
          </a:p>
        </p:txBody>
      </p:sp>
      <p:pic>
        <p:nvPicPr>
          <p:cNvPr id="17" name="Picture 16">
            <a:extLst>
              <a:ext uri="{FF2B5EF4-FFF2-40B4-BE49-F238E27FC236}">
                <a16:creationId xmlns:a16="http://schemas.microsoft.com/office/drawing/2014/main" id="{3793384D-D811-E286-769A-90DA03D7FC85}"/>
              </a:ext>
            </a:extLst>
          </p:cNvPr>
          <p:cNvPicPr>
            <a:picLocks noChangeAspect="1"/>
          </p:cNvPicPr>
          <p:nvPr/>
        </p:nvPicPr>
        <p:blipFill rotWithShape="1">
          <a:blip r:embed="rId4"/>
          <a:srcRect t="6431"/>
          <a:stretch/>
        </p:blipFill>
        <p:spPr>
          <a:xfrm>
            <a:off x="977529" y="1466230"/>
            <a:ext cx="3511560" cy="2387517"/>
          </a:xfrm>
          <a:prstGeom prst="rect">
            <a:avLst/>
          </a:prstGeom>
        </p:spPr>
      </p:pic>
      <p:sp>
        <p:nvSpPr>
          <p:cNvPr id="18" name="TextBox 17">
            <a:extLst>
              <a:ext uri="{FF2B5EF4-FFF2-40B4-BE49-F238E27FC236}">
                <a16:creationId xmlns:a16="http://schemas.microsoft.com/office/drawing/2014/main" id="{26AF7DB3-91D1-E170-0DC2-34E1262B8B09}"/>
              </a:ext>
            </a:extLst>
          </p:cNvPr>
          <p:cNvSpPr txBox="1"/>
          <p:nvPr/>
        </p:nvSpPr>
        <p:spPr>
          <a:xfrm>
            <a:off x="1526582" y="1651511"/>
            <a:ext cx="1340481" cy="276999"/>
          </a:xfrm>
          <a:prstGeom prst="rect">
            <a:avLst/>
          </a:prstGeom>
          <a:noFill/>
        </p:spPr>
        <p:txBody>
          <a:bodyPr wrap="square" rtlCol="0">
            <a:spAutoFit/>
          </a:bodyPr>
          <a:lstStyle/>
          <a:p>
            <a:pPr algn="ctr"/>
            <a:r>
              <a:rPr lang="en-US" sz="1200" dirty="0"/>
              <a:t>24% correct</a:t>
            </a:r>
          </a:p>
        </p:txBody>
      </p:sp>
      <p:sp>
        <p:nvSpPr>
          <p:cNvPr id="19" name="TextBox 18">
            <a:extLst>
              <a:ext uri="{FF2B5EF4-FFF2-40B4-BE49-F238E27FC236}">
                <a16:creationId xmlns:a16="http://schemas.microsoft.com/office/drawing/2014/main" id="{206286AB-891C-776F-2E36-2AE807F15195}"/>
              </a:ext>
            </a:extLst>
          </p:cNvPr>
          <p:cNvSpPr txBox="1"/>
          <p:nvPr/>
        </p:nvSpPr>
        <p:spPr>
          <a:xfrm>
            <a:off x="2896148" y="2113266"/>
            <a:ext cx="1340481" cy="276999"/>
          </a:xfrm>
          <a:prstGeom prst="rect">
            <a:avLst/>
          </a:prstGeom>
          <a:noFill/>
        </p:spPr>
        <p:txBody>
          <a:bodyPr wrap="square" rtlCol="0">
            <a:spAutoFit/>
          </a:bodyPr>
          <a:lstStyle/>
          <a:p>
            <a:pPr algn="ctr"/>
            <a:r>
              <a:rPr lang="en-US" sz="1200" dirty="0"/>
              <a:t>77% correct</a:t>
            </a:r>
          </a:p>
        </p:txBody>
      </p:sp>
    </p:spTree>
    <p:extLst>
      <p:ext uri="{BB962C8B-B14F-4D97-AF65-F5344CB8AC3E}">
        <p14:creationId xmlns:p14="http://schemas.microsoft.com/office/powerpoint/2010/main" val="27064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3;p14">
            <a:extLst>
              <a:ext uri="{FF2B5EF4-FFF2-40B4-BE49-F238E27FC236}">
                <a16:creationId xmlns:a16="http://schemas.microsoft.com/office/drawing/2014/main" id="{48E79A94-0D8C-9ECE-C96B-89163A17C063}"/>
              </a:ext>
            </a:extLst>
          </p:cNvPr>
          <p:cNvSpPr txBox="1">
            <a:spLocks/>
          </p:cNvSpPr>
          <p:nvPr/>
        </p:nvSpPr>
        <p:spPr>
          <a:xfrm>
            <a:off x="492074" y="-83702"/>
            <a:ext cx="8272218"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US" sz="2800" dirty="0">
                <a:solidFill>
                  <a:schemeClr val="tx1"/>
                </a:solidFill>
                <a:latin typeface="Congenial" panose="020B0604020202020204" pitchFamily="2" charset="0"/>
              </a:rPr>
              <a:t>Overdose risk from inhaling/touching </a:t>
            </a:r>
            <a:r>
              <a:rPr lang="en-US" sz="2800" dirty="0">
                <a:solidFill>
                  <a:srgbClr val="FF0000"/>
                </a:solidFill>
                <a:latin typeface="Congenial" panose="020B0604020202020204" pitchFamily="2" charset="0"/>
              </a:rPr>
              <a:t>fentanyl</a:t>
            </a:r>
            <a:endParaRPr lang="en-US" sz="4400" dirty="0">
              <a:solidFill>
                <a:srgbClr val="FF0000"/>
              </a:solidFill>
              <a:latin typeface="Congenial" panose="020B0604020202020204" pitchFamily="2" charset="0"/>
            </a:endParaRPr>
          </a:p>
        </p:txBody>
      </p:sp>
      <p:graphicFrame>
        <p:nvGraphicFramePr>
          <p:cNvPr id="12" name="Google Shape;187;p24">
            <a:extLst>
              <a:ext uri="{FF2B5EF4-FFF2-40B4-BE49-F238E27FC236}">
                <a16:creationId xmlns:a16="http://schemas.microsoft.com/office/drawing/2014/main" id="{BBF1FD94-F1DC-174F-828C-BE7224D78D0F}"/>
              </a:ext>
            </a:extLst>
          </p:cNvPr>
          <p:cNvGraphicFramePr/>
          <p:nvPr>
            <p:extLst>
              <p:ext uri="{D42A27DB-BD31-4B8C-83A1-F6EECF244321}">
                <p14:modId xmlns:p14="http://schemas.microsoft.com/office/powerpoint/2010/main" val="486955973"/>
              </p:ext>
            </p:extLst>
          </p:nvPr>
        </p:nvGraphicFramePr>
        <p:xfrm>
          <a:off x="1140738" y="3925080"/>
          <a:ext cx="3082550" cy="655300"/>
        </p:xfrm>
        <a:graphic>
          <a:graphicData uri="http://schemas.openxmlformats.org/drawingml/2006/table">
            <a:tbl>
              <a:tblPr>
                <a:noFill/>
                <a:tableStyleId>{8578AECC-2BF0-4C78-8A59-BA109A4FE1A9}</a:tableStyleId>
              </a:tblPr>
              <a:tblGrid>
                <a:gridCol w="1541275">
                  <a:extLst>
                    <a:ext uri="{9D8B030D-6E8A-4147-A177-3AD203B41FA5}">
                      <a16:colId xmlns:a16="http://schemas.microsoft.com/office/drawing/2014/main" val="20001"/>
                    </a:ext>
                  </a:extLst>
                </a:gridCol>
                <a:gridCol w="1541275">
                  <a:extLst>
                    <a:ext uri="{9D8B030D-6E8A-4147-A177-3AD203B41FA5}">
                      <a16:colId xmlns:a16="http://schemas.microsoft.com/office/drawing/2014/main" val="20002"/>
                    </a:ext>
                  </a:extLst>
                </a:gridCol>
              </a:tblGrid>
              <a:tr h="260294">
                <a:tc>
                  <a:txBody>
                    <a:bodyPr/>
                    <a:lstStyle/>
                    <a:p>
                      <a:pPr marL="0" lvl="0" indent="0" algn="ctr" rtl="0">
                        <a:spcBef>
                          <a:spcPts val="0"/>
                        </a:spcBef>
                        <a:spcAft>
                          <a:spcPts val="0"/>
                        </a:spcAft>
                        <a:buNone/>
                      </a:pPr>
                      <a:r>
                        <a:rPr lang="el-GR" sz="1100" i="1" dirty="0">
                          <a:latin typeface="Calibri" panose="020F0502020204030204" pitchFamily="34" charset="0"/>
                          <a:ea typeface="Calibri" panose="020F0502020204030204" pitchFamily="34" charset="0"/>
                          <a:cs typeface="Calibri" panose="020F0502020204030204" pitchFamily="34" charset="0"/>
                          <a:sym typeface="Work Sans Regular"/>
                        </a:rPr>
                        <a:t>χ2</a:t>
                      </a:r>
                      <a:endParaRPr sz="1100" i="1"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100" i="1" dirty="0">
                          <a:latin typeface="Work Sans Regular"/>
                          <a:ea typeface="Work Sans Regular"/>
                          <a:cs typeface="Work Sans Regular"/>
                          <a:sym typeface="Work Sans Regular"/>
                        </a:rPr>
                        <a:t>p-</a:t>
                      </a:r>
                      <a:r>
                        <a:rPr lang="en-US" sz="1100" i="0" dirty="0">
                          <a:latin typeface="Work Sans Regular"/>
                          <a:ea typeface="Work Sans Regular"/>
                          <a:cs typeface="Work Sans Regular"/>
                          <a:sym typeface="Work Sans Regular"/>
                        </a:rPr>
                        <a:t>value</a:t>
                      </a:r>
                      <a:endParaRPr sz="1100" i="0"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299339">
                <a:tc>
                  <a:txBody>
                    <a:bodyPr/>
                    <a:lstStyle/>
                    <a:p>
                      <a:pPr marL="0" lvl="0" indent="0" algn="ctr" rtl="0">
                        <a:spcBef>
                          <a:spcPts val="0"/>
                        </a:spcBef>
                        <a:spcAft>
                          <a:spcPts val="0"/>
                        </a:spcAft>
                        <a:buNone/>
                      </a:pPr>
                      <a:r>
                        <a:rPr lang="en-US" b="1" dirty="0">
                          <a:latin typeface="Work Sans"/>
                          <a:ea typeface="Work Sans"/>
                          <a:cs typeface="Work Sans"/>
                          <a:sym typeface="Work Sans"/>
                        </a:rPr>
                        <a:t>228.17</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latin typeface="Work Sans"/>
                          <a:ea typeface="Work Sans"/>
                          <a:cs typeface="Work Sans"/>
                          <a:sym typeface="Work Sans"/>
                        </a:rPr>
                        <a:t>&lt;0.001</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3" name="Google Shape;110;p17">
            <a:extLst>
              <a:ext uri="{FF2B5EF4-FFF2-40B4-BE49-F238E27FC236}">
                <a16:creationId xmlns:a16="http://schemas.microsoft.com/office/drawing/2014/main" id="{6C53F006-AF5E-6EF1-79E6-0EB6E98BBE69}"/>
              </a:ext>
            </a:extLst>
          </p:cNvPr>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dirty="0"/>
          </a:p>
        </p:txBody>
      </p:sp>
      <p:pic>
        <p:nvPicPr>
          <p:cNvPr id="6" name="Picture 5">
            <a:extLst>
              <a:ext uri="{FF2B5EF4-FFF2-40B4-BE49-F238E27FC236}">
                <a16:creationId xmlns:a16="http://schemas.microsoft.com/office/drawing/2014/main" id="{78BA0067-CD7C-D261-1060-BF584661EEBE}"/>
              </a:ext>
            </a:extLst>
          </p:cNvPr>
          <p:cNvPicPr>
            <a:picLocks noChangeAspect="1"/>
          </p:cNvPicPr>
          <p:nvPr/>
        </p:nvPicPr>
        <p:blipFill rotWithShape="1">
          <a:blip r:embed="rId3"/>
          <a:srcRect t="6248"/>
          <a:stretch/>
        </p:blipFill>
        <p:spPr>
          <a:xfrm>
            <a:off x="802036" y="1267691"/>
            <a:ext cx="3506493" cy="2394022"/>
          </a:xfrm>
          <a:prstGeom prst="rect">
            <a:avLst/>
          </a:prstGeom>
        </p:spPr>
      </p:pic>
      <p:pic>
        <p:nvPicPr>
          <p:cNvPr id="9" name="Picture 8">
            <a:extLst>
              <a:ext uri="{FF2B5EF4-FFF2-40B4-BE49-F238E27FC236}">
                <a16:creationId xmlns:a16="http://schemas.microsoft.com/office/drawing/2014/main" id="{219CE8CC-F2B7-84B7-EA31-50A0A9329CC5}"/>
              </a:ext>
            </a:extLst>
          </p:cNvPr>
          <p:cNvPicPr>
            <a:picLocks noChangeAspect="1"/>
          </p:cNvPicPr>
          <p:nvPr/>
        </p:nvPicPr>
        <p:blipFill rotWithShape="1">
          <a:blip r:embed="rId4"/>
          <a:srcRect t="5860" b="1887"/>
          <a:stretch/>
        </p:blipFill>
        <p:spPr>
          <a:xfrm>
            <a:off x="4688237" y="1267690"/>
            <a:ext cx="3525865" cy="2343825"/>
          </a:xfrm>
          <a:prstGeom prst="rect">
            <a:avLst/>
          </a:prstGeom>
        </p:spPr>
      </p:pic>
      <p:graphicFrame>
        <p:nvGraphicFramePr>
          <p:cNvPr id="10" name="Google Shape;187;p24">
            <a:extLst>
              <a:ext uri="{FF2B5EF4-FFF2-40B4-BE49-F238E27FC236}">
                <a16:creationId xmlns:a16="http://schemas.microsoft.com/office/drawing/2014/main" id="{384BC0AC-11BE-649A-9D02-2AF82668A283}"/>
              </a:ext>
            </a:extLst>
          </p:cNvPr>
          <p:cNvGraphicFramePr/>
          <p:nvPr>
            <p:extLst>
              <p:ext uri="{D42A27DB-BD31-4B8C-83A1-F6EECF244321}">
                <p14:modId xmlns:p14="http://schemas.microsoft.com/office/powerpoint/2010/main" val="1922390337"/>
              </p:ext>
            </p:extLst>
          </p:nvPr>
        </p:nvGraphicFramePr>
        <p:xfrm>
          <a:off x="5076949" y="3917331"/>
          <a:ext cx="3082550" cy="655300"/>
        </p:xfrm>
        <a:graphic>
          <a:graphicData uri="http://schemas.openxmlformats.org/drawingml/2006/table">
            <a:tbl>
              <a:tblPr>
                <a:noFill/>
                <a:tableStyleId>{8578AECC-2BF0-4C78-8A59-BA109A4FE1A9}</a:tableStyleId>
              </a:tblPr>
              <a:tblGrid>
                <a:gridCol w="1541275">
                  <a:extLst>
                    <a:ext uri="{9D8B030D-6E8A-4147-A177-3AD203B41FA5}">
                      <a16:colId xmlns:a16="http://schemas.microsoft.com/office/drawing/2014/main" val="20001"/>
                    </a:ext>
                  </a:extLst>
                </a:gridCol>
                <a:gridCol w="1541275">
                  <a:extLst>
                    <a:ext uri="{9D8B030D-6E8A-4147-A177-3AD203B41FA5}">
                      <a16:colId xmlns:a16="http://schemas.microsoft.com/office/drawing/2014/main" val="20002"/>
                    </a:ext>
                  </a:extLst>
                </a:gridCol>
              </a:tblGrid>
              <a:tr h="260294">
                <a:tc>
                  <a:txBody>
                    <a:bodyPr/>
                    <a:lstStyle/>
                    <a:p>
                      <a:pPr marL="0" lvl="0" indent="0" algn="ctr" rtl="0">
                        <a:spcBef>
                          <a:spcPts val="0"/>
                        </a:spcBef>
                        <a:spcAft>
                          <a:spcPts val="0"/>
                        </a:spcAft>
                        <a:buNone/>
                      </a:pPr>
                      <a:r>
                        <a:rPr lang="el-GR" sz="1100" i="1" dirty="0">
                          <a:latin typeface="Calibri" panose="020F0502020204030204" pitchFamily="34" charset="0"/>
                          <a:ea typeface="Calibri" panose="020F0502020204030204" pitchFamily="34" charset="0"/>
                          <a:cs typeface="Calibri" panose="020F0502020204030204" pitchFamily="34" charset="0"/>
                          <a:sym typeface="Work Sans Regular"/>
                        </a:rPr>
                        <a:t>χ2</a:t>
                      </a:r>
                      <a:endParaRPr lang="el-GR" sz="1100" i="1"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100" i="1" dirty="0">
                          <a:latin typeface="Work Sans Regular"/>
                          <a:ea typeface="Work Sans Regular"/>
                          <a:cs typeface="Work Sans Regular"/>
                          <a:sym typeface="Work Sans Regular"/>
                        </a:rPr>
                        <a:t>p-</a:t>
                      </a:r>
                      <a:r>
                        <a:rPr lang="en-US" sz="1100" i="0" dirty="0">
                          <a:latin typeface="Work Sans Regular"/>
                          <a:ea typeface="Work Sans Regular"/>
                          <a:cs typeface="Work Sans Regular"/>
                          <a:sym typeface="Work Sans Regular"/>
                        </a:rPr>
                        <a:t>value</a:t>
                      </a:r>
                      <a:endParaRPr sz="1100" i="0"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299339">
                <a:tc>
                  <a:txBody>
                    <a:bodyPr/>
                    <a:lstStyle/>
                    <a:p>
                      <a:pPr marL="0" lvl="0" indent="0" algn="ctr" rtl="0">
                        <a:spcBef>
                          <a:spcPts val="0"/>
                        </a:spcBef>
                        <a:spcAft>
                          <a:spcPts val="0"/>
                        </a:spcAft>
                        <a:buNone/>
                      </a:pPr>
                      <a:r>
                        <a:rPr lang="en" b="1" dirty="0">
                          <a:latin typeface="Work Sans"/>
                          <a:ea typeface="Work Sans"/>
                          <a:cs typeface="Work Sans"/>
                          <a:sym typeface="Work Sans"/>
                        </a:rPr>
                        <a:t>233.91</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latin typeface="Work Sans"/>
                          <a:ea typeface="Work Sans"/>
                          <a:cs typeface="Work Sans"/>
                          <a:sym typeface="Work Sans"/>
                        </a:rPr>
                        <a:t>&lt;0.001</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68FB39C1-E79F-95E1-F3D3-DD2620A8B37B}"/>
              </a:ext>
            </a:extLst>
          </p:cNvPr>
          <p:cNvSpPr txBox="1"/>
          <p:nvPr/>
        </p:nvSpPr>
        <p:spPr>
          <a:xfrm>
            <a:off x="1433716" y="1472339"/>
            <a:ext cx="1340481" cy="307777"/>
          </a:xfrm>
          <a:prstGeom prst="rect">
            <a:avLst/>
          </a:prstGeom>
          <a:noFill/>
        </p:spPr>
        <p:txBody>
          <a:bodyPr wrap="square" rtlCol="0">
            <a:spAutoFit/>
          </a:bodyPr>
          <a:lstStyle/>
          <a:p>
            <a:r>
              <a:rPr lang="en-US" dirty="0"/>
              <a:t>24% correct</a:t>
            </a:r>
          </a:p>
        </p:txBody>
      </p:sp>
      <p:sp>
        <p:nvSpPr>
          <p:cNvPr id="14" name="TextBox 13">
            <a:extLst>
              <a:ext uri="{FF2B5EF4-FFF2-40B4-BE49-F238E27FC236}">
                <a16:creationId xmlns:a16="http://schemas.microsoft.com/office/drawing/2014/main" id="{E58AC8C7-1D96-5A24-2059-5DEF9DA09074}"/>
              </a:ext>
            </a:extLst>
          </p:cNvPr>
          <p:cNvSpPr txBox="1"/>
          <p:nvPr/>
        </p:nvSpPr>
        <p:spPr>
          <a:xfrm>
            <a:off x="2836313" y="1973451"/>
            <a:ext cx="1340481" cy="307777"/>
          </a:xfrm>
          <a:prstGeom prst="rect">
            <a:avLst/>
          </a:prstGeom>
          <a:noFill/>
        </p:spPr>
        <p:txBody>
          <a:bodyPr wrap="square" rtlCol="0">
            <a:spAutoFit/>
          </a:bodyPr>
          <a:lstStyle/>
          <a:p>
            <a:r>
              <a:rPr lang="en-US" dirty="0"/>
              <a:t>77% correct</a:t>
            </a:r>
          </a:p>
        </p:txBody>
      </p:sp>
      <p:sp>
        <p:nvSpPr>
          <p:cNvPr id="15" name="TextBox 14">
            <a:extLst>
              <a:ext uri="{FF2B5EF4-FFF2-40B4-BE49-F238E27FC236}">
                <a16:creationId xmlns:a16="http://schemas.microsoft.com/office/drawing/2014/main" id="{74FEEA11-B858-9A95-6526-022898641A41}"/>
              </a:ext>
            </a:extLst>
          </p:cNvPr>
          <p:cNvSpPr txBox="1"/>
          <p:nvPr/>
        </p:nvSpPr>
        <p:spPr>
          <a:xfrm>
            <a:off x="6615318" y="1849467"/>
            <a:ext cx="1340481" cy="307777"/>
          </a:xfrm>
          <a:prstGeom prst="rect">
            <a:avLst/>
          </a:prstGeom>
          <a:noFill/>
        </p:spPr>
        <p:txBody>
          <a:bodyPr wrap="square" rtlCol="0">
            <a:spAutoFit/>
          </a:bodyPr>
          <a:lstStyle/>
          <a:p>
            <a:pPr algn="ctr"/>
            <a:r>
              <a:rPr lang="en-US" dirty="0"/>
              <a:t>61% correct</a:t>
            </a:r>
          </a:p>
        </p:txBody>
      </p:sp>
      <p:sp>
        <p:nvSpPr>
          <p:cNvPr id="16" name="TextBox 15">
            <a:extLst>
              <a:ext uri="{FF2B5EF4-FFF2-40B4-BE49-F238E27FC236}">
                <a16:creationId xmlns:a16="http://schemas.microsoft.com/office/drawing/2014/main" id="{5ABB214B-5CAA-7726-3A99-D88E9D8BAB9A}"/>
              </a:ext>
            </a:extLst>
          </p:cNvPr>
          <p:cNvSpPr txBox="1"/>
          <p:nvPr/>
        </p:nvSpPr>
        <p:spPr>
          <a:xfrm>
            <a:off x="5236092" y="1528264"/>
            <a:ext cx="1340481" cy="307777"/>
          </a:xfrm>
          <a:prstGeom prst="rect">
            <a:avLst/>
          </a:prstGeom>
          <a:noFill/>
        </p:spPr>
        <p:txBody>
          <a:bodyPr wrap="square" rtlCol="0">
            <a:spAutoFit/>
          </a:bodyPr>
          <a:lstStyle/>
          <a:p>
            <a:pPr algn="ctr"/>
            <a:r>
              <a:rPr lang="en-US" dirty="0"/>
              <a:t>29% correct</a:t>
            </a:r>
          </a:p>
        </p:txBody>
      </p:sp>
      <p:sp>
        <p:nvSpPr>
          <p:cNvPr id="2" name="TextBox 1">
            <a:extLst>
              <a:ext uri="{FF2B5EF4-FFF2-40B4-BE49-F238E27FC236}">
                <a16:creationId xmlns:a16="http://schemas.microsoft.com/office/drawing/2014/main" id="{6F9BF200-C8E5-F8DE-B998-089FA2984986}"/>
              </a:ext>
            </a:extLst>
          </p:cNvPr>
          <p:cNvSpPr txBox="1"/>
          <p:nvPr/>
        </p:nvSpPr>
        <p:spPr>
          <a:xfrm>
            <a:off x="4922127" y="1032865"/>
            <a:ext cx="338638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High OD risk from inhaling fentanyl</a:t>
            </a:r>
          </a:p>
        </p:txBody>
      </p:sp>
      <p:sp>
        <p:nvSpPr>
          <p:cNvPr id="3" name="TextBox 2">
            <a:extLst>
              <a:ext uri="{FF2B5EF4-FFF2-40B4-BE49-F238E27FC236}">
                <a16:creationId xmlns:a16="http://schemas.microsoft.com/office/drawing/2014/main" id="{3AA5E77E-EB42-165C-E43A-CF1A71DE77A7}"/>
              </a:ext>
            </a:extLst>
          </p:cNvPr>
          <p:cNvSpPr txBox="1"/>
          <p:nvPr/>
        </p:nvSpPr>
        <p:spPr>
          <a:xfrm>
            <a:off x="981853" y="1032865"/>
            <a:ext cx="3386381"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High OD risk from touching fentanyl</a:t>
            </a:r>
          </a:p>
        </p:txBody>
      </p:sp>
    </p:spTree>
    <p:extLst>
      <p:ext uri="{BB962C8B-B14F-4D97-AF65-F5344CB8AC3E}">
        <p14:creationId xmlns:p14="http://schemas.microsoft.com/office/powerpoint/2010/main" val="3251225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EDB49E-66E4-5B45-B5B6-267FE48CD9DE}"/>
              </a:ext>
            </a:extLst>
          </p:cNvPr>
          <p:cNvSpPr>
            <a:spLocks noGrp="1"/>
          </p:cNvSpPr>
          <p:nvPr>
            <p:ph type="ctrTitle"/>
          </p:nvPr>
        </p:nvSpPr>
        <p:spPr>
          <a:xfrm>
            <a:off x="1048725" y="3058625"/>
            <a:ext cx="5476766" cy="1159800"/>
          </a:xfrm>
        </p:spPr>
        <p:txBody>
          <a:bodyPr/>
          <a:lstStyle/>
          <a:p>
            <a:r>
              <a:rPr lang="en-US" dirty="0">
                <a:latin typeface="Congenial" panose="02000503040000020004" pitchFamily="2" charset="0"/>
              </a:rPr>
              <a:t>Beliefs/attitudes evaluation</a:t>
            </a:r>
          </a:p>
        </p:txBody>
      </p:sp>
      <p:sp>
        <p:nvSpPr>
          <p:cNvPr id="6" name="Slide Number Placeholder 5">
            <a:extLst>
              <a:ext uri="{FF2B5EF4-FFF2-40B4-BE49-F238E27FC236}">
                <a16:creationId xmlns:a16="http://schemas.microsoft.com/office/drawing/2014/main" id="{57B4F6A3-99C0-017E-D7BC-3E80F2070A4B}"/>
              </a:ext>
            </a:extLst>
          </p:cNvPr>
          <p:cNvSpPr>
            <a:spLocks noGrp="1"/>
          </p:cNvSpPr>
          <p:nvPr>
            <p:ph type="sldNum" idx="4294967295"/>
          </p:nvPr>
        </p:nvSpPr>
        <p:spPr>
          <a:xfrm>
            <a:off x="8596313" y="4392613"/>
            <a:ext cx="547687" cy="393700"/>
          </a:xfrm>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55734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69E1-A46B-02AF-01CB-AE8C12A8C2D1}"/>
              </a:ext>
            </a:extLst>
          </p:cNvPr>
          <p:cNvSpPr>
            <a:spLocks noGrp="1"/>
          </p:cNvSpPr>
          <p:nvPr>
            <p:ph type="ctrTitle"/>
          </p:nvPr>
        </p:nvSpPr>
        <p:spPr>
          <a:xfrm>
            <a:off x="745167" y="267504"/>
            <a:ext cx="4950000" cy="1159800"/>
          </a:xfrm>
        </p:spPr>
        <p:txBody>
          <a:bodyPr/>
          <a:lstStyle/>
          <a:p>
            <a:r>
              <a:rPr lang="en-US" dirty="0">
                <a:latin typeface="Congenial" panose="020B0604020202020204" pitchFamily="2" charset="0"/>
              </a:rPr>
              <a:t>Disclosure</a:t>
            </a:r>
          </a:p>
        </p:txBody>
      </p:sp>
      <p:sp>
        <p:nvSpPr>
          <p:cNvPr id="4" name="TextBox 3">
            <a:extLst>
              <a:ext uri="{FF2B5EF4-FFF2-40B4-BE49-F238E27FC236}">
                <a16:creationId xmlns:a16="http://schemas.microsoft.com/office/drawing/2014/main" id="{253EEB87-A1A7-8331-9401-4DDABBE1A996}"/>
              </a:ext>
            </a:extLst>
          </p:cNvPr>
          <p:cNvSpPr txBox="1"/>
          <p:nvPr/>
        </p:nvSpPr>
        <p:spPr>
          <a:xfrm>
            <a:off x="745167" y="1518048"/>
            <a:ext cx="7351810" cy="1323439"/>
          </a:xfrm>
          <a:prstGeom prst="rect">
            <a:avLst/>
          </a:prstGeom>
          <a:noFill/>
        </p:spPr>
        <p:txBody>
          <a:bodyPr wrap="square">
            <a:spAutoFit/>
          </a:bodyPr>
          <a:lstStyle/>
          <a:p>
            <a:pPr rtl="0">
              <a:spcBef>
                <a:spcPts val="0"/>
              </a:spcBef>
              <a:spcAft>
                <a:spcPts val="0"/>
              </a:spcAft>
            </a:pPr>
            <a:r>
              <a:rPr lang="en-US" sz="2000" b="0" i="0" u="none" strike="noStrike" dirty="0">
                <a:solidFill>
                  <a:srgbClr val="000000"/>
                </a:solidFill>
                <a:effectLst/>
                <a:latin typeface="+mn-lt"/>
                <a:cs typeface="Quire Sans" panose="020B0502040204020203" pitchFamily="34" charset="0"/>
              </a:rPr>
              <a:t>This work was supported by a grant from the </a:t>
            </a:r>
            <a:br>
              <a:rPr lang="en-US" sz="2000" b="0" i="0" u="none" strike="noStrike" dirty="0">
                <a:solidFill>
                  <a:srgbClr val="000000"/>
                </a:solidFill>
                <a:effectLst/>
                <a:latin typeface="+mn-lt"/>
                <a:cs typeface="Quire Sans" panose="020B0502040204020203" pitchFamily="34" charset="0"/>
              </a:rPr>
            </a:br>
            <a:r>
              <a:rPr lang="en-US" sz="2000" b="0" i="0" u="none" strike="noStrike" dirty="0">
                <a:solidFill>
                  <a:srgbClr val="000000"/>
                </a:solidFill>
                <a:effectLst/>
                <a:latin typeface="+mn-lt"/>
                <a:cs typeface="Quire Sans" panose="020B0502040204020203" pitchFamily="34" charset="0"/>
              </a:rPr>
              <a:t>Substance Abuse and Mental Health Services Administration, First Responders - Comprehensive Addiction and Recovery Act Grants.</a:t>
            </a:r>
            <a:endParaRPr lang="en-US" sz="900" b="0" dirty="0">
              <a:effectLst/>
              <a:latin typeface="+mn-lt"/>
              <a:cs typeface="Quire Sans" panose="020B0502040204020203"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E86060CD-F2B7-DB54-5D2D-3C44C3AC2E78}"/>
              </a:ext>
            </a:extLst>
          </p:cNvPr>
          <p:cNvPicPr>
            <a:picLocks noChangeAspect="1"/>
          </p:cNvPicPr>
          <p:nvPr/>
        </p:nvPicPr>
        <p:blipFill>
          <a:blip r:embed="rId2"/>
          <a:stretch>
            <a:fillRect/>
          </a:stretch>
        </p:blipFill>
        <p:spPr>
          <a:xfrm>
            <a:off x="745167" y="3194121"/>
            <a:ext cx="3809271" cy="1333270"/>
          </a:xfrm>
          <a:prstGeom prst="rect">
            <a:avLst/>
          </a:prstGeom>
        </p:spPr>
      </p:pic>
      <p:pic>
        <p:nvPicPr>
          <p:cNvPr id="6" name="Picture 2" descr="Selected photo">
            <a:extLst>
              <a:ext uri="{FF2B5EF4-FFF2-40B4-BE49-F238E27FC236}">
                <a16:creationId xmlns:a16="http://schemas.microsoft.com/office/drawing/2014/main" id="{427A7F0C-C0A9-46C6-C7AA-E2BDF9FA1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949" y="3196977"/>
            <a:ext cx="355566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1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8CDB2F-DF59-23C1-674D-7C7BEE909BA7}"/>
              </a:ext>
            </a:extLst>
          </p:cNvPr>
          <p:cNvPicPr>
            <a:picLocks noChangeAspect="1"/>
          </p:cNvPicPr>
          <p:nvPr/>
        </p:nvPicPr>
        <p:blipFill>
          <a:blip r:embed="rId3"/>
          <a:stretch>
            <a:fillRect/>
          </a:stretch>
        </p:blipFill>
        <p:spPr>
          <a:xfrm>
            <a:off x="3844959" y="939931"/>
            <a:ext cx="4871178" cy="3407343"/>
          </a:xfrm>
          <a:prstGeom prst="rect">
            <a:avLst/>
          </a:prstGeom>
        </p:spPr>
      </p:pic>
      <p:sp>
        <p:nvSpPr>
          <p:cNvPr id="7" name="Google Shape;83;p14">
            <a:extLst>
              <a:ext uri="{FF2B5EF4-FFF2-40B4-BE49-F238E27FC236}">
                <a16:creationId xmlns:a16="http://schemas.microsoft.com/office/drawing/2014/main" id="{48E79A94-0D8C-9ECE-C96B-89163A17C063}"/>
              </a:ext>
            </a:extLst>
          </p:cNvPr>
          <p:cNvSpPr txBox="1">
            <a:spLocks/>
          </p:cNvSpPr>
          <p:nvPr/>
        </p:nvSpPr>
        <p:spPr>
          <a:xfrm>
            <a:off x="685800" y="1148305"/>
            <a:ext cx="3188776"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US" sz="2800" dirty="0">
                <a:solidFill>
                  <a:srgbClr val="FF0000"/>
                </a:solidFill>
                <a:latin typeface="Congenial" panose="020B0604020202020204" pitchFamily="2" charset="0"/>
              </a:rPr>
              <a:t>Naloxone-</a:t>
            </a:r>
            <a:br>
              <a:rPr lang="en-US" sz="2800" dirty="0">
                <a:solidFill>
                  <a:srgbClr val="FF0000"/>
                </a:solidFill>
                <a:latin typeface="Congenial" panose="020B0604020202020204" pitchFamily="2" charset="0"/>
              </a:rPr>
            </a:br>
            <a:r>
              <a:rPr lang="en-US" sz="2800" dirty="0">
                <a:solidFill>
                  <a:srgbClr val="FF0000"/>
                </a:solidFill>
                <a:latin typeface="Congenial" panose="020B0604020202020204" pitchFamily="2" charset="0"/>
              </a:rPr>
              <a:t>related risk compensation</a:t>
            </a:r>
            <a:endParaRPr lang="en-US" sz="4400" dirty="0">
              <a:latin typeface="Congenial" panose="020B0604020202020204" pitchFamily="2" charset="0"/>
            </a:endParaRPr>
          </a:p>
        </p:txBody>
      </p:sp>
      <p:sp>
        <p:nvSpPr>
          <p:cNvPr id="10" name="TextBox 9">
            <a:extLst>
              <a:ext uri="{FF2B5EF4-FFF2-40B4-BE49-F238E27FC236}">
                <a16:creationId xmlns:a16="http://schemas.microsoft.com/office/drawing/2014/main" id="{E230AEC6-1CCB-D01D-9C03-479E5759E25D}"/>
              </a:ext>
            </a:extLst>
          </p:cNvPr>
          <p:cNvSpPr txBox="1"/>
          <p:nvPr/>
        </p:nvSpPr>
        <p:spPr>
          <a:xfrm>
            <a:off x="5827362" y="2417861"/>
            <a:ext cx="627681" cy="307777"/>
          </a:xfrm>
          <a:prstGeom prst="rect">
            <a:avLst/>
          </a:prstGeom>
          <a:noFill/>
        </p:spPr>
        <p:txBody>
          <a:bodyPr wrap="square" rtlCol="0">
            <a:spAutoFit/>
          </a:bodyPr>
          <a:lstStyle/>
          <a:p>
            <a:r>
              <a:rPr lang="en-US" dirty="0"/>
              <a:t>2.52</a:t>
            </a:r>
          </a:p>
        </p:txBody>
      </p:sp>
      <p:sp>
        <p:nvSpPr>
          <p:cNvPr id="11" name="TextBox 10">
            <a:extLst>
              <a:ext uri="{FF2B5EF4-FFF2-40B4-BE49-F238E27FC236}">
                <a16:creationId xmlns:a16="http://schemas.microsoft.com/office/drawing/2014/main" id="{B444A19B-E0CC-E7A2-8594-CD4E8250C9A4}"/>
              </a:ext>
            </a:extLst>
          </p:cNvPr>
          <p:cNvSpPr txBox="1"/>
          <p:nvPr/>
        </p:nvSpPr>
        <p:spPr>
          <a:xfrm>
            <a:off x="7845658" y="2659100"/>
            <a:ext cx="627681" cy="307777"/>
          </a:xfrm>
          <a:prstGeom prst="rect">
            <a:avLst/>
          </a:prstGeom>
          <a:noFill/>
        </p:spPr>
        <p:txBody>
          <a:bodyPr wrap="square" rtlCol="0">
            <a:spAutoFit/>
          </a:bodyPr>
          <a:lstStyle/>
          <a:p>
            <a:r>
              <a:rPr lang="en-US" dirty="0"/>
              <a:t>2.21</a:t>
            </a:r>
          </a:p>
        </p:txBody>
      </p:sp>
      <p:graphicFrame>
        <p:nvGraphicFramePr>
          <p:cNvPr id="12" name="Google Shape;187;p24">
            <a:extLst>
              <a:ext uri="{FF2B5EF4-FFF2-40B4-BE49-F238E27FC236}">
                <a16:creationId xmlns:a16="http://schemas.microsoft.com/office/drawing/2014/main" id="{BBF1FD94-F1DC-174F-828C-BE7224D78D0F}"/>
              </a:ext>
            </a:extLst>
          </p:cNvPr>
          <p:cNvGraphicFramePr/>
          <p:nvPr>
            <p:extLst>
              <p:ext uri="{D42A27DB-BD31-4B8C-83A1-F6EECF244321}">
                <p14:modId xmlns:p14="http://schemas.microsoft.com/office/powerpoint/2010/main" val="1811751283"/>
              </p:ext>
            </p:extLst>
          </p:nvPr>
        </p:nvGraphicFramePr>
        <p:xfrm>
          <a:off x="751022" y="2431312"/>
          <a:ext cx="2782592" cy="960900"/>
        </p:xfrm>
        <a:graphic>
          <a:graphicData uri="http://schemas.openxmlformats.org/drawingml/2006/table">
            <a:tbl>
              <a:tblPr>
                <a:noFill/>
                <a:tableStyleId>{8578AECC-2BF0-4C78-8A59-BA109A4FE1A9}</a:tableStyleId>
              </a:tblPr>
              <a:tblGrid>
                <a:gridCol w="1391296">
                  <a:extLst>
                    <a:ext uri="{9D8B030D-6E8A-4147-A177-3AD203B41FA5}">
                      <a16:colId xmlns:a16="http://schemas.microsoft.com/office/drawing/2014/main" val="20001"/>
                    </a:ext>
                  </a:extLst>
                </a:gridCol>
                <a:gridCol w="1391296">
                  <a:extLst>
                    <a:ext uri="{9D8B030D-6E8A-4147-A177-3AD203B41FA5}">
                      <a16:colId xmlns:a16="http://schemas.microsoft.com/office/drawing/2014/main" val="20002"/>
                    </a:ext>
                  </a:extLst>
                </a:gridCol>
              </a:tblGrid>
              <a:tr h="480450">
                <a:tc>
                  <a:txBody>
                    <a:bodyPr/>
                    <a:lstStyle/>
                    <a:p>
                      <a:pPr marL="0" lvl="0" indent="0" algn="ctr" rtl="0">
                        <a:spcBef>
                          <a:spcPts val="0"/>
                        </a:spcBef>
                        <a:spcAft>
                          <a:spcPts val="0"/>
                        </a:spcAft>
                        <a:buNone/>
                      </a:pPr>
                      <a:r>
                        <a:rPr lang="en-US" sz="1100" i="1" dirty="0">
                          <a:latin typeface="Work Sans Regular"/>
                          <a:ea typeface="Work Sans Regular"/>
                          <a:cs typeface="Work Sans Regular"/>
                          <a:sym typeface="Work Sans Regular"/>
                        </a:rPr>
                        <a:t>t-</a:t>
                      </a:r>
                      <a:r>
                        <a:rPr lang="en-US" sz="1100" i="0" dirty="0">
                          <a:latin typeface="Work Sans Regular"/>
                          <a:ea typeface="Work Sans Regular"/>
                          <a:cs typeface="Work Sans Regular"/>
                          <a:sym typeface="Work Sans Regular"/>
                        </a:rPr>
                        <a:t>statistic</a:t>
                      </a:r>
                      <a:endParaRPr sz="1100" i="1"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100" i="1" dirty="0">
                          <a:latin typeface="Work Sans Regular"/>
                          <a:ea typeface="Work Sans Regular"/>
                          <a:cs typeface="Work Sans Regular"/>
                          <a:sym typeface="Work Sans Regular"/>
                        </a:rPr>
                        <a:t>p-</a:t>
                      </a:r>
                      <a:r>
                        <a:rPr lang="en-US" sz="1100" i="0" dirty="0">
                          <a:latin typeface="Work Sans Regular"/>
                          <a:ea typeface="Work Sans Regular"/>
                          <a:cs typeface="Work Sans Regular"/>
                          <a:sym typeface="Work Sans Regular"/>
                        </a:rPr>
                        <a:t>value</a:t>
                      </a:r>
                      <a:endParaRPr sz="1100" i="0"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480450">
                <a:tc>
                  <a:txBody>
                    <a:bodyPr/>
                    <a:lstStyle/>
                    <a:p>
                      <a:pPr marL="0" lvl="0" indent="0" algn="ctr" rtl="0">
                        <a:spcBef>
                          <a:spcPts val="0"/>
                        </a:spcBef>
                        <a:spcAft>
                          <a:spcPts val="0"/>
                        </a:spcAft>
                        <a:buNone/>
                      </a:pPr>
                      <a:r>
                        <a:rPr lang="en" b="1" dirty="0">
                          <a:latin typeface="Work Sans"/>
                          <a:ea typeface="Work Sans"/>
                          <a:cs typeface="Work Sans"/>
                          <a:sym typeface="Work Sans"/>
                        </a:rPr>
                        <a:t>13.23</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latin typeface="Work Sans"/>
                          <a:ea typeface="Work Sans"/>
                          <a:cs typeface="Work Sans"/>
                          <a:sym typeface="Work Sans"/>
                        </a:rPr>
                        <a:t>&lt;0.001</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3" name="Google Shape;110;p17">
            <a:extLst>
              <a:ext uri="{FF2B5EF4-FFF2-40B4-BE49-F238E27FC236}">
                <a16:creationId xmlns:a16="http://schemas.microsoft.com/office/drawing/2014/main" id="{6C53F006-AF5E-6EF1-79E6-0EB6E98BBE69}"/>
              </a:ext>
            </a:extLst>
          </p:cNvPr>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dirty="0"/>
          </a:p>
        </p:txBody>
      </p:sp>
    </p:spTree>
    <p:extLst>
      <p:ext uri="{BB962C8B-B14F-4D97-AF65-F5344CB8AC3E}">
        <p14:creationId xmlns:p14="http://schemas.microsoft.com/office/powerpoint/2010/main" val="1369527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3;p14">
            <a:extLst>
              <a:ext uri="{FF2B5EF4-FFF2-40B4-BE49-F238E27FC236}">
                <a16:creationId xmlns:a16="http://schemas.microsoft.com/office/drawing/2014/main" id="{48E79A94-0D8C-9ECE-C96B-89163A17C063}"/>
              </a:ext>
            </a:extLst>
          </p:cNvPr>
          <p:cNvSpPr txBox="1">
            <a:spLocks/>
          </p:cNvSpPr>
          <p:nvPr/>
        </p:nvSpPr>
        <p:spPr>
          <a:xfrm>
            <a:off x="685800" y="1106741"/>
            <a:ext cx="3188776"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US" sz="2800" dirty="0">
                <a:solidFill>
                  <a:srgbClr val="FF0000"/>
                </a:solidFill>
                <a:latin typeface="Congenial" panose="020B0604020202020204" pitchFamily="2" charset="0"/>
              </a:rPr>
              <a:t>Negative attitudes </a:t>
            </a:r>
            <a:br>
              <a:rPr lang="en-US" sz="2800" dirty="0">
                <a:solidFill>
                  <a:srgbClr val="FF0000"/>
                </a:solidFill>
                <a:latin typeface="Congenial" panose="020B0604020202020204" pitchFamily="2" charset="0"/>
              </a:rPr>
            </a:br>
            <a:r>
              <a:rPr lang="en-US" sz="2800" dirty="0">
                <a:solidFill>
                  <a:srgbClr val="FF0000"/>
                </a:solidFill>
                <a:latin typeface="Congenial" panose="020B0604020202020204" pitchFamily="2" charset="0"/>
              </a:rPr>
              <a:t>towards PWUD</a:t>
            </a:r>
            <a:endParaRPr lang="en-US" sz="4400" dirty="0">
              <a:latin typeface="Congenial" panose="020B0604020202020204" pitchFamily="2" charset="0"/>
            </a:endParaRPr>
          </a:p>
        </p:txBody>
      </p:sp>
      <p:graphicFrame>
        <p:nvGraphicFramePr>
          <p:cNvPr id="12" name="Google Shape;187;p24">
            <a:extLst>
              <a:ext uri="{FF2B5EF4-FFF2-40B4-BE49-F238E27FC236}">
                <a16:creationId xmlns:a16="http://schemas.microsoft.com/office/drawing/2014/main" id="{BBF1FD94-F1DC-174F-828C-BE7224D78D0F}"/>
              </a:ext>
            </a:extLst>
          </p:cNvPr>
          <p:cNvGraphicFramePr/>
          <p:nvPr>
            <p:extLst>
              <p:ext uri="{D42A27DB-BD31-4B8C-83A1-F6EECF244321}">
                <p14:modId xmlns:p14="http://schemas.microsoft.com/office/powerpoint/2010/main" val="3278621235"/>
              </p:ext>
            </p:extLst>
          </p:nvPr>
        </p:nvGraphicFramePr>
        <p:xfrm>
          <a:off x="751022" y="2389748"/>
          <a:ext cx="2782592" cy="960900"/>
        </p:xfrm>
        <a:graphic>
          <a:graphicData uri="http://schemas.openxmlformats.org/drawingml/2006/table">
            <a:tbl>
              <a:tblPr>
                <a:noFill/>
                <a:tableStyleId>{8578AECC-2BF0-4C78-8A59-BA109A4FE1A9}</a:tableStyleId>
              </a:tblPr>
              <a:tblGrid>
                <a:gridCol w="1391296">
                  <a:extLst>
                    <a:ext uri="{9D8B030D-6E8A-4147-A177-3AD203B41FA5}">
                      <a16:colId xmlns:a16="http://schemas.microsoft.com/office/drawing/2014/main" val="20001"/>
                    </a:ext>
                  </a:extLst>
                </a:gridCol>
                <a:gridCol w="1391296">
                  <a:extLst>
                    <a:ext uri="{9D8B030D-6E8A-4147-A177-3AD203B41FA5}">
                      <a16:colId xmlns:a16="http://schemas.microsoft.com/office/drawing/2014/main" val="20002"/>
                    </a:ext>
                  </a:extLst>
                </a:gridCol>
              </a:tblGrid>
              <a:tr h="480450">
                <a:tc>
                  <a:txBody>
                    <a:bodyPr/>
                    <a:lstStyle/>
                    <a:p>
                      <a:pPr marL="0" lvl="0" indent="0" algn="ctr" rtl="0">
                        <a:spcBef>
                          <a:spcPts val="0"/>
                        </a:spcBef>
                        <a:spcAft>
                          <a:spcPts val="0"/>
                        </a:spcAft>
                        <a:buNone/>
                      </a:pPr>
                      <a:r>
                        <a:rPr lang="en-US" sz="1100" i="1" dirty="0">
                          <a:latin typeface="Work Sans Regular"/>
                          <a:ea typeface="Work Sans Regular"/>
                          <a:cs typeface="Work Sans Regular"/>
                          <a:sym typeface="Work Sans Regular"/>
                        </a:rPr>
                        <a:t>t-</a:t>
                      </a:r>
                      <a:r>
                        <a:rPr lang="en-US" sz="1100" i="0" dirty="0">
                          <a:latin typeface="Work Sans Regular"/>
                          <a:ea typeface="Work Sans Regular"/>
                          <a:cs typeface="Work Sans Regular"/>
                          <a:sym typeface="Work Sans Regular"/>
                        </a:rPr>
                        <a:t>statistic</a:t>
                      </a:r>
                      <a:endParaRPr sz="1100" i="1"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tc>
                  <a:txBody>
                    <a:bodyPr/>
                    <a:lstStyle/>
                    <a:p>
                      <a:pPr marL="0" lvl="0" indent="0" algn="ctr" rtl="0">
                        <a:spcBef>
                          <a:spcPts val="0"/>
                        </a:spcBef>
                        <a:spcAft>
                          <a:spcPts val="0"/>
                        </a:spcAft>
                        <a:buNone/>
                      </a:pPr>
                      <a:r>
                        <a:rPr lang="en-US" sz="1100" i="1" dirty="0">
                          <a:latin typeface="Work Sans Regular"/>
                          <a:ea typeface="Work Sans Regular"/>
                          <a:cs typeface="Work Sans Regular"/>
                          <a:sym typeface="Work Sans Regular"/>
                        </a:rPr>
                        <a:t>p-</a:t>
                      </a:r>
                      <a:r>
                        <a:rPr lang="en-US" sz="1100" i="0" dirty="0">
                          <a:latin typeface="Work Sans Regular"/>
                          <a:ea typeface="Work Sans Regular"/>
                          <a:cs typeface="Work Sans Regular"/>
                          <a:sym typeface="Work Sans Regular"/>
                        </a:rPr>
                        <a:t>value</a:t>
                      </a:r>
                      <a:endParaRPr sz="1100" i="0" dirty="0">
                        <a:latin typeface="Work Sans Regular"/>
                        <a:ea typeface="Work Sans Regular"/>
                        <a:cs typeface="Work Sans Regular"/>
                        <a:sym typeface="Work Sans Regular"/>
                      </a:endParaRPr>
                    </a:p>
                  </a:txBody>
                  <a:tcPr marL="91425" marR="91425" marT="68575" marB="68575" anchor="ctr">
                    <a:lnT w="76200" cap="flat" cmpd="sng">
                      <a:solidFill>
                        <a:srgbClr val="000000"/>
                      </a:solidFill>
                      <a:prstDash val="solid"/>
                      <a:round/>
                      <a:headEnd type="none" w="sm" len="sm"/>
                      <a:tailEnd type="none" w="sm" len="sm"/>
                    </a:lnT>
                  </a:tcPr>
                </a:tc>
                <a:extLst>
                  <a:ext uri="{0D108BD9-81ED-4DB2-BD59-A6C34878D82A}">
                    <a16:rowId xmlns:a16="http://schemas.microsoft.com/office/drawing/2014/main" val="10000"/>
                  </a:ext>
                </a:extLst>
              </a:tr>
              <a:tr h="480450">
                <a:tc>
                  <a:txBody>
                    <a:bodyPr/>
                    <a:lstStyle/>
                    <a:p>
                      <a:pPr marL="0" lvl="0" indent="0" algn="ctr" rtl="0">
                        <a:spcBef>
                          <a:spcPts val="0"/>
                        </a:spcBef>
                        <a:spcAft>
                          <a:spcPts val="0"/>
                        </a:spcAft>
                        <a:buNone/>
                      </a:pPr>
                      <a:r>
                        <a:rPr lang="en" b="1" dirty="0">
                          <a:latin typeface="Work Sans"/>
                          <a:ea typeface="Work Sans"/>
                          <a:cs typeface="Work Sans"/>
                          <a:sym typeface="Work Sans"/>
                        </a:rPr>
                        <a:t>10.53</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dirty="0">
                          <a:latin typeface="Work Sans"/>
                          <a:ea typeface="Work Sans"/>
                          <a:cs typeface="Work Sans"/>
                          <a:sym typeface="Work Sans"/>
                        </a:rPr>
                        <a:t>&lt;0.001</a:t>
                      </a:r>
                      <a:endParaRPr b="1" dirty="0">
                        <a:latin typeface="Work Sans"/>
                        <a:ea typeface="Work Sans"/>
                        <a:cs typeface="Work Sans"/>
                        <a:sym typeface="Work Sans"/>
                      </a:endParaRPr>
                    </a:p>
                  </a:txBody>
                  <a:tcPr marL="91425" marR="91425" marT="68575" marB="68575" anchor="ctr">
                    <a:lnB w="762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3" name="Google Shape;110;p17">
            <a:extLst>
              <a:ext uri="{FF2B5EF4-FFF2-40B4-BE49-F238E27FC236}">
                <a16:creationId xmlns:a16="http://schemas.microsoft.com/office/drawing/2014/main" id="{6C53F006-AF5E-6EF1-79E6-0EB6E98BBE69}"/>
              </a:ext>
            </a:extLst>
          </p:cNvPr>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dirty="0"/>
          </a:p>
        </p:txBody>
      </p:sp>
      <p:pic>
        <p:nvPicPr>
          <p:cNvPr id="3" name="Picture 2">
            <a:extLst>
              <a:ext uri="{FF2B5EF4-FFF2-40B4-BE49-F238E27FC236}">
                <a16:creationId xmlns:a16="http://schemas.microsoft.com/office/drawing/2014/main" id="{72E859F1-4860-D5FC-1A44-D73B3DB91FD2}"/>
              </a:ext>
            </a:extLst>
          </p:cNvPr>
          <p:cNvPicPr>
            <a:picLocks noChangeAspect="1"/>
          </p:cNvPicPr>
          <p:nvPr/>
        </p:nvPicPr>
        <p:blipFill>
          <a:blip r:embed="rId3"/>
          <a:stretch>
            <a:fillRect/>
          </a:stretch>
        </p:blipFill>
        <p:spPr>
          <a:xfrm>
            <a:off x="3714122" y="928173"/>
            <a:ext cx="4932084" cy="3465105"/>
          </a:xfrm>
          <a:prstGeom prst="rect">
            <a:avLst/>
          </a:prstGeom>
        </p:spPr>
      </p:pic>
      <p:sp>
        <p:nvSpPr>
          <p:cNvPr id="4" name="TextBox 3">
            <a:extLst>
              <a:ext uri="{FF2B5EF4-FFF2-40B4-BE49-F238E27FC236}">
                <a16:creationId xmlns:a16="http://schemas.microsoft.com/office/drawing/2014/main" id="{903F5DDA-E4A5-ECDE-DB8E-D015BEB7E35D}"/>
              </a:ext>
            </a:extLst>
          </p:cNvPr>
          <p:cNvSpPr txBox="1"/>
          <p:nvPr/>
        </p:nvSpPr>
        <p:spPr>
          <a:xfrm>
            <a:off x="5739252" y="2602746"/>
            <a:ext cx="627681" cy="307777"/>
          </a:xfrm>
          <a:prstGeom prst="rect">
            <a:avLst/>
          </a:prstGeom>
          <a:noFill/>
        </p:spPr>
        <p:txBody>
          <a:bodyPr wrap="square" rtlCol="0">
            <a:spAutoFit/>
          </a:bodyPr>
          <a:lstStyle/>
          <a:p>
            <a:r>
              <a:rPr lang="en-US" dirty="0"/>
              <a:t>2.31</a:t>
            </a:r>
          </a:p>
        </p:txBody>
      </p:sp>
      <p:sp>
        <p:nvSpPr>
          <p:cNvPr id="5" name="TextBox 4">
            <a:extLst>
              <a:ext uri="{FF2B5EF4-FFF2-40B4-BE49-F238E27FC236}">
                <a16:creationId xmlns:a16="http://schemas.microsoft.com/office/drawing/2014/main" id="{CFB6C2BE-A324-89E1-199E-01D857F124DA}"/>
              </a:ext>
            </a:extLst>
          </p:cNvPr>
          <p:cNvSpPr txBox="1"/>
          <p:nvPr/>
        </p:nvSpPr>
        <p:spPr>
          <a:xfrm>
            <a:off x="7796293" y="2781993"/>
            <a:ext cx="627681" cy="307777"/>
          </a:xfrm>
          <a:prstGeom prst="rect">
            <a:avLst/>
          </a:prstGeom>
          <a:noFill/>
        </p:spPr>
        <p:txBody>
          <a:bodyPr wrap="square" rtlCol="0">
            <a:spAutoFit/>
          </a:bodyPr>
          <a:lstStyle/>
          <a:p>
            <a:r>
              <a:rPr lang="en-US" dirty="0"/>
              <a:t>2.08</a:t>
            </a:r>
          </a:p>
        </p:txBody>
      </p:sp>
    </p:spTree>
    <p:extLst>
      <p:ext uri="{BB962C8B-B14F-4D97-AF65-F5344CB8AC3E}">
        <p14:creationId xmlns:p14="http://schemas.microsoft.com/office/powerpoint/2010/main" val="44705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869150" y="3051725"/>
            <a:ext cx="350200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B0604020202020204" pitchFamily="2" charset="0"/>
              </a:rPr>
              <a:t>SHIELD </a:t>
            </a:r>
            <a:r>
              <a:rPr lang="en" dirty="0">
                <a:solidFill>
                  <a:schemeClr val="tx1"/>
                </a:solidFill>
                <a:latin typeface="Congenial" panose="020B0604020202020204" pitchFamily="2" charset="0"/>
              </a:rPr>
              <a:t>training for Missouri law enforcement</a:t>
            </a:r>
            <a:endParaRPr dirty="0"/>
          </a:p>
        </p:txBody>
      </p:sp>
      <p:sp>
        <p:nvSpPr>
          <p:cNvPr id="181" name="Google Shape;181;p23"/>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aphicFrame>
        <p:nvGraphicFramePr>
          <p:cNvPr id="2" name="Diagram 1">
            <a:extLst>
              <a:ext uri="{FF2B5EF4-FFF2-40B4-BE49-F238E27FC236}">
                <a16:creationId xmlns:a16="http://schemas.microsoft.com/office/drawing/2014/main" id="{B791B1F6-C573-ECAD-10A6-DB2FC105D6CD}"/>
              </a:ext>
            </a:extLst>
          </p:cNvPr>
          <p:cNvGraphicFramePr/>
          <p:nvPr>
            <p:extLst>
              <p:ext uri="{D42A27DB-BD31-4B8C-83A1-F6EECF244321}">
                <p14:modId xmlns:p14="http://schemas.microsoft.com/office/powerpoint/2010/main" val="891094687"/>
              </p:ext>
            </p:extLst>
          </p:nvPr>
        </p:nvGraphicFramePr>
        <p:xfrm>
          <a:off x="3028762" y="620094"/>
          <a:ext cx="6473125" cy="4438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2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69149" y="847600"/>
            <a:ext cx="649307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B0604020202020204" pitchFamily="2" charset="0"/>
              </a:rPr>
              <a:t>SHIELD </a:t>
            </a:r>
            <a:r>
              <a:rPr lang="en" dirty="0">
                <a:solidFill>
                  <a:schemeClr val="tx1"/>
                </a:solidFill>
                <a:latin typeface="Congenial" panose="020B0604020202020204" pitchFamily="2" charset="0"/>
              </a:rPr>
              <a:t>training for Missouri law enforcement</a:t>
            </a:r>
            <a:endParaRPr dirty="0">
              <a:latin typeface="Congenial" panose="020B0604020202020204" pitchFamily="2" charset="0"/>
            </a:endParaRPr>
          </a:p>
        </p:txBody>
      </p:sp>
      <p:sp>
        <p:nvSpPr>
          <p:cNvPr id="105" name="Google Shape;105;p17"/>
          <p:cNvSpPr txBox="1">
            <a:spLocks noGrp="1"/>
          </p:cNvSpPr>
          <p:nvPr>
            <p:ph type="body" idx="1"/>
          </p:nvPr>
        </p:nvSpPr>
        <p:spPr>
          <a:xfrm>
            <a:off x="869149" y="2165522"/>
            <a:ext cx="7405800"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1800" b="0" i="0" u="none" strike="noStrike" dirty="0">
                <a:solidFill>
                  <a:srgbClr val="000000"/>
                </a:solidFill>
                <a:effectLst/>
                <a:latin typeface="Arial" panose="020B0604020202020204" pitchFamily="34" charset="0"/>
              </a:rPr>
              <a:t>Reduction in adverse outcomes of LEO-PWUD interaction</a:t>
            </a:r>
          </a:p>
          <a:p>
            <a:pPr marL="457200" lvl="0" indent="-355600" algn="l" rtl="0">
              <a:spcBef>
                <a:spcPts val="600"/>
              </a:spcBef>
              <a:spcAft>
                <a:spcPts val="0"/>
              </a:spcAft>
              <a:buSzPts val="2000"/>
              <a:buChar char="▪"/>
            </a:pPr>
            <a:r>
              <a:rPr lang="en-US" sz="1800" b="0" i="0" u="none" strike="noStrike" dirty="0">
                <a:solidFill>
                  <a:srgbClr val="000000"/>
                </a:solidFill>
                <a:effectLst/>
                <a:latin typeface="Arial" panose="020B0604020202020204" pitchFamily="34" charset="0"/>
              </a:rPr>
              <a:t>Broader dissemination of the SHIELD model is warranted</a:t>
            </a:r>
          </a:p>
        </p:txBody>
      </p:sp>
      <p:sp>
        <p:nvSpPr>
          <p:cNvPr id="110" name="Google Shape;110;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dirty="0"/>
          </a:p>
        </p:txBody>
      </p:sp>
      <p:pic>
        <p:nvPicPr>
          <p:cNvPr id="4" name="Graphic 3" descr="Clipboard Partially Checked with solid fill">
            <a:extLst>
              <a:ext uri="{FF2B5EF4-FFF2-40B4-BE49-F238E27FC236}">
                <a16:creationId xmlns:a16="http://schemas.microsoft.com/office/drawing/2014/main" id="{40C31730-3432-856C-305B-7641EBDEBA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2299" y="592161"/>
            <a:ext cx="914400" cy="914400"/>
          </a:xfrm>
          <a:prstGeom prst="rect">
            <a:avLst/>
          </a:prstGeom>
        </p:spPr>
      </p:pic>
    </p:spTree>
    <p:extLst>
      <p:ext uri="{BB962C8B-B14F-4D97-AF65-F5344CB8AC3E}">
        <p14:creationId xmlns:p14="http://schemas.microsoft.com/office/powerpoint/2010/main" val="493773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3E4E-1315-B38E-2FFB-62E1D1CDC40B}"/>
              </a:ext>
            </a:extLst>
          </p:cNvPr>
          <p:cNvSpPr>
            <a:spLocks noGrp="1"/>
          </p:cNvSpPr>
          <p:nvPr>
            <p:ph type="title"/>
          </p:nvPr>
        </p:nvSpPr>
        <p:spPr/>
        <p:txBody>
          <a:bodyPr/>
          <a:lstStyle/>
          <a:p>
            <a:r>
              <a:rPr lang="en-US" dirty="0">
                <a:solidFill>
                  <a:srgbClr val="C00000"/>
                </a:solidFill>
                <a:latin typeface="Congenial" panose="02000503040000020004" pitchFamily="2" charset="0"/>
              </a:rPr>
              <a:t>Going forward</a:t>
            </a:r>
          </a:p>
        </p:txBody>
      </p:sp>
      <p:sp>
        <p:nvSpPr>
          <p:cNvPr id="3" name="Text Placeholder 2">
            <a:extLst>
              <a:ext uri="{FF2B5EF4-FFF2-40B4-BE49-F238E27FC236}">
                <a16:creationId xmlns:a16="http://schemas.microsoft.com/office/drawing/2014/main" id="{FA633FCE-06A3-B38F-4A70-B63AD14B7A28}"/>
              </a:ext>
            </a:extLst>
          </p:cNvPr>
          <p:cNvSpPr>
            <a:spLocks noGrp="1"/>
          </p:cNvSpPr>
          <p:nvPr>
            <p:ph type="body" idx="1"/>
          </p:nvPr>
        </p:nvSpPr>
        <p:spPr>
          <a:xfrm>
            <a:off x="869150" y="2312925"/>
            <a:ext cx="7405800" cy="2301034"/>
          </a:xfrm>
        </p:spPr>
        <p:txBody>
          <a:bodyPr/>
          <a:lstStyle/>
          <a:p>
            <a:r>
              <a:rPr lang="en-US" dirty="0">
                <a:latin typeface="+mn-lt"/>
              </a:rPr>
              <a:t>Qualitative, longitudinal evaluation of impact of training</a:t>
            </a:r>
          </a:p>
          <a:p>
            <a:r>
              <a:rPr lang="en-US" dirty="0">
                <a:latin typeface="+mn-lt"/>
              </a:rPr>
              <a:t>Stigma reduction – MO-CORPS</a:t>
            </a:r>
          </a:p>
          <a:p>
            <a:r>
              <a:rPr lang="en-US" dirty="0">
                <a:latin typeface="+mn-lt"/>
              </a:rPr>
              <a:t>Assessment of law enforcement attitudes and beliefs from PWUD perspective</a:t>
            </a:r>
          </a:p>
          <a:p>
            <a:r>
              <a:rPr lang="en-US" sz="1800" dirty="0">
                <a:latin typeface="+mn-lt"/>
              </a:rPr>
              <a:t>Do LEO interact with people who use drugs differently based on race?</a:t>
            </a:r>
          </a:p>
        </p:txBody>
      </p:sp>
      <p:sp>
        <p:nvSpPr>
          <p:cNvPr id="4" name="Slide Number Placeholder 3">
            <a:extLst>
              <a:ext uri="{FF2B5EF4-FFF2-40B4-BE49-F238E27FC236}">
                <a16:creationId xmlns:a16="http://schemas.microsoft.com/office/drawing/2014/main" id="{8F9447A3-BF08-0ED8-B350-234F015AAD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6" name="Picture 5">
            <a:extLst>
              <a:ext uri="{FF2B5EF4-FFF2-40B4-BE49-F238E27FC236}">
                <a16:creationId xmlns:a16="http://schemas.microsoft.com/office/drawing/2014/main" id="{1CBB1403-DA24-753E-BBB0-80179DC28CD0}"/>
              </a:ext>
            </a:extLst>
          </p:cNvPr>
          <p:cNvPicPr>
            <a:picLocks noChangeAspect="1"/>
          </p:cNvPicPr>
          <p:nvPr/>
        </p:nvPicPr>
        <p:blipFill>
          <a:blip r:embed="rId3"/>
          <a:stretch>
            <a:fillRect/>
          </a:stretch>
        </p:blipFill>
        <p:spPr>
          <a:xfrm>
            <a:off x="7374368" y="529541"/>
            <a:ext cx="1236519" cy="1236519"/>
          </a:xfrm>
          <a:prstGeom prst="rect">
            <a:avLst/>
          </a:prstGeom>
        </p:spPr>
      </p:pic>
    </p:spTree>
    <p:extLst>
      <p:ext uri="{BB962C8B-B14F-4D97-AF65-F5344CB8AC3E}">
        <p14:creationId xmlns:p14="http://schemas.microsoft.com/office/powerpoint/2010/main" val="2491337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body" idx="1"/>
          </p:nvPr>
        </p:nvSpPr>
        <p:spPr>
          <a:xfrm>
            <a:off x="1804525" y="854775"/>
            <a:ext cx="5152200" cy="35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a:t>“Thanks on behalf of the entire city police department and especially the roughly 550 officers trained this season. The content of the course was on target and well appreciated, and your cadre of instructors was universally praised. Even our most dedicated cynics couldn’t muster a complaint about this class.”</a:t>
            </a:r>
            <a:endParaRPr sz="2000" dirty="0"/>
          </a:p>
        </p:txBody>
      </p:sp>
      <p:sp>
        <p:nvSpPr>
          <p:cNvPr id="99" name="Google Shape;99;p16"/>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372194-2064-3623-BC8D-99C90AF7A08F}"/>
              </a:ext>
            </a:extLst>
          </p:cNvPr>
          <p:cNvSpPr>
            <a:spLocks noGrp="1"/>
          </p:cNvSpPr>
          <p:nvPr>
            <p:ph type="ctrTitle"/>
          </p:nvPr>
        </p:nvSpPr>
        <p:spPr/>
        <p:txBody>
          <a:bodyPr/>
          <a:lstStyle/>
          <a:p>
            <a:r>
              <a:rPr lang="en-US" dirty="0">
                <a:latin typeface="Congenial" panose="02000503040000020004" pitchFamily="2" charset="0"/>
              </a:rPr>
              <a:t>Thank you!</a:t>
            </a:r>
          </a:p>
        </p:txBody>
      </p:sp>
      <p:sp>
        <p:nvSpPr>
          <p:cNvPr id="4" name="Slide Number Placeholder 3">
            <a:extLst>
              <a:ext uri="{FF2B5EF4-FFF2-40B4-BE49-F238E27FC236}">
                <a16:creationId xmlns:a16="http://schemas.microsoft.com/office/drawing/2014/main" id="{482AD00A-9120-511D-B9C6-82545F9BE31B}"/>
              </a:ext>
            </a:extLst>
          </p:cNvPr>
          <p:cNvSpPr>
            <a:spLocks noGrp="1"/>
          </p:cNvSpPr>
          <p:nvPr>
            <p:ph type="sldNum" idx="4294967295"/>
          </p:nvPr>
        </p:nvSpPr>
        <p:spPr>
          <a:xfrm>
            <a:off x="8193357" y="4392613"/>
            <a:ext cx="547687" cy="393700"/>
          </a:xfrm>
        </p:spPr>
        <p:txBody>
          <a:bodyPr/>
          <a:lstStyle/>
          <a:p>
            <a:pPr marL="0" lvl="0" indent="0" algn="r" rtl="0">
              <a:spcBef>
                <a:spcPts val="0"/>
              </a:spcBef>
              <a:spcAft>
                <a:spcPts val="0"/>
              </a:spcAft>
              <a:buNone/>
            </a:pPr>
            <a:fld id="{00000000-1234-1234-1234-123412341234}" type="slidenum">
              <a:rPr lang="en" smtClean="0"/>
              <a:t>26</a:t>
            </a:fld>
            <a:endParaRPr lang="en" dirty="0"/>
          </a:p>
        </p:txBody>
      </p:sp>
    </p:spTree>
    <p:extLst>
      <p:ext uri="{BB962C8B-B14F-4D97-AF65-F5344CB8AC3E}">
        <p14:creationId xmlns:p14="http://schemas.microsoft.com/office/powerpoint/2010/main" val="197962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ctrTitle" idx="4294967295"/>
          </p:nvPr>
        </p:nvSpPr>
        <p:spPr>
          <a:xfrm>
            <a:off x="685800" y="2298357"/>
            <a:ext cx="3470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latin typeface="Congenial" panose="020B0604020202020204" pitchFamily="2" charset="0"/>
              </a:rPr>
              <a:t>Deaths from opioid overdose continue to rise in Missouri</a:t>
            </a:r>
            <a:endParaRPr sz="4800" dirty="0">
              <a:latin typeface="Congenial" panose="020B0604020202020204" pitchFamily="2" charset="0"/>
            </a:endParaRPr>
          </a:p>
        </p:txBody>
      </p:sp>
      <p:sp>
        <p:nvSpPr>
          <p:cNvPr id="86" name="Google Shape;86;p14"/>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dirty="0"/>
          </a:p>
        </p:txBody>
      </p:sp>
      <p:graphicFrame>
        <p:nvGraphicFramePr>
          <p:cNvPr id="2" name="Content Placeholder 6">
            <a:extLst>
              <a:ext uri="{FF2B5EF4-FFF2-40B4-BE49-F238E27FC236}">
                <a16:creationId xmlns:a16="http://schemas.microsoft.com/office/drawing/2014/main" id="{9C6C5EC6-3152-ABA0-36DD-C451489BF8B0}"/>
              </a:ext>
            </a:extLst>
          </p:cNvPr>
          <p:cNvGraphicFramePr>
            <a:graphicFrameLocks/>
          </p:cNvGraphicFramePr>
          <p:nvPr>
            <p:extLst>
              <p:ext uri="{D42A27DB-BD31-4B8C-83A1-F6EECF244321}">
                <p14:modId xmlns:p14="http://schemas.microsoft.com/office/powerpoint/2010/main" val="2376024838"/>
              </p:ext>
            </p:extLst>
          </p:nvPr>
        </p:nvGraphicFramePr>
        <p:xfrm>
          <a:off x="4156200" y="1055277"/>
          <a:ext cx="4395016" cy="310562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1BFB1B5-623B-7F87-56CE-C20A8833A10D}"/>
              </a:ext>
            </a:extLst>
          </p:cNvPr>
          <p:cNvSpPr txBox="1"/>
          <p:nvPr/>
        </p:nvSpPr>
        <p:spPr>
          <a:xfrm>
            <a:off x="4218638" y="827651"/>
            <a:ext cx="4395263" cy="307777"/>
          </a:xfrm>
          <a:prstGeom prst="rect">
            <a:avLst/>
          </a:prstGeom>
          <a:noFill/>
        </p:spPr>
        <p:txBody>
          <a:bodyPr wrap="square" rtlCol="0">
            <a:spAutoFit/>
          </a:bodyPr>
          <a:lstStyle/>
          <a:p>
            <a:r>
              <a:rPr lang="en-GB" b="1" dirty="0"/>
              <a:t>Missouri Deaths from Opioid Overdose – Counts</a:t>
            </a:r>
            <a:r>
              <a:rPr lang="en-GB" b="1" baseline="30000" dirty="0"/>
              <a:t>1</a:t>
            </a:r>
            <a:r>
              <a:rPr lang="en-GB" b="1" dirty="0"/>
              <a:t> </a:t>
            </a:r>
          </a:p>
        </p:txBody>
      </p:sp>
      <p:sp>
        <p:nvSpPr>
          <p:cNvPr id="4" name="TextBox 3">
            <a:extLst>
              <a:ext uri="{FF2B5EF4-FFF2-40B4-BE49-F238E27FC236}">
                <a16:creationId xmlns:a16="http://schemas.microsoft.com/office/drawing/2014/main" id="{E42E667C-3D4B-0EC9-1568-F80B3E79493D}"/>
              </a:ext>
            </a:extLst>
          </p:cNvPr>
          <p:cNvSpPr txBox="1"/>
          <p:nvPr/>
        </p:nvSpPr>
        <p:spPr>
          <a:xfrm>
            <a:off x="4210443" y="4115999"/>
            <a:ext cx="3786708" cy="307777"/>
          </a:xfrm>
          <a:prstGeom prst="rect">
            <a:avLst/>
          </a:prstGeom>
          <a:noFill/>
        </p:spPr>
        <p:txBody>
          <a:bodyPr wrap="square" rtlCol="0">
            <a:spAutoFit/>
          </a:bodyPr>
          <a:lstStyle/>
          <a:p>
            <a:r>
              <a:rPr lang="en-GB" sz="1400" i="1" dirty="0"/>
              <a:t>MISSOURI DHSS DATA, 2023*</a:t>
            </a:r>
          </a:p>
        </p:txBody>
      </p:sp>
      <p:sp>
        <p:nvSpPr>
          <p:cNvPr id="5" name="TextBox 4">
            <a:extLst>
              <a:ext uri="{FF2B5EF4-FFF2-40B4-BE49-F238E27FC236}">
                <a16:creationId xmlns:a16="http://schemas.microsoft.com/office/drawing/2014/main" id="{BFFDAB3A-1036-C484-C348-DAA7E651A765}"/>
              </a:ext>
            </a:extLst>
          </p:cNvPr>
          <p:cNvSpPr txBox="1"/>
          <p:nvPr/>
        </p:nvSpPr>
        <p:spPr>
          <a:xfrm>
            <a:off x="4217369" y="4497001"/>
            <a:ext cx="3786708" cy="261610"/>
          </a:xfrm>
          <a:prstGeom prst="rect">
            <a:avLst/>
          </a:prstGeom>
          <a:noFill/>
        </p:spPr>
        <p:txBody>
          <a:bodyPr wrap="square" rtlCol="0">
            <a:spAutoFit/>
          </a:bodyPr>
          <a:lstStyle/>
          <a:p>
            <a:r>
              <a:rPr lang="en-GB" sz="1100" i="1" dirty="0"/>
              <a:t>* </a:t>
            </a:r>
            <a:r>
              <a:rPr lang="en-GB" sz="1100" dirty="0"/>
              <a:t>Preliminary data</a:t>
            </a:r>
            <a:endParaRPr lang="en-GB" sz="11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69149" y="847600"/>
            <a:ext cx="649307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B0604020202020204" pitchFamily="2" charset="0"/>
              </a:rPr>
              <a:t>Law enforcement </a:t>
            </a:r>
            <a:r>
              <a:rPr lang="en" dirty="0">
                <a:latin typeface="Congenial" panose="020B0604020202020204" pitchFamily="2" charset="0"/>
              </a:rPr>
              <a:t>in opioid overdose response</a:t>
            </a:r>
            <a:endParaRPr dirty="0">
              <a:latin typeface="Congenial" panose="020B0604020202020204" pitchFamily="2" charset="0"/>
            </a:endParaRPr>
          </a:p>
        </p:txBody>
      </p:sp>
      <p:sp>
        <p:nvSpPr>
          <p:cNvPr id="105" name="Google Shape;105;p17"/>
          <p:cNvSpPr txBox="1">
            <a:spLocks noGrp="1"/>
          </p:cNvSpPr>
          <p:nvPr>
            <p:ph type="body" idx="1"/>
          </p:nvPr>
        </p:nvSpPr>
        <p:spPr>
          <a:xfrm>
            <a:off x="869150" y="2312925"/>
            <a:ext cx="7405800"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1800" b="0" i="0" u="none" strike="noStrike" dirty="0">
                <a:solidFill>
                  <a:srgbClr val="000000"/>
                </a:solidFill>
                <a:effectLst/>
                <a:latin typeface="+mj-lt"/>
                <a:ea typeface="Verdana" panose="020B0604030504040204" pitchFamily="34" charset="0"/>
              </a:rPr>
              <a:t>Law enforcement officers (LEOs) may be the first responders to overdoses</a:t>
            </a:r>
          </a:p>
          <a:p>
            <a:pPr marL="457200" lvl="0" indent="-355600" algn="l" rtl="0">
              <a:spcBef>
                <a:spcPts val="600"/>
              </a:spcBef>
              <a:spcAft>
                <a:spcPts val="0"/>
              </a:spcAft>
              <a:buSzPts val="2000"/>
              <a:buChar char="▪"/>
            </a:pPr>
            <a:r>
              <a:rPr lang="en-US" sz="1800" dirty="0">
                <a:solidFill>
                  <a:srgbClr val="000000"/>
                </a:solidFill>
                <a:latin typeface="+mj-lt"/>
                <a:ea typeface="Verdana" panose="020B0604030504040204" pitchFamily="34" charset="0"/>
              </a:rPr>
              <a:t>I</a:t>
            </a:r>
            <a:r>
              <a:rPr lang="en-US" sz="1800" b="0" i="0" u="none" strike="noStrike" dirty="0">
                <a:solidFill>
                  <a:srgbClr val="000000"/>
                </a:solidFill>
                <a:effectLst/>
                <a:latin typeface="+mj-lt"/>
                <a:ea typeface="Verdana" panose="020B0604030504040204" pitchFamily="34" charset="0"/>
              </a:rPr>
              <a:t>nitial contact for people who use drugs (PWUD)</a:t>
            </a:r>
          </a:p>
        </p:txBody>
      </p:sp>
      <p:sp>
        <p:nvSpPr>
          <p:cNvPr id="110" name="Google Shape;110;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3" name="Graphic 2" descr="Life ring with solid fill">
            <a:extLst>
              <a:ext uri="{FF2B5EF4-FFF2-40B4-BE49-F238E27FC236}">
                <a16:creationId xmlns:a16="http://schemas.microsoft.com/office/drawing/2014/main" id="{3F87DB5A-0E79-BE81-0F71-07B9AAD6B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859" y="430420"/>
            <a:ext cx="1097280" cy="1097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69149" y="847600"/>
            <a:ext cx="649307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B0604020202020204" pitchFamily="2" charset="0"/>
              </a:rPr>
              <a:t>Law enforcement </a:t>
            </a:r>
            <a:r>
              <a:rPr lang="en" dirty="0">
                <a:latin typeface="Congenial" panose="020B0604020202020204" pitchFamily="2" charset="0"/>
              </a:rPr>
              <a:t>in opioid overdose response</a:t>
            </a:r>
            <a:endParaRPr dirty="0">
              <a:latin typeface="Congenial" panose="020B0604020202020204" pitchFamily="2" charset="0"/>
            </a:endParaRPr>
          </a:p>
        </p:txBody>
      </p:sp>
      <p:sp>
        <p:nvSpPr>
          <p:cNvPr id="105" name="Google Shape;105;p17"/>
          <p:cNvSpPr txBox="1">
            <a:spLocks noGrp="1"/>
          </p:cNvSpPr>
          <p:nvPr>
            <p:ph type="body" idx="1"/>
          </p:nvPr>
        </p:nvSpPr>
        <p:spPr>
          <a:xfrm>
            <a:off x="869149" y="2124672"/>
            <a:ext cx="7405800"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1800" b="0" i="0" u="none" strike="noStrike" dirty="0">
                <a:solidFill>
                  <a:srgbClr val="000000"/>
                </a:solidFill>
                <a:effectLst/>
                <a:latin typeface="Arial" panose="020B0604020202020204" pitchFamily="34" charset="0"/>
              </a:rPr>
              <a:t>In Missouri</a:t>
            </a:r>
            <a:r>
              <a:rPr lang="en-US" sz="1800" dirty="0">
                <a:solidFill>
                  <a:srgbClr val="000000"/>
                </a:solidFill>
                <a:latin typeface="Arial" panose="020B0604020202020204" pitchFamily="34" charset="0"/>
              </a:rPr>
              <a:t>:</a:t>
            </a:r>
          </a:p>
          <a:p>
            <a:pPr lvl="1">
              <a:spcBef>
                <a:spcPts val="600"/>
              </a:spcBef>
              <a:buChar char="▪"/>
            </a:pPr>
            <a:r>
              <a:rPr lang="en-US" sz="1800" b="0" i="0" u="none" strike="noStrike" dirty="0">
                <a:solidFill>
                  <a:srgbClr val="000000"/>
                </a:solidFill>
                <a:effectLst/>
                <a:latin typeface="Arial" panose="020B0604020202020204" pitchFamily="34" charset="0"/>
              </a:rPr>
              <a:t>Connect the DOTS (Drug Overdose Trust &amp; Safety) Project</a:t>
            </a:r>
          </a:p>
          <a:p>
            <a:pPr lvl="1">
              <a:spcBef>
                <a:spcPts val="600"/>
              </a:spcBef>
              <a:buChar char="▪"/>
            </a:pPr>
            <a:r>
              <a:rPr lang="en-US" sz="1800" dirty="0">
                <a:solidFill>
                  <a:srgbClr val="000000"/>
                </a:solidFill>
                <a:latin typeface="Arial" panose="020B0604020202020204" pitchFamily="34" charset="0"/>
              </a:rPr>
              <a:t>B</a:t>
            </a:r>
            <a:r>
              <a:rPr lang="en-US" sz="1800" b="0" i="0" u="none" strike="noStrike" dirty="0">
                <a:solidFill>
                  <a:srgbClr val="000000"/>
                </a:solidFill>
                <a:effectLst/>
                <a:latin typeface="Arial" panose="020B0604020202020204" pitchFamily="34" charset="0"/>
              </a:rPr>
              <a:t>ased on the Safety and Health Integration in the Enforcement of Laws on Drugs (SHIELD) model</a:t>
            </a:r>
            <a:r>
              <a:rPr lang="en-US" sz="1800" b="0" i="0" u="none" strike="noStrike" baseline="30000" dirty="0">
                <a:solidFill>
                  <a:srgbClr val="000000"/>
                </a:solidFill>
                <a:effectLst/>
                <a:latin typeface="Arial" panose="020B0604020202020204" pitchFamily="34" charset="0"/>
              </a:rPr>
              <a:t>1</a:t>
            </a:r>
            <a:endParaRPr lang="en-US" sz="1800" b="0" i="0" u="none" strike="noStrike" dirty="0">
              <a:solidFill>
                <a:srgbClr val="000000"/>
              </a:solidFill>
              <a:effectLst/>
              <a:latin typeface="Arial" panose="020B0604020202020204" pitchFamily="34" charset="0"/>
            </a:endParaRPr>
          </a:p>
        </p:txBody>
      </p:sp>
      <p:sp>
        <p:nvSpPr>
          <p:cNvPr id="110" name="Google Shape;110;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4" name="Google Shape;136;p25">
            <a:extLst>
              <a:ext uri="{FF2B5EF4-FFF2-40B4-BE49-F238E27FC236}">
                <a16:creationId xmlns:a16="http://schemas.microsoft.com/office/drawing/2014/main" id="{D3AFB572-EC80-CE54-D08A-D050ECF05CD9}"/>
              </a:ext>
            </a:extLst>
          </p:cNvPr>
          <p:cNvPicPr preferRelativeResize="0">
            <a:picLocks noChangeAspect="1"/>
          </p:cNvPicPr>
          <p:nvPr/>
        </p:nvPicPr>
        <p:blipFill>
          <a:blip r:embed="rId3">
            <a:clrChange>
              <a:clrFrom>
                <a:srgbClr val="FFFFFF"/>
              </a:clrFrom>
              <a:clrTo>
                <a:srgbClr val="FFFFFF">
                  <a:alpha val="0"/>
                </a:srgbClr>
              </a:clrTo>
            </a:clrChange>
            <a:alphaModFix/>
          </a:blip>
          <a:stretch>
            <a:fillRect/>
          </a:stretch>
        </p:blipFill>
        <p:spPr>
          <a:xfrm>
            <a:off x="7306996" y="593367"/>
            <a:ext cx="1325633" cy="939747"/>
          </a:xfrm>
          <a:prstGeom prst="rect">
            <a:avLst/>
          </a:prstGeom>
          <a:noFill/>
          <a:ln>
            <a:noFill/>
          </a:ln>
        </p:spPr>
      </p:pic>
      <p:sp>
        <p:nvSpPr>
          <p:cNvPr id="2" name="TextBox 1">
            <a:extLst>
              <a:ext uri="{FF2B5EF4-FFF2-40B4-BE49-F238E27FC236}">
                <a16:creationId xmlns:a16="http://schemas.microsoft.com/office/drawing/2014/main" id="{5FB61CC9-1E84-B513-E7B3-ED713EB6BEBE}"/>
              </a:ext>
            </a:extLst>
          </p:cNvPr>
          <p:cNvSpPr txBox="1"/>
          <p:nvPr/>
        </p:nvSpPr>
        <p:spPr>
          <a:xfrm>
            <a:off x="342283" y="4451578"/>
            <a:ext cx="5055219" cy="276999"/>
          </a:xfrm>
          <a:prstGeom prst="rect">
            <a:avLst/>
          </a:prstGeom>
          <a:noFill/>
        </p:spPr>
        <p:txBody>
          <a:bodyPr wrap="square" rtlCol="0">
            <a:spAutoFit/>
          </a:bodyPr>
          <a:lstStyle/>
          <a:p>
            <a:r>
              <a:rPr lang="en-US" sz="1200" baseline="30000" dirty="0"/>
              <a:t>1</a:t>
            </a:r>
            <a:r>
              <a:rPr lang="en-US" sz="1200" dirty="0"/>
              <a:t> SHIELD Training Institute, Northeastern University</a:t>
            </a:r>
            <a:endParaRPr lang="en-US" sz="1200" baseline="30000" dirty="0"/>
          </a:p>
        </p:txBody>
      </p:sp>
    </p:spTree>
    <p:extLst>
      <p:ext uri="{BB962C8B-B14F-4D97-AF65-F5344CB8AC3E}">
        <p14:creationId xmlns:p14="http://schemas.microsoft.com/office/powerpoint/2010/main" val="319374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869149" y="847600"/>
            <a:ext cx="649307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solidFill>
                <a:latin typeface="Congenial" panose="020B0604020202020204" pitchFamily="2" charset="0"/>
              </a:rPr>
              <a:t>LEO</a:t>
            </a:r>
            <a:r>
              <a:rPr lang="en" dirty="0">
                <a:solidFill>
                  <a:srgbClr val="FF0000"/>
                </a:solidFill>
                <a:latin typeface="Congenial" panose="020B0604020202020204" pitchFamily="2" charset="0"/>
              </a:rPr>
              <a:t> attitudes/beliefs </a:t>
            </a:r>
            <a:r>
              <a:rPr lang="en" dirty="0">
                <a:latin typeface="Congenial" panose="020B0604020202020204" pitchFamily="2" charset="0"/>
              </a:rPr>
              <a:t>in opioid overdose response</a:t>
            </a:r>
            <a:endParaRPr dirty="0">
              <a:latin typeface="Congenial" panose="020B0604020202020204" pitchFamily="2" charset="0"/>
            </a:endParaRPr>
          </a:p>
        </p:txBody>
      </p:sp>
      <p:sp>
        <p:nvSpPr>
          <p:cNvPr id="105" name="Google Shape;105;p17"/>
          <p:cNvSpPr txBox="1">
            <a:spLocks noGrp="1"/>
          </p:cNvSpPr>
          <p:nvPr>
            <p:ph type="body" idx="1"/>
          </p:nvPr>
        </p:nvSpPr>
        <p:spPr>
          <a:xfrm>
            <a:off x="869149" y="2312925"/>
            <a:ext cx="7509133" cy="200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sz="1800" b="0" i="0" u="none" strike="noStrike" dirty="0">
                <a:solidFill>
                  <a:srgbClr val="000000"/>
                </a:solidFill>
                <a:effectLst/>
                <a:latin typeface="Arial" panose="020B0604020202020204" pitchFamily="34" charset="0"/>
              </a:rPr>
              <a:t>LEO can have </a:t>
            </a:r>
          </a:p>
          <a:p>
            <a:pPr lvl="1"/>
            <a:r>
              <a:rPr lang="en-US" sz="1800" b="0" i="0" u="none" strike="noStrike" dirty="0">
                <a:solidFill>
                  <a:srgbClr val="000000"/>
                </a:solidFill>
                <a:effectLst/>
                <a:latin typeface="Arial" panose="020B0604020202020204" pitchFamily="34" charset="0"/>
              </a:rPr>
              <a:t>naloxone-related risk compensation beliefs</a:t>
            </a:r>
            <a:r>
              <a:rPr lang="en-US" sz="1800" b="0" i="0" u="none" strike="noStrike" baseline="30000" dirty="0">
                <a:solidFill>
                  <a:srgbClr val="000000"/>
                </a:solidFill>
                <a:effectLst/>
                <a:latin typeface="Arial" panose="020B0604020202020204" pitchFamily="34" charset="0"/>
              </a:rPr>
              <a:t>1</a:t>
            </a:r>
            <a:endParaRPr lang="en-US" sz="1800" b="0" i="0" u="none" strike="noStrike" dirty="0">
              <a:solidFill>
                <a:srgbClr val="000000"/>
              </a:solidFill>
              <a:effectLst/>
              <a:latin typeface="Arial" panose="020B0604020202020204" pitchFamily="34" charset="0"/>
            </a:endParaRPr>
          </a:p>
          <a:p>
            <a:pPr lvl="1"/>
            <a:r>
              <a:rPr lang="en-US" sz="1800" dirty="0">
                <a:solidFill>
                  <a:srgbClr val="000000"/>
                </a:solidFill>
                <a:latin typeface="Arial" panose="020B0604020202020204" pitchFamily="34" charset="0"/>
              </a:rPr>
              <a:t>n</a:t>
            </a:r>
            <a:r>
              <a:rPr lang="en-US" sz="1800" b="0" i="0" u="none" strike="noStrike" dirty="0">
                <a:solidFill>
                  <a:srgbClr val="000000"/>
                </a:solidFill>
                <a:effectLst/>
                <a:latin typeface="Arial" panose="020B0604020202020204" pitchFamily="34" charset="0"/>
              </a:rPr>
              <a:t>egative attitudes towards PWUD</a:t>
            </a:r>
            <a:r>
              <a:rPr lang="en-US" sz="1800" b="0" i="0" u="none" strike="noStrike" baseline="30000" dirty="0">
                <a:solidFill>
                  <a:srgbClr val="000000"/>
                </a:solidFill>
                <a:effectLst/>
                <a:latin typeface="Arial" panose="020B0604020202020204" pitchFamily="34" charset="0"/>
              </a:rPr>
              <a:t>2</a:t>
            </a:r>
          </a:p>
          <a:p>
            <a:r>
              <a:rPr lang="en-US" sz="1800" b="0" i="0" u="none" strike="noStrike" dirty="0">
                <a:solidFill>
                  <a:srgbClr val="000000"/>
                </a:solidFill>
                <a:effectLst/>
                <a:latin typeface="Arial" panose="020B0604020202020204" pitchFamily="34" charset="0"/>
              </a:rPr>
              <a:t>Improving attitudes and beliefs to improve LEO–PWUD interactions </a:t>
            </a:r>
          </a:p>
        </p:txBody>
      </p:sp>
      <p:sp>
        <p:nvSpPr>
          <p:cNvPr id="110" name="Google Shape;110;p17"/>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2" name="Graphic 1" descr="Head with gears with solid fill">
            <a:extLst>
              <a:ext uri="{FF2B5EF4-FFF2-40B4-BE49-F238E27FC236}">
                <a16:creationId xmlns:a16="http://schemas.microsoft.com/office/drawing/2014/main" id="{E64724FE-F227-A65D-8270-078F9881EA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9937" y="590551"/>
            <a:ext cx="1005840" cy="1005840"/>
          </a:xfrm>
          <a:prstGeom prst="rect">
            <a:avLst/>
          </a:prstGeom>
        </p:spPr>
      </p:pic>
      <p:sp>
        <p:nvSpPr>
          <p:cNvPr id="3" name="TextBox 2">
            <a:extLst>
              <a:ext uri="{FF2B5EF4-FFF2-40B4-BE49-F238E27FC236}">
                <a16:creationId xmlns:a16="http://schemas.microsoft.com/office/drawing/2014/main" id="{3BEB23E4-D34D-2D0B-57DE-6151037A46A7}"/>
              </a:ext>
            </a:extLst>
          </p:cNvPr>
          <p:cNvSpPr txBox="1"/>
          <p:nvPr/>
        </p:nvSpPr>
        <p:spPr>
          <a:xfrm>
            <a:off x="435801" y="4295900"/>
            <a:ext cx="5055219" cy="461665"/>
          </a:xfrm>
          <a:prstGeom prst="rect">
            <a:avLst/>
          </a:prstGeom>
          <a:noFill/>
        </p:spPr>
        <p:txBody>
          <a:bodyPr wrap="square" rtlCol="0">
            <a:spAutoFit/>
          </a:bodyPr>
          <a:lstStyle/>
          <a:p>
            <a:r>
              <a:rPr lang="en-US" sz="1200" baseline="30000" dirty="0"/>
              <a:t>1</a:t>
            </a:r>
            <a:r>
              <a:rPr lang="en-US" sz="1200" dirty="0"/>
              <a:t> Winograd </a:t>
            </a:r>
            <a:r>
              <a:rPr lang="en-US" sz="1200" i="1" dirty="0"/>
              <a:t>et al.</a:t>
            </a:r>
            <a:r>
              <a:rPr lang="en-US" sz="1200" dirty="0"/>
              <a:t>, 2019</a:t>
            </a:r>
          </a:p>
          <a:p>
            <a:r>
              <a:rPr lang="en-US" sz="1200" baseline="30000" dirty="0"/>
              <a:t>2</a:t>
            </a:r>
            <a:r>
              <a:rPr lang="en-US" sz="1200" dirty="0"/>
              <a:t> Murphy &amp; Russell, 2020</a:t>
            </a:r>
            <a:endParaRPr lang="en-US" sz="1200" baseline="30000" dirty="0"/>
          </a:p>
        </p:txBody>
      </p:sp>
    </p:spTree>
    <p:extLst>
      <p:ext uri="{BB962C8B-B14F-4D97-AF65-F5344CB8AC3E}">
        <p14:creationId xmlns:p14="http://schemas.microsoft.com/office/powerpoint/2010/main" val="414718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69150" y="676618"/>
            <a:ext cx="509220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00503040000020004" pitchFamily="2" charset="0"/>
              </a:rPr>
              <a:t>SHIELD</a:t>
            </a:r>
            <a:r>
              <a:rPr lang="en" dirty="0">
                <a:latin typeface="Congenial" panose="02000503040000020004" pitchFamily="2" charset="0"/>
              </a:rPr>
              <a:t> training</a:t>
            </a:r>
            <a:endParaRPr dirty="0">
              <a:latin typeface="Congenial" panose="02000503040000020004" pitchFamily="2" charset="0"/>
            </a:endParaRPr>
          </a:p>
        </p:txBody>
      </p:sp>
      <p:sp>
        <p:nvSpPr>
          <p:cNvPr id="72" name="Google Shape;72;p13"/>
          <p:cNvSpPr txBox="1">
            <a:spLocks noGrp="1"/>
          </p:cNvSpPr>
          <p:nvPr>
            <p:ph type="body" idx="1"/>
          </p:nvPr>
        </p:nvSpPr>
        <p:spPr>
          <a:xfrm>
            <a:off x="869150" y="1923292"/>
            <a:ext cx="2364704" cy="229900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000" b="1" dirty="0">
                <a:solidFill>
                  <a:srgbClr val="000000"/>
                </a:solidFill>
                <a:latin typeface="Work Sans Regular"/>
                <a:ea typeface="Work Sans Regular"/>
                <a:cs typeface="Work Sans Regular"/>
                <a:sym typeface="Work Sans Regular"/>
              </a:rPr>
              <a:t>Module 1</a:t>
            </a:r>
          </a:p>
          <a:p>
            <a:pPr marL="0" lvl="0" indent="0" algn="l" rtl="0">
              <a:spcBef>
                <a:spcPts val="600"/>
              </a:spcBef>
              <a:spcAft>
                <a:spcPts val="0"/>
              </a:spcAft>
              <a:buNone/>
            </a:pPr>
            <a:r>
              <a:rPr lang="en-US" b="1" dirty="0">
                <a:solidFill>
                  <a:srgbClr val="000000"/>
                </a:solidFill>
                <a:latin typeface="+mj-lt"/>
                <a:ea typeface="Work Sans Regular"/>
                <a:cs typeface="Work Sans Regular"/>
                <a:sym typeface="Work Sans Regular"/>
              </a:rPr>
              <a:t>Responder Resilience</a:t>
            </a:r>
            <a:endParaRPr lang="en-US" dirty="0">
              <a:solidFill>
                <a:srgbClr val="000000"/>
              </a:solidFill>
              <a:latin typeface="+mj-lt"/>
              <a:ea typeface="Work Sans Regular"/>
              <a:cs typeface="Work Sans Regular"/>
              <a:sym typeface="Work Sans Regular"/>
            </a:endParaRPr>
          </a:p>
          <a:p>
            <a:pPr marL="285750" lvl="0" indent="-285750" algn="l" rtl="0">
              <a:spcBef>
                <a:spcPts val="600"/>
              </a:spcBef>
              <a:spcAft>
                <a:spcPts val="0"/>
              </a:spcAft>
              <a:buFont typeface="Wingdings" panose="05000000000000000000" pitchFamily="2" charset="2"/>
              <a:buChar char="§"/>
            </a:pPr>
            <a:r>
              <a:rPr lang="en-US" dirty="0">
                <a:solidFill>
                  <a:srgbClr val="000000"/>
                </a:solidFill>
                <a:latin typeface="+mj-lt"/>
                <a:ea typeface="Work Sans Regular"/>
                <a:cs typeface="Work Sans Regular"/>
                <a:sym typeface="Work Sans Regular"/>
              </a:rPr>
              <a:t>Coping mechanisms</a:t>
            </a:r>
          </a:p>
          <a:p>
            <a:pPr marL="285750" lvl="0" indent="-285750" algn="l" rtl="0">
              <a:spcBef>
                <a:spcPts val="600"/>
              </a:spcBef>
              <a:spcAft>
                <a:spcPts val="0"/>
              </a:spcAft>
              <a:buFont typeface="Wingdings" panose="05000000000000000000" pitchFamily="2" charset="2"/>
              <a:buChar char="§"/>
            </a:pPr>
            <a:r>
              <a:rPr lang="en-US" dirty="0">
                <a:solidFill>
                  <a:srgbClr val="000000"/>
                </a:solidFill>
                <a:latin typeface="+mj-lt"/>
              </a:rPr>
              <a:t>Burnout reduction</a:t>
            </a:r>
            <a:br>
              <a:rPr lang="en" sz="1000" dirty="0">
                <a:solidFill>
                  <a:srgbClr val="000000"/>
                </a:solidFill>
                <a:latin typeface="Work Sans Regular"/>
                <a:ea typeface="Work Sans Regular"/>
                <a:cs typeface="Work Sans Regular"/>
                <a:sym typeface="Work Sans Regular"/>
              </a:rPr>
            </a:br>
            <a:endParaRPr sz="1000" dirty="0">
              <a:solidFill>
                <a:srgbClr val="000000"/>
              </a:solidFill>
              <a:latin typeface="Work Sans Regular"/>
              <a:ea typeface="Work Sans Regular"/>
              <a:cs typeface="Work Sans Regular"/>
              <a:sym typeface="Work Sans Regular"/>
            </a:endParaRPr>
          </a:p>
        </p:txBody>
      </p:sp>
      <p:sp>
        <p:nvSpPr>
          <p:cNvPr id="78" name="Google Shape;78;p13"/>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2" name="Picture 1">
            <a:extLst>
              <a:ext uri="{FF2B5EF4-FFF2-40B4-BE49-F238E27FC236}">
                <a16:creationId xmlns:a16="http://schemas.microsoft.com/office/drawing/2014/main" id="{24469400-E781-2A70-A04B-4A33317B6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265" y="575501"/>
            <a:ext cx="1551431" cy="1628841"/>
          </a:xfrm>
          <a:prstGeom prst="rect">
            <a:avLst/>
          </a:prstGeom>
        </p:spPr>
      </p:pic>
      <p:sp>
        <p:nvSpPr>
          <p:cNvPr id="7" name="Google Shape;72;p13">
            <a:extLst>
              <a:ext uri="{FF2B5EF4-FFF2-40B4-BE49-F238E27FC236}">
                <a16:creationId xmlns:a16="http://schemas.microsoft.com/office/drawing/2014/main" id="{9CF0157A-6345-1E61-627B-1B0414FE0609}"/>
              </a:ext>
            </a:extLst>
          </p:cNvPr>
          <p:cNvSpPr txBox="1">
            <a:spLocks/>
          </p:cNvSpPr>
          <p:nvPr/>
        </p:nvSpPr>
        <p:spPr>
          <a:xfrm>
            <a:off x="3424644" y="1923292"/>
            <a:ext cx="2364704" cy="22990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indent="0">
              <a:buFont typeface="Work Sans Regular"/>
              <a:buNone/>
            </a:pPr>
            <a:r>
              <a:rPr lang="en-US" sz="2000" b="1" dirty="0">
                <a:solidFill>
                  <a:srgbClr val="000000"/>
                </a:solidFill>
              </a:rPr>
              <a:t>Module 2</a:t>
            </a:r>
          </a:p>
          <a:p>
            <a:pPr marL="0" indent="0">
              <a:buFont typeface="Work Sans Regular"/>
              <a:buNone/>
            </a:pPr>
            <a:r>
              <a:rPr lang="en-US" b="1" dirty="0">
                <a:solidFill>
                  <a:srgbClr val="000000"/>
                </a:solidFill>
                <a:latin typeface="+mj-lt"/>
              </a:rPr>
              <a:t>Responder Safety</a:t>
            </a:r>
          </a:p>
          <a:p>
            <a:pPr marL="285750" lvl="0" indent="-285750" algn="l" rtl="0">
              <a:spcBef>
                <a:spcPts val="600"/>
              </a:spcBef>
              <a:spcAft>
                <a:spcPts val="0"/>
              </a:spcAft>
              <a:buFont typeface="Wingdings" panose="05000000000000000000" pitchFamily="2" charset="2"/>
              <a:buChar char="§"/>
            </a:pPr>
            <a:r>
              <a:rPr lang="en-US" dirty="0">
                <a:solidFill>
                  <a:srgbClr val="000000"/>
                </a:solidFill>
                <a:latin typeface="+mj-lt"/>
              </a:rPr>
              <a:t>Occupational safety strategies</a:t>
            </a:r>
            <a:br>
              <a:rPr lang="en-US" sz="1000" dirty="0">
                <a:solidFill>
                  <a:srgbClr val="000000"/>
                </a:solidFill>
              </a:rPr>
            </a:br>
            <a:endParaRPr lang="en-US" sz="1000" dirty="0">
              <a:solidFill>
                <a:srgbClr val="000000"/>
              </a:solidFill>
            </a:endParaRPr>
          </a:p>
        </p:txBody>
      </p:sp>
      <p:sp>
        <p:nvSpPr>
          <p:cNvPr id="10" name="Google Shape;72;p13">
            <a:extLst>
              <a:ext uri="{FF2B5EF4-FFF2-40B4-BE49-F238E27FC236}">
                <a16:creationId xmlns:a16="http://schemas.microsoft.com/office/drawing/2014/main" id="{C3E0F4DB-00EE-DE22-F418-E3FF73BA38A5}"/>
              </a:ext>
            </a:extLst>
          </p:cNvPr>
          <p:cNvSpPr txBox="1">
            <a:spLocks/>
          </p:cNvSpPr>
          <p:nvPr/>
        </p:nvSpPr>
        <p:spPr>
          <a:xfrm>
            <a:off x="5980138" y="1923292"/>
            <a:ext cx="2364704" cy="22990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pPr marL="0" indent="0">
              <a:buFont typeface="Work Sans Regular"/>
              <a:buNone/>
            </a:pPr>
            <a:r>
              <a:rPr lang="en-US" sz="2000" b="1" dirty="0">
                <a:solidFill>
                  <a:srgbClr val="000000"/>
                </a:solidFill>
              </a:rPr>
              <a:t>Module 3</a:t>
            </a:r>
          </a:p>
          <a:p>
            <a:pPr marL="0" lvl="0" indent="0" algn="l" rtl="0">
              <a:spcBef>
                <a:spcPts val="600"/>
              </a:spcBef>
              <a:spcAft>
                <a:spcPts val="0"/>
              </a:spcAft>
              <a:buNone/>
            </a:pPr>
            <a:r>
              <a:rPr lang="en-US" b="1" dirty="0">
                <a:solidFill>
                  <a:srgbClr val="000000"/>
                </a:solidFill>
                <a:latin typeface="+mj-lt"/>
              </a:rPr>
              <a:t>Public Safety</a:t>
            </a:r>
            <a:endParaRPr lang="en-US" dirty="0">
              <a:solidFill>
                <a:srgbClr val="000000"/>
              </a:solidFill>
              <a:latin typeface="+mj-lt"/>
              <a:ea typeface="Work Sans Regular"/>
              <a:cs typeface="Work Sans Regular"/>
              <a:sym typeface="Work Sans Regular"/>
            </a:endParaRPr>
          </a:p>
          <a:p>
            <a:pPr marL="285750" lvl="0" indent="-285750" algn="l" rtl="0">
              <a:spcBef>
                <a:spcPts val="600"/>
              </a:spcBef>
              <a:spcAft>
                <a:spcPts val="0"/>
              </a:spcAft>
              <a:buFont typeface="Wingdings" panose="05000000000000000000" pitchFamily="2" charset="2"/>
              <a:buChar char="§"/>
            </a:pPr>
            <a:r>
              <a:rPr lang="en-US" dirty="0">
                <a:solidFill>
                  <a:srgbClr val="000000"/>
                </a:solidFill>
                <a:latin typeface="+mj-lt"/>
              </a:rPr>
              <a:t>Public health</a:t>
            </a:r>
          </a:p>
          <a:p>
            <a:pPr marL="285750" lvl="0" indent="-285750" algn="l" rtl="0">
              <a:spcBef>
                <a:spcPts val="600"/>
              </a:spcBef>
              <a:spcAft>
                <a:spcPts val="0"/>
              </a:spcAft>
              <a:buFont typeface="Wingdings" panose="05000000000000000000" pitchFamily="2" charset="2"/>
              <a:buChar char="§"/>
            </a:pPr>
            <a:r>
              <a:rPr lang="en-US" dirty="0">
                <a:solidFill>
                  <a:srgbClr val="000000"/>
                </a:solidFill>
                <a:latin typeface="+mj-lt"/>
              </a:rPr>
              <a:t>Improve community relations—while also reducing stress and risks</a:t>
            </a:r>
          </a:p>
          <a:p>
            <a:pPr marL="0" indent="0">
              <a:buFont typeface="Work Sans Regular"/>
              <a:buNone/>
            </a:pPr>
            <a:br>
              <a:rPr lang="en-US" sz="1000" dirty="0">
                <a:solidFill>
                  <a:srgbClr val="000000"/>
                </a:solidFill>
              </a:rPr>
            </a:br>
            <a:endParaRPr lang="en-US" sz="10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869150" y="847600"/>
            <a:ext cx="509220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Congenial" panose="02000503040000020004" pitchFamily="2" charset="0"/>
              </a:rPr>
              <a:t>Our strategy</a:t>
            </a:r>
            <a:endParaRPr dirty="0">
              <a:latin typeface="Congenial" panose="02000503040000020004" pitchFamily="2" charset="0"/>
            </a:endParaRPr>
          </a:p>
        </p:txBody>
      </p:sp>
      <p:sp>
        <p:nvSpPr>
          <p:cNvPr id="253" name="Google Shape;253;p28"/>
          <p:cNvSpPr/>
          <p:nvPr/>
        </p:nvSpPr>
        <p:spPr>
          <a:xfrm>
            <a:off x="1005025" y="2374133"/>
            <a:ext cx="2555400" cy="1614534"/>
          </a:xfrm>
          <a:prstGeom prst="homePlate">
            <a:avLst>
              <a:gd name="adj" fmla="val 30129"/>
            </a:avLst>
          </a:prstGeom>
          <a:solidFill>
            <a:srgbClr val="C00000"/>
          </a:solid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Work Sans"/>
                <a:ea typeface="Work Sans"/>
                <a:cs typeface="Work Sans"/>
                <a:sym typeface="Work Sans"/>
              </a:rPr>
              <a:t>Occupational Safety</a:t>
            </a:r>
            <a:endParaRPr sz="1800" b="1" dirty="0">
              <a:solidFill>
                <a:srgbClr val="FFFFFF"/>
              </a:solidFill>
              <a:latin typeface="Work Sans"/>
              <a:ea typeface="Work Sans"/>
              <a:cs typeface="Work Sans"/>
              <a:sym typeface="Work Sans"/>
            </a:endParaRPr>
          </a:p>
        </p:txBody>
      </p:sp>
      <p:sp>
        <p:nvSpPr>
          <p:cNvPr id="254" name="Google Shape;254;p28"/>
          <p:cNvSpPr/>
          <p:nvPr/>
        </p:nvSpPr>
        <p:spPr>
          <a:xfrm>
            <a:off x="3744969" y="2374132"/>
            <a:ext cx="3644572" cy="1614535"/>
          </a:xfrm>
          <a:prstGeom prst="chevron">
            <a:avLst>
              <a:gd name="adj" fmla="val 29853"/>
            </a:avLst>
          </a:prstGeom>
          <a:solidFill>
            <a:srgbClr val="C00000"/>
          </a:solid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FFFF"/>
                </a:solidFill>
                <a:latin typeface="Work Sans"/>
                <a:ea typeface="Work Sans"/>
                <a:cs typeface="Work Sans"/>
                <a:sym typeface="Work Sans"/>
              </a:rPr>
              <a:t>Harm reduction/</a:t>
            </a:r>
            <a:br>
              <a:rPr lang="en" sz="1800" b="1" dirty="0">
                <a:solidFill>
                  <a:srgbClr val="FFFFFF"/>
                </a:solidFill>
                <a:latin typeface="Work Sans"/>
                <a:ea typeface="Work Sans"/>
                <a:cs typeface="Work Sans"/>
                <a:sym typeface="Work Sans"/>
              </a:rPr>
            </a:br>
            <a:r>
              <a:rPr lang="en" sz="1800" b="1" dirty="0">
                <a:solidFill>
                  <a:srgbClr val="FFFFFF"/>
                </a:solidFill>
                <a:latin typeface="Work Sans"/>
                <a:ea typeface="Work Sans"/>
                <a:cs typeface="Work Sans"/>
                <a:sym typeface="Work Sans"/>
              </a:rPr>
              <a:t>Improved attitudes towards PWUD</a:t>
            </a:r>
            <a:endParaRPr sz="1800" b="1" dirty="0">
              <a:solidFill>
                <a:srgbClr val="FFFFFF"/>
              </a:solidFill>
              <a:latin typeface="Work Sans"/>
              <a:ea typeface="Work Sans"/>
              <a:cs typeface="Work Sans"/>
              <a:sym typeface="Work Sans"/>
            </a:endParaRPr>
          </a:p>
        </p:txBody>
      </p:sp>
      <p:grpSp>
        <p:nvGrpSpPr>
          <p:cNvPr id="256" name="Google Shape;256;p28"/>
          <p:cNvGrpSpPr/>
          <p:nvPr/>
        </p:nvGrpSpPr>
        <p:grpSpPr>
          <a:xfrm>
            <a:off x="7232180" y="711728"/>
            <a:ext cx="1187144" cy="878332"/>
            <a:chOff x="5255200" y="3006475"/>
            <a:chExt cx="511700" cy="378575"/>
          </a:xfrm>
        </p:grpSpPr>
        <p:sp>
          <p:nvSpPr>
            <p:cNvPr id="257" name="Google Shape;257;p2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28"/>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69150" y="676618"/>
            <a:ext cx="5092200" cy="136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0000"/>
                </a:solidFill>
                <a:latin typeface="Congenial" panose="02000503040000020004" pitchFamily="2" charset="0"/>
              </a:rPr>
              <a:t>SHIELD</a:t>
            </a:r>
            <a:r>
              <a:rPr lang="en" dirty="0">
                <a:latin typeface="Congenial" panose="02000503040000020004" pitchFamily="2" charset="0"/>
              </a:rPr>
              <a:t> training</a:t>
            </a:r>
            <a:endParaRPr dirty="0">
              <a:latin typeface="Congenial" panose="02000503040000020004" pitchFamily="2" charset="0"/>
            </a:endParaRPr>
          </a:p>
        </p:txBody>
      </p:sp>
      <p:sp>
        <p:nvSpPr>
          <p:cNvPr id="78" name="Google Shape;78;p13"/>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1">
            <a:extLst>
              <a:ext uri="{FF2B5EF4-FFF2-40B4-BE49-F238E27FC236}">
                <a16:creationId xmlns:a16="http://schemas.microsoft.com/office/drawing/2014/main" id="{24469400-E781-2A70-A04B-4A33317B6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265" y="575501"/>
            <a:ext cx="1551431" cy="1628841"/>
          </a:xfrm>
          <a:prstGeom prst="rect">
            <a:avLst/>
          </a:prstGeom>
        </p:spPr>
      </p:pic>
      <p:sp>
        <p:nvSpPr>
          <p:cNvPr id="5" name="Google Shape;105;p17">
            <a:extLst>
              <a:ext uri="{FF2B5EF4-FFF2-40B4-BE49-F238E27FC236}">
                <a16:creationId xmlns:a16="http://schemas.microsoft.com/office/drawing/2014/main" id="{E0CF0626-D9BF-54E6-414D-C64E9EAC425B}"/>
              </a:ext>
            </a:extLst>
          </p:cNvPr>
          <p:cNvSpPr txBox="1">
            <a:spLocks/>
          </p:cNvSpPr>
          <p:nvPr/>
        </p:nvSpPr>
        <p:spPr>
          <a:xfrm>
            <a:off x="869149" y="2312925"/>
            <a:ext cx="7509133" cy="20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1pPr>
            <a:lvl2pPr marL="914400" marR="0" lvl="1"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2pPr>
            <a:lvl3pPr marL="1371600" marR="0" lvl="2"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3pPr>
            <a:lvl4pPr marL="1828800" marR="0" lvl="3"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4pPr>
            <a:lvl5pPr marL="2286000" marR="0" lvl="4"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5pPr>
            <a:lvl6pPr marL="2743200" marR="0" lvl="5"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6pPr>
            <a:lvl7pPr marL="3200400" marR="0" lvl="6"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7pPr>
            <a:lvl8pPr marL="3657600" marR="0" lvl="7"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8pPr>
            <a:lvl9pPr marL="4114800" marR="0" lvl="8" indent="-330200" algn="l" rtl="0">
              <a:lnSpc>
                <a:spcPct val="100000"/>
              </a:lnSpc>
              <a:spcBef>
                <a:spcPts val="0"/>
              </a:spcBef>
              <a:spcAft>
                <a:spcPts val="0"/>
              </a:spcAft>
              <a:buClr>
                <a:schemeClr val="dk1"/>
              </a:buClr>
              <a:buSzPts val="1600"/>
              <a:buFont typeface="Work Sans Regular"/>
              <a:buChar char="■"/>
              <a:defRPr sz="1600" b="0" i="0" u="none" strike="noStrike" cap="none">
                <a:solidFill>
                  <a:schemeClr val="dk1"/>
                </a:solidFill>
                <a:latin typeface="Work Sans Regular"/>
                <a:ea typeface="Work Sans Regular"/>
                <a:cs typeface="Work Sans Regular"/>
                <a:sym typeface="Work Sans Regular"/>
              </a:defRPr>
            </a:lvl9pPr>
          </a:lstStyle>
          <a:p>
            <a:r>
              <a:rPr lang="en-US" sz="1800" dirty="0">
                <a:solidFill>
                  <a:srgbClr val="000000"/>
                </a:solidFill>
                <a:latin typeface="Arial" panose="020B0604020202020204" pitchFamily="34" charset="0"/>
              </a:rPr>
              <a:t>3 hour training</a:t>
            </a:r>
          </a:p>
          <a:p>
            <a:r>
              <a:rPr lang="en-US" sz="1800" dirty="0">
                <a:solidFill>
                  <a:srgbClr val="000000"/>
                </a:solidFill>
                <a:latin typeface="Arial" panose="020B0604020202020204" pitchFamily="34" charset="0"/>
              </a:rPr>
              <a:t>2 trainers</a:t>
            </a:r>
          </a:p>
          <a:p>
            <a:pPr lvl="1"/>
            <a:r>
              <a:rPr lang="en-US" sz="1800" dirty="0">
                <a:solidFill>
                  <a:srgbClr val="000000"/>
                </a:solidFill>
                <a:latin typeface="Arial" panose="020B0604020202020204" pitchFamily="34" charset="0"/>
              </a:rPr>
              <a:t>1 first responder </a:t>
            </a:r>
          </a:p>
          <a:p>
            <a:pPr lvl="1"/>
            <a:r>
              <a:rPr lang="en-US" sz="1800" dirty="0">
                <a:solidFill>
                  <a:srgbClr val="000000"/>
                </a:solidFill>
                <a:latin typeface="Arial" panose="020B0604020202020204" pitchFamily="34" charset="0"/>
              </a:rPr>
              <a:t>1 local harm reduction trainer with lived experience</a:t>
            </a:r>
          </a:p>
        </p:txBody>
      </p:sp>
    </p:spTree>
    <p:extLst>
      <p:ext uri="{BB962C8B-B14F-4D97-AF65-F5344CB8AC3E}">
        <p14:creationId xmlns:p14="http://schemas.microsoft.com/office/powerpoint/2010/main" val="1189488846"/>
      </p:ext>
    </p:extLst>
  </p:cSld>
  <p:clrMapOvr>
    <a:masterClrMapping/>
  </p:clrMapOvr>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F3F3F3"/>
      </a:lt2>
      <a:accent1>
        <a:srgbClr val="000000"/>
      </a:accent1>
      <a:accent2>
        <a:srgbClr val="666666"/>
      </a:accent2>
      <a:accent3>
        <a:srgbClr val="999999"/>
      </a:accent3>
      <a:accent4>
        <a:srgbClr val="CCCCCC"/>
      </a:accent4>
      <a:accent5>
        <a:srgbClr val="EFEFEF"/>
      </a:accent5>
      <a:accent6>
        <a:srgbClr val="F6B26B"/>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19567</TotalTime>
  <Words>1873</Words>
  <Application>Microsoft Office PowerPoint</Application>
  <PresentationFormat>On-screen Show (16:9)</PresentationFormat>
  <Paragraphs>310</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Congenial</vt:lpstr>
      <vt:lpstr>Work Sans Regular</vt:lpstr>
      <vt:lpstr>Arial</vt:lpstr>
      <vt:lpstr>Work Sans</vt:lpstr>
      <vt:lpstr>Century Gothic</vt:lpstr>
      <vt:lpstr>Wingdings</vt:lpstr>
      <vt:lpstr>Work Sans Medium</vt:lpstr>
      <vt:lpstr>Calibri</vt:lpstr>
      <vt:lpstr>Jacquenetta template</vt:lpstr>
      <vt:lpstr>The impact of  SHIELD training  on law enforcement officers’  harm reduction attitudes, beliefs, and knowledge</vt:lpstr>
      <vt:lpstr>Disclosure</vt:lpstr>
      <vt:lpstr>Deaths from opioid overdose continue to rise in Missouri</vt:lpstr>
      <vt:lpstr>Law enforcement in opioid overdose response</vt:lpstr>
      <vt:lpstr>Law enforcement in opioid overdose response</vt:lpstr>
      <vt:lpstr>LEO attitudes/beliefs in opioid overdose response</vt:lpstr>
      <vt:lpstr>SHIELD training</vt:lpstr>
      <vt:lpstr>Our strategy</vt:lpstr>
      <vt:lpstr>SHIELD training</vt:lpstr>
      <vt:lpstr>PowerPoint Presentation</vt:lpstr>
      <vt:lpstr>Evaluation questions</vt:lpstr>
      <vt:lpstr>Methods</vt:lpstr>
      <vt:lpstr>Beliefs scale</vt:lpstr>
      <vt:lpstr>Attitudes scale</vt:lpstr>
      <vt:lpstr>811 pre-test  |  632 post-test</vt:lpstr>
      <vt:lpstr>Knowledge evaluation</vt:lpstr>
      <vt:lpstr>PowerPoint Presentation</vt:lpstr>
      <vt:lpstr>PowerPoint Presentation</vt:lpstr>
      <vt:lpstr>Beliefs/attitudes evaluation</vt:lpstr>
      <vt:lpstr>PowerPoint Presentation</vt:lpstr>
      <vt:lpstr>PowerPoint Presentation</vt:lpstr>
      <vt:lpstr>SHIELD training for Missouri law enforcement</vt:lpstr>
      <vt:lpstr>SHIELD training for Missouri law enforcement</vt:lpstr>
      <vt:lpstr>Going forward</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Siddiqui, Saad T.</dc:creator>
  <cp:lastModifiedBy>Rental End User</cp:lastModifiedBy>
  <cp:revision>35</cp:revision>
  <dcterms:modified xsi:type="dcterms:W3CDTF">2023-11-04T14:37:50Z</dcterms:modified>
</cp:coreProperties>
</file>