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437" r:id="rId4"/>
    <p:sldId id="316" r:id="rId5"/>
    <p:sldId id="333" r:id="rId6"/>
    <p:sldId id="401" r:id="rId7"/>
    <p:sldId id="332" r:id="rId8"/>
    <p:sldId id="423" r:id="rId9"/>
    <p:sldId id="425" r:id="rId10"/>
    <p:sldId id="428" r:id="rId11"/>
    <p:sldId id="438" r:id="rId12"/>
    <p:sldId id="436" r:id="rId13"/>
    <p:sldId id="429" r:id="rId14"/>
    <p:sldId id="431" r:id="rId15"/>
    <p:sldId id="426" r:id="rId16"/>
    <p:sldId id="433" r:id="rId17"/>
    <p:sldId id="427" r:id="rId18"/>
    <p:sldId id="435" r:id="rId19"/>
    <p:sldId id="434" r:id="rId20"/>
    <p:sldId id="432" r:id="rId21"/>
    <p:sldId id="424" r:id="rId22"/>
    <p:sldId id="417" r:id="rId23"/>
    <p:sldId id="258" r:id="rId24"/>
    <p:sldId id="3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87557"/>
  </p:normalViewPr>
  <p:slideViewPr>
    <p:cSldViewPr snapToGrid="0">
      <p:cViewPr varScale="1">
        <p:scale>
          <a:sx n="170" d="100"/>
          <a:sy n="170" d="100"/>
        </p:scale>
        <p:origin x="2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Studies</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CD51-4F42-91E8-803E84FC6172}"/>
              </c:ext>
            </c:extLst>
          </c:dPt>
          <c:dLbls>
            <c:dLbl>
              <c:idx val="0"/>
              <c:tx>
                <c:rich>
                  <a:bodyPr/>
                  <a:lstStyle/>
                  <a:p>
                    <a:fld id="{8DA0151F-E9C1-F04E-905B-795C4C81792D}" type="VALUE">
                      <a:rPr lang="en-US" smtClean="0"/>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CD51-4F42-91E8-803E84FC6172}"/>
                </c:ext>
              </c:extLst>
            </c:dLbl>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Original Studies</c:v>
                </c:pt>
                <c:pt idx="1">
                  <c:v>RCT</c:v>
                </c:pt>
                <c:pt idx="2">
                  <c:v>Pilot Studies</c:v>
                </c:pt>
                <c:pt idx="3">
                  <c:v>Prot. Feas.</c:v>
                </c:pt>
                <c:pt idx="4">
                  <c:v>quasi-exp.</c:v>
                </c:pt>
                <c:pt idx="5">
                  <c:v>Chart Review</c:v>
                </c:pt>
              </c:strCache>
            </c:strRef>
          </c:cat>
          <c:val>
            <c:numRef>
              <c:f>Sheet1!$B$2:$B$7</c:f>
              <c:numCache>
                <c:formatCode>General</c:formatCode>
                <c:ptCount val="6"/>
                <c:pt idx="0">
                  <c:v>67</c:v>
                </c:pt>
                <c:pt idx="1">
                  <c:v>50</c:v>
                </c:pt>
                <c:pt idx="2">
                  <c:v>8</c:v>
                </c:pt>
                <c:pt idx="3">
                  <c:v>2</c:v>
                </c:pt>
                <c:pt idx="4">
                  <c:v>6</c:v>
                </c:pt>
                <c:pt idx="5">
                  <c:v>1</c:v>
                </c:pt>
              </c:numCache>
            </c:numRef>
          </c:val>
          <c:extLst>
            <c:ext xmlns:c16="http://schemas.microsoft.com/office/drawing/2014/chart" uri="{C3380CC4-5D6E-409C-BE32-E72D297353CC}">
              <c16:uniqueId val="{00000000-315F-5E4F-9CCF-83DC2B421337}"/>
            </c:ext>
          </c:extLst>
        </c:ser>
        <c:dLbls>
          <c:dLblPos val="outEnd"/>
          <c:showLegendKey val="0"/>
          <c:showVal val="1"/>
          <c:showCatName val="0"/>
          <c:showSerName val="0"/>
          <c:showPercent val="0"/>
          <c:showBubbleSize val="0"/>
        </c:dLbls>
        <c:gapWidth val="444"/>
        <c:overlap val="-90"/>
        <c:axId val="121023680"/>
        <c:axId val="121025392"/>
      </c:barChart>
      <c:catAx>
        <c:axId val="121023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1025392"/>
        <c:crosses val="autoZero"/>
        <c:auto val="1"/>
        <c:lblAlgn val="ctr"/>
        <c:lblOffset val="100"/>
        <c:noMultiLvlLbl val="0"/>
      </c:catAx>
      <c:valAx>
        <c:axId val="121025392"/>
        <c:scaling>
          <c:orientation val="minMax"/>
        </c:scaling>
        <c:delete val="1"/>
        <c:axPos val="l"/>
        <c:numFmt formatCode="General" sourceLinked="1"/>
        <c:majorTickMark val="none"/>
        <c:minorTickMark val="none"/>
        <c:tickLblPos val="nextTo"/>
        <c:crossAx val="121023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Inclusion Rate</c:v>
                </c:pt>
              </c:strCache>
            </c:strRef>
          </c:tx>
          <c:spPr>
            <a:solidFill>
              <a:schemeClr val="accent1">
                <a:alpha val="70000"/>
              </a:schemeClr>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4-4F6E-8E42-BCED-DF057351BC5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F6E-8E42-BCED-DF057351BC5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4F6E-8E42-BCED-DF057351BC5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4F6E-8E42-BCED-DF057351BC5E}"/>
              </c:ext>
            </c:extLst>
          </c:dPt>
          <c:dPt>
            <c:idx val="5"/>
            <c:invertIfNegative val="0"/>
            <c:bubble3D val="0"/>
            <c:spPr>
              <a:solidFill>
                <a:srgbClr val="FF2F92"/>
              </a:solidFill>
              <a:ln>
                <a:noFill/>
              </a:ln>
              <a:effectLst/>
            </c:spPr>
            <c:extLst>
              <c:ext xmlns:c16="http://schemas.microsoft.com/office/drawing/2014/chart" uri="{C3380CC4-5D6E-409C-BE32-E72D297353CC}">
                <c16:uniqueId val="{00000008-4F6E-8E42-BCED-DF057351BC5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White</c:v>
                </c:pt>
                <c:pt idx="1">
                  <c:v>Black</c:v>
                </c:pt>
                <c:pt idx="2">
                  <c:v>Latine</c:v>
                </c:pt>
                <c:pt idx="3">
                  <c:v>Multiracial/Other</c:v>
                </c:pt>
                <c:pt idx="4">
                  <c:v>Native</c:v>
                </c:pt>
                <c:pt idx="5">
                  <c:v>Asian</c:v>
                </c:pt>
              </c:strCache>
            </c:strRef>
          </c:cat>
          <c:val>
            <c:numRef>
              <c:f>Sheet1!$B$2:$B$7</c:f>
              <c:numCache>
                <c:formatCode>0.00%</c:formatCode>
                <c:ptCount val="6"/>
                <c:pt idx="0">
                  <c:v>0.55720000000000003</c:v>
                </c:pt>
                <c:pt idx="1">
                  <c:v>0.25419999999999998</c:v>
                </c:pt>
                <c:pt idx="2">
                  <c:v>8.5000000000000006E-2</c:v>
                </c:pt>
                <c:pt idx="3">
                  <c:v>3.6799999999999999E-2</c:v>
                </c:pt>
                <c:pt idx="4">
                  <c:v>2.01E-2</c:v>
                </c:pt>
                <c:pt idx="5">
                  <c:v>1.0699999999999999E-2</c:v>
                </c:pt>
              </c:numCache>
            </c:numRef>
          </c:val>
          <c:extLst>
            <c:ext xmlns:c16="http://schemas.microsoft.com/office/drawing/2014/chart" uri="{C3380CC4-5D6E-409C-BE32-E72D297353CC}">
              <c16:uniqueId val="{00000000-427A-F046-A82D-80E9521EA4C7}"/>
            </c:ext>
          </c:extLst>
        </c:ser>
        <c:dLbls>
          <c:dLblPos val="inEnd"/>
          <c:showLegendKey val="0"/>
          <c:showVal val="1"/>
          <c:showCatName val="0"/>
          <c:showSerName val="0"/>
          <c:showPercent val="0"/>
          <c:showBubbleSize val="0"/>
        </c:dLbls>
        <c:gapWidth val="80"/>
        <c:overlap val="25"/>
        <c:axId val="1803653184"/>
        <c:axId val="1803654896"/>
      </c:barChart>
      <c:catAx>
        <c:axId val="18036531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3654896"/>
        <c:crosses val="autoZero"/>
        <c:auto val="1"/>
        <c:lblAlgn val="ctr"/>
        <c:lblOffset val="100"/>
        <c:noMultiLvlLbl val="0"/>
      </c:catAx>
      <c:valAx>
        <c:axId val="180365489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365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40211908862215E-2"/>
          <c:y val="0"/>
          <c:w val="0.96491957618227553"/>
          <c:h val="0.91629428545120328"/>
        </c:manualLayout>
      </c:layout>
      <c:barChart>
        <c:barDir val="col"/>
        <c:grouping val="clustered"/>
        <c:varyColors val="0"/>
        <c:ser>
          <c:idx val="0"/>
          <c:order val="0"/>
          <c:tx>
            <c:strRef>
              <c:f>Sheet1!$B$1</c:f>
              <c:strCache>
                <c:ptCount val="1"/>
                <c:pt idx="0">
                  <c:v>Special Areas of Focus</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18FF-1F45-BF2E-0F3F8D4276D9}"/>
              </c:ext>
            </c:extLst>
          </c:dPt>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Combat Veterans</c:v>
                </c:pt>
                <c:pt idx="1">
                  <c:v>Women</c:v>
                </c:pt>
              </c:strCache>
            </c:strRef>
          </c:cat>
          <c:val>
            <c:numRef>
              <c:f>Sheet1!$B$2:$B$3</c:f>
              <c:numCache>
                <c:formatCode>0%</c:formatCode>
                <c:ptCount val="2"/>
                <c:pt idx="0">
                  <c:v>0.36</c:v>
                </c:pt>
                <c:pt idx="1">
                  <c:v>0.26</c:v>
                </c:pt>
              </c:numCache>
            </c:numRef>
          </c:val>
          <c:extLst>
            <c:ext xmlns:c16="http://schemas.microsoft.com/office/drawing/2014/chart" uri="{C3380CC4-5D6E-409C-BE32-E72D297353CC}">
              <c16:uniqueId val="{00000002-18FF-1F45-BF2E-0F3F8D4276D9}"/>
            </c:ext>
          </c:extLst>
        </c:ser>
        <c:dLbls>
          <c:dLblPos val="outEnd"/>
          <c:showLegendKey val="0"/>
          <c:showVal val="1"/>
          <c:showCatName val="0"/>
          <c:showSerName val="0"/>
          <c:showPercent val="0"/>
          <c:showBubbleSize val="0"/>
        </c:dLbls>
        <c:gapWidth val="444"/>
        <c:overlap val="-90"/>
        <c:axId val="69276191"/>
        <c:axId val="67088975"/>
      </c:barChart>
      <c:catAx>
        <c:axId val="692761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7088975"/>
        <c:crosses val="autoZero"/>
        <c:auto val="1"/>
        <c:lblAlgn val="ctr"/>
        <c:lblOffset val="100"/>
        <c:noMultiLvlLbl val="0"/>
      </c:catAx>
      <c:valAx>
        <c:axId val="67088975"/>
        <c:scaling>
          <c:orientation val="minMax"/>
        </c:scaling>
        <c:delete val="1"/>
        <c:axPos val="l"/>
        <c:numFmt formatCode="0%" sourceLinked="1"/>
        <c:majorTickMark val="none"/>
        <c:minorTickMark val="none"/>
        <c:tickLblPos val="nextTo"/>
        <c:crossAx val="6927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392078838534826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0-302D-F143-AE1F-E7F213331035}"/>
              </c:ext>
            </c:extLst>
          </c:dPt>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Total Studies</c:v>
                </c:pt>
                <c:pt idx="1">
                  <c:v>Culturally Tailored Tx</c:v>
                </c:pt>
                <c:pt idx="2">
                  <c:v>Special focus on POC issues</c:v>
                </c:pt>
              </c:strCache>
            </c:strRef>
          </c:cat>
          <c:val>
            <c:numRef>
              <c:f>Sheet1!$B$2:$B$4</c:f>
              <c:numCache>
                <c:formatCode>General</c:formatCode>
                <c:ptCount val="3"/>
                <c:pt idx="0">
                  <c:v>67</c:v>
                </c:pt>
                <c:pt idx="1">
                  <c:v>1</c:v>
                </c:pt>
                <c:pt idx="2">
                  <c:v>0</c:v>
                </c:pt>
              </c:numCache>
            </c:numRef>
          </c:val>
          <c:extLst>
            <c:ext xmlns:c16="http://schemas.microsoft.com/office/drawing/2014/chart" uri="{C3380CC4-5D6E-409C-BE32-E72D297353CC}">
              <c16:uniqueId val="{00000000-7600-4E40-8866-409D4855003D}"/>
            </c:ext>
          </c:extLst>
        </c:ser>
        <c:dLbls>
          <c:dLblPos val="outEnd"/>
          <c:showLegendKey val="0"/>
          <c:showVal val="1"/>
          <c:showCatName val="0"/>
          <c:showSerName val="0"/>
          <c:showPercent val="0"/>
          <c:showBubbleSize val="0"/>
        </c:dLbls>
        <c:gapWidth val="444"/>
        <c:overlap val="-90"/>
        <c:axId val="79585967"/>
        <c:axId val="548725103"/>
      </c:barChart>
      <c:catAx>
        <c:axId val="795859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8725103"/>
        <c:crosses val="autoZero"/>
        <c:auto val="1"/>
        <c:lblAlgn val="ctr"/>
        <c:lblOffset val="100"/>
        <c:noMultiLvlLbl val="0"/>
      </c:catAx>
      <c:valAx>
        <c:axId val="548725103"/>
        <c:scaling>
          <c:orientation val="minMax"/>
        </c:scaling>
        <c:delete val="1"/>
        <c:axPos val="l"/>
        <c:numFmt formatCode="General" sourceLinked="1"/>
        <c:majorTickMark val="none"/>
        <c:minorTickMark val="none"/>
        <c:tickLblPos val="nextTo"/>
        <c:crossAx val="7958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2FBB-2441-B36D-CC3DC5DA288F}"/>
              </c:ext>
            </c:extLst>
          </c:dPt>
          <c:dPt>
            <c:idx val="1"/>
            <c:bubble3D val="0"/>
            <c:spPr>
              <a:solidFill>
                <a:schemeClr val="accent5"/>
              </a:solidFill>
              <a:ln>
                <a:noFill/>
              </a:ln>
              <a:effectLst/>
            </c:spPr>
            <c:extLst>
              <c:ext xmlns:c16="http://schemas.microsoft.com/office/drawing/2014/chart" uri="{C3380CC4-5D6E-409C-BE32-E72D297353CC}">
                <c16:uniqueId val="{00000003-C17D-6E4A-81B9-E3490EB30403}"/>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Total Studies</c:v>
                </c:pt>
                <c:pt idx="1">
                  <c:v>Amaro &amp; Frisman et al.</c:v>
                </c:pt>
              </c:strCache>
            </c:strRef>
          </c:cat>
          <c:val>
            <c:numRef>
              <c:f>Sheet1!$B$2:$B$3</c:f>
              <c:numCache>
                <c:formatCode>General</c:formatCode>
                <c:ptCount val="2"/>
                <c:pt idx="0">
                  <c:v>67</c:v>
                </c:pt>
                <c:pt idx="1">
                  <c:v>2</c:v>
                </c:pt>
              </c:numCache>
            </c:numRef>
          </c:val>
          <c:extLst>
            <c:ext xmlns:c16="http://schemas.microsoft.com/office/drawing/2014/chart" uri="{C3380CC4-5D6E-409C-BE32-E72D297353CC}">
              <c16:uniqueId val="{00000000-C17D-6E4A-81B9-E3490EB304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F85F3-6F7B-4E24-925E-AE9D221553B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B686CE-C66C-4C81-9A35-9C5F2863ED59}">
      <dgm:prSet custT="1"/>
      <dgm:spPr/>
      <dgm:t>
        <a:bodyPr/>
        <a:lstStyle/>
        <a:p>
          <a:pPr>
            <a:lnSpc>
              <a:spcPct val="100000"/>
            </a:lnSpc>
            <a:defRPr b="1"/>
          </a:pPr>
          <a:r>
            <a:rPr lang="en-US" sz="2400" dirty="0">
              <a:latin typeface="Times New Roman" panose="02020603050405020304" pitchFamily="18" charset="0"/>
              <a:cs typeface="Times New Roman" panose="02020603050405020304" pitchFamily="18" charset="0"/>
            </a:rPr>
            <a:t>Interrogate existing models of treatment</a:t>
          </a:r>
        </a:p>
      </dgm:t>
    </dgm:pt>
    <dgm:pt modelId="{B18D9E8D-4B3C-4E4D-B20B-A51581CB97B0}" type="sibTrans" cxnId="{40FB9394-DB53-4FA3-A933-F8D8689F279E}">
      <dgm:prSet/>
      <dgm:spPr/>
      <dgm:t>
        <a:bodyPr/>
        <a:lstStyle/>
        <a:p>
          <a:endParaRPr lang="en-US"/>
        </a:p>
      </dgm:t>
    </dgm:pt>
    <dgm:pt modelId="{A765C01E-7358-4B9C-A8BC-4ADAA5FF7E5D}" type="parTrans" cxnId="{40FB9394-DB53-4FA3-A933-F8D8689F279E}">
      <dgm:prSet/>
      <dgm:spPr/>
      <dgm:t>
        <a:bodyPr/>
        <a:lstStyle/>
        <a:p>
          <a:endParaRPr lang="en-US"/>
        </a:p>
      </dgm:t>
    </dgm:pt>
    <dgm:pt modelId="{F087A3CA-2D74-4313-A30D-F681A5285B57}">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Tested/adapted for POC &amp; effective for POC?</a:t>
          </a:r>
        </a:p>
      </dgm:t>
    </dgm:pt>
    <dgm:pt modelId="{58532AC4-A9A0-414A-9CCB-F67E0A388020}" type="sibTrans" cxnId="{1D258097-AE0B-4564-B210-E104AA38847D}">
      <dgm:prSet/>
      <dgm:spPr/>
      <dgm:t>
        <a:bodyPr/>
        <a:lstStyle/>
        <a:p>
          <a:endParaRPr lang="en-US"/>
        </a:p>
      </dgm:t>
    </dgm:pt>
    <dgm:pt modelId="{1E3168B3-D2BD-4B87-8DA0-0BF2CD1753DC}" type="parTrans" cxnId="{1D258097-AE0B-4564-B210-E104AA38847D}">
      <dgm:prSet/>
      <dgm:spPr/>
      <dgm:t>
        <a:bodyPr/>
        <a:lstStyle/>
        <a:p>
          <a:endParaRPr lang="en-US"/>
        </a:p>
      </dgm:t>
    </dgm:pt>
    <dgm:pt modelId="{0172DAC9-7B91-4B8C-9C55-793547E1DD57}">
      <dgm:prSet custT="1"/>
      <dgm:spPr/>
      <dgm:t>
        <a:bodyPr/>
        <a:lstStyle/>
        <a:p>
          <a:pPr>
            <a:lnSpc>
              <a:spcPct val="100000"/>
            </a:lnSpc>
            <a:defRPr b="1"/>
          </a:pPr>
          <a:r>
            <a:rPr lang="en-US" sz="2400">
              <a:latin typeface="Times New Roman" panose="02020603050405020304" pitchFamily="18" charset="0"/>
              <a:cs typeface="Times New Roman" panose="02020603050405020304" pitchFamily="18" charset="0"/>
            </a:rPr>
            <a:t>Acknowledge people of color have unique challenges</a:t>
          </a:r>
        </a:p>
      </dgm:t>
    </dgm:pt>
    <dgm:pt modelId="{7B17D1D1-71B5-42E3-9866-9B3CC2473DD5}" type="sibTrans" cxnId="{47B9786B-AFE1-4A4C-8D7C-9DEFB5F30F48}">
      <dgm:prSet/>
      <dgm:spPr/>
      <dgm:t>
        <a:bodyPr/>
        <a:lstStyle/>
        <a:p>
          <a:endParaRPr lang="en-US"/>
        </a:p>
      </dgm:t>
    </dgm:pt>
    <dgm:pt modelId="{B5494F1D-DBC0-4824-958B-EFE74B33F444}" type="parTrans" cxnId="{47B9786B-AFE1-4A4C-8D7C-9DEFB5F30F48}">
      <dgm:prSet/>
      <dgm:spPr/>
      <dgm:t>
        <a:bodyPr/>
        <a:lstStyle/>
        <a:p>
          <a:endParaRPr lang="en-US"/>
        </a:p>
      </dgm:t>
    </dgm:pt>
    <dgm:pt modelId="{2E58AF89-B211-481A-8F26-0D5789FDA357}">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Bring this up in treatment</a:t>
          </a:r>
        </a:p>
      </dgm:t>
    </dgm:pt>
    <dgm:pt modelId="{B4316B7A-0BB4-41CB-924D-F79C1CDB72ED}" type="sibTrans" cxnId="{AF3B10FE-54E1-49A6-A90E-F08310F339BB}">
      <dgm:prSet/>
      <dgm:spPr/>
      <dgm:t>
        <a:bodyPr/>
        <a:lstStyle/>
        <a:p>
          <a:endParaRPr lang="en-US"/>
        </a:p>
      </dgm:t>
    </dgm:pt>
    <dgm:pt modelId="{6F4FD6B7-496C-4063-B041-50F6267A1BEF}" type="parTrans" cxnId="{AF3B10FE-54E1-49A6-A90E-F08310F339BB}">
      <dgm:prSet/>
      <dgm:spPr/>
      <dgm:t>
        <a:bodyPr/>
        <a:lstStyle/>
        <a:p>
          <a:endParaRPr lang="en-US"/>
        </a:p>
      </dgm:t>
    </dgm:pt>
    <dgm:pt modelId="{BA0A3019-4CCF-47EA-95B0-89D48E97345F}">
      <dgm:prSet custT="1"/>
      <dgm:spPr/>
      <dgm:t>
        <a:bodyPr/>
        <a:lstStyle/>
        <a:p>
          <a:pPr>
            <a:lnSpc>
              <a:spcPct val="100000"/>
            </a:lnSpc>
            <a:defRPr b="1"/>
          </a:pPr>
          <a:r>
            <a:rPr lang="en-US" sz="2400" dirty="0">
              <a:latin typeface="Times New Roman" panose="02020603050405020304" pitchFamily="18" charset="0"/>
              <a:cs typeface="Times New Roman" panose="02020603050405020304" pitchFamily="18" charset="0"/>
            </a:rPr>
            <a:t>Formalize racial equity training (Chatterjee et al., 2022)</a:t>
          </a:r>
        </a:p>
      </dgm:t>
    </dgm:pt>
    <dgm:pt modelId="{60272525-2E8A-4522-9BC2-3B6F284A7D93}" type="sibTrans" cxnId="{C902E2DD-6061-448F-8A52-B3FC28A50030}">
      <dgm:prSet/>
      <dgm:spPr/>
      <dgm:t>
        <a:bodyPr/>
        <a:lstStyle/>
        <a:p>
          <a:endParaRPr lang="en-US"/>
        </a:p>
      </dgm:t>
    </dgm:pt>
    <dgm:pt modelId="{77A40F1F-27DA-43E5-BE35-3B38026D61AD}" type="parTrans" cxnId="{C902E2DD-6061-448F-8A52-B3FC28A50030}">
      <dgm:prSet/>
      <dgm:spPr/>
      <dgm:t>
        <a:bodyPr/>
        <a:lstStyle/>
        <a:p>
          <a:endParaRPr lang="en-US"/>
        </a:p>
      </dgm:t>
    </dgm:pt>
    <dgm:pt modelId="{4B52F036-FCE6-4681-94CB-E6433A50A7F2}">
      <dgm:prSet custT="1"/>
      <dgm:spPr/>
      <dgm:t>
        <a:bodyPr/>
        <a:lstStyle/>
        <a:p>
          <a:pPr>
            <a:lnSpc>
              <a:spcPct val="100000"/>
            </a:lnSpc>
            <a:defRPr b="1"/>
          </a:pPr>
          <a:r>
            <a:rPr lang="en-US" sz="2400">
              <a:latin typeface="Times New Roman" panose="02020603050405020304" pitchFamily="18" charset="0"/>
              <a:cs typeface="Times New Roman" panose="02020603050405020304" pitchFamily="18" charset="0"/>
            </a:rPr>
            <a:t>Increase knowledge race(ism) &amp; relationship PTSD &amp; SUD</a:t>
          </a:r>
        </a:p>
      </dgm:t>
    </dgm:pt>
    <dgm:pt modelId="{EF43F0C3-1168-41D4-85E5-0861395E9CBD}" type="sibTrans" cxnId="{5E3D737C-D7AB-4A3F-BEF8-5D2DD8FD6909}">
      <dgm:prSet/>
      <dgm:spPr/>
      <dgm:t>
        <a:bodyPr/>
        <a:lstStyle/>
        <a:p>
          <a:endParaRPr lang="en-US"/>
        </a:p>
      </dgm:t>
    </dgm:pt>
    <dgm:pt modelId="{AE3FBE62-31D0-489A-A26B-B6AA00C717A7}" type="parTrans" cxnId="{5E3D737C-D7AB-4A3F-BEF8-5D2DD8FD6909}">
      <dgm:prSet/>
      <dgm:spPr/>
      <dgm:t>
        <a:bodyPr/>
        <a:lstStyle/>
        <a:p>
          <a:endParaRPr lang="en-US"/>
        </a:p>
      </dgm:t>
    </dgm:pt>
    <dgm:pt modelId="{6ED62D22-D60C-4804-81F2-A9A521ABF2B4}">
      <dgm:prSet custT="1"/>
      <dgm:spPr/>
      <dgm:t>
        <a:bodyPr/>
        <a:lstStyle/>
        <a:p>
          <a:pPr>
            <a:lnSpc>
              <a:spcPct val="100000"/>
            </a:lnSpc>
            <a:defRPr b="1"/>
          </a:pPr>
          <a:r>
            <a:rPr lang="en-US" sz="2400" dirty="0">
              <a:latin typeface="Times New Roman" panose="02020603050405020304" pitchFamily="18" charset="0"/>
              <a:cs typeface="Times New Roman" panose="02020603050405020304" pitchFamily="18" charset="0"/>
            </a:rPr>
            <a:t>Use protocols designed for  race(ism)</a:t>
          </a:r>
        </a:p>
      </dgm:t>
    </dgm:pt>
    <dgm:pt modelId="{E6676433-3C31-411F-B227-7FC725B969AF}" type="sibTrans" cxnId="{8BBD0134-9340-4605-B408-CF08F3077B8C}">
      <dgm:prSet/>
      <dgm:spPr/>
      <dgm:t>
        <a:bodyPr/>
        <a:lstStyle/>
        <a:p>
          <a:endParaRPr lang="en-US"/>
        </a:p>
      </dgm:t>
    </dgm:pt>
    <dgm:pt modelId="{217E600F-D48E-4641-BC50-0413E72EA354}" type="parTrans" cxnId="{8BBD0134-9340-4605-B408-CF08F3077B8C}">
      <dgm:prSet/>
      <dgm:spPr/>
      <dgm:t>
        <a:bodyPr/>
        <a:lstStyle/>
        <a:p>
          <a:endParaRPr lang="en-US"/>
        </a:p>
      </dgm:t>
    </dgm:pt>
    <dgm:pt modelId="{88308F0D-97E4-4EF3-9219-6234E5DE8FA3}">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Racial trauma scale &amp; treatment protocols (Williams et al., 2018)</a:t>
          </a:r>
        </a:p>
      </dgm:t>
    </dgm:pt>
    <dgm:pt modelId="{2F8DF118-EB15-4418-91EB-3CB278F70444}" type="sibTrans" cxnId="{BE1D442B-B046-4FE0-8813-1D29A928F880}">
      <dgm:prSet/>
      <dgm:spPr/>
      <dgm:t>
        <a:bodyPr/>
        <a:lstStyle/>
        <a:p>
          <a:endParaRPr lang="en-US"/>
        </a:p>
      </dgm:t>
    </dgm:pt>
    <dgm:pt modelId="{A83700BA-D24E-49BA-8FB6-83CF2FE81472}" type="parTrans" cxnId="{BE1D442B-B046-4FE0-8813-1D29A928F880}">
      <dgm:prSet/>
      <dgm:spPr/>
      <dgm:t>
        <a:bodyPr/>
        <a:lstStyle/>
        <a:p>
          <a:endParaRPr lang="en-US"/>
        </a:p>
      </dgm:t>
    </dgm:pt>
    <dgm:pt modelId="{2C324E08-7492-4F77-87C2-FA6A20797C2B}">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SUD culturally adapted treatments (Banks et al., 2023)</a:t>
          </a:r>
        </a:p>
      </dgm:t>
    </dgm:pt>
    <dgm:pt modelId="{3CDC23E4-27F9-46D7-9F55-0F40787869C9}" type="sibTrans" cxnId="{DD38F062-E6CA-40ED-9D0B-696DA907FF4D}">
      <dgm:prSet/>
      <dgm:spPr/>
      <dgm:t>
        <a:bodyPr/>
        <a:lstStyle/>
        <a:p>
          <a:endParaRPr lang="en-US"/>
        </a:p>
      </dgm:t>
    </dgm:pt>
    <dgm:pt modelId="{D455DB7E-19A3-4C95-8EDF-3CE69F53A06E}" type="parTrans" cxnId="{DD38F062-E6CA-40ED-9D0B-696DA907FF4D}">
      <dgm:prSet/>
      <dgm:spPr/>
      <dgm:t>
        <a:bodyPr/>
        <a:lstStyle/>
        <a:p>
          <a:endParaRPr lang="en-US"/>
        </a:p>
      </dgm:t>
    </dgm:pt>
    <dgm:pt modelId="{353962B8-360D-49B1-B393-E262D4EFF04A}" type="pres">
      <dgm:prSet presAssocID="{8A1F85F3-6F7B-4E24-925E-AE9D221553B2}" presName="root" presStyleCnt="0">
        <dgm:presLayoutVars>
          <dgm:dir/>
          <dgm:resizeHandles val="exact"/>
        </dgm:presLayoutVars>
      </dgm:prSet>
      <dgm:spPr/>
    </dgm:pt>
    <dgm:pt modelId="{73202576-7805-43E8-99B9-FC34F2D55D28}" type="pres">
      <dgm:prSet presAssocID="{79B686CE-C66C-4C81-9A35-9C5F2863ED59}" presName="compNode" presStyleCnt="0"/>
      <dgm:spPr/>
    </dgm:pt>
    <dgm:pt modelId="{4A406537-175A-4B9B-9E5D-115AAB26C206}" type="pres">
      <dgm:prSet presAssocID="{79B686CE-C66C-4C81-9A35-9C5F2863ED5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9F281FA-D6B7-42CB-826B-76C6BE09164F}" type="pres">
      <dgm:prSet presAssocID="{79B686CE-C66C-4C81-9A35-9C5F2863ED59}" presName="iconSpace" presStyleCnt="0"/>
      <dgm:spPr/>
    </dgm:pt>
    <dgm:pt modelId="{FC3A0AE1-05D0-487C-93F1-9DA32F27612B}" type="pres">
      <dgm:prSet presAssocID="{79B686CE-C66C-4C81-9A35-9C5F2863ED59}" presName="parTx" presStyleLbl="revTx" presStyleIdx="0" presStyleCnt="10">
        <dgm:presLayoutVars>
          <dgm:chMax val="0"/>
          <dgm:chPref val="0"/>
        </dgm:presLayoutVars>
      </dgm:prSet>
      <dgm:spPr/>
    </dgm:pt>
    <dgm:pt modelId="{EB07C754-8FCD-4187-BF3D-EA9918626A76}" type="pres">
      <dgm:prSet presAssocID="{79B686CE-C66C-4C81-9A35-9C5F2863ED59}" presName="txSpace" presStyleCnt="0"/>
      <dgm:spPr/>
    </dgm:pt>
    <dgm:pt modelId="{3E42C891-987F-45FB-80A3-124905B2E7DA}" type="pres">
      <dgm:prSet presAssocID="{79B686CE-C66C-4C81-9A35-9C5F2863ED59}" presName="desTx" presStyleLbl="revTx" presStyleIdx="1" presStyleCnt="10" custLinFactNeighborX="-5" custLinFactNeighborY="-6240">
        <dgm:presLayoutVars/>
      </dgm:prSet>
      <dgm:spPr/>
    </dgm:pt>
    <dgm:pt modelId="{FCEB5913-4C0C-4A7E-91B5-B4D54837BE5B}" type="pres">
      <dgm:prSet presAssocID="{B18D9E8D-4B3C-4E4D-B20B-A51581CB97B0}" presName="sibTrans" presStyleCnt="0"/>
      <dgm:spPr/>
    </dgm:pt>
    <dgm:pt modelId="{2A1C0D6A-1978-4424-867D-2A96513219FF}" type="pres">
      <dgm:prSet presAssocID="{6ED62D22-D60C-4804-81F2-A9A521ABF2B4}" presName="compNode" presStyleCnt="0"/>
      <dgm:spPr/>
    </dgm:pt>
    <dgm:pt modelId="{222D1FCD-AAAA-4900-8591-37E785540368}" type="pres">
      <dgm:prSet presAssocID="{6ED62D22-D60C-4804-81F2-A9A521ABF2B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7A091E55-C469-4869-A8AE-E1C35BE1442F}" type="pres">
      <dgm:prSet presAssocID="{6ED62D22-D60C-4804-81F2-A9A521ABF2B4}" presName="iconSpace" presStyleCnt="0"/>
      <dgm:spPr/>
    </dgm:pt>
    <dgm:pt modelId="{896B049C-F860-4DA1-AD00-B986B5006168}" type="pres">
      <dgm:prSet presAssocID="{6ED62D22-D60C-4804-81F2-A9A521ABF2B4}" presName="parTx" presStyleLbl="revTx" presStyleIdx="2" presStyleCnt="10">
        <dgm:presLayoutVars>
          <dgm:chMax val="0"/>
          <dgm:chPref val="0"/>
        </dgm:presLayoutVars>
      </dgm:prSet>
      <dgm:spPr/>
    </dgm:pt>
    <dgm:pt modelId="{11587E53-37B5-4310-978C-17DE03E47743}" type="pres">
      <dgm:prSet presAssocID="{6ED62D22-D60C-4804-81F2-A9A521ABF2B4}" presName="txSpace" presStyleCnt="0"/>
      <dgm:spPr/>
    </dgm:pt>
    <dgm:pt modelId="{3C4B3391-9164-442F-BFDE-D94E8727C769}" type="pres">
      <dgm:prSet presAssocID="{6ED62D22-D60C-4804-81F2-A9A521ABF2B4}" presName="desTx" presStyleLbl="revTx" presStyleIdx="3" presStyleCnt="10">
        <dgm:presLayoutVars/>
      </dgm:prSet>
      <dgm:spPr/>
    </dgm:pt>
    <dgm:pt modelId="{924DEB5E-B8EA-2047-BD1D-E904F0EA7414}" type="pres">
      <dgm:prSet presAssocID="{E6676433-3C31-411F-B227-7FC725B969AF}" presName="sibTrans" presStyleCnt="0"/>
      <dgm:spPr/>
    </dgm:pt>
    <dgm:pt modelId="{28058478-0441-4A03-9116-EEB30D2B5EFA}" type="pres">
      <dgm:prSet presAssocID="{0172DAC9-7B91-4B8C-9C55-793547E1DD57}" presName="compNode" presStyleCnt="0"/>
      <dgm:spPr/>
    </dgm:pt>
    <dgm:pt modelId="{3B8CCF4E-8C65-45CB-8E26-99A01B096633}" type="pres">
      <dgm:prSet presAssocID="{0172DAC9-7B91-4B8C-9C55-793547E1DD5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D027E5D3-69B8-46ED-9BF3-885C6634047E}" type="pres">
      <dgm:prSet presAssocID="{0172DAC9-7B91-4B8C-9C55-793547E1DD57}" presName="iconSpace" presStyleCnt="0"/>
      <dgm:spPr/>
    </dgm:pt>
    <dgm:pt modelId="{7FFA6A73-3058-4B93-B420-60B89CF69369}" type="pres">
      <dgm:prSet presAssocID="{0172DAC9-7B91-4B8C-9C55-793547E1DD57}" presName="parTx" presStyleLbl="revTx" presStyleIdx="4" presStyleCnt="10">
        <dgm:presLayoutVars>
          <dgm:chMax val="0"/>
          <dgm:chPref val="0"/>
        </dgm:presLayoutVars>
      </dgm:prSet>
      <dgm:spPr/>
    </dgm:pt>
    <dgm:pt modelId="{D7D3A0B0-BEDE-4A13-A14D-3EE3A28F0FDA}" type="pres">
      <dgm:prSet presAssocID="{0172DAC9-7B91-4B8C-9C55-793547E1DD57}" presName="txSpace" presStyleCnt="0"/>
      <dgm:spPr/>
    </dgm:pt>
    <dgm:pt modelId="{F436E752-6F15-44BF-ABAA-40B56F825BC8}" type="pres">
      <dgm:prSet presAssocID="{0172DAC9-7B91-4B8C-9C55-793547E1DD57}" presName="desTx" presStyleLbl="revTx" presStyleIdx="5" presStyleCnt="10" custLinFactNeighborX="73" custLinFactNeighborY="-6240">
        <dgm:presLayoutVars/>
      </dgm:prSet>
      <dgm:spPr/>
    </dgm:pt>
    <dgm:pt modelId="{8EFB27B1-6D6B-43F0-91A4-2A63226FCC20}" type="pres">
      <dgm:prSet presAssocID="{7B17D1D1-71B5-42E3-9866-9B3CC2473DD5}" presName="sibTrans" presStyleCnt="0"/>
      <dgm:spPr/>
    </dgm:pt>
    <dgm:pt modelId="{DE6E28C1-A669-4718-94F4-34C2D12C3C05}" type="pres">
      <dgm:prSet presAssocID="{BA0A3019-4CCF-47EA-95B0-89D48E97345F}" presName="compNode" presStyleCnt="0"/>
      <dgm:spPr/>
    </dgm:pt>
    <dgm:pt modelId="{EA4A69B4-E2B3-4D82-9F54-2765A396FF77}" type="pres">
      <dgm:prSet presAssocID="{BA0A3019-4CCF-47EA-95B0-89D48E97345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Success"/>
        </a:ext>
      </dgm:extLst>
    </dgm:pt>
    <dgm:pt modelId="{B07B0A3E-CE85-4ADF-AC03-C0BA86A82F2F}" type="pres">
      <dgm:prSet presAssocID="{BA0A3019-4CCF-47EA-95B0-89D48E97345F}" presName="iconSpace" presStyleCnt="0"/>
      <dgm:spPr/>
    </dgm:pt>
    <dgm:pt modelId="{DA2679C5-8D85-4EFF-BBC5-A8F3892B8B04}" type="pres">
      <dgm:prSet presAssocID="{BA0A3019-4CCF-47EA-95B0-89D48E97345F}" presName="parTx" presStyleLbl="revTx" presStyleIdx="6" presStyleCnt="10">
        <dgm:presLayoutVars>
          <dgm:chMax val="0"/>
          <dgm:chPref val="0"/>
        </dgm:presLayoutVars>
      </dgm:prSet>
      <dgm:spPr/>
    </dgm:pt>
    <dgm:pt modelId="{CD5F04AC-C3C1-41E8-9E3C-F928D8CDD784}" type="pres">
      <dgm:prSet presAssocID="{BA0A3019-4CCF-47EA-95B0-89D48E97345F}" presName="txSpace" presStyleCnt="0"/>
      <dgm:spPr/>
    </dgm:pt>
    <dgm:pt modelId="{706D3C13-3653-40C1-A6AC-83ED8C1E9B05}" type="pres">
      <dgm:prSet presAssocID="{BA0A3019-4CCF-47EA-95B0-89D48E97345F}" presName="desTx" presStyleLbl="revTx" presStyleIdx="7" presStyleCnt="10">
        <dgm:presLayoutVars/>
      </dgm:prSet>
      <dgm:spPr/>
    </dgm:pt>
    <dgm:pt modelId="{02264D5D-0D15-40D8-82C8-EB6E03438576}" type="pres">
      <dgm:prSet presAssocID="{60272525-2E8A-4522-9BC2-3B6F284A7D93}" presName="sibTrans" presStyleCnt="0"/>
      <dgm:spPr/>
    </dgm:pt>
    <dgm:pt modelId="{73134EE1-4525-4BA7-ADB5-C151A8510770}" type="pres">
      <dgm:prSet presAssocID="{4B52F036-FCE6-4681-94CB-E6433A50A7F2}" presName="compNode" presStyleCnt="0"/>
      <dgm:spPr/>
    </dgm:pt>
    <dgm:pt modelId="{C62F32B4-4596-443C-8D50-6EB3A99288BF}" type="pres">
      <dgm:prSet presAssocID="{4B52F036-FCE6-4681-94CB-E6433A50A7F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EB06702B-230F-4C03-A9CC-2D98EC0B6C7E}" type="pres">
      <dgm:prSet presAssocID="{4B52F036-FCE6-4681-94CB-E6433A50A7F2}" presName="iconSpace" presStyleCnt="0"/>
      <dgm:spPr/>
    </dgm:pt>
    <dgm:pt modelId="{023F9987-67E3-4974-A243-96253AF0CB6A}" type="pres">
      <dgm:prSet presAssocID="{4B52F036-FCE6-4681-94CB-E6433A50A7F2}" presName="parTx" presStyleLbl="revTx" presStyleIdx="8" presStyleCnt="10">
        <dgm:presLayoutVars>
          <dgm:chMax val="0"/>
          <dgm:chPref val="0"/>
        </dgm:presLayoutVars>
      </dgm:prSet>
      <dgm:spPr/>
    </dgm:pt>
    <dgm:pt modelId="{FE688DEC-E11F-4B2A-A591-5AF30FD86B25}" type="pres">
      <dgm:prSet presAssocID="{4B52F036-FCE6-4681-94CB-E6433A50A7F2}" presName="txSpace" presStyleCnt="0"/>
      <dgm:spPr/>
    </dgm:pt>
    <dgm:pt modelId="{2E71DCD6-1829-48DD-BD09-97045C68F8F8}" type="pres">
      <dgm:prSet presAssocID="{4B52F036-FCE6-4681-94CB-E6433A50A7F2}" presName="desTx" presStyleLbl="revTx" presStyleIdx="9" presStyleCnt="10">
        <dgm:presLayoutVars/>
      </dgm:prSet>
      <dgm:spPr/>
    </dgm:pt>
  </dgm:ptLst>
  <dgm:cxnLst>
    <dgm:cxn modelId="{7FDD1912-B7D4-6F47-B805-E192CCC3B01B}" type="presOf" srcId="{0172DAC9-7B91-4B8C-9C55-793547E1DD57}" destId="{7FFA6A73-3058-4B93-B420-60B89CF69369}" srcOrd="0" destOrd="0" presId="urn:microsoft.com/office/officeart/2018/5/layout/CenteredIconLabelDescriptionList"/>
    <dgm:cxn modelId="{BE1D442B-B046-4FE0-8813-1D29A928F880}" srcId="{6ED62D22-D60C-4804-81F2-A9A521ABF2B4}" destId="{88308F0D-97E4-4EF3-9219-6234E5DE8FA3}" srcOrd="0" destOrd="0" parTransId="{A83700BA-D24E-49BA-8FB6-83CF2FE81472}" sibTransId="{2F8DF118-EB15-4418-91EB-3CB278F70444}"/>
    <dgm:cxn modelId="{A2BF872E-87E4-6C40-A5C0-82B4E2E6E967}" type="presOf" srcId="{F087A3CA-2D74-4313-A30D-F681A5285B57}" destId="{3E42C891-987F-45FB-80A3-124905B2E7DA}" srcOrd="0" destOrd="0" presId="urn:microsoft.com/office/officeart/2018/5/layout/CenteredIconLabelDescriptionList"/>
    <dgm:cxn modelId="{8BBD0134-9340-4605-B408-CF08F3077B8C}" srcId="{8A1F85F3-6F7B-4E24-925E-AE9D221553B2}" destId="{6ED62D22-D60C-4804-81F2-A9A521ABF2B4}" srcOrd="1" destOrd="0" parTransId="{217E600F-D48E-4641-BC50-0413E72EA354}" sibTransId="{E6676433-3C31-411F-B227-7FC725B969AF}"/>
    <dgm:cxn modelId="{AE72543D-E20A-4196-9996-20F04402F4A0}" type="presOf" srcId="{8A1F85F3-6F7B-4E24-925E-AE9D221553B2}" destId="{353962B8-360D-49B1-B393-E262D4EFF04A}" srcOrd="0" destOrd="0" presId="urn:microsoft.com/office/officeart/2018/5/layout/CenteredIconLabelDescriptionList"/>
    <dgm:cxn modelId="{EBFC053F-1D13-5643-9CD0-6D4A9FACEF55}" type="presOf" srcId="{BA0A3019-4CCF-47EA-95B0-89D48E97345F}" destId="{DA2679C5-8D85-4EFF-BBC5-A8F3892B8B04}" srcOrd="0" destOrd="0" presId="urn:microsoft.com/office/officeart/2018/5/layout/CenteredIconLabelDescriptionList"/>
    <dgm:cxn modelId="{07590F42-1FF1-C142-A8AC-3A42348EA383}" type="presOf" srcId="{2C324E08-7492-4F77-87C2-FA6A20797C2B}" destId="{3C4B3391-9164-442F-BFDE-D94E8727C769}" srcOrd="0" destOrd="1" presId="urn:microsoft.com/office/officeart/2018/5/layout/CenteredIconLabelDescriptionList"/>
    <dgm:cxn modelId="{AC092F44-042F-CE47-9D64-83D892D25E26}" type="presOf" srcId="{6ED62D22-D60C-4804-81F2-A9A521ABF2B4}" destId="{896B049C-F860-4DA1-AD00-B986B5006168}" srcOrd="0" destOrd="0" presId="urn:microsoft.com/office/officeart/2018/5/layout/CenteredIconLabelDescriptionList"/>
    <dgm:cxn modelId="{DD38F062-E6CA-40ED-9D0B-696DA907FF4D}" srcId="{6ED62D22-D60C-4804-81F2-A9A521ABF2B4}" destId="{2C324E08-7492-4F77-87C2-FA6A20797C2B}" srcOrd="1" destOrd="0" parTransId="{D455DB7E-19A3-4C95-8EDF-3CE69F53A06E}" sibTransId="{3CDC23E4-27F9-46D7-9F55-0F40787869C9}"/>
    <dgm:cxn modelId="{47B9786B-AFE1-4A4C-8D7C-9DEFB5F30F48}" srcId="{8A1F85F3-6F7B-4E24-925E-AE9D221553B2}" destId="{0172DAC9-7B91-4B8C-9C55-793547E1DD57}" srcOrd="2" destOrd="0" parTransId="{B5494F1D-DBC0-4824-958B-EFE74B33F444}" sibTransId="{7B17D1D1-71B5-42E3-9866-9B3CC2473DD5}"/>
    <dgm:cxn modelId="{5E3D737C-D7AB-4A3F-BEF8-5D2DD8FD6909}" srcId="{8A1F85F3-6F7B-4E24-925E-AE9D221553B2}" destId="{4B52F036-FCE6-4681-94CB-E6433A50A7F2}" srcOrd="4" destOrd="0" parTransId="{AE3FBE62-31D0-489A-A26B-B6AA00C717A7}" sibTransId="{EF43F0C3-1168-41D4-85E5-0861395E9CBD}"/>
    <dgm:cxn modelId="{40FB9394-DB53-4FA3-A933-F8D8689F279E}" srcId="{8A1F85F3-6F7B-4E24-925E-AE9D221553B2}" destId="{79B686CE-C66C-4C81-9A35-9C5F2863ED59}" srcOrd="0" destOrd="0" parTransId="{A765C01E-7358-4B9C-A8BC-4ADAA5FF7E5D}" sibTransId="{B18D9E8D-4B3C-4E4D-B20B-A51581CB97B0}"/>
    <dgm:cxn modelId="{1D258097-AE0B-4564-B210-E104AA38847D}" srcId="{79B686CE-C66C-4C81-9A35-9C5F2863ED59}" destId="{F087A3CA-2D74-4313-A30D-F681A5285B57}" srcOrd="0" destOrd="0" parTransId="{1E3168B3-D2BD-4B87-8DA0-0BF2CD1753DC}" sibTransId="{58532AC4-A9A0-414A-9CCB-F67E0A388020}"/>
    <dgm:cxn modelId="{4D85A59C-292E-1A4D-9266-A7528629C8D3}" type="presOf" srcId="{2E58AF89-B211-481A-8F26-0D5789FDA357}" destId="{F436E752-6F15-44BF-ABAA-40B56F825BC8}" srcOrd="0" destOrd="0" presId="urn:microsoft.com/office/officeart/2018/5/layout/CenteredIconLabelDescriptionList"/>
    <dgm:cxn modelId="{FD1C78BC-00D2-9549-9AC9-DA67AA0E2D49}" type="presOf" srcId="{4B52F036-FCE6-4681-94CB-E6433A50A7F2}" destId="{023F9987-67E3-4974-A243-96253AF0CB6A}" srcOrd="0" destOrd="0" presId="urn:microsoft.com/office/officeart/2018/5/layout/CenteredIconLabelDescriptionList"/>
    <dgm:cxn modelId="{6051C2C0-A10A-D64C-8B9F-526A22F92CB1}" type="presOf" srcId="{88308F0D-97E4-4EF3-9219-6234E5DE8FA3}" destId="{3C4B3391-9164-442F-BFDE-D94E8727C769}" srcOrd="0" destOrd="0" presId="urn:microsoft.com/office/officeart/2018/5/layout/CenteredIconLabelDescriptionList"/>
    <dgm:cxn modelId="{32D650D6-4154-8F45-A7B9-E15B7EE12EA2}" type="presOf" srcId="{79B686CE-C66C-4C81-9A35-9C5F2863ED59}" destId="{FC3A0AE1-05D0-487C-93F1-9DA32F27612B}" srcOrd="0" destOrd="0" presId="urn:microsoft.com/office/officeart/2018/5/layout/CenteredIconLabelDescriptionList"/>
    <dgm:cxn modelId="{C902E2DD-6061-448F-8A52-B3FC28A50030}" srcId="{8A1F85F3-6F7B-4E24-925E-AE9D221553B2}" destId="{BA0A3019-4CCF-47EA-95B0-89D48E97345F}" srcOrd="3" destOrd="0" parTransId="{77A40F1F-27DA-43E5-BE35-3B38026D61AD}" sibTransId="{60272525-2E8A-4522-9BC2-3B6F284A7D93}"/>
    <dgm:cxn modelId="{AF3B10FE-54E1-49A6-A90E-F08310F339BB}" srcId="{0172DAC9-7B91-4B8C-9C55-793547E1DD57}" destId="{2E58AF89-B211-481A-8F26-0D5789FDA357}" srcOrd="0" destOrd="0" parTransId="{6F4FD6B7-496C-4063-B041-50F6267A1BEF}" sibTransId="{B4316B7A-0BB4-41CB-924D-F79C1CDB72ED}"/>
    <dgm:cxn modelId="{9BF094DE-10A1-5943-9903-2D427E1DAF60}" type="presParOf" srcId="{353962B8-360D-49B1-B393-E262D4EFF04A}" destId="{73202576-7805-43E8-99B9-FC34F2D55D28}" srcOrd="0" destOrd="0" presId="urn:microsoft.com/office/officeart/2018/5/layout/CenteredIconLabelDescriptionList"/>
    <dgm:cxn modelId="{84DEA32A-FFAA-2E4E-9977-6C9CDD40EB93}" type="presParOf" srcId="{73202576-7805-43E8-99B9-FC34F2D55D28}" destId="{4A406537-175A-4B9B-9E5D-115AAB26C206}" srcOrd="0" destOrd="0" presId="urn:microsoft.com/office/officeart/2018/5/layout/CenteredIconLabelDescriptionList"/>
    <dgm:cxn modelId="{D943CAE9-0504-1D42-B7AC-A9FEFE8A7926}" type="presParOf" srcId="{73202576-7805-43E8-99B9-FC34F2D55D28}" destId="{79F281FA-D6B7-42CB-826B-76C6BE09164F}" srcOrd="1" destOrd="0" presId="urn:microsoft.com/office/officeart/2018/5/layout/CenteredIconLabelDescriptionList"/>
    <dgm:cxn modelId="{AFD2E343-AD48-4D45-AD48-98DC328A8C49}" type="presParOf" srcId="{73202576-7805-43E8-99B9-FC34F2D55D28}" destId="{FC3A0AE1-05D0-487C-93F1-9DA32F27612B}" srcOrd="2" destOrd="0" presId="urn:microsoft.com/office/officeart/2018/5/layout/CenteredIconLabelDescriptionList"/>
    <dgm:cxn modelId="{77B004CE-1464-8340-9B7A-082BD63925AA}" type="presParOf" srcId="{73202576-7805-43E8-99B9-FC34F2D55D28}" destId="{EB07C754-8FCD-4187-BF3D-EA9918626A76}" srcOrd="3" destOrd="0" presId="urn:microsoft.com/office/officeart/2018/5/layout/CenteredIconLabelDescriptionList"/>
    <dgm:cxn modelId="{4E1E68D8-AF3A-7C4E-8F6B-A8EA09170A1E}" type="presParOf" srcId="{73202576-7805-43E8-99B9-FC34F2D55D28}" destId="{3E42C891-987F-45FB-80A3-124905B2E7DA}" srcOrd="4" destOrd="0" presId="urn:microsoft.com/office/officeart/2018/5/layout/CenteredIconLabelDescriptionList"/>
    <dgm:cxn modelId="{011365D6-4FA6-7B4C-9569-E91BD43A43D5}" type="presParOf" srcId="{353962B8-360D-49B1-B393-E262D4EFF04A}" destId="{FCEB5913-4C0C-4A7E-91B5-B4D54837BE5B}" srcOrd="1" destOrd="0" presId="urn:microsoft.com/office/officeart/2018/5/layout/CenteredIconLabelDescriptionList"/>
    <dgm:cxn modelId="{D51011AB-2F4F-A548-8F47-DC7213DCCD06}" type="presParOf" srcId="{353962B8-360D-49B1-B393-E262D4EFF04A}" destId="{2A1C0D6A-1978-4424-867D-2A96513219FF}" srcOrd="2" destOrd="0" presId="urn:microsoft.com/office/officeart/2018/5/layout/CenteredIconLabelDescriptionList"/>
    <dgm:cxn modelId="{34FA903F-0429-7A4A-8784-872FB37E3EBF}" type="presParOf" srcId="{2A1C0D6A-1978-4424-867D-2A96513219FF}" destId="{222D1FCD-AAAA-4900-8591-37E785540368}" srcOrd="0" destOrd="0" presId="urn:microsoft.com/office/officeart/2018/5/layout/CenteredIconLabelDescriptionList"/>
    <dgm:cxn modelId="{40950564-1FE4-2640-88D5-58A987DAC890}" type="presParOf" srcId="{2A1C0D6A-1978-4424-867D-2A96513219FF}" destId="{7A091E55-C469-4869-A8AE-E1C35BE1442F}" srcOrd="1" destOrd="0" presId="urn:microsoft.com/office/officeart/2018/5/layout/CenteredIconLabelDescriptionList"/>
    <dgm:cxn modelId="{05C9C269-B2CA-C840-A444-5CD38F56863B}" type="presParOf" srcId="{2A1C0D6A-1978-4424-867D-2A96513219FF}" destId="{896B049C-F860-4DA1-AD00-B986B5006168}" srcOrd="2" destOrd="0" presId="urn:microsoft.com/office/officeart/2018/5/layout/CenteredIconLabelDescriptionList"/>
    <dgm:cxn modelId="{AF368006-6B10-1C41-90D8-1E201559FDB4}" type="presParOf" srcId="{2A1C0D6A-1978-4424-867D-2A96513219FF}" destId="{11587E53-37B5-4310-978C-17DE03E47743}" srcOrd="3" destOrd="0" presId="urn:microsoft.com/office/officeart/2018/5/layout/CenteredIconLabelDescriptionList"/>
    <dgm:cxn modelId="{4044BBF8-57E1-814A-823B-C210097DBDE3}" type="presParOf" srcId="{2A1C0D6A-1978-4424-867D-2A96513219FF}" destId="{3C4B3391-9164-442F-BFDE-D94E8727C769}" srcOrd="4" destOrd="0" presId="urn:microsoft.com/office/officeart/2018/5/layout/CenteredIconLabelDescriptionList"/>
    <dgm:cxn modelId="{438BB710-A05D-1349-9D29-76B14A4338EF}" type="presParOf" srcId="{353962B8-360D-49B1-B393-E262D4EFF04A}" destId="{924DEB5E-B8EA-2047-BD1D-E904F0EA7414}" srcOrd="3" destOrd="0" presId="urn:microsoft.com/office/officeart/2018/5/layout/CenteredIconLabelDescriptionList"/>
    <dgm:cxn modelId="{319F4541-5A15-9B46-BECD-3E0C1B5BA369}" type="presParOf" srcId="{353962B8-360D-49B1-B393-E262D4EFF04A}" destId="{28058478-0441-4A03-9116-EEB30D2B5EFA}" srcOrd="4" destOrd="0" presId="urn:microsoft.com/office/officeart/2018/5/layout/CenteredIconLabelDescriptionList"/>
    <dgm:cxn modelId="{A9A4D688-2ACB-A541-A701-52C6F180D47B}" type="presParOf" srcId="{28058478-0441-4A03-9116-EEB30D2B5EFA}" destId="{3B8CCF4E-8C65-45CB-8E26-99A01B096633}" srcOrd="0" destOrd="0" presId="urn:microsoft.com/office/officeart/2018/5/layout/CenteredIconLabelDescriptionList"/>
    <dgm:cxn modelId="{3A0C832A-B33F-3F47-B113-87B2E2D8BD99}" type="presParOf" srcId="{28058478-0441-4A03-9116-EEB30D2B5EFA}" destId="{D027E5D3-69B8-46ED-9BF3-885C6634047E}" srcOrd="1" destOrd="0" presId="urn:microsoft.com/office/officeart/2018/5/layout/CenteredIconLabelDescriptionList"/>
    <dgm:cxn modelId="{E7C49EB6-77B3-5049-8965-B176501060C8}" type="presParOf" srcId="{28058478-0441-4A03-9116-EEB30D2B5EFA}" destId="{7FFA6A73-3058-4B93-B420-60B89CF69369}" srcOrd="2" destOrd="0" presId="urn:microsoft.com/office/officeart/2018/5/layout/CenteredIconLabelDescriptionList"/>
    <dgm:cxn modelId="{6FD5782C-D3DC-4D4E-B70F-E54C9D3BC689}" type="presParOf" srcId="{28058478-0441-4A03-9116-EEB30D2B5EFA}" destId="{D7D3A0B0-BEDE-4A13-A14D-3EE3A28F0FDA}" srcOrd="3" destOrd="0" presId="urn:microsoft.com/office/officeart/2018/5/layout/CenteredIconLabelDescriptionList"/>
    <dgm:cxn modelId="{027FDD93-4250-304D-B8AF-0BCE4CA6BAC6}" type="presParOf" srcId="{28058478-0441-4A03-9116-EEB30D2B5EFA}" destId="{F436E752-6F15-44BF-ABAA-40B56F825BC8}" srcOrd="4" destOrd="0" presId="urn:microsoft.com/office/officeart/2018/5/layout/CenteredIconLabelDescriptionList"/>
    <dgm:cxn modelId="{5B8F8F65-B288-2A41-B07F-D29290332FF1}" type="presParOf" srcId="{353962B8-360D-49B1-B393-E262D4EFF04A}" destId="{8EFB27B1-6D6B-43F0-91A4-2A63226FCC20}" srcOrd="5" destOrd="0" presId="urn:microsoft.com/office/officeart/2018/5/layout/CenteredIconLabelDescriptionList"/>
    <dgm:cxn modelId="{E39A8D99-C922-7348-9423-3EDC0E20523B}" type="presParOf" srcId="{353962B8-360D-49B1-B393-E262D4EFF04A}" destId="{DE6E28C1-A669-4718-94F4-34C2D12C3C05}" srcOrd="6" destOrd="0" presId="urn:microsoft.com/office/officeart/2018/5/layout/CenteredIconLabelDescriptionList"/>
    <dgm:cxn modelId="{A83CB028-407A-0540-BE82-78E5913E2CFA}" type="presParOf" srcId="{DE6E28C1-A669-4718-94F4-34C2D12C3C05}" destId="{EA4A69B4-E2B3-4D82-9F54-2765A396FF77}" srcOrd="0" destOrd="0" presId="urn:microsoft.com/office/officeart/2018/5/layout/CenteredIconLabelDescriptionList"/>
    <dgm:cxn modelId="{EF2A7AFE-B499-9841-B1F3-1FB87AB9D9BB}" type="presParOf" srcId="{DE6E28C1-A669-4718-94F4-34C2D12C3C05}" destId="{B07B0A3E-CE85-4ADF-AC03-C0BA86A82F2F}" srcOrd="1" destOrd="0" presId="urn:microsoft.com/office/officeart/2018/5/layout/CenteredIconLabelDescriptionList"/>
    <dgm:cxn modelId="{91319512-E0F8-5D46-BC03-FD344A363F90}" type="presParOf" srcId="{DE6E28C1-A669-4718-94F4-34C2D12C3C05}" destId="{DA2679C5-8D85-4EFF-BBC5-A8F3892B8B04}" srcOrd="2" destOrd="0" presId="urn:microsoft.com/office/officeart/2018/5/layout/CenteredIconLabelDescriptionList"/>
    <dgm:cxn modelId="{9EBE91CB-0DB9-D94F-BBDD-00EFD066C50A}" type="presParOf" srcId="{DE6E28C1-A669-4718-94F4-34C2D12C3C05}" destId="{CD5F04AC-C3C1-41E8-9E3C-F928D8CDD784}" srcOrd="3" destOrd="0" presId="urn:microsoft.com/office/officeart/2018/5/layout/CenteredIconLabelDescriptionList"/>
    <dgm:cxn modelId="{8FEBFC27-7002-DF42-8824-EC32301F7A25}" type="presParOf" srcId="{DE6E28C1-A669-4718-94F4-34C2D12C3C05}" destId="{706D3C13-3653-40C1-A6AC-83ED8C1E9B05}" srcOrd="4" destOrd="0" presId="urn:microsoft.com/office/officeart/2018/5/layout/CenteredIconLabelDescriptionList"/>
    <dgm:cxn modelId="{BBC369E8-0740-844C-B111-CAA70305BEDF}" type="presParOf" srcId="{353962B8-360D-49B1-B393-E262D4EFF04A}" destId="{02264D5D-0D15-40D8-82C8-EB6E03438576}" srcOrd="7" destOrd="0" presId="urn:microsoft.com/office/officeart/2018/5/layout/CenteredIconLabelDescriptionList"/>
    <dgm:cxn modelId="{23703FDC-E4BF-7C48-B819-6A55D7774AF2}" type="presParOf" srcId="{353962B8-360D-49B1-B393-E262D4EFF04A}" destId="{73134EE1-4525-4BA7-ADB5-C151A8510770}" srcOrd="8" destOrd="0" presId="urn:microsoft.com/office/officeart/2018/5/layout/CenteredIconLabelDescriptionList"/>
    <dgm:cxn modelId="{7E9EA19C-4AA1-B448-B088-BA69C9F1BCF5}" type="presParOf" srcId="{73134EE1-4525-4BA7-ADB5-C151A8510770}" destId="{C62F32B4-4596-443C-8D50-6EB3A99288BF}" srcOrd="0" destOrd="0" presId="urn:microsoft.com/office/officeart/2018/5/layout/CenteredIconLabelDescriptionList"/>
    <dgm:cxn modelId="{A6AFFE67-AD34-A949-86D3-FFEE1FCE1CA6}" type="presParOf" srcId="{73134EE1-4525-4BA7-ADB5-C151A8510770}" destId="{EB06702B-230F-4C03-A9CC-2D98EC0B6C7E}" srcOrd="1" destOrd="0" presId="urn:microsoft.com/office/officeart/2018/5/layout/CenteredIconLabelDescriptionList"/>
    <dgm:cxn modelId="{031DD309-CC4D-9D4E-A895-E992326E2927}" type="presParOf" srcId="{73134EE1-4525-4BA7-ADB5-C151A8510770}" destId="{023F9987-67E3-4974-A243-96253AF0CB6A}" srcOrd="2" destOrd="0" presId="urn:microsoft.com/office/officeart/2018/5/layout/CenteredIconLabelDescriptionList"/>
    <dgm:cxn modelId="{4EE09365-4405-6240-9BD0-85E5071E6EDF}" type="presParOf" srcId="{73134EE1-4525-4BA7-ADB5-C151A8510770}" destId="{FE688DEC-E11F-4B2A-A591-5AF30FD86B25}" srcOrd="3" destOrd="0" presId="urn:microsoft.com/office/officeart/2018/5/layout/CenteredIconLabelDescriptionList"/>
    <dgm:cxn modelId="{D16CEF48-4A20-6945-B8C4-F1E40574AE66}" type="presParOf" srcId="{73134EE1-4525-4BA7-ADB5-C151A8510770}" destId="{2E71DCD6-1829-48DD-BD09-97045C68F8F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06537-175A-4B9B-9E5D-115AAB26C206}">
      <dsp:nvSpPr>
        <dsp:cNvPr id="0" name=""/>
        <dsp:cNvSpPr/>
      </dsp:nvSpPr>
      <dsp:spPr>
        <a:xfrm>
          <a:off x="695261" y="809566"/>
          <a:ext cx="748617" cy="748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3A0AE1-05D0-487C-93F1-9DA32F27612B}">
      <dsp:nvSpPr>
        <dsp:cNvPr id="0" name=""/>
        <dsp:cNvSpPr/>
      </dsp:nvSpPr>
      <dsp:spPr>
        <a:xfrm>
          <a:off x="117" y="1705386"/>
          <a:ext cx="2138906"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latin typeface="Times New Roman" panose="02020603050405020304" pitchFamily="18" charset="0"/>
              <a:cs typeface="Times New Roman" panose="02020603050405020304" pitchFamily="18" charset="0"/>
            </a:rPr>
            <a:t>Interrogate existing models of treatment</a:t>
          </a:r>
        </a:p>
      </dsp:txBody>
      <dsp:txXfrm>
        <a:off x="117" y="1705386"/>
        <a:ext cx="2138906" cy="1694355"/>
      </dsp:txXfrm>
    </dsp:sp>
    <dsp:sp modelId="{3E42C891-987F-45FB-80A3-124905B2E7DA}">
      <dsp:nvSpPr>
        <dsp:cNvPr id="0" name=""/>
        <dsp:cNvSpPr/>
      </dsp:nvSpPr>
      <dsp:spPr>
        <a:xfrm>
          <a:off x="10" y="3420492"/>
          <a:ext cx="2138906" cy="764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Tested/adapted for POC &amp; effective for POC?</a:t>
          </a:r>
        </a:p>
      </dsp:txBody>
      <dsp:txXfrm>
        <a:off x="10" y="3420492"/>
        <a:ext cx="2138906" cy="764677"/>
      </dsp:txXfrm>
    </dsp:sp>
    <dsp:sp modelId="{222D1FCD-AAAA-4900-8591-37E785540368}">
      <dsp:nvSpPr>
        <dsp:cNvPr id="0" name=""/>
        <dsp:cNvSpPr/>
      </dsp:nvSpPr>
      <dsp:spPr>
        <a:xfrm>
          <a:off x="3208476" y="697789"/>
          <a:ext cx="748617" cy="748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6B049C-F860-4DA1-AD00-B986B5006168}">
      <dsp:nvSpPr>
        <dsp:cNvPr id="0" name=""/>
        <dsp:cNvSpPr/>
      </dsp:nvSpPr>
      <dsp:spPr>
        <a:xfrm>
          <a:off x="2513332" y="1603248"/>
          <a:ext cx="2138906"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latin typeface="Times New Roman" panose="02020603050405020304" pitchFamily="18" charset="0"/>
              <a:cs typeface="Times New Roman" panose="02020603050405020304" pitchFamily="18" charset="0"/>
            </a:rPr>
            <a:t>Use protocols designed for  race(ism)</a:t>
          </a:r>
        </a:p>
      </dsp:txBody>
      <dsp:txXfrm>
        <a:off x="2513332" y="1603248"/>
        <a:ext cx="2138906" cy="1694355"/>
      </dsp:txXfrm>
    </dsp:sp>
    <dsp:sp modelId="{3C4B3391-9164-442F-BFDE-D94E8727C769}">
      <dsp:nvSpPr>
        <dsp:cNvPr id="0" name=""/>
        <dsp:cNvSpPr/>
      </dsp:nvSpPr>
      <dsp:spPr>
        <a:xfrm>
          <a:off x="2513332" y="3370553"/>
          <a:ext cx="2138906" cy="97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Racial trauma scale &amp; treatment protocols (Williams et al., 2018)</a:t>
          </a:r>
        </a:p>
        <a:p>
          <a:pPr marL="0" lvl="0" indent="0" algn="ctr"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SUD culturally adapted treatments (Banks et al., 2023)</a:t>
          </a:r>
        </a:p>
      </dsp:txBody>
      <dsp:txXfrm>
        <a:off x="2513332" y="3370553"/>
        <a:ext cx="2138906" cy="974109"/>
      </dsp:txXfrm>
    </dsp:sp>
    <dsp:sp modelId="{3B8CCF4E-8C65-45CB-8E26-99A01B096633}">
      <dsp:nvSpPr>
        <dsp:cNvPr id="0" name=""/>
        <dsp:cNvSpPr/>
      </dsp:nvSpPr>
      <dsp:spPr>
        <a:xfrm>
          <a:off x="5721691" y="697789"/>
          <a:ext cx="748617" cy="748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A6A73-3058-4B93-B420-60B89CF69369}">
      <dsp:nvSpPr>
        <dsp:cNvPr id="0" name=""/>
        <dsp:cNvSpPr/>
      </dsp:nvSpPr>
      <dsp:spPr>
        <a:xfrm>
          <a:off x="5026546" y="1603248"/>
          <a:ext cx="2138906"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latin typeface="Times New Roman" panose="02020603050405020304" pitchFamily="18" charset="0"/>
              <a:cs typeface="Times New Roman" panose="02020603050405020304" pitchFamily="18" charset="0"/>
            </a:rPr>
            <a:t>Acknowledge people of color have unique challenges</a:t>
          </a:r>
        </a:p>
      </dsp:txBody>
      <dsp:txXfrm>
        <a:off x="5026546" y="1603248"/>
        <a:ext cx="2138906" cy="1694355"/>
      </dsp:txXfrm>
    </dsp:sp>
    <dsp:sp modelId="{F436E752-6F15-44BF-ABAA-40B56F825BC8}">
      <dsp:nvSpPr>
        <dsp:cNvPr id="0" name=""/>
        <dsp:cNvSpPr/>
      </dsp:nvSpPr>
      <dsp:spPr>
        <a:xfrm>
          <a:off x="5028108" y="3309768"/>
          <a:ext cx="2138906" cy="97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Bring this up in treatment</a:t>
          </a:r>
        </a:p>
      </dsp:txBody>
      <dsp:txXfrm>
        <a:off x="5028108" y="3309768"/>
        <a:ext cx="2138906" cy="974109"/>
      </dsp:txXfrm>
    </dsp:sp>
    <dsp:sp modelId="{EA4A69B4-E2B3-4D82-9F54-2765A396FF77}">
      <dsp:nvSpPr>
        <dsp:cNvPr id="0" name=""/>
        <dsp:cNvSpPr/>
      </dsp:nvSpPr>
      <dsp:spPr>
        <a:xfrm>
          <a:off x="8234906" y="697789"/>
          <a:ext cx="748617" cy="748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2679C5-8D85-4EFF-BBC5-A8F3892B8B04}">
      <dsp:nvSpPr>
        <dsp:cNvPr id="0" name=""/>
        <dsp:cNvSpPr/>
      </dsp:nvSpPr>
      <dsp:spPr>
        <a:xfrm>
          <a:off x="7539761" y="1603248"/>
          <a:ext cx="2138906"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latin typeface="Times New Roman" panose="02020603050405020304" pitchFamily="18" charset="0"/>
              <a:cs typeface="Times New Roman" panose="02020603050405020304" pitchFamily="18" charset="0"/>
            </a:rPr>
            <a:t>Formalize racial equity training (Chatterjee et al., 2022)</a:t>
          </a:r>
        </a:p>
      </dsp:txBody>
      <dsp:txXfrm>
        <a:off x="7539761" y="1603248"/>
        <a:ext cx="2138906" cy="1694355"/>
      </dsp:txXfrm>
    </dsp:sp>
    <dsp:sp modelId="{706D3C13-3653-40C1-A6AC-83ED8C1E9B05}">
      <dsp:nvSpPr>
        <dsp:cNvPr id="0" name=""/>
        <dsp:cNvSpPr/>
      </dsp:nvSpPr>
      <dsp:spPr>
        <a:xfrm>
          <a:off x="7539761" y="3370553"/>
          <a:ext cx="2138906" cy="974109"/>
        </a:xfrm>
        <a:prstGeom prst="rect">
          <a:avLst/>
        </a:prstGeom>
        <a:noFill/>
        <a:ln>
          <a:noFill/>
        </a:ln>
        <a:effectLst/>
      </dsp:spPr>
      <dsp:style>
        <a:lnRef idx="0">
          <a:scrgbClr r="0" g="0" b="0"/>
        </a:lnRef>
        <a:fillRef idx="0">
          <a:scrgbClr r="0" g="0" b="0"/>
        </a:fillRef>
        <a:effectRef idx="0">
          <a:scrgbClr r="0" g="0" b="0"/>
        </a:effectRef>
        <a:fontRef idx="minor"/>
      </dsp:style>
    </dsp:sp>
    <dsp:sp modelId="{C62F32B4-4596-443C-8D50-6EB3A99288BF}">
      <dsp:nvSpPr>
        <dsp:cNvPr id="0" name=""/>
        <dsp:cNvSpPr/>
      </dsp:nvSpPr>
      <dsp:spPr>
        <a:xfrm>
          <a:off x="10748121" y="697789"/>
          <a:ext cx="748617" cy="7486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3F9987-67E3-4974-A243-96253AF0CB6A}">
      <dsp:nvSpPr>
        <dsp:cNvPr id="0" name=""/>
        <dsp:cNvSpPr/>
      </dsp:nvSpPr>
      <dsp:spPr>
        <a:xfrm>
          <a:off x="10052976" y="1603248"/>
          <a:ext cx="2138906" cy="169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latin typeface="Times New Roman" panose="02020603050405020304" pitchFamily="18" charset="0"/>
              <a:cs typeface="Times New Roman" panose="02020603050405020304" pitchFamily="18" charset="0"/>
            </a:rPr>
            <a:t>Increase knowledge race(ism) &amp; relationship PTSD &amp; SUD</a:t>
          </a:r>
        </a:p>
      </dsp:txBody>
      <dsp:txXfrm>
        <a:off x="10052976" y="1603248"/>
        <a:ext cx="2138906" cy="1694355"/>
      </dsp:txXfrm>
    </dsp:sp>
    <dsp:sp modelId="{2E71DCD6-1829-48DD-BD09-97045C68F8F8}">
      <dsp:nvSpPr>
        <dsp:cNvPr id="0" name=""/>
        <dsp:cNvSpPr/>
      </dsp:nvSpPr>
      <dsp:spPr>
        <a:xfrm>
          <a:off x="10052976" y="3370553"/>
          <a:ext cx="2138906" cy="97410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cdr:x>
      <cdr:y>0.80712</cdr:y>
    </cdr:from>
    <cdr:to>
      <cdr:x>0.54962</cdr:x>
      <cdr:y>0.86053</cdr:y>
    </cdr:to>
    <cdr:sp macro="" textlink="">
      <cdr:nvSpPr>
        <cdr:cNvPr id="2" name="TextBox 1">
          <a:extLst xmlns:a="http://schemas.openxmlformats.org/drawingml/2006/main">
            <a:ext uri="{FF2B5EF4-FFF2-40B4-BE49-F238E27FC236}">
              <a16:creationId xmlns:a16="http://schemas.microsoft.com/office/drawing/2014/main" id="{158945E0-A8B4-6C45-D266-779F29256346}"/>
            </a:ext>
          </a:extLst>
        </cdr:cNvPr>
        <cdr:cNvSpPr txBox="1"/>
      </cdr:nvSpPr>
      <cdr:spPr>
        <a:xfrm xmlns:a="http://schemas.openxmlformats.org/drawingml/2006/main">
          <a:off x="5486400" y="4746504"/>
          <a:ext cx="1214547" cy="314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17:34:42.92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67,'52'0,"-6"0,-20 0,-1 0,3 0,3 0,4 2,3 1,0 2,0 0,0 1,-4-1,-1 0,-2-1,-3-1,1 0,-2-2,-2 1,-2-1,-1 2,-2 0,2-1,0 2,2 0,0 0,3 0,-2 0,1 0,-2 0,-2-1,0 0,-1 0,2-1,1 1,2-1,1-1,0 0,0 1,0-1,1 1,2-2,1 0,0 0,1 0,1 0,-3 0,1 0,-1 0,0 0,-2 0,-2-1,-5-1,-1 0,-3-1,-1 2,-1-1,6 2,-4 0,7 0,-6 0,1 0,1 0,1 0,3 0,-1 0,2 0,0 0,0 0,2 0,0 0,2 0,2 0,1 0,2 0,3 0,1 0,2 0,0 0,1 0,2 0,1 0,4 0,2 0,2 0,-1 0,1 0,0 0,-1 0,-1 0,-4 0,-5 0,-3 0,-6 0,-1 0,-2 0,-1 0,-1 0,2 0,0 0,2 0,3 0,-1 0,-1 0,-2 0,-3 0,1 0,-2 0,-1 0,1 0,-3 0,2 0,-1 0,-1 0,2 0,-1 0,2 0,-1 0,0 0,2 0,0 0,0 0,-2 0,0 0,-1 0,0 0,0 0,0 0,1 0,0 0,0 0,0 0,0 0,0 0,1 0,-1 0,0 0,2 0,0-1,3-1,2 0,5-2,6 0,10 0,11 0,4 2,3 0,0 1,-1-1,3 0,0 0,0 2,-5-1,-6-2,-2-1,-5-1,0 1,1 0,0 1,-2 1,3 1,0 1,1 0,0 0,-7-2,0 1,-4-3,0 1,2 1,4 1,2 1,2 0,2 0,-2 0,4 0,-4 0,-2 0,-5-1,-1-1,2-2,4-1,6 0,-1 0,6 2,2 2,9 0,19 1,-42 0,0 0,2 0,0 0,42 0,-15 2,-16 0,0 1,3 0,-3 0,-2-1,-7-1,-5 1,-5 0,-5-1,-4-1,-1 0,0-1,-2-2,1-1,1-2,-1 1,0 1,0 0,-2 3,3-1,-1 2,0-2,-2 1,1-1,2 1,2 1,2 0,2 0,1 0,1 0,-2 0,-3 0,-5 0,-3 0,-1 0,1 1,2 1,4-1,1 1,4-2,2 1,3 1,0 1,1 0,-1-1,0-1,0 0,-2-1,3 0,-3 0,1 0,-2 0,-3 0,-2 0,-5 0,0 0,0 0,0-1,2-1,-2-1,-1 0,-4 2,-3-2,-2 1,-1 1,-2-1,1 2,-2 0,0 0,2 0,1 0,3 0,1 0,-1 0,-5-1,-2 0,-6-1,0 1,6-2,-4 1,5-2,-7 0,1 0,-1 1,1 0,1 0,2 0,3 2,2 0,3 0,4 1,4 0,3 0,-3 0,-1 0,-6 0,-4 0,-4-1,-5 0,0 0,2-1,-2 2,3-2,-4 1,3-1,2 2,-3 0,0 0,1 0,-2 0,2 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17:34:48.2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1 169,'80'0,"0"0,-14 0,1 0,6 0,1 0,7 0,2 0,0 0,0 0,-9 0,6 0,-8 0,4-1,3-1,-5-1,2 2,-6 0,-3 1,2-1,-1-2,4-1,2-1,-4 1,3 0,-3 0,2 0,5 0,-8 0,3-1,1 2,6 0,12 1,2 2,-2 0,-7 0,-9 0,-8 0,1-1,-5-3,-2-1,-1 0,-4 1,-1 0,-1 0,-3 0,1 0,-2-3,1 0,3-1,6-2,7 0,7 1,2 3,6 2,-5 1,7 1,-2 0,5 1,3-2,-6 1,-2 0,-4 2,2 0,-6 0,8 0,-2 0,5 0,6 0,-6 1,4 1,2 3,-1 2,3 3,-8 1,-5-2,-6 0,-7-1,-4-1,-3 1,-3-1,-3-2,-3 0,-3-2,-3-1,-2-1,1-1,-1 1,1 0,-2 0,-1 1,-3-1,1 0,1-1,6 1,9 1,4 3,4 1,6 0,2 3,6-1,-4 1,-15-3,-9-2,-8-1,0 0,6 1,-1 1,-2-1,-2-1,-4 0,-4 0,-1-1,-2-1,-2 0,2 0,0 0,2 1,4-1,4 2,2-1,2 1,1 0,-2 0,-2 0,-2-1,-4 1,1-2,2 1,0 1,-1-1,-4 0,0 0,-3 0,2 0,2 0,3 1,6 2,0 1,3 0,-2 1,-4 0,-3-1,-5 0,-2-2,2 1,3-1,4 0,0 1,-2-1,-1-1,-3-1,-2-2,-5 0,-3 0,-1 0,1 0,-1 0,0 0,-2 0,2 0,-1 0,1 0,0 0,1 0,2 0,0 0,1 0,0 0,-1 0,-2 0,-2 0,0 0,-3 0,-2 0,-2 0,4 0,-6 0,5 0,1 0,-3 0,7 0,-8 0,1 0,-1 0,1 0,-1 0,1 0,0 0,1 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17:34:52.3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0 192,'74'0,"13"0,-37 0,3 0,4 0,3 0,3 0,2 0,0 0,1 0,-3 0,-1 0,-3 0,-1 0,-6 0,-1-1,40-1,-4 0,-7 0,-7 0,-4-2,-11 1,-2-2,-6 0,-5 0,-3-1,-3 1,-3-1,2-1,0 1,1 0,-1-1,-4 1,2 0,1 1,2 0,9 0,3 2,-1 0,2-1,-1 3,5-1,1 2,1 0,9 0,3 0,2 0,1 0,-9 0,4 0,-2 0,-2 0,-2 0,-4 0,-1-1,1-1,-1 0,1 0,-2 0,4 1,3-1,7 1,4 0,-4 1,6 0,-1 0,6 1,5 1,-10 0,6 2,-11-2,0 1,1-1,-8-2,6 0,-4 0,4 0,-3 0,-1 0,0 0,-3 0,-1 0,-1 0,2 0,4 0,7 0,7 0,-2 0,6 0,-6 0,-7 0,2-2,-5 0,5-1,-4 0,-4-1,-5-1,-8 0,-1 0,-7 1,-3 0,1 0,1 1,6 0,4 1,7 0,5 1,6 1,3 0,1 0,2 0,1 0,1 0,-2 0,-3 0,-1 0,-3 0,-5 0,-7 0,-7 0,-3 0,1 0,-1 0,-2 0,-2 0,-1-2,2 1,-1-1,3 1,2 1,0 0,-1 0,-1 0,-2 2,0 1,-2 2,0 0,-4-1,-4-1,-4-1,-1-2,0 1,1-1,1 0,-2 0,2 0,0 0,4 0,3 0,0 0,4 0,-2 0,0 0,-4 0,-6 0,-5 0,-3 0,0 0,1 3,4 1,3-1,7-2,1-1,4 0,-3 0,-1 0,-5-1,-3-2,-5-1,-4-1,-3 1,-2 1,0 1,0-1,2 1,-1 0,3-1,0 0,-1 1,0 1,-1 1,-1 0,1 0,-3 0,-3-1,3-1,-1-1,-1 0,1-2,-1 3,2-2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17:34:56.4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1,'50'0,"-15"0,-26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8ED6-319D-1448-8EB4-FCE964697AF3}"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1DA91-C30D-F846-9ED6-BCF5B04D7BF9}" type="slidenum">
              <a:rPr lang="en-US" smtClean="0"/>
              <a:t>‹#›</a:t>
            </a:fld>
            <a:endParaRPr lang="en-US"/>
          </a:p>
        </p:txBody>
      </p:sp>
    </p:spTree>
    <p:extLst>
      <p:ext uri="{BB962C8B-B14F-4D97-AF65-F5344CB8AC3E}">
        <p14:creationId xmlns:p14="http://schemas.microsoft.com/office/powerpoint/2010/main" val="154961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https:/doi.org/10.1111/j.1468-2850.2008.00109.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037/a003792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1DA91-C30D-F846-9ED6-BCF5B04D7BF9}" type="slidenum">
              <a:rPr lang="en-US" smtClean="0"/>
              <a:t>2</a:t>
            </a:fld>
            <a:endParaRPr lang="en-US"/>
          </a:p>
        </p:txBody>
      </p:sp>
    </p:spTree>
    <p:extLst>
      <p:ext uri="{BB962C8B-B14F-4D97-AF65-F5344CB8AC3E}">
        <p14:creationId xmlns:p14="http://schemas.microsoft.com/office/powerpoint/2010/main" val="248601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studies evaluated the effectiveness of their interventions by race. </a:t>
            </a:r>
          </a:p>
        </p:txBody>
      </p:sp>
      <p:sp>
        <p:nvSpPr>
          <p:cNvPr id="4" name="Slide Number Placeholder 3"/>
          <p:cNvSpPr>
            <a:spLocks noGrp="1"/>
          </p:cNvSpPr>
          <p:nvPr>
            <p:ph type="sldNum" sz="quarter" idx="5"/>
          </p:nvPr>
        </p:nvSpPr>
        <p:spPr/>
        <p:txBody>
          <a:bodyPr/>
          <a:lstStyle/>
          <a:p>
            <a:fld id="{8C81DA91-C30D-F846-9ED6-BCF5B04D7BF9}" type="slidenum">
              <a:rPr lang="en-US" smtClean="0"/>
              <a:t>14</a:t>
            </a:fld>
            <a:endParaRPr lang="en-US"/>
          </a:p>
        </p:txBody>
      </p:sp>
    </p:spTree>
    <p:extLst>
      <p:ext uri="{BB962C8B-B14F-4D97-AF65-F5344CB8AC3E}">
        <p14:creationId xmlns:p14="http://schemas.microsoft.com/office/powerpoint/2010/main" val="17106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POC have higher odds of disorder &amp; worse health outcomes, further, there is evidence that has been out for a while to suggest they aren’t responding as well to </a:t>
            </a:r>
            <a:r>
              <a:rPr lang="en-US" sz="1800" b="0" i="0" u="none" strike="noStrike" dirty="0" err="1">
                <a:solidFill>
                  <a:srgbClr val="000000"/>
                </a:solidFill>
                <a:effectLst/>
                <a:latin typeface="Times New Roman" panose="02020603050405020304" pitchFamily="18" charset="0"/>
              </a:rPr>
              <a:t>tx</a:t>
            </a:r>
            <a:r>
              <a:rPr lang="en-US" sz="1800" b="0" i="0" u="none" strike="noStrike" dirty="0">
                <a:solidFill>
                  <a:srgbClr val="000000"/>
                </a:solidFill>
                <a:effectLst/>
                <a:latin typeface="Times New Roman" panose="02020603050405020304" pitchFamily="18" charset="0"/>
              </a:rPr>
              <a:t>. We’re not recruiting them into studies @ sufficiently high rates enough to be able to test whether our interventions are effective</a:t>
            </a:r>
          </a:p>
          <a:p>
            <a:endParaRPr lang="en-US" sz="1800" b="0" i="0" u="none" strike="noStrike" dirty="0">
              <a:solidFill>
                <a:srgbClr val="000000"/>
              </a:solidFill>
              <a:effectLst/>
              <a:latin typeface="Times New Roman" panose="02020603050405020304" pitchFamily="18" charset="0"/>
            </a:endParaRPr>
          </a:p>
          <a:p>
            <a:r>
              <a:rPr lang="en-US" sz="1800" b="0" i="0" u="none" strike="noStrike" dirty="0" err="1">
                <a:solidFill>
                  <a:srgbClr val="000000"/>
                </a:solidFill>
                <a:effectLst/>
                <a:latin typeface="Times New Roman" panose="02020603050405020304" pitchFamily="18" charset="0"/>
              </a:rPr>
              <a:t>Frisman</a:t>
            </a:r>
            <a:r>
              <a:rPr lang="en-US" sz="1800" b="0" i="0" u="none" strike="noStrike" dirty="0">
                <a:solidFill>
                  <a:srgbClr val="000000"/>
                </a:solidFill>
                <a:effectLst/>
                <a:latin typeface="Times New Roman" panose="02020603050405020304" pitchFamily="18" charset="0"/>
              </a:rPr>
              <a:t>, L., Ford, J., Lin, H.-J., Mallon, S., &amp; Chang, R. (2008). Outcomes of trauma treatment using the TARGET model. Journal of Groups in Addiction &amp; Recovery, 3(3–4), 285–303.</a:t>
            </a:r>
            <a:r>
              <a:rPr lang="en-US" dirty="0"/>
              <a:t> </a:t>
            </a:r>
          </a:p>
        </p:txBody>
      </p:sp>
      <p:sp>
        <p:nvSpPr>
          <p:cNvPr id="4" name="Slide Number Placeholder 3"/>
          <p:cNvSpPr>
            <a:spLocks noGrp="1"/>
          </p:cNvSpPr>
          <p:nvPr>
            <p:ph type="sldNum" sz="quarter" idx="5"/>
          </p:nvPr>
        </p:nvSpPr>
        <p:spPr/>
        <p:txBody>
          <a:bodyPr/>
          <a:lstStyle/>
          <a:p>
            <a:fld id="{8C81DA91-C30D-F846-9ED6-BCF5B04D7BF9}" type="slidenum">
              <a:rPr lang="en-US" smtClean="0"/>
              <a:t>15</a:t>
            </a:fld>
            <a:endParaRPr lang="en-US"/>
          </a:p>
        </p:txBody>
      </p:sp>
    </p:spTree>
    <p:extLst>
      <p:ext uri="{BB962C8B-B14F-4D97-AF65-F5344CB8AC3E}">
        <p14:creationId xmlns:p14="http://schemas.microsoft.com/office/powerpoint/2010/main" val="392994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liberationlab.education.illinois.edu</a:t>
            </a:r>
            <a:r>
              <a:rPr lang="en-US" dirty="0"/>
              <a:t>/docs/librariesprovider10/default-document-library/cobras-short-and-long-forms296d7c3980b76a29a33dff05008a8698.pdf?sfvrsn=5cda1688_0</a:t>
            </a:r>
          </a:p>
        </p:txBody>
      </p:sp>
      <p:sp>
        <p:nvSpPr>
          <p:cNvPr id="4" name="Slide Number Placeholder 3"/>
          <p:cNvSpPr>
            <a:spLocks noGrp="1"/>
          </p:cNvSpPr>
          <p:nvPr>
            <p:ph type="sldNum" sz="quarter" idx="5"/>
          </p:nvPr>
        </p:nvSpPr>
        <p:spPr/>
        <p:txBody>
          <a:bodyPr/>
          <a:lstStyle/>
          <a:p>
            <a:fld id="{8C81DA91-C30D-F846-9ED6-BCF5B04D7BF9}" type="slidenum">
              <a:rPr lang="en-US" smtClean="0"/>
              <a:t>16</a:t>
            </a:fld>
            <a:endParaRPr lang="en-US"/>
          </a:p>
        </p:txBody>
      </p:sp>
    </p:spTree>
    <p:extLst>
      <p:ext uri="{BB962C8B-B14F-4D97-AF65-F5344CB8AC3E}">
        <p14:creationId xmlns:p14="http://schemas.microsoft.com/office/powerpoint/2010/main" val="316268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giants of the field, and this is what they’re declaring… people have followed suit. This study is cited frequently in lit justifying the effectiveness of PTSD/SUD treatment.</a:t>
            </a:r>
          </a:p>
        </p:txBody>
      </p:sp>
      <p:sp>
        <p:nvSpPr>
          <p:cNvPr id="4" name="Slide Number Placeholder 3"/>
          <p:cNvSpPr>
            <a:spLocks noGrp="1"/>
          </p:cNvSpPr>
          <p:nvPr>
            <p:ph type="sldNum" sz="quarter" idx="5"/>
          </p:nvPr>
        </p:nvSpPr>
        <p:spPr/>
        <p:txBody>
          <a:bodyPr/>
          <a:lstStyle/>
          <a:p>
            <a:fld id="{8C81DA91-C30D-F846-9ED6-BCF5B04D7BF9}" type="slidenum">
              <a:rPr lang="en-US" smtClean="0"/>
              <a:t>23</a:t>
            </a:fld>
            <a:endParaRPr lang="en-US"/>
          </a:p>
        </p:txBody>
      </p:sp>
    </p:spTree>
    <p:extLst>
      <p:ext uri="{BB962C8B-B14F-4D97-AF65-F5344CB8AC3E}">
        <p14:creationId xmlns:p14="http://schemas.microsoft.com/office/powerpoint/2010/main" val="302395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Times New Roman" panose="02020603050405020304" pitchFamily="18" charset="0"/>
                <a:ea typeface="Aptos" panose="020B0004020202020204" pitchFamily="34" charset="0"/>
              </a:rPr>
              <a:t>Some research shows that in multicultural situations, therapists who are not trained or prepared with tools to handle multicultural matters may unwittingly commit harm- for instance, research has found they are more likely to commit microaggressions- perpetuation of harm via verbal or non-verbal actions that reveal bias against a particular person because of their identity.</a:t>
            </a:r>
          </a:p>
          <a:p>
            <a:endParaRPr lang="en-US" sz="1200"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7B90A8F-1837-3543-B3B9-EE518B641BBA}" type="slidenum">
              <a:rPr lang="en-US" smtClean="0"/>
              <a:t>24</a:t>
            </a:fld>
            <a:endParaRPr lang="en-US"/>
          </a:p>
        </p:txBody>
      </p:sp>
    </p:spTree>
    <p:extLst>
      <p:ext uri="{BB962C8B-B14F-4D97-AF65-F5344CB8AC3E}">
        <p14:creationId xmlns:p14="http://schemas.microsoft.com/office/powerpoint/2010/main" val="325190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30352">
              <a:lnSpc>
                <a:spcPct val="200000"/>
              </a:lnSpc>
              <a:spcAft>
                <a:spcPts val="600"/>
              </a:spcAft>
            </a:pPr>
            <a:r>
              <a:rPr lang="en-US" sz="1200" kern="1200" dirty="0">
                <a:solidFill>
                  <a:srgbClr val="000000"/>
                </a:solidFill>
                <a:latin typeface="Times New Roman" panose="02020603050405020304" pitchFamily="18" charset="0"/>
                <a:cs typeface="Times New Roman" panose="02020603050405020304" pitchFamily="18" charset="0"/>
              </a:rPr>
              <a:t>A mental health condition triggered by experiencing or witnessing a traumatic event. </a:t>
            </a:r>
          </a:p>
          <a:p>
            <a:pPr defTabSz="530352">
              <a:lnSpc>
                <a:spcPct val="200000"/>
              </a:lnSpc>
              <a:spcAft>
                <a:spcPts val="600"/>
              </a:spcAft>
            </a:pPr>
            <a:endParaRPr lang="en-US" sz="1200" kern="1200" dirty="0">
              <a:solidFill>
                <a:srgbClr val="000000"/>
              </a:solidFill>
              <a:latin typeface="Times New Roman" panose="02020603050405020304" pitchFamily="18" charset="0"/>
              <a:cs typeface="Times New Roman" panose="02020603050405020304" pitchFamily="18" charset="0"/>
            </a:endParaRPr>
          </a:p>
          <a:p>
            <a:pPr defTabSz="530352">
              <a:lnSpc>
                <a:spcPct val="200000"/>
              </a:lnSpc>
              <a:spcAft>
                <a:spcPts val="600"/>
              </a:spcAft>
            </a:pPr>
            <a:r>
              <a:rPr lang="en-US" sz="1200" kern="1200" dirty="0">
                <a:solidFill>
                  <a:srgbClr val="000000"/>
                </a:solidFill>
                <a:latin typeface="Times New Roman" panose="02020603050405020304" pitchFamily="18" charset="0"/>
                <a:cs typeface="Times New Roman" panose="02020603050405020304" pitchFamily="18" charset="0"/>
              </a:rPr>
              <a:t>A problematic pattern of substance use leading to significant impairment and distress</a:t>
            </a:r>
          </a:p>
          <a:p>
            <a:pPr defTabSz="530352">
              <a:lnSpc>
                <a:spcPct val="200000"/>
              </a:lnSpc>
              <a:spcAft>
                <a:spcPts val="600"/>
              </a:spcAft>
            </a:pPr>
            <a:endParaRPr lang="en-US" sz="1200" kern="1200" dirty="0">
              <a:solidFill>
                <a:srgbClr val="000000"/>
              </a:solidFill>
              <a:latin typeface="Times New Roman" panose="02020603050405020304" pitchFamily="18" charset="0"/>
              <a:cs typeface="Times New Roman" panose="02020603050405020304" pitchFamily="18" charset="0"/>
            </a:endParaRPr>
          </a:p>
          <a:p>
            <a:pPr defTabSz="530352">
              <a:lnSpc>
                <a:spcPct val="200000"/>
              </a:lnSpc>
              <a:spcAft>
                <a:spcPts val="600"/>
              </a:spcAft>
            </a:pPr>
            <a:r>
              <a:rPr lang="en-US" sz="4000" b="0" i="0" u="none" strike="noStrike" dirty="0">
                <a:solidFill>
                  <a:srgbClr val="000000"/>
                </a:solidFill>
                <a:effectLst/>
                <a:latin typeface="-webkit-standard"/>
              </a:rPr>
              <a:t>American Psychiatric Association. (2022). </a:t>
            </a:r>
            <a:r>
              <a:rPr lang="en-US" sz="4000" b="0" i="1" u="none" strike="noStrike" dirty="0">
                <a:solidFill>
                  <a:srgbClr val="000000"/>
                </a:solidFill>
                <a:effectLst/>
              </a:rPr>
              <a:t>Diagnostic and statistical manual of mental disorders</a:t>
            </a:r>
            <a:r>
              <a:rPr lang="en-US" sz="4000" b="0" i="0" u="none" strike="noStrike" dirty="0">
                <a:solidFill>
                  <a:srgbClr val="000000"/>
                </a:solidFill>
                <a:effectLst/>
                <a:latin typeface="-webkit-standard"/>
              </a:rPr>
              <a:t> (5th ed., text rev.). American Psychiatric Publishing.</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7B90A8F-1837-3543-B3B9-EE518B641BBA}" type="slidenum">
              <a:rPr lang="en-US" smtClean="0"/>
              <a:t>4</a:t>
            </a:fld>
            <a:endParaRPr lang="en-US"/>
          </a:p>
        </p:txBody>
      </p:sp>
    </p:spTree>
    <p:extLst>
      <p:ext uri="{BB962C8B-B14F-4D97-AF65-F5344CB8AC3E}">
        <p14:creationId xmlns:p14="http://schemas.microsoft.com/office/powerpoint/2010/main" val="150250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B90A8F-1837-3543-B3B9-EE518B641BBA}" type="slidenum">
              <a:rPr lang="en-US" smtClean="0"/>
              <a:t>5</a:t>
            </a:fld>
            <a:endParaRPr lang="en-US"/>
          </a:p>
        </p:txBody>
      </p:sp>
    </p:spTree>
    <p:extLst>
      <p:ext uri="{BB962C8B-B14F-4D97-AF65-F5344CB8AC3E}">
        <p14:creationId xmlns:p14="http://schemas.microsoft.com/office/powerpoint/2010/main" val="382288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Times New Roman" panose="02020603050405020304" pitchFamily="18" charset="0"/>
                <a:ea typeface="Aptos" panose="020B0004020202020204" pitchFamily="34" charset="0"/>
              </a:rPr>
              <a:t>Researchers hypothesize that because people of color are more often exposed to traumatic circumstances than White people and because they have fewer beneficial social resources to cope with problematic substance use or trauma, POC and White people likely have similar prevalence rates.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rPr>
              <a:t>Pole, N., Gone, J. P., &amp; Kulkarni, M. (2008). Posttraumatic Stress Disorder Among </a:t>
            </a:r>
            <a:r>
              <a:rPr lang="en-US" sz="1800" kern="100" dirty="0" err="1">
                <a:effectLst/>
                <a:latin typeface="Times New Roman" panose="02020603050405020304" pitchFamily="18" charset="0"/>
                <a:ea typeface="Calibri" panose="020F0502020204030204" pitchFamily="34" charset="0"/>
              </a:rPr>
              <a:t>Ethnoracial</a:t>
            </a:r>
            <a:r>
              <a:rPr lang="en-US" sz="1800" kern="100" dirty="0">
                <a:effectLst/>
                <a:latin typeface="Times New Roman" panose="02020603050405020304" pitchFamily="18" charset="0"/>
                <a:ea typeface="Calibri" panose="020F0502020204030204" pitchFamily="34" charset="0"/>
              </a:rPr>
              <a:t> Minorities in the United States. </a:t>
            </a:r>
            <a:r>
              <a:rPr lang="en-US" sz="1800" i="1" kern="100" dirty="0">
                <a:effectLst/>
                <a:latin typeface="Times New Roman" panose="02020603050405020304" pitchFamily="18" charset="0"/>
                <a:ea typeface="Calibri" panose="020F0502020204030204" pitchFamily="34" charset="0"/>
              </a:rPr>
              <a:t>Clinical Psychology: Science and Practice</a:t>
            </a:r>
            <a:r>
              <a:rPr lang="en-US" sz="1800" kern="100" dirty="0">
                <a:effectLst/>
                <a:latin typeface="Times New Roman" panose="02020603050405020304" pitchFamily="18" charset="0"/>
                <a:ea typeface="Calibri" panose="020F0502020204030204" pitchFamily="34" charset="0"/>
              </a:rPr>
              <a:t>,</a:t>
            </a:r>
            <a:r>
              <a:rPr lang="en-US" sz="1800" i="1" kern="100" dirty="0">
                <a:effectLst/>
                <a:latin typeface="Times New Roman" panose="02020603050405020304" pitchFamily="18" charset="0"/>
                <a:ea typeface="Calibri" panose="020F0502020204030204" pitchFamily="34" charset="0"/>
              </a:rPr>
              <a:t> 15</a:t>
            </a:r>
            <a:r>
              <a:rPr lang="en-US" sz="1800" kern="100" dirty="0">
                <a:effectLst/>
                <a:latin typeface="Times New Roman" panose="02020603050405020304" pitchFamily="18" charset="0"/>
                <a:ea typeface="Calibri" panose="020F0502020204030204" pitchFamily="34" charset="0"/>
              </a:rPr>
              <a:t>(1), 35-61. </a:t>
            </a:r>
            <a:r>
              <a:rPr lang="en-US" sz="1800" u="sng" kern="100" dirty="0">
                <a:solidFill>
                  <a:srgbClr val="0563C1"/>
                </a:solidFill>
                <a:effectLst/>
                <a:latin typeface="Times New Roman" panose="02020603050405020304" pitchFamily="18" charset="0"/>
                <a:ea typeface="Calibri" panose="020F0502020204030204" pitchFamily="34" charset="0"/>
                <a:hlinkClick r:id="rId3"/>
              </a:rPr>
              <a:t>https://doi.org/https://doi.org/10.1111/j.1468-2850.2008.00109.x</a:t>
            </a:r>
            <a:r>
              <a:rPr lang="en-US" sz="1800" kern="100" dirty="0">
                <a:effectLst/>
                <a:latin typeface="Times New Roman" panose="02020603050405020304" pitchFamily="18"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rPr>
              <a:t>Windsor, L. C., Jemal, A., &amp; Alessi, E. J. (2015). Cognitive behavioral therapy: a meta-analysis of race and substance use outcomes. </a:t>
            </a:r>
            <a:r>
              <a:rPr lang="en-US" sz="1800" i="1" kern="100" dirty="0">
                <a:effectLst/>
                <a:latin typeface="Times New Roman" panose="02020603050405020304" pitchFamily="18" charset="0"/>
                <a:ea typeface="Calibri" panose="020F0502020204030204" pitchFamily="34" charset="0"/>
              </a:rPr>
              <a:t>Cultural diversity &amp; ethnic minority psychology</a:t>
            </a:r>
            <a:r>
              <a:rPr lang="en-US" sz="1800" kern="100" dirty="0">
                <a:effectLst/>
                <a:latin typeface="Times New Roman" panose="02020603050405020304" pitchFamily="18" charset="0"/>
                <a:ea typeface="Calibri" panose="020F0502020204030204" pitchFamily="34" charset="0"/>
              </a:rPr>
              <a:t>,</a:t>
            </a:r>
            <a:r>
              <a:rPr lang="en-US" sz="1800" i="1" kern="100" dirty="0">
                <a:effectLst/>
                <a:latin typeface="Times New Roman" panose="02020603050405020304" pitchFamily="18" charset="0"/>
                <a:ea typeface="Calibri" panose="020F0502020204030204" pitchFamily="34" charset="0"/>
              </a:rPr>
              <a:t> 21</a:t>
            </a:r>
            <a:r>
              <a:rPr lang="en-US" sz="1800" kern="100" dirty="0">
                <a:effectLst/>
                <a:latin typeface="Times New Roman" panose="02020603050405020304" pitchFamily="18" charset="0"/>
                <a:ea typeface="Calibri" panose="020F0502020204030204" pitchFamily="34" charset="0"/>
              </a:rPr>
              <a:t>(2), 300-313. </a:t>
            </a:r>
            <a:r>
              <a:rPr lang="en-US" sz="1800" u="sng" kern="100" dirty="0">
                <a:solidFill>
                  <a:srgbClr val="0563C1"/>
                </a:solidFill>
                <a:effectLst/>
                <a:latin typeface="Times New Roman" panose="02020603050405020304" pitchFamily="18" charset="0"/>
                <a:ea typeface="Calibri" panose="020F0502020204030204" pitchFamily="34" charset="0"/>
                <a:hlinkClick r:id="rId4"/>
              </a:rPr>
              <a:t>https://doi.org/10.1037/a0037929</a:t>
            </a:r>
            <a:r>
              <a:rPr lang="en-US" sz="1800" kern="100" dirty="0">
                <a:effectLst/>
                <a:latin typeface="Times New Roman" panose="02020603050405020304" pitchFamily="18"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27B90A8F-1837-3543-B3B9-EE518B641BBA}" type="slidenum">
              <a:rPr lang="en-US" smtClean="0"/>
              <a:t>6</a:t>
            </a:fld>
            <a:endParaRPr lang="en-US"/>
          </a:p>
        </p:txBody>
      </p:sp>
    </p:spTree>
    <p:extLst>
      <p:ext uri="{BB962C8B-B14F-4D97-AF65-F5344CB8AC3E}">
        <p14:creationId xmlns:p14="http://schemas.microsoft.com/office/powerpoint/2010/main" val="48185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dirty="0">
                <a:solidFill>
                  <a:schemeClr val="tx1">
                    <a:alpha val="80000"/>
                  </a:schemeClr>
                </a:solidFill>
              </a:rPr>
              <a:t>Detect differential efficacy of treatment across groups</a:t>
            </a:r>
          </a:p>
          <a:p>
            <a:pPr marL="0" marR="0" lvl="0" indent="0" algn="l" defTabSz="914400" rtl="0" eaLnBrk="1" fontAlgn="auto" latinLnBrk="0" hangingPunct="1">
              <a:lnSpc>
                <a:spcPct val="200000"/>
              </a:lnSpc>
              <a:spcBef>
                <a:spcPts val="0"/>
              </a:spcBef>
              <a:spcAft>
                <a:spcPts val="0"/>
              </a:spcAft>
              <a:buClrTx/>
              <a:buSzTx/>
              <a:buFontTx/>
              <a:buNone/>
              <a:tabLst/>
              <a:defRPr/>
            </a:pPr>
            <a:r>
              <a:rPr lang="en-US" sz="1200" dirty="0">
                <a:solidFill>
                  <a:schemeClr val="tx1">
                    <a:alpha val="80000"/>
                  </a:schemeClr>
                </a:solidFill>
              </a:rPr>
              <a:t>Determine the distribution of benefits &amp; risks of treatment across groups</a:t>
            </a:r>
          </a:p>
          <a:p>
            <a:pPr>
              <a:lnSpc>
                <a:spcPct val="200000"/>
              </a:lnSpc>
            </a:pPr>
            <a:endParaRPr lang="en-US" sz="1200" dirty="0">
              <a:solidFill>
                <a:schemeClr val="tx1">
                  <a:alpha val="80000"/>
                </a:schemeClr>
              </a:solidFill>
            </a:endParaRPr>
          </a:p>
        </p:txBody>
      </p:sp>
      <p:sp>
        <p:nvSpPr>
          <p:cNvPr id="4" name="Slide Number Placeholder 3"/>
          <p:cNvSpPr>
            <a:spLocks noGrp="1"/>
          </p:cNvSpPr>
          <p:nvPr>
            <p:ph type="sldNum" sz="quarter" idx="5"/>
          </p:nvPr>
        </p:nvSpPr>
        <p:spPr/>
        <p:txBody>
          <a:bodyPr/>
          <a:lstStyle/>
          <a:p>
            <a:fld id="{27B90A8F-1837-3543-B3B9-EE518B641BBA}" type="slidenum">
              <a:rPr lang="en-US" smtClean="0"/>
              <a:t>7</a:t>
            </a:fld>
            <a:endParaRPr lang="en-US"/>
          </a:p>
        </p:txBody>
      </p:sp>
    </p:spTree>
    <p:extLst>
      <p:ext uri="{BB962C8B-B14F-4D97-AF65-F5344CB8AC3E}">
        <p14:creationId xmlns:p14="http://schemas.microsoft.com/office/powerpoint/2010/main" val="126741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earch terms: (“systematic review" OR "Scoping review" OR "state of the art review" OR "meta-analysis" OR "meta analysis" AND “Post-traumatic stress disorder” OR “PTSD” OR “alcohol use” OR “alcohol abuse” OR “alcohol addiction” OR “alcohol dependance” OR “alcoholism OR "substance use disorder" OR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opiod</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use disorder"). </a:t>
            </a:r>
          </a:p>
          <a:p>
            <a:endParaRPr lang="en-US" dirty="0"/>
          </a:p>
          <a:p>
            <a:pPr marL="0" marR="0" indent="0">
              <a:lnSpc>
                <a:spcPct val="200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2020 PRISMA statement </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(Page et al., 2021). </a:t>
            </a:r>
          </a:p>
          <a:p>
            <a:pPr marL="0" marR="0" indent="0">
              <a:lnSpc>
                <a:spcPct val="200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Covidence for title, abstract, </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&amp;</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full-text review</a:t>
            </a:r>
          </a:p>
          <a:p>
            <a:endParaRPr lang="en-US" dirty="0"/>
          </a:p>
        </p:txBody>
      </p:sp>
      <p:sp>
        <p:nvSpPr>
          <p:cNvPr id="4" name="Slide Number Placeholder 3"/>
          <p:cNvSpPr>
            <a:spLocks noGrp="1"/>
          </p:cNvSpPr>
          <p:nvPr>
            <p:ph type="sldNum" sz="quarter" idx="5"/>
          </p:nvPr>
        </p:nvSpPr>
        <p:spPr/>
        <p:txBody>
          <a:bodyPr/>
          <a:lstStyle/>
          <a:p>
            <a:fld id="{8C81DA91-C30D-F846-9ED6-BCF5B04D7BF9}" type="slidenum">
              <a:rPr lang="en-US" smtClean="0"/>
              <a:t>8</a:t>
            </a:fld>
            <a:endParaRPr lang="en-US"/>
          </a:p>
        </p:txBody>
      </p:sp>
    </p:spTree>
    <p:extLst>
      <p:ext uri="{BB962C8B-B14F-4D97-AF65-F5344CB8AC3E}">
        <p14:creationId xmlns:p14="http://schemas.microsoft.com/office/powerpoint/2010/main" val="146834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1DA91-C30D-F846-9ED6-BCF5B04D7BF9}" type="slidenum">
              <a:rPr lang="en-US" smtClean="0"/>
              <a:t>9</a:t>
            </a:fld>
            <a:endParaRPr lang="en-US"/>
          </a:p>
        </p:txBody>
      </p:sp>
    </p:spTree>
    <p:extLst>
      <p:ext uri="{BB962C8B-B14F-4D97-AF65-F5344CB8AC3E}">
        <p14:creationId xmlns:p14="http://schemas.microsoft.com/office/powerpoint/2010/main" val="403413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rPr>
              <a:t>54.38%</a:t>
            </a:r>
            <a:r>
              <a:rPr lang="en-US" dirty="0"/>
              <a:t> </a:t>
            </a:r>
            <a:r>
              <a:rPr lang="en-US" b="1" i="0" u="none" strike="noStrike" dirty="0">
                <a:solidFill>
                  <a:srgbClr val="000000"/>
                </a:solidFill>
                <a:effectLst/>
              </a:rPr>
              <a:t>decline</a:t>
            </a:r>
            <a:r>
              <a:rPr lang="en-US" b="0" i="0" u="none" strike="noStrike" dirty="0">
                <a:solidFill>
                  <a:srgbClr val="000000"/>
                </a:solidFill>
                <a:effectLst/>
                <a:latin typeface="-webkit-standard"/>
              </a:rPr>
              <a:t> from White to Black people in terms of sample demographics</a:t>
            </a:r>
          </a:p>
          <a:p>
            <a:endParaRPr lang="en-US" dirty="0"/>
          </a:p>
          <a:p>
            <a:r>
              <a:rPr lang="en-US" dirty="0"/>
              <a:t>Indeed- somewhat mirrors the general population, but we know that when people have worse risk for a disease, we must be including them at rates adequate to mirror their risk severity- this data indicates that we are under including people of color as they have a higher risk rate compared to White people.</a:t>
            </a:r>
          </a:p>
          <a:p>
            <a:endParaRPr lang="en-US" dirty="0"/>
          </a:p>
          <a:p>
            <a:pPr algn="l"/>
            <a:r>
              <a:rPr lang="en-US" dirty="0"/>
              <a:t>Stratification by risk in epi. </a:t>
            </a:r>
            <a:r>
              <a:rPr lang="en-US" b="0" i="0" u="none" strike="noStrike" dirty="0">
                <a:solidFill>
                  <a:srgbClr val="000000"/>
                </a:solidFill>
                <a:effectLst/>
              </a:rPr>
              <a:t>When specific prevalence data is unavailable but there is general evidence indicating that people of color face higher risks of developing substance use disorders (SUD), stratification by risk still supports the need to include these groups in research at rates exceeding their general population proportions. Even without exact prevalence figures, the concept of stratification by risk highlights that higher-risk groups should be more thoroughly represented to capture meaningful insights into their unique risk factors, experiences, and responses to interventions.</a:t>
            </a:r>
          </a:p>
          <a:p>
            <a:pPr algn="l"/>
            <a:r>
              <a:rPr lang="en-US" b="0" i="0" u="none" strike="noStrike" dirty="0">
                <a:solidFill>
                  <a:srgbClr val="000000"/>
                </a:solidFill>
                <a:effectLst/>
              </a:rPr>
              <a:t>In this case, stratification by risk implies that it’s scientifically and ethically appropriate to increase the representation of people of color in SUD studies beyond their baseline population percentage. Failing to do so risks underrepresenting their experiences and missing critical factors that could help improve prevention and treatment strategies tailored to these groups’ needs. The approach suggests prioritizing inclusion of people of color in ways that reflect their heightened vulnerability, thus facilitating research that can better address disparities in SUD outcomes.</a:t>
            </a:r>
          </a:p>
          <a:p>
            <a:endParaRPr lang="en-US" dirty="0"/>
          </a:p>
        </p:txBody>
      </p:sp>
      <p:sp>
        <p:nvSpPr>
          <p:cNvPr id="4" name="Slide Number Placeholder 3"/>
          <p:cNvSpPr>
            <a:spLocks noGrp="1"/>
          </p:cNvSpPr>
          <p:nvPr>
            <p:ph type="sldNum" sz="quarter" idx="5"/>
          </p:nvPr>
        </p:nvSpPr>
        <p:spPr/>
        <p:txBody>
          <a:bodyPr/>
          <a:lstStyle/>
          <a:p>
            <a:fld id="{8C81DA91-C30D-F846-9ED6-BCF5B04D7BF9}" type="slidenum">
              <a:rPr lang="en-US" smtClean="0"/>
              <a:t>10</a:t>
            </a:fld>
            <a:endParaRPr lang="en-US"/>
          </a:p>
        </p:txBody>
      </p:sp>
    </p:spTree>
    <p:extLst>
      <p:ext uri="{BB962C8B-B14F-4D97-AF65-F5344CB8AC3E}">
        <p14:creationId xmlns:p14="http://schemas.microsoft.com/office/powerpoint/2010/main" val="345964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demonstrate that researchers recognize the importance of focusing studies on the needs of vulnerable groups like combat veterans &amp; women. However, we have yet to systematically focus our efforts on addressing the needs of oppressed groups. Researchers clearly recognize that certain groups and certain challenges warrant investigation. They recognize certain contextual realities, but are not recognizing racism, or other issues relevant to race. This is problematic because we maintain ignorance around whether treatments for POC (either culturally informed or those specifically designed to address issues like racial trauma, discrimination, microaggressions, etc.) will help them cope better than TAU, will ensure they remain in </a:t>
            </a:r>
            <a:r>
              <a:rPr lang="en-US" dirty="0" err="1"/>
              <a:t>tx</a:t>
            </a:r>
            <a:r>
              <a:rPr lang="en-US" dirty="0"/>
              <a:t> longer. We don’t have to design studies specifically for these issues, either. We can sprinkle them in, but nobody referenced doing that if they did. </a:t>
            </a:r>
          </a:p>
        </p:txBody>
      </p:sp>
      <p:sp>
        <p:nvSpPr>
          <p:cNvPr id="4" name="Slide Number Placeholder 3"/>
          <p:cNvSpPr>
            <a:spLocks noGrp="1"/>
          </p:cNvSpPr>
          <p:nvPr>
            <p:ph type="sldNum" sz="quarter" idx="5"/>
          </p:nvPr>
        </p:nvSpPr>
        <p:spPr/>
        <p:txBody>
          <a:bodyPr/>
          <a:lstStyle/>
          <a:p>
            <a:fld id="{8C81DA91-C30D-F846-9ED6-BCF5B04D7BF9}" type="slidenum">
              <a:rPr lang="en-US" smtClean="0"/>
              <a:t>13</a:t>
            </a:fld>
            <a:endParaRPr lang="en-US"/>
          </a:p>
        </p:txBody>
      </p:sp>
    </p:spTree>
    <p:extLst>
      <p:ext uri="{BB962C8B-B14F-4D97-AF65-F5344CB8AC3E}">
        <p14:creationId xmlns:p14="http://schemas.microsoft.com/office/powerpoint/2010/main" val="127339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26D6-DD0B-023C-A8C6-9F8EEECC48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652F7E-8720-A173-D8AF-4BC800AE4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2369D2-58E8-F5B6-67DC-71EBDA10024F}"/>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5" name="Footer Placeholder 4">
            <a:extLst>
              <a:ext uri="{FF2B5EF4-FFF2-40B4-BE49-F238E27FC236}">
                <a16:creationId xmlns:a16="http://schemas.microsoft.com/office/drawing/2014/main" id="{22AF3065-6C97-5C8F-F7FD-154F0AB7E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50E9D-1C17-65DB-2346-10A3EA15448D}"/>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126365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A92-EEC1-9F8E-B9C1-34D26DB162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ABF9BE-D681-5DE4-AACB-DC97498A5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41DA1-4C6F-C080-53C6-2E4EEDC4239C}"/>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5" name="Footer Placeholder 4">
            <a:extLst>
              <a:ext uri="{FF2B5EF4-FFF2-40B4-BE49-F238E27FC236}">
                <a16:creationId xmlns:a16="http://schemas.microsoft.com/office/drawing/2014/main" id="{838F383F-2077-ADC9-AF0A-C11B914A1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A00FB-8708-EE46-BB5F-A50A89299204}"/>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412700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1415B-91D0-4055-34BF-BF54A278D4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8BEE5B-2D0C-BA88-E8D1-107FA834C4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0B875-7D8D-928F-D489-E86126F027D7}"/>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5" name="Footer Placeholder 4">
            <a:extLst>
              <a:ext uri="{FF2B5EF4-FFF2-40B4-BE49-F238E27FC236}">
                <a16:creationId xmlns:a16="http://schemas.microsoft.com/office/drawing/2014/main" id="{02A3B815-FF95-5152-105F-F84049762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C00FE-A816-57A5-854A-AEC627E46DA4}"/>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100601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EB7E-0F30-6537-E25D-131302071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4DA84-F4F0-2002-C927-82CF08E93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0C102-18FA-FC5E-5DE2-947E82F50696}"/>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5" name="Footer Placeholder 4">
            <a:extLst>
              <a:ext uri="{FF2B5EF4-FFF2-40B4-BE49-F238E27FC236}">
                <a16:creationId xmlns:a16="http://schemas.microsoft.com/office/drawing/2014/main" id="{25B2AE93-CCA9-8D87-DE6C-6998D1462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4DC87-57EB-AE2A-C020-30395522092A}"/>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11051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A7B1-AE1C-DD37-4A0D-3A5040595B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9EB80-EC65-68A8-9545-6C4D4A2AD6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CAE6E8-E20F-FBFD-35A4-0312C8E86A14}"/>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5" name="Footer Placeholder 4">
            <a:extLst>
              <a:ext uri="{FF2B5EF4-FFF2-40B4-BE49-F238E27FC236}">
                <a16:creationId xmlns:a16="http://schemas.microsoft.com/office/drawing/2014/main" id="{360EAF6E-5C3C-F67B-7AE1-96A44094B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8B37C-AAD2-95A0-5974-B07AB385A496}"/>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26290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CC74-AD74-7C36-891E-933F550B3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4376F-E71A-4D33-95C9-8381EEE92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C7F0B9-A7FB-84DC-4339-CE20BCA70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748FB-5719-805B-7473-CC506B3C3D2B}"/>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6" name="Footer Placeholder 5">
            <a:extLst>
              <a:ext uri="{FF2B5EF4-FFF2-40B4-BE49-F238E27FC236}">
                <a16:creationId xmlns:a16="http://schemas.microsoft.com/office/drawing/2014/main" id="{899371CC-795C-2CB6-9C4A-82D115E5A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B4D15-53F8-ED92-3D7B-186A22B61CF1}"/>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399091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9B2B-5593-8320-C241-6B6A9BF67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1F600B-7A0D-A3C0-5D5F-628F43B6A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2ADBA-AA51-808D-A19E-2D9018865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6A8D04-B58C-2F42-BC75-045DB3E61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A245F-561D-EF80-F86B-B4EE71C4D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E03007-4723-828F-3753-8F86F921B291}"/>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8" name="Footer Placeholder 7">
            <a:extLst>
              <a:ext uri="{FF2B5EF4-FFF2-40B4-BE49-F238E27FC236}">
                <a16:creationId xmlns:a16="http://schemas.microsoft.com/office/drawing/2014/main" id="{288CF2E7-C8BA-FB1B-DAE0-A4D275F800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89D2E-39A0-544E-98B6-10940FB92827}"/>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235110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2074-5BCD-4384-845C-681AF5230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53B885-37B8-965A-0DF9-75AF535829CF}"/>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4" name="Footer Placeholder 3">
            <a:extLst>
              <a:ext uri="{FF2B5EF4-FFF2-40B4-BE49-F238E27FC236}">
                <a16:creationId xmlns:a16="http://schemas.microsoft.com/office/drawing/2014/main" id="{F3494D52-1423-F6B1-565A-956D84819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CDEC34-7029-FE92-3AFC-64234215F572}"/>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101377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F0C24-DFB3-46A6-7D33-58BABB6F35D8}"/>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3" name="Footer Placeholder 2">
            <a:extLst>
              <a:ext uri="{FF2B5EF4-FFF2-40B4-BE49-F238E27FC236}">
                <a16:creationId xmlns:a16="http://schemas.microsoft.com/office/drawing/2014/main" id="{5BC264A4-7293-230F-9501-EB6E2B4B7F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B5861C-7EE9-3AA3-6B86-E4378974C6A0}"/>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171698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80B2-0E13-8AB6-95E2-8DF254AE9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71336E-F3D5-F8DB-7F9C-8C07B3FCF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B45DDE-44D5-31F9-B04D-67535BE29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E0A8F-1D6E-E4B6-40EC-B49C79BFD909}"/>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6" name="Footer Placeholder 5">
            <a:extLst>
              <a:ext uri="{FF2B5EF4-FFF2-40B4-BE49-F238E27FC236}">
                <a16:creationId xmlns:a16="http://schemas.microsoft.com/office/drawing/2014/main" id="{A36CB774-B6BF-8067-78BE-2E58E31D2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5E970-2312-F2FB-DB80-CF0CC4CA1B52}"/>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36185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65E3-22B5-09D1-6FB1-653BABDD9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382985-518A-5971-98EB-4F71F502F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E36E65-9222-2FD9-DC36-479E00B76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C2219-9255-FBC4-EAC8-A2D3C9808151}"/>
              </a:ext>
            </a:extLst>
          </p:cNvPr>
          <p:cNvSpPr>
            <a:spLocks noGrp="1"/>
          </p:cNvSpPr>
          <p:nvPr>
            <p:ph type="dt" sz="half" idx="10"/>
          </p:nvPr>
        </p:nvSpPr>
        <p:spPr/>
        <p:txBody>
          <a:bodyPr/>
          <a:lstStyle/>
          <a:p>
            <a:fld id="{7A1762B6-7A69-7F48-ABF0-AA1771442316}" type="datetimeFigureOut">
              <a:rPr lang="en-US" smtClean="0"/>
              <a:t>11/14/24</a:t>
            </a:fld>
            <a:endParaRPr lang="en-US"/>
          </a:p>
        </p:txBody>
      </p:sp>
      <p:sp>
        <p:nvSpPr>
          <p:cNvPr id="6" name="Footer Placeholder 5">
            <a:extLst>
              <a:ext uri="{FF2B5EF4-FFF2-40B4-BE49-F238E27FC236}">
                <a16:creationId xmlns:a16="http://schemas.microsoft.com/office/drawing/2014/main" id="{E2AD1C1D-1BC1-5064-8044-89A3B74C8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858ED-6094-E4E2-B259-991B8DAA02F3}"/>
              </a:ext>
            </a:extLst>
          </p:cNvPr>
          <p:cNvSpPr>
            <a:spLocks noGrp="1"/>
          </p:cNvSpPr>
          <p:nvPr>
            <p:ph type="sldNum" sz="quarter" idx="12"/>
          </p:nvPr>
        </p:nvSpPr>
        <p:spPr/>
        <p:txBody>
          <a:bodyPr/>
          <a:lstStyle/>
          <a:p>
            <a:fld id="{7B07CA8F-D540-C944-82BD-4154C563C156}" type="slidenum">
              <a:rPr lang="en-US" smtClean="0"/>
              <a:t>‹#›</a:t>
            </a:fld>
            <a:endParaRPr lang="en-US"/>
          </a:p>
        </p:txBody>
      </p:sp>
    </p:spTree>
    <p:extLst>
      <p:ext uri="{BB962C8B-B14F-4D97-AF65-F5344CB8AC3E}">
        <p14:creationId xmlns:p14="http://schemas.microsoft.com/office/powerpoint/2010/main" val="17104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C7B26-4496-358A-E72F-FC30B26F4E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88637A-91CD-BEF3-CCDA-D944BA24D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A0B5D-29AC-3BAD-C1C8-2F1868D80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1762B6-7A69-7F48-ABF0-AA1771442316}" type="datetimeFigureOut">
              <a:rPr lang="en-US" smtClean="0"/>
              <a:t>11/14/24</a:t>
            </a:fld>
            <a:endParaRPr lang="en-US"/>
          </a:p>
        </p:txBody>
      </p:sp>
      <p:sp>
        <p:nvSpPr>
          <p:cNvPr id="5" name="Footer Placeholder 4">
            <a:extLst>
              <a:ext uri="{FF2B5EF4-FFF2-40B4-BE49-F238E27FC236}">
                <a16:creationId xmlns:a16="http://schemas.microsoft.com/office/drawing/2014/main" id="{95AA1E18-46D9-7132-B1D9-25E0675F9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598F164-2563-40DE-C995-DDBAD16E2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07CA8F-D540-C944-82BD-4154C563C156}" type="slidenum">
              <a:rPr lang="en-US" smtClean="0"/>
              <a:t>‹#›</a:t>
            </a:fld>
            <a:endParaRPr lang="en-US"/>
          </a:p>
        </p:txBody>
      </p:sp>
    </p:spTree>
    <p:extLst>
      <p:ext uri="{BB962C8B-B14F-4D97-AF65-F5344CB8AC3E}">
        <p14:creationId xmlns:p14="http://schemas.microsoft.com/office/powerpoint/2010/main" val="31888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doi.org/doi.org/10.1111/add.14565" TargetMode="External"/><Relationship Id="rId3" Type="http://schemas.openxmlformats.org/officeDocument/2006/relationships/hyperlink" Target="https://doi.org/10.2105/AJPH.2021.306572" TargetMode="External"/><Relationship Id="rId7" Type="http://schemas.openxmlformats.org/officeDocument/2006/relationships/hyperlink" Target="https://doi.org/https:/doi.org/10.1111/j.1468-2850.2008.00109.x" TargetMode="External"/><Relationship Id="rId2" Type="http://schemas.openxmlformats.org/officeDocument/2006/relationships/hyperlink" Target="https://doi.org/doi.org/10.1016/j.drugalcdep.2013.04.016" TargetMode="External"/><Relationship Id="rId1" Type="http://schemas.openxmlformats.org/officeDocument/2006/relationships/slideLayout" Target="../slideLayouts/slideLayout2.xml"/><Relationship Id="rId6" Type="http://schemas.openxmlformats.org/officeDocument/2006/relationships/hyperlink" Target="https://doi.org/https:/doi.org/10.1136/bmj.n71" TargetMode="External"/><Relationship Id="rId5" Type="http://schemas.openxmlformats.org/officeDocument/2006/relationships/hyperlink" Target="https://doi.org/10.1136/bmjmed-2021-000071" TargetMode="External"/><Relationship Id="rId4" Type="http://schemas.openxmlformats.org/officeDocument/2006/relationships/hyperlink" Target="https://doi.org/https:/doi.org/10.1111/acer.13907" TargetMode="External"/><Relationship Id="rId9" Type="http://schemas.openxmlformats.org/officeDocument/2006/relationships/hyperlink" Target="https://doi.org/10.1037/a003792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16/j.cbpra.2022.07.001" TargetMode="External"/><Relationship Id="rId2" Type="http://schemas.openxmlformats.org/officeDocument/2006/relationships/hyperlink" Target="https://doi.org/10.2105/AJPH.2021.30657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pn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10.png"/><Relationship Id="rId5" Type="http://schemas.openxmlformats.org/officeDocument/2006/relationships/image" Target="../media/image8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0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5D210-42FF-5276-176C-217024819093}"/>
              </a:ext>
            </a:extLst>
          </p:cNvPr>
          <p:cNvSpPr>
            <a:spLocks noGrp="1"/>
          </p:cNvSpPr>
          <p:nvPr>
            <p:ph type="ctrTitle"/>
          </p:nvPr>
        </p:nvSpPr>
        <p:spPr>
          <a:xfrm>
            <a:off x="4321147" y="1627042"/>
            <a:ext cx="7870852" cy="1152144"/>
          </a:xfrm>
        </p:spPr>
        <p:txBody>
          <a:bodyPr anchor="b">
            <a:normAutofit/>
          </a:bodyPr>
          <a:lstStyle/>
          <a:p>
            <a:r>
              <a:rPr lang="en-US" sz="5400" dirty="0">
                <a:latin typeface="Times New Roman" panose="02020603050405020304" pitchFamily="18" charset="0"/>
                <a:cs typeface="Times New Roman" panose="02020603050405020304" pitchFamily="18" charset="0"/>
              </a:rPr>
              <a:t>Mallet R. Reid PhD LMSW</a:t>
            </a:r>
          </a:p>
        </p:txBody>
      </p:sp>
      <p:sp>
        <p:nvSpPr>
          <p:cNvPr id="3" name="Subtitle 2">
            <a:extLst>
              <a:ext uri="{FF2B5EF4-FFF2-40B4-BE49-F238E27FC236}">
                <a16:creationId xmlns:a16="http://schemas.microsoft.com/office/drawing/2014/main" id="{3970D264-E692-30AD-B937-E036B9F72D36}"/>
              </a:ext>
            </a:extLst>
          </p:cNvPr>
          <p:cNvSpPr>
            <a:spLocks noGrp="1"/>
          </p:cNvSpPr>
          <p:nvPr>
            <p:ph type="subTitle" idx="1"/>
          </p:nvPr>
        </p:nvSpPr>
        <p:spPr>
          <a:xfrm>
            <a:off x="5297760" y="3056459"/>
            <a:ext cx="6251111" cy="3577249"/>
          </a:xfrm>
        </p:spPr>
        <p:txBody>
          <a:bodyPr>
            <a:normAutofit fontScale="85000" lnSpcReduction="10000"/>
          </a:bodyPr>
          <a:lstStyle/>
          <a:p>
            <a:pPr>
              <a:lnSpc>
                <a:spcPct val="210000"/>
              </a:lnSpc>
            </a:pPr>
            <a:r>
              <a:rPr lang="en-US" sz="2200" dirty="0">
                <a:latin typeface="Times New Roman" panose="02020603050405020304" pitchFamily="18" charset="0"/>
                <a:cs typeface="Times New Roman" panose="02020603050405020304" pitchFamily="18" charset="0"/>
              </a:rPr>
              <a:t>PhD Ecological-Community Psychology</a:t>
            </a:r>
          </a:p>
          <a:p>
            <a:pPr>
              <a:lnSpc>
                <a:spcPct val="210000"/>
              </a:lnSpc>
            </a:pPr>
            <a:r>
              <a:rPr lang="en-US" sz="2200" dirty="0">
                <a:latin typeface="Times New Roman" panose="02020603050405020304" pitchFamily="18" charset="0"/>
                <a:cs typeface="Times New Roman" panose="02020603050405020304" pitchFamily="18" charset="0"/>
              </a:rPr>
              <a:t>Licensed Master Social Worker (Clinical)</a:t>
            </a:r>
          </a:p>
          <a:p>
            <a:pPr>
              <a:lnSpc>
                <a:spcPct val="210000"/>
              </a:lnSpc>
            </a:pPr>
            <a:r>
              <a:rPr lang="en-US" sz="2200" dirty="0">
                <a:latin typeface="Times New Roman" panose="02020603050405020304" pitchFamily="18" charset="0"/>
                <a:cs typeface="Times New Roman" panose="02020603050405020304" pitchFamily="18" charset="0"/>
              </a:rPr>
              <a:t>Department of Family Medicine, Michigan State University</a:t>
            </a:r>
          </a:p>
          <a:p>
            <a:pPr>
              <a:lnSpc>
                <a:spcPct val="210000"/>
              </a:lnSpc>
            </a:pPr>
            <a:r>
              <a:rPr lang="en-US" sz="2200" dirty="0">
                <a:latin typeface="Times New Roman" panose="02020603050405020304" pitchFamily="18" charset="0"/>
                <a:cs typeface="Times New Roman" panose="02020603050405020304" pitchFamily="18" charset="0"/>
              </a:rPr>
              <a:t>Latino Scholar-Activist focused on promoting racial equity</a:t>
            </a:r>
          </a:p>
          <a:p>
            <a:pPr>
              <a:lnSpc>
                <a:spcPct val="210000"/>
              </a:lnSpc>
            </a:pPr>
            <a:r>
              <a:rPr lang="en-US" sz="2200" dirty="0">
                <a:latin typeface="Times New Roman" panose="02020603050405020304" pitchFamily="18" charset="0"/>
                <a:cs typeface="Times New Roman" panose="02020603050405020304" pitchFamily="18" charset="0"/>
              </a:rPr>
              <a:t>No conflicts of interest to declare.</a:t>
            </a:r>
          </a:p>
          <a:p>
            <a:pPr>
              <a:lnSpc>
                <a:spcPct val="210000"/>
              </a:lnSpc>
            </a:pPr>
            <a:endParaRPr lang="en-US" sz="2200" dirty="0">
              <a:latin typeface="Times New Roman" panose="02020603050405020304" pitchFamily="18" charset="0"/>
              <a:cs typeface="Times New Roman" panose="02020603050405020304" pitchFamily="18" charset="0"/>
            </a:endParaRPr>
          </a:p>
        </p:txBody>
      </p:sp>
      <p:pic>
        <p:nvPicPr>
          <p:cNvPr id="5" name="Picture 4" descr="A person and person standing on a beach with a dog&#10;&#10;Description automatically generated">
            <a:extLst>
              <a:ext uri="{FF2B5EF4-FFF2-40B4-BE49-F238E27FC236}">
                <a16:creationId xmlns:a16="http://schemas.microsoft.com/office/drawing/2014/main" id="{7CB853FE-FC6E-7A02-EF15-699E76674D24}"/>
              </a:ext>
            </a:extLst>
          </p:cNvPr>
          <p:cNvPicPr>
            <a:picLocks noChangeAspect="1"/>
          </p:cNvPicPr>
          <p:nvPr/>
        </p:nvPicPr>
        <p:blipFill>
          <a:blip r:embed="rId2"/>
          <a:srcRect r="9452"/>
          <a:stretch/>
        </p:blipFill>
        <p:spPr>
          <a:xfrm>
            <a:off x="1" y="10"/>
            <a:ext cx="4563907"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4B1975-F411-152A-D310-A8100157F593}"/>
              </a:ext>
            </a:extLst>
          </p:cNvPr>
          <p:cNvSpPr txBox="1"/>
          <p:nvPr/>
        </p:nvSpPr>
        <p:spPr>
          <a:xfrm>
            <a:off x="5131887" y="366290"/>
            <a:ext cx="641698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AMERSA 2024 Oral Abstract Presentation</a:t>
            </a:r>
          </a:p>
        </p:txBody>
      </p:sp>
    </p:spTree>
    <p:extLst>
      <p:ext uri="{BB962C8B-B14F-4D97-AF65-F5344CB8AC3E}">
        <p14:creationId xmlns:p14="http://schemas.microsoft.com/office/powerpoint/2010/main" val="268064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2681E-D30C-8172-DB3B-4F3B0F128F54}"/>
              </a:ext>
            </a:extLst>
          </p:cNvPr>
          <p:cNvSpPr>
            <a:spLocks noGrp="1"/>
          </p:cNvSpPr>
          <p:nvPr>
            <p:ph type="title"/>
          </p:nvPr>
        </p:nvSpPr>
        <p:spPr>
          <a:xfrm>
            <a:off x="775164" y="-28961"/>
            <a:ext cx="10640754" cy="775845"/>
          </a:xfrm>
        </p:spPr>
        <p:txBody>
          <a:bodyPr vert="horz" lIns="91440" tIns="45720" rIns="91440" bIns="45720" rtlCol="0" anchor="b">
            <a:normAutofit/>
          </a:bodyPr>
          <a:lstStyle/>
          <a:p>
            <a:pPr algn="ctr"/>
            <a:r>
              <a:rPr lang="en-US" sz="4000" kern="1200" dirty="0">
                <a:solidFill>
                  <a:schemeClr val="tx2"/>
                </a:solidFill>
                <a:latin typeface="Times New Roman" panose="02020603050405020304" pitchFamily="18" charset="0"/>
                <a:cs typeface="Times New Roman" panose="02020603050405020304" pitchFamily="18" charset="0"/>
              </a:rPr>
              <a:t>Results: Racial Demographic Composition</a:t>
            </a:r>
          </a:p>
        </p:txBody>
      </p:sp>
      <p:grpSp>
        <p:nvGrpSpPr>
          <p:cNvPr id="41" name="Group 40">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42" name="Freeform: Shape 4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8" name="Freeform: Shape 47">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hart 3">
            <a:extLst>
              <a:ext uri="{FF2B5EF4-FFF2-40B4-BE49-F238E27FC236}">
                <a16:creationId xmlns:a16="http://schemas.microsoft.com/office/drawing/2014/main" id="{E8AD5070-F458-F644-6D03-B8420A053A81}"/>
              </a:ext>
            </a:extLst>
          </p:cNvPr>
          <p:cNvGraphicFramePr/>
          <p:nvPr>
            <p:extLst>
              <p:ext uri="{D42A27DB-BD31-4B8C-83A1-F6EECF244321}">
                <p14:modId xmlns:p14="http://schemas.microsoft.com/office/powerpoint/2010/main" val="1756678450"/>
              </p:ext>
            </p:extLst>
          </p:nvPr>
        </p:nvGraphicFramePr>
        <p:xfrm>
          <a:off x="-1" y="775846"/>
          <a:ext cx="12191085" cy="6077998"/>
        </p:xfrm>
        <a:graphic>
          <a:graphicData uri="http://schemas.openxmlformats.org/drawingml/2006/chart">
            <c:chart xmlns:c="http://schemas.openxmlformats.org/drawingml/2006/chart" xmlns:r="http://schemas.openxmlformats.org/officeDocument/2006/relationships" r:id="rId3"/>
          </a:graphicData>
        </a:graphic>
      </p:graphicFrame>
      <p:sp>
        <p:nvSpPr>
          <p:cNvPr id="5" name="Freeform 4">
            <a:extLst>
              <a:ext uri="{FF2B5EF4-FFF2-40B4-BE49-F238E27FC236}">
                <a16:creationId xmlns:a16="http://schemas.microsoft.com/office/drawing/2014/main" id="{B00916DD-E47D-2596-BBE5-270931898D41}"/>
              </a:ext>
            </a:extLst>
          </p:cNvPr>
          <p:cNvSpPr/>
          <p:nvPr/>
        </p:nvSpPr>
        <p:spPr>
          <a:xfrm>
            <a:off x="2379057" y="1270449"/>
            <a:ext cx="9168277" cy="4515355"/>
          </a:xfrm>
          <a:custGeom>
            <a:avLst/>
            <a:gdLst>
              <a:gd name="connsiteX0" fmla="*/ 0 w 7768354"/>
              <a:gd name="connsiteY0" fmla="*/ 0 h 3835640"/>
              <a:gd name="connsiteX1" fmla="*/ 8092 w 7768354"/>
              <a:gd name="connsiteY1" fmla="*/ 56644 h 3835640"/>
              <a:gd name="connsiteX2" fmla="*/ 32369 w 7768354"/>
              <a:gd name="connsiteY2" fmla="*/ 113288 h 3835640"/>
              <a:gd name="connsiteX3" fmla="*/ 56645 w 7768354"/>
              <a:gd name="connsiteY3" fmla="*/ 194208 h 3835640"/>
              <a:gd name="connsiteX4" fmla="*/ 89013 w 7768354"/>
              <a:gd name="connsiteY4" fmla="*/ 242761 h 3835640"/>
              <a:gd name="connsiteX5" fmla="*/ 97105 w 7768354"/>
              <a:gd name="connsiteY5" fmla="*/ 267037 h 3835640"/>
              <a:gd name="connsiteX6" fmla="*/ 129473 w 7768354"/>
              <a:gd name="connsiteY6" fmla="*/ 315589 h 3835640"/>
              <a:gd name="connsiteX7" fmla="*/ 137565 w 7768354"/>
              <a:gd name="connsiteY7" fmla="*/ 339865 h 3835640"/>
              <a:gd name="connsiteX8" fmla="*/ 186117 w 7768354"/>
              <a:gd name="connsiteY8" fmla="*/ 412693 h 3835640"/>
              <a:gd name="connsiteX9" fmla="*/ 218485 w 7768354"/>
              <a:gd name="connsiteY9" fmla="*/ 461246 h 3835640"/>
              <a:gd name="connsiteX10" fmla="*/ 226577 w 7768354"/>
              <a:gd name="connsiteY10" fmla="*/ 485522 h 3835640"/>
              <a:gd name="connsiteX11" fmla="*/ 258946 w 7768354"/>
              <a:gd name="connsiteY11" fmla="*/ 525982 h 3835640"/>
              <a:gd name="connsiteX12" fmla="*/ 267038 w 7768354"/>
              <a:gd name="connsiteY12" fmla="*/ 550258 h 3835640"/>
              <a:gd name="connsiteX13" fmla="*/ 299406 w 7768354"/>
              <a:gd name="connsiteY13" fmla="*/ 598810 h 3835640"/>
              <a:gd name="connsiteX14" fmla="*/ 315590 w 7768354"/>
              <a:gd name="connsiteY14" fmla="*/ 623086 h 3835640"/>
              <a:gd name="connsiteX15" fmla="*/ 331774 w 7768354"/>
              <a:gd name="connsiteY15" fmla="*/ 647362 h 3835640"/>
              <a:gd name="connsiteX16" fmla="*/ 347958 w 7768354"/>
              <a:gd name="connsiteY16" fmla="*/ 671638 h 3835640"/>
              <a:gd name="connsiteX17" fmla="*/ 380326 w 7768354"/>
              <a:gd name="connsiteY17" fmla="*/ 728283 h 3835640"/>
              <a:gd name="connsiteX18" fmla="*/ 404602 w 7768354"/>
              <a:gd name="connsiteY18" fmla="*/ 752559 h 3835640"/>
              <a:gd name="connsiteX19" fmla="*/ 420786 w 7768354"/>
              <a:gd name="connsiteY19" fmla="*/ 776835 h 3835640"/>
              <a:gd name="connsiteX20" fmla="*/ 469338 w 7768354"/>
              <a:gd name="connsiteY20" fmla="*/ 825387 h 3835640"/>
              <a:gd name="connsiteX21" fmla="*/ 501707 w 7768354"/>
              <a:gd name="connsiteY21" fmla="*/ 873939 h 3835640"/>
              <a:gd name="connsiteX22" fmla="*/ 534075 w 7768354"/>
              <a:gd name="connsiteY22" fmla="*/ 914400 h 3835640"/>
              <a:gd name="connsiteX23" fmla="*/ 558351 w 7768354"/>
              <a:gd name="connsiteY23" fmla="*/ 930584 h 3835640"/>
              <a:gd name="connsiteX24" fmla="*/ 598811 w 7768354"/>
              <a:gd name="connsiteY24" fmla="*/ 971044 h 3835640"/>
              <a:gd name="connsiteX25" fmla="*/ 623087 w 7768354"/>
              <a:gd name="connsiteY25" fmla="*/ 1003412 h 3835640"/>
              <a:gd name="connsiteX26" fmla="*/ 687823 w 7768354"/>
              <a:gd name="connsiteY26" fmla="*/ 1060056 h 3835640"/>
              <a:gd name="connsiteX27" fmla="*/ 752560 w 7768354"/>
              <a:gd name="connsiteY27" fmla="*/ 1132885 h 3835640"/>
              <a:gd name="connsiteX28" fmla="*/ 825388 w 7768354"/>
              <a:gd name="connsiteY28" fmla="*/ 1197621 h 3835640"/>
              <a:gd name="connsiteX29" fmla="*/ 882032 w 7768354"/>
              <a:gd name="connsiteY29" fmla="*/ 1270449 h 3835640"/>
              <a:gd name="connsiteX30" fmla="*/ 898216 w 7768354"/>
              <a:gd name="connsiteY30" fmla="*/ 1294725 h 3835640"/>
              <a:gd name="connsiteX31" fmla="*/ 938677 w 7768354"/>
              <a:gd name="connsiteY31" fmla="*/ 1335185 h 3835640"/>
              <a:gd name="connsiteX32" fmla="*/ 954861 w 7768354"/>
              <a:gd name="connsiteY32" fmla="*/ 1359462 h 3835640"/>
              <a:gd name="connsiteX33" fmla="*/ 1027689 w 7768354"/>
              <a:gd name="connsiteY33" fmla="*/ 1424198 h 3835640"/>
              <a:gd name="connsiteX34" fmla="*/ 1068149 w 7768354"/>
              <a:gd name="connsiteY34" fmla="*/ 1464658 h 3835640"/>
              <a:gd name="connsiteX35" fmla="*/ 1084333 w 7768354"/>
              <a:gd name="connsiteY35" fmla="*/ 1488934 h 3835640"/>
              <a:gd name="connsiteX36" fmla="*/ 1132885 w 7768354"/>
              <a:gd name="connsiteY36" fmla="*/ 1521302 h 3835640"/>
              <a:gd name="connsiteX37" fmla="*/ 1157161 w 7768354"/>
              <a:gd name="connsiteY37" fmla="*/ 1537486 h 3835640"/>
              <a:gd name="connsiteX38" fmla="*/ 1165254 w 7768354"/>
              <a:gd name="connsiteY38" fmla="*/ 1561762 h 3835640"/>
              <a:gd name="connsiteX39" fmla="*/ 1173346 w 7768354"/>
              <a:gd name="connsiteY39" fmla="*/ 1594131 h 3835640"/>
              <a:gd name="connsiteX40" fmla="*/ 1205714 w 7768354"/>
              <a:gd name="connsiteY40" fmla="*/ 1642683 h 3835640"/>
              <a:gd name="connsiteX41" fmla="*/ 1221898 w 7768354"/>
              <a:gd name="connsiteY41" fmla="*/ 1666959 h 3835640"/>
              <a:gd name="connsiteX42" fmla="*/ 1246174 w 7768354"/>
              <a:gd name="connsiteY42" fmla="*/ 1715511 h 3835640"/>
              <a:gd name="connsiteX43" fmla="*/ 1270450 w 7768354"/>
              <a:gd name="connsiteY43" fmla="*/ 1739787 h 3835640"/>
              <a:gd name="connsiteX44" fmla="*/ 1302818 w 7768354"/>
              <a:gd name="connsiteY44" fmla="*/ 1788339 h 3835640"/>
              <a:gd name="connsiteX45" fmla="*/ 1343278 w 7768354"/>
              <a:gd name="connsiteY45" fmla="*/ 1828800 h 3835640"/>
              <a:gd name="connsiteX46" fmla="*/ 1367554 w 7768354"/>
              <a:gd name="connsiteY46" fmla="*/ 1853076 h 3835640"/>
              <a:gd name="connsiteX47" fmla="*/ 1408015 w 7768354"/>
              <a:gd name="connsiteY47" fmla="*/ 1885444 h 3835640"/>
              <a:gd name="connsiteX48" fmla="*/ 1440383 w 7768354"/>
              <a:gd name="connsiteY48" fmla="*/ 1933996 h 3835640"/>
              <a:gd name="connsiteX49" fmla="*/ 1464659 w 7768354"/>
              <a:gd name="connsiteY49" fmla="*/ 1958272 h 3835640"/>
              <a:gd name="connsiteX50" fmla="*/ 1537487 w 7768354"/>
              <a:gd name="connsiteY50" fmla="*/ 2047285 h 3835640"/>
              <a:gd name="connsiteX51" fmla="*/ 1610315 w 7768354"/>
              <a:gd name="connsiteY51" fmla="*/ 2112021 h 3835640"/>
              <a:gd name="connsiteX52" fmla="*/ 1650776 w 7768354"/>
              <a:gd name="connsiteY52" fmla="*/ 2152481 h 3835640"/>
              <a:gd name="connsiteX53" fmla="*/ 1691236 w 7768354"/>
              <a:gd name="connsiteY53" fmla="*/ 2201033 h 3835640"/>
              <a:gd name="connsiteX54" fmla="*/ 1707420 w 7768354"/>
              <a:gd name="connsiteY54" fmla="*/ 2225309 h 3835640"/>
              <a:gd name="connsiteX55" fmla="*/ 1755972 w 7768354"/>
              <a:gd name="connsiteY55" fmla="*/ 2265769 h 3835640"/>
              <a:gd name="connsiteX56" fmla="*/ 1812616 w 7768354"/>
              <a:gd name="connsiteY56" fmla="*/ 2330506 h 3835640"/>
              <a:gd name="connsiteX57" fmla="*/ 1869261 w 7768354"/>
              <a:gd name="connsiteY57" fmla="*/ 2395242 h 3835640"/>
              <a:gd name="connsiteX58" fmla="*/ 1942089 w 7768354"/>
              <a:gd name="connsiteY58" fmla="*/ 2459978 h 3835640"/>
              <a:gd name="connsiteX59" fmla="*/ 2006825 w 7768354"/>
              <a:gd name="connsiteY59" fmla="*/ 2532807 h 3835640"/>
              <a:gd name="connsiteX60" fmla="*/ 2055377 w 7768354"/>
              <a:gd name="connsiteY60" fmla="*/ 2581359 h 3835640"/>
              <a:gd name="connsiteX61" fmla="*/ 2079654 w 7768354"/>
              <a:gd name="connsiteY61" fmla="*/ 2605635 h 3835640"/>
              <a:gd name="connsiteX62" fmla="*/ 2103930 w 7768354"/>
              <a:gd name="connsiteY62" fmla="*/ 2621819 h 3835640"/>
              <a:gd name="connsiteX63" fmla="*/ 2128206 w 7768354"/>
              <a:gd name="connsiteY63" fmla="*/ 2646095 h 3835640"/>
              <a:gd name="connsiteX64" fmla="*/ 2152482 w 7768354"/>
              <a:gd name="connsiteY64" fmla="*/ 2662279 h 3835640"/>
              <a:gd name="connsiteX65" fmla="*/ 2225310 w 7768354"/>
              <a:gd name="connsiteY65" fmla="*/ 2727015 h 3835640"/>
              <a:gd name="connsiteX66" fmla="*/ 2241494 w 7768354"/>
              <a:gd name="connsiteY66" fmla="*/ 2751292 h 3835640"/>
              <a:gd name="connsiteX67" fmla="*/ 2265770 w 7768354"/>
              <a:gd name="connsiteY67" fmla="*/ 2767476 h 3835640"/>
              <a:gd name="connsiteX68" fmla="*/ 2298138 w 7768354"/>
              <a:gd name="connsiteY68" fmla="*/ 2791752 h 3835640"/>
              <a:gd name="connsiteX69" fmla="*/ 2322415 w 7768354"/>
              <a:gd name="connsiteY69" fmla="*/ 2816028 h 3835640"/>
              <a:gd name="connsiteX70" fmla="*/ 2354783 w 7768354"/>
              <a:gd name="connsiteY70" fmla="*/ 2832212 h 3835640"/>
              <a:gd name="connsiteX71" fmla="*/ 2379059 w 7768354"/>
              <a:gd name="connsiteY71" fmla="*/ 2856488 h 3835640"/>
              <a:gd name="connsiteX72" fmla="*/ 2403335 w 7768354"/>
              <a:gd name="connsiteY72" fmla="*/ 2872672 h 3835640"/>
              <a:gd name="connsiteX73" fmla="*/ 2435703 w 7768354"/>
              <a:gd name="connsiteY73" fmla="*/ 2896948 h 3835640"/>
              <a:gd name="connsiteX74" fmla="*/ 2524715 w 7768354"/>
              <a:gd name="connsiteY74" fmla="*/ 2945500 h 3835640"/>
              <a:gd name="connsiteX75" fmla="*/ 2581360 w 7768354"/>
              <a:gd name="connsiteY75" fmla="*/ 2977869 h 3835640"/>
              <a:gd name="connsiteX76" fmla="*/ 2646096 w 7768354"/>
              <a:gd name="connsiteY76" fmla="*/ 3010237 h 3835640"/>
              <a:gd name="connsiteX77" fmla="*/ 2767477 w 7768354"/>
              <a:gd name="connsiteY77" fmla="*/ 3050697 h 3835640"/>
              <a:gd name="connsiteX78" fmla="*/ 2816029 w 7768354"/>
              <a:gd name="connsiteY78" fmla="*/ 3066881 h 3835640"/>
              <a:gd name="connsiteX79" fmla="*/ 2840305 w 7768354"/>
              <a:gd name="connsiteY79" fmla="*/ 3074973 h 3835640"/>
              <a:gd name="connsiteX80" fmla="*/ 2872673 w 7768354"/>
              <a:gd name="connsiteY80" fmla="*/ 3083065 h 3835640"/>
              <a:gd name="connsiteX81" fmla="*/ 2921225 w 7768354"/>
              <a:gd name="connsiteY81" fmla="*/ 3099249 h 3835640"/>
              <a:gd name="connsiteX82" fmla="*/ 3018330 w 7768354"/>
              <a:gd name="connsiteY82" fmla="*/ 3131617 h 3835640"/>
              <a:gd name="connsiteX83" fmla="*/ 3066882 w 7768354"/>
              <a:gd name="connsiteY83" fmla="*/ 3147801 h 3835640"/>
              <a:gd name="connsiteX84" fmla="*/ 3091158 w 7768354"/>
              <a:gd name="connsiteY84" fmla="*/ 3155893 h 3835640"/>
              <a:gd name="connsiteX85" fmla="*/ 3163986 w 7768354"/>
              <a:gd name="connsiteY85" fmla="*/ 3196354 h 3835640"/>
              <a:gd name="connsiteX86" fmla="*/ 3188262 w 7768354"/>
              <a:gd name="connsiteY86" fmla="*/ 3212538 h 3835640"/>
              <a:gd name="connsiteX87" fmla="*/ 3212538 w 7768354"/>
              <a:gd name="connsiteY87" fmla="*/ 3220630 h 3835640"/>
              <a:gd name="connsiteX88" fmla="*/ 3236815 w 7768354"/>
              <a:gd name="connsiteY88" fmla="*/ 3236814 h 3835640"/>
              <a:gd name="connsiteX89" fmla="*/ 3301551 w 7768354"/>
              <a:gd name="connsiteY89" fmla="*/ 3252998 h 3835640"/>
              <a:gd name="connsiteX90" fmla="*/ 3333919 w 7768354"/>
              <a:gd name="connsiteY90" fmla="*/ 3261090 h 3835640"/>
              <a:gd name="connsiteX91" fmla="*/ 3382471 w 7768354"/>
              <a:gd name="connsiteY91" fmla="*/ 3277274 h 3835640"/>
              <a:gd name="connsiteX92" fmla="*/ 3673784 w 7768354"/>
              <a:gd name="connsiteY92" fmla="*/ 3293458 h 3835640"/>
              <a:gd name="connsiteX93" fmla="*/ 4191675 w 7768354"/>
              <a:gd name="connsiteY93" fmla="*/ 3309642 h 3835640"/>
              <a:gd name="connsiteX94" fmla="*/ 4304963 w 7768354"/>
              <a:gd name="connsiteY94" fmla="*/ 3325826 h 3835640"/>
              <a:gd name="connsiteX95" fmla="*/ 4450620 w 7768354"/>
              <a:gd name="connsiteY95" fmla="*/ 3342010 h 3835640"/>
              <a:gd name="connsiteX96" fmla="*/ 4588184 w 7768354"/>
              <a:gd name="connsiteY96" fmla="*/ 3366286 h 3835640"/>
              <a:gd name="connsiteX97" fmla="*/ 4661013 w 7768354"/>
              <a:gd name="connsiteY97" fmla="*/ 3374378 h 3835640"/>
              <a:gd name="connsiteX98" fmla="*/ 4685289 w 7768354"/>
              <a:gd name="connsiteY98" fmla="*/ 3382470 h 3835640"/>
              <a:gd name="connsiteX99" fmla="*/ 4814761 w 7768354"/>
              <a:gd name="connsiteY99" fmla="*/ 3398654 h 3835640"/>
              <a:gd name="connsiteX100" fmla="*/ 4855222 w 7768354"/>
              <a:gd name="connsiteY100" fmla="*/ 3406746 h 3835640"/>
              <a:gd name="connsiteX101" fmla="*/ 4928050 w 7768354"/>
              <a:gd name="connsiteY101" fmla="*/ 3414838 h 3835640"/>
              <a:gd name="connsiteX102" fmla="*/ 4968510 w 7768354"/>
              <a:gd name="connsiteY102" fmla="*/ 3422931 h 3835640"/>
              <a:gd name="connsiteX103" fmla="*/ 5057523 w 7768354"/>
              <a:gd name="connsiteY103" fmla="*/ 3439115 h 3835640"/>
              <a:gd name="connsiteX104" fmla="*/ 5316468 w 7768354"/>
              <a:gd name="connsiteY104" fmla="*/ 3431023 h 3835640"/>
              <a:gd name="connsiteX105" fmla="*/ 5389296 w 7768354"/>
              <a:gd name="connsiteY105" fmla="*/ 3431023 h 3835640"/>
              <a:gd name="connsiteX106" fmla="*/ 5454032 w 7768354"/>
              <a:gd name="connsiteY106" fmla="*/ 3455299 h 3835640"/>
              <a:gd name="connsiteX107" fmla="*/ 5486400 w 7768354"/>
              <a:gd name="connsiteY107" fmla="*/ 3471483 h 3835640"/>
              <a:gd name="connsiteX108" fmla="*/ 5510677 w 7768354"/>
              <a:gd name="connsiteY108" fmla="*/ 3479575 h 3835640"/>
              <a:gd name="connsiteX109" fmla="*/ 5623965 w 7768354"/>
              <a:gd name="connsiteY109" fmla="*/ 3528127 h 3835640"/>
              <a:gd name="connsiteX110" fmla="*/ 5648241 w 7768354"/>
              <a:gd name="connsiteY110" fmla="*/ 3536219 h 3835640"/>
              <a:gd name="connsiteX111" fmla="*/ 5793898 w 7768354"/>
              <a:gd name="connsiteY111" fmla="*/ 3568587 h 3835640"/>
              <a:gd name="connsiteX112" fmla="*/ 5891002 w 7768354"/>
              <a:gd name="connsiteY112" fmla="*/ 3584771 h 3835640"/>
              <a:gd name="connsiteX113" fmla="*/ 6012383 w 7768354"/>
              <a:gd name="connsiteY113" fmla="*/ 3609047 h 3835640"/>
              <a:gd name="connsiteX114" fmla="*/ 6125671 w 7768354"/>
              <a:gd name="connsiteY114" fmla="*/ 3633323 h 3835640"/>
              <a:gd name="connsiteX115" fmla="*/ 6263236 w 7768354"/>
              <a:gd name="connsiteY115" fmla="*/ 3657600 h 3835640"/>
              <a:gd name="connsiteX116" fmla="*/ 6336064 w 7768354"/>
              <a:gd name="connsiteY116" fmla="*/ 3673784 h 3835640"/>
              <a:gd name="connsiteX117" fmla="*/ 6489813 w 7768354"/>
              <a:gd name="connsiteY117" fmla="*/ 3689968 h 3835640"/>
              <a:gd name="connsiteX118" fmla="*/ 6643561 w 7768354"/>
              <a:gd name="connsiteY118" fmla="*/ 3714244 h 3835640"/>
              <a:gd name="connsiteX119" fmla="*/ 6716390 w 7768354"/>
              <a:gd name="connsiteY119" fmla="*/ 3730428 h 3835640"/>
              <a:gd name="connsiteX120" fmla="*/ 6789218 w 7768354"/>
              <a:gd name="connsiteY120" fmla="*/ 3738520 h 3835640"/>
              <a:gd name="connsiteX121" fmla="*/ 6853954 w 7768354"/>
              <a:gd name="connsiteY121" fmla="*/ 3746612 h 3835640"/>
              <a:gd name="connsiteX122" fmla="*/ 6999611 w 7768354"/>
              <a:gd name="connsiteY122" fmla="*/ 3762796 h 3835640"/>
              <a:gd name="connsiteX123" fmla="*/ 7072439 w 7768354"/>
              <a:gd name="connsiteY123" fmla="*/ 3770888 h 3835640"/>
              <a:gd name="connsiteX124" fmla="*/ 7137176 w 7768354"/>
              <a:gd name="connsiteY124" fmla="*/ 3778980 h 3835640"/>
              <a:gd name="connsiteX125" fmla="*/ 7185728 w 7768354"/>
              <a:gd name="connsiteY125" fmla="*/ 3787072 h 3835640"/>
              <a:gd name="connsiteX126" fmla="*/ 7266648 w 7768354"/>
              <a:gd name="connsiteY126" fmla="*/ 3795164 h 3835640"/>
              <a:gd name="connsiteX127" fmla="*/ 7363753 w 7768354"/>
              <a:gd name="connsiteY127" fmla="*/ 3811348 h 3835640"/>
              <a:gd name="connsiteX128" fmla="*/ 7622698 w 7768354"/>
              <a:gd name="connsiteY128" fmla="*/ 3827532 h 3835640"/>
              <a:gd name="connsiteX129" fmla="*/ 7768354 w 7768354"/>
              <a:gd name="connsiteY129" fmla="*/ 3835624 h 383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768354" h="3835640">
                <a:moveTo>
                  <a:pt x="0" y="0"/>
                </a:moveTo>
                <a:cubicBezTo>
                  <a:pt x="2697" y="18881"/>
                  <a:pt x="4351" y="37941"/>
                  <a:pt x="8092" y="56644"/>
                </a:cubicBezTo>
                <a:cubicBezTo>
                  <a:pt x="12061" y="76490"/>
                  <a:pt x="23595" y="95740"/>
                  <a:pt x="32369" y="113288"/>
                </a:cubicBezTo>
                <a:cubicBezTo>
                  <a:pt x="36893" y="131382"/>
                  <a:pt x="48765" y="182387"/>
                  <a:pt x="56645" y="194208"/>
                </a:cubicBezTo>
                <a:cubicBezTo>
                  <a:pt x="67434" y="210392"/>
                  <a:pt x="82862" y="224308"/>
                  <a:pt x="89013" y="242761"/>
                </a:cubicBezTo>
                <a:cubicBezTo>
                  <a:pt x="91710" y="250853"/>
                  <a:pt x="92963" y="259581"/>
                  <a:pt x="97105" y="267037"/>
                </a:cubicBezTo>
                <a:cubicBezTo>
                  <a:pt x="106551" y="284040"/>
                  <a:pt x="123322" y="297136"/>
                  <a:pt x="129473" y="315589"/>
                </a:cubicBezTo>
                <a:cubicBezTo>
                  <a:pt x="132170" y="323681"/>
                  <a:pt x="133423" y="332409"/>
                  <a:pt x="137565" y="339865"/>
                </a:cubicBezTo>
                <a:lnTo>
                  <a:pt x="186117" y="412693"/>
                </a:lnTo>
                <a:lnTo>
                  <a:pt x="218485" y="461246"/>
                </a:lnTo>
                <a:cubicBezTo>
                  <a:pt x="221182" y="469338"/>
                  <a:pt x="222762" y="477893"/>
                  <a:pt x="226577" y="485522"/>
                </a:cubicBezTo>
                <a:cubicBezTo>
                  <a:pt x="236786" y="505939"/>
                  <a:pt x="243891" y="510928"/>
                  <a:pt x="258946" y="525982"/>
                </a:cubicBezTo>
                <a:cubicBezTo>
                  <a:pt x="261643" y="534074"/>
                  <a:pt x="262896" y="542802"/>
                  <a:pt x="267038" y="550258"/>
                </a:cubicBezTo>
                <a:cubicBezTo>
                  <a:pt x="276484" y="567261"/>
                  <a:pt x="288617" y="582626"/>
                  <a:pt x="299406" y="598810"/>
                </a:cubicBezTo>
                <a:lnTo>
                  <a:pt x="315590" y="623086"/>
                </a:lnTo>
                <a:lnTo>
                  <a:pt x="331774" y="647362"/>
                </a:lnTo>
                <a:cubicBezTo>
                  <a:pt x="337169" y="655454"/>
                  <a:pt x="343609" y="662939"/>
                  <a:pt x="347958" y="671638"/>
                </a:cubicBezTo>
                <a:cubicBezTo>
                  <a:pt x="357852" y="691426"/>
                  <a:pt x="366028" y="711126"/>
                  <a:pt x="380326" y="728283"/>
                </a:cubicBezTo>
                <a:cubicBezTo>
                  <a:pt x="387652" y="737074"/>
                  <a:pt x="397276" y="743768"/>
                  <a:pt x="404602" y="752559"/>
                </a:cubicBezTo>
                <a:cubicBezTo>
                  <a:pt x="410828" y="760030"/>
                  <a:pt x="414325" y="769566"/>
                  <a:pt x="420786" y="776835"/>
                </a:cubicBezTo>
                <a:cubicBezTo>
                  <a:pt x="435992" y="793941"/>
                  <a:pt x="456642" y="806344"/>
                  <a:pt x="469338" y="825387"/>
                </a:cubicBezTo>
                <a:lnTo>
                  <a:pt x="501707" y="873939"/>
                </a:lnTo>
                <a:cubicBezTo>
                  <a:pt x="513723" y="891963"/>
                  <a:pt x="517604" y="901223"/>
                  <a:pt x="534075" y="914400"/>
                </a:cubicBezTo>
                <a:cubicBezTo>
                  <a:pt x="541669" y="920476"/>
                  <a:pt x="550259" y="925189"/>
                  <a:pt x="558351" y="930584"/>
                </a:cubicBezTo>
                <a:cubicBezTo>
                  <a:pt x="601508" y="995320"/>
                  <a:pt x="544864" y="917097"/>
                  <a:pt x="598811" y="971044"/>
                </a:cubicBezTo>
                <a:cubicBezTo>
                  <a:pt x="608348" y="980581"/>
                  <a:pt x="614206" y="993262"/>
                  <a:pt x="623087" y="1003412"/>
                </a:cubicBezTo>
                <a:cubicBezTo>
                  <a:pt x="711329" y="1104259"/>
                  <a:pt x="602292" y="974526"/>
                  <a:pt x="687823" y="1060056"/>
                </a:cubicBezTo>
                <a:cubicBezTo>
                  <a:pt x="723906" y="1096138"/>
                  <a:pt x="702052" y="1099213"/>
                  <a:pt x="752560" y="1132885"/>
                </a:cubicBezTo>
                <a:cubicBezTo>
                  <a:pt x="781748" y="1152344"/>
                  <a:pt x="803216" y="1164364"/>
                  <a:pt x="825388" y="1197621"/>
                </a:cubicBezTo>
                <a:cubicBezTo>
                  <a:pt x="907196" y="1320333"/>
                  <a:pt x="818649" y="1194389"/>
                  <a:pt x="882032" y="1270449"/>
                </a:cubicBezTo>
                <a:cubicBezTo>
                  <a:pt x="888258" y="1277920"/>
                  <a:pt x="891812" y="1287406"/>
                  <a:pt x="898216" y="1294725"/>
                </a:cubicBezTo>
                <a:cubicBezTo>
                  <a:pt x="910776" y="1309079"/>
                  <a:pt x="928097" y="1319315"/>
                  <a:pt x="938677" y="1335185"/>
                </a:cubicBezTo>
                <a:cubicBezTo>
                  <a:pt x="944072" y="1343277"/>
                  <a:pt x="948400" y="1352193"/>
                  <a:pt x="954861" y="1359462"/>
                </a:cubicBezTo>
                <a:cubicBezTo>
                  <a:pt x="995172" y="1404812"/>
                  <a:pt x="990793" y="1399601"/>
                  <a:pt x="1027689" y="1424198"/>
                </a:cubicBezTo>
                <a:cubicBezTo>
                  <a:pt x="1070846" y="1488934"/>
                  <a:pt x="1014202" y="1410711"/>
                  <a:pt x="1068149" y="1464658"/>
                </a:cubicBezTo>
                <a:cubicBezTo>
                  <a:pt x="1075026" y="1471535"/>
                  <a:pt x="1077014" y="1482530"/>
                  <a:pt x="1084333" y="1488934"/>
                </a:cubicBezTo>
                <a:cubicBezTo>
                  <a:pt x="1098971" y="1501742"/>
                  <a:pt x="1116701" y="1510513"/>
                  <a:pt x="1132885" y="1521302"/>
                </a:cubicBezTo>
                <a:lnTo>
                  <a:pt x="1157161" y="1537486"/>
                </a:lnTo>
                <a:cubicBezTo>
                  <a:pt x="1159859" y="1545578"/>
                  <a:pt x="1162911" y="1553560"/>
                  <a:pt x="1165254" y="1561762"/>
                </a:cubicBezTo>
                <a:cubicBezTo>
                  <a:pt x="1168309" y="1572456"/>
                  <a:pt x="1168372" y="1584183"/>
                  <a:pt x="1173346" y="1594131"/>
                </a:cubicBezTo>
                <a:cubicBezTo>
                  <a:pt x="1182045" y="1611528"/>
                  <a:pt x="1194925" y="1626499"/>
                  <a:pt x="1205714" y="1642683"/>
                </a:cubicBezTo>
                <a:cubicBezTo>
                  <a:pt x="1211109" y="1650775"/>
                  <a:pt x="1218823" y="1657733"/>
                  <a:pt x="1221898" y="1666959"/>
                </a:cubicBezTo>
                <a:cubicBezTo>
                  <a:pt x="1230008" y="1691289"/>
                  <a:pt x="1228744" y="1694596"/>
                  <a:pt x="1246174" y="1715511"/>
                </a:cubicBezTo>
                <a:cubicBezTo>
                  <a:pt x="1253500" y="1724302"/>
                  <a:pt x="1263424" y="1730754"/>
                  <a:pt x="1270450" y="1739787"/>
                </a:cubicBezTo>
                <a:cubicBezTo>
                  <a:pt x="1282392" y="1755140"/>
                  <a:pt x="1289064" y="1774585"/>
                  <a:pt x="1302818" y="1788339"/>
                </a:cubicBezTo>
                <a:lnTo>
                  <a:pt x="1343278" y="1828800"/>
                </a:lnTo>
                <a:cubicBezTo>
                  <a:pt x="1351370" y="1836892"/>
                  <a:pt x="1358032" y="1846728"/>
                  <a:pt x="1367554" y="1853076"/>
                </a:cubicBezTo>
                <a:cubicBezTo>
                  <a:pt x="1383477" y="1863691"/>
                  <a:pt x="1396486" y="1870072"/>
                  <a:pt x="1408015" y="1885444"/>
                </a:cubicBezTo>
                <a:cubicBezTo>
                  <a:pt x="1419686" y="1901004"/>
                  <a:pt x="1426629" y="1920242"/>
                  <a:pt x="1440383" y="1933996"/>
                </a:cubicBezTo>
                <a:cubicBezTo>
                  <a:pt x="1448475" y="1942088"/>
                  <a:pt x="1457633" y="1949239"/>
                  <a:pt x="1464659" y="1958272"/>
                </a:cubicBezTo>
                <a:cubicBezTo>
                  <a:pt x="1492702" y="1994327"/>
                  <a:pt x="1497889" y="2020887"/>
                  <a:pt x="1537487" y="2047285"/>
                </a:cubicBezTo>
                <a:cubicBezTo>
                  <a:pt x="1580808" y="2076166"/>
                  <a:pt x="1554884" y="2056590"/>
                  <a:pt x="1610315" y="2112021"/>
                </a:cubicBezTo>
                <a:lnTo>
                  <a:pt x="1650776" y="2152481"/>
                </a:lnTo>
                <a:cubicBezTo>
                  <a:pt x="1690958" y="2212754"/>
                  <a:pt x="1639315" y="2138727"/>
                  <a:pt x="1691236" y="2201033"/>
                </a:cubicBezTo>
                <a:cubicBezTo>
                  <a:pt x="1697462" y="2208504"/>
                  <a:pt x="1701194" y="2217838"/>
                  <a:pt x="1707420" y="2225309"/>
                </a:cubicBezTo>
                <a:cubicBezTo>
                  <a:pt x="1726891" y="2248674"/>
                  <a:pt x="1732102" y="2249856"/>
                  <a:pt x="1755972" y="2265769"/>
                </a:cubicBezTo>
                <a:cubicBezTo>
                  <a:pt x="1793735" y="2322414"/>
                  <a:pt x="1772156" y="2303533"/>
                  <a:pt x="1812616" y="2330506"/>
                </a:cubicBezTo>
                <a:cubicBezTo>
                  <a:pt x="1879806" y="2431291"/>
                  <a:pt x="1814086" y="2346198"/>
                  <a:pt x="1869261" y="2395242"/>
                </a:cubicBezTo>
                <a:cubicBezTo>
                  <a:pt x="1952409" y="2469150"/>
                  <a:pt x="1886991" y="2423246"/>
                  <a:pt x="1942089" y="2459978"/>
                </a:cubicBezTo>
                <a:cubicBezTo>
                  <a:pt x="1970969" y="2503297"/>
                  <a:pt x="1951397" y="2477378"/>
                  <a:pt x="2006825" y="2532807"/>
                </a:cubicBezTo>
                <a:lnTo>
                  <a:pt x="2055377" y="2581359"/>
                </a:lnTo>
                <a:cubicBezTo>
                  <a:pt x="2063469" y="2589451"/>
                  <a:pt x="2070132" y="2599287"/>
                  <a:pt x="2079654" y="2605635"/>
                </a:cubicBezTo>
                <a:cubicBezTo>
                  <a:pt x="2087746" y="2611030"/>
                  <a:pt x="2096459" y="2615593"/>
                  <a:pt x="2103930" y="2621819"/>
                </a:cubicBezTo>
                <a:cubicBezTo>
                  <a:pt x="2112721" y="2629145"/>
                  <a:pt x="2119415" y="2638769"/>
                  <a:pt x="2128206" y="2646095"/>
                </a:cubicBezTo>
                <a:cubicBezTo>
                  <a:pt x="2135677" y="2652321"/>
                  <a:pt x="2145213" y="2655818"/>
                  <a:pt x="2152482" y="2662279"/>
                </a:cubicBezTo>
                <a:cubicBezTo>
                  <a:pt x="2235625" y="2736184"/>
                  <a:pt x="2170214" y="2690284"/>
                  <a:pt x="2225310" y="2727015"/>
                </a:cubicBezTo>
                <a:cubicBezTo>
                  <a:pt x="2230705" y="2735107"/>
                  <a:pt x="2234617" y="2744415"/>
                  <a:pt x="2241494" y="2751292"/>
                </a:cubicBezTo>
                <a:cubicBezTo>
                  <a:pt x="2248371" y="2758169"/>
                  <a:pt x="2257856" y="2761823"/>
                  <a:pt x="2265770" y="2767476"/>
                </a:cubicBezTo>
                <a:cubicBezTo>
                  <a:pt x="2276745" y="2775315"/>
                  <a:pt x="2287898" y="2782975"/>
                  <a:pt x="2298138" y="2791752"/>
                </a:cubicBezTo>
                <a:cubicBezTo>
                  <a:pt x="2306827" y="2799200"/>
                  <a:pt x="2313103" y="2809376"/>
                  <a:pt x="2322415" y="2816028"/>
                </a:cubicBezTo>
                <a:cubicBezTo>
                  <a:pt x="2332231" y="2823039"/>
                  <a:pt x="2344967" y="2825201"/>
                  <a:pt x="2354783" y="2832212"/>
                </a:cubicBezTo>
                <a:cubicBezTo>
                  <a:pt x="2364095" y="2838864"/>
                  <a:pt x="2370268" y="2849162"/>
                  <a:pt x="2379059" y="2856488"/>
                </a:cubicBezTo>
                <a:cubicBezTo>
                  <a:pt x="2386530" y="2862714"/>
                  <a:pt x="2395421" y="2867019"/>
                  <a:pt x="2403335" y="2872672"/>
                </a:cubicBezTo>
                <a:cubicBezTo>
                  <a:pt x="2414310" y="2880511"/>
                  <a:pt x="2423993" y="2890257"/>
                  <a:pt x="2435703" y="2896948"/>
                </a:cubicBezTo>
                <a:cubicBezTo>
                  <a:pt x="2489909" y="2927923"/>
                  <a:pt x="2435474" y="2856259"/>
                  <a:pt x="2524715" y="2945500"/>
                </a:cubicBezTo>
                <a:cubicBezTo>
                  <a:pt x="2554025" y="2974810"/>
                  <a:pt x="2528382" y="2953418"/>
                  <a:pt x="2581360" y="2977869"/>
                </a:cubicBezTo>
                <a:cubicBezTo>
                  <a:pt x="2603265" y="2987979"/>
                  <a:pt x="2623208" y="3002608"/>
                  <a:pt x="2646096" y="3010237"/>
                </a:cubicBezTo>
                <a:lnTo>
                  <a:pt x="2767477" y="3050697"/>
                </a:lnTo>
                <a:lnTo>
                  <a:pt x="2816029" y="3066881"/>
                </a:lnTo>
                <a:cubicBezTo>
                  <a:pt x="2824121" y="3069578"/>
                  <a:pt x="2832030" y="3072904"/>
                  <a:pt x="2840305" y="3074973"/>
                </a:cubicBezTo>
                <a:cubicBezTo>
                  <a:pt x="2851094" y="3077670"/>
                  <a:pt x="2862021" y="3079869"/>
                  <a:pt x="2872673" y="3083065"/>
                </a:cubicBezTo>
                <a:cubicBezTo>
                  <a:pt x="2889013" y="3087967"/>
                  <a:pt x="2905041" y="3093854"/>
                  <a:pt x="2921225" y="3099249"/>
                </a:cubicBezTo>
                <a:lnTo>
                  <a:pt x="3018330" y="3131617"/>
                </a:lnTo>
                <a:lnTo>
                  <a:pt x="3066882" y="3147801"/>
                </a:lnTo>
                <a:cubicBezTo>
                  <a:pt x="3074974" y="3150498"/>
                  <a:pt x="3084061" y="3151161"/>
                  <a:pt x="3091158" y="3155893"/>
                </a:cubicBezTo>
                <a:cubicBezTo>
                  <a:pt x="3244233" y="3257946"/>
                  <a:pt x="3078534" y="3153628"/>
                  <a:pt x="3163986" y="3196354"/>
                </a:cubicBezTo>
                <a:cubicBezTo>
                  <a:pt x="3172685" y="3200703"/>
                  <a:pt x="3179563" y="3208189"/>
                  <a:pt x="3188262" y="3212538"/>
                </a:cubicBezTo>
                <a:cubicBezTo>
                  <a:pt x="3195891" y="3216353"/>
                  <a:pt x="3204909" y="3216815"/>
                  <a:pt x="3212538" y="3220630"/>
                </a:cubicBezTo>
                <a:cubicBezTo>
                  <a:pt x="3221237" y="3224979"/>
                  <a:pt x="3227675" y="3233490"/>
                  <a:pt x="3236815" y="3236814"/>
                </a:cubicBezTo>
                <a:cubicBezTo>
                  <a:pt x="3257719" y="3244415"/>
                  <a:pt x="3279972" y="3247603"/>
                  <a:pt x="3301551" y="3252998"/>
                </a:cubicBezTo>
                <a:cubicBezTo>
                  <a:pt x="3312340" y="3255695"/>
                  <a:pt x="3323368" y="3257573"/>
                  <a:pt x="3333919" y="3261090"/>
                </a:cubicBezTo>
                <a:cubicBezTo>
                  <a:pt x="3350103" y="3266485"/>
                  <a:pt x="3365543" y="3275158"/>
                  <a:pt x="3382471" y="3277274"/>
                </a:cubicBezTo>
                <a:cubicBezTo>
                  <a:pt x="3517486" y="3294151"/>
                  <a:pt x="3441846" y="3286636"/>
                  <a:pt x="3673784" y="3293458"/>
                </a:cubicBezTo>
                <a:cubicBezTo>
                  <a:pt x="4202082" y="3308996"/>
                  <a:pt x="3805679" y="3293559"/>
                  <a:pt x="4191675" y="3309642"/>
                </a:cubicBezTo>
                <a:cubicBezTo>
                  <a:pt x="4229438" y="3315037"/>
                  <a:pt x="4266974" y="3322372"/>
                  <a:pt x="4304963" y="3325826"/>
                </a:cubicBezTo>
                <a:cubicBezTo>
                  <a:pt x="4370683" y="3331800"/>
                  <a:pt x="4391554" y="3332166"/>
                  <a:pt x="4450620" y="3342010"/>
                </a:cubicBezTo>
                <a:cubicBezTo>
                  <a:pt x="4520452" y="3353649"/>
                  <a:pt x="4484206" y="3354733"/>
                  <a:pt x="4588184" y="3366286"/>
                </a:cubicBezTo>
                <a:lnTo>
                  <a:pt x="4661013" y="3374378"/>
                </a:lnTo>
                <a:cubicBezTo>
                  <a:pt x="4669105" y="3377075"/>
                  <a:pt x="4676925" y="3380797"/>
                  <a:pt x="4685289" y="3382470"/>
                </a:cubicBezTo>
                <a:cubicBezTo>
                  <a:pt x="4725106" y="3390433"/>
                  <a:pt x="4775491" y="3393044"/>
                  <a:pt x="4814761" y="3398654"/>
                </a:cubicBezTo>
                <a:cubicBezTo>
                  <a:pt x="4828377" y="3400599"/>
                  <a:pt x="4841606" y="3404801"/>
                  <a:pt x="4855222" y="3406746"/>
                </a:cubicBezTo>
                <a:cubicBezTo>
                  <a:pt x="4879402" y="3410200"/>
                  <a:pt x="4903870" y="3411384"/>
                  <a:pt x="4928050" y="3414838"/>
                </a:cubicBezTo>
                <a:cubicBezTo>
                  <a:pt x="4941666" y="3416783"/>
                  <a:pt x="4954978" y="3420470"/>
                  <a:pt x="4968510" y="3422931"/>
                </a:cubicBezTo>
                <a:cubicBezTo>
                  <a:pt x="5082479" y="3443654"/>
                  <a:pt x="4957508" y="3419112"/>
                  <a:pt x="5057523" y="3439115"/>
                </a:cubicBezTo>
                <a:cubicBezTo>
                  <a:pt x="5143838" y="3436418"/>
                  <a:pt x="5230252" y="3435950"/>
                  <a:pt x="5316468" y="3431023"/>
                </a:cubicBezTo>
                <a:cubicBezTo>
                  <a:pt x="5389809" y="3426832"/>
                  <a:pt x="5267893" y="3404045"/>
                  <a:pt x="5389296" y="3431023"/>
                </a:cubicBezTo>
                <a:cubicBezTo>
                  <a:pt x="5402642" y="3433989"/>
                  <a:pt x="5447732" y="3452499"/>
                  <a:pt x="5454032" y="3455299"/>
                </a:cubicBezTo>
                <a:cubicBezTo>
                  <a:pt x="5465055" y="3460198"/>
                  <a:pt x="5475312" y="3466731"/>
                  <a:pt x="5486400" y="3471483"/>
                </a:cubicBezTo>
                <a:cubicBezTo>
                  <a:pt x="5494240" y="3474843"/>
                  <a:pt x="5502837" y="3476215"/>
                  <a:pt x="5510677" y="3479575"/>
                </a:cubicBezTo>
                <a:cubicBezTo>
                  <a:pt x="5586024" y="3511866"/>
                  <a:pt x="5490917" y="3483778"/>
                  <a:pt x="5623965" y="3528127"/>
                </a:cubicBezTo>
                <a:cubicBezTo>
                  <a:pt x="5632057" y="3530824"/>
                  <a:pt x="5640012" y="3533975"/>
                  <a:pt x="5648241" y="3536219"/>
                </a:cubicBezTo>
                <a:cubicBezTo>
                  <a:pt x="5693968" y="3548690"/>
                  <a:pt x="5747679" y="3560884"/>
                  <a:pt x="5793898" y="3568587"/>
                </a:cubicBezTo>
                <a:cubicBezTo>
                  <a:pt x="5826266" y="3573982"/>
                  <a:pt x="5859450" y="3575756"/>
                  <a:pt x="5891002" y="3584771"/>
                </a:cubicBezTo>
                <a:cubicBezTo>
                  <a:pt x="5968556" y="3606929"/>
                  <a:pt x="5928161" y="3598519"/>
                  <a:pt x="6012383" y="3609047"/>
                </a:cubicBezTo>
                <a:cubicBezTo>
                  <a:pt x="6139601" y="3645395"/>
                  <a:pt x="5998853" y="3607958"/>
                  <a:pt x="6125671" y="3633323"/>
                </a:cubicBezTo>
                <a:cubicBezTo>
                  <a:pt x="6263848" y="3660960"/>
                  <a:pt x="6113673" y="3640982"/>
                  <a:pt x="6263236" y="3657600"/>
                </a:cubicBezTo>
                <a:cubicBezTo>
                  <a:pt x="6287512" y="3662995"/>
                  <a:pt x="6311534" y="3669696"/>
                  <a:pt x="6336064" y="3673784"/>
                </a:cubicBezTo>
                <a:cubicBezTo>
                  <a:pt x="6352694" y="3676556"/>
                  <a:pt x="6476860" y="3688673"/>
                  <a:pt x="6489813" y="3689968"/>
                </a:cubicBezTo>
                <a:cubicBezTo>
                  <a:pt x="6676342" y="3731419"/>
                  <a:pt x="6442801" y="3682545"/>
                  <a:pt x="6643561" y="3714244"/>
                </a:cubicBezTo>
                <a:cubicBezTo>
                  <a:pt x="6668125" y="3718123"/>
                  <a:pt x="6691860" y="3726340"/>
                  <a:pt x="6716390" y="3730428"/>
                </a:cubicBezTo>
                <a:cubicBezTo>
                  <a:pt x="6740483" y="3734443"/>
                  <a:pt x="6764960" y="3735666"/>
                  <a:pt x="6789218" y="3738520"/>
                </a:cubicBezTo>
                <a:lnTo>
                  <a:pt x="6853954" y="3746612"/>
                </a:lnTo>
                <a:lnTo>
                  <a:pt x="6999611" y="3762796"/>
                </a:lnTo>
                <a:lnTo>
                  <a:pt x="7072439" y="3770888"/>
                </a:lnTo>
                <a:lnTo>
                  <a:pt x="7137176" y="3778980"/>
                </a:lnTo>
                <a:cubicBezTo>
                  <a:pt x="7153418" y="3781300"/>
                  <a:pt x="7169447" y="3785037"/>
                  <a:pt x="7185728" y="3787072"/>
                </a:cubicBezTo>
                <a:cubicBezTo>
                  <a:pt x="7212627" y="3790434"/>
                  <a:pt x="7239778" y="3791581"/>
                  <a:pt x="7266648" y="3795164"/>
                </a:cubicBezTo>
                <a:cubicBezTo>
                  <a:pt x="7430922" y="3817067"/>
                  <a:pt x="7147727" y="3787345"/>
                  <a:pt x="7363753" y="3811348"/>
                </a:cubicBezTo>
                <a:cubicBezTo>
                  <a:pt x="7473296" y="3823519"/>
                  <a:pt x="7491424" y="3820031"/>
                  <a:pt x="7622698" y="3827532"/>
                </a:cubicBezTo>
                <a:cubicBezTo>
                  <a:pt x="7777761" y="3836393"/>
                  <a:pt x="7689289" y="3835624"/>
                  <a:pt x="7768354" y="383562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92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978C1644-A3D4-DE84-D447-68B749668594}"/>
              </a:ext>
            </a:extLst>
          </p:cNvPr>
          <p:cNvPicPr>
            <a:picLocks noChangeAspect="1"/>
          </p:cNvPicPr>
          <p:nvPr/>
        </p:nvPicPr>
        <p:blipFill>
          <a:blip r:embed="rId2"/>
          <a:srcRect l="25993" r="22137"/>
          <a:stretch/>
        </p:blipFill>
        <p:spPr>
          <a:xfrm>
            <a:off x="-1" y="-2"/>
            <a:ext cx="4798483"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3CC00-AD5D-98BB-756F-733D07D5867F}"/>
              </a:ext>
            </a:extLst>
          </p:cNvPr>
          <p:cNvSpPr>
            <a:spLocks noGrp="1"/>
          </p:cNvSpPr>
          <p:nvPr>
            <p:ph type="title"/>
          </p:nvPr>
        </p:nvSpPr>
        <p:spPr>
          <a:xfrm>
            <a:off x="6115316" y="216488"/>
            <a:ext cx="5464968" cy="1559301"/>
          </a:xfrm>
        </p:spPr>
        <p:txBody>
          <a:bodyPr>
            <a:normAutofit/>
          </a:bodyPr>
          <a:lstStyle/>
          <a:p>
            <a:pPr algn="ctr"/>
            <a:r>
              <a:rPr lang="en-US" sz="4000" dirty="0">
                <a:latin typeface="Times New Roman" panose="02020603050405020304" pitchFamily="18" charset="0"/>
                <a:cs typeface="Times New Roman" panose="02020603050405020304" pitchFamily="18" charset="0"/>
              </a:rPr>
              <a:t>So What?</a:t>
            </a:r>
          </a:p>
        </p:txBody>
      </p:sp>
      <p:sp>
        <p:nvSpPr>
          <p:cNvPr id="3" name="Content Placeholder 2">
            <a:extLst>
              <a:ext uri="{FF2B5EF4-FFF2-40B4-BE49-F238E27FC236}">
                <a16:creationId xmlns:a16="http://schemas.microsoft.com/office/drawing/2014/main" id="{DBF4F6EC-87C7-325F-DF9A-FAB2C781342A}"/>
              </a:ext>
            </a:extLst>
          </p:cNvPr>
          <p:cNvSpPr>
            <a:spLocks noGrp="1"/>
          </p:cNvSpPr>
          <p:nvPr>
            <p:ph idx="1"/>
          </p:nvPr>
        </p:nvSpPr>
        <p:spPr>
          <a:xfrm>
            <a:off x="4798482" y="1775790"/>
            <a:ext cx="7393517" cy="5082209"/>
          </a:xfrm>
        </p:spPr>
        <p:txBody>
          <a:bodyPr anchor="ctr">
            <a:normAutofit/>
          </a:bodyPr>
          <a:lstStyle/>
          <a:p>
            <a:pPr>
              <a:lnSpc>
                <a:spcPct val="200000"/>
              </a:lnSpc>
            </a:pPr>
            <a:r>
              <a:rPr lang="en-US" sz="2400" dirty="0">
                <a:latin typeface="Times New Roman" panose="02020603050405020304" pitchFamily="18" charset="0"/>
                <a:cs typeface="Times New Roman" panose="02020603050405020304" pitchFamily="18" charset="0"/>
              </a:rPr>
              <a:t>Practically equivalent to general population</a:t>
            </a:r>
          </a:p>
          <a:p>
            <a:pPr>
              <a:lnSpc>
                <a:spcPct val="200000"/>
              </a:lnSpc>
            </a:pPr>
            <a:r>
              <a:rPr lang="en-US" sz="2400" dirty="0">
                <a:latin typeface="Times New Roman" panose="02020603050405020304" pitchFamily="18" charset="0"/>
                <a:cs typeface="Times New Roman" panose="02020603050405020304" pitchFamily="18" charset="0"/>
              </a:rPr>
              <a:t>Greater risk means greater focus recruiting a population</a:t>
            </a:r>
          </a:p>
          <a:p>
            <a:pPr>
              <a:lnSpc>
                <a:spcPct val="200000"/>
              </a:lnSpc>
            </a:pPr>
            <a:r>
              <a:rPr lang="en-US" sz="2400" dirty="0">
                <a:latin typeface="Times New Roman" panose="02020603050405020304" pitchFamily="18" charset="0"/>
                <a:cs typeface="Times New Roman" panose="02020603050405020304" pitchFamily="18" charset="0"/>
              </a:rPr>
              <a:t>No studies intentionally recruited people of color. </a:t>
            </a:r>
          </a:p>
          <a:p>
            <a:pPr lvl="1">
              <a:lnSpc>
                <a:spcPct val="200000"/>
              </a:lnSpc>
            </a:pPr>
            <a:r>
              <a:rPr lang="en-US" dirty="0">
                <a:latin typeface="Times New Roman" panose="02020603050405020304" pitchFamily="18" charset="0"/>
                <a:cs typeface="Times New Roman" panose="02020603050405020304" pitchFamily="18" charset="0"/>
              </a:rPr>
              <a:t>Yet they did so for other groups </a:t>
            </a:r>
          </a:p>
        </p:txBody>
      </p:sp>
    </p:spTree>
    <p:extLst>
      <p:ext uri="{BB962C8B-B14F-4D97-AF65-F5344CB8AC3E}">
        <p14:creationId xmlns:p14="http://schemas.microsoft.com/office/powerpoint/2010/main" val="191931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FB9950-BD51-D8FA-BF15-91A83E9E3519}"/>
              </a:ext>
            </a:extLst>
          </p:cNvPr>
          <p:cNvGraphicFramePr>
            <a:graphicFrameLocks noGrp="1"/>
          </p:cNvGraphicFramePr>
          <p:nvPr>
            <p:ph idx="1"/>
            <p:extLst>
              <p:ext uri="{D42A27DB-BD31-4B8C-83A1-F6EECF244321}">
                <p14:modId xmlns:p14="http://schemas.microsoft.com/office/powerpoint/2010/main" val="2729007522"/>
              </p:ext>
            </p:extLst>
          </p:nvPr>
        </p:nvGraphicFramePr>
        <p:xfrm>
          <a:off x="1" y="0"/>
          <a:ext cx="6679095"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5F0F670-9D8A-4BC3-EBD2-41445CD35C1C}"/>
              </a:ext>
            </a:extLst>
          </p:cNvPr>
          <p:cNvSpPr txBox="1"/>
          <p:nvPr/>
        </p:nvSpPr>
        <p:spPr>
          <a:xfrm>
            <a:off x="6679097" y="853775"/>
            <a:ext cx="5409886" cy="441178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&gt; 50% studies for combat veterans treated combat trauma</a:t>
            </a:r>
          </a:p>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100% studies for women treated either intimate partner or domestic violence </a:t>
            </a:r>
          </a:p>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Evident that we target certain groups</a:t>
            </a:r>
          </a:p>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Evident that we target certain issues</a:t>
            </a:r>
          </a:p>
        </p:txBody>
      </p:sp>
    </p:spTree>
    <p:extLst>
      <p:ext uri="{BB962C8B-B14F-4D97-AF65-F5344CB8AC3E}">
        <p14:creationId xmlns:p14="http://schemas.microsoft.com/office/powerpoint/2010/main" val="346643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E964-2062-18E3-3855-96DB72A60C3D}"/>
              </a:ext>
            </a:extLst>
          </p:cNvPr>
          <p:cNvSpPr>
            <a:spLocks noGrp="1"/>
          </p:cNvSpPr>
          <p:nvPr>
            <p:ph type="title"/>
          </p:nvPr>
        </p:nvSpPr>
        <p:spPr>
          <a:xfrm>
            <a:off x="838200" y="-130466"/>
            <a:ext cx="10515600" cy="1325563"/>
          </a:xfrm>
        </p:spPr>
        <p:txBody>
          <a:bodyPr/>
          <a:lstStyle/>
          <a:p>
            <a:pPr algn="ctr"/>
            <a:r>
              <a:rPr lang="en-US" dirty="0">
                <a:latin typeface="Times New Roman" panose="02020603050405020304" pitchFamily="18" charset="0"/>
                <a:cs typeface="Times New Roman" panose="02020603050405020304" pitchFamily="18" charset="0"/>
              </a:rPr>
              <a:t>Attention to Race &amp; Racism</a:t>
            </a:r>
          </a:p>
        </p:txBody>
      </p:sp>
      <p:graphicFrame>
        <p:nvGraphicFramePr>
          <p:cNvPr id="4" name="Chart 3">
            <a:extLst>
              <a:ext uri="{FF2B5EF4-FFF2-40B4-BE49-F238E27FC236}">
                <a16:creationId xmlns:a16="http://schemas.microsoft.com/office/drawing/2014/main" id="{6D7EFE87-A2F2-B588-E128-75F1ACC26362}"/>
              </a:ext>
            </a:extLst>
          </p:cNvPr>
          <p:cNvGraphicFramePr/>
          <p:nvPr>
            <p:extLst>
              <p:ext uri="{D42A27DB-BD31-4B8C-83A1-F6EECF244321}">
                <p14:modId xmlns:p14="http://schemas.microsoft.com/office/powerpoint/2010/main" val="2282739009"/>
              </p:ext>
            </p:extLst>
          </p:nvPr>
        </p:nvGraphicFramePr>
        <p:xfrm>
          <a:off x="0" y="977221"/>
          <a:ext cx="6970643" cy="588077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CFC65DF-199A-1344-E6DA-B019290E76CA}"/>
              </a:ext>
            </a:extLst>
          </p:cNvPr>
          <p:cNvSpPr txBox="1"/>
          <p:nvPr/>
        </p:nvSpPr>
        <p:spPr>
          <a:xfrm>
            <a:off x="2691235" y="5330452"/>
            <a:ext cx="2217944" cy="457561"/>
          </a:xfrm>
          <a:prstGeom prst="rect">
            <a:avLst/>
          </a:prstGeom>
          <a:noFill/>
        </p:spPr>
        <p:txBody>
          <a:bodyPr wrap="square">
            <a:spAutoFit/>
          </a:bodyPr>
          <a:lstStyle/>
          <a:p>
            <a:pPr>
              <a:lnSpc>
                <a:spcPct val="200000"/>
              </a:lnSpc>
            </a:pPr>
            <a:r>
              <a:rPr lang="en-US" sz="1400" dirty="0">
                <a:latin typeface="Times New Roman" panose="02020603050405020304" pitchFamily="18" charset="0"/>
                <a:cs typeface="Times New Roman" panose="02020603050405020304" pitchFamily="18" charset="0"/>
              </a:rPr>
              <a:t>(Pearson et al., 2019)</a:t>
            </a:r>
          </a:p>
        </p:txBody>
      </p:sp>
      <p:sp>
        <p:nvSpPr>
          <p:cNvPr id="3" name="TextBox 2">
            <a:extLst>
              <a:ext uri="{FF2B5EF4-FFF2-40B4-BE49-F238E27FC236}">
                <a16:creationId xmlns:a16="http://schemas.microsoft.com/office/drawing/2014/main" id="{9A261F0B-B983-C933-3848-DE1C28435797}"/>
              </a:ext>
            </a:extLst>
          </p:cNvPr>
          <p:cNvSpPr txBox="1"/>
          <p:nvPr/>
        </p:nvSpPr>
        <p:spPr>
          <a:xfrm>
            <a:off x="6665844" y="1961771"/>
            <a:ext cx="5735482" cy="2934458"/>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may pay attention to certain groups</a:t>
            </a:r>
          </a:p>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may pay attention to certain issues</a:t>
            </a:r>
          </a:p>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not attending to people of color</a:t>
            </a:r>
          </a:p>
          <a:p>
            <a:pPr marL="342900" indent="-34290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not attending to race or racism</a:t>
            </a:r>
          </a:p>
        </p:txBody>
      </p:sp>
    </p:spTree>
    <p:extLst>
      <p:ext uri="{BB962C8B-B14F-4D97-AF65-F5344CB8AC3E}">
        <p14:creationId xmlns:p14="http://schemas.microsoft.com/office/powerpoint/2010/main" val="97820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E964-2062-18E3-3855-96DB72A60C3D}"/>
              </a:ext>
            </a:extLst>
          </p:cNvPr>
          <p:cNvSpPr>
            <a:spLocks noGrp="1"/>
          </p:cNvSpPr>
          <p:nvPr>
            <p:ph type="title"/>
          </p:nvPr>
        </p:nvSpPr>
        <p:spPr>
          <a:xfrm>
            <a:off x="838200" y="-125709"/>
            <a:ext cx="10515600" cy="1325563"/>
          </a:xfrm>
        </p:spPr>
        <p:txBody>
          <a:bodyPr/>
          <a:lstStyle/>
          <a:p>
            <a:pPr algn="ctr"/>
            <a:r>
              <a:rPr lang="en-US" dirty="0">
                <a:latin typeface="Times New Roman" panose="02020603050405020304" pitchFamily="18" charset="0"/>
                <a:cs typeface="Times New Roman" panose="02020603050405020304" pitchFamily="18" charset="0"/>
              </a:rPr>
              <a:t>Results: Effectiveness of Treatment by Race</a:t>
            </a:r>
          </a:p>
        </p:txBody>
      </p:sp>
      <p:graphicFrame>
        <p:nvGraphicFramePr>
          <p:cNvPr id="4" name="Chart 3">
            <a:extLst>
              <a:ext uri="{FF2B5EF4-FFF2-40B4-BE49-F238E27FC236}">
                <a16:creationId xmlns:a16="http://schemas.microsoft.com/office/drawing/2014/main" id="{23CCF893-8A4A-4FC3-D885-6CD6E9516700}"/>
              </a:ext>
            </a:extLst>
          </p:cNvPr>
          <p:cNvGraphicFramePr/>
          <p:nvPr>
            <p:extLst>
              <p:ext uri="{D42A27DB-BD31-4B8C-83A1-F6EECF244321}">
                <p14:modId xmlns:p14="http://schemas.microsoft.com/office/powerpoint/2010/main" val="2818248096"/>
              </p:ext>
            </p:extLst>
          </p:nvPr>
        </p:nvGraphicFramePr>
        <p:xfrm>
          <a:off x="-1035779" y="799909"/>
          <a:ext cx="7752170" cy="58039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D58E407-0247-3EDE-9706-F4695477905C}"/>
              </a:ext>
            </a:extLst>
          </p:cNvPr>
          <p:cNvSpPr txBox="1"/>
          <p:nvPr/>
        </p:nvSpPr>
        <p:spPr>
          <a:xfrm>
            <a:off x="5591596" y="1054003"/>
            <a:ext cx="6473629" cy="4993868"/>
          </a:xfrm>
          <a:prstGeom prst="rect">
            <a:avLst/>
          </a:prstGeom>
          <a:noFill/>
        </p:spPr>
        <p:txBody>
          <a:bodyPr wrap="square" rtlCol="0">
            <a:spAutoFit/>
          </a:bodyPr>
          <a:lstStyle/>
          <a:p>
            <a:pPr algn="ctr">
              <a:lnSpc>
                <a:spcPct val="200000"/>
              </a:lnSpc>
            </a:pPr>
            <a:r>
              <a:rPr lang="en-US" dirty="0">
                <a:latin typeface="Times New Roman" panose="02020603050405020304" pitchFamily="18" charset="0"/>
                <a:cs typeface="Times New Roman" panose="02020603050405020304" pitchFamily="18" charset="0"/>
              </a:rPr>
              <a:t>Results = treatment less effective for people of color.</a:t>
            </a:r>
          </a:p>
          <a:p>
            <a:pPr algn="ctr">
              <a:lnSpc>
                <a:spcPct val="200000"/>
              </a:lnSpc>
            </a:pPr>
            <a:r>
              <a:rPr lang="en-US" dirty="0">
                <a:latin typeface="Times New Roman" panose="02020603050405020304" pitchFamily="18" charset="0"/>
                <a:cs typeface="Times New Roman" panose="02020603050405020304" pitchFamily="18" charset="0"/>
              </a:rPr>
              <a:t>Amaro et al., 2007</a:t>
            </a:r>
          </a:p>
          <a:p>
            <a:pPr>
              <a:lnSpc>
                <a:spcPct val="200000"/>
              </a:lnSpc>
            </a:pPr>
            <a:r>
              <a:rPr lang="en-US" dirty="0">
                <a:latin typeface="Times New Roman" panose="02020603050405020304" pitchFamily="18" charset="0"/>
                <a:cs typeface="Times New Roman" panose="02020603050405020304" pitchFamily="18" charset="0"/>
              </a:rPr>
              <a:t>“</a:t>
            </a:r>
            <a:r>
              <a:rPr lang="en-US" sz="1800" dirty="0">
                <a:solidFill>
                  <a:srgbClr val="111111"/>
                </a:solidFill>
                <a:effectLst/>
                <a:latin typeface="Times New Roman" panose="02020603050405020304" pitchFamily="18" charset="0"/>
                <a:cs typeface="Times New Roman" panose="02020603050405020304" pitchFamily="18" charset="0"/>
              </a:rPr>
              <a:t>… the effects of the intervention… were strongest for non-Hispanic white and weakest for other groups [people of color].” </a:t>
            </a:r>
            <a:endParaRPr lang="en-US" dirty="0">
              <a:solidFill>
                <a:srgbClr val="111111"/>
              </a:solidFill>
              <a:latin typeface="Times New Roman" panose="02020603050405020304" pitchFamily="18" charset="0"/>
              <a:cs typeface="Times New Roman" panose="02020603050405020304" pitchFamily="18" charset="0"/>
            </a:endParaRPr>
          </a:p>
          <a:p>
            <a:pPr algn="ctr">
              <a:lnSpc>
                <a:spcPct val="200000"/>
              </a:lnSpc>
            </a:pPr>
            <a:r>
              <a:rPr lang="en-US" dirty="0" err="1">
                <a:solidFill>
                  <a:srgbClr val="111111"/>
                </a:solidFill>
                <a:latin typeface="Times New Roman" panose="02020603050405020304" pitchFamily="18" charset="0"/>
                <a:cs typeface="Times New Roman" panose="02020603050405020304" pitchFamily="18" charset="0"/>
              </a:rPr>
              <a:t>Frisman</a:t>
            </a:r>
            <a:r>
              <a:rPr lang="en-US" dirty="0">
                <a:solidFill>
                  <a:srgbClr val="111111"/>
                </a:solidFill>
                <a:latin typeface="Times New Roman" panose="02020603050405020304" pitchFamily="18" charset="0"/>
                <a:cs typeface="Times New Roman" panose="02020603050405020304" pitchFamily="18" charset="0"/>
              </a:rPr>
              <a:t> et al., 2008</a:t>
            </a:r>
          </a:p>
          <a:p>
            <a:pPr>
              <a:lnSpc>
                <a:spcPct val="200000"/>
              </a:lnSpc>
            </a:pPr>
            <a:r>
              <a:rPr lang="en-US" dirty="0">
                <a:solidFill>
                  <a:srgbClr val="111111"/>
                </a:solidFill>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…White participants improve</a:t>
            </a:r>
            <a:r>
              <a:rPr lang="en-US" dirty="0">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d] more than other participants… non-White males more likely to drink to intoxication or use illegal substances at the 12-month follow-up…”</a:t>
            </a:r>
            <a:endParaRPr lang="en-US" dirty="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66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ight Triangle 3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10B24-DB6F-F7F9-1E41-C9221698BD92}"/>
              </a:ext>
            </a:extLst>
          </p:cNvPr>
          <p:cNvSpPr>
            <a:spLocks noGrp="1"/>
          </p:cNvSpPr>
          <p:nvPr>
            <p:ph type="title"/>
          </p:nvPr>
        </p:nvSpPr>
        <p:spPr>
          <a:xfrm>
            <a:off x="1006899" y="1188637"/>
            <a:ext cx="3323951" cy="4480726"/>
          </a:xfrm>
        </p:spPr>
        <p:txBody>
          <a:bodyPr>
            <a:normAutofit/>
          </a:bodyPr>
          <a:lstStyle/>
          <a:p>
            <a:pPr algn="r"/>
            <a:r>
              <a:rPr lang="en-US" sz="6100" dirty="0">
                <a:latin typeface="Times New Roman" panose="02020603050405020304" pitchFamily="18" charset="0"/>
                <a:cs typeface="Times New Roman" panose="02020603050405020304" pitchFamily="18" charset="0"/>
              </a:rPr>
              <a:t>Problems Results Pose?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6E828C-AB53-954E-832E-A3F583D0134B}"/>
              </a:ext>
            </a:extLst>
          </p:cNvPr>
          <p:cNvSpPr>
            <a:spLocks noGrp="1"/>
          </p:cNvSpPr>
          <p:nvPr>
            <p:ph idx="1"/>
          </p:nvPr>
        </p:nvSpPr>
        <p:spPr>
          <a:xfrm>
            <a:off x="4654296" y="469338"/>
            <a:ext cx="7661781" cy="5761819"/>
          </a:xfrm>
        </p:spPr>
        <p:txBody>
          <a:bodyPr anchor="ctr">
            <a:normAutofit/>
          </a:bodyPr>
          <a:lstStyle/>
          <a:p>
            <a:pPr>
              <a:lnSpc>
                <a:spcPct val="200000"/>
              </a:lnSpc>
            </a:pPr>
            <a:r>
              <a:rPr lang="en-US" sz="2400" dirty="0">
                <a:latin typeface="Times New Roman" panose="02020603050405020304" pitchFamily="18" charset="0"/>
                <a:cs typeface="Times New Roman" panose="02020603050405020304" pitchFamily="18" charset="0"/>
              </a:rPr>
              <a:t>Question generalizability/applicability of research</a:t>
            </a:r>
          </a:p>
          <a:p>
            <a:pPr>
              <a:lnSpc>
                <a:spcPct val="200000"/>
              </a:lnSpc>
            </a:pPr>
            <a:r>
              <a:rPr lang="en-US" sz="2400" dirty="0">
                <a:latin typeface="Times New Roman" panose="02020603050405020304" pitchFamily="18" charset="0"/>
                <a:cs typeface="Times New Roman" panose="02020603050405020304" pitchFamily="18" charset="0"/>
              </a:rPr>
              <a:t>Treatment less effective for POC</a:t>
            </a:r>
          </a:p>
          <a:p>
            <a:pPr>
              <a:lnSpc>
                <a:spcPct val="200000"/>
              </a:lnSpc>
            </a:pPr>
            <a:r>
              <a:rPr lang="en-US" sz="2400" dirty="0">
                <a:latin typeface="Times New Roman" panose="02020603050405020304" pitchFamily="18" charset="0"/>
                <a:cs typeface="Times New Roman" panose="02020603050405020304" pitchFamily="18" charset="0"/>
              </a:rPr>
              <a:t>Zero tools for POC’s unique challenges</a:t>
            </a:r>
          </a:p>
        </p:txBody>
      </p:sp>
    </p:spTree>
    <p:extLst>
      <p:ext uri="{BB962C8B-B14F-4D97-AF65-F5344CB8AC3E}">
        <p14:creationId xmlns:p14="http://schemas.microsoft.com/office/powerpoint/2010/main" val="107720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9068C2-DDC6-742F-EEAC-E2034F7571B6}"/>
              </a:ext>
            </a:extLst>
          </p:cNvPr>
          <p:cNvSpPr>
            <a:spLocks noGrp="1"/>
          </p:cNvSpPr>
          <p:nvPr>
            <p:ph type="title"/>
          </p:nvPr>
        </p:nvSpPr>
        <p:spPr>
          <a:xfrm>
            <a:off x="1371597" y="348865"/>
            <a:ext cx="10044023" cy="877729"/>
          </a:xfrm>
        </p:spPr>
        <p:txBody>
          <a:bodyPr anchor="ctr">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What Can Clinicians Do?</a:t>
            </a:r>
          </a:p>
        </p:txBody>
      </p:sp>
      <p:graphicFrame>
        <p:nvGraphicFramePr>
          <p:cNvPr id="89" name="Content Placeholder 2">
            <a:extLst>
              <a:ext uri="{FF2B5EF4-FFF2-40B4-BE49-F238E27FC236}">
                <a16:creationId xmlns:a16="http://schemas.microsoft.com/office/drawing/2014/main" id="{B7C40EF6-A994-1117-46F5-D2BC829378ED}"/>
              </a:ext>
            </a:extLst>
          </p:cNvPr>
          <p:cNvGraphicFramePr>
            <a:graphicFrameLocks noGrp="1"/>
          </p:cNvGraphicFramePr>
          <p:nvPr>
            <p:ph idx="1"/>
            <p:extLst>
              <p:ext uri="{D42A27DB-BD31-4B8C-83A1-F6EECF244321}">
                <p14:modId xmlns:p14="http://schemas.microsoft.com/office/powerpoint/2010/main" val="2306038157"/>
              </p:ext>
            </p:extLst>
          </p:nvPr>
        </p:nvGraphicFramePr>
        <p:xfrm>
          <a:off x="0" y="1815549"/>
          <a:ext cx="12192000" cy="5042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414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17B63-82B9-FC4B-0517-4E08EAC69C19}"/>
              </a:ext>
            </a:extLst>
          </p:cNvPr>
          <p:cNvSpPr>
            <a:spLocks noGrp="1"/>
          </p:cNvSpPr>
          <p:nvPr>
            <p:ph type="title"/>
          </p:nvPr>
        </p:nvSpPr>
        <p:spPr>
          <a:xfrm>
            <a:off x="4917541" y="-165987"/>
            <a:ext cx="6597612" cy="1206618"/>
          </a:xfrm>
        </p:spPr>
        <p:txBody>
          <a:bodyPr anchor="ctr">
            <a:normAutofit/>
          </a:bodyPr>
          <a:lstStyle/>
          <a:p>
            <a:r>
              <a:rPr lang="en-US" sz="4000" dirty="0">
                <a:latin typeface="Times New Roman" panose="02020603050405020304" pitchFamily="18" charset="0"/>
                <a:cs typeface="Times New Roman" panose="02020603050405020304" pitchFamily="18" charset="0"/>
              </a:rPr>
              <a:t>What Can Researchers Do?</a:t>
            </a:r>
          </a:p>
        </p:txBody>
      </p:sp>
      <p:sp>
        <p:nvSpPr>
          <p:cNvPr id="32" name="Content Placeholder 2">
            <a:extLst>
              <a:ext uri="{FF2B5EF4-FFF2-40B4-BE49-F238E27FC236}">
                <a16:creationId xmlns:a16="http://schemas.microsoft.com/office/drawing/2014/main" id="{FCDBA958-528C-E5E7-B6FE-662603E5E04F}"/>
              </a:ext>
            </a:extLst>
          </p:cNvPr>
          <p:cNvSpPr>
            <a:spLocks noGrp="1"/>
          </p:cNvSpPr>
          <p:nvPr>
            <p:ph idx="1"/>
          </p:nvPr>
        </p:nvSpPr>
        <p:spPr>
          <a:xfrm>
            <a:off x="4240696" y="874643"/>
            <a:ext cx="7951303" cy="5868184"/>
          </a:xfrm>
        </p:spPr>
        <p:txBody>
          <a:bodyPr anchor="ctr">
            <a:normAutofit fontScale="92500"/>
          </a:bodyPr>
          <a:lstStyle/>
          <a:p>
            <a:pPr>
              <a:lnSpc>
                <a:spcPct val="200000"/>
              </a:lnSpc>
            </a:pPr>
            <a:r>
              <a:rPr lang="en-US" sz="2400" dirty="0">
                <a:latin typeface="Times New Roman" panose="02020603050405020304" pitchFamily="18" charset="0"/>
                <a:cs typeface="Times New Roman" panose="02020603050405020304" pitchFamily="18" charset="0"/>
              </a:rPr>
              <a:t>Increase rates of people of color in PTSD/SUD research</a:t>
            </a:r>
          </a:p>
          <a:p>
            <a:pPr lvl="1">
              <a:lnSpc>
                <a:spcPct val="200000"/>
              </a:lnSpc>
            </a:pPr>
            <a:r>
              <a:rPr lang="en-US" dirty="0">
                <a:latin typeface="Times New Roman" panose="02020603050405020304" pitchFamily="18" charset="0"/>
                <a:cs typeface="Times New Roman" panose="02020603050405020304" pitchFamily="18" charset="0"/>
              </a:rPr>
              <a:t>Composite or combined group scores to determine </a:t>
            </a:r>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 effectiveness</a:t>
            </a:r>
          </a:p>
          <a:p>
            <a:pPr lvl="1">
              <a:lnSpc>
                <a:spcPct val="200000"/>
              </a:lnSpc>
            </a:pPr>
            <a:r>
              <a:rPr lang="en-US" dirty="0">
                <a:latin typeface="Times New Roman" panose="02020603050405020304" pitchFamily="18" charset="0"/>
                <a:cs typeface="Times New Roman" panose="02020603050405020304" pitchFamily="18" charset="0"/>
              </a:rPr>
              <a:t>Meta-analysis of treatment effectiveness across racial groups</a:t>
            </a:r>
          </a:p>
          <a:p>
            <a:pPr>
              <a:lnSpc>
                <a:spcPct val="200000"/>
              </a:lnSpc>
            </a:pPr>
            <a:r>
              <a:rPr lang="en-US" sz="2400" dirty="0">
                <a:latin typeface="Times New Roman" panose="02020603050405020304" pitchFamily="18" charset="0"/>
                <a:cs typeface="Times New Roman" panose="02020603050405020304" pitchFamily="18" charset="0"/>
              </a:rPr>
              <a:t>More culturally tailored treatment investigations</a:t>
            </a:r>
          </a:p>
          <a:p>
            <a:pPr>
              <a:lnSpc>
                <a:spcPct val="200000"/>
              </a:lnSpc>
            </a:pPr>
            <a:r>
              <a:rPr lang="en-US" sz="2400" dirty="0">
                <a:latin typeface="Times New Roman" panose="02020603050405020304" pitchFamily="18" charset="0"/>
                <a:cs typeface="Times New Roman" panose="02020603050405020304" pitchFamily="18" charset="0"/>
              </a:rPr>
              <a:t>Address unique issues like racial trauma</a:t>
            </a:r>
          </a:p>
          <a:p>
            <a:pPr>
              <a:lnSpc>
                <a:spcPct val="200000"/>
              </a:lnSpc>
            </a:pPr>
            <a:r>
              <a:rPr lang="en-US" sz="2400" dirty="0">
                <a:latin typeface="Times New Roman" panose="02020603050405020304" pitchFamily="18" charset="0"/>
                <a:cs typeface="Times New Roman" panose="02020603050405020304" pitchFamily="18" charset="0"/>
              </a:rPr>
              <a:t>Acknowledge racism as a fundamental contextual issue influencing PTSD/SUD, people of color’s experience with clinical spaces</a:t>
            </a:r>
          </a:p>
        </p:txBody>
      </p:sp>
      <p:pic>
        <p:nvPicPr>
          <p:cNvPr id="5" name="Picture 4" descr="Magnifying glass showing decling performance">
            <a:extLst>
              <a:ext uri="{FF2B5EF4-FFF2-40B4-BE49-F238E27FC236}">
                <a16:creationId xmlns:a16="http://schemas.microsoft.com/office/drawing/2014/main" id="{1BC3408A-C602-B8F8-FD80-E64E8E809222}"/>
              </a:ext>
            </a:extLst>
          </p:cNvPr>
          <p:cNvPicPr>
            <a:picLocks noChangeAspect="1"/>
          </p:cNvPicPr>
          <p:nvPr/>
        </p:nvPicPr>
        <p:blipFill>
          <a:blip r:embed="rId2"/>
          <a:srcRect l="8800" r="39364" b="-1"/>
          <a:stretch/>
        </p:blipFill>
        <p:spPr>
          <a:xfrm>
            <a:off x="0" y="0"/>
            <a:ext cx="4240697"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8553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DF95-9B81-3361-2114-A2EFA95DF141}"/>
              </a:ext>
            </a:extLst>
          </p:cNvPr>
          <p:cNvSpPr>
            <a:spLocks noGrp="1"/>
          </p:cNvSpPr>
          <p:nvPr>
            <p:ph type="title"/>
          </p:nvPr>
        </p:nvSpPr>
        <p:spPr>
          <a:xfrm>
            <a:off x="838200" y="0"/>
            <a:ext cx="10515600" cy="800129"/>
          </a:xfrm>
        </p:spPr>
        <p:txBody>
          <a:bodyPr/>
          <a:lstStyle/>
          <a:p>
            <a:pPr algn="ctr"/>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8DD2B957-87BF-5F2A-AEEA-38EF7DD96E12}"/>
              </a:ext>
            </a:extLst>
          </p:cNvPr>
          <p:cNvSpPr>
            <a:spLocks noGrp="1"/>
          </p:cNvSpPr>
          <p:nvPr>
            <p:ph idx="1"/>
          </p:nvPr>
        </p:nvSpPr>
        <p:spPr>
          <a:xfrm>
            <a:off x="0" y="846489"/>
            <a:ext cx="12192000" cy="4351338"/>
          </a:xfrm>
        </p:spPr>
        <p:txBody>
          <a:bodyPr>
            <a:noAutofit/>
          </a:bodyPr>
          <a:lstStyle/>
          <a:p>
            <a:pPr marL="0" indent="0">
              <a:lnSpc>
                <a:spcPct val="100000"/>
              </a:lnSpc>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Amaro, H., Dai, J., Arévalo, S., Acevedo, A., Matsumoto, A., Nieves, R., &amp; Prado, G. (2007). Effects of integrated trauma treatment on outcomes in a racially/ethnically diverse sample of women in urban community-based substance abuse treatment.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Journal of Urban Health</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84</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508-522. </a:t>
            </a:r>
          </a:p>
          <a:p>
            <a:pPr marL="0" indent="0">
              <a:lnSpc>
                <a:spcPct val="100000"/>
              </a:lnSpc>
              <a:buNone/>
            </a:pPr>
            <a:r>
              <a:rPr lang="en-US" sz="1200" b="0" i="0" u="none" strike="noStrike" dirty="0">
                <a:solidFill>
                  <a:srgbClr val="000000"/>
                </a:solidFill>
                <a:effectLst/>
                <a:latin typeface="Times New Roman" panose="02020603050405020304" pitchFamily="18" charset="0"/>
                <a:cs typeface="Times New Roman" panose="02020603050405020304" pitchFamily="18" charset="0"/>
              </a:rPr>
              <a:t>American Psychiatric Association. (2022). </a:t>
            </a:r>
            <a:r>
              <a:rPr lang="en-US" sz="1200" b="0" i="1" u="none" strike="noStrike" dirty="0">
                <a:solidFill>
                  <a:srgbClr val="000000"/>
                </a:solidFill>
                <a:effectLst/>
                <a:latin typeface="Times New Roman" panose="02020603050405020304" pitchFamily="18" charset="0"/>
                <a:cs typeface="Times New Roman" panose="02020603050405020304" pitchFamily="18" charset="0"/>
              </a:rPr>
              <a:t>Diagnostic and statistical manual of mental disorders</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(5th ed., text rev.). </a:t>
            </a:r>
            <a:r>
              <a:rPr lang="en-US" sz="1200" b="0" i="1" u="none" strike="noStrike" dirty="0">
                <a:solidFill>
                  <a:srgbClr val="000000"/>
                </a:solidFill>
                <a:effectLst/>
                <a:latin typeface="Times New Roman" panose="02020603050405020304" pitchFamily="18" charset="0"/>
                <a:cs typeface="Times New Roman" panose="02020603050405020304" pitchFamily="18" charset="0"/>
              </a:rPr>
              <a:t>American Psychiatric Publishing</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1200" b="0" i="0" u="none" strike="noStrike" dirty="0">
              <a:solidFill>
                <a:srgbClr val="222222"/>
              </a:solidFill>
              <a:effectLst/>
              <a:latin typeface="Times New Roman" panose="02020603050405020304" pitchFamily="18" charset="0"/>
              <a:cs typeface="Times New Roman" panose="02020603050405020304" pitchFamily="18" charset="0"/>
            </a:endParaRPr>
          </a:p>
          <a:p>
            <a:pPr marL="0" indent="0">
              <a:lnSpc>
                <a:spcPct val="100000"/>
              </a:lnSpc>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Blanco, C., Xu, Y., Brady, K., Pérez-Fuentes, G., Okuda, M., &amp; Wang, S. (2013). Comorbidity of posttraumatic stress disorder with alcohol dependence among US adults: Results from national epidemiological survey on alcohol and related conditions.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Drug and Alcohol Dependence</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132</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(3), 630-638. </a:t>
            </a:r>
            <a:r>
              <a:rPr lang="en-US" sz="1200"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https://doi.org/doi.org/10.1016/j.drugalcdep.2013.04.016</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buNone/>
            </a:pPr>
            <a:r>
              <a:rPr lang="en-US" sz="1200" dirty="0">
                <a:latin typeface="Times New Roman" panose="02020603050405020304" pitchFamily="18" charset="0"/>
                <a:cs typeface="Times New Roman" panose="02020603050405020304" pitchFamily="18" charset="0"/>
              </a:rPr>
              <a:t>Chatterjee, A., Glasgow, L., Bullard, M., Sabir, M., Hamilton, G., </a:t>
            </a:r>
            <a:r>
              <a:rPr lang="en-US" sz="1200" dirty="0" err="1">
                <a:latin typeface="Times New Roman" panose="02020603050405020304" pitchFamily="18" charset="0"/>
                <a:cs typeface="Times New Roman" panose="02020603050405020304" pitchFamily="18" charset="0"/>
              </a:rPr>
              <a:t>Chassler</a:t>
            </a:r>
            <a:r>
              <a:rPr lang="en-US" sz="1200" dirty="0">
                <a:latin typeface="Times New Roman" panose="02020603050405020304" pitchFamily="18" charset="0"/>
                <a:cs typeface="Times New Roman" panose="02020603050405020304" pitchFamily="18" charset="0"/>
              </a:rPr>
              <a:t>, D., ... &amp; Martinez, L. S. (2022). Placing racial equity at the center of substance use research: lessons from the healing communities study. </a:t>
            </a:r>
            <a:r>
              <a:rPr lang="en-US" sz="1200" i="1" dirty="0">
                <a:latin typeface="Times New Roman" panose="02020603050405020304" pitchFamily="18" charset="0"/>
                <a:cs typeface="Times New Roman" panose="02020603050405020304" pitchFamily="18" charset="0"/>
              </a:rPr>
              <a:t>American Journal of Public Health</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112</a:t>
            </a:r>
            <a:r>
              <a:rPr lang="en-US" sz="1200" dirty="0">
                <a:latin typeface="Times New Roman" panose="02020603050405020304" pitchFamily="18" charset="0"/>
                <a:cs typeface="Times New Roman" panose="02020603050405020304" pitchFamily="18" charset="0"/>
              </a:rPr>
              <a:t>(2), 204-208.</a:t>
            </a:r>
            <a:r>
              <a:rPr lang="en-US" sz="1200" dirty="0">
                <a:latin typeface="Times New Roman" panose="02020603050405020304" pitchFamily="18" charset="0"/>
                <a:cs typeface="Times New Roman" panose="02020603050405020304" pitchFamily="18" charset="0"/>
                <a:hlinkClick r:id="rId3" tooltip="Placing Racial Equity at the Center of Substance Use Research: Lessons From the HEALing Communities Study"/>
              </a:rPr>
              <a:t> https://doi.org/10.2105/AJPH.2021.306572</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Emerson, M. A., Moore, R. S., &amp; Caetano, R. (2019). Correlates of alcohol‐related treatment among American Indians and Alaska natives with lifetime alcohol use disorder.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Alcoholism: Clinical and Experimental Research</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43</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(1), 115-122. </a:t>
            </a:r>
            <a:r>
              <a:rPr lang="en-US" sz="1200"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https://doi.org/https://doi.org/10.1111/acer.13907</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buNone/>
            </a:pPr>
            <a:r>
              <a:rPr lang="en-US" sz="1200" dirty="0" err="1">
                <a:solidFill>
                  <a:srgbClr val="000000"/>
                </a:solidFill>
                <a:latin typeface="Times New Roman" panose="02020603050405020304" pitchFamily="18" charset="0"/>
                <a:cs typeface="Times New Roman" panose="02020603050405020304" pitchFamily="18" charset="0"/>
              </a:rPr>
              <a:t>Frisman</a:t>
            </a:r>
            <a:r>
              <a:rPr lang="en-US" sz="1200" dirty="0">
                <a:solidFill>
                  <a:srgbClr val="000000"/>
                </a:solidFill>
                <a:latin typeface="Times New Roman" panose="02020603050405020304" pitchFamily="18" charset="0"/>
                <a:cs typeface="Times New Roman" panose="02020603050405020304" pitchFamily="18" charset="0"/>
              </a:rPr>
              <a:t>, L., Ford, J., Lin, H.-J., Mallon, S., &amp; Chang, R. (2008). Outcomes of trauma treatment using the TARGET model. </a:t>
            </a:r>
            <a:r>
              <a:rPr lang="en-US" sz="1200" i="1" dirty="0">
                <a:solidFill>
                  <a:srgbClr val="000000"/>
                </a:solidFill>
                <a:latin typeface="Times New Roman" panose="02020603050405020304" pitchFamily="18" charset="0"/>
                <a:cs typeface="Times New Roman" panose="02020603050405020304" pitchFamily="18" charset="0"/>
              </a:rPr>
              <a:t>Journal of Groups in Addiction &amp; Recovery</a:t>
            </a:r>
            <a:r>
              <a:rPr lang="en-US" sz="1200" dirty="0">
                <a:solidFill>
                  <a:srgbClr val="000000"/>
                </a:solidFill>
                <a:latin typeface="Times New Roman" panose="02020603050405020304" pitchFamily="18" charset="0"/>
                <a:cs typeface="Times New Roman" panose="02020603050405020304" pitchFamily="18" charset="0"/>
              </a:rPr>
              <a:t>, 3(3–4), 285–303.</a:t>
            </a:r>
            <a:r>
              <a:rPr lang="en-US" sz="1200" dirty="0">
                <a:latin typeface="Times New Roman" panose="02020603050405020304" pitchFamily="18" charset="0"/>
                <a:cs typeface="Times New Roman" panose="02020603050405020304" pitchFamily="18" charset="0"/>
              </a:rPr>
              <a:t> </a:t>
            </a:r>
          </a:p>
          <a:p>
            <a:pPr marL="0" indent="0">
              <a:lnSpc>
                <a:spcPct val="100000"/>
              </a:lnSpc>
              <a:buNone/>
            </a:pPr>
            <a:r>
              <a:rPr lang="en-US" sz="1200" kern="100" dirty="0" err="1">
                <a:latin typeface="Times New Roman" panose="02020603050405020304" pitchFamily="18" charset="0"/>
                <a:ea typeface="Calibri" panose="020F0502020204030204" pitchFamily="34" charset="0"/>
                <a:cs typeface="Times New Roman" panose="02020603050405020304" pitchFamily="18" charset="0"/>
              </a:rPr>
              <a:t>Lazaros</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B., Vanesa, B., &amp; John, P. A. I. (2022). Conducting umbrella reviews.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BMJ Medicine</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1</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(1), e000071. </a:t>
            </a:r>
            <a:r>
              <a:rPr lang="en-US" sz="1200"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https://doi.org/10.1136/bmjmed-2021-000071</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Page, M. J., McKenzie, J. E., Bossuyt, P. M., </a:t>
            </a:r>
            <a:r>
              <a:rPr lang="en-US" sz="1200" kern="100" dirty="0" err="1">
                <a:latin typeface="Times New Roman" panose="02020603050405020304" pitchFamily="18" charset="0"/>
                <a:ea typeface="Calibri" panose="020F0502020204030204" pitchFamily="34" charset="0"/>
                <a:cs typeface="Times New Roman" panose="02020603050405020304" pitchFamily="18" charset="0"/>
              </a:rPr>
              <a:t>Boutron</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I., Hoffmann, T. C., Mulrow, C. D., </a:t>
            </a:r>
            <a:r>
              <a:rPr lang="en-US" sz="1200" kern="100" dirty="0" err="1">
                <a:latin typeface="Times New Roman" panose="02020603050405020304" pitchFamily="18" charset="0"/>
                <a:ea typeface="Calibri" panose="020F0502020204030204" pitchFamily="34" charset="0"/>
                <a:cs typeface="Times New Roman" panose="02020603050405020304" pitchFamily="18" charset="0"/>
              </a:rPr>
              <a:t>Shamseer</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L., Tetzlaff, J. M., </a:t>
            </a:r>
            <a:r>
              <a:rPr lang="en-US" sz="1200" kern="100" dirty="0" err="1">
                <a:latin typeface="Times New Roman" panose="02020603050405020304" pitchFamily="18" charset="0"/>
                <a:ea typeface="Calibri" panose="020F0502020204030204" pitchFamily="34" charset="0"/>
                <a:cs typeface="Times New Roman" panose="02020603050405020304" pitchFamily="18" charset="0"/>
              </a:rPr>
              <a:t>Akl</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E. A., &amp; Brennan, S. E. (2021). The PRISMA 2020 statement: an updated guideline for reporting systematic reviews.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International Journal of Surgery</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88</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105906. </a:t>
            </a:r>
            <a:r>
              <a:rPr lang="en-US" sz="1200"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https://doi.org/https://doi.org/10.1136/bmj.n71</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Pole, N., Gone, J. P., &amp; Kulkarni, M. (2008). Posttraumatic Stress Disorder Among Ethnoracial Minorities in the United States. </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Clinical Psychology: Science and Practice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15</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(1), 35-61. </a:t>
            </a:r>
            <a:r>
              <a:rPr lang="en-US"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https://doi.org/https://doi.org/10.1111/j.1468-2850.2008.00109</a:t>
            </a:r>
            <a:endParaRPr lang="en-US" sz="1200"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Simpson, T. L., Rise, P., Browne, K. C., </a:t>
            </a:r>
            <a:r>
              <a:rPr lang="en-US" sz="1200" kern="100" dirty="0" err="1">
                <a:latin typeface="Times New Roman" panose="02020603050405020304" pitchFamily="18" charset="0"/>
                <a:ea typeface="Calibri" panose="020F0502020204030204" pitchFamily="34" charset="0"/>
                <a:cs typeface="Times New Roman" panose="02020603050405020304" pitchFamily="18" charset="0"/>
              </a:rPr>
              <a:t>Lehavot</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K., &amp; Kaysen, D. (2019). Clinical presentations, social functioning, and treatment receipt among individuals with comorbid life‐time PTSD and alcohol use disorders versus drug use disorders: Findings from NESARC-III.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Addiction</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114</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(6), 983-993. </a:t>
            </a:r>
            <a:r>
              <a:rPr lang="en-US" sz="1200"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8"/>
              </a:rPr>
              <a:t>https://doi.org/doi.org/10.1111/add.14565</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Smith, N. D. L., &amp; </a:t>
            </a:r>
            <a:r>
              <a:rPr lang="en-US" sz="1200" kern="100" dirty="0" err="1">
                <a:latin typeface="Times New Roman" panose="02020603050405020304" pitchFamily="18" charset="0"/>
                <a:ea typeface="Calibri" panose="020F0502020204030204" pitchFamily="34" charset="0"/>
                <a:cs typeface="Times New Roman" panose="02020603050405020304" pitchFamily="18" charset="0"/>
              </a:rPr>
              <a:t>Cottler</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 L. B. (2018). The epidemiology of post-traumatic stress disorder and alcohol use disorder.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Alcohol Research</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39</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(2), 113-120. </a:t>
            </a:r>
          </a:p>
          <a:p>
            <a:pPr marL="0" indent="0">
              <a:lnSpc>
                <a:spcPct val="100000"/>
              </a:lnSpc>
              <a:buNone/>
            </a:pPr>
            <a:r>
              <a:rPr lang="en-US" sz="1200" dirty="0">
                <a:solidFill>
                  <a:srgbClr val="222222"/>
                </a:solidFill>
                <a:latin typeface="Times New Roman" panose="02020603050405020304" pitchFamily="18" charset="0"/>
                <a:cs typeface="Times New Roman" panose="02020603050405020304" pitchFamily="18" charset="0"/>
              </a:rPr>
              <a:t>Sue, D. W., Sue, D., Neville, H. A., &amp; Smith, L. (2022). </a:t>
            </a:r>
            <a:r>
              <a:rPr lang="en-US" sz="1200" i="1" dirty="0">
                <a:solidFill>
                  <a:srgbClr val="222222"/>
                </a:solidFill>
                <a:latin typeface="Times New Roman" panose="02020603050405020304" pitchFamily="18" charset="0"/>
                <a:cs typeface="Times New Roman" panose="02020603050405020304" pitchFamily="18" charset="0"/>
              </a:rPr>
              <a:t>Counseling the culturally diverse: Theory and practice</a:t>
            </a:r>
            <a:r>
              <a:rPr lang="en-US" sz="1200" dirty="0">
                <a:solidFill>
                  <a:srgbClr val="222222"/>
                </a:solidFill>
                <a:latin typeface="Times New Roman" panose="02020603050405020304" pitchFamily="18" charset="0"/>
                <a:cs typeface="Times New Roman" panose="02020603050405020304" pitchFamily="18" charset="0"/>
              </a:rPr>
              <a:t>. John Wiley &amp; Sons</a:t>
            </a:r>
          </a:p>
          <a:p>
            <a:pPr marL="0" indent="0">
              <a:lnSpc>
                <a:spcPct val="100000"/>
              </a:lnSpc>
              <a:buNone/>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Sutton, A., Clowes, M., Preston, L., &amp; Booth, A. (2019). Meeting the review family: exploring review types and associated information retrieval requirements.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Health Information &amp; Libraries Journal</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 36</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(3), 202-222. </a:t>
            </a:r>
          </a:p>
          <a:p>
            <a:pPr marL="0" indent="0">
              <a:lnSpc>
                <a:spcPct val="100000"/>
              </a:lnSpc>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Windsor, L. C., Jemal, A., &amp; Alessi, E. J. (2015). Cognitive behavioral therapy: a meta-analysis of race and substance use outcomes. </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Cultural Diversity &amp; Ethnic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M</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inority </a:t>
            </a:r>
            <a:r>
              <a:rPr lang="en-US" sz="1200" i="1" kern="100" dirty="0">
                <a:latin typeface="Times New Roman" panose="02020603050405020304" pitchFamily="18" charset="0"/>
                <a:ea typeface="Calibri" panose="020F0502020204030204" pitchFamily="34" charset="0"/>
                <a:cs typeface="Times New Roman" panose="02020603050405020304" pitchFamily="18" charset="0"/>
              </a:rPr>
              <a:t>P</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sychology</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21</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(2), 300-313. </a:t>
            </a:r>
            <a:r>
              <a:rPr lang="en-US" sz="12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https://doi.org/10.1037/a0037929</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4886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2754A67-E62D-89FA-EFD9-B54F4D87F691}"/>
              </a:ext>
            </a:extLst>
          </p:cNvPr>
          <p:cNvSpPr>
            <a:spLocks noGrp="1"/>
          </p:cNvSpPr>
          <p:nvPr>
            <p:ph type="title"/>
          </p:nvPr>
        </p:nvSpPr>
        <p:spPr>
          <a:xfrm>
            <a:off x="0" y="713312"/>
            <a:ext cx="4038600" cy="5431376"/>
          </a:xfrm>
        </p:spPr>
        <p:txBody>
          <a:bodyPr>
            <a:normAutofit/>
          </a:bodyPr>
          <a:lstStyle/>
          <a:p>
            <a:r>
              <a:rPr lang="en-US" dirty="0">
                <a:latin typeface="Times New Roman" panose="02020603050405020304" pitchFamily="18" charset="0"/>
                <a:cs typeface="Times New Roman" panose="02020603050405020304" pitchFamily="18" charset="0"/>
              </a:rPr>
              <a:t>Some Useful Resources</a:t>
            </a:r>
          </a:p>
        </p:txBody>
      </p:sp>
      <p:sp>
        <p:nvSpPr>
          <p:cNvPr id="3" name="Content Placeholder 2">
            <a:extLst>
              <a:ext uri="{FF2B5EF4-FFF2-40B4-BE49-F238E27FC236}">
                <a16:creationId xmlns:a16="http://schemas.microsoft.com/office/drawing/2014/main" id="{35915898-E715-78EA-D5EA-3AB2C8FAAE5E}"/>
              </a:ext>
            </a:extLst>
          </p:cNvPr>
          <p:cNvSpPr>
            <a:spLocks noGrp="1"/>
          </p:cNvSpPr>
          <p:nvPr>
            <p:ph idx="1"/>
          </p:nvPr>
        </p:nvSpPr>
        <p:spPr>
          <a:xfrm>
            <a:off x="3018329" y="0"/>
            <a:ext cx="9170623" cy="6858000"/>
          </a:xfrm>
        </p:spPr>
        <p:txBody>
          <a:bodyPr anchor="ctr">
            <a:normAutofit/>
          </a:bodyPr>
          <a:lstStyle/>
          <a:p>
            <a:pPr marL="0" indent="0">
              <a:lnSpc>
                <a:spcPct val="200000"/>
              </a:lnSpc>
              <a:buNone/>
            </a:pPr>
            <a:r>
              <a:rPr lang="en-US" sz="1400" b="0" i="0" u="none" strike="noStrike" dirty="0">
                <a:effectLst/>
                <a:latin typeface="Times New Roman" panose="02020603050405020304" pitchFamily="18" charset="0"/>
                <a:cs typeface="Times New Roman" panose="02020603050405020304" pitchFamily="18" charset="0"/>
              </a:rPr>
              <a:t>Chatterjee, A., Glasgow, L., Bullard, M., Sabir, M., Hamilton, G., </a:t>
            </a:r>
            <a:r>
              <a:rPr lang="en-US" sz="1400" b="0" i="0" u="none" strike="noStrike" dirty="0" err="1">
                <a:effectLst/>
                <a:latin typeface="Times New Roman" panose="02020603050405020304" pitchFamily="18" charset="0"/>
                <a:cs typeface="Times New Roman" panose="02020603050405020304" pitchFamily="18" charset="0"/>
              </a:rPr>
              <a:t>Chassler</a:t>
            </a:r>
            <a:r>
              <a:rPr lang="en-US" sz="1400" b="0" i="0" u="none" strike="noStrike" dirty="0">
                <a:effectLst/>
                <a:latin typeface="Times New Roman" panose="02020603050405020304" pitchFamily="18" charset="0"/>
                <a:cs typeface="Times New Roman" panose="02020603050405020304" pitchFamily="18" charset="0"/>
              </a:rPr>
              <a:t>, D., ... &amp; Martinez, L. S. (2022). Placing racial equity at the center of substance use research: lessons from the healing communities study. </a:t>
            </a:r>
            <a:r>
              <a:rPr lang="en-US" sz="1400" b="0" i="1" u="none" strike="noStrike" dirty="0">
                <a:effectLst/>
                <a:latin typeface="Times New Roman" panose="02020603050405020304" pitchFamily="18" charset="0"/>
                <a:cs typeface="Times New Roman" panose="02020603050405020304" pitchFamily="18" charset="0"/>
              </a:rPr>
              <a:t>American Journal of Public </a:t>
            </a:r>
            <a:r>
              <a:rPr lang="en-US" sz="1400" i="1" dirty="0">
                <a:latin typeface="Times New Roman" panose="02020603050405020304" pitchFamily="18" charset="0"/>
                <a:cs typeface="Times New Roman" panose="02020603050405020304" pitchFamily="18" charset="0"/>
              </a:rPr>
              <a:t>H</a:t>
            </a:r>
            <a:r>
              <a:rPr lang="en-US" sz="1400" b="0" i="1" u="none" strike="noStrike" dirty="0">
                <a:effectLst/>
                <a:latin typeface="Times New Roman" panose="02020603050405020304" pitchFamily="18" charset="0"/>
                <a:cs typeface="Times New Roman" panose="02020603050405020304" pitchFamily="18" charset="0"/>
              </a:rPr>
              <a:t>ealth</a:t>
            </a:r>
            <a:r>
              <a:rPr lang="en-US" sz="1400" b="0" i="0" u="none" strike="noStrike" dirty="0">
                <a:effectLst/>
                <a:latin typeface="Times New Roman" panose="02020603050405020304" pitchFamily="18" charset="0"/>
                <a:cs typeface="Times New Roman" panose="02020603050405020304" pitchFamily="18" charset="0"/>
              </a:rPr>
              <a:t>, </a:t>
            </a:r>
            <a:r>
              <a:rPr lang="en-US" sz="1400" b="0" i="1" u="none" strike="noStrike" dirty="0">
                <a:effectLst/>
                <a:latin typeface="Times New Roman" panose="02020603050405020304" pitchFamily="18" charset="0"/>
                <a:cs typeface="Times New Roman" panose="02020603050405020304" pitchFamily="18" charset="0"/>
              </a:rPr>
              <a:t>112</a:t>
            </a:r>
            <a:r>
              <a:rPr lang="en-US" sz="1400" b="0" i="0" u="none" strike="noStrike" dirty="0">
                <a:effectLst/>
                <a:latin typeface="Times New Roman" panose="02020603050405020304" pitchFamily="18" charset="0"/>
                <a:cs typeface="Times New Roman" panose="02020603050405020304" pitchFamily="18" charset="0"/>
              </a:rPr>
              <a:t>(2), 204-208.</a:t>
            </a:r>
            <a:r>
              <a:rPr lang="en-US" sz="1400" dirty="0">
                <a:solidFill>
                  <a:srgbClr val="467886"/>
                </a:solidFill>
                <a:latin typeface="Times New Roman" panose="02020603050405020304" pitchFamily="18" charset="0"/>
                <a:cs typeface="Times New Roman" panose="02020603050405020304" pitchFamily="18" charset="0"/>
              </a:rPr>
              <a:t> </a:t>
            </a:r>
            <a:r>
              <a:rPr lang="en-US" sz="1400" b="0" i="0" u="none"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hlinkClick r:id="rId2" tooltip="Placing Racial Equity at the Center of Substance Use Research: Lessons From the HEALing Communities Study">
                  <a:extLst>
                    <a:ext uri="{A12FA001-AC4F-418D-AE19-62706E023703}">
                      <ahyp:hlinkClr xmlns:ahyp="http://schemas.microsoft.com/office/drawing/2018/hyperlinkcolor" val="tx"/>
                    </a:ext>
                  </a:extLst>
                </a:hlinkClick>
              </a:rPr>
              <a:t>https://doi.org/10.2105/AJPH.2021.306572</a:t>
            </a:r>
            <a:endParaRPr lang="en-US" sz="1400" b="0" i="0" u="none"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p>
            <a:pPr marL="0" indent="0">
              <a:lnSpc>
                <a:spcPct val="200000"/>
              </a:lnSpc>
              <a:buNone/>
            </a:pPr>
            <a:r>
              <a:rPr lang="en-US" sz="1400" b="0" i="0" u="none" strike="noStrike" dirty="0">
                <a:effectLst/>
                <a:latin typeface="Times New Roman" panose="02020603050405020304" pitchFamily="18" charset="0"/>
                <a:cs typeface="Times New Roman" panose="02020603050405020304" pitchFamily="18" charset="0"/>
              </a:rPr>
              <a:t>Neville, H. A., </a:t>
            </a:r>
            <a:r>
              <a:rPr lang="en-US" sz="1400" b="0" i="0" u="none" strike="noStrike" dirty="0" err="1">
                <a:effectLst/>
                <a:latin typeface="Times New Roman" panose="02020603050405020304" pitchFamily="18" charset="0"/>
                <a:cs typeface="Times New Roman" panose="02020603050405020304" pitchFamily="18" charset="0"/>
              </a:rPr>
              <a:t>Awad</a:t>
            </a:r>
            <a:r>
              <a:rPr lang="en-US" sz="1400" b="0" i="0" u="none" strike="noStrike" dirty="0">
                <a:effectLst/>
                <a:latin typeface="Times New Roman" panose="02020603050405020304" pitchFamily="18" charset="0"/>
                <a:cs typeface="Times New Roman" panose="02020603050405020304" pitchFamily="18" charset="0"/>
              </a:rPr>
              <a:t>, G. H., Brooks, J. E., Flores, M. P., &amp; </a:t>
            </a:r>
            <a:r>
              <a:rPr lang="en-US" sz="1400" b="0" i="0" u="none" strike="noStrike" dirty="0" err="1">
                <a:effectLst/>
                <a:latin typeface="Times New Roman" panose="02020603050405020304" pitchFamily="18" charset="0"/>
                <a:cs typeface="Times New Roman" panose="02020603050405020304" pitchFamily="18" charset="0"/>
              </a:rPr>
              <a:t>Bluemel</a:t>
            </a:r>
            <a:r>
              <a:rPr lang="en-US" sz="1400" b="0" i="0" u="none" strike="noStrike" dirty="0">
                <a:effectLst/>
                <a:latin typeface="Times New Roman" panose="02020603050405020304" pitchFamily="18" charset="0"/>
                <a:cs typeface="Times New Roman" panose="02020603050405020304" pitchFamily="18" charset="0"/>
              </a:rPr>
              <a:t>, J. (2013). Color-blind racial ideology: theory, training, and measurement implications in psychology. </a:t>
            </a:r>
            <a:r>
              <a:rPr lang="en-US" sz="1400" b="0" i="1" u="none" strike="noStrike" dirty="0">
                <a:effectLst/>
                <a:latin typeface="Times New Roman" panose="02020603050405020304" pitchFamily="18" charset="0"/>
                <a:cs typeface="Times New Roman" panose="02020603050405020304" pitchFamily="18" charset="0"/>
              </a:rPr>
              <a:t>American Psychologist</a:t>
            </a:r>
            <a:r>
              <a:rPr lang="en-US" sz="1400" b="0" i="0" u="none" strike="noStrike" dirty="0">
                <a:effectLst/>
                <a:latin typeface="Times New Roman" panose="02020603050405020304" pitchFamily="18" charset="0"/>
                <a:cs typeface="Times New Roman" panose="02020603050405020304" pitchFamily="18" charset="0"/>
              </a:rPr>
              <a:t>, </a:t>
            </a:r>
            <a:r>
              <a:rPr lang="en-US" sz="1400" b="0" i="1" u="none" strike="noStrike" dirty="0">
                <a:effectLst/>
                <a:latin typeface="Times New Roman" panose="02020603050405020304" pitchFamily="18" charset="0"/>
                <a:cs typeface="Times New Roman" panose="02020603050405020304" pitchFamily="18" charset="0"/>
              </a:rPr>
              <a:t>68</a:t>
            </a:r>
            <a:r>
              <a:rPr lang="en-US" sz="1400" b="0" i="0" u="none" strike="noStrike" dirty="0">
                <a:effectLst/>
                <a:latin typeface="Times New Roman" panose="02020603050405020304" pitchFamily="18" charset="0"/>
                <a:cs typeface="Times New Roman" panose="02020603050405020304" pitchFamily="18" charset="0"/>
              </a:rPr>
              <a:t>(6), 455.</a:t>
            </a:r>
            <a:r>
              <a:rPr lang="en-US" sz="1400" dirty="0">
                <a:latin typeface="Times New Roman" panose="02020603050405020304" pitchFamily="18" charset="0"/>
                <a:cs typeface="Times New Roman" panose="02020603050405020304" pitchFamily="18" charset="0"/>
              </a:rPr>
              <a:t> </a:t>
            </a:r>
            <a:r>
              <a:rPr lang="en-US" sz="1400" u="sng" dirty="0">
                <a:solidFill>
                  <a:schemeClr val="accent1">
                    <a:lumMod val="60000"/>
                    <a:lumOff val="40000"/>
                  </a:schemeClr>
                </a:solidFill>
                <a:latin typeface="Times New Roman" panose="02020603050405020304" pitchFamily="18" charset="0"/>
                <a:cs typeface="Times New Roman" panose="02020603050405020304" pitchFamily="18" charset="0"/>
              </a:rPr>
              <a:t>https://</a:t>
            </a:r>
            <a:r>
              <a:rPr lang="en-US" sz="1400" u="sng" dirty="0" err="1">
                <a:solidFill>
                  <a:schemeClr val="accent1">
                    <a:lumMod val="60000"/>
                    <a:lumOff val="40000"/>
                  </a:schemeClr>
                </a:solidFill>
                <a:latin typeface="Times New Roman" panose="02020603050405020304" pitchFamily="18" charset="0"/>
                <a:cs typeface="Times New Roman" panose="02020603050405020304" pitchFamily="18" charset="0"/>
              </a:rPr>
              <a:t>doi.org</a:t>
            </a:r>
            <a:r>
              <a:rPr lang="en-US" sz="1400" u="sng" dirty="0">
                <a:solidFill>
                  <a:schemeClr val="accent1">
                    <a:lumMod val="60000"/>
                    <a:lumOff val="40000"/>
                  </a:schemeClr>
                </a:solidFill>
                <a:latin typeface="Times New Roman" panose="02020603050405020304" pitchFamily="18" charset="0"/>
                <a:cs typeface="Times New Roman" panose="02020603050405020304" pitchFamily="18" charset="0"/>
              </a:rPr>
              <a:t>/1</a:t>
            </a:r>
            <a:r>
              <a:rPr lang="en-US" sz="1400" b="0" i="0" u="sng"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rPr>
              <a:t>0.1037/a0033282</a:t>
            </a:r>
          </a:p>
          <a:p>
            <a:pPr marL="0" indent="0" algn="l">
              <a:lnSpc>
                <a:spcPct val="200000"/>
              </a:lnSpc>
              <a:buNone/>
            </a:pPr>
            <a:r>
              <a:rPr lang="en-US" sz="1400" b="0" i="0" u="none" strike="noStrike" dirty="0">
                <a:solidFill>
                  <a:srgbClr val="222222"/>
                </a:solidFill>
                <a:effectLst/>
                <a:latin typeface="Times New Roman" panose="02020603050405020304" pitchFamily="18" charset="0"/>
                <a:cs typeface="Times New Roman" panose="02020603050405020304" pitchFamily="18" charset="0"/>
              </a:rPr>
              <a:t>Banks, D.E., Brown, K. &amp; Saraiya, T.C. “Culturally Responsive” Substance Use Treatment: Contemporary Definitions and Approaches for Minoritized Racial/Ethnic Groups. </a:t>
            </a:r>
            <a:r>
              <a:rPr lang="en-US" sz="1400" b="0" i="1" u="none" strike="noStrike" dirty="0">
                <a:solidFill>
                  <a:srgbClr val="222222"/>
                </a:solidFill>
                <a:effectLst/>
                <a:latin typeface="Times New Roman" panose="02020603050405020304" pitchFamily="18" charset="0"/>
                <a:cs typeface="Times New Roman" panose="02020603050405020304" pitchFamily="18" charset="0"/>
              </a:rPr>
              <a:t>Current Addiction Reports</a:t>
            </a:r>
            <a:r>
              <a:rPr lang="en-US" sz="1400" b="0" i="0" u="none" strike="noStrike" dirty="0">
                <a:solidFill>
                  <a:srgbClr val="222222"/>
                </a:solidFill>
                <a:effectLst/>
                <a:latin typeface="Times New Roman" panose="02020603050405020304" pitchFamily="18" charset="0"/>
                <a:cs typeface="Times New Roman" panose="02020603050405020304" pitchFamily="18" charset="0"/>
              </a:rPr>
              <a:t> </a:t>
            </a:r>
            <a:r>
              <a:rPr lang="en-US" sz="1400" b="1" i="0" u="none" strike="noStrike" dirty="0">
                <a:solidFill>
                  <a:srgbClr val="222222"/>
                </a:solidFill>
                <a:effectLst/>
                <a:latin typeface="Times New Roman" panose="02020603050405020304" pitchFamily="18" charset="0"/>
                <a:cs typeface="Times New Roman" panose="02020603050405020304" pitchFamily="18" charset="0"/>
              </a:rPr>
              <a:t>10</a:t>
            </a:r>
            <a:r>
              <a:rPr lang="en-US" sz="1400" b="0" i="0" u="none" strike="noStrike" dirty="0">
                <a:solidFill>
                  <a:srgbClr val="222222"/>
                </a:solidFill>
                <a:effectLst/>
                <a:latin typeface="Times New Roman" panose="02020603050405020304" pitchFamily="18" charset="0"/>
                <a:cs typeface="Times New Roman" panose="02020603050405020304" pitchFamily="18" charset="0"/>
              </a:rPr>
              <a:t>, 422–431 (2023). https://</a:t>
            </a:r>
            <a:r>
              <a:rPr lang="en-US" sz="1400" b="0" i="0" u="none" strike="noStrike" dirty="0" err="1">
                <a:solidFill>
                  <a:srgbClr val="222222"/>
                </a:solidFill>
                <a:effectLst/>
                <a:latin typeface="Times New Roman" panose="02020603050405020304" pitchFamily="18" charset="0"/>
                <a:cs typeface="Times New Roman" panose="02020603050405020304" pitchFamily="18" charset="0"/>
              </a:rPr>
              <a:t>doi.org</a:t>
            </a:r>
            <a:r>
              <a:rPr lang="en-US" sz="1400" b="0" i="0" u="none" strike="noStrike" dirty="0">
                <a:solidFill>
                  <a:srgbClr val="222222"/>
                </a:solidFill>
                <a:effectLst/>
                <a:latin typeface="Times New Roman" panose="02020603050405020304" pitchFamily="18" charset="0"/>
                <a:cs typeface="Times New Roman" panose="02020603050405020304" pitchFamily="18" charset="0"/>
              </a:rPr>
              <a:t>/10.1007/s40429-023-00489-0</a:t>
            </a:r>
            <a:endParaRPr lang="en-US" sz="1400" dirty="0">
              <a:latin typeface="Times New Roman" panose="02020603050405020304" pitchFamily="18" charset="0"/>
              <a:cs typeface="Times New Roman" panose="02020603050405020304" pitchFamily="18" charset="0"/>
            </a:endParaRPr>
          </a:p>
          <a:p>
            <a:pPr marL="0" indent="0">
              <a:lnSpc>
                <a:spcPct val="200000"/>
              </a:lnSpc>
              <a:buNone/>
            </a:pPr>
            <a:r>
              <a:rPr lang="en-US" sz="1400" b="0" i="0" u="none" strike="noStrike" dirty="0">
                <a:effectLst/>
                <a:latin typeface="Times New Roman" panose="02020603050405020304" pitchFamily="18" charset="0"/>
                <a:cs typeface="Times New Roman" panose="02020603050405020304" pitchFamily="18" charset="0"/>
              </a:rPr>
              <a:t>Williams, M. T., Metzger, I., </a:t>
            </a:r>
            <a:r>
              <a:rPr lang="en-US" sz="1400" b="0" i="0" u="none" strike="noStrike" dirty="0" err="1">
                <a:effectLst/>
                <a:latin typeface="Times New Roman" panose="02020603050405020304" pitchFamily="18" charset="0"/>
                <a:cs typeface="Times New Roman" panose="02020603050405020304" pitchFamily="18" charset="0"/>
              </a:rPr>
              <a:t>Leins</a:t>
            </a:r>
            <a:r>
              <a:rPr lang="en-US" sz="1400" b="0" i="0" u="none" strike="noStrike" dirty="0">
                <a:effectLst/>
                <a:latin typeface="Times New Roman" panose="02020603050405020304" pitchFamily="18" charset="0"/>
                <a:cs typeface="Times New Roman" panose="02020603050405020304" pitchFamily="18" charset="0"/>
              </a:rPr>
              <a:t>, C., &amp; </a:t>
            </a:r>
            <a:r>
              <a:rPr lang="en-US" sz="1400" b="0" i="0" u="none" strike="noStrike" dirty="0" err="1">
                <a:effectLst/>
                <a:latin typeface="Times New Roman" panose="02020603050405020304" pitchFamily="18" charset="0"/>
                <a:cs typeface="Times New Roman" panose="02020603050405020304" pitchFamily="18" charset="0"/>
              </a:rPr>
              <a:t>DeLapp</a:t>
            </a:r>
            <a:r>
              <a:rPr lang="en-US" sz="1400" b="0" i="0" u="none" strike="noStrike" dirty="0">
                <a:effectLst/>
                <a:latin typeface="Times New Roman" panose="02020603050405020304" pitchFamily="18" charset="0"/>
                <a:cs typeface="Times New Roman" panose="02020603050405020304" pitchFamily="18" charset="0"/>
              </a:rPr>
              <a:t>, C. (2018). Assessing racial trauma within a DSM-5 </a:t>
            </a:r>
            <a:r>
              <a:rPr lang="en-US" sz="1400" dirty="0">
                <a:latin typeface="Times New Roman" panose="02020603050405020304" pitchFamily="18" charset="0"/>
                <a:cs typeface="Times New Roman" panose="02020603050405020304" pitchFamily="18" charset="0"/>
              </a:rPr>
              <a:t>framework: the UCONN racial/ethnic stress &amp; trauma survey.</a:t>
            </a:r>
            <a:r>
              <a:rPr lang="en-US" sz="1400" b="0" i="0" u="none" strike="noStrike" dirty="0">
                <a:effectLst/>
                <a:latin typeface="Times New Roman" panose="02020603050405020304" pitchFamily="18" charset="0"/>
                <a:cs typeface="Times New Roman" panose="02020603050405020304" pitchFamily="18" charset="0"/>
              </a:rPr>
              <a:t> </a:t>
            </a:r>
            <a:r>
              <a:rPr lang="en-US" sz="1400" b="0" i="1" u="none" strike="noStrike" dirty="0">
                <a:effectLst/>
                <a:latin typeface="Times New Roman" panose="02020603050405020304" pitchFamily="18" charset="0"/>
                <a:cs typeface="Times New Roman" panose="02020603050405020304" pitchFamily="18" charset="0"/>
              </a:rPr>
              <a:t>Practice Innovations, 3</a:t>
            </a:r>
            <a:r>
              <a:rPr lang="en-US" sz="1400" b="0" i="0" u="none" strike="noStrike" dirty="0">
                <a:effectLst/>
                <a:latin typeface="Times New Roman" panose="02020603050405020304" pitchFamily="18" charset="0"/>
                <a:cs typeface="Times New Roman" panose="02020603050405020304" pitchFamily="18" charset="0"/>
              </a:rPr>
              <a:t>(4), 242-260. </a:t>
            </a:r>
            <a:r>
              <a:rPr lang="en-US" sz="1400" b="0" i="0" u="sng"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rPr>
              <a:t>http://</a:t>
            </a:r>
            <a:r>
              <a:rPr lang="en-US" sz="1400" b="0" i="0" u="sng" strike="noStrike" dirty="0" err="1">
                <a:solidFill>
                  <a:schemeClr val="accent1">
                    <a:lumMod val="60000"/>
                    <a:lumOff val="40000"/>
                  </a:schemeClr>
                </a:solidFill>
                <a:effectLst/>
                <a:latin typeface="Times New Roman" panose="02020603050405020304" pitchFamily="18" charset="0"/>
                <a:cs typeface="Times New Roman" panose="02020603050405020304" pitchFamily="18" charset="0"/>
              </a:rPr>
              <a:t>doi.org</a:t>
            </a:r>
            <a:r>
              <a:rPr lang="en-US" sz="1400" b="0" i="0" u="sng"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rPr>
              <a:t>/10.1037/pri0000076</a:t>
            </a:r>
          </a:p>
          <a:p>
            <a:pPr marL="0" indent="0">
              <a:lnSpc>
                <a:spcPct val="200000"/>
              </a:lnSpc>
              <a:buNone/>
            </a:pPr>
            <a:r>
              <a:rPr lang="en-US" sz="1400" b="0" i="0" u="none" strike="noStrike" dirty="0">
                <a:effectLst/>
                <a:latin typeface="Times New Roman" panose="02020603050405020304" pitchFamily="18" charset="0"/>
                <a:cs typeface="Times New Roman" panose="02020603050405020304" pitchFamily="18" charset="0"/>
              </a:rPr>
              <a:t>Williams, M. T., Holmes, S., </a:t>
            </a:r>
            <a:r>
              <a:rPr lang="en-US" sz="1400" b="0" i="0" u="none" strike="noStrike" dirty="0" err="1">
                <a:effectLst/>
                <a:latin typeface="Times New Roman" panose="02020603050405020304" pitchFamily="18" charset="0"/>
                <a:cs typeface="Times New Roman" panose="02020603050405020304" pitchFamily="18" charset="0"/>
              </a:rPr>
              <a:t>Zare</a:t>
            </a:r>
            <a:r>
              <a:rPr lang="en-US" sz="1400" b="0" i="0" u="none" strike="noStrike" dirty="0">
                <a:effectLst/>
                <a:latin typeface="Times New Roman" panose="02020603050405020304" pitchFamily="18" charset="0"/>
                <a:cs typeface="Times New Roman" panose="02020603050405020304" pitchFamily="18" charset="0"/>
              </a:rPr>
              <a:t>, M. </a:t>
            </a:r>
            <a:r>
              <a:rPr lang="en-US" sz="1400" b="0" i="0" u="none" strike="noStrike" dirty="0" err="1">
                <a:effectLst/>
                <a:latin typeface="Times New Roman" panose="02020603050405020304" pitchFamily="18" charset="0"/>
                <a:cs typeface="Times New Roman" panose="02020603050405020304" pitchFamily="18" charset="0"/>
              </a:rPr>
              <a:t>Haeny</a:t>
            </a:r>
            <a:r>
              <a:rPr lang="en-US" sz="1400" b="0" i="0" u="none" strike="noStrike" dirty="0">
                <a:effectLst/>
                <a:latin typeface="Times New Roman" panose="02020603050405020304" pitchFamily="18" charset="0"/>
                <a:cs typeface="Times New Roman" panose="02020603050405020304" pitchFamily="18" charset="0"/>
              </a:rPr>
              <a:t>, A. H., &amp; Faber, S. C. (2023). An evidence-based approach for treating stress and trauma due to racism. </a:t>
            </a:r>
            <a:r>
              <a:rPr lang="en-US" sz="1400" b="0" i="1" u="none" strike="noStrike" dirty="0">
                <a:effectLst/>
                <a:latin typeface="Times New Roman" panose="02020603050405020304" pitchFamily="18" charset="0"/>
                <a:cs typeface="Times New Roman" panose="02020603050405020304" pitchFamily="18" charset="0"/>
              </a:rPr>
              <a:t>Cognitive and Behavioral Practice, 30</a:t>
            </a:r>
            <a:r>
              <a:rPr lang="en-US" sz="1400" b="0" i="0" u="none" strike="noStrike" dirty="0">
                <a:effectLst/>
                <a:latin typeface="Times New Roman" panose="02020603050405020304" pitchFamily="18" charset="0"/>
                <a:cs typeface="Times New Roman" panose="02020603050405020304" pitchFamily="18" charset="0"/>
              </a:rPr>
              <a:t> (4), 565-588.</a:t>
            </a:r>
            <a:r>
              <a:rPr lang="en-US" sz="1400" b="0" i="0" u="none"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en-US" sz="1400" b="0" i="0" u="sng"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https://doi.org/10.1016/j.cbpra.2022.07.001</a:t>
            </a:r>
            <a:endParaRPr lang="en-US" sz="1400" b="0" i="0" u="sng" strike="noStrike"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p>
            <a:pPr marL="0" indent="0">
              <a:lnSpc>
                <a:spcPct val="200000"/>
              </a:lnSpc>
              <a:buNone/>
            </a:pPr>
            <a:r>
              <a:rPr lang="en-US" sz="1400" b="0" i="0" u="none" strike="noStrike" dirty="0">
                <a:solidFill>
                  <a:srgbClr val="222222"/>
                </a:solidFill>
                <a:effectLst/>
                <a:latin typeface="Times New Roman" panose="02020603050405020304" pitchFamily="18" charset="0"/>
                <a:cs typeface="Times New Roman" panose="02020603050405020304" pitchFamily="18" charset="0"/>
              </a:rPr>
              <a:t>Hardy, K. V. (Ed.). (2022). </a:t>
            </a:r>
            <a:r>
              <a:rPr lang="en-US" sz="1400" b="0" i="1" u="none" strike="noStrike" dirty="0">
                <a:solidFill>
                  <a:srgbClr val="222222"/>
                </a:solidFill>
                <a:effectLst/>
                <a:latin typeface="Times New Roman" panose="02020603050405020304" pitchFamily="18" charset="0"/>
                <a:cs typeface="Times New Roman" panose="02020603050405020304" pitchFamily="18" charset="0"/>
              </a:rPr>
              <a:t>The enduring, invisible, and ubiquitous centrality of whiteness</a:t>
            </a:r>
            <a:r>
              <a:rPr lang="en-US" sz="1400" b="0" i="0" u="none" strike="noStrike" dirty="0">
                <a:solidFill>
                  <a:srgbClr val="222222"/>
                </a:solidFill>
                <a:effectLst/>
                <a:latin typeface="Times New Roman" panose="02020603050405020304" pitchFamily="18" charset="0"/>
                <a:cs typeface="Times New Roman" panose="02020603050405020304" pitchFamily="18" charset="0"/>
              </a:rPr>
              <a:t>. WW Norton &amp; Company.</a:t>
            </a:r>
            <a:endParaRPr lang="en-US" sz="1400" b="0" i="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31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848E04-698F-C062-9067-E24CA672D3D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i="0" u="none" strike="noStrike" dirty="0">
                <a:solidFill>
                  <a:schemeClr val="bg1">
                    <a:lumMod val="95000"/>
                    <a:lumOff val="5000"/>
                  </a:schemeClr>
                </a:solidFill>
                <a:effectLst/>
              </a:rPr>
              <a:t>Problems Posed by the Lack of Racial Diversity in Co-Occurring PTSD and SUD Research</a:t>
            </a:r>
            <a:endParaRPr lang="en-US" sz="5400" dirty="0">
              <a:solidFill>
                <a:schemeClr val="bg1">
                  <a:lumMod val="95000"/>
                  <a:lumOff val="5000"/>
                </a:schemeClr>
              </a:solidFill>
            </a:endParaRPr>
          </a:p>
        </p:txBody>
      </p:sp>
    </p:spTree>
    <p:extLst>
      <p:ext uri="{BB962C8B-B14F-4D97-AF65-F5344CB8AC3E}">
        <p14:creationId xmlns:p14="http://schemas.microsoft.com/office/powerpoint/2010/main" val="40758908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fferent coloured question marks">
            <a:extLst>
              <a:ext uri="{FF2B5EF4-FFF2-40B4-BE49-F238E27FC236}">
                <a16:creationId xmlns:a16="http://schemas.microsoft.com/office/drawing/2014/main" id="{F7648770-9A94-21E0-5130-FB3730CF51EC}"/>
              </a:ext>
            </a:extLst>
          </p:cNvPr>
          <p:cNvPicPr>
            <a:picLocks noChangeAspect="1"/>
          </p:cNvPicPr>
          <p:nvPr/>
        </p:nvPicPr>
        <p:blipFill>
          <a:blip r:embed="rId2"/>
          <a:srcRect/>
          <a:stretch/>
        </p:blipFill>
        <p:spPr>
          <a:xfrm>
            <a:off x="20" y="10"/>
            <a:ext cx="12191980" cy="6857990"/>
          </a:xfrm>
          <a:prstGeom prst="rect">
            <a:avLst/>
          </a:prstGeom>
        </p:spPr>
      </p:pic>
      <p:sp>
        <p:nvSpPr>
          <p:cNvPr id="15"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58592"/>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443BB387-BC13-7F44-4B71-644042DD3B65}"/>
              </a:ext>
            </a:extLst>
          </p:cNvPr>
          <p:cNvSpPr>
            <a:spLocks noGrp="1"/>
          </p:cNvSpPr>
          <p:nvPr>
            <p:ph type="title"/>
          </p:nvPr>
        </p:nvSpPr>
        <p:spPr>
          <a:xfrm>
            <a:off x="2888856" y="1524000"/>
            <a:ext cx="6158039" cy="2688545"/>
          </a:xfrm>
        </p:spPr>
        <p:txBody>
          <a:bodyPr vert="horz" lIns="91440" tIns="45720" rIns="91440" bIns="45720" rtlCol="0" anchor="b">
            <a:normAutofit/>
          </a:bodyPr>
          <a:lstStyle/>
          <a:p>
            <a:pPr algn="ctr"/>
            <a:r>
              <a:rPr lang="en-US" sz="4100" b="1" dirty="0"/>
              <a:t>Questions? Comments? Thoughts?</a:t>
            </a:r>
            <a:br>
              <a:rPr lang="en-US" sz="4100" b="1" dirty="0"/>
            </a:br>
            <a:r>
              <a:rPr lang="en-US" sz="4100" b="1" dirty="0"/>
              <a:t>Contact Me!</a:t>
            </a:r>
            <a:br>
              <a:rPr lang="en-US" sz="4100" b="1" dirty="0"/>
            </a:br>
            <a:r>
              <a:rPr lang="en-US" sz="4100" b="1" dirty="0" err="1"/>
              <a:t>reidmall@msu.edu</a:t>
            </a:r>
            <a:endParaRPr lang="en-US" sz="4100" b="1" dirty="0"/>
          </a:p>
        </p:txBody>
      </p:sp>
    </p:spTree>
    <p:extLst>
      <p:ext uri="{BB962C8B-B14F-4D97-AF65-F5344CB8AC3E}">
        <p14:creationId xmlns:p14="http://schemas.microsoft.com/office/powerpoint/2010/main" val="18986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5E59D8-4B95-8D15-EC24-1B9E96961CB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Results</a:t>
            </a:r>
          </a:p>
        </p:txBody>
      </p:sp>
      <p:pic>
        <p:nvPicPr>
          <p:cNvPr id="10" name="Picture 9" descr="A flowchart of a study&#10;&#10;Description automatically generated">
            <a:extLst>
              <a:ext uri="{FF2B5EF4-FFF2-40B4-BE49-F238E27FC236}">
                <a16:creationId xmlns:a16="http://schemas.microsoft.com/office/drawing/2014/main" id="{162CC267-D30B-86FE-01FE-8D81D847E6E7}"/>
              </a:ext>
            </a:extLst>
          </p:cNvPr>
          <p:cNvPicPr>
            <a:picLocks noChangeAspect="1"/>
          </p:cNvPicPr>
          <p:nvPr/>
        </p:nvPicPr>
        <p:blipFill>
          <a:blip r:embed="rId2"/>
          <a:stretch>
            <a:fillRect/>
          </a:stretch>
        </p:blipFill>
        <p:spPr>
          <a:xfrm>
            <a:off x="4038604" y="145800"/>
            <a:ext cx="7772400" cy="6565969"/>
          </a:xfrm>
          <a:prstGeom prst="rect">
            <a:avLst/>
          </a:prstGeom>
        </p:spPr>
      </p:pic>
    </p:spTree>
    <p:extLst>
      <p:ext uri="{BB962C8B-B14F-4D97-AF65-F5344CB8AC3E}">
        <p14:creationId xmlns:p14="http://schemas.microsoft.com/office/powerpoint/2010/main" val="220205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F175-EC6E-EF9E-D030-C63428096FDB}"/>
              </a:ext>
            </a:extLst>
          </p:cNvPr>
          <p:cNvSpPr>
            <a:spLocks noGrp="1"/>
          </p:cNvSpPr>
          <p:nvPr>
            <p:ph type="title"/>
          </p:nvPr>
        </p:nvSpPr>
        <p:spPr>
          <a:xfrm>
            <a:off x="6796654" y="474921"/>
            <a:ext cx="5444382" cy="1402470"/>
          </a:xfrm>
        </p:spPr>
        <p:txBody>
          <a:bodyPr anchor="t">
            <a:normAutofit/>
          </a:bodyPr>
          <a:lstStyle/>
          <a:p>
            <a:r>
              <a:rPr lang="en-US" sz="3200" dirty="0">
                <a:latin typeface="Times New Roman" panose="02020603050405020304" pitchFamily="18" charset="0"/>
                <a:cs typeface="Times New Roman" panose="02020603050405020304" pitchFamily="18" charset="0"/>
              </a:rPr>
              <a:t>Primary Takeaways</a:t>
            </a:r>
          </a:p>
        </p:txBody>
      </p:sp>
      <p:pic>
        <p:nvPicPr>
          <p:cNvPr id="5" name="Picture 4" descr="A group of paint cans&#10;&#10;Description automatically generated">
            <a:extLst>
              <a:ext uri="{FF2B5EF4-FFF2-40B4-BE49-F238E27FC236}">
                <a16:creationId xmlns:a16="http://schemas.microsoft.com/office/drawing/2014/main" id="{C07CCD72-288D-6CD7-6AF2-406F029E7743}"/>
              </a:ext>
            </a:extLst>
          </p:cNvPr>
          <p:cNvPicPr>
            <a:picLocks noChangeAspect="1"/>
          </p:cNvPicPr>
          <p:nvPr/>
        </p:nvPicPr>
        <p:blipFill>
          <a:blip r:embed="rId2"/>
          <a:srcRect l="21814" r="28048"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0B6E6B-0A43-01A4-65CB-79C5EAD57E67}"/>
              </a:ext>
            </a:extLst>
          </p:cNvPr>
          <p:cNvSpPr>
            <a:spLocks noGrp="1"/>
          </p:cNvSpPr>
          <p:nvPr>
            <p:ph idx="1"/>
          </p:nvPr>
        </p:nvSpPr>
        <p:spPr>
          <a:xfrm>
            <a:off x="5200214" y="1647316"/>
            <a:ext cx="6991786" cy="5158333"/>
          </a:xfrm>
        </p:spPr>
        <p:txBody>
          <a:bodyPr>
            <a:normAutofit/>
          </a:bodyPr>
          <a:lstStyle/>
          <a:p>
            <a:pPr>
              <a:lnSpc>
                <a:spcPct val="200000"/>
              </a:lnSpc>
            </a:pPr>
            <a:r>
              <a:rPr lang="en-US" sz="2000" dirty="0">
                <a:latin typeface="Times New Roman" panose="02020603050405020304" pitchFamily="18" charset="0"/>
                <a:cs typeface="Times New Roman" panose="02020603050405020304" pitchFamily="18" charset="0"/>
              </a:rPr>
              <a:t>Rates of people of color in PTSD/SUD research must be increased</a:t>
            </a:r>
          </a:p>
          <a:p>
            <a:pPr>
              <a:lnSpc>
                <a:spcPct val="200000"/>
              </a:lnSpc>
            </a:pPr>
            <a:r>
              <a:rPr lang="en-US" sz="2000" dirty="0">
                <a:latin typeface="Times New Roman" panose="02020603050405020304" pitchFamily="18" charset="0"/>
                <a:cs typeface="Times New Roman" panose="02020603050405020304" pitchFamily="18" charset="0"/>
              </a:rPr>
              <a:t>We do not know treatment effectiveness for people of color</a:t>
            </a:r>
          </a:p>
          <a:p>
            <a:pPr lvl="1">
              <a:lnSpc>
                <a:spcPct val="200000"/>
              </a:lnSpc>
            </a:pPr>
            <a:r>
              <a:rPr lang="en-US" sz="2000" dirty="0">
                <a:latin typeface="Times New Roman" panose="02020603050405020304" pitchFamily="18" charset="0"/>
                <a:cs typeface="Times New Roman" panose="02020603050405020304" pitchFamily="18" charset="0"/>
              </a:rPr>
              <a:t>Indications from 2 studies indicate- not as effective.</a:t>
            </a:r>
          </a:p>
          <a:p>
            <a:pPr>
              <a:lnSpc>
                <a:spcPct val="200000"/>
              </a:lnSpc>
            </a:pPr>
            <a:r>
              <a:rPr lang="en-US" sz="2000" dirty="0">
                <a:latin typeface="Times New Roman" panose="02020603050405020304" pitchFamily="18" charset="0"/>
                <a:cs typeface="Times New Roman" panose="02020603050405020304" pitchFamily="18" charset="0"/>
              </a:rPr>
              <a:t>People of color’s interests are ignored</a:t>
            </a:r>
          </a:p>
          <a:p>
            <a:pPr>
              <a:lnSpc>
                <a:spcPct val="200000"/>
              </a:lnSpc>
            </a:pPr>
            <a:r>
              <a:rPr lang="en-US" sz="2000" dirty="0">
                <a:latin typeface="Times New Roman" panose="02020603050405020304" pitchFamily="18" charset="0"/>
                <a:cs typeface="Times New Roman" panose="02020603050405020304" pitchFamily="18" charset="0"/>
              </a:rPr>
              <a:t>Researchers &amp; clinicians must actively reduce disparities</a:t>
            </a:r>
          </a:p>
        </p:txBody>
      </p:sp>
    </p:spTree>
    <p:extLst>
      <p:ext uri="{BB962C8B-B14F-4D97-AF65-F5344CB8AC3E}">
        <p14:creationId xmlns:p14="http://schemas.microsoft.com/office/powerpoint/2010/main" val="182091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paper&#10;&#10;Description automatically generated">
            <a:extLst>
              <a:ext uri="{FF2B5EF4-FFF2-40B4-BE49-F238E27FC236}">
                <a16:creationId xmlns:a16="http://schemas.microsoft.com/office/drawing/2014/main" id="{4E071ABE-5B9B-2E53-857B-F4E34FE5B634}"/>
              </a:ext>
            </a:extLst>
          </p:cNvPr>
          <p:cNvPicPr>
            <a:picLocks noGrp="1" noChangeAspect="1"/>
          </p:cNvPicPr>
          <p:nvPr>
            <p:ph idx="1"/>
          </p:nvPr>
        </p:nvPicPr>
        <p:blipFill>
          <a:blip r:embed="rId3"/>
          <a:stretch>
            <a:fillRect/>
          </a:stretch>
        </p:blipFill>
        <p:spPr>
          <a:xfrm>
            <a:off x="473487" y="55842"/>
            <a:ext cx="11245025" cy="6463620"/>
          </a:xfr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702CF69-9839-F56D-9EEC-7A197A50503E}"/>
                  </a:ext>
                </a:extLst>
              </p14:cNvPr>
              <p14:cNvContentPartPr/>
              <p14:nvPr/>
            </p14:nvContentPartPr>
            <p14:xfrm>
              <a:off x="5689110" y="4992496"/>
              <a:ext cx="3951360" cy="61920"/>
            </p14:xfrm>
          </p:contentPart>
        </mc:Choice>
        <mc:Fallback xmlns="">
          <p:pic>
            <p:nvPicPr>
              <p:cNvPr id="2" name="Ink 1">
                <a:extLst>
                  <a:ext uri="{FF2B5EF4-FFF2-40B4-BE49-F238E27FC236}">
                    <a16:creationId xmlns:a16="http://schemas.microsoft.com/office/drawing/2014/main" id="{3702CF69-9839-F56D-9EEC-7A197A50503E}"/>
                  </a:ext>
                </a:extLst>
              </p:cNvPr>
              <p:cNvPicPr/>
              <p:nvPr/>
            </p:nvPicPr>
            <p:blipFill>
              <a:blip r:embed="rId5"/>
              <a:stretch>
                <a:fillRect/>
              </a:stretch>
            </p:blipFill>
            <p:spPr>
              <a:xfrm>
                <a:off x="5635470" y="4884496"/>
                <a:ext cx="4059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B887FF3-067C-1D15-7926-23654C1F337A}"/>
                  </a:ext>
                </a:extLst>
              </p14:cNvPr>
              <p14:cNvContentPartPr/>
              <p14:nvPr/>
            </p14:nvContentPartPr>
            <p14:xfrm>
              <a:off x="2607870" y="5105896"/>
              <a:ext cx="3543480" cy="114480"/>
            </p14:xfrm>
          </p:contentPart>
        </mc:Choice>
        <mc:Fallback xmlns="">
          <p:pic>
            <p:nvPicPr>
              <p:cNvPr id="3" name="Ink 2">
                <a:extLst>
                  <a:ext uri="{FF2B5EF4-FFF2-40B4-BE49-F238E27FC236}">
                    <a16:creationId xmlns:a16="http://schemas.microsoft.com/office/drawing/2014/main" id="{CB887FF3-067C-1D15-7926-23654C1F337A}"/>
                  </a:ext>
                </a:extLst>
              </p:cNvPr>
              <p:cNvPicPr/>
              <p:nvPr/>
            </p:nvPicPr>
            <p:blipFill>
              <a:blip r:embed="rId7"/>
              <a:stretch>
                <a:fillRect/>
              </a:stretch>
            </p:blipFill>
            <p:spPr>
              <a:xfrm>
                <a:off x="2554230" y="4997896"/>
                <a:ext cx="36511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12C1399-1625-7C1F-81DC-9799029B21D3}"/>
                  </a:ext>
                </a:extLst>
              </p14:cNvPr>
              <p14:cNvContentPartPr/>
              <p14:nvPr/>
            </p14:nvContentPartPr>
            <p14:xfrm>
              <a:off x="6151350" y="5150896"/>
              <a:ext cx="3542040" cy="69480"/>
            </p14:xfrm>
          </p:contentPart>
        </mc:Choice>
        <mc:Fallback xmlns="">
          <p:pic>
            <p:nvPicPr>
              <p:cNvPr id="4" name="Ink 3">
                <a:extLst>
                  <a:ext uri="{FF2B5EF4-FFF2-40B4-BE49-F238E27FC236}">
                    <a16:creationId xmlns:a16="http://schemas.microsoft.com/office/drawing/2014/main" id="{612C1399-1625-7C1F-81DC-9799029B21D3}"/>
                  </a:ext>
                </a:extLst>
              </p:cNvPr>
              <p:cNvPicPr/>
              <p:nvPr/>
            </p:nvPicPr>
            <p:blipFill>
              <a:blip r:embed="rId9"/>
              <a:stretch>
                <a:fillRect/>
              </a:stretch>
            </p:blipFill>
            <p:spPr>
              <a:xfrm>
                <a:off x="6097350" y="5042896"/>
                <a:ext cx="36496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B8949F0-6C79-8CCB-943F-BB3CDBDD6A0B}"/>
                  </a:ext>
                </a:extLst>
              </p14:cNvPr>
              <p14:cNvContentPartPr/>
              <p14:nvPr/>
            </p14:nvContentPartPr>
            <p14:xfrm>
              <a:off x="5563830" y="5028496"/>
              <a:ext cx="34560" cy="360"/>
            </p14:xfrm>
          </p:contentPart>
        </mc:Choice>
        <mc:Fallback xmlns="">
          <p:pic>
            <p:nvPicPr>
              <p:cNvPr id="6" name="Ink 5">
                <a:extLst>
                  <a:ext uri="{FF2B5EF4-FFF2-40B4-BE49-F238E27FC236}">
                    <a16:creationId xmlns:a16="http://schemas.microsoft.com/office/drawing/2014/main" id="{9B8949F0-6C79-8CCB-943F-BB3CDBDD6A0B}"/>
                  </a:ext>
                </a:extLst>
              </p:cNvPr>
              <p:cNvPicPr/>
              <p:nvPr/>
            </p:nvPicPr>
            <p:blipFill>
              <a:blip r:embed="rId11"/>
              <a:stretch>
                <a:fillRect/>
              </a:stretch>
            </p:blipFill>
            <p:spPr>
              <a:xfrm>
                <a:off x="5510190" y="4920856"/>
                <a:ext cx="142200" cy="216000"/>
              </a:xfrm>
              <a:prstGeom prst="rect">
                <a:avLst/>
              </a:prstGeom>
            </p:spPr>
          </p:pic>
        </mc:Fallback>
      </mc:AlternateContent>
    </p:spTree>
    <p:extLst>
      <p:ext uri="{BB962C8B-B14F-4D97-AF65-F5344CB8AC3E}">
        <p14:creationId xmlns:p14="http://schemas.microsoft.com/office/powerpoint/2010/main" val="111897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FC1ED-CE91-72AB-B778-39582C90FF1D}"/>
              </a:ext>
            </a:extLst>
          </p:cNvPr>
          <p:cNvSpPr>
            <a:spLocks noGrp="1"/>
          </p:cNvSpPr>
          <p:nvPr>
            <p:ph type="title"/>
          </p:nvPr>
        </p:nvSpPr>
        <p:spPr>
          <a:xfrm>
            <a:off x="6248400" y="365125"/>
            <a:ext cx="5105398" cy="1952744"/>
          </a:xfrm>
        </p:spPr>
        <p:txBody>
          <a:bodyPr vert="horz" lIns="91440" tIns="45720" rIns="91440" bIns="45720" rtlCol="0">
            <a:normAutofit/>
          </a:bodyPr>
          <a:lstStyle/>
          <a:p>
            <a:r>
              <a:rPr lang="en-US" kern="1200" dirty="0">
                <a:latin typeface="Times New Roman" panose="02020603050405020304" pitchFamily="18" charset="0"/>
                <a:cs typeface="Times New Roman" panose="02020603050405020304" pitchFamily="18" charset="0"/>
              </a:rPr>
              <a:t>No Wrong Doors?</a:t>
            </a:r>
          </a:p>
        </p:txBody>
      </p:sp>
      <p:sp>
        <p:nvSpPr>
          <p:cNvPr id="15" name="Freeform: Shape 14">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Graphic 7" descr="Badge Question Mark with solid fill">
            <a:extLst>
              <a:ext uri="{FF2B5EF4-FFF2-40B4-BE49-F238E27FC236}">
                <a16:creationId xmlns:a16="http://schemas.microsoft.com/office/drawing/2014/main" id="{172F3C47-50B4-4879-30D5-A697CF5CA1DF}"/>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a:xfrm>
            <a:off x="-204724" y="695715"/>
            <a:ext cx="5223454" cy="5223454"/>
          </a:xfrm>
          <a:prstGeom prst="rect">
            <a:avLst/>
          </a:prstGeom>
        </p:spPr>
      </p:pic>
      <p:sp>
        <p:nvSpPr>
          <p:cNvPr id="4" name="Rectangle 1">
            <a:extLst>
              <a:ext uri="{FF2B5EF4-FFF2-40B4-BE49-F238E27FC236}">
                <a16:creationId xmlns:a16="http://schemas.microsoft.com/office/drawing/2014/main" id="{B094A19B-5100-B4AF-741D-92AA094D0541}"/>
              </a:ext>
            </a:extLst>
          </p:cNvPr>
          <p:cNvSpPr>
            <a:spLocks noGrp="1" noChangeArrowheads="1"/>
          </p:cNvSpPr>
          <p:nvPr>
            <p:ph idx="1"/>
          </p:nvPr>
        </p:nvSpPr>
        <p:spPr bwMode="auto">
          <a:xfrm>
            <a:off x="5626003" y="1703157"/>
            <a:ext cx="6562949" cy="49768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fontAlgn="base">
              <a:lnSpc>
                <a:spcPct val="200000"/>
              </a:lnSpc>
              <a:spcBef>
                <a:spcPct val="0"/>
              </a:spcBef>
              <a:spcAft>
                <a:spcPts val="600"/>
              </a:spcAft>
            </a:pPr>
            <a:r>
              <a:rPr lang="en-US" sz="2000" dirty="0">
                <a:latin typeface="Times New Roman" panose="02020603050405020304" pitchFamily="18" charset="0"/>
                <a:cs typeface="Times New Roman" panose="02020603050405020304" pitchFamily="18" charset="0"/>
              </a:rPr>
              <a:t>Differential improvement rates? We don’t know!</a:t>
            </a:r>
          </a:p>
          <a:p>
            <a:pPr marL="0" fontAlgn="base">
              <a:lnSpc>
                <a:spcPct val="200000"/>
              </a:lnSpc>
              <a:spcBef>
                <a:spcPct val="0"/>
              </a:spcBef>
              <a:spcAft>
                <a:spcPts val="600"/>
              </a:spcAft>
            </a:pPr>
            <a:r>
              <a:rPr lang="en-US" sz="2000" dirty="0">
                <a:latin typeface="Times New Roman" panose="02020603050405020304" pitchFamily="18" charset="0"/>
                <a:cs typeface="Times New Roman" panose="02020603050405020304" pitchFamily="18" charset="0"/>
              </a:rPr>
              <a:t>My recent qualitative research found:</a:t>
            </a:r>
          </a:p>
          <a:p>
            <a:pPr marL="457200" lvl="1" fontAlgn="base">
              <a:lnSpc>
                <a:spcPct val="200000"/>
              </a:lnSpc>
              <a:spcBef>
                <a:spcPct val="0"/>
              </a:spcBef>
              <a:spcAft>
                <a:spcPts val="600"/>
              </a:spcAf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Race(ism) is relevant to PTSD/SUD onset &amp; symptom experiences</a:t>
            </a:r>
          </a:p>
          <a:p>
            <a:pPr marL="457200" lvl="1" fontAlgn="base">
              <a:lnSpc>
                <a:spcPct val="200000"/>
              </a:lnSpc>
              <a:spcBef>
                <a:spcPct val="0"/>
              </a:spcBef>
              <a:spcAft>
                <a:spcPts val="600"/>
              </a:spcAft>
            </a:pP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Clinicians und</a:t>
            </a:r>
            <a:r>
              <a:rPr lang="en-US" altLang="en-US" sz="2000" dirty="0">
                <a:latin typeface="Times New Roman" panose="02020603050405020304" pitchFamily="18" charset="0"/>
                <a:cs typeface="Times New Roman" panose="02020603050405020304" pitchFamily="18" charset="0"/>
              </a:rPr>
              <a:t>erprepared to work with POC’s challenges</a:t>
            </a:r>
          </a:p>
          <a:p>
            <a:pPr marL="914400" lvl="2" fontAlgn="base">
              <a:lnSpc>
                <a:spcPct val="200000"/>
              </a:lnSpc>
              <a:spcBef>
                <a:spcPct val="0"/>
              </a:spcBef>
              <a:spcAft>
                <a:spcPts val="600"/>
              </a:spcAft>
            </a:pP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People of color left treatment because of this</a:t>
            </a:r>
          </a:p>
        </p:txBody>
      </p:sp>
    </p:spTree>
    <p:extLst>
      <p:ext uri="{BB962C8B-B14F-4D97-AF65-F5344CB8AC3E}">
        <p14:creationId xmlns:p14="http://schemas.microsoft.com/office/powerpoint/2010/main" val="220850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E9FE2E9-72DA-EA96-23DB-561EB44EC2D8}"/>
              </a:ext>
            </a:extLst>
          </p:cNvPr>
          <p:cNvSpPr>
            <a:spLocks noGrp="1"/>
          </p:cNvSpPr>
          <p:nvPr>
            <p:ph type="title"/>
          </p:nvPr>
        </p:nvSpPr>
        <p:spPr>
          <a:xfrm>
            <a:off x="639417" y="3068706"/>
            <a:ext cx="3810000" cy="720587"/>
          </a:xfrm>
        </p:spPr>
        <p:txBody>
          <a:bodyPr anchor="t">
            <a:normAutofit/>
          </a:bodyPr>
          <a:lstStyle/>
          <a:p>
            <a:r>
              <a:rPr lang="en-US" sz="4000" dirty="0">
                <a:latin typeface="Times New Roman" panose="02020603050405020304" pitchFamily="18" charset="0"/>
                <a:cs typeface="Times New Roman" panose="02020603050405020304" pitchFamily="18" charset="0"/>
              </a:rPr>
              <a:t>Key Takeaways</a:t>
            </a:r>
          </a:p>
        </p:txBody>
      </p:sp>
      <p:sp>
        <p:nvSpPr>
          <p:cNvPr id="3" name="Content Placeholder 2">
            <a:extLst>
              <a:ext uri="{FF2B5EF4-FFF2-40B4-BE49-F238E27FC236}">
                <a16:creationId xmlns:a16="http://schemas.microsoft.com/office/drawing/2014/main" id="{47D3CC9E-B672-E956-E5AD-9E91DA0B41B3}"/>
              </a:ext>
            </a:extLst>
          </p:cNvPr>
          <p:cNvSpPr>
            <a:spLocks noGrp="1"/>
          </p:cNvSpPr>
          <p:nvPr>
            <p:ph idx="1"/>
          </p:nvPr>
        </p:nvSpPr>
        <p:spPr>
          <a:xfrm>
            <a:off x="4267200" y="829916"/>
            <a:ext cx="7467600" cy="4742622"/>
          </a:xfrm>
        </p:spPr>
        <p:txBody>
          <a:bodyPr>
            <a:noAutofit/>
          </a:bodyPr>
          <a:lstStyle/>
          <a:p>
            <a:pPr>
              <a:lnSpc>
                <a:spcPct val="200000"/>
              </a:lnSpc>
            </a:pPr>
            <a:r>
              <a:rPr lang="en-US" sz="2400" dirty="0">
                <a:solidFill>
                  <a:schemeClr val="tx1">
                    <a:alpha val="55000"/>
                  </a:schemeClr>
                </a:solidFill>
                <a:latin typeface="Times New Roman" panose="02020603050405020304" pitchFamily="18" charset="0"/>
                <a:cs typeface="Times New Roman" panose="02020603050405020304" pitchFamily="18" charset="0"/>
              </a:rPr>
              <a:t>Fundamental failure to address matters of race &amp; racism</a:t>
            </a:r>
          </a:p>
          <a:p>
            <a:pPr>
              <a:lnSpc>
                <a:spcPct val="200000"/>
              </a:lnSpc>
            </a:pPr>
            <a:r>
              <a:rPr lang="en-US" sz="2400" dirty="0">
                <a:solidFill>
                  <a:schemeClr val="tx1">
                    <a:alpha val="55000"/>
                  </a:schemeClr>
                </a:solidFill>
                <a:latin typeface="Times New Roman" panose="02020603050405020304" pitchFamily="18" charset="0"/>
                <a:cs typeface="Times New Roman" panose="02020603050405020304" pitchFamily="18" charset="0"/>
              </a:rPr>
              <a:t>We are not including enough people of color in research</a:t>
            </a:r>
          </a:p>
          <a:p>
            <a:pPr>
              <a:lnSpc>
                <a:spcPct val="200000"/>
              </a:lnSpc>
            </a:pPr>
            <a:r>
              <a:rPr lang="en-US" sz="2400" dirty="0">
                <a:solidFill>
                  <a:schemeClr val="tx1">
                    <a:alpha val="55000"/>
                  </a:schemeClr>
                </a:solidFill>
                <a:latin typeface="Times New Roman" panose="02020603050405020304" pitchFamily="18" charset="0"/>
                <a:cs typeface="Times New Roman" panose="02020603050405020304" pitchFamily="18" charset="0"/>
              </a:rPr>
              <a:t>Not addressing people of color’s issues</a:t>
            </a:r>
          </a:p>
          <a:p>
            <a:pPr>
              <a:lnSpc>
                <a:spcPct val="200000"/>
              </a:lnSpc>
            </a:pPr>
            <a:r>
              <a:rPr lang="en-US" sz="2400" dirty="0">
                <a:solidFill>
                  <a:schemeClr val="tx1">
                    <a:alpha val="55000"/>
                  </a:schemeClr>
                </a:solidFill>
                <a:latin typeface="Times New Roman" panose="02020603050405020304" pitchFamily="18" charset="0"/>
                <a:cs typeface="Times New Roman" panose="02020603050405020304" pitchFamily="18" charset="0"/>
              </a:rPr>
              <a:t>Poorly equipping clinicians with tools that may:</a:t>
            </a:r>
          </a:p>
          <a:p>
            <a:pPr lvl="1">
              <a:lnSpc>
                <a:spcPct val="200000"/>
              </a:lnSpc>
            </a:pPr>
            <a:r>
              <a:rPr lang="en-US" dirty="0">
                <a:solidFill>
                  <a:schemeClr val="tx1">
                    <a:alpha val="55000"/>
                  </a:schemeClr>
                </a:solidFill>
                <a:latin typeface="Times New Roman" panose="02020603050405020304" pitchFamily="18" charset="0"/>
                <a:cs typeface="Times New Roman" panose="02020603050405020304" pitchFamily="18" charset="0"/>
              </a:rPr>
              <a:t>Address racism</a:t>
            </a:r>
          </a:p>
          <a:p>
            <a:pPr lvl="1">
              <a:lnSpc>
                <a:spcPct val="200000"/>
              </a:lnSpc>
            </a:pPr>
            <a:r>
              <a:rPr lang="en-US" dirty="0">
                <a:solidFill>
                  <a:schemeClr val="tx1">
                    <a:alpha val="55000"/>
                  </a:schemeClr>
                </a:solidFill>
                <a:latin typeface="Times New Roman" panose="02020603050405020304" pitchFamily="18" charset="0"/>
                <a:cs typeface="Times New Roman" panose="02020603050405020304" pitchFamily="18" charset="0"/>
              </a:rPr>
              <a:t>Help clients navigate racial stress &amp; trauma</a:t>
            </a:r>
          </a:p>
        </p:txBody>
      </p:sp>
    </p:spTree>
    <p:extLst>
      <p:ext uri="{BB962C8B-B14F-4D97-AF65-F5344CB8AC3E}">
        <p14:creationId xmlns:p14="http://schemas.microsoft.com/office/powerpoint/2010/main" val="256104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2">
            <a:extLst>
              <a:ext uri="{FF2B5EF4-FFF2-40B4-BE49-F238E27FC236}">
                <a16:creationId xmlns:a16="http://schemas.microsoft.com/office/drawing/2014/main" id="{0F9FF770-EB0C-59D6-C6C8-2177C61EEB08}"/>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kern="1200" dirty="0">
                <a:solidFill>
                  <a:srgbClr val="FFFFFF"/>
                </a:solidFill>
                <a:latin typeface="Times New Roman" panose="02020603050405020304" pitchFamily="18" charset="0"/>
                <a:cs typeface="Times New Roman" panose="02020603050405020304" pitchFamily="18" charset="0"/>
              </a:rPr>
              <a:t>Posttraumatic Stress Disorder &amp; Substance Use Disorder</a:t>
            </a:r>
            <a:br>
              <a:rPr lang="en-US" kern="1200" dirty="0">
                <a:solidFill>
                  <a:srgbClr val="FFFFFF"/>
                </a:solidFill>
                <a:latin typeface="Times New Roman" panose="02020603050405020304" pitchFamily="18" charset="0"/>
                <a:cs typeface="Times New Roman" panose="02020603050405020304" pitchFamily="18" charset="0"/>
              </a:rPr>
            </a:br>
            <a:r>
              <a:rPr lang="en-US" sz="2000" b="0" i="0" u="none" strike="noStrike" kern="1200" dirty="0">
                <a:solidFill>
                  <a:srgbClr val="FFFFFF"/>
                </a:solidFill>
                <a:effectLst/>
                <a:latin typeface="Times New Roman" panose="02020603050405020304" pitchFamily="18" charset="0"/>
                <a:cs typeface="Times New Roman" panose="02020603050405020304" pitchFamily="18" charset="0"/>
              </a:rPr>
              <a:t>(American Psychiatric Association, 2013)</a:t>
            </a:r>
            <a:endParaRPr lang="en-US" kern="1200" dirty="0">
              <a:solidFill>
                <a:srgbClr val="FFFFFF"/>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605918EF-E4F6-3E35-8049-EB67F03B44A8}"/>
              </a:ext>
            </a:extLst>
          </p:cNvPr>
          <p:cNvSpPr>
            <a:spLocks/>
          </p:cNvSpPr>
          <p:nvPr/>
        </p:nvSpPr>
        <p:spPr>
          <a:xfrm>
            <a:off x="5893280" y="2008972"/>
            <a:ext cx="2805724" cy="448190"/>
          </a:xfrm>
          <a:prstGeom prst="rect">
            <a:avLst/>
          </a:prstGeom>
        </p:spPr>
        <p:txBody>
          <a:bodyPr/>
          <a:lstStyle/>
          <a:p>
            <a:pPr defTabSz="487924">
              <a:spcAft>
                <a:spcPts val="552"/>
              </a:spcAft>
            </a:pPr>
            <a:r>
              <a:rPr lang="en-US" sz="2576" b="1" kern="1200" dirty="0">
                <a:solidFill>
                  <a:schemeClr val="bg1"/>
                </a:solidFill>
                <a:latin typeface="Times New Roman" panose="02020603050405020304" pitchFamily="18" charset="0"/>
                <a:cs typeface="Times New Roman" panose="02020603050405020304" pitchFamily="18" charset="0"/>
              </a:rPr>
              <a:t>PTSD</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3" name="Content Placeholder 4">
            <a:extLst>
              <a:ext uri="{FF2B5EF4-FFF2-40B4-BE49-F238E27FC236}">
                <a16:creationId xmlns:a16="http://schemas.microsoft.com/office/drawing/2014/main" id="{127EE830-77CA-7A57-5671-394880F3C9BD}"/>
              </a:ext>
            </a:extLst>
          </p:cNvPr>
          <p:cNvSpPr>
            <a:spLocks/>
          </p:cNvSpPr>
          <p:nvPr/>
        </p:nvSpPr>
        <p:spPr>
          <a:xfrm>
            <a:off x="5590339" y="2822050"/>
            <a:ext cx="2805724" cy="2676162"/>
          </a:xfrm>
          <a:prstGeom prst="rect">
            <a:avLst/>
          </a:prstGeom>
        </p:spPr>
        <p:txBody>
          <a:bodyPr>
            <a:normAutofit/>
          </a:bodyPr>
          <a:lstStyle/>
          <a:p>
            <a:pPr defTabSz="487924">
              <a:lnSpc>
                <a:spcPct val="200000"/>
              </a:lnSpc>
              <a:spcAft>
                <a:spcPts val="552"/>
              </a:spcAft>
            </a:pPr>
            <a:r>
              <a:rPr lang="en-US" sz="2208" kern="1200" dirty="0">
                <a:solidFill>
                  <a:schemeClr val="bg1"/>
                </a:solidFill>
                <a:latin typeface="Times New Roman" panose="02020603050405020304" pitchFamily="18" charset="0"/>
                <a:cs typeface="Times New Roman" panose="02020603050405020304" pitchFamily="18" charset="0"/>
              </a:rPr>
              <a:t>Mental health condition triggered by trauma. </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18" name="Text Placeholder 6">
            <a:extLst>
              <a:ext uri="{FF2B5EF4-FFF2-40B4-BE49-F238E27FC236}">
                <a16:creationId xmlns:a16="http://schemas.microsoft.com/office/drawing/2014/main" id="{64AB9179-EE00-6319-51AE-30B439219DEF}"/>
              </a:ext>
            </a:extLst>
          </p:cNvPr>
          <p:cNvSpPr>
            <a:spLocks/>
          </p:cNvSpPr>
          <p:nvPr/>
        </p:nvSpPr>
        <p:spPr>
          <a:xfrm>
            <a:off x="9671310" y="2008972"/>
            <a:ext cx="2819541" cy="448190"/>
          </a:xfrm>
          <a:prstGeom prst="rect">
            <a:avLst/>
          </a:prstGeom>
        </p:spPr>
        <p:txBody>
          <a:bodyPr/>
          <a:lstStyle/>
          <a:p>
            <a:pPr defTabSz="487924">
              <a:spcAft>
                <a:spcPts val="552"/>
              </a:spcAft>
            </a:pPr>
            <a:r>
              <a:rPr lang="en-US" sz="2576" b="1" kern="1200" dirty="0">
                <a:solidFill>
                  <a:schemeClr val="bg1"/>
                </a:solidFill>
                <a:latin typeface="Times New Roman" panose="02020603050405020304" pitchFamily="18" charset="0"/>
                <a:cs typeface="Times New Roman" panose="02020603050405020304" pitchFamily="18" charset="0"/>
              </a:rPr>
              <a:t>SUD</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Content Placeholder 7">
            <a:extLst>
              <a:ext uri="{FF2B5EF4-FFF2-40B4-BE49-F238E27FC236}">
                <a16:creationId xmlns:a16="http://schemas.microsoft.com/office/drawing/2014/main" id="{D20FFC68-E1CA-8616-C521-DB3FF14B5F1C}"/>
              </a:ext>
            </a:extLst>
          </p:cNvPr>
          <p:cNvSpPr>
            <a:spLocks/>
          </p:cNvSpPr>
          <p:nvPr/>
        </p:nvSpPr>
        <p:spPr>
          <a:xfrm>
            <a:off x="8699004" y="2784398"/>
            <a:ext cx="3685936" cy="3294802"/>
          </a:xfrm>
          <a:prstGeom prst="rect">
            <a:avLst/>
          </a:prstGeom>
        </p:spPr>
        <p:txBody>
          <a:bodyPr>
            <a:noAutofit/>
          </a:bodyPr>
          <a:lstStyle/>
          <a:p>
            <a:pPr defTabSz="487924">
              <a:lnSpc>
                <a:spcPct val="200000"/>
              </a:lnSpc>
              <a:spcAft>
                <a:spcPts val="552"/>
              </a:spcAft>
            </a:pPr>
            <a:r>
              <a:rPr lang="en-US" sz="2208" kern="1200" dirty="0">
                <a:solidFill>
                  <a:schemeClr val="bg1"/>
                </a:solidFill>
                <a:latin typeface="Times New Roman" panose="02020603050405020304" pitchFamily="18" charset="0"/>
                <a:cs typeface="Times New Roman" panose="02020603050405020304" pitchFamily="18" charset="0"/>
              </a:rPr>
              <a:t>Problematic substance use leading to significant impairment &amp; distress.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88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green and blue circles with black text&#10;&#10;Description automatically generated">
            <a:extLst>
              <a:ext uri="{FF2B5EF4-FFF2-40B4-BE49-F238E27FC236}">
                <a16:creationId xmlns:a16="http://schemas.microsoft.com/office/drawing/2014/main" id="{C6AFD60B-6DFB-252E-7117-53AED5717EA0}"/>
              </a:ext>
            </a:extLst>
          </p:cNvPr>
          <p:cNvPicPr>
            <a:picLocks noChangeAspect="1"/>
          </p:cNvPicPr>
          <p:nvPr/>
        </p:nvPicPr>
        <p:blipFill>
          <a:blip r:embed="rId3"/>
          <a:stretch>
            <a:fillRect/>
          </a:stretch>
        </p:blipFill>
        <p:spPr>
          <a:xfrm>
            <a:off x="3814403" y="737125"/>
            <a:ext cx="8377597" cy="5383749"/>
          </a:xfrm>
          <a:prstGeom prst="rect">
            <a:avLst/>
          </a:prstGeom>
        </p:spPr>
      </p:pic>
      <p:sp>
        <p:nvSpPr>
          <p:cNvPr id="24" name="Flowchart: Document 2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0E5622-CE48-39AA-154A-6C4837613FC0}"/>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PTSD &amp; SUD Frequently </a:t>
            </a:r>
          </a:p>
          <a:p>
            <a:pPr>
              <a:lnSpc>
                <a:spcPct val="90000"/>
              </a:lnSpc>
              <a:spcBef>
                <a:spcPct val="0"/>
              </a:spcBef>
              <a:spcAft>
                <a:spcPts val="600"/>
              </a:spcAft>
            </a:pPr>
            <a:r>
              <a:rPr lang="en-US" sz="3200" b="1" kern="1200">
                <a:solidFill>
                  <a:srgbClr val="FFFFFF"/>
                </a:solidFill>
                <a:latin typeface="+mj-lt"/>
                <a:ea typeface="+mj-ea"/>
                <a:cs typeface="+mj-cs"/>
              </a:rPr>
              <a:t>Co-Occur</a:t>
            </a:r>
          </a:p>
        </p:txBody>
      </p:sp>
      <p:sp>
        <p:nvSpPr>
          <p:cNvPr id="3" name="TextBox 2">
            <a:extLst>
              <a:ext uri="{FF2B5EF4-FFF2-40B4-BE49-F238E27FC236}">
                <a16:creationId xmlns:a16="http://schemas.microsoft.com/office/drawing/2014/main" id="{30743506-1601-D942-1995-1C9C3C9BA2D4}"/>
              </a:ext>
            </a:extLst>
          </p:cNvPr>
          <p:cNvSpPr txBox="1"/>
          <p:nvPr/>
        </p:nvSpPr>
        <p:spPr>
          <a:xfrm>
            <a:off x="9762594" y="6336693"/>
            <a:ext cx="229338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Smith &amp; </a:t>
            </a:r>
            <a:r>
              <a:rPr lang="en-US" dirty="0" err="1">
                <a:latin typeface="Times New Roman" panose="02020603050405020304" pitchFamily="18" charset="0"/>
                <a:cs typeface="Times New Roman" panose="02020603050405020304" pitchFamily="18" charset="0"/>
              </a:rPr>
              <a:t>Cottler</a:t>
            </a:r>
            <a:r>
              <a:rPr lang="en-US" dirty="0">
                <a:latin typeface="Times New Roman" panose="02020603050405020304" pitchFamily="18" charset="0"/>
                <a:cs typeface="Times New Roman" panose="02020603050405020304" pitchFamily="18" charset="0"/>
              </a:rPr>
              <a:t>, 2018</a:t>
            </a:r>
          </a:p>
        </p:txBody>
      </p:sp>
    </p:spTree>
    <p:extLst>
      <p:ext uri="{BB962C8B-B14F-4D97-AF65-F5344CB8AC3E}">
        <p14:creationId xmlns:p14="http://schemas.microsoft.com/office/powerpoint/2010/main" val="25194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A3C1DF85-4361-A781-E573-2153EEFF23F7}"/>
              </a:ext>
            </a:extLst>
          </p:cNvPr>
          <p:cNvPicPr>
            <a:picLocks noChangeAspect="1"/>
          </p:cNvPicPr>
          <p:nvPr/>
        </p:nvPicPr>
        <p:blipFill>
          <a:blip r:embed="rId3"/>
          <a:srcRect l="23358" r="23125" b="-1"/>
          <a:stretch/>
        </p:blipFill>
        <p:spPr>
          <a:xfrm>
            <a:off x="-1" y="10"/>
            <a:ext cx="4305301" cy="6857990"/>
          </a:xfrm>
          <a:prstGeom prst="rect">
            <a:avLst/>
          </a:prstGeom>
        </p:spPr>
      </p:pic>
      <p:sp>
        <p:nvSpPr>
          <p:cNvPr id="2" name="Title 1">
            <a:extLst>
              <a:ext uri="{FF2B5EF4-FFF2-40B4-BE49-F238E27FC236}">
                <a16:creationId xmlns:a16="http://schemas.microsoft.com/office/drawing/2014/main" id="{ED78E14F-9062-5BEB-6CC1-4E9639857D65}"/>
              </a:ext>
            </a:extLst>
          </p:cNvPr>
          <p:cNvSpPr>
            <a:spLocks noGrp="1"/>
          </p:cNvSpPr>
          <p:nvPr>
            <p:ph type="title"/>
          </p:nvPr>
        </p:nvSpPr>
        <p:spPr>
          <a:xfrm>
            <a:off x="3873500" y="16975"/>
            <a:ext cx="8470900" cy="854171"/>
          </a:xfrm>
        </p:spPr>
        <p:txBody>
          <a:bodyPr anchor="t">
            <a:noAutofit/>
          </a:bodyPr>
          <a:lstStyle/>
          <a:p>
            <a:pPr algn="ctr"/>
            <a:r>
              <a:rPr lang="en-US" dirty="0"/>
              <a:t>Prevalence &amp; Health Disparities</a:t>
            </a:r>
          </a:p>
        </p:txBody>
      </p:sp>
      <p:sp>
        <p:nvSpPr>
          <p:cNvPr id="10" name="Content Placeholder 2">
            <a:extLst>
              <a:ext uri="{FF2B5EF4-FFF2-40B4-BE49-F238E27FC236}">
                <a16:creationId xmlns:a16="http://schemas.microsoft.com/office/drawing/2014/main" id="{A4A62652-1704-E8B8-379B-F3C67B026DD4}"/>
              </a:ext>
            </a:extLst>
          </p:cNvPr>
          <p:cNvSpPr>
            <a:spLocks noGrp="1"/>
          </p:cNvSpPr>
          <p:nvPr>
            <p:ph idx="1"/>
          </p:nvPr>
        </p:nvSpPr>
        <p:spPr>
          <a:xfrm>
            <a:off x="4334539" y="631990"/>
            <a:ext cx="7857461" cy="6226010"/>
          </a:xfrm>
        </p:spPr>
        <p:txBody>
          <a:bodyPr>
            <a:noAutofit/>
          </a:bodyPr>
          <a:lstStyle/>
          <a:p>
            <a:pPr>
              <a:lnSpc>
                <a:spcPct val="200000"/>
              </a:lnSpc>
            </a:pPr>
            <a:r>
              <a:rPr lang="en-US" sz="2000" dirty="0">
                <a:latin typeface="Times New Roman" panose="02020603050405020304" pitchFamily="18" charset="0"/>
                <a:cs typeface="Times New Roman" panose="02020603050405020304" pitchFamily="18" charset="0"/>
              </a:rPr>
              <a:t>6 million US adults have PTSD/SUD </a:t>
            </a:r>
          </a:p>
          <a:p>
            <a:pPr>
              <a:lnSpc>
                <a:spcPct val="200000"/>
              </a:lnSpc>
            </a:pPr>
            <a:r>
              <a:rPr lang="en-US" sz="2000" dirty="0">
                <a:latin typeface="Times New Roman" panose="02020603050405020304" pitchFamily="18" charset="0"/>
                <a:cs typeface="Times New Roman" panose="02020603050405020304" pitchFamily="18" charset="0"/>
              </a:rPr>
              <a:t>People of color    odds of PTSD/SUD </a:t>
            </a:r>
            <a:r>
              <a:rPr lang="en-US" sz="1400" dirty="0">
                <a:latin typeface="Times New Roman" panose="02020603050405020304" pitchFamily="18" charset="0"/>
                <a:cs typeface="Times New Roman" panose="02020603050405020304" pitchFamily="18" charset="0"/>
              </a:rPr>
              <a:t>(Simpson et al., 2019; Blanco et al., 2017)</a:t>
            </a:r>
            <a:endParaRPr lang="en-US" sz="1800" dirty="0">
              <a:latin typeface="Times New Roman" panose="02020603050405020304" pitchFamily="18" charset="0"/>
              <a:cs typeface="Times New Roman" panose="02020603050405020304" pitchFamily="18" charset="0"/>
            </a:endParaRPr>
          </a:p>
          <a:p>
            <a:pPr>
              <a:lnSpc>
                <a:spcPct val="200000"/>
              </a:lnSpc>
            </a:pPr>
            <a:r>
              <a:rPr lang="en-US" sz="2000" dirty="0">
                <a:latin typeface="Times New Roman" panose="02020603050405020304" pitchFamily="18" charset="0"/>
                <a:cs typeface="Times New Roman" panose="02020603050405020304" pitchFamily="18" charset="0"/>
              </a:rPr>
              <a:t>People of color have worse health outcomes </a:t>
            </a:r>
            <a:r>
              <a:rPr lang="en-US" sz="1400" dirty="0">
                <a:latin typeface="Times New Roman" panose="02020603050405020304" pitchFamily="18" charset="0"/>
                <a:cs typeface="Times New Roman" panose="02020603050405020304" pitchFamily="18" charset="0"/>
              </a:rPr>
              <a:t>(Emerson et al., 2019)</a:t>
            </a:r>
          </a:p>
          <a:p>
            <a:pPr lvl="1">
              <a:lnSpc>
                <a:spcPct val="200000"/>
              </a:lnSpc>
            </a:pPr>
            <a:r>
              <a:rPr lang="en-US" sz="2000" dirty="0">
                <a:latin typeface="Times New Roman" panose="02020603050405020304" pitchFamily="18" charset="0"/>
                <a:cs typeface="Times New Roman" panose="02020603050405020304" pitchFamily="18" charset="0"/>
              </a:rPr>
              <a:t>More severe &amp; chronic symptoms, early mortality</a:t>
            </a:r>
          </a:p>
          <a:p>
            <a:pPr>
              <a:lnSpc>
                <a:spcPct val="200000"/>
              </a:lnSpc>
            </a:pPr>
            <a:r>
              <a:rPr lang="en-US" sz="2000" dirty="0">
                <a:latin typeface="Times New Roman" panose="02020603050405020304" pitchFamily="18" charset="0"/>
                <a:cs typeface="Times New Roman" panose="02020603050405020304" pitchFamily="18" charset="0"/>
              </a:rPr>
              <a:t>Endure unique challenges linked with PTSD/SUD onset &amp; severity</a:t>
            </a:r>
          </a:p>
          <a:p>
            <a:pPr lvl="1">
              <a:lnSpc>
                <a:spcPct val="200000"/>
              </a:lnSpc>
            </a:pPr>
            <a:r>
              <a:rPr lang="en-US" sz="2000" dirty="0">
                <a:latin typeface="Times New Roman" panose="02020603050405020304" pitchFamily="18" charset="0"/>
                <a:cs typeface="Times New Roman" panose="02020603050405020304" pitchFamily="18" charset="0"/>
              </a:rPr>
              <a:t>Racial discrimination &amp; trauma, microaggressions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(Bird et al., 2021;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Vaeth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al., 2017)</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a:lnSpc>
                <a:spcPct val="200000"/>
              </a:lnSpc>
            </a:pPr>
            <a:r>
              <a:rPr lang="en-US" sz="2400" dirty="0">
                <a:latin typeface="Times New Roman" panose="02020603050405020304" pitchFamily="18" charset="0"/>
                <a:cs typeface="Times New Roman" panose="02020603050405020304" pitchFamily="18" charset="0"/>
              </a:rPr>
              <a:t>Therapy often differentially effective by race </a:t>
            </a:r>
            <a:r>
              <a:rPr lang="en-US" sz="1400" dirty="0">
                <a:latin typeface="Times New Roman" panose="02020603050405020304" pitchFamily="18" charset="0"/>
                <a:cs typeface="Times New Roman" panose="02020603050405020304" pitchFamily="18" charset="0"/>
              </a:rPr>
              <a:t>(Sue et al., 2022)</a:t>
            </a:r>
          </a:p>
          <a:p>
            <a:pPr lvl="1">
              <a:lnSpc>
                <a:spcPct val="200000"/>
              </a:lnSpc>
            </a:pPr>
            <a:r>
              <a:rPr lang="en-US" sz="2200" dirty="0">
                <a:latin typeface="Times New Roman" panose="02020603050405020304" pitchFamily="18" charset="0"/>
                <a:cs typeface="Times New Roman" panose="02020603050405020304" pitchFamily="18" charset="0"/>
              </a:rPr>
              <a:t>PTSD &amp; SUD treatments less effective </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(Windsor et al., 2015)</a:t>
            </a:r>
            <a:endParaRPr lang="en-US" sz="1400" dirty="0">
              <a:latin typeface="Times New Roman" panose="02020603050405020304" pitchFamily="18" charset="0"/>
              <a:cs typeface="Times New Roman" panose="02020603050405020304" pitchFamily="18" charset="0"/>
            </a:endParaRPr>
          </a:p>
        </p:txBody>
      </p:sp>
      <p:sp>
        <p:nvSpPr>
          <p:cNvPr id="3" name="Up Arrow 2">
            <a:extLst>
              <a:ext uri="{FF2B5EF4-FFF2-40B4-BE49-F238E27FC236}">
                <a16:creationId xmlns:a16="http://schemas.microsoft.com/office/drawing/2014/main" id="{F3123738-DAAF-2865-6167-7C2AEF70E9FF}"/>
              </a:ext>
            </a:extLst>
          </p:cNvPr>
          <p:cNvSpPr/>
          <p:nvPr/>
        </p:nvSpPr>
        <p:spPr>
          <a:xfrm>
            <a:off x="6266959" y="1605739"/>
            <a:ext cx="167524" cy="3071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69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F71A-6FFA-29E0-803C-37AA4291E70A}"/>
              </a:ext>
            </a:extLst>
          </p:cNvPr>
          <p:cNvSpPr>
            <a:spLocks noGrp="1"/>
          </p:cNvSpPr>
          <p:nvPr>
            <p:ph type="title"/>
          </p:nvPr>
        </p:nvSpPr>
        <p:spPr>
          <a:xfrm>
            <a:off x="6096000" y="-103495"/>
            <a:ext cx="4840010" cy="1807305"/>
          </a:xfrm>
        </p:spPr>
        <p:txBody>
          <a:bodyPr>
            <a:normAutofit/>
          </a:bodyPr>
          <a:lstStyle/>
          <a:p>
            <a:pPr algn="ctr"/>
            <a:r>
              <a:rPr lang="en-US" dirty="0"/>
              <a:t>Current Study</a:t>
            </a:r>
          </a:p>
        </p:txBody>
      </p:sp>
      <p:sp>
        <p:nvSpPr>
          <p:cNvPr id="3" name="Content Placeholder 2">
            <a:extLst>
              <a:ext uri="{FF2B5EF4-FFF2-40B4-BE49-F238E27FC236}">
                <a16:creationId xmlns:a16="http://schemas.microsoft.com/office/drawing/2014/main" id="{D4C3EFDD-E981-2AAC-4E0F-72AB5C2442D8}"/>
              </a:ext>
            </a:extLst>
          </p:cNvPr>
          <p:cNvSpPr>
            <a:spLocks noGrp="1"/>
          </p:cNvSpPr>
          <p:nvPr>
            <p:ph idx="1"/>
          </p:nvPr>
        </p:nvSpPr>
        <p:spPr>
          <a:xfrm>
            <a:off x="4406680" y="1467478"/>
            <a:ext cx="7785320" cy="5359399"/>
          </a:xfrm>
        </p:spPr>
        <p:txBody>
          <a:bodyPr>
            <a:normAutofit/>
          </a:bodyPr>
          <a:lstStyle/>
          <a:p>
            <a:pPr>
              <a:lnSpc>
                <a:spcPct val="200000"/>
              </a:lnSpc>
            </a:pPr>
            <a:r>
              <a:rPr lang="en-US" sz="2400" dirty="0"/>
              <a:t>People of color &gt; risk, worse health outcomes, unique clinical challenges, therapy less effective:</a:t>
            </a:r>
          </a:p>
          <a:p>
            <a:pPr lvl="1">
              <a:lnSpc>
                <a:spcPct val="200000"/>
              </a:lnSpc>
            </a:pPr>
            <a:r>
              <a:rPr lang="en-US" dirty="0"/>
              <a:t>They </a:t>
            </a:r>
            <a:r>
              <a:rPr lang="en-US" b="1" dirty="0"/>
              <a:t>must </a:t>
            </a:r>
            <a:r>
              <a:rPr lang="en-US" dirty="0"/>
              <a:t>be included in clinical research!</a:t>
            </a:r>
          </a:p>
          <a:p>
            <a:pPr lvl="2">
              <a:lnSpc>
                <a:spcPct val="200000"/>
              </a:lnSpc>
            </a:pPr>
            <a:r>
              <a:rPr lang="en-US" sz="2400" dirty="0"/>
              <a:t>But are they?</a:t>
            </a:r>
          </a:p>
          <a:p>
            <a:pPr lvl="3">
              <a:lnSpc>
                <a:spcPct val="200000"/>
              </a:lnSpc>
            </a:pPr>
            <a:r>
              <a:rPr lang="en-US" sz="2400" dirty="0"/>
              <a:t>Is research targeting their unique challenges?</a:t>
            </a:r>
          </a:p>
          <a:p>
            <a:pPr lvl="3">
              <a:lnSpc>
                <a:spcPct val="200000"/>
              </a:lnSpc>
            </a:pPr>
            <a:r>
              <a:rPr lang="en-US" sz="2400" dirty="0"/>
              <a:t>Is research ensuring treatments are effective?</a:t>
            </a:r>
          </a:p>
        </p:txBody>
      </p:sp>
      <p:pic>
        <p:nvPicPr>
          <p:cNvPr id="26" name="Picture 25" descr="Stethoscope">
            <a:extLst>
              <a:ext uri="{FF2B5EF4-FFF2-40B4-BE49-F238E27FC236}">
                <a16:creationId xmlns:a16="http://schemas.microsoft.com/office/drawing/2014/main" id="{66F3A2B8-5023-7655-67CE-B02DC418CEFD}"/>
              </a:ext>
            </a:extLst>
          </p:cNvPr>
          <p:cNvPicPr>
            <a:picLocks noChangeAspect="1"/>
          </p:cNvPicPr>
          <p:nvPr/>
        </p:nvPicPr>
        <p:blipFill>
          <a:blip r:embed="rId3"/>
          <a:srcRect l="32026" r="8440" b="-1"/>
          <a:stretch/>
        </p:blipFill>
        <p:spPr>
          <a:xfrm>
            <a:off x="0" y="10"/>
            <a:ext cx="4441264"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08571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E3A84-37D5-735C-B40B-2AE58DB53A5D}"/>
              </a:ext>
            </a:extLst>
          </p:cNvPr>
          <p:cNvSpPr>
            <a:spLocks noGrp="1"/>
          </p:cNvSpPr>
          <p:nvPr>
            <p:ph type="title"/>
          </p:nvPr>
        </p:nvSpPr>
        <p:spPr>
          <a:xfrm>
            <a:off x="5334203" y="-112541"/>
            <a:ext cx="6857797" cy="1153551"/>
          </a:xfrm>
        </p:spPr>
        <p:txBody>
          <a:bodyPr anchor="ctr">
            <a:normAutofit/>
          </a:bodyPr>
          <a:lstStyle/>
          <a:p>
            <a:pPr algn="ctr"/>
            <a:r>
              <a:rPr lang="en-US" sz="4000" dirty="0">
                <a:latin typeface="Times New Roman" panose="02020603050405020304" pitchFamily="18" charset="0"/>
                <a:cs typeface="Times New Roman" panose="02020603050405020304" pitchFamily="18" charset="0"/>
              </a:rPr>
              <a:t>Methods</a:t>
            </a:r>
          </a:p>
        </p:txBody>
      </p:sp>
      <p:sp>
        <p:nvSpPr>
          <p:cNvPr id="3" name="Content Placeholder 2">
            <a:extLst>
              <a:ext uri="{FF2B5EF4-FFF2-40B4-BE49-F238E27FC236}">
                <a16:creationId xmlns:a16="http://schemas.microsoft.com/office/drawing/2014/main" id="{2CFA9321-8FAF-F6CE-19F6-CF7FC850A137}"/>
              </a:ext>
            </a:extLst>
          </p:cNvPr>
          <p:cNvSpPr>
            <a:spLocks noGrp="1"/>
          </p:cNvSpPr>
          <p:nvPr>
            <p:ph idx="1"/>
          </p:nvPr>
        </p:nvSpPr>
        <p:spPr>
          <a:xfrm>
            <a:off x="5715101" y="877622"/>
            <a:ext cx="6476898" cy="5790895"/>
          </a:xfrm>
        </p:spPr>
        <p:txBody>
          <a:bodyPr anchor="ctr">
            <a:noAutofit/>
          </a:bodyPr>
          <a:lstStyle/>
          <a:p>
            <a:pPr marL="0" marR="0" indent="0">
              <a:lnSpc>
                <a:spcPct val="200000"/>
              </a:lnSpc>
              <a:spcBef>
                <a:spcPts val="0"/>
              </a:spcBef>
              <a:spcAft>
                <a:spcPts val="0"/>
              </a:spcAft>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Umbrella review &amp; narrative synthesis</a:t>
            </a:r>
          </a:p>
          <a:p>
            <a:pPr>
              <a:lnSpc>
                <a:spcPct val="200000"/>
              </a:lnSpc>
              <a:spcBef>
                <a:spcPts val="0"/>
              </a:spcBef>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Amass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systematic reviews/meta-analyses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Lazaros</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et al., 2022). </a:t>
            </a:r>
          </a:p>
          <a:p>
            <a:pPr>
              <a:lnSpc>
                <a:spcPct val="200000"/>
              </a:lnSpc>
              <a:spcBef>
                <a:spcPts val="0"/>
              </a:spcBef>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Qualitatively assess studies within reviews </a:t>
            </a:r>
            <a:r>
              <a:rPr lang="en-US" sz="14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Sutton et al., 2019). </a:t>
            </a:r>
            <a:endParaRPr lang="en-US" sz="1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0"/>
              </a:spcBef>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Systematic search using PRISMA guidelines </a:t>
            </a:r>
            <a:r>
              <a:rPr lang="en-US" sz="1400" kern="100" dirty="0">
                <a:latin typeface="Times New Roman" panose="02020603050405020304" pitchFamily="18" charset="0"/>
                <a:ea typeface="Calibri" panose="020F0502020204030204" pitchFamily="34" charset="0"/>
                <a:cs typeface="Times New Roman" panose="02020603050405020304" pitchFamily="18" charset="0"/>
              </a:rPr>
              <a:t>(Page et al., 2021)</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200000"/>
              </a:lnSpc>
              <a:spcBef>
                <a:spcPts val="0"/>
              </a:spcBef>
              <a:spcAft>
                <a:spcPts val="0"/>
              </a:spcAft>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nclusion criteria:</a:t>
            </a:r>
          </a:p>
          <a:p>
            <a:pPr marL="342900" marR="0" lvl="0" indent="-342900">
              <a:lnSpc>
                <a:spcPct val="200000"/>
              </a:lnSpc>
              <a:spcBef>
                <a:spcPts val="0"/>
              </a:spcBef>
              <a:spcAft>
                <a:spcPts val="0"/>
              </a:spcAft>
              <a:buFont typeface="+mj-lt"/>
              <a:buAutoNum type="alphaUcParen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PTSD/SUD Systematic reviews and/or meta-analyses.</a:t>
            </a:r>
          </a:p>
          <a:p>
            <a:pPr marL="342900" marR="0" lvl="0" indent="-342900">
              <a:lnSpc>
                <a:spcPct val="200000"/>
              </a:lnSpc>
              <a:spcBef>
                <a:spcPts val="0"/>
              </a:spcBef>
              <a:spcAft>
                <a:spcPts val="0"/>
              </a:spcAft>
              <a:buFont typeface="+mj-lt"/>
              <a:buAutoNum type="alphaUcParen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Treatments for co-occurring SUD and PTSD.</a:t>
            </a:r>
          </a:p>
          <a:p>
            <a:pPr marL="342900" marR="0" lvl="0" indent="-342900">
              <a:lnSpc>
                <a:spcPct val="200000"/>
              </a:lnSpc>
              <a:spcBef>
                <a:spcPts val="0"/>
              </a:spcBef>
              <a:spcAft>
                <a:spcPts val="0"/>
              </a:spcAft>
              <a:buFont typeface="+mj-lt"/>
              <a:buAutoNum type="alphaUcParenR"/>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US-based studies.</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descr="Sea of white umbrellas with one blue one in the crowd">
            <a:extLst>
              <a:ext uri="{FF2B5EF4-FFF2-40B4-BE49-F238E27FC236}">
                <a16:creationId xmlns:a16="http://schemas.microsoft.com/office/drawing/2014/main" id="{AF47A43A-EDFC-1674-7CC3-D7DEDA35276B}"/>
              </a:ext>
            </a:extLst>
          </p:cNvPr>
          <p:cNvPicPr>
            <a:picLocks noChangeAspect="1"/>
          </p:cNvPicPr>
          <p:nvPr/>
        </p:nvPicPr>
        <p:blipFill>
          <a:blip r:embed="rId3"/>
          <a:srcRect l="39857" r="15683"/>
          <a:stretch/>
        </p:blipFill>
        <p:spPr>
          <a:xfrm>
            <a:off x="-47964" y="-10886"/>
            <a:ext cx="5763065"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5159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2681E-D30C-8172-DB3B-4F3B0F128F54}"/>
              </a:ext>
            </a:extLst>
          </p:cNvPr>
          <p:cNvSpPr>
            <a:spLocks noGrp="1"/>
          </p:cNvSpPr>
          <p:nvPr>
            <p:ph type="title"/>
          </p:nvPr>
        </p:nvSpPr>
        <p:spPr>
          <a:xfrm>
            <a:off x="2564137" y="106371"/>
            <a:ext cx="7063721" cy="1159200"/>
          </a:xfrm>
        </p:spPr>
        <p:txBody>
          <a:bodyPr vert="horz" lIns="91440" tIns="45720" rIns="91440" bIns="45720" rtlCol="0" anchor="ctr">
            <a:normAutofit/>
          </a:bodyPr>
          <a:lstStyle/>
          <a:p>
            <a:pPr algn="ctr"/>
            <a:r>
              <a:rPr lang="en-US" sz="3700" kern="1200" dirty="0">
                <a:solidFill>
                  <a:srgbClr val="FFFFFF"/>
                </a:solidFill>
                <a:latin typeface="Times New Roman" panose="02020603050405020304" pitchFamily="18" charset="0"/>
                <a:cs typeface="Times New Roman" panose="02020603050405020304" pitchFamily="18" charset="0"/>
              </a:rPr>
              <a:t>Results: Study Composition</a:t>
            </a:r>
          </a:p>
        </p:txBody>
      </p:sp>
      <p:graphicFrame>
        <p:nvGraphicFramePr>
          <p:cNvPr id="4" name="Chart 3">
            <a:extLst>
              <a:ext uri="{FF2B5EF4-FFF2-40B4-BE49-F238E27FC236}">
                <a16:creationId xmlns:a16="http://schemas.microsoft.com/office/drawing/2014/main" id="{28C1A1EA-B17E-1BF3-454F-149B1D39C67E}"/>
              </a:ext>
            </a:extLst>
          </p:cNvPr>
          <p:cNvGraphicFramePr/>
          <p:nvPr>
            <p:extLst>
              <p:ext uri="{D42A27DB-BD31-4B8C-83A1-F6EECF244321}">
                <p14:modId xmlns:p14="http://schemas.microsoft.com/office/powerpoint/2010/main" val="3001052070"/>
              </p:ext>
            </p:extLst>
          </p:nvPr>
        </p:nvGraphicFramePr>
        <p:xfrm>
          <a:off x="-3" y="1574310"/>
          <a:ext cx="12192003" cy="52836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827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4813</TotalTime>
  <Words>2943</Words>
  <Application>Microsoft Macintosh PowerPoint</Application>
  <PresentationFormat>Widescreen</PresentationFormat>
  <Paragraphs>172</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-webkit-standard</vt:lpstr>
      <vt:lpstr>Aptos</vt:lpstr>
      <vt:lpstr>Aptos Display</vt:lpstr>
      <vt:lpstr>Arial</vt:lpstr>
      <vt:lpstr>Calibri</vt:lpstr>
      <vt:lpstr>Times New Roman</vt:lpstr>
      <vt:lpstr>Office Theme</vt:lpstr>
      <vt:lpstr>Mallet R. Reid PhD LMSW</vt:lpstr>
      <vt:lpstr>Problems Posed by the Lack of Racial Diversity in Co-Occurring PTSD and SUD Research</vt:lpstr>
      <vt:lpstr>Key Takeaways</vt:lpstr>
      <vt:lpstr>Posttraumatic Stress Disorder &amp; Substance Use Disorder (American Psychiatric Association, 2013)</vt:lpstr>
      <vt:lpstr>PowerPoint Presentation</vt:lpstr>
      <vt:lpstr>Prevalence &amp; Health Disparities</vt:lpstr>
      <vt:lpstr>Current Study</vt:lpstr>
      <vt:lpstr>Methods</vt:lpstr>
      <vt:lpstr>Results: Study Composition</vt:lpstr>
      <vt:lpstr>Results: Racial Demographic Composition</vt:lpstr>
      <vt:lpstr>So What?</vt:lpstr>
      <vt:lpstr>PowerPoint Presentation</vt:lpstr>
      <vt:lpstr>Attention to Race &amp; Racism</vt:lpstr>
      <vt:lpstr>Results: Effectiveness of Treatment by Race</vt:lpstr>
      <vt:lpstr>Problems Results Pose?</vt:lpstr>
      <vt:lpstr>What Can Clinicians Do?</vt:lpstr>
      <vt:lpstr>What Can Researchers Do?</vt:lpstr>
      <vt:lpstr>References</vt:lpstr>
      <vt:lpstr>Some Useful Resources</vt:lpstr>
      <vt:lpstr>Questions? Comments? Thoughts? Contact Me! reidmall@msu.edu</vt:lpstr>
      <vt:lpstr>Results</vt:lpstr>
      <vt:lpstr>Primary Takeaways</vt:lpstr>
      <vt:lpstr>PowerPoint Presentation</vt:lpstr>
      <vt:lpstr>No Wrong Doors?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Reid, Mallet</dc:creator>
  <cp:lastModifiedBy>Reid, Mallet</cp:lastModifiedBy>
  <cp:revision>75</cp:revision>
  <dcterms:created xsi:type="dcterms:W3CDTF">2024-09-02T16:35:35Z</dcterms:created>
  <dcterms:modified xsi:type="dcterms:W3CDTF">2024-11-14T13:20:35Z</dcterms:modified>
</cp:coreProperties>
</file>