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15"/>
  </p:notesMasterIdLst>
  <p:sldIdLst>
    <p:sldId id="257" r:id="rId2"/>
    <p:sldId id="261" r:id="rId3"/>
    <p:sldId id="262" r:id="rId4"/>
    <p:sldId id="289" r:id="rId5"/>
    <p:sldId id="290" r:id="rId6"/>
    <p:sldId id="291" r:id="rId7"/>
    <p:sldId id="288" r:id="rId8"/>
    <p:sldId id="292" r:id="rId9"/>
    <p:sldId id="263" r:id="rId10"/>
    <p:sldId id="293" r:id="rId11"/>
    <p:sldId id="294" r:id="rId12"/>
    <p:sldId id="295" r:id="rId13"/>
    <p:sldId id="28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84"/>
    <p:restoredTop sz="92839"/>
  </p:normalViewPr>
  <p:slideViewPr>
    <p:cSldViewPr snapToGrid="0" snapToObjects="1">
      <p:cViewPr varScale="1">
        <p:scale>
          <a:sx n="88" d="100"/>
          <a:sy n="88" d="100"/>
        </p:scale>
        <p:origin x="176" y="9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dirty="0"/>
              <a:t>Outcomes and Predictors</a:t>
            </a:r>
            <a:r>
              <a:rPr lang="en-US" sz="3600" baseline="0" dirty="0"/>
              <a:t> by Hospital</a:t>
            </a:r>
            <a:endParaRPr lang="en-US" sz="36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tx>
            <c:strRef>
              <c:f>Sheet3!$A$4</c:f>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Sheet3!$B$1:$E$1</c:f>
              <c:strCache>
                <c:ptCount val="3"/>
                <c:pt idx="1">
                  <c:v>Chris Pfleghaar</c:v>
                </c:pt>
                <c:pt idx="2">
                  <c:v>christine.pfleghaar@promedica.org</c:v>
                </c:pt>
              </c:strCache>
            </c:strRef>
          </c:cat>
          <c:val>
            <c:numRef>
              <c:f>Sheet3!$B$4:$E$4</c:f>
              <c:numCache>
                <c:formatCode>General</c:formatCode>
                <c:ptCount val="4"/>
                <c:pt idx="1">
                  <c:v>0</c:v>
                </c:pt>
                <c:pt idx="2">
                  <c:v>0</c:v>
                </c:pt>
              </c:numCache>
            </c:numRef>
          </c:val>
          <c:extLst>
            <c:ext xmlns:c16="http://schemas.microsoft.com/office/drawing/2014/chart" uri="{C3380CC4-5D6E-409C-BE32-E72D297353CC}">
              <c16:uniqueId val="{00000000-EF7F-A243-AA56-7C761F4F475E}"/>
            </c:ext>
          </c:extLst>
        </c:ser>
        <c:ser>
          <c:idx val="3"/>
          <c:order val="1"/>
          <c:tx>
            <c:strRef>
              <c:f>Sheet3!$A$5</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Sheet3!$B$1:$E$1</c:f>
              <c:strCache>
                <c:ptCount val="3"/>
                <c:pt idx="1">
                  <c:v>Chris Pfleghaar</c:v>
                </c:pt>
                <c:pt idx="2">
                  <c:v>christine.pfleghaar@promedica.org</c:v>
                </c:pt>
              </c:strCache>
            </c:strRef>
          </c:cat>
          <c:val>
            <c:numRef>
              <c:f>Sheet3!$B$5:$E$5</c:f>
              <c:numCache>
                <c:formatCode>General</c:formatCode>
                <c:ptCount val="4"/>
                <c:pt idx="1">
                  <c:v>0</c:v>
                </c:pt>
                <c:pt idx="2">
                  <c:v>0</c:v>
                </c:pt>
              </c:numCache>
            </c:numRef>
          </c:val>
          <c:extLst>
            <c:ext xmlns:c16="http://schemas.microsoft.com/office/drawing/2014/chart" uri="{C3380CC4-5D6E-409C-BE32-E72D297353CC}">
              <c16:uniqueId val="{00000001-EF7F-A243-AA56-7C761F4F475E}"/>
            </c:ext>
          </c:extLst>
        </c:ser>
        <c:dLbls>
          <c:dLblPos val="ctr"/>
          <c:showLegendKey val="0"/>
          <c:showVal val="1"/>
          <c:showCatName val="0"/>
          <c:showSerName val="0"/>
          <c:showPercent val="0"/>
          <c:showBubbleSize val="0"/>
        </c:dLbls>
        <c:gapWidth val="180"/>
        <c:axId val="1107589807"/>
        <c:axId val="1399907168"/>
      </c:barChart>
      <c:catAx>
        <c:axId val="1107589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399907168"/>
        <c:crosses val="autoZero"/>
        <c:auto val="1"/>
        <c:lblAlgn val="ctr"/>
        <c:lblOffset val="100"/>
        <c:noMultiLvlLbl val="0"/>
      </c:catAx>
      <c:valAx>
        <c:axId val="139990716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800"/>
                  <a:t>Proportion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07589807"/>
        <c:crosses val="autoZero"/>
        <c:crossBetween val="between"/>
      </c:valAx>
      <c:spPr>
        <a:noFill/>
        <a:ln>
          <a:noFill/>
        </a:ln>
        <a:effectLst/>
      </c:spPr>
    </c:plotArea>
    <c:legend>
      <c:legendPos val="b"/>
      <c:layout>
        <c:manualLayout>
          <c:xMode val="edge"/>
          <c:yMode val="edge"/>
          <c:x val="0"/>
          <c:y val="0.93005571287233524"/>
          <c:w val="0.98201771653543302"/>
          <c:h val="3.4044587550122601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hade val="15000"/>
        </a:schemeClr>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1B8857-3ED7-41D5-99B7-0FC3DDF29D46}" type="doc">
      <dgm:prSet loTypeId="urn:microsoft.com/office/officeart/2005/8/layout/cycle6" loCatId="cycle" qsTypeId="urn:microsoft.com/office/officeart/2005/8/quickstyle/simple1" qsCatId="simple" csTypeId="urn:microsoft.com/office/officeart/2005/8/colors/accent1_2" csCatId="accent1"/>
      <dgm:spPr/>
      <dgm:t>
        <a:bodyPr/>
        <a:lstStyle/>
        <a:p>
          <a:endParaRPr lang="en-US"/>
        </a:p>
      </dgm:t>
    </dgm:pt>
    <dgm:pt modelId="{40403F2D-1B3A-4500-9155-C9068575DAC2}">
      <dgm:prSet/>
      <dgm:spPr/>
      <dgm:t>
        <a:bodyPr/>
        <a:lstStyle/>
        <a:p>
          <a:r>
            <a:rPr lang="en-US"/>
            <a:t>NOWS occurs in up to 6.2 per 1,000 live births in the U.S.</a:t>
          </a:r>
        </a:p>
      </dgm:t>
    </dgm:pt>
    <dgm:pt modelId="{89C5CDF8-F0E3-468D-8732-E98CBDAA9C18}" type="parTrans" cxnId="{97CB3DD1-F6A1-4BA2-9C09-100CD5925FB3}">
      <dgm:prSet/>
      <dgm:spPr/>
      <dgm:t>
        <a:bodyPr/>
        <a:lstStyle/>
        <a:p>
          <a:endParaRPr lang="en-US"/>
        </a:p>
      </dgm:t>
    </dgm:pt>
    <dgm:pt modelId="{6DDC2D27-DC64-46A0-B2D6-15DB449383B8}" type="sibTrans" cxnId="{97CB3DD1-F6A1-4BA2-9C09-100CD5925FB3}">
      <dgm:prSet/>
      <dgm:spPr/>
      <dgm:t>
        <a:bodyPr/>
        <a:lstStyle/>
        <a:p>
          <a:endParaRPr lang="en-US"/>
        </a:p>
      </dgm:t>
    </dgm:pt>
    <dgm:pt modelId="{BA851DF2-2D33-42EA-8A1A-A7B10E281C72}">
      <dgm:prSet/>
      <dgm:spPr/>
      <dgm:t>
        <a:bodyPr/>
        <a:lstStyle/>
        <a:p>
          <a:r>
            <a:rPr lang="en-US" dirty="0"/>
            <a:t>Nonpharmacologic NOWS treatment practices reduce:</a:t>
          </a:r>
        </a:p>
      </dgm:t>
    </dgm:pt>
    <dgm:pt modelId="{7F56EB0C-A0D0-4FFD-ADFF-75BDEA2D1F6B}" type="parTrans" cxnId="{64FAB3DC-5899-4545-A8AF-1001FDF601F4}">
      <dgm:prSet/>
      <dgm:spPr/>
      <dgm:t>
        <a:bodyPr/>
        <a:lstStyle/>
        <a:p>
          <a:endParaRPr lang="en-US"/>
        </a:p>
      </dgm:t>
    </dgm:pt>
    <dgm:pt modelId="{D539B93F-F85E-4D6E-BF09-10A35F25934D}" type="sibTrans" cxnId="{64FAB3DC-5899-4545-A8AF-1001FDF601F4}">
      <dgm:prSet/>
      <dgm:spPr/>
      <dgm:t>
        <a:bodyPr/>
        <a:lstStyle/>
        <a:p>
          <a:endParaRPr lang="en-US"/>
        </a:p>
      </dgm:t>
    </dgm:pt>
    <dgm:pt modelId="{08B38F08-2398-3D40-9E72-9E6B82653FE3}" type="pres">
      <dgm:prSet presAssocID="{051B8857-3ED7-41D5-99B7-0FC3DDF29D46}" presName="cycle" presStyleCnt="0">
        <dgm:presLayoutVars>
          <dgm:dir/>
          <dgm:resizeHandles val="exact"/>
        </dgm:presLayoutVars>
      </dgm:prSet>
      <dgm:spPr/>
    </dgm:pt>
    <dgm:pt modelId="{9A5B1484-94D0-1D4E-A2A9-81EC9A92652E}" type="pres">
      <dgm:prSet presAssocID="{40403F2D-1B3A-4500-9155-C9068575DAC2}" presName="node" presStyleLbl="node1" presStyleIdx="0" presStyleCnt="2">
        <dgm:presLayoutVars>
          <dgm:bulletEnabled val="1"/>
        </dgm:presLayoutVars>
      </dgm:prSet>
      <dgm:spPr/>
    </dgm:pt>
    <dgm:pt modelId="{CE344873-5853-B64E-B677-D1030B797D95}" type="pres">
      <dgm:prSet presAssocID="{40403F2D-1B3A-4500-9155-C9068575DAC2}" presName="spNode" presStyleCnt="0"/>
      <dgm:spPr/>
    </dgm:pt>
    <dgm:pt modelId="{D747198A-4D70-6740-8C9B-E4205D626D59}" type="pres">
      <dgm:prSet presAssocID="{6DDC2D27-DC64-46A0-B2D6-15DB449383B8}" presName="sibTrans" presStyleLbl="sibTrans1D1" presStyleIdx="0" presStyleCnt="2"/>
      <dgm:spPr/>
    </dgm:pt>
    <dgm:pt modelId="{D6C37B0A-5C96-2C46-82FA-B97D57345DCE}" type="pres">
      <dgm:prSet presAssocID="{BA851DF2-2D33-42EA-8A1A-A7B10E281C72}" presName="node" presStyleLbl="node1" presStyleIdx="1" presStyleCnt="2">
        <dgm:presLayoutVars>
          <dgm:bulletEnabled val="1"/>
        </dgm:presLayoutVars>
      </dgm:prSet>
      <dgm:spPr/>
    </dgm:pt>
    <dgm:pt modelId="{C0F24492-6CB0-5544-934D-749461FB65C8}" type="pres">
      <dgm:prSet presAssocID="{BA851DF2-2D33-42EA-8A1A-A7B10E281C72}" presName="spNode" presStyleCnt="0"/>
      <dgm:spPr/>
    </dgm:pt>
    <dgm:pt modelId="{662C6B87-5AD9-2247-83AA-9904638946C2}" type="pres">
      <dgm:prSet presAssocID="{D539B93F-F85E-4D6E-BF09-10A35F25934D}" presName="sibTrans" presStyleLbl="sibTrans1D1" presStyleIdx="1" presStyleCnt="2"/>
      <dgm:spPr/>
    </dgm:pt>
  </dgm:ptLst>
  <dgm:cxnLst>
    <dgm:cxn modelId="{0860791B-3797-9747-9927-0466F2ED53D7}" type="presOf" srcId="{BA851DF2-2D33-42EA-8A1A-A7B10E281C72}" destId="{D6C37B0A-5C96-2C46-82FA-B97D57345DCE}" srcOrd="0" destOrd="0" presId="urn:microsoft.com/office/officeart/2005/8/layout/cycle6"/>
    <dgm:cxn modelId="{F3A34337-402F-F343-AF5F-4C570A6750C4}" type="presOf" srcId="{6DDC2D27-DC64-46A0-B2D6-15DB449383B8}" destId="{D747198A-4D70-6740-8C9B-E4205D626D59}" srcOrd="0" destOrd="0" presId="urn:microsoft.com/office/officeart/2005/8/layout/cycle6"/>
    <dgm:cxn modelId="{7725A58E-863E-7446-A6C3-366FF8818888}" type="presOf" srcId="{D539B93F-F85E-4D6E-BF09-10A35F25934D}" destId="{662C6B87-5AD9-2247-83AA-9904638946C2}" srcOrd="0" destOrd="0" presId="urn:microsoft.com/office/officeart/2005/8/layout/cycle6"/>
    <dgm:cxn modelId="{97CB3DD1-F6A1-4BA2-9C09-100CD5925FB3}" srcId="{051B8857-3ED7-41D5-99B7-0FC3DDF29D46}" destId="{40403F2D-1B3A-4500-9155-C9068575DAC2}" srcOrd="0" destOrd="0" parTransId="{89C5CDF8-F0E3-468D-8732-E98CBDAA9C18}" sibTransId="{6DDC2D27-DC64-46A0-B2D6-15DB449383B8}"/>
    <dgm:cxn modelId="{1BFAB8D5-B3F6-A144-B6BA-42ED096C074B}" type="presOf" srcId="{051B8857-3ED7-41D5-99B7-0FC3DDF29D46}" destId="{08B38F08-2398-3D40-9E72-9E6B82653FE3}" srcOrd="0" destOrd="0" presId="urn:microsoft.com/office/officeart/2005/8/layout/cycle6"/>
    <dgm:cxn modelId="{64FAB3DC-5899-4545-A8AF-1001FDF601F4}" srcId="{051B8857-3ED7-41D5-99B7-0FC3DDF29D46}" destId="{BA851DF2-2D33-42EA-8A1A-A7B10E281C72}" srcOrd="1" destOrd="0" parTransId="{7F56EB0C-A0D0-4FFD-ADFF-75BDEA2D1F6B}" sibTransId="{D539B93F-F85E-4D6E-BF09-10A35F25934D}"/>
    <dgm:cxn modelId="{4C2BFBEA-D287-3045-AC61-B149D3DBF737}" type="presOf" srcId="{40403F2D-1B3A-4500-9155-C9068575DAC2}" destId="{9A5B1484-94D0-1D4E-A2A9-81EC9A92652E}" srcOrd="0" destOrd="0" presId="urn:microsoft.com/office/officeart/2005/8/layout/cycle6"/>
    <dgm:cxn modelId="{0488A482-1D9A-4E42-B0F9-DC6A32918746}" type="presParOf" srcId="{08B38F08-2398-3D40-9E72-9E6B82653FE3}" destId="{9A5B1484-94D0-1D4E-A2A9-81EC9A92652E}" srcOrd="0" destOrd="0" presId="urn:microsoft.com/office/officeart/2005/8/layout/cycle6"/>
    <dgm:cxn modelId="{94852215-F90F-BD42-94E9-EA5EACCE3A47}" type="presParOf" srcId="{08B38F08-2398-3D40-9E72-9E6B82653FE3}" destId="{CE344873-5853-B64E-B677-D1030B797D95}" srcOrd="1" destOrd="0" presId="urn:microsoft.com/office/officeart/2005/8/layout/cycle6"/>
    <dgm:cxn modelId="{134D1664-E625-FA4B-832F-EFDCEA5AA078}" type="presParOf" srcId="{08B38F08-2398-3D40-9E72-9E6B82653FE3}" destId="{D747198A-4D70-6740-8C9B-E4205D626D59}" srcOrd="2" destOrd="0" presId="urn:microsoft.com/office/officeart/2005/8/layout/cycle6"/>
    <dgm:cxn modelId="{B9FA9BB9-22F2-6342-A108-CAD28999A185}" type="presParOf" srcId="{08B38F08-2398-3D40-9E72-9E6B82653FE3}" destId="{D6C37B0A-5C96-2C46-82FA-B97D57345DCE}" srcOrd="3" destOrd="0" presId="urn:microsoft.com/office/officeart/2005/8/layout/cycle6"/>
    <dgm:cxn modelId="{939F8287-042A-4442-8683-8C58AF3D3A21}" type="presParOf" srcId="{08B38F08-2398-3D40-9E72-9E6B82653FE3}" destId="{C0F24492-6CB0-5544-934D-749461FB65C8}" srcOrd="4" destOrd="0" presId="urn:microsoft.com/office/officeart/2005/8/layout/cycle6"/>
    <dgm:cxn modelId="{AE9067FD-5F07-7941-BE8E-B24A18C87811}" type="presParOf" srcId="{08B38F08-2398-3D40-9E72-9E6B82653FE3}" destId="{662C6B87-5AD9-2247-83AA-9904638946C2}"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FE1DB5-F4C0-447F-A2C1-F132C53E175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4D1D38F-FF1E-433F-ACCA-CE3E5ED5F1C5}">
      <dgm:prSet custT="1"/>
      <dgm:spPr/>
      <dgm:t>
        <a:bodyPr/>
        <a:lstStyle/>
        <a:p>
          <a:r>
            <a:rPr lang="en-US" sz="2400" b="1" dirty="0"/>
            <a:t>531 Perinatal Nurses (Labor, postpartum, NICU, peds) completed surveys</a:t>
          </a:r>
          <a:endParaRPr lang="en-US" sz="2400" dirty="0"/>
        </a:p>
      </dgm:t>
    </dgm:pt>
    <dgm:pt modelId="{CC72C2CF-6E54-46BA-9A1B-5D8657BF4836}" type="parTrans" cxnId="{6BDFD1DB-B02A-4E91-968A-A4FE14BFA686}">
      <dgm:prSet/>
      <dgm:spPr/>
      <dgm:t>
        <a:bodyPr/>
        <a:lstStyle/>
        <a:p>
          <a:endParaRPr lang="en-US"/>
        </a:p>
      </dgm:t>
    </dgm:pt>
    <dgm:pt modelId="{6B0FAC7F-79D4-4A49-AFF1-283B78FE1007}" type="sibTrans" cxnId="{6BDFD1DB-B02A-4E91-968A-A4FE14BFA686}">
      <dgm:prSet/>
      <dgm:spPr/>
      <dgm:t>
        <a:bodyPr/>
        <a:lstStyle/>
        <a:p>
          <a:endParaRPr lang="en-US"/>
        </a:p>
      </dgm:t>
    </dgm:pt>
    <dgm:pt modelId="{3D5F4E6E-6082-4675-84F9-6BC8F15A74AC}">
      <dgm:prSet custT="1"/>
      <dgm:spPr/>
      <dgm:t>
        <a:bodyPr/>
        <a:lstStyle/>
        <a:p>
          <a:r>
            <a:rPr lang="en-US" sz="1800" dirty="0"/>
            <a:t>Implementation Climate Scale (scores &gt;2.5= 1; &lt;2.5=0)</a:t>
          </a:r>
        </a:p>
      </dgm:t>
    </dgm:pt>
    <dgm:pt modelId="{F4B63328-F6D6-480D-9F84-15756D38EA74}" type="parTrans" cxnId="{DA4B8A04-10D1-47DA-B28E-086BA00B92CF}">
      <dgm:prSet/>
      <dgm:spPr/>
      <dgm:t>
        <a:bodyPr/>
        <a:lstStyle/>
        <a:p>
          <a:endParaRPr lang="en-US"/>
        </a:p>
      </dgm:t>
    </dgm:pt>
    <dgm:pt modelId="{4AAEA3C8-3B15-4F4B-A12E-04F6AA2EB606}" type="sibTrans" cxnId="{DA4B8A04-10D1-47DA-B28E-086BA00B92CF}">
      <dgm:prSet/>
      <dgm:spPr/>
      <dgm:t>
        <a:bodyPr/>
        <a:lstStyle/>
        <a:p>
          <a:endParaRPr lang="en-US"/>
        </a:p>
      </dgm:t>
    </dgm:pt>
    <dgm:pt modelId="{D85D0A53-F52E-414A-9072-FE1F0FC8B8D3}">
      <dgm:prSet custT="1"/>
      <dgm:spPr/>
      <dgm:t>
        <a:bodyPr/>
        <a:lstStyle/>
        <a:p>
          <a:r>
            <a:rPr lang="en-US" sz="1800" dirty="0"/>
            <a:t>Modified Attitudes About Drug Use in Pregnancy Scale (scores 4-5= 1; ≤3= 0)</a:t>
          </a:r>
        </a:p>
      </dgm:t>
    </dgm:pt>
    <dgm:pt modelId="{3516C569-1439-4FE5-B9B2-D0C693FD82C7}" type="parTrans" cxnId="{D4236573-9985-468F-937D-DE78DB3EC9FF}">
      <dgm:prSet/>
      <dgm:spPr/>
      <dgm:t>
        <a:bodyPr/>
        <a:lstStyle/>
        <a:p>
          <a:endParaRPr lang="en-US"/>
        </a:p>
      </dgm:t>
    </dgm:pt>
    <dgm:pt modelId="{E3006C84-00C9-4083-B493-6B59239CE8CC}" type="sibTrans" cxnId="{D4236573-9985-468F-937D-DE78DB3EC9FF}">
      <dgm:prSet/>
      <dgm:spPr/>
      <dgm:t>
        <a:bodyPr/>
        <a:lstStyle/>
        <a:p>
          <a:endParaRPr lang="en-US"/>
        </a:p>
      </dgm:t>
    </dgm:pt>
    <dgm:pt modelId="{4E82982C-6C76-4DD9-9D35-6B413A57B211}">
      <dgm:prSet custT="1"/>
      <dgm:spPr/>
      <dgm:t>
        <a:bodyPr/>
        <a:lstStyle/>
        <a:p>
          <a:r>
            <a:rPr lang="en-US" sz="2400" b="1" dirty="0"/>
            <a:t>254 Linked Maternal-Infant Medical Records (2016-19); eligible to chestfeed per org</a:t>
          </a:r>
          <a:endParaRPr lang="en-US" sz="2400" dirty="0"/>
        </a:p>
      </dgm:t>
    </dgm:pt>
    <dgm:pt modelId="{9418276E-ED89-42C8-80A4-E3822EBC78E4}" type="parTrans" cxnId="{8F179532-469A-46B3-94A0-26B4C406FF57}">
      <dgm:prSet/>
      <dgm:spPr/>
      <dgm:t>
        <a:bodyPr/>
        <a:lstStyle/>
        <a:p>
          <a:endParaRPr lang="en-US"/>
        </a:p>
      </dgm:t>
    </dgm:pt>
    <dgm:pt modelId="{17CFFCFC-AFE4-4567-B25E-62DB7272FE09}" type="sibTrans" cxnId="{8F179532-469A-46B3-94A0-26B4C406FF57}">
      <dgm:prSet/>
      <dgm:spPr/>
      <dgm:t>
        <a:bodyPr/>
        <a:lstStyle/>
        <a:p>
          <a:endParaRPr lang="en-US"/>
        </a:p>
      </dgm:t>
    </dgm:pt>
    <dgm:pt modelId="{CFE20C4D-FF94-445B-A011-904F6559A8A6}">
      <dgm:prSet custT="1"/>
      <dgm:spPr/>
      <dgm:t>
        <a:bodyPr/>
        <a:lstStyle/>
        <a:p>
          <a:r>
            <a:rPr lang="en-US" sz="1800" dirty="0"/>
            <a:t>Chestfeeding and skin-to-skin (1=at least once; 0=no occurrence)</a:t>
          </a:r>
        </a:p>
      </dgm:t>
    </dgm:pt>
    <dgm:pt modelId="{1619F807-3C33-4AFA-B92D-A2648096BC5E}" type="parTrans" cxnId="{1EA5C332-D667-4F33-A9BC-84B60FFD4353}">
      <dgm:prSet/>
      <dgm:spPr/>
      <dgm:t>
        <a:bodyPr/>
        <a:lstStyle/>
        <a:p>
          <a:endParaRPr lang="en-US"/>
        </a:p>
      </dgm:t>
    </dgm:pt>
    <dgm:pt modelId="{F62B4146-F85C-46C0-A3B3-EB83A5CA231F}" type="sibTrans" cxnId="{1EA5C332-D667-4F33-A9BC-84B60FFD4353}">
      <dgm:prSet/>
      <dgm:spPr/>
      <dgm:t>
        <a:bodyPr/>
        <a:lstStyle/>
        <a:p>
          <a:endParaRPr lang="en-US"/>
        </a:p>
      </dgm:t>
    </dgm:pt>
    <dgm:pt modelId="{FD3FBD5E-FFED-40A5-97EE-FAC0D338F002}">
      <dgm:prSet custT="1"/>
      <dgm:spPr/>
      <dgm:t>
        <a:bodyPr/>
        <a:lstStyle/>
        <a:p>
          <a:r>
            <a:rPr lang="en-US" sz="1800" dirty="0"/>
            <a:t>Maternal age, home distance from hospital, reproductive history, infant gestational age, and NICU admission collected as covariates</a:t>
          </a:r>
        </a:p>
      </dgm:t>
    </dgm:pt>
    <dgm:pt modelId="{8B2B2E2B-20CD-475F-A7AF-9E99C0BF889B}" type="parTrans" cxnId="{D83A4721-9B1B-4233-AF8B-E4D68DB441EA}">
      <dgm:prSet/>
      <dgm:spPr/>
      <dgm:t>
        <a:bodyPr/>
        <a:lstStyle/>
        <a:p>
          <a:endParaRPr lang="en-US"/>
        </a:p>
      </dgm:t>
    </dgm:pt>
    <dgm:pt modelId="{818127B8-C1C2-4239-B1FC-39A260C0683A}" type="sibTrans" cxnId="{D83A4721-9B1B-4233-AF8B-E4D68DB441EA}">
      <dgm:prSet/>
      <dgm:spPr/>
      <dgm:t>
        <a:bodyPr/>
        <a:lstStyle/>
        <a:p>
          <a:endParaRPr lang="en-US"/>
        </a:p>
      </dgm:t>
    </dgm:pt>
    <dgm:pt modelId="{3B41008F-947B-5E4F-ACAC-FBD59D4EB2FC}" type="pres">
      <dgm:prSet presAssocID="{3EFE1DB5-F4C0-447F-A2C1-F132C53E1758}" presName="diagram" presStyleCnt="0">
        <dgm:presLayoutVars>
          <dgm:dir/>
          <dgm:resizeHandles val="exact"/>
        </dgm:presLayoutVars>
      </dgm:prSet>
      <dgm:spPr/>
    </dgm:pt>
    <dgm:pt modelId="{AEBEAE67-91BD-0948-B2DB-800DE4DE2FBB}" type="pres">
      <dgm:prSet presAssocID="{F4D1D38F-FF1E-433F-ACCA-CE3E5ED5F1C5}" presName="node" presStyleLbl="node1" presStyleIdx="0" presStyleCnt="2" custScaleY="115282">
        <dgm:presLayoutVars>
          <dgm:bulletEnabled val="1"/>
        </dgm:presLayoutVars>
      </dgm:prSet>
      <dgm:spPr/>
    </dgm:pt>
    <dgm:pt modelId="{950214BD-8A04-1741-9C94-270C7AF866B4}" type="pres">
      <dgm:prSet presAssocID="{6B0FAC7F-79D4-4A49-AFF1-283B78FE1007}" presName="sibTrans" presStyleCnt="0"/>
      <dgm:spPr/>
    </dgm:pt>
    <dgm:pt modelId="{4BD5DBF9-152F-094E-9409-11D0ECDEDDF9}" type="pres">
      <dgm:prSet presAssocID="{4E82982C-6C76-4DD9-9D35-6B413A57B211}" presName="node" presStyleLbl="node1" presStyleIdx="1" presStyleCnt="2" custScaleY="116472">
        <dgm:presLayoutVars>
          <dgm:bulletEnabled val="1"/>
        </dgm:presLayoutVars>
      </dgm:prSet>
      <dgm:spPr/>
    </dgm:pt>
  </dgm:ptLst>
  <dgm:cxnLst>
    <dgm:cxn modelId="{DA4B8A04-10D1-47DA-B28E-086BA00B92CF}" srcId="{F4D1D38F-FF1E-433F-ACCA-CE3E5ED5F1C5}" destId="{3D5F4E6E-6082-4675-84F9-6BC8F15A74AC}" srcOrd="0" destOrd="0" parTransId="{F4B63328-F6D6-480D-9F84-15756D38EA74}" sibTransId="{4AAEA3C8-3B15-4F4B-A12E-04F6AA2EB606}"/>
    <dgm:cxn modelId="{D83A4721-9B1B-4233-AF8B-E4D68DB441EA}" srcId="{4E82982C-6C76-4DD9-9D35-6B413A57B211}" destId="{FD3FBD5E-FFED-40A5-97EE-FAC0D338F002}" srcOrd="1" destOrd="0" parTransId="{8B2B2E2B-20CD-475F-A7AF-9E99C0BF889B}" sibTransId="{818127B8-C1C2-4239-B1FC-39A260C0683A}"/>
    <dgm:cxn modelId="{48B65132-155F-2F4C-9E0F-5D9E5C353BEE}" type="presOf" srcId="{3D5F4E6E-6082-4675-84F9-6BC8F15A74AC}" destId="{AEBEAE67-91BD-0948-B2DB-800DE4DE2FBB}" srcOrd="0" destOrd="1" presId="urn:microsoft.com/office/officeart/2005/8/layout/default"/>
    <dgm:cxn modelId="{8F179532-469A-46B3-94A0-26B4C406FF57}" srcId="{3EFE1DB5-F4C0-447F-A2C1-F132C53E1758}" destId="{4E82982C-6C76-4DD9-9D35-6B413A57B211}" srcOrd="1" destOrd="0" parTransId="{9418276E-ED89-42C8-80A4-E3822EBC78E4}" sibTransId="{17CFFCFC-AFE4-4567-B25E-62DB7272FE09}"/>
    <dgm:cxn modelId="{1EA5C332-D667-4F33-A9BC-84B60FFD4353}" srcId="{4E82982C-6C76-4DD9-9D35-6B413A57B211}" destId="{CFE20C4D-FF94-445B-A011-904F6559A8A6}" srcOrd="0" destOrd="0" parTransId="{1619F807-3C33-4AFA-B92D-A2648096BC5E}" sibTransId="{F62B4146-F85C-46C0-A3B3-EB83A5CA231F}"/>
    <dgm:cxn modelId="{57EB1E33-90D5-2345-AAAA-F45BA84EDB75}" type="presOf" srcId="{F4D1D38F-FF1E-433F-ACCA-CE3E5ED5F1C5}" destId="{AEBEAE67-91BD-0948-B2DB-800DE4DE2FBB}" srcOrd="0" destOrd="0" presId="urn:microsoft.com/office/officeart/2005/8/layout/default"/>
    <dgm:cxn modelId="{FF69E251-70C8-E34F-B5E7-2450856BFEAC}" type="presOf" srcId="{D85D0A53-F52E-414A-9072-FE1F0FC8B8D3}" destId="{AEBEAE67-91BD-0948-B2DB-800DE4DE2FBB}" srcOrd="0" destOrd="2" presId="urn:microsoft.com/office/officeart/2005/8/layout/default"/>
    <dgm:cxn modelId="{D4236573-9985-468F-937D-DE78DB3EC9FF}" srcId="{F4D1D38F-FF1E-433F-ACCA-CE3E5ED5F1C5}" destId="{D85D0A53-F52E-414A-9072-FE1F0FC8B8D3}" srcOrd="1" destOrd="0" parTransId="{3516C569-1439-4FE5-B9B2-D0C693FD82C7}" sibTransId="{E3006C84-00C9-4083-B493-6B59239CE8CC}"/>
    <dgm:cxn modelId="{B8E5E983-D8FB-F94E-ABB0-3076FF856935}" type="presOf" srcId="{CFE20C4D-FF94-445B-A011-904F6559A8A6}" destId="{4BD5DBF9-152F-094E-9409-11D0ECDEDDF9}" srcOrd="0" destOrd="1" presId="urn:microsoft.com/office/officeart/2005/8/layout/default"/>
    <dgm:cxn modelId="{14A58D90-EE44-D941-B133-59412D8AAB54}" type="presOf" srcId="{4E82982C-6C76-4DD9-9D35-6B413A57B211}" destId="{4BD5DBF9-152F-094E-9409-11D0ECDEDDF9}" srcOrd="0" destOrd="0" presId="urn:microsoft.com/office/officeart/2005/8/layout/default"/>
    <dgm:cxn modelId="{FEDC179A-5E55-0842-B250-AF7A09EF75A7}" type="presOf" srcId="{3EFE1DB5-F4C0-447F-A2C1-F132C53E1758}" destId="{3B41008F-947B-5E4F-ACAC-FBD59D4EB2FC}" srcOrd="0" destOrd="0" presId="urn:microsoft.com/office/officeart/2005/8/layout/default"/>
    <dgm:cxn modelId="{448DBFC9-27E9-3E47-87FC-071B37286DE6}" type="presOf" srcId="{FD3FBD5E-FFED-40A5-97EE-FAC0D338F002}" destId="{4BD5DBF9-152F-094E-9409-11D0ECDEDDF9}" srcOrd="0" destOrd="2" presId="urn:microsoft.com/office/officeart/2005/8/layout/default"/>
    <dgm:cxn modelId="{6BDFD1DB-B02A-4E91-968A-A4FE14BFA686}" srcId="{3EFE1DB5-F4C0-447F-A2C1-F132C53E1758}" destId="{F4D1D38F-FF1E-433F-ACCA-CE3E5ED5F1C5}" srcOrd="0" destOrd="0" parTransId="{CC72C2CF-6E54-46BA-9A1B-5D8657BF4836}" sibTransId="{6B0FAC7F-79D4-4A49-AFF1-283B78FE1007}"/>
    <dgm:cxn modelId="{4E3E1CAB-9C76-344E-9349-1AB1AE217A22}" type="presParOf" srcId="{3B41008F-947B-5E4F-ACAC-FBD59D4EB2FC}" destId="{AEBEAE67-91BD-0948-B2DB-800DE4DE2FBB}" srcOrd="0" destOrd="0" presId="urn:microsoft.com/office/officeart/2005/8/layout/default"/>
    <dgm:cxn modelId="{453B9038-E9D7-D545-A41E-BDAD77FBFFE0}" type="presParOf" srcId="{3B41008F-947B-5E4F-ACAC-FBD59D4EB2FC}" destId="{950214BD-8A04-1741-9C94-270C7AF866B4}" srcOrd="1" destOrd="0" presId="urn:microsoft.com/office/officeart/2005/8/layout/default"/>
    <dgm:cxn modelId="{3E80C4F5-D09D-7848-A338-D4F4F333A932}" type="presParOf" srcId="{3B41008F-947B-5E4F-ACAC-FBD59D4EB2FC}" destId="{4BD5DBF9-152F-094E-9409-11D0ECDEDDF9}" srcOrd="2"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B1484-94D0-1D4E-A2A9-81EC9A92652E}">
      <dsp:nvSpPr>
        <dsp:cNvPr id="0" name=""/>
        <dsp:cNvSpPr/>
      </dsp:nvSpPr>
      <dsp:spPr>
        <a:xfrm>
          <a:off x="1704730" y="1171935"/>
          <a:ext cx="3378547" cy="21960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NOWS occurs in up to 6.2 per 1,000 live births in the U.S.</a:t>
          </a:r>
        </a:p>
      </dsp:txBody>
      <dsp:txXfrm>
        <a:off x="1811933" y="1279138"/>
        <a:ext cx="3164141" cy="1981649"/>
      </dsp:txXfrm>
    </dsp:sp>
    <dsp:sp modelId="{D747198A-4D70-6740-8C9B-E4205D626D59}">
      <dsp:nvSpPr>
        <dsp:cNvPr id="0" name=""/>
        <dsp:cNvSpPr/>
      </dsp:nvSpPr>
      <dsp:spPr>
        <a:xfrm>
          <a:off x="3394004" y="406167"/>
          <a:ext cx="3727591" cy="3727591"/>
        </a:xfrm>
        <a:custGeom>
          <a:avLst/>
          <a:gdLst/>
          <a:ahLst/>
          <a:cxnLst/>
          <a:rect l="0" t="0" r="0" b="0"/>
          <a:pathLst>
            <a:path>
              <a:moveTo>
                <a:pt x="375725" y="741574"/>
              </a:moveTo>
              <a:arcTo wR="1863795" hR="1863795" stAng="13021297" swAng="635740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6C37B0A-5C96-2C46-82FA-B97D57345DCE}">
      <dsp:nvSpPr>
        <dsp:cNvPr id="0" name=""/>
        <dsp:cNvSpPr/>
      </dsp:nvSpPr>
      <dsp:spPr>
        <a:xfrm>
          <a:off x="5432322" y="1171935"/>
          <a:ext cx="3378547" cy="21960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Nonpharmacologic NOWS treatment practices reduce:</a:t>
          </a:r>
        </a:p>
      </dsp:txBody>
      <dsp:txXfrm>
        <a:off x="5539525" y="1279138"/>
        <a:ext cx="3164141" cy="1981649"/>
      </dsp:txXfrm>
    </dsp:sp>
    <dsp:sp modelId="{662C6B87-5AD9-2247-83AA-9904638946C2}">
      <dsp:nvSpPr>
        <dsp:cNvPr id="0" name=""/>
        <dsp:cNvSpPr/>
      </dsp:nvSpPr>
      <dsp:spPr>
        <a:xfrm>
          <a:off x="3394004" y="406167"/>
          <a:ext cx="3727591" cy="3727591"/>
        </a:xfrm>
        <a:custGeom>
          <a:avLst/>
          <a:gdLst/>
          <a:ahLst/>
          <a:cxnLst/>
          <a:rect l="0" t="0" r="0" b="0"/>
          <a:pathLst>
            <a:path>
              <a:moveTo>
                <a:pt x="3351865" y="2986017"/>
              </a:moveTo>
              <a:arcTo wR="1863795" hR="1863795" stAng="2221297" swAng="635740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EAE67-91BD-0948-B2DB-800DE4DE2FBB}">
      <dsp:nvSpPr>
        <dsp:cNvPr id="0" name=""/>
        <dsp:cNvSpPr/>
      </dsp:nvSpPr>
      <dsp:spPr>
        <a:xfrm>
          <a:off x="1042" y="224424"/>
          <a:ext cx="4067681" cy="28135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531 Perinatal Nurses (Labor, postpartum, NICU, peds) completed surveys</a:t>
          </a:r>
          <a:endParaRPr lang="en-US" sz="2400" kern="1200" dirty="0"/>
        </a:p>
        <a:p>
          <a:pPr marL="171450" lvl="1" indent="-171450" algn="l" defTabSz="800100">
            <a:lnSpc>
              <a:spcPct val="90000"/>
            </a:lnSpc>
            <a:spcBef>
              <a:spcPct val="0"/>
            </a:spcBef>
            <a:spcAft>
              <a:spcPct val="15000"/>
            </a:spcAft>
            <a:buChar char="•"/>
          </a:pPr>
          <a:r>
            <a:rPr lang="en-US" sz="1800" kern="1200" dirty="0"/>
            <a:t>Implementation Climate Scale (scores &gt;2.5= 1; &lt;2.5=0)</a:t>
          </a:r>
        </a:p>
        <a:p>
          <a:pPr marL="171450" lvl="1" indent="-171450" algn="l" defTabSz="800100">
            <a:lnSpc>
              <a:spcPct val="90000"/>
            </a:lnSpc>
            <a:spcBef>
              <a:spcPct val="0"/>
            </a:spcBef>
            <a:spcAft>
              <a:spcPct val="15000"/>
            </a:spcAft>
            <a:buChar char="•"/>
          </a:pPr>
          <a:r>
            <a:rPr lang="en-US" sz="1800" kern="1200" dirty="0"/>
            <a:t>Modified Attitudes About Drug Use in Pregnancy Scale (scores 4-5= 1; ≤3= 0)</a:t>
          </a:r>
        </a:p>
      </dsp:txBody>
      <dsp:txXfrm>
        <a:off x="1042" y="224424"/>
        <a:ext cx="4067681" cy="2813582"/>
      </dsp:txXfrm>
    </dsp:sp>
    <dsp:sp modelId="{4BD5DBF9-152F-094E-9409-11D0ECDEDDF9}">
      <dsp:nvSpPr>
        <dsp:cNvPr id="0" name=""/>
        <dsp:cNvSpPr/>
      </dsp:nvSpPr>
      <dsp:spPr>
        <a:xfrm>
          <a:off x="4475492" y="209903"/>
          <a:ext cx="4067681" cy="28426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254 Linked Maternal-Infant Medical Records (2016-19); eligible to chestfeed per org</a:t>
          </a:r>
          <a:endParaRPr lang="en-US" sz="2400" kern="1200" dirty="0"/>
        </a:p>
        <a:p>
          <a:pPr marL="171450" lvl="1" indent="-171450" algn="l" defTabSz="800100">
            <a:lnSpc>
              <a:spcPct val="90000"/>
            </a:lnSpc>
            <a:spcBef>
              <a:spcPct val="0"/>
            </a:spcBef>
            <a:spcAft>
              <a:spcPct val="15000"/>
            </a:spcAft>
            <a:buChar char="•"/>
          </a:pPr>
          <a:r>
            <a:rPr lang="en-US" sz="1800" kern="1200" dirty="0"/>
            <a:t>Chestfeeding and skin-to-skin (1=at least once; 0=no occurrence)</a:t>
          </a:r>
        </a:p>
        <a:p>
          <a:pPr marL="171450" lvl="1" indent="-171450" algn="l" defTabSz="800100">
            <a:lnSpc>
              <a:spcPct val="90000"/>
            </a:lnSpc>
            <a:spcBef>
              <a:spcPct val="0"/>
            </a:spcBef>
            <a:spcAft>
              <a:spcPct val="15000"/>
            </a:spcAft>
            <a:buChar char="•"/>
          </a:pPr>
          <a:r>
            <a:rPr lang="en-US" sz="1800" kern="1200" dirty="0"/>
            <a:t>Maternal age, home distance from hospital, reproductive history, infant gestational age, and NICU admission collected as covariates</a:t>
          </a:r>
        </a:p>
      </dsp:txBody>
      <dsp:txXfrm>
        <a:off x="4475492" y="209903"/>
        <a:ext cx="4067681" cy="2842625"/>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0.78234</cdr:x>
      <cdr:y>0.44243</cdr:y>
    </cdr:from>
    <cdr:to>
      <cdr:x>0.98062</cdr:x>
      <cdr:y>0.61082</cdr:y>
    </cdr:to>
    <cdr:sp macro="" textlink="">
      <cdr:nvSpPr>
        <cdr:cNvPr id="2" name="TextBox 43">
          <a:extLst xmlns:a="http://schemas.openxmlformats.org/drawingml/2006/main">
            <a:ext uri="{FF2B5EF4-FFF2-40B4-BE49-F238E27FC236}">
              <a16:creationId xmlns:a16="http://schemas.microsoft.com/office/drawing/2014/main" id="{52EF0F97-1422-FA6B-2E14-8F8DB3BC81ED}"/>
            </a:ext>
          </a:extLst>
        </cdr:cNvPr>
        <cdr:cNvSpPr txBox="1"/>
      </cdr:nvSpPr>
      <cdr:spPr>
        <a:xfrm xmlns:a="http://schemas.openxmlformats.org/drawingml/2006/main">
          <a:off x="7582057" y="3477316"/>
          <a:ext cx="1921680" cy="132343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4000" dirty="0"/>
            <a:t>-Climate</a:t>
          </a:r>
        </a:p>
        <a:p xmlns:a="http://schemas.openxmlformats.org/drawingml/2006/main">
          <a:r>
            <a:rPr lang="en-US" sz="4000" dirty="0"/>
            <a:t>+Stigma</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0D0F64-CB6A-F246-80B8-AE26CD0AB1C9}" type="datetimeFigureOut">
              <a:rPr lang="en-US" smtClean="0"/>
              <a:t>11/12/24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41A3FF-23A0-454E-96E4-653CD6D8A884}" type="slidenum">
              <a:rPr lang="en-US" smtClean="0"/>
              <a:t>‹#›</a:t>
            </a:fld>
            <a:endParaRPr lang="en-US"/>
          </a:p>
        </p:txBody>
      </p:sp>
    </p:spTree>
    <p:extLst>
      <p:ext uri="{BB962C8B-B14F-4D97-AF65-F5344CB8AC3E}">
        <p14:creationId xmlns:p14="http://schemas.microsoft.com/office/powerpoint/2010/main" val="270749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Times New Roman" panose="02020603050405020304" pitchFamily="18" charset="0"/>
                <a:cs typeface="Times New Roman" panose="02020603050405020304" pitchFamily="18" charset="0"/>
              </a:rPr>
              <a:t>Family-delivered nonpharmacologic care is primary treatment for neonatal opioid withdrawal syndrome (NOWS). However, chestfeeding rates among birthing persons treated for opioid use disorder remain low, and little is known regarding skin-to-skin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StS</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care. Challenges to implementing nonpharmacologic care may be due to context factors of implementation climate, or the receptivity of the clinical context to evidence-based practices, and clinician stigmatizing attitudes towards perinatal substance use (PSU). </a:t>
            </a:r>
            <a:endParaRPr lang="en-US" dirty="0"/>
          </a:p>
        </p:txBody>
      </p:sp>
      <p:sp>
        <p:nvSpPr>
          <p:cNvPr id="4" name="Slide Number Placeholder 3"/>
          <p:cNvSpPr>
            <a:spLocks noGrp="1"/>
          </p:cNvSpPr>
          <p:nvPr>
            <p:ph type="sldNum" sz="quarter" idx="5"/>
          </p:nvPr>
        </p:nvSpPr>
        <p:spPr/>
        <p:txBody>
          <a:bodyPr/>
          <a:lstStyle/>
          <a:p>
            <a:fld id="{2A41A3FF-23A0-454E-96E4-653CD6D8A884}" type="slidenum">
              <a:rPr lang="en-US" smtClean="0"/>
              <a:t>4</a:t>
            </a:fld>
            <a:endParaRPr lang="en-US"/>
          </a:p>
        </p:txBody>
      </p:sp>
    </p:spTree>
    <p:extLst>
      <p:ext uri="{BB962C8B-B14F-4D97-AF65-F5344CB8AC3E}">
        <p14:creationId xmlns:p14="http://schemas.microsoft.com/office/powerpoint/2010/main" val="214620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41A3FF-23A0-454E-96E4-653CD6D8A884}" type="slidenum">
              <a:rPr lang="en-US" smtClean="0"/>
              <a:t>5</a:t>
            </a:fld>
            <a:endParaRPr lang="en-US"/>
          </a:p>
        </p:txBody>
      </p:sp>
    </p:spTree>
    <p:extLst>
      <p:ext uri="{BB962C8B-B14F-4D97-AF65-F5344CB8AC3E}">
        <p14:creationId xmlns:p14="http://schemas.microsoft.com/office/powerpoint/2010/main" val="203710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41A3FF-23A0-454E-96E4-653CD6D8A884}" type="slidenum">
              <a:rPr lang="en-US" smtClean="0"/>
              <a:t>6</a:t>
            </a:fld>
            <a:endParaRPr lang="en-US"/>
          </a:p>
        </p:txBody>
      </p:sp>
    </p:spTree>
    <p:extLst>
      <p:ext uri="{BB962C8B-B14F-4D97-AF65-F5344CB8AC3E}">
        <p14:creationId xmlns:p14="http://schemas.microsoft.com/office/powerpoint/2010/main" val="505496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41A3FF-23A0-454E-96E4-653CD6D8A884}" type="slidenum">
              <a:rPr lang="en-US" smtClean="0"/>
              <a:t>10</a:t>
            </a:fld>
            <a:endParaRPr lang="en-US"/>
          </a:p>
        </p:txBody>
      </p:sp>
    </p:spTree>
    <p:extLst>
      <p:ext uri="{BB962C8B-B14F-4D97-AF65-F5344CB8AC3E}">
        <p14:creationId xmlns:p14="http://schemas.microsoft.com/office/powerpoint/2010/main" val="2542988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FED3E-C84B-1B74-0BB9-922ABD9525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29C31E-F67A-B7FE-447D-089D7A8E30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F29111-1718-E107-6A14-4F550425564D}"/>
              </a:ext>
            </a:extLst>
          </p:cNvPr>
          <p:cNvSpPr>
            <a:spLocks noGrp="1"/>
          </p:cNvSpPr>
          <p:nvPr>
            <p:ph type="dt" sz="half" idx="10"/>
          </p:nvPr>
        </p:nvSpPr>
        <p:spPr/>
        <p:txBody>
          <a:bodyPr/>
          <a:lstStyle/>
          <a:p>
            <a:fld id="{AEC4550C-8D15-C64E-B326-A69357E291A8}" type="datetimeFigureOut">
              <a:rPr lang="en-US" smtClean="0"/>
              <a:t>11/12/24</a:t>
            </a:fld>
            <a:endParaRPr lang="en-US"/>
          </a:p>
        </p:txBody>
      </p:sp>
      <p:sp>
        <p:nvSpPr>
          <p:cNvPr id="5" name="Footer Placeholder 4">
            <a:extLst>
              <a:ext uri="{FF2B5EF4-FFF2-40B4-BE49-F238E27FC236}">
                <a16:creationId xmlns:a16="http://schemas.microsoft.com/office/drawing/2014/main" id="{D3FFD5A7-3FF5-E065-3B2F-B86FF13021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15D20F-0A0B-3A0D-7269-6A7CE0F0506F}"/>
              </a:ext>
            </a:extLst>
          </p:cNvPr>
          <p:cNvSpPr>
            <a:spLocks noGrp="1"/>
          </p:cNvSpPr>
          <p:nvPr>
            <p:ph type="sldNum" sz="quarter" idx="12"/>
          </p:nvPr>
        </p:nvSpPr>
        <p:spPr/>
        <p:txBody>
          <a:bodyPr/>
          <a:lstStyle/>
          <a:p>
            <a:fld id="{FBD60837-3E65-E146-9862-87C84C1C2EFA}" type="slidenum">
              <a:rPr lang="en-US" smtClean="0"/>
              <a:t>‹#›</a:t>
            </a:fld>
            <a:endParaRPr lang="en-US"/>
          </a:p>
        </p:txBody>
      </p:sp>
    </p:spTree>
    <p:extLst>
      <p:ext uri="{BB962C8B-B14F-4D97-AF65-F5344CB8AC3E}">
        <p14:creationId xmlns:p14="http://schemas.microsoft.com/office/powerpoint/2010/main" val="2607148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C1C7F-49F3-A3D7-E665-436456A49B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2F4A29-9F67-CCCD-3433-5FC5042C7D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6339D1-90B1-7D70-C19A-19044B3A57D2}"/>
              </a:ext>
            </a:extLst>
          </p:cNvPr>
          <p:cNvSpPr>
            <a:spLocks noGrp="1"/>
          </p:cNvSpPr>
          <p:nvPr>
            <p:ph type="dt" sz="half" idx="10"/>
          </p:nvPr>
        </p:nvSpPr>
        <p:spPr/>
        <p:txBody>
          <a:bodyPr/>
          <a:lstStyle/>
          <a:p>
            <a:fld id="{536770CD-CD98-254C-9B93-C9A0CBFAD714}" type="datetimeFigureOut">
              <a:rPr lang="en-US" smtClean="0"/>
              <a:t>11/12/24</a:t>
            </a:fld>
            <a:endParaRPr lang="en-US"/>
          </a:p>
        </p:txBody>
      </p:sp>
      <p:sp>
        <p:nvSpPr>
          <p:cNvPr id="5" name="Footer Placeholder 4">
            <a:extLst>
              <a:ext uri="{FF2B5EF4-FFF2-40B4-BE49-F238E27FC236}">
                <a16:creationId xmlns:a16="http://schemas.microsoft.com/office/drawing/2014/main" id="{7E96762F-FA07-FDEC-22FD-2B827CE9A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E658C-9AD6-F30F-D312-2700EED7438A}"/>
              </a:ext>
            </a:extLst>
          </p:cNvPr>
          <p:cNvSpPr>
            <a:spLocks noGrp="1"/>
          </p:cNvSpPr>
          <p:nvPr>
            <p:ph type="sldNum" sz="quarter" idx="12"/>
          </p:nvPr>
        </p:nvSpPr>
        <p:spPr/>
        <p:txBody>
          <a:bodyPr/>
          <a:lstStyle/>
          <a:p>
            <a:fld id="{5332C18A-ACA9-B04E-8F54-F82EF314B048}" type="slidenum">
              <a:rPr lang="en-US" smtClean="0"/>
              <a:t>‹#›</a:t>
            </a:fld>
            <a:endParaRPr lang="en-US"/>
          </a:p>
        </p:txBody>
      </p:sp>
    </p:spTree>
    <p:extLst>
      <p:ext uri="{BB962C8B-B14F-4D97-AF65-F5344CB8AC3E}">
        <p14:creationId xmlns:p14="http://schemas.microsoft.com/office/powerpoint/2010/main" val="3325701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9209CE-4F0B-8B7B-6827-2A4313BC12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DCCFFA-EEC9-64C6-50FA-EC3C54B306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5BE89C-4BC6-EEE9-7BCA-06A6535C87D9}"/>
              </a:ext>
            </a:extLst>
          </p:cNvPr>
          <p:cNvSpPr>
            <a:spLocks noGrp="1"/>
          </p:cNvSpPr>
          <p:nvPr>
            <p:ph type="dt" sz="half" idx="10"/>
          </p:nvPr>
        </p:nvSpPr>
        <p:spPr/>
        <p:txBody>
          <a:bodyPr/>
          <a:lstStyle/>
          <a:p>
            <a:fld id="{536770CD-CD98-254C-9B93-C9A0CBFAD714}" type="datetimeFigureOut">
              <a:rPr lang="en-US" smtClean="0"/>
              <a:t>11/12/24</a:t>
            </a:fld>
            <a:endParaRPr lang="en-US"/>
          </a:p>
        </p:txBody>
      </p:sp>
      <p:sp>
        <p:nvSpPr>
          <p:cNvPr id="5" name="Footer Placeholder 4">
            <a:extLst>
              <a:ext uri="{FF2B5EF4-FFF2-40B4-BE49-F238E27FC236}">
                <a16:creationId xmlns:a16="http://schemas.microsoft.com/office/drawing/2014/main" id="{D9D4596E-2409-EB4D-6DB7-86A1671C9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456BEE-599E-EB62-7392-8E875B727FD0}"/>
              </a:ext>
            </a:extLst>
          </p:cNvPr>
          <p:cNvSpPr>
            <a:spLocks noGrp="1"/>
          </p:cNvSpPr>
          <p:nvPr>
            <p:ph type="sldNum" sz="quarter" idx="12"/>
          </p:nvPr>
        </p:nvSpPr>
        <p:spPr/>
        <p:txBody>
          <a:bodyPr/>
          <a:lstStyle/>
          <a:p>
            <a:fld id="{5332C18A-ACA9-B04E-8F54-F82EF314B048}" type="slidenum">
              <a:rPr lang="en-US" smtClean="0"/>
              <a:t>‹#›</a:t>
            </a:fld>
            <a:endParaRPr lang="en-US"/>
          </a:p>
        </p:txBody>
      </p:sp>
    </p:spTree>
    <p:extLst>
      <p:ext uri="{BB962C8B-B14F-4D97-AF65-F5344CB8AC3E}">
        <p14:creationId xmlns:p14="http://schemas.microsoft.com/office/powerpoint/2010/main" val="2689219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CDD2D-B451-1F42-A2DB-88C55B045866}"/>
              </a:ext>
            </a:extLst>
          </p:cNvPr>
          <p:cNvSpPr>
            <a:spLocks noGrp="1"/>
          </p:cNvSpPr>
          <p:nvPr>
            <p:ph type="title" hasCustomPrompt="1"/>
          </p:nvPr>
        </p:nvSpPr>
        <p:spPr>
          <a:xfrm>
            <a:off x="838200" y="1666241"/>
            <a:ext cx="10515600" cy="2848372"/>
          </a:xfrm>
        </p:spPr>
        <p:txBody>
          <a:bodyPr/>
          <a:lstStyle>
            <a:lvl1pPr algn="ctr">
              <a:defRPr b="0" i="0">
                <a:solidFill>
                  <a:srgbClr val="00B2A9"/>
                </a:solidFill>
                <a:latin typeface="Arial Regular"/>
                <a:cs typeface="Arial Narrow" panose="020B0604020202020204" pitchFamily="34" charset="0"/>
              </a:defRPr>
            </a:lvl1pPr>
          </a:lstStyle>
          <a:p>
            <a:r>
              <a:rPr lang="en-US" dirty="0"/>
              <a:t>Click here to edit master quote</a:t>
            </a:r>
          </a:p>
        </p:txBody>
      </p:sp>
      <p:sp>
        <p:nvSpPr>
          <p:cNvPr id="3" name="Rectangle 2">
            <a:extLst>
              <a:ext uri="{FF2B5EF4-FFF2-40B4-BE49-F238E27FC236}">
                <a16:creationId xmlns:a16="http://schemas.microsoft.com/office/drawing/2014/main" id="{AAB75F7D-6BDD-B346-9CDA-BA74C74B11F3}"/>
              </a:ext>
            </a:extLst>
          </p:cNvPr>
          <p:cNvSpPr/>
          <p:nvPr userDrawn="1"/>
        </p:nvSpPr>
        <p:spPr>
          <a:xfrm>
            <a:off x="0" y="5638800"/>
            <a:ext cx="12192000" cy="1219200"/>
          </a:xfrm>
          <a:prstGeom prst="rect">
            <a:avLst/>
          </a:prstGeom>
          <a:solidFill>
            <a:srgbClr val="002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a:endParaRPr>
          </a:p>
        </p:txBody>
      </p:sp>
      <p:sp>
        <p:nvSpPr>
          <p:cNvPr id="4" name="Rectangle 3">
            <a:extLst>
              <a:ext uri="{FF2B5EF4-FFF2-40B4-BE49-F238E27FC236}">
                <a16:creationId xmlns:a16="http://schemas.microsoft.com/office/drawing/2014/main" id="{A46D1285-70DD-DD47-B6DA-54343ED9A733}"/>
              </a:ext>
            </a:extLst>
          </p:cNvPr>
          <p:cNvSpPr/>
          <p:nvPr userDrawn="1"/>
        </p:nvSpPr>
        <p:spPr>
          <a:xfrm>
            <a:off x="0" y="0"/>
            <a:ext cx="12192000" cy="1219200"/>
          </a:xfrm>
          <a:prstGeom prst="rect">
            <a:avLst/>
          </a:prstGeom>
          <a:solidFill>
            <a:srgbClr val="002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a:endParaRPr>
          </a:p>
        </p:txBody>
      </p:sp>
      <p:sp>
        <p:nvSpPr>
          <p:cNvPr id="6" name="TextBox 5">
            <a:extLst>
              <a:ext uri="{FF2B5EF4-FFF2-40B4-BE49-F238E27FC236}">
                <a16:creationId xmlns:a16="http://schemas.microsoft.com/office/drawing/2014/main" id="{3C596016-8B7A-7D4F-9778-77BEDEA02CA7}"/>
              </a:ext>
            </a:extLst>
          </p:cNvPr>
          <p:cNvSpPr txBox="1"/>
          <p:nvPr userDrawn="1"/>
        </p:nvSpPr>
        <p:spPr>
          <a:xfrm>
            <a:off x="5547360" y="-71120"/>
            <a:ext cx="619760" cy="1938992"/>
          </a:xfrm>
          <a:prstGeom prst="rect">
            <a:avLst/>
          </a:prstGeom>
          <a:noFill/>
        </p:spPr>
        <p:txBody>
          <a:bodyPr wrap="square" rtlCol="0">
            <a:spAutoFit/>
          </a:bodyPr>
          <a:lstStyle/>
          <a:p>
            <a:r>
              <a:rPr lang="en-US" sz="12000" b="1" i="0" dirty="0">
                <a:solidFill>
                  <a:schemeClr val="bg1"/>
                </a:solidFill>
                <a:latin typeface="Arial Black" panose="020B0604020202020204" pitchFamily="34" charset="0"/>
                <a:cs typeface="Arial Black" panose="020B0604020202020204" pitchFamily="34" charset="0"/>
              </a:rPr>
              <a:t>“</a:t>
            </a:r>
          </a:p>
        </p:txBody>
      </p:sp>
      <p:sp>
        <p:nvSpPr>
          <p:cNvPr id="7" name="TextBox 6">
            <a:extLst>
              <a:ext uri="{FF2B5EF4-FFF2-40B4-BE49-F238E27FC236}">
                <a16:creationId xmlns:a16="http://schemas.microsoft.com/office/drawing/2014/main" id="{780A842B-304E-5448-AFEE-F50B65EE0928}"/>
              </a:ext>
            </a:extLst>
          </p:cNvPr>
          <p:cNvSpPr txBox="1"/>
          <p:nvPr userDrawn="1"/>
        </p:nvSpPr>
        <p:spPr>
          <a:xfrm>
            <a:off x="5547360" y="5638800"/>
            <a:ext cx="619760" cy="1938992"/>
          </a:xfrm>
          <a:prstGeom prst="rect">
            <a:avLst/>
          </a:prstGeom>
          <a:noFill/>
        </p:spPr>
        <p:txBody>
          <a:bodyPr wrap="square" rtlCol="0">
            <a:spAutoFit/>
          </a:bodyPr>
          <a:lstStyle/>
          <a:p>
            <a:r>
              <a:rPr lang="en-US" sz="12000" b="1" i="0" dirty="0">
                <a:solidFill>
                  <a:schemeClr val="bg1"/>
                </a:solidFill>
                <a:latin typeface="Arial Black" panose="020B0604020202020204" pitchFamily="34" charset="0"/>
                <a:cs typeface="Arial Black" panose="020B0604020202020204" pitchFamily="34" charset="0"/>
              </a:rPr>
              <a:t>”</a:t>
            </a:r>
          </a:p>
        </p:txBody>
      </p:sp>
    </p:spTree>
    <p:extLst>
      <p:ext uri="{BB962C8B-B14F-4D97-AF65-F5344CB8AC3E}">
        <p14:creationId xmlns:p14="http://schemas.microsoft.com/office/powerpoint/2010/main" val="2880244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44EAE-8BEA-877E-4DD4-835B480409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E7FD19-65E8-68F8-585F-2EB4CE63B4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7D511D-3568-C222-9AF6-356542E622EF}"/>
              </a:ext>
            </a:extLst>
          </p:cNvPr>
          <p:cNvSpPr>
            <a:spLocks noGrp="1"/>
          </p:cNvSpPr>
          <p:nvPr>
            <p:ph type="dt" sz="half" idx="10"/>
          </p:nvPr>
        </p:nvSpPr>
        <p:spPr/>
        <p:txBody>
          <a:bodyPr/>
          <a:lstStyle/>
          <a:p>
            <a:fld id="{536770CD-CD98-254C-9B93-C9A0CBFAD714}" type="datetimeFigureOut">
              <a:rPr lang="en-US" smtClean="0"/>
              <a:t>11/12/24</a:t>
            </a:fld>
            <a:endParaRPr lang="en-US"/>
          </a:p>
        </p:txBody>
      </p:sp>
      <p:sp>
        <p:nvSpPr>
          <p:cNvPr id="5" name="Footer Placeholder 4">
            <a:extLst>
              <a:ext uri="{FF2B5EF4-FFF2-40B4-BE49-F238E27FC236}">
                <a16:creationId xmlns:a16="http://schemas.microsoft.com/office/drawing/2014/main" id="{F67E7389-ECEE-D3CC-7C34-5697612ABE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28B97F-A976-9724-073A-7F0FE2F8DF38}"/>
              </a:ext>
            </a:extLst>
          </p:cNvPr>
          <p:cNvSpPr>
            <a:spLocks noGrp="1"/>
          </p:cNvSpPr>
          <p:nvPr>
            <p:ph type="sldNum" sz="quarter" idx="12"/>
          </p:nvPr>
        </p:nvSpPr>
        <p:spPr/>
        <p:txBody>
          <a:bodyPr/>
          <a:lstStyle/>
          <a:p>
            <a:fld id="{5332C18A-ACA9-B04E-8F54-F82EF314B048}" type="slidenum">
              <a:rPr lang="en-US" smtClean="0"/>
              <a:t>‹#›</a:t>
            </a:fld>
            <a:endParaRPr lang="en-US"/>
          </a:p>
        </p:txBody>
      </p:sp>
    </p:spTree>
    <p:extLst>
      <p:ext uri="{BB962C8B-B14F-4D97-AF65-F5344CB8AC3E}">
        <p14:creationId xmlns:p14="http://schemas.microsoft.com/office/powerpoint/2010/main" val="183051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6D3A6-57CB-AFD0-39B9-A62C21175A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3D498-F81F-6775-A9A9-811854C1E2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CADDE4-CC6E-1760-EE44-C7800314ADB2}"/>
              </a:ext>
            </a:extLst>
          </p:cNvPr>
          <p:cNvSpPr>
            <a:spLocks noGrp="1"/>
          </p:cNvSpPr>
          <p:nvPr>
            <p:ph type="dt" sz="half" idx="10"/>
          </p:nvPr>
        </p:nvSpPr>
        <p:spPr/>
        <p:txBody>
          <a:bodyPr/>
          <a:lstStyle/>
          <a:p>
            <a:fld id="{536770CD-CD98-254C-9B93-C9A0CBFAD714}" type="datetimeFigureOut">
              <a:rPr lang="en-US" smtClean="0"/>
              <a:t>11/12/24</a:t>
            </a:fld>
            <a:endParaRPr lang="en-US"/>
          </a:p>
        </p:txBody>
      </p:sp>
      <p:sp>
        <p:nvSpPr>
          <p:cNvPr id="5" name="Footer Placeholder 4">
            <a:extLst>
              <a:ext uri="{FF2B5EF4-FFF2-40B4-BE49-F238E27FC236}">
                <a16:creationId xmlns:a16="http://schemas.microsoft.com/office/drawing/2014/main" id="{2CFE8BAA-B16F-8B55-0A5A-6FD4F398E8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945C6-3C23-6E96-813F-9A6A2B378F1B}"/>
              </a:ext>
            </a:extLst>
          </p:cNvPr>
          <p:cNvSpPr>
            <a:spLocks noGrp="1"/>
          </p:cNvSpPr>
          <p:nvPr>
            <p:ph type="sldNum" sz="quarter" idx="12"/>
          </p:nvPr>
        </p:nvSpPr>
        <p:spPr/>
        <p:txBody>
          <a:bodyPr/>
          <a:lstStyle/>
          <a:p>
            <a:fld id="{5332C18A-ACA9-B04E-8F54-F82EF314B048}" type="slidenum">
              <a:rPr lang="en-US" smtClean="0"/>
              <a:t>‹#›</a:t>
            </a:fld>
            <a:endParaRPr lang="en-US"/>
          </a:p>
        </p:txBody>
      </p:sp>
    </p:spTree>
    <p:extLst>
      <p:ext uri="{BB962C8B-B14F-4D97-AF65-F5344CB8AC3E}">
        <p14:creationId xmlns:p14="http://schemas.microsoft.com/office/powerpoint/2010/main" val="4889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C3229-C6C2-EB02-4CF2-63BC876758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EA3B3A-2FE1-AB08-6126-01A0BC68A1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5112B1-43DA-9578-CE46-0BE3624D91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B7FF8C-C9BC-6289-9C78-E07586EA6269}"/>
              </a:ext>
            </a:extLst>
          </p:cNvPr>
          <p:cNvSpPr>
            <a:spLocks noGrp="1"/>
          </p:cNvSpPr>
          <p:nvPr>
            <p:ph type="dt" sz="half" idx="10"/>
          </p:nvPr>
        </p:nvSpPr>
        <p:spPr/>
        <p:txBody>
          <a:bodyPr/>
          <a:lstStyle/>
          <a:p>
            <a:fld id="{536770CD-CD98-254C-9B93-C9A0CBFAD714}" type="datetimeFigureOut">
              <a:rPr lang="en-US" smtClean="0"/>
              <a:t>11/12/24</a:t>
            </a:fld>
            <a:endParaRPr lang="en-US"/>
          </a:p>
        </p:txBody>
      </p:sp>
      <p:sp>
        <p:nvSpPr>
          <p:cNvPr id="6" name="Footer Placeholder 5">
            <a:extLst>
              <a:ext uri="{FF2B5EF4-FFF2-40B4-BE49-F238E27FC236}">
                <a16:creationId xmlns:a16="http://schemas.microsoft.com/office/drawing/2014/main" id="{27D39492-8963-A79E-A9BC-99E3FC0E53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FFBE86-7BD4-2FF2-E4FA-6659423F3F09}"/>
              </a:ext>
            </a:extLst>
          </p:cNvPr>
          <p:cNvSpPr>
            <a:spLocks noGrp="1"/>
          </p:cNvSpPr>
          <p:nvPr>
            <p:ph type="sldNum" sz="quarter" idx="12"/>
          </p:nvPr>
        </p:nvSpPr>
        <p:spPr/>
        <p:txBody>
          <a:bodyPr/>
          <a:lstStyle/>
          <a:p>
            <a:fld id="{5332C18A-ACA9-B04E-8F54-F82EF314B048}" type="slidenum">
              <a:rPr lang="en-US" smtClean="0"/>
              <a:t>‹#›</a:t>
            </a:fld>
            <a:endParaRPr lang="en-US"/>
          </a:p>
        </p:txBody>
      </p:sp>
    </p:spTree>
    <p:extLst>
      <p:ext uri="{BB962C8B-B14F-4D97-AF65-F5344CB8AC3E}">
        <p14:creationId xmlns:p14="http://schemas.microsoft.com/office/powerpoint/2010/main" val="37932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B2FC0-DFDF-E4B3-3CB6-2C605C3728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BFF676-4C96-181B-457A-A856F213E2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F2D921-0773-72A8-29D4-360D7B0598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A3CDFA-BC4B-7409-265E-57C3E437C2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A47020-EB05-0375-A0B4-BCB48EE3B9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615726-5F79-2571-803E-A0D1D7B454B8}"/>
              </a:ext>
            </a:extLst>
          </p:cNvPr>
          <p:cNvSpPr>
            <a:spLocks noGrp="1"/>
          </p:cNvSpPr>
          <p:nvPr>
            <p:ph type="dt" sz="half" idx="10"/>
          </p:nvPr>
        </p:nvSpPr>
        <p:spPr/>
        <p:txBody>
          <a:bodyPr/>
          <a:lstStyle/>
          <a:p>
            <a:fld id="{536770CD-CD98-254C-9B93-C9A0CBFAD714}" type="datetimeFigureOut">
              <a:rPr lang="en-US" smtClean="0"/>
              <a:t>11/12/24</a:t>
            </a:fld>
            <a:endParaRPr lang="en-US"/>
          </a:p>
        </p:txBody>
      </p:sp>
      <p:sp>
        <p:nvSpPr>
          <p:cNvPr id="8" name="Footer Placeholder 7">
            <a:extLst>
              <a:ext uri="{FF2B5EF4-FFF2-40B4-BE49-F238E27FC236}">
                <a16:creationId xmlns:a16="http://schemas.microsoft.com/office/drawing/2014/main" id="{A5DF032E-98E3-B8DC-505C-DAA6DBFF1E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EDBFF7-2859-4555-7E54-04225176C262}"/>
              </a:ext>
            </a:extLst>
          </p:cNvPr>
          <p:cNvSpPr>
            <a:spLocks noGrp="1"/>
          </p:cNvSpPr>
          <p:nvPr>
            <p:ph type="sldNum" sz="quarter" idx="12"/>
          </p:nvPr>
        </p:nvSpPr>
        <p:spPr/>
        <p:txBody>
          <a:bodyPr/>
          <a:lstStyle/>
          <a:p>
            <a:fld id="{5332C18A-ACA9-B04E-8F54-F82EF314B048}" type="slidenum">
              <a:rPr lang="en-US" smtClean="0"/>
              <a:t>‹#›</a:t>
            </a:fld>
            <a:endParaRPr lang="en-US"/>
          </a:p>
        </p:txBody>
      </p:sp>
    </p:spTree>
    <p:extLst>
      <p:ext uri="{BB962C8B-B14F-4D97-AF65-F5344CB8AC3E}">
        <p14:creationId xmlns:p14="http://schemas.microsoft.com/office/powerpoint/2010/main" val="4047811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8147-DA88-9EBB-3B55-035C0D3F15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12D31E-D2FE-B149-91B1-99F7AE58285B}"/>
              </a:ext>
            </a:extLst>
          </p:cNvPr>
          <p:cNvSpPr>
            <a:spLocks noGrp="1"/>
          </p:cNvSpPr>
          <p:nvPr>
            <p:ph type="dt" sz="half" idx="10"/>
          </p:nvPr>
        </p:nvSpPr>
        <p:spPr/>
        <p:txBody>
          <a:bodyPr/>
          <a:lstStyle/>
          <a:p>
            <a:fld id="{536770CD-CD98-254C-9B93-C9A0CBFAD714}" type="datetimeFigureOut">
              <a:rPr lang="en-US" smtClean="0"/>
              <a:t>11/12/24</a:t>
            </a:fld>
            <a:endParaRPr lang="en-US"/>
          </a:p>
        </p:txBody>
      </p:sp>
      <p:sp>
        <p:nvSpPr>
          <p:cNvPr id="4" name="Footer Placeholder 3">
            <a:extLst>
              <a:ext uri="{FF2B5EF4-FFF2-40B4-BE49-F238E27FC236}">
                <a16:creationId xmlns:a16="http://schemas.microsoft.com/office/drawing/2014/main" id="{0B16F0A3-EFE3-D9AB-BC5C-454962EDD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C2C29B-6149-0BDB-7D52-82BBF51E25FE}"/>
              </a:ext>
            </a:extLst>
          </p:cNvPr>
          <p:cNvSpPr>
            <a:spLocks noGrp="1"/>
          </p:cNvSpPr>
          <p:nvPr>
            <p:ph type="sldNum" sz="quarter" idx="12"/>
          </p:nvPr>
        </p:nvSpPr>
        <p:spPr/>
        <p:txBody>
          <a:bodyPr/>
          <a:lstStyle/>
          <a:p>
            <a:fld id="{5332C18A-ACA9-B04E-8F54-F82EF314B048}" type="slidenum">
              <a:rPr lang="en-US" smtClean="0"/>
              <a:t>‹#›</a:t>
            </a:fld>
            <a:endParaRPr lang="en-US"/>
          </a:p>
        </p:txBody>
      </p:sp>
    </p:spTree>
    <p:extLst>
      <p:ext uri="{BB962C8B-B14F-4D97-AF65-F5344CB8AC3E}">
        <p14:creationId xmlns:p14="http://schemas.microsoft.com/office/powerpoint/2010/main" val="2591240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09C0AC-5DCF-B82B-508C-525D5A644658}"/>
              </a:ext>
            </a:extLst>
          </p:cNvPr>
          <p:cNvSpPr>
            <a:spLocks noGrp="1"/>
          </p:cNvSpPr>
          <p:nvPr>
            <p:ph type="dt" sz="half" idx="10"/>
          </p:nvPr>
        </p:nvSpPr>
        <p:spPr/>
        <p:txBody>
          <a:bodyPr/>
          <a:lstStyle/>
          <a:p>
            <a:fld id="{536770CD-CD98-254C-9B93-C9A0CBFAD714}" type="datetimeFigureOut">
              <a:rPr lang="en-US" smtClean="0"/>
              <a:t>11/12/24</a:t>
            </a:fld>
            <a:endParaRPr lang="en-US"/>
          </a:p>
        </p:txBody>
      </p:sp>
      <p:sp>
        <p:nvSpPr>
          <p:cNvPr id="3" name="Footer Placeholder 2">
            <a:extLst>
              <a:ext uri="{FF2B5EF4-FFF2-40B4-BE49-F238E27FC236}">
                <a16:creationId xmlns:a16="http://schemas.microsoft.com/office/drawing/2014/main" id="{5F844ABE-D030-4664-76A4-0F672AAFDA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9F4603-84F7-3F59-BD6F-0E742B1B222D}"/>
              </a:ext>
            </a:extLst>
          </p:cNvPr>
          <p:cNvSpPr>
            <a:spLocks noGrp="1"/>
          </p:cNvSpPr>
          <p:nvPr>
            <p:ph type="sldNum" sz="quarter" idx="12"/>
          </p:nvPr>
        </p:nvSpPr>
        <p:spPr/>
        <p:txBody>
          <a:bodyPr/>
          <a:lstStyle/>
          <a:p>
            <a:fld id="{5332C18A-ACA9-B04E-8F54-F82EF314B048}" type="slidenum">
              <a:rPr lang="en-US" smtClean="0"/>
              <a:t>‹#›</a:t>
            </a:fld>
            <a:endParaRPr lang="en-US"/>
          </a:p>
        </p:txBody>
      </p:sp>
    </p:spTree>
    <p:extLst>
      <p:ext uri="{BB962C8B-B14F-4D97-AF65-F5344CB8AC3E}">
        <p14:creationId xmlns:p14="http://schemas.microsoft.com/office/powerpoint/2010/main" val="2639449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72B21-0C82-5023-142F-791EEAEC7A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E1BBC7-7193-2AD6-ED89-1AFBD1D8DE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52077D-7443-2146-8664-5552419526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D35468-1EBD-F2CB-81F6-506A2A7F894C}"/>
              </a:ext>
            </a:extLst>
          </p:cNvPr>
          <p:cNvSpPr>
            <a:spLocks noGrp="1"/>
          </p:cNvSpPr>
          <p:nvPr>
            <p:ph type="dt" sz="half" idx="10"/>
          </p:nvPr>
        </p:nvSpPr>
        <p:spPr/>
        <p:txBody>
          <a:bodyPr/>
          <a:lstStyle/>
          <a:p>
            <a:fld id="{536770CD-CD98-254C-9B93-C9A0CBFAD714}" type="datetimeFigureOut">
              <a:rPr lang="en-US" smtClean="0"/>
              <a:t>11/12/24</a:t>
            </a:fld>
            <a:endParaRPr lang="en-US"/>
          </a:p>
        </p:txBody>
      </p:sp>
      <p:sp>
        <p:nvSpPr>
          <p:cNvPr id="6" name="Footer Placeholder 5">
            <a:extLst>
              <a:ext uri="{FF2B5EF4-FFF2-40B4-BE49-F238E27FC236}">
                <a16:creationId xmlns:a16="http://schemas.microsoft.com/office/drawing/2014/main" id="{AEB8220E-6B1A-FFA7-F61C-A0C981DB8F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AF57C8-BA2B-9ECB-AC9A-1ABAF3245A78}"/>
              </a:ext>
            </a:extLst>
          </p:cNvPr>
          <p:cNvSpPr>
            <a:spLocks noGrp="1"/>
          </p:cNvSpPr>
          <p:nvPr>
            <p:ph type="sldNum" sz="quarter" idx="12"/>
          </p:nvPr>
        </p:nvSpPr>
        <p:spPr/>
        <p:txBody>
          <a:bodyPr/>
          <a:lstStyle/>
          <a:p>
            <a:fld id="{5332C18A-ACA9-B04E-8F54-F82EF314B048}" type="slidenum">
              <a:rPr lang="en-US" smtClean="0"/>
              <a:t>‹#›</a:t>
            </a:fld>
            <a:endParaRPr lang="en-US"/>
          </a:p>
        </p:txBody>
      </p:sp>
    </p:spTree>
    <p:extLst>
      <p:ext uri="{BB962C8B-B14F-4D97-AF65-F5344CB8AC3E}">
        <p14:creationId xmlns:p14="http://schemas.microsoft.com/office/powerpoint/2010/main" val="209921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880C1-0EA2-301B-DE1A-DA27E101C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8C9D2A-5479-BA59-02F4-06F4358A43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871BA8-D16F-5C55-E0A2-C99BBF99B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CCA8E9-C503-486B-E4AD-0BCAC2C574CE}"/>
              </a:ext>
            </a:extLst>
          </p:cNvPr>
          <p:cNvSpPr>
            <a:spLocks noGrp="1"/>
          </p:cNvSpPr>
          <p:nvPr>
            <p:ph type="dt" sz="half" idx="10"/>
          </p:nvPr>
        </p:nvSpPr>
        <p:spPr/>
        <p:txBody>
          <a:bodyPr/>
          <a:lstStyle/>
          <a:p>
            <a:fld id="{536770CD-CD98-254C-9B93-C9A0CBFAD714}" type="datetimeFigureOut">
              <a:rPr lang="en-US" smtClean="0"/>
              <a:t>11/12/24</a:t>
            </a:fld>
            <a:endParaRPr lang="en-US"/>
          </a:p>
        </p:txBody>
      </p:sp>
      <p:sp>
        <p:nvSpPr>
          <p:cNvPr id="6" name="Footer Placeholder 5">
            <a:extLst>
              <a:ext uri="{FF2B5EF4-FFF2-40B4-BE49-F238E27FC236}">
                <a16:creationId xmlns:a16="http://schemas.microsoft.com/office/drawing/2014/main" id="{73D2A7C6-671D-739F-2DA2-0BB15D7FFD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2B523D-0965-7F19-7325-FDCBD4F40923}"/>
              </a:ext>
            </a:extLst>
          </p:cNvPr>
          <p:cNvSpPr>
            <a:spLocks noGrp="1"/>
          </p:cNvSpPr>
          <p:nvPr>
            <p:ph type="sldNum" sz="quarter" idx="12"/>
          </p:nvPr>
        </p:nvSpPr>
        <p:spPr/>
        <p:txBody>
          <a:bodyPr/>
          <a:lstStyle/>
          <a:p>
            <a:fld id="{5332C18A-ACA9-B04E-8F54-F82EF314B048}" type="slidenum">
              <a:rPr lang="en-US" smtClean="0"/>
              <a:t>‹#›</a:t>
            </a:fld>
            <a:endParaRPr lang="en-US"/>
          </a:p>
        </p:txBody>
      </p:sp>
    </p:spTree>
    <p:extLst>
      <p:ext uri="{BB962C8B-B14F-4D97-AF65-F5344CB8AC3E}">
        <p14:creationId xmlns:p14="http://schemas.microsoft.com/office/powerpoint/2010/main" val="2010476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CD209C-0EB6-7276-0F61-2CA32844EA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90BF08-6F55-4C53-D315-9448D0CAA8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DB7AA-512D-2761-9EBC-0F0835B606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770CD-CD98-254C-9B93-C9A0CBFAD714}" type="datetimeFigureOut">
              <a:rPr lang="en-US" smtClean="0"/>
              <a:t>11/12/24</a:t>
            </a:fld>
            <a:endParaRPr lang="en-US"/>
          </a:p>
        </p:txBody>
      </p:sp>
      <p:sp>
        <p:nvSpPr>
          <p:cNvPr id="5" name="Footer Placeholder 4">
            <a:extLst>
              <a:ext uri="{FF2B5EF4-FFF2-40B4-BE49-F238E27FC236}">
                <a16:creationId xmlns:a16="http://schemas.microsoft.com/office/drawing/2014/main" id="{3CFE5A96-3CF4-0796-954E-5B41D8AA9B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FB3225-1402-F082-CA5E-39AA19FAD6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2C18A-ACA9-B04E-8F54-F82EF314B048}" type="slidenum">
              <a:rPr lang="en-US" smtClean="0"/>
              <a:t>‹#›</a:t>
            </a:fld>
            <a:endParaRPr lang="en-US"/>
          </a:p>
        </p:txBody>
      </p:sp>
      <p:cxnSp>
        <p:nvCxnSpPr>
          <p:cNvPr id="7" name="Straight Connector 6">
            <a:extLst>
              <a:ext uri="{FF2B5EF4-FFF2-40B4-BE49-F238E27FC236}">
                <a16:creationId xmlns:a16="http://schemas.microsoft.com/office/drawing/2014/main" id="{21BBC78C-BFB0-126E-E636-63EE4591AE9A}"/>
              </a:ext>
            </a:extLst>
          </p:cNvPr>
          <p:cNvCxnSpPr>
            <a:cxnSpLocks/>
          </p:cNvCxnSpPr>
          <p:nvPr userDrawn="1"/>
        </p:nvCxnSpPr>
        <p:spPr>
          <a:xfrm>
            <a:off x="838200" y="342901"/>
            <a:ext cx="10515600" cy="0"/>
          </a:xfrm>
          <a:prstGeom prst="line">
            <a:avLst/>
          </a:prstGeom>
          <a:ln w="38100">
            <a:solidFill>
              <a:srgbClr val="00B2A9"/>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494DFF4-365B-3DC7-B3EA-369C6AB6E913}"/>
              </a:ext>
            </a:extLst>
          </p:cNvPr>
          <p:cNvPicPr>
            <a:picLocks noChangeAspect="1"/>
          </p:cNvPicPr>
          <p:nvPr userDrawn="1"/>
        </p:nvPicPr>
        <p:blipFill>
          <a:blip r:embed="rId14"/>
          <a:stretch>
            <a:fillRect/>
          </a:stretch>
        </p:blipFill>
        <p:spPr>
          <a:xfrm>
            <a:off x="9619129" y="468029"/>
            <a:ext cx="1734671" cy="552468"/>
          </a:xfrm>
          <a:prstGeom prst="rect">
            <a:avLst/>
          </a:prstGeom>
        </p:spPr>
      </p:pic>
    </p:spTree>
    <p:extLst>
      <p:ext uri="{BB962C8B-B14F-4D97-AF65-F5344CB8AC3E}">
        <p14:creationId xmlns:p14="http://schemas.microsoft.com/office/powerpoint/2010/main" val="261215779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65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8.png"/><Relationship Id="rId4" Type="http://schemas.openxmlformats.org/officeDocument/2006/relationships/diagramQuickStyle" Target="../diagrams/quickStyle1.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6.png"/><Relationship Id="rId7" Type="http://schemas.openxmlformats.org/officeDocument/2006/relationships/diagramLayout" Target="../diagrams/layou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28.png"/><Relationship Id="rId10" Type="http://schemas.microsoft.com/office/2007/relationships/diagramDrawing" Target="../diagrams/drawing2.xml"/><Relationship Id="rId4" Type="http://schemas.openxmlformats.org/officeDocument/2006/relationships/image" Target="../media/image27.png"/><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11C0E-FB04-EC42-B5C6-DD407B56375F}"/>
              </a:ext>
            </a:extLst>
          </p:cNvPr>
          <p:cNvSpPr>
            <a:spLocks noGrp="1"/>
          </p:cNvSpPr>
          <p:nvPr>
            <p:ph type="ctrTitle"/>
          </p:nvPr>
        </p:nvSpPr>
        <p:spPr>
          <a:xfrm>
            <a:off x="838201" y="609137"/>
            <a:ext cx="10939669" cy="2387600"/>
          </a:xfrm>
        </p:spPr>
        <p:txBody>
          <a:bodyPr>
            <a:noAutofit/>
          </a:bodyPr>
          <a:lstStyle/>
          <a:p>
            <a:r>
              <a:rPr lang="en-US" sz="3600" b="1" dirty="0">
                <a:effectLst/>
                <a:latin typeface="Aptos" panose="020B0004020202020204" pitchFamily="34" charset="0"/>
                <a:ea typeface="Times New Roman" panose="02020603050405020304" pitchFamily="18" charset="0"/>
                <a:cs typeface="Times New Roman" panose="02020603050405020304" pitchFamily="18" charset="0"/>
              </a:rPr>
              <a:t>The Role of Hospital Climate and Nurse Stigma on Implementation of Chestfeeding and Skin-to-Skin Care for Neonatal Opioid Withdrawal Syndrome</a:t>
            </a:r>
            <a:endParaRPr lang="en-US" sz="49600" b="0" i="1" dirty="0"/>
          </a:p>
        </p:txBody>
      </p:sp>
      <p:sp>
        <p:nvSpPr>
          <p:cNvPr id="3" name="Subtitle 2">
            <a:extLst>
              <a:ext uri="{FF2B5EF4-FFF2-40B4-BE49-F238E27FC236}">
                <a16:creationId xmlns:a16="http://schemas.microsoft.com/office/drawing/2014/main" id="{A9F91ACF-9693-3C4B-A71E-9665AE1BC61E}"/>
              </a:ext>
            </a:extLst>
          </p:cNvPr>
          <p:cNvSpPr>
            <a:spLocks noGrp="1"/>
          </p:cNvSpPr>
          <p:nvPr>
            <p:ph type="subTitle" idx="1"/>
          </p:nvPr>
        </p:nvSpPr>
        <p:spPr>
          <a:xfrm>
            <a:off x="838200" y="3617843"/>
            <a:ext cx="10939670" cy="823529"/>
          </a:xfrm>
        </p:spPr>
        <p:txBody>
          <a:bodyPr>
            <a:normAutofit lnSpcReduction="10000"/>
          </a:bodyPr>
          <a:lstStyle/>
          <a:p>
            <a:pPr algn="l"/>
            <a:r>
              <a:rPr lang="en-US" b="1" dirty="0"/>
              <a:t>Clayton J. Shuman, PhD, MSN, RN</a:t>
            </a:r>
          </a:p>
          <a:p>
            <a:pPr algn="l"/>
            <a:r>
              <a:rPr lang="en-US" dirty="0"/>
              <a:t>University of Michigan School of Nursing</a:t>
            </a:r>
          </a:p>
        </p:txBody>
      </p:sp>
      <p:sp>
        <p:nvSpPr>
          <p:cNvPr id="4" name="TextBox 3">
            <a:extLst>
              <a:ext uri="{FF2B5EF4-FFF2-40B4-BE49-F238E27FC236}">
                <a16:creationId xmlns:a16="http://schemas.microsoft.com/office/drawing/2014/main" id="{24A4B556-7A86-1710-AAD5-4DDE6771E524}"/>
              </a:ext>
            </a:extLst>
          </p:cNvPr>
          <p:cNvSpPr txBox="1"/>
          <p:nvPr/>
        </p:nvSpPr>
        <p:spPr>
          <a:xfrm>
            <a:off x="838200" y="4693146"/>
            <a:ext cx="3554178" cy="1477328"/>
          </a:xfrm>
          <a:prstGeom prst="rect">
            <a:avLst/>
          </a:prstGeom>
          <a:noFill/>
        </p:spPr>
        <p:txBody>
          <a:bodyPr wrap="none" rtlCol="0">
            <a:spAutoFit/>
          </a:bodyPr>
          <a:lstStyle/>
          <a:p>
            <a:r>
              <a:rPr lang="en-US" b="1" dirty="0"/>
              <a:t>Co-authors: </a:t>
            </a:r>
          </a:p>
          <a:p>
            <a:r>
              <a:rPr lang="en-US" dirty="0"/>
              <a:t>Philip T. Veliz, PhD</a:t>
            </a:r>
          </a:p>
          <a:p>
            <a:r>
              <a:rPr lang="en-US" dirty="0"/>
              <a:t>Mikayla Morgan, BSN, CCRN, SRNA</a:t>
            </a:r>
          </a:p>
          <a:p>
            <a:r>
              <a:rPr lang="en-US" dirty="0"/>
              <a:t>Carol J. Boyd, PhD, RN, FIAAN, FAAN</a:t>
            </a:r>
          </a:p>
          <a:p>
            <a:r>
              <a:rPr lang="en-US" dirty="0"/>
              <a:t>Vanessa K. Dalton, MD, MPH</a:t>
            </a:r>
          </a:p>
        </p:txBody>
      </p:sp>
      <p:pic>
        <p:nvPicPr>
          <p:cNvPr id="2050" name="Picture 2" descr="DASH Center (@umichdash) / X">
            <a:extLst>
              <a:ext uri="{FF2B5EF4-FFF2-40B4-BE49-F238E27FC236}">
                <a16:creationId xmlns:a16="http://schemas.microsoft.com/office/drawing/2014/main" id="{54FB5837-A3B5-0361-FFB4-5F5FD8324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3515" y="5099799"/>
            <a:ext cx="1643742" cy="16437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M IHPI (@UM_IHPI) / X">
            <a:extLst>
              <a:ext uri="{FF2B5EF4-FFF2-40B4-BE49-F238E27FC236}">
                <a16:creationId xmlns:a16="http://schemas.microsoft.com/office/drawing/2014/main" id="{1BDF0324-0563-235B-7FF8-C917C9662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7257" y="5014528"/>
            <a:ext cx="1814286" cy="18142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WHER (@UM_PWHER) / X">
            <a:extLst>
              <a:ext uri="{FF2B5EF4-FFF2-40B4-BE49-F238E27FC236}">
                <a16:creationId xmlns:a16="http://schemas.microsoft.com/office/drawing/2014/main" id="{93106232-7ABC-0FCD-9061-73AD027A5D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6092" y="5250385"/>
            <a:ext cx="1342571" cy="1342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295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ABF5974-E59D-C99B-8599-652746F87296}"/>
              </a:ext>
            </a:extLst>
          </p:cNvPr>
          <p:cNvGraphicFramePr>
            <a:graphicFrameLocks noGrp="1"/>
          </p:cNvGraphicFramePr>
          <p:nvPr>
            <p:extLst>
              <p:ext uri="{D42A27DB-BD31-4B8C-83A1-F6EECF244321}">
                <p14:modId xmlns:p14="http://schemas.microsoft.com/office/powerpoint/2010/main" val="3896449730"/>
              </p:ext>
            </p:extLst>
          </p:nvPr>
        </p:nvGraphicFramePr>
        <p:xfrm>
          <a:off x="464868" y="2246087"/>
          <a:ext cx="11262263" cy="4329717"/>
        </p:xfrm>
        <a:graphic>
          <a:graphicData uri="http://schemas.openxmlformats.org/drawingml/2006/table">
            <a:tbl>
              <a:tblPr firstRow="1" firstCol="1" bandRow="1">
                <a:tableStyleId>{5C22544A-7EE6-4342-B048-85BDC9FD1C3A}</a:tableStyleId>
              </a:tblPr>
              <a:tblGrid>
                <a:gridCol w="5009244">
                  <a:extLst>
                    <a:ext uri="{9D8B030D-6E8A-4147-A177-3AD203B41FA5}">
                      <a16:colId xmlns:a16="http://schemas.microsoft.com/office/drawing/2014/main" val="1761124633"/>
                    </a:ext>
                  </a:extLst>
                </a:gridCol>
                <a:gridCol w="3149600">
                  <a:extLst>
                    <a:ext uri="{9D8B030D-6E8A-4147-A177-3AD203B41FA5}">
                      <a16:colId xmlns:a16="http://schemas.microsoft.com/office/drawing/2014/main" val="1484587940"/>
                    </a:ext>
                  </a:extLst>
                </a:gridCol>
                <a:gridCol w="3103419">
                  <a:extLst>
                    <a:ext uri="{9D8B030D-6E8A-4147-A177-3AD203B41FA5}">
                      <a16:colId xmlns:a16="http://schemas.microsoft.com/office/drawing/2014/main" val="3427088950"/>
                    </a:ext>
                  </a:extLst>
                </a:gridCol>
              </a:tblGrid>
              <a:tr h="386253">
                <a:tc>
                  <a:txBody>
                    <a:bodyPr/>
                    <a:lstStyle/>
                    <a:p>
                      <a:pPr marL="0" marR="0" algn="ctr">
                        <a:spcBef>
                          <a:spcPts val="0"/>
                        </a:spcBef>
                        <a:spcAft>
                          <a:spcPts val="0"/>
                        </a:spcAft>
                      </a:pPr>
                      <a:r>
                        <a:rPr lang="en-US" sz="2400" kern="100" dirty="0">
                          <a:effectLst/>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9189" marR="39189" marT="0" marB="0"/>
                </a:tc>
                <a:tc gridSpan="2">
                  <a:txBody>
                    <a:bodyPr/>
                    <a:lstStyle/>
                    <a:p>
                      <a:pPr algn="ctr"/>
                      <a:r>
                        <a:rPr lang="en-US" sz="2400" kern="100" dirty="0">
                          <a:effectLst/>
                        </a:rPr>
                        <a:t>Adjusted</a:t>
                      </a:r>
                      <a:r>
                        <a:rPr lang="en-US" sz="2400" kern="100" baseline="30000" dirty="0">
                          <a:effectLst/>
                        </a:rPr>
                        <a:t>†</a:t>
                      </a:r>
                      <a:endParaRPr lang="en-US" sz="2400" dirty="0"/>
                    </a:p>
                  </a:txBody>
                  <a:tcPr marL="39189" marR="39189" marT="0" marB="0" anchor="ctr"/>
                </a:tc>
                <a:tc hMerge="1">
                  <a:txBody>
                    <a:bodyPr/>
                    <a:lstStyle/>
                    <a:p>
                      <a:pPr algn="ctr"/>
                      <a:endParaRPr lang="en-US" sz="6600" dirty="0"/>
                    </a:p>
                  </a:txBody>
                  <a:tcPr marL="39189" marR="39189" marT="0" marB="0" anchor="ctr"/>
                </a:tc>
                <a:extLst>
                  <a:ext uri="{0D108BD9-81ED-4DB2-BD59-A6C34878D82A}">
                    <a16:rowId xmlns:a16="http://schemas.microsoft.com/office/drawing/2014/main" val="2446183075"/>
                  </a:ext>
                </a:extLst>
              </a:tr>
              <a:tr h="386253">
                <a:tc>
                  <a:txBody>
                    <a:bodyPr/>
                    <a:lstStyle/>
                    <a:p>
                      <a:pPr marL="0" marR="0">
                        <a:spcBef>
                          <a:spcPts val="0"/>
                        </a:spcBef>
                        <a:spcAft>
                          <a:spcPts val="0"/>
                        </a:spcAft>
                      </a:pPr>
                      <a:r>
                        <a:rPr lang="en-US" sz="2400" kern="100" dirty="0" err="1">
                          <a:effectLst/>
                        </a:rPr>
                        <a:t>Chestfeeding</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9189" marR="39189" marT="0" marB="0" anchor="ctr"/>
                </a:tc>
                <a:tc>
                  <a:txBody>
                    <a:bodyPr/>
                    <a:lstStyle/>
                    <a:p>
                      <a:pPr marL="0" marR="0" algn="ctr">
                        <a:spcBef>
                          <a:spcPts val="0"/>
                        </a:spcBef>
                        <a:spcAft>
                          <a:spcPts val="0"/>
                        </a:spcAft>
                      </a:pPr>
                      <a:r>
                        <a:rPr lang="en-US" sz="2400" b="1" kern="100" dirty="0" err="1">
                          <a:solidFill>
                            <a:schemeClr val="bg1"/>
                          </a:solidFill>
                          <a:effectLst/>
                        </a:rPr>
                        <a:t>aOR</a:t>
                      </a:r>
                      <a:endParaRPr lang="en-US"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89" marR="39189" marT="0" marB="0" anchor="ctr">
                    <a:solidFill>
                      <a:schemeClr val="accent1"/>
                    </a:solidFill>
                  </a:tcPr>
                </a:tc>
                <a:tc>
                  <a:txBody>
                    <a:bodyPr/>
                    <a:lstStyle/>
                    <a:p>
                      <a:pPr marL="0" marR="0" algn="ctr">
                        <a:spcBef>
                          <a:spcPts val="0"/>
                        </a:spcBef>
                        <a:spcAft>
                          <a:spcPts val="0"/>
                        </a:spcAft>
                      </a:pPr>
                      <a:r>
                        <a:rPr lang="en-US" sz="2400" b="1" kern="100" dirty="0">
                          <a:solidFill>
                            <a:schemeClr val="bg1"/>
                          </a:solidFill>
                          <a:effectLst/>
                        </a:rPr>
                        <a:t>95% CI</a:t>
                      </a:r>
                      <a:endParaRPr lang="en-US"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89" marR="39189" marT="0" marB="0" anchor="ctr">
                    <a:solidFill>
                      <a:schemeClr val="accent1"/>
                    </a:solidFill>
                  </a:tcPr>
                </a:tc>
                <a:extLst>
                  <a:ext uri="{0D108BD9-81ED-4DB2-BD59-A6C34878D82A}">
                    <a16:rowId xmlns:a16="http://schemas.microsoft.com/office/drawing/2014/main" val="3692199023"/>
                  </a:ext>
                </a:extLst>
              </a:tr>
              <a:tr h="386253">
                <a:tc>
                  <a:txBody>
                    <a:bodyPr/>
                    <a:lstStyle/>
                    <a:p>
                      <a:pPr marL="0" marR="0">
                        <a:spcBef>
                          <a:spcPts val="0"/>
                        </a:spcBef>
                        <a:spcAft>
                          <a:spcPts val="0"/>
                        </a:spcAft>
                      </a:pPr>
                      <a:r>
                        <a:rPr lang="en-US" sz="2400" b="0" i="1" kern="100" dirty="0">
                          <a:effectLst/>
                          <a:latin typeface="Calibri" panose="020F0502020204030204" pitchFamily="34" charset="0"/>
                          <a:ea typeface="Calibri" panose="020F0502020204030204" pitchFamily="34" charset="0"/>
                          <a:cs typeface="Times New Roman" panose="02020603050405020304" pitchFamily="18" charset="0"/>
                        </a:rPr>
                        <a:t>     Positive Implementation Climate</a:t>
                      </a:r>
                    </a:p>
                  </a:txBody>
                  <a:tcPr marL="39189" marR="39189" marT="0" marB="0" anchor="ctr"/>
                </a:tc>
                <a:tc>
                  <a:txBody>
                    <a:bodyPr/>
                    <a:lstStyle/>
                    <a:p>
                      <a:pPr marL="0" marR="0" algn="ctr">
                        <a:spcBef>
                          <a:spcPts val="0"/>
                        </a:spcBef>
                        <a:spcAft>
                          <a:spcPts val="0"/>
                        </a:spcAft>
                      </a:pPr>
                      <a:r>
                        <a:rPr lang="en-US" sz="2400" kern="100" dirty="0">
                          <a:effectLst/>
                        </a:rPr>
                        <a:t>3.36</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9189" marR="39189" marT="0" marB="0" anchor="ctr"/>
                </a:tc>
                <a:tc>
                  <a:txBody>
                    <a:bodyPr/>
                    <a:lstStyle/>
                    <a:p>
                      <a:pPr marL="0" marR="0" algn="ctr">
                        <a:spcBef>
                          <a:spcPts val="0"/>
                        </a:spcBef>
                        <a:spcAft>
                          <a:spcPts val="0"/>
                        </a:spcAft>
                      </a:pPr>
                      <a:r>
                        <a:rPr lang="en-US" sz="2400" kern="100">
                          <a:effectLst/>
                        </a:rPr>
                        <a:t>(2.28, 5.07)</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9189" marR="39189" marT="0" marB="0" anchor="ctr"/>
                </a:tc>
                <a:extLst>
                  <a:ext uri="{0D108BD9-81ED-4DB2-BD59-A6C34878D82A}">
                    <a16:rowId xmlns:a16="http://schemas.microsoft.com/office/drawing/2014/main" val="4286475958"/>
                  </a:ext>
                </a:extLst>
              </a:tr>
              <a:tr h="386253">
                <a:tc>
                  <a:txBody>
                    <a:bodyPr/>
                    <a:lstStyle/>
                    <a:p>
                      <a:pPr marL="0" marR="0">
                        <a:spcBef>
                          <a:spcPts val="0"/>
                        </a:spcBef>
                        <a:spcAft>
                          <a:spcPts val="0"/>
                        </a:spcAft>
                      </a:pPr>
                      <a:r>
                        <a:rPr lang="en-US" sz="2400" b="0" i="1" kern="100" dirty="0">
                          <a:effectLst/>
                        </a:rPr>
                        <a:t>     Less Nurse Stigma</a:t>
                      </a:r>
                      <a:endParaRPr lang="en-US" sz="2400" b="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9189" marR="39189" marT="0" marB="0" anchor="ctr"/>
                </a:tc>
                <a:tc>
                  <a:txBody>
                    <a:bodyPr/>
                    <a:lstStyle/>
                    <a:p>
                      <a:pPr marL="0" marR="0" algn="ctr">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2.91</a:t>
                      </a:r>
                    </a:p>
                  </a:txBody>
                  <a:tcPr marL="39189" marR="39189" marT="0" marB="0" anchor="ctr"/>
                </a:tc>
                <a:tc>
                  <a:txBody>
                    <a:bodyPr/>
                    <a:lstStyle/>
                    <a:p>
                      <a:pPr marL="0" marR="0" algn="ctr">
                        <a:spcBef>
                          <a:spcPts val="0"/>
                        </a:spcBef>
                        <a:spcAft>
                          <a:spcPts val="0"/>
                        </a:spcAft>
                      </a:pPr>
                      <a:r>
                        <a:rPr lang="en-US" sz="2400" kern="100">
                          <a:effectLst/>
                        </a:rPr>
                        <a:t>(1.36, 6.24)</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9189" marR="39189" marT="0" marB="0" anchor="ctr"/>
                </a:tc>
                <a:extLst>
                  <a:ext uri="{0D108BD9-81ED-4DB2-BD59-A6C34878D82A}">
                    <a16:rowId xmlns:a16="http://schemas.microsoft.com/office/drawing/2014/main" val="3704699741"/>
                  </a:ext>
                </a:extLst>
              </a:tr>
              <a:tr h="386253">
                <a:tc>
                  <a:txBody>
                    <a:bodyPr/>
                    <a:lstStyle/>
                    <a:p>
                      <a:pPr marL="0" marR="0">
                        <a:spcBef>
                          <a:spcPts val="0"/>
                        </a:spcBef>
                        <a:spcAft>
                          <a:spcPts val="0"/>
                        </a:spcAft>
                      </a:pPr>
                      <a:r>
                        <a:rPr lang="en-US" sz="2400" b="0" i="1" kern="100" dirty="0">
                          <a:effectLst/>
                          <a:latin typeface="Calibri" panose="020F0502020204030204" pitchFamily="34" charset="0"/>
                          <a:ea typeface="Calibri" panose="020F0502020204030204" pitchFamily="34" charset="0"/>
                          <a:cs typeface="Times New Roman" panose="02020603050405020304" pitchFamily="18" charset="0"/>
                        </a:rPr>
                        <a:t>     NICU Admission</a:t>
                      </a:r>
                    </a:p>
                  </a:txBody>
                  <a:tcPr marL="39189" marR="39189" marT="0" marB="0" anchor="ctr"/>
                </a:tc>
                <a:tc>
                  <a:txBody>
                    <a:bodyPr/>
                    <a:lstStyle/>
                    <a:p>
                      <a:pPr marL="0" marR="0" algn="ctr">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0.43</a:t>
                      </a:r>
                    </a:p>
                  </a:txBody>
                  <a:tcPr marL="39189" marR="39189" marT="0" marB="0" anchor="ctr"/>
                </a:tc>
                <a:tc>
                  <a:txBody>
                    <a:bodyPr/>
                    <a:lstStyle/>
                    <a:p>
                      <a:pPr marL="0" marR="0" algn="ctr">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(0.22, 0.86)</a:t>
                      </a:r>
                    </a:p>
                  </a:txBody>
                  <a:tcPr marL="39189" marR="39189" marT="0" marB="0" anchor="ctr"/>
                </a:tc>
                <a:extLst>
                  <a:ext uri="{0D108BD9-81ED-4DB2-BD59-A6C34878D82A}">
                    <a16:rowId xmlns:a16="http://schemas.microsoft.com/office/drawing/2014/main" val="3233963639"/>
                  </a:ext>
                </a:extLst>
              </a:tr>
              <a:tr h="386253">
                <a:tc gridSpan="3">
                  <a:txBody>
                    <a:bodyPr/>
                    <a:lstStyle/>
                    <a:p>
                      <a:pPr marL="0" marR="0">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Skin-to-Skin Care</a:t>
                      </a:r>
                    </a:p>
                  </a:txBody>
                  <a:tcPr marL="39189" marR="39189" marT="0" marB="0" anchor="ctr"/>
                </a:tc>
                <a:tc hMerge="1">
                  <a:txBody>
                    <a:bodyPr/>
                    <a:lstStyle/>
                    <a:p>
                      <a:endParaRPr lang="en-US" dirty="0"/>
                    </a:p>
                  </a:txBody>
                  <a:tcPr marL="39189" marR="39189" marT="0" marB="0" anchor="ctr">
                    <a:solidFill>
                      <a:schemeClr val="accent1"/>
                    </a:solidFill>
                  </a:tcPr>
                </a:tc>
                <a:tc hMerge="1">
                  <a:txBody>
                    <a:bodyPr/>
                    <a:lstStyle/>
                    <a:p>
                      <a:pPr marL="0" marR="0">
                        <a:spcBef>
                          <a:spcPts val="0"/>
                        </a:spcBef>
                        <a:spcAft>
                          <a:spcPts val="0"/>
                        </a:spcAft>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9189" marR="39189" marT="0" marB="0" anchor="ctr">
                    <a:solidFill>
                      <a:schemeClr val="accent1"/>
                    </a:solidFill>
                  </a:tcPr>
                </a:tc>
                <a:extLst>
                  <a:ext uri="{0D108BD9-81ED-4DB2-BD59-A6C34878D82A}">
                    <a16:rowId xmlns:a16="http://schemas.microsoft.com/office/drawing/2014/main" val="3999277696"/>
                  </a:ext>
                </a:extLst>
              </a:tr>
              <a:tr h="386253">
                <a:tc>
                  <a:txBody>
                    <a:bodyPr/>
                    <a:lstStyle/>
                    <a:p>
                      <a:pPr marL="0" marR="0">
                        <a:spcBef>
                          <a:spcPts val="0"/>
                        </a:spcBef>
                        <a:spcAft>
                          <a:spcPts val="0"/>
                        </a:spcAft>
                      </a:pPr>
                      <a:r>
                        <a:rPr lang="en-US" sz="2400" b="0" i="1" kern="100" dirty="0">
                          <a:effectLst/>
                          <a:latin typeface="Calibri" panose="020F0502020204030204" pitchFamily="34" charset="0"/>
                          <a:ea typeface="Calibri" panose="020F0502020204030204" pitchFamily="34" charset="0"/>
                          <a:cs typeface="Times New Roman" panose="02020603050405020304" pitchFamily="18" charset="0"/>
                        </a:rPr>
                        <a:t>     Positive Implementation Climate</a:t>
                      </a:r>
                    </a:p>
                  </a:txBody>
                  <a:tcPr marL="39189" marR="39189" marT="0" marB="0" anchor="ctr"/>
                </a:tc>
                <a:tc>
                  <a:txBody>
                    <a:bodyPr/>
                    <a:lstStyle/>
                    <a:p>
                      <a:pPr marL="0" marR="0" algn="ctr">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4.34</a:t>
                      </a:r>
                    </a:p>
                  </a:txBody>
                  <a:tcPr marL="39189" marR="39189" marT="0" marB="0" anchor="ctr"/>
                </a:tc>
                <a:tc>
                  <a:txBody>
                    <a:bodyPr/>
                    <a:lstStyle/>
                    <a:p>
                      <a:pPr marL="0" marR="0" algn="ctr">
                        <a:spcBef>
                          <a:spcPts val="0"/>
                        </a:spcBef>
                        <a:spcAft>
                          <a:spcPts val="0"/>
                        </a:spcAft>
                      </a:pPr>
                      <a:r>
                        <a:rPr lang="en-US" sz="2400" kern="100" dirty="0">
                          <a:effectLst/>
                        </a:rPr>
                        <a:t>(2.22, 8.49)</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9189" marR="39189" marT="0" marB="0" anchor="ctr"/>
                </a:tc>
                <a:extLst>
                  <a:ext uri="{0D108BD9-81ED-4DB2-BD59-A6C34878D82A}">
                    <a16:rowId xmlns:a16="http://schemas.microsoft.com/office/drawing/2014/main" val="3770098704"/>
                  </a:ext>
                </a:extLst>
              </a:tr>
              <a:tr h="386253">
                <a:tc>
                  <a:txBody>
                    <a:bodyPr/>
                    <a:lstStyle/>
                    <a:p>
                      <a:pPr marL="0" marR="0">
                        <a:spcBef>
                          <a:spcPts val="0"/>
                        </a:spcBef>
                        <a:spcAft>
                          <a:spcPts val="0"/>
                        </a:spcAft>
                      </a:pPr>
                      <a:r>
                        <a:rPr lang="en-US" sz="2400" b="0" i="1" kern="100" dirty="0">
                          <a:effectLst/>
                          <a:latin typeface="Calibri" panose="020F0502020204030204" pitchFamily="34" charset="0"/>
                          <a:ea typeface="Calibri" panose="020F0502020204030204" pitchFamily="34" charset="0"/>
                          <a:cs typeface="Times New Roman" panose="02020603050405020304" pitchFamily="18" charset="0"/>
                        </a:rPr>
                        <a:t>     Less Nurse Stigma</a:t>
                      </a:r>
                    </a:p>
                  </a:txBody>
                  <a:tcPr marL="39189" marR="39189" marT="0" marB="0" anchor="ctr"/>
                </a:tc>
                <a:tc>
                  <a:txBody>
                    <a:bodyPr/>
                    <a:lstStyle/>
                    <a:p>
                      <a:pPr marL="0" marR="0" algn="ctr">
                        <a:spcBef>
                          <a:spcPts val="0"/>
                        </a:spcBef>
                        <a:spcAft>
                          <a:spcPts val="0"/>
                        </a:spcAft>
                      </a:pPr>
                      <a:r>
                        <a:rPr lang="en-US" sz="2400" kern="100" dirty="0">
                          <a:effectLst/>
                        </a:rPr>
                        <a:t>2.76</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9189" marR="39189" marT="0" marB="0" anchor="ctr"/>
                </a:tc>
                <a:tc>
                  <a:txBody>
                    <a:bodyPr/>
                    <a:lstStyle/>
                    <a:p>
                      <a:pPr marL="0" marR="0" algn="ctr">
                        <a:spcBef>
                          <a:spcPts val="0"/>
                        </a:spcBef>
                        <a:spcAft>
                          <a:spcPts val="0"/>
                        </a:spcAft>
                      </a:pPr>
                      <a:r>
                        <a:rPr lang="en-US" sz="2400" kern="100" dirty="0">
                          <a:effectLst/>
                        </a:rPr>
                        <a:t>(1.07, 7.12)</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9189" marR="39189" marT="0" marB="0" anchor="ctr"/>
                </a:tc>
                <a:extLst>
                  <a:ext uri="{0D108BD9-81ED-4DB2-BD59-A6C34878D82A}">
                    <a16:rowId xmlns:a16="http://schemas.microsoft.com/office/drawing/2014/main" val="259047845"/>
                  </a:ext>
                </a:extLst>
              </a:tr>
              <a:tr h="386253">
                <a:tc>
                  <a:txBody>
                    <a:bodyPr/>
                    <a:lstStyle/>
                    <a:p>
                      <a:pPr marL="0" marR="0">
                        <a:spcBef>
                          <a:spcPts val="0"/>
                        </a:spcBef>
                        <a:spcAft>
                          <a:spcPts val="0"/>
                        </a:spcAft>
                      </a:pPr>
                      <a:r>
                        <a:rPr lang="en-US" sz="2400" b="0" i="1" kern="100" dirty="0">
                          <a:effectLst/>
                          <a:latin typeface="Calibri" panose="020F0502020204030204" pitchFamily="34" charset="0"/>
                          <a:ea typeface="Calibri" panose="020F0502020204030204" pitchFamily="34" charset="0"/>
                          <a:cs typeface="Times New Roman" panose="02020603050405020304" pitchFamily="18" charset="0"/>
                        </a:rPr>
                        <a:t>     NICU Admission</a:t>
                      </a:r>
                    </a:p>
                  </a:txBody>
                  <a:tcPr marL="39189" marR="39189" marT="0" marB="0" anchor="ctr"/>
                </a:tc>
                <a:tc>
                  <a:txBody>
                    <a:bodyPr/>
                    <a:lstStyle/>
                    <a:p>
                      <a:pPr marL="0" marR="0" algn="ctr">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0.38</a:t>
                      </a:r>
                    </a:p>
                  </a:txBody>
                  <a:tcPr marL="39189" marR="39189" marT="0" marB="0" anchor="ctr"/>
                </a:tc>
                <a:tc>
                  <a:txBody>
                    <a:bodyPr/>
                    <a:lstStyle/>
                    <a:p>
                      <a:pPr marL="0" marR="0" algn="ctr">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(0.20, 0.71)</a:t>
                      </a:r>
                    </a:p>
                  </a:txBody>
                  <a:tcPr marL="39189" marR="39189" marT="0" marB="0" anchor="ctr"/>
                </a:tc>
                <a:extLst>
                  <a:ext uri="{0D108BD9-81ED-4DB2-BD59-A6C34878D82A}">
                    <a16:rowId xmlns:a16="http://schemas.microsoft.com/office/drawing/2014/main" val="593246601"/>
                  </a:ext>
                </a:extLst>
              </a:tr>
              <a:tr h="671057">
                <a:tc gridSpan="3">
                  <a:txBody>
                    <a:bodyPr/>
                    <a:lstStyle/>
                    <a:p>
                      <a:pPr marL="0" marR="0">
                        <a:spcBef>
                          <a:spcPts val="0"/>
                        </a:spcBef>
                        <a:spcAft>
                          <a:spcPts val="0"/>
                        </a:spcAft>
                      </a:pPr>
                      <a:r>
                        <a:rPr lang="en-US" sz="1400" b="0" kern="100" baseline="0" dirty="0">
                          <a:effectLst/>
                        </a:rPr>
                        <a:t>Note: All models account for clustering of records in hospitals</a:t>
                      </a:r>
                    </a:p>
                    <a:p>
                      <a:pPr marL="0" marR="0">
                        <a:spcBef>
                          <a:spcPts val="0"/>
                        </a:spcBef>
                        <a:spcAft>
                          <a:spcPts val="0"/>
                        </a:spcAft>
                      </a:pPr>
                      <a:r>
                        <a:rPr lang="en-US" sz="1400" b="0" kern="100" baseline="30000" dirty="0">
                          <a:effectLst/>
                        </a:rPr>
                        <a:t>†</a:t>
                      </a:r>
                      <a:r>
                        <a:rPr lang="en-US" sz="1400" b="0" kern="100" dirty="0">
                          <a:effectLst/>
                        </a:rPr>
                        <a:t>Adjusted for gestational age, delivery mode, maternal age, gravida, race, distance from hospital, &amp; NICU admission (NICU Admission was the only significant covariate)</a:t>
                      </a:r>
                    </a:p>
                    <a:p>
                      <a:pPr marL="0" marR="0">
                        <a:spcBef>
                          <a:spcPts val="0"/>
                        </a:spcBef>
                        <a:spcAft>
                          <a:spcPts val="0"/>
                        </a:spcAft>
                      </a:pPr>
                      <a:r>
                        <a:rPr lang="en-US" sz="1400" b="0" kern="100" dirty="0">
                          <a:effectLst/>
                        </a:rPr>
                        <a:t>Abbreviations: odds ratio (OR); adjusted odds ratio (</a:t>
                      </a:r>
                      <a:r>
                        <a:rPr lang="en-US" sz="1400" b="0" kern="100" dirty="0" err="1">
                          <a:effectLst/>
                        </a:rPr>
                        <a:t>aOR</a:t>
                      </a:r>
                      <a:r>
                        <a:rPr lang="en-US" sz="1400" b="0" kern="100" dirty="0">
                          <a:effectLst/>
                        </a:rPr>
                        <a:t>); confidence interval (CI); neonatal intensive care unit (NICU)</a:t>
                      </a:r>
                      <a:endParaRPr lang="en-US" sz="14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9189" marR="39189" marT="0" marB="0"/>
                </a:tc>
                <a:tc hMerge="1">
                  <a:txBody>
                    <a:bodyPr/>
                    <a:lstStyle/>
                    <a:p>
                      <a:endParaRPr lang="en-US"/>
                    </a:p>
                  </a:txBody>
                  <a:tcPr/>
                </a:tc>
                <a:tc hMerge="1">
                  <a:txBody>
                    <a:bodyPr/>
                    <a:lstStyle/>
                    <a:p>
                      <a:pPr marL="0" marR="0">
                        <a:spcBef>
                          <a:spcPts val="0"/>
                        </a:spcBef>
                        <a:spcAft>
                          <a:spcPts val="0"/>
                        </a:spcAft>
                      </a:pPr>
                      <a:endParaRPr lang="en-US" sz="19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9189" marR="39189" marT="0" marB="0"/>
                </a:tc>
                <a:extLst>
                  <a:ext uri="{0D108BD9-81ED-4DB2-BD59-A6C34878D82A}">
                    <a16:rowId xmlns:a16="http://schemas.microsoft.com/office/drawing/2014/main" val="3977100669"/>
                  </a:ext>
                </a:extLst>
              </a:tr>
            </a:tbl>
          </a:graphicData>
        </a:graphic>
      </p:graphicFrame>
      <p:sp>
        <p:nvSpPr>
          <p:cNvPr id="6" name="TextBox 5">
            <a:extLst>
              <a:ext uri="{FF2B5EF4-FFF2-40B4-BE49-F238E27FC236}">
                <a16:creationId xmlns:a16="http://schemas.microsoft.com/office/drawing/2014/main" id="{D9242924-ACBC-4690-8C25-056F217D9545}"/>
              </a:ext>
            </a:extLst>
          </p:cNvPr>
          <p:cNvSpPr txBox="1"/>
          <p:nvPr/>
        </p:nvSpPr>
        <p:spPr>
          <a:xfrm>
            <a:off x="595497" y="711199"/>
            <a:ext cx="8606562" cy="1200329"/>
          </a:xfrm>
          <a:prstGeom prst="rect">
            <a:avLst/>
          </a:prstGeom>
          <a:noFill/>
        </p:spPr>
        <p:txBody>
          <a:bodyPr wrap="square" rtlCol="0">
            <a:spAutoFit/>
          </a:bodyPr>
          <a:lstStyle/>
          <a:p>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Association of Implementation Climate and Nurse Stigma with Chestfeeding and Skin-to-Skin Care Among Birthing Individuals with OUD (N=254)</a:t>
            </a:r>
          </a:p>
        </p:txBody>
      </p:sp>
    </p:spTree>
    <p:extLst>
      <p:ext uri="{BB962C8B-B14F-4D97-AF65-F5344CB8AC3E}">
        <p14:creationId xmlns:p14="http://schemas.microsoft.com/office/powerpoint/2010/main" val="1000614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descr="Chart type: Clustered Column. Multiple values by 'Field1'&#10;&#10;Description automatically generated">
            <a:extLst>
              <a:ext uri="{FF2B5EF4-FFF2-40B4-BE49-F238E27FC236}">
                <a16:creationId xmlns:a16="http://schemas.microsoft.com/office/drawing/2014/main" id="{F645D9A7-DDF6-3FB8-F8A6-EA29382040EE}"/>
              </a:ext>
            </a:extLst>
          </p:cNvPr>
          <p:cNvGraphicFramePr/>
          <p:nvPr>
            <p:extLst>
              <p:ext uri="{D42A27DB-BD31-4B8C-83A1-F6EECF244321}">
                <p14:modId xmlns:p14="http://schemas.microsoft.com/office/powerpoint/2010/main" val="2728903454"/>
              </p:ext>
            </p:extLst>
          </p:nvPr>
        </p:nvGraphicFramePr>
        <p:xfrm>
          <a:off x="31558615" y="6755416"/>
          <a:ext cx="9691543" cy="7859584"/>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57D30FD0-139A-C70A-454A-CAD31ED09578}"/>
              </a:ext>
            </a:extLst>
          </p:cNvPr>
          <p:cNvSpPr txBox="1"/>
          <p:nvPr/>
        </p:nvSpPr>
        <p:spPr>
          <a:xfrm>
            <a:off x="32955373" y="7447568"/>
            <a:ext cx="2019464" cy="1323439"/>
          </a:xfrm>
          <a:prstGeom prst="rect">
            <a:avLst/>
          </a:prstGeom>
          <a:noFill/>
        </p:spPr>
        <p:txBody>
          <a:bodyPr wrap="none" rtlCol="0">
            <a:spAutoFit/>
          </a:bodyPr>
          <a:lstStyle/>
          <a:p>
            <a:r>
              <a:rPr lang="en-US" sz="4000" dirty="0"/>
              <a:t>+Climate</a:t>
            </a:r>
          </a:p>
          <a:p>
            <a:r>
              <a:rPr lang="en-US" sz="4000" dirty="0"/>
              <a:t>-Stigma</a:t>
            </a:r>
          </a:p>
        </p:txBody>
      </p:sp>
      <p:sp>
        <p:nvSpPr>
          <p:cNvPr id="15" name="TextBox 14">
            <a:extLst>
              <a:ext uri="{FF2B5EF4-FFF2-40B4-BE49-F238E27FC236}">
                <a16:creationId xmlns:a16="http://schemas.microsoft.com/office/drawing/2014/main" id="{19C83C04-7059-5169-BE7F-48939B7560BF}"/>
              </a:ext>
            </a:extLst>
          </p:cNvPr>
          <p:cNvSpPr txBox="1"/>
          <p:nvPr/>
        </p:nvSpPr>
        <p:spPr>
          <a:xfrm>
            <a:off x="34974837" y="9361769"/>
            <a:ext cx="2019464" cy="1323439"/>
          </a:xfrm>
          <a:prstGeom prst="rect">
            <a:avLst/>
          </a:prstGeom>
          <a:noFill/>
        </p:spPr>
        <p:txBody>
          <a:bodyPr wrap="none" rtlCol="0">
            <a:spAutoFit/>
          </a:bodyPr>
          <a:lstStyle/>
          <a:p>
            <a:r>
              <a:rPr lang="en-US" sz="4000" dirty="0"/>
              <a:t>+Climate</a:t>
            </a:r>
          </a:p>
          <a:p>
            <a:r>
              <a:rPr lang="en-US" sz="4000" dirty="0"/>
              <a:t>-Stigma</a:t>
            </a:r>
          </a:p>
        </p:txBody>
      </p:sp>
      <p:sp>
        <p:nvSpPr>
          <p:cNvPr id="16" name="TextBox 15">
            <a:extLst>
              <a:ext uri="{FF2B5EF4-FFF2-40B4-BE49-F238E27FC236}">
                <a16:creationId xmlns:a16="http://schemas.microsoft.com/office/drawing/2014/main" id="{6AD65044-CACB-EA6B-B924-6FAD329970B4}"/>
              </a:ext>
            </a:extLst>
          </p:cNvPr>
          <p:cNvSpPr txBox="1"/>
          <p:nvPr/>
        </p:nvSpPr>
        <p:spPr>
          <a:xfrm>
            <a:off x="37069141" y="9464873"/>
            <a:ext cx="1921680" cy="1323439"/>
          </a:xfrm>
          <a:prstGeom prst="rect">
            <a:avLst/>
          </a:prstGeom>
          <a:noFill/>
        </p:spPr>
        <p:txBody>
          <a:bodyPr wrap="none" rtlCol="0">
            <a:spAutoFit/>
          </a:bodyPr>
          <a:lstStyle/>
          <a:p>
            <a:r>
              <a:rPr lang="en-US" sz="4000" dirty="0"/>
              <a:t>-Climate</a:t>
            </a:r>
          </a:p>
          <a:p>
            <a:r>
              <a:rPr lang="en-US" sz="4000" dirty="0"/>
              <a:t>+Stigma</a:t>
            </a:r>
          </a:p>
        </p:txBody>
      </p:sp>
      <p:pic>
        <p:nvPicPr>
          <p:cNvPr id="20" name="Picture 19" descr="A graph of different colored bars&#10;&#10;Description automatically generated">
            <a:extLst>
              <a:ext uri="{FF2B5EF4-FFF2-40B4-BE49-F238E27FC236}">
                <a16:creationId xmlns:a16="http://schemas.microsoft.com/office/drawing/2014/main" id="{4F371342-AF2C-EE40-02C5-70B29401DDF7}"/>
              </a:ext>
            </a:extLst>
          </p:cNvPr>
          <p:cNvPicPr>
            <a:picLocks noChangeAspect="1"/>
          </p:cNvPicPr>
          <p:nvPr/>
        </p:nvPicPr>
        <p:blipFill>
          <a:blip r:embed="rId3"/>
          <a:stretch>
            <a:fillRect/>
          </a:stretch>
        </p:blipFill>
        <p:spPr>
          <a:xfrm>
            <a:off x="186930" y="447972"/>
            <a:ext cx="7772400" cy="6307444"/>
          </a:xfrm>
          <a:prstGeom prst="rect">
            <a:avLst/>
          </a:prstGeom>
        </p:spPr>
      </p:pic>
      <p:sp>
        <p:nvSpPr>
          <p:cNvPr id="21" name="TextBox 20">
            <a:extLst>
              <a:ext uri="{FF2B5EF4-FFF2-40B4-BE49-F238E27FC236}">
                <a16:creationId xmlns:a16="http://schemas.microsoft.com/office/drawing/2014/main" id="{AAB13C77-C419-EA84-92BE-7BC3C16F52D7}"/>
              </a:ext>
            </a:extLst>
          </p:cNvPr>
          <p:cNvSpPr txBox="1"/>
          <p:nvPr/>
        </p:nvSpPr>
        <p:spPr>
          <a:xfrm>
            <a:off x="8391013" y="2104571"/>
            <a:ext cx="3614057" cy="2677656"/>
          </a:xfrm>
          <a:prstGeom prst="rect">
            <a:avLst/>
          </a:prstGeom>
          <a:noFill/>
        </p:spPr>
        <p:txBody>
          <a:bodyPr wrap="square" rtlCol="0">
            <a:spAutoFit/>
          </a:bodyPr>
          <a:lstStyle/>
          <a:p>
            <a:r>
              <a:rPr lang="en-US" sz="2400" dirty="0"/>
              <a:t>Born in a hospital with better implementation climate and lower nurse stigma associated with improved implementation of chestfeeding and skin-to-skin for NOWS</a:t>
            </a:r>
          </a:p>
        </p:txBody>
      </p:sp>
    </p:spTree>
    <p:extLst>
      <p:ext uri="{BB962C8B-B14F-4D97-AF65-F5344CB8AC3E}">
        <p14:creationId xmlns:p14="http://schemas.microsoft.com/office/powerpoint/2010/main" val="2920299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090B1CB-FA6A-289E-2960-8E480F792A72}"/>
              </a:ext>
            </a:extLst>
          </p:cNvPr>
          <p:cNvSpPr txBox="1"/>
          <p:nvPr/>
        </p:nvSpPr>
        <p:spPr>
          <a:xfrm>
            <a:off x="0" y="1142165"/>
            <a:ext cx="11810091" cy="4031873"/>
          </a:xfrm>
          <a:custGeom>
            <a:avLst/>
            <a:gdLst>
              <a:gd name="connsiteX0" fmla="*/ 0 w 11810091"/>
              <a:gd name="connsiteY0" fmla="*/ 0 h 4031873"/>
              <a:gd name="connsiteX1" fmla="*/ 472404 w 11810091"/>
              <a:gd name="connsiteY1" fmla="*/ 0 h 4031873"/>
              <a:gd name="connsiteX2" fmla="*/ 708605 w 11810091"/>
              <a:gd name="connsiteY2" fmla="*/ 0 h 4031873"/>
              <a:gd name="connsiteX3" fmla="*/ 1535312 w 11810091"/>
              <a:gd name="connsiteY3" fmla="*/ 0 h 4031873"/>
              <a:gd name="connsiteX4" fmla="*/ 2007715 w 11810091"/>
              <a:gd name="connsiteY4" fmla="*/ 0 h 4031873"/>
              <a:gd name="connsiteX5" fmla="*/ 2480119 w 11810091"/>
              <a:gd name="connsiteY5" fmla="*/ 0 h 4031873"/>
              <a:gd name="connsiteX6" fmla="*/ 3306825 w 11810091"/>
              <a:gd name="connsiteY6" fmla="*/ 0 h 4031873"/>
              <a:gd name="connsiteX7" fmla="*/ 3661128 w 11810091"/>
              <a:gd name="connsiteY7" fmla="*/ 0 h 4031873"/>
              <a:gd name="connsiteX8" fmla="*/ 4487835 w 11810091"/>
              <a:gd name="connsiteY8" fmla="*/ 0 h 4031873"/>
              <a:gd name="connsiteX9" fmla="*/ 5314541 w 11810091"/>
              <a:gd name="connsiteY9" fmla="*/ 0 h 4031873"/>
              <a:gd name="connsiteX10" fmla="*/ 5905046 w 11810091"/>
              <a:gd name="connsiteY10" fmla="*/ 0 h 4031873"/>
              <a:gd name="connsiteX11" fmla="*/ 6731752 w 11810091"/>
              <a:gd name="connsiteY11" fmla="*/ 0 h 4031873"/>
              <a:gd name="connsiteX12" fmla="*/ 7204156 w 11810091"/>
              <a:gd name="connsiteY12" fmla="*/ 0 h 4031873"/>
              <a:gd name="connsiteX13" fmla="*/ 7676559 w 11810091"/>
              <a:gd name="connsiteY13" fmla="*/ 0 h 4031873"/>
              <a:gd name="connsiteX14" fmla="*/ 8385165 w 11810091"/>
              <a:gd name="connsiteY14" fmla="*/ 0 h 4031873"/>
              <a:gd name="connsiteX15" fmla="*/ 8857568 w 11810091"/>
              <a:gd name="connsiteY15" fmla="*/ 0 h 4031873"/>
              <a:gd name="connsiteX16" fmla="*/ 9684275 w 11810091"/>
              <a:gd name="connsiteY16" fmla="*/ 0 h 4031873"/>
              <a:gd name="connsiteX17" fmla="*/ 10510981 w 11810091"/>
              <a:gd name="connsiteY17" fmla="*/ 0 h 4031873"/>
              <a:gd name="connsiteX18" fmla="*/ 11101486 w 11810091"/>
              <a:gd name="connsiteY18" fmla="*/ 0 h 4031873"/>
              <a:gd name="connsiteX19" fmla="*/ 11810091 w 11810091"/>
              <a:gd name="connsiteY19" fmla="*/ 0 h 4031873"/>
              <a:gd name="connsiteX20" fmla="*/ 11810091 w 11810091"/>
              <a:gd name="connsiteY20" fmla="*/ 455026 h 4031873"/>
              <a:gd name="connsiteX21" fmla="*/ 11810091 w 11810091"/>
              <a:gd name="connsiteY21" fmla="*/ 950370 h 4031873"/>
              <a:gd name="connsiteX22" fmla="*/ 11810091 w 11810091"/>
              <a:gd name="connsiteY22" fmla="*/ 1566671 h 4031873"/>
              <a:gd name="connsiteX23" fmla="*/ 11810091 w 11810091"/>
              <a:gd name="connsiteY23" fmla="*/ 2102334 h 4031873"/>
              <a:gd name="connsiteX24" fmla="*/ 11810091 w 11810091"/>
              <a:gd name="connsiteY24" fmla="*/ 2597678 h 4031873"/>
              <a:gd name="connsiteX25" fmla="*/ 11810091 w 11810091"/>
              <a:gd name="connsiteY25" fmla="*/ 3213979 h 4031873"/>
              <a:gd name="connsiteX26" fmla="*/ 11810091 w 11810091"/>
              <a:gd name="connsiteY26" fmla="*/ 4031873 h 4031873"/>
              <a:gd name="connsiteX27" fmla="*/ 11219586 w 11810091"/>
              <a:gd name="connsiteY27" fmla="*/ 4031873 h 4031873"/>
              <a:gd name="connsiteX28" fmla="*/ 10865284 w 11810091"/>
              <a:gd name="connsiteY28" fmla="*/ 4031873 h 4031873"/>
              <a:gd name="connsiteX29" fmla="*/ 10156678 w 11810091"/>
              <a:gd name="connsiteY29" fmla="*/ 4031873 h 4031873"/>
              <a:gd name="connsiteX30" fmla="*/ 9802376 w 11810091"/>
              <a:gd name="connsiteY30" fmla="*/ 4031873 h 4031873"/>
              <a:gd name="connsiteX31" fmla="*/ 9093770 w 11810091"/>
              <a:gd name="connsiteY31" fmla="*/ 4031873 h 4031873"/>
              <a:gd name="connsiteX32" fmla="*/ 8857568 w 11810091"/>
              <a:gd name="connsiteY32" fmla="*/ 4031873 h 4031873"/>
              <a:gd name="connsiteX33" fmla="*/ 8148963 w 11810091"/>
              <a:gd name="connsiteY33" fmla="*/ 4031873 h 4031873"/>
              <a:gd name="connsiteX34" fmla="*/ 7794660 w 11810091"/>
              <a:gd name="connsiteY34" fmla="*/ 4031873 h 4031873"/>
              <a:gd name="connsiteX35" fmla="*/ 7558458 w 11810091"/>
              <a:gd name="connsiteY35" fmla="*/ 4031873 h 4031873"/>
              <a:gd name="connsiteX36" fmla="*/ 7204156 w 11810091"/>
              <a:gd name="connsiteY36" fmla="*/ 4031873 h 4031873"/>
              <a:gd name="connsiteX37" fmla="*/ 6495550 w 11810091"/>
              <a:gd name="connsiteY37" fmla="*/ 4031873 h 4031873"/>
              <a:gd name="connsiteX38" fmla="*/ 6141247 w 11810091"/>
              <a:gd name="connsiteY38" fmla="*/ 4031873 h 4031873"/>
              <a:gd name="connsiteX39" fmla="*/ 5905045 w 11810091"/>
              <a:gd name="connsiteY39" fmla="*/ 4031873 h 4031873"/>
              <a:gd name="connsiteX40" fmla="*/ 5550743 w 11810091"/>
              <a:gd name="connsiteY40" fmla="*/ 4031873 h 4031873"/>
              <a:gd name="connsiteX41" fmla="*/ 5078339 w 11810091"/>
              <a:gd name="connsiteY41" fmla="*/ 4031873 h 4031873"/>
              <a:gd name="connsiteX42" fmla="*/ 4487835 w 11810091"/>
              <a:gd name="connsiteY42" fmla="*/ 4031873 h 4031873"/>
              <a:gd name="connsiteX43" fmla="*/ 4133532 w 11810091"/>
              <a:gd name="connsiteY43" fmla="*/ 4031873 h 4031873"/>
              <a:gd name="connsiteX44" fmla="*/ 3306825 w 11810091"/>
              <a:gd name="connsiteY44" fmla="*/ 4031873 h 4031873"/>
              <a:gd name="connsiteX45" fmla="*/ 2716321 w 11810091"/>
              <a:gd name="connsiteY45" fmla="*/ 4031873 h 4031873"/>
              <a:gd name="connsiteX46" fmla="*/ 1889615 w 11810091"/>
              <a:gd name="connsiteY46" fmla="*/ 4031873 h 4031873"/>
              <a:gd name="connsiteX47" fmla="*/ 1181009 w 11810091"/>
              <a:gd name="connsiteY47" fmla="*/ 4031873 h 4031873"/>
              <a:gd name="connsiteX48" fmla="*/ 708605 w 11810091"/>
              <a:gd name="connsiteY48" fmla="*/ 4031873 h 4031873"/>
              <a:gd name="connsiteX49" fmla="*/ 0 w 11810091"/>
              <a:gd name="connsiteY49" fmla="*/ 4031873 h 4031873"/>
              <a:gd name="connsiteX50" fmla="*/ 0 w 11810091"/>
              <a:gd name="connsiteY50" fmla="*/ 3536529 h 4031873"/>
              <a:gd name="connsiteX51" fmla="*/ 0 w 11810091"/>
              <a:gd name="connsiteY51" fmla="*/ 2960547 h 4031873"/>
              <a:gd name="connsiteX52" fmla="*/ 0 w 11810091"/>
              <a:gd name="connsiteY52" fmla="*/ 2303927 h 4031873"/>
              <a:gd name="connsiteX53" fmla="*/ 0 w 11810091"/>
              <a:gd name="connsiteY53" fmla="*/ 1647308 h 4031873"/>
              <a:gd name="connsiteX54" fmla="*/ 0 w 11810091"/>
              <a:gd name="connsiteY54" fmla="*/ 1031008 h 4031873"/>
              <a:gd name="connsiteX55" fmla="*/ 0 w 11810091"/>
              <a:gd name="connsiteY55" fmla="*/ 0 h 403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810091" h="4031873" extrusionOk="0">
                <a:moveTo>
                  <a:pt x="0" y="0"/>
                </a:moveTo>
                <a:cubicBezTo>
                  <a:pt x="120877" y="-19879"/>
                  <a:pt x="256412" y="20654"/>
                  <a:pt x="472404" y="0"/>
                </a:cubicBezTo>
                <a:cubicBezTo>
                  <a:pt x="688396" y="-20654"/>
                  <a:pt x="649127" y="27458"/>
                  <a:pt x="708605" y="0"/>
                </a:cubicBezTo>
                <a:cubicBezTo>
                  <a:pt x="768083" y="-27458"/>
                  <a:pt x="1348518" y="71591"/>
                  <a:pt x="1535312" y="0"/>
                </a:cubicBezTo>
                <a:cubicBezTo>
                  <a:pt x="1722106" y="-71591"/>
                  <a:pt x="1811668" y="32401"/>
                  <a:pt x="2007715" y="0"/>
                </a:cubicBezTo>
                <a:cubicBezTo>
                  <a:pt x="2203762" y="-32401"/>
                  <a:pt x="2371264" y="30553"/>
                  <a:pt x="2480119" y="0"/>
                </a:cubicBezTo>
                <a:cubicBezTo>
                  <a:pt x="2588974" y="-30553"/>
                  <a:pt x="3010693" y="23904"/>
                  <a:pt x="3306825" y="0"/>
                </a:cubicBezTo>
                <a:cubicBezTo>
                  <a:pt x="3602957" y="-23904"/>
                  <a:pt x="3556141" y="107"/>
                  <a:pt x="3661128" y="0"/>
                </a:cubicBezTo>
                <a:cubicBezTo>
                  <a:pt x="3766115" y="-107"/>
                  <a:pt x="4156344" y="76416"/>
                  <a:pt x="4487835" y="0"/>
                </a:cubicBezTo>
                <a:cubicBezTo>
                  <a:pt x="4819326" y="-76416"/>
                  <a:pt x="4986842" y="18242"/>
                  <a:pt x="5314541" y="0"/>
                </a:cubicBezTo>
                <a:cubicBezTo>
                  <a:pt x="5642240" y="-18242"/>
                  <a:pt x="5747371" y="31668"/>
                  <a:pt x="5905046" y="0"/>
                </a:cubicBezTo>
                <a:cubicBezTo>
                  <a:pt x="6062721" y="-31668"/>
                  <a:pt x="6513658" y="69629"/>
                  <a:pt x="6731752" y="0"/>
                </a:cubicBezTo>
                <a:cubicBezTo>
                  <a:pt x="6949846" y="-69629"/>
                  <a:pt x="6974800" y="27397"/>
                  <a:pt x="7204156" y="0"/>
                </a:cubicBezTo>
                <a:cubicBezTo>
                  <a:pt x="7433512" y="-27397"/>
                  <a:pt x="7477796" y="23322"/>
                  <a:pt x="7676559" y="0"/>
                </a:cubicBezTo>
                <a:cubicBezTo>
                  <a:pt x="7875322" y="-23322"/>
                  <a:pt x="8169434" y="789"/>
                  <a:pt x="8385165" y="0"/>
                </a:cubicBezTo>
                <a:cubicBezTo>
                  <a:pt x="8600896" y="-789"/>
                  <a:pt x="8739283" y="164"/>
                  <a:pt x="8857568" y="0"/>
                </a:cubicBezTo>
                <a:cubicBezTo>
                  <a:pt x="8975853" y="-164"/>
                  <a:pt x="9446565" y="20077"/>
                  <a:pt x="9684275" y="0"/>
                </a:cubicBezTo>
                <a:cubicBezTo>
                  <a:pt x="9921985" y="-20077"/>
                  <a:pt x="10169352" y="1482"/>
                  <a:pt x="10510981" y="0"/>
                </a:cubicBezTo>
                <a:cubicBezTo>
                  <a:pt x="10852610" y="-1482"/>
                  <a:pt x="10882363" y="63808"/>
                  <a:pt x="11101486" y="0"/>
                </a:cubicBezTo>
                <a:cubicBezTo>
                  <a:pt x="11320610" y="-63808"/>
                  <a:pt x="11469855" y="53969"/>
                  <a:pt x="11810091" y="0"/>
                </a:cubicBezTo>
                <a:cubicBezTo>
                  <a:pt x="11842546" y="211116"/>
                  <a:pt x="11775428" y="286812"/>
                  <a:pt x="11810091" y="455026"/>
                </a:cubicBezTo>
                <a:cubicBezTo>
                  <a:pt x="11844754" y="623240"/>
                  <a:pt x="11796330" y="750221"/>
                  <a:pt x="11810091" y="950370"/>
                </a:cubicBezTo>
                <a:cubicBezTo>
                  <a:pt x="11823852" y="1150519"/>
                  <a:pt x="11739709" y="1289658"/>
                  <a:pt x="11810091" y="1566671"/>
                </a:cubicBezTo>
                <a:cubicBezTo>
                  <a:pt x="11880473" y="1843684"/>
                  <a:pt x="11800844" y="1967727"/>
                  <a:pt x="11810091" y="2102334"/>
                </a:cubicBezTo>
                <a:cubicBezTo>
                  <a:pt x="11819338" y="2236941"/>
                  <a:pt x="11755141" y="2462228"/>
                  <a:pt x="11810091" y="2597678"/>
                </a:cubicBezTo>
                <a:cubicBezTo>
                  <a:pt x="11865041" y="2733128"/>
                  <a:pt x="11738168" y="2982107"/>
                  <a:pt x="11810091" y="3213979"/>
                </a:cubicBezTo>
                <a:cubicBezTo>
                  <a:pt x="11882014" y="3445851"/>
                  <a:pt x="11772841" y="3704734"/>
                  <a:pt x="11810091" y="4031873"/>
                </a:cubicBezTo>
                <a:cubicBezTo>
                  <a:pt x="11658253" y="4080660"/>
                  <a:pt x="11423294" y="4000301"/>
                  <a:pt x="11219586" y="4031873"/>
                </a:cubicBezTo>
                <a:cubicBezTo>
                  <a:pt x="11015878" y="4063445"/>
                  <a:pt x="10971744" y="4024291"/>
                  <a:pt x="10865284" y="4031873"/>
                </a:cubicBezTo>
                <a:cubicBezTo>
                  <a:pt x="10758824" y="4039455"/>
                  <a:pt x="10415262" y="4011386"/>
                  <a:pt x="10156678" y="4031873"/>
                </a:cubicBezTo>
                <a:cubicBezTo>
                  <a:pt x="9898094" y="4052360"/>
                  <a:pt x="9878825" y="3993471"/>
                  <a:pt x="9802376" y="4031873"/>
                </a:cubicBezTo>
                <a:cubicBezTo>
                  <a:pt x="9725927" y="4070275"/>
                  <a:pt x="9332086" y="4016876"/>
                  <a:pt x="9093770" y="4031873"/>
                </a:cubicBezTo>
                <a:cubicBezTo>
                  <a:pt x="8855454" y="4046870"/>
                  <a:pt x="8961754" y="4024511"/>
                  <a:pt x="8857568" y="4031873"/>
                </a:cubicBezTo>
                <a:cubicBezTo>
                  <a:pt x="8753382" y="4039235"/>
                  <a:pt x="8401012" y="3999754"/>
                  <a:pt x="8148963" y="4031873"/>
                </a:cubicBezTo>
                <a:cubicBezTo>
                  <a:pt x="7896914" y="4063992"/>
                  <a:pt x="7928440" y="4010257"/>
                  <a:pt x="7794660" y="4031873"/>
                </a:cubicBezTo>
                <a:cubicBezTo>
                  <a:pt x="7660880" y="4053489"/>
                  <a:pt x="7659484" y="4011802"/>
                  <a:pt x="7558458" y="4031873"/>
                </a:cubicBezTo>
                <a:cubicBezTo>
                  <a:pt x="7457432" y="4051944"/>
                  <a:pt x="7355292" y="3999010"/>
                  <a:pt x="7204156" y="4031873"/>
                </a:cubicBezTo>
                <a:cubicBezTo>
                  <a:pt x="7053020" y="4064736"/>
                  <a:pt x="6730840" y="3965939"/>
                  <a:pt x="6495550" y="4031873"/>
                </a:cubicBezTo>
                <a:cubicBezTo>
                  <a:pt x="6260260" y="4097807"/>
                  <a:pt x="6308261" y="4002946"/>
                  <a:pt x="6141247" y="4031873"/>
                </a:cubicBezTo>
                <a:cubicBezTo>
                  <a:pt x="5974233" y="4060800"/>
                  <a:pt x="5975847" y="4019881"/>
                  <a:pt x="5905045" y="4031873"/>
                </a:cubicBezTo>
                <a:cubicBezTo>
                  <a:pt x="5834243" y="4043865"/>
                  <a:pt x="5664006" y="4003323"/>
                  <a:pt x="5550743" y="4031873"/>
                </a:cubicBezTo>
                <a:cubicBezTo>
                  <a:pt x="5437480" y="4060423"/>
                  <a:pt x="5258362" y="4020252"/>
                  <a:pt x="5078339" y="4031873"/>
                </a:cubicBezTo>
                <a:cubicBezTo>
                  <a:pt x="4898316" y="4043494"/>
                  <a:pt x="4723020" y="3996542"/>
                  <a:pt x="4487835" y="4031873"/>
                </a:cubicBezTo>
                <a:cubicBezTo>
                  <a:pt x="4252650" y="4067204"/>
                  <a:pt x="4283315" y="3991525"/>
                  <a:pt x="4133532" y="4031873"/>
                </a:cubicBezTo>
                <a:cubicBezTo>
                  <a:pt x="3983749" y="4072221"/>
                  <a:pt x="3620430" y="3994557"/>
                  <a:pt x="3306825" y="4031873"/>
                </a:cubicBezTo>
                <a:cubicBezTo>
                  <a:pt x="2993220" y="4069189"/>
                  <a:pt x="2893822" y="4006898"/>
                  <a:pt x="2716321" y="4031873"/>
                </a:cubicBezTo>
                <a:cubicBezTo>
                  <a:pt x="2538820" y="4056848"/>
                  <a:pt x="2232038" y="3953930"/>
                  <a:pt x="1889615" y="4031873"/>
                </a:cubicBezTo>
                <a:cubicBezTo>
                  <a:pt x="1547192" y="4109816"/>
                  <a:pt x="1500926" y="3949258"/>
                  <a:pt x="1181009" y="4031873"/>
                </a:cubicBezTo>
                <a:cubicBezTo>
                  <a:pt x="861092" y="4114488"/>
                  <a:pt x="825060" y="3976428"/>
                  <a:pt x="708605" y="4031873"/>
                </a:cubicBezTo>
                <a:cubicBezTo>
                  <a:pt x="592150" y="4087318"/>
                  <a:pt x="222747" y="4012787"/>
                  <a:pt x="0" y="4031873"/>
                </a:cubicBezTo>
                <a:cubicBezTo>
                  <a:pt x="-1688" y="3883889"/>
                  <a:pt x="18506" y="3731896"/>
                  <a:pt x="0" y="3536529"/>
                </a:cubicBezTo>
                <a:cubicBezTo>
                  <a:pt x="-18506" y="3341162"/>
                  <a:pt x="12476" y="3090305"/>
                  <a:pt x="0" y="2960547"/>
                </a:cubicBezTo>
                <a:cubicBezTo>
                  <a:pt x="-12476" y="2830789"/>
                  <a:pt x="52026" y="2466980"/>
                  <a:pt x="0" y="2303927"/>
                </a:cubicBezTo>
                <a:cubicBezTo>
                  <a:pt x="-52026" y="2140874"/>
                  <a:pt x="65571" y="1803580"/>
                  <a:pt x="0" y="1647308"/>
                </a:cubicBezTo>
                <a:cubicBezTo>
                  <a:pt x="-65571" y="1491036"/>
                  <a:pt x="3119" y="1327104"/>
                  <a:pt x="0" y="1031008"/>
                </a:cubicBezTo>
                <a:cubicBezTo>
                  <a:pt x="-3119" y="734912"/>
                  <a:pt x="15970" y="419186"/>
                  <a:pt x="0" y="0"/>
                </a:cubicBezTo>
                <a:close/>
              </a:path>
            </a:pathLst>
          </a:custGeom>
          <a:noFill/>
          <a:ln w="82550">
            <a:no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marL="457200" indent="-457200">
              <a:buFont typeface="Arial" panose="020B0604020202020204" pitchFamily="34" charset="0"/>
              <a:buChar char="•"/>
            </a:pPr>
            <a:r>
              <a:rPr lang="en-US" sz="3200" dirty="0"/>
              <a:t>Hospitals are encouraged to focus on improving unit climate for implementation of evidence-based practices.</a:t>
            </a:r>
          </a:p>
          <a:p>
            <a:pPr marL="457200" indent="-457200">
              <a:buFont typeface="Arial" panose="020B0604020202020204" pitchFamily="34" charset="0"/>
              <a:buChar char="•"/>
            </a:pPr>
            <a:r>
              <a:rPr lang="en-US" sz="3200" dirty="0"/>
              <a:t>More efforts are needed to address healthcare worker stigma to improve engagement of mothers in implementing NOWS care practices.</a:t>
            </a:r>
          </a:p>
          <a:p>
            <a:pPr marL="457200" indent="-457200">
              <a:buFont typeface="Arial" panose="020B0604020202020204" pitchFamily="34" charset="0"/>
              <a:buChar char="•"/>
            </a:pPr>
            <a:r>
              <a:rPr lang="en-US" sz="3200" dirty="0"/>
              <a:t>Organizational context factors may be more important than individual level factors in implementing nonpharmacologic care for NOWS. Only NICU admission was associated with outcomes.</a:t>
            </a:r>
          </a:p>
        </p:txBody>
      </p:sp>
      <p:sp>
        <p:nvSpPr>
          <p:cNvPr id="6" name="TextBox 5">
            <a:extLst>
              <a:ext uri="{FF2B5EF4-FFF2-40B4-BE49-F238E27FC236}">
                <a16:creationId xmlns:a16="http://schemas.microsoft.com/office/drawing/2014/main" id="{1CB7DD59-FBB0-4412-9302-6E797FD22471}"/>
              </a:ext>
            </a:extLst>
          </p:cNvPr>
          <p:cNvSpPr txBox="1"/>
          <p:nvPr/>
        </p:nvSpPr>
        <p:spPr>
          <a:xfrm>
            <a:off x="725714" y="434279"/>
            <a:ext cx="2712602" cy="707886"/>
          </a:xfrm>
          <a:prstGeom prst="rect">
            <a:avLst/>
          </a:prstGeom>
          <a:noFill/>
        </p:spPr>
        <p:txBody>
          <a:bodyPr wrap="none" rtlCol="0">
            <a:spAutoFit/>
          </a:bodyPr>
          <a:lstStyle/>
          <a:p>
            <a:r>
              <a:rPr lang="en-US" sz="4000" b="1" dirty="0"/>
              <a:t>Conclusions</a:t>
            </a:r>
          </a:p>
        </p:txBody>
      </p:sp>
    </p:spTree>
    <p:extLst>
      <p:ext uri="{BB962C8B-B14F-4D97-AF65-F5344CB8AC3E}">
        <p14:creationId xmlns:p14="http://schemas.microsoft.com/office/powerpoint/2010/main" val="650302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0668E11-B822-063D-34B0-00D75ADFCEB6}"/>
              </a:ext>
            </a:extLst>
          </p:cNvPr>
          <p:cNvSpPr txBox="1">
            <a:spLocks/>
          </p:cNvSpPr>
          <p:nvPr/>
        </p:nvSpPr>
        <p:spPr>
          <a:xfrm>
            <a:off x="359224" y="342903"/>
            <a:ext cx="5960762" cy="113064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Thank you</a:t>
            </a:r>
          </a:p>
        </p:txBody>
      </p:sp>
      <p:sp>
        <p:nvSpPr>
          <p:cNvPr id="6" name="Text Placeholder 2">
            <a:extLst>
              <a:ext uri="{FF2B5EF4-FFF2-40B4-BE49-F238E27FC236}">
                <a16:creationId xmlns:a16="http://schemas.microsoft.com/office/drawing/2014/main" id="{088D005D-BBA4-69A8-1B50-C5F188B20CF8}"/>
              </a:ext>
            </a:extLst>
          </p:cNvPr>
          <p:cNvSpPr txBox="1">
            <a:spLocks/>
          </p:cNvSpPr>
          <p:nvPr/>
        </p:nvSpPr>
        <p:spPr>
          <a:xfrm>
            <a:off x="359224" y="1473544"/>
            <a:ext cx="6854376" cy="993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latin typeface="+mj-lt"/>
              </a:rPr>
              <a:t>Clayton J. Shuman, PhD, MSN, RN</a:t>
            </a:r>
          </a:p>
          <a:p>
            <a:pPr marL="0" indent="0">
              <a:buNone/>
            </a:pPr>
            <a:r>
              <a:rPr lang="en-US" sz="3200" b="1" dirty="0" err="1">
                <a:latin typeface="+mj-lt"/>
              </a:rPr>
              <a:t>clayshu@umich.edu</a:t>
            </a:r>
            <a:endParaRPr lang="en-US" sz="3200" b="1" dirty="0">
              <a:latin typeface="+mj-lt"/>
            </a:endParaRPr>
          </a:p>
        </p:txBody>
      </p:sp>
      <p:sp>
        <p:nvSpPr>
          <p:cNvPr id="2" name="TextBox 1">
            <a:extLst>
              <a:ext uri="{FF2B5EF4-FFF2-40B4-BE49-F238E27FC236}">
                <a16:creationId xmlns:a16="http://schemas.microsoft.com/office/drawing/2014/main" id="{025A1425-B22D-43FE-133F-A5A3E8A88DA7}"/>
              </a:ext>
            </a:extLst>
          </p:cNvPr>
          <p:cNvSpPr txBox="1"/>
          <p:nvPr/>
        </p:nvSpPr>
        <p:spPr>
          <a:xfrm>
            <a:off x="1" y="3120571"/>
            <a:ext cx="11974286" cy="2585323"/>
          </a:xfrm>
          <a:prstGeom prst="rect">
            <a:avLst/>
          </a:prstGeom>
          <a:noFill/>
        </p:spPr>
        <p:txBody>
          <a:bodyPr wrap="square" rtlCol="0">
            <a:spAutoFit/>
          </a:bodyPr>
          <a:lstStyle/>
          <a:p>
            <a:pPr marL="514350" indent="-514350">
              <a:buAutoNum type="arabicPeriod"/>
            </a:pPr>
            <a:r>
              <a:rPr lang="en-US" dirty="0"/>
              <a:t>Hirai AH et al. Neonatal abstinence syndrome and maternal opioid-related diagnoses in the US, 2010-2017. </a:t>
            </a:r>
            <a:r>
              <a:rPr lang="en-US" i="1" dirty="0"/>
              <a:t>JAMA</a:t>
            </a:r>
            <a:r>
              <a:rPr lang="en-US" dirty="0"/>
              <a:t>. 2021;325(2):146–155. </a:t>
            </a:r>
          </a:p>
          <a:p>
            <a:pPr marL="514350" indent="-514350">
              <a:buAutoNum type="arabicPeriod"/>
            </a:pPr>
            <a:r>
              <a:rPr lang="en-US" dirty="0"/>
              <a:t>Abdel-Latif ME et al. Effects of breast milk on the severity and outcome of neonatal abstinence syndrome among infants of drug-dependent mothers. </a:t>
            </a:r>
            <a:r>
              <a:rPr lang="en-US" i="1" dirty="0"/>
              <a:t>Pediatrics</a:t>
            </a:r>
            <a:r>
              <a:rPr lang="en-US" dirty="0"/>
              <a:t>. 2006;117(6):e1163-9.</a:t>
            </a:r>
          </a:p>
          <a:p>
            <a:pPr marL="514350" indent="-514350">
              <a:buFont typeface="Arial" panose="020B0604020202020204" pitchFamily="34" charset="0"/>
              <a:buAutoNum type="arabicPeriod"/>
            </a:pPr>
            <a:r>
              <a:rPr lang="en-US" dirty="0"/>
              <a:t>Walsh MC et al. Ohio Perinatal Quality Collaborative improves care of neonatal narcotic abstinence syndrome. </a:t>
            </a:r>
            <a:r>
              <a:rPr lang="en-US" i="1" dirty="0"/>
              <a:t>Pediatrics</a:t>
            </a:r>
            <a:r>
              <a:rPr lang="en-US" dirty="0"/>
              <a:t>. 2018:e20170900.</a:t>
            </a:r>
          </a:p>
          <a:p>
            <a:pPr marL="514350" indent="-514350">
              <a:buFont typeface="Arial" panose="020B0604020202020204" pitchFamily="34" charset="0"/>
              <a:buAutoNum type="arabicPeriod"/>
            </a:pPr>
            <a:r>
              <a:rPr lang="en-US" dirty="0"/>
              <a:t>Grossman MR et al. An initiative to improve the quality of care of infants with neonatal abstinence syndrome. </a:t>
            </a:r>
            <a:r>
              <a:rPr lang="en-US" i="1" dirty="0"/>
              <a:t>Pediatrics</a:t>
            </a:r>
            <a:r>
              <a:rPr lang="en-US" dirty="0"/>
              <a:t>. 2017;139(6):e20163360.</a:t>
            </a:r>
          </a:p>
          <a:p>
            <a:endParaRPr lang="en-US" dirty="0"/>
          </a:p>
        </p:txBody>
      </p:sp>
    </p:spTree>
    <p:extLst>
      <p:ext uri="{BB962C8B-B14F-4D97-AF65-F5344CB8AC3E}">
        <p14:creationId xmlns:p14="http://schemas.microsoft.com/office/powerpoint/2010/main" val="206479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B99B-BD5E-2D46-AF8E-6EA18D92F8CD}"/>
              </a:ext>
            </a:extLst>
          </p:cNvPr>
          <p:cNvSpPr>
            <a:spLocks noGrp="1"/>
          </p:cNvSpPr>
          <p:nvPr>
            <p:ph type="title"/>
          </p:nvPr>
        </p:nvSpPr>
        <p:spPr>
          <a:xfrm>
            <a:off x="838199" y="1270188"/>
            <a:ext cx="10515600" cy="386862"/>
          </a:xfrm>
        </p:spPr>
        <p:txBody>
          <a:bodyPr>
            <a:normAutofit fontScale="90000"/>
          </a:bodyPr>
          <a:lstStyle/>
          <a:p>
            <a:r>
              <a:rPr lang="en-US" b="1" dirty="0"/>
              <a:t>Acknowledgements &amp; Disclosures</a:t>
            </a:r>
          </a:p>
        </p:txBody>
      </p:sp>
      <p:sp>
        <p:nvSpPr>
          <p:cNvPr id="3" name="Content Placeholder 2">
            <a:extLst>
              <a:ext uri="{FF2B5EF4-FFF2-40B4-BE49-F238E27FC236}">
                <a16:creationId xmlns:a16="http://schemas.microsoft.com/office/drawing/2014/main" id="{B9FA7C6D-EAA4-D646-94B8-81A5FFA23832}"/>
              </a:ext>
            </a:extLst>
          </p:cNvPr>
          <p:cNvSpPr>
            <a:spLocks noGrp="1"/>
          </p:cNvSpPr>
          <p:nvPr>
            <p:ph idx="1"/>
          </p:nvPr>
        </p:nvSpPr>
        <p:spPr>
          <a:xfrm>
            <a:off x="838199" y="2060641"/>
            <a:ext cx="10515600" cy="4539927"/>
          </a:xfrm>
        </p:spPr>
        <p:txBody>
          <a:bodyPr>
            <a:normAutofit/>
          </a:bodyPr>
          <a:lstStyle/>
          <a:p>
            <a:pPr marL="0" indent="0">
              <a:buNone/>
            </a:pPr>
            <a:r>
              <a:rPr lang="en-US" sz="2400" dirty="0"/>
              <a:t>This work was funded by:</a:t>
            </a:r>
          </a:p>
          <a:p>
            <a:r>
              <a:rPr lang="en-US" sz="2400" dirty="0"/>
              <a:t>University of Michigan School of Nursing Early Investigator Grant </a:t>
            </a:r>
          </a:p>
          <a:p>
            <a:r>
              <a:rPr lang="en-US" sz="2400" dirty="0"/>
              <a:t>University of Chicago Center for Healthcare Delivery Science and Innovation Nursing Solutions grant</a:t>
            </a:r>
          </a:p>
          <a:p>
            <a:r>
              <a:rPr lang="en-US" sz="2400" dirty="0"/>
              <a:t>NICHD (K08HD105986) </a:t>
            </a:r>
          </a:p>
          <a:p>
            <a:pPr marL="0" indent="0">
              <a:buNone/>
            </a:pPr>
            <a:endParaRPr lang="en-US" sz="1400" dirty="0"/>
          </a:p>
          <a:p>
            <a:pPr marL="0" indent="0">
              <a:buNone/>
            </a:pPr>
            <a:r>
              <a:rPr lang="en-US" sz="2400" dirty="0"/>
              <a:t>No conflicts of interest to disclose.</a:t>
            </a:r>
          </a:p>
          <a:p>
            <a:endParaRPr lang="en-US" sz="2400" dirty="0"/>
          </a:p>
        </p:txBody>
      </p:sp>
    </p:spTree>
    <p:extLst>
      <p:ext uri="{BB962C8B-B14F-4D97-AF65-F5344CB8AC3E}">
        <p14:creationId xmlns:p14="http://schemas.microsoft.com/office/powerpoint/2010/main" val="2998885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2">
            <a:extLst>
              <a:ext uri="{FF2B5EF4-FFF2-40B4-BE49-F238E27FC236}">
                <a16:creationId xmlns:a16="http://schemas.microsoft.com/office/drawing/2014/main" id="{76B9EAA0-2734-4CF6-6D09-4E79FE6D22D7}"/>
              </a:ext>
            </a:extLst>
          </p:cNvPr>
          <p:cNvGraphicFramePr>
            <a:graphicFrameLocks noGrp="1"/>
          </p:cNvGraphicFramePr>
          <p:nvPr>
            <p:ph idx="1"/>
            <p:extLst>
              <p:ext uri="{D42A27DB-BD31-4B8C-83A1-F6EECF244321}">
                <p14:modId xmlns:p14="http://schemas.microsoft.com/office/powerpoint/2010/main" val="3389651361"/>
              </p:ext>
            </p:extLst>
          </p:nvPr>
        </p:nvGraphicFramePr>
        <p:xfrm>
          <a:off x="838200" y="-382172"/>
          <a:ext cx="10515600" cy="4539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054A1B6D-4C29-0D48-A0EB-AE72C0823544}"/>
              </a:ext>
            </a:extLst>
          </p:cNvPr>
          <p:cNvPicPr>
            <a:picLocks noChangeAspect="1"/>
          </p:cNvPicPr>
          <p:nvPr/>
        </p:nvPicPr>
        <p:blipFill>
          <a:blip r:embed="rId7"/>
          <a:stretch>
            <a:fillRect/>
          </a:stretch>
        </p:blipFill>
        <p:spPr>
          <a:xfrm>
            <a:off x="159921" y="3530745"/>
            <a:ext cx="2669059" cy="2669059"/>
          </a:xfrm>
          <a:prstGeom prst="rect">
            <a:avLst/>
          </a:prstGeom>
        </p:spPr>
      </p:pic>
      <p:pic>
        <p:nvPicPr>
          <p:cNvPr id="5" name="Picture 4">
            <a:extLst>
              <a:ext uri="{FF2B5EF4-FFF2-40B4-BE49-F238E27FC236}">
                <a16:creationId xmlns:a16="http://schemas.microsoft.com/office/drawing/2014/main" id="{5BF91408-7F1C-0142-A5B5-853C6B05B7AE}"/>
              </a:ext>
            </a:extLst>
          </p:cNvPr>
          <p:cNvPicPr>
            <a:picLocks noChangeAspect="1"/>
          </p:cNvPicPr>
          <p:nvPr/>
        </p:nvPicPr>
        <p:blipFill>
          <a:blip r:embed="rId8"/>
          <a:stretch>
            <a:fillRect/>
          </a:stretch>
        </p:blipFill>
        <p:spPr>
          <a:xfrm>
            <a:off x="3577422" y="3746986"/>
            <a:ext cx="2236573" cy="2236573"/>
          </a:xfrm>
          <a:prstGeom prst="rect">
            <a:avLst/>
          </a:prstGeom>
        </p:spPr>
      </p:pic>
      <p:pic>
        <p:nvPicPr>
          <p:cNvPr id="6" name="Picture 5">
            <a:extLst>
              <a:ext uri="{FF2B5EF4-FFF2-40B4-BE49-F238E27FC236}">
                <a16:creationId xmlns:a16="http://schemas.microsoft.com/office/drawing/2014/main" id="{8E97B5A5-BEA3-954B-A86A-F1DA23B346C3}"/>
              </a:ext>
            </a:extLst>
          </p:cNvPr>
          <p:cNvPicPr>
            <a:picLocks noChangeAspect="1"/>
          </p:cNvPicPr>
          <p:nvPr/>
        </p:nvPicPr>
        <p:blipFill>
          <a:blip r:embed="rId9"/>
          <a:stretch>
            <a:fillRect/>
          </a:stretch>
        </p:blipFill>
        <p:spPr>
          <a:xfrm>
            <a:off x="6288685" y="3444246"/>
            <a:ext cx="2842054" cy="2842054"/>
          </a:xfrm>
          <a:prstGeom prst="rect">
            <a:avLst/>
          </a:prstGeom>
        </p:spPr>
      </p:pic>
      <p:pic>
        <p:nvPicPr>
          <p:cNvPr id="7" name="Picture 6">
            <a:extLst>
              <a:ext uri="{FF2B5EF4-FFF2-40B4-BE49-F238E27FC236}">
                <a16:creationId xmlns:a16="http://schemas.microsoft.com/office/drawing/2014/main" id="{827128D5-F629-0F41-8C30-079E64677472}"/>
              </a:ext>
            </a:extLst>
          </p:cNvPr>
          <p:cNvPicPr>
            <a:picLocks noChangeAspect="1"/>
          </p:cNvPicPr>
          <p:nvPr/>
        </p:nvPicPr>
        <p:blipFill>
          <a:blip r:embed="rId10"/>
          <a:stretch>
            <a:fillRect/>
          </a:stretch>
        </p:blipFill>
        <p:spPr>
          <a:xfrm>
            <a:off x="9621795" y="3426824"/>
            <a:ext cx="2570205" cy="2570205"/>
          </a:xfrm>
          <a:prstGeom prst="rect">
            <a:avLst/>
          </a:prstGeom>
        </p:spPr>
      </p:pic>
      <p:sp>
        <p:nvSpPr>
          <p:cNvPr id="8" name="TextBox 7">
            <a:extLst>
              <a:ext uri="{FF2B5EF4-FFF2-40B4-BE49-F238E27FC236}">
                <a16:creationId xmlns:a16="http://schemas.microsoft.com/office/drawing/2014/main" id="{D34AAF67-2A5C-6142-9BC6-65B2F630BF73}"/>
              </a:ext>
            </a:extLst>
          </p:cNvPr>
          <p:cNvSpPr txBox="1"/>
          <p:nvPr/>
        </p:nvSpPr>
        <p:spPr>
          <a:xfrm>
            <a:off x="423483" y="6202012"/>
            <a:ext cx="1882375" cy="369332"/>
          </a:xfrm>
          <a:prstGeom prst="rect">
            <a:avLst/>
          </a:prstGeom>
          <a:noFill/>
        </p:spPr>
        <p:txBody>
          <a:bodyPr wrap="none" rtlCol="0">
            <a:spAutoFit/>
          </a:bodyPr>
          <a:lstStyle/>
          <a:p>
            <a:r>
              <a:rPr lang="en-US" dirty="0"/>
              <a:t>Symptom Severity</a:t>
            </a:r>
          </a:p>
        </p:txBody>
      </p:sp>
      <p:sp>
        <p:nvSpPr>
          <p:cNvPr id="13" name="TextBox 12">
            <a:extLst>
              <a:ext uri="{FF2B5EF4-FFF2-40B4-BE49-F238E27FC236}">
                <a16:creationId xmlns:a16="http://schemas.microsoft.com/office/drawing/2014/main" id="{225D323D-271C-654D-89E9-1F78C79C7719}"/>
              </a:ext>
            </a:extLst>
          </p:cNvPr>
          <p:cNvSpPr txBox="1"/>
          <p:nvPr/>
        </p:nvSpPr>
        <p:spPr>
          <a:xfrm>
            <a:off x="3592040" y="6150957"/>
            <a:ext cx="2207336" cy="646331"/>
          </a:xfrm>
          <a:prstGeom prst="rect">
            <a:avLst/>
          </a:prstGeom>
          <a:noFill/>
        </p:spPr>
        <p:txBody>
          <a:bodyPr wrap="none" rtlCol="0">
            <a:spAutoFit/>
          </a:bodyPr>
          <a:lstStyle/>
          <a:p>
            <a:pPr algn="ctr"/>
            <a:r>
              <a:rPr lang="en-US" dirty="0"/>
              <a:t>Need for &amp; Length of </a:t>
            </a:r>
          </a:p>
          <a:p>
            <a:pPr algn="ctr"/>
            <a:r>
              <a:rPr lang="en-US" dirty="0"/>
              <a:t>Pharmacologic Tx</a:t>
            </a:r>
          </a:p>
        </p:txBody>
      </p:sp>
      <p:sp>
        <p:nvSpPr>
          <p:cNvPr id="14" name="TextBox 13">
            <a:extLst>
              <a:ext uri="{FF2B5EF4-FFF2-40B4-BE49-F238E27FC236}">
                <a16:creationId xmlns:a16="http://schemas.microsoft.com/office/drawing/2014/main" id="{9E6B373F-7754-CC40-8A13-7D1E99D1AEAC}"/>
              </a:ext>
            </a:extLst>
          </p:cNvPr>
          <p:cNvSpPr txBox="1"/>
          <p:nvPr/>
        </p:nvSpPr>
        <p:spPr>
          <a:xfrm>
            <a:off x="6427813" y="6199804"/>
            <a:ext cx="2412263" cy="369332"/>
          </a:xfrm>
          <a:prstGeom prst="rect">
            <a:avLst/>
          </a:prstGeom>
          <a:noFill/>
        </p:spPr>
        <p:txBody>
          <a:bodyPr wrap="none" rtlCol="0">
            <a:spAutoFit/>
          </a:bodyPr>
          <a:lstStyle/>
          <a:p>
            <a:r>
              <a:rPr lang="en-US" dirty="0"/>
              <a:t>Length of Hospital Stay</a:t>
            </a:r>
          </a:p>
        </p:txBody>
      </p:sp>
      <p:sp>
        <p:nvSpPr>
          <p:cNvPr id="15" name="TextBox 14">
            <a:extLst>
              <a:ext uri="{FF2B5EF4-FFF2-40B4-BE49-F238E27FC236}">
                <a16:creationId xmlns:a16="http://schemas.microsoft.com/office/drawing/2014/main" id="{F01BA9AE-0F87-FF4A-BD41-11FC1FC2CCA5}"/>
              </a:ext>
            </a:extLst>
          </p:cNvPr>
          <p:cNvSpPr txBox="1"/>
          <p:nvPr/>
        </p:nvSpPr>
        <p:spPr>
          <a:xfrm>
            <a:off x="10525703" y="6199804"/>
            <a:ext cx="683842" cy="369332"/>
          </a:xfrm>
          <a:prstGeom prst="rect">
            <a:avLst/>
          </a:prstGeom>
          <a:noFill/>
        </p:spPr>
        <p:txBody>
          <a:bodyPr wrap="none" rtlCol="0">
            <a:spAutoFit/>
          </a:bodyPr>
          <a:lstStyle/>
          <a:p>
            <a:r>
              <a:rPr lang="en-US" dirty="0"/>
              <a:t>Costs</a:t>
            </a:r>
          </a:p>
        </p:txBody>
      </p:sp>
    </p:spTree>
    <p:extLst>
      <p:ext uri="{BB962C8B-B14F-4D97-AF65-F5344CB8AC3E}">
        <p14:creationId xmlns:p14="http://schemas.microsoft.com/office/powerpoint/2010/main" val="1068560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4644981-632C-961E-F3E0-AF45BDDD46FA}"/>
              </a:ext>
            </a:extLst>
          </p:cNvPr>
          <p:cNvSpPr>
            <a:spLocks noGrp="1"/>
          </p:cNvSpPr>
          <p:nvPr>
            <p:ph idx="1"/>
          </p:nvPr>
        </p:nvSpPr>
        <p:spPr>
          <a:xfrm>
            <a:off x="8352971" y="4137321"/>
            <a:ext cx="3490686" cy="2720679"/>
          </a:xfrm>
        </p:spPr>
        <p:txBody>
          <a:bodyPr>
            <a:normAutofit fontScale="25000" lnSpcReduction="20000"/>
          </a:bodyPr>
          <a:lstStyle/>
          <a:p>
            <a:pPr marL="0" indent="0" algn="ctr">
              <a:lnSpc>
                <a:spcPct val="120000"/>
              </a:lnSpc>
              <a:spcBef>
                <a:spcPts val="0"/>
              </a:spcBef>
              <a:buNone/>
            </a:pPr>
            <a:r>
              <a:rPr lang="en-US" sz="9600" dirty="0">
                <a:latin typeface="Aptos" panose="020B0004020202020204" pitchFamily="34" charset="0"/>
                <a:ea typeface="Times New Roman" panose="02020603050405020304" pitchFamily="18" charset="0"/>
                <a:cs typeface="Times New Roman" panose="02020603050405020304" pitchFamily="18" charset="0"/>
              </a:rPr>
              <a:t>Challenges to implementing may be due to context factors of implementation climate and nurse stigma. </a:t>
            </a:r>
          </a:p>
          <a:p>
            <a:endParaRPr lang="en-US" sz="2400" dirty="0"/>
          </a:p>
        </p:txBody>
      </p:sp>
      <p:pic>
        <p:nvPicPr>
          <p:cNvPr id="8" name="Picture 7">
            <a:extLst>
              <a:ext uri="{FF2B5EF4-FFF2-40B4-BE49-F238E27FC236}">
                <a16:creationId xmlns:a16="http://schemas.microsoft.com/office/drawing/2014/main" id="{4C32ED09-48FB-6F72-8F6E-C936A10A38F1}"/>
              </a:ext>
            </a:extLst>
          </p:cNvPr>
          <p:cNvPicPr>
            <a:picLocks noChangeAspect="1"/>
          </p:cNvPicPr>
          <p:nvPr/>
        </p:nvPicPr>
        <p:blipFill>
          <a:blip r:embed="rId3"/>
          <a:stretch>
            <a:fillRect/>
          </a:stretch>
        </p:blipFill>
        <p:spPr>
          <a:xfrm>
            <a:off x="691470" y="1647145"/>
            <a:ext cx="2383518" cy="2383518"/>
          </a:xfrm>
          <a:prstGeom prst="rect">
            <a:avLst/>
          </a:prstGeom>
        </p:spPr>
      </p:pic>
      <p:sp>
        <p:nvSpPr>
          <p:cNvPr id="13" name="TextBox 12">
            <a:extLst>
              <a:ext uri="{FF2B5EF4-FFF2-40B4-BE49-F238E27FC236}">
                <a16:creationId xmlns:a16="http://schemas.microsoft.com/office/drawing/2014/main" id="{69E5E65F-B218-B5ED-5233-D2C7BF285EA4}"/>
              </a:ext>
            </a:extLst>
          </p:cNvPr>
          <p:cNvSpPr txBox="1"/>
          <p:nvPr/>
        </p:nvSpPr>
        <p:spPr>
          <a:xfrm>
            <a:off x="70531" y="4137322"/>
            <a:ext cx="3628571" cy="1569660"/>
          </a:xfrm>
          <a:prstGeom prst="rect">
            <a:avLst/>
          </a:prstGeom>
          <a:noFill/>
        </p:spPr>
        <p:txBody>
          <a:bodyPr wrap="square">
            <a:spAutoFit/>
          </a:bodyPr>
          <a:lstStyle/>
          <a:p>
            <a:pPr algn="ctr"/>
            <a:r>
              <a:rPr lang="en-US" sz="2400" dirty="0">
                <a:latin typeface="Aptos" panose="020B0004020202020204" pitchFamily="34" charset="0"/>
                <a:ea typeface="Times New Roman" panose="02020603050405020304" pitchFamily="18" charset="0"/>
                <a:cs typeface="Times New Roman" panose="02020603050405020304" pitchFamily="18" charset="0"/>
              </a:rPr>
              <a:t>Chestfeeding and skin-to-skin care are effective, nonpharmacologic interventions for NOWS </a:t>
            </a:r>
          </a:p>
        </p:txBody>
      </p:sp>
      <p:pic>
        <p:nvPicPr>
          <p:cNvPr id="14" name="Picture 13">
            <a:extLst>
              <a:ext uri="{FF2B5EF4-FFF2-40B4-BE49-F238E27FC236}">
                <a16:creationId xmlns:a16="http://schemas.microsoft.com/office/drawing/2014/main" id="{D24D268A-997D-3077-61C7-AB5362B879DD}"/>
              </a:ext>
            </a:extLst>
          </p:cNvPr>
          <p:cNvPicPr>
            <a:picLocks noChangeAspect="1"/>
          </p:cNvPicPr>
          <p:nvPr/>
        </p:nvPicPr>
        <p:blipFill>
          <a:blip r:embed="rId4"/>
          <a:srcRect t="20741" b="20423"/>
          <a:stretch/>
        </p:blipFill>
        <p:spPr>
          <a:xfrm>
            <a:off x="4487635" y="1701038"/>
            <a:ext cx="3216729" cy="2329625"/>
          </a:xfrm>
          <a:prstGeom prst="rect">
            <a:avLst/>
          </a:prstGeom>
        </p:spPr>
      </p:pic>
      <p:sp>
        <p:nvSpPr>
          <p:cNvPr id="15" name="TextBox 14">
            <a:extLst>
              <a:ext uri="{FF2B5EF4-FFF2-40B4-BE49-F238E27FC236}">
                <a16:creationId xmlns:a16="http://schemas.microsoft.com/office/drawing/2014/main" id="{50B3AA65-6616-F62F-4417-864304E1643E}"/>
              </a:ext>
            </a:extLst>
          </p:cNvPr>
          <p:cNvSpPr txBox="1"/>
          <p:nvPr/>
        </p:nvSpPr>
        <p:spPr>
          <a:xfrm>
            <a:off x="4168719" y="4137322"/>
            <a:ext cx="3854562" cy="1938992"/>
          </a:xfrm>
          <a:prstGeom prst="rect">
            <a:avLst/>
          </a:prstGeom>
          <a:noFill/>
        </p:spPr>
        <p:txBody>
          <a:bodyPr wrap="square" rtlCol="0">
            <a:spAutoFit/>
          </a:bodyPr>
          <a:lstStyle/>
          <a:p>
            <a:pPr algn="ctr"/>
            <a:r>
              <a:rPr lang="en-US" sz="2400" dirty="0">
                <a:latin typeface="Aptos" panose="020B0004020202020204" pitchFamily="34" charset="0"/>
                <a:ea typeface="Times New Roman" panose="02020603050405020304" pitchFamily="18" charset="0"/>
                <a:cs typeface="Times New Roman" panose="02020603050405020304" pitchFamily="18" charset="0"/>
              </a:rPr>
              <a:t>However, chestfeeding rates among those eligible remain low, and little is known regarding skin-to-skin care. </a:t>
            </a:r>
          </a:p>
        </p:txBody>
      </p:sp>
      <p:pic>
        <p:nvPicPr>
          <p:cNvPr id="16" name="Picture 15">
            <a:extLst>
              <a:ext uri="{FF2B5EF4-FFF2-40B4-BE49-F238E27FC236}">
                <a16:creationId xmlns:a16="http://schemas.microsoft.com/office/drawing/2014/main" id="{170034AB-5EEA-4BB8-A55C-21F6B6745E53}"/>
              </a:ext>
            </a:extLst>
          </p:cNvPr>
          <p:cNvPicPr>
            <a:picLocks noChangeAspect="1"/>
          </p:cNvPicPr>
          <p:nvPr/>
        </p:nvPicPr>
        <p:blipFill>
          <a:blip r:embed="rId5"/>
          <a:stretch>
            <a:fillRect/>
          </a:stretch>
        </p:blipFill>
        <p:spPr>
          <a:xfrm>
            <a:off x="8681583" y="1460799"/>
            <a:ext cx="2810102" cy="2810102"/>
          </a:xfrm>
          <a:prstGeom prst="rect">
            <a:avLst/>
          </a:prstGeom>
        </p:spPr>
      </p:pic>
    </p:spTree>
    <p:extLst>
      <p:ext uri="{BB962C8B-B14F-4D97-AF65-F5344CB8AC3E}">
        <p14:creationId xmlns:p14="http://schemas.microsoft.com/office/powerpoint/2010/main" val="1976024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37B7AD-7BDD-F934-1646-B7DFA4882D85}"/>
              </a:ext>
            </a:extLst>
          </p:cNvPr>
          <p:cNvSpPr>
            <a:spLocks noGrp="1"/>
          </p:cNvSpPr>
          <p:nvPr>
            <p:ph type="title"/>
          </p:nvPr>
        </p:nvSpPr>
        <p:spPr/>
        <p:txBody>
          <a:bodyPr/>
          <a:lstStyle/>
          <a:p>
            <a:r>
              <a:rPr lang="en-US" b="1" dirty="0"/>
              <a:t>Implementation Science Approach</a:t>
            </a:r>
          </a:p>
        </p:txBody>
      </p:sp>
      <p:pic>
        <p:nvPicPr>
          <p:cNvPr id="8" name="Picture 7" descr="Image result for cfir">
            <a:extLst>
              <a:ext uri="{FF2B5EF4-FFF2-40B4-BE49-F238E27FC236}">
                <a16:creationId xmlns:a16="http://schemas.microsoft.com/office/drawing/2014/main" id="{E4602C8E-2144-39A7-2CBD-8688E1FBFF3D}"/>
              </a:ext>
            </a:extLst>
          </p:cNvPr>
          <p:cNvPicPr>
            <a:picLocks noChangeAspect="1"/>
          </p:cNvPicPr>
          <p:nvPr/>
        </p:nvPicPr>
        <p:blipFill rotWithShape="1">
          <a:blip r:embed="rId3">
            <a:extLst>
              <a:ext uri="{28A0092B-C50C-407E-A947-70E740481C1C}">
                <a14:useLocalDpi xmlns:a14="http://schemas.microsoft.com/office/drawing/2010/main" val="0"/>
              </a:ext>
            </a:extLst>
          </a:blip>
          <a:srcRect l="7197" t="11852" r="5375" b="7996"/>
          <a:stretch/>
        </p:blipFill>
        <p:spPr bwMode="auto">
          <a:xfrm>
            <a:off x="-6280051" y="1027906"/>
            <a:ext cx="4876784" cy="3352962"/>
          </a:xfrm>
          <a:prstGeom prst="rect">
            <a:avLst/>
          </a:prstGeom>
          <a:noFill/>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9CFCF0C7-B46C-926B-B3B4-16EA86BF127E}"/>
              </a:ext>
            </a:extLst>
          </p:cNvPr>
          <p:cNvSpPr/>
          <p:nvPr/>
        </p:nvSpPr>
        <p:spPr>
          <a:xfrm>
            <a:off x="2683565" y="1961322"/>
            <a:ext cx="6824869" cy="3829878"/>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5516ED7-18B5-9EFE-23D5-6D0E082DD713}"/>
              </a:ext>
            </a:extLst>
          </p:cNvPr>
          <p:cNvSpPr txBox="1"/>
          <p:nvPr/>
        </p:nvSpPr>
        <p:spPr>
          <a:xfrm>
            <a:off x="5214729" y="1643501"/>
            <a:ext cx="1762539" cy="646331"/>
          </a:xfrm>
          <a:prstGeom prst="rect">
            <a:avLst/>
          </a:prstGeom>
          <a:solidFill>
            <a:schemeClr val="bg1"/>
          </a:solidFill>
          <a:ln w="12700">
            <a:solidFill>
              <a:schemeClr val="tx1"/>
            </a:solidFill>
          </a:ln>
        </p:spPr>
        <p:txBody>
          <a:bodyPr wrap="square" rtlCol="0">
            <a:spAutoFit/>
          </a:bodyPr>
          <a:lstStyle/>
          <a:p>
            <a:pPr algn="ctr"/>
            <a:r>
              <a:rPr lang="en-US" dirty="0"/>
              <a:t>Internal Context</a:t>
            </a:r>
          </a:p>
          <a:p>
            <a:pPr algn="ctr"/>
            <a:r>
              <a:rPr lang="en-US" dirty="0"/>
              <a:t>Perinatal Units</a:t>
            </a:r>
          </a:p>
        </p:txBody>
      </p:sp>
      <p:pic>
        <p:nvPicPr>
          <p:cNvPr id="13" name="Picture 12">
            <a:extLst>
              <a:ext uri="{FF2B5EF4-FFF2-40B4-BE49-F238E27FC236}">
                <a16:creationId xmlns:a16="http://schemas.microsoft.com/office/drawing/2014/main" id="{044D9607-52D3-46BE-2EB9-256B3CD0CA53}"/>
              </a:ext>
            </a:extLst>
          </p:cNvPr>
          <p:cNvPicPr>
            <a:picLocks noChangeAspect="1"/>
          </p:cNvPicPr>
          <p:nvPr/>
        </p:nvPicPr>
        <p:blipFill>
          <a:blip r:embed="rId4"/>
          <a:stretch>
            <a:fillRect/>
          </a:stretch>
        </p:blipFill>
        <p:spPr>
          <a:xfrm>
            <a:off x="3023344" y="1938476"/>
            <a:ext cx="1321904" cy="1321904"/>
          </a:xfrm>
          <a:prstGeom prst="rect">
            <a:avLst/>
          </a:prstGeom>
        </p:spPr>
      </p:pic>
      <p:pic>
        <p:nvPicPr>
          <p:cNvPr id="14" name="Picture 13">
            <a:extLst>
              <a:ext uri="{FF2B5EF4-FFF2-40B4-BE49-F238E27FC236}">
                <a16:creationId xmlns:a16="http://schemas.microsoft.com/office/drawing/2014/main" id="{416E0F35-07AA-B1E9-FC80-A8084DE810A1}"/>
              </a:ext>
            </a:extLst>
          </p:cNvPr>
          <p:cNvPicPr>
            <a:picLocks noChangeAspect="1"/>
          </p:cNvPicPr>
          <p:nvPr/>
        </p:nvPicPr>
        <p:blipFill>
          <a:blip r:embed="rId5"/>
          <a:stretch>
            <a:fillRect/>
          </a:stretch>
        </p:blipFill>
        <p:spPr>
          <a:xfrm>
            <a:off x="3149047" y="4533641"/>
            <a:ext cx="1308652" cy="1308652"/>
          </a:xfrm>
          <a:prstGeom prst="rect">
            <a:avLst/>
          </a:prstGeom>
        </p:spPr>
      </p:pic>
      <p:pic>
        <p:nvPicPr>
          <p:cNvPr id="15" name="Picture 14">
            <a:extLst>
              <a:ext uri="{FF2B5EF4-FFF2-40B4-BE49-F238E27FC236}">
                <a16:creationId xmlns:a16="http://schemas.microsoft.com/office/drawing/2014/main" id="{58202F21-3292-146F-2223-6E22D54C207B}"/>
              </a:ext>
            </a:extLst>
          </p:cNvPr>
          <p:cNvPicPr>
            <a:picLocks noChangeAspect="1"/>
          </p:cNvPicPr>
          <p:nvPr/>
        </p:nvPicPr>
        <p:blipFill>
          <a:blip r:embed="rId6"/>
          <a:stretch>
            <a:fillRect/>
          </a:stretch>
        </p:blipFill>
        <p:spPr>
          <a:xfrm>
            <a:off x="6455193" y="4580389"/>
            <a:ext cx="1202635" cy="1202635"/>
          </a:xfrm>
          <a:prstGeom prst="rect">
            <a:avLst/>
          </a:prstGeom>
        </p:spPr>
      </p:pic>
      <p:pic>
        <p:nvPicPr>
          <p:cNvPr id="16" name="Picture 15">
            <a:extLst>
              <a:ext uri="{FF2B5EF4-FFF2-40B4-BE49-F238E27FC236}">
                <a16:creationId xmlns:a16="http://schemas.microsoft.com/office/drawing/2014/main" id="{A9093753-9847-E728-4BB6-0194CEEB263F}"/>
              </a:ext>
            </a:extLst>
          </p:cNvPr>
          <p:cNvPicPr>
            <a:picLocks noChangeAspect="1"/>
          </p:cNvPicPr>
          <p:nvPr/>
        </p:nvPicPr>
        <p:blipFill>
          <a:blip r:embed="rId7"/>
          <a:stretch>
            <a:fillRect/>
          </a:stretch>
        </p:blipFill>
        <p:spPr>
          <a:xfrm>
            <a:off x="3363432" y="3328211"/>
            <a:ext cx="1070113" cy="1070113"/>
          </a:xfrm>
          <a:prstGeom prst="rect">
            <a:avLst/>
          </a:prstGeom>
        </p:spPr>
      </p:pic>
      <p:pic>
        <p:nvPicPr>
          <p:cNvPr id="17" name="Picture 16">
            <a:extLst>
              <a:ext uri="{FF2B5EF4-FFF2-40B4-BE49-F238E27FC236}">
                <a16:creationId xmlns:a16="http://schemas.microsoft.com/office/drawing/2014/main" id="{AA2D20DE-5D90-6A95-C128-9865352CD876}"/>
              </a:ext>
            </a:extLst>
          </p:cNvPr>
          <p:cNvPicPr>
            <a:picLocks noChangeAspect="1"/>
          </p:cNvPicPr>
          <p:nvPr/>
        </p:nvPicPr>
        <p:blipFill>
          <a:blip r:embed="rId8"/>
          <a:srcRect l="29863" t="6605" r="30599" b="6906"/>
          <a:stretch/>
        </p:blipFill>
        <p:spPr>
          <a:xfrm>
            <a:off x="763654" y="2852875"/>
            <a:ext cx="1060174" cy="2319131"/>
          </a:xfrm>
          <a:prstGeom prst="rect">
            <a:avLst/>
          </a:prstGeom>
        </p:spPr>
      </p:pic>
      <p:pic>
        <p:nvPicPr>
          <p:cNvPr id="18" name="Picture 17">
            <a:extLst>
              <a:ext uri="{FF2B5EF4-FFF2-40B4-BE49-F238E27FC236}">
                <a16:creationId xmlns:a16="http://schemas.microsoft.com/office/drawing/2014/main" id="{945DA5DD-44AC-C1D9-39F7-4B554B8EB660}"/>
              </a:ext>
            </a:extLst>
          </p:cNvPr>
          <p:cNvPicPr>
            <a:picLocks noChangeAspect="1"/>
          </p:cNvPicPr>
          <p:nvPr/>
        </p:nvPicPr>
        <p:blipFill>
          <a:blip r:embed="rId9"/>
          <a:stretch>
            <a:fillRect/>
          </a:stretch>
        </p:blipFill>
        <p:spPr>
          <a:xfrm>
            <a:off x="5214729" y="3260380"/>
            <a:ext cx="1504122" cy="1504122"/>
          </a:xfrm>
          <a:custGeom>
            <a:avLst/>
            <a:gdLst>
              <a:gd name="connsiteX0" fmla="*/ 0 w 1504122"/>
              <a:gd name="connsiteY0" fmla="*/ 0 h 1504122"/>
              <a:gd name="connsiteX1" fmla="*/ 486333 w 1504122"/>
              <a:gd name="connsiteY1" fmla="*/ 0 h 1504122"/>
              <a:gd name="connsiteX2" fmla="*/ 987707 w 1504122"/>
              <a:gd name="connsiteY2" fmla="*/ 0 h 1504122"/>
              <a:gd name="connsiteX3" fmla="*/ 1504122 w 1504122"/>
              <a:gd name="connsiteY3" fmla="*/ 0 h 1504122"/>
              <a:gd name="connsiteX4" fmla="*/ 1504122 w 1504122"/>
              <a:gd name="connsiteY4" fmla="*/ 516415 h 1504122"/>
              <a:gd name="connsiteX5" fmla="*/ 1504122 w 1504122"/>
              <a:gd name="connsiteY5" fmla="*/ 972666 h 1504122"/>
              <a:gd name="connsiteX6" fmla="*/ 1504122 w 1504122"/>
              <a:gd name="connsiteY6" fmla="*/ 1504122 h 1504122"/>
              <a:gd name="connsiteX7" fmla="*/ 972666 w 1504122"/>
              <a:gd name="connsiteY7" fmla="*/ 1504122 h 1504122"/>
              <a:gd name="connsiteX8" fmla="*/ 441209 w 1504122"/>
              <a:gd name="connsiteY8" fmla="*/ 1504122 h 1504122"/>
              <a:gd name="connsiteX9" fmla="*/ 0 w 1504122"/>
              <a:gd name="connsiteY9" fmla="*/ 1504122 h 1504122"/>
              <a:gd name="connsiteX10" fmla="*/ 0 w 1504122"/>
              <a:gd name="connsiteY10" fmla="*/ 1017789 h 1504122"/>
              <a:gd name="connsiteX11" fmla="*/ 0 w 1504122"/>
              <a:gd name="connsiteY11" fmla="*/ 516415 h 1504122"/>
              <a:gd name="connsiteX12" fmla="*/ 0 w 1504122"/>
              <a:gd name="connsiteY12" fmla="*/ 0 h 1504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4122" h="1504122" fill="none" extrusionOk="0">
                <a:moveTo>
                  <a:pt x="0" y="0"/>
                </a:moveTo>
                <a:cubicBezTo>
                  <a:pt x="107991" y="-2988"/>
                  <a:pt x="363012" y="11705"/>
                  <a:pt x="486333" y="0"/>
                </a:cubicBezTo>
                <a:cubicBezTo>
                  <a:pt x="609654" y="-11705"/>
                  <a:pt x="762305" y="1914"/>
                  <a:pt x="987707" y="0"/>
                </a:cubicBezTo>
                <a:cubicBezTo>
                  <a:pt x="1213109" y="-1914"/>
                  <a:pt x="1318722" y="29234"/>
                  <a:pt x="1504122" y="0"/>
                </a:cubicBezTo>
                <a:cubicBezTo>
                  <a:pt x="1505621" y="182027"/>
                  <a:pt x="1448549" y="342344"/>
                  <a:pt x="1504122" y="516415"/>
                </a:cubicBezTo>
                <a:cubicBezTo>
                  <a:pt x="1559695" y="690487"/>
                  <a:pt x="1480105" y="802092"/>
                  <a:pt x="1504122" y="972666"/>
                </a:cubicBezTo>
                <a:cubicBezTo>
                  <a:pt x="1528139" y="1143240"/>
                  <a:pt x="1454100" y="1260291"/>
                  <a:pt x="1504122" y="1504122"/>
                </a:cubicBezTo>
                <a:cubicBezTo>
                  <a:pt x="1342746" y="1516868"/>
                  <a:pt x="1143227" y="1445291"/>
                  <a:pt x="972666" y="1504122"/>
                </a:cubicBezTo>
                <a:cubicBezTo>
                  <a:pt x="802105" y="1562953"/>
                  <a:pt x="564691" y="1498031"/>
                  <a:pt x="441209" y="1504122"/>
                </a:cubicBezTo>
                <a:cubicBezTo>
                  <a:pt x="317727" y="1510213"/>
                  <a:pt x="130921" y="1472795"/>
                  <a:pt x="0" y="1504122"/>
                </a:cubicBezTo>
                <a:cubicBezTo>
                  <a:pt x="-23854" y="1295522"/>
                  <a:pt x="2551" y="1137105"/>
                  <a:pt x="0" y="1017789"/>
                </a:cubicBezTo>
                <a:cubicBezTo>
                  <a:pt x="-2551" y="898473"/>
                  <a:pt x="26605" y="637082"/>
                  <a:pt x="0" y="516415"/>
                </a:cubicBezTo>
                <a:cubicBezTo>
                  <a:pt x="-26605" y="395748"/>
                  <a:pt x="36828" y="202092"/>
                  <a:pt x="0" y="0"/>
                </a:cubicBezTo>
                <a:close/>
              </a:path>
              <a:path w="1504122" h="1504122" stroke="0" extrusionOk="0">
                <a:moveTo>
                  <a:pt x="0" y="0"/>
                </a:moveTo>
                <a:cubicBezTo>
                  <a:pt x="101415" y="-30559"/>
                  <a:pt x="256396" y="56775"/>
                  <a:pt x="486333" y="0"/>
                </a:cubicBezTo>
                <a:cubicBezTo>
                  <a:pt x="716270" y="-56775"/>
                  <a:pt x="732741" y="44549"/>
                  <a:pt x="942583" y="0"/>
                </a:cubicBezTo>
                <a:cubicBezTo>
                  <a:pt x="1152425" y="-44549"/>
                  <a:pt x="1286660" y="52858"/>
                  <a:pt x="1504122" y="0"/>
                </a:cubicBezTo>
                <a:cubicBezTo>
                  <a:pt x="1552542" y="115412"/>
                  <a:pt x="1484262" y="275178"/>
                  <a:pt x="1504122" y="486333"/>
                </a:cubicBezTo>
                <a:cubicBezTo>
                  <a:pt x="1523982" y="697488"/>
                  <a:pt x="1502161" y="734791"/>
                  <a:pt x="1504122" y="957624"/>
                </a:cubicBezTo>
                <a:cubicBezTo>
                  <a:pt x="1506083" y="1180457"/>
                  <a:pt x="1456085" y="1365347"/>
                  <a:pt x="1504122" y="1504122"/>
                </a:cubicBezTo>
                <a:cubicBezTo>
                  <a:pt x="1395590" y="1556215"/>
                  <a:pt x="1127264" y="1444260"/>
                  <a:pt x="1002748" y="1504122"/>
                </a:cubicBezTo>
                <a:cubicBezTo>
                  <a:pt x="878232" y="1563984"/>
                  <a:pt x="596168" y="1452186"/>
                  <a:pt x="471292" y="1504122"/>
                </a:cubicBezTo>
                <a:cubicBezTo>
                  <a:pt x="346416" y="1556058"/>
                  <a:pt x="152311" y="1477354"/>
                  <a:pt x="0" y="1504122"/>
                </a:cubicBezTo>
                <a:cubicBezTo>
                  <a:pt x="-31620" y="1372654"/>
                  <a:pt x="56358" y="1195324"/>
                  <a:pt x="0" y="1002748"/>
                </a:cubicBezTo>
                <a:cubicBezTo>
                  <a:pt x="-56358" y="810172"/>
                  <a:pt x="23763" y="674636"/>
                  <a:pt x="0" y="516415"/>
                </a:cubicBezTo>
                <a:cubicBezTo>
                  <a:pt x="-23763" y="358194"/>
                  <a:pt x="40426" y="148458"/>
                  <a:pt x="0" y="0"/>
                </a:cubicBezTo>
                <a:close/>
              </a:path>
            </a:pathLst>
          </a:custGeom>
          <a:ln w="53975">
            <a:solidFill>
              <a:schemeClr val="dk1">
                <a:shade val="15000"/>
              </a:schemeClr>
            </a:solidFill>
            <a:prstDash val="sysDot"/>
            <a:extLst>
              <a:ext uri="{C807C97D-BFC1-408E-A445-0C87EB9F89A2}">
                <ask:lineSketchStyleProps xmlns:ask="http://schemas.microsoft.com/office/drawing/2018/sketchyshapes" sd="1219033472">
                  <a:prstGeom prst="rect">
                    <a:avLst/>
                  </a:prstGeom>
                  <ask:type>
                    <ask:lineSketchScribble/>
                  </ask:type>
                </ask:lineSketchStyleProps>
              </a:ext>
            </a:extLst>
          </a:ln>
        </p:spPr>
      </p:pic>
      <p:sp>
        <p:nvSpPr>
          <p:cNvPr id="19" name="TextBox 18">
            <a:extLst>
              <a:ext uri="{FF2B5EF4-FFF2-40B4-BE49-F238E27FC236}">
                <a16:creationId xmlns:a16="http://schemas.microsoft.com/office/drawing/2014/main" id="{7A1BC88B-703B-F014-543D-9BDCA75B4B22}"/>
              </a:ext>
            </a:extLst>
          </p:cNvPr>
          <p:cNvSpPr txBox="1"/>
          <p:nvPr/>
        </p:nvSpPr>
        <p:spPr>
          <a:xfrm>
            <a:off x="473571" y="1635953"/>
            <a:ext cx="1762539" cy="646331"/>
          </a:xfrm>
          <a:prstGeom prst="rect">
            <a:avLst/>
          </a:prstGeom>
          <a:solidFill>
            <a:schemeClr val="bg1"/>
          </a:solidFill>
          <a:ln w="12700">
            <a:solidFill>
              <a:schemeClr val="tx1"/>
            </a:solidFill>
          </a:ln>
        </p:spPr>
        <p:txBody>
          <a:bodyPr wrap="square" rtlCol="0">
            <a:spAutoFit/>
          </a:bodyPr>
          <a:lstStyle/>
          <a:p>
            <a:pPr algn="ctr"/>
            <a:r>
              <a:rPr lang="en-US" dirty="0"/>
              <a:t>External Context</a:t>
            </a:r>
          </a:p>
          <a:p>
            <a:pPr algn="ctr"/>
            <a:r>
              <a:rPr lang="en-US" dirty="0"/>
              <a:t>Community</a:t>
            </a:r>
          </a:p>
        </p:txBody>
      </p:sp>
      <p:sp>
        <p:nvSpPr>
          <p:cNvPr id="20" name="Right Arrow 19">
            <a:extLst>
              <a:ext uri="{FF2B5EF4-FFF2-40B4-BE49-F238E27FC236}">
                <a16:creationId xmlns:a16="http://schemas.microsoft.com/office/drawing/2014/main" id="{BF0F090C-06C0-605B-54A0-D54294148840}"/>
              </a:ext>
            </a:extLst>
          </p:cNvPr>
          <p:cNvSpPr/>
          <p:nvPr/>
        </p:nvSpPr>
        <p:spPr>
          <a:xfrm>
            <a:off x="1823828" y="3755048"/>
            <a:ext cx="654329" cy="25739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00FBB998-DAC0-9AC0-B4D0-38273FBA3438}"/>
              </a:ext>
            </a:extLst>
          </p:cNvPr>
          <p:cNvPicPr>
            <a:picLocks noChangeAspect="1"/>
          </p:cNvPicPr>
          <p:nvPr/>
        </p:nvPicPr>
        <p:blipFill>
          <a:blip r:embed="rId10"/>
          <a:stretch>
            <a:fillRect/>
          </a:stretch>
        </p:blipFill>
        <p:spPr>
          <a:xfrm>
            <a:off x="7730022" y="3740398"/>
            <a:ext cx="1706217" cy="1706217"/>
          </a:xfrm>
          <a:prstGeom prst="rect">
            <a:avLst/>
          </a:prstGeom>
        </p:spPr>
      </p:pic>
      <p:pic>
        <p:nvPicPr>
          <p:cNvPr id="22" name="Picture 21">
            <a:extLst>
              <a:ext uri="{FF2B5EF4-FFF2-40B4-BE49-F238E27FC236}">
                <a16:creationId xmlns:a16="http://schemas.microsoft.com/office/drawing/2014/main" id="{873AE977-D9C2-ACB7-AE2A-41838AAEA0D1}"/>
              </a:ext>
            </a:extLst>
          </p:cNvPr>
          <p:cNvPicPr>
            <a:picLocks noChangeAspect="1"/>
          </p:cNvPicPr>
          <p:nvPr/>
        </p:nvPicPr>
        <p:blipFill>
          <a:blip r:embed="rId11"/>
          <a:stretch>
            <a:fillRect/>
          </a:stretch>
        </p:blipFill>
        <p:spPr>
          <a:xfrm>
            <a:off x="8258071" y="2238825"/>
            <a:ext cx="990600" cy="990600"/>
          </a:xfrm>
          <a:prstGeom prst="rect">
            <a:avLst/>
          </a:prstGeom>
        </p:spPr>
      </p:pic>
      <p:pic>
        <p:nvPicPr>
          <p:cNvPr id="24" name="Picture 23">
            <a:extLst>
              <a:ext uri="{FF2B5EF4-FFF2-40B4-BE49-F238E27FC236}">
                <a16:creationId xmlns:a16="http://schemas.microsoft.com/office/drawing/2014/main" id="{D3EB6351-9DFF-07CA-2FE8-D2A0774562A6}"/>
              </a:ext>
            </a:extLst>
          </p:cNvPr>
          <p:cNvPicPr>
            <a:picLocks noChangeAspect="1"/>
          </p:cNvPicPr>
          <p:nvPr/>
        </p:nvPicPr>
        <p:blipFill>
          <a:blip r:embed="rId12"/>
          <a:stretch>
            <a:fillRect/>
          </a:stretch>
        </p:blipFill>
        <p:spPr>
          <a:xfrm>
            <a:off x="4292312" y="2286863"/>
            <a:ext cx="1066800" cy="1066800"/>
          </a:xfrm>
          <a:prstGeom prst="rect">
            <a:avLst/>
          </a:prstGeom>
        </p:spPr>
      </p:pic>
      <p:pic>
        <p:nvPicPr>
          <p:cNvPr id="25" name="Picture 24">
            <a:extLst>
              <a:ext uri="{FF2B5EF4-FFF2-40B4-BE49-F238E27FC236}">
                <a16:creationId xmlns:a16="http://schemas.microsoft.com/office/drawing/2014/main" id="{498543D1-D3E2-956F-5D81-4093385849F8}"/>
              </a:ext>
            </a:extLst>
          </p:cNvPr>
          <p:cNvPicPr>
            <a:picLocks noChangeAspect="1"/>
          </p:cNvPicPr>
          <p:nvPr/>
        </p:nvPicPr>
        <p:blipFill>
          <a:blip r:embed="rId13"/>
          <a:stretch>
            <a:fillRect/>
          </a:stretch>
        </p:blipFill>
        <p:spPr>
          <a:xfrm>
            <a:off x="5435393" y="4865777"/>
            <a:ext cx="815972" cy="815972"/>
          </a:xfrm>
          <a:prstGeom prst="rect">
            <a:avLst/>
          </a:prstGeom>
        </p:spPr>
      </p:pic>
      <p:pic>
        <p:nvPicPr>
          <p:cNvPr id="26" name="Picture 25">
            <a:extLst>
              <a:ext uri="{FF2B5EF4-FFF2-40B4-BE49-F238E27FC236}">
                <a16:creationId xmlns:a16="http://schemas.microsoft.com/office/drawing/2014/main" id="{12326EC0-93F0-66DA-5562-6F03AA705CE6}"/>
              </a:ext>
            </a:extLst>
          </p:cNvPr>
          <p:cNvPicPr>
            <a:picLocks noChangeAspect="1"/>
          </p:cNvPicPr>
          <p:nvPr/>
        </p:nvPicPr>
        <p:blipFill>
          <a:blip r:embed="rId14"/>
          <a:stretch>
            <a:fillRect/>
          </a:stretch>
        </p:blipFill>
        <p:spPr>
          <a:xfrm>
            <a:off x="6876412" y="2199367"/>
            <a:ext cx="1176251" cy="1176251"/>
          </a:xfrm>
          <a:prstGeom prst="rect">
            <a:avLst/>
          </a:prstGeom>
        </p:spPr>
      </p:pic>
      <p:sp>
        <p:nvSpPr>
          <p:cNvPr id="27" name="Right Arrow 26">
            <a:extLst>
              <a:ext uri="{FF2B5EF4-FFF2-40B4-BE49-F238E27FC236}">
                <a16:creationId xmlns:a16="http://schemas.microsoft.com/office/drawing/2014/main" id="{68DF5D6D-AEA5-0807-69D4-368CF8DA1991}"/>
              </a:ext>
            </a:extLst>
          </p:cNvPr>
          <p:cNvSpPr/>
          <p:nvPr/>
        </p:nvSpPr>
        <p:spPr>
          <a:xfrm>
            <a:off x="9713842" y="3755048"/>
            <a:ext cx="654329" cy="25739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0D75C821-5876-71E6-612A-2EFC707943D8}"/>
              </a:ext>
            </a:extLst>
          </p:cNvPr>
          <p:cNvPicPr>
            <a:picLocks noChangeAspect="1"/>
          </p:cNvPicPr>
          <p:nvPr/>
        </p:nvPicPr>
        <p:blipFill>
          <a:blip r:embed="rId15"/>
          <a:stretch>
            <a:fillRect/>
          </a:stretch>
        </p:blipFill>
        <p:spPr>
          <a:xfrm>
            <a:off x="10290703" y="2867155"/>
            <a:ext cx="1748896" cy="1992223"/>
          </a:xfrm>
          <a:prstGeom prst="rect">
            <a:avLst/>
          </a:prstGeom>
        </p:spPr>
      </p:pic>
      <p:sp>
        <p:nvSpPr>
          <p:cNvPr id="30" name="TextBox 29">
            <a:extLst>
              <a:ext uri="{FF2B5EF4-FFF2-40B4-BE49-F238E27FC236}">
                <a16:creationId xmlns:a16="http://schemas.microsoft.com/office/drawing/2014/main" id="{200A3292-F967-EA17-B6AF-620FDE7BB075}"/>
              </a:ext>
            </a:extLst>
          </p:cNvPr>
          <p:cNvSpPr txBox="1"/>
          <p:nvPr/>
        </p:nvSpPr>
        <p:spPr>
          <a:xfrm>
            <a:off x="10026001" y="1643500"/>
            <a:ext cx="1762539" cy="646331"/>
          </a:xfrm>
          <a:prstGeom prst="rect">
            <a:avLst/>
          </a:prstGeom>
          <a:solidFill>
            <a:schemeClr val="bg1"/>
          </a:solidFill>
          <a:ln w="12700">
            <a:solidFill>
              <a:schemeClr val="tx1"/>
            </a:solidFill>
          </a:ln>
        </p:spPr>
        <p:txBody>
          <a:bodyPr wrap="square" rtlCol="0">
            <a:spAutoFit/>
          </a:bodyPr>
          <a:lstStyle/>
          <a:p>
            <a:pPr algn="ctr"/>
            <a:r>
              <a:rPr lang="en-US" dirty="0"/>
              <a:t>External Context</a:t>
            </a:r>
          </a:p>
          <a:p>
            <a:pPr algn="ctr"/>
            <a:r>
              <a:rPr lang="en-US" dirty="0"/>
              <a:t>Community</a:t>
            </a:r>
          </a:p>
        </p:txBody>
      </p:sp>
      <p:sp>
        <p:nvSpPr>
          <p:cNvPr id="31" name="TextBox 30">
            <a:extLst>
              <a:ext uri="{FF2B5EF4-FFF2-40B4-BE49-F238E27FC236}">
                <a16:creationId xmlns:a16="http://schemas.microsoft.com/office/drawing/2014/main" id="{01AD3620-BF6F-42F0-F8C0-1D3518EBA20B}"/>
              </a:ext>
            </a:extLst>
          </p:cNvPr>
          <p:cNvSpPr txBox="1"/>
          <p:nvPr/>
        </p:nvSpPr>
        <p:spPr>
          <a:xfrm>
            <a:off x="8052663" y="6202440"/>
            <a:ext cx="4139337" cy="461665"/>
          </a:xfrm>
          <a:prstGeom prst="rect">
            <a:avLst/>
          </a:prstGeom>
          <a:noFill/>
        </p:spPr>
        <p:txBody>
          <a:bodyPr wrap="square" rtlCol="0">
            <a:spAutoFit/>
          </a:bodyPr>
          <a:lstStyle/>
          <a:p>
            <a:r>
              <a:rPr lang="en-US" sz="1200" dirty="0"/>
              <a:t>Adapted from the CFIR (Damschroder et al., 2009) and Social Dynamic Context Factor Framework (Shuman et al., 2017) </a:t>
            </a:r>
          </a:p>
        </p:txBody>
      </p:sp>
      <p:pic>
        <p:nvPicPr>
          <p:cNvPr id="35" name="Picture 34">
            <a:extLst>
              <a:ext uri="{FF2B5EF4-FFF2-40B4-BE49-F238E27FC236}">
                <a16:creationId xmlns:a16="http://schemas.microsoft.com/office/drawing/2014/main" id="{A9C27DF7-8F66-1CF8-27B9-FF27F91CD959}"/>
              </a:ext>
            </a:extLst>
          </p:cNvPr>
          <p:cNvPicPr>
            <a:picLocks noChangeAspect="1"/>
          </p:cNvPicPr>
          <p:nvPr/>
        </p:nvPicPr>
        <p:blipFill>
          <a:blip r:embed="rId16"/>
          <a:stretch>
            <a:fillRect/>
          </a:stretch>
        </p:blipFill>
        <p:spPr>
          <a:xfrm>
            <a:off x="4805495" y="2951922"/>
            <a:ext cx="924339" cy="924339"/>
          </a:xfrm>
          <a:prstGeom prst="rect">
            <a:avLst/>
          </a:prstGeom>
        </p:spPr>
      </p:pic>
      <p:pic>
        <p:nvPicPr>
          <p:cNvPr id="36" name="Picture 35">
            <a:extLst>
              <a:ext uri="{FF2B5EF4-FFF2-40B4-BE49-F238E27FC236}">
                <a16:creationId xmlns:a16="http://schemas.microsoft.com/office/drawing/2014/main" id="{4374518B-0137-A6AD-7C96-8465AB497526}"/>
              </a:ext>
            </a:extLst>
          </p:cNvPr>
          <p:cNvPicPr>
            <a:picLocks noChangeAspect="1"/>
          </p:cNvPicPr>
          <p:nvPr/>
        </p:nvPicPr>
        <p:blipFill>
          <a:blip r:embed="rId16"/>
          <a:stretch>
            <a:fillRect/>
          </a:stretch>
        </p:blipFill>
        <p:spPr>
          <a:xfrm rot="4098078">
            <a:off x="6139068" y="2759737"/>
            <a:ext cx="924339" cy="924339"/>
          </a:xfrm>
          <a:prstGeom prst="rect">
            <a:avLst/>
          </a:prstGeom>
        </p:spPr>
      </p:pic>
      <p:pic>
        <p:nvPicPr>
          <p:cNvPr id="37" name="Picture 36">
            <a:extLst>
              <a:ext uri="{FF2B5EF4-FFF2-40B4-BE49-F238E27FC236}">
                <a16:creationId xmlns:a16="http://schemas.microsoft.com/office/drawing/2014/main" id="{EF19AB90-789C-F519-7BD7-7A22FF29B75A}"/>
              </a:ext>
            </a:extLst>
          </p:cNvPr>
          <p:cNvPicPr>
            <a:picLocks noChangeAspect="1"/>
          </p:cNvPicPr>
          <p:nvPr/>
        </p:nvPicPr>
        <p:blipFill>
          <a:blip r:embed="rId16"/>
          <a:stretch>
            <a:fillRect/>
          </a:stretch>
        </p:blipFill>
        <p:spPr>
          <a:xfrm rot="17147859">
            <a:off x="6449683" y="3668492"/>
            <a:ext cx="924339" cy="924339"/>
          </a:xfrm>
          <a:prstGeom prst="rect">
            <a:avLst/>
          </a:prstGeom>
        </p:spPr>
      </p:pic>
      <p:pic>
        <p:nvPicPr>
          <p:cNvPr id="38" name="Picture 37">
            <a:extLst>
              <a:ext uri="{FF2B5EF4-FFF2-40B4-BE49-F238E27FC236}">
                <a16:creationId xmlns:a16="http://schemas.microsoft.com/office/drawing/2014/main" id="{30F2B2F8-7721-2FD8-B8F5-9C49A8C60CF2}"/>
              </a:ext>
            </a:extLst>
          </p:cNvPr>
          <p:cNvPicPr>
            <a:picLocks noChangeAspect="1"/>
          </p:cNvPicPr>
          <p:nvPr/>
        </p:nvPicPr>
        <p:blipFill>
          <a:blip r:embed="rId16"/>
          <a:stretch>
            <a:fillRect/>
          </a:stretch>
        </p:blipFill>
        <p:spPr>
          <a:xfrm rot="10356562">
            <a:off x="4694406" y="4268291"/>
            <a:ext cx="924339" cy="924339"/>
          </a:xfrm>
          <a:prstGeom prst="rect">
            <a:avLst/>
          </a:prstGeom>
        </p:spPr>
      </p:pic>
      <p:sp>
        <p:nvSpPr>
          <p:cNvPr id="40" name="TextBox 39">
            <a:extLst>
              <a:ext uri="{FF2B5EF4-FFF2-40B4-BE49-F238E27FC236}">
                <a16:creationId xmlns:a16="http://schemas.microsoft.com/office/drawing/2014/main" id="{262ED998-4717-CD83-F0C1-3AEA8E51A85B}"/>
              </a:ext>
            </a:extLst>
          </p:cNvPr>
          <p:cNvSpPr txBox="1"/>
          <p:nvPr/>
        </p:nvSpPr>
        <p:spPr>
          <a:xfrm>
            <a:off x="156708" y="6077200"/>
            <a:ext cx="7501120" cy="984885"/>
          </a:xfrm>
          <a:prstGeom prst="rect">
            <a:avLst/>
          </a:prstGeom>
          <a:noFill/>
        </p:spPr>
        <p:txBody>
          <a:bodyPr wrap="square" rtlCol="0">
            <a:spAutoFit/>
          </a:bodyPr>
          <a:lstStyle/>
          <a:p>
            <a:r>
              <a:rPr lang="en-US" sz="2000" b="1" dirty="0">
                <a:ea typeface="Calibri" panose="020F0502020204030204" pitchFamily="34" charset="0"/>
              </a:rPr>
              <a:t>Is implementation climate and perinatal nurse stigma associated with (1) chest feeding and (2) skin-to-skin care outcomes for NOWS?</a:t>
            </a:r>
            <a:endParaRPr lang="en-US" sz="2000" b="1" dirty="0"/>
          </a:p>
          <a:p>
            <a:endParaRPr lang="en-US" dirty="0"/>
          </a:p>
        </p:txBody>
      </p:sp>
    </p:spTree>
    <p:extLst>
      <p:ext uri="{BB962C8B-B14F-4D97-AF65-F5344CB8AC3E}">
        <p14:creationId xmlns:p14="http://schemas.microsoft.com/office/powerpoint/2010/main" val="2183500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0FC5A4-07C9-3125-558E-3DF470E2A3B9}"/>
              </a:ext>
            </a:extLst>
          </p:cNvPr>
          <p:cNvSpPr>
            <a:spLocks noGrp="1"/>
          </p:cNvSpPr>
          <p:nvPr>
            <p:ph type="title"/>
          </p:nvPr>
        </p:nvSpPr>
        <p:spPr>
          <a:xfrm>
            <a:off x="736600" y="350611"/>
            <a:ext cx="10515600" cy="810532"/>
          </a:xfrm>
        </p:spPr>
        <p:txBody>
          <a:bodyPr/>
          <a:lstStyle/>
          <a:p>
            <a:r>
              <a:rPr lang="en-US" b="1" dirty="0"/>
              <a:t>Methods</a:t>
            </a:r>
          </a:p>
        </p:txBody>
      </p:sp>
      <p:pic>
        <p:nvPicPr>
          <p:cNvPr id="9" name="Picture 8">
            <a:extLst>
              <a:ext uri="{FF2B5EF4-FFF2-40B4-BE49-F238E27FC236}">
                <a16:creationId xmlns:a16="http://schemas.microsoft.com/office/drawing/2014/main" id="{E6FBC2F2-2C16-4129-C8C7-E678229A3E3C}"/>
              </a:ext>
            </a:extLst>
          </p:cNvPr>
          <p:cNvPicPr>
            <a:picLocks noChangeAspect="1"/>
          </p:cNvPicPr>
          <p:nvPr/>
        </p:nvPicPr>
        <p:blipFill>
          <a:blip r:embed="rId3"/>
          <a:srcRect l="8730" t="14179" r="8730" b="14075"/>
          <a:stretch/>
        </p:blipFill>
        <p:spPr>
          <a:xfrm>
            <a:off x="925286" y="1963049"/>
            <a:ext cx="1569600" cy="1364345"/>
          </a:xfrm>
          <a:prstGeom prst="rect">
            <a:avLst/>
          </a:prstGeom>
        </p:spPr>
      </p:pic>
      <p:sp>
        <p:nvSpPr>
          <p:cNvPr id="10" name="TextBox 9">
            <a:extLst>
              <a:ext uri="{FF2B5EF4-FFF2-40B4-BE49-F238E27FC236}">
                <a16:creationId xmlns:a16="http://schemas.microsoft.com/office/drawing/2014/main" id="{0530DA84-C315-7A38-3118-E8C026922D2B}"/>
              </a:ext>
            </a:extLst>
          </p:cNvPr>
          <p:cNvSpPr txBox="1"/>
          <p:nvPr/>
        </p:nvSpPr>
        <p:spPr>
          <a:xfrm>
            <a:off x="1187892" y="1593717"/>
            <a:ext cx="1044388" cy="369332"/>
          </a:xfrm>
          <a:prstGeom prst="rect">
            <a:avLst/>
          </a:prstGeom>
          <a:noFill/>
        </p:spPr>
        <p:txBody>
          <a:bodyPr wrap="none" rtlCol="0">
            <a:spAutoFit/>
          </a:bodyPr>
          <a:lstStyle/>
          <a:p>
            <a:r>
              <a:rPr lang="en-US" dirty="0"/>
              <a:t>Michigan</a:t>
            </a:r>
          </a:p>
        </p:txBody>
      </p:sp>
      <p:sp>
        <p:nvSpPr>
          <p:cNvPr id="11" name="TextBox 10">
            <a:extLst>
              <a:ext uri="{FF2B5EF4-FFF2-40B4-BE49-F238E27FC236}">
                <a16:creationId xmlns:a16="http://schemas.microsoft.com/office/drawing/2014/main" id="{0A194960-467F-2891-345F-3E217BD9BC69}"/>
              </a:ext>
            </a:extLst>
          </p:cNvPr>
          <p:cNvSpPr txBox="1"/>
          <p:nvPr/>
        </p:nvSpPr>
        <p:spPr>
          <a:xfrm>
            <a:off x="2494886" y="2460555"/>
            <a:ext cx="787395" cy="369332"/>
          </a:xfrm>
          <a:prstGeom prst="rect">
            <a:avLst/>
          </a:prstGeom>
          <a:noFill/>
        </p:spPr>
        <p:txBody>
          <a:bodyPr wrap="none" rtlCol="0">
            <a:spAutoFit/>
          </a:bodyPr>
          <a:lstStyle/>
          <a:p>
            <a:r>
              <a:rPr lang="en-US" dirty="0"/>
              <a:t>Illinois</a:t>
            </a:r>
          </a:p>
        </p:txBody>
      </p:sp>
      <p:sp>
        <p:nvSpPr>
          <p:cNvPr id="12" name="TextBox 11">
            <a:extLst>
              <a:ext uri="{FF2B5EF4-FFF2-40B4-BE49-F238E27FC236}">
                <a16:creationId xmlns:a16="http://schemas.microsoft.com/office/drawing/2014/main" id="{BED53EB0-7C88-98CA-1146-78ABE6DC65F3}"/>
              </a:ext>
            </a:extLst>
          </p:cNvPr>
          <p:cNvSpPr txBox="1"/>
          <p:nvPr/>
        </p:nvSpPr>
        <p:spPr>
          <a:xfrm>
            <a:off x="1187892" y="3259037"/>
            <a:ext cx="1190134" cy="369332"/>
          </a:xfrm>
          <a:prstGeom prst="rect">
            <a:avLst/>
          </a:prstGeom>
          <a:noFill/>
        </p:spPr>
        <p:txBody>
          <a:bodyPr wrap="none" rtlCol="0">
            <a:spAutoFit/>
          </a:bodyPr>
          <a:lstStyle/>
          <a:p>
            <a:r>
              <a:rPr lang="en-US" dirty="0"/>
              <a:t>Minnesota</a:t>
            </a:r>
          </a:p>
        </p:txBody>
      </p:sp>
      <p:sp>
        <p:nvSpPr>
          <p:cNvPr id="13" name="TextBox 12">
            <a:extLst>
              <a:ext uri="{FF2B5EF4-FFF2-40B4-BE49-F238E27FC236}">
                <a16:creationId xmlns:a16="http://schemas.microsoft.com/office/drawing/2014/main" id="{9D6C3F7C-DBB5-9C0B-EFC8-0A53E81D4FA5}"/>
              </a:ext>
            </a:extLst>
          </p:cNvPr>
          <p:cNvSpPr txBox="1"/>
          <p:nvPr/>
        </p:nvSpPr>
        <p:spPr>
          <a:xfrm>
            <a:off x="291779" y="2471834"/>
            <a:ext cx="633507" cy="369332"/>
          </a:xfrm>
          <a:prstGeom prst="rect">
            <a:avLst/>
          </a:prstGeom>
          <a:noFill/>
        </p:spPr>
        <p:txBody>
          <a:bodyPr wrap="none" rtlCol="0">
            <a:spAutoFit/>
          </a:bodyPr>
          <a:lstStyle/>
          <a:p>
            <a:r>
              <a:rPr lang="en-US" dirty="0"/>
              <a:t>Ohio</a:t>
            </a:r>
          </a:p>
        </p:txBody>
      </p:sp>
      <p:pic>
        <p:nvPicPr>
          <p:cNvPr id="15" name="Picture 14">
            <a:extLst>
              <a:ext uri="{FF2B5EF4-FFF2-40B4-BE49-F238E27FC236}">
                <a16:creationId xmlns:a16="http://schemas.microsoft.com/office/drawing/2014/main" id="{912D11E6-281E-D9E5-6A44-05CD89AB44E3}"/>
              </a:ext>
            </a:extLst>
          </p:cNvPr>
          <p:cNvPicPr>
            <a:picLocks noChangeAspect="1"/>
          </p:cNvPicPr>
          <p:nvPr/>
        </p:nvPicPr>
        <p:blipFill>
          <a:blip r:embed="rId4"/>
          <a:stretch>
            <a:fillRect/>
          </a:stretch>
        </p:blipFill>
        <p:spPr>
          <a:xfrm>
            <a:off x="768450" y="4634077"/>
            <a:ext cx="1463830" cy="1463830"/>
          </a:xfrm>
          <a:prstGeom prst="rect">
            <a:avLst/>
          </a:prstGeom>
        </p:spPr>
      </p:pic>
      <p:pic>
        <p:nvPicPr>
          <p:cNvPr id="16" name="Picture 15">
            <a:extLst>
              <a:ext uri="{FF2B5EF4-FFF2-40B4-BE49-F238E27FC236}">
                <a16:creationId xmlns:a16="http://schemas.microsoft.com/office/drawing/2014/main" id="{377A3416-9974-2FDA-FF43-16B0EFA4008F}"/>
              </a:ext>
            </a:extLst>
          </p:cNvPr>
          <p:cNvPicPr>
            <a:picLocks noChangeAspect="1"/>
          </p:cNvPicPr>
          <p:nvPr/>
        </p:nvPicPr>
        <p:blipFill>
          <a:blip r:embed="rId5"/>
          <a:stretch>
            <a:fillRect/>
          </a:stretch>
        </p:blipFill>
        <p:spPr>
          <a:xfrm>
            <a:off x="6331149" y="4634077"/>
            <a:ext cx="1463830" cy="1463830"/>
          </a:xfrm>
          <a:prstGeom prst="rect">
            <a:avLst/>
          </a:prstGeom>
        </p:spPr>
      </p:pic>
      <p:sp>
        <p:nvSpPr>
          <p:cNvPr id="17" name="TextBox 16">
            <a:extLst>
              <a:ext uri="{FF2B5EF4-FFF2-40B4-BE49-F238E27FC236}">
                <a16:creationId xmlns:a16="http://schemas.microsoft.com/office/drawing/2014/main" id="{54A5E285-8DD2-284E-7F35-986A74DEE5F1}"/>
              </a:ext>
            </a:extLst>
          </p:cNvPr>
          <p:cNvSpPr txBox="1"/>
          <p:nvPr/>
        </p:nvSpPr>
        <p:spPr>
          <a:xfrm>
            <a:off x="2583543" y="4992914"/>
            <a:ext cx="3396343" cy="1323439"/>
          </a:xfrm>
          <a:prstGeom prst="rect">
            <a:avLst/>
          </a:prstGeom>
          <a:noFill/>
        </p:spPr>
        <p:txBody>
          <a:bodyPr wrap="square" rtlCol="0">
            <a:spAutoFit/>
          </a:bodyPr>
          <a:lstStyle/>
          <a:p>
            <a:r>
              <a:rPr lang="en-US" sz="2000" dirty="0">
                <a:solidFill>
                  <a:srgbClr val="DADADA">
                    <a:lumMod val="10000"/>
                  </a:srgbClr>
                </a:solidFill>
                <a:cs typeface="Arial" charset="0"/>
              </a:rPr>
              <a:t>Descriptive statistics were used to describe survey demographics and survey responses.</a:t>
            </a:r>
            <a:endParaRPr lang="en-US" sz="2000" dirty="0"/>
          </a:p>
        </p:txBody>
      </p:sp>
      <p:sp>
        <p:nvSpPr>
          <p:cNvPr id="20" name="TextBox 19">
            <a:extLst>
              <a:ext uri="{FF2B5EF4-FFF2-40B4-BE49-F238E27FC236}">
                <a16:creationId xmlns:a16="http://schemas.microsoft.com/office/drawing/2014/main" id="{BFB1778B-6424-6F8B-E948-D6BF50F64954}"/>
              </a:ext>
            </a:extLst>
          </p:cNvPr>
          <p:cNvSpPr txBox="1"/>
          <p:nvPr/>
        </p:nvSpPr>
        <p:spPr>
          <a:xfrm>
            <a:off x="7794979" y="4634077"/>
            <a:ext cx="4397021" cy="1938992"/>
          </a:xfrm>
          <a:prstGeom prst="rect">
            <a:avLst/>
          </a:prstGeom>
          <a:noFill/>
        </p:spPr>
        <p:txBody>
          <a:bodyPr wrap="square" rtlCol="0">
            <a:spAutoFit/>
          </a:bodyPr>
          <a:lstStyle/>
          <a:p>
            <a:r>
              <a:rPr lang="en-US" sz="2000" dirty="0">
                <a:solidFill>
                  <a:srgbClr val="DADADA">
                    <a:lumMod val="10000"/>
                  </a:srgbClr>
                </a:solidFill>
                <a:cs typeface="Arial" charset="0"/>
              </a:rPr>
              <a:t>To determine the effect of implementation climate and stigma on chestfeeding and skin-to-skin, logistic regression models were estimated and accounted for clustering of observations by hospital. </a:t>
            </a:r>
            <a:endParaRPr lang="en-US" sz="2000" b="1" dirty="0">
              <a:solidFill>
                <a:srgbClr val="DADADA">
                  <a:lumMod val="10000"/>
                </a:srgbClr>
              </a:solidFill>
              <a:cs typeface="Arial" charset="0"/>
            </a:endParaRPr>
          </a:p>
        </p:txBody>
      </p:sp>
      <p:graphicFrame>
        <p:nvGraphicFramePr>
          <p:cNvPr id="22" name="TextBox 13">
            <a:extLst>
              <a:ext uri="{FF2B5EF4-FFF2-40B4-BE49-F238E27FC236}">
                <a16:creationId xmlns:a16="http://schemas.microsoft.com/office/drawing/2014/main" id="{6C29E4B4-940A-DC8C-211A-47B08462078C}"/>
              </a:ext>
            </a:extLst>
          </p:cNvPr>
          <p:cNvGraphicFramePr/>
          <p:nvPr>
            <p:extLst>
              <p:ext uri="{D42A27DB-BD31-4B8C-83A1-F6EECF244321}">
                <p14:modId xmlns:p14="http://schemas.microsoft.com/office/powerpoint/2010/main" val="994433659"/>
              </p:ext>
            </p:extLst>
          </p:nvPr>
        </p:nvGraphicFramePr>
        <p:xfrm>
          <a:off x="3356004" y="996964"/>
          <a:ext cx="8544217" cy="32624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266909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0">
            <a:extLst>
              <a:ext uri="{FF2B5EF4-FFF2-40B4-BE49-F238E27FC236}">
                <a16:creationId xmlns:a16="http://schemas.microsoft.com/office/drawing/2014/main" id="{0283F1EE-F51C-3009-EEDA-88CB9B031821}"/>
              </a:ext>
            </a:extLst>
          </p:cNvPr>
          <p:cNvGraphicFramePr>
            <a:graphicFrameLocks noGrp="1"/>
          </p:cNvGraphicFramePr>
          <p:nvPr>
            <p:extLst>
              <p:ext uri="{D42A27DB-BD31-4B8C-83A1-F6EECF244321}">
                <p14:modId xmlns:p14="http://schemas.microsoft.com/office/powerpoint/2010/main" val="2252546187"/>
              </p:ext>
            </p:extLst>
          </p:nvPr>
        </p:nvGraphicFramePr>
        <p:xfrm>
          <a:off x="751115" y="729330"/>
          <a:ext cx="4150595" cy="5399340"/>
        </p:xfrm>
        <a:graphic>
          <a:graphicData uri="http://schemas.openxmlformats.org/drawingml/2006/table">
            <a:tbl>
              <a:tblPr firstRow="1" bandRow="1">
                <a:tableStyleId>{5C22544A-7EE6-4342-B048-85BDC9FD1C3A}</a:tableStyleId>
              </a:tblPr>
              <a:tblGrid>
                <a:gridCol w="1963056">
                  <a:extLst>
                    <a:ext uri="{9D8B030D-6E8A-4147-A177-3AD203B41FA5}">
                      <a16:colId xmlns:a16="http://schemas.microsoft.com/office/drawing/2014/main" val="2786528383"/>
                    </a:ext>
                  </a:extLst>
                </a:gridCol>
                <a:gridCol w="2187539">
                  <a:extLst>
                    <a:ext uri="{9D8B030D-6E8A-4147-A177-3AD203B41FA5}">
                      <a16:colId xmlns:a16="http://schemas.microsoft.com/office/drawing/2014/main" val="1874709207"/>
                    </a:ext>
                  </a:extLst>
                </a:gridCol>
              </a:tblGrid>
              <a:tr h="215077">
                <a:tc gridSpan="2">
                  <a:txBody>
                    <a:bodyPr/>
                    <a:lstStyle/>
                    <a:p>
                      <a:pPr marL="0" marR="0" lvl="0" indent="0" algn="ctr" defTabSz="2926080" rtl="0" eaLnBrk="1" fontAlgn="auto" latinLnBrk="0" hangingPunct="1">
                        <a:lnSpc>
                          <a:spcPct val="100000"/>
                        </a:lnSpc>
                        <a:spcBef>
                          <a:spcPts val="0"/>
                        </a:spcBef>
                        <a:spcAft>
                          <a:spcPts val="0"/>
                        </a:spcAft>
                        <a:buClrTx/>
                        <a:buSzTx/>
                        <a:buFontTx/>
                        <a:buNone/>
                        <a:tabLst/>
                        <a:defRPr/>
                      </a:pPr>
                      <a:r>
                        <a:rPr lang="en-US" sz="2000" dirty="0"/>
                        <a:t>Mother-Infant Characteristics (N=254)</a:t>
                      </a:r>
                    </a:p>
                  </a:txBody>
                  <a:tcPr marL="52251" marR="52251" marT="26127" marB="26127" anchor="ctr"/>
                </a:tc>
                <a:tc hMerge="1">
                  <a:txBody>
                    <a:bodyPr/>
                    <a:lstStyle/>
                    <a:p>
                      <a:pPr algn="ctr"/>
                      <a:endParaRPr lang="en-US" sz="2800" dirty="0"/>
                    </a:p>
                  </a:txBody>
                  <a:tcPr marL="52251" marR="52251" marT="26127" marB="26127" anchor="ctr"/>
                </a:tc>
                <a:extLst>
                  <a:ext uri="{0D108BD9-81ED-4DB2-BD59-A6C34878D82A}">
                    <a16:rowId xmlns:a16="http://schemas.microsoft.com/office/drawing/2014/main" val="686664974"/>
                  </a:ext>
                </a:extLst>
              </a:tr>
              <a:tr h="0">
                <a:tc>
                  <a:txBody>
                    <a:bodyPr/>
                    <a:lstStyle/>
                    <a:p>
                      <a:pPr algn="ctr"/>
                      <a:endParaRPr lang="en-US" sz="2000" dirty="0"/>
                    </a:p>
                  </a:txBody>
                  <a:tcPr marL="52251" marR="52251" marT="26127" marB="26127" anchor="ctr"/>
                </a:tc>
                <a:tc>
                  <a:txBody>
                    <a:bodyPr/>
                    <a:lstStyle/>
                    <a:p>
                      <a:pPr algn="ctr"/>
                      <a:r>
                        <a:rPr lang="en-US" sz="2000" dirty="0"/>
                        <a:t>N (%)</a:t>
                      </a:r>
                    </a:p>
                  </a:txBody>
                  <a:tcPr marL="52251" marR="52251" marT="26127" marB="26127" anchor="ctr"/>
                </a:tc>
                <a:extLst>
                  <a:ext uri="{0D108BD9-81ED-4DB2-BD59-A6C34878D82A}">
                    <a16:rowId xmlns:a16="http://schemas.microsoft.com/office/drawing/2014/main" val="3056797186"/>
                  </a:ext>
                </a:extLst>
              </a:tr>
              <a:tr h="0">
                <a:tc>
                  <a:txBody>
                    <a:bodyPr/>
                    <a:lstStyle/>
                    <a:p>
                      <a:r>
                        <a:rPr lang="en-US" sz="2000" b="0" dirty="0"/>
                        <a:t>Maternal Age &lt;30</a:t>
                      </a:r>
                    </a:p>
                  </a:txBody>
                  <a:tcPr marL="52251" marR="52251" marT="26127" marB="26127"/>
                </a:tc>
                <a:tc>
                  <a:txBody>
                    <a:bodyPr/>
                    <a:lstStyle/>
                    <a:p>
                      <a:pPr algn="r"/>
                      <a:r>
                        <a:rPr lang="en-US" sz="2000" dirty="0"/>
                        <a:t>134 (52.8)</a:t>
                      </a:r>
                    </a:p>
                  </a:txBody>
                  <a:tcPr marL="52251" marR="52251" marT="26127" marB="26127"/>
                </a:tc>
                <a:extLst>
                  <a:ext uri="{0D108BD9-81ED-4DB2-BD59-A6C34878D82A}">
                    <a16:rowId xmlns:a16="http://schemas.microsoft.com/office/drawing/2014/main" val="3647614890"/>
                  </a:ext>
                </a:extLst>
              </a:tr>
              <a:tr h="0">
                <a:tc>
                  <a:txBody>
                    <a:bodyPr/>
                    <a:lstStyle/>
                    <a:p>
                      <a:r>
                        <a:rPr lang="en-US" sz="2000" b="0" dirty="0"/>
                        <a:t>Race &amp; Ethnicity</a:t>
                      </a:r>
                      <a:endParaRPr lang="en-US" sz="2000" b="0" i="0" dirty="0"/>
                    </a:p>
                    <a:p>
                      <a:r>
                        <a:rPr lang="en-US" sz="2000" b="1" i="0" dirty="0"/>
                        <a:t>     </a:t>
                      </a:r>
                      <a:r>
                        <a:rPr lang="en-US" sz="2000" i="0" dirty="0"/>
                        <a:t>White</a:t>
                      </a:r>
                    </a:p>
                    <a:p>
                      <a:r>
                        <a:rPr lang="en-US" sz="2000" i="0" dirty="0"/>
                        <a:t>     Not White</a:t>
                      </a:r>
                    </a:p>
                    <a:p>
                      <a:r>
                        <a:rPr lang="en-US" sz="2000" i="0" dirty="0"/>
                        <a:t>          Black</a:t>
                      </a:r>
                    </a:p>
                    <a:p>
                      <a:r>
                        <a:rPr lang="en-US" sz="2000" i="0" dirty="0"/>
                        <a:t>          Indigenous</a:t>
                      </a:r>
                    </a:p>
                    <a:p>
                      <a:r>
                        <a:rPr lang="en-US" sz="2000" i="0" dirty="0"/>
                        <a:t>          Latino/a</a:t>
                      </a:r>
                    </a:p>
                  </a:txBody>
                  <a:tcPr marL="52251" marR="52251" marT="26127" marB="26127"/>
                </a:tc>
                <a:tc>
                  <a:txBody>
                    <a:bodyPr/>
                    <a:lstStyle/>
                    <a:p>
                      <a:pPr algn="r"/>
                      <a:endParaRPr lang="en-US" sz="2000" dirty="0"/>
                    </a:p>
                    <a:p>
                      <a:pPr algn="r"/>
                      <a:r>
                        <a:rPr lang="en-US" sz="2000" dirty="0"/>
                        <a:t>141 (55.5)</a:t>
                      </a:r>
                    </a:p>
                    <a:p>
                      <a:pPr algn="r"/>
                      <a:r>
                        <a:rPr lang="en-US" sz="2000" dirty="0"/>
                        <a:t>113 (44.5)</a:t>
                      </a:r>
                    </a:p>
                    <a:p>
                      <a:pPr algn="r"/>
                      <a:r>
                        <a:rPr lang="en-US" sz="2000" dirty="0"/>
                        <a:t>80 (31.5)</a:t>
                      </a:r>
                    </a:p>
                    <a:p>
                      <a:pPr algn="r"/>
                      <a:r>
                        <a:rPr lang="en-US" sz="2000" dirty="0"/>
                        <a:t>28 (11)</a:t>
                      </a:r>
                    </a:p>
                    <a:p>
                      <a:pPr algn="r"/>
                      <a:r>
                        <a:rPr lang="en-US" sz="2000" dirty="0"/>
                        <a:t>5 (2)</a:t>
                      </a:r>
                    </a:p>
                  </a:txBody>
                  <a:tcPr marL="52251" marR="52251" marT="26127" marB="26127"/>
                </a:tc>
                <a:extLst>
                  <a:ext uri="{0D108BD9-81ED-4DB2-BD59-A6C34878D82A}">
                    <a16:rowId xmlns:a16="http://schemas.microsoft.com/office/drawing/2014/main" val="1962557407"/>
                  </a:ext>
                </a:extLst>
              </a:tr>
              <a:tr h="0">
                <a:tc>
                  <a:txBody>
                    <a:bodyPr/>
                    <a:lstStyle/>
                    <a:p>
                      <a:r>
                        <a:rPr lang="en-US" sz="2000" b="0" dirty="0"/>
                        <a:t>Gravida</a:t>
                      </a:r>
                      <a:r>
                        <a:rPr lang="en-US" sz="2000" dirty="0"/>
                        <a:t> &lt;3</a:t>
                      </a:r>
                    </a:p>
                  </a:txBody>
                  <a:tcPr marL="52251" marR="52251" marT="26127" marB="26127"/>
                </a:tc>
                <a:tc>
                  <a:txBody>
                    <a:bodyPr/>
                    <a:lstStyle/>
                    <a:p>
                      <a:pPr algn="r"/>
                      <a:r>
                        <a:rPr lang="en-US" sz="2000" dirty="0"/>
                        <a:t>149 (58.7)</a:t>
                      </a:r>
                    </a:p>
                  </a:txBody>
                  <a:tcPr marL="52251" marR="52251" marT="26127" marB="26127"/>
                </a:tc>
                <a:extLst>
                  <a:ext uri="{0D108BD9-81ED-4DB2-BD59-A6C34878D82A}">
                    <a16:rowId xmlns:a16="http://schemas.microsoft.com/office/drawing/2014/main" val="831555474"/>
                  </a:ext>
                </a:extLst>
              </a:tr>
              <a:tr h="0">
                <a:tc>
                  <a:txBody>
                    <a:bodyPr/>
                    <a:lstStyle/>
                    <a:p>
                      <a:r>
                        <a:rPr lang="en-US" sz="2000" b="0" dirty="0"/>
                        <a:t>Vaginal Delivery</a:t>
                      </a:r>
                    </a:p>
                  </a:txBody>
                  <a:tcPr marL="52251" marR="52251" marT="26127" marB="26127"/>
                </a:tc>
                <a:tc>
                  <a:txBody>
                    <a:bodyPr/>
                    <a:lstStyle/>
                    <a:p>
                      <a:pPr algn="r"/>
                      <a:r>
                        <a:rPr lang="en-US" sz="2000" dirty="0"/>
                        <a:t>179 (70.5)</a:t>
                      </a:r>
                    </a:p>
                  </a:txBody>
                  <a:tcPr marL="52251" marR="52251" marT="26127" marB="26127"/>
                </a:tc>
                <a:extLst>
                  <a:ext uri="{0D108BD9-81ED-4DB2-BD59-A6C34878D82A}">
                    <a16:rowId xmlns:a16="http://schemas.microsoft.com/office/drawing/2014/main" val="1003043586"/>
                  </a:ext>
                </a:extLst>
              </a:tr>
              <a:tr h="541601">
                <a:tc>
                  <a:txBody>
                    <a:bodyPr/>
                    <a:lstStyle/>
                    <a:p>
                      <a:r>
                        <a:rPr lang="en-US" sz="2000" b="0" dirty="0"/>
                        <a:t>Gestational Age</a:t>
                      </a:r>
                    </a:p>
                    <a:p>
                      <a:r>
                        <a:rPr lang="en-US" sz="2000" b="1" i="0" dirty="0"/>
                        <a:t>     </a:t>
                      </a:r>
                      <a:r>
                        <a:rPr lang="en-US" sz="2000" i="0" dirty="0"/>
                        <a:t>≥37 weeks</a:t>
                      </a:r>
                    </a:p>
                  </a:txBody>
                  <a:tcPr marL="52251" marR="52251" marT="26127" marB="26127"/>
                </a:tc>
                <a:tc>
                  <a:txBody>
                    <a:bodyPr/>
                    <a:lstStyle/>
                    <a:p>
                      <a:pPr algn="r"/>
                      <a:endParaRPr lang="en-US" sz="2000" dirty="0"/>
                    </a:p>
                    <a:p>
                      <a:pPr algn="r"/>
                      <a:r>
                        <a:rPr lang="en-US" sz="2000" dirty="0"/>
                        <a:t>183 (72)</a:t>
                      </a:r>
                    </a:p>
                  </a:txBody>
                  <a:tcPr marL="52251" marR="52251" marT="26127" marB="26127"/>
                </a:tc>
                <a:extLst>
                  <a:ext uri="{0D108BD9-81ED-4DB2-BD59-A6C34878D82A}">
                    <a16:rowId xmlns:a16="http://schemas.microsoft.com/office/drawing/2014/main" val="3270467089"/>
                  </a:ext>
                </a:extLst>
              </a:tr>
              <a:tr h="180419">
                <a:tc>
                  <a:txBody>
                    <a:bodyPr/>
                    <a:lstStyle/>
                    <a:p>
                      <a:r>
                        <a:rPr lang="en-US" sz="2000" b="0" dirty="0"/>
                        <a:t>NICU Admission</a:t>
                      </a:r>
                      <a:endParaRPr lang="en-US" sz="2000" b="0" i="0" dirty="0"/>
                    </a:p>
                  </a:txBody>
                  <a:tcPr marL="52251" marR="52251" marT="26127" marB="26127"/>
                </a:tc>
                <a:tc>
                  <a:txBody>
                    <a:bodyPr/>
                    <a:lstStyle/>
                    <a:p>
                      <a:pPr algn="r"/>
                      <a:r>
                        <a:rPr lang="en-US" sz="2000" dirty="0"/>
                        <a:t>110 (43.3)</a:t>
                      </a:r>
                    </a:p>
                  </a:txBody>
                  <a:tcPr marL="52251" marR="52251" marT="26127" marB="26127"/>
                </a:tc>
                <a:extLst>
                  <a:ext uri="{0D108BD9-81ED-4DB2-BD59-A6C34878D82A}">
                    <a16:rowId xmlns:a16="http://schemas.microsoft.com/office/drawing/2014/main" val="1552217912"/>
                  </a:ext>
                </a:extLst>
              </a:tr>
              <a:tr h="0">
                <a:tc>
                  <a:txBody>
                    <a:bodyPr/>
                    <a:lstStyle/>
                    <a:p>
                      <a:r>
                        <a:rPr lang="en-US" sz="2000" b="0" i="0" dirty="0" err="1"/>
                        <a:t>Chestfeeding</a:t>
                      </a:r>
                      <a:endParaRPr lang="en-US" sz="2000" b="0" i="0" dirty="0"/>
                    </a:p>
                  </a:txBody>
                  <a:tcPr marL="52251" marR="52251" marT="26127" marB="26127"/>
                </a:tc>
                <a:tc>
                  <a:txBody>
                    <a:bodyPr/>
                    <a:lstStyle/>
                    <a:p>
                      <a:pPr algn="r"/>
                      <a:r>
                        <a:rPr lang="en-US" sz="2000" dirty="0"/>
                        <a:t>126 (49.6)</a:t>
                      </a:r>
                    </a:p>
                  </a:txBody>
                  <a:tcPr marL="52251" marR="52251" marT="26127" marB="26127"/>
                </a:tc>
                <a:extLst>
                  <a:ext uri="{0D108BD9-81ED-4DB2-BD59-A6C34878D82A}">
                    <a16:rowId xmlns:a16="http://schemas.microsoft.com/office/drawing/2014/main" val="3226204779"/>
                  </a:ext>
                </a:extLst>
              </a:tr>
              <a:tr h="0">
                <a:tc>
                  <a:txBody>
                    <a:bodyPr/>
                    <a:lstStyle/>
                    <a:p>
                      <a:r>
                        <a:rPr lang="en-US" sz="2000" b="0" i="0" dirty="0"/>
                        <a:t>Skin-to-Skin</a:t>
                      </a:r>
                    </a:p>
                  </a:txBody>
                  <a:tcPr marL="52251" marR="52251" marT="26127" marB="26127"/>
                </a:tc>
                <a:tc>
                  <a:txBody>
                    <a:bodyPr/>
                    <a:lstStyle/>
                    <a:p>
                      <a:pPr algn="r"/>
                      <a:r>
                        <a:rPr lang="en-US" sz="2000" dirty="0"/>
                        <a:t>130 (51.2)</a:t>
                      </a:r>
                    </a:p>
                  </a:txBody>
                  <a:tcPr marL="52251" marR="52251" marT="26127" marB="26127"/>
                </a:tc>
                <a:extLst>
                  <a:ext uri="{0D108BD9-81ED-4DB2-BD59-A6C34878D82A}">
                    <a16:rowId xmlns:a16="http://schemas.microsoft.com/office/drawing/2014/main" val="2741984609"/>
                  </a:ext>
                </a:extLst>
              </a:tr>
            </a:tbl>
          </a:graphicData>
        </a:graphic>
      </p:graphicFrame>
      <p:graphicFrame>
        <p:nvGraphicFramePr>
          <p:cNvPr id="6" name="Table 5">
            <a:extLst>
              <a:ext uri="{FF2B5EF4-FFF2-40B4-BE49-F238E27FC236}">
                <a16:creationId xmlns:a16="http://schemas.microsoft.com/office/drawing/2014/main" id="{484D4730-4AB7-AB35-FB5E-3D4FF1D56458}"/>
              </a:ext>
            </a:extLst>
          </p:cNvPr>
          <p:cNvGraphicFramePr>
            <a:graphicFrameLocks noGrp="1"/>
          </p:cNvGraphicFramePr>
          <p:nvPr>
            <p:extLst>
              <p:ext uri="{D42A27DB-BD31-4B8C-83A1-F6EECF244321}">
                <p14:modId xmlns:p14="http://schemas.microsoft.com/office/powerpoint/2010/main" val="2614573178"/>
              </p:ext>
            </p:extLst>
          </p:nvPr>
        </p:nvGraphicFramePr>
        <p:xfrm>
          <a:off x="6096000" y="1404982"/>
          <a:ext cx="5082287" cy="4511040"/>
        </p:xfrm>
        <a:graphic>
          <a:graphicData uri="http://schemas.openxmlformats.org/drawingml/2006/table">
            <a:tbl>
              <a:tblPr firstRow="1" bandRow="1">
                <a:tableStyleId>{5C22544A-7EE6-4342-B048-85BDC9FD1C3A}</a:tableStyleId>
              </a:tblPr>
              <a:tblGrid>
                <a:gridCol w="3062514">
                  <a:extLst>
                    <a:ext uri="{9D8B030D-6E8A-4147-A177-3AD203B41FA5}">
                      <a16:colId xmlns:a16="http://schemas.microsoft.com/office/drawing/2014/main" val="2526039507"/>
                    </a:ext>
                  </a:extLst>
                </a:gridCol>
                <a:gridCol w="2019773">
                  <a:extLst>
                    <a:ext uri="{9D8B030D-6E8A-4147-A177-3AD203B41FA5}">
                      <a16:colId xmlns:a16="http://schemas.microsoft.com/office/drawing/2014/main" val="82209536"/>
                    </a:ext>
                  </a:extLst>
                </a:gridCol>
              </a:tblGrid>
              <a:tr h="370840">
                <a:tc gridSpan="2">
                  <a:txBody>
                    <a:bodyPr/>
                    <a:lstStyle/>
                    <a:p>
                      <a:r>
                        <a:rPr lang="en-US" sz="2000" dirty="0"/>
                        <a:t>Survey Sample Characteristics (N=531)</a:t>
                      </a:r>
                    </a:p>
                  </a:txBody>
                  <a:tcPr/>
                </a:tc>
                <a:tc hMerge="1">
                  <a:txBody>
                    <a:bodyPr/>
                    <a:lstStyle/>
                    <a:p>
                      <a:endParaRPr lang="en-US" sz="2800" dirty="0"/>
                    </a:p>
                  </a:txBody>
                  <a:tcPr/>
                </a:tc>
                <a:extLst>
                  <a:ext uri="{0D108BD9-81ED-4DB2-BD59-A6C34878D82A}">
                    <a16:rowId xmlns:a16="http://schemas.microsoft.com/office/drawing/2014/main" val="4166971815"/>
                  </a:ext>
                </a:extLst>
              </a:tr>
              <a:tr h="370840">
                <a:tc>
                  <a:txBody>
                    <a:bodyPr/>
                    <a:lstStyle/>
                    <a:p>
                      <a:r>
                        <a:rPr lang="en-US" sz="2000" dirty="0"/>
                        <a:t>Age; M(SD)</a:t>
                      </a:r>
                    </a:p>
                  </a:txBody>
                  <a:tcPr/>
                </a:tc>
                <a:tc>
                  <a:txBody>
                    <a:bodyPr/>
                    <a:lstStyle/>
                    <a:p>
                      <a:pPr algn="r"/>
                      <a:r>
                        <a:rPr lang="en-US" sz="2000" kern="1200" dirty="0">
                          <a:solidFill>
                            <a:schemeClr val="dk1"/>
                          </a:solidFill>
                          <a:effectLst/>
                          <a:latin typeface="+mn-lt"/>
                          <a:ea typeface="+mn-ea"/>
                          <a:cs typeface="+mn-cs"/>
                        </a:rPr>
                        <a:t>37.87 (10.99)</a:t>
                      </a:r>
                      <a:r>
                        <a:rPr lang="en-US" sz="2000" dirty="0">
                          <a:effectLst/>
                        </a:rPr>
                        <a:t> </a:t>
                      </a:r>
                      <a:endParaRPr lang="en-US" sz="2000" dirty="0"/>
                    </a:p>
                  </a:txBody>
                  <a:tcPr/>
                </a:tc>
                <a:extLst>
                  <a:ext uri="{0D108BD9-81ED-4DB2-BD59-A6C34878D82A}">
                    <a16:rowId xmlns:a16="http://schemas.microsoft.com/office/drawing/2014/main" val="1944902516"/>
                  </a:ext>
                </a:extLst>
              </a:tr>
              <a:tr h="370840">
                <a:tc>
                  <a:txBody>
                    <a:bodyPr/>
                    <a:lstStyle/>
                    <a:p>
                      <a:r>
                        <a:rPr lang="en-US" sz="2000" dirty="0"/>
                        <a:t>Female; n(%)</a:t>
                      </a:r>
                    </a:p>
                  </a:txBody>
                  <a:tcPr/>
                </a:tc>
                <a:tc>
                  <a:txBody>
                    <a:bodyPr/>
                    <a:lstStyle/>
                    <a:p>
                      <a:pPr algn="r"/>
                      <a:r>
                        <a:rPr lang="en-US" sz="2000" kern="1200" dirty="0">
                          <a:solidFill>
                            <a:schemeClr val="dk1"/>
                          </a:solidFill>
                          <a:effectLst/>
                          <a:latin typeface="+mn-lt"/>
                          <a:ea typeface="+mn-ea"/>
                          <a:cs typeface="+mn-cs"/>
                        </a:rPr>
                        <a:t>417 (78.5)</a:t>
                      </a:r>
                      <a:r>
                        <a:rPr lang="en-US" sz="2000" dirty="0">
                          <a:effectLst/>
                        </a:rPr>
                        <a:t> </a:t>
                      </a:r>
                      <a:endParaRPr lang="en-US" sz="2000" dirty="0"/>
                    </a:p>
                  </a:txBody>
                  <a:tcPr/>
                </a:tc>
                <a:extLst>
                  <a:ext uri="{0D108BD9-81ED-4DB2-BD59-A6C34878D82A}">
                    <a16:rowId xmlns:a16="http://schemas.microsoft.com/office/drawing/2014/main" val="62661271"/>
                  </a:ext>
                </a:extLst>
              </a:tr>
              <a:tr h="370840">
                <a:tc>
                  <a:txBody>
                    <a:bodyPr/>
                    <a:lstStyle/>
                    <a:p>
                      <a:r>
                        <a:rPr lang="en-US" sz="2000" kern="1200" dirty="0">
                          <a:solidFill>
                            <a:schemeClr val="dk1"/>
                          </a:solidFill>
                          <a:effectLst/>
                          <a:latin typeface="+mn-lt"/>
                          <a:ea typeface="+mn-ea"/>
                          <a:cs typeface="+mn-cs"/>
                        </a:rPr>
                        <a:t>Race; n(%)</a:t>
                      </a:r>
                    </a:p>
                    <a:p>
                      <a:r>
                        <a:rPr lang="en-US" sz="2000" kern="1200" dirty="0">
                          <a:solidFill>
                            <a:schemeClr val="dk1"/>
                          </a:solidFill>
                          <a:effectLst/>
                          <a:latin typeface="+mn-lt"/>
                          <a:ea typeface="+mn-ea"/>
                          <a:cs typeface="+mn-cs"/>
                        </a:rPr>
                        <a:t>   White</a:t>
                      </a:r>
                    </a:p>
                    <a:p>
                      <a:r>
                        <a:rPr lang="en-US" sz="2000" kern="1200" dirty="0">
                          <a:solidFill>
                            <a:schemeClr val="dk1"/>
                          </a:solidFill>
                          <a:effectLst/>
                          <a:latin typeface="+mn-lt"/>
                          <a:ea typeface="+mn-ea"/>
                          <a:cs typeface="+mn-cs"/>
                        </a:rPr>
                        <a:t>   Black</a:t>
                      </a:r>
                    </a:p>
                    <a:p>
                      <a:r>
                        <a:rPr lang="en-US" sz="2000" kern="1200" dirty="0">
                          <a:solidFill>
                            <a:schemeClr val="dk1"/>
                          </a:solidFill>
                          <a:effectLst/>
                          <a:latin typeface="+mn-lt"/>
                          <a:ea typeface="+mn-ea"/>
                          <a:cs typeface="+mn-cs"/>
                        </a:rPr>
                        <a:t>   Asian</a:t>
                      </a:r>
                    </a:p>
                    <a:p>
                      <a:r>
                        <a:rPr lang="en-US" sz="2000" kern="1200" dirty="0">
                          <a:solidFill>
                            <a:schemeClr val="dk1"/>
                          </a:solidFill>
                          <a:effectLst/>
                          <a:latin typeface="+mn-lt"/>
                          <a:ea typeface="+mn-ea"/>
                          <a:cs typeface="+mn-cs"/>
                        </a:rPr>
                        <a:t>   Other/Multiracial</a:t>
                      </a:r>
                      <a:endParaRPr lang="en-US" sz="2000" dirty="0"/>
                    </a:p>
                  </a:txBody>
                  <a:tcPr/>
                </a:tc>
                <a:tc>
                  <a:txBody>
                    <a:bodyPr/>
                    <a:lstStyle/>
                    <a:p>
                      <a:pPr algn="r"/>
                      <a:endParaRPr lang="en-US" sz="2000" dirty="0"/>
                    </a:p>
                    <a:p>
                      <a:pPr algn="r"/>
                      <a:r>
                        <a:rPr lang="en-US" sz="2000" kern="1200" dirty="0">
                          <a:solidFill>
                            <a:schemeClr val="dk1"/>
                          </a:solidFill>
                          <a:effectLst/>
                          <a:latin typeface="+mn-lt"/>
                          <a:ea typeface="+mn-ea"/>
                          <a:cs typeface="+mn-cs"/>
                        </a:rPr>
                        <a:t>332 (62.5)</a:t>
                      </a:r>
                    </a:p>
                    <a:p>
                      <a:pPr algn="r"/>
                      <a:r>
                        <a:rPr lang="en-US" sz="2000" kern="1200" dirty="0">
                          <a:solidFill>
                            <a:schemeClr val="dk1"/>
                          </a:solidFill>
                          <a:effectLst/>
                          <a:latin typeface="+mn-lt"/>
                          <a:ea typeface="+mn-ea"/>
                          <a:cs typeface="+mn-cs"/>
                        </a:rPr>
                        <a:t>23 (4.3)</a:t>
                      </a:r>
                    </a:p>
                    <a:p>
                      <a:pPr algn="r"/>
                      <a:r>
                        <a:rPr lang="en-US" sz="2000" kern="1200" dirty="0">
                          <a:solidFill>
                            <a:schemeClr val="dk1"/>
                          </a:solidFill>
                          <a:effectLst/>
                          <a:latin typeface="+mn-lt"/>
                          <a:ea typeface="+mn-ea"/>
                          <a:cs typeface="+mn-cs"/>
                        </a:rPr>
                        <a:t>18 (3.3)</a:t>
                      </a:r>
                    </a:p>
                    <a:p>
                      <a:pPr algn="r"/>
                      <a:r>
                        <a:rPr lang="en-US" sz="2000" kern="1200" dirty="0">
                          <a:solidFill>
                            <a:schemeClr val="dk1"/>
                          </a:solidFill>
                          <a:effectLst/>
                          <a:latin typeface="+mn-lt"/>
                          <a:ea typeface="+mn-ea"/>
                          <a:cs typeface="+mn-cs"/>
                        </a:rPr>
                        <a:t>146 (27.5)</a:t>
                      </a:r>
                      <a:r>
                        <a:rPr lang="en-US" sz="2000" dirty="0">
                          <a:effectLst/>
                        </a:rPr>
                        <a:t> </a:t>
                      </a:r>
                      <a:endParaRPr lang="en-US" sz="2000" dirty="0"/>
                    </a:p>
                  </a:txBody>
                  <a:tcPr/>
                </a:tc>
                <a:extLst>
                  <a:ext uri="{0D108BD9-81ED-4DB2-BD59-A6C34878D82A}">
                    <a16:rowId xmlns:a16="http://schemas.microsoft.com/office/drawing/2014/main" val="1133920790"/>
                  </a:ext>
                </a:extLst>
              </a:tr>
              <a:tr h="370840">
                <a:tc>
                  <a:txBody>
                    <a:bodyPr/>
                    <a:lstStyle/>
                    <a:p>
                      <a:r>
                        <a:rPr lang="en-US" sz="2000" kern="1200" dirty="0">
                          <a:solidFill>
                            <a:schemeClr val="dk1"/>
                          </a:solidFill>
                          <a:effectLst/>
                          <a:latin typeface="+mn-lt"/>
                          <a:ea typeface="+mn-ea"/>
                          <a:cs typeface="+mn-cs"/>
                        </a:rPr>
                        <a:t>Years RN experience; M(SD)</a:t>
                      </a:r>
                      <a:endParaRPr lang="en-US" sz="2000" dirty="0"/>
                    </a:p>
                  </a:txBody>
                  <a:tcPr/>
                </a:tc>
                <a:tc>
                  <a:txBody>
                    <a:bodyPr/>
                    <a:lstStyle/>
                    <a:p>
                      <a:pPr algn="r"/>
                      <a:r>
                        <a:rPr lang="en-US" sz="2000" kern="1200" dirty="0">
                          <a:solidFill>
                            <a:schemeClr val="dk1"/>
                          </a:solidFill>
                          <a:effectLst/>
                          <a:latin typeface="+mn-lt"/>
                          <a:ea typeface="+mn-ea"/>
                          <a:cs typeface="+mn-cs"/>
                        </a:rPr>
                        <a:t>16.54 (9.56) </a:t>
                      </a:r>
                      <a:endParaRPr lang="en-US" sz="2000" dirty="0"/>
                    </a:p>
                  </a:txBody>
                  <a:tcPr/>
                </a:tc>
                <a:extLst>
                  <a:ext uri="{0D108BD9-81ED-4DB2-BD59-A6C34878D82A}">
                    <a16:rowId xmlns:a16="http://schemas.microsoft.com/office/drawing/2014/main" val="884959711"/>
                  </a:ext>
                </a:extLst>
              </a:tr>
              <a:tr h="0">
                <a:tc>
                  <a:txBody>
                    <a:bodyPr/>
                    <a:lstStyle/>
                    <a:p>
                      <a:r>
                        <a:rPr lang="en-US" sz="2000" kern="1200" dirty="0">
                          <a:solidFill>
                            <a:schemeClr val="dk1"/>
                          </a:solidFill>
                          <a:effectLst/>
                          <a:latin typeface="+mn-lt"/>
                          <a:ea typeface="+mn-ea"/>
                          <a:cs typeface="+mn-cs"/>
                        </a:rPr>
                        <a:t>Education; n(%)</a:t>
                      </a:r>
                    </a:p>
                    <a:p>
                      <a:r>
                        <a:rPr lang="en-US" sz="2000" kern="1200" dirty="0">
                          <a:solidFill>
                            <a:schemeClr val="dk1"/>
                          </a:solidFill>
                          <a:effectLst/>
                          <a:latin typeface="+mn-lt"/>
                          <a:ea typeface="+mn-ea"/>
                          <a:cs typeface="+mn-cs"/>
                        </a:rPr>
                        <a:t>   Associates/Diploma</a:t>
                      </a:r>
                    </a:p>
                    <a:p>
                      <a:r>
                        <a:rPr lang="en-US" sz="2000" kern="1200" dirty="0">
                          <a:solidFill>
                            <a:schemeClr val="dk1"/>
                          </a:solidFill>
                          <a:effectLst/>
                          <a:latin typeface="+mn-lt"/>
                          <a:ea typeface="+mn-ea"/>
                          <a:cs typeface="+mn-cs"/>
                        </a:rPr>
                        <a:t>   Bachelors</a:t>
                      </a:r>
                    </a:p>
                    <a:p>
                      <a:r>
                        <a:rPr lang="en-US" sz="2000" kern="1200" dirty="0">
                          <a:solidFill>
                            <a:schemeClr val="dk1"/>
                          </a:solidFill>
                          <a:effectLst/>
                          <a:latin typeface="+mn-lt"/>
                          <a:ea typeface="+mn-ea"/>
                          <a:cs typeface="+mn-cs"/>
                        </a:rPr>
                        <a:t>   Masters or Doctorate</a:t>
                      </a:r>
                      <a:r>
                        <a:rPr lang="en-US" sz="2000" dirty="0">
                          <a:effectLst/>
                        </a:rPr>
                        <a:t> </a:t>
                      </a:r>
                      <a:endParaRPr lang="en-US" sz="2000" dirty="0"/>
                    </a:p>
                  </a:txBody>
                  <a:tcPr/>
                </a:tc>
                <a:tc>
                  <a:txBody>
                    <a:bodyPr/>
                    <a:lstStyle/>
                    <a:p>
                      <a:pPr algn="r"/>
                      <a:endParaRPr lang="en-US" sz="2000" kern="1200" dirty="0">
                        <a:solidFill>
                          <a:schemeClr val="dk1"/>
                        </a:solidFill>
                        <a:effectLst/>
                        <a:latin typeface="+mn-lt"/>
                        <a:ea typeface="+mn-ea"/>
                        <a:cs typeface="+mn-cs"/>
                      </a:endParaRPr>
                    </a:p>
                    <a:p>
                      <a:pPr algn="r"/>
                      <a:r>
                        <a:rPr lang="en-US" sz="2000" kern="1200" dirty="0">
                          <a:solidFill>
                            <a:schemeClr val="dk1"/>
                          </a:solidFill>
                          <a:effectLst/>
                          <a:latin typeface="+mn-lt"/>
                          <a:ea typeface="+mn-ea"/>
                          <a:cs typeface="+mn-cs"/>
                        </a:rPr>
                        <a:t>103 (19.4)</a:t>
                      </a:r>
                    </a:p>
                    <a:p>
                      <a:pPr algn="r"/>
                      <a:r>
                        <a:rPr lang="en-US" sz="2000" kern="1200" dirty="0">
                          <a:solidFill>
                            <a:schemeClr val="dk1"/>
                          </a:solidFill>
                          <a:effectLst/>
                          <a:latin typeface="+mn-lt"/>
                          <a:ea typeface="+mn-ea"/>
                          <a:cs typeface="+mn-cs"/>
                        </a:rPr>
                        <a:t>277 (52.2)</a:t>
                      </a:r>
                    </a:p>
                    <a:p>
                      <a:pPr algn="r"/>
                      <a:r>
                        <a:rPr lang="en-US" sz="2000" kern="1200" dirty="0">
                          <a:solidFill>
                            <a:schemeClr val="dk1"/>
                          </a:solidFill>
                          <a:effectLst/>
                          <a:latin typeface="+mn-lt"/>
                          <a:ea typeface="+mn-ea"/>
                          <a:cs typeface="+mn-cs"/>
                        </a:rPr>
                        <a:t>49 (9.2)</a:t>
                      </a:r>
                    </a:p>
                  </a:txBody>
                  <a:tcPr/>
                </a:tc>
                <a:extLst>
                  <a:ext uri="{0D108BD9-81ED-4DB2-BD59-A6C34878D82A}">
                    <a16:rowId xmlns:a16="http://schemas.microsoft.com/office/drawing/2014/main" val="1648493379"/>
                  </a:ext>
                </a:extLst>
              </a:tr>
            </a:tbl>
          </a:graphicData>
        </a:graphic>
      </p:graphicFrame>
    </p:spTree>
    <p:extLst>
      <p:ext uri="{BB962C8B-B14F-4D97-AF65-F5344CB8AC3E}">
        <p14:creationId xmlns:p14="http://schemas.microsoft.com/office/powerpoint/2010/main" val="18895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blue and black bars&#10;&#10;Description automatically generated with medium confidence">
            <a:extLst>
              <a:ext uri="{FF2B5EF4-FFF2-40B4-BE49-F238E27FC236}">
                <a16:creationId xmlns:a16="http://schemas.microsoft.com/office/drawing/2014/main" id="{13D04824-220D-815D-34E2-754D92ADD1CD}"/>
              </a:ext>
            </a:extLst>
          </p:cNvPr>
          <p:cNvPicPr>
            <a:picLocks noChangeAspect="1"/>
          </p:cNvPicPr>
          <p:nvPr/>
        </p:nvPicPr>
        <p:blipFill>
          <a:blip r:embed="rId2"/>
          <a:stretch>
            <a:fillRect/>
          </a:stretch>
        </p:blipFill>
        <p:spPr>
          <a:xfrm>
            <a:off x="5221813" y="1473123"/>
            <a:ext cx="6375102" cy="4535638"/>
          </a:xfrm>
          <a:prstGeom prst="rect">
            <a:avLst/>
          </a:prstGeom>
        </p:spPr>
      </p:pic>
      <p:sp>
        <p:nvSpPr>
          <p:cNvPr id="7" name="TextBox 6">
            <a:extLst>
              <a:ext uri="{FF2B5EF4-FFF2-40B4-BE49-F238E27FC236}">
                <a16:creationId xmlns:a16="http://schemas.microsoft.com/office/drawing/2014/main" id="{6078B644-7DF2-EDC5-F1B5-D93B2B671B68}"/>
              </a:ext>
            </a:extLst>
          </p:cNvPr>
          <p:cNvSpPr txBox="1"/>
          <p:nvPr/>
        </p:nvSpPr>
        <p:spPr>
          <a:xfrm>
            <a:off x="838200" y="1951672"/>
            <a:ext cx="4198257" cy="3046988"/>
          </a:xfrm>
          <a:prstGeom prst="rect">
            <a:avLst/>
          </a:prstGeom>
          <a:noFill/>
        </p:spPr>
        <p:txBody>
          <a:bodyPr wrap="square" rtlCol="0">
            <a:spAutoFit/>
          </a:bodyPr>
          <a:lstStyle/>
          <a:p>
            <a:r>
              <a:rPr lang="en-US" sz="2400" dirty="0">
                <a:ea typeface="Calibri" panose="020F0502020204030204" pitchFamily="34" charset="0"/>
              </a:rPr>
              <a:t>The staff shared perceptions of what is rewarded, supported, and expected by the organization in relation to implementing evidence-based interventions like chestfeeding and skin-to-skin care for NOWS</a:t>
            </a:r>
          </a:p>
          <a:p>
            <a:endParaRPr lang="en-US" sz="2400" dirty="0"/>
          </a:p>
        </p:txBody>
      </p:sp>
      <p:sp>
        <p:nvSpPr>
          <p:cNvPr id="8" name="Title 7">
            <a:extLst>
              <a:ext uri="{FF2B5EF4-FFF2-40B4-BE49-F238E27FC236}">
                <a16:creationId xmlns:a16="http://schemas.microsoft.com/office/drawing/2014/main" id="{3839C0EB-21FC-88D3-D832-4737BF6AF8E6}"/>
              </a:ext>
            </a:extLst>
          </p:cNvPr>
          <p:cNvSpPr>
            <a:spLocks noGrp="1"/>
          </p:cNvSpPr>
          <p:nvPr>
            <p:ph type="title"/>
          </p:nvPr>
        </p:nvSpPr>
        <p:spPr>
          <a:xfrm>
            <a:off x="838200" y="365126"/>
            <a:ext cx="10515600" cy="646332"/>
          </a:xfrm>
        </p:spPr>
        <p:txBody>
          <a:bodyPr>
            <a:normAutofit fontScale="90000"/>
          </a:bodyPr>
          <a:lstStyle/>
          <a:p>
            <a:r>
              <a:rPr lang="en-US" dirty="0"/>
              <a:t>Implementation Climate</a:t>
            </a:r>
          </a:p>
        </p:txBody>
      </p:sp>
    </p:spTree>
    <p:extLst>
      <p:ext uri="{BB962C8B-B14F-4D97-AF65-F5344CB8AC3E}">
        <p14:creationId xmlns:p14="http://schemas.microsoft.com/office/powerpoint/2010/main" val="1978940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99A0DF3-9103-064D-98D1-0FCC062B652A}"/>
              </a:ext>
            </a:extLst>
          </p:cNvPr>
          <p:cNvGraphicFramePr>
            <a:graphicFrameLocks noGrp="1"/>
          </p:cNvGraphicFramePr>
          <p:nvPr>
            <p:extLst>
              <p:ext uri="{D42A27DB-BD31-4B8C-83A1-F6EECF244321}">
                <p14:modId xmlns:p14="http://schemas.microsoft.com/office/powerpoint/2010/main" val="206020967"/>
              </p:ext>
            </p:extLst>
          </p:nvPr>
        </p:nvGraphicFramePr>
        <p:xfrm>
          <a:off x="488430" y="2001222"/>
          <a:ext cx="4747591" cy="3529280"/>
        </p:xfrm>
        <a:graphic>
          <a:graphicData uri="http://schemas.openxmlformats.org/drawingml/2006/table">
            <a:tbl>
              <a:tblPr firstRow="1" firstCol="1" bandRow="1">
                <a:tableStyleId>{22838BEF-8BB2-4498-84A7-C5851F593DF1}</a:tableStyleId>
              </a:tblPr>
              <a:tblGrid>
                <a:gridCol w="2521910">
                  <a:extLst>
                    <a:ext uri="{9D8B030D-6E8A-4147-A177-3AD203B41FA5}">
                      <a16:colId xmlns:a16="http://schemas.microsoft.com/office/drawing/2014/main" val="787127054"/>
                    </a:ext>
                  </a:extLst>
                </a:gridCol>
                <a:gridCol w="2225681">
                  <a:extLst>
                    <a:ext uri="{9D8B030D-6E8A-4147-A177-3AD203B41FA5}">
                      <a16:colId xmlns:a16="http://schemas.microsoft.com/office/drawing/2014/main" val="1583679468"/>
                    </a:ext>
                  </a:extLst>
                </a:gridCol>
              </a:tblGrid>
              <a:tr h="420320">
                <a:tc gridSpan="2">
                  <a:txBody>
                    <a:bodyPr/>
                    <a:lstStyle/>
                    <a:p>
                      <a:pPr marL="0" marR="0" algn="ctr">
                        <a:spcBef>
                          <a:spcPts val="0"/>
                        </a:spcBef>
                        <a:spcAft>
                          <a:spcPts val="0"/>
                        </a:spcAft>
                      </a:pPr>
                      <a:r>
                        <a:rPr lang="en-US" sz="2400" dirty="0">
                          <a:effectLst/>
                          <a:latin typeface="+mn-lt"/>
                          <a:ea typeface="Calibri" panose="020F0502020204030204" pitchFamily="34" charset="0"/>
                          <a:cs typeface="Times New Roman" panose="02020603050405020304" pitchFamily="18" charset="0"/>
                        </a:rPr>
                        <a:t>Perinatal RN Stigma</a:t>
                      </a:r>
                      <a:r>
                        <a:rPr lang="en-US" sz="2400" baseline="0" dirty="0">
                          <a:effectLst/>
                          <a:latin typeface="+mn-lt"/>
                          <a:ea typeface="Calibri" panose="020F0502020204030204" pitchFamily="34" charset="0"/>
                          <a:cs typeface="Times New Roman" panose="02020603050405020304" pitchFamily="18" charset="0"/>
                        </a:rPr>
                        <a:t> towards Perinatal Substance Use (N=531)</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08921254"/>
                  </a:ext>
                </a:extLst>
              </a:tr>
              <a:tr h="420320">
                <a:tc>
                  <a:txBody>
                    <a:bodyPr/>
                    <a:lstStyle/>
                    <a:p>
                      <a:pPr marL="0" marR="0" algn="l">
                        <a:spcBef>
                          <a:spcPts val="0"/>
                        </a:spcBef>
                        <a:spcAft>
                          <a:spcPts val="0"/>
                        </a:spcAft>
                      </a:pPr>
                      <a:r>
                        <a:rPr lang="en-US" sz="2400" dirty="0">
                          <a:effectLst/>
                        </a:rPr>
                        <a:t>Unit Type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Identified Stigma (%)</a:t>
                      </a:r>
                    </a:p>
                  </a:txBody>
                  <a:tcPr marL="68580" marR="68580" marT="0" marB="0" anchor="b"/>
                </a:tc>
                <a:extLst>
                  <a:ext uri="{0D108BD9-81ED-4DB2-BD59-A6C34878D82A}">
                    <a16:rowId xmlns:a16="http://schemas.microsoft.com/office/drawing/2014/main" val="1862317442"/>
                  </a:ext>
                </a:extLst>
              </a:tr>
              <a:tr h="340474">
                <a:tc>
                  <a:txBody>
                    <a:bodyPr/>
                    <a:lstStyle/>
                    <a:p>
                      <a:pPr marL="0" marR="0" algn="l">
                        <a:spcBef>
                          <a:spcPts val="0"/>
                        </a:spcBef>
                        <a:spcAft>
                          <a:spcPts val="0"/>
                        </a:spcAft>
                      </a:pPr>
                      <a:r>
                        <a:rPr lang="en-US" sz="2400" b="0" dirty="0">
                          <a:effectLst/>
                        </a:rPr>
                        <a:t>Labor (n=147)</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52.2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1972003"/>
                  </a:ext>
                </a:extLst>
              </a:tr>
              <a:tr h="420320">
                <a:tc>
                  <a:txBody>
                    <a:bodyPr/>
                    <a:lstStyle/>
                    <a:p>
                      <a:pPr marL="0" marR="0" algn="l">
                        <a:spcBef>
                          <a:spcPts val="0"/>
                        </a:spcBef>
                        <a:spcAft>
                          <a:spcPts val="0"/>
                        </a:spcAft>
                      </a:pPr>
                      <a:r>
                        <a:rPr lang="en-US" sz="2400" b="0" dirty="0">
                          <a:effectLst/>
                        </a:rPr>
                        <a:t>Postpartum (n=93)</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55.4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9389846"/>
                  </a:ext>
                </a:extLst>
              </a:tr>
              <a:tr h="340474">
                <a:tc>
                  <a:txBody>
                    <a:bodyPr/>
                    <a:lstStyle/>
                    <a:p>
                      <a:pPr marL="0" marR="0" algn="l">
                        <a:spcBef>
                          <a:spcPts val="0"/>
                        </a:spcBef>
                        <a:spcAft>
                          <a:spcPts val="0"/>
                        </a:spcAft>
                      </a:pPr>
                      <a:r>
                        <a:rPr lang="en-US" sz="2400" b="0" dirty="0">
                          <a:effectLst/>
                        </a:rPr>
                        <a:t>NICU (n=194)</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49.3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8213370"/>
                  </a:ext>
                </a:extLst>
              </a:tr>
              <a:tr h="340474">
                <a:tc>
                  <a:txBody>
                    <a:bodyPr/>
                    <a:lstStyle/>
                    <a:p>
                      <a:pPr marL="0" marR="0" algn="l">
                        <a:spcBef>
                          <a:spcPts val="0"/>
                        </a:spcBef>
                        <a:spcAft>
                          <a:spcPts val="0"/>
                        </a:spcAft>
                      </a:pPr>
                      <a:r>
                        <a:rPr lang="en-US" sz="2400" b="0" dirty="0">
                          <a:effectLst/>
                        </a:rPr>
                        <a:t>Pediatrics (n=97)</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66.7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9318"/>
                  </a:ext>
                </a:extLst>
              </a:tr>
              <a:tr h="328515">
                <a:tc gridSpan="2">
                  <a:txBody>
                    <a:bodyPr/>
                    <a:lstStyle/>
                    <a:p>
                      <a:pPr marL="0" marR="0" algn="l">
                        <a:spcBef>
                          <a:spcPts val="0"/>
                        </a:spcBef>
                        <a:spcAft>
                          <a:spcPts val="0"/>
                        </a:spcAft>
                      </a:pPr>
                      <a:r>
                        <a:rPr lang="en-US" sz="1800" b="0" dirty="0">
                          <a:effectLst/>
                        </a:rPr>
                        <a:t>Modified Attitudes About Drug Use in Pregnancy; 4 Midwestern Hospitals; 17 units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742128488"/>
                  </a:ext>
                </a:extLst>
              </a:tr>
            </a:tbl>
          </a:graphicData>
        </a:graphic>
      </p:graphicFrame>
      <p:sp>
        <p:nvSpPr>
          <p:cNvPr id="6" name="TextBox 5">
            <a:extLst>
              <a:ext uri="{FF2B5EF4-FFF2-40B4-BE49-F238E27FC236}">
                <a16:creationId xmlns:a16="http://schemas.microsoft.com/office/drawing/2014/main" id="{5E93532A-AE95-DD45-86AF-ED897B387BD0}"/>
              </a:ext>
            </a:extLst>
          </p:cNvPr>
          <p:cNvSpPr txBox="1"/>
          <p:nvPr/>
        </p:nvSpPr>
        <p:spPr>
          <a:xfrm>
            <a:off x="5500553" y="2226979"/>
            <a:ext cx="6595521" cy="3077766"/>
          </a:xfrm>
          <a:prstGeom prst="rect">
            <a:avLst/>
          </a:prstGeom>
          <a:noFill/>
        </p:spPr>
        <p:txBody>
          <a:bodyPr wrap="square" rtlCol="0">
            <a:spAutoFit/>
          </a:bodyPr>
          <a:lstStyle/>
          <a:p>
            <a:pPr>
              <a:spcAft>
                <a:spcPts val="1200"/>
              </a:spcAft>
            </a:pPr>
            <a:r>
              <a:rPr lang="en-US" sz="2400" b="1" dirty="0"/>
              <a:t>Items with the highest levels of stigma:</a:t>
            </a:r>
          </a:p>
          <a:p>
            <a:pPr>
              <a:spcAft>
                <a:spcPts val="1200"/>
              </a:spcAft>
            </a:pPr>
            <a:r>
              <a:rPr lang="en-US" sz="2400" b="1" dirty="0"/>
              <a:t>Mothers are…</a:t>
            </a:r>
            <a:endParaRPr lang="en-US" sz="2400" dirty="0"/>
          </a:p>
          <a:p>
            <a:pPr lvl="1">
              <a:spcAft>
                <a:spcPts val="1200"/>
              </a:spcAft>
            </a:pPr>
            <a:r>
              <a:rPr lang="en-US" sz="2400" dirty="0"/>
              <a:t>81% - manipulative and unreliable</a:t>
            </a:r>
          </a:p>
          <a:p>
            <a:pPr lvl="1">
              <a:spcAft>
                <a:spcPts val="1200"/>
              </a:spcAft>
            </a:pPr>
            <a:r>
              <a:rPr lang="en-US" sz="2400" dirty="0"/>
              <a:t>69% - solely responsible for the effect on infants</a:t>
            </a:r>
          </a:p>
          <a:p>
            <a:pPr lvl="1">
              <a:spcAft>
                <a:spcPts val="1200"/>
              </a:spcAft>
            </a:pPr>
            <a:r>
              <a:rPr lang="en-US" sz="2400" dirty="0"/>
              <a:t>64% - guilty of child abuse</a:t>
            </a:r>
          </a:p>
          <a:p>
            <a:pPr lvl="1">
              <a:spcAft>
                <a:spcPts val="1200"/>
              </a:spcAft>
            </a:pPr>
            <a:r>
              <a:rPr lang="en-US" sz="2400" dirty="0"/>
              <a:t>61% - should go to jail</a:t>
            </a:r>
          </a:p>
        </p:txBody>
      </p:sp>
      <p:sp>
        <p:nvSpPr>
          <p:cNvPr id="5" name="TextBox 4">
            <a:extLst>
              <a:ext uri="{FF2B5EF4-FFF2-40B4-BE49-F238E27FC236}">
                <a16:creationId xmlns:a16="http://schemas.microsoft.com/office/drawing/2014/main" id="{94A766B3-99F5-BCC9-9FA6-A1E251C29E00}"/>
              </a:ext>
            </a:extLst>
          </p:cNvPr>
          <p:cNvSpPr txBox="1"/>
          <p:nvPr/>
        </p:nvSpPr>
        <p:spPr>
          <a:xfrm>
            <a:off x="5500553" y="6535263"/>
            <a:ext cx="6691447" cy="369332"/>
          </a:xfrm>
          <a:prstGeom prst="rect">
            <a:avLst/>
          </a:prstGeom>
          <a:noFill/>
        </p:spPr>
        <p:txBody>
          <a:bodyPr wrap="none" rtlCol="0">
            <a:spAutoFit/>
          </a:bodyPr>
          <a:lstStyle/>
          <a:p>
            <a:r>
              <a:rPr lang="en-US" dirty="0"/>
              <a:t>Shuman, </a:t>
            </a:r>
            <a:r>
              <a:rPr lang="en-US" i="1" dirty="0"/>
              <a:t>JOGNN</a:t>
            </a:r>
            <a:r>
              <a:rPr lang="en-US" dirty="0"/>
              <a:t>, 2022; Shuman, </a:t>
            </a:r>
            <a:r>
              <a:rPr lang="en-US" i="1" dirty="0"/>
              <a:t>ANC</a:t>
            </a:r>
            <a:r>
              <a:rPr lang="en-US" dirty="0"/>
              <a:t>, 2020; Shuman, </a:t>
            </a:r>
            <a:r>
              <a:rPr lang="en-US" i="1" dirty="0"/>
              <a:t>BMC Ped</a:t>
            </a:r>
            <a:r>
              <a:rPr lang="en-US" dirty="0"/>
              <a:t>, 2021</a:t>
            </a:r>
          </a:p>
        </p:txBody>
      </p:sp>
      <p:sp>
        <p:nvSpPr>
          <p:cNvPr id="2" name="Title 1">
            <a:extLst>
              <a:ext uri="{FF2B5EF4-FFF2-40B4-BE49-F238E27FC236}">
                <a16:creationId xmlns:a16="http://schemas.microsoft.com/office/drawing/2014/main" id="{EEC579EF-EC3C-B74E-A7F5-55790FBB97BD}"/>
              </a:ext>
            </a:extLst>
          </p:cNvPr>
          <p:cNvSpPr>
            <a:spLocks noGrp="1"/>
          </p:cNvSpPr>
          <p:nvPr>
            <p:ph type="title"/>
          </p:nvPr>
        </p:nvSpPr>
        <p:spPr>
          <a:xfrm>
            <a:off x="-362857" y="528735"/>
            <a:ext cx="10160000" cy="467726"/>
          </a:xfrm>
        </p:spPr>
        <p:txBody>
          <a:bodyPr>
            <a:noAutofit/>
          </a:bodyPr>
          <a:lstStyle/>
          <a:p>
            <a:pPr algn="ctr">
              <a:spcAft>
                <a:spcPts val="600"/>
              </a:spcAft>
            </a:pPr>
            <a:r>
              <a:rPr lang="en-US" sz="3600" b="1" dirty="0"/>
              <a:t>Nurse Stigma towards Perinatal Substance Use</a:t>
            </a:r>
          </a:p>
        </p:txBody>
      </p:sp>
    </p:spTree>
    <p:extLst>
      <p:ext uri="{BB962C8B-B14F-4D97-AF65-F5344CB8AC3E}">
        <p14:creationId xmlns:p14="http://schemas.microsoft.com/office/powerpoint/2010/main" val="1975691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23939</TotalTime>
  <Words>1202</Words>
  <Application>Microsoft Macintosh PowerPoint</Application>
  <PresentationFormat>Widescreen</PresentationFormat>
  <Paragraphs>179</Paragraphs>
  <Slides>13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Arial Black</vt:lpstr>
      <vt:lpstr>Arial Regular</vt:lpstr>
      <vt:lpstr>Calibri</vt:lpstr>
      <vt:lpstr>Calibri Light</vt:lpstr>
      <vt:lpstr>Office Theme</vt:lpstr>
      <vt:lpstr>The Role of Hospital Climate and Nurse Stigma on Implementation of Chestfeeding and Skin-to-Skin Care for Neonatal Opioid Withdrawal Syndrome</vt:lpstr>
      <vt:lpstr>Acknowledgements &amp; Disclosures</vt:lpstr>
      <vt:lpstr>PowerPoint Presentation</vt:lpstr>
      <vt:lpstr>PowerPoint Presentation</vt:lpstr>
      <vt:lpstr>Implementation Science Approach</vt:lpstr>
      <vt:lpstr>Methods</vt:lpstr>
      <vt:lpstr>PowerPoint Presentation</vt:lpstr>
      <vt:lpstr>Implementation Climate</vt:lpstr>
      <vt:lpstr>Nurse Stigma towards Perinatal Substance Use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Shuman, Clayton</cp:lastModifiedBy>
  <cp:revision>25</cp:revision>
  <dcterms:created xsi:type="dcterms:W3CDTF">2019-08-14T12:24:17Z</dcterms:created>
  <dcterms:modified xsi:type="dcterms:W3CDTF">2024-11-16T19:06:27Z</dcterms:modified>
</cp:coreProperties>
</file>