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01" r:id="rId6"/>
  </p:sldMasterIdLst>
  <p:notesMasterIdLst>
    <p:notesMasterId r:id="rId25"/>
  </p:notesMasterIdLst>
  <p:handoutMasterIdLst>
    <p:handoutMasterId r:id="rId26"/>
  </p:handoutMasterIdLst>
  <p:sldIdLst>
    <p:sldId id="1454" r:id="rId7"/>
    <p:sldId id="1457" r:id="rId8"/>
    <p:sldId id="1462" r:id="rId9"/>
    <p:sldId id="1460" r:id="rId10"/>
    <p:sldId id="6189" r:id="rId11"/>
    <p:sldId id="1465" r:id="rId12"/>
    <p:sldId id="4312" r:id="rId13"/>
    <p:sldId id="2145706734" r:id="rId14"/>
    <p:sldId id="1464" r:id="rId15"/>
    <p:sldId id="2145706735" r:id="rId16"/>
    <p:sldId id="1456" r:id="rId17"/>
    <p:sldId id="1458" r:id="rId18"/>
    <p:sldId id="1459" r:id="rId19"/>
    <p:sldId id="2145706737" r:id="rId20"/>
    <p:sldId id="2145706736" r:id="rId21"/>
    <p:sldId id="1463" r:id="rId22"/>
    <p:sldId id="777" r:id="rId23"/>
    <p:sldId id="2145706738" r:id="rId24"/>
  </p:sldIdLst>
  <p:sldSz cx="14630400" cy="8229600"/>
  <p:notesSz cx="6858000" cy="91440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D5FB01-AF69-8D27-39F5-75A54E5CC1A6}" name="Moore, Tera" initials="MT" userId="S::Tera.Moore@va.gov::cc42f621-f503-4577-9daa-f44e29033b41" providerId="AD"/>
  <p188:author id="{5A0BDA5A-EC83-1391-1071-6764CECB995D}" name="Jorgenson, Terri L." initials="JTL" userId="S::Terri.Jorgenson@va.gov::c6b3441f-7def-4db7-93cb-ab5fd04583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C32"/>
    <a:srgbClr val="A21727"/>
    <a:srgbClr val="A31527"/>
    <a:srgbClr val="CC0000"/>
    <a:srgbClr val="CCCDCC"/>
    <a:srgbClr val="EDEEED"/>
    <a:srgbClr val="872C90"/>
    <a:srgbClr val="C51C30"/>
    <a:srgbClr val="1AA594"/>
    <a:srgbClr val="90B2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7" autoAdjust="0"/>
    <p:restoredTop sz="94490" autoAdjust="0"/>
  </p:normalViewPr>
  <p:slideViewPr>
    <p:cSldViewPr snapToGrid="0" snapToObjects="1" showGuides="1">
      <p:cViewPr varScale="1">
        <p:scale>
          <a:sx n="97" d="100"/>
          <a:sy n="97" d="100"/>
        </p:scale>
        <p:origin x="520" y="200"/>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24" d="100"/>
          <a:sy n="124" d="100"/>
        </p:scale>
        <p:origin x="4960"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4B8A31-2B9F-A94B-A2CC-00F18DA57334}" type="datetimeFigureOut">
              <a:rPr lang="en-US" smtClean="0"/>
              <a:pPr/>
              <a:t>11/2/23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0F604B-6C0D-8446-A61A-2AA75F371917}" type="slidenum">
              <a:rPr lang="en-US" smtClean="0"/>
              <a:pPr/>
              <a:t>‹#›</a:t>
            </a:fld>
            <a:endParaRPr lang="en-US"/>
          </a:p>
        </p:txBody>
      </p:sp>
    </p:spTree>
    <p:extLst>
      <p:ext uri="{BB962C8B-B14F-4D97-AF65-F5344CB8AC3E}">
        <p14:creationId xmlns:p14="http://schemas.microsoft.com/office/powerpoint/2010/main" val="132094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EC66E-FACF-7F40-AACA-BA49429FF6B3}" type="datetimeFigureOut">
              <a:rPr lang="en-US" smtClean="0"/>
              <a:pPr/>
              <a:t>11/2/23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DDD1B-7981-514B-B211-D97C9422D57B}" type="slidenum">
              <a:rPr lang="en-US" smtClean="0"/>
              <a:pPr/>
              <a:t>‹#›</a:t>
            </a:fld>
            <a:endParaRPr lang="en-US"/>
          </a:p>
        </p:txBody>
      </p:sp>
    </p:spTree>
    <p:extLst>
      <p:ext uri="{BB962C8B-B14F-4D97-AF65-F5344CB8AC3E}">
        <p14:creationId xmlns:p14="http://schemas.microsoft.com/office/powerpoint/2010/main" val="1375952119"/>
      </p:ext>
    </p:extLst>
  </p:cSld>
  <p:clrMap bg1="lt1" tx1="dk1" bg2="lt2" tx2="dk2" accent1="accent1" accent2="accent2" accent3="accent3" accent4="accent4" accent5="accent5" accent6="accent6" hlink="hlink" folHlink="folHlink"/>
  <p:notesStyle>
    <a:lvl1pPr marL="0" algn="l" defTabSz="731520" rtl="0" eaLnBrk="1" latinLnBrk="0" hangingPunct="1">
      <a:defRPr sz="1920" kern="1200">
        <a:solidFill>
          <a:schemeClr val="tx1"/>
        </a:solidFill>
        <a:latin typeface="+mn-lt"/>
        <a:ea typeface="+mn-ea"/>
        <a:cs typeface="+mn-cs"/>
      </a:defRPr>
    </a:lvl1pPr>
    <a:lvl2pPr marL="731520" algn="l" defTabSz="731520" rtl="0" eaLnBrk="1" latinLnBrk="0" hangingPunct="1">
      <a:defRPr sz="1920" kern="1200">
        <a:solidFill>
          <a:schemeClr val="tx1"/>
        </a:solidFill>
        <a:latin typeface="+mn-lt"/>
        <a:ea typeface="+mn-ea"/>
        <a:cs typeface="+mn-cs"/>
      </a:defRPr>
    </a:lvl2pPr>
    <a:lvl3pPr marL="1463040" algn="l" defTabSz="731520" rtl="0" eaLnBrk="1" latinLnBrk="0" hangingPunct="1">
      <a:defRPr sz="1920" kern="1200">
        <a:solidFill>
          <a:schemeClr val="tx1"/>
        </a:solidFill>
        <a:latin typeface="+mn-lt"/>
        <a:ea typeface="+mn-ea"/>
        <a:cs typeface="+mn-cs"/>
      </a:defRPr>
    </a:lvl3pPr>
    <a:lvl4pPr marL="2194560" algn="l" defTabSz="731520" rtl="0" eaLnBrk="1" latinLnBrk="0" hangingPunct="1">
      <a:defRPr sz="1920" kern="1200">
        <a:solidFill>
          <a:schemeClr val="tx1"/>
        </a:solidFill>
        <a:latin typeface="+mn-lt"/>
        <a:ea typeface="+mn-ea"/>
        <a:cs typeface="+mn-cs"/>
      </a:defRPr>
    </a:lvl4pPr>
    <a:lvl5pPr marL="2926080" algn="l" defTabSz="731520" rtl="0" eaLnBrk="1" latinLnBrk="0" hangingPunct="1">
      <a:defRPr sz="1920" kern="1200">
        <a:solidFill>
          <a:schemeClr val="tx1"/>
        </a:solidFill>
        <a:latin typeface="+mn-lt"/>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Adam.gordon@hsc.utah.edu"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mailto:Adam.gordon@va.gov"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solidFill>
                  <a:srgbClr val="FF0000"/>
                </a:solidFill>
              </a:rPr>
              <a:t>Adam J. Gordon, MD MPH FACP DFASAM</a:t>
            </a:r>
          </a:p>
          <a:p>
            <a:pPr lvl="0"/>
            <a:r>
              <a:rPr lang="en-US" sz="1200" dirty="0">
                <a:solidFill>
                  <a:srgbClr val="FF0000"/>
                </a:solidFill>
              </a:rPr>
              <a:t>Do not distribute without permission</a:t>
            </a:r>
          </a:p>
          <a:p>
            <a:pPr lvl="0"/>
            <a:r>
              <a:rPr lang="en-US" sz="1200" dirty="0">
                <a:solidFill>
                  <a:srgbClr val="FF0000"/>
                </a:solidFill>
                <a:hlinkClick r:id="rId3"/>
              </a:rPr>
              <a:t>adam.gordon@hsc.utah.edu</a:t>
            </a:r>
            <a:endParaRPr lang="en-US" sz="1200" dirty="0">
              <a:solidFill>
                <a:srgbClr val="FF0000"/>
              </a:solidFill>
            </a:endParaRPr>
          </a:p>
          <a:p>
            <a:pPr lvl="0"/>
            <a:r>
              <a:rPr lang="en-US" sz="1200" dirty="0">
                <a:solidFill>
                  <a:srgbClr val="FF0000"/>
                </a:solidFill>
                <a:hlinkClick r:id="rId4"/>
              </a:rPr>
              <a:t>adam.gordon@va.gov</a:t>
            </a:r>
            <a:r>
              <a:rPr lang="en-US" sz="1200" dirty="0">
                <a:solidFill>
                  <a:srgbClr val="FF0000"/>
                </a:solidFill>
              </a:rPr>
              <a:t> </a:t>
            </a:r>
          </a:p>
          <a:p>
            <a:endParaRPr lang="en-US" dirty="0"/>
          </a:p>
        </p:txBody>
      </p:sp>
      <p:sp>
        <p:nvSpPr>
          <p:cNvPr id="4" name="Slide Number Placeholder 3"/>
          <p:cNvSpPr>
            <a:spLocks noGrp="1"/>
          </p:cNvSpPr>
          <p:nvPr>
            <p:ph type="sldNum" sz="quarter" idx="5"/>
          </p:nvPr>
        </p:nvSpPr>
        <p:spPr/>
        <p:txBody>
          <a:bodyPr/>
          <a:lstStyle/>
          <a:p>
            <a:fld id="{07809EFE-4E1E-264D-8D5C-11A5E4581C12}" type="slidenum">
              <a:rPr lang="en-US" smtClean="0"/>
              <a:t>5</a:t>
            </a:fld>
            <a:endParaRPr lang="en-US" dirty="0"/>
          </a:p>
        </p:txBody>
      </p:sp>
    </p:spTree>
    <p:extLst>
      <p:ext uri="{BB962C8B-B14F-4D97-AF65-F5344CB8AC3E}">
        <p14:creationId xmlns:p14="http://schemas.microsoft.com/office/powerpoint/2010/main" val="241855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When the CPP is integrated on the team and all members have clear, optimized roles, the benefits are exponential. This is example buprenorphine timeline using the CPP care manager model to deliver comprehensive care, after the OUD diagnosis is made. The CPP has the capacity to provide more frequent follow-up visits which save the controlled substance provider time. We heard earlier about the various SCOUTT models out there including the pharmacist care manager model. During the CPP visits with the Veteran, they are also providing withdrawal management, screening for suicide risk, overdose education and prescribing naloxone, all while addresses other care needs for chronic diseases in mental and health and pain care. This timeline applies to buprenorphine management regardless of where the Veteran is physically located. </a:t>
            </a:r>
            <a:r>
              <a:rPr lang="en-US" sz="1200" dirty="0">
                <a:solidFill>
                  <a:schemeClr val="tx1"/>
                </a:solidFill>
                <a:latin typeface="+mj-lt"/>
              </a:rPr>
              <a:t>With the removal of the DATA-Waiver program, DEA registered VA CPPs now prescribe buprenorphine for OUD! </a:t>
            </a:r>
            <a:r>
              <a:rPr lang="en-US" sz="1800" dirty="0">
                <a:effectLst/>
                <a:latin typeface="Calibri" panose="020F0502020204030204" pitchFamily="34" charset="0"/>
                <a:ea typeface="Times New Roman" panose="02020603050405020304" pitchFamily="18" charset="0"/>
                <a:cs typeface="Arial" panose="020B0604020202020204" pitchFamily="34" charset="0"/>
              </a:rPr>
              <a:t>To further expand access to MOUD and since removal of the X-waiver program (January – September 2023), 75 CPPs with controlled substance prescriptive authority have prescribed buprenorphine indicated for OUD to 861 Veterans across 42 VA facilities.</a:t>
            </a:r>
            <a:endParaRPr lang="en-US" dirty="0">
              <a:solidFill>
                <a:schemeClr val="bg1"/>
              </a:solidFill>
            </a:endParaRPr>
          </a:p>
          <a:p>
            <a:endParaRPr lang="en-US"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A4A06-1A74-4386-BF85-8E0EA046A9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88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14</a:t>
            </a:fld>
            <a:endParaRPr lang="en-US"/>
          </a:p>
        </p:txBody>
      </p:sp>
    </p:spTree>
    <p:extLst>
      <p:ext uri="{BB962C8B-B14F-4D97-AF65-F5344CB8AC3E}">
        <p14:creationId xmlns:p14="http://schemas.microsoft.com/office/powerpoint/2010/main" val="33059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17</a:t>
            </a:fld>
            <a:endParaRPr lang="en-US"/>
          </a:p>
        </p:txBody>
      </p:sp>
    </p:spTree>
    <p:extLst>
      <p:ext uri="{BB962C8B-B14F-4D97-AF65-F5344CB8AC3E}">
        <p14:creationId xmlns:p14="http://schemas.microsoft.com/office/powerpoint/2010/main" val="228270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DDD1B-7981-514B-B211-D97C9422D57B}" type="slidenum">
              <a:rPr lang="en-US" smtClean="0"/>
              <a:pPr/>
              <a:t>18</a:t>
            </a:fld>
            <a:endParaRPr lang="en-US"/>
          </a:p>
        </p:txBody>
      </p:sp>
    </p:spTree>
    <p:extLst>
      <p:ext uri="{BB962C8B-B14F-4D97-AF65-F5344CB8AC3E}">
        <p14:creationId xmlns:p14="http://schemas.microsoft.com/office/powerpoint/2010/main" val="1318054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72780"/>
            <a:ext cx="12435840" cy="3309668"/>
          </a:xfrm>
          <a:prstGeom prst="rect">
            <a:avLst/>
          </a:prstGeom>
        </p:spPr>
        <p:txBody>
          <a:bodyPr>
            <a:normAutofit/>
          </a:bodyPr>
          <a:lstStyle>
            <a:lvl1pPr algn="ctr">
              <a:defRPr sz="4200" b="1" cap="none" baseline="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194560" y="4925171"/>
            <a:ext cx="10241280" cy="2114086"/>
          </a:xfrm>
          <a:prstGeom prst="rect">
            <a:avLst/>
          </a:prstGeom>
        </p:spPr>
        <p:txBody>
          <a:bodyPr>
            <a:normAutofit/>
          </a:bodyPr>
          <a:lstStyle>
            <a:lvl1pPr marL="0" indent="0" algn="ctr">
              <a:buNone/>
              <a:defRPr sz="2400" i="0" cap="none" baseline="0">
                <a:solidFill>
                  <a:srgbClr val="B01C32"/>
                </a:solidFill>
                <a:latin typeface="Arial" panose="020B0604020202020204" pitchFamily="34" charset="0"/>
                <a:cs typeface="Arial" panose="020B0604020202020204" pitchFamily="34" charset="0"/>
              </a:defRPr>
            </a:lvl1pPr>
            <a:lvl2pPr marL="548613"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0" indent="0" algn="ctr">
              <a:buNone/>
              <a:defRPr>
                <a:solidFill>
                  <a:schemeClr val="tx1">
                    <a:tint val="75000"/>
                  </a:schemeClr>
                </a:solidFill>
              </a:defRPr>
            </a:lvl5pPr>
            <a:lvl6pPr marL="2743063" indent="0" algn="ctr">
              <a:buNone/>
              <a:defRPr>
                <a:solidFill>
                  <a:schemeClr val="tx1">
                    <a:tint val="75000"/>
                  </a:schemeClr>
                </a:solidFill>
              </a:defRPr>
            </a:lvl6pPr>
            <a:lvl7pPr marL="3291676" indent="0" algn="ctr">
              <a:buNone/>
              <a:defRPr>
                <a:solidFill>
                  <a:schemeClr val="tx1">
                    <a:tint val="75000"/>
                  </a:schemeClr>
                </a:solidFill>
              </a:defRPr>
            </a:lvl7pPr>
            <a:lvl8pPr marL="3840288" indent="0" algn="ctr">
              <a:buNone/>
              <a:defRPr>
                <a:solidFill>
                  <a:schemeClr val="tx1">
                    <a:tint val="75000"/>
                  </a:schemeClr>
                </a:solidFill>
              </a:defRPr>
            </a:lvl8pPr>
            <a:lvl9pPr marL="4388901" indent="0" algn="ctr">
              <a:buNone/>
              <a:defRPr>
                <a:solidFill>
                  <a:schemeClr val="tx1">
                    <a:tint val="75000"/>
                  </a:schemeClr>
                </a:solidFill>
              </a:defRPr>
            </a:lvl9pPr>
          </a:lstStyle>
          <a:p>
            <a:endParaRPr lang="en-US" dirty="0"/>
          </a:p>
        </p:txBody>
      </p:sp>
      <p:pic>
        <p:nvPicPr>
          <p:cNvPr id="8" name="Picture 7">
            <a:extLst>
              <a:ext uri="{FF2B5EF4-FFF2-40B4-BE49-F238E27FC236}">
                <a16:creationId xmlns:a16="http://schemas.microsoft.com/office/drawing/2014/main" id="{5F8CA03B-DE3E-445C-B3DC-19B18814CF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71700" y="7278480"/>
            <a:ext cx="2217501" cy="436570"/>
          </a:xfrm>
          <a:prstGeom prst="rect">
            <a:avLst/>
          </a:prstGeom>
        </p:spPr>
      </p:pic>
      <p:pic>
        <p:nvPicPr>
          <p:cNvPr id="9" name="Picture 8">
            <a:extLst>
              <a:ext uri="{FF2B5EF4-FFF2-40B4-BE49-F238E27FC236}">
                <a16:creationId xmlns:a16="http://schemas.microsoft.com/office/drawing/2014/main" id="{FFFDB8BA-CCCB-4919-81F0-DAAE7624815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49873" y="5009817"/>
            <a:ext cx="1939328" cy="1114424"/>
          </a:xfrm>
          <a:prstGeom prst="rect">
            <a:avLst/>
          </a:prstGeom>
        </p:spPr>
      </p:pic>
      <p:pic>
        <p:nvPicPr>
          <p:cNvPr id="10" name="Picture 9">
            <a:extLst>
              <a:ext uri="{FF2B5EF4-FFF2-40B4-BE49-F238E27FC236}">
                <a16:creationId xmlns:a16="http://schemas.microsoft.com/office/drawing/2014/main" id="{93468BD3-2807-4094-BE88-7E6A7FFD24DA}"/>
              </a:ext>
            </a:extLst>
          </p:cNvPr>
          <p:cNvPicPr>
            <a:picLocks noChangeAspect="1"/>
          </p:cNvPicPr>
          <p:nvPr userDrawn="1"/>
        </p:nvPicPr>
        <p:blipFill rotWithShape="1">
          <a:blip r:embed="rId4"/>
          <a:srcRect l="24162" r="24556"/>
          <a:stretch/>
        </p:blipFill>
        <p:spPr>
          <a:xfrm>
            <a:off x="12772667" y="6014378"/>
            <a:ext cx="1093739" cy="1024879"/>
          </a:xfrm>
          <a:prstGeom prst="rect">
            <a:avLst/>
          </a:prstGeom>
        </p:spPr>
      </p:pic>
    </p:spTree>
    <p:extLst>
      <p:ext uri="{BB962C8B-B14F-4D97-AF65-F5344CB8AC3E}">
        <p14:creationId xmlns:p14="http://schemas.microsoft.com/office/powerpoint/2010/main" val="32990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7748" y="2191743"/>
            <a:ext cx="6189344" cy="692131"/>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dirty="0"/>
              <a:t>Edit Master text styles</a:t>
            </a:r>
          </a:p>
        </p:txBody>
      </p:sp>
      <p:sp>
        <p:nvSpPr>
          <p:cNvPr id="4" name="Content Placeholder 3"/>
          <p:cNvSpPr>
            <a:spLocks noGrp="1"/>
          </p:cNvSpPr>
          <p:nvPr>
            <p:ph sz="half" idx="2"/>
          </p:nvPr>
        </p:nvSpPr>
        <p:spPr>
          <a:xfrm>
            <a:off x="1007748" y="2959928"/>
            <a:ext cx="6189344" cy="38221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1" y="2191743"/>
            <a:ext cx="6219826" cy="692131"/>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dirty="0"/>
              <a:t>Edit Master text styles</a:t>
            </a:r>
          </a:p>
        </p:txBody>
      </p:sp>
      <p:sp>
        <p:nvSpPr>
          <p:cNvPr id="6" name="Content Placeholder 5"/>
          <p:cNvSpPr>
            <a:spLocks noGrp="1"/>
          </p:cNvSpPr>
          <p:nvPr>
            <p:ph sz="quarter" idx="4"/>
          </p:nvPr>
        </p:nvSpPr>
        <p:spPr>
          <a:xfrm>
            <a:off x="7406641" y="2959928"/>
            <a:ext cx="6219826" cy="38221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1007746" y="778412"/>
            <a:ext cx="12618720" cy="125993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26759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5840" y="768863"/>
            <a:ext cx="12618720" cy="1266091"/>
          </a:xfrm>
          <a:prstGeom prst="rect">
            <a:avLst/>
          </a:prstGeo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539313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87627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463040" y="4846320"/>
            <a:ext cx="12435840" cy="28346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4"/>
          </p:nvPr>
        </p:nvSpPr>
        <p:spPr/>
        <p:txBody>
          <a:bodyPr/>
          <a:lstStyle/>
          <a:p>
            <a:pPr>
              <a:defRPr/>
            </a:pPr>
            <a:r>
              <a:rPr lang="en-US"/>
              <a:t>MARCH 2017</a:t>
            </a:r>
          </a:p>
        </p:txBody>
      </p:sp>
      <p:sp>
        <p:nvSpPr>
          <p:cNvPr id="7" name="Footer Placeholder 6"/>
          <p:cNvSpPr>
            <a:spLocks noGrp="1"/>
          </p:cNvSpPr>
          <p:nvPr>
            <p:ph type="ftr" sz="quarter" idx="15"/>
          </p:nvPr>
        </p:nvSpPr>
        <p:spPr/>
        <p:txBody>
          <a:bodyPr/>
          <a:lstStyle/>
          <a:p>
            <a:pPr>
              <a:defRPr/>
            </a:pPr>
            <a:r>
              <a:rPr lang="en-US"/>
              <a:t>DOCUMENT TYPE/STATUS</a:t>
            </a:r>
          </a:p>
        </p:txBody>
      </p:sp>
      <p:sp>
        <p:nvSpPr>
          <p:cNvPr id="10" name="Slide Number Placeholder 9"/>
          <p:cNvSpPr>
            <a:spLocks noGrp="1"/>
          </p:cNvSpPr>
          <p:nvPr>
            <p:ph type="sldNum" sz="quarter" idx="16"/>
          </p:nvPr>
        </p:nvSpPr>
        <p:spPr/>
        <p:txBody>
          <a:bodyPr/>
          <a:lstStyle/>
          <a:p>
            <a:fld id="{19FBEEDD-0B05-4B03-823B-B7B914ED2C13}" type="slidenum">
              <a:rPr lang="en-US" altLang="en-US" smtClean="0"/>
              <a:pPr/>
              <a:t>‹#›</a:t>
            </a:fld>
            <a:endParaRPr lang="en-US" altLang="en-US"/>
          </a:p>
        </p:txBody>
      </p:sp>
      <p:sp>
        <p:nvSpPr>
          <p:cNvPr id="21" name="Picture Placeholder 20"/>
          <p:cNvSpPr>
            <a:spLocks noGrp="1"/>
          </p:cNvSpPr>
          <p:nvPr>
            <p:ph type="pic" sz="quarter" idx="17"/>
          </p:nvPr>
        </p:nvSpPr>
        <p:spPr>
          <a:xfrm>
            <a:off x="1463040" y="1280160"/>
            <a:ext cx="4023360" cy="3474720"/>
          </a:xfrm>
          <a:prstGeom prst="rect">
            <a:avLst/>
          </a:prstGeom>
        </p:spPr>
        <p:txBody>
          <a:bodyPr/>
          <a:lstStyle/>
          <a:p>
            <a:r>
              <a:rPr lang="en-US"/>
              <a:t>Click icon to add picture</a:t>
            </a:r>
          </a:p>
        </p:txBody>
      </p:sp>
      <p:sp>
        <p:nvSpPr>
          <p:cNvPr id="22" name="Picture Placeholder 20"/>
          <p:cNvSpPr>
            <a:spLocks noGrp="1"/>
          </p:cNvSpPr>
          <p:nvPr>
            <p:ph type="pic" sz="quarter" idx="18"/>
          </p:nvPr>
        </p:nvSpPr>
        <p:spPr>
          <a:xfrm>
            <a:off x="5669280" y="1280160"/>
            <a:ext cx="4023360" cy="3474720"/>
          </a:xfrm>
          <a:prstGeom prst="rect">
            <a:avLst/>
          </a:prstGeom>
        </p:spPr>
        <p:txBody>
          <a:bodyPr/>
          <a:lstStyle/>
          <a:p>
            <a:r>
              <a:rPr lang="en-US"/>
              <a:t>Click icon to add picture</a:t>
            </a:r>
          </a:p>
        </p:txBody>
      </p:sp>
      <p:sp>
        <p:nvSpPr>
          <p:cNvPr id="23" name="Picture Placeholder 20"/>
          <p:cNvSpPr>
            <a:spLocks noGrp="1"/>
          </p:cNvSpPr>
          <p:nvPr>
            <p:ph type="pic" sz="quarter" idx="19"/>
          </p:nvPr>
        </p:nvSpPr>
        <p:spPr>
          <a:xfrm>
            <a:off x="9875520" y="1280160"/>
            <a:ext cx="4023360" cy="3474720"/>
          </a:xfrm>
          <a:prstGeom prst="rect">
            <a:avLst/>
          </a:prstGeom>
        </p:spPr>
        <p:txBody>
          <a:bodyPr/>
          <a:lstStyle/>
          <a:p>
            <a:r>
              <a:rPr lang="en-US"/>
              <a:t>Click icon to add picture</a:t>
            </a:r>
          </a:p>
        </p:txBody>
      </p:sp>
      <p:sp>
        <p:nvSpPr>
          <p:cNvPr id="11" name="Title 1"/>
          <p:cNvSpPr>
            <a:spLocks noGrp="1"/>
          </p:cNvSpPr>
          <p:nvPr>
            <p:ph type="title"/>
          </p:nvPr>
        </p:nvSpPr>
        <p:spPr>
          <a:xfrm>
            <a:off x="1584960" y="238126"/>
            <a:ext cx="12313920" cy="584834"/>
          </a:xfrm>
          <a:prstGeom prst="rect">
            <a:avLst/>
          </a:prstGeom>
        </p:spPr>
        <p:txBody>
          <a:bodyPr vert="horz"/>
          <a:lstStyle>
            <a:lvl1pPr algn="l">
              <a:defRPr sz="2640" cap="all" baseline="0">
                <a:solidFill>
                  <a:schemeClr val="bg1"/>
                </a:solidFill>
                <a:latin typeface="Georgia"/>
              </a:defRPr>
            </a:lvl1pPr>
          </a:lstStyle>
          <a:p>
            <a:r>
              <a:rPr lang="en-US"/>
              <a:t>Click to edit Master title style</a:t>
            </a:r>
          </a:p>
        </p:txBody>
      </p:sp>
    </p:spTree>
    <p:extLst>
      <p:ext uri="{BB962C8B-B14F-4D97-AF65-F5344CB8AC3E}">
        <p14:creationId xmlns:p14="http://schemas.microsoft.com/office/powerpoint/2010/main" val="190115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36043" y="330600"/>
            <a:ext cx="12845275" cy="659444"/>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4" name="Rectangle 3"/>
          <p:cNvSpPr/>
          <p:nvPr userDrawn="1"/>
        </p:nvSpPr>
        <p:spPr>
          <a:xfrm>
            <a:off x="0" y="0"/>
            <a:ext cx="12700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13" eaLnBrk="1" fontAlgn="auto" hangingPunct="1">
              <a:spcBef>
                <a:spcPts val="0"/>
              </a:spcBef>
              <a:spcAft>
                <a:spcPts val="0"/>
              </a:spcAft>
              <a:defRPr/>
            </a:pPr>
            <a:endParaRPr lang="en-US" sz="3456"/>
          </a:p>
        </p:txBody>
      </p:sp>
      <p:sp>
        <p:nvSpPr>
          <p:cNvPr id="5" name="Content Placeholder 2"/>
          <p:cNvSpPr>
            <a:spLocks noGrp="1"/>
          </p:cNvSpPr>
          <p:nvPr>
            <p:ph sz="half" idx="1"/>
          </p:nvPr>
        </p:nvSpPr>
        <p:spPr>
          <a:xfrm>
            <a:off x="936043" y="1060492"/>
            <a:ext cx="12845275" cy="6405180"/>
          </a:xfrm>
          <a:prstGeom prst="rect">
            <a:avLst/>
          </a:prstGeom>
        </p:spPr>
        <p:txBody>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600">
                <a:solidFill>
                  <a:schemeClr val="tx1"/>
                </a:solidFill>
                <a:latin typeface="Arial" panose="020B0604020202020204" pitchFamily="34" charset="0"/>
                <a:cs typeface="Arial" panose="020B0604020202020204" pitchFamily="34" charset="0"/>
              </a:defRPr>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a:off x="2576517" y="7856538"/>
            <a:ext cx="1205388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D2F4416E-27BD-E4CF-0DB0-26E133541F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713" y="7753102"/>
            <a:ext cx="1783423" cy="351111"/>
          </a:xfrm>
          <a:prstGeom prst="rect">
            <a:avLst/>
          </a:prstGeom>
        </p:spPr>
      </p:pic>
      <p:pic>
        <p:nvPicPr>
          <p:cNvPr id="7" name="Picture 6">
            <a:extLst>
              <a:ext uri="{FF2B5EF4-FFF2-40B4-BE49-F238E27FC236}">
                <a16:creationId xmlns:a16="http://schemas.microsoft.com/office/drawing/2014/main" id="{831026EC-8F11-6E9A-2C7B-28B80E344A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94118" y="7577023"/>
            <a:ext cx="1093739" cy="628511"/>
          </a:xfrm>
          <a:prstGeom prst="rect">
            <a:avLst/>
          </a:prstGeom>
        </p:spPr>
      </p:pic>
      <p:pic>
        <p:nvPicPr>
          <p:cNvPr id="10" name="Picture 9">
            <a:extLst>
              <a:ext uri="{FF2B5EF4-FFF2-40B4-BE49-F238E27FC236}">
                <a16:creationId xmlns:a16="http://schemas.microsoft.com/office/drawing/2014/main" id="{75DB2AE4-5729-19CF-0456-182378C1CC13}"/>
              </a:ext>
            </a:extLst>
          </p:cNvPr>
          <p:cNvPicPr>
            <a:picLocks noChangeAspect="1"/>
          </p:cNvPicPr>
          <p:nvPr userDrawn="1"/>
        </p:nvPicPr>
        <p:blipFill rotWithShape="1">
          <a:blip r:embed="rId4"/>
          <a:srcRect l="24162" r="24556"/>
          <a:stretch/>
        </p:blipFill>
        <p:spPr>
          <a:xfrm>
            <a:off x="2896005" y="7577023"/>
            <a:ext cx="642325" cy="601885"/>
          </a:xfrm>
          <a:prstGeom prst="rect">
            <a:avLst/>
          </a:prstGeom>
        </p:spPr>
      </p:pic>
    </p:spTree>
    <p:extLst>
      <p:ext uri="{BB962C8B-B14F-4D97-AF65-F5344CB8AC3E}">
        <p14:creationId xmlns:p14="http://schemas.microsoft.com/office/powerpoint/2010/main" val="114763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36043" y="330600"/>
            <a:ext cx="12845275" cy="659444"/>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4" name="Rectangle 3"/>
          <p:cNvSpPr/>
          <p:nvPr userDrawn="1"/>
        </p:nvSpPr>
        <p:spPr>
          <a:xfrm>
            <a:off x="0" y="0"/>
            <a:ext cx="12700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8613" eaLnBrk="1" fontAlgn="auto" hangingPunct="1">
              <a:spcBef>
                <a:spcPts val="0"/>
              </a:spcBef>
              <a:spcAft>
                <a:spcPts val="0"/>
              </a:spcAft>
              <a:defRPr/>
            </a:pPr>
            <a:endParaRPr lang="en-US" sz="3456"/>
          </a:p>
        </p:txBody>
      </p:sp>
      <p:sp>
        <p:nvSpPr>
          <p:cNvPr id="5" name="Content Placeholder 2"/>
          <p:cNvSpPr>
            <a:spLocks noGrp="1"/>
          </p:cNvSpPr>
          <p:nvPr>
            <p:ph sz="half" idx="1"/>
          </p:nvPr>
        </p:nvSpPr>
        <p:spPr>
          <a:xfrm>
            <a:off x="936043" y="1060492"/>
            <a:ext cx="6239908" cy="6405180"/>
          </a:xfrm>
          <a:prstGeom prst="rect">
            <a:avLst/>
          </a:prstGeom>
        </p:spPr>
        <p:txBody>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600">
                <a:solidFill>
                  <a:schemeClr val="tx1"/>
                </a:solidFill>
                <a:latin typeface="Arial" panose="020B0604020202020204" pitchFamily="34" charset="0"/>
                <a:cs typeface="Arial" panose="020B0604020202020204" pitchFamily="34" charset="0"/>
              </a:defRPr>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a:off x="2576517" y="7856538"/>
            <a:ext cx="1205388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a16="http://schemas.microsoft.com/office/drawing/2014/main" id="{4EE37ECB-7DAB-4910-8ED7-29F525F40553}"/>
              </a:ext>
            </a:extLst>
          </p:cNvPr>
          <p:cNvSpPr>
            <a:spLocks noGrp="1"/>
          </p:cNvSpPr>
          <p:nvPr>
            <p:ph sz="half" idx="10"/>
          </p:nvPr>
        </p:nvSpPr>
        <p:spPr>
          <a:xfrm>
            <a:off x="7315200" y="1078297"/>
            <a:ext cx="6466118" cy="6405180"/>
          </a:xfrm>
          <a:prstGeom prst="rect">
            <a:avLst/>
          </a:prstGeom>
        </p:spPr>
        <p:txBody>
          <a:bodyPr/>
          <a:lstStyle>
            <a:lvl1pPr>
              <a:defRPr sz="32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600">
                <a:solidFill>
                  <a:schemeClr val="tx1"/>
                </a:solidFill>
                <a:latin typeface="Arial" panose="020B0604020202020204" pitchFamily="34" charset="0"/>
                <a:cs typeface="Arial" panose="020B0604020202020204" pitchFamily="34" charset="0"/>
              </a:defRPr>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0FB27514-747E-A1D5-055F-A96BB1A3EE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713" y="7753102"/>
            <a:ext cx="1783423" cy="351111"/>
          </a:xfrm>
          <a:prstGeom prst="rect">
            <a:avLst/>
          </a:prstGeom>
        </p:spPr>
      </p:pic>
      <p:pic>
        <p:nvPicPr>
          <p:cNvPr id="7" name="Picture 6">
            <a:extLst>
              <a:ext uri="{FF2B5EF4-FFF2-40B4-BE49-F238E27FC236}">
                <a16:creationId xmlns:a16="http://schemas.microsoft.com/office/drawing/2014/main" id="{7834FC5D-B252-742C-6851-658E178C00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94118" y="7577023"/>
            <a:ext cx="1093739" cy="628511"/>
          </a:xfrm>
          <a:prstGeom prst="rect">
            <a:avLst/>
          </a:prstGeom>
        </p:spPr>
      </p:pic>
      <p:pic>
        <p:nvPicPr>
          <p:cNvPr id="11" name="Picture 10">
            <a:extLst>
              <a:ext uri="{FF2B5EF4-FFF2-40B4-BE49-F238E27FC236}">
                <a16:creationId xmlns:a16="http://schemas.microsoft.com/office/drawing/2014/main" id="{730A016A-F620-635F-F6F4-4408A27A598E}"/>
              </a:ext>
            </a:extLst>
          </p:cNvPr>
          <p:cNvPicPr>
            <a:picLocks noChangeAspect="1"/>
          </p:cNvPicPr>
          <p:nvPr userDrawn="1"/>
        </p:nvPicPr>
        <p:blipFill rotWithShape="1">
          <a:blip r:embed="rId4"/>
          <a:srcRect l="24162" r="24556"/>
          <a:stretch/>
        </p:blipFill>
        <p:spPr>
          <a:xfrm>
            <a:off x="2896005" y="7577023"/>
            <a:ext cx="642325" cy="601885"/>
          </a:xfrm>
          <a:prstGeom prst="rect">
            <a:avLst/>
          </a:prstGeom>
        </p:spPr>
      </p:pic>
    </p:spTree>
    <p:extLst>
      <p:ext uri="{BB962C8B-B14F-4D97-AF65-F5344CB8AC3E}">
        <p14:creationId xmlns:p14="http://schemas.microsoft.com/office/powerpoint/2010/main" val="182244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E47F83-4105-444E-B48E-C719EE11FBA5}"/>
              </a:ext>
            </a:extLst>
          </p:cNvPr>
          <p:cNvSpPr txBox="1">
            <a:spLocks/>
          </p:cNvSpPr>
          <p:nvPr userDrawn="1"/>
        </p:nvSpPr>
        <p:spPr>
          <a:xfrm>
            <a:off x="936043" y="330600"/>
            <a:ext cx="12845275" cy="659444"/>
          </a:xfrm>
          <a:prstGeom prst="rect">
            <a:avLst/>
          </a:prstGeom>
        </p:spPr>
        <p:txBody>
          <a:bodyPr/>
          <a:lstStyle>
            <a:lvl1pPr algn="l" defTabSz="548613" rtl="0" eaLnBrk="1" latinLnBrk="0" hangingPunct="1">
              <a:spcBef>
                <a:spcPct val="0"/>
              </a:spcBef>
              <a:buNone/>
              <a:defRPr sz="3600" b="1" i="0" kern="1200" cap="all" baseline="0">
                <a:solidFill>
                  <a:srgbClr val="B01C32"/>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22DD3E27-0C9E-A616-D99B-7959A89AD1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713" y="7753102"/>
            <a:ext cx="1783423" cy="351111"/>
          </a:xfrm>
          <a:prstGeom prst="rect">
            <a:avLst/>
          </a:prstGeom>
        </p:spPr>
      </p:pic>
      <p:pic>
        <p:nvPicPr>
          <p:cNvPr id="6" name="Picture 5">
            <a:extLst>
              <a:ext uri="{FF2B5EF4-FFF2-40B4-BE49-F238E27FC236}">
                <a16:creationId xmlns:a16="http://schemas.microsoft.com/office/drawing/2014/main" id="{8D426215-49D0-97AD-3ED5-8E23F8D27E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94118" y="7577023"/>
            <a:ext cx="1093739" cy="628511"/>
          </a:xfrm>
          <a:prstGeom prst="rect">
            <a:avLst/>
          </a:prstGeom>
        </p:spPr>
      </p:pic>
      <p:pic>
        <p:nvPicPr>
          <p:cNvPr id="8" name="Picture 7">
            <a:extLst>
              <a:ext uri="{FF2B5EF4-FFF2-40B4-BE49-F238E27FC236}">
                <a16:creationId xmlns:a16="http://schemas.microsoft.com/office/drawing/2014/main" id="{06192FEE-7539-CB3B-F1F0-54947A11150A}"/>
              </a:ext>
            </a:extLst>
          </p:cNvPr>
          <p:cNvPicPr>
            <a:picLocks noChangeAspect="1"/>
          </p:cNvPicPr>
          <p:nvPr userDrawn="1"/>
        </p:nvPicPr>
        <p:blipFill rotWithShape="1">
          <a:blip r:embed="rId4"/>
          <a:srcRect l="24162" r="24556"/>
          <a:stretch/>
        </p:blipFill>
        <p:spPr>
          <a:xfrm>
            <a:off x="2896005" y="7577023"/>
            <a:ext cx="642325" cy="601885"/>
          </a:xfrm>
          <a:prstGeom prst="rect">
            <a:avLst/>
          </a:prstGeom>
        </p:spPr>
      </p:pic>
    </p:spTree>
    <p:extLst>
      <p:ext uri="{BB962C8B-B14F-4D97-AF65-F5344CB8AC3E}">
        <p14:creationId xmlns:p14="http://schemas.microsoft.com/office/powerpoint/2010/main" val="3424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21155" y="330601"/>
            <a:ext cx="13970248" cy="659444"/>
          </a:xfrm>
          <a:prstGeom prst="rect">
            <a:avLst/>
          </a:prstGeom>
        </p:spPr>
        <p:txBody>
          <a:bodyPr>
            <a:noAutofit/>
          </a:bodyPr>
          <a:lstStyle>
            <a:lvl1pPr>
              <a:defRPr sz="4800" b="1">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Rectangle 3"/>
          <p:cNvSpPr/>
          <p:nvPr userDrawn="1"/>
        </p:nvSpPr>
        <p:spPr>
          <a:xfrm>
            <a:off x="0" y="2"/>
            <a:ext cx="127000" cy="8241616"/>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8591" eaLnBrk="1" fontAlgn="auto" hangingPunct="1">
              <a:spcBef>
                <a:spcPts val="0"/>
              </a:spcBef>
              <a:spcAft>
                <a:spcPts val="0"/>
              </a:spcAft>
              <a:defRPr/>
            </a:pPr>
            <a:endParaRPr lang="en-US" sz="3456" dirty="0"/>
          </a:p>
        </p:txBody>
      </p:sp>
      <p:sp>
        <p:nvSpPr>
          <p:cNvPr id="5" name="Content Placeholder 2"/>
          <p:cNvSpPr>
            <a:spLocks noGrp="1"/>
          </p:cNvSpPr>
          <p:nvPr>
            <p:ph sz="half" idx="1"/>
          </p:nvPr>
        </p:nvSpPr>
        <p:spPr>
          <a:xfrm>
            <a:off x="936043" y="1295400"/>
            <a:ext cx="12845275" cy="6170272"/>
          </a:xfrm>
          <a:prstGeom prst="rect">
            <a:avLst/>
          </a:prstGeom>
        </p:spPr>
        <p:txBody>
          <a:bodyPr/>
          <a:lstStyle>
            <a:lvl1pPr>
              <a:defRPr sz="3840">
                <a:solidFill>
                  <a:schemeClr val="tx1"/>
                </a:solidFill>
                <a:latin typeface="Arial" panose="020B0604020202020204" pitchFamily="34" charset="0"/>
                <a:cs typeface="Arial" panose="020B0604020202020204" pitchFamily="34" charset="0"/>
              </a:defRPr>
            </a:lvl1pPr>
            <a:lvl2pPr>
              <a:defRPr sz="288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600">
                <a:solidFill>
                  <a:schemeClr val="tx1"/>
                </a:solidFill>
                <a:latin typeface="Arial" panose="020B0604020202020204" pitchFamily="34" charset="0"/>
                <a:cs typeface="Arial" panose="020B0604020202020204" pitchFamily="34" charset="0"/>
              </a:defRPr>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a:off x="2576518" y="7856538"/>
            <a:ext cx="1205388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4" y="7717541"/>
            <a:ext cx="1783423" cy="351112"/>
          </a:xfrm>
          <a:prstGeom prst="rect">
            <a:avLst/>
          </a:prstGeom>
        </p:spPr>
      </p:pic>
      <p:pic>
        <p:nvPicPr>
          <p:cNvPr id="8" name="Picture 7">
            <a:extLst>
              <a:ext uri="{FF2B5EF4-FFF2-40B4-BE49-F238E27FC236}">
                <a16:creationId xmlns:a16="http://schemas.microsoft.com/office/drawing/2014/main" id="{9D71F9B1-0F8E-994A-B307-E7E6543591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71398" y="7627716"/>
            <a:ext cx="1047402" cy="601884"/>
          </a:xfrm>
          <a:prstGeom prst="rect">
            <a:avLst/>
          </a:prstGeom>
        </p:spPr>
      </p:pic>
      <p:pic>
        <p:nvPicPr>
          <p:cNvPr id="9" name="Picture 8">
            <a:extLst>
              <a:ext uri="{FF2B5EF4-FFF2-40B4-BE49-F238E27FC236}">
                <a16:creationId xmlns:a16="http://schemas.microsoft.com/office/drawing/2014/main" id="{E7195F65-116F-4EC8-9719-CEB9D365FA75}"/>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3912038" y="7607434"/>
            <a:ext cx="916196" cy="634183"/>
          </a:xfrm>
          <a:prstGeom prst="rect">
            <a:avLst/>
          </a:prstGeom>
        </p:spPr>
      </p:pic>
      <p:pic>
        <p:nvPicPr>
          <p:cNvPr id="11" name="Content Placeholder 3">
            <a:extLst>
              <a:ext uri="{FF2B5EF4-FFF2-40B4-BE49-F238E27FC236}">
                <a16:creationId xmlns:a16="http://schemas.microsoft.com/office/drawing/2014/main" id="{4ACFC38C-94F3-9E49-8199-4203F0E4DF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24683" y="7717541"/>
            <a:ext cx="555388" cy="463606"/>
          </a:xfrm>
          <a:prstGeom prst="rect">
            <a:avLst/>
          </a:prstGeom>
        </p:spPr>
      </p:pic>
    </p:spTree>
    <p:extLst>
      <p:ext uri="{BB962C8B-B14F-4D97-AF65-F5344CB8AC3E}">
        <p14:creationId xmlns:p14="http://schemas.microsoft.com/office/powerpoint/2010/main" val="34853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8465" y="2557944"/>
            <a:ext cx="7331616" cy="2380349"/>
          </a:xfrm>
          <a:prstGeom prst="rect">
            <a:avLst/>
          </a:prstGeo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28465" y="5351356"/>
            <a:ext cx="7331616" cy="1358088"/>
          </a:xfrm>
        </p:spPr>
        <p:txBody>
          <a:bodyPr>
            <a:normAutofit/>
          </a:bodyPr>
          <a:lstStyle>
            <a:lvl1pPr marL="0" indent="0" algn="l">
              <a:buNone/>
              <a:defRPr sz="2400" i="1">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Click to edit Master subtitle style</a:t>
            </a:r>
          </a:p>
        </p:txBody>
      </p:sp>
      <p:sp>
        <p:nvSpPr>
          <p:cNvPr id="4" name="Date Placeholder 3"/>
          <p:cNvSpPr>
            <a:spLocks noGrp="1"/>
          </p:cNvSpPr>
          <p:nvPr>
            <p:ph type="dt" sz="half" idx="10"/>
          </p:nvPr>
        </p:nvSpPr>
        <p:spPr>
          <a:xfrm>
            <a:off x="928465" y="6940871"/>
            <a:ext cx="3291840" cy="438150"/>
          </a:xfrm>
          <a:prstGeom prst="rect">
            <a:avLst/>
          </a:prstGeom>
        </p:spPr>
        <p:txBody>
          <a:bodyPr/>
          <a:lstStyle>
            <a:lvl1pPr>
              <a:defRPr sz="1440" i="1">
                <a:solidFill>
                  <a:schemeClr val="bg1"/>
                </a:solidFill>
              </a:defRPr>
            </a:lvl1pPr>
          </a:lstStyle>
          <a:p>
            <a:endParaRPr lang="en-US" dirty="0"/>
          </a:p>
        </p:txBody>
      </p:sp>
      <p:cxnSp>
        <p:nvCxnSpPr>
          <p:cNvPr id="9" name="Straight Connector 8">
            <a:extLst>
              <a:ext uri="{FF2B5EF4-FFF2-40B4-BE49-F238E27FC236}">
                <a16:creationId xmlns:a16="http://schemas.microsoft.com/office/drawing/2014/main" id="{447B3BEB-1174-1B42-B9AC-4E46D655D84B}"/>
              </a:ext>
            </a:extLst>
          </p:cNvPr>
          <p:cNvCxnSpPr>
            <a:cxnSpLocks/>
          </p:cNvCxnSpPr>
          <p:nvPr userDrawn="1"/>
        </p:nvCxnSpPr>
        <p:spPr>
          <a:xfrm>
            <a:off x="966329" y="5106670"/>
            <a:ext cx="4369891" cy="0"/>
          </a:xfrm>
          <a:prstGeom prst="line">
            <a:avLst/>
          </a:prstGeom>
          <a:ln w="44450">
            <a:solidFill>
              <a:srgbClr val="019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125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0" y="777953"/>
            <a:ext cx="12618720" cy="1261507"/>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005840" y="2207260"/>
            <a:ext cx="12618720" cy="47168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58533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8222" y="3722317"/>
            <a:ext cx="9411872" cy="2042629"/>
          </a:xfrm>
          <a:prstGeom prst="rect">
            <a:avLst/>
          </a:prstGeom>
        </p:spPr>
        <p:txBody>
          <a:bodyPr anchor="t">
            <a:normAutofit/>
          </a:bodyPr>
          <a:lstStyle>
            <a:lvl1pPr>
              <a:defRPr sz="48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
        <p:nvSpPr>
          <p:cNvPr id="8" name="Subtitle 2">
            <a:extLst>
              <a:ext uri="{FF2B5EF4-FFF2-40B4-BE49-F238E27FC236}">
                <a16:creationId xmlns:a16="http://schemas.microsoft.com/office/drawing/2014/main" id="{156CE847-A648-614F-9D37-EE8537F393F0}"/>
              </a:ext>
            </a:extLst>
          </p:cNvPr>
          <p:cNvSpPr>
            <a:spLocks noGrp="1"/>
          </p:cNvSpPr>
          <p:nvPr>
            <p:ph type="subTitle" idx="1"/>
          </p:nvPr>
        </p:nvSpPr>
        <p:spPr>
          <a:xfrm>
            <a:off x="998222" y="3047067"/>
            <a:ext cx="9411872" cy="599284"/>
          </a:xfrm>
        </p:spPr>
        <p:txBody>
          <a:bodyPr anchor="b">
            <a:normAutofit/>
          </a:bodyPr>
          <a:lstStyle>
            <a:lvl1pPr marL="0" indent="0" algn="l">
              <a:buNone/>
              <a:defRPr sz="2400" i="1">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Click to edit Master subtitle style</a:t>
            </a:r>
          </a:p>
        </p:txBody>
      </p:sp>
    </p:spTree>
    <p:extLst>
      <p:ext uri="{BB962C8B-B14F-4D97-AF65-F5344CB8AC3E}">
        <p14:creationId xmlns:p14="http://schemas.microsoft.com/office/powerpoint/2010/main" val="317510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0" y="777932"/>
            <a:ext cx="12618720" cy="126409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1005840" y="2205384"/>
            <a:ext cx="6217920" cy="47150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205384"/>
            <a:ext cx="6217920" cy="47150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082157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6.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451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9" r:id="rId3"/>
    <p:sldLayoutId id="2147483700" r:id="rId4"/>
    <p:sldLayoutId id="214748371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48613" rtl="0" eaLnBrk="1" latinLnBrk="0" hangingPunct="1">
        <a:spcBef>
          <a:spcPct val="0"/>
        </a:spcBef>
        <a:buNone/>
        <a:defRPr sz="3360" b="0" i="0" kern="1200" cap="all" baseline="0">
          <a:solidFill>
            <a:srgbClr val="B01C32"/>
          </a:solidFill>
          <a:latin typeface="Century Gothic" charset="0"/>
          <a:ea typeface="+mj-ea"/>
          <a:cs typeface="Avenir"/>
        </a:defRPr>
      </a:lvl1pPr>
    </p:titleStyle>
    <p:bodyStyle>
      <a:lvl1pPr marL="411460" indent="-411460" algn="l" defTabSz="548613" rtl="0" eaLnBrk="1" latinLnBrk="0" hangingPunct="1">
        <a:spcBef>
          <a:spcPct val="20000"/>
        </a:spcBef>
        <a:buFont typeface="Arial"/>
        <a:buChar char="•"/>
        <a:defRPr sz="3360" b="0" i="0" kern="1200" baseline="0">
          <a:solidFill>
            <a:schemeClr val="tx1">
              <a:lumMod val="65000"/>
              <a:lumOff val="35000"/>
            </a:schemeClr>
          </a:solidFill>
          <a:latin typeface="Century Gothic" charset="0"/>
          <a:ea typeface="+mn-ea"/>
          <a:cs typeface="Avenir"/>
        </a:defRPr>
      </a:lvl1pPr>
      <a:lvl2pPr marL="891496" indent="-342883" algn="l" defTabSz="548613"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2pPr>
      <a:lvl3pPr marL="1371532" indent="-274306" algn="l" defTabSz="548613" rtl="0" eaLnBrk="1" latinLnBrk="0" hangingPunct="1">
        <a:spcBef>
          <a:spcPct val="20000"/>
        </a:spcBef>
        <a:buFont typeface="Arial"/>
        <a:buChar char="•"/>
        <a:defRPr sz="2400" b="0" i="0" kern="1200" baseline="0">
          <a:solidFill>
            <a:schemeClr val="tx1">
              <a:lumMod val="65000"/>
              <a:lumOff val="35000"/>
            </a:schemeClr>
          </a:solidFill>
          <a:latin typeface="Century Gothic" charset="0"/>
          <a:ea typeface="Century Gothic" charset="0"/>
          <a:cs typeface="Century Gothic" charset="0"/>
        </a:defRPr>
      </a:lvl3pPr>
      <a:lvl4pPr marL="1920144" indent="-274306" algn="l" defTabSz="548613"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4pPr>
      <a:lvl5pPr marL="2468757" indent="-274306" algn="l" defTabSz="548613" rtl="0" eaLnBrk="1" latinLnBrk="0" hangingPunct="1">
        <a:spcBef>
          <a:spcPct val="20000"/>
        </a:spcBef>
        <a:buFont typeface="Arial"/>
        <a:buChar char="»"/>
        <a:defRPr sz="1440" b="0" i="0" kern="1200" baseline="0">
          <a:solidFill>
            <a:schemeClr val="tx1">
              <a:lumMod val="65000"/>
              <a:lumOff val="35000"/>
            </a:schemeClr>
          </a:solidFill>
          <a:latin typeface="Century Gothic" charset="0"/>
          <a:ea typeface="+mn-ea"/>
          <a:cs typeface="Avenir"/>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13" rtl="0" eaLnBrk="1" latinLnBrk="0" hangingPunct="1">
        <a:defRPr sz="2160" kern="1200">
          <a:solidFill>
            <a:schemeClr val="tx1"/>
          </a:solidFill>
          <a:latin typeface="+mn-lt"/>
          <a:ea typeface="+mn-ea"/>
          <a:cs typeface="+mn-cs"/>
        </a:defRPr>
      </a:lvl1pPr>
      <a:lvl2pPr marL="548613" algn="l" defTabSz="548613" rtl="0" eaLnBrk="1" latinLnBrk="0" hangingPunct="1">
        <a:defRPr sz="2160" kern="1200">
          <a:solidFill>
            <a:schemeClr val="tx1"/>
          </a:solidFill>
          <a:latin typeface="+mn-lt"/>
          <a:ea typeface="+mn-ea"/>
          <a:cs typeface="+mn-cs"/>
        </a:defRPr>
      </a:lvl2pPr>
      <a:lvl3pPr marL="1097225" algn="l" defTabSz="548613" rtl="0" eaLnBrk="1" latinLnBrk="0" hangingPunct="1">
        <a:defRPr sz="2160" kern="1200">
          <a:solidFill>
            <a:schemeClr val="tx1"/>
          </a:solidFill>
          <a:latin typeface="+mn-lt"/>
          <a:ea typeface="+mn-ea"/>
          <a:cs typeface="+mn-cs"/>
        </a:defRPr>
      </a:lvl3pPr>
      <a:lvl4pPr marL="1645838" algn="l" defTabSz="548613" rtl="0" eaLnBrk="1" latinLnBrk="0" hangingPunct="1">
        <a:defRPr sz="2160" kern="1200">
          <a:solidFill>
            <a:schemeClr val="tx1"/>
          </a:solidFill>
          <a:latin typeface="+mn-lt"/>
          <a:ea typeface="+mn-ea"/>
          <a:cs typeface="+mn-cs"/>
        </a:defRPr>
      </a:lvl4pPr>
      <a:lvl5pPr marL="2194450" algn="l" defTabSz="548613" rtl="0" eaLnBrk="1" latinLnBrk="0" hangingPunct="1">
        <a:defRPr sz="2160" kern="1200">
          <a:solidFill>
            <a:schemeClr val="tx1"/>
          </a:solidFill>
          <a:latin typeface="+mn-lt"/>
          <a:ea typeface="+mn-ea"/>
          <a:cs typeface="+mn-cs"/>
        </a:defRPr>
      </a:lvl5pPr>
      <a:lvl6pPr marL="2743063" algn="l" defTabSz="548613" rtl="0" eaLnBrk="1" latinLnBrk="0" hangingPunct="1">
        <a:defRPr sz="2160" kern="1200">
          <a:solidFill>
            <a:schemeClr val="tx1"/>
          </a:solidFill>
          <a:latin typeface="+mn-lt"/>
          <a:ea typeface="+mn-ea"/>
          <a:cs typeface="+mn-cs"/>
        </a:defRPr>
      </a:lvl6pPr>
      <a:lvl7pPr marL="3291676" algn="l" defTabSz="548613" rtl="0" eaLnBrk="1" latinLnBrk="0" hangingPunct="1">
        <a:defRPr sz="2160" kern="1200">
          <a:solidFill>
            <a:schemeClr val="tx1"/>
          </a:solidFill>
          <a:latin typeface="+mn-lt"/>
          <a:ea typeface="+mn-ea"/>
          <a:cs typeface="+mn-cs"/>
        </a:defRPr>
      </a:lvl7pPr>
      <a:lvl8pPr marL="3840288" algn="l" defTabSz="548613" rtl="0" eaLnBrk="1" latinLnBrk="0" hangingPunct="1">
        <a:defRPr sz="2160" kern="1200">
          <a:solidFill>
            <a:schemeClr val="tx1"/>
          </a:solidFill>
          <a:latin typeface="+mn-lt"/>
          <a:ea typeface="+mn-ea"/>
          <a:cs typeface="+mn-cs"/>
        </a:defRPr>
      </a:lvl8pPr>
      <a:lvl9pPr marL="4388901" algn="l" defTabSz="54861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userDrawn="1">
          <p15:clr>
            <a:srgbClr val="F26B43"/>
          </p15:clr>
        </p15:guide>
        <p15:guide id="2" orient="horz" pos="49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5840" y="2209388"/>
            <a:ext cx="12618720" cy="47186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669280" y="7627622"/>
            <a:ext cx="3291840" cy="438150"/>
          </a:xfrm>
          <a:prstGeom prst="rect">
            <a:avLst/>
          </a:prstGeom>
        </p:spPr>
        <p:txBody>
          <a:bodyPr vert="horz" lIns="91440" tIns="45720" rIns="91440" bIns="45720" rtlCol="0" anchor="ctr"/>
          <a:lstStyle>
            <a:lvl1pPr algn="ctr">
              <a:defRPr sz="1200" b="1">
                <a:solidFill>
                  <a:srgbClr val="00467F"/>
                </a:solidFill>
              </a:defRPr>
            </a:lvl1pPr>
          </a:lstStyle>
          <a:p>
            <a:fld id="{ACD12D91-5F71-FE4F-A594-B9667DC21877}" type="slidenum">
              <a:rPr lang="en-US" smtClean="0"/>
              <a:pPr/>
              <a:t>‹#›</a:t>
            </a:fld>
            <a:endParaRPr lang="en-US" dirty="0"/>
          </a:p>
        </p:txBody>
      </p:sp>
      <p:sp>
        <p:nvSpPr>
          <p:cNvPr id="4" name="Title Placeholder 3">
            <a:extLst>
              <a:ext uri="{FF2B5EF4-FFF2-40B4-BE49-F238E27FC236}">
                <a16:creationId xmlns:a16="http://schemas.microsoft.com/office/drawing/2014/main" id="{92133D9A-FEDB-CB44-B97D-B34F9A51FEA9}"/>
              </a:ext>
            </a:extLst>
          </p:cNvPr>
          <p:cNvSpPr>
            <a:spLocks noGrp="1"/>
          </p:cNvSpPr>
          <p:nvPr>
            <p:ph type="title"/>
          </p:nvPr>
        </p:nvSpPr>
        <p:spPr>
          <a:xfrm>
            <a:off x="1005840" y="777526"/>
            <a:ext cx="12618720" cy="125701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174589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hf hdr="0" ftr="0" dt="0"/>
  <p:txStyles>
    <p:titleStyle>
      <a:lvl1pPr algn="l" defTabSz="1097280" rtl="0" eaLnBrk="1" latinLnBrk="0" hangingPunct="1">
        <a:lnSpc>
          <a:spcPct val="90000"/>
        </a:lnSpc>
        <a:spcBef>
          <a:spcPct val="0"/>
        </a:spcBef>
        <a:buNone/>
        <a:defRPr sz="4200" b="1" kern="1200">
          <a:solidFill>
            <a:srgbClr val="00467F"/>
          </a:solidFill>
          <a:latin typeface="+mn-lt"/>
          <a:ea typeface="+mj-ea"/>
          <a:cs typeface="+mj-cs"/>
        </a:defRPr>
      </a:lvl1pPr>
    </p:titleStyle>
    <p:bodyStyle>
      <a:lvl1pPr marL="274320" indent="-274320" algn="l" defTabSz="1097280" rtl="0" eaLnBrk="1" latinLnBrk="0" hangingPunct="1">
        <a:lnSpc>
          <a:spcPct val="90000"/>
        </a:lnSpc>
        <a:spcBef>
          <a:spcPts val="1200"/>
        </a:spcBef>
        <a:buClr>
          <a:srgbClr val="0194D3"/>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822960" indent="-274320" algn="l" defTabSz="1097280" rtl="0" eaLnBrk="1" latinLnBrk="0" hangingPunct="1">
        <a:lnSpc>
          <a:spcPct val="90000"/>
        </a:lnSpc>
        <a:spcBef>
          <a:spcPts val="600"/>
        </a:spcBef>
        <a:buClr>
          <a:srgbClr val="0194D3"/>
        </a:buClr>
        <a:buFont typeface="Arial" panose="020B0604020202020204" pitchFamily="34" charset="0"/>
        <a:buChar char="•"/>
        <a:defRPr sz="2160" kern="1200">
          <a:solidFill>
            <a:schemeClr val="tx1">
              <a:lumMod val="85000"/>
              <a:lumOff val="15000"/>
            </a:schemeClr>
          </a:solidFill>
          <a:latin typeface="+mn-lt"/>
          <a:ea typeface="+mn-ea"/>
          <a:cs typeface="+mn-cs"/>
        </a:defRPr>
      </a:lvl2pPr>
      <a:lvl3pPr marL="1371600" indent="-274320" algn="l" defTabSz="1097280" rtl="0" eaLnBrk="1" latinLnBrk="0" hangingPunct="1">
        <a:lnSpc>
          <a:spcPct val="90000"/>
        </a:lnSpc>
        <a:spcBef>
          <a:spcPts val="600"/>
        </a:spcBef>
        <a:buClr>
          <a:srgbClr val="0194D3"/>
        </a:buClr>
        <a:buFont typeface="Arial" panose="020B0604020202020204" pitchFamily="34" charset="0"/>
        <a:buChar char="•"/>
        <a:defRPr sz="1920" kern="1200">
          <a:solidFill>
            <a:schemeClr val="tx1">
              <a:lumMod val="85000"/>
              <a:lumOff val="15000"/>
            </a:schemeClr>
          </a:solidFill>
          <a:latin typeface="+mn-lt"/>
          <a:ea typeface="+mn-ea"/>
          <a:cs typeface="+mn-cs"/>
        </a:defRPr>
      </a:lvl3pPr>
      <a:lvl4pPr marL="1920240" indent="-274320" algn="l" defTabSz="1097280" rtl="0" eaLnBrk="1" latinLnBrk="0" hangingPunct="1">
        <a:lnSpc>
          <a:spcPct val="90000"/>
        </a:lnSpc>
        <a:spcBef>
          <a:spcPts val="600"/>
        </a:spcBef>
        <a:buClr>
          <a:srgbClr val="0194D3"/>
        </a:buClr>
        <a:buFont typeface="Arial" panose="020B0604020202020204" pitchFamily="34" charset="0"/>
        <a:buChar char="•"/>
        <a:defRPr sz="1680" kern="1200">
          <a:solidFill>
            <a:schemeClr val="tx1">
              <a:lumMod val="85000"/>
              <a:lumOff val="15000"/>
            </a:schemeClr>
          </a:solidFill>
          <a:latin typeface="+mn-lt"/>
          <a:ea typeface="+mn-ea"/>
          <a:cs typeface="+mn-cs"/>
        </a:defRPr>
      </a:lvl4pPr>
      <a:lvl5pPr marL="2468880" indent="-274320" algn="l" defTabSz="1097280" rtl="0" eaLnBrk="1" latinLnBrk="0" hangingPunct="1">
        <a:lnSpc>
          <a:spcPct val="90000"/>
        </a:lnSpc>
        <a:spcBef>
          <a:spcPts val="600"/>
        </a:spcBef>
        <a:buClr>
          <a:srgbClr val="0194D3"/>
        </a:buClr>
        <a:buFont typeface="Arial" panose="020B0604020202020204" pitchFamily="34" charset="0"/>
        <a:buChar char="•"/>
        <a:defRPr sz="1440" kern="1200">
          <a:solidFill>
            <a:schemeClr val="tx1">
              <a:lumMod val="85000"/>
              <a:lumOff val="15000"/>
            </a:schemeClr>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pubmed.ncbi.nlm.nih.gov/33323694/" TargetMode="External"/><Relationship Id="rId13" Type="http://schemas.openxmlformats.org/officeDocument/2006/relationships/hyperlink" Target="https://pubmed.ncbi.nlm.nih.gov/35640210/" TargetMode="External"/><Relationship Id="rId3" Type="http://schemas.openxmlformats.org/officeDocument/2006/relationships/hyperlink" Target="https://pubmed.ncbi.nlm.nih.gov/32697170/" TargetMode="External"/><Relationship Id="rId7" Type="http://schemas.openxmlformats.org/officeDocument/2006/relationships/hyperlink" Target="https://pubmed.ncbi.nlm.nih.gov/34488892/" TargetMode="External"/><Relationship Id="rId12" Type="http://schemas.openxmlformats.org/officeDocument/2006/relationships/hyperlink" Target="https://pubmed.ncbi.nlm.nih.gov/35194740/" TargetMode="External"/><Relationship Id="rId17" Type="http://schemas.openxmlformats.org/officeDocument/2006/relationships/hyperlink" Target="https://pubmed.ncbi.nlm.nih.gov/37840212/" TargetMode="External"/><Relationship Id="rId2" Type="http://schemas.openxmlformats.org/officeDocument/2006/relationships/notesSlide" Target="../notesSlides/notesSlide5.xml"/><Relationship Id="rId16" Type="http://schemas.openxmlformats.org/officeDocument/2006/relationships/hyperlink" Target="https://pubmed.ncbi.nlm.nih.gov/36862502/36862502" TargetMode="External"/><Relationship Id="rId1" Type="http://schemas.openxmlformats.org/officeDocument/2006/relationships/slideLayout" Target="../slideLayouts/slideLayout2.xml"/><Relationship Id="rId6" Type="http://schemas.openxmlformats.org/officeDocument/2006/relationships/hyperlink" Target="https://pubmed.ncbi.nlm.nih.gov/33301347/" TargetMode="External"/><Relationship Id="rId11" Type="http://schemas.openxmlformats.org/officeDocument/2006/relationships/hyperlink" Target="https://pubmed.ncbi.nlm.nih.gov/35118756/" TargetMode="External"/><Relationship Id="rId5" Type="http://schemas.openxmlformats.org/officeDocument/2006/relationships/hyperlink" Target="https://pubmed.ncbi.nlm.nih.gov/33617752/" TargetMode="External"/><Relationship Id="rId15" Type="http://schemas.openxmlformats.org/officeDocument/2006/relationships/hyperlink" Target="https://pubmed.ncbi.nlm.nih.gov/36471194/" TargetMode="External"/><Relationship Id="rId10" Type="http://schemas.openxmlformats.org/officeDocument/2006/relationships/hyperlink" Target="https://pubmed.ncbi.nlm.nih.gov/34870679/" TargetMode="External"/><Relationship Id="rId4" Type="http://schemas.openxmlformats.org/officeDocument/2006/relationships/hyperlink" Target="https://pubmed.ncbi.nlm.nih.gov/33326564/" TargetMode="External"/><Relationship Id="rId9" Type="http://schemas.openxmlformats.org/officeDocument/2006/relationships/hyperlink" Target="https://pubmed.ncbi.nlm.nih.gov/34733066/" TargetMode="External"/><Relationship Id="rId14" Type="http://schemas.openxmlformats.org/officeDocument/2006/relationships/hyperlink" Target="https://pubmed.ncbi.nlm.nih.gov/3572564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pharmacist.com/Practice/Practice-Resources/Scope-of-Practic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C78AAEA-48E1-4191-880D-7DFAA72FB0E1}"/>
              </a:ext>
            </a:extLst>
          </p:cNvPr>
          <p:cNvSpPr>
            <a:spLocks noGrp="1"/>
          </p:cNvSpPr>
          <p:nvPr>
            <p:ph type="ctrTitle"/>
          </p:nvPr>
        </p:nvSpPr>
        <p:spPr/>
        <p:txBody>
          <a:bodyPr>
            <a:normAutofit/>
          </a:bodyPr>
          <a:lstStyle/>
          <a:p>
            <a:pPr marL="0" marR="0">
              <a:lnSpc>
                <a:spcPct val="107000"/>
              </a:lnSpc>
              <a:spcBef>
                <a:spcPts val="0"/>
              </a:spcBef>
              <a:spcAft>
                <a:spcPts val="0"/>
              </a:spcAft>
            </a:pPr>
            <a:r>
              <a:rPr lang="en-US" sz="4400" b="1" dirty="0">
                <a:effectLst/>
                <a:latin typeface="Arial" panose="020B0604020202020204" pitchFamily="34" charset="0"/>
                <a:ea typeface="Calibri" panose="020F0502020204030204" pitchFamily="34" charset="0"/>
                <a:cs typeface="Times New Roman" panose="02020603050405020304" pitchFamily="18" charset="0"/>
              </a:rPr>
              <a:t>The </a:t>
            </a:r>
            <a:r>
              <a:rPr lang="en-US" sz="4400" b="1" i="1" dirty="0">
                <a:effectLst/>
                <a:latin typeface="Arial" panose="020B0604020202020204" pitchFamily="34" charset="0"/>
                <a:ea typeface="Calibri" panose="020F0502020204030204" pitchFamily="34" charset="0"/>
                <a:cs typeface="Times New Roman" panose="02020603050405020304" pitchFamily="18" charset="0"/>
              </a:rPr>
              <a:t>Roles, Activities, and Opportunities</a:t>
            </a:r>
            <a:r>
              <a:rPr lang="en-US" sz="4400" b="1" dirty="0">
                <a:effectLst/>
                <a:latin typeface="Arial" panose="020B0604020202020204" pitchFamily="34" charset="0"/>
                <a:ea typeface="Calibri" panose="020F0502020204030204" pitchFamily="34" charset="0"/>
                <a:cs typeface="Times New Roman" panose="02020603050405020304" pitchFamily="18" charset="0"/>
              </a:rPr>
              <a:t> of Clinical Pharmacists in a National Initiative to Improve Office-Based Buprenorphine Care</a:t>
            </a:r>
            <a:endParaRPr lang="en-US" dirty="0"/>
          </a:p>
        </p:txBody>
      </p:sp>
      <p:sp>
        <p:nvSpPr>
          <p:cNvPr id="3" name="Subtitle 2">
            <a:extLst>
              <a:ext uri="{FF2B5EF4-FFF2-40B4-BE49-F238E27FC236}">
                <a16:creationId xmlns:a16="http://schemas.microsoft.com/office/drawing/2014/main" id="{9D4E5C19-68BD-4576-BE84-2D29845D09B2}"/>
              </a:ext>
            </a:extLst>
          </p:cNvPr>
          <p:cNvSpPr>
            <a:spLocks noGrp="1"/>
          </p:cNvSpPr>
          <p:nvPr>
            <p:ph type="subTitle" idx="1"/>
          </p:nvPr>
        </p:nvSpPr>
        <p:spPr>
          <a:xfrm>
            <a:off x="2194560" y="4925170"/>
            <a:ext cx="10241280" cy="3105647"/>
          </a:xfrm>
        </p:spPr>
        <p:txBody>
          <a:bodyPr>
            <a:normAutofit/>
          </a:bodyPr>
          <a:lstStyle/>
          <a:p>
            <a:pPr marL="0" marR="0">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November 2, 2023</a:t>
            </a:r>
          </a:p>
          <a:p>
            <a:pPr marL="0" marR="0">
              <a:lnSpc>
                <a:spcPct val="107000"/>
              </a:lnSpc>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Spencer G. Calder, MPH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Marie Kenny, BA</a:t>
            </a: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Veldana Alliu, PharmD, BCPS</a:t>
            </a: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Terri L. Jorgenson, RPh, BCPS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Tera Moore, PharmD, BCACP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Hildi Hagedorn, PhD</a:t>
            </a: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Eric Hawkins, PhD</a:t>
            </a: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Adam J. Gordon, MD MPH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DC8F8392-DBD5-024E-828D-0DA579D1D213}"/>
              </a:ext>
            </a:extLst>
          </p:cNvPr>
          <p:cNvSpPr/>
          <p:nvPr/>
        </p:nvSpPr>
        <p:spPr>
          <a:xfrm>
            <a:off x="3493345" y="6702569"/>
            <a:ext cx="7315200" cy="523220"/>
          </a:xfrm>
          <a:prstGeom prst="rect">
            <a:avLst/>
          </a:prstGeom>
        </p:spPr>
        <p:txBody>
          <a:bodyPr>
            <a:spAutoFit/>
          </a:bodyPr>
          <a:lstStyle/>
          <a:p>
            <a:pPr algn="ctr"/>
            <a:endParaRPr lang="en-US" sz="28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7155A2F-F608-A7DE-95A0-6E1B157C7EDB}"/>
              </a:ext>
            </a:extLst>
          </p:cNvPr>
          <p:cNvPicPr>
            <a:picLocks noChangeAspect="1"/>
          </p:cNvPicPr>
          <p:nvPr/>
        </p:nvPicPr>
        <p:blipFill>
          <a:blip r:embed="rId2"/>
          <a:stretch>
            <a:fillRect/>
          </a:stretch>
        </p:blipFill>
        <p:spPr>
          <a:xfrm>
            <a:off x="5254207" y="4114800"/>
            <a:ext cx="3707983" cy="552709"/>
          </a:xfrm>
          <a:prstGeom prst="rect">
            <a:avLst/>
          </a:prstGeom>
        </p:spPr>
      </p:pic>
      <p:sp>
        <p:nvSpPr>
          <p:cNvPr id="2" name="TextBox 1">
            <a:extLst>
              <a:ext uri="{FF2B5EF4-FFF2-40B4-BE49-F238E27FC236}">
                <a16:creationId xmlns:a16="http://schemas.microsoft.com/office/drawing/2014/main" id="{E661A6D1-7DE9-0DDC-218D-73A9E74422F5}"/>
              </a:ext>
            </a:extLst>
          </p:cNvPr>
          <p:cNvSpPr txBox="1"/>
          <p:nvPr/>
        </p:nvSpPr>
        <p:spPr>
          <a:xfrm>
            <a:off x="8428383" y="7921823"/>
            <a:ext cx="6202017" cy="307777"/>
          </a:xfrm>
          <a:prstGeom prst="rect">
            <a:avLst/>
          </a:prstGeom>
          <a:noFill/>
        </p:spPr>
        <p:txBody>
          <a:bodyPr wrap="square" rtlCol="0">
            <a:spAutoFit/>
          </a:bodyPr>
          <a:lstStyle/>
          <a:p>
            <a:pPr algn="r"/>
            <a:r>
              <a:rPr lang="en-US" sz="1400" dirty="0"/>
              <a:t>No COI, not speaking on behalf of an entity, DEI will be discussed</a:t>
            </a:r>
          </a:p>
        </p:txBody>
      </p:sp>
    </p:spTree>
    <p:extLst>
      <p:ext uri="{BB962C8B-B14F-4D97-AF65-F5344CB8AC3E}">
        <p14:creationId xmlns:p14="http://schemas.microsoft.com/office/powerpoint/2010/main" val="3171074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6D43-E526-71FA-BF79-9D3A8C28166C}"/>
              </a:ext>
            </a:extLst>
          </p:cNvPr>
          <p:cNvSpPr>
            <a:spLocks noGrp="1"/>
          </p:cNvSpPr>
          <p:nvPr>
            <p:ph type="title"/>
          </p:nvPr>
        </p:nvSpPr>
        <p:spPr>
          <a:xfrm>
            <a:off x="936043" y="330600"/>
            <a:ext cx="12845275" cy="659444"/>
          </a:xfrm>
        </p:spPr>
        <p:txBody>
          <a:bodyPr/>
          <a:lstStyle/>
          <a:p>
            <a:r>
              <a:rPr lang="en-US" dirty="0"/>
              <a:t>CPP Roles: A SCOUTT Clinic (2019)</a:t>
            </a:r>
          </a:p>
        </p:txBody>
      </p:sp>
      <p:pic>
        <p:nvPicPr>
          <p:cNvPr id="7" name="Picture 6">
            <a:extLst>
              <a:ext uri="{FF2B5EF4-FFF2-40B4-BE49-F238E27FC236}">
                <a16:creationId xmlns:a16="http://schemas.microsoft.com/office/drawing/2014/main" id="{5A2FAEDC-9080-11D4-21DB-4EFFB50724E3}"/>
              </a:ext>
            </a:extLst>
          </p:cNvPr>
          <p:cNvPicPr>
            <a:picLocks noChangeAspect="1"/>
          </p:cNvPicPr>
          <p:nvPr/>
        </p:nvPicPr>
        <p:blipFill>
          <a:blip r:embed="rId2"/>
          <a:stretch>
            <a:fillRect/>
          </a:stretch>
        </p:blipFill>
        <p:spPr>
          <a:xfrm>
            <a:off x="1240071" y="1194217"/>
            <a:ext cx="12274516" cy="2441994"/>
          </a:xfrm>
          <a:prstGeom prst="rect">
            <a:avLst/>
          </a:prstGeom>
        </p:spPr>
      </p:pic>
      <p:pic>
        <p:nvPicPr>
          <p:cNvPr id="9" name="Picture 8">
            <a:extLst>
              <a:ext uri="{FF2B5EF4-FFF2-40B4-BE49-F238E27FC236}">
                <a16:creationId xmlns:a16="http://schemas.microsoft.com/office/drawing/2014/main" id="{5DA6267B-85B1-3B22-844D-E83C568A8349}"/>
              </a:ext>
            </a:extLst>
          </p:cNvPr>
          <p:cNvPicPr>
            <a:picLocks noChangeAspect="1"/>
          </p:cNvPicPr>
          <p:nvPr/>
        </p:nvPicPr>
        <p:blipFill>
          <a:blip r:embed="rId3"/>
          <a:stretch>
            <a:fillRect/>
          </a:stretch>
        </p:blipFill>
        <p:spPr>
          <a:xfrm>
            <a:off x="1859881" y="3840384"/>
            <a:ext cx="10782300" cy="3409950"/>
          </a:xfrm>
          <a:prstGeom prst="rect">
            <a:avLst/>
          </a:prstGeom>
        </p:spPr>
      </p:pic>
      <p:sp>
        <p:nvSpPr>
          <p:cNvPr id="10" name="TextBox 9">
            <a:extLst>
              <a:ext uri="{FF2B5EF4-FFF2-40B4-BE49-F238E27FC236}">
                <a16:creationId xmlns:a16="http://schemas.microsoft.com/office/drawing/2014/main" id="{8ED0C16A-CD07-C31E-7EB1-BAC257341483}"/>
              </a:ext>
            </a:extLst>
          </p:cNvPr>
          <p:cNvSpPr txBox="1"/>
          <p:nvPr/>
        </p:nvSpPr>
        <p:spPr>
          <a:xfrm>
            <a:off x="0" y="7337494"/>
            <a:ext cx="14702672" cy="461665"/>
          </a:xfrm>
          <a:prstGeom prst="rect">
            <a:avLst/>
          </a:prstGeom>
          <a:noFill/>
        </p:spPr>
        <p:txBody>
          <a:bodyPr wrap="square">
            <a:spAutoFit/>
          </a:bodyPr>
          <a:lstStyle/>
          <a:p>
            <a:pPr algn="r"/>
            <a:r>
              <a:rPr lang="en-US" sz="800" b="0" i="0" dirty="0">
                <a:solidFill>
                  <a:srgbClr val="212121"/>
                </a:solidFill>
                <a:effectLst/>
                <a:latin typeface="Arial" panose="020B0604020202020204" pitchFamily="34" charset="0"/>
                <a:cs typeface="Arial" panose="020B0604020202020204" pitchFamily="34" charset="0"/>
              </a:rPr>
              <a:t>Percy A, Kelley AT, Valentino N, Butz A, Baylis JD, Suo Y, Gordon AJ, Jones AL. Care Practices of Mental Health Clinical Pharmacist Practitioners Within an Interdisciplinary Primary Care Model for Patients With Substance Use Disorders. Subst Abus. 2023 Oct 15:8897077231198679</a:t>
            </a:r>
          </a:p>
          <a:p>
            <a:pPr algn="r"/>
            <a:r>
              <a:rPr lang="en-US" sz="800" b="0" i="0" dirty="0">
                <a:solidFill>
                  <a:srgbClr val="212121"/>
                </a:solidFill>
                <a:effectLst/>
                <a:latin typeface="Arial" panose="020B0604020202020204" pitchFamily="34" charset="0"/>
                <a:cs typeface="Arial" panose="020B0604020202020204" pitchFamily="34" charset="0"/>
              </a:rPr>
              <a:t>Codell N, Kelley AT, Jones AL, Dungan MT, Valentino N, Holtey AI, Knight TJ, Butz A, Gallop C, Erickson S, Patton J, Hyte-Richins LJ, Rollins BZ, Gordon AJ. Aims, development, and early results of an interdisciplinary primary care initiative to address patient vulnerabilities. Am J Drug Alcohol Abuse. 2021;47(2):160-169</a:t>
            </a:r>
          </a:p>
          <a:p>
            <a:pPr algn="r"/>
            <a:endParaRPr lang="en-US" sz="800" dirty="0">
              <a:latin typeface="Arial" panose="020B0604020202020204" pitchFamily="34" charset="0"/>
              <a:cs typeface="Arial" panose="020B0604020202020204" pitchFamily="34" charset="0"/>
            </a:endParaRPr>
          </a:p>
        </p:txBody>
      </p:sp>
      <p:pic>
        <p:nvPicPr>
          <p:cNvPr id="1026" name="Picture 2" descr="VIP Initiative | Internal Medicine | U of U School of Medicine">
            <a:extLst>
              <a:ext uri="{FF2B5EF4-FFF2-40B4-BE49-F238E27FC236}">
                <a16:creationId xmlns:a16="http://schemas.microsoft.com/office/drawing/2014/main" id="{09D81A90-A199-5508-3F94-AA100F747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9938" y="246766"/>
            <a:ext cx="1588838" cy="99934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extLst>
              <a:ext uri="{FF2B5EF4-FFF2-40B4-BE49-F238E27FC236}">
                <a16:creationId xmlns:a16="http://schemas.microsoft.com/office/drawing/2014/main" id="{45AA55A6-3FC0-9B62-1C90-6D044F36C751}"/>
              </a:ext>
            </a:extLst>
          </p:cNvPr>
          <p:cNvSpPr/>
          <p:nvPr/>
        </p:nvSpPr>
        <p:spPr>
          <a:xfrm>
            <a:off x="798022" y="5460566"/>
            <a:ext cx="1025917" cy="5130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8" name="Right Arrow 7">
            <a:extLst>
              <a:ext uri="{FF2B5EF4-FFF2-40B4-BE49-F238E27FC236}">
                <a16:creationId xmlns:a16="http://schemas.microsoft.com/office/drawing/2014/main" id="{9CA00835-5CA1-2F7C-EE2B-08486052B468}"/>
              </a:ext>
            </a:extLst>
          </p:cNvPr>
          <p:cNvSpPr/>
          <p:nvPr/>
        </p:nvSpPr>
        <p:spPr>
          <a:xfrm>
            <a:off x="815993" y="5973611"/>
            <a:ext cx="1025917" cy="5130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2988577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EC80-994C-DA69-98B7-A9146229269D}"/>
              </a:ext>
            </a:extLst>
          </p:cNvPr>
          <p:cNvSpPr>
            <a:spLocks noGrp="1"/>
          </p:cNvSpPr>
          <p:nvPr>
            <p:ph type="title"/>
          </p:nvPr>
        </p:nvSpPr>
        <p:spPr>
          <a:xfrm>
            <a:off x="936043" y="330600"/>
            <a:ext cx="12845275" cy="659444"/>
          </a:xfrm>
        </p:spPr>
        <p:txBody>
          <a:bodyPr/>
          <a:lstStyle/>
          <a:p>
            <a:r>
              <a:rPr lang="en-US" dirty="0"/>
              <a:t>objective</a:t>
            </a:r>
          </a:p>
        </p:txBody>
      </p:sp>
      <p:sp>
        <p:nvSpPr>
          <p:cNvPr id="3" name="Content Placeholder 2">
            <a:extLst>
              <a:ext uri="{FF2B5EF4-FFF2-40B4-BE49-F238E27FC236}">
                <a16:creationId xmlns:a16="http://schemas.microsoft.com/office/drawing/2014/main" id="{E9C052BF-D6AD-94F6-E071-ED13EFDB7F8F}"/>
              </a:ext>
            </a:extLst>
          </p:cNvPr>
          <p:cNvSpPr>
            <a:spLocks noGrp="1"/>
          </p:cNvSpPr>
          <p:nvPr>
            <p:ph sz="half" idx="1"/>
          </p:nvPr>
        </p:nvSpPr>
        <p:spPr>
          <a:xfrm>
            <a:off x="936043" y="1060492"/>
            <a:ext cx="12845275" cy="6405180"/>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We sought to examine CPPs’ roles, typical activities, and opportunities to provide MOUD in SCOUTT</a:t>
            </a:r>
          </a:p>
          <a:p>
            <a:endParaRPr lang="en-US" dirty="0"/>
          </a:p>
        </p:txBody>
      </p:sp>
    </p:spTree>
    <p:extLst>
      <p:ext uri="{BB962C8B-B14F-4D97-AF65-F5344CB8AC3E}">
        <p14:creationId xmlns:p14="http://schemas.microsoft.com/office/powerpoint/2010/main" val="3344414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EC80-994C-DA69-98B7-A9146229269D}"/>
              </a:ext>
            </a:extLst>
          </p:cNvPr>
          <p:cNvSpPr>
            <a:spLocks noGrp="1"/>
          </p:cNvSpPr>
          <p:nvPr>
            <p:ph type="title"/>
          </p:nvPr>
        </p:nvSpPr>
        <p:spPr>
          <a:xfrm>
            <a:off x="936043" y="330600"/>
            <a:ext cx="12845275" cy="659444"/>
          </a:xfrm>
        </p:spPr>
        <p:txBody>
          <a:bodyPr/>
          <a:lstStyle/>
          <a:p>
            <a:r>
              <a:rPr lang="en-US" dirty="0"/>
              <a:t>methods</a:t>
            </a:r>
          </a:p>
        </p:txBody>
      </p:sp>
      <p:sp>
        <p:nvSpPr>
          <p:cNvPr id="3" name="Content Placeholder 2">
            <a:extLst>
              <a:ext uri="{FF2B5EF4-FFF2-40B4-BE49-F238E27FC236}">
                <a16:creationId xmlns:a16="http://schemas.microsoft.com/office/drawing/2014/main" id="{E9C052BF-D6AD-94F6-E071-ED13EFDB7F8F}"/>
              </a:ext>
            </a:extLst>
          </p:cNvPr>
          <p:cNvSpPr>
            <a:spLocks noGrp="1"/>
          </p:cNvSpPr>
          <p:nvPr>
            <p:ph sz="half" idx="1"/>
          </p:nvPr>
        </p:nvSpPr>
        <p:spPr>
          <a:xfrm>
            <a:off x="936043" y="1060492"/>
            <a:ext cx="12845275" cy="6405180"/>
          </a:xfrm>
        </p:spPr>
        <p:txBody>
          <a:bodyPr/>
          <a:lstStyle/>
          <a:p>
            <a:r>
              <a:rPr lang="en-US" dirty="0"/>
              <a:t>In March 2023, a REDCap survey was sent to 22 known CPPs in SCOUTT clinics and to local SCOUTT leaders asking them to forward to CPPs</a:t>
            </a:r>
          </a:p>
          <a:p>
            <a:r>
              <a:rPr lang="en-US" dirty="0"/>
              <a:t>The survey asked about their clinic setting and their role in 25 tasks related to the provision of MOUD (e.g., patient intake, risk assessment, initiation, follow-up activities)</a:t>
            </a:r>
          </a:p>
          <a:p>
            <a:r>
              <a:rPr lang="en-US" dirty="0"/>
              <a:t>Questions also inquired about state licensure and whether they have or desired to obtain controlled substance prescriptive authority for prescribing MOUD</a:t>
            </a:r>
          </a:p>
          <a:p>
            <a:r>
              <a:rPr lang="en-US" dirty="0"/>
              <a:t>Some questions provided opportunity for free text answers; quotes were extracted to demonstrate common themes</a:t>
            </a:r>
          </a:p>
          <a:p>
            <a:endParaRPr lang="en-US" dirty="0"/>
          </a:p>
        </p:txBody>
      </p:sp>
    </p:spTree>
    <p:extLst>
      <p:ext uri="{BB962C8B-B14F-4D97-AF65-F5344CB8AC3E}">
        <p14:creationId xmlns:p14="http://schemas.microsoft.com/office/powerpoint/2010/main" val="165154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EC80-994C-DA69-98B7-A9146229269D}"/>
              </a:ext>
            </a:extLst>
          </p:cNvPr>
          <p:cNvSpPr>
            <a:spLocks noGrp="1"/>
          </p:cNvSpPr>
          <p:nvPr>
            <p:ph type="title"/>
          </p:nvPr>
        </p:nvSpPr>
        <p:spPr>
          <a:xfrm>
            <a:off x="936043" y="330600"/>
            <a:ext cx="12845275" cy="659444"/>
          </a:xfrm>
        </p:spPr>
        <p:txBody>
          <a:bodyPr/>
          <a:lstStyle/>
          <a:p>
            <a:r>
              <a:rPr lang="en-US" dirty="0"/>
              <a:t>RESULTS: Overall</a:t>
            </a:r>
          </a:p>
        </p:txBody>
      </p:sp>
      <p:sp>
        <p:nvSpPr>
          <p:cNvPr id="3" name="Content Placeholder 2">
            <a:extLst>
              <a:ext uri="{FF2B5EF4-FFF2-40B4-BE49-F238E27FC236}">
                <a16:creationId xmlns:a16="http://schemas.microsoft.com/office/drawing/2014/main" id="{E9C052BF-D6AD-94F6-E071-ED13EFDB7F8F}"/>
              </a:ext>
            </a:extLst>
          </p:cNvPr>
          <p:cNvSpPr>
            <a:spLocks noGrp="1"/>
          </p:cNvSpPr>
          <p:nvPr>
            <p:ph sz="half" idx="1"/>
          </p:nvPr>
        </p:nvSpPr>
        <p:spPr>
          <a:xfrm>
            <a:off x="936043" y="1060492"/>
            <a:ext cx="12845275" cy="6405180"/>
          </a:xfrm>
        </p:spPr>
        <p:txBody>
          <a:bodyPr>
            <a:normAutofit/>
          </a:bodyPr>
          <a:lstStyle/>
          <a:p>
            <a:r>
              <a:rPr lang="en-US" dirty="0"/>
              <a:t>All 22 SCOUTT CPPs responded to the survey</a:t>
            </a:r>
          </a:p>
          <a:p>
            <a:r>
              <a:rPr lang="en-US" dirty="0"/>
              <a:t>CPPs worked in the following settings (in SCOUTT)</a:t>
            </a:r>
          </a:p>
          <a:p>
            <a:pPr lvl="1"/>
            <a:r>
              <a:rPr lang="en-US" dirty="0"/>
              <a:t>40.9%	pain </a:t>
            </a:r>
          </a:p>
          <a:p>
            <a:pPr lvl="1"/>
            <a:r>
              <a:rPr lang="en-US" dirty="0"/>
              <a:t>27.3%	primary care </a:t>
            </a:r>
          </a:p>
          <a:p>
            <a:pPr lvl="1"/>
            <a:r>
              <a:rPr lang="en-US" dirty="0"/>
              <a:t>22.7%	mental health </a:t>
            </a:r>
          </a:p>
          <a:p>
            <a:pPr lvl="1"/>
            <a:r>
              <a:rPr lang="en-US" dirty="0"/>
              <a:t>22.7%	primary care mental health integration </a:t>
            </a:r>
          </a:p>
          <a:p>
            <a:r>
              <a:rPr lang="en-US" dirty="0"/>
              <a:t>CPPs indicated:</a:t>
            </a:r>
          </a:p>
          <a:p>
            <a:pPr lvl="1"/>
            <a:r>
              <a:rPr lang="en-US" dirty="0"/>
              <a:t>95.5%	work in a team-based environment </a:t>
            </a:r>
          </a:p>
          <a:p>
            <a:pPr lvl="1"/>
            <a:r>
              <a:rPr lang="en-US" dirty="0"/>
              <a:t>95.5%  	act as the medication expert </a:t>
            </a:r>
          </a:p>
          <a:p>
            <a:pPr marL="0" indent="0">
              <a:buNone/>
            </a:pPr>
            <a:endParaRPr lang="en-US" dirty="0"/>
          </a:p>
        </p:txBody>
      </p:sp>
    </p:spTree>
    <p:extLst>
      <p:ext uri="{BB962C8B-B14F-4D97-AF65-F5344CB8AC3E}">
        <p14:creationId xmlns:p14="http://schemas.microsoft.com/office/powerpoint/2010/main" val="1200636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EC80-994C-DA69-98B7-A9146229269D}"/>
              </a:ext>
            </a:extLst>
          </p:cNvPr>
          <p:cNvSpPr>
            <a:spLocks noGrp="1"/>
          </p:cNvSpPr>
          <p:nvPr>
            <p:ph type="title"/>
          </p:nvPr>
        </p:nvSpPr>
        <p:spPr/>
        <p:txBody>
          <a:bodyPr/>
          <a:lstStyle/>
          <a:p>
            <a:r>
              <a:rPr lang="en-US" dirty="0"/>
              <a:t>RESULTS:  </a:t>
            </a:r>
          </a:p>
        </p:txBody>
      </p:sp>
      <p:sp>
        <p:nvSpPr>
          <p:cNvPr id="4" name="Content Placeholder 3">
            <a:extLst>
              <a:ext uri="{FF2B5EF4-FFF2-40B4-BE49-F238E27FC236}">
                <a16:creationId xmlns:a16="http://schemas.microsoft.com/office/drawing/2014/main" id="{061A140A-9151-4E73-845E-28016211BFB4}"/>
              </a:ext>
            </a:extLst>
          </p:cNvPr>
          <p:cNvSpPr>
            <a:spLocks noGrp="1"/>
          </p:cNvSpPr>
          <p:nvPr>
            <p:ph sz="half" idx="1"/>
          </p:nvPr>
        </p:nvSpPr>
        <p:spPr>
          <a:xfrm>
            <a:off x="936043" y="1060493"/>
            <a:ext cx="6239908" cy="2447382"/>
          </a:xfrm>
        </p:spPr>
        <p:style>
          <a:lnRef idx="2">
            <a:schemeClr val="accent5"/>
          </a:lnRef>
          <a:fillRef idx="1">
            <a:schemeClr val="lt1"/>
          </a:fillRef>
          <a:effectRef idx="0">
            <a:schemeClr val="accent5"/>
          </a:effectRef>
          <a:fontRef idx="minor">
            <a:schemeClr val="dk1"/>
          </a:fontRef>
        </p:style>
        <p:txBody>
          <a:bodyPr/>
          <a:lstStyle/>
          <a:p>
            <a:pPr marL="0" indent="0" algn="ctr">
              <a:buNone/>
            </a:pPr>
            <a:r>
              <a:rPr lang="en-US" b="1" dirty="0"/>
              <a:t>INTAKE ACTIVITIES</a:t>
            </a:r>
            <a:endParaRPr lang="en-US" dirty="0"/>
          </a:p>
          <a:p>
            <a:pPr marL="0" indent="0">
              <a:buNone/>
              <a:tabLst>
                <a:tab pos="5486400" algn="r"/>
              </a:tabLst>
            </a:pPr>
            <a:r>
              <a:rPr lang="en-US" sz="2000" dirty="0">
                <a:solidFill>
                  <a:srgbClr val="B01C32"/>
                </a:solidFill>
              </a:rPr>
              <a:t>Performs history:	73%</a:t>
            </a:r>
          </a:p>
          <a:p>
            <a:pPr marL="0" indent="0">
              <a:buNone/>
              <a:tabLst>
                <a:tab pos="5486400" algn="r"/>
              </a:tabLst>
            </a:pPr>
            <a:r>
              <a:rPr lang="en-US" sz="2000" dirty="0">
                <a:solidFill>
                  <a:srgbClr val="B01C32"/>
                </a:solidFill>
              </a:rPr>
              <a:t>Medication review	68%</a:t>
            </a:r>
          </a:p>
          <a:p>
            <a:pPr marL="0" indent="0">
              <a:buNone/>
              <a:tabLst>
                <a:tab pos="5486400" algn="r"/>
              </a:tabLst>
            </a:pPr>
            <a:r>
              <a:rPr lang="en-US" sz="2000" dirty="0">
                <a:solidFill>
                  <a:srgbClr val="B01C32"/>
                </a:solidFill>
              </a:rPr>
              <a:t>Initial assessments:	68%</a:t>
            </a:r>
          </a:p>
          <a:p>
            <a:pPr marL="0" indent="0">
              <a:buNone/>
              <a:tabLst>
                <a:tab pos="5486400" algn="r"/>
              </a:tabLst>
            </a:pPr>
            <a:r>
              <a:rPr lang="en-US" sz="2000" dirty="0"/>
              <a:t>Triage patients:	59%</a:t>
            </a:r>
          </a:p>
          <a:p>
            <a:pPr marL="0" indent="0">
              <a:buNone/>
              <a:tabLst>
                <a:tab pos="5486400" algn="r"/>
              </a:tabLst>
            </a:pPr>
            <a:r>
              <a:rPr lang="en-US" sz="2000" dirty="0"/>
              <a:t>Performs exam:	5%</a:t>
            </a:r>
            <a:endParaRPr lang="en-US" sz="2800" dirty="0"/>
          </a:p>
        </p:txBody>
      </p:sp>
      <p:sp>
        <p:nvSpPr>
          <p:cNvPr id="5" name="Content Placeholder 4">
            <a:extLst>
              <a:ext uri="{FF2B5EF4-FFF2-40B4-BE49-F238E27FC236}">
                <a16:creationId xmlns:a16="http://schemas.microsoft.com/office/drawing/2014/main" id="{1EE836C1-8E3E-38E8-5BCE-E4AB57C29E38}"/>
              </a:ext>
            </a:extLst>
          </p:cNvPr>
          <p:cNvSpPr>
            <a:spLocks noGrp="1"/>
          </p:cNvSpPr>
          <p:nvPr>
            <p:ph sz="half" idx="10"/>
          </p:nvPr>
        </p:nvSpPr>
        <p:spPr>
          <a:xfrm>
            <a:off x="7315200" y="1078298"/>
            <a:ext cx="6466118" cy="2447382"/>
          </a:xfrm>
        </p:spPr>
        <p:style>
          <a:lnRef idx="2">
            <a:schemeClr val="accent4"/>
          </a:lnRef>
          <a:fillRef idx="1">
            <a:schemeClr val="lt1"/>
          </a:fillRef>
          <a:effectRef idx="0">
            <a:schemeClr val="accent4"/>
          </a:effectRef>
          <a:fontRef idx="minor">
            <a:schemeClr val="dk1"/>
          </a:fontRef>
        </p:style>
        <p:txBody>
          <a:bodyPr/>
          <a:lstStyle/>
          <a:p>
            <a:pPr marL="0" indent="0" algn="ctr">
              <a:buNone/>
            </a:pPr>
            <a:r>
              <a:rPr lang="en-US" b="1" dirty="0"/>
              <a:t>MONITORING</a:t>
            </a:r>
            <a:endParaRPr lang="en-US" dirty="0"/>
          </a:p>
          <a:p>
            <a:pPr marL="0" indent="0">
              <a:buNone/>
              <a:tabLst>
                <a:tab pos="5486400" algn="r"/>
              </a:tabLst>
            </a:pPr>
            <a:r>
              <a:rPr lang="en-US" sz="2000" dirty="0">
                <a:solidFill>
                  <a:srgbClr val="B01C32"/>
                </a:solidFill>
              </a:rPr>
              <a:t>SUD Lab assessments:	91%</a:t>
            </a:r>
          </a:p>
          <a:p>
            <a:pPr marL="0" indent="0">
              <a:buNone/>
              <a:tabLst>
                <a:tab pos="5486400" algn="r"/>
              </a:tabLst>
            </a:pPr>
            <a:r>
              <a:rPr lang="en-US" sz="2000" dirty="0">
                <a:solidFill>
                  <a:srgbClr val="B01C32"/>
                </a:solidFill>
              </a:rPr>
              <a:t>Rx Drug Monitoring:	91%</a:t>
            </a:r>
          </a:p>
          <a:p>
            <a:pPr marL="0" indent="0">
              <a:buNone/>
              <a:tabLst>
                <a:tab pos="5486400" algn="r"/>
              </a:tabLst>
            </a:pPr>
            <a:r>
              <a:rPr lang="en-US" sz="2000" dirty="0">
                <a:solidFill>
                  <a:srgbClr val="B01C32"/>
                </a:solidFill>
              </a:rPr>
              <a:t>Laboratory Assessment:	82%</a:t>
            </a:r>
          </a:p>
          <a:p>
            <a:pPr marL="0" indent="0">
              <a:buNone/>
              <a:tabLst>
                <a:tab pos="5486400" algn="r"/>
              </a:tabLst>
            </a:pPr>
            <a:r>
              <a:rPr lang="en-US" sz="2000" dirty="0">
                <a:solidFill>
                  <a:srgbClr val="B01C32"/>
                </a:solidFill>
              </a:rPr>
              <a:t>Database risk reviews:	77%</a:t>
            </a:r>
          </a:p>
          <a:p>
            <a:pPr marL="0" indent="0">
              <a:buNone/>
              <a:tabLst>
                <a:tab pos="5486400" algn="r"/>
              </a:tabLst>
            </a:pPr>
            <a:r>
              <a:rPr lang="en-US" sz="2000" dirty="0"/>
              <a:t>Screening Laboratories:	64%</a:t>
            </a:r>
          </a:p>
          <a:p>
            <a:pPr marL="0" indent="0">
              <a:buNone/>
            </a:pPr>
            <a:endParaRPr lang="en-US" dirty="0"/>
          </a:p>
        </p:txBody>
      </p:sp>
      <p:sp>
        <p:nvSpPr>
          <p:cNvPr id="7" name="TextBox 6">
            <a:extLst>
              <a:ext uri="{FF2B5EF4-FFF2-40B4-BE49-F238E27FC236}">
                <a16:creationId xmlns:a16="http://schemas.microsoft.com/office/drawing/2014/main" id="{C44FF20B-F832-569F-A890-96013A98902B}"/>
              </a:ext>
            </a:extLst>
          </p:cNvPr>
          <p:cNvSpPr txBox="1"/>
          <p:nvPr/>
        </p:nvSpPr>
        <p:spPr>
          <a:xfrm>
            <a:off x="4732420" y="6892669"/>
            <a:ext cx="2343516" cy="369332"/>
          </a:xfrm>
          <a:prstGeom prst="rect">
            <a:avLst/>
          </a:prstGeom>
          <a:noFill/>
        </p:spPr>
        <p:txBody>
          <a:bodyPr wrap="square" rtlCol="0">
            <a:spAutoFit/>
          </a:bodyPr>
          <a:lstStyle/>
          <a:p>
            <a:r>
              <a:rPr lang="en-US" sz="1800" dirty="0">
                <a:solidFill>
                  <a:srgbClr val="B01C32"/>
                </a:solidFill>
              </a:rPr>
              <a:t>RED indicates top third</a:t>
            </a:r>
          </a:p>
        </p:txBody>
      </p:sp>
      <p:sp>
        <p:nvSpPr>
          <p:cNvPr id="8" name="Content Placeholder 3">
            <a:extLst>
              <a:ext uri="{FF2B5EF4-FFF2-40B4-BE49-F238E27FC236}">
                <a16:creationId xmlns:a16="http://schemas.microsoft.com/office/drawing/2014/main" id="{5FE810A1-BF82-7EF2-BEC3-13C629011625}"/>
              </a:ext>
            </a:extLst>
          </p:cNvPr>
          <p:cNvSpPr txBox="1">
            <a:spLocks/>
          </p:cNvSpPr>
          <p:nvPr/>
        </p:nvSpPr>
        <p:spPr>
          <a:xfrm>
            <a:off x="936043" y="3694201"/>
            <a:ext cx="6239908" cy="2861674"/>
          </a:xfrm>
          <a:prstGeom prst="rect">
            <a:avLst/>
          </a:prstGeom>
        </p:spPr>
        <p:style>
          <a:lnRef idx="2">
            <a:schemeClr val="accent3"/>
          </a:lnRef>
          <a:fillRef idx="1">
            <a:schemeClr val="lt1"/>
          </a:fillRef>
          <a:effectRef idx="0">
            <a:schemeClr val="accent3"/>
          </a:effectRef>
          <a:fontRef idx="minor">
            <a:schemeClr val="dk1"/>
          </a:fontRef>
        </p:style>
        <p:txBody>
          <a:bodyPr/>
          <a:lstStyle>
            <a:lvl1pPr marL="411460" indent="-411460" algn="l" defTabSz="548613" rtl="0" eaLnBrk="1" latinLnBrk="0" hangingPunct="1">
              <a:spcBef>
                <a:spcPct val="20000"/>
              </a:spcBef>
              <a:buFont typeface="Arial"/>
              <a:buChar char="•"/>
              <a:defRPr sz="3200" b="0" i="0" kern="1200" baseline="0">
                <a:solidFill>
                  <a:schemeClr val="tx1"/>
                </a:solidFill>
                <a:latin typeface="Arial" panose="020B0604020202020204" pitchFamily="34" charset="0"/>
                <a:ea typeface="+mn-ea"/>
                <a:cs typeface="Arial" panose="020B0604020202020204" pitchFamily="34" charset="0"/>
              </a:defRPr>
            </a:lvl1pPr>
            <a:lvl2pPr marL="891496" indent="-342883" algn="l" defTabSz="548613" rtl="0" eaLnBrk="1" latinLnBrk="0" hangingPunct="1">
              <a:spcBef>
                <a:spcPct val="20000"/>
              </a:spcBef>
              <a:buFont typeface="Arial"/>
              <a:buChar char="–"/>
              <a:defRPr sz="2800" b="0" i="0" kern="1200" baseline="0">
                <a:solidFill>
                  <a:schemeClr val="tx1"/>
                </a:solidFill>
                <a:latin typeface="Arial" panose="020B0604020202020204" pitchFamily="34" charset="0"/>
                <a:ea typeface="+mn-ea"/>
                <a:cs typeface="Arial" panose="020B0604020202020204" pitchFamily="34" charset="0"/>
              </a:defRPr>
            </a:lvl2pPr>
            <a:lvl3pPr marL="1371532" indent="-274306" algn="l" defTabSz="548613" rtl="0" eaLnBrk="1" latinLnBrk="0" hangingPunct="1">
              <a:spcBef>
                <a:spcPct val="20000"/>
              </a:spcBef>
              <a:buFont typeface="Arial"/>
              <a:buChar char="•"/>
              <a:defRPr sz="2000" b="0" i="0" kern="1200" baseline="0">
                <a:solidFill>
                  <a:schemeClr val="tx1"/>
                </a:solidFill>
                <a:latin typeface="Arial" panose="020B0604020202020204" pitchFamily="34" charset="0"/>
                <a:ea typeface="Century Gothic" charset="0"/>
                <a:cs typeface="Arial" panose="020B0604020202020204" pitchFamily="34" charset="0"/>
              </a:defRPr>
            </a:lvl3pPr>
            <a:lvl4pPr marL="1920144" indent="-274306" algn="l" defTabSz="548613" rtl="0" eaLnBrk="1" latinLnBrk="0" hangingPunct="1">
              <a:spcBef>
                <a:spcPct val="20000"/>
              </a:spcBef>
              <a:buFont typeface="Arial"/>
              <a:buChar char="–"/>
              <a:defRPr sz="1800" b="0" i="0" kern="1200" baseline="0">
                <a:solidFill>
                  <a:schemeClr val="tx1"/>
                </a:solidFill>
                <a:latin typeface="Arial" panose="020B0604020202020204" pitchFamily="34" charset="0"/>
                <a:ea typeface="+mn-ea"/>
                <a:cs typeface="Arial" panose="020B0604020202020204" pitchFamily="34" charset="0"/>
              </a:defRPr>
            </a:lvl4pPr>
            <a:lvl5pPr marL="2468757" indent="-274306" algn="l" defTabSz="548613" rtl="0" eaLnBrk="1" latinLnBrk="0" hangingPunct="1">
              <a:spcBef>
                <a:spcPct val="20000"/>
              </a:spcBef>
              <a:buFont typeface="Arial"/>
              <a:buChar char="»"/>
              <a:defRPr sz="1600" b="0" i="0" kern="1200" baseline="0">
                <a:solidFill>
                  <a:schemeClr val="tx1"/>
                </a:solidFill>
                <a:latin typeface="Arial" panose="020B0604020202020204" pitchFamily="34" charset="0"/>
                <a:ea typeface="+mn-ea"/>
                <a:cs typeface="Arial" panose="020B0604020202020204" pitchFamily="34" charset="0"/>
              </a:defRPr>
            </a:lvl5pPr>
            <a:lvl6pPr marL="3017369" indent="-274306" algn="l" defTabSz="548613" rtl="0" eaLnBrk="1" latinLnBrk="0" hangingPunct="1">
              <a:spcBef>
                <a:spcPct val="20000"/>
              </a:spcBef>
              <a:buFont typeface="Arial"/>
              <a:buChar char="•"/>
              <a:defRPr sz="216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16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16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160" kern="1200">
                <a:solidFill>
                  <a:schemeClr val="tx1"/>
                </a:solidFill>
                <a:latin typeface="+mn-lt"/>
                <a:ea typeface="+mn-ea"/>
                <a:cs typeface="+mn-cs"/>
              </a:defRPr>
            </a:lvl9pPr>
          </a:lstStyle>
          <a:p>
            <a:pPr marL="0" indent="0" algn="ctr">
              <a:buFont typeface="Arial"/>
              <a:buNone/>
            </a:pPr>
            <a:r>
              <a:rPr lang="en-US" b="1" dirty="0"/>
              <a:t>INITIATION ACTIVITIES</a:t>
            </a:r>
            <a:endParaRPr lang="en-US" dirty="0"/>
          </a:p>
          <a:p>
            <a:pPr marL="0" indent="0">
              <a:buFont typeface="Arial"/>
              <a:buNone/>
              <a:tabLst>
                <a:tab pos="5486400" algn="r"/>
              </a:tabLst>
            </a:pPr>
            <a:r>
              <a:rPr lang="en-US" sz="2000" dirty="0">
                <a:solidFill>
                  <a:srgbClr val="B01C32"/>
                </a:solidFill>
              </a:rPr>
              <a:t>SUD Medication Review:	91%</a:t>
            </a:r>
          </a:p>
          <a:p>
            <a:pPr marL="0" indent="0">
              <a:buFont typeface="Arial"/>
              <a:buNone/>
              <a:tabLst>
                <a:tab pos="5486400" algn="r"/>
              </a:tabLst>
            </a:pPr>
            <a:r>
              <a:rPr lang="en-US" sz="2000" dirty="0">
                <a:solidFill>
                  <a:srgbClr val="B01C32"/>
                </a:solidFill>
              </a:rPr>
              <a:t>Opioid withdrawal treatment: 	77%</a:t>
            </a:r>
          </a:p>
          <a:p>
            <a:pPr marL="0" indent="0">
              <a:buFont typeface="Arial"/>
              <a:buNone/>
              <a:tabLst>
                <a:tab pos="5486400" algn="r"/>
              </a:tabLst>
            </a:pPr>
            <a:r>
              <a:rPr lang="en-US" sz="2000" dirty="0">
                <a:solidFill>
                  <a:srgbClr val="B01C32"/>
                </a:solidFill>
              </a:rPr>
              <a:t>Prescribes medications:	73%</a:t>
            </a:r>
          </a:p>
          <a:p>
            <a:pPr marL="0" indent="0">
              <a:buFont typeface="Arial"/>
              <a:buNone/>
              <a:tabLst>
                <a:tab pos="5486400" algn="r"/>
              </a:tabLst>
            </a:pPr>
            <a:r>
              <a:rPr lang="en-US" sz="2000" dirty="0">
                <a:solidFill>
                  <a:srgbClr val="B01C32"/>
                </a:solidFill>
              </a:rPr>
              <a:t>Initiation of MOUD (no Rx):	73%</a:t>
            </a:r>
          </a:p>
          <a:p>
            <a:pPr marL="0" indent="0">
              <a:buFont typeface="Arial"/>
              <a:buNone/>
              <a:tabLst>
                <a:tab pos="5486400" algn="r"/>
              </a:tabLst>
            </a:pPr>
            <a:r>
              <a:rPr lang="en-US" sz="2000" dirty="0"/>
              <a:t>Prescribes MOUD:	27%</a:t>
            </a:r>
          </a:p>
          <a:p>
            <a:pPr marL="0" indent="0">
              <a:buFont typeface="Arial"/>
              <a:buNone/>
              <a:tabLst>
                <a:tab pos="5486400" algn="r"/>
              </a:tabLst>
            </a:pPr>
            <a:r>
              <a:rPr lang="en-US" sz="2000" dirty="0"/>
              <a:t>Prescribes CS medications:	23%</a:t>
            </a:r>
          </a:p>
          <a:p>
            <a:pPr marL="0" indent="0">
              <a:buFont typeface="Arial"/>
              <a:buNone/>
              <a:tabLst>
                <a:tab pos="5486400" algn="r"/>
              </a:tabLst>
            </a:pPr>
            <a:endParaRPr lang="en-US" sz="2400" dirty="0"/>
          </a:p>
          <a:p>
            <a:pPr marL="0" indent="0">
              <a:buFont typeface="Arial"/>
              <a:buNone/>
            </a:pPr>
            <a:endParaRPr lang="en-US" dirty="0"/>
          </a:p>
        </p:txBody>
      </p:sp>
      <p:sp>
        <p:nvSpPr>
          <p:cNvPr id="9" name="Content Placeholder 4">
            <a:extLst>
              <a:ext uri="{FF2B5EF4-FFF2-40B4-BE49-F238E27FC236}">
                <a16:creationId xmlns:a16="http://schemas.microsoft.com/office/drawing/2014/main" id="{5F10B39E-3A1F-8DC8-83F0-B2586FE13289}"/>
              </a:ext>
            </a:extLst>
          </p:cNvPr>
          <p:cNvSpPr txBox="1">
            <a:spLocks/>
          </p:cNvSpPr>
          <p:nvPr/>
        </p:nvSpPr>
        <p:spPr>
          <a:xfrm>
            <a:off x="7321697" y="3694200"/>
            <a:ext cx="6466118" cy="3931147"/>
          </a:xfrm>
          <a:prstGeom prst="rect">
            <a:avLst/>
          </a:prstGeom>
        </p:spPr>
        <p:style>
          <a:lnRef idx="2">
            <a:schemeClr val="accent1"/>
          </a:lnRef>
          <a:fillRef idx="1">
            <a:schemeClr val="lt1"/>
          </a:fillRef>
          <a:effectRef idx="0">
            <a:schemeClr val="accent1"/>
          </a:effectRef>
          <a:fontRef idx="minor">
            <a:schemeClr val="dk1"/>
          </a:fontRef>
        </p:style>
        <p:txBody>
          <a:bodyPr/>
          <a:lstStyle>
            <a:lvl1pPr marL="411460" indent="-411460" algn="l" defTabSz="548613" rtl="0" eaLnBrk="1" latinLnBrk="0" hangingPunct="1">
              <a:spcBef>
                <a:spcPct val="20000"/>
              </a:spcBef>
              <a:buFont typeface="Arial"/>
              <a:buChar char="•"/>
              <a:defRPr sz="3200" b="0" i="0" kern="1200" baseline="0">
                <a:solidFill>
                  <a:schemeClr val="tx1"/>
                </a:solidFill>
                <a:latin typeface="Arial" panose="020B0604020202020204" pitchFamily="34" charset="0"/>
                <a:ea typeface="+mn-ea"/>
                <a:cs typeface="Arial" panose="020B0604020202020204" pitchFamily="34" charset="0"/>
              </a:defRPr>
            </a:lvl1pPr>
            <a:lvl2pPr marL="891496" indent="-342883" algn="l" defTabSz="548613" rtl="0" eaLnBrk="1" latinLnBrk="0" hangingPunct="1">
              <a:spcBef>
                <a:spcPct val="20000"/>
              </a:spcBef>
              <a:buFont typeface="Arial"/>
              <a:buChar char="–"/>
              <a:defRPr sz="2800" b="0" i="0" kern="1200" baseline="0">
                <a:solidFill>
                  <a:schemeClr val="tx1"/>
                </a:solidFill>
                <a:latin typeface="Arial" panose="020B0604020202020204" pitchFamily="34" charset="0"/>
                <a:ea typeface="+mn-ea"/>
                <a:cs typeface="Arial" panose="020B0604020202020204" pitchFamily="34" charset="0"/>
              </a:defRPr>
            </a:lvl2pPr>
            <a:lvl3pPr marL="1371532" indent="-274306" algn="l" defTabSz="548613" rtl="0" eaLnBrk="1" latinLnBrk="0" hangingPunct="1">
              <a:spcBef>
                <a:spcPct val="20000"/>
              </a:spcBef>
              <a:buFont typeface="Arial"/>
              <a:buChar char="•"/>
              <a:defRPr sz="2000" b="0" i="0" kern="1200" baseline="0">
                <a:solidFill>
                  <a:schemeClr val="tx1"/>
                </a:solidFill>
                <a:latin typeface="Arial" panose="020B0604020202020204" pitchFamily="34" charset="0"/>
                <a:ea typeface="Century Gothic" charset="0"/>
                <a:cs typeface="Arial" panose="020B0604020202020204" pitchFamily="34" charset="0"/>
              </a:defRPr>
            </a:lvl3pPr>
            <a:lvl4pPr marL="1920144" indent="-274306" algn="l" defTabSz="548613" rtl="0" eaLnBrk="1" latinLnBrk="0" hangingPunct="1">
              <a:spcBef>
                <a:spcPct val="20000"/>
              </a:spcBef>
              <a:buFont typeface="Arial"/>
              <a:buChar char="–"/>
              <a:defRPr sz="1800" b="0" i="0" kern="1200" baseline="0">
                <a:solidFill>
                  <a:schemeClr val="tx1"/>
                </a:solidFill>
                <a:latin typeface="Arial" panose="020B0604020202020204" pitchFamily="34" charset="0"/>
                <a:ea typeface="+mn-ea"/>
                <a:cs typeface="Arial" panose="020B0604020202020204" pitchFamily="34" charset="0"/>
              </a:defRPr>
            </a:lvl4pPr>
            <a:lvl5pPr marL="2468757" indent="-274306" algn="l" defTabSz="548613" rtl="0" eaLnBrk="1" latinLnBrk="0" hangingPunct="1">
              <a:spcBef>
                <a:spcPct val="20000"/>
              </a:spcBef>
              <a:buFont typeface="Arial"/>
              <a:buChar char="»"/>
              <a:defRPr sz="1600" b="0" i="0" kern="1200" baseline="0">
                <a:solidFill>
                  <a:schemeClr val="tx1"/>
                </a:solidFill>
                <a:latin typeface="Arial" panose="020B0604020202020204" pitchFamily="34" charset="0"/>
                <a:ea typeface="+mn-ea"/>
                <a:cs typeface="Arial" panose="020B0604020202020204" pitchFamily="34" charset="0"/>
              </a:defRPr>
            </a:lvl5pPr>
            <a:lvl6pPr marL="3017369" indent="-274306" algn="l" defTabSz="548613" rtl="0" eaLnBrk="1" latinLnBrk="0" hangingPunct="1">
              <a:spcBef>
                <a:spcPct val="20000"/>
              </a:spcBef>
              <a:buFont typeface="Arial"/>
              <a:buChar char="•"/>
              <a:defRPr sz="216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16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16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160" kern="1200">
                <a:solidFill>
                  <a:schemeClr val="tx1"/>
                </a:solidFill>
                <a:latin typeface="+mn-lt"/>
                <a:ea typeface="+mn-ea"/>
                <a:cs typeface="+mn-cs"/>
              </a:defRPr>
            </a:lvl9pPr>
          </a:lstStyle>
          <a:p>
            <a:pPr marL="0" indent="0" algn="ctr">
              <a:buFont typeface="Arial"/>
              <a:buNone/>
            </a:pPr>
            <a:r>
              <a:rPr lang="en-US" b="1" dirty="0"/>
              <a:t>SERVICE ACTIVITIES</a:t>
            </a:r>
            <a:endParaRPr lang="en-US" dirty="0"/>
          </a:p>
          <a:p>
            <a:pPr marL="0" indent="0">
              <a:buFont typeface="Arial"/>
              <a:buNone/>
              <a:tabLst>
                <a:tab pos="5486400" algn="r"/>
              </a:tabLst>
            </a:pPr>
            <a:r>
              <a:rPr lang="en-US" sz="2000" dirty="0">
                <a:solidFill>
                  <a:srgbClr val="B01C32"/>
                </a:solidFill>
              </a:rPr>
              <a:t>Naloxone education/dist.	95%</a:t>
            </a:r>
          </a:p>
          <a:p>
            <a:pPr marL="0" indent="0">
              <a:buFont typeface="Arial"/>
              <a:buNone/>
              <a:tabLst>
                <a:tab pos="5486400" algn="r"/>
              </a:tabLst>
            </a:pPr>
            <a:r>
              <a:rPr lang="en-US" sz="2000" dirty="0">
                <a:solidFill>
                  <a:srgbClr val="B01C32"/>
                </a:solidFill>
              </a:rPr>
              <a:t>Follow up management:	95%</a:t>
            </a:r>
          </a:p>
          <a:p>
            <a:pPr marL="0" indent="0">
              <a:buFont typeface="Arial"/>
              <a:buNone/>
              <a:tabLst>
                <a:tab pos="5486400" algn="r"/>
              </a:tabLst>
            </a:pPr>
            <a:r>
              <a:rPr lang="en-US" sz="2000" dirty="0">
                <a:solidFill>
                  <a:srgbClr val="B01C32"/>
                </a:solidFill>
              </a:rPr>
              <a:t>Relapse prevention:	86%</a:t>
            </a:r>
          </a:p>
          <a:p>
            <a:pPr marL="0" indent="0">
              <a:buFont typeface="Arial"/>
              <a:buNone/>
              <a:tabLst>
                <a:tab pos="5486400" algn="r"/>
              </a:tabLst>
            </a:pPr>
            <a:r>
              <a:rPr lang="en-US" sz="2000" dirty="0">
                <a:solidFill>
                  <a:srgbClr val="B01C32"/>
                </a:solidFill>
              </a:rPr>
              <a:t>Follow up triage services:	73%</a:t>
            </a:r>
          </a:p>
          <a:p>
            <a:pPr marL="0" indent="0">
              <a:buFont typeface="Arial"/>
              <a:buNone/>
              <a:tabLst>
                <a:tab pos="5486400" algn="r"/>
              </a:tabLst>
            </a:pPr>
            <a:r>
              <a:rPr lang="en-US" sz="2000" dirty="0">
                <a:solidFill>
                  <a:srgbClr val="B01C32"/>
                </a:solidFill>
              </a:rPr>
              <a:t>Population health services:	73%</a:t>
            </a:r>
          </a:p>
          <a:p>
            <a:pPr marL="0" indent="0">
              <a:buFont typeface="Arial"/>
              <a:buNone/>
              <a:tabLst>
                <a:tab pos="5486400" algn="r"/>
              </a:tabLst>
            </a:pPr>
            <a:r>
              <a:rPr lang="en-US" sz="2000" dirty="0"/>
              <a:t>Harm Reduction Services:	59%</a:t>
            </a:r>
          </a:p>
          <a:p>
            <a:pPr marL="0" indent="0">
              <a:buFont typeface="Arial"/>
              <a:buNone/>
              <a:tabLst>
                <a:tab pos="5486400" algn="r"/>
              </a:tabLst>
            </a:pPr>
            <a:r>
              <a:rPr lang="en-US" sz="2000" dirty="0"/>
              <a:t>Tapering (opioids/</a:t>
            </a:r>
            <a:r>
              <a:rPr lang="en-US" sz="2000" dirty="0" err="1"/>
              <a:t>bup</a:t>
            </a:r>
            <a:r>
              <a:rPr lang="en-US" sz="2000" dirty="0"/>
              <a:t>):	82%</a:t>
            </a:r>
          </a:p>
          <a:p>
            <a:pPr marL="0" indent="0">
              <a:buFont typeface="Arial"/>
              <a:buNone/>
              <a:tabLst>
                <a:tab pos="5486400" algn="r"/>
              </a:tabLst>
            </a:pPr>
            <a:r>
              <a:rPr lang="en-US" sz="2000" dirty="0"/>
              <a:t>Order consults:	77%</a:t>
            </a:r>
          </a:p>
          <a:p>
            <a:pPr marL="0" indent="0">
              <a:buFont typeface="Arial"/>
              <a:buNone/>
              <a:tabLst>
                <a:tab pos="5486400" algn="r"/>
              </a:tabLst>
            </a:pPr>
            <a:r>
              <a:rPr lang="en-US" sz="2000" dirty="0"/>
              <a:t>Patient related outcome data:	32%</a:t>
            </a:r>
          </a:p>
          <a:p>
            <a:pPr marL="0" indent="0">
              <a:buFont typeface="Arial"/>
              <a:buNone/>
            </a:pPr>
            <a:endParaRPr lang="en-US" dirty="0"/>
          </a:p>
        </p:txBody>
      </p:sp>
    </p:spTree>
    <p:extLst>
      <p:ext uri="{BB962C8B-B14F-4D97-AF65-F5344CB8AC3E}">
        <p14:creationId xmlns:p14="http://schemas.microsoft.com/office/powerpoint/2010/main" val="3447497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EC80-994C-DA69-98B7-A9146229269D}"/>
              </a:ext>
            </a:extLst>
          </p:cNvPr>
          <p:cNvSpPr>
            <a:spLocks noGrp="1"/>
          </p:cNvSpPr>
          <p:nvPr>
            <p:ph type="title"/>
          </p:nvPr>
        </p:nvSpPr>
        <p:spPr>
          <a:xfrm>
            <a:off x="936043" y="330600"/>
            <a:ext cx="12845275" cy="659444"/>
          </a:xfrm>
        </p:spPr>
        <p:txBody>
          <a:bodyPr/>
          <a:lstStyle/>
          <a:p>
            <a:r>
              <a:rPr lang="en-US" dirty="0"/>
              <a:t>RESULTS: Buprenorphine prescribing</a:t>
            </a:r>
          </a:p>
        </p:txBody>
      </p:sp>
      <p:sp>
        <p:nvSpPr>
          <p:cNvPr id="3" name="Content Placeholder 2">
            <a:extLst>
              <a:ext uri="{FF2B5EF4-FFF2-40B4-BE49-F238E27FC236}">
                <a16:creationId xmlns:a16="http://schemas.microsoft.com/office/drawing/2014/main" id="{E9C052BF-D6AD-94F6-E071-ED13EFDB7F8F}"/>
              </a:ext>
            </a:extLst>
          </p:cNvPr>
          <p:cNvSpPr>
            <a:spLocks noGrp="1"/>
          </p:cNvSpPr>
          <p:nvPr>
            <p:ph sz="half" idx="1"/>
          </p:nvPr>
        </p:nvSpPr>
        <p:spPr>
          <a:xfrm>
            <a:off x="936043" y="1060492"/>
            <a:ext cx="12845275" cy="6405180"/>
          </a:xfrm>
        </p:spPr>
        <p:txBody>
          <a:bodyPr>
            <a:normAutofit fontScale="92500"/>
          </a:bodyPr>
          <a:lstStyle/>
          <a:p>
            <a:r>
              <a:rPr lang="en-US" dirty="0"/>
              <a:t>95% believe they are managing buprenorphine-MOUD</a:t>
            </a:r>
          </a:p>
          <a:p>
            <a:pPr lvl="1"/>
            <a:r>
              <a:rPr lang="en-US" sz="2400" i="1" dirty="0"/>
              <a:t>“A majority of the medication decisions are being made in a team-based environment, with the CPP acting as the medication expert.”</a:t>
            </a:r>
          </a:p>
          <a:p>
            <a:pPr lvl="1"/>
            <a:r>
              <a:rPr lang="en-US" sz="2400" i="1" dirty="0"/>
              <a:t>“I have been following with primary care providers who are less familiar with using buprenorphine for OUD. They rely on me for the closer follow up, assessment of the patient, recommendations for adjusting therapy, referrals for other levels of care, and general education about buprenorphine.”</a:t>
            </a:r>
          </a:p>
          <a:p>
            <a:r>
              <a:rPr lang="en-US" dirty="0"/>
              <a:t>77% believe they are the PRIMARY CONDUIT for the patient</a:t>
            </a:r>
          </a:p>
          <a:p>
            <a:pPr lvl="1"/>
            <a:r>
              <a:rPr lang="en-US" sz="2400" i="1" dirty="0"/>
              <a:t>“I am often the first contact or where Veterans are sent when they are interested in buprenorphine.”</a:t>
            </a:r>
          </a:p>
          <a:p>
            <a:pPr lvl="1"/>
            <a:r>
              <a:rPr lang="en-US" sz="2400" i="1" dirty="0"/>
              <a:t>“In most cases, I am seeing the patients the most and the hub of the cogwheel for their care.”</a:t>
            </a:r>
          </a:p>
          <a:p>
            <a:r>
              <a:rPr lang="en-US" dirty="0"/>
              <a:t>86% either prescribe buprenorphine-MOUD or desire to do so</a:t>
            </a:r>
          </a:p>
          <a:p>
            <a:pPr lvl="1"/>
            <a:r>
              <a:rPr lang="en-US" sz="2400" i="1" dirty="0">
                <a:effectLst/>
                <a:ea typeface="Calibri" panose="020F0502020204030204" pitchFamily="34" charset="0"/>
              </a:rPr>
              <a:t>“…following the elimination of the x-waiver, I immediately reciprocated my license to a state that allows pharmacist to prescribe DEA scheduled medications and applied for my DEA license specifically for this purpose. There is a gap in knowledge and care for OUD and pharmacist can help with both.”</a:t>
            </a:r>
            <a:endParaRPr lang="en-US" sz="2400" dirty="0"/>
          </a:p>
          <a:p>
            <a:endParaRPr lang="en-US" dirty="0"/>
          </a:p>
          <a:p>
            <a:pPr marL="0" indent="0">
              <a:buNone/>
            </a:pPr>
            <a:endParaRPr lang="en-US" dirty="0"/>
          </a:p>
        </p:txBody>
      </p:sp>
    </p:spTree>
    <p:extLst>
      <p:ext uri="{BB962C8B-B14F-4D97-AF65-F5344CB8AC3E}">
        <p14:creationId xmlns:p14="http://schemas.microsoft.com/office/powerpoint/2010/main" val="2586717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7467F-2812-665E-4CB1-29E19C88CA2E}"/>
              </a:ext>
            </a:extLst>
          </p:cNvPr>
          <p:cNvSpPr>
            <a:spLocks noGrp="1"/>
          </p:cNvSpPr>
          <p:nvPr>
            <p:ph type="title"/>
          </p:nvPr>
        </p:nvSpPr>
        <p:spPr>
          <a:xfrm>
            <a:off x="936043" y="330600"/>
            <a:ext cx="12845275" cy="659444"/>
          </a:xfrm>
        </p:spPr>
        <p:txBody>
          <a:bodyPr/>
          <a:lstStyle/>
          <a:p>
            <a:r>
              <a:rPr lang="en-US" dirty="0"/>
              <a:t>CONCLUSIONS AND SIGNIFICANCE</a:t>
            </a:r>
          </a:p>
        </p:txBody>
      </p:sp>
      <p:sp>
        <p:nvSpPr>
          <p:cNvPr id="3" name="Content Placeholder 2">
            <a:extLst>
              <a:ext uri="{FF2B5EF4-FFF2-40B4-BE49-F238E27FC236}">
                <a16:creationId xmlns:a16="http://schemas.microsoft.com/office/drawing/2014/main" id="{EA2761F0-99A8-1D63-F6FE-6F2EA334E57B}"/>
              </a:ext>
            </a:extLst>
          </p:cNvPr>
          <p:cNvSpPr>
            <a:spLocks noGrp="1"/>
          </p:cNvSpPr>
          <p:nvPr>
            <p:ph sz="half" idx="1"/>
          </p:nvPr>
        </p:nvSpPr>
        <p:spPr>
          <a:xfrm>
            <a:off x="936043" y="1060492"/>
            <a:ext cx="12845275" cy="6405180"/>
          </a:xfrm>
        </p:spPr>
        <p:txBody>
          <a:bodyPr/>
          <a:lstStyle/>
          <a:p>
            <a:r>
              <a:rPr lang="en-US" dirty="0"/>
              <a:t>In a sample of CPPs in the VHA’s SCOUTT Initiative, CPPs play a significant role in leading and collaboratively facilitating MOUD in non-addiction-specialty office-based clinics </a:t>
            </a:r>
          </a:p>
          <a:p>
            <a:r>
              <a:rPr lang="en-US" dirty="0">
                <a:solidFill>
                  <a:srgbClr val="3F3F3F"/>
                </a:solidFill>
                <a:latin typeface="Helvetica" pitchFamily="2" charset="0"/>
              </a:rPr>
              <a:t>F</a:t>
            </a:r>
            <a:r>
              <a:rPr lang="en-US" dirty="0">
                <a:solidFill>
                  <a:srgbClr val="3F3F3F"/>
                </a:solidFill>
                <a:effectLst/>
                <a:latin typeface="Helvetica" pitchFamily="2" charset="0"/>
              </a:rPr>
              <a:t>ederal and state legislation play a critical role to support pharmacist provided care to address scope of practice, DEA authority, and reimbursement models</a:t>
            </a:r>
            <a:endParaRPr lang="en-US" dirty="0"/>
          </a:p>
          <a:p>
            <a:r>
              <a:rPr lang="en-US" dirty="0"/>
              <a:t>The VHA’s CPP management and prescribing MOUD efforts may be a model to emulate in other clinics and health systems to improve access to MOUD care</a:t>
            </a:r>
          </a:p>
          <a:p>
            <a:endParaRPr lang="en-US" dirty="0"/>
          </a:p>
        </p:txBody>
      </p:sp>
    </p:spTree>
    <p:extLst>
      <p:ext uri="{BB962C8B-B14F-4D97-AF65-F5344CB8AC3E}">
        <p14:creationId xmlns:p14="http://schemas.microsoft.com/office/powerpoint/2010/main" val="3700912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6043" y="330600"/>
            <a:ext cx="12845275" cy="659444"/>
          </a:xfrm>
        </p:spPr>
        <p:txBody>
          <a:bodyPr/>
          <a:lstStyle/>
          <a:p>
            <a:r>
              <a:rPr lang="en-US" dirty="0"/>
              <a:t>THANK YOU - </a:t>
            </a:r>
            <a:r>
              <a:rPr lang="en-US" dirty="0" err="1"/>
              <a:t>aUTHORS</a:t>
            </a:r>
            <a:endParaRPr lang="en-US" dirty="0"/>
          </a:p>
        </p:txBody>
      </p:sp>
      <p:sp>
        <p:nvSpPr>
          <p:cNvPr id="3" name="Content Placeholder 2"/>
          <p:cNvSpPr>
            <a:spLocks noGrp="1"/>
          </p:cNvSpPr>
          <p:nvPr>
            <p:ph sz="half" idx="1"/>
          </p:nvPr>
        </p:nvSpPr>
        <p:spPr>
          <a:xfrm>
            <a:off x="936043" y="1060492"/>
            <a:ext cx="12845275" cy="6405180"/>
          </a:xfrm>
        </p:spPr>
        <p:txBody>
          <a:bodyPr>
            <a:normAutofit lnSpcReduction="10000"/>
          </a:bodyPr>
          <a:lstStyle/>
          <a:p>
            <a:pPr marL="411163" indent="-411163">
              <a:lnSpc>
                <a:spcPct val="107000"/>
              </a:lnSpc>
              <a:spcBef>
                <a:spcPts val="0"/>
              </a:spcBef>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Spencer G. Calder, MPH, </a:t>
            </a:r>
          </a:p>
          <a:p>
            <a:pPr marL="891199" lvl="1" indent="-411163">
              <a:lnSpc>
                <a:spcPct val="107000"/>
              </a:lnSpc>
              <a:spcBef>
                <a:spcPts val="0"/>
              </a:spcBef>
            </a:pPr>
            <a:r>
              <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 Salt Lake City Health Care System and University of Utah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11163" marR="0" indent="-411163">
              <a:lnSpc>
                <a:spcPct val="107000"/>
              </a:lnSpc>
              <a:spcBef>
                <a:spcPts val="0"/>
              </a:spcBef>
              <a:spcAft>
                <a:spcPts val="0"/>
              </a:spcAft>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Marie Kenny, BA</a:t>
            </a:r>
          </a:p>
          <a:p>
            <a:pPr marL="891199" lvl="1" indent="-411163">
              <a:lnSpc>
                <a:spcPct val="107000"/>
              </a:lnSpc>
              <a:spcBef>
                <a:spcPts val="0"/>
              </a:spcBef>
            </a:pPr>
            <a:r>
              <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Minneapolis VAMC</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11163" marR="0" indent="-411163">
              <a:lnSpc>
                <a:spcPct val="107000"/>
              </a:lnSpc>
              <a:spcBef>
                <a:spcPts val="0"/>
              </a:spcBef>
              <a:spcAft>
                <a:spcPts val="0"/>
              </a:spcAft>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Veldana Alliu, PharmD, BCPS</a:t>
            </a:r>
          </a:p>
          <a:p>
            <a:pPr marL="891199" lvl="1" indent="-411163">
              <a:lnSpc>
                <a:spcPct val="107000"/>
              </a:lnSpc>
              <a:spcBef>
                <a:spcPts val="0"/>
              </a:spcBef>
            </a:pPr>
            <a:r>
              <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Department of Veterans Affairs – Pharmacy Benefits Management Clinical Pharmacy Practice Office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11163" marR="0" indent="-411163">
              <a:lnSpc>
                <a:spcPct val="107000"/>
              </a:lnSpc>
              <a:spcBef>
                <a:spcPts val="0"/>
              </a:spcBef>
              <a:spcAft>
                <a:spcPts val="0"/>
              </a:spcAft>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Terri L. Jorgenson, RPh, BCPS</a:t>
            </a:r>
          </a:p>
          <a:p>
            <a:pPr marL="891199" lvl="1" indent="-411163">
              <a:lnSpc>
                <a:spcPct val="107000"/>
              </a:lnSpc>
              <a:spcBef>
                <a:spcPts val="0"/>
              </a:spcBef>
            </a:pPr>
            <a:r>
              <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Department of Veterans Affairs – Pharmacy Benefits Management Clinical Pharmacy Practice Office</a:t>
            </a:r>
          </a:p>
          <a:p>
            <a:pPr marL="411163" lvl="1" indent="-411163">
              <a:lnSpc>
                <a:spcPct val="117000"/>
              </a:lnSpc>
              <a:spcBef>
                <a:spcPts val="0"/>
              </a:spcBef>
              <a:buFont typeface="Arial"/>
              <a:buChar char="•"/>
            </a:pPr>
            <a:r>
              <a:rPr lang="en-US" sz="2400" dirty="0">
                <a:cs typeface="Times New Roman" panose="02020603050405020304" pitchFamily="18" charset="0"/>
              </a:rPr>
              <a:t>Tera Moore, PharmD, BCACP</a:t>
            </a:r>
          </a:p>
          <a:p>
            <a:pPr marL="891199" lvl="1" indent="-411163">
              <a:lnSpc>
                <a:spcPct val="107000"/>
              </a:lnSpc>
              <a:spcBef>
                <a:spcPts val="0"/>
              </a:spcBef>
            </a:pPr>
            <a:r>
              <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Department of Veterans Affairs – Pharmacy Benefits Management Clinical Pharmacy Practice Office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11163" marR="0" indent="-411163">
              <a:lnSpc>
                <a:spcPct val="107000"/>
              </a:lnSpc>
              <a:spcBef>
                <a:spcPts val="0"/>
              </a:spcBef>
              <a:spcAft>
                <a:spcPts val="0"/>
              </a:spcAft>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Hildi Hagedorn, PhD</a:t>
            </a:r>
          </a:p>
          <a:p>
            <a:pPr marL="891199" lvl="1" indent="-411163">
              <a:lnSpc>
                <a:spcPct val="107000"/>
              </a:lnSpc>
              <a:spcBef>
                <a:spcPts val="0"/>
              </a:spcBef>
            </a:pPr>
            <a:r>
              <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Minneapolis VAMC and University of Minnesota</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11163" marR="0" indent="-411163">
              <a:lnSpc>
                <a:spcPct val="107000"/>
              </a:lnSpc>
              <a:spcBef>
                <a:spcPts val="0"/>
              </a:spcBef>
              <a:spcAft>
                <a:spcPts val="0"/>
              </a:spcAft>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Eric Hawkins, PhD</a:t>
            </a:r>
          </a:p>
          <a:p>
            <a:pPr marL="891199" lvl="1" indent="-411163">
              <a:lnSpc>
                <a:spcPct val="107000"/>
              </a:lnSpc>
              <a:spcBef>
                <a:spcPts val="0"/>
              </a:spcBef>
            </a:pPr>
            <a:r>
              <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 Puget Sound Health Care System and University of Washington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11163" marR="0" indent="-411163">
              <a:lnSpc>
                <a:spcPct val="107000"/>
              </a:lnSpc>
              <a:spcBef>
                <a:spcPts val="0"/>
              </a:spcBef>
              <a:spcAft>
                <a:spcPts val="0"/>
              </a:spcAft>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Adam J. Gordon, MD MPH</a:t>
            </a:r>
          </a:p>
          <a:p>
            <a:pPr marL="891199" lvl="1" indent="-411163">
              <a:lnSpc>
                <a:spcPct val="107000"/>
              </a:lnSpc>
              <a:spcBef>
                <a:spcPts val="0"/>
              </a:spcBef>
            </a:pPr>
            <a:r>
              <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 Salt Lake City Health Care System and University of Utah</a:t>
            </a:r>
          </a:p>
          <a:p>
            <a:pPr marL="480036" lvl="1" indent="0">
              <a:lnSpc>
                <a:spcPct val="107000"/>
              </a:lnSpc>
              <a:spcBef>
                <a:spcPts val="0"/>
              </a:spcBef>
              <a:buNone/>
            </a:pP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411163" indent="-411163">
              <a:lnSpc>
                <a:spcPct val="107000"/>
              </a:lnSpc>
              <a:spcBef>
                <a:spcPts val="0"/>
              </a:spcBef>
            </a:pPr>
            <a:r>
              <a:rPr lang="en-US" sz="2400" b="1" dirty="0">
                <a:solidFill>
                  <a:srgbClr val="B01C32"/>
                </a:solidFill>
                <a:ea typeface="Calibri" panose="020F0502020204030204" pitchFamily="34" charset="0"/>
                <a:cs typeface="Times New Roman" panose="02020603050405020304" pitchFamily="18" charset="0"/>
              </a:rPr>
              <a:t>THANK YOU to all SCOUTT clinicians who exemplify transdisciplinary care approaches to improve Veteran access to MOUD treatment</a:t>
            </a:r>
            <a:endParaRPr lang="en-US" sz="2400" b="1" dirty="0">
              <a:solidFill>
                <a:srgbClr val="B01C3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8556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6043" y="330600"/>
            <a:ext cx="12845275" cy="659444"/>
          </a:xfrm>
        </p:spPr>
        <p:txBody>
          <a:bodyPr/>
          <a:lstStyle/>
          <a:p>
            <a:r>
              <a:rPr lang="en-US" dirty="0"/>
              <a:t>SCOUTT-Related Literature to date</a:t>
            </a:r>
          </a:p>
        </p:txBody>
      </p:sp>
      <p:sp>
        <p:nvSpPr>
          <p:cNvPr id="4" name="Content Placeholder 7">
            <a:extLst>
              <a:ext uri="{FF2B5EF4-FFF2-40B4-BE49-F238E27FC236}">
                <a16:creationId xmlns:a16="http://schemas.microsoft.com/office/drawing/2014/main" id="{29F16FE1-9355-B1A2-C350-6CD9A6F44403}"/>
              </a:ext>
            </a:extLst>
          </p:cNvPr>
          <p:cNvSpPr>
            <a:spLocks noGrp="1"/>
          </p:cNvSpPr>
          <p:nvPr>
            <p:ph sz="half" idx="1"/>
          </p:nvPr>
        </p:nvSpPr>
        <p:spPr>
          <a:xfrm>
            <a:off x="212035" y="1073425"/>
            <a:ext cx="14259339" cy="6493565"/>
          </a:xfrm>
        </p:spPr>
        <p:txBody>
          <a:bodyPr>
            <a:noAutofit/>
          </a:bodyPr>
          <a:lstStyle/>
          <a:p>
            <a:pPr marL="234950" lvl="0" indent="-222250">
              <a:spcBef>
                <a:spcPts val="0"/>
              </a:spcBef>
              <a:spcAft>
                <a:spcPts val="600"/>
              </a:spcAft>
              <a:buFont typeface="+mj-lt"/>
              <a:buAutoNum type="arabicPeriod"/>
            </a:pPr>
            <a:r>
              <a:rPr lang="en-US" sz="1100" dirty="0"/>
              <a:t>Gordon AJ, Drexler K, Hawkins EJ, Burden J, Codell NK, Mhatre-Owens A, Dungan MT, Hagedorn H. Stepped Care for Opioid Use Disorder Train the Trainer (SCOUTT) initiative: Expanding access to medication treatment for opioid use disorder within Veterans Health Administration facilities. Subst Abus. 2020;41(3):275-282. doi: 10.1080/08897077.2020.1787299. PMID: </a:t>
            </a:r>
            <a:r>
              <a:rPr lang="en-US" sz="1100" dirty="0">
                <a:hlinkClick r:id="rId3">
                  <a:extLst>
                    <a:ext uri="{A12FA001-AC4F-418D-AE19-62706E023703}">
                      <ahyp:hlinkClr xmlns:ahyp="http://schemas.microsoft.com/office/drawing/2018/hyperlinkcolor" val="tx"/>
                    </a:ext>
                  </a:extLst>
                </a:hlinkClick>
              </a:rPr>
              <a:t>32697170</a:t>
            </a:r>
            <a:r>
              <a:rPr lang="en-US" sz="1100" dirty="0"/>
              <a:t>; PMCID: PMC7849630.</a:t>
            </a:r>
          </a:p>
          <a:p>
            <a:pPr marL="234950" lvl="0" indent="-222250">
              <a:spcBef>
                <a:spcPts val="0"/>
              </a:spcBef>
              <a:spcAft>
                <a:spcPts val="600"/>
              </a:spcAft>
              <a:buFont typeface="+mj-lt"/>
              <a:buAutoNum type="arabicPeriod"/>
            </a:pPr>
            <a:r>
              <a:rPr lang="en-US" sz="1100" dirty="0"/>
              <a:t>DeRonne BM, Wong KR, Schultz E, Jones E, Krebs EE. Implementation of a pharmacist care manager model to expand availability of medications for opioid use disorder. Am J Health Syst Pharm. 2021 Feb 8;78(4):354-359. doi: 10.1093/ajhp/zxaa405. PMID: </a:t>
            </a:r>
            <a:r>
              <a:rPr lang="en-US" sz="1100" dirty="0">
                <a:hlinkClick r:id="rId4">
                  <a:extLst>
                    <a:ext uri="{A12FA001-AC4F-418D-AE19-62706E023703}">
                      <ahyp:hlinkClr xmlns:ahyp="http://schemas.microsoft.com/office/drawing/2018/hyperlinkcolor" val="tx"/>
                    </a:ext>
                  </a:extLst>
                </a:hlinkClick>
              </a:rPr>
              <a:t>33326564</a:t>
            </a:r>
            <a:r>
              <a:rPr lang="en-US" sz="1100" dirty="0"/>
              <a:t>. </a:t>
            </a:r>
          </a:p>
          <a:p>
            <a:pPr marL="234950" lvl="0" indent="-222250">
              <a:spcBef>
                <a:spcPts val="0"/>
              </a:spcBef>
              <a:spcAft>
                <a:spcPts val="600"/>
              </a:spcAft>
              <a:buFont typeface="+mj-lt"/>
              <a:buAutoNum type="arabicPeriod"/>
            </a:pPr>
            <a:r>
              <a:rPr lang="en-US" sz="1100" dirty="0"/>
              <a:t>Lei J, Butz A, Valentino N. Management of kratom dependence with buprenorphine/naloxone in a veteran population. Subst Abus. 2021;42(4):497-502. doi: 10.1080/08897077.2021.1878086. Epub 2021 Feb 22. PMID: </a:t>
            </a:r>
            <a:r>
              <a:rPr lang="en-US" sz="1100" dirty="0">
                <a:hlinkClick r:id="rId5">
                  <a:extLst>
                    <a:ext uri="{A12FA001-AC4F-418D-AE19-62706E023703}">
                      <ahyp:hlinkClr xmlns:ahyp="http://schemas.microsoft.com/office/drawing/2018/hyperlinkcolor" val="tx"/>
                    </a:ext>
                  </a:extLst>
                </a:hlinkClick>
              </a:rPr>
              <a:t>33617752</a:t>
            </a:r>
            <a:r>
              <a:rPr lang="en-US" sz="1100" dirty="0"/>
              <a:t>. </a:t>
            </a:r>
          </a:p>
          <a:p>
            <a:pPr marL="234950" lvl="0" indent="-222250">
              <a:spcBef>
                <a:spcPts val="0"/>
              </a:spcBef>
              <a:spcAft>
                <a:spcPts val="600"/>
              </a:spcAft>
              <a:buFont typeface="+mj-lt"/>
              <a:buAutoNum type="arabicPeriod"/>
            </a:pPr>
            <a:r>
              <a:rPr lang="en-US" sz="1100" dirty="0"/>
              <a:t>Codell N, Kelley AT, Jones AL, Dungan MT, Valentino N, Holtey AI, Knight TJ, Butz A, Gallop C, Erickson S, Patton J, Hyte-Richins LJ, Rollins BZ, Gordon AJ. Aims, development, and early results of an interdisciplinary primary care initiative to address patient vulnerabilities. Am J Drug Alcohol Abuse. 2021 Mar 4;47(2):160-169. doi: 10.1080/00952990.2020.1832507. Epub 2020 Dec 10. PMID: </a:t>
            </a:r>
            <a:r>
              <a:rPr lang="en-US" sz="1100" dirty="0">
                <a:hlinkClick r:id="rId6">
                  <a:extLst>
                    <a:ext uri="{A12FA001-AC4F-418D-AE19-62706E023703}">
                      <ahyp:hlinkClr xmlns:ahyp="http://schemas.microsoft.com/office/drawing/2018/hyperlinkcolor" val="tx"/>
                    </a:ext>
                  </a:extLst>
                </a:hlinkClick>
              </a:rPr>
              <a:t>33301347</a:t>
            </a:r>
            <a:r>
              <a:rPr lang="en-US" sz="1100" dirty="0"/>
              <a:t>; PMCID: PMC8062280. </a:t>
            </a:r>
          </a:p>
          <a:p>
            <a:pPr marL="234950" lvl="0" indent="-222250">
              <a:spcBef>
                <a:spcPts val="0"/>
              </a:spcBef>
              <a:spcAft>
                <a:spcPts val="600"/>
              </a:spcAft>
              <a:buFont typeface="+mj-lt"/>
              <a:buAutoNum type="arabicPeriod"/>
            </a:pPr>
            <a:r>
              <a:rPr lang="en-US" sz="1100" dirty="0"/>
              <a:t>Hawkins EJ, Danner AN, Malte CA, Blanchard BE, Williams EC, Hagedorn HJ, Gordon AJ, Drexler K, Burden JL, Knoeppel J, Lott A, Sayre GG, Midboe AM, Saxon AJ. Clinical leaders and providers' perspectives on delivering medications for the treatment of opioid use disorder in Veteran Affairs' facilities. Addict Sci Clin Pract. 2021 Sep 6;16(1):55. doi: 10.1186/s13722-021-00263-5. PMID: </a:t>
            </a:r>
            <a:r>
              <a:rPr lang="en-US" sz="1100" dirty="0">
                <a:hlinkClick r:id="rId7">
                  <a:extLst>
                    <a:ext uri="{A12FA001-AC4F-418D-AE19-62706E023703}">
                      <ahyp:hlinkClr xmlns:ahyp="http://schemas.microsoft.com/office/drawing/2018/hyperlinkcolor" val="tx"/>
                    </a:ext>
                  </a:extLst>
                </a:hlinkClick>
              </a:rPr>
              <a:t>34488892</a:t>
            </a:r>
            <a:r>
              <a:rPr lang="en-US" sz="1100" dirty="0"/>
              <a:t>; PMCID: PMC8419813. </a:t>
            </a:r>
          </a:p>
          <a:p>
            <a:pPr marL="234950" lvl="0" indent="-222250">
              <a:spcBef>
                <a:spcPts val="0"/>
              </a:spcBef>
              <a:spcAft>
                <a:spcPts val="600"/>
              </a:spcAft>
              <a:buFont typeface="+mj-lt"/>
              <a:buAutoNum type="arabicPeriod"/>
            </a:pPr>
            <a:r>
              <a:rPr lang="en-US" sz="1100" dirty="0"/>
              <a:t>Kelley AT, Dungan MT, Gordon AJ. Barriers and Facilitators to Buprenorphine Prescribing for Opioid Use Disorder in the Veterans Health Administration During COVID-19. J Addict Med. 2021 Sep-Oct 01;15(5):439-440. doi: 10.1097/ADM.0000000000000786. PMID: </a:t>
            </a:r>
            <a:r>
              <a:rPr lang="en-US" sz="1100" dirty="0">
                <a:hlinkClick r:id="rId8">
                  <a:extLst>
                    <a:ext uri="{A12FA001-AC4F-418D-AE19-62706E023703}">
                      <ahyp:hlinkClr xmlns:ahyp="http://schemas.microsoft.com/office/drawing/2018/hyperlinkcolor" val="tx"/>
                    </a:ext>
                  </a:extLst>
                </a:hlinkClick>
              </a:rPr>
              <a:t>33323694</a:t>
            </a:r>
            <a:r>
              <a:rPr lang="en-US" sz="1100" dirty="0"/>
              <a:t>; PMCID: PMC8489586.</a:t>
            </a:r>
          </a:p>
          <a:p>
            <a:pPr marL="234950" lvl="0" indent="-222250">
              <a:spcBef>
                <a:spcPts val="0"/>
              </a:spcBef>
              <a:spcAft>
                <a:spcPts val="600"/>
              </a:spcAft>
              <a:buFont typeface="+mj-lt"/>
              <a:buAutoNum type="arabicPeriod"/>
            </a:pPr>
            <a:r>
              <a:rPr lang="en-US" sz="1100" dirty="0"/>
              <a:t>Spelman JF, Edens EL, Maya S, Moore BA, Boggs A, MacLean RR, Ackland P, Becker WC, Lynch D, Garcia-Vassallo M, Burgo AL, Rosen MI, Gordon AJ. A Facility-Wide Plan to Increase Access to Medication for Opioid Use Disorder in Primary Care and General Mental Health Settings. Fed Pract. 2021 Oct;38(10):460-464. doi: 10.12788/fp.0186. PMID: </a:t>
            </a:r>
            <a:r>
              <a:rPr lang="en-US" sz="1100" dirty="0">
                <a:hlinkClick r:id="rId9">
                  <a:extLst>
                    <a:ext uri="{A12FA001-AC4F-418D-AE19-62706E023703}">
                      <ahyp:hlinkClr xmlns:ahyp="http://schemas.microsoft.com/office/drawing/2018/hyperlinkcolor" val="tx"/>
                    </a:ext>
                  </a:extLst>
                </a:hlinkClick>
              </a:rPr>
              <a:t>34733066</a:t>
            </a:r>
            <a:r>
              <a:rPr lang="en-US" sz="1100" dirty="0"/>
              <a:t>; PMCID: PMC8560103.</a:t>
            </a:r>
          </a:p>
          <a:p>
            <a:pPr marL="234950" lvl="0" indent="-222250">
              <a:spcBef>
                <a:spcPts val="0"/>
              </a:spcBef>
              <a:spcAft>
                <a:spcPts val="600"/>
              </a:spcAft>
              <a:buFont typeface="+mj-lt"/>
              <a:buAutoNum type="arabicPeriod"/>
            </a:pPr>
            <a:r>
              <a:rPr lang="en-US" sz="1100" dirty="0"/>
              <a:t>Hawkins EJ, Malte CA, Gordon AJ, Williams EC, Hagedorn HJ, Drexler K, Blanchard BE, Burden JL, Knoeppel J, Danner AN, Lott A, Liberto JG, Saxon AJ. Accessibility to Medication for Opioid Use Disorder After Interventions to Improve Prescribing Among Nonaddiction Clinics in the US Veterans Health Care System. JAMA Netw Open. 2021 Dec 1;4(12):e2137238. doi: 10.1001/jamanetworkopen.2021.37238. PMID: </a:t>
            </a:r>
            <a:r>
              <a:rPr lang="en-US" sz="1100" dirty="0">
                <a:hlinkClick r:id="rId10">
                  <a:extLst>
                    <a:ext uri="{A12FA001-AC4F-418D-AE19-62706E023703}">
                      <ahyp:hlinkClr xmlns:ahyp="http://schemas.microsoft.com/office/drawing/2018/hyperlinkcolor" val="tx"/>
                    </a:ext>
                  </a:extLst>
                </a:hlinkClick>
              </a:rPr>
              <a:t>34870679</a:t>
            </a:r>
            <a:r>
              <a:rPr lang="en-US" sz="1100" dirty="0"/>
              <a:t>; PMCID: PMC8649831.</a:t>
            </a:r>
          </a:p>
          <a:p>
            <a:pPr marL="234950" lvl="0" indent="-222250">
              <a:spcBef>
                <a:spcPts val="0"/>
              </a:spcBef>
              <a:spcAft>
                <a:spcPts val="600"/>
              </a:spcAft>
              <a:buFont typeface="+mj-lt"/>
              <a:buAutoNum type="arabicPeriod"/>
            </a:pPr>
            <a:r>
              <a:rPr lang="en-US" sz="1100" dirty="0"/>
              <a:t>Gordon AJ, Kenny M, Dungan M, Gustavson AM, Kelley AT, Jones AL, Hawkins E, Frank JW, Danner A, Liberto J, Hagedorn H. Are x-waiver trainings enough? Facilitators and barriers to buprenorphine prescribing after x-waiver trainings. Am J Addict. 2022 Mar;31(2):152-158. doi: 10.1111/ajad.13260. Epub 2022 Feb 3. PMID: </a:t>
            </a:r>
            <a:r>
              <a:rPr lang="en-US" sz="1100" dirty="0">
                <a:hlinkClick r:id="rId11">
                  <a:extLst>
                    <a:ext uri="{A12FA001-AC4F-418D-AE19-62706E023703}">
                      <ahyp:hlinkClr xmlns:ahyp="http://schemas.microsoft.com/office/drawing/2018/hyperlinkcolor" val="tx"/>
                    </a:ext>
                  </a:extLst>
                </a:hlinkClick>
              </a:rPr>
              <a:t>35118756</a:t>
            </a:r>
            <a:r>
              <a:rPr lang="en-US" sz="1100" dirty="0"/>
              <a:t>. </a:t>
            </a:r>
          </a:p>
          <a:p>
            <a:pPr marL="234950" lvl="0" indent="-222250">
              <a:spcBef>
                <a:spcPts val="0"/>
              </a:spcBef>
              <a:spcAft>
                <a:spcPts val="600"/>
              </a:spcAft>
              <a:buFont typeface="+mj-lt"/>
              <a:buAutoNum type="arabicPeriod"/>
            </a:pPr>
            <a:r>
              <a:rPr lang="en-US" sz="1100" dirty="0"/>
              <a:t>Jones AL, Kelley AT, Suo Y, Baylis JD, Codell NK, West NA, Gordon AJ. Trends in Health Service Utilization After Enrollment in an Interdisciplinary Primary Care Clinic for Veterans with Addiction, Social Determinants of Health, or Other Vulnerabilities. J Gen Intern Med. 2022 Feb 22:1–9. doi: 10.1007/s11606-022-07456-x. Epub ahead of print. PMID: </a:t>
            </a:r>
            <a:r>
              <a:rPr lang="en-US" sz="1100" dirty="0">
                <a:hlinkClick r:id="rId12">
                  <a:extLst>
                    <a:ext uri="{A12FA001-AC4F-418D-AE19-62706E023703}">
                      <ahyp:hlinkClr xmlns:ahyp="http://schemas.microsoft.com/office/drawing/2018/hyperlinkcolor" val="tx"/>
                    </a:ext>
                  </a:extLst>
                </a:hlinkClick>
              </a:rPr>
              <a:t>35194740</a:t>
            </a:r>
            <a:r>
              <a:rPr lang="en-US" sz="1100" dirty="0"/>
              <a:t>; PMCID: PMC8862702.</a:t>
            </a:r>
          </a:p>
          <a:p>
            <a:pPr marL="234950" lvl="0" indent="-222250">
              <a:spcBef>
                <a:spcPts val="0"/>
              </a:spcBef>
              <a:spcAft>
                <a:spcPts val="600"/>
              </a:spcAft>
              <a:buFont typeface="+mj-lt"/>
              <a:buAutoNum type="arabicPeriod"/>
            </a:pPr>
            <a:r>
              <a:rPr lang="en-US" sz="1100" dirty="0"/>
              <a:t>Radmall AO, Calder S, Codell N, Kelley AT, Hawkins E, Jones AL, Hagedorn H, Reynolds MA, Gordon AJ. Roles and perceptions of nurses during implementation of a medication treatment for opioid use disorder national initiative. J Addict Nurs. 2022;33(2):70-79. PMID: </a:t>
            </a:r>
            <a:r>
              <a:rPr lang="en-US" sz="1100" dirty="0">
                <a:hlinkClick r:id="rId13">
                  <a:extLst>
                    <a:ext uri="{A12FA001-AC4F-418D-AE19-62706E023703}">
                      <ahyp:hlinkClr xmlns:ahyp="http://schemas.microsoft.com/office/drawing/2018/hyperlinkcolor" val="tx"/>
                    </a:ext>
                  </a:extLst>
                </a:hlinkClick>
              </a:rPr>
              <a:t>3564010</a:t>
            </a:r>
            <a:endParaRPr lang="en-US" sz="1100" dirty="0"/>
          </a:p>
          <a:p>
            <a:pPr marL="234950" lvl="0" indent="-222250">
              <a:spcBef>
                <a:spcPts val="0"/>
              </a:spcBef>
              <a:spcAft>
                <a:spcPts val="600"/>
              </a:spcAft>
              <a:buFont typeface="+mj-lt"/>
              <a:buAutoNum type="arabicPeriod"/>
            </a:pPr>
            <a:r>
              <a:rPr lang="en-US" sz="1100" dirty="0"/>
              <a:t>Wyse JJ, Mackeu K, Lovejoy TI, Kansagara D, Tuepker A, Gordon AJ, Korthuis TP, Herreid-O’Neill A, Williams B, Morasco BJ. Expanding access to medications for opioid use disorder through locally initiated implementation. Addict Sci Clin Pract. 2022;17(1):32. PMID: </a:t>
            </a:r>
            <a:r>
              <a:rPr lang="en-US" sz="1100" dirty="0">
                <a:hlinkClick r:id="rId14">
                  <a:extLst>
                    <a:ext uri="{A12FA001-AC4F-418D-AE19-62706E023703}">
                      <ahyp:hlinkClr xmlns:ahyp="http://schemas.microsoft.com/office/drawing/2018/hyperlinkcolor" val="tx"/>
                    </a:ext>
                  </a:extLst>
                </a:hlinkClick>
              </a:rPr>
              <a:t>35725648</a:t>
            </a:r>
            <a:endParaRPr lang="en-US" sz="1100" dirty="0"/>
          </a:p>
          <a:p>
            <a:pPr marL="234950" indent="-222250">
              <a:spcBef>
                <a:spcPts val="0"/>
              </a:spcBef>
              <a:spcAft>
                <a:spcPts val="600"/>
              </a:spcAft>
              <a:buFont typeface="+mj-lt"/>
              <a:buAutoNum type="arabicPeriod"/>
            </a:pPr>
            <a:r>
              <a:rPr lang="en-US" sz="1100" dirty="0">
                <a:effectLst/>
                <a:ea typeface="Calibri" panose="020F0502020204030204" pitchFamily="34" charset="0"/>
              </a:rPr>
              <a:t>Kelley AT, Wilcox J, Baylis JD, Crossnohere NL, Magel J, Jones AL, Gordon AJ, Bridges JFP. Increasing Access to Buprenorphine for Opioid Use Disorder in Primary Care: an Assessment of Provider Incentives. J Gen Intern Med. 2022 Dec 5. doi: 10.1007/s11606-022-07975-7. Epub ahead of print. PMID: </a:t>
            </a:r>
            <a:r>
              <a:rPr lang="en-US" sz="1100" u="sng" dirty="0">
                <a:effectLst/>
                <a:ea typeface="Calibri" panose="020F0502020204030204" pitchFamily="34" charset="0"/>
                <a:hlinkClick r:id="rId15">
                  <a:extLst>
                    <a:ext uri="{A12FA001-AC4F-418D-AE19-62706E023703}">
                      <ahyp:hlinkClr xmlns:ahyp="http://schemas.microsoft.com/office/drawing/2018/hyperlinkcolor" val="tx"/>
                    </a:ext>
                  </a:extLst>
                </a:hlinkClick>
              </a:rPr>
              <a:t>36471194</a:t>
            </a:r>
            <a:endParaRPr lang="en-US" sz="1100" u="sng" dirty="0">
              <a:effectLst/>
              <a:ea typeface="Calibri" panose="020F0502020204030204" pitchFamily="34" charset="0"/>
            </a:endParaRPr>
          </a:p>
          <a:p>
            <a:pPr marL="234950" indent="-222250">
              <a:spcBef>
                <a:spcPts val="0"/>
              </a:spcBef>
              <a:spcAft>
                <a:spcPts val="600"/>
              </a:spcAft>
              <a:buFont typeface="+mj-lt"/>
              <a:buAutoNum type="arabicPeriod"/>
            </a:pPr>
            <a:r>
              <a:rPr lang="en-US" sz="1100" dirty="0">
                <a:effectLst/>
                <a:latin typeface="Arial" panose="020B0604020202020204" pitchFamily="34" charset="0"/>
                <a:ea typeface="Calibri" panose="020F0502020204030204" pitchFamily="34" charset="0"/>
                <a:cs typeface="Times New Roman" panose="02020603050405020304" pitchFamily="18" charset="0"/>
              </a:rPr>
              <a:t>Lott AM, Danner AN, Malte CA, Williams EC, Gordon AJ, Halvorson MA, Saxon AJ, Hagedorn HJ, Sayre GG, Hawkins EJ. Clinician Perspectives on Delivering Medication Treatment for Opioid Use Disorder during the COVID-19 Pandemic: A Qualitative Evaluation. </a:t>
            </a:r>
            <a:r>
              <a:rPr lang="en-US" sz="1100" i="1" dirty="0">
                <a:effectLst/>
                <a:latin typeface="Arial" panose="020B0604020202020204" pitchFamily="34" charset="0"/>
                <a:ea typeface="Calibri" panose="020F0502020204030204" pitchFamily="34" charset="0"/>
                <a:cs typeface="Times New Roman" panose="02020603050405020304" pitchFamily="18" charset="0"/>
              </a:rPr>
              <a:t>J Addict Med</a:t>
            </a:r>
            <a:r>
              <a:rPr lang="en-US" sz="1100" dirty="0">
                <a:effectLst/>
                <a:latin typeface="Arial" panose="020B0604020202020204" pitchFamily="34" charset="0"/>
                <a:ea typeface="Calibri" panose="020F0502020204030204" pitchFamily="34" charset="0"/>
                <a:cs typeface="Times New Roman" panose="02020603050405020304" pitchFamily="18" charset="0"/>
              </a:rPr>
              <a:t>. 2023 Mar 2. </a:t>
            </a:r>
            <a:r>
              <a:rPr lang="en-US" sz="1100" dirty="0" err="1">
                <a:effectLst/>
                <a:latin typeface="Arial" panose="020B0604020202020204" pitchFamily="34" charset="0"/>
                <a:ea typeface="Calibri" panose="020F0502020204030204" pitchFamily="34" charset="0"/>
                <a:cs typeface="Times New Roman" panose="02020603050405020304" pitchFamily="18" charset="0"/>
              </a:rPr>
              <a:t>doi</a:t>
            </a:r>
            <a:r>
              <a:rPr lang="en-US" sz="1100" dirty="0">
                <a:effectLst/>
                <a:latin typeface="Arial" panose="020B0604020202020204" pitchFamily="34" charset="0"/>
                <a:ea typeface="Calibri" panose="020F0502020204030204" pitchFamily="34" charset="0"/>
                <a:cs typeface="Times New Roman" panose="02020603050405020304" pitchFamily="18" charset="0"/>
              </a:rPr>
              <a:t>: 10.1097/ADM.0000000000001156. </a:t>
            </a:r>
            <a:r>
              <a:rPr lang="en-US" sz="1100" dirty="0" err="1">
                <a:effectLst/>
                <a:latin typeface="Arial" panose="020B0604020202020204" pitchFamily="34" charset="0"/>
                <a:ea typeface="Calibri" panose="020F0502020204030204" pitchFamily="34" charset="0"/>
                <a:cs typeface="Times New Roman" panose="02020603050405020304" pitchFamily="18" charset="0"/>
              </a:rPr>
              <a:t>Epub</a:t>
            </a:r>
            <a:r>
              <a:rPr lang="en-US" sz="1100" dirty="0">
                <a:effectLst/>
                <a:latin typeface="Arial" panose="020B0604020202020204" pitchFamily="34" charset="0"/>
                <a:ea typeface="Calibri" panose="020F0502020204030204" pitchFamily="34" charset="0"/>
                <a:cs typeface="Times New Roman" panose="02020603050405020304" pitchFamily="18" charset="0"/>
              </a:rPr>
              <a:t> ahead of print. PMID: </a:t>
            </a:r>
            <a:r>
              <a:rPr lang="en-US" sz="1100" u="sng" dirty="0">
                <a:effectLst/>
                <a:latin typeface="Arial" panose="020B0604020202020204" pitchFamily="34" charset="0"/>
                <a:ea typeface="Calibri" panose="020F050202020403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36862502</a:t>
            </a:r>
            <a:endParaRPr lang="en-US" sz="1100" u="sng" dirty="0">
              <a:effectLst/>
              <a:latin typeface="Arial" panose="020B0604020202020204" pitchFamily="34" charset="0"/>
              <a:ea typeface="Calibri" panose="020F0502020204030204" pitchFamily="34" charset="0"/>
              <a:cs typeface="Times New Roman" panose="02020603050405020304" pitchFamily="18" charset="0"/>
            </a:endParaRPr>
          </a:p>
          <a:p>
            <a:pPr marL="234950" indent="-222250">
              <a:spcBef>
                <a:spcPts val="0"/>
              </a:spcBef>
              <a:spcAft>
                <a:spcPts val="600"/>
              </a:spcAft>
              <a:buFont typeface="+mj-lt"/>
              <a:buAutoNum type="arabicPeriod"/>
            </a:pPr>
            <a:r>
              <a:rPr lang="en-US" sz="1100" dirty="0">
                <a:effectLst/>
                <a:latin typeface="Arial" panose="020B0604020202020204" pitchFamily="34" charset="0"/>
                <a:ea typeface="Times New Roman" panose="02020603050405020304" pitchFamily="18" charset="0"/>
              </a:rPr>
              <a:t>Percy A, Kelley AT, Valentino N, Butz A, Baylis JD, Suo Y, Gordon AJ, Jones AL. Care practices and utilization of clinical pharmacist practitioners in an interdisciplinary primary care model for the treatment of addiction and other patient vulnerabilities. Subst Abus. 2023. </a:t>
            </a:r>
            <a:r>
              <a:rPr lang="en-US" sz="1100" dirty="0" err="1">
                <a:effectLst/>
                <a:latin typeface="Arial" panose="020B0604020202020204" pitchFamily="34" charset="0"/>
                <a:ea typeface="Times New Roman" panose="02020603050405020304" pitchFamily="18" charset="0"/>
              </a:rPr>
              <a:t>Epub</a:t>
            </a:r>
            <a:r>
              <a:rPr lang="en-US" sz="1100" dirty="0">
                <a:effectLst/>
                <a:latin typeface="Arial" panose="020B0604020202020204" pitchFamily="34" charset="0"/>
                <a:ea typeface="Times New Roman" panose="02020603050405020304" pitchFamily="18" charset="0"/>
              </a:rPr>
              <a:t> ahead of print. PMID: </a:t>
            </a:r>
            <a:r>
              <a:rPr lang="en-US" sz="1100" u="sng" dirty="0">
                <a:effectLst/>
                <a:latin typeface="Arial" panose="020B0604020202020204" pitchFamily="34" charset="0"/>
                <a:ea typeface="Times New Roman" panose="02020603050405020304" pitchFamily="18" charset="0"/>
                <a:hlinkClick r:id="rId17">
                  <a:extLst>
                    <a:ext uri="{A12FA001-AC4F-418D-AE19-62706E023703}">
                      <ahyp:hlinkClr xmlns:ahyp="http://schemas.microsoft.com/office/drawing/2018/hyperlinkcolor" val="tx"/>
                    </a:ext>
                  </a:extLst>
                </a:hlinkClick>
              </a:rPr>
              <a:t>37840212</a:t>
            </a:r>
            <a:r>
              <a:rPr lang="en-US" sz="1100" dirty="0">
                <a:effectLst/>
              </a:rPr>
              <a:t> </a:t>
            </a:r>
            <a:endParaRPr lang="en-US" sz="1100" u="sng" dirty="0">
              <a:effectLst/>
              <a:latin typeface="Arial" panose="020B0604020202020204" pitchFamily="34" charset="0"/>
              <a:ea typeface="Calibri" panose="020F0502020204030204" pitchFamily="34" charset="0"/>
              <a:cs typeface="Times New Roman" panose="02020603050405020304" pitchFamily="18" charset="0"/>
            </a:endParaRPr>
          </a:p>
          <a:p>
            <a:pPr>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mj-lt"/>
              <a:buAutoNum type="arabicPeriod"/>
            </a:pPr>
            <a:endParaRPr lang="en-US" sz="1200" dirty="0">
              <a:effectLst/>
              <a:ea typeface="Calibri" panose="020F0502020204030204" pitchFamily="34" charset="0"/>
            </a:endParaRPr>
          </a:p>
          <a:p>
            <a:pPr lvl="0">
              <a:buFont typeface="+mj-lt"/>
              <a:buAutoNum type="arabicPeriod"/>
            </a:pPr>
            <a:endParaRPr lang="en-US" sz="1200" b="1" dirty="0">
              <a:solidFill>
                <a:srgbClr val="FF0000"/>
              </a:solidFill>
            </a:endParaRPr>
          </a:p>
        </p:txBody>
      </p:sp>
    </p:spTree>
    <p:extLst>
      <p:ext uri="{BB962C8B-B14F-4D97-AF65-F5344CB8AC3E}">
        <p14:creationId xmlns:p14="http://schemas.microsoft.com/office/powerpoint/2010/main" val="2197221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987A-E82E-703A-6689-7DA7CB66598C}"/>
              </a:ext>
            </a:extLst>
          </p:cNvPr>
          <p:cNvSpPr>
            <a:spLocks noGrp="1"/>
          </p:cNvSpPr>
          <p:nvPr>
            <p:ph type="title"/>
          </p:nvPr>
        </p:nvSpPr>
        <p:spPr>
          <a:xfrm>
            <a:off x="936043" y="330600"/>
            <a:ext cx="12845275" cy="659444"/>
          </a:xfrm>
        </p:spPr>
        <p:txBody>
          <a:bodyPr/>
          <a:lstStyle/>
          <a:p>
            <a:r>
              <a:rPr lang="en-US" dirty="0"/>
              <a:t>background</a:t>
            </a:r>
          </a:p>
        </p:txBody>
      </p:sp>
      <p:sp>
        <p:nvSpPr>
          <p:cNvPr id="3" name="Content Placeholder 2">
            <a:extLst>
              <a:ext uri="{FF2B5EF4-FFF2-40B4-BE49-F238E27FC236}">
                <a16:creationId xmlns:a16="http://schemas.microsoft.com/office/drawing/2014/main" id="{7FF9549C-4DC1-F539-916A-7E478FF7FA92}"/>
              </a:ext>
            </a:extLst>
          </p:cNvPr>
          <p:cNvSpPr>
            <a:spLocks noGrp="1"/>
          </p:cNvSpPr>
          <p:nvPr>
            <p:ph sz="half" idx="1"/>
          </p:nvPr>
        </p:nvSpPr>
        <p:spPr>
          <a:xfrm>
            <a:off x="936043" y="1060492"/>
            <a:ext cx="12845275" cy="6405180"/>
          </a:xfrm>
        </p:spPr>
        <p:txBody>
          <a:bodyPr/>
          <a:lstStyle/>
          <a:p>
            <a:r>
              <a:rPr lang="en-US" dirty="0">
                <a:solidFill>
                  <a:schemeClr val="tx1"/>
                </a:solidFill>
              </a:rPr>
              <a:t>Despite the recent repeal of the X-waiver, there exists many barriers for treating opioid use disorder (OUD) with medications (MOUD) </a:t>
            </a:r>
          </a:p>
          <a:p>
            <a:r>
              <a:rPr lang="en-US" dirty="0">
                <a:solidFill>
                  <a:schemeClr val="tx1"/>
                </a:solidFill>
              </a:rPr>
              <a:t>Clinical pharmacist practitioners (CPPs) may provide important activities in the provision of MOUD</a:t>
            </a:r>
            <a:endParaRPr lang="en-US" dirty="0"/>
          </a:p>
          <a:p>
            <a:pPr lvl="1"/>
            <a:r>
              <a:rPr lang="en-US" dirty="0">
                <a:solidFill>
                  <a:schemeClr val="tx1"/>
                </a:solidFill>
              </a:rPr>
              <a:t>largely an </a:t>
            </a:r>
            <a:r>
              <a:rPr lang="en-US" i="1" dirty="0">
                <a:solidFill>
                  <a:schemeClr val="tx1"/>
                </a:solidFill>
              </a:rPr>
              <a:t>untapped</a:t>
            </a:r>
            <a:r>
              <a:rPr lang="en-US" dirty="0">
                <a:solidFill>
                  <a:schemeClr val="tx1"/>
                </a:solidFill>
              </a:rPr>
              <a:t> provider resource, especially in office-based practices </a:t>
            </a:r>
          </a:p>
          <a:p>
            <a:r>
              <a:rPr lang="en-US" dirty="0">
                <a:solidFill>
                  <a:schemeClr val="tx1"/>
                </a:solidFill>
              </a:rPr>
              <a:t>The Veterans Health Administration’s (VHA) Stepped Care for Opioid Use Disorder Train the Trainer (SCOUTT) Initiative is implementing MOUD in at least </a:t>
            </a:r>
            <a:r>
              <a:rPr lang="en-US" dirty="0"/>
              <a:t>80</a:t>
            </a:r>
            <a:r>
              <a:rPr lang="en-US" dirty="0">
                <a:solidFill>
                  <a:schemeClr val="tx1"/>
                </a:solidFill>
              </a:rPr>
              <a:t> primary care, mental health, and pain clinics in 40 VHA facilities nationwide</a:t>
            </a:r>
          </a:p>
          <a:p>
            <a:pPr lvl="1"/>
            <a:r>
              <a:rPr lang="en-US" dirty="0">
                <a:solidFill>
                  <a:schemeClr val="tx1"/>
                </a:solidFill>
              </a:rPr>
              <a:t>MOUD provision in SCOUTT often involves the CPP but what activities they provide have not been fully described</a:t>
            </a:r>
          </a:p>
          <a:p>
            <a:endParaRPr lang="en-US" dirty="0"/>
          </a:p>
        </p:txBody>
      </p:sp>
    </p:spTree>
    <p:extLst>
      <p:ext uri="{BB962C8B-B14F-4D97-AF65-F5344CB8AC3E}">
        <p14:creationId xmlns:p14="http://schemas.microsoft.com/office/powerpoint/2010/main" val="424580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6D43-E526-71FA-BF79-9D3A8C28166C}"/>
              </a:ext>
            </a:extLst>
          </p:cNvPr>
          <p:cNvSpPr>
            <a:spLocks noGrp="1"/>
          </p:cNvSpPr>
          <p:nvPr>
            <p:ph type="title"/>
          </p:nvPr>
        </p:nvSpPr>
        <p:spPr>
          <a:xfrm>
            <a:off x="936043" y="330600"/>
            <a:ext cx="12845275" cy="659444"/>
          </a:xfrm>
        </p:spPr>
        <p:txBody>
          <a:bodyPr/>
          <a:lstStyle/>
          <a:p>
            <a:r>
              <a:rPr lang="en-US" dirty="0"/>
              <a:t>Veterans receiving MOUD </a:t>
            </a:r>
          </a:p>
        </p:txBody>
      </p:sp>
      <p:pic>
        <p:nvPicPr>
          <p:cNvPr id="8" name="Content Placeholder 7">
            <a:extLst>
              <a:ext uri="{FF2B5EF4-FFF2-40B4-BE49-F238E27FC236}">
                <a16:creationId xmlns:a16="http://schemas.microsoft.com/office/drawing/2014/main" id="{DBAA7944-3E98-3C00-3792-F762D7EF1044}"/>
              </a:ext>
            </a:extLst>
          </p:cNvPr>
          <p:cNvPicPr>
            <a:picLocks noGrp="1" noChangeAspect="1"/>
          </p:cNvPicPr>
          <p:nvPr>
            <p:ph sz="half" idx="1"/>
          </p:nvPr>
        </p:nvPicPr>
        <p:blipFill rotWithShape="1">
          <a:blip r:embed="rId2"/>
          <a:srcRect t="15336"/>
          <a:stretch/>
        </p:blipFill>
        <p:spPr>
          <a:xfrm>
            <a:off x="1345834" y="990600"/>
            <a:ext cx="12435254" cy="6364455"/>
          </a:xfrm>
        </p:spPr>
      </p:pic>
    </p:spTree>
    <p:extLst>
      <p:ext uri="{BB962C8B-B14F-4D97-AF65-F5344CB8AC3E}">
        <p14:creationId xmlns:p14="http://schemas.microsoft.com/office/powerpoint/2010/main" val="1682839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6D43-E526-71FA-BF79-9D3A8C28166C}"/>
              </a:ext>
            </a:extLst>
          </p:cNvPr>
          <p:cNvSpPr>
            <a:spLocks noGrp="1"/>
          </p:cNvSpPr>
          <p:nvPr>
            <p:ph type="title"/>
          </p:nvPr>
        </p:nvSpPr>
        <p:spPr/>
        <p:txBody>
          <a:bodyPr/>
          <a:lstStyle/>
          <a:p>
            <a:r>
              <a:rPr lang="en-US" dirty="0"/>
              <a:t>VA’S Stepped Care for Opioid Use Disorder</a:t>
            </a:r>
          </a:p>
        </p:txBody>
      </p:sp>
      <p:pic>
        <p:nvPicPr>
          <p:cNvPr id="4" name="Content Placeholder 3">
            <a:extLst>
              <a:ext uri="{FF2B5EF4-FFF2-40B4-BE49-F238E27FC236}">
                <a16:creationId xmlns:a16="http://schemas.microsoft.com/office/drawing/2014/main" id="{EC762CDD-0112-2ED4-FEF7-9B0E95D187AA}"/>
              </a:ext>
            </a:extLst>
          </p:cNvPr>
          <p:cNvPicPr>
            <a:picLocks noGrp="1" noChangeAspect="1"/>
          </p:cNvPicPr>
          <p:nvPr>
            <p:ph sz="half" idx="1"/>
          </p:nvPr>
        </p:nvPicPr>
        <p:blipFill>
          <a:blip r:embed="rId2"/>
          <a:stretch>
            <a:fillRect/>
          </a:stretch>
        </p:blipFill>
        <p:spPr>
          <a:xfrm>
            <a:off x="936043" y="969724"/>
            <a:ext cx="12844463" cy="6333098"/>
          </a:xfrm>
          <a:prstGeom prst="rect">
            <a:avLst/>
          </a:prstGeom>
        </p:spPr>
      </p:pic>
      <p:sp>
        <p:nvSpPr>
          <p:cNvPr id="6" name="TextBox 5">
            <a:extLst>
              <a:ext uri="{FF2B5EF4-FFF2-40B4-BE49-F238E27FC236}">
                <a16:creationId xmlns:a16="http://schemas.microsoft.com/office/drawing/2014/main" id="{B7F38E01-4D27-DDA0-3B9A-E1E1901106EE}"/>
              </a:ext>
            </a:extLst>
          </p:cNvPr>
          <p:cNvSpPr txBox="1"/>
          <p:nvPr/>
        </p:nvSpPr>
        <p:spPr>
          <a:xfrm>
            <a:off x="117642" y="7282502"/>
            <a:ext cx="14512758" cy="369332"/>
          </a:xfrm>
          <a:prstGeom prst="rect">
            <a:avLst/>
          </a:prstGeom>
          <a:noFill/>
        </p:spPr>
        <p:txBody>
          <a:bodyPr wrap="square">
            <a:spAutoFit/>
          </a:bodyPr>
          <a:lstStyle/>
          <a:p>
            <a:pPr algn="r"/>
            <a:r>
              <a:rPr lang="en-US" sz="900" b="0" i="0" dirty="0">
                <a:solidFill>
                  <a:srgbClr val="212121"/>
                </a:solidFill>
                <a:effectLst/>
                <a:latin typeface="Arial" panose="020B0604020202020204" pitchFamily="34" charset="0"/>
                <a:cs typeface="Arial" panose="020B0604020202020204" pitchFamily="34" charset="0"/>
              </a:rPr>
              <a:t>Gordon AJ, Drexler K, Hawkins EJ, Burden J, Codell NK, Mhatre-Owens A, Dungan MT, Hagedorn H. Stepped Care for Opioid Use Disorder Train the Trainer (SCOUTT) initiative: Expanding access to medication treatment for opioid use disorder within Veterans Health Administration facilities. Subst Abus. 2020;41(3):275-282</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819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3BB22-4DCC-4920-BF2D-8C56497D882E}"/>
              </a:ext>
            </a:extLst>
          </p:cNvPr>
          <p:cNvSpPr>
            <a:spLocks noGrp="1"/>
          </p:cNvSpPr>
          <p:nvPr>
            <p:ph type="title"/>
          </p:nvPr>
        </p:nvSpPr>
        <p:spPr>
          <a:xfrm>
            <a:off x="321155" y="330601"/>
            <a:ext cx="13970248" cy="659444"/>
          </a:xfrm>
        </p:spPr>
        <p:txBody>
          <a:bodyPr>
            <a:normAutofit fontScale="90000"/>
          </a:bodyPr>
          <a:lstStyle/>
          <a:p>
            <a:r>
              <a:rPr lang="en-US" dirty="0"/>
              <a:t>VA’s Stepped Care for Opioid Use Disorder Train the Trainer (SCOUTT) Initiative</a:t>
            </a:r>
          </a:p>
        </p:txBody>
      </p:sp>
      <p:sp>
        <p:nvSpPr>
          <p:cNvPr id="3" name="Content Placeholder 2">
            <a:extLst>
              <a:ext uri="{FF2B5EF4-FFF2-40B4-BE49-F238E27FC236}">
                <a16:creationId xmlns:a16="http://schemas.microsoft.com/office/drawing/2014/main" id="{77A69DDA-7413-4E74-A41F-C58FC79DFC83}"/>
              </a:ext>
            </a:extLst>
          </p:cNvPr>
          <p:cNvSpPr>
            <a:spLocks noGrp="1"/>
          </p:cNvSpPr>
          <p:nvPr>
            <p:ph sz="half" idx="1"/>
          </p:nvPr>
        </p:nvSpPr>
        <p:spPr>
          <a:xfrm>
            <a:off x="936625" y="1669774"/>
            <a:ext cx="12844463" cy="5796239"/>
          </a:xfrm>
        </p:spPr>
        <p:txBody>
          <a:bodyPr>
            <a:normAutofit/>
          </a:bodyPr>
          <a:lstStyle/>
          <a:p>
            <a:r>
              <a:rPr lang="en-US" dirty="0"/>
              <a:t>The purpose of SCOUTT is to facilitate access to medication treatment for opioid use disorder (MOUD) in non-SUD care settings</a:t>
            </a:r>
          </a:p>
          <a:p>
            <a:pPr lvl="1"/>
            <a:r>
              <a:rPr lang="en-US" dirty="0"/>
              <a:t>primary care</a:t>
            </a:r>
          </a:p>
          <a:p>
            <a:pPr lvl="1"/>
            <a:r>
              <a:rPr lang="en-US" dirty="0"/>
              <a:t>mental health</a:t>
            </a:r>
          </a:p>
          <a:p>
            <a:pPr lvl="1"/>
            <a:r>
              <a:rPr lang="en-US" dirty="0"/>
              <a:t>pain clinic </a:t>
            </a:r>
          </a:p>
        </p:txBody>
      </p:sp>
      <p:pic>
        <p:nvPicPr>
          <p:cNvPr id="5" name="Picture 4">
            <a:extLst>
              <a:ext uri="{FF2B5EF4-FFF2-40B4-BE49-F238E27FC236}">
                <a16:creationId xmlns:a16="http://schemas.microsoft.com/office/drawing/2014/main" id="{1FD0296E-2D98-48BB-954F-772F7EE96BEF}"/>
              </a:ext>
            </a:extLst>
          </p:cNvPr>
          <p:cNvPicPr>
            <a:picLocks noChangeAspect="1"/>
          </p:cNvPicPr>
          <p:nvPr/>
        </p:nvPicPr>
        <p:blipFill>
          <a:blip r:embed="rId3"/>
          <a:stretch>
            <a:fillRect/>
          </a:stretch>
        </p:blipFill>
        <p:spPr>
          <a:xfrm>
            <a:off x="11277600" y="3679383"/>
            <a:ext cx="3048000" cy="3012965"/>
          </a:xfrm>
          <a:prstGeom prst="rect">
            <a:avLst/>
          </a:prstGeom>
        </p:spPr>
      </p:pic>
      <p:sp>
        <p:nvSpPr>
          <p:cNvPr id="6" name="Rectangle 5">
            <a:extLst>
              <a:ext uri="{FF2B5EF4-FFF2-40B4-BE49-F238E27FC236}">
                <a16:creationId xmlns:a16="http://schemas.microsoft.com/office/drawing/2014/main" id="{6E913665-E456-4222-86C2-02151A065A50}"/>
              </a:ext>
            </a:extLst>
          </p:cNvPr>
          <p:cNvSpPr/>
          <p:nvPr/>
        </p:nvSpPr>
        <p:spPr>
          <a:xfrm>
            <a:off x="4626031" y="7537002"/>
            <a:ext cx="10004369" cy="338554"/>
          </a:xfrm>
          <a:prstGeom prst="rect">
            <a:avLst/>
          </a:prstGeom>
        </p:spPr>
        <p:txBody>
          <a:bodyPr wrap="square">
            <a:spAutoFit/>
          </a:bodyPr>
          <a:lstStyle/>
          <a:p>
            <a:pPr lvl="0" algn="r"/>
            <a:r>
              <a:rPr lang="en-US" sz="800" dirty="0">
                <a:latin typeface="Arial" panose="020B0604020202020204" pitchFamily="34" charset="0"/>
                <a:cs typeface="Arial" panose="020B0604020202020204" pitchFamily="34" charset="0"/>
              </a:rPr>
              <a:t>Gordon AJ, Drexler K, Hawkins EJ, Burden J, Codell NK, Mhatre-Owens A, Dungan MT, Hagedorn H. Stepped Care for Opioid Use Disorder Train the Trainer (SCOUTT) initiative: Expanding access to medication treatment for opioid use disorder within Veterans Health Administration facilities. Subst Abus. 2020;41(3):275-282</a:t>
            </a:r>
          </a:p>
        </p:txBody>
      </p:sp>
      <p:pic>
        <p:nvPicPr>
          <p:cNvPr id="8" name="Picture 7">
            <a:extLst>
              <a:ext uri="{FF2B5EF4-FFF2-40B4-BE49-F238E27FC236}">
                <a16:creationId xmlns:a16="http://schemas.microsoft.com/office/drawing/2014/main" id="{0A7D45EE-E825-5CF1-E2A9-27DFCAEE57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5681" y="3695188"/>
            <a:ext cx="5583624" cy="3438896"/>
          </a:xfrm>
          <a:prstGeom prst="rect">
            <a:avLst/>
          </a:prstGeom>
        </p:spPr>
      </p:pic>
    </p:spTree>
    <p:extLst>
      <p:ext uri="{BB962C8B-B14F-4D97-AF65-F5344CB8AC3E}">
        <p14:creationId xmlns:p14="http://schemas.microsoft.com/office/powerpoint/2010/main" val="1622851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6D43-E526-71FA-BF79-9D3A8C28166C}"/>
              </a:ext>
            </a:extLst>
          </p:cNvPr>
          <p:cNvSpPr>
            <a:spLocks noGrp="1"/>
          </p:cNvSpPr>
          <p:nvPr>
            <p:ph type="title"/>
          </p:nvPr>
        </p:nvSpPr>
        <p:spPr>
          <a:xfrm>
            <a:off x="936043" y="330600"/>
            <a:ext cx="12845275" cy="659444"/>
          </a:xfrm>
        </p:spPr>
        <p:txBody>
          <a:bodyPr/>
          <a:lstStyle/>
          <a:p>
            <a:r>
              <a:rPr lang="en-US" dirty="0"/>
              <a:t>CPP – VA Definition and services</a:t>
            </a:r>
          </a:p>
        </p:txBody>
      </p:sp>
      <p:sp>
        <p:nvSpPr>
          <p:cNvPr id="5" name="Content Placeholder 4">
            <a:extLst>
              <a:ext uri="{FF2B5EF4-FFF2-40B4-BE49-F238E27FC236}">
                <a16:creationId xmlns:a16="http://schemas.microsoft.com/office/drawing/2014/main" id="{080BDD33-12D8-6F57-1849-D7EF068FB2CF}"/>
              </a:ext>
            </a:extLst>
          </p:cNvPr>
          <p:cNvSpPr>
            <a:spLocks noGrp="1"/>
          </p:cNvSpPr>
          <p:nvPr>
            <p:ph sz="half" idx="1"/>
          </p:nvPr>
        </p:nvSpPr>
        <p:spPr>
          <a:xfrm>
            <a:off x="936043" y="1060492"/>
            <a:ext cx="12845275" cy="6405180"/>
          </a:xfrm>
        </p:spPr>
        <p:txBody>
          <a:bodyPr>
            <a:normAutofit/>
          </a:bodyPr>
          <a:lstStyle/>
          <a:p>
            <a:r>
              <a:rPr lang="en-US" dirty="0">
                <a:solidFill>
                  <a:schemeClr val="tx1"/>
                </a:solidFill>
              </a:rPr>
              <a:t>A Clinical Pharmacist Practitioner (</a:t>
            </a:r>
            <a:r>
              <a:rPr lang="en-US" sz="3200" b="1" i="1" dirty="0">
                <a:latin typeface="Arial" panose="020B0604020202020204" pitchFamily="34" charset="0"/>
                <a:cs typeface="Arial" panose="020B0604020202020204" pitchFamily="34" charset="0"/>
              </a:rPr>
              <a:t>CPP</a:t>
            </a:r>
            <a:r>
              <a:rPr lang="en-US" sz="3200" i="1" dirty="0">
                <a:latin typeface="Arial" panose="020B0604020202020204" pitchFamily="34" charset="0"/>
                <a:cs typeface="Arial" panose="020B0604020202020204" pitchFamily="34" charset="0"/>
              </a:rPr>
              <a:t>)</a:t>
            </a:r>
            <a:r>
              <a:rPr lang="en-US" sz="3200" b="1" i="1" dirty="0">
                <a:latin typeface="Arial" panose="020B0604020202020204" pitchFamily="34" charset="0"/>
                <a:cs typeface="Arial" panose="020B0604020202020204" pitchFamily="34" charset="0"/>
              </a:rPr>
              <a:t> is an interprofessional care team provider </a:t>
            </a:r>
            <a:r>
              <a:rPr lang="en-US" sz="3200" dirty="0">
                <a:latin typeface="Arial" panose="020B0604020202020204" pitchFamily="34" charset="0"/>
                <a:cs typeface="Arial" panose="020B0604020202020204" pitchFamily="34" charset="0"/>
              </a:rPr>
              <a:t>who is the medication management expert delivering comprehensive medication management via a patient centered approach in collaboration with the Veteran, physicians, and other members of the health care team</a:t>
            </a:r>
          </a:p>
          <a:p>
            <a:pPr lvl="1"/>
            <a:r>
              <a:rPr lang="en-US" dirty="0">
                <a:solidFill>
                  <a:srgbClr val="3F3F3F"/>
                </a:solidFill>
                <a:effectLst/>
                <a:latin typeface="Helvetica" pitchFamily="2" charset="0"/>
              </a:rPr>
              <a:t>VA CPP competency is ensured like all other VA prescribers through a robust credentialing and privileging process, including clinical care reviews</a:t>
            </a:r>
            <a:endParaRPr lang="en-US" dirty="0">
              <a:latin typeface="Arial" panose="020B0604020202020204" pitchFamily="34" charset="0"/>
              <a:cs typeface="Arial" panose="020B0604020202020204" pitchFamily="34" charset="0"/>
            </a:endParaRPr>
          </a:p>
          <a:p>
            <a:r>
              <a:rPr lang="en-US" dirty="0"/>
              <a:t>CPPs provide comprehensive SUD medication management under a scope of practice</a:t>
            </a:r>
          </a:p>
          <a:p>
            <a:pPr lvl="1"/>
            <a:r>
              <a:rPr lang="en-US" dirty="0"/>
              <a:t>integrated into some intensive outpatient SUD programs</a:t>
            </a:r>
          </a:p>
          <a:p>
            <a:pPr lvl="1"/>
            <a:r>
              <a:rPr lang="en-US" dirty="0"/>
              <a:t>inpatient psychiatric units</a:t>
            </a:r>
          </a:p>
          <a:p>
            <a:pPr lvl="1"/>
            <a:r>
              <a:rPr lang="en-US" dirty="0"/>
              <a:t>SCOUTT clinics</a:t>
            </a:r>
          </a:p>
        </p:txBody>
      </p:sp>
    </p:spTree>
    <p:extLst>
      <p:ext uri="{BB962C8B-B14F-4D97-AF65-F5344CB8AC3E}">
        <p14:creationId xmlns:p14="http://schemas.microsoft.com/office/powerpoint/2010/main" val="1364100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3056" y="386079"/>
            <a:ext cx="8469968" cy="2357119"/>
          </a:xfrm>
          <a:prstGeom prst="rect">
            <a:avLst/>
          </a:prstGeom>
          <a:solidFill>
            <a:srgbClr val="20235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68370" y="386078"/>
            <a:ext cx="5175952" cy="745744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CF365B19-C94D-46E8-B4CD-0B326A1327C1}"/>
              </a:ext>
            </a:extLst>
          </p:cNvPr>
          <p:cNvSpPr>
            <a:spLocks noGrp="1"/>
          </p:cNvSpPr>
          <p:nvPr>
            <p:ph type="sldNum" sz="quarter" idx="12"/>
          </p:nvPr>
        </p:nvSpPr>
        <p:spPr>
          <a:xfrm>
            <a:off x="12576470" y="7842188"/>
            <a:ext cx="1168400" cy="329184"/>
          </a:xfrm>
        </p:spPr>
        <p:txBody>
          <a:bodyPr>
            <a:normAutofit/>
          </a:bodyPr>
          <a:lstStyle/>
          <a:p>
            <a:pPr algn="r" defTabSz="1097280">
              <a:spcAft>
                <a:spcPts val="720"/>
              </a:spcAft>
              <a:defRPr/>
            </a:pPr>
            <a:fld id="{ACD12D91-5F71-FE4F-A594-B9667DC21877}" type="slidenum">
              <a:rPr lang="en-US" sz="1260">
                <a:solidFill>
                  <a:prstClr val="black">
                    <a:lumMod val="50000"/>
                    <a:lumOff val="50000"/>
                  </a:prstClr>
                </a:solidFill>
                <a:latin typeface="Calibri" panose="020F0502020204030204"/>
              </a:rPr>
              <a:pPr algn="r" defTabSz="1097280">
                <a:spcAft>
                  <a:spcPts val="720"/>
                </a:spcAft>
                <a:defRPr/>
              </a:pPr>
              <a:t>7</a:t>
            </a:fld>
            <a:endParaRPr lang="en-US" sz="1260">
              <a:solidFill>
                <a:prstClr val="black">
                  <a:lumMod val="50000"/>
                  <a:lumOff val="50000"/>
                </a:prstClr>
              </a:solidFill>
              <a:latin typeface="Calibri" panose="020F0502020204030204"/>
            </a:endParaRPr>
          </a:p>
        </p:txBody>
      </p:sp>
      <p:sp>
        <p:nvSpPr>
          <p:cNvPr id="12" name="Content Placeholder 9">
            <a:extLst>
              <a:ext uri="{FF2B5EF4-FFF2-40B4-BE49-F238E27FC236}">
                <a16:creationId xmlns:a16="http://schemas.microsoft.com/office/drawing/2014/main" id="{31D51AB2-764A-48CD-8DA5-55713BD75EDC}"/>
              </a:ext>
            </a:extLst>
          </p:cNvPr>
          <p:cNvSpPr>
            <a:spLocks noGrp="1"/>
          </p:cNvSpPr>
          <p:nvPr>
            <p:ph idx="1"/>
          </p:nvPr>
        </p:nvSpPr>
        <p:spPr>
          <a:xfrm>
            <a:off x="0" y="-1"/>
            <a:ext cx="3570088" cy="7548097"/>
          </a:xfrm>
          <a:solidFill>
            <a:schemeClr val="bg1">
              <a:lumMod val="50000"/>
            </a:schemeClr>
          </a:solidFill>
        </p:spPr>
        <p:txBody>
          <a:bodyPr anchor="t">
            <a:normAutofit fontScale="25000" lnSpcReduction="20000"/>
          </a:bodyPr>
          <a:lstStyle/>
          <a:p>
            <a:pPr marL="0" indent="0">
              <a:lnSpc>
                <a:spcPct val="120000"/>
              </a:lnSpc>
              <a:spcAft>
                <a:spcPts val="1440"/>
              </a:spcAft>
              <a:buNone/>
            </a:pPr>
            <a:r>
              <a:rPr lang="en-US" sz="9600" b="1" dirty="0">
                <a:solidFill>
                  <a:schemeClr val="bg1"/>
                </a:solidFill>
              </a:rPr>
              <a:t>CPP Delivery of Comprehensive Care:</a:t>
            </a:r>
          </a:p>
          <a:p>
            <a:pPr marL="164592" indent="-164592">
              <a:lnSpc>
                <a:spcPct val="120000"/>
              </a:lnSpc>
              <a:spcBef>
                <a:spcPts val="0"/>
              </a:spcBef>
              <a:spcAft>
                <a:spcPts val="960"/>
              </a:spcAft>
              <a:buClr>
                <a:schemeClr val="accent5">
                  <a:lumMod val="60000"/>
                  <a:lumOff val="40000"/>
                </a:schemeClr>
              </a:buClr>
            </a:pPr>
            <a:r>
              <a:rPr lang="en-US" sz="7680" dirty="0">
                <a:solidFill>
                  <a:schemeClr val="bg1"/>
                </a:solidFill>
              </a:rPr>
              <a:t>Multimodal care: initiate, monitor,  adjust medication and non-pharmacologic treatments</a:t>
            </a:r>
          </a:p>
          <a:p>
            <a:pPr marL="164592" indent="-164592">
              <a:lnSpc>
                <a:spcPct val="120000"/>
              </a:lnSpc>
              <a:spcBef>
                <a:spcPts val="0"/>
              </a:spcBef>
              <a:spcAft>
                <a:spcPts val="960"/>
              </a:spcAft>
              <a:buClr>
                <a:schemeClr val="accent5">
                  <a:lumMod val="60000"/>
                  <a:lumOff val="40000"/>
                </a:schemeClr>
              </a:buClr>
            </a:pPr>
            <a:r>
              <a:rPr lang="en-US" sz="7680" dirty="0">
                <a:solidFill>
                  <a:schemeClr val="bg1"/>
                </a:solidFill>
              </a:rPr>
              <a:t>Screening, brief intervention and referral for treatment (SBIRT)</a:t>
            </a:r>
          </a:p>
          <a:p>
            <a:pPr marL="164592" indent="-164592">
              <a:lnSpc>
                <a:spcPct val="120000"/>
              </a:lnSpc>
              <a:spcBef>
                <a:spcPts val="0"/>
              </a:spcBef>
              <a:spcAft>
                <a:spcPts val="960"/>
              </a:spcAft>
              <a:buClr>
                <a:schemeClr val="accent5">
                  <a:lumMod val="60000"/>
                  <a:lumOff val="40000"/>
                </a:schemeClr>
              </a:buClr>
            </a:pPr>
            <a:r>
              <a:rPr lang="en-US" sz="7680" dirty="0">
                <a:solidFill>
                  <a:schemeClr val="bg1"/>
                </a:solidFill>
              </a:rPr>
              <a:t>AUD, OUD, StimUD care</a:t>
            </a:r>
          </a:p>
          <a:p>
            <a:pPr marL="164592" indent="-164592">
              <a:lnSpc>
                <a:spcPct val="120000"/>
              </a:lnSpc>
              <a:spcBef>
                <a:spcPts val="0"/>
              </a:spcBef>
              <a:spcAft>
                <a:spcPts val="960"/>
              </a:spcAft>
              <a:buClr>
                <a:schemeClr val="accent5">
                  <a:lumMod val="60000"/>
                  <a:lumOff val="40000"/>
                </a:schemeClr>
              </a:buClr>
            </a:pPr>
            <a:r>
              <a:rPr lang="en-US" sz="7680" dirty="0">
                <a:solidFill>
                  <a:schemeClr val="bg1"/>
                </a:solidFill>
              </a:rPr>
              <a:t>Withdrawal management</a:t>
            </a:r>
          </a:p>
          <a:p>
            <a:pPr marL="164592" indent="-164592">
              <a:lnSpc>
                <a:spcPct val="120000"/>
              </a:lnSpc>
              <a:spcBef>
                <a:spcPts val="0"/>
              </a:spcBef>
              <a:spcAft>
                <a:spcPts val="960"/>
              </a:spcAft>
              <a:buClr>
                <a:schemeClr val="accent5">
                  <a:lumMod val="60000"/>
                  <a:lumOff val="40000"/>
                </a:schemeClr>
              </a:buClr>
            </a:pPr>
            <a:r>
              <a:rPr lang="en-US" sz="7680" dirty="0">
                <a:solidFill>
                  <a:schemeClr val="bg1"/>
                </a:solidFill>
              </a:rPr>
              <a:t>Address other care needs: Chronic Diseases, Mental Health, Pain Care</a:t>
            </a:r>
          </a:p>
          <a:p>
            <a:pPr marL="164592" indent="-164592">
              <a:lnSpc>
                <a:spcPct val="120000"/>
              </a:lnSpc>
              <a:spcBef>
                <a:spcPts val="0"/>
              </a:spcBef>
              <a:spcAft>
                <a:spcPts val="960"/>
              </a:spcAft>
              <a:buClr>
                <a:schemeClr val="accent5">
                  <a:lumMod val="60000"/>
                  <a:lumOff val="40000"/>
                </a:schemeClr>
              </a:buClr>
            </a:pPr>
            <a:r>
              <a:rPr lang="en-US" sz="7680" dirty="0">
                <a:solidFill>
                  <a:schemeClr val="bg1"/>
                </a:solidFill>
              </a:rPr>
              <a:t>Overdose education, prescribe naloxone</a:t>
            </a:r>
          </a:p>
          <a:p>
            <a:pPr marL="164592" indent="-164592">
              <a:lnSpc>
                <a:spcPct val="120000"/>
              </a:lnSpc>
              <a:spcBef>
                <a:spcPts val="0"/>
              </a:spcBef>
              <a:spcAft>
                <a:spcPts val="960"/>
              </a:spcAft>
              <a:buClr>
                <a:schemeClr val="accent5">
                  <a:lumMod val="60000"/>
                  <a:lumOff val="40000"/>
                </a:schemeClr>
              </a:buClr>
            </a:pPr>
            <a:r>
              <a:rPr lang="en-US" sz="7680" dirty="0">
                <a:solidFill>
                  <a:schemeClr val="bg1"/>
                </a:solidFill>
              </a:rPr>
              <a:t>Monitor and respond to drug testing, PDMP query</a:t>
            </a:r>
          </a:p>
          <a:p>
            <a:pPr marL="164592" indent="-164592">
              <a:lnSpc>
                <a:spcPct val="120000"/>
              </a:lnSpc>
              <a:spcBef>
                <a:spcPts val="0"/>
              </a:spcBef>
              <a:spcAft>
                <a:spcPts val="960"/>
              </a:spcAft>
              <a:buClr>
                <a:schemeClr val="accent5">
                  <a:lumMod val="60000"/>
                  <a:lumOff val="40000"/>
                </a:schemeClr>
              </a:buClr>
            </a:pPr>
            <a:r>
              <a:rPr lang="en-US" sz="7680" dirty="0">
                <a:solidFill>
                  <a:schemeClr val="bg1"/>
                </a:solidFill>
              </a:rPr>
              <a:t>Screen for suicide risk</a:t>
            </a:r>
          </a:p>
          <a:p>
            <a:pPr marL="164592" indent="-164592">
              <a:lnSpc>
                <a:spcPct val="120000"/>
              </a:lnSpc>
              <a:spcBef>
                <a:spcPts val="0"/>
              </a:spcBef>
              <a:spcAft>
                <a:spcPts val="960"/>
              </a:spcAft>
              <a:buClr>
                <a:schemeClr val="accent5">
                  <a:lumMod val="60000"/>
                  <a:lumOff val="40000"/>
                </a:schemeClr>
              </a:buClr>
            </a:pPr>
            <a:r>
              <a:rPr lang="en-US" sz="7680" dirty="0">
                <a:solidFill>
                  <a:schemeClr val="bg1"/>
                </a:solidFill>
              </a:rPr>
              <a:t>Care Coordination, referrals</a:t>
            </a:r>
          </a:p>
          <a:p>
            <a:pPr marL="0" indent="0">
              <a:buNone/>
            </a:pPr>
            <a:endParaRPr lang="en-US" dirty="0">
              <a:solidFill>
                <a:schemeClr val="bg1"/>
              </a:solidFill>
            </a:endParaRPr>
          </a:p>
        </p:txBody>
      </p:sp>
      <p:pic>
        <p:nvPicPr>
          <p:cNvPr id="2" name="Picture 1" descr="Timeline&#10;&#10;Description automatically generated">
            <a:extLst>
              <a:ext uri="{FF2B5EF4-FFF2-40B4-BE49-F238E27FC236}">
                <a16:creationId xmlns:a16="http://schemas.microsoft.com/office/drawing/2014/main" id="{43AC5951-4F73-71D2-EED6-B30CF89514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41" t="7540" r="4979"/>
          <a:stretch/>
        </p:blipFill>
        <p:spPr>
          <a:xfrm>
            <a:off x="3570088" y="-1"/>
            <a:ext cx="11060312" cy="7546768"/>
          </a:xfrm>
          <a:prstGeom prst="rect">
            <a:avLst/>
          </a:prstGeom>
        </p:spPr>
      </p:pic>
      <p:sp>
        <p:nvSpPr>
          <p:cNvPr id="3" name="Title 1">
            <a:extLst>
              <a:ext uri="{FF2B5EF4-FFF2-40B4-BE49-F238E27FC236}">
                <a16:creationId xmlns:a16="http://schemas.microsoft.com/office/drawing/2014/main" id="{5F181281-92EE-AF58-703F-3FCE60CDD679}"/>
              </a:ext>
            </a:extLst>
          </p:cNvPr>
          <p:cNvSpPr>
            <a:spLocks noGrp="1"/>
          </p:cNvSpPr>
          <p:nvPr>
            <p:ph type="title"/>
          </p:nvPr>
        </p:nvSpPr>
        <p:spPr>
          <a:xfrm>
            <a:off x="0" y="7546765"/>
            <a:ext cx="14630400" cy="682835"/>
          </a:xfr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vert="horz" lIns="109728" tIns="54864" rIns="109728" bIns="54864" rtlCol="0" anchor="ctr">
            <a:noAutofit/>
          </a:bodyPr>
          <a:lstStyle/>
          <a:p>
            <a:pPr algn="ctr">
              <a:lnSpc>
                <a:spcPct val="100000"/>
              </a:lnSpc>
              <a:spcBef>
                <a:spcPts val="720"/>
              </a:spcBef>
            </a:pPr>
            <a:r>
              <a:rPr lang="en-US" sz="2400" dirty="0">
                <a:solidFill>
                  <a:schemeClr val="tx1"/>
                </a:solidFill>
                <a:latin typeface="+mj-lt"/>
              </a:rPr>
              <a:t>With the removal of the DATA-Waiver program, DEA registered VA CPPs now prescribe buprenorphine for OUD!</a:t>
            </a:r>
          </a:p>
        </p:txBody>
      </p:sp>
    </p:spTree>
    <p:extLst>
      <p:ext uri="{BB962C8B-B14F-4D97-AF65-F5344CB8AC3E}">
        <p14:creationId xmlns:p14="http://schemas.microsoft.com/office/powerpoint/2010/main" val="382546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4835D9-70DB-C5C2-15C8-774808BE571D}"/>
              </a:ext>
            </a:extLst>
          </p:cNvPr>
          <p:cNvSpPr>
            <a:spLocks noGrp="1"/>
          </p:cNvSpPr>
          <p:nvPr>
            <p:ph type="title"/>
          </p:nvPr>
        </p:nvSpPr>
        <p:spPr/>
        <p:txBody>
          <a:bodyPr/>
          <a:lstStyle/>
          <a:p>
            <a:r>
              <a:rPr lang="en-US" dirty="0"/>
              <a:t>CPP PRESCRIPTIVE OPPORTUNITY – for MOUD</a:t>
            </a:r>
          </a:p>
        </p:txBody>
      </p:sp>
      <p:sp>
        <p:nvSpPr>
          <p:cNvPr id="3" name="Content Placeholder 2">
            <a:extLst>
              <a:ext uri="{FF2B5EF4-FFF2-40B4-BE49-F238E27FC236}">
                <a16:creationId xmlns:a16="http://schemas.microsoft.com/office/drawing/2014/main" id="{C5B7CF2D-0474-EEAC-598D-B56C5DA24C43}"/>
              </a:ext>
            </a:extLst>
          </p:cNvPr>
          <p:cNvSpPr>
            <a:spLocks noGrp="1"/>
          </p:cNvSpPr>
          <p:nvPr>
            <p:ph sz="half" idx="1"/>
          </p:nvPr>
        </p:nvSpPr>
        <p:spPr>
          <a:xfrm>
            <a:off x="936043" y="1060492"/>
            <a:ext cx="12845275" cy="6405180"/>
          </a:xfrm>
        </p:spPr>
        <p:txBody>
          <a:bodyPr>
            <a:normAutofit fontScale="92500"/>
          </a:bodyPr>
          <a:lstStyle/>
          <a:p>
            <a:r>
              <a:rPr lang="en-US" dirty="0"/>
              <a:t>With the removal of the DATA-Waiver program (following passage of the 2023 Consolidated Appropriations Act)</a:t>
            </a:r>
          </a:p>
          <a:p>
            <a:pPr lvl="1"/>
            <a:r>
              <a:rPr lang="en-US" dirty="0"/>
              <a:t>DEA registered VA CPPs now prescribe buprenorphine for OUD</a:t>
            </a:r>
          </a:p>
          <a:p>
            <a:r>
              <a:rPr lang="en-US" dirty="0"/>
              <a:t>Some CPPs can independently prescribe buprenorphine for OUD</a:t>
            </a:r>
          </a:p>
          <a:p>
            <a:pPr lvl="1"/>
            <a:r>
              <a:rPr lang="en-US" dirty="0"/>
              <a:t>11+ states allow pharmacists to prescribe controlled substances under collaborative practice agreements (CPAs)</a:t>
            </a:r>
          </a:p>
          <a:p>
            <a:r>
              <a:rPr lang="en-US" dirty="0"/>
              <a:t>In the VA, from January – September 2023:</a:t>
            </a:r>
          </a:p>
          <a:p>
            <a:pPr lvl="1"/>
            <a:r>
              <a:rPr lang="en-US" b="1" dirty="0">
                <a:solidFill>
                  <a:srgbClr val="B01C32"/>
                </a:solidFill>
              </a:rPr>
              <a:t>75 CPPs </a:t>
            </a:r>
            <a:r>
              <a:rPr lang="en-US" dirty="0"/>
              <a:t>with </a:t>
            </a:r>
            <a:r>
              <a:rPr lang="en-US" b="1" dirty="0">
                <a:solidFill>
                  <a:srgbClr val="B01C32"/>
                </a:solidFill>
              </a:rPr>
              <a:t>controlled substance prescriptive authority </a:t>
            </a:r>
            <a:r>
              <a:rPr lang="en-US" dirty="0"/>
              <a:t>have prescribed </a:t>
            </a:r>
            <a:r>
              <a:rPr lang="en-US" b="1" dirty="0">
                <a:solidFill>
                  <a:srgbClr val="B01C32"/>
                </a:solidFill>
              </a:rPr>
              <a:t>buprenorphine for OUD to </a:t>
            </a:r>
            <a:r>
              <a:rPr lang="en-US" b="1" i="1" dirty="0">
                <a:solidFill>
                  <a:srgbClr val="B01C32"/>
                </a:solidFill>
              </a:rPr>
              <a:t>861 Veterans across 42 VA facilities</a:t>
            </a:r>
          </a:p>
          <a:p>
            <a:r>
              <a:rPr lang="en-US" dirty="0"/>
              <a:t>Even in states without prescribing authority, CPPs with specialty training and board certification in mental health can improve treatment access and SUD medication management in a variety of ways</a:t>
            </a:r>
          </a:p>
          <a:p>
            <a:endParaRPr lang="en-US" dirty="0"/>
          </a:p>
        </p:txBody>
      </p:sp>
      <p:sp>
        <p:nvSpPr>
          <p:cNvPr id="6" name="TextBox 5">
            <a:extLst>
              <a:ext uri="{FF2B5EF4-FFF2-40B4-BE49-F238E27FC236}">
                <a16:creationId xmlns:a16="http://schemas.microsoft.com/office/drawing/2014/main" id="{415F36B6-0CAD-EAB5-998A-2FA948C1C512}"/>
              </a:ext>
            </a:extLst>
          </p:cNvPr>
          <p:cNvSpPr txBox="1"/>
          <p:nvPr/>
        </p:nvSpPr>
        <p:spPr>
          <a:xfrm>
            <a:off x="1898316" y="7169150"/>
            <a:ext cx="12691977" cy="707886"/>
          </a:xfrm>
          <a:prstGeom prst="rect">
            <a:avLst/>
          </a:prstGeom>
          <a:noFill/>
        </p:spPr>
        <p:txBody>
          <a:bodyPr wrap="square">
            <a:spAutoFit/>
          </a:bodyPr>
          <a:lstStyle/>
          <a:p>
            <a:pPr algn="r"/>
            <a:r>
              <a:rPr lang="en-US" sz="800" b="0" i="0" u="none" strike="noStrike" baseline="0" dirty="0">
                <a:latin typeface="Arial" panose="020B0604020202020204" pitchFamily="34" charset="0"/>
                <a:cs typeface="Arial" panose="020B0604020202020204" pitchFamily="34" charset="0"/>
              </a:rPr>
              <a:t>American Pharmacists Association. </a:t>
            </a:r>
            <a:r>
              <a:rPr lang="en-US" sz="800" b="0" i="0" u="none" strike="noStrike" baseline="0" dirty="0" err="1">
                <a:latin typeface="Arial" panose="020B0604020202020204" pitchFamily="34" charset="0"/>
                <a:cs typeface="Arial" panose="020B0604020202020204" pitchFamily="34" charset="0"/>
              </a:rPr>
              <a:t>APhA</a:t>
            </a:r>
            <a:r>
              <a:rPr lang="en-US" sz="800" b="0" i="0" u="none" strike="noStrike" baseline="0" dirty="0">
                <a:latin typeface="Arial" panose="020B0604020202020204" pitchFamily="34" charset="0"/>
                <a:cs typeface="Arial" panose="020B0604020202020204" pitchFamily="34" charset="0"/>
              </a:rPr>
              <a:t> scope of practice. Accessed June 13, 2022. </a:t>
            </a:r>
            <a:r>
              <a:rPr lang="en-US" sz="800" b="0" i="0" u="none" strike="noStrike" baseline="0" dirty="0">
                <a:latin typeface="Arial" panose="020B0604020202020204" pitchFamily="34" charset="0"/>
                <a:cs typeface="Arial" panose="020B0604020202020204" pitchFamily="34" charset="0"/>
                <a:hlinkClick r:id="rId2"/>
              </a:rPr>
              <a:t>https://www.pharmacist.com/Practice/Practice-Resources/Scope-of-Practice</a:t>
            </a:r>
            <a:r>
              <a:rPr lang="en-US" sz="800" b="0" i="0" u="none" strike="noStrike" baseline="0" dirty="0">
                <a:latin typeface="Arial" panose="020B0604020202020204" pitchFamily="34" charset="0"/>
                <a:cs typeface="Arial" panose="020B0604020202020204" pitchFamily="34" charset="0"/>
              </a:rPr>
              <a:t> </a:t>
            </a:r>
          </a:p>
          <a:p>
            <a:pPr algn="r"/>
            <a:r>
              <a:rPr lang="en-US" sz="800" b="0" i="0" u="none" strike="noStrike" baseline="0" dirty="0" err="1">
                <a:latin typeface="Arial" panose="020B0604020202020204" pitchFamily="34" charset="0"/>
                <a:cs typeface="Arial" panose="020B0604020202020204" pitchFamily="34" charset="0"/>
              </a:rPr>
              <a:t>Grgas</a:t>
            </a:r>
            <a:r>
              <a:rPr lang="en-US" sz="800" b="0" i="0" u="none" strike="noStrike" baseline="0" dirty="0">
                <a:latin typeface="Arial" panose="020B0604020202020204" pitchFamily="34" charset="0"/>
                <a:cs typeface="Arial" panose="020B0604020202020204" pitchFamily="34" charset="0"/>
              </a:rPr>
              <a:t> M. Clinical psychiatric pharmacist involvement in an outpatient buprenorphine program. </a:t>
            </a:r>
            <a:r>
              <a:rPr lang="en-US" sz="800" b="0" i="1" u="none" strike="noStrike" baseline="0" dirty="0" err="1">
                <a:latin typeface="Arial" panose="020B0604020202020204" pitchFamily="34" charset="0"/>
                <a:cs typeface="Arial" panose="020B0604020202020204" pitchFamily="34" charset="0"/>
              </a:rPr>
              <a:t>Ment</a:t>
            </a:r>
            <a:r>
              <a:rPr lang="en-US" sz="800" b="0" i="1" u="none" strike="noStrike" baseline="0" dirty="0">
                <a:latin typeface="Arial" panose="020B0604020202020204" pitchFamily="34" charset="0"/>
                <a:cs typeface="Arial" panose="020B0604020202020204" pitchFamily="34" charset="0"/>
              </a:rPr>
              <a:t> Health Clin</a:t>
            </a:r>
            <a:r>
              <a:rPr lang="en-US" sz="800" b="0" i="0" u="none" strike="noStrike" baseline="0" dirty="0">
                <a:latin typeface="Arial" panose="020B0604020202020204" pitchFamily="34" charset="0"/>
                <a:cs typeface="Arial" panose="020B0604020202020204" pitchFamily="34" charset="0"/>
              </a:rPr>
              <a:t>. 2013;3(6):290-291 </a:t>
            </a:r>
          </a:p>
          <a:p>
            <a:pPr algn="r"/>
            <a:r>
              <a:rPr lang="en-US" sz="800" b="0" i="0" u="none" strike="noStrike" baseline="0" dirty="0" err="1">
                <a:latin typeface="Arial" panose="020B0604020202020204" pitchFamily="34" charset="0"/>
                <a:cs typeface="Arial" panose="020B0604020202020204" pitchFamily="34" charset="0"/>
              </a:rPr>
              <a:t>DeRonne</a:t>
            </a:r>
            <a:r>
              <a:rPr lang="en-US" sz="800" b="0" i="0" u="none" strike="noStrike" baseline="0" dirty="0">
                <a:latin typeface="Arial" panose="020B0604020202020204" pitchFamily="34" charset="0"/>
                <a:cs typeface="Arial" panose="020B0604020202020204" pitchFamily="34" charset="0"/>
              </a:rPr>
              <a:t> BM, Wong KR, Schultz E, Jones E, Krebs EE. Implementation of a pharmacist care manager model to expand availability of medications for opioid use disorder. </a:t>
            </a:r>
            <a:r>
              <a:rPr lang="en-US" sz="800" b="0" i="1" u="none" strike="noStrike" baseline="0" dirty="0">
                <a:latin typeface="Arial" panose="020B0604020202020204" pitchFamily="34" charset="0"/>
                <a:cs typeface="Arial" panose="020B0604020202020204" pitchFamily="34" charset="0"/>
              </a:rPr>
              <a:t>Am J Health Syst Pharm</a:t>
            </a:r>
            <a:r>
              <a:rPr lang="en-US" sz="800" b="0" i="0" u="none" strike="noStrike" baseline="0" dirty="0">
                <a:latin typeface="Arial" panose="020B0604020202020204" pitchFamily="34" charset="0"/>
                <a:cs typeface="Arial" panose="020B0604020202020204" pitchFamily="34" charset="0"/>
              </a:rPr>
              <a:t>. 2021;78(4):354-359 </a:t>
            </a:r>
          </a:p>
          <a:p>
            <a:pPr algn="r"/>
            <a:r>
              <a:rPr lang="en-US" sz="800" b="0" i="0" u="none" strike="noStrike" baseline="0" dirty="0">
                <a:latin typeface="Arial" panose="020B0604020202020204" pitchFamily="34" charset="0"/>
                <a:cs typeface="Arial" panose="020B0604020202020204" pitchFamily="34" charset="0"/>
              </a:rPr>
              <a:t> </a:t>
            </a:r>
            <a:r>
              <a:rPr lang="en-US" sz="800" b="0" i="0" u="none" strike="noStrike" baseline="0" dirty="0" err="1">
                <a:latin typeface="Arial" panose="020B0604020202020204" pitchFamily="34" charset="0"/>
                <a:cs typeface="Arial" panose="020B0604020202020204" pitchFamily="34" charset="0"/>
              </a:rPr>
              <a:t>Dimitropoulos</a:t>
            </a:r>
            <a:r>
              <a:rPr lang="en-US" sz="800" b="0" i="0" u="none" strike="noStrike" baseline="0" dirty="0">
                <a:latin typeface="Arial" panose="020B0604020202020204" pitchFamily="34" charset="0"/>
                <a:cs typeface="Arial" panose="020B0604020202020204" pitchFamily="34" charset="0"/>
              </a:rPr>
              <a:t> E, </a:t>
            </a:r>
            <a:r>
              <a:rPr lang="en-US" sz="800" b="0" i="0" u="none" strike="noStrike" baseline="0" dirty="0" err="1">
                <a:latin typeface="Arial" panose="020B0604020202020204" pitchFamily="34" charset="0"/>
                <a:cs typeface="Arial" panose="020B0604020202020204" pitchFamily="34" charset="0"/>
              </a:rPr>
              <a:t>Bertucci</a:t>
            </a:r>
            <a:r>
              <a:rPr lang="en-US" sz="800" b="0" i="0" u="none" strike="noStrike" baseline="0" dirty="0">
                <a:latin typeface="Arial" panose="020B0604020202020204" pitchFamily="34" charset="0"/>
                <a:cs typeface="Arial" panose="020B0604020202020204" pitchFamily="34" charset="0"/>
              </a:rPr>
              <a:t> S, Wong K. Integration of a clinical pharmacy specialist into a substance use disorder intensive outpatient treatment program to improve prescribing rates of alcohol use disorder pharmacotherapy. </a:t>
            </a:r>
            <a:r>
              <a:rPr lang="en-US" sz="800" b="0" i="1" u="none" strike="noStrike" baseline="0" dirty="0">
                <a:latin typeface="Arial" panose="020B0604020202020204" pitchFamily="34" charset="0"/>
                <a:cs typeface="Arial" panose="020B0604020202020204" pitchFamily="34" charset="0"/>
              </a:rPr>
              <a:t>Subst Abus</a:t>
            </a:r>
            <a:r>
              <a:rPr lang="en-US" sz="800" b="0" i="0" u="none" strike="noStrike" baseline="0" dirty="0">
                <a:latin typeface="Arial" panose="020B0604020202020204" pitchFamily="34" charset="0"/>
                <a:cs typeface="Arial" panose="020B0604020202020204" pitchFamily="34" charset="0"/>
              </a:rPr>
              <a:t>. 2018;39(2):190-192</a:t>
            </a:r>
            <a:endParaRPr lang="en-US" sz="800" dirty="0">
              <a:latin typeface="Arial" panose="020B0604020202020204" pitchFamily="34" charset="0"/>
              <a:cs typeface="Arial" panose="020B0604020202020204" pitchFamily="34" charset="0"/>
            </a:endParaRPr>
          </a:p>
          <a:p>
            <a:pPr algn="r"/>
            <a:r>
              <a:rPr lang="en-US" sz="800" dirty="0">
                <a:latin typeface="Arial" panose="020B0604020202020204" pitchFamily="34" charset="0"/>
                <a:cs typeface="Arial" panose="020B0604020202020204" pitchFamily="34" charset="0"/>
              </a:rPr>
              <a:t>Adams JA, </a:t>
            </a:r>
            <a:r>
              <a:rPr lang="en-US" sz="800" dirty="0" err="1">
                <a:latin typeface="Arial" panose="020B0604020202020204" pitchFamily="34" charset="0"/>
                <a:cs typeface="Arial" panose="020B0604020202020204" pitchFamily="34" charset="0"/>
              </a:rPr>
              <a:t>Choipski</a:t>
            </a:r>
            <a:r>
              <a:rPr lang="en-US" sz="800" dirty="0">
                <a:latin typeface="Arial" panose="020B0604020202020204" pitchFamily="34" charset="0"/>
                <a:cs typeface="Arial" panose="020B0604020202020204" pitchFamily="34" charset="0"/>
              </a:rPr>
              <a:t> NL, Adams AJ. Opportunities for pharmacists prescriptive authority of buprenorphine following passage of the Mainstreaming Addiction Treatment (MAT) Act. J Amer Pharm Assoc. 2023;63):1495-1499</a:t>
            </a:r>
            <a:r>
              <a:rPr lang="en-US" sz="800" b="0" i="0" u="none" strike="noStrike" baseline="0" dirty="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474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6D43-E526-71FA-BF79-9D3A8C28166C}"/>
              </a:ext>
            </a:extLst>
          </p:cNvPr>
          <p:cNvSpPr>
            <a:spLocks noGrp="1"/>
          </p:cNvSpPr>
          <p:nvPr>
            <p:ph type="title"/>
          </p:nvPr>
        </p:nvSpPr>
        <p:spPr>
          <a:xfrm>
            <a:off x="936043" y="330600"/>
            <a:ext cx="12845275" cy="659444"/>
          </a:xfrm>
        </p:spPr>
        <p:txBody>
          <a:bodyPr/>
          <a:lstStyle/>
          <a:p>
            <a:r>
              <a:rPr lang="en-US" dirty="0"/>
              <a:t>The OPPORTUNITIES FOR CPP to MANAGE and/r PRESCRIBE MOUD</a:t>
            </a:r>
          </a:p>
        </p:txBody>
      </p:sp>
      <p:sp>
        <p:nvSpPr>
          <p:cNvPr id="7" name="TextBox 6">
            <a:extLst>
              <a:ext uri="{FF2B5EF4-FFF2-40B4-BE49-F238E27FC236}">
                <a16:creationId xmlns:a16="http://schemas.microsoft.com/office/drawing/2014/main" id="{044B9803-F92C-6187-9DDA-37579A43DC47}"/>
              </a:ext>
            </a:extLst>
          </p:cNvPr>
          <p:cNvSpPr txBox="1"/>
          <p:nvPr/>
        </p:nvSpPr>
        <p:spPr>
          <a:xfrm>
            <a:off x="1938423" y="7607634"/>
            <a:ext cx="12691977" cy="215444"/>
          </a:xfrm>
          <a:prstGeom prst="rect">
            <a:avLst/>
          </a:prstGeom>
          <a:noFill/>
        </p:spPr>
        <p:txBody>
          <a:bodyPr wrap="square">
            <a:spAutoFit/>
          </a:bodyPr>
          <a:lstStyle/>
          <a:p>
            <a:pPr algn="r"/>
            <a:r>
              <a:rPr lang="en-US" sz="800" b="0" i="0" dirty="0">
                <a:solidFill>
                  <a:srgbClr val="333333"/>
                </a:solidFill>
                <a:effectLst/>
                <a:latin typeface="Open Sans" panose="020B0606030504020204" pitchFamily="34" charset="0"/>
              </a:rPr>
              <a:t>Adams AJ, Weaver KK. The Continuum of Pharmacist Prescriptive Authority. </a:t>
            </a:r>
            <a:r>
              <a:rPr lang="en-US" sz="800" b="0" i="1" dirty="0">
                <a:solidFill>
                  <a:srgbClr val="333333"/>
                </a:solidFill>
                <a:effectLst/>
                <a:latin typeface="Open Sans" panose="020B0606030504020204" pitchFamily="34" charset="0"/>
              </a:rPr>
              <a:t>Annals of Pharmacotherapy</a:t>
            </a:r>
            <a:r>
              <a:rPr lang="en-US" sz="800" b="0" i="0" dirty="0">
                <a:solidFill>
                  <a:srgbClr val="333333"/>
                </a:solidFill>
                <a:effectLst/>
                <a:latin typeface="Open Sans" panose="020B0606030504020204" pitchFamily="34" charset="0"/>
              </a:rPr>
              <a:t>. 2016;50(9):778-784</a:t>
            </a:r>
            <a:endParaRPr lang="en-US" sz="800" dirty="0">
              <a:latin typeface="Arial" panose="020B0604020202020204" pitchFamily="34" charset="0"/>
              <a:cs typeface="Arial" panose="020B0604020202020204" pitchFamily="34" charset="0"/>
            </a:endParaRPr>
          </a:p>
        </p:txBody>
      </p:sp>
      <p:pic>
        <p:nvPicPr>
          <p:cNvPr id="13" name="Content Placeholder 12">
            <a:extLst>
              <a:ext uri="{FF2B5EF4-FFF2-40B4-BE49-F238E27FC236}">
                <a16:creationId xmlns:a16="http://schemas.microsoft.com/office/drawing/2014/main" id="{D1B3699D-9C26-F98D-4D60-3E596CB663DB}"/>
              </a:ext>
            </a:extLst>
          </p:cNvPr>
          <p:cNvPicPr>
            <a:picLocks noGrp="1" noChangeAspect="1"/>
          </p:cNvPicPr>
          <p:nvPr>
            <p:ph sz="half" idx="1"/>
          </p:nvPr>
        </p:nvPicPr>
        <p:blipFill>
          <a:blip r:embed="rId2"/>
          <a:stretch>
            <a:fillRect/>
          </a:stretch>
        </p:blipFill>
        <p:spPr>
          <a:xfrm>
            <a:off x="1938423" y="1595924"/>
            <a:ext cx="10401300" cy="4152900"/>
          </a:xfrm>
        </p:spPr>
      </p:pic>
      <p:sp>
        <p:nvSpPr>
          <p:cNvPr id="15" name="TextBox 14">
            <a:extLst>
              <a:ext uri="{FF2B5EF4-FFF2-40B4-BE49-F238E27FC236}">
                <a16:creationId xmlns:a16="http://schemas.microsoft.com/office/drawing/2014/main" id="{DC3EA177-EEB2-DACC-0F7A-642B8E70E051}"/>
              </a:ext>
            </a:extLst>
          </p:cNvPr>
          <p:cNvSpPr txBox="1"/>
          <p:nvPr/>
        </p:nvSpPr>
        <p:spPr>
          <a:xfrm>
            <a:off x="1310106" y="5748824"/>
            <a:ext cx="12761494" cy="1200329"/>
          </a:xfrm>
          <a:prstGeom prst="rect">
            <a:avLst/>
          </a:prstGeom>
          <a:noFill/>
        </p:spPr>
        <p:txBody>
          <a:bodyPr wrap="square">
            <a:spAutoFit/>
          </a:bodyPr>
          <a:lstStyle/>
          <a:p>
            <a:r>
              <a:rPr lang="en-US" sz="2400" b="1" i="0" dirty="0">
                <a:solidFill>
                  <a:srgbClr val="B01C32"/>
                </a:solidFill>
                <a:effectLst/>
                <a:latin typeface="Arial" panose="020B0604020202020204" pitchFamily="34" charset="0"/>
                <a:cs typeface="Arial" panose="020B0604020202020204" pitchFamily="34" charset="0"/>
              </a:rPr>
              <a:t>178 bills </a:t>
            </a:r>
            <a:r>
              <a:rPr lang="en-US" sz="2400" b="0" i="0" dirty="0">
                <a:solidFill>
                  <a:srgbClr val="222222"/>
                </a:solidFill>
                <a:effectLst/>
                <a:latin typeface="Arial" panose="020B0604020202020204" pitchFamily="34" charset="0"/>
                <a:cs typeface="Arial" panose="020B0604020202020204" pitchFamily="34" charset="0"/>
              </a:rPr>
              <a:t>pertaining to pharmacist scope of practice, payment for pharmacist-provided patient care services, and/or the designation of pharmacists as providers were </a:t>
            </a:r>
            <a:r>
              <a:rPr lang="en-US" sz="2400" b="1" i="0" dirty="0">
                <a:solidFill>
                  <a:srgbClr val="B01C32"/>
                </a:solidFill>
                <a:effectLst/>
                <a:latin typeface="Arial" panose="020B0604020202020204" pitchFamily="34" charset="0"/>
                <a:cs typeface="Arial" panose="020B0604020202020204" pitchFamily="34" charset="0"/>
              </a:rPr>
              <a:t>introduced in 38 states </a:t>
            </a:r>
            <a:r>
              <a:rPr lang="en-US" sz="2400" b="0" i="0" dirty="0">
                <a:solidFill>
                  <a:srgbClr val="222222"/>
                </a:solidFill>
                <a:effectLst/>
                <a:latin typeface="Arial" panose="020B0604020202020204" pitchFamily="34" charset="0"/>
                <a:cs typeface="Arial" panose="020B0604020202020204" pitchFamily="34" charset="0"/>
              </a:rPr>
              <a:t>in the </a:t>
            </a:r>
            <a:r>
              <a:rPr lang="en-US" sz="2400" b="1" i="0" dirty="0">
                <a:solidFill>
                  <a:srgbClr val="B01C32"/>
                </a:solidFill>
                <a:effectLst/>
                <a:latin typeface="Arial" panose="020B0604020202020204" pitchFamily="34" charset="0"/>
                <a:cs typeface="Arial" panose="020B0604020202020204" pitchFamily="34" charset="0"/>
              </a:rPr>
              <a:t>2022</a:t>
            </a:r>
            <a:r>
              <a:rPr lang="en-US" sz="2400" b="0" i="0" dirty="0">
                <a:solidFill>
                  <a:srgbClr val="222222"/>
                </a:solidFill>
                <a:effectLst/>
                <a:latin typeface="Arial" panose="020B0604020202020204" pitchFamily="34" charset="0"/>
                <a:cs typeface="Arial" panose="020B0604020202020204" pitchFamily="34" charset="0"/>
              </a:rPr>
              <a:t> state legislative sessions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407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UHS_Brand Deck_EXTERNAL" id="{B29440E5-F8EA-FC42-8A84-A80DBCD7A91C}" vid="{0EF0A151-B97D-364D-9ED0-A1727CE3A16C}"/>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7F15D18245C1458954909DB36AE657" ma:contentTypeVersion="0" ma:contentTypeDescription="Create a new document." ma:contentTypeScope="" ma:versionID="31d1ffe5a42fea02fd9322eb624dbb2b">
  <xsd:schema xmlns:xsd="http://www.w3.org/2001/XMLSchema" xmlns:xs="http://www.w3.org/2001/XMLSchema" xmlns:p="http://schemas.microsoft.com/office/2006/metadata/properties" xmlns:ns2="402b49ca-617a-4412-a136-22a821ef8eb4" targetNamespace="http://schemas.microsoft.com/office/2006/metadata/properties" ma:root="true" ma:fieldsID="2b995caac7fa654b91bcd9862e99db1b" ns2:_="">
    <xsd:import namespace="402b49ca-617a-4412-a136-22a821ef8eb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b49ca-617a-4412-a136-22a821ef8e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02b49ca-617a-4412-a136-22a821ef8eb4">PULSEDOC-1743074161-10</_dlc_DocId>
    <_dlc_DocIdUrl xmlns="402b49ca-617a-4412-a136-22a821ef8eb4">
      <Url>https://pulse.utah.edu/site/marcomm/_layouts/15/DocIdRedir.aspx?ID=PULSEDOC-1743074161-10</Url>
      <Description>PULSEDOC-1743074161-10</Description>
    </_dlc_DocIdUrl>
  </documentManagement>
</p:properties>
</file>

<file path=customXml/itemProps1.xml><?xml version="1.0" encoding="utf-8"?>
<ds:datastoreItem xmlns:ds="http://schemas.openxmlformats.org/officeDocument/2006/customXml" ds:itemID="{E546632D-6F77-41CB-AF7B-1A02CDAC0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2b49ca-617a-4412-a136-22a821ef8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6F08B7-1F71-4F99-B35D-690FBC859C9A}">
  <ds:schemaRefs>
    <ds:schemaRef ds:uri="http://schemas.microsoft.com/sharepoint/events"/>
  </ds:schemaRefs>
</ds:datastoreItem>
</file>

<file path=customXml/itemProps3.xml><?xml version="1.0" encoding="utf-8"?>
<ds:datastoreItem xmlns:ds="http://schemas.openxmlformats.org/officeDocument/2006/customXml" ds:itemID="{BCDE85B8-B306-4605-8819-4A30DA8C0D5D}">
  <ds:schemaRefs>
    <ds:schemaRef ds:uri="http://schemas.microsoft.com/sharepoint/v3/contenttype/forms"/>
  </ds:schemaRefs>
</ds:datastoreItem>
</file>

<file path=customXml/itemProps4.xml><?xml version="1.0" encoding="utf-8"?>
<ds:datastoreItem xmlns:ds="http://schemas.openxmlformats.org/officeDocument/2006/customXml" ds:itemID="{405D53D2-4C8C-4500-874F-8AD70E4DEB2D}">
  <ds:schemaRefs>
    <ds:schemaRef ds:uri="http://www.w3.org/XML/1998/namespace"/>
    <ds:schemaRef ds:uri="402b49ca-617a-4412-a136-22a821ef8eb4"/>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2111</TotalTime>
  <Words>3091</Words>
  <Application>Microsoft Macintosh PowerPoint</Application>
  <PresentationFormat>Custom</PresentationFormat>
  <Paragraphs>177</Paragraphs>
  <Slides>18</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Calibri Light</vt:lpstr>
      <vt:lpstr>Century Gothic</vt:lpstr>
      <vt:lpstr>Georgia</vt:lpstr>
      <vt:lpstr>Helvetica</vt:lpstr>
      <vt:lpstr>Open Sans</vt:lpstr>
      <vt:lpstr>Office Theme</vt:lpstr>
      <vt:lpstr>2_Office Theme</vt:lpstr>
      <vt:lpstr>The Roles, Activities, and Opportunities of Clinical Pharmacists in a National Initiative to Improve Office-Based Buprenorphine Care</vt:lpstr>
      <vt:lpstr>background</vt:lpstr>
      <vt:lpstr>Veterans receiving MOUD </vt:lpstr>
      <vt:lpstr>VA’S Stepped Care for Opioid Use Disorder</vt:lpstr>
      <vt:lpstr>VA’s Stepped Care for Opioid Use Disorder Train the Trainer (SCOUTT) Initiative</vt:lpstr>
      <vt:lpstr>CPP – VA Definition and services</vt:lpstr>
      <vt:lpstr>With the removal of the DATA-Waiver program, DEA registered VA CPPs now prescribe buprenorphine for OUD!</vt:lpstr>
      <vt:lpstr>CPP PRESCRIPTIVE OPPORTUNITY – for MOUD</vt:lpstr>
      <vt:lpstr>The OPPORTUNITIES FOR CPP to MANAGE and/r PRESCRIBE MOUD</vt:lpstr>
      <vt:lpstr>CPP Roles: A SCOUTT Clinic (2019)</vt:lpstr>
      <vt:lpstr>objective</vt:lpstr>
      <vt:lpstr>methods</vt:lpstr>
      <vt:lpstr>RESULTS: Overall</vt:lpstr>
      <vt:lpstr>RESULTS:  </vt:lpstr>
      <vt:lpstr>RESULTS: Buprenorphine prescribing</vt:lpstr>
      <vt:lpstr>CONCLUSIONS AND SIGNIFICANCE</vt:lpstr>
      <vt:lpstr>THANK YOU - aUTHORS</vt:lpstr>
      <vt:lpstr>SCOUTT-Related Literature to 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Gordon</dc:creator>
  <cp:lastModifiedBy>Adam Gordon</cp:lastModifiedBy>
  <cp:revision>113</cp:revision>
  <cp:lastPrinted>2018-02-28T21:16:21Z</cp:lastPrinted>
  <dcterms:created xsi:type="dcterms:W3CDTF">2017-06-08T20:16:20Z</dcterms:created>
  <dcterms:modified xsi:type="dcterms:W3CDTF">2023-11-02T16:06:45Z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0x0101000B7F15D18245C1458954909DB36AE657</vt:lpwstr>
  </property>
  <property fmtid="{D5CDD505-2E9C-101B-9397-08002B2CF9AE}" pid="3" name="_dlc_DocIdItemGuid">
    <vt:lpwstr>8551c8e8-7156-4bdb-9a8d-e1a67c0c2fd5</vt:lpwstr>
  </property>
</Properties>
</file>