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22F_CD89F13B.xml" ContentType="application/vnd.ms-powerpoint.comments+xml"/>
  <Override PartName="/ppt/notesSlides/notesSlide7.xml" ContentType="application/vnd.openxmlformats-officedocument.presentationml.notesSlide+xml"/>
  <Override PartName="/ppt/comments/modernComment_226_8A2F10E3.xml" ContentType="application/vnd.ms-powerpoint.comments+xml"/>
  <Override PartName="/ppt/notesSlides/notesSlide8.xml" ContentType="application/vnd.openxmlformats-officedocument.presentationml.notesSlide+xml"/>
  <Override PartName="/ppt/comments/modernComment_21D_8D01B04D.xml" ContentType="application/vnd.ms-powerpoint.comments+xml"/>
  <Override PartName="/ppt/notesSlides/notesSlide9.xml" ContentType="application/vnd.openxmlformats-officedocument.presentationml.notesSlide+xml"/>
  <Override PartName="/ppt/comments/modernComment_22B_185A0E31.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75" r:id="rId1"/>
  </p:sldMasterIdLst>
  <p:notesMasterIdLst>
    <p:notesMasterId r:id="rId16"/>
  </p:notesMasterIdLst>
  <p:sldIdLst>
    <p:sldId id="256" r:id="rId2"/>
    <p:sldId id="258" r:id="rId3"/>
    <p:sldId id="264" r:id="rId4"/>
    <p:sldId id="259" r:id="rId5"/>
    <p:sldId id="568" r:id="rId6"/>
    <p:sldId id="559" r:id="rId7"/>
    <p:sldId id="550" r:id="rId8"/>
    <p:sldId id="541" r:id="rId9"/>
    <p:sldId id="555" r:id="rId10"/>
    <p:sldId id="553" r:id="rId11"/>
    <p:sldId id="554" r:id="rId12"/>
    <p:sldId id="557" r:id="rId13"/>
    <p:sldId id="567" r:id="rId14"/>
    <p:sldId id="56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0" userDrawn="1">
          <p15:clr>
            <a:srgbClr val="A4A3A4"/>
          </p15:clr>
        </p15:guide>
        <p15:guide id="2" pos="381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FF1CF1C-528B-2659-2FF5-8FF7E3633999}" name="Baisey, Taylor" initials="" userId="S::taylor.baisey@ucsf.edu::b1de7c74-e9d5-4aa7-8e22-8908d9a532b5" providerId="AD"/>
  <p188:author id="{176E113D-E87F-E2D0-F587-168AF4004FDB}" name="Johanna Sluser" initials="JS" userId="03j3HCqvDpYTeOVugHOuIY0rd4w6ZBgY4QmSBfRhnrI=" providerId="None"/>
  <p188:author id="{2E105167-427F-9140-8E1D-CE89703C0834}" name="Lum, Paula" initials="PL" userId="S::Paula.Lum@ucsf.edu::9a3eea6d-e391-4ed6-ad8d-b1a946dea996" providerId="AD"/>
  <p188:author id="{E174AE7B-0357-1C7B-BE97-71D11DDC8C3C}" name="Taylor Baisey" initials="TB" userId="JgDMfOe/TYNSgGRYK/fZBmo/HGs11pIxvlRCrpVUj/M=" providerId="None"/>
  <p188:author id="{2D0862CE-F3C0-BECE-8C37-7E26BC29A284}" name="Suen, Leslie" initials="" userId="S::Leslie.Suen@ucsf.edu::41e9a30e-9291-4c8c-a9eb-228d93492e12" providerId="AD"/>
  <p188:author id="{A96BD8E9-67E8-1F95-2742-A4A4E9D8B807}" name="Marlene Martin" initials="MM" userId="knAXD/omLpRo7tEYjyUCpWLPyCV+33mc+OuuUYVte2k="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lene Martin" initials="MM" lastIdx="10" clrIdx="0"/>
  <p:cmAuthor id="2" name="Matthew Perrotta" initials="MP" lastIdx="5" clrIdx="1">
    <p:extLst>
      <p:ext uri="{19B8F6BF-5375-455C-9EA6-DF929625EA0E}">
        <p15:presenceInfo xmlns:p15="http://schemas.microsoft.com/office/powerpoint/2012/main" userId="S::Matthew.Perrotta@ucsf.edu::408defc4-fd72-47ac-bf07-4e5b0f52d9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8E4C"/>
    <a:srgbClr val="60ACE5"/>
    <a:srgbClr val="F18A49"/>
    <a:srgbClr val="FF924D"/>
    <a:srgbClr val="0E5772"/>
    <a:srgbClr val="134163"/>
    <a:srgbClr val="FFFFFF"/>
    <a:srgbClr val="E5742E"/>
    <a:srgbClr val="1581AB"/>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EA203B-E5FE-44BD-B674-CEF65CEFD563}" v="113" dt="2024-11-13T18:04:47.397"/>
    <p1510:client id="{B3F19BF1-6A55-459C-BEB1-7B9CCF61DBA9}" v="38" dt="2024-11-14T20:14:51.227"/>
    <p1510:client id="{E82BCCD0-81C2-4A66-92F6-F4D595460CDD}" v="16" dt="2024-11-14T17:17:21.138"/>
    <p1510:client id="{EC200A03-48A7-4CBD-9B55-CFA7BFB9A61C}" v="30" dt="2024-11-14T20:35:33.5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44"/>
    <p:restoredTop sz="56410" autoAdjust="0"/>
  </p:normalViewPr>
  <p:slideViewPr>
    <p:cSldViewPr snapToGrid="0">
      <p:cViewPr>
        <p:scale>
          <a:sx n="67" d="100"/>
          <a:sy n="67" d="100"/>
        </p:scale>
        <p:origin x="496" y="32"/>
      </p:cViewPr>
      <p:guideLst>
        <p:guide orient="horz" pos="1440"/>
        <p:guide pos="3816"/>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omments/modernComment_21D_8D01B04D.xml><?xml version="1.0" encoding="utf-8"?>
<p188:cmLst xmlns:a="http://schemas.openxmlformats.org/drawingml/2006/main" xmlns:r="http://schemas.openxmlformats.org/officeDocument/2006/relationships" xmlns:p188="http://schemas.microsoft.com/office/powerpoint/2018/8/main">
  <p188:cm id="{1C1C26C5-4285-4CD4-8A4C-6376A3B49CD5}" authorId="{A96BD8E9-67E8-1F95-2742-A4A4E9D8B807}" created="2024-09-19T00:01:34.449">
    <pc:sldMkLst xmlns:pc="http://schemas.microsoft.com/office/powerpoint/2013/main/command">
      <pc:docMk/>
      <pc:sldMk cId="2365698125" sldId="541"/>
    </pc:sldMkLst>
    <p188:replyLst>
      <p188:reply id="{841EA876-845F-43FD-AF00-BE3F3A79390D}" authorId="{176E113D-E87F-E2D0-F587-168AF4004FDB}" created="2024-10-08T22:51:08.235">
        <p188:txBody>
          <a:bodyPr/>
          <a:lstStyle/>
          <a:p>
            <a:r>
              <a:rPr lang="en-US"/>
              <a:t>event occurred 2 wks after s/o</a:t>
            </a:r>
          </a:p>
        </p188:txBody>
      </p188:reply>
      <p188:reply id="{7AC622B5-17C5-403A-A78D-E641D040C2D1}" authorId="{E174AE7B-0357-1C7B-BE97-71D11DDC8C3C}" created="2024-10-08T22:51:32.047">
        <p188:txBody>
          <a:bodyPr/>
          <a:lstStyle/>
          <a:p>
            <a:r>
              <a:rPr lang="en-US"/>
              <a:t>will include this in script but not on slide to conserve space</a:t>
            </a:r>
          </a:p>
        </p188:txBody>
      </p188:reply>
    </p188:replyLst>
    <p188:txBody>
      <a:bodyPr/>
      <a:lstStyle/>
      <a:p>
        <a:r>
          <a:rPr lang="en-US"/>
          <a:t>would be clear in how soon was this after act signed off</a:t>
        </a:r>
      </a:p>
    </p188:txBody>
  </p188:cm>
</p188:cmLst>
</file>

<file path=ppt/comments/modernComment_226_8A2F10E3.xml><?xml version="1.0" encoding="utf-8"?>
<p188:cmLst xmlns:a="http://schemas.openxmlformats.org/drawingml/2006/main" xmlns:r="http://schemas.openxmlformats.org/officeDocument/2006/relationships" xmlns:p188="http://schemas.microsoft.com/office/powerpoint/2018/8/main">
  <p188:cm id="{0C45F73E-86D8-4553-AA37-EB0C1B4AC6EC}" authorId="{2E105167-427F-9140-8E1D-CE89703C0834}" created="2024-09-30T02:34:48.194">
    <ac:txMkLst xmlns:ac="http://schemas.microsoft.com/office/drawing/2013/main/command">
      <pc:docMk xmlns:pc="http://schemas.microsoft.com/office/powerpoint/2013/main/command"/>
      <pc:sldMk xmlns:pc="http://schemas.microsoft.com/office/powerpoint/2013/main/command" cId="2318340323" sldId="550"/>
      <ac:spMk id="7" creationId="{26195E86-7A55-2FD9-B969-9AD2E5F5661B}"/>
      <ac:txMk cp="24">
        <ac:context len="155" hash="2012247931"/>
      </ac:txMk>
    </ac:txMkLst>
    <p188:pos x="8808098" y="206098"/>
    <p188:replyLst>
      <p188:reply id="{DD910A83-37B5-42B1-A1AA-A75862D62EFA}" authorId="{2E105167-427F-9140-8E1D-CE89703C0834}" created="2024-09-30T02:35:38.210">
        <p188:txBody>
          <a:bodyPr/>
          <a:lstStyle/>
          <a:p>
            <a:r>
              <a:rPr lang="en-US"/>
              <a:t>Would also underscore the seriousness of her medical problems.  Didn't she also require BKA?</a:t>
            </a:r>
          </a:p>
        </p188:txBody>
      </p188:reply>
    </p188:replyLst>
    <p188:txBody>
      <a:bodyPr/>
      <a:lstStyle/>
      <a:p>
        <a:r>
          <a:rPr lang="en-US"/>
          <a:t>Needs more flavor:  what kind of OUD does she have (severe, mild?), what opioid is she using, how much and how frequently?</a:t>
        </a:r>
      </a:p>
    </p188:txBody>
  </p188:cm>
</p188:cmLst>
</file>

<file path=ppt/comments/modernComment_22B_185A0E31.xml><?xml version="1.0" encoding="utf-8"?>
<p188:cmLst xmlns:a="http://schemas.openxmlformats.org/drawingml/2006/main" xmlns:r="http://schemas.openxmlformats.org/officeDocument/2006/relationships" xmlns:p188="http://schemas.microsoft.com/office/powerpoint/2018/8/main">
  <p188:cm id="{DD8D82FE-0A8A-E04C-9D95-E6AEE4808C49}" authorId="{A96BD8E9-67E8-1F95-2742-A4A4E9D8B807}" created="2024-09-19T00:01:34.449">
    <pc:sldMkLst xmlns:pc="http://schemas.microsoft.com/office/powerpoint/2013/main/command">
      <pc:docMk/>
      <pc:sldMk cId="2365698125" sldId="541"/>
    </pc:sldMkLst>
    <p188:replyLst>
      <p188:reply id="{841EA876-845F-43FD-AF00-BE3F3A79390D}" authorId="{176E113D-E87F-E2D0-F587-168AF4004FDB}" created="2024-10-08T22:51:08.235">
        <p188:txBody>
          <a:bodyPr/>
          <a:lstStyle/>
          <a:p>
            <a:r>
              <a:rPr lang="en-US"/>
              <a:t>event occurred 2 wks after s/o</a:t>
            </a:r>
          </a:p>
        </p188:txBody>
      </p188:reply>
      <p188:reply id="{7AC622B5-17C5-403A-A78D-E641D040C2D1}" authorId="{E174AE7B-0357-1C7B-BE97-71D11DDC8C3C}" created="2024-10-08T22:51:32.047">
        <p188:txBody>
          <a:bodyPr/>
          <a:lstStyle/>
          <a:p>
            <a:r>
              <a:rPr lang="en-US"/>
              <a:t>will include this in script but not on slide to conserve space</a:t>
            </a:r>
          </a:p>
        </p188:txBody>
      </p188:reply>
    </p188:replyLst>
    <p188:txBody>
      <a:bodyPr/>
      <a:lstStyle/>
      <a:p>
        <a:r>
          <a:rPr lang="en-US"/>
          <a:t>would be clear in how soon was this after act signed off</a:t>
        </a:r>
      </a:p>
    </p188:txBody>
  </p188:cm>
</p188:cmLst>
</file>

<file path=ppt/comments/modernComment_22F_CD89F13B.xml><?xml version="1.0" encoding="utf-8"?>
<p188:cmLst xmlns:a="http://schemas.openxmlformats.org/drawingml/2006/main" xmlns:r="http://schemas.openxmlformats.org/officeDocument/2006/relationships" xmlns:p188="http://schemas.microsoft.com/office/powerpoint/2018/8/main">
  <p188:cm id="{64C1A96E-B7B7-4ECB-B175-F2620CE50651}" authorId="{176E113D-E87F-E2D0-F587-168AF4004FDB}" status="resolved" created="2024-11-09T23:27:36.214" complete="100000">
    <ac:deMkLst xmlns:ac="http://schemas.microsoft.com/office/drawing/2013/main/command">
      <pc:docMk xmlns:pc="http://schemas.microsoft.com/office/powerpoint/2013/main/command"/>
      <pc:sldMk xmlns:pc="http://schemas.microsoft.com/office/powerpoint/2013/main/command" cId="3448369467" sldId="559"/>
      <ac:grpSpMk id="21" creationId="{C574F1F9-06BA-FAE7-BD49-5F3A67A930AD}"/>
    </ac:deMkLst>
    <p188:txBody>
      <a:bodyPr/>
      <a:lstStyle/>
      <a:p>
        <a:r>
          <a:rPr lang="en-US"/>
          <a:t>make font bigger, background gray darker?</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Grandview" panose="020F050202020403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Grandview" panose="020F0502020204030204" pitchFamily="34" charset="0"/>
              </a:defRPr>
            </a:lvl1pPr>
          </a:lstStyle>
          <a:p>
            <a:fld id="{DE81FCF4-8686-2840-A7A1-DB2FD94D6719}" type="datetimeFigureOut">
              <a:rPr lang="en-US" smtClean="0"/>
              <a:pPr/>
              <a:t>11/15/2024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Grandview" panose="020F050202020403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Grandview" panose="020F0502020204030204" pitchFamily="34" charset="0"/>
              </a:defRPr>
            </a:lvl1pPr>
          </a:lstStyle>
          <a:p>
            <a:fld id="{E33B0076-8943-9543-B126-BBC9536D2FCE}" type="slidenum">
              <a:rPr lang="en-US" smtClean="0"/>
              <a:pPr/>
              <a:t>‹#›</a:t>
            </a:fld>
            <a:endParaRPr lang="en-US"/>
          </a:p>
        </p:txBody>
      </p:sp>
    </p:spTree>
    <p:extLst>
      <p:ext uri="{BB962C8B-B14F-4D97-AF65-F5344CB8AC3E}">
        <p14:creationId xmlns:p14="http://schemas.microsoft.com/office/powerpoint/2010/main" val="1866706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Grandview" panose="020F0502020204030204" pitchFamily="34" charset="0"/>
        <a:ea typeface="+mn-ea"/>
        <a:cs typeface="+mn-cs"/>
      </a:defRPr>
    </a:lvl1pPr>
    <a:lvl2pPr marL="457200" algn="l" defTabSz="914400" rtl="0" eaLnBrk="1" latinLnBrk="0" hangingPunct="1">
      <a:defRPr sz="1200" b="0" i="0" kern="1200">
        <a:solidFill>
          <a:schemeClr val="tx1"/>
        </a:solidFill>
        <a:latin typeface="Grandview" panose="020F0502020204030204" pitchFamily="34" charset="0"/>
        <a:ea typeface="+mn-ea"/>
        <a:cs typeface="+mn-cs"/>
      </a:defRPr>
    </a:lvl2pPr>
    <a:lvl3pPr marL="914400" algn="l" defTabSz="914400" rtl="0" eaLnBrk="1" latinLnBrk="0" hangingPunct="1">
      <a:defRPr sz="1200" b="0" i="0" kern="1200">
        <a:solidFill>
          <a:schemeClr val="tx1"/>
        </a:solidFill>
        <a:latin typeface="Grandview" panose="020F0502020204030204" pitchFamily="34" charset="0"/>
        <a:ea typeface="+mn-ea"/>
        <a:cs typeface="+mn-cs"/>
      </a:defRPr>
    </a:lvl3pPr>
    <a:lvl4pPr marL="1371600" algn="l" defTabSz="914400" rtl="0" eaLnBrk="1" latinLnBrk="0" hangingPunct="1">
      <a:defRPr sz="1200" b="0" i="0" kern="1200">
        <a:solidFill>
          <a:schemeClr val="tx1"/>
        </a:solidFill>
        <a:latin typeface="Grandview" panose="020F0502020204030204" pitchFamily="34" charset="0"/>
        <a:ea typeface="+mn-ea"/>
        <a:cs typeface="+mn-cs"/>
      </a:defRPr>
    </a:lvl4pPr>
    <a:lvl5pPr marL="1828800" algn="l" defTabSz="914400" rtl="0" eaLnBrk="1" latinLnBrk="0" hangingPunct="1">
      <a:defRPr sz="1200" b="0" i="0" kern="1200">
        <a:solidFill>
          <a:schemeClr val="tx1"/>
        </a:solidFill>
        <a:latin typeface="Grandview"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Grandview"/>
              </a:rPr>
              <a:t>[20s] - JS</a:t>
            </a:r>
            <a:endParaRPr lang="en-US" dirty="0"/>
          </a:p>
          <a:p>
            <a:endParaRPr lang="en-US" dirty="0"/>
          </a:p>
          <a:p>
            <a:r>
              <a:rPr lang="en-US" dirty="0"/>
              <a:t>Script:</a:t>
            </a:r>
          </a:p>
          <a:p>
            <a:pPr marL="171450" indent="-171450">
              <a:buFont typeface="Arial" panose="020B0604020202020204" pitchFamily="34" charset="0"/>
              <a:buChar char="•"/>
            </a:pPr>
            <a:r>
              <a:rPr lang="en-US" dirty="0"/>
              <a:t>Name, pronouns, role</a:t>
            </a:r>
          </a:p>
          <a:p>
            <a:pPr marL="628650" lvl="1" indent="-171450">
              <a:buFont typeface="Arial" panose="020B0604020202020204" pitchFamily="34" charset="0"/>
              <a:buChar char="•"/>
            </a:pPr>
            <a:r>
              <a:rPr lang="en-US" dirty="0"/>
              <a:t>Johanna, she/her, I am a nurse practitioner at UCSF and work on our addiction consult service, also known as ACT or the Addiction Care Team at San Francisco General Hospital</a:t>
            </a:r>
          </a:p>
          <a:p>
            <a:pPr marL="628650" lvl="1" indent="-171450">
              <a:buFont typeface="Arial" panose="020B0604020202020204" pitchFamily="34" charset="0"/>
              <a:buChar char="•"/>
            </a:pPr>
            <a:r>
              <a:rPr lang="en-US" dirty="0"/>
              <a:t>Taylor</a:t>
            </a:r>
          </a:p>
          <a:p>
            <a:pPr marL="171450" indent="-171450">
              <a:buFont typeface="Arial" panose="020B0604020202020204" pitchFamily="34" charset="0"/>
              <a:buChar char="•"/>
            </a:pPr>
            <a:r>
              <a:rPr lang="en-US" dirty="0"/>
              <a:t>The title of our presentation is “The Treat Me Differently Now:” Two Disparate Responses to In-Hospital Substance Use.</a:t>
            </a:r>
          </a:p>
        </p:txBody>
      </p:sp>
      <p:sp>
        <p:nvSpPr>
          <p:cNvPr id="4" name="Slide Number Placeholder 3"/>
          <p:cNvSpPr>
            <a:spLocks noGrp="1"/>
          </p:cNvSpPr>
          <p:nvPr>
            <p:ph type="sldNum" sz="quarter" idx="5"/>
          </p:nvPr>
        </p:nvSpPr>
        <p:spPr/>
        <p:txBody>
          <a:bodyPr/>
          <a:lstStyle/>
          <a:p>
            <a:fld id="{E33B0076-8943-9543-B126-BBC9536D2FCE}" type="slidenum">
              <a:rPr lang="en-US" smtClean="0"/>
              <a:pPr/>
              <a:t>1</a:t>
            </a:fld>
            <a:endParaRPr lang="en-US"/>
          </a:p>
        </p:txBody>
      </p:sp>
    </p:spTree>
    <p:extLst>
      <p:ext uri="{BB962C8B-B14F-4D97-AF65-F5344CB8AC3E}">
        <p14:creationId xmlns:p14="http://schemas.microsoft.com/office/powerpoint/2010/main" val="2875591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4F902-F338-F699-C501-9188A75995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D249BE-0FF1-48EA-8608-BC3FFA4257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FE062B-C6B6-8DAF-79F9-1F5D56FBB206}"/>
              </a:ext>
            </a:extLst>
          </p:cNvPr>
          <p:cNvSpPr>
            <a:spLocks noGrp="1"/>
          </p:cNvSpPr>
          <p:nvPr>
            <p:ph type="body" idx="1"/>
          </p:nvPr>
        </p:nvSpPr>
        <p:spPr/>
        <p:txBody>
          <a:bodyPr/>
          <a:lstStyle/>
          <a:p>
            <a:r>
              <a:rPr lang="en-US" dirty="0">
                <a:latin typeface="Grandview"/>
              </a:rPr>
              <a:t>[30s] - JS</a:t>
            </a:r>
            <a:endParaRPr lang="en-US" dirty="0"/>
          </a:p>
          <a:p>
            <a:endParaRPr lang="en-US" dirty="0">
              <a:ea typeface="Calibri"/>
              <a:cs typeface="Calibri"/>
            </a:endParaRPr>
          </a:p>
          <a:p>
            <a:r>
              <a:rPr lang="en-US" dirty="0"/>
              <a:t>Script:</a:t>
            </a:r>
            <a:endParaRPr lang="en-US" dirty="0">
              <a:cs typeface="Calibri"/>
            </a:endParaRPr>
          </a:p>
          <a:p>
            <a:pPr marL="171450" indent="-171450">
              <a:buFont typeface="Arial" panose="020B0604020202020204" pitchFamily="34" charset="0"/>
              <a:buChar char="•"/>
              <a:defRPr/>
            </a:pPr>
            <a:r>
              <a:rPr lang="en-US" dirty="0">
                <a:latin typeface="Grandview"/>
              </a:rPr>
              <a:t>Now, we'll look at a case where the policy </a:t>
            </a:r>
            <a:r>
              <a:rPr lang="en-US" i="1" dirty="0">
                <a:latin typeface="Grandview"/>
              </a:rPr>
              <a:t>was</a:t>
            </a:r>
            <a:r>
              <a:rPr lang="en-US" dirty="0">
                <a:latin typeface="Grandview"/>
              </a:rPr>
              <a:t> followed and staff responded in a collaborative way.</a:t>
            </a:r>
          </a:p>
          <a:p>
            <a:pPr marL="171450" indent="-171450">
              <a:buFont typeface="Arial" panose="020B0604020202020204" pitchFamily="34" charset="0"/>
              <a:buChar char="•"/>
            </a:pPr>
            <a:r>
              <a:rPr lang="en-US" dirty="0"/>
              <a:t>Kim is a 48-year-old woman with severe OUD and methamphetamine use disorders. She is admitted with non-healing lower extremity wounds complicated by recurring cellulitis.</a:t>
            </a:r>
          </a:p>
          <a:p>
            <a:pPr marL="171450" indent="-171450">
              <a:buFont typeface="Arial" panose="020B0604020202020204" pitchFamily="34" charset="0"/>
              <a:buChar char="•"/>
            </a:pPr>
            <a:r>
              <a:rPr lang="en-US" dirty="0"/>
              <a:t>ACT is consulted, and Kim shares she’s been significantly reducing her use of fentanyl to 0.5g/day, and wants to try to keep her methadone dose low. Our team starts her on methadone, but we need to titrate slowly due to ongoing sedation at peak checks, 4 hours after administration.</a:t>
            </a:r>
          </a:p>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CC15669F-A5DF-6E0A-C347-E6F56D6748C2}"/>
              </a:ext>
            </a:extLst>
          </p:cNvPr>
          <p:cNvSpPr>
            <a:spLocks noGrp="1"/>
          </p:cNvSpPr>
          <p:nvPr>
            <p:ph type="sldNum" sz="quarter" idx="5"/>
          </p:nvPr>
        </p:nvSpPr>
        <p:spPr/>
        <p:txBody>
          <a:bodyPr/>
          <a:lstStyle/>
          <a:p>
            <a:fld id="{E33B0076-8943-9543-B126-BBC9536D2FCE}" type="slidenum">
              <a:rPr lang="en-US" smtClean="0"/>
              <a:t>10</a:t>
            </a:fld>
            <a:endParaRPr lang="en-US"/>
          </a:p>
        </p:txBody>
      </p:sp>
    </p:spTree>
    <p:extLst>
      <p:ext uri="{BB962C8B-B14F-4D97-AF65-F5344CB8AC3E}">
        <p14:creationId xmlns:p14="http://schemas.microsoft.com/office/powerpoint/2010/main" val="1463159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AD089-5A60-9F17-4B7F-CB3DCE3EA6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B5B006-565A-DD9D-86A1-2A790E8827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82DF4D-0616-18E5-3986-D3EE0168C83E}"/>
              </a:ext>
            </a:extLst>
          </p:cNvPr>
          <p:cNvSpPr>
            <a:spLocks noGrp="1"/>
          </p:cNvSpPr>
          <p:nvPr>
            <p:ph type="body" idx="1"/>
          </p:nvPr>
        </p:nvSpPr>
        <p:spPr/>
        <p:txBody>
          <a:bodyPr/>
          <a:lstStyle/>
          <a:p>
            <a:r>
              <a:rPr lang="en-US" dirty="0">
                <a:latin typeface="Grandview"/>
              </a:rPr>
              <a:t>[45s] - JS</a:t>
            </a:r>
            <a:endParaRPr lang="en-US" dirty="0"/>
          </a:p>
          <a:p>
            <a:endParaRPr lang="en-US" dirty="0"/>
          </a:p>
          <a:p>
            <a:r>
              <a:rPr lang="en-US" dirty="0"/>
              <a:t>Script:</a:t>
            </a:r>
          </a:p>
          <a:p>
            <a:pPr marL="171450" indent="-171450">
              <a:buFont typeface="Arial" panose="020B0604020202020204" pitchFamily="34" charset="0"/>
              <a:buChar char="•"/>
            </a:pPr>
            <a:r>
              <a:rPr lang="en-US" dirty="0">
                <a:latin typeface="Grandview"/>
              </a:rPr>
              <a:t>8 days into her hospitalization, ACT visits her in the morning for a methadone peak check. She was sedated, and had a lighter and foil in hand. Her respiratory rate was 12, and naloxone was not required.</a:t>
            </a:r>
          </a:p>
          <a:p>
            <a:pPr marL="171450" indent="-171450">
              <a:buFont typeface="Arial" panose="020B0604020202020204" pitchFamily="34" charset="0"/>
              <a:buChar char="•"/>
            </a:pPr>
            <a:r>
              <a:rPr lang="en-US" dirty="0">
                <a:latin typeface="Grandview"/>
              </a:rPr>
              <a:t>Our team notified her nurse and primary MD, and we held an interdisciplinary meeting with Kim later in the day to learn how we could better support her in the hospital.</a:t>
            </a:r>
          </a:p>
          <a:p>
            <a:pPr marL="171450" indent="-171450">
              <a:buFont typeface="Arial" panose="020B0604020202020204" pitchFamily="34" charset="0"/>
              <a:buChar char="•"/>
            </a:pPr>
            <a:r>
              <a:rPr lang="en-US" dirty="0">
                <a:latin typeface="Grandview"/>
              </a:rPr>
              <a:t>She shared that she had felt afraid of judgment if she disclosed cravings, and also described strong feelings of loneliness and isolation in the hospital. </a:t>
            </a:r>
          </a:p>
          <a:p>
            <a:pPr marL="171450" indent="-171450">
              <a:buFont typeface="Arial" panose="020B0604020202020204" pitchFamily="34" charset="0"/>
              <a:buChar char="•"/>
            </a:pPr>
            <a:r>
              <a:rPr lang="en-US" dirty="0">
                <a:latin typeface="Grandview"/>
              </a:rPr>
              <a:t>She requested that we dispose of her substances and supplies, and she advocated to increase her dose. We continued to work with her on subsequent hospitalizations as well. She has since connected with an OTP.</a:t>
            </a:r>
            <a:endParaRPr lang="en-US" dirty="0"/>
          </a:p>
        </p:txBody>
      </p:sp>
      <p:sp>
        <p:nvSpPr>
          <p:cNvPr id="4" name="Slide Number Placeholder 3">
            <a:extLst>
              <a:ext uri="{FF2B5EF4-FFF2-40B4-BE49-F238E27FC236}">
                <a16:creationId xmlns:a16="http://schemas.microsoft.com/office/drawing/2014/main" id="{ECCC2529-A42A-A747-AB83-C7618AF39E91}"/>
              </a:ext>
            </a:extLst>
          </p:cNvPr>
          <p:cNvSpPr>
            <a:spLocks noGrp="1"/>
          </p:cNvSpPr>
          <p:nvPr>
            <p:ph type="sldNum" sz="quarter" idx="5"/>
          </p:nvPr>
        </p:nvSpPr>
        <p:spPr/>
        <p:txBody>
          <a:bodyPr/>
          <a:lstStyle/>
          <a:p>
            <a:fld id="{E33B0076-8943-9543-B126-BBC9536D2FCE}" type="slidenum">
              <a:rPr lang="en-US" smtClean="0"/>
              <a:t>11</a:t>
            </a:fld>
            <a:endParaRPr lang="en-US"/>
          </a:p>
        </p:txBody>
      </p:sp>
    </p:spTree>
    <p:extLst>
      <p:ext uri="{BB962C8B-B14F-4D97-AF65-F5344CB8AC3E}">
        <p14:creationId xmlns:p14="http://schemas.microsoft.com/office/powerpoint/2010/main" val="3510547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Grandview"/>
              </a:rPr>
              <a:t>[60s] -TB</a:t>
            </a:r>
            <a:endParaRPr lang="en-US" dirty="0"/>
          </a:p>
          <a:p>
            <a:endParaRPr lang="en-US" dirty="0"/>
          </a:p>
          <a:p>
            <a:r>
              <a:rPr lang="en-US" dirty="0"/>
              <a:t>Script: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Let’s look at the impacts of these two responses to IHSU side by side.</a:t>
            </a:r>
          </a:p>
          <a:p>
            <a:pPr marL="171450" indent="-171450">
              <a:buFont typeface="Arial" panose="020B0604020202020204" pitchFamily="34" charset="0"/>
              <a:buChar char="•"/>
            </a:pPr>
            <a:r>
              <a:rPr lang="en-US" dirty="0"/>
              <a:t>In the first case, we saw Lisa use drugs in the hospital and staff respond punitively. </a:t>
            </a:r>
          </a:p>
          <a:p>
            <a:pPr marL="171450" indent="-171450">
              <a:buFont typeface="Arial" panose="020B0604020202020204" pitchFamily="34" charset="0"/>
              <a:buChar char="•"/>
            </a:pPr>
            <a:r>
              <a:rPr lang="en-US" dirty="0"/>
              <a:t>This resulted in mutual distrust between Lisa and her care team, Lisa’s autonomy being violated with an involuntary urinary drug screen, Lisa feeling shamed, stigmatized, and mistreated, and, ultimately, a second IHSU event. </a:t>
            </a:r>
          </a:p>
          <a:p>
            <a:pPr marL="171450" indent="-171450">
              <a:buFont typeface="Arial" panose="020B0604020202020204" pitchFamily="34" charset="0"/>
              <a:buChar char="•"/>
            </a:pPr>
            <a:r>
              <a:rPr lang="en-US" dirty="0"/>
              <a:t>It was not until ACT initiated a non-judgmental, collaborative response that Lisa felt comfortable sharing her story and adjusting her medication. </a:t>
            </a:r>
          </a:p>
          <a:p>
            <a:pPr marL="171450" indent="-171450">
              <a:buFont typeface="Arial" panose="020B0604020202020204" pitchFamily="34" charset="0"/>
              <a:buChar char="•"/>
            </a:pPr>
            <a:r>
              <a:rPr lang="en-US" dirty="0"/>
              <a:t>In the second case, we saw Kim use drugs in the hospital and staff respond collaboratively.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Here we saw staff prioritize Kim’s safety and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resulted in an open dialogue and collaborative decision-making between Kim, her primary team, and ACT, which thereby built mutual trust between all involved. </a:t>
            </a:r>
          </a:p>
        </p:txBody>
      </p:sp>
      <p:sp>
        <p:nvSpPr>
          <p:cNvPr id="4" name="Slide Number Placeholder 3"/>
          <p:cNvSpPr>
            <a:spLocks noGrp="1"/>
          </p:cNvSpPr>
          <p:nvPr>
            <p:ph type="sldNum" sz="quarter" idx="5"/>
          </p:nvPr>
        </p:nvSpPr>
        <p:spPr/>
        <p:txBody>
          <a:bodyPr/>
          <a:lstStyle/>
          <a:p>
            <a:fld id="{E33B0076-8943-9543-B126-BBC9536D2FCE}" type="slidenum">
              <a:rPr lang="en-US" smtClean="0"/>
              <a:pPr/>
              <a:t>12</a:t>
            </a:fld>
            <a:endParaRPr lang="en-US"/>
          </a:p>
        </p:txBody>
      </p:sp>
    </p:spTree>
    <p:extLst>
      <p:ext uri="{BB962C8B-B14F-4D97-AF65-F5344CB8AC3E}">
        <p14:creationId xmlns:p14="http://schemas.microsoft.com/office/powerpoint/2010/main" val="3690272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Grandview"/>
              </a:rPr>
              <a:t>[60s] - TB</a:t>
            </a:r>
          </a:p>
          <a:p>
            <a:endParaRPr lang="en-US" dirty="0">
              <a:latin typeface="Grandview"/>
            </a:endParaRPr>
          </a:p>
          <a:p>
            <a:r>
              <a:rPr lang="en-US" dirty="0">
                <a:latin typeface="Grandview"/>
              </a:rPr>
              <a:t>Script: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What does this all mean?</a:t>
            </a:r>
            <a:endParaRPr lang="en-US" dirty="0">
              <a:latin typeface="Grandview"/>
            </a:endParaRPr>
          </a:p>
          <a:p>
            <a:pPr marL="171450" indent="-171450">
              <a:buFont typeface="Arial" panose="020B0604020202020204" pitchFamily="34" charset="0"/>
              <a:buChar char="•"/>
            </a:pPr>
            <a:r>
              <a:rPr lang="en-US" dirty="0">
                <a:latin typeface="Grandview"/>
              </a:rPr>
              <a:t>We hope that these cases illustrate the very disparate experiences and outcomes dependent on whether we adopt a punitive versus patient centered response to IHSU. </a:t>
            </a:r>
            <a:endParaRPr lang="en-US" dirty="0"/>
          </a:p>
          <a:p>
            <a:pPr marL="171450" indent="-171450">
              <a:buFont typeface="Arial" panose="020B0604020202020204" pitchFamily="34" charset="0"/>
              <a:buChar char="•"/>
            </a:pPr>
            <a:r>
              <a:rPr lang="en-US" dirty="0">
                <a:latin typeface="Grandview"/>
              </a:rPr>
              <a:t>Punitive reactions can reinforce stigma, erode trust between patients and staff, and derail patient treatment goals.</a:t>
            </a:r>
            <a:endParaRPr lang="en-US" b="0" dirty="0">
              <a:latin typeface="Grandview"/>
            </a:endParaRPr>
          </a:p>
          <a:p>
            <a:pPr marL="171450" indent="-171450">
              <a:buFont typeface="Arial" panose="020B0604020202020204" pitchFamily="34" charset="0"/>
              <a:buChar char="•"/>
              <a:defRPr/>
            </a:pPr>
            <a:r>
              <a:rPr lang="en-US" dirty="0">
                <a:latin typeface="Grandview"/>
              </a:rPr>
              <a:t>On the other hand, patient-centered responses can build collaboration, prioritize safety, and reveal unmet patient needs. </a:t>
            </a:r>
          </a:p>
          <a:p>
            <a:pPr marL="171450" indent="-171450">
              <a:buFont typeface="Arial" panose="020B0604020202020204" pitchFamily="34" charset="0"/>
              <a:buChar char="•"/>
              <a:defRPr/>
            </a:pPr>
            <a:r>
              <a:rPr lang="en-US" dirty="0">
                <a:latin typeface="Grandview"/>
                <a:ea typeface="Calibri"/>
                <a:cs typeface="Calibri"/>
              </a:rPr>
              <a:t>Lastly, research on the impact of different IHSU policies does not exist, and there is a great need for studies evaluating best practices for creating and implementing policies. </a:t>
            </a:r>
            <a:endParaRPr lang="en-US" dirty="0">
              <a:ea typeface="Calibri"/>
              <a:cs typeface="Calibri"/>
            </a:endParaRPr>
          </a:p>
          <a:p>
            <a:pPr marL="171450" indent="-171450">
              <a:buFont typeface="Arial" panose="020B0604020202020204" pitchFamily="34" charset="0"/>
              <a:buChar char="•"/>
            </a:pPr>
            <a:r>
              <a:rPr lang="en-US" dirty="0">
                <a:latin typeface="Grandview"/>
              </a:rPr>
              <a:t>We hope that you consider these cases and the experiences of our patients next time you encounter IHSU.</a:t>
            </a:r>
            <a:endParaRPr lang="en-US" dirty="0"/>
          </a:p>
        </p:txBody>
      </p:sp>
      <p:sp>
        <p:nvSpPr>
          <p:cNvPr id="4" name="Slide Number Placeholder 3"/>
          <p:cNvSpPr>
            <a:spLocks noGrp="1"/>
          </p:cNvSpPr>
          <p:nvPr>
            <p:ph type="sldNum" sz="quarter" idx="5"/>
          </p:nvPr>
        </p:nvSpPr>
        <p:spPr/>
        <p:txBody>
          <a:bodyPr/>
          <a:lstStyle/>
          <a:p>
            <a:fld id="{E33B0076-8943-9543-B126-BBC9536D2FCE}" type="slidenum">
              <a:rPr lang="en-US" smtClean="0"/>
              <a:pPr/>
              <a:t>13</a:t>
            </a:fld>
            <a:endParaRPr lang="en-US"/>
          </a:p>
        </p:txBody>
      </p:sp>
    </p:spTree>
    <p:extLst>
      <p:ext uri="{BB962C8B-B14F-4D97-AF65-F5344CB8AC3E}">
        <p14:creationId xmlns:p14="http://schemas.microsoft.com/office/powerpoint/2010/main" val="1148207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[10s] – TB</a:t>
            </a:r>
          </a:p>
          <a:p>
            <a:endParaRPr lang="en-US" dirty="0">
              <a:latin typeface="Calibri"/>
              <a:cs typeface="Calibri"/>
            </a:endParaRPr>
          </a:p>
          <a:p>
            <a:endParaRPr lang="en-US" dirty="0">
              <a:latin typeface="Calibri"/>
              <a:cs typeface="Calibri"/>
            </a:endParaRPr>
          </a:p>
          <a:p>
            <a:r>
              <a:rPr lang="en-US" dirty="0">
                <a:latin typeface="Calibri"/>
                <a:cs typeface="Calibri"/>
              </a:rPr>
              <a:t>11:16</a:t>
            </a:r>
          </a:p>
          <a:p>
            <a:endParaRPr lang="en-US" dirty="0">
              <a:latin typeface="Calibri"/>
              <a:cs typeface="Calibri"/>
            </a:endParaRPr>
          </a:p>
          <a:p>
            <a:r>
              <a:rPr lang="en-US" dirty="0">
                <a:latin typeface="Calibri"/>
                <a:cs typeface="Calibri"/>
              </a:rPr>
              <a:t>POTENTIAL QUESTIONS:</a:t>
            </a:r>
          </a:p>
          <a:p>
            <a:pPr marL="171450" indent="-171450">
              <a:buFontTx/>
              <a:buChar char="-"/>
            </a:pPr>
            <a:r>
              <a:rPr lang="en-US" dirty="0">
                <a:latin typeface="Calibri"/>
                <a:cs typeface="Calibri"/>
              </a:rPr>
              <a:t>HOW TO RESPOND IN ED, OTHER DEPTS</a:t>
            </a:r>
          </a:p>
          <a:p>
            <a:pPr marL="171450" indent="-171450">
              <a:buFontTx/>
              <a:buChar char="-"/>
            </a:pPr>
            <a:r>
              <a:rPr lang="en-US" dirty="0">
                <a:latin typeface="Calibri"/>
                <a:cs typeface="Calibri"/>
              </a:rPr>
              <a:t>FUTURE RESEARCH</a:t>
            </a:r>
          </a:p>
          <a:p>
            <a:pPr marL="171450" indent="-171450">
              <a:buFontTx/>
              <a:buChar char="-"/>
            </a:pPr>
            <a:endParaRPr lang="en-US" dirty="0">
              <a:latin typeface="Calibri"/>
              <a:cs typeface="Calibri"/>
            </a:endParaRPr>
          </a:p>
        </p:txBody>
      </p:sp>
      <p:sp>
        <p:nvSpPr>
          <p:cNvPr id="4" name="Slide Number Placeholder 3"/>
          <p:cNvSpPr>
            <a:spLocks noGrp="1"/>
          </p:cNvSpPr>
          <p:nvPr>
            <p:ph type="sldNum" sz="quarter" idx="5"/>
          </p:nvPr>
        </p:nvSpPr>
        <p:spPr/>
        <p:txBody>
          <a:bodyPr/>
          <a:lstStyle/>
          <a:p>
            <a:fld id="{E33B0076-8943-9543-B126-BBC9536D2FCE}" type="slidenum">
              <a:rPr lang="en-US" smtClean="0"/>
              <a:pPr/>
              <a:t>14</a:t>
            </a:fld>
            <a:endParaRPr lang="en-US"/>
          </a:p>
        </p:txBody>
      </p:sp>
    </p:spTree>
    <p:extLst>
      <p:ext uri="{BB962C8B-B14F-4D97-AF65-F5344CB8AC3E}">
        <p14:creationId xmlns:p14="http://schemas.microsoft.com/office/powerpoint/2010/main" val="19121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Grandview"/>
              </a:rPr>
              <a:t>[10s] - JS</a:t>
            </a:r>
            <a:endParaRPr lang="en-US"/>
          </a:p>
        </p:txBody>
      </p:sp>
      <p:sp>
        <p:nvSpPr>
          <p:cNvPr id="4" name="Slide Number Placeholder 3"/>
          <p:cNvSpPr>
            <a:spLocks noGrp="1"/>
          </p:cNvSpPr>
          <p:nvPr>
            <p:ph type="sldNum" sz="quarter" idx="5"/>
          </p:nvPr>
        </p:nvSpPr>
        <p:spPr/>
        <p:txBody>
          <a:bodyPr/>
          <a:lstStyle/>
          <a:p>
            <a:fld id="{E33B0076-8943-9543-B126-BBC9536D2FCE}" type="slidenum">
              <a:rPr lang="en-US" smtClean="0"/>
              <a:pPr/>
              <a:t>2</a:t>
            </a:fld>
            <a:endParaRPr lang="en-US"/>
          </a:p>
        </p:txBody>
      </p:sp>
    </p:spTree>
    <p:extLst>
      <p:ext uri="{BB962C8B-B14F-4D97-AF65-F5344CB8AC3E}">
        <p14:creationId xmlns:p14="http://schemas.microsoft.com/office/powerpoint/2010/main" val="67310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latin typeface="Grandview"/>
                <a:ea typeface="Calibri"/>
                <a:cs typeface="Calibri"/>
              </a:rPr>
              <a:t>[30s] - JS</a:t>
            </a:r>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Script: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a typeface="Calibri"/>
                <a:cs typeface="Calibri"/>
              </a:rPr>
              <a:t>Show of hands – who here has encountered in-hospital or in-clinic substance use?</a:t>
            </a:r>
          </a:p>
          <a:p>
            <a:pPr marL="171450" indent="-171450">
              <a:buFont typeface="Arial" panose="020B0604020202020204" pitchFamily="34" charset="0"/>
              <a:buChar char="•"/>
              <a:defRPr/>
            </a:pPr>
            <a:r>
              <a:rPr lang="en-US" dirty="0">
                <a:latin typeface="Grandview"/>
                <a:ea typeface="Calibri"/>
                <a:cs typeface="Calibri"/>
              </a:rPr>
              <a:t>Based on the hands in the room, it's clearly something we encounter often, and I'm sure many of us wonder how to respond - I know this is something I still struggle with.</a:t>
            </a:r>
          </a:p>
        </p:txBody>
      </p:sp>
      <p:sp>
        <p:nvSpPr>
          <p:cNvPr id="4" name="Slide Number Placeholder 3"/>
          <p:cNvSpPr>
            <a:spLocks noGrp="1"/>
          </p:cNvSpPr>
          <p:nvPr>
            <p:ph type="sldNum" sz="quarter" idx="5"/>
          </p:nvPr>
        </p:nvSpPr>
        <p:spPr/>
        <p:txBody>
          <a:bodyPr/>
          <a:lstStyle/>
          <a:p>
            <a:fld id="{E33B0076-8943-9543-B126-BBC9536D2FCE}" type="slidenum">
              <a:rPr lang="en-US" smtClean="0"/>
              <a:pPr/>
              <a:t>3</a:t>
            </a:fld>
            <a:endParaRPr lang="en-US"/>
          </a:p>
        </p:txBody>
      </p:sp>
    </p:spTree>
    <p:extLst>
      <p:ext uri="{BB962C8B-B14F-4D97-AF65-F5344CB8AC3E}">
        <p14:creationId xmlns:p14="http://schemas.microsoft.com/office/powerpoint/2010/main" val="2871623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Grandview"/>
              </a:rPr>
              <a:t>[45s] – TB?</a:t>
            </a:r>
            <a:endParaRPr lang="en-US" dirty="0"/>
          </a:p>
          <a:p>
            <a:endParaRPr lang="en-US" dirty="0"/>
          </a:p>
          <a:p>
            <a:r>
              <a:rPr lang="en-US" dirty="0"/>
              <a:t>Script:</a:t>
            </a:r>
          </a:p>
          <a:p>
            <a:pPr marL="171450" indent="-171450">
              <a:buFont typeface="Arial" panose="020B0604020202020204" pitchFamily="34" charset="0"/>
              <a:buChar char="•"/>
            </a:pPr>
            <a:r>
              <a:rPr lang="en-US" dirty="0"/>
              <a:t>Our goals for today are to:</a:t>
            </a:r>
          </a:p>
          <a:p>
            <a:pPr marL="171450" indent="-171450">
              <a:buFont typeface="Arial" panose="020B0604020202020204" pitchFamily="34" charset="0"/>
              <a:buChar char="•"/>
            </a:pPr>
            <a:r>
              <a:rPr lang="en-US" dirty="0"/>
              <a:t>1) Compare and contrast two disparate responses to IHSU in our hospital, and</a:t>
            </a:r>
          </a:p>
          <a:p>
            <a:pPr marL="171450" indent="-171450">
              <a:buFont typeface="Arial" panose="020B0604020202020204" pitchFamily="34" charset="0"/>
              <a:buChar char="•"/>
            </a:pPr>
            <a:r>
              <a:rPr lang="en-US" dirty="0"/>
              <a:t>2) Empower you to use a patient-centered response to IHSU at your institution. </a:t>
            </a:r>
          </a:p>
        </p:txBody>
      </p:sp>
      <p:sp>
        <p:nvSpPr>
          <p:cNvPr id="4" name="Slide Number Placeholder 3"/>
          <p:cNvSpPr>
            <a:spLocks noGrp="1"/>
          </p:cNvSpPr>
          <p:nvPr>
            <p:ph type="sldNum" sz="quarter" idx="5"/>
          </p:nvPr>
        </p:nvSpPr>
        <p:spPr/>
        <p:txBody>
          <a:bodyPr/>
          <a:lstStyle/>
          <a:p>
            <a:fld id="{E33B0076-8943-9543-B126-BBC9536D2FCE}" type="slidenum">
              <a:rPr lang="en-US" smtClean="0"/>
              <a:pPr/>
              <a:t>4</a:t>
            </a:fld>
            <a:endParaRPr lang="en-US"/>
          </a:p>
        </p:txBody>
      </p:sp>
    </p:spTree>
    <p:extLst>
      <p:ext uri="{BB962C8B-B14F-4D97-AF65-F5344CB8AC3E}">
        <p14:creationId xmlns:p14="http://schemas.microsoft.com/office/powerpoint/2010/main" val="2756440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0ED04-E450-4007-5921-92A34D397F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7DF2EA-3D98-D58F-6322-9501D92EB7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1FEDCF-FFB4-30A2-1B86-5537C7248F89}"/>
              </a:ext>
            </a:extLst>
          </p:cNvPr>
          <p:cNvSpPr>
            <a:spLocks noGrp="1"/>
          </p:cNvSpPr>
          <p:nvPr>
            <p:ph type="body" idx="1"/>
          </p:nvPr>
        </p:nvSpPr>
        <p:spPr/>
        <p:txBody>
          <a:bodyPr/>
          <a:lstStyle/>
          <a:p>
            <a:r>
              <a:rPr lang="en-US" sz="1200" dirty="0">
                <a:solidFill>
                  <a:srgbClr val="000000"/>
                </a:solidFill>
                <a:effectLst/>
                <a:latin typeface="Times New Roman"/>
                <a:ea typeface="Aptos" panose="020B0004020202020204" pitchFamily="34" charset="0"/>
                <a:cs typeface="Times New Roman"/>
              </a:rPr>
              <a:t>[60s]</a:t>
            </a:r>
            <a:r>
              <a:rPr lang="en-US" dirty="0">
                <a:solidFill>
                  <a:srgbClr val="000000"/>
                </a:solidFill>
                <a:latin typeface="Times New Roman"/>
                <a:ea typeface="Aptos" panose="020B0004020202020204" pitchFamily="34" charset="0"/>
                <a:cs typeface="Times New Roman"/>
              </a:rPr>
              <a:t> - TB</a:t>
            </a:r>
            <a:endParaRPr lang="en-US" sz="1200" dirty="0">
              <a:solidFill>
                <a:srgbClr val="000000"/>
              </a:solidFill>
              <a:effectLst/>
              <a:latin typeface="Times New Roman"/>
              <a:ea typeface="Aptos" panose="020B0004020202020204" pitchFamily="34" charset="0"/>
              <a:cs typeface="Times New Roman"/>
            </a:endParaRPr>
          </a:p>
          <a:p>
            <a:pPr marL="0" marR="0" indent="0">
              <a:spcBef>
                <a:spcPts val="0"/>
              </a:spcBef>
              <a:spcAft>
                <a:spcPts val="0"/>
              </a:spcAft>
              <a:buFont typeface="+mj-lt"/>
              <a:buNone/>
            </a:pPr>
            <a:endParaRPr lang="en-US" sz="1200" dirty="0">
              <a:solidFill>
                <a:srgbClr val="000000"/>
              </a:solidFill>
              <a:effectLst/>
              <a:latin typeface="Times New Roman"/>
              <a:ea typeface="Aptos" panose="020B0004020202020204" pitchFamily="34" charset="0"/>
              <a:cs typeface="Times New Roman"/>
            </a:endParaRPr>
          </a:p>
          <a:p>
            <a:pPr marL="0" marR="0" indent="0">
              <a:spcBef>
                <a:spcPts val="0"/>
              </a:spcBef>
              <a:spcAft>
                <a:spcPts val="0"/>
              </a:spcAft>
              <a:buFont typeface="+mj-lt"/>
              <a:buNone/>
            </a:pPr>
            <a:r>
              <a:rPr lang="en-US" sz="1200" dirty="0">
                <a:solidFill>
                  <a:srgbClr val="000000"/>
                </a:solidFill>
                <a:effectLst/>
                <a:latin typeface="Times New Roman"/>
                <a:ea typeface="Aptos" panose="020B0004020202020204" pitchFamily="34" charset="0"/>
                <a:cs typeface="Times New Roman"/>
              </a:rPr>
              <a:t>Script: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Grandview"/>
              </a:rPr>
              <a:t>First, let’s review the evidence.</a:t>
            </a:r>
            <a:br>
              <a:rPr lang="en-US" sz="1200" dirty="0">
                <a:solidFill>
                  <a:srgbClr val="000000"/>
                </a:solidFill>
                <a:effectLst/>
                <a:latin typeface="Times New Roman"/>
                <a:ea typeface="Aptos" panose="020B0004020202020204" pitchFamily="34" charset="0"/>
                <a:cs typeface="Times New Roman"/>
              </a:rPr>
            </a:br>
            <a:endParaRPr lang="en-US" sz="1200" dirty="0">
              <a:solidFill>
                <a:srgbClr val="000000"/>
              </a:solidFill>
              <a:effectLst/>
              <a:latin typeface="Times New Roman"/>
              <a:ea typeface="Aptos" panose="020B0004020202020204" pitchFamily="34" charset="0"/>
              <a:cs typeface="Times New Roman"/>
            </a:endParaRPr>
          </a:p>
          <a:p>
            <a:pPr marL="171450" marR="0" indent="-171450">
              <a:spcBef>
                <a:spcPts val="0"/>
              </a:spcBef>
              <a:spcAft>
                <a:spcPts val="0"/>
              </a:spcAft>
              <a:buFont typeface="Arial" panose="020B0604020202020204" pitchFamily="34" charset="0"/>
              <a:buChar char="•"/>
            </a:pPr>
            <a:r>
              <a:rPr lang="en-US" sz="1200" dirty="0">
                <a:solidFill>
                  <a:srgbClr val="000000"/>
                </a:solidFill>
                <a:effectLst/>
                <a:latin typeface="Times New Roman"/>
                <a:ea typeface="Aptos" panose="020B0004020202020204" pitchFamily="34" charset="0"/>
                <a:cs typeface="Times New Roman"/>
              </a:rPr>
              <a:t>We know that over </a:t>
            </a:r>
            <a:r>
              <a:rPr lang="en-US" sz="1200" b="1" dirty="0">
                <a:solidFill>
                  <a:srgbClr val="000000"/>
                </a:solidFill>
                <a:effectLst/>
                <a:latin typeface="Times New Roman"/>
                <a:ea typeface="Aptos" panose="020B0004020202020204" pitchFamily="34" charset="0"/>
                <a:cs typeface="Times New Roman"/>
              </a:rPr>
              <a:t>40% </a:t>
            </a:r>
            <a:r>
              <a:rPr lang="en-US" sz="1200" dirty="0">
                <a:solidFill>
                  <a:srgbClr val="000000"/>
                </a:solidFill>
                <a:effectLst/>
                <a:latin typeface="Times New Roman"/>
                <a:ea typeface="Aptos" panose="020B0004020202020204" pitchFamily="34" charset="0"/>
                <a:cs typeface="Times New Roman"/>
              </a:rPr>
              <a:t>of people who use drugs use substances during a hospitalization </a:t>
            </a:r>
          </a:p>
          <a:p>
            <a:pPr marL="171450" marR="0" indent="-171450">
              <a:spcBef>
                <a:spcPts val="0"/>
              </a:spcBef>
              <a:spcAft>
                <a:spcPts val="0"/>
              </a:spcAft>
              <a:buFont typeface="Arial" panose="020B0604020202020204" pitchFamily="34" charset="0"/>
              <a:buChar char="•"/>
            </a:pPr>
            <a:r>
              <a:rPr lang="en-US" sz="1200" dirty="0">
                <a:solidFill>
                  <a:srgbClr val="000000"/>
                </a:solidFill>
                <a:effectLst/>
                <a:latin typeface="Times New Roman"/>
                <a:ea typeface="Aptos" panose="020B0004020202020204" pitchFamily="34" charset="0"/>
                <a:cs typeface="Times New Roman"/>
              </a:rPr>
              <a:t>to address undertreated </a:t>
            </a:r>
            <a:r>
              <a:rPr lang="en-US" sz="1200" b="1" dirty="0">
                <a:solidFill>
                  <a:srgbClr val="000000"/>
                </a:solidFill>
                <a:effectLst/>
                <a:latin typeface="Times New Roman"/>
                <a:ea typeface="Aptos" panose="020B0004020202020204" pitchFamily="34" charset="0"/>
                <a:cs typeface="Times New Roman"/>
              </a:rPr>
              <a:t>withdrawal, cravings, pain, and boredom</a:t>
            </a:r>
            <a:r>
              <a:rPr lang="en-US" sz="1200" dirty="0">
                <a:solidFill>
                  <a:srgbClr val="000000"/>
                </a:solidFill>
                <a:effectLst/>
                <a:latin typeface="Times New Roman"/>
                <a:ea typeface="Aptos" panose="020B0004020202020204" pitchFamily="34" charset="0"/>
                <a:cs typeface="Times New Roman"/>
              </a:rPr>
              <a:t>.</a:t>
            </a:r>
            <a:br>
              <a:rPr lang="en-US" sz="1200" dirty="0">
                <a:solidFill>
                  <a:srgbClr val="000000"/>
                </a:solidFill>
                <a:effectLst/>
                <a:latin typeface="Times New Roman"/>
                <a:ea typeface="Aptos" panose="020B0004020202020204" pitchFamily="34" charset="0"/>
                <a:cs typeface="Times New Roman"/>
              </a:rPr>
            </a:br>
            <a:endParaRPr lang="en-US" sz="1200" dirty="0">
              <a:solidFill>
                <a:srgbClr val="000000"/>
              </a:solidFill>
              <a:effectLst/>
              <a:latin typeface="Times New Roman"/>
              <a:ea typeface="Aptos" panose="020B0004020202020204" pitchFamily="34" charset="0"/>
              <a:cs typeface="Times New Roman"/>
            </a:endParaRPr>
          </a:p>
          <a:p>
            <a:pPr marL="171450" marR="0" indent="-171450">
              <a:spcBef>
                <a:spcPts val="0"/>
              </a:spcBef>
              <a:spcAft>
                <a:spcPts val="0"/>
              </a:spcAft>
              <a:buFont typeface="Arial" panose="020B0604020202020204" pitchFamily="34" charset="0"/>
              <a:buChar char="•"/>
            </a:pPr>
            <a:r>
              <a:rPr lang="en-US" sz="1200" dirty="0">
                <a:solidFill>
                  <a:srgbClr val="000000"/>
                </a:solidFill>
                <a:effectLst/>
                <a:latin typeface="Times New Roman"/>
                <a:ea typeface="Aptos" panose="020B0004020202020204" pitchFamily="34" charset="0"/>
                <a:cs typeface="Times New Roman"/>
              </a:rPr>
              <a:t>In-hospital substance use is </a:t>
            </a:r>
            <a:r>
              <a:rPr lang="en-US" sz="1200" b="1" dirty="0">
                <a:solidFill>
                  <a:srgbClr val="000000"/>
                </a:solidFill>
                <a:effectLst/>
                <a:latin typeface="Times New Roman"/>
                <a:ea typeface="Aptos" panose="020B0004020202020204" pitchFamily="34" charset="0"/>
                <a:cs typeface="Times New Roman"/>
              </a:rPr>
              <a:t>associated</a:t>
            </a:r>
            <a:r>
              <a:rPr lang="en-US" sz="1200" dirty="0">
                <a:solidFill>
                  <a:srgbClr val="000000"/>
                </a:solidFill>
                <a:effectLst/>
                <a:latin typeface="Times New Roman"/>
                <a:ea typeface="Aptos" panose="020B0004020202020204" pitchFamily="34" charset="0"/>
                <a:cs typeface="Times New Roman"/>
              </a:rPr>
              <a:t> with self-directed discharges, 30-day readmissions, morbidity, and mortality.</a:t>
            </a:r>
            <a:br>
              <a:rPr lang="en-US" sz="1200" dirty="0">
                <a:solidFill>
                  <a:srgbClr val="000000"/>
                </a:solidFill>
                <a:effectLst/>
                <a:latin typeface="Times New Roman"/>
                <a:ea typeface="Aptos" panose="020B0004020202020204" pitchFamily="34" charset="0"/>
                <a:cs typeface="Times New Roman"/>
              </a:rPr>
            </a:br>
            <a:endParaRPr lang="en-US" sz="1200" dirty="0">
              <a:solidFill>
                <a:srgbClr val="000000"/>
              </a:solidFill>
              <a:effectLst/>
              <a:latin typeface="Times New Roman"/>
              <a:ea typeface="Aptos" panose="020B0004020202020204" pitchFamily="34" charset="0"/>
              <a:cs typeface="Times New Roman"/>
            </a:endParaRPr>
          </a:p>
          <a:p>
            <a:pPr marL="171450" indent="-171450">
              <a:buFont typeface="Arial" panose="020B0604020202020204" pitchFamily="34" charset="0"/>
              <a:buChar char="•"/>
            </a:pPr>
            <a:r>
              <a:rPr lang="en-US" dirty="0">
                <a:solidFill>
                  <a:srgbClr val="000000"/>
                </a:solidFill>
                <a:latin typeface="Grandview"/>
              </a:rPr>
              <a:t>We also know that there is a lack of </a:t>
            </a:r>
            <a:r>
              <a:rPr lang="en-US" b="1" dirty="0">
                <a:solidFill>
                  <a:srgbClr val="000000"/>
                </a:solidFill>
                <a:latin typeface="Grandview"/>
              </a:rPr>
              <a:t>national guidance and hospital policies </a:t>
            </a:r>
            <a:r>
              <a:rPr lang="en-US" dirty="0">
                <a:solidFill>
                  <a:srgbClr val="000000"/>
                </a:solidFill>
                <a:latin typeface="Grandview"/>
              </a:rPr>
              <a:t>on how to respond to IHSU.</a:t>
            </a:r>
          </a:p>
          <a:p>
            <a:pPr marL="171450" indent="-171450">
              <a:buFont typeface="Arial" panose="020B0604020202020204" pitchFamily="34" charset="0"/>
              <a:buChar char="•"/>
            </a:pPr>
            <a:r>
              <a:rPr lang="en-US" dirty="0">
                <a:solidFill>
                  <a:srgbClr val="000000"/>
                </a:solidFill>
                <a:latin typeface="Grandview"/>
              </a:rPr>
              <a:t>Not having a policy leaves room for </a:t>
            </a:r>
            <a:r>
              <a:rPr lang="en-US" b="1" dirty="0">
                <a:solidFill>
                  <a:srgbClr val="000000"/>
                </a:solidFill>
                <a:latin typeface="Grandview"/>
              </a:rPr>
              <a:t>subjective</a:t>
            </a:r>
            <a:r>
              <a:rPr lang="en-US" dirty="0">
                <a:solidFill>
                  <a:srgbClr val="000000"/>
                </a:solidFill>
                <a:latin typeface="Grandview"/>
              </a:rPr>
              <a:t> and potentially </a:t>
            </a:r>
            <a:r>
              <a:rPr lang="en-US" b="1" dirty="0">
                <a:solidFill>
                  <a:srgbClr val="000000"/>
                </a:solidFill>
                <a:latin typeface="Grandview"/>
              </a:rPr>
              <a:t>stigmatizing</a:t>
            </a:r>
            <a:r>
              <a:rPr lang="en-US" dirty="0">
                <a:solidFill>
                  <a:srgbClr val="000000"/>
                </a:solidFill>
                <a:latin typeface="Grandview"/>
              </a:rPr>
              <a:t> and </a:t>
            </a:r>
            <a:r>
              <a:rPr lang="en-US" b="1" dirty="0">
                <a:solidFill>
                  <a:srgbClr val="000000"/>
                </a:solidFill>
                <a:latin typeface="Grandview"/>
              </a:rPr>
              <a:t>biased</a:t>
            </a:r>
            <a:r>
              <a:rPr lang="en-US" dirty="0">
                <a:solidFill>
                  <a:srgbClr val="000000"/>
                </a:solidFill>
                <a:latin typeface="Grandview"/>
              </a:rPr>
              <a:t> responses by staff.</a:t>
            </a:r>
            <a:br>
              <a:rPr lang="en-US" dirty="0">
                <a:solidFill>
                  <a:srgbClr val="000000"/>
                </a:solidFill>
                <a:latin typeface="Grandview"/>
              </a:rPr>
            </a:br>
            <a:endParaRPr lang="en-US" dirty="0">
              <a:solidFill>
                <a:srgbClr val="000000"/>
              </a:solidFill>
              <a:latin typeface="Grandview"/>
            </a:endParaRPr>
          </a:p>
          <a:p>
            <a:pPr marL="171450" indent="-171450">
              <a:buFont typeface="Arial" panose="020B0604020202020204" pitchFamily="34" charset="0"/>
              <a:buChar char="•"/>
            </a:pPr>
            <a:r>
              <a:rPr lang="en-US" sz="1200" dirty="0">
                <a:solidFill>
                  <a:srgbClr val="000000"/>
                </a:solidFill>
                <a:effectLst/>
                <a:latin typeface="Times New Roman"/>
                <a:ea typeface="Aptos" panose="020B0004020202020204" pitchFamily="34" charset="0"/>
                <a:cs typeface="Times New Roman"/>
              </a:rPr>
              <a:t>There is </a:t>
            </a:r>
            <a:r>
              <a:rPr lang="en-US" sz="1200" b="1" dirty="0">
                <a:solidFill>
                  <a:srgbClr val="000000"/>
                </a:solidFill>
                <a:effectLst/>
                <a:latin typeface="Times New Roman"/>
                <a:ea typeface="Aptos" panose="020B0004020202020204" pitchFamily="34" charset="0"/>
                <a:cs typeface="Times New Roman"/>
              </a:rPr>
              <a:t>no data on racial inequities </a:t>
            </a:r>
            <a:r>
              <a:rPr lang="en-US" sz="1200" dirty="0">
                <a:solidFill>
                  <a:srgbClr val="000000"/>
                </a:solidFill>
                <a:effectLst/>
                <a:latin typeface="Times New Roman"/>
                <a:ea typeface="Aptos" panose="020B0004020202020204" pitchFamily="34" charset="0"/>
                <a:cs typeface="Times New Roman"/>
              </a:rPr>
              <a:t>within in-hospital substance use. However, we do know that hospital </a:t>
            </a:r>
            <a:r>
              <a:rPr lang="en-US" sz="1200" b="1" dirty="0">
                <a:solidFill>
                  <a:srgbClr val="000000"/>
                </a:solidFill>
                <a:effectLst/>
                <a:latin typeface="Times New Roman"/>
                <a:ea typeface="Aptos" panose="020B0004020202020204" pitchFamily="34" charset="0"/>
                <a:cs typeface="Times New Roman"/>
              </a:rPr>
              <a:t>security</a:t>
            </a:r>
            <a:r>
              <a:rPr lang="en-US" sz="1200" dirty="0">
                <a:solidFill>
                  <a:srgbClr val="000000"/>
                </a:solidFill>
                <a:effectLst/>
                <a:latin typeface="Times New Roman"/>
                <a:ea typeface="Aptos" panose="020B0004020202020204" pitchFamily="34" charset="0"/>
                <a:cs typeface="Times New Roman"/>
              </a:rPr>
              <a:t>, a common response to IHSU, is </a:t>
            </a:r>
            <a:r>
              <a:rPr lang="en-US" sz="1200" b="1" dirty="0">
                <a:solidFill>
                  <a:srgbClr val="000000"/>
                </a:solidFill>
                <a:effectLst/>
                <a:latin typeface="Times New Roman"/>
                <a:ea typeface="Aptos" panose="020B0004020202020204" pitchFamily="34" charset="0"/>
                <a:cs typeface="Times New Roman"/>
              </a:rPr>
              <a:t>disproportionately</a:t>
            </a:r>
            <a:r>
              <a:rPr lang="en-US" sz="1200" dirty="0">
                <a:solidFill>
                  <a:srgbClr val="000000"/>
                </a:solidFill>
                <a:effectLst/>
                <a:latin typeface="Times New Roman"/>
                <a:ea typeface="Aptos" panose="020B0004020202020204" pitchFamily="34" charset="0"/>
                <a:cs typeface="Times New Roman"/>
              </a:rPr>
              <a:t> applied to Black patients and their </a:t>
            </a:r>
            <a:r>
              <a:rPr lang="en-US" dirty="0">
                <a:solidFill>
                  <a:srgbClr val="000000"/>
                </a:solidFill>
                <a:latin typeface="Times New Roman"/>
                <a:ea typeface="Aptos" panose="020B0004020202020204" pitchFamily="34" charset="0"/>
                <a:cs typeface="Times New Roman"/>
              </a:rPr>
              <a:t>visitors</a:t>
            </a:r>
            <a:r>
              <a:rPr lang="en-US" sz="1200" dirty="0">
                <a:solidFill>
                  <a:srgbClr val="000000"/>
                </a:solidFill>
                <a:effectLst/>
                <a:latin typeface="Times New Roman"/>
                <a:ea typeface="Aptos" panose="020B0004020202020204" pitchFamily="34" charset="0"/>
                <a:cs typeface="Times New Roman"/>
              </a:rPr>
              <a:t>, leaving </a:t>
            </a:r>
            <a:r>
              <a:rPr lang="en-US" sz="1200" b="1" dirty="0">
                <a:solidFill>
                  <a:srgbClr val="000000"/>
                </a:solidFill>
                <a:effectLst/>
                <a:latin typeface="Times New Roman"/>
                <a:ea typeface="Aptos" panose="020B0004020202020204" pitchFamily="34" charset="0"/>
                <a:cs typeface="Times New Roman"/>
              </a:rPr>
              <a:t>room for </a:t>
            </a:r>
            <a:r>
              <a:rPr lang="en-US" b="1" dirty="0">
                <a:solidFill>
                  <a:srgbClr val="000000"/>
                </a:solidFill>
                <a:latin typeface="Times New Roman"/>
                <a:ea typeface="Aptos" panose="020B0004020202020204" pitchFamily="34" charset="0"/>
                <a:cs typeface="Times New Roman"/>
              </a:rPr>
              <a:t>systemic</a:t>
            </a:r>
            <a:r>
              <a:rPr lang="en-US" sz="1200" b="1" dirty="0">
                <a:solidFill>
                  <a:srgbClr val="000000"/>
                </a:solidFill>
                <a:effectLst/>
                <a:latin typeface="Times New Roman"/>
                <a:ea typeface="Aptos" panose="020B0004020202020204" pitchFamily="34" charset="0"/>
                <a:cs typeface="Times New Roman"/>
              </a:rPr>
              <a:t> racism </a:t>
            </a:r>
            <a:r>
              <a:rPr lang="en-US" sz="1200" dirty="0">
                <a:solidFill>
                  <a:srgbClr val="000000"/>
                </a:solidFill>
                <a:effectLst/>
                <a:latin typeface="Times New Roman"/>
                <a:ea typeface="Aptos" panose="020B0004020202020204" pitchFamily="34" charset="0"/>
                <a:cs typeface="Times New Roman"/>
              </a:rPr>
              <a:t>to</a:t>
            </a:r>
            <a:r>
              <a:rPr lang="en-US" dirty="0">
                <a:solidFill>
                  <a:srgbClr val="000000"/>
                </a:solidFill>
                <a:latin typeface="Times New Roman"/>
                <a:ea typeface="Aptos" panose="020B0004020202020204" pitchFamily="34" charset="0"/>
                <a:cs typeface="Times New Roman"/>
              </a:rPr>
              <a:t> harm patients</a:t>
            </a:r>
            <a:r>
              <a:rPr lang="en-US" sz="1200" dirty="0">
                <a:solidFill>
                  <a:srgbClr val="000000"/>
                </a:solidFill>
                <a:effectLst/>
                <a:latin typeface="Times New Roman"/>
                <a:ea typeface="Aptos" panose="020B0004020202020204" pitchFamily="34" charset="0"/>
                <a:cs typeface="Times New Roman"/>
              </a:rPr>
              <a:t> of color in responses to IHSU.</a:t>
            </a:r>
            <a:br>
              <a:rPr lang="en-US" sz="1200" dirty="0">
                <a:solidFill>
                  <a:srgbClr val="000000"/>
                </a:solidFill>
                <a:effectLst/>
                <a:latin typeface="Times New Roman"/>
                <a:ea typeface="Aptos" panose="020B0004020202020204" pitchFamily="34" charset="0"/>
                <a:cs typeface="Times New Roman"/>
              </a:rPr>
            </a:br>
            <a:endParaRPr lang="en-US" dirty="0">
              <a:solidFill>
                <a:srgbClr val="000000"/>
              </a:solidFill>
              <a:latin typeface="Grandview"/>
            </a:endParaRPr>
          </a:p>
          <a:p>
            <a:pPr marL="171450" indent="-171450">
              <a:buFont typeface="Arial" panose="020B0604020202020204" pitchFamily="34" charset="0"/>
              <a:buChar char="•"/>
            </a:pPr>
            <a:r>
              <a:rPr lang="en-US" dirty="0">
                <a:solidFill>
                  <a:srgbClr val="000000"/>
                </a:solidFill>
                <a:latin typeface="Times New Roman"/>
                <a:ea typeface="Aptos" panose="020B0004020202020204" pitchFamily="34" charset="0"/>
                <a:cs typeface="Times New Roman"/>
              </a:rPr>
              <a:t>This all means that patient-centered IHSU policies may prevent harmful and potentially discriminatory responses.</a:t>
            </a:r>
            <a:endParaRPr lang="en-US" sz="1200" dirty="0">
              <a:solidFill>
                <a:srgbClr val="000000"/>
              </a:solidFill>
              <a:effectLst/>
              <a:latin typeface="Times New Roman"/>
              <a:ea typeface="Aptos" panose="020B0004020202020204" pitchFamily="34" charset="0"/>
              <a:cs typeface="Times New Roman"/>
            </a:endParaRPr>
          </a:p>
          <a:p>
            <a:pPr marL="0" marR="0" indent="0">
              <a:spcBef>
                <a:spcPts val="0"/>
              </a:spcBef>
              <a:spcAft>
                <a:spcPts val="0"/>
              </a:spcAft>
              <a:buFontTx/>
              <a:buNone/>
            </a:pPr>
            <a:endParaRPr lang="en-US" sz="1200" dirty="0">
              <a:solidFill>
                <a:srgbClr val="000000"/>
              </a:solidFill>
              <a:effectLst/>
              <a:latin typeface="Times New Roman"/>
              <a:ea typeface="Aptos" panose="020B0004020202020204" pitchFamily="34" charset="0"/>
              <a:cs typeface="Times New Roman"/>
            </a:endParaRPr>
          </a:p>
          <a:p>
            <a:pPr marL="0" marR="0" indent="0">
              <a:spcBef>
                <a:spcPts val="0"/>
              </a:spcBef>
              <a:spcAft>
                <a:spcPts val="0"/>
              </a:spcAft>
              <a:buFontTx/>
              <a:buNone/>
            </a:pPr>
            <a:endParaRPr lang="en-US" sz="1200" dirty="0">
              <a:solidFill>
                <a:srgbClr val="000000"/>
              </a:solidFill>
              <a:effectLst/>
              <a:latin typeface="Times New Roman"/>
              <a:ea typeface="Aptos" panose="020B0004020202020204" pitchFamily="34" charset="0"/>
              <a:cs typeface="Times New Roman"/>
            </a:endParaRPr>
          </a:p>
          <a:p>
            <a:pPr marL="0" marR="0" indent="0">
              <a:spcBef>
                <a:spcPts val="0"/>
              </a:spcBef>
              <a:spcAft>
                <a:spcPts val="0"/>
              </a:spcAft>
              <a:buFont typeface="+mj-lt"/>
              <a:buNone/>
            </a:pPr>
            <a:r>
              <a:rPr lang="en-US" sz="1200" dirty="0">
                <a:solidFill>
                  <a:srgbClr val="000000"/>
                </a:solidFill>
                <a:effectLst/>
                <a:latin typeface="Times New Roman"/>
                <a:ea typeface="Aptos" panose="020B0004020202020204" pitchFamily="34" charset="0"/>
                <a:cs typeface="Times New Roman"/>
              </a:rPr>
              <a:t>REFERENCES:</a:t>
            </a:r>
          </a:p>
          <a:p>
            <a:pPr marL="342900" marR="0" indent="-342900">
              <a:spcBef>
                <a:spcPts val="0"/>
              </a:spcBef>
              <a:spcAft>
                <a:spcPts val="0"/>
              </a:spcAft>
              <a:buFont typeface="+mj-lt"/>
              <a:buAutoNum type="arabicPeriod"/>
            </a:pPr>
            <a:r>
              <a:rPr lang="en-US" sz="1200" dirty="0">
                <a:solidFill>
                  <a:srgbClr val="000000"/>
                </a:solidFill>
                <a:effectLst/>
                <a:latin typeface="Times New Roman"/>
                <a:ea typeface="Aptos" panose="020B0004020202020204" pitchFamily="34" charset="0"/>
                <a:cs typeface="Times New Roman"/>
              </a:rPr>
              <a:t>Parmar GS, Hayashi K, Nolan S, et al. Non-Medical Prescription Opioid Use And In-Hospital Illicit Drug Use Among People Who Use Drugs. </a:t>
            </a:r>
            <a:r>
              <a:rPr lang="en-US" sz="1200" i="1" dirty="0">
                <a:solidFill>
                  <a:srgbClr val="000000"/>
                </a:solidFill>
                <a:effectLst/>
                <a:latin typeface="Times New Roman"/>
                <a:ea typeface="Aptos" panose="020B0004020202020204" pitchFamily="34" charset="0"/>
                <a:cs typeface="Times New Roman"/>
              </a:rPr>
              <a:t>Drug Alcohol Rev</a:t>
            </a:r>
            <a:r>
              <a:rPr lang="en-US" sz="1200" dirty="0">
                <a:solidFill>
                  <a:srgbClr val="000000"/>
                </a:solidFill>
                <a:effectLst/>
                <a:latin typeface="Times New Roman"/>
                <a:ea typeface="Aptos" panose="020B0004020202020204" pitchFamily="34" charset="0"/>
                <a:cs typeface="Times New Roman"/>
              </a:rPr>
              <a:t>. 2021;40(6):959-963. doi:10.1111/dar.13246</a:t>
            </a:r>
          </a:p>
          <a:p>
            <a:pPr marL="342900" marR="0" indent="-342900">
              <a:spcBef>
                <a:spcPts val="0"/>
              </a:spcBef>
              <a:spcAft>
                <a:spcPts val="0"/>
              </a:spcAft>
              <a:buFont typeface="+mj-lt"/>
              <a:buAutoNum type="arabicPeriod"/>
            </a:pPr>
            <a:r>
              <a:rPr lang="en-US" sz="1200" dirty="0">
                <a:solidFill>
                  <a:srgbClr val="000000"/>
                </a:solidFill>
                <a:effectLst/>
                <a:latin typeface="Times New Roman"/>
                <a:ea typeface="Aptos" panose="020B0004020202020204" pitchFamily="34" charset="0"/>
                <a:cs typeface="Times New Roman"/>
              </a:rPr>
              <a:t>Grewal HK, Ti L, Hayashi K, </a:t>
            </a:r>
            <a:r>
              <a:rPr lang="en-US" sz="1200" dirty="0" err="1">
                <a:solidFill>
                  <a:srgbClr val="000000"/>
                </a:solidFill>
                <a:effectLst/>
                <a:latin typeface="Times New Roman"/>
                <a:ea typeface="Aptos" panose="020B0004020202020204" pitchFamily="34" charset="0"/>
                <a:cs typeface="Times New Roman"/>
              </a:rPr>
              <a:t>Dobrer</a:t>
            </a:r>
            <a:r>
              <a:rPr lang="en-US" sz="1200" dirty="0">
                <a:solidFill>
                  <a:srgbClr val="000000"/>
                </a:solidFill>
                <a:effectLst/>
                <a:latin typeface="Times New Roman"/>
                <a:ea typeface="Aptos" panose="020B0004020202020204" pitchFamily="34" charset="0"/>
                <a:cs typeface="Times New Roman"/>
              </a:rPr>
              <a:t> S, Wood E, Kerr T. Illicit Drug Use In Acute Care Settings. </a:t>
            </a:r>
            <a:r>
              <a:rPr lang="en-US" sz="1200" i="1" dirty="0">
                <a:solidFill>
                  <a:srgbClr val="000000"/>
                </a:solidFill>
                <a:effectLst/>
                <a:latin typeface="Times New Roman"/>
                <a:ea typeface="Aptos" panose="020B0004020202020204" pitchFamily="34" charset="0"/>
                <a:cs typeface="Times New Roman"/>
              </a:rPr>
              <a:t>Drug Alcohol Rev</a:t>
            </a:r>
            <a:r>
              <a:rPr lang="en-US" sz="1200" dirty="0">
                <a:solidFill>
                  <a:srgbClr val="000000"/>
                </a:solidFill>
                <a:effectLst/>
                <a:latin typeface="Times New Roman"/>
                <a:ea typeface="Aptos" panose="020B0004020202020204" pitchFamily="34" charset="0"/>
                <a:cs typeface="Times New Roman"/>
              </a:rPr>
              <a:t>. 2015;34(5):499-502. doi:10.1111/dar.12270</a:t>
            </a:r>
          </a:p>
          <a:p>
            <a:pPr marL="342900" marR="0" indent="-342900">
              <a:spcBef>
                <a:spcPts val="0"/>
              </a:spcBef>
              <a:spcAft>
                <a:spcPts val="0"/>
              </a:spcAft>
              <a:buFont typeface="+mj-lt"/>
              <a:buAutoNum type="arabicPeriod"/>
            </a:pPr>
            <a:r>
              <a:rPr lang="en-US" sz="1200" dirty="0">
                <a:solidFill>
                  <a:srgbClr val="000000"/>
                </a:solidFill>
                <a:effectLst/>
                <a:latin typeface="Times New Roman"/>
                <a:ea typeface="Aptos" panose="020B0004020202020204" pitchFamily="34" charset="0"/>
                <a:cs typeface="Times New Roman"/>
              </a:rPr>
              <a:t>Eaton EF, Westfall AO, </a:t>
            </a:r>
            <a:r>
              <a:rPr lang="en-US" sz="1200" dirty="0" err="1">
                <a:solidFill>
                  <a:srgbClr val="000000"/>
                </a:solidFill>
                <a:effectLst/>
                <a:latin typeface="Times New Roman"/>
                <a:ea typeface="Aptos" panose="020B0004020202020204" pitchFamily="34" charset="0"/>
                <a:cs typeface="Times New Roman"/>
              </a:rPr>
              <a:t>McClesky</a:t>
            </a:r>
            <a:r>
              <a:rPr lang="en-US" sz="1200" dirty="0">
                <a:solidFill>
                  <a:srgbClr val="000000"/>
                </a:solidFill>
                <a:effectLst/>
                <a:latin typeface="Times New Roman"/>
                <a:ea typeface="Aptos" panose="020B0004020202020204" pitchFamily="34" charset="0"/>
                <a:cs typeface="Times New Roman"/>
              </a:rPr>
              <a:t> B, et al. In-Hospital Illicit Drug Use and Patient-Directed Discharge: Barriers to Care for Patients With Injection-Related Infections. </a:t>
            </a:r>
            <a:r>
              <a:rPr lang="en-US" sz="1200" i="1" dirty="0">
                <a:solidFill>
                  <a:srgbClr val="000000"/>
                </a:solidFill>
                <a:effectLst/>
                <a:latin typeface="Times New Roman"/>
                <a:ea typeface="Aptos" panose="020B0004020202020204" pitchFamily="34" charset="0"/>
                <a:cs typeface="Times New Roman"/>
              </a:rPr>
              <a:t>Open Forum Infect Dis</a:t>
            </a:r>
            <a:r>
              <a:rPr lang="en-US" sz="1200" dirty="0">
                <a:solidFill>
                  <a:srgbClr val="000000"/>
                </a:solidFill>
                <a:effectLst/>
                <a:latin typeface="Times New Roman"/>
                <a:ea typeface="Aptos" panose="020B0004020202020204" pitchFamily="34" charset="0"/>
                <a:cs typeface="Times New Roman"/>
              </a:rPr>
              <a:t>. 2020;7(3):ofaa074. doi:10.1093/</a:t>
            </a:r>
            <a:r>
              <a:rPr lang="en-US" sz="1200" dirty="0" err="1">
                <a:solidFill>
                  <a:srgbClr val="000000"/>
                </a:solidFill>
                <a:effectLst/>
                <a:latin typeface="Times New Roman"/>
                <a:ea typeface="Aptos" panose="020B0004020202020204" pitchFamily="34" charset="0"/>
                <a:cs typeface="Times New Roman"/>
              </a:rPr>
              <a:t>ofid</a:t>
            </a:r>
            <a:r>
              <a:rPr lang="en-US" sz="1200" dirty="0">
                <a:solidFill>
                  <a:srgbClr val="000000"/>
                </a:solidFill>
                <a:effectLst/>
                <a:latin typeface="Times New Roman"/>
                <a:ea typeface="Aptos" panose="020B0004020202020204" pitchFamily="34" charset="0"/>
                <a:cs typeface="Times New Roman"/>
              </a:rPr>
              <a:t>/ofaa074</a:t>
            </a:r>
          </a:p>
          <a:p>
            <a:pPr marL="342900" marR="0" indent="-342900">
              <a:spcBef>
                <a:spcPts val="0"/>
              </a:spcBef>
              <a:spcAft>
                <a:spcPts val="0"/>
              </a:spcAft>
              <a:buAutoNum type="arabicPeriod" startAt="4"/>
            </a:pPr>
            <a:r>
              <a:rPr lang="en-US" sz="1200" dirty="0">
                <a:solidFill>
                  <a:srgbClr val="000000"/>
                </a:solidFill>
                <a:effectLst/>
                <a:latin typeface="Times New Roman"/>
                <a:ea typeface="Aptos" panose="020B0004020202020204" pitchFamily="34" charset="0"/>
                <a:cs typeface="Times New Roman"/>
              </a:rPr>
              <a:t>Fanucchi LC, Lofwall MR, Nuzzo PA, Walsh SL. In-hospital illicit drug use, substance use disorders, and acceptance of residential treatment in a prospective pilot needs assessment of hospitalized adults with severe infections from injecting drugs. </a:t>
            </a:r>
            <a:r>
              <a:rPr lang="en-US" sz="1200" i="1" dirty="0">
                <a:solidFill>
                  <a:srgbClr val="000000"/>
                </a:solidFill>
                <a:effectLst/>
                <a:latin typeface="Times New Roman"/>
                <a:ea typeface="Aptos" panose="020B0004020202020204" pitchFamily="34" charset="0"/>
                <a:cs typeface="Times New Roman"/>
              </a:rPr>
              <a:t>J </a:t>
            </a:r>
            <a:r>
              <a:rPr lang="en-US" sz="1200" i="1" dirty="0" err="1">
                <a:solidFill>
                  <a:srgbClr val="000000"/>
                </a:solidFill>
                <a:effectLst/>
                <a:latin typeface="Times New Roman"/>
                <a:ea typeface="Aptos" panose="020B0004020202020204" pitchFamily="34" charset="0"/>
                <a:cs typeface="Times New Roman"/>
              </a:rPr>
              <a:t>Subst</a:t>
            </a:r>
            <a:r>
              <a:rPr lang="en-US" sz="1200" i="1" dirty="0">
                <a:solidFill>
                  <a:srgbClr val="000000"/>
                </a:solidFill>
                <a:effectLst/>
                <a:latin typeface="Times New Roman"/>
                <a:ea typeface="Aptos" panose="020B0004020202020204" pitchFamily="34" charset="0"/>
                <a:cs typeface="Times New Roman"/>
              </a:rPr>
              <a:t> Abuse Treat</a:t>
            </a:r>
            <a:r>
              <a:rPr lang="en-US" sz="1200" dirty="0">
                <a:solidFill>
                  <a:srgbClr val="000000"/>
                </a:solidFill>
                <a:effectLst/>
                <a:latin typeface="Times New Roman"/>
                <a:ea typeface="Aptos" panose="020B0004020202020204" pitchFamily="34" charset="0"/>
                <a:cs typeface="Times New Roman"/>
              </a:rPr>
              <a:t>. 2018;92:64-69. doi:10.1016/j.jsat.2018.06.011</a:t>
            </a:r>
          </a:p>
          <a:p>
            <a:pPr marL="342900" marR="0" indent="-342900">
              <a:spcBef>
                <a:spcPts val="0"/>
              </a:spcBef>
              <a:spcAft>
                <a:spcPts val="0"/>
              </a:spcAft>
              <a:buAutoNum type="arabicPeriod" startAt="4"/>
            </a:pPr>
            <a:r>
              <a:rPr lang="en-US" sz="1200" dirty="0">
                <a:effectLst/>
                <a:latin typeface="Arial"/>
                <a:ea typeface="Aptos" panose="020B0004020202020204" pitchFamily="34" charset="0"/>
                <a:cs typeface="Arial"/>
              </a:rPr>
              <a:t>McNeil R, Small W, Wood E, Kerr T. Hospitals as a ‘risk environment’: An ethno-epidemiological study of voluntary and involuntary discharge from hospital against medical advice among people who inject drugs. </a:t>
            </a:r>
            <a:r>
              <a:rPr lang="en-US" sz="1200" i="1" dirty="0">
                <a:effectLst/>
                <a:latin typeface="Arial"/>
                <a:ea typeface="Aptos" panose="020B0004020202020204" pitchFamily="34" charset="0"/>
                <a:cs typeface="Arial"/>
              </a:rPr>
              <a:t>Social Science &amp; Medicine</a:t>
            </a:r>
            <a:r>
              <a:rPr lang="en-US" sz="1200" dirty="0">
                <a:effectLst/>
                <a:latin typeface="Arial"/>
                <a:ea typeface="Aptos" panose="020B0004020202020204" pitchFamily="34" charset="0"/>
                <a:cs typeface="Arial"/>
              </a:rPr>
              <a:t>. 2014;105:59-66. doi:10.1016/j.socscimed.2014.01.010</a:t>
            </a:r>
            <a:r>
              <a:rPr lang="en-US" sz="1800" dirty="0">
                <a:effectLst/>
              </a:rPr>
              <a:t> </a:t>
            </a:r>
            <a:endParaRPr lang="en-US" sz="1800" dirty="0">
              <a:effectLst/>
              <a:cs typeface="Calibri"/>
            </a:endParaRPr>
          </a:p>
          <a:p>
            <a:pPr marL="342900" indent="-342900">
              <a:buAutoNum type="arabicPeriod" startAt="4"/>
            </a:pPr>
            <a:r>
              <a:rPr lang="en-US" sz="1200" dirty="0">
                <a:effectLst/>
                <a:latin typeface="Times New Roman"/>
                <a:ea typeface="Aptos" panose="020B0004020202020204" pitchFamily="34" charset="0"/>
                <a:cs typeface="Times New Roman"/>
              </a:rPr>
              <a:t>Martin M, Snyder HR, Otway G, </a:t>
            </a:r>
            <a:r>
              <a:rPr lang="en-US" sz="1200" dirty="0" err="1">
                <a:effectLst/>
                <a:latin typeface="Times New Roman"/>
                <a:ea typeface="Aptos" panose="020B0004020202020204" pitchFamily="34" charset="0"/>
                <a:cs typeface="Times New Roman"/>
              </a:rPr>
              <a:t>Holpit</a:t>
            </a:r>
            <a:r>
              <a:rPr lang="en-US" sz="1200" dirty="0">
                <a:effectLst/>
                <a:latin typeface="Times New Roman"/>
                <a:ea typeface="Aptos" panose="020B0004020202020204" pitchFamily="34" charset="0"/>
                <a:cs typeface="Times New Roman"/>
              </a:rPr>
              <a:t> L, Day LW, Seidman D. In-hospital Substance Use Policies: An Opportunity to Advance Equity, </a:t>
            </a:r>
            <a:r>
              <a:rPr lang="en-US" sz="1200" dirty="0">
                <a:latin typeface="Times New Roman"/>
                <a:ea typeface="Aptos" panose="020B0004020202020204" pitchFamily="34" charset="0"/>
                <a:cs typeface="Times New Roman"/>
              </a:rPr>
              <a:t>Reduce</a:t>
            </a:r>
            <a:r>
              <a:rPr lang="en-US" sz="1200" dirty="0">
                <a:effectLst/>
                <a:latin typeface="Times New Roman"/>
                <a:ea typeface="Aptos" panose="020B0004020202020204" pitchFamily="34" charset="0"/>
                <a:cs typeface="Times New Roman"/>
              </a:rPr>
              <a:t> Stigma, and Offer Evidence-based Addiction Care. </a:t>
            </a:r>
            <a:r>
              <a:rPr lang="en-US" sz="1200" i="1" dirty="0">
                <a:effectLst/>
                <a:latin typeface="Times New Roman"/>
                <a:ea typeface="Aptos" panose="020B0004020202020204" pitchFamily="34" charset="0"/>
                <a:cs typeface="Times New Roman"/>
              </a:rPr>
              <a:t>Journal of Addiction Medicine</a:t>
            </a:r>
            <a:r>
              <a:rPr lang="en-US" sz="1200" dirty="0">
                <a:effectLst/>
                <a:latin typeface="Times New Roman"/>
                <a:ea typeface="Aptos" panose="020B0004020202020204" pitchFamily="34" charset="0"/>
                <a:cs typeface="Times New Roman"/>
              </a:rPr>
              <a:t>. 2023;17(1):10. doi:10.1097/ADM.0000000000001046</a:t>
            </a:r>
            <a:r>
              <a:rPr lang="en-US" sz="1800" dirty="0">
                <a:effectLst/>
              </a:rPr>
              <a:t> </a:t>
            </a:r>
            <a:endParaRPr lang="en-US" dirty="0">
              <a:solidFill>
                <a:srgbClr val="000000"/>
              </a:solidFill>
            </a:endParaRPr>
          </a:p>
          <a:p>
            <a:pPr marL="342900" indent="-342900">
              <a:buAutoNum type="arabicPeriod" startAt="4"/>
            </a:pPr>
            <a:r>
              <a:rPr lang="en-US" dirty="0">
                <a:solidFill>
                  <a:srgbClr val="000000"/>
                </a:solidFill>
                <a:latin typeface="Grandview"/>
              </a:rPr>
              <a:t>Strike C, Robinson S, Guta A, et al. Illicit drug use while admitted to hospital: Patient and health care provider perspectives. Davidson P, ed. </a:t>
            </a:r>
            <a:r>
              <a:rPr lang="en-US" dirty="0" err="1">
                <a:solidFill>
                  <a:srgbClr val="000000"/>
                </a:solidFill>
                <a:latin typeface="Grandview"/>
              </a:rPr>
              <a:t>PLoS</a:t>
            </a:r>
            <a:r>
              <a:rPr lang="en-US" dirty="0">
                <a:solidFill>
                  <a:srgbClr val="000000"/>
                </a:solidFill>
                <a:latin typeface="Grandview"/>
              </a:rPr>
              <a:t> ONE. 2020;15(3):e0229713. doi:10.1371/journal.pone.0229713</a:t>
            </a:r>
          </a:p>
          <a:p>
            <a:pPr marL="342900" indent="-342900">
              <a:buAutoNum type="arabicPeriod" startAt="4"/>
            </a:pPr>
            <a:r>
              <a:rPr lang="en-US" dirty="0">
                <a:solidFill>
                  <a:srgbClr val="000000"/>
                </a:solidFill>
                <a:latin typeface="Grandview"/>
                <a:cs typeface="Calibri" panose="020F0502020204030204"/>
              </a:rPr>
              <a:t>Priest KC, Englander H, McCarty D. Hospital policies for opioid use disorder treatment: A policy content analysis and environmental scan checklist. General Hospital Psychiatry. 2021;70:18-24. doi:10.1016/j.genhosppsych.2021.02.007</a:t>
            </a:r>
          </a:p>
          <a:p>
            <a:pPr marL="342900" indent="-342900">
              <a:buAutoNum type="arabicPeriod" startAt="4"/>
            </a:pPr>
            <a:r>
              <a:rPr lang="en-US" dirty="0" err="1">
                <a:solidFill>
                  <a:srgbClr val="000000"/>
                </a:solidFill>
              </a:rPr>
              <a:t>Valtis</a:t>
            </a:r>
            <a:r>
              <a:rPr lang="en-US" dirty="0">
                <a:solidFill>
                  <a:srgbClr val="000000"/>
                </a:solidFill>
              </a:rPr>
              <a:t> YK, Stevenson KE, Murphy EM, et al. Race and Ethnicity and the Utilization of Security Responses in a Hospital Setting. J Gen Intern Med. 2023;38(1):30-35. doi:10.1007/s11606-022-07525-1</a:t>
            </a:r>
            <a:endParaRPr lang="en-US" sz="1800" dirty="0">
              <a:solidFill>
                <a:srgbClr val="000000"/>
              </a:solidFill>
              <a:latin typeface="Calibri" panose="020F0502020204030204" pitchFamily="34" charset="0"/>
              <a:cs typeface="Calibri" panose="020F0502020204030204" pitchFamily="34" charset="0"/>
            </a:endParaRPr>
          </a:p>
          <a:p>
            <a:pPr marL="342900" indent="-342900">
              <a:buAutoNum type="arabicPeriod" startAt="4"/>
            </a:pPr>
            <a:r>
              <a:rPr lang="en-US" dirty="0">
                <a:solidFill>
                  <a:srgbClr val="000000"/>
                </a:solidFill>
              </a:rPr>
              <a:t>Green CR, McCullough WR, Hawley JD. Visiting Black Patients: Racial Disparities in Security Standby Requests. J Natl Med Assoc. 2018;110(1):37-43. doi:10.1016/j.jnma.2017.10.009</a:t>
            </a:r>
            <a:endParaRPr lang="en-US" dirty="0"/>
          </a:p>
        </p:txBody>
      </p:sp>
      <p:sp>
        <p:nvSpPr>
          <p:cNvPr id="4" name="Slide Number Placeholder 3">
            <a:extLst>
              <a:ext uri="{FF2B5EF4-FFF2-40B4-BE49-F238E27FC236}">
                <a16:creationId xmlns:a16="http://schemas.microsoft.com/office/drawing/2014/main" id="{5BD158A7-6C6B-169A-134B-ABCAF05D4292}"/>
              </a:ext>
            </a:extLst>
          </p:cNvPr>
          <p:cNvSpPr>
            <a:spLocks noGrp="1"/>
          </p:cNvSpPr>
          <p:nvPr>
            <p:ph type="sldNum" sz="quarter" idx="5"/>
          </p:nvPr>
        </p:nvSpPr>
        <p:spPr/>
        <p:txBody>
          <a:bodyPr/>
          <a:lstStyle/>
          <a:p>
            <a:fld id="{E33B0076-8943-9543-B126-BBC9536D2FCE}" type="slidenum">
              <a:rPr lang="en-US" smtClean="0"/>
              <a:pPr/>
              <a:t>5</a:t>
            </a:fld>
            <a:endParaRPr lang="en-US"/>
          </a:p>
        </p:txBody>
      </p:sp>
    </p:spTree>
    <p:extLst>
      <p:ext uri="{BB962C8B-B14F-4D97-AF65-F5344CB8AC3E}">
        <p14:creationId xmlns:p14="http://schemas.microsoft.com/office/powerpoint/2010/main" val="2800293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srgbClr val="000000"/>
                </a:solidFill>
                <a:effectLst/>
                <a:latin typeface="Times New Roman"/>
                <a:ea typeface="Aptos" panose="020B0004020202020204" pitchFamily="34" charset="0"/>
                <a:cs typeface="Times New Roman"/>
              </a:rPr>
              <a:t>[60s]</a:t>
            </a:r>
            <a:r>
              <a:rPr lang="en-US">
                <a:solidFill>
                  <a:srgbClr val="000000"/>
                </a:solidFill>
                <a:latin typeface="Times New Roman"/>
                <a:ea typeface="Aptos" panose="020B0004020202020204" pitchFamily="34" charset="0"/>
                <a:cs typeface="Times New Roman"/>
              </a:rPr>
              <a:t> - TB </a:t>
            </a:r>
            <a:endParaRPr lang="en-US" sz="1200">
              <a:solidFill>
                <a:srgbClr val="000000"/>
              </a:solidFill>
              <a:effectLst/>
              <a:latin typeface="Times New Roman"/>
              <a:ea typeface="Aptos" panose="020B0004020202020204" pitchFamily="34" charset="0"/>
              <a:cs typeface="Times New Roman"/>
            </a:endParaRPr>
          </a:p>
          <a:p>
            <a:endParaRPr lang="en-US"/>
          </a:p>
          <a:p>
            <a:r>
              <a:rPr lang="en-US"/>
              <a:t>Script:</a:t>
            </a:r>
          </a:p>
          <a:p>
            <a:pPr marL="171450" indent="-171450">
              <a:buFont typeface="Arial" panose="020B0604020202020204" pitchFamily="34" charset="0"/>
              <a:buChar char="•"/>
              <a:defRPr/>
            </a:pPr>
            <a:r>
              <a:rPr lang="en-US">
                <a:latin typeface="Arial"/>
                <a:ea typeface="Calibri"/>
                <a:cs typeface="Arial"/>
              </a:rPr>
              <a:t>For context, SF General is a safety-net, Trauma 1 hospital in San Francisco and serves many patients who are unhoused and/or have SUDs. </a:t>
            </a:r>
          </a:p>
          <a:p>
            <a:pPr marL="171450" indent="-171450">
              <a:buFont typeface="Arial" panose="020B0604020202020204" pitchFamily="34" charset="0"/>
              <a:buChar char="•"/>
              <a:defRPr/>
            </a:pPr>
            <a:endParaRPr lang="en-US">
              <a:latin typeface="Arial"/>
              <a:ea typeface="Calibri"/>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atin typeface="Calibri"/>
                <a:ea typeface="Calibri"/>
                <a:cs typeface="Calibri"/>
              </a:rPr>
              <a:t>Our hospital has a patient-centered policy, which…</a:t>
            </a:r>
            <a:endParaRPr lang="en-US">
              <a:cs typeface="Calibri"/>
            </a:endParaRPr>
          </a:p>
          <a:p>
            <a:pPr marL="171450" indent="-171450">
              <a:buFont typeface="Arial" panose="020B0604020202020204" pitchFamily="34" charset="0"/>
              <a:buChar char="•"/>
              <a:defRPr/>
            </a:pPr>
            <a:r>
              <a:rPr lang="en-US"/>
              <a:t>does not permit substance use in the hospital. </a:t>
            </a:r>
          </a:p>
          <a:p>
            <a:pPr marL="171450" indent="-171450">
              <a:buFont typeface="Arial" panose="020B0604020202020204" pitchFamily="34" charset="0"/>
              <a:buChar char="•"/>
              <a:defRPr/>
            </a:pPr>
            <a:r>
              <a:rPr lang="en-US"/>
              <a:t>However, if it does happen, the initial recommended response is an open conversation between the bedside nurse, primary team, patient, and other care team members about services the hospital can offer to help the patient feel better, e.g., start/increase withdrawal dose medications. </a:t>
            </a:r>
          </a:p>
          <a:p>
            <a:pPr marL="171450" indent="-171450">
              <a:buFont typeface="Arial" panose="020B0604020202020204" pitchFamily="34" charset="0"/>
              <a:buChar char="•"/>
              <a:defRPr/>
            </a:pPr>
            <a:r>
              <a:rPr lang="en-US"/>
              <a:t>Patients can either dispose of or securely store substances/supplies until discharge.</a:t>
            </a:r>
          </a:p>
          <a:p>
            <a:pPr marL="171450" indent="-171450">
              <a:buFont typeface="Arial" panose="020B0604020202020204" pitchFamily="34" charset="0"/>
              <a:buChar char="•"/>
              <a:defRPr/>
            </a:pPr>
            <a:endParaRPr lang="en-US"/>
          </a:p>
          <a:p>
            <a:pPr marL="171450" indent="-171450">
              <a:buFont typeface="Arial" panose="020B0604020202020204" pitchFamily="34" charset="0"/>
              <a:buChar char="•"/>
              <a:defRPr/>
            </a:pPr>
            <a:r>
              <a:rPr lang="en-US"/>
              <a:t>Finally, involving sheriff deputies is a last resort for cases with immediate threats to patient and staff safety. </a:t>
            </a:r>
            <a:endParaRPr lang="en-US">
              <a:cs typeface="Calibri"/>
            </a:endParaRPr>
          </a:p>
          <a:p>
            <a:pPr marL="171450" indent="-171450">
              <a:buFont typeface="Arial" panose="020B0604020202020204" pitchFamily="34" charset="0"/>
              <a:buChar char="•"/>
              <a:defRPr/>
            </a:pPr>
            <a:r>
              <a:rPr lang="en-US"/>
              <a:t>Although these are the guidelines, the policy recognizes that each patient and case is different and allows flexibility.</a:t>
            </a:r>
          </a:p>
          <a:p>
            <a:pPr marL="171450" indent="-171450">
              <a:buFont typeface="Arial" panose="020B0604020202020204" pitchFamily="34" charset="0"/>
              <a:buChar char="•"/>
              <a:defRPr/>
            </a:pPr>
            <a:r>
              <a:rPr lang="en-US"/>
              <a:t>This policy should have been applied in both cases.</a:t>
            </a:r>
          </a:p>
          <a:p>
            <a:pPr marL="171450" indent="-171450">
              <a:buFont typeface="Arial" panose="020B0604020202020204" pitchFamily="34" charset="0"/>
              <a:buChar char="•"/>
              <a:defRPr/>
            </a:pPr>
            <a:endParaRPr lang="en-US"/>
          </a:p>
          <a:p>
            <a:pPr marL="171450" indent="-171450">
              <a:buFont typeface="Arial" panose="020B0604020202020204" pitchFamily="34" charset="0"/>
              <a:buChar char="•"/>
              <a:defRPr/>
            </a:pPr>
            <a:r>
              <a:rPr lang="en-US"/>
              <a:t>4:50</a:t>
            </a:r>
          </a:p>
          <a:p>
            <a:pPr marL="171450" indent="-171450">
              <a:buFont typeface="Arial" panose="020B0604020202020204" pitchFamily="34" charset="0"/>
              <a:buChar char="•"/>
              <a:defRPr/>
            </a:pPr>
            <a:endParaRPr lang="en-US"/>
          </a:p>
          <a:p>
            <a:pPr marL="171450" indent="-171450">
              <a:buFont typeface="Arial" panose="020B0604020202020204" pitchFamily="34" charset="0"/>
              <a:buChar char="•"/>
              <a:defRPr/>
            </a:pPr>
            <a:r>
              <a:rPr lang="en-US"/>
              <a:t>CHANGE SHERIFF TO POSSIBLE RESPONSES, ADD SHERIFF BOX TO THE SIDE</a:t>
            </a:r>
          </a:p>
        </p:txBody>
      </p:sp>
      <p:sp>
        <p:nvSpPr>
          <p:cNvPr id="4" name="Slide Number Placeholder 3"/>
          <p:cNvSpPr>
            <a:spLocks noGrp="1"/>
          </p:cNvSpPr>
          <p:nvPr>
            <p:ph type="sldNum" sz="quarter" idx="5"/>
          </p:nvPr>
        </p:nvSpPr>
        <p:spPr/>
        <p:txBody>
          <a:bodyPr/>
          <a:lstStyle/>
          <a:p>
            <a:fld id="{E33B0076-8943-9543-B126-BBC9536D2FCE}" type="slidenum">
              <a:rPr lang="en-US" smtClean="0"/>
              <a:t>6</a:t>
            </a:fld>
            <a:endParaRPr lang="en-US"/>
          </a:p>
        </p:txBody>
      </p:sp>
    </p:spTree>
    <p:extLst>
      <p:ext uri="{BB962C8B-B14F-4D97-AF65-F5344CB8AC3E}">
        <p14:creationId xmlns:p14="http://schemas.microsoft.com/office/powerpoint/2010/main" val="3224238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Grandview"/>
              </a:rPr>
              <a:t>JS</a:t>
            </a:r>
            <a:endParaRPr lang="en-US" dirty="0">
              <a:ea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cs typeface="Calibri"/>
              </a:rPr>
              <a:t>Now let’s look at the first case where our policy was not followed. </a:t>
            </a:r>
            <a:endParaRPr lang="en-US" dirty="0">
              <a:latin typeface="Grandview"/>
            </a:endParaRPr>
          </a:p>
          <a:p>
            <a:pPr marL="171450" indent="-171450">
              <a:buFont typeface="Arial" panose="020B0604020202020204" pitchFamily="34" charset="0"/>
              <a:buChar char="•"/>
            </a:pPr>
            <a:r>
              <a:rPr lang="en-US" dirty="0">
                <a:latin typeface="Grandview"/>
              </a:rPr>
              <a:t>Lisa is a 39-year-old woman with a severe opioid use disorder and moderate cocaine use disorder. Prior to her hospitalization, she smoked several grams of fentanyl a day as well as cocaine.</a:t>
            </a:r>
          </a:p>
          <a:p>
            <a:pPr marL="171450" indent="-171450">
              <a:buFont typeface="Arial" panose="020B0604020202020204" pitchFamily="34" charset="0"/>
              <a:buChar char="•"/>
            </a:pPr>
            <a:endParaRPr lang="en-US" dirty="0">
              <a:latin typeface="Grandview"/>
            </a:endParaRPr>
          </a:p>
          <a:p>
            <a:pPr marL="171450" indent="-171450">
              <a:buFont typeface="Arial" panose="020B0604020202020204" pitchFamily="34" charset="0"/>
              <a:buChar char="•"/>
            </a:pPr>
            <a:r>
              <a:rPr lang="en-US" dirty="0"/>
              <a:t>She was hospitalized for 6 months for complications of necrotizing fasciitis, and was critically ill for the first few months. She underwent bilateral above the knee amputations and started dialysis, and she had significant wound care needs.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latin typeface="Grandview"/>
              </a:rPr>
              <a:t>Our Addiction Care Team was consulted, and worked with her for several weeks to start buprenorphine. Once her dose was stabilized, our team signed off.</a:t>
            </a:r>
            <a:endParaRPr lang="en-US" dirty="0"/>
          </a:p>
        </p:txBody>
      </p:sp>
      <p:sp>
        <p:nvSpPr>
          <p:cNvPr id="4" name="Slide Number Placeholder 3"/>
          <p:cNvSpPr>
            <a:spLocks noGrp="1"/>
          </p:cNvSpPr>
          <p:nvPr>
            <p:ph type="sldNum" sz="quarter" idx="5"/>
          </p:nvPr>
        </p:nvSpPr>
        <p:spPr/>
        <p:txBody>
          <a:bodyPr/>
          <a:lstStyle/>
          <a:p>
            <a:fld id="{E33B0076-8943-9543-B126-BBC9536D2FCE}" type="slidenum">
              <a:rPr lang="en-US" smtClean="0"/>
              <a:t>7</a:t>
            </a:fld>
            <a:endParaRPr lang="en-US"/>
          </a:p>
        </p:txBody>
      </p:sp>
    </p:spTree>
    <p:extLst>
      <p:ext uri="{BB962C8B-B14F-4D97-AF65-F5344CB8AC3E}">
        <p14:creationId xmlns:p14="http://schemas.microsoft.com/office/powerpoint/2010/main" val="2609025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Grandview"/>
              </a:rPr>
              <a:t>[45s] - JS</a:t>
            </a:r>
            <a:endParaRPr lang="en-US" dirty="0"/>
          </a:p>
          <a:p>
            <a:endParaRPr lang="en-US" dirty="0"/>
          </a:p>
          <a:p>
            <a:r>
              <a:rPr lang="en-US" dirty="0">
                <a:ea typeface="Calibri"/>
                <a:cs typeface="Calibri"/>
              </a:rPr>
              <a:t>Script:</a:t>
            </a:r>
          </a:p>
          <a:p>
            <a:pPr marL="171450" indent="-171450">
              <a:buFont typeface="Arial" panose="020B0604020202020204" pitchFamily="34" charset="0"/>
              <a:buChar char="•"/>
            </a:pPr>
            <a:r>
              <a:rPr lang="en-US" dirty="0"/>
              <a:t>Two weeks after ACT signed off, Lisa’s nurse finds her unresponsive in bed. Her respiratory rate is 6 and her pupils pinpoint.</a:t>
            </a:r>
          </a:p>
          <a:p>
            <a:pPr marL="171450" indent="-171450">
              <a:buFont typeface="Arial" panose="020B0604020202020204" pitchFamily="34" charset="0"/>
              <a:buChar char="•"/>
            </a:pPr>
            <a:r>
              <a:rPr lang="en-US" dirty="0">
                <a:latin typeface="Grandview"/>
              </a:rPr>
              <a:t>Naloxone is administered, and a u-tox is obtained from her catheter – it shows fentanyl and cocaine. Her partner is accused of bringing in substances.</a:t>
            </a:r>
          </a:p>
          <a:p>
            <a:pPr marL="171450" indent="-171450">
              <a:buFont typeface="Arial" panose="020B0604020202020204" pitchFamily="34" charset="0"/>
              <a:buChar char="•"/>
            </a:pPr>
            <a:r>
              <a:rPr lang="en-US" dirty="0"/>
              <a:t>Lisa responds by saying she did not use substances in the hospital. She feels shamed by staff and upset that her partner was blamed for her overdose. </a:t>
            </a:r>
          </a:p>
          <a:p>
            <a:pPr marL="171450" indent="-171450">
              <a:buFont typeface="Arial" panose="020B0604020202020204" pitchFamily="34" charset="0"/>
              <a:buChar char="•"/>
            </a:pPr>
            <a:r>
              <a:rPr lang="en-US" dirty="0"/>
              <a:t>This leads to mutual mistrust between Lisa and her care team. </a:t>
            </a:r>
          </a:p>
          <a:p>
            <a:pPr marL="171450" indent="-171450">
              <a:buFont typeface="Arial" panose="020B0604020202020204" pitchFamily="34" charset="0"/>
              <a:buChar char="•"/>
            </a:pPr>
            <a:endParaRPr lang="en-US" dirty="0">
              <a:latin typeface="Grandview"/>
            </a:endParaRPr>
          </a:p>
          <a:p>
            <a:pPr marL="171450" indent="-171450">
              <a:buFont typeface="Arial" panose="020B0604020202020204" pitchFamily="34" charset="0"/>
              <a:buChar char="•"/>
            </a:pPr>
            <a:endParaRPr lang="en-US" dirty="0">
              <a:latin typeface="Grandview"/>
            </a:endParaRPr>
          </a:p>
          <a:p>
            <a:pPr marL="171450" indent="-171450">
              <a:buFont typeface="Arial" panose="020B0604020202020204" pitchFamily="34" charset="0"/>
              <a:buChar char="•"/>
            </a:pPr>
            <a:r>
              <a:rPr lang="en-US" dirty="0">
                <a:latin typeface="Grandview"/>
              </a:rPr>
              <a:t>6:30</a:t>
            </a:r>
          </a:p>
        </p:txBody>
      </p:sp>
      <p:sp>
        <p:nvSpPr>
          <p:cNvPr id="4" name="Slide Number Placeholder 3"/>
          <p:cNvSpPr>
            <a:spLocks noGrp="1"/>
          </p:cNvSpPr>
          <p:nvPr>
            <p:ph type="sldNum" sz="quarter" idx="5"/>
          </p:nvPr>
        </p:nvSpPr>
        <p:spPr/>
        <p:txBody>
          <a:bodyPr/>
          <a:lstStyle/>
          <a:p>
            <a:fld id="{E33B0076-8943-9543-B126-BBC9536D2FCE}" type="slidenum">
              <a:rPr lang="en-US" smtClean="0"/>
              <a:t>8</a:t>
            </a:fld>
            <a:endParaRPr lang="en-US"/>
          </a:p>
        </p:txBody>
      </p:sp>
    </p:spTree>
    <p:extLst>
      <p:ext uri="{BB962C8B-B14F-4D97-AF65-F5344CB8AC3E}">
        <p14:creationId xmlns:p14="http://schemas.microsoft.com/office/powerpoint/2010/main" val="2008458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559E6-1CCC-7B58-CE68-102ABAE14E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BF7B9C-3A86-045E-D74C-188B2225EB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3B936B-7627-76EF-D0FC-0C0DA44D17EB}"/>
              </a:ext>
            </a:extLst>
          </p:cNvPr>
          <p:cNvSpPr>
            <a:spLocks noGrp="1"/>
          </p:cNvSpPr>
          <p:nvPr>
            <p:ph type="body" idx="1"/>
          </p:nvPr>
        </p:nvSpPr>
        <p:spPr/>
        <p:txBody>
          <a:bodyPr/>
          <a:lstStyle/>
          <a:p>
            <a:r>
              <a:rPr lang="en-US" dirty="0">
                <a:latin typeface="Grandview"/>
              </a:rPr>
              <a:t>[45s] - JS</a:t>
            </a:r>
            <a:endParaRPr lang="en-US" dirty="0"/>
          </a:p>
          <a:p>
            <a:endParaRPr lang="en-US" dirty="0"/>
          </a:p>
          <a:p>
            <a:r>
              <a:rPr lang="en-US" dirty="0"/>
              <a:t>Script:</a:t>
            </a:r>
          </a:p>
          <a:p>
            <a:pPr marL="171450" indent="-171450">
              <a:buFont typeface="Arial" panose="020B0604020202020204" pitchFamily="34" charset="0"/>
              <a:buChar char="•"/>
            </a:pPr>
            <a:r>
              <a:rPr lang="en-US" dirty="0"/>
              <a:t>One week later, there’s another event concerning for IHSU. Her nurse discovers her in bed with a lighter and pipe. She’s sedated, but is responsive. Another UTOX is obtained without her consent, and the results are unchanged from the prior one.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Her visitor privileges are restricted, and at this point ACT is re-consulted and meets with Lisa again. </a:t>
            </a:r>
          </a:p>
          <a:p>
            <a:pPr marL="171450" indent="-171450">
              <a:buFont typeface="Arial" panose="020B0604020202020204" pitchFamily="34" charset="0"/>
              <a:buChar char="•"/>
            </a:pPr>
            <a:r>
              <a:rPr lang="en-US" dirty="0"/>
              <a:t>Lisa expresses feeling shamed and embarrassed about her treatment in the hospital, and notes that “They’re treating her differently now”, and treating her with suspicion and mistrust.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She discloses to ACT that she was using fentanyl and cocaine, and shares that she has continued to have cravings on buprenorphine, and would now like to try methadone.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We continue to work with Lisa throughout her hospitalization and stabilize her methadone dose. There are no further episodes concerning for IHSU.</a:t>
            </a:r>
            <a:endParaRPr lang="en-US" dirty="0">
              <a:cs typeface="Calibri"/>
            </a:endParaRPr>
          </a:p>
          <a:p>
            <a:pPr marL="171450" indent="-171450">
              <a:buFont typeface="Arial" panose="020B0604020202020204" pitchFamily="34" charset="0"/>
              <a:buChar char="•"/>
            </a:pPr>
            <a:endParaRPr lang="en-US" dirty="0">
              <a:cs typeface="Calibri"/>
            </a:endParaRPr>
          </a:p>
          <a:p>
            <a:pPr marL="171450" indent="-171450">
              <a:buFont typeface="Arial" panose="020B0604020202020204" pitchFamily="34" charset="0"/>
              <a:buChar char="•"/>
            </a:pPr>
            <a:r>
              <a:rPr lang="en-US" dirty="0">
                <a:cs typeface="Calibri"/>
              </a:rPr>
              <a:t>7:25</a:t>
            </a:r>
          </a:p>
        </p:txBody>
      </p:sp>
      <p:sp>
        <p:nvSpPr>
          <p:cNvPr id="4" name="Slide Number Placeholder 3">
            <a:extLst>
              <a:ext uri="{FF2B5EF4-FFF2-40B4-BE49-F238E27FC236}">
                <a16:creationId xmlns:a16="http://schemas.microsoft.com/office/drawing/2014/main" id="{A9AA12B0-D445-7D10-1AB1-14C08F3CEFB5}"/>
              </a:ext>
            </a:extLst>
          </p:cNvPr>
          <p:cNvSpPr>
            <a:spLocks noGrp="1"/>
          </p:cNvSpPr>
          <p:nvPr>
            <p:ph type="sldNum" sz="quarter" idx="5"/>
          </p:nvPr>
        </p:nvSpPr>
        <p:spPr/>
        <p:txBody>
          <a:bodyPr/>
          <a:lstStyle/>
          <a:p>
            <a:fld id="{E33B0076-8943-9543-B126-BBC9536D2FCE}" type="slidenum">
              <a:rPr lang="en-US" smtClean="0"/>
              <a:t>9</a:t>
            </a:fld>
            <a:endParaRPr lang="en-US"/>
          </a:p>
        </p:txBody>
      </p:sp>
    </p:spTree>
    <p:extLst>
      <p:ext uri="{BB962C8B-B14F-4D97-AF65-F5344CB8AC3E}">
        <p14:creationId xmlns:p14="http://schemas.microsoft.com/office/powerpoint/2010/main" val="34674940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b="0" i="0" cap="all" spc="200" baseline="0">
                <a:solidFill>
                  <a:schemeClr val="tx2"/>
                </a:solidFill>
                <a:latin typeface="Grandview" panose="020B0502040204020203"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40680E6-9C4B-8A46-823B-DBF65653232C}" type="datetimeFigureOut">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lvl1pPr>
              <a:defRPr b="0" i="0">
                <a:latin typeface="Grandview" panose="020F0502020204030204" pitchFamily="34" charset="0"/>
              </a:defRPr>
            </a:lvl1pPr>
          </a:lstStyle>
          <a:p>
            <a:fld id="{50BB7AAF-154F-CA49-9710-7BC8AF389585}"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55253455-C5B5-434A-A3B6-4AC74F0B30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500" y="6366321"/>
            <a:ext cx="2606166" cy="513710"/>
          </a:xfrm>
          <a:prstGeom prst="rect">
            <a:avLst/>
          </a:prstGeom>
        </p:spPr>
      </p:pic>
    </p:spTree>
    <p:extLst>
      <p:ext uri="{BB962C8B-B14F-4D97-AF65-F5344CB8AC3E}">
        <p14:creationId xmlns:p14="http://schemas.microsoft.com/office/powerpoint/2010/main" val="1264973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0680E6-9C4B-8A46-823B-DBF65653232C}" type="datetimeFigureOut">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lvl1pPr>
              <a:defRPr b="0" i="0">
                <a:latin typeface="Grandview" panose="020F0502020204030204" pitchFamily="34" charset="0"/>
              </a:defRPr>
            </a:lvl1pPr>
          </a:lstStyle>
          <a:p>
            <a:fld id="{50BB7AAF-154F-CA49-9710-7BC8AF389585}" type="slidenum">
              <a:rPr lang="en-US" smtClean="0"/>
              <a:pPr/>
              <a:t>‹#›</a:t>
            </a:fld>
            <a:endParaRPr lang="en-US"/>
          </a:p>
        </p:txBody>
      </p:sp>
    </p:spTree>
    <p:extLst>
      <p:ext uri="{BB962C8B-B14F-4D97-AF65-F5344CB8AC3E}">
        <p14:creationId xmlns:p14="http://schemas.microsoft.com/office/powerpoint/2010/main" val="702729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0680E6-9C4B-8A46-823B-DBF65653232C}" type="datetimeFigureOut">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lvl1pPr>
              <a:defRPr b="0" i="0">
                <a:latin typeface="Grandview" panose="020F0502020204030204" pitchFamily="34" charset="0"/>
              </a:defRPr>
            </a:lvl1pPr>
          </a:lstStyle>
          <a:p>
            <a:fld id="{50BB7AAF-154F-CA49-9710-7BC8AF389585}" type="slidenum">
              <a:rPr lang="en-US" smtClean="0"/>
              <a:pPr/>
              <a:t>‹#›</a:t>
            </a:fld>
            <a:endParaRPr lang="en-US"/>
          </a:p>
        </p:txBody>
      </p:sp>
    </p:spTree>
    <p:extLst>
      <p:ext uri="{BB962C8B-B14F-4D97-AF65-F5344CB8AC3E}">
        <p14:creationId xmlns:p14="http://schemas.microsoft.com/office/powerpoint/2010/main" val="2374530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Navy">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22538" y="314458"/>
            <a:ext cx="11869463" cy="6543543"/>
          </a:xfrm>
          <a:prstGeom prst="rect">
            <a:avLst/>
          </a:prstGeom>
        </p:spPr>
      </p:pic>
      <p:sp>
        <p:nvSpPr>
          <p:cNvPr id="6" name="Rectangle 5"/>
          <p:cNvSpPr/>
          <p:nvPr userDrawn="1"/>
        </p:nvSpPr>
        <p:spPr bwMode="auto">
          <a:xfrm>
            <a:off x="670561" y="0"/>
            <a:ext cx="7555913" cy="5739619"/>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2133" b="0" i="0">
              <a:solidFill>
                <a:schemeClr val="tx1"/>
              </a:solidFill>
              <a:latin typeface="Grandview" panose="020B0502040204020203" pitchFamily="34" charset="0"/>
            </a:endParaRPr>
          </a:p>
        </p:txBody>
      </p:sp>
      <p:sp>
        <p:nvSpPr>
          <p:cNvPr id="7" name="Date Placeholder 4"/>
          <p:cNvSpPr>
            <a:spLocks noGrp="1"/>
          </p:cNvSpPr>
          <p:nvPr>
            <p:ph type="dt" sz="half" idx="2"/>
          </p:nvPr>
        </p:nvSpPr>
        <p:spPr>
          <a:xfrm>
            <a:off x="1047842" y="5159267"/>
            <a:ext cx="2567117" cy="238607"/>
          </a:xfrm>
          <a:prstGeom prst="rect">
            <a:avLst/>
          </a:prstGeom>
        </p:spPr>
        <p:txBody>
          <a:bodyPr vert="horz" wrap="square" lIns="91440" tIns="0" rIns="91440" bIns="0" rtlCol="0" anchor="b" anchorCtr="0">
            <a:noAutofit/>
          </a:bodyPr>
          <a:lstStyle>
            <a:lvl1pPr algn="l">
              <a:defRPr sz="1600" b="0" i="0">
                <a:solidFill>
                  <a:schemeClr val="bg1"/>
                </a:solidFill>
                <a:latin typeface="Grandview" panose="020B0502040204020203" pitchFamily="34" charset="0"/>
                <a:cs typeface="Arial" pitchFamily="34" charset="0"/>
              </a:defRPr>
            </a:lvl1pPr>
          </a:lstStyle>
          <a:p>
            <a:fld id="{0D05C1BC-C759-B148-90D0-50D42E589D0E}" type="datetime1">
              <a:rPr lang="en-US" smtClean="0"/>
              <a:pPr/>
              <a:t>11/15/2024</a:t>
            </a:fld>
            <a:endParaRPr lang="en-US"/>
          </a:p>
        </p:txBody>
      </p:sp>
      <p:sp>
        <p:nvSpPr>
          <p:cNvPr id="8" name="Title 15"/>
          <p:cNvSpPr>
            <a:spLocks noGrp="1"/>
          </p:cNvSpPr>
          <p:nvPr>
            <p:ph type="title" hasCustomPrompt="1"/>
          </p:nvPr>
        </p:nvSpPr>
        <p:spPr>
          <a:xfrm>
            <a:off x="1045698" y="1503862"/>
            <a:ext cx="6635263" cy="1749284"/>
          </a:xfrm>
        </p:spPr>
        <p:txBody>
          <a:bodyPr anchor="b">
            <a:noAutofit/>
          </a:bodyPr>
          <a:lstStyle>
            <a:lvl1pPr>
              <a:defRPr sz="4800" b="0" i="0" baseline="0">
                <a:solidFill>
                  <a:schemeClr val="bg1"/>
                </a:solidFill>
                <a:latin typeface="Grandview" panose="020B0502040204020203" pitchFamily="34" charset="0"/>
              </a:defRPr>
            </a:lvl1pPr>
          </a:lstStyle>
          <a:p>
            <a:r>
              <a:rPr lang="en-US"/>
              <a:t>Title Here</a:t>
            </a:r>
          </a:p>
        </p:txBody>
      </p:sp>
      <p:sp>
        <p:nvSpPr>
          <p:cNvPr id="9" name="Text Placeholder 3"/>
          <p:cNvSpPr>
            <a:spLocks noGrp="1"/>
          </p:cNvSpPr>
          <p:nvPr>
            <p:ph type="body" sz="quarter" idx="15" hasCustomPrompt="1"/>
          </p:nvPr>
        </p:nvSpPr>
        <p:spPr>
          <a:xfrm>
            <a:off x="1050520" y="3368000"/>
            <a:ext cx="6630440" cy="677627"/>
          </a:xfrm>
          <a:prstGeom prst="rect">
            <a:avLst/>
          </a:prstGeom>
        </p:spPr>
        <p:txBody>
          <a:bodyPr>
            <a:noAutofit/>
          </a:bodyPr>
          <a:lstStyle>
            <a:lvl1pPr marL="0" indent="0" algn="l">
              <a:lnSpc>
                <a:spcPct val="100000"/>
              </a:lnSpc>
              <a:buNone/>
              <a:defRPr sz="2133" b="0" i="0">
                <a:solidFill>
                  <a:schemeClr val="bg1"/>
                </a:solidFill>
                <a:latin typeface="Grandview" panose="020B0502040204020203" pitchFamily="34" charset="0"/>
                <a:cs typeface="Arial" panose="020B0604020202020204" pitchFamily="34" charset="0"/>
              </a:defRPr>
            </a:lvl1pPr>
            <a:lvl2pPr marL="306908" indent="0">
              <a:lnSpc>
                <a:spcPct val="100000"/>
              </a:lnSpc>
              <a:buNone/>
              <a:defRPr i="1">
                <a:latin typeface="+mn-lt"/>
              </a:defRPr>
            </a:lvl2pPr>
            <a:lvl3pPr marL="687899" indent="0">
              <a:lnSpc>
                <a:spcPct val="100000"/>
              </a:lnSpc>
              <a:buNone/>
              <a:defRPr i="1">
                <a:latin typeface="+mn-lt"/>
              </a:defRPr>
            </a:lvl3pPr>
            <a:lvl4pPr marL="1066773" indent="0">
              <a:lnSpc>
                <a:spcPct val="100000"/>
              </a:lnSpc>
              <a:buNone/>
              <a:defRPr i="1">
                <a:latin typeface="+mn-lt"/>
              </a:defRPr>
            </a:lvl4pPr>
            <a:lvl5pPr marL="1447764" indent="0">
              <a:lnSpc>
                <a:spcPct val="100000"/>
              </a:lnSpc>
              <a:buNone/>
              <a:defRPr i="1">
                <a:latin typeface="+mn-lt"/>
              </a:defRPr>
            </a:lvl5pPr>
          </a:lstStyle>
          <a:p>
            <a:pPr lvl="0"/>
            <a:r>
              <a:rPr lang="en-US"/>
              <a:t>Optional Subhead here</a:t>
            </a:r>
          </a:p>
        </p:txBody>
      </p:sp>
      <p:sp>
        <p:nvSpPr>
          <p:cNvPr id="10" name="Text Placeholder 2"/>
          <p:cNvSpPr>
            <a:spLocks noGrp="1"/>
          </p:cNvSpPr>
          <p:nvPr>
            <p:ph type="body" sz="quarter" idx="10" hasCustomPrompt="1"/>
          </p:nvPr>
        </p:nvSpPr>
        <p:spPr>
          <a:xfrm>
            <a:off x="1045699" y="4473718"/>
            <a:ext cx="5588615"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2133" b="0" i="0" baseline="0" dirty="0" smtClean="0">
                <a:solidFill>
                  <a:schemeClr val="bg1"/>
                </a:solidFill>
                <a:cs typeface="Arial" pitchFamily="34" charset="0"/>
              </a:defRPr>
            </a:lvl1pPr>
            <a:lvl2pPr>
              <a:defRPr lang="en-US" sz="2400" dirty="0" smtClean="0">
                <a:latin typeface="+mn-lt"/>
              </a:defRPr>
            </a:lvl2pPr>
            <a:lvl3pPr>
              <a:defRPr lang="en-US" sz="2400" dirty="0" smtClean="0">
                <a:latin typeface="+mn-lt"/>
              </a:defRPr>
            </a:lvl3pPr>
            <a:lvl4pPr>
              <a:defRPr lang="en-US" sz="2400" dirty="0" smtClean="0">
                <a:latin typeface="+mn-lt"/>
              </a:defRPr>
            </a:lvl4pPr>
            <a:lvl5pPr>
              <a:defRPr lang="en-US" sz="2400" dirty="0">
                <a:latin typeface="+mn-lt"/>
              </a:defRPr>
            </a:lvl5pPr>
          </a:lstStyle>
          <a:p>
            <a:pPr marL="0" lvl="0"/>
            <a:r>
              <a:rPr lang="en-US"/>
              <a:t>Presenter’s Name</a:t>
            </a:r>
          </a:p>
        </p:txBody>
      </p:sp>
      <p:grpSp>
        <p:nvGrpSpPr>
          <p:cNvPr id="16" name="Group 15"/>
          <p:cNvGrpSpPr/>
          <p:nvPr userDrawn="1"/>
        </p:nvGrpSpPr>
        <p:grpSpPr>
          <a:xfrm>
            <a:off x="1045697" y="205946"/>
            <a:ext cx="4470683" cy="881231"/>
            <a:chOff x="784276" y="216786"/>
            <a:chExt cx="3819176" cy="752810"/>
          </a:xfrm>
        </p:grpSpPr>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76" y="216786"/>
              <a:ext cx="3819176" cy="752810"/>
            </a:xfrm>
            <a:prstGeom prst="rect">
              <a:avLst/>
            </a:prstGeom>
          </p:spPr>
        </p:pic>
        <p:cxnSp>
          <p:nvCxnSpPr>
            <p:cNvPr id="18" name="Straight Connector 17"/>
            <p:cNvCxnSpPr/>
            <p:nvPr userDrawn="1"/>
          </p:nvCxnSpPr>
          <p:spPr>
            <a:xfrm>
              <a:off x="1924755" y="216786"/>
              <a:ext cx="0" cy="752810"/>
            </a:xfrm>
            <a:prstGeom prst="line">
              <a:avLst/>
            </a:prstGeom>
            <a:ln w="2540">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340085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 Teal 2">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22538" y="322539"/>
            <a:ext cx="11869463" cy="6535461"/>
          </a:xfrm>
          <a:prstGeom prst="rect">
            <a:avLst/>
          </a:prstGeom>
        </p:spPr>
      </p:pic>
      <p:sp>
        <p:nvSpPr>
          <p:cNvPr id="2" name="Rectangle 1"/>
          <p:cNvSpPr/>
          <p:nvPr userDrawn="1"/>
        </p:nvSpPr>
        <p:spPr bwMode="auto">
          <a:xfrm>
            <a:off x="670561" y="0"/>
            <a:ext cx="7555913" cy="5739619"/>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2133" b="0" i="0">
              <a:solidFill>
                <a:schemeClr val="tx1"/>
              </a:solidFill>
              <a:latin typeface="Grandview" panose="020B0502040204020203" pitchFamily="34" charset="0"/>
            </a:endParaRPr>
          </a:p>
        </p:txBody>
      </p:sp>
      <p:sp>
        <p:nvSpPr>
          <p:cNvPr id="13" name="Date Placeholder 4"/>
          <p:cNvSpPr>
            <a:spLocks noGrp="1"/>
          </p:cNvSpPr>
          <p:nvPr>
            <p:ph type="dt" sz="half" idx="2"/>
          </p:nvPr>
        </p:nvSpPr>
        <p:spPr>
          <a:xfrm>
            <a:off x="1047842" y="5159267"/>
            <a:ext cx="2567117" cy="238607"/>
          </a:xfrm>
          <a:prstGeom prst="rect">
            <a:avLst/>
          </a:prstGeom>
        </p:spPr>
        <p:txBody>
          <a:bodyPr vert="horz" wrap="square" lIns="91440" tIns="0" rIns="91440" bIns="0" rtlCol="0" anchor="b" anchorCtr="0">
            <a:noAutofit/>
          </a:bodyPr>
          <a:lstStyle>
            <a:lvl1pPr algn="l">
              <a:defRPr sz="1600" b="0" i="0">
                <a:solidFill>
                  <a:schemeClr val="bg1"/>
                </a:solidFill>
                <a:latin typeface="Grandview" panose="020B0502040204020203" pitchFamily="34" charset="0"/>
                <a:cs typeface="Arial" pitchFamily="34" charset="0"/>
              </a:defRPr>
            </a:lvl1pPr>
          </a:lstStyle>
          <a:p>
            <a:fld id="{A8B06E26-66EB-2647-9FF6-9C6706150E8A}" type="datetime1">
              <a:rPr lang="en-US" smtClean="0"/>
              <a:pPr/>
              <a:t>11/15/2024</a:t>
            </a:fld>
            <a:endParaRPr lang="en-US"/>
          </a:p>
        </p:txBody>
      </p:sp>
      <p:sp>
        <p:nvSpPr>
          <p:cNvPr id="20" name="Title 15"/>
          <p:cNvSpPr>
            <a:spLocks noGrp="1"/>
          </p:cNvSpPr>
          <p:nvPr>
            <p:ph type="title" hasCustomPrompt="1"/>
          </p:nvPr>
        </p:nvSpPr>
        <p:spPr>
          <a:xfrm>
            <a:off x="1045698" y="1503862"/>
            <a:ext cx="6635263" cy="1749284"/>
          </a:xfrm>
        </p:spPr>
        <p:txBody>
          <a:bodyPr anchor="b">
            <a:noAutofit/>
          </a:bodyPr>
          <a:lstStyle>
            <a:lvl1pPr>
              <a:defRPr sz="4800" b="0" i="0" baseline="0">
                <a:solidFill>
                  <a:schemeClr val="bg1"/>
                </a:solidFill>
                <a:latin typeface="Grandview" panose="020B0502040204020203" pitchFamily="34" charset="0"/>
              </a:defRPr>
            </a:lvl1pPr>
          </a:lstStyle>
          <a:p>
            <a:r>
              <a:rPr lang="en-US"/>
              <a:t>Title Here</a:t>
            </a:r>
          </a:p>
        </p:txBody>
      </p:sp>
      <p:sp>
        <p:nvSpPr>
          <p:cNvPr id="21" name="Text Placeholder 3"/>
          <p:cNvSpPr>
            <a:spLocks noGrp="1"/>
          </p:cNvSpPr>
          <p:nvPr>
            <p:ph type="body" sz="quarter" idx="15" hasCustomPrompt="1"/>
          </p:nvPr>
        </p:nvSpPr>
        <p:spPr>
          <a:xfrm>
            <a:off x="1050520" y="3368000"/>
            <a:ext cx="6630440" cy="677627"/>
          </a:xfrm>
          <a:prstGeom prst="rect">
            <a:avLst/>
          </a:prstGeom>
        </p:spPr>
        <p:txBody>
          <a:bodyPr>
            <a:noAutofit/>
          </a:bodyPr>
          <a:lstStyle>
            <a:lvl1pPr marL="0" indent="0" algn="l">
              <a:lnSpc>
                <a:spcPct val="100000"/>
              </a:lnSpc>
              <a:buNone/>
              <a:defRPr sz="2133" b="0" i="0">
                <a:solidFill>
                  <a:schemeClr val="bg1"/>
                </a:solidFill>
                <a:latin typeface="Grandview" panose="020B0502040204020203" pitchFamily="34" charset="0"/>
                <a:cs typeface="Arial" panose="020B0604020202020204" pitchFamily="34" charset="0"/>
              </a:defRPr>
            </a:lvl1pPr>
            <a:lvl2pPr marL="306908" indent="0">
              <a:lnSpc>
                <a:spcPct val="100000"/>
              </a:lnSpc>
              <a:buNone/>
              <a:defRPr i="1">
                <a:latin typeface="+mn-lt"/>
              </a:defRPr>
            </a:lvl2pPr>
            <a:lvl3pPr marL="687899" indent="0">
              <a:lnSpc>
                <a:spcPct val="100000"/>
              </a:lnSpc>
              <a:buNone/>
              <a:defRPr i="1">
                <a:latin typeface="+mn-lt"/>
              </a:defRPr>
            </a:lvl3pPr>
            <a:lvl4pPr marL="1066773" indent="0">
              <a:lnSpc>
                <a:spcPct val="100000"/>
              </a:lnSpc>
              <a:buNone/>
              <a:defRPr i="1">
                <a:latin typeface="+mn-lt"/>
              </a:defRPr>
            </a:lvl4pPr>
            <a:lvl5pPr marL="1447764" indent="0">
              <a:lnSpc>
                <a:spcPct val="100000"/>
              </a:lnSpc>
              <a:buNone/>
              <a:defRPr i="1">
                <a:latin typeface="+mn-lt"/>
              </a:defRPr>
            </a:lvl5pPr>
          </a:lstStyle>
          <a:p>
            <a:pPr lvl="0"/>
            <a:r>
              <a:rPr lang="en-US"/>
              <a:t>Optional Subhead here</a:t>
            </a:r>
          </a:p>
        </p:txBody>
      </p:sp>
      <p:sp>
        <p:nvSpPr>
          <p:cNvPr id="9" name="Text Placeholder 2"/>
          <p:cNvSpPr>
            <a:spLocks noGrp="1"/>
          </p:cNvSpPr>
          <p:nvPr>
            <p:ph type="body" sz="quarter" idx="10" hasCustomPrompt="1"/>
          </p:nvPr>
        </p:nvSpPr>
        <p:spPr>
          <a:xfrm>
            <a:off x="1045699" y="4473718"/>
            <a:ext cx="5588615"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2133" b="0" i="0" baseline="0" dirty="0" smtClean="0">
                <a:solidFill>
                  <a:schemeClr val="bg1"/>
                </a:solidFill>
                <a:cs typeface="Arial" pitchFamily="34" charset="0"/>
              </a:defRPr>
            </a:lvl1pPr>
            <a:lvl2pPr>
              <a:defRPr lang="en-US" sz="2400" dirty="0" smtClean="0">
                <a:latin typeface="+mn-lt"/>
              </a:defRPr>
            </a:lvl2pPr>
            <a:lvl3pPr>
              <a:defRPr lang="en-US" sz="2400" dirty="0" smtClean="0">
                <a:latin typeface="+mn-lt"/>
              </a:defRPr>
            </a:lvl3pPr>
            <a:lvl4pPr>
              <a:defRPr lang="en-US" sz="2400" dirty="0" smtClean="0">
                <a:latin typeface="+mn-lt"/>
              </a:defRPr>
            </a:lvl4pPr>
            <a:lvl5pPr>
              <a:defRPr lang="en-US" sz="2400" dirty="0">
                <a:latin typeface="+mn-lt"/>
              </a:defRPr>
            </a:lvl5pPr>
          </a:lstStyle>
          <a:p>
            <a:pPr marL="0" lvl="0"/>
            <a:r>
              <a:rPr lang="en-US"/>
              <a:t>Presenter’s Name</a:t>
            </a:r>
          </a:p>
        </p:txBody>
      </p:sp>
      <p:grpSp>
        <p:nvGrpSpPr>
          <p:cNvPr id="12" name="Group 11"/>
          <p:cNvGrpSpPr/>
          <p:nvPr userDrawn="1"/>
        </p:nvGrpSpPr>
        <p:grpSpPr>
          <a:xfrm>
            <a:off x="1045697" y="205946"/>
            <a:ext cx="4470683" cy="881231"/>
            <a:chOff x="784276" y="216786"/>
            <a:chExt cx="3819176" cy="752810"/>
          </a:xfrm>
        </p:grpSpPr>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76" y="216786"/>
              <a:ext cx="3819176" cy="752810"/>
            </a:xfrm>
            <a:prstGeom prst="rect">
              <a:avLst/>
            </a:prstGeom>
          </p:spPr>
        </p:pic>
        <p:cxnSp>
          <p:nvCxnSpPr>
            <p:cNvPr id="15" name="Straight Connector 14"/>
            <p:cNvCxnSpPr/>
            <p:nvPr userDrawn="1"/>
          </p:nvCxnSpPr>
          <p:spPr>
            <a:xfrm>
              <a:off x="1924755" y="216786"/>
              <a:ext cx="0" cy="752810"/>
            </a:xfrm>
            <a:prstGeom prst="line">
              <a:avLst/>
            </a:prstGeom>
            <a:ln w="2540">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0121191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0680E6-9C4B-8A46-823B-DBF65653232C}" type="datetimeFigureOut">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lvl1pPr>
              <a:defRPr b="0" i="0">
                <a:latin typeface="Grandview" panose="020F0502020204030204" pitchFamily="34" charset="0"/>
              </a:defRPr>
            </a:lvl1pPr>
          </a:lstStyle>
          <a:p>
            <a:fld id="{50BB7AAF-154F-CA49-9710-7BC8AF389585}" type="slidenum">
              <a:rPr lang="en-US" smtClean="0"/>
              <a:pPr/>
              <a:t>‹#›</a:t>
            </a:fld>
            <a:endParaRPr lang="en-US"/>
          </a:p>
        </p:txBody>
      </p:sp>
    </p:spTree>
    <p:extLst>
      <p:ext uri="{BB962C8B-B14F-4D97-AF65-F5344CB8AC3E}">
        <p14:creationId xmlns:p14="http://schemas.microsoft.com/office/powerpoint/2010/main" val="727450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b="0" i="0" cap="all" spc="200" baseline="0">
                <a:solidFill>
                  <a:schemeClr val="tx2"/>
                </a:solidFill>
                <a:latin typeface="Grandview"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0680E6-9C4B-8A46-823B-DBF65653232C}" type="datetimeFigureOut">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lvl1pPr>
              <a:defRPr b="0" i="0">
                <a:latin typeface="Grandview" panose="020F0502020204030204" pitchFamily="34" charset="0"/>
              </a:defRPr>
            </a:lvl1pPr>
          </a:lstStyle>
          <a:p>
            <a:fld id="{50BB7AAF-154F-CA49-9710-7BC8AF389585}"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7A78C7C5-E8BC-5044-8703-9213EC0E4F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500" y="6366321"/>
            <a:ext cx="2606166" cy="513710"/>
          </a:xfrm>
          <a:prstGeom prst="rect">
            <a:avLst/>
          </a:prstGeom>
        </p:spPr>
      </p:pic>
    </p:spTree>
    <p:extLst>
      <p:ext uri="{BB962C8B-B14F-4D97-AF65-F5344CB8AC3E}">
        <p14:creationId xmlns:p14="http://schemas.microsoft.com/office/powerpoint/2010/main" val="2089186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0680E6-9C4B-8A46-823B-DBF65653232C}" type="datetimeFigureOut">
              <a:rPr lang="en-US" smtClean="0"/>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lvl1pPr>
              <a:defRPr b="0" i="0">
                <a:latin typeface="Grandview" panose="020F0502020204030204" pitchFamily="34" charset="0"/>
              </a:defRPr>
            </a:lvl1pPr>
          </a:lstStyle>
          <a:p>
            <a:fld id="{50BB7AAF-154F-CA49-9710-7BC8AF389585}" type="slidenum">
              <a:rPr lang="en-US" smtClean="0"/>
              <a:pPr/>
              <a:t>‹#›</a:t>
            </a:fld>
            <a:endParaRPr lang="en-US"/>
          </a:p>
        </p:txBody>
      </p:sp>
    </p:spTree>
    <p:extLst>
      <p:ext uri="{BB962C8B-B14F-4D97-AF65-F5344CB8AC3E}">
        <p14:creationId xmlns:p14="http://schemas.microsoft.com/office/powerpoint/2010/main" val="1965161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40680E6-9C4B-8A46-823B-DBF65653232C}" type="datetimeFigureOut">
              <a:rPr lang="en-US" smtClean="0"/>
              <a:t>11/15/2024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9900458" y="6459785"/>
            <a:ext cx="1312025" cy="365125"/>
          </a:xfrm>
          <a:prstGeom prst="rect">
            <a:avLst/>
          </a:prstGeom>
        </p:spPr>
        <p:txBody>
          <a:bodyPr/>
          <a:lstStyle>
            <a:lvl1pPr>
              <a:defRPr b="0" i="0">
                <a:latin typeface="Grandview" panose="020F0502020204030204" pitchFamily="34" charset="0"/>
              </a:defRPr>
            </a:lvl1pPr>
          </a:lstStyle>
          <a:p>
            <a:fld id="{50BB7AAF-154F-CA49-9710-7BC8AF389585}" type="slidenum">
              <a:rPr lang="en-US" smtClean="0"/>
              <a:pPr/>
              <a:t>‹#›</a:t>
            </a:fld>
            <a:endParaRPr lang="en-US"/>
          </a:p>
        </p:txBody>
      </p:sp>
    </p:spTree>
    <p:extLst>
      <p:ext uri="{BB962C8B-B14F-4D97-AF65-F5344CB8AC3E}">
        <p14:creationId xmlns:p14="http://schemas.microsoft.com/office/powerpoint/2010/main" val="3228519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0680E6-9C4B-8A46-823B-DBF65653232C}" type="datetimeFigureOut">
              <a:rPr lang="en-US" smtClean="0"/>
              <a:t>11/15/2024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9900458" y="6459785"/>
            <a:ext cx="1312025" cy="365125"/>
          </a:xfrm>
          <a:prstGeom prst="rect">
            <a:avLst/>
          </a:prstGeom>
        </p:spPr>
        <p:txBody>
          <a:bodyPr/>
          <a:lstStyle>
            <a:lvl1pPr>
              <a:defRPr b="0" i="0">
                <a:latin typeface="Grandview" panose="020F0502020204030204" pitchFamily="34" charset="0"/>
              </a:defRPr>
            </a:lvl1pPr>
          </a:lstStyle>
          <a:p>
            <a:fld id="{50BB7AAF-154F-CA49-9710-7BC8AF389585}" type="slidenum">
              <a:rPr lang="en-US" smtClean="0"/>
              <a:pPr/>
              <a:t>‹#›</a:t>
            </a:fld>
            <a:endParaRPr lang="en-US"/>
          </a:p>
        </p:txBody>
      </p:sp>
    </p:spTree>
    <p:extLst>
      <p:ext uri="{BB962C8B-B14F-4D97-AF65-F5344CB8AC3E}">
        <p14:creationId xmlns:p14="http://schemas.microsoft.com/office/powerpoint/2010/main" val="267439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31A9A8D0-5007-9B4A-B49A-0CB184FE46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500" y="6366321"/>
            <a:ext cx="2606166" cy="513710"/>
          </a:xfrm>
          <a:prstGeom prst="rect">
            <a:avLst/>
          </a:prstGeom>
        </p:spPr>
      </p:pic>
    </p:spTree>
    <p:extLst>
      <p:ext uri="{BB962C8B-B14F-4D97-AF65-F5344CB8AC3E}">
        <p14:creationId xmlns:p14="http://schemas.microsoft.com/office/powerpoint/2010/main" val="497714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40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40680E6-9C4B-8A46-823B-DBF65653232C}" type="datetimeFigureOut">
              <a:rPr lang="en-US" smtClean="0"/>
              <a:t>11/15/2024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lvl1pPr>
              <a:defRPr b="0" i="0">
                <a:solidFill>
                  <a:schemeClr val="tx2"/>
                </a:solidFill>
                <a:latin typeface="Grandview" panose="020F0502020204030204" pitchFamily="34" charset="0"/>
              </a:defRPr>
            </a:lvl1pPr>
          </a:lstStyle>
          <a:p>
            <a:fld id="{50BB7AAF-154F-CA49-9710-7BC8AF389585}" type="slidenum">
              <a:rPr lang="en-US" smtClean="0"/>
              <a:pPr/>
              <a:t>‹#›</a:t>
            </a:fld>
            <a:endParaRPr lang="en-US"/>
          </a:p>
        </p:txBody>
      </p:sp>
    </p:spTree>
    <p:extLst>
      <p:ext uri="{BB962C8B-B14F-4D97-AF65-F5344CB8AC3E}">
        <p14:creationId xmlns:p14="http://schemas.microsoft.com/office/powerpoint/2010/main" val="2283411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40680E6-9C4B-8A46-823B-DBF65653232C}" type="datetimeFigureOut">
              <a:rPr lang="en-US" smtClean="0"/>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lvl1pPr>
              <a:defRPr b="0" i="0">
                <a:latin typeface="Grandview" panose="020F0502020204030204" pitchFamily="34" charset="0"/>
              </a:defRPr>
            </a:lvl1pPr>
          </a:lstStyle>
          <a:p>
            <a:fld id="{50BB7AAF-154F-CA49-9710-7BC8AF389585}" type="slidenum">
              <a:rPr lang="en-US" smtClean="0"/>
              <a:pPr/>
              <a:t>‹#›</a:t>
            </a:fld>
            <a:endParaRPr lang="en-US"/>
          </a:p>
        </p:txBody>
      </p:sp>
    </p:spTree>
    <p:extLst>
      <p:ext uri="{BB962C8B-B14F-4D97-AF65-F5344CB8AC3E}">
        <p14:creationId xmlns:p14="http://schemas.microsoft.com/office/powerpoint/2010/main" val="1702218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2384C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49556"/>
            <a:ext cx="12188825" cy="640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b="0" i="0">
                <a:solidFill>
                  <a:srgbClr val="FFFFFF"/>
                </a:solidFill>
                <a:latin typeface="Grandview" panose="020F0502020204030204" pitchFamily="34" charset="0"/>
              </a:defRPr>
            </a:lvl1pPr>
          </a:lstStyle>
          <a:p>
            <a:fld id="{540680E6-9C4B-8A46-823B-DBF65653232C}" type="datetimeFigureOut">
              <a:rPr lang="en-US" smtClean="0"/>
              <a:pPr/>
              <a:t>11/15/2024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b="0" i="0" cap="all" baseline="0">
                <a:solidFill>
                  <a:srgbClr val="FFFFFF"/>
                </a:solidFill>
                <a:latin typeface="Grandview" panose="020F0502020204030204" pitchFamily="34" charset="0"/>
              </a:defRPr>
            </a:lvl1pPr>
          </a:lstStyle>
          <a:p>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AFD5810C-C2B5-434B-8D94-0D736CA2DE28}"/>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571500" y="6366321"/>
            <a:ext cx="2606166" cy="513710"/>
          </a:xfrm>
          <a:prstGeom prst="rect">
            <a:avLst/>
          </a:prstGeom>
        </p:spPr>
      </p:pic>
      <p:pic>
        <p:nvPicPr>
          <p:cNvPr id="12" name="Picture 11" descr="Logo&#10;&#10;Description automatically generated">
            <a:extLst>
              <a:ext uri="{FF2B5EF4-FFF2-40B4-BE49-F238E27FC236}">
                <a16:creationId xmlns:a16="http://schemas.microsoft.com/office/drawing/2014/main" id="{88AC6E70-930C-2545-AB99-AAEC038DEF9A}"/>
              </a:ext>
            </a:extLst>
          </p:cNvPr>
          <p:cNvPicPr>
            <a:picLocks noChangeAspect="1"/>
          </p:cNvPicPr>
          <p:nvPr userDrawn="1"/>
        </p:nvPicPr>
        <p:blipFill>
          <a:blip r:embed="rId16"/>
          <a:stretch>
            <a:fillRect/>
          </a:stretch>
        </p:blipFill>
        <p:spPr>
          <a:xfrm>
            <a:off x="11155680" y="6025195"/>
            <a:ext cx="905256" cy="274320"/>
          </a:xfrm>
          <a:prstGeom prst="rect">
            <a:avLst/>
          </a:prstGeom>
        </p:spPr>
      </p:pic>
    </p:spTree>
    <p:extLst>
      <p:ext uri="{BB962C8B-B14F-4D97-AF65-F5344CB8AC3E}">
        <p14:creationId xmlns:p14="http://schemas.microsoft.com/office/powerpoint/2010/main" val="715688390"/>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 id="2147483987" r:id="rId12"/>
    <p:sldLayoutId id="2147483988" r:id="rId13"/>
  </p:sldLayoutIdLst>
  <p:txStyles>
    <p:titleStyle>
      <a:lvl1pPr algn="l" defTabSz="914400" rtl="0" eaLnBrk="1" latinLnBrk="0" hangingPunct="1">
        <a:lnSpc>
          <a:spcPct val="85000"/>
        </a:lnSpc>
        <a:spcBef>
          <a:spcPct val="0"/>
        </a:spcBef>
        <a:buNone/>
        <a:defRPr sz="4800" b="0" i="0" kern="1200" spc="-50" baseline="0">
          <a:solidFill>
            <a:schemeClr val="tx1">
              <a:lumMod val="75000"/>
              <a:lumOff val="25000"/>
            </a:schemeClr>
          </a:solidFill>
          <a:latin typeface="Grandview" panose="020B0502040204020203" pitchFamily="34" charset="0"/>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b="0" i="0" kern="1200">
          <a:solidFill>
            <a:schemeClr val="tx1">
              <a:lumMod val="75000"/>
              <a:lumOff val="25000"/>
            </a:schemeClr>
          </a:solidFill>
          <a:latin typeface="Grandview" panose="020F0502020204030204"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b="0" i="0" kern="1200">
          <a:solidFill>
            <a:schemeClr val="tx1">
              <a:lumMod val="75000"/>
              <a:lumOff val="25000"/>
            </a:schemeClr>
          </a:solidFill>
          <a:latin typeface="Grandview" panose="020F0502020204030204"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b="0" i="0" kern="1200">
          <a:solidFill>
            <a:schemeClr val="tx1">
              <a:lumMod val="75000"/>
              <a:lumOff val="25000"/>
            </a:schemeClr>
          </a:solidFill>
          <a:latin typeface="Grandview" panose="020F0502020204030204"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b="0" i="0" kern="1200">
          <a:solidFill>
            <a:schemeClr val="tx1">
              <a:lumMod val="75000"/>
              <a:lumOff val="25000"/>
            </a:schemeClr>
          </a:solidFill>
          <a:latin typeface="Grandview" panose="020F0502020204030204"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b="0" i="0" kern="1200">
          <a:solidFill>
            <a:schemeClr val="tx1">
              <a:lumMod val="75000"/>
              <a:lumOff val="25000"/>
            </a:schemeClr>
          </a:solidFill>
          <a:latin typeface="Grandview" panose="020F050202020403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18/10/relationships/comments" Target="../comments/modernComment_22F_CD89F13B.xml"/><Relationship Id="rId7" Type="http://schemas.openxmlformats.org/officeDocument/2006/relationships/image" Target="../media/image11.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7.xml.rels><?xml version="1.0" encoding="UTF-8" standalone="yes"?>
<Relationships xmlns="http://schemas.openxmlformats.org/package/2006/relationships"><Relationship Id="rId3" Type="http://schemas.microsoft.com/office/2018/10/relationships/comments" Target="../comments/modernComment_226_8A2F10E3.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microsoft.com/office/2018/10/relationships/comments" Target="../comments/modernComment_21D_8D01B04D.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18/10/relationships/comments" Target="../comments/modernComment_22B_185A0E3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D2184A8E-453F-A0B0-FDFD-DC142715DAD3}"/>
              </a:ext>
            </a:extLst>
          </p:cNvPr>
          <p:cNvSpPr>
            <a:spLocks noGrp="1"/>
          </p:cNvSpPr>
          <p:nvPr>
            <p:ph type="title"/>
          </p:nvPr>
        </p:nvSpPr>
        <p:spPr>
          <a:xfrm>
            <a:off x="1040875" y="1679716"/>
            <a:ext cx="6635263" cy="1749284"/>
          </a:xfrm>
        </p:spPr>
        <p:txBody>
          <a:bodyPr/>
          <a:lstStyle/>
          <a:p>
            <a:pPr>
              <a:lnSpc>
                <a:spcPct val="100000"/>
              </a:lnSpc>
            </a:pPr>
            <a:r>
              <a:rPr lang="en-US" sz="3600" b="1">
                <a:latin typeface="Grandview"/>
              </a:rPr>
              <a:t>”They Treat Me Differently Now”</a:t>
            </a:r>
            <a:br>
              <a:rPr lang="en-US" sz="3600"/>
            </a:br>
            <a:r>
              <a:rPr lang="en-US" sz="2800">
                <a:latin typeface="Grandview"/>
              </a:rPr>
              <a:t>Two Disparate Responses to In-Hospital Substance Use</a:t>
            </a:r>
          </a:p>
        </p:txBody>
      </p:sp>
      <p:sp>
        <p:nvSpPr>
          <p:cNvPr id="13" name="Text Placeholder 12">
            <a:extLst>
              <a:ext uri="{FF2B5EF4-FFF2-40B4-BE49-F238E27FC236}">
                <a16:creationId xmlns:a16="http://schemas.microsoft.com/office/drawing/2014/main" id="{8DB80EB0-337F-125E-591E-C49ECA4EB45A}"/>
              </a:ext>
            </a:extLst>
          </p:cNvPr>
          <p:cNvSpPr>
            <a:spLocks noGrp="1"/>
          </p:cNvSpPr>
          <p:nvPr>
            <p:ph type="body" sz="quarter" idx="15"/>
          </p:nvPr>
        </p:nvSpPr>
        <p:spPr>
          <a:xfrm>
            <a:off x="1040875" y="3780825"/>
            <a:ext cx="6630440" cy="531626"/>
          </a:xfrm>
        </p:spPr>
        <p:txBody>
          <a:bodyPr/>
          <a:lstStyle/>
          <a:p>
            <a:r>
              <a:rPr lang="en-US" sz="2300">
                <a:latin typeface="Grandview" panose="020F0502020204030204" pitchFamily="34" charset="0"/>
              </a:rPr>
              <a:t>Johanna </a:t>
            </a:r>
            <a:r>
              <a:rPr lang="en-US" sz="2300" err="1">
                <a:latin typeface="Grandview" panose="020F0502020204030204" pitchFamily="34" charset="0"/>
              </a:rPr>
              <a:t>Sluser</a:t>
            </a:r>
            <a:r>
              <a:rPr lang="en-US" sz="2300">
                <a:latin typeface="Grandview" panose="020F0502020204030204" pitchFamily="34" charset="0"/>
              </a:rPr>
              <a:t>, NP &amp; Taylor Baisey, MPH</a:t>
            </a:r>
          </a:p>
        </p:txBody>
      </p:sp>
      <p:sp>
        <p:nvSpPr>
          <p:cNvPr id="14" name="TextBox 13">
            <a:extLst>
              <a:ext uri="{FF2B5EF4-FFF2-40B4-BE49-F238E27FC236}">
                <a16:creationId xmlns:a16="http://schemas.microsoft.com/office/drawing/2014/main" id="{45518A26-D1D9-F8EE-8B87-CB8F30F1A74D}"/>
              </a:ext>
            </a:extLst>
          </p:cNvPr>
          <p:cNvSpPr txBox="1"/>
          <p:nvPr/>
        </p:nvSpPr>
        <p:spPr>
          <a:xfrm>
            <a:off x="1045698" y="5195902"/>
            <a:ext cx="2039276" cy="369332"/>
          </a:xfrm>
          <a:prstGeom prst="rect">
            <a:avLst/>
          </a:prstGeom>
          <a:noFill/>
        </p:spPr>
        <p:txBody>
          <a:bodyPr wrap="none" rtlCol="0">
            <a:spAutoFit/>
          </a:bodyPr>
          <a:lstStyle/>
          <a:p>
            <a:r>
              <a:rPr lang="en-US">
                <a:solidFill>
                  <a:schemeClr val="bg1"/>
                </a:solidFill>
                <a:latin typeface="Grandview" panose="020F0502020204030204" pitchFamily="34" charset="0"/>
              </a:rPr>
              <a:t>November 15, 2024</a:t>
            </a:r>
          </a:p>
        </p:txBody>
      </p:sp>
    </p:spTree>
    <p:extLst>
      <p:ext uri="{BB962C8B-B14F-4D97-AF65-F5344CB8AC3E}">
        <p14:creationId xmlns:p14="http://schemas.microsoft.com/office/powerpoint/2010/main" val="245373492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5CBB3-B401-A8E0-11FB-3448CDAAB099}"/>
            </a:ext>
          </a:extLst>
        </p:cNvPr>
        <p:cNvGrpSpPr/>
        <p:nvPr/>
      </p:nvGrpSpPr>
      <p:grpSpPr>
        <a:xfrm>
          <a:off x="0" y="0"/>
          <a:ext cx="0" cy="0"/>
          <a:chOff x="0" y="0"/>
          <a:chExt cx="0" cy="0"/>
        </a:xfrm>
      </p:grpSpPr>
      <p:pic>
        <p:nvPicPr>
          <p:cNvPr id="3" name="Picture 2" descr="21,634 Woman In Hospital Bed Stock Photos, High-Res Pictures, and Images -  Getty Images | Young woman in hospital bed, Black woman in hospital bed,  Old woman in hospital bed">
            <a:extLst>
              <a:ext uri="{FF2B5EF4-FFF2-40B4-BE49-F238E27FC236}">
                <a16:creationId xmlns:a16="http://schemas.microsoft.com/office/drawing/2014/main" id="{FD1292E3-D299-2C3F-6FCC-C9EBC13E8826}"/>
              </a:ext>
            </a:extLst>
          </p:cNvPr>
          <p:cNvPicPr>
            <a:picLocks noChangeAspect="1"/>
          </p:cNvPicPr>
          <p:nvPr/>
        </p:nvPicPr>
        <p:blipFill>
          <a:blip r:embed="rId3"/>
          <a:srcRect l="21002" t="11432" r="41855" b="-977"/>
          <a:stretch/>
        </p:blipFill>
        <p:spPr>
          <a:xfrm>
            <a:off x="-2840" y="6535"/>
            <a:ext cx="4927370" cy="6414155"/>
          </a:xfrm>
          <a:prstGeom prst="rect">
            <a:avLst/>
          </a:prstGeom>
        </p:spPr>
      </p:pic>
      <p:sp>
        <p:nvSpPr>
          <p:cNvPr id="11" name="Rectangle 10">
            <a:extLst>
              <a:ext uri="{FF2B5EF4-FFF2-40B4-BE49-F238E27FC236}">
                <a16:creationId xmlns:a16="http://schemas.microsoft.com/office/drawing/2014/main" id="{3EB7F535-B7DD-AD07-00D6-ABF6914D4B99}"/>
              </a:ext>
            </a:extLst>
          </p:cNvPr>
          <p:cNvSpPr/>
          <p:nvPr/>
        </p:nvSpPr>
        <p:spPr>
          <a:xfrm>
            <a:off x="4709241" y="1380715"/>
            <a:ext cx="6502195" cy="67187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E13AAC9-C78B-37B7-FDC6-E25A8CBB3997}"/>
              </a:ext>
            </a:extLst>
          </p:cNvPr>
          <p:cNvSpPr/>
          <p:nvPr/>
        </p:nvSpPr>
        <p:spPr>
          <a:xfrm>
            <a:off x="-6863" y="-3893"/>
            <a:ext cx="4925961" cy="2388624"/>
          </a:xfrm>
          <a:prstGeom prst="rect">
            <a:avLst/>
          </a:prstGeom>
          <a:solidFill>
            <a:srgbClr val="FFFFFF">
              <a:alpha val="4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E7EBC96-9D65-3B00-4BCF-587374AA7342}"/>
              </a:ext>
            </a:extLst>
          </p:cNvPr>
          <p:cNvSpPr/>
          <p:nvPr/>
        </p:nvSpPr>
        <p:spPr>
          <a:xfrm>
            <a:off x="-6863" y="-3893"/>
            <a:ext cx="4925961" cy="2398149"/>
          </a:xfrm>
          <a:prstGeom prst="rect">
            <a:avLst/>
          </a:prstGeom>
          <a:solidFill>
            <a:srgbClr val="FFFFFF">
              <a:alpha val="4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18534F-A7CD-D34A-7573-020F75E52F1C}"/>
              </a:ext>
            </a:extLst>
          </p:cNvPr>
          <p:cNvSpPr>
            <a:spLocks noGrp="1"/>
          </p:cNvSpPr>
          <p:nvPr>
            <p:ph type="title"/>
          </p:nvPr>
        </p:nvSpPr>
        <p:spPr>
          <a:xfrm>
            <a:off x="94128" y="-433706"/>
            <a:ext cx="4717901" cy="2622332"/>
          </a:xfrm>
        </p:spPr>
        <p:txBody>
          <a:bodyPr vert="horz" lIns="91440" tIns="45720" rIns="91440" bIns="45720" rtlCol="0" anchor="b">
            <a:noAutofit/>
          </a:bodyPr>
          <a:lstStyle/>
          <a:p>
            <a:r>
              <a:rPr lang="en-US" b="1" dirty="0">
                <a:latin typeface="Grandview"/>
                <a:ea typeface="Calibri Light"/>
                <a:cs typeface="Calibri Light"/>
              </a:rPr>
              <a:t>Case #2: Kim</a:t>
            </a:r>
            <a:br>
              <a:rPr lang="en-US" b="1" dirty="0">
                <a:ea typeface="Calibri Light"/>
                <a:cs typeface="Calibri Light"/>
              </a:rPr>
            </a:br>
            <a:r>
              <a:rPr lang="en-US" dirty="0">
                <a:latin typeface="Grandview"/>
                <a:ea typeface="Calibri Light"/>
                <a:cs typeface="Arial"/>
              </a:rPr>
              <a:t>47 y/o woman</a:t>
            </a:r>
          </a:p>
        </p:txBody>
      </p:sp>
      <p:sp>
        <p:nvSpPr>
          <p:cNvPr id="7" name="TextBox 6">
            <a:extLst>
              <a:ext uri="{FF2B5EF4-FFF2-40B4-BE49-F238E27FC236}">
                <a16:creationId xmlns:a16="http://schemas.microsoft.com/office/drawing/2014/main" id="{6B30D055-D8BF-0510-039C-869D570397AE}"/>
              </a:ext>
            </a:extLst>
          </p:cNvPr>
          <p:cNvSpPr txBox="1"/>
          <p:nvPr/>
        </p:nvSpPr>
        <p:spPr>
          <a:xfrm>
            <a:off x="5159436" y="424473"/>
            <a:ext cx="6827697" cy="45653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spcBef>
                <a:spcPts val="1200"/>
              </a:spcBef>
              <a:spcAft>
                <a:spcPts val="800"/>
              </a:spcAft>
            </a:pPr>
            <a:endParaRPr lang="en-US" sz="3200" dirty="0">
              <a:solidFill>
                <a:schemeClr val="tx1">
                  <a:lumMod val="75000"/>
                  <a:lumOff val="25000"/>
                </a:schemeClr>
              </a:solidFill>
              <a:latin typeface="Grandview"/>
              <a:ea typeface="Calibri"/>
              <a:cs typeface="Arial"/>
            </a:endParaRPr>
          </a:p>
          <a:p>
            <a:pPr marL="742950" lvl="1" indent="-285750">
              <a:spcBef>
                <a:spcPts val="1200"/>
              </a:spcBef>
              <a:spcAft>
                <a:spcPts val="800"/>
              </a:spcAft>
              <a:buFont typeface="Arial,Sans-Serif"/>
              <a:buChar char="•"/>
            </a:pPr>
            <a:r>
              <a:rPr lang="en-US" sz="3200" dirty="0">
                <a:solidFill>
                  <a:schemeClr val="tx1">
                    <a:lumMod val="75000"/>
                    <a:lumOff val="25000"/>
                  </a:schemeClr>
                </a:solidFill>
                <a:latin typeface="Grandview"/>
                <a:ea typeface="+mn-lt"/>
                <a:cs typeface="+mn-lt"/>
              </a:rPr>
              <a:t>Opioid use disorder (fentanyl) + methamphetamine use disorder</a:t>
            </a:r>
          </a:p>
          <a:p>
            <a:pPr marL="742950" lvl="1" indent="-285750">
              <a:spcBef>
                <a:spcPts val="1200"/>
              </a:spcBef>
              <a:spcAft>
                <a:spcPts val="800"/>
              </a:spcAft>
              <a:buFont typeface="Arial,Sans-Serif"/>
              <a:buChar char="•"/>
            </a:pPr>
            <a:r>
              <a:rPr lang="en-US" sz="3200" dirty="0">
                <a:solidFill>
                  <a:schemeClr val="tx1">
                    <a:lumMod val="75000"/>
                    <a:lumOff val="25000"/>
                  </a:schemeClr>
                </a:solidFill>
                <a:latin typeface="Grandview"/>
                <a:ea typeface="Calibri"/>
                <a:cs typeface="Arial"/>
              </a:rPr>
              <a:t>Hospitalized for non-healing leg wounds, cellulitis</a:t>
            </a:r>
            <a:endParaRPr lang="en-US" sz="3200" dirty="0">
              <a:solidFill>
                <a:schemeClr val="tx1">
                  <a:lumMod val="75000"/>
                  <a:lumOff val="25000"/>
                </a:schemeClr>
              </a:solidFill>
              <a:latin typeface="Grandview"/>
              <a:cs typeface="Arial"/>
            </a:endParaRPr>
          </a:p>
          <a:p>
            <a:pPr marL="742950" lvl="1" indent="-285750">
              <a:spcBef>
                <a:spcPts val="1200"/>
              </a:spcBef>
              <a:spcAft>
                <a:spcPts val="800"/>
              </a:spcAft>
              <a:buFont typeface="Arial,Sans-Serif"/>
              <a:buChar char="•"/>
            </a:pPr>
            <a:r>
              <a:rPr lang="en-US" sz="3200" dirty="0">
                <a:solidFill>
                  <a:schemeClr val="tx1">
                    <a:lumMod val="75000"/>
                    <a:lumOff val="25000"/>
                  </a:schemeClr>
                </a:solidFill>
                <a:latin typeface="Grandview"/>
                <a:ea typeface="Calibri"/>
                <a:cs typeface="Arial"/>
              </a:rPr>
              <a:t>ACT starts methadone</a:t>
            </a:r>
          </a:p>
          <a:p>
            <a:pPr marL="1200150" lvl="2" indent="-285750">
              <a:spcBef>
                <a:spcPts val="1200"/>
              </a:spcBef>
              <a:spcAft>
                <a:spcPts val="800"/>
              </a:spcAft>
              <a:buFont typeface="Arial,Sans-Serif"/>
              <a:buChar char="•"/>
            </a:pPr>
            <a:r>
              <a:rPr lang="en-US" sz="3200" dirty="0">
                <a:solidFill>
                  <a:schemeClr val="tx1">
                    <a:lumMod val="75000"/>
                    <a:lumOff val="25000"/>
                  </a:schemeClr>
                </a:solidFill>
                <a:latin typeface="Grandview"/>
                <a:ea typeface="Calibri"/>
                <a:cs typeface="Arial"/>
              </a:rPr>
              <a:t>Titration slow due to sedation</a:t>
            </a:r>
            <a:endParaRPr lang="en-US" dirty="0">
              <a:solidFill>
                <a:schemeClr val="tx1">
                  <a:lumMod val="75000"/>
                  <a:lumOff val="25000"/>
                </a:schemeClr>
              </a:solidFill>
              <a:latin typeface="Grandview"/>
              <a:cs typeface="Calibri" panose="020F0502020204030204"/>
            </a:endParaRPr>
          </a:p>
        </p:txBody>
      </p:sp>
    </p:spTree>
    <p:extLst>
      <p:ext uri="{BB962C8B-B14F-4D97-AF65-F5344CB8AC3E}">
        <p14:creationId xmlns:p14="http://schemas.microsoft.com/office/powerpoint/2010/main" val="166985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ABDBF-76AF-1C4F-909A-5B1CE7B6A307}"/>
            </a:ext>
          </a:extLst>
        </p:cNvPr>
        <p:cNvGrpSpPr/>
        <p:nvPr/>
      </p:nvGrpSpPr>
      <p:grpSpPr>
        <a:xfrm>
          <a:off x="0" y="0"/>
          <a:ext cx="0" cy="0"/>
          <a:chOff x="0" y="0"/>
          <a:chExt cx="0" cy="0"/>
        </a:xfrm>
      </p:grpSpPr>
      <p:sp>
        <p:nvSpPr>
          <p:cNvPr id="128" name="Rectangle: Rounded Corners 127">
            <a:extLst>
              <a:ext uri="{FF2B5EF4-FFF2-40B4-BE49-F238E27FC236}">
                <a16:creationId xmlns:a16="http://schemas.microsoft.com/office/drawing/2014/main" id="{56BE5422-60AD-7F5B-3EE0-69094F4B8E21}"/>
              </a:ext>
            </a:extLst>
          </p:cNvPr>
          <p:cNvSpPr/>
          <p:nvPr/>
        </p:nvSpPr>
        <p:spPr>
          <a:xfrm>
            <a:off x="8317784" y="1993057"/>
            <a:ext cx="3508485" cy="3907709"/>
          </a:xfrm>
          <a:prstGeom prst="roundRect">
            <a:avLst/>
          </a:prstGeom>
          <a:solidFill>
            <a:schemeClr val="accent6"/>
          </a:solidFill>
          <a:ln>
            <a:noFill/>
          </a:ln>
        </p:spPr>
        <p:style>
          <a:lnRef idx="0">
            <a:schemeClr val="accent1"/>
          </a:lnRef>
          <a:fillRef idx="3">
            <a:schemeClr val="accent1"/>
          </a:fillRef>
          <a:effectRef idx="3">
            <a:schemeClr val="accent1"/>
          </a:effectRef>
          <a:fontRef idx="minor">
            <a:schemeClr val="lt1"/>
          </a:fontRef>
        </p:style>
        <p:txBody>
          <a:bodyPr lIns="91440" tIns="45720" rIns="91440" bIns="45720" rtlCol="0" anchor="ctr"/>
          <a:lstStyle/>
          <a:p>
            <a:pPr algn="ctr"/>
            <a:r>
              <a:rPr lang="en-US" sz="2600" b="1" u="sng" dirty="0">
                <a:latin typeface="Grandview" panose="020B0502040204020203" pitchFamily="34" charset="0"/>
                <a:ea typeface="Calibri"/>
                <a:cs typeface="Calibri"/>
              </a:rPr>
              <a:t>Result</a:t>
            </a:r>
            <a:r>
              <a:rPr lang="en-US" sz="2600" dirty="0">
                <a:latin typeface="Grandview" panose="020B0502040204020203" pitchFamily="34" charset="0"/>
                <a:ea typeface="Calibri"/>
                <a:cs typeface="Calibri"/>
              </a:rPr>
              <a:t>:</a:t>
            </a:r>
            <a:endParaRPr lang="en-US" sz="2600" dirty="0">
              <a:solidFill>
                <a:srgbClr val="000000"/>
              </a:solidFill>
              <a:latin typeface="Grandview" panose="020B0502040204020203" pitchFamily="34" charset="0"/>
              <a:ea typeface="Calibri"/>
              <a:cs typeface="Calibri"/>
            </a:endParaRPr>
          </a:p>
          <a:p>
            <a:pPr algn="ctr"/>
            <a:r>
              <a:rPr lang="en-US" sz="2600" dirty="0">
                <a:latin typeface="Grandview"/>
                <a:ea typeface="Calibri"/>
                <a:cs typeface="Calibri"/>
              </a:rPr>
              <a:t>Patient discloses ongoing cravings, loneliness, shame. </a:t>
            </a:r>
            <a:r>
              <a:rPr lang="en-US" sz="2600" dirty="0">
                <a:latin typeface="Grandview"/>
                <a:ea typeface="+mn-lt"/>
                <a:cs typeface="+mn-lt"/>
              </a:rPr>
              <a:t>Requests drug disposal.</a:t>
            </a:r>
            <a:r>
              <a:rPr lang="en-US" sz="2600" dirty="0">
                <a:ea typeface="+mn-lt"/>
                <a:cs typeface="+mn-lt"/>
              </a:rPr>
              <a:t> </a:t>
            </a:r>
            <a:r>
              <a:rPr lang="en-US" sz="2600" dirty="0">
                <a:latin typeface="Grandview"/>
                <a:ea typeface="+mn-lt"/>
                <a:cs typeface="Calibri"/>
              </a:rPr>
              <a:t>Advocates</a:t>
            </a:r>
            <a:r>
              <a:rPr lang="en-US" sz="2600" dirty="0">
                <a:latin typeface="Grandview"/>
                <a:ea typeface="Calibri"/>
                <a:cs typeface="Calibri"/>
              </a:rPr>
              <a:t> for methadone increase</a:t>
            </a:r>
          </a:p>
        </p:txBody>
      </p:sp>
      <p:sp>
        <p:nvSpPr>
          <p:cNvPr id="134" name="Arrow: Right 133">
            <a:extLst>
              <a:ext uri="{FF2B5EF4-FFF2-40B4-BE49-F238E27FC236}">
                <a16:creationId xmlns:a16="http://schemas.microsoft.com/office/drawing/2014/main" id="{19072252-0B16-E868-69EB-B6334B775934}"/>
              </a:ext>
            </a:extLst>
          </p:cNvPr>
          <p:cNvSpPr/>
          <p:nvPr/>
        </p:nvSpPr>
        <p:spPr>
          <a:xfrm>
            <a:off x="7813983" y="3613800"/>
            <a:ext cx="781328" cy="772638"/>
          </a:xfrm>
          <a:prstGeom prst="rightArrow">
            <a:avLst/>
          </a:prstGeom>
          <a:solidFill>
            <a:srgbClr val="F88E4C"/>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latin typeface="Grandview" panose="020B0502040204020203" pitchFamily="34" charset="0"/>
            </a:endParaRPr>
          </a:p>
        </p:txBody>
      </p:sp>
      <p:sp>
        <p:nvSpPr>
          <p:cNvPr id="2" name="Title 1">
            <a:extLst>
              <a:ext uri="{FF2B5EF4-FFF2-40B4-BE49-F238E27FC236}">
                <a16:creationId xmlns:a16="http://schemas.microsoft.com/office/drawing/2014/main" id="{5B228BCF-2512-233C-C192-B4095588A741}"/>
              </a:ext>
            </a:extLst>
          </p:cNvPr>
          <p:cNvSpPr>
            <a:spLocks noGrp="1"/>
          </p:cNvSpPr>
          <p:nvPr>
            <p:ph type="title"/>
          </p:nvPr>
        </p:nvSpPr>
        <p:spPr/>
        <p:txBody>
          <a:bodyPr>
            <a:noAutofit/>
          </a:bodyPr>
          <a:lstStyle/>
          <a:p>
            <a:r>
              <a:rPr lang="en-US" b="1">
                <a:ea typeface="Calibri Light"/>
                <a:cs typeface="Arial"/>
              </a:rPr>
              <a:t>Case #2: </a:t>
            </a:r>
            <a:r>
              <a:rPr lang="en-US" b="1">
                <a:ea typeface="Calibri Light"/>
                <a:cs typeface="Calibri Light"/>
              </a:rPr>
              <a:t>Kim</a:t>
            </a:r>
            <a:endParaRPr lang="en-US" b="1">
              <a:solidFill>
                <a:schemeClr val="accent2"/>
              </a:solidFill>
              <a:ea typeface="Calibri"/>
              <a:cs typeface="Calibri"/>
            </a:endParaRPr>
          </a:p>
        </p:txBody>
      </p:sp>
      <p:sp>
        <p:nvSpPr>
          <p:cNvPr id="99" name="Rectangle: Rounded Corners 98">
            <a:extLst>
              <a:ext uri="{FF2B5EF4-FFF2-40B4-BE49-F238E27FC236}">
                <a16:creationId xmlns:a16="http://schemas.microsoft.com/office/drawing/2014/main" id="{DCB773D9-64DE-126C-3833-8630EAE9D58D}"/>
              </a:ext>
            </a:extLst>
          </p:cNvPr>
          <p:cNvSpPr/>
          <p:nvPr/>
        </p:nvSpPr>
        <p:spPr>
          <a:xfrm>
            <a:off x="4374199" y="1993058"/>
            <a:ext cx="3441574" cy="3904112"/>
          </a:xfrm>
          <a:prstGeom prst="roundRect">
            <a:avLst/>
          </a:prstGeom>
          <a:solidFill>
            <a:schemeClr val="accent6"/>
          </a:solidFill>
          <a:ln>
            <a:noFill/>
          </a:ln>
        </p:spPr>
        <p:style>
          <a:lnRef idx="0">
            <a:schemeClr val="accent1"/>
          </a:lnRef>
          <a:fillRef idx="3">
            <a:schemeClr val="accent1"/>
          </a:fillRef>
          <a:effectRef idx="3">
            <a:schemeClr val="accent1"/>
          </a:effectRef>
          <a:fontRef idx="minor">
            <a:schemeClr val="lt1"/>
          </a:fontRef>
        </p:style>
        <p:txBody>
          <a:bodyPr lIns="91440" tIns="45720" rIns="91440" bIns="45720" rtlCol="0" anchor="ctr"/>
          <a:lstStyle/>
          <a:p>
            <a:pPr algn="ctr"/>
            <a:r>
              <a:rPr lang="en-US" sz="2600" b="1" u="sng">
                <a:latin typeface="Grandview" panose="020B0502040204020203" pitchFamily="34" charset="0"/>
                <a:ea typeface="Calibri"/>
                <a:cs typeface="Calibri"/>
              </a:rPr>
              <a:t>Response</a:t>
            </a:r>
            <a:r>
              <a:rPr lang="en-US" sz="2600" b="1">
                <a:latin typeface="Grandview" panose="020B0502040204020203" pitchFamily="34" charset="0"/>
                <a:ea typeface="Calibri"/>
                <a:cs typeface="Calibri"/>
              </a:rPr>
              <a:t>:</a:t>
            </a:r>
          </a:p>
          <a:p>
            <a:pPr algn="ctr"/>
            <a:r>
              <a:rPr lang="en-US" sz="2600">
                <a:latin typeface="Grandview" panose="020B0502040204020203" pitchFamily="34" charset="0"/>
                <a:ea typeface="Calibri"/>
                <a:cs typeface="Calibri"/>
              </a:rPr>
              <a:t>ACT organizes interdisciplinary meeting with patient to discuss IHSU</a:t>
            </a:r>
          </a:p>
        </p:txBody>
      </p:sp>
      <p:sp>
        <p:nvSpPr>
          <p:cNvPr id="132" name="Arrow: Right 131">
            <a:extLst>
              <a:ext uri="{FF2B5EF4-FFF2-40B4-BE49-F238E27FC236}">
                <a16:creationId xmlns:a16="http://schemas.microsoft.com/office/drawing/2014/main" id="{F56E13A2-5F1E-C7E6-1C41-7E5599B95127}"/>
              </a:ext>
            </a:extLst>
          </p:cNvPr>
          <p:cNvSpPr/>
          <p:nvPr/>
        </p:nvSpPr>
        <p:spPr>
          <a:xfrm>
            <a:off x="3648000" y="3613682"/>
            <a:ext cx="998051" cy="772756"/>
          </a:xfrm>
          <a:prstGeom prst="rightArrow">
            <a:avLst/>
          </a:prstGeom>
          <a:solidFill>
            <a:srgbClr val="F88E4C"/>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latin typeface="Grandview" panose="020B0502040204020203" pitchFamily="34" charset="0"/>
            </a:endParaRPr>
          </a:p>
        </p:txBody>
      </p:sp>
      <p:sp>
        <p:nvSpPr>
          <p:cNvPr id="129" name="Rectangle: Rounded Corners 128">
            <a:extLst>
              <a:ext uri="{FF2B5EF4-FFF2-40B4-BE49-F238E27FC236}">
                <a16:creationId xmlns:a16="http://schemas.microsoft.com/office/drawing/2014/main" id="{A1631935-8D45-6E38-1CC2-76C8FEC5FB0C}"/>
              </a:ext>
            </a:extLst>
          </p:cNvPr>
          <p:cNvSpPr/>
          <p:nvPr/>
        </p:nvSpPr>
        <p:spPr>
          <a:xfrm>
            <a:off x="363703" y="1993057"/>
            <a:ext cx="3450982" cy="3907986"/>
          </a:xfrm>
          <a:prstGeom prst="roundRect">
            <a:avLst/>
          </a:prstGeom>
          <a:solidFill>
            <a:schemeClr val="accent6"/>
          </a:solidFill>
          <a:ln>
            <a:noFill/>
          </a:ln>
        </p:spPr>
        <p:style>
          <a:lnRef idx="0">
            <a:schemeClr val="accent1"/>
          </a:lnRef>
          <a:fillRef idx="3">
            <a:schemeClr val="accent1"/>
          </a:fillRef>
          <a:effectRef idx="3">
            <a:schemeClr val="accent1"/>
          </a:effectRef>
          <a:fontRef idx="minor">
            <a:schemeClr val="lt1"/>
          </a:fontRef>
        </p:style>
        <p:txBody>
          <a:bodyPr lIns="91440" tIns="45720" rIns="91440" bIns="45720" rtlCol="0" anchor="ctr"/>
          <a:lstStyle/>
          <a:p>
            <a:pPr algn="ctr"/>
            <a:r>
              <a:rPr lang="en-US" sz="2600" b="1" u="sng" dirty="0">
                <a:latin typeface="Grandview" panose="020B0502040204020203" pitchFamily="34" charset="0"/>
                <a:ea typeface="Calibri"/>
                <a:cs typeface="Calibri"/>
              </a:rPr>
              <a:t>Event:</a:t>
            </a:r>
            <a:r>
              <a:rPr lang="en-US" sz="2600" b="1" dirty="0">
                <a:latin typeface="Grandview" panose="020B0502040204020203" pitchFamily="34" charset="0"/>
                <a:ea typeface="Calibri"/>
                <a:cs typeface="Calibri"/>
              </a:rPr>
              <a:t> </a:t>
            </a:r>
            <a:endParaRPr lang="en-US" sz="2600" dirty="0">
              <a:solidFill>
                <a:srgbClr val="000000"/>
              </a:solidFill>
              <a:latin typeface="Grandview" panose="020B0502040204020203" pitchFamily="34" charset="0"/>
              <a:ea typeface="Calibri"/>
              <a:cs typeface="Calibri"/>
            </a:endParaRPr>
          </a:p>
          <a:p>
            <a:pPr algn="ctr"/>
            <a:r>
              <a:rPr lang="en-US" sz="2600" dirty="0">
                <a:latin typeface="Grandview" panose="020B0502040204020203" pitchFamily="34" charset="0"/>
                <a:ea typeface="Calibri"/>
                <a:cs typeface="Calibri"/>
              </a:rPr>
              <a:t>Found in bed on ACT rounds sedated, holding foil, powder, lighter</a:t>
            </a:r>
          </a:p>
        </p:txBody>
      </p:sp>
    </p:spTree>
    <p:extLst>
      <p:ext uri="{BB962C8B-B14F-4D97-AF65-F5344CB8AC3E}">
        <p14:creationId xmlns:p14="http://schemas.microsoft.com/office/powerpoint/2010/main" val="342089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P spid="134" grpId="0" animBg="1"/>
      <p:bldP spid="99" grpId="0" animBg="1"/>
      <p:bldP spid="1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Connector 4">
            <a:extLst>
              <a:ext uri="{FF2B5EF4-FFF2-40B4-BE49-F238E27FC236}">
                <a16:creationId xmlns:a16="http://schemas.microsoft.com/office/drawing/2014/main" id="{221236E6-0689-5092-8C74-6350042BC2B0}"/>
              </a:ext>
            </a:extLst>
          </p:cNvPr>
          <p:cNvSpPr/>
          <p:nvPr/>
        </p:nvSpPr>
        <p:spPr>
          <a:xfrm>
            <a:off x="957640" y="1889807"/>
            <a:ext cx="4670201" cy="4058124"/>
          </a:xfrm>
          <a:prstGeom prst="flowChartConnector">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Sans-Serif"/>
              <a:buChar char="•"/>
            </a:pPr>
            <a:r>
              <a:rPr lang="en-US" sz="2600" dirty="0">
                <a:latin typeface="Grandview" panose="020B0502040204020203" pitchFamily="34" charset="0"/>
                <a:ea typeface="Calibri"/>
                <a:cs typeface="Arial"/>
              </a:rPr>
              <a:t>Mutual mistrust</a:t>
            </a:r>
            <a:r>
              <a:rPr lang="en-US" sz="2600" dirty="0">
                <a:solidFill>
                  <a:srgbClr val="000000"/>
                </a:solidFill>
                <a:latin typeface="Grandview" panose="020B0502040204020203" pitchFamily="34" charset="0"/>
                <a:ea typeface="Calibri"/>
                <a:cs typeface="Arial"/>
              </a:rPr>
              <a:t> </a:t>
            </a:r>
          </a:p>
          <a:p>
            <a:pPr marL="285750" indent="-285750">
              <a:buFont typeface="Arial,Sans-Serif"/>
              <a:buChar char="•"/>
            </a:pPr>
            <a:r>
              <a:rPr lang="en-US" sz="2600" dirty="0">
                <a:latin typeface="Grandview" panose="020B0502040204020203" pitchFamily="34" charset="0"/>
                <a:ea typeface="Calibri"/>
                <a:cs typeface="Arial"/>
              </a:rPr>
              <a:t>Shame, stigma,</a:t>
            </a:r>
            <a:r>
              <a:rPr lang="en-US" sz="2600" dirty="0">
                <a:solidFill>
                  <a:srgbClr val="FFFFFF"/>
                </a:solidFill>
                <a:latin typeface="Grandview" panose="020B0502040204020203" pitchFamily="34" charset="0"/>
                <a:ea typeface="Calibri"/>
                <a:cs typeface="Arial"/>
              </a:rPr>
              <a:t> mistreatment</a:t>
            </a:r>
            <a:endParaRPr lang="en-US" sz="2600" dirty="0">
              <a:solidFill>
                <a:srgbClr val="000000"/>
              </a:solidFill>
              <a:latin typeface="Grandview" panose="020B0502040204020203" pitchFamily="34" charset="0"/>
              <a:ea typeface="Calibri"/>
              <a:cs typeface="Arial"/>
            </a:endParaRPr>
          </a:p>
          <a:p>
            <a:pPr marL="285750" indent="-285750">
              <a:buFont typeface="Arial,Sans-Serif"/>
              <a:buChar char="•"/>
            </a:pPr>
            <a:r>
              <a:rPr lang="en-US" sz="2600" dirty="0">
                <a:latin typeface="Grandview" panose="020B0502040204020203" pitchFamily="34" charset="0"/>
                <a:ea typeface="Calibri"/>
                <a:cs typeface="Arial"/>
              </a:rPr>
              <a:t>2nd IHSU event</a:t>
            </a:r>
            <a:endParaRPr lang="en-US" sz="2600" dirty="0">
              <a:solidFill>
                <a:srgbClr val="000000"/>
              </a:solidFill>
              <a:latin typeface="Grandview" panose="020B0502040204020203" pitchFamily="34" charset="0"/>
              <a:ea typeface="Calibri"/>
              <a:cs typeface="Arial"/>
            </a:endParaRPr>
          </a:p>
          <a:p>
            <a:pPr marL="285750" indent="-285750">
              <a:buFont typeface="Arial,Sans-Serif"/>
              <a:buChar char="•"/>
            </a:pPr>
            <a:r>
              <a:rPr lang="en-US" sz="2600" dirty="0">
                <a:solidFill>
                  <a:schemeClr val="bg1"/>
                </a:solidFill>
                <a:latin typeface="Grandview" panose="020B0502040204020203" pitchFamily="34" charset="0"/>
                <a:ea typeface="Calibri"/>
                <a:cs typeface="Arial"/>
              </a:rPr>
              <a:t>Violated autonomy</a:t>
            </a:r>
          </a:p>
        </p:txBody>
      </p:sp>
      <p:sp>
        <p:nvSpPr>
          <p:cNvPr id="7" name="Flowchart: Connector 7">
            <a:extLst>
              <a:ext uri="{FF2B5EF4-FFF2-40B4-BE49-F238E27FC236}">
                <a16:creationId xmlns:a16="http://schemas.microsoft.com/office/drawing/2014/main" id="{1FB74AF1-3068-2269-7228-3523D843D7B1}"/>
              </a:ext>
            </a:extLst>
          </p:cNvPr>
          <p:cNvSpPr/>
          <p:nvPr/>
        </p:nvSpPr>
        <p:spPr>
          <a:xfrm>
            <a:off x="6564160" y="1889807"/>
            <a:ext cx="4670201" cy="4058124"/>
          </a:xfrm>
          <a:prstGeom prst="flowChartConnector">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Sans-Serif"/>
              <a:buChar char="•"/>
            </a:pPr>
            <a:r>
              <a:rPr lang="en-US" sz="2600" dirty="0">
                <a:solidFill>
                  <a:schemeClr val="bg1"/>
                </a:solidFill>
                <a:latin typeface="Grandview" panose="020B0502040204020203" pitchFamily="34" charset="0"/>
                <a:ea typeface="Calibri"/>
                <a:cs typeface="Arial"/>
              </a:rPr>
              <a:t>Prioritized </a:t>
            </a:r>
            <a:r>
              <a:rPr lang="en-US" sz="2600" dirty="0">
                <a:latin typeface="Grandview" panose="020B0502040204020203" pitchFamily="34" charset="0"/>
                <a:ea typeface="Calibri"/>
                <a:cs typeface="Arial"/>
              </a:rPr>
              <a:t>patient safety &amp; care</a:t>
            </a:r>
            <a:r>
              <a:rPr lang="en-US" sz="2600" dirty="0">
                <a:solidFill>
                  <a:srgbClr val="000000"/>
                </a:solidFill>
                <a:latin typeface="Grandview" panose="020B0502040204020203" pitchFamily="34" charset="0"/>
                <a:ea typeface="Calibri"/>
                <a:cs typeface="Arial"/>
              </a:rPr>
              <a:t> </a:t>
            </a:r>
          </a:p>
          <a:p>
            <a:pPr marL="285750" indent="-285750">
              <a:buFont typeface="Arial,Sans-Serif"/>
              <a:buChar char="•"/>
            </a:pPr>
            <a:r>
              <a:rPr lang="en-US" sz="2600" dirty="0">
                <a:latin typeface="Grandview" panose="020B0502040204020203" pitchFamily="34" charset="0"/>
                <a:ea typeface="Calibri"/>
                <a:cs typeface="Arial"/>
              </a:rPr>
              <a:t>Open dialogue &amp; </a:t>
            </a:r>
            <a:r>
              <a:rPr lang="en-US" sz="2600" dirty="0">
                <a:solidFill>
                  <a:schemeClr val="bg1"/>
                </a:solidFill>
                <a:latin typeface="Grandview" panose="020B0502040204020203" pitchFamily="34" charset="0"/>
                <a:ea typeface="Calibri"/>
                <a:cs typeface="Arial"/>
              </a:rPr>
              <a:t>decision-making</a:t>
            </a:r>
            <a:r>
              <a:rPr lang="en-US" sz="2600" dirty="0">
                <a:solidFill>
                  <a:srgbClr val="000000"/>
                </a:solidFill>
                <a:latin typeface="Grandview" panose="020B0502040204020203" pitchFamily="34" charset="0"/>
                <a:ea typeface="Calibri"/>
                <a:cs typeface="Arial"/>
              </a:rPr>
              <a:t> </a:t>
            </a:r>
          </a:p>
          <a:p>
            <a:pPr marL="285750" indent="-285750">
              <a:buFont typeface="Arial,Sans-Serif"/>
              <a:buChar char="•"/>
            </a:pPr>
            <a:r>
              <a:rPr lang="en-US" sz="2600" dirty="0">
                <a:latin typeface="Grandview" panose="020B0502040204020203" pitchFamily="34" charset="0"/>
                <a:ea typeface="Calibri"/>
                <a:cs typeface="Arial"/>
              </a:rPr>
              <a:t>Trust between patient, primary team, </a:t>
            </a:r>
            <a:r>
              <a:rPr lang="en-US" sz="2600" dirty="0">
                <a:solidFill>
                  <a:srgbClr val="FFFFFF"/>
                </a:solidFill>
                <a:latin typeface="Grandview" panose="020B0502040204020203" pitchFamily="34" charset="0"/>
                <a:ea typeface="Calibri"/>
                <a:cs typeface="Arial"/>
              </a:rPr>
              <a:t>ACT</a:t>
            </a:r>
            <a:endParaRPr lang="en-US" sz="2600" dirty="0">
              <a:latin typeface="Grandview" panose="020B0502040204020203" pitchFamily="34" charset="0"/>
              <a:ea typeface="Calibri"/>
              <a:cs typeface="Calibri"/>
            </a:endParaRPr>
          </a:p>
        </p:txBody>
      </p:sp>
      <p:sp>
        <p:nvSpPr>
          <p:cNvPr id="8" name="TextBox 7">
            <a:extLst>
              <a:ext uri="{FF2B5EF4-FFF2-40B4-BE49-F238E27FC236}">
                <a16:creationId xmlns:a16="http://schemas.microsoft.com/office/drawing/2014/main" id="{0EAF57E2-EF3A-CE14-B07B-E558815E0B2F}"/>
              </a:ext>
            </a:extLst>
          </p:cNvPr>
          <p:cNvSpPr txBox="1"/>
          <p:nvPr/>
        </p:nvSpPr>
        <p:spPr>
          <a:xfrm>
            <a:off x="1297242" y="617236"/>
            <a:ext cx="3713379" cy="1077218"/>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3200" dirty="0">
                <a:solidFill>
                  <a:schemeClr val="tx1">
                    <a:lumMod val="75000"/>
                    <a:lumOff val="25000"/>
                  </a:schemeClr>
                </a:solidFill>
                <a:latin typeface="Grandview"/>
                <a:ea typeface="Calibri"/>
                <a:cs typeface="Segoe UI"/>
              </a:rPr>
              <a:t>​Case #1: </a:t>
            </a:r>
          </a:p>
          <a:p>
            <a:pPr algn="ctr"/>
            <a:r>
              <a:rPr lang="en-US" sz="3200" dirty="0">
                <a:solidFill>
                  <a:schemeClr val="tx1">
                    <a:lumMod val="75000"/>
                    <a:lumOff val="25000"/>
                  </a:schemeClr>
                </a:solidFill>
                <a:latin typeface="Grandview"/>
                <a:ea typeface="Calibri"/>
                <a:cs typeface="Arial"/>
              </a:rPr>
              <a:t>Policy </a:t>
            </a:r>
            <a:r>
              <a:rPr lang="en-US" sz="3200" i="1" dirty="0">
                <a:solidFill>
                  <a:schemeClr val="tx1">
                    <a:lumMod val="75000"/>
                    <a:lumOff val="25000"/>
                  </a:schemeClr>
                </a:solidFill>
                <a:latin typeface="Grandview"/>
                <a:ea typeface="Calibri"/>
                <a:cs typeface="Arial"/>
              </a:rPr>
              <a:t>not</a:t>
            </a:r>
            <a:r>
              <a:rPr lang="en-US" sz="3200" dirty="0">
                <a:solidFill>
                  <a:schemeClr val="tx1">
                    <a:lumMod val="75000"/>
                    <a:lumOff val="25000"/>
                  </a:schemeClr>
                </a:solidFill>
                <a:latin typeface="Grandview"/>
                <a:ea typeface="Calibri"/>
                <a:cs typeface="Arial"/>
              </a:rPr>
              <a:t> applied</a:t>
            </a:r>
          </a:p>
        </p:txBody>
      </p:sp>
      <p:sp>
        <p:nvSpPr>
          <p:cNvPr id="9" name="TextBox 8">
            <a:extLst>
              <a:ext uri="{FF2B5EF4-FFF2-40B4-BE49-F238E27FC236}">
                <a16:creationId xmlns:a16="http://schemas.microsoft.com/office/drawing/2014/main" id="{922539B2-B54E-9035-EB24-7B49C12AA89A}"/>
              </a:ext>
            </a:extLst>
          </p:cNvPr>
          <p:cNvSpPr txBox="1"/>
          <p:nvPr/>
        </p:nvSpPr>
        <p:spPr>
          <a:xfrm>
            <a:off x="6564160" y="617236"/>
            <a:ext cx="4576175" cy="1077218"/>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3200" dirty="0">
                <a:solidFill>
                  <a:schemeClr val="tx1">
                    <a:lumMod val="75000"/>
                    <a:lumOff val="25000"/>
                  </a:schemeClr>
                </a:solidFill>
                <a:latin typeface="Grandview" panose="020B0502040204020203" pitchFamily="34" charset="0"/>
                <a:ea typeface="Calibri"/>
                <a:cs typeface="Segoe UI"/>
              </a:rPr>
              <a:t>​Case #2: </a:t>
            </a:r>
          </a:p>
          <a:p>
            <a:pPr algn="ctr"/>
            <a:r>
              <a:rPr lang="en-US" sz="3200" dirty="0">
                <a:solidFill>
                  <a:schemeClr val="tx1">
                    <a:lumMod val="75000"/>
                    <a:lumOff val="25000"/>
                  </a:schemeClr>
                </a:solidFill>
                <a:latin typeface="Grandview" panose="020B0502040204020203" pitchFamily="34" charset="0"/>
                <a:ea typeface="Calibri"/>
                <a:cs typeface="Arial"/>
              </a:rPr>
              <a:t>Policy applied</a:t>
            </a:r>
          </a:p>
        </p:txBody>
      </p:sp>
    </p:spTree>
    <p:extLst>
      <p:ext uri="{BB962C8B-B14F-4D97-AF65-F5344CB8AC3E}">
        <p14:creationId xmlns:p14="http://schemas.microsoft.com/office/powerpoint/2010/main" val="210763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91830-41E5-28B2-67E0-9E502B118B0B}"/>
              </a:ext>
            </a:extLst>
          </p:cNvPr>
          <p:cNvSpPr>
            <a:spLocks noGrp="1"/>
          </p:cNvSpPr>
          <p:nvPr>
            <p:ph type="title"/>
          </p:nvPr>
        </p:nvSpPr>
        <p:spPr/>
        <p:txBody>
          <a:bodyPr/>
          <a:lstStyle/>
          <a:p>
            <a:r>
              <a:rPr lang="en-US" b="1" dirty="0"/>
              <a:t>Key Takeaways</a:t>
            </a:r>
          </a:p>
        </p:txBody>
      </p:sp>
      <p:sp>
        <p:nvSpPr>
          <p:cNvPr id="3" name="Rounded Rectangle 2">
            <a:extLst>
              <a:ext uri="{FF2B5EF4-FFF2-40B4-BE49-F238E27FC236}">
                <a16:creationId xmlns:a16="http://schemas.microsoft.com/office/drawing/2014/main" id="{11A1106D-4D54-4A36-AD46-E6EC3E120A5A}"/>
              </a:ext>
            </a:extLst>
          </p:cNvPr>
          <p:cNvSpPr/>
          <p:nvPr/>
        </p:nvSpPr>
        <p:spPr>
          <a:xfrm>
            <a:off x="579181" y="2306393"/>
            <a:ext cx="3162513" cy="3146832"/>
          </a:xfrm>
          <a:prstGeom prst="roundRect">
            <a:avLst>
              <a:gd name="adj" fmla="val 10000"/>
            </a:avLst>
          </a:prstGeom>
          <a:solidFill>
            <a:schemeClr val="accent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grpSp>
        <p:nvGrpSpPr>
          <p:cNvPr id="4" name="Group 3">
            <a:extLst>
              <a:ext uri="{FF2B5EF4-FFF2-40B4-BE49-F238E27FC236}">
                <a16:creationId xmlns:a16="http://schemas.microsoft.com/office/drawing/2014/main" id="{A82030C5-4806-B146-2EE6-5ECB97E149F1}"/>
              </a:ext>
            </a:extLst>
          </p:cNvPr>
          <p:cNvGrpSpPr/>
          <p:nvPr/>
        </p:nvGrpSpPr>
        <p:grpSpPr>
          <a:xfrm>
            <a:off x="933498" y="2642992"/>
            <a:ext cx="3162513" cy="3146832"/>
            <a:chOff x="1364333" y="208977"/>
            <a:chExt cx="3915267" cy="3533280"/>
          </a:xfrm>
        </p:grpSpPr>
        <p:sp>
          <p:nvSpPr>
            <p:cNvPr id="6" name="Rounded Rectangle 5">
              <a:extLst>
                <a:ext uri="{FF2B5EF4-FFF2-40B4-BE49-F238E27FC236}">
                  <a16:creationId xmlns:a16="http://schemas.microsoft.com/office/drawing/2014/main" id="{40737876-E3A0-6A24-3BF4-6EC1E7B4D92A}"/>
                </a:ext>
              </a:extLst>
            </p:cNvPr>
            <p:cNvSpPr/>
            <p:nvPr/>
          </p:nvSpPr>
          <p:spPr>
            <a:xfrm>
              <a:off x="1364333" y="208977"/>
              <a:ext cx="3915267" cy="3533280"/>
            </a:xfrm>
            <a:prstGeom prst="roundRect">
              <a:avLst>
                <a:gd name="adj" fmla="val 10000"/>
              </a:avLst>
            </a:prstGeom>
            <a:ln>
              <a:solidFill>
                <a:schemeClr val="accent2">
                  <a:lumMod val="75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7" name="Rounded Rectangle 5">
              <a:extLst>
                <a:ext uri="{FF2B5EF4-FFF2-40B4-BE49-F238E27FC236}">
                  <a16:creationId xmlns:a16="http://schemas.microsoft.com/office/drawing/2014/main" id="{F23A980F-D7B5-6600-A38E-D277C1CC2B2E}"/>
                </a:ext>
              </a:extLst>
            </p:cNvPr>
            <p:cNvSpPr txBox="1"/>
            <p:nvPr/>
          </p:nvSpPr>
          <p:spPr>
            <a:xfrm>
              <a:off x="1467819" y="312463"/>
              <a:ext cx="3708295" cy="33263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lumMod val="75000"/>
                      <a:lumOff val="25000"/>
                    </a:schemeClr>
                  </a:solidFill>
                  <a:latin typeface="Grandview" panose="020B0502040204020203" pitchFamily="34" charset="0"/>
                </a:rPr>
                <a:t>Punitive responses can reinforce stigma, erode trust between </a:t>
              </a:r>
              <a:br>
                <a:rPr lang="en-US" sz="2400" kern="1200" dirty="0">
                  <a:solidFill>
                    <a:schemeClr val="tx1">
                      <a:lumMod val="75000"/>
                      <a:lumOff val="25000"/>
                    </a:schemeClr>
                  </a:solidFill>
                  <a:latin typeface="Grandview" panose="020B0502040204020203" pitchFamily="34" charset="0"/>
                </a:rPr>
              </a:br>
              <a:r>
                <a:rPr lang="en-US" sz="2400" kern="1200" dirty="0">
                  <a:solidFill>
                    <a:schemeClr val="tx1">
                      <a:lumMod val="75000"/>
                      <a:lumOff val="25000"/>
                    </a:schemeClr>
                  </a:solidFill>
                  <a:latin typeface="Grandview" panose="020B0502040204020203" pitchFamily="34" charset="0"/>
                </a:rPr>
                <a:t>patients and staff, and derail patient treatment goals. </a:t>
              </a:r>
            </a:p>
          </p:txBody>
        </p:sp>
      </p:grpSp>
      <p:sp>
        <p:nvSpPr>
          <p:cNvPr id="8" name="Rounded Rectangle 7">
            <a:extLst>
              <a:ext uri="{FF2B5EF4-FFF2-40B4-BE49-F238E27FC236}">
                <a16:creationId xmlns:a16="http://schemas.microsoft.com/office/drawing/2014/main" id="{2390F9CC-5A92-37EC-6027-FED8A1736C63}"/>
              </a:ext>
            </a:extLst>
          </p:cNvPr>
          <p:cNvSpPr/>
          <p:nvPr/>
        </p:nvSpPr>
        <p:spPr>
          <a:xfrm>
            <a:off x="4450328" y="2306393"/>
            <a:ext cx="3162513" cy="3150640"/>
          </a:xfrm>
          <a:prstGeom prst="roundRect">
            <a:avLst>
              <a:gd name="adj" fmla="val 10000"/>
            </a:avLst>
          </a:pr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grpSp>
        <p:nvGrpSpPr>
          <p:cNvPr id="9" name="Group 8">
            <a:extLst>
              <a:ext uri="{FF2B5EF4-FFF2-40B4-BE49-F238E27FC236}">
                <a16:creationId xmlns:a16="http://schemas.microsoft.com/office/drawing/2014/main" id="{2D048534-3906-7F69-438B-D36635EB1E8E}"/>
              </a:ext>
            </a:extLst>
          </p:cNvPr>
          <p:cNvGrpSpPr/>
          <p:nvPr/>
        </p:nvGrpSpPr>
        <p:grpSpPr>
          <a:xfrm>
            <a:off x="4804644" y="2642993"/>
            <a:ext cx="3162513" cy="3150640"/>
            <a:chOff x="6147261" y="209443"/>
            <a:chExt cx="3921964" cy="3537087"/>
          </a:xfrm>
        </p:grpSpPr>
        <p:sp>
          <p:nvSpPr>
            <p:cNvPr id="10" name="Rounded Rectangle 9">
              <a:extLst>
                <a:ext uri="{FF2B5EF4-FFF2-40B4-BE49-F238E27FC236}">
                  <a16:creationId xmlns:a16="http://schemas.microsoft.com/office/drawing/2014/main" id="{34F529DE-7FE3-C285-D043-64B16E4BC051}"/>
                </a:ext>
              </a:extLst>
            </p:cNvPr>
            <p:cNvSpPr/>
            <p:nvPr/>
          </p:nvSpPr>
          <p:spPr>
            <a:xfrm>
              <a:off x="6147261" y="209443"/>
              <a:ext cx="3921964" cy="3537087"/>
            </a:xfrm>
            <a:prstGeom prst="roundRect">
              <a:avLst>
                <a:gd name="adj" fmla="val 10000"/>
              </a:avLst>
            </a:prstGeom>
            <a:ln>
              <a:solidFill>
                <a:schemeClr val="accent6"/>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1" name="Rounded Rectangle 5">
              <a:extLst>
                <a:ext uri="{FF2B5EF4-FFF2-40B4-BE49-F238E27FC236}">
                  <a16:creationId xmlns:a16="http://schemas.microsoft.com/office/drawing/2014/main" id="{DE316862-3BFF-980D-386A-944846911F5E}"/>
                </a:ext>
              </a:extLst>
            </p:cNvPr>
            <p:cNvSpPr txBox="1"/>
            <p:nvPr/>
          </p:nvSpPr>
          <p:spPr>
            <a:xfrm>
              <a:off x="6250859" y="313041"/>
              <a:ext cx="3714768" cy="332989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lumMod val="75000"/>
                      <a:lumOff val="25000"/>
                    </a:schemeClr>
                  </a:solidFill>
                  <a:latin typeface="Grandview" panose="020B0502040204020203" pitchFamily="34" charset="0"/>
                </a:rPr>
                <a:t>Patient-centered responses can build collaboration, prioritize safety, and reveal unmet patient needs.</a:t>
              </a:r>
            </a:p>
          </p:txBody>
        </p:sp>
      </p:grpSp>
      <p:sp>
        <p:nvSpPr>
          <p:cNvPr id="14" name="Rounded Rectangle 13">
            <a:extLst>
              <a:ext uri="{FF2B5EF4-FFF2-40B4-BE49-F238E27FC236}">
                <a16:creationId xmlns:a16="http://schemas.microsoft.com/office/drawing/2014/main" id="{4868F077-BF95-6BED-6993-32DF86BBC4BD}"/>
              </a:ext>
            </a:extLst>
          </p:cNvPr>
          <p:cNvSpPr/>
          <p:nvPr/>
        </p:nvSpPr>
        <p:spPr>
          <a:xfrm>
            <a:off x="8321473" y="2306393"/>
            <a:ext cx="3162513" cy="3150640"/>
          </a:xfrm>
          <a:prstGeom prst="roundRect">
            <a:avLst>
              <a:gd name="adj" fmla="val 10000"/>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grpSp>
        <p:nvGrpSpPr>
          <p:cNvPr id="15" name="Group 14">
            <a:extLst>
              <a:ext uri="{FF2B5EF4-FFF2-40B4-BE49-F238E27FC236}">
                <a16:creationId xmlns:a16="http://schemas.microsoft.com/office/drawing/2014/main" id="{76FA6BEC-DD4D-A68D-B942-3CBA84D41737}"/>
              </a:ext>
            </a:extLst>
          </p:cNvPr>
          <p:cNvGrpSpPr/>
          <p:nvPr/>
        </p:nvGrpSpPr>
        <p:grpSpPr>
          <a:xfrm>
            <a:off x="8675789" y="2642993"/>
            <a:ext cx="3162513" cy="3150640"/>
            <a:chOff x="6147261" y="209443"/>
            <a:chExt cx="3921964" cy="3537087"/>
          </a:xfrm>
        </p:grpSpPr>
        <p:sp>
          <p:nvSpPr>
            <p:cNvPr id="16" name="Rounded Rectangle 15">
              <a:extLst>
                <a:ext uri="{FF2B5EF4-FFF2-40B4-BE49-F238E27FC236}">
                  <a16:creationId xmlns:a16="http://schemas.microsoft.com/office/drawing/2014/main" id="{C3E926B5-4835-D740-6FEC-23A9E41269DE}"/>
                </a:ext>
              </a:extLst>
            </p:cNvPr>
            <p:cNvSpPr/>
            <p:nvPr/>
          </p:nvSpPr>
          <p:spPr>
            <a:xfrm>
              <a:off x="6147261" y="209443"/>
              <a:ext cx="3921964" cy="3537087"/>
            </a:xfrm>
            <a:prstGeom prst="roundRect">
              <a:avLst>
                <a:gd name="adj" fmla="val 10000"/>
              </a:avLst>
            </a:prstGeom>
            <a:ln>
              <a:solidFill>
                <a:schemeClr val="accent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7" name="Rounded Rectangle 5">
              <a:extLst>
                <a:ext uri="{FF2B5EF4-FFF2-40B4-BE49-F238E27FC236}">
                  <a16:creationId xmlns:a16="http://schemas.microsoft.com/office/drawing/2014/main" id="{C8C1CD07-62BA-4042-97F9-181F0E6B0FAA}"/>
                </a:ext>
              </a:extLst>
            </p:cNvPr>
            <p:cNvSpPr txBox="1"/>
            <p:nvPr/>
          </p:nvSpPr>
          <p:spPr>
            <a:xfrm>
              <a:off x="6250859" y="313041"/>
              <a:ext cx="3714768" cy="332989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dirty="0">
                  <a:solidFill>
                    <a:schemeClr val="tx1">
                      <a:lumMod val="75000"/>
                      <a:lumOff val="25000"/>
                    </a:schemeClr>
                  </a:solidFill>
                  <a:latin typeface="Grandview" panose="020B0502040204020203" pitchFamily="34" charset="0"/>
                </a:rPr>
                <a:t>Need for r</a:t>
              </a:r>
              <a:r>
                <a:rPr lang="en-US" sz="2400" kern="1200" dirty="0">
                  <a:solidFill>
                    <a:schemeClr val="tx1">
                      <a:lumMod val="75000"/>
                      <a:lumOff val="25000"/>
                    </a:schemeClr>
                  </a:solidFill>
                  <a:latin typeface="Grandview" panose="020B0502040204020203" pitchFamily="34" charset="0"/>
                </a:rPr>
                <a:t>esearch on best practices and impacts IHSU policies, particularly racial inequities.</a:t>
              </a:r>
            </a:p>
          </p:txBody>
        </p:sp>
      </p:grpSp>
    </p:spTree>
    <p:extLst>
      <p:ext uri="{BB962C8B-B14F-4D97-AF65-F5344CB8AC3E}">
        <p14:creationId xmlns:p14="http://schemas.microsoft.com/office/powerpoint/2010/main" val="68577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In this image, San Francisco General is seen with new upgrades on Tuesday, November 17, 2015.">
            <a:extLst>
              <a:ext uri="{FF2B5EF4-FFF2-40B4-BE49-F238E27FC236}">
                <a16:creationId xmlns:a16="http://schemas.microsoft.com/office/drawing/2014/main" id="{9450D306-F21A-B597-A2B7-C9A9F71973C1}"/>
              </a:ext>
            </a:extLst>
          </p:cNvPr>
          <p:cNvPicPr>
            <a:picLocks noChangeAspect="1"/>
          </p:cNvPicPr>
          <p:nvPr/>
        </p:nvPicPr>
        <p:blipFill>
          <a:blip r:embed="rId3"/>
          <a:srcRect l="1306" t="15965" r="406" b="16697"/>
          <a:stretch/>
        </p:blipFill>
        <p:spPr>
          <a:xfrm>
            <a:off x="-10409" y="-2006"/>
            <a:ext cx="12207960" cy="6370081"/>
          </a:xfrm>
          <a:prstGeom prst="rect">
            <a:avLst/>
          </a:prstGeom>
        </p:spPr>
      </p:pic>
      <p:sp>
        <p:nvSpPr>
          <p:cNvPr id="14" name="Rectangle 13">
            <a:extLst>
              <a:ext uri="{FF2B5EF4-FFF2-40B4-BE49-F238E27FC236}">
                <a16:creationId xmlns:a16="http://schemas.microsoft.com/office/drawing/2014/main" id="{8879D2A3-1122-343F-D612-6334C6752585}"/>
              </a:ext>
            </a:extLst>
          </p:cNvPr>
          <p:cNvSpPr/>
          <p:nvPr/>
        </p:nvSpPr>
        <p:spPr>
          <a:xfrm>
            <a:off x="-12188" y="3933722"/>
            <a:ext cx="12213712" cy="2441984"/>
          </a:xfrm>
          <a:prstGeom prst="rect">
            <a:avLst/>
          </a:prstGeom>
          <a:solidFill>
            <a:srgbClr val="134163">
              <a:alpha val="5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latin typeface="Grandview" panose="020B0502040204020203" pitchFamily="34" charset="0"/>
            </a:endParaRPr>
          </a:p>
        </p:txBody>
      </p:sp>
      <p:sp>
        <p:nvSpPr>
          <p:cNvPr id="16" name="Rectangle 15">
            <a:extLst>
              <a:ext uri="{FF2B5EF4-FFF2-40B4-BE49-F238E27FC236}">
                <a16:creationId xmlns:a16="http://schemas.microsoft.com/office/drawing/2014/main" id="{3FBDEB6C-DAE8-8386-D19D-DD2175F204C5}"/>
              </a:ext>
            </a:extLst>
          </p:cNvPr>
          <p:cNvSpPr/>
          <p:nvPr/>
        </p:nvSpPr>
        <p:spPr>
          <a:xfrm>
            <a:off x="6512437" y="-103"/>
            <a:ext cx="5689087" cy="6375809"/>
          </a:xfrm>
          <a:prstGeom prst="rect">
            <a:avLst/>
          </a:prstGeom>
          <a:solidFill>
            <a:srgbClr val="134163">
              <a:alpha val="8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latin typeface="Grandview" panose="020B0502040204020203" pitchFamily="34" charset="0"/>
            </a:endParaRPr>
          </a:p>
        </p:txBody>
      </p:sp>
      <p:sp>
        <p:nvSpPr>
          <p:cNvPr id="7" name="TextBox 6">
            <a:extLst>
              <a:ext uri="{FF2B5EF4-FFF2-40B4-BE49-F238E27FC236}">
                <a16:creationId xmlns:a16="http://schemas.microsoft.com/office/drawing/2014/main" id="{91783C94-441F-CCEF-57AF-1AF0B7074016}"/>
              </a:ext>
            </a:extLst>
          </p:cNvPr>
          <p:cNvSpPr txBox="1"/>
          <p:nvPr/>
        </p:nvSpPr>
        <p:spPr>
          <a:xfrm>
            <a:off x="7008454" y="423299"/>
            <a:ext cx="4933540" cy="5509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chemeClr val="bg1"/>
                </a:solidFill>
                <a:latin typeface="Grandview"/>
                <a:ea typeface="Calibri"/>
                <a:cs typeface="Calibri"/>
              </a:rPr>
              <a:t>Our other study team members, Marlene Martin, Paula Lum, and Leslie Suen</a:t>
            </a:r>
          </a:p>
          <a:p>
            <a:endParaRPr lang="en-US" sz="3200" dirty="0">
              <a:solidFill>
                <a:schemeClr val="bg1"/>
              </a:solidFill>
              <a:latin typeface="Grandview" panose="020B0502040204020203" pitchFamily="34" charset="0"/>
              <a:ea typeface="Calibri"/>
              <a:cs typeface="Calibri"/>
            </a:endParaRPr>
          </a:p>
          <a:p>
            <a:r>
              <a:rPr lang="en-US" sz="3200" dirty="0">
                <a:solidFill>
                  <a:schemeClr val="bg1"/>
                </a:solidFill>
                <a:latin typeface="Grandview"/>
                <a:ea typeface="Calibri"/>
                <a:cs typeface="Calibri"/>
              </a:rPr>
              <a:t>"Lisa" and "Kim", who allowed us to share their experiences</a:t>
            </a:r>
          </a:p>
          <a:p>
            <a:endParaRPr lang="en-US" sz="3200" dirty="0">
              <a:solidFill>
                <a:schemeClr val="bg1"/>
              </a:solidFill>
              <a:latin typeface="Grandview" panose="020B0502040204020203" pitchFamily="34" charset="0"/>
              <a:ea typeface="Calibri"/>
              <a:cs typeface="Calibri"/>
            </a:endParaRPr>
          </a:p>
          <a:p>
            <a:r>
              <a:rPr lang="en-US" sz="3200" dirty="0">
                <a:solidFill>
                  <a:schemeClr val="bg1"/>
                </a:solidFill>
                <a:latin typeface="Grandview"/>
                <a:ea typeface="Calibri"/>
                <a:cs typeface="Calibri"/>
              </a:rPr>
              <a:t>San Francisco General's Addiction Care Team</a:t>
            </a:r>
          </a:p>
        </p:txBody>
      </p:sp>
      <p:sp>
        <p:nvSpPr>
          <p:cNvPr id="15" name="TextBox 14">
            <a:extLst>
              <a:ext uri="{FF2B5EF4-FFF2-40B4-BE49-F238E27FC236}">
                <a16:creationId xmlns:a16="http://schemas.microsoft.com/office/drawing/2014/main" id="{AE7149F2-E9C2-B78D-2E75-917D250A35AC}"/>
              </a:ext>
            </a:extLst>
          </p:cNvPr>
          <p:cNvSpPr txBox="1"/>
          <p:nvPr/>
        </p:nvSpPr>
        <p:spPr>
          <a:xfrm>
            <a:off x="250006" y="3906478"/>
            <a:ext cx="6006874"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b="1" dirty="0">
                <a:solidFill>
                  <a:schemeClr val="bg1"/>
                </a:solidFill>
                <a:latin typeface="Grandview" panose="020B0502040204020203" pitchFamily="34" charset="0"/>
                <a:ea typeface="Calibri"/>
                <a:cs typeface="Calibri"/>
              </a:rPr>
              <a:t>Special thanks to:</a:t>
            </a:r>
          </a:p>
        </p:txBody>
      </p:sp>
    </p:spTree>
    <p:extLst>
      <p:ext uri="{BB962C8B-B14F-4D97-AF65-F5344CB8AC3E}">
        <p14:creationId xmlns:p14="http://schemas.microsoft.com/office/powerpoint/2010/main" val="835493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82DC7AA-E1BB-FE90-6DDC-522C0E82C3FC}"/>
              </a:ext>
            </a:extLst>
          </p:cNvPr>
          <p:cNvSpPr>
            <a:spLocks noGrp="1"/>
          </p:cNvSpPr>
          <p:nvPr>
            <p:ph type="title"/>
          </p:nvPr>
        </p:nvSpPr>
        <p:spPr/>
        <p:txBody>
          <a:bodyPr/>
          <a:lstStyle/>
          <a:p>
            <a:r>
              <a:rPr lang="en-US" b="1"/>
              <a:t>Disclosures</a:t>
            </a:r>
          </a:p>
        </p:txBody>
      </p:sp>
      <p:sp>
        <p:nvSpPr>
          <p:cNvPr id="8" name="Content Placeholder 7">
            <a:extLst>
              <a:ext uri="{FF2B5EF4-FFF2-40B4-BE49-F238E27FC236}">
                <a16:creationId xmlns:a16="http://schemas.microsoft.com/office/drawing/2014/main" id="{C2EC2C85-D22B-44DA-28D0-625450F8A300}"/>
              </a:ext>
            </a:extLst>
          </p:cNvPr>
          <p:cNvSpPr>
            <a:spLocks noGrp="1"/>
          </p:cNvSpPr>
          <p:nvPr>
            <p:ph idx="1"/>
          </p:nvPr>
        </p:nvSpPr>
        <p:spPr/>
        <p:txBody>
          <a:bodyPr>
            <a:normAutofit/>
          </a:bodyPr>
          <a:lstStyle/>
          <a:p>
            <a:pPr marL="0" indent="0">
              <a:lnSpc>
                <a:spcPct val="200000"/>
              </a:lnSpc>
              <a:buNone/>
            </a:pPr>
            <a:r>
              <a:rPr lang="en-US" sz="2200" dirty="0"/>
              <a:t> We have no financial or conflict of interest disclosures.</a:t>
            </a:r>
          </a:p>
          <a:p>
            <a:pPr>
              <a:lnSpc>
                <a:spcPct val="200000"/>
              </a:lnSpc>
            </a:pPr>
            <a:r>
              <a:rPr lang="en-US" sz="2200" dirty="0"/>
              <a:t>Details of these cases have been changed to protect their identities.</a:t>
            </a:r>
          </a:p>
        </p:txBody>
      </p:sp>
    </p:spTree>
    <p:extLst>
      <p:ext uri="{BB962C8B-B14F-4D97-AF65-F5344CB8AC3E}">
        <p14:creationId xmlns:p14="http://schemas.microsoft.com/office/powerpoint/2010/main" val="84505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32BD7-8438-1DEC-812C-F4D946E3C7D4}"/>
              </a:ext>
            </a:extLst>
          </p:cNvPr>
          <p:cNvSpPr>
            <a:spLocks noGrp="1"/>
          </p:cNvSpPr>
          <p:nvPr>
            <p:ph type="title"/>
          </p:nvPr>
        </p:nvSpPr>
        <p:spPr>
          <a:xfrm>
            <a:off x="1051035" y="1765733"/>
            <a:ext cx="6052754" cy="3925613"/>
          </a:xfrm>
        </p:spPr>
        <p:txBody>
          <a:bodyPr anchor="ctr">
            <a:normAutofit/>
          </a:bodyPr>
          <a:lstStyle/>
          <a:p>
            <a:r>
              <a:rPr lang="en-US" sz="5600" b="1" dirty="0">
                <a:latin typeface="Grandview"/>
              </a:rPr>
              <a:t>Have you encountered in-hospital substance use (IHSU)?</a:t>
            </a:r>
          </a:p>
        </p:txBody>
      </p:sp>
      <p:pic>
        <p:nvPicPr>
          <p:cNvPr id="5" name="Graphic 4" descr="Help with solid fill">
            <a:extLst>
              <a:ext uri="{FF2B5EF4-FFF2-40B4-BE49-F238E27FC236}">
                <a16:creationId xmlns:a16="http://schemas.microsoft.com/office/drawing/2014/main" id="{02DAAB9D-4FBD-B9F4-0877-BAF97742AF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01182" y="1697069"/>
            <a:ext cx="4151248" cy="4052004"/>
          </a:xfrm>
          <a:prstGeom prst="rect">
            <a:avLst/>
          </a:prstGeom>
        </p:spPr>
      </p:pic>
    </p:spTree>
    <p:extLst>
      <p:ext uri="{BB962C8B-B14F-4D97-AF65-F5344CB8AC3E}">
        <p14:creationId xmlns:p14="http://schemas.microsoft.com/office/powerpoint/2010/main" val="3474188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8B061-B6C8-1036-C072-CC0F14F2C40A}"/>
              </a:ext>
            </a:extLst>
          </p:cNvPr>
          <p:cNvSpPr>
            <a:spLocks noGrp="1"/>
          </p:cNvSpPr>
          <p:nvPr>
            <p:ph type="title"/>
          </p:nvPr>
        </p:nvSpPr>
        <p:spPr/>
        <p:txBody>
          <a:bodyPr>
            <a:normAutofit/>
          </a:bodyPr>
          <a:lstStyle/>
          <a:p>
            <a:r>
              <a:rPr lang="en-US" sz="4800" b="1" dirty="0"/>
              <a:t>Goals &amp; Objectives</a:t>
            </a:r>
          </a:p>
        </p:txBody>
      </p:sp>
      <p:sp>
        <p:nvSpPr>
          <p:cNvPr id="31" name="Flowchart: Connector 9">
            <a:extLst>
              <a:ext uri="{FF2B5EF4-FFF2-40B4-BE49-F238E27FC236}">
                <a16:creationId xmlns:a16="http://schemas.microsoft.com/office/drawing/2014/main" id="{4574E7AD-DDDA-1B8F-44CE-57292B3BD7BD}"/>
              </a:ext>
            </a:extLst>
          </p:cNvPr>
          <p:cNvSpPr/>
          <p:nvPr/>
        </p:nvSpPr>
        <p:spPr>
          <a:xfrm>
            <a:off x="1026686" y="2379447"/>
            <a:ext cx="942914" cy="907091"/>
          </a:xfrm>
          <a:prstGeom prst="flowChartConnector">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dirty="0">
                <a:latin typeface="Grandview"/>
                <a:ea typeface="Calibri"/>
                <a:cs typeface="Grandview" panose="020F0502020204030204" pitchFamily="34" charset="0"/>
              </a:rPr>
              <a:t>1</a:t>
            </a:r>
          </a:p>
        </p:txBody>
      </p:sp>
      <p:sp>
        <p:nvSpPr>
          <p:cNvPr id="24" name="Flowchart: Connector 9">
            <a:extLst>
              <a:ext uri="{FF2B5EF4-FFF2-40B4-BE49-F238E27FC236}">
                <a16:creationId xmlns:a16="http://schemas.microsoft.com/office/drawing/2014/main" id="{50700406-CE85-A650-8B04-ACE49C32BE32}"/>
              </a:ext>
            </a:extLst>
          </p:cNvPr>
          <p:cNvSpPr/>
          <p:nvPr/>
        </p:nvSpPr>
        <p:spPr>
          <a:xfrm>
            <a:off x="1026686" y="4484973"/>
            <a:ext cx="942914" cy="907091"/>
          </a:xfrm>
          <a:prstGeom prst="flowChartConnector">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dirty="0">
                <a:latin typeface="Grandview"/>
                <a:ea typeface="Calibri"/>
                <a:cs typeface="Grandview" panose="020F0502020204030204" pitchFamily="34" charset="0"/>
              </a:rPr>
              <a:t>2</a:t>
            </a:r>
          </a:p>
        </p:txBody>
      </p:sp>
      <p:grpSp>
        <p:nvGrpSpPr>
          <p:cNvPr id="3" name="Group 2">
            <a:extLst>
              <a:ext uri="{FF2B5EF4-FFF2-40B4-BE49-F238E27FC236}">
                <a16:creationId xmlns:a16="http://schemas.microsoft.com/office/drawing/2014/main" id="{CEF915D9-3927-00F7-A0BC-79910591B840}"/>
              </a:ext>
            </a:extLst>
          </p:cNvPr>
          <p:cNvGrpSpPr/>
          <p:nvPr/>
        </p:nvGrpSpPr>
        <p:grpSpPr>
          <a:xfrm>
            <a:off x="2131058" y="2093076"/>
            <a:ext cx="8869684" cy="1480522"/>
            <a:chOff x="159213" y="61"/>
            <a:chExt cx="8826386" cy="2014612"/>
          </a:xfrm>
        </p:grpSpPr>
        <p:sp>
          <p:nvSpPr>
            <p:cNvPr id="4" name="Rounded Rectangle 3">
              <a:extLst>
                <a:ext uri="{FF2B5EF4-FFF2-40B4-BE49-F238E27FC236}">
                  <a16:creationId xmlns:a16="http://schemas.microsoft.com/office/drawing/2014/main" id="{CF852DE7-0877-73C8-4654-68022F69234E}"/>
                </a:ext>
              </a:extLst>
            </p:cNvPr>
            <p:cNvSpPr/>
            <p:nvPr/>
          </p:nvSpPr>
          <p:spPr>
            <a:xfrm>
              <a:off x="159213" y="61"/>
              <a:ext cx="8826386" cy="2014612"/>
            </a:xfrm>
            <a:prstGeom prst="roundRect">
              <a:avLst/>
            </a:pr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5" name="Rounded Rectangle 4">
              <a:extLst>
                <a:ext uri="{FF2B5EF4-FFF2-40B4-BE49-F238E27FC236}">
                  <a16:creationId xmlns:a16="http://schemas.microsoft.com/office/drawing/2014/main" id="{F4EB14A1-9346-6D83-C445-83151E3E1DB2}"/>
                </a:ext>
              </a:extLst>
            </p:cNvPr>
            <p:cNvSpPr txBox="1"/>
            <p:nvPr/>
          </p:nvSpPr>
          <p:spPr>
            <a:xfrm>
              <a:off x="257558" y="98406"/>
              <a:ext cx="8629696" cy="18179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4320" tIns="274320" rIns="274320" bIns="274320" numCol="1" spcCol="1270" anchor="ctr" anchorCtr="0">
              <a:noAutofit/>
            </a:bodyPr>
            <a:lstStyle/>
            <a:p>
              <a:pPr marL="0" lvl="0" indent="0" algn="l" defTabSz="1244600">
                <a:lnSpc>
                  <a:spcPct val="90000"/>
                </a:lnSpc>
                <a:spcBef>
                  <a:spcPct val="0"/>
                </a:spcBef>
                <a:spcAft>
                  <a:spcPct val="35000"/>
                </a:spcAft>
                <a:buNone/>
              </a:pPr>
              <a:r>
                <a:rPr lang="en-US" sz="2800" b="0" i="0" kern="1200" dirty="0">
                  <a:solidFill>
                    <a:schemeClr val="bg1"/>
                  </a:solidFill>
                  <a:latin typeface="Grandview"/>
                </a:rPr>
                <a:t>Compare and contrast two disparate responses to IHSU in our hospital. </a:t>
              </a:r>
            </a:p>
          </p:txBody>
        </p:sp>
      </p:grpSp>
      <p:grpSp>
        <p:nvGrpSpPr>
          <p:cNvPr id="6" name="Group 5">
            <a:extLst>
              <a:ext uri="{FF2B5EF4-FFF2-40B4-BE49-F238E27FC236}">
                <a16:creationId xmlns:a16="http://schemas.microsoft.com/office/drawing/2014/main" id="{3800590C-0758-C323-B01C-55A8574FF98E}"/>
              </a:ext>
            </a:extLst>
          </p:cNvPr>
          <p:cNvGrpSpPr/>
          <p:nvPr/>
        </p:nvGrpSpPr>
        <p:grpSpPr>
          <a:xfrm>
            <a:off x="2131058" y="4198257"/>
            <a:ext cx="8869684" cy="1480521"/>
            <a:chOff x="159213" y="2153982"/>
            <a:chExt cx="8869684" cy="2053952"/>
          </a:xfrm>
        </p:grpSpPr>
        <p:sp>
          <p:nvSpPr>
            <p:cNvPr id="7" name="Rounded Rectangle 6">
              <a:extLst>
                <a:ext uri="{FF2B5EF4-FFF2-40B4-BE49-F238E27FC236}">
                  <a16:creationId xmlns:a16="http://schemas.microsoft.com/office/drawing/2014/main" id="{8628E62A-1080-D056-E272-5508792C2528}"/>
                </a:ext>
              </a:extLst>
            </p:cNvPr>
            <p:cNvSpPr/>
            <p:nvPr/>
          </p:nvSpPr>
          <p:spPr>
            <a:xfrm>
              <a:off x="159213" y="2153982"/>
              <a:ext cx="8869684" cy="2053952"/>
            </a:xfrm>
            <a:prstGeom prst="roundRect">
              <a:avLst/>
            </a:pr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8" name="Rounded Rectangle 4">
              <a:extLst>
                <a:ext uri="{FF2B5EF4-FFF2-40B4-BE49-F238E27FC236}">
                  <a16:creationId xmlns:a16="http://schemas.microsoft.com/office/drawing/2014/main" id="{50EC1388-8B5B-0CCA-5A10-E99763AA4A43}"/>
                </a:ext>
              </a:extLst>
            </p:cNvPr>
            <p:cNvSpPr txBox="1"/>
            <p:nvPr/>
          </p:nvSpPr>
          <p:spPr>
            <a:xfrm>
              <a:off x="259479" y="2254248"/>
              <a:ext cx="8669152" cy="18534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4320" tIns="274320" rIns="274320" bIns="274320" numCol="1" spcCol="1270" anchor="ctr" anchorCtr="0">
              <a:noAutofit/>
            </a:bodyPr>
            <a:lstStyle/>
            <a:p>
              <a:pPr marL="0" lvl="0" indent="0" algn="l" defTabSz="1244600">
                <a:lnSpc>
                  <a:spcPct val="90000"/>
                </a:lnSpc>
                <a:spcBef>
                  <a:spcPct val="0"/>
                </a:spcBef>
                <a:spcAft>
                  <a:spcPct val="35000"/>
                </a:spcAft>
                <a:buNone/>
              </a:pPr>
              <a:r>
                <a:rPr lang="en-US" sz="2800" b="0" i="0" kern="1200" dirty="0">
                  <a:solidFill>
                    <a:schemeClr val="bg1"/>
                  </a:solidFill>
                  <a:latin typeface="Grandview"/>
                </a:rPr>
                <a:t>Empower you to apply a patient-centered response to IHSU at your institution. </a:t>
              </a:r>
            </a:p>
          </p:txBody>
        </p:sp>
      </p:grpSp>
    </p:spTree>
    <p:extLst>
      <p:ext uri="{BB962C8B-B14F-4D97-AF65-F5344CB8AC3E}">
        <p14:creationId xmlns:p14="http://schemas.microsoft.com/office/powerpoint/2010/main" val="3119327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2AF16-6644-E1D4-9C60-60722F58B4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6A9460-7B67-F64D-C395-9DB1DDE7F3BC}"/>
              </a:ext>
            </a:extLst>
          </p:cNvPr>
          <p:cNvSpPr>
            <a:spLocks noGrp="1"/>
          </p:cNvSpPr>
          <p:nvPr>
            <p:ph type="title"/>
          </p:nvPr>
        </p:nvSpPr>
        <p:spPr/>
        <p:txBody>
          <a:bodyPr/>
          <a:lstStyle/>
          <a:p>
            <a:r>
              <a:rPr lang="en-US" b="1" dirty="0">
                <a:latin typeface="Grandview"/>
              </a:rPr>
              <a:t>Background</a:t>
            </a:r>
            <a:endParaRPr lang="en-US" b="1" dirty="0"/>
          </a:p>
        </p:txBody>
      </p:sp>
      <p:sp>
        <p:nvSpPr>
          <p:cNvPr id="3" name="Content Placeholder 2">
            <a:extLst>
              <a:ext uri="{FF2B5EF4-FFF2-40B4-BE49-F238E27FC236}">
                <a16:creationId xmlns:a16="http://schemas.microsoft.com/office/drawing/2014/main" id="{9DA63D93-E3B8-752D-D7C1-04F5C1C550B4}"/>
              </a:ext>
            </a:extLst>
          </p:cNvPr>
          <p:cNvSpPr>
            <a:spLocks noGrp="1"/>
          </p:cNvSpPr>
          <p:nvPr>
            <p:ph sz="half" idx="1"/>
          </p:nvPr>
        </p:nvSpPr>
        <p:spPr>
          <a:xfrm>
            <a:off x="1097280" y="1874489"/>
            <a:ext cx="6681294" cy="4245784"/>
          </a:xfrm>
        </p:spPr>
        <p:txBody>
          <a:bodyPr vert="horz" lIns="0" tIns="45720" rIns="0" bIns="45720" rtlCol="0" anchor="t">
            <a:normAutofit/>
          </a:bodyPr>
          <a:lstStyle/>
          <a:p>
            <a:pPr marL="293370" indent="-226695">
              <a:spcAft>
                <a:spcPts val="800"/>
              </a:spcAft>
              <a:buFont typeface="Arial" panose="020B0604020202020204" pitchFamily="34" charset="0"/>
              <a:buChar char="•"/>
            </a:pPr>
            <a:r>
              <a:rPr lang="en-US" sz="2800" b="1" dirty="0">
                <a:solidFill>
                  <a:schemeClr val="accent6"/>
                </a:solidFill>
                <a:latin typeface="Grandview"/>
              </a:rPr>
              <a:t>&gt;40% </a:t>
            </a:r>
            <a:r>
              <a:rPr lang="en-US" sz="2800" dirty="0">
                <a:latin typeface="Grandview"/>
              </a:rPr>
              <a:t>of people who use drugs use substances during hospitalization</a:t>
            </a:r>
          </a:p>
          <a:p>
            <a:pPr marL="293370" indent="-226695">
              <a:spcAft>
                <a:spcPts val="800"/>
              </a:spcAft>
              <a:buFont typeface="Arial" panose="020B0604020202020204" pitchFamily="34" charset="0"/>
              <a:buChar char="•"/>
            </a:pPr>
            <a:r>
              <a:rPr lang="en-US" sz="2800" dirty="0">
                <a:latin typeface="Grandview"/>
              </a:rPr>
              <a:t>Negative outcomes</a:t>
            </a:r>
          </a:p>
          <a:p>
            <a:pPr marL="293370" indent="-226695">
              <a:spcAft>
                <a:spcPts val="800"/>
              </a:spcAft>
              <a:buFont typeface="Arial" panose="020B0604020202020204" pitchFamily="34" charset="0"/>
              <a:buChar char="•"/>
            </a:pPr>
            <a:r>
              <a:rPr lang="en-US" sz="2800" dirty="0">
                <a:latin typeface="Grandview"/>
              </a:rPr>
              <a:t>Lack of policies </a:t>
            </a:r>
          </a:p>
          <a:p>
            <a:pPr marL="293370" indent="-226695">
              <a:spcAft>
                <a:spcPts val="800"/>
              </a:spcAft>
              <a:buFont typeface="Arial" panose="020B0604020202020204" pitchFamily="34" charset="0"/>
              <a:buChar char="•"/>
            </a:pPr>
            <a:r>
              <a:rPr lang="en-US" sz="2800" dirty="0">
                <a:latin typeface="Grandview"/>
              </a:rPr>
              <a:t>Security disproportionately applied to Black patients and visitors</a:t>
            </a:r>
          </a:p>
          <a:p>
            <a:pPr marL="66675" indent="0">
              <a:spcAft>
                <a:spcPts val="800"/>
              </a:spcAft>
              <a:buNone/>
            </a:pPr>
            <a:endParaRPr lang="en-US" sz="2800" dirty="0"/>
          </a:p>
        </p:txBody>
      </p:sp>
      <p:pic>
        <p:nvPicPr>
          <p:cNvPr id="5" name="Picture 4" descr="A large building with a sign in front of it&#10;&#10;Description automatically generated">
            <a:extLst>
              <a:ext uri="{FF2B5EF4-FFF2-40B4-BE49-F238E27FC236}">
                <a16:creationId xmlns:a16="http://schemas.microsoft.com/office/drawing/2014/main" id="{F71826B2-3159-DDB0-D7C9-8101200BD390}"/>
              </a:ext>
            </a:extLst>
          </p:cNvPr>
          <p:cNvPicPr>
            <a:picLocks noChangeAspect="1"/>
          </p:cNvPicPr>
          <p:nvPr/>
        </p:nvPicPr>
        <p:blipFill>
          <a:blip r:embed="rId3"/>
          <a:srcRect l="32346" t="220" r="24275" b="-659"/>
          <a:stretch/>
        </p:blipFill>
        <p:spPr>
          <a:xfrm>
            <a:off x="7805454" y="528"/>
            <a:ext cx="4375288" cy="6402423"/>
          </a:xfrm>
          <a:prstGeom prst="rect">
            <a:avLst/>
          </a:prstGeom>
        </p:spPr>
      </p:pic>
    </p:spTree>
    <p:extLst>
      <p:ext uri="{BB962C8B-B14F-4D97-AF65-F5344CB8AC3E}">
        <p14:creationId xmlns:p14="http://schemas.microsoft.com/office/powerpoint/2010/main" val="4088214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5E83363-10F9-BEB6-3AAD-D28AEBB1BF99}"/>
              </a:ext>
            </a:extLst>
          </p:cNvPr>
          <p:cNvSpPr/>
          <p:nvPr/>
        </p:nvSpPr>
        <p:spPr>
          <a:xfrm>
            <a:off x="1041141" y="1607766"/>
            <a:ext cx="10214047" cy="3866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randview" panose="020B0502040204020203" pitchFamily="34" charset="0"/>
            </a:endParaRPr>
          </a:p>
        </p:txBody>
      </p:sp>
      <p:sp>
        <p:nvSpPr>
          <p:cNvPr id="2" name="Title 1">
            <a:extLst>
              <a:ext uri="{FF2B5EF4-FFF2-40B4-BE49-F238E27FC236}">
                <a16:creationId xmlns:a16="http://schemas.microsoft.com/office/drawing/2014/main" id="{2E142194-00D0-CB8B-4090-35FD4AFFCB56}"/>
              </a:ext>
            </a:extLst>
          </p:cNvPr>
          <p:cNvSpPr>
            <a:spLocks noGrp="1"/>
          </p:cNvSpPr>
          <p:nvPr>
            <p:ph type="title"/>
          </p:nvPr>
        </p:nvSpPr>
        <p:spPr>
          <a:xfrm>
            <a:off x="1066800" y="334651"/>
            <a:ext cx="10058400" cy="870840"/>
          </a:xfrm>
        </p:spPr>
        <p:txBody>
          <a:bodyPr/>
          <a:lstStyle/>
          <a:p>
            <a:pPr algn="ctr"/>
            <a:r>
              <a:rPr lang="en-US" b="1">
                <a:ea typeface="Calibri"/>
                <a:cs typeface="Calibri Light"/>
              </a:rPr>
              <a:t>Patient-Centered IHSU Policy</a:t>
            </a:r>
            <a:endParaRPr lang="en-US">
              <a:ea typeface="Calibri"/>
              <a:cs typeface="Calibri"/>
            </a:endParaRPr>
          </a:p>
        </p:txBody>
      </p:sp>
      <p:pic>
        <p:nvPicPr>
          <p:cNvPr id="5" name="Graphic 4" descr="Needle outline">
            <a:extLst>
              <a:ext uri="{FF2B5EF4-FFF2-40B4-BE49-F238E27FC236}">
                <a16:creationId xmlns:a16="http://schemas.microsoft.com/office/drawing/2014/main" id="{B682EDEF-2AFC-8067-12B9-39F316366C4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85878" y="1844004"/>
            <a:ext cx="744071" cy="744071"/>
          </a:xfrm>
          <a:prstGeom prst="rect">
            <a:avLst/>
          </a:prstGeom>
        </p:spPr>
      </p:pic>
      <p:pic>
        <p:nvPicPr>
          <p:cNvPr id="6" name="Graphic 5" descr="Meeting outline">
            <a:extLst>
              <a:ext uri="{FF2B5EF4-FFF2-40B4-BE49-F238E27FC236}">
                <a16:creationId xmlns:a16="http://schemas.microsoft.com/office/drawing/2014/main" id="{C6719352-5B31-3A9C-81BF-430F7E5D328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905958" y="2686821"/>
            <a:ext cx="744071" cy="744071"/>
          </a:xfrm>
          <a:prstGeom prst="rect">
            <a:avLst/>
          </a:prstGeom>
        </p:spPr>
      </p:pic>
      <p:pic>
        <p:nvPicPr>
          <p:cNvPr id="7" name="Graphic 6" descr="Safe outline">
            <a:extLst>
              <a:ext uri="{FF2B5EF4-FFF2-40B4-BE49-F238E27FC236}">
                <a16:creationId xmlns:a16="http://schemas.microsoft.com/office/drawing/2014/main" id="{17E7F629-6BB8-AC52-BE31-65916359017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661833" y="3841398"/>
            <a:ext cx="744071" cy="744071"/>
          </a:xfrm>
          <a:prstGeom prst="rect">
            <a:avLst/>
          </a:prstGeom>
        </p:spPr>
      </p:pic>
      <p:grpSp>
        <p:nvGrpSpPr>
          <p:cNvPr id="3" name="Group 2">
            <a:extLst>
              <a:ext uri="{FF2B5EF4-FFF2-40B4-BE49-F238E27FC236}">
                <a16:creationId xmlns:a16="http://schemas.microsoft.com/office/drawing/2014/main" id="{35710711-6FAF-2B6E-23D3-5849A1D50775}"/>
              </a:ext>
            </a:extLst>
          </p:cNvPr>
          <p:cNvGrpSpPr/>
          <p:nvPr/>
        </p:nvGrpSpPr>
        <p:grpSpPr>
          <a:xfrm>
            <a:off x="3189955" y="1713812"/>
            <a:ext cx="4008363" cy="844344"/>
            <a:chOff x="0" y="-9936"/>
            <a:chExt cx="8468232" cy="844344"/>
          </a:xfrm>
        </p:grpSpPr>
        <p:sp>
          <p:nvSpPr>
            <p:cNvPr id="10" name="Rectangle: Rounded Corners 9">
              <a:extLst>
                <a:ext uri="{FF2B5EF4-FFF2-40B4-BE49-F238E27FC236}">
                  <a16:creationId xmlns:a16="http://schemas.microsoft.com/office/drawing/2014/main" id="{590C546D-428A-0D85-1042-BF64D1865EE8}"/>
                </a:ext>
              </a:extLst>
            </p:cNvPr>
            <p:cNvSpPr/>
            <p:nvPr/>
          </p:nvSpPr>
          <p:spPr>
            <a:xfrm>
              <a:off x="0" y="0"/>
              <a:ext cx="8468232" cy="834408"/>
            </a:xfrm>
            <a:prstGeom prst="roundRect">
              <a:avLst>
                <a:gd name="adj" fmla="val 10000"/>
              </a:avLst>
            </a:prstGeom>
            <a:solidFill>
              <a:schemeClr val="tx2"/>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12" name="Rectangle: Rounded Corners 4">
              <a:extLst>
                <a:ext uri="{FF2B5EF4-FFF2-40B4-BE49-F238E27FC236}">
                  <a16:creationId xmlns:a16="http://schemas.microsoft.com/office/drawing/2014/main" id="{41025979-7994-4F5B-7FD4-39EE2D915417}"/>
                </a:ext>
              </a:extLst>
            </p:cNvPr>
            <p:cNvSpPr txBox="1"/>
            <p:nvPr/>
          </p:nvSpPr>
          <p:spPr>
            <a:xfrm>
              <a:off x="12334" y="-9936"/>
              <a:ext cx="8450839" cy="8313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800" kern="1200">
                  <a:latin typeface="Grandview"/>
                </a:rPr>
                <a:t>Clinical concern for IHSU</a:t>
              </a:r>
            </a:p>
          </p:txBody>
        </p:sp>
      </p:grpSp>
      <p:grpSp>
        <p:nvGrpSpPr>
          <p:cNvPr id="13" name="Group 12">
            <a:extLst>
              <a:ext uri="{FF2B5EF4-FFF2-40B4-BE49-F238E27FC236}">
                <a16:creationId xmlns:a16="http://schemas.microsoft.com/office/drawing/2014/main" id="{F1D2DF54-9ED0-60C8-6B91-4E4ED77FE615}"/>
              </a:ext>
            </a:extLst>
          </p:cNvPr>
          <p:cNvGrpSpPr/>
          <p:nvPr/>
        </p:nvGrpSpPr>
        <p:grpSpPr>
          <a:xfrm>
            <a:off x="3828743" y="2765942"/>
            <a:ext cx="4008363" cy="834408"/>
            <a:chOff x="632368" y="950298"/>
            <a:chExt cx="8468232" cy="834408"/>
          </a:xfrm>
        </p:grpSpPr>
        <p:sp>
          <p:nvSpPr>
            <p:cNvPr id="14" name="Rectangle: Rounded Corners 13">
              <a:extLst>
                <a:ext uri="{FF2B5EF4-FFF2-40B4-BE49-F238E27FC236}">
                  <a16:creationId xmlns:a16="http://schemas.microsoft.com/office/drawing/2014/main" id="{80E47F21-74A7-1DC3-68C8-8983D8577575}"/>
                </a:ext>
              </a:extLst>
            </p:cNvPr>
            <p:cNvSpPr/>
            <p:nvPr/>
          </p:nvSpPr>
          <p:spPr>
            <a:xfrm>
              <a:off x="632368" y="950298"/>
              <a:ext cx="8468232" cy="834408"/>
            </a:xfrm>
            <a:prstGeom prst="roundRect">
              <a:avLst>
                <a:gd name="adj" fmla="val 10000"/>
              </a:avLst>
            </a:prstGeom>
            <a:solidFill>
              <a:schemeClr val="accent2"/>
            </a:solid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endParaRPr lang="en-US"/>
            </a:p>
          </p:txBody>
        </p:sp>
        <p:sp>
          <p:nvSpPr>
            <p:cNvPr id="15" name="Rectangle: Rounded Corners 4">
              <a:extLst>
                <a:ext uri="{FF2B5EF4-FFF2-40B4-BE49-F238E27FC236}">
                  <a16:creationId xmlns:a16="http://schemas.microsoft.com/office/drawing/2014/main" id="{AFB0D8D6-9958-61D4-7DA5-DA0B3C0FC1B5}"/>
                </a:ext>
              </a:extLst>
            </p:cNvPr>
            <p:cNvSpPr txBox="1"/>
            <p:nvPr/>
          </p:nvSpPr>
          <p:spPr>
            <a:xfrm>
              <a:off x="656807" y="974737"/>
              <a:ext cx="7244621" cy="7855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800" kern="1200">
                  <a:latin typeface="Grandview"/>
                </a:rPr>
                <a:t>Interdisciplinary discussion</a:t>
              </a:r>
            </a:p>
          </p:txBody>
        </p:sp>
      </p:grpSp>
      <p:grpSp>
        <p:nvGrpSpPr>
          <p:cNvPr id="16" name="Group 15">
            <a:extLst>
              <a:ext uri="{FF2B5EF4-FFF2-40B4-BE49-F238E27FC236}">
                <a16:creationId xmlns:a16="http://schemas.microsoft.com/office/drawing/2014/main" id="{2626BD97-4FB9-AB1E-562C-F11E2F61D267}"/>
              </a:ext>
            </a:extLst>
          </p:cNvPr>
          <p:cNvGrpSpPr/>
          <p:nvPr/>
        </p:nvGrpSpPr>
        <p:grpSpPr>
          <a:xfrm>
            <a:off x="4557790" y="3841004"/>
            <a:ext cx="4008363" cy="834408"/>
            <a:chOff x="1897104" y="2850894"/>
            <a:chExt cx="8468232" cy="834408"/>
          </a:xfrm>
        </p:grpSpPr>
        <p:sp>
          <p:nvSpPr>
            <p:cNvPr id="17" name="Rectangle: Rounded Corners 16">
              <a:extLst>
                <a:ext uri="{FF2B5EF4-FFF2-40B4-BE49-F238E27FC236}">
                  <a16:creationId xmlns:a16="http://schemas.microsoft.com/office/drawing/2014/main" id="{E07EE6BC-78D6-0AC2-74C8-E4CE1BE0F8B3}"/>
                </a:ext>
              </a:extLst>
            </p:cNvPr>
            <p:cNvSpPr/>
            <p:nvPr/>
          </p:nvSpPr>
          <p:spPr>
            <a:xfrm>
              <a:off x="1897104" y="2850894"/>
              <a:ext cx="8468232" cy="834408"/>
            </a:xfrm>
            <a:prstGeom prst="roundRect">
              <a:avLst>
                <a:gd name="adj" fmla="val 10000"/>
              </a:avLst>
            </a:prstGeom>
            <a:solidFill>
              <a:schemeClr val="accent6"/>
            </a:solid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a:lstStyle/>
            <a:p>
              <a:endParaRPr lang="en-US"/>
            </a:p>
          </p:txBody>
        </p:sp>
        <p:sp>
          <p:nvSpPr>
            <p:cNvPr id="18" name="Rectangle: Rounded Corners 4">
              <a:extLst>
                <a:ext uri="{FF2B5EF4-FFF2-40B4-BE49-F238E27FC236}">
                  <a16:creationId xmlns:a16="http://schemas.microsoft.com/office/drawing/2014/main" id="{FCF2CCD5-AB34-DA1E-E0B0-24B016B549D0}"/>
                </a:ext>
              </a:extLst>
            </p:cNvPr>
            <p:cNvSpPr txBox="1"/>
            <p:nvPr/>
          </p:nvSpPr>
          <p:spPr>
            <a:xfrm>
              <a:off x="1921543" y="2875333"/>
              <a:ext cx="7244621" cy="7855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800" kern="1200">
                  <a:latin typeface="Grandview"/>
                </a:rPr>
                <a:t>Dispose or store</a:t>
              </a:r>
            </a:p>
          </p:txBody>
        </p:sp>
      </p:grpSp>
      <p:grpSp>
        <p:nvGrpSpPr>
          <p:cNvPr id="24" name="Group 23">
            <a:extLst>
              <a:ext uri="{FF2B5EF4-FFF2-40B4-BE49-F238E27FC236}">
                <a16:creationId xmlns:a16="http://schemas.microsoft.com/office/drawing/2014/main" id="{2A1A364C-254A-5F77-7FB9-8B9A1AC39451}"/>
              </a:ext>
            </a:extLst>
          </p:cNvPr>
          <p:cNvGrpSpPr/>
          <p:nvPr/>
        </p:nvGrpSpPr>
        <p:grpSpPr>
          <a:xfrm>
            <a:off x="5180284" y="4845772"/>
            <a:ext cx="4008363" cy="861351"/>
            <a:chOff x="2529472" y="3837088"/>
            <a:chExt cx="8468232" cy="861351"/>
          </a:xfrm>
        </p:grpSpPr>
        <p:sp>
          <p:nvSpPr>
            <p:cNvPr id="25" name="Rectangle: Rounded Corners 24">
              <a:extLst>
                <a:ext uri="{FF2B5EF4-FFF2-40B4-BE49-F238E27FC236}">
                  <a16:creationId xmlns:a16="http://schemas.microsoft.com/office/drawing/2014/main" id="{8216FC01-9B7E-B890-996B-A3F139AF673E}"/>
                </a:ext>
              </a:extLst>
            </p:cNvPr>
            <p:cNvSpPr/>
            <p:nvPr/>
          </p:nvSpPr>
          <p:spPr>
            <a:xfrm>
              <a:off x="2529472" y="3844056"/>
              <a:ext cx="8468232" cy="834408"/>
            </a:xfrm>
            <a:prstGeom prst="roundRect">
              <a:avLst>
                <a:gd name="adj" fmla="val 10000"/>
              </a:avLst>
            </a:prstGeom>
            <a:solidFill>
              <a:schemeClr val="accent5"/>
            </a:solidFill>
            <a:ln>
              <a:noFill/>
            </a:ln>
          </p:spPr>
          <p:style>
            <a:lnRef idx="2">
              <a:scrgbClr r="0" g="0" b="0"/>
            </a:lnRef>
            <a:fillRef idx="1">
              <a:scrgbClr r="0" g="0" b="0"/>
            </a:fillRef>
            <a:effectRef idx="0">
              <a:schemeClr val="accent6">
                <a:hueOff val="0"/>
                <a:satOff val="0"/>
                <a:lumOff val="0"/>
                <a:alphaOff val="0"/>
              </a:schemeClr>
            </a:effectRef>
            <a:fontRef idx="minor">
              <a:schemeClr val="lt1"/>
            </a:fontRef>
          </p:style>
          <p:txBody>
            <a:bodyPr/>
            <a:lstStyle/>
            <a:p>
              <a:endParaRPr lang="en-US"/>
            </a:p>
          </p:txBody>
        </p:sp>
        <p:sp>
          <p:nvSpPr>
            <p:cNvPr id="26" name="Rectangle: Rounded Corners 4">
              <a:extLst>
                <a:ext uri="{FF2B5EF4-FFF2-40B4-BE49-F238E27FC236}">
                  <a16:creationId xmlns:a16="http://schemas.microsoft.com/office/drawing/2014/main" id="{5D9F95BA-A85E-D034-BBAC-FDD50FD7D37F}"/>
                </a:ext>
              </a:extLst>
            </p:cNvPr>
            <p:cNvSpPr txBox="1"/>
            <p:nvPr/>
          </p:nvSpPr>
          <p:spPr>
            <a:xfrm>
              <a:off x="2541808" y="3837088"/>
              <a:ext cx="8249253" cy="8613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800" kern="1200">
                  <a:latin typeface="Grandview"/>
                </a:rPr>
                <a:t>Restrictions if needed</a:t>
              </a:r>
            </a:p>
          </p:txBody>
        </p:sp>
      </p:grpSp>
      <p:grpSp>
        <p:nvGrpSpPr>
          <p:cNvPr id="27" name="Group 26">
            <a:extLst>
              <a:ext uri="{FF2B5EF4-FFF2-40B4-BE49-F238E27FC236}">
                <a16:creationId xmlns:a16="http://schemas.microsoft.com/office/drawing/2014/main" id="{4CB7D6FC-9C81-C13B-A117-958C74EB0836}"/>
              </a:ext>
            </a:extLst>
          </p:cNvPr>
          <p:cNvGrpSpPr/>
          <p:nvPr/>
        </p:nvGrpSpPr>
        <p:grpSpPr>
          <a:xfrm>
            <a:off x="6561971" y="2380500"/>
            <a:ext cx="542365" cy="542365"/>
            <a:chOff x="9190603" y="2496271"/>
            <a:chExt cx="542365" cy="542365"/>
          </a:xfrm>
        </p:grpSpPr>
        <p:sp>
          <p:nvSpPr>
            <p:cNvPr id="28" name="Arrow: Down 27">
              <a:extLst>
                <a:ext uri="{FF2B5EF4-FFF2-40B4-BE49-F238E27FC236}">
                  <a16:creationId xmlns:a16="http://schemas.microsoft.com/office/drawing/2014/main" id="{148903E6-A4BD-B730-7708-893E0E2CDB52}"/>
                </a:ext>
              </a:extLst>
            </p:cNvPr>
            <p:cNvSpPr/>
            <p:nvPr/>
          </p:nvSpPr>
          <p:spPr>
            <a:xfrm>
              <a:off x="9190603" y="2496271"/>
              <a:ext cx="542365" cy="542365"/>
            </a:xfrm>
            <a:prstGeom prst="downArrow">
              <a:avLst>
                <a:gd name="adj1" fmla="val 55000"/>
                <a:gd name="adj2" fmla="val 45000"/>
              </a:avLst>
            </a:prstGeom>
            <a:solidFill>
              <a:schemeClr val="accent6">
                <a:lumMod val="20000"/>
                <a:lumOff val="80000"/>
                <a:alpha val="90000"/>
              </a:schemeClr>
            </a:solidFill>
          </p:spPr>
          <p:style>
            <a:lnRef idx="2">
              <a:schemeClr val="accent4">
                <a:tint val="40000"/>
                <a:alpha val="90000"/>
                <a:hueOff val="0"/>
                <a:satOff val="0"/>
                <a:lumOff val="0"/>
                <a:alphaOff val="0"/>
              </a:schemeClr>
            </a:lnRef>
            <a:fillRef idx="1">
              <a:scrgbClr r="0" g="0" b="0"/>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9" name="Arrow: Down 4">
              <a:extLst>
                <a:ext uri="{FF2B5EF4-FFF2-40B4-BE49-F238E27FC236}">
                  <a16:creationId xmlns:a16="http://schemas.microsoft.com/office/drawing/2014/main" id="{6C5B1840-8741-7FB0-A3F6-F5C3989DC2EC}"/>
                </a:ext>
              </a:extLst>
            </p:cNvPr>
            <p:cNvSpPr txBox="1"/>
            <p:nvPr/>
          </p:nvSpPr>
          <p:spPr>
            <a:xfrm>
              <a:off x="9312635" y="2496271"/>
              <a:ext cx="298301" cy="4081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p:txBody>
        </p:sp>
      </p:grpSp>
      <p:grpSp>
        <p:nvGrpSpPr>
          <p:cNvPr id="30" name="Group 29">
            <a:extLst>
              <a:ext uri="{FF2B5EF4-FFF2-40B4-BE49-F238E27FC236}">
                <a16:creationId xmlns:a16="http://schemas.microsoft.com/office/drawing/2014/main" id="{28F232B4-ABA9-42E3-5640-43F259C1BA96}"/>
              </a:ext>
            </a:extLst>
          </p:cNvPr>
          <p:cNvGrpSpPr/>
          <p:nvPr/>
        </p:nvGrpSpPr>
        <p:grpSpPr>
          <a:xfrm>
            <a:off x="7062434" y="3462150"/>
            <a:ext cx="542365" cy="542365"/>
            <a:chOff x="9190603" y="2496271"/>
            <a:chExt cx="542365" cy="542365"/>
          </a:xfrm>
        </p:grpSpPr>
        <p:sp>
          <p:nvSpPr>
            <p:cNvPr id="31" name="Arrow: Down 30">
              <a:extLst>
                <a:ext uri="{FF2B5EF4-FFF2-40B4-BE49-F238E27FC236}">
                  <a16:creationId xmlns:a16="http://schemas.microsoft.com/office/drawing/2014/main" id="{05B5D135-A088-9ED3-7D90-964EF6849A5B}"/>
                </a:ext>
              </a:extLst>
            </p:cNvPr>
            <p:cNvSpPr/>
            <p:nvPr/>
          </p:nvSpPr>
          <p:spPr>
            <a:xfrm>
              <a:off x="9190603" y="2496271"/>
              <a:ext cx="542365" cy="542365"/>
            </a:xfrm>
            <a:prstGeom prst="downArrow">
              <a:avLst>
                <a:gd name="adj1" fmla="val 55000"/>
                <a:gd name="adj2" fmla="val 45000"/>
              </a:avLst>
            </a:prstGeom>
            <a:solidFill>
              <a:schemeClr val="accent6">
                <a:lumMod val="20000"/>
                <a:lumOff val="80000"/>
                <a:alpha val="90000"/>
              </a:schemeClr>
            </a:solidFill>
          </p:spPr>
          <p:style>
            <a:lnRef idx="2">
              <a:schemeClr val="accent4">
                <a:tint val="40000"/>
                <a:alpha val="90000"/>
                <a:hueOff val="0"/>
                <a:satOff val="0"/>
                <a:lumOff val="0"/>
                <a:alphaOff val="0"/>
              </a:schemeClr>
            </a:lnRef>
            <a:fillRef idx="1">
              <a:scrgbClr r="0" g="0" b="0"/>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2" name="Arrow: Down 4">
              <a:extLst>
                <a:ext uri="{FF2B5EF4-FFF2-40B4-BE49-F238E27FC236}">
                  <a16:creationId xmlns:a16="http://schemas.microsoft.com/office/drawing/2014/main" id="{74F19235-4ECC-F982-B054-FE01ECA75D65}"/>
                </a:ext>
              </a:extLst>
            </p:cNvPr>
            <p:cNvSpPr txBox="1"/>
            <p:nvPr/>
          </p:nvSpPr>
          <p:spPr>
            <a:xfrm>
              <a:off x="9312635" y="2496271"/>
              <a:ext cx="298301" cy="4081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p:txBody>
        </p:sp>
      </p:grpSp>
      <p:grpSp>
        <p:nvGrpSpPr>
          <p:cNvPr id="33" name="Group 32">
            <a:extLst>
              <a:ext uri="{FF2B5EF4-FFF2-40B4-BE49-F238E27FC236}">
                <a16:creationId xmlns:a16="http://schemas.microsoft.com/office/drawing/2014/main" id="{2DD2D9C0-DDF6-5EA7-94FB-0807D875B6C7}"/>
              </a:ext>
            </a:extLst>
          </p:cNvPr>
          <p:cNvGrpSpPr/>
          <p:nvPr/>
        </p:nvGrpSpPr>
        <p:grpSpPr>
          <a:xfrm>
            <a:off x="7767545" y="4543542"/>
            <a:ext cx="542365" cy="542365"/>
            <a:chOff x="9190603" y="2496271"/>
            <a:chExt cx="542365" cy="542365"/>
          </a:xfrm>
        </p:grpSpPr>
        <p:sp>
          <p:nvSpPr>
            <p:cNvPr id="34" name="Arrow: Down 33">
              <a:extLst>
                <a:ext uri="{FF2B5EF4-FFF2-40B4-BE49-F238E27FC236}">
                  <a16:creationId xmlns:a16="http://schemas.microsoft.com/office/drawing/2014/main" id="{AF16ABDF-F775-1575-92A1-6F1226831F0E}"/>
                </a:ext>
              </a:extLst>
            </p:cNvPr>
            <p:cNvSpPr/>
            <p:nvPr/>
          </p:nvSpPr>
          <p:spPr>
            <a:xfrm>
              <a:off x="9190603" y="2496271"/>
              <a:ext cx="542365" cy="542365"/>
            </a:xfrm>
            <a:prstGeom prst="downArrow">
              <a:avLst>
                <a:gd name="adj1" fmla="val 55000"/>
                <a:gd name="adj2" fmla="val 45000"/>
              </a:avLst>
            </a:prstGeom>
            <a:solidFill>
              <a:schemeClr val="accent6">
                <a:lumMod val="20000"/>
                <a:lumOff val="80000"/>
                <a:alpha val="90000"/>
              </a:schemeClr>
            </a:solidFill>
          </p:spPr>
          <p:style>
            <a:lnRef idx="2">
              <a:schemeClr val="accent4">
                <a:tint val="40000"/>
                <a:alpha val="90000"/>
                <a:hueOff val="0"/>
                <a:satOff val="0"/>
                <a:lumOff val="0"/>
                <a:alphaOff val="0"/>
              </a:schemeClr>
            </a:lnRef>
            <a:fillRef idx="1">
              <a:scrgbClr r="0" g="0" b="0"/>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5" name="Arrow: Down 4">
              <a:extLst>
                <a:ext uri="{FF2B5EF4-FFF2-40B4-BE49-F238E27FC236}">
                  <a16:creationId xmlns:a16="http://schemas.microsoft.com/office/drawing/2014/main" id="{7CBF52A2-69CD-8454-0145-772F6C7AFF2F}"/>
                </a:ext>
              </a:extLst>
            </p:cNvPr>
            <p:cNvSpPr txBox="1"/>
            <p:nvPr/>
          </p:nvSpPr>
          <p:spPr>
            <a:xfrm>
              <a:off x="9312635" y="2496271"/>
              <a:ext cx="298301" cy="4081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p:txBody>
        </p:sp>
      </p:grpSp>
      <p:pic>
        <p:nvPicPr>
          <p:cNvPr id="20" name="Graphic 19" descr="No sign with solid fill">
            <a:extLst>
              <a:ext uri="{FF2B5EF4-FFF2-40B4-BE49-F238E27FC236}">
                <a16:creationId xmlns:a16="http://schemas.microsoft.com/office/drawing/2014/main" id="{A1A380E4-36F6-F7CE-A2FB-7992BFDD33F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337453" y="4860876"/>
            <a:ext cx="744071" cy="744071"/>
          </a:xfrm>
          <a:prstGeom prst="rect">
            <a:avLst/>
          </a:prstGeom>
        </p:spPr>
      </p:pic>
      <p:grpSp>
        <p:nvGrpSpPr>
          <p:cNvPr id="21" name="Group 20">
            <a:extLst>
              <a:ext uri="{FF2B5EF4-FFF2-40B4-BE49-F238E27FC236}">
                <a16:creationId xmlns:a16="http://schemas.microsoft.com/office/drawing/2014/main" id="{C574F1F9-06BA-FAE7-BD49-5F3A67A930AD}"/>
              </a:ext>
            </a:extLst>
          </p:cNvPr>
          <p:cNvGrpSpPr/>
          <p:nvPr/>
        </p:nvGrpSpPr>
        <p:grpSpPr>
          <a:xfrm>
            <a:off x="624544" y="4865678"/>
            <a:ext cx="2777896" cy="848983"/>
            <a:chOff x="2529472" y="3171696"/>
            <a:chExt cx="8556093" cy="841822"/>
          </a:xfrm>
        </p:grpSpPr>
        <p:sp>
          <p:nvSpPr>
            <p:cNvPr id="22" name="Rectangle: Rounded Corners 24">
              <a:extLst>
                <a:ext uri="{FF2B5EF4-FFF2-40B4-BE49-F238E27FC236}">
                  <a16:creationId xmlns:a16="http://schemas.microsoft.com/office/drawing/2014/main" id="{B294D836-2631-AC47-C867-A3E0C4CC7C6B}"/>
                </a:ext>
              </a:extLst>
            </p:cNvPr>
            <p:cNvSpPr/>
            <p:nvPr/>
          </p:nvSpPr>
          <p:spPr>
            <a:xfrm>
              <a:off x="2529472" y="3175976"/>
              <a:ext cx="8468234" cy="834408"/>
            </a:xfrm>
            <a:prstGeom prst="roundRect">
              <a:avLst>
                <a:gd name="adj" fmla="val 10000"/>
              </a:avLst>
            </a:prstGeom>
            <a:solidFill>
              <a:schemeClr val="tx1">
                <a:lumMod val="50000"/>
                <a:lumOff val="50000"/>
              </a:schemeClr>
            </a:solidFill>
            <a:ln>
              <a:noFill/>
            </a:ln>
          </p:spPr>
          <p:style>
            <a:lnRef idx="2">
              <a:scrgbClr r="0" g="0" b="0"/>
            </a:lnRef>
            <a:fillRef idx="1">
              <a:scrgbClr r="0" g="0" b="0"/>
            </a:fillRef>
            <a:effectRef idx="0">
              <a:schemeClr val="accent6">
                <a:hueOff val="0"/>
                <a:satOff val="0"/>
                <a:lumOff val="0"/>
                <a:alphaOff val="0"/>
              </a:schemeClr>
            </a:effectRef>
            <a:fontRef idx="minor">
              <a:schemeClr val="lt1"/>
            </a:fontRef>
          </p:style>
          <p:txBody>
            <a:bodyPr/>
            <a:lstStyle/>
            <a:p>
              <a:endParaRPr lang="en-US"/>
            </a:p>
          </p:txBody>
        </p:sp>
        <p:sp>
          <p:nvSpPr>
            <p:cNvPr id="23" name="Rectangle: Rounded Corners 4">
              <a:extLst>
                <a:ext uri="{FF2B5EF4-FFF2-40B4-BE49-F238E27FC236}">
                  <a16:creationId xmlns:a16="http://schemas.microsoft.com/office/drawing/2014/main" id="{BD520DF1-738F-BA81-F561-F981E65A3014}"/>
                </a:ext>
              </a:extLst>
            </p:cNvPr>
            <p:cNvSpPr txBox="1"/>
            <p:nvPr/>
          </p:nvSpPr>
          <p:spPr>
            <a:xfrm>
              <a:off x="2533974" y="3171696"/>
              <a:ext cx="8551591" cy="8418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400">
                  <a:latin typeface="Grandview"/>
                </a:rPr>
                <a:t>*Security/Sheriff last resort</a:t>
              </a:r>
              <a:endParaRPr lang="en-US" sz="2400">
                <a:latin typeface="Grandview"/>
                <a:cs typeface="Calibri"/>
              </a:endParaRPr>
            </a:p>
          </p:txBody>
        </p:sp>
      </p:grpSp>
    </p:spTree>
    <p:extLst>
      <p:ext uri="{BB962C8B-B14F-4D97-AF65-F5344CB8AC3E}">
        <p14:creationId xmlns:p14="http://schemas.microsoft.com/office/powerpoint/2010/main" val="3448369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1251DA-F5B1-BB5F-0BA3-0A1F8D57A2BF}"/>
              </a:ext>
            </a:extLst>
          </p:cNvPr>
          <p:cNvSpPr/>
          <p:nvPr/>
        </p:nvSpPr>
        <p:spPr>
          <a:xfrm>
            <a:off x="4709241" y="1380715"/>
            <a:ext cx="6502195" cy="67187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erson lying down in a hospital bed with a monitor on their finger">
            <a:extLst>
              <a:ext uri="{FF2B5EF4-FFF2-40B4-BE49-F238E27FC236}">
                <a16:creationId xmlns:a16="http://schemas.microsoft.com/office/drawing/2014/main" id="{D3778B0A-805C-19F6-6BA9-9E55971AE20E}"/>
              </a:ext>
            </a:extLst>
          </p:cNvPr>
          <p:cNvPicPr>
            <a:picLocks noChangeAspect="1"/>
          </p:cNvPicPr>
          <p:nvPr/>
        </p:nvPicPr>
        <p:blipFill>
          <a:blip r:embed="rId4"/>
          <a:srcRect l="54645" t="-101" r="4996" b="-186"/>
          <a:stretch/>
        </p:blipFill>
        <p:spPr>
          <a:xfrm flipH="1">
            <a:off x="-3728" y="-1892"/>
            <a:ext cx="4924478" cy="6356907"/>
          </a:xfrm>
          <a:prstGeom prst="rect">
            <a:avLst/>
          </a:prstGeom>
        </p:spPr>
      </p:pic>
      <p:sp>
        <p:nvSpPr>
          <p:cNvPr id="9" name="Rectangle 8">
            <a:extLst>
              <a:ext uri="{FF2B5EF4-FFF2-40B4-BE49-F238E27FC236}">
                <a16:creationId xmlns:a16="http://schemas.microsoft.com/office/drawing/2014/main" id="{5748449B-F85F-22B4-8397-CC535D6640E5}"/>
              </a:ext>
            </a:extLst>
          </p:cNvPr>
          <p:cNvSpPr/>
          <p:nvPr/>
        </p:nvSpPr>
        <p:spPr>
          <a:xfrm>
            <a:off x="-6863" y="-3893"/>
            <a:ext cx="4925961" cy="2388624"/>
          </a:xfrm>
          <a:prstGeom prst="rect">
            <a:avLst/>
          </a:prstGeom>
          <a:solidFill>
            <a:srgbClr val="FFFFFF">
              <a:alpha val="4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33E3CE-0513-98B3-772D-E9DE86D87F2F}"/>
              </a:ext>
            </a:extLst>
          </p:cNvPr>
          <p:cNvSpPr/>
          <p:nvPr/>
        </p:nvSpPr>
        <p:spPr>
          <a:xfrm>
            <a:off x="-6863" y="-3893"/>
            <a:ext cx="4925961" cy="2398149"/>
          </a:xfrm>
          <a:prstGeom prst="rect">
            <a:avLst/>
          </a:prstGeom>
          <a:solidFill>
            <a:srgbClr val="FFFFFF">
              <a:alpha val="4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58A785-6A05-774E-98D4-3A5C4C2F890A}"/>
              </a:ext>
            </a:extLst>
          </p:cNvPr>
          <p:cNvSpPr>
            <a:spLocks noGrp="1"/>
          </p:cNvSpPr>
          <p:nvPr>
            <p:ph type="title"/>
          </p:nvPr>
        </p:nvSpPr>
        <p:spPr>
          <a:xfrm>
            <a:off x="94128" y="-433706"/>
            <a:ext cx="4717901" cy="2622332"/>
          </a:xfrm>
        </p:spPr>
        <p:txBody>
          <a:bodyPr vert="horz" lIns="91440" tIns="45720" rIns="91440" bIns="45720" rtlCol="0" anchor="b">
            <a:noAutofit/>
          </a:bodyPr>
          <a:lstStyle/>
          <a:p>
            <a:r>
              <a:rPr lang="en-US" b="1" dirty="0">
                <a:latin typeface="Grandview"/>
                <a:ea typeface="Calibri Light"/>
                <a:cs typeface="Calibri Light"/>
              </a:rPr>
              <a:t>Case #1: Lisa</a:t>
            </a:r>
            <a:br>
              <a:rPr lang="en-US" b="1" dirty="0">
                <a:ea typeface="Calibri Light"/>
                <a:cs typeface="Calibri Light"/>
              </a:rPr>
            </a:br>
            <a:r>
              <a:rPr lang="en-US" dirty="0">
                <a:latin typeface="Grandview"/>
                <a:ea typeface="Calibri Light"/>
                <a:cs typeface="Arial"/>
              </a:rPr>
              <a:t>39 y/o woman  </a:t>
            </a:r>
            <a:endParaRPr lang="en-US" b="1" dirty="0">
              <a:latin typeface="Grandview"/>
              <a:ea typeface="Calibri Light"/>
              <a:cs typeface="Calibri Light"/>
            </a:endParaRPr>
          </a:p>
        </p:txBody>
      </p:sp>
      <p:sp>
        <p:nvSpPr>
          <p:cNvPr id="7" name="TextBox 6">
            <a:extLst>
              <a:ext uri="{FF2B5EF4-FFF2-40B4-BE49-F238E27FC236}">
                <a16:creationId xmlns:a16="http://schemas.microsoft.com/office/drawing/2014/main" id="{26195E86-7A55-2FD9-B969-9AD2E5F5661B}"/>
              </a:ext>
            </a:extLst>
          </p:cNvPr>
          <p:cNvSpPr txBox="1"/>
          <p:nvPr/>
        </p:nvSpPr>
        <p:spPr>
          <a:xfrm>
            <a:off x="4709075" y="651631"/>
            <a:ext cx="7198868" cy="50577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spcBef>
                <a:spcPts val="1200"/>
              </a:spcBef>
              <a:spcAft>
                <a:spcPts val="800"/>
              </a:spcAft>
            </a:pPr>
            <a:endParaRPr lang="en-US" sz="3200" dirty="0">
              <a:solidFill>
                <a:schemeClr val="tx1">
                  <a:lumMod val="75000"/>
                  <a:lumOff val="25000"/>
                </a:schemeClr>
              </a:solidFill>
              <a:latin typeface="Grandview"/>
              <a:ea typeface="Calibri"/>
              <a:cs typeface="Arial"/>
            </a:endParaRPr>
          </a:p>
          <a:p>
            <a:pPr marL="914400" lvl="1" indent="-457200">
              <a:spcBef>
                <a:spcPts val="1200"/>
              </a:spcBef>
              <a:spcAft>
                <a:spcPts val="800"/>
              </a:spcAft>
              <a:buFont typeface="Arial" panose="020B0604020202020204" pitchFamily="34" charset="0"/>
              <a:buChar char="•"/>
            </a:pPr>
            <a:r>
              <a:rPr lang="en-US" sz="3200" dirty="0">
                <a:solidFill>
                  <a:schemeClr val="tx1">
                    <a:lumMod val="75000"/>
                    <a:lumOff val="25000"/>
                  </a:schemeClr>
                </a:solidFill>
                <a:latin typeface="Grandview"/>
                <a:ea typeface="+mn-lt"/>
                <a:cs typeface="+mn-lt"/>
              </a:rPr>
              <a:t>Opioid use disorder (fentanyl) + cocaine use disorder</a:t>
            </a:r>
          </a:p>
          <a:p>
            <a:pPr marL="914400" lvl="1" indent="-457200">
              <a:spcBef>
                <a:spcPts val="1200"/>
              </a:spcBef>
              <a:spcAft>
                <a:spcPts val="800"/>
              </a:spcAft>
              <a:buFont typeface="Arial" panose="020B0604020202020204" pitchFamily="34" charset="0"/>
              <a:buChar char="•"/>
            </a:pPr>
            <a:r>
              <a:rPr lang="en-US" sz="3200" dirty="0">
                <a:solidFill>
                  <a:schemeClr val="tx1">
                    <a:lumMod val="75000"/>
                    <a:lumOff val="25000"/>
                  </a:schemeClr>
                </a:solidFill>
                <a:latin typeface="Grandview"/>
                <a:ea typeface="Calibri"/>
                <a:cs typeface="Arial"/>
              </a:rPr>
              <a:t>6-month hospitalization for necrotizing fasciitis, above-knee amputations</a:t>
            </a:r>
            <a:endParaRPr lang="en-US" sz="3200" dirty="0">
              <a:solidFill>
                <a:schemeClr val="tx1">
                  <a:lumMod val="75000"/>
                  <a:lumOff val="25000"/>
                </a:schemeClr>
              </a:solidFill>
              <a:latin typeface="Grandview"/>
              <a:cs typeface="Arial"/>
            </a:endParaRPr>
          </a:p>
          <a:p>
            <a:pPr marL="914400" lvl="1" indent="-457200">
              <a:spcBef>
                <a:spcPts val="1200"/>
              </a:spcBef>
              <a:spcAft>
                <a:spcPts val="800"/>
              </a:spcAft>
              <a:buFont typeface="Arial" panose="020B0604020202020204" pitchFamily="34" charset="0"/>
              <a:buChar char="•"/>
            </a:pPr>
            <a:r>
              <a:rPr lang="en-US" sz="3200" dirty="0">
                <a:solidFill>
                  <a:schemeClr val="tx1">
                    <a:lumMod val="75000"/>
                    <a:lumOff val="25000"/>
                  </a:schemeClr>
                </a:solidFill>
                <a:latin typeface="Grandview"/>
                <a:ea typeface="Calibri"/>
                <a:cs typeface="Arial"/>
              </a:rPr>
              <a:t>ACT starts buprenorphine</a:t>
            </a:r>
            <a:endParaRPr lang="en-US" sz="3200" dirty="0">
              <a:solidFill>
                <a:schemeClr val="tx1">
                  <a:lumMod val="75000"/>
                  <a:lumOff val="25000"/>
                </a:schemeClr>
              </a:solidFill>
              <a:latin typeface="Grandview"/>
              <a:ea typeface="Calibri"/>
              <a:cs typeface="Calibri" panose="020F0502020204030204"/>
            </a:endParaRPr>
          </a:p>
          <a:p>
            <a:pPr marL="914400" lvl="1" indent="-457200">
              <a:spcBef>
                <a:spcPts val="1200"/>
              </a:spcBef>
              <a:spcAft>
                <a:spcPts val="800"/>
              </a:spcAft>
              <a:buFont typeface="Arial" panose="020B0604020202020204" pitchFamily="34" charset="0"/>
              <a:buChar char="•"/>
            </a:pPr>
            <a:endParaRPr lang="en-US" sz="3200" dirty="0">
              <a:solidFill>
                <a:schemeClr val="tx1">
                  <a:lumMod val="75000"/>
                  <a:lumOff val="25000"/>
                </a:schemeClr>
              </a:solidFill>
              <a:latin typeface="Grandview" panose="020B0502040204020203" pitchFamily="34" charset="0"/>
              <a:ea typeface="Calibri"/>
              <a:cs typeface="Arial"/>
            </a:endParaRPr>
          </a:p>
        </p:txBody>
      </p:sp>
    </p:spTree>
    <p:extLst>
      <p:ext uri="{BB962C8B-B14F-4D97-AF65-F5344CB8AC3E}">
        <p14:creationId xmlns:p14="http://schemas.microsoft.com/office/powerpoint/2010/main" val="2318340323"/>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angle: Rounded Corners 127">
            <a:extLst>
              <a:ext uri="{FF2B5EF4-FFF2-40B4-BE49-F238E27FC236}">
                <a16:creationId xmlns:a16="http://schemas.microsoft.com/office/drawing/2014/main" id="{73180AC7-FA99-39BC-1F39-05EEDAD2C851}"/>
              </a:ext>
            </a:extLst>
          </p:cNvPr>
          <p:cNvSpPr/>
          <p:nvPr/>
        </p:nvSpPr>
        <p:spPr>
          <a:xfrm>
            <a:off x="8317784" y="1993057"/>
            <a:ext cx="3508485" cy="3907709"/>
          </a:xfrm>
          <a:prstGeom prst="roundRect">
            <a:avLst/>
          </a:prstGeom>
          <a:solidFill>
            <a:schemeClr val="accent2">
              <a:lumMod val="75000"/>
            </a:schemeClr>
          </a:solidFill>
          <a:ln>
            <a:solidFill>
              <a:schemeClr val="accent2">
                <a:lumMod val="75000"/>
              </a:schemeClr>
            </a:solidFill>
          </a:ln>
        </p:spPr>
        <p:style>
          <a:lnRef idx="0">
            <a:schemeClr val="accent1"/>
          </a:lnRef>
          <a:fillRef idx="3">
            <a:schemeClr val="accent1"/>
          </a:fillRef>
          <a:effectRef idx="3">
            <a:schemeClr val="accent1"/>
          </a:effectRef>
          <a:fontRef idx="minor">
            <a:schemeClr val="lt1"/>
          </a:fontRef>
        </p:style>
        <p:txBody>
          <a:bodyPr lIns="91440" tIns="45720" rIns="91440" bIns="45720" rtlCol="0" anchor="ctr"/>
          <a:lstStyle/>
          <a:p>
            <a:pPr algn="ctr"/>
            <a:r>
              <a:rPr lang="en-US" sz="2600" b="1" u="sng" dirty="0">
                <a:latin typeface="Grandview" panose="020B0502040204020203" pitchFamily="34" charset="0"/>
                <a:ea typeface="Calibri"/>
                <a:cs typeface="Calibri"/>
              </a:rPr>
              <a:t>Result</a:t>
            </a:r>
            <a:r>
              <a:rPr lang="en-US" sz="2600" dirty="0">
                <a:latin typeface="Grandview" panose="020B0502040204020203" pitchFamily="34" charset="0"/>
                <a:ea typeface="Calibri"/>
                <a:cs typeface="Calibri"/>
              </a:rPr>
              <a:t>:</a:t>
            </a:r>
            <a:endParaRPr lang="en-US" sz="2600" dirty="0">
              <a:solidFill>
                <a:srgbClr val="000000"/>
              </a:solidFill>
              <a:latin typeface="Grandview" panose="020B0502040204020203" pitchFamily="34" charset="0"/>
              <a:ea typeface="Calibri"/>
              <a:cs typeface="Calibri"/>
            </a:endParaRPr>
          </a:p>
          <a:p>
            <a:pPr algn="ctr"/>
            <a:r>
              <a:rPr lang="en-US" sz="2600" dirty="0">
                <a:latin typeface="Grandview" panose="020B0502040204020203" pitchFamily="34" charset="0"/>
                <a:ea typeface="Calibri"/>
                <a:cs typeface="Calibri"/>
              </a:rPr>
              <a:t>Patient states she did not use. Feels shamed, upset partner blamed for overdose. </a:t>
            </a:r>
          </a:p>
          <a:p>
            <a:pPr algn="ctr"/>
            <a:r>
              <a:rPr lang="en-US" sz="2600" dirty="0">
                <a:latin typeface="Grandview"/>
                <a:ea typeface="Calibri"/>
                <a:cs typeface="Calibri"/>
              </a:rPr>
              <a:t>Mistrust of care team</a:t>
            </a:r>
          </a:p>
        </p:txBody>
      </p:sp>
      <p:sp>
        <p:nvSpPr>
          <p:cNvPr id="134" name="Arrow: Right 133">
            <a:extLst>
              <a:ext uri="{FF2B5EF4-FFF2-40B4-BE49-F238E27FC236}">
                <a16:creationId xmlns:a16="http://schemas.microsoft.com/office/drawing/2014/main" id="{74926B28-A682-873B-20BE-96B649179949}"/>
              </a:ext>
            </a:extLst>
          </p:cNvPr>
          <p:cNvSpPr/>
          <p:nvPr/>
        </p:nvSpPr>
        <p:spPr>
          <a:xfrm>
            <a:off x="7813983" y="3613800"/>
            <a:ext cx="781328" cy="772638"/>
          </a:xfrm>
          <a:prstGeom prst="rightArrow">
            <a:avLst/>
          </a:prstGeom>
          <a:solidFill>
            <a:srgbClr val="60ACE5"/>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latin typeface="Grandview" panose="020B0502040204020203" pitchFamily="34" charset="0"/>
            </a:endParaRPr>
          </a:p>
        </p:txBody>
      </p:sp>
      <p:sp>
        <p:nvSpPr>
          <p:cNvPr id="2" name="Title 1">
            <a:extLst>
              <a:ext uri="{FF2B5EF4-FFF2-40B4-BE49-F238E27FC236}">
                <a16:creationId xmlns:a16="http://schemas.microsoft.com/office/drawing/2014/main" id="{F758A785-6A05-774E-98D4-3A5C4C2F890A}"/>
              </a:ext>
            </a:extLst>
          </p:cNvPr>
          <p:cNvSpPr>
            <a:spLocks noGrp="1"/>
          </p:cNvSpPr>
          <p:nvPr>
            <p:ph type="title"/>
          </p:nvPr>
        </p:nvSpPr>
        <p:spPr/>
        <p:txBody>
          <a:bodyPr>
            <a:noAutofit/>
          </a:bodyPr>
          <a:lstStyle/>
          <a:p>
            <a:r>
              <a:rPr lang="en-US" b="1" dirty="0">
                <a:ea typeface="Calibri Light"/>
                <a:cs typeface="Arial"/>
              </a:rPr>
              <a:t>Case #1: </a:t>
            </a:r>
            <a:r>
              <a:rPr lang="en-US" b="1" dirty="0">
                <a:ea typeface="Calibri Light"/>
                <a:cs typeface="Calibri Light"/>
              </a:rPr>
              <a:t>Lisa, </a:t>
            </a:r>
            <a:r>
              <a:rPr lang="en-US" b="1" dirty="0">
                <a:solidFill>
                  <a:schemeClr val="accent2"/>
                </a:solidFill>
                <a:ea typeface="Calibri Light"/>
                <a:cs typeface="Calibri Light"/>
              </a:rPr>
              <a:t>Event #1</a:t>
            </a:r>
            <a:endParaRPr lang="en-US" b="1" dirty="0">
              <a:solidFill>
                <a:schemeClr val="accent2"/>
              </a:solidFill>
              <a:ea typeface="Calibri"/>
              <a:cs typeface="Calibri"/>
            </a:endParaRPr>
          </a:p>
        </p:txBody>
      </p:sp>
      <p:sp>
        <p:nvSpPr>
          <p:cNvPr id="99" name="Rectangle: Rounded Corners 98">
            <a:extLst>
              <a:ext uri="{FF2B5EF4-FFF2-40B4-BE49-F238E27FC236}">
                <a16:creationId xmlns:a16="http://schemas.microsoft.com/office/drawing/2014/main" id="{B0687563-A6E1-5324-0981-FDEF6558BF8A}"/>
              </a:ext>
            </a:extLst>
          </p:cNvPr>
          <p:cNvSpPr/>
          <p:nvPr/>
        </p:nvSpPr>
        <p:spPr>
          <a:xfrm>
            <a:off x="4374199" y="1993058"/>
            <a:ext cx="3441574" cy="3904112"/>
          </a:xfrm>
          <a:prstGeom prst="roundRect">
            <a:avLst/>
          </a:prstGeom>
          <a:solidFill>
            <a:schemeClr val="accent2">
              <a:lumMod val="75000"/>
            </a:schemeClr>
          </a:solidFill>
          <a:ln>
            <a:solidFill>
              <a:schemeClr val="accent2"/>
            </a:solidFill>
          </a:ln>
        </p:spPr>
        <p:style>
          <a:lnRef idx="0">
            <a:schemeClr val="accent1"/>
          </a:lnRef>
          <a:fillRef idx="3">
            <a:schemeClr val="accent1"/>
          </a:fillRef>
          <a:effectRef idx="3">
            <a:schemeClr val="accent1"/>
          </a:effectRef>
          <a:fontRef idx="minor">
            <a:schemeClr val="lt1"/>
          </a:fontRef>
        </p:style>
        <p:txBody>
          <a:bodyPr lIns="91440" tIns="45720" rIns="91440" bIns="45720" rtlCol="0" anchor="ctr"/>
          <a:lstStyle/>
          <a:p>
            <a:pPr algn="ctr"/>
            <a:r>
              <a:rPr lang="en-US" sz="2600" b="1" u="sng" dirty="0">
                <a:latin typeface="Grandview" panose="020B0502040204020203" pitchFamily="34" charset="0"/>
                <a:ea typeface="Calibri"/>
                <a:cs typeface="Calibri"/>
              </a:rPr>
              <a:t>Response</a:t>
            </a:r>
            <a:r>
              <a:rPr lang="en-US" sz="2600" b="1" dirty="0">
                <a:latin typeface="Grandview" panose="020B0502040204020203" pitchFamily="34" charset="0"/>
                <a:ea typeface="Calibri"/>
                <a:cs typeface="Calibri"/>
              </a:rPr>
              <a:t>:</a:t>
            </a:r>
          </a:p>
          <a:p>
            <a:pPr algn="ctr"/>
            <a:r>
              <a:rPr lang="en-US" sz="2600" dirty="0">
                <a:latin typeface="Grandview" panose="020B0502040204020203" pitchFamily="34" charset="0"/>
                <a:ea typeface="Calibri"/>
                <a:cs typeface="Calibri"/>
              </a:rPr>
              <a:t>RN gives naloxone, obtains </a:t>
            </a:r>
            <a:r>
              <a:rPr lang="en-US" sz="2600" dirty="0" err="1">
                <a:latin typeface="Grandview" panose="020B0502040204020203" pitchFamily="34" charset="0"/>
                <a:ea typeface="Calibri"/>
                <a:cs typeface="Calibri"/>
              </a:rPr>
              <a:t>Utox</a:t>
            </a:r>
            <a:r>
              <a:rPr lang="en-US" sz="2600" dirty="0">
                <a:latin typeface="Grandview" panose="020B0502040204020203" pitchFamily="34" charset="0"/>
                <a:ea typeface="Calibri"/>
                <a:cs typeface="Calibri"/>
              </a:rPr>
              <a:t>, staff accuse partner of bringing in substances</a:t>
            </a:r>
          </a:p>
        </p:txBody>
      </p:sp>
      <p:sp>
        <p:nvSpPr>
          <p:cNvPr id="132" name="Arrow: Right 131">
            <a:extLst>
              <a:ext uri="{FF2B5EF4-FFF2-40B4-BE49-F238E27FC236}">
                <a16:creationId xmlns:a16="http://schemas.microsoft.com/office/drawing/2014/main" id="{D62B000E-9B83-33F8-147B-DCC74089F25A}"/>
              </a:ext>
            </a:extLst>
          </p:cNvPr>
          <p:cNvSpPr/>
          <p:nvPr/>
        </p:nvSpPr>
        <p:spPr>
          <a:xfrm>
            <a:off x="3648000" y="3613682"/>
            <a:ext cx="998051" cy="772756"/>
          </a:xfrm>
          <a:prstGeom prst="rightArrow">
            <a:avLst/>
          </a:prstGeom>
          <a:solidFill>
            <a:srgbClr val="60ACE5"/>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latin typeface="Grandview" panose="020B0502040204020203" pitchFamily="34" charset="0"/>
            </a:endParaRPr>
          </a:p>
        </p:txBody>
      </p:sp>
      <p:sp>
        <p:nvSpPr>
          <p:cNvPr id="129" name="Rectangle: Rounded Corners 128">
            <a:extLst>
              <a:ext uri="{FF2B5EF4-FFF2-40B4-BE49-F238E27FC236}">
                <a16:creationId xmlns:a16="http://schemas.microsoft.com/office/drawing/2014/main" id="{B71BBFC0-3067-D827-21BF-53DA26305D91}"/>
              </a:ext>
            </a:extLst>
          </p:cNvPr>
          <p:cNvSpPr/>
          <p:nvPr/>
        </p:nvSpPr>
        <p:spPr>
          <a:xfrm>
            <a:off x="363703" y="1993057"/>
            <a:ext cx="3450982" cy="3907986"/>
          </a:xfrm>
          <a:prstGeom prst="roundRect">
            <a:avLst/>
          </a:prstGeom>
          <a:solidFill>
            <a:schemeClr val="accent2">
              <a:lumMod val="75000"/>
            </a:schemeClr>
          </a:solidFill>
          <a:ln>
            <a:noFill/>
          </a:ln>
        </p:spPr>
        <p:style>
          <a:lnRef idx="0">
            <a:schemeClr val="accent1"/>
          </a:lnRef>
          <a:fillRef idx="3">
            <a:schemeClr val="accent1"/>
          </a:fillRef>
          <a:effectRef idx="3">
            <a:schemeClr val="accent1"/>
          </a:effectRef>
          <a:fontRef idx="minor">
            <a:schemeClr val="lt1"/>
          </a:fontRef>
        </p:style>
        <p:txBody>
          <a:bodyPr lIns="91440" tIns="45720" rIns="91440" bIns="45720" rtlCol="0" anchor="ctr"/>
          <a:lstStyle/>
          <a:p>
            <a:pPr algn="ctr"/>
            <a:r>
              <a:rPr lang="en-US" sz="2600" b="1" u="sng" dirty="0">
                <a:latin typeface="Grandview" panose="020B0502040204020203" pitchFamily="34" charset="0"/>
                <a:ea typeface="Calibri"/>
                <a:cs typeface="Calibri"/>
              </a:rPr>
              <a:t>Event #1:</a:t>
            </a:r>
            <a:r>
              <a:rPr lang="en-US" sz="2600" b="1" dirty="0">
                <a:latin typeface="Grandview" panose="020B0502040204020203" pitchFamily="34" charset="0"/>
                <a:ea typeface="Calibri"/>
                <a:cs typeface="Calibri"/>
              </a:rPr>
              <a:t> </a:t>
            </a:r>
            <a:endParaRPr lang="en-US" sz="2600" dirty="0">
              <a:solidFill>
                <a:srgbClr val="000000"/>
              </a:solidFill>
              <a:latin typeface="Grandview" panose="020B0502040204020203" pitchFamily="34" charset="0"/>
              <a:ea typeface="Calibri"/>
              <a:cs typeface="Calibri"/>
            </a:endParaRPr>
          </a:p>
          <a:p>
            <a:pPr algn="ctr"/>
            <a:r>
              <a:rPr lang="en-US" sz="2600" dirty="0">
                <a:latin typeface="Grandview"/>
                <a:ea typeface="Calibri"/>
                <a:cs typeface="Calibri"/>
              </a:rPr>
              <a:t>RN finds patient unresponsive, </a:t>
            </a:r>
            <a:endParaRPr lang="en-US" sz="2600" dirty="0">
              <a:solidFill>
                <a:srgbClr val="000000"/>
              </a:solidFill>
              <a:latin typeface="Grandview"/>
              <a:ea typeface="Calibri"/>
              <a:cs typeface="Calibri"/>
            </a:endParaRPr>
          </a:p>
          <a:p>
            <a:pPr algn="ctr"/>
            <a:r>
              <a:rPr lang="en-US" sz="2600" dirty="0">
                <a:latin typeface="Grandview"/>
                <a:ea typeface="Calibri"/>
                <a:cs typeface="Calibri"/>
              </a:rPr>
              <a:t>respiratory rate of 6, pinpoint pupils</a:t>
            </a:r>
          </a:p>
        </p:txBody>
      </p:sp>
    </p:spTree>
    <p:extLst>
      <p:ext uri="{BB962C8B-B14F-4D97-AF65-F5344CB8AC3E}">
        <p14:creationId xmlns:p14="http://schemas.microsoft.com/office/powerpoint/2010/main" val="236569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P spid="134" grpId="0" animBg="1"/>
      <p:bldP spid="99" grpId="0" animBg="1"/>
      <p:bldP spid="132" grpId="0" animBg="1"/>
    </p:bldLst>
  </p:timing>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3C797-4945-B68C-4AB6-97F36B0A78DF}"/>
            </a:ext>
          </a:extLst>
        </p:cNvPr>
        <p:cNvGrpSpPr/>
        <p:nvPr/>
      </p:nvGrpSpPr>
      <p:grpSpPr>
        <a:xfrm>
          <a:off x="0" y="0"/>
          <a:ext cx="0" cy="0"/>
          <a:chOff x="0" y="0"/>
          <a:chExt cx="0" cy="0"/>
        </a:xfrm>
      </p:grpSpPr>
      <p:sp>
        <p:nvSpPr>
          <p:cNvPr id="128" name="Rectangle: Rounded Corners 127">
            <a:extLst>
              <a:ext uri="{FF2B5EF4-FFF2-40B4-BE49-F238E27FC236}">
                <a16:creationId xmlns:a16="http://schemas.microsoft.com/office/drawing/2014/main" id="{A0133046-F21E-8F1C-161F-10D525FEF8C1}"/>
              </a:ext>
            </a:extLst>
          </p:cNvPr>
          <p:cNvSpPr/>
          <p:nvPr/>
        </p:nvSpPr>
        <p:spPr>
          <a:xfrm>
            <a:off x="8317784" y="1993057"/>
            <a:ext cx="3508485" cy="3907709"/>
          </a:xfrm>
          <a:prstGeom prst="roundRect">
            <a:avLst/>
          </a:prstGeom>
          <a:solidFill>
            <a:schemeClr val="accent2">
              <a:lumMod val="75000"/>
            </a:schemeClr>
          </a:solidFill>
          <a:ln>
            <a:noFill/>
          </a:ln>
        </p:spPr>
        <p:style>
          <a:lnRef idx="0">
            <a:schemeClr val="accent1"/>
          </a:lnRef>
          <a:fillRef idx="3">
            <a:schemeClr val="accent1"/>
          </a:fillRef>
          <a:effectRef idx="3">
            <a:schemeClr val="accent1"/>
          </a:effectRef>
          <a:fontRef idx="minor">
            <a:schemeClr val="lt1"/>
          </a:fontRef>
        </p:style>
        <p:txBody>
          <a:bodyPr lIns="91440" tIns="45720" rIns="91440" bIns="45720" rtlCol="0" anchor="ctr"/>
          <a:lstStyle/>
          <a:p>
            <a:pPr algn="ctr"/>
            <a:r>
              <a:rPr lang="en-US" sz="2600" b="1" u="sng" dirty="0">
                <a:latin typeface="Grandview" panose="020B0502040204020203" pitchFamily="34" charset="0"/>
                <a:ea typeface="Calibri"/>
                <a:cs typeface="Calibri"/>
              </a:rPr>
              <a:t>Result</a:t>
            </a:r>
            <a:r>
              <a:rPr lang="en-US" sz="2600" dirty="0">
                <a:latin typeface="Grandview" panose="020B0502040204020203" pitchFamily="34" charset="0"/>
                <a:ea typeface="Calibri"/>
                <a:cs typeface="Calibri"/>
              </a:rPr>
              <a:t>:</a:t>
            </a:r>
          </a:p>
          <a:p>
            <a:pPr algn="ctr"/>
            <a:r>
              <a:rPr lang="en-US" sz="2600" dirty="0">
                <a:latin typeface="Grandview"/>
                <a:ea typeface="Calibri"/>
                <a:cs typeface="Calibri"/>
              </a:rPr>
              <a:t>Patient feels mistreated, discloses IHSU to ACT. ACT starts methadone</a:t>
            </a:r>
            <a:endParaRPr lang="en-US"/>
          </a:p>
        </p:txBody>
      </p:sp>
      <p:sp>
        <p:nvSpPr>
          <p:cNvPr id="134" name="Arrow: Right 133">
            <a:extLst>
              <a:ext uri="{FF2B5EF4-FFF2-40B4-BE49-F238E27FC236}">
                <a16:creationId xmlns:a16="http://schemas.microsoft.com/office/drawing/2014/main" id="{2F32F484-A916-AC11-0B04-D72120811B23}"/>
              </a:ext>
            </a:extLst>
          </p:cNvPr>
          <p:cNvSpPr/>
          <p:nvPr/>
        </p:nvSpPr>
        <p:spPr>
          <a:xfrm>
            <a:off x="7813983" y="3613800"/>
            <a:ext cx="781328" cy="772638"/>
          </a:xfrm>
          <a:prstGeom prst="rightArrow">
            <a:avLst/>
          </a:prstGeom>
          <a:solidFill>
            <a:srgbClr val="60ACE5"/>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latin typeface="Grandview" panose="020B0502040204020203" pitchFamily="34" charset="0"/>
            </a:endParaRPr>
          </a:p>
        </p:txBody>
      </p:sp>
      <p:sp>
        <p:nvSpPr>
          <p:cNvPr id="2" name="Title 1">
            <a:extLst>
              <a:ext uri="{FF2B5EF4-FFF2-40B4-BE49-F238E27FC236}">
                <a16:creationId xmlns:a16="http://schemas.microsoft.com/office/drawing/2014/main" id="{0309FD9A-6C4C-6878-78B4-F1F390C18DF7}"/>
              </a:ext>
            </a:extLst>
          </p:cNvPr>
          <p:cNvSpPr>
            <a:spLocks noGrp="1"/>
          </p:cNvSpPr>
          <p:nvPr>
            <p:ph type="title"/>
          </p:nvPr>
        </p:nvSpPr>
        <p:spPr/>
        <p:txBody>
          <a:bodyPr>
            <a:noAutofit/>
          </a:bodyPr>
          <a:lstStyle/>
          <a:p>
            <a:r>
              <a:rPr lang="en-US" b="1">
                <a:ea typeface="Calibri Light"/>
                <a:cs typeface="Arial"/>
              </a:rPr>
              <a:t>Case #1: </a:t>
            </a:r>
            <a:r>
              <a:rPr lang="en-US" b="1">
                <a:ea typeface="Calibri Light"/>
                <a:cs typeface="Calibri Light"/>
              </a:rPr>
              <a:t>Lisa, </a:t>
            </a:r>
            <a:r>
              <a:rPr lang="en-US" b="1">
                <a:solidFill>
                  <a:schemeClr val="accent2"/>
                </a:solidFill>
                <a:ea typeface="Calibri Light"/>
                <a:cs typeface="Calibri Light"/>
              </a:rPr>
              <a:t>Event #2, a week later</a:t>
            </a:r>
            <a:endParaRPr lang="en-US" b="1">
              <a:solidFill>
                <a:schemeClr val="accent2"/>
              </a:solidFill>
              <a:ea typeface="Calibri"/>
              <a:cs typeface="Calibri"/>
            </a:endParaRPr>
          </a:p>
        </p:txBody>
      </p:sp>
      <p:sp>
        <p:nvSpPr>
          <p:cNvPr id="99" name="Rectangle: Rounded Corners 98">
            <a:extLst>
              <a:ext uri="{FF2B5EF4-FFF2-40B4-BE49-F238E27FC236}">
                <a16:creationId xmlns:a16="http://schemas.microsoft.com/office/drawing/2014/main" id="{4FC7D616-F8E9-DC06-DD63-3A6CDACA8CF1}"/>
              </a:ext>
            </a:extLst>
          </p:cNvPr>
          <p:cNvSpPr/>
          <p:nvPr/>
        </p:nvSpPr>
        <p:spPr>
          <a:xfrm>
            <a:off x="4374199" y="1993058"/>
            <a:ext cx="3441574" cy="3904112"/>
          </a:xfrm>
          <a:prstGeom prst="roundRect">
            <a:avLst/>
          </a:prstGeom>
          <a:solidFill>
            <a:schemeClr val="accent2">
              <a:lumMod val="75000"/>
            </a:schemeClr>
          </a:solidFill>
          <a:ln>
            <a:noFill/>
          </a:ln>
        </p:spPr>
        <p:style>
          <a:lnRef idx="0">
            <a:schemeClr val="accent1"/>
          </a:lnRef>
          <a:fillRef idx="3">
            <a:schemeClr val="accent1"/>
          </a:fillRef>
          <a:effectRef idx="3">
            <a:schemeClr val="accent1"/>
          </a:effectRef>
          <a:fontRef idx="minor">
            <a:schemeClr val="lt1"/>
          </a:fontRef>
        </p:style>
        <p:txBody>
          <a:bodyPr lIns="91440" tIns="45720" rIns="91440" bIns="45720" rtlCol="0" anchor="ctr"/>
          <a:lstStyle/>
          <a:p>
            <a:pPr algn="ctr"/>
            <a:r>
              <a:rPr lang="en-US" sz="2600" b="1" u="sng" dirty="0">
                <a:latin typeface="Grandview" panose="020B0502040204020203" pitchFamily="34" charset="0"/>
                <a:ea typeface="Calibri"/>
                <a:cs typeface="Calibri"/>
              </a:rPr>
              <a:t>Response</a:t>
            </a:r>
            <a:r>
              <a:rPr lang="en-US" sz="2600" b="1" dirty="0">
                <a:latin typeface="Grandview" panose="020B0502040204020203" pitchFamily="34" charset="0"/>
                <a:ea typeface="Calibri"/>
                <a:cs typeface="Calibri"/>
              </a:rPr>
              <a:t>:</a:t>
            </a:r>
          </a:p>
          <a:p>
            <a:pPr algn="ctr"/>
            <a:r>
              <a:rPr lang="en-US" sz="2600" dirty="0" err="1">
                <a:latin typeface="Grandview"/>
                <a:ea typeface="Calibri"/>
                <a:cs typeface="Calibri"/>
              </a:rPr>
              <a:t>Utox</a:t>
            </a:r>
            <a:r>
              <a:rPr lang="en-US" sz="2600" dirty="0">
                <a:latin typeface="Grandview"/>
                <a:ea typeface="Calibri"/>
                <a:cs typeface="Calibri"/>
              </a:rPr>
              <a:t> obtained without consent, visitor restrictions, </a:t>
            </a:r>
          </a:p>
          <a:p>
            <a:pPr algn="ctr"/>
            <a:r>
              <a:rPr lang="en-US" sz="2600" dirty="0">
                <a:latin typeface="Grandview" panose="020B0502040204020203" pitchFamily="34" charset="0"/>
                <a:ea typeface="Calibri"/>
                <a:cs typeface="Calibri"/>
              </a:rPr>
              <a:t>ACT consult</a:t>
            </a:r>
          </a:p>
        </p:txBody>
      </p:sp>
      <p:sp>
        <p:nvSpPr>
          <p:cNvPr id="132" name="Arrow: Right 131">
            <a:extLst>
              <a:ext uri="{FF2B5EF4-FFF2-40B4-BE49-F238E27FC236}">
                <a16:creationId xmlns:a16="http://schemas.microsoft.com/office/drawing/2014/main" id="{1C2C8AB0-03D8-C755-9CF4-45304572395B}"/>
              </a:ext>
            </a:extLst>
          </p:cNvPr>
          <p:cNvSpPr/>
          <p:nvPr/>
        </p:nvSpPr>
        <p:spPr>
          <a:xfrm>
            <a:off x="3648000" y="3613682"/>
            <a:ext cx="998051" cy="772756"/>
          </a:xfrm>
          <a:prstGeom prst="rightArrow">
            <a:avLst/>
          </a:prstGeom>
          <a:solidFill>
            <a:srgbClr val="60ACE5"/>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latin typeface="Grandview" panose="020B0502040204020203" pitchFamily="34" charset="0"/>
            </a:endParaRPr>
          </a:p>
        </p:txBody>
      </p:sp>
      <p:sp>
        <p:nvSpPr>
          <p:cNvPr id="129" name="Rectangle: Rounded Corners 128">
            <a:extLst>
              <a:ext uri="{FF2B5EF4-FFF2-40B4-BE49-F238E27FC236}">
                <a16:creationId xmlns:a16="http://schemas.microsoft.com/office/drawing/2014/main" id="{2BC2A575-F1FC-148A-F21D-AECB923E9524}"/>
              </a:ext>
            </a:extLst>
          </p:cNvPr>
          <p:cNvSpPr/>
          <p:nvPr/>
        </p:nvSpPr>
        <p:spPr>
          <a:xfrm>
            <a:off x="363703" y="1993057"/>
            <a:ext cx="3450982" cy="3907986"/>
          </a:xfrm>
          <a:prstGeom prst="roundRect">
            <a:avLst/>
          </a:prstGeom>
          <a:solidFill>
            <a:schemeClr val="accent2">
              <a:lumMod val="75000"/>
            </a:schemeClr>
          </a:solidFill>
          <a:ln>
            <a:noFill/>
          </a:ln>
        </p:spPr>
        <p:style>
          <a:lnRef idx="0">
            <a:schemeClr val="accent1"/>
          </a:lnRef>
          <a:fillRef idx="3">
            <a:schemeClr val="accent1"/>
          </a:fillRef>
          <a:effectRef idx="3">
            <a:schemeClr val="accent1"/>
          </a:effectRef>
          <a:fontRef idx="minor">
            <a:schemeClr val="lt1"/>
          </a:fontRef>
        </p:style>
        <p:txBody>
          <a:bodyPr lIns="91440" tIns="45720" rIns="91440" bIns="45720" rtlCol="0" anchor="ctr"/>
          <a:lstStyle/>
          <a:p>
            <a:pPr algn="ctr"/>
            <a:r>
              <a:rPr lang="en-US" sz="2600" b="1" u="sng" dirty="0">
                <a:latin typeface="Grandview"/>
                <a:ea typeface="Calibri"/>
                <a:cs typeface="Calibri"/>
              </a:rPr>
              <a:t>Event #2</a:t>
            </a:r>
            <a:r>
              <a:rPr lang="en-US" sz="2600" b="1" dirty="0">
                <a:latin typeface="Grandview"/>
                <a:ea typeface="Calibri"/>
                <a:cs typeface="Calibri"/>
              </a:rPr>
              <a:t>: </a:t>
            </a:r>
            <a:endParaRPr lang="en-US" sz="2600" dirty="0">
              <a:solidFill>
                <a:srgbClr val="000000"/>
              </a:solidFill>
              <a:latin typeface="Grandview"/>
              <a:ea typeface="Calibri"/>
              <a:cs typeface="Calibri"/>
            </a:endParaRPr>
          </a:p>
          <a:p>
            <a:pPr algn="ctr"/>
            <a:r>
              <a:rPr lang="en-US" sz="2600" dirty="0">
                <a:latin typeface="Grandview"/>
                <a:ea typeface="Calibri"/>
                <a:cs typeface="Calibri"/>
              </a:rPr>
              <a:t>RN finds patient sedated with lighter and pipe, patient responsive</a:t>
            </a:r>
            <a:endParaRPr lang="en-US" sz="2600" dirty="0">
              <a:solidFill>
                <a:srgbClr val="000000"/>
              </a:solidFill>
              <a:latin typeface="Grandview"/>
              <a:ea typeface="Calibri"/>
              <a:cs typeface="Calibri"/>
            </a:endParaRPr>
          </a:p>
        </p:txBody>
      </p:sp>
    </p:spTree>
    <p:extLst>
      <p:ext uri="{BB962C8B-B14F-4D97-AF65-F5344CB8AC3E}">
        <p14:creationId xmlns:p14="http://schemas.microsoft.com/office/powerpoint/2010/main" val="40855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P spid="134" grpId="0" animBg="1"/>
      <p:bldP spid="99" grpId="0" animBg="1"/>
      <p:bldP spid="132" grpId="0" animBg="1"/>
    </p:bldLst>
  </p:timing>
  <p:extLst>
    <p:ext uri="{6950BFC3-D8DA-4A85-94F7-54DA5524770B}">
      <p188:commentRel xmlns:p188="http://schemas.microsoft.com/office/powerpoint/2018/8/main" r:id="rId3"/>
    </p:ext>
  </p:extLst>
</p:sld>
</file>

<file path=ppt/theme/theme1.xml><?xml version="1.0" encoding="utf-8"?>
<a:theme xmlns:a="http://schemas.openxmlformats.org/drawingml/2006/main" name="Retrospect">
  <a:themeElements>
    <a:clrScheme name="Custom 2">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A54F1F"/>
      </a:accent5>
      <a:accent6>
        <a:srgbClr val="E4732E"/>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935BACA-9BCD-F54D-868F-291AE74F68AB}">
  <we:reference id="wa104380907" version="1.0.0.0" store="en-US" storeType="OMEX"/>
  <we:alternateReferences>
    <we:reference id="WA104380907" version="1.0.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496</TotalTime>
  <Words>2465</Words>
  <Application>Microsoft Office PowerPoint</Application>
  <PresentationFormat>Widescreen</PresentationFormat>
  <Paragraphs>223</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Arial,Sans-Serif</vt:lpstr>
      <vt:lpstr>Calibri</vt:lpstr>
      <vt:lpstr>Grandview</vt:lpstr>
      <vt:lpstr>Times New Roman</vt:lpstr>
      <vt:lpstr>Retrospect</vt:lpstr>
      <vt:lpstr>”They Treat Me Differently Now” Two Disparate Responses to In-Hospital Substance Use</vt:lpstr>
      <vt:lpstr>Disclosures</vt:lpstr>
      <vt:lpstr>Have you encountered in-hospital substance use (IHSU)?</vt:lpstr>
      <vt:lpstr>Goals &amp; Objectives</vt:lpstr>
      <vt:lpstr>Background</vt:lpstr>
      <vt:lpstr>Patient-Centered IHSU Policy</vt:lpstr>
      <vt:lpstr>Case #1: Lisa 39 y/o woman  </vt:lpstr>
      <vt:lpstr>Case #1: Lisa, Event #1</vt:lpstr>
      <vt:lpstr>Case #1: Lisa, Event #2, a week later</vt:lpstr>
      <vt:lpstr>Case #2: Kim 47 y/o woman</vt:lpstr>
      <vt:lpstr>Case #2: Kim</vt:lpstr>
      <vt:lpstr>PowerPoint Presentation</vt:lpstr>
      <vt:lpstr>Key Takeaways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to ACT:  Addiction Care Team</dc:title>
  <dc:creator>Marlene Martin</dc:creator>
  <cp:lastModifiedBy>Rental End User</cp:lastModifiedBy>
  <cp:revision>307</cp:revision>
  <cp:lastPrinted>2022-10-12T21:27:50Z</cp:lastPrinted>
  <dcterms:created xsi:type="dcterms:W3CDTF">2020-08-31T16:39:46Z</dcterms:created>
  <dcterms:modified xsi:type="dcterms:W3CDTF">2024-11-15T19:21:54Z</dcterms:modified>
</cp:coreProperties>
</file>