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9" r:id="rId3"/>
  </p:sldMasterIdLst>
  <p:notesMasterIdLst>
    <p:notesMasterId r:id="rId14"/>
  </p:notesMasterIdLst>
  <p:handoutMasterIdLst>
    <p:handoutMasterId r:id="rId15"/>
  </p:handoutMasterIdLst>
  <p:sldIdLst>
    <p:sldId id="256" r:id="rId4"/>
    <p:sldId id="342" r:id="rId5"/>
    <p:sldId id="350" r:id="rId6"/>
    <p:sldId id="341" r:id="rId7"/>
    <p:sldId id="347" r:id="rId8"/>
    <p:sldId id="343" r:id="rId9"/>
    <p:sldId id="344" r:id="rId10"/>
    <p:sldId id="345" r:id="rId11"/>
    <p:sldId id="346" r:id="rId12"/>
    <p:sldId id="30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5"/>
    <a:srgbClr val="CBB379"/>
    <a:srgbClr val="9BBF71"/>
    <a:srgbClr val="7DE5CB"/>
    <a:srgbClr val="BFC2C9"/>
    <a:srgbClr val="AAACB2"/>
    <a:srgbClr val="55D6E8"/>
    <a:srgbClr val="5AD6E7"/>
    <a:srgbClr val="EE7874"/>
    <a:srgbClr val="91B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72760" autoAdjust="0"/>
  </p:normalViewPr>
  <p:slideViewPr>
    <p:cSldViewPr snapToGrid="0">
      <p:cViewPr varScale="1">
        <p:scale>
          <a:sx n="80" d="100"/>
          <a:sy n="80" d="100"/>
        </p:scale>
        <p:origin x="21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7" d="100"/>
          <a:sy n="107" d="100"/>
        </p:scale>
        <p:origin x="320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53EBD-2868-854D-B7E4-FEB3D2B729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E9156-2865-E34D-B5BE-6030F5B648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349C0C-E19E-2A41-9ADF-2987DE64CDD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48FF2-80CA-5040-A76B-E7E8773EE7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E9548-A76A-A44A-B5A6-B38389EF44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6A50A9-82D1-EE42-A9BF-9F5047B5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84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AE1E33-D903-42F5-918E-4EEA31BDA9DA}" type="datetimeFigureOut">
              <a:rPr lang="en-US" smtClean="0"/>
              <a:t>11/22/2024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39F632-0407-4C0A-BE8F-CDAC80746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6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F632-0407-4C0A-BE8F-CDAC807460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4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F632-0407-4C0A-BE8F-CDAC807460C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4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F632-0407-4C0A-BE8F-CDAC807460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7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F632-0407-4C0A-BE8F-CDAC807460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40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F632-0407-4C0A-BE8F-CDAC807460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2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en-US" dirty="0"/>
              <a:t>.   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F632-0407-4C0A-BE8F-CDAC807460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72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="1" dirty="0">
              <a:solidFill>
                <a:srgbClr val="000000"/>
              </a:solidFill>
              <a:latin typeface="+mj-lt"/>
              <a:ea typeface="MS PGothic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F632-0407-4C0A-BE8F-CDAC807460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04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  <a:defRPr/>
            </a:pPr>
            <a:endParaRPr lang="en-US" b="1" dirty="0">
              <a:latin typeface="Arial"/>
              <a:ea typeface="MS PGothic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F632-0407-4C0A-BE8F-CDAC807460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4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F632-0407-4C0A-BE8F-CDAC807460C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67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F632-0407-4C0A-BE8F-CDAC807460C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2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E2FEF-1BFF-7B1D-D798-E139B0719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452C5-408C-3816-E6B4-2CB1EF583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1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/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5B5AF314-6C09-934D-BDD2-4D265D3A7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785" y="0"/>
            <a:ext cx="12054215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9B43E3F-9CDB-1941-90CE-D4A6CAA346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73" y="6064223"/>
            <a:ext cx="2613718" cy="4757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062460-7156-124C-8F95-CF83C8A652D2}"/>
              </a:ext>
            </a:extLst>
          </p:cNvPr>
          <p:cNvSpPr/>
          <p:nvPr userDrawn="1"/>
        </p:nvSpPr>
        <p:spPr>
          <a:xfrm>
            <a:off x="0" y="0"/>
            <a:ext cx="142240" cy="6858000"/>
          </a:xfrm>
          <a:prstGeom prst="rect">
            <a:avLst/>
          </a:prstGeom>
          <a:solidFill>
            <a:srgbClr val="CBB3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2994B7-EBE5-5547-9B7C-94C22155B6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6068" y="2876656"/>
            <a:ext cx="5997575" cy="1236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SECTION BREAK/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95625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/Break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ll building in a city&#10;&#10;Description automatically generated">
            <a:extLst>
              <a:ext uri="{FF2B5EF4-FFF2-40B4-BE49-F238E27FC236}">
                <a16:creationId xmlns:a16="http://schemas.microsoft.com/office/drawing/2014/main" id="{DF83CFDB-866D-584A-BB61-1DD61C588C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"/>
          <a:stretch/>
        </p:blipFill>
        <p:spPr>
          <a:xfrm>
            <a:off x="131848" y="0"/>
            <a:ext cx="1206015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8C1C290-7C3A-DF40-ACF5-3AA105F08442}"/>
              </a:ext>
            </a:extLst>
          </p:cNvPr>
          <p:cNvSpPr/>
          <p:nvPr userDrawn="1"/>
        </p:nvSpPr>
        <p:spPr>
          <a:xfrm>
            <a:off x="0" y="0"/>
            <a:ext cx="142240" cy="6858000"/>
          </a:xfrm>
          <a:prstGeom prst="rect">
            <a:avLst/>
          </a:prstGeom>
          <a:solidFill>
            <a:srgbClr val="CBB3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1209DC4-2E36-7146-9313-FC96B03FA9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139" y="456830"/>
            <a:ext cx="5997575" cy="1236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SECTION BREAK/ TRANSITION SLIDE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92E7E29-3EA7-F04E-BFA2-AD7947BCF6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73" y="6064223"/>
            <a:ext cx="2613718" cy="4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51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/Break 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large building&#10;&#10;Description automatically generated">
            <a:extLst>
              <a:ext uri="{FF2B5EF4-FFF2-40B4-BE49-F238E27FC236}">
                <a16:creationId xmlns:a16="http://schemas.microsoft.com/office/drawing/2014/main" id="{3762F0A7-6FD3-E14B-A3CA-A2AFC5F41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092" y="0"/>
            <a:ext cx="12056908" cy="6858000"/>
          </a:xfrm>
          <a:prstGeom prst="rect">
            <a:avLst/>
          </a:prstGeom>
        </p:spPr>
      </p:pic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66A599F1-992C-6646-91DC-715705FA16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901" y="3611916"/>
            <a:ext cx="5997575" cy="1236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SECTION BREAK/ TRANSITION SLIDE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3D31933-7D67-D54C-8048-59AD4560A6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73" y="6064223"/>
            <a:ext cx="2613718" cy="4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9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/Break 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ign in front of a building&#10;&#10;Description automatically generated">
            <a:extLst>
              <a:ext uri="{FF2B5EF4-FFF2-40B4-BE49-F238E27FC236}">
                <a16:creationId xmlns:a16="http://schemas.microsoft.com/office/drawing/2014/main" id="{488A7EE0-3EE9-1B41-B9FF-7373BABDD7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02" y="0"/>
            <a:ext cx="12046040" cy="68580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2346E69-E968-314F-865C-5B7DFCB7E6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73" y="6064223"/>
            <a:ext cx="2613718" cy="475769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427CB90-B1AF-F346-BC89-EC44BBEC3D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613" y="532873"/>
            <a:ext cx="5997575" cy="1236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SECTION BREAK/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05734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luttered desk&#10;&#10;Description automatically generated">
            <a:extLst>
              <a:ext uri="{FF2B5EF4-FFF2-40B4-BE49-F238E27FC236}">
                <a16:creationId xmlns:a16="http://schemas.microsoft.com/office/drawing/2014/main" id="{1CF682F6-C293-6A4D-9B1E-DF7CC929D3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15" y="-1"/>
            <a:ext cx="12056885" cy="6858001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510073B-537B-0D49-B4E1-5AC772D5D1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810667"/>
            <a:ext cx="5997575" cy="1236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SECTION BREAK/ TRANSITION 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CE911-8C0F-D644-9594-86E95F21AB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873" y="6054291"/>
            <a:ext cx="2613718" cy="4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7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view of a city&#10;&#10;Description automatically generated">
            <a:extLst>
              <a:ext uri="{FF2B5EF4-FFF2-40B4-BE49-F238E27FC236}">
                <a16:creationId xmlns:a16="http://schemas.microsoft.com/office/drawing/2014/main" id="{AE3A9CA1-3A58-114E-BACF-9ED266B04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146" y="0"/>
            <a:ext cx="12041463" cy="6858000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CFFE94B-123E-C04C-82CB-EE0C2A59F6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587013"/>
            <a:ext cx="5997575" cy="1236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SECTION BREAK/ TRANSITION SLIDE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87BEBE7-662D-334D-B3DD-14531AD2B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73" y="6064223"/>
            <a:ext cx="2613718" cy="4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2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iew of a city at night&#10;&#10;Description automatically generated">
            <a:extLst>
              <a:ext uri="{FF2B5EF4-FFF2-40B4-BE49-F238E27FC236}">
                <a16:creationId xmlns:a16="http://schemas.microsoft.com/office/drawing/2014/main" id="{3C3AEF05-C58F-7B4F-A88C-D5659D3A5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140147" y="-1"/>
            <a:ext cx="12041462" cy="6858001"/>
          </a:xfrm>
          <a:prstGeom prst="rect">
            <a:avLst/>
          </a:prstGeom>
        </p:spPr>
      </p:pic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747931A-6D7B-6240-AF8E-4807102570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587013"/>
            <a:ext cx="5997575" cy="1236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SECTION BREAK/ TRANSITION SLIDE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72352A9-751F-A14B-A030-D47E30C63B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73" y="6064223"/>
            <a:ext cx="2613718" cy="4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56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08882-2E2A-76A5-7EB0-F5DDF93BD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211C5-1683-B32F-3D3F-8704D5ADD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496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69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6203-7543-CE47-8A1E-A889E9113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785" y="620440"/>
            <a:ext cx="4992556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HEADING TEXT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FC070BE-1FEE-F04B-B456-3EF06CBAAE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785" y="2244844"/>
            <a:ext cx="4660243" cy="830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We are a world-class medical destination at the forefront of transformative education, science, medicine, and healthcare.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45ACD58-D78E-8E48-9455-5C51433032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802" y="3610038"/>
            <a:ext cx="4660900" cy="256063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23DA182-ED9A-0045-A9F8-B4FE7EBCB5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785" y="3256878"/>
            <a:ext cx="2700338" cy="330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4D301D-51D2-7B49-B36F-2D3B066FD32F}"/>
              </a:ext>
            </a:extLst>
          </p:cNvPr>
          <p:cNvSpPr/>
          <p:nvPr userDrawn="1"/>
        </p:nvSpPr>
        <p:spPr>
          <a:xfrm>
            <a:off x="0" y="555892"/>
            <a:ext cx="416859" cy="1219120"/>
          </a:xfrm>
          <a:prstGeom prst="rect">
            <a:avLst/>
          </a:prstGeom>
          <a:solidFill>
            <a:srgbClr val="CBB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BBB4CB9C-ACE6-C049-B0B7-CFE3862C2E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5887" y="1"/>
            <a:ext cx="5636113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INSERT</a:t>
            </a:r>
            <a:br>
              <a:rPr lang="en-US" dirty="0"/>
            </a:br>
            <a:r>
              <a:rPr lang="en-US" dirty="0"/>
              <a:t>PICTURE OR GRAPHIC</a:t>
            </a:r>
          </a:p>
        </p:txBody>
      </p:sp>
    </p:spTree>
    <p:extLst>
      <p:ext uri="{BB962C8B-B14F-4D97-AF65-F5344CB8AC3E}">
        <p14:creationId xmlns:p14="http://schemas.microsoft.com/office/powerpoint/2010/main" val="175061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A6B9E0-8BB5-5A4E-B3FD-96457F7267FA}"/>
              </a:ext>
            </a:extLst>
          </p:cNvPr>
          <p:cNvSpPr/>
          <p:nvPr userDrawn="1"/>
        </p:nvSpPr>
        <p:spPr>
          <a:xfrm>
            <a:off x="0" y="555892"/>
            <a:ext cx="416859" cy="707886"/>
          </a:xfrm>
          <a:prstGeom prst="rect">
            <a:avLst/>
          </a:prstGeom>
          <a:solidFill>
            <a:srgbClr val="CBB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8EB69E-47F3-694D-A275-23388F3B4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784" y="620441"/>
            <a:ext cx="9143215" cy="6433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HEADING TEXT GOES HERE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0F974FB2-8D75-DA41-B324-DD4C53B0A3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784" y="1922114"/>
            <a:ext cx="4660243" cy="830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We are a world-class medical destination at the forefront of transformative education, science, medicine, and healthcare. 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2C089CB9-1237-DF47-979F-BF42687AD1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801" y="3278343"/>
            <a:ext cx="4660900" cy="256063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1AA03A5E-6068-E541-BC6B-D15350A09A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784" y="2925183"/>
            <a:ext cx="2700338" cy="330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8AE174FD-3800-994F-BFA6-327768F383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4724" y="1922114"/>
            <a:ext cx="5324475" cy="39168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INSERT</a:t>
            </a:r>
            <a:br>
              <a:rPr lang="en-US" dirty="0"/>
            </a:br>
            <a:r>
              <a:rPr lang="en-US" dirty="0"/>
              <a:t>PICTURE OR GRAPHIC</a:t>
            </a:r>
          </a:p>
        </p:txBody>
      </p:sp>
    </p:spTree>
    <p:extLst>
      <p:ext uri="{BB962C8B-B14F-4D97-AF65-F5344CB8AC3E}">
        <p14:creationId xmlns:p14="http://schemas.microsoft.com/office/powerpoint/2010/main" val="280710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nical Ca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F646B38-2DA4-0D4B-ADBF-652AA90F5193}"/>
              </a:ext>
            </a:extLst>
          </p:cNvPr>
          <p:cNvGrpSpPr/>
          <p:nvPr userDrawn="1"/>
        </p:nvGrpSpPr>
        <p:grpSpPr>
          <a:xfrm>
            <a:off x="600622" y="494100"/>
            <a:ext cx="946988" cy="946988"/>
            <a:chOff x="3693446" y="2806995"/>
            <a:chExt cx="946988" cy="94698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9BCEFF0-634C-2141-9CAA-A4B41968BB86}"/>
                </a:ext>
              </a:extLst>
            </p:cNvPr>
            <p:cNvSpPr/>
            <p:nvPr/>
          </p:nvSpPr>
          <p:spPr>
            <a:xfrm>
              <a:off x="3693446" y="2806995"/>
              <a:ext cx="946988" cy="9469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BB37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B0DEC4-6C7E-2D41-86D8-E0D0C3DBA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9665" y="2909785"/>
              <a:ext cx="720601" cy="720601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DF9BF6F-5BE5-A949-A2BE-FEB6D3DE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829" y="811650"/>
            <a:ext cx="4660243" cy="3118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CLINICAL CARE HEADLINE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32BF96A-B5EB-CE4D-B28C-D3E503A430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784" y="1922114"/>
            <a:ext cx="4660243" cy="830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We are a world-class medical destination at the forefront of transformative education, science, medicine, and healthcare. 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B78C0FC2-AC0D-294F-9B31-E0C4B664BC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801" y="3278343"/>
            <a:ext cx="4660900" cy="256063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97048F38-8868-E245-9A6A-ACE7B8690C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784" y="2925183"/>
            <a:ext cx="2700338" cy="330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2C5BB342-F305-7C4A-AB1C-2B52530AF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5887" y="1"/>
            <a:ext cx="5636113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INSERT</a:t>
            </a:r>
            <a:br>
              <a:rPr lang="en-US" dirty="0"/>
            </a:br>
            <a:r>
              <a:rPr lang="en-US" dirty="0"/>
              <a:t>PICTURE OR GRAPHIC</a:t>
            </a:r>
          </a:p>
        </p:txBody>
      </p:sp>
    </p:spTree>
    <p:extLst>
      <p:ext uri="{BB962C8B-B14F-4D97-AF65-F5344CB8AC3E}">
        <p14:creationId xmlns:p14="http://schemas.microsoft.com/office/powerpoint/2010/main" val="257225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797ACA-64C8-7D40-89A6-029F81442CA3}"/>
              </a:ext>
            </a:extLst>
          </p:cNvPr>
          <p:cNvGrpSpPr/>
          <p:nvPr userDrawn="1"/>
        </p:nvGrpSpPr>
        <p:grpSpPr>
          <a:xfrm>
            <a:off x="600622" y="494100"/>
            <a:ext cx="946988" cy="946988"/>
            <a:chOff x="600622" y="494100"/>
            <a:chExt cx="946988" cy="94698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FF4B835-26A5-6446-8C81-08408FEF2E79}"/>
                </a:ext>
              </a:extLst>
            </p:cNvPr>
            <p:cNvSpPr/>
            <p:nvPr/>
          </p:nvSpPr>
          <p:spPr>
            <a:xfrm>
              <a:off x="600622" y="494100"/>
              <a:ext cx="946988" cy="9469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BB37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C1B9D8A2-E10E-C240-BB52-98F817076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483" y="658960"/>
              <a:ext cx="617266" cy="617266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25F7162-D169-464C-AC28-508EBE308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829" y="811650"/>
            <a:ext cx="4660243" cy="3118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INNOVATION HEADLINE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A904540-C743-F240-9D83-88C35256DD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784" y="1922114"/>
            <a:ext cx="4660243" cy="830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We are a world-class medical destination at the forefront of transformative education, science, medicine, and healthcare. 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C27EDD35-7F0C-4E41-A6AF-912CBA83E0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801" y="3278343"/>
            <a:ext cx="4660900" cy="256063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62B64F62-B39C-884B-AA09-8D7E8B40FD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784" y="2925183"/>
            <a:ext cx="2700338" cy="330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6B375AC-58B2-7345-BDF1-578A007A55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5887" y="1"/>
            <a:ext cx="5636113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INSERT</a:t>
            </a:r>
            <a:br>
              <a:rPr lang="en-US" dirty="0"/>
            </a:br>
            <a:r>
              <a:rPr lang="en-US" dirty="0"/>
              <a:t>PICTURE OR GRAPHIC</a:t>
            </a:r>
          </a:p>
        </p:txBody>
      </p:sp>
    </p:spTree>
    <p:extLst>
      <p:ext uri="{BB962C8B-B14F-4D97-AF65-F5344CB8AC3E}">
        <p14:creationId xmlns:p14="http://schemas.microsoft.com/office/powerpoint/2010/main" val="64678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5AD0B6-2B6C-FA4D-ABA4-26B7B50E3F8B}"/>
              </a:ext>
            </a:extLst>
          </p:cNvPr>
          <p:cNvGrpSpPr/>
          <p:nvPr userDrawn="1"/>
        </p:nvGrpSpPr>
        <p:grpSpPr>
          <a:xfrm>
            <a:off x="600622" y="494100"/>
            <a:ext cx="946988" cy="946988"/>
            <a:chOff x="600622" y="494100"/>
            <a:chExt cx="946988" cy="94698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F3A379D-1320-A64A-8C76-30C9FE7FC1BD}"/>
                </a:ext>
              </a:extLst>
            </p:cNvPr>
            <p:cNvSpPr/>
            <p:nvPr/>
          </p:nvSpPr>
          <p:spPr>
            <a:xfrm>
              <a:off x="600622" y="494100"/>
              <a:ext cx="946988" cy="9469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BB37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7CB0C8-EBE5-7748-8915-FC6D08E1C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972" y="615449"/>
              <a:ext cx="704288" cy="704288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51C049B-037A-E74B-943B-377837A7AA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829" y="811650"/>
            <a:ext cx="4581107" cy="3118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RESEARCH HEADLINE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97AAA9A8-1C75-6440-999B-00827C6CC0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784" y="1922114"/>
            <a:ext cx="4660243" cy="830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We are a world-class medical destination at the forefront of transformative education, science, medicine, and healthcare. 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94B577A8-CF1D-3142-A816-011F969413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801" y="3278343"/>
            <a:ext cx="4660900" cy="256063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8FF370A9-2602-D74B-AE49-0AC661AFF6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784" y="2925183"/>
            <a:ext cx="2700338" cy="330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453BF050-CD13-C94C-B9CE-B2E72A1FA2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5887" y="1"/>
            <a:ext cx="5636113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INSERT</a:t>
            </a:r>
            <a:br>
              <a:rPr lang="en-US" dirty="0"/>
            </a:br>
            <a:r>
              <a:rPr lang="en-US" dirty="0"/>
              <a:t>PICTURE OR GRAPHIC</a:t>
            </a:r>
          </a:p>
        </p:txBody>
      </p:sp>
    </p:spTree>
    <p:extLst>
      <p:ext uri="{BB962C8B-B14F-4D97-AF65-F5344CB8AC3E}">
        <p14:creationId xmlns:p14="http://schemas.microsoft.com/office/powerpoint/2010/main" val="389786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525F57E-86A8-8144-8038-AEFA51EB9EED}"/>
              </a:ext>
            </a:extLst>
          </p:cNvPr>
          <p:cNvSpPr/>
          <p:nvPr userDrawn="1"/>
        </p:nvSpPr>
        <p:spPr>
          <a:xfrm>
            <a:off x="600622" y="494100"/>
            <a:ext cx="946988" cy="9469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BB3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53CE1-7B8D-F74E-9A10-561D816A7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79" y="598495"/>
            <a:ext cx="765089" cy="76508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FCD0229-8FEF-1A41-9E88-9ED0CD2C6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829" y="811650"/>
            <a:ext cx="4660243" cy="3118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EDUCATION HEADLINE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34875887-C26C-EF4B-9E8B-B815DE9A0D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784" y="1922114"/>
            <a:ext cx="4660243" cy="830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We are a world-class medical destination at the forefront of transformative education, science, medicine, and healthcare. 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2DD5ABC8-4DA4-B141-AA0E-20711C262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801" y="3278343"/>
            <a:ext cx="4660900" cy="256063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3CF7DBDE-C516-2645-9102-1B4C37B249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784" y="2925183"/>
            <a:ext cx="2700338" cy="330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987A6143-9BFB-0640-8A56-E6D2AFCAE1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5887" y="1"/>
            <a:ext cx="5636113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INSERT</a:t>
            </a:r>
            <a:br>
              <a:rPr lang="en-US" dirty="0"/>
            </a:br>
            <a:r>
              <a:rPr lang="en-US" dirty="0"/>
              <a:t>PICTURE OR GRAPHIC</a:t>
            </a:r>
          </a:p>
        </p:txBody>
      </p:sp>
    </p:spTree>
    <p:extLst>
      <p:ext uri="{BB962C8B-B14F-4D97-AF65-F5344CB8AC3E}">
        <p14:creationId xmlns:p14="http://schemas.microsoft.com/office/powerpoint/2010/main" val="244891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Text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9AFDB238-CE84-D341-B157-1AA523A75A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2966" y="2543238"/>
            <a:ext cx="4660900" cy="256063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Pct val="11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0EAD4234-EBED-FC4C-AC38-CEE9D58735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2949" y="2100430"/>
            <a:ext cx="2700338" cy="330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SUBHEADER TEXT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9F6BA08-429D-4C46-A161-74FD957782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2825" y="1389063"/>
            <a:ext cx="5324475" cy="3998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INSERT</a:t>
            </a:r>
            <a:br>
              <a:rPr lang="en-US" dirty="0"/>
            </a:br>
            <a:r>
              <a:rPr lang="en-US" dirty="0"/>
              <a:t>PICTURE OR GRAPHIC</a:t>
            </a:r>
          </a:p>
        </p:txBody>
      </p:sp>
    </p:spTree>
    <p:extLst>
      <p:ext uri="{BB962C8B-B14F-4D97-AF65-F5344CB8AC3E}">
        <p14:creationId xmlns:p14="http://schemas.microsoft.com/office/powerpoint/2010/main" val="366850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4000">
              <a:schemeClr val="bg1">
                <a:lumMod val="97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0C6E7D-0691-E845-A7E5-00631560AC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94001"/>
            <a:ext cx="12191999" cy="7052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90085F-B6F6-BB4C-AFE0-865C96C35AB6}"/>
              </a:ext>
            </a:extLst>
          </p:cNvPr>
          <p:cNvSpPr/>
          <p:nvPr userDrawn="1"/>
        </p:nvSpPr>
        <p:spPr>
          <a:xfrm>
            <a:off x="2" y="2017795"/>
            <a:ext cx="8525434" cy="894007"/>
          </a:xfrm>
          <a:prstGeom prst="rect">
            <a:avLst/>
          </a:prstGeom>
          <a:solidFill>
            <a:srgbClr val="CFB87C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F23775-81D2-0941-971E-8BD0B8611163}"/>
              </a:ext>
            </a:extLst>
          </p:cNvPr>
          <p:cNvSpPr txBox="1">
            <a:spLocks/>
          </p:cNvSpPr>
          <p:nvPr userDrawn="1"/>
        </p:nvSpPr>
        <p:spPr>
          <a:xfrm>
            <a:off x="241433" y="2117487"/>
            <a:ext cx="9144000" cy="8940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POWERPOINT TITLE	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9E7E00-36E3-3542-B275-5CBA869A6B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190" y="1176983"/>
            <a:ext cx="6401094" cy="61484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F865A41-D263-7E44-AD86-0DD07B34166B}"/>
              </a:ext>
            </a:extLst>
          </p:cNvPr>
          <p:cNvSpPr txBox="1">
            <a:spLocks/>
          </p:cNvSpPr>
          <p:nvPr userDrawn="1"/>
        </p:nvSpPr>
        <p:spPr>
          <a:xfrm>
            <a:off x="1225519" y="2911802"/>
            <a:ext cx="7299917" cy="63848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latin typeface="Helvetica Light" panose="020B0403020202020204" pitchFamily="34" charset="0"/>
              </a:rPr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66104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Meiryo" charset="-128"/>
        <a:buChar char="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Wingdings" charset="2"/>
        <a:buChar char="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Meiryo" charset="-128"/>
        <a:buChar char="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Wingdings" charset="2"/>
        <a:buChar char="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Meiryo" charset="-128"/>
        <a:buChar char="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889B16-B69F-144B-9575-31ACC7D7EEB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873" y="6054291"/>
            <a:ext cx="2613718" cy="4757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9D82DB-C54A-DD48-ACC9-321C5E21CB24}"/>
              </a:ext>
            </a:extLst>
          </p:cNvPr>
          <p:cNvSpPr/>
          <p:nvPr userDrawn="1"/>
        </p:nvSpPr>
        <p:spPr>
          <a:xfrm>
            <a:off x="9987280" y="6317974"/>
            <a:ext cx="21587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PRESENTATION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4A15A6-10A8-0C48-9D7A-94270C27E8FC}"/>
              </a:ext>
            </a:extLst>
          </p:cNvPr>
          <p:cNvCxnSpPr>
            <a:cxnSpLocks/>
          </p:cNvCxnSpPr>
          <p:nvPr userDrawn="1"/>
        </p:nvCxnSpPr>
        <p:spPr>
          <a:xfrm>
            <a:off x="10324990" y="6266539"/>
            <a:ext cx="14833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D1A38E3-D28F-1C42-BDF8-EC581A238458}"/>
              </a:ext>
            </a:extLst>
          </p:cNvPr>
          <p:cNvSpPr/>
          <p:nvPr userDrawn="1"/>
        </p:nvSpPr>
        <p:spPr>
          <a:xfrm>
            <a:off x="0" y="0"/>
            <a:ext cx="142240" cy="6858000"/>
          </a:xfrm>
          <a:prstGeom prst="rect">
            <a:avLst/>
          </a:prstGeom>
          <a:solidFill>
            <a:srgbClr val="CBB3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1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1" r:id="rId2"/>
    <p:sldLayoutId id="2147483687" r:id="rId3"/>
    <p:sldLayoutId id="2147483688" r:id="rId4"/>
    <p:sldLayoutId id="2147483696" r:id="rId5"/>
    <p:sldLayoutId id="2147483697" r:id="rId6"/>
    <p:sldLayoutId id="2147483698" r:id="rId7"/>
    <p:sldLayoutId id="2147483689" r:id="rId8"/>
    <p:sldLayoutId id="2147483692" r:id="rId9"/>
    <p:sldLayoutId id="2147483693" r:id="rId10"/>
    <p:sldLayoutId id="2147483694" r:id="rId11"/>
    <p:sldLayoutId id="2147483695" r:id="rId12"/>
    <p:sldLayoutId id="2147483700" r:id="rId13"/>
    <p:sldLayoutId id="2147483701" r:id="rId14"/>
    <p:sldLayoutId id="214748370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CB55F-7018-8045-A62A-AFC80237AC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6261"/>
            <a:ext cx="12191999" cy="69507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999311-31A2-5445-A802-17D1F02724AC}"/>
              </a:ext>
            </a:extLst>
          </p:cNvPr>
          <p:cNvSpPr/>
          <p:nvPr userDrawn="1"/>
        </p:nvSpPr>
        <p:spPr>
          <a:xfrm>
            <a:off x="1" y="2025525"/>
            <a:ext cx="7858584" cy="894007"/>
          </a:xfrm>
          <a:prstGeom prst="rect">
            <a:avLst/>
          </a:prstGeom>
          <a:solidFill>
            <a:srgbClr val="CFB87C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93065C-C879-5E46-9E43-F2AA0068548C}"/>
              </a:ext>
            </a:extLst>
          </p:cNvPr>
          <p:cNvSpPr txBox="1">
            <a:spLocks/>
          </p:cNvSpPr>
          <p:nvPr userDrawn="1"/>
        </p:nvSpPr>
        <p:spPr>
          <a:xfrm>
            <a:off x="1457490" y="1929783"/>
            <a:ext cx="9144000" cy="10854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A806-CA4D-C646-9E64-B6D7EDF6E1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7490" y="1219201"/>
            <a:ext cx="6401094" cy="61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6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604670C-E670-CE47-9545-E6736381DE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94001"/>
            <a:ext cx="12191999" cy="7052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F7BDD8-8641-8841-9B92-E853C2D4F027}"/>
              </a:ext>
            </a:extLst>
          </p:cNvPr>
          <p:cNvSpPr/>
          <p:nvPr/>
        </p:nvSpPr>
        <p:spPr>
          <a:xfrm>
            <a:off x="2" y="2017795"/>
            <a:ext cx="8525434" cy="894007"/>
          </a:xfrm>
          <a:prstGeom prst="rect">
            <a:avLst/>
          </a:prstGeom>
          <a:solidFill>
            <a:srgbClr val="CFB87C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B4D204A-4FCA-0344-A580-1895CAC5DF14}"/>
              </a:ext>
            </a:extLst>
          </p:cNvPr>
          <p:cNvSpPr txBox="1">
            <a:spLocks/>
          </p:cNvSpPr>
          <p:nvPr/>
        </p:nvSpPr>
        <p:spPr>
          <a:xfrm>
            <a:off x="241433" y="2117487"/>
            <a:ext cx="9144000" cy="8940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Tianeptine Use Disorder Treated with Methadone Maintenance: A Case Report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BA0C49-94AF-6348-A500-6FFC79924F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190" y="1176983"/>
            <a:ext cx="6401094" cy="6148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3C19C29-F206-A74F-A2B5-7A04A5F61F07}"/>
              </a:ext>
            </a:extLst>
          </p:cNvPr>
          <p:cNvSpPr txBox="1">
            <a:spLocks/>
          </p:cNvSpPr>
          <p:nvPr/>
        </p:nvSpPr>
        <p:spPr>
          <a:xfrm>
            <a:off x="1225519" y="2911802"/>
            <a:ext cx="7299917" cy="63848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latin typeface="Helvetica Light" panose="020B0403020202020204" pitchFamily="34" charset="0"/>
              </a:rPr>
              <a:t>Morgan Avery PA-C, MPH</a:t>
            </a:r>
          </a:p>
          <a:p>
            <a:pPr algn="r"/>
            <a:r>
              <a:rPr lang="en-US" sz="2800" dirty="0">
                <a:latin typeface="Helvetica Light" panose="020B0403020202020204" pitchFamily="34" charset="0"/>
              </a:rPr>
              <a:t>D. Tyler Coyle MD, MS</a:t>
            </a:r>
          </a:p>
        </p:txBody>
      </p:sp>
    </p:spTree>
    <p:extLst>
      <p:ext uri="{BB962C8B-B14F-4D97-AF65-F5344CB8AC3E}">
        <p14:creationId xmlns:p14="http://schemas.microsoft.com/office/powerpoint/2010/main" val="1267912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604670C-E670-CE47-9545-E6736381DE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6261"/>
            <a:ext cx="12191999" cy="69507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F7BDD8-8641-8841-9B92-E853C2D4F027}"/>
              </a:ext>
            </a:extLst>
          </p:cNvPr>
          <p:cNvSpPr/>
          <p:nvPr/>
        </p:nvSpPr>
        <p:spPr>
          <a:xfrm>
            <a:off x="1" y="2025525"/>
            <a:ext cx="7858584" cy="894007"/>
          </a:xfrm>
          <a:prstGeom prst="rect">
            <a:avLst/>
          </a:prstGeom>
          <a:solidFill>
            <a:srgbClr val="CFB87C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B4D204A-4FCA-0344-A580-1895CAC5DF14}"/>
              </a:ext>
            </a:extLst>
          </p:cNvPr>
          <p:cNvSpPr txBox="1">
            <a:spLocks/>
          </p:cNvSpPr>
          <p:nvPr/>
        </p:nvSpPr>
        <p:spPr>
          <a:xfrm>
            <a:off x="1457490" y="1929783"/>
            <a:ext cx="9144000" cy="10854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BA0C49-94AF-6348-A500-6FFC79924F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7490" y="1219201"/>
            <a:ext cx="6401094" cy="61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0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6E4ACD-EF4F-664E-945C-88E113A85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3649" y="611190"/>
            <a:ext cx="2700338" cy="330530"/>
          </a:xfrm>
        </p:spPr>
        <p:txBody>
          <a:bodyPr lIns="91440" tIns="45720" rIns="91440" bIns="45720" anchor="t"/>
          <a:lstStyle/>
          <a:p>
            <a:r>
              <a:rPr lang="en-US" sz="3600" dirty="0"/>
              <a:t>Tianeptine</a:t>
            </a:r>
            <a:endParaRPr lang="en-US" sz="3600" dirty="0">
              <a:cs typeface="Arial"/>
            </a:endParaRPr>
          </a:p>
        </p:txBody>
      </p:sp>
      <p:pic>
        <p:nvPicPr>
          <p:cNvPr id="1032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889E2C5-305A-05B5-C675-445E33073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4" y="1157287"/>
            <a:ext cx="36861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9392679A-3F08-5963-F3C9-18F8D5227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912" y="6119543"/>
            <a:ext cx="2371725" cy="628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2A9358-CB8F-622E-8A6E-41C65B6CADBE}"/>
              </a:ext>
            </a:extLst>
          </p:cNvPr>
          <p:cNvSpPr txBox="1"/>
          <p:nvPr/>
        </p:nvSpPr>
        <p:spPr>
          <a:xfrm>
            <a:off x="4662723" y="967734"/>
            <a:ext cx="7258012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cs typeface="Arial" panose="020B0604020202020204"/>
              </a:rPr>
              <a:t>Atypical Tricyclic Antidepressant </a:t>
            </a:r>
            <a:endParaRPr lang="en-US" dirty="0">
              <a:cs typeface="Arial" panose="020B060402020202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400" dirty="0">
                <a:cs typeface="Arial" panose="020B0604020202020204"/>
              </a:rPr>
              <a:t>At increased doses, acts as a full mu-opioid receptor agonist </a:t>
            </a:r>
            <a:endParaRPr lang="en-US" dirty="0">
              <a:cs typeface="Arial"/>
            </a:endParaRPr>
          </a:p>
          <a:p>
            <a:pPr marL="1200150" lvl="2" indent="-285750">
              <a:buFont typeface="Wingdings"/>
              <a:buChar char="§"/>
            </a:pPr>
            <a:r>
              <a:rPr lang="en-US" sz="2400" dirty="0">
                <a:cs typeface="Arial" panose="020B0604020202020204"/>
              </a:rPr>
              <a:t>Responds to Naloxone in overdose instances 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 dirty="0">
                <a:cs typeface="Arial" panose="020B0604020202020204"/>
              </a:rPr>
              <a:t>Half Life: 2.5 Hours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Arial" panose="020B0604020202020204"/>
              </a:rPr>
              <a:t>Tianeptine is not FDA Approved in the United States, but available at convenient stores, gas stations, etc. 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 dirty="0">
                <a:cs typeface="Arial" panose="020B0604020202020204"/>
              </a:rPr>
              <a:t>Zaza 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 dirty="0">
                <a:cs typeface="Arial" panose="020B0604020202020204"/>
              </a:rPr>
              <a:t>Tianna Red 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 dirty="0">
                <a:cs typeface="Arial" panose="020B0604020202020204"/>
              </a:rPr>
              <a:t>Neptune's Fix</a:t>
            </a:r>
          </a:p>
          <a:p>
            <a:pPr marL="742950" lvl="1" indent="-285750">
              <a:buFont typeface="Courier New"/>
              <a:buChar char="o"/>
            </a:pPr>
            <a:endParaRPr lang="en-US" sz="24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245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D4B6560D-CB88-7239-5549-0860482EF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829" y="3847881"/>
            <a:ext cx="5295255" cy="165266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" name="Picture 1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9392679A-3F08-5963-F3C9-18F8D5227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912" y="6119543"/>
            <a:ext cx="2371725" cy="628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A3DF4FD2-C67B-8D35-CBF5-F70EE5A38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651" y="743257"/>
            <a:ext cx="4856136" cy="151074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5351FBA-BA4F-B50A-2B11-005408322F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643" y="2370468"/>
            <a:ext cx="5062780" cy="135760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A72035C5-B68C-28C7-D27D-F5828B4FA8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5628" y="2052180"/>
            <a:ext cx="5695627" cy="199163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E0359595-33C5-4534-72EF-EFA44B4C66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8338" y="3851556"/>
            <a:ext cx="4429934" cy="145379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66B16A84-B697-33C1-1F5D-9435676CE8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2196" y="201351"/>
            <a:ext cx="6742981" cy="198271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8528646-9CCA-973D-28A8-D3B88FECBE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4271" y="5187623"/>
            <a:ext cx="4778645" cy="124848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C6ED1B6-F55A-0E64-4559-692464110D2B}"/>
              </a:ext>
            </a:extLst>
          </p:cNvPr>
          <p:cNvSpPr txBox="1">
            <a:spLocks/>
          </p:cNvSpPr>
          <p:nvPr/>
        </p:nvSpPr>
        <p:spPr>
          <a:xfrm>
            <a:off x="333276" y="197902"/>
            <a:ext cx="5619185" cy="64049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Tianeptine In the News</a:t>
            </a:r>
            <a:endParaRPr lang="en-US" sz="3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02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A44721-907D-C94F-9A3D-D079AFEC0C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3052" y="1035296"/>
            <a:ext cx="4660900" cy="499252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b="0" i="0" u="none" strike="noStrike" dirty="0">
                <a:solidFill>
                  <a:schemeClr val="tx1"/>
                </a:solidFill>
                <a:effectLst/>
                <a:latin typeface="Arial"/>
                <a:cs typeface="Arial"/>
              </a:rPr>
              <a:t>In November 2023, the FDA issued a warning urging people to avoid purchasing the substance, stating tianeptine is a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  <a:latin typeface="Arial"/>
                <a:cs typeface="Arial"/>
              </a:rPr>
              <a:t> 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b="0" i="0" u="none" strike="noStrike" dirty="0">
                <a:solidFill>
                  <a:schemeClr val="tx1"/>
                </a:solidFill>
                <a:effectLst/>
                <a:latin typeface="Arial"/>
                <a:cs typeface="Arial"/>
              </a:rPr>
              <a:t>“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Arial"/>
                <a:cs typeface="Arial"/>
              </a:rPr>
              <a:t>potentially dangerous substance that is not FDA-approved for any medical use but is illegally sold with claims to improve brain function and treat anxiety, depression, pain and opioid use disorder.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  <a:latin typeface="Arial"/>
                <a:cs typeface="Arial"/>
              </a:rPr>
              <a:t>”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6E4ACD-EF4F-664E-945C-88E113A85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162" y="704766"/>
            <a:ext cx="3994300" cy="632454"/>
          </a:xfrm>
        </p:spPr>
        <p:txBody>
          <a:bodyPr lIns="91440" tIns="45720" rIns="91440" bIns="45720" anchor="t"/>
          <a:lstStyle/>
          <a:p>
            <a:r>
              <a:rPr lang="en-US" sz="3600" dirty="0"/>
              <a:t>Background </a:t>
            </a:r>
            <a:endParaRPr lang="en-US" sz="3600" dirty="0">
              <a:cs typeface="Arial"/>
            </a:endParaRPr>
          </a:p>
        </p:txBody>
      </p:sp>
      <p:pic>
        <p:nvPicPr>
          <p:cNvPr id="2050" name="Picture 2" descr="A close-up view of several small bottles with names like Neptune's Fix, Tianaa and Nepit.">
            <a:extLst>
              <a:ext uri="{FF2B5EF4-FFF2-40B4-BE49-F238E27FC236}">
                <a16:creationId xmlns:a16="http://schemas.microsoft.com/office/drawing/2014/main" id="{1E43B3F4-E79A-DA84-62D3-577FAEE52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90650"/>
            <a:ext cx="57150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C124808-D495-AE2A-E96E-303C586A8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912" y="6119543"/>
            <a:ext cx="2371725" cy="628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222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6E4ACD-EF4F-664E-945C-88E113A85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303" y="393527"/>
            <a:ext cx="4020422" cy="641769"/>
          </a:xfrm>
        </p:spPr>
        <p:txBody>
          <a:bodyPr lIns="91440" tIns="45720" rIns="91440" bIns="45720" anchor="t"/>
          <a:lstStyle/>
          <a:p>
            <a:r>
              <a:rPr lang="en-US" sz="3600" dirty="0"/>
              <a:t>Research Gap</a:t>
            </a:r>
          </a:p>
        </p:txBody>
      </p:sp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C124808-D495-AE2A-E96E-303C586A8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912" y="6119543"/>
            <a:ext cx="2371725" cy="628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E0A2B1-4A82-DFF4-F538-D25FDA7A248E}"/>
              </a:ext>
            </a:extLst>
          </p:cNvPr>
          <p:cNvSpPr txBox="1"/>
          <p:nvPr/>
        </p:nvSpPr>
        <p:spPr>
          <a:xfrm>
            <a:off x="1214431" y="1311784"/>
            <a:ext cx="1042815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ea typeface="Calibri"/>
                <a:cs typeface="Calibri"/>
              </a:rPr>
              <a:t>Tianeptine’s pharmacologic activity at the mu receptor, responsiveness to naloxone reversal upon overdose, and opioid withdrawal-like abstinence syndrome have prompted clinicians to use medications for opioid use disorder (MOUD) for the treatment of tianeptine use disorder. </a:t>
            </a:r>
            <a:endParaRPr lang="en-US" sz="2400" dirty="0">
              <a:latin typeface="Arial"/>
              <a:ea typeface="Calibri"/>
              <a:cs typeface="Arial" panose="020B060402020202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ea typeface="Calibri"/>
                <a:cs typeface="Calibri"/>
              </a:rPr>
              <a:t>Few reports exist outlining the treatment of tianeptine use disorder with MOUD.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/>
                <a:ea typeface="Calibri"/>
                <a:cs typeface="Calibri"/>
              </a:rPr>
              <a:t>Since 2017 there have been 4 reports on the use of Buprenorphine/Naloxone and 1 report on the use of Methadone </a:t>
            </a:r>
            <a:r>
              <a:rPr lang="en-US" sz="2400" dirty="0">
                <a:latin typeface="Calibri"/>
                <a:ea typeface="Calibri"/>
                <a:cs typeface="Calibri"/>
              </a:rPr>
              <a:t>​for maintenance treatment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997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6E4ACD-EF4F-664E-945C-88E113A85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480" y="132698"/>
            <a:ext cx="4227372" cy="990319"/>
          </a:xfrm>
        </p:spPr>
        <p:txBody>
          <a:bodyPr lIns="91440" tIns="45720" rIns="91440" bIns="45720" anchor="t"/>
          <a:lstStyle/>
          <a:p>
            <a:r>
              <a:rPr lang="en-US" sz="3600" dirty="0"/>
              <a:t>Case Report </a:t>
            </a:r>
          </a:p>
        </p:txBody>
      </p:sp>
      <p:pic>
        <p:nvPicPr>
          <p:cNvPr id="4106" name="Picture 10" descr="A black and gold pencil on paper&#10;&#10;Description automatically generated">
            <a:extLst>
              <a:ext uri="{FF2B5EF4-FFF2-40B4-BE49-F238E27FC236}">
                <a16:creationId xmlns:a16="http://schemas.microsoft.com/office/drawing/2014/main" id="{1D25F83C-E6C2-56B9-8C25-EF546C111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6" y="794945"/>
            <a:ext cx="920990" cy="90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 black and yellow brain&#10;&#10;Description automatically generated">
            <a:extLst>
              <a:ext uri="{FF2B5EF4-FFF2-40B4-BE49-F238E27FC236}">
                <a16:creationId xmlns:a16="http://schemas.microsoft.com/office/drawing/2014/main" id="{BD5C3B7F-96FE-4928-D9C7-57A5D9AD3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8" y="1953271"/>
            <a:ext cx="923878" cy="91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A black and gold clock with a black background&#10;&#10;Description automatically generated">
            <a:extLst>
              <a:ext uri="{FF2B5EF4-FFF2-40B4-BE49-F238E27FC236}">
                <a16:creationId xmlns:a16="http://schemas.microsoft.com/office/drawing/2014/main" id="{CA1524A5-D715-A15F-9D64-13C25364C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5" y="2987829"/>
            <a:ext cx="918774" cy="92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A black and gold logo&#10;&#10;Description automatically generated">
            <a:extLst>
              <a:ext uri="{FF2B5EF4-FFF2-40B4-BE49-F238E27FC236}">
                <a16:creationId xmlns:a16="http://schemas.microsoft.com/office/drawing/2014/main" id="{136C58E0-9353-64F9-389D-019DB965F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2" y="4125564"/>
            <a:ext cx="904056" cy="9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A black and gold logo&#10;&#10;Description automatically generated">
            <a:extLst>
              <a:ext uri="{FF2B5EF4-FFF2-40B4-BE49-F238E27FC236}">
                <a16:creationId xmlns:a16="http://schemas.microsoft.com/office/drawing/2014/main" id="{AB83AF84-331D-0A0E-C776-DA06A129F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4" y="5199588"/>
            <a:ext cx="918774" cy="90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9">
            <a:extLst>
              <a:ext uri="{FF2B5EF4-FFF2-40B4-BE49-F238E27FC236}">
                <a16:creationId xmlns:a16="http://schemas.microsoft.com/office/drawing/2014/main" id="{3F2C58D2-FA60-348D-09C5-383BE1C4CEFA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1733334" y="819768"/>
            <a:ext cx="10246503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1331913" indent="-874713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2663825" indent="-1749425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3995738" indent="-2624138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5327650" indent="-3498850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ea typeface="MS PGothic"/>
                <a:cs typeface="Arial"/>
              </a:rPr>
              <a:t>51-year-old woman presented to an opioid treatment program (OTP) seeking medical treatment for tianeptine dependence and withdrawal.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 </a:t>
            </a:r>
            <a:endParaRPr lang="en-US" sz="2400">
              <a:latin typeface="Arial"/>
              <a:ea typeface="MS PGothic"/>
              <a:cs typeface="Arial"/>
            </a:endParaRP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EFB4D3AA-95BB-625A-0135-99E7DC9E54E4}"/>
              </a:ext>
            </a:extLst>
          </p:cNvPr>
          <p:cNvSpPr txBox="1"/>
          <p:nvPr/>
        </p:nvSpPr>
        <p:spPr>
          <a:xfrm>
            <a:off x="1729211" y="2175104"/>
            <a:ext cx="1027598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1331913" indent="-874713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2663825" indent="-1749425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3995738" indent="-2624138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5327650" indent="-3498850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ea typeface="MS PGothic"/>
                <a:cs typeface="Arial"/>
              </a:rPr>
              <a:t>Use History 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50C3D8DF-F9D5-E220-7D4D-BE4E5826B547}"/>
              </a:ext>
            </a:extLst>
          </p:cNvPr>
          <p:cNvSpPr txBox="1"/>
          <p:nvPr/>
        </p:nvSpPr>
        <p:spPr>
          <a:xfrm>
            <a:off x="1718741" y="3220257"/>
            <a:ext cx="1025693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1331913" indent="-874713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2663825" indent="-1749425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3995738" indent="-2624138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5327650" indent="-3498850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ea typeface="MS PGothic"/>
                <a:cs typeface="Arial"/>
              </a:rPr>
              <a:t>Past Medical History 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ADCB0130-35D5-07D9-09B8-22068DC4347F}"/>
              </a:ext>
            </a:extLst>
          </p:cNvPr>
          <p:cNvSpPr txBox="1"/>
          <p:nvPr/>
        </p:nvSpPr>
        <p:spPr>
          <a:xfrm>
            <a:off x="1723422" y="4350847"/>
            <a:ext cx="1027598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1331913" indent="-874713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2663825" indent="-1749425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3995738" indent="-2624138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5327650" indent="-3498850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Methadone Initiation</a:t>
            </a:r>
            <a:endParaRPr lang="en-US" sz="2400" i="0" dirty="0">
              <a:solidFill>
                <a:srgbClr val="000000"/>
              </a:solidFill>
              <a:effectLst/>
              <a:latin typeface="Arial"/>
              <a:ea typeface="MS PGothic"/>
              <a:cs typeface="Arial"/>
            </a:endParaRP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AE705789-68B1-D610-B08E-AC515A930F13}"/>
              </a:ext>
            </a:extLst>
          </p:cNvPr>
          <p:cNvSpPr txBox="1"/>
          <p:nvPr/>
        </p:nvSpPr>
        <p:spPr>
          <a:xfrm>
            <a:off x="1723213" y="5259837"/>
            <a:ext cx="1027599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1331913" indent="-874713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2663825" indent="-1749425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3995738" indent="-2624138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5327650" indent="-3498850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400" i="0" dirty="0">
                <a:solidFill>
                  <a:srgbClr val="000000"/>
                </a:solidFill>
                <a:effectLst/>
                <a:latin typeface="Arial"/>
                <a:ea typeface="MS PGothic"/>
                <a:cs typeface="Arial"/>
              </a:rPr>
              <a:t>The patient now reports abstinence from tianeptine for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over a year</a:t>
            </a:r>
            <a:r>
              <a:rPr lang="en-US" sz="2400" i="0" dirty="0">
                <a:solidFill>
                  <a:srgbClr val="000000"/>
                </a:solidFill>
                <a:effectLst/>
                <a:latin typeface="Arial"/>
                <a:ea typeface="MS PGothic"/>
                <a:cs typeface="Arial"/>
              </a:rPr>
              <a:t> and has advanced to phase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6 </a:t>
            </a:r>
            <a:r>
              <a:rPr lang="en-US" sz="2400" i="0" dirty="0">
                <a:solidFill>
                  <a:srgbClr val="000000"/>
                </a:solidFill>
                <a:effectLst/>
                <a:latin typeface="Arial"/>
                <a:ea typeface="MS PGothic"/>
                <a:cs typeface="Arial"/>
              </a:rPr>
              <a:t>in the OTP.</a:t>
            </a:r>
          </a:p>
        </p:txBody>
      </p:sp>
      <p:pic>
        <p:nvPicPr>
          <p:cNvPr id="9" name="Picture 8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A6F8640-8122-1514-BD6E-D89A8B331E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5912" y="6119543"/>
            <a:ext cx="2371725" cy="628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272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6E4ACD-EF4F-664E-945C-88E113A85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3648" y="509754"/>
            <a:ext cx="3866927" cy="1124125"/>
          </a:xfrm>
        </p:spPr>
        <p:txBody>
          <a:bodyPr lIns="91440" tIns="45720" rIns="91440" bIns="45720" anchor="t"/>
          <a:lstStyle/>
          <a:p>
            <a:r>
              <a:rPr lang="en-US" sz="3600" dirty="0"/>
              <a:t>Implications </a:t>
            </a:r>
            <a:endParaRPr lang="en-US" sz="3600" dirty="0">
              <a:cs typeface="Arial"/>
            </a:endParaRPr>
          </a:p>
        </p:txBody>
      </p:sp>
      <p:pic>
        <p:nvPicPr>
          <p:cNvPr id="3076" name="Picture 4" descr="A black and white icon with a check mark&#10;&#10;Description automatically generated">
            <a:extLst>
              <a:ext uri="{FF2B5EF4-FFF2-40B4-BE49-F238E27FC236}">
                <a16:creationId xmlns:a16="http://schemas.microsoft.com/office/drawing/2014/main" id="{0FC75105-D90D-A7F9-C405-582A8D4C9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7" y="1241298"/>
            <a:ext cx="1381712" cy="13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black and white newspaper&#10;&#10;Description automatically generated">
            <a:extLst>
              <a:ext uri="{FF2B5EF4-FFF2-40B4-BE49-F238E27FC236}">
                <a16:creationId xmlns:a16="http://schemas.microsoft.com/office/drawing/2014/main" id="{4B12F3A9-7DE1-92E7-1043-690405263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8" y="3423033"/>
            <a:ext cx="1367330" cy="13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D1570724-8CC9-0311-FC6C-F17E715A5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61" y="1521751"/>
            <a:ext cx="64050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1331913" indent="-874713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2663825" indent="-1749425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3995738" indent="-2624138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5327650" indent="-3498850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Urine Toxicology Screening Changes</a:t>
            </a:r>
            <a:endParaRPr lang="en-US" sz="2400">
              <a:cs typeface="Arial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 </a:t>
            </a:r>
          </a:p>
          <a:p>
            <a:endParaRPr lang="en-US" sz="2400" dirty="0">
              <a:solidFill>
                <a:srgbClr val="000000"/>
              </a:solidFill>
              <a:latin typeface="Arial"/>
              <a:ea typeface="MS PGothic"/>
              <a:cs typeface="Arial"/>
            </a:endParaRP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5C23A28D-1C42-A270-E684-CADC1C1E1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616" y="3690885"/>
            <a:ext cx="61005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1331913" indent="-874713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2663825" indent="-1749425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3995738" indent="-2624138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5327650" indent="-3498850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Public Health Messaging </a:t>
            </a:r>
            <a:endParaRPr lang="en-US" sz="2400" b="1" dirty="0">
              <a:solidFill>
                <a:srgbClr val="000000"/>
              </a:solidFill>
              <a:cs typeface="Arial"/>
            </a:endParaRPr>
          </a:p>
          <a:p>
            <a:r>
              <a:rPr lang="en-US" sz="2400" dirty="0">
                <a:latin typeface="Arial"/>
                <a:ea typeface="MS PGothic"/>
                <a:cs typeface="Arial"/>
              </a:rPr>
              <a:t>Patient Education </a:t>
            </a:r>
            <a:endParaRPr lang="en-US" dirty="0">
              <a:latin typeface="Arial"/>
              <a:ea typeface="MS PGothic"/>
            </a:endParaRPr>
          </a:p>
        </p:txBody>
      </p:sp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F74487F3-B675-FB81-0AC7-A72BEC812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5912" y="6119543"/>
            <a:ext cx="2371725" cy="628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130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6E4ACD-EF4F-664E-945C-88E113A85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724" y="462129"/>
            <a:ext cx="6071490" cy="1017755"/>
          </a:xfrm>
        </p:spPr>
        <p:txBody>
          <a:bodyPr lIns="91440" tIns="45720" rIns="91440" bIns="45720" anchor="t"/>
          <a:lstStyle/>
          <a:p>
            <a:r>
              <a:rPr lang="en-US" sz="4000" dirty="0"/>
              <a:t>Conclusions</a:t>
            </a:r>
            <a:r>
              <a:rPr lang="en-US" dirty="0"/>
              <a:t> 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B643F082-BB65-0B85-CF69-E99EA126ADF5}"/>
              </a:ext>
            </a:extLst>
          </p:cNvPr>
          <p:cNvSpPr txBox="1"/>
          <p:nvPr/>
        </p:nvSpPr>
        <p:spPr>
          <a:xfrm>
            <a:off x="1905642" y="4220165"/>
            <a:ext cx="8362907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1331913" indent="-874713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2663825" indent="-1749425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3995738" indent="-2624138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5327650" indent="-3498850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ea typeface="MS PGothic"/>
                <a:cs typeface="Arial"/>
              </a:rPr>
              <a:t>Patients with tianeptine use disorder may follow a similar clinical course to patients with OUD and providers should consider MOUD, specifically methadone, for long-term management.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 </a:t>
            </a:r>
            <a:endParaRPr lang="en-US" sz="2400" b="0" i="0" dirty="0">
              <a:solidFill>
                <a:srgbClr val="000000"/>
              </a:solidFill>
              <a:effectLst/>
              <a:latin typeface="Arial"/>
              <a:ea typeface="MS PGothic"/>
              <a:cs typeface="Arial"/>
            </a:endParaRPr>
          </a:p>
        </p:txBody>
      </p:sp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5B370275-B21A-6A71-0C84-C0BF62356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912" y="6119543"/>
            <a:ext cx="2371725" cy="628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21734669-5D6B-6503-B1AA-B04D5442EF1D}"/>
              </a:ext>
            </a:extLst>
          </p:cNvPr>
          <p:cNvSpPr txBox="1"/>
          <p:nvPr/>
        </p:nvSpPr>
        <p:spPr>
          <a:xfrm>
            <a:off x="572461" y="1408750"/>
            <a:ext cx="10842090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1331913" indent="-874713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2663825" indent="-1749425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3995738" indent="-2624138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5327650" indent="-3498850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The inclusion of tianeptine-using patients in the normative opioid treatment paradigm fosters health equity by ensuring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ea typeface="MS PGothic"/>
                <a:cs typeface="Arial"/>
              </a:rPr>
              <a:t>patients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can access essential healthcare services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ea typeface="MS PGothic"/>
                <a:cs typeface="Arial"/>
              </a:rPr>
              <a:t>for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their medical needs, including tianeptine use disorder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ea typeface="MS PGothic"/>
                <a:cs typeface="Arial"/>
              </a:rPr>
              <a:t>.</a:t>
            </a:r>
            <a:endParaRPr lang="en-US" sz="2400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Providers should appreciate changing drug trends in their communities to respond using patient-centered, evidence-based treatment. </a:t>
            </a:r>
          </a:p>
        </p:txBody>
      </p:sp>
    </p:spTree>
    <p:extLst>
      <p:ext uri="{BB962C8B-B14F-4D97-AF65-F5344CB8AC3E}">
        <p14:creationId xmlns:p14="http://schemas.microsoft.com/office/powerpoint/2010/main" val="273157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6E4ACD-EF4F-664E-945C-88E113A85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724" y="462129"/>
            <a:ext cx="6071490" cy="1017755"/>
          </a:xfrm>
        </p:spPr>
        <p:txBody>
          <a:bodyPr lIns="91440" tIns="45720" rIns="91440" bIns="45720" anchor="t"/>
          <a:lstStyle/>
          <a:p>
            <a:r>
              <a:rPr lang="en-US" sz="4000" dirty="0"/>
              <a:t>References</a:t>
            </a:r>
            <a:endParaRPr lang="en-US" dirty="0"/>
          </a:p>
        </p:txBody>
      </p:sp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5B370275-B21A-6A71-0C84-C0BF62356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912" y="6119543"/>
            <a:ext cx="2371725" cy="628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21734669-5D6B-6503-B1AA-B04D5442EF1D}"/>
              </a:ext>
            </a:extLst>
          </p:cNvPr>
          <p:cNvSpPr txBox="1"/>
          <p:nvPr/>
        </p:nvSpPr>
        <p:spPr>
          <a:xfrm>
            <a:off x="572461" y="1408750"/>
            <a:ext cx="10842090" cy="41242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1331913" indent="-874713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2663825" indent="-1749425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3995738" indent="-2624138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5327650" indent="-3498850" algn="l" defTabSz="2663825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sz="1400" dirty="0">
                <a:solidFill>
                  <a:srgbClr val="333333"/>
                </a:solidFill>
                <a:latin typeface="Arial"/>
                <a:ea typeface="MS PGothic"/>
                <a:cs typeface="Arial"/>
              </a:rPr>
              <a:t>Bailey SJ, </a:t>
            </a:r>
            <a:r>
              <a:rPr lang="en-US" sz="1400" err="1">
                <a:solidFill>
                  <a:srgbClr val="333333"/>
                </a:solidFill>
                <a:latin typeface="Arial"/>
                <a:ea typeface="MS PGothic"/>
                <a:cs typeface="Arial"/>
              </a:rPr>
              <a:t>Almatroudi</a:t>
            </a:r>
            <a:r>
              <a:rPr lang="en-US" sz="1400" dirty="0">
                <a:solidFill>
                  <a:srgbClr val="333333"/>
                </a:solidFill>
                <a:latin typeface="Arial"/>
                <a:ea typeface="MS PGothic"/>
                <a:cs typeface="Arial"/>
              </a:rPr>
              <a:t> A, Kouris A. Tianeptine: an atypical antidepressant with multimodal pharmacology. Curr </a:t>
            </a:r>
            <a:r>
              <a:rPr lang="en-US" sz="1400" err="1">
                <a:solidFill>
                  <a:srgbClr val="333333"/>
                </a:solidFill>
                <a:latin typeface="Arial"/>
                <a:ea typeface="MS PGothic"/>
                <a:cs typeface="Arial"/>
              </a:rPr>
              <a:t>Psychopharmacol</a:t>
            </a:r>
            <a:r>
              <a:rPr lang="en-US" sz="1400" dirty="0">
                <a:solidFill>
                  <a:srgbClr val="333333"/>
                </a:solidFill>
                <a:latin typeface="Arial"/>
                <a:ea typeface="MS PGothic"/>
                <a:cs typeface="Arial"/>
              </a:rPr>
              <a:t> [Internet]. 2018 Jan 2 [cited 2023 Mar 5];6(2). 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333333"/>
                </a:solidFill>
                <a:latin typeface="Arial"/>
                <a:ea typeface="MS PGothic"/>
                <a:cs typeface="Arial"/>
              </a:rPr>
              <a:t>B</a:t>
            </a:r>
            <a:r>
              <a:rPr lang="en-US" sz="1400" dirty="0">
                <a:solidFill>
                  <a:srgbClr val="333333"/>
                </a:solidFill>
                <a:latin typeface="Arial"/>
                <a:ea typeface="MS PGothic"/>
                <a:cs typeface="Arial"/>
              </a:rPr>
              <a:t>akota EL, Samms WC, Gray TR, Oleske DA, Hines MO. Case reports of fatalities involving tianeptine in the United States. J Anal </a:t>
            </a:r>
            <a:r>
              <a:rPr lang="en-US" sz="1400" err="1">
                <a:solidFill>
                  <a:srgbClr val="333333"/>
                </a:solidFill>
                <a:latin typeface="Arial"/>
                <a:ea typeface="MS PGothic"/>
                <a:cs typeface="Arial"/>
              </a:rPr>
              <a:t>Toxicol</a:t>
            </a:r>
            <a:r>
              <a:rPr lang="en-US" sz="1400" dirty="0">
                <a:solidFill>
                  <a:srgbClr val="333333"/>
                </a:solidFill>
                <a:latin typeface="Arial"/>
                <a:ea typeface="MS PGothic"/>
                <a:cs typeface="Arial"/>
              </a:rPr>
              <a:t>. 2018;42(7):503–509. </a:t>
            </a:r>
            <a:r>
              <a:rPr lang="en-US" sz="1400" err="1">
                <a:solidFill>
                  <a:srgbClr val="333333"/>
                </a:solidFill>
                <a:latin typeface="Arial"/>
                <a:ea typeface="MS PGothic"/>
                <a:cs typeface="Arial"/>
              </a:rPr>
              <a:t>doi</a:t>
            </a:r>
            <a:r>
              <a:rPr lang="en-US" sz="1400" dirty="0">
                <a:solidFill>
                  <a:srgbClr val="333333"/>
                </a:solidFill>
                <a:latin typeface="Arial"/>
                <a:ea typeface="MS PGothic"/>
                <a:cs typeface="Arial"/>
              </a:rPr>
              <a:t>: 10.1093/</a:t>
            </a:r>
            <a:r>
              <a:rPr lang="en-US" sz="1400" err="1">
                <a:solidFill>
                  <a:srgbClr val="333333"/>
                </a:solidFill>
                <a:latin typeface="Arial"/>
                <a:ea typeface="MS PGothic"/>
                <a:cs typeface="Arial"/>
              </a:rPr>
              <a:t>jat</a:t>
            </a:r>
            <a:r>
              <a:rPr lang="en-US" sz="1400" dirty="0">
                <a:solidFill>
                  <a:srgbClr val="333333"/>
                </a:solidFill>
                <a:latin typeface="Arial"/>
                <a:ea typeface="MS PGothic"/>
                <a:cs typeface="Arial"/>
              </a:rPr>
              <a:t>/bky023. </a:t>
            </a:r>
          </a:p>
          <a:p>
            <a:pPr marL="342900" indent="-342900">
              <a:buAutoNum type="arabicPeriod"/>
            </a:pPr>
            <a:r>
              <a:rPr lang="en-US" sz="1400" err="1">
                <a:solidFill>
                  <a:srgbClr val="1B1B1B"/>
                </a:solidFill>
                <a:latin typeface="Arial"/>
                <a:ea typeface="MS PGothic"/>
                <a:cs typeface="Arial"/>
              </a:rPr>
              <a:t>Edinoff</a:t>
            </a:r>
            <a:r>
              <a:rPr lang="en-US" sz="1400" dirty="0">
                <a:solidFill>
                  <a:srgbClr val="1B1B1B"/>
                </a:solidFill>
                <a:latin typeface="Arial"/>
                <a:ea typeface="MS PGothic"/>
                <a:cs typeface="Arial"/>
              </a:rPr>
              <a:t> AN, Sall S, Beckman SP, Koepnick AD, Gold LC, Jackson ED, Wenger DM, Cornett EM, Murnane KS, Kaye AM, Kaye AD. Tianeptine, an Antidepressant with Opioid Agonist Effects: Pharmacology and Abuse Potential, a Narrative Review. Pain Ther. 2023 Oct;12(5):1121-1134. </a:t>
            </a:r>
            <a:r>
              <a:rPr lang="en-US" sz="1400" err="1">
                <a:solidFill>
                  <a:srgbClr val="1B1B1B"/>
                </a:solidFill>
                <a:latin typeface="Arial"/>
                <a:ea typeface="MS PGothic"/>
                <a:cs typeface="Arial"/>
              </a:rPr>
              <a:t>doi</a:t>
            </a:r>
            <a:r>
              <a:rPr lang="en-US" sz="1400" dirty="0">
                <a:solidFill>
                  <a:srgbClr val="1B1B1B"/>
                </a:solidFill>
                <a:latin typeface="Arial"/>
                <a:ea typeface="MS PGothic"/>
                <a:cs typeface="Arial"/>
              </a:rPr>
              <a:t>: 10.1007/s40122-023-00539-5. </a:t>
            </a:r>
            <a:r>
              <a:rPr lang="en-US" sz="1400" err="1">
                <a:solidFill>
                  <a:srgbClr val="1B1B1B"/>
                </a:solidFill>
                <a:latin typeface="Arial"/>
                <a:ea typeface="MS PGothic"/>
                <a:cs typeface="Arial"/>
              </a:rPr>
              <a:t>Epub</a:t>
            </a:r>
            <a:r>
              <a:rPr lang="en-US" sz="1400" dirty="0">
                <a:solidFill>
                  <a:srgbClr val="1B1B1B"/>
                </a:solidFill>
                <a:latin typeface="Arial"/>
                <a:ea typeface="MS PGothic"/>
                <a:cs typeface="Arial"/>
              </a:rPr>
              <a:t> 2023 Jul 15. PMID: 37453966; PMCID: PMC10444703.</a:t>
            </a:r>
            <a:endParaRPr lang="en-US" sz="1400" dirty="0">
              <a:solidFill>
                <a:srgbClr val="333333"/>
              </a:solidFill>
              <a:latin typeface="Arial"/>
              <a:ea typeface="MS PGothic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Gassaway M, Rives ML, Kruegel A. </a:t>
            </a:r>
            <a:r>
              <a:rPr lang="en-US" sz="1400" i="1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et al.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 The atypical antidepressant and neurorestorative agent tianeptine is a </a:t>
            </a:r>
            <a:r>
              <a:rPr lang="el-GR" sz="14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μ-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opioid receptor agonist. </a:t>
            </a:r>
            <a:r>
              <a:rPr lang="en-US" sz="1400" i="1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Translational Psychiatry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 2014, 4: e411. PMID: 25026323 </a:t>
            </a:r>
            <a:endParaRPr lang="en-US" sz="1400">
              <a:solidFill>
                <a:srgbClr val="0069AA"/>
              </a:solidFill>
              <a:latin typeface="Arial"/>
              <a:cs typeface="Times New Roman"/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Janusz S, Wiesław JC. Tianeptine abuse and dependence in psychiatric patients: A review of 18 case reports in the literature. </a:t>
            </a:r>
            <a:r>
              <a:rPr lang="en-US" sz="1400" i="1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J Psychoactive Drugs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 2018, 50:3, 275-280. PMID: 29494783 </a:t>
            </a:r>
            <a:endParaRPr lang="en-US" sz="1400">
              <a:solidFill>
                <a:srgbClr val="0069AA"/>
              </a:solidFill>
              <a:latin typeface="Arial"/>
              <a:ea typeface="MS PGothic"/>
              <a:cs typeface="Times New Roman"/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Nosser J, </a:t>
            </a:r>
            <a:r>
              <a:rPr lang="en-US" sz="1400" err="1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Rouhbakhsh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 R, Brahan R, Martin JL, Purvis A. Tianeptine withdrawal: A cause for public health concern in Mississippi. </a:t>
            </a:r>
            <a:r>
              <a:rPr lang="en-US" sz="1400" i="1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J Miss St Med Assn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2022, 63(10). </a:t>
            </a:r>
            <a:endParaRPr lang="en-US" sz="1400">
              <a:solidFill>
                <a:srgbClr val="0069AA"/>
              </a:solidFill>
              <a:latin typeface="Arial"/>
              <a:ea typeface="MS PGothic"/>
              <a:cs typeface="Times New Roman"/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U.S. Food and Drug Administration, 2023. Accessed on 13JAN2024 from</a:t>
            </a:r>
            <a:r>
              <a:rPr lang="en-US" sz="1400" u="sng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-</a:t>
            </a:r>
            <a:r>
              <a:rPr lang="en-US" sz="1400" u="sng" err="1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neptunes</a:t>
            </a:r>
            <a:r>
              <a:rPr lang="en-US" sz="1400" u="sng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-fix-or-any-tianeptine-product-due-serious-risk</a:t>
            </a:r>
            <a:endParaRPr lang="en-US" sz="1400">
              <a:solidFill>
                <a:srgbClr val="0069AA"/>
              </a:solidFill>
              <a:latin typeface="Arial"/>
              <a:ea typeface="MS PGothic"/>
              <a:cs typeface="Times New Roman"/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Marraffa J, Stork C, Hoffman R, Su M. Poison control center experience with tianeptine: an unregulated pharmaceutical product with potential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/>
                <a:ea typeface="MS PGothic"/>
                <a:cs typeface="Times New Roman"/>
              </a:rPr>
              <a:t>for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abuse, </a:t>
            </a:r>
            <a:r>
              <a:rPr lang="en-US" sz="1400" i="1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Clin Tox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2018, 56:11; 1155-1158. PMID: 29799284 </a:t>
            </a:r>
            <a:endParaRPr lang="en-US" sz="1400">
              <a:solidFill>
                <a:srgbClr val="0069AA"/>
              </a:solidFill>
              <a:latin typeface="Arial"/>
              <a:ea typeface="MS PGothic"/>
              <a:cs typeface="Times New Roman"/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Trowbridge T, Walley A. Use of buprenorphine-naloxone in the treatment of tianeptine use disorder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Arial"/>
                <a:ea typeface="MS PGothic"/>
                <a:cs typeface="Times New Roman"/>
              </a:rPr>
              <a:t>.</a:t>
            </a:r>
            <a:r>
              <a:rPr lang="en-US" sz="1400" i="1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 J Add Med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S PGothic"/>
                <a:cs typeface="Times New Roman"/>
              </a:rPr>
              <a:t> 2019, 13(4):331-333. PMID: 30550394 </a:t>
            </a:r>
            <a:endParaRPr lang="en-US" sz="1400" dirty="0">
              <a:solidFill>
                <a:srgbClr val="0069AA"/>
              </a:solidFill>
              <a:latin typeface="Arial"/>
              <a:ea typeface="MS PGothic"/>
              <a:cs typeface="Times New Roman"/>
            </a:endParaRPr>
          </a:p>
          <a:p>
            <a:pPr marL="342900" indent="-342900">
              <a:buAutoNum type="arabicPeriod"/>
            </a:pPr>
            <a:r>
              <a:rPr lang="en-US" sz="1000" dirty="0" err="1">
                <a:solidFill>
                  <a:srgbClr val="FFFFFF"/>
                </a:solidFill>
                <a:latin typeface="Times New Roman"/>
                <a:ea typeface="MS PGothic"/>
                <a:cs typeface="Times New Roman"/>
              </a:rPr>
              <a:t>ious</a:t>
            </a:r>
            <a:r>
              <a:rPr lang="en-US" sz="1000" dirty="0">
                <a:solidFill>
                  <a:srgbClr val="FFFFFF"/>
                </a:solidFill>
                <a:latin typeface="Times New Roman"/>
                <a:ea typeface="MS PGothic"/>
                <a:cs typeface="Times New Roman"/>
              </a:rPr>
              <a:t>-harm-overdoses-death</a:t>
            </a:r>
            <a:endParaRPr lang="en-US" sz="1000" dirty="0">
              <a:solidFill>
                <a:srgbClr val="000000"/>
              </a:solidFill>
              <a:latin typeface="Times New Roman"/>
              <a:ea typeface="MS P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0511088"/>
      </p:ext>
    </p:extLst>
  </p:cSld>
  <p:clrMapOvr>
    <a:masterClrMapping/>
  </p:clrMapOvr>
</p:sld>
</file>

<file path=ppt/theme/theme1.xml><?xml version="1.0" encoding="utf-8"?>
<a:theme xmlns:a="http://schemas.openxmlformats.org/drawingml/2006/main" name="Intro Slide">
  <a:themeElements>
    <a:clrScheme name="CU01">
      <a:dk1>
        <a:srgbClr val="000000"/>
      </a:dk1>
      <a:lt1>
        <a:srgbClr val="FFFFFF"/>
      </a:lt1>
      <a:dk2>
        <a:srgbClr val="787878"/>
      </a:dk2>
      <a:lt2>
        <a:srgbClr val="EEECE1"/>
      </a:lt2>
      <a:accent1>
        <a:srgbClr val="CFB87C"/>
      </a:accent1>
      <a:accent2>
        <a:srgbClr val="A49566"/>
      </a:accent2>
      <a:accent3>
        <a:srgbClr val="7B704E"/>
      </a:accent3>
      <a:accent4>
        <a:srgbClr val="E8DDC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01_CUDenver.potx" id="{2CC2ADE1-23D8-884A-9C49-CB7BF9E01E05}" vid="{AB559019-ACC1-6943-AE2E-97CCA9DBCE9D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hank You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19715</TotalTime>
  <Words>718</Words>
  <Application>Microsoft Office PowerPoint</Application>
  <PresentationFormat>Widescreen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Meiryo</vt:lpstr>
      <vt:lpstr>Arial</vt:lpstr>
      <vt:lpstr>Calibri</vt:lpstr>
      <vt:lpstr>Courier New</vt:lpstr>
      <vt:lpstr>Helvetica</vt:lpstr>
      <vt:lpstr>Helvetica Light</vt:lpstr>
      <vt:lpstr>Times New Roman</vt:lpstr>
      <vt:lpstr>Wingdings</vt:lpstr>
      <vt:lpstr>Intro Slide</vt:lpstr>
      <vt:lpstr>Office Theme</vt:lpstr>
      <vt:lpstr>Thank You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Sarah</dc:creator>
  <cp:lastModifiedBy>Avery, Morgan</cp:lastModifiedBy>
  <cp:revision>506</cp:revision>
  <cp:lastPrinted>2024-11-13T15:08:24Z</cp:lastPrinted>
  <dcterms:created xsi:type="dcterms:W3CDTF">2020-01-27T22:52:20Z</dcterms:created>
  <dcterms:modified xsi:type="dcterms:W3CDTF">2024-11-22T13:07:14Z</dcterms:modified>
</cp:coreProperties>
</file>