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1" r:id="rId2"/>
    <p:sldMasterId id="2147483754" r:id="rId3"/>
    <p:sldMasterId id="2147483766" r:id="rId4"/>
    <p:sldMasterId id="2147483783" r:id="rId5"/>
    <p:sldMasterId id="2147483800" r:id="rId6"/>
  </p:sldMasterIdLst>
  <p:notesMasterIdLst>
    <p:notesMasterId r:id="rId28"/>
  </p:notesMasterIdLst>
  <p:handoutMasterIdLst>
    <p:handoutMasterId r:id="rId29"/>
  </p:handoutMasterIdLst>
  <p:sldIdLst>
    <p:sldId id="837" r:id="rId7"/>
    <p:sldId id="1768" r:id="rId8"/>
    <p:sldId id="1764" r:id="rId9"/>
    <p:sldId id="1750" r:id="rId10"/>
    <p:sldId id="1685" r:id="rId11"/>
    <p:sldId id="1753" r:id="rId12"/>
    <p:sldId id="304" r:id="rId13"/>
    <p:sldId id="1763" r:id="rId14"/>
    <p:sldId id="1760" r:id="rId15"/>
    <p:sldId id="1754" r:id="rId16"/>
    <p:sldId id="1755" r:id="rId17"/>
    <p:sldId id="1765" r:id="rId18"/>
    <p:sldId id="1766" r:id="rId19"/>
    <p:sldId id="1767" r:id="rId20"/>
    <p:sldId id="1761" r:id="rId21"/>
    <p:sldId id="1759" r:id="rId22"/>
    <p:sldId id="1697" r:id="rId23"/>
    <p:sldId id="1744" r:id="rId24"/>
    <p:sldId id="1752" r:id="rId25"/>
    <p:sldId id="1711" r:id="rId26"/>
    <p:sldId id="17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DAB031-E02A-3B27-780E-58C3820E523D}" name="Allyson Varley" initials="AV" userId="S::allyson@hrcrs.com::12d1c50e-4e0f-418b-9f92-01ddba385eb6" providerId="AD"/>
  <p188:author id="{73710155-A831-C8EA-4557-F7EE685EC4A1}" name="Hoge, April" initials="HA" userId="S::April.Hoge@va.gov::6e3c513f-b285-46a0-9507-f3a45591f9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33F"/>
    <a:srgbClr val="FBECB5"/>
    <a:srgbClr val="DCDDDE"/>
    <a:srgbClr val="000000"/>
    <a:srgbClr val="F3F3F3"/>
    <a:srgbClr val="003F72"/>
    <a:srgbClr val="B4C7E7"/>
    <a:srgbClr val="772432"/>
    <a:srgbClr val="B97217"/>
    <a:srgbClr val="7A7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p:restoredTop sz="83028" autoAdjust="0"/>
  </p:normalViewPr>
  <p:slideViewPr>
    <p:cSldViewPr snapToGrid="0">
      <p:cViewPr varScale="1">
        <p:scale>
          <a:sx n="66" d="100"/>
          <a:sy n="66" d="100"/>
        </p:scale>
        <p:origin x="259" y="38"/>
      </p:cViewPr>
      <p:guideLst>
        <p:guide orient="horz" pos="2160"/>
        <p:guide pos="3840"/>
      </p:guideLst>
    </p:cSldViewPr>
  </p:slideViewPr>
  <p:notesTextViewPr>
    <p:cViewPr>
      <p:scale>
        <a:sx n="1" d="1"/>
        <a:sy n="1" d="1"/>
      </p:scale>
      <p:origin x="0" y="0"/>
    </p:cViewPr>
  </p:notesTextViewPr>
  <p:sorterViewPr>
    <p:cViewPr>
      <p:scale>
        <a:sx n="75" d="100"/>
        <a:sy n="75"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hyperlink" Target="https://go.uab.edu/csiopioid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8.jpeg"/><Relationship Id="rId1" Type="http://schemas.openxmlformats.org/officeDocument/2006/relationships/hyperlink" Target="https://go.uab.edu/csiopioid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go.uab.edu/csiopioids" TargetMode="External"/><Relationship Id="rId1" Type="http://schemas.openxmlformats.org/officeDocument/2006/relationships/image" Target="../media/image57.jpeg"/></Relationships>
</file>

<file path=ppt/diagrams/_rels/drawing2.xml.rels><?xml version="1.0" encoding="UTF-8" standalone="yes"?>
<Relationships xmlns="http://schemas.openxmlformats.org/package/2006/relationships"><Relationship Id="rId3" Type="http://schemas.openxmlformats.org/officeDocument/2006/relationships/hyperlink" Target="https://go.uab.edu/csiopioids" TargetMode="External"/><Relationship Id="rId2" Type="http://schemas.openxmlformats.org/officeDocument/2006/relationships/image" Target="../media/image57.jpeg"/><Relationship Id="rId1" Type="http://schemas.openxmlformats.org/officeDocument/2006/relationships/image" Target="../media/image5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89A1F-D800-A542-B1FC-E5EAF19B4985}" type="doc">
      <dgm:prSet loTypeId="urn:microsoft.com/office/officeart/2008/layout/TitlePictureLineup" loCatId="" qsTypeId="urn:microsoft.com/office/officeart/2005/8/quickstyle/simple1" qsCatId="simple" csTypeId="urn:microsoft.com/office/officeart/2005/8/colors/colorful5" csCatId="colorful" phldr="1"/>
      <dgm:spPr/>
      <dgm:t>
        <a:bodyPr/>
        <a:lstStyle/>
        <a:p>
          <a:endParaRPr lang="en-US"/>
        </a:p>
      </dgm:t>
    </dgm:pt>
    <dgm:pt modelId="{440416BC-AAD7-C442-9431-B419D21404BB}">
      <dgm:prSet phldrT="[Text]" custT="1"/>
      <dgm:spPr/>
      <dgm:t>
        <a:bodyPr/>
        <a:lstStyle/>
        <a:p>
          <a:r>
            <a:rPr lang="en-US" sz="20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https://go.uab.edu/csiopioids</a:t>
          </a:r>
          <a:endParaRPr lang="en-US" sz="2000" dirty="0">
            <a:solidFill>
              <a:schemeClr val="tx1"/>
            </a:solidFill>
          </a:endParaRPr>
        </a:p>
      </dgm:t>
    </dgm:pt>
    <dgm:pt modelId="{E6EFAD47-F5EB-3B40-AB60-2EEEEC51AE22}" type="parTrans" cxnId="{DD6ED2F4-588E-CF4A-BBCF-BEAE3551CB6B}">
      <dgm:prSet/>
      <dgm:spPr/>
      <dgm:t>
        <a:bodyPr/>
        <a:lstStyle/>
        <a:p>
          <a:endParaRPr lang="en-US"/>
        </a:p>
      </dgm:t>
    </dgm:pt>
    <dgm:pt modelId="{15E1FCEF-8CD4-D345-8ACF-D8FF73F82359}" type="sibTrans" cxnId="{DD6ED2F4-588E-CF4A-BBCF-BEAE3551CB6B}">
      <dgm:prSet/>
      <dgm:spPr/>
      <dgm:t>
        <a:bodyPr/>
        <a:lstStyle/>
        <a:p>
          <a:endParaRPr lang="en-US"/>
        </a:p>
      </dgm:t>
    </dgm:pt>
    <dgm:pt modelId="{E68FAA0E-AE35-B64A-A251-403C340B23DC}">
      <dgm:prSet phldrT="[Text]"/>
      <dgm:spPr/>
      <dgm:t>
        <a:bodyPr/>
        <a:lstStyle/>
        <a:p>
          <a:r>
            <a:rPr lang="en-US" dirty="0"/>
            <a:t>46-item Full Screener</a:t>
          </a:r>
        </a:p>
      </dgm:t>
    </dgm:pt>
    <dgm:pt modelId="{249F3D47-3E8A-E246-B1EC-C58A3B90DA6D}" type="sibTrans" cxnId="{3EB98D8E-9115-0549-8E56-23D9FA9A5DE5}">
      <dgm:prSet/>
      <dgm:spPr/>
      <dgm:t>
        <a:bodyPr/>
        <a:lstStyle/>
        <a:p>
          <a:endParaRPr lang="en-US"/>
        </a:p>
      </dgm:t>
    </dgm:pt>
    <dgm:pt modelId="{6CBA81BE-2274-5F4B-8225-265CFA3E9B46}" type="parTrans" cxnId="{3EB98D8E-9115-0549-8E56-23D9FA9A5DE5}">
      <dgm:prSet/>
      <dgm:spPr/>
      <dgm:t>
        <a:bodyPr/>
        <a:lstStyle/>
        <a:p>
          <a:endParaRPr lang="en-US"/>
        </a:p>
      </dgm:t>
    </dgm:pt>
    <dgm:pt modelId="{4A3E7B99-6888-6F41-93C4-5650F0B223BD}" type="pres">
      <dgm:prSet presAssocID="{27489A1F-D800-A542-B1FC-E5EAF19B4985}" presName="Name0" presStyleCnt="0">
        <dgm:presLayoutVars>
          <dgm:dir/>
        </dgm:presLayoutVars>
      </dgm:prSet>
      <dgm:spPr/>
    </dgm:pt>
    <dgm:pt modelId="{AB011D74-ECBE-9046-82AE-05B9E6ECCB34}" type="pres">
      <dgm:prSet presAssocID="{E68FAA0E-AE35-B64A-A251-403C340B23DC}" presName="composite" presStyleCnt="0"/>
      <dgm:spPr/>
    </dgm:pt>
    <dgm:pt modelId="{342E1778-9125-4C49-9F7E-4A7CDEE10032}" type="pres">
      <dgm:prSet presAssocID="{E68FAA0E-AE35-B64A-A251-403C340B23DC}" presName="Accent" presStyleLbl="alignAcc1" presStyleIdx="0" presStyleCnt="1"/>
      <dgm:spPr/>
    </dgm:pt>
    <dgm:pt modelId="{F356C96F-67E8-A44E-B86A-0B0232C7991F}" type="pres">
      <dgm:prSet presAssocID="{E68FAA0E-AE35-B64A-A251-403C340B23DC}" presName="Image" presStyleLbl="node1" presStyleIdx="0" presStyleCnt="1"/>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078788E-C69E-5743-87C9-D38F8D84B71E}" type="pres">
      <dgm:prSet presAssocID="{E68FAA0E-AE35-B64A-A251-403C340B23DC}" presName="Child" presStyleLbl="revTx" presStyleIdx="0" presStyleCnt="1">
        <dgm:presLayoutVars>
          <dgm:bulletEnabled val="1"/>
        </dgm:presLayoutVars>
      </dgm:prSet>
      <dgm:spPr/>
    </dgm:pt>
    <dgm:pt modelId="{42725C1A-8B5F-A946-9A18-8095DA12515D}" type="pres">
      <dgm:prSet presAssocID="{E68FAA0E-AE35-B64A-A251-403C340B23DC}" presName="Parent" presStyleLbl="alignNode1" presStyleIdx="0" presStyleCnt="1">
        <dgm:presLayoutVars>
          <dgm:bulletEnabled val="1"/>
        </dgm:presLayoutVars>
      </dgm:prSet>
      <dgm:spPr/>
    </dgm:pt>
  </dgm:ptLst>
  <dgm:cxnLst>
    <dgm:cxn modelId="{3977E927-E082-DC4A-B2AA-2C76869551E2}" type="presOf" srcId="{440416BC-AAD7-C442-9431-B419D21404BB}" destId="{C078788E-C69E-5743-87C9-D38F8D84B71E}" srcOrd="0" destOrd="0" presId="urn:microsoft.com/office/officeart/2008/layout/TitlePictureLineup"/>
    <dgm:cxn modelId="{037E8980-3C28-4744-AD0A-85CA49A8301D}" type="presOf" srcId="{E68FAA0E-AE35-B64A-A251-403C340B23DC}" destId="{42725C1A-8B5F-A946-9A18-8095DA12515D}" srcOrd="0" destOrd="0" presId="urn:microsoft.com/office/officeart/2008/layout/TitlePictureLineup"/>
    <dgm:cxn modelId="{3EB98D8E-9115-0549-8E56-23D9FA9A5DE5}" srcId="{27489A1F-D800-A542-B1FC-E5EAF19B4985}" destId="{E68FAA0E-AE35-B64A-A251-403C340B23DC}" srcOrd="0" destOrd="0" parTransId="{6CBA81BE-2274-5F4B-8225-265CFA3E9B46}" sibTransId="{249F3D47-3E8A-E246-B1EC-C58A3B90DA6D}"/>
    <dgm:cxn modelId="{4DF47CAF-5AD8-2944-BEE1-BF06DE2112CA}" type="presOf" srcId="{27489A1F-D800-A542-B1FC-E5EAF19B4985}" destId="{4A3E7B99-6888-6F41-93C4-5650F0B223BD}" srcOrd="0" destOrd="0" presId="urn:microsoft.com/office/officeart/2008/layout/TitlePictureLineup"/>
    <dgm:cxn modelId="{DD6ED2F4-588E-CF4A-BBCF-BEAE3551CB6B}" srcId="{E68FAA0E-AE35-B64A-A251-403C340B23DC}" destId="{440416BC-AAD7-C442-9431-B419D21404BB}" srcOrd="0" destOrd="0" parTransId="{E6EFAD47-F5EB-3B40-AB60-2EEEEC51AE22}" sibTransId="{15E1FCEF-8CD4-D345-8ACF-D8FF73F82359}"/>
    <dgm:cxn modelId="{8CA37F3A-EB24-304C-87DD-C9A7A3D125E8}" type="presParOf" srcId="{4A3E7B99-6888-6F41-93C4-5650F0B223BD}" destId="{AB011D74-ECBE-9046-82AE-05B9E6ECCB34}" srcOrd="0" destOrd="0" presId="urn:microsoft.com/office/officeart/2008/layout/TitlePictureLineup"/>
    <dgm:cxn modelId="{F2E22C25-B77F-4747-AAC8-AB16D9CBF0F1}" type="presParOf" srcId="{AB011D74-ECBE-9046-82AE-05B9E6ECCB34}" destId="{342E1778-9125-4C49-9F7E-4A7CDEE10032}" srcOrd="0" destOrd="0" presId="urn:microsoft.com/office/officeart/2008/layout/TitlePictureLineup"/>
    <dgm:cxn modelId="{3979D26A-8117-0F4B-95DB-F78788153629}" type="presParOf" srcId="{AB011D74-ECBE-9046-82AE-05B9E6ECCB34}" destId="{F356C96F-67E8-A44E-B86A-0B0232C7991F}" srcOrd="1" destOrd="0" presId="urn:microsoft.com/office/officeart/2008/layout/TitlePictureLineup"/>
    <dgm:cxn modelId="{7825C267-377C-2243-AC9D-D736C57D6A97}" type="presParOf" srcId="{AB011D74-ECBE-9046-82AE-05B9E6ECCB34}" destId="{C078788E-C69E-5743-87C9-D38F8D84B71E}" srcOrd="2" destOrd="0" presId="urn:microsoft.com/office/officeart/2008/layout/TitlePictureLineup"/>
    <dgm:cxn modelId="{DFE9B008-C4A5-9A48-8B5F-E0C9AA60907E}" type="presParOf" srcId="{AB011D74-ECBE-9046-82AE-05B9E6ECCB34}" destId="{42725C1A-8B5F-A946-9A18-8095DA12515D}"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89A1F-D800-A542-B1FC-E5EAF19B4985}" type="doc">
      <dgm:prSet loTypeId="urn:microsoft.com/office/officeart/2008/layout/TitlePictureLineup" loCatId="" qsTypeId="urn:microsoft.com/office/officeart/2005/8/quickstyle/simple1" qsCatId="simple" csTypeId="urn:microsoft.com/office/officeart/2005/8/colors/colorful5" csCatId="colorful" phldr="1"/>
      <dgm:spPr/>
      <dgm:t>
        <a:bodyPr/>
        <a:lstStyle/>
        <a:p>
          <a:endParaRPr lang="en-US"/>
        </a:p>
      </dgm:t>
    </dgm:pt>
    <dgm:pt modelId="{2D688B77-CE9D-9C44-A20B-9C2CA34472CF}">
      <dgm:prSet phldrT="[Text]" custT="1"/>
      <dgm:spPr/>
      <dgm:t>
        <a:bodyPr/>
        <a:lstStyle/>
        <a:p>
          <a:r>
            <a:rPr lang="en-US" sz="2400" dirty="0"/>
            <a:t>General Study Information</a:t>
          </a:r>
        </a:p>
      </dgm:t>
    </dgm:pt>
    <dgm:pt modelId="{E5676109-31CA-B444-B91A-A54F6F280E52}" type="parTrans" cxnId="{94FE021B-7DD0-8E4D-AFC7-13B199A5CBEC}">
      <dgm:prSet/>
      <dgm:spPr/>
      <dgm:t>
        <a:bodyPr/>
        <a:lstStyle/>
        <a:p>
          <a:endParaRPr lang="en-US"/>
        </a:p>
      </dgm:t>
    </dgm:pt>
    <dgm:pt modelId="{B221787A-C84B-5C41-A381-2C6B0791DB2A}" type="sibTrans" cxnId="{94FE021B-7DD0-8E4D-AFC7-13B199A5CBEC}">
      <dgm:prSet/>
      <dgm:spPr/>
      <dgm:t>
        <a:bodyPr/>
        <a:lstStyle/>
        <a:p>
          <a:endParaRPr lang="en-US"/>
        </a:p>
      </dgm:t>
    </dgm:pt>
    <dgm:pt modelId="{D9FEB848-6EC2-744B-BDF3-8B3F4E7516A4}">
      <dgm:prSet phldrT="[Text]" custT="1"/>
      <dgm:spPr/>
      <dgm:t>
        <a:bodyPr/>
        <a:lstStyle/>
        <a:p>
          <a:r>
            <a:rPr lang="en-US" sz="1400" dirty="0" err="1"/>
            <a:t>www.csiopioids.org</a:t>
          </a:r>
          <a:endParaRPr lang="en-US" sz="1400" dirty="0"/>
        </a:p>
      </dgm:t>
    </dgm:pt>
    <dgm:pt modelId="{1F98EB26-FB4B-C842-B9DC-E2FE86359923}" type="parTrans" cxnId="{3A55A692-E550-A349-A598-3A806D5E9AE8}">
      <dgm:prSet/>
      <dgm:spPr/>
      <dgm:t>
        <a:bodyPr/>
        <a:lstStyle/>
        <a:p>
          <a:endParaRPr lang="en-US"/>
        </a:p>
      </dgm:t>
    </dgm:pt>
    <dgm:pt modelId="{9018D2F1-48B5-3246-AF4B-26A2F48DB95E}" type="sibTrans" cxnId="{3A55A692-E550-A349-A598-3A806D5E9AE8}">
      <dgm:prSet/>
      <dgm:spPr/>
      <dgm:t>
        <a:bodyPr/>
        <a:lstStyle/>
        <a:p>
          <a:endParaRPr lang="en-US"/>
        </a:p>
      </dgm:t>
    </dgm:pt>
    <dgm:pt modelId="{E68FAA0E-AE35-B64A-A251-403C340B23DC}">
      <dgm:prSet phldrT="[Text]"/>
      <dgm:spPr/>
      <dgm:t>
        <a:bodyPr/>
        <a:lstStyle/>
        <a:p>
          <a:r>
            <a:rPr lang="en-US" dirty="0"/>
            <a:t>46-item Full Screener</a:t>
          </a:r>
        </a:p>
      </dgm:t>
    </dgm:pt>
    <dgm:pt modelId="{6CBA81BE-2274-5F4B-8225-265CFA3E9B46}" type="parTrans" cxnId="{3EB98D8E-9115-0549-8E56-23D9FA9A5DE5}">
      <dgm:prSet/>
      <dgm:spPr/>
      <dgm:t>
        <a:bodyPr/>
        <a:lstStyle/>
        <a:p>
          <a:endParaRPr lang="en-US"/>
        </a:p>
      </dgm:t>
    </dgm:pt>
    <dgm:pt modelId="{249F3D47-3E8A-E246-B1EC-C58A3B90DA6D}" type="sibTrans" cxnId="{3EB98D8E-9115-0549-8E56-23D9FA9A5DE5}">
      <dgm:prSet/>
      <dgm:spPr/>
      <dgm:t>
        <a:bodyPr/>
        <a:lstStyle/>
        <a:p>
          <a:endParaRPr lang="en-US"/>
        </a:p>
      </dgm:t>
    </dgm:pt>
    <dgm:pt modelId="{440416BC-AAD7-C442-9431-B419D21404BB}">
      <dgm:prSet phldrT="[Text]" custT="1"/>
      <dgm:spPr/>
      <dgm:t>
        <a:bodyPr/>
        <a:lstStyle/>
        <a:p>
          <a:r>
            <a:rPr lang="en-US" sz="1400" dirty="0">
              <a:hlinkClick xmlns:r="http://schemas.openxmlformats.org/officeDocument/2006/relationships" r:id="rId1"/>
            </a:rPr>
            <a:t>https://go.uab.edu/csiopioids</a:t>
          </a:r>
          <a:endParaRPr lang="en-US" sz="1400" dirty="0"/>
        </a:p>
      </dgm:t>
    </dgm:pt>
    <dgm:pt modelId="{E6EFAD47-F5EB-3B40-AB60-2EEEEC51AE22}" type="parTrans" cxnId="{DD6ED2F4-588E-CF4A-BBCF-BEAE3551CB6B}">
      <dgm:prSet/>
      <dgm:spPr/>
      <dgm:t>
        <a:bodyPr/>
        <a:lstStyle/>
        <a:p>
          <a:endParaRPr lang="en-US"/>
        </a:p>
      </dgm:t>
    </dgm:pt>
    <dgm:pt modelId="{15E1FCEF-8CD4-D345-8ACF-D8FF73F82359}" type="sibTrans" cxnId="{DD6ED2F4-588E-CF4A-BBCF-BEAE3551CB6B}">
      <dgm:prSet/>
      <dgm:spPr/>
      <dgm:t>
        <a:bodyPr/>
        <a:lstStyle/>
        <a:p>
          <a:endParaRPr lang="en-US"/>
        </a:p>
      </dgm:t>
    </dgm:pt>
    <dgm:pt modelId="{4A3E7B99-6888-6F41-93C4-5650F0B223BD}" type="pres">
      <dgm:prSet presAssocID="{27489A1F-D800-A542-B1FC-E5EAF19B4985}" presName="Name0" presStyleCnt="0">
        <dgm:presLayoutVars>
          <dgm:dir/>
        </dgm:presLayoutVars>
      </dgm:prSet>
      <dgm:spPr/>
    </dgm:pt>
    <dgm:pt modelId="{B52AB2ED-60E1-094E-B049-F18597406B5C}" type="pres">
      <dgm:prSet presAssocID="{2D688B77-CE9D-9C44-A20B-9C2CA34472CF}" presName="composite" presStyleCnt="0"/>
      <dgm:spPr/>
    </dgm:pt>
    <dgm:pt modelId="{D9BDBAB7-E9C0-ED40-A9A7-956C155F01B0}" type="pres">
      <dgm:prSet presAssocID="{2D688B77-CE9D-9C44-A20B-9C2CA34472CF}" presName="Accent" presStyleLbl="alignAcc1" presStyleIdx="0" presStyleCnt="2"/>
      <dgm:spPr/>
    </dgm:pt>
    <dgm:pt modelId="{172473F2-FCD8-9449-8C2E-39BE32D918E5}" type="pres">
      <dgm:prSet presAssocID="{2D688B77-CE9D-9C44-A20B-9C2CA34472CF}" presName="Image" presStyleLbl="node1" presStyleIdx="0" presStyleCnt="2"/>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591AE4E8-00DA-4446-B4BD-46FF4C492E62}" type="pres">
      <dgm:prSet presAssocID="{2D688B77-CE9D-9C44-A20B-9C2CA34472CF}" presName="Child" presStyleLbl="revTx" presStyleIdx="0" presStyleCnt="2">
        <dgm:presLayoutVars>
          <dgm:bulletEnabled val="1"/>
        </dgm:presLayoutVars>
      </dgm:prSet>
      <dgm:spPr/>
    </dgm:pt>
    <dgm:pt modelId="{858EDE5C-E51C-2B45-B9B2-188D547C0B67}" type="pres">
      <dgm:prSet presAssocID="{2D688B77-CE9D-9C44-A20B-9C2CA34472CF}" presName="Parent" presStyleLbl="alignNode1" presStyleIdx="0" presStyleCnt="2">
        <dgm:presLayoutVars>
          <dgm:bulletEnabled val="1"/>
        </dgm:presLayoutVars>
      </dgm:prSet>
      <dgm:spPr/>
    </dgm:pt>
    <dgm:pt modelId="{ECB1BE79-8A46-8741-8209-2C8C0AAECE4C}" type="pres">
      <dgm:prSet presAssocID="{B221787A-C84B-5C41-A381-2C6B0791DB2A}" presName="sibTrans" presStyleCnt="0"/>
      <dgm:spPr/>
    </dgm:pt>
    <dgm:pt modelId="{AB011D74-ECBE-9046-82AE-05B9E6ECCB34}" type="pres">
      <dgm:prSet presAssocID="{E68FAA0E-AE35-B64A-A251-403C340B23DC}" presName="composite" presStyleCnt="0"/>
      <dgm:spPr/>
    </dgm:pt>
    <dgm:pt modelId="{342E1778-9125-4C49-9F7E-4A7CDEE10032}" type="pres">
      <dgm:prSet presAssocID="{E68FAA0E-AE35-B64A-A251-403C340B23DC}" presName="Accent" presStyleLbl="alignAcc1" presStyleIdx="1" presStyleCnt="2"/>
      <dgm:spPr/>
    </dgm:pt>
    <dgm:pt modelId="{F356C96F-67E8-A44E-B86A-0B0232C7991F}" type="pres">
      <dgm:prSet presAssocID="{E68FAA0E-AE35-B64A-A251-403C340B23DC}" presName="Image" presStyleLbl="node1" presStyleIdx="1" presStyleCnt="2"/>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C078788E-C69E-5743-87C9-D38F8D84B71E}" type="pres">
      <dgm:prSet presAssocID="{E68FAA0E-AE35-B64A-A251-403C340B23DC}" presName="Child" presStyleLbl="revTx" presStyleIdx="1" presStyleCnt="2">
        <dgm:presLayoutVars>
          <dgm:bulletEnabled val="1"/>
        </dgm:presLayoutVars>
      </dgm:prSet>
      <dgm:spPr/>
    </dgm:pt>
    <dgm:pt modelId="{42725C1A-8B5F-A946-9A18-8095DA12515D}" type="pres">
      <dgm:prSet presAssocID="{E68FAA0E-AE35-B64A-A251-403C340B23DC}" presName="Parent" presStyleLbl="alignNode1" presStyleIdx="1" presStyleCnt="2">
        <dgm:presLayoutVars>
          <dgm:bulletEnabled val="1"/>
        </dgm:presLayoutVars>
      </dgm:prSet>
      <dgm:spPr/>
    </dgm:pt>
  </dgm:ptLst>
  <dgm:cxnLst>
    <dgm:cxn modelId="{94FE021B-7DD0-8E4D-AFC7-13B199A5CBEC}" srcId="{27489A1F-D800-A542-B1FC-E5EAF19B4985}" destId="{2D688B77-CE9D-9C44-A20B-9C2CA34472CF}" srcOrd="0" destOrd="0" parTransId="{E5676109-31CA-B444-B91A-A54F6F280E52}" sibTransId="{B221787A-C84B-5C41-A381-2C6B0791DB2A}"/>
    <dgm:cxn modelId="{3EB98D8E-9115-0549-8E56-23D9FA9A5DE5}" srcId="{27489A1F-D800-A542-B1FC-E5EAF19B4985}" destId="{E68FAA0E-AE35-B64A-A251-403C340B23DC}" srcOrd="1" destOrd="0" parTransId="{6CBA81BE-2274-5F4B-8225-265CFA3E9B46}" sibTransId="{249F3D47-3E8A-E246-B1EC-C58A3B90DA6D}"/>
    <dgm:cxn modelId="{3A55A692-E550-A349-A598-3A806D5E9AE8}" srcId="{2D688B77-CE9D-9C44-A20B-9C2CA34472CF}" destId="{D9FEB848-6EC2-744B-BDF3-8B3F4E7516A4}" srcOrd="0" destOrd="0" parTransId="{1F98EB26-FB4B-C842-B9DC-E2FE86359923}" sibTransId="{9018D2F1-48B5-3246-AF4B-26A2F48DB95E}"/>
    <dgm:cxn modelId="{C2EB2894-70BA-164B-BA4D-9F527D8CD093}" type="presOf" srcId="{D9FEB848-6EC2-744B-BDF3-8B3F4E7516A4}" destId="{591AE4E8-00DA-4446-B4BD-46FF4C492E62}" srcOrd="0" destOrd="0" presId="urn:microsoft.com/office/officeart/2008/layout/TitlePictureLineup"/>
    <dgm:cxn modelId="{F5491499-A81A-7C4D-894C-4CEC04ACCF45}" type="presOf" srcId="{E68FAA0E-AE35-B64A-A251-403C340B23DC}" destId="{42725C1A-8B5F-A946-9A18-8095DA12515D}" srcOrd="0" destOrd="0" presId="urn:microsoft.com/office/officeart/2008/layout/TitlePictureLineup"/>
    <dgm:cxn modelId="{4DF47CAF-5AD8-2944-BEE1-BF06DE2112CA}" type="presOf" srcId="{27489A1F-D800-A542-B1FC-E5EAF19B4985}" destId="{4A3E7B99-6888-6F41-93C4-5650F0B223BD}" srcOrd="0" destOrd="0" presId="urn:microsoft.com/office/officeart/2008/layout/TitlePictureLineup"/>
    <dgm:cxn modelId="{C64AD3C0-3521-3243-BCAA-6E7D1210AF20}" type="presOf" srcId="{440416BC-AAD7-C442-9431-B419D21404BB}" destId="{C078788E-C69E-5743-87C9-D38F8D84B71E}" srcOrd="0" destOrd="0" presId="urn:microsoft.com/office/officeart/2008/layout/TitlePictureLineup"/>
    <dgm:cxn modelId="{DD6ED2F4-588E-CF4A-BBCF-BEAE3551CB6B}" srcId="{E68FAA0E-AE35-B64A-A251-403C340B23DC}" destId="{440416BC-AAD7-C442-9431-B419D21404BB}" srcOrd="0" destOrd="0" parTransId="{E6EFAD47-F5EB-3B40-AB60-2EEEEC51AE22}" sibTransId="{15E1FCEF-8CD4-D345-8ACF-D8FF73F82359}"/>
    <dgm:cxn modelId="{1FF074F6-5570-C741-88F0-C7D967E8C6D8}" type="presOf" srcId="{2D688B77-CE9D-9C44-A20B-9C2CA34472CF}" destId="{858EDE5C-E51C-2B45-B9B2-188D547C0B67}" srcOrd="0" destOrd="0" presId="urn:microsoft.com/office/officeart/2008/layout/TitlePictureLineup"/>
    <dgm:cxn modelId="{8101211F-4DEB-EC4A-B6FC-9AEF65C1ED90}" type="presParOf" srcId="{4A3E7B99-6888-6F41-93C4-5650F0B223BD}" destId="{B52AB2ED-60E1-094E-B049-F18597406B5C}" srcOrd="0" destOrd="0" presId="urn:microsoft.com/office/officeart/2008/layout/TitlePictureLineup"/>
    <dgm:cxn modelId="{77A1E268-49B4-9147-87DA-7948D350D9AF}" type="presParOf" srcId="{B52AB2ED-60E1-094E-B049-F18597406B5C}" destId="{D9BDBAB7-E9C0-ED40-A9A7-956C155F01B0}" srcOrd="0" destOrd="0" presId="urn:microsoft.com/office/officeart/2008/layout/TitlePictureLineup"/>
    <dgm:cxn modelId="{ABEF4462-7534-9045-9395-5A881F13D2D3}" type="presParOf" srcId="{B52AB2ED-60E1-094E-B049-F18597406B5C}" destId="{172473F2-FCD8-9449-8C2E-39BE32D918E5}" srcOrd="1" destOrd="0" presId="urn:microsoft.com/office/officeart/2008/layout/TitlePictureLineup"/>
    <dgm:cxn modelId="{5FF8CEB7-7FE2-554E-A96D-C06754F3A77C}" type="presParOf" srcId="{B52AB2ED-60E1-094E-B049-F18597406B5C}" destId="{591AE4E8-00DA-4446-B4BD-46FF4C492E62}" srcOrd="2" destOrd="0" presId="urn:microsoft.com/office/officeart/2008/layout/TitlePictureLineup"/>
    <dgm:cxn modelId="{8F645A09-110D-1043-90A3-E7D770B732C1}" type="presParOf" srcId="{B52AB2ED-60E1-094E-B049-F18597406B5C}" destId="{858EDE5C-E51C-2B45-B9B2-188D547C0B67}" srcOrd="3" destOrd="0" presId="urn:microsoft.com/office/officeart/2008/layout/TitlePictureLineup"/>
    <dgm:cxn modelId="{010D773E-54DE-9448-90D1-F05E2FDF95B5}" type="presParOf" srcId="{4A3E7B99-6888-6F41-93C4-5650F0B223BD}" destId="{ECB1BE79-8A46-8741-8209-2C8C0AAECE4C}" srcOrd="1" destOrd="0" presId="urn:microsoft.com/office/officeart/2008/layout/TitlePictureLineup"/>
    <dgm:cxn modelId="{2B934571-8CE0-7546-92D3-7D174B5400F9}" type="presParOf" srcId="{4A3E7B99-6888-6F41-93C4-5650F0B223BD}" destId="{AB011D74-ECBE-9046-82AE-05B9E6ECCB34}" srcOrd="2" destOrd="0" presId="urn:microsoft.com/office/officeart/2008/layout/TitlePictureLineup"/>
    <dgm:cxn modelId="{4DD6C4F5-44A7-6B4B-A305-7027DFB69C1C}" type="presParOf" srcId="{AB011D74-ECBE-9046-82AE-05B9E6ECCB34}" destId="{342E1778-9125-4C49-9F7E-4A7CDEE10032}" srcOrd="0" destOrd="0" presId="urn:microsoft.com/office/officeart/2008/layout/TitlePictureLineup"/>
    <dgm:cxn modelId="{7A962AD0-EC12-8E44-96D4-1BA7ABC000B8}" type="presParOf" srcId="{AB011D74-ECBE-9046-82AE-05B9E6ECCB34}" destId="{F356C96F-67E8-A44E-B86A-0B0232C7991F}" srcOrd="1" destOrd="0" presId="urn:microsoft.com/office/officeart/2008/layout/TitlePictureLineup"/>
    <dgm:cxn modelId="{F08A9ACD-6673-A04F-82A4-0505E94F48A7}" type="presParOf" srcId="{AB011D74-ECBE-9046-82AE-05B9E6ECCB34}" destId="{C078788E-C69E-5743-87C9-D38F8D84B71E}" srcOrd="2" destOrd="0" presId="urn:microsoft.com/office/officeart/2008/layout/TitlePictureLineup"/>
    <dgm:cxn modelId="{B7474BD3-97AD-8745-A808-1BE4970C4CBB}" type="presParOf" srcId="{AB011D74-ECBE-9046-82AE-05B9E6ECCB34}" destId="{42725C1A-8B5F-A946-9A18-8095DA12515D}"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E010D-83F7-3C47-A7FC-E3D5DFCD8935}" type="doc">
      <dgm:prSet loTypeId="urn:microsoft.com/office/officeart/2005/8/layout/vList6" loCatId="" qsTypeId="urn:microsoft.com/office/officeart/2005/8/quickstyle/simple1" qsCatId="simple" csTypeId="urn:microsoft.com/office/officeart/2005/8/colors/colorful5" csCatId="colorful" phldr="1"/>
      <dgm:spPr/>
      <dgm:t>
        <a:bodyPr/>
        <a:lstStyle/>
        <a:p>
          <a:endParaRPr lang="en-US"/>
        </a:p>
      </dgm:t>
    </dgm:pt>
    <dgm:pt modelId="{9B828ADE-9B22-1F4B-A64D-860F7100E7B0}">
      <dgm:prSet phldrT="[Text]"/>
      <dgm:spPr/>
      <dgm:t>
        <a:bodyPr/>
        <a:lstStyle/>
        <a:p>
          <a:r>
            <a:rPr lang="en-US" dirty="0"/>
            <a:t>Perceived burdensomeness</a:t>
          </a:r>
        </a:p>
      </dgm:t>
    </dgm:pt>
    <dgm:pt modelId="{97877442-A55E-F348-9295-1362072B0615}" type="parTrans" cxnId="{1770C8B9-24CF-DC44-9957-98FF72A551D8}">
      <dgm:prSet/>
      <dgm:spPr/>
      <dgm:t>
        <a:bodyPr/>
        <a:lstStyle/>
        <a:p>
          <a:endParaRPr lang="en-US"/>
        </a:p>
      </dgm:t>
    </dgm:pt>
    <dgm:pt modelId="{839877CE-9EE3-EA47-9D45-27E32FA10BD6}" type="sibTrans" cxnId="{1770C8B9-24CF-DC44-9957-98FF72A551D8}">
      <dgm:prSet/>
      <dgm:spPr/>
      <dgm:t>
        <a:bodyPr/>
        <a:lstStyle/>
        <a:p>
          <a:endParaRPr lang="en-US"/>
        </a:p>
      </dgm:t>
    </dgm:pt>
    <dgm:pt modelId="{BD6D238D-9352-A549-AAC5-17AE4224CCA1}">
      <dgm:prSet phldrT="[Text]"/>
      <dgm:spPr/>
      <dgm:t>
        <a:bodyPr/>
        <a:lstStyle/>
        <a:p>
          <a:r>
            <a:rPr lang="en-US" dirty="0"/>
            <a:t>My death is worth more than my life</a:t>
          </a:r>
        </a:p>
      </dgm:t>
    </dgm:pt>
    <dgm:pt modelId="{923D324F-AAB6-5442-9F53-D82D975BEDD8}" type="parTrans" cxnId="{7A531387-F397-D14E-B51B-D0519EC86768}">
      <dgm:prSet/>
      <dgm:spPr/>
      <dgm:t>
        <a:bodyPr/>
        <a:lstStyle/>
        <a:p>
          <a:endParaRPr lang="en-US"/>
        </a:p>
      </dgm:t>
    </dgm:pt>
    <dgm:pt modelId="{50D2E605-8211-644C-BC1A-B43425CC13F7}" type="sibTrans" cxnId="{7A531387-F397-D14E-B51B-D0519EC86768}">
      <dgm:prSet/>
      <dgm:spPr/>
      <dgm:t>
        <a:bodyPr/>
        <a:lstStyle/>
        <a:p>
          <a:endParaRPr lang="en-US"/>
        </a:p>
      </dgm:t>
    </dgm:pt>
    <dgm:pt modelId="{89BAB4AF-026F-8E4C-8164-65C7E4300957}">
      <dgm:prSet phldrT="[Text]"/>
      <dgm:spPr/>
      <dgm:t>
        <a:bodyPr/>
        <a:lstStyle/>
        <a:p>
          <a:r>
            <a:rPr lang="en-US" dirty="0"/>
            <a:t>Thwarted belonging </a:t>
          </a:r>
        </a:p>
      </dgm:t>
    </dgm:pt>
    <dgm:pt modelId="{C0C98273-D266-0245-A743-87CF4040524F}" type="parTrans" cxnId="{5BA623DE-667C-DF41-8E4B-52D571F2EB8F}">
      <dgm:prSet/>
      <dgm:spPr/>
      <dgm:t>
        <a:bodyPr/>
        <a:lstStyle/>
        <a:p>
          <a:endParaRPr lang="en-US"/>
        </a:p>
      </dgm:t>
    </dgm:pt>
    <dgm:pt modelId="{E30590E5-AE92-134F-AF06-30838CC264A9}" type="sibTrans" cxnId="{5BA623DE-667C-DF41-8E4B-52D571F2EB8F}">
      <dgm:prSet/>
      <dgm:spPr/>
      <dgm:t>
        <a:bodyPr/>
        <a:lstStyle/>
        <a:p>
          <a:endParaRPr lang="en-US"/>
        </a:p>
      </dgm:t>
    </dgm:pt>
    <dgm:pt modelId="{68E77867-9EA7-4F45-808D-BAB9E64D5518}">
      <dgm:prSet phldrT="[Text]"/>
      <dgm:spPr/>
      <dgm:t>
        <a:bodyPr/>
        <a:lstStyle/>
        <a:p>
          <a:r>
            <a:rPr lang="en-US" dirty="0"/>
            <a:t>Connections diminished</a:t>
          </a:r>
        </a:p>
      </dgm:t>
    </dgm:pt>
    <dgm:pt modelId="{D89A5DF1-9885-864E-80E1-9EAF86E401A7}" type="parTrans" cxnId="{3CE48DCB-C3F9-D74E-B966-0AD732DF0489}">
      <dgm:prSet/>
      <dgm:spPr/>
      <dgm:t>
        <a:bodyPr/>
        <a:lstStyle/>
        <a:p>
          <a:endParaRPr lang="en-US"/>
        </a:p>
      </dgm:t>
    </dgm:pt>
    <dgm:pt modelId="{D9FCE338-2BC4-1A44-93ED-5C00451E7128}" type="sibTrans" cxnId="{3CE48DCB-C3F9-D74E-B966-0AD732DF0489}">
      <dgm:prSet/>
      <dgm:spPr/>
      <dgm:t>
        <a:bodyPr/>
        <a:lstStyle/>
        <a:p>
          <a:endParaRPr lang="en-US"/>
        </a:p>
      </dgm:t>
    </dgm:pt>
    <dgm:pt modelId="{A737F47B-46F2-A449-B132-5C3E05E694FA}">
      <dgm:prSet phldrT="[Text]"/>
      <dgm:spPr/>
      <dgm:t>
        <a:bodyPr/>
        <a:lstStyle/>
        <a:p>
          <a:r>
            <a:rPr lang="en-US" dirty="0"/>
            <a:t>Acquired capability</a:t>
          </a:r>
        </a:p>
      </dgm:t>
    </dgm:pt>
    <dgm:pt modelId="{F85795CD-99F0-BF48-924B-59256DD67320}" type="parTrans" cxnId="{5DC9D32B-AB95-5F4D-B5DC-1A6E01799A7C}">
      <dgm:prSet/>
      <dgm:spPr/>
      <dgm:t>
        <a:bodyPr/>
        <a:lstStyle/>
        <a:p>
          <a:endParaRPr lang="en-US"/>
        </a:p>
      </dgm:t>
    </dgm:pt>
    <dgm:pt modelId="{8DC090DB-4625-684C-9E2F-75D8B531A7B4}" type="sibTrans" cxnId="{5DC9D32B-AB95-5F4D-B5DC-1A6E01799A7C}">
      <dgm:prSet/>
      <dgm:spPr/>
      <dgm:t>
        <a:bodyPr/>
        <a:lstStyle/>
        <a:p>
          <a:endParaRPr lang="en-US"/>
        </a:p>
      </dgm:t>
    </dgm:pt>
    <dgm:pt modelId="{68F2E70A-E1CF-1044-8BDA-D8D879FC1669}">
      <dgm:prSet phldrT="[Text]"/>
      <dgm:spPr/>
      <dgm:t>
        <a:bodyPr/>
        <a:lstStyle/>
        <a:p>
          <a:r>
            <a:rPr lang="en-US" dirty="0"/>
            <a:t>Habituated to fear of death</a:t>
          </a:r>
        </a:p>
      </dgm:t>
    </dgm:pt>
    <dgm:pt modelId="{CEF88FF7-C009-8243-B55F-3D90BA6F4A5B}" type="parTrans" cxnId="{5D2AC932-5DE3-6F48-8574-6018D6BEA210}">
      <dgm:prSet/>
      <dgm:spPr/>
      <dgm:t>
        <a:bodyPr/>
        <a:lstStyle/>
        <a:p>
          <a:endParaRPr lang="en-US"/>
        </a:p>
      </dgm:t>
    </dgm:pt>
    <dgm:pt modelId="{11887A06-0EA9-2E48-AF81-1C2A81CCD524}" type="sibTrans" cxnId="{5D2AC932-5DE3-6F48-8574-6018D6BEA210}">
      <dgm:prSet/>
      <dgm:spPr/>
      <dgm:t>
        <a:bodyPr/>
        <a:lstStyle/>
        <a:p>
          <a:endParaRPr lang="en-US"/>
        </a:p>
      </dgm:t>
    </dgm:pt>
    <dgm:pt modelId="{7BE8AB3C-5B68-2B48-801D-59595C12781D}" type="pres">
      <dgm:prSet presAssocID="{D7EE010D-83F7-3C47-A7FC-E3D5DFCD8935}" presName="Name0" presStyleCnt="0">
        <dgm:presLayoutVars>
          <dgm:dir/>
          <dgm:animLvl val="lvl"/>
          <dgm:resizeHandles/>
        </dgm:presLayoutVars>
      </dgm:prSet>
      <dgm:spPr/>
    </dgm:pt>
    <dgm:pt modelId="{B07A80F3-CA67-8141-8589-FD418076BCDB}" type="pres">
      <dgm:prSet presAssocID="{9B828ADE-9B22-1F4B-A64D-860F7100E7B0}" presName="linNode" presStyleCnt="0"/>
      <dgm:spPr/>
    </dgm:pt>
    <dgm:pt modelId="{ACC89751-9526-D346-9BCD-87E34C5CB92F}" type="pres">
      <dgm:prSet presAssocID="{9B828ADE-9B22-1F4B-A64D-860F7100E7B0}" presName="parentShp" presStyleLbl="node1" presStyleIdx="0" presStyleCnt="3">
        <dgm:presLayoutVars>
          <dgm:bulletEnabled val="1"/>
        </dgm:presLayoutVars>
      </dgm:prSet>
      <dgm:spPr/>
    </dgm:pt>
    <dgm:pt modelId="{416EE537-B9F2-3D43-AD17-94CE4FDAFDC1}" type="pres">
      <dgm:prSet presAssocID="{9B828ADE-9B22-1F4B-A64D-860F7100E7B0}" presName="childShp" presStyleLbl="bgAccFollowNode1" presStyleIdx="0" presStyleCnt="3">
        <dgm:presLayoutVars>
          <dgm:bulletEnabled val="1"/>
        </dgm:presLayoutVars>
      </dgm:prSet>
      <dgm:spPr/>
    </dgm:pt>
    <dgm:pt modelId="{1FADF425-1DB2-F549-A054-17060F905D2E}" type="pres">
      <dgm:prSet presAssocID="{839877CE-9EE3-EA47-9D45-27E32FA10BD6}" presName="spacing" presStyleCnt="0"/>
      <dgm:spPr/>
    </dgm:pt>
    <dgm:pt modelId="{7D27B07F-4253-5E45-B79D-412AD9C57FE7}" type="pres">
      <dgm:prSet presAssocID="{89BAB4AF-026F-8E4C-8164-65C7E4300957}" presName="linNode" presStyleCnt="0"/>
      <dgm:spPr/>
    </dgm:pt>
    <dgm:pt modelId="{FEB6A681-F3F7-AC46-B55F-82AE6958759D}" type="pres">
      <dgm:prSet presAssocID="{89BAB4AF-026F-8E4C-8164-65C7E4300957}" presName="parentShp" presStyleLbl="node1" presStyleIdx="1" presStyleCnt="3">
        <dgm:presLayoutVars>
          <dgm:bulletEnabled val="1"/>
        </dgm:presLayoutVars>
      </dgm:prSet>
      <dgm:spPr/>
    </dgm:pt>
    <dgm:pt modelId="{61E7E34A-1CC9-2246-9A52-448FF8BA66D8}" type="pres">
      <dgm:prSet presAssocID="{89BAB4AF-026F-8E4C-8164-65C7E4300957}" presName="childShp" presStyleLbl="bgAccFollowNode1" presStyleIdx="1" presStyleCnt="3">
        <dgm:presLayoutVars>
          <dgm:bulletEnabled val="1"/>
        </dgm:presLayoutVars>
      </dgm:prSet>
      <dgm:spPr/>
    </dgm:pt>
    <dgm:pt modelId="{894741E3-8D68-1948-8D6A-5AB7162ADB17}" type="pres">
      <dgm:prSet presAssocID="{E30590E5-AE92-134F-AF06-30838CC264A9}" presName="spacing" presStyleCnt="0"/>
      <dgm:spPr/>
    </dgm:pt>
    <dgm:pt modelId="{5BA6E80A-A053-BF4B-9AD8-32B964549CE9}" type="pres">
      <dgm:prSet presAssocID="{A737F47B-46F2-A449-B132-5C3E05E694FA}" presName="linNode" presStyleCnt="0"/>
      <dgm:spPr/>
    </dgm:pt>
    <dgm:pt modelId="{F0D5B54B-F102-9F4F-92B9-70519AC05728}" type="pres">
      <dgm:prSet presAssocID="{A737F47B-46F2-A449-B132-5C3E05E694FA}" presName="parentShp" presStyleLbl="node1" presStyleIdx="2" presStyleCnt="3">
        <dgm:presLayoutVars>
          <dgm:bulletEnabled val="1"/>
        </dgm:presLayoutVars>
      </dgm:prSet>
      <dgm:spPr/>
    </dgm:pt>
    <dgm:pt modelId="{91CBDE44-95AD-6246-9153-1DA8F2043E07}" type="pres">
      <dgm:prSet presAssocID="{A737F47B-46F2-A449-B132-5C3E05E694FA}" presName="childShp" presStyleLbl="bgAccFollowNode1" presStyleIdx="2" presStyleCnt="3">
        <dgm:presLayoutVars>
          <dgm:bulletEnabled val="1"/>
        </dgm:presLayoutVars>
      </dgm:prSet>
      <dgm:spPr/>
    </dgm:pt>
  </dgm:ptLst>
  <dgm:cxnLst>
    <dgm:cxn modelId="{99331F21-D6D1-6942-BD2C-2631097AAA3E}" type="presOf" srcId="{89BAB4AF-026F-8E4C-8164-65C7E4300957}" destId="{FEB6A681-F3F7-AC46-B55F-82AE6958759D}" srcOrd="0" destOrd="0" presId="urn:microsoft.com/office/officeart/2005/8/layout/vList6"/>
    <dgm:cxn modelId="{5DC9D32B-AB95-5F4D-B5DC-1A6E01799A7C}" srcId="{D7EE010D-83F7-3C47-A7FC-E3D5DFCD8935}" destId="{A737F47B-46F2-A449-B132-5C3E05E694FA}" srcOrd="2" destOrd="0" parTransId="{F85795CD-99F0-BF48-924B-59256DD67320}" sibTransId="{8DC090DB-4625-684C-9E2F-75D8B531A7B4}"/>
    <dgm:cxn modelId="{5D2AC932-5DE3-6F48-8574-6018D6BEA210}" srcId="{A737F47B-46F2-A449-B132-5C3E05E694FA}" destId="{68F2E70A-E1CF-1044-8BDA-D8D879FC1669}" srcOrd="0" destOrd="0" parTransId="{CEF88FF7-C009-8243-B55F-3D90BA6F4A5B}" sibTransId="{11887A06-0EA9-2E48-AF81-1C2A81CCD524}"/>
    <dgm:cxn modelId="{E02CF03E-7EFE-6649-8EE5-E428A5E47901}" type="presOf" srcId="{D7EE010D-83F7-3C47-A7FC-E3D5DFCD8935}" destId="{7BE8AB3C-5B68-2B48-801D-59595C12781D}" srcOrd="0" destOrd="0" presId="urn:microsoft.com/office/officeart/2005/8/layout/vList6"/>
    <dgm:cxn modelId="{CA4DA55B-3A34-5842-8FE7-80498E0DB1FB}" type="presOf" srcId="{68F2E70A-E1CF-1044-8BDA-D8D879FC1669}" destId="{91CBDE44-95AD-6246-9153-1DA8F2043E07}" srcOrd="0" destOrd="0" presId="urn:microsoft.com/office/officeart/2005/8/layout/vList6"/>
    <dgm:cxn modelId="{7A531387-F397-D14E-B51B-D0519EC86768}" srcId="{9B828ADE-9B22-1F4B-A64D-860F7100E7B0}" destId="{BD6D238D-9352-A549-AAC5-17AE4224CCA1}" srcOrd="0" destOrd="0" parTransId="{923D324F-AAB6-5442-9F53-D82D975BEDD8}" sibTransId="{50D2E605-8211-644C-BC1A-B43425CC13F7}"/>
    <dgm:cxn modelId="{F4E68C8A-46CB-C94E-B7EF-0C69A774F4A4}" type="presOf" srcId="{BD6D238D-9352-A549-AAC5-17AE4224CCA1}" destId="{416EE537-B9F2-3D43-AD17-94CE4FDAFDC1}" srcOrd="0" destOrd="0" presId="urn:microsoft.com/office/officeart/2005/8/layout/vList6"/>
    <dgm:cxn modelId="{3F70CBB1-CCD1-6046-BD90-FFCF8F297BEF}" type="presOf" srcId="{A737F47B-46F2-A449-B132-5C3E05E694FA}" destId="{F0D5B54B-F102-9F4F-92B9-70519AC05728}" srcOrd="0" destOrd="0" presId="urn:microsoft.com/office/officeart/2005/8/layout/vList6"/>
    <dgm:cxn modelId="{1770C8B9-24CF-DC44-9957-98FF72A551D8}" srcId="{D7EE010D-83F7-3C47-A7FC-E3D5DFCD8935}" destId="{9B828ADE-9B22-1F4B-A64D-860F7100E7B0}" srcOrd="0" destOrd="0" parTransId="{97877442-A55E-F348-9295-1362072B0615}" sibTransId="{839877CE-9EE3-EA47-9D45-27E32FA10BD6}"/>
    <dgm:cxn modelId="{3CE48DCB-C3F9-D74E-B966-0AD732DF0489}" srcId="{89BAB4AF-026F-8E4C-8164-65C7E4300957}" destId="{68E77867-9EA7-4F45-808D-BAB9E64D5518}" srcOrd="0" destOrd="0" parTransId="{D89A5DF1-9885-864E-80E1-9EAF86E401A7}" sibTransId="{D9FCE338-2BC4-1A44-93ED-5C00451E7128}"/>
    <dgm:cxn modelId="{AA2797D0-F9C5-E348-AB7F-AA9AB700D7F3}" type="presOf" srcId="{68E77867-9EA7-4F45-808D-BAB9E64D5518}" destId="{61E7E34A-1CC9-2246-9A52-448FF8BA66D8}" srcOrd="0" destOrd="0" presId="urn:microsoft.com/office/officeart/2005/8/layout/vList6"/>
    <dgm:cxn modelId="{5BA623DE-667C-DF41-8E4B-52D571F2EB8F}" srcId="{D7EE010D-83F7-3C47-A7FC-E3D5DFCD8935}" destId="{89BAB4AF-026F-8E4C-8164-65C7E4300957}" srcOrd="1" destOrd="0" parTransId="{C0C98273-D266-0245-A743-87CF4040524F}" sibTransId="{E30590E5-AE92-134F-AF06-30838CC264A9}"/>
    <dgm:cxn modelId="{FDAA67F9-BCB4-014B-B124-0998A7CCBE7C}" type="presOf" srcId="{9B828ADE-9B22-1F4B-A64D-860F7100E7B0}" destId="{ACC89751-9526-D346-9BCD-87E34C5CB92F}" srcOrd="0" destOrd="0" presId="urn:microsoft.com/office/officeart/2005/8/layout/vList6"/>
    <dgm:cxn modelId="{83104CDA-80A0-1B4A-B1D7-7774912276DC}" type="presParOf" srcId="{7BE8AB3C-5B68-2B48-801D-59595C12781D}" destId="{B07A80F3-CA67-8141-8589-FD418076BCDB}" srcOrd="0" destOrd="0" presId="urn:microsoft.com/office/officeart/2005/8/layout/vList6"/>
    <dgm:cxn modelId="{9D52EF2C-5184-D241-9752-EC68A6AE9A7F}" type="presParOf" srcId="{B07A80F3-CA67-8141-8589-FD418076BCDB}" destId="{ACC89751-9526-D346-9BCD-87E34C5CB92F}" srcOrd="0" destOrd="0" presId="urn:microsoft.com/office/officeart/2005/8/layout/vList6"/>
    <dgm:cxn modelId="{08F15553-9296-B049-95A6-49E68F7C57E8}" type="presParOf" srcId="{B07A80F3-CA67-8141-8589-FD418076BCDB}" destId="{416EE537-B9F2-3D43-AD17-94CE4FDAFDC1}" srcOrd="1" destOrd="0" presId="urn:microsoft.com/office/officeart/2005/8/layout/vList6"/>
    <dgm:cxn modelId="{00EC10AD-0A26-5940-8249-EC676F7664AB}" type="presParOf" srcId="{7BE8AB3C-5B68-2B48-801D-59595C12781D}" destId="{1FADF425-1DB2-F549-A054-17060F905D2E}" srcOrd="1" destOrd="0" presId="urn:microsoft.com/office/officeart/2005/8/layout/vList6"/>
    <dgm:cxn modelId="{19068D57-32B7-C84C-8E4A-97FA10A956C8}" type="presParOf" srcId="{7BE8AB3C-5B68-2B48-801D-59595C12781D}" destId="{7D27B07F-4253-5E45-B79D-412AD9C57FE7}" srcOrd="2" destOrd="0" presId="urn:microsoft.com/office/officeart/2005/8/layout/vList6"/>
    <dgm:cxn modelId="{B34BF632-662A-BE46-97BF-4CFB9D3085AB}" type="presParOf" srcId="{7D27B07F-4253-5E45-B79D-412AD9C57FE7}" destId="{FEB6A681-F3F7-AC46-B55F-82AE6958759D}" srcOrd="0" destOrd="0" presId="urn:microsoft.com/office/officeart/2005/8/layout/vList6"/>
    <dgm:cxn modelId="{DD87C914-538A-CD42-B635-F43FD0BBE23C}" type="presParOf" srcId="{7D27B07F-4253-5E45-B79D-412AD9C57FE7}" destId="{61E7E34A-1CC9-2246-9A52-448FF8BA66D8}" srcOrd="1" destOrd="0" presId="urn:microsoft.com/office/officeart/2005/8/layout/vList6"/>
    <dgm:cxn modelId="{505B8D42-C43F-8D4F-9935-1E1C1D263ADF}" type="presParOf" srcId="{7BE8AB3C-5B68-2B48-801D-59595C12781D}" destId="{894741E3-8D68-1948-8D6A-5AB7162ADB17}" srcOrd="3" destOrd="0" presId="urn:microsoft.com/office/officeart/2005/8/layout/vList6"/>
    <dgm:cxn modelId="{D91959B2-BF4D-214D-847C-FF3C77645B71}" type="presParOf" srcId="{7BE8AB3C-5B68-2B48-801D-59595C12781D}" destId="{5BA6E80A-A053-BF4B-9AD8-32B964549CE9}" srcOrd="4" destOrd="0" presId="urn:microsoft.com/office/officeart/2005/8/layout/vList6"/>
    <dgm:cxn modelId="{33EBC833-A700-3645-8FFA-01FD2A67EAA7}" type="presParOf" srcId="{5BA6E80A-A053-BF4B-9AD8-32B964549CE9}" destId="{F0D5B54B-F102-9F4F-92B9-70519AC05728}" srcOrd="0" destOrd="0" presId="urn:microsoft.com/office/officeart/2005/8/layout/vList6"/>
    <dgm:cxn modelId="{02984331-02DC-4D48-8B39-E449E2817381}" type="presParOf" srcId="{5BA6E80A-A053-BF4B-9AD8-32B964549CE9}" destId="{91CBDE44-95AD-6246-9153-1DA8F2043E0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E1778-9125-4C49-9F7E-4A7CDEE10032}">
      <dsp:nvSpPr>
        <dsp:cNvPr id="0" name=""/>
        <dsp:cNvSpPr/>
      </dsp:nvSpPr>
      <dsp:spPr>
        <a:xfrm>
          <a:off x="5255171" y="506434"/>
          <a:ext cx="0" cy="4535742"/>
        </a:xfrm>
        <a:prstGeom prst="lin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6C96F-67E8-A44E-B86A-0B0232C7991F}">
      <dsp:nvSpPr>
        <dsp:cNvPr id="0" name=""/>
        <dsp:cNvSpPr/>
      </dsp:nvSpPr>
      <dsp:spPr>
        <a:xfrm>
          <a:off x="5381164" y="657625"/>
          <a:ext cx="2385548" cy="204108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8788E-C69E-5743-87C9-D38F8D84B71E}">
      <dsp:nvSpPr>
        <dsp:cNvPr id="0" name=""/>
        <dsp:cNvSpPr/>
      </dsp:nvSpPr>
      <dsp:spPr>
        <a:xfrm>
          <a:off x="5381164" y="2698709"/>
          <a:ext cx="2385548" cy="234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https://go.uab.edu/csiopioids</a:t>
          </a:r>
          <a:endParaRPr lang="en-US" sz="2000" kern="1200" dirty="0">
            <a:solidFill>
              <a:schemeClr val="tx1"/>
            </a:solidFill>
          </a:endParaRPr>
        </a:p>
      </dsp:txBody>
      <dsp:txXfrm>
        <a:off x="5381164" y="2698709"/>
        <a:ext cx="2385548" cy="2343466"/>
      </dsp:txXfrm>
    </dsp:sp>
    <dsp:sp modelId="{42725C1A-8B5F-A946-9A18-8095DA12515D}">
      <dsp:nvSpPr>
        <dsp:cNvPr id="0" name=""/>
        <dsp:cNvSpPr/>
      </dsp:nvSpPr>
      <dsp:spPr>
        <a:xfrm>
          <a:off x="5255171" y="2463"/>
          <a:ext cx="2519856" cy="503971"/>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46-item Full Screener</a:t>
          </a:r>
        </a:p>
      </dsp:txBody>
      <dsp:txXfrm>
        <a:off x="5255171" y="2463"/>
        <a:ext cx="2519856" cy="50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DBAB7-E9C0-ED40-A9A7-956C155F01B0}">
      <dsp:nvSpPr>
        <dsp:cNvPr id="0" name=""/>
        <dsp:cNvSpPr/>
      </dsp:nvSpPr>
      <dsp:spPr>
        <a:xfrm>
          <a:off x="3220765" y="596681"/>
          <a:ext cx="0" cy="5344016"/>
        </a:xfrm>
        <a:prstGeom prst="lin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473F2-FCD8-9449-8C2E-39BE32D918E5}">
      <dsp:nvSpPr>
        <dsp:cNvPr id="0" name=""/>
        <dsp:cNvSpPr/>
      </dsp:nvSpPr>
      <dsp:spPr>
        <a:xfrm>
          <a:off x="3369210" y="774815"/>
          <a:ext cx="2810655" cy="2404807"/>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AE4E8-00DA-4446-B4BD-46FF4C492E62}">
      <dsp:nvSpPr>
        <dsp:cNvPr id="0" name=""/>
        <dsp:cNvSpPr/>
      </dsp:nvSpPr>
      <dsp:spPr>
        <a:xfrm>
          <a:off x="3369210" y="3179622"/>
          <a:ext cx="2810655" cy="276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en-US" sz="1400" kern="1200" dirty="0" err="1"/>
            <a:t>www.csiopioids.org</a:t>
          </a:r>
          <a:endParaRPr lang="en-US" sz="1400" kern="1200" dirty="0"/>
        </a:p>
      </dsp:txBody>
      <dsp:txXfrm>
        <a:off x="3369210" y="3179622"/>
        <a:ext cx="2810655" cy="2761075"/>
      </dsp:txXfrm>
    </dsp:sp>
    <dsp:sp modelId="{858EDE5C-E51C-2B45-B9B2-188D547C0B67}">
      <dsp:nvSpPr>
        <dsp:cNvPr id="0" name=""/>
        <dsp:cNvSpPr/>
      </dsp:nvSpPr>
      <dsp:spPr>
        <a:xfrm>
          <a:off x="3220765" y="2902"/>
          <a:ext cx="2968897" cy="593779"/>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General Study Information</a:t>
          </a:r>
        </a:p>
      </dsp:txBody>
      <dsp:txXfrm>
        <a:off x="3220765" y="2902"/>
        <a:ext cx="2968897" cy="593779"/>
      </dsp:txXfrm>
    </dsp:sp>
    <dsp:sp modelId="{342E1778-9125-4C49-9F7E-4A7CDEE10032}">
      <dsp:nvSpPr>
        <dsp:cNvPr id="0" name=""/>
        <dsp:cNvSpPr/>
      </dsp:nvSpPr>
      <dsp:spPr>
        <a:xfrm>
          <a:off x="6840536" y="596681"/>
          <a:ext cx="0" cy="5344016"/>
        </a:xfrm>
        <a:prstGeom prst="line">
          <a:avLst/>
        </a:prstGeom>
        <a:solidFill>
          <a:schemeClr val="lt1">
            <a:alpha val="90000"/>
            <a:hueOff val="0"/>
            <a:satOff val="0"/>
            <a:lumOff val="0"/>
            <a:alphaOff val="0"/>
          </a:schemeClr>
        </a:solidFill>
        <a:ln w="19050" cap="rnd" cmpd="sng" algn="ctr">
          <a:solidFill>
            <a:schemeClr val="accent5">
              <a:hueOff val="6108397"/>
              <a:satOff val="16625"/>
              <a:lumOff val="-5883"/>
              <a:alphaOff val="0"/>
            </a:schemeClr>
          </a:solidFill>
          <a:prstDash val="solid"/>
        </a:ln>
        <a:effectLst/>
      </dsp:spPr>
      <dsp:style>
        <a:lnRef idx="2">
          <a:scrgbClr r="0" g="0" b="0"/>
        </a:lnRef>
        <a:fillRef idx="1">
          <a:scrgbClr r="0" g="0" b="0"/>
        </a:fillRef>
        <a:effectRef idx="0">
          <a:scrgbClr r="0" g="0" b="0"/>
        </a:effectRef>
        <a:fontRef idx="minor"/>
      </dsp:style>
    </dsp:sp>
    <dsp:sp modelId="{F356C96F-67E8-A44E-B86A-0B0232C7991F}">
      <dsp:nvSpPr>
        <dsp:cNvPr id="0" name=""/>
        <dsp:cNvSpPr/>
      </dsp:nvSpPr>
      <dsp:spPr>
        <a:xfrm>
          <a:off x="6988981" y="774815"/>
          <a:ext cx="2810655" cy="240480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8788E-C69E-5743-87C9-D38F8D84B71E}">
      <dsp:nvSpPr>
        <dsp:cNvPr id="0" name=""/>
        <dsp:cNvSpPr/>
      </dsp:nvSpPr>
      <dsp:spPr>
        <a:xfrm>
          <a:off x="6988981" y="3179622"/>
          <a:ext cx="2810655" cy="276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en-US" sz="1400" kern="1200" dirty="0">
              <a:hlinkClick xmlns:r="http://schemas.openxmlformats.org/officeDocument/2006/relationships" r:id="rId3"/>
            </a:rPr>
            <a:t>https://go.uab.edu/csiopioids</a:t>
          </a:r>
          <a:endParaRPr lang="en-US" sz="1400" kern="1200" dirty="0"/>
        </a:p>
      </dsp:txBody>
      <dsp:txXfrm>
        <a:off x="6988981" y="3179622"/>
        <a:ext cx="2810655" cy="2761075"/>
      </dsp:txXfrm>
    </dsp:sp>
    <dsp:sp modelId="{42725C1A-8B5F-A946-9A18-8095DA12515D}">
      <dsp:nvSpPr>
        <dsp:cNvPr id="0" name=""/>
        <dsp:cNvSpPr/>
      </dsp:nvSpPr>
      <dsp:spPr>
        <a:xfrm>
          <a:off x="6840536" y="2902"/>
          <a:ext cx="2968897" cy="593779"/>
        </a:xfrm>
        <a:prstGeom prst="rect">
          <a:avLst/>
        </a:prstGeom>
        <a:solidFill>
          <a:schemeClr val="accent5">
            <a:hueOff val="6108397"/>
            <a:satOff val="16625"/>
            <a:lumOff val="-5883"/>
            <a:alphaOff val="0"/>
          </a:schemeClr>
        </a:solidFill>
        <a:ln w="19050" cap="rnd" cmpd="sng" algn="ctr">
          <a:solidFill>
            <a:schemeClr val="accent5">
              <a:hueOff val="6108397"/>
              <a:satOff val="16625"/>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46-item Full Screener</a:t>
          </a:r>
        </a:p>
      </dsp:txBody>
      <dsp:txXfrm>
        <a:off x="6840536" y="2902"/>
        <a:ext cx="2968897" cy="593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EE537-B9F2-3D43-AD17-94CE4FDAFDC1}">
      <dsp:nvSpPr>
        <dsp:cNvPr id="0" name=""/>
        <dsp:cNvSpPr/>
      </dsp:nvSpPr>
      <dsp:spPr>
        <a:xfrm>
          <a:off x="3396055" y="0"/>
          <a:ext cx="5094083" cy="1158336"/>
        </a:xfrm>
        <a:prstGeom prst="rightArrow">
          <a:avLst>
            <a:gd name="adj1" fmla="val 75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My death is worth more than my life</a:t>
          </a:r>
        </a:p>
      </dsp:txBody>
      <dsp:txXfrm>
        <a:off x="3396055" y="144792"/>
        <a:ext cx="4659707" cy="868752"/>
      </dsp:txXfrm>
    </dsp:sp>
    <dsp:sp modelId="{ACC89751-9526-D346-9BCD-87E34C5CB92F}">
      <dsp:nvSpPr>
        <dsp:cNvPr id="0" name=""/>
        <dsp:cNvSpPr/>
      </dsp:nvSpPr>
      <dsp:spPr>
        <a:xfrm>
          <a:off x="0" y="0"/>
          <a:ext cx="3396055" cy="115833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Perceived burdensomeness</a:t>
          </a:r>
        </a:p>
      </dsp:txBody>
      <dsp:txXfrm>
        <a:off x="56545" y="56545"/>
        <a:ext cx="3282965" cy="1045246"/>
      </dsp:txXfrm>
    </dsp:sp>
    <dsp:sp modelId="{61E7E34A-1CC9-2246-9A52-448FF8BA66D8}">
      <dsp:nvSpPr>
        <dsp:cNvPr id="0" name=""/>
        <dsp:cNvSpPr/>
      </dsp:nvSpPr>
      <dsp:spPr>
        <a:xfrm>
          <a:off x="3396055" y="1274170"/>
          <a:ext cx="5094083" cy="1158336"/>
        </a:xfrm>
        <a:prstGeom prst="rightArrow">
          <a:avLst>
            <a:gd name="adj1" fmla="val 75000"/>
            <a:gd name="adj2" fmla="val 50000"/>
          </a:avLst>
        </a:prstGeom>
        <a:solidFill>
          <a:schemeClr val="accent5">
            <a:tint val="40000"/>
            <a:alpha val="90000"/>
            <a:hueOff val="3045243"/>
            <a:satOff val="5172"/>
            <a:lumOff val="-469"/>
            <a:alphaOff val="0"/>
          </a:schemeClr>
        </a:solidFill>
        <a:ln w="19050" cap="rnd" cmpd="sng" algn="ctr">
          <a:solidFill>
            <a:schemeClr val="accent5">
              <a:tint val="40000"/>
              <a:alpha val="90000"/>
              <a:hueOff val="3045243"/>
              <a:satOff val="5172"/>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Connections diminished</a:t>
          </a:r>
        </a:p>
      </dsp:txBody>
      <dsp:txXfrm>
        <a:off x="3396055" y="1418962"/>
        <a:ext cx="4659707" cy="868752"/>
      </dsp:txXfrm>
    </dsp:sp>
    <dsp:sp modelId="{FEB6A681-F3F7-AC46-B55F-82AE6958759D}">
      <dsp:nvSpPr>
        <dsp:cNvPr id="0" name=""/>
        <dsp:cNvSpPr/>
      </dsp:nvSpPr>
      <dsp:spPr>
        <a:xfrm>
          <a:off x="0" y="1274170"/>
          <a:ext cx="3396055" cy="1158336"/>
        </a:xfrm>
        <a:prstGeom prst="roundRect">
          <a:avLst/>
        </a:prstGeom>
        <a:solidFill>
          <a:schemeClr val="accent5">
            <a:hueOff val="3054198"/>
            <a:satOff val="8312"/>
            <a:lumOff val="-29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Thwarted belonging </a:t>
          </a:r>
        </a:p>
      </dsp:txBody>
      <dsp:txXfrm>
        <a:off x="56545" y="1330715"/>
        <a:ext cx="3282965" cy="1045246"/>
      </dsp:txXfrm>
    </dsp:sp>
    <dsp:sp modelId="{91CBDE44-95AD-6246-9153-1DA8F2043E07}">
      <dsp:nvSpPr>
        <dsp:cNvPr id="0" name=""/>
        <dsp:cNvSpPr/>
      </dsp:nvSpPr>
      <dsp:spPr>
        <a:xfrm>
          <a:off x="3396055" y="2548340"/>
          <a:ext cx="5094083" cy="1158336"/>
        </a:xfrm>
        <a:prstGeom prst="rightArrow">
          <a:avLst>
            <a:gd name="adj1" fmla="val 75000"/>
            <a:gd name="adj2" fmla="val 50000"/>
          </a:avLst>
        </a:prstGeom>
        <a:solidFill>
          <a:schemeClr val="accent5">
            <a:tint val="40000"/>
            <a:alpha val="90000"/>
            <a:hueOff val="6090486"/>
            <a:satOff val="10344"/>
            <a:lumOff val="-938"/>
            <a:alphaOff val="0"/>
          </a:schemeClr>
        </a:solidFill>
        <a:ln w="19050" cap="rnd" cmpd="sng" algn="ctr">
          <a:solidFill>
            <a:schemeClr val="accent5">
              <a:tint val="40000"/>
              <a:alpha val="90000"/>
              <a:hueOff val="6090486"/>
              <a:satOff val="10344"/>
              <a:lumOff val="-9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Habituated to fear of death</a:t>
          </a:r>
        </a:p>
      </dsp:txBody>
      <dsp:txXfrm>
        <a:off x="3396055" y="2693132"/>
        <a:ext cx="4659707" cy="868752"/>
      </dsp:txXfrm>
    </dsp:sp>
    <dsp:sp modelId="{F0D5B54B-F102-9F4F-92B9-70519AC05728}">
      <dsp:nvSpPr>
        <dsp:cNvPr id="0" name=""/>
        <dsp:cNvSpPr/>
      </dsp:nvSpPr>
      <dsp:spPr>
        <a:xfrm>
          <a:off x="0" y="2548340"/>
          <a:ext cx="3396055" cy="1158336"/>
        </a:xfrm>
        <a:prstGeom prst="roundRect">
          <a:avLst/>
        </a:prstGeom>
        <a:solidFill>
          <a:schemeClr val="accent5">
            <a:hueOff val="6108397"/>
            <a:satOff val="16625"/>
            <a:lumOff val="-5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Acquired capability</a:t>
          </a:r>
        </a:p>
      </dsp:txBody>
      <dsp:txXfrm>
        <a:off x="56545" y="2604885"/>
        <a:ext cx="3282965" cy="104524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554CD-AEAC-2545-8158-EB75D34479CE}" type="datetimeFigureOut">
              <a:rPr lang="en-US" smtClean="0"/>
              <a:t>11/15/2024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4F66D8-82D7-DF44-8931-37DE6E64FF4D}" type="slidenum">
              <a:rPr lang="en-US" smtClean="0"/>
              <a:t>‹#›</a:t>
            </a:fld>
            <a:endParaRPr lang="en-US"/>
          </a:p>
        </p:txBody>
      </p:sp>
    </p:spTree>
    <p:extLst>
      <p:ext uri="{BB962C8B-B14F-4D97-AF65-F5344CB8AC3E}">
        <p14:creationId xmlns:p14="http://schemas.microsoft.com/office/powerpoint/2010/main" val="144587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4353B-6919-C744-BBAB-46A3078864E5}"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DAB1-4571-BC4D-A2FB-805F80D3D958}" type="slidenum">
              <a:rPr lang="en-US" smtClean="0"/>
              <a:t>‹#›</a:t>
            </a:fld>
            <a:endParaRPr lang="en-US"/>
          </a:p>
        </p:txBody>
      </p:sp>
    </p:spTree>
    <p:extLst>
      <p:ext uri="{BB962C8B-B14F-4D97-AF65-F5344CB8AC3E}">
        <p14:creationId xmlns:p14="http://schemas.microsoft.com/office/powerpoint/2010/main" val="133251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greatly appreciate the chance to share these ideas with you . The title “Opioid deprescribing as a de-Implementation Science challenge” is meant to convey a reality:  that there is a continuous back and forth influence between 2 levels of operation: what clinical thought leaders assess might be good care for patients, and what institutions do to  change care through implementation, or de-implementation. But sometimes the elements of how institutions act to alter care, and what effects those actions have, falls off the radar of scientific deliberation and clinical debate. But it does not have to. </a:t>
            </a:r>
          </a:p>
        </p:txBody>
      </p:sp>
      <p:sp>
        <p:nvSpPr>
          <p:cNvPr id="4" name="Slide Number Placeholder 3"/>
          <p:cNvSpPr>
            <a:spLocks noGrp="1"/>
          </p:cNvSpPr>
          <p:nvPr>
            <p:ph type="sldNum" sz="quarter" idx="5"/>
          </p:nvPr>
        </p:nvSpPr>
        <p:spPr/>
        <p:txBody>
          <a:bodyPr/>
          <a:lstStyle/>
          <a:p>
            <a:fld id="{C63ADAB1-4571-BC4D-A2FB-805F80D3D958}" type="slidenum">
              <a:rPr lang="en-US" smtClean="0"/>
              <a:t>1</a:t>
            </a:fld>
            <a:endParaRPr lang="en-US"/>
          </a:p>
        </p:txBody>
      </p:sp>
    </p:spTree>
    <p:extLst>
      <p:ext uri="{BB962C8B-B14F-4D97-AF65-F5344CB8AC3E}">
        <p14:creationId xmlns:p14="http://schemas.microsoft.com/office/powerpoint/2010/main" val="351385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F528-9BEF-D3B5-B0F8-3043E172B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3B0F7-9177-F717-C25B-25B598B5D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4F908-D361-F6D3-D5C2-78EEF8A71404}"/>
              </a:ext>
            </a:extLst>
          </p:cNvPr>
          <p:cNvSpPr>
            <a:spLocks noGrp="1"/>
          </p:cNvSpPr>
          <p:nvPr>
            <p:ph type="body" idx="1"/>
          </p:nvPr>
        </p:nvSpPr>
        <p:spPr/>
        <p:txBody>
          <a:bodyPr/>
          <a:lstStyle/>
          <a:p>
            <a:r>
              <a:rPr lang="en-US" dirty="0"/>
              <a:t>As you all know, this study relies on public-facing recruitment as usual methods of recruitment for psychological autopsy aren’t available to us for either informational pitfalls or ethical/logistic barriers.</a:t>
            </a:r>
          </a:p>
          <a:p>
            <a:endParaRPr lang="en-US" dirty="0"/>
          </a:p>
          <a:p>
            <a:r>
              <a:rPr lang="en-US" dirty="0"/>
              <a:t>In the earlier stages of this study, while we were attempting to work our way through the contracting phase, all outreach was done by our small time via public briefings, podcasts, and organizations doing related work agreeing to spread the word about our project. As of January this year, our social media marketing campaign finally went live, and we have seen an increase in overall interest in participation with a particular increase in interaction with individuals who have lost a Veteran.</a:t>
            </a:r>
          </a:p>
        </p:txBody>
      </p:sp>
      <p:sp>
        <p:nvSpPr>
          <p:cNvPr id="4" name="Slide Number Placeholder 3">
            <a:extLst>
              <a:ext uri="{FF2B5EF4-FFF2-40B4-BE49-F238E27FC236}">
                <a16:creationId xmlns:a16="http://schemas.microsoft.com/office/drawing/2014/main" id="{3767069D-D977-77E3-43F4-E730D64448AA}"/>
              </a:ext>
            </a:extLst>
          </p:cNvPr>
          <p:cNvSpPr>
            <a:spLocks noGrp="1"/>
          </p:cNvSpPr>
          <p:nvPr>
            <p:ph type="sldNum" sz="quarter" idx="5"/>
          </p:nvPr>
        </p:nvSpPr>
        <p:spPr/>
        <p:txBody>
          <a:bodyPr/>
          <a:lstStyle/>
          <a:p>
            <a:fld id="{C63ADAB1-4571-BC4D-A2FB-805F80D3D958}" type="slidenum">
              <a:rPr lang="en-US" smtClean="0"/>
              <a:t>5</a:t>
            </a:fld>
            <a:endParaRPr lang="en-US"/>
          </a:p>
        </p:txBody>
      </p:sp>
    </p:spTree>
    <p:extLst>
      <p:ext uri="{BB962C8B-B14F-4D97-AF65-F5344CB8AC3E}">
        <p14:creationId xmlns:p14="http://schemas.microsoft.com/office/powerpoint/2010/main" val="366058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sankeymatic.com</a:t>
            </a:r>
            <a:r>
              <a:rPr lang="en-US" dirty="0"/>
              <a:t>/build/?</a:t>
            </a:r>
            <a:r>
              <a:rPr lang="en-US" dirty="0" err="1"/>
              <a:t>i</a:t>
            </a:r>
            <a:r>
              <a:rPr lang="en-US" dirty="0"/>
              <a:t>=IYAg2g7ADALAuiARgKFGAjLAzAgxsxcANigE4EATA8UgVgQFNkHxacRnx0FOMoeWYAEw8K4ITAgIA5sjFgsRESAAWyaeKj0QAS3VgYIgFbIdXdNxABrUzXggANsis0iCALbOu2gHbJ34DDsAPb%2BrPAADsjBGAAcCACO0eLaAE7IAM46AF4sAO4gmFBQyCCqIDDF%2DsCp0jo%2BjoVCpSCpTS0ALoWxLYRCJYgauMEOwW0AxABm0zOdqcA%2BGRE1DD5dAJrIPsEU%2BYW0LSogsegAdAdlS8C49RqkJWWIY7ttDyAdKgzuLNs%2BTGXDUYTIgQWhEMEtYLLG4dACehWQk1GBVwAFdUgA3YAddEsKCnLA9Mr1T6pHQdSapYIBX7%2DECAsYgcaIWLAChsyHQ8nw9DIBzAWHBVFdZ4MNrAYXU7E6fBlIyojIdHSTQVkuqLEAAORa8sVythqwoGS1LVSDAxYoyDGk8wiR21ZWxHWuKnqw3cEQcDA6DEVwXe8x0DlufOAiAYDmNDImxVjb1duxNZVd0hUwdTXXxoJak2Ca0m1xYGQWGQAtFayZMWsG%2Dlcbj4NPjmmUzfylRasrlClUyu5gNIfPruyV%2BeGHD5gN8QMAIhEGDVjQ6QJ2WOgiSA8gwdBmKlVRxGsQ5USwZ3OFyBNmVJqiHA4Imablk8xeWhFglklc%2DgJMfekypvtxULpoBHMMIzfD8dC%2DSVgHTBo3gyXBPinCUOlCK8dFSRUkAYXMzV6M1gCsN96i6TBkEPY8QDwvsugAcgAGlOOjXzNSYdAADxAOiWMuVFpk47iWI%2BL4GGCaYrS6UA3kIXkARAN4xBKb5nRAb41igxYFisBhYVomUXzKYM9XcRBYIWXBfRfdxggtEAGlLfEyBgWIGIU04hCwdAIFIfxbJYCIQEc05MBgGA3OC9AwqIXkbLso5gq0IRXPcsgsCCPy7I0RK1zc%2DELBBTKWCMIKnIgIgUqctgvKK3RStOKAhGSvKGtICB0GaOKWBcRL%2BnC%2BrMBIWL%2DLU%2BrGuagaICwXyupAf1EqwRQIqc2IKqwWqEjG0giBa9AiH2oharaRKdvqoQopc2qWESmAwRaqAookIA</a:t>
            </a:r>
          </a:p>
        </p:txBody>
      </p:sp>
      <p:sp>
        <p:nvSpPr>
          <p:cNvPr id="4" name="Slide Number Placeholder 3"/>
          <p:cNvSpPr>
            <a:spLocks noGrp="1"/>
          </p:cNvSpPr>
          <p:nvPr>
            <p:ph type="sldNum" sz="quarter" idx="5"/>
          </p:nvPr>
        </p:nvSpPr>
        <p:spPr/>
        <p:txBody>
          <a:bodyPr/>
          <a:lstStyle/>
          <a:p>
            <a:fld id="{FA3AF353-ADA1-7447-BC07-AE13B495FD32}" type="slidenum">
              <a:rPr lang="en-US" smtClean="0"/>
              <a:t>7</a:t>
            </a:fld>
            <a:endParaRPr lang="en-US"/>
          </a:p>
        </p:txBody>
      </p:sp>
    </p:spTree>
    <p:extLst>
      <p:ext uri="{BB962C8B-B14F-4D97-AF65-F5344CB8AC3E}">
        <p14:creationId xmlns:p14="http://schemas.microsoft.com/office/powerpoint/2010/main" val="31353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DAB1-4571-BC4D-A2FB-805F80D3D958}" type="slidenum">
              <a:rPr lang="en-US" smtClean="0"/>
              <a:t>9</a:t>
            </a:fld>
            <a:endParaRPr lang="en-US"/>
          </a:p>
        </p:txBody>
      </p:sp>
    </p:spTree>
    <p:extLst>
      <p:ext uri="{BB962C8B-B14F-4D97-AF65-F5344CB8AC3E}">
        <p14:creationId xmlns:p14="http://schemas.microsoft.com/office/powerpoint/2010/main" val="52821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07578-AC26-9CBD-C586-03CB61ECE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41AF1-2108-C25A-6F33-9E52C9C51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F9C12-24A8-C716-71BB-9913D052E4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38C5BC-D25D-8A8E-66BC-DE7DFEBA5A44}"/>
              </a:ext>
            </a:extLst>
          </p:cNvPr>
          <p:cNvSpPr>
            <a:spLocks noGrp="1"/>
          </p:cNvSpPr>
          <p:nvPr>
            <p:ph type="sldNum" sz="quarter" idx="5"/>
          </p:nvPr>
        </p:nvSpPr>
        <p:spPr/>
        <p:txBody>
          <a:bodyPr/>
          <a:lstStyle/>
          <a:p>
            <a:fld id="{C63ADAB1-4571-BC4D-A2FB-805F80D3D958}" type="slidenum">
              <a:rPr lang="en-US" smtClean="0"/>
              <a:t>10</a:t>
            </a:fld>
            <a:endParaRPr lang="en-US"/>
          </a:p>
        </p:txBody>
      </p:sp>
    </p:spTree>
    <p:extLst>
      <p:ext uri="{BB962C8B-B14F-4D97-AF65-F5344CB8AC3E}">
        <p14:creationId xmlns:p14="http://schemas.microsoft.com/office/powerpoint/2010/main" val="408943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EE84-0227-ECC6-60D1-743942D0D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BFE33-2C94-B895-FF32-2C5E15E7F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D4C8F-91E9-76C9-9312-8A2914E1D5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C55A3-DE9F-AA75-CCA0-CFEB41EBA736}"/>
              </a:ext>
            </a:extLst>
          </p:cNvPr>
          <p:cNvSpPr>
            <a:spLocks noGrp="1"/>
          </p:cNvSpPr>
          <p:nvPr>
            <p:ph type="sldNum" sz="quarter" idx="5"/>
          </p:nvPr>
        </p:nvSpPr>
        <p:spPr/>
        <p:txBody>
          <a:bodyPr/>
          <a:lstStyle/>
          <a:p>
            <a:fld id="{C63ADAB1-4571-BC4D-A2FB-805F80D3D958}" type="slidenum">
              <a:rPr lang="en-US" smtClean="0"/>
              <a:t>11</a:t>
            </a:fld>
            <a:endParaRPr lang="en-US"/>
          </a:p>
        </p:txBody>
      </p:sp>
    </p:spTree>
    <p:extLst>
      <p:ext uri="{BB962C8B-B14F-4D97-AF65-F5344CB8AC3E}">
        <p14:creationId xmlns:p14="http://schemas.microsoft.com/office/powerpoint/2010/main" val="248468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DAB1-4571-BC4D-A2FB-805F80D3D958}" type="slidenum">
              <a:rPr lang="en-US" smtClean="0"/>
              <a:t>13</a:t>
            </a:fld>
            <a:endParaRPr lang="en-US"/>
          </a:p>
        </p:txBody>
      </p:sp>
    </p:spTree>
    <p:extLst>
      <p:ext uri="{BB962C8B-B14F-4D97-AF65-F5344CB8AC3E}">
        <p14:creationId xmlns:p14="http://schemas.microsoft.com/office/powerpoint/2010/main" val="22226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ADAB1-4571-BC4D-A2FB-805F80D3D9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ADAB1-4571-BC4D-A2FB-805F80D3D9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rgbClr val="DCDD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34790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ED1E4-EC4A-2B45-906F-8B8FD6BFACF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213175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201643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rgbClr val="DCDDDE"/>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solidFill>
                  <a:srgbClr val="DCDDDE"/>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solidFill>
                  <a:srgbClr val="DCDDDE"/>
                </a:solidFill>
              </a:rPr>
              <a:t>”</a:t>
            </a:r>
          </a:p>
        </p:txBody>
      </p:sp>
    </p:spTree>
    <p:extLst>
      <p:ext uri="{BB962C8B-B14F-4D97-AF65-F5344CB8AC3E}">
        <p14:creationId xmlns:p14="http://schemas.microsoft.com/office/powerpoint/2010/main" val="78947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rgbClr val="DCDDD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59161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21676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7909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65922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644758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a:xfrm>
            <a:off x="10352540" y="295729"/>
            <a:ext cx="838199" cy="767687"/>
          </a:xfrm>
          <a:prstGeom prst="rect">
            <a:avLst/>
          </a:prstGeom>
        </p:spPr>
        <p:txBody>
          <a:bodyPr/>
          <a:lstStyle>
            <a:lvl1pPr>
              <a:defRPr/>
            </a:lvl1pPr>
          </a:lstStyle>
          <a:p>
            <a:pPr>
              <a:defRPr/>
            </a:pPr>
            <a:fld id="{F9079F60-66BE-4182-B83E-119F92C7E0B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a:xfrm>
            <a:off x="10352540" y="295729"/>
            <a:ext cx="838199" cy="767687"/>
          </a:xfrm>
          <a:prstGeom prst="rect">
            <a:avLst/>
          </a:prstGeom>
        </p:spPr>
        <p:txBody>
          <a:bodyPr/>
          <a:lstStyle>
            <a:lvl1pPr>
              <a:defRPr/>
            </a:lvl1pPr>
          </a:lstStyle>
          <a:p>
            <a:pPr>
              <a:defRPr/>
            </a:pPr>
            <a:fld id="{A57DB634-01C1-452C-B431-9380FB1FF8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DCDDDE"/>
              </a:buClr>
              <a:defRPr/>
            </a:lvl1pPr>
            <a:lvl2pPr>
              <a:buClr>
                <a:srgbClr val="DCDDDE"/>
              </a:buClr>
              <a:defRPr/>
            </a:lvl2pPr>
            <a:lvl3pPr>
              <a:buClr>
                <a:srgbClr val="DCDDDE"/>
              </a:buClr>
              <a:defRPr/>
            </a:lvl3pPr>
            <a:lvl4pPr>
              <a:buClr>
                <a:srgbClr val="DCDDDE"/>
              </a:buClr>
              <a:defRPr/>
            </a:lvl4pPr>
            <a:lvl5pPr>
              <a:buClr>
                <a:srgbClr val="DCDDD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76878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a:solidFill>
                <a:srgbClr val="FFFFFF"/>
              </a:solidFill>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solidFill>
                <a:srgbClr val="000000"/>
              </a:solidFill>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a:solidFill>
                <a:srgbClr val="000000"/>
              </a:solidFill>
            </a:endParaRPr>
          </a:p>
        </p:txBody>
      </p:sp>
      <p:pic>
        <p:nvPicPr>
          <p:cNvPr id="11" name="Picture 12" descr="YSM_Shield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a:t>Click to edit presenter’s name and presentation’s date</a:t>
            </a: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447800"/>
            <a:ext cx="4978400" cy="838200"/>
          </a:xfrm>
        </p:spPr>
        <p:txBody>
          <a:bodyPr/>
          <a:lstStyle/>
          <a:p>
            <a:pPr lvl="0"/>
            <a:r>
              <a:rPr lang="en-US"/>
              <a:t>Click to edit Master text styles</a:t>
            </a:r>
          </a:p>
        </p:txBody>
      </p:sp>
      <p:sp>
        <p:nvSpPr>
          <p:cNvPr id="5" name="Text Placeholder 3"/>
          <p:cNvSpPr>
            <a:spLocks noGrp="1"/>
          </p:cNvSpPr>
          <p:nvPr>
            <p:ph type="body" sz="quarter" idx="11"/>
          </p:nvPr>
        </p:nvSpPr>
        <p:spPr>
          <a:xfrm>
            <a:off x="6400800" y="1447800"/>
            <a:ext cx="4978400" cy="838200"/>
          </a:xfrm>
        </p:spPr>
        <p:txBody>
          <a:bodyPr/>
          <a:lstStyle/>
          <a:p>
            <a:pPr lvl="0"/>
            <a:r>
              <a:rPr lang="en-US"/>
              <a:t>Click to edit Master text styles</a:t>
            </a:r>
          </a:p>
        </p:txBody>
      </p:sp>
      <p:sp>
        <p:nvSpPr>
          <p:cNvPr id="9" name="Content Placeholder 8"/>
          <p:cNvSpPr>
            <a:spLocks noGrp="1"/>
          </p:cNvSpPr>
          <p:nvPr>
            <p:ph sz="quarter" idx="13"/>
          </p:nvPr>
        </p:nvSpPr>
        <p:spPr>
          <a:xfrm>
            <a:off x="6400800" y="2590800"/>
            <a:ext cx="4978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4"/>
          </p:nvPr>
        </p:nvSpPr>
        <p:spPr>
          <a:xfrm>
            <a:off x="909052" y="2590800"/>
            <a:ext cx="4978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D1F6-BDDF-7041-8D2D-619A980A8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A90D6D-4AE2-9F4E-8A86-FCB0D474D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CBAA1-9271-8A47-A1AC-15ABE090AB0C}"/>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5F5E9A74-FD92-6846-B698-1CD04A41C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54D7E-933B-8C4D-9CD8-F9603C5E8DEB}"/>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4123316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8B10-9EAE-A44B-A488-55841FC40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B8CC9-C7B4-FE44-B296-09BB8D655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032B3-494F-CD42-A0A6-4C37954147B9}"/>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61AF14D3-BBEA-F749-A749-E6680B6A1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A485B-27AD-764A-AE0B-49B55503CAB3}"/>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357989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D468-D9DB-664D-862B-E0893C042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2C3A56-6F81-CB44-A1F1-F797E457F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98919-B9D3-9A47-8C8C-EBF21ACA229A}"/>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77B2C6B1-7C6E-D44C-862E-B2542364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71614-F1B0-3A47-B2E0-660923904EBA}"/>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2345369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F95D-9DE4-5845-8DD4-7C2269478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F27F9-F77B-4B4A-A0AD-BB090B129A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6E905-1872-D74B-9C0F-1C00B3D28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23236-7532-7B43-8E29-B2C585AD0D8A}"/>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6" name="Footer Placeholder 5">
            <a:extLst>
              <a:ext uri="{FF2B5EF4-FFF2-40B4-BE49-F238E27FC236}">
                <a16:creationId xmlns:a16="http://schemas.microsoft.com/office/drawing/2014/main" id="{CFAAAD0B-69AC-3642-828A-A0756DF11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ECF3B-1E4F-6C46-B69B-F8248E2DEF9B}"/>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123483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rgbClr val="DCDDD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274511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AECF-38B2-1843-9E3F-E4ACF1F0A8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43F310-7EFD-BB47-AD4A-BFDDF1895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6FB19-9BDC-0449-867D-BBF4CC5FFB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F0257-7272-CF4B-86E8-6121B0BFA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448E5A-5A25-814A-912A-A67B0C969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DCABA3-3E9B-0346-930A-F27739B4C055}"/>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8" name="Footer Placeholder 7">
            <a:extLst>
              <a:ext uri="{FF2B5EF4-FFF2-40B4-BE49-F238E27FC236}">
                <a16:creationId xmlns:a16="http://schemas.microsoft.com/office/drawing/2014/main" id="{8064F523-E338-3C41-AFAF-48085C324A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1BFF8-C8A7-C34C-83AE-F133120D0B4B}"/>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2993313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6349-2C67-0846-A096-0EC1F4EC6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5E8ED2-A719-0E4D-A94B-1D67956C0C94}"/>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4" name="Footer Placeholder 3">
            <a:extLst>
              <a:ext uri="{FF2B5EF4-FFF2-40B4-BE49-F238E27FC236}">
                <a16:creationId xmlns:a16="http://schemas.microsoft.com/office/drawing/2014/main" id="{1EA43C72-F5B9-9C44-8328-DF9BF3FA4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7D6D2-B031-B44B-83FD-0602DC01D2B2}"/>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2767440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4AF1D-7551-C943-BA2A-6D7A5BDB50BD}"/>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3" name="Footer Placeholder 2">
            <a:extLst>
              <a:ext uri="{FF2B5EF4-FFF2-40B4-BE49-F238E27FC236}">
                <a16:creationId xmlns:a16="http://schemas.microsoft.com/office/drawing/2014/main" id="{F4E27414-01F8-654D-8E95-5BED08107C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39F69D-11F4-2D45-A3C4-0B25F2C73432}"/>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449418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C318-3931-4449-B088-5FC4DA9A6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DCCF7-605B-6049-AB3C-F2F02F9A7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09D756-6480-F043-9F9A-78B02A3C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BEFEA-2B64-D746-B7EA-00692DB21EBF}"/>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6" name="Footer Placeholder 5">
            <a:extLst>
              <a:ext uri="{FF2B5EF4-FFF2-40B4-BE49-F238E27FC236}">
                <a16:creationId xmlns:a16="http://schemas.microsoft.com/office/drawing/2014/main" id="{ECA5B863-0124-5849-A09E-461D9B07B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E6E60-ADB6-8C4F-9FF0-F848034A4D98}"/>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1820135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65CD-EFD2-6549-9BF6-F9A630081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6A8C2-3C72-7044-9A7A-4CA3DDABC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9BAE4-CEB0-2F40-8D0D-1AA046127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DB0E6-DD79-F44D-8D03-2E7F621115B8}"/>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6" name="Footer Placeholder 5">
            <a:extLst>
              <a:ext uri="{FF2B5EF4-FFF2-40B4-BE49-F238E27FC236}">
                <a16:creationId xmlns:a16="http://schemas.microsoft.com/office/drawing/2014/main" id="{4EB8E79D-BEFE-B04D-857A-82874B648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887D0-2AAA-2E4B-A4A5-D63734F49918}"/>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104894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5CDD-92FD-584D-A720-B64A23EFF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4824F5-A032-854B-97E4-6083AA683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F172-F1F6-004D-8E6B-00C75AC8A12E}"/>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1A0861AD-3D08-CC49-BC5C-F466FCBC3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E35CF-E46A-DD44-8B6D-50FA4E855F4B}"/>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462350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64CF2-CA94-6A46-9E77-307F5F9BE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BD7ED-E742-D740-B89A-295875230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2B9B1-A966-B443-9BC2-C650452A05DE}"/>
              </a:ext>
            </a:extLst>
          </p:cNvPr>
          <p:cNvSpPr>
            <a:spLocks noGrp="1"/>
          </p:cNvSpPr>
          <p:nvPr>
            <p:ph type="dt" sz="half" idx="10"/>
          </p:nvPr>
        </p:nvSpPr>
        <p:spPr/>
        <p:txBody>
          <a:body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817A49D8-F8A2-2647-B950-A4212860D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8B842-F065-0C45-8070-2CEA295B8CFE}"/>
              </a:ext>
            </a:extLst>
          </p:cNvPr>
          <p:cNvSpPr>
            <a:spLocks noGrp="1"/>
          </p:cNvSpPr>
          <p:nvPr>
            <p:ph type="sldNum" sz="quarter" idx="12"/>
          </p:nvPr>
        </p:nvSpPr>
        <p:spPr/>
        <p:txBody>
          <a:bodyPr/>
          <a:lstStyle/>
          <a:p>
            <a:fld id="{C446B1C7-90A4-8B4F-828D-0CEF434D1627}" type="slidenum">
              <a:rPr lang="en-US" smtClean="0"/>
              <a:t>‹#›</a:t>
            </a:fld>
            <a:endParaRPr lang="en-US"/>
          </a:p>
        </p:txBody>
      </p:sp>
    </p:spTree>
    <p:extLst>
      <p:ext uri="{BB962C8B-B14F-4D97-AF65-F5344CB8AC3E}">
        <p14:creationId xmlns:p14="http://schemas.microsoft.com/office/powerpoint/2010/main" val="1949296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half" idx="1" hasCustomPrompt="1"/>
          </p:nvPr>
        </p:nvSpPr>
        <p:spPr>
          <a:xfrm>
            <a:off x="0" y="1680156"/>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3" name="Picture 2" descr="A picture containing text&#10;&#10;Description automatically generated">
            <a:extLst>
              <a:ext uri="{FF2B5EF4-FFF2-40B4-BE49-F238E27FC236}">
                <a16:creationId xmlns:a16="http://schemas.microsoft.com/office/drawing/2014/main" id="{6ED12995-C4F1-1617-EBE5-524DD2ED91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5" name="Subtitle 3">
            <a:extLst>
              <a:ext uri="{FF2B5EF4-FFF2-40B4-BE49-F238E27FC236}">
                <a16:creationId xmlns:a16="http://schemas.microsoft.com/office/drawing/2014/main" id="{AE7A0FDD-84D3-A688-F9D1-02FD1A35F720}"/>
              </a:ext>
            </a:extLst>
          </p:cNvPr>
          <p:cNvSpPr>
            <a:spLocks noGrp="1"/>
          </p:cNvSpPr>
          <p:nvPr>
            <p:ph type="subTitle" idx="10" hasCustomPrompt="1"/>
          </p:nvPr>
        </p:nvSpPr>
        <p:spPr>
          <a:xfrm>
            <a:off x="609600" y="4189445"/>
            <a:ext cx="109728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6" name="Text Placeholder 4">
            <a:extLst>
              <a:ext uri="{FF2B5EF4-FFF2-40B4-BE49-F238E27FC236}">
                <a16:creationId xmlns:a16="http://schemas.microsoft.com/office/drawing/2014/main" id="{2708EAFA-43F5-F59A-2AB9-440EC06F403B}"/>
              </a:ext>
            </a:extLst>
          </p:cNvPr>
          <p:cNvSpPr>
            <a:spLocks noGrp="1"/>
          </p:cNvSpPr>
          <p:nvPr>
            <p:ph type="body" sz="quarter" idx="14" hasCustomPrompt="1"/>
          </p:nvPr>
        </p:nvSpPr>
        <p:spPr>
          <a:xfrm>
            <a:off x="615519" y="4620551"/>
            <a:ext cx="109728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7" name="Text Placeholder 4">
            <a:extLst>
              <a:ext uri="{FF2B5EF4-FFF2-40B4-BE49-F238E27FC236}">
                <a16:creationId xmlns:a16="http://schemas.microsoft.com/office/drawing/2014/main" id="{51C9A69F-CDD0-8FFE-EA5A-B0B7107BC900}"/>
              </a:ext>
            </a:extLst>
          </p:cNvPr>
          <p:cNvSpPr>
            <a:spLocks noGrp="1"/>
          </p:cNvSpPr>
          <p:nvPr>
            <p:ph type="body" sz="quarter" idx="15"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198413814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2" name="Picture 1" descr="A picture containing text&#10;&#10;Description automatically generated">
            <a:extLst>
              <a:ext uri="{FF2B5EF4-FFF2-40B4-BE49-F238E27FC236}">
                <a16:creationId xmlns:a16="http://schemas.microsoft.com/office/drawing/2014/main" id="{71A9E9E0-7D91-3293-C21B-7F0B7B9CC6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Subtitle 3">
            <a:extLst>
              <a:ext uri="{FF2B5EF4-FFF2-40B4-BE49-F238E27FC236}">
                <a16:creationId xmlns:a16="http://schemas.microsoft.com/office/drawing/2014/main" id="{AC8E2C3D-314C-1C37-AA3F-77C0A64599E6}"/>
              </a:ext>
            </a:extLst>
          </p:cNvPr>
          <p:cNvSpPr>
            <a:spLocks noGrp="1"/>
          </p:cNvSpPr>
          <p:nvPr>
            <p:ph type="subTitle" idx="10" hasCustomPrompt="1"/>
          </p:nvPr>
        </p:nvSpPr>
        <p:spPr>
          <a:xfrm>
            <a:off x="609600" y="4189445"/>
            <a:ext cx="54864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4" name="Text Placeholder 4">
            <a:extLst>
              <a:ext uri="{FF2B5EF4-FFF2-40B4-BE49-F238E27FC236}">
                <a16:creationId xmlns:a16="http://schemas.microsoft.com/office/drawing/2014/main" id="{90BB9696-EEAA-1CB1-4077-6E4C0C926E5A}"/>
              </a:ext>
            </a:extLst>
          </p:cNvPr>
          <p:cNvSpPr>
            <a:spLocks noGrp="1"/>
          </p:cNvSpPr>
          <p:nvPr>
            <p:ph type="body" sz="quarter" idx="13" hasCustomPrompt="1"/>
          </p:nvPr>
        </p:nvSpPr>
        <p:spPr>
          <a:xfrm>
            <a:off x="6096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5" name="Text Placeholder 4">
            <a:extLst>
              <a:ext uri="{FF2B5EF4-FFF2-40B4-BE49-F238E27FC236}">
                <a16:creationId xmlns:a16="http://schemas.microsoft.com/office/drawing/2014/main" id="{E457CA3E-949B-BC99-067E-0F048D426B0B}"/>
              </a:ext>
            </a:extLst>
          </p:cNvPr>
          <p:cNvSpPr>
            <a:spLocks noGrp="1"/>
          </p:cNvSpPr>
          <p:nvPr>
            <p:ph type="body" sz="quarter" idx="15" hasCustomPrompt="1"/>
          </p:nvPr>
        </p:nvSpPr>
        <p:spPr>
          <a:xfrm>
            <a:off x="60960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6" name="Text Placeholder 2">
            <a:extLst>
              <a:ext uri="{FF2B5EF4-FFF2-40B4-BE49-F238E27FC236}">
                <a16:creationId xmlns:a16="http://schemas.microsoft.com/office/drawing/2014/main" id="{66B3A7FD-9CF6-5428-050B-E2238AECA817}"/>
              </a:ext>
            </a:extLst>
          </p:cNvPr>
          <p:cNvSpPr>
            <a:spLocks noGrp="1"/>
          </p:cNvSpPr>
          <p:nvPr>
            <p:ph type="body" sz="quarter" idx="16" hasCustomPrompt="1"/>
          </p:nvPr>
        </p:nvSpPr>
        <p:spPr>
          <a:xfrm>
            <a:off x="6096000" y="4189413"/>
            <a:ext cx="5486400" cy="431800"/>
          </a:xfrm>
          <a:prstGeom prst="rect">
            <a:avLst/>
          </a:prstGeom>
        </p:spPr>
        <p:txBody>
          <a:bodyPr anchor="ctr"/>
          <a:lstStyle>
            <a:lvl1pPr marL="0" marR="0" indent="0" algn="l" defTabSz="457189" rtl="0" eaLnBrk="1" fontAlgn="auto" latinLnBrk="0" hangingPunct="1">
              <a:lnSpc>
                <a:spcPct val="85000"/>
              </a:lnSpc>
              <a:spcBef>
                <a:spcPct val="20000"/>
              </a:spcBef>
              <a:spcAft>
                <a:spcPts val="0"/>
              </a:spcAft>
              <a:buClrTx/>
              <a:buSzTx/>
              <a:buFont typeface="Arial"/>
              <a:buNone/>
              <a:tabLst/>
              <a:defRPr b="1">
                <a:solidFill>
                  <a:schemeClr val="accent2"/>
                </a:solidFill>
              </a:defRPr>
            </a:lvl1pPr>
          </a:lstStyle>
          <a:p>
            <a:pPr marL="0" marR="0" lvl="0" indent="0" algn="l" defTabSz="457189" rtl="0" eaLnBrk="1" fontAlgn="auto" latinLnBrk="0" hangingPunct="1">
              <a:lnSpc>
                <a:spcPct val="85000"/>
              </a:lnSpc>
              <a:spcBef>
                <a:spcPct val="20000"/>
              </a:spcBef>
              <a:spcAft>
                <a:spcPts val="0"/>
              </a:spcAft>
              <a:buClrTx/>
              <a:buSzTx/>
              <a:buFont typeface="Arial"/>
              <a:buNone/>
              <a:tabLst/>
              <a:defRPr/>
            </a:pPr>
            <a:r>
              <a:rPr lang="en-US" dirty="0"/>
              <a:t>Presenter’s Name Here</a:t>
            </a:r>
          </a:p>
        </p:txBody>
      </p:sp>
      <p:sp>
        <p:nvSpPr>
          <p:cNvPr id="7" name="Text Placeholder 4">
            <a:extLst>
              <a:ext uri="{FF2B5EF4-FFF2-40B4-BE49-F238E27FC236}">
                <a16:creationId xmlns:a16="http://schemas.microsoft.com/office/drawing/2014/main" id="{DBE87FA4-FB6F-E55C-FBC4-24297FED5578}"/>
              </a:ext>
            </a:extLst>
          </p:cNvPr>
          <p:cNvSpPr>
            <a:spLocks noGrp="1"/>
          </p:cNvSpPr>
          <p:nvPr>
            <p:ph type="body" sz="quarter" idx="17"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206683252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Section Header</a:t>
            </a:r>
            <a:endParaRPr dirty="0"/>
          </a:p>
        </p:txBody>
      </p:sp>
      <p:sp>
        <p:nvSpPr>
          <p:cNvPr id="4" name="Text Placeholder 3">
            <a:extLst>
              <a:ext uri="{FF2B5EF4-FFF2-40B4-BE49-F238E27FC236}">
                <a16:creationId xmlns:a16="http://schemas.microsoft.com/office/drawing/2014/main" id="{7B70C8E3-868F-2892-58DE-C5B9AD08E4E1}"/>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24389728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ED1E4-EC4A-2B45-906F-8B8FD6BFACF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913772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027FD9B-3F4F-0ADE-2D00-5DD71A474A70}"/>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3" name="Content Placeholder 3">
            <a:extLst>
              <a:ext uri="{FF2B5EF4-FFF2-40B4-BE49-F238E27FC236}">
                <a16:creationId xmlns:a16="http://schemas.microsoft.com/office/drawing/2014/main" id="{D1F5EA9A-9B7A-58CA-8A69-BE8AEF7F4817}"/>
              </a:ext>
            </a:extLst>
          </p:cNvPr>
          <p:cNvSpPr>
            <a:spLocks noGrp="1"/>
          </p:cNvSpPr>
          <p:nvPr>
            <p:ph sz="quarter" idx="14"/>
          </p:nvPr>
        </p:nvSpPr>
        <p:spPr>
          <a:xfrm>
            <a:off x="609600" y="1483467"/>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BC62E40E-EDD7-EF66-6029-DB0B609350E8}"/>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153401867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595A401-DAA2-247B-C41F-97ECCB08C90E}"/>
              </a:ext>
            </a:extLst>
          </p:cNvPr>
          <p:cNvSpPr>
            <a:spLocks noGrp="1"/>
          </p:cNvSpPr>
          <p:nvPr>
            <p:ph sz="quarter" idx="14"/>
          </p:nvPr>
        </p:nvSpPr>
        <p:spPr>
          <a:xfrm>
            <a:off x="609600" y="1483467"/>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A77967A-78F9-021C-4630-C27D48262167}"/>
              </a:ext>
            </a:extLst>
          </p:cNvPr>
          <p:cNvSpPr>
            <a:spLocks noGrp="1"/>
          </p:cNvSpPr>
          <p:nvPr>
            <p:ph sz="quarter" idx="15"/>
          </p:nvPr>
        </p:nvSpPr>
        <p:spPr>
          <a:xfrm>
            <a:off x="6096000" y="1506855"/>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3855CF8A-8CF0-50A3-A72F-EE6792A10E9B}"/>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422AE6CA-879D-AD8D-1F3A-7D2F84A93191}"/>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423459966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BFF48D9-05A2-DAE0-2BD9-93F9E844AFFC}"/>
              </a:ext>
            </a:extLst>
          </p:cNvPr>
          <p:cNvSpPr>
            <a:spLocks noGrp="1"/>
          </p:cNvSpPr>
          <p:nvPr>
            <p:ph sz="quarter" idx="15"/>
          </p:nvPr>
        </p:nvSpPr>
        <p:spPr>
          <a:xfrm>
            <a:off x="609600" y="2192945"/>
            <a:ext cx="5486400" cy="39303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3ED4970-083E-35D5-DA83-68904700D72D}"/>
              </a:ext>
            </a:extLst>
          </p:cNvPr>
          <p:cNvSpPr>
            <a:spLocks noGrp="1"/>
          </p:cNvSpPr>
          <p:nvPr>
            <p:ph sz="quarter" idx="16"/>
          </p:nvPr>
        </p:nvSpPr>
        <p:spPr>
          <a:xfrm>
            <a:off x="6096000" y="2192944"/>
            <a:ext cx="5486400" cy="39303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A9D3C86E-DC1D-28C0-AF34-CA46FBF88943}"/>
              </a:ext>
            </a:extLst>
          </p:cNvPr>
          <p:cNvSpPr>
            <a:spLocks noGrp="1"/>
          </p:cNvSpPr>
          <p:nvPr>
            <p:ph type="body" sz="quarter" idx="17"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D2F7EF3F-28FE-5E5F-9C1E-672F6DFB6A16}"/>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7" name="Content Placeholder 3">
            <a:extLst>
              <a:ext uri="{FF2B5EF4-FFF2-40B4-BE49-F238E27FC236}">
                <a16:creationId xmlns:a16="http://schemas.microsoft.com/office/drawing/2014/main" id="{4E8834A5-138E-4388-21BD-508C51768770}"/>
              </a:ext>
            </a:extLst>
          </p:cNvPr>
          <p:cNvSpPr>
            <a:spLocks noGrp="1"/>
          </p:cNvSpPr>
          <p:nvPr>
            <p:ph sz="quarter" idx="18"/>
          </p:nvPr>
        </p:nvSpPr>
        <p:spPr>
          <a:xfrm>
            <a:off x="6096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
        <p:nvSpPr>
          <p:cNvPr id="8" name="Content Placeholder 3">
            <a:extLst>
              <a:ext uri="{FF2B5EF4-FFF2-40B4-BE49-F238E27FC236}">
                <a16:creationId xmlns:a16="http://schemas.microsoft.com/office/drawing/2014/main" id="{7309071A-4849-5774-FD0B-3C468750C17B}"/>
              </a:ext>
            </a:extLst>
          </p:cNvPr>
          <p:cNvSpPr>
            <a:spLocks noGrp="1"/>
          </p:cNvSpPr>
          <p:nvPr>
            <p:ph sz="quarter" idx="19"/>
          </p:nvPr>
        </p:nvSpPr>
        <p:spPr>
          <a:xfrm>
            <a:off x="60960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Tree>
    <p:extLst>
      <p:ext uri="{BB962C8B-B14F-4D97-AF65-F5344CB8AC3E}">
        <p14:creationId xmlns:p14="http://schemas.microsoft.com/office/powerpoint/2010/main" val="89382541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A5EA585-01A1-2801-DB28-C6BBEBA11569}"/>
              </a:ext>
            </a:extLst>
          </p:cNvPr>
          <p:cNvSpPr>
            <a:spLocks noGrp="1"/>
          </p:cNvSpPr>
          <p:nvPr>
            <p:ph type="body" sz="quarter" idx="17"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4" name="Title Text">
            <a:extLst>
              <a:ext uri="{FF2B5EF4-FFF2-40B4-BE49-F238E27FC236}">
                <a16:creationId xmlns:a16="http://schemas.microsoft.com/office/drawing/2014/main" id="{798DADA8-2D10-903A-BC71-E730EA24E518}"/>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409922581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endParaRPr dirty="0"/>
          </a:p>
        </p:txBody>
      </p:sp>
    </p:spTree>
    <p:extLst>
      <p:ext uri="{BB962C8B-B14F-4D97-AF65-F5344CB8AC3E}">
        <p14:creationId xmlns:p14="http://schemas.microsoft.com/office/powerpoint/2010/main" val="289703994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6937421E-3F52-5424-1097-8D2420D727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Rectangle 2">
            <a:extLst>
              <a:ext uri="{FF2B5EF4-FFF2-40B4-BE49-F238E27FC236}">
                <a16:creationId xmlns:a16="http://schemas.microsoft.com/office/drawing/2014/main" id="{B656DFCA-5212-F593-7931-A2094C74828C}"/>
              </a:ext>
            </a:extLst>
          </p:cNvPr>
          <p:cNvSpPr/>
          <p:nvPr userDrawn="1"/>
        </p:nvSpPr>
        <p:spPr>
          <a:xfrm>
            <a:off x="0" y="2547612"/>
            <a:ext cx="12192000" cy="49244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609585"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F5257BC6-2CBE-8C7E-36EB-322BF02B28C8}"/>
              </a:ext>
            </a:extLst>
          </p:cNvPr>
          <p:cNvSpPr txBox="1"/>
          <p:nvPr userDrawn="1"/>
        </p:nvSpPr>
        <p:spPr>
          <a:xfrm>
            <a:off x="4903304" y="2445020"/>
            <a:ext cx="2385392" cy="779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ctr" defTabSz="609585" rtl="0" fontAlgn="auto" latinLnBrk="0" hangingPunct="0">
              <a:lnSpc>
                <a:spcPct val="100000"/>
              </a:lnSpc>
              <a:spcBef>
                <a:spcPts val="0"/>
              </a:spcBef>
              <a:spcAft>
                <a:spcPts val="0"/>
              </a:spcAft>
              <a:buClrTx/>
              <a:buSzTx/>
              <a:buFontTx/>
              <a:buNone/>
              <a:tabLst/>
            </a:pPr>
            <a:r>
              <a:rPr kumimoji="0" lang="en-US" sz="4267" b="0" i="0" u="none" strike="noStrike" cap="none" spc="0" normalizeH="0" baseline="0" dirty="0">
                <a:ln>
                  <a:noFill/>
                </a:ln>
                <a:solidFill>
                  <a:schemeClr val="bg1"/>
                </a:solidFill>
                <a:effectLst/>
                <a:uFillTx/>
                <a:latin typeface="Arial"/>
                <a:ea typeface="Arial"/>
                <a:cs typeface="Arial"/>
                <a:sym typeface="Arial"/>
              </a:rPr>
              <a:t>Q&amp;A</a:t>
            </a:r>
          </a:p>
        </p:txBody>
      </p:sp>
      <p:sp>
        <p:nvSpPr>
          <p:cNvPr id="5" name="Text Placeholder 3">
            <a:extLst>
              <a:ext uri="{FF2B5EF4-FFF2-40B4-BE49-F238E27FC236}">
                <a16:creationId xmlns:a16="http://schemas.microsoft.com/office/drawing/2014/main" id="{56B7DA36-EA16-E6D5-4834-1BE391C55895}"/>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13588078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4"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ED1E4-EC4A-2B45-906F-8B8FD6BFACF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347794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951852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1" y="3771174"/>
            <a:ext cx="7279649" cy="342175"/>
          </a:xfrm>
        </p:spPr>
        <p:txBody>
          <a:bodyPr vert="horz" lIns="91440" tIns="45720" rIns="91440" bIns="45720" rtlCol="0" anchor="t">
            <a:normAutofit/>
          </a:bodyPr>
          <a:lstStyle>
            <a:lvl1pPr marL="0" indent="0">
              <a:buNone/>
              <a:defRPr lang="en-US" sz="1400" b="0" i="0" kern="1200" cap="small" dirty="0">
                <a:solidFill>
                  <a:srgbClr val="DCDDDE"/>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Tree>
    <p:extLst>
      <p:ext uri="{BB962C8B-B14F-4D97-AF65-F5344CB8AC3E}">
        <p14:creationId xmlns:p14="http://schemas.microsoft.com/office/powerpoint/2010/main" val="4009462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51832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rgbClr val="DCDD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ED1E4-EC4A-2B45-906F-8B8FD6BFACF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113620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2" y="4250950"/>
            <a:ext cx="2940051"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652462"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76556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ED1E4-EC4A-2B45-906F-8B8FD6BFACF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3188002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half" idx="1" hasCustomPrompt="1"/>
          </p:nvPr>
        </p:nvSpPr>
        <p:spPr>
          <a:xfrm>
            <a:off x="0" y="1680156"/>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3" name="Picture 2" descr="A picture containing text&#10;&#10;Description automatically generated">
            <a:extLst>
              <a:ext uri="{FF2B5EF4-FFF2-40B4-BE49-F238E27FC236}">
                <a16:creationId xmlns:a16="http://schemas.microsoft.com/office/drawing/2014/main" id="{6ED12995-C4F1-1617-EBE5-524DD2ED91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5" name="Subtitle 3">
            <a:extLst>
              <a:ext uri="{FF2B5EF4-FFF2-40B4-BE49-F238E27FC236}">
                <a16:creationId xmlns:a16="http://schemas.microsoft.com/office/drawing/2014/main" id="{AE7A0FDD-84D3-A688-F9D1-02FD1A35F720}"/>
              </a:ext>
            </a:extLst>
          </p:cNvPr>
          <p:cNvSpPr>
            <a:spLocks noGrp="1"/>
          </p:cNvSpPr>
          <p:nvPr>
            <p:ph type="subTitle" idx="10" hasCustomPrompt="1"/>
          </p:nvPr>
        </p:nvSpPr>
        <p:spPr>
          <a:xfrm>
            <a:off x="609600" y="4189445"/>
            <a:ext cx="109728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6" name="Text Placeholder 4">
            <a:extLst>
              <a:ext uri="{FF2B5EF4-FFF2-40B4-BE49-F238E27FC236}">
                <a16:creationId xmlns:a16="http://schemas.microsoft.com/office/drawing/2014/main" id="{2708EAFA-43F5-F59A-2AB9-440EC06F403B}"/>
              </a:ext>
            </a:extLst>
          </p:cNvPr>
          <p:cNvSpPr>
            <a:spLocks noGrp="1"/>
          </p:cNvSpPr>
          <p:nvPr>
            <p:ph type="body" sz="quarter" idx="14" hasCustomPrompt="1"/>
          </p:nvPr>
        </p:nvSpPr>
        <p:spPr>
          <a:xfrm>
            <a:off x="615519" y="4620551"/>
            <a:ext cx="109728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7" name="Text Placeholder 4">
            <a:extLst>
              <a:ext uri="{FF2B5EF4-FFF2-40B4-BE49-F238E27FC236}">
                <a16:creationId xmlns:a16="http://schemas.microsoft.com/office/drawing/2014/main" id="{51C9A69F-CDD0-8FFE-EA5A-B0B7107BC900}"/>
              </a:ext>
            </a:extLst>
          </p:cNvPr>
          <p:cNvSpPr>
            <a:spLocks noGrp="1"/>
          </p:cNvSpPr>
          <p:nvPr>
            <p:ph type="body" sz="quarter" idx="15"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408856989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2" name="Picture 1" descr="A picture containing text&#10;&#10;Description automatically generated">
            <a:extLst>
              <a:ext uri="{FF2B5EF4-FFF2-40B4-BE49-F238E27FC236}">
                <a16:creationId xmlns:a16="http://schemas.microsoft.com/office/drawing/2014/main" id="{71A9E9E0-7D91-3293-C21B-7F0B7B9CC6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Subtitle 3">
            <a:extLst>
              <a:ext uri="{FF2B5EF4-FFF2-40B4-BE49-F238E27FC236}">
                <a16:creationId xmlns:a16="http://schemas.microsoft.com/office/drawing/2014/main" id="{AC8E2C3D-314C-1C37-AA3F-77C0A64599E6}"/>
              </a:ext>
            </a:extLst>
          </p:cNvPr>
          <p:cNvSpPr>
            <a:spLocks noGrp="1"/>
          </p:cNvSpPr>
          <p:nvPr>
            <p:ph type="subTitle" idx="10" hasCustomPrompt="1"/>
          </p:nvPr>
        </p:nvSpPr>
        <p:spPr>
          <a:xfrm>
            <a:off x="609600" y="4189445"/>
            <a:ext cx="54864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4" name="Text Placeholder 4">
            <a:extLst>
              <a:ext uri="{FF2B5EF4-FFF2-40B4-BE49-F238E27FC236}">
                <a16:creationId xmlns:a16="http://schemas.microsoft.com/office/drawing/2014/main" id="{90BB9696-EEAA-1CB1-4077-6E4C0C926E5A}"/>
              </a:ext>
            </a:extLst>
          </p:cNvPr>
          <p:cNvSpPr>
            <a:spLocks noGrp="1"/>
          </p:cNvSpPr>
          <p:nvPr>
            <p:ph type="body" sz="quarter" idx="13" hasCustomPrompt="1"/>
          </p:nvPr>
        </p:nvSpPr>
        <p:spPr>
          <a:xfrm>
            <a:off x="6096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5" name="Text Placeholder 4">
            <a:extLst>
              <a:ext uri="{FF2B5EF4-FFF2-40B4-BE49-F238E27FC236}">
                <a16:creationId xmlns:a16="http://schemas.microsoft.com/office/drawing/2014/main" id="{E457CA3E-949B-BC99-067E-0F048D426B0B}"/>
              </a:ext>
            </a:extLst>
          </p:cNvPr>
          <p:cNvSpPr>
            <a:spLocks noGrp="1"/>
          </p:cNvSpPr>
          <p:nvPr>
            <p:ph type="body" sz="quarter" idx="15" hasCustomPrompt="1"/>
          </p:nvPr>
        </p:nvSpPr>
        <p:spPr>
          <a:xfrm>
            <a:off x="60960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6" name="Text Placeholder 2">
            <a:extLst>
              <a:ext uri="{FF2B5EF4-FFF2-40B4-BE49-F238E27FC236}">
                <a16:creationId xmlns:a16="http://schemas.microsoft.com/office/drawing/2014/main" id="{66B3A7FD-9CF6-5428-050B-E2238AECA817}"/>
              </a:ext>
            </a:extLst>
          </p:cNvPr>
          <p:cNvSpPr>
            <a:spLocks noGrp="1"/>
          </p:cNvSpPr>
          <p:nvPr>
            <p:ph type="body" sz="quarter" idx="16" hasCustomPrompt="1"/>
          </p:nvPr>
        </p:nvSpPr>
        <p:spPr>
          <a:xfrm>
            <a:off x="6096000" y="4189413"/>
            <a:ext cx="5486400" cy="431800"/>
          </a:xfrm>
          <a:prstGeom prst="rect">
            <a:avLst/>
          </a:prstGeom>
        </p:spPr>
        <p:txBody>
          <a:bodyPr anchor="ctr"/>
          <a:lstStyle>
            <a:lvl1pPr marL="0" marR="0" indent="0" algn="l" defTabSz="457189" rtl="0" eaLnBrk="1" fontAlgn="auto" latinLnBrk="0" hangingPunct="1">
              <a:lnSpc>
                <a:spcPct val="85000"/>
              </a:lnSpc>
              <a:spcBef>
                <a:spcPct val="20000"/>
              </a:spcBef>
              <a:spcAft>
                <a:spcPts val="0"/>
              </a:spcAft>
              <a:buClrTx/>
              <a:buSzTx/>
              <a:buFont typeface="Arial"/>
              <a:buNone/>
              <a:tabLst/>
              <a:defRPr b="1">
                <a:solidFill>
                  <a:schemeClr val="accent2"/>
                </a:solidFill>
              </a:defRPr>
            </a:lvl1pPr>
          </a:lstStyle>
          <a:p>
            <a:pPr marL="0" marR="0" lvl="0" indent="0" algn="l" defTabSz="457189" rtl="0" eaLnBrk="1" fontAlgn="auto" latinLnBrk="0" hangingPunct="1">
              <a:lnSpc>
                <a:spcPct val="85000"/>
              </a:lnSpc>
              <a:spcBef>
                <a:spcPct val="20000"/>
              </a:spcBef>
              <a:spcAft>
                <a:spcPts val="0"/>
              </a:spcAft>
              <a:buClrTx/>
              <a:buSzTx/>
              <a:buFont typeface="Arial"/>
              <a:buNone/>
              <a:tabLst/>
              <a:defRPr/>
            </a:pPr>
            <a:r>
              <a:rPr lang="en-US" dirty="0"/>
              <a:t>Presenter’s Name Here</a:t>
            </a:r>
          </a:p>
        </p:txBody>
      </p:sp>
      <p:sp>
        <p:nvSpPr>
          <p:cNvPr id="7" name="Text Placeholder 4">
            <a:extLst>
              <a:ext uri="{FF2B5EF4-FFF2-40B4-BE49-F238E27FC236}">
                <a16:creationId xmlns:a16="http://schemas.microsoft.com/office/drawing/2014/main" id="{DBE87FA4-FB6F-E55C-FBC4-24297FED5578}"/>
              </a:ext>
            </a:extLst>
          </p:cNvPr>
          <p:cNvSpPr>
            <a:spLocks noGrp="1"/>
          </p:cNvSpPr>
          <p:nvPr>
            <p:ph type="body" sz="quarter" idx="17"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32768883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Section Header</a:t>
            </a:r>
            <a:endParaRPr dirty="0"/>
          </a:p>
        </p:txBody>
      </p:sp>
      <p:sp>
        <p:nvSpPr>
          <p:cNvPr id="4" name="Text Placeholder 3">
            <a:extLst>
              <a:ext uri="{FF2B5EF4-FFF2-40B4-BE49-F238E27FC236}">
                <a16:creationId xmlns:a16="http://schemas.microsoft.com/office/drawing/2014/main" id="{7B70C8E3-868F-2892-58DE-C5B9AD08E4E1}"/>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315039195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027FD9B-3F4F-0ADE-2D00-5DD71A474A70}"/>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3" name="Content Placeholder 3">
            <a:extLst>
              <a:ext uri="{FF2B5EF4-FFF2-40B4-BE49-F238E27FC236}">
                <a16:creationId xmlns:a16="http://schemas.microsoft.com/office/drawing/2014/main" id="{D1F5EA9A-9B7A-58CA-8A69-BE8AEF7F4817}"/>
              </a:ext>
            </a:extLst>
          </p:cNvPr>
          <p:cNvSpPr>
            <a:spLocks noGrp="1"/>
          </p:cNvSpPr>
          <p:nvPr>
            <p:ph sz="quarter" idx="14"/>
          </p:nvPr>
        </p:nvSpPr>
        <p:spPr>
          <a:xfrm>
            <a:off x="609600" y="1483467"/>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BC62E40E-EDD7-EF66-6029-DB0B609350E8}"/>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277159233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595A401-DAA2-247B-C41F-97ECCB08C90E}"/>
              </a:ext>
            </a:extLst>
          </p:cNvPr>
          <p:cNvSpPr>
            <a:spLocks noGrp="1"/>
          </p:cNvSpPr>
          <p:nvPr>
            <p:ph sz="quarter" idx="14"/>
          </p:nvPr>
        </p:nvSpPr>
        <p:spPr>
          <a:xfrm>
            <a:off x="609600" y="1483467"/>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A77967A-78F9-021C-4630-C27D48262167}"/>
              </a:ext>
            </a:extLst>
          </p:cNvPr>
          <p:cNvSpPr>
            <a:spLocks noGrp="1"/>
          </p:cNvSpPr>
          <p:nvPr>
            <p:ph sz="quarter" idx="15"/>
          </p:nvPr>
        </p:nvSpPr>
        <p:spPr>
          <a:xfrm>
            <a:off x="6096000" y="1506855"/>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3855CF8A-8CF0-50A3-A72F-EE6792A10E9B}"/>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422AE6CA-879D-AD8D-1F3A-7D2F84A93191}"/>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233257040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BFF48D9-05A2-DAE0-2BD9-93F9E844AFFC}"/>
              </a:ext>
            </a:extLst>
          </p:cNvPr>
          <p:cNvSpPr>
            <a:spLocks noGrp="1"/>
          </p:cNvSpPr>
          <p:nvPr>
            <p:ph sz="quarter" idx="15"/>
          </p:nvPr>
        </p:nvSpPr>
        <p:spPr>
          <a:xfrm>
            <a:off x="609600" y="2192945"/>
            <a:ext cx="5486400" cy="39303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3ED4970-083E-35D5-DA83-68904700D72D}"/>
              </a:ext>
            </a:extLst>
          </p:cNvPr>
          <p:cNvSpPr>
            <a:spLocks noGrp="1"/>
          </p:cNvSpPr>
          <p:nvPr>
            <p:ph sz="quarter" idx="16"/>
          </p:nvPr>
        </p:nvSpPr>
        <p:spPr>
          <a:xfrm>
            <a:off x="6096000" y="2192944"/>
            <a:ext cx="5486400" cy="39303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A9D3C86E-DC1D-28C0-AF34-CA46FBF88943}"/>
              </a:ext>
            </a:extLst>
          </p:cNvPr>
          <p:cNvSpPr>
            <a:spLocks noGrp="1"/>
          </p:cNvSpPr>
          <p:nvPr>
            <p:ph type="body" sz="quarter" idx="17"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D2F7EF3F-28FE-5E5F-9C1E-672F6DFB6A16}"/>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7" name="Content Placeholder 3">
            <a:extLst>
              <a:ext uri="{FF2B5EF4-FFF2-40B4-BE49-F238E27FC236}">
                <a16:creationId xmlns:a16="http://schemas.microsoft.com/office/drawing/2014/main" id="{4E8834A5-138E-4388-21BD-508C51768770}"/>
              </a:ext>
            </a:extLst>
          </p:cNvPr>
          <p:cNvSpPr>
            <a:spLocks noGrp="1"/>
          </p:cNvSpPr>
          <p:nvPr>
            <p:ph sz="quarter" idx="18"/>
          </p:nvPr>
        </p:nvSpPr>
        <p:spPr>
          <a:xfrm>
            <a:off x="6096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
        <p:nvSpPr>
          <p:cNvPr id="8" name="Content Placeholder 3">
            <a:extLst>
              <a:ext uri="{FF2B5EF4-FFF2-40B4-BE49-F238E27FC236}">
                <a16:creationId xmlns:a16="http://schemas.microsoft.com/office/drawing/2014/main" id="{7309071A-4849-5774-FD0B-3C468750C17B}"/>
              </a:ext>
            </a:extLst>
          </p:cNvPr>
          <p:cNvSpPr>
            <a:spLocks noGrp="1"/>
          </p:cNvSpPr>
          <p:nvPr>
            <p:ph sz="quarter" idx="19"/>
          </p:nvPr>
        </p:nvSpPr>
        <p:spPr>
          <a:xfrm>
            <a:off x="60960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Tree>
    <p:extLst>
      <p:ext uri="{BB962C8B-B14F-4D97-AF65-F5344CB8AC3E}">
        <p14:creationId xmlns:p14="http://schemas.microsoft.com/office/powerpoint/2010/main" val="273764845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A5EA585-01A1-2801-DB28-C6BBEBA11569}"/>
              </a:ext>
            </a:extLst>
          </p:cNvPr>
          <p:cNvSpPr>
            <a:spLocks noGrp="1"/>
          </p:cNvSpPr>
          <p:nvPr>
            <p:ph type="body" sz="quarter" idx="17"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4" name="Title Text">
            <a:extLst>
              <a:ext uri="{FF2B5EF4-FFF2-40B4-BE49-F238E27FC236}">
                <a16:creationId xmlns:a16="http://schemas.microsoft.com/office/drawing/2014/main" id="{798DADA8-2D10-903A-BC71-E730EA24E518}"/>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280384730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endParaRPr dirty="0"/>
          </a:p>
        </p:txBody>
      </p:sp>
    </p:spTree>
    <p:extLst>
      <p:ext uri="{BB962C8B-B14F-4D97-AF65-F5344CB8AC3E}">
        <p14:creationId xmlns:p14="http://schemas.microsoft.com/office/powerpoint/2010/main" val="24802370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305238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6937421E-3F52-5424-1097-8D2420D727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Rectangle 2">
            <a:extLst>
              <a:ext uri="{FF2B5EF4-FFF2-40B4-BE49-F238E27FC236}">
                <a16:creationId xmlns:a16="http://schemas.microsoft.com/office/drawing/2014/main" id="{B656DFCA-5212-F593-7931-A2094C74828C}"/>
              </a:ext>
            </a:extLst>
          </p:cNvPr>
          <p:cNvSpPr/>
          <p:nvPr userDrawn="1"/>
        </p:nvSpPr>
        <p:spPr>
          <a:xfrm>
            <a:off x="0" y="2547612"/>
            <a:ext cx="12192000" cy="49244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609585"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F5257BC6-2CBE-8C7E-36EB-322BF02B28C8}"/>
              </a:ext>
            </a:extLst>
          </p:cNvPr>
          <p:cNvSpPr txBox="1"/>
          <p:nvPr userDrawn="1"/>
        </p:nvSpPr>
        <p:spPr>
          <a:xfrm>
            <a:off x="4903304" y="2445020"/>
            <a:ext cx="2385392" cy="779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ctr" defTabSz="609585" rtl="0" fontAlgn="auto" latinLnBrk="0" hangingPunct="0">
              <a:lnSpc>
                <a:spcPct val="100000"/>
              </a:lnSpc>
              <a:spcBef>
                <a:spcPts val="0"/>
              </a:spcBef>
              <a:spcAft>
                <a:spcPts val="0"/>
              </a:spcAft>
              <a:buClrTx/>
              <a:buSzTx/>
              <a:buFontTx/>
              <a:buNone/>
              <a:tabLst/>
            </a:pPr>
            <a:r>
              <a:rPr kumimoji="0" lang="en-US" sz="4267" b="0" i="0" u="none" strike="noStrike" cap="none" spc="0" normalizeH="0" baseline="0" dirty="0">
                <a:ln>
                  <a:noFill/>
                </a:ln>
                <a:solidFill>
                  <a:schemeClr val="bg1"/>
                </a:solidFill>
                <a:effectLst/>
                <a:uFillTx/>
                <a:latin typeface="Arial"/>
                <a:ea typeface="Arial"/>
                <a:cs typeface="Arial"/>
                <a:sym typeface="Arial"/>
              </a:rPr>
              <a:t>Q&amp;A</a:t>
            </a:r>
          </a:p>
        </p:txBody>
      </p:sp>
      <p:sp>
        <p:nvSpPr>
          <p:cNvPr id="5" name="Text Placeholder 3">
            <a:extLst>
              <a:ext uri="{FF2B5EF4-FFF2-40B4-BE49-F238E27FC236}">
                <a16:creationId xmlns:a16="http://schemas.microsoft.com/office/drawing/2014/main" id="{56B7DA36-EA16-E6D5-4834-1BE391C55895}"/>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363423675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859922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1" y="3771174"/>
            <a:ext cx="7279649" cy="342175"/>
          </a:xfrm>
        </p:spPr>
        <p:txBody>
          <a:bodyPr vert="horz" lIns="91440" tIns="45720" rIns="91440" bIns="45720" rtlCol="0" anchor="t">
            <a:normAutofit/>
          </a:bodyPr>
          <a:lstStyle>
            <a:lvl1pPr marL="0" indent="0">
              <a:buNone/>
              <a:defRPr lang="en-US" sz="1400" b="0" i="0" kern="1200" cap="small" dirty="0">
                <a:solidFill>
                  <a:srgbClr val="DCDDDE"/>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Tree>
    <p:extLst>
      <p:ext uri="{BB962C8B-B14F-4D97-AF65-F5344CB8AC3E}">
        <p14:creationId xmlns:p14="http://schemas.microsoft.com/office/powerpoint/2010/main" val="2131454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5282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2" y="4250950"/>
            <a:ext cx="2940051"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652462"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521889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ED1E4-EC4A-2B45-906F-8B8FD6BFACF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503132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half" idx="1" hasCustomPrompt="1"/>
          </p:nvPr>
        </p:nvSpPr>
        <p:spPr>
          <a:xfrm>
            <a:off x="0" y="1680156"/>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3" name="Picture 2" descr="A picture containing text&#10;&#10;Description automatically generated">
            <a:extLst>
              <a:ext uri="{FF2B5EF4-FFF2-40B4-BE49-F238E27FC236}">
                <a16:creationId xmlns:a16="http://schemas.microsoft.com/office/drawing/2014/main" id="{6ED12995-C4F1-1617-EBE5-524DD2ED91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5" name="Subtitle 3">
            <a:extLst>
              <a:ext uri="{FF2B5EF4-FFF2-40B4-BE49-F238E27FC236}">
                <a16:creationId xmlns:a16="http://schemas.microsoft.com/office/drawing/2014/main" id="{AE7A0FDD-84D3-A688-F9D1-02FD1A35F720}"/>
              </a:ext>
            </a:extLst>
          </p:cNvPr>
          <p:cNvSpPr>
            <a:spLocks noGrp="1"/>
          </p:cNvSpPr>
          <p:nvPr>
            <p:ph type="subTitle" idx="10" hasCustomPrompt="1"/>
          </p:nvPr>
        </p:nvSpPr>
        <p:spPr>
          <a:xfrm>
            <a:off x="609600" y="4189445"/>
            <a:ext cx="109728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6" name="Text Placeholder 4">
            <a:extLst>
              <a:ext uri="{FF2B5EF4-FFF2-40B4-BE49-F238E27FC236}">
                <a16:creationId xmlns:a16="http://schemas.microsoft.com/office/drawing/2014/main" id="{2708EAFA-43F5-F59A-2AB9-440EC06F403B}"/>
              </a:ext>
            </a:extLst>
          </p:cNvPr>
          <p:cNvSpPr>
            <a:spLocks noGrp="1"/>
          </p:cNvSpPr>
          <p:nvPr>
            <p:ph type="body" sz="quarter" idx="14" hasCustomPrompt="1"/>
          </p:nvPr>
        </p:nvSpPr>
        <p:spPr>
          <a:xfrm>
            <a:off x="615519" y="4620551"/>
            <a:ext cx="109728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7" name="Text Placeholder 4">
            <a:extLst>
              <a:ext uri="{FF2B5EF4-FFF2-40B4-BE49-F238E27FC236}">
                <a16:creationId xmlns:a16="http://schemas.microsoft.com/office/drawing/2014/main" id="{51C9A69F-CDD0-8FFE-EA5A-B0B7107BC900}"/>
              </a:ext>
            </a:extLst>
          </p:cNvPr>
          <p:cNvSpPr>
            <a:spLocks noGrp="1"/>
          </p:cNvSpPr>
          <p:nvPr>
            <p:ph type="body" sz="quarter" idx="15"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274416786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Session Title</a:t>
            </a:r>
            <a:endParaRPr dirty="0"/>
          </a:p>
        </p:txBody>
      </p:sp>
      <p:pic>
        <p:nvPicPr>
          <p:cNvPr id="2" name="Picture 1" descr="A picture containing text&#10;&#10;Description automatically generated">
            <a:extLst>
              <a:ext uri="{FF2B5EF4-FFF2-40B4-BE49-F238E27FC236}">
                <a16:creationId xmlns:a16="http://schemas.microsoft.com/office/drawing/2014/main" id="{71A9E9E0-7D91-3293-C21B-7F0B7B9CC6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Subtitle 3">
            <a:extLst>
              <a:ext uri="{FF2B5EF4-FFF2-40B4-BE49-F238E27FC236}">
                <a16:creationId xmlns:a16="http://schemas.microsoft.com/office/drawing/2014/main" id="{AC8E2C3D-314C-1C37-AA3F-77C0A64599E6}"/>
              </a:ext>
            </a:extLst>
          </p:cNvPr>
          <p:cNvSpPr>
            <a:spLocks noGrp="1"/>
          </p:cNvSpPr>
          <p:nvPr>
            <p:ph type="subTitle" idx="10" hasCustomPrompt="1"/>
          </p:nvPr>
        </p:nvSpPr>
        <p:spPr>
          <a:xfrm>
            <a:off x="609600" y="4189445"/>
            <a:ext cx="5486400" cy="431108"/>
          </a:xfrm>
          <a:prstGeom prst="rect">
            <a:avLst/>
          </a:prstGeom>
        </p:spPr>
        <p:txBody>
          <a:bodyPr anchor="ctr"/>
          <a:lstStyle>
            <a:lvl1pPr marL="0" indent="0">
              <a:buNone/>
              <a:defRPr b="1">
                <a:solidFill>
                  <a:schemeClr val="accent2"/>
                </a:solidFill>
              </a:defRPr>
            </a:lvl1pPr>
          </a:lstStyle>
          <a:p>
            <a:r>
              <a:rPr lang="en-US" dirty="0"/>
              <a:t>Presenter’s Name Here</a:t>
            </a:r>
          </a:p>
        </p:txBody>
      </p:sp>
      <p:sp>
        <p:nvSpPr>
          <p:cNvPr id="4" name="Text Placeholder 4">
            <a:extLst>
              <a:ext uri="{FF2B5EF4-FFF2-40B4-BE49-F238E27FC236}">
                <a16:creationId xmlns:a16="http://schemas.microsoft.com/office/drawing/2014/main" id="{90BB9696-EEAA-1CB1-4077-6E4C0C926E5A}"/>
              </a:ext>
            </a:extLst>
          </p:cNvPr>
          <p:cNvSpPr>
            <a:spLocks noGrp="1"/>
          </p:cNvSpPr>
          <p:nvPr>
            <p:ph type="body" sz="quarter" idx="13" hasCustomPrompt="1"/>
          </p:nvPr>
        </p:nvSpPr>
        <p:spPr>
          <a:xfrm>
            <a:off x="6096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5" name="Text Placeholder 4">
            <a:extLst>
              <a:ext uri="{FF2B5EF4-FFF2-40B4-BE49-F238E27FC236}">
                <a16:creationId xmlns:a16="http://schemas.microsoft.com/office/drawing/2014/main" id="{E457CA3E-949B-BC99-067E-0F048D426B0B}"/>
              </a:ext>
            </a:extLst>
          </p:cNvPr>
          <p:cNvSpPr>
            <a:spLocks noGrp="1"/>
          </p:cNvSpPr>
          <p:nvPr>
            <p:ph type="body" sz="quarter" idx="15" hasCustomPrompt="1"/>
          </p:nvPr>
        </p:nvSpPr>
        <p:spPr>
          <a:xfrm>
            <a:off x="6096000" y="4620552"/>
            <a:ext cx="5486400" cy="1295400"/>
          </a:xfrm>
          <a:prstGeom prst="rect">
            <a:avLst/>
          </a:prstGeom>
        </p:spPr>
        <p:txBody>
          <a:bodyPr/>
          <a:lstStyle>
            <a:lvl1pPr marL="0" indent="0">
              <a:buNone/>
              <a:defRPr sz="2200" i="1">
                <a:solidFill>
                  <a:schemeClr val="tx1"/>
                </a:solidFill>
              </a:defRPr>
            </a:lvl1pPr>
          </a:lstStyle>
          <a:p>
            <a:r>
              <a:rPr lang="en-US" dirty="0"/>
              <a:t>Presenter’s Affiliation Here</a:t>
            </a:r>
          </a:p>
        </p:txBody>
      </p:sp>
      <p:sp>
        <p:nvSpPr>
          <p:cNvPr id="6" name="Text Placeholder 2">
            <a:extLst>
              <a:ext uri="{FF2B5EF4-FFF2-40B4-BE49-F238E27FC236}">
                <a16:creationId xmlns:a16="http://schemas.microsoft.com/office/drawing/2014/main" id="{66B3A7FD-9CF6-5428-050B-E2238AECA817}"/>
              </a:ext>
            </a:extLst>
          </p:cNvPr>
          <p:cNvSpPr>
            <a:spLocks noGrp="1"/>
          </p:cNvSpPr>
          <p:nvPr>
            <p:ph type="body" sz="quarter" idx="16" hasCustomPrompt="1"/>
          </p:nvPr>
        </p:nvSpPr>
        <p:spPr>
          <a:xfrm>
            <a:off x="6096000" y="4189413"/>
            <a:ext cx="5486400" cy="431800"/>
          </a:xfrm>
          <a:prstGeom prst="rect">
            <a:avLst/>
          </a:prstGeom>
        </p:spPr>
        <p:txBody>
          <a:bodyPr anchor="ctr"/>
          <a:lstStyle>
            <a:lvl1pPr marL="0" marR="0" indent="0" algn="l" defTabSz="457189" rtl="0" eaLnBrk="1" fontAlgn="auto" latinLnBrk="0" hangingPunct="1">
              <a:lnSpc>
                <a:spcPct val="85000"/>
              </a:lnSpc>
              <a:spcBef>
                <a:spcPct val="20000"/>
              </a:spcBef>
              <a:spcAft>
                <a:spcPts val="0"/>
              </a:spcAft>
              <a:buClrTx/>
              <a:buSzTx/>
              <a:buFont typeface="Arial"/>
              <a:buNone/>
              <a:tabLst/>
              <a:defRPr b="1">
                <a:solidFill>
                  <a:schemeClr val="accent2"/>
                </a:solidFill>
              </a:defRPr>
            </a:lvl1pPr>
          </a:lstStyle>
          <a:p>
            <a:pPr marL="0" marR="0" lvl="0" indent="0" algn="l" defTabSz="457189" rtl="0" eaLnBrk="1" fontAlgn="auto" latinLnBrk="0" hangingPunct="1">
              <a:lnSpc>
                <a:spcPct val="85000"/>
              </a:lnSpc>
              <a:spcBef>
                <a:spcPct val="20000"/>
              </a:spcBef>
              <a:spcAft>
                <a:spcPts val="0"/>
              </a:spcAft>
              <a:buClrTx/>
              <a:buSzTx/>
              <a:buFont typeface="Arial"/>
              <a:buNone/>
              <a:tabLst/>
              <a:defRPr/>
            </a:pPr>
            <a:r>
              <a:rPr lang="en-US" dirty="0"/>
              <a:t>Presenter’s Name Here</a:t>
            </a:r>
          </a:p>
        </p:txBody>
      </p:sp>
      <p:sp>
        <p:nvSpPr>
          <p:cNvPr id="7" name="Text Placeholder 4">
            <a:extLst>
              <a:ext uri="{FF2B5EF4-FFF2-40B4-BE49-F238E27FC236}">
                <a16:creationId xmlns:a16="http://schemas.microsoft.com/office/drawing/2014/main" id="{DBE87FA4-FB6F-E55C-FBC4-24297FED5578}"/>
              </a:ext>
            </a:extLst>
          </p:cNvPr>
          <p:cNvSpPr>
            <a:spLocks noGrp="1"/>
          </p:cNvSpPr>
          <p:nvPr>
            <p:ph type="body" sz="quarter" idx="17" hasCustomPrompt="1"/>
          </p:nvPr>
        </p:nvSpPr>
        <p:spPr>
          <a:xfrm>
            <a:off x="609600" y="6197600"/>
            <a:ext cx="10972800" cy="508000"/>
          </a:xfrm>
          <a:prstGeom prst="rect">
            <a:avLst/>
          </a:prstGeom>
        </p:spPr>
        <p:txBody>
          <a:bodyPr/>
          <a:lstStyle>
            <a:lvl1pPr marL="0" indent="0">
              <a:buNone/>
              <a:defRPr sz="1800" i="1" baseline="0">
                <a:solidFill>
                  <a:schemeClr val="tx1"/>
                </a:solidFill>
              </a:defRPr>
            </a:lvl1pPr>
          </a:lstStyle>
          <a:p>
            <a:r>
              <a:rPr lang="en-US" dirty="0"/>
              <a:t>Support statement (</a:t>
            </a:r>
            <a:r>
              <a:rPr lang="en-US"/>
              <a:t>if necessary)</a:t>
            </a:r>
            <a:endParaRPr lang="en-US" dirty="0"/>
          </a:p>
        </p:txBody>
      </p:sp>
    </p:spTree>
    <p:extLst>
      <p:ext uri="{BB962C8B-B14F-4D97-AF65-F5344CB8AC3E}">
        <p14:creationId xmlns:p14="http://schemas.microsoft.com/office/powerpoint/2010/main" val="138540689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0" y="1671637"/>
            <a:ext cx="12192000" cy="2138363"/>
          </a:xfrm>
          <a:prstGeom prst="rect">
            <a:avLst/>
          </a:prstGeom>
          <a:solidFill>
            <a:schemeClr val="accent2"/>
          </a:solidFill>
        </p:spPr>
        <p:txBody>
          <a:bodyPr anchor="ctr">
            <a:normAutofit/>
          </a:bodyPr>
          <a:lstStyle>
            <a:lvl1pPr marL="0" indent="0" algn="ctr">
              <a:spcBef>
                <a:spcPts val="933"/>
              </a:spcBef>
              <a:buSzTx/>
              <a:buFontTx/>
              <a:buNone/>
              <a:defRPr sz="4000">
                <a:solidFill>
                  <a:schemeClr val="accent6">
                    <a:lumOff val="44000"/>
                  </a:schemeClr>
                </a:solidFill>
              </a:defRPr>
            </a:lvl1pPr>
            <a:lvl2pPr marL="992957" indent="-535768" algn="ctr">
              <a:spcBef>
                <a:spcPts val="933"/>
              </a:spcBef>
              <a:buFontTx/>
              <a:defRPr sz="4000">
                <a:solidFill>
                  <a:schemeClr val="accent6">
                    <a:lumOff val="44000"/>
                  </a:schemeClr>
                </a:solidFill>
              </a:defRPr>
            </a:lvl2pPr>
            <a:lvl3pPr marL="1371566" indent="-457189" algn="ctr">
              <a:spcBef>
                <a:spcPts val="933"/>
              </a:spcBef>
              <a:buFontTx/>
              <a:defRPr sz="4000">
                <a:solidFill>
                  <a:schemeClr val="accent6">
                    <a:lumOff val="44000"/>
                  </a:schemeClr>
                </a:solidFill>
              </a:defRPr>
            </a:lvl3pPr>
            <a:lvl4pPr marL="1899090" indent="-527524" algn="ctr">
              <a:spcBef>
                <a:spcPts val="933"/>
              </a:spcBef>
              <a:buFontTx/>
              <a:defRPr sz="4000">
                <a:solidFill>
                  <a:schemeClr val="accent6">
                    <a:lumOff val="44000"/>
                  </a:schemeClr>
                </a:solidFill>
              </a:defRPr>
            </a:lvl4pPr>
            <a:lvl5pPr marL="2400240" indent="-571486" algn="ctr">
              <a:spcBef>
                <a:spcPts val="933"/>
              </a:spcBef>
              <a:buFontTx/>
              <a:defRPr sz="4000">
                <a:solidFill>
                  <a:schemeClr val="accent6">
                    <a:lumOff val="44000"/>
                  </a:schemeClr>
                </a:solidFill>
              </a:defRPr>
            </a:lvl5pPr>
          </a:lstStyle>
          <a:p>
            <a:r>
              <a:rPr lang="en-US" dirty="0"/>
              <a:t>Section Header</a:t>
            </a:r>
            <a:endParaRPr dirty="0"/>
          </a:p>
        </p:txBody>
      </p:sp>
      <p:sp>
        <p:nvSpPr>
          <p:cNvPr id="4" name="Text Placeholder 3">
            <a:extLst>
              <a:ext uri="{FF2B5EF4-FFF2-40B4-BE49-F238E27FC236}">
                <a16:creationId xmlns:a16="http://schemas.microsoft.com/office/drawing/2014/main" id="{7B70C8E3-868F-2892-58DE-C5B9AD08E4E1}"/>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160772087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027FD9B-3F4F-0ADE-2D00-5DD71A474A70}"/>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3" name="Content Placeholder 3">
            <a:extLst>
              <a:ext uri="{FF2B5EF4-FFF2-40B4-BE49-F238E27FC236}">
                <a16:creationId xmlns:a16="http://schemas.microsoft.com/office/drawing/2014/main" id="{D1F5EA9A-9B7A-58CA-8A69-BE8AEF7F4817}"/>
              </a:ext>
            </a:extLst>
          </p:cNvPr>
          <p:cNvSpPr>
            <a:spLocks noGrp="1"/>
          </p:cNvSpPr>
          <p:nvPr>
            <p:ph sz="quarter" idx="14"/>
          </p:nvPr>
        </p:nvSpPr>
        <p:spPr>
          <a:xfrm>
            <a:off x="609600" y="1483467"/>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BC62E40E-EDD7-EF66-6029-DB0B609350E8}"/>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200536576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6060323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6595A401-DAA2-247B-C41F-97ECCB08C90E}"/>
              </a:ext>
            </a:extLst>
          </p:cNvPr>
          <p:cNvSpPr>
            <a:spLocks noGrp="1"/>
          </p:cNvSpPr>
          <p:nvPr>
            <p:ph sz="quarter" idx="14"/>
          </p:nvPr>
        </p:nvSpPr>
        <p:spPr>
          <a:xfrm>
            <a:off x="609600" y="1483467"/>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A77967A-78F9-021C-4630-C27D48262167}"/>
              </a:ext>
            </a:extLst>
          </p:cNvPr>
          <p:cNvSpPr>
            <a:spLocks noGrp="1"/>
          </p:cNvSpPr>
          <p:nvPr>
            <p:ph sz="quarter" idx="15"/>
          </p:nvPr>
        </p:nvSpPr>
        <p:spPr>
          <a:xfrm>
            <a:off x="6096000" y="1506855"/>
            <a:ext cx="54864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3855CF8A-8CF0-50A3-A72F-EE6792A10E9B}"/>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422AE6CA-879D-AD8D-1F3A-7D2F84A93191}"/>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1416735413"/>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BFF48D9-05A2-DAE0-2BD9-93F9E844AFFC}"/>
              </a:ext>
            </a:extLst>
          </p:cNvPr>
          <p:cNvSpPr>
            <a:spLocks noGrp="1"/>
          </p:cNvSpPr>
          <p:nvPr>
            <p:ph sz="quarter" idx="15"/>
          </p:nvPr>
        </p:nvSpPr>
        <p:spPr>
          <a:xfrm>
            <a:off x="609600" y="2192945"/>
            <a:ext cx="5486400" cy="393036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3ED4970-083E-35D5-DA83-68904700D72D}"/>
              </a:ext>
            </a:extLst>
          </p:cNvPr>
          <p:cNvSpPr>
            <a:spLocks noGrp="1"/>
          </p:cNvSpPr>
          <p:nvPr>
            <p:ph sz="quarter" idx="16"/>
          </p:nvPr>
        </p:nvSpPr>
        <p:spPr>
          <a:xfrm>
            <a:off x="6096000" y="2192944"/>
            <a:ext cx="5486400" cy="39303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a:extLst>
              <a:ext uri="{FF2B5EF4-FFF2-40B4-BE49-F238E27FC236}">
                <a16:creationId xmlns:a16="http://schemas.microsoft.com/office/drawing/2014/main" id="{A9D3C86E-DC1D-28C0-AF34-CA46FBF88943}"/>
              </a:ext>
            </a:extLst>
          </p:cNvPr>
          <p:cNvSpPr>
            <a:spLocks noGrp="1"/>
          </p:cNvSpPr>
          <p:nvPr>
            <p:ph type="body" sz="quarter" idx="17"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6" name="Title Text">
            <a:extLst>
              <a:ext uri="{FF2B5EF4-FFF2-40B4-BE49-F238E27FC236}">
                <a16:creationId xmlns:a16="http://schemas.microsoft.com/office/drawing/2014/main" id="{D2F7EF3F-28FE-5E5F-9C1E-672F6DFB6A16}"/>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
        <p:nvSpPr>
          <p:cNvPr id="7" name="Content Placeholder 3">
            <a:extLst>
              <a:ext uri="{FF2B5EF4-FFF2-40B4-BE49-F238E27FC236}">
                <a16:creationId xmlns:a16="http://schemas.microsoft.com/office/drawing/2014/main" id="{4E8834A5-138E-4388-21BD-508C51768770}"/>
              </a:ext>
            </a:extLst>
          </p:cNvPr>
          <p:cNvSpPr>
            <a:spLocks noGrp="1"/>
          </p:cNvSpPr>
          <p:nvPr>
            <p:ph sz="quarter" idx="18"/>
          </p:nvPr>
        </p:nvSpPr>
        <p:spPr>
          <a:xfrm>
            <a:off x="6096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
        <p:nvSpPr>
          <p:cNvPr id="8" name="Content Placeholder 3">
            <a:extLst>
              <a:ext uri="{FF2B5EF4-FFF2-40B4-BE49-F238E27FC236}">
                <a16:creationId xmlns:a16="http://schemas.microsoft.com/office/drawing/2014/main" id="{7309071A-4849-5774-FD0B-3C468750C17B}"/>
              </a:ext>
            </a:extLst>
          </p:cNvPr>
          <p:cNvSpPr>
            <a:spLocks noGrp="1"/>
          </p:cNvSpPr>
          <p:nvPr>
            <p:ph sz="quarter" idx="19"/>
          </p:nvPr>
        </p:nvSpPr>
        <p:spPr>
          <a:xfrm>
            <a:off x="6096000" y="1743439"/>
            <a:ext cx="5486400" cy="417317"/>
          </a:xfrm>
          <a:prstGeom prst="rect">
            <a:avLst/>
          </a:prstGeom>
        </p:spPr>
        <p:txBody>
          <a:bodyPr/>
          <a:lstStyle>
            <a:lvl1pPr marL="0" indent="0">
              <a:buNone/>
              <a:defRPr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a:t>
            </a:r>
          </a:p>
        </p:txBody>
      </p:sp>
    </p:spTree>
    <p:extLst>
      <p:ext uri="{BB962C8B-B14F-4D97-AF65-F5344CB8AC3E}">
        <p14:creationId xmlns:p14="http://schemas.microsoft.com/office/powerpoint/2010/main" val="144607097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0A5EA585-01A1-2801-DB28-C6BBEBA11569}"/>
              </a:ext>
            </a:extLst>
          </p:cNvPr>
          <p:cNvSpPr>
            <a:spLocks noGrp="1"/>
          </p:cNvSpPr>
          <p:nvPr>
            <p:ph type="body" sz="quarter" idx="17"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4" name="Title Text">
            <a:extLst>
              <a:ext uri="{FF2B5EF4-FFF2-40B4-BE49-F238E27FC236}">
                <a16:creationId xmlns:a16="http://schemas.microsoft.com/office/drawing/2014/main" id="{798DADA8-2D10-903A-BC71-E730EA24E518}"/>
              </a:ext>
            </a:extLst>
          </p:cNvPr>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chemeClr val="accent2"/>
                </a:solidFill>
              </a:defRPr>
            </a:lvl1pPr>
          </a:lstStyle>
          <a:p>
            <a:r>
              <a:rPr dirty="0"/>
              <a:t>Title Text</a:t>
            </a:r>
          </a:p>
        </p:txBody>
      </p:sp>
    </p:spTree>
    <p:extLst>
      <p:ext uri="{BB962C8B-B14F-4D97-AF65-F5344CB8AC3E}">
        <p14:creationId xmlns:p14="http://schemas.microsoft.com/office/powerpoint/2010/main" val="354880510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endParaRPr dirty="0"/>
          </a:p>
        </p:txBody>
      </p:sp>
    </p:spTree>
    <p:extLst>
      <p:ext uri="{BB962C8B-B14F-4D97-AF65-F5344CB8AC3E}">
        <p14:creationId xmlns:p14="http://schemas.microsoft.com/office/powerpoint/2010/main" val="86692709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6937421E-3F52-5424-1097-8D2420D727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85304" y="489139"/>
            <a:ext cx="2397096" cy="696756"/>
          </a:xfrm>
          <a:prstGeom prst="rect">
            <a:avLst/>
          </a:prstGeom>
        </p:spPr>
      </p:pic>
      <p:sp>
        <p:nvSpPr>
          <p:cNvPr id="3" name="Rectangle 2">
            <a:extLst>
              <a:ext uri="{FF2B5EF4-FFF2-40B4-BE49-F238E27FC236}">
                <a16:creationId xmlns:a16="http://schemas.microsoft.com/office/drawing/2014/main" id="{B656DFCA-5212-F593-7931-A2094C74828C}"/>
              </a:ext>
            </a:extLst>
          </p:cNvPr>
          <p:cNvSpPr/>
          <p:nvPr userDrawn="1"/>
        </p:nvSpPr>
        <p:spPr>
          <a:xfrm>
            <a:off x="0" y="2547612"/>
            <a:ext cx="12192000" cy="49244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609585"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F5257BC6-2CBE-8C7E-36EB-322BF02B28C8}"/>
              </a:ext>
            </a:extLst>
          </p:cNvPr>
          <p:cNvSpPr txBox="1"/>
          <p:nvPr userDrawn="1"/>
        </p:nvSpPr>
        <p:spPr>
          <a:xfrm>
            <a:off x="4903304" y="2445020"/>
            <a:ext cx="2385392" cy="779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ctr" defTabSz="609585" rtl="0" fontAlgn="auto" latinLnBrk="0" hangingPunct="0">
              <a:lnSpc>
                <a:spcPct val="100000"/>
              </a:lnSpc>
              <a:spcBef>
                <a:spcPts val="0"/>
              </a:spcBef>
              <a:spcAft>
                <a:spcPts val="0"/>
              </a:spcAft>
              <a:buClrTx/>
              <a:buSzTx/>
              <a:buFontTx/>
              <a:buNone/>
              <a:tabLst/>
            </a:pPr>
            <a:r>
              <a:rPr kumimoji="0" lang="en-US" sz="4267" b="0" i="0" u="none" strike="noStrike" cap="none" spc="0" normalizeH="0" baseline="0" dirty="0">
                <a:ln>
                  <a:noFill/>
                </a:ln>
                <a:solidFill>
                  <a:schemeClr val="bg1"/>
                </a:solidFill>
                <a:effectLst/>
                <a:uFillTx/>
                <a:latin typeface="Arial"/>
                <a:ea typeface="Arial"/>
                <a:cs typeface="Arial"/>
                <a:sym typeface="Arial"/>
              </a:rPr>
              <a:t>Q&amp;A</a:t>
            </a:r>
          </a:p>
        </p:txBody>
      </p:sp>
      <p:sp>
        <p:nvSpPr>
          <p:cNvPr id="5" name="Text Placeholder 3">
            <a:extLst>
              <a:ext uri="{FF2B5EF4-FFF2-40B4-BE49-F238E27FC236}">
                <a16:creationId xmlns:a16="http://schemas.microsoft.com/office/drawing/2014/main" id="{56B7DA36-EA16-E6D5-4834-1BE391C55895}"/>
              </a:ext>
            </a:extLst>
          </p:cNvPr>
          <p:cNvSpPr>
            <a:spLocks noGrp="1"/>
          </p:cNvSpPr>
          <p:nvPr>
            <p:ph type="body" sz="quarter" idx="10" hasCustomPrompt="1"/>
          </p:nvPr>
        </p:nvSpPr>
        <p:spPr>
          <a:xfrm>
            <a:off x="577850" y="4035955"/>
            <a:ext cx="11036300" cy="2300816"/>
          </a:xfrm>
          <a:prstGeom prst="rect">
            <a:avLst/>
          </a:prstGeom>
        </p:spPr>
        <p:txBody>
          <a:bodyPr/>
          <a:lstStyle>
            <a:lvl1pPr marL="0" indent="0" algn="ctr">
              <a:buNone/>
              <a:defRPr/>
            </a:lvl1pPr>
          </a:lstStyle>
          <a:p>
            <a:pPr lvl="0"/>
            <a:r>
              <a:rPr lang="en-US" dirty="0"/>
              <a:t>Subtext here</a:t>
            </a:r>
          </a:p>
        </p:txBody>
      </p:sp>
    </p:spTree>
    <p:extLst>
      <p:ext uri="{BB962C8B-B14F-4D97-AF65-F5344CB8AC3E}">
        <p14:creationId xmlns:p14="http://schemas.microsoft.com/office/powerpoint/2010/main" val="210507462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DCDDDE"/>
              </a:buClr>
              <a:defRPr/>
            </a:lvl1pPr>
            <a:lvl2pPr>
              <a:buClr>
                <a:srgbClr val="DCDDDE"/>
              </a:buClr>
              <a:defRPr/>
            </a:lvl2pPr>
            <a:lvl3pPr>
              <a:buClr>
                <a:srgbClr val="DCDDDE"/>
              </a:buClr>
              <a:defRPr/>
            </a:lvl3pPr>
            <a:lvl4pPr>
              <a:buClr>
                <a:srgbClr val="DCDDDE"/>
              </a:buClr>
              <a:defRPr/>
            </a:lvl4pPr>
            <a:lvl5pPr>
              <a:buClr>
                <a:srgbClr val="DCDDD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57643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998142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1" y="3771174"/>
            <a:ext cx="7279649" cy="342175"/>
          </a:xfrm>
        </p:spPr>
        <p:txBody>
          <a:bodyPr vert="horz" lIns="91440" tIns="45720" rIns="91440" bIns="45720" rtlCol="0" anchor="t">
            <a:normAutofit/>
          </a:bodyPr>
          <a:lstStyle>
            <a:lvl1pPr marL="0" indent="0">
              <a:buNone/>
              <a:defRPr lang="en-US" sz="1400" b="0" i="0" kern="1200" cap="small" dirty="0">
                <a:solidFill>
                  <a:srgbClr val="DCDDDE"/>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solidFill>
                  <a:srgbClr val="DCDDDE"/>
                </a:solidFill>
              </a:rPr>
              <a:t>”</a:t>
            </a:r>
          </a:p>
        </p:txBody>
      </p:sp>
    </p:spTree>
    <p:extLst>
      <p:ext uri="{BB962C8B-B14F-4D97-AF65-F5344CB8AC3E}">
        <p14:creationId xmlns:p14="http://schemas.microsoft.com/office/powerpoint/2010/main" val="823764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821005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2" y="4250950"/>
            <a:ext cx="2940051"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2" name="Text Placeholder 3"/>
          <p:cNvSpPr>
            <a:spLocks noGrp="1"/>
          </p:cNvSpPr>
          <p:nvPr>
            <p:ph type="body" sz="half" idx="18"/>
          </p:nvPr>
        </p:nvSpPr>
        <p:spPr>
          <a:xfrm>
            <a:off x="652462"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Drag picture to placeholder or click icon to add</a:t>
            </a:r>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EED1E4-EC4A-2B45-906F-8B8FD6BFACFC}" type="datetimeFigureOut">
              <a:rPr lang="en-US" smtClean="0"/>
              <a:t>11/15/2024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85237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7EED1E4-EC4A-2B45-906F-8B8FD6BFACFC}" type="datetimeFigureOut">
              <a:rPr lang="en-US" smtClean="0"/>
              <a:t>11/15/2024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70499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rgbClr val="DCDDDE"/>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buClr>
                <a:srgbClr val="DCDDDE"/>
              </a:buClr>
              <a:defRPr sz="1800"/>
            </a:lvl1pPr>
            <a:lvl2pPr>
              <a:buClr>
                <a:srgbClr val="DCDDDE"/>
              </a:buClr>
              <a:defRPr sz="1600"/>
            </a:lvl2pPr>
            <a:lvl3pPr>
              <a:buClr>
                <a:srgbClr val="DCDDDE"/>
              </a:buClr>
              <a:defRPr sz="1400"/>
            </a:lvl3pPr>
            <a:lvl4pPr>
              <a:buClr>
                <a:srgbClr val="DCDDDE"/>
              </a:buClr>
              <a:defRPr sz="1200"/>
            </a:lvl4pPr>
            <a:lvl5pPr>
              <a:buClr>
                <a:srgbClr val="DCDDDE"/>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ED1E4-EC4A-2B45-906F-8B8FD6BFACF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52542" y="295730"/>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225070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ED1E4-EC4A-2B45-906F-8B8FD6BFACF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097E3887-505D-A544-8115-8A6C5D662483}" type="slidenum">
              <a:rPr lang="en-US" smtClean="0"/>
              <a:t>‹#›</a:t>
            </a:fld>
            <a:endParaRPr lang="en-US"/>
          </a:p>
        </p:txBody>
      </p:sp>
    </p:spTree>
    <p:extLst>
      <p:ext uri="{BB962C8B-B14F-4D97-AF65-F5344CB8AC3E}">
        <p14:creationId xmlns:p14="http://schemas.microsoft.com/office/powerpoint/2010/main" val="162693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F72"/>
            </a:gs>
            <a:gs pos="86000">
              <a:srgbClr val="003F72">
                <a:alpha val="87843"/>
              </a:srgb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rgbClr val="7A7C7F"/>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EED1E4-EC4A-2B45-906F-8B8FD6BFACFC}" type="datetimeFigureOut">
              <a:rPr lang="en-US" smtClean="0"/>
              <a:t>11/15/2024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Tree>
    <p:extLst>
      <p:ext uri="{BB962C8B-B14F-4D97-AF65-F5344CB8AC3E}">
        <p14:creationId xmlns:p14="http://schemas.microsoft.com/office/powerpoint/2010/main" val="189464124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52" r:id="rId18"/>
    <p:sldLayoutId id="2147483753"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CDDDE"/>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DCDDDE"/>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DCDDDE"/>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DCDDDE"/>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DCDDDE"/>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F72"/>
            </a:gs>
            <a:gs pos="86000">
              <a:srgbClr val="003F72">
                <a:alpha val="87843"/>
              </a:srgbClr>
            </a:gs>
          </a:gsLst>
          <a:lin ang="5400000" scaled="0"/>
          <a:tileRect/>
        </a:gra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solidFill>
                <a:srgbClr val="000000"/>
              </a:solidFill>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a:solidFill>
                  <a:srgbClr val="585858"/>
                </a:solidFill>
                <a:ea typeface="Gulim" pitchFamily="34" charset="-127"/>
              </a:rPr>
              <a:t>S L I D E  </a:t>
            </a:r>
            <a:fld id="{B6E65EB1-8770-4D6F-9BAC-B5A9D136F4D3}" type="slidenum">
              <a:rPr lang="en-US" altLang="ko-KR" sz="800" b="1">
                <a:solidFill>
                  <a:srgbClr val="585858"/>
                </a:solidFill>
                <a:ea typeface="Gulim" pitchFamily="34" charset="-127"/>
              </a:rPr>
              <a:pPr algn="r">
                <a:spcBef>
                  <a:spcPct val="50000"/>
                </a:spcBef>
              </a:pPr>
              <a:t>‹#›</a:t>
            </a:fld>
            <a:endParaRPr lang="en-US" altLang="ko-KR" sz="800" b="1">
              <a:solidFill>
                <a:srgbClr val="585858"/>
              </a:solidFill>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solidFill>
                <a:srgbClr val="000000"/>
              </a:solidFill>
              <a:latin typeface="Arial" charset="0"/>
              <a:ea typeface="MS PGothic" pitchFamily="34" charset="-128"/>
            </a:endParaRPr>
          </a:p>
        </p:txBody>
      </p:sp>
      <p:pic>
        <p:nvPicPr>
          <p:cNvPr id="1032" name="Picture 9" descr="YSM_Black_80%.eps"/>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9557004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8" r:id="rId6"/>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F72"/>
            </a:gs>
            <a:gs pos="86000">
              <a:srgbClr val="003F72">
                <a:alpha val="87843"/>
              </a:srgb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DC107-A859-A140-9F72-4C07BEAEF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C91B7-F7C2-C647-AE82-B8EEBAA23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CE4E7-D982-C04F-AC0E-03A5C9E0D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FFBC0-AA43-4141-A9F3-95B3284463B1}" type="datetimeFigureOut">
              <a:rPr lang="en-US" smtClean="0"/>
              <a:t>11/15/2024</a:t>
            </a:fld>
            <a:endParaRPr lang="en-US"/>
          </a:p>
        </p:txBody>
      </p:sp>
      <p:sp>
        <p:nvSpPr>
          <p:cNvPr id="5" name="Footer Placeholder 4">
            <a:extLst>
              <a:ext uri="{FF2B5EF4-FFF2-40B4-BE49-F238E27FC236}">
                <a16:creationId xmlns:a16="http://schemas.microsoft.com/office/drawing/2014/main" id="{08EE47AF-7EB6-B045-802D-F96C9AD94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850556-B83C-FD45-AB55-F30C5A8F5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6B1C7-90A4-8B4F-828D-0CEF434D1627}" type="slidenum">
              <a:rPr lang="en-US" smtClean="0"/>
              <a:t>‹#›</a:t>
            </a:fld>
            <a:endParaRPr lang="en-US"/>
          </a:p>
        </p:txBody>
      </p:sp>
    </p:spTree>
    <p:extLst>
      <p:ext uri="{BB962C8B-B14F-4D97-AF65-F5344CB8AC3E}">
        <p14:creationId xmlns:p14="http://schemas.microsoft.com/office/powerpoint/2010/main" val="310670087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256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8" r:id="rId11"/>
    <p:sldLayoutId id="2147483779" r:id="rId12"/>
    <p:sldLayoutId id="2147483780" r:id="rId13"/>
    <p:sldLayoutId id="2147483781" r:id="rId14"/>
    <p:sldLayoutId id="2147483782" r:id="rId15"/>
  </p:sldLayoutIdLst>
  <p:transition spd="med"/>
  <p:txStyles>
    <p:titleStyle>
      <a:lvl1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1pPr>
      <a:lvl2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2pPr>
      <a:lvl3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3pPr>
      <a:lvl4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4pPr>
      <a:lvl5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5pPr>
      <a:lvl6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6pPr>
      <a:lvl7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7pPr>
      <a:lvl8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8pPr>
      <a:lvl9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9pPr>
    </p:titleStyle>
    <p:body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50" marR="0" indent="-32146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9"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5"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3"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2"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20"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153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5" r:id="rId10"/>
    <p:sldLayoutId id="2147483796" r:id="rId11"/>
    <p:sldLayoutId id="2147483797" r:id="rId12"/>
    <p:sldLayoutId id="2147483798" r:id="rId13"/>
    <p:sldLayoutId id="2147483799" r:id="rId14"/>
  </p:sldLayoutIdLst>
  <p:transition spd="med"/>
  <p:txStyles>
    <p:titleStyle>
      <a:lvl1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1pPr>
      <a:lvl2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2pPr>
      <a:lvl3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3pPr>
      <a:lvl4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4pPr>
      <a:lvl5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5pPr>
      <a:lvl6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6pPr>
      <a:lvl7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7pPr>
      <a:lvl8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8pPr>
      <a:lvl9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9pPr>
    </p:titleStyle>
    <p:body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50" marR="0" indent="-32146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9"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5"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3"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2"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20"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9253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ransition spd="med"/>
  <p:txStyles>
    <p:titleStyle>
      <a:lvl1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1pPr>
      <a:lvl2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2pPr>
      <a:lvl3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3pPr>
      <a:lvl4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4pPr>
      <a:lvl5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5pPr>
      <a:lvl6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6pPr>
      <a:lvl7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7pPr>
      <a:lvl8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8pPr>
      <a:lvl9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9pPr>
    </p:titleStyle>
    <p:body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50" marR="0" indent="-32146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9"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5"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3"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2"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20" marR="0" indent="-274312"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jpe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sv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svg"/><Relationship Id="rId2" Type="http://schemas.openxmlformats.org/officeDocument/2006/relationships/notesSlide" Target="../notesSlides/notesSlide2.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svg"/><Relationship Id="rId23" Type="http://schemas.openxmlformats.org/officeDocument/2006/relationships/image" Target="../media/image55.svg"/><Relationship Id="rId10" Type="http://schemas.openxmlformats.org/officeDocument/2006/relationships/image" Target="../media/image42.svg"/><Relationship Id="rId19" Type="http://schemas.openxmlformats.org/officeDocument/2006/relationships/image" Target="../media/image51.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A899C3-6092-0C42-B60D-46E2A76A3A8D}"/>
              </a:ext>
            </a:extLst>
          </p:cNvPr>
          <p:cNvSpPr>
            <a:spLocks noGrp="1"/>
          </p:cNvSpPr>
          <p:nvPr>
            <p:ph type="ctrTitle"/>
          </p:nvPr>
        </p:nvSpPr>
        <p:spPr>
          <a:xfrm>
            <a:off x="6934324" y="363011"/>
            <a:ext cx="5257676" cy="3185619"/>
          </a:xfrm>
        </p:spPr>
        <p:txBody>
          <a:bodyPr>
            <a:normAutofit fontScale="90000"/>
          </a:bodyPr>
          <a:lstStyle/>
          <a:p>
            <a:pPr algn="ctr">
              <a:lnSpc>
                <a:spcPct val="110000"/>
              </a:lnSpc>
            </a:pPr>
            <a:r>
              <a:rPr lang="en-US" sz="2700" dirty="0">
                <a:latin typeface="Arial Rounded MT Bold"/>
                <a:cs typeface="Arial"/>
              </a:rPr>
              <a:t>Toward a Deeper Understanding of Suicides That Follow Prescription Opioid Reduction in Pain: Preliminary Results from 19 Psychological Autopsies</a:t>
            </a:r>
            <a:br>
              <a:rPr lang="en-US" sz="2800" dirty="0">
                <a:latin typeface="Arial Rounded MT Bold"/>
                <a:cs typeface="Arial"/>
              </a:rPr>
            </a:br>
            <a:br>
              <a:rPr lang="en-US" sz="2800" dirty="0">
                <a:latin typeface="Arial Rounded MT Bold"/>
                <a:cs typeface="Arial"/>
              </a:rPr>
            </a:br>
            <a:endParaRPr lang="en-US" sz="2800" i="1" dirty="0">
              <a:latin typeface="Arial Rounded MT Bold"/>
              <a:cs typeface="Arial"/>
            </a:endParaRPr>
          </a:p>
        </p:txBody>
      </p:sp>
      <p:sp>
        <p:nvSpPr>
          <p:cNvPr id="3" name="Subtitle 2"/>
          <p:cNvSpPr>
            <a:spLocks noGrp="1"/>
          </p:cNvSpPr>
          <p:nvPr>
            <p:ph type="subTitle" idx="1"/>
          </p:nvPr>
        </p:nvSpPr>
        <p:spPr>
          <a:xfrm>
            <a:off x="7493796" y="3190452"/>
            <a:ext cx="4285404" cy="2805459"/>
          </a:xfrm>
        </p:spPr>
        <p:txBody>
          <a:bodyPr>
            <a:normAutofit fontScale="92500" lnSpcReduction="10000"/>
          </a:bodyPr>
          <a:lstStyle/>
          <a:p>
            <a:pPr>
              <a:spcBef>
                <a:spcPts val="400"/>
              </a:spcBef>
            </a:pPr>
            <a:r>
              <a:rPr lang="en-US" sz="1800" b="1" cap="none" dirty="0"/>
              <a:t>Presenting: </a:t>
            </a:r>
            <a:r>
              <a:rPr lang="en-US" sz="1800" cap="none" dirty="0"/>
              <a:t>Stefan G. Kertesz, MD</a:t>
            </a:r>
          </a:p>
          <a:p>
            <a:pPr>
              <a:spcBef>
                <a:spcPts val="400"/>
              </a:spcBef>
            </a:pPr>
            <a:endParaRPr lang="en-US" sz="1800" cap="none" dirty="0"/>
          </a:p>
          <a:p>
            <a:pPr>
              <a:spcBef>
                <a:spcPts val="400"/>
              </a:spcBef>
            </a:pPr>
            <a:r>
              <a:rPr lang="en-US" sz="1800" b="1" cap="none" dirty="0"/>
              <a:t>Fundings: VA R&amp;D</a:t>
            </a:r>
          </a:p>
          <a:p>
            <a:pPr>
              <a:spcBef>
                <a:spcPts val="400"/>
              </a:spcBef>
            </a:pPr>
            <a:endParaRPr lang="en-US" sz="1200" cap="none" dirty="0"/>
          </a:p>
          <a:p>
            <a:pPr>
              <a:spcBef>
                <a:spcPts val="400"/>
              </a:spcBef>
            </a:pPr>
            <a:r>
              <a:rPr lang="en-US" sz="1800" b="1" cap="none" dirty="0"/>
              <a:t>Coauthors: </a:t>
            </a:r>
          </a:p>
          <a:p>
            <a:pPr>
              <a:spcBef>
                <a:spcPts val="400"/>
              </a:spcBef>
            </a:pPr>
            <a:r>
              <a:rPr lang="en-US" sz="1800" cap="none" dirty="0"/>
              <a:t>Allyson Varley, PhD; Megan McCullough, PhD; April E. Hoge, </a:t>
            </a:r>
            <a:r>
              <a:rPr lang="en-US" sz="1800" cap="none" dirty="0" err="1"/>
              <a:t>MPH;Aerin</a:t>
            </a:r>
            <a:r>
              <a:rPr lang="en-US" sz="1800" cap="none" dirty="0"/>
              <a:t> J </a:t>
            </a:r>
            <a:r>
              <a:rPr lang="en-US" sz="1800" cap="none" dirty="0" err="1"/>
              <a:t>DeRussy</a:t>
            </a:r>
            <a:r>
              <a:rPr lang="en-US" sz="1800" cap="none" dirty="0"/>
              <a:t>, MPH; Anne Fuqua, BSN; Kevin R. Riggs, MD; Adam J. Gordon, </a:t>
            </a:r>
            <a:r>
              <a:rPr lang="en-US" sz="1800" cap="none" dirty="0" err="1"/>
              <a:t>MD;Thomas</a:t>
            </a:r>
            <a:r>
              <a:rPr lang="en-US" sz="1800" cap="none" dirty="0"/>
              <a:t> E. Joiner, PhD</a:t>
            </a:r>
          </a:p>
          <a:p>
            <a:pPr>
              <a:spcBef>
                <a:spcPts val="400"/>
              </a:spcBef>
            </a:pPr>
            <a:endParaRPr lang="en-US" sz="1800" cap="none" dirty="0"/>
          </a:p>
        </p:txBody>
      </p:sp>
      <p:sp>
        <p:nvSpPr>
          <p:cNvPr id="16" name="Freeform: Shape 15">
            <a:extLst>
              <a:ext uri="{FF2B5EF4-FFF2-40B4-BE49-F238E27FC236}">
                <a16:creationId xmlns:a16="http://schemas.microsoft.com/office/drawing/2014/main" id="{8EE64226-0E13-4839-9C57-2C849BEE5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txBody>
          <a:bodyPr/>
          <a:lstStyle/>
          <a:p>
            <a:endParaRPr lang="en-US"/>
          </a:p>
        </p:txBody>
      </p:sp>
      <p:pic>
        <p:nvPicPr>
          <p:cNvPr id="6" name="Picture 8" descr="US Dept of Veterans Affairs header-logo.png">
            <a:extLst>
              <a:ext uri="{FF2B5EF4-FFF2-40B4-BE49-F238E27FC236}">
                <a16:creationId xmlns:a16="http://schemas.microsoft.com/office/drawing/2014/main" id="{5B1E7359-BAE5-F443-A25C-D4395999DF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4363745" y="114979"/>
            <a:ext cx="2357219" cy="811161"/>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18" name="Freeform 27">
            <a:extLst>
              <a:ext uri="{FF2B5EF4-FFF2-40B4-BE49-F238E27FC236}">
                <a16:creationId xmlns:a16="http://schemas.microsoft.com/office/drawing/2014/main" id="{492537EF-1513-4325-ABCA-5CD3B6A4E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 name="Picture 2" descr="Shape&#10;&#10;Description automatically generated with medium confidence">
            <a:extLst>
              <a:ext uri="{FF2B5EF4-FFF2-40B4-BE49-F238E27FC236}">
                <a16:creationId xmlns:a16="http://schemas.microsoft.com/office/drawing/2014/main" id="{B13AB76D-F331-5DB2-31A2-7A58B3D6965F}"/>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99904" y="273657"/>
            <a:ext cx="2924920" cy="6217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9CB441-4ED8-EB42-8F90-343798B24CAB}"/>
              </a:ext>
            </a:extLst>
          </p:cNvPr>
          <p:cNvSpPr txBox="1"/>
          <p:nvPr/>
        </p:nvSpPr>
        <p:spPr>
          <a:xfrm>
            <a:off x="1969477" y="3179298"/>
            <a:ext cx="184731" cy="369332"/>
          </a:xfrm>
          <a:prstGeom prst="rect">
            <a:avLst/>
          </a:prstGeom>
          <a:noFill/>
        </p:spPr>
        <p:txBody>
          <a:bodyPr wrap="none" rtlCol="0">
            <a:spAutoFit/>
          </a:bodyPr>
          <a:lstStyle/>
          <a:p>
            <a:endParaRPr lang="en-US"/>
          </a:p>
        </p:txBody>
      </p:sp>
      <p:pic>
        <p:nvPicPr>
          <p:cNvPr id="7" name="Picture 6" descr="A group of people sitting around a table&#10;&#10;Description automatically generated">
            <a:extLst>
              <a:ext uri="{FF2B5EF4-FFF2-40B4-BE49-F238E27FC236}">
                <a16:creationId xmlns:a16="http://schemas.microsoft.com/office/drawing/2014/main" id="{887971EF-493C-BF82-AE58-FDEA4F2FA01B}"/>
              </a:ext>
            </a:extLst>
          </p:cNvPr>
          <p:cNvPicPr>
            <a:picLocks noChangeAspect="1"/>
          </p:cNvPicPr>
          <p:nvPr/>
        </p:nvPicPr>
        <p:blipFill>
          <a:blip r:embed="rId6"/>
          <a:stretch>
            <a:fillRect/>
          </a:stretch>
        </p:blipFill>
        <p:spPr>
          <a:xfrm>
            <a:off x="351277" y="1768009"/>
            <a:ext cx="5954203" cy="3956538"/>
          </a:xfrm>
          <a:prstGeom prst="rect">
            <a:avLst/>
          </a:prstGeom>
        </p:spPr>
      </p:pic>
    </p:spTree>
    <p:extLst>
      <p:ext uri="{BB962C8B-B14F-4D97-AF65-F5344CB8AC3E}">
        <p14:creationId xmlns:p14="http://schemas.microsoft.com/office/powerpoint/2010/main" val="221348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37152-50D7-1787-39A9-D3DD1D24DAB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AB6A5D-06ED-D10C-F1AB-E8E81F0A0784}"/>
              </a:ext>
            </a:extLst>
          </p:cNvPr>
          <p:cNvGraphicFramePr>
            <a:graphicFrameLocks noGrp="1"/>
          </p:cNvGraphicFramePr>
          <p:nvPr>
            <p:extLst>
              <p:ext uri="{D42A27DB-BD31-4B8C-83A1-F6EECF244321}">
                <p14:modId xmlns:p14="http://schemas.microsoft.com/office/powerpoint/2010/main" val="1998556626"/>
              </p:ext>
            </p:extLst>
          </p:nvPr>
        </p:nvGraphicFramePr>
        <p:xfrm>
          <a:off x="515831" y="1372994"/>
          <a:ext cx="11160338" cy="4273828"/>
        </p:xfrm>
        <a:graphic>
          <a:graphicData uri="http://schemas.openxmlformats.org/drawingml/2006/table">
            <a:tbl>
              <a:tblPr firstRow="1" bandRow="1">
                <a:tableStyleId>{073A0DAA-6AF3-43AB-8588-CEC1D06C72B9}</a:tableStyleId>
              </a:tblPr>
              <a:tblGrid>
                <a:gridCol w="3564609">
                  <a:extLst>
                    <a:ext uri="{9D8B030D-6E8A-4147-A177-3AD203B41FA5}">
                      <a16:colId xmlns:a16="http://schemas.microsoft.com/office/drawing/2014/main" val="2138432782"/>
                    </a:ext>
                  </a:extLst>
                </a:gridCol>
                <a:gridCol w="3660581">
                  <a:extLst>
                    <a:ext uri="{9D8B030D-6E8A-4147-A177-3AD203B41FA5}">
                      <a16:colId xmlns:a16="http://schemas.microsoft.com/office/drawing/2014/main" val="435558355"/>
                    </a:ext>
                  </a:extLst>
                </a:gridCol>
                <a:gridCol w="3935148">
                  <a:extLst>
                    <a:ext uri="{9D8B030D-6E8A-4147-A177-3AD203B41FA5}">
                      <a16:colId xmlns:a16="http://schemas.microsoft.com/office/drawing/2014/main" val="1567398981"/>
                    </a:ext>
                  </a:extLst>
                </a:gridCol>
              </a:tblGrid>
              <a:tr h="587484">
                <a:tc>
                  <a:txBody>
                    <a:bodyPr/>
                    <a:lstStyle/>
                    <a:p>
                      <a:pPr algn="ctr"/>
                      <a:r>
                        <a:rPr lang="en-US" sz="1800" dirty="0"/>
                        <a:t>Who we lost</a:t>
                      </a:r>
                    </a:p>
                  </a:txBody>
                  <a:tcPr/>
                </a:tc>
                <a:tc>
                  <a:txBody>
                    <a:bodyPr/>
                    <a:lstStyle/>
                    <a:p>
                      <a:pPr algn="ctr"/>
                      <a:r>
                        <a:rPr lang="en-US" sz="1800" dirty="0"/>
                        <a:t>Who Spoke to Us </a:t>
                      </a:r>
                    </a:p>
                  </a:txBody>
                  <a:tcPr/>
                </a:tc>
                <a:tc>
                  <a:txBody>
                    <a:bodyPr/>
                    <a:lstStyle/>
                    <a:p>
                      <a:pPr algn="ctr"/>
                      <a:r>
                        <a:rPr lang="en-US" sz="1800" dirty="0"/>
                        <a:t>Death</a:t>
                      </a:r>
                    </a:p>
                  </a:txBody>
                  <a:tcPr/>
                </a:tc>
                <a:extLst>
                  <a:ext uri="{0D108BD9-81ED-4DB2-BD59-A6C34878D82A}">
                    <a16:rowId xmlns:a16="http://schemas.microsoft.com/office/drawing/2014/main" val="866848960"/>
                  </a:ext>
                </a:extLst>
              </a:tr>
              <a:tr h="3686344">
                <a:tc>
                  <a:txBody>
                    <a:bodyPr/>
                    <a:lstStyle/>
                    <a:p>
                      <a:r>
                        <a:rPr lang="en-US" sz="2800" dirty="0">
                          <a:solidFill>
                            <a:schemeClr val="bg2"/>
                          </a:solidFill>
                          <a:latin typeface="+mn-lt"/>
                        </a:rPr>
                        <a:t>62 year old woman, African-American woman</a:t>
                      </a:r>
                    </a:p>
                  </a:txBody>
                  <a:tcPr/>
                </a:tc>
                <a:tc>
                  <a:txBody>
                    <a:bodyPr/>
                    <a:lstStyle/>
                    <a:p>
                      <a:pPr algn="ctr"/>
                      <a:r>
                        <a:rPr lang="en-US" sz="2800" dirty="0">
                          <a:solidFill>
                            <a:schemeClr val="bg2"/>
                          </a:solidFill>
                          <a:latin typeface="+mn-lt"/>
                        </a:rPr>
                        <a:t>A 48 year-old cousin who described her as a “beloved” older sister figure</a:t>
                      </a:r>
                    </a:p>
                  </a:txBody>
                  <a:tcPr/>
                </a:tc>
                <a:tc>
                  <a:txBody>
                    <a:bodyPr/>
                    <a:lstStyle/>
                    <a:p>
                      <a:pPr marL="285750" lvl="0" indent="-285750">
                        <a:buFont typeface="Arial"/>
                        <a:buChar char="•"/>
                      </a:pPr>
                      <a:r>
                        <a:rPr lang="en-US" sz="2800" b="0" i="0" u="none" strike="noStrike" noProof="0" dirty="0">
                          <a:solidFill>
                            <a:schemeClr val="bg2"/>
                          </a:solidFill>
                          <a:latin typeface="+mn-lt"/>
                        </a:rPr>
                        <a:t>January, 2023</a:t>
                      </a:r>
                    </a:p>
                    <a:p>
                      <a:pPr marL="285750" lvl="0" indent="-285750">
                        <a:buFont typeface="Arial"/>
                        <a:buChar char="•"/>
                      </a:pPr>
                      <a:r>
                        <a:rPr lang="en-US" sz="2800" b="0" i="0" u="none" strike="noStrike" noProof="0" dirty="0">
                          <a:solidFill>
                            <a:schemeClr val="bg2"/>
                          </a:solidFill>
                          <a:latin typeface="+mn-lt"/>
                        </a:rPr>
                        <a:t>Laceration to wrists</a:t>
                      </a:r>
                    </a:p>
                    <a:p>
                      <a:pPr marL="285750" lvl="0" indent="-285750">
                        <a:buFont typeface="Arial"/>
                        <a:buChar char="•"/>
                      </a:pPr>
                      <a:endParaRPr lang="en-US" sz="2800" b="0" i="0" u="none" strike="noStrike" noProof="0" dirty="0">
                        <a:solidFill>
                          <a:schemeClr val="bg2"/>
                        </a:solidFill>
                        <a:latin typeface="+mn-lt"/>
                      </a:endParaRPr>
                    </a:p>
                  </a:txBody>
                  <a:tcPr/>
                </a:tc>
                <a:extLst>
                  <a:ext uri="{0D108BD9-81ED-4DB2-BD59-A6C34878D82A}">
                    <a16:rowId xmlns:a16="http://schemas.microsoft.com/office/drawing/2014/main" val="751728776"/>
                  </a:ext>
                </a:extLst>
              </a:tr>
            </a:tbl>
          </a:graphicData>
        </a:graphic>
      </p:graphicFrame>
      <p:sp>
        <p:nvSpPr>
          <p:cNvPr id="3" name="Title 1">
            <a:extLst>
              <a:ext uri="{FF2B5EF4-FFF2-40B4-BE49-F238E27FC236}">
                <a16:creationId xmlns:a16="http://schemas.microsoft.com/office/drawing/2014/main" id="{A7E8A4AE-8CA5-411C-0276-4115B79FB8D9}"/>
              </a:ext>
            </a:extLst>
          </p:cNvPr>
          <p:cNvSpPr txBox="1">
            <a:spLocks/>
          </p:cNvSpPr>
          <p:nvPr/>
        </p:nvSpPr>
        <p:spPr>
          <a:xfrm>
            <a:off x="515831" y="54161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srgbClr val="EBEBEB"/>
                </a:solidFill>
                <a:latin typeface="Century Gothic"/>
              </a:rPr>
              <a:t>One case story</a:t>
            </a:r>
            <a:endParaRPr kumimoji="0" lang="en-US" sz="4200" b="0" i="0" u="none" strike="noStrike" kern="1200" cap="none" spc="0" normalizeH="0" baseline="0" noProof="0" dirty="0">
              <a:ln>
                <a:noFill/>
              </a:ln>
              <a:solidFill>
                <a:srgbClr val="EBEBEB"/>
              </a:solidFill>
              <a:effectLst/>
              <a:uLnTx/>
              <a:uFillTx/>
              <a:latin typeface="Century Gothic"/>
              <a:ea typeface="+mj-ea"/>
              <a:cs typeface="+mj-cs"/>
            </a:endParaRPr>
          </a:p>
        </p:txBody>
      </p:sp>
      <p:sp>
        <p:nvSpPr>
          <p:cNvPr id="4" name="Slide Number Placeholder 3">
            <a:extLst>
              <a:ext uri="{FF2B5EF4-FFF2-40B4-BE49-F238E27FC236}">
                <a16:creationId xmlns:a16="http://schemas.microsoft.com/office/drawing/2014/main" id="{BD78CD6A-81E3-A71B-41A8-B8805E71DC2F}"/>
              </a:ext>
            </a:extLst>
          </p:cNvPr>
          <p:cNvSpPr>
            <a:spLocks noGrp="1"/>
          </p:cNvSpPr>
          <p:nvPr>
            <p:ph type="sldNum" sz="quarter" idx="12"/>
          </p:nvPr>
        </p:nvSpPr>
        <p:spPr/>
        <p:txBody>
          <a:bodyPr/>
          <a:lstStyle/>
          <a:p>
            <a:pPr algn="ctr"/>
            <a:fld id="{097E3887-505D-A544-8115-8A6C5D662483}" type="slidenum">
              <a:rPr lang="en-US" smtClean="0"/>
              <a:pPr algn="ctr"/>
              <a:t>10</a:t>
            </a:fld>
            <a:endParaRPr lang="en-US" dirty="0"/>
          </a:p>
        </p:txBody>
      </p:sp>
    </p:spTree>
    <p:extLst>
      <p:ext uri="{BB962C8B-B14F-4D97-AF65-F5344CB8AC3E}">
        <p14:creationId xmlns:p14="http://schemas.microsoft.com/office/powerpoint/2010/main" val="32644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D11E-898A-ADB1-2499-F3682031B42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12F7B0-10B0-963A-528F-7089ABD73369}"/>
              </a:ext>
            </a:extLst>
          </p:cNvPr>
          <p:cNvGraphicFramePr>
            <a:graphicFrameLocks noGrp="1"/>
          </p:cNvGraphicFramePr>
          <p:nvPr>
            <p:extLst>
              <p:ext uri="{D42A27DB-BD31-4B8C-83A1-F6EECF244321}">
                <p14:modId xmlns:p14="http://schemas.microsoft.com/office/powerpoint/2010/main" val="4215207201"/>
              </p:ext>
            </p:extLst>
          </p:nvPr>
        </p:nvGraphicFramePr>
        <p:xfrm>
          <a:off x="442050" y="995920"/>
          <a:ext cx="11573690" cy="5247964"/>
        </p:xfrm>
        <a:graphic>
          <a:graphicData uri="http://schemas.openxmlformats.org/drawingml/2006/table">
            <a:tbl>
              <a:tblPr firstRow="1" bandRow="1">
                <a:tableStyleId>{073A0DAA-6AF3-43AB-8588-CEC1D06C72B9}</a:tableStyleId>
              </a:tblPr>
              <a:tblGrid>
                <a:gridCol w="935029">
                  <a:extLst>
                    <a:ext uri="{9D8B030D-6E8A-4147-A177-3AD203B41FA5}">
                      <a16:colId xmlns:a16="http://schemas.microsoft.com/office/drawing/2014/main" val="2138432782"/>
                    </a:ext>
                  </a:extLst>
                </a:gridCol>
                <a:gridCol w="1184223">
                  <a:extLst>
                    <a:ext uri="{9D8B030D-6E8A-4147-A177-3AD203B41FA5}">
                      <a16:colId xmlns:a16="http://schemas.microsoft.com/office/drawing/2014/main" val="435558355"/>
                    </a:ext>
                  </a:extLst>
                </a:gridCol>
                <a:gridCol w="1201229">
                  <a:extLst>
                    <a:ext uri="{9D8B030D-6E8A-4147-A177-3AD203B41FA5}">
                      <a16:colId xmlns:a16="http://schemas.microsoft.com/office/drawing/2014/main" val="1567398981"/>
                    </a:ext>
                  </a:extLst>
                </a:gridCol>
                <a:gridCol w="8253209">
                  <a:extLst>
                    <a:ext uri="{9D8B030D-6E8A-4147-A177-3AD203B41FA5}">
                      <a16:colId xmlns:a16="http://schemas.microsoft.com/office/drawing/2014/main" val="586440080"/>
                    </a:ext>
                  </a:extLst>
                </a:gridCol>
              </a:tblGrid>
              <a:tr h="848378">
                <a:tc>
                  <a:txBody>
                    <a:bodyPr/>
                    <a:lstStyle/>
                    <a:p>
                      <a:pPr algn="ctr"/>
                      <a:r>
                        <a:rPr lang="en-US" sz="1400" dirty="0"/>
                        <a:t>Who we lost</a:t>
                      </a:r>
                    </a:p>
                  </a:txBody>
                  <a:tcPr/>
                </a:tc>
                <a:tc>
                  <a:txBody>
                    <a:bodyPr/>
                    <a:lstStyle/>
                    <a:p>
                      <a:pPr algn="ctr"/>
                      <a:r>
                        <a:rPr lang="en-US" sz="1400" dirty="0"/>
                        <a:t>Who Spoke to Us </a:t>
                      </a:r>
                    </a:p>
                  </a:txBody>
                  <a:tcPr/>
                </a:tc>
                <a:tc>
                  <a:txBody>
                    <a:bodyPr/>
                    <a:lstStyle/>
                    <a:p>
                      <a:pPr algn="ctr"/>
                      <a:r>
                        <a:rPr lang="en-US" sz="1400" dirty="0"/>
                        <a:t>Death</a:t>
                      </a:r>
                    </a:p>
                  </a:txBody>
                  <a:tcPr/>
                </a:tc>
                <a:tc>
                  <a:txBody>
                    <a:bodyPr/>
                    <a:lstStyle/>
                    <a:p>
                      <a:pPr algn="ctr"/>
                      <a:r>
                        <a:rPr lang="en-US" sz="2800" dirty="0"/>
                        <a:t>Notes</a:t>
                      </a:r>
                      <a:endParaRPr lang="en-US" sz="1800" dirty="0"/>
                    </a:p>
                  </a:txBody>
                  <a:tcPr/>
                </a:tc>
                <a:extLst>
                  <a:ext uri="{0D108BD9-81ED-4DB2-BD59-A6C34878D82A}">
                    <a16:rowId xmlns:a16="http://schemas.microsoft.com/office/drawing/2014/main" val="866848960"/>
                  </a:ext>
                </a:extLst>
              </a:tr>
              <a:tr h="1336901">
                <a:tc rowSpan="3">
                  <a:txBody>
                    <a:bodyPr/>
                    <a:lstStyle/>
                    <a:p>
                      <a:r>
                        <a:rPr lang="en-US" sz="1400" dirty="0">
                          <a:solidFill>
                            <a:schemeClr val="bg2"/>
                          </a:solidFill>
                          <a:latin typeface="+mn-lt"/>
                        </a:rPr>
                        <a:t>62 year old woman, African-American</a:t>
                      </a:r>
                    </a:p>
                  </a:txBody>
                  <a:tcPr/>
                </a:tc>
                <a:tc rowSpan="3">
                  <a:txBody>
                    <a:bodyPr/>
                    <a:lstStyle/>
                    <a:p>
                      <a:pPr algn="ctr"/>
                      <a:r>
                        <a:rPr lang="en-US" sz="1400" dirty="0">
                          <a:solidFill>
                            <a:schemeClr val="bg2"/>
                          </a:solidFill>
                          <a:latin typeface="+mn-lt"/>
                        </a:rPr>
                        <a:t>A 48 year-old cousin who described her as a “beloved” older sister figure</a:t>
                      </a:r>
                    </a:p>
                  </a:txBody>
                  <a:tcPr/>
                </a:tc>
                <a:tc rowSpan="3">
                  <a:txBody>
                    <a:bodyPr/>
                    <a:lstStyle/>
                    <a:p>
                      <a:pPr marL="0" lvl="0" indent="0">
                        <a:buFont typeface="Arial" panose="020B0604020202020204" pitchFamily="34" charset="0"/>
                        <a:buNone/>
                      </a:pPr>
                      <a:r>
                        <a:rPr lang="en-US" sz="1400" b="0" i="0" u="none" strike="noStrike" noProof="0" dirty="0">
                          <a:solidFill>
                            <a:schemeClr val="bg2"/>
                          </a:solidFill>
                          <a:latin typeface="+mn-lt"/>
                        </a:rPr>
                        <a:t>January, 2023</a:t>
                      </a:r>
                    </a:p>
                    <a:p>
                      <a:pPr marL="0" lvl="0" indent="0">
                        <a:buFont typeface="Arial" panose="020B0604020202020204" pitchFamily="34" charset="0"/>
                        <a:buNone/>
                      </a:pPr>
                      <a:r>
                        <a:rPr lang="en-US" sz="1400" b="0" i="0" u="none" strike="noStrike" noProof="0" dirty="0">
                          <a:solidFill>
                            <a:schemeClr val="bg2"/>
                          </a:solidFill>
                          <a:latin typeface="+mn-lt"/>
                        </a:rPr>
                        <a:t>Slit </a:t>
                      </a:r>
                      <a:r>
                        <a:rPr lang="en-US" sz="1400" b="0" i="0" u="none" strike="noStrike" noProof="0" dirty="0" err="1">
                          <a:solidFill>
                            <a:schemeClr val="bg2"/>
                          </a:solidFill>
                          <a:latin typeface="+mn-lt"/>
                        </a:rPr>
                        <a:t>wists</a:t>
                      </a:r>
                      <a:endParaRPr lang="en-US" sz="1400" b="0" i="0" u="none" strike="noStrike" noProof="0" dirty="0">
                        <a:solidFill>
                          <a:schemeClr val="bg2"/>
                        </a:solidFill>
                        <a:latin typeface="+mn-lt"/>
                      </a:endParaRPr>
                    </a:p>
                  </a:txBody>
                  <a:tcPr/>
                </a:tc>
                <a:tc>
                  <a:txBody>
                    <a:bodyPr/>
                    <a:lstStyle/>
                    <a:p>
                      <a:pPr marL="285750" lvl="0" indent="-285750">
                        <a:buFont typeface="Arial"/>
                        <a:buChar char="•"/>
                      </a:pPr>
                      <a:r>
                        <a:rPr lang="en-US" sz="2000" b="0" u="none" strike="noStrike" noProof="0" dirty="0">
                          <a:solidFill>
                            <a:schemeClr val="bg2"/>
                          </a:solidFill>
                        </a:rPr>
                        <a:t>Lived mostly in New York, served in the Army (overseas)</a:t>
                      </a:r>
                    </a:p>
                    <a:p>
                      <a:pPr marL="285750" lvl="0" indent="-285750">
                        <a:buFont typeface="Arial"/>
                        <a:buChar char="•"/>
                      </a:pPr>
                      <a:r>
                        <a:rPr lang="en-US" sz="2000" b="0" u="none" strike="noStrike" noProof="0" dirty="0">
                          <a:solidFill>
                            <a:schemeClr val="bg2"/>
                          </a:solidFill>
                        </a:rPr>
                        <a:t>Sexual assault in the Army-&gt;PTSD</a:t>
                      </a:r>
                    </a:p>
                    <a:p>
                      <a:pPr marL="285750" lvl="0" indent="-285750">
                        <a:buFont typeface="Arial"/>
                        <a:buChar char="•"/>
                      </a:pPr>
                      <a:r>
                        <a:rPr lang="en-US" sz="2000" b="0" u="none" strike="noStrike" noProof="0" dirty="0">
                          <a:solidFill>
                            <a:schemeClr val="bg2"/>
                          </a:solidFill>
                        </a:rPr>
                        <a:t>2006: Unspecified car accident with back injury 2006</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2000" b="0" u="none" strike="noStrike" noProof="0" dirty="0">
                          <a:solidFill>
                            <a:schemeClr val="bg2"/>
                          </a:solidFill>
                        </a:rPr>
                        <a:t>Disability benefits after return to civilian life</a:t>
                      </a:r>
                    </a:p>
                  </a:txBody>
                  <a:tcPr/>
                </a:tc>
                <a:extLst>
                  <a:ext uri="{0D108BD9-81ED-4DB2-BD59-A6C34878D82A}">
                    <a16:rowId xmlns:a16="http://schemas.microsoft.com/office/drawing/2014/main" val="751728776"/>
                  </a:ext>
                </a:extLst>
              </a:tr>
              <a:tr h="114244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lvl="0" indent="-285750">
                        <a:buFont typeface="Arial"/>
                        <a:buChar char="•"/>
                      </a:pPr>
                      <a:r>
                        <a:rPr lang="en-US" sz="2000" b="0" u="none" strike="noStrike" noProof="0" dirty="0">
                          <a:solidFill>
                            <a:schemeClr val="bg2"/>
                          </a:solidFill>
                        </a:rPr>
                        <a:t>Disability worsened</a:t>
                      </a:r>
                    </a:p>
                    <a:p>
                      <a:pPr marL="285750" lvl="0" indent="-285750">
                        <a:buFont typeface="Arial"/>
                        <a:buChar char="•"/>
                      </a:pPr>
                      <a:r>
                        <a:rPr lang="en-US" sz="2000" b="0" u="none" strike="noStrike" noProof="0" dirty="0">
                          <a:solidFill>
                            <a:schemeClr val="bg2"/>
                          </a:solidFill>
                        </a:rPr>
                        <a:t>2000s: VA prescribed opioids up to 100-140 mg oxycodone (per interview)</a:t>
                      </a:r>
                    </a:p>
                  </a:txBody>
                  <a:tcPr/>
                </a:tc>
                <a:extLst>
                  <a:ext uri="{0D108BD9-81ED-4DB2-BD59-A6C34878D82A}">
                    <a16:rowId xmlns:a16="http://schemas.microsoft.com/office/drawing/2014/main" val="4267474636"/>
                  </a:ext>
                </a:extLst>
              </a:tr>
              <a:tr h="13369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lvl="0" indent="-285750">
                        <a:buFont typeface="Arial"/>
                        <a:buChar char="•"/>
                      </a:pPr>
                      <a:r>
                        <a:rPr lang="en-US" sz="2000" b="0" u="none" strike="noStrike" noProof="0" dirty="0">
                          <a:solidFill>
                            <a:schemeClr val="bg2"/>
                          </a:solidFill>
                        </a:rPr>
                        <a:t>~2020: Moved to join younger cousin in US South</a:t>
                      </a:r>
                    </a:p>
                    <a:p>
                      <a:pPr marL="285750" lvl="0" indent="-285750">
                        <a:buFont typeface="Arial"/>
                        <a:buChar char="•"/>
                      </a:pPr>
                      <a:r>
                        <a:rPr lang="en-US" sz="2000" b="0" u="none" strike="noStrike" noProof="0" dirty="0">
                          <a:solidFill>
                            <a:schemeClr val="bg2"/>
                          </a:solidFill>
                        </a:rPr>
                        <a:t>VA health care stopped</a:t>
                      </a:r>
                    </a:p>
                    <a:p>
                      <a:pPr marL="285750" lvl="0" indent="-285750">
                        <a:buFont typeface="Arial"/>
                        <a:buChar char="•"/>
                      </a:pPr>
                      <a:r>
                        <a:rPr lang="en-US" sz="2000" b="0" u="none" strike="noStrike" noProof="0" dirty="0">
                          <a:solidFill>
                            <a:schemeClr val="bg2"/>
                          </a:solidFill>
                        </a:rPr>
                        <a:t>2022, ~75% dose reduction at a university-based clinic (from ~100-140 mg oxycodone to 20 mg oxycodone)</a:t>
                      </a:r>
                    </a:p>
                    <a:p>
                      <a:pPr marL="285750" lvl="0" indent="-285750">
                        <a:buFont typeface="Arial"/>
                        <a:buChar char="•"/>
                      </a:pPr>
                      <a:r>
                        <a:rPr lang="en-US" sz="2000" b="0" u="none" strike="noStrike" noProof="0" dirty="0">
                          <a:solidFill>
                            <a:schemeClr val="bg2"/>
                          </a:solidFill>
                        </a:rPr>
                        <a:t>No known explanation</a:t>
                      </a:r>
                    </a:p>
                    <a:p>
                      <a:pPr marL="285750" lvl="0" indent="-285750">
                        <a:buFont typeface="Arial"/>
                        <a:buChar char="•"/>
                      </a:pPr>
                      <a:r>
                        <a:rPr lang="en-US" sz="2000" b="0" u="none" strike="noStrike" noProof="0" dirty="0">
                          <a:solidFill>
                            <a:schemeClr val="bg2"/>
                          </a:solidFill>
                        </a:rPr>
                        <a:t>Suicide after 8 months (not acute withdrawal)</a:t>
                      </a:r>
                    </a:p>
                  </a:txBody>
                  <a:tcPr/>
                </a:tc>
                <a:extLst>
                  <a:ext uri="{0D108BD9-81ED-4DB2-BD59-A6C34878D82A}">
                    <a16:rowId xmlns:a16="http://schemas.microsoft.com/office/drawing/2014/main" val="2270176642"/>
                  </a:ext>
                </a:extLst>
              </a:tr>
            </a:tbl>
          </a:graphicData>
        </a:graphic>
      </p:graphicFrame>
      <p:sp>
        <p:nvSpPr>
          <p:cNvPr id="3" name="Title 1">
            <a:extLst>
              <a:ext uri="{FF2B5EF4-FFF2-40B4-BE49-F238E27FC236}">
                <a16:creationId xmlns:a16="http://schemas.microsoft.com/office/drawing/2014/main" id="{3F2ACF58-CC28-A0F5-AF59-33C7BDC80FEE}"/>
              </a:ext>
            </a:extLst>
          </p:cNvPr>
          <p:cNvSpPr txBox="1">
            <a:spLocks/>
          </p:cNvSpPr>
          <p:nvPr/>
        </p:nvSpPr>
        <p:spPr>
          <a:xfrm>
            <a:off x="176260" y="15091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srgbClr val="EBEBEB"/>
                </a:solidFill>
                <a:latin typeface="Century Gothic"/>
              </a:rPr>
              <a:t>A story</a:t>
            </a:r>
            <a:endParaRPr kumimoji="0" lang="en-US" sz="4200" b="0" i="0" u="none" strike="noStrike" kern="1200" cap="none" spc="0" normalizeH="0" baseline="0" noProof="0" dirty="0">
              <a:ln>
                <a:noFill/>
              </a:ln>
              <a:solidFill>
                <a:srgbClr val="EBEBEB"/>
              </a:solidFill>
              <a:effectLst/>
              <a:uLnTx/>
              <a:uFillTx/>
              <a:latin typeface="Century Gothic"/>
              <a:ea typeface="+mj-ea"/>
              <a:cs typeface="+mj-cs"/>
            </a:endParaRPr>
          </a:p>
        </p:txBody>
      </p:sp>
      <p:sp>
        <p:nvSpPr>
          <p:cNvPr id="4" name="Slide Number Placeholder 3">
            <a:extLst>
              <a:ext uri="{FF2B5EF4-FFF2-40B4-BE49-F238E27FC236}">
                <a16:creationId xmlns:a16="http://schemas.microsoft.com/office/drawing/2014/main" id="{B53CBD0C-3898-FDE2-406E-19BA400AC5CF}"/>
              </a:ext>
            </a:extLst>
          </p:cNvPr>
          <p:cNvSpPr>
            <a:spLocks noGrp="1"/>
          </p:cNvSpPr>
          <p:nvPr>
            <p:ph type="sldNum" sz="quarter" idx="12"/>
          </p:nvPr>
        </p:nvSpPr>
        <p:spPr/>
        <p:txBody>
          <a:bodyPr/>
          <a:lstStyle/>
          <a:p>
            <a:pPr algn="ctr"/>
            <a:fld id="{097E3887-505D-A544-8115-8A6C5D662483}" type="slidenum">
              <a:rPr lang="en-US" smtClean="0"/>
              <a:pPr algn="ctr"/>
              <a:t>11</a:t>
            </a:fld>
            <a:endParaRPr lang="en-US" dirty="0"/>
          </a:p>
        </p:txBody>
      </p:sp>
    </p:spTree>
    <p:extLst>
      <p:ext uri="{BB962C8B-B14F-4D97-AF65-F5344CB8AC3E}">
        <p14:creationId xmlns:p14="http://schemas.microsoft.com/office/powerpoint/2010/main" val="13301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50F4-1F7D-2412-94B6-BD2049C40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4A04C-04D1-EC45-8471-C9F3C8A00525}"/>
              </a:ext>
            </a:extLst>
          </p:cNvPr>
          <p:cNvSpPr>
            <a:spLocks noGrp="1"/>
          </p:cNvSpPr>
          <p:nvPr>
            <p:ph type="title"/>
          </p:nvPr>
        </p:nvSpPr>
        <p:spPr/>
        <p:txBody>
          <a:bodyPr/>
          <a:lstStyle/>
          <a:p>
            <a:r>
              <a:rPr lang="en-US" dirty="0"/>
              <a:t>Quote: after medication change</a:t>
            </a:r>
          </a:p>
        </p:txBody>
      </p:sp>
      <p:sp>
        <p:nvSpPr>
          <p:cNvPr id="3" name="Content Placeholder 2">
            <a:extLst>
              <a:ext uri="{FF2B5EF4-FFF2-40B4-BE49-F238E27FC236}">
                <a16:creationId xmlns:a16="http://schemas.microsoft.com/office/drawing/2014/main" id="{47B1053B-244B-4946-3AC8-164ED68B20F6}"/>
              </a:ext>
            </a:extLst>
          </p:cNvPr>
          <p:cNvSpPr>
            <a:spLocks noGrp="1"/>
          </p:cNvSpPr>
          <p:nvPr>
            <p:ph idx="1"/>
          </p:nvPr>
        </p:nvSpPr>
        <p:spPr>
          <a:xfrm>
            <a:off x="645129" y="1476103"/>
            <a:ext cx="11167119" cy="5194519"/>
          </a:xfrm>
        </p:spPr>
        <p:txBody>
          <a:bodyPr>
            <a:norm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lang="en-US" sz="1400" dirty="0">
              <a:latin typeface="Century Gothic"/>
              <a:ea typeface="+mn-ea"/>
              <a:cs typeface="+mn-cs"/>
            </a:endParaRPr>
          </a:p>
          <a:p>
            <a:pPr>
              <a:lnSpc>
                <a:spcPct val="110000"/>
              </a:lnSpc>
              <a:spcBef>
                <a:spcPts val="0"/>
              </a:spcBef>
              <a:buClrTx/>
              <a:buSzTx/>
              <a:defRPr/>
            </a:pPr>
            <a:r>
              <a:rPr lang="en-US" sz="2600" dirty="0">
                <a:latin typeface="Arial" panose="020B0604020202020204" pitchFamily="34" charset="0"/>
                <a:ea typeface="+mn-ea"/>
                <a:cs typeface="Arial" panose="020B0604020202020204" pitchFamily="34" charset="0"/>
              </a:rPr>
              <a:t>“She just said that the medication isn’t helping her. She said that she’s not feeling like herself on the medication. And she just feels like she wants to give up. </a:t>
            </a:r>
          </a:p>
          <a:p>
            <a:pPr>
              <a:lnSpc>
                <a:spcPct val="110000"/>
              </a:lnSpc>
              <a:spcBef>
                <a:spcPts val="0"/>
              </a:spcBef>
              <a:buClrTx/>
              <a:buSzTx/>
              <a:defRPr/>
            </a:pPr>
            <a:endParaRPr lang="en-US" sz="2600" dirty="0">
              <a:latin typeface="Arial" panose="020B0604020202020204" pitchFamily="34" charset="0"/>
              <a:ea typeface="+mn-ea"/>
              <a:cs typeface="Arial" panose="020B0604020202020204" pitchFamily="34" charset="0"/>
            </a:endParaRPr>
          </a:p>
          <a:p>
            <a:pPr>
              <a:lnSpc>
                <a:spcPct val="110000"/>
              </a:lnSpc>
              <a:spcBef>
                <a:spcPts val="0"/>
              </a:spcBef>
              <a:buClrTx/>
              <a:buSzTx/>
              <a:defRPr/>
            </a:pPr>
            <a:r>
              <a:rPr lang="en-US" sz="2600" dirty="0">
                <a:latin typeface="Arial" panose="020B0604020202020204" pitchFamily="34" charset="0"/>
                <a:ea typeface="+mn-ea"/>
                <a:cs typeface="Arial" panose="020B0604020202020204" pitchFamily="34" charset="0"/>
              </a:rPr>
              <a:t>But I kept her pushing, you know what I’m saying? Everybody say(s) they want to give up at some time. I don’t know, maybe that was the moment that I should have been more concerned. </a:t>
            </a:r>
          </a:p>
          <a:p>
            <a:pPr>
              <a:lnSpc>
                <a:spcPct val="110000"/>
              </a:lnSpc>
              <a:spcBef>
                <a:spcPts val="0"/>
              </a:spcBef>
              <a:buClrTx/>
              <a:buSzTx/>
              <a:defRPr/>
            </a:pPr>
            <a:endParaRPr lang="en-US" sz="3200" dirty="0">
              <a:latin typeface="Arial" panose="020B0604020202020204" pitchFamily="34" charset="0"/>
              <a:ea typeface="+mn-ea"/>
              <a:cs typeface="Arial" panose="020B0604020202020204" pitchFamily="34" charset="0"/>
            </a:endParaRPr>
          </a:p>
          <a:p>
            <a:pPr>
              <a:lnSpc>
                <a:spcPct val="130000"/>
              </a:lnSpc>
              <a:spcBef>
                <a:spcPts val="0"/>
              </a:spcBef>
              <a:buClrTx/>
              <a:buSzTx/>
              <a:defRPr/>
            </a:pPr>
            <a:endParaRPr lang="en-US" sz="3200" dirty="0">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effectLst/>
              <a:uLnTx/>
              <a:uFillTx/>
              <a:latin typeface="Century Gothic"/>
              <a:ea typeface="+mn-ea"/>
              <a:cs typeface="+mn-cs"/>
            </a:endParaRPr>
          </a:p>
          <a:p>
            <a:endParaRPr lang="en-US" dirty="0"/>
          </a:p>
        </p:txBody>
      </p:sp>
    </p:spTree>
    <p:extLst>
      <p:ext uri="{BB962C8B-B14F-4D97-AF65-F5344CB8AC3E}">
        <p14:creationId xmlns:p14="http://schemas.microsoft.com/office/powerpoint/2010/main" val="36402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B657-3EA7-84E4-67CD-2466ED484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15FAB-4529-7B4E-D40F-8EB2C8DE74FA}"/>
              </a:ext>
            </a:extLst>
          </p:cNvPr>
          <p:cNvSpPr>
            <a:spLocks noGrp="1"/>
          </p:cNvSpPr>
          <p:nvPr>
            <p:ph type="title"/>
          </p:nvPr>
        </p:nvSpPr>
        <p:spPr/>
        <p:txBody>
          <a:bodyPr/>
          <a:lstStyle/>
          <a:p>
            <a:r>
              <a:rPr lang="en-US" dirty="0"/>
              <a:t>Quote: on emotional state of a cousin </a:t>
            </a:r>
          </a:p>
        </p:txBody>
      </p:sp>
      <p:sp>
        <p:nvSpPr>
          <p:cNvPr id="3" name="Content Placeholder 2">
            <a:extLst>
              <a:ext uri="{FF2B5EF4-FFF2-40B4-BE49-F238E27FC236}">
                <a16:creationId xmlns:a16="http://schemas.microsoft.com/office/drawing/2014/main" id="{61415369-1762-4E70-F909-6CC172F641AF}"/>
              </a:ext>
            </a:extLst>
          </p:cNvPr>
          <p:cNvSpPr>
            <a:spLocks noGrp="1"/>
          </p:cNvSpPr>
          <p:nvPr>
            <p:ph idx="1"/>
          </p:nvPr>
        </p:nvSpPr>
        <p:spPr>
          <a:xfrm>
            <a:off x="1174318" y="2111669"/>
            <a:ext cx="10217581" cy="4454231"/>
          </a:xfrm>
        </p:spPr>
        <p:txBody>
          <a:bodyPr>
            <a:normAutofit/>
          </a:bodyPr>
          <a:lstStyle/>
          <a:p>
            <a:r>
              <a:rPr lang="en-US" sz="3200" dirty="0">
                <a:latin typeface="Arial" panose="020B0604020202020204" pitchFamily="34" charset="0"/>
                <a:cs typeface="Arial" panose="020B0604020202020204" pitchFamily="34" charset="0"/>
              </a:rPr>
              <a:t>I just don’t think that she was getting the care that she needed. I mean they gave her something for therapy. But she said physical therapy was too painful….And I think she just kind of lost hope. I think she lost hope.”</a:t>
            </a:r>
          </a:p>
          <a:p>
            <a:pPr>
              <a:lnSpc>
                <a:spcPct val="100000"/>
              </a:lnSpc>
            </a:pPr>
            <a:r>
              <a:rPr lang="en-US" sz="3200" dirty="0">
                <a:latin typeface="Arial" panose="020B0604020202020204" pitchFamily="34" charset="0"/>
                <a:ea typeface="+mn-ea"/>
                <a:cs typeface="Arial" panose="020B0604020202020204" pitchFamily="34" charset="0"/>
              </a:rPr>
              <a:t>“I don’t know. I think that’s one of the things that is real tricky. Was she just depressed from the PTSD? And so- but I think it was the medication change.</a:t>
            </a:r>
          </a:p>
          <a:p>
            <a:pPr marL="0" indent="0">
              <a:lnSpc>
                <a:spcPct val="100000"/>
              </a:lnSpc>
              <a:buNone/>
            </a:pPr>
            <a:endParaRPr kumimoji="0" lang="en-US" sz="2400" b="0" i="0" u="none" strike="noStrike" kern="1200" cap="none" spc="0" normalizeH="0" baseline="0" noProof="0" dirty="0">
              <a:ln>
                <a:noFill/>
              </a:ln>
              <a:effectLst/>
              <a:uLnTx/>
              <a:uFillTx/>
              <a:latin typeface="Century Gothic"/>
              <a:ea typeface="+mn-ea"/>
              <a:cs typeface="+mn-cs"/>
            </a:endParaRPr>
          </a:p>
          <a:p>
            <a:endParaRPr lang="en-US" dirty="0"/>
          </a:p>
        </p:txBody>
      </p:sp>
    </p:spTree>
    <p:extLst>
      <p:ext uri="{BB962C8B-B14F-4D97-AF65-F5344CB8AC3E}">
        <p14:creationId xmlns:p14="http://schemas.microsoft.com/office/powerpoint/2010/main" val="2905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E2A7-D935-FA54-B0F3-FD69B2AF0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AD95D-A8F2-5CFA-4C31-C8EC17561080}"/>
              </a:ext>
            </a:extLst>
          </p:cNvPr>
          <p:cNvSpPr>
            <a:spLocks noGrp="1"/>
          </p:cNvSpPr>
          <p:nvPr>
            <p:ph type="title"/>
          </p:nvPr>
        </p:nvSpPr>
        <p:spPr/>
        <p:txBody>
          <a:bodyPr/>
          <a:lstStyle/>
          <a:p>
            <a:r>
              <a:rPr lang="en-US" dirty="0"/>
              <a:t>Quote: on the health care system</a:t>
            </a:r>
          </a:p>
        </p:txBody>
      </p:sp>
      <p:sp>
        <p:nvSpPr>
          <p:cNvPr id="3" name="Content Placeholder 2">
            <a:extLst>
              <a:ext uri="{FF2B5EF4-FFF2-40B4-BE49-F238E27FC236}">
                <a16:creationId xmlns:a16="http://schemas.microsoft.com/office/drawing/2014/main" id="{5CA95754-7D45-ACC7-9AE0-B248BAA9B00C}"/>
              </a:ext>
            </a:extLst>
          </p:cNvPr>
          <p:cNvSpPr>
            <a:spLocks noGrp="1"/>
          </p:cNvSpPr>
          <p:nvPr>
            <p:ph idx="1"/>
          </p:nvPr>
        </p:nvSpPr>
        <p:spPr>
          <a:xfrm>
            <a:off x="1103312" y="1348353"/>
            <a:ext cx="10442577" cy="5056929"/>
          </a:xfrm>
        </p:spPr>
        <p:txBody>
          <a:bodyPr>
            <a:normAutofit/>
          </a:bodyPr>
          <a:lstStyle/>
          <a:p>
            <a:pPr>
              <a:lnSpc>
                <a:spcPct val="120000"/>
              </a:lnSpc>
            </a:pPr>
            <a:r>
              <a:rPr lang="en-US" sz="2000" dirty="0">
                <a:latin typeface="Century Gothic"/>
                <a:ea typeface="+mn-ea"/>
                <a:cs typeface="+mn-cs"/>
              </a:rPr>
              <a:t>“</a:t>
            </a:r>
            <a:r>
              <a:rPr lang="en-US" sz="2400" dirty="0">
                <a:latin typeface="Century Gothic"/>
                <a:ea typeface="+mn-ea"/>
                <a:cs typeface="+mn-cs"/>
              </a:rPr>
              <a:t>The healthcare system definitely caused barriers. She wasn’t getting the help she needed…..I’m just being honest. There’s always help out there. And her being in the Army and being who she is, she know that. But I do feel like they betrayed her. Because they wasn’t there to give her the care that she needs to take a step by step to guide her through this process. </a:t>
            </a:r>
          </a:p>
          <a:p>
            <a:pPr>
              <a:lnSpc>
                <a:spcPct val="120000"/>
              </a:lnSpc>
            </a:pPr>
            <a:endParaRPr lang="en-US" sz="2400" dirty="0">
              <a:latin typeface="Century Gothic"/>
              <a:ea typeface="+mn-ea"/>
              <a:cs typeface="+mn-cs"/>
            </a:endParaRPr>
          </a:p>
          <a:p>
            <a:pPr>
              <a:lnSpc>
                <a:spcPct val="120000"/>
              </a:lnSpc>
            </a:pPr>
            <a:r>
              <a:rPr lang="en-US" sz="2400" dirty="0">
                <a:latin typeface="Century Gothic"/>
                <a:ea typeface="+mn-ea"/>
                <a:cs typeface="+mn-cs"/>
              </a:rPr>
              <a:t>The VA, I’m very disappointed with them, because she shouldn’t have come down here in the condition that she was in with her PTSD. </a:t>
            </a:r>
          </a:p>
          <a:p>
            <a:endParaRPr lang="en-US" dirty="0"/>
          </a:p>
        </p:txBody>
      </p:sp>
    </p:spTree>
    <p:extLst>
      <p:ext uri="{BB962C8B-B14F-4D97-AF65-F5344CB8AC3E}">
        <p14:creationId xmlns:p14="http://schemas.microsoft.com/office/powerpoint/2010/main" val="682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716A-9BDE-C14F-E4AE-DACB635E0DCD}"/>
              </a:ext>
            </a:extLst>
          </p:cNvPr>
          <p:cNvSpPr>
            <a:spLocks noGrp="1"/>
          </p:cNvSpPr>
          <p:nvPr>
            <p:ph type="title"/>
          </p:nvPr>
        </p:nvSpPr>
        <p:spPr/>
        <p:txBody>
          <a:bodyPr/>
          <a:lstStyle/>
          <a:p>
            <a:r>
              <a:rPr lang="en-US" dirty="0"/>
              <a:t>Potential points of Leverage</a:t>
            </a:r>
          </a:p>
        </p:txBody>
      </p:sp>
      <p:sp>
        <p:nvSpPr>
          <p:cNvPr id="3" name="Content Placeholder 2">
            <a:extLst>
              <a:ext uri="{FF2B5EF4-FFF2-40B4-BE49-F238E27FC236}">
                <a16:creationId xmlns:a16="http://schemas.microsoft.com/office/drawing/2014/main" id="{CEB68498-137B-A48D-5D9B-C7C91CB70F41}"/>
              </a:ext>
            </a:extLst>
          </p:cNvPr>
          <p:cNvSpPr>
            <a:spLocks noGrp="1"/>
          </p:cNvSpPr>
          <p:nvPr>
            <p:ph idx="1"/>
          </p:nvPr>
        </p:nvSpPr>
        <p:spPr>
          <a:xfrm>
            <a:off x="1104293" y="1646518"/>
            <a:ext cx="9893907" cy="4500282"/>
          </a:xfrm>
        </p:spPr>
        <p:txBody>
          <a:bodyPr>
            <a:normAutofit fontScale="92500" lnSpcReduction="10000"/>
          </a:bodyPr>
          <a:lstStyle/>
          <a:p>
            <a:r>
              <a:rPr lang="en-US" sz="3200" dirty="0"/>
              <a:t>Preventing interruption of care for patients with pain on opioids</a:t>
            </a:r>
          </a:p>
          <a:p>
            <a:r>
              <a:rPr lang="en-US" sz="3200" dirty="0"/>
              <a:t>Support for prescribing clinicians</a:t>
            </a:r>
          </a:p>
          <a:p>
            <a:r>
              <a:rPr lang="en-US" sz="3200" dirty="0"/>
              <a:t>Health systems could track and support </a:t>
            </a:r>
          </a:p>
          <a:p>
            <a:pPr lvl="1"/>
            <a:r>
              <a:rPr lang="en-US" sz="2800" dirty="0"/>
              <a:t>high risk patients on opioids who relocate</a:t>
            </a:r>
          </a:p>
          <a:p>
            <a:pPr lvl="1"/>
            <a:r>
              <a:rPr lang="en-US" sz="2800" dirty="0"/>
              <a:t>persons with history of failed pain interventions </a:t>
            </a:r>
          </a:p>
          <a:p>
            <a:r>
              <a:rPr lang="en-US" sz="3000" dirty="0"/>
              <a:t>Doing this may require mandates/impetus </a:t>
            </a:r>
            <a:r>
              <a:rPr lang="en-US" sz="3000" b="1" dirty="0"/>
              <a:t>to act</a:t>
            </a:r>
          </a:p>
          <a:p>
            <a:r>
              <a:rPr lang="en-US" sz="3000" dirty="0"/>
              <a:t>May require changes by state boards, or parties to opioid litigation settlements that limit shipments</a:t>
            </a:r>
          </a:p>
        </p:txBody>
      </p:sp>
    </p:spTree>
    <p:extLst>
      <p:ext uri="{BB962C8B-B14F-4D97-AF65-F5344CB8AC3E}">
        <p14:creationId xmlns:p14="http://schemas.microsoft.com/office/powerpoint/2010/main" val="166747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FF90-C7C0-262B-142F-61A9AF079538}"/>
              </a:ext>
            </a:extLst>
          </p:cNvPr>
          <p:cNvSpPr>
            <a:spLocks noGrp="1"/>
          </p:cNvSpPr>
          <p:nvPr>
            <p:ph type="title"/>
          </p:nvPr>
        </p:nvSpPr>
        <p:spPr>
          <a:xfrm>
            <a:off x="422873" y="229997"/>
            <a:ext cx="11061991" cy="1496568"/>
          </a:xfrm>
        </p:spPr>
        <p:txBody>
          <a:bodyPr/>
          <a:lstStyle/>
          <a:p>
            <a:r>
              <a:rPr lang="en-US" sz="3200" b="1" dirty="0"/>
              <a:t>Do you know someone who lost someone after Rx opioid reduction?</a:t>
            </a:r>
            <a:endParaRPr lang="en-US" sz="1600" dirty="0"/>
          </a:p>
        </p:txBody>
      </p:sp>
      <p:graphicFrame>
        <p:nvGraphicFramePr>
          <p:cNvPr id="4" name="Content Placeholder 3">
            <a:extLst>
              <a:ext uri="{FF2B5EF4-FFF2-40B4-BE49-F238E27FC236}">
                <a16:creationId xmlns:a16="http://schemas.microsoft.com/office/drawing/2014/main" id="{23FB0309-643D-98B9-F9EE-67F94AF7A1B9}"/>
              </a:ext>
            </a:extLst>
          </p:cNvPr>
          <p:cNvGraphicFramePr>
            <a:graphicFrameLocks noGrp="1"/>
          </p:cNvGraphicFramePr>
          <p:nvPr>
            <p:ph idx="1"/>
            <p:extLst>
              <p:ext uri="{D42A27DB-BD31-4B8C-83A1-F6EECF244321}">
                <p14:modId xmlns:p14="http://schemas.microsoft.com/office/powerpoint/2010/main" val="2349957679"/>
              </p:ext>
            </p:extLst>
          </p:nvPr>
        </p:nvGraphicFramePr>
        <p:xfrm>
          <a:off x="3843944" y="2909548"/>
          <a:ext cx="13030200" cy="504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C9F0B6A-DA6A-F774-58DA-599CDB2F0B1A}"/>
              </a:ext>
            </a:extLst>
          </p:cNvPr>
          <p:cNvSpPr txBox="1"/>
          <p:nvPr/>
        </p:nvSpPr>
        <p:spPr>
          <a:xfrm>
            <a:off x="3263699" y="5555728"/>
            <a:ext cx="6925455" cy="461665"/>
          </a:xfrm>
          <a:prstGeom prst="rect">
            <a:avLst/>
          </a:prstGeom>
          <a:noFill/>
        </p:spPr>
        <p:txBody>
          <a:bodyPr wrap="square" rtlCol="0">
            <a:spAutoFit/>
          </a:bodyPr>
          <a:lstStyle/>
          <a:p>
            <a:pPr algn="ctr"/>
            <a:r>
              <a:rPr lang="en-US" sz="2000" dirty="0"/>
              <a:t>General Info: </a:t>
            </a:r>
            <a:r>
              <a:rPr lang="en-US" sz="2400" b="1" dirty="0" err="1">
                <a:solidFill>
                  <a:srgbClr val="FFFF00"/>
                </a:solidFill>
              </a:rPr>
              <a:t>www.csiopioids.org</a:t>
            </a:r>
            <a:endParaRPr lang="en-US" sz="2000" b="1" dirty="0">
              <a:solidFill>
                <a:srgbClr val="FFFF00"/>
              </a:solidFill>
            </a:endParaRPr>
          </a:p>
        </p:txBody>
      </p:sp>
      <p:pic>
        <p:nvPicPr>
          <p:cNvPr id="5" name="Picture 4" descr="A group of people sitting around a table&#10;&#10;Description automatically generated">
            <a:extLst>
              <a:ext uri="{FF2B5EF4-FFF2-40B4-BE49-F238E27FC236}">
                <a16:creationId xmlns:a16="http://schemas.microsoft.com/office/drawing/2014/main" id="{8E4B41CC-ED14-4F4B-7925-2085B9486FF1}"/>
              </a:ext>
            </a:extLst>
          </p:cNvPr>
          <p:cNvPicPr>
            <a:picLocks noChangeAspect="1"/>
          </p:cNvPicPr>
          <p:nvPr/>
        </p:nvPicPr>
        <p:blipFill>
          <a:blip r:embed="rId8"/>
          <a:srcRect t="17671" b="8318"/>
          <a:stretch/>
        </p:blipFill>
        <p:spPr>
          <a:xfrm>
            <a:off x="4687424" y="3260610"/>
            <a:ext cx="4027207" cy="1980582"/>
          </a:xfrm>
          <a:prstGeom prst="rect">
            <a:avLst/>
          </a:prstGeom>
        </p:spPr>
      </p:pic>
      <p:sp>
        <p:nvSpPr>
          <p:cNvPr id="7" name="TextBox 6">
            <a:extLst>
              <a:ext uri="{FF2B5EF4-FFF2-40B4-BE49-F238E27FC236}">
                <a16:creationId xmlns:a16="http://schemas.microsoft.com/office/drawing/2014/main" id="{77C284A2-113A-5F91-8C7C-0BBCCFBC81E5}"/>
              </a:ext>
            </a:extLst>
          </p:cNvPr>
          <p:cNvSpPr txBox="1"/>
          <p:nvPr/>
        </p:nvSpPr>
        <p:spPr>
          <a:xfrm>
            <a:off x="422873" y="1636980"/>
            <a:ext cx="11061991" cy="1105431"/>
          </a:xfrm>
          <a:prstGeom prst="rect">
            <a:avLst/>
          </a:prstGeom>
          <a:noFill/>
        </p:spPr>
        <p:txBody>
          <a:bodyPr wrap="square" rtlCol="0">
            <a:spAutoFit/>
          </a:bodyPr>
          <a:lstStyle/>
          <a:p>
            <a:pPr marL="285750" indent="-285750">
              <a:spcAft>
                <a:spcPts val="700"/>
              </a:spcAft>
              <a:buFont typeface="Arial" panose="020B0604020202020204" pitchFamily="34" charset="0"/>
              <a:buChar char="•"/>
            </a:pPr>
            <a:r>
              <a:rPr lang="en-US" sz="2000" dirty="0"/>
              <a:t>Suicide is </a:t>
            </a:r>
            <a:r>
              <a:rPr lang="en-US" sz="2000" b="1" dirty="0"/>
              <a:t>never</a:t>
            </a:r>
            <a:r>
              <a:rPr lang="en-US" sz="2000" dirty="0"/>
              <a:t> the result of just one cause</a:t>
            </a:r>
          </a:p>
          <a:p>
            <a:pPr marL="285750" indent="-285750">
              <a:spcAft>
                <a:spcPts val="700"/>
              </a:spcAft>
              <a:buFont typeface="Arial" panose="020B0604020202020204" pitchFamily="34" charset="0"/>
              <a:buChar char="•"/>
            </a:pPr>
            <a:r>
              <a:rPr lang="en-US" sz="2000" dirty="0"/>
              <a:t>A deeper understanding of the context and contributing factors is required, to save lives</a:t>
            </a:r>
          </a:p>
        </p:txBody>
      </p:sp>
      <p:sp>
        <p:nvSpPr>
          <p:cNvPr id="8" name="TextBox 7">
            <a:extLst>
              <a:ext uri="{FF2B5EF4-FFF2-40B4-BE49-F238E27FC236}">
                <a16:creationId xmlns:a16="http://schemas.microsoft.com/office/drawing/2014/main" id="{5BCA7F6D-B18D-3272-A826-FEA46BFDFA6C}"/>
              </a:ext>
            </a:extLst>
          </p:cNvPr>
          <p:cNvSpPr txBox="1"/>
          <p:nvPr/>
        </p:nvSpPr>
        <p:spPr>
          <a:xfrm>
            <a:off x="511572" y="2978355"/>
            <a:ext cx="3782636" cy="3385542"/>
          </a:xfrm>
          <a:prstGeom prst="rect">
            <a:avLst/>
          </a:prstGeom>
          <a:noFill/>
        </p:spPr>
        <p:txBody>
          <a:bodyPr wrap="square" rtlCol="0">
            <a:spAutoFit/>
          </a:bodyPr>
          <a:lstStyle/>
          <a:p>
            <a:r>
              <a:rPr lang="en-US" sz="2000" dirty="0"/>
              <a:t>Federally funded</a:t>
            </a:r>
          </a:p>
          <a:p>
            <a:r>
              <a:rPr lang="en-US" sz="2000" dirty="0"/>
              <a:t>IRB-approved</a:t>
            </a:r>
          </a:p>
          <a:p>
            <a:r>
              <a:rPr lang="en-US" sz="2000" dirty="0"/>
              <a:t>Certificates of confidentiality </a:t>
            </a:r>
          </a:p>
          <a:p>
            <a:endParaRPr lang="en-US" sz="2000" b="1" dirty="0"/>
          </a:p>
          <a:p>
            <a:r>
              <a:rPr lang="en-US" sz="2000" dirty="0"/>
              <a:t>PI: Stefan Kertesz, MD </a:t>
            </a:r>
          </a:p>
          <a:p>
            <a:r>
              <a:rPr lang="en-US" sz="1400" i="1" dirty="0"/>
              <a:t>Professor, </a:t>
            </a:r>
            <a:r>
              <a:rPr lang="en-US" sz="1400" i="1" dirty="0" err="1"/>
              <a:t>U.Alabama</a:t>
            </a:r>
            <a:r>
              <a:rPr lang="en-US" sz="1400" i="1" dirty="0"/>
              <a:t> Birmingham</a:t>
            </a:r>
            <a:endParaRPr lang="en-US" sz="2000" dirty="0"/>
          </a:p>
          <a:p>
            <a:endParaRPr lang="en-US" sz="2000" dirty="0"/>
          </a:p>
          <a:p>
            <a:r>
              <a:rPr lang="en-US" sz="2000" dirty="0"/>
              <a:t>Screening </a:t>
            </a:r>
            <a:r>
              <a:rPr lang="en-US" sz="2000" b="1" dirty="0"/>
              <a:t>online</a:t>
            </a:r>
            <a:r>
              <a:rPr lang="en-US" sz="2000" dirty="0"/>
              <a:t> or by </a:t>
            </a:r>
            <a:r>
              <a:rPr lang="en-US" sz="2000" b="1" dirty="0"/>
              <a:t>phone</a:t>
            </a:r>
          </a:p>
          <a:p>
            <a:r>
              <a:rPr lang="en-US" sz="2000" b="1" dirty="0"/>
              <a:t>1-866-283-7223, Option 1 </a:t>
            </a:r>
          </a:p>
          <a:p>
            <a:endParaRPr lang="en-US" sz="2000" dirty="0"/>
          </a:p>
        </p:txBody>
      </p:sp>
    </p:spTree>
    <p:extLst>
      <p:ext uri="{BB962C8B-B14F-4D97-AF65-F5344CB8AC3E}">
        <p14:creationId xmlns:p14="http://schemas.microsoft.com/office/powerpoint/2010/main" val="37800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FF90-C7C0-262B-142F-61A9AF079538}"/>
              </a:ext>
            </a:extLst>
          </p:cNvPr>
          <p:cNvSpPr>
            <a:spLocks noGrp="1"/>
          </p:cNvSpPr>
          <p:nvPr>
            <p:ph type="title"/>
          </p:nvPr>
        </p:nvSpPr>
        <p:spPr>
          <a:xfrm>
            <a:off x="1312889" y="815664"/>
            <a:ext cx="12268200" cy="1496568"/>
          </a:xfrm>
        </p:spPr>
        <p:txBody>
          <a:bodyPr/>
          <a:lstStyle/>
          <a:p>
            <a:r>
              <a:rPr lang="en-US" sz="3600" b="1" dirty="0"/>
              <a:t>CSI:OPIOIDs needs help to get the word out</a:t>
            </a:r>
            <a:br>
              <a:rPr lang="en-US" sz="2400" dirty="0"/>
            </a:br>
            <a:br>
              <a:rPr lang="en-US" sz="2400" dirty="0"/>
            </a:br>
            <a:br>
              <a:rPr lang="en-US" sz="1800" dirty="0"/>
            </a:br>
            <a:endParaRPr lang="en-US" sz="1800" dirty="0"/>
          </a:p>
        </p:txBody>
      </p:sp>
      <p:graphicFrame>
        <p:nvGraphicFramePr>
          <p:cNvPr id="4" name="Content Placeholder 3">
            <a:extLst>
              <a:ext uri="{FF2B5EF4-FFF2-40B4-BE49-F238E27FC236}">
                <a16:creationId xmlns:a16="http://schemas.microsoft.com/office/drawing/2014/main" id="{23FB0309-643D-98B9-F9EE-67F94AF7A1B9}"/>
              </a:ext>
            </a:extLst>
          </p:cNvPr>
          <p:cNvGraphicFramePr>
            <a:graphicFrameLocks noGrp="1"/>
          </p:cNvGraphicFramePr>
          <p:nvPr>
            <p:ph idx="1"/>
            <p:extLst>
              <p:ext uri="{D42A27DB-BD31-4B8C-83A1-F6EECF244321}">
                <p14:modId xmlns:p14="http://schemas.microsoft.com/office/powerpoint/2010/main" val="2351266076"/>
              </p:ext>
            </p:extLst>
          </p:nvPr>
        </p:nvGraphicFramePr>
        <p:xfrm>
          <a:off x="-533400" y="2014928"/>
          <a:ext cx="13030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6514E99-A0A2-E77E-699E-704334862D6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97E3887-505D-A544-8115-8A6C5D662483}"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BC9F0B6A-DA6A-F774-58DA-599CDB2F0B1A}"/>
              </a:ext>
            </a:extLst>
          </p:cNvPr>
          <p:cNvSpPr txBox="1"/>
          <p:nvPr/>
        </p:nvSpPr>
        <p:spPr>
          <a:xfrm>
            <a:off x="2158584" y="6042336"/>
            <a:ext cx="6925455" cy="369332"/>
          </a:xfrm>
          <a:prstGeom prst="rect">
            <a:avLst/>
          </a:prstGeom>
          <a:noFill/>
        </p:spPr>
        <p:txBody>
          <a:bodyPr wrap="square" rtlCol="0">
            <a:spAutoFit/>
          </a:bodyPr>
          <a:lstStyle/>
          <a:p>
            <a:pPr algn="ctr"/>
            <a:r>
              <a:rPr lang="en-US" dirty="0" err="1"/>
              <a:t>www.csiopioids.org</a:t>
            </a:r>
            <a:endParaRPr lang="en-US" dirty="0"/>
          </a:p>
        </p:txBody>
      </p:sp>
    </p:spTree>
    <p:extLst>
      <p:ext uri="{BB962C8B-B14F-4D97-AF65-F5344CB8AC3E}">
        <p14:creationId xmlns:p14="http://schemas.microsoft.com/office/powerpoint/2010/main" val="304073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C5905-DF4C-2F77-2E20-64BD4817AE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283334-57A0-4B80-A3C8-1E12F17CEA2C}"/>
              </a:ext>
            </a:extLst>
          </p:cNvPr>
          <p:cNvSpPr>
            <a:spLocks noGrp="1"/>
          </p:cNvSpPr>
          <p:nvPr>
            <p:ph type="title"/>
          </p:nvPr>
        </p:nvSpPr>
        <p:spPr>
          <a:xfrm>
            <a:off x="646111" y="452718"/>
            <a:ext cx="8280913" cy="1400530"/>
          </a:xfrm>
        </p:spPr>
        <p:txBody>
          <a:bodyPr>
            <a:normAutofit fontScale="90000"/>
          </a:bodyPr>
          <a:lstStyle/>
          <a:p>
            <a:r>
              <a:rPr lang="en-US" dirty="0"/>
              <a:t>A theory:</a:t>
            </a:r>
            <a:br>
              <a:rPr lang="en-US" dirty="0"/>
            </a:br>
            <a:r>
              <a:rPr lang="en-US" dirty="0"/>
              <a:t>Interpersonal Theory of Suicide </a:t>
            </a:r>
            <a:br>
              <a:rPr lang="en-US" dirty="0"/>
            </a:br>
            <a:endParaRPr lang="en-US" dirty="0"/>
          </a:p>
        </p:txBody>
      </p:sp>
      <p:graphicFrame>
        <p:nvGraphicFramePr>
          <p:cNvPr id="6" name="Content Placeholder 5">
            <a:extLst>
              <a:ext uri="{FF2B5EF4-FFF2-40B4-BE49-F238E27FC236}">
                <a16:creationId xmlns:a16="http://schemas.microsoft.com/office/drawing/2014/main" id="{84DB1FEF-3466-E713-D77B-95F7D03E185C}"/>
              </a:ext>
            </a:extLst>
          </p:cNvPr>
          <p:cNvGraphicFramePr>
            <a:graphicFrameLocks noGrp="1"/>
          </p:cNvGraphicFramePr>
          <p:nvPr>
            <p:ph idx="1"/>
          </p:nvPr>
        </p:nvGraphicFramePr>
        <p:xfrm>
          <a:off x="1181199" y="2526224"/>
          <a:ext cx="8490139" cy="3706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Joiner">
            <a:extLst>
              <a:ext uri="{FF2B5EF4-FFF2-40B4-BE49-F238E27FC236}">
                <a16:creationId xmlns:a16="http://schemas.microsoft.com/office/drawing/2014/main" id="{2BD3ED95-CACA-D4F4-6240-7F655AA2078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244775" y="256407"/>
            <a:ext cx="1502940" cy="1787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4C7B2F-7A9D-851E-00E4-A245B58C76AC}"/>
              </a:ext>
            </a:extLst>
          </p:cNvPr>
          <p:cNvSpPr txBox="1"/>
          <p:nvPr/>
        </p:nvSpPr>
        <p:spPr>
          <a:xfrm>
            <a:off x="10244775" y="2216258"/>
            <a:ext cx="1657923" cy="1477328"/>
          </a:xfrm>
          <a:prstGeom prst="rect">
            <a:avLst/>
          </a:prstGeom>
          <a:noFill/>
        </p:spPr>
        <p:txBody>
          <a:bodyPr wrap="square" rtlCol="0">
            <a:spAutoFit/>
          </a:bodyPr>
          <a:lstStyle/>
          <a:p>
            <a:pPr algn="ctr"/>
            <a:r>
              <a:rPr lang="en-US" dirty="0"/>
              <a:t>Thomas Joiner, PhD</a:t>
            </a:r>
          </a:p>
          <a:p>
            <a:pPr algn="ctr"/>
            <a:r>
              <a:rPr lang="en-US" dirty="0"/>
              <a:t>FSU</a:t>
            </a:r>
          </a:p>
          <a:p>
            <a:pPr algn="ctr"/>
            <a:r>
              <a:rPr lang="en-US" i="1" dirty="0"/>
              <a:t>Advisor to CSI:OPIOIDs</a:t>
            </a:r>
          </a:p>
        </p:txBody>
      </p:sp>
    </p:spTree>
    <p:extLst>
      <p:ext uri="{BB962C8B-B14F-4D97-AF65-F5344CB8AC3E}">
        <p14:creationId xmlns:p14="http://schemas.microsoft.com/office/powerpoint/2010/main" val="222549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507F-4118-F3FA-08EE-E94D32331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A1078-AB89-9F4D-57BC-000F2343FF2B}"/>
              </a:ext>
            </a:extLst>
          </p:cNvPr>
          <p:cNvSpPr>
            <a:spLocks noGrp="1"/>
          </p:cNvSpPr>
          <p:nvPr>
            <p:ph type="title"/>
          </p:nvPr>
        </p:nvSpPr>
        <p:spPr>
          <a:xfrm>
            <a:off x="646111" y="265471"/>
            <a:ext cx="10960870" cy="1587777"/>
          </a:xfrm>
        </p:spPr>
        <p:txBody>
          <a:bodyPr/>
          <a:lstStyle/>
          <a:p>
            <a:pPr>
              <a:lnSpc>
                <a:spcPct val="150000"/>
              </a:lnSpc>
            </a:pPr>
            <a:r>
              <a:rPr lang="en-US" sz="3200" dirty="0"/>
              <a:t>Recruitment for suicides involving </a:t>
            </a:r>
            <a:r>
              <a:rPr lang="en-US" sz="3200" b="1" dirty="0"/>
              <a:t>health</a:t>
            </a:r>
            <a:r>
              <a:rPr lang="en-US" sz="3200" dirty="0"/>
              <a:t> </a:t>
            </a:r>
            <a:br>
              <a:rPr lang="en-US" sz="3200" dirty="0"/>
            </a:br>
            <a:r>
              <a:rPr lang="en-US" sz="3200" dirty="0"/>
              <a:t>status </a:t>
            </a:r>
            <a:r>
              <a:rPr lang="en-US" sz="3200" b="1" dirty="0"/>
              <a:t>prior</a:t>
            </a:r>
            <a:r>
              <a:rPr lang="en-US" sz="3200" dirty="0"/>
              <a:t> to </a:t>
            </a:r>
            <a:r>
              <a:rPr lang="en-US" sz="3200" b="1" dirty="0"/>
              <a:t>death</a:t>
            </a:r>
          </a:p>
        </p:txBody>
      </p:sp>
      <p:grpSp>
        <p:nvGrpSpPr>
          <p:cNvPr id="10" name="Group 9">
            <a:extLst>
              <a:ext uri="{FF2B5EF4-FFF2-40B4-BE49-F238E27FC236}">
                <a16:creationId xmlns:a16="http://schemas.microsoft.com/office/drawing/2014/main" id="{D9303AF6-F782-CE8A-C4BD-6D1860D73AAC}"/>
              </a:ext>
            </a:extLst>
          </p:cNvPr>
          <p:cNvGrpSpPr/>
          <p:nvPr/>
        </p:nvGrpSpPr>
        <p:grpSpPr>
          <a:xfrm>
            <a:off x="813979" y="2359742"/>
            <a:ext cx="2448232" cy="3765322"/>
            <a:chOff x="533760" y="2359741"/>
            <a:chExt cx="2448232" cy="3765322"/>
          </a:xfrm>
        </p:grpSpPr>
        <p:sp>
          <p:nvSpPr>
            <p:cNvPr id="3" name="Rounded Rectangle 2">
              <a:extLst>
                <a:ext uri="{FF2B5EF4-FFF2-40B4-BE49-F238E27FC236}">
                  <a16:creationId xmlns:a16="http://schemas.microsoft.com/office/drawing/2014/main" id="{2BCF8AB9-1DCF-5C0C-5026-A9C6FE3C6170}"/>
                </a:ext>
              </a:extLst>
            </p:cNvPr>
            <p:cNvSpPr/>
            <p:nvPr/>
          </p:nvSpPr>
          <p:spPr>
            <a:xfrm>
              <a:off x="533760" y="2359741"/>
              <a:ext cx="2448232" cy="958645"/>
            </a:xfrm>
            <a:prstGeom prst="roundRect">
              <a:avLst/>
            </a:prstGeom>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Medical Examiners &amp; Coroners</a:t>
              </a:r>
            </a:p>
          </p:txBody>
        </p:sp>
        <p:sp>
          <p:nvSpPr>
            <p:cNvPr id="4" name="Rounded Rectangle 3">
              <a:extLst>
                <a:ext uri="{FF2B5EF4-FFF2-40B4-BE49-F238E27FC236}">
                  <a16:creationId xmlns:a16="http://schemas.microsoft.com/office/drawing/2014/main" id="{5B80B56D-4DA1-C678-09D6-09BEDC46466D}"/>
                </a:ext>
              </a:extLst>
            </p:cNvPr>
            <p:cNvSpPr/>
            <p:nvPr/>
          </p:nvSpPr>
          <p:spPr>
            <a:xfrm>
              <a:off x="533760" y="3478162"/>
              <a:ext cx="2448232" cy="2646901"/>
            </a:xfrm>
            <a:prstGeom prst="roundRect">
              <a:avLst/>
            </a:prstGeom>
          </p:spPr>
          <p:style>
            <a:lnRef idx="3">
              <a:schemeClr val="lt1"/>
            </a:lnRef>
            <a:fillRef idx="1">
              <a:schemeClr val="dk1"/>
            </a:fillRef>
            <a:effectRef idx="1">
              <a:schemeClr val="dk1"/>
            </a:effectRef>
            <a:fontRef idx="minor">
              <a:schemeClr val="lt1"/>
            </a:fontRef>
          </p:style>
          <p:txBody>
            <a:bodyPr rtlCol="0" anchor="t" anchorCtr="0"/>
            <a:lstStyle/>
            <a:p>
              <a:pPr algn="ctr"/>
              <a:endParaRPr lang="en-US" dirty="0"/>
            </a:p>
            <a:p>
              <a:pPr algn="ctr"/>
              <a:endParaRPr lang="en-US" dirty="0"/>
            </a:p>
            <a:p>
              <a:pPr algn="ctr"/>
              <a:r>
                <a:rPr lang="en-US" dirty="0"/>
                <a:t>They lack information about  health status or care prior to death</a:t>
              </a:r>
            </a:p>
          </p:txBody>
        </p:sp>
      </p:grpSp>
      <p:grpSp>
        <p:nvGrpSpPr>
          <p:cNvPr id="12" name="Group 11">
            <a:extLst>
              <a:ext uri="{FF2B5EF4-FFF2-40B4-BE49-F238E27FC236}">
                <a16:creationId xmlns:a16="http://schemas.microsoft.com/office/drawing/2014/main" id="{E31B561C-EC2F-9850-D637-B563E3DD6D3F}"/>
              </a:ext>
            </a:extLst>
          </p:cNvPr>
          <p:cNvGrpSpPr/>
          <p:nvPr/>
        </p:nvGrpSpPr>
        <p:grpSpPr>
          <a:xfrm>
            <a:off x="4610970" y="2364657"/>
            <a:ext cx="2448232" cy="3760406"/>
            <a:chOff x="3497467" y="2364656"/>
            <a:chExt cx="2448232" cy="3760406"/>
          </a:xfrm>
        </p:grpSpPr>
        <p:sp>
          <p:nvSpPr>
            <p:cNvPr id="5" name="Rounded Rectangle 4">
              <a:extLst>
                <a:ext uri="{FF2B5EF4-FFF2-40B4-BE49-F238E27FC236}">
                  <a16:creationId xmlns:a16="http://schemas.microsoft.com/office/drawing/2014/main" id="{814C1467-F9B5-602F-8463-72A34D43A8C1}"/>
                </a:ext>
              </a:extLst>
            </p:cNvPr>
            <p:cNvSpPr/>
            <p:nvPr/>
          </p:nvSpPr>
          <p:spPr>
            <a:xfrm>
              <a:off x="3497467" y="2364656"/>
              <a:ext cx="2448232" cy="958645"/>
            </a:xfrm>
            <a:prstGeom prst="roundRect">
              <a:avLst/>
            </a:prstGeom>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Health Records-based Outreach</a:t>
              </a:r>
            </a:p>
          </p:txBody>
        </p:sp>
        <p:sp>
          <p:nvSpPr>
            <p:cNvPr id="6" name="Rounded Rectangle 5">
              <a:extLst>
                <a:ext uri="{FF2B5EF4-FFF2-40B4-BE49-F238E27FC236}">
                  <a16:creationId xmlns:a16="http://schemas.microsoft.com/office/drawing/2014/main" id="{41099259-B7DF-E7B5-149A-F753471AF97D}"/>
                </a:ext>
              </a:extLst>
            </p:cNvPr>
            <p:cNvSpPr/>
            <p:nvPr/>
          </p:nvSpPr>
          <p:spPr>
            <a:xfrm>
              <a:off x="3497467" y="3478161"/>
              <a:ext cx="2448232" cy="2646901"/>
            </a:xfrm>
            <a:prstGeom prst="roundRect">
              <a:avLst/>
            </a:prstGeom>
          </p:spPr>
          <p:style>
            <a:lnRef idx="3">
              <a:schemeClr val="lt1"/>
            </a:lnRef>
            <a:fillRef idx="1">
              <a:schemeClr val="dk1"/>
            </a:fillRef>
            <a:effectRef idx="1">
              <a:schemeClr val="dk1"/>
            </a:effectRef>
            <a:fontRef idx="minor">
              <a:schemeClr val="lt1"/>
            </a:fontRef>
          </p:style>
          <p:txBody>
            <a:bodyPr rtlCol="0" anchor="t" anchorCtr="0"/>
            <a:lstStyle/>
            <a:p>
              <a:pPr algn="ctr"/>
              <a:r>
                <a:rPr lang="en-US" dirty="0"/>
                <a:t>Not permitted</a:t>
              </a:r>
            </a:p>
            <a:p>
              <a:pPr algn="ctr"/>
              <a:endParaRPr lang="en-US" dirty="0"/>
            </a:p>
            <a:p>
              <a:pPr algn="ctr"/>
              <a:r>
                <a:rPr lang="en-US" dirty="0"/>
                <a:t>Unfavorable family perceptions </a:t>
              </a:r>
            </a:p>
            <a:p>
              <a:pPr algn="ctr"/>
              <a:r>
                <a:rPr lang="en-US" dirty="0"/>
                <a:t> </a:t>
              </a:r>
            </a:p>
          </p:txBody>
        </p:sp>
      </p:grpSp>
      <p:grpSp>
        <p:nvGrpSpPr>
          <p:cNvPr id="13" name="Group 12">
            <a:extLst>
              <a:ext uri="{FF2B5EF4-FFF2-40B4-BE49-F238E27FC236}">
                <a16:creationId xmlns:a16="http://schemas.microsoft.com/office/drawing/2014/main" id="{5ED66AF0-9DFE-46B0-2EAE-D175D14CA87E}"/>
              </a:ext>
            </a:extLst>
          </p:cNvPr>
          <p:cNvGrpSpPr/>
          <p:nvPr/>
        </p:nvGrpSpPr>
        <p:grpSpPr>
          <a:xfrm>
            <a:off x="8407961" y="2359742"/>
            <a:ext cx="2448232" cy="3765321"/>
            <a:chOff x="6461174" y="2359741"/>
            <a:chExt cx="2448232" cy="3765321"/>
          </a:xfrm>
        </p:grpSpPr>
        <p:sp>
          <p:nvSpPr>
            <p:cNvPr id="7" name="Rounded Rectangle 6">
              <a:extLst>
                <a:ext uri="{FF2B5EF4-FFF2-40B4-BE49-F238E27FC236}">
                  <a16:creationId xmlns:a16="http://schemas.microsoft.com/office/drawing/2014/main" id="{E4F28E0F-DFA0-86D0-CF75-B2A3C0B74001}"/>
                </a:ext>
              </a:extLst>
            </p:cNvPr>
            <p:cNvSpPr/>
            <p:nvPr/>
          </p:nvSpPr>
          <p:spPr>
            <a:xfrm>
              <a:off x="6461174" y="2359741"/>
              <a:ext cx="2448232" cy="958645"/>
            </a:xfrm>
            <a:prstGeom prst="roundRect">
              <a:avLst/>
            </a:prstGeom>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Direct to Public</a:t>
              </a:r>
            </a:p>
            <a:p>
              <a:pPr algn="ctr"/>
              <a:r>
                <a:rPr lang="en-US" dirty="0"/>
                <a:t>Media &amp; Partnered</a:t>
              </a:r>
            </a:p>
          </p:txBody>
        </p:sp>
        <p:sp>
          <p:nvSpPr>
            <p:cNvPr id="8" name="Rounded Rectangle 7">
              <a:extLst>
                <a:ext uri="{FF2B5EF4-FFF2-40B4-BE49-F238E27FC236}">
                  <a16:creationId xmlns:a16="http://schemas.microsoft.com/office/drawing/2014/main" id="{8FF1ECD4-5E4E-EB64-12ED-6C031B814194}"/>
                </a:ext>
              </a:extLst>
            </p:cNvPr>
            <p:cNvSpPr/>
            <p:nvPr/>
          </p:nvSpPr>
          <p:spPr>
            <a:xfrm>
              <a:off x="6461174" y="3478161"/>
              <a:ext cx="2448232" cy="2646901"/>
            </a:xfrm>
            <a:prstGeom prst="roundRect">
              <a:avLst/>
            </a:prstGeom>
          </p:spPr>
          <p:style>
            <a:lnRef idx="3">
              <a:schemeClr val="lt1"/>
            </a:lnRef>
            <a:fillRef idx="1">
              <a:schemeClr val="dk1"/>
            </a:fillRef>
            <a:effectRef idx="1">
              <a:schemeClr val="dk1"/>
            </a:effectRef>
            <a:fontRef idx="minor">
              <a:schemeClr val="lt1"/>
            </a:fontRef>
          </p:style>
          <p:txBody>
            <a:bodyPr rtlCol="0" anchor="t" anchorCtr="0"/>
            <a:lstStyle/>
            <a:p>
              <a:pPr algn="ctr"/>
              <a:r>
                <a:rPr lang="en-US" dirty="0"/>
                <a:t>Not tried in prior psychological autopsy research</a:t>
              </a:r>
            </a:p>
            <a:p>
              <a:pPr algn="ctr"/>
              <a:endParaRPr lang="en-US" dirty="0"/>
            </a:p>
            <a:p>
              <a:pPr algn="ctr"/>
              <a:r>
                <a:rPr lang="en-US" dirty="0"/>
                <a:t>Requires:</a:t>
              </a:r>
            </a:p>
            <a:p>
              <a:pPr algn="ctr"/>
              <a:r>
                <a:rPr lang="en-US" dirty="0"/>
                <a:t>Money</a:t>
              </a:r>
            </a:p>
            <a:p>
              <a:pPr algn="ctr"/>
              <a:r>
                <a:rPr lang="en-US" dirty="0"/>
                <a:t>Trust</a:t>
              </a:r>
            </a:p>
            <a:p>
              <a:pPr algn="ctr"/>
              <a:r>
                <a:rPr lang="en-US" dirty="0"/>
                <a:t>Partners</a:t>
              </a:r>
            </a:p>
          </p:txBody>
        </p:sp>
      </p:grpSp>
      <p:sp>
        <p:nvSpPr>
          <p:cNvPr id="9" name="Rounded Rectangle 8">
            <a:extLst>
              <a:ext uri="{FF2B5EF4-FFF2-40B4-BE49-F238E27FC236}">
                <a16:creationId xmlns:a16="http://schemas.microsoft.com/office/drawing/2014/main" id="{1A6918D8-0214-2349-9D22-16C9E6D1DF13}"/>
              </a:ext>
            </a:extLst>
          </p:cNvPr>
          <p:cNvSpPr/>
          <p:nvPr/>
        </p:nvSpPr>
        <p:spPr>
          <a:xfrm>
            <a:off x="7991061" y="1948070"/>
            <a:ext cx="3299791" cy="4585252"/>
          </a:xfrm>
          <a:prstGeom prst="roundRect">
            <a:avLst/>
          </a:prstGeom>
          <a:no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4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0000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posing for a picture&#10;&#10;Description automatically generated">
            <a:extLst>
              <a:ext uri="{FF2B5EF4-FFF2-40B4-BE49-F238E27FC236}">
                <a16:creationId xmlns:a16="http://schemas.microsoft.com/office/drawing/2014/main" id="{E6AC52BE-8B3B-D145-8075-ADC2937EBED2}"/>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247036" y="1470453"/>
            <a:ext cx="972739" cy="1111843"/>
          </a:xfrm>
        </p:spPr>
      </p:pic>
      <p:pic>
        <p:nvPicPr>
          <p:cNvPr id="1026" name="Picture 2" descr="Joiner">
            <a:extLst>
              <a:ext uri="{FF2B5EF4-FFF2-40B4-BE49-F238E27FC236}">
                <a16:creationId xmlns:a16="http://schemas.microsoft.com/office/drawing/2014/main" id="{BF760536-4DE3-7145-A068-CAEA5D51967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80721" y="258987"/>
            <a:ext cx="888268" cy="1056699"/>
          </a:xfrm>
          <a:prstGeom prst="rect">
            <a:avLst/>
          </a:prstGeom>
          <a:noFill/>
          <a:ln w="60325">
            <a:solidFill>
              <a:srgbClr val="00B050"/>
            </a:solidFill>
          </a:ln>
          <a:extLst>
            <a:ext uri="{909E8E84-426E-40DD-AFC4-6F175D3DCCD1}">
              <a14:hiddenFill xmlns:a14="http://schemas.microsoft.com/office/drawing/2010/main">
                <a:solidFill>
                  <a:srgbClr val="FFFFFF"/>
                </a:solidFill>
              </a14:hiddenFill>
            </a:ext>
          </a:extLst>
        </p:spPr>
      </p:pic>
      <p:pic>
        <p:nvPicPr>
          <p:cNvPr id="1028" name="Picture 4" descr="Biography - Dr. Adam J. Gordon">
            <a:extLst>
              <a:ext uri="{FF2B5EF4-FFF2-40B4-BE49-F238E27FC236}">
                <a16:creationId xmlns:a16="http://schemas.microsoft.com/office/drawing/2014/main" id="{8934044B-3C29-384A-9C83-6EBB3DB7E98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6081" y="5252765"/>
            <a:ext cx="1022903" cy="12078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gan McCullough">
            <a:extLst>
              <a:ext uri="{FF2B5EF4-FFF2-40B4-BE49-F238E27FC236}">
                <a16:creationId xmlns:a16="http://schemas.microsoft.com/office/drawing/2014/main" id="{B3C8B876-34CD-2244-83D0-C0845C660A9D}"/>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183"/>
          <a:stretch/>
        </p:blipFill>
        <p:spPr bwMode="auto">
          <a:xfrm>
            <a:off x="3384957" y="2664290"/>
            <a:ext cx="947207" cy="11501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B3A3B9D-43CB-8049-B57E-5E4ED5557BDE}"/>
              </a:ext>
            </a:extLst>
          </p:cNvPr>
          <p:cNvSpPr txBox="1"/>
          <p:nvPr/>
        </p:nvSpPr>
        <p:spPr>
          <a:xfrm>
            <a:off x="1362745" y="253052"/>
            <a:ext cx="1818617" cy="6203493"/>
          </a:xfrm>
          <a:prstGeom prst="rect">
            <a:avLst/>
          </a:prstGeom>
          <a:noFill/>
        </p:spPr>
        <p:txBody>
          <a:bodyPr wrap="square" lIns="91440" tIns="45720" rIns="91440" bIns="45720" rtlCol="0" anchor="t">
            <a:spAutoFit/>
          </a:bodyPr>
          <a:lstStyle/>
          <a:p>
            <a:r>
              <a:rPr lang="en-US" sz="1200" b="1" dirty="0"/>
              <a:t>Stefan Kertesz, MD</a:t>
            </a:r>
          </a:p>
          <a:p>
            <a:r>
              <a:rPr lang="en-US" sz="1000" dirty="0"/>
              <a:t>Birmingham VAHCS</a:t>
            </a:r>
          </a:p>
          <a:p>
            <a:r>
              <a:rPr lang="en-US" sz="1051" dirty="0"/>
              <a:t>VA HSR&amp;D research</a:t>
            </a:r>
          </a:p>
          <a:p>
            <a:r>
              <a:rPr lang="en-US" sz="1000" dirty="0"/>
              <a:t>Professor, UAB</a:t>
            </a:r>
          </a:p>
          <a:p>
            <a:r>
              <a:rPr lang="en-US" sz="1051" dirty="0"/>
              <a:t>(PI)</a:t>
            </a:r>
          </a:p>
          <a:p>
            <a:endParaRPr lang="en-US" sz="1051" dirty="0"/>
          </a:p>
          <a:p>
            <a:endParaRPr lang="en-US" sz="1051" b="1" dirty="0"/>
          </a:p>
          <a:p>
            <a:endParaRPr lang="en-US" sz="1051" b="1" dirty="0"/>
          </a:p>
          <a:p>
            <a:endParaRPr lang="en-US" sz="1000" b="1" dirty="0"/>
          </a:p>
          <a:p>
            <a:r>
              <a:rPr lang="en-US" sz="1200" b="1" dirty="0"/>
              <a:t>Allyson Varley, PhD</a:t>
            </a:r>
          </a:p>
          <a:p>
            <a:r>
              <a:rPr lang="en-US" sz="1000" dirty="0"/>
              <a:t>Birmingham VAHCS</a:t>
            </a:r>
          </a:p>
          <a:p>
            <a:r>
              <a:rPr lang="en-US" sz="1051" dirty="0"/>
              <a:t>Implementation Science</a:t>
            </a:r>
          </a:p>
          <a:p>
            <a:endParaRPr lang="en-US" sz="1051" dirty="0"/>
          </a:p>
          <a:p>
            <a:endParaRPr lang="en-US" sz="1051" dirty="0"/>
          </a:p>
          <a:p>
            <a:endParaRPr lang="en-US" sz="1200" b="1" dirty="0"/>
          </a:p>
          <a:p>
            <a:endParaRPr lang="en-US" sz="1200" b="1" dirty="0"/>
          </a:p>
          <a:p>
            <a:r>
              <a:rPr lang="en-US" sz="1200" b="1" dirty="0"/>
              <a:t>April E. Hoge, MPH</a:t>
            </a:r>
            <a:endParaRPr lang="en-US" sz="2400" dirty="0"/>
          </a:p>
          <a:p>
            <a:r>
              <a:rPr lang="en-US" sz="1000" dirty="0"/>
              <a:t>Birmingham VAHCS</a:t>
            </a:r>
          </a:p>
          <a:p>
            <a:r>
              <a:rPr lang="en-US" sz="1000" dirty="0"/>
              <a:t>(Project Coordinator)</a:t>
            </a:r>
          </a:p>
          <a:p>
            <a:endParaRPr lang="en-US" sz="1051" dirty="0"/>
          </a:p>
          <a:p>
            <a:endParaRPr lang="en-US" sz="1200" b="1" dirty="0"/>
          </a:p>
          <a:p>
            <a:endParaRPr lang="en-US" sz="1200" b="1" dirty="0"/>
          </a:p>
          <a:p>
            <a:endParaRPr lang="en-US" sz="1200" b="1" dirty="0"/>
          </a:p>
          <a:p>
            <a:endParaRPr lang="en-US" sz="1200" b="1" dirty="0"/>
          </a:p>
          <a:p>
            <a:r>
              <a:rPr lang="en-US" sz="1200" b="1" dirty="0"/>
              <a:t>Mary Gilmore, MPH</a:t>
            </a:r>
            <a:endParaRPr lang="en-US" sz="2400" dirty="0"/>
          </a:p>
          <a:p>
            <a:r>
              <a:rPr lang="en-US" sz="1000" dirty="0"/>
              <a:t>Birmingham VAHCS</a:t>
            </a:r>
          </a:p>
          <a:p>
            <a:r>
              <a:rPr lang="en-US" sz="1051" dirty="0"/>
              <a:t>(Research Assistant)</a:t>
            </a:r>
          </a:p>
          <a:p>
            <a:endParaRPr lang="en-US" sz="1051" dirty="0"/>
          </a:p>
          <a:p>
            <a:endParaRPr lang="en-US" sz="1200" b="1" dirty="0"/>
          </a:p>
          <a:p>
            <a:endParaRPr lang="en-US" sz="1200" b="1" dirty="0"/>
          </a:p>
          <a:p>
            <a:endParaRPr lang="en-US" sz="1200" b="1" dirty="0">
              <a:ea typeface="+mn-lt"/>
              <a:cs typeface="+mn-lt"/>
            </a:endParaRPr>
          </a:p>
          <a:p>
            <a:r>
              <a:rPr lang="en-US" sz="1200" b="1" dirty="0">
                <a:ea typeface="+mn-lt"/>
                <a:cs typeface="+mn-lt"/>
              </a:rPr>
              <a:t>Adam</a:t>
            </a:r>
            <a:r>
              <a:rPr lang="en-US" sz="1200" b="1" dirty="0"/>
              <a:t> J. Gordon, MD, MPH</a:t>
            </a:r>
            <a:endParaRPr lang="en-US" dirty="0"/>
          </a:p>
          <a:p>
            <a:r>
              <a:rPr lang="en-US" sz="1051" dirty="0"/>
              <a:t>VA Salt Lake City</a:t>
            </a:r>
          </a:p>
          <a:p>
            <a:r>
              <a:rPr lang="en-US" sz="1051" dirty="0"/>
              <a:t>VA HSR&amp;D research</a:t>
            </a:r>
          </a:p>
          <a:p>
            <a:r>
              <a:rPr lang="en-US" sz="1051" dirty="0"/>
              <a:t>Professor</a:t>
            </a:r>
          </a:p>
        </p:txBody>
      </p:sp>
      <p:sp>
        <p:nvSpPr>
          <p:cNvPr id="18" name="TextBox 17">
            <a:extLst>
              <a:ext uri="{FF2B5EF4-FFF2-40B4-BE49-F238E27FC236}">
                <a16:creationId xmlns:a16="http://schemas.microsoft.com/office/drawing/2014/main" id="{83ECC5B6-03AB-FD45-9FD7-44BB7BB13384}"/>
              </a:ext>
            </a:extLst>
          </p:cNvPr>
          <p:cNvSpPr txBox="1"/>
          <p:nvPr/>
        </p:nvSpPr>
        <p:spPr>
          <a:xfrm>
            <a:off x="4510767" y="238151"/>
            <a:ext cx="1853519" cy="5417637"/>
          </a:xfrm>
          <a:prstGeom prst="rect">
            <a:avLst/>
          </a:prstGeom>
          <a:noFill/>
        </p:spPr>
        <p:txBody>
          <a:bodyPr wrap="square" lIns="91440" tIns="45720" rIns="91440" bIns="45720" rtlCol="0" anchor="t">
            <a:spAutoFit/>
          </a:bodyPr>
          <a:lstStyle/>
          <a:p>
            <a:r>
              <a:rPr lang="en-US" sz="1200" b="1" dirty="0"/>
              <a:t>Thomas Joiner, PhD</a:t>
            </a:r>
          </a:p>
          <a:p>
            <a:r>
              <a:rPr lang="en-US" sz="1000" dirty="0"/>
              <a:t>Laboratory for the Study and Prevention of Suicide-Related Conditions and Behaviors</a:t>
            </a:r>
          </a:p>
          <a:p>
            <a:r>
              <a:rPr lang="en-US" sz="1000" dirty="0"/>
              <a:t>Robert O. Lawton Distinguished Professor, FSU</a:t>
            </a:r>
          </a:p>
          <a:p>
            <a:endParaRPr lang="en-US" sz="700"/>
          </a:p>
          <a:p>
            <a:endParaRPr lang="en-US" sz="1051"/>
          </a:p>
          <a:p>
            <a:r>
              <a:rPr lang="en-US" sz="1200" b="1" dirty="0"/>
              <a:t>Aerin </a:t>
            </a:r>
            <a:r>
              <a:rPr lang="en-US" sz="1200" b="1" dirty="0" err="1"/>
              <a:t>deRussy</a:t>
            </a:r>
            <a:r>
              <a:rPr lang="en-US" sz="1200" b="1" dirty="0"/>
              <a:t>, MPH</a:t>
            </a:r>
            <a:endParaRPr lang="en-US" dirty="0"/>
          </a:p>
          <a:p>
            <a:r>
              <a:rPr lang="en-US" sz="1000" dirty="0"/>
              <a:t>Birmingham VAHCS</a:t>
            </a:r>
            <a:endParaRPr lang="en-US" sz="1000" b="1" dirty="0"/>
          </a:p>
          <a:p>
            <a:r>
              <a:rPr lang="en-US" sz="1000" dirty="0"/>
              <a:t>Health systems database analysis</a:t>
            </a:r>
          </a:p>
          <a:p>
            <a:endParaRPr lang="en-US" sz="1051"/>
          </a:p>
          <a:p>
            <a:endParaRPr lang="en-US" sz="1051"/>
          </a:p>
          <a:p>
            <a:endParaRPr lang="en-US" sz="1051"/>
          </a:p>
          <a:p>
            <a:r>
              <a:rPr lang="en-US" sz="1200" b="1" dirty="0"/>
              <a:t>Megan McCullough, PhD</a:t>
            </a:r>
            <a:endParaRPr lang="en-US" dirty="0"/>
          </a:p>
          <a:p>
            <a:r>
              <a:rPr lang="en-US" sz="1000" dirty="0"/>
              <a:t>VA Bedford</a:t>
            </a:r>
          </a:p>
          <a:p>
            <a:r>
              <a:rPr lang="en-US" sz="1000" dirty="0" err="1"/>
              <a:t>U.Mass</a:t>
            </a:r>
            <a:r>
              <a:rPr lang="en-US" sz="1000" dirty="0"/>
              <a:t>-Lowell and Brandeis</a:t>
            </a:r>
          </a:p>
          <a:p>
            <a:r>
              <a:rPr lang="en-US" sz="1000" dirty="0"/>
              <a:t>HSR&amp;D</a:t>
            </a:r>
          </a:p>
          <a:p>
            <a:r>
              <a:rPr lang="en-US" sz="1000" dirty="0"/>
              <a:t>Medical anthropology</a:t>
            </a:r>
          </a:p>
          <a:p>
            <a:endParaRPr lang="en-US" sz="1051"/>
          </a:p>
          <a:p>
            <a:endParaRPr lang="en-US" sz="1051"/>
          </a:p>
          <a:p>
            <a:r>
              <a:rPr lang="en-US" sz="1200" b="1" dirty="0"/>
              <a:t>Kevin Riggs, MD, MPH</a:t>
            </a:r>
          </a:p>
          <a:p>
            <a:r>
              <a:rPr lang="en-US" sz="1000" dirty="0"/>
              <a:t>Birmingham VAMC</a:t>
            </a:r>
          </a:p>
          <a:p>
            <a:r>
              <a:rPr lang="en-US" sz="1000" dirty="0"/>
              <a:t>Health Services Researcher</a:t>
            </a:r>
          </a:p>
          <a:p>
            <a:endParaRPr lang="en-US" sz="1200" b="1"/>
          </a:p>
          <a:p>
            <a:endParaRPr lang="en-US" sz="1200" b="1"/>
          </a:p>
          <a:p>
            <a:r>
              <a:rPr lang="en-US" sz="1200" b="1" dirty="0"/>
              <a:t>Anne Fuqua, BSN</a:t>
            </a:r>
            <a:endParaRPr lang="en-US" sz="1200" dirty="0"/>
          </a:p>
          <a:p>
            <a:r>
              <a:rPr lang="en-US" sz="1000" dirty="0"/>
              <a:t>Patient Advocate</a:t>
            </a:r>
          </a:p>
          <a:p>
            <a:r>
              <a:rPr lang="en-US" sz="1000" dirty="0"/>
              <a:t>Suicide ”tracker”</a:t>
            </a:r>
          </a:p>
        </p:txBody>
      </p:sp>
      <p:pic>
        <p:nvPicPr>
          <p:cNvPr id="2" name="Picture 2" descr="Stephanie A. Gamble, Ph.D.">
            <a:extLst>
              <a:ext uri="{FF2B5EF4-FFF2-40B4-BE49-F238E27FC236}">
                <a16:creationId xmlns:a16="http://schemas.microsoft.com/office/drawing/2014/main" id="{11C18551-A173-14E1-4B01-4BF08EDF380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585193" y="257759"/>
            <a:ext cx="985275" cy="11268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BFF055-4CCB-9AAD-7F2C-616262C9616F}"/>
              </a:ext>
            </a:extLst>
          </p:cNvPr>
          <p:cNvSpPr txBox="1"/>
          <p:nvPr/>
        </p:nvSpPr>
        <p:spPr>
          <a:xfrm>
            <a:off x="7672353" y="238149"/>
            <a:ext cx="1806983" cy="5243102"/>
          </a:xfrm>
          <a:prstGeom prst="rect">
            <a:avLst/>
          </a:prstGeom>
          <a:noFill/>
        </p:spPr>
        <p:txBody>
          <a:bodyPr wrap="square" lIns="91440" tIns="45720" rIns="91440" bIns="45720" rtlCol="0" anchor="t">
            <a:spAutoFit/>
          </a:bodyPr>
          <a:lstStyle/>
          <a:p>
            <a:r>
              <a:rPr lang="en-US" sz="1200" b="1" dirty="0"/>
              <a:t>Stephanie Gamble, PhD</a:t>
            </a:r>
          </a:p>
          <a:p>
            <a:r>
              <a:rPr lang="en-US" sz="1051" dirty="0"/>
              <a:t>VISN 2 Center of Excellence for Suicide Prevention (</a:t>
            </a:r>
            <a:r>
              <a:rPr lang="en-US" sz="1051" dirty="0" err="1"/>
              <a:t>CoE</a:t>
            </a:r>
            <a:r>
              <a:rPr lang="en-US" sz="1051" dirty="0"/>
              <a:t>)</a:t>
            </a:r>
          </a:p>
          <a:p>
            <a:r>
              <a:rPr lang="en-US" sz="1051" dirty="0"/>
              <a:t>University of Rochester Medical Center</a:t>
            </a:r>
          </a:p>
          <a:p>
            <a:endParaRPr lang="en-US" sz="1051" dirty="0"/>
          </a:p>
          <a:p>
            <a:endParaRPr lang="en-US" sz="1051" dirty="0"/>
          </a:p>
          <a:p>
            <a:r>
              <a:rPr lang="en-US" sz="1200" b="1" dirty="0" err="1"/>
              <a:t>CaSonya</a:t>
            </a:r>
            <a:r>
              <a:rPr lang="en-US" sz="1200" b="1" dirty="0"/>
              <a:t> Richardson-Slone</a:t>
            </a:r>
          </a:p>
          <a:p>
            <a:r>
              <a:rPr lang="en-US" sz="1051" dirty="0"/>
              <a:t>Advisor</a:t>
            </a:r>
          </a:p>
          <a:p>
            <a:r>
              <a:rPr lang="en-US" sz="1051" dirty="0"/>
              <a:t>Survivor</a:t>
            </a:r>
          </a:p>
          <a:p>
            <a:endParaRPr lang="en-US" sz="1051" dirty="0"/>
          </a:p>
          <a:p>
            <a:endParaRPr lang="en-US" sz="1051" dirty="0"/>
          </a:p>
          <a:p>
            <a:endParaRPr lang="en-US" sz="1051" dirty="0"/>
          </a:p>
          <a:p>
            <a:endParaRPr lang="en-US" sz="1051" dirty="0"/>
          </a:p>
          <a:p>
            <a:r>
              <a:rPr lang="en-US" sz="1200" b="1" dirty="0"/>
              <a:t>Dawn Gibson</a:t>
            </a:r>
          </a:p>
          <a:p>
            <a:r>
              <a:rPr lang="en-US" sz="1051" dirty="0"/>
              <a:t>Disability Health Advocate</a:t>
            </a:r>
          </a:p>
          <a:p>
            <a:endParaRPr lang="en-US" sz="1051" dirty="0"/>
          </a:p>
          <a:p>
            <a:endParaRPr lang="en-US" sz="1051" dirty="0"/>
          </a:p>
          <a:p>
            <a:endParaRPr lang="en-US" sz="1051" dirty="0"/>
          </a:p>
          <a:p>
            <a:endParaRPr lang="en-US" sz="1051" dirty="0"/>
          </a:p>
          <a:p>
            <a:r>
              <a:rPr lang="en-US" sz="1200" b="1" dirty="0" err="1"/>
              <a:t>Chrisin</a:t>
            </a:r>
            <a:r>
              <a:rPr lang="en-US" sz="1200" b="1" dirty="0"/>
              <a:t> </a:t>
            </a:r>
            <a:r>
              <a:rPr lang="en-US" sz="1200" b="1" dirty="0" err="1"/>
              <a:t>Veasley</a:t>
            </a:r>
            <a:endParaRPr lang="en-US" sz="1200" b="1" dirty="0"/>
          </a:p>
          <a:p>
            <a:r>
              <a:rPr lang="en-US" sz="1051" dirty="0"/>
              <a:t>Chronic Pain Research Alliance</a:t>
            </a:r>
          </a:p>
          <a:p>
            <a:r>
              <a:rPr lang="en-US" sz="1051" dirty="0"/>
              <a:t>Founder &amp; Director</a:t>
            </a:r>
          </a:p>
          <a:p>
            <a:endParaRPr lang="en-US" sz="1051" dirty="0"/>
          </a:p>
          <a:p>
            <a:endParaRPr lang="en-US" sz="1051" dirty="0"/>
          </a:p>
          <a:p>
            <a:endParaRPr lang="en-US" sz="1051" dirty="0"/>
          </a:p>
        </p:txBody>
      </p:sp>
      <p:pic>
        <p:nvPicPr>
          <p:cNvPr id="5" name="Picture 4" descr="Logo&#10;&#10;Description automatically generated">
            <a:extLst>
              <a:ext uri="{FF2B5EF4-FFF2-40B4-BE49-F238E27FC236}">
                <a16:creationId xmlns:a16="http://schemas.microsoft.com/office/drawing/2014/main" id="{78509DC4-9ECF-85EB-5B30-EBEC58939A0B}"/>
              </a:ext>
            </a:extLst>
          </p:cNvPr>
          <p:cNvPicPr>
            <a:picLocks noChangeAspect="1"/>
          </p:cNvPicPr>
          <p:nvPr/>
        </p:nvPicPr>
        <p:blipFill>
          <a:blip r:embed="rId7"/>
          <a:stretch>
            <a:fillRect/>
          </a:stretch>
        </p:blipFill>
        <p:spPr>
          <a:xfrm>
            <a:off x="7908605" y="5664299"/>
            <a:ext cx="972979" cy="972979"/>
          </a:xfrm>
          <a:prstGeom prst="ellipse">
            <a:avLst/>
          </a:prstGeom>
        </p:spPr>
      </p:pic>
      <p:pic>
        <p:nvPicPr>
          <p:cNvPr id="12" name="Picture 11" descr="Logo&#10;&#10;Description automatically generated">
            <a:extLst>
              <a:ext uri="{FF2B5EF4-FFF2-40B4-BE49-F238E27FC236}">
                <a16:creationId xmlns:a16="http://schemas.microsoft.com/office/drawing/2014/main" id="{C6CA2D17-0BCE-A44B-7157-4F230562456F}"/>
              </a:ext>
            </a:extLst>
          </p:cNvPr>
          <p:cNvPicPr>
            <a:picLocks noChangeAspect="1"/>
          </p:cNvPicPr>
          <p:nvPr/>
        </p:nvPicPr>
        <p:blipFill>
          <a:blip r:embed="rId8"/>
          <a:stretch>
            <a:fillRect/>
          </a:stretch>
        </p:blipFill>
        <p:spPr>
          <a:xfrm>
            <a:off x="11089013" y="5691869"/>
            <a:ext cx="972979" cy="972979"/>
          </a:xfrm>
          <a:prstGeom prst="ellipse">
            <a:avLst/>
          </a:prstGeom>
        </p:spPr>
      </p:pic>
      <p:pic>
        <p:nvPicPr>
          <p:cNvPr id="15" name="Picture 14" descr="Text&#10;&#10;Description automatically generated with medium confidence">
            <a:extLst>
              <a:ext uri="{FF2B5EF4-FFF2-40B4-BE49-F238E27FC236}">
                <a16:creationId xmlns:a16="http://schemas.microsoft.com/office/drawing/2014/main" id="{4E4F7AD7-4FA8-342F-5325-B3D94D02E75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52591" y="5826277"/>
            <a:ext cx="1805548" cy="704164"/>
          </a:xfrm>
          <a:prstGeom prst="rect">
            <a:avLst/>
          </a:prstGeom>
        </p:spPr>
      </p:pic>
      <p:pic>
        <p:nvPicPr>
          <p:cNvPr id="23" name="Picture 22" descr="A person smiling for the camera&#10;&#10;Description automatically generated with medium confidence">
            <a:extLst>
              <a:ext uri="{FF2B5EF4-FFF2-40B4-BE49-F238E27FC236}">
                <a16:creationId xmlns:a16="http://schemas.microsoft.com/office/drawing/2014/main" id="{FB07B01A-C883-47E0-B45A-A05F0C3B988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54960" y="2679751"/>
            <a:ext cx="988413" cy="1094392"/>
          </a:xfrm>
          <a:prstGeom prst="rect">
            <a:avLst/>
          </a:prstGeom>
        </p:spPr>
      </p:pic>
      <p:pic>
        <p:nvPicPr>
          <p:cNvPr id="4" name="Picture 3" descr="A person sitting at a table&#10;&#10;Description automatically generated">
            <a:extLst>
              <a:ext uri="{FF2B5EF4-FFF2-40B4-BE49-F238E27FC236}">
                <a16:creationId xmlns:a16="http://schemas.microsoft.com/office/drawing/2014/main" id="{C5BA8A83-7CF2-A20E-C4D3-077FFE91D5C1}"/>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b="-301"/>
          <a:stretch/>
        </p:blipFill>
        <p:spPr>
          <a:xfrm>
            <a:off x="3384849" y="5257871"/>
            <a:ext cx="949503" cy="1203355"/>
          </a:xfrm>
          <a:prstGeom prst="rect">
            <a:avLst/>
          </a:prstGeom>
          <a:ln w="69850">
            <a:solidFill>
              <a:srgbClr val="00B050"/>
            </a:solidFill>
          </a:ln>
        </p:spPr>
      </p:pic>
      <p:pic>
        <p:nvPicPr>
          <p:cNvPr id="2054" name="Picture 6">
            <a:extLst>
              <a:ext uri="{FF2B5EF4-FFF2-40B4-BE49-F238E27FC236}">
                <a16:creationId xmlns:a16="http://schemas.microsoft.com/office/drawing/2014/main" id="{F635AD6C-223A-B0D9-EC82-6E60D96677D7}"/>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611074" y="1516919"/>
            <a:ext cx="876887" cy="1068512"/>
          </a:xfrm>
          <a:prstGeom prst="rect">
            <a:avLst/>
          </a:prstGeom>
          <a:noFill/>
          <a:ln w="53975">
            <a:solidFill>
              <a:srgbClr val="00B050"/>
            </a:solid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172C94-11A6-073C-29B0-D49FEA5462B5}"/>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6593622" y="2707996"/>
            <a:ext cx="876887" cy="1068512"/>
          </a:xfrm>
          <a:prstGeom prst="rect">
            <a:avLst/>
          </a:prstGeom>
          <a:noFill/>
          <a:ln w="53975">
            <a:solidFill>
              <a:srgbClr val="00B050"/>
            </a:solidFill>
          </a:ln>
          <a:extLst>
            <a:ext uri="{909E8E84-426E-40DD-AFC4-6F175D3DCCD1}">
              <a14:hiddenFill xmlns:a14="http://schemas.microsoft.com/office/drawing/2010/main">
                <a:solidFill>
                  <a:srgbClr val="FFFFFF"/>
                </a:solidFill>
              </a14:hiddenFill>
            </a:ext>
          </a:extLst>
        </p:spPr>
      </p:pic>
      <p:pic>
        <p:nvPicPr>
          <p:cNvPr id="6" name="Picture 5" descr="A person in a suit and bow tie&#10;&#10;Description automatically generated">
            <a:extLst>
              <a:ext uri="{FF2B5EF4-FFF2-40B4-BE49-F238E27FC236}">
                <a16:creationId xmlns:a16="http://schemas.microsoft.com/office/drawing/2014/main" id="{52F3DFD9-8588-80D1-136F-C6032EDB445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13540" y="254857"/>
            <a:ext cx="906235" cy="1111843"/>
          </a:xfrm>
          <a:prstGeom prst="rect">
            <a:avLst/>
          </a:prstGeom>
        </p:spPr>
      </p:pic>
      <p:pic>
        <p:nvPicPr>
          <p:cNvPr id="3" name="Picture 2" descr="A person with long hair wearing blue glasses&#10;&#10;Description automatically generated">
            <a:extLst>
              <a:ext uri="{FF2B5EF4-FFF2-40B4-BE49-F238E27FC236}">
                <a16:creationId xmlns:a16="http://schemas.microsoft.com/office/drawing/2014/main" id="{382AB19E-759A-EB41-FE7A-9B62150FE681}"/>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305" r="-3784"/>
          <a:stretch/>
        </p:blipFill>
        <p:spPr>
          <a:xfrm>
            <a:off x="244562" y="3874121"/>
            <a:ext cx="1017111" cy="1259739"/>
          </a:xfrm>
          <a:prstGeom prst="rect">
            <a:avLst/>
          </a:prstGeom>
        </p:spPr>
      </p:pic>
      <p:pic>
        <p:nvPicPr>
          <p:cNvPr id="7" name="Picture 6" descr="A person wearing glasses and a suit&#10;&#10;Description automatically generated">
            <a:extLst>
              <a:ext uri="{FF2B5EF4-FFF2-40B4-BE49-F238E27FC236}">
                <a16:creationId xmlns:a16="http://schemas.microsoft.com/office/drawing/2014/main" id="{7FDDBE99-488C-8C30-C0FD-8CC4AC00B9C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3383038" y="3936807"/>
            <a:ext cx="900471" cy="1200948"/>
          </a:xfrm>
          <a:prstGeom prst="rect">
            <a:avLst/>
          </a:prstGeom>
        </p:spPr>
      </p:pic>
      <p:pic>
        <p:nvPicPr>
          <p:cNvPr id="9" name="Picture 8" descr="A person with dark hair wearing a scarf and earrings&#10;&#10;Description automatically generated">
            <a:extLst>
              <a:ext uri="{FF2B5EF4-FFF2-40B4-BE49-F238E27FC236}">
                <a16:creationId xmlns:a16="http://schemas.microsoft.com/office/drawing/2014/main" id="{63AE2650-D86B-E0AC-2DE9-F44719E23B11}"/>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180" r="-2399"/>
          <a:stretch/>
        </p:blipFill>
        <p:spPr>
          <a:xfrm>
            <a:off x="6583426" y="3925171"/>
            <a:ext cx="910161" cy="1160307"/>
          </a:xfrm>
          <a:prstGeom prst="rect">
            <a:avLst/>
          </a:prstGeom>
          <a:ln w="57150">
            <a:solidFill>
              <a:srgbClr val="00B050"/>
            </a:solidFill>
          </a:ln>
        </p:spPr>
      </p:pic>
      <p:pic>
        <p:nvPicPr>
          <p:cNvPr id="10" name="Picture 9" descr="A person with a mustache and a baseball cap&#10;&#10;Description automatically generated">
            <a:extLst>
              <a:ext uri="{FF2B5EF4-FFF2-40B4-BE49-F238E27FC236}">
                <a16:creationId xmlns:a16="http://schemas.microsoft.com/office/drawing/2014/main" id="{74983074-12E8-64DE-9590-FE0D8195942B}"/>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9637810" y="1535015"/>
            <a:ext cx="904145" cy="1025020"/>
          </a:xfrm>
          <a:prstGeom prst="rect">
            <a:avLst/>
          </a:prstGeom>
        </p:spPr>
      </p:pic>
      <p:pic>
        <p:nvPicPr>
          <p:cNvPr id="16" name="Picture 15" descr="A person in a purple jacket&#10;&#10;Description automatically generated">
            <a:extLst>
              <a:ext uri="{FF2B5EF4-FFF2-40B4-BE49-F238E27FC236}">
                <a16:creationId xmlns:a16="http://schemas.microsoft.com/office/drawing/2014/main" id="{EBA32A63-CE34-04A2-C616-8E16B8C2B868}"/>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t="-505"/>
          <a:stretch/>
        </p:blipFill>
        <p:spPr>
          <a:xfrm>
            <a:off x="9626793" y="3875407"/>
            <a:ext cx="919059" cy="1156212"/>
          </a:xfrm>
          <a:prstGeom prst="rect">
            <a:avLst/>
          </a:prstGeom>
          <a:ln w="53975">
            <a:solidFill>
              <a:srgbClr val="00B050"/>
            </a:solidFill>
          </a:ln>
        </p:spPr>
      </p:pic>
      <p:pic>
        <p:nvPicPr>
          <p:cNvPr id="17" name="Picture 16" descr="A person with long hair wearing a red necklace&#10;&#10;Description automatically generated">
            <a:extLst>
              <a:ext uri="{FF2B5EF4-FFF2-40B4-BE49-F238E27FC236}">
                <a16:creationId xmlns:a16="http://schemas.microsoft.com/office/drawing/2014/main" id="{0247C4C3-E5EA-C602-F1FF-5C0EDA602326}"/>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t="-87" r="-143"/>
          <a:stretch/>
        </p:blipFill>
        <p:spPr>
          <a:xfrm>
            <a:off x="3380721" y="1438535"/>
            <a:ext cx="943924" cy="1140075"/>
          </a:xfrm>
          <a:prstGeom prst="rect">
            <a:avLst/>
          </a:prstGeom>
        </p:spPr>
      </p:pic>
      <p:sp>
        <p:nvSpPr>
          <p:cNvPr id="19" name="TextBox 18">
            <a:extLst>
              <a:ext uri="{FF2B5EF4-FFF2-40B4-BE49-F238E27FC236}">
                <a16:creationId xmlns:a16="http://schemas.microsoft.com/office/drawing/2014/main" id="{71F40532-D648-99F7-1BFB-19140862A2DE}"/>
              </a:ext>
            </a:extLst>
          </p:cNvPr>
          <p:cNvSpPr txBox="1"/>
          <p:nvPr/>
        </p:nvSpPr>
        <p:spPr>
          <a:xfrm>
            <a:off x="10644733" y="1494917"/>
            <a:ext cx="1460015" cy="34319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dirty="0"/>
          </a:p>
          <a:p>
            <a:r>
              <a:rPr lang="en-US" sz="1200" b="1" dirty="0"/>
              <a:t>Mark Flower</a:t>
            </a:r>
            <a:endParaRPr lang="en-US" dirty="0"/>
          </a:p>
          <a:p>
            <a:r>
              <a:rPr lang="en-US" sz="1051" dirty="0"/>
              <a:t>Veteran</a:t>
            </a:r>
          </a:p>
          <a:p>
            <a:r>
              <a:rPr lang="en-US" sz="1051" dirty="0"/>
              <a:t>Advisor</a:t>
            </a:r>
          </a:p>
          <a:p>
            <a:endParaRPr lang="en-US" sz="1100" b="1" dirty="0"/>
          </a:p>
          <a:p>
            <a:endParaRPr lang="en-US" sz="1100" b="1" dirty="0"/>
          </a:p>
          <a:p>
            <a:endParaRPr lang="en-US" sz="1200" b="1" dirty="0"/>
          </a:p>
          <a:p>
            <a:r>
              <a:rPr lang="en-US" sz="1200" b="1" dirty="0"/>
              <a:t>Jim Elliott</a:t>
            </a:r>
          </a:p>
          <a:p>
            <a:r>
              <a:rPr lang="en-US" sz="1200" dirty="0"/>
              <a:t>Advisor</a:t>
            </a:r>
          </a:p>
          <a:p>
            <a:r>
              <a:rPr lang="en-US" sz="1200" dirty="0"/>
              <a:t>Survivor</a:t>
            </a:r>
          </a:p>
          <a:p>
            <a:endParaRPr lang="en-US" sz="1200" b="1" dirty="0"/>
          </a:p>
          <a:p>
            <a:endParaRPr lang="en-US" sz="1200" b="1" dirty="0"/>
          </a:p>
          <a:p>
            <a:endParaRPr lang="en-US" sz="1200" b="1" dirty="0"/>
          </a:p>
          <a:p>
            <a:endParaRPr lang="en-US" sz="1200" b="1" dirty="0"/>
          </a:p>
          <a:p>
            <a:r>
              <a:rPr lang="en-US" sz="1200" b="1" dirty="0"/>
              <a:t>Kate Nicholson, JD</a:t>
            </a:r>
          </a:p>
          <a:p>
            <a:r>
              <a:rPr lang="en-US" sz="1000" dirty="0"/>
              <a:t>National Pain Advocacy Center</a:t>
            </a:r>
          </a:p>
          <a:p>
            <a:r>
              <a:rPr lang="en-US" sz="1000" dirty="0"/>
              <a:t>Founder &amp; Director</a:t>
            </a:r>
          </a:p>
        </p:txBody>
      </p:sp>
      <p:pic>
        <p:nvPicPr>
          <p:cNvPr id="22" name="Picture 21">
            <a:extLst>
              <a:ext uri="{FF2B5EF4-FFF2-40B4-BE49-F238E27FC236}">
                <a16:creationId xmlns:a16="http://schemas.microsoft.com/office/drawing/2014/main" id="{9A3B9F10-52C5-B4C4-FD79-45A710E6A9F3}"/>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302924" y="1452535"/>
            <a:ext cx="927467" cy="1147680"/>
          </a:xfrm>
          <a:prstGeom prst="rect">
            <a:avLst/>
          </a:prstGeom>
        </p:spPr>
      </p:pic>
      <p:pic>
        <p:nvPicPr>
          <p:cNvPr id="21" name="Picture 20" descr="A person in a suit smiling&#10;&#10;Description automatically generated">
            <a:extLst>
              <a:ext uri="{FF2B5EF4-FFF2-40B4-BE49-F238E27FC236}">
                <a16:creationId xmlns:a16="http://schemas.microsoft.com/office/drawing/2014/main" id="{485238CE-6CCF-1808-AFFB-73AF66882C7B}"/>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9655278" y="2738207"/>
            <a:ext cx="886678" cy="1031414"/>
          </a:xfrm>
          <a:prstGeom prst="rect">
            <a:avLst/>
          </a:prstGeom>
          <a:ln w="57150">
            <a:solidFill>
              <a:srgbClr val="00B050"/>
            </a:solidFill>
          </a:ln>
        </p:spPr>
      </p:pic>
      <p:sp>
        <p:nvSpPr>
          <p:cNvPr id="14" name="Rectangle 13">
            <a:extLst>
              <a:ext uri="{FF2B5EF4-FFF2-40B4-BE49-F238E27FC236}">
                <a16:creationId xmlns:a16="http://schemas.microsoft.com/office/drawing/2014/main" id="{52421A5D-86A8-46A9-ABA8-FB63AC123B3B}"/>
              </a:ext>
            </a:extLst>
          </p:cNvPr>
          <p:cNvSpPr/>
          <p:nvPr/>
        </p:nvSpPr>
        <p:spPr>
          <a:xfrm>
            <a:off x="4885899" y="5977719"/>
            <a:ext cx="2584610" cy="55272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Lived experience</a:t>
            </a:r>
          </a:p>
        </p:txBody>
      </p:sp>
    </p:spTree>
    <p:extLst>
      <p:ext uri="{BB962C8B-B14F-4D97-AF65-F5344CB8AC3E}">
        <p14:creationId xmlns:p14="http://schemas.microsoft.com/office/powerpoint/2010/main" val="64331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B450-218C-6B5F-AC20-02939A1086F9}"/>
            </a:ext>
          </a:extLst>
        </p:cNvPr>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A5BADC3-F18F-F01D-73F7-FFB8F2AB20C9}"/>
              </a:ext>
            </a:extLst>
          </p:cNvPr>
          <p:cNvGraphicFramePr>
            <a:graphicFrameLocks noGrp="1"/>
          </p:cNvGraphicFramePr>
          <p:nvPr>
            <p:ph idx="1"/>
          </p:nvPr>
        </p:nvGraphicFramePr>
        <p:xfrm>
          <a:off x="404948" y="1033671"/>
          <a:ext cx="11634652" cy="5406278"/>
        </p:xfrm>
        <a:graphic>
          <a:graphicData uri="http://schemas.openxmlformats.org/drawingml/2006/table">
            <a:tbl>
              <a:tblPr firstRow="1" bandRow="1">
                <a:tableStyleId>{9DCAF9ED-07DC-4A11-8D7F-57B35C25682E}</a:tableStyleId>
              </a:tblPr>
              <a:tblGrid>
                <a:gridCol w="1919152">
                  <a:extLst>
                    <a:ext uri="{9D8B030D-6E8A-4147-A177-3AD203B41FA5}">
                      <a16:colId xmlns:a16="http://schemas.microsoft.com/office/drawing/2014/main" val="823145597"/>
                    </a:ext>
                  </a:extLst>
                </a:gridCol>
                <a:gridCol w="7477851">
                  <a:extLst>
                    <a:ext uri="{9D8B030D-6E8A-4147-A177-3AD203B41FA5}">
                      <a16:colId xmlns:a16="http://schemas.microsoft.com/office/drawing/2014/main" val="1408436009"/>
                    </a:ext>
                  </a:extLst>
                </a:gridCol>
                <a:gridCol w="2237649">
                  <a:extLst>
                    <a:ext uri="{9D8B030D-6E8A-4147-A177-3AD203B41FA5}">
                      <a16:colId xmlns:a16="http://schemas.microsoft.com/office/drawing/2014/main" val="2323393635"/>
                    </a:ext>
                  </a:extLst>
                </a:gridCol>
              </a:tblGrid>
              <a:tr h="773318">
                <a:tc>
                  <a:txBody>
                    <a:bodyPr/>
                    <a:lstStyle/>
                    <a:p>
                      <a:pPr algn="ctr"/>
                      <a:r>
                        <a:rPr lang="en-US" sz="2700" dirty="0">
                          <a:latin typeface="Arial"/>
                        </a:rPr>
                        <a:t>Source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700" dirty="0">
                          <a:latin typeface="Arial"/>
                        </a:rPr>
                        <a:t>Adverse Finding</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700" dirty="0">
                          <a:latin typeface="Arial"/>
                        </a:rPr>
                        <a:t>Reference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77878998"/>
                  </a:ext>
                </a:extLst>
              </a:tr>
              <a:tr h="551695">
                <a:tc>
                  <a:txBody>
                    <a:bodyPr/>
                    <a:lstStyle/>
                    <a:p>
                      <a:pPr algn="l"/>
                      <a:r>
                        <a:rPr lang="en-US" sz="1800" b="1" dirty="0">
                          <a:solidFill>
                            <a:schemeClr val="tx1"/>
                          </a:solidFill>
                          <a:latin typeface="Arial"/>
                        </a:rPr>
                        <a:t>VA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US" sz="2000" dirty="0">
                          <a:solidFill>
                            <a:schemeClr val="tx1"/>
                          </a:solidFill>
                          <a:latin typeface="Arial"/>
                        </a:rPr>
                        <a:t>Discontinuation-&gt; suicide &amp; OD death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a:rPr>
                        <a:t>Oliva</a:t>
                      </a:r>
                      <a:r>
                        <a:rPr lang="en-US" sz="1600" dirty="0">
                          <a:solidFill>
                            <a:schemeClr val="tx1"/>
                          </a:solidFill>
                          <a:latin typeface="Arial"/>
                        </a:rPr>
                        <a:t> </a:t>
                      </a:r>
                      <a:r>
                        <a:rPr lang="en-US" sz="1600" i="1" dirty="0">
                          <a:solidFill>
                            <a:schemeClr val="tx1"/>
                          </a:solidFill>
                          <a:latin typeface="Arial"/>
                        </a:rPr>
                        <a:t>BMJ</a:t>
                      </a:r>
                      <a:r>
                        <a:rPr lang="en-US" sz="1600" dirty="0">
                          <a:solidFill>
                            <a:schemeClr val="tx1"/>
                          </a:solidFill>
                          <a:latin typeface="Arial"/>
                        </a:rPr>
                        <a:t> 2020;368:m283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41888422"/>
                  </a:ext>
                </a:extLst>
              </a:tr>
              <a:tr h="920835">
                <a:tc>
                  <a:txBody>
                    <a:bodyPr/>
                    <a:lstStyle/>
                    <a:p>
                      <a:pPr algn="l"/>
                      <a:r>
                        <a:rPr lang="en-US" sz="1800" b="1" dirty="0">
                          <a:solidFill>
                            <a:schemeClr val="tx1"/>
                          </a:solidFill>
                          <a:latin typeface="Arial"/>
                        </a:rPr>
                        <a:t>Oregon Medicaid</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a:rPr>
                        <a:t>Suicide “event”</a:t>
                      </a:r>
                    </a:p>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latin typeface="Arial"/>
                        </a:rPr>
                        <a:t>1.0% vs 0.3% (abrupt)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a:rPr>
                        <a:t>1.4% vs 0.2%  (dose reduction)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US" sz="1600" b="1" dirty="0" err="1">
                          <a:solidFill>
                            <a:schemeClr val="tx1"/>
                          </a:solidFill>
                          <a:latin typeface="Arial"/>
                        </a:rPr>
                        <a:t>Hallvik</a:t>
                      </a:r>
                      <a:r>
                        <a:rPr lang="en-US" sz="1600" b="0" dirty="0">
                          <a:solidFill>
                            <a:schemeClr val="tx1"/>
                          </a:solidFill>
                          <a:latin typeface="Arial"/>
                        </a:rPr>
                        <a:t>, </a:t>
                      </a:r>
                      <a:r>
                        <a:rPr lang="en-US" sz="1600" b="0" i="1" dirty="0">
                          <a:solidFill>
                            <a:schemeClr val="tx1"/>
                          </a:solidFill>
                          <a:latin typeface="Arial"/>
                        </a:rPr>
                        <a:t>Pain </a:t>
                      </a:r>
                      <a:r>
                        <a:rPr lang="en-US" sz="1600" b="0" i="0" dirty="0">
                          <a:solidFill>
                            <a:schemeClr val="tx1"/>
                          </a:solidFill>
                          <a:latin typeface="Arial"/>
                        </a:rPr>
                        <a:t>2022;163(1):83-90.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92976894"/>
                  </a:ext>
                </a:extLst>
              </a:tr>
              <a:tr h="1199876">
                <a:tc>
                  <a:txBody>
                    <a:bodyPr/>
                    <a:lstStyle/>
                    <a:p>
                      <a:pPr algn="l"/>
                      <a:r>
                        <a:rPr lang="en-US" sz="1800" b="1" dirty="0">
                          <a:solidFill>
                            <a:schemeClr val="tx1"/>
                          </a:solidFill>
                          <a:latin typeface="Arial"/>
                        </a:rPr>
                        <a:t>Commercial &amp; Medicare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US" sz="2000" dirty="0">
                          <a:solidFill>
                            <a:schemeClr val="tx1"/>
                          </a:solidFill>
                          <a:latin typeface="Arial"/>
                        </a:rPr>
                        <a:t>Mental Health Crisis ↑ with 15% dose reduction, initially, and out to 24+ months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r>
                        <a:rPr lang="en-US" sz="1600" b="1" dirty="0" err="1">
                          <a:solidFill>
                            <a:schemeClr val="tx1"/>
                          </a:solidFill>
                          <a:latin typeface="Arial"/>
                        </a:rPr>
                        <a:t>Agnoli</a:t>
                      </a:r>
                      <a:r>
                        <a:rPr lang="en-US" sz="1600" dirty="0">
                          <a:solidFill>
                            <a:schemeClr val="tx1"/>
                          </a:solidFill>
                          <a:latin typeface="Arial"/>
                        </a:rPr>
                        <a:t>, </a:t>
                      </a:r>
                      <a:r>
                        <a:rPr lang="en-US" sz="1600" i="1" dirty="0">
                          <a:solidFill>
                            <a:schemeClr val="tx1"/>
                          </a:solidFill>
                          <a:latin typeface="Arial"/>
                        </a:rPr>
                        <a:t>JAMA</a:t>
                      </a:r>
                      <a:r>
                        <a:rPr lang="en-US" sz="1600" dirty="0">
                          <a:solidFill>
                            <a:schemeClr val="tx1"/>
                          </a:solidFill>
                          <a:latin typeface="Arial"/>
                        </a:rPr>
                        <a:t> 2021;326(5):411-419.</a:t>
                      </a:r>
                    </a:p>
                    <a:p>
                      <a:pPr algn="l"/>
                      <a:r>
                        <a:rPr lang="en-US" sz="1600" b="1" dirty="0">
                          <a:solidFill>
                            <a:schemeClr val="tx1"/>
                          </a:solidFill>
                          <a:latin typeface="Arial"/>
                        </a:rPr>
                        <a:t>Fenton</a:t>
                      </a:r>
                      <a:r>
                        <a:rPr lang="en-US" sz="1600" dirty="0">
                          <a:solidFill>
                            <a:schemeClr val="tx1"/>
                          </a:solidFill>
                          <a:latin typeface="Arial"/>
                        </a:rPr>
                        <a:t>, </a:t>
                      </a:r>
                      <a:r>
                        <a:rPr lang="en-US" sz="1600" i="1" dirty="0">
                          <a:solidFill>
                            <a:schemeClr val="tx1"/>
                          </a:solidFill>
                          <a:latin typeface="Arial"/>
                        </a:rPr>
                        <a:t>JAMA </a:t>
                      </a:r>
                      <a:r>
                        <a:rPr lang="en-US" sz="1600" i="1" dirty="0" err="1">
                          <a:solidFill>
                            <a:schemeClr val="tx1"/>
                          </a:solidFill>
                          <a:latin typeface="Arial"/>
                        </a:rPr>
                        <a:t>Netw</a:t>
                      </a:r>
                      <a:r>
                        <a:rPr lang="en-US" sz="1600" i="1" dirty="0">
                          <a:solidFill>
                            <a:schemeClr val="tx1"/>
                          </a:solidFill>
                          <a:latin typeface="Arial"/>
                        </a:rPr>
                        <a:t> Open </a:t>
                      </a:r>
                      <a:r>
                        <a:rPr lang="en-US" sz="1600" dirty="0">
                          <a:solidFill>
                            <a:schemeClr val="tx1"/>
                          </a:solidFill>
                          <a:latin typeface="Arial"/>
                        </a:rPr>
                        <a:t>2022;5(6):e2216726.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92546858"/>
                  </a:ext>
                </a:extLst>
              </a:tr>
              <a:tr h="745711">
                <a:tc>
                  <a:txBody>
                    <a:bodyPr/>
                    <a:lstStyle/>
                    <a:p>
                      <a:pPr algn="l"/>
                      <a:r>
                        <a:rPr lang="en-US" sz="1800" b="1" dirty="0">
                          <a:latin typeface="Arial"/>
                        </a:rPr>
                        <a:t>Medicare FFS and Advantage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latin typeface="Arial"/>
                        </a:rPr>
                        <a:t>Transient</a:t>
                      </a:r>
                      <a:r>
                        <a:rPr lang="en-US" sz="2000" dirty="0">
                          <a:latin typeface="Arial"/>
                        </a:rPr>
                        <a:t> increase in suicide attempts, opioid and alcohol withdrawal and hospital/ED 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1" dirty="0" err="1">
                          <a:latin typeface="Arial"/>
                        </a:rPr>
                        <a:t>Sabety</a:t>
                      </a:r>
                      <a:r>
                        <a:rPr lang="en-US" sz="1600" dirty="0">
                          <a:latin typeface="Arial"/>
                        </a:rPr>
                        <a:t>, </a:t>
                      </a:r>
                      <a:r>
                        <a:rPr lang="en-US" sz="1600" i="1" dirty="0">
                          <a:latin typeface="Arial"/>
                        </a:rPr>
                        <a:t>BMJ </a:t>
                      </a:r>
                      <a:r>
                        <a:rPr lang="en-US" sz="1600" i="0" dirty="0">
                          <a:latin typeface="Arial"/>
                        </a:rPr>
                        <a:t>2024 </a:t>
                      </a:r>
                      <a:r>
                        <a:rPr lang="en-US" sz="1600" dirty="0">
                          <a:solidFill>
                            <a:schemeClr val="tx1"/>
                          </a:solidFill>
                          <a:latin typeface="Arial"/>
                        </a:rPr>
                        <a:t>385:e076509</a:t>
                      </a:r>
                    </a:p>
                    <a:p>
                      <a:pPr algn="l"/>
                      <a:endParaRPr lang="en-US" sz="16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23190"/>
                  </a:ext>
                </a:extLst>
              </a:tr>
              <a:tr h="745711">
                <a:tc gridSpan="3">
                  <a:txBody>
                    <a:bodyPr/>
                    <a:lstStyle/>
                    <a:p>
                      <a:pPr algn="l"/>
                      <a:r>
                        <a:rPr lang="en-US" sz="1800" b="0" dirty="0">
                          <a:latin typeface="Arial"/>
                        </a:rPr>
                        <a:t>Variation in results </a:t>
                      </a:r>
                    </a:p>
                    <a:p>
                      <a:pPr algn="l"/>
                      <a:r>
                        <a:rPr lang="en-US" sz="1800" b="0" dirty="0">
                          <a:latin typeface="Arial"/>
                        </a:rPr>
                        <a:t>Great variation in methods of comparison and statistical control</a:t>
                      </a:r>
                    </a:p>
                    <a:p>
                      <a:pPr algn="l"/>
                      <a:r>
                        <a:rPr lang="en-US" sz="1800" b="0" dirty="0">
                          <a:latin typeface="Arial"/>
                        </a:rPr>
                        <a:t>None can say much about individual patients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hMerge="1">
                  <a:txBody>
                    <a:bodyPr/>
                    <a:lstStyle/>
                    <a:p>
                      <a:pPr algn="l"/>
                      <a:endParaRPr lang="en-US" sz="20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hMerge="1">
                  <a:txBody>
                    <a:bodyPr/>
                    <a:lstStyle/>
                    <a:p>
                      <a:pPr algn="l"/>
                      <a:endParaRPr lang="en-US" sz="16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597503987"/>
                  </a:ext>
                </a:extLst>
              </a:tr>
            </a:tbl>
          </a:graphicData>
        </a:graphic>
      </p:graphicFrame>
      <p:sp>
        <p:nvSpPr>
          <p:cNvPr id="7" name="Title 1">
            <a:extLst>
              <a:ext uri="{FF2B5EF4-FFF2-40B4-BE49-F238E27FC236}">
                <a16:creationId xmlns:a16="http://schemas.microsoft.com/office/drawing/2014/main" id="{B29909DB-D142-3A5F-2EBB-3A9EC156AD6C}"/>
              </a:ext>
            </a:extLst>
          </p:cNvPr>
          <p:cNvSpPr>
            <a:spLocks noGrp="1"/>
          </p:cNvSpPr>
          <p:nvPr>
            <p:ph type="title"/>
          </p:nvPr>
        </p:nvSpPr>
        <p:spPr>
          <a:xfrm>
            <a:off x="404949" y="386042"/>
            <a:ext cx="10928716" cy="995083"/>
          </a:xfrm>
        </p:spPr>
        <p:txBody>
          <a:bodyPr lIns="121920" tIns="60960" rIns="121920" bIns="60960" anchor="t"/>
          <a:lstStyle/>
          <a:p>
            <a:r>
              <a:rPr lang="en-US" b="1" dirty="0">
                <a:solidFill>
                  <a:schemeClr val="accent2"/>
                </a:solidFill>
              </a:rPr>
              <a:t>Signals Related to Suicide in Large Databases</a:t>
            </a:r>
          </a:p>
        </p:txBody>
      </p:sp>
    </p:spTree>
    <p:extLst>
      <p:ext uri="{BB962C8B-B14F-4D97-AF65-F5344CB8AC3E}">
        <p14:creationId xmlns:p14="http://schemas.microsoft.com/office/powerpoint/2010/main" val="202465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A54B-D2EA-8C69-8B2B-21C242CB5FFE}"/>
              </a:ext>
            </a:extLst>
          </p:cNvPr>
          <p:cNvSpPr>
            <a:spLocks noGrp="1"/>
          </p:cNvSpPr>
          <p:nvPr>
            <p:ph type="ctrTitle"/>
          </p:nvPr>
        </p:nvSpPr>
        <p:spPr/>
        <p:txBody>
          <a:bodyPr/>
          <a:lstStyle/>
          <a:p>
            <a:r>
              <a:rPr lang="en-US" dirty="0"/>
              <a:t>Thank-you!</a:t>
            </a:r>
          </a:p>
        </p:txBody>
      </p:sp>
      <p:sp>
        <p:nvSpPr>
          <p:cNvPr id="3" name="Subtitle 2">
            <a:extLst>
              <a:ext uri="{FF2B5EF4-FFF2-40B4-BE49-F238E27FC236}">
                <a16:creationId xmlns:a16="http://schemas.microsoft.com/office/drawing/2014/main" id="{F476ED16-9ECC-D7E3-0928-23F6752167C8}"/>
              </a:ext>
            </a:extLst>
          </p:cNvPr>
          <p:cNvSpPr>
            <a:spLocks noGrp="1"/>
          </p:cNvSpPr>
          <p:nvPr>
            <p:ph type="subTitle" idx="1"/>
          </p:nvPr>
        </p:nvSpPr>
        <p:spPr/>
        <p:txBody>
          <a:bodyPr/>
          <a:lstStyle/>
          <a:p>
            <a:r>
              <a:rPr lang="en-US" dirty="0"/>
              <a:t>Write to: </a:t>
            </a:r>
            <a:r>
              <a:rPr lang="en-US" dirty="0" err="1"/>
              <a:t>csiopioids@uabmc.edu</a:t>
            </a:r>
            <a:endParaRPr lang="en-US" dirty="0"/>
          </a:p>
        </p:txBody>
      </p:sp>
    </p:spTree>
    <p:extLst>
      <p:ext uri="{BB962C8B-B14F-4D97-AF65-F5344CB8AC3E}">
        <p14:creationId xmlns:p14="http://schemas.microsoft.com/office/powerpoint/2010/main" val="361111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3E97-9200-818B-69F6-3F5800EBCA6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B88A3F48-B4FE-FE2C-9DC9-E6D426DD02FA}"/>
              </a:ext>
            </a:extLst>
          </p:cNvPr>
          <p:cNvSpPr>
            <a:spLocks noGrp="1"/>
          </p:cNvSpPr>
          <p:nvPr>
            <p:ph idx="1"/>
          </p:nvPr>
        </p:nvSpPr>
        <p:spPr>
          <a:xfrm>
            <a:off x="1104293" y="1331259"/>
            <a:ext cx="10441596" cy="4195481"/>
          </a:xfrm>
        </p:spPr>
        <p:txBody>
          <a:bodyPr>
            <a:noAutofit/>
          </a:bodyPr>
          <a:lstStyle/>
          <a:p>
            <a:pPr>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Pain is a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suicide risk factor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(many studies)</a:t>
            </a:r>
            <a:r>
              <a:rPr lang="en-US" sz="2400" kern="100" dirty="0">
                <a:latin typeface="Aptos" panose="020B0004020202020204" pitchFamily="34" charset="0"/>
                <a:ea typeface="Aptos" panose="020B0004020202020204" pitchFamily="34" charset="0"/>
                <a:cs typeface="Times New Roman" panose="02020603050405020304" pitchFamily="18" charset="0"/>
              </a:rPr>
              <a:t> </a:t>
            </a:r>
          </a:p>
          <a:p>
            <a:pPr>
              <a:spcBef>
                <a:spcPts val="0"/>
              </a:spcBef>
            </a:pPr>
            <a:r>
              <a:rPr lang="en-US" sz="2400" kern="100" dirty="0">
                <a:latin typeface="Aptos" panose="020B0004020202020204" pitchFamily="34" charset="0"/>
                <a:ea typeface="Aptos" panose="020B0004020202020204" pitchFamily="34" charset="0"/>
                <a:cs typeface="Times New Roman" panose="02020603050405020304" pitchFamily="18" charset="0"/>
              </a:rPr>
              <a:t>Rx opioid reduction is a risk factor, and </a:t>
            </a:r>
            <a:r>
              <a:rPr lang="en-US" sz="2400" b="1" kern="100" dirty="0">
                <a:latin typeface="Aptos" panose="020B0004020202020204" pitchFamily="34" charset="0"/>
                <a:ea typeface="Aptos" panose="020B0004020202020204" pitchFamily="34" charset="0"/>
                <a:cs typeface="Times New Roman" panose="02020603050405020304" pitchFamily="18" charset="0"/>
              </a:rPr>
              <a:t>it’s </a:t>
            </a:r>
            <a:r>
              <a:rPr lang="en-US" sz="2400" b="1" u="sng" kern="100" dirty="0">
                <a:latin typeface="Aptos" panose="020B0004020202020204" pitchFamily="34" charset="0"/>
                <a:ea typeface="Aptos" panose="020B0004020202020204" pitchFamily="34" charset="0"/>
                <a:cs typeface="Times New Roman" panose="02020603050405020304" pitchFamily="18" charset="0"/>
              </a:rPr>
              <a:t>not</a:t>
            </a:r>
            <a:r>
              <a:rPr lang="en-US" sz="2400" b="1" kern="100" dirty="0">
                <a:latin typeface="Aptos" panose="020B0004020202020204" pitchFamily="34" charset="0"/>
                <a:ea typeface="Aptos" panose="020B0004020202020204" pitchFamily="34" charset="0"/>
                <a:cs typeface="Times New Roman" panose="02020603050405020304" pitchFamily="18" charset="0"/>
              </a:rPr>
              <a:t> consistently tied to withdrawal</a:t>
            </a:r>
          </a:p>
          <a:p>
            <a:pPr>
              <a:spcBef>
                <a:spcPts val="0"/>
              </a:spcBef>
            </a:pPr>
            <a:endParaRPr lang="en-US" sz="2400" b="1" kern="100" dirty="0">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2400" kern="100" dirty="0">
                <a:latin typeface="Aptos" panose="020B0004020202020204" pitchFamily="34" charset="0"/>
                <a:ea typeface="Aptos" panose="020B0004020202020204" pitchFamily="34" charset="0"/>
                <a:cs typeface="Times New Roman" panose="02020603050405020304" pitchFamily="18" charset="0"/>
              </a:rPr>
              <a:t>That doesn’t mean suicide is the </a:t>
            </a:r>
            <a:r>
              <a:rPr lang="en-US" sz="2400" b="1" kern="100" dirty="0">
                <a:latin typeface="Aptos" panose="020B0004020202020204" pitchFamily="34" charset="0"/>
                <a:ea typeface="Aptos" panose="020B0004020202020204" pitchFamily="34" charset="0"/>
                <a:cs typeface="Times New Roman" panose="02020603050405020304" pitchFamily="18" charset="0"/>
              </a:rPr>
              <a:t>uniform &amp; expected outcome</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114300" lvl="1" indent="0">
              <a:spcBef>
                <a:spcPts val="0"/>
              </a:spcBef>
              <a:buNone/>
            </a:pP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342900">
              <a:spcBef>
                <a:spcPts val="0"/>
              </a:spcBef>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Preventing suicide after opioid reduction requires inquiry regarding events and context surrounding actual deaths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buNone/>
            </a:pPr>
            <a:r>
              <a:rPr lang="en-US" sz="2400" dirty="0">
                <a:latin typeface="Aptos" panose="020B0004020202020204" pitchFamily="34" charset="0"/>
                <a:cs typeface="Times New Roman" panose="02020603050405020304" pitchFamily="18" charset="0"/>
              </a:rPr>
              <a:t>Detailed inquiry for one suicide = “psychological autopsy”</a:t>
            </a:r>
          </a:p>
          <a:p>
            <a:r>
              <a:rPr lang="en-US" sz="2400" dirty="0">
                <a:latin typeface="Aptos" panose="020B0004020202020204" pitchFamily="34" charset="0"/>
                <a:cs typeface="Times New Roman" panose="02020603050405020304" pitchFamily="18" charset="0"/>
              </a:rPr>
              <a:t>Recruitment of suicide loss survivors </a:t>
            </a:r>
            <a:r>
              <a:rPr lang="en-US" sz="2400" b="1" dirty="0">
                <a:latin typeface="Aptos" panose="020B0004020202020204" pitchFamily="34" charset="0"/>
                <a:cs typeface="Times New Roman" panose="02020603050405020304" pitchFamily="18" charset="0"/>
              </a:rPr>
              <a:t>from the US public at large </a:t>
            </a:r>
            <a:r>
              <a:rPr lang="en-US" sz="2400" dirty="0">
                <a:latin typeface="Aptos" panose="020B0004020202020204" pitchFamily="34" charset="0"/>
                <a:cs typeface="Times New Roman" panose="02020603050405020304" pitchFamily="18" charset="0"/>
              </a:rPr>
              <a:t>is novel, and yet it’s the only way to ethically solicit the data</a:t>
            </a:r>
            <a:endParaRPr lang="en-US" sz="2400" dirty="0"/>
          </a:p>
        </p:txBody>
      </p:sp>
      <p:sp>
        <p:nvSpPr>
          <p:cNvPr id="4" name="TextBox 3">
            <a:extLst>
              <a:ext uri="{FF2B5EF4-FFF2-40B4-BE49-F238E27FC236}">
                <a16:creationId xmlns:a16="http://schemas.microsoft.com/office/drawing/2014/main" id="{0BBFEDDE-3187-358B-8B50-95C259D64E4E}"/>
              </a:ext>
            </a:extLst>
          </p:cNvPr>
          <p:cNvSpPr txBox="1"/>
          <p:nvPr/>
        </p:nvSpPr>
        <p:spPr>
          <a:xfrm>
            <a:off x="406400" y="5816600"/>
            <a:ext cx="5359400" cy="1200329"/>
          </a:xfrm>
          <a:prstGeom prst="rect">
            <a:avLst/>
          </a:prstGeom>
          <a:noFill/>
        </p:spPr>
        <p:txBody>
          <a:bodyPr wrap="square" rtlCol="0">
            <a:spAutoFit/>
          </a:bodyPr>
          <a:lstStyle/>
          <a:p>
            <a:pPr algn="l"/>
            <a:r>
              <a:rPr lang="en-US" sz="1800" b="1" dirty="0" err="1">
                <a:solidFill>
                  <a:schemeClr val="tx1"/>
                </a:solidFill>
                <a:latin typeface="Arial"/>
              </a:rPr>
              <a:t>Agnoli</a:t>
            </a:r>
            <a:r>
              <a:rPr lang="en-US" sz="1800" dirty="0">
                <a:solidFill>
                  <a:schemeClr val="tx1"/>
                </a:solidFill>
                <a:latin typeface="Arial"/>
              </a:rPr>
              <a:t>, </a:t>
            </a:r>
            <a:r>
              <a:rPr lang="en-US" sz="1800" i="1" dirty="0">
                <a:solidFill>
                  <a:schemeClr val="tx1"/>
                </a:solidFill>
                <a:latin typeface="Arial"/>
              </a:rPr>
              <a:t>JAMA</a:t>
            </a:r>
            <a:r>
              <a:rPr lang="en-US" sz="1800" dirty="0">
                <a:solidFill>
                  <a:schemeClr val="tx1"/>
                </a:solidFill>
                <a:latin typeface="Arial"/>
              </a:rPr>
              <a:t> 2021;326(5):411-419.</a:t>
            </a:r>
          </a:p>
          <a:p>
            <a:pPr algn="l"/>
            <a:r>
              <a:rPr lang="en-US" sz="1800" b="1" dirty="0">
                <a:solidFill>
                  <a:schemeClr val="tx1"/>
                </a:solidFill>
                <a:latin typeface="Arial"/>
              </a:rPr>
              <a:t>Fenton</a:t>
            </a:r>
            <a:r>
              <a:rPr lang="en-US" sz="1800" dirty="0">
                <a:solidFill>
                  <a:schemeClr val="tx1"/>
                </a:solidFill>
                <a:latin typeface="Arial"/>
              </a:rPr>
              <a:t>, </a:t>
            </a:r>
            <a:r>
              <a:rPr lang="en-US" sz="1800" i="1" dirty="0">
                <a:solidFill>
                  <a:schemeClr val="tx1"/>
                </a:solidFill>
                <a:latin typeface="Arial"/>
              </a:rPr>
              <a:t>JAMA </a:t>
            </a:r>
            <a:r>
              <a:rPr lang="en-US" sz="1800" i="1" dirty="0" err="1">
                <a:solidFill>
                  <a:schemeClr val="tx1"/>
                </a:solidFill>
                <a:latin typeface="Arial"/>
              </a:rPr>
              <a:t>Netw</a:t>
            </a:r>
            <a:r>
              <a:rPr lang="en-US" sz="1800" i="1" dirty="0">
                <a:solidFill>
                  <a:schemeClr val="tx1"/>
                </a:solidFill>
                <a:latin typeface="Arial"/>
              </a:rPr>
              <a:t> Open </a:t>
            </a:r>
            <a:r>
              <a:rPr lang="en-US" sz="1800" dirty="0">
                <a:solidFill>
                  <a:schemeClr val="tx1"/>
                </a:solidFill>
                <a:latin typeface="Arial"/>
              </a:rPr>
              <a:t>2022;5(6):e2216726. </a:t>
            </a:r>
          </a:p>
          <a:p>
            <a:r>
              <a:rPr lang="en-US" sz="1800" b="1" dirty="0" err="1">
                <a:latin typeface="Arial"/>
              </a:rPr>
              <a:t>Sabety</a:t>
            </a:r>
            <a:r>
              <a:rPr lang="en-US" sz="1800" dirty="0">
                <a:latin typeface="Arial"/>
              </a:rPr>
              <a:t>, </a:t>
            </a:r>
            <a:r>
              <a:rPr lang="en-US" sz="1800" i="1" dirty="0">
                <a:latin typeface="Arial"/>
              </a:rPr>
              <a:t>BMJ </a:t>
            </a:r>
            <a:r>
              <a:rPr lang="en-US" sz="1800" i="0" dirty="0">
                <a:latin typeface="Arial"/>
              </a:rPr>
              <a:t>2024 </a:t>
            </a:r>
            <a:r>
              <a:rPr lang="en-US" sz="1800" dirty="0">
                <a:solidFill>
                  <a:schemeClr val="tx1"/>
                </a:solidFill>
                <a:latin typeface="Arial"/>
              </a:rPr>
              <a:t>385:e076509</a:t>
            </a:r>
          </a:p>
          <a:p>
            <a:endParaRPr lang="en-US" dirty="0"/>
          </a:p>
        </p:txBody>
      </p:sp>
      <p:sp>
        <p:nvSpPr>
          <p:cNvPr id="5" name="TextBox 4">
            <a:extLst>
              <a:ext uri="{FF2B5EF4-FFF2-40B4-BE49-F238E27FC236}">
                <a16:creationId xmlns:a16="http://schemas.microsoft.com/office/drawing/2014/main" id="{91AAACF3-035B-8E14-F084-85F55DE807A9}"/>
              </a:ext>
            </a:extLst>
          </p:cNvPr>
          <p:cNvSpPr txBox="1"/>
          <p:nvPr/>
        </p:nvSpPr>
        <p:spPr>
          <a:xfrm>
            <a:off x="6426202" y="5791200"/>
            <a:ext cx="5359400" cy="923330"/>
          </a:xfrm>
          <a:prstGeom prst="rect">
            <a:avLst/>
          </a:prstGeom>
          <a:noFill/>
        </p:spPr>
        <p:txBody>
          <a:bodyPr wrap="square" rtlCol="0">
            <a:spAutoFit/>
          </a:bodyPr>
          <a:lstStyle/>
          <a:p>
            <a:pPr algn="l"/>
            <a:r>
              <a:rPr lang="en-US" sz="1800" b="1" dirty="0" err="1">
                <a:solidFill>
                  <a:schemeClr val="tx1"/>
                </a:solidFill>
                <a:latin typeface="Arial"/>
              </a:rPr>
              <a:t>Hallvik</a:t>
            </a:r>
            <a:r>
              <a:rPr lang="en-US" sz="1800" b="0" dirty="0">
                <a:solidFill>
                  <a:schemeClr val="tx1"/>
                </a:solidFill>
                <a:latin typeface="Arial"/>
              </a:rPr>
              <a:t>, </a:t>
            </a:r>
            <a:r>
              <a:rPr lang="en-US" sz="1800" b="0" i="1" dirty="0">
                <a:solidFill>
                  <a:schemeClr val="tx1"/>
                </a:solidFill>
                <a:latin typeface="Arial"/>
              </a:rPr>
              <a:t>Pain </a:t>
            </a:r>
            <a:r>
              <a:rPr lang="en-US" sz="1800" b="0" i="0" dirty="0">
                <a:solidFill>
                  <a:schemeClr val="tx1"/>
                </a:solidFill>
                <a:latin typeface="Arial"/>
              </a:rPr>
              <a:t>2022;163(1):83-90. </a:t>
            </a:r>
          </a:p>
          <a:p>
            <a:r>
              <a:rPr lang="en-US" sz="1800" b="1" dirty="0">
                <a:solidFill>
                  <a:schemeClr val="tx1"/>
                </a:solidFill>
                <a:latin typeface="Arial"/>
              </a:rPr>
              <a:t>Oliva</a:t>
            </a:r>
            <a:r>
              <a:rPr lang="en-US" sz="1800" dirty="0">
                <a:solidFill>
                  <a:schemeClr val="tx1"/>
                </a:solidFill>
                <a:latin typeface="Arial"/>
              </a:rPr>
              <a:t> </a:t>
            </a:r>
            <a:r>
              <a:rPr lang="en-US" sz="1800" i="1" dirty="0">
                <a:solidFill>
                  <a:schemeClr val="tx1"/>
                </a:solidFill>
                <a:latin typeface="Arial"/>
              </a:rPr>
              <a:t>BMJ</a:t>
            </a:r>
            <a:r>
              <a:rPr lang="en-US" sz="1800" dirty="0">
                <a:solidFill>
                  <a:schemeClr val="tx1"/>
                </a:solidFill>
                <a:latin typeface="Arial"/>
              </a:rPr>
              <a:t> 2020;368:m283 </a:t>
            </a:r>
          </a:p>
          <a:p>
            <a:pPr algn="l"/>
            <a:endParaRPr lang="en-US" sz="1800" b="0" i="0" dirty="0">
              <a:solidFill>
                <a:schemeClr val="tx1"/>
              </a:solidFill>
              <a:latin typeface="Arial"/>
            </a:endParaRPr>
          </a:p>
        </p:txBody>
      </p:sp>
    </p:spTree>
    <p:extLst>
      <p:ext uri="{BB962C8B-B14F-4D97-AF65-F5344CB8AC3E}">
        <p14:creationId xmlns:p14="http://schemas.microsoft.com/office/powerpoint/2010/main" val="210170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EBC14-2AB1-EF8F-8827-0A360FE3C2F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BAD323-33BB-68C2-8BC3-6B6C8E9CF10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29174FE-B75C-4106-F0C4-278A17C58225}"/>
              </a:ext>
            </a:extLst>
          </p:cNvPr>
          <p:cNvSpPr>
            <a:spLocks noGrp="1"/>
          </p:cNvSpPr>
          <p:nvPr>
            <p:ph idx="1"/>
          </p:nvPr>
        </p:nvSpPr>
        <p:spPr>
          <a:xfrm>
            <a:off x="1370012" y="1633818"/>
            <a:ext cx="8946541" cy="4195481"/>
          </a:xfrm>
        </p:spPr>
        <p:txBody>
          <a:bodyPr>
            <a:normAutofit/>
          </a:bodyPr>
          <a:lstStyle/>
          <a:p>
            <a:pPr marL="0" indent="0">
              <a:lnSpc>
                <a:spcPct val="100000"/>
              </a:lnSpc>
              <a:buNone/>
            </a:pPr>
            <a:r>
              <a:rPr lang="en-US" sz="2800" b="1" dirty="0"/>
              <a:t>Today</a:t>
            </a:r>
            <a:r>
              <a:rPr lang="en-US" sz="2800" dirty="0"/>
              <a:t>: To identify actionable opportunities for suicide prevention based on preliminary results from an ongoing psychological autopsy study</a:t>
            </a:r>
          </a:p>
          <a:p>
            <a:pPr marL="0" indent="0">
              <a:lnSpc>
                <a:spcPct val="100000"/>
              </a:lnSpc>
              <a:buNone/>
            </a:pPr>
            <a:endParaRPr lang="en-US" sz="2800" dirty="0"/>
          </a:p>
          <a:p>
            <a:pPr marL="0" indent="0">
              <a:lnSpc>
                <a:spcPct val="100000"/>
              </a:lnSpc>
              <a:buNone/>
            </a:pPr>
            <a:r>
              <a:rPr lang="en-US" sz="2800" b="1" dirty="0"/>
              <a:t>Aim 1</a:t>
            </a:r>
            <a:r>
              <a:rPr lang="en-US" sz="2800" dirty="0"/>
              <a:t>: To characterize patient and context factors associated with death by suicide in the context of Rx opioid reduction</a:t>
            </a:r>
          </a:p>
        </p:txBody>
      </p:sp>
      <p:sp>
        <p:nvSpPr>
          <p:cNvPr id="7" name="Title 1">
            <a:extLst>
              <a:ext uri="{FF2B5EF4-FFF2-40B4-BE49-F238E27FC236}">
                <a16:creationId xmlns:a16="http://schemas.microsoft.com/office/drawing/2014/main" id="{49D20438-BE7C-9EE3-D976-B256AD1B884A}"/>
              </a:ext>
            </a:extLst>
          </p:cNvPr>
          <p:cNvSpPr txBox="1">
            <a:spLocks/>
          </p:cNvSpPr>
          <p:nvPr/>
        </p:nvSpPr>
        <p:spPr>
          <a:xfrm>
            <a:off x="646111" y="452717"/>
            <a:ext cx="10928716" cy="995083"/>
          </a:xfrm>
        </p:spPr>
        <p:txBody>
          <a:bodyPr lIns="121920" tIns="60960" rIns="121920" bIns="60960" anchor="t"/>
          <a:lstStyle>
            <a:lvl1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1pPr>
            <a:lvl2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2pPr>
            <a:lvl3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3pPr>
            <a:lvl4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4pPr>
            <a:lvl5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5pPr>
            <a:lvl6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6pPr>
            <a:lvl7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7pPr>
            <a:lvl8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8pPr>
            <a:lvl9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9pPr>
          </a:lstStyle>
          <a:p>
            <a:endParaRPr lang="en-US" sz="3200" dirty="0"/>
          </a:p>
        </p:txBody>
      </p:sp>
      <p:sp>
        <p:nvSpPr>
          <p:cNvPr id="2" name="TextBox 1">
            <a:extLst>
              <a:ext uri="{FF2B5EF4-FFF2-40B4-BE49-F238E27FC236}">
                <a16:creationId xmlns:a16="http://schemas.microsoft.com/office/drawing/2014/main" id="{B640A5FC-0072-1F12-E040-FF0FF3384C4F}"/>
              </a:ext>
            </a:extLst>
          </p:cNvPr>
          <p:cNvSpPr txBox="1"/>
          <p:nvPr/>
        </p:nvSpPr>
        <p:spPr>
          <a:xfrm>
            <a:off x="762000" y="1130300"/>
            <a:ext cx="1081282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dirty="0">
              <a:solidFill>
                <a:srgbClr val="231F20"/>
              </a:solidFill>
              <a:effectLst/>
              <a:latin typeface="Helvetica" pitchFamily="2"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10597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CB10-B69E-9F27-4D10-FC3E39DCD48D}"/>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3AC71D1F-813A-DFF5-BB2C-75935546BBAA}"/>
              </a:ext>
            </a:extLst>
          </p:cNvPr>
          <p:cNvGrpSpPr/>
          <p:nvPr/>
        </p:nvGrpSpPr>
        <p:grpSpPr>
          <a:xfrm>
            <a:off x="6777995" y="3442510"/>
            <a:ext cx="1601476" cy="1131166"/>
            <a:chOff x="6777995" y="3442510"/>
            <a:chExt cx="1601476" cy="1131166"/>
          </a:xfrm>
        </p:grpSpPr>
        <p:pic>
          <p:nvPicPr>
            <p:cNvPr id="12" name="Graphic 11" descr="Scales of justice with solid fill">
              <a:extLst>
                <a:ext uri="{FF2B5EF4-FFF2-40B4-BE49-F238E27FC236}">
                  <a16:creationId xmlns:a16="http://schemas.microsoft.com/office/drawing/2014/main" id="{43A15C46-599F-46DF-C153-1EFA719F6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8264" y="3733805"/>
              <a:ext cx="844711" cy="839871"/>
            </a:xfrm>
            <a:prstGeom prst="rect">
              <a:avLst/>
            </a:prstGeom>
          </p:spPr>
        </p:pic>
        <p:sp>
          <p:nvSpPr>
            <p:cNvPr id="47" name="TextBox 46">
              <a:extLst>
                <a:ext uri="{FF2B5EF4-FFF2-40B4-BE49-F238E27FC236}">
                  <a16:creationId xmlns:a16="http://schemas.microsoft.com/office/drawing/2014/main" id="{2A47831D-22B7-D58D-143C-50FEBC708EF2}"/>
                </a:ext>
              </a:extLst>
            </p:cNvPr>
            <p:cNvSpPr txBox="1"/>
            <p:nvPr/>
          </p:nvSpPr>
          <p:spPr>
            <a:xfrm>
              <a:off x="6777995" y="3442510"/>
              <a:ext cx="1601476" cy="338554"/>
            </a:xfrm>
            <a:prstGeom prst="rect">
              <a:avLst/>
            </a:prstGeom>
            <a:noFill/>
          </p:spPr>
          <p:txBody>
            <a:bodyPr wrap="square" rtlCol="0">
              <a:spAutoFit/>
            </a:bodyPr>
            <a:lstStyle/>
            <a:p>
              <a:r>
                <a:rPr lang="en-US" sz="1600" b="1" dirty="0">
                  <a:solidFill>
                    <a:schemeClr val="tx1">
                      <a:lumMod val="85000"/>
                    </a:schemeClr>
                  </a:solidFill>
                </a:rPr>
                <a:t>Adjudication</a:t>
              </a:r>
              <a:endParaRPr lang="en-US" b="1" dirty="0">
                <a:solidFill>
                  <a:schemeClr val="tx1">
                    <a:lumMod val="85000"/>
                  </a:schemeClr>
                </a:solidFill>
              </a:endParaRPr>
            </a:p>
          </p:txBody>
        </p:sp>
        <p:cxnSp>
          <p:nvCxnSpPr>
            <p:cNvPr id="50" name="Straight Arrow Connector 49">
              <a:extLst>
                <a:ext uri="{FF2B5EF4-FFF2-40B4-BE49-F238E27FC236}">
                  <a16:creationId xmlns:a16="http://schemas.microsoft.com/office/drawing/2014/main" id="{ACA6BD75-4F37-E9B1-B684-DBEB5DA46F87}"/>
                </a:ext>
              </a:extLst>
            </p:cNvPr>
            <p:cNvCxnSpPr>
              <a:cxnSpLocks/>
            </p:cNvCxnSpPr>
            <p:nvPr/>
          </p:nvCxnSpPr>
          <p:spPr>
            <a:xfrm>
              <a:off x="8039789" y="4076881"/>
              <a:ext cx="339682" cy="0"/>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575C26E-6F4F-96D5-1010-9AA5CC5DF4D2}"/>
              </a:ext>
            </a:extLst>
          </p:cNvPr>
          <p:cNvGrpSpPr/>
          <p:nvPr/>
        </p:nvGrpSpPr>
        <p:grpSpPr>
          <a:xfrm>
            <a:off x="4431959" y="3190529"/>
            <a:ext cx="2516761" cy="1310786"/>
            <a:chOff x="4431959" y="3190529"/>
            <a:chExt cx="2516761" cy="1310786"/>
          </a:xfrm>
        </p:grpSpPr>
        <p:grpSp>
          <p:nvGrpSpPr>
            <p:cNvPr id="34" name="Group 33">
              <a:extLst>
                <a:ext uri="{FF2B5EF4-FFF2-40B4-BE49-F238E27FC236}">
                  <a16:creationId xmlns:a16="http://schemas.microsoft.com/office/drawing/2014/main" id="{650A513A-55B2-BF33-2EC4-0371A7A6B21F}"/>
                </a:ext>
              </a:extLst>
            </p:cNvPr>
            <p:cNvGrpSpPr/>
            <p:nvPr/>
          </p:nvGrpSpPr>
          <p:grpSpPr>
            <a:xfrm>
              <a:off x="4593014" y="3682877"/>
              <a:ext cx="1876881" cy="818438"/>
              <a:chOff x="8290404" y="3597059"/>
              <a:chExt cx="2393896" cy="914400"/>
            </a:xfrm>
            <a:solidFill>
              <a:schemeClr val="tx1">
                <a:lumMod val="85000"/>
              </a:schemeClr>
            </a:solidFill>
          </p:grpSpPr>
          <p:pic>
            <p:nvPicPr>
              <p:cNvPr id="35" name="Graphic 34" descr="Table with solid fill">
                <a:extLst>
                  <a:ext uri="{FF2B5EF4-FFF2-40B4-BE49-F238E27FC236}">
                    <a16:creationId xmlns:a16="http://schemas.microsoft.com/office/drawing/2014/main" id="{32E54867-2DD3-2E42-A998-69EB483661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0404" y="3597059"/>
                <a:ext cx="914400" cy="914400"/>
              </a:xfrm>
              <a:prstGeom prst="rect">
                <a:avLst/>
              </a:prstGeom>
            </p:spPr>
          </p:pic>
          <p:pic>
            <p:nvPicPr>
              <p:cNvPr id="36" name="Graphic 35" descr="Table with solid fill">
                <a:extLst>
                  <a:ext uri="{FF2B5EF4-FFF2-40B4-BE49-F238E27FC236}">
                    <a16:creationId xmlns:a16="http://schemas.microsoft.com/office/drawing/2014/main" id="{58EC2E6F-CB24-C39A-6782-F5F90637C4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2339" y="3597059"/>
                <a:ext cx="914400" cy="914400"/>
              </a:xfrm>
              <a:prstGeom prst="rect">
                <a:avLst/>
              </a:prstGeom>
            </p:spPr>
          </p:pic>
          <p:pic>
            <p:nvPicPr>
              <p:cNvPr id="37" name="Graphic 36" descr="Table with solid fill">
                <a:extLst>
                  <a:ext uri="{FF2B5EF4-FFF2-40B4-BE49-F238E27FC236}">
                    <a16:creationId xmlns:a16="http://schemas.microsoft.com/office/drawing/2014/main" id="{53E1B492-D638-3980-7CFF-26770F30B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9900" y="3597059"/>
                <a:ext cx="914400" cy="914400"/>
              </a:xfrm>
              <a:prstGeom prst="rect">
                <a:avLst/>
              </a:prstGeom>
            </p:spPr>
          </p:pic>
        </p:grpSp>
        <p:cxnSp>
          <p:nvCxnSpPr>
            <p:cNvPr id="46" name="Straight Arrow Connector 45">
              <a:extLst>
                <a:ext uri="{FF2B5EF4-FFF2-40B4-BE49-F238E27FC236}">
                  <a16:creationId xmlns:a16="http://schemas.microsoft.com/office/drawing/2014/main" id="{E6FAE413-95D6-192F-037C-935D4035AB1E}"/>
                </a:ext>
              </a:extLst>
            </p:cNvPr>
            <p:cNvCxnSpPr>
              <a:cxnSpLocks/>
            </p:cNvCxnSpPr>
            <p:nvPr/>
          </p:nvCxnSpPr>
          <p:spPr>
            <a:xfrm>
              <a:off x="6469895" y="4103863"/>
              <a:ext cx="478825" cy="0"/>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C49810D-0871-FACA-E208-8F0FD3A403C0}"/>
                </a:ext>
              </a:extLst>
            </p:cNvPr>
            <p:cNvSpPr txBox="1"/>
            <p:nvPr/>
          </p:nvSpPr>
          <p:spPr>
            <a:xfrm>
              <a:off x="4431959" y="3190529"/>
              <a:ext cx="2202420" cy="584775"/>
            </a:xfrm>
            <a:prstGeom prst="rect">
              <a:avLst/>
            </a:prstGeom>
            <a:noFill/>
          </p:spPr>
          <p:txBody>
            <a:bodyPr wrap="square" rtlCol="0">
              <a:spAutoFit/>
            </a:bodyPr>
            <a:lstStyle/>
            <a:p>
              <a:pPr algn="ctr"/>
              <a:r>
                <a:rPr lang="en-US" sz="1600" dirty="0">
                  <a:solidFill>
                    <a:schemeClr val="tx1">
                      <a:lumMod val="85000"/>
                    </a:schemeClr>
                  </a:solidFill>
                </a:rPr>
                <a:t>Detailed Screener</a:t>
              </a:r>
            </a:p>
            <a:p>
              <a:pPr algn="ctr"/>
              <a:r>
                <a:rPr lang="en-US" sz="1600" dirty="0">
                  <a:solidFill>
                    <a:schemeClr val="tx1">
                      <a:lumMod val="85000"/>
                    </a:schemeClr>
                  </a:solidFill>
                </a:rPr>
                <a:t>by phone or online </a:t>
              </a:r>
            </a:p>
          </p:txBody>
        </p:sp>
      </p:grpSp>
      <p:sp>
        <p:nvSpPr>
          <p:cNvPr id="59" name="Title 58">
            <a:extLst>
              <a:ext uri="{FF2B5EF4-FFF2-40B4-BE49-F238E27FC236}">
                <a16:creationId xmlns:a16="http://schemas.microsoft.com/office/drawing/2014/main" id="{98738A08-E135-ECD7-D851-78A66930D348}"/>
              </a:ext>
            </a:extLst>
          </p:cNvPr>
          <p:cNvSpPr>
            <a:spLocks noGrp="1"/>
          </p:cNvSpPr>
          <p:nvPr>
            <p:ph type="title"/>
          </p:nvPr>
        </p:nvSpPr>
        <p:spPr>
          <a:xfrm>
            <a:off x="1765288" y="509458"/>
            <a:ext cx="8750267" cy="1009835"/>
          </a:xfrm>
        </p:spPr>
        <p:txBody>
          <a:bodyPr>
            <a:normAutofit fontScale="90000"/>
          </a:bodyPr>
          <a:lstStyle/>
          <a:p>
            <a:pPr algn="ctr"/>
            <a:r>
              <a:rPr lang="en-US" sz="4000" b="1" dirty="0">
                <a:latin typeface="Arial" panose="020B0604020202020204" pitchFamily="34" charset="0"/>
                <a:cs typeface="Arial" panose="020B0604020202020204" pitchFamily="34" charset="0"/>
              </a:rPr>
              <a:t>The major challenge: recruitment</a:t>
            </a:r>
            <a:br>
              <a:rPr lang="en-US" sz="4000" b="1"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No “master list” and extreme </a:t>
            </a:r>
            <a:r>
              <a:rPr lang="en-US" sz="4000" b="1" i="1" dirty="0">
                <a:latin typeface="Arial" panose="020B0604020202020204" pitchFamily="34" charset="0"/>
                <a:cs typeface="Arial" panose="020B0604020202020204" pitchFamily="34" charset="0"/>
              </a:rPr>
              <a:t>stigma</a:t>
            </a:r>
            <a:br>
              <a:rPr lang="en-US" sz="4000" i="1"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A59659F-CA89-070A-C33D-52025C20118F}"/>
              </a:ext>
            </a:extLst>
          </p:cNvPr>
          <p:cNvGrpSpPr/>
          <p:nvPr/>
        </p:nvGrpSpPr>
        <p:grpSpPr>
          <a:xfrm>
            <a:off x="2333351" y="3053123"/>
            <a:ext cx="2280194" cy="2016465"/>
            <a:chOff x="2333351" y="3053123"/>
            <a:chExt cx="2280194" cy="2016465"/>
          </a:xfrm>
        </p:grpSpPr>
        <p:pic>
          <p:nvPicPr>
            <p:cNvPr id="18" name="Graphic 17" descr="Telephone with solid fill">
              <a:extLst>
                <a:ext uri="{FF2B5EF4-FFF2-40B4-BE49-F238E27FC236}">
                  <a16:creationId xmlns:a16="http://schemas.microsoft.com/office/drawing/2014/main" id="{A0B3FF61-B6F5-09D1-DBA5-F958EE0088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21623" y="3053123"/>
              <a:ext cx="592578" cy="589183"/>
            </a:xfrm>
            <a:prstGeom prst="rect">
              <a:avLst/>
            </a:prstGeom>
          </p:spPr>
        </p:pic>
        <p:pic>
          <p:nvPicPr>
            <p:cNvPr id="20" name="Graphic 19" descr="Table with solid fill">
              <a:extLst>
                <a:ext uri="{FF2B5EF4-FFF2-40B4-BE49-F238E27FC236}">
                  <a16:creationId xmlns:a16="http://schemas.microsoft.com/office/drawing/2014/main" id="{25588189-C715-2C1D-AE05-6365A21AD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7441" y="3682841"/>
              <a:ext cx="852868" cy="847981"/>
            </a:xfrm>
            <a:prstGeom prst="rect">
              <a:avLst/>
            </a:prstGeom>
          </p:spPr>
        </p:pic>
        <p:sp>
          <p:nvSpPr>
            <p:cNvPr id="26" name="TextBox 25">
              <a:extLst>
                <a:ext uri="{FF2B5EF4-FFF2-40B4-BE49-F238E27FC236}">
                  <a16:creationId xmlns:a16="http://schemas.microsoft.com/office/drawing/2014/main" id="{95BFC30F-EE51-2371-539D-80995DBBA75A}"/>
                </a:ext>
              </a:extLst>
            </p:cNvPr>
            <p:cNvSpPr txBox="1"/>
            <p:nvPr/>
          </p:nvSpPr>
          <p:spPr>
            <a:xfrm>
              <a:off x="2368410" y="3403118"/>
              <a:ext cx="1303785" cy="338554"/>
            </a:xfrm>
            <a:prstGeom prst="rect">
              <a:avLst/>
            </a:prstGeom>
            <a:noFill/>
          </p:spPr>
          <p:txBody>
            <a:bodyPr wrap="square" lIns="27432" rIns="36576" rtlCol="0">
              <a:spAutoFit/>
            </a:bodyPr>
            <a:lstStyle/>
            <a:p>
              <a:pPr algn="ctr"/>
              <a:r>
                <a:rPr lang="en-US" sz="1600" dirty="0" err="1">
                  <a:solidFill>
                    <a:schemeClr val="tx1">
                      <a:lumMod val="85000"/>
                    </a:schemeClr>
                  </a:solidFill>
                </a:rPr>
                <a:t>Prescreener</a:t>
              </a:r>
              <a:endParaRPr lang="en-US" sz="1600" dirty="0">
                <a:solidFill>
                  <a:schemeClr val="tx1">
                    <a:lumMod val="85000"/>
                  </a:schemeClr>
                </a:solidFill>
              </a:endParaRPr>
            </a:p>
          </p:txBody>
        </p:sp>
        <p:pic>
          <p:nvPicPr>
            <p:cNvPr id="27" name="Graphic 26" descr="Email with solid fill">
              <a:extLst>
                <a:ext uri="{FF2B5EF4-FFF2-40B4-BE49-F238E27FC236}">
                  <a16:creationId xmlns:a16="http://schemas.microsoft.com/office/drawing/2014/main" id="{88ABB1E5-9ED5-3125-17BE-EAF4D87700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255" y="4532992"/>
              <a:ext cx="539688" cy="536596"/>
            </a:xfrm>
            <a:prstGeom prst="rect">
              <a:avLst/>
            </a:prstGeom>
          </p:spPr>
        </p:pic>
        <p:cxnSp>
          <p:nvCxnSpPr>
            <p:cNvPr id="28" name="Straight Arrow Connector 27">
              <a:extLst>
                <a:ext uri="{FF2B5EF4-FFF2-40B4-BE49-F238E27FC236}">
                  <a16:creationId xmlns:a16="http://schemas.microsoft.com/office/drawing/2014/main" id="{B005AC62-FF51-B75F-71D5-3A3C649F49BF}"/>
                </a:ext>
              </a:extLst>
            </p:cNvPr>
            <p:cNvCxnSpPr>
              <a:cxnSpLocks/>
            </p:cNvCxnSpPr>
            <p:nvPr/>
          </p:nvCxnSpPr>
          <p:spPr>
            <a:xfrm>
              <a:off x="3569541" y="4103863"/>
              <a:ext cx="879857" cy="0"/>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2F23E68F-50DF-C60E-F5F3-651F0B8425D5}"/>
                </a:ext>
              </a:extLst>
            </p:cNvPr>
            <p:cNvSpPr/>
            <p:nvPr/>
          </p:nvSpPr>
          <p:spPr>
            <a:xfrm rot="19271246">
              <a:off x="3306940" y="3707884"/>
              <a:ext cx="1206364" cy="1020703"/>
            </a:xfrm>
            <a:prstGeom prst="arc">
              <a:avLst/>
            </a:prstGeom>
            <a:noFill/>
            <a:ln>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A8B12BCE-CE93-1FFB-4378-932501E9856C}"/>
                </a:ext>
              </a:extLst>
            </p:cNvPr>
            <p:cNvSpPr/>
            <p:nvPr/>
          </p:nvSpPr>
          <p:spPr>
            <a:xfrm rot="2732232" flipV="1">
              <a:off x="3462449" y="3267910"/>
              <a:ext cx="1094837" cy="1207354"/>
            </a:xfrm>
            <a:prstGeom prst="arc">
              <a:avLst/>
            </a:prstGeom>
            <a:noFill/>
            <a:ln>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AAE1CB29-B30A-4965-2860-055DD9B4A676}"/>
                </a:ext>
              </a:extLst>
            </p:cNvPr>
            <p:cNvSpPr txBox="1"/>
            <p:nvPr/>
          </p:nvSpPr>
          <p:spPr>
            <a:xfrm>
              <a:off x="2333351" y="4438016"/>
              <a:ext cx="1309323" cy="492443"/>
            </a:xfrm>
            <a:prstGeom prst="rect">
              <a:avLst/>
            </a:prstGeom>
            <a:noFill/>
          </p:spPr>
          <p:txBody>
            <a:bodyPr wrap="square" rtlCol="0">
              <a:spAutoFit/>
            </a:bodyPr>
            <a:lstStyle/>
            <a:p>
              <a:pPr algn="ctr"/>
              <a:r>
                <a:rPr lang="en-US" sz="1300" dirty="0">
                  <a:solidFill>
                    <a:schemeClr val="tx1">
                      <a:lumMod val="85000"/>
                    </a:schemeClr>
                  </a:solidFill>
                </a:rPr>
                <a:t>(Facebook or webpage)</a:t>
              </a:r>
            </a:p>
          </p:txBody>
        </p:sp>
      </p:grpSp>
      <p:grpSp>
        <p:nvGrpSpPr>
          <p:cNvPr id="7" name="Group 6">
            <a:extLst>
              <a:ext uri="{FF2B5EF4-FFF2-40B4-BE49-F238E27FC236}">
                <a16:creationId xmlns:a16="http://schemas.microsoft.com/office/drawing/2014/main" id="{F3431946-9862-8A70-B24D-DA26590ED130}"/>
              </a:ext>
            </a:extLst>
          </p:cNvPr>
          <p:cNvGrpSpPr/>
          <p:nvPr/>
        </p:nvGrpSpPr>
        <p:grpSpPr>
          <a:xfrm>
            <a:off x="261268" y="2468580"/>
            <a:ext cx="2346173" cy="3175020"/>
            <a:chOff x="261268" y="2468580"/>
            <a:chExt cx="2346173" cy="3175020"/>
          </a:xfrm>
        </p:grpSpPr>
        <p:pic>
          <p:nvPicPr>
            <p:cNvPr id="19" name="Graphic 18" descr="Online Network with solid fill">
              <a:extLst>
                <a:ext uri="{FF2B5EF4-FFF2-40B4-BE49-F238E27FC236}">
                  <a16:creationId xmlns:a16="http://schemas.microsoft.com/office/drawing/2014/main" id="{D8444CF2-4829-CD5B-B2BD-4F2DED6B58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998" y="2909798"/>
              <a:ext cx="628442" cy="619380"/>
            </a:xfrm>
            <a:prstGeom prst="rect">
              <a:avLst/>
            </a:prstGeom>
          </p:spPr>
        </p:pic>
        <p:cxnSp>
          <p:nvCxnSpPr>
            <p:cNvPr id="32" name="Straight Arrow Connector 31">
              <a:extLst>
                <a:ext uri="{FF2B5EF4-FFF2-40B4-BE49-F238E27FC236}">
                  <a16:creationId xmlns:a16="http://schemas.microsoft.com/office/drawing/2014/main" id="{703D3223-7CC8-AF8C-045D-8B7668546A22}"/>
                </a:ext>
              </a:extLst>
            </p:cNvPr>
            <p:cNvCxnSpPr>
              <a:cxnSpLocks/>
            </p:cNvCxnSpPr>
            <p:nvPr/>
          </p:nvCxnSpPr>
          <p:spPr>
            <a:xfrm>
              <a:off x="2259036" y="4119259"/>
              <a:ext cx="348405" cy="0"/>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41D4ECE-6A12-71F5-9E72-DF44D01CF57E}"/>
                </a:ext>
              </a:extLst>
            </p:cNvPr>
            <p:cNvSpPr txBox="1"/>
            <p:nvPr/>
          </p:nvSpPr>
          <p:spPr>
            <a:xfrm>
              <a:off x="261268" y="2468580"/>
              <a:ext cx="1898124" cy="369332"/>
            </a:xfrm>
            <a:prstGeom prst="rect">
              <a:avLst/>
            </a:prstGeom>
            <a:noFill/>
          </p:spPr>
          <p:txBody>
            <a:bodyPr wrap="square" rtlCol="0">
              <a:spAutoFit/>
            </a:bodyPr>
            <a:lstStyle/>
            <a:p>
              <a:pPr algn="ctr"/>
              <a:r>
                <a:rPr lang="en-US" dirty="0">
                  <a:solidFill>
                    <a:schemeClr val="tx1">
                      <a:lumMod val="85000"/>
                    </a:schemeClr>
                  </a:solidFill>
                </a:rPr>
                <a:t>Outreach</a:t>
              </a:r>
              <a:endParaRPr lang="en-US" sz="1600" dirty="0">
                <a:solidFill>
                  <a:schemeClr val="tx1">
                    <a:lumMod val="85000"/>
                  </a:schemeClr>
                </a:solidFill>
              </a:endParaRPr>
            </a:p>
          </p:txBody>
        </p:sp>
        <p:pic>
          <p:nvPicPr>
            <p:cNvPr id="2" name="Picture 1" descr="A person with a beard and glasses&#10;&#10;Description automatically generated">
              <a:extLst>
                <a:ext uri="{FF2B5EF4-FFF2-40B4-BE49-F238E27FC236}">
                  <a16:creationId xmlns:a16="http://schemas.microsoft.com/office/drawing/2014/main" id="{E02B2C74-6308-05B1-4F3E-FE8647AC20B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74471" y="3726652"/>
              <a:ext cx="1916948" cy="1916948"/>
            </a:xfrm>
            <a:prstGeom prst="rect">
              <a:avLst/>
            </a:prstGeom>
          </p:spPr>
        </p:pic>
        <p:pic>
          <p:nvPicPr>
            <p:cNvPr id="10" name="Graphic 9" descr="Podcast with solid fill">
              <a:extLst>
                <a:ext uri="{FF2B5EF4-FFF2-40B4-BE49-F238E27FC236}">
                  <a16:creationId xmlns:a16="http://schemas.microsoft.com/office/drawing/2014/main" id="{B4F84E7A-FF43-16CC-937C-0BA003E950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67044" y="2924672"/>
              <a:ext cx="619380" cy="619380"/>
            </a:xfrm>
            <a:prstGeom prst="rect">
              <a:avLst/>
            </a:prstGeom>
          </p:spPr>
        </p:pic>
      </p:grpSp>
      <p:grpSp>
        <p:nvGrpSpPr>
          <p:cNvPr id="5" name="Group 4">
            <a:extLst>
              <a:ext uri="{FF2B5EF4-FFF2-40B4-BE49-F238E27FC236}">
                <a16:creationId xmlns:a16="http://schemas.microsoft.com/office/drawing/2014/main" id="{C9ADD9C2-F4E6-4220-AC0E-D98FAD066D6F}"/>
              </a:ext>
            </a:extLst>
          </p:cNvPr>
          <p:cNvGrpSpPr/>
          <p:nvPr/>
        </p:nvGrpSpPr>
        <p:grpSpPr>
          <a:xfrm>
            <a:off x="8301689" y="2758473"/>
            <a:ext cx="2661511" cy="3057821"/>
            <a:chOff x="8301689" y="2758473"/>
            <a:chExt cx="2661511" cy="3057821"/>
          </a:xfrm>
        </p:grpSpPr>
        <p:pic>
          <p:nvPicPr>
            <p:cNvPr id="21" name="Graphic 20" descr="Contract with solid fill">
              <a:extLst>
                <a:ext uri="{FF2B5EF4-FFF2-40B4-BE49-F238E27FC236}">
                  <a16:creationId xmlns:a16="http://schemas.microsoft.com/office/drawing/2014/main" id="{227F8F6F-D473-AE6A-4CA5-526A5E7F62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78707" y="3767878"/>
              <a:ext cx="691166" cy="687206"/>
            </a:xfrm>
            <a:prstGeom prst="rect">
              <a:avLst/>
            </a:prstGeom>
          </p:spPr>
        </p:pic>
        <p:sp>
          <p:nvSpPr>
            <p:cNvPr id="49" name="TextBox 48">
              <a:extLst>
                <a:ext uri="{FF2B5EF4-FFF2-40B4-BE49-F238E27FC236}">
                  <a16:creationId xmlns:a16="http://schemas.microsoft.com/office/drawing/2014/main" id="{55AA0735-D30B-8AD7-21C8-DBB25E456754}"/>
                </a:ext>
              </a:extLst>
            </p:cNvPr>
            <p:cNvSpPr txBox="1"/>
            <p:nvPr/>
          </p:nvSpPr>
          <p:spPr>
            <a:xfrm>
              <a:off x="8301689" y="3442510"/>
              <a:ext cx="932147" cy="338554"/>
            </a:xfrm>
            <a:prstGeom prst="rect">
              <a:avLst/>
            </a:prstGeom>
            <a:noFill/>
          </p:spPr>
          <p:txBody>
            <a:bodyPr wrap="square" lIns="27432" rIns="27432" rtlCol="0">
              <a:spAutoFit/>
            </a:bodyPr>
            <a:lstStyle/>
            <a:p>
              <a:r>
                <a:rPr lang="en-US" sz="1600" b="1" dirty="0">
                  <a:solidFill>
                    <a:schemeClr val="tx1">
                      <a:lumMod val="85000"/>
                    </a:schemeClr>
                  </a:solidFill>
                </a:rPr>
                <a:t>Consent</a:t>
              </a:r>
              <a:endParaRPr lang="en-US" b="1" dirty="0">
                <a:solidFill>
                  <a:schemeClr val="tx1">
                    <a:lumMod val="85000"/>
                  </a:schemeClr>
                </a:solidFill>
              </a:endParaRPr>
            </a:p>
          </p:txBody>
        </p:sp>
        <p:cxnSp>
          <p:nvCxnSpPr>
            <p:cNvPr id="6" name="Straight Arrow Connector 5">
              <a:extLst>
                <a:ext uri="{FF2B5EF4-FFF2-40B4-BE49-F238E27FC236}">
                  <a16:creationId xmlns:a16="http://schemas.microsoft.com/office/drawing/2014/main" id="{C4192E05-6358-C28A-65C9-330780790E47}"/>
                </a:ext>
              </a:extLst>
            </p:cNvPr>
            <p:cNvCxnSpPr>
              <a:cxnSpLocks/>
            </p:cNvCxnSpPr>
            <p:nvPr/>
          </p:nvCxnSpPr>
          <p:spPr>
            <a:xfrm flipV="1">
              <a:off x="9036981" y="3627176"/>
              <a:ext cx="512253" cy="291604"/>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F2327E-CF5D-0199-B3ED-A540521825B1}"/>
                </a:ext>
              </a:extLst>
            </p:cNvPr>
            <p:cNvCxnSpPr>
              <a:cxnSpLocks/>
            </p:cNvCxnSpPr>
            <p:nvPr/>
          </p:nvCxnSpPr>
          <p:spPr>
            <a:xfrm>
              <a:off x="9036981" y="4219609"/>
              <a:ext cx="627259" cy="323904"/>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290C04D-42EC-A827-A7A1-3A2E71E716AA}"/>
                </a:ext>
              </a:extLst>
            </p:cNvPr>
            <p:cNvGrpSpPr/>
            <p:nvPr/>
          </p:nvGrpSpPr>
          <p:grpSpPr>
            <a:xfrm>
              <a:off x="9450559" y="2758473"/>
              <a:ext cx="1512641" cy="3057821"/>
              <a:chOff x="9450559" y="2758473"/>
              <a:chExt cx="1512641" cy="3057821"/>
            </a:xfrm>
          </p:grpSpPr>
          <p:pic>
            <p:nvPicPr>
              <p:cNvPr id="11" name="Graphic 10" descr="Chat outline">
                <a:extLst>
                  <a:ext uri="{FF2B5EF4-FFF2-40B4-BE49-F238E27FC236}">
                    <a16:creationId xmlns:a16="http://schemas.microsoft.com/office/drawing/2014/main" id="{CF4DAD4E-38AF-3B9A-4782-E06AF6D3676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565565" y="3010605"/>
                <a:ext cx="865486" cy="865486"/>
              </a:xfrm>
              <a:prstGeom prst="rect">
                <a:avLst/>
              </a:prstGeom>
            </p:spPr>
          </p:pic>
          <p:pic>
            <p:nvPicPr>
              <p:cNvPr id="14" name="Graphic 13" descr="Document outline">
                <a:extLst>
                  <a:ext uri="{FF2B5EF4-FFF2-40B4-BE49-F238E27FC236}">
                    <a16:creationId xmlns:a16="http://schemas.microsoft.com/office/drawing/2014/main" id="{597213E3-C7A7-A229-E637-3C942CC734F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36494" y="4557853"/>
                <a:ext cx="721654" cy="721654"/>
              </a:xfrm>
              <a:prstGeom prst="rect">
                <a:avLst/>
              </a:prstGeom>
            </p:spPr>
          </p:pic>
          <p:sp>
            <p:nvSpPr>
              <p:cNvPr id="15" name="TextBox 14">
                <a:extLst>
                  <a:ext uri="{FF2B5EF4-FFF2-40B4-BE49-F238E27FC236}">
                    <a16:creationId xmlns:a16="http://schemas.microsoft.com/office/drawing/2014/main" id="{39A9D835-3EEB-398E-FF28-18CCAA0FDFAC}"/>
                  </a:ext>
                </a:extLst>
              </p:cNvPr>
              <p:cNvSpPr txBox="1"/>
              <p:nvPr/>
            </p:nvSpPr>
            <p:spPr>
              <a:xfrm>
                <a:off x="9678150" y="4239808"/>
                <a:ext cx="893401" cy="369332"/>
              </a:xfrm>
              <a:prstGeom prst="rect">
                <a:avLst/>
              </a:prstGeom>
              <a:noFill/>
            </p:spPr>
            <p:txBody>
              <a:bodyPr wrap="square" rtlCol="0">
                <a:spAutoFit/>
              </a:bodyPr>
              <a:lstStyle/>
              <a:p>
                <a:r>
                  <a:rPr lang="en-US" dirty="0"/>
                  <a:t>$25</a:t>
                </a:r>
              </a:p>
            </p:txBody>
          </p:sp>
          <p:sp>
            <p:nvSpPr>
              <p:cNvPr id="16" name="TextBox 15">
                <a:extLst>
                  <a:ext uri="{FF2B5EF4-FFF2-40B4-BE49-F238E27FC236}">
                    <a16:creationId xmlns:a16="http://schemas.microsoft.com/office/drawing/2014/main" id="{29F0BABF-B91B-1C3D-BE94-06F5D0F8DBDD}"/>
                  </a:ext>
                </a:extLst>
              </p:cNvPr>
              <p:cNvSpPr txBox="1"/>
              <p:nvPr/>
            </p:nvSpPr>
            <p:spPr>
              <a:xfrm>
                <a:off x="9622154" y="3652476"/>
                <a:ext cx="893401" cy="369332"/>
              </a:xfrm>
              <a:prstGeom prst="rect">
                <a:avLst/>
              </a:prstGeom>
              <a:noFill/>
            </p:spPr>
            <p:txBody>
              <a:bodyPr wrap="square" rtlCol="0">
                <a:spAutoFit/>
              </a:bodyPr>
              <a:lstStyle/>
              <a:p>
                <a:r>
                  <a:rPr lang="en-US" dirty="0"/>
                  <a:t>$100</a:t>
                </a:r>
              </a:p>
            </p:txBody>
          </p:sp>
          <p:sp>
            <p:nvSpPr>
              <p:cNvPr id="40" name="TextBox 39">
                <a:extLst>
                  <a:ext uri="{FF2B5EF4-FFF2-40B4-BE49-F238E27FC236}">
                    <a16:creationId xmlns:a16="http://schemas.microsoft.com/office/drawing/2014/main" id="{7F9F6B34-CE6D-E057-34B0-2CB6BFC128AF}"/>
                  </a:ext>
                </a:extLst>
              </p:cNvPr>
              <p:cNvSpPr txBox="1"/>
              <p:nvPr/>
            </p:nvSpPr>
            <p:spPr>
              <a:xfrm>
                <a:off x="9514754" y="5251011"/>
                <a:ext cx="1016021" cy="565283"/>
              </a:xfrm>
              <a:prstGeom prst="rect">
                <a:avLst/>
              </a:prstGeom>
              <a:noFill/>
            </p:spPr>
            <p:txBody>
              <a:bodyPr wrap="square" lIns="27432" rIns="27432" rtlCol="0">
                <a:spAutoFit/>
              </a:bodyPr>
              <a:lstStyle/>
              <a:p>
                <a:pPr algn="ctr">
                  <a:lnSpc>
                    <a:spcPct val="85000"/>
                  </a:lnSpc>
                </a:pPr>
                <a:r>
                  <a:rPr lang="en-US" dirty="0">
                    <a:solidFill>
                      <a:schemeClr val="tx1">
                        <a:lumMod val="85000"/>
                      </a:schemeClr>
                    </a:solidFill>
                  </a:rPr>
                  <a:t>Medical Record</a:t>
                </a:r>
              </a:p>
            </p:txBody>
          </p:sp>
          <p:sp>
            <p:nvSpPr>
              <p:cNvPr id="41" name="TextBox 40">
                <a:extLst>
                  <a:ext uri="{FF2B5EF4-FFF2-40B4-BE49-F238E27FC236}">
                    <a16:creationId xmlns:a16="http://schemas.microsoft.com/office/drawing/2014/main" id="{15FB8FAF-0571-3FF6-0439-2BC238E8E10F}"/>
                  </a:ext>
                </a:extLst>
              </p:cNvPr>
              <p:cNvSpPr txBox="1"/>
              <p:nvPr/>
            </p:nvSpPr>
            <p:spPr>
              <a:xfrm>
                <a:off x="9450559" y="2758473"/>
                <a:ext cx="1336220" cy="332399"/>
              </a:xfrm>
              <a:prstGeom prst="rect">
                <a:avLst/>
              </a:prstGeom>
              <a:noFill/>
            </p:spPr>
            <p:txBody>
              <a:bodyPr wrap="square" lIns="9144" tIns="27432" rIns="9144" bIns="27432" rtlCol="0">
                <a:spAutoFit/>
              </a:bodyPr>
              <a:lstStyle/>
              <a:p>
                <a:pPr algn="ctr"/>
                <a:r>
                  <a:rPr lang="en-US" dirty="0">
                    <a:solidFill>
                      <a:schemeClr val="tx1">
                        <a:lumMod val="85000"/>
                      </a:schemeClr>
                    </a:solidFill>
                  </a:rPr>
                  <a:t>Interview</a:t>
                </a:r>
              </a:p>
            </p:txBody>
          </p:sp>
          <p:cxnSp>
            <p:nvCxnSpPr>
              <p:cNvPr id="65" name="Straight Arrow Connector 64">
                <a:extLst>
                  <a:ext uri="{FF2B5EF4-FFF2-40B4-BE49-F238E27FC236}">
                    <a16:creationId xmlns:a16="http://schemas.microsoft.com/office/drawing/2014/main" id="{7CEAE250-AF2C-49E5-2D6E-302B59B5BC5A}"/>
                  </a:ext>
                </a:extLst>
              </p:cNvPr>
              <p:cNvCxnSpPr>
                <a:cxnSpLocks/>
              </p:cNvCxnSpPr>
              <p:nvPr/>
            </p:nvCxnSpPr>
            <p:spPr>
              <a:xfrm flipV="1">
                <a:off x="10358148" y="4202644"/>
                <a:ext cx="597142" cy="298671"/>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EB39C7D-962F-90DB-5E73-A69C9B73E80D}"/>
                  </a:ext>
                </a:extLst>
              </p:cNvPr>
              <p:cNvCxnSpPr>
                <a:cxnSpLocks/>
              </p:cNvCxnSpPr>
              <p:nvPr/>
            </p:nvCxnSpPr>
            <p:spPr>
              <a:xfrm>
                <a:off x="10454061" y="3544057"/>
                <a:ext cx="509139" cy="369113"/>
              </a:xfrm>
              <a:prstGeom prst="straightConnector1">
                <a:avLst/>
              </a:prstGeom>
              <a:ln w="190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C32A989A-A361-4036-B96C-8507FC256B36}"/>
              </a:ext>
            </a:extLst>
          </p:cNvPr>
          <p:cNvGrpSpPr/>
          <p:nvPr/>
        </p:nvGrpSpPr>
        <p:grpSpPr>
          <a:xfrm>
            <a:off x="10913072" y="3207864"/>
            <a:ext cx="1205276" cy="1634976"/>
            <a:chOff x="10913072" y="3207864"/>
            <a:chExt cx="1205276" cy="1634976"/>
          </a:xfrm>
        </p:grpSpPr>
        <p:pic>
          <p:nvPicPr>
            <p:cNvPr id="60" name="Graphic 59" descr="Meeting outline">
              <a:extLst>
                <a:ext uri="{FF2B5EF4-FFF2-40B4-BE49-F238E27FC236}">
                  <a16:creationId xmlns:a16="http://schemas.microsoft.com/office/drawing/2014/main" id="{A12FB973-5FBF-2558-34FB-B50AE04475E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140937" y="3547251"/>
              <a:ext cx="692556" cy="739995"/>
            </a:xfrm>
            <a:prstGeom prst="rect">
              <a:avLst/>
            </a:prstGeom>
          </p:spPr>
        </p:pic>
        <p:sp>
          <p:nvSpPr>
            <p:cNvPr id="69" name="TextBox 68">
              <a:extLst>
                <a:ext uri="{FF2B5EF4-FFF2-40B4-BE49-F238E27FC236}">
                  <a16:creationId xmlns:a16="http://schemas.microsoft.com/office/drawing/2014/main" id="{E48084E8-300D-D035-30DE-89D5A52E69B7}"/>
                </a:ext>
              </a:extLst>
            </p:cNvPr>
            <p:cNvSpPr txBox="1"/>
            <p:nvPr/>
          </p:nvSpPr>
          <p:spPr>
            <a:xfrm>
              <a:off x="10966723" y="4251909"/>
              <a:ext cx="1097973" cy="590931"/>
            </a:xfrm>
            <a:prstGeom prst="rect">
              <a:avLst/>
            </a:prstGeom>
            <a:noFill/>
          </p:spPr>
          <p:txBody>
            <a:bodyPr wrap="square" lIns="9144" tIns="18288" rIns="9144" bIns="18288" rtlCol="0">
              <a:spAutoFit/>
            </a:bodyPr>
            <a:lstStyle/>
            <a:p>
              <a:pPr algn="ctr"/>
              <a:r>
                <a:rPr lang="en-US" dirty="0" err="1">
                  <a:solidFill>
                    <a:schemeClr val="tx1">
                      <a:lumMod val="85000"/>
                    </a:schemeClr>
                  </a:solidFill>
                </a:rPr>
                <a:t>Interpre-tation</a:t>
              </a:r>
              <a:r>
                <a:rPr lang="en-US" dirty="0">
                  <a:solidFill>
                    <a:schemeClr val="tx1">
                      <a:lumMod val="85000"/>
                    </a:schemeClr>
                  </a:solidFill>
                </a:rPr>
                <a:t> </a:t>
              </a:r>
            </a:p>
          </p:txBody>
        </p:sp>
        <p:sp>
          <p:nvSpPr>
            <p:cNvPr id="70" name="TextBox 69">
              <a:extLst>
                <a:ext uri="{FF2B5EF4-FFF2-40B4-BE49-F238E27FC236}">
                  <a16:creationId xmlns:a16="http://schemas.microsoft.com/office/drawing/2014/main" id="{A6EB055A-E39F-F745-632F-8AD0A4DA5EB1}"/>
                </a:ext>
              </a:extLst>
            </p:cNvPr>
            <p:cNvSpPr txBox="1"/>
            <p:nvPr/>
          </p:nvSpPr>
          <p:spPr>
            <a:xfrm>
              <a:off x="10913072" y="3207864"/>
              <a:ext cx="1205276" cy="313932"/>
            </a:xfrm>
            <a:prstGeom prst="rect">
              <a:avLst/>
            </a:prstGeom>
            <a:noFill/>
          </p:spPr>
          <p:txBody>
            <a:bodyPr wrap="square" lIns="9144" tIns="18288" rIns="9144" bIns="18288" rtlCol="0">
              <a:spAutoFit/>
            </a:bodyPr>
            <a:lstStyle/>
            <a:p>
              <a:pPr algn="ctr"/>
              <a:r>
                <a:rPr lang="en-US" dirty="0">
                  <a:solidFill>
                    <a:schemeClr val="tx1">
                      <a:lumMod val="85000"/>
                    </a:schemeClr>
                  </a:solidFill>
                </a:rPr>
                <a:t>Coding </a:t>
              </a:r>
            </a:p>
          </p:txBody>
        </p:sp>
      </p:grpSp>
      <p:sp>
        <p:nvSpPr>
          <p:cNvPr id="33" name="TextBox 32">
            <a:extLst>
              <a:ext uri="{FF2B5EF4-FFF2-40B4-BE49-F238E27FC236}">
                <a16:creationId xmlns:a16="http://schemas.microsoft.com/office/drawing/2014/main" id="{45090365-8E80-45ED-B048-E17F77CBCE71}"/>
              </a:ext>
            </a:extLst>
          </p:cNvPr>
          <p:cNvSpPr txBox="1"/>
          <p:nvPr/>
        </p:nvSpPr>
        <p:spPr>
          <a:xfrm>
            <a:off x="6469895" y="4930459"/>
            <a:ext cx="2259768" cy="1477328"/>
          </a:xfrm>
          <a:prstGeom prst="rect">
            <a:avLst/>
          </a:prstGeom>
          <a:noFill/>
        </p:spPr>
        <p:txBody>
          <a:bodyPr wrap="square" rtlCol="0">
            <a:spAutoFit/>
          </a:bodyPr>
          <a:lstStyle/>
          <a:p>
            <a:pPr algn="ctr"/>
            <a:r>
              <a:rPr lang="en-US" dirty="0"/>
              <a:t>Reporter confidence in </a:t>
            </a:r>
          </a:p>
          <a:p>
            <a:pPr algn="ctr"/>
            <a:r>
              <a:rPr lang="en-US" dirty="0"/>
              <a:t>Rx opioid reduction, pain, suicide</a:t>
            </a:r>
          </a:p>
        </p:txBody>
      </p:sp>
    </p:spTree>
    <p:extLst>
      <p:ext uri="{BB962C8B-B14F-4D97-AF65-F5344CB8AC3E}">
        <p14:creationId xmlns:p14="http://schemas.microsoft.com/office/powerpoint/2010/main" val="29206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E0356-7A2B-E217-05AB-C2526CFB27A1}"/>
              </a:ext>
            </a:extLst>
          </p:cNvPr>
          <p:cNvSpPr>
            <a:spLocks noGrp="1"/>
          </p:cNvSpPr>
          <p:nvPr>
            <p:ph type="title"/>
          </p:nvPr>
        </p:nvSpPr>
        <p:spPr>
          <a:xfrm>
            <a:off x="646111" y="452718"/>
            <a:ext cx="10771189" cy="1400530"/>
          </a:xfrm>
        </p:spPr>
        <p:txBody>
          <a:bodyPr/>
          <a:lstStyle/>
          <a:p>
            <a:r>
              <a:rPr lang="en-US" dirty="0"/>
              <a:t>Interview Topics</a:t>
            </a:r>
          </a:p>
        </p:txBody>
      </p:sp>
      <p:graphicFrame>
        <p:nvGraphicFramePr>
          <p:cNvPr id="7" name="Content Placeholder 6">
            <a:extLst>
              <a:ext uri="{FF2B5EF4-FFF2-40B4-BE49-F238E27FC236}">
                <a16:creationId xmlns:a16="http://schemas.microsoft.com/office/drawing/2014/main" id="{E41371A8-E6AF-2BD3-FE29-6672769F0EFE}"/>
              </a:ext>
            </a:extLst>
          </p:cNvPr>
          <p:cNvGraphicFramePr>
            <a:graphicFrameLocks noGrp="1"/>
          </p:cNvGraphicFramePr>
          <p:nvPr>
            <p:ph sz="half" idx="1"/>
            <p:extLst>
              <p:ext uri="{D42A27DB-BD31-4B8C-83A1-F6EECF244321}">
                <p14:modId xmlns:p14="http://schemas.microsoft.com/office/powerpoint/2010/main" val="3831735832"/>
              </p:ext>
            </p:extLst>
          </p:nvPr>
        </p:nvGraphicFramePr>
        <p:xfrm>
          <a:off x="442911" y="1459705"/>
          <a:ext cx="5653089" cy="4945581"/>
        </p:xfrm>
        <a:graphic>
          <a:graphicData uri="http://schemas.openxmlformats.org/drawingml/2006/table">
            <a:tbl>
              <a:tblPr firstRow="1" bandRow="1">
                <a:tableStyleId>{8FD4443E-F989-4FC4-A0C8-D5A2AF1F390B}</a:tableStyleId>
              </a:tblPr>
              <a:tblGrid>
                <a:gridCol w="5653089">
                  <a:extLst>
                    <a:ext uri="{9D8B030D-6E8A-4147-A177-3AD203B41FA5}">
                      <a16:colId xmlns:a16="http://schemas.microsoft.com/office/drawing/2014/main" val="917811026"/>
                    </a:ext>
                  </a:extLst>
                </a:gridCol>
              </a:tblGrid>
              <a:tr h="549509">
                <a:tc>
                  <a:txBody>
                    <a:bodyPr/>
                    <a:lstStyle/>
                    <a:p>
                      <a:endParaRPr lang="en-US" dirty="0"/>
                    </a:p>
                  </a:txBody>
                  <a:tcPr/>
                </a:tc>
                <a:extLst>
                  <a:ext uri="{0D108BD9-81ED-4DB2-BD59-A6C34878D82A}">
                    <a16:rowId xmlns:a16="http://schemas.microsoft.com/office/drawing/2014/main" val="2302886196"/>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Decedent demographics</a:t>
                      </a:r>
                    </a:p>
                  </a:txBody>
                  <a:tcPr marL="9525" marR="9525" marT="9525" marB="0" anchor="ctr">
                    <a:solidFill>
                      <a:schemeClr val="bg1">
                        <a:lumMod val="75000"/>
                      </a:schemeClr>
                    </a:solidFill>
                  </a:tcPr>
                </a:tc>
                <a:extLst>
                  <a:ext uri="{0D108BD9-81ED-4DB2-BD59-A6C34878D82A}">
                    <a16:rowId xmlns:a16="http://schemas.microsoft.com/office/drawing/2014/main" val="2930875604"/>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Suicide details</a:t>
                      </a:r>
                    </a:p>
                  </a:txBody>
                  <a:tcPr marL="9525" marR="9525" marT="9525" marB="0" anchor="ctr">
                    <a:solidFill>
                      <a:schemeClr val="bg1">
                        <a:lumMod val="75000"/>
                      </a:schemeClr>
                    </a:solidFill>
                  </a:tcPr>
                </a:tc>
                <a:extLst>
                  <a:ext uri="{0D108BD9-81ED-4DB2-BD59-A6C34878D82A}">
                    <a16:rowId xmlns:a16="http://schemas.microsoft.com/office/drawing/2014/main" val="920933053"/>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Substance use</a:t>
                      </a:r>
                    </a:p>
                  </a:txBody>
                  <a:tcPr marL="9525" marR="9525" marT="9525" marB="0" anchor="ctr">
                    <a:solidFill>
                      <a:schemeClr val="bg1">
                        <a:lumMod val="75000"/>
                      </a:schemeClr>
                    </a:solidFill>
                  </a:tcPr>
                </a:tc>
                <a:extLst>
                  <a:ext uri="{0D108BD9-81ED-4DB2-BD59-A6C34878D82A}">
                    <a16:rowId xmlns:a16="http://schemas.microsoft.com/office/drawing/2014/main" val="3680647710"/>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Pain care</a:t>
                      </a:r>
                    </a:p>
                  </a:txBody>
                  <a:tcPr marL="9525" marR="9525" marT="9525" marB="0" anchor="ctr">
                    <a:solidFill>
                      <a:schemeClr val="bg1">
                        <a:lumMod val="75000"/>
                      </a:schemeClr>
                    </a:solidFill>
                  </a:tcPr>
                </a:tc>
                <a:extLst>
                  <a:ext uri="{0D108BD9-81ED-4DB2-BD59-A6C34878D82A}">
                    <a16:rowId xmlns:a16="http://schemas.microsoft.com/office/drawing/2014/main" val="3179089040"/>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Mental Health</a:t>
                      </a:r>
                    </a:p>
                  </a:txBody>
                  <a:tcPr marL="9525" marR="9525" marT="9525" marB="0" anchor="ctr">
                    <a:solidFill>
                      <a:schemeClr val="bg1">
                        <a:lumMod val="75000"/>
                      </a:schemeClr>
                    </a:solidFill>
                  </a:tcPr>
                </a:tc>
                <a:extLst>
                  <a:ext uri="{0D108BD9-81ED-4DB2-BD59-A6C34878D82A}">
                    <a16:rowId xmlns:a16="http://schemas.microsoft.com/office/drawing/2014/main" val="1389647905"/>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Physical Health</a:t>
                      </a:r>
                    </a:p>
                  </a:txBody>
                  <a:tcPr marL="9525" marR="9525" marT="9525" marB="0" anchor="ctr">
                    <a:solidFill>
                      <a:schemeClr val="bg1">
                        <a:lumMod val="75000"/>
                      </a:schemeClr>
                    </a:solidFill>
                  </a:tcPr>
                </a:tc>
                <a:extLst>
                  <a:ext uri="{0D108BD9-81ED-4DB2-BD59-A6C34878D82A}">
                    <a16:rowId xmlns:a16="http://schemas.microsoft.com/office/drawing/2014/main" val="3913570547"/>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Social Environment</a:t>
                      </a:r>
                    </a:p>
                  </a:txBody>
                  <a:tcPr marL="9525" marR="9525" marT="9525" marB="0" anchor="ctr">
                    <a:solidFill>
                      <a:schemeClr val="bg1">
                        <a:lumMod val="75000"/>
                      </a:schemeClr>
                    </a:solidFill>
                  </a:tcPr>
                </a:tc>
                <a:extLst>
                  <a:ext uri="{0D108BD9-81ED-4DB2-BD59-A6C34878D82A}">
                    <a16:rowId xmlns:a16="http://schemas.microsoft.com/office/drawing/2014/main" val="3318468989"/>
                  </a:ext>
                </a:extLst>
              </a:tr>
              <a:tr h="549509">
                <a:tc>
                  <a:txBody>
                    <a:bodyPr/>
                    <a:lstStyle/>
                    <a:p>
                      <a:pPr algn="l" fontAlgn="t"/>
                      <a:r>
                        <a:rPr lang="en-US" sz="2400" b="0" i="0" u="none" strike="noStrike" dirty="0">
                          <a:solidFill>
                            <a:schemeClr val="tx1">
                              <a:lumMod val="85000"/>
                            </a:schemeClr>
                          </a:solidFill>
                          <a:effectLst/>
                          <a:latin typeface="Arial" panose="020B0604020202020204" pitchFamily="34" charset="0"/>
                        </a:rPr>
                        <a:t>Housing</a:t>
                      </a:r>
                    </a:p>
                  </a:txBody>
                  <a:tcPr marL="9525" marR="9525" marT="9525" marB="0" anchor="ctr">
                    <a:solidFill>
                      <a:schemeClr val="bg1">
                        <a:lumMod val="75000"/>
                      </a:schemeClr>
                    </a:solidFill>
                  </a:tcPr>
                </a:tc>
                <a:extLst>
                  <a:ext uri="{0D108BD9-81ED-4DB2-BD59-A6C34878D82A}">
                    <a16:rowId xmlns:a16="http://schemas.microsoft.com/office/drawing/2014/main" val="1506512056"/>
                  </a:ext>
                </a:extLst>
              </a:tr>
            </a:tbl>
          </a:graphicData>
        </a:graphic>
      </p:graphicFrame>
      <p:graphicFrame>
        <p:nvGraphicFramePr>
          <p:cNvPr id="8" name="Content Placeholder 7">
            <a:extLst>
              <a:ext uri="{FF2B5EF4-FFF2-40B4-BE49-F238E27FC236}">
                <a16:creationId xmlns:a16="http://schemas.microsoft.com/office/drawing/2014/main" id="{ED39B6EA-CAC2-3D4F-6F34-8E105489B9B9}"/>
              </a:ext>
            </a:extLst>
          </p:cNvPr>
          <p:cNvGraphicFramePr>
            <a:graphicFrameLocks noGrp="1"/>
          </p:cNvGraphicFramePr>
          <p:nvPr>
            <p:ph sz="half" idx="2"/>
            <p:extLst>
              <p:ext uri="{D42A27DB-BD31-4B8C-83A1-F6EECF244321}">
                <p14:modId xmlns:p14="http://schemas.microsoft.com/office/powerpoint/2010/main" val="2636277688"/>
              </p:ext>
            </p:extLst>
          </p:nvPr>
        </p:nvGraphicFramePr>
        <p:xfrm>
          <a:off x="6926264" y="1504762"/>
          <a:ext cx="4924425" cy="4900520"/>
        </p:xfrm>
        <a:graphic>
          <a:graphicData uri="http://schemas.openxmlformats.org/drawingml/2006/table">
            <a:tbl>
              <a:tblPr firstRow="1" bandRow="1">
                <a:tableStyleId>{8FD4443E-F989-4FC4-A0C8-D5A2AF1F390B}</a:tableStyleId>
              </a:tblPr>
              <a:tblGrid>
                <a:gridCol w="4924425">
                  <a:extLst>
                    <a:ext uri="{9D8B030D-6E8A-4147-A177-3AD203B41FA5}">
                      <a16:colId xmlns:a16="http://schemas.microsoft.com/office/drawing/2014/main" val="3373060527"/>
                    </a:ext>
                  </a:extLst>
                </a:gridCol>
              </a:tblGrid>
              <a:tr h="505555">
                <a:tc>
                  <a:txBody>
                    <a:bodyPr/>
                    <a:lstStyle/>
                    <a:p>
                      <a:endParaRPr lang="en-US" dirty="0"/>
                    </a:p>
                  </a:txBody>
                  <a:tcPr/>
                </a:tc>
                <a:extLst>
                  <a:ext uri="{0D108BD9-81ED-4DB2-BD59-A6C34878D82A}">
                    <a16:rowId xmlns:a16="http://schemas.microsoft.com/office/drawing/2014/main" val="448899043"/>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Employment</a:t>
                      </a:r>
                    </a:p>
                  </a:txBody>
                  <a:tcPr marL="9525" marR="9525" marT="9525" marB="0" anchor="ctr">
                    <a:solidFill>
                      <a:schemeClr val="bg1">
                        <a:lumMod val="75000"/>
                      </a:schemeClr>
                    </a:solidFill>
                  </a:tcPr>
                </a:tc>
                <a:extLst>
                  <a:ext uri="{0D108BD9-81ED-4DB2-BD59-A6C34878D82A}">
                    <a16:rowId xmlns:a16="http://schemas.microsoft.com/office/drawing/2014/main" val="3817050811"/>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Legal Issues</a:t>
                      </a:r>
                    </a:p>
                  </a:txBody>
                  <a:tcPr marL="9525" marR="9525" marT="9525" marB="0" anchor="ctr">
                    <a:solidFill>
                      <a:schemeClr val="bg1">
                        <a:lumMod val="75000"/>
                      </a:schemeClr>
                    </a:solidFill>
                  </a:tcPr>
                </a:tc>
                <a:extLst>
                  <a:ext uri="{0D108BD9-81ED-4DB2-BD59-A6C34878D82A}">
                    <a16:rowId xmlns:a16="http://schemas.microsoft.com/office/drawing/2014/main" val="1932097863"/>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Firearm ownership</a:t>
                      </a:r>
                    </a:p>
                  </a:txBody>
                  <a:tcPr marL="9525" marR="9525" marT="9525" marB="0" anchor="ctr">
                    <a:solidFill>
                      <a:schemeClr val="bg1">
                        <a:lumMod val="75000"/>
                      </a:schemeClr>
                    </a:solidFill>
                  </a:tcPr>
                </a:tc>
                <a:extLst>
                  <a:ext uri="{0D108BD9-81ED-4DB2-BD59-A6C34878D82A}">
                    <a16:rowId xmlns:a16="http://schemas.microsoft.com/office/drawing/2014/main" val="2282042691"/>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Veteran-specific details</a:t>
                      </a:r>
                    </a:p>
                  </a:txBody>
                  <a:tcPr marL="9525" marR="9525" marT="9525" marB="0" anchor="ctr">
                    <a:solidFill>
                      <a:schemeClr val="bg1">
                        <a:lumMod val="75000"/>
                      </a:schemeClr>
                    </a:solidFill>
                  </a:tcPr>
                </a:tc>
                <a:extLst>
                  <a:ext uri="{0D108BD9-81ED-4DB2-BD59-A6C34878D82A}">
                    <a16:rowId xmlns:a16="http://schemas.microsoft.com/office/drawing/2014/main" val="4124300652"/>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Thwarted belongingness</a:t>
                      </a:r>
                    </a:p>
                  </a:txBody>
                  <a:tcPr marL="9525" marR="9525" marT="9525" marB="0" anchor="ctr">
                    <a:solidFill>
                      <a:schemeClr val="bg1">
                        <a:lumMod val="75000"/>
                      </a:schemeClr>
                    </a:solidFill>
                  </a:tcPr>
                </a:tc>
                <a:extLst>
                  <a:ext uri="{0D108BD9-81ED-4DB2-BD59-A6C34878D82A}">
                    <a16:rowId xmlns:a16="http://schemas.microsoft.com/office/drawing/2014/main" val="1578897001"/>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Perceived Burdensomeness</a:t>
                      </a:r>
                    </a:p>
                  </a:txBody>
                  <a:tcPr marL="9525" marR="9525" marT="9525" marB="0" anchor="ctr">
                    <a:solidFill>
                      <a:schemeClr val="bg1">
                        <a:lumMod val="75000"/>
                      </a:schemeClr>
                    </a:solidFill>
                  </a:tcPr>
                </a:tc>
                <a:extLst>
                  <a:ext uri="{0D108BD9-81ED-4DB2-BD59-A6C34878D82A}">
                    <a16:rowId xmlns:a16="http://schemas.microsoft.com/office/drawing/2014/main" val="1206383781"/>
                  </a:ext>
                </a:extLst>
              </a:tr>
              <a:tr h="856080">
                <a:tc>
                  <a:txBody>
                    <a:bodyPr/>
                    <a:lstStyle/>
                    <a:p>
                      <a:pPr algn="l" fontAlgn="t"/>
                      <a:r>
                        <a:rPr lang="en-US" sz="2400" b="0" i="0" u="none" strike="noStrike" dirty="0">
                          <a:solidFill>
                            <a:schemeClr val="tx1">
                              <a:lumMod val="85000"/>
                            </a:schemeClr>
                          </a:solidFill>
                          <a:effectLst/>
                          <a:latin typeface="Arial" panose="020B0604020202020204" pitchFamily="34" charset="0"/>
                        </a:rPr>
                        <a:t>Communications with Others about Pain or Suicidal Distress</a:t>
                      </a:r>
                    </a:p>
                  </a:txBody>
                  <a:tcPr marL="9525" marR="9525" marT="9525" marB="0" anchor="ctr">
                    <a:solidFill>
                      <a:schemeClr val="bg1">
                        <a:lumMod val="75000"/>
                      </a:schemeClr>
                    </a:solidFill>
                  </a:tcPr>
                </a:tc>
                <a:extLst>
                  <a:ext uri="{0D108BD9-81ED-4DB2-BD59-A6C34878D82A}">
                    <a16:rowId xmlns:a16="http://schemas.microsoft.com/office/drawing/2014/main" val="786040174"/>
                  </a:ext>
                </a:extLst>
              </a:tr>
              <a:tr h="505555">
                <a:tc>
                  <a:txBody>
                    <a:bodyPr/>
                    <a:lstStyle/>
                    <a:p>
                      <a:pPr algn="l" fontAlgn="t"/>
                      <a:r>
                        <a:rPr lang="en-US" sz="2400" b="0" i="0" u="none" strike="noStrike" dirty="0">
                          <a:solidFill>
                            <a:schemeClr val="tx1">
                              <a:lumMod val="85000"/>
                            </a:schemeClr>
                          </a:solidFill>
                          <a:effectLst/>
                          <a:latin typeface="Arial" panose="020B0604020202020204" pitchFamily="34" charset="0"/>
                        </a:rPr>
                        <a:t>Suicide prevention</a:t>
                      </a:r>
                    </a:p>
                  </a:txBody>
                  <a:tcPr marL="9525" marR="9525" marT="9525" marB="0" anchor="ctr">
                    <a:solidFill>
                      <a:schemeClr val="bg1">
                        <a:lumMod val="75000"/>
                      </a:schemeClr>
                    </a:solidFill>
                  </a:tcPr>
                </a:tc>
                <a:extLst>
                  <a:ext uri="{0D108BD9-81ED-4DB2-BD59-A6C34878D82A}">
                    <a16:rowId xmlns:a16="http://schemas.microsoft.com/office/drawing/2014/main" val="2518362913"/>
                  </a:ext>
                </a:extLst>
              </a:tr>
            </a:tbl>
          </a:graphicData>
        </a:graphic>
      </p:graphicFrame>
    </p:spTree>
    <p:extLst>
      <p:ext uri="{BB962C8B-B14F-4D97-AF65-F5344CB8AC3E}">
        <p14:creationId xmlns:p14="http://schemas.microsoft.com/office/powerpoint/2010/main" val="266486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EE13D5A-4D72-708F-E6EB-413A863650BE}"/>
              </a:ext>
            </a:extLst>
          </p:cNvPr>
          <p:cNvPicPr>
            <a:picLocks noChangeAspect="1"/>
          </p:cNvPicPr>
          <p:nvPr/>
        </p:nvPicPr>
        <p:blipFill>
          <a:blip r:embed="rId3"/>
          <a:stretch>
            <a:fillRect/>
          </a:stretch>
        </p:blipFill>
        <p:spPr>
          <a:xfrm>
            <a:off x="891405" y="1872036"/>
            <a:ext cx="10644493" cy="4257797"/>
          </a:xfrm>
          <a:prstGeom prst="rect">
            <a:avLst/>
          </a:prstGeom>
        </p:spPr>
      </p:pic>
      <p:sp>
        <p:nvSpPr>
          <p:cNvPr id="4" name="TextBox 3">
            <a:extLst>
              <a:ext uri="{FF2B5EF4-FFF2-40B4-BE49-F238E27FC236}">
                <a16:creationId xmlns:a16="http://schemas.microsoft.com/office/drawing/2014/main" id="{90600205-8D8D-EF34-17CB-334B29CEDD64}"/>
              </a:ext>
            </a:extLst>
          </p:cNvPr>
          <p:cNvSpPr txBox="1"/>
          <p:nvPr/>
        </p:nvSpPr>
        <p:spPr>
          <a:xfrm>
            <a:off x="161414" y="3228737"/>
            <a:ext cx="1459982" cy="900246"/>
          </a:xfrm>
          <a:prstGeom prst="rect">
            <a:avLst/>
          </a:prstGeom>
          <a:noFill/>
        </p:spPr>
        <p:txBody>
          <a:bodyPr wrap="square" rtlCol="0">
            <a:spAutoFit/>
          </a:bodyPr>
          <a:lstStyle/>
          <a:p>
            <a:pPr algn="r"/>
            <a:r>
              <a:rPr lang="en-US" sz="1050" b="1" dirty="0">
                <a:solidFill>
                  <a:schemeClr val="accent1"/>
                </a:solidFill>
                <a:latin typeface="Arial" panose="020B0604020202020204" pitchFamily="34" charset="0"/>
                <a:cs typeface="Arial" panose="020B0604020202020204" pitchFamily="34" charset="0"/>
              </a:rPr>
              <a:t>Persons accessed UAB detailed screener (2020-2024)</a:t>
            </a:r>
          </a:p>
          <a:p>
            <a:endParaRPr lang="en-US" sz="1050" dirty="0">
              <a:solidFill>
                <a:schemeClr val="accent1"/>
              </a:solidFill>
              <a:latin typeface="Hiragino Kaku Gothic StdN W8" panose="020B0800000000000000" pitchFamily="34" charset="-128"/>
              <a:ea typeface="Hiragino Kaku Gothic StdN W8" panose="020B0800000000000000" pitchFamily="34" charset="-128"/>
            </a:endParaRPr>
          </a:p>
        </p:txBody>
      </p:sp>
      <p:sp>
        <p:nvSpPr>
          <p:cNvPr id="5" name="TextBox 4">
            <a:extLst>
              <a:ext uri="{FF2B5EF4-FFF2-40B4-BE49-F238E27FC236}">
                <a16:creationId xmlns:a16="http://schemas.microsoft.com/office/drawing/2014/main" id="{2C58EC97-54B0-91D6-8ACA-DD13FDA159D0}"/>
              </a:ext>
            </a:extLst>
          </p:cNvPr>
          <p:cNvSpPr txBox="1"/>
          <p:nvPr/>
        </p:nvSpPr>
        <p:spPr>
          <a:xfrm>
            <a:off x="1767521" y="1504728"/>
            <a:ext cx="1240130" cy="577081"/>
          </a:xfrm>
          <a:prstGeom prst="rect">
            <a:avLst/>
          </a:prstGeom>
          <a:noFill/>
        </p:spPr>
        <p:txBody>
          <a:bodyPr wrap="square" rtlCol="0">
            <a:spAutoFit/>
          </a:bodyPr>
          <a:lstStyle/>
          <a:p>
            <a:pPr algn="r"/>
            <a:r>
              <a:rPr lang="en-US" sz="1050" b="1" dirty="0">
                <a:solidFill>
                  <a:schemeClr val="accent1"/>
                </a:solidFill>
                <a:latin typeface="Arial" panose="020B0604020202020204" pitchFamily="34" charset="0"/>
                <a:cs typeface="Arial" panose="020B0604020202020204" pitchFamily="34" charset="0"/>
              </a:rPr>
              <a:t>Persons interacted with survey</a:t>
            </a:r>
            <a:endParaRPr lang="en-US" sz="1050" dirty="0">
              <a:solidFill>
                <a:schemeClr val="accent1"/>
              </a:solidFill>
            </a:endParaRPr>
          </a:p>
        </p:txBody>
      </p:sp>
      <p:sp>
        <p:nvSpPr>
          <p:cNvPr id="6" name="TextBox 5">
            <a:extLst>
              <a:ext uri="{FF2B5EF4-FFF2-40B4-BE49-F238E27FC236}">
                <a16:creationId xmlns:a16="http://schemas.microsoft.com/office/drawing/2014/main" id="{C0E7F16B-CF1A-2C8C-95AB-E5B5E4766AD2}"/>
              </a:ext>
            </a:extLst>
          </p:cNvPr>
          <p:cNvSpPr txBox="1"/>
          <p:nvPr/>
        </p:nvSpPr>
        <p:spPr>
          <a:xfrm>
            <a:off x="3007651" y="5083949"/>
            <a:ext cx="1013214" cy="738664"/>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did not provide information</a:t>
            </a:r>
          </a:p>
          <a:p>
            <a:endParaRPr lang="en-US" sz="1050" dirty="0"/>
          </a:p>
        </p:txBody>
      </p:sp>
      <p:sp>
        <p:nvSpPr>
          <p:cNvPr id="7" name="TextBox 6">
            <a:extLst>
              <a:ext uri="{FF2B5EF4-FFF2-40B4-BE49-F238E27FC236}">
                <a16:creationId xmlns:a16="http://schemas.microsoft.com/office/drawing/2014/main" id="{6244375A-6574-18B3-4DB9-BA38A8001FA0}"/>
              </a:ext>
            </a:extLst>
          </p:cNvPr>
          <p:cNvSpPr txBox="1"/>
          <p:nvPr/>
        </p:nvSpPr>
        <p:spPr>
          <a:xfrm>
            <a:off x="3423846" y="4202287"/>
            <a:ext cx="1314204" cy="738664"/>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did not meet eligibility criteria</a:t>
            </a:r>
          </a:p>
          <a:p>
            <a:endParaRPr lang="en-US" sz="1050" dirty="0"/>
          </a:p>
        </p:txBody>
      </p:sp>
      <p:sp>
        <p:nvSpPr>
          <p:cNvPr id="8" name="TextBox 7">
            <a:extLst>
              <a:ext uri="{FF2B5EF4-FFF2-40B4-BE49-F238E27FC236}">
                <a16:creationId xmlns:a16="http://schemas.microsoft.com/office/drawing/2014/main" id="{28A2E1ED-BD92-8C66-CAB0-2D2B0602C3EC}"/>
              </a:ext>
            </a:extLst>
          </p:cNvPr>
          <p:cNvSpPr txBox="1"/>
          <p:nvPr/>
        </p:nvSpPr>
        <p:spPr>
          <a:xfrm>
            <a:off x="3198980" y="1404719"/>
            <a:ext cx="1156412" cy="900246"/>
          </a:xfrm>
          <a:prstGeom prst="rect">
            <a:avLst/>
          </a:prstGeom>
          <a:noFill/>
        </p:spPr>
        <p:txBody>
          <a:bodyPr wrap="square" rtlCol="0">
            <a:spAutoFit/>
          </a:bodyPr>
          <a:lstStyle/>
          <a:p>
            <a:pPr algn="r"/>
            <a:r>
              <a:rPr lang="en-US" sz="1050" b="1" dirty="0">
                <a:solidFill>
                  <a:schemeClr val="accent1"/>
                </a:solidFill>
                <a:latin typeface="Arial" panose="020B0604020202020204" pitchFamily="34" charset="0"/>
                <a:cs typeface="Arial" panose="020B0604020202020204" pitchFamily="34" charset="0"/>
              </a:rPr>
              <a:t>Persons passed 4 pre-screening questions</a:t>
            </a:r>
          </a:p>
          <a:p>
            <a:endParaRPr lang="en-US" sz="1050" dirty="0">
              <a:solidFill>
                <a:schemeClr val="accent1"/>
              </a:solidFill>
            </a:endParaRPr>
          </a:p>
        </p:txBody>
      </p:sp>
      <p:sp>
        <p:nvSpPr>
          <p:cNvPr id="9" name="TextBox 8">
            <a:extLst>
              <a:ext uri="{FF2B5EF4-FFF2-40B4-BE49-F238E27FC236}">
                <a16:creationId xmlns:a16="http://schemas.microsoft.com/office/drawing/2014/main" id="{C57530C6-9F40-53F9-4BAE-1A01B4A5DD2A}"/>
              </a:ext>
            </a:extLst>
          </p:cNvPr>
          <p:cNvSpPr txBox="1"/>
          <p:nvPr/>
        </p:nvSpPr>
        <p:spPr>
          <a:xfrm>
            <a:off x="4773584" y="3910626"/>
            <a:ext cx="827038" cy="900246"/>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didn’t consent to being contacted </a:t>
            </a:r>
          </a:p>
        </p:txBody>
      </p:sp>
      <p:sp>
        <p:nvSpPr>
          <p:cNvPr id="10" name="TextBox 9">
            <a:extLst>
              <a:ext uri="{FF2B5EF4-FFF2-40B4-BE49-F238E27FC236}">
                <a16:creationId xmlns:a16="http://schemas.microsoft.com/office/drawing/2014/main" id="{CD943CEF-8054-9507-87AC-699708D6038E}"/>
              </a:ext>
            </a:extLst>
          </p:cNvPr>
          <p:cNvSpPr txBox="1"/>
          <p:nvPr/>
        </p:nvSpPr>
        <p:spPr>
          <a:xfrm>
            <a:off x="4703203" y="1622751"/>
            <a:ext cx="898106" cy="900246"/>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consented to being contacted</a:t>
            </a:r>
          </a:p>
          <a:p>
            <a:endParaRPr lang="en-US" sz="1050" dirty="0">
              <a:solidFill>
                <a:schemeClr val="accent1"/>
              </a:solidFill>
            </a:endParaRPr>
          </a:p>
        </p:txBody>
      </p:sp>
      <p:sp>
        <p:nvSpPr>
          <p:cNvPr id="11" name="TextBox 10">
            <a:extLst>
              <a:ext uri="{FF2B5EF4-FFF2-40B4-BE49-F238E27FC236}">
                <a16:creationId xmlns:a16="http://schemas.microsoft.com/office/drawing/2014/main" id="{B89491AA-3342-BD0B-2170-E6008C8AE150}"/>
              </a:ext>
            </a:extLst>
          </p:cNvPr>
          <p:cNvSpPr txBox="1"/>
          <p:nvPr/>
        </p:nvSpPr>
        <p:spPr>
          <a:xfrm>
            <a:off x="5845069" y="1401998"/>
            <a:ext cx="985078" cy="1061829"/>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provided information to be adjudicated</a:t>
            </a:r>
          </a:p>
          <a:p>
            <a:endParaRPr lang="en-US" sz="1050" dirty="0"/>
          </a:p>
        </p:txBody>
      </p:sp>
      <p:sp>
        <p:nvSpPr>
          <p:cNvPr id="12" name="TextBox 11">
            <a:extLst>
              <a:ext uri="{FF2B5EF4-FFF2-40B4-BE49-F238E27FC236}">
                <a16:creationId xmlns:a16="http://schemas.microsoft.com/office/drawing/2014/main" id="{B340B89B-297D-C8A2-85B6-9E074FDC7EA4}"/>
              </a:ext>
            </a:extLst>
          </p:cNvPr>
          <p:cNvSpPr txBox="1"/>
          <p:nvPr/>
        </p:nvSpPr>
        <p:spPr>
          <a:xfrm>
            <a:off x="7850208" y="2659592"/>
            <a:ext cx="883530" cy="1061829"/>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failed to meet inclusion standards </a:t>
            </a:r>
          </a:p>
          <a:p>
            <a:pPr algn="r"/>
            <a:endParaRPr lang="en-US" sz="1050" dirty="0"/>
          </a:p>
        </p:txBody>
      </p:sp>
      <p:sp>
        <p:nvSpPr>
          <p:cNvPr id="13" name="TextBox 12">
            <a:extLst>
              <a:ext uri="{FF2B5EF4-FFF2-40B4-BE49-F238E27FC236}">
                <a16:creationId xmlns:a16="http://schemas.microsoft.com/office/drawing/2014/main" id="{A2E630EF-91C0-27BC-AFE2-597CB1EA4E99}"/>
              </a:ext>
            </a:extLst>
          </p:cNvPr>
          <p:cNvSpPr txBox="1"/>
          <p:nvPr/>
        </p:nvSpPr>
        <p:spPr>
          <a:xfrm>
            <a:off x="7817931" y="3955080"/>
            <a:ext cx="1366417" cy="1061829"/>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unresponsive to outreach, did not provide mailing address</a:t>
            </a:r>
          </a:p>
          <a:p>
            <a:endParaRPr lang="en-US" sz="1050" dirty="0"/>
          </a:p>
        </p:txBody>
      </p:sp>
      <p:sp>
        <p:nvSpPr>
          <p:cNvPr id="14" name="TextBox 13">
            <a:extLst>
              <a:ext uri="{FF2B5EF4-FFF2-40B4-BE49-F238E27FC236}">
                <a16:creationId xmlns:a16="http://schemas.microsoft.com/office/drawing/2014/main" id="{BA1E34FF-F42F-D00E-6122-90B371434623}"/>
              </a:ext>
            </a:extLst>
          </p:cNvPr>
          <p:cNvSpPr txBox="1"/>
          <p:nvPr/>
        </p:nvSpPr>
        <p:spPr>
          <a:xfrm>
            <a:off x="8192466" y="930031"/>
            <a:ext cx="985078" cy="1223412"/>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Informed consents sent (49 DocuSign, 41 postal mail)</a:t>
            </a:r>
          </a:p>
          <a:p>
            <a:endParaRPr lang="en-US" sz="1050" dirty="0"/>
          </a:p>
        </p:txBody>
      </p:sp>
      <p:sp>
        <p:nvSpPr>
          <p:cNvPr id="15" name="TextBox 14">
            <a:extLst>
              <a:ext uri="{FF2B5EF4-FFF2-40B4-BE49-F238E27FC236}">
                <a16:creationId xmlns:a16="http://schemas.microsoft.com/office/drawing/2014/main" id="{28A896D2-ED2C-5E19-8C39-24EE100115E8}"/>
              </a:ext>
            </a:extLst>
          </p:cNvPr>
          <p:cNvSpPr txBox="1"/>
          <p:nvPr/>
        </p:nvSpPr>
        <p:spPr>
          <a:xfrm>
            <a:off x="9250049" y="1104019"/>
            <a:ext cx="1164013" cy="1061829"/>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Unsigned informed consents (9 DocuSign, 41 postal mail)</a:t>
            </a:r>
          </a:p>
          <a:p>
            <a:endParaRPr lang="en-US" sz="1050" dirty="0"/>
          </a:p>
        </p:txBody>
      </p:sp>
      <p:sp>
        <p:nvSpPr>
          <p:cNvPr id="16" name="TextBox 15">
            <a:extLst>
              <a:ext uri="{FF2B5EF4-FFF2-40B4-BE49-F238E27FC236}">
                <a16:creationId xmlns:a16="http://schemas.microsoft.com/office/drawing/2014/main" id="{A3906FC6-3C93-4731-19D2-3F9D54378B76}"/>
              </a:ext>
            </a:extLst>
          </p:cNvPr>
          <p:cNvSpPr txBox="1"/>
          <p:nvPr/>
        </p:nvSpPr>
        <p:spPr>
          <a:xfrm>
            <a:off x="8646648" y="2709597"/>
            <a:ext cx="1061791" cy="1061829"/>
          </a:xfrm>
          <a:prstGeom prst="rect">
            <a:avLst/>
          </a:prstGeom>
          <a:noFill/>
        </p:spPr>
        <p:txBody>
          <a:bodyPr wrap="square" rtlCol="0">
            <a:spAutoFit/>
          </a:bodyPr>
          <a:lstStyle/>
          <a:p>
            <a:pPr algn="r"/>
            <a:r>
              <a:rPr lang="en-US" sz="1050" b="1" dirty="0">
                <a:solidFill>
                  <a:schemeClr val="accent1"/>
                </a:solidFill>
                <a:latin typeface="Arial" panose="020B0604020202020204" pitchFamily="34" charset="0"/>
                <a:cs typeface="Arial" panose="020B0604020202020204" pitchFamily="34" charset="0"/>
              </a:rPr>
              <a:t>Signed informed consents (39 DocuSign, 1 postal mail) </a:t>
            </a:r>
          </a:p>
          <a:p>
            <a:pPr algn="r"/>
            <a:endParaRPr lang="en-US" sz="1050" dirty="0"/>
          </a:p>
        </p:txBody>
      </p:sp>
      <p:sp>
        <p:nvSpPr>
          <p:cNvPr id="17" name="TextBox 16">
            <a:extLst>
              <a:ext uri="{FF2B5EF4-FFF2-40B4-BE49-F238E27FC236}">
                <a16:creationId xmlns:a16="http://schemas.microsoft.com/office/drawing/2014/main" id="{495E3580-BF1E-265E-C68E-44F86BD5EDA5}"/>
              </a:ext>
            </a:extLst>
          </p:cNvPr>
          <p:cNvSpPr txBox="1"/>
          <p:nvPr/>
        </p:nvSpPr>
        <p:spPr>
          <a:xfrm>
            <a:off x="10852622" y="2016424"/>
            <a:ext cx="973072" cy="577081"/>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Completed interviews</a:t>
            </a:r>
          </a:p>
          <a:p>
            <a:endParaRPr lang="en-US" sz="1050" dirty="0"/>
          </a:p>
        </p:txBody>
      </p:sp>
      <p:sp>
        <p:nvSpPr>
          <p:cNvPr id="18" name="TextBox 17">
            <a:extLst>
              <a:ext uri="{FF2B5EF4-FFF2-40B4-BE49-F238E27FC236}">
                <a16:creationId xmlns:a16="http://schemas.microsoft.com/office/drawing/2014/main" id="{0AFE75A6-9473-8F99-69DD-B032297CAEA6}"/>
              </a:ext>
            </a:extLst>
          </p:cNvPr>
          <p:cNvSpPr txBox="1"/>
          <p:nvPr/>
        </p:nvSpPr>
        <p:spPr>
          <a:xfrm>
            <a:off x="10515411" y="2940196"/>
            <a:ext cx="1164013" cy="738664"/>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Incomplete interviews, yet to schedule</a:t>
            </a:r>
          </a:p>
          <a:p>
            <a:endParaRPr lang="en-US" sz="1050" dirty="0"/>
          </a:p>
        </p:txBody>
      </p:sp>
      <p:sp>
        <p:nvSpPr>
          <p:cNvPr id="19" name="TextBox 18">
            <a:extLst>
              <a:ext uri="{FF2B5EF4-FFF2-40B4-BE49-F238E27FC236}">
                <a16:creationId xmlns:a16="http://schemas.microsoft.com/office/drawing/2014/main" id="{1D07F4CE-2DBA-17B4-8D0E-3FCE0EB551FB}"/>
              </a:ext>
            </a:extLst>
          </p:cNvPr>
          <p:cNvSpPr txBox="1"/>
          <p:nvPr/>
        </p:nvSpPr>
        <p:spPr>
          <a:xfrm>
            <a:off x="5690585" y="3460503"/>
            <a:ext cx="985078" cy="900246"/>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not consented to contact, often left blank</a:t>
            </a:r>
          </a:p>
        </p:txBody>
      </p:sp>
      <p:sp>
        <p:nvSpPr>
          <p:cNvPr id="20" name="TextBox 19">
            <a:extLst>
              <a:ext uri="{FF2B5EF4-FFF2-40B4-BE49-F238E27FC236}">
                <a16:creationId xmlns:a16="http://schemas.microsoft.com/office/drawing/2014/main" id="{8FC16207-3DEA-F55A-05B0-E1AF06935AF7}"/>
              </a:ext>
            </a:extLst>
          </p:cNvPr>
          <p:cNvSpPr txBox="1"/>
          <p:nvPr/>
        </p:nvSpPr>
        <p:spPr>
          <a:xfrm>
            <a:off x="7049264" y="1439565"/>
            <a:ext cx="1131738" cy="738664"/>
          </a:xfrm>
          <a:prstGeom prst="rect">
            <a:avLst/>
          </a:prstGeom>
          <a:noFill/>
        </p:spPr>
        <p:txBody>
          <a:bodyPr wrap="square" rtlCol="0">
            <a:spAutoFit/>
          </a:bodyPr>
          <a:lstStyle/>
          <a:p>
            <a:r>
              <a:rPr lang="en-US" sz="1050" b="1" dirty="0">
                <a:solidFill>
                  <a:schemeClr val="accent1"/>
                </a:solidFill>
                <a:latin typeface="Arial" panose="020B0604020202020204" pitchFamily="34" charset="0"/>
                <a:cs typeface="Arial" panose="020B0604020202020204" pitchFamily="34" charset="0"/>
              </a:rPr>
              <a:t>Persons met inclusion standards</a:t>
            </a:r>
          </a:p>
          <a:p>
            <a:endParaRPr lang="en-US" sz="1050" dirty="0"/>
          </a:p>
        </p:txBody>
      </p:sp>
      <p:sp>
        <p:nvSpPr>
          <p:cNvPr id="3" name="TextBox 2">
            <a:extLst>
              <a:ext uri="{FF2B5EF4-FFF2-40B4-BE49-F238E27FC236}">
                <a16:creationId xmlns:a16="http://schemas.microsoft.com/office/drawing/2014/main" id="{ACF45588-B2D9-E61C-D4CA-97469C6D1ECA}"/>
              </a:ext>
            </a:extLst>
          </p:cNvPr>
          <p:cNvSpPr txBox="1"/>
          <p:nvPr/>
        </p:nvSpPr>
        <p:spPr>
          <a:xfrm>
            <a:off x="1143000" y="381000"/>
            <a:ext cx="3949700" cy="369332"/>
          </a:xfrm>
          <a:prstGeom prst="rect">
            <a:avLst/>
          </a:prstGeom>
          <a:noFill/>
        </p:spPr>
        <p:txBody>
          <a:bodyPr wrap="square" rtlCol="0">
            <a:spAutoFit/>
          </a:bodyPr>
          <a:lstStyle/>
          <a:p>
            <a:r>
              <a:rPr lang="en-US" sz="1800" b="1" dirty="0"/>
              <a:t>Recruitment as of </a:t>
            </a:r>
            <a:r>
              <a:rPr lang="en-US" sz="1800" dirty="0"/>
              <a:t>11/7/2024</a:t>
            </a:r>
          </a:p>
        </p:txBody>
      </p:sp>
      <p:sp>
        <p:nvSpPr>
          <p:cNvPr id="2" name="TextBox 1">
            <a:extLst>
              <a:ext uri="{FF2B5EF4-FFF2-40B4-BE49-F238E27FC236}">
                <a16:creationId xmlns:a16="http://schemas.microsoft.com/office/drawing/2014/main" id="{0A857C23-F58A-6660-2610-17BE7F8875A5}"/>
              </a:ext>
            </a:extLst>
          </p:cNvPr>
          <p:cNvSpPr txBox="1"/>
          <p:nvPr/>
        </p:nvSpPr>
        <p:spPr>
          <a:xfrm>
            <a:off x="6513168" y="5537435"/>
            <a:ext cx="5678832" cy="1200329"/>
          </a:xfrm>
          <a:prstGeom prst="rect">
            <a:avLst/>
          </a:prstGeom>
          <a:noFill/>
        </p:spPr>
        <p:txBody>
          <a:bodyPr wrap="square" rtlCol="0">
            <a:spAutoFit/>
          </a:bodyPr>
          <a:lstStyle/>
          <a:p>
            <a:r>
              <a:rPr lang="en-US" dirty="0"/>
              <a:t>Interview 26 conducted November 8, 2024</a:t>
            </a:r>
          </a:p>
          <a:p>
            <a:r>
              <a:rPr lang="en-US" dirty="0"/>
              <a:t>New Recruitment Concepts in Play</a:t>
            </a:r>
          </a:p>
          <a:p>
            <a:endParaRPr lang="en-US" dirty="0"/>
          </a:p>
          <a:p>
            <a:endParaRPr lang="en-US" dirty="0"/>
          </a:p>
        </p:txBody>
      </p:sp>
    </p:spTree>
    <p:extLst>
      <p:ext uri="{BB962C8B-B14F-4D97-AF65-F5344CB8AC3E}">
        <p14:creationId xmlns:p14="http://schemas.microsoft.com/office/powerpoint/2010/main" val="243643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C2AB-3077-4F09-5075-09F3AD4769BF}"/>
              </a:ext>
            </a:extLst>
          </p:cNvPr>
          <p:cNvSpPr>
            <a:spLocks noGrp="1"/>
          </p:cNvSpPr>
          <p:nvPr>
            <p:ph type="title"/>
          </p:nvPr>
        </p:nvSpPr>
        <p:spPr/>
        <p:txBody>
          <a:bodyPr/>
          <a:lstStyle/>
          <a:p>
            <a:r>
              <a:rPr lang="en-US" dirty="0"/>
              <a:t>Data so far</a:t>
            </a:r>
          </a:p>
        </p:txBody>
      </p:sp>
      <p:sp>
        <p:nvSpPr>
          <p:cNvPr id="3" name="Content Placeholder 2">
            <a:extLst>
              <a:ext uri="{FF2B5EF4-FFF2-40B4-BE49-F238E27FC236}">
                <a16:creationId xmlns:a16="http://schemas.microsoft.com/office/drawing/2014/main" id="{D03192A5-6808-2A01-6997-78AE61A965A0}"/>
              </a:ext>
            </a:extLst>
          </p:cNvPr>
          <p:cNvSpPr>
            <a:spLocks noGrp="1"/>
          </p:cNvSpPr>
          <p:nvPr>
            <p:ph idx="1"/>
          </p:nvPr>
        </p:nvSpPr>
        <p:spPr>
          <a:xfrm>
            <a:off x="646111" y="1537252"/>
            <a:ext cx="10180915" cy="4868030"/>
          </a:xfrm>
        </p:spPr>
        <p:txBody>
          <a:bodyPr>
            <a:normAutofit/>
          </a:bodyPr>
          <a:lstStyle/>
          <a:p>
            <a:r>
              <a:rPr lang="en-US" sz="2400" dirty="0"/>
              <a:t>N= 23 Decedents, 25 Interviews</a:t>
            </a:r>
          </a:p>
          <a:p>
            <a:r>
              <a:rPr lang="en-US" sz="2400" dirty="0"/>
              <a:t>Mean age 48.4</a:t>
            </a:r>
          </a:p>
          <a:p>
            <a:r>
              <a:rPr lang="en-US" sz="2400" dirty="0"/>
              <a:t>Race     W: 20, B/AA: 3</a:t>
            </a:r>
          </a:p>
          <a:p>
            <a:r>
              <a:rPr lang="en-US" sz="2400" dirty="0"/>
              <a:t>Informants</a:t>
            </a:r>
          </a:p>
          <a:p>
            <a:pPr lvl="1"/>
            <a:r>
              <a:rPr lang="en-US" sz="2000" dirty="0"/>
              <a:t>Family, spouse: 20, 				Friends 5</a:t>
            </a:r>
          </a:p>
          <a:p>
            <a:r>
              <a:rPr lang="en-US" sz="2400" dirty="0"/>
              <a:t>Means: Gunshot 8, Overdose 9, Hanging 3, Laceration 1, Device-assisted 1, Voluntary Cessation Eating/Drinking 1</a:t>
            </a:r>
          </a:p>
          <a:p>
            <a:r>
              <a:rPr lang="en-US" sz="2400" dirty="0"/>
              <a:t>Global reliability rating (1-5): 3.3</a:t>
            </a:r>
          </a:p>
          <a:p>
            <a:r>
              <a:rPr lang="en-US" sz="2400" dirty="0"/>
              <a:t>Some may be </a:t>
            </a:r>
            <a:r>
              <a:rPr lang="en-US" sz="2400" b="1" dirty="0"/>
              <a:t>excluded</a:t>
            </a:r>
            <a:r>
              <a:rPr lang="en-US" sz="2400" dirty="0"/>
              <a:t> after contact with ME/Coroners</a:t>
            </a:r>
          </a:p>
          <a:p>
            <a:pPr lvl="1"/>
            <a:endParaRPr lang="en-US" sz="2400" dirty="0"/>
          </a:p>
        </p:txBody>
      </p:sp>
    </p:spTree>
    <p:extLst>
      <p:ext uri="{BB962C8B-B14F-4D97-AF65-F5344CB8AC3E}">
        <p14:creationId xmlns:p14="http://schemas.microsoft.com/office/powerpoint/2010/main" val="149705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4917-B994-CDD5-AF5E-ECF441C0D5CE}"/>
              </a:ext>
            </a:extLst>
          </p:cNvPr>
          <p:cNvSpPr>
            <a:spLocks noGrp="1"/>
          </p:cNvSpPr>
          <p:nvPr>
            <p:ph type="title"/>
          </p:nvPr>
        </p:nvSpPr>
        <p:spPr/>
        <p:txBody>
          <a:bodyPr/>
          <a:lstStyle/>
          <a:p>
            <a:r>
              <a:rPr lang="en-US" dirty="0"/>
              <a:t>Preliminary Themes</a:t>
            </a:r>
          </a:p>
        </p:txBody>
      </p:sp>
      <p:sp>
        <p:nvSpPr>
          <p:cNvPr id="3" name="Content Placeholder 2">
            <a:extLst>
              <a:ext uri="{FF2B5EF4-FFF2-40B4-BE49-F238E27FC236}">
                <a16:creationId xmlns:a16="http://schemas.microsoft.com/office/drawing/2014/main" id="{1EA4FBDA-4D58-71FE-4960-05D2B6CA08AF}"/>
              </a:ext>
            </a:extLst>
          </p:cNvPr>
          <p:cNvSpPr>
            <a:spLocks noGrp="1"/>
          </p:cNvSpPr>
          <p:nvPr>
            <p:ph idx="1"/>
          </p:nvPr>
        </p:nvSpPr>
        <p:spPr>
          <a:xfrm>
            <a:off x="488950" y="1371600"/>
            <a:ext cx="11214100" cy="5295900"/>
          </a:xfrm>
        </p:spPr>
        <p:txBody>
          <a:bodyPr>
            <a:normAutofit/>
          </a:bodyPr>
          <a:lstStyle/>
          <a:p>
            <a:r>
              <a:rPr lang="en-US" sz="2400" b="1" dirty="0"/>
              <a:t>Society</a:t>
            </a:r>
            <a:r>
              <a:rPr lang="en-US" sz="2400" dirty="0"/>
              <a:t>: clinicians’ declared fears of investigation</a:t>
            </a:r>
          </a:p>
          <a:p>
            <a:endParaRPr lang="en-US" sz="2400" dirty="0"/>
          </a:p>
          <a:p>
            <a:r>
              <a:rPr lang="en-US" sz="2400" b="1" dirty="0"/>
              <a:t>Community</a:t>
            </a:r>
            <a:r>
              <a:rPr lang="en-US" sz="2400" dirty="0"/>
              <a:t>: geographic moves, social isolation</a:t>
            </a:r>
          </a:p>
          <a:p>
            <a:endParaRPr lang="en-US" sz="2400" dirty="0"/>
          </a:p>
          <a:p>
            <a:r>
              <a:rPr lang="en-US" sz="2400" b="1" dirty="0"/>
              <a:t>Organizational (clinic): </a:t>
            </a:r>
            <a:r>
              <a:rPr lang="en-US" sz="2400" dirty="0"/>
              <a:t>lack of integration (pain and mental health), lack of continuity </a:t>
            </a:r>
          </a:p>
          <a:p>
            <a:endParaRPr lang="en-US" sz="2400" b="1" dirty="0"/>
          </a:p>
          <a:p>
            <a:r>
              <a:rPr lang="en-US" sz="2400" b="1" dirty="0"/>
              <a:t>Interpersonal</a:t>
            </a:r>
            <a:r>
              <a:rPr lang="en-US" sz="2400" dirty="0"/>
              <a:t>: feeling a burden to others, lack of belongingness</a:t>
            </a:r>
          </a:p>
          <a:p>
            <a:endParaRPr lang="en-US" sz="2400" dirty="0"/>
          </a:p>
          <a:p>
            <a:r>
              <a:rPr lang="en-US" sz="2400" b="1" dirty="0"/>
              <a:t>Individual</a:t>
            </a:r>
            <a:r>
              <a:rPr lang="en-US" sz="2400" dirty="0"/>
              <a:t>: severe pain itself, adverse childhood, failed pain interventions, financial duress</a:t>
            </a:r>
          </a:p>
          <a:p>
            <a:endParaRPr lang="en-US" dirty="0"/>
          </a:p>
        </p:txBody>
      </p:sp>
    </p:spTree>
    <p:extLst>
      <p:ext uri="{BB962C8B-B14F-4D97-AF65-F5344CB8AC3E}">
        <p14:creationId xmlns:p14="http://schemas.microsoft.com/office/powerpoint/2010/main" val="398661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A ish with grey accent">
      <a:dk1>
        <a:srgbClr val="003F71"/>
      </a:dk1>
      <a:lt1>
        <a:srgbClr val="FFFFFF"/>
      </a:lt1>
      <a:dk2>
        <a:srgbClr val="003F71"/>
      </a:dk2>
      <a:lt2>
        <a:srgbClr val="EBEBEB"/>
      </a:lt2>
      <a:accent1>
        <a:srgbClr val="F3CF45"/>
      </a:accent1>
      <a:accent2>
        <a:srgbClr val="C32623"/>
      </a:accent2>
      <a:accent3>
        <a:srgbClr val="E6B729"/>
      </a:accent3>
      <a:accent4>
        <a:srgbClr val="6AAC90"/>
      </a:accent4>
      <a:accent5>
        <a:srgbClr val="839097"/>
      </a:accent5>
      <a:accent6>
        <a:srgbClr val="9E5E9B"/>
      </a:accent6>
      <a:hlink>
        <a:srgbClr val="CCCC99"/>
      </a:hlink>
      <a:folHlink>
        <a:srgbClr val="BEC29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50959</TotalTime>
  <Words>1962</Words>
  <Application>Microsoft Office PowerPoint</Application>
  <PresentationFormat>Widescreen</PresentationFormat>
  <Paragraphs>338</Paragraphs>
  <Slides>21</Slides>
  <Notes>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Aptos</vt:lpstr>
      <vt:lpstr>Arial</vt:lpstr>
      <vt:lpstr>Arial Rounded MT Bold</vt:lpstr>
      <vt:lpstr>Calibri</vt:lpstr>
      <vt:lpstr>Calibri Light</vt:lpstr>
      <vt:lpstr>Century Gothic</vt:lpstr>
      <vt:lpstr>Georgia</vt:lpstr>
      <vt:lpstr>Helvetica</vt:lpstr>
      <vt:lpstr>Hiragino Kaku Gothic StdN W8</vt:lpstr>
      <vt:lpstr>Wingdings 3</vt:lpstr>
      <vt:lpstr>Ion</vt:lpstr>
      <vt:lpstr>Content Slides</vt:lpstr>
      <vt:lpstr>Custom Design</vt:lpstr>
      <vt:lpstr>1_Office Theme</vt:lpstr>
      <vt:lpstr>2_Office Theme</vt:lpstr>
      <vt:lpstr>3_Office Theme</vt:lpstr>
      <vt:lpstr>Toward a Deeper Understanding of Suicides That Follow Prescription Opioid Reduction in Pain: Preliminary Results from 19 Psychological Autopsies  </vt:lpstr>
      <vt:lpstr>PowerPoint Presentation</vt:lpstr>
      <vt:lpstr>Background</vt:lpstr>
      <vt:lpstr>Objectives</vt:lpstr>
      <vt:lpstr>The major challenge: recruitment No “master list” and extreme stigma </vt:lpstr>
      <vt:lpstr>Interview Topics</vt:lpstr>
      <vt:lpstr>PowerPoint Presentation</vt:lpstr>
      <vt:lpstr>Data so far</vt:lpstr>
      <vt:lpstr>Preliminary Themes</vt:lpstr>
      <vt:lpstr>PowerPoint Presentation</vt:lpstr>
      <vt:lpstr>PowerPoint Presentation</vt:lpstr>
      <vt:lpstr>Quote: after medication change</vt:lpstr>
      <vt:lpstr>Quote: on emotional state of a cousin </vt:lpstr>
      <vt:lpstr>Quote: on the health care system</vt:lpstr>
      <vt:lpstr>Potential points of Leverage</vt:lpstr>
      <vt:lpstr>Do you know someone who lost someone after Rx opioid reduction?</vt:lpstr>
      <vt:lpstr>CSI:OPIOIDs needs help to get the word out   </vt:lpstr>
      <vt:lpstr>A theory: Interpersonal Theory of Suicide  </vt:lpstr>
      <vt:lpstr>Recruitment for suicides involving health  status prior to death</vt:lpstr>
      <vt:lpstr>Signals Related to Suicide in Large Databases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deprescribing as a (de-)Implementation Science Challenge    Presented August 9, 2019 at the Conference: "Patient-Centered Approach to Chronic Opioid Management” Vancouver, WA</dc:title>
  <dc:creator>Kertesz, Stefan G (Campus)</dc:creator>
  <cp:lastModifiedBy>Rental End User</cp:lastModifiedBy>
  <cp:revision>128</cp:revision>
  <cp:lastPrinted>2024-11-11T20:26:50Z</cp:lastPrinted>
  <dcterms:created xsi:type="dcterms:W3CDTF">2020-05-22T23:17:33Z</dcterms:created>
  <dcterms:modified xsi:type="dcterms:W3CDTF">2024-11-15T20:53:18Z</dcterms:modified>
</cp:coreProperties>
</file>