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50"/>
  </p:notesMasterIdLst>
  <p:sldIdLst>
    <p:sldId id="3825" r:id="rId3"/>
    <p:sldId id="3885" r:id="rId4"/>
    <p:sldId id="3871" r:id="rId5"/>
    <p:sldId id="3807" r:id="rId6"/>
    <p:sldId id="290" r:id="rId7"/>
    <p:sldId id="3863" r:id="rId8"/>
    <p:sldId id="3832" r:id="rId9"/>
    <p:sldId id="3892" r:id="rId10"/>
    <p:sldId id="3891" r:id="rId11"/>
    <p:sldId id="3831" r:id="rId12"/>
    <p:sldId id="3865" r:id="rId13"/>
    <p:sldId id="3876" r:id="rId14"/>
    <p:sldId id="3835" r:id="rId15"/>
    <p:sldId id="3852" r:id="rId16"/>
    <p:sldId id="3841" r:id="rId17"/>
    <p:sldId id="3858" r:id="rId18"/>
    <p:sldId id="3853" r:id="rId19"/>
    <p:sldId id="3840" r:id="rId20"/>
    <p:sldId id="3843" r:id="rId21"/>
    <p:sldId id="3854" r:id="rId22"/>
    <p:sldId id="3855" r:id="rId23"/>
    <p:sldId id="3844" r:id="rId24"/>
    <p:sldId id="3846" r:id="rId25"/>
    <p:sldId id="3847" r:id="rId26"/>
    <p:sldId id="3857" r:id="rId27"/>
    <p:sldId id="3877" r:id="rId28"/>
    <p:sldId id="3848" r:id="rId29"/>
    <p:sldId id="3879" r:id="rId30"/>
    <p:sldId id="3887" r:id="rId31"/>
    <p:sldId id="3849" r:id="rId32"/>
    <p:sldId id="3886" r:id="rId33"/>
    <p:sldId id="3890" r:id="rId34"/>
    <p:sldId id="3888" r:id="rId35"/>
    <p:sldId id="3889" r:id="rId36"/>
    <p:sldId id="3823" r:id="rId37"/>
    <p:sldId id="3824" r:id="rId38"/>
    <p:sldId id="3820" r:id="rId39"/>
    <p:sldId id="3866" r:id="rId40"/>
    <p:sldId id="3822" r:id="rId41"/>
    <p:sldId id="3868" r:id="rId42"/>
    <p:sldId id="3837" r:id="rId43"/>
    <p:sldId id="3867" r:id="rId44"/>
    <p:sldId id="3872" r:id="rId45"/>
    <p:sldId id="3873" r:id="rId46"/>
    <p:sldId id="3874" r:id="rId47"/>
    <p:sldId id="3875" r:id="rId48"/>
    <p:sldId id="3869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 Krawczyk" initials="N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9D30"/>
    <a:srgbClr val="5BCBB8"/>
    <a:srgbClr val="F1AB58"/>
    <a:srgbClr val="0592C1"/>
    <a:srgbClr val="E600FF"/>
    <a:srgbClr val="AE73FF"/>
    <a:srgbClr val="8000FF"/>
    <a:srgbClr val="4DE5FF"/>
    <a:srgbClr val="E7A12D"/>
    <a:srgbClr val="EEE7F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77064" autoAdjust="0"/>
  </p:normalViewPr>
  <p:slideViewPr>
    <p:cSldViewPr snapToGrid="0">
      <p:cViewPr>
        <p:scale>
          <a:sx n="133" d="100"/>
          <a:sy n="133" d="100"/>
        </p:scale>
        <p:origin x="160" y="-136"/>
      </p:cViewPr>
      <p:guideLst/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94857-22EB-1F49-AC30-BF5D97D060B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19E39-99DC-164B-A5EC-F81F7019B267}">
      <dgm:prSet phldrT="[Text]"/>
      <dgm:spPr/>
      <dgm:t>
        <a:bodyPr/>
        <a:lstStyle/>
        <a:p>
          <a:r>
            <a:rPr lang="en-US" b="1" dirty="0"/>
            <a:t>Step 1</a:t>
          </a:r>
          <a:r>
            <a:rPr lang="en-US" dirty="0"/>
            <a:t>: Concept Mapping</a:t>
          </a:r>
        </a:p>
      </dgm:t>
    </dgm:pt>
    <dgm:pt modelId="{3F437F27-37CF-224E-BC98-A829FE471C74}" type="parTrans" cxnId="{1CB51423-0352-DB44-8BBC-5AE11B4CC399}">
      <dgm:prSet/>
      <dgm:spPr/>
      <dgm:t>
        <a:bodyPr/>
        <a:lstStyle/>
        <a:p>
          <a:endParaRPr lang="en-US"/>
        </a:p>
      </dgm:t>
    </dgm:pt>
    <dgm:pt modelId="{7F26E827-4451-734E-AD08-8D872D576586}" type="sibTrans" cxnId="{1CB51423-0352-DB44-8BBC-5AE11B4CC399}">
      <dgm:prSet/>
      <dgm:spPr/>
      <dgm:t>
        <a:bodyPr/>
        <a:lstStyle/>
        <a:p>
          <a:endParaRPr lang="en-US"/>
        </a:p>
      </dgm:t>
    </dgm:pt>
    <dgm:pt modelId="{8D921AF2-EB17-C74F-9BA9-0D170466F9DB}">
      <dgm:prSet phldrT="[Text]"/>
      <dgm:spPr/>
      <dgm:t>
        <a:bodyPr/>
        <a:lstStyle/>
        <a:p>
          <a:r>
            <a:rPr lang="en-US" dirty="0"/>
            <a:t>Expert team forms initial taxonomy items based on scoping review</a:t>
          </a:r>
        </a:p>
      </dgm:t>
    </dgm:pt>
    <dgm:pt modelId="{89B767E1-71D0-414A-A594-9CE4A7366FE5}" type="parTrans" cxnId="{E57664F5-C8CD-064C-87CE-AA1D9601DA8C}">
      <dgm:prSet/>
      <dgm:spPr/>
      <dgm:t>
        <a:bodyPr/>
        <a:lstStyle/>
        <a:p>
          <a:endParaRPr lang="en-US"/>
        </a:p>
      </dgm:t>
    </dgm:pt>
    <dgm:pt modelId="{229FDA32-2559-4A41-9EBE-C2B66E35E5B2}" type="sibTrans" cxnId="{E57664F5-C8CD-064C-87CE-AA1D9601DA8C}">
      <dgm:prSet/>
      <dgm:spPr/>
      <dgm:t>
        <a:bodyPr/>
        <a:lstStyle/>
        <a:p>
          <a:endParaRPr lang="en-US"/>
        </a:p>
      </dgm:t>
    </dgm:pt>
    <dgm:pt modelId="{3A235C79-25AA-E144-AD10-177D6F2C9A3B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dirty="0"/>
            <a:t>Delphi Consensus Process</a:t>
          </a:r>
        </a:p>
      </dgm:t>
    </dgm:pt>
    <dgm:pt modelId="{BBE55BBB-609A-5344-BEC4-37B30CFF05A2}" type="parTrans" cxnId="{518AFDDF-4F46-9546-A0D0-BD120F21823E}">
      <dgm:prSet/>
      <dgm:spPr/>
      <dgm:t>
        <a:bodyPr/>
        <a:lstStyle/>
        <a:p>
          <a:endParaRPr lang="en-US"/>
        </a:p>
      </dgm:t>
    </dgm:pt>
    <dgm:pt modelId="{C89939C6-0BC9-2B40-A9E8-4A7FA1A2B14D}" type="sibTrans" cxnId="{518AFDDF-4F46-9546-A0D0-BD120F21823E}">
      <dgm:prSet/>
      <dgm:spPr/>
      <dgm:t>
        <a:bodyPr/>
        <a:lstStyle/>
        <a:p>
          <a:endParaRPr lang="en-US"/>
        </a:p>
      </dgm:t>
    </dgm:pt>
    <dgm:pt modelId="{E7442DC1-87D1-724B-A5F0-5596457FD4D2}">
      <dgm:prSet phldrT="[Text]"/>
      <dgm:spPr/>
      <dgm:t>
        <a:bodyPr/>
        <a:lstStyle/>
        <a:p>
          <a:r>
            <a:rPr lang="en-US" dirty="0"/>
            <a:t>3 rounds of surveys to assess consensus on taxonomy items</a:t>
          </a:r>
        </a:p>
      </dgm:t>
    </dgm:pt>
    <dgm:pt modelId="{E3452A5B-CE87-0642-98D9-CDAFF9624D8F}" type="parTrans" cxnId="{B2740F67-EEE6-CB46-9E50-0AA736A36B8B}">
      <dgm:prSet/>
      <dgm:spPr/>
      <dgm:t>
        <a:bodyPr/>
        <a:lstStyle/>
        <a:p>
          <a:endParaRPr lang="en-US"/>
        </a:p>
      </dgm:t>
    </dgm:pt>
    <dgm:pt modelId="{A5B2ACA0-D9E9-CA47-8133-A3F6967AA24D}" type="sibTrans" cxnId="{B2740F67-EEE6-CB46-9E50-0AA736A36B8B}">
      <dgm:prSet/>
      <dgm:spPr/>
      <dgm:t>
        <a:bodyPr/>
        <a:lstStyle/>
        <a:p>
          <a:endParaRPr lang="en-US"/>
        </a:p>
      </dgm:t>
    </dgm:pt>
    <dgm:pt modelId="{1AEB4B26-0D01-F44C-857A-84EAE2BE9287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dirty="0"/>
            <a:t>Synthesis of Taxonomy</a:t>
          </a:r>
        </a:p>
      </dgm:t>
    </dgm:pt>
    <dgm:pt modelId="{09598995-ECAA-714A-9947-BF84274CE8F5}" type="parTrans" cxnId="{AC5E68A3-F653-0D46-86A4-7708FD46D79A}">
      <dgm:prSet/>
      <dgm:spPr/>
      <dgm:t>
        <a:bodyPr/>
        <a:lstStyle/>
        <a:p>
          <a:endParaRPr lang="en-US"/>
        </a:p>
      </dgm:t>
    </dgm:pt>
    <dgm:pt modelId="{D4A69F59-AA9E-3840-BC2C-4F12B5B1842E}" type="sibTrans" cxnId="{AC5E68A3-F653-0D46-86A4-7708FD46D79A}">
      <dgm:prSet/>
      <dgm:spPr/>
      <dgm:t>
        <a:bodyPr/>
        <a:lstStyle/>
        <a:p>
          <a:endParaRPr lang="en-US"/>
        </a:p>
      </dgm:t>
    </dgm:pt>
    <dgm:pt modelId="{8152DA95-D0C5-3D41-AD08-D4ACF193FF14}">
      <dgm:prSet phldrT="[Text]"/>
      <dgm:spPr/>
      <dgm:t>
        <a:bodyPr/>
        <a:lstStyle/>
        <a:p>
          <a:r>
            <a:rPr lang="en-US" dirty="0"/>
            <a:t>Synthesize and organize taxonomy based on effectiveness and feasibility</a:t>
          </a:r>
        </a:p>
      </dgm:t>
    </dgm:pt>
    <dgm:pt modelId="{9174069B-B2D3-2942-A3EC-A203F679B2C8}" type="parTrans" cxnId="{0492CA6D-FFEC-1040-B4D2-05A645C3B807}">
      <dgm:prSet/>
      <dgm:spPr/>
      <dgm:t>
        <a:bodyPr/>
        <a:lstStyle/>
        <a:p>
          <a:endParaRPr lang="en-US"/>
        </a:p>
      </dgm:t>
    </dgm:pt>
    <dgm:pt modelId="{21B9FA74-C65A-F347-B67B-AB4AAC062F51}" type="sibTrans" cxnId="{0492CA6D-FFEC-1040-B4D2-05A645C3B807}">
      <dgm:prSet/>
      <dgm:spPr/>
      <dgm:t>
        <a:bodyPr/>
        <a:lstStyle/>
        <a:p>
          <a:endParaRPr lang="en-US"/>
        </a:p>
      </dgm:t>
    </dgm:pt>
    <dgm:pt modelId="{49E558B3-26FD-BC48-9EFB-96BD90924243}" type="pres">
      <dgm:prSet presAssocID="{BC994857-22EB-1F49-AC30-BF5D97D060BD}" presName="linearFlow" presStyleCnt="0">
        <dgm:presLayoutVars>
          <dgm:dir/>
          <dgm:animLvl val="lvl"/>
          <dgm:resizeHandles val="exact"/>
        </dgm:presLayoutVars>
      </dgm:prSet>
      <dgm:spPr/>
    </dgm:pt>
    <dgm:pt modelId="{8D4DEC76-F472-5047-9501-50EBB1F2388D}" type="pres">
      <dgm:prSet presAssocID="{07B19E39-99DC-164B-A5EC-F81F7019B267}" presName="composite" presStyleCnt="0"/>
      <dgm:spPr/>
    </dgm:pt>
    <dgm:pt modelId="{6E8142BA-D49F-0B4C-B586-0729AE5B1A4E}" type="pres">
      <dgm:prSet presAssocID="{07B19E39-99DC-164B-A5EC-F81F7019B2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5A45208-3718-1942-89E3-2EC6488FB280}" type="pres">
      <dgm:prSet presAssocID="{07B19E39-99DC-164B-A5EC-F81F7019B267}" presName="parSh" presStyleLbl="node1" presStyleIdx="0" presStyleCnt="3"/>
      <dgm:spPr/>
    </dgm:pt>
    <dgm:pt modelId="{FDDFB7F3-34FA-1145-9BFB-2D17790BEC6B}" type="pres">
      <dgm:prSet presAssocID="{07B19E39-99DC-164B-A5EC-F81F7019B267}" presName="desTx" presStyleLbl="fgAcc1" presStyleIdx="0" presStyleCnt="3">
        <dgm:presLayoutVars>
          <dgm:bulletEnabled val="1"/>
        </dgm:presLayoutVars>
      </dgm:prSet>
      <dgm:spPr/>
    </dgm:pt>
    <dgm:pt modelId="{5AF098DE-6152-844A-9295-33498E401DB0}" type="pres">
      <dgm:prSet presAssocID="{7F26E827-4451-734E-AD08-8D872D576586}" presName="sibTrans" presStyleLbl="sibTrans2D1" presStyleIdx="0" presStyleCnt="2"/>
      <dgm:spPr/>
    </dgm:pt>
    <dgm:pt modelId="{49BFE305-C4A9-B04C-90B5-C8D3937E0FDF}" type="pres">
      <dgm:prSet presAssocID="{7F26E827-4451-734E-AD08-8D872D576586}" presName="connTx" presStyleLbl="sibTrans2D1" presStyleIdx="0" presStyleCnt="2"/>
      <dgm:spPr/>
    </dgm:pt>
    <dgm:pt modelId="{BA7D29B2-EB41-9D4A-A71F-3949EA02ED7B}" type="pres">
      <dgm:prSet presAssocID="{3A235C79-25AA-E144-AD10-177D6F2C9A3B}" presName="composite" presStyleCnt="0"/>
      <dgm:spPr/>
    </dgm:pt>
    <dgm:pt modelId="{477334DD-962F-874A-913D-71004C3E3749}" type="pres">
      <dgm:prSet presAssocID="{3A235C79-25AA-E144-AD10-177D6F2C9A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A98E1-12D9-4C4B-B66F-1FC406D50134}" type="pres">
      <dgm:prSet presAssocID="{3A235C79-25AA-E144-AD10-177D6F2C9A3B}" presName="parSh" presStyleLbl="node1" presStyleIdx="1" presStyleCnt="3"/>
      <dgm:spPr/>
    </dgm:pt>
    <dgm:pt modelId="{CAAF0A70-7298-E343-9749-5D314AB4E367}" type="pres">
      <dgm:prSet presAssocID="{3A235C79-25AA-E144-AD10-177D6F2C9A3B}" presName="desTx" presStyleLbl="fgAcc1" presStyleIdx="1" presStyleCnt="3">
        <dgm:presLayoutVars>
          <dgm:bulletEnabled val="1"/>
        </dgm:presLayoutVars>
      </dgm:prSet>
      <dgm:spPr/>
    </dgm:pt>
    <dgm:pt modelId="{E9FC43C2-6A45-B740-8E4F-E6E493E4ECA0}" type="pres">
      <dgm:prSet presAssocID="{C89939C6-0BC9-2B40-A9E8-4A7FA1A2B14D}" presName="sibTrans" presStyleLbl="sibTrans2D1" presStyleIdx="1" presStyleCnt="2"/>
      <dgm:spPr/>
    </dgm:pt>
    <dgm:pt modelId="{4C958010-ACC9-1A41-B20F-AC0F8CA27714}" type="pres">
      <dgm:prSet presAssocID="{C89939C6-0BC9-2B40-A9E8-4A7FA1A2B14D}" presName="connTx" presStyleLbl="sibTrans2D1" presStyleIdx="1" presStyleCnt="2"/>
      <dgm:spPr/>
    </dgm:pt>
    <dgm:pt modelId="{A7BC736E-0AF1-5F4E-8CD7-F1234623C04A}" type="pres">
      <dgm:prSet presAssocID="{1AEB4B26-0D01-F44C-857A-84EAE2BE9287}" presName="composite" presStyleCnt="0"/>
      <dgm:spPr/>
    </dgm:pt>
    <dgm:pt modelId="{631F4C12-34A0-D449-9D83-276165CBF15E}" type="pres">
      <dgm:prSet presAssocID="{1AEB4B26-0D01-F44C-857A-84EAE2BE928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608D2F-1838-B34B-A869-D729894B7701}" type="pres">
      <dgm:prSet presAssocID="{1AEB4B26-0D01-F44C-857A-84EAE2BE9287}" presName="parSh" presStyleLbl="node1" presStyleIdx="2" presStyleCnt="3"/>
      <dgm:spPr/>
    </dgm:pt>
    <dgm:pt modelId="{7131064A-1C33-084B-BE17-70D03221CB95}" type="pres">
      <dgm:prSet presAssocID="{1AEB4B26-0D01-F44C-857A-84EAE2BE928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C3BF211-9903-CB40-BE89-2DA009E401BA}" type="presOf" srcId="{07B19E39-99DC-164B-A5EC-F81F7019B267}" destId="{6E8142BA-D49F-0B4C-B586-0729AE5B1A4E}" srcOrd="0" destOrd="0" presId="urn:microsoft.com/office/officeart/2005/8/layout/process3"/>
    <dgm:cxn modelId="{DD6FB415-D530-8144-86B5-E834EF499037}" type="presOf" srcId="{3A235C79-25AA-E144-AD10-177D6F2C9A3B}" destId="{93AA98E1-12D9-4C4B-B66F-1FC406D50134}" srcOrd="1" destOrd="0" presId="urn:microsoft.com/office/officeart/2005/8/layout/process3"/>
    <dgm:cxn modelId="{9C4D6D1E-08B6-414E-8CC9-38D72F00EAE0}" type="presOf" srcId="{1AEB4B26-0D01-F44C-857A-84EAE2BE9287}" destId="{37608D2F-1838-B34B-A869-D729894B7701}" srcOrd="1" destOrd="0" presId="urn:microsoft.com/office/officeart/2005/8/layout/process3"/>
    <dgm:cxn modelId="{43B9A020-A167-124D-9E8D-9989B0D9998B}" type="presOf" srcId="{3A235C79-25AA-E144-AD10-177D6F2C9A3B}" destId="{477334DD-962F-874A-913D-71004C3E3749}" srcOrd="0" destOrd="0" presId="urn:microsoft.com/office/officeart/2005/8/layout/process3"/>
    <dgm:cxn modelId="{1CB51423-0352-DB44-8BBC-5AE11B4CC399}" srcId="{BC994857-22EB-1F49-AC30-BF5D97D060BD}" destId="{07B19E39-99DC-164B-A5EC-F81F7019B267}" srcOrd="0" destOrd="0" parTransId="{3F437F27-37CF-224E-BC98-A829FE471C74}" sibTransId="{7F26E827-4451-734E-AD08-8D872D576586}"/>
    <dgm:cxn modelId="{3449322D-298A-7C45-93DA-7DDFD9179670}" type="presOf" srcId="{8152DA95-D0C5-3D41-AD08-D4ACF193FF14}" destId="{7131064A-1C33-084B-BE17-70D03221CB95}" srcOrd="0" destOrd="0" presId="urn:microsoft.com/office/officeart/2005/8/layout/process3"/>
    <dgm:cxn modelId="{C290C235-BFEB-8447-BEA6-85B62E5B483F}" type="presOf" srcId="{BC994857-22EB-1F49-AC30-BF5D97D060BD}" destId="{49E558B3-26FD-BC48-9EFB-96BD90924243}" srcOrd="0" destOrd="0" presId="urn:microsoft.com/office/officeart/2005/8/layout/process3"/>
    <dgm:cxn modelId="{858CCB3A-5011-1040-A1D8-D5C6DE63350E}" type="presOf" srcId="{7F26E827-4451-734E-AD08-8D872D576586}" destId="{5AF098DE-6152-844A-9295-33498E401DB0}" srcOrd="0" destOrd="0" presId="urn:microsoft.com/office/officeart/2005/8/layout/process3"/>
    <dgm:cxn modelId="{22DEF260-F00F-7741-B475-61B8446EFA59}" type="presOf" srcId="{E7442DC1-87D1-724B-A5F0-5596457FD4D2}" destId="{CAAF0A70-7298-E343-9749-5D314AB4E367}" srcOrd="0" destOrd="0" presId="urn:microsoft.com/office/officeart/2005/8/layout/process3"/>
    <dgm:cxn modelId="{B2740F67-EEE6-CB46-9E50-0AA736A36B8B}" srcId="{3A235C79-25AA-E144-AD10-177D6F2C9A3B}" destId="{E7442DC1-87D1-724B-A5F0-5596457FD4D2}" srcOrd="0" destOrd="0" parTransId="{E3452A5B-CE87-0642-98D9-CDAFF9624D8F}" sibTransId="{A5B2ACA0-D9E9-CA47-8133-A3F6967AA24D}"/>
    <dgm:cxn modelId="{0492CA6D-FFEC-1040-B4D2-05A645C3B807}" srcId="{1AEB4B26-0D01-F44C-857A-84EAE2BE9287}" destId="{8152DA95-D0C5-3D41-AD08-D4ACF193FF14}" srcOrd="0" destOrd="0" parTransId="{9174069B-B2D3-2942-A3EC-A203F679B2C8}" sibTransId="{21B9FA74-C65A-F347-B67B-AB4AAC062F51}"/>
    <dgm:cxn modelId="{6BAC4978-53E0-D949-8C24-89E4AAECD5E1}" type="presOf" srcId="{1AEB4B26-0D01-F44C-857A-84EAE2BE9287}" destId="{631F4C12-34A0-D449-9D83-276165CBF15E}" srcOrd="0" destOrd="0" presId="urn:microsoft.com/office/officeart/2005/8/layout/process3"/>
    <dgm:cxn modelId="{050BFB7D-264A-0443-86EF-DD4A72212339}" type="presOf" srcId="{8D921AF2-EB17-C74F-9BA9-0D170466F9DB}" destId="{FDDFB7F3-34FA-1145-9BFB-2D17790BEC6B}" srcOrd="0" destOrd="0" presId="urn:microsoft.com/office/officeart/2005/8/layout/process3"/>
    <dgm:cxn modelId="{9FE84E93-9D2C-0240-9C57-B93A267C6DE9}" type="presOf" srcId="{C89939C6-0BC9-2B40-A9E8-4A7FA1A2B14D}" destId="{4C958010-ACC9-1A41-B20F-AC0F8CA27714}" srcOrd="1" destOrd="0" presId="urn:microsoft.com/office/officeart/2005/8/layout/process3"/>
    <dgm:cxn modelId="{AC5E68A3-F653-0D46-86A4-7708FD46D79A}" srcId="{BC994857-22EB-1F49-AC30-BF5D97D060BD}" destId="{1AEB4B26-0D01-F44C-857A-84EAE2BE9287}" srcOrd="2" destOrd="0" parTransId="{09598995-ECAA-714A-9947-BF84274CE8F5}" sibTransId="{D4A69F59-AA9E-3840-BC2C-4F12B5B1842E}"/>
    <dgm:cxn modelId="{B88E81B0-7C79-6C44-ADFD-0EC93BAF0534}" type="presOf" srcId="{7F26E827-4451-734E-AD08-8D872D576586}" destId="{49BFE305-C4A9-B04C-90B5-C8D3937E0FDF}" srcOrd="1" destOrd="0" presId="urn:microsoft.com/office/officeart/2005/8/layout/process3"/>
    <dgm:cxn modelId="{03110BBE-D2B8-0949-9064-50464334EF8C}" type="presOf" srcId="{C89939C6-0BC9-2B40-A9E8-4A7FA1A2B14D}" destId="{E9FC43C2-6A45-B740-8E4F-E6E493E4ECA0}" srcOrd="0" destOrd="0" presId="urn:microsoft.com/office/officeart/2005/8/layout/process3"/>
    <dgm:cxn modelId="{518AFDDF-4F46-9546-A0D0-BD120F21823E}" srcId="{BC994857-22EB-1F49-AC30-BF5D97D060BD}" destId="{3A235C79-25AA-E144-AD10-177D6F2C9A3B}" srcOrd="1" destOrd="0" parTransId="{BBE55BBB-609A-5344-BEC4-37B30CFF05A2}" sibTransId="{C89939C6-0BC9-2B40-A9E8-4A7FA1A2B14D}"/>
    <dgm:cxn modelId="{BDFC68F3-0179-6648-825D-76D1EAE2AC25}" type="presOf" srcId="{07B19E39-99DC-164B-A5EC-F81F7019B267}" destId="{05A45208-3718-1942-89E3-2EC6488FB280}" srcOrd="1" destOrd="0" presId="urn:microsoft.com/office/officeart/2005/8/layout/process3"/>
    <dgm:cxn modelId="{E57664F5-C8CD-064C-87CE-AA1D9601DA8C}" srcId="{07B19E39-99DC-164B-A5EC-F81F7019B267}" destId="{8D921AF2-EB17-C74F-9BA9-0D170466F9DB}" srcOrd="0" destOrd="0" parTransId="{89B767E1-71D0-414A-A594-9CE4A7366FE5}" sibTransId="{229FDA32-2559-4A41-9EBE-C2B66E35E5B2}"/>
    <dgm:cxn modelId="{F3226D0D-ABEE-4846-AFE2-0AD98C41A0A7}" type="presParOf" srcId="{49E558B3-26FD-BC48-9EFB-96BD90924243}" destId="{8D4DEC76-F472-5047-9501-50EBB1F2388D}" srcOrd="0" destOrd="0" presId="urn:microsoft.com/office/officeart/2005/8/layout/process3"/>
    <dgm:cxn modelId="{2931C07D-E03D-6347-ADCB-6A9F68484331}" type="presParOf" srcId="{8D4DEC76-F472-5047-9501-50EBB1F2388D}" destId="{6E8142BA-D49F-0B4C-B586-0729AE5B1A4E}" srcOrd="0" destOrd="0" presId="urn:microsoft.com/office/officeart/2005/8/layout/process3"/>
    <dgm:cxn modelId="{F85F04BD-CA1C-8E4E-B813-5BF8B3868807}" type="presParOf" srcId="{8D4DEC76-F472-5047-9501-50EBB1F2388D}" destId="{05A45208-3718-1942-89E3-2EC6488FB280}" srcOrd="1" destOrd="0" presId="urn:microsoft.com/office/officeart/2005/8/layout/process3"/>
    <dgm:cxn modelId="{5789EF7D-5752-B444-BCF8-F726DB6FB209}" type="presParOf" srcId="{8D4DEC76-F472-5047-9501-50EBB1F2388D}" destId="{FDDFB7F3-34FA-1145-9BFB-2D17790BEC6B}" srcOrd="2" destOrd="0" presId="urn:microsoft.com/office/officeart/2005/8/layout/process3"/>
    <dgm:cxn modelId="{A2E4C688-C0B5-7743-BEBD-9E06787C8950}" type="presParOf" srcId="{49E558B3-26FD-BC48-9EFB-96BD90924243}" destId="{5AF098DE-6152-844A-9295-33498E401DB0}" srcOrd="1" destOrd="0" presId="urn:microsoft.com/office/officeart/2005/8/layout/process3"/>
    <dgm:cxn modelId="{15BFADB2-C110-DE4B-9F37-0D8CE416550B}" type="presParOf" srcId="{5AF098DE-6152-844A-9295-33498E401DB0}" destId="{49BFE305-C4A9-B04C-90B5-C8D3937E0FDF}" srcOrd="0" destOrd="0" presId="urn:microsoft.com/office/officeart/2005/8/layout/process3"/>
    <dgm:cxn modelId="{43106772-10B5-334F-94EB-F1380D6C3357}" type="presParOf" srcId="{49E558B3-26FD-BC48-9EFB-96BD90924243}" destId="{BA7D29B2-EB41-9D4A-A71F-3949EA02ED7B}" srcOrd="2" destOrd="0" presId="urn:microsoft.com/office/officeart/2005/8/layout/process3"/>
    <dgm:cxn modelId="{1B3D28E4-49AE-C940-B3D1-91D13E9EF2A6}" type="presParOf" srcId="{BA7D29B2-EB41-9D4A-A71F-3949EA02ED7B}" destId="{477334DD-962F-874A-913D-71004C3E3749}" srcOrd="0" destOrd="0" presId="urn:microsoft.com/office/officeart/2005/8/layout/process3"/>
    <dgm:cxn modelId="{4A7D39FB-F7F6-2144-90A9-477E97255766}" type="presParOf" srcId="{BA7D29B2-EB41-9D4A-A71F-3949EA02ED7B}" destId="{93AA98E1-12D9-4C4B-B66F-1FC406D50134}" srcOrd="1" destOrd="0" presId="urn:microsoft.com/office/officeart/2005/8/layout/process3"/>
    <dgm:cxn modelId="{86A3E298-90B0-0E49-A0DE-18D703881A04}" type="presParOf" srcId="{BA7D29B2-EB41-9D4A-A71F-3949EA02ED7B}" destId="{CAAF0A70-7298-E343-9749-5D314AB4E367}" srcOrd="2" destOrd="0" presId="urn:microsoft.com/office/officeart/2005/8/layout/process3"/>
    <dgm:cxn modelId="{C5C981F6-4C75-A744-B470-5F343B25EE45}" type="presParOf" srcId="{49E558B3-26FD-BC48-9EFB-96BD90924243}" destId="{E9FC43C2-6A45-B740-8E4F-E6E493E4ECA0}" srcOrd="3" destOrd="0" presId="urn:microsoft.com/office/officeart/2005/8/layout/process3"/>
    <dgm:cxn modelId="{65F484EC-4845-8943-91DF-FF71A74DCD33}" type="presParOf" srcId="{E9FC43C2-6A45-B740-8E4F-E6E493E4ECA0}" destId="{4C958010-ACC9-1A41-B20F-AC0F8CA27714}" srcOrd="0" destOrd="0" presId="urn:microsoft.com/office/officeart/2005/8/layout/process3"/>
    <dgm:cxn modelId="{925207FB-9FBD-5243-9B04-C195CE36F002}" type="presParOf" srcId="{49E558B3-26FD-BC48-9EFB-96BD90924243}" destId="{A7BC736E-0AF1-5F4E-8CD7-F1234623C04A}" srcOrd="4" destOrd="0" presId="urn:microsoft.com/office/officeart/2005/8/layout/process3"/>
    <dgm:cxn modelId="{B7FAA8B4-E88B-D04C-9ECF-4E56C6EB310E}" type="presParOf" srcId="{A7BC736E-0AF1-5F4E-8CD7-F1234623C04A}" destId="{631F4C12-34A0-D449-9D83-276165CBF15E}" srcOrd="0" destOrd="0" presId="urn:microsoft.com/office/officeart/2005/8/layout/process3"/>
    <dgm:cxn modelId="{855A17F4-ED16-A449-8552-DAD5B5C3D61E}" type="presParOf" srcId="{A7BC736E-0AF1-5F4E-8CD7-F1234623C04A}" destId="{37608D2F-1838-B34B-A869-D729894B7701}" srcOrd="1" destOrd="0" presId="urn:microsoft.com/office/officeart/2005/8/layout/process3"/>
    <dgm:cxn modelId="{218732C9-9C80-CE4B-8D99-44D72C54AF61}" type="presParOf" srcId="{A7BC736E-0AF1-5F4E-8CD7-F1234623C04A}" destId="{7131064A-1C33-084B-BE17-70D03221CB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994857-22EB-1F49-AC30-BF5D97D060B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19E39-99DC-164B-A5EC-F81F7019B267}">
      <dgm:prSet phldrT="[Text]"/>
      <dgm:spPr/>
      <dgm:t>
        <a:bodyPr/>
        <a:lstStyle/>
        <a:p>
          <a:r>
            <a:rPr lang="en-US" b="1" dirty="0"/>
            <a:t>Step 1</a:t>
          </a:r>
          <a:r>
            <a:rPr lang="en-US" dirty="0"/>
            <a:t>: Concept Mapping</a:t>
          </a:r>
        </a:p>
      </dgm:t>
    </dgm:pt>
    <dgm:pt modelId="{3F437F27-37CF-224E-BC98-A829FE471C74}" type="parTrans" cxnId="{1CB51423-0352-DB44-8BBC-5AE11B4CC399}">
      <dgm:prSet/>
      <dgm:spPr/>
      <dgm:t>
        <a:bodyPr/>
        <a:lstStyle/>
        <a:p>
          <a:endParaRPr lang="en-US"/>
        </a:p>
      </dgm:t>
    </dgm:pt>
    <dgm:pt modelId="{7F26E827-4451-734E-AD08-8D872D576586}" type="sibTrans" cxnId="{1CB51423-0352-DB44-8BBC-5AE11B4CC399}">
      <dgm:prSet/>
      <dgm:spPr/>
      <dgm:t>
        <a:bodyPr/>
        <a:lstStyle/>
        <a:p>
          <a:endParaRPr lang="en-US"/>
        </a:p>
      </dgm:t>
    </dgm:pt>
    <dgm:pt modelId="{8D921AF2-EB17-C74F-9BA9-0D170466F9DB}">
      <dgm:prSet phldrT="[Text]"/>
      <dgm:spPr/>
      <dgm:t>
        <a:bodyPr/>
        <a:lstStyle/>
        <a:p>
          <a:r>
            <a:rPr lang="en-US" dirty="0"/>
            <a:t>Expert team forms initial taxonomy items based on scoping review</a:t>
          </a:r>
        </a:p>
      </dgm:t>
    </dgm:pt>
    <dgm:pt modelId="{89B767E1-71D0-414A-A594-9CE4A7366FE5}" type="parTrans" cxnId="{E57664F5-C8CD-064C-87CE-AA1D9601DA8C}">
      <dgm:prSet/>
      <dgm:spPr/>
      <dgm:t>
        <a:bodyPr/>
        <a:lstStyle/>
        <a:p>
          <a:endParaRPr lang="en-US"/>
        </a:p>
      </dgm:t>
    </dgm:pt>
    <dgm:pt modelId="{229FDA32-2559-4A41-9EBE-C2B66E35E5B2}" type="sibTrans" cxnId="{E57664F5-C8CD-064C-87CE-AA1D9601DA8C}">
      <dgm:prSet/>
      <dgm:spPr/>
      <dgm:t>
        <a:bodyPr/>
        <a:lstStyle/>
        <a:p>
          <a:endParaRPr lang="en-US"/>
        </a:p>
      </dgm:t>
    </dgm:pt>
    <dgm:pt modelId="{3A235C79-25AA-E144-AD10-177D6F2C9A3B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dirty="0"/>
            <a:t>Delphi Consensus Process</a:t>
          </a:r>
        </a:p>
      </dgm:t>
    </dgm:pt>
    <dgm:pt modelId="{BBE55BBB-609A-5344-BEC4-37B30CFF05A2}" type="parTrans" cxnId="{518AFDDF-4F46-9546-A0D0-BD120F21823E}">
      <dgm:prSet/>
      <dgm:spPr/>
      <dgm:t>
        <a:bodyPr/>
        <a:lstStyle/>
        <a:p>
          <a:endParaRPr lang="en-US"/>
        </a:p>
      </dgm:t>
    </dgm:pt>
    <dgm:pt modelId="{C89939C6-0BC9-2B40-A9E8-4A7FA1A2B14D}" type="sibTrans" cxnId="{518AFDDF-4F46-9546-A0D0-BD120F21823E}">
      <dgm:prSet/>
      <dgm:spPr/>
      <dgm:t>
        <a:bodyPr/>
        <a:lstStyle/>
        <a:p>
          <a:endParaRPr lang="en-US"/>
        </a:p>
      </dgm:t>
    </dgm:pt>
    <dgm:pt modelId="{E7442DC1-87D1-724B-A5F0-5596457FD4D2}">
      <dgm:prSet phldrT="[Text]"/>
      <dgm:spPr/>
      <dgm:t>
        <a:bodyPr/>
        <a:lstStyle/>
        <a:p>
          <a:r>
            <a:rPr lang="en-US" dirty="0"/>
            <a:t>3 rounds of surveys to assess consensus on taxonomy items</a:t>
          </a:r>
        </a:p>
      </dgm:t>
    </dgm:pt>
    <dgm:pt modelId="{E3452A5B-CE87-0642-98D9-CDAFF9624D8F}" type="parTrans" cxnId="{B2740F67-EEE6-CB46-9E50-0AA736A36B8B}">
      <dgm:prSet/>
      <dgm:spPr/>
      <dgm:t>
        <a:bodyPr/>
        <a:lstStyle/>
        <a:p>
          <a:endParaRPr lang="en-US"/>
        </a:p>
      </dgm:t>
    </dgm:pt>
    <dgm:pt modelId="{A5B2ACA0-D9E9-CA47-8133-A3F6967AA24D}" type="sibTrans" cxnId="{B2740F67-EEE6-CB46-9E50-0AA736A36B8B}">
      <dgm:prSet/>
      <dgm:spPr/>
      <dgm:t>
        <a:bodyPr/>
        <a:lstStyle/>
        <a:p>
          <a:endParaRPr lang="en-US"/>
        </a:p>
      </dgm:t>
    </dgm:pt>
    <dgm:pt modelId="{1AEB4B26-0D01-F44C-857A-84EAE2BE9287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dirty="0"/>
            <a:t>Synthesis of Taxonomy</a:t>
          </a:r>
        </a:p>
      </dgm:t>
    </dgm:pt>
    <dgm:pt modelId="{09598995-ECAA-714A-9947-BF84274CE8F5}" type="parTrans" cxnId="{AC5E68A3-F653-0D46-86A4-7708FD46D79A}">
      <dgm:prSet/>
      <dgm:spPr/>
      <dgm:t>
        <a:bodyPr/>
        <a:lstStyle/>
        <a:p>
          <a:endParaRPr lang="en-US"/>
        </a:p>
      </dgm:t>
    </dgm:pt>
    <dgm:pt modelId="{D4A69F59-AA9E-3840-BC2C-4F12B5B1842E}" type="sibTrans" cxnId="{AC5E68A3-F653-0D46-86A4-7708FD46D79A}">
      <dgm:prSet/>
      <dgm:spPr/>
      <dgm:t>
        <a:bodyPr/>
        <a:lstStyle/>
        <a:p>
          <a:endParaRPr lang="en-US"/>
        </a:p>
      </dgm:t>
    </dgm:pt>
    <dgm:pt modelId="{8152DA95-D0C5-3D41-AD08-D4ACF193FF14}">
      <dgm:prSet phldrT="[Text]"/>
      <dgm:spPr/>
      <dgm:t>
        <a:bodyPr/>
        <a:lstStyle/>
        <a:p>
          <a:r>
            <a:rPr lang="en-US" dirty="0"/>
            <a:t>Synthesize and organize taxonomy based on effectiveness and feasibility</a:t>
          </a:r>
        </a:p>
      </dgm:t>
    </dgm:pt>
    <dgm:pt modelId="{9174069B-B2D3-2942-A3EC-A203F679B2C8}" type="parTrans" cxnId="{0492CA6D-FFEC-1040-B4D2-05A645C3B807}">
      <dgm:prSet/>
      <dgm:spPr/>
      <dgm:t>
        <a:bodyPr/>
        <a:lstStyle/>
        <a:p>
          <a:endParaRPr lang="en-US"/>
        </a:p>
      </dgm:t>
    </dgm:pt>
    <dgm:pt modelId="{21B9FA74-C65A-F347-B67B-AB4AAC062F51}" type="sibTrans" cxnId="{0492CA6D-FFEC-1040-B4D2-05A645C3B807}">
      <dgm:prSet/>
      <dgm:spPr/>
      <dgm:t>
        <a:bodyPr/>
        <a:lstStyle/>
        <a:p>
          <a:endParaRPr lang="en-US"/>
        </a:p>
      </dgm:t>
    </dgm:pt>
    <dgm:pt modelId="{49E558B3-26FD-BC48-9EFB-96BD90924243}" type="pres">
      <dgm:prSet presAssocID="{BC994857-22EB-1F49-AC30-BF5D97D060BD}" presName="linearFlow" presStyleCnt="0">
        <dgm:presLayoutVars>
          <dgm:dir/>
          <dgm:animLvl val="lvl"/>
          <dgm:resizeHandles val="exact"/>
        </dgm:presLayoutVars>
      </dgm:prSet>
      <dgm:spPr/>
    </dgm:pt>
    <dgm:pt modelId="{8D4DEC76-F472-5047-9501-50EBB1F2388D}" type="pres">
      <dgm:prSet presAssocID="{07B19E39-99DC-164B-A5EC-F81F7019B267}" presName="composite" presStyleCnt="0"/>
      <dgm:spPr/>
    </dgm:pt>
    <dgm:pt modelId="{6E8142BA-D49F-0B4C-B586-0729AE5B1A4E}" type="pres">
      <dgm:prSet presAssocID="{07B19E39-99DC-164B-A5EC-F81F7019B2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5A45208-3718-1942-89E3-2EC6488FB280}" type="pres">
      <dgm:prSet presAssocID="{07B19E39-99DC-164B-A5EC-F81F7019B267}" presName="parSh" presStyleLbl="node1" presStyleIdx="0" presStyleCnt="3"/>
      <dgm:spPr/>
    </dgm:pt>
    <dgm:pt modelId="{FDDFB7F3-34FA-1145-9BFB-2D17790BEC6B}" type="pres">
      <dgm:prSet presAssocID="{07B19E39-99DC-164B-A5EC-F81F7019B267}" presName="desTx" presStyleLbl="fgAcc1" presStyleIdx="0" presStyleCnt="3">
        <dgm:presLayoutVars>
          <dgm:bulletEnabled val="1"/>
        </dgm:presLayoutVars>
      </dgm:prSet>
      <dgm:spPr/>
    </dgm:pt>
    <dgm:pt modelId="{5AF098DE-6152-844A-9295-33498E401DB0}" type="pres">
      <dgm:prSet presAssocID="{7F26E827-4451-734E-AD08-8D872D576586}" presName="sibTrans" presStyleLbl="sibTrans2D1" presStyleIdx="0" presStyleCnt="2"/>
      <dgm:spPr/>
    </dgm:pt>
    <dgm:pt modelId="{49BFE305-C4A9-B04C-90B5-C8D3937E0FDF}" type="pres">
      <dgm:prSet presAssocID="{7F26E827-4451-734E-AD08-8D872D576586}" presName="connTx" presStyleLbl="sibTrans2D1" presStyleIdx="0" presStyleCnt="2"/>
      <dgm:spPr/>
    </dgm:pt>
    <dgm:pt modelId="{BA7D29B2-EB41-9D4A-A71F-3949EA02ED7B}" type="pres">
      <dgm:prSet presAssocID="{3A235C79-25AA-E144-AD10-177D6F2C9A3B}" presName="composite" presStyleCnt="0"/>
      <dgm:spPr/>
    </dgm:pt>
    <dgm:pt modelId="{477334DD-962F-874A-913D-71004C3E3749}" type="pres">
      <dgm:prSet presAssocID="{3A235C79-25AA-E144-AD10-177D6F2C9A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A98E1-12D9-4C4B-B66F-1FC406D50134}" type="pres">
      <dgm:prSet presAssocID="{3A235C79-25AA-E144-AD10-177D6F2C9A3B}" presName="parSh" presStyleLbl="node1" presStyleIdx="1" presStyleCnt="3"/>
      <dgm:spPr/>
    </dgm:pt>
    <dgm:pt modelId="{CAAF0A70-7298-E343-9749-5D314AB4E367}" type="pres">
      <dgm:prSet presAssocID="{3A235C79-25AA-E144-AD10-177D6F2C9A3B}" presName="desTx" presStyleLbl="fgAcc1" presStyleIdx="1" presStyleCnt="3">
        <dgm:presLayoutVars>
          <dgm:bulletEnabled val="1"/>
        </dgm:presLayoutVars>
      </dgm:prSet>
      <dgm:spPr/>
    </dgm:pt>
    <dgm:pt modelId="{E9FC43C2-6A45-B740-8E4F-E6E493E4ECA0}" type="pres">
      <dgm:prSet presAssocID="{C89939C6-0BC9-2B40-A9E8-4A7FA1A2B14D}" presName="sibTrans" presStyleLbl="sibTrans2D1" presStyleIdx="1" presStyleCnt="2"/>
      <dgm:spPr/>
    </dgm:pt>
    <dgm:pt modelId="{4C958010-ACC9-1A41-B20F-AC0F8CA27714}" type="pres">
      <dgm:prSet presAssocID="{C89939C6-0BC9-2B40-A9E8-4A7FA1A2B14D}" presName="connTx" presStyleLbl="sibTrans2D1" presStyleIdx="1" presStyleCnt="2"/>
      <dgm:spPr/>
    </dgm:pt>
    <dgm:pt modelId="{A7BC736E-0AF1-5F4E-8CD7-F1234623C04A}" type="pres">
      <dgm:prSet presAssocID="{1AEB4B26-0D01-F44C-857A-84EAE2BE9287}" presName="composite" presStyleCnt="0"/>
      <dgm:spPr/>
    </dgm:pt>
    <dgm:pt modelId="{631F4C12-34A0-D449-9D83-276165CBF15E}" type="pres">
      <dgm:prSet presAssocID="{1AEB4B26-0D01-F44C-857A-84EAE2BE928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608D2F-1838-B34B-A869-D729894B7701}" type="pres">
      <dgm:prSet presAssocID="{1AEB4B26-0D01-F44C-857A-84EAE2BE9287}" presName="parSh" presStyleLbl="node1" presStyleIdx="2" presStyleCnt="3"/>
      <dgm:spPr/>
    </dgm:pt>
    <dgm:pt modelId="{7131064A-1C33-084B-BE17-70D03221CB95}" type="pres">
      <dgm:prSet presAssocID="{1AEB4B26-0D01-F44C-857A-84EAE2BE928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C3BF211-9903-CB40-BE89-2DA009E401BA}" type="presOf" srcId="{07B19E39-99DC-164B-A5EC-F81F7019B267}" destId="{6E8142BA-D49F-0B4C-B586-0729AE5B1A4E}" srcOrd="0" destOrd="0" presId="urn:microsoft.com/office/officeart/2005/8/layout/process3"/>
    <dgm:cxn modelId="{DD6FB415-D530-8144-86B5-E834EF499037}" type="presOf" srcId="{3A235C79-25AA-E144-AD10-177D6F2C9A3B}" destId="{93AA98E1-12D9-4C4B-B66F-1FC406D50134}" srcOrd="1" destOrd="0" presId="urn:microsoft.com/office/officeart/2005/8/layout/process3"/>
    <dgm:cxn modelId="{9C4D6D1E-08B6-414E-8CC9-38D72F00EAE0}" type="presOf" srcId="{1AEB4B26-0D01-F44C-857A-84EAE2BE9287}" destId="{37608D2F-1838-B34B-A869-D729894B7701}" srcOrd="1" destOrd="0" presId="urn:microsoft.com/office/officeart/2005/8/layout/process3"/>
    <dgm:cxn modelId="{43B9A020-A167-124D-9E8D-9989B0D9998B}" type="presOf" srcId="{3A235C79-25AA-E144-AD10-177D6F2C9A3B}" destId="{477334DD-962F-874A-913D-71004C3E3749}" srcOrd="0" destOrd="0" presId="urn:microsoft.com/office/officeart/2005/8/layout/process3"/>
    <dgm:cxn modelId="{1CB51423-0352-DB44-8BBC-5AE11B4CC399}" srcId="{BC994857-22EB-1F49-AC30-BF5D97D060BD}" destId="{07B19E39-99DC-164B-A5EC-F81F7019B267}" srcOrd="0" destOrd="0" parTransId="{3F437F27-37CF-224E-BC98-A829FE471C74}" sibTransId="{7F26E827-4451-734E-AD08-8D872D576586}"/>
    <dgm:cxn modelId="{3449322D-298A-7C45-93DA-7DDFD9179670}" type="presOf" srcId="{8152DA95-D0C5-3D41-AD08-D4ACF193FF14}" destId="{7131064A-1C33-084B-BE17-70D03221CB95}" srcOrd="0" destOrd="0" presId="urn:microsoft.com/office/officeart/2005/8/layout/process3"/>
    <dgm:cxn modelId="{C290C235-BFEB-8447-BEA6-85B62E5B483F}" type="presOf" srcId="{BC994857-22EB-1F49-AC30-BF5D97D060BD}" destId="{49E558B3-26FD-BC48-9EFB-96BD90924243}" srcOrd="0" destOrd="0" presId="urn:microsoft.com/office/officeart/2005/8/layout/process3"/>
    <dgm:cxn modelId="{858CCB3A-5011-1040-A1D8-D5C6DE63350E}" type="presOf" srcId="{7F26E827-4451-734E-AD08-8D872D576586}" destId="{5AF098DE-6152-844A-9295-33498E401DB0}" srcOrd="0" destOrd="0" presId="urn:microsoft.com/office/officeart/2005/8/layout/process3"/>
    <dgm:cxn modelId="{22DEF260-F00F-7741-B475-61B8446EFA59}" type="presOf" srcId="{E7442DC1-87D1-724B-A5F0-5596457FD4D2}" destId="{CAAF0A70-7298-E343-9749-5D314AB4E367}" srcOrd="0" destOrd="0" presId="urn:microsoft.com/office/officeart/2005/8/layout/process3"/>
    <dgm:cxn modelId="{B2740F67-EEE6-CB46-9E50-0AA736A36B8B}" srcId="{3A235C79-25AA-E144-AD10-177D6F2C9A3B}" destId="{E7442DC1-87D1-724B-A5F0-5596457FD4D2}" srcOrd="0" destOrd="0" parTransId="{E3452A5B-CE87-0642-98D9-CDAFF9624D8F}" sibTransId="{A5B2ACA0-D9E9-CA47-8133-A3F6967AA24D}"/>
    <dgm:cxn modelId="{0492CA6D-FFEC-1040-B4D2-05A645C3B807}" srcId="{1AEB4B26-0D01-F44C-857A-84EAE2BE9287}" destId="{8152DA95-D0C5-3D41-AD08-D4ACF193FF14}" srcOrd="0" destOrd="0" parTransId="{9174069B-B2D3-2942-A3EC-A203F679B2C8}" sibTransId="{21B9FA74-C65A-F347-B67B-AB4AAC062F51}"/>
    <dgm:cxn modelId="{6BAC4978-53E0-D949-8C24-89E4AAECD5E1}" type="presOf" srcId="{1AEB4B26-0D01-F44C-857A-84EAE2BE9287}" destId="{631F4C12-34A0-D449-9D83-276165CBF15E}" srcOrd="0" destOrd="0" presId="urn:microsoft.com/office/officeart/2005/8/layout/process3"/>
    <dgm:cxn modelId="{050BFB7D-264A-0443-86EF-DD4A72212339}" type="presOf" srcId="{8D921AF2-EB17-C74F-9BA9-0D170466F9DB}" destId="{FDDFB7F3-34FA-1145-9BFB-2D17790BEC6B}" srcOrd="0" destOrd="0" presId="urn:microsoft.com/office/officeart/2005/8/layout/process3"/>
    <dgm:cxn modelId="{9FE84E93-9D2C-0240-9C57-B93A267C6DE9}" type="presOf" srcId="{C89939C6-0BC9-2B40-A9E8-4A7FA1A2B14D}" destId="{4C958010-ACC9-1A41-B20F-AC0F8CA27714}" srcOrd="1" destOrd="0" presId="urn:microsoft.com/office/officeart/2005/8/layout/process3"/>
    <dgm:cxn modelId="{AC5E68A3-F653-0D46-86A4-7708FD46D79A}" srcId="{BC994857-22EB-1F49-AC30-BF5D97D060BD}" destId="{1AEB4B26-0D01-F44C-857A-84EAE2BE9287}" srcOrd="2" destOrd="0" parTransId="{09598995-ECAA-714A-9947-BF84274CE8F5}" sibTransId="{D4A69F59-AA9E-3840-BC2C-4F12B5B1842E}"/>
    <dgm:cxn modelId="{B88E81B0-7C79-6C44-ADFD-0EC93BAF0534}" type="presOf" srcId="{7F26E827-4451-734E-AD08-8D872D576586}" destId="{49BFE305-C4A9-B04C-90B5-C8D3937E0FDF}" srcOrd="1" destOrd="0" presId="urn:microsoft.com/office/officeart/2005/8/layout/process3"/>
    <dgm:cxn modelId="{03110BBE-D2B8-0949-9064-50464334EF8C}" type="presOf" srcId="{C89939C6-0BC9-2B40-A9E8-4A7FA1A2B14D}" destId="{E9FC43C2-6A45-B740-8E4F-E6E493E4ECA0}" srcOrd="0" destOrd="0" presId="urn:microsoft.com/office/officeart/2005/8/layout/process3"/>
    <dgm:cxn modelId="{518AFDDF-4F46-9546-A0D0-BD120F21823E}" srcId="{BC994857-22EB-1F49-AC30-BF5D97D060BD}" destId="{3A235C79-25AA-E144-AD10-177D6F2C9A3B}" srcOrd="1" destOrd="0" parTransId="{BBE55BBB-609A-5344-BEC4-37B30CFF05A2}" sibTransId="{C89939C6-0BC9-2B40-A9E8-4A7FA1A2B14D}"/>
    <dgm:cxn modelId="{BDFC68F3-0179-6648-825D-76D1EAE2AC25}" type="presOf" srcId="{07B19E39-99DC-164B-A5EC-F81F7019B267}" destId="{05A45208-3718-1942-89E3-2EC6488FB280}" srcOrd="1" destOrd="0" presId="urn:microsoft.com/office/officeart/2005/8/layout/process3"/>
    <dgm:cxn modelId="{E57664F5-C8CD-064C-87CE-AA1D9601DA8C}" srcId="{07B19E39-99DC-164B-A5EC-F81F7019B267}" destId="{8D921AF2-EB17-C74F-9BA9-0D170466F9DB}" srcOrd="0" destOrd="0" parTransId="{89B767E1-71D0-414A-A594-9CE4A7366FE5}" sibTransId="{229FDA32-2559-4A41-9EBE-C2B66E35E5B2}"/>
    <dgm:cxn modelId="{F3226D0D-ABEE-4846-AFE2-0AD98C41A0A7}" type="presParOf" srcId="{49E558B3-26FD-BC48-9EFB-96BD90924243}" destId="{8D4DEC76-F472-5047-9501-50EBB1F2388D}" srcOrd="0" destOrd="0" presId="urn:microsoft.com/office/officeart/2005/8/layout/process3"/>
    <dgm:cxn modelId="{2931C07D-E03D-6347-ADCB-6A9F68484331}" type="presParOf" srcId="{8D4DEC76-F472-5047-9501-50EBB1F2388D}" destId="{6E8142BA-D49F-0B4C-B586-0729AE5B1A4E}" srcOrd="0" destOrd="0" presId="urn:microsoft.com/office/officeart/2005/8/layout/process3"/>
    <dgm:cxn modelId="{F85F04BD-CA1C-8E4E-B813-5BF8B3868807}" type="presParOf" srcId="{8D4DEC76-F472-5047-9501-50EBB1F2388D}" destId="{05A45208-3718-1942-89E3-2EC6488FB280}" srcOrd="1" destOrd="0" presId="urn:microsoft.com/office/officeart/2005/8/layout/process3"/>
    <dgm:cxn modelId="{5789EF7D-5752-B444-BCF8-F726DB6FB209}" type="presParOf" srcId="{8D4DEC76-F472-5047-9501-50EBB1F2388D}" destId="{FDDFB7F3-34FA-1145-9BFB-2D17790BEC6B}" srcOrd="2" destOrd="0" presId="urn:microsoft.com/office/officeart/2005/8/layout/process3"/>
    <dgm:cxn modelId="{A2E4C688-C0B5-7743-BEBD-9E06787C8950}" type="presParOf" srcId="{49E558B3-26FD-BC48-9EFB-96BD90924243}" destId="{5AF098DE-6152-844A-9295-33498E401DB0}" srcOrd="1" destOrd="0" presId="urn:microsoft.com/office/officeart/2005/8/layout/process3"/>
    <dgm:cxn modelId="{15BFADB2-C110-DE4B-9F37-0D8CE416550B}" type="presParOf" srcId="{5AF098DE-6152-844A-9295-33498E401DB0}" destId="{49BFE305-C4A9-B04C-90B5-C8D3937E0FDF}" srcOrd="0" destOrd="0" presId="urn:microsoft.com/office/officeart/2005/8/layout/process3"/>
    <dgm:cxn modelId="{43106772-10B5-334F-94EB-F1380D6C3357}" type="presParOf" srcId="{49E558B3-26FD-BC48-9EFB-96BD90924243}" destId="{BA7D29B2-EB41-9D4A-A71F-3949EA02ED7B}" srcOrd="2" destOrd="0" presId="urn:microsoft.com/office/officeart/2005/8/layout/process3"/>
    <dgm:cxn modelId="{1B3D28E4-49AE-C940-B3D1-91D13E9EF2A6}" type="presParOf" srcId="{BA7D29B2-EB41-9D4A-A71F-3949EA02ED7B}" destId="{477334DD-962F-874A-913D-71004C3E3749}" srcOrd="0" destOrd="0" presId="urn:microsoft.com/office/officeart/2005/8/layout/process3"/>
    <dgm:cxn modelId="{4A7D39FB-F7F6-2144-90A9-477E97255766}" type="presParOf" srcId="{BA7D29B2-EB41-9D4A-A71F-3949EA02ED7B}" destId="{93AA98E1-12D9-4C4B-B66F-1FC406D50134}" srcOrd="1" destOrd="0" presId="urn:microsoft.com/office/officeart/2005/8/layout/process3"/>
    <dgm:cxn modelId="{86A3E298-90B0-0E49-A0DE-18D703881A04}" type="presParOf" srcId="{BA7D29B2-EB41-9D4A-A71F-3949EA02ED7B}" destId="{CAAF0A70-7298-E343-9749-5D314AB4E367}" srcOrd="2" destOrd="0" presId="urn:microsoft.com/office/officeart/2005/8/layout/process3"/>
    <dgm:cxn modelId="{C5C981F6-4C75-A744-B470-5F343B25EE45}" type="presParOf" srcId="{49E558B3-26FD-BC48-9EFB-96BD90924243}" destId="{E9FC43C2-6A45-B740-8E4F-E6E493E4ECA0}" srcOrd="3" destOrd="0" presId="urn:microsoft.com/office/officeart/2005/8/layout/process3"/>
    <dgm:cxn modelId="{65F484EC-4845-8943-91DF-FF71A74DCD33}" type="presParOf" srcId="{E9FC43C2-6A45-B740-8E4F-E6E493E4ECA0}" destId="{4C958010-ACC9-1A41-B20F-AC0F8CA27714}" srcOrd="0" destOrd="0" presId="urn:microsoft.com/office/officeart/2005/8/layout/process3"/>
    <dgm:cxn modelId="{925207FB-9FBD-5243-9B04-C195CE36F002}" type="presParOf" srcId="{49E558B3-26FD-BC48-9EFB-96BD90924243}" destId="{A7BC736E-0AF1-5F4E-8CD7-F1234623C04A}" srcOrd="4" destOrd="0" presId="urn:microsoft.com/office/officeart/2005/8/layout/process3"/>
    <dgm:cxn modelId="{B7FAA8B4-E88B-D04C-9ECF-4E56C6EB310E}" type="presParOf" srcId="{A7BC736E-0AF1-5F4E-8CD7-F1234623C04A}" destId="{631F4C12-34A0-D449-9D83-276165CBF15E}" srcOrd="0" destOrd="0" presId="urn:microsoft.com/office/officeart/2005/8/layout/process3"/>
    <dgm:cxn modelId="{855A17F4-ED16-A449-8552-DAD5B5C3D61E}" type="presParOf" srcId="{A7BC736E-0AF1-5F4E-8CD7-F1234623C04A}" destId="{37608D2F-1838-B34B-A869-D729894B7701}" srcOrd="1" destOrd="0" presId="urn:microsoft.com/office/officeart/2005/8/layout/process3"/>
    <dgm:cxn modelId="{218732C9-9C80-CE4B-8D99-44D72C54AF61}" type="presParOf" srcId="{A7BC736E-0AF1-5F4E-8CD7-F1234623C04A}" destId="{7131064A-1C33-084B-BE17-70D03221CB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94857-22EB-1F49-AC30-BF5D97D060B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19E39-99DC-164B-A5EC-F81F7019B267}">
      <dgm:prSet phldrT="[Text]"/>
      <dgm:spPr/>
      <dgm:t>
        <a:bodyPr/>
        <a:lstStyle/>
        <a:p>
          <a:r>
            <a:rPr lang="en-US" b="1" dirty="0"/>
            <a:t>Step 1</a:t>
          </a:r>
          <a:r>
            <a:rPr lang="en-US" dirty="0"/>
            <a:t>: Concept Mapping</a:t>
          </a:r>
        </a:p>
      </dgm:t>
    </dgm:pt>
    <dgm:pt modelId="{3F437F27-37CF-224E-BC98-A829FE471C74}" type="parTrans" cxnId="{1CB51423-0352-DB44-8BBC-5AE11B4CC399}">
      <dgm:prSet/>
      <dgm:spPr/>
      <dgm:t>
        <a:bodyPr/>
        <a:lstStyle/>
        <a:p>
          <a:endParaRPr lang="en-US"/>
        </a:p>
      </dgm:t>
    </dgm:pt>
    <dgm:pt modelId="{7F26E827-4451-734E-AD08-8D872D576586}" type="sibTrans" cxnId="{1CB51423-0352-DB44-8BBC-5AE11B4CC399}">
      <dgm:prSet/>
      <dgm:spPr/>
      <dgm:t>
        <a:bodyPr/>
        <a:lstStyle/>
        <a:p>
          <a:endParaRPr lang="en-US"/>
        </a:p>
      </dgm:t>
    </dgm:pt>
    <dgm:pt modelId="{8D921AF2-EB17-C74F-9BA9-0D170466F9DB}">
      <dgm:prSet phldrT="[Text]"/>
      <dgm:spPr/>
      <dgm:t>
        <a:bodyPr/>
        <a:lstStyle/>
        <a:p>
          <a:r>
            <a:rPr lang="en-US" dirty="0"/>
            <a:t>Expert team forms initial taxonomy items based on scoping review</a:t>
          </a:r>
        </a:p>
      </dgm:t>
    </dgm:pt>
    <dgm:pt modelId="{89B767E1-71D0-414A-A594-9CE4A7366FE5}" type="parTrans" cxnId="{E57664F5-C8CD-064C-87CE-AA1D9601DA8C}">
      <dgm:prSet/>
      <dgm:spPr/>
      <dgm:t>
        <a:bodyPr/>
        <a:lstStyle/>
        <a:p>
          <a:endParaRPr lang="en-US"/>
        </a:p>
      </dgm:t>
    </dgm:pt>
    <dgm:pt modelId="{229FDA32-2559-4A41-9EBE-C2B66E35E5B2}" type="sibTrans" cxnId="{E57664F5-C8CD-064C-87CE-AA1D9601DA8C}">
      <dgm:prSet/>
      <dgm:spPr/>
      <dgm:t>
        <a:bodyPr/>
        <a:lstStyle/>
        <a:p>
          <a:endParaRPr lang="en-US"/>
        </a:p>
      </dgm:t>
    </dgm:pt>
    <dgm:pt modelId="{3A235C79-25AA-E144-AD10-177D6F2C9A3B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dirty="0"/>
            <a:t>Delphi Consensus Process</a:t>
          </a:r>
        </a:p>
      </dgm:t>
    </dgm:pt>
    <dgm:pt modelId="{BBE55BBB-609A-5344-BEC4-37B30CFF05A2}" type="parTrans" cxnId="{518AFDDF-4F46-9546-A0D0-BD120F21823E}">
      <dgm:prSet/>
      <dgm:spPr/>
      <dgm:t>
        <a:bodyPr/>
        <a:lstStyle/>
        <a:p>
          <a:endParaRPr lang="en-US"/>
        </a:p>
      </dgm:t>
    </dgm:pt>
    <dgm:pt modelId="{C89939C6-0BC9-2B40-A9E8-4A7FA1A2B14D}" type="sibTrans" cxnId="{518AFDDF-4F46-9546-A0D0-BD120F21823E}">
      <dgm:prSet/>
      <dgm:spPr/>
      <dgm:t>
        <a:bodyPr/>
        <a:lstStyle/>
        <a:p>
          <a:endParaRPr lang="en-US"/>
        </a:p>
      </dgm:t>
    </dgm:pt>
    <dgm:pt modelId="{E7442DC1-87D1-724B-A5F0-5596457FD4D2}">
      <dgm:prSet phldrT="[Text]"/>
      <dgm:spPr/>
      <dgm:t>
        <a:bodyPr/>
        <a:lstStyle/>
        <a:p>
          <a:r>
            <a:rPr lang="en-US" dirty="0"/>
            <a:t>3 rounds of surveys to assess consensus on taxonomy items</a:t>
          </a:r>
        </a:p>
      </dgm:t>
    </dgm:pt>
    <dgm:pt modelId="{E3452A5B-CE87-0642-98D9-CDAFF9624D8F}" type="parTrans" cxnId="{B2740F67-EEE6-CB46-9E50-0AA736A36B8B}">
      <dgm:prSet/>
      <dgm:spPr/>
      <dgm:t>
        <a:bodyPr/>
        <a:lstStyle/>
        <a:p>
          <a:endParaRPr lang="en-US"/>
        </a:p>
      </dgm:t>
    </dgm:pt>
    <dgm:pt modelId="{A5B2ACA0-D9E9-CA47-8133-A3F6967AA24D}" type="sibTrans" cxnId="{B2740F67-EEE6-CB46-9E50-0AA736A36B8B}">
      <dgm:prSet/>
      <dgm:spPr/>
      <dgm:t>
        <a:bodyPr/>
        <a:lstStyle/>
        <a:p>
          <a:endParaRPr lang="en-US"/>
        </a:p>
      </dgm:t>
    </dgm:pt>
    <dgm:pt modelId="{1AEB4B26-0D01-F44C-857A-84EAE2BE9287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dirty="0"/>
            <a:t>Synthesis of Taxonomy</a:t>
          </a:r>
        </a:p>
      </dgm:t>
    </dgm:pt>
    <dgm:pt modelId="{09598995-ECAA-714A-9947-BF84274CE8F5}" type="parTrans" cxnId="{AC5E68A3-F653-0D46-86A4-7708FD46D79A}">
      <dgm:prSet/>
      <dgm:spPr/>
      <dgm:t>
        <a:bodyPr/>
        <a:lstStyle/>
        <a:p>
          <a:endParaRPr lang="en-US"/>
        </a:p>
      </dgm:t>
    </dgm:pt>
    <dgm:pt modelId="{D4A69F59-AA9E-3840-BC2C-4F12B5B1842E}" type="sibTrans" cxnId="{AC5E68A3-F653-0D46-86A4-7708FD46D79A}">
      <dgm:prSet/>
      <dgm:spPr/>
      <dgm:t>
        <a:bodyPr/>
        <a:lstStyle/>
        <a:p>
          <a:endParaRPr lang="en-US"/>
        </a:p>
      </dgm:t>
    </dgm:pt>
    <dgm:pt modelId="{8152DA95-D0C5-3D41-AD08-D4ACF193FF14}">
      <dgm:prSet phldrT="[Text]"/>
      <dgm:spPr/>
      <dgm:t>
        <a:bodyPr/>
        <a:lstStyle/>
        <a:p>
          <a:r>
            <a:rPr lang="en-US" dirty="0"/>
            <a:t>Synthesize and organize taxonomy based on effectiveness and feasibility</a:t>
          </a:r>
        </a:p>
      </dgm:t>
    </dgm:pt>
    <dgm:pt modelId="{9174069B-B2D3-2942-A3EC-A203F679B2C8}" type="parTrans" cxnId="{0492CA6D-FFEC-1040-B4D2-05A645C3B807}">
      <dgm:prSet/>
      <dgm:spPr/>
      <dgm:t>
        <a:bodyPr/>
        <a:lstStyle/>
        <a:p>
          <a:endParaRPr lang="en-US"/>
        </a:p>
      </dgm:t>
    </dgm:pt>
    <dgm:pt modelId="{21B9FA74-C65A-F347-B67B-AB4AAC062F51}" type="sibTrans" cxnId="{0492CA6D-FFEC-1040-B4D2-05A645C3B807}">
      <dgm:prSet/>
      <dgm:spPr/>
      <dgm:t>
        <a:bodyPr/>
        <a:lstStyle/>
        <a:p>
          <a:endParaRPr lang="en-US"/>
        </a:p>
      </dgm:t>
    </dgm:pt>
    <dgm:pt modelId="{49E558B3-26FD-BC48-9EFB-96BD90924243}" type="pres">
      <dgm:prSet presAssocID="{BC994857-22EB-1F49-AC30-BF5D97D060BD}" presName="linearFlow" presStyleCnt="0">
        <dgm:presLayoutVars>
          <dgm:dir/>
          <dgm:animLvl val="lvl"/>
          <dgm:resizeHandles val="exact"/>
        </dgm:presLayoutVars>
      </dgm:prSet>
      <dgm:spPr/>
    </dgm:pt>
    <dgm:pt modelId="{8D4DEC76-F472-5047-9501-50EBB1F2388D}" type="pres">
      <dgm:prSet presAssocID="{07B19E39-99DC-164B-A5EC-F81F7019B267}" presName="composite" presStyleCnt="0"/>
      <dgm:spPr/>
    </dgm:pt>
    <dgm:pt modelId="{6E8142BA-D49F-0B4C-B586-0729AE5B1A4E}" type="pres">
      <dgm:prSet presAssocID="{07B19E39-99DC-164B-A5EC-F81F7019B2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5A45208-3718-1942-89E3-2EC6488FB280}" type="pres">
      <dgm:prSet presAssocID="{07B19E39-99DC-164B-A5EC-F81F7019B267}" presName="parSh" presStyleLbl="node1" presStyleIdx="0" presStyleCnt="3"/>
      <dgm:spPr/>
    </dgm:pt>
    <dgm:pt modelId="{FDDFB7F3-34FA-1145-9BFB-2D17790BEC6B}" type="pres">
      <dgm:prSet presAssocID="{07B19E39-99DC-164B-A5EC-F81F7019B267}" presName="desTx" presStyleLbl="fgAcc1" presStyleIdx="0" presStyleCnt="3">
        <dgm:presLayoutVars>
          <dgm:bulletEnabled val="1"/>
        </dgm:presLayoutVars>
      </dgm:prSet>
      <dgm:spPr/>
    </dgm:pt>
    <dgm:pt modelId="{5AF098DE-6152-844A-9295-33498E401DB0}" type="pres">
      <dgm:prSet presAssocID="{7F26E827-4451-734E-AD08-8D872D576586}" presName="sibTrans" presStyleLbl="sibTrans2D1" presStyleIdx="0" presStyleCnt="2"/>
      <dgm:spPr/>
    </dgm:pt>
    <dgm:pt modelId="{49BFE305-C4A9-B04C-90B5-C8D3937E0FDF}" type="pres">
      <dgm:prSet presAssocID="{7F26E827-4451-734E-AD08-8D872D576586}" presName="connTx" presStyleLbl="sibTrans2D1" presStyleIdx="0" presStyleCnt="2"/>
      <dgm:spPr/>
    </dgm:pt>
    <dgm:pt modelId="{BA7D29B2-EB41-9D4A-A71F-3949EA02ED7B}" type="pres">
      <dgm:prSet presAssocID="{3A235C79-25AA-E144-AD10-177D6F2C9A3B}" presName="composite" presStyleCnt="0"/>
      <dgm:spPr/>
    </dgm:pt>
    <dgm:pt modelId="{477334DD-962F-874A-913D-71004C3E3749}" type="pres">
      <dgm:prSet presAssocID="{3A235C79-25AA-E144-AD10-177D6F2C9A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A98E1-12D9-4C4B-B66F-1FC406D50134}" type="pres">
      <dgm:prSet presAssocID="{3A235C79-25AA-E144-AD10-177D6F2C9A3B}" presName="parSh" presStyleLbl="node1" presStyleIdx="1" presStyleCnt="3"/>
      <dgm:spPr/>
    </dgm:pt>
    <dgm:pt modelId="{CAAF0A70-7298-E343-9749-5D314AB4E367}" type="pres">
      <dgm:prSet presAssocID="{3A235C79-25AA-E144-AD10-177D6F2C9A3B}" presName="desTx" presStyleLbl="fgAcc1" presStyleIdx="1" presStyleCnt="3">
        <dgm:presLayoutVars>
          <dgm:bulletEnabled val="1"/>
        </dgm:presLayoutVars>
      </dgm:prSet>
      <dgm:spPr/>
    </dgm:pt>
    <dgm:pt modelId="{E9FC43C2-6A45-B740-8E4F-E6E493E4ECA0}" type="pres">
      <dgm:prSet presAssocID="{C89939C6-0BC9-2B40-A9E8-4A7FA1A2B14D}" presName="sibTrans" presStyleLbl="sibTrans2D1" presStyleIdx="1" presStyleCnt="2"/>
      <dgm:spPr/>
    </dgm:pt>
    <dgm:pt modelId="{4C958010-ACC9-1A41-B20F-AC0F8CA27714}" type="pres">
      <dgm:prSet presAssocID="{C89939C6-0BC9-2B40-A9E8-4A7FA1A2B14D}" presName="connTx" presStyleLbl="sibTrans2D1" presStyleIdx="1" presStyleCnt="2"/>
      <dgm:spPr/>
    </dgm:pt>
    <dgm:pt modelId="{A7BC736E-0AF1-5F4E-8CD7-F1234623C04A}" type="pres">
      <dgm:prSet presAssocID="{1AEB4B26-0D01-F44C-857A-84EAE2BE9287}" presName="composite" presStyleCnt="0"/>
      <dgm:spPr/>
    </dgm:pt>
    <dgm:pt modelId="{631F4C12-34A0-D449-9D83-276165CBF15E}" type="pres">
      <dgm:prSet presAssocID="{1AEB4B26-0D01-F44C-857A-84EAE2BE928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608D2F-1838-B34B-A869-D729894B7701}" type="pres">
      <dgm:prSet presAssocID="{1AEB4B26-0D01-F44C-857A-84EAE2BE9287}" presName="parSh" presStyleLbl="node1" presStyleIdx="2" presStyleCnt="3"/>
      <dgm:spPr/>
    </dgm:pt>
    <dgm:pt modelId="{7131064A-1C33-084B-BE17-70D03221CB95}" type="pres">
      <dgm:prSet presAssocID="{1AEB4B26-0D01-F44C-857A-84EAE2BE928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C3BF211-9903-CB40-BE89-2DA009E401BA}" type="presOf" srcId="{07B19E39-99DC-164B-A5EC-F81F7019B267}" destId="{6E8142BA-D49F-0B4C-B586-0729AE5B1A4E}" srcOrd="0" destOrd="0" presId="urn:microsoft.com/office/officeart/2005/8/layout/process3"/>
    <dgm:cxn modelId="{DD6FB415-D530-8144-86B5-E834EF499037}" type="presOf" srcId="{3A235C79-25AA-E144-AD10-177D6F2C9A3B}" destId="{93AA98E1-12D9-4C4B-B66F-1FC406D50134}" srcOrd="1" destOrd="0" presId="urn:microsoft.com/office/officeart/2005/8/layout/process3"/>
    <dgm:cxn modelId="{9C4D6D1E-08B6-414E-8CC9-38D72F00EAE0}" type="presOf" srcId="{1AEB4B26-0D01-F44C-857A-84EAE2BE9287}" destId="{37608D2F-1838-B34B-A869-D729894B7701}" srcOrd="1" destOrd="0" presId="urn:microsoft.com/office/officeart/2005/8/layout/process3"/>
    <dgm:cxn modelId="{43B9A020-A167-124D-9E8D-9989B0D9998B}" type="presOf" srcId="{3A235C79-25AA-E144-AD10-177D6F2C9A3B}" destId="{477334DD-962F-874A-913D-71004C3E3749}" srcOrd="0" destOrd="0" presId="urn:microsoft.com/office/officeart/2005/8/layout/process3"/>
    <dgm:cxn modelId="{1CB51423-0352-DB44-8BBC-5AE11B4CC399}" srcId="{BC994857-22EB-1F49-AC30-BF5D97D060BD}" destId="{07B19E39-99DC-164B-A5EC-F81F7019B267}" srcOrd="0" destOrd="0" parTransId="{3F437F27-37CF-224E-BC98-A829FE471C74}" sibTransId="{7F26E827-4451-734E-AD08-8D872D576586}"/>
    <dgm:cxn modelId="{3449322D-298A-7C45-93DA-7DDFD9179670}" type="presOf" srcId="{8152DA95-D0C5-3D41-AD08-D4ACF193FF14}" destId="{7131064A-1C33-084B-BE17-70D03221CB95}" srcOrd="0" destOrd="0" presId="urn:microsoft.com/office/officeart/2005/8/layout/process3"/>
    <dgm:cxn modelId="{C290C235-BFEB-8447-BEA6-85B62E5B483F}" type="presOf" srcId="{BC994857-22EB-1F49-AC30-BF5D97D060BD}" destId="{49E558B3-26FD-BC48-9EFB-96BD90924243}" srcOrd="0" destOrd="0" presId="urn:microsoft.com/office/officeart/2005/8/layout/process3"/>
    <dgm:cxn modelId="{858CCB3A-5011-1040-A1D8-D5C6DE63350E}" type="presOf" srcId="{7F26E827-4451-734E-AD08-8D872D576586}" destId="{5AF098DE-6152-844A-9295-33498E401DB0}" srcOrd="0" destOrd="0" presId="urn:microsoft.com/office/officeart/2005/8/layout/process3"/>
    <dgm:cxn modelId="{22DEF260-F00F-7741-B475-61B8446EFA59}" type="presOf" srcId="{E7442DC1-87D1-724B-A5F0-5596457FD4D2}" destId="{CAAF0A70-7298-E343-9749-5D314AB4E367}" srcOrd="0" destOrd="0" presId="urn:microsoft.com/office/officeart/2005/8/layout/process3"/>
    <dgm:cxn modelId="{B2740F67-EEE6-CB46-9E50-0AA736A36B8B}" srcId="{3A235C79-25AA-E144-AD10-177D6F2C9A3B}" destId="{E7442DC1-87D1-724B-A5F0-5596457FD4D2}" srcOrd="0" destOrd="0" parTransId="{E3452A5B-CE87-0642-98D9-CDAFF9624D8F}" sibTransId="{A5B2ACA0-D9E9-CA47-8133-A3F6967AA24D}"/>
    <dgm:cxn modelId="{0492CA6D-FFEC-1040-B4D2-05A645C3B807}" srcId="{1AEB4B26-0D01-F44C-857A-84EAE2BE9287}" destId="{8152DA95-D0C5-3D41-AD08-D4ACF193FF14}" srcOrd="0" destOrd="0" parTransId="{9174069B-B2D3-2942-A3EC-A203F679B2C8}" sibTransId="{21B9FA74-C65A-F347-B67B-AB4AAC062F51}"/>
    <dgm:cxn modelId="{6BAC4978-53E0-D949-8C24-89E4AAECD5E1}" type="presOf" srcId="{1AEB4B26-0D01-F44C-857A-84EAE2BE9287}" destId="{631F4C12-34A0-D449-9D83-276165CBF15E}" srcOrd="0" destOrd="0" presId="urn:microsoft.com/office/officeart/2005/8/layout/process3"/>
    <dgm:cxn modelId="{050BFB7D-264A-0443-86EF-DD4A72212339}" type="presOf" srcId="{8D921AF2-EB17-C74F-9BA9-0D170466F9DB}" destId="{FDDFB7F3-34FA-1145-9BFB-2D17790BEC6B}" srcOrd="0" destOrd="0" presId="urn:microsoft.com/office/officeart/2005/8/layout/process3"/>
    <dgm:cxn modelId="{9FE84E93-9D2C-0240-9C57-B93A267C6DE9}" type="presOf" srcId="{C89939C6-0BC9-2B40-A9E8-4A7FA1A2B14D}" destId="{4C958010-ACC9-1A41-B20F-AC0F8CA27714}" srcOrd="1" destOrd="0" presId="urn:microsoft.com/office/officeart/2005/8/layout/process3"/>
    <dgm:cxn modelId="{AC5E68A3-F653-0D46-86A4-7708FD46D79A}" srcId="{BC994857-22EB-1F49-AC30-BF5D97D060BD}" destId="{1AEB4B26-0D01-F44C-857A-84EAE2BE9287}" srcOrd="2" destOrd="0" parTransId="{09598995-ECAA-714A-9947-BF84274CE8F5}" sibTransId="{D4A69F59-AA9E-3840-BC2C-4F12B5B1842E}"/>
    <dgm:cxn modelId="{B88E81B0-7C79-6C44-ADFD-0EC93BAF0534}" type="presOf" srcId="{7F26E827-4451-734E-AD08-8D872D576586}" destId="{49BFE305-C4A9-B04C-90B5-C8D3937E0FDF}" srcOrd="1" destOrd="0" presId="urn:microsoft.com/office/officeart/2005/8/layout/process3"/>
    <dgm:cxn modelId="{03110BBE-D2B8-0949-9064-50464334EF8C}" type="presOf" srcId="{C89939C6-0BC9-2B40-A9E8-4A7FA1A2B14D}" destId="{E9FC43C2-6A45-B740-8E4F-E6E493E4ECA0}" srcOrd="0" destOrd="0" presId="urn:microsoft.com/office/officeart/2005/8/layout/process3"/>
    <dgm:cxn modelId="{518AFDDF-4F46-9546-A0D0-BD120F21823E}" srcId="{BC994857-22EB-1F49-AC30-BF5D97D060BD}" destId="{3A235C79-25AA-E144-AD10-177D6F2C9A3B}" srcOrd="1" destOrd="0" parTransId="{BBE55BBB-609A-5344-BEC4-37B30CFF05A2}" sibTransId="{C89939C6-0BC9-2B40-A9E8-4A7FA1A2B14D}"/>
    <dgm:cxn modelId="{BDFC68F3-0179-6648-825D-76D1EAE2AC25}" type="presOf" srcId="{07B19E39-99DC-164B-A5EC-F81F7019B267}" destId="{05A45208-3718-1942-89E3-2EC6488FB280}" srcOrd="1" destOrd="0" presId="urn:microsoft.com/office/officeart/2005/8/layout/process3"/>
    <dgm:cxn modelId="{E57664F5-C8CD-064C-87CE-AA1D9601DA8C}" srcId="{07B19E39-99DC-164B-A5EC-F81F7019B267}" destId="{8D921AF2-EB17-C74F-9BA9-0D170466F9DB}" srcOrd="0" destOrd="0" parTransId="{89B767E1-71D0-414A-A594-9CE4A7366FE5}" sibTransId="{229FDA32-2559-4A41-9EBE-C2B66E35E5B2}"/>
    <dgm:cxn modelId="{F3226D0D-ABEE-4846-AFE2-0AD98C41A0A7}" type="presParOf" srcId="{49E558B3-26FD-BC48-9EFB-96BD90924243}" destId="{8D4DEC76-F472-5047-9501-50EBB1F2388D}" srcOrd="0" destOrd="0" presId="urn:microsoft.com/office/officeart/2005/8/layout/process3"/>
    <dgm:cxn modelId="{2931C07D-E03D-6347-ADCB-6A9F68484331}" type="presParOf" srcId="{8D4DEC76-F472-5047-9501-50EBB1F2388D}" destId="{6E8142BA-D49F-0B4C-B586-0729AE5B1A4E}" srcOrd="0" destOrd="0" presId="urn:microsoft.com/office/officeart/2005/8/layout/process3"/>
    <dgm:cxn modelId="{F85F04BD-CA1C-8E4E-B813-5BF8B3868807}" type="presParOf" srcId="{8D4DEC76-F472-5047-9501-50EBB1F2388D}" destId="{05A45208-3718-1942-89E3-2EC6488FB280}" srcOrd="1" destOrd="0" presId="urn:microsoft.com/office/officeart/2005/8/layout/process3"/>
    <dgm:cxn modelId="{5789EF7D-5752-B444-BCF8-F726DB6FB209}" type="presParOf" srcId="{8D4DEC76-F472-5047-9501-50EBB1F2388D}" destId="{FDDFB7F3-34FA-1145-9BFB-2D17790BEC6B}" srcOrd="2" destOrd="0" presId="urn:microsoft.com/office/officeart/2005/8/layout/process3"/>
    <dgm:cxn modelId="{A2E4C688-C0B5-7743-BEBD-9E06787C8950}" type="presParOf" srcId="{49E558B3-26FD-BC48-9EFB-96BD90924243}" destId="{5AF098DE-6152-844A-9295-33498E401DB0}" srcOrd="1" destOrd="0" presId="urn:microsoft.com/office/officeart/2005/8/layout/process3"/>
    <dgm:cxn modelId="{15BFADB2-C110-DE4B-9F37-0D8CE416550B}" type="presParOf" srcId="{5AF098DE-6152-844A-9295-33498E401DB0}" destId="{49BFE305-C4A9-B04C-90B5-C8D3937E0FDF}" srcOrd="0" destOrd="0" presId="urn:microsoft.com/office/officeart/2005/8/layout/process3"/>
    <dgm:cxn modelId="{43106772-10B5-334F-94EB-F1380D6C3357}" type="presParOf" srcId="{49E558B3-26FD-BC48-9EFB-96BD90924243}" destId="{BA7D29B2-EB41-9D4A-A71F-3949EA02ED7B}" srcOrd="2" destOrd="0" presId="urn:microsoft.com/office/officeart/2005/8/layout/process3"/>
    <dgm:cxn modelId="{1B3D28E4-49AE-C940-B3D1-91D13E9EF2A6}" type="presParOf" srcId="{BA7D29B2-EB41-9D4A-A71F-3949EA02ED7B}" destId="{477334DD-962F-874A-913D-71004C3E3749}" srcOrd="0" destOrd="0" presId="urn:microsoft.com/office/officeart/2005/8/layout/process3"/>
    <dgm:cxn modelId="{4A7D39FB-F7F6-2144-90A9-477E97255766}" type="presParOf" srcId="{BA7D29B2-EB41-9D4A-A71F-3949EA02ED7B}" destId="{93AA98E1-12D9-4C4B-B66F-1FC406D50134}" srcOrd="1" destOrd="0" presId="urn:microsoft.com/office/officeart/2005/8/layout/process3"/>
    <dgm:cxn modelId="{86A3E298-90B0-0E49-A0DE-18D703881A04}" type="presParOf" srcId="{BA7D29B2-EB41-9D4A-A71F-3949EA02ED7B}" destId="{CAAF0A70-7298-E343-9749-5D314AB4E367}" srcOrd="2" destOrd="0" presId="urn:microsoft.com/office/officeart/2005/8/layout/process3"/>
    <dgm:cxn modelId="{C5C981F6-4C75-A744-B470-5F343B25EE45}" type="presParOf" srcId="{49E558B3-26FD-BC48-9EFB-96BD90924243}" destId="{E9FC43C2-6A45-B740-8E4F-E6E493E4ECA0}" srcOrd="3" destOrd="0" presId="urn:microsoft.com/office/officeart/2005/8/layout/process3"/>
    <dgm:cxn modelId="{65F484EC-4845-8943-91DF-FF71A74DCD33}" type="presParOf" srcId="{E9FC43C2-6A45-B740-8E4F-E6E493E4ECA0}" destId="{4C958010-ACC9-1A41-B20F-AC0F8CA27714}" srcOrd="0" destOrd="0" presId="urn:microsoft.com/office/officeart/2005/8/layout/process3"/>
    <dgm:cxn modelId="{925207FB-9FBD-5243-9B04-C195CE36F002}" type="presParOf" srcId="{49E558B3-26FD-BC48-9EFB-96BD90924243}" destId="{A7BC736E-0AF1-5F4E-8CD7-F1234623C04A}" srcOrd="4" destOrd="0" presId="urn:microsoft.com/office/officeart/2005/8/layout/process3"/>
    <dgm:cxn modelId="{B7FAA8B4-E88B-D04C-9ECF-4E56C6EB310E}" type="presParOf" srcId="{A7BC736E-0AF1-5F4E-8CD7-F1234623C04A}" destId="{631F4C12-34A0-D449-9D83-276165CBF15E}" srcOrd="0" destOrd="0" presId="urn:microsoft.com/office/officeart/2005/8/layout/process3"/>
    <dgm:cxn modelId="{855A17F4-ED16-A449-8552-DAD5B5C3D61E}" type="presParOf" srcId="{A7BC736E-0AF1-5F4E-8CD7-F1234623C04A}" destId="{37608D2F-1838-B34B-A869-D729894B7701}" srcOrd="1" destOrd="0" presId="urn:microsoft.com/office/officeart/2005/8/layout/process3"/>
    <dgm:cxn modelId="{218732C9-9C80-CE4B-8D99-44D72C54AF61}" type="presParOf" srcId="{A7BC736E-0AF1-5F4E-8CD7-F1234623C04A}" destId="{7131064A-1C33-084B-BE17-70D03221CB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04E188-F120-1E48-AA58-2D3B529E793D}" type="doc">
      <dgm:prSet loTypeId="urn:microsoft.com/office/officeart/2005/8/layout/hProcess7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1AFA4E5-305E-1C47-A8BB-F40A7D336679}">
      <dgm:prSet phldrT="[Text]"/>
      <dgm:spPr/>
      <dgm:t>
        <a:bodyPr/>
        <a:lstStyle/>
        <a:p>
          <a:pPr algn="ctr"/>
          <a:r>
            <a:rPr lang="en-US" b="1" dirty="0"/>
            <a:t>Round 1</a:t>
          </a:r>
        </a:p>
      </dgm:t>
    </dgm:pt>
    <dgm:pt modelId="{8D29F192-4B82-5041-8A58-F1F001BC27F7}" type="parTrans" cxnId="{E311036D-3850-C349-8F4E-6AD3DA463FE6}">
      <dgm:prSet/>
      <dgm:spPr/>
      <dgm:t>
        <a:bodyPr/>
        <a:lstStyle/>
        <a:p>
          <a:endParaRPr lang="en-US"/>
        </a:p>
      </dgm:t>
    </dgm:pt>
    <dgm:pt modelId="{01DE3E50-9521-5F40-A0FA-D78BAE1FB9B3}" type="sibTrans" cxnId="{E311036D-3850-C349-8F4E-6AD3DA463FE6}">
      <dgm:prSet/>
      <dgm:spPr/>
      <dgm:t>
        <a:bodyPr/>
        <a:lstStyle/>
        <a:p>
          <a:endParaRPr lang="en-US"/>
        </a:p>
      </dgm:t>
    </dgm:pt>
    <dgm:pt modelId="{F6CE927A-2031-CF49-AD63-2D008C860215}">
      <dgm:prSet phldrT="[Text]"/>
      <dgm:spPr/>
      <dgm:t>
        <a:bodyPr anchor="ctr"/>
        <a:lstStyle/>
        <a:p>
          <a:pPr algn="ctr"/>
          <a:r>
            <a:rPr lang="en-US" dirty="0"/>
            <a:t>45 respondents</a:t>
          </a:r>
        </a:p>
      </dgm:t>
    </dgm:pt>
    <dgm:pt modelId="{555596F4-B1CD-584A-B5FF-2B1F1C9086BC}" type="parTrans" cxnId="{D00D642B-9573-BC43-864B-162467778E37}">
      <dgm:prSet/>
      <dgm:spPr/>
      <dgm:t>
        <a:bodyPr/>
        <a:lstStyle/>
        <a:p>
          <a:endParaRPr lang="en-US"/>
        </a:p>
      </dgm:t>
    </dgm:pt>
    <dgm:pt modelId="{C20CC3B6-6E80-284E-B95C-740097EFD394}" type="sibTrans" cxnId="{D00D642B-9573-BC43-864B-162467778E37}">
      <dgm:prSet/>
      <dgm:spPr/>
      <dgm:t>
        <a:bodyPr/>
        <a:lstStyle/>
        <a:p>
          <a:endParaRPr lang="en-US"/>
        </a:p>
      </dgm:t>
    </dgm:pt>
    <dgm:pt modelId="{B39009E5-02FA-E84E-9C22-4D7EE15283A2}">
      <dgm:prSet phldrT="[Text]"/>
      <dgm:spPr/>
      <dgm:t>
        <a:bodyPr/>
        <a:lstStyle/>
        <a:p>
          <a:pPr algn="ctr"/>
          <a:r>
            <a:rPr lang="en-US" b="1" dirty="0"/>
            <a:t>Round 2</a:t>
          </a:r>
        </a:p>
      </dgm:t>
    </dgm:pt>
    <dgm:pt modelId="{A9977508-4DEC-D24A-8816-405585F6E32F}" type="parTrans" cxnId="{511C3EFF-1A8E-5847-A4CC-52AD43064232}">
      <dgm:prSet/>
      <dgm:spPr/>
      <dgm:t>
        <a:bodyPr/>
        <a:lstStyle/>
        <a:p>
          <a:endParaRPr lang="en-US"/>
        </a:p>
      </dgm:t>
    </dgm:pt>
    <dgm:pt modelId="{04C8D550-1143-9F45-AF2F-7FFA283840E4}" type="sibTrans" cxnId="{511C3EFF-1A8E-5847-A4CC-52AD43064232}">
      <dgm:prSet/>
      <dgm:spPr/>
      <dgm:t>
        <a:bodyPr/>
        <a:lstStyle/>
        <a:p>
          <a:endParaRPr lang="en-US"/>
        </a:p>
      </dgm:t>
    </dgm:pt>
    <dgm:pt modelId="{CF4F51BF-EA92-974F-938C-5721311CBFA0}">
      <dgm:prSet phldrT="[Text]"/>
      <dgm:spPr/>
      <dgm:t>
        <a:bodyPr anchor="ctr"/>
        <a:lstStyle/>
        <a:p>
          <a:pPr algn="ctr"/>
          <a:r>
            <a:rPr lang="en-US" dirty="0"/>
            <a:t>40 respondents</a:t>
          </a:r>
        </a:p>
      </dgm:t>
    </dgm:pt>
    <dgm:pt modelId="{F88BC819-FC3D-9048-AA16-C15E3023A05E}" type="parTrans" cxnId="{957CE3B4-6115-FE4D-855F-344B3E4A2D8E}">
      <dgm:prSet/>
      <dgm:spPr/>
      <dgm:t>
        <a:bodyPr/>
        <a:lstStyle/>
        <a:p>
          <a:endParaRPr lang="en-US"/>
        </a:p>
      </dgm:t>
    </dgm:pt>
    <dgm:pt modelId="{D6273CED-C0D8-9149-8629-646E839C1B3C}" type="sibTrans" cxnId="{957CE3B4-6115-FE4D-855F-344B3E4A2D8E}">
      <dgm:prSet/>
      <dgm:spPr/>
      <dgm:t>
        <a:bodyPr/>
        <a:lstStyle/>
        <a:p>
          <a:endParaRPr lang="en-US"/>
        </a:p>
      </dgm:t>
    </dgm:pt>
    <dgm:pt modelId="{DCF27D58-597C-CB4A-8470-6ABE6B0BD44F}">
      <dgm:prSet phldrT="[Text]"/>
      <dgm:spPr/>
      <dgm:t>
        <a:bodyPr anchor="ctr"/>
        <a:lstStyle/>
        <a:p>
          <a:r>
            <a:rPr lang="en-US" b="1" dirty="0"/>
            <a:t>Round 3</a:t>
          </a:r>
        </a:p>
      </dgm:t>
    </dgm:pt>
    <dgm:pt modelId="{115B57FB-5A9D-0B43-BD57-59ED03C6E36D}" type="parTrans" cxnId="{7ADCBBFE-80FD-9545-80EA-A9B844C27FB6}">
      <dgm:prSet/>
      <dgm:spPr/>
      <dgm:t>
        <a:bodyPr/>
        <a:lstStyle/>
        <a:p>
          <a:endParaRPr lang="en-US"/>
        </a:p>
      </dgm:t>
    </dgm:pt>
    <dgm:pt modelId="{10DF920B-9B5A-AC40-B897-F6A9D7253334}" type="sibTrans" cxnId="{7ADCBBFE-80FD-9545-80EA-A9B844C27FB6}">
      <dgm:prSet/>
      <dgm:spPr/>
      <dgm:t>
        <a:bodyPr/>
        <a:lstStyle/>
        <a:p>
          <a:endParaRPr lang="en-US"/>
        </a:p>
      </dgm:t>
    </dgm:pt>
    <dgm:pt modelId="{8F0C99CA-BB4E-BE40-A475-7131F6293191}">
      <dgm:prSet phldrT="[Text]"/>
      <dgm:spPr/>
      <dgm:t>
        <a:bodyPr anchor="ctr"/>
        <a:lstStyle/>
        <a:p>
          <a:pPr algn="ctr"/>
          <a:r>
            <a:rPr lang="en-US" dirty="0"/>
            <a:t>35 respondents</a:t>
          </a:r>
        </a:p>
      </dgm:t>
    </dgm:pt>
    <dgm:pt modelId="{0CD59301-5425-4144-8223-0D95DF426185}" type="parTrans" cxnId="{14093552-F756-8347-887A-56036D9A2D4F}">
      <dgm:prSet/>
      <dgm:spPr/>
      <dgm:t>
        <a:bodyPr/>
        <a:lstStyle/>
        <a:p>
          <a:endParaRPr lang="en-US"/>
        </a:p>
      </dgm:t>
    </dgm:pt>
    <dgm:pt modelId="{92196E3E-8834-584C-BCE8-342BE7CE7872}" type="sibTrans" cxnId="{14093552-F756-8347-887A-56036D9A2D4F}">
      <dgm:prSet/>
      <dgm:spPr/>
      <dgm:t>
        <a:bodyPr/>
        <a:lstStyle/>
        <a:p>
          <a:endParaRPr lang="en-US"/>
        </a:p>
      </dgm:t>
    </dgm:pt>
    <dgm:pt modelId="{F3C779BC-191B-D64B-94F2-FEDD419E203F}" type="pres">
      <dgm:prSet presAssocID="{0604E188-F120-1E48-AA58-2D3B529E793D}" presName="Name0" presStyleCnt="0">
        <dgm:presLayoutVars>
          <dgm:dir/>
          <dgm:animLvl val="lvl"/>
          <dgm:resizeHandles val="exact"/>
        </dgm:presLayoutVars>
      </dgm:prSet>
      <dgm:spPr/>
    </dgm:pt>
    <dgm:pt modelId="{4C6F40A2-B436-E64F-A076-F1B92E453C24}" type="pres">
      <dgm:prSet presAssocID="{51AFA4E5-305E-1C47-A8BB-F40A7D336679}" presName="compositeNode" presStyleCnt="0">
        <dgm:presLayoutVars>
          <dgm:bulletEnabled val="1"/>
        </dgm:presLayoutVars>
      </dgm:prSet>
      <dgm:spPr/>
    </dgm:pt>
    <dgm:pt modelId="{5BF438AF-9910-1842-B351-5653C6B8F59D}" type="pres">
      <dgm:prSet presAssocID="{51AFA4E5-305E-1C47-A8BB-F40A7D336679}" presName="bgRect" presStyleLbl="node1" presStyleIdx="0" presStyleCnt="3"/>
      <dgm:spPr/>
    </dgm:pt>
    <dgm:pt modelId="{CEF32501-8EBF-CD44-B575-CF9C4A12CE54}" type="pres">
      <dgm:prSet presAssocID="{51AFA4E5-305E-1C47-A8BB-F40A7D33667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4A5F7F3-DF40-CF4F-BBF8-F45B15035152}" type="pres">
      <dgm:prSet presAssocID="{51AFA4E5-305E-1C47-A8BB-F40A7D336679}" presName="childNode" presStyleLbl="node1" presStyleIdx="0" presStyleCnt="3">
        <dgm:presLayoutVars>
          <dgm:bulletEnabled val="1"/>
        </dgm:presLayoutVars>
      </dgm:prSet>
      <dgm:spPr/>
    </dgm:pt>
    <dgm:pt modelId="{87D08169-CE7C-8441-8E09-9CD221DC45C8}" type="pres">
      <dgm:prSet presAssocID="{01DE3E50-9521-5F40-A0FA-D78BAE1FB9B3}" presName="hSp" presStyleCnt="0"/>
      <dgm:spPr/>
    </dgm:pt>
    <dgm:pt modelId="{A1011142-9082-0E40-8F68-A6B3947EAD25}" type="pres">
      <dgm:prSet presAssocID="{01DE3E50-9521-5F40-A0FA-D78BAE1FB9B3}" presName="vProcSp" presStyleCnt="0"/>
      <dgm:spPr/>
    </dgm:pt>
    <dgm:pt modelId="{B36065AD-03F2-C644-A2BF-DE9C4E53A6FA}" type="pres">
      <dgm:prSet presAssocID="{01DE3E50-9521-5F40-A0FA-D78BAE1FB9B3}" presName="vSp1" presStyleCnt="0"/>
      <dgm:spPr/>
    </dgm:pt>
    <dgm:pt modelId="{5C3DDDE0-EB47-7D46-B229-BDFC848EA5D4}" type="pres">
      <dgm:prSet presAssocID="{01DE3E50-9521-5F40-A0FA-D78BAE1FB9B3}" presName="simulatedConn" presStyleLbl="solidFgAcc1" presStyleIdx="0" presStyleCnt="2"/>
      <dgm:spPr/>
    </dgm:pt>
    <dgm:pt modelId="{69EE1F53-F332-EB4C-960C-A0862290A501}" type="pres">
      <dgm:prSet presAssocID="{01DE3E50-9521-5F40-A0FA-D78BAE1FB9B3}" presName="vSp2" presStyleCnt="0"/>
      <dgm:spPr/>
    </dgm:pt>
    <dgm:pt modelId="{19735C6C-C20B-4141-AB91-C85C3AC96142}" type="pres">
      <dgm:prSet presAssocID="{01DE3E50-9521-5F40-A0FA-D78BAE1FB9B3}" presName="sibTrans" presStyleCnt="0"/>
      <dgm:spPr/>
    </dgm:pt>
    <dgm:pt modelId="{F6A86B0E-95DD-4B4A-994E-FB5CEF6A9F97}" type="pres">
      <dgm:prSet presAssocID="{B39009E5-02FA-E84E-9C22-4D7EE15283A2}" presName="compositeNode" presStyleCnt="0">
        <dgm:presLayoutVars>
          <dgm:bulletEnabled val="1"/>
        </dgm:presLayoutVars>
      </dgm:prSet>
      <dgm:spPr/>
    </dgm:pt>
    <dgm:pt modelId="{85760DDD-15B3-1043-A3DC-87050BF9161A}" type="pres">
      <dgm:prSet presAssocID="{B39009E5-02FA-E84E-9C22-4D7EE15283A2}" presName="bgRect" presStyleLbl="node1" presStyleIdx="1" presStyleCnt="3"/>
      <dgm:spPr/>
    </dgm:pt>
    <dgm:pt modelId="{5C7C9925-8069-4B42-9FA9-F27FF125AB1E}" type="pres">
      <dgm:prSet presAssocID="{B39009E5-02FA-E84E-9C22-4D7EE15283A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602C07F-79BD-5240-80CA-29A83E080443}" type="pres">
      <dgm:prSet presAssocID="{B39009E5-02FA-E84E-9C22-4D7EE15283A2}" presName="childNode" presStyleLbl="node1" presStyleIdx="1" presStyleCnt="3">
        <dgm:presLayoutVars>
          <dgm:bulletEnabled val="1"/>
        </dgm:presLayoutVars>
      </dgm:prSet>
      <dgm:spPr/>
    </dgm:pt>
    <dgm:pt modelId="{5B651135-F934-4A42-926D-E588D02CA754}" type="pres">
      <dgm:prSet presAssocID="{04C8D550-1143-9F45-AF2F-7FFA283840E4}" presName="hSp" presStyleCnt="0"/>
      <dgm:spPr/>
    </dgm:pt>
    <dgm:pt modelId="{6A8FB985-6B92-AA4F-8138-875A01243AD8}" type="pres">
      <dgm:prSet presAssocID="{04C8D550-1143-9F45-AF2F-7FFA283840E4}" presName="vProcSp" presStyleCnt="0"/>
      <dgm:spPr/>
    </dgm:pt>
    <dgm:pt modelId="{5C4CE508-DAB5-004D-9A31-CD78B797E6F6}" type="pres">
      <dgm:prSet presAssocID="{04C8D550-1143-9F45-AF2F-7FFA283840E4}" presName="vSp1" presStyleCnt="0"/>
      <dgm:spPr/>
    </dgm:pt>
    <dgm:pt modelId="{5FB6D899-4756-2F49-A090-5DB7C7641467}" type="pres">
      <dgm:prSet presAssocID="{04C8D550-1143-9F45-AF2F-7FFA283840E4}" presName="simulatedConn" presStyleLbl="solidFgAcc1" presStyleIdx="1" presStyleCnt="2"/>
      <dgm:spPr/>
    </dgm:pt>
    <dgm:pt modelId="{0612B916-B0F8-9D48-BE23-53110AC630EF}" type="pres">
      <dgm:prSet presAssocID="{04C8D550-1143-9F45-AF2F-7FFA283840E4}" presName="vSp2" presStyleCnt="0"/>
      <dgm:spPr/>
    </dgm:pt>
    <dgm:pt modelId="{5FD71294-AE2A-2F4C-81DE-AECF9E9FF05B}" type="pres">
      <dgm:prSet presAssocID="{04C8D550-1143-9F45-AF2F-7FFA283840E4}" presName="sibTrans" presStyleCnt="0"/>
      <dgm:spPr/>
    </dgm:pt>
    <dgm:pt modelId="{14ED8EB6-5AFB-8149-A1F6-CC3948433A06}" type="pres">
      <dgm:prSet presAssocID="{DCF27D58-597C-CB4A-8470-6ABE6B0BD44F}" presName="compositeNode" presStyleCnt="0">
        <dgm:presLayoutVars>
          <dgm:bulletEnabled val="1"/>
        </dgm:presLayoutVars>
      </dgm:prSet>
      <dgm:spPr/>
    </dgm:pt>
    <dgm:pt modelId="{45CFB4DD-53C1-0C49-B793-2C5A0CB45F36}" type="pres">
      <dgm:prSet presAssocID="{DCF27D58-597C-CB4A-8470-6ABE6B0BD44F}" presName="bgRect" presStyleLbl="node1" presStyleIdx="2" presStyleCnt="3"/>
      <dgm:spPr/>
    </dgm:pt>
    <dgm:pt modelId="{F351C5D4-EADD-5847-A8A6-598B2CD3E0F3}" type="pres">
      <dgm:prSet presAssocID="{DCF27D58-597C-CB4A-8470-6ABE6B0BD44F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FD7D2FE-D820-D244-9270-F2733D4A3C6B}" type="pres">
      <dgm:prSet presAssocID="{DCF27D58-597C-CB4A-8470-6ABE6B0BD44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00D642B-9573-BC43-864B-162467778E37}" srcId="{51AFA4E5-305E-1C47-A8BB-F40A7D336679}" destId="{F6CE927A-2031-CF49-AD63-2D008C860215}" srcOrd="0" destOrd="0" parTransId="{555596F4-B1CD-584A-B5FF-2B1F1C9086BC}" sibTransId="{C20CC3B6-6E80-284E-B95C-740097EFD394}"/>
    <dgm:cxn modelId="{BBF8633E-8AD2-8846-A5AA-2A93240DA8EA}" type="presOf" srcId="{CF4F51BF-EA92-974F-938C-5721311CBFA0}" destId="{9602C07F-79BD-5240-80CA-29A83E080443}" srcOrd="0" destOrd="0" presId="urn:microsoft.com/office/officeart/2005/8/layout/hProcess7"/>
    <dgm:cxn modelId="{AB330245-3907-864A-A41A-B71AB9B29E96}" type="presOf" srcId="{F6CE927A-2031-CF49-AD63-2D008C860215}" destId="{C4A5F7F3-DF40-CF4F-BBF8-F45B15035152}" srcOrd="0" destOrd="0" presId="urn:microsoft.com/office/officeart/2005/8/layout/hProcess7"/>
    <dgm:cxn modelId="{DEDFEE45-18D5-D741-958E-365BA051D624}" type="presOf" srcId="{B39009E5-02FA-E84E-9C22-4D7EE15283A2}" destId="{85760DDD-15B3-1043-A3DC-87050BF9161A}" srcOrd="0" destOrd="0" presId="urn:microsoft.com/office/officeart/2005/8/layout/hProcess7"/>
    <dgm:cxn modelId="{14093552-F756-8347-887A-56036D9A2D4F}" srcId="{DCF27D58-597C-CB4A-8470-6ABE6B0BD44F}" destId="{8F0C99CA-BB4E-BE40-A475-7131F6293191}" srcOrd="0" destOrd="0" parTransId="{0CD59301-5425-4144-8223-0D95DF426185}" sibTransId="{92196E3E-8834-584C-BCE8-342BE7CE7872}"/>
    <dgm:cxn modelId="{D6878659-BBA4-3A45-8B0F-5DAB832FA930}" type="presOf" srcId="{DCF27D58-597C-CB4A-8470-6ABE6B0BD44F}" destId="{F351C5D4-EADD-5847-A8A6-598B2CD3E0F3}" srcOrd="1" destOrd="0" presId="urn:microsoft.com/office/officeart/2005/8/layout/hProcess7"/>
    <dgm:cxn modelId="{51FCEF63-377B-D44F-95B5-579CD7BC0ECC}" type="presOf" srcId="{51AFA4E5-305E-1C47-A8BB-F40A7D336679}" destId="{CEF32501-8EBF-CD44-B575-CF9C4A12CE54}" srcOrd="1" destOrd="0" presId="urn:microsoft.com/office/officeart/2005/8/layout/hProcess7"/>
    <dgm:cxn modelId="{E311036D-3850-C349-8F4E-6AD3DA463FE6}" srcId="{0604E188-F120-1E48-AA58-2D3B529E793D}" destId="{51AFA4E5-305E-1C47-A8BB-F40A7D336679}" srcOrd="0" destOrd="0" parTransId="{8D29F192-4B82-5041-8A58-F1F001BC27F7}" sibTransId="{01DE3E50-9521-5F40-A0FA-D78BAE1FB9B3}"/>
    <dgm:cxn modelId="{5BDBBC7F-D78B-9F4C-A702-27DD6464B40F}" type="presOf" srcId="{51AFA4E5-305E-1C47-A8BB-F40A7D336679}" destId="{5BF438AF-9910-1842-B351-5653C6B8F59D}" srcOrd="0" destOrd="0" presId="urn:microsoft.com/office/officeart/2005/8/layout/hProcess7"/>
    <dgm:cxn modelId="{833FD689-7680-FF4C-B49A-4F2B7EF7A59C}" type="presOf" srcId="{8F0C99CA-BB4E-BE40-A475-7131F6293191}" destId="{3FD7D2FE-D820-D244-9270-F2733D4A3C6B}" srcOrd="0" destOrd="0" presId="urn:microsoft.com/office/officeart/2005/8/layout/hProcess7"/>
    <dgm:cxn modelId="{060085A6-DAE9-A04C-802E-9B48F20A27C2}" type="presOf" srcId="{0604E188-F120-1E48-AA58-2D3B529E793D}" destId="{F3C779BC-191B-D64B-94F2-FEDD419E203F}" srcOrd="0" destOrd="0" presId="urn:microsoft.com/office/officeart/2005/8/layout/hProcess7"/>
    <dgm:cxn modelId="{BE2EB1A6-9DE0-634F-B55C-886CD8F59A57}" type="presOf" srcId="{B39009E5-02FA-E84E-9C22-4D7EE15283A2}" destId="{5C7C9925-8069-4B42-9FA9-F27FF125AB1E}" srcOrd="1" destOrd="0" presId="urn:microsoft.com/office/officeart/2005/8/layout/hProcess7"/>
    <dgm:cxn modelId="{957CE3B4-6115-FE4D-855F-344B3E4A2D8E}" srcId="{B39009E5-02FA-E84E-9C22-4D7EE15283A2}" destId="{CF4F51BF-EA92-974F-938C-5721311CBFA0}" srcOrd="0" destOrd="0" parTransId="{F88BC819-FC3D-9048-AA16-C15E3023A05E}" sibTransId="{D6273CED-C0D8-9149-8629-646E839C1B3C}"/>
    <dgm:cxn modelId="{1DCE8EED-490B-9C4A-8F13-02D925DA4A1E}" type="presOf" srcId="{DCF27D58-597C-CB4A-8470-6ABE6B0BD44F}" destId="{45CFB4DD-53C1-0C49-B793-2C5A0CB45F36}" srcOrd="0" destOrd="0" presId="urn:microsoft.com/office/officeart/2005/8/layout/hProcess7"/>
    <dgm:cxn modelId="{7ADCBBFE-80FD-9545-80EA-A9B844C27FB6}" srcId="{0604E188-F120-1E48-AA58-2D3B529E793D}" destId="{DCF27D58-597C-CB4A-8470-6ABE6B0BD44F}" srcOrd="2" destOrd="0" parTransId="{115B57FB-5A9D-0B43-BD57-59ED03C6E36D}" sibTransId="{10DF920B-9B5A-AC40-B897-F6A9D7253334}"/>
    <dgm:cxn modelId="{511C3EFF-1A8E-5847-A4CC-52AD43064232}" srcId="{0604E188-F120-1E48-AA58-2D3B529E793D}" destId="{B39009E5-02FA-E84E-9C22-4D7EE15283A2}" srcOrd="1" destOrd="0" parTransId="{A9977508-4DEC-D24A-8816-405585F6E32F}" sibTransId="{04C8D550-1143-9F45-AF2F-7FFA283840E4}"/>
    <dgm:cxn modelId="{9C4D224C-7D26-2842-8585-4252FD882C1C}" type="presParOf" srcId="{F3C779BC-191B-D64B-94F2-FEDD419E203F}" destId="{4C6F40A2-B436-E64F-A076-F1B92E453C24}" srcOrd="0" destOrd="0" presId="urn:microsoft.com/office/officeart/2005/8/layout/hProcess7"/>
    <dgm:cxn modelId="{DA430E5A-A4C6-5841-A965-DE433D2CCBB1}" type="presParOf" srcId="{4C6F40A2-B436-E64F-A076-F1B92E453C24}" destId="{5BF438AF-9910-1842-B351-5653C6B8F59D}" srcOrd="0" destOrd="0" presId="urn:microsoft.com/office/officeart/2005/8/layout/hProcess7"/>
    <dgm:cxn modelId="{3FCEE7F4-B872-DC41-9153-577A4634EB2E}" type="presParOf" srcId="{4C6F40A2-B436-E64F-A076-F1B92E453C24}" destId="{CEF32501-8EBF-CD44-B575-CF9C4A12CE54}" srcOrd="1" destOrd="0" presId="urn:microsoft.com/office/officeart/2005/8/layout/hProcess7"/>
    <dgm:cxn modelId="{6C9537E4-E371-674F-B049-40E20F17E810}" type="presParOf" srcId="{4C6F40A2-B436-E64F-A076-F1B92E453C24}" destId="{C4A5F7F3-DF40-CF4F-BBF8-F45B15035152}" srcOrd="2" destOrd="0" presId="urn:microsoft.com/office/officeart/2005/8/layout/hProcess7"/>
    <dgm:cxn modelId="{5B68D68A-92F2-B44F-91C3-7ADC572FC224}" type="presParOf" srcId="{F3C779BC-191B-D64B-94F2-FEDD419E203F}" destId="{87D08169-CE7C-8441-8E09-9CD221DC45C8}" srcOrd="1" destOrd="0" presId="urn:microsoft.com/office/officeart/2005/8/layout/hProcess7"/>
    <dgm:cxn modelId="{569140D6-7ECC-0843-B00A-AF98AEBCB9D8}" type="presParOf" srcId="{F3C779BC-191B-D64B-94F2-FEDD419E203F}" destId="{A1011142-9082-0E40-8F68-A6B3947EAD25}" srcOrd="2" destOrd="0" presId="urn:microsoft.com/office/officeart/2005/8/layout/hProcess7"/>
    <dgm:cxn modelId="{8B74AF8E-31E6-D142-8616-4F661D69BF87}" type="presParOf" srcId="{A1011142-9082-0E40-8F68-A6B3947EAD25}" destId="{B36065AD-03F2-C644-A2BF-DE9C4E53A6FA}" srcOrd="0" destOrd="0" presId="urn:microsoft.com/office/officeart/2005/8/layout/hProcess7"/>
    <dgm:cxn modelId="{5D96BFD7-28BF-AA48-903B-911500C7DD5C}" type="presParOf" srcId="{A1011142-9082-0E40-8F68-A6B3947EAD25}" destId="{5C3DDDE0-EB47-7D46-B229-BDFC848EA5D4}" srcOrd="1" destOrd="0" presId="urn:microsoft.com/office/officeart/2005/8/layout/hProcess7"/>
    <dgm:cxn modelId="{024AF852-DFAB-044B-A9EC-7C5DA94F74F6}" type="presParOf" srcId="{A1011142-9082-0E40-8F68-A6B3947EAD25}" destId="{69EE1F53-F332-EB4C-960C-A0862290A501}" srcOrd="2" destOrd="0" presId="urn:microsoft.com/office/officeart/2005/8/layout/hProcess7"/>
    <dgm:cxn modelId="{B0C4D75A-74B0-F047-882E-52F0B25B25B0}" type="presParOf" srcId="{F3C779BC-191B-D64B-94F2-FEDD419E203F}" destId="{19735C6C-C20B-4141-AB91-C85C3AC96142}" srcOrd="3" destOrd="0" presId="urn:microsoft.com/office/officeart/2005/8/layout/hProcess7"/>
    <dgm:cxn modelId="{FA3D4924-F384-9443-B02F-BF0CDC3CDB04}" type="presParOf" srcId="{F3C779BC-191B-D64B-94F2-FEDD419E203F}" destId="{F6A86B0E-95DD-4B4A-994E-FB5CEF6A9F97}" srcOrd="4" destOrd="0" presId="urn:microsoft.com/office/officeart/2005/8/layout/hProcess7"/>
    <dgm:cxn modelId="{2AF9AC45-9020-4B4F-B8E1-13E71C02AA5C}" type="presParOf" srcId="{F6A86B0E-95DD-4B4A-994E-FB5CEF6A9F97}" destId="{85760DDD-15B3-1043-A3DC-87050BF9161A}" srcOrd="0" destOrd="0" presId="urn:microsoft.com/office/officeart/2005/8/layout/hProcess7"/>
    <dgm:cxn modelId="{13C00A21-2A49-BC45-A30D-FFA5E08858FE}" type="presParOf" srcId="{F6A86B0E-95DD-4B4A-994E-FB5CEF6A9F97}" destId="{5C7C9925-8069-4B42-9FA9-F27FF125AB1E}" srcOrd="1" destOrd="0" presId="urn:microsoft.com/office/officeart/2005/8/layout/hProcess7"/>
    <dgm:cxn modelId="{D16EA5BF-3BFF-6149-87AC-D4DD49BE69AB}" type="presParOf" srcId="{F6A86B0E-95DD-4B4A-994E-FB5CEF6A9F97}" destId="{9602C07F-79BD-5240-80CA-29A83E080443}" srcOrd="2" destOrd="0" presId="urn:microsoft.com/office/officeart/2005/8/layout/hProcess7"/>
    <dgm:cxn modelId="{4BD7B8BB-135B-3A4E-9620-32359B5A46CF}" type="presParOf" srcId="{F3C779BC-191B-D64B-94F2-FEDD419E203F}" destId="{5B651135-F934-4A42-926D-E588D02CA754}" srcOrd="5" destOrd="0" presId="urn:microsoft.com/office/officeart/2005/8/layout/hProcess7"/>
    <dgm:cxn modelId="{0FE0D6CA-8FD9-1346-99CE-742883D7B333}" type="presParOf" srcId="{F3C779BC-191B-D64B-94F2-FEDD419E203F}" destId="{6A8FB985-6B92-AA4F-8138-875A01243AD8}" srcOrd="6" destOrd="0" presId="urn:microsoft.com/office/officeart/2005/8/layout/hProcess7"/>
    <dgm:cxn modelId="{87EF399E-C4A2-B445-8173-60E432D61897}" type="presParOf" srcId="{6A8FB985-6B92-AA4F-8138-875A01243AD8}" destId="{5C4CE508-DAB5-004D-9A31-CD78B797E6F6}" srcOrd="0" destOrd="0" presId="urn:microsoft.com/office/officeart/2005/8/layout/hProcess7"/>
    <dgm:cxn modelId="{2255E1A5-D480-2347-B03B-B7F54EDBF96B}" type="presParOf" srcId="{6A8FB985-6B92-AA4F-8138-875A01243AD8}" destId="{5FB6D899-4756-2F49-A090-5DB7C7641467}" srcOrd="1" destOrd="0" presId="urn:microsoft.com/office/officeart/2005/8/layout/hProcess7"/>
    <dgm:cxn modelId="{80466473-9B1E-844B-B2DA-9B9C69ACB7F9}" type="presParOf" srcId="{6A8FB985-6B92-AA4F-8138-875A01243AD8}" destId="{0612B916-B0F8-9D48-BE23-53110AC630EF}" srcOrd="2" destOrd="0" presId="urn:microsoft.com/office/officeart/2005/8/layout/hProcess7"/>
    <dgm:cxn modelId="{B95632D8-345F-ED45-8BA6-C845D0EF3B6B}" type="presParOf" srcId="{F3C779BC-191B-D64B-94F2-FEDD419E203F}" destId="{5FD71294-AE2A-2F4C-81DE-AECF9E9FF05B}" srcOrd="7" destOrd="0" presId="urn:microsoft.com/office/officeart/2005/8/layout/hProcess7"/>
    <dgm:cxn modelId="{D0849876-C190-A140-80BA-0E57A43C631B}" type="presParOf" srcId="{F3C779BC-191B-D64B-94F2-FEDD419E203F}" destId="{14ED8EB6-5AFB-8149-A1F6-CC3948433A06}" srcOrd="8" destOrd="0" presId="urn:microsoft.com/office/officeart/2005/8/layout/hProcess7"/>
    <dgm:cxn modelId="{0CF7B4E3-EF9B-4F48-BB96-27DFC7A8363B}" type="presParOf" srcId="{14ED8EB6-5AFB-8149-A1F6-CC3948433A06}" destId="{45CFB4DD-53C1-0C49-B793-2C5A0CB45F36}" srcOrd="0" destOrd="0" presId="urn:microsoft.com/office/officeart/2005/8/layout/hProcess7"/>
    <dgm:cxn modelId="{3B75B766-E415-6948-BCCE-28FF7A93DF92}" type="presParOf" srcId="{14ED8EB6-5AFB-8149-A1F6-CC3948433A06}" destId="{F351C5D4-EADD-5847-A8A6-598B2CD3E0F3}" srcOrd="1" destOrd="0" presId="urn:microsoft.com/office/officeart/2005/8/layout/hProcess7"/>
    <dgm:cxn modelId="{2CE0C835-EE35-4140-AD44-7670A80E3C92}" type="presParOf" srcId="{14ED8EB6-5AFB-8149-A1F6-CC3948433A06}" destId="{3FD7D2FE-D820-D244-9270-F2733D4A3C6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94857-22EB-1F49-AC30-BF5D97D060B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19E39-99DC-164B-A5EC-F81F7019B267}">
      <dgm:prSet phldrT="[Text]"/>
      <dgm:spPr/>
      <dgm:t>
        <a:bodyPr/>
        <a:lstStyle/>
        <a:p>
          <a:r>
            <a:rPr lang="en-US" b="1" dirty="0"/>
            <a:t>Step 1</a:t>
          </a:r>
          <a:r>
            <a:rPr lang="en-US" dirty="0"/>
            <a:t>: Concept Mapping</a:t>
          </a:r>
        </a:p>
      </dgm:t>
    </dgm:pt>
    <dgm:pt modelId="{3F437F27-37CF-224E-BC98-A829FE471C74}" type="parTrans" cxnId="{1CB51423-0352-DB44-8BBC-5AE11B4CC399}">
      <dgm:prSet/>
      <dgm:spPr/>
      <dgm:t>
        <a:bodyPr/>
        <a:lstStyle/>
        <a:p>
          <a:endParaRPr lang="en-US"/>
        </a:p>
      </dgm:t>
    </dgm:pt>
    <dgm:pt modelId="{7F26E827-4451-734E-AD08-8D872D576586}" type="sibTrans" cxnId="{1CB51423-0352-DB44-8BBC-5AE11B4CC399}">
      <dgm:prSet/>
      <dgm:spPr/>
      <dgm:t>
        <a:bodyPr/>
        <a:lstStyle/>
        <a:p>
          <a:endParaRPr lang="en-US"/>
        </a:p>
      </dgm:t>
    </dgm:pt>
    <dgm:pt modelId="{8D921AF2-EB17-C74F-9BA9-0D170466F9DB}">
      <dgm:prSet phldrT="[Text]"/>
      <dgm:spPr/>
      <dgm:t>
        <a:bodyPr/>
        <a:lstStyle/>
        <a:p>
          <a:r>
            <a:rPr lang="en-US" dirty="0"/>
            <a:t>Expert team forms initial taxonomy items based on scoping review</a:t>
          </a:r>
        </a:p>
      </dgm:t>
    </dgm:pt>
    <dgm:pt modelId="{89B767E1-71D0-414A-A594-9CE4A7366FE5}" type="parTrans" cxnId="{E57664F5-C8CD-064C-87CE-AA1D9601DA8C}">
      <dgm:prSet/>
      <dgm:spPr/>
      <dgm:t>
        <a:bodyPr/>
        <a:lstStyle/>
        <a:p>
          <a:endParaRPr lang="en-US"/>
        </a:p>
      </dgm:t>
    </dgm:pt>
    <dgm:pt modelId="{229FDA32-2559-4A41-9EBE-C2B66E35E5B2}" type="sibTrans" cxnId="{E57664F5-C8CD-064C-87CE-AA1D9601DA8C}">
      <dgm:prSet/>
      <dgm:spPr/>
      <dgm:t>
        <a:bodyPr/>
        <a:lstStyle/>
        <a:p>
          <a:endParaRPr lang="en-US"/>
        </a:p>
      </dgm:t>
    </dgm:pt>
    <dgm:pt modelId="{3A235C79-25AA-E144-AD10-177D6F2C9A3B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dirty="0"/>
            <a:t>Delphi Consensus Process</a:t>
          </a:r>
        </a:p>
      </dgm:t>
    </dgm:pt>
    <dgm:pt modelId="{BBE55BBB-609A-5344-BEC4-37B30CFF05A2}" type="parTrans" cxnId="{518AFDDF-4F46-9546-A0D0-BD120F21823E}">
      <dgm:prSet/>
      <dgm:spPr/>
      <dgm:t>
        <a:bodyPr/>
        <a:lstStyle/>
        <a:p>
          <a:endParaRPr lang="en-US"/>
        </a:p>
      </dgm:t>
    </dgm:pt>
    <dgm:pt modelId="{C89939C6-0BC9-2B40-A9E8-4A7FA1A2B14D}" type="sibTrans" cxnId="{518AFDDF-4F46-9546-A0D0-BD120F21823E}">
      <dgm:prSet/>
      <dgm:spPr/>
      <dgm:t>
        <a:bodyPr/>
        <a:lstStyle/>
        <a:p>
          <a:endParaRPr lang="en-US"/>
        </a:p>
      </dgm:t>
    </dgm:pt>
    <dgm:pt modelId="{E7442DC1-87D1-724B-A5F0-5596457FD4D2}">
      <dgm:prSet phldrT="[Text]"/>
      <dgm:spPr/>
      <dgm:t>
        <a:bodyPr/>
        <a:lstStyle/>
        <a:p>
          <a:r>
            <a:rPr lang="en-US" dirty="0"/>
            <a:t>3 rounds of surveys to assess consensus on taxonomy items</a:t>
          </a:r>
        </a:p>
      </dgm:t>
    </dgm:pt>
    <dgm:pt modelId="{E3452A5B-CE87-0642-98D9-CDAFF9624D8F}" type="parTrans" cxnId="{B2740F67-EEE6-CB46-9E50-0AA736A36B8B}">
      <dgm:prSet/>
      <dgm:spPr/>
      <dgm:t>
        <a:bodyPr/>
        <a:lstStyle/>
        <a:p>
          <a:endParaRPr lang="en-US"/>
        </a:p>
      </dgm:t>
    </dgm:pt>
    <dgm:pt modelId="{A5B2ACA0-D9E9-CA47-8133-A3F6967AA24D}" type="sibTrans" cxnId="{B2740F67-EEE6-CB46-9E50-0AA736A36B8B}">
      <dgm:prSet/>
      <dgm:spPr/>
      <dgm:t>
        <a:bodyPr/>
        <a:lstStyle/>
        <a:p>
          <a:endParaRPr lang="en-US"/>
        </a:p>
      </dgm:t>
    </dgm:pt>
    <dgm:pt modelId="{1AEB4B26-0D01-F44C-857A-84EAE2BE9287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dirty="0"/>
            <a:t>Synthesis of Taxonomy</a:t>
          </a:r>
        </a:p>
      </dgm:t>
    </dgm:pt>
    <dgm:pt modelId="{09598995-ECAA-714A-9947-BF84274CE8F5}" type="parTrans" cxnId="{AC5E68A3-F653-0D46-86A4-7708FD46D79A}">
      <dgm:prSet/>
      <dgm:spPr/>
      <dgm:t>
        <a:bodyPr/>
        <a:lstStyle/>
        <a:p>
          <a:endParaRPr lang="en-US"/>
        </a:p>
      </dgm:t>
    </dgm:pt>
    <dgm:pt modelId="{D4A69F59-AA9E-3840-BC2C-4F12B5B1842E}" type="sibTrans" cxnId="{AC5E68A3-F653-0D46-86A4-7708FD46D79A}">
      <dgm:prSet/>
      <dgm:spPr/>
      <dgm:t>
        <a:bodyPr/>
        <a:lstStyle/>
        <a:p>
          <a:endParaRPr lang="en-US"/>
        </a:p>
      </dgm:t>
    </dgm:pt>
    <dgm:pt modelId="{8152DA95-D0C5-3D41-AD08-D4ACF193FF14}">
      <dgm:prSet phldrT="[Text]"/>
      <dgm:spPr/>
      <dgm:t>
        <a:bodyPr/>
        <a:lstStyle/>
        <a:p>
          <a:r>
            <a:rPr lang="en-US" dirty="0"/>
            <a:t>Synthesize and organize taxonomy based on </a:t>
          </a:r>
          <a:r>
            <a:rPr lang="en-US"/>
            <a:t>imapct </a:t>
          </a:r>
          <a:r>
            <a:rPr lang="en-US" dirty="0"/>
            <a:t>and feasibility</a:t>
          </a:r>
        </a:p>
      </dgm:t>
    </dgm:pt>
    <dgm:pt modelId="{9174069B-B2D3-2942-A3EC-A203F679B2C8}" type="parTrans" cxnId="{0492CA6D-FFEC-1040-B4D2-05A645C3B807}">
      <dgm:prSet/>
      <dgm:spPr/>
      <dgm:t>
        <a:bodyPr/>
        <a:lstStyle/>
        <a:p>
          <a:endParaRPr lang="en-US"/>
        </a:p>
      </dgm:t>
    </dgm:pt>
    <dgm:pt modelId="{21B9FA74-C65A-F347-B67B-AB4AAC062F51}" type="sibTrans" cxnId="{0492CA6D-FFEC-1040-B4D2-05A645C3B807}">
      <dgm:prSet/>
      <dgm:spPr/>
      <dgm:t>
        <a:bodyPr/>
        <a:lstStyle/>
        <a:p>
          <a:endParaRPr lang="en-US"/>
        </a:p>
      </dgm:t>
    </dgm:pt>
    <dgm:pt modelId="{49E558B3-26FD-BC48-9EFB-96BD90924243}" type="pres">
      <dgm:prSet presAssocID="{BC994857-22EB-1F49-AC30-BF5D97D060BD}" presName="linearFlow" presStyleCnt="0">
        <dgm:presLayoutVars>
          <dgm:dir/>
          <dgm:animLvl val="lvl"/>
          <dgm:resizeHandles val="exact"/>
        </dgm:presLayoutVars>
      </dgm:prSet>
      <dgm:spPr/>
    </dgm:pt>
    <dgm:pt modelId="{8D4DEC76-F472-5047-9501-50EBB1F2388D}" type="pres">
      <dgm:prSet presAssocID="{07B19E39-99DC-164B-A5EC-F81F7019B267}" presName="composite" presStyleCnt="0"/>
      <dgm:spPr/>
    </dgm:pt>
    <dgm:pt modelId="{6E8142BA-D49F-0B4C-B586-0729AE5B1A4E}" type="pres">
      <dgm:prSet presAssocID="{07B19E39-99DC-164B-A5EC-F81F7019B2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5A45208-3718-1942-89E3-2EC6488FB280}" type="pres">
      <dgm:prSet presAssocID="{07B19E39-99DC-164B-A5EC-F81F7019B267}" presName="parSh" presStyleLbl="node1" presStyleIdx="0" presStyleCnt="3"/>
      <dgm:spPr/>
    </dgm:pt>
    <dgm:pt modelId="{FDDFB7F3-34FA-1145-9BFB-2D17790BEC6B}" type="pres">
      <dgm:prSet presAssocID="{07B19E39-99DC-164B-A5EC-F81F7019B267}" presName="desTx" presStyleLbl="fgAcc1" presStyleIdx="0" presStyleCnt="3">
        <dgm:presLayoutVars>
          <dgm:bulletEnabled val="1"/>
        </dgm:presLayoutVars>
      </dgm:prSet>
      <dgm:spPr/>
    </dgm:pt>
    <dgm:pt modelId="{5AF098DE-6152-844A-9295-33498E401DB0}" type="pres">
      <dgm:prSet presAssocID="{7F26E827-4451-734E-AD08-8D872D576586}" presName="sibTrans" presStyleLbl="sibTrans2D1" presStyleIdx="0" presStyleCnt="2"/>
      <dgm:spPr/>
    </dgm:pt>
    <dgm:pt modelId="{49BFE305-C4A9-B04C-90B5-C8D3937E0FDF}" type="pres">
      <dgm:prSet presAssocID="{7F26E827-4451-734E-AD08-8D872D576586}" presName="connTx" presStyleLbl="sibTrans2D1" presStyleIdx="0" presStyleCnt="2"/>
      <dgm:spPr/>
    </dgm:pt>
    <dgm:pt modelId="{BA7D29B2-EB41-9D4A-A71F-3949EA02ED7B}" type="pres">
      <dgm:prSet presAssocID="{3A235C79-25AA-E144-AD10-177D6F2C9A3B}" presName="composite" presStyleCnt="0"/>
      <dgm:spPr/>
    </dgm:pt>
    <dgm:pt modelId="{477334DD-962F-874A-913D-71004C3E3749}" type="pres">
      <dgm:prSet presAssocID="{3A235C79-25AA-E144-AD10-177D6F2C9A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A98E1-12D9-4C4B-B66F-1FC406D50134}" type="pres">
      <dgm:prSet presAssocID="{3A235C79-25AA-E144-AD10-177D6F2C9A3B}" presName="parSh" presStyleLbl="node1" presStyleIdx="1" presStyleCnt="3"/>
      <dgm:spPr/>
    </dgm:pt>
    <dgm:pt modelId="{CAAF0A70-7298-E343-9749-5D314AB4E367}" type="pres">
      <dgm:prSet presAssocID="{3A235C79-25AA-E144-AD10-177D6F2C9A3B}" presName="desTx" presStyleLbl="fgAcc1" presStyleIdx="1" presStyleCnt="3">
        <dgm:presLayoutVars>
          <dgm:bulletEnabled val="1"/>
        </dgm:presLayoutVars>
      </dgm:prSet>
      <dgm:spPr/>
    </dgm:pt>
    <dgm:pt modelId="{E9FC43C2-6A45-B740-8E4F-E6E493E4ECA0}" type="pres">
      <dgm:prSet presAssocID="{C89939C6-0BC9-2B40-A9E8-4A7FA1A2B14D}" presName="sibTrans" presStyleLbl="sibTrans2D1" presStyleIdx="1" presStyleCnt="2"/>
      <dgm:spPr/>
    </dgm:pt>
    <dgm:pt modelId="{4C958010-ACC9-1A41-B20F-AC0F8CA27714}" type="pres">
      <dgm:prSet presAssocID="{C89939C6-0BC9-2B40-A9E8-4A7FA1A2B14D}" presName="connTx" presStyleLbl="sibTrans2D1" presStyleIdx="1" presStyleCnt="2"/>
      <dgm:spPr/>
    </dgm:pt>
    <dgm:pt modelId="{A7BC736E-0AF1-5F4E-8CD7-F1234623C04A}" type="pres">
      <dgm:prSet presAssocID="{1AEB4B26-0D01-F44C-857A-84EAE2BE9287}" presName="composite" presStyleCnt="0"/>
      <dgm:spPr/>
    </dgm:pt>
    <dgm:pt modelId="{631F4C12-34A0-D449-9D83-276165CBF15E}" type="pres">
      <dgm:prSet presAssocID="{1AEB4B26-0D01-F44C-857A-84EAE2BE928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608D2F-1838-B34B-A869-D729894B7701}" type="pres">
      <dgm:prSet presAssocID="{1AEB4B26-0D01-F44C-857A-84EAE2BE9287}" presName="parSh" presStyleLbl="node1" presStyleIdx="2" presStyleCnt="3"/>
      <dgm:spPr/>
    </dgm:pt>
    <dgm:pt modelId="{7131064A-1C33-084B-BE17-70D03221CB95}" type="pres">
      <dgm:prSet presAssocID="{1AEB4B26-0D01-F44C-857A-84EAE2BE928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C3BF211-9903-CB40-BE89-2DA009E401BA}" type="presOf" srcId="{07B19E39-99DC-164B-A5EC-F81F7019B267}" destId="{6E8142BA-D49F-0B4C-B586-0729AE5B1A4E}" srcOrd="0" destOrd="0" presId="urn:microsoft.com/office/officeart/2005/8/layout/process3"/>
    <dgm:cxn modelId="{DD6FB415-D530-8144-86B5-E834EF499037}" type="presOf" srcId="{3A235C79-25AA-E144-AD10-177D6F2C9A3B}" destId="{93AA98E1-12D9-4C4B-B66F-1FC406D50134}" srcOrd="1" destOrd="0" presId="urn:microsoft.com/office/officeart/2005/8/layout/process3"/>
    <dgm:cxn modelId="{9C4D6D1E-08B6-414E-8CC9-38D72F00EAE0}" type="presOf" srcId="{1AEB4B26-0D01-F44C-857A-84EAE2BE9287}" destId="{37608D2F-1838-B34B-A869-D729894B7701}" srcOrd="1" destOrd="0" presId="urn:microsoft.com/office/officeart/2005/8/layout/process3"/>
    <dgm:cxn modelId="{43B9A020-A167-124D-9E8D-9989B0D9998B}" type="presOf" srcId="{3A235C79-25AA-E144-AD10-177D6F2C9A3B}" destId="{477334DD-962F-874A-913D-71004C3E3749}" srcOrd="0" destOrd="0" presId="urn:microsoft.com/office/officeart/2005/8/layout/process3"/>
    <dgm:cxn modelId="{1CB51423-0352-DB44-8BBC-5AE11B4CC399}" srcId="{BC994857-22EB-1F49-AC30-BF5D97D060BD}" destId="{07B19E39-99DC-164B-A5EC-F81F7019B267}" srcOrd="0" destOrd="0" parTransId="{3F437F27-37CF-224E-BC98-A829FE471C74}" sibTransId="{7F26E827-4451-734E-AD08-8D872D576586}"/>
    <dgm:cxn modelId="{3449322D-298A-7C45-93DA-7DDFD9179670}" type="presOf" srcId="{8152DA95-D0C5-3D41-AD08-D4ACF193FF14}" destId="{7131064A-1C33-084B-BE17-70D03221CB95}" srcOrd="0" destOrd="0" presId="urn:microsoft.com/office/officeart/2005/8/layout/process3"/>
    <dgm:cxn modelId="{C290C235-BFEB-8447-BEA6-85B62E5B483F}" type="presOf" srcId="{BC994857-22EB-1F49-AC30-BF5D97D060BD}" destId="{49E558B3-26FD-BC48-9EFB-96BD90924243}" srcOrd="0" destOrd="0" presId="urn:microsoft.com/office/officeart/2005/8/layout/process3"/>
    <dgm:cxn modelId="{858CCB3A-5011-1040-A1D8-D5C6DE63350E}" type="presOf" srcId="{7F26E827-4451-734E-AD08-8D872D576586}" destId="{5AF098DE-6152-844A-9295-33498E401DB0}" srcOrd="0" destOrd="0" presId="urn:microsoft.com/office/officeart/2005/8/layout/process3"/>
    <dgm:cxn modelId="{22DEF260-F00F-7741-B475-61B8446EFA59}" type="presOf" srcId="{E7442DC1-87D1-724B-A5F0-5596457FD4D2}" destId="{CAAF0A70-7298-E343-9749-5D314AB4E367}" srcOrd="0" destOrd="0" presId="urn:microsoft.com/office/officeart/2005/8/layout/process3"/>
    <dgm:cxn modelId="{B2740F67-EEE6-CB46-9E50-0AA736A36B8B}" srcId="{3A235C79-25AA-E144-AD10-177D6F2C9A3B}" destId="{E7442DC1-87D1-724B-A5F0-5596457FD4D2}" srcOrd="0" destOrd="0" parTransId="{E3452A5B-CE87-0642-98D9-CDAFF9624D8F}" sibTransId="{A5B2ACA0-D9E9-CA47-8133-A3F6967AA24D}"/>
    <dgm:cxn modelId="{0492CA6D-FFEC-1040-B4D2-05A645C3B807}" srcId="{1AEB4B26-0D01-F44C-857A-84EAE2BE9287}" destId="{8152DA95-D0C5-3D41-AD08-D4ACF193FF14}" srcOrd="0" destOrd="0" parTransId="{9174069B-B2D3-2942-A3EC-A203F679B2C8}" sibTransId="{21B9FA74-C65A-F347-B67B-AB4AAC062F51}"/>
    <dgm:cxn modelId="{6BAC4978-53E0-D949-8C24-89E4AAECD5E1}" type="presOf" srcId="{1AEB4B26-0D01-F44C-857A-84EAE2BE9287}" destId="{631F4C12-34A0-D449-9D83-276165CBF15E}" srcOrd="0" destOrd="0" presId="urn:microsoft.com/office/officeart/2005/8/layout/process3"/>
    <dgm:cxn modelId="{050BFB7D-264A-0443-86EF-DD4A72212339}" type="presOf" srcId="{8D921AF2-EB17-C74F-9BA9-0D170466F9DB}" destId="{FDDFB7F3-34FA-1145-9BFB-2D17790BEC6B}" srcOrd="0" destOrd="0" presId="urn:microsoft.com/office/officeart/2005/8/layout/process3"/>
    <dgm:cxn modelId="{9FE84E93-9D2C-0240-9C57-B93A267C6DE9}" type="presOf" srcId="{C89939C6-0BC9-2B40-A9E8-4A7FA1A2B14D}" destId="{4C958010-ACC9-1A41-B20F-AC0F8CA27714}" srcOrd="1" destOrd="0" presId="urn:microsoft.com/office/officeart/2005/8/layout/process3"/>
    <dgm:cxn modelId="{AC5E68A3-F653-0D46-86A4-7708FD46D79A}" srcId="{BC994857-22EB-1F49-AC30-BF5D97D060BD}" destId="{1AEB4B26-0D01-F44C-857A-84EAE2BE9287}" srcOrd="2" destOrd="0" parTransId="{09598995-ECAA-714A-9947-BF84274CE8F5}" sibTransId="{D4A69F59-AA9E-3840-BC2C-4F12B5B1842E}"/>
    <dgm:cxn modelId="{B88E81B0-7C79-6C44-ADFD-0EC93BAF0534}" type="presOf" srcId="{7F26E827-4451-734E-AD08-8D872D576586}" destId="{49BFE305-C4A9-B04C-90B5-C8D3937E0FDF}" srcOrd="1" destOrd="0" presId="urn:microsoft.com/office/officeart/2005/8/layout/process3"/>
    <dgm:cxn modelId="{03110BBE-D2B8-0949-9064-50464334EF8C}" type="presOf" srcId="{C89939C6-0BC9-2B40-A9E8-4A7FA1A2B14D}" destId="{E9FC43C2-6A45-B740-8E4F-E6E493E4ECA0}" srcOrd="0" destOrd="0" presId="urn:microsoft.com/office/officeart/2005/8/layout/process3"/>
    <dgm:cxn modelId="{518AFDDF-4F46-9546-A0D0-BD120F21823E}" srcId="{BC994857-22EB-1F49-AC30-BF5D97D060BD}" destId="{3A235C79-25AA-E144-AD10-177D6F2C9A3B}" srcOrd="1" destOrd="0" parTransId="{BBE55BBB-609A-5344-BEC4-37B30CFF05A2}" sibTransId="{C89939C6-0BC9-2B40-A9E8-4A7FA1A2B14D}"/>
    <dgm:cxn modelId="{BDFC68F3-0179-6648-825D-76D1EAE2AC25}" type="presOf" srcId="{07B19E39-99DC-164B-A5EC-F81F7019B267}" destId="{05A45208-3718-1942-89E3-2EC6488FB280}" srcOrd="1" destOrd="0" presId="urn:microsoft.com/office/officeart/2005/8/layout/process3"/>
    <dgm:cxn modelId="{E57664F5-C8CD-064C-87CE-AA1D9601DA8C}" srcId="{07B19E39-99DC-164B-A5EC-F81F7019B267}" destId="{8D921AF2-EB17-C74F-9BA9-0D170466F9DB}" srcOrd="0" destOrd="0" parTransId="{89B767E1-71D0-414A-A594-9CE4A7366FE5}" sibTransId="{229FDA32-2559-4A41-9EBE-C2B66E35E5B2}"/>
    <dgm:cxn modelId="{F3226D0D-ABEE-4846-AFE2-0AD98C41A0A7}" type="presParOf" srcId="{49E558B3-26FD-BC48-9EFB-96BD90924243}" destId="{8D4DEC76-F472-5047-9501-50EBB1F2388D}" srcOrd="0" destOrd="0" presId="urn:microsoft.com/office/officeart/2005/8/layout/process3"/>
    <dgm:cxn modelId="{2931C07D-E03D-6347-ADCB-6A9F68484331}" type="presParOf" srcId="{8D4DEC76-F472-5047-9501-50EBB1F2388D}" destId="{6E8142BA-D49F-0B4C-B586-0729AE5B1A4E}" srcOrd="0" destOrd="0" presId="urn:microsoft.com/office/officeart/2005/8/layout/process3"/>
    <dgm:cxn modelId="{F85F04BD-CA1C-8E4E-B813-5BF8B3868807}" type="presParOf" srcId="{8D4DEC76-F472-5047-9501-50EBB1F2388D}" destId="{05A45208-3718-1942-89E3-2EC6488FB280}" srcOrd="1" destOrd="0" presId="urn:microsoft.com/office/officeart/2005/8/layout/process3"/>
    <dgm:cxn modelId="{5789EF7D-5752-B444-BCF8-F726DB6FB209}" type="presParOf" srcId="{8D4DEC76-F472-5047-9501-50EBB1F2388D}" destId="{FDDFB7F3-34FA-1145-9BFB-2D17790BEC6B}" srcOrd="2" destOrd="0" presId="urn:microsoft.com/office/officeart/2005/8/layout/process3"/>
    <dgm:cxn modelId="{A2E4C688-C0B5-7743-BEBD-9E06787C8950}" type="presParOf" srcId="{49E558B3-26FD-BC48-9EFB-96BD90924243}" destId="{5AF098DE-6152-844A-9295-33498E401DB0}" srcOrd="1" destOrd="0" presId="urn:microsoft.com/office/officeart/2005/8/layout/process3"/>
    <dgm:cxn modelId="{15BFADB2-C110-DE4B-9F37-0D8CE416550B}" type="presParOf" srcId="{5AF098DE-6152-844A-9295-33498E401DB0}" destId="{49BFE305-C4A9-B04C-90B5-C8D3937E0FDF}" srcOrd="0" destOrd="0" presId="urn:microsoft.com/office/officeart/2005/8/layout/process3"/>
    <dgm:cxn modelId="{43106772-10B5-334F-94EB-F1380D6C3357}" type="presParOf" srcId="{49E558B3-26FD-BC48-9EFB-96BD90924243}" destId="{BA7D29B2-EB41-9D4A-A71F-3949EA02ED7B}" srcOrd="2" destOrd="0" presId="urn:microsoft.com/office/officeart/2005/8/layout/process3"/>
    <dgm:cxn modelId="{1B3D28E4-49AE-C940-B3D1-91D13E9EF2A6}" type="presParOf" srcId="{BA7D29B2-EB41-9D4A-A71F-3949EA02ED7B}" destId="{477334DD-962F-874A-913D-71004C3E3749}" srcOrd="0" destOrd="0" presId="urn:microsoft.com/office/officeart/2005/8/layout/process3"/>
    <dgm:cxn modelId="{4A7D39FB-F7F6-2144-90A9-477E97255766}" type="presParOf" srcId="{BA7D29B2-EB41-9D4A-A71F-3949EA02ED7B}" destId="{93AA98E1-12D9-4C4B-B66F-1FC406D50134}" srcOrd="1" destOrd="0" presId="urn:microsoft.com/office/officeart/2005/8/layout/process3"/>
    <dgm:cxn modelId="{86A3E298-90B0-0E49-A0DE-18D703881A04}" type="presParOf" srcId="{BA7D29B2-EB41-9D4A-A71F-3949EA02ED7B}" destId="{CAAF0A70-7298-E343-9749-5D314AB4E367}" srcOrd="2" destOrd="0" presId="urn:microsoft.com/office/officeart/2005/8/layout/process3"/>
    <dgm:cxn modelId="{C5C981F6-4C75-A744-B470-5F343B25EE45}" type="presParOf" srcId="{49E558B3-26FD-BC48-9EFB-96BD90924243}" destId="{E9FC43C2-6A45-B740-8E4F-E6E493E4ECA0}" srcOrd="3" destOrd="0" presId="urn:microsoft.com/office/officeart/2005/8/layout/process3"/>
    <dgm:cxn modelId="{65F484EC-4845-8943-91DF-FF71A74DCD33}" type="presParOf" srcId="{E9FC43C2-6A45-B740-8E4F-E6E493E4ECA0}" destId="{4C958010-ACC9-1A41-B20F-AC0F8CA27714}" srcOrd="0" destOrd="0" presId="urn:microsoft.com/office/officeart/2005/8/layout/process3"/>
    <dgm:cxn modelId="{925207FB-9FBD-5243-9B04-C195CE36F002}" type="presParOf" srcId="{49E558B3-26FD-BC48-9EFB-96BD90924243}" destId="{A7BC736E-0AF1-5F4E-8CD7-F1234623C04A}" srcOrd="4" destOrd="0" presId="urn:microsoft.com/office/officeart/2005/8/layout/process3"/>
    <dgm:cxn modelId="{B7FAA8B4-E88B-D04C-9ECF-4E56C6EB310E}" type="presParOf" srcId="{A7BC736E-0AF1-5F4E-8CD7-F1234623C04A}" destId="{631F4C12-34A0-D449-9D83-276165CBF15E}" srcOrd="0" destOrd="0" presId="urn:microsoft.com/office/officeart/2005/8/layout/process3"/>
    <dgm:cxn modelId="{855A17F4-ED16-A449-8552-DAD5B5C3D61E}" type="presParOf" srcId="{A7BC736E-0AF1-5F4E-8CD7-F1234623C04A}" destId="{37608D2F-1838-B34B-A869-D729894B7701}" srcOrd="1" destOrd="0" presId="urn:microsoft.com/office/officeart/2005/8/layout/process3"/>
    <dgm:cxn modelId="{218732C9-9C80-CE4B-8D99-44D72C54AF61}" type="presParOf" srcId="{A7BC736E-0AF1-5F4E-8CD7-F1234623C04A}" destId="{7131064A-1C33-084B-BE17-70D03221CB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45208-3718-1942-89E3-2EC6488FB280}">
      <dsp:nvSpPr>
        <dsp:cNvPr id="0" name=""/>
        <dsp:cNvSpPr/>
      </dsp:nvSpPr>
      <dsp:spPr>
        <a:xfrm>
          <a:off x="3178" y="1049702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1</a:t>
          </a:r>
          <a:r>
            <a:rPr lang="en-US" sz="1100" kern="1200" dirty="0"/>
            <a:t>: Concept Mapping</a:t>
          </a:r>
        </a:p>
      </dsp:txBody>
      <dsp:txXfrm>
        <a:off x="3178" y="1049702"/>
        <a:ext cx="1445280" cy="414792"/>
      </dsp:txXfrm>
    </dsp:sp>
    <dsp:sp modelId="{FDDFB7F3-34FA-1145-9BFB-2D17790BEC6B}">
      <dsp:nvSpPr>
        <dsp:cNvPr id="0" name=""/>
        <dsp:cNvSpPr/>
      </dsp:nvSpPr>
      <dsp:spPr>
        <a:xfrm>
          <a:off x="299200" y="1464495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Expert team forms initial taxonomy items based on scoping review</a:t>
          </a:r>
        </a:p>
      </dsp:txBody>
      <dsp:txXfrm>
        <a:off x="326746" y="1492041"/>
        <a:ext cx="1390188" cy="885408"/>
      </dsp:txXfrm>
    </dsp:sp>
    <dsp:sp modelId="{5AF098DE-6152-844A-9295-33498E401DB0}">
      <dsp:nvSpPr>
        <dsp:cNvPr id="0" name=""/>
        <dsp:cNvSpPr/>
      </dsp:nvSpPr>
      <dsp:spPr>
        <a:xfrm>
          <a:off x="1667558" y="1077182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67558" y="1149149"/>
        <a:ext cx="356540" cy="215899"/>
      </dsp:txXfrm>
    </dsp:sp>
    <dsp:sp modelId="{93AA98E1-12D9-4C4B-B66F-1FC406D50134}">
      <dsp:nvSpPr>
        <dsp:cNvPr id="0" name=""/>
        <dsp:cNvSpPr/>
      </dsp:nvSpPr>
      <dsp:spPr>
        <a:xfrm>
          <a:off x="2324856" y="1049702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2: </a:t>
          </a:r>
          <a:r>
            <a:rPr lang="en-US" sz="1100" kern="1200" dirty="0"/>
            <a:t>Delphi Consensus Process</a:t>
          </a:r>
        </a:p>
      </dsp:txBody>
      <dsp:txXfrm>
        <a:off x="2324856" y="1049702"/>
        <a:ext cx="1445280" cy="414792"/>
      </dsp:txXfrm>
    </dsp:sp>
    <dsp:sp modelId="{CAAF0A70-7298-E343-9749-5D314AB4E367}">
      <dsp:nvSpPr>
        <dsp:cNvPr id="0" name=""/>
        <dsp:cNvSpPr/>
      </dsp:nvSpPr>
      <dsp:spPr>
        <a:xfrm>
          <a:off x="2620878" y="1464495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 rounds of surveys to assess consensus on taxonomy items</a:t>
          </a:r>
        </a:p>
      </dsp:txBody>
      <dsp:txXfrm>
        <a:off x="2648424" y="1492041"/>
        <a:ext cx="1390188" cy="885408"/>
      </dsp:txXfrm>
    </dsp:sp>
    <dsp:sp modelId="{E9FC43C2-6A45-B740-8E4F-E6E493E4ECA0}">
      <dsp:nvSpPr>
        <dsp:cNvPr id="0" name=""/>
        <dsp:cNvSpPr/>
      </dsp:nvSpPr>
      <dsp:spPr>
        <a:xfrm>
          <a:off x="3989237" y="1077182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89237" y="1149149"/>
        <a:ext cx="356540" cy="215899"/>
      </dsp:txXfrm>
    </dsp:sp>
    <dsp:sp modelId="{37608D2F-1838-B34B-A869-D729894B7701}">
      <dsp:nvSpPr>
        <dsp:cNvPr id="0" name=""/>
        <dsp:cNvSpPr/>
      </dsp:nvSpPr>
      <dsp:spPr>
        <a:xfrm>
          <a:off x="4646535" y="1049702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3: </a:t>
          </a:r>
          <a:r>
            <a:rPr lang="en-US" sz="1100" kern="1200" dirty="0"/>
            <a:t>Synthesis of Taxonomy</a:t>
          </a:r>
        </a:p>
      </dsp:txBody>
      <dsp:txXfrm>
        <a:off x="4646535" y="1049702"/>
        <a:ext cx="1445280" cy="414792"/>
      </dsp:txXfrm>
    </dsp:sp>
    <dsp:sp modelId="{7131064A-1C33-084B-BE17-70D03221CB95}">
      <dsp:nvSpPr>
        <dsp:cNvPr id="0" name=""/>
        <dsp:cNvSpPr/>
      </dsp:nvSpPr>
      <dsp:spPr>
        <a:xfrm>
          <a:off x="4942556" y="1464495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Synthesize and organize taxonomy based on effectiveness and feasibility</a:t>
          </a:r>
        </a:p>
      </dsp:txBody>
      <dsp:txXfrm>
        <a:off x="4970102" y="1492041"/>
        <a:ext cx="1390188" cy="885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45208-3718-1942-89E3-2EC6488FB280}">
      <dsp:nvSpPr>
        <dsp:cNvPr id="0" name=""/>
        <dsp:cNvSpPr/>
      </dsp:nvSpPr>
      <dsp:spPr>
        <a:xfrm>
          <a:off x="3178" y="112618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1</a:t>
          </a:r>
          <a:r>
            <a:rPr lang="en-US" sz="1100" kern="1200" dirty="0"/>
            <a:t>: Concept Mapping</a:t>
          </a:r>
        </a:p>
      </dsp:txBody>
      <dsp:txXfrm>
        <a:off x="3178" y="1126186"/>
        <a:ext cx="1445280" cy="414792"/>
      </dsp:txXfrm>
    </dsp:sp>
    <dsp:sp modelId="{FDDFB7F3-34FA-1145-9BFB-2D17790BEC6B}">
      <dsp:nvSpPr>
        <dsp:cNvPr id="0" name=""/>
        <dsp:cNvSpPr/>
      </dsp:nvSpPr>
      <dsp:spPr>
        <a:xfrm>
          <a:off x="299200" y="1540979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Expert team forms initial taxonomy items based on scoping review</a:t>
          </a:r>
        </a:p>
      </dsp:txBody>
      <dsp:txXfrm>
        <a:off x="326746" y="1568525"/>
        <a:ext cx="1390188" cy="885408"/>
      </dsp:txXfrm>
    </dsp:sp>
    <dsp:sp modelId="{5AF098DE-6152-844A-9295-33498E401DB0}">
      <dsp:nvSpPr>
        <dsp:cNvPr id="0" name=""/>
        <dsp:cNvSpPr/>
      </dsp:nvSpPr>
      <dsp:spPr>
        <a:xfrm>
          <a:off x="1667558" y="1153666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67558" y="1225633"/>
        <a:ext cx="356540" cy="215899"/>
      </dsp:txXfrm>
    </dsp:sp>
    <dsp:sp modelId="{93AA98E1-12D9-4C4B-B66F-1FC406D50134}">
      <dsp:nvSpPr>
        <dsp:cNvPr id="0" name=""/>
        <dsp:cNvSpPr/>
      </dsp:nvSpPr>
      <dsp:spPr>
        <a:xfrm>
          <a:off x="2324856" y="112618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2: </a:t>
          </a:r>
          <a:r>
            <a:rPr lang="en-US" sz="1100" kern="1200" dirty="0"/>
            <a:t>Delphi Consensus Process</a:t>
          </a:r>
        </a:p>
      </dsp:txBody>
      <dsp:txXfrm>
        <a:off x="2324856" y="1126186"/>
        <a:ext cx="1445280" cy="414792"/>
      </dsp:txXfrm>
    </dsp:sp>
    <dsp:sp modelId="{CAAF0A70-7298-E343-9749-5D314AB4E367}">
      <dsp:nvSpPr>
        <dsp:cNvPr id="0" name=""/>
        <dsp:cNvSpPr/>
      </dsp:nvSpPr>
      <dsp:spPr>
        <a:xfrm>
          <a:off x="2620878" y="1540979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 rounds of surveys to assess consensus on taxonomy items</a:t>
          </a:r>
        </a:p>
      </dsp:txBody>
      <dsp:txXfrm>
        <a:off x="2648424" y="1568525"/>
        <a:ext cx="1390188" cy="885408"/>
      </dsp:txXfrm>
    </dsp:sp>
    <dsp:sp modelId="{E9FC43C2-6A45-B740-8E4F-E6E493E4ECA0}">
      <dsp:nvSpPr>
        <dsp:cNvPr id="0" name=""/>
        <dsp:cNvSpPr/>
      </dsp:nvSpPr>
      <dsp:spPr>
        <a:xfrm>
          <a:off x="3989237" y="1153666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89237" y="1225633"/>
        <a:ext cx="356540" cy="215899"/>
      </dsp:txXfrm>
    </dsp:sp>
    <dsp:sp modelId="{37608D2F-1838-B34B-A869-D729894B7701}">
      <dsp:nvSpPr>
        <dsp:cNvPr id="0" name=""/>
        <dsp:cNvSpPr/>
      </dsp:nvSpPr>
      <dsp:spPr>
        <a:xfrm>
          <a:off x="4646535" y="112618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3: </a:t>
          </a:r>
          <a:r>
            <a:rPr lang="en-US" sz="1100" kern="1200" dirty="0"/>
            <a:t>Synthesis of Taxonomy</a:t>
          </a:r>
        </a:p>
      </dsp:txBody>
      <dsp:txXfrm>
        <a:off x="4646535" y="1126186"/>
        <a:ext cx="1445280" cy="414792"/>
      </dsp:txXfrm>
    </dsp:sp>
    <dsp:sp modelId="{7131064A-1C33-084B-BE17-70D03221CB95}">
      <dsp:nvSpPr>
        <dsp:cNvPr id="0" name=""/>
        <dsp:cNvSpPr/>
      </dsp:nvSpPr>
      <dsp:spPr>
        <a:xfrm>
          <a:off x="4942556" y="1540979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Synthesize and organize taxonomy based on effectiveness and feasibility</a:t>
          </a:r>
        </a:p>
      </dsp:txBody>
      <dsp:txXfrm>
        <a:off x="4970102" y="1568525"/>
        <a:ext cx="1390188" cy="885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45208-3718-1942-89E3-2EC6488FB280}">
      <dsp:nvSpPr>
        <dsp:cNvPr id="0" name=""/>
        <dsp:cNvSpPr/>
      </dsp:nvSpPr>
      <dsp:spPr>
        <a:xfrm>
          <a:off x="3178" y="112618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1</a:t>
          </a:r>
          <a:r>
            <a:rPr lang="en-US" sz="1100" kern="1200" dirty="0"/>
            <a:t>: Concept Mapping</a:t>
          </a:r>
        </a:p>
      </dsp:txBody>
      <dsp:txXfrm>
        <a:off x="3178" y="1126186"/>
        <a:ext cx="1445280" cy="414792"/>
      </dsp:txXfrm>
    </dsp:sp>
    <dsp:sp modelId="{FDDFB7F3-34FA-1145-9BFB-2D17790BEC6B}">
      <dsp:nvSpPr>
        <dsp:cNvPr id="0" name=""/>
        <dsp:cNvSpPr/>
      </dsp:nvSpPr>
      <dsp:spPr>
        <a:xfrm>
          <a:off x="299200" y="1540979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Expert team forms initial taxonomy items based on scoping review</a:t>
          </a:r>
        </a:p>
      </dsp:txBody>
      <dsp:txXfrm>
        <a:off x="326746" y="1568525"/>
        <a:ext cx="1390188" cy="885408"/>
      </dsp:txXfrm>
    </dsp:sp>
    <dsp:sp modelId="{5AF098DE-6152-844A-9295-33498E401DB0}">
      <dsp:nvSpPr>
        <dsp:cNvPr id="0" name=""/>
        <dsp:cNvSpPr/>
      </dsp:nvSpPr>
      <dsp:spPr>
        <a:xfrm>
          <a:off x="1667558" y="1153666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67558" y="1225633"/>
        <a:ext cx="356540" cy="215899"/>
      </dsp:txXfrm>
    </dsp:sp>
    <dsp:sp modelId="{93AA98E1-12D9-4C4B-B66F-1FC406D50134}">
      <dsp:nvSpPr>
        <dsp:cNvPr id="0" name=""/>
        <dsp:cNvSpPr/>
      </dsp:nvSpPr>
      <dsp:spPr>
        <a:xfrm>
          <a:off x="2324856" y="112618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2: </a:t>
          </a:r>
          <a:r>
            <a:rPr lang="en-US" sz="1100" kern="1200" dirty="0"/>
            <a:t>Delphi Consensus Process</a:t>
          </a:r>
        </a:p>
      </dsp:txBody>
      <dsp:txXfrm>
        <a:off x="2324856" y="1126186"/>
        <a:ext cx="1445280" cy="414792"/>
      </dsp:txXfrm>
    </dsp:sp>
    <dsp:sp modelId="{CAAF0A70-7298-E343-9749-5D314AB4E367}">
      <dsp:nvSpPr>
        <dsp:cNvPr id="0" name=""/>
        <dsp:cNvSpPr/>
      </dsp:nvSpPr>
      <dsp:spPr>
        <a:xfrm>
          <a:off x="2620878" y="1540979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 rounds of surveys to assess consensus on taxonomy items</a:t>
          </a:r>
        </a:p>
      </dsp:txBody>
      <dsp:txXfrm>
        <a:off x="2648424" y="1568525"/>
        <a:ext cx="1390188" cy="885408"/>
      </dsp:txXfrm>
    </dsp:sp>
    <dsp:sp modelId="{E9FC43C2-6A45-B740-8E4F-E6E493E4ECA0}">
      <dsp:nvSpPr>
        <dsp:cNvPr id="0" name=""/>
        <dsp:cNvSpPr/>
      </dsp:nvSpPr>
      <dsp:spPr>
        <a:xfrm>
          <a:off x="3989237" y="1153666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89237" y="1225633"/>
        <a:ext cx="356540" cy="215899"/>
      </dsp:txXfrm>
    </dsp:sp>
    <dsp:sp modelId="{37608D2F-1838-B34B-A869-D729894B7701}">
      <dsp:nvSpPr>
        <dsp:cNvPr id="0" name=""/>
        <dsp:cNvSpPr/>
      </dsp:nvSpPr>
      <dsp:spPr>
        <a:xfrm>
          <a:off x="4646535" y="112618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3: </a:t>
          </a:r>
          <a:r>
            <a:rPr lang="en-US" sz="1100" kern="1200" dirty="0"/>
            <a:t>Synthesis of Taxonomy</a:t>
          </a:r>
        </a:p>
      </dsp:txBody>
      <dsp:txXfrm>
        <a:off x="4646535" y="1126186"/>
        <a:ext cx="1445280" cy="414792"/>
      </dsp:txXfrm>
    </dsp:sp>
    <dsp:sp modelId="{7131064A-1C33-084B-BE17-70D03221CB95}">
      <dsp:nvSpPr>
        <dsp:cNvPr id="0" name=""/>
        <dsp:cNvSpPr/>
      </dsp:nvSpPr>
      <dsp:spPr>
        <a:xfrm>
          <a:off x="4942556" y="1540979"/>
          <a:ext cx="1445280" cy="940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Synthesize and organize taxonomy based on effectiveness and feasibility</a:t>
          </a:r>
        </a:p>
      </dsp:txBody>
      <dsp:txXfrm>
        <a:off x="4970102" y="1568525"/>
        <a:ext cx="1390188" cy="885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438AF-9910-1842-B351-5653C6B8F59D}">
      <dsp:nvSpPr>
        <dsp:cNvPr id="0" name=""/>
        <dsp:cNvSpPr/>
      </dsp:nvSpPr>
      <dsp:spPr>
        <a:xfrm>
          <a:off x="413" y="0"/>
          <a:ext cx="1779924" cy="1371928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Round 1</a:t>
          </a:r>
        </a:p>
      </dsp:txBody>
      <dsp:txXfrm rot="16200000">
        <a:off x="-384084" y="384498"/>
        <a:ext cx="1124981" cy="355984"/>
      </dsp:txXfrm>
    </dsp:sp>
    <dsp:sp modelId="{C4A5F7F3-DF40-CF4F-BBF8-F45B15035152}">
      <dsp:nvSpPr>
        <dsp:cNvPr id="0" name=""/>
        <dsp:cNvSpPr/>
      </dsp:nvSpPr>
      <dsp:spPr>
        <a:xfrm>
          <a:off x="356398" y="0"/>
          <a:ext cx="1326044" cy="137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45 respondents</a:t>
          </a:r>
        </a:p>
      </dsp:txBody>
      <dsp:txXfrm>
        <a:off x="356398" y="0"/>
        <a:ext cx="1326044" cy="1371928"/>
      </dsp:txXfrm>
    </dsp:sp>
    <dsp:sp modelId="{85760DDD-15B3-1043-A3DC-87050BF9161A}">
      <dsp:nvSpPr>
        <dsp:cNvPr id="0" name=""/>
        <dsp:cNvSpPr/>
      </dsp:nvSpPr>
      <dsp:spPr>
        <a:xfrm>
          <a:off x="1842636" y="0"/>
          <a:ext cx="1779924" cy="1371928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-386823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Round 2</a:t>
          </a:r>
        </a:p>
      </dsp:txBody>
      <dsp:txXfrm rot="16200000">
        <a:off x="1458137" y="384498"/>
        <a:ext cx="1124981" cy="355984"/>
      </dsp:txXfrm>
    </dsp:sp>
    <dsp:sp modelId="{5C3DDDE0-EB47-7D46-B229-BDFC848EA5D4}">
      <dsp:nvSpPr>
        <dsp:cNvPr id="0" name=""/>
        <dsp:cNvSpPr/>
      </dsp:nvSpPr>
      <dsp:spPr>
        <a:xfrm rot="5400000">
          <a:off x="1750664" y="1043337"/>
          <a:ext cx="201742" cy="26698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2C07F-79BD-5240-80CA-29A83E080443}">
      <dsp:nvSpPr>
        <dsp:cNvPr id="0" name=""/>
        <dsp:cNvSpPr/>
      </dsp:nvSpPr>
      <dsp:spPr>
        <a:xfrm>
          <a:off x="2198621" y="0"/>
          <a:ext cx="1326044" cy="137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40 respondents</a:t>
          </a:r>
        </a:p>
      </dsp:txBody>
      <dsp:txXfrm>
        <a:off x="2198621" y="0"/>
        <a:ext cx="1326044" cy="1371928"/>
      </dsp:txXfrm>
    </dsp:sp>
    <dsp:sp modelId="{45CFB4DD-53C1-0C49-B793-2C5A0CB45F36}">
      <dsp:nvSpPr>
        <dsp:cNvPr id="0" name=""/>
        <dsp:cNvSpPr/>
      </dsp:nvSpPr>
      <dsp:spPr>
        <a:xfrm>
          <a:off x="3684858" y="0"/>
          <a:ext cx="1779924" cy="1371928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-773646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Round 3</a:t>
          </a:r>
        </a:p>
      </dsp:txBody>
      <dsp:txXfrm rot="16200000">
        <a:off x="3300359" y="384498"/>
        <a:ext cx="1124981" cy="355984"/>
      </dsp:txXfrm>
    </dsp:sp>
    <dsp:sp modelId="{5FB6D899-4756-2F49-A090-5DB7C7641467}">
      <dsp:nvSpPr>
        <dsp:cNvPr id="0" name=""/>
        <dsp:cNvSpPr/>
      </dsp:nvSpPr>
      <dsp:spPr>
        <a:xfrm rot="5400000">
          <a:off x="3592886" y="1043337"/>
          <a:ext cx="201742" cy="26698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773646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7D2FE-D820-D244-9270-F2733D4A3C6B}">
      <dsp:nvSpPr>
        <dsp:cNvPr id="0" name=""/>
        <dsp:cNvSpPr/>
      </dsp:nvSpPr>
      <dsp:spPr>
        <a:xfrm>
          <a:off x="4040843" y="0"/>
          <a:ext cx="1326044" cy="137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35 respondents</a:t>
          </a:r>
        </a:p>
      </dsp:txBody>
      <dsp:txXfrm>
        <a:off x="4040843" y="0"/>
        <a:ext cx="1326044" cy="1371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45208-3718-1942-89E3-2EC6488FB280}">
      <dsp:nvSpPr>
        <dsp:cNvPr id="0" name=""/>
        <dsp:cNvSpPr/>
      </dsp:nvSpPr>
      <dsp:spPr>
        <a:xfrm>
          <a:off x="3178" y="120043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1</a:t>
          </a:r>
          <a:r>
            <a:rPr lang="en-US" sz="1100" kern="1200" dirty="0"/>
            <a:t>: Concept Mapping</a:t>
          </a:r>
        </a:p>
      </dsp:txBody>
      <dsp:txXfrm>
        <a:off x="3178" y="1200436"/>
        <a:ext cx="1445280" cy="414792"/>
      </dsp:txXfrm>
    </dsp:sp>
    <dsp:sp modelId="{FDDFB7F3-34FA-1145-9BFB-2D17790BEC6B}">
      <dsp:nvSpPr>
        <dsp:cNvPr id="0" name=""/>
        <dsp:cNvSpPr/>
      </dsp:nvSpPr>
      <dsp:spPr>
        <a:xfrm>
          <a:off x="299200" y="1615229"/>
          <a:ext cx="1445280" cy="7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Expert team forms initial taxonomy items based on scoping review</a:t>
          </a:r>
        </a:p>
      </dsp:txBody>
      <dsp:txXfrm>
        <a:off x="322397" y="1638426"/>
        <a:ext cx="1398886" cy="745606"/>
      </dsp:txXfrm>
    </dsp:sp>
    <dsp:sp modelId="{5AF098DE-6152-844A-9295-33498E401DB0}">
      <dsp:nvSpPr>
        <dsp:cNvPr id="0" name=""/>
        <dsp:cNvSpPr/>
      </dsp:nvSpPr>
      <dsp:spPr>
        <a:xfrm>
          <a:off x="1667558" y="1227916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67558" y="1299883"/>
        <a:ext cx="356540" cy="215899"/>
      </dsp:txXfrm>
    </dsp:sp>
    <dsp:sp modelId="{93AA98E1-12D9-4C4B-B66F-1FC406D50134}">
      <dsp:nvSpPr>
        <dsp:cNvPr id="0" name=""/>
        <dsp:cNvSpPr/>
      </dsp:nvSpPr>
      <dsp:spPr>
        <a:xfrm>
          <a:off x="2324856" y="120043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2: </a:t>
          </a:r>
          <a:r>
            <a:rPr lang="en-US" sz="1100" kern="1200" dirty="0"/>
            <a:t>Delphi Consensus Process</a:t>
          </a:r>
        </a:p>
      </dsp:txBody>
      <dsp:txXfrm>
        <a:off x="2324856" y="1200436"/>
        <a:ext cx="1445280" cy="414792"/>
      </dsp:txXfrm>
    </dsp:sp>
    <dsp:sp modelId="{CAAF0A70-7298-E343-9749-5D314AB4E367}">
      <dsp:nvSpPr>
        <dsp:cNvPr id="0" name=""/>
        <dsp:cNvSpPr/>
      </dsp:nvSpPr>
      <dsp:spPr>
        <a:xfrm>
          <a:off x="2620878" y="1615229"/>
          <a:ext cx="1445280" cy="7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 rounds of surveys to assess consensus on taxonomy items</a:t>
          </a:r>
        </a:p>
      </dsp:txBody>
      <dsp:txXfrm>
        <a:off x="2644075" y="1638426"/>
        <a:ext cx="1398886" cy="745606"/>
      </dsp:txXfrm>
    </dsp:sp>
    <dsp:sp modelId="{E9FC43C2-6A45-B740-8E4F-E6E493E4ECA0}">
      <dsp:nvSpPr>
        <dsp:cNvPr id="0" name=""/>
        <dsp:cNvSpPr/>
      </dsp:nvSpPr>
      <dsp:spPr>
        <a:xfrm>
          <a:off x="3989237" y="1227916"/>
          <a:ext cx="464490" cy="359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89237" y="1299883"/>
        <a:ext cx="356540" cy="215899"/>
      </dsp:txXfrm>
    </dsp:sp>
    <dsp:sp modelId="{37608D2F-1838-B34B-A869-D729894B7701}">
      <dsp:nvSpPr>
        <dsp:cNvPr id="0" name=""/>
        <dsp:cNvSpPr/>
      </dsp:nvSpPr>
      <dsp:spPr>
        <a:xfrm>
          <a:off x="4646535" y="1200436"/>
          <a:ext cx="1445280" cy="62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3: </a:t>
          </a:r>
          <a:r>
            <a:rPr lang="en-US" sz="1100" kern="1200" dirty="0"/>
            <a:t>Synthesis of Taxonomy</a:t>
          </a:r>
        </a:p>
      </dsp:txBody>
      <dsp:txXfrm>
        <a:off x="4646535" y="1200436"/>
        <a:ext cx="1445280" cy="414792"/>
      </dsp:txXfrm>
    </dsp:sp>
    <dsp:sp modelId="{7131064A-1C33-084B-BE17-70D03221CB95}">
      <dsp:nvSpPr>
        <dsp:cNvPr id="0" name=""/>
        <dsp:cNvSpPr/>
      </dsp:nvSpPr>
      <dsp:spPr>
        <a:xfrm>
          <a:off x="4942556" y="1615229"/>
          <a:ext cx="1445280" cy="7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Synthesize and organize taxonomy based on </a:t>
          </a:r>
          <a:r>
            <a:rPr lang="en-US" sz="1100" kern="1200"/>
            <a:t>imapct </a:t>
          </a:r>
          <a:r>
            <a:rPr lang="en-US" sz="1100" kern="1200" dirty="0"/>
            <a:t>and feasibility</a:t>
          </a:r>
        </a:p>
      </dsp:txBody>
      <dsp:txXfrm>
        <a:off x="4965753" y="1638426"/>
        <a:ext cx="1398886" cy="74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8E55-220C-4A02-BF0F-A0728E13D1A8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654EF-92F4-4E94-BAAC-740D3955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2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2888" indent="-219075">
              <a:spcAft>
                <a:spcPts val="1429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third don’t say what they are</a:t>
            </a:r>
          </a:p>
          <a:p>
            <a:pPr marL="242888" indent="-219075">
              <a:spcAft>
                <a:spcPts val="1429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Currently, there is scarce information available about the nature of heterogenous transition strategies that are part of acute-care interventions for SUD, </a:t>
            </a:r>
            <a:r>
              <a:rPr lang="en-US" sz="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highlighting a need for greater emphasis on studying the transition portion </a:t>
            </a:r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these interventions</a:t>
            </a:r>
          </a:p>
          <a:p>
            <a:pPr marL="242888" indent="-219075">
              <a:spcAft>
                <a:spcPts val="1429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typology can help us begin to better describe, compare and evaluate transition strategies </a:t>
            </a:r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implemented across acute-care and other care touchpoints, and inform interventions that maximize care continuity among patients with SUD 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54EF-92F4-4E94-BAAC-740D39558F5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5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 benefit reports which are mandated</a:t>
            </a:r>
            <a:endParaRPr lang="en-US" sz="9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the Patient Protection and Affordable Care Act every</a:t>
            </a:r>
            <a:endParaRPr lang="en-US" sz="9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years for tax-exempt organizations.</a:t>
            </a:r>
          </a:p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pulling CHNA and IPs from hospital Web sites.</a:t>
            </a:r>
            <a:endParaRPr lang="en-US" sz="9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i="1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reports were not available, we contacted hospitals by telephone</a:t>
            </a:r>
            <a:endParaRPr lang="en-US" sz="9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email (n = 125). If we did not receive a response, hospitals</a:t>
            </a:r>
            <a:endParaRPr lang="en-US" sz="9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removed from the dataset (n = 123).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54EF-92F4-4E94-BAAC-740D39558F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9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4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2"/>
                </a:solidFill>
              </a:rPr>
              <a:t>emergency departments and, increasingly, inpatient settings</a:t>
            </a:r>
            <a:endParaRPr lang="en-US" sz="9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54EF-92F4-4E94-BAAC-740D39558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4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4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3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mentorship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5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role and impact of specific strategies used to transition OUD patients from hospitals to community-based treatment is an underexplored area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Our study was able to establish expert consensus on 22 impactful and feasible strategies to support OUD care transitions from the hospital to community-based MOUD treatment</a:t>
            </a:r>
          </a:p>
          <a:p>
            <a:pPr marL="512763" lvl="2" indent="-285750"/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MOUD initiation in hospital, discussing MOUD treatment options, and bridge buprenorphine  (prescribed or dispensed) </a:t>
            </a:r>
            <a:r>
              <a:rPr lang="en-US" b="0" i="1" dirty="0">
                <a:solidFill>
                  <a:schemeClr val="tx1">
                    <a:lumMod val="50000"/>
                  </a:schemeClr>
                </a:solidFill>
              </a:rPr>
              <a:t>were found to have highest impact and high feasibility</a:t>
            </a:r>
          </a:p>
          <a:p>
            <a:pPr marL="512763" lvl="2" indent="-285750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This taxonomy can set the stage for future work to study the direct impact of these strategies, alone and in combination, on patient treatment and health outcomes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Success will depend largely on how well these strategies can be implemented across diverse hospital settings with variable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54EF-92F4-4E94-BAAC-740D39558F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96" y="1085262"/>
            <a:ext cx="5349240" cy="1846681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72" y="3319544"/>
            <a:ext cx="4248150" cy="898923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AB4B7-018A-0EBB-A58F-9FCA59C75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8" y="0"/>
            <a:ext cx="3040062" cy="5143500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984376-7EF8-C4F2-8073-BB3214F92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63" y="4663440"/>
            <a:ext cx="1828800" cy="21945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vert="horz" lIns="18288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DC7BA-05DD-C896-5262-3770331465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6926" y="259491"/>
            <a:ext cx="1560876" cy="677363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95BE840-3D72-22A7-AB5F-E97D6775A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E30D5D3-49A4-BB8C-7CF8-79A1E9AB1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969DAB-B68F-73C8-1D5A-A9D246382C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4295"/>
            <a:ext cx="9144001" cy="5079206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6"/>
            <a:ext cx="6547104" cy="677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3CFE71-3F3A-F8D9-8EE4-516B6E1B2C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9024" y="1542656"/>
            <a:ext cx="3978275" cy="2676918"/>
          </a:xfrm>
        </p:spPr>
        <p:txBody>
          <a:bodyPr/>
          <a:lstStyle>
            <a:lvl1pPr>
              <a:lnSpc>
                <a:spcPct val="82000"/>
              </a:lnSpc>
              <a:defRPr sz="3800">
                <a:solidFill>
                  <a:schemeClr val="bg1"/>
                </a:solidFill>
              </a:defRPr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5000"/>
              </a:lnSpc>
              <a:defRPr/>
            </a:lvl4pPr>
            <a:lvl5pPr>
              <a:lnSpc>
                <a:spcPct val="11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82874F-C92B-945D-B692-C1B9B8C5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69D717-FC1D-BCA5-06DC-C482D1597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76799307-424C-8A97-EDE0-544A13555A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4546600"/>
            <a:ext cx="838200" cy="35242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77252D-E244-E2BF-C971-BFCBE6E9ECDE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1" y="1285875"/>
            <a:ext cx="4108546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3715519"/>
            <a:ext cx="4000501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2AB9D3B-A168-5E4F-54A4-969E9494DB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3926" y="1285875"/>
            <a:ext cx="4108546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18C1C8-D8FB-BD07-A65C-92605D1A90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3924" y="3715519"/>
            <a:ext cx="4000501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645FEE-0D66-8F6B-F262-51EC62F5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0B4290-54E2-3AC1-E4E5-72D1844E1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324059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1" y="1285875"/>
            <a:ext cx="2633472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3715519"/>
            <a:ext cx="2633472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2AB9D3B-A168-5E4F-54A4-969E9494DB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6314" y="1285875"/>
            <a:ext cx="2633472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18C1C8-D8FB-BD07-A65C-92605D1A90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6313" y="3715519"/>
            <a:ext cx="2633472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645FEE-0D66-8F6B-F262-51EC62F5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0B4290-54E2-3AC1-E4E5-72D1844E1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1BDD536-E6BE-8F75-8E09-7164FBB461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776" y="1285875"/>
            <a:ext cx="2633472" cy="2300288"/>
          </a:xfrm>
          <a:solidFill>
            <a:schemeClr val="bg1">
              <a:lumMod val="85000"/>
            </a:schemeClr>
          </a:solidFill>
        </p:spPr>
        <p:txBody>
          <a:bodyPr tIns="73152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B4B917-387E-4074-A52F-4A3842B75A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08776" y="3715519"/>
            <a:ext cx="2633472" cy="504057"/>
          </a:xfrm>
        </p:spPr>
        <p:txBody>
          <a:bodyPr/>
          <a:lstStyle>
            <a:lvl1pPr>
              <a:lnSpc>
                <a:spcPct val="115000"/>
              </a:lnSpc>
              <a:defRPr sz="9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771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1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798FC0FE-33D3-F2F7-29D8-BFB66F8FB5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27738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B9052FE-07F2-2318-FAED-8F93C55BB7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31625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B733EA3-1907-BCFF-411F-10B15B638E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5513" y="1634470"/>
            <a:ext cx="1881877" cy="1053623"/>
          </a:xfrm>
          <a:solidFill>
            <a:schemeClr val="bg1">
              <a:lumMod val="85000"/>
            </a:schemeClr>
          </a:solidFill>
        </p:spPr>
        <p:txBody>
          <a:bodyPr tIns="914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B4BB71-3293-6CFC-9E86-D40C6FB8E8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527738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3EDF18-D2BC-07DE-A7F8-CEA49F7C8A8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31625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CA7B80-B75F-A050-86EB-5459E1FFF96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35512" y="2828068"/>
            <a:ext cx="1881878" cy="1381982"/>
          </a:xfrm>
        </p:spPr>
        <p:txBody>
          <a:bodyPr/>
          <a:lstStyle>
            <a:lvl1pPr>
              <a:lnSpc>
                <a:spcPct val="115000"/>
              </a:lnSpc>
              <a:defRPr sz="900"/>
            </a:lvl1pPr>
            <a:lvl2pPr>
              <a:lnSpc>
                <a:spcPct val="112000"/>
              </a:lnSpc>
              <a:defRPr sz="90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003EF9-3D7B-6B28-CFE9-B03186353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D5B95F-0E0C-BCE6-99F9-EEAB9BEF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90855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08" y="306907"/>
            <a:ext cx="5175504" cy="2267712"/>
          </a:xfrm>
        </p:spPr>
        <p:txBody>
          <a:bodyPr anchor="b" anchorCtr="0"/>
          <a:lstStyle>
            <a:lvl1pPr>
              <a:lnSpc>
                <a:spcPct val="85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F7D3B8-F8F0-7738-693B-1FDED3B19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869348-C125-19E7-ADD0-B37E17928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410904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597810"/>
            <a:ext cx="8238776" cy="2647182"/>
          </a:xfrm>
        </p:spPr>
        <p:txBody>
          <a:bodyPr/>
          <a:lstStyle>
            <a:lvl1pPr>
              <a:lnSpc>
                <a:spcPct val="85000"/>
              </a:lnSpc>
              <a:defRPr sz="5600">
                <a:solidFill>
                  <a:schemeClr val="accent1"/>
                </a:solidFill>
              </a:defRPr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5000"/>
              </a:lnSpc>
              <a:defRPr/>
            </a:lvl4pPr>
            <a:lvl5pPr>
              <a:lnSpc>
                <a:spcPct val="11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57F39-02AA-089A-80FD-60D144D06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22684E-2340-6A8F-4341-D611B4F4F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19879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/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2"/>
            <a:ext cx="2409990" cy="1321691"/>
          </a:xfrm>
        </p:spPr>
        <p:txBody>
          <a:bodyPr/>
          <a:lstStyle>
            <a:lvl1pPr>
              <a:lnSpc>
                <a:spcPct val="80000"/>
              </a:lnSpc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2387560"/>
            <a:ext cx="2412371" cy="1822490"/>
          </a:xfrm>
        </p:spPr>
        <p:txBody>
          <a:bodyPr/>
          <a:lstStyle>
            <a:lvl1pPr>
              <a:lnSpc>
                <a:spcPct val="115000"/>
              </a:lnSpc>
              <a:defRPr sz="1300" b="0">
                <a:solidFill>
                  <a:schemeClr val="tx2"/>
                </a:solidFill>
              </a:defRPr>
            </a:lvl1pPr>
            <a:lvl2pPr>
              <a:lnSpc>
                <a:spcPct val="112000"/>
              </a:lnSpc>
              <a:defRPr sz="1050">
                <a:solidFill>
                  <a:schemeClr val="tx2"/>
                </a:solidFill>
              </a:defRPr>
            </a:lvl2pPr>
            <a:lvl3pPr>
              <a:lnSpc>
                <a:spcPct val="112000"/>
              </a:lnSpc>
              <a:defRPr sz="1050">
                <a:solidFill>
                  <a:schemeClr val="tx2"/>
                </a:solidFill>
              </a:defRPr>
            </a:lvl3pPr>
            <a:lvl4pPr>
              <a:lnSpc>
                <a:spcPct val="112000"/>
              </a:lnSpc>
              <a:defRPr sz="900">
                <a:solidFill>
                  <a:schemeClr val="tx2"/>
                </a:solidFill>
              </a:defRPr>
            </a:lvl4pPr>
            <a:lvl5pPr>
              <a:lnSpc>
                <a:spcPct val="112000"/>
              </a:lnSpc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6367" y="64295"/>
            <a:ext cx="6107634" cy="5079206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B43B-1319-036D-5BDA-56D0F6DE0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1D2822-C365-D619-8C43-2320D6891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EDDDE-721E-6917-D32B-8000796FE054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7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1B06AA-53AF-3F9D-598B-1507782FA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1400FC-9419-F0A8-FFE4-EBFB9411A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94283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7E10C4-E4F6-FE65-E1C5-8F8A3C41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BBAF0E-4E98-CE1F-1567-1F63719E2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159510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BD8AE6-C2F0-35EB-8C96-26857916D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A827C-0F55-D7E7-CD69-979D0EA68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726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96" y="1085262"/>
            <a:ext cx="7740904" cy="1846681"/>
          </a:xfrm>
        </p:spPr>
        <p:txBody>
          <a:bodyPr anchor="ctr" anchorCtr="0"/>
          <a:lstStyle>
            <a:lvl1pPr algn="l">
              <a:lnSpc>
                <a:spcPct val="8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72" y="2935224"/>
            <a:ext cx="4248150" cy="63093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AB4B7-018A-0EBB-A58F-9FCA59C75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91868"/>
            <a:ext cx="9144000" cy="1371600"/>
          </a:xfrm>
          <a:solidFill>
            <a:schemeClr val="bg1">
              <a:lumMod val="85000"/>
            </a:schemeClr>
          </a:solidFill>
        </p:spPr>
        <p:txBody>
          <a:bodyPr tIns="18288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DC7BA-05DD-C896-5262-3770331465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6926" y="259491"/>
            <a:ext cx="1560876" cy="677363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95BE840-3D72-22A7-AB5F-E97D6775A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E30D5D3-49A4-BB8C-7CF8-79A1E9AB1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969DAB-B68F-73C8-1D5A-A9D246382C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42F142-1CC9-4A6C-6B3D-902A8C626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8623" y="453251"/>
            <a:ext cx="1828800" cy="21945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vert="horz" lIns="18288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373762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65" y="1223790"/>
            <a:ext cx="4248150" cy="1846681"/>
          </a:xfrm>
        </p:spPr>
        <p:txBody>
          <a:bodyPr anchor="ctr" anchorCtr="0"/>
          <a:lstStyle>
            <a:lvl1pPr algn="l">
              <a:lnSpc>
                <a:spcPct val="83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72" y="3319544"/>
            <a:ext cx="4248150" cy="898923"/>
          </a:xfrm>
        </p:spPr>
        <p:txBody>
          <a:bodyPr>
            <a:noAutofit/>
          </a:bodyPr>
          <a:lstStyle>
            <a:lvl1pPr marL="0" indent="0" algn="l">
              <a:lnSpc>
                <a:spcPct val="105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AB4B7-018A-0EBB-A58F-9FCA59C75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8" y="0"/>
            <a:ext cx="3040062" cy="5143500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2DC41E-6230-78AA-F7B0-7A108A3D45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6926" y="259491"/>
            <a:ext cx="1560876" cy="677363"/>
            <a:chOff x="2138363" y="5326063"/>
            <a:chExt cx="1935162" cy="8397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DCF475-B260-8B0C-F0D4-2EBE69AAE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57DEF13-CFCD-1AFA-DA52-4EF7484DA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ADC4D4A-70A9-D4E5-C340-9DBD4D96AF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8174009-F1AD-524C-D80E-4CAB996A7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63" y="4663440"/>
            <a:ext cx="1828800" cy="21945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txBody>
          <a:bodyPr vert="horz" lIns="18288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797501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45770" lvl="0" indent="-33432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91540" lvl="1" indent="-30956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37310" lvl="2" indent="-30956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783080" lvl="3" indent="-30956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28850" lvl="4" indent="-30956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674620" lvl="5" indent="-30956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20390" lvl="6" indent="-30956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566160" lvl="7" indent="-30956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011930" lvl="8" indent="-30956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4993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892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1" cy="301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7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346503" y="480344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502" y="2391614"/>
            <a:ext cx="7170235" cy="485389"/>
          </a:xfr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3000"/>
              </a:lnSpc>
              <a:defRPr sz="3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502" y="3940432"/>
            <a:ext cx="6714508" cy="21549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400" b="1" i="0" cap="none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2560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88275" y="679897"/>
            <a:ext cx="3679825" cy="24617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23018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764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892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1" cy="301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49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9" y="2113341"/>
            <a:ext cx="6916844" cy="1003176"/>
          </a:xfrm>
        </p:spPr>
        <p:txBody>
          <a:bodyPr anchor="ctr" anchorCtr="0">
            <a:noAutofit/>
          </a:bodyPr>
          <a:lstStyle>
            <a:lvl1pPr algn="l">
              <a:defRPr sz="36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282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786384"/>
            <a:ext cx="8229599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199" y="1335024"/>
            <a:ext cx="3886200" cy="301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4800600" y="1335024"/>
            <a:ext cx="3886200" cy="301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72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212496"/>
            <a:ext cx="3886200" cy="3046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3018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99722" y="1212496"/>
            <a:ext cx="3886200" cy="3046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3018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786384"/>
            <a:ext cx="8229599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E21D3-BA2F-45B1-8092-E4B49563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7632"/>
            <a:ext cx="3886200" cy="2734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BF3A57-B627-4FD0-A039-C5EBD423AF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0600" y="1627632"/>
            <a:ext cx="3886200" cy="2734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18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1" y="786384"/>
            <a:ext cx="8229599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31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7919867" y="4622420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88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58942-9006-7DB7-7324-97FBE03544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438" y="1554480"/>
            <a:ext cx="7446962" cy="2651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F5C714-8EA7-9E55-9977-F1AF1237A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2DA2B3-B5AF-632C-5F39-B4DB388C1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53826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346503" y="480344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6058" y="2305577"/>
            <a:ext cx="32741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Thank</a:t>
            </a:r>
            <a:r>
              <a:rPr lang="en-US" sz="3600" b="1" baseline="0" dirty="0">
                <a:solidFill>
                  <a:schemeClr val="tx2"/>
                </a:solidFill>
                <a:latin typeface="+mj-lt"/>
              </a:rPr>
              <a:t> You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2560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78355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Name or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0A7C-029A-4994-9E1D-C670E9E64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4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52" y="4913822"/>
            <a:ext cx="338781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58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5" y="4908173"/>
            <a:ext cx="25471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585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571091"/>
            <a:ext cx="8229600" cy="2354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4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4">
          <p15:clr>
            <a:srgbClr val="FBAE40"/>
          </p15:clr>
        </p15:guide>
        <p15:guide id="2" pos="2880">
          <p15:clr>
            <a:srgbClr val="FBAE40"/>
          </p15:clr>
        </p15:guide>
        <p15:guide id="4" pos="4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4"/>
            <a:ext cx="7772400" cy="1878806"/>
          </a:xfrm>
        </p:spPr>
        <p:txBody>
          <a:bodyPr anchor="b"/>
          <a:lstStyle>
            <a:lvl1pPr algn="ctr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6"/>
            <a:ext cx="7772400" cy="848915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81EA-31E5-6848-9C42-50BC2C6CAF73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4695825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4296729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4586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5786"/>
            <a:ext cx="2481072" cy="3026665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05" indent="-341305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2" cy="31393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892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7200" y="951739"/>
            <a:ext cx="8229600" cy="218694"/>
          </a:xfrm>
        </p:spPr>
        <p:txBody>
          <a:bodyPr/>
          <a:lstStyle>
            <a:lvl1pPr marL="0" indent="0">
              <a:buNone/>
              <a:defRPr sz="1400"/>
            </a:lvl1pPr>
            <a:lvl2pPr marL="23018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200400" y="1335786"/>
            <a:ext cx="2481072" cy="3026665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05" indent="-341305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2"/>
          </p:nvPr>
        </p:nvSpPr>
        <p:spPr>
          <a:xfrm>
            <a:off x="5943600" y="1335786"/>
            <a:ext cx="2481072" cy="3026665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05" indent="-341305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5080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2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58942-9006-7DB7-7324-97FBE03544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438" y="1554480"/>
            <a:ext cx="7446962" cy="2651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CBCABA-635A-9649-D0AC-CE05C3AAC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C5FA75-A5AC-B120-4591-521CF6D2C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256053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Text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72392"/>
            <a:ext cx="3978140" cy="2647182"/>
          </a:xfrm>
        </p:spPr>
        <p:txBody>
          <a:bodyPr/>
          <a:lstStyle>
            <a:lvl1pPr>
              <a:lnSpc>
                <a:spcPct val="115000"/>
              </a:lnSpc>
              <a:defRPr sz="1100"/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F52610-DBFC-9EDF-6011-28AA66529B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9160" y="1572392"/>
            <a:ext cx="3978140" cy="2647182"/>
          </a:xfrm>
        </p:spPr>
        <p:txBody>
          <a:bodyPr/>
          <a:lstStyle>
            <a:lvl1pPr>
              <a:lnSpc>
                <a:spcPct val="115000"/>
              </a:lnSpc>
              <a:defRPr sz="1100"/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FC6688-E25F-29B9-8DD2-7C7C3C441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839AD-D623-2C76-E6EB-BAA43204B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4568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  <p15:guide id="2" pos="2712" userDrawn="1">
          <p15:clr>
            <a:srgbClr val="FBAE40"/>
          </p15:clr>
        </p15:guide>
        <p15:guide id="3" pos="308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72392"/>
            <a:ext cx="3978140" cy="2647182"/>
          </a:xfrm>
        </p:spPr>
        <p:txBody>
          <a:bodyPr/>
          <a:lstStyle>
            <a:lvl1pPr>
              <a:lnSpc>
                <a:spcPct val="115000"/>
              </a:lnSpc>
              <a:defRPr sz="11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76F7DD-4DB1-0669-5356-62659CD9B9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9024" y="1542656"/>
            <a:ext cx="3978275" cy="2676918"/>
          </a:xfrm>
        </p:spPr>
        <p:txBody>
          <a:bodyPr/>
          <a:lstStyle>
            <a:lvl1pPr>
              <a:lnSpc>
                <a:spcPct val="82000"/>
              </a:lnSpc>
              <a:defRPr sz="3800">
                <a:solidFill>
                  <a:schemeClr val="accent1"/>
                </a:solidFill>
              </a:defRPr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5000"/>
              </a:lnSpc>
              <a:defRPr/>
            </a:lvl4pPr>
            <a:lvl5pPr>
              <a:lnSpc>
                <a:spcPct val="11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45C75C-DC9C-1D59-2DE3-017E4E9C0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EB0748-3735-1860-0B4C-FF2030008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</p:spTree>
    <p:extLst>
      <p:ext uri="{BB962C8B-B14F-4D97-AF65-F5344CB8AC3E}">
        <p14:creationId xmlns:p14="http://schemas.microsoft.com/office/powerpoint/2010/main" val="59042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  <p15:guide id="2" pos="2712" userDrawn="1">
          <p15:clr>
            <a:srgbClr val="FBAE40"/>
          </p15:clr>
        </p15:guide>
        <p15:guide id="3" pos="30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1184" y="64294"/>
            <a:ext cx="4242816" cy="5079205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0" y="339586"/>
            <a:ext cx="4122825" cy="677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572392"/>
            <a:ext cx="3977640" cy="2647182"/>
          </a:xfrm>
        </p:spPr>
        <p:txBody>
          <a:bodyPr/>
          <a:lstStyle>
            <a:lvl1pPr>
              <a:lnSpc>
                <a:spcPct val="115000"/>
              </a:lnSpc>
              <a:defRPr sz="11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7418D1-2207-3DA2-D401-BA061B484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ED2F-69A3-D0D3-F802-8E1908A7B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9C6FE-DCDC-57FA-7D2E-0B94B52D1438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6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 userDrawn="1">
          <p15:clr>
            <a:srgbClr val="FBAE40"/>
          </p15:clr>
        </p15:guide>
        <p15:guide id="2" pos="30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771900"/>
            <a:ext cx="9144000" cy="1371600"/>
          </a:xfrm>
          <a:solidFill>
            <a:schemeClr val="bg1">
              <a:lumMod val="85000"/>
            </a:schemeClr>
          </a:solidFill>
        </p:spPr>
        <p:txBody>
          <a:bodyPr tIns="18288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7418D1-2207-3DA2-D401-BA061B484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ED2F-69A3-D0D3-F802-8E1908A7B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6DF9D62-DA62-3653-DD38-9C9FB11C76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438" y="1554481"/>
            <a:ext cx="7446962" cy="20577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611A463-0BD7-3ECD-268F-EE754B791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4546600"/>
            <a:ext cx="838200" cy="35242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78616-5A96-737B-AFCB-A5B3589D5FDE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31" y="339586"/>
            <a:ext cx="2409990" cy="6771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DC55A-0110-4030-35AD-A950533B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572392"/>
            <a:ext cx="2412371" cy="2647182"/>
          </a:xfrm>
        </p:spPr>
        <p:txBody>
          <a:bodyPr/>
          <a:lstStyle>
            <a:lvl1pPr>
              <a:lnSpc>
                <a:spcPct val="115000"/>
              </a:lnSpc>
              <a:defRPr sz="1100">
                <a:solidFill>
                  <a:schemeClr val="accent1"/>
                </a:solidFill>
              </a:defRPr>
            </a:lvl1pPr>
            <a:lvl2pPr>
              <a:lnSpc>
                <a:spcPct val="112000"/>
              </a:lnSpc>
              <a:defRPr sz="1050"/>
            </a:lvl2pPr>
            <a:lvl3pPr>
              <a:lnSpc>
                <a:spcPct val="112000"/>
              </a:lnSpc>
              <a:defRPr sz="1050"/>
            </a:lvl3pPr>
            <a:lvl4pPr>
              <a:lnSpc>
                <a:spcPct val="112000"/>
              </a:lnSpc>
              <a:defRPr sz="900"/>
            </a:lvl4pPr>
            <a:lvl5pPr>
              <a:lnSpc>
                <a:spcPct val="112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74E889D-D7C1-1165-CA9E-B2545FF23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6367" y="64295"/>
            <a:ext cx="6107634" cy="5079206"/>
          </a:xfrm>
          <a:solidFill>
            <a:schemeClr val="bg1">
              <a:lumMod val="85000"/>
            </a:schemeClr>
          </a:solidFill>
        </p:spPr>
        <p:txBody>
          <a:bodyPr tIns="100584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D6687E-E66B-5294-8095-3A1F08C6B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098B60-0C51-9EF5-A554-07CB38828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FD527-39E0-DB05-0D52-7C45E053CD77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230" y="339586"/>
            <a:ext cx="7443103" cy="6771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231" y="1553204"/>
            <a:ext cx="7443102" cy="26471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862" y="4642652"/>
            <a:ext cx="286597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41C0E6-2A71-4EB3-9E92-A3D15D26B6C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40E320-9252-35DD-A461-1244805E56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4396" y="4552949"/>
            <a:ext cx="823087" cy="357189"/>
            <a:chOff x="2138363" y="5326063"/>
            <a:chExt cx="1935162" cy="839788"/>
          </a:xfrm>
          <a:solidFill>
            <a:schemeClr val="tx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6A38F64-4CFF-1EA9-997B-4B019AD6F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6463" y="5326063"/>
              <a:ext cx="674688" cy="252413"/>
            </a:xfrm>
            <a:custGeom>
              <a:avLst/>
              <a:gdLst>
                <a:gd name="T0" fmla="*/ 1236 w 1237"/>
                <a:gd name="T1" fmla="*/ 308 h 462"/>
                <a:gd name="T2" fmla="*/ 1236 w 1237"/>
                <a:gd name="T3" fmla="*/ 306 h 462"/>
                <a:gd name="T4" fmla="*/ 1227 w 1237"/>
                <a:gd name="T5" fmla="*/ 293 h 462"/>
                <a:gd name="T6" fmla="*/ 1129 w 1237"/>
                <a:gd name="T7" fmla="*/ 181 h 462"/>
                <a:gd name="T8" fmla="*/ 668 w 1237"/>
                <a:gd name="T9" fmla="*/ 0 h 462"/>
                <a:gd name="T10" fmla="*/ 137 w 1237"/>
                <a:gd name="T11" fmla="*/ 245 h 462"/>
                <a:gd name="T12" fmla="*/ 2 w 1237"/>
                <a:gd name="T13" fmla="*/ 457 h 462"/>
                <a:gd name="T14" fmla="*/ 2 w 1237"/>
                <a:gd name="T15" fmla="*/ 461 h 462"/>
                <a:gd name="T16" fmla="*/ 5 w 1237"/>
                <a:gd name="T17" fmla="*/ 457 h 462"/>
                <a:gd name="T18" fmla="*/ 155 w 1237"/>
                <a:gd name="T19" fmla="*/ 269 h 462"/>
                <a:gd name="T20" fmla="*/ 670 w 1237"/>
                <a:gd name="T21" fmla="*/ 90 h 462"/>
                <a:gd name="T22" fmla="*/ 1101 w 1237"/>
                <a:gd name="T23" fmla="*/ 206 h 462"/>
                <a:gd name="T24" fmla="*/ 1224 w 1237"/>
                <a:gd name="T25" fmla="*/ 298 h 462"/>
                <a:gd name="T26" fmla="*/ 1234 w 1237"/>
                <a:gd name="T27" fmla="*/ 307 h 462"/>
                <a:gd name="T28" fmla="*/ 1236 w 1237"/>
                <a:gd name="T29" fmla="*/ 30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7" h="462">
                  <a:moveTo>
                    <a:pt x="1236" y="308"/>
                  </a:moveTo>
                  <a:cubicBezTo>
                    <a:pt x="1236" y="307"/>
                    <a:pt x="1237" y="307"/>
                    <a:pt x="1236" y="306"/>
                  </a:cubicBezTo>
                  <a:cubicBezTo>
                    <a:pt x="1235" y="304"/>
                    <a:pt x="1233" y="301"/>
                    <a:pt x="1227" y="293"/>
                  </a:cubicBezTo>
                  <a:cubicBezTo>
                    <a:pt x="1221" y="284"/>
                    <a:pt x="1181" y="228"/>
                    <a:pt x="1129" y="181"/>
                  </a:cubicBezTo>
                  <a:cubicBezTo>
                    <a:pt x="1077" y="134"/>
                    <a:pt x="919" y="0"/>
                    <a:pt x="668" y="0"/>
                  </a:cubicBezTo>
                  <a:cubicBezTo>
                    <a:pt x="406" y="0"/>
                    <a:pt x="229" y="142"/>
                    <a:pt x="137" y="245"/>
                  </a:cubicBezTo>
                  <a:cubicBezTo>
                    <a:pt x="48" y="344"/>
                    <a:pt x="3" y="454"/>
                    <a:pt x="2" y="457"/>
                  </a:cubicBezTo>
                  <a:cubicBezTo>
                    <a:pt x="1" y="460"/>
                    <a:pt x="0" y="461"/>
                    <a:pt x="2" y="461"/>
                  </a:cubicBezTo>
                  <a:cubicBezTo>
                    <a:pt x="3" y="462"/>
                    <a:pt x="4" y="460"/>
                    <a:pt x="5" y="457"/>
                  </a:cubicBezTo>
                  <a:cubicBezTo>
                    <a:pt x="7" y="454"/>
                    <a:pt x="54" y="352"/>
                    <a:pt x="155" y="269"/>
                  </a:cubicBezTo>
                  <a:cubicBezTo>
                    <a:pt x="256" y="186"/>
                    <a:pt x="424" y="90"/>
                    <a:pt x="670" y="90"/>
                  </a:cubicBezTo>
                  <a:cubicBezTo>
                    <a:pt x="880" y="90"/>
                    <a:pt x="1031" y="165"/>
                    <a:pt x="1101" y="206"/>
                  </a:cubicBezTo>
                  <a:cubicBezTo>
                    <a:pt x="1170" y="248"/>
                    <a:pt x="1214" y="289"/>
                    <a:pt x="1224" y="298"/>
                  </a:cubicBezTo>
                  <a:cubicBezTo>
                    <a:pt x="1229" y="303"/>
                    <a:pt x="1232" y="306"/>
                    <a:pt x="1234" y="307"/>
                  </a:cubicBezTo>
                  <a:cubicBezTo>
                    <a:pt x="1235" y="308"/>
                    <a:pt x="1235" y="308"/>
                    <a:pt x="1236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4F74CC9-405A-ABF5-330C-68277AB716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8363" y="5708651"/>
              <a:ext cx="612775" cy="457200"/>
            </a:xfrm>
            <a:custGeom>
              <a:avLst/>
              <a:gdLst>
                <a:gd name="T0" fmla="*/ 13 w 1127"/>
                <a:gd name="T1" fmla="*/ 0 h 835"/>
                <a:gd name="T2" fmla="*/ 14 w 1127"/>
                <a:gd name="T3" fmla="*/ 0 h 835"/>
                <a:gd name="T4" fmla="*/ 15 w 1127"/>
                <a:gd name="T5" fmla="*/ 10 h 835"/>
                <a:gd name="T6" fmla="*/ 72 w 1127"/>
                <a:gd name="T7" fmla="*/ 265 h 835"/>
                <a:gd name="T8" fmla="*/ 431 w 1127"/>
                <a:gd name="T9" fmla="*/ 627 h 835"/>
                <a:gd name="T10" fmla="*/ 897 w 1127"/>
                <a:gd name="T11" fmla="*/ 712 h 835"/>
                <a:gd name="T12" fmla="*/ 1122 w 1127"/>
                <a:gd name="T13" fmla="*/ 648 h 835"/>
                <a:gd name="T14" fmla="*/ 1127 w 1127"/>
                <a:gd name="T15" fmla="*/ 647 h 835"/>
                <a:gd name="T16" fmla="*/ 1127 w 1127"/>
                <a:gd name="T17" fmla="*/ 647 h 835"/>
                <a:gd name="T18" fmla="*/ 1123 w 1127"/>
                <a:gd name="T19" fmla="*/ 651 h 835"/>
                <a:gd name="T20" fmla="*/ 1107 w 1127"/>
                <a:gd name="T21" fmla="*/ 664 h 835"/>
                <a:gd name="T22" fmla="*/ 969 w 1127"/>
                <a:gd name="T23" fmla="*/ 741 h 835"/>
                <a:gd name="T24" fmla="*/ 375 w 1127"/>
                <a:gd name="T25" fmla="*/ 712 h 835"/>
                <a:gd name="T26" fmla="*/ 25 w 1127"/>
                <a:gd name="T27" fmla="*/ 231 h 835"/>
                <a:gd name="T28" fmla="*/ 11 w 1127"/>
                <a:gd name="T29" fmla="*/ 6 h 835"/>
                <a:gd name="T30" fmla="*/ 12 w 1127"/>
                <a:gd name="T31" fmla="*/ 1 h 835"/>
                <a:gd name="T32" fmla="*/ 13 w 1127"/>
                <a:gd name="T33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7" h="835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4"/>
                    <a:pt x="15" y="10"/>
                  </a:cubicBezTo>
                  <a:cubicBezTo>
                    <a:pt x="15" y="14"/>
                    <a:pt x="9" y="136"/>
                    <a:pt x="72" y="265"/>
                  </a:cubicBezTo>
                  <a:cubicBezTo>
                    <a:pt x="136" y="397"/>
                    <a:pt x="249" y="536"/>
                    <a:pt x="431" y="627"/>
                  </a:cubicBezTo>
                  <a:cubicBezTo>
                    <a:pt x="603" y="713"/>
                    <a:pt x="771" y="725"/>
                    <a:pt x="897" y="712"/>
                  </a:cubicBezTo>
                  <a:cubicBezTo>
                    <a:pt x="1018" y="698"/>
                    <a:pt x="1111" y="653"/>
                    <a:pt x="1122" y="648"/>
                  </a:cubicBezTo>
                  <a:cubicBezTo>
                    <a:pt x="1126" y="647"/>
                    <a:pt x="1127" y="646"/>
                    <a:pt x="1127" y="647"/>
                  </a:cubicBezTo>
                  <a:cubicBezTo>
                    <a:pt x="1127" y="647"/>
                    <a:pt x="1127" y="647"/>
                    <a:pt x="1127" y="647"/>
                  </a:cubicBezTo>
                  <a:cubicBezTo>
                    <a:pt x="1127" y="648"/>
                    <a:pt x="1125" y="649"/>
                    <a:pt x="1123" y="651"/>
                  </a:cubicBezTo>
                  <a:cubicBezTo>
                    <a:pt x="1119" y="654"/>
                    <a:pt x="1114" y="659"/>
                    <a:pt x="1107" y="664"/>
                  </a:cubicBezTo>
                  <a:cubicBezTo>
                    <a:pt x="1092" y="675"/>
                    <a:pt x="1064" y="701"/>
                    <a:pt x="969" y="741"/>
                  </a:cubicBezTo>
                  <a:cubicBezTo>
                    <a:pt x="832" y="799"/>
                    <a:pt x="604" y="835"/>
                    <a:pt x="375" y="712"/>
                  </a:cubicBezTo>
                  <a:cubicBezTo>
                    <a:pt x="157" y="593"/>
                    <a:pt x="59" y="388"/>
                    <a:pt x="25" y="231"/>
                  </a:cubicBezTo>
                  <a:cubicBezTo>
                    <a:pt x="0" y="113"/>
                    <a:pt x="11" y="14"/>
                    <a:pt x="11" y="6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C75903D-D1AD-9900-DAE0-61E7FC246A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9175" y="5591176"/>
              <a:ext cx="1784350" cy="554038"/>
            </a:xfrm>
            <a:custGeom>
              <a:avLst/>
              <a:gdLst>
                <a:gd name="T0" fmla="*/ 602 w 3275"/>
                <a:gd name="T1" fmla="*/ 0 h 1014"/>
                <a:gd name="T2" fmla="*/ 477 w 3275"/>
                <a:gd name="T3" fmla="*/ 267 h 1014"/>
                <a:gd name="T4" fmla="*/ 1268 w 3275"/>
                <a:gd name="T5" fmla="*/ 357 h 1014"/>
                <a:gd name="T6" fmla="*/ 1400 w 3275"/>
                <a:gd name="T7" fmla="*/ 439 h 1014"/>
                <a:gd name="T8" fmla="*/ 99 w 3275"/>
                <a:gd name="T9" fmla="*/ 0 h 1014"/>
                <a:gd name="T10" fmla="*/ 90 w 3275"/>
                <a:gd name="T11" fmla="*/ 180 h 1014"/>
                <a:gd name="T12" fmla="*/ 323 w 3275"/>
                <a:gd name="T13" fmla="*/ 0 h 1014"/>
                <a:gd name="T14" fmla="*/ 1030 w 3275"/>
                <a:gd name="T15" fmla="*/ 0 h 1014"/>
                <a:gd name="T16" fmla="*/ 824 w 3275"/>
                <a:gd name="T17" fmla="*/ 280 h 1014"/>
                <a:gd name="T18" fmla="*/ 879 w 3275"/>
                <a:gd name="T19" fmla="*/ 446 h 1014"/>
                <a:gd name="T20" fmla="*/ 1406 w 3275"/>
                <a:gd name="T21" fmla="*/ 874 h 1014"/>
                <a:gd name="T22" fmla="*/ 1312 w 3275"/>
                <a:gd name="T23" fmla="*/ 849 h 1014"/>
                <a:gd name="T24" fmla="*/ 1523 w 3275"/>
                <a:gd name="T25" fmla="*/ 898 h 1014"/>
                <a:gd name="T26" fmla="*/ 1407 w 3275"/>
                <a:gd name="T27" fmla="*/ 816 h 1014"/>
                <a:gd name="T28" fmla="*/ 2375 w 3275"/>
                <a:gd name="T29" fmla="*/ 280 h 1014"/>
                <a:gd name="T30" fmla="*/ 2516 w 3275"/>
                <a:gd name="T31" fmla="*/ 114 h 1014"/>
                <a:gd name="T32" fmla="*/ 2562 w 3275"/>
                <a:gd name="T33" fmla="*/ 280 h 1014"/>
                <a:gd name="T34" fmla="*/ 2406 w 3275"/>
                <a:gd name="T35" fmla="*/ 556 h 1014"/>
                <a:gd name="T36" fmla="*/ 2406 w 3275"/>
                <a:gd name="T37" fmla="*/ 790 h 1014"/>
                <a:gd name="T38" fmla="*/ 2573 w 3275"/>
                <a:gd name="T39" fmla="*/ 1008 h 1014"/>
                <a:gd name="T40" fmla="*/ 3214 w 3275"/>
                <a:gd name="T41" fmla="*/ 334 h 1014"/>
                <a:gd name="T42" fmla="*/ 3275 w 3275"/>
                <a:gd name="T43" fmla="*/ 285 h 1014"/>
                <a:gd name="T44" fmla="*/ 3273 w 3275"/>
                <a:gd name="T45" fmla="*/ 380 h 1014"/>
                <a:gd name="T46" fmla="*/ 3187 w 3275"/>
                <a:gd name="T47" fmla="*/ 247 h 1014"/>
                <a:gd name="T48" fmla="*/ 2798 w 3275"/>
                <a:gd name="T49" fmla="*/ 154 h 1014"/>
                <a:gd name="T50" fmla="*/ 2798 w 3275"/>
                <a:gd name="T51" fmla="*/ 439 h 1014"/>
                <a:gd name="T52" fmla="*/ 2870 w 3275"/>
                <a:gd name="T53" fmla="*/ 439 h 1014"/>
                <a:gd name="T54" fmla="*/ 2202 w 3275"/>
                <a:gd name="T55" fmla="*/ 583 h 1014"/>
                <a:gd name="T56" fmla="*/ 2063 w 3275"/>
                <a:gd name="T57" fmla="*/ 762 h 1014"/>
                <a:gd name="T58" fmla="*/ 2261 w 3275"/>
                <a:gd name="T59" fmla="*/ 1007 h 1014"/>
                <a:gd name="T60" fmla="*/ 2234 w 3275"/>
                <a:gd name="T61" fmla="*/ 940 h 1014"/>
                <a:gd name="T62" fmla="*/ 2268 w 3275"/>
                <a:gd name="T63" fmla="*/ 689 h 1014"/>
                <a:gd name="T64" fmla="*/ 1859 w 3275"/>
                <a:gd name="T65" fmla="*/ 154 h 1014"/>
                <a:gd name="T66" fmla="*/ 1859 w 3275"/>
                <a:gd name="T67" fmla="*/ 439 h 1014"/>
                <a:gd name="T68" fmla="*/ 1931 w 3275"/>
                <a:gd name="T69" fmla="*/ 439 h 1014"/>
                <a:gd name="T70" fmla="*/ 1615 w 3275"/>
                <a:gd name="T71" fmla="*/ 439 h 1014"/>
                <a:gd name="T72" fmla="*/ 1700 w 3275"/>
                <a:gd name="T73" fmla="*/ 221 h 1014"/>
                <a:gd name="T74" fmla="*/ 1495 w 3275"/>
                <a:gd name="T75" fmla="*/ 226 h 1014"/>
                <a:gd name="T76" fmla="*/ 1608 w 3275"/>
                <a:gd name="T77" fmla="*/ 230 h 1014"/>
                <a:gd name="T78" fmla="*/ 1614 w 3275"/>
                <a:gd name="T79" fmla="*/ 436 h 1014"/>
                <a:gd name="T80" fmla="*/ 1534 w 3275"/>
                <a:gd name="T81" fmla="*/ 342 h 1014"/>
                <a:gd name="T82" fmla="*/ 1871 w 3275"/>
                <a:gd name="T83" fmla="*/ 790 h 1014"/>
                <a:gd name="T84" fmla="*/ 1666 w 3275"/>
                <a:gd name="T85" fmla="*/ 795 h 1014"/>
                <a:gd name="T86" fmla="*/ 1779 w 3275"/>
                <a:gd name="T87" fmla="*/ 799 h 1014"/>
                <a:gd name="T88" fmla="*/ 1785 w 3275"/>
                <a:gd name="T89" fmla="*/ 1005 h 1014"/>
                <a:gd name="T90" fmla="*/ 1871 w 3275"/>
                <a:gd name="T91" fmla="*/ 928 h 1014"/>
                <a:gd name="T92" fmla="*/ 1779 w 3275"/>
                <a:gd name="T93" fmla="*/ 854 h 1014"/>
                <a:gd name="T94" fmla="*/ 2026 w 3275"/>
                <a:gd name="T95" fmla="*/ 606 h 1014"/>
                <a:gd name="T96" fmla="*/ 1030 w 3275"/>
                <a:gd name="T97" fmla="*/ 740 h 1014"/>
                <a:gd name="T98" fmla="*/ 1030 w 3275"/>
                <a:gd name="T99" fmla="*/ 1008 h 1014"/>
                <a:gd name="T100" fmla="*/ 1267 w 3275"/>
                <a:gd name="T101" fmla="*/ 1008 h 1014"/>
                <a:gd name="T102" fmla="*/ 2058 w 3275"/>
                <a:gd name="T103" fmla="*/ 482 h 1014"/>
                <a:gd name="T104" fmla="*/ 2183 w 3275"/>
                <a:gd name="T105" fmla="*/ 365 h 1014"/>
                <a:gd name="T106" fmla="*/ 2327 w 3275"/>
                <a:gd name="T107" fmla="*/ 231 h 1014"/>
                <a:gd name="T108" fmla="*/ 2363 w 3275"/>
                <a:gd name="T109" fmla="*/ 112 h 1014"/>
                <a:gd name="T110" fmla="*/ 2075 w 3275"/>
                <a:gd name="T111" fmla="*/ 231 h 1014"/>
                <a:gd name="T112" fmla="*/ 2058 w 3275"/>
                <a:gd name="T113" fmla="*/ 482 h 1014"/>
                <a:gd name="T114" fmla="*/ 2166 w 3275"/>
                <a:gd name="T115" fmla="*/ 233 h 1014"/>
                <a:gd name="T116" fmla="*/ 2208 w 3275"/>
                <a:gd name="T117" fmla="*/ 444 h 1014"/>
                <a:gd name="T118" fmla="*/ 2155 w 3275"/>
                <a:gd name="T119" fmla="*/ 43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5" h="1014">
                  <a:moveTo>
                    <a:pt x="575" y="439"/>
                  </a:moveTo>
                  <a:cubicBezTo>
                    <a:pt x="575" y="266"/>
                    <a:pt x="575" y="266"/>
                    <a:pt x="575" y="266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439"/>
                    <a:pt x="477" y="439"/>
                    <a:pt x="477" y="439"/>
                  </a:cubicBezTo>
                  <a:lnTo>
                    <a:pt x="575" y="439"/>
                  </a:lnTo>
                  <a:close/>
                  <a:moveTo>
                    <a:pt x="1400" y="357"/>
                  </a:moveTo>
                  <a:cubicBezTo>
                    <a:pt x="1268" y="357"/>
                    <a:pt x="1268" y="357"/>
                    <a:pt x="1268" y="357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439"/>
                    <a:pt x="1170" y="439"/>
                    <a:pt x="1170" y="439"/>
                  </a:cubicBezTo>
                  <a:cubicBezTo>
                    <a:pt x="1400" y="439"/>
                    <a:pt x="1400" y="439"/>
                    <a:pt x="1400" y="439"/>
                  </a:cubicBezTo>
                  <a:lnTo>
                    <a:pt x="1400" y="357"/>
                  </a:lnTo>
                  <a:close/>
                  <a:moveTo>
                    <a:pt x="234" y="252"/>
                  </a:moveTo>
                  <a:cubicBezTo>
                    <a:pt x="203" y="190"/>
                    <a:pt x="105" y="11"/>
                    <a:pt x="100" y="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90" y="439"/>
                    <a:pt x="90" y="439"/>
                    <a:pt x="90" y="439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122" y="241"/>
                    <a:pt x="227" y="428"/>
                    <a:pt x="233" y="437"/>
                  </a:cubicBezTo>
                  <a:cubicBezTo>
                    <a:pt x="234" y="439"/>
                    <a:pt x="234" y="439"/>
                    <a:pt x="234" y="439"/>
                  </a:cubicBezTo>
                  <a:cubicBezTo>
                    <a:pt x="323" y="439"/>
                    <a:pt x="323" y="439"/>
                    <a:pt x="323" y="43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234" y="252"/>
                  </a:lnTo>
                  <a:close/>
                  <a:moveTo>
                    <a:pt x="1030" y="285"/>
                  </a:moveTo>
                  <a:cubicBezTo>
                    <a:pt x="1030" y="0"/>
                    <a:pt x="1030" y="0"/>
                    <a:pt x="1030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281"/>
                    <a:pt x="936" y="281"/>
                    <a:pt x="936" y="281"/>
                  </a:cubicBezTo>
                  <a:cubicBezTo>
                    <a:pt x="936" y="339"/>
                    <a:pt x="920" y="362"/>
                    <a:pt x="880" y="362"/>
                  </a:cubicBezTo>
                  <a:cubicBezTo>
                    <a:pt x="840" y="362"/>
                    <a:pt x="824" y="339"/>
                    <a:pt x="824" y="28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726" y="286"/>
                    <a:pt x="726" y="286"/>
                    <a:pt x="726" y="286"/>
                  </a:cubicBezTo>
                  <a:cubicBezTo>
                    <a:pt x="726" y="392"/>
                    <a:pt x="778" y="446"/>
                    <a:pt x="879" y="446"/>
                  </a:cubicBezTo>
                  <a:cubicBezTo>
                    <a:pt x="981" y="446"/>
                    <a:pt x="1030" y="394"/>
                    <a:pt x="1030" y="285"/>
                  </a:cubicBezTo>
                  <a:moveTo>
                    <a:pt x="1520" y="903"/>
                  </a:moveTo>
                  <a:cubicBezTo>
                    <a:pt x="1508" y="921"/>
                    <a:pt x="1486" y="941"/>
                    <a:pt x="1457" y="941"/>
                  </a:cubicBezTo>
                  <a:cubicBezTo>
                    <a:pt x="1427" y="941"/>
                    <a:pt x="1410" y="919"/>
                    <a:pt x="1406" y="874"/>
                  </a:cubicBezTo>
                  <a:cubicBezTo>
                    <a:pt x="1580" y="874"/>
                    <a:pt x="1580" y="874"/>
                    <a:pt x="1580" y="874"/>
                  </a:cubicBezTo>
                  <a:cubicBezTo>
                    <a:pt x="1580" y="854"/>
                    <a:pt x="1580" y="854"/>
                    <a:pt x="1580" y="854"/>
                  </a:cubicBezTo>
                  <a:cubicBezTo>
                    <a:pt x="1580" y="745"/>
                    <a:pt x="1533" y="682"/>
                    <a:pt x="1451" y="682"/>
                  </a:cubicBezTo>
                  <a:cubicBezTo>
                    <a:pt x="1387" y="682"/>
                    <a:pt x="1312" y="726"/>
                    <a:pt x="1312" y="849"/>
                  </a:cubicBezTo>
                  <a:cubicBezTo>
                    <a:pt x="1312" y="952"/>
                    <a:pt x="1365" y="1014"/>
                    <a:pt x="1453" y="1014"/>
                  </a:cubicBezTo>
                  <a:cubicBezTo>
                    <a:pt x="1506" y="1014"/>
                    <a:pt x="1547" y="993"/>
                    <a:pt x="1578" y="948"/>
                  </a:cubicBezTo>
                  <a:cubicBezTo>
                    <a:pt x="1580" y="945"/>
                    <a:pt x="1580" y="945"/>
                    <a:pt x="1580" y="945"/>
                  </a:cubicBezTo>
                  <a:cubicBezTo>
                    <a:pt x="1523" y="898"/>
                    <a:pt x="1523" y="898"/>
                    <a:pt x="1523" y="898"/>
                  </a:cubicBezTo>
                  <a:lnTo>
                    <a:pt x="1520" y="903"/>
                  </a:lnTo>
                  <a:close/>
                  <a:moveTo>
                    <a:pt x="1451" y="758"/>
                  </a:moveTo>
                  <a:cubicBezTo>
                    <a:pt x="1460" y="758"/>
                    <a:pt x="1487" y="758"/>
                    <a:pt x="1492" y="816"/>
                  </a:cubicBezTo>
                  <a:cubicBezTo>
                    <a:pt x="1407" y="816"/>
                    <a:pt x="1407" y="816"/>
                    <a:pt x="1407" y="816"/>
                  </a:cubicBezTo>
                  <a:cubicBezTo>
                    <a:pt x="1412" y="778"/>
                    <a:pt x="1427" y="758"/>
                    <a:pt x="1451" y="758"/>
                  </a:cubicBezTo>
                  <a:moveTo>
                    <a:pt x="2516" y="114"/>
                  </a:moveTo>
                  <a:cubicBezTo>
                    <a:pt x="2476" y="114"/>
                    <a:pt x="2442" y="127"/>
                    <a:pt x="2418" y="152"/>
                  </a:cubicBezTo>
                  <a:cubicBezTo>
                    <a:pt x="2389" y="181"/>
                    <a:pt x="2375" y="224"/>
                    <a:pt x="2375" y="280"/>
                  </a:cubicBezTo>
                  <a:cubicBezTo>
                    <a:pt x="2375" y="402"/>
                    <a:pt x="2448" y="446"/>
                    <a:pt x="2516" y="446"/>
                  </a:cubicBezTo>
                  <a:cubicBezTo>
                    <a:pt x="2584" y="446"/>
                    <a:pt x="2657" y="402"/>
                    <a:pt x="2657" y="280"/>
                  </a:cubicBezTo>
                  <a:cubicBezTo>
                    <a:pt x="2657" y="224"/>
                    <a:pt x="2643" y="181"/>
                    <a:pt x="2614" y="152"/>
                  </a:cubicBezTo>
                  <a:cubicBezTo>
                    <a:pt x="2589" y="127"/>
                    <a:pt x="2555" y="114"/>
                    <a:pt x="2516" y="114"/>
                  </a:cubicBezTo>
                  <a:moveTo>
                    <a:pt x="2516" y="370"/>
                  </a:moveTo>
                  <a:cubicBezTo>
                    <a:pt x="2496" y="370"/>
                    <a:pt x="2470" y="361"/>
                    <a:pt x="2470" y="280"/>
                  </a:cubicBezTo>
                  <a:cubicBezTo>
                    <a:pt x="2470" y="219"/>
                    <a:pt x="2484" y="191"/>
                    <a:pt x="2516" y="191"/>
                  </a:cubicBezTo>
                  <a:cubicBezTo>
                    <a:pt x="2536" y="191"/>
                    <a:pt x="2562" y="200"/>
                    <a:pt x="2562" y="280"/>
                  </a:cubicBezTo>
                  <a:cubicBezTo>
                    <a:pt x="2562" y="342"/>
                    <a:pt x="2548" y="370"/>
                    <a:pt x="2516" y="370"/>
                  </a:cubicBezTo>
                  <a:moveTo>
                    <a:pt x="2494" y="682"/>
                  </a:moveTo>
                  <a:cubicBezTo>
                    <a:pt x="2456" y="682"/>
                    <a:pt x="2425" y="702"/>
                    <a:pt x="2406" y="723"/>
                  </a:cubicBezTo>
                  <a:cubicBezTo>
                    <a:pt x="2406" y="556"/>
                    <a:pt x="2406" y="556"/>
                    <a:pt x="2406" y="556"/>
                  </a:cubicBezTo>
                  <a:cubicBezTo>
                    <a:pt x="2310" y="569"/>
                    <a:pt x="2310" y="569"/>
                    <a:pt x="2310" y="569"/>
                  </a:cubicBezTo>
                  <a:cubicBezTo>
                    <a:pt x="2310" y="1008"/>
                    <a:pt x="2310" y="1008"/>
                    <a:pt x="2310" y="1008"/>
                  </a:cubicBezTo>
                  <a:cubicBezTo>
                    <a:pt x="2406" y="1008"/>
                    <a:pt x="2406" y="1008"/>
                    <a:pt x="2406" y="1008"/>
                  </a:cubicBezTo>
                  <a:cubicBezTo>
                    <a:pt x="2406" y="790"/>
                    <a:pt x="2406" y="790"/>
                    <a:pt x="2406" y="790"/>
                  </a:cubicBezTo>
                  <a:cubicBezTo>
                    <a:pt x="2425" y="773"/>
                    <a:pt x="2441" y="765"/>
                    <a:pt x="2455" y="765"/>
                  </a:cubicBezTo>
                  <a:cubicBezTo>
                    <a:pt x="2467" y="765"/>
                    <a:pt x="2478" y="768"/>
                    <a:pt x="2478" y="796"/>
                  </a:cubicBezTo>
                  <a:cubicBezTo>
                    <a:pt x="2478" y="1008"/>
                    <a:pt x="2478" y="1008"/>
                    <a:pt x="2478" y="1008"/>
                  </a:cubicBezTo>
                  <a:cubicBezTo>
                    <a:pt x="2573" y="1008"/>
                    <a:pt x="2573" y="1008"/>
                    <a:pt x="2573" y="1008"/>
                  </a:cubicBezTo>
                  <a:cubicBezTo>
                    <a:pt x="2573" y="768"/>
                    <a:pt x="2573" y="768"/>
                    <a:pt x="2573" y="768"/>
                  </a:cubicBezTo>
                  <a:cubicBezTo>
                    <a:pt x="2573" y="712"/>
                    <a:pt x="2546" y="682"/>
                    <a:pt x="2494" y="682"/>
                  </a:cubicBezTo>
                  <a:moveTo>
                    <a:pt x="3217" y="330"/>
                  </a:moveTo>
                  <a:cubicBezTo>
                    <a:pt x="3214" y="334"/>
                    <a:pt x="3214" y="334"/>
                    <a:pt x="3214" y="334"/>
                  </a:cubicBezTo>
                  <a:cubicBezTo>
                    <a:pt x="3203" y="353"/>
                    <a:pt x="3180" y="372"/>
                    <a:pt x="3152" y="372"/>
                  </a:cubicBezTo>
                  <a:cubicBezTo>
                    <a:pt x="3121" y="372"/>
                    <a:pt x="3105" y="350"/>
                    <a:pt x="3101" y="306"/>
                  </a:cubicBezTo>
                  <a:cubicBezTo>
                    <a:pt x="3275" y="306"/>
                    <a:pt x="3275" y="306"/>
                    <a:pt x="3275" y="306"/>
                  </a:cubicBezTo>
                  <a:cubicBezTo>
                    <a:pt x="3275" y="285"/>
                    <a:pt x="3275" y="285"/>
                    <a:pt x="3275" y="285"/>
                  </a:cubicBezTo>
                  <a:cubicBezTo>
                    <a:pt x="3275" y="176"/>
                    <a:pt x="3227" y="114"/>
                    <a:pt x="3145" y="114"/>
                  </a:cubicBezTo>
                  <a:cubicBezTo>
                    <a:pt x="3081" y="114"/>
                    <a:pt x="3007" y="157"/>
                    <a:pt x="3007" y="280"/>
                  </a:cubicBezTo>
                  <a:cubicBezTo>
                    <a:pt x="3007" y="384"/>
                    <a:pt x="3060" y="446"/>
                    <a:pt x="3148" y="446"/>
                  </a:cubicBezTo>
                  <a:cubicBezTo>
                    <a:pt x="3201" y="446"/>
                    <a:pt x="3242" y="424"/>
                    <a:pt x="3273" y="380"/>
                  </a:cubicBezTo>
                  <a:cubicBezTo>
                    <a:pt x="3275" y="376"/>
                    <a:pt x="3275" y="376"/>
                    <a:pt x="3275" y="376"/>
                  </a:cubicBezTo>
                  <a:lnTo>
                    <a:pt x="3217" y="330"/>
                  </a:lnTo>
                  <a:close/>
                  <a:moveTo>
                    <a:pt x="3145" y="189"/>
                  </a:moveTo>
                  <a:cubicBezTo>
                    <a:pt x="3154" y="189"/>
                    <a:pt x="3181" y="189"/>
                    <a:pt x="3187" y="247"/>
                  </a:cubicBezTo>
                  <a:cubicBezTo>
                    <a:pt x="3102" y="247"/>
                    <a:pt x="3102" y="247"/>
                    <a:pt x="3102" y="247"/>
                  </a:cubicBezTo>
                  <a:cubicBezTo>
                    <a:pt x="3107" y="210"/>
                    <a:pt x="3122" y="189"/>
                    <a:pt x="3145" y="189"/>
                  </a:cubicBezTo>
                  <a:moveTo>
                    <a:pt x="2886" y="114"/>
                  </a:moveTo>
                  <a:cubicBezTo>
                    <a:pt x="2848" y="114"/>
                    <a:pt x="2817" y="134"/>
                    <a:pt x="2798" y="154"/>
                  </a:cubicBezTo>
                  <a:cubicBezTo>
                    <a:pt x="2798" y="120"/>
                    <a:pt x="2798" y="120"/>
                    <a:pt x="2798" y="120"/>
                  </a:cubicBezTo>
                  <a:cubicBezTo>
                    <a:pt x="2702" y="120"/>
                    <a:pt x="2702" y="120"/>
                    <a:pt x="2702" y="120"/>
                  </a:cubicBezTo>
                  <a:cubicBezTo>
                    <a:pt x="2702" y="439"/>
                    <a:pt x="2702" y="439"/>
                    <a:pt x="2702" y="439"/>
                  </a:cubicBezTo>
                  <a:cubicBezTo>
                    <a:pt x="2798" y="439"/>
                    <a:pt x="2798" y="439"/>
                    <a:pt x="2798" y="439"/>
                  </a:cubicBezTo>
                  <a:cubicBezTo>
                    <a:pt x="2798" y="221"/>
                    <a:pt x="2798" y="221"/>
                    <a:pt x="2798" y="221"/>
                  </a:cubicBezTo>
                  <a:cubicBezTo>
                    <a:pt x="2817" y="204"/>
                    <a:pt x="2833" y="196"/>
                    <a:pt x="2847" y="196"/>
                  </a:cubicBezTo>
                  <a:cubicBezTo>
                    <a:pt x="2859" y="196"/>
                    <a:pt x="2870" y="200"/>
                    <a:pt x="2870" y="227"/>
                  </a:cubicBezTo>
                  <a:cubicBezTo>
                    <a:pt x="2870" y="439"/>
                    <a:pt x="2870" y="439"/>
                    <a:pt x="2870" y="439"/>
                  </a:cubicBezTo>
                  <a:cubicBezTo>
                    <a:pt x="2965" y="439"/>
                    <a:pt x="2965" y="439"/>
                    <a:pt x="2965" y="439"/>
                  </a:cubicBezTo>
                  <a:cubicBezTo>
                    <a:pt x="2965" y="200"/>
                    <a:pt x="2965" y="200"/>
                    <a:pt x="2965" y="200"/>
                  </a:cubicBezTo>
                  <a:cubicBezTo>
                    <a:pt x="2965" y="143"/>
                    <a:pt x="2938" y="114"/>
                    <a:pt x="2886" y="114"/>
                  </a:cubicBezTo>
                  <a:moveTo>
                    <a:pt x="2202" y="583"/>
                  </a:moveTo>
                  <a:cubicBezTo>
                    <a:pt x="2107" y="596"/>
                    <a:pt x="2107" y="596"/>
                    <a:pt x="2107" y="596"/>
                  </a:cubicBezTo>
                  <a:cubicBezTo>
                    <a:pt x="2107" y="689"/>
                    <a:pt x="2107" y="689"/>
                    <a:pt x="2107" y="689"/>
                  </a:cubicBezTo>
                  <a:cubicBezTo>
                    <a:pt x="2063" y="689"/>
                    <a:pt x="2063" y="689"/>
                    <a:pt x="2063" y="689"/>
                  </a:cubicBezTo>
                  <a:cubicBezTo>
                    <a:pt x="2063" y="762"/>
                    <a:pt x="2063" y="762"/>
                    <a:pt x="2063" y="762"/>
                  </a:cubicBezTo>
                  <a:cubicBezTo>
                    <a:pt x="2107" y="762"/>
                    <a:pt x="2107" y="762"/>
                    <a:pt x="2107" y="762"/>
                  </a:cubicBezTo>
                  <a:cubicBezTo>
                    <a:pt x="2107" y="926"/>
                    <a:pt x="2107" y="926"/>
                    <a:pt x="2107" y="926"/>
                  </a:cubicBezTo>
                  <a:cubicBezTo>
                    <a:pt x="2107" y="989"/>
                    <a:pt x="2133" y="1012"/>
                    <a:pt x="2206" y="1012"/>
                  </a:cubicBezTo>
                  <a:cubicBezTo>
                    <a:pt x="2225" y="1012"/>
                    <a:pt x="2254" y="1009"/>
                    <a:pt x="2261" y="1007"/>
                  </a:cubicBezTo>
                  <a:cubicBezTo>
                    <a:pt x="2264" y="1006"/>
                    <a:pt x="2264" y="1006"/>
                    <a:pt x="2264" y="1006"/>
                  </a:cubicBezTo>
                  <a:cubicBezTo>
                    <a:pt x="2264" y="934"/>
                    <a:pt x="2264" y="934"/>
                    <a:pt x="2264" y="934"/>
                  </a:cubicBezTo>
                  <a:cubicBezTo>
                    <a:pt x="2257" y="937"/>
                    <a:pt x="2257" y="937"/>
                    <a:pt x="2257" y="937"/>
                  </a:cubicBezTo>
                  <a:cubicBezTo>
                    <a:pt x="2254" y="938"/>
                    <a:pt x="2242" y="940"/>
                    <a:pt x="2234" y="940"/>
                  </a:cubicBezTo>
                  <a:cubicBezTo>
                    <a:pt x="2207" y="940"/>
                    <a:pt x="2202" y="933"/>
                    <a:pt x="2202" y="904"/>
                  </a:cubicBezTo>
                  <a:cubicBezTo>
                    <a:pt x="2202" y="762"/>
                    <a:pt x="2202" y="762"/>
                    <a:pt x="2202" y="762"/>
                  </a:cubicBezTo>
                  <a:cubicBezTo>
                    <a:pt x="2268" y="762"/>
                    <a:pt x="2268" y="762"/>
                    <a:pt x="2268" y="762"/>
                  </a:cubicBezTo>
                  <a:cubicBezTo>
                    <a:pt x="2268" y="689"/>
                    <a:pt x="2268" y="689"/>
                    <a:pt x="2268" y="689"/>
                  </a:cubicBezTo>
                  <a:cubicBezTo>
                    <a:pt x="2202" y="689"/>
                    <a:pt x="2202" y="689"/>
                    <a:pt x="2202" y="689"/>
                  </a:cubicBezTo>
                  <a:lnTo>
                    <a:pt x="2202" y="583"/>
                  </a:lnTo>
                  <a:close/>
                  <a:moveTo>
                    <a:pt x="1946" y="114"/>
                  </a:moveTo>
                  <a:cubicBezTo>
                    <a:pt x="1908" y="114"/>
                    <a:pt x="1877" y="134"/>
                    <a:pt x="1859" y="154"/>
                  </a:cubicBezTo>
                  <a:cubicBezTo>
                    <a:pt x="1859" y="120"/>
                    <a:pt x="1859" y="120"/>
                    <a:pt x="1859" y="120"/>
                  </a:cubicBezTo>
                  <a:cubicBezTo>
                    <a:pt x="1763" y="120"/>
                    <a:pt x="1763" y="120"/>
                    <a:pt x="1763" y="120"/>
                  </a:cubicBezTo>
                  <a:cubicBezTo>
                    <a:pt x="1763" y="439"/>
                    <a:pt x="1763" y="439"/>
                    <a:pt x="1763" y="439"/>
                  </a:cubicBezTo>
                  <a:cubicBezTo>
                    <a:pt x="1859" y="439"/>
                    <a:pt x="1859" y="439"/>
                    <a:pt x="1859" y="439"/>
                  </a:cubicBezTo>
                  <a:cubicBezTo>
                    <a:pt x="1859" y="221"/>
                    <a:pt x="1859" y="221"/>
                    <a:pt x="1859" y="221"/>
                  </a:cubicBezTo>
                  <a:cubicBezTo>
                    <a:pt x="1877" y="204"/>
                    <a:pt x="1894" y="196"/>
                    <a:pt x="1908" y="196"/>
                  </a:cubicBezTo>
                  <a:cubicBezTo>
                    <a:pt x="1920" y="196"/>
                    <a:pt x="1931" y="200"/>
                    <a:pt x="1931" y="227"/>
                  </a:cubicBezTo>
                  <a:cubicBezTo>
                    <a:pt x="1931" y="439"/>
                    <a:pt x="1931" y="439"/>
                    <a:pt x="1931" y="439"/>
                  </a:cubicBezTo>
                  <a:cubicBezTo>
                    <a:pt x="2026" y="439"/>
                    <a:pt x="2026" y="439"/>
                    <a:pt x="2026" y="439"/>
                  </a:cubicBezTo>
                  <a:cubicBezTo>
                    <a:pt x="2026" y="200"/>
                    <a:pt x="2026" y="200"/>
                    <a:pt x="2026" y="200"/>
                  </a:cubicBezTo>
                  <a:cubicBezTo>
                    <a:pt x="2026" y="143"/>
                    <a:pt x="1998" y="114"/>
                    <a:pt x="1946" y="114"/>
                  </a:cubicBezTo>
                  <a:moveTo>
                    <a:pt x="1615" y="439"/>
                  </a:moveTo>
                  <a:cubicBezTo>
                    <a:pt x="1710" y="439"/>
                    <a:pt x="1710" y="439"/>
                    <a:pt x="1710" y="439"/>
                  </a:cubicBezTo>
                  <a:cubicBezTo>
                    <a:pt x="1708" y="433"/>
                    <a:pt x="1708" y="433"/>
                    <a:pt x="1708" y="433"/>
                  </a:cubicBezTo>
                  <a:cubicBezTo>
                    <a:pt x="1702" y="419"/>
                    <a:pt x="1700" y="398"/>
                    <a:pt x="1700" y="359"/>
                  </a:cubicBezTo>
                  <a:cubicBezTo>
                    <a:pt x="1700" y="221"/>
                    <a:pt x="1700" y="221"/>
                    <a:pt x="1700" y="221"/>
                  </a:cubicBezTo>
                  <a:cubicBezTo>
                    <a:pt x="1700" y="148"/>
                    <a:pt x="1668" y="114"/>
                    <a:pt x="1597" y="114"/>
                  </a:cubicBezTo>
                  <a:cubicBezTo>
                    <a:pt x="1542" y="114"/>
                    <a:pt x="1492" y="131"/>
                    <a:pt x="1454" y="165"/>
                  </a:cubicBezTo>
                  <a:cubicBezTo>
                    <a:pt x="1450" y="168"/>
                    <a:pt x="1450" y="168"/>
                    <a:pt x="1450" y="168"/>
                  </a:cubicBezTo>
                  <a:cubicBezTo>
                    <a:pt x="1495" y="226"/>
                    <a:pt x="1495" y="226"/>
                    <a:pt x="1495" y="226"/>
                  </a:cubicBezTo>
                  <a:cubicBezTo>
                    <a:pt x="1499" y="223"/>
                    <a:pt x="1499" y="223"/>
                    <a:pt x="1499" y="223"/>
                  </a:cubicBezTo>
                  <a:cubicBezTo>
                    <a:pt x="1515" y="211"/>
                    <a:pt x="1548" y="191"/>
                    <a:pt x="1581" y="191"/>
                  </a:cubicBezTo>
                  <a:cubicBezTo>
                    <a:pt x="1600" y="191"/>
                    <a:pt x="1608" y="199"/>
                    <a:pt x="1608" y="221"/>
                  </a:cubicBezTo>
                  <a:cubicBezTo>
                    <a:pt x="1608" y="230"/>
                    <a:pt x="1608" y="230"/>
                    <a:pt x="1608" y="230"/>
                  </a:cubicBezTo>
                  <a:cubicBezTo>
                    <a:pt x="1495" y="251"/>
                    <a:pt x="1441" y="293"/>
                    <a:pt x="1441" y="357"/>
                  </a:cubicBezTo>
                  <a:cubicBezTo>
                    <a:pt x="1441" y="412"/>
                    <a:pt x="1470" y="443"/>
                    <a:pt x="1521" y="443"/>
                  </a:cubicBezTo>
                  <a:cubicBezTo>
                    <a:pt x="1556" y="443"/>
                    <a:pt x="1585" y="431"/>
                    <a:pt x="1608" y="405"/>
                  </a:cubicBezTo>
                  <a:cubicBezTo>
                    <a:pt x="1609" y="419"/>
                    <a:pt x="1611" y="428"/>
                    <a:pt x="1614" y="436"/>
                  </a:cubicBezTo>
                  <a:lnTo>
                    <a:pt x="1615" y="439"/>
                  </a:lnTo>
                  <a:close/>
                  <a:moveTo>
                    <a:pt x="1608" y="346"/>
                  </a:moveTo>
                  <a:cubicBezTo>
                    <a:pt x="1592" y="360"/>
                    <a:pt x="1575" y="367"/>
                    <a:pt x="1558" y="367"/>
                  </a:cubicBezTo>
                  <a:cubicBezTo>
                    <a:pt x="1542" y="367"/>
                    <a:pt x="1534" y="358"/>
                    <a:pt x="1534" y="342"/>
                  </a:cubicBezTo>
                  <a:cubicBezTo>
                    <a:pt x="1534" y="323"/>
                    <a:pt x="1542" y="301"/>
                    <a:pt x="1608" y="285"/>
                  </a:cubicBezTo>
                  <a:lnTo>
                    <a:pt x="1608" y="346"/>
                  </a:lnTo>
                  <a:close/>
                  <a:moveTo>
                    <a:pt x="1871" y="928"/>
                  </a:moveTo>
                  <a:cubicBezTo>
                    <a:pt x="1871" y="790"/>
                    <a:pt x="1871" y="790"/>
                    <a:pt x="1871" y="790"/>
                  </a:cubicBezTo>
                  <a:cubicBezTo>
                    <a:pt x="1871" y="716"/>
                    <a:pt x="1839" y="682"/>
                    <a:pt x="1768" y="682"/>
                  </a:cubicBezTo>
                  <a:cubicBezTo>
                    <a:pt x="1713" y="682"/>
                    <a:pt x="1663" y="700"/>
                    <a:pt x="1625" y="733"/>
                  </a:cubicBezTo>
                  <a:cubicBezTo>
                    <a:pt x="1621" y="736"/>
                    <a:pt x="1621" y="736"/>
                    <a:pt x="1621" y="736"/>
                  </a:cubicBezTo>
                  <a:cubicBezTo>
                    <a:pt x="1666" y="795"/>
                    <a:pt x="1666" y="795"/>
                    <a:pt x="1666" y="795"/>
                  </a:cubicBezTo>
                  <a:cubicBezTo>
                    <a:pt x="1670" y="792"/>
                    <a:pt x="1670" y="792"/>
                    <a:pt x="1670" y="792"/>
                  </a:cubicBezTo>
                  <a:cubicBezTo>
                    <a:pt x="1686" y="780"/>
                    <a:pt x="1719" y="759"/>
                    <a:pt x="1752" y="759"/>
                  </a:cubicBezTo>
                  <a:cubicBezTo>
                    <a:pt x="1771" y="759"/>
                    <a:pt x="1779" y="768"/>
                    <a:pt x="1779" y="790"/>
                  </a:cubicBezTo>
                  <a:cubicBezTo>
                    <a:pt x="1779" y="799"/>
                    <a:pt x="1779" y="799"/>
                    <a:pt x="1779" y="799"/>
                  </a:cubicBezTo>
                  <a:cubicBezTo>
                    <a:pt x="1666" y="820"/>
                    <a:pt x="1612" y="861"/>
                    <a:pt x="1612" y="926"/>
                  </a:cubicBezTo>
                  <a:cubicBezTo>
                    <a:pt x="1612" y="980"/>
                    <a:pt x="1641" y="1012"/>
                    <a:pt x="1692" y="1012"/>
                  </a:cubicBezTo>
                  <a:cubicBezTo>
                    <a:pt x="1727" y="1012"/>
                    <a:pt x="1756" y="999"/>
                    <a:pt x="1779" y="974"/>
                  </a:cubicBezTo>
                  <a:cubicBezTo>
                    <a:pt x="1780" y="987"/>
                    <a:pt x="1782" y="997"/>
                    <a:pt x="1785" y="1005"/>
                  </a:cubicBezTo>
                  <a:cubicBezTo>
                    <a:pt x="1786" y="1008"/>
                    <a:pt x="1786" y="1008"/>
                    <a:pt x="1786" y="1008"/>
                  </a:cubicBezTo>
                  <a:cubicBezTo>
                    <a:pt x="1881" y="1008"/>
                    <a:pt x="1881" y="1008"/>
                    <a:pt x="1881" y="1008"/>
                  </a:cubicBezTo>
                  <a:cubicBezTo>
                    <a:pt x="1879" y="1002"/>
                    <a:pt x="1879" y="1002"/>
                    <a:pt x="1879" y="1002"/>
                  </a:cubicBezTo>
                  <a:cubicBezTo>
                    <a:pt x="1873" y="987"/>
                    <a:pt x="1871" y="967"/>
                    <a:pt x="1871" y="928"/>
                  </a:cubicBezTo>
                  <a:moveTo>
                    <a:pt x="1779" y="915"/>
                  </a:moveTo>
                  <a:cubicBezTo>
                    <a:pt x="1763" y="929"/>
                    <a:pt x="1746" y="936"/>
                    <a:pt x="1729" y="936"/>
                  </a:cubicBezTo>
                  <a:cubicBezTo>
                    <a:pt x="1713" y="936"/>
                    <a:pt x="1705" y="927"/>
                    <a:pt x="1705" y="910"/>
                  </a:cubicBezTo>
                  <a:cubicBezTo>
                    <a:pt x="1705" y="892"/>
                    <a:pt x="1713" y="869"/>
                    <a:pt x="1779" y="854"/>
                  </a:cubicBezTo>
                  <a:lnTo>
                    <a:pt x="1779" y="915"/>
                  </a:lnTo>
                  <a:close/>
                  <a:moveTo>
                    <a:pt x="1930" y="1008"/>
                  </a:moveTo>
                  <a:cubicBezTo>
                    <a:pt x="2026" y="1008"/>
                    <a:pt x="2026" y="1008"/>
                    <a:pt x="2026" y="1008"/>
                  </a:cubicBezTo>
                  <a:cubicBezTo>
                    <a:pt x="2026" y="606"/>
                    <a:pt x="2026" y="606"/>
                    <a:pt x="2026" y="606"/>
                  </a:cubicBezTo>
                  <a:cubicBezTo>
                    <a:pt x="1930" y="619"/>
                    <a:pt x="1930" y="619"/>
                    <a:pt x="1930" y="619"/>
                  </a:cubicBezTo>
                  <a:lnTo>
                    <a:pt x="1930" y="1008"/>
                  </a:lnTo>
                  <a:close/>
                  <a:moveTo>
                    <a:pt x="1169" y="740"/>
                  </a:moveTo>
                  <a:cubicBezTo>
                    <a:pt x="1030" y="740"/>
                    <a:pt x="1030" y="740"/>
                    <a:pt x="1030" y="740"/>
                  </a:cubicBezTo>
                  <a:cubicBezTo>
                    <a:pt x="1030" y="575"/>
                    <a:pt x="1030" y="575"/>
                    <a:pt x="1030" y="575"/>
                  </a:cubicBezTo>
                  <a:cubicBezTo>
                    <a:pt x="932" y="575"/>
                    <a:pt x="932" y="575"/>
                    <a:pt x="932" y="575"/>
                  </a:cubicBezTo>
                  <a:cubicBezTo>
                    <a:pt x="932" y="1008"/>
                    <a:pt x="932" y="1008"/>
                    <a:pt x="932" y="1008"/>
                  </a:cubicBezTo>
                  <a:cubicBezTo>
                    <a:pt x="1030" y="1008"/>
                    <a:pt x="1030" y="1008"/>
                    <a:pt x="1030" y="1008"/>
                  </a:cubicBezTo>
                  <a:cubicBezTo>
                    <a:pt x="1030" y="823"/>
                    <a:pt x="1030" y="823"/>
                    <a:pt x="1030" y="823"/>
                  </a:cubicBezTo>
                  <a:cubicBezTo>
                    <a:pt x="1169" y="823"/>
                    <a:pt x="1169" y="823"/>
                    <a:pt x="1169" y="823"/>
                  </a:cubicBezTo>
                  <a:cubicBezTo>
                    <a:pt x="1169" y="1008"/>
                    <a:pt x="1169" y="1008"/>
                    <a:pt x="1169" y="1008"/>
                  </a:cubicBezTo>
                  <a:cubicBezTo>
                    <a:pt x="1267" y="1008"/>
                    <a:pt x="1267" y="1008"/>
                    <a:pt x="1267" y="1008"/>
                  </a:cubicBezTo>
                  <a:cubicBezTo>
                    <a:pt x="1267" y="575"/>
                    <a:pt x="1267" y="575"/>
                    <a:pt x="1267" y="575"/>
                  </a:cubicBezTo>
                  <a:cubicBezTo>
                    <a:pt x="1169" y="575"/>
                    <a:pt x="1169" y="575"/>
                    <a:pt x="1169" y="575"/>
                  </a:cubicBezTo>
                  <a:lnTo>
                    <a:pt x="1169" y="740"/>
                  </a:lnTo>
                  <a:close/>
                  <a:moveTo>
                    <a:pt x="2058" y="482"/>
                  </a:moveTo>
                  <a:cubicBezTo>
                    <a:pt x="2058" y="533"/>
                    <a:pt x="2100" y="553"/>
                    <a:pt x="2193" y="553"/>
                  </a:cubicBezTo>
                  <a:cubicBezTo>
                    <a:pt x="2291" y="553"/>
                    <a:pt x="2354" y="517"/>
                    <a:pt x="2354" y="457"/>
                  </a:cubicBezTo>
                  <a:cubicBezTo>
                    <a:pt x="2354" y="397"/>
                    <a:pt x="2317" y="373"/>
                    <a:pt x="2223" y="367"/>
                  </a:cubicBezTo>
                  <a:cubicBezTo>
                    <a:pt x="2183" y="365"/>
                    <a:pt x="2183" y="365"/>
                    <a:pt x="2183" y="365"/>
                  </a:cubicBezTo>
                  <a:cubicBezTo>
                    <a:pt x="2160" y="363"/>
                    <a:pt x="2159" y="357"/>
                    <a:pt x="2159" y="352"/>
                  </a:cubicBezTo>
                  <a:cubicBezTo>
                    <a:pt x="2159" y="350"/>
                    <a:pt x="2160" y="347"/>
                    <a:pt x="2164" y="343"/>
                  </a:cubicBezTo>
                  <a:cubicBezTo>
                    <a:pt x="2176" y="345"/>
                    <a:pt x="2189" y="347"/>
                    <a:pt x="2202" y="347"/>
                  </a:cubicBezTo>
                  <a:cubicBezTo>
                    <a:pt x="2279" y="347"/>
                    <a:pt x="2327" y="302"/>
                    <a:pt x="2327" y="231"/>
                  </a:cubicBezTo>
                  <a:cubicBezTo>
                    <a:pt x="2327" y="220"/>
                    <a:pt x="2326" y="208"/>
                    <a:pt x="2322" y="196"/>
                  </a:cubicBezTo>
                  <a:cubicBezTo>
                    <a:pt x="2338" y="194"/>
                    <a:pt x="2352" y="194"/>
                    <a:pt x="2359" y="194"/>
                  </a:cubicBezTo>
                  <a:cubicBezTo>
                    <a:pt x="2363" y="194"/>
                    <a:pt x="2363" y="194"/>
                    <a:pt x="2363" y="194"/>
                  </a:cubicBezTo>
                  <a:cubicBezTo>
                    <a:pt x="2363" y="112"/>
                    <a:pt x="2363" y="112"/>
                    <a:pt x="2363" y="112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6" y="115"/>
                    <a:pt x="2309" y="127"/>
                    <a:pt x="2291" y="143"/>
                  </a:cubicBezTo>
                  <a:cubicBezTo>
                    <a:pt x="2269" y="124"/>
                    <a:pt x="2239" y="114"/>
                    <a:pt x="2202" y="114"/>
                  </a:cubicBezTo>
                  <a:cubicBezTo>
                    <a:pt x="2125" y="114"/>
                    <a:pt x="2075" y="159"/>
                    <a:pt x="2075" y="231"/>
                  </a:cubicBezTo>
                  <a:cubicBezTo>
                    <a:pt x="2075" y="268"/>
                    <a:pt x="2089" y="300"/>
                    <a:pt x="2116" y="321"/>
                  </a:cubicBezTo>
                  <a:cubicBezTo>
                    <a:pt x="2094" y="337"/>
                    <a:pt x="2080" y="360"/>
                    <a:pt x="2080" y="380"/>
                  </a:cubicBezTo>
                  <a:cubicBezTo>
                    <a:pt x="2080" y="396"/>
                    <a:pt x="2087" y="409"/>
                    <a:pt x="2100" y="419"/>
                  </a:cubicBezTo>
                  <a:cubicBezTo>
                    <a:pt x="2072" y="436"/>
                    <a:pt x="2058" y="456"/>
                    <a:pt x="2058" y="482"/>
                  </a:cubicBezTo>
                  <a:moveTo>
                    <a:pt x="2203" y="182"/>
                  </a:moveTo>
                  <a:cubicBezTo>
                    <a:pt x="2233" y="182"/>
                    <a:pt x="2240" y="210"/>
                    <a:pt x="2240" y="233"/>
                  </a:cubicBezTo>
                  <a:cubicBezTo>
                    <a:pt x="2240" y="266"/>
                    <a:pt x="2226" y="284"/>
                    <a:pt x="2203" y="284"/>
                  </a:cubicBezTo>
                  <a:cubicBezTo>
                    <a:pt x="2171" y="284"/>
                    <a:pt x="2166" y="252"/>
                    <a:pt x="2166" y="233"/>
                  </a:cubicBezTo>
                  <a:cubicBezTo>
                    <a:pt x="2166" y="214"/>
                    <a:pt x="2171" y="182"/>
                    <a:pt x="2203" y="182"/>
                  </a:cubicBezTo>
                  <a:moveTo>
                    <a:pt x="2155" y="439"/>
                  </a:moveTo>
                  <a:cubicBezTo>
                    <a:pt x="2157" y="440"/>
                    <a:pt x="2159" y="440"/>
                    <a:pt x="2161" y="440"/>
                  </a:cubicBezTo>
                  <a:cubicBezTo>
                    <a:pt x="2208" y="444"/>
                    <a:pt x="2208" y="444"/>
                    <a:pt x="2208" y="444"/>
                  </a:cubicBezTo>
                  <a:cubicBezTo>
                    <a:pt x="2266" y="448"/>
                    <a:pt x="2268" y="456"/>
                    <a:pt x="2268" y="470"/>
                  </a:cubicBezTo>
                  <a:cubicBezTo>
                    <a:pt x="2268" y="488"/>
                    <a:pt x="2244" y="500"/>
                    <a:pt x="2206" y="500"/>
                  </a:cubicBezTo>
                  <a:cubicBezTo>
                    <a:pt x="2152" y="500"/>
                    <a:pt x="2141" y="487"/>
                    <a:pt x="2141" y="467"/>
                  </a:cubicBezTo>
                  <a:cubicBezTo>
                    <a:pt x="2141" y="457"/>
                    <a:pt x="2146" y="447"/>
                    <a:pt x="2155" y="4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CF305-E504-C584-60ED-B2792D61D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2088" y="4665770"/>
            <a:ext cx="822960" cy="95050"/>
          </a:xfrm>
          <a:prstGeom prst="roundRect">
            <a:avLst>
              <a:gd name="adj" fmla="val 50000"/>
            </a:avLst>
          </a:prstGeom>
          <a:ln>
            <a:solidFill>
              <a:schemeClr val="tx2"/>
            </a:solidFill>
          </a:ln>
        </p:spPr>
        <p:txBody>
          <a:bodyPr vert="horz" lIns="45720" tIns="45720" rIns="91440" bIns="45720" rtlCol="0" anchor="ctr"/>
          <a:lstStyle>
            <a:lvl1pPr algn="r">
              <a:defRPr sz="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Division/Department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757B1-699B-2F08-9B40-080BC32C47F1}"/>
              </a:ext>
            </a:extLst>
          </p:cNvPr>
          <p:cNvSpPr/>
          <p:nvPr userDrawn="1"/>
        </p:nvSpPr>
        <p:spPr>
          <a:xfrm>
            <a:off x="-2" y="0"/>
            <a:ext cx="9143999" cy="6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2" r:id="rId3"/>
    <p:sldLayoutId id="2147483679" r:id="rId4"/>
    <p:sldLayoutId id="2147483681" r:id="rId5"/>
    <p:sldLayoutId id="2147483670" r:id="rId6"/>
    <p:sldLayoutId id="2147483671" r:id="rId7"/>
    <p:sldLayoutId id="2147483684" r:id="rId8"/>
    <p:sldLayoutId id="2147483672" r:id="rId9"/>
    <p:sldLayoutId id="2147483673" r:id="rId10"/>
    <p:sldLayoutId id="2147483674" r:id="rId11"/>
    <p:sldLayoutId id="2147483685" r:id="rId12"/>
    <p:sldLayoutId id="2147483675" r:id="rId13"/>
    <p:sldLayoutId id="2147483663" r:id="rId14"/>
    <p:sldLayoutId id="2147483668" r:id="rId15"/>
    <p:sldLayoutId id="2147483676" r:id="rId16"/>
    <p:sldLayoutId id="2147483666" r:id="rId17"/>
    <p:sldLayoutId id="2147483680" r:id="rId18"/>
    <p:sldLayoutId id="2147483667" r:id="rId19"/>
    <p:sldLayoutId id="2147483678" r:id="rId20"/>
    <p:sldLayoutId id="2147483703" r:id="rId21"/>
    <p:sldLayoutId id="2147483704" r:id="rId22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7013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375" indent="-233363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165100" algn="l" defTabSz="6858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5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13" userDrawn="1">
          <p15:clr>
            <a:srgbClr val="F26B43"/>
          </p15:clr>
        </p15:guide>
        <p15:guide id="4" orient="horz" pos="641" userDrawn="1">
          <p15:clr>
            <a:srgbClr val="F26B43"/>
          </p15:clr>
        </p15:guide>
        <p15:guide id="5" pos="219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4896" userDrawn="1">
          <p15:clr>
            <a:srgbClr val="F26B43"/>
          </p15:clr>
        </p15:guide>
        <p15:guide id="8" orient="horz" pos="386" userDrawn="1">
          <p15:clr>
            <a:srgbClr val="F26B43"/>
          </p15:clr>
        </p15:guide>
        <p15:guide id="9" orient="horz" pos="9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786384"/>
            <a:ext cx="8229599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9144000" cy="2560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8" y="4843277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5024"/>
            <a:ext cx="8229601" cy="301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7919867" y="4622420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81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defTabSz="342892" rtl="0" eaLnBrk="1" latinLnBrk="0" hangingPunct="1">
        <a:lnSpc>
          <a:spcPct val="85000"/>
        </a:lnSpc>
        <a:spcBef>
          <a:spcPct val="0"/>
        </a:spcBef>
        <a:buNone/>
        <a:defRPr lang="en-US" sz="2400" b="1" i="0" kern="1200" cap="none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342892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342892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342892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8594" algn="l" defTabSz="342892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2972" indent="-228594" algn="l" defTabSz="342892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4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92">
          <p15:clr>
            <a:srgbClr val="F26B43"/>
          </p15:clr>
        </p15:guide>
        <p15:guide id="5" orient="horz" pos="8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mailto:Noa.Krawczyk@nyulangone.or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1799C21-E3FC-6AAE-511F-4BA4FCDDB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" y="1085262"/>
            <a:ext cx="8622484" cy="1846681"/>
          </a:xfrm>
        </p:spPr>
        <p:txBody>
          <a:bodyPr/>
          <a:lstStyle/>
          <a:p>
            <a:r>
              <a:rPr lang="en-US" dirty="0"/>
              <a:t>Towards a taxonomy of strategies to support OUD care transitions following hospitalization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56AB279-7D6D-88BF-CC2A-DC4E3B269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96" y="3574530"/>
            <a:ext cx="7276357" cy="96741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5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AMERSA 2024 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Noa Krawczyk, PhD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Assistant Professor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Center for Opioid Epidemiology and Policy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Department of Population Health, NYU Grossman School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45BE6-3FC8-ECD6-B2BD-1F31B8F4B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48423" y="453251"/>
            <a:ext cx="2069000" cy="219456"/>
          </a:xfrm>
        </p:spPr>
        <p:txBody>
          <a:bodyPr/>
          <a:lstStyle/>
          <a:p>
            <a:r>
              <a:rPr lang="en-US" dirty="0"/>
              <a:t>Division of Epidemiology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01B1-E1A2-DD26-77D5-B27B8E402E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56663" y="4643438"/>
            <a:ext cx="287337" cy="138112"/>
          </a:xfrm>
        </p:spPr>
        <p:txBody>
          <a:bodyPr/>
          <a:lstStyle/>
          <a:p>
            <a:fld id="{2441C0E6-2A71-4EB3-9E92-A3D15D26B6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00000000-1234-1234-1234-123412341234}" type="slidenum">
              <a:rPr lang="en">
                <a:solidFill>
                  <a:srgbClr val="53565A"/>
                </a:solidFill>
                <a:latin typeface="Arial"/>
              </a:rPr>
              <a:pPr algn="r" defTabSz="685800"/>
              <a:t>10</a:t>
            </a:fld>
            <a:endParaRPr lang="en">
              <a:solidFill>
                <a:srgbClr val="53565A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90AF3-0E22-F7E9-7309-17F687FB20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 bwMode="auto">
          <a:xfrm>
            <a:off x="546313" y="1097699"/>
            <a:ext cx="4624405" cy="243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305FB-AB48-0B3A-C660-EEB5DFAD4A3F}"/>
              </a:ext>
            </a:extLst>
          </p:cNvPr>
          <p:cNvSpPr txBox="1"/>
          <p:nvPr/>
        </p:nvSpPr>
        <p:spPr>
          <a:xfrm>
            <a:off x="423545" y="3729016"/>
            <a:ext cx="7615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What </a:t>
            </a:r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</a:rPr>
              <a:t>strategies can help link patients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from hospital settings to community-based care? 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5DE2A-8135-EEFB-9775-F33475BA9095}"/>
              </a:ext>
            </a:extLst>
          </p:cNvPr>
          <p:cNvSpPr txBox="1"/>
          <p:nvPr/>
        </p:nvSpPr>
        <p:spPr>
          <a:xfrm>
            <a:off x="0" y="360464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schemeClr val="tx2"/>
                </a:solidFill>
              </a:rPr>
              <a:t>Initiation of hospital MOUD is highly effective at linking patients to care</a:t>
            </a:r>
          </a:p>
          <a:p>
            <a:pPr defTabSz="685800"/>
            <a:r>
              <a:rPr lang="en-US" sz="2100" b="1" dirty="0">
                <a:solidFill>
                  <a:srgbClr val="C00000"/>
                </a:solidFill>
                <a:latin typeface="Arial"/>
              </a:rPr>
              <a:t>But MOUD continuity following discharge remains a challenge</a:t>
            </a:r>
          </a:p>
        </p:txBody>
      </p:sp>
    </p:spTree>
    <p:extLst>
      <p:ext uri="{BB962C8B-B14F-4D97-AF65-F5344CB8AC3E}">
        <p14:creationId xmlns:p14="http://schemas.microsoft.com/office/powerpoint/2010/main" val="95463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00000000-1234-1234-1234-123412341234}" type="slidenum">
              <a:rPr lang="en">
                <a:solidFill>
                  <a:srgbClr val="53565A"/>
                </a:solidFill>
                <a:latin typeface="Arial"/>
              </a:rPr>
              <a:pPr algn="r" defTabSz="685800"/>
              <a:t>11</a:t>
            </a:fld>
            <a:endParaRPr lang="en">
              <a:solidFill>
                <a:srgbClr val="53565A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90AF3-0E22-F7E9-7309-17F687FB20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 bwMode="auto">
          <a:xfrm>
            <a:off x="546313" y="1097699"/>
            <a:ext cx="4624405" cy="243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781B9A72-7161-2684-7B63-5219BD6B68D8}"/>
              </a:ext>
            </a:extLst>
          </p:cNvPr>
          <p:cNvSpPr/>
          <p:nvPr/>
        </p:nvSpPr>
        <p:spPr>
          <a:xfrm>
            <a:off x="2023086" y="1153908"/>
            <a:ext cx="1670858" cy="1545748"/>
          </a:xfrm>
          <a:prstGeom prst="donut">
            <a:avLst>
              <a:gd name="adj" fmla="val 347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6B543-1C1E-7E35-39FF-71D8681D09A2}"/>
              </a:ext>
            </a:extLst>
          </p:cNvPr>
          <p:cNvSpPr txBox="1"/>
          <p:nvPr/>
        </p:nvSpPr>
        <p:spPr>
          <a:xfrm>
            <a:off x="423545" y="3729016"/>
            <a:ext cx="7615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What </a:t>
            </a:r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</a:rPr>
              <a:t>strategies can help link patients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from hospital settings to community-based care? 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5C83B-1534-0818-B365-D7FFF37DA6DF}"/>
              </a:ext>
            </a:extLst>
          </p:cNvPr>
          <p:cNvSpPr txBox="1"/>
          <p:nvPr/>
        </p:nvSpPr>
        <p:spPr>
          <a:xfrm>
            <a:off x="5686697" y="1335024"/>
            <a:ext cx="2194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*Lack of terminology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tx1"/>
                </a:solidFill>
              </a:rPr>
              <a:t>*Lack of consensus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tx1"/>
                </a:solidFill>
              </a:rPr>
              <a:t>*Lack of evidence to support best practices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E6B1C-723D-F5A1-638E-6EC3327CC6E4}"/>
              </a:ext>
            </a:extLst>
          </p:cNvPr>
          <p:cNvSpPr txBox="1"/>
          <p:nvPr/>
        </p:nvSpPr>
        <p:spPr>
          <a:xfrm>
            <a:off x="0" y="360464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schemeClr val="tx2"/>
                </a:solidFill>
              </a:rPr>
              <a:t>Initiation of hospital MOUD is highly effective at linking patients to care</a:t>
            </a:r>
          </a:p>
          <a:p>
            <a:pPr defTabSz="685800"/>
            <a:r>
              <a:rPr lang="en-US" sz="2100" b="1" dirty="0">
                <a:solidFill>
                  <a:srgbClr val="C00000"/>
                </a:solidFill>
                <a:latin typeface="Arial"/>
              </a:rPr>
              <a:t>But MOUD continuity following discharge remains a challenge</a:t>
            </a:r>
          </a:p>
        </p:txBody>
      </p:sp>
    </p:spTree>
    <p:extLst>
      <p:ext uri="{BB962C8B-B14F-4D97-AF65-F5344CB8AC3E}">
        <p14:creationId xmlns:p14="http://schemas.microsoft.com/office/powerpoint/2010/main" val="411461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5E5494-B9A7-A98F-FB24-56FE084EC161}"/>
              </a:ext>
            </a:extLst>
          </p:cNvPr>
          <p:cNvSpPr txBox="1"/>
          <p:nvPr/>
        </p:nvSpPr>
        <p:spPr>
          <a:xfrm>
            <a:off x="86396" y="300157"/>
            <a:ext cx="9115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Objective: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Box”: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g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 expert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to </a:t>
            </a:r>
            <a:r>
              <a:rPr lang="en-US" sz="18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generate taxonomy of OUD care transition strategies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perceived impact and feasibility 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1CB7C-FCF7-0FB5-01DF-4B4E65FB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84608"/>
            <a:ext cx="7772400" cy="2229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CA8C7-4522-C941-2138-52CF7F70947F}"/>
              </a:ext>
            </a:extLst>
          </p:cNvPr>
          <p:cNvSpPr txBox="1"/>
          <p:nvPr/>
        </p:nvSpPr>
        <p:spPr>
          <a:xfrm>
            <a:off x="7393021" y="49328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Krawczyk et al., J Gen Int Med, 2024</a:t>
            </a:r>
          </a:p>
        </p:txBody>
      </p:sp>
    </p:spTree>
    <p:extLst>
      <p:ext uri="{BB962C8B-B14F-4D97-AF65-F5344CB8AC3E}">
        <p14:creationId xmlns:p14="http://schemas.microsoft.com/office/powerpoint/2010/main" val="265965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DF215C-6878-598B-A53E-50E4BCB551F1}"/>
              </a:ext>
            </a:extLst>
          </p:cNvPr>
          <p:cNvGrpSpPr/>
          <p:nvPr/>
        </p:nvGrpSpPr>
        <p:grpSpPr>
          <a:xfrm>
            <a:off x="1624048" y="2257959"/>
            <a:ext cx="6088637" cy="622188"/>
            <a:chOff x="1624048" y="2257959"/>
            <a:chExt cx="6088637" cy="62218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3A4F342-8F00-2E20-E0B9-7A6631BA6D0F}"/>
                </a:ext>
              </a:extLst>
            </p:cNvPr>
            <p:cNvSpPr/>
            <p:nvPr/>
          </p:nvSpPr>
          <p:spPr>
            <a:xfrm>
              <a:off x="1624048" y="2257959"/>
              <a:ext cx="1445280" cy="622188"/>
            </a:xfrm>
            <a:custGeom>
              <a:avLst/>
              <a:gdLst>
                <a:gd name="connsiteX0" fmla="*/ 0 w 1445280"/>
                <a:gd name="connsiteY0" fmla="*/ 62219 h 622188"/>
                <a:gd name="connsiteX1" fmla="*/ 62219 w 1445280"/>
                <a:gd name="connsiteY1" fmla="*/ 0 h 622188"/>
                <a:gd name="connsiteX2" fmla="*/ 1383061 w 1445280"/>
                <a:gd name="connsiteY2" fmla="*/ 0 h 622188"/>
                <a:gd name="connsiteX3" fmla="*/ 1445280 w 1445280"/>
                <a:gd name="connsiteY3" fmla="*/ 62219 h 622188"/>
                <a:gd name="connsiteX4" fmla="*/ 1445280 w 1445280"/>
                <a:gd name="connsiteY4" fmla="*/ 559969 h 622188"/>
                <a:gd name="connsiteX5" fmla="*/ 1383061 w 1445280"/>
                <a:gd name="connsiteY5" fmla="*/ 622188 h 622188"/>
                <a:gd name="connsiteX6" fmla="*/ 62219 w 1445280"/>
                <a:gd name="connsiteY6" fmla="*/ 622188 h 622188"/>
                <a:gd name="connsiteX7" fmla="*/ 0 w 1445280"/>
                <a:gd name="connsiteY7" fmla="*/ 559969 h 622188"/>
                <a:gd name="connsiteX8" fmla="*/ 0 w 1445280"/>
                <a:gd name="connsiteY8" fmla="*/ 62219 h 62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622188">
                  <a:moveTo>
                    <a:pt x="0" y="62219"/>
                  </a:moveTo>
                  <a:cubicBezTo>
                    <a:pt x="0" y="27856"/>
                    <a:pt x="27856" y="0"/>
                    <a:pt x="62219" y="0"/>
                  </a:cubicBezTo>
                  <a:lnTo>
                    <a:pt x="1383061" y="0"/>
                  </a:lnTo>
                  <a:cubicBezTo>
                    <a:pt x="1417424" y="0"/>
                    <a:pt x="1445280" y="27856"/>
                    <a:pt x="1445280" y="62219"/>
                  </a:cubicBezTo>
                  <a:lnTo>
                    <a:pt x="1445280" y="559969"/>
                  </a:lnTo>
                  <a:cubicBezTo>
                    <a:pt x="1445280" y="594332"/>
                    <a:pt x="1417424" y="622188"/>
                    <a:pt x="1383061" y="622188"/>
                  </a:cubicBezTo>
                  <a:lnTo>
                    <a:pt x="62219" y="622188"/>
                  </a:lnTo>
                  <a:cubicBezTo>
                    <a:pt x="27856" y="622188"/>
                    <a:pt x="0" y="594332"/>
                    <a:pt x="0" y="559969"/>
                  </a:cubicBezTo>
                  <a:lnTo>
                    <a:pt x="0" y="622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249306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1</a:t>
              </a:r>
              <a:r>
                <a:rPr lang="en-US" sz="1100" kern="1200" dirty="0"/>
                <a:t>: Concept Mapping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43D5C15-642C-F4F8-D26B-F251355D4622}"/>
                </a:ext>
              </a:extLst>
            </p:cNvPr>
            <p:cNvSpPr/>
            <p:nvPr/>
          </p:nvSpPr>
          <p:spPr>
            <a:xfrm>
              <a:off x="3288428" y="2285439"/>
              <a:ext cx="464490" cy="359833"/>
            </a:xfrm>
            <a:custGeom>
              <a:avLst/>
              <a:gdLst>
                <a:gd name="connsiteX0" fmla="*/ 0 w 464490"/>
                <a:gd name="connsiteY0" fmla="*/ 71967 h 359833"/>
                <a:gd name="connsiteX1" fmla="*/ 284574 w 464490"/>
                <a:gd name="connsiteY1" fmla="*/ 71967 h 359833"/>
                <a:gd name="connsiteX2" fmla="*/ 284574 w 464490"/>
                <a:gd name="connsiteY2" fmla="*/ 0 h 359833"/>
                <a:gd name="connsiteX3" fmla="*/ 464490 w 464490"/>
                <a:gd name="connsiteY3" fmla="*/ 179917 h 359833"/>
                <a:gd name="connsiteX4" fmla="*/ 284574 w 464490"/>
                <a:gd name="connsiteY4" fmla="*/ 359833 h 359833"/>
                <a:gd name="connsiteX5" fmla="*/ 284574 w 464490"/>
                <a:gd name="connsiteY5" fmla="*/ 287866 h 359833"/>
                <a:gd name="connsiteX6" fmla="*/ 0 w 464490"/>
                <a:gd name="connsiteY6" fmla="*/ 287866 h 359833"/>
                <a:gd name="connsiteX7" fmla="*/ 0 w 464490"/>
                <a:gd name="connsiteY7" fmla="*/ 71967 h 35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490" h="359833">
                  <a:moveTo>
                    <a:pt x="0" y="71967"/>
                  </a:moveTo>
                  <a:lnTo>
                    <a:pt x="284574" y="71967"/>
                  </a:lnTo>
                  <a:lnTo>
                    <a:pt x="284574" y="0"/>
                  </a:lnTo>
                  <a:lnTo>
                    <a:pt x="464490" y="179917"/>
                  </a:lnTo>
                  <a:lnTo>
                    <a:pt x="284574" y="359833"/>
                  </a:lnTo>
                  <a:lnTo>
                    <a:pt x="284574" y="287866"/>
                  </a:lnTo>
                  <a:lnTo>
                    <a:pt x="0" y="287866"/>
                  </a:lnTo>
                  <a:lnTo>
                    <a:pt x="0" y="7196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967" rIns="107950" bIns="7196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A38C71-C068-A206-F923-A8AA4B768C52}"/>
                </a:ext>
              </a:extLst>
            </p:cNvPr>
            <p:cNvSpPr/>
            <p:nvPr/>
          </p:nvSpPr>
          <p:spPr>
            <a:xfrm>
              <a:off x="3945726" y="2257959"/>
              <a:ext cx="1445280" cy="622188"/>
            </a:xfrm>
            <a:custGeom>
              <a:avLst/>
              <a:gdLst>
                <a:gd name="connsiteX0" fmla="*/ 0 w 1445280"/>
                <a:gd name="connsiteY0" fmla="*/ 62219 h 622188"/>
                <a:gd name="connsiteX1" fmla="*/ 62219 w 1445280"/>
                <a:gd name="connsiteY1" fmla="*/ 0 h 622188"/>
                <a:gd name="connsiteX2" fmla="*/ 1383061 w 1445280"/>
                <a:gd name="connsiteY2" fmla="*/ 0 h 622188"/>
                <a:gd name="connsiteX3" fmla="*/ 1445280 w 1445280"/>
                <a:gd name="connsiteY3" fmla="*/ 62219 h 622188"/>
                <a:gd name="connsiteX4" fmla="*/ 1445280 w 1445280"/>
                <a:gd name="connsiteY4" fmla="*/ 559969 h 622188"/>
                <a:gd name="connsiteX5" fmla="*/ 1383061 w 1445280"/>
                <a:gd name="connsiteY5" fmla="*/ 622188 h 622188"/>
                <a:gd name="connsiteX6" fmla="*/ 62219 w 1445280"/>
                <a:gd name="connsiteY6" fmla="*/ 622188 h 622188"/>
                <a:gd name="connsiteX7" fmla="*/ 0 w 1445280"/>
                <a:gd name="connsiteY7" fmla="*/ 559969 h 622188"/>
                <a:gd name="connsiteX8" fmla="*/ 0 w 1445280"/>
                <a:gd name="connsiteY8" fmla="*/ 62219 h 62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622188">
                  <a:moveTo>
                    <a:pt x="0" y="62219"/>
                  </a:moveTo>
                  <a:cubicBezTo>
                    <a:pt x="0" y="27856"/>
                    <a:pt x="27856" y="0"/>
                    <a:pt x="62219" y="0"/>
                  </a:cubicBezTo>
                  <a:lnTo>
                    <a:pt x="1383061" y="0"/>
                  </a:lnTo>
                  <a:cubicBezTo>
                    <a:pt x="1417424" y="0"/>
                    <a:pt x="1445280" y="27856"/>
                    <a:pt x="1445280" y="62219"/>
                  </a:cubicBezTo>
                  <a:lnTo>
                    <a:pt x="1445280" y="559969"/>
                  </a:lnTo>
                  <a:cubicBezTo>
                    <a:pt x="1445280" y="594332"/>
                    <a:pt x="1417424" y="622188"/>
                    <a:pt x="1383061" y="622188"/>
                  </a:cubicBezTo>
                  <a:lnTo>
                    <a:pt x="62219" y="622188"/>
                  </a:lnTo>
                  <a:cubicBezTo>
                    <a:pt x="27856" y="622188"/>
                    <a:pt x="0" y="594332"/>
                    <a:pt x="0" y="559969"/>
                  </a:cubicBezTo>
                  <a:lnTo>
                    <a:pt x="0" y="622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249306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2: </a:t>
              </a:r>
              <a:r>
                <a:rPr lang="en-US" sz="1100" kern="1200" dirty="0"/>
                <a:t>Delphi Consensus Process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0D8FED-3903-065E-0E8F-A183B88ADECA}"/>
                </a:ext>
              </a:extLst>
            </p:cNvPr>
            <p:cNvSpPr/>
            <p:nvPr/>
          </p:nvSpPr>
          <p:spPr>
            <a:xfrm>
              <a:off x="5610107" y="2285439"/>
              <a:ext cx="464490" cy="359833"/>
            </a:xfrm>
            <a:custGeom>
              <a:avLst/>
              <a:gdLst>
                <a:gd name="connsiteX0" fmla="*/ 0 w 464490"/>
                <a:gd name="connsiteY0" fmla="*/ 71967 h 359833"/>
                <a:gd name="connsiteX1" fmla="*/ 284574 w 464490"/>
                <a:gd name="connsiteY1" fmla="*/ 71967 h 359833"/>
                <a:gd name="connsiteX2" fmla="*/ 284574 w 464490"/>
                <a:gd name="connsiteY2" fmla="*/ 0 h 359833"/>
                <a:gd name="connsiteX3" fmla="*/ 464490 w 464490"/>
                <a:gd name="connsiteY3" fmla="*/ 179917 h 359833"/>
                <a:gd name="connsiteX4" fmla="*/ 284574 w 464490"/>
                <a:gd name="connsiteY4" fmla="*/ 359833 h 359833"/>
                <a:gd name="connsiteX5" fmla="*/ 284574 w 464490"/>
                <a:gd name="connsiteY5" fmla="*/ 287866 h 359833"/>
                <a:gd name="connsiteX6" fmla="*/ 0 w 464490"/>
                <a:gd name="connsiteY6" fmla="*/ 287866 h 359833"/>
                <a:gd name="connsiteX7" fmla="*/ 0 w 464490"/>
                <a:gd name="connsiteY7" fmla="*/ 71967 h 35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490" h="359833">
                  <a:moveTo>
                    <a:pt x="0" y="71967"/>
                  </a:moveTo>
                  <a:lnTo>
                    <a:pt x="284574" y="71967"/>
                  </a:lnTo>
                  <a:lnTo>
                    <a:pt x="284574" y="0"/>
                  </a:lnTo>
                  <a:lnTo>
                    <a:pt x="464490" y="179917"/>
                  </a:lnTo>
                  <a:lnTo>
                    <a:pt x="284574" y="359833"/>
                  </a:lnTo>
                  <a:lnTo>
                    <a:pt x="284574" y="287866"/>
                  </a:lnTo>
                  <a:lnTo>
                    <a:pt x="0" y="287866"/>
                  </a:lnTo>
                  <a:lnTo>
                    <a:pt x="0" y="7196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967" rIns="107950" bIns="7196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62F2B28-6858-12A1-85E2-D01E799B27DF}"/>
                </a:ext>
              </a:extLst>
            </p:cNvPr>
            <p:cNvSpPr/>
            <p:nvPr/>
          </p:nvSpPr>
          <p:spPr>
            <a:xfrm>
              <a:off x="6267405" y="2257959"/>
              <a:ext cx="1445280" cy="622188"/>
            </a:xfrm>
            <a:custGeom>
              <a:avLst/>
              <a:gdLst>
                <a:gd name="connsiteX0" fmla="*/ 0 w 1445280"/>
                <a:gd name="connsiteY0" fmla="*/ 62219 h 622188"/>
                <a:gd name="connsiteX1" fmla="*/ 62219 w 1445280"/>
                <a:gd name="connsiteY1" fmla="*/ 0 h 622188"/>
                <a:gd name="connsiteX2" fmla="*/ 1383061 w 1445280"/>
                <a:gd name="connsiteY2" fmla="*/ 0 h 622188"/>
                <a:gd name="connsiteX3" fmla="*/ 1445280 w 1445280"/>
                <a:gd name="connsiteY3" fmla="*/ 62219 h 622188"/>
                <a:gd name="connsiteX4" fmla="*/ 1445280 w 1445280"/>
                <a:gd name="connsiteY4" fmla="*/ 559969 h 622188"/>
                <a:gd name="connsiteX5" fmla="*/ 1383061 w 1445280"/>
                <a:gd name="connsiteY5" fmla="*/ 622188 h 622188"/>
                <a:gd name="connsiteX6" fmla="*/ 62219 w 1445280"/>
                <a:gd name="connsiteY6" fmla="*/ 622188 h 622188"/>
                <a:gd name="connsiteX7" fmla="*/ 0 w 1445280"/>
                <a:gd name="connsiteY7" fmla="*/ 559969 h 622188"/>
                <a:gd name="connsiteX8" fmla="*/ 0 w 1445280"/>
                <a:gd name="connsiteY8" fmla="*/ 62219 h 62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622188">
                  <a:moveTo>
                    <a:pt x="0" y="62219"/>
                  </a:moveTo>
                  <a:cubicBezTo>
                    <a:pt x="0" y="27856"/>
                    <a:pt x="27856" y="0"/>
                    <a:pt x="62219" y="0"/>
                  </a:cubicBezTo>
                  <a:lnTo>
                    <a:pt x="1383061" y="0"/>
                  </a:lnTo>
                  <a:cubicBezTo>
                    <a:pt x="1417424" y="0"/>
                    <a:pt x="1445280" y="27856"/>
                    <a:pt x="1445280" y="62219"/>
                  </a:cubicBezTo>
                  <a:lnTo>
                    <a:pt x="1445280" y="559969"/>
                  </a:lnTo>
                  <a:cubicBezTo>
                    <a:pt x="1445280" y="594332"/>
                    <a:pt x="1417424" y="622188"/>
                    <a:pt x="1383061" y="622188"/>
                  </a:cubicBezTo>
                  <a:lnTo>
                    <a:pt x="62219" y="622188"/>
                  </a:lnTo>
                  <a:cubicBezTo>
                    <a:pt x="27856" y="622188"/>
                    <a:pt x="0" y="594332"/>
                    <a:pt x="0" y="559969"/>
                  </a:cubicBezTo>
                  <a:lnTo>
                    <a:pt x="0" y="622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249306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3: </a:t>
              </a:r>
              <a:r>
                <a:rPr lang="en-US" sz="1100" kern="1200" dirty="0"/>
                <a:t>Synthesis of Taxonomy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1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E93AE72-914B-9C5F-0128-4010F20D4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039824"/>
              </p:ext>
            </p:extLst>
          </p:nvPr>
        </p:nvGraphicFramePr>
        <p:xfrm>
          <a:off x="1620870" y="1210491"/>
          <a:ext cx="6391016" cy="34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90A9BC2-4F40-5AFC-3E98-177B270C1EF2}"/>
              </a:ext>
            </a:extLst>
          </p:cNvPr>
          <p:cNvSpPr/>
          <p:nvPr/>
        </p:nvSpPr>
        <p:spPr>
          <a:xfrm>
            <a:off x="3784821" y="2051437"/>
            <a:ext cx="4405022" cy="170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DEC9-9141-763B-5FF2-FB674EBF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3" y="237105"/>
            <a:ext cx="9239189" cy="677108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Step 1: </a:t>
            </a:r>
            <a:r>
              <a:rPr lang="en-US" sz="1800" dirty="0"/>
              <a:t>Expert team forms initial taxonomy of 14 strategies based on literature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46509-F13D-A911-AC2C-6A3B9D463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36F79-7F2A-583C-6E43-C713CFEAC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8" b="2143"/>
          <a:stretch/>
        </p:blipFill>
        <p:spPr>
          <a:xfrm>
            <a:off x="4150136" y="809247"/>
            <a:ext cx="4770315" cy="31630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Bent Arrow 9">
            <a:extLst>
              <a:ext uri="{FF2B5EF4-FFF2-40B4-BE49-F238E27FC236}">
                <a16:creationId xmlns:a16="http://schemas.microsoft.com/office/drawing/2014/main" id="{B45F496E-CE84-A8BD-FFCD-14CCA62ACCE2}"/>
              </a:ext>
            </a:extLst>
          </p:cNvPr>
          <p:cNvSpPr/>
          <p:nvPr/>
        </p:nvSpPr>
        <p:spPr>
          <a:xfrm rot="5400000" flipH="1">
            <a:off x="3886308" y="3556369"/>
            <a:ext cx="739586" cy="1571477"/>
          </a:xfrm>
          <a:prstGeom prst="bentArrow">
            <a:avLst>
              <a:gd name="adj1" fmla="val 25000"/>
              <a:gd name="adj2" fmla="val 16346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0AF8A-4396-807F-2291-16ECEAC01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27"/>
          <a:stretch/>
        </p:blipFill>
        <p:spPr>
          <a:xfrm>
            <a:off x="1030394" y="1980432"/>
            <a:ext cx="2743609" cy="316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81D90-FA64-86FC-F175-0E500CFD1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3" y="660927"/>
            <a:ext cx="2942939" cy="1392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59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E93AE72-914B-9C5F-0128-4010F20D4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371846"/>
              </p:ext>
            </p:extLst>
          </p:nvPr>
        </p:nvGraphicFramePr>
        <p:xfrm>
          <a:off x="1620870" y="1057523"/>
          <a:ext cx="6391016" cy="36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90A9BC2-4F40-5AFC-3E98-177B270C1EF2}"/>
              </a:ext>
            </a:extLst>
          </p:cNvPr>
          <p:cNvSpPr/>
          <p:nvPr/>
        </p:nvSpPr>
        <p:spPr>
          <a:xfrm>
            <a:off x="3784821" y="2051437"/>
            <a:ext cx="4405022" cy="170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E93AE72-914B-9C5F-0128-4010F20D4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953459"/>
              </p:ext>
            </p:extLst>
          </p:nvPr>
        </p:nvGraphicFramePr>
        <p:xfrm>
          <a:off x="1620870" y="1057523"/>
          <a:ext cx="6391016" cy="36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90A9BC2-4F40-5AFC-3E98-177B270C1EF2}"/>
              </a:ext>
            </a:extLst>
          </p:cNvPr>
          <p:cNvSpPr/>
          <p:nvPr/>
        </p:nvSpPr>
        <p:spPr>
          <a:xfrm>
            <a:off x="6162261" y="2051437"/>
            <a:ext cx="2027582" cy="170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E5494-B9A7-A98F-FB24-56FE084EC161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43338-B136-8E16-6F97-FB4408D494B9}"/>
              </a:ext>
            </a:extLst>
          </p:cNvPr>
          <p:cNvSpPr txBox="1"/>
          <p:nvPr/>
        </p:nvSpPr>
        <p:spPr>
          <a:xfrm>
            <a:off x="328096" y="1520298"/>
            <a:ext cx="2677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Invited 71 Delphi participants with </a:t>
            </a:r>
            <a:r>
              <a:rPr lang="en-US" sz="1400" b="1" dirty="0"/>
              <a:t>expertise</a:t>
            </a:r>
            <a:r>
              <a:rPr lang="en-US" sz="1400" dirty="0"/>
              <a:t> in hospital-based OUD care transitions:</a:t>
            </a:r>
          </a:p>
          <a:p>
            <a:r>
              <a:rPr lang="en-US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Addiction researchers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Care transitions experts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Frontline hospital staff providing OUD care</a:t>
            </a:r>
          </a:p>
          <a:p>
            <a:pPr algn="l"/>
            <a:endParaRPr lang="en-US" sz="1400" dirty="0" err="1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130C1A-2393-5EC3-AA62-215B6B147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527707"/>
              </p:ext>
            </p:extLst>
          </p:nvPr>
        </p:nvGraphicFramePr>
        <p:xfrm>
          <a:off x="3233530" y="1796995"/>
          <a:ext cx="5465197" cy="137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8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AEE8B-BE84-A592-DACD-9275083A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0" y="978009"/>
            <a:ext cx="6457743" cy="4022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3C6FC-FAFC-3345-DB41-A6545A33ED26}"/>
              </a:ext>
            </a:extLst>
          </p:cNvPr>
          <p:cNvSpPr txBox="1"/>
          <p:nvPr/>
        </p:nvSpPr>
        <p:spPr>
          <a:xfrm>
            <a:off x="238539" y="2203616"/>
            <a:ext cx="172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Round 1 Survey: </a:t>
            </a:r>
            <a:r>
              <a:rPr lang="en-US" sz="1400" dirty="0"/>
              <a:t>Rate strategies based on </a:t>
            </a:r>
            <a:r>
              <a:rPr lang="en-US" sz="1400" b="1" i="1" dirty="0"/>
              <a:t>impact</a:t>
            </a:r>
            <a:r>
              <a:rPr lang="en-US" sz="1400" dirty="0"/>
              <a:t> and </a:t>
            </a:r>
            <a:r>
              <a:rPr lang="en-US" sz="1400" b="1" i="1" dirty="0"/>
              <a:t>feasibility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9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15D5FA-5E3E-762F-380F-03FB4DABBC7B}"/>
              </a:ext>
            </a:extLst>
          </p:cNvPr>
          <p:cNvSpPr txBox="1">
            <a:spLocks/>
          </p:cNvSpPr>
          <p:nvPr/>
        </p:nvSpPr>
        <p:spPr>
          <a:xfrm>
            <a:off x="201265" y="285050"/>
            <a:ext cx="8741470" cy="10031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34289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1" i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accent1"/>
                </a:solidFill>
              </a:rPr>
              <a:t>Medications for OUD are highly effective</a:t>
            </a:r>
            <a:br>
              <a:rPr lang="en-US" sz="2600" dirty="0">
                <a:solidFill>
                  <a:schemeClr val="accent1"/>
                </a:solidFill>
              </a:rPr>
            </a:br>
            <a:br>
              <a:rPr lang="en-US" sz="1200" u="sng" dirty="0">
                <a:solidFill>
                  <a:srgbClr val="C00000"/>
                </a:solidFill>
              </a:rPr>
            </a:b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B6749-0AE8-A47F-4179-3772B254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" t="42504" r="5531" b="6390"/>
          <a:stretch/>
        </p:blipFill>
        <p:spPr>
          <a:xfrm>
            <a:off x="5411199" y="1656930"/>
            <a:ext cx="3413365" cy="19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AEE8B-BE84-A592-DACD-9275083A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0" y="978009"/>
            <a:ext cx="6457743" cy="4022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3C6FC-FAFC-3345-DB41-A6545A33ED26}"/>
              </a:ext>
            </a:extLst>
          </p:cNvPr>
          <p:cNvSpPr txBox="1"/>
          <p:nvPr/>
        </p:nvSpPr>
        <p:spPr>
          <a:xfrm>
            <a:off x="238539" y="2203616"/>
            <a:ext cx="172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Round 1 Survey: </a:t>
            </a:r>
            <a:r>
              <a:rPr lang="en-US" sz="1400" dirty="0"/>
              <a:t>Rate strategies based on </a:t>
            </a:r>
            <a:r>
              <a:rPr lang="en-US" sz="1400" b="1" i="1" dirty="0"/>
              <a:t>impact</a:t>
            </a:r>
            <a:r>
              <a:rPr lang="en-US" sz="1400" dirty="0"/>
              <a:t> and </a:t>
            </a:r>
            <a:r>
              <a:rPr lang="en-US" sz="1400" b="1" i="1" dirty="0"/>
              <a:t>feasibility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74C7646-A009-8F46-6CDF-D1825724A050}"/>
              </a:ext>
            </a:extLst>
          </p:cNvPr>
          <p:cNvSpPr/>
          <p:nvPr/>
        </p:nvSpPr>
        <p:spPr>
          <a:xfrm>
            <a:off x="2513514" y="2428238"/>
            <a:ext cx="6095759" cy="494271"/>
          </a:xfrm>
          <a:prstGeom prst="frame">
            <a:avLst>
              <a:gd name="adj1" fmla="val 63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7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AEE8B-BE84-A592-DACD-9275083A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0" y="978009"/>
            <a:ext cx="6457743" cy="4022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3C6FC-FAFC-3345-DB41-A6545A33ED26}"/>
              </a:ext>
            </a:extLst>
          </p:cNvPr>
          <p:cNvSpPr txBox="1"/>
          <p:nvPr/>
        </p:nvSpPr>
        <p:spPr>
          <a:xfrm>
            <a:off x="238539" y="2203616"/>
            <a:ext cx="172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Round 1 Survey: </a:t>
            </a:r>
            <a:r>
              <a:rPr lang="en-US" sz="1400" dirty="0"/>
              <a:t>Rate strategies based on </a:t>
            </a:r>
            <a:r>
              <a:rPr lang="en-US" sz="1400" b="1" i="1" dirty="0"/>
              <a:t>impact</a:t>
            </a:r>
            <a:r>
              <a:rPr lang="en-US" sz="1400" dirty="0"/>
              <a:t> and </a:t>
            </a:r>
            <a:r>
              <a:rPr lang="en-US" sz="1400" b="1" i="1" dirty="0"/>
              <a:t>feasibility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380CF0E-302B-F555-5D1B-026D8B93EC1B}"/>
              </a:ext>
            </a:extLst>
          </p:cNvPr>
          <p:cNvSpPr/>
          <p:nvPr/>
        </p:nvSpPr>
        <p:spPr>
          <a:xfrm>
            <a:off x="2513514" y="3907181"/>
            <a:ext cx="6095759" cy="494271"/>
          </a:xfrm>
          <a:prstGeom prst="frame">
            <a:avLst>
              <a:gd name="adj1" fmla="val 63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4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3C6FC-FAFC-3345-DB41-A6545A33ED26}"/>
              </a:ext>
            </a:extLst>
          </p:cNvPr>
          <p:cNvSpPr txBox="1"/>
          <p:nvPr/>
        </p:nvSpPr>
        <p:spPr>
          <a:xfrm>
            <a:off x="357809" y="2203616"/>
            <a:ext cx="1788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Round 1 Survey: </a:t>
            </a:r>
            <a:r>
              <a:rPr lang="en-US" sz="1400" dirty="0"/>
              <a:t>Option to propose additional strategies</a:t>
            </a:r>
            <a:endParaRPr lang="en-US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9544F-D7A0-28F2-DF0F-836E1192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12" y="978011"/>
            <a:ext cx="6061997" cy="37757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606D36D-092F-BA8D-F9B9-3D6782E679CE}"/>
              </a:ext>
            </a:extLst>
          </p:cNvPr>
          <p:cNvSpPr/>
          <p:nvPr/>
        </p:nvSpPr>
        <p:spPr>
          <a:xfrm>
            <a:off x="2855697" y="1660583"/>
            <a:ext cx="5548832" cy="351098"/>
          </a:xfrm>
          <a:prstGeom prst="frame">
            <a:avLst>
              <a:gd name="adj1" fmla="val 63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1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3C6FC-FAFC-3345-DB41-A6545A33ED26}"/>
              </a:ext>
            </a:extLst>
          </p:cNvPr>
          <p:cNvSpPr txBox="1"/>
          <p:nvPr/>
        </p:nvSpPr>
        <p:spPr>
          <a:xfrm>
            <a:off x="357809" y="2203616"/>
            <a:ext cx="1788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Round 2 Survey: </a:t>
            </a:r>
            <a:r>
              <a:rPr lang="en-US" sz="1400" dirty="0"/>
              <a:t>Option to revise rating based on median score</a:t>
            </a:r>
            <a:endParaRPr lang="en-US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D6A7A-EEEC-1C5F-F40E-BC0C7E8C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79" y="1075122"/>
            <a:ext cx="6272725" cy="366197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636FD4F-8730-3787-6D4C-01E72CB24F46}"/>
              </a:ext>
            </a:extLst>
          </p:cNvPr>
          <p:cNvSpPr/>
          <p:nvPr/>
        </p:nvSpPr>
        <p:spPr>
          <a:xfrm>
            <a:off x="2919354" y="3048000"/>
            <a:ext cx="5890250" cy="1690939"/>
          </a:xfrm>
          <a:prstGeom prst="frame">
            <a:avLst>
              <a:gd name="adj1" fmla="val 20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9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3C6FC-FAFC-3345-DB41-A6545A33ED26}"/>
              </a:ext>
            </a:extLst>
          </p:cNvPr>
          <p:cNvSpPr txBox="1"/>
          <p:nvPr/>
        </p:nvSpPr>
        <p:spPr>
          <a:xfrm>
            <a:off x="354870" y="2203616"/>
            <a:ext cx="191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Round 3 Survey: </a:t>
            </a:r>
            <a:endParaRPr lang="en-US" sz="1400" dirty="0"/>
          </a:p>
          <a:p>
            <a:pPr algn="l"/>
            <a:r>
              <a:rPr lang="en-US" sz="1400" dirty="0"/>
              <a:t>Rate 8 new strategies proposed by Delphi panel in Rounds 1+2</a:t>
            </a:r>
            <a:endParaRPr lang="en-US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24888" y="255444"/>
            <a:ext cx="883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Delphi panel to achieve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consensus on strategies to support OUD care transitions following hospitalization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A4FC7-C3A9-9FA3-CB02-BF33782C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1" y="1205596"/>
            <a:ext cx="6819251" cy="349080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9541831-5FAA-E361-8710-B312EE7F2E6C}"/>
              </a:ext>
            </a:extLst>
          </p:cNvPr>
          <p:cNvSpPr/>
          <p:nvPr/>
        </p:nvSpPr>
        <p:spPr>
          <a:xfrm>
            <a:off x="2199861" y="1684392"/>
            <a:ext cx="6885511" cy="823045"/>
          </a:xfrm>
          <a:prstGeom prst="frame">
            <a:avLst>
              <a:gd name="adj1" fmla="val 25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5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6EA982-9E64-6EE9-0879-15D646DEF9DD}"/>
              </a:ext>
            </a:extLst>
          </p:cNvPr>
          <p:cNvGrpSpPr/>
          <p:nvPr/>
        </p:nvGrpSpPr>
        <p:grpSpPr>
          <a:xfrm>
            <a:off x="1624048" y="2257959"/>
            <a:ext cx="4062980" cy="1206793"/>
            <a:chOff x="1624048" y="2257959"/>
            <a:chExt cx="4062980" cy="120679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EE798B2-68A3-F21D-1DF8-E99AB8A966A1}"/>
                </a:ext>
              </a:extLst>
            </p:cNvPr>
            <p:cNvSpPr/>
            <p:nvPr/>
          </p:nvSpPr>
          <p:spPr>
            <a:xfrm>
              <a:off x="1624048" y="2257959"/>
              <a:ext cx="1445280" cy="622188"/>
            </a:xfrm>
            <a:custGeom>
              <a:avLst/>
              <a:gdLst>
                <a:gd name="connsiteX0" fmla="*/ 0 w 1445280"/>
                <a:gd name="connsiteY0" fmla="*/ 62219 h 622188"/>
                <a:gd name="connsiteX1" fmla="*/ 62219 w 1445280"/>
                <a:gd name="connsiteY1" fmla="*/ 0 h 622188"/>
                <a:gd name="connsiteX2" fmla="*/ 1383061 w 1445280"/>
                <a:gd name="connsiteY2" fmla="*/ 0 h 622188"/>
                <a:gd name="connsiteX3" fmla="*/ 1445280 w 1445280"/>
                <a:gd name="connsiteY3" fmla="*/ 62219 h 622188"/>
                <a:gd name="connsiteX4" fmla="*/ 1445280 w 1445280"/>
                <a:gd name="connsiteY4" fmla="*/ 559969 h 622188"/>
                <a:gd name="connsiteX5" fmla="*/ 1383061 w 1445280"/>
                <a:gd name="connsiteY5" fmla="*/ 622188 h 622188"/>
                <a:gd name="connsiteX6" fmla="*/ 62219 w 1445280"/>
                <a:gd name="connsiteY6" fmla="*/ 622188 h 622188"/>
                <a:gd name="connsiteX7" fmla="*/ 0 w 1445280"/>
                <a:gd name="connsiteY7" fmla="*/ 559969 h 622188"/>
                <a:gd name="connsiteX8" fmla="*/ 0 w 1445280"/>
                <a:gd name="connsiteY8" fmla="*/ 62219 h 62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622188">
                  <a:moveTo>
                    <a:pt x="0" y="62219"/>
                  </a:moveTo>
                  <a:cubicBezTo>
                    <a:pt x="0" y="27856"/>
                    <a:pt x="27856" y="0"/>
                    <a:pt x="62219" y="0"/>
                  </a:cubicBezTo>
                  <a:lnTo>
                    <a:pt x="1383061" y="0"/>
                  </a:lnTo>
                  <a:cubicBezTo>
                    <a:pt x="1417424" y="0"/>
                    <a:pt x="1445280" y="27856"/>
                    <a:pt x="1445280" y="62219"/>
                  </a:cubicBezTo>
                  <a:lnTo>
                    <a:pt x="1445280" y="559969"/>
                  </a:lnTo>
                  <a:cubicBezTo>
                    <a:pt x="1445280" y="594332"/>
                    <a:pt x="1417424" y="622188"/>
                    <a:pt x="1383061" y="622188"/>
                  </a:cubicBezTo>
                  <a:lnTo>
                    <a:pt x="62219" y="622188"/>
                  </a:lnTo>
                  <a:cubicBezTo>
                    <a:pt x="27856" y="622188"/>
                    <a:pt x="0" y="594332"/>
                    <a:pt x="0" y="559969"/>
                  </a:cubicBezTo>
                  <a:lnTo>
                    <a:pt x="0" y="622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249306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1</a:t>
              </a:r>
              <a:r>
                <a:rPr lang="en-US" sz="1100" kern="1200" dirty="0"/>
                <a:t>: Concept Mapping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60C614E-EB8C-1E6E-F7EB-CC57058BDAB7}"/>
                </a:ext>
              </a:extLst>
            </p:cNvPr>
            <p:cNvSpPr/>
            <p:nvPr/>
          </p:nvSpPr>
          <p:spPr>
            <a:xfrm>
              <a:off x="1920070" y="2672752"/>
              <a:ext cx="1445280" cy="792000"/>
            </a:xfrm>
            <a:custGeom>
              <a:avLst/>
              <a:gdLst>
                <a:gd name="connsiteX0" fmla="*/ 0 w 1445280"/>
                <a:gd name="connsiteY0" fmla="*/ 79200 h 792000"/>
                <a:gd name="connsiteX1" fmla="*/ 79200 w 1445280"/>
                <a:gd name="connsiteY1" fmla="*/ 0 h 792000"/>
                <a:gd name="connsiteX2" fmla="*/ 1366080 w 1445280"/>
                <a:gd name="connsiteY2" fmla="*/ 0 h 792000"/>
                <a:gd name="connsiteX3" fmla="*/ 1445280 w 1445280"/>
                <a:gd name="connsiteY3" fmla="*/ 79200 h 792000"/>
                <a:gd name="connsiteX4" fmla="*/ 1445280 w 1445280"/>
                <a:gd name="connsiteY4" fmla="*/ 712800 h 792000"/>
                <a:gd name="connsiteX5" fmla="*/ 1366080 w 1445280"/>
                <a:gd name="connsiteY5" fmla="*/ 792000 h 792000"/>
                <a:gd name="connsiteX6" fmla="*/ 79200 w 1445280"/>
                <a:gd name="connsiteY6" fmla="*/ 792000 h 792000"/>
                <a:gd name="connsiteX7" fmla="*/ 0 w 1445280"/>
                <a:gd name="connsiteY7" fmla="*/ 712800 h 792000"/>
                <a:gd name="connsiteX8" fmla="*/ 0 w 1445280"/>
                <a:gd name="connsiteY8" fmla="*/ 792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792000">
                  <a:moveTo>
                    <a:pt x="0" y="79200"/>
                  </a:moveTo>
                  <a:cubicBezTo>
                    <a:pt x="0" y="35459"/>
                    <a:pt x="35459" y="0"/>
                    <a:pt x="79200" y="0"/>
                  </a:cubicBezTo>
                  <a:lnTo>
                    <a:pt x="1366080" y="0"/>
                  </a:lnTo>
                  <a:cubicBezTo>
                    <a:pt x="1409821" y="0"/>
                    <a:pt x="1445280" y="35459"/>
                    <a:pt x="1445280" y="79200"/>
                  </a:cubicBezTo>
                  <a:lnTo>
                    <a:pt x="1445280" y="712800"/>
                  </a:lnTo>
                  <a:cubicBezTo>
                    <a:pt x="1445280" y="756541"/>
                    <a:pt x="1409821" y="792000"/>
                    <a:pt x="1366080" y="792000"/>
                  </a:cubicBezTo>
                  <a:lnTo>
                    <a:pt x="79200" y="792000"/>
                  </a:lnTo>
                  <a:cubicBezTo>
                    <a:pt x="35459" y="792000"/>
                    <a:pt x="0" y="756541"/>
                    <a:pt x="0" y="712800"/>
                  </a:cubicBezTo>
                  <a:lnTo>
                    <a:pt x="0" y="79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429" tIns="101429" rIns="101429" bIns="101429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Expert team forms initial taxonomy items based on scoping review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DDD601-6C70-0DE9-4262-7AA0F6A649BD}"/>
                </a:ext>
              </a:extLst>
            </p:cNvPr>
            <p:cNvSpPr/>
            <p:nvPr/>
          </p:nvSpPr>
          <p:spPr>
            <a:xfrm>
              <a:off x="3288428" y="2285439"/>
              <a:ext cx="464490" cy="359833"/>
            </a:xfrm>
            <a:custGeom>
              <a:avLst/>
              <a:gdLst>
                <a:gd name="connsiteX0" fmla="*/ 0 w 464490"/>
                <a:gd name="connsiteY0" fmla="*/ 71967 h 359833"/>
                <a:gd name="connsiteX1" fmla="*/ 284574 w 464490"/>
                <a:gd name="connsiteY1" fmla="*/ 71967 h 359833"/>
                <a:gd name="connsiteX2" fmla="*/ 284574 w 464490"/>
                <a:gd name="connsiteY2" fmla="*/ 0 h 359833"/>
                <a:gd name="connsiteX3" fmla="*/ 464490 w 464490"/>
                <a:gd name="connsiteY3" fmla="*/ 179917 h 359833"/>
                <a:gd name="connsiteX4" fmla="*/ 284574 w 464490"/>
                <a:gd name="connsiteY4" fmla="*/ 359833 h 359833"/>
                <a:gd name="connsiteX5" fmla="*/ 284574 w 464490"/>
                <a:gd name="connsiteY5" fmla="*/ 287866 h 359833"/>
                <a:gd name="connsiteX6" fmla="*/ 0 w 464490"/>
                <a:gd name="connsiteY6" fmla="*/ 287866 h 359833"/>
                <a:gd name="connsiteX7" fmla="*/ 0 w 464490"/>
                <a:gd name="connsiteY7" fmla="*/ 71967 h 35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490" h="359833">
                  <a:moveTo>
                    <a:pt x="0" y="71967"/>
                  </a:moveTo>
                  <a:lnTo>
                    <a:pt x="284574" y="71967"/>
                  </a:lnTo>
                  <a:lnTo>
                    <a:pt x="284574" y="0"/>
                  </a:lnTo>
                  <a:lnTo>
                    <a:pt x="464490" y="179917"/>
                  </a:lnTo>
                  <a:lnTo>
                    <a:pt x="284574" y="359833"/>
                  </a:lnTo>
                  <a:lnTo>
                    <a:pt x="284574" y="287866"/>
                  </a:lnTo>
                  <a:lnTo>
                    <a:pt x="0" y="287866"/>
                  </a:lnTo>
                  <a:lnTo>
                    <a:pt x="0" y="7196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967" rIns="107950" bIns="7196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1E02BD-8399-9304-E39A-57E546DC1412}"/>
                </a:ext>
              </a:extLst>
            </p:cNvPr>
            <p:cNvSpPr/>
            <p:nvPr/>
          </p:nvSpPr>
          <p:spPr>
            <a:xfrm>
              <a:off x="3945726" y="2257959"/>
              <a:ext cx="1445280" cy="622188"/>
            </a:xfrm>
            <a:custGeom>
              <a:avLst/>
              <a:gdLst>
                <a:gd name="connsiteX0" fmla="*/ 0 w 1445280"/>
                <a:gd name="connsiteY0" fmla="*/ 62219 h 622188"/>
                <a:gd name="connsiteX1" fmla="*/ 62219 w 1445280"/>
                <a:gd name="connsiteY1" fmla="*/ 0 h 622188"/>
                <a:gd name="connsiteX2" fmla="*/ 1383061 w 1445280"/>
                <a:gd name="connsiteY2" fmla="*/ 0 h 622188"/>
                <a:gd name="connsiteX3" fmla="*/ 1445280 w 1445280"/>
                <a:gd name="connsiteY3" fmla="*/ 62219 h 622188"/>
                <a:gd name="connsiteX4" fmla="*/ 1445280 w 1445280"/>
                <a:gd name="connsiteY4" fmla="*/ 559969 h 622188"/>
                <a:gd name="connsiteX5" fmla="*/ 1383061 w 1445280"/>
                <a:gd name="connsiteY5" fmla="*/ 622188 h 622188"/>
                <a:gd name="connsiteX6" fmla="*/ 62219 w 1445280"/>
                <a:gd name="connsiteY6" fmla="*/ 622188 h 622188"/>
                <a:gd name="connsiteX7" fmla="*/ 0 w 1445280"/>
                <a:gd name="connsiteY7" fmla="*/ 559969 h 622188"/>
                <a:gd name="connsiteX8" fmla="*/ 0 w 1445280"/>
                <a:gd name="connsiteY8" fmla="*/ 62219 h 62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622188">
                  <a:moveTo>
                    <a:pt x="0" y="62219"/>
                  </a:moveTo>
                  <a:cubicBezTo>
                    <a:pt x="0" y="27856"/>
                    <a:pt x="27856" y="0"/>
                    <a:pt x="62219" y="0"/>
                  </a:cubicBezTo>
                  <a:lnTo>
                    <a:pt x="1383061" y="0"/>
                  </a:lnTo>
                  <a:cubicBezTo>
                    <a:pt x="1417424" y="0"/>
                    <a:pt x="1445280" y="27856"/>
                    <a:pt x="1445280" y="62219"/>
                  </a:cubicBezTo>
                  <a:lnTo>
                    <a:pt x="1445280" y="559969"/>
                  </a:lnTo>
                  <a:cubicBezTo>
                    <a:pt x="1445280" y="594332"/>
                    <a:pt x="1417424" y="622188"/>
                    <a:pt x="1383061" y="622188"/>
                  </a:cubicBezTo>
                  <a:lnTo>
                    <a:pt x="62219" y="622188"/>
                  </a:lnTo>
                  <a:cubicBezTo>
                    <a:pt x="27856" y="622188"/>
                    <a:pt x="0" y="594332"/>
                    <a:pt x="0" y="559969"/>
                  </a:cubicBezTo>
                  <a:lnTo>
                    <a:pt x="0" y="622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249306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2: </a:t>
              </a:r>
              <a:r>
                <a:rPr lang="en-US" sz="1100" kern="1200" dirty="0"/>
                <a:t>Delphi Consensus Process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720476E-3B6F-8BE1-C1A7-1D2292DAB1BA}"/>
                </a:ext>
              </a:extLst>
            </p:cNvPr>
            <p:cNvSpPr/>
            <p:nvPr/>
          </p:nvSpPr>
          <p:spPr>
            <a:xfrm>
              <a:off x="4241748" y="2672752"/>
              <a:ext cx="1445280" cy="792000"/>
            </a:xfrm>
            <a:custGeom>
              <a:avLst/>
              <a:gdLst>
                <a:gd name="connsiteX0" fmla="*/ 0 w 1445280"/>
                <a:gd name="connsiteY0" fmla="*/ 79200 h 792000"/>
                <a:gd name="connsiteX1" fmla="*/ 79200 w 1445280"/>
                <a:gd name="connsiteY1" fmla="*/ 0 h 792000"/>
                <a:gd name="connsiteX2" fmla="*/ 1366080 w 1445280"/>
                <a:gd name="connsiteY2" fmla="*/ 0 h 792000"/>
                <a:gd name="connsiteX3" fmla="*/ 1445280 w 1445280"/>
                <a:gd name="connsiteY3" fmla="*/ 79200 h 792000"/>
                <a:gd name="connsiteX4" fmla="*/ 1445280 w 1445280"/>
                <a:gd name="connsiteY4" fmla="*/ 712800 h 792000"/>
                <a:gd name="connsiteX5" fmla="*/ 1366080 w 1445280"/>
                <a:gd name="connsiteY5" fmla="*/ 792000 h 792000"/>
                <a:gd name="connsiteX6" fmla="*/ 79200 w 1445280"/>
                <a:gd name="connsiteY6" fmla="*/ 792000 h 792000"/>
                <a:gd name="connsiteX7" fmla="*/ 0 w 1445280"/>
                <a:gd name="connsiteY7" fmla="*/ 712800 h 792000"/>
                <a:gd name="connsiteX8" fmla="*/ 0 w 1445280"/>
                <a:gd name="connsiteY8" fmla="*/ 792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280" h="792000">
                  <a:moveTo>
                    <a:pt x="0" y="79200"/>
                  </a:moveTo>
                  <a:cubicBezTo>
                    <a:pt x="0" y="35459"/>
                    <a:pt x="35459" y="0"/>
                    <a:pt x="79200" y="0"/>
                  </a:cubicBezTo>
                  <a:lnTo>
                    <a:pt x="1366080" y="0"/>
                  </a:lnTo>
                  <a:cubicBezTo>
                    <a:pt x="1409821" y="0"/>
                    <a:pt x="1445280" y="35459"/>
                    <a:pt x="1445280" y="79200"/>
                  </a:cubicBezTo>
                  <a:lnTo>
                    <a:pt x="1445280" y="712800"/>
                  </a:lnTo>
                  <a:cubicBezTo>
                    <a:pt x="1445280" y="756541"/>
                    <a:pt x="1409821" y="792000"/>
                    <a:pt x="1366080" y="792000"/>
                  </a:cubicBezTo>
                  <a:lnTo>
                    <a:pt x="79200" y="792000"/>
                  </a:lnTo>
                  <a:cubicBezTo>
                    <a:pt x="35459" y="792000"/>
                    <a:pt x="0" y="756541"/>
                    <a:pt x="0" y="712800"/>
                  </a:cubicBezTo>
                  <a:lnTo>
                    <a:pt x="0" y="79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429" tIns="101429" rIns="101429" bIns="101429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3 rounds of surveys to assess consensus on taxonomy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16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9" y="1320577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E93AE72-914B-9C5F-0128-4010F20D4678}"/>
              </a:ext>
            </a:extLst>
          </p:cNvPr>
          <p:cNvGraphicFramePr/>
          <p:nvPr/>
        </p:nvGraphicFramePr>
        <p:xfrm>
          <a:off x="1620870" y="1057523"/>
          <a:ext cx="6391016" cy="36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64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C7E9A6-C4AA-E117-BED7-4785553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60" y="1140523"/>
            <a:ext cx="5988722" cy="39620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0CB614-AAC8-3753-7607-17586617653A}"/>
              </a:ext>
            </a:extLst>
          </p:cNvPr>
          <p:cNvSpPr/>
          <p:nvPr/>
        </p:nvSpPr>
        <p:spPr>
          <a:xfrm>
            <a:off x="5601903" y="1216548"/>
            <a:ext cx="3408790" cy="1969413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54740" y="200412"/>
            <a:ext cx="883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ratings on impact and feasibility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BAF9D-FC12-60CA-EC2F-B6B7CE712DB1}"/>
              </a:ext>
            </a:extLst>
          </p:cNvPr>
          <p:cNvSpPr/>
          <p:nvPr/>
        </p:nvSpPr>
        <p:spPr>
          <a:xfrm>
            <a:off x="7507705" y="1216549"/>
            <a:ext cx="1509076" cy="920259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E6A46-9B9D-BECA-EC63-B5B9D0818729}"/>
              </a:ext>
            </a:extLst>
          </p:cNvPr>
          <p:cNvSpPr txBox="1"/>
          <p:nvPr/>
        </p:nvSpPr>
        <p:spPr>
          <a:xfrm>
            <a:off x="127220" y="580396"/>
            <a:ext cx="8384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“strong agreement”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&gt;75% within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3pts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median </a:t>
            </a:r>
          </a:p>
          <a:p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“moderate agreement”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51-74%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3pts of median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“poor agreement” 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&lt;51%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within 3pts of median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B5169-F816-E4CE-99B8-17166D24912F}"/>
              </a:ext>
            </a:extLst>
          </p:cNvPr>
          <p:cNvSpPr txBox="1"/>
          <p:nvPr/>
        </p:nvSpPr>
        <p:spPr>
          <a:xfrm>
            <a:off x="8328812" y="858198"/>
            <a:ext cx="59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BE104-307A-D75C-52DA-65117677D17C}"/>
              </a:ext>
            </a:extLst>
          </p:cNvPr>
          <p:cNvSpPr txBox="1"/>
          <p:nvPr/>
        </p:nvSpPr>
        <p:spPr>
          <a:xfrm>
            <a:off x="6343442" y="903561"/>
            <a:ext cx="96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Medium</a:t>
            </a:r>
          </a:p>
        </p:txBody>
      </p:sp>
    </p:spTree>
    <p:extLst>
      <p:ext uri="{BB962C8B-B14F-4D97-AF65-F5344CB8AC3E}">
        <p14:creationId xmlns:p14="http://schemas.microsoft.com/office/powerpoint/2010/main" val="19290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FCFB8F6-18E8-A7FC-3B0A-A88F2541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36" y="897392"/>
            <a:ext cx="6006928" cy="3757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E56ADA-CA76-0FA9-AC8F-80ADF89F07CC}"/>
              </a:ext>
            </a:extLst>
          </p:cNvPr>
          <p:cNvSpPr txBox="1"/>
          <p:nvPr/>
        </p:nvSpPr>
        <p:spPr>
          <a:xfrm>
            <a:off x="60960" y="255444"/>
            <a:ext cx="889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results and inform final taxonomy of 22 strategies within five domains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EAF99-E767-B056-EA8D-7102AD16C624}"/>
              </a:ext>
            </a:extLst>
          </p:cNvPr>
          <p:cNvSpPr txBox="1"/>
          <p:nvPr/>
        </p:nvSpPr>
        <p:spPr>
          <a:xfrm>
            <a:off x="5128591" y="1049572"/>
            <a:ext cx="18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9784F-90E0-F5D2-1544-8AB1148329E7}"/>
              </a:ext>
            </a:extLst>
          </p:cNvPr>
          <p:cNvSpPr txBox="1"/>
          <p:nvPr/>
        </p:nvSpPr>
        <p:spPr>
          <a:xfrm>
            <a:off x="5758070" y="1564083"/>
            <a:ext cx="18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9386E-3D2D-FC59-1D35-4A3330AE3345}"/>
              </a:ext>
            </a:extLst>
          </p:cNvPr>
          <p:cNvSpPr txBox="1"/>
          <p:nvPr/>
        </p:nvSpPr>
        <p:spPr>
          <a:xfrm>
            <a:off x="6069497" y="2833968"/>
            <a:ext cx="18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4562F-C1CB-D48B-B110-A551F8CF50EC}"/>
              </a:ext>
            </a:extLst>
          </p:cNvPr>
          <p:cNvSpPr txBox="1"/>
          <p:nvPr/>
        </p:nvSpPr>
        <p:spPr>
          <a:xfrm>
            <a:off x="5849510" y="2987856"/>
            <a:ext cx="18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CCD80-CF9B-0BD2-92D0-48A89AB6BCD0}"/>
              </a:ext>
            </a:extLst>
          </p:cNvPr>
          <p:cNvSpPr txBox="1"/>
          <p:nvPr/>
        </p:nvSpPr>
        <p:spPr>
          <a:xfrm>
            <a:off x="7267303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800" i="1" dirty="0">
                <a:solidFill>
                  <a:srgbClr val="53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Krawczyk et al.., J Gen Int Med (In Press)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0A19D-15A5-7BD4-9F15-ABAEC7F18D14}"/>
              </a:ext>
            </a:extLst>
          </p:cNvPr>
          <p:cNvSpPr txBox="1"/>
          <p:nvPr/>
        </p:nvSpPr>
        <p:spPr>
          <a:xfrm>
            <a:off x="1802675" y="4654972"/>
            <a:ext cx="5921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*Rated as both high in impact and feasibility</a:t>
            </a:r>
            <a:endParaRPr lang="en-US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F6E4C-CB34-47BF-F5FD-2B1E589F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and next steps!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A0DC62-15C2-5ACB-5098-50B2DD31AA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5933" y="844598"/>
            <a:ext cx="8591450" cy="26517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Strategies to best support the transition of OUD patients from hospitals to community-based treatment have been underexplored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Our study was able to establish expert consensus on 22 impactful and feasible strategies to support OUD care transitions from the hospital to community-based MOUD treatment</a:t>
            </a:r>
          </a:p>
          <a:p>
            <a:pPr marL="512763" lvl="2" indent="-285750"/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MOUD initiation in hospital, discussing MOUD treatment options, bridge buprenorphine  (prescribed or dispensed) </a:t>
            </a:r>
            <a:r>
              <a:rPr lang="en-US" b="0" i="1" dirty="0">
                <a:solidFill>
                  <a:schemeClr val="tx1">
                    <a:lumMod val="50000"/>
                  </a:schemeClr>
                </a:solidFill>
              </a:rPr>
              <a:t>were found to have highest impact and feasibility</a:t>
            </a:r>
          </a:p>
          <a:p>
            <a:pPr marL="512763" lvl="2" indent="-285750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This taxonomy can set the stage for future work to study the direct impact of these strategies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(especially those less researched)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, alone and in combination, on patient outcomes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Success will depend on how well these strategies can be implemented across diverse hospital settings with variable resources</a:t>
            </a:r>
          </a:p>
          <a:p>
            <a:pPr marL="512763" lvl="2" indent="-285750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3EF0F-D0F0-1A0A-C7A5-FCA1C429A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8037C-93A5-85BD-284D-0E13084A3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Division/Department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F1A459-D4E3-7879-0196-CADD247D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5" y="1143324"/>
            <a:ext cx="4865784" cy="37295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323A8-5B4E-BBE1-7128-94CABD03853F}"/>
              </a:ext>
            </a:extLst>
          </p:cNvPr>
          <p:cNvCxnSpPr>
            <a:cxnSpLocks/>
          </p:cNvCxnSpPr>
          <p:nvPr/>
        </p:nvCxnSpPr>
        <p:spPr>
          <a:xfrm>
            <a:off x="4945203" y="2403133"/>
            <a:ext cx="0" cy="99104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6264-9EB0-EC40-991D-C5D565B9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65" y="285050"/>
            <a:ext cx="8741470" cy="100317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Medications for OUD are highly effective</a:t>
            </a:r>
            <a:br>
              <a:rPr lang="en-US" sz="2600" dirty="0">
                <a:solidFill>
                  <a:schemeClr val="accent1"/>
                </a:solidFill>
              </a:rPr>
            </a:br>
            <a:br>
              <a:rPr lang="en-US" sz="1200" u="sng" dirty="0">
                <a:solidFill>
                  <a:srgbClr val="C00000"/>
                </a:solidFill>
              </a:rPr>
            </a:br>
            <a:r>
              <a:rPr lang="en-US" sz="2600" dirty="0">
                <a:solidFill>
                  <a:srgbClr val="C00000"/>
                </a:solidFill>
              </a:rPr>
              <a:t>Yet, 87% </a:t>
            </a:r>
            <a:r>
              <a:rPr lang="en-US" sz="2600" dirty="0"/>
              <a:t>of people with OUD do not receive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12107"/>
            <a:ext cx="2818210" cy="2693194"/>
          </a:xfrm>
        </p:spPr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86A19-F923-774F-A1DB-D1234D91B9A5}"/>
              </a:ext>
            </a:extLst>
          </p:cNvPr>
          <p:cNvSpPr txBox="1"/>
          <p:nvPr/>
        </p:nvSpPr>
        <p:spPr>
          <a:xfrm>
            <a:off x="3088084" y="2250523"/>
            <a:ext cx="2116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53565A"/>
                </a:solidFill>
                <a:latin typeface="Arial"/>
              </a:rPr>
              <a:t>Estimated OUD prevalence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7F622-12CA-9A4F-A92F-40428E688E85}"/>
              </a:ext>
            </a:extLst>
          </p:cNvPr>
          <p:cNvSpPr txBox="1"/>
          <p:nvPr/>
        </p:nvSpPr>
        <p:spPr>
          <a:xfrm>
            <a:off x="3184813" y="3243501"/>
            <a:ext cx="2019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chemeClr val="accent5"/>
                </a:solidFill>
                <a:latin typeface="Arial"/>
              </a:rPr>
              <a:t>People receiving MOUD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DC52B6-63FC-4041-8F86-A845CD1203CC}"/>
              </a:ext>
            </a:extLst>
          </p:cNvPr>
          <p:cNvSpPr txBox="1"/>
          <p:nvPr/>
        </p:nvSpPr>
        <p:spPr>
          <a:xfrm>
            <a:off x="63563" y="4817752"/>
            <a:ext cx="382979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srgbClr val="5356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Krawczyk, N., Rivera, B., Jent, V., Jones, C.M., Keyes, K., </a:t>
            </a:r>
            <a:r>
              <a:rPr lang="en-US" sz="750" dirty="0" err="1">
                <a:solidFill>
                  <a:srgbClr val="5356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Cerdá</a:t>
            </a:r>
            <a:r>
              <a:rPr lang="en-US" sz="750" dirty="0">
                <a:solidFill>
                  <a:srgbClr val="5356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</a:t>
            </a:r>
            <a:r>
              <a:rPr lang="en-US" sz="750" dirty="0">
                <a:solidFill>
                  <a:srgbClr val="53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50" i="1" dirty="0">
                <a:solidFill>
                  <a:srgbClr val="53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Int J. Drug Policy (2022)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8B560-A792-BE9D-A547-8EAB7C1B8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1" t="42504" r="5531" b="6390"/>
          <a:stretch/>
        </p:blipFill>
        <p:spPr>
          <a:xfrm>
            <a:off x="5411199" y="1656930"/>
            <a:ext cx="3413365" cy="19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F913DB6-A9B5-ED50-8AC5-81E513E5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1" y="-825893"/>
            <a:ext cx="5175504" cy="2267712"/>
          </a:xfrm>
        </p:spPr>
        <p:txBody>
          <a:bodyPr/>
          <a:lstStyle/>
          <a:p>
            <a:r>
              <a:rPr lang="en-US" sz="4200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7238F-6AE4-E9F3-A33F-9148FED72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Subtitle 9">
            <a:extLst>
              <a:ext uri="{FF2B5EF4-FFF2-40B4-BE49-F238E27FC236}">
                <a16:creationId xmlns:a16="http://schemas.microsoft.com/office/drawing/2014/main" id="{63CFACED-185C-30BF-61F1-255AC5B6766F}"/>
              </a:ext>
            </a:extLst>
          </p:cNvPr>
          <p:cNvSpPr txBox="1">
            <a:spLocks/>
          </p:cNvSpPr>
          <p:nvPr/>
        </p:nvSpPr>
        <p:spPr>
          <a:xfrm>
            <a:off x="2986393" y="-1605808"/>
            <a:ext cx="7276357" cy="96741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13" indent="-227013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375" indent="-233363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5475" indent="-16510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F504147E-8497-48D7-3A52-61742C74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19" y="945917"/>
            <a:ext cx="291458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Megan Miller, MPH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Honora Englander, 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Bianca D. Rivera, MPH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Daniel Schatz, MD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 Chang, PhD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Magdalena Cerdá, DrPH, MPH </a:t>
            </a:r>
            <a:endParaRPr lang="en-US" altLang="en-US" sz="1400" baseline="30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Carolyn Berry, PhD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Jennifer McNeely, MD, 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2"/>
                </a:solidFill>
                <a:hlinkClick r:id="rId2"/>
              </a:rPr>
              <a:t>Noa.Krawczyk@nyulangone.org</a:t>
            </a:r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chemeClr val="tx2"/>
                </a:solidFill>
              </a:rPr>
              <a:t>  Twitter/X  @</a:t>
            </a:r>
            <a:r>
              <a:rPr lang="en-US" sz="1400" b="1" dirty="0" err="1">
                <a:solidFill>
                  <a:schemeClr val="tx2"/>
                </a:solidFill>
              </a:rPr>
              <a:t>NoaKrawczyk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D7DDD15-95FA-FE1E-DA8A-04A0B344E8F1}"/>
              </a:ext>
            </a:extLst>
          </p:cNvPr>
          <p:cNvSpPr txBox="1">
            <a:spLocks/>
          </p:cNvSpPr>
          <p:nvPr/>
        </p:nvSpPr>
        <p:spPr>
          <a:xfrm>
            <a:off x="925601" y="4634250"/>
            <a:ext cx="87875" cy="767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EEEA1A-CB49-3744-AA40-B896987410F9}" type="slidenum">
              <a:rPr lang="en-US" sz="900" smtClean="0"/>
              <a:pPr/>
              <a:t>30</a:t>
            </a:fld>
            <a:endParaRPr lang="en-US" sz="900" dirty="0"/>
          </a:p>
        </p:txBody>
      </p:sp>
      <p:pic>
        <p:nvPicPr>
          <p:cNvPr id="3" name="Picture 2" descr="Jennifer McNeely">
            <a:extLst>
              <a:ext uri="{FF2B5EF4-FFF2-40B4-BE49-F238E27FC236}">
                <a16:creationId xmlns:a16="http://schemas.microsoft.com/office/drawing/2014/main" id="{116C1EE3-B366-B721-978F-1F6F5021E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5569" r="24762" b="32653"/>
          <a:stretch/>
        </p:blipFill>
        <p:spPr bwMode="auto">
          <a:xfrm>
            <a:off x="5731491" y="1363427"/>
            <a:ext cx="1085253" cy="10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arolyn Berry">
            <a:extLst>
              <a:ext uri="{FF2B5EF4-FFF2-40B4-BE49-F238E27FC236}">
                <a16:creationId xmlns:a16="http://schemas.microsoft.com/office/drawing/2014/main" id="{B6CD40A3-2B0A-EA77-DD87-5F8A52C51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2911" r="24951" b="41045"/>
          <a:stretch/>
        </p:blipFill>
        <p:spPr bwMode="auto">
          <a:xfrm>
            <a:off x="7343337" y="1342350"/>
            <a:ext cx="1092464" cy="10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agdalena Cerda">
            <a:extLst>
              <a:ext uri="{FF2B5EF4-FFF2-40B4-BE49-F238E27FC236}">
                <a16:creationId xmlns:a16="http://schemas.microsoft.com/office/drawing/2014/main" id="{EEC4F9FC-E263-96D5-1B1E-333F9D56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8" t="9660" r="26381" b="32000"/>
          <a:stretch/>
        </p:blipFill>
        <p:spPr bwMode="auto">
          <a:xfrm>
            <a:off x="4026145" y="1363184"/>
            <a:ext cx="1105318" cy="10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aniel Schatz">
            <a:extLst>
              <a:ext uri="{FF2B5EF4-FFF2-40B4-BE49-F238E27FC236}">
                <a16:creationId xmlns:a16="http://schemas.microsoft.com/office/drawing/2014/main" id="{2EF62EE3-D2F7-E38A-15CC-C5A4DFEF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78" y="2960707"/>
            <a:ext cx="1010911" cy="10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Charles J. Neighbors">
            <a:extLst>
              <a:ext uri="{FF2B5EF4-FFF2-40B4-BE49-F238E27FC236}">
                <a16:creationId xmlns:a16="http://schemas.microsoft.com/office/drawing/2014/main" id="{64280DF0-1400-B13B-66DB-E7E9FE14A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9" t="11955" r="28001" b="30212"/>
          <a:stretch/>
        </p:blipFill>
        <p:spPr bwMode="auto">
          <a:xfrm>
            <a:off x="4648805" y="2960482"/>
            <a:ext cx="965317" cy="9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ildi Hagedorn | Medical School">
            <a:extLst>
              <a:ext uri="{FF2B5EF4-FFF2-40B4-BE49-F238E27FC236}">
                <a16:creationId xmlns:a16="http://schemas.microsoft.com/office/drawing/2014/main" id="{4F1419E3-E34E-E111-87F2-BA4C6CCCC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5080" r="4738" b="30074"/>
          <a:stretch/>
        </p:blipFill>
        <p:spPr bwMode="auto">
          <a:xfrm>
            <a:off x="5757088" y="2977624"/>
            <a:ext cx="965317" cy="9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onora L. Englander MD | OHSU People | OHSU">
            <a:extLst>
              <a:ext uri="{FF2B5EF4-FFF2-40B4-BE49-F238E27FC236}">
                <a16:creationId xmlns:a16="http://schemas.microsoft.com/office/drawing/2014/main" id="{8FF866C4-D679-7F76-BC8A-050D6E86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49" y="2977624"/>
            <a:ext cx="862894" cy="9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Charles Cleland">
            <a:extLst>
              <a:ext uri="{FF2B5EF4-FFF2-40B4-BE49-F238E27FC236}">
                <a16:creationId xmlns:a16="http://schemas.microsoft.com/office/drawing/2014/main" id="{7B6310F5-3CDE-6C98-A9F7-863BA3FE5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9" t="9116" r="28493" b="27864"/>
          <a:stretch/>
        </p:blipFill>
        <p:spPr bwMode="auto">
          <a:xfrm>
            <a:off x="8080809" y="2981684"/>
            <a:ext cx="936632" cy="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B5AD35-70D3-2026-8BF8-3633675CA381}"/>
              </a:ext>
            </a:extLst>
          </p:cNvPr>
          <p:cNvSpPr txBox="1"/>
          <p:nvPr/>
        </p:nvSpPr>
        <p:spPr>
          <a:xfrm>
            <a:off x="4182359" y="2455073"/>
            <a:ext cx="87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Magdalena Cerdá, DrPH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D4EBF-FAF6-89BB-B126-C54841244151}"/>
              </a:ext>
            </a:extLst>
          </p:cNvPr>
          <p:cNvSpPr txBox="1"/>
          <p:nvPr/>
        </p:nvSpPr>
        <p:spPr>
          <a:xfrm>
            <a:off x="5813828" y="2455073"/>
            <a:ext cx="96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Jennifer McNeely, MD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FCC74-A988-3D1B-C3B6-F93DD9D5EBBA}"/>
              </a:ext>
            </a:extLst>
          </p:cNvPr>
          <p:cNvSpPr txBox="1"/>
          <p:nvPr/>
        </p:nvSpPr>
        <p:spPr>
          <a:xfrm>
            <a:off x="7540376" y="2411754"/>
            <a:ext cx="76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Carolyn Berry, PhD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FD8FF-2B01-1073-D627-45BF602E0DA4}"/>
              </a:ext>
            </a:extLst>
          </p:cNvPr>
          <p:cNvSpPr txBox="1"/>
          <p:nvPr/>
        </p:nvSpPr>
        <p:spPr>
          <a:xfrm>
            <a:off x="6887691" y="3933685"/>
            <a:ext cx="95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Honora Englander, MD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6B40C-B10F-F3CA-6412-BC7B0508AC57}"/>
              </a:ext>
            </a:extLst>
          </p:cNvPr>
          <p:cNvSpPr txBox="1"/>
          <p:nvPr/>
        </p:nvSpPr>
        <p:spPr>
          <a:xfrm>
            <a:off x="5762344" y="3933685"/>
            <a:ext cx="100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err="1"/>
              <a:t>Hildi</a:t>
            </a:r>
            <a:r>
              <a:rPr lang="en-US" sz="900" dirty="0"/>
              <a:t> Hagedorn, PhD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7AB2D-BB5E-E764-F07B-F6748B491B34}"/>
              </a:ext>
            </a:extLst>
          </p:cNvPr>
          <p:cNvSpPr txBox="1"/>
          <p:nvPr/>
        </p:nvSpPr>
        <p:spPr>
          <a:xfrm>
            <a:off x="4617478" y="3906838"/>
            <a:ext cx="100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Charles Neighbors, PhD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6D5F30-0B82-BB68-70CB-A7B0C6D634E8}"/>
              </a:ext>
            </a:extLst>
          </p:cNvPr>
          <p:cNvSpPr txBox="1"/>
          <p:nvPr/>
        </p:nvSpPr>
        <p:spPr>
          <a:xfrm>
            <a:off x="10593459" y="3850490"/>
            <a:ext cx="22296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Charles Cleland, PhD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9254BD-2473-7F02-1960-F82F925E9503}"/>
              </a:ext>
            </a:extLst>
          </p:cNvPr>
          <p:cNvSpPr txBox="1"/>
          <p:nvPr/>
        </p:nvSpPr>
        <p:spPr>
          <a:xfrm>
            <a:off x="3381657" y="4026776"/>
            <a:ext cx="1786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Daniel Schatz, MD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EACB0-997F-B17D-A620-6DC0C811F69A}"/>
              </a:ext>
            </a:extLst>
          </p:cNvPr>
          <p:cNvSpPr txBox="1"/>
          <p:nvPr/>
        </p:nvSpPr>
        <p:spPr>
          <a:xfrm>
            <a:off x="7925604" y="3992648"/>
            <a:ext cx="22296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Charles Cleland, PhD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78D82C-DB6D-0536-3984-3B423B11D06D}"/>
              </a:ext>
            </a:extLst>
          </p:cNvPr>
          <p:cNvSpPr txBox="1"/>
          <p:nvPr/>
        </p:nvSpPr>
        <p:spPr>
          <a:xfrm>
            <a:off x="6443850" y="290929"/>
            <a:ext cx="2407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NIDA 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K01DA055758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E0BAEF-18E9-236D-5820-265FC20ECB8F}"/>
              </a:ext>
            </a:extLst>
          </p:cNvPr>
          <p:cNvSpPr txBox="1"/>
          <p:nvPr/>
        </p:nvSpPr>
        <p:spPr>
          <a:xfrm>
            <a:off x="4632742" y="866374"/>
            <a:ext cx="6425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Dream K01 Mentorship Team!</a:t>
            </a:r>
          </a:p>
        </p:txBody>
      </p:sp>
    </p:spTree>
    <p:extLst>
      <p:ext uri="{BB962C8B-B14F-4D97-AF65-F5344CB8AC3E}">
        <p14:creationId xmlns:p14="http://schemas.microsoft.com/office/powerpoint/2010/main" val="3907394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C183-BD58-87DB-D522-392A00D6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C2315-B327-EB1D-3A1F-E7C72B3F4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03171-0FB5-8A7F-2222-F3EDC3AB7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Division/Department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4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6620-10B7-6906-6C9F-576DB07B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71" y="1446199"/>
            <a:ext cx="3259218" cy="788447"/>
          </a:xfrm>
        </p:spPr>
        <p:txBody>
          <a:bodyPr/>
          <a:lstStyle/>
          <a:p>
            <a:r>
              <a:rPr lang="en-US" dirty="0"/>
              <a:t>Initiation of  MOUD in-hospital via addiction consults is highly effective at linking patients to 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6BF67-71EF-2F87-2C30-34990DEFA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AF758-6379-EF23-0907-461C0D08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27" y="436740"/>
            <a:ext cx="4671610" cy="4528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D2E57-453C-205E-FE44-CC2A82A75E9E}"/>
              </a:ext>
            </a:extLst>
          </p:cNvPr>
          <p:cNvSpPr txBox="1"/>
          <p:nvPr/>
        </p:nvSpPr>
        <p:spPr>
          <a:xfrm>
            <a:off x="2119093" y="2507029"/>
            <a:ext cx="120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Addiction consult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D6614-F394-BACC-A5A9-452D8C0DFD58}"/>
              </a:ext>
            </a:extLst>
          </p:cNvPr>
          <p:cNvSpPr txBox="1"/>
          <p:nvPr/>
        </p:nvSpPr>
        <p:spPr>
          <a:xfrm>
            <a:off x="1932109" y="3116630"/>
            <a:ext cx="120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No Addiction consult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9012734-F9CD-95B9-F64A-2B3F9DBDEAF8}"/>
              </a:ext>
            </a:extLst>
          </p:cNvPr>
          <p:cNvSpPr/>
          <p:nvPr/>
        </p:nvSpPr>
        <p:spPr>
          <a:xfrm>
            <a:off x="3095291" y="2619732"/>
            <a:ext cx="1128366" cy="16251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581E497-E5E5-B19B-D952-2D57AEB7A3F8}"/>
              </a:ext>
            </a:extLst>
          </p:cNvPr>
          <p:cNvSpPr/>
          <p:nvPr/>
        </p:nvSpPr>
        <p:spPr>
          <a:xfrm>
            <a:off x="3063545" y="3215727"/>
            <a:ext cx="1128366" cy="1625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2D802-F026-22A4-6428-C468170F0AE8}"/>
              </a:ext>
            </a:extLst>
          </p:cNvPr>
          <p:cNvSpPr txBox="1"/>
          <p:nvPr/>
        </p:nvSpPr>
        <p:spPr>
          <a:xfrm>
            <a:off x="5120640" y="1969485"/>
            <a:ext cx="1811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Still, only 12%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initiate MOUD following discharge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F85C6F-8D8C-C279-4586-74BACAFBE9F2}"/>
              </a:ext>
            </a:extLst>
          </p:cNvPr>
          <p:cNvSpPr/>
          <p:nvPr/>
        </p:nvSpPr>
        <p:spPr>
          <a:xfrm>
            <a:off x="7124073" y="4935751"/>
            <a:ext cx="24002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McNeely et al., JAMA Internal Medicine,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748B5A-3092-C573-C89B-2AD2E3D4F6AE}"/>
              </a:ext>
            </a:extLst>
          </p:cNvPr>
          <p:cNvSpPr txBox="1"/>
          <p:nvPr/>
        </p:nvSpPr>
        <p:spPr>
          <a:xfrm>
            <a:off x="2719984" y="1943554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^ 8x odds of MOUD initiation post-discharge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4262757-8247-D9D7-5A6F-F30176E433C9}"/>
              </a:ext>
            </a:extLst>
          </p:cNvPr>
          <p:cNvSpPr txBox="1">
            <a:spLocks/>
          </p:cNvSpPr>
          <p:nvPr/>
        </p:nvSpPr>
        <p:spPr>
          <a:xfrm>
            <a:off x="276171" y="4135164"/>
            <a:ext cx="3616559" cy="7884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89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Engagement in treatment post-discharge remains low…</a:t>
            </a:r>
          </a:p>
        </p:txBody>
      </p:sp>
    </p:spTree>
    <p:extLst>
      <p:ext uri="{BB962C8B-B14F-4D97-AF65-F5344CB8AC3E}">
        <p14:creationId xmlns:p14="http://schemas.microsoft.com/office/powerpoint/2010/main" val="33408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C7E9A6-C4AA-E117-BED7-4785553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0" y="1140523"/>
            <a:ext cx="4326651" cy="28624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0CB614-AAC8-3753-7607-17586617653A}"/>
              </a:ext>
            </a:extLst>
          </p:cNvPr>
          <p:cNvSpPr/>
          <p:nvPr/>
        </p:nvSpPr>
        <p:spPr>
          <a:xfrm>
            <a:off x="6599583" y="1216550"/>
            <a:ext cx="2411109" cy="1431234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C41671C-B031-E42F-51C4-16263BA9CD3F}"/>
              </a:ext>
            </a:extLst>
          </p:cNvPr>
          <p:cNvSpPr/>
          <p:nvPr/>
        </p:nvSpPr>
        <p:spPr>
          <a:xfrm rot="16200000">
            <a:off x="3938717" y="2465173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009B-8D87-BB94-E66E-33A818A811B8}"/>
              </a:ext>
            </a:extLst>
          </p:cNvPr>
          <p:cNvSpPr txBox="1"/>
          <p:nvPr/>
        </p:nvSpPr>
        <p:spPr>
          <a:xfrm>
            <a:off x="3720885" y="1680396"/>
            <a:ext cx="923371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3 Delphi 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28150-A7BD-58F1-4410-B29977127CD4}"/>
              </a:ext>
            </a:extLst>
          </p:cNvPr>
          <p:cNvSpPr/>
          <p:nvPr/>
        </p:nvSpPr>
        <p:spPr>
          <a:xfrm>
            <a:off x="3334378" y="1340341"/>
            <a:ext cx="1375193" cy="316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E41B-D673-B4A2-5C51-6448032B6333}"/>
              </a:ext>
            </a:extLst>
          </p:cNvPr>
          <p:cNvSpPr txBox="1"/>
          <p:nvPr/>
        </p:nvSpPr>
        <p:spPr>
          <a:xfrm>
            <a:off x="154740" y="200412"/>
            <a:ext cx="883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results and inform final taxonomy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098B72-B219-DFC4-AE99-03D5EE09B256}"/>
              </a:ext>
            </a:extLst>
          </p:cNvPr>
          <p:cNvGraphicFramePr>
            <a:graphicFrameLocks noGrp="1"/>
          </p:cNvGraphicFramePr>
          <p:nvPr/>
        </p:nvGraphicFramePr>
        <p:xfrm>
          <a:off x="209295" y="649624"/>
          <a:ext cx="4173419" cy="323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61">
                  <a:extLst>
                    <a:ext uri="{9D8B030D-6E8A-4147-A177-3AD203B41FA5}">
                      <a16:colId xmlns:a16="http://schemas.microsoft.com/office/drawing/2014/main" val="419495420"/>
                    </a:ext>
                  </a:extLst>
                </a:gridCol>
                <a:gridCol w="468445">
                  <a:extLst>
                    <a:ext uri="{9D8B030D-6E8A-4147-A177-3AD203B41FA5}">
                      <a16:colId xmlns:a16="http://schemas.microsoft.com/office/drawing/2014/main" val="4217278294"/>
                    </a:ext>
                  </a:extLst>
                </a:gridCol>
                <a:gridCol w="511030">
                  <a:extLst>
                    <a:ext uri="{9D8B030D-6E8A-4147-A177-3AD203B41FA5}">
                      <a16:colId xmlns:a16="http://schemas.microsoft.com/office/drawing/2014/main" val="2337026969"/>
                    </a:ext>
                  </a:extLst>
                </a:gridCol>
                <a:gridCol w="638788">
                  <a:extLst>
                    <a:ext uri="{9D8B030D-6E8A-4147-A177-3AD203B41FA5}">
                      <a16:colId xmlns:a16="http://schemas.microsoft.com/office/drawing/2014/main" val="3605737409"/>
                    </a:ext>
                  </a:extLst>
                </a:gridCol>
                <a:gridCol w="442597">
                  <a:extLst>
                    <a:ext uri="{9D8B030D-6E8A-4147-A177-3AD203B41FA5}">
                      <a16:colId xmlns:a16="http://schemas.microsoft.com/office/drawing/2014/main" val="21582245"/>
                    </a:ext>
                  </a:extLst>
                </a:gridCol>
                <a:gridCol w="664637">
                  <a:extLst>
                    <a:ext uri="{9D8B030D-6E8A-4147-A177-3AD203B41FA5}">
                      <a16:colId xmlns:a16="http://schemas.microsoft.com/office/drawing/2014/main" val="543543704"/>
                    </a:ext>
                  </a:extLst>
                </a:gridCol>
                <a:gridCol w="723961">
                  <a:extLst>
                    <a:ext uri="{9D8B030D-6E8A-4147-A177-3AD203B41FA5}">
                      <a16:colId xmlns:a16="http://schemas.microsoft.com/office/drawing/2014/main" val="2996159203"/>
                    </a:ext>
                  </a:extLst>
                </a:gridCol>
              </a:tblGrid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Impact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Feasibilty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13469"/>
                  </a:ext>
                </a:extLst>
              </a:tr>
              <a:tr h="3586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Median score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Percent in 3 pt range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Agreement level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Median score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Percent in 3 pt range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Agreement level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1530547125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92.5%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233846094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72%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1259785490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77%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4152479366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1749155161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488484085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044917514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178754488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2136918200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92.5%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2827278453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004007446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2236331170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67.5%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2060401214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911740423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1228718240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15*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89%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1582224422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16*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73%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68%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712877903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17*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78%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41%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Poor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510791769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18*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49%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Poor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1494897957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19*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2092917930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20*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Poor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3487919830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21*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433486104"/>
                  </a:ext>
                </a:extLst>
              </a:tr>
              <a:tr h="125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Strategy 22*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Moderate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41%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Poor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4" marR="41664" marT="0" marB="0"/>
                </a:tc>
                <a:extLst>
                  <a:ext uri="{0D108BD9-81ED-4DB2-BD59-A6C34878D82A}">
                    <a16:rowId xmlns:a16="http://schemas.microsoft.com/office/drawing/2014/main" val="42043895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A8537F-E342-E16C-3DAE-19FC808CB23E}"/>
              </a:ext>
            </a:extLst>
          </p:cNvPr>
          <p:cNvSpPr txBox="1"/>
          <p:nvPr/>
        </p:nvSpPr>
        <p:spPr>
          <a:xfrm>
            <a:off x="1117236" y="477357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*Participant added strategies, rated in Round 3 only (n = 37)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9A1E6D7-8139-6EE2-9E7F-7642CE3E9C4D}"/>
              </a:ext>
            </a:extLst>
          </p:cNvPr>
          <p:cNvSpPr/>
          <p:nvPr/>
        </p:nvSpPr>
        <p:spPr>
          <a:xfrm rot="16200000">
            <a:off x="4381110" y="2006446"/>
            <a:ext cx="494270" cy="420404"/>
          </a:xfrm>
          <a:prstGeom prst="downArrow">
            <a:avLst>
              <a:gd name="adj1" fmla="val 50000"/>
              <a:gd name="adj2" fmla="val 44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BAF9D-FC12-60CA-EC2F-B6B7CE712DB1}"/>
              </a:ext>
            </a:extLst>
          </p:cNvPr>
          <p:cNvSpPr/>
          <p:nvPr/>
        </p:nvSpPr>
        <p:spPr>
          <a:xfrm>
            <a:off x="7894742" y="1216550"/>
            <a:ext cx="1122038" cy="65995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E6A46-9B9D-BECA-EC63-B5B9D0818729}"/>
              </a:ext>
            </a:extLst>
          </p:cNvPr>
          <p:cNvSpPr txBox="1"/>
          <p:nvPr/>
        </p:nvSpPr>
        <p:spPr>
          <a:xfrm>
            <a:off x="643" y="3888885"/>
            <a:ext cx="8384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“strong agreement”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&gt;75% of responses fell within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3pts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median </a:t>
            </a:r>
          </a:p>
          <a:p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“moderate agreement”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51-74%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responses fell within 3pts of median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“poor agreement” 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&lt;51%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responses fell within 3pts of median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B5169-F816-E4CE-99B8-17166D24912F}"/>
              </a:ext>
            </a:extLst>
          </p:cNvPr>
          <p:cNvSpPr txBox="1"/>
          <p:nvPr/>
        </p:nvSpPr>
        <p:spPr>
          <a:xfrm>
            <a:off x="8547652" y="913295"/>
            <a:ext cx="59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BE104-307A-D75C-52DA-65117677D17C}"/>
              </a:ext>
            </a:extLst>
          </p:cNvPr>
          <p:cNvSpPr txBox="1"/>
          <p:nvPr/>
        </p:nvSpPr>
        <p:spPr>
          <a:xfrm>
            <a:off x="7187280" y="913295"/>
            <a:ext cx="96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Medium</a:t>
            </a:r>
          </a:p>
        </p:txBody>
      </p:sp>
    </p:spTree>
    <p:extLst>
      <p:ext uri="{BB962C8B-B14F-4D97-AF65-F5344CB8AC3E}">
        <p14:creationId xmlns:p14="http://schemas.microsoft.com/office/powerpoint/2010/main" val="21601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F6482-C32D-92CD-6C04-3CD7C267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46478-A1D7-D5FF-977B-7020F3FF6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Division/Department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9AC33-8806-795C-29D3-41AA1E45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8833"/>
            <a:ext cx="7772400" cy="44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1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47C9-3B35-3B7E-F449-0A8FB87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56282"/>
            <a:ext cx="8339924" cy="67710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Next steps!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C7650-7B37-E108-C9E5-ED2A94945D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r="2153" b="4659"/>
          <a:stretch/>
        </p:blipFill>
        <p:spPr bwMode="auto">
          <a:xfrm>
            <a:off x="3865104" y="1496392"/>
            <a:ext cx="4650247" cy="2347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32953-08AC-409D-8A9A-C4A5A4D71430}"/>
              </a:ext>
            </a:extLst>
          </p:cNvPr>
          <p:cNvSpPr txBox="1"/>
          <p:nvPr/>
        </p:nvSpPr>
        <p:spPr>
          <a:xfrm>
            <a:off x="342900" y="2670036"/>
            <a:ext cx="31795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Survey on strategies: 11 hospitals</a:t>
            </a:r>
          </a:p>
          <a:p>
            <a:endParaRPr lang="en-US" sz="1350" dirty="0"/>
          </a:p>
          <a:p>
            <a:r>
              <a:rPr lang="en-US" sz="1350" b="1" dirty="0"/>
              <a:t>Qualitative interviews: 4 hospitals</a:t>
            </a:r>
          </a:p>
          <a:p>
            <a:r>
              <a:rPr lang="en-US" sz="1350" dirty="0"/>
              <a:t>      - Patients</a:t>
            </a:r>
          </a:p>
          <a:p>
            <a:r>
              <a:rPr lang="en-US" sz="1350" dirty="0"/>
              <a:t>      - Hospital-based providers</a:t>
            </a:r>
          </a:p>
          <a:p>
            <a:r>
              <a:rPr lang="en-US" sz="1350" dirty="0"/>
              <a:t>      - Community-based providers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24BF8-2BE4-86BC-B813-5C1A7B83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7" y="1321085"/>
            <a:ext cx="1250665" cy="1250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C591A-B935-0319-FF6E-6744E25B6B92}"/>
              </a:ext>
            </a:extLst>
          </p:cNvPr>
          <p:cNvSpPr txBox="1"/>
          <p:nvPr/>
        </p:nvSpPr>
        <p:spPr>
          <a:xfrm>
            <a:off x="265742" y="665116"/>
            <a:ext cx="7198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Aim 2</a:t>
            </a:r>
            <a:r>
              <a:rPr lang="en-US" dirty="0">
                <a:solidFill>
                  <a:schemeClr val="tx2"/>
                </a:solidFill>
              </a:rPr>
              <a:t>: Understand barriers and facilitators Transitions of Care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26038-8487-62B5-D98D-9B22194CCB3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 b="19141"/>
          <a:stretch/>
        </p:blipFill>
        <p:spPr bwMode="auto">
          <a:xfrm>
            <a:off x="2197733" y="1524496"/>
            <a:ext cx="4479382" cy="1988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8787F-8D58-7665-8D8F-108B70712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38" y="3512581"/>
            <a:ext cx="820511" cy="8205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D99DE-D45F-EBAC-F648-AC7301C6533F}"/>
              </a:ext>
            </a:extLst>
          </p:cNvPr>
          <p:cNvCxnSpPr/>
          <p:nvPr/>
        </p:nvCxnSpPr>
        <p:spPr>
          <a:xfrm>
            <a:off x="5085545" y="6037072"/>
            <a:ext cx="1100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NYSDOH – Medicaid">
            <a:extLst>
              <a:ext uri="{FF2B5EF4-FFF2-40B4-BE49-F238E27FC236}">
                <a16:creationId xmlns:a16="http://schemas.microsoft.com/office/drawing/2014/main" id="{84FFC86D-4D5C-AF6B-378A-A0610F43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95" y="3516410"/>
            <a:ext cx="820511" cy="8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2BCD0F-0C39-F0D9-9DE2-F83B87D49906}"/>
              </a:ext>
            </a:extLst>
          </p:cNvPr>
          <p:cNvCxnSpPr>
            <a:stCxn id="5" idx="3"/>
            <a:endCxn id="2050" idx="1"/>
          </p:cNvCxnSpPr>
          <p:nvPr/>
        </p:nvCxnSpPr>
        <p:spPr>
          <a:xfrm>
            <a:off x="3379049" y="3922837"/>
            <a:ext cx="2121846" cy="3829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6B5C3C-7A03-CDFB-AB9D-AEC8AFB65F3C}"/>
              </a:ext>
            </a:extLst>
          </p:cNvPr>
          <p:cNvSpPr txBox="1"/>
          <p:nvPr/>
        </p:nvSpPr>
        <p:spPr>
          <a:xfrm>
            <a:off x="3588896" y="3403445"/>
            <a:ext cx="143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Link data at patient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BDBF6E-76AD-CDEA-0044-39DF5FDCB02E}"/>
              </a:ext>
            </a:extLst>
          </p:cNvPr>
          <p:cNvSpPr txBox="1">
            <a:spLocks/>
          </p:cNvSpPr>
          <p:nvPr/>
        </p:nvSpPr>
        <p:spPr>
          <a:xfrm>
            <a:off x="342900" y="256282"/>
            <a:ext cx="8339924" cy="6771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Next steps!</a:t>
            </a:r>
            <a:br>
              <a:rPr lang="en-US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E38EF-FD40-7806-3A2D-EC3E48D90F02}"/>
              </a:ext>
            </a:extLst>
          </p:cNvPr>
          <p:cNvSpPr txBox="1"/>
          <p:nvPr/>
        </p:nvSpPr>
        <p:spPr>
          <a:xfrm>
            <a:off x="265742" y="665116"/>
            <a:ext cx="7198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Aim 3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>Explore individual and hospital-level factors associated with improved treatment continuity 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086AD9F-3E84-5B45-8F24-1E46C50B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" y="403133"/>
            <a:ext cx="9034670" cy="358628"/>
          </a:xfrm>
        </p:spPr>
        <p:txBody>
          <a:bodyPr>
            <a:normAutofit fontScale="90000"/>
          </a:bodyPr>
          <a:lstStyle/>
          <a:p>
            <a:r>
              <a:rPr lang="en-US" dirty="0"/>
              <a:t>“PATHS” Promoting Addiction care Transitions across Healthcare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EEA1A-CB49-3744-AA40-B896987410F9}" type="slidenum">
              <a:rPr lang="en-US" smtClean="0"/>
              <a:pPr algn="r"/>
              <a:t>37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/>
            <a:endParaRPr lang="en-US" dirty="0"/>
          </a:p>
          <a:p>
            <a:pPr marL="111439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EF51E3-57BF-9542-ACE1-65B87746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39" b="22991"/>
          <a:stretch/>
        </p:blipFill>
        <p:spPr>
          <a:xfrm>
            <a:off x="6677897" y="4450870"/>
            <a:ext cx="1908542" cy="578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F6C8-89B3-5842-9175-F89D7932E371}"/>
              </a:ext>
            </a:extLst>
          </p:cNvPr>
          <p:cNvSpPr txBox="1"/>
          <p:nvPr/>
        </p:nvSpPr>
        <p:spPr>
          <a:xfrm>
            <a:off x="147361" y="1439396"/>
            <a:ext cx="4650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Aim 1: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Build a taxonomy of OUD care transition strategies (i.e. defining the “black box”)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Aim 2: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Understand barriers and facilitators to supporting transitions of care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Aim 3: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Explore relationship between patient characteristics, hospital transition practices, and treatment continuity post-discharge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E3AF9B5-4357-BB10-9646-6E062CF3DE33}"/>
              </a:ext>
            </a:extLst>
          </p:cNvPr>
          <p:cNvSpPr/>
          <p:nvPr/>
        </p:nvSpPr>
        <p:spPr>
          <a:xfrm>
            <a:off x="4894743" y="2460500"/>
            <a:ext cx="658526" cy="46090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23AD3-B42C-F0B0-9B50-A47A76682199}"/>
              </a:ext>
            </a:extLst>
          </p:cNvPr>
          <p:cNvSpPr txBox="1"/>
          <p:nvPr/>
        </p:nvSpPr>
        <p:spPr>
          <a:xfrm>
            <a:off x="5821022" y="1337115"/>
            <a:ext cx="249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Enhance adoption of care transition strategies that support</a:t>
            </a: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OUD treatment continuity across touchpoints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EC7BC-51A7-13C8-14C2-6A1BCD6B0565}"/>
              </a:ext>
            </a:extLst>
          </p:cNvPr>
          <p:cNvSpPr txBox="1"/>
          <p:nvPr/>
        </p:nvSpPr>
        <p:spPr>
          <a:xfrm>
            <a:off x="4572000" y="1903543"/>
            <a:ext cx="13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Translational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4142-1BBE-22E1-B4E2-0362D06130E8}"/>
              </a:ext>
            </a:extLst>
          </p:cNvPr>
          <p:cNvSpPr txBox="1"/>
          <p:nvPr/>
        </p:nvSpPr>
        <p:spPr>
          <a:xfrm>
            <a:off x="6606132" y="3850610"/>
            <a:ext cx="46590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NIDA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K01DA055758 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086AD9F-3E84-5B45-8F24-1E46C50B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" y="403133"/>
            <a:ext cx="9034670" cy="358628"/>
          </a:xfrm>
        </p:spPr>
        <p:txBody>
          <a:bodyPr>
            <a:normAutofit fontScale="90000"/>
          </a:bodyPr>
          <a:lstStyle/>
          <a:p>
            <a:r>
              <a:rPr lang="en-US" dirty="0"/>
              <a:t>“PATHS” Promoting Addiction care Transitions across Healthcare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484327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EEA1A-CB49-3744-AA40-B896987410F9}" type="slidenum">
              <a:rPr lang="en-US" smtClean="0"/>
              <a:pPr algn="r"/>
              <a:t>38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/>
            <a:endParaRPr lang="en-US" dirty="0"/>
          </a:p>
          <a:p>
            <a:pPr marL="111439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EF51E3-57BF-9542-ACE1-65B87746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39" b="22991"/>
          <a:stretch/>
        </p:blipFill>
        <p:spPr>
          <a:xfrm>
            <a:off x="6677897" y="4450870"/>
            <a:ext cx="1908542" cy="578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F6C8-89B3-5842-9175-F89D7932E371}"/>
              </a:ext>
            </a:extLst>
          </p:cNvPr>
          <p:cNvSpPr txBox="1"/>
          <p:nvPr/>
        </p:nvSpPr>
        <p:spPr>
          <a:xfrm>
            <a:off x="147361" y="1439396"/>
            <a:ext cx="4650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Aim 1: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Build a taxonomy of OUD care transition strategies (i.e. defining the “black box”)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Aim 2: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Understand barriers and facilitators to supporting transitions of care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Aim 3: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Explore relationship between patient characteristics, hospital transition practices, and treatment continuity post-discharge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E3AF9B5-4357-BB10-9646-6E062CF3DE33}"/>
              </a:ext>
            </a:extLst>
          </p:cNvPr>
          <p:cNvSpPr/>
          <p:nvPr/>
        </p:nvSpPr>
        <p:spPr>
          <a:xfrm>
            <a:off x="4894743" y="2460500"/>
            <a:ext cx="658526" cy="46090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EC7BC-51A7-13C8-14C2-6A1BCD6B0565}"/>
              </a:ext>
            </a:extLst>
          </p:cNvPr>
          <p:cNvSpPr txBox="1"/>
          <p:nvPr/>
        </p:nvSpPr>
        <p:spPr>
          <a:xfrm>
            <a:off x="4572000" y="1903543"/>
            <a:ext cx="13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Translational goal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8495614-8553-18D6-A98E-59471A8D9E15}"/>
              </a:ext>
            </a:extLst>
          </p:cNvPr>
          <p:cNvSpPr/>
          <p:nvPr/>
        </p:nvSpPr>
        <p:spPr>
          <a:xfrm>
            <a:off x="50493" y="1257510"/>
            <a:ext cx="4650514" cy="876090"/>
          </a:xfrm>
          <a:prstGeom prst="frame">
            <a:avLst>
              <a:gd name="adj1" fmla="val 432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08902-FF8E-5265-E5AF-AB29D6F83416}"/>
              </a:ext>
            </a:extLst>
          </p:cNvPr>
          <p:cNvSpPr txBox="1"/>
          <p:nvPr/>
        </p:nvSpPr>
        <p:spPr>
          <a:xfrm>
            <a:off x="6606132" y="3850610"/>
            <a:ext cx="46590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NIDA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K01DA055758 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CD24E-BED2-77CC-E02A-41DC506D26A4}"/>
              </a:ext>
            </a:extLst>
          </p:cNvPr>
          <p:cNvSpPr txBox="1"/>
          <p:nvPr/>
        </p:nvSpPr>
        <p:spPr>
          <a:xfrm>
            <a:off x="5821022" y="1337115"/>
            <a:ext cx="249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Enhance adoption of care transition strategies that support</a:t>
            </a: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OUD treatment continuity across touchpoints</a:t>
            </a:r>
          </a:p>
        </p:txBody>
      </p:sp>
    </p:spTree>
    <p:extLst>
      <p:ext uri="{BB962C8B-B14F-4D97-AF65-F5344CB8AC3E}">
        <p14:creationId xmlns:p14="http://schemas.microsoft.com/office/powerpoint/2010/main" val="13174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21D9-CE62-C6A2-4AA0-3E5F94B5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23" y="292283"/>
            <a:ext cx="8506704" cy="994172"/>
          </a:xfrm>
        </p:spPr>
        <p:txBody>
          <a:bodyPr/>
          <a:lstStyle/>
          <a:p>
            <a:r>
              <a:rPr lang="en-US" sz="1800" b="1" dirty="0"/>
              <a:t>Study 1: </a:t>
            </a:r>
            <a:r>
              <a:rPr lang="en-US" sz="1800" b="0" dirty="0"/>
              <a:t>Scoping review of transition strategies </a:t>
            </a:r>
            <a:r>
              <a:rPr lang="en-US" sz="1800" b="0" u="sng" dirty="0"/>
              <a:t>described in the academic literature </a:t>
            </a:r>
            <a:r>
              <a:rPr lang="en-US" sz="1800" b="0" dirty="0"/>
              <a:t>to link patients with substance use disorder from acute-care to community settings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21AF5B-B178-4418-A12C-20EB4F3FE121}"/>
              </a:ext>
            </a:extLst>
          </p:cNvPr>
          <p:cNvSpPr txBox="1"/>
          <p:nvPr/>
        </p:nvSpPr>
        <p:spPr>
          <a:xfrm>
            <a:off x="4771367" y="1515574"/>
            <a:ext cx="4301941" cy="3359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429"/>
              </a:spcAft>
            </a:pPr>
            <a:r>
              <a:rPr lang="en-US" sz="1400" b="1" dirty="0">
                <a:solidFill>
                  <a:schemeClr val="tx2"/>
                </a:solidFill>
              </a:rPr>
              <a:t>Search Criteria:</a:t>
            </a:r>
          </a:p>
          <a:p>
            <a:pPr>
              <a:spcAft>
                <a:spcPts val="1429"/>
              </a:spcAft>
            </a:pPr>
            <a:r>
              <a:rPr lang="en-US" sz="1400" dirty="0">
                <a:solidFill>
                  <a:schemeClr val="tx2"/>
                </a:solidFill>
              </a:rPr>
              <a:t>(1) </a:t>
            </a:r>
            <a:r>
              <a:rPr lang="en-US" sz="1400" dirty="0">
                <a:solidFill>
                  <a:schemeClr val="tx1"/>
                </a:solidFill>
              </a:rPr>
              <a:t>Published and peer-reviewed 2000-2021</a:t>
            </a:r>
          </a:p>
          <a:p>
            <a:pPr>
              <a:spcAft>
                <a:spcPts val="1429"/>
              </a:spcAft>
            </a:pPr>
            <a:r>
              <a:rPr lang="en-US" sz="1400" dirty="0">
                <a:solidFill>
                  <a:schemeClr val="tx2"/>
                </a:solidFill>
              </a:rPr>
              <a:t>(2) </a:t>
            </a:r>
            <a:r>
              <a:rPr lang="en-US" sz="1400" dirty="0">
                <a:solidFill>
                  <a:schemeClr val="tx1"/>
                </a:solidFill>
              </a:rPr>
              <a:t>Programs or interventions for adult patients with SUD, hospitalized in general acute-care settings (e.g. emergency (ED) or inpatient) </a:t>
            </a:r>
          </a:p>
          <a:p>
            <a:pPr>
              <a:spcAft>
                <a:spcPts val="1429"/>
              </a:spcAft>
            </a:pPr>
            <a:r>
              <a:rPr lang="en-US" sz="1400" dirty="0">
                <a:solidFill>
                  <a:schemeClr val="tx2"/>
                </a:solidFill>
              </a:rPr>
              <a:t>(3) </a:t>
            </a:r>
            <a:r>
              <a:rPr lang="en-US" sz="1400" dirty="0">
                <a:solidFill>
                  <a:schemeClr val="tx1"/>
                </a:solidFill>
              </a:rPr>
              <a:t>Evaluated post-hospital treatment engagement outcomes</a:t>
            </a:r>
          </a:p>
          <a:p>
            <a:pPr>
              <a:spcAft>
                <a:spcPts val="1429"/>
              </a:spcAft>
            </a:pPr>
            <a:r>
              <a:rPr lang="en-US" sz="1400" dirty="0">
                <a:solidFill>
                  <a:schemeClr val="tx2"/>
                </a:solidFill>
              </a:rPr>
              <a:t>(4)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practices for supporting patients’ transition from acute-care setting to community treatment (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sentence) </a:t>
            </a:r>
          </a:p>
          <a:p>
            <a:pPr algn="l"/>
            <a:endParaRPr lang="en-US" sz="1400" dirty="0" err="1"/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D2FB793E-E043-8B02-5412-25C83E40142D}"/>
              </a:ext>
            </a:extLst>
          </p:cNvPr>
          <p:cNvSpPr/>
          <p:nvPr/>
        </p:nvSpPr>
        <p:spPr>
          <a:xfrm>
            <a:off x="4723657" y="3074780"/>
            <a:ext cx="4301942" cy="1564532"/>
          </a:xfrm>
          <a:prstGeom prst="frame">
            <a:avLst>
              <a:gd name="adj1" fmla="val 63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6BC70-554C-6FE9-6337-98D7AF77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7" y="1439552"/>
            <a:ext cx="4425613" cy="2094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6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allAtOnce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6264-9EB0-EC40-991D-C5D565B9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31" y="254261"/>
            <a:ext cx="8741470" cy="100317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Losing people across the OUD Cascade of Care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12107"/>
            <a:ext cx="2818210" cy="2693194"/>
          </a:xfrm>
        </p:spPr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DC52B6-63FC-4041-8F86-A845CD1203CC}"/>
              </a:ext>
            </a:extLst>
          </p:cNvPr>
          <p:cNvSpPr txBox="1"/>
          <p:nvPr/>
        </p:nvSpPr>
        <p:spPr>
          <a:xfrm>
            <a:off x="0" y="4953063"/>
            <a:ext cx="382979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srgbClr val="5356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Krawczyk, N., Rivera, B., Jent, V., Jones, C.M., Keyes, K., </a:t>
            </a:r>
            <a:r>
              <a:rPr lang="en-US" sz="750" dirty="0" err="1">
                <a:solidFill>
                  <a:srgbClr val="5356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Cerdá</a:t>
            </a:r>
            <a:r>
              <a:rPr lang="en-US" sz="750" dirty="0">
                <a:solidFill>
                  <a:srgbClr val="5356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</a:t>
            </a:r>
            <a:r>
              <a:rPr lang="en-US" sz="750" dirty="0">
                <a:solidFill>
                  <a:srgbClr val="53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50" i="1" dirty="0">
                <a:solidFill>
                  <a:srgbClr val="53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Int J. Drug Policy (2022)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170EAE-F14F-A8FF-45E7-0BD519BD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825" b="571"/>
          <a:stretch>
            <a:fillRect/>
          </a:stretch>
        </p:blipFill>
        <p:spPr bwMode="auto">
          <a:xfrm>
            <a:off x="5273623" y="1482158"/>
            <a:ext cx="3665134" cy="31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2A829C-6732-FC5A-FC59-08C020947F5B}"/>
              </a:ext>
            </a:extLst>
          </p:cNvPr>
          <p:cNvCxnSpPr>
            <a:cxnSpLocks/>
          </p:cNvCxnSpPr>
          <p:nvPr/>
        </p:nvCxnSpPr>
        <p:spPr>
          <a:xfrm>
            <a:off x="6161314" y="1573249"/>
            <a:ext cx="1981200" cy="998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305226-6D46-77C4-A282-7C100D5B1736}"/>
              </a:ext>
            </a:extLst>
          </p:cNvPr>
          <p:cNvSpPr/>
          <p:nvPr/>
        </p:nvSpPr>
        <p:spPr>
          <a:xfrm>
            <a:off x="6190440" y="4953063"/>
            <a:ext cx="18315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Williams et al., Am J </a:t>
            </a:r>
            <a:r>
              <a:rPr lang="en-US" sz="7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</a:t>
            </a: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Drug Abuse,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103EA-D222-A50C-1B32-68FA3120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5" y="1143324"/>
            <a:ext cx="4865784" cy="372956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370A0-38D8-20BC-D9F8-A0D30DC9E4AB}"/>
              </a:ext>
            </a:extLst>
          </p:cNvPr>
          <p:cNvCxnSpPr>
            <a:cxnSpLocks/>
          </p:cNvCxnSpPr>
          <p:nvPr/>
        </p:nvCxnSpPr>
        <p:spPr>
          <a:xfrm>
            <a:off x="4945203" y="2403133"/>
            <a:ext cx="0" cy="99104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2BB7BD-958C-ADC5-525A-CA5E3D61C8B8}"/>
              </a:ext>
            </a:extLst>
          </p:cNvPr>
          <p:cNvSpPr txBox="1"/>
          <p:nvPr/>
        </p:nvSpPr>
        <p:spPr>
          <a:xfrm>
            <a:off x="3088084" y="2250523"/>
            <a:ext cx="2116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53565A"/>
                </a:solidFill>
                <a:latin typeface="Arial"/>
              </a:rPr>
              <a:t>Estimated OUD prevalence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6AA96F-D345-3F0B-8661-A9B02399E575}"/>
              </a:ext>
            </a:extLst>
          </p:cNvPr>
          <p:cNvSpPr txBox="1"/>
          <p:nvPr/>
        </p:nvSpPr>
        <p:spPr>
          <a:xfrm>
            <a:off x="3184813" y="3243501"/>
            <a:ext cx="2019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chemeClr val="accent5"/>
                </a:solidFill>
                <a:latin typeface="Arial"/>
              </a:rPr>
              <a:t>People receiving MOUD</a:t>
            </a:r>
          </a:p>
        </p:txBody>
      </p:sp>
    </p:spTree>
    <p:extLst>
      <p:ext uri="{BB962C8B-B14F-4D97-AF65-F5344CB8AC3E}">
        <p14:creationId xmlns:p14="http://schemas.microsoft.com/office/powerpoint/2010/main" val="31471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F5BEF-A224-FE0F-6735-33B1621A8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F966-F071-8D94-DE78-C855B5634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Division/Department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4F626-8EA5-6674-0A8C-357AF1193053}"/>
              </a:ext>
            </a:extLst>
          </p:cNvPr>
          <p:cNvSpPr txBox="1"/>
          <p:nvPr/>
        </p:nvSpPr>
        <p:spPr>
          <a:xfrm>
            <a:off x="2421029" y="2004927"/>
            <a:ext cx="5188085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29"/>
              </a:spcAft>
            </a:pPr>
            <a:r>
              <a:rPr lang="en-US" sz="1400" b="1" dirty="0"/>
              <a:t>Characteristics of included studies: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400" dirty="0"/>
              <a:t>84% U.S. based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400" dirty="0"/>
              <a:t>71% targeted patients with OUD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400" dirty="0"/>
              <a:t>42% observational, 36% pilot/feasibility, 22% RCT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2A8404-4AD8-5BFD-B6C1-E04C59743E36}"/>
              </a:ext>
            </a:extLst>
          </p:cNvPr>
          <p:cNvSpPr/>
          <p:nvPr/>
        </p:nvSpPr>
        <p:spPr>
          <a:xfrm>
            <a:off x="3184304" y="3327571"/>
            <a:ext cx="1631534" cy="887378"/>
          </a:xfrm>
          <a:prstGeom prst="ellipse">
            <a:avLst/>
          </a:prstGeom>
          <a:solidFill>
            <a:schemeClr val="accent1">
              <a:alpha val="3457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ED </a:t>
            </a:r>
          </a:p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(N=25)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415900-E5D1-636B-B9F2-279FAA5475C5}"/>
              </a:ext>
            </a:extLst>
          </p:cNvPr>
          <p:cNvSpPr/>
          <p:nvPr/>
        </p:nvSpPr>
        <p:spPr>
          <a:xfrm>
            <a:off x="4072580" y="3327571"/>
            <a:ext cx="1631534" cy="887378"/>
          </a:xfrm>
          <a:prstGeom prst="ellipse">
            <a:avLst/>
          </a:prstGeom>
          <a:solidFill>
            <a:schemeClr val="accent1">
              <a:lumMod val="60000"/>
              <a:lumOff val="40000"/>
              <a:alpha val="3457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algn="r"/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Inpatient (N=17)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D62CD-C7C7-AF02-1C30-DE0B54C7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58" y="1138346"/>
            <a:ext cx="4802233" cy="770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7AAFA5-1078-72FC-9C36-78A334B4B6ED}"/>
              </a:ext>
            </a:extLst>
          </p:cNvPr>
          <p:cNvSpPr txBox="1"/>
          <p:nvPr/>
        </p:nvSpPr>
        <p:spPr>
          <a:xfrm>
            <a:off x="4075495" y="3563463"/>
            <a:ext cx="99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N=3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FDE972-F505-1007-0228-537757E8C0DA}"/>
              </a:ext>
            </a:extLst>
          </p:cNvPr>
          <p:cNvSpPr txBox="1">
            <a:spLocks/>
          </p:cNvSpPr>
          <p:nvPr/>
        </p:nvSpPr>
        <p:spPr>
          <a:xfrm>
            <a:off x="228923" y="292283"/>
            <a:ext cx="8506704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/>
              <a:t>Study 1: </a:t>
            </a:r>
            <a:r>
              <a:rPr lang="en-US" sz="1800" b="0"/>
              <a:t>Scoping review of transition strategies </a:t>
            </a:r>
            <a:r>
              <a:rPr lang="en-US" sz="1800" b="0" u="sng"/>
              <a:t>described in the academic literature </a:t>
            </a:r>
            <a:r>
              <a:rPr lang="en-US" sz="1800" b="0"/>
              <a:t>to link patients with substance use disorder from acute-care to community settings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507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D013-0163-670C-9D98-57D45A4F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03" y="408819"/>
            <a:ext cx="7443103" cy="677108"/>
          </a:xfrm>
        </p:spPr>
        <p:txBody>
          <a:bodyPr/>
          <a:lstStyle/>
          <a:p>
            <a:r>
              <a:rPr lang="en-US" sz="2000" dirty="0"/>
              <a:t>10 strategies identified in literature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E2C35-919F-02A4-EB88-53AD1BE5B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BC277C-26BF-4DDC-50E6-198345E1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7" y="1150007"/>
            <a:ext cx="4543896" cy="3277758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745F79D9-5A76-81A3-6FE1-C543FF80EE8E}"/>
              </a:ext>
            </a:extLst>
          </p:cNvPr>
          <p:cNvSpPr/>
          <p:nvPr/>
        </p:nvSpPr>
        <p:spPr>
          <a:xfrm>
            <a:off x="6174377" y="1370111"/>
            <a:ext cx="496389" cy="3121734"/>
          </a:xfrm>
          <a:prstGeom prst="frame">
            <a:avLst>
              <a:gd name="adj1" fmla="val 63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4114DFD-71D9-64EA-A02F-8FB404C4C6C3}"/>
              </a:ext>
            </a:extLst>
          </p:cNvPr>
          <p:cNvSpPr/>
          <p:nvPr/>
        </p:nvSpPr>
        <p:spPr>
          <a:xfrm>
            <a:off x="4925251" y="1799553"/>
            <a:ext cx="496389" cy="2692292"/>
          </a:xfrm>
          <a:prstGeom prst="frame">
            <a:avLst>
              <a:gd name="adj1" fmla="val 6327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BA502-4133-12E9-382C-5265C433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127"/>
          <a:stretch/>
        </p:blipFill>
        <p:spPr>
          <a:xfrm>
            <a:off x="34772" y="127012"/>
            <a:ext cx="4241074" cy="4889475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9A09A82D-2B93-C54B-262F-7831D30C5773}"/>
              </a:ext>
            </a:extLst>
          </p:cNvPr>
          <p:cNvSpPr/>
          <p:nvPr/>
        </p:nvSpPr>
        <p:spPr>
          <a:xfrm>
            <a:off x="14364" y="1135221"/>
            <a:ext cx="4261482" cy="396449"/>
          </a:xfrm>
          <a:prstGeom prst="frame">
            <a:avLst>
              <a:gd name="adj1" fmla="val 63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39DE1A1E-DBE9-05DA-9EDE-D2E84FA6A97A}"/>
              </a:ext>
            </a:extLst>
          </p:cNvPr>
          <p:cNvSpPr/>
          <p:nvPr/>
        </p:nvSpPr>
        <p:spPr>
          <a:xfrm>
            <a:off x="45460" y="2124081"/>
            <a:ext cx="4261482" cy="552556"/>
          </a:xfrm>
          <a:prstGeom prst="frame">
            <a:avLst>
              <a:gd name="adj1" fmla="val 6327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DFE0B-A85A-4ECA-BCAB-E8FEABCF152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8" t="14673" r="44812" b="49496"/>
          <a:stretch/>
        </p:blipFill>
        <p:spPr bwMode="auto">
          <a:xfrm>
            <a:off x="4796378" y="4453745"/>
            <a:ext cx="751392" cy="678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03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39B18-0362-67D6-0482-2E615845D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38724-49CB-35D5-6E2A-3537A6370832}"/>
              </a:ext>
            </a:extLst>
          </p:cNvPr>
          <p:cNvSpPr txBox="1"/>
          <p:nvPr/>
        </p:nvSpPr>
        <p:spPr>
          <a:xfrm>
            <a:off x="124888" y="255444"/>
            <a:ext cx="8834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2: 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what substance use disorder care transition strategies are being offered across a </a:t>
            </a:r>
            <a:r>
              <a:rPr lang="en-US" u="sng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sample of nonprofit hospitals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DDEA7-D2D1-F96C-6B71-9A79417D1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95" y="1820433"/>
            <a:ext cx="4609012" cy="1883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D6BBA-9205-EFBE-77E2-DA88CDCAE8CB}"/>
              </a:ext>
            </a:extLst>
          </p:cNvPr>
          <p:cNvSpPr txBox="1"/>
          <p:nvPr/>
        </p:nvSpPr>
        <p:spPr>
          <a:xfrm>
            <a:off x="0" y="1026277"/>
            <a:ext cx="44513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sng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Sample</a:t>
            </a:r>
          </a:p>
          <a:p>
            <a:endParaRPr lang="en-US" sz="1400" b="1" i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20% random sample of all US nonprofit community hospitals from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Hospital Association's 2018 Annual Survey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 = 613) </a:t>
            </a:r>
          </a:p>
          <a:p>
            <a:endParaRPr lang="en-US" sz="14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hospital practices extracted from 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2019–2021 Community Health Needs Assessment (CHNA) and Implementation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 (IP). </a:t>
            </a:r>
            <a:endParaRPr lang="en-US" sz="14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oded the top 5 health needs identified in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hospital CHNA and IP: Limited to hospitals that identified SUD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a top 5 priority (n = 313).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51E1A-40C1-B141-24F8-B5C38D226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5AFB6-E765-3620-C9F7-4CC223253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Division/Department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17E23-361D-C34B-8477-BC9892FF3663}"/>
              </a:ext>
            </a:extLst>
          </p:cNvPr>
          <p:cNvSpPr/>
          <p:nvPr/>
        </p:nvSpPr>
        <p:spPr>
          <a:xfrm>
            <a:off x="1297577" y="516124"/>
            <a:ext cx="1821465" cy="600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313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(51%) of hospitals in the sample noted </a:t>
            </a:r>
            <a:r>
              <a:rPr lang="en-US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SUD as a top five priority area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01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5FDCC-BC2B-8A44-06C0-44C31651B2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44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507BC-2171-7BE5-372D-EC3AE0158286}"/>
              </a:ext>
            </a:extLst>
          </p:cNvPr>
          <p:cNvGrpSpPr/>
          <p:nvPr/>
        </p:nvGrpSpPr>
        <p:grpSpPr>
          <a:xfrm>
            <a:off x="1297577" y="516124"/>
            <a:ext cx="1829140" cy="1581736"/>
            <a:chOff x="0" y="0"/>
            <a:chExt cx="1895172" cy="16298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8A121-2604-2991-A5BF-A50D0C9BDB1C}"/>
                </a:ext>
              </a:extLst>
            </p:cNvPr>
            <p:cNvSpPr/>
            <p:nvPr/>
          </p:nvSpPr>
          <p:spPr>
            <a:xfrm>
              <a:off x="0" y="0"/>
              <a:ext cx="1887220" cy="619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313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(51%) of hospitals in the sample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SUD as a top five priority area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D3BA61-0A96-F378-71B4-7DE5DC965792}"/>
                </a:ext>
              </a:extLst>
            </p:cNvPr>
            <p:cNvSpPr/>
            <p:nvPr/>
          </p:nvSpPr>
          <p:spPr>
            <a:xfrm>
              <a:off x="7952" y="985962"/>
              <a:ext cx="1887220" cy="6438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106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(34%) of hospitals that prioritized SUD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efforts to address substance use in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acute care settings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57B456-3D14-8D8A-DEEE-D04C71441136}"/>
                </a:ext>
              </a:extLst>
            </p:cNvPr>
            <p:cNvCxnSpPr/>
            <p:nvPr/>
          </p:nvCxnSpPr>
          <p:spPr>
            <a:xfrm>
              <a:off x="914290" y="620202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700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5074C-335B-EEC9-D791-E3CC23544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45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0BFC9-D036-FA60-73E6-9652AF44D90F}"/>
              </a:ext>
            </a:extLst>
          </p:cNvPr>
          <p:cNvGrpSpPr/>
          <p:nvPr/>
        </p:nvGrpSpPr>
        <p:grpSpPr>
          <a:xfrm>
            <a:off x="1297577" y="516124"/>
            <a:ext cx="1829140" cy="2871804"/>
            <a:chOff x="0" y="0"/>
            <a:chExt cx="1895172" cy="29591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0183F6-BAA6-CB4D-80A3-9C3072108A1E}"/>
                </a:ext>
              </a:extLst>
            </p:cNvPr>
            <p:cNvSpPr/>
            <p:nvPr/>
          </p:nvSpPr>
          <p:spPr>
            <a:xfrm>
              <a:off x="0" y="0"/>
              <a:ext cx="1887220" cy="619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313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(51%) of hospitals in the sample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SUD as a top five priority area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04CFC6-FF39-C9EE-7F3B-1A7AC2714B03}"/>
                </a:ext>
              </a:extLst>
            </p:cNvPr>
            <p:cNvSpPr/>
            <p:nvPr/>
          </p:nvSpPr>
          <p:spPr>
            <a:xfrm>
              <a:off x="7952" y="985962"/>
              <a:ext cx="1887220" cy="6438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106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(34%) of hospitals that prioritized SUD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efforts to address substance use in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acute care settings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264F1-CCE2-5D84-51E7-5F480E66C295}"/>
                </a:ext>
              </a:extLst>
            </p:cNvPr>
            <p:cNvSpPr/>
            <p:nvPr/>
          </p:nvSpPr>
          <p:spPr>
            <a:xfrm>
              <a:off x="0" y="1995777"/>
              <a:ext cx="1887220" cy="963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53 (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50%) of hospitals with efforts to address SUD in acute care settings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noted supporting transitions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of care from acute to community-based settings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C777D9-7050-A461-C8E6-0A0A6DEFAC79}"/>
                </a:ext>
              </a:extLst>
            </p:cNvPr>
            <p:cNvCxnSpPr/>
            <p:nvPr/>
          </p:nvCxnSpPr>
          <p:spPr>
            <a:xfrm>
              <a:off x="930192" y="1630017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3BFE51-2945-2CAF-B282-520BCE1B431A}"/>
                </a:ext>
              </a:extLst>
            </p:cNvPr>
            <p:cNvCxnSpPr/>
            <p:nvPr/>
          </p:nvCxnSpPr>
          <p:spPr>
            <a:xfrm>
              <a:off x="914290" y="620202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50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C083-4871-39FF-DFF9-0FDB33295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46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5B7929-CBF4-96C3-0F46-7EAF80597AAB}"/>
              </a:ext>
            </a:extLst>
          </p:cNvPr>
          <p:cNvGrpSpPr/>
          <p:nvPr/>
        </p:nvGrpSpPr>
        <p:grpSpPr>
          <a:xfrm>
            <a:off x="1297577" y="516124"/>
            <a:ext cx="1829140" cy="4149646"/>
            <a:chOff x="0" y="0"/>
            <a:chExt cx="1895172" cy="4275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DF5987-E4AB-E713-5A2A-11E7E2E3FA05}"/>
                </a:ext>
              </a:extLst>
            </p:cNvPr>
            <p:cNvSpPr/>
            <p:nvPr/>
          </p:nvSpPr>
          <p:spPr>
            <a:xfrm>
              <a:off x="0" y="0"/>
              <a:ext cx="1887220" cy="619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313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(51%) of hospitals in the sample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SUD as a top five priority area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0092E0-575D-9C42-827B-D2F30E0ED7A1}"/>
                </a:ext>
              </a:extLst>
            </p:cNvPr>
            <p:cNvSpPr/>
            <p:nvPr/>
          </p:nvSpPr>
          <p:spPr>
            <a:xfrm>
              <a:off x="7952" y="985962"/>
              <a:ext cx="1887220" cy="6438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106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(34%) of hospitals that prioritized SUD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efforts to address substance use in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acute care settings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C85AA5-F6C6-5F13-B1BB-C1212CE05C10}"/>
                </a:ext>
              </a:extLst>
            </p:cNvPr>
            <p:cNvSpPr/>
            <p:nvPr/>
          </p:nvSpPr>
          <p:spPr>
            <a:xfrm>
              <a:off x="0" y="1995777"/>
              <a:ext cx="1887220" cy="963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53 (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50%) of hospitals with efforts to address SUD in acute care settings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noted supporting transitions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of care from acute to community-based settings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CF14704-53BF-00AC-3896-6922122FEF67}"/>
                </a:ext>
              </a:extLst>
            </p:cNvPr>
            <p:cNvCxnSpPr/>
            <p:nvPr/>
          </p:nvCxnSpPr>
          <p:spPr>
            <a:xfrm>
              <a:off x="930192" y="1630017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774ED5E-A125-7EBE-2EA3-E0C8950D4BF0}"/>
                </a:ext>
              </a:extLst>
            </p:cNvPr>
            <p:cNvCxnSpPr/>
            <p:nvPr/>
          </p:nvCxnSpPr>
          <p:spPr>
            <a:xfrm>
              <a:off x="914290" y="620202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08B899-F7FF-C4E2-F925-2D0225F1EB4A}"/>
                </a:ext>
              </a:extLst>
            </p:cNvPr>
            <p:cNvSpPr/>
            <p:nvPr/>
          </p:nvSpPr>
          <p:spPr>
            <a:xfrm>
              <a:off x="4749" y="3312491"/>
              <a:ext cx="1887220" cy="963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17 (</a:t>
              </a: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32%) of hospitals noting supporting transitions</a:t>
              </a: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of care from acute to community-based settings </a:t>
              </a: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specified the transition strategy</a:t>
              </a: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used to support linkage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AA77CA-29E8-B646-40C1-487DCC4F418B}"/>
                </a:ext>
              </a:extLst>
            </p:cNvPr>
            <p:cNvCxnSpPr/>
            <p:nvPr/>
          </p:nvCxnSpPr>
          <p:spPr>
            <a:xfrm>
              <a:off x="930192" y="2949934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783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CA8F5-AF07-8F57-29AA-4B735D3DC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1C0E6-2A71-4EB3-9E92-A3D15D26B6CA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3E3EBE-F3F9-881F-2088-063FA9BD0A0A}"/>
              </a:ext>
            </a:extLst>
          </p:cNvPr>
          <p:cNvGrpSpPr/>
          <p:nvPr/>
        </p:nvGrpSpPr>
        <p:grpSpPr>
          <a:xfrm>
            <a:off x="1297577" y="516124"/>
            <a:ext cx="1829140" cy="4149646"/>
            <a:chOff x="0" y="0"/>
            <a:chExt cx="1895172" cy="4275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CB2D58-4D8E-BBA9-7600-7BB2CFBC14A4}"/>
                </a:ext>
              </a:extLst>
            </p:cNvPr>
            <p:cNvSpPr/>
            <p:nvPr/>
          </p:nvSpPr>
          <p:spPr>
            <a:xfrm>
              <a:off x="0" y="0"/>
              <a:ext cx="1887220" cy="619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313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(51%) of hospitals in the sample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SUD as a top five priority area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BAA7A7-972C-EC60-3920-2D767EB71ABD}"/>
                </a:ext>
              </a:extLst>
            </p:cNvPr>
            <p:cNvSpPr/>
            <p:nvPr/>
          </p:nvSpPr>
          <p:spPr>
            <a:xfrm>
              <a:off x="7952" y="985962"/>
              <a:ext cx="1887220" cy="6438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106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(34%) of hospitals that prioritized SUD noted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efforts to address substance use in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acute care settings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1195B7-4576-9167-AFB8-31C8BDE5B906}"/>
                </a:ext>
              </a:extLst>
            </p:cNvPr>
            <p:cNvSpPr/>
            <p:nvPr/>
          </p:nvSpPr>
          <p:spPr>
            <a:xfrm>
              <a:off x="0" y="1995777"/>
              <a:ext cx="1887220" cy="963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53 (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50%) of hospitals with efforts to address SUD in acute care settings </a:t>
              </a:r>
              <a:r>
                <a:rPr lang="en-US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noted supporting transitions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of care from acute to community-based settings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75D0C6-1EB9-5655-3DD3-CBA8AA518A85}"/>
                </a:ext>
              </a:extLst>
            </p:cNvPr>
            <p:cNvCxnSpPr/>
            <p:nvPr/>
          </p:nvCxnSpPr>
          <p:spPr>
            <a:xfrm>
              <a:off x="930192" y="1630017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8D4C54-AD9B-CCF7-27FE-0EDE2F5FD7E3}"/>
                </a:ext>
              </a:extLst>
            </p:cNvPr>
            <p:cNvCxnSpPr/>
            <p:nvPr/>
          </p:nvCxnSpPr>
          <p:spPr>
            <a:xfrm>
              <a:off x="914290" y="620202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CE9E4C-726C-EECB-59B7-49213960E399}"/>
                </a:ext>
              </a:extLst>
            </p:cNvPr>
            <p:cNvSpPr/>
            <p:nvPr/>
          </p:nvSpPr>
          <p:spPr>
            <a:xfrm>
              <a:off x="4749" y="3312491"/>
              <a:ext cx="1887220" cy="963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17 (</a:t>
              </a: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32%) of hospitals noting supporting transitions</a:t>
              </a: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of care from acute to community-based settings </a:t>
              </a: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specified the transition strategy</a:t>
              </a: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used to support linkage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664C9C-5F1C-AB0C-3EC0-9DA9A2267B09}"/>
                </a:ext>
              </a:extLst>
            </p:cNvPr>
            <p:cNvCxnSpPr/>
            <p:nvPr/>
          </p:nvCxnSpPr>
          <p:spPr>
            <a:xfrm>
              <a:off x="930192" y="2949934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3C70C-0F3C-C4DB-249D-999DF723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70" y="816547"/>
            <a:ext cx="4942266" cy="363464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FEEA878-B3C3-193E-D2D9-0C6126C27D2B}"/>
              </a:ext>
            </a:extLst>
          </p:cNvPr>
          <p:cNvSpPr/>
          <p:nvPr/>
        </p:nvSpPr>
        <p:spPr>
          <a:xfrm>
            <a:off x="4432663" y="1080102"/>
            <a:ext cx="539931" cy="243601"/>
          </a:xfrm>
          <a:prstGeom prst="roundRect">
            <a:avLst/>
          </a:prstGeom>
          <a:solidFill>
            <a:srgbClr val="5B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AB793A-C9A5-8C7E-A0A0-83A6E7BB55EB}"/>
              </a:ext>
            </a:extLst>
          </p:cNvPr>
          <p:cNvSpPr/>
          <p:nvPr/>
        </p:nvSpPr>
        <p:spPr>
          <a:xfrm>
            <a:off x="4432662" y="1403432"/>
            <a:ext cx="3265715" cy="243601"/>
          </a:xfrm>
          <a:prstGeom prst="roundRect">
            <a:avLst/>
          </a:prstGeom>
          <a:solidFill>
            <a:srgbClr val="5B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C5E8E7-9C60-06E2-5166-52C8F72476DA}"/>
              </a:ext>
            </a:extLst>
          </p:cNvPr>
          <p:cNvSpPr/>
          <p:nvPr/>
        </p:nvSpPr>
        <p:spPr>
          <a:xfrm>
            <a:off x="4423954" y="1744180"/>
            <a:ext cx="287383" cy="243601"/>
          </a:xfrm>
          <a:prstGeom prst="roundRect">
            <a:avLst/>
          </a:prstGeom>
          <a:solidFill>
            <a:srgbClr val="5B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AF91237-35A3-0E01-76EB-EB5D14B2065E}"/>
              </a:ext>
            </a:extLst>
          </p:cNvPr>
          <p:cNvSpPr/>
          <p:nvPr/>
        </p:nvSpPr>
        <p:spPr>
          <a:xfrm>
            <a:off x="4432662" y="2084927"/>
            <a:ext cx="117566" cy="243601"/>
          </a:xfrm>
          <a:prstGeom prst="roundRect">
            <a:avLst/>
          </a:prstGeom>
          <a:solidFill>
            <a:srgbClr val="5B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9A3C215-FE89-249C-13BC-044321F6441F}"/>
              </a:ext>
            </a:extLst>
          </p:cNvPr>
          <p:cNvSpPr/>
          <p:nvPr/>
        </p:nvSpPr>
        <p:spPr>
          <a:xfrm>
            <a:off x="4432661" y="2425674"/>
            <a:ext cx="1105989" cy="222775"/>
          </a:xfrm>
          <a:prstGeom prst="roundRect">
            <a:avLst/>
          </a:prstGeom>
          <a:solidFill>
            <a:srgbClr val="5B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FD57605-13D7-5879-D772-23E40F10360F}"/>
              </a:ext>
            </a:extLst>
          </p:cNvPr>
          <p:cNvSpPr/>
          <p:nvPr/>
        </p:nvSpPr>
        <p:spPr>
          <a:xfrm>
            <a:off x="4432663" y="2754304"/>
            <a:ext cx="461555" cy="222775"/>
          </a:xfrm>
          <a:prstGeom prst="roundRect">
            <a:avLst/>
          </a:prstGeom>
          <a:solidFill>
            <a:srgbClr val="F1AB5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57559F8-D36D-D23E-E17B-8827FA04E4BC}"/>
              </a:ext>
            </a:extLst>
          </p:cNvPr>
          <p:cNvSpPr/>
          <p:nvPr/>
        </p:nvSpPr>
        <p:spPr>
          <a:xfrm>
            <a:off x="5677988" y="4258490"/>
            <a:ext cx="156755" cy="130629"/>
          </a:xfrm>
          <a:prstGeom prst="roundRect">
            <a:avLst/>
          </a:prstGeom>
          <a:solidFill>
            <a:srgbClr val="F1AB5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58411AB-51D5-5BE8-1D87-1FF237086103}"/>
              </a:ext>
            </a:extLst>
          </p:cNvPr>
          <p:cNvSpPr/>
          <p:nvPr/>
        </p:nvSpPr>
        <p:spPr>
          <a:xfrm>
            <a:off x="4393473" y="4258489"/>
            <a:ext cx="156755" cy="130629"/>
          </a:xfrm>
          <a:prstGeom prst="roundRect">
            <a:avLst/>
          </a:prstGeom>
          <a:solidFill>
            <a:srgbClr val="5B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D57FFF-0231-98BF-A4CC-585F18C29673}"/>
              </a:ext>
            </a:extLst>
          </p:cNvPr>
          <p:cNvSpPr txBox="1"/>
          <p:nvPr/>
        </p:nvSpPr>
        <p:spPr>
          <a:xfrm>
            <a:off x="4210315" y="333989"/>
            <a:ext cx="412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Transition strategy specified among hospitals supporting transitions of care for SUD (N=5</a:t>
            </a:r>
            <a:r>
              <a:rPr lang="en-US" sz="1400" u="sng" dirty="0"/>
              <a:t>3)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D7E36-F6F3-4505-C648-BA3B1AFE7844}"/>
              </a:ext>
            </a:extLst>
          </p:cNvPr>
          <p:cNvSpPr txBox="1"/>
          <p:nvPr/>
        </p:nvSpPr>
        <p:spPr>
          <a:xfrm>
            <a:off x="4079852" y="4504152"/>
            <a:ext cx="452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*Transition Strategies based on Scoping Review categories</a:t>
            </a: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2981C224-4071-D2DD-1F2B-BCCCF3623884}"/>
              </a:ext>
            </a:extLst>
          </p:cNvPr>
          <p:cNvSpPr/>
          <p:nvPr/>
        </p:nvSpPr>
        <p:spPr>
          <a:xfrm>
            <a:off x="3372670" y="1356130"/>
            <a:ext cx="4874341" cy="354963"/>
          </a:xfrm>
          <a:prstGeom prst="frame">
            <a:avLst>
              <a:gd name="adj1" fmla="val 6327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8C87CF-61AE-6126-A78F-83F92BC32A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8" t="14673" r="44812" b="49496"/>
          <a:stretch/>
        </p:blipFill>
        <p:spPr bwMode="auto">
          <a:xfrm>
            <a:off x="8214484" y="1177390"/>
            <a:ext cx="751392" cy="678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D53CBF6-3F22-2BA3-445E-A98E6949DEE9}"/>
              </a:ext>
            </a:extLst>
          </p:cNvPr>
          <p:cNvSpPr txBox="1"/>
          <p:nvPr/>
        </p:nvSpPr>
        <p:spPr>
          <a:xfrm>
            <a:off x="7389223" y="491965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800" i="1" dirty="0">
                <a:solidFill>
                  <a:srgbClr val="53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Krawczyk et al.., J Addict Med (2023)</a:t>
            </a:r>
          </a:p>
        </p:txBody>
      </p:sp>
    </p:spTree>
    <p:extLst>
      <p:ext uri="{BB962C8B-B14F-4D97-AF65-F5344CB8AC3E}">
        <p14:creationId xmlns:p14="http://schemas.microsoft.com/office/powerpoint/2010/main" val="10767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C9E09-7B64-534E-9A89-98C63C0AC2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1" y="1374578"/>
            <a:ext cx="5921449" cy="3121097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9023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621299-A0CD-354E-8E36-EA8087712DAB}"/>
              </a:ext>
            </a:extLst>
          </p:cNvPr>
          <p:cNvSpPr/>
          <p:nvPr/>
        </p:nvSpPr>
        <p:spPr>
          <a:xfrm>
            <a:off x="85803" y="279940"/>
            <a:ext cx="86132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Hospitals can serve as a critical touchpoint for engaging patients </a:t>
            </a:r>
          </a:p>
          <a:p>
            <a:r>
              <a:rPr lang="en-US" sz="2100" b="1" dirty="0">
                <a:solidFill>
                  <a:schemeClr val="tx2"/>
                </a:solidFill>
              </a:rPr>
              <a:t>in the OUD cascade of care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21B48-B8A1-9E4F-8B55-0E32A7A4F68A}"/>
              </a:ext>
            </a:extLst>
          </p:cNvPr>
          <p:cNvSpPr/>
          <p:nvPr/>
        </p:nvSpPr>
        <p:spPr>
          <a:xfrm>
            <a:off x="0" y="4912668"/>
            <a:ext cx="19383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Singh and Cleveland, PLOS ONE,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62A0B-02C8-CE48-A9C2-178E2ECD23E5}"/>
              </a:ext>
            </a:extLst>
          </p:cNvPr>
          <p:cNvSpPr txBox="1"/>
          <p:nvPr/>
        </p:nvSpPr>
        <p:spPr>
          <a:xfrm>
            <a:off x="141841" y="2646587"/>
            <a:ext cx="28982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6448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A208F-3FA5-DC37-33F4-788D2C263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80DBA-3C48-7CAD-EBD9-13566AD0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44" y="792674"/>
            <a:ext cx="7274258" cy="39288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08CBB1-5564-AEFC-3EA5-31FD6849896C}"/>
              </a:ext>
            </a:extLst>
          </p:cNvPr>
          <p:cNvSpPr/>
          <p:nvPr/>
        </p:nvSpPr>
        <p:spPr>
          <a:xfrm>
            <a:off x="6148251" y="4794228"/>
            <a:ext cx="24002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Englander et al., J Gen Int Med,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15732-1D59-3CD2-FD75-D3AEAB5D4234}"/>
              </a:ext>
            </a:extLst>
          </p:cNvPr>
          <p:cNvSpPr/>
          <p:nvPr/>
        </p:nvSpPr>
        <p:spPr>
          <a:xfrm>
            <a:off x="81431" y="304499"/>
            <a:ext cx="89811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</a:rPr>
              <a:t>Recent proliferation of addiction services in acute care settings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8C609B4-505C-4C1C-F393-31D589A1957F}"/>
              </a:ext>
            </a:extLst>
          </p:cNvPr>
          <p:cNvSpPr/>
          <p:nvPr/>
        </p:nvSpPr>
        <p:spPr>
          <a:xfrm>
            <a:off x="307853" y="2384988"/>
            <a:ext cx="2072640" cy="2166630"/>
          </a:xfrm>
          <a:prstGeom prst="frame">
            <a:avLst>
              <a:gd name="adj1" fmla="val 432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03F92-73C8-8D2A-21A9-DD6354373750}"/>
              </a:ext>
            </a:extLst>
          </p:cNvPr>
          <p:cNvSpPr txBox="1"/>
          <p:nvPr/>
        </p:nvSpPr>
        <p:spPr>
          <a:xfrm>
            <a:off x="354449" y="1363428"/>
            <a:ext cx="218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Inpatient addition consult model characteristics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2A22DC-BB82-F2D8-4F05-5D27EE439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82"/>
          <a:stretch/>
        </p:blipFill>
        <p:spPr>
          <a:xfrm>
            <a:off x="6400800" y="2269478"/>
            <a:ext cx="1480006" cy="20813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FBEE7F-7E86-003E-B424-939FB1DFE7F7}"/>
              </a:ext>
            </a:extLst>
          </p:cNvPr>
          <p:cNvSpPr txBox="1"/>
          <p:nvPr/>
        </p:nvSpPr>
        <p:spPr>
          <a:xfrm>
            <a:off x="8183004" y="2852906"/>
            <a:ext cx="1076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Link to outpatient care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05342-F004-11EC-7244-0EFC01FD533E}"/>
              </a:ext>
            </a:extLst>
          </p:cNvPr>
          <p:cNvSpPr txBox="1"/>
          <p:nvPr/>
        </p:nvSpPr>
        <p:spPr>
          <a:xfrm>
            <a:off x="9562011" y="2917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972B1BF-1D3C-5324-F7E6-2E7AE9465E72}"/>
              </a:ext>
            </a:extLst>
          </p:cNvPr>
          <p:cNvSpPr/>
          <p:nvPr/>
        </p:nvSpPr>
        <p:spPr>
          <a:xfrm>
            <a:off x="7968343" y="3143794"/>
            <a:ext cx="214661" cy="165463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A0E57A-6B1E-E185-9099-4B5AC94C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2825" b="571"/>
          <a:stretch>
            <a:fillRect/>
          </a:stretch>
        </p:blipFill>
        <p:spPr bwMode="auto">
          <a:xfrm>
            <a:off x="6984275" y="764456"/>
            <a:ext cx="1867570" cy="15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0803D7B0-15A7-A4C6-6B45-6F7808C8A94D}"/>
              </a:ext>
            </a:extLst>
          </p:cNvPr>
          <p:cNvSpPr/>
          <p:nvPr/>
        </p:nvSpPr>
        <p:spPr>
          <a:xfrm>
            <a:off x="7454537" y="792674"/>
            <a:ext cx="600892" cy="1604303"/>
          </a:xfrm>
          <a:prstGeom prst="frame">
            <a:avLst>
              <a:gd name="adj1" fmla="val 548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9F632E-1405-D820-D63C-C5CF3D36F2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 bwMode="auto">
          <a:xfrm>
            <a:off x="546313" y="1097699"/>
            <a:ext cx="4624405" cy="243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00000000-1234-1234-1234-123412341234}" type="slidenum">
              <a:rPr lang="en">
                <a:solidFill>
                  <a:srgbClr val="53565A"/>
                </a:solidFill>
                <a:latin typeface="Arial"/>
              </a:rPr>
              <a:pPr algn="r" defTabSz="685800"/>
              <a:t>7</a:t>
            </a:fld>
            <a:endParaRPr lang="en">
              <a:solidFill>
                <a:srgbClr val="53565A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382F3-75C2-BEE6-EBA3-D3FBAD78BBD6}"/>
              </a:ext>
            </a:extLst>
          </p:cNvPr>
          <p:cNvSpPr/>
          <p:nvPr/>
        </p:nvSpPr>
        <p:spPr>
          <a:xfrm>
            <a:off x="1986742" y="1429167"/>
            <a:ext cx="1670857" cy="1205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3654F-6ED0-01C0-C456-AB310274A6B3}"/>
              </a:ext>
            </a:extLst>
          </p:cNvPr>
          <p:cNvSpPr txBox="1"/>
          <p:nvPr/>
        </p:nvSpPr>
        <p:spPr>
          <a:xfrm>
            <a:off x="0" y="3604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schemeClr val="tx2"/>
                </a:solidFill>
              </a:rPr>
              <a:t>Initiation of hospital MOUD is highly effective at linking patients to care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1FBB8-F384-D32F-CC90-4572ACB53EAF}"/>
              </a:ext>
            </a:extLst>
          </p:cNvPr>
          <p:cNvSpPr/>
          <p:nvPr/>
        </p:nvSpPr>
        <p:spPr>
          <a:xfrm>
            <a:off x="2537476" y="15701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9BE83-4AA0-4481-3B8E-40B64C0F56C3}"/>
              </a:ext>
            </a:extLst>
          </p:cNvPr>
          <p:cNvSpPr/>
          <p:nvPr/>
        </p:nvSpPr>
        <p:spPr>
          <a:xfrm>
            <a:off x="2117558" y="1335024"/>
            <a:ext cx="3763478" cy="17546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9F632E-1405-D820-D63C-C5CF3D36F2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 bwMode="auto">
          <a:xfrm>
            <a:off x="546313" y="1097699"/>
            <a:ext cx="4624405" cy="243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00000000-1234-1234-1234-123412341234}" type="slidenum">
              <a:rPr lang="en">
                <a:solidFill>
                  <a:srgbClr val="53565A"/>
                </a:solidFill>
                <a:latin typeface="Arial"/>
              </a:rPr>
              <a:pPr algn="r" defTabSz="685800"/>
              <a:t>8</a:t>
            </a:fld>
            <a:endParaRPr lang="en">
              <a:solidFill>
                <a:srgbClr val="53565A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382F3-75C2-BEE6-EBA3-D3FBAD78BBD6}"/>
              </a:ext>
            </a:extLst>
          </p:cNvPr>
          <p:cNvSpPr/>
          <p:nvPr/>
        </p:nvSpPr>
        <p:spPr>
          <a:xfrm>
            <a:off x="1986742" y="1429167"/>
            <a:ext cx="1670857" cy="1205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3654F-6ED0-01C0-C456-AB310274A6B3}"/>
              </a:ext>
            </a:extLst>
          </p:cNvPr>
          <p:cNvSpPr txBox="1"/>
          <p:nvPr/>
        </p:nvSpPr>
        <p:spPr>
          <a:xfrm>
            <a:off x="0" y="360464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schemeClr val="tx2"/>
                </a:solidFill>
              </a:rPr>
              <a:t>Initiation of hospital MOUD is highly effective at linking patients to care</a:t>
            </a:r>
          </a:p>
          <a:p>
            <a:pPr defTabSz="685800"/>
            <a:r>
              <a:rPr lang="en-US" sz="2100" b="1" dirty="0">
                <a:solidFill>
                  <a:srgbClr val="C00000"/>
                </a:solidFill>
                <a:latin typeface="Arial"/>
              </a:rPr>
              <a:t>But MOUD continuity following discharge remains a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044D9-1991-A8DC-F9D8-9B979A981151}"/>
              </a:ext>
            </a:extLst>
          </p:cNvPr>
          <p:cNvSpPr txBox="1"/>
          <p:nvPr/>
        </p:nvSpPr>
        <p:spPr>
          <a:xfrm>
            <a:off x="5275144" y="2031840"/>
            <a:ext cx="286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Grand majority of OUD patients </a:t>
            </a:r>
            <a:r>
              <a:rPr lang="en-US" sz="1400" b="1" u="sng" dirty="0">
                <a:solidFill>
                  <a:srgbClr val="C00000"/>
                </a:solidFill>
              </a:rPr>
              <a:t>do not continue </a:t>
            </a:r>
            <a:r>
              <a:rPr lang="en-US" sz="1400" b="1" dirty="0">
                <a:solidFill>
                  <a:srgbClr val="C00000"/>
                </a:solidFill>
              </a:rPr>
              <a:t>MOUD in the community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9F632E-1405-D820-D63C-C5CF3D36F2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 bwMode="auto">
          <a:xfrm>
            <a:off x="546313" y="1097699"/>
            <a:ext cx="4624405" cy="243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4D95-944E-4144-8482-EFF56BA8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00000000-1234-1234-1234-123412341234}" type="slidenum">
              <a:rPr lang="en">
                <a:solidFill>
                  <a:srgbClr val="53565A"/>
                </a:solidFill>
                <a:latin typeface="Arial"/>
              </a:rPr>
              <a:pPr algn="r" defTabSz="685800"/>
              <a:t>9</a:t>
            </a:fld>
            <a:endParaRPr lang="en">
              <a:solidFill>
                <a:srgbClr val="53565A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3775-6F32-B543-A034-1078056F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440" indent="0">
              <a:buNone/>
            </a:pPr>
            <a:endParaRPr lang="en-US" dirty="0"/>
          </a:p>
          <a:p>
            <a:pPr marL="111439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382F3-75C2-BEE6-EBA3-D3FBAD78BBD6}"/>
              </a:ext>
            </a:extLst>
          </p:cNvPr>
          <p:cNvSpPr/>
          <p:nvPr/>
        </p:nvSpPr>
        <p:spPr>
          <a:xfrm>
            <a:off x="1986742" y="1429167"/>
            <a:ext cx="1670857" cy="1205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1FBB8-F384-D32F-CC90-4572ACB53EAF}"/>
              </a:ext>
            </a:extLst>
          </p:cNvPr>
          <p:cNvSpPr/>
          <p:nvPr/>
        </p:nvSpPr>
        <p:spPr>
          <a:xfrm>
            <a:off x="2537476" y="15701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FDD03-9A3A-60FA-C772-AA9628764549}"/>
              </a:ext>
            </a:extLst>
          </p:cNvPr>
          <p:cNvSpPr txBox="1"/>
          <p:nvPr/>
        </p:nvSpPr>
        <p:spPr>
          <a:xfrm>
            <a:off x="423545" y="3729016"/>
            <a:ext cx="7615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What </a:t>
            </a:r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</a:rPr>
              <a:t>strategies can help link patients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from hospital settings to community-based care? 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15B1F-3F91-9C20-CCFD-955F41BA831D}"/>
              </a:ext>
            </a:extLst>
          </p:cNvPr>
          <p:cNvSpPr txBox="1"/>
          <p:nvPr/>
        </p:nvSpPr>
        <p:spPr>
          <a:xfrm>
            <a:off x="0" y="360464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schemeClr val="tx2"/>
                </a:solidFill>
              </a:rPr>
              <a:t>Initiation of hospital MOUD is highly effective at linking patients to care</a:t>
            </a:r>
          </a:p>
          <a:p>
            <a:pPr defTabSz="685800"/>
            <a:r>
              <a:rPr lang="en-US" sz="2100" b="1" dirty="0">
                <a:solidFill>
                  <a:srgbClr val="C00000"/>
                </a:solidFill>
                <a:latin typeface="Arial"/>
              </a:rPr>
              <a:t>But MOUD continuity following discharge remains a challenge</a:t>
            </a:r>
          </a:p>
        </p:txBody>
      </p:sp>
    </p:spTree>
    <p:extLst>
      <p:ext uri="{BB962C8B-B14F-4D97-AF65-F5344CB8AC3E}">
        <p14:creationId xmlns:p14="http://schemas.microsoft.com/office/powerpoint/2010/main" val="41000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NYULH Classic Office Colors">
      <a:dk1>
        <a:srgbClr val="53565A"/>
      </a:dk1>
      <a:lt1>
        <a:sysClr val="window" lastClr="FFFFFF"/>
      </a:lt1>
      <a:dk2>
        <a:srgbClr val="580F8B"/>
      </a:dk2>
      <a:lt2>
        <a:srgbClr val="BEBEFF"/>
      </a:lt2>
      <a:accent1>
        <a:srgbClr val="8000FF"/>
      </a:accent1>
      <a:accent2>
        <a:srgbClr val="E7A12D"/>
      </a:accent2>
      <a:accent3>
        <a:srgbClr val="0592C1"/>
      </a:accent3>
      <a:accent4>
        <a:srgbClr val="E25B6A"/>
      </a:accent4>
      <a:accent5>
        <a:srgbClr val="3FB0A6"/>
      </a:accent5>
      <a:accent6>
        <a:srgbClr val="84A1BE"/>
      </a:accent6>
      <a:hlink>
        <a:srgbClr val="8000FF"/>
      </a:hlink>
      <a:folHlink>
        <a:srgbClr val="AE73FF"/>
      </a:folHlink>
    </a:clrScheme>
    <a:fontScheme name="NYULH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5A5A3B4-FBE8-644F-A245-94FFE28DF8DA}" vid="{3B85AA53-E21E-314C-9469-E9A985DEBBAC}"/>
    </a:ext>
  </a:extLst>
</a:theme>
</file>

<file path=ppt/theme/theme2.xml><?xml version="1.0" encoding="utf-8"?>
<a:theme xmlns:a="http://schemas.openxmlformats.org/drawingml/2006/main" name="NYU Langone Health Theme 3 White Cover White Interior">
  <a:themeElements>
    <a:clrScheme name="NYU Langone Muted Office Colors">
      <a:dk1>
        <a:srgbClr val="53565A"/>
      </a:dk1>
      <a:lt1>
        <a:srgbClr val="FFFFFF"/>
      </a:lt1>
      <a:dk2>
        <a:srgbClr val="580F8B"/>
      </a:dk2>
      <a:lt2>
        <a:srgbClr val="D9D9D6"/>
      </a:lt2>
      <a:accent1>
        <a:srgbClr val="580F8B"/>
      </a:accent1>
      <a:accent2>
        <a:srgbClr val="BD9B60"/>
      </a:accent2>
      <a:accent3>
        <a:srgbClr val="007398"/>
      </a:accent3>
      <a:accent4>
        <a:srgbClr val="E8927C"/>
      </a:accent4>
      <a:accent5>
        <a:srgbClr val="006C5B"/>
      </a:accent5>
      <a:accent6>
        <a:srgbClr val="688197"/>
      </a:accent6>
      <a:hlink>
        <a:srgbClr val="0000FF"/>
      </a:hlink>
      <a:folHlink>
        <a:srgbClr val="00EBFF"/>
      </a:folHlink>
    </a:clrScheme>
    <a:fontScheme name="NYU Langon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DBD7FF5-D20F-194C-9FB3-A3E397EFF095}" vid="{0019D457-57CE-4A4E-A66F-FC2F43611F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17693</TotalTime>
  <Words>2772</Words>
  <Application>Microsoft Macintosh PowerPoint</Application>
  <PresentationFormat>On-screen Show (16:9)</PresentationFormat>
  <Paragraphs>506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Office Theme</vt:lpstr>
      <vt:lpstr>NYU Langone Health Theme 3 White Cover White Interior</vt:lpstr>
      <vt:lpstr>Towards a taxonomy of strategies to support OUD care transitions following hospitalization</vt:lpstr>
      <vt:lpstr>PowerPoint Presentation</vt:lpstr>
      <vt:lpstr>Medications for OUD are highly effective  Yet, 87% of people with OUD do not receive treatment</vt:lpstr>
      <vt:lpstr>Losing people across the OUD Cascade of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Expert team forms initial taxonomy of 14 strategies based on literature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 and next steps!</vt:lpstr>
      <vt:lpstr>Thank you! </vt:lpstr>
      <vt:lpstr>Appendix</vt:lpstr>
      <vt:lpstr>Initiation of  MOUD in-hospital via addiction consults is highly effective at linking patients to care </vt:lpstr>
      <vt:lpstr>PowerPoint Presentation</vt:lpstr>
      <vt:lpstr>PowerPoint Presentation</vt:lpstr>
      <vt:lpstr>Next steps! </vt:lpstr>
      <vt:lpstr>PowerPoint Presentation</vt:lpstr>
      <vt:lpstr>“PATHS” Promoting Addiction care Transitions across Healthcare Settings</vt:lpstr>
      <vt:lpstr>“PATHS” Promoting Addiction care Transitions across Healthcare Settings</vt:lpstr>
      <vt:lpstr>Study 1: Scoping review of transition strategies described in the academic literature to link patients with substance use disorder from acute-care to community settings</vt:lpstr>
      <vt:lpstr>PowerPoint Presentation</vt:lpstr>
      <vt:lpstr>10 strategies identified in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Here. This Is the Classical Light PowerPoint Template</dc:title>
  <dc:creator>Noa Krawczyk</dc:creator>
  <cp:lastModifiedBy>Krawczyk, Noa</cp:lastModifiedBy>
  <cp:revision>114</cp:revision>
  <dcterms:created xsi:type="dcterms:W3CDTF">2024-04-29T22:30:51Z</dcterms:created>
  <dcterms:modified xsi:type="dcterms:W3CDTF">2024-11-14T03:05:12Z</dcterms:modified>
</cp:coreProperties>
</file>