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32" r:id="rId4"/>
    <p:sldMasterId id="2147483952" r:id="rId5"/>
    <p:sldMasterId id="2147483971" r:id="rId6"/>
  </p:sldMasterIdLst>
  <p:notesMasterIdLst>
    <p:notesMasterId r:id="rId29"/>
  </p:notesMasterIdLst>
  <p:handoutMasterIdLst>
    <p:handoutMasterId r:id="rId30"/>
  </p:handoutMasterIdLst>
  <p:sldIdLst>
    <p:sldId id="506" r:id="rId7"/>
    <p:sldId id="512" r:id="rId8"/>
    <p:sldId id="496" r:id="rId9"/>
    <p:sldId id="498" r:id="rId10"/>
    <p:sldId id="461" r:id="rId11"/>
    <p:sldId id="494" r:id="rId12"/>
    <p:sldId id="509" r:id="rId13"/>
    <p:sldId id="493" r:id="rId14"/>
    <p:sldId id="503" r:id="rId15"/>
    <p:sldId id="507" r:id="rId16"/>
    <p:sldId id="500" r:id="rId17"/>
    <p:sldId id="499" r:id="rId18"/>
    <p:sldId id="510" r:id="rId19"/>
    <p:sldId id="511" r:id="rId20"/>
    <p:sldId id="508" r:id="rId21"/>
    <p:sldId id="492" r:id="rId22"/>
    <p:sldId id="501" r:id="rId23"/>
    <p:sldId id="502" r:id="rId24"/>
    <p:sldId id="491" r:id="rId25"/>
    <p:sldId id="513" r:id="rId26"/>
    <p:sldId id="497" r:id="rId27"/>
    <p:sldId id="504" r:id="rId2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AF472FF-EC87-450F-BD21-63695448F053}">
          <p14:sldIdLst>
            <p14:sldId id="506"/>
            <p14:sldId id="512"/>
            <p14:sldId id="496"/>
            <p14:sldId id="498"/>
            <p14:sldId id="461"/>
            <p14:sldId id="494"/>
            <p14:sldId id="509"/>
            <p14:sldId id="493"/>
            <p14:sldId id="503"/>
            <p14:sldId id="507"/>
            <p14:sldId id="500"/>
            <p14:sldId id="499"/>
            <p14:sldId id="510"/>
            <p14:sldId id="511"/>
            <p14:sldId id="508"/>
            <p14:sldId id="492"/>
            <p14:sldId id="501"/>
            <p14:sldId id="502"/>
            <p14:sldId id="491"/>
            <p14:sldId id="513"/>
            <p14:sldId id="497"/>
            <p14:sldId id="504"/>
          </p14:sldIdLst>
        </p14:section>
      </p14:sectionLst>
    </p:ex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orient="horz" pos="231">
          <p15:clr>
            <a:srgbClr val="A4A3A4"/>
          </p15:clr>
        </p15:guide>
        <p15:guide id="10" pos="230">
          <p15:clr>
            <a:srgbClr val="A4A3A4"/>
          </p15:clr>
        </p15:guide>
        <p15:guide id="11" pos="553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474">
          <p15:clr>
            <a:srgbClr val="A4A3A4"/>
          </p15:clr>
        </p15:guide>
        <p15:guide id="17" pos="4551">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254" autoAdjust="0"/>
    <p:restoredTop sz="88974" autoAdjust="0"/>
  </p:normalViewPr>
  <p:slideViewPr>
    <p:cSldViewPr snapToGrid="0" showGuides="1">
      <p:cViewPr varScale="1">
        <p:scale>
          <a:sx n="59" d="100"/>
          <a:sy n="59" d="100"/>
        </p:scale>
        <p:origin x="796" y="60"/>
      </p:cViewPr>
      <p:guideLst>
        <p:guide orient="horz" pos="1052"/>
        <p:guide orient="horz" pos="3477"/>
        <p:guide orient="horz" pos="4032"/>
        <p:guide orient="horz" pos="2183"/>
        <p:guide orient="horz" pos="287"/>
        <p:guide orient="horz" pos="1471"/>
        <p:guide orient="horz" pos="535"/>
        <p:guide orient="horz" pos="3938"/>
        <p:guide orient="horz" pos="231"/>
        <p:guide pos="230"/>
        <p:guide pos="5530"/>
        <p:guide pos="2880"/>
        <p:guide pos="776"/>
        <p:guide pos="1411"/>
        <p:guide pos="5287"/>
        <p:guide pos="474"/>
        <p:guide pos="4551"/>
      </p:guideLst>
    </p:cSldViewPr>
  </p:slideViewPr>
  <p:notesTextViewPr>
    <p:cViewPr>
      <p:scale>
        <a:sx n="100" d="100"/>
        <a:sy n="100" d="100"/>
      </p:scale>
      <p:origin x="0" y="-332"/>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4B1BF8A1-8D97-A641-A857-3ED7F6AA5D82}"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20BFA8BD-F315-7C46-9A85-308DFC2FB841}"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algn="l" rtl="0" fontAlgn="base"/>
            <a:r>
              <a:rPr lang="en-US" sz="1800" b="0" i="0" dirty="0">
                <a:solidFill>
                  <a:srgbClr val="242424"/>
                </a:solidFill>
                <a:effectLst/>
                <a:latin typeface="Times New Roman" panose="02020603050405020304" pitchFamily="18" charset="0"/>
              </a:rPr>
              <a:t>team of clinician-educators based out of UCSF, including Dr. Era </a:t>
            </a:r>
            <a:r>
              <a:rPr lang="en-US" sz="1800" b="0" i="0" dirty="0" err="1">
                <a:solidFill>
                  <a:srgbClr val="242424"/>
                </a:solidFill>
                <a:effectLst/>
                <a:latin typeface="Times New Roman" panose="02020603050405020304" pitchFamily="18" charset="0"/>
              </a:rPr>
              <a:t>KryzshaNOVskaya</a:t>
            </a:r>
            <a:r>
              <a:rPr lang="en-US" sz="1800" b="0" i="0" dirty="0">
                <a:solidFill>
                  <a:srgbClr val="242424"/>
                </a:solidFill>
                <a:effectLst/>
                <a:latin typeface="Times New Roman" panose="02020603050405020304" pitchFamily="18" charset="0"/>
              </a:rPr>
              <a:t> who is with us today and our colleague Dr. Jesse </a:t>
            </a:r>
            <a:r>
              <a:rPr lang="en-US" sz="1800" b="0" i="0" dirty="0" err="1">
                <a:solidFill>
                  <a:srgbClr val="242424"/>
                </a:solidFill>
                <a:effectLst/>
                <a:latin typeface="Times New Roman" panose="02020603050405020304" pitchFamily="18" charset="0"/>
              </a:rPr>
              <a:t>Ristau</a:t>
            </a:r>
            <a:r>
              <a:rPr lang="en-US" sz="1800" b="0" i="0" dirty="0">
                <a:solidFill>
                  <a:srgbClr val="242424"/>
                </a:solidFill>
                <a:effectLst/>
                <a:latin typeface="Times New Roman" panose="02020603050405020304" pitchFamily="18" charset="0"/>
              </a:rPr>
              <a:t> </a:t>
            </a:r>
          </a:p>
          <a:p>
            <a:pPr algn="l" rtl="0" fontAlgn="base"/>
            <a:r>
              <a:rPr lang="en-US" sz="1800" b="0" i="0" dirty="0">
                <a:solidFill>
                  <a:srgbClr val="242424"/>
                </a:solidFill>
                <a:effectLst/>
                <a:latin typeface="Times New Roman" panose="02020603050405020304" pitchFamily="18" charset="0"/>
              </a:rPr>
              <a:t>Today I will be presenting on…</a:t>
            </a:r>
          </a:p>
          <a:p>
            <a:pPr algn="l" rtl="0" fontAlgn="base"/>
            <a:endParaRPr lang="en-US" sz="1800" b="0" i="0" dirty="0">
              <a:solidFill>
                <a:srgbClr val="242424"/>
              </a:solidFill>
              <a:effectLst/>
              <a:latin typeface="Times New Roman" panose="02020603050405020304" pitchFamily="18" charset="0"/>
            </a:endParaRPr>
          </a:p>
          <a:p>
            <a:pPr algn="l" rtl="0" fontAlgn="base"/>
            <a:r>
              <a:rPr lang="en-US" sz="1800" b="0" i="0" dirty="0" err="1">
                <a:solidFill>
                  <a:srgbClr val="000000"/>
                </a:solidFill>
                <a:effectLst/>
                <a:latin typeface="Calibri" panose="020F0502020204030204" pitchFamily="34" charset="0"/>
              </a:rPr>
              <a:t>crij</a:t>
            </a:r>
            <a:r>
              <a:rPr lang="en-US" sz="1800" b="0" i="0" dirty="0">
                <a:solidFill>
                  <a:srgbClr val="000000"/>
                </a:solidFill>
                <a:effectLst/>
                <a:latin typeface="Calibri" panose="020F0502020204030204" pitchFamily="34" charset="0"/>
              </a:rPr>
              <a:t>-</a:t>
            </a:r>
            <a:r>
              <a:rPr lang="en-US" sz="1800" b="0" i="0" dirty="0" err="1">
                <a:solidFill>
                  <a:srgbClr val="000000"/>
                </a:solidFill>
                <a:effectLst/>
                <a:latin typeface="Calibri" panose="020F0502020204030204" pitchFamily="34" charset="0"/>
              </a:rPr>
              <a:t>zha</a:t>
            </a:r>
            <a:r>
              <a:rPr lang="en-US" sz="1800" b="0" i="0" dirty="0">
                <a:solidFill>
                  <a:srgbClr val="000000"/>
                </a:solidFill>
                <a:effectLst/>
                <a:latin typeface="Calibri" panose="020F0502020204030204" pitchFamily="34" charset="0"/>
              </a:rPr>
              <a:t>-</a:t>
            </a:r>
            <a:r>
              <a:rPr lang="en-US" sz="1800" b="0" i="0" dirty="0" err="1">
                <a:solidFill>
                  <a:srgbClr val="000000"/>
                </a:solidFill>
                <a:effectLst/>
                <a:latin typeface="Calibri" panose="020F0502020204030204" pitchFamily="34" charset="0"/>
              </a:rPr>
              <a:t>nov</a:t>
            </a:r>
            <a:r>
              <a:rPr lang="en-US" sz="1800" b="0" i="0" dirty="0">
                <a:solidFill>
                  <a:srgbClr val="000000"/>
                </a:solidFill>
                <a:effectLst/>
                <a:latin typeface="Calibri" panose="020F0502020204030204" pitchFamily="34" charset="0"/>
              </a:rPr>
              <a:t>-ska-</a:t>
            </a:r>
            <a:r>
              <a:rPr lang="en-US" sz="1800" b="0" i="0" dirty="0" err="1">
                <a:solidFill>
                  <a:srgbClr val="000000"/>
                </a:solidFill>
                <a:effectLst/>
                <a:latin typeface="Calibri" panose="020F0502020204030204" pitchFamily="34" charset="0"/>
              </a:rPr>
              <a:t>ya</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440EBFF0-B724-C447-B47C-76B314028337}"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22044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85000" lnSpcReduction="20000"/>
          </a:bodyPr>
          <a:lstStyle/>
          <a:p>
            <a:pPr algn="l" rtl="0" fontAlgn="base"/>
            <a:r>
              <a:rPr lang="en-US" sz="1800" b="0" i="0" dirty="0">
                <a:solidFill>
                  <a:srgbClr val="242424"/>
                </a:solidFill>
                <a:effectLst/>
                <a:latin typeface="Times New Roman" panose="02020603050405020304" pitchFamily="18" charset="0"/>
              </a:rPr>
              <a:t>The curriculum’s three key learning objectives: 1) describe steps for starting buprenorphine for OUD. This involves answering the question “What does a clinician need to know before starting buprenorphine?” For example, is a pregnancy test necessary or is continued drug use a contraindication to MOUD (PS the answer is NO!) </a:t>
            </a:r>
            <a:endParaRPr lang="en-US" b="0" i="0" dirty="0">
              <a:solidFill>
                <a:srgbClr val="000000"/>
              </a:solidFill>
              <a:effectLst/>
              <a:latin typeface="Segoe UI" panose="020B0502040204020203" pitchFamily="34" charset="0"/>
            </a:endParaRPr>
          </a:p>
          <a:p>
            <a:pPr algn="l" rtl="0" fontAlgn="base"/>
            <a:r>
              <a:rPr lang="en-US" sz="1800" b="0" i="0" dirty="0">
                <a:solidFill>
                  <a:srgbClr val="242424"/>
                </a:solidFill>
                <a:effectLst/>
                <a:latin typeface="Times New Roman" panose="02020603050405020304" pitchFamily="18" charset="0"/>
              </a:rPr>
              <a:t>We also articulated why buprenorphine is used to treat OUD (emphasizing that it’s a life-saving medication that reduces mortality/HIV/HCV transmission AND criminal justice involvement) We also dispelled any myths around buprenorphine, showing evidence that it is safe, effective, and does not cause sedation at proper dosing.  </a:t>
            </a:r>
            <a:endParaRPr lang="en-US" b="0" i="0" dirty="0">
              <a:solidFill>
                <a:srgbClr val="000000"/>
              </a:solidFill>
              <a:effectLst/>
              <a:latin typeface="Segoe UI" panose="020B0502040204020203" pitchFamily="34" charset="0"/>
            </a:endParaRPr>
          </a:p>
          <a:p>
            <a:endParaRPr lang="en-US" dirty="0"/>
          </a:p>
          <a:p>
            <a:r>
              <a:rPr lang="en-US" sz="1800" b="0" i="0" dirty="0">
                <a:solidFill>
                  <a:srgbClr val="242424"/>
                </a:solidFill>
                <a:effectLst/>
                <a:latin typeface="Times New Roman" panose="02020603050405020304" pitchFamily="18" charset="0"/>
              </a:rPr>
              <a:t>2) distinguish various ways to initiate buprenorphine in the outpatient setting. Discuss </a:t>
            </a:r>
            <a:r>
              <a:rPr lang="en-US" sz="1800" b="0" i="0" dirty="0" err="1">
                <a:solidFill>
                  <a:srgbClr val="242424"/>
                </a:solidFill>
                <a:effectLst/>
                <a:latin typeface="Times New Roman" panose="02020603050405020304" pitchFamily="18" charset="0"/>
              </a:rPr>
              <a:t>bupe</a:t>
            </a:r>
            <a:r>
              <a:rPr lang="en-US" sz="1800" b="0" i="0" dirty="0">
                <a:solidFill>
                  <a:srgbClr val="242424"/>
                </a:solidFill>
                <a:effectLst/>
                <a:latin typeface="Times New Roman" panose="02020603050405020304" pitchFamily="18" charset="0"/>
              </a:rPr>
              <a:t> films, tablets, and injections. Also explore </a:t>
            </a:r>
            <a:r>
              <a:rPr lang="en-US" sz="1800" b="0" i="0" dirty="0" err="1">
                <a:solidFill>
                  <a:srgbClr val="242424"/>
                </a:solidFill>
                <a:effectLst/>
                <a:latin typeface="Times New Roman" panose="02020603050405020304" pitchFamily="18" charset="0"/>
              </a:rPr>
              <a:t>microdosing</a:t>
            </a:r>
            <a:r>
              <a:rPr lang="en-US" sz="1800" b="0" i="0" dirty="0">
                <a:solidFill>
                  <a:srgbClr val="242424"/>
                </a:solidFill>
                <a:effectLst/>
                <a:latin typeface="Times New Roman" panose="02020603050405020304" pitchFamily="18" charset="0"/>
              </a:rPr>
              <a:t>, gradual </a:t>
            </a:r>
            <a:r>
              <a:rPr lang="en-US" sz="1800" b="0" i="0" dirty="0" err="1">
                <a:solidFill>
                  <a:srgbClr val="242424"/>
                </a:solidFill>
                <a:effectLst/>
                <a:latin typeface="Times New Roman" panose="02020603050405020304" pitchFamily="18" charset="0"/>
              </a:rPr>
              <a:t>uptitration</a:t>
            </a:r>
            <a:r>
              <a:rPr lang="en-US" sz="1800" b="0" i="0" dirty="0">
                <a:solidFill>
                  <a:srgbClr val="242424"/>
                </a:solidFill>
                <a:effectLst/>
                <a:latin typeface="Times New Roman" panose="02020603050405020304" pitchFamily="18" charset="0"/>
              </a:rPr>
              <a:t>, and </a:t>
            </a:r>
            <a:r>
              <a:rPr lang="en-US" sz="1800" b="0" i="0" dirty="0" err="1">
                <a:solidFill>
                  <a:srgbClr val="242424"/>
                </a:solidFill>
                <a:effectLst/>
                <a:latin typeface="Times New Roman" panose="02020603050405020304" pitchFamily="18" charset="0"/>
              </a:rPr>
              <a:t>macrodosing</a:t>
            </a:r>
            <a:r>
              <a:rPr lang="en-US" sz="1800" b="0" i="0" dirty="0">
                <a:solidFill>
                  <a:srgbClr val="242424"/>
                </a:solidFill>
                <a:effectLst/>
                <a:latin typeface="Times New Roman" panose="02020603050405020304" pitchFamily="18" charset="0"/>
              </a:rPr>
              <a:t>.  </a:t>
            </a:r>
          </a:p>
          <a:p>
            <a:endParaRPr lang="en-US" sz="1800" b="0" i="0" dirty="0">
              <a:solidFill>
                <a:srgbClr val="242424"/>
              </a:solidFill>
              <a:effectLst/>
              <a:latin typeface="Times New Roman" panose="02020603050405020304" pitchFamily="18" charset="0"/>
            </a:endParaRPr>
          </a:p>
          <a:p>
            <a:r>
              <a:rPr lang="en-US" sz="1800" b="0" i="0" dirty="0">
                <a:solidFill>
                  <a:srgbClr val="242424"/>
                </a:solidFill>
                <a:effectLst/>
                <a:latin typeface="Times New Roman" panose="02020603050405020304" pitchFamily="18" charset="0"/>
              </a:rPr>
              <a:t>3) review steps for monitoring buprenorphine treatment. This includes monitoring with UDS, providing site-specific (addiction medicine consults) and national resources such as the Substance Use Warmline, run by the National Clinician Consultation Center, which offers free, confidential clinician to clinician consultation on substance use evaluation and management.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D0A93A0-7ACD-2148-B5D6-15A359852267}"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30618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lgn="l" rtl="0" fontAlgn="base"/>
            <a:r>
              <a:rPr lang="en-US" sz="1800" b="0" i="0" dirty="0">
                <a:solidFill>
                  <a:srgbClr val="242424"/>
                </a:solidFill>
                <a:effectLst/>
                <a:latin typeface="Times New Roman" panose="02020603050405020304" pitchFamily="18" charset="0"/>
              </a:rPr>
              <a:t>In thinking about instructional strategies for this didactic, we wanted to harness the most available and effective teaching methods that take into account the science of learning. Building off of numerous X-waiver training courses, we created a didactic focused on the most high-yield content that:  </a:t>
            </a:r>
            <a:endParaRPr lang="en-US" sz="2800" b="0" i="0" dirty="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Could be virtual or in-person. </a:t>
            </a:r>
            <a:endParaRPr lang="en-US" sz="1800" b="0" i="0" dirty="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Was abbreviated to 90 minutes as opposed to 8 hours </a:t>
            </a:r>
            <a:endParaRPr lang="en-US" sz="1800" b="0" i="0" dirty="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Case-based and interactive </a:t>
            </a:r>
            <a:endParaRPr lang="en-US" sz="1800" b="0" i="0" dirty="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And incorporated evidence-based learning strategies such as dual coding and retrieval practice.  </a:t>
            </a:r>
            <a:endParaRPr lang="en-US" sz="1800" b="0" i="0" dirty="0">
              <a:solidFill>
                <a:srgbClr val="000000"/>
              </a:solidFill>
              <a:effectLst/>
              <a:latin typeface="Times New Roman" panose="02020603050405020304" pitchFamily="18" charset="0"/>
            </a:endParaRP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51F10AB-6825-C345-A81D-CA33CEE25497}"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473571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Here is an example of a case-based scenario that was used to discuss buprenorphine initiation and maintenance. We followed Jane throughout the 90-minute training from diagnosis with OUD, to buprenorphine initiation, to maintenance treatment.  </a:t>
            </a:r>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63FD5869-0D4A-434D-9B1D-9CACAE781E24}"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4084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After teaching about the options for buprenorphine maintenance, this is an example of a question we used for retrieval practice. This question asks people to apply interpretation of a UDS to Jane’s buprenorphine management plan.  This case offers APPLICATION of the case-based teaching</a:t>
            </a:r>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838349F5-5F94-624D-BF41-D3A4731D0781}"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14</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5615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Moving onto the last parts of Kern’s six steps, we have the implementation and evaluation steps.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E55DDF1D-225D-C249-B0F4-9292BBE489C0}"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695931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From April 2022 to October 2023, the didactic, taught by Era and Jesse with the assistance of our interprofessional and interdisciplinary team, has been delivered a total of 5 times: three times in-person to 45 internal medicine residents and twice virtually to 4 public psychiatry fellows and 10 pharmacists.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611A193-075A-A84F-BCA3-7968DCEF4A3C}"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Following each training, feedback from participants has informed iterative improvement of the didactic. Participants were offered a QR code to scan to offer their responses via Qualtrics survey.  Feedback included appreciation of the abbreviated curriculum which contained high-yield, clinically-relevant content in a case-based format. Earlier sessions requested more Q and A so we incorporated this into more recent sessions, and that was a success. </a:t>
            </a:r>
          </a:p>
          <a:p>
            <a:r>
              <a:rPr lang="en-US" sz="1800" b="0" i="0" dirty="0">
                <a:solidFill>
                  <a:srgbClr val="242424"/>
                </a:solidFill>
                <a:effectLst/>
                <a:latin typeface="Times New Roman" panose="02020603050405020304" pitchFamily="18" charset="0"/>
              </a:rPr>
              <a:t>Some areas for improvement include providing step-by-step practice for more cases and increasing access to reorientation at a later date.  </a:t>
            </a:r>
          </a:p>
          <a:p>
            <a:endParaRPr lang="en-US" sz="1800" b="0" i="0" dirty="0">
              <a:solidFill>
                <a:srgbClr val="242424"/>
              </a:solidFill>
              <a:effectLst/>
              <a:latin typeface="Times New Roman" panose="02020603050405020304" pitchFamily="18" charset="0"/>
            </a:endParaRPr>
          </a:p>
          <a:p>
            <a:r>
              <a:rPr lang="en-US" sz="1800" b="0" i="0" dirty="0">
                <a:solidFill>
                  <a:srgbClr val="242424"/>
                </a:solidFill>
                <a:effectLst/>
                <a:latin typeface="Times New Roman" panose="02020603050405020304" pitchFamily="18" charset="0"/>
              </a:rPr>
              <a:t>Having witnesses these trainings, I think it’s revolutionary the way it’s taught in an interactive, case-based manner to mimic real patient cases. The training is also tailored to the audience, such as whether the clinicians are inpatient vs outpatient.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1D40DEE0-8037-5743-B857-31340254DD0E}"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775216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Future iterations of the training will continue to include surveys that assess changes in participants’ knowledge, gather curricular feedback, and modify the didactic as prescribing barriers evolve.  </a:t>
            </a:r>
          </a:p>
          <a:p>
            <a:endParaRPr lang="en-US" sz="1800" b="0" i="0" dirty="0">
              <a:solidFill>
                <a:srgbClr val="242424"/>
              </a:solidFill>
              <a:effectLst/>
              <a:latin typeface="Times New Roman" panose="02020603050405020304" pitchFamily="18" charset="0"/>
            </a:endParaRPr>
          </a:p>
          <a:p>
            <a:r>
              <a:rPr lang="en-US" sz="1800" b="0" i="0" dirty="0">
                <a:solidFill>
                  <a:srgbClr val="242424"/>
                </a:solidFill>
                <a:effectLst/>
                <a:latin typeface="Times New Roman" panose="02020603050405020304" pitchFamily="18" charset="0"/>
              </a:rPr>
              <a:t>Additionally, we are considering incorporating digital medical education (such as podcasts by addiction providers) into these trainings, either as prework, or as additional resources attendees can access after the trainings. My incredible mentor Era is a co-host for the </a:t>
            </a:r>
            <a:r>
              <a:rPr lang="en-US" sz="1800" b="0" i="0" dirty="0" err="1">
                <a:solidFill>
                  <a:srgbClr val="242424"/>
                </a:solidFill>
                <a:effectLst/>
                <a:latin typeface="Times New Roman" panose="02020603050405020304" pitchFamily="18" charset="0"/>
              </a:rPr>
              <a:t>Curbsiders</a:t>
            </a:r>
            <a:r>
              <a:rPr lang="en-US" sz="1800" b="0" i="0" dirty="0">
                <a:solidFill>
                  <a:srgbClr val="242424"/>
                </a:solidFill>
                <a:effectLst/>
                <a:latin typeface="Times New Roman" panose="02020603050405020304" pitchFamily="18" charset="0"/>
              </a:rPr>
              <a:t> Teach and producer for a few episodes of </a:t>
            </a:r>
            <a:r>
              <a:rPr lang="en-US" sz="1800" b="0" i="0" dirty="0" err="1">
                <a:solidFill>
                  <a:srgbClr val="242424"/>
                </a:solidFill>
                <a:effectLst/>
                <a:latin typeface="Times New Roman" panose="02020603050405020304" pitchFamily="18" charset="0"/>
              </a:rPr>
              <a:t>Curbsiders</a:t>
            </a:r>
            <a:r>
              <a:rPr lang="en-US" sz="1800" b="0" i="0" dirty="0">
                <a:solidFill>
                  <a:srgbClr val="242424"/>
                </a:solidFill>
                <a:effectLst/>
                <a:latin typeface="Times New Roman" panose="02020603050405020304" pitchFamily="18" charset="0"/>
              </a:rPr>
              <a:t> addiction medicine Podcast, which I am sure she would be happy to elaborate on in the Q and A</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B55CCF9-7440-3045-B03E-A3B2F604A705}"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867314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algn="l" rtl="0" fontAlgn="base"/>
            <a:r>
              <a:rPr lang="en-US" sz="1800" b="0" i="0" dirty="0">
                <a:solidFill>
                  <a:srgbClr val="242424"/>
                </a:solidFill>
                <a:effectLst/>
                <a:latin typeface="Times New Roman" panose="02020603050405020304" pitchFamily="18" charset="0"/>
              </a:rPr>
              <a:t>Our training has many implications to practice. For one, we provide an abbreviated training for interprofessional learners than can be scaled at other institutions.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242424"/>
                </a:solidFill>
                <a:effectLst/>
                <a:latin typeface="Times New Roman" panose="02020603050405020304" pitchFamily="18" charset="0"/>
              </a:rPr>
              <a:t>This training can reduce barriers to buprenorphine prescribing and ensure clinicians have easy access to resources to help them prescribe MOUD.  (especially in light of the removal of the X-waiver training requirement).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242424"/>
                </a:solidFill>
                <a:effectLst/>
                <a:latin typeface="Times New Roman" panose="02020603050405020304" pitchFamily="18" charset="0"/>
              </a:rPr>
              <a:t>This training has implications for tackling the future of the opioid crisis and preventing opioid use-related deaths at their root—ensuring everyone has access to lifesaving medications.  </a:t>
            </a:r>
            <a:endParaRPr lang="en-US" sz="2800" b="0" i="0" dirty="0">
              <a:solidFill>
                <a:srgbClr val="000000"/>
              </a:solidFill>
              <a:effectLst/>
              <a:latin typeface="Segoe UI" panose="020B0502040204020203" pitchFamily="34" charset="0"/>
            </a:endParaRP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2A911F2-AAEB-F24B-A9B4-509931788F2D}"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10F41A0-6387-5949-8DE5-847684FB9CDA}"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85952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fontScale="92500"/>
          </a:bodyPr>
          <a:lstStyle/>
          <a:p>
            <a:pPr algn="l" rtl="0" fontAlgn="base"/>
            <a:r>
              <a:rPr lang="en-US" sz="1800" b="0" i="0" dirty="0">
                <a:solidFill>
                  <a:srgbClr val="242424"/>
                </a:solidFill>
                <a:effectLst/>
                <a:latin typeface="Times New Roman" panose="02020603050405020304" pitchFamily="18" charset="0"/>
              </a:rPr>
              <a:t>I am sure many of you have seen this slide before. But I would be remiss if I didn’t at least provide some context for this training.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Opioid-related overdose deaths have been on the rise. We are aware of three waves of the opioid epidemic. Wave 1 started with prescription opioids at the turn of the century.  </a:t>
            </a:r>
            <a:endParaRPr lang="en-US" sz="1800" b="0" i="0" dirty="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This was followed by Wave 2 with a rise in Heroin use, related to changing regulations that limited access to prescription opioids.  </a:t>
            </a:r>
            <a:endParaRPr lang="en-US" sz="1800" b="0" i="0" dirty="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dirty="0">
                <a:solidFill>
                  <a:srgbClr val="242424"/>
                </a:solidFill>
                <a:effectLst/>
                <a:latin typeface="Times New Roman" panose="02020603050405020304" pitchFamily="18" charset="0"/>
              </a:rPr>
              <a:t>Finally, there is wave 3, which is occurring now, and involves the rise of fentanyl (and other synthetic opioids) which have made the drug supply more deadly (50x more potent than heroin and 100x more potent than morphine). When we add in the COVID-19 pandemic to this picture of already rising death rates, it is a scary public health crisis. Prior to the pandemic, there were 60,000 opioid-related overdose deaths. This number rose to 100,000 in 2021.  </a:t>
            </a:r>
            <a:endParaRPr lang="en-US" sz="1800" b="0" i="0" dirty="0">
              <a:solidFill>
                <a:srgbClr val="000000"/>
              </a:solidFill>
              <a:effectLst/>
              <a:latin typeface="Times New Roman" panose="02020603050405020304" pitchFamily="18" charset="0"/>
            </a:endParaRP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EB75BB3D-15E5-834B-BFBC-14FE0B6658DC}"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790602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fontScale="92500" lnSpcReduction="20000"/>
          </a:bodyPr>
          <a:lstStyle/>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endParaRPr lang="en-US" sz="1800" b="0" i="0" dirty="0">
              <a:solidFill>
                <a:srgbClr val="242424"/>
              </a:solidFill>
              <a:effectLst/>
              <a:latin typeface="Times New Roman" panose="02020603050405020304" pitchFamily="18" charset="0"/>
            </a:endParaRPr>
          </a:p>
          <a:p>
            <a:r>
              <a:rPr lang="en-US" sz="1800" b="0" i="0" dirty="0">
                <a:solidFill>
                  <a:srgbClr val="242424"/>
                </a:solidFill>
                <a:effectLst/>
                <a:latin typeface="Times New Roman" panose="02020603050405020304" pitchFamily="18" charset="0"/>
              </a:rPr>
              <a:t>Good afternoon! My name is Nikki Apana and I am a first-year medical student at UCSF. I am working with Dr. Era </a:t>
            </a:r>
            <a:r>
              <a:rPr lang="en-US" sz="1800" b="0" i="0" dirty="0" err="1">
                <a:solidFill>
                  <a:srgbClr val="242424"/>
                </a:solidFill>
                <a:effectLst/>
                <a:latin typeface="Times New Roman" panose="02020603050405020304" pitchFamily="18" charset="0"/>
              </a:rPr>
              <a:t>KryzhaNOVskaya</a:t>
            </a:r>
            <a:r>
              <a:rPr lang="en-US" sz="1800" b="0" i="0" dirty="0">
                <a:solidFill>
                  <a:srgbClr val="242424"/>
                </a:solidFill>
                <a:effectLst/>
                <a:latin typeface="Times New Roman" panose="02020603050405020304" pitchFamily="18" charset="0"/>
              </a:rPr>
              <a:t> and Dr. Jesse </a:t>
            </a:r>
            <a:r>
              <a:rPr lang="en-US" sz="1800" b="0" i="0" dirty="0" err="1">
                <a:solidFill>
                  <a:srgbClr val="242424"/>
                </a:solidFill>
                <a:effectLst/>
                <a:latin typeface="Times New Roman" panose="02020603050405020304" pitchFamily="18" charset="0"/>
              </a:rPr>
              <a:t>Ristau</a:t>
            </a:r>
            <a:r>
              <a:rPr lang="en-US" sz="1800" b="0" i="0" dirty="0">
                <a:solidFill>
                  <a:srgbClr val="242424"/>
                </a:solidFill>
                <a:effectLst/>
                <a:latin typeface="Times New Roman" panose="02020603050405020304" pitchFamily="18" charset="0"/>
              </a:rPr>
              <a:t> and I am here presenting on behalf of our team based out of UCSF Mt Zion. I will be discussing today Training clinicians to prescribe buprenorphine for opioid use disorder (OUD) in the era of changing regulations. </a:t>
            </a:r>
            <a:endParaRPr lang="en-US" dirty="0"/>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CFD73A11-ACF0-E74E-B336-C437C8B5BA82}"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22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1254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algn="l" rtl="0" fontAlgn="base"/>
            <a:r>
              <a:rPr lang="en-US" sz="1800" b="0" i="0" dirty="0">
                <a:solidFill>
                  <a:srgbClr val="242424"/>
                </a:solidFill>
                <a:effectLst/>
                <a:latin typeface="Times New Roman" panose="02020603050405020304" pitchFamily="18" charset="0"/>
              </a:rPr>
              <a:t>Especially of note, there is a disproportionate impact of opioid overdose deaths on Black, Latinx, and Indigenous communities. Notably, overdose death rates among Black individuals is 4-6x higher than for White individuals.  </a:t>
            </a:r>
            <a:endParaRPr lang="en-US" b="0" i="0" dirty="0">
              <a:solidFill>
                <a:srgbClr val="000000"/>
              </a:solidFill>
              <a:effectLst/>
              <a:latin typeface="Segoe UI" panose="020B0502040204020203" pitchFamily="34" charset="0"/>
            </a:endParaRPr>
          </a:p>
          <a:p>
            <a:pPr algn="l" rtl="0" fontAlgn="base"/>
            <a:r>
              <a:rPr lang="en-US" sz="1800" b="0" i="0" dirty="0">
                <a:solidFill>
                  <a:srgbClr val="242424"/>
                </a:solidFill>
                <a:effectLst/>
                <a:latin typeface="Times New Roman" panose="02020603050405020304" pitchFamily="18" charset="0"/>
              </a:rPr>
              <a:t>Recent studies attribute these disparities to disproportionate access to lifesaving medications for opioid use disorder, such as buprenorphine. In 2021, an estimated 2.5 million adults had an opioid use disorder, yet less than 25% (less than ¼) people received medications for opioid use disorder. Disparities in overdose deaths can be linked directly to disparities in access to treatment.  </a:t>
            </a:r>
            <a:endParaRPr lang="en-US" b="0" i="0" dirty="0">
              <a:solidFill>
                <a:srgbClr val="000000"/>
              </a:solidFill>
              <a:effectLst/>
              <a:latin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9394F082-AE9B-774F-88C8-71BDDFB78BF2}"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4497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lgn="l" rtl="0" fontAlgn="base"/>
            <a:r>
              <a:rPr lang="en-US" sz="1800" b="0" i="0" dirty="0">
                <a:solidFill>
                  <a:srgbClr val="242424"/>
                </a:solidFill>
                <a:effectLst/>
                <a:latin typeface="Times New Roman" panose="02020603050405020304" pitchFamily="18" charset="0"/>
              </a:rPr>
              <a:t>Fortunately, there have been recent policy changes that EXPAND access to buprenorphine and other medications for opioid use disorder. President Biden signed the Omnibus bill that became effective January of this year and REMOVES the federal requirement for practitioners to have a waiver (also known as the X-waiver) in order to prescribe buprenorphine.   </a:t>
            </a:r>
            <a:endParaRPr lang="en-US" b="0" i="0" dirty="0">
              <a:solidFill>
                <a:srgbClr val="000000"/>
              </a:solidFill>
              <a:effectLst/>
              <a:latin typeface="Segoe UI" panose="020B0502040204020203" pitchFamily="34" charset="0"/>
            </a:endParaRPr>
          </a:p>
          <a:p>
            <a:pPr algn="l" rtl="0" fontAlgn="base"/>
            <a:r>
              <a:rPr lang="en-US" sz="1800" b="0" i="0" dirty="0">
                <a:solidFill>
                  <a:srgbClr val="242424"/>
                </a:solidFill>
                <a:effectLst/>
                <a:latin typeface="Times New Roman" panose="02020603050405020304" pitchFamily="18" charset="0"/>
              </a:rPr>
              <a:t>This X-waiver previously required that all prescribers attend extensive training (8 hours for MDs and 24 hours for NPs/PAs). With these changing regulations, there is great potential to eliminate the disparities in treatment access by enabling more clinicians in the community—especially in communities of color—to prescribe buprenorphine for OUD. However, with the removal of the X-waiver, there is an urgent need to train frontline clinicians on how to effectively prescribe these medications for opioids use order.  </a:t>
            </a:r>
            <a:endParaRPr lang="en-US" b="0" i="0" dirty="0">
              <a:solidFill>
                <a:srgbClr val="000000"/>
              </a:solidFill>
              <a:effectLst/>
              <a:latin typeface="Segoe UI" panose="020B0502040204020203" pitchFamily="34" charset="0"/>
            </a:endParaRPr>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35854B7-AA39-B441-9851-A420F40788E2}"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That’s where our curriculum seeks to fill the gap. Here I will share the UCSF clinician training that our INTERPROFESSIONAL AND INTERDISPLINARY team put together to provide abridged training around buprenorphine prescribing practices for the treatment of opioid use disorder. </a:t>
            </a:r>
          </a:p>
          <a:p>
            <a:r>
              <a:rPr lang="en-US" sz="1800" b="0" i="0" dirty="0">
                <a:solidFill>
                  <a:srgbClr val="242424"/>
                </a:solidFill>
                <a:effectLst/>
                <a:latin typeface="Times New Roman" panose="02020603050405020304" pitchFamily="18" charset="0"/>
              </a:rPr>
              <a:t>We want to emphasize the involvement of not just addiction medicine docs, but also psych and pharmacy. </a:t>
            </a:r>
          </a:p>
          <a:p>
            <a:r>
              <a:rPr lang="en-US" sz="1800" b="0" i="0" dirty="0">
                <a:solidFill>
                  <a:srgbClr val="242424"/>
                </a:solidFill>
                <a:effectLst/>
                <a:latin typeface="Times New Roman" panose="02020603050405020304" pitchFamily="18" charset="0"/>
              </a:rPr>
              <a:t> [This is an image from the third training we completed, prior to the official removal of the X-waiver! This is an image from our most recent training in October following the removal of the X-Waiver.] </a:t>
            </a:r>
            <a:endParaRPr lang="en-US" dirty="0"/>
          </a:p>
        </p:txBody>
      </p:sp>
      <p:sp>
        <p:nvSpPr>
          <p:cNvPr id="4" name="Header Placeholder 3"/>
          <p:cNvSpPr>
            <a:spLocks noGrp="1"/>
          </p:cNvSpPr>
          <p:nvPr>
            <p:ph type="hdr" sz="quarter"/>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
          </p:nvPr>
        </p:nvSpPr>
        <p:spPr/>
        <p:txBody>
          <a:bodyPr/>
          <a:lstStyle/>
          <a:p>
            <a:pPr algn="l"/>
            <a:fld id="{8C7E3115-4CAC-4946-B429-5930DAEC5E9C}" type="datetime1">
              <a:rPr lang="en-US" smtClean="0">
                <a:latin typeface="Arial" pitchFamily="34" charset="0"/>
                <a:cs typeface="Arial" pitchFamily="34" charset="0"/>
              </a:rPr>
              <a:t>11/3/2023</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4784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In designing an effective, competency-based curriculum, we used Kern’s 6 steps</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CB12413E-A5F4-E64B-9F7D-CE40440CD9C9}"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06991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b="0" i="0" dirty="0">
                <a:solidFill>
                  <a:srgbClr val="242424"/>
                </a:solidFill>
                <a:effectLst/>
                <a:latin typeface="Times New Roman" panose="02020603050405020304" pitchFamily="18" charset="0"/>
              </a:rPr>
              <a:t>starting with the needs assessment</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8CFC7CC-4450-0F44-958D-D2A8E3FCFEEB}"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I already provided some context earlier of the current state of changing regulations. In the backdrop of these changing regulations, there are clinicians who have insufficient training in buprenorphine prescribing practices. Frontline prescribers, especially those who serve vulnerable populations in low access areas would benefit most from our training. We determined the target audience should include interprofessional learners, moving beyond just trainees to also include practicing clinicians and pharmacists, among other professionals.  </a:t>
            </a:r>
            <a:endParaRPr lang="en-US" sz="1800"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BC3B9AE5-6D46-4D4E-8284-D30955C82BE1}"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585814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800" b="0" i="0" dirty="0">
                <a:solidFill>
                  <a:srgbClr val="242424"/>
                </a:solidFill>
                <a:effectLst/>
                <a:latin typeface="Times New Roman" panose="02020603050405020304" pitchFamily="18" charset="0"/>
              </a:rPr>
              <a:t>Continuing with Kern’s 6 steps, we articulated the learning objectives and educational strategies we planned to deploy in the training.  </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endParaRPr lang="en-US" sz="600" i="1"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973A275-9DD6-5E46-BC89-865BE94B72DB}" type="datetime1">
              <a:rPr lang="en-US" sz="600" i="1" smtClean="0">
                <a:latin typeface="Arial" pitchFamily="34" charset="0"/>
                <a:cs typeface="Arial" pitchFamily="34" charset="0"/>
              </a:rPr>
              <a:t>11/3/2023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30194800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B88507-E813-E441-9455-DA8BC4DF1A2B}" type="datetime1">
              <a:rPr lang="en-US" smtClean="0"/>
              <a:t>11/3/2023</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7" name="Picture 6"/>
          <p:cNvPicPr>
            <a:picLocks noChangeAspect="1"/>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264887" y="435429"/>
            <a:ext cx="2163339" cy="548640"/>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6302B94-0199-F944-88D3-E209EC47DBE2}" type="datetime1">
              <a:rPr lang="en-US" smtClean="0"/>
              <a:t>11/3/2023</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Buprenorphine Training</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12" name="Picture 11"/>
          <p:cNvPicPr/>
          <p:nvPr userDrawn="1"/>
        </p:nvPicPr>
        <p:blipFill>
          <a:blip r:embed="rId3">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7431314" y="6389911"/>
            <a:ext cx="1526706" cy="370115"/>
          </a:xfrm>
          <a:prstGeom prst="rect">
            <a:avLst/>
          </a:prstGeom>
        </p:spPr>
      </p:pic>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E0A57A55-0853-2C41-B75A-C3A90C193517}"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0AE64D6-3D8D-B142-AA52-78C60F24D734}"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0D8D63DC-681E-BF40-9965-08E224F6779A}"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F1ABE9CC-6E57-3A49-939F-EA799E569B4A}" type="datetime1">
              <a:rPr lang="en-US" smtClean="0"/>
              <a:t>11/3/2023</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D182DF5-A44C-8044-B986-DAA4782F3D36}" type="datetime1">
              <a:rPr lang="en-US" smtClean="0"/>
              <a:t>11/3/2023</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6DCCC080-4602-C948-AD84-B152242B47E8}" type="datetime1">
              <a:rPr lang="en-US" smtClean="0"/>
              <a:t>11/3/2023</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6149197A-BD8D-9F42-B6E7-4CB6CA70837B}" type="datetime1">
              <a:rPr lang="en-US" smtClean="0"/>
              <a:t>11/3/2023</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3418791" y="2977151"/>
            <a:ext cx="2884453" cy="731520"/>
          </a:xfrm>
          <a:prstGeom prst="rect">
            <a:avLst/>
          </a:prstGeom>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4212A0F-40E1-844F-8413-47E9865ADEC5}" type="datetime1">
              <a:rPr lang="en-US" smtClean="0"/>
              <a:t>11/3/2023</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Helen Diller Family</a:t>
            </a:r>
          </a:p>
          <a:p>
            <a:r>
              <a:rPr lang="en-US" sz="1000" dirty="0">
                <a:solidFill>
                  <a:schemeClr val="bg1"/>
                </a:solidFill>
                <a:latin typeface="+mj-lt"/>
              </a:rPr>
              <a:t>Comprehensive </a:t>
            </a:r>
            <a:br>
              <a:rPr lang="en-US" sz="1000" dirty="0">
                <a:solidFill>
                  <a:schemeClr val="bg1"/>
                </a:solidFill>
                <a:latin typeface="+mj-lt"/>
              </a:rPr>
            </a:br>
            <a:r>
              <a:rPr lang="en-US" sz="1000" dirty="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School</a:t>
            </a:r>
            <a:br>
              <a:rPr lang="en-US" sz="1000" dirty="0">
                <a:solidFill>
                  <a:schemeClr val="bg1"/>
                </a:solidFill>
                <a:latin typeface="+mj-lt"/>
              </a:rPr>
            </a:br>
            <a:r>
              <a:rPr lang="en-US" sz="1000" dirty="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AIDS Research</a:t>
            </a:r>
            <a:r>
              <a:rPr lang="en-US" sz="1000" baseline="0" dirty="0">
                <a:solidFill>
                  <a:schemeClr val="bg1"/>
                </a:solidFill>
                <a:latin typeface="+mj-lt"/>
              </a:rPr>
              <a:t> Institute at UCSF</a:t>
            </a:r>
            <a:endParaRPr lang="en-US" sz="1000" dirty="0">
              <a:solidFill>
                <a:schemeClr val="bg1"/>
              </a:solidFill>
              <a:latin typeface="+mj-lt"/>
            </a:endParaRPr>
          </a:p>
        </p:txBody>
      </p:sp>
      <p:pic>
        <p:nvPicPr>
          <p:cNvPr id="16" name="Picture 1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7060155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636846" y="2736927"/>
            <a:ext cx="2163339" cy="548640"/>
          </a:xfrm>
          <a:prstGeom prst="rect">
            <a:avLst/>
          </a:prstGeom>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8B4173-DD05-4E40-853C-8C33F6BB860B}" type="datetime1">
              <a:rPr lang="en-US" smtClean="0"/>
              <a:t>11/3/2023</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582D858-F423-B045-A8FC-AE18BB61E1C1}" type="datetime1">
              <a:rPr lang="en-US" smtClean="0"/>
              <a:t>11/3/2023</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E3C76C8-0928-6640-9F65-A2430064958E}" type="datetime1">
              <a:rPr lang="en-US" smtClean="0"/>
              <a:t>11/3/2023</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p:cNvPicPr>
            <a:picLocks noChangeAspect="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81862" y="467774"/>
            <a:ext cx="2163339" cy="54864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4CD74805-9968-2149-90B6-F76DC859DD6B}" type="datetime1">
              <a:rPr lang="en-US" smtClean="0"/>
              <a:t>11/3/2023</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9A26401-F330-CF45-A37E-04ADF4D1995C}" type="datetime1">
              <a:rPr lang="en-US" smtClean="0"/>
              <a:t>11/3/2023</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4" name="Picture 13"/>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508548" y="547669"/>
            <a:ext cx="2542811" cy="606958"/>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0"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9CDE90C-9B17-EA48-8E32-8FA0F96D871F}" type="datetime1">
              <a:rPr lang="en-US" smtClean="0"/>
              <a:t>11/3/2023</a:t>
            </a:fld>
            <a:endParaRPr lang="en-US" dirty="0"/>
          </a:p>
        </p:txBody>
      </p:sp>
      <p:pic>
        <p:nvPicPr>
          <p:cNvPr id="11" name="Picture 10"/>
          <p:cNvPicPr>
            <a:picLocks noChangeAspect="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27118" y="467774"/>
            <a:ext cx="2163339" cy="54864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B068EBF-46AB-1A4D-AB8F-ACCC34DD028B}" type="datetime1">
              <a:rPr lang="en-US" smtClean="0"/>
              <a:t>11/3/2023</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Buprenorphine Training</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14" name="Picture 13"/>
          <p:cNvPicPr>
            <a:picLocks noChangeAspect="1"/>
          </p:cNvPicPr>
          <p:nvPr userDrawn="1"/>
        </p:nvPicPr>
        <p:blipFill>
          <a:blip r:embed="rId3">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7626582" y="6410099"/>
            <a:ext cx="1442226" cy="365760"/>
          </a:xfrm>
          <a:prstGeom prst="rect">
            <a:avLst/>
          </a:prstGeom>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CE3E538-7665-804F-9987-A2EFC3D1AB7E}"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E5C85F3-5E01-0D43-95D2-674C45AF9959}" type="datetime1">
              <a:rPr lang="en-US" smtClean="0"/>
              <a:t>11/3/2023</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p:cNvPicPr>
            <a:picLocks noChangeAspect="1"/>
          </p:cNvPicPr>
          <p:nvPr userDrawn="1"/>
        </p:nvPicPr>
        <p:blipFill>
          <a:blip r:embed="rId3">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66363" y="505172"/>
            <a:ext cx="2163339" cy="548640"/>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45C9C0B-17F4-DC42-9306-A1BBCE2554CC}"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3965533-9D09-7B47-953C-4FE18FB176D9}"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0A5429B-AF8F-E145-9ABB-7858B25D4CB0}" type="datetime1">
              <a:rPr lang="en-US" smtClean="0"/>
              <a:t>11/3/2023</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C4118C-9CC3-0446-A019-61788C0F3A37}" type="datetime1">
              <a:rPr lang="en-US" smtClean="0"/>
              <a:t>11/3/2023</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736F3BD-E67B-9A45-B78C-C5B51C3865AC}" type="datetime1">
              <a:rPr lang="en-US" smtClean="0"/>
              <a:t>11/3/2023</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D94C1E1-B0F1-1A41-AC6A-A67EB3E0999A}" type="datetime1">
              <a:rPr lang="en-US" smtClean="0"/>
              <a:t>11/3/2023</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3" name="Picture 2"/>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2832170" y="2847808"/>
            <a:ext cx="3722929" cy="888647"/>
          </a:xfrm>
          <a:prstGeom prst="rect">
            <a:avLst/>
          </a:prstGeom>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E102C200-258D-C045-956B-5E3125813C8E}" type="datetime1">
              <a:rPr lang="en-US" smtClean="0"/>
              <a:t>11/3/2023</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Helen Diller Family</a:t>
            </a:r>
          </a:p>
          <a:p>
            <a:r>
              <a:rPr lang="en-US" sz="900" dirty="0">
                <a:solidFill>
                  <a:schemeClr val="bg1"/>
                </a:solidFill>
                <a:latin typeface="+mj-lt"/>
              </a:rPr>
              <a:t>Comprehensive </a:t>
            </a:r>
            <a:br>
              <a:rPr lang="en-US" sz="900" dirty="0">
                <a:solidFill>
                  <a:schemeClr val="bg1"/>
                </a:solidFill>
                <a:latin typeface="+mj-lt"/>
              </a:rPr>
            </a:br>
            <a:r>
              <a:rPr lang="en-US" sz="900" dirty="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School</a:t>
            </a:r>
            <a:br>
              <a:rPr lang="en-US" sz="900" dirty="0">
                <a:solidFill>
                  <a:schemeClr val="bg1"/>
                </a:solidFill>
                <a:latin typeface="+mj-lt"/>
              </a:rPr>
            </a:br>
            <a:r>
              <a:rPr lang="en-US" sz="900" dirty="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AIDS Research</a:t>
            </a:r>
            <a:r>
              <a:rPr lang="en-US" sz="900" baseline="0" dirty="0">
                <a:solidFill>
                  <a:schemeClr val="bg1"/>
                </a:solidFill>
                <a:latin typeface="+mj-lt"/>
              </a:rPr>
              <a:t> Institute at UCSF</a:t>
            </a:r>
            <a:endParaRPr lang="en-US" sz="900" dirty="0">
              <a:solidFill>
                <a:schemeClr val="bg1"/>
              </a:solidFill>
              <a:latin typeface="+mj-lt"/>
            </a:endParaRPr>
          </a:p>
        </p:txBody>
      </p:sp>
      <p:pic>
        <p:nvPicPr>
          <p:cNvPr id="19" name="Picture 18"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423796880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FC10F4-C75C-C14E-BAB2-E06B8175E996}" type="datetime1">
              <a:rPr lang="en-US" smtClean="0"/>
              <a:t>11/3/2023</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10"/>
          <p:cNvPicPr/>
          <p:nvPr userDrawn="1"/>
        </p:nvPicPr>
        <p:blipFill>
          <a:blip r:embed="rId3">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508548" y="547669"/>
            <a:ext cx="2542811" cy="606958"/>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40D08BCC-48B4-654F-B88E-4A1F1C116107}" type="datetime1">
              <a:rPr lang="en-US" smtClean="0"/>
              <a:t>11/3/2023</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p:cNvPicPr>
            <a:picLocks noChangeAspect="1"/>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148650" y="161109"/>
            <a:ext cx="2163339" cy="548640"/>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3D9E5994-6F33-F245-A5C6-B275D25560E1}" type="datetime1">
              <a:rPr lang="en-US" smtClean="0"/>
              <a:t>11/3/2023</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508548" y="547669"/>
            <a:ext cx="2542811" cy="606958"/>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E8CCB1F1-EB76-3B46-8E66-346973D0AF15}" type="datetime1">
              <a:rPr lang="en-US" smtClean="0"/>
              <a:t>11/3/2023</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508548" y="547669"/>
            <a:ext cx="2542811" cy="606958"/>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4811CA0F-B7F3-D246-A8DD-6D8477C086F9}" type="datetime1">
              <a:rPr lang="en-US" smtClean="0"/>
              <a:t>11/3/2023</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508548" y="547669"/>
            <a:ext cx="2542811" cy="606958"/>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9E65B52-F5B9-654C-912B-368C59200612}" type="datetime1">
              <a:rPr lang="en-US" smtClean="0"/>
              <a:t>11/3/2023</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508548" y="547669"/>
            <a:ext cx="2542811" cy="606958"/>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88D2922D-AB85-E944-AC18-3CD8E13280C0}" type="datetime1">
              <a:rPr lang="en-US" smtClean="0"/>
              <a:t>11/3/2023</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Buprenorphine Training</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19" name="Picture 18"/>
          <p:cNvPicPr>
            <a:picLocks noChangeAspect="1"/>
          </p:cNvPicPr>
          <p:nvPr userDrawn="1"/>
        </p:nvPicPr>
        <p:blipFill>
          <a:blip r:embed="rId3">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7701774" y="6371160"/>
            <a:ext cx="1442226" cy="365760"/>
          </a:xfrm>
          <a:prstGeom prst="rect">
            <a:avLst/>
          </a:prstGeom>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E9616BB-FDD3-F841-95EE-FD849524D2CD}"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7EC8F2C-0647-5D4A-9392-5959EE71D371}"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CF7875C0-BBD4-9143-BF1E-E956D611674C}" type="datetime1">
              <a:rPr lang="en-US" smtClean="0"/>
              <a:t>11/3/2023</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AC81D0E-1132-3848-9B8C-B5D26003C8C6}" type="datetime1">
              <a:rPr lang="en-US" smtClean="0"/>
              <a:t>11/3/2023</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8" name="Straight Connector 17"/>
          <p:cNvCxnSpPr/>
          <p:nvPr userDrawn="1"/>
        </p:nvCxnSpPr>
        <p:spPr>
          <a:xfrm>
            <a:off x="204329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2298281"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a:solidFill>
                    <a:schemeClr val="bg1"/>
                  </a:solidFill>
                  <a:latin typeface="+mj-lt"/>
                </a:rPr>
                <a:t>Partner </a:t>
              </a:r>
              <a:br>
                <a:rPr lang="en-US" sz="1400" dirty="0">
                  <a:solidFill>
                    <a:schemeClr val="bg1"/>
                  </a:solidFill>
                  <a:latin typeface="+mj-lt"/>
                </a:rPr>
              </a:br>
              <a:r>
                <a:rPr lang="en-US" sz="1400" dirty="0">
                  <a:solidFill>
                    <a:schemeClr val="bg1"/>
                  </a:solidFill>
                  <a:latin typeface="+mj-lt"/>
                </a:rPr>
                <a:t>Logo</a:t>
              </a:r>
            </a:p>
          </p:txBody>
        </p:sp>
      </p:grpSp>
      <p:pic>
        <p:nvPicPr>
          <p:cNvPr id="17" name="Picture 16"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97175692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BBE1CE2-FAC1-4146-87E1-B8CD70D3226E}" type="datetime1">
              <a:rPr lang="en-US" smtClean="0"/>
              <a:t>11/3/2023</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4173CC3-5C41-1B4A-B258-F3EA332E0744}" type="datetime1">
              <a:rPr lang="en-US" smtClean="0"/>
              <a:t>11/3/2023</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503D01C-860B-0740-8B64-A636B56C715C}" type="datetime1">
              <a:rPr lang="en-US" smtClean="0"/>
              <a:t>11/3/2023</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29A195-FD05-A941-90E5-CDBEE9395892}" type="datetime1">
              <a:rPr lang="en-US" smtClean="0"/>
              <a:t>11/3/2023</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3318302" y="3039145"/>
            <a:ext cx="2523896" cy="640080"/>
          </a:xfrm>
          <a:prstGeom prst="rect">
            <a:avLst/>
          </a:prstGeom>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dirty="0"/>
              <a:t>2016 Education Showcase</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clrChange>
              <a:clrFrom>
                <a:srgbClr val="FFFFFF"/>
              </a:clrFrom>
              <a:clrTo>
                <a:srgbClr val="FFFFFF">
                  <a:alpha val="0"/>
                </a:srgbClr>
              </a:clrTo>
            </a:clrChange>
            <a:biLevel thresh="25000"/>
            <a:extLst>
              <a:ext uri="{BEBA8EAE-BF5A-486C-A8C5-ECC9F3942E4B}">
                <a14:imgProps xmlns:a14="http://schemas.microsoft.com/office/drawing/2010/main">
                  <a14:imgLayer r:embed="rId3">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629097" y="2853164"/>
            <a:ext cx="2163339" cy="548640"/>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p:cNvPicPr>
            <a:picLocks noChangeAspect="1"/>
          </p:cNvPicPr>
          <p:nvPr userDrawn="1"/>
        </p:nvPicPr>
        <p:blipFill>
          <a:blip r:embed="rId6">
            <a:clrChange>
              <a:clrFrom>
                <a:srgbClr val="FFFFFF"/>
              </a:clrFrom>
              <a:clrTo>
                <a:srgbClr val="FFFFFF">
                  <a:alpha val="0"/>
                </a:srgbClr>
              </a:clrTo>
            </a:clrChange>
            <a:biLevel thresh="25000"/>
            <a:extLst>
              <a:ext uri="{BEBA8EAE-BF5A-486C-A8C5-ECC9F3942E4B}">
                <a14:imgProps xmlns:a14="http://schemas.microsoft.com/office/drawing/2010/main">
                  <a14:imgLayer r:embed="rId7">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210263" y="3174776"/>
            <a:ext cx="2163339" cy="548640"/>
          </a:xfrm>
          <a:prstGeom prst="rect">
            <a:avLst/>
          </a:prstGeom>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A3A6927-DD0F-2C43-AA4F-3C99A64C176F}" type="datetime1">
              <a:rPr lang="en-US" smtClean="0"/>
              <a:t>11/3/2023</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p:cNvPicPr>
            <a:picLocks noChangeAspect="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89612" y="467774"/>
            <a:ext cx="2163339" cy="548640"/>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7349E6D-A1CC-624A-8F34-597F041B91E0}" type="datetime1">
              <a:rPr lang="en-US" smtClean="0"/>
              <a:t>11/3/2023</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p:cNvPicPr>
            <a:picLocks noChangeAspect="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89612" y="534482"/>
            <a:ext cx="2163339" cy="548640"/>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523E8D79-6F46-3840-B99A-075FDF607F8F}" type="datetime1">
              <a:rPr lang="en-US" smtClean="0"/>
              <a:t>11/3/2023</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p:cNvPicPr>
            <a:picLocks noChangeAspect="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66365" y="534482"/>
            <a:ext cx="2163339" cy="548640"/>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E79A0EF6-1919-1B4A-A6C3-DE200E11A35A}" type="datetime1">
              <a:rPr lang="en-US" smtClean="0"/>
              <a:t>11/3/2023</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p:cNvPicPr>
            <a:picLocks noChangeAspect="1"/>
          </p:cNvPicPr>
          <p:nvPr userDrawn="1"/>
        </p:nvPicPr>
        <p:blipFill>
          <a:blip r:embed="rId4">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backgroundRemoval t="9701" b="89801" l="4468" r="92656">
                        <a14:foregroundMark x1="41248" y1="45771" x2="41248" y2="45771"/>
                        <a14:foregroundMark x1="43023" y1="29851" x2="43023" y2="29851"/>
                        <a14:foregroundMark x1="46573" y1="35572" x2="46573" y2="35572"/>
                        <a14:foregroundMark x1="45900" y1="46766" x2="45900" y2="46766"/>
                        <a14:foregroundMark x1="40453" y1="38060" x2="40453" y2="38060"/>
                        <a14:foregroundMark x1="47368" y1="45274" x2="47368" y2="45274"/>
                        <a14:foregroundMark x1="48654" y1="38308" x2="48654" y2="38308"/>
                        <a14:foregroundMark x1="52448" y1="35572" x2="52448" y2="35572"/>
                        <a14:foregroundMark x1="58017" y1="38060" x2="58017" y2="38060"/>
                        <a14:foregroundMark x1="59364" y1="34826" x2="59364" y2="34826"/>
                        <a14:foregroundMark x1="55447" y1="41294" x2="55447" y2="41294"/>
                        <a14:foregroundMark x1="62424" y1="38060" x2="62424" y2="38060"/>
                        <a14:foregroundMark x1="65483" y1="35572" x2="65483" y2="35572"/>
                        <a14:foregroundMark x1="67809" y1="38308" x2="67809" y2="38308"/>
                        <a14:foregroundMark x1="68849" y1="34577" x2="68849" y2="34577"/>
                        <a14:foregroundMark x1="41310" y1="58955" x2="41310" y2="58955"/>
                        <a14:foregroundMark x1="45838" y1="68159" x2="45838" y2="68159"/>
                        <a14:foregroundMark x1="49082" y1="63682" x2="49082" y2="63682"/>
                        <a14:foregroundMark x1="53305" y1="71642" x2="53305" y2="71642"/>
                        <a14:foregroundMark x1="55018" y1="65672" x2="55018" y2="65672"/>
                        <a14:foregroundMark x1="56671" y1="63930" x2="56671" y2="63930"/>
                        <a14:foregroundMark x1="59180" y1="74378" x2="59180" y2="74378"/>
                        <a14:foregroundMark x1="63709" y1="65920" x2="63709" y2="65920"/>
                        <a14:foregroundMark x1="69523" y1="65920" x2="69523" y2="65920"/>
                        <a14:foregroundMark x1="73317" y1="72139" x2="73317" y2="72139"/>
                        <a14:foregroundMark x1="71726" y1="74378" x2="71726" y2="74378"/>
                        <a14:foregroundMark x1="75459" y1="63930" x2="75459" y2="63930"/>
                        <a14:foregroundMark x1="76132" y1="75622" x2="76132" y2="75622"/>
                        <a14:foregroundMark x1="80355" y1="69403" x2="80355" y2="69403"/>
                        <a14:foregroundMark x1="81763" y1="62189" x2="81763" y2="62189"/>
                        <a14:foregroundMark x1="85312" y1="63930" x2="85312" y2="63930"/>
                        <a14:foregroundMark x1="87454" y1="65672" x2="87454" y2="65672"/>
                        <a14:foregroundMark x1="90942" y1="69403" x2="90942" y2="69403"/>
                        <a14:foregroundMark x1="89718" y1="72886" x2="89718" y2="72886"/>
                        <a14:foregroundMark x1="91065" y1="62935" x2="91065" y2="62935"/>
                        <a14:foregroundMark x1="43880" y1="72139" x2="43880" y2="72139"/>
                        <a14:foregroundMark x1="44370" y1="63930" x2="44370" y2="63930"/>
                        <a14:backgroundMark x1="46940" y1="38308" x2="46940" y2="38308"/>
                        <a14:backgroundMark x1="46634" y1="46517" x2="46634" y2="46517"/>
                        <a14:backgroundMark x1="55753" y1="38806" x2="55753" y2="38806"/>
                        <a14:backgroundMark x1="45288" y1="72886" x2="45288" y2="72886"/>
                        <a14:backgroundMark x1="45104" y1="66418" x2="45104" y2="66418"/>
                        <a14:backgroundMark x1="79315" y1="72388" x2="79315" y2="72388"/>
                      </a14:backgroundRemoval>
                    </a14:imgEffect>
                  </a14:imgLayer>
                </a14:imgProps>
              </a:ext>
            </a:extLst>
          </a:blip>
          <a:stretch>
            <a:fillRect/>
          </a:stretch>
        </p:blipFill>
        <p:spPr>
          <a:xfrm>
            <a:off x="481863" y="467774"/>
            <a:ext cx="2163339" cy="548640"/>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4.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4.emf"/><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3871AFC5-7B0C-0C4F-A1C2-44E5DE14E953}" type="datetime1">
              <a:rPr lang="en-US" smtClean="0"/>
              <a:t>11/3/2023</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Buprenorphine Training</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933" r:id="rId1"/>
    <p:sldLayoutId id="2147484012" r:id="rId2"/>
    <p:sldLayoutId id="2147483934" r:id="rId3"/>
    <p:sldLayoutId id="2147484013" r:id="rId4"/>
    <p:sldLayoutId id="2147484015" r:id="rId5"/>
    <p:sldLayoutId id="2147483935" r:id="rId6"/>
    <p:sldLayoutId id="2147483936" r:id="rId7"/>
    <p:sldLayoutId id="2147483937" r:id="rId8"/>
    <p:sldLayoutId id="2147483938" r:id="rId9"/>
    <p:sldLayoutId id="2147483939" r:id="rId10"/>
    <p:sldLayoutId id="2147483940" r:id="rId11"/>
    <p:sldLayoutId id="2147483941" r:id="rId12"/>
    <p:sldLayoutId id="2147483950"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Lst>
  <p:transition>
    <p:fade/>
  </p:transition>
  <p:hf hd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0FBA203-B825-4644-9827-42B3DFA29BE6}" type="datetime1">
              <a:rPr lang="en-US" smtClean="0"/>
              <a:t>11/3/2023</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p:fade/>
  </p:transition>
  <p:hf hdr="0" dt="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D70A903-C272-7443-A9CC-ACFF2968C4C0}" type="datetime1">
              <a:rPr lang="en-US" smtClean="0"/>
              <a:t>11/3/2023</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Buprenorphine Training</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7" r:id="rId15"/>
    <p:sldLayoutId id="2147483988" r:id="rId16"/>
    <p:sldLayoutId id="2147483989" r:id="rId17"/>
  </p:sldLayoutIdLst>
  <p:transition>
    <p:fade/>
  </p:transition>
  <p:hf hd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https://nosorh.org/wp-content/uploads/2017/05/Access-to-MAT-by-state.pdf"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hyperlink" Target="https://doi.org/10.1136/bmj.j1550" TargetMode="External"/><Relationship Id="rId4" Type="http://schemas.openxmlformats.org/officeDocument/2006/relationships/hyperlink" Target="https://www.cdc.gov/opioids/data/analysis-resource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2D1C-C266-7319-35F6-D67145004FD1}"/>
              </a:ext>
            </a:extLst>
          </p:cNvPr>
          <p:cNvSpPr>
            <a:spLocks noGrp="1"/>
          </p:cNvSpPr>
          <p:nvPr>
            <p:ph type="title"/>
          </p:nvPr>
        </p:nvSpPr>
        <p:spPr>
          <a:xfrm>
            <a:off x="648606" y="1883534"/>
            <a:ext cx="7479394" cy="2431435"/>
          </a:xfrm>
        </p:spPr>
        <p:txBody>
          <a:bodyPr/>
          <a:lstStyle/>
          <a:p>
            <a:r>
              <a:rPr lang="en-US" sz="4000" dirty="0"/>
              <a:t>Training clinicians to prescribe buprenorphine for opioid use disorder (OUD) in the era of changing regulations</a:t>
            </a:r>
            <a:endParaRPr lang="en-US" dirty="0"/>
          </a:p>
        </p:txBody>
      </p:sp>
      <p:sp>
        <p:nvSpPr>
          <p:cNvPr id="4" name="Text Placeholder 3">
            <a:extLst>
              <a:ext uri="{FF2B5EF4-FFF2-40B4-BE49-F238E27FC236}">
                <a16:creationId xmlns:a16="http://schemas.microsoft.com/office/drawing/2014/main" id="{08B70221-590D-646C-509A-1114AB178228}"/>
              </a:ext>
            </a:extLst>
          </p:cNvPr>
          <p:cNvSpPr>
            <a:spLocks noGrp="1"/>
          </p:cNvSpPr>
          <p:nvPr>
            <p:ph type="body" sz="quarter" idx="10"/>
          </p:nvPr>
        </p:nvSpPr>
        <p:spPr>
          <a:xfrm>
            <a:off x="793410" y="4705250"/>
            <a:ext cx="7189786" cy="997050"/>
          </a:xfrm>
        </p:spPr>
        <p:txBody>
          <a:bodyPr/>
          <a:lstStyle/>
          <a:p>
            <a:r>
              <a:rPr lang="en-US" sz="1800" dirty="0"/>
              <a:t>Nikki Apana, BA, MS2</a:t>
            </a:r>
          </a:p>
          <a:p>
            <a:r>
              <a:rPr lang="en-US" sz="1800" dirty="0"/>
              <a:t>Jessica </a:t>
            </a:r>
            <a:r>
              <a:rPr lang="en-US" sz="1800" dirty="0" err="1"/>
              <a:t>Ristau</a:t>
            </a:r>
            <a:r>
              <a:rPr lang="en-US" sz="1800" dirty="0"/>
              <a:t>, MD, Assistant Professor of Medicine</a:t>
            </a:r>
          </a:p>
          <a:p>
            <a:r>
              <a:rPr lang="en-US" dirty="0"/>
              <a:t>Irina (Era) </a:t>
            </a:r>
            <a:r>
              <a:rPr lang="en-US" dirty="0" err="1"/>
              <a:t>Kryzhanovskaya</a:t>
            </a:r>
            <a:r>
              <a:rPr lang="en-US" dirty="0"/>
              <a:t>, MD, Associate Professor of Medicine</a:t>
            </a:r>
          </a:p>
          <a:p>
            <a:endParaRPr lang="en-US" dirty="0"/>
          </a:p>
        </p:txBody>
      </p:sp>
    </p:spTree>
    <p:extLst>
      <p:ext uri="{BB962C8B-B14F-4D97-AF65-F5344CB8AC3E}">
        <p14:creationId xmlns:p14="http://schemas.microsoft.com/office/powerpoint/2010/main" val="420350587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a:t>Methods – Curriculum</a:t>
            </a:r>
          </a:p>
        </p:txBody>
      </p:sp>
      <p:sp>
        <p:nvSpPr>
          <p:cNvPr id="6" name="Footer Placeholder 5"/>
          <p:cNvSpPr>
            <a:spLocks noGrp="1"/>
          </p:cNvSpPr>
          <p:nvPr>
            <p:ph type="ftr" sz="quarter" idx="3"/>
          </p:nvPr>
        </p:nvSpPr>
        <p:spPr/>
        <p:txBody>
          <a:bodyPr/>
          <a:lstStyle/>
          <a:p>
            <a:r>
              <a:rPr lang="en-US" dirty="0"/>
              <a:t>Buprenorphine Training</a:t>
            </a:r>
          </a:p>
        </p:txBody>
      </p:sp>
      <p:pic>
        <p:nvPicPr>
          <p:cNvPr id="8" name="Picture 7" descr="Chart, radar chart&#10;&#10;Description automatically generated">
            <a:extLst>
              <a:ext uri="{FF2B5EF4-FFF2-40B4-BE49-F238E27FC236}">
                <a16:creationId xmlns:a16="http://schemas.microsoft.com/office/drawing/2014/main" id="{BD19B9A8-7790-2682-B86C-82CF0F3E8D85}"/>
              </a:ext>
            </a:extLst>
          </p:cNvPr>
          <p:cNvPicPr>
            <a:picLocks noChangeAspect="1"/>
          </p:cNvPicPr>
          <p:nvPr/>
        </p:nvPicPr>
        <p:blipFill>
          <a:blip r:embed="rId3"/>
          <a:stretch>
            <a:fillRect/>
          </a:stretch>
        </p:blipFill>
        <p:spPr>
          <a:xfrm>
            <a:off x="1985053" y="1171575"/>
            <a:ext cx="4825562" cy="4873625"/>
          </a:xfrm>
          <a:prstGeom prst="rect">
            <a:avLst/>
          </a:prstGeom>
          <a:solidFill>
            <a:schemeClr val="accent1"/>
          </a:solidFill>
          <a:ln>
            <a:solidFill>
              <a:schemeClr val="accent1"/>
            </a:solidFill>
          </a:ln>
        </p:spPr>
      </p:pic>
      <p:sp>
        <p:nvSpPr>
          <p:cNvPr id="9" name="Rounded Rectangle 8">
            <a:extLst>
              <a:ext uri="{FF2B5EF4-FFF2-40B4-BE49-F238E27FC236}">
                <a16:creationId xmlns:a16="http://schemas.microsoft.com/office/drawing/2014/main" id="{CB6E325D-EDEA-0E55-9877-F87ADFB3EB6B}"/>
              </a:ext>
            </a:extLst>
          </p:cNvPr>
          <p:cNvSpPr/>
          <p:nvPr/>
        </p:nvSpPr>
        <p:spPr bwMode="auto">
          <a:xfrm>
            <a:off x="5347647" y="4035083"/>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0" name="Rounded Rectangle 9">
            <a:extLst>
              <a:ext uri="{FF2B5EF4-FFF2-40B4-BE49-F238E27FC236}">
                <a16:creationId xmlns:a16="http://schemas.microsoft.com/office/drawing/2014/main" id="{139D555D-4532-5FB8-A059-9B00B6330521}"/>
              </a:ext>
            </a:extLst>
          </p:cNvPr>
          <p:cNvSpPr/>
          <p:nvPr/>
        </p:nvSpPr>
        <p:spPr bwMode="auto">
          <a:xfrm>
            <a:off x="3701483" y="4822873"/>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1" name="Rounded Rectangle 10">
            <a:extLst>
              <a:ext uri="{FF2B5EF4-FFF2-40B4-BE49-F238E27FC236}">
                <a16:creationId xmlns:a16="http://schemas.microsoft.com/office/drawing/2014/main" id="{0CA2B151-C058-6970-8F5B-D228F46327A7}"/>
              </a:ext>
            </a:extLst>
          </p:cNvPr>
          <p:cNvSpPr/>
          <p:nvPr/>
        </p:nvSpPr>
        <p:spPr bwMode="auto">
          <a:xfrm>
            <a:off x="2188261" y="3296242"/>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2" name="Rounded Rectangle 11">
            <a:extLst>
              <a:ext uri="{FF2B5EF4-FFF2-40B4-BE49-F238E27FC236}">
                <a16:creationId xmlns:a16="http://schemas.microsoft.com/office/drawing/2014/main" id="{84BDB788-2686-4868-B696-2A20FBC9F48B}"/>
              </a:ext>
            </a:extLst>
          </p:cNvPr>
          <p:cNvSpPr/>
          <p:nvPr/>
        </p:nvSpPr>
        <p:spPr bwMode="auto">
          <a:xfrm>
            <a:off x="2188262" y="4035082"/>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Slide Number Placeholder 2">
            <a:extLst>
              <a:ext uri="{FF2B5EF4-FFF2-40B4-BE49-F238E27FC236}">
                <a16:creationId xmlns:a16="http://schemas.microsoft.com/office/drawing/2014/main" id="{63B5CB96-BC1E-B4EC-E967-6D9B274974ED}"/>
              </a:ext>
            </a:extLst>
          </p:cNvPr>
          <p:cNvSpPr>
            <a:spLocks noGrp="1"/>
          </p:cNvSpPr>
          <p:nvPr>
            <p:ph type="sldNum" sz="quarter" idx="4"/>
          </p:nvPr>
        </p:nvSpPr>
        <p:spPr/>
        <p:txBody>
          <a:bodyPr/>
          <a:lstStyle/>
          <a:p>
            <a:fld id="{7BCC8D0D-EAEC-449D-9161-023DFF90F2E2}" type="slidenum">
              <a:rPr lang="en-US" smtClean="0"/>
              <a:pPr/>
              <a:t>10</a:t>
            </a:fld>
            <a:endParaRPr lang="en-US" dirty="0"/>
          </a:p>
        </p:txBody>
      </p:sp>
    </p:spTree>
    <p:extLst>
      <p:ext uri="{BB962C8B-B14F-4D97-AF65-F5344CB8AC3E}">
        <p14:creationId xmlns:p14="http://schemas.microsoft.com/office/powerpoint/2010/main" val="1511934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Curriculum</a:t>
            </a:r>
          </a:p>
        </p:txBody>
      </p:sp>
      <p:sp>
        <p:nvSpPr>
          <p:cNvPr id="6" name="Footer Placeholder 5"/>
          <p:cNvSpPr>
            <a:spLocks noGrp="1"/>
          </p:cNvSpPr>
          <p:nvPr>
            <p:ph type="ftr" sz="quarter" idx="3"/>
          </p:nvPr>
        </p:nvSpPr>
        <p:spPr/>
        <p:txBody>
          <a:bodyPr/>
          <a:lstStyle/>
          <a:p>
            <a:r>
              <a:rPr lang="en-US" dirty="0"/>
              <a:t>Buprenorphine Training</a:t>
            </a:r>
          </a:p>
        </p:txBody>
      </p:sp>
      <p:pic>
        <p:nvPicPr>
          <p:cNvPr id="8" name="Picture 7" descr="Graphical user interface, text, application, email&#10;&#10;Description automatically generated">
            <a:extLst>
              <a:ext uri="{FF2B5EF4-FFF2-40B4-BE49-F238E27FC236}">
                <a16:creationId xmlns:a16="http://schemas.microsoft.com/office/drawing/2014/main" id="{58B6F847-3125-1564-3D37-C5214E875FB4}"/>
              </a:ext>
            </a:extLst>
          </p:cNvPr>
          <p:cNvPicPr>
            <a:picLocks noChangeAspect="1"/>
          </p:cNvPicPr>
          <p:nvPr/>
        </p:nvPicPr>
        <p:blipFill rotWithShape="1">
          <a:blip r:embed="rId3"/>
          <a:srcRect t="1114"/>
          <a:stretch/>
        </p:blipFill>
        <p:spPr>
          <a:xfrm>
            <a:off x="515059" y="1270000"/>
            <a:ext cx="8375406" cy="4690872"/>
          </a:xfrm>
          <a:prstGeom prst="rect">
            <a:avLst/>
          </a:prstGeom>
        </p:spPr>
      </p:pic>
      <p:sp>
        <p:nvSpPr>
          <p:cNvPr id="5" name="Rounded Rectangle 4">
            <a:extLst>
              <a:ext uri="{FF2B5EF4-FFF2-40B4-BE49-F238E27FC236}">
                <a16:creationId xmlns:a16="http://schemas.microsoft.com/office/drawing/2014/main" id="{C793D899-158D-0DCB-9EC7-95C3DA9F5AC6}"/>
              </a:ext>
            </a:extLst>
          </p:cNvPr>
          <p:cNvSpPr/>
          <p:nvPr/>
        </p:nvSpPr>
        <p:spPr bwMode="auto">
          <a:xfrm>
            <a:off x="1350497" y="3401859"/>
            <a:ext cx="7202659" cy="492369"/>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9" name="Rounded Rectangle 8">
            <a:extLst>
              <a:ext uri="{FF2B5EF4-FFF2-40B4-BE49-F238E27FC236}">
                <a16:creationId xmlns:a16="http://schemas.microsoft.com/office/drawing/2014/main" id="{581C5711-5E6D-6E5A-F45C-3A70DBBF44CC}"/>
              </a:ext>
            </a:extLst>
          </p:cNvPr>
          <p:cNvSpPr/>
          <p:nvPr/>
        </p:nvSpPr>
        <p:spPr bwMode="auto">
          <a:xfrm>
            <a:off x="1350497" y="4274341"/>
            <a:ext cx="7202659" cy="492369"/>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Slide Number Placeholder 2">
            <a:extLst>
              <a:ext uri="{FF2B5EF4-FFF2-40B4-BE49-F238E27FC236}">
                <a16:creationId xmlns:a16="http://schemas.microsoft.com/office/drawing/2014/main" id="{8033417B-33B0-77CB-A556-CD3C1BF05D34}"/>
              </a:ext>
            </a:extLst>
          </p:cNvPr>
          <p:cNvSpPr>
            <a:spLocks noGrp="1"/>
          </p:cNvSpPr>
          <p:nvPr>
            <p:ph type="sldNum" sz="quarter" idx="4"/>
          </p:nvPr>
        </p:nvSpPr>
        <p:spPr/>
        <p:txBody>
          <a:bodyPr/>
          <a:lstStyle/>
          <a:p>
            <a:fld id="{7BCC8D0D-EAEC-449D-9161-023DFF90F2E2}" type="slidenum">
              <a:rPr lang="en-US" smtClean="0"/>
              <a:pPr/>
              <a:t>11</a:t>
            </a:fld>
            <a:endParaRPr lang="en-US" dirty="0"/>
          </a:p>
        </p:txBody>
      </p:sp>
    </p:spTree>
    <p:extLst>
      <p:ext uri="{BB962C8B-B14F-4D97-AF65-F5344CB8AC3E}">
        <p14:creationId xmlns:p14="http://schemas.microsoft.com/office/powerpoint/2010/main" val="6324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Curriculum</a:t>
            </a:r>
          </a:p>
        </p:txBody>
      </p:sp>
      <p:sp>
        <p:nvSpPr>
          <p:cNvPr id="3" name="Content Placeholder 2"/>
          <p:cNvSpPr>
            <a:spLocks noGrp="1"/>
          </p:cNvSpPr>
          <p:nvPr>
            <p:ph idx="1"/>
          </p:nvPr>
        </p:nvSpPr>
        <p:spPr/>
        <p:txBody>
          <a:bodyPr/>
          <a:lstStyle/>
          <a:p>
            <a:pPr lvl="1"/>
            <a:r>
              <a:rPr lang="en-US" dirty="0"/>
              <a:t>Didactic</a:t>
            </a:r>
          </a:p>
          <a:p>
            <a:pPr lvl="1"/>
            <a:r>
              <a:rPr lang="en-US" dirty="0"/>
              <a:t>Virtual and In-person options</a:t>
            </a:r>
          </a:p>
          <a:p>
            <a:pPr lvl="1"/>
            <a:r>
              <a:rPr lang="en-US" dirty="0"/>
              <a:t>90 minutes</a:t>
            </a:r>
          </a:p>
          <a:p>
            <a:pPr lvl="1"/>
            <a:r>
              <a:rPr lang="en-US" dirty="0"/>
              <a:t>Case-based and Interactive</a:t>
            </a:r>
          </a:p>
          <a:p>
            <a:pPr lvl="1"/>
            <a:r>
              <a:rPr lang="en-US" dirty="0"/>
              <a:t>Dual coding / Retrieval practice</a:t>
            </a:r>
          </a:p>
        </p:txBody>
      </p:sp>
      <p:sp>
        <p:nvSpPr>
          <p:cNvPr id="6" name="Footer Placeholder 5"/>
          <p:cNvSpPr>
            <a:spLocks noGrp="1"/>
          </p:cNvSpPr>
          <p:nvPr>
            <p:ph type="ftr" sz="quarter" idx="3"/>
          </p:nvPr>
        </p:nvSpPr>
        <p:spPr/>
        <p:txBody>
          <a:bodyPr/>
          <a:lstStyle/>
          <a:p>
            <a:r>
              <a:rPr lang="en-US" dirty="0"/>
              <a:t>Buprenorphine Training</a:t>
            </a:r>
          </a:p>
        </p:txBody>
      </p:sp>
      <p:sp>
        <p:nvSpPr>
          <p:cNvPr id="4" name="Slide Number Placeholder 3">
            <a:extLst>
              <a:ext uri="{FF2B5EF4-FFF2-40B4-BE49-F238E27FC236}">
                <a16:creationId xmlns:a16="http://schemas.microsoft.com/office/drawing/2014/main" id="{88C1071E-A761-767D-D2E8-C8EF9A00357A}"/>
              </a:ext>
            </a:extLst>
          </p:cNvPr>
          <p:cNvSpPr>
            <a:spLocks noGrp="1"/>
          </p:cNvSpPr>
          <p:nvPr>
            <p:ph type="sldNum" sz="quarter" idx="4"/>
          </p:nvPr>
        </p:nvSpPr>
        <p:spPr/>
        <p:txBody>
          <a:bodyPr/>
          <a:lstStyle/>
          <a:p>
            <a:fld id="{7BCC8D0D-EAEC-449D-9161-023DFF90F2E2}" type="slidenum">
              <a:rPr lang="en-US" smtClean="0"/>
              <a:pPr/>
              <a:t>12</a:t>
            </a:fld>
            <a:endParaRPr lang="en-US" dirty="0"/>
          </a:p>
        </p:txBody>
      </p:sp>
    </p:spTree>
    <p:extLst>
      <p:ext uri="{BB962C8B-B14F-4D97-AF65-F5344CB8AC3E}">
        <p14:creationId xmlns:p14="http://schemas.microsoft.com/office/powerpoint/2010/main" val="3073896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00DD5F-ABD1-E2F3-2004-12A404F0F63A}"/>
              </a:ext>
            </a:extLst>
          </p:cNvPr>
          <p:cNvSpPr>
            <a:spLocks noGrp="1"/>
          </p:cNvSpPr>
          <p:nvPr>
            <p:ph type="ftr" sz="quarter" idx="3"/>
          </p:nvPr>
        </p:nvSpPr>
        <p:spPr/>
        <p:txBody>
          <a:bodyPr/>
          <a:lstStyle/>
          <a:p>
            <a:r>
              <a:rPr lang="en-US"/>
              <a:t>Buprenorphine Training</a:t>
            </a:r>
            <a:endParaRPr lang="en-US" dirty="0"/>
          </a:p>
        </p:txBody>
      </p:sp>
      <p:pic>
        <p:nvPicPr>
          <p:cNvPr id="6" name="Picture 5" descr="A close-up of a person&#10;&#10;Description automatically generated">
            <a:extLst>
              <a:ext uri="{FF2B5EF4-FFF2-40B4-BE49-F238E27FC236}">
                <a16:creationId xmlns:a16="http://schemas.microsoft.com/office/drawing/2014/main" id="{4E3A0C3C-F8FA-50B5-DB88-DF965AE16CBC}"/>
              </a:ext>
            </a:extLst>
          </p:cNvPr>
          <p:cNvPicPr>
            <a:picLocks noChangeAspect="1"/>
          </p:cNvPicPr>
          <p:nvPr/>
        </p:nvPicPr>
        <p:blipFill>
          <a:blip r:embed="rId3"/>
          <a:stretch>
            <a:fillRect/>
          </a:stretch>
        </p:blipFill>
        <p:spPr>
          <a:xfrm>
            <a:off x="371316" y="840736"/>
            <a:ext cx="8401368" cy="4462784"/>
          </a:xfrm>
          <a:prstGeom prst="rect">
            <a:avLst/>
          </a:prstGeom>
        </p:spPr>
      </p:pic>
      <p:sp>
        <p:nvSpPr>
          <p:cNvPr id="2" name="Slide Number Placeholder 1">
            <a:extLst>
              <a:ext uri="{FF2B5EF4-FFF2-40B4-BE49-F238E27FC236}">
                <a16:creationId xmlns:a16="http://schemas.microsoft.com/office/drawing/2014/main" id="{BD466E97-5269-7C75-C48B-A7C49774BAE9}"/>
              </a:ext>
            </a:extLst>
          </p:cNvPr>
          <p:cNvSpPr>
            <a:spLocks noGrp="1"/>
          </p:cNvSpPr>
          <p:nvPr>
            <p:ph type="sldNum" sz="quarter" idx="4"/>
          </p:nvPr>
        </p:nvSpPr>
        <p:spPr/>
        <p:txBody>
          <a:bodyPr/>
          <a:lstStyle/>
          <a:p>
            <a:fld id="{7BCC8D0D-EAEC-449D-9161-023DFF90F2E2}" type="slidenum">
              <a:rPr lang="en-US" smtClean="0"/>
              <a:pPr/>
              <a:t>13</a:t>
            </a:fld>
            <a:endParaRPr lang="en-US" dirty="0"/>
          </a:p>
        </p:txBody>
      </p:sp>
    </p:spTree>
    <p:extLst>
      <p:ext uri="{BB962C8B-B14F-4D97-AF65-F5344CB8AC3E}">
        <p14:creationId xmlns:p14="http://schemas.microsoft.com/office/powerpoint/2010/main" val="7342605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28DD9E-C199-028F-02CA-A4C9E2FCC099}"/>
              </a:ext>
            </a:extLst>
          </p:cNvPr>
          <p:cNvSpPr>
            <a:spLocks noGrp="1"/>
          </p:cNvSpPr>
          <p:nvPr>
            <p:ph type="ftr" sz="quarter" idx="3"/>
          </p:nvPr>
        </p:nvSpPr>
        <p:spPr/>
        <p:txBody>
          <a:bodyPr/>
          <a:lstStyle/>
          <a:p>
            <a:r>
              <a:rPr lang="en-US"/>
              <a:t>Buprenorphine Training</a:t>
            </a:r>
            <a:endParaRPr lang="en-US" dirty="0"/>
          </a:p>
        </p:txBody>
      </p:sp>
      <p:pic>
        <p:nvPicPr>
          <p:cNvPr id="6" name="Picture 5" descr="A screenshot of a medical test&#10;&#10;Description automatically generated">
            <a:extLst>
              <a:ext uri="{FF2B5EF4-FFF2-40B4-BE49-F238E27FC236}">
                <a16:creationId xmlns:a16="http://schemas.microsoft.com/office/drawing/2014/main" id="{56A18101-E2FC-9BB6-913F-620C21DB0769}"/>
              </a:ext>
            </a:extLst>
          </p:cNvPr>
          <p:cNvPicPr>
            <a:picLocks noChangeAspect="1"/>
          </p:cNvPicPr>
          <p:nvPr/>
        </p:nvPicPr>
        <p:blipFill>
          <a:blip r:embed="rId3"/>
          <a:stretch>
            <a:fillRect/>
          </a:stretch>
        </p:blipFill>
        <p:spPr>
          <a:xfrm>
            <a:off x="481039" y="852054"/>
            <a:ext cx="8312298" cy="4423331"/>
          </a:xfrm>
          <a:prstGeom prst="rect">
            <a:avLst/>
          </a:prstGeom>
        </p:spPr>
      </p:pic>
      <p:sp>
        <p:nvSpPr>
          <p:cNvPr id="2" name="Slide Number Placeholder 1">
            <a:extLst>
              <a:ext uri="{FF2B5EF4-FFF2-40B4-BE49-F238E27FC236}">
                <a16:creationId xmlns:a16="http://schemas.microsoft.com/office/drawing/2014/main" id="{9FA7DC76-FFB3-FBF5-2546-0029255BDAAF}"/>
              </a:ext>
            </a:extLst>
          </p:cNvPr>
          <p:cNvSpPr>
            <a:spLocks noGrp="1"/>
          </p:cNvSpPr>
          <p:nvPr>
            <p:ph type="sldNum" sz="quarter" idx="4"/>
          </p:nvPr>
        </p:nvSpPr>
        <p:spPr/>
        <p:txBody>
          <a:bodyPr/>
          <a:lstStyle/>
          <a:p>
            <a:fld id="{7BCC8D0D-EAEC-449D-9161-023DFF90F2E2}" type="slidenum">
              <a:rPr lang="en-US" smtClean="0"/>
              <a:pPr/>
              <a:t>14</a:t>
            </a:fld>
            <a:endParaRPr lang="en-US" dirty="0"/>
          </a:p>
        </p:txBody>
      </p:sp>
    </p:spTree>
    <p:extLst>
      <p:ext uri="{BB962C8B-B14F-4D97-AF65-F5344CB8AC3E}">
        <p14:creationId xmlns:p14="http://schemas.microsoft.com/office/powerpoint/2010/main" val="24750515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a:t>Results</a:t>
            </a:r>
          </a:p>
        </p:txBody>
      </p:sp>
      <p:sp>
        <p:nvSpPr>
          <p:cNvPr id="6" name="Footer Placeholder 5"/>
          <p:cNvSpPr>
            <a:spLocks noGrp="1"/>
          </p:cNvSpPr>
          <p:nvPr>
            <p:ph type="ftr" sz="quarter" idx="3"/>
          </p:nvPr>
        </p:nvSpPr>
        <p:spPr/>
        <p:txBody>
          <a:bodyPr/>
          <a:lstStyle/>
          <a:p>
            <a:r>
              <a:rPr lang="en-US" dirty="0"/>
              <a:t>Buprenorphine Training</a:t>
            </a:r>
          </a:p>
        </p:txBody>
      </p:sp>
      <p:pic>
        <p:nvPicPr>
          <p:cNvPr id="8" name="Picture 7" descr="Chart, radar chart&#10;&#10;Description automatically generated">
            <a:extLst>
              <a:ext uri="{FF2B5EF4-FFF2-40B4-BE49-F238E27FC236}">
                <a16:creationId xmlns:a16="http://schemas.microsoft.com/office/drawing/2014/main" id="{BD19B9A8-7790-2682-B86C-82CF0F3E8D85}"/>
              </a:ext>
            </a:extLst>
          </p:cNvPr>
          <p:cNvPicPr>
            <a:picLocks noChangeAspect="1"/>
          </p:cNvPicPr>
          <p:nvPr/>
        </p:nvPicPr>
        <p:blipFill>
          <a:blip r:embed="rId3"/>
          <a:stretch>
            <a:fillRect/>
          </a:stretch>
        </p:blipFill>
        <p:spPr>
          <a:xfrm>
            <a:off x="1985053" y="1171575"/>
            <a:ext cx="4825562" cy="4873625"/>
          </a:xfrm>
          <a:prstGeom prst="rect">
            <a:avLst/>
          </a:prstGeom>
          <a:solidFill>
            <a:schemeClr val="accent1"/>
          </a:solidFill>
          <a:ln>
            <a:solidFill>
              <a:schemeClr val="accent1"/>
            </a:solidFill>
          </a:ln>
        </p:spPr>
      </p:pic>
      <p:sp>
        <p:nvSpPr>
          <p:cNvPr id="11" name="Rounded Rectangle 10">
            <a:extLst>
              <a:ext uri="{FF2B5EF4-FFF2-40B4-BE49-F238E27FC236}">
                <a16:creationId xmlns:a16="http://schemas.microsoft.com/office/drawing/2014/main" id="{0CA2B151-C058-6970-8F5B-D228F46327A7}"/>
              </a:ext>
            </a:extLst>
          </p:cNvPr>
          <p:cNvSpPr/>
          <p:nvPr/>
        </p:nvSpPr>
        <p:spPr bwMode="auto">
          <a:xfrm>
            <a:off x="2188261" y="3296242"/>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2" name="Rounded Rectangle 11">
            <a:extLst>
              <a:ext uri="{FF2B5EF4-FFF2-40B4-BE49-F238E27FC236}">
                <a16:creationId xmlns:a16="http://schemas.microsoft.com/office/drawing/2014/main" id="{84BDB788-2686-4868-B696-2A20FBC9F48B}"/>
              </a:ext>
            </a:extLst>
          </p:cNvPr>
          <p:cNvSpPr/>
          <p:nvPr/>
        </p:nvSpPr>
        <p:spPr bwMode="auto">
          <a:xfrm>
            <a:off x="2188262" y="4035082"/>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Slide Number Placeholder 2">
            <a:extLst>
              <a:ext uri="{FF2B5EF4-FFF2-40B4-BE49-F238E27FC236}">
                <a16:creationId xmlns:a16="http://schemas.microsoft.com/office/drawing/2014/main" id="{C70CD697-6AE2-A830-701B-14E4F0441993}"/>
              </a:ext>
            </a:extLst>
          </p:cNvPr>
          <p:cNvSpPr>
            <a:spLocks noGrp="1"/>
          </p:cNvSpPr>
          <p:nvPr>
            <p:ph type="sldNum" sz="quarter" idx="4"/>
          </p:nvPr>
        </p:nvSpPr>
        <p:spPr/>
        <p:txBody>
          <a:bodyPr/>
          <a:lstStyle/>
          <a:p>
            <a:fld id="{7BCC8D0D-EAEC-449D-9161-023DFF90F2E2}" type="slidenum">
              <a:rPr lang="en-US" smtClean="0"/>
              <a:pPr/>
              <a:t>15</a:t>
            </a:fld>
            <a:endParaRPr lang="en-US" dirty="0"/>
          </a:p>
        </p:txBody>
      </p:sp>
    </p:spTree>
    <p:extLst>
      <p:ext uri="{BB962C8B-B14F-4D97-AF65-F5344CB8AC3E}">
        <p14:creationId xmlns:p14="http://schemas.microsoft.com/office/powerpoint/2010/main" val="239231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892554" y="1631986"/>
            <a:ext cx="8086725" cy="4011502"/>
          </a:xfrm>
        </p:spPr>
        <p:txBody>
          <a:bodyPr/>
          <a:lstStyle/>
          <a:p>
            <a:r>
              <a:rPr lang="en-US" sz="1600" dirty="0"/>
              <a:t>In-Person (3x)</a:t>
            </a:r>
          </a:p>
          <a:p>
            <a:pPr lvl="1"/>
            <a:r>
              <a:rPr lang="en-US" sz="1600" dirty="0"/>
              <a:t>45 UCSF Internal Medicine and Pediatric Residents</a:t>
            </a:r>
            <a:endParaRPr lang="en-US" sz="1600" b="1" dirty="0">
              <a:highlight>
                <a:srgbClr val="FFFF00"/>
              </a:highlight>
            </a:endParaRPr>
          </a:p>
          <a:p>
            <a:r>
              <a:rPr lang="en-US" sz="1600" dirty="0"/>
              <a:t>Zoom (2x)</a:t>
            </a:r>
          </a:p>
          <a:p>
            <a:pPr lvl="1"/>
            <a:r>
              <a:rPr lang="en-US" sz="1600" dirty="0"/>
              <a:t>4 Public Psychiatry Fellows</a:t>
            </a:r>
          </a:p>
          <a:p>
            <a:pPr lvl="1"/>
            <a:r>
              <a:rPr lang="en-US" sz="1600" dirty="0"/>
              <a:t>10 SFDPH Pharmacists</a:t>
            </a:r>
            <a:endParaRPr lang="en-US" dirty="0"/>
          </a:p>
          <a:p>
            <a:pPr marL="230187" lvl="1" indent="0">
              <a:buNone/>
            </a:pPr>
            <a:endParaRPr lang="en-US" dirty="0"/>
          </a:p>
          <a:p>
            <a:pPr lvl="6"/>
            <a:endParaRPr lang="en-US" sz="1500" dirty="0"/>
          </a:p>
        </p:txBody>
      </p:sp>
      <p:sp>
        <p:nvSpPr>
          <p:cNvPr id="6" name="Footer Placeholder 5"/>
          <p:cNvSpPr>
            <a:spLocks noGrp="1"/>
          </p:cNvSpPr>
          <p:nvPr>
            <p:ph type="ftr" sz="quarter" idx="3"/>
          </p:nvPr>
        </p:nvSpPr>
        <p:spPr/>
        <p:txBody>
          <a:bodyPr/>
          <a:lstStyle/>
          <a:p>
            <a:r>
              <a:rPr lang="en-US" dirty="0"/>
              <a:t>Buprenorphine Training</a:t>
            </a:r>
          </a:p>
        </p:txBody>
      </p:sp>
      <p:sp>
        <p:nvSpPr>
          <p:cNvPr id="4" name="Text Placeholder 3"/>
          <p:cNvSpPr>
            <a:spLocks noGrp="1"/>
          </p:cNvSpPr>
          <p:nvPr>
            <p:ph type="body" idx="4294967295"/>
          </p:nvPr>
        </p:nvSpPr>
        <p:spPr>
          <a:xfrm>
            <a:off x="674810" y="1160696"/>
            <a:ext cx="8086725" cy="312737"/>
          </a:xfrm>
        </p:spPr>
        <p:txBody>
          <a:bodyPr/>
          <a:lstStyle/>
          <a:p>
            <a:pPr marL="0" indent="0">
              <a:buNone/>
            </a:pPr>
            <a:r>
              <a:rPr lang="en-US" sz="2000" dirty="0"/>
              <a:t>5 Trainings between April 2022 – October 2023</a:t>
            </a:r>
          </a:p>
        </p:txBody>
      </p:sp>
      <p:pic>
        <p:nvPicPr>
          <p:cNvPr id="10" name="Picture 9" descr="A person smiling for the camera&#10;&#10;Description automatically generated with low confidence">
            <a:extLst>
              <a:ext uri="{FF2B5EF4-FFF2-40B4-BE49-F238E27FC236}">
                <a16:creationId xmlns:a16="http://schemas.microsoft.com/office/drawing/2014/main" id="{11DFE8B1-A23F-9F70-19D9-B43B60F23FC1}"/>
              </a:ext>
            </a:extLst>
          </p:cNvPr>
          <p:cNvPicPr>
            <a:picLocks noChangeAspect="1"/>
          </p:cNvPicPr>
          <p:nvPr/>
        </p:nvPicPr>
        <p:blipFill>
          <a:blip r:embed="rId3"/>
          <a:stretch>
            <a:fillRect/>
          </a:stretch>
        </p:blipFill>
        <p:spPr>
          <a:xfrm>
            <a:off x="729161" y="3777825"/>
            <a:ext cx="1844277" cy="1626449"/>
          </a:xfrm>
          <a:prstGeom prst="rect">
            <a:avLst/>
          </a:prstGeom>
        </p:spPr>
      </p:pic>
      <p:pic>
        <p:nvPicPr>
          <p:cNvPr id="12" name="Picture 11" descr="A picture containing person, outdoor&#10;&#10;Description automatically generated">
            <a:extLst>
              <a:ext uri="{FF2B5EF4-FFF2-40B4-BE49-F238E27FC236}">
                <a16:creationId xmlns:a16="http://schemas.microsoft.com/office/drawing/2014/main" id="{6514EDFB-8E46-F823-06C4-50F34A94F478}"/>
              </a:ext>
            </a:extLst>
          </p:cNvPr>
          <p:cNvPicPr>
            <a:picLocks noChangeAspect="1"/>
          </p:cNvPicPr>
          <p:nvPr/>
        </p:nvPicPr>
        <p:blipFill>
          <a:blip r:embed="rId4"/>
          <a:stretch>
            <a:fillRect/>
          </a:stretch>
        </p:blipFill>
        <p:spPr>
          <a:xfrm>
            <a:off x="3645019" y="3777825"/>
            <a:ext cx="1853959" cy="1626449"/>
          </a:xfrm>
          <a:prstGeom prst="rect">
            <a:avLst/>
          </a:prstGeom>
        </p:spPr>
      </p:pic>
      <p:sp>
        <p:nvSpPr>
          <p:cNvPr id="13" name="TextBox 12">
            <a:extLst>
              <a:ext uri="{FF2B5EF4-FFF2-40B4-BE49-F238E27FC236}">
                <a16:creationId xmlns:a16="http://schemas.microsoft.com/office/drawing/2014/main" id="{74C9632E-D709-C4A1-C69C-BE67F945A972}"/>
              </a:ext>
            </a:extLst>
          </p:cNvPr>
          <p:cNvSpPr txBox="1"/>
          <p:nvPr/>
        </p:nvSpPr>
        <p:spPr bwMode="auto">
          <a:xfrm>
            <a:off x="431127" y="5582239"/>
            <a:ext cx="2676127" cy="507831"/>
          </a:xfrm>
          <a:prstGeom prst="rect">
            <a:avLst/>
          </a:prstGeom>
          <a:noFill/>
          <a:ln w="19050" algn="ctr">
            <a:noFill/>
            <a:miter lim="800000"/>
            <a:headEnd/>
            <a:tailEnd/>
          </a:ln>
        </p:spPr>
        <p:txBody>
          <a:bodyPr wrap="square" lIns="0" tIns="0" rIns="0" bIns="0" rtlCol="0">
            <a:spAutoFit/>
          </a:bodyPr>
          <a:lstStyle/>
          <a:p>
            <a:pPr algn="ctr"/>
            <a:r>
              <a:rPr lang="en-US" sz="1100" dirty="0">
                <a:solidFill>
                  <a:schemeClr val="bg1"/>
                </a:solidFill>
              </a:rPr>
              <a:t>Irina (Era) Kryzhanovskaya, MD</a:t>
            </a:r>
          </a:p>
          <a:p>
            <a:pPr algn="ctr"/>
            <a:r>
              <a:rPr lang="en-US" sz="1100" dirty="0">
                <a:solidFill>
                  <a:schemeClr val="bg1"/>
                </a:solidFill>
              </a:rPr>
              <a:t>Associate Professor of Clinical Medicine</a:t>
            </a:r>
          </a:p>
          <a:p>
            <a:pPr algn="ctr"/>
            <a:r>
              <a:rPr lang="en-US" sz="1100" dirty="0">
                <a:solidFill>
                  <a:schemeClr val="bg1"/>
                </a:solidFill>
              </a:rPr>
              <a:t>Division of General Internal Medicine</a:t>
            </a:r>
          </a:p>
        </p:txBody>
      </p:sp>
      <p:sp>
        <p:nvSpPr>
          <p:cNvPr id="14" name="TextBox 13">
            <a:extLst>
              <a:ext uri="{FF2B5EF4-FFF2-40B4-BE49-F238E27FC236}">
                <a16:creationId xmlns:a16="http://schemas.microsoft.com/office/drawing/2014/main" id="{72C036C1-5F7D-694A-127B-0896CD52528C}"/>
              </a:ext>
            </a:extLst>
          </p:cNvPr>
          <p:cNvSpPr txBox="1"/>
          <p:nvPr/>
        </p:nvSpPr>
        <p:spPr bwMode="auto">
          <a:xfrm>
            <a:off x="3233936" y="5582238"/>
            <a:ext cx="2676127" cy="507831"/>
          </a:xfrm>
          <a:prstGeom prst="rect">
            <a:avLst/>
          </a:prstGeom>
          <a:noFill/>
          <a:ln w="19050" algn="ctr">
            <a:noFill/>
            <a:miter lim="800000"/>
            <a:headEnd/>
            <a:tailEnd/>
          </a:ln>
        </p:spPr>
        <p:txBody>
          <a:bodyPr wrap="square" lIns="0" tIns="0" rIns="0" bIns="0" rtlCol="0">
            <a:spAutoFit/>
          </a:bodyPr>
          <a:lstStyle/>
          <a:p>
            <a:pPr algn="ctr"/>
            <a:r>
              <a:rPr lang="en-US" sz="1100" dirty="0">
                <a:solidFill>
                  <a:schemeClr val="bg1"/>
                </a:solidFill>
              </a:rPr>
              <a:t>Jessica Ristau, MD</a:t>
            </a:r>
          </a:p>
          <a:p>
            <a:pPr algn="ctr"/>
            <a:r>
              <a:rPr lang="en-US" sz="1100" dirty="0">
                <a:solidFill>
                  <a:schemeClr val="bg1"/>
                </a:solidFill>
              </a:rPr>
              <a:t>Assistant Professor of Clinical Medicine</a:t>
            </a:r>
          </a:p>
          <a:p>
            <a:pPr algn="ctr"/>
            <a:r>
              <a:rPr lang="en-US" sz="1100" dirty="0">
                <a:solidFill>
                  <a:schemeClr val="bg1"/>
                </a:solidFill>
              </a:rPr>
              <a:t>Division of General Internal Medicine</a:t>
            </a:r>
          </a:p>
        </p:txBody>
      </p:sp>
      <p:sp>
        <p:nvSpPr>
          <p:cNvPr id="5" name="TextBox 4">
            <a:extLst>
              <a:ext uri="{FF2B5EF4-FFF2-40B4-BE49-F238E27FC236}">
                <a16:creationId xmlns:a16="http://schemas.microsoft.com/office/drawing/2014/main" id="{E1D3C5E1-C06B-1BE9-3B15-20AA6D4A2893}"/>
              </a:ext>
            </a:extLst>
          </p:cNvPr>
          <p:cNvSpPr txBox="1"/>
          <p:nvPr/>
        </p:nvSpPr>
        <p:spPr bwMode="auto">
          <a:xfrm>
            <a:off x="6394328" y="3975496"/>
            <a:ext cx="2349305" cy="1785104"/>
          </a:xfrm>
          <a:prstGeom prst="rect">
            <a:avLst/>
          </a:prstGeom>
          <a:noFill/>
          <a:ln w="19050" algn="ctr">
            <a:noFill/>
            <a:miter lim="800000"/>
            <a:headEnd/>
            <a:tailEnd/>
          </a:ln>
        </p:spPr>
        <p:txBody>
          <a:bodyPr wrap="square" lIns="0" tIns="0" rIns="0" bIns="0" rtlCol="0">
            <a:spAutoFit/>
          </a:bodyPr>
          <a:lstStyle/>
          <a:p>
            <a:r>
              <a:rPr lang="en-US" sz="1600" dirty="0">
                <a:solidFill>
                  <a:schemeClr val="bg1"/>
                </a:solidFill>
              </a:rPr>
              <a:t>With assistance from:</a:t>
            </a:r>
          </a:p>
          <a:p>
            <a:pPr marL="285750" indent="-285750">
              <a:buFont typeface="Arial" panose="020B0604020202020204" pitchFamily="34" charset="0"/>
              <a:buChar char="•"/>
            </a:pPr>
            <a:r>
              <a:rPr lang="en-US" sz="1600" dirty="0">
                <a:solidFill>
                  <a:schemeClr val="bg1"/>
                </a:solidFill>
              </a:rPr>
              <a:t>Sarah Burbank, MD</a:t>
            </a:r>
          </a:p>
          <a:p>
            <a:pPr marL="285750" indent="-285750">
              <a:buFont typeface="Arial" panose="020B0604020202020204" pitchFamily="34" charset="0"/>
              <a:buChar char="•"/>
            </a:pPr>
            <a:r>
              <a:rPr lang="en-US" sz="1600" dirty="0" err="1">
                <a:solidFill>
                  <a:schemeClr val="bg1"/>
                </a:solidFill>
              </a:rPr>
              <a:t>Tauheed</a:t>
            </a:r>
            <a:r>
              <a:rPr lang="en-US" sz="1600" dirty="0">
                <a:solidFill>
                  <a:schemeClr val="bg1"/>
                </a:solidFill>
              </a:rPr>
              <a:t> Zaman, MD</a:t>
            </a:r>
          </a:p>
          <a:p>
            <a:pPr marL="285750" indent="-285750">
              <a:buFont typeface="Arial" panose="020B0604020202020204" pitchFamily="34" charset="0"/>
              <a:buChar char="•"/>
            </a:pPr>
            <a:r>
              <a:rPr lang="en-US" sz="1600" dirty="0">
                <a:solidFill>
                  <a:schemeClr val="bg1"/>
                </a:solidFill>
              </a:rPr>
              <a:t>Stephen Leung, MD</a:t>
            </a:r>
          </a:p>
          <a:p>
            <a:pPr marL="285750" indent="-285750">
              <a:buFont typeface="Arial" panose="020B0604020202020204" pitchFamily="34" charset="0"/>
              <a:buChar char="•"/>
            </a:pPr>
            <a:r>
              <a:rPr lang="en-US" sz="1600" dirty="0">
                <a:solidFill>
                  <a:schemeClr val="bg1"/>
                </a:solidFill>
              </a:rPr>
              <a:t>Heidi </a:t>
            </a:r>
            <a:r>
              <a:rPr lang="en-US" sz="1600" dirty="0" err="1">
                <a:solidFill>
                  <a:schemeClr val="bg1"/>
                </a:solidFill>
              </a:rPr>
              <a:t>Reetz</a:t>
            </a:r>
            <a:r>
              <a:rPr lang="en-US" sz="1600" dirty="0">
                <a:solidFill>
                  <a:schemeClr val="bg1"/>
                </a:solidFill>
              </a:rPr>
              <a:t>, MD</a:t>
            </a:r>
          </a:p>
          <a:p>
            <a:pPr marL="285750" indent="-285750">
              <a:buFont typeface="Arial" panose="020B0604020202020204" pitchFamily="34" charset="0"/>
              <a:buChar char="•"/>
            </a:pPr>
            <a:r>
              <a:rPr lang="en-US" sz="1600" dirty="0">
                <a:solidFill>
                  <a:schemeClr val="bg1"/>
                </a:solidFill>
              </a:rPr>
              <a:t>Nicky </a:t>
            </a:r>
            <a:r>
              <a:rPr lang="en-US" sz="1600" dirty="0" err="1">
                <a:solidFill>
                  <a:schemeClr val="bg1"/>
                </a:solidFill>
              </a:rPr>
              <a:t>Mehtani</a:t>
            </a:r>
            <a:r>
              <a:rPr lang="en-US" sz="1600" dirty="0">
                <a:solidFill>
                  <a:schemeClr val="bg1"/>
                </a:solidFill>
              </a:rPr>
              <a:t>, MD</a:t>
            </a:r>
          </a:p>
          <a:p>
            <a:pPr marL="285750" indent="-285750">
              <a:buFont typeface="Arial" panose="020B0604020202020204" pitchFamily="34" charset="0"/>
              <a:buChar char="•"/>
            </a:pPr>
            <a:r>
              <a:rPr lang="en-US" sz="1600" dirty="0">
                <a:solidFill>
                  <a:schemeClr val="bg1"/>
                </a:solidFill>
              </a:rPr>
              <a:t>Stephen </a:t>
            </a:r>
            <a:r>
              <a:rPr lang="en-US" sz="1600" dirty="0" err="1">
                <a:solidFill>
                  <a:schemeClr val="bg1"/>
                </a:solidFill>
              </a:rPr>
              <a:t>Matzat</a:t>
            </a:r>
            <a:r>
              <a:rPr lang="en-US" sz="1600" dirty="0">
                <a:solidFill>
                  <a:schemeClr val="bg1"/>
                </a:solidFill>
              </a:rPr>
              <a:t>, MD</a:t>
            </a:r>
            <a:endParaRPr lang="en-US" sz="2000" dirty="0">
              <a:solidFill>
                <a:schemeClr val="bg1"/>
              </a:solidFill>
            </a:endParaRPr>
          </a:p>
        </p:txBody>
      </p:sp>
      <p:sp>
        <p:nvSpPr>
          <p:cNvPr id="8" name="Slide Number Placeholder 7">
            <a:extLst>
              <a:ext uri="{FF2B5EF4-FFF2-40B4-BE49-F238E27FC236}">
                <a16:creationId xmlns:a16="http://schemas.microsoft.com/office/drawing/2014/main" id="{05BE4D3D-0895-3E72-DFA3-F94FAD66079C}"/>
              </a:ext>
            </a:extLst>
          </p:cNvPr>
          <p:cNvSpPr>
            <a:spLocks noGrp="1"/>
          </p:cNvSpPr>
          <p:nvPr>
            <p:ph type="sldNum" sz="quarter" idx="4"/>
          </p:nvPr>
        </p:nvSpPr>
        <p:spPr/>
        <p:txBody>
          <a:bodyPr/>
          <a:lstStyle/>
          <a:p>
            <a:fld id="{7BCC8D0D-EAEC-449D-9161-023DFF90F2E2}" type="slidenum">
              <a:rPr lang="en-US" smtClean="0"/>
              <a:pPr/>
              <a:t>16</a:t>
            </a:fld>
            <a:endParaRPr lang="en-US" dirty="0"/>
          </a:p>
        </p:txBody>
      </p:sp>
    </p:spTree>
    <p:extLst>
      <p:ext uri="{BB962C8B-B14F-4D97-AF65-F5344CB8AC3E}">
        <p14:creationId xmlns:p14="http://schemas.microsoft.com/office/powerpoint/2010/main" val="817838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875311" y="1849044"/>
            <a:ext cx="8089902" cy="4011502"/>
          </a:xfrm>
        </p:spPr>
        <p:txBody>
          <a:bodyPr/>
          <a:lstStyle/>
          <a:p>
            <a:r>
              <a:rPr lang="en-US" dirty="0"/>
              <a:t>Successes</a:t>
            </a:r>
          </a:p>
          <a:p>
            <a:pPr lvl="1"/>
            <a:r>
              <a:rPr lang="en-US" dirty="0"/>
              <a:t>High-yield, clinically relevant content</a:t>
            </a:r>
          </a:p>
          <a:p>
            <a:pPr lvl="1"/>
            <a:r>
              <a:rPr lang="en-US" dirty="0"/>
              <a:t>Q&amp;A integrated throughout session</a:t>
            </a:r>
          </a:p>
          <a:p>
            <a:r>
              <a:rPr lang="en-US" dirty="0"/>
              <a:t>Areas for Improvement:</a:t>
            </a:r>
          </a:p>
          <a:p>
            <a:pPr lvl="1"/>
            <a:r>
              <a:rPr lang="en-US" dirty="0"/>
              <a:t>More cases</a:t>
            </a:r>
          </a:p>
          <a:p>
            <a:pPr lvl="1"/>
            <a:r>
              <a:rPr lang="en-US" dirty="0"/>
              <a:t>Opportunities to re-visit content</a:t>
            </a:r>
          </a:p>
          <a:p>
            <a:pPr marL="0" indent="0">
              <a:buNone/>
            </a:pPr>
            <a:endParaRPr lang="en-US" dirty="0"/>
          </a:p>
        </p:txBody>
      </p:sp>
      <p:sp>
        <p:nvSpPr>
          <p:cNvPr id="6" name="Footer Placeholder 5"/>
          <p:cNvSpPr>
            <a:spLocks noGrp="1"/>
          </p:cNvSpPr>
          <p:nvPr>
            <p:ph type="ftr" sz="quarter" idx="3"/>
          </p:nvPr>
        </p:nvSpPr>
        <p:spPr/>
        <p:txBody>
          <a:bodyPr/>
          <a:lstStyle/>
          <a:p>
            <a:r>
              <a:rPr lang="en-US" dirty="0"/>
              <a:t>Buprenorphine Training</a:t>
            </a:r>
          </a:p>
        </p:txBody>
      </p:sp>
      <p:sp>
        <p:nvSpPr>
          <p:cNvPr id="4" name="Text Placeholder 3"/>
          <p:cNvSpPr>
            <a:spLocks noGrp="1"/>
          </p:cNvSpPr>
          <p:nvPr>
            <p:ph type="body" idx="4294967295"/>
          </p:nvPr>
        </p:nvSpPr>
        <p:spPr>
          <a:xfrm>
            <a:off x="604070" y="1297400"/>
            <a:ext cx="8086725" cy="314325"/>
          </a:xfrm>
        </p:spPr>
        <p:txBody>
          <a:bodyPr/>
          <a:lstStyle/>
          <a:p>
            <a:pPr marL="0" indent="0">
              <a:buNone/>
            </a:pPr>
            <a:r>
              <a:rPr lang="en-US" b="1" dirty="0"/>
              <a:t>Integrated Feedback</a:t>
            </a:r>
          </a:p>
        </p:txBody>
      </p:sp>
      <p:sp>
        <p:nvSpPr>
          <p:cNvPr id="5" name="Slide Number Placeholder 4">
            <a:extLst>
              <a:ext uri="{FF2B5EF4-FFF2-40B4-BE49-F238E27FC236}">
                <a16:creationId xmlns:a16="http://schemas.microsoft.com/office/drawing/2014/main" id="{82D198A1-FB33-6A55-1CAA-C3C6D52A9768}"/>
              </a:ext>
            </a:extLst>
          </p:cNvPr>
          <p:cNvSpPr>
            <a:spLocks noGrp="1"/>
          </p:cNvSpPr>
          <p:nvPr>
            <p:ph type="sldNum" sz="quarter" idx="4"/>
          </p:nvPr>
        </p:nvSpPr>
        <p:spPr/>
        <p:txBody>
          <a:bodyPr/>
          <a:lstStyle/>
          <a:p>
            <a:fld id="{7BCC8D0D-EAEC-449D-9161-023DFF90F2E2}" type="slidenum">
              <a:rPr lang="en-US" smtClean="0"/>
              <a:pPr/>
              <a:t>17</a:t>
            </a:fld>
            <a:endParaRPr lang="en-US" dirty="0"/>
          </a:p>
        </p:txBody>
      </p:sp>
    </p:spTree>
    <p:extLst>
      <p:ext uri="{BB962C8B-B14F-4D97-AF65-F5344CB8AC3E}">
        <p14:creationId xmlns:p14="http://schemas.microsoft.com/office/powerpoint/2010/main" val="3536394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877294" y="1682920"/>
            <a:ext cx="8325548" cy="4011502"/>
          </a:xfrm>
        </p:spPr>
        <p:txBody>
          <a:bodyPr/>
          <a:lstStyle/>
          <a:p>
            <a:r>
              <a:rPr lang="en-US" dirty="0"/>
              <a:t>Formal surveys:</a:t>
            </a:r>
          </a:p>
          <a:p>
            <a:pPr lvl="1"/>
            <a:r>
              <a:rPr lang="en-US" dirty="0"/>
              <a:t>Participants’ knowledge, skills, and attitudes</a:t>
            </a:r>
          </a:p>
          <a:p>
            <a:pPr lvl="1"/>
            <a:r>
              <a:rPr lang="en-US" dirty="0"/>
              <a:t>Feedback on the curriculum and lesson plan</a:t>
            </a:r>
          </a:p>
          <a:p>
            <a:pPr lvl="1"/>
            <a:endParaRPr lang="en-US" dirty="0"/>
          </a:p>
          <a:p>
            <a:r>
              <a:rPr lang="en-US" dirty="0"/>
              <a:t>Expanding buprenorphine education mediums</a:t>
            </a:r>
          </a:p>
          <a:p>
            <a:pPr lvl="1"/>
            <a:r>
              <a:rPr lang="en-US" dirty="0"/>
              <a:t>Digital medication education (podcasts)</a:t>
            </a:r>
          </a:p>
          <a:p>
            <a:pPr marL="230187" lvl="1" indent="0">
              <a:buNone/>
            </a:pPr>
            <a:endParaRPr lang="en-US" sz="2800" i="1" dirty="0"/>
          </a:p>
        </p:txBody>
      </p:sp>
      <p:sp>
        <p:nvSpPr>
          <p:cNvPr id="6" name="Footer Placeholder 5"/>
          <p:cNvSpPr>
            <a:spLocks noGrp="1"/>
          </p:cNvSpPr>
          <p:nvPr>
            <p:ph type="ftr" sz="quarter" idx="3"/>
          </p:nvPr>
        </p:nvSpPr>
        <p:spPr/>
        <p:txBody>
          <a:bodyPr/>
          <a:lstStyle/>
          <a:p>
            <a:r>
              <a:rPr lang="en-US" dirty="0"/>
              <a:t>Buprenorphine Training</a:t>
            </a:r>
          </a:p>
        </p:txBody>
      </p:sp>
      <p:sp>
        <p:nvSpPr>
          <p:cNvPr id="4" name="Text Placeholder 3"/>
          <p:cNvSpPr>
            <a:spLocks noGrp="1"/>
          </p:cNvSpPr>
          <p:nvPr>
            <p:ph type="body" idx="4294967295"/>
          </p:nvPr>
        </p:nvSpPr>
        <p:spPr>
          <a:xfrm>
            <a:off x="604070" y="1254566"/>
            <a:ext cx="8086725" cy="314325"/>
          </a:xfrm>
        </p:spPr>
        <p:txBody>
          <a:bodyPr/>
          <a:lstStyle/>
          <a:p>
            <a:pPr marL="0" indent="0">
              <a:buNone/>
            </a:pPr>
            <a:r>
              <a:rPr lang="en-US" b="1" dirty="0"/>
              <a:t>Future Iterations</a:t>
            </a:r>
          </a:p>
        </p:txBody>
      </p:sp>
      <p:sp>
        <p:nvSpPr>
          <p:cNvPr id="5" name="Slide Number Placeholder 4">
            <a:extLst>
              <a:ext uri="{FF2B5EF4-FFF2-40B4-BE49-F238E27FC236}">
                <a16:creationId xmlns:a16="http://schemas.microsoft.com/office/drawing/2014/main" id="{16E4AE74-B9E4-AA9B-A7DD-E8636134E9EB}"/>
              </a:ext>
            </a:extLst>
          </p:cNvPr>
          <p:cNvSpPr>
            <a:spLocks noGrp="1"/>
          </p:cNvSpPr>
          <p:nvPr>
            <p:ph type="sldNum" sz="quarter" idx="4"/>
          </p:nvPr>
        </p:nvSpPr>
        <p:spPr/>
        <p:txBody>
          <a:bodyPr/>
          <a:lstStyle/>
          <a:p>
            <a:fld id="{7BCC8D0D-EAEC-449D-9161-023DFF90F2E2}" type="slidenum">
              <a:rPr lang="en-US" smtClean="0"/>
              <a:pPr/>
              <a:t>18</a:t>
            </a:fld>
            <a:endParaRPr lang="en-US" dirty="0"/>
          </a:p>
        </p:txBody>
      </p:sp>
      <p:pic>
        <p:nvPicPr>
          <p:cNvPr id="9" name="Picture 8" descr="A close-up of a podcast&#10;&#10;Description automatically generated">
            <a:extLst>
              <a:ext uri="{FF2B5EF4-FFF2-40B4-BE49-F238E27FC236}">
                <a16:creationId xmlns:a16="http://schemas.microsoft.com/office/drawing/2014/main" id="{4FB62CE7-1CF6-A743-80E1-5B16C2CCBC79}"/>
              </a:ext>
            </a:extLst>
          </p:cNvPr>
          <p:cNvPicPr>
            <a:picLocks noChangeAspect="1"/>
          </p:cNvPicPr>
          <p:nvPr/>
        </p:nvPicPr>
        <p:blipFill>
          <a:blip r:embed="rId3"/>
          <a:stretch>
            <a:fillRect/>
          </a:stretch>
        </p:blipFill>
        <p:spPr>
          <a:xfrm>
            <a:off x="1605632" y="4498149"/>
            <a:ext cx="5978510" cy="1584126"/>
          </a:xfrm>
          <a:prstGeom prst="rect">
            <a:avLst/>
          </a:prstGeom>
        </p:spPr>
      </p:pic>
      <p:pic>
        <p:nvPicPr>
          <p:cNvPr id="8" name="Picture 7">
            <a:extLst>
              <a:ext uri="{FF2B5EF4-FFF2-40B4-BE49-F238E27FC236}">
                <a16:creationId xmlns:a16="http://schemas.microsoft.com/office/drawing/2014/main" id="{B9FE5BF2-D1A9-406F-BB28-28D1566CD0E9}"/>
              </a:ext>
            </a:extLst>
          </p:cNvPr>
          <p:cNvPicPr>
            <a:picLocks noChangeAspect="1"/>
          </p:cNvPicPr>
          <p:nvPr/>
        </p:nvPicPr>
        <p:blipFill rotWithShape="1">
          <a:blip r:embed="rId4"/>
          <a:srcRect t="18743" r="17058" b="40265"/>
          <a:stretch/>
        </p:blipFill>
        <p:spPr>
          <a:xfrm>
            <a:off x="1605632" y="4459184"/>
            <a:ext cx="5978510" cy="1662055"/>
          </a:xfrm>
          <a:prstGeom prst="rect">
            <a:avLst/>
          </a:prstGeom>
        </p:spPr>
      </p:pic>
    </p:spTree>
    <p:extLst>
      <p:ext uri="{BB962C8B-B14F-4D97-AF65-F5344CB8AC3E}">
        <p14:creationId xmlns:p14="http://schemas.microsoft.com/office/powerpoint/2010/main" val="3959114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53732" y="1837984"/>
            <a:ext cx="8325548" cy="4011502"/>
          </a:xfrm>
        </p:spPr>
        <p:txBody>
          <a:bodyPr/>
          <a:lstStyle/>
          <a:p>
            <a:pPr lvl="1">
              <a:buFont typeface="Wingdings" pitchFamily="2" charset="2"/>
              <a:buChar char="§"/>
            </a:pPr>
            <a:r>
              <a:rPr lang="en-US" dirty="0"/>
              <a:t>Provide abbreviated training for interprofessional learners</a:t>
            </a:r>
          </a:p>
          <a:p>
            <a:pPr lvl="1">
              <a:buFont typeface="Wingdings" pitchFamily="2" charset="2"/>
              <a:buChar char="§"/>
            </a:pPr>
            <a:r>
              <a:rPr lang="en-US" dirty="0"/>
              <a:t>Reduce barriers to buprenorphine prescribing</a:t>
            </a:r>
          </a:p>
          <a:p>
            <a:pPr lvl="1">
              <a:buFont typeface="Wingdings" pitchFamily="2" charset="2"/>
              <a:buChar char="§"/>
            </a:pPr>
            <a:r>
              <a:rPr lang="en-US" dirty="0"/>
              <a:t>Ensure clinicians have access to resources and training</a:t>
            </a:r>
          </a:p>
          <a:p>
            <a:pPr lvl="1">
              <a:buFont typeface="Wingdings" pitchFamily="2" charset="2"/>
              <a:buChar char="§"/>
            </a:pPr>
            <a:endParaRPr lang="en-US" dirty="0"/>
          </a:p>
          <a:p>
            <a:pPr lvl="1">
              <a:buFont typeface="Wingdings" pitchFamily="2" charset="2"/>
              <a:buChar char="§"/>
            </a:pPr>
            <a:endParaRPr lang="en-US" dirty="0"/>
          </a:p>
          <a:p>
            <a:pPr marL="230187" lvl="1" indent="0" algn="ctr">
              <a:buNone/>
            </a:pPr>
            <a:r>
              <a:rPr lang="en-US" sz="2800" i="1" dirty="0"/>
              <a:t>…ensuring everyone has access to lifesaving medications</a:t>
            </a:r>
          </a:p>
        </p:txBody>
      </p:sp>
      <p:sp>
        <p:nvSpPr>
          <p:cNvPr id="6" name="Footer Placeholder 5"/>
          <p:cNvSpPr>
            <a:spLocks noGrp="1"/>
          </p:cNvSpPr>
          <p:nvPr>
            <p:ph type="ftr" sz="quarter" idx="3"/>
          </p:nvPr>
        </p:nvSpPr>
        <p:spPr/>
        <p:txBody>
          <a:bodyPr/>
          <a:lstStyle/>
          <a:p>
            <a:r>
              <a:rPr lang="en-US" dirty="0"/>
              <a:t>Buprenorphine Training</a:t>
            </a:r>
          </a:p>
        </p:txBody>
      </p:sp>
      <p:sp>
        <p:nvSpPr>
          <p:cNvPr id="4" name="Text Placeholder 3"/>
          <p:cNvSpPr>
            <a:spLocks noGrp="1"/>
          </p:cNvSpPr>
          <p:nvPr>
            <p:ph type="body" idx="4294967295"/>
          </p:nvPr>
        </p:nvSpPr>
        <p:spPr>
          <a:xfrm>
            <a:off x="653732" y="1338240"/>
            <a:ext cx="8086725" cy="314325"/>
          </a:xfrm>
        </p:spPr>
        <p:txBody>
          <a:bodyPr/>
          <a:lstStyle/>
          <a:p>
            <a:pPr marL="0" indent="0">
              <a:buNone/>
            </a:pPr>
            <a:r>
              <a:rPr lang="en-US" b="1" dirty="0"/>
              <a:t>Implications to Practice</a:t>
            </a:r>
          </a:p>
        </p:txBody>
      </p:sp>
      <p:sp>
        <p:nvSpPr>
          <p:cNvPr id="5" name="Slide Number Placeholder 4">
            <a:extLst>
              <a:ext uri="{FF2B5EF4-FFF2-40B4-BE49-F238E27FC236}">
                <a16:creationId xmlns:a16="http://schemas.microsoft.com/office/drawing/2014/main" id="{E4D7BCDE-7450-B8BB-CA8D-804990462AF7}"/>
              </a:ext>
            </a:extLst>
          </p:cNvPr>
          <p:cNvSpPr>
            <a:spLocks noGrp="1"/>
          </p:cNvSpPr>
          <p:nvPr>
            <p:ph type="sldNum" sz="quarter" idx="4"/>
          </p:nvPr>
        </p:nvSpPr>
        <p:spPr/>
        <p:txBody>
          <a:bodyPr/>
          <a:lstStyle/>
          <a:p>
            <a:fld id="{7BCC8D0D-EAEC-449D-9161-023DFF90F2E2}" type="slidenum">
              <a:rPr lang="en-US" smtClean="0"/>
              <a:pPr/>
              <a:t>19</a:t>
            </a:fld>
            <a:endParaRPr lang="en-US" dirty="0"/>
          </a:p>
        </p:txBody>
      </p:sp>
    </p:spTree>
    <p:extLst>
      <p:ext uri="{BB962C8B-B14F-4D97-AF65-F5344CB8AC3E}">
        <p14:creationId xmlns:p14="http://schemas.microsoft.com/office/powerpoint/2010/main" val="1103243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F52E0-69C1-F22D-55A5-585CE4CFD835}"/>
              </a:ext>
            </a:extLst>
          </p:cNvPr>
          <p:cNvSpPr>
            <a:spLocks noGrp="1"/>
          </p:cNvSpPr>
          <p:nvPr>
            <p:ph type="title"/>
          </p:nvPr>
        </p:nvSpPr>
        <p:spPr>
          <a:xfrm>
            <a:off x="653732" y="438912"/>
            <a:ext cx="8089901" cy="575094"/>
          </a:xfrm>
        </p:spPr>
        <p:txBody>
          <a:bodyPr/>
          <a:lstStyle/>
          <a:p>
            <a:r>
              <a:rPr lang="en-US" dirty="0"/>
              <a:t>Disclosures/Conflicts of Interest</a:t>
            </a:r>
          </a:p>
        </p:txBody>
      </p:sp>
      <p:sp>
        <p:nvSpPr>
          <p:cNvPr id="6" name="Content Placeholder 5">
            <a:extLst>
              <a:ext uri="{FF2B5EF4-FFF2-40B4-BE49-F238E27FC236}">
                <a16:creationId xmlns:a16="http://schemas.microsoft.com/office/drawing/2014/main" id="{5803E8A6-D500-BBB0-850F-5BF5C168A91E}"/>
              </a:ext>
            </a:extLst>
          </p:cNvPr>
          <p:cNvSpPr>
            <a:spLocks noGrp="1"/>
          </p:cNvSpPr>
          <p:nvPr>
            <p:ph idx="1"/>
          </p:nvPr>
        </p:nvSpPr>
        <p:spPr/>
        <p:txBody>
          <a:bodyPr/>
          <a:lstStyle/>
          <a:p>
            <a:r>
              <a:rPr lang="en-US" dirty="0"/>
              <a:t>Nothing to declare</a:t>
            </a:r>
          </a:p>
        </p:txBody>
      </p:sp>
      <p:sp>
        <p:nvSpPr>
          <p:cNvPr id="9" name="Footer Placeholder 5">
            <a:extLst>
              <a:ext uri="{FF2B5EF4-FFF2-40B4-BE49-F238E27FC236}">
                <a16:creationId xmlns:a16="http://schemas.microsoft.com/office/drawing/2014/main" id="{700BE66C-21A3-08B6-F1C1-2B5AA1D97C2E}"/>
              </a:ext>
            </a:extLst>
          </p:cNvPr>
          <p:cNvSpPr>
            <a:spLocks noGrp="1"/>
          </p:cNvSpPr>
          <p:nvPr>
            <p:ph type="ftr" sz="quarter" idx="3"/>
          </p:nvPr>
        </p:nvSpPr>
        <p:spPr>
          <a:xfrm>
            <a:off x="729161" y="6470128"/>
            <a:ext cx="4310907" cy="137980"/>
          </a:xfrm>
        </p:spPr>
        <p:txBody>
          <a:bodyPr/>
          <a:lstStyle/>
          <a:p>
            <a:r>
              <a:rPr lang="en-US" dirty="0"/>
              <a:t>Buprenorphine Training</a:t>
            </a:r>
          </a:p>
        </p:txBody>
      </p:sp>
      <p:sp>
        <p:nvSpPr>
          <p:cNvPr id="10" name="Slide Number Placeholder 9">
            <a:extLst>
              <a:ext uri="{FF2B5EF4-FFF2-40B4-BE49-F238E27FC236}">
                <a16:creationId xmlns:a16="http://schemas.microsoft.com/office/drawing/2014/main" id="{010E1C9F-4538-3EEA-95CA-8E7C689A88E4}"/>
              </a:ext>
            </a:extLst>
          </p:cNvPr>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11940329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C5511-18B5-4D76-081C-AC9B8BEA3B32}"/>
              </a:ext>
            </a:extLst>
          </p:cNvPr>
          <p:cNvSpPr>
            <a:spLocks noGrp="1"/>
          </p:cNvSpPr>
          <p:nvPr>
            <p:ph idx="1"/>
          </p:nvPr>
        </p:nvSpPr>
        <p:spPr>
          <a:xfrm>
            <a:off x="409226" y="1841050"/>
            <a:ext cx="8325548" cy="3370210"/>
          </a:xfrm>
        </p:spPr>
        <p:txBody>
          <a:bodyPr/>
          <a:lstStyle/>
          <a:p>
            <a:pPr marL="0" indent="0" algn="ctr">
              <a:buNone/>
            </a:pPr>
            <a:r>
              <a:rPr lang="en-US" sz="4000" dirty="0"/>
              <a:t>Thank you!</a:t>
            </a:r>
          </a:p>
          <a:p>
            <a:pPr algn="ctr"/>
            <a:endParaRPr lang="en-US" sz="4000" dirty="0"/>
          </a:p>
          <a:p>
            <a:pPr marL="0" indent="0" algn="ctr">
              <a:buNone/>
            </a:pPr>
            <a:r>
              <a:rPr lang="en-US" sz="2800" dirty="0" err="1"/>
              <a:t>Nikki.Apana@ucsf.edu</a:t>
            </a:r>
            <a:endParaRPr lang="en-US" sz="2800" dirty="0"/>
          </a:p>
        </p:txBody>
      </p:sp>
      <p:sp>
        <p:nvSpPr>
          <p:cNvPr id="4" name="Footer Placeholder 3">
            <a:extLst>
              <a:ext uri="{FF2B5EF4-FFF2-40B4-BE49-F238E27FC236}">
                <a16:creationId xmlns:a16="http://schemas.microsoft.com/office/drawing/2014/main" id="{8BFDFA36-B9EE-1457-197C-E67ABF9E7954}"/>
              </a:ext>
            </a:extLst>
          </p:cNvPr>
          <p:cNvSpPr>
            <a:spLocks noGrp="1"/>
          </p:cNvSpPr>
          <p:nvPr>
            <p:ph type="ftr" sz="quarter" idx="3"/>
          </p:nvPr>
        </p:nvSpPr>
        <p:spPr/>
        <p:txBody>
          <a:bodyPr/>
          <a:lstStyle/>
          <a:p>
            <a:r>
              <a:rPr lang="en-US"/>
              <a:t>Buprenorphine Training</a:t>
            </a:r>
            <a:endParaRPr lang="en-US" dirty="0"/>
          </a:p>
        </p:txBody>
      </p:sp>
      <p:sp>
        <p:nvSpPr>
          <p:cNvPr id="5" name="Slide Number Placeholder 4">
            <a:extLst>
              <a:ext uri="{FF2B5EF4-FFF2-40B4-BE49-F238E27FC236}">
                <a16:creationId xmlns:a16="http://schemas.microsoft.com/office/drawing/2014/main" id="{BCE97032-0860-6BC1-E8FD-33606AADAEA0}"/>
              </a:ext>
            </a:extLst>
          </p:cNvPr>
          <p:cNvSpPr>
            <a:spLocks noGrp="1"/>
          </p:cNvSpPr>
          <p:nvPr>
            <p:ph type="sldNum" sz="quarter" idx="4"/>
          </p:nvPr>
        </p:nvSpPr>
        <p:spPr/>
        <p:txBody>
          <a:bodyPr/>
          <a:lstStyle/>
          <a:p>
            <a:fld id="{7BCC8D0D-EAEC-449D-9161-023DFF90F2E2}" type="slidenum">
              <a:rPr lang="en-US" smtClean="0"/>
              <a:pPr/>
              <a:t>20</a:t>
            </a:fld>
            <a:endParaRPr lang="en-US" dirty="0"/>
          </a:p>
        </p:txBody>
      </p:sp>
    </p:spTree>
    <p:extLst>
      <p:ext uri="{BB962C8B-B14F-4D97-AF65-F5344CB8AC3E}">
        <p14:creationId xmlns:p14="http://schemas.microsoft.com/office/powerpoint/2010/main" val="25720844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53732" y="1220852"/>
            <a:ext cx="8325548" cy="4970398"/>
          </a:xfrm>
        </p:spPr>
        <p:txBody>
          <a:bodyPr/>
          <a:lstStyle/>
          <a:p>
            <a:pPr marL="0" indent="0" fontAlgn="base">
              <a:buNone/>
            </a:pPr>
            <a:r>
              <a:rPr lang="en-US" sz="1400" b="0" i="0" dirty="0"/>
              <a:t>American Societ</a:t>
            </a:r>
            <a:r>
              <a:rPr lang="en-US" sz="1400" dirty="0"/>
              <a:t>y of Addiction Medicine</a:t>
            </a:r>
            <a:r>
              <a:rPr lang="en-US" sz="1400" b="0" i="0" dirty="0"/>
              <a:t>. </a:t>
            </a:r>
            <a:r>
              <a:rPr lang="en-US" sz="1400" b="0" i="1" dirty="0"/>
              <a:t>Advancing Access to Addiction Medications: Implications for Opioid Addiction Treatment. </a:t>
            </a:r>
            <a:r>
              <a:rPr lang="en-US" sz="1400" b="0" dirty="0"/>
              <a:t>2013. Available at: </a:t>
            </a:r>
            <a:r>
              <a:rPr lang="en-US" sz="1400" b="0" dirty="0">
                <a:hlinkClick r:id="rId3">
                  <a:extLst>
                    <a:ext uri="{A12FA001-AC4F-418D-AE19-62706E023703}">
                      <ahyp:hlinkClr xmlns:ahyp="http://schemas.microsoft.com/office/drawing/2018/hyperlinkcolor" val="tx"/>
                    </a:ext>
                  </a:extLst>
                </a:hlinkClick>
              </a:rPr>
              <a:t>https://nosorh.org/wp-content/uploads/2017/05/Access-to-MAT-by-state.pdf</a:t>
            </a:r>
            <a:r>
              <a:rPr lang="en-US" sz="1400" b="0" dirty="0"/>
              <a:t>. Accessed May 2, 2023.</a:t>
            </a:r>
          </a:p>
          <a:p>
            <a:pPr marL="0" indent="0" fontAlgn="base">
              <a:buNone/>
            </a:pPr>
            <a:r>
              <a:rPr lang="en-US" sz="1400" kern="100" dirty="0" err="1">
                <a:effectLst/>
                <a:ea typeface="Calibri" panose="020F0502020204030204" pitchFamily="34" charset="0"/>
                <a:cs typeface="Calibri" panose="020F0502020204030204" pitchFamily="34" charset="0"/>
              </a:rPr>
              <a:t>Gondré</a:t>
            </a:r>
            <a:r>
              <a:rPr lang="en-US" sz="1400" kern="100" dirty="0">
                <a:effectLst/>
                <a:ea typeface="Calibri" panose="020F0502020204030204" pitchFamily="34" charset="0"/>
                <a:cs typeface="Calibri" panose="020F0502020204030204" pitchFamily="34" charset="0"/>
              </a:rPr>
              <a:t>-Lewis MC, </a:t>
            </a:r>
            <a:r>
              <a:rPr lang="en-US" sz="1400" kern="100" dirty="0" err="1">
                <a:effectLst/>
                <a:ea typeface="Calibri" panose="020F0502020204030204" pitchFamily="34" charset="0"/>
                <a:cs typeface="Calibri" panose="020F0502020204030204" pitchFamily="34" charset="0"/>
              </a:rPr>
              <a:t>Abijo</a:t>
            </a:r>
            <a:r>
              <a:rPr lang="en-US" sz="1400" kern="100" dirty="0">
                <a:effectLst/>
                <a:ea typeface="Calibri" panose="020F0502020204030204" pitchFamily="34" charset="0"/>
                <a:cs typeface="Calibri" panose="020F0502020204030204" pitchFamily="34" charset="0"/>
              </a:rPr>
              <a:t> T, </a:t>
            </a:r>
            <a:r>
              <a:rPr lang="en-US" sz="1400" kern="100" dirty="0" err="1">
                <a:effectLst/>
                <a:ea typeface="Calibri" panose="020F0502020204030204" pitchFamily="34" charset="0"/>
                <a:cs typeface="Calibri" panose="020F0502020204030204" pitchFamily="34" charset="0"/>
              </a:rPr>
              <a:t>Gondré</a:t>
            </a:r>
            <a:r>
              <a:rPr lang="en-US" sz="1400" kern="100" dirty="0">
                <a:effectLst/>
                <a:ea typeface="Calibri" panose="020F0502020204030204" pitchFamily="34" charset="0"/>
                <a:cs typeface="Calibri" panose="020F0502020204030204" pitchFamily="34" charset="0"/>
              </a:rPr>
              <a:t>-Lewis TA. The Opioid Epidemic: a Crisis Disproportionately Impacting Black Americans and Urban Communities. </a:t>
            </a:r>
            <a:r>
              <a:rPr lang="en-US" sz="1400" i="1" kern="100" dirty="0">
                <a:effectLst/>
                <a:ea typeface="Calibri" panose="020F0502020204030204" pitchFamily="34" charset="0"/>
                <a:cs typeface="Calibri" panose="020F0502020204030204" pitchFamily="34" charset="0"/>
              </a:rPr>
              <a:t>J Racial </a:t>
            </a:r>
            <a:r>
              <a:rPr lang="en-US" sz="1400" i="1" kern="100" dirty="0" err="1">
                <a:effectLst/>
                <a:ea typeface="Calibri" panose="020F0502020204030204" pitchFamily="34" charset="0"/>
                <a:cs typeface="Calibri" panose="020F0502020204030204" pitchFamily="34" charset="0"/>
              </a:rPr>
              <a:t>Ethn</a:t>
            </a:r>
            <a:r>
              <a:rPr lang="en-US" sz="1400" i="1" kern="100" dirty="0">
                <a:effectLst/>
                <a:ea typeface="Calibri" panose="020F0502020204030204" pitchFamily="34" charset="0"/>
                <a:cs typeface="Calibri" panose="020F0502020204030204" pitchFamily="34" charset="0"/>
              </a:rPr>
              <a:t> Health Disparities</a:t>
            </a:r>
            <a:r>
              <a:rPr lang="en-US" sz="1400" kern="100" dirty="0">
                <a:effectLst/>
                <a:ea typeface="Calibri" panose="020F0502020204030204" pitchFamily="34" charset="0"/>
                <a:cs typeface="Calibri" panose="020F0502020204030204" pitchFamily="34" charset="0"/>
              </a:rPr>
              <a:t>. Published online September 6, 2022:1-15. doi:10.1007/s40615-022-01384-6</a:t>
            </a:r>
            <a:endParaRPr lang="en-US" sz="1400" b="0" dirty="0"/>
          </a:p>
          <a:p>
            <a:pPr marL="0" indent="0" fontAlgn="base">
              <a:buNone/>
            </a:pPr>
            <a:r>
              <a:rPr lang="en-US" sz="1400" kern="100" dirty="0">
                <a:effectLst/>
                <a:ea typeface="Calibri" panose="020F0502020204030204" pitchFamily="34" charset="0"/>
                <a:cs typeface="Calibri" panose="020F0502020204030204" pitchFamily="34" charset="0"/>
              </a:rPr>
              <a:t>Jones CM, Han B, Baldwin GT, Einstein EB, Compton WM. Use of Medication for Opioid Use Disorder Among Adults With Past-Year Opioid Use Disorder in the US, 2021. </a:t>
            </a:r>
            <a:r>
              <a:rPr lang="en-US" sz="1400" i="1" kern="100" dirty="0">
                <a:effectLst/>
                <a:ea typeface="Calibri" panose="020F0502020204030204" pitchFamily="34" charset="0"/>
                <a:cs typeface="Calibri" panose="020F0502020204030204" pitchFamily="34" charset="0"/>
              </a:rPr>
              <a:t>JAMA Network Open</a:t>
            </a:r>
            <a:r>
              <a:rPr lang="en-US" sz="1400" kern="100" dirty="0">
                <a:effectLst/>
                <a:ea typeface="Calibri" panose="020F0502020204030204" pitchFamily="34" charset="0"/>
                <a:cs typeface="Calibri" panose="020F0502020204030204" pitchFamily="34" charset="0"/>
              </a:rPr>
              <a:t>. 2023;6(8):e2327488. doi:10.1001/jamanetworkopen.2023.27488</a:t>
            </a:r>
            <a:endParaRPr lang="en-US" sz="1400" b="0" i="1" dirty="0">
              <a:effectLst/>
            </a:endParaRPr>
          </a:p>
          <a:p>
            <a:pPr marL="0" indent="0" algn="l" rtl="0" fontAlgn="base">
              <a:buNone/>
            </a:pPr>
            <a:r>
              <a:rPr lang="en-US" sz="1400" b="0" i="0" dirty="0">
                <a:effectLst/>
              </a:rPr>
              <a:t>Lanham HJ, </a:t>
            </a:r>
            <a:r>
              <a:rPr lang="en-US" sz="1400" b="0" i="0" dirty="0" err="1">
                <a:effectLst/>
              </a:rPr>
              <a:t>Papac</a:t>
            </a:r>
            <a:r>
              <a:rPr lang="en-US" sz="1400" b="0" i="0" dirty="0">
                <a:effectLst/>
              </a:rPr>
              <a:t> J, Olmos DI, et al. Survey of Barriers and Facilitators to Prescribing Buprenorphine and Clinician Perceptions on the Drug Addiction Treatment Act of 2000 Waiver. </a:t>
            </a:r>
            <a:r>
              <a:rPr lang="en-US" sz="1400" b="0" i="1" dirty="0">
                <a:effectLst/>
              </a:rPr>
              <a:t>JAMA </a:t>
            </a:r>
            <a:r>
              <a:rPr lang="en-US" sz="1400" b="0" i="1" dirty="0" err="1">
                <a:effectLst/>
              </a:rPr>
              <a:t>Netw</a:t>
            </a:r>
            <a:r>
              <a:rPr lang="en-US" sz="1400" b="0" i="1" dirty="0">
                <a:effectLst/>
              </a:rPr>
              <a:t> Open.</a:t>
            </a:r>
            <a:r>
              <a:rPr lang="en-US" sz="1400" b="0" i="0" dirty="0">
                <a:effectLst/>
              </a:rPr>
              <a:t> 2022;5(5):e2212419. doi:10.1001/jamanetworkopen.2022.12419 </a:t>
            </a:r>
          </a:p>
          <a:p>
            <a:pPr marL="0" indent="0" algn="l" rtl="0" fontAlgn="base">
              <a:buNone/>
            </a:pPr>
            <a:r>
              <a:rPr lang="en-US" sz="1400" dirty="0">
                <a:effectLst/>
              </a:rPr>
              <a:t>Opioid Data Analysis and Resources | Opioids | CDC. Published April 5, 2023. Accessed May 2, 2023. </a:t>
            </a:r>
            <a:r>
              <a:rPr lang="en-US" sz="1400" dirty="0">
                <a:effectLst/>
                <a:hlinkClick r:id="rId4">
                  <a:extLst>
                    <a:ext uri="{A12FA001-AC4F-418D-AE19-62706E023703}">
                      <ahyp:hlinkClr xmlns:ahyp="http://schemas.microsoft.com/office/drawing/2018/hyperlinkcolor" val="tx"/>
                    </a:ext>
                  </a:extLst>
                </a:hlinkClick>
              </a:rPr>
              <a:t>https://www.cdc.gov/opioids/data/analysis-resources.html</a:t>
            </a:r>
            <a:endParaRPr lang="en-US" sz="1400" dirty="0">
              <a:effectLst/>
            </a:endParaRPr>
          </a:p>
          <a:p>
            <a:pPr marL="0" indent="0" fontAlgn="base">
              <a:buNone/>
            </a:pPr>
            <a:r>
              <a:rPr lang="en-US" sz="1400" dirty="0" err="1">
                <a:effectLst/>
              </a:rPr>
              <a:t>Sordo</a:t>
            </a:r>
            <a:r>
              <a:rPr lang="en-US" sz="1400" dirty="0">
                <a:effectLst/>
              </a:rPr>
              <a:t> L, Barrio G, Bravo MJ, et al. Mortality risk during and after opioid substitution treatment: systematic review and meta-analysis of cohort studies. </a:t>
            </a:r>
            <a:r>
              <a:rPr lang="en-US" sz="1400" i="1" dirty="0">
                <a:effectLst/>
              </a:rPr>
              <a:t>BMJ</a:t>
            </a:r>
            <a:r>
              <a:rPr lang="en-US" sz="1400" dirty="0">
                <a:effectLst/>
              </a:rPr>
              <a:t>. 2017;357:j1550. doi:</a:t>
            </a:r>
            <a:r>
              <a:rPr lang="en-US" sz="1400" dirty="0">
                <a:effectLst/>
                <a:hlinkClick r:id="rId5">
                  <a:extLst>
                    <a:ext uri="{A12FA001-AC4F-418D-AE19-62706E023703}">
                      <ahyp:hlinkClr xmlns:ahyp="http://schemas.microsoft.com/office/drawing/2018/hyperlinkcolor" val="tx"/>
                    </a:ext>
                  </a:extLst>
                </a:hlinkClick>
              </a:rPr>
              <a:t>10.1136/bmj.j1550</a:t>
            </a:r>
            <a:endParaRPr lang="en-US" sz="1400" b="0" i="0" dirty="0">
              <a:effectLst/>
            </a:endParaRPr>
          </a:p>
          <a:p>
            <a:pPr marL="0" indent="0" fontAlgn="base">
              <a:buNone/>
            </a:pPr>
            <a:r>
              <a:rPr lang="en-US" sz="1400" b="0" i="0" dirty="0">
                <a:effectLst/>
              </a:rPr>
              <a:t>Substance Abuse and Mental Health Services Administration. (2023). Removal of DATA Waiver (X-Waiver) Requirement.</a:t>
            </a:r>
            <a:r>
              <a:rPr lang="en-US" sz="1400" b="0" i="1" dirty="0">
                <a:effectLst/>
              </a:rPr>
              <a:t> </a:t>
            </a:r>
            <a:r>
              <a:rPr lang="en-US" sz="1400" b="0" i="0" dirty="0">
                <a:effectLst/>
              </a:rPr>
              <a:t> </a:t>
            </a:r>
          </a:p>
          <a:p>
            <a:pPr marL="0" indent="0" fontAlgn="base">
              <a:buNone/>
            </a:pPr>
            <a:endParaRPr lang="en-US" sz="1400" dirty="0"/>
          </a:p>
          <a:p>
            <a:pPr marL="0" indent="0" fontAlgn="base">
              <a:buNone/>
            </a:pPr>
            <a:endParaRPr lang="en-US" sz="1400" b="0" i="0" dirty="0">
              <a:effectLst/>
            </a:endParaRPr>
          </a:p>
          <a:p>
            <a:pPr algn="r"/>
            <a:r>
              <a:rPr lang="en-US" sz="1400" dirty="0">
                <a:effectLst/>
              </a:rPr>
              <a:t>1.</a:t>
            </a:r>
          </a:p>
          <a:p>
            <a:pPr marL="0" indent="0" algn="l" rtl="0" fontAlgn="base">
              <a:buNone/>
            </a:pPr>
            <a:endParaRPr lang="en-US" sz="1400" dirty="0"/>
          </a:p>
        </p:txBody>
      </p:sp>
      <p:sp>
        <p:nvSpPr>
          <p:cNvPr id="6" name="Footer Placeholder 5"/>
          <p:cNvSpPr>
            <a:spLocks noGrp="1"/>
          </p:cNvSpPr>
          <p:nvPr>
            <p:ph type="ftr" sz="quarter" idx="3"/>
          </p:nvPr>
        </p:nvSpPr>
        <p:spPr/>
        <p:txBody>
          <a:bodyPr/>
          <a:lstStyle/>
          <a:p>
            <a:r>
              <a:rPr lang="en-US" dirty="0"/>
              <a:t>Buprenorphine Training</a:t>
            </a:r>
          </a:p>
        </p:txBody>
      </p:sp>
      <p:sp>
        <p:nvSpPr>
          <p:cNvPr id="4" name="Slide Number Placeholder 3">
            <a:extLst>
              <a:ext uri="{FF2B5EF4-FFF2-40B4-BE49-F238E27FC236}">
                <a16:creationId xmlns:a16="http://schemas.microsoft.com/office/drawing/2014/main" id="{FA081061-0E59-F50E-2BA1-D5314026A4AF}"/>
              </a:ext>
            </a:extLst>
          </p:cNvPr>
          <p:cNvSpPr>
            <a:spLocks noGrp="1"/>
          </p:cNvSpPr>
          <p:nvPr>
            <p:ph type="sldNum" sz="quarter" idx="4"/>
          </p:nvPr>
        </p:nvSpPr>
        <p:spPr/>
        <p:txBody>
          <a:bodyPr/>
          <a:lstStyle/>
          <a:p>
            <a:fld id="{7BCC8D0D-EAEC-449D-9161-023DFF90F2E2}" type="slidenum">
              <a:rPr lang="en-US" smtClean="0"/>
              <a:pPr/>
              <a:t>21</a:t>
            </a:fld>
            <a:endParaRPr lang="en-US" dirty="0"/>
          </a:p>
        </p:txBody>
      </p:sp>
    </p:spTree>
    <p:extLst>
      <p:ext uri="{BB962C8B-B14F-4D97-AF65-F5344CB8AC3E}">
        <p14:creationId xmlns:p14="http://schemas.microsoft.com/office/powerpoint/2010/main" val="29239624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537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Background</a:t>
            </a:r>
          </a:p>
        </p:txBody>
      </p:sp>
      <p:sp>
        <p:nvSpPr>
          <p:cNvPr id="6" name="Footer Placeholder 5"/>
          <p:cNvSpPr>
            <a:spLocks noGrp="1"/>
          </p:cNvSpPr>
          <p:nvPr>
            <p:ph type="ftr" sz="quarter" idx="3"/>
          </p:nvPr>
        </p:nvSpPr>
        <p:spPr/>
        <p:txBody>
          <a:bodyPr/>
          <a:lstStyle/>
          <a:p>
            <a:r>
              <a:rPr lang="en-US" dirty="0"/>
              <a:t>Buprenorphine Training</a:t>
            </a:r>
          </a:p>
        </p:txBody>
      </p:sp>
      <p:pic>
        <p:nvPicPr>
          <p:cNvPr id="5" name="Google Shape;159;p6">
            <a:extLst>
              <a:ext uri="{FF2B5EF4-FFF2-40B4-BE49-F238E27FC236}">
                <a16:creationId xmlns:a16="http://schemas.microsoft.com/office/drawing/2014/main" id="{D7DC6E5C-9D9E-D24E-2589-E6ECC06A5F95}"/>
              </a:ext>
            </a:extLst>
          </p:cNvPr>
          <p:cNvPicPr preferRelativeResize="0"/>
          <p:nvPr/>
        </p:nvPicPr>
        <p:blipFill>
          <a:blip r:embed="rId3">
            <a:alphaModFix/>
          </a:blip>
          <a:stretch>
            <a:fillRect/>
          </a:stretch>
        </p:blipFill>
        <p:spPr>
          <a:xfrm>
            <a:off x="1258774" y="1416876"/>
            <a:ext cx="6626451" cy="4024248"/>
          </a:xfrm>
          <a:prstGeom prst="rect">
            <a:avLst/>
          </a:prstGeom>
          <a:noFill/>
          <a:ln>
            <a:noFill/>
          </a:ln>
        </p:spPr>
      </p:pic>
      <p:sp>
        <p:nvSpPr>
          <p:cNvPr id="4" name="Rounded Rectangle 3">
            <a:extLst>
              <a:ext uri="{FF2B5EF4-FFF2-40B4-BE49-F238E27FC236}">
                <a16:creationId xmlns:a16="http://schemas.microsoft.com/office/drawing/2014/main" id="{D19115ED-2F23-362C-26E9-E23970CF1EA5}"/>
              </a:ext>
            </a:extLst>
          </p:cNvPr>
          <p:cNvSpPr/>
          <p:nvPr/>
        </p:nvSpPr>
        <p:spPr bwMode="auto">
          <a:xfrm>
            <a:off x="1983545" y="4403187"/>
            <a:ext cx="1294228" cy="829994"/>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Rounded Rectangle 7">
            <a:extLst>
              <a:ext uri="{FF2B5EF4-FFF2-40B4-BE49-F238E27FC236}">
                <a16:creationId xmlns:a16="http://schemas.microsoft.com/office/drawing/2014/main" id="{DB7AF588-935A-3C22-8050-50DDE7929C51}"/>
              </a:ext>
            </a:extLst>
          </p:cNvPr>
          <p:cNvSpPr/>
          <p:nvPr/>
        </p:nvSpPr>
        <p:spPr bwMode="auto">
          <a:xfrm>
            <a:off x="3277771" y="4403187"/>
            <a:ext cx="1294228" cy="829994"/>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9" name="Rounded Rectangle 8">
            <a:extLst>
              <a:ext uri="{FF2B5EF4-FFF2-40B4-BE49-F238E27FC236}">
                <a16:creationId xmlns:a16="http://schemas.microsoft.com/office/drawing/2014/main" id="{CCD83089-2387-286F-B023-6EE0A85177AE}"/>
              </a:ext>
            </a:extLst>
          </p:cNvPr>
          <p:cNvSpPr/>
          <p:nvPr/>
        </p:nvSpPr>
        <p:spPr bwMode="auto">
          <a:xfrm>
            <a:off x="4571997" y="4403187"/>
            <a:ext cx="1294228" cy="829994"/>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2" name="Rounded Rectangle 11">
            <a:extLst>
              <a:ext uri="{FF2B5EF4-FFF2-40B4-BE49-F238E27FC236}">
                <a16:creationId xmlns:a16="http://schemas.microsoft.com/office/drawing/2014/main" id="{2DBD7F96-5698-0C70-3808-93C32D511B76}"/>
              </a:ext>
            </a:extLst>
          </p:cNvPr>
          <p:cNvSpPr/>
          <p:nvPr/>
        </p:nvSpPr>
        <p:spPr bwMode="auto">
          <a:xfrm>
            <a:off x="6035040" y="2423490"/>
            <a:ext cx="1505243" cy="447357"/>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3" name="Rounded Rectangle 12">
            <a:extLst>
              <a:ext uri="{FF2B5EF4-FFF2-40B4-BE49-F238E27FC236}">
                <a16:creationId xmlns:a16="http://schemas.microsoft.com/office/drawing/2014/main" id="{60938C96-DB74-7198-CFC4-70189B4EE1E9}"/>
              </a:ext>
            </a:extLst>
          </p:cNvPr>
          <p:cNvSpPr/>
          <p:nvPr/>
        </p:nvSpPr>
        <p:spPr bwMode="auto">
          <a:xfrm>
            <a:off x="6035040" y="3198128"/>
            <a:ext cx="1505243" cy="275955"/>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Rounded Rectangle 13">
            <a:extLst>
              <a:ext uri="{FF2B5EF4-FFF2-40B4-BE49-F238E27FC236}">
                <a16:creationId xmlns:a16="http://schemas.microsoft.com/office/drawing/2014/main" id="{077188E3-BD19-7E70-684B-56DFE6974826}"/>
              </a:ext>
            </a:extLst>
          </p:cNvPr>
          <p:cNvSpPr/>
          <p:nvPr/>
        </p:nvSpPr>
        <p:spPr bwMode="auto">
          <a:xfrm>
            <a:off x="6035040" y="3590471"/>
            <a:ext cx="1505243" cy="404754"/>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Slide Number Placeholder 2">
            <a:extLst>
              <a:ext uri="{FF2B5EF4-FFF2-40B4-BE49-F238E27FC236}">
                <a16:creationId xmlns:a16="http://schemas.microsoft.com/office/drawing/2014/main" id="{8357DE8D-4AC0-D5C6-9186-2D434D9AF19F}"/>
              </a:ext>
            </a:extLst>
          </p:cNvPr>
          <p:cNvSpPr>
            <a:spLocks noGrp="1"/>
          </p:cNvSpPr>
          <p:nvPr>
            <p:ph type="sldNum" sz="quarter" idx="4"/>
          </p:nvPr>
        </p:nvSpPr>
        <p:spPr/>
        <p:txBody>
          <a:bodyPr/>
          <a:lstStyle/>
          <a:p>
            <a:fld id="{7BCC8D0D-EAEC-449D-9161-023DFF90F2E2}" type="slidenum">
              <a:rPr lang="en-US" smtClean="0"/>
              <a:pPr/>
              <a:t>3</a:t>
            </a:fld>
            <a:endParaRPr lang="en-US" dirty="0"/>
          </a:p>
        </p:txBody>
      </p:sp>
    </p:spTree>
    <p:extLst>
      <p:ext uri="{BB962C8B-B14F-4D97-AF65-F5344CB8AC3E}">
        <p14:creationId xmlns:p14="http://schemas.microsoft.com/office/powerpoint/2010/main" val="4138809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39A2F1-42B7-095F-5927-591E6402967D}"/>
              </a:ext>
            </a:extLst>
          </p:cNvPr>
          <p:cNvSpPr>
            <a:spLocks noGrp="1"/>
          </p:cNvSpPr>
          <p:nvPr>
            <p:ph type="title"/>
          </p:nvPr>
        </p:nvSpPr>
        <p:spPr>
          <a:xfrm>
            <a:off x="653732" y="438912"/>
            <a:ext cx="8089901" cy="575094"/>
          </a:xfrm>
        </p:spPr>
        <p:txBody>
          <a:bodyPr/>
          <a:lstStyle/>
          <a:p>
            <a:r>
              <a:rPr lang="en-US" dirty="0"/>
              <a:t>Racial Disparities</a:t>
            </a:r>
          </a:p>
        </p:txBody>
      </p:sp>
      <p:pic>
        <p:nvPicPr>
          <p:cNvPr id="7" name="Google Shape;207;gfcd5527597_0_262" descr="Chart, line chart&#10;&#10;Description automatically generated">
            <a:extLst>
              <a:ext uri="{FF2B5EF4-FFF2-40B4-BE49-F238E27FC236}">
                <a16:creationId xmlns:a16="http://schemas.microsoft.com/office/drawing/2014/main" id="{19653DF2-98B4-482F-0F56-BE3D73907D0A}"/>
              </a:ext>
            </a:extLst>
          </p:cNvPr>
          <p:cNvPicPr preferRelativeResize="0">
            <a:picLocks noGrp="1"/>
          </p:cNvPicPr>
          <p:nvPr>
            <p:ph idx="1"/>
          </p:nvPr>
        </p:nvPicPr>
        <p:blipFill>
          <a:blip r:embed="rId3"/>
          <a:stretch>
            <a:fillRect/>
          </a:stretch>
        </p:blipFill>
        <p:spPr>
          <a:xfrm>
            <a:off x="956133" y="1333735"/>
            <a:ext cx="7082967" cy="4076465"/>
          </a:xfrm>
          <a:prstGeom prst="rect">
            <a:avLst/>
          </a:prstGeom>
          <a:noFill/>
          <a:ln>
            <a:noFill/>
          </a:ln>
        </p:spPr>
      </p:pic>
      <p:sp>
        <p:nvSpPr>
          <p:cNvPr id="5" name="Footer Placeholder 4">
            <a:extLst>
              <a:ext uri="{FF2B5EF4-FFF2-40B4-BE49-F238E27FC236}">
                <a16:creationId xmlns:a16="http://schemas.microsoft.com/office/drawing/2014/main" id="{C7408A43-3093-A16C-F5F1-152513533F96}"/>
              </a:ext>
            </a:extLst>
          </p:cNvPr>
          <p:cNvSpPr>
            <a:spLocks noGrp="1"/>
          </p:cNvSpPr>
          <p:nvPr>
            <p:ph type="ftr" sz="quarter" idx="3"/>
          </p:nvPr>
        </p:nvSpPr>
        <p:spPr/>
        <p:txBody>
          <a:bodyPr wrap="square" anchor="b">
            <a:normAutofit/>
          </a:bodyPr>
          <a:lstStyle/>
          <a:p>
            <a:r>
              <a:rPr lang="en-US" dirty="0"/>
              <a:t>Buprenorphine Training</a:t>
            </a:r>
          </a:p>
        </p:txBody>
      </p:sp>
      <p:sp>
        <p:nvSpPr>
          <p:cNvPr id="4" name="Rounded Rectangle 3">
            <a:extLst>
              <a:ext uri="{FF2B5EF4-FFF2-40B4-BE49-F238E27FC236}">
                <a16:creationId xmlns:a16="http://schemas.microsoft.com/office/drawing/2014/main" id="{6FA06BF5-4E19-60A0-719F-0CFD1146D8B3}"/>
              </a:ext>
            </a:extLst>
          </p:cNvPr>
          <p:cNvSpPr/>
          <p:nvPr/>
        </p:nvSpPr>
        <p:spPr bwMode="auto">
          <a:xfrm>
            <a:off x="6141427" y="3371967"/>
            <a:ext cx="1688123" cy="1111347"/>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Slide Number Placeholder 1">
            <a:extLst>
              <a:ext uri="{FF2B5EF4-FFF2-40B4-BE49-F238E27FC236}">
                <a16:creationId xmlns:a16="http://schemas.microsoft.com/office/drawing/2014/main" id="{9195A833-4346-9CA5-6DF1-6BA1AC5A7FBA}"/>
              </a:ext>
            </a:extLst>
          </p:cNvPr>
          <p:cNvSpPr>
            <a:spLocks noGrp="1"/>
          </p:cNvSpPr>
          <p:nvPr>
            <p:ph type="sldNum" sz="quarter" idx="4"/>
          </p:nvPr>
        </p:nvSpPr>
        <p:spPr/>
        <p:txBody>
          <a:bodyPr/>
          <a:lstStyle/>
          <a:p>
            <a:fld id="{7BCC8D0D-EAEC-449D-9161-023DFF90F2E2}" type="slidenum">
              <a:rPr lang="en-US" smtClean="0"/>
              <a:pPr/>
              <a:t>4</a:t>
            </a:fld>
            <a:endParaRPr lang="en-US" dirty="0"/>
          </a:p>
        </p:txBody>
      </p:sp>
      <p:sp>
        <p:nvSpPr>
          <p:cNvPr id="8" name="TextBox 7">
            <a:extLst>
              <a:ext uri="{FF2B5EF4-FFF2-40B4-BE49-F238E27FC236}">
                <a16:creationId xmlns:a16="http://schemas.microsoft.com/office/drawing/2014/main" id="{EAAE5A6D-2610-4875-3ED8-33AEA7F60B3F}"/>
              </a:ext>
            </a:extLst>
          </p:cNvPr>
          <p:cNvSpPr txBox="1"/>
          <p:nvPr/>
        </p:nvSpPr>
        <p:spPr bwMode="auto">
          <a:xfrm>
            <a:off x="956133" y="5508418"/>
            <a:ext cx="6667500" cy="923330"/>
          </a:xfrm>
          <a:prstGeom prst="rect">
            <a:avLst/>
          </a:prstGeom>
          <a:noFill/>
          <a:ln w="19050" algn="ctr">
            <a:noFill/>
            <a:miter lim="800000"/>
            <a:headEnd/>
            <a:tailEnd/>
          </a:ln>
        </p:spPr>
        <p:txBody>
          <a:bodyPr wrap="square" lIns="0" tIns="0" rIns="0" bIns="0" rtlCol="0">
            <a:spAutoFit/>
          </a:bodyPr>
          <a:lstStyle/>
          <a:p>
            <a:r>
              <a:rPr lang="en-US" sz="2000" dirty="0" err="1">
                <a:solidFill>
                  <a:schemeClr val="bg1"/>
                </a:solidFill>
              </a:rPr>
              <a:t>Gondré</a:t>
            </a:r>
            <a:r>
              <a:rPr lang="en-US" sz="2000" dirty="0">
                <a:solidFill>
                  <a:schemeClr val="bg1"/>
                </a:solidFill>
              </a:rPr>
              <a:t>-Lewis et al (2022)</a:t>
            </a:r>
          </a:p>
          <a:p>
            <a:r>
              <a:rPr lang="en-US" sz="2000" dirty="0">
                <a:solidFill>
                  <a:schemeClr val="bg1"/>
                </a:solidFill>
              </a:rPr>
              <a:t>Jones et al (2023)</a:t>
            </a:r>
          </a:p>
          <a:p>
            <a:endParaRPr lang="en-US" sz="2000" dirty="0">
              <a:solidFill>
                <a:schemeClr val="bg1"/>
              </a:solidFill>
            </a:endParaRPr>
          </a:p>
        </p:txBody>
      </p:sp>
    </p:spTree>
    <p:extLst>
      <p:ext uri="{BB962C8B-B14F-4D97-AF65-F5344CB8AC3E}">
        <p14:creationId xmlns:p14="http://schemas.microsoft.com/office/powerpoint/2010/main" val="3437887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8F8C64-AEF1-DB07-F042-D46BDE4EDDCD}"/>
              </a:ext>
            </a:extLst>
          </p:cNvPr>
          <p:cNvSpPr>
            <a:spLocks noGrp="1"/>
          </p:cNvSpPr>
          <p:nvPr>
            <p:ph type="title"/>
          </p:nvPr>
        </p:nvSpPr>
        <p:spPr/>
        <p:txBody>
          <a:bodyPr/>
          <a:lstStyle/>
          <a:p>
            <a:r>
              <a:rPr lang="en-US" sz="3200" b="1" dirty="0"/>
              <a:t>Consolidated Appropriations Act, 2023 (Omnibus bill)</a:t>
            </a:r>
            <a:br>
              <a:rPr lang="en-US" sz="3600" b="1" dirty="0"/>
            </a:br>
            <a:endParaRPr lang="en-US" dirty="0"/>
          </a:p>
        </p:txBody>
      </p:sp>
      <p:sp>
        <p:nvSpPr>
          <p:cNvPr id="4" name="Text Placeholder 3"/>
          <p:cNvSpPr>
            <a:spLocks noGrp="1"/>
          </p:cNvSpPr>
          <p:nvPr>
            <p:ph idx="1"/>
          </p:nvPr>
        </p:nvSpPr>
        <p:spPr/>
        <p:txBody>
          <a:bodyPr/>
          <a:lstStyle/>
          <a:p>
            <a:r>
              <a:rPr lang="en-US" sz="1800" dirty="0"/>
              <a:t>SEC. 1262. Eliminating additional requirements for dispensing narcotic drugs in Schedule III, IV, and V for maintenance or detoxification treatment. </a:t>
            </a:r>
          </a:p>
        </p:txBody>
      </p:sp>
      <p:sp>
        <p:nvSpPr>
          <p:cNvPr id="6" name="Footer Placeholder 5"/>
          <p:cNvSpPr>
            <a:spLocks noGrp="1"/>
          </p:cNvSpPr>
          <p:nvPr>
            <p:ph type="ftr" sz="quarter" idx="3"/>
          </p:nvPr>
        </p:nvSpPr>
        <p:spPr/>
        <p:txBody>
          <a:bodyPr/>
          <a:lstStyle/>
          <a:p>
            <a:r>
              <a:rPr lang="en-US" dirty="0"/>
              <a:t>Buprenorphine Training</a:t>
            </a:r>
          </a:p>
        </p:txBody>
      </p:sp>
      <p:pic>
        <p:nvPicPr>
          <p:cNvPr id="8" name="Picture 7" descr="Graphical user interface, text, application&#10;&#10;Description automatically generated">
            <a:extLst>
              <a:ext uri="{FF2B5EF4-FFF2-40B4-BE49-F238E27FC236}">
                <a16:creationId xmlns:a16="http://schemas.microsoft.com/office/drawing/2014/main" id="{E3A501EB-5900-6934-3E6C-D9DA5A4A1893}"/>
              </a:ext>
            </a:extLst>
          </p:cNvPr>
          <p:cNvPicPr>
            <a:picLocks noChangeAspect="1"/>
          </p:cNvPicPr>
          <p:nvPr/>
        </p:nvPicPr>
        <p:blipFill>
          <a:blip r:embed="rId3"/>
          <a:stretch>
            <a:fillRect/>
          </a:stretch>
        </p:blipFill>
        <p:spPr>
          <a:xfrm>
            <a:off x="1701800" y="2498145"/>
            <a:ext cx="5740400" cy="3502371"/>
          </a:xfrm>
          <a:prstGeom prst="rect">
            <a:avLst/>
          </a:prstGeom>
        </p:spPr>
      </p:pic>
      <p:sp>
        <p:nvSpPr>
          <p:cNvPr id="2" name="Slide Number Placeholder 1">
            <a:extLst>
              <a:ext uri="{FF2B5EF4-FFF2-40B4-BE49-F238E27FC236}">
                <a16:creationId xmlns:a16="http://schemas.microsoft.com/office/drawing/2014/main" id="{11D0BB2F-05D0-3D14-DD60-7DA78305498E}"/>
              </a:ext>
            </a:extLst>
          </p:cNvPr>
          <p:cNvSpPr>
            <a:spLocks noGrp="1"/>
          </p:cNvSpPr>
          <p:nvPr>
            <p:ph type="sldNum" sz="quarter" idx="4"/>
          </p:nvPr>
        </p:nvSpPr>
        <p:spPr/>
        <p:txBody>
          <a:bodyPr/>
          <a:lstStyle/>
          <a:p>
            <a:fld id="{7BCC8D0D-EAEC-449D-9161-023DFF90F2E2}" type="slidenum">
              <a:rPr lang="en-US" smtClean="0"/>
              <a:pPr/>
              <a:t>5</a:t>
            </a:fld>
            <a:endParaRPr lang="en-US" dirty="0"/>
          </a:p>
        </p:txBody>
      </p:sp>
    </p:spTree>
    <p:extLst>
      <p:ext uri="{BB962C8B-B14F-4D97-AF65-F5344CB8AC3E}">
        <p14:creationId xmlns:p14="http://schemas.microsoft.com/office/powerpoint/2010/main" val="756351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2353-2098-0CCF-3772-5B1C814F2B86}"/>
              </a:ext>
            </a:extLst>
          </p:cNvPr>
          <p:cNvSpPr>
            <a:spLocks noGrp="1"/>
          </p:cNvSpPr>
          <p:nvPr>
            <p:ph type="title"/>
          </p:nvPr>
        </p:nvSpPr>
        <p:spPr/>
        <p:txBody>
          <a:bodyPr/>
          <a:lstStyle/>
          <a:p>
            <a:r>
              <a:rPr lang="en-US" dirty="0"/>
              <a:t>Purpose</a:t>
            </a:r>
          </a:p>
        </p:txBody>
      </p:sp>
      <p:pic>
        <p:nvPicPr>
          <p:cNvPr id="12" name="Content Placeholder 11" descr="Graphical user interface&#10;&#10;Description automatically generated with low confidence">
            <a:extLst>
              <a:ext uri="{FF2B5EF4-FFF2-40B4-BE49-F238E27FC236}">
                <a16:creationId xmlns:a16="http://schemas.microsoft.com/office/drawing/2014/main" id="{B5FCC032-BEA3-3913-B6F1-96D262DBBF3E}"/>
              </a:ext>
            </a:extLst>
          </p:cNvPr>
          <p:cNvPicPr>
            <a:picLocks noGrp="1" noChangeAspect="1"/>
          </p:cNvPicPr>
          <p:nvPr>
            <p:ph idx="1"/>
          </p:nvPr>
        </p:nvPicPr>
        <p:blipFill>
          <a:blip r:embed="rId3"/>
          <a:stretch>
            <a:fillRect/>
          </a:stretch>
        </p:blipFill>
        <p:spPr>
          <a:xfrm>
            <a:off x="1236988" y="1948765"/>
            <a:ext cx="7174846" cy="4011612"/>
          </a:xfrm>
        </p:spPr>
      </p:pic>
      <p:sp>
        <p:nvSpPr>
          <p:cNvPr id="5" name="Footer Placeholder 4">
            <a:extLst>
              <a:ext uri="{FF2B5EF4-FFF2-40B4-BE49-F238E27FC236}">
                <a16:creationId xmlns:a16="http://schemas.microsoft.com/office/drawing/2014/main" id="{0A4F8829-4881-B186-C447-A6464FD8FEFD}"/>
              </a:ext>
            </a:extLst>
          </p:cNvPr>
          <p:cNvSpPr>
            <a:spLocks noGrp="1"/>
          </p:cNvSpPr>
          <p:nvPr>
            <p:ph type="ftr" sz="quarter" idx="3"/>
          </p:nvPr>
        </p:nvSpPr>
        <p:spPr/>
        <p:txBody>
          <a:bodyPr/>
          <a:lstStyle/>
          <a:p>
            <a:r>
              <a:rPr lang="en-US" dirty="0"/>
              <a:t>Buprenorphine Training</a:t>
            </a:r>
          </a:p>
        </p:txBody>
      </p:sp>
      <p:sp>
        <p:nvSpPr>
          <p:cNvPr id="4" name="Text Placeholder 3">
            <a:extLst>
              <a:ext uri="{FF2B5EF4-FFF2-40B4-BE49-F238E27FC236}">
                <a16:creationId xmlns:a16="http://schemas.microsoft.com/office/drawing/2014/main" id="{EB33C91C-99D6-5D1E-E8D9-4754D786270D}"/>
              </a:ext>
            </a:extLst>
          </p:cNvPr>
          <p:cNvSpPr>
            <a:spLocks noGrp="1"/>
          </p:cNvSpPr>
          <p:nvPr>
            <p:ph type="body" idx="4294967295"/>
          </p:nvPr>
        </p:nvSpPr>
        <p:spPr>
          <a:xfrm>
            <a:off x="996705" y="1090825"/>
            <a:ext cx="8086725" cy="885825"/>
          </a:xfrm>
        </p:spPr>
        <p:txBody>
          <a:bodyPr/>
          <a:lstStyle/>
          <a:p>
            <a:r>
              <a:rPr lang="en-US" b="0" i="0" dirty="0">
                <a:effectLst/>
              </a:rPr>
              <a:t>To describe the UCSF clinician training on buprenorphine prescribing for the treatment of opioid use disorder (OUD)</a:t>
            </a:r>
            <a:endParaRPr lang="en-US" dirty="0"/>
          </a:p>
          <a:p>
            <a:endParaRPr lang="en-US" dirty="0"/>
          </a:p>
        </p:txBody>
      </p:sp>
      <p:pic>
        <p:nvPicPr>
          <p:cNvPr id="3" name="Picture 2" descr="A close up of a card&#10;&#10;Description automatically generated">
            <a:extLst>
              <a:ext uri="{FF2B5EF4-FFF2-40B4-BE49-F238E27FC236}">
                <a16:creationId xmlns:a16="http://schemas.microsoft.com/office/drawing/2014/main" id="{1D2BEBD3-55F4-7E84-FC03-3CAC93ADB151}"/>
              </a:ext>
            </a:extLst>
          </p:cNvPr>
          <p:cNvPicPr>
            <a:picLocks noChangeAspect="1"/>
          </p:cNvPicPr>
          <p:nvPr/>
        </p:nvPicPr>
        <p:blipFill>
          <a:blip r:embed="rId4"/>
          <a:stretch>
            <a:fillRect/>
          </a:stretch>
        </p:blipFill>
        <p:spPr>
          <a:xfrm>
            <a:off x="1236986" y="1976650"/>
            <a:ext cx="7174848" cy="3983727"/>
          </a:xfrm>
          <a:prstGeom prst="rect">
            <a:avLst/>
          </a:prstGeom>
        </p:spPr>
      </p:pic>
      <p:sp>
        <p:nvSpPr>
          <p:cNvPr id="7" name="Slide Number Placeholder 6">
            <a:extLst>
              <a:ext uri="{FF2B5EF4-FFF2-40B4-BE49-F238E27FC236}">
                <a16:creationId xmlns:a16="http://schemas.microsoft.com/office/drawing/2014/main" id="{83D7813D-D69F-7515-8941-B6E2A63524EA}"/>
              </a:ext>
            </a:extLst>
          </p:cNvPr>
          <p:cNvSpPr>
            <a:spLocks noGrp="1"/>
          </p:cNvSpPr>
          <p:nvPr>
            <p:ph type="sldNum" sz="quarter" idx="4"/>
          </p:nvPr>
        </p:nvSpPr>
        <p:spPr/>
        <p:txBody>
          <a:bodyPr/>
          <a:lstStyle/>
          <a:p>
            <a:fld id="{7BCC8D0D-EAEC-449D-9161-023DFF90F2E2}" type="slidenum">
              <a:rPr lang="en-US" smtClean="0"/>
              <a:pPr/>
              <a:t>6</a:t>
            </a:fld>
            <a:endParaRPr lang="en-US" dirty="0"/>
          </a:p>
        </p:txBody>
      </p:sp>
    </p:spTree>
    <p:extLst>
      <p:ext uri="{BB962C8B-B14F-4D97-AF65-F5344CB8AC3E}">
        <p14:creationId xmlns:p14="http://schemas.microsoft.com/office/powerpoint/2010/main" val="3363658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a:t>Methods - Approach</a:t>
            </a:r>
          </a:p>
        </p:txBody>
      </p:sp>
      <p:sp>
        <p:nvSpPr>
          <p:cNvPr id="6" name="Footer Placeholder 5"/>
          <p:cNvSpPr>
            <a:spLocks noGrp="1"/>
          </p:cNvSpPr>
          <p:nvPr>
            <p:ph type="ftr" sz="quarter" idx="3"/>
          </p:nvPr>
        </p:nvSpPr>
        <p:spPr/>
        <p:txBody>
          <a:bodyPr/>
          <a:lstStyle/>
          <a:p>
            <a:r>
              <a:rPr lang="en-US" dirty="0"/>
              <a:t>Buprenorphine Training</a:t>
            </a:r>
          </a:p>
        </p:txBody>
      </p:sp>
      <p:pic>
        <p:nvPicPr>
          <p:cNvPr id="8" name="Picture 7" descr="Chart, radar chart&#10;&#10;Description automatically generated">
            <a:extLst>
              <a:ext uri="{FF2B5EF4-FFF2-40B4-BE49-F238E27FC236}">
                <a16:creationId xmlns:a16="http://schemas.microsoft.com/office/drawing/2014/main" id="{BD19B9A8-7790-2682-B86C-82CF0F3E8D85}"/>
              </a:ext>
            </a:extLst>
          </p:cNvPr>
          <p:cNvPicPr>
            <a:picLocks noChangeAspect="1"/>
          </p:cNvPicPr>
          <p:nvPr/>
        </p:nvPicPr>
        <p:blipFill>
          <a:blip r:embed="rId3"/>
          <a:stretch>
            <a:fillRect/>
          </a:stretch>
        </p:blipFill>
        <p:spPr>
          <a:xfrm>
            <a:off x="1985053" y="1171575"/>
            <a:ext cx="4825562" cy="4873625"/>
          </a:xfrm>
          <a:prstGeom prst="rect">
            <a:avLst/>
          </a:prstGeom>
          <a:solidFill>
            <a:schemeClr val="accent1"/>
          </a:solidFill>
          <a:ln>
            <a:solidFill>
              <a:schemeClr val="accent1"/>
            </a:solidFill>
          </a:ln>
        </p:spPr>
      </p:pic>
      <p:sp>
        <p:nvSpPr>
          <p:cNvPr id="3" name="Slide Number Placeholder 2">
            <a:extLst>
              <a:ext uri="{FF2B5EF4-FFF2-40B4-BE49-F238E27FC236}">
                <a16:creationId xmlns:a16="http://schemas.microsoft.com/office/drawing/2014/main" id="{BF6C7D91-BA02-E04B-664D-647F1113E820}"/>
              </a:ext>
            </a:extLst>
          </p:cNvPr>
          <p:cNvSpPr>
            <a:spLocks noGrp="1"/>
          </p:cNvSpPr>
          <p:nvPr>
            <p:ph type="sldNum" sz="quarter" idx="4"/>
          </p:nvPr>
        </p:nvSpPr>
        <p:spPr/>
        <p:txBody>
          <a:bodyPr/>
          <a:lstStyle/>
          <a:p>
            <a:fld id="{7BCC8D0D-EAEC-449D-9161-023DFF90F2E2}" type="slidenum">
              <a:rPr lang="en-US" smtClean="0"/>
              <a:pPr/>
              <a:t>7</a:t>
            </a:fld>
            <a:endParaRPr lang="en-US" dirty="0"/>
          </a:p>
        </p:txBody>
      </p:sp>
    </p:spTree>
    <p:extLst>
      <p:ext uri="{BB962C8B-B14F-4D97-AF65-F5344CB8AC3E}">
        <p14:creationId xmlns:p14="http://schemas.microsoft.com/office/powerpoint/2010/main" val="520743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a:t>Methods - Approach</a:t>
            </a:r>
          </a:p>
        </p:txBody>
      </p:sp>
      <p:sp>
        <p:nvSpPr>
          <p:cNvPr id="6" name="Footer Placeholder 5"/>
          <p:cNvSpPr>
            <a:spLocks noGrp="1"/>
          </p:cNvSpPr>
          <p:nvPr>
            <p:ph type="ftr" sz="quarter" idx="3"/>
          </p:nvPr>
        </p:nvSpPr>
        <p:spPr/>
        <p:txBody>
          <a:bodyPr/>
          <a:lstStyle/>
          <a:p>
            <a:r>
              <a:rPr lang="en-US" dirty="0"/>
              <a:t>Buprenorphine Training</a:t>
            </a:r>
          </a:p>
        </p:txBody>
      </p:sp>
      <p:pic>
        <p:nvPicPr>
          <p:cNvPr id="8" name="Picture 7" descr="Chart, radar chart&#10;&#10;Description automatically generated">
            <a:extLst>
              <a:ext uri="{FF2B5EF4-FFF2-40B4-BE49-F238E27FC236}">
                <a16:creationId xmlns:a16="http://schemas.microsoft.com/office/drawing/2014/main" id="{BD19B9A8-7790-2682-B86C-82CF0F3E8D85}"/>
              </a:ext>
            </a:extLst>
          </p:cNvPr>
          <p:cNvPicPr>
            <a:picLocks noChangeAspect="1"/>
          </p:cNvPicPr>
          <p:nvPr/>
        </p:nvPicPr>
        <p:blipFill>
          <a:blip r:embed="rId3"/>
          <a:stretch>
            <a:fillRect/>
          </a:stretch>
        </p:blipFill>
        <p:spPr>
          <a:xfrm>
            <a:off x="1985053" y="1171575"/>
            <a:ext cx="4825562" cy="4873625"/>
          </a:xfrm>
          <a:prstGeom prst="rect">
            <a:avLst/>
          </a:prstGeom>
          <a:solidFill>
            <a:schemeClr val="accent1"/>
          </a:solidFill>
          <a:ln>
            <a:solidFill>
              <a:schemeClr val="accent1"/>
            </a:solidFill>
          </a:ln>
        </p:spPr>
      </p:pic>
      <p:sp>
        <p:nvSpPr>
          <p:cNvPr id="9" name="Rounded Rectangle 8">
            <a:extLst>
              <a:ext uri="{FF2B5EF4-FFF2-40B4-BE49-F238E27FC236}">
                <a16:creationId xmlns:a16="http://schemas.microsoft.com/office/drawing/2014/main" id="{CB6E325D-EDEA-0E55-9877-F87ADFB3EB6B}"/>
              </a:ext>
            </a:extLst>
          </p:cNvPr>
          <p:cNvSpPr/>
          <p:nvPr/>
        </p:nvSpPr>
        <p:spPr bwMode="auto">
          <a:xfrm>
            <a:off x="5347647" y="4035083"/>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0" name="Rounded Rectangle 9">
            <a:extLst>
              <a:ext uri="{FF2B5EF4-FFF2-40B4-BE49-F238E27FC236}">
                <a16:creationId xmlns:a16="http://schemas.microsoft.com/office/drawing/2014/main" id="{139D555D-4532-5FB8-A059-9B00B6330521}"/>
              </a:ext>
            </a:extLst>
          </p:cNvPr>
          <p:cNvSpPr/>
          <p:nvPr/>
        </p:nvSpPr>
        <p:spPr bwMode="auto">
          <a:xfrm>
            <a:off x="3701483" y="4822873"/>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1" name="Rounded Rectangle 10">
            <a:extLst>
              <a:ext uri="{FF2B5EF4-FFF2-40B4-BE49-F238E27FC236}">
                <a16:creationId xmlns:a16="http://schemas.microsoft.com/office/drawing/2014/main" id="{0CA2B151-C058-6970-8F5B-D228F46327A7}"/>
              </a:ext>
            </a:extLst>
          </p:cNvPr>
          <p:cNvSpPr/>
          <p:nvPr/>
        </p:nvSpPr>
        <p:spPr bwMode="auto">
          <a:xfrm>
            <a:off x="2188261" y="3296242"/>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2" name="Rounded Rectangle 11">
            <a:extLst>
              <a:ext uri="{FF2B5EF4-FFF2-40B4-BE49-F238E27FC236}">
                <a16:creationId xmlns:a16="http://schemas.microsoft.com/office/drawing/2014/main" id="{84BDB788-2686-4868-B696-2A20FBC9F48B}"/>
              </a:ext>
            </a:extLst>
          </p:cNvPr>
          <p:cNvSpPr/>
          <p:nvPr/>
        </p:nvSpPr>
        <p:spPr bwMode="auto">
          <a:xfrm>
            <a:off x="2188262" y="4035082"/>
            <a:ext cx="1392701" cy="351693"/>
          </a:xfrm>
          <a:prstGeom prst="round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Slide Number Placeholder 2">
            <a:extLst>
              <a:ext uri="{FF2B5EF4-FFF2-40B4-BE49-F238E27FC236}">
                <a16:creationId xmlns:a16="http://schemas.microsoft.com/office/drawing/2014/main" id="{F8AB914D-8296-D49B-E58B-B8901ED1E0C0}"/>
              </a:ext>
            </a:extLst>
          </p:cNvPr>
          <p:cNvSpPr>
            <a:spLocks noGrp="1"/>
          </p:cNvSpPr>
          <p:nvPr>
            <p:ph type="sldNum" sz="quarter" idx="4"/>
          </p:nvPr>
        </p:nvSpPr>
        <p:spPr/>
        <p:txBody>
          <a:bodyPr/>
          <a:lstStyle/>
          <a:p>
            <a:fld id="{7BCC8D0D-EAEC-449D-9161-023DFF90F2E2}" type="slidenum">
              <a:rPr lang="en-US" smtClean="0"/>
              <a:pPr/>
              <a:t>8</a:t>
            </a:fld>
            <a:endParaRPr lang="en-US" dirty="0"/>
          </a:p>
        </p:txBody>
      </p:sp>
    </p:spTree>
    <p:extLst>
      <p:ext uri="{BB962C8B-B14F-4D97-AF65-F5344CB8AC3E}">
        <p14:creationId xmlns:p14="http://schemas.microsoft.com/office/powerpoint/2010/main" val="11255861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5094"/>
          </a:xfrm>
        </p:spPr>
        <p:txBody>
          <a:bodyPr/>
          <a:lstStyle/>
          <a:p>
            <a:r>
              <a:rPr lang="en-US" dirty="0"/>
              <a:t>Needs Assessment</a:t>
            </a:r>
          </a:p>
        </p:txBody>
      </p:sp>
      <p:sp>
        <p:nvSpPr>
          <p:cNvPr id="3" name="Content Placeholder 2">
            <a:extLst>
              <a:ext uri="{FF2B5EF4-FFF2-40B4-BE49-F238E27FC236}">
                <a16:creationId xmlns:a16="http://schemas.microsoft.com/office/drawing/2014/main" id="{DFA5045C-7B7A-6165-6006-C5D575788A4B}"/>
              </a:ext>
            </a:extLst>
          </p:cNvPr>
          <p:cNvSpPr>
            <a:spLocks noGrp="1"/>
          </p:cNvSpPr>
          <p:nvPr>
            <p:ph idx="1"/>
          </p:nvPr>
        </p:nvSpPr>
        <p:spPr>
          <a:xfrm>
            <a:off x="604070" y="1423249"/>
            <a:ext cx="8325548" cy="4011502"/>
          </a:xfrm>
        </p:spPr>
        <p:txBody>
          <a:bodyPr/>
          <a:lstStyle/>
          <a:p>
            <a:endParaRPr lang="en-US" sz="2000" dirty="0"/>
          </a:p>
          <a:p>
            <a:r>
              <a:rPr lang="en-US" sz="2000" dirty="0"/>
              <a:t>Problem Identification</a:t>
            </a:r>
          </a:p>
          <a:p>
            <a:pPr lvl="1"/>
            <a:r>
              <a:rPr lang="en-US" sz="2000" dirty="0"/>
              <a:t>Jan 2023: X-waiver </a:t>
            </a:r>
            <a:r>
              <a:rPr lang="en-US" sz="2000" dirty="0" err="1"/>
              <a:t>X’d</a:t>
            </a:r>
            <a:endParaRPr lang="en-US" sz="2000" dirty="0"/>
          </a:p>
          <a:p>
            <a:pPr lvl="1"/>
            <a:r>
              <a:rPr lang="en-US" sz="2000" dirty="0"/>
              <a:t>Trainees with insufficient training in buprenorphine prescribing  </a:t>
            </a:r>
          </a:p>
          <a:p>
            <a:pPr lvl="1"/>
            <a:endParaRPr lang="en-US" sz="2000" dirty="0"/>
          </a:p>
          <a:p>
            <a:r>
              <a:rPr lang="en-US" dirty="0"/>
              <a:t>Target learners</a:t>
            </a:r>
          </a:p>
          <a:p>
            <a:pPr lvl="1"/>
            <a:r>
              <a:rPr lang="en-US" dirty="0"/>
              <a:t>Interprofessional (residents, practicing clinicians, pharmacists)</a:t>
            </a:r>
          </a:p>
        </p:txBody>
      </p:sp>
      <p:sp>
        <p:nvSpPr>
          <p:cNvPr id="6" name="Footer Placeholder 5"/>
          <p:cNvSpPr>
            <a:spLocks noGrp="1"/>
          </p:cNvSpPr>
          <p:nvPr>
            <p:ph type="ftr" sz="quarter" idx="3"/>
          </p:nvPr>
        </p:nvSpPr>
        <p:spPr/>
        <p:txBody>
          <a:bodyPr/>
          <a:lstStyle/>
          <a:p>
            <a:r>
              <a:rPr lang="en-US" dirty="0"/>
              <a:t>Buprenorphine Training</a:t>
            </a:r>
          </a:p>
        </p:txBody>
      </p:sp>
      <p:sp>
        <p:nvSpPr>
          <p:cNvPr id="4" name="Slide Number Placeholder 3">
            <a:extLst>
              <a:ext uri="{FF2B5EF4-FFF2-40B4-BE49-F238E27FC236}">
                <a16:creationId xmlns:a16="http://schemas.microsoft.com/office/drawing/2014/main" id="{EBECD4B5-13E7-E7BF-932A-7CFF003246E0}"/>
              </a:ext>
            </a:extLst>
          </p:cNvPr>
          <p:cNvSpPr>
            <a:spLocks noGrp="1"/>
          </p:cNvSpPr>
          <p:nvPr>
            <p:ph type="sldNum" sz="quarter" idx="4"/>
          </p:nvPr>
        </p:nvSpPr>
        <p:spPr/>
        <p:txBody>
          <a:bodyPr/>
          <a:lstStyle/>
          <a:p>
            <a:fld id="{7BCC8D0D-EAEC-449D-9161-023DFF90F2E2}" type="slidenum">
              <a:rPr lang="en-US" smtClean="0"/>
              <a:pPr/>
              <a:t>9</a:t>
            </a:fld>
            <a:endParaRPr lang="en-US" dirty="0"/>
          </a:p>
        </p:txBody>
      </p:sp>
    </p:spTree>
    <p:extLst>
      <p:ext uri="{BB962C8B-B14F-4D97-AF65-F5344CB8AC3E}">
        <p14:creationId xmlns:p14="http://schemas.microsoft.com/office/powerpoint/2010/main" val="3349244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B48DB2A-A2BB-49B9-B517-04CB45F2482A}">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UCSF PPT Template</Template>
  <TotalTime>6584</TotalTime>
  <Words>2598</Words>
  <Application>Microsoft Office PowerPoint</Application>
  <PresentationFormat>On-screen Show (4:3)</PresentationFormat>
  <Paragraphs>246</Paragraphs>
  <Slides>22</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Garamond</vt:lpstr>
      <vt:lpstr>Segoe UI</vt:lpstr>
      <vt:lpstr>Times New Roman</vt:lpstr>
      <vt:lpstr>Wingdings</vt:lpstr>
      <vt:lpstr>UCSF PPT Template</vt:lpstr>
      <vt:lpstr>UCSF PPT Template-Blue</vt:lpstr>
      <vt:lpstr>UCSF PPT Template-Blue Bar</vt:lpstr>
      <vt:lpstr>Training clinicians to prescribe buprenorphine for opioid use disorder (OUD) in the era of changing regulations</vt:lpstr>
      <vt:lpstr>Disclosures/Conflicts of Interest</vt:lpstr>
      <vt:lpstr>Background</vt:lpstr>
      <vt:lpstr>Racial Disparities</vt:lpstr>
      <vt:lpstr>Consolidated Appropriations Act, 2023 (Omnibus bill) </vt:lpstr>
      <vt:lpstr>Purpose</vt:lpstr>
      <vt:lpstr>Methods - Approach</vt:lpstr>
      <vt:lpstr>Methods - Approach</vt:lpstr>
      <vt:lpstr>Needs Assessment</vt:lpstr>
      <vt:lpstr>Methods – Curriculum</vt:lpstr>
      <vt:lpstr>Methods - Curriculum</vt:lpstr>
      <vt:lpstr>Methods - Curriculum</vt:lpstr>
      <vt:lpstr>PowerPoint Presentation</vt:lpstr>
      <vt:lpstr>PowerPoint Presentation</vt:lpstr>
      <vt:lpstr>Results</vt:lpstr>
      <vt:lpstr>Results</vt:lpstr>
      <vt:lpstr>Results</vt:lpstr>
      <vt:lpstr>Discussion</vt:lpstr>
      <vt:lpstr>Conclusion</vt:lpstr>
      <vt:lpstr>PowerPoint Presentation</vt:lpstr>
      <vt:lpstr>References</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Rental End User</cp:lastModifiedBy>
  <cp:revision>334</cp:revision>
  <dcterms:created xsi:type="dcterms:W3CDTF">2012-05-07T17:59:34Z</dcterms:created>
  <dcterms:modified xsi:type="dcterms:W3CDTF">2023-11-03T16:01:19Z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