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2C8_F0FEB79C.xml" ContentType="application/vnd.ms-powerpoint.comments+xml"/>
  <Override PartName="/ppt/comments/modernComment_2CB_DECCA2B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639" r:id="rId2"/>
    <p:sldId id="710" r:id="rId3"/>
    <p:sldId id="777" r:id="rId4"/>
    <p:sldId id="711" r:id="rId5"/>
    <p:sldId id="712" r:id="rId6"/>
    <p:sldId id="717" r:id="rId7"/>
    <p:sldId id="716" r:id="rId8"/>
    <p:sldId id="719" r:id="rId9"/>
    <p:sldId id="720" r:id="rId10"/>
    <p:sldId id="721" r:id="rId11"/>
    <p:sldId id="722" r:id="rId12"/>
    <p:sldId id="714" r:id="rId13"/>
    <p:sldId id="715" r:id="rId14"/>
    <p:sldId id="718" r:id="rId15"/>
    <p:sldId id="33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8B2484-0262-C54F-8E3F-D6C76F9241EA}" name="Nicole Holm" initials="NH" userId="144bbef3c6b27cd9"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Daniel Ciccarone" initials="DC"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67" autoAdjust="0"/>
    <p:restoredTop sz="94660"/>
  </p:normalViewPr>
  <p:slideViewPr>
    <p:cSldViewPr>
      <p:cViewPr varScale="1">
        <p:scale>
          <a:sx n="99" d="100"/>
          <a:sy n="99" d="100"/>
        </p:scale>
        <p:origin x="946" y="77"/>
      </p:cViewPr>
      <p:guideLst>
        <p:guide orient="horz" pos="2160"/>
        <p:guide pos="2880"/>
      </p:guideLst>
    </p:cSldViewPr>
  </p:slideViewPr>
  <p:notesTextViewPr>
    <p:cViewPr>
      <p:scale>
        <a:sx n="1" d="1"/>
        <a:sy n="1" d="1"/>
      </p:scale>
      <p:origin x="0" y="0"/>
    </p:cViewPr>
  </p:notesTextViewPr>
  <p:sorterViewPr>
    <p:cViewPr varScale="1">
      <p:scale>
        <a:sx n="1" d="1"/>
        <a:sy n="1" d="1"/>
      </p:scale>
      <p:origin x="0" y="-688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modernComment_2C8_F0FEB79C.xml><?xml version="1.0" encoding="utf-8"?>
<p188:cmLst xmlns:a="http://schemas.openxmlformats.org/drawingml/2006/main" xmlns:r="http://schemas.openxmlformats.org/officeDocument/2006/relationships" xmlns:p188="http://schemas.microsoft.com/office/powerpoint/2018/8/main">
  <p188:cm id="{BDEEDD34-4C0D-AE42-A016-95479C377009}" authorId="{FF8B2484-0262-C54F-8E3F-D6C76F9241EA}" created="2024-06-12T16:21:10.913">
    <pc:sldMkLst xmlns:pc="http://schemas.microsoft.com/office/powerpoint/2013/main/command">
      <pc:docMk/>
      <pc:sldMk cId="4043224988" sldId="712"/>
    </pc:sldMkLst>
    <p188:txBody>
      <a:bodyPr/>
      <a:lstStyle/>
      <a:p>
        <a:r>
          <a:rPr lang="en-US"/>
          <a:t>Could omit and just include a few highlights in bullet points</a:t>
        </a:r>
      </a:p>
    </p188:txBody>
  </p188:cm>
</p188:cmLst>
</file>

<file path=ppt/comments/modernComment_2CB_DECCA2B6.xml><?xml version="1.0" encoding="utf-8"?>
<p188:cmLst xmlns:a="http://schemas.openxmlformats.org/drawingml/2006/main" xmlns:r="http://schemas.openxmlformats.org/officeDocument/2006/relationships" xmlns:p188="http://schemas.microsoft.com/office/powerpoint/2018/8/main">
  <p188:cm id="{48A5D4BC-F1A5-594F-B8AF-F411F39E978D}" authorId="{FF8B2484-0262-C54F-8E3F-D6C76F9241EA}" created="2024-06-12T16:04:25.146">
    <pc:sldMkLst xmlns:pc="http://schemas.microsoft.com/office/powerpoint/2013/main/command">
      <pc:docMk/>
      <pc:sldMk cId="2422718759" sldId="715"/>
    </pc:sldMkLst>
    <p188:txBody>
      <a:bodyPr/>
      <a:lstStyle/>
      <a:p>
        <a:r>
          <a:rPr lang="en-US"/>
          <a:t>Not sure if this entire table is worth including or if we limit to a few samples.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440C7F-CE02-4F38-A3F9-8A12E973D6BA}" type="datetimeFigureOut">
              <a:rPr lang="en-US" smtClean="0"/>
              <a:t>11/5/2024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104B3E-62C9-4C9F-A371-E82D17E15222}" type="slidenum">
              <a:rPr lang="en-US" smtClean="0"/>
              <a:t>‹#›</a:t>
            </a:fld>
            <a:endParaRPr lang="en-US"/>
          </a:p>
        </p:txBody>
      </p:sp>
    </p:spTree>
    <p:extLst>
      <p:ext uri="{BB962C8B-B14F-4D97-AF65-F5344CB8AC3E}">
        <p14:creationId xmlns:p14="http://schemas.microsoft.com/office/powerpoint/2010/main" val="361516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DDA4790-01EA-474D-8A3B-A3181356C54C}"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616383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98077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896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0208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7088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99276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1967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8044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8333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9600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7593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6639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248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3036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5"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5B855DF3-57D0-4D29-9D45-709B0CFE22F8}" type="datetimeFigureOut">
              <a:rPr lang="en-US" smtClean="0">
                <a:solidFill>
                  <a:srgbClr val="FFFFFF"/>
                </a:solidFill>
              </a:rPr>
              <a:pPr/>
              <a:t>11/5/2024</a:t>
            </a:fld>
            <a:endParaRPr lang="en-US">
              <a:solidFill>
                <a:srgbClr val="FFFFFF"/>
              </a:solidFill>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33992DFC-ED13-4073-99BF-AC17BC8AC95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325163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2CB_DECCA2B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2C8_F0FEB79C.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81001"/>
            <a:ext cx="8534400" cy="3047999"/>
          </a:xfrm>
        </p:spPr>
        <p:txBody>
          <a:bodyPr>
            <a:normAutofit/>
          </a:bodyPr>
          <a:lstStyle/>
          <a:p>
            <a:br>
              <a:rPr lang="en-US" sz="3600" cap="none" dirty="0"/>
            </a:br>
            <a:br>
              <a:rPr lang="en-US" sz="3600" cap="none" dirty="0"/>
            </a:br>
            <a:endParaRPr lang="en-US" sz="3600" b="1" cap="none" dirty="0">
              <a:solidFill>
                <a:schemeClr val="tx2">
                  <a:lumMod val="20000"/>
                  <a:lumOff val="80000"/>
                </a:schemeClr>
              </a:solidFill>
            </a:endParaRPr>
          </a:p>
        </p:txBody>
      </p:sp>
      <p:sp>
        <p:nvSpPr>
          <p:cNvPr id="3" name="Subtitle 2"/>
          <p:cNvSpPr>
            <a:spLocks noGrp="1"/>
          </p:cNvSpPr>
          <p:nvPr>
            <p:ph type="subTitle" idx="1"/>
          </p:nvPr>
        </p:nvSpPr>
        <p:spPr>
          <a:xfrm>
            <a:off x="685800" y="3962400"/>
            <a:ext cx="7620000" cy="2895600"/>
          </a:xfrm>
        </p:spPr>
        <p:txBody>
          <a:bodyPr>
            <a:normAutofit/>
          </a:bodyPr>
          <a:lstStyle/>
          <a:p>
            <a:pPr>
              <a:spcAft>
                <a:spcPts val="1200"/>
              </a:spcAft>
            </a:pPr>
            <a:r>
              <a:rPr lang="en-US" sz="2400" dirty="0">
                <a:solidFill>
                  <a:schemeClr val="tx2">
                    <a:lumMod val="60000"/>
                    <a:lumOff val="40000"/>
                  </a:schemeClr>
                </a:solidFill>
              </a:rPr>
              <a:t>Daniel Ciccarone, George Karandinos, Alex Krotulski, Jeff Ondocsin, Nicole Holm, Fernando Montero, and Sarah Mars</a:t>
            </a:r>
          </a:p>
          <a:p>
            <a:r>
              <a:rPr lang="en-US" sz="1800" dirty="0">
                <a:solidFill>
                  <a:schemeClr val="tx2">
                    <a:lumMod val="60000"/>
                    <a:lumOff val="40000"/>
                  </a:schemeClr>
                </a:solidFill>
              </a:rPr>
              <a:t>University of California, San Francisco</a:t>
            </a:r>
            <a:endParaRPr lang="en-US" sz="1600" dirty="0">
              <a:solidFill>
                <a:schemeClr val="tx2">
                  <a:lumMod val="60000"/>
                  <a:lumOff val="40000"/>
                </a:schemeClr>
              </a:solidFill>
            </a:endParaRPr>
          </a:p>
        </p:txBody>
      </p:sp>
      <p:sp>
        <p:nvSpPr>
          <p:cNvPr id="4" name="Rectangle 3"/>
          <p:cNvSpPr/>
          <p:nvPr/>
        </p:nvSpPr>
        <p:spPr>
          <a:xfrm>
            <a:off x="693751" y="1600200"/>
            <a:ext cx="7848600" cy="1231812"/>
          </a:xfrm>
          <a:prstGeom prst="rect">
            <a:avLst/>
          </a:prstGeom>
        </p:spPr>
        <p:txBody>
          <a:bodyPr wrap="square">
            <a:spAutoFit/>
          </a:bodyPr>
          <a:lstStyle/>
          <a:p>
            <a:pPr algn="ctr">
              <a:lnSpc>
                <a:spcPct val="107000"/>
              </a:lnSpc>
              <a:spcAft>
                <a:spcPts val="800"/>
              </a:spcAft>
            </a:pPr>
            <a:r>
              <a:rPr lang="en-US" sz="3600" b="1" dirty="0">
                <a:latin typeface="Century Gothic" panose="020B0502020202020204" pitchFamily="34" charset="0"/>
                <a:ea typeface="Calibri" panose="020F0502020204030204" pitchFamily="34" charset="0"/>
                <a:cs typeface="Times New Roman" panose="02020603050405020304" pitchFamily="18" charset="0"/>
              </a:rPr>
              <a:t>‘Tranq burn’: Exploring the etiology of tranq-related soft tissue injuries</a:t>
            </a:r>
            <a:endParaRPr lang="en-US" sz="3600"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0273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EFCE-4DC3-35FD-5FC7-1F96D246B212}"/>
              </a:ext>
            </a:extLst>
          </p:cNvPr>
          <p:cNvSpPr>
            <a:spLocks noGrp="1"/>
          </p:cNvSpPr>
          <p:nvPr>
            <p:ph type="title"/>
          </p:nvPr>
        </p:nvSpPr>
        <p:spPr/>
        <p:txBody>
          <a:bodyPr/>
          <a:lstStyle/>
          <a:p>
            <a:r>
              <a:rPr lang="en-US" sz="2400" dirty="0">
                <a:solidFill>
                  <a:schemeClr val="accent6"/>
                </a:solidFill>
                <a:effectLst/>
                <a:latin typeface="Aptos" panose="020B0004020202020204" pitchFamily="34" charset="0"/>
                <a:ea typeface="Calibri" panose="020F0502020204030204" pitchFamily="34" charset="0"/>
                <a:cs typeface="Times New Roman" panose="02020603050405020304" pitchFamily="18" charset="0"/>
              </a:rPr>
              <a:t>4) wounds, called ‘tranq burns’,  rapidly followed vein loss</a:t>
            </a:r>
            <a:endParaRPr lang="en-US" sz="2000" dirty="0">
              <a:solidFill>
                <a:schemeClr val="accent6"/>
              </a:solidFill>
            </a:endParaRPr>
          </a:p>
        </p:txBody>
      </p:sp>
      <p:pic>
        <p:nvPicPr>
          <p:cNvPr id="5" name="Content Placeholder 4">
            <a:extLst>
              <a:ext uri="{FF2B5EF4-FFF2-40B4-BE49-F238E27FC236}">
                <a16:creationId xmlns:a16="http://schemas.microsoft.com/office/drawing/2014/main" id="{6E9FB8B4-CD22-3752-E4F1-C3AE4674C6D8}"/>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5343525" y="2105025"/>
            <a:ext cx="4038600" cy="3028950"/>
          </a:xfrm>
        </p:spPr>
      </p:pic>
      <p:pic>
        <p:nvPicPr>
          <p:cNvPr id="7" name="Picture 6">
            <a:extLst>
              <a:ext uri="{FF2B5EF4-FFF2-40B4-BE49-F238E27FC236}">
                <a16:creationId xmlns:a16="http://schemas.microsoft.com/office/drawing/2014/main" id="{40EE0107-FD5A-B49A-ADFF-1E14BCB7B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600200"/>
            <a:ext cx="5384800" cy="4038600"/>
          </a:xfrm>
          <a:prstGeom prst="rect">
            <a:avLst/>
          </a:prstGeom>
        </p:spPr>
      </p:pic>
    </p:spTree>
    <p:extLst>
      <p:ext uri="{BB962C8B-B14F-4D97-AF65-F5344CB8AC3E}">
        <p14:creationId xmlns:p14="http://schemas.microsoft.com/office/powerpoint/2010/main" val="326071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F7BABC-61CA-D2F8-32F0-2B771846D3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514350"/>
            <a:ext cx="7772400" cy="5829300"/>
          </a:xfrm>
          <a:prstGeom prst="rect">
            <a:avLst/>
          </a:prstGeom>
        </p:spPr>
      </p:pic>
    </p:spTree>
    <p:extLst>
      <p:ext uri="{BB962C8B-B14F-4D97-AF65-F5344CB8AC3E}">
        <p14:creationId xmlns:p14="http://schemas.microsoft.com/office/powerpoint/2010/main" val="213178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A8E5-3D47-C67C-FBB8-6C5F1BD21A70}"/>
              </a:ext>
            </a:extLst>
          </p:cNvPr>
          <p:cNvSpPr>
            <a:spLocks noGrp="1"/>
          </p:cNvSpPr>
          <p:nvPr>
            <p:ph type="title"/>
          </p:nvPr>
        </p:nvSpPr>
        <p:spPr/>
        <p:txBody>
          <a:bodyPr/>
          <a:lstStyle/>
          <a:p>
            <a:r>
              <a:rPr lang="en-US" dirty="0">
                <a:solidFill>
                  <a:schemeClr val="accent6"/>
                </a:solidFill>
              </a:rPr>
              <a:t>Laboratory </a:t>
            </a:r>
            <a:r>
              <a:rPr lang="en-US" cap="none" dirty="0" err="1">
                <a:solidFill>
                  <a:schemeClr val="accent6"/>
                </a:solidFill>
              </a:rPr>
              <a:t>p</a:t>
            </a:r>
            <a:r>
              <a:rPr lang="en-US" dirty="0" err="1">
                <a:solidFill>
                  <a:schemeClr val="accent6"/>
                </a:solidFill>
              </a:rPr>
              <a:t>h</a:t>
            </a:r>
            <a:r>
              <a:rPr lang="en-US" dirty="0">
                <a:solidFill>
                  <a:schemeClr val="accent6"/>
                </a:solidFill>
              </a:rPr>
              <a:t> testing</a:t>
            </a:r>
          </a:p>
        </p:txBody>
      </p:sp>
      <p:sp>
        <p:nvSpPr>
          <p:cNvPr id="3" name="Content Placeholder 2">
            <a:extLst>
              <a:ext uri="{FF2B5EF4-FFF2-40B4-BE49-F238E27FC236}">
                <a16:creationId xmlns:a16="http://schemas.microsoft.com/office/drawing/2014/main" id="{AE69082E-E0C1-A4FB-C87A-7A2AF8795783}"/>
              </a:ext>
            </a:extLst>
          </p:cNvPr>
          <p:cNvSpPr>
            <a:spLocks noGrp="1"/>
          </p:cNvSpPr>
          <p:nvPr>
            <p:ph sz="quarter" idx="13"/>
          </p:nvPr>
        </p:nvSpPr>
        <p:spPr/>
        <p:txBody>
          <a:bodyPr>
            <a:normAutofit/>
          </a:bodyPr>
          <a:lstStyle/>
          <a:p>
            <a:r>
              <a:rPr lang="en-US" dirty="0"/>
              <a:t>BACKGROUND: </a:t>
            </a:r>
            <a:r>
              <a:rPr lang="en-US" dirty="0">
                <a:effectLst/>
                <a:ea typeface="Calibri" panose="020F0502020204030204" pitchFamily="34" charset="0"/>
                <a:cs typeface="Times New Roman" panose="02020603050405020304" pitchFamily="18" charset="0"/>
              </a:rPr>
              <a:t>Previous research suggests that the high acidity of certain heroin source-forms contributes to vein damage and SSTI. We explore the possibility of an etiologic role between the acidity of tranq dope and SSTI.</a:t>
            </a:r>
            <a:endParaRPr lang="en-US" dirty="0"/>
          </a:p>
          <a:p>
            <a:pPr>
              <a:spcBef>
                <a:spcPts val="0"/>
              </a:spcBef>
              <a:spcAft>
                <a:spcPts val="0"/>
              </a:spcAft>
            </a:pPr>
            <a:r>
              <a:rPr lang="en-US" dirty="0"/>
              <a:t>METHODOLOGY: Dr Alex Krotulski @ The Center for Forensic Science</a:t>
            </a:r>
          </a:p>
          <a:p>
            <a:pPr>
              <a:spcBef>
                <a:spcPts val="0"/>
              </a:spcBef>
              <a:spcAft>
                <a:spcPts val="0"/>
              </a:spcAft>
            </a:pPr>
            <a:r>
              <a:rPr lang="en-US" dirty="0"/>
              <a:t>Research and Education (CFSRE)</a:t>
            </a:r>
          </a:p>
          <a:p>
            <a:pPr lvl="1">
              <a:spcBef>
                <a:spcPts val="0"/>
              </a:spcBef>
              <a:spcAft>
                <a:spcPts val="300"/>
              </a:spcAft>
            </a:pPr>
            <a:r>
              <a:rPr lang="en-US" sz="1100" dirty="0"/>
              <a:t>Drug samples obtained through drug checking and surveillance initiatives. </a:t>
            </a:r>
          </a:p>
          <a:p>
            <a:pPr lvl="1">
              <a:spcBef>
                <a:spcPts val="0"/>
              </a:spcBef>
              <a:spcAft>
                <a:spcPts val="300"/>
              </a:spcAft>
            </a:pPr>
            <a:r>
              <a:rPr lang="en-US" sz="1100" dirty="0"/>
              <a:t>Composition: Samples with enough mass (i.e., 5-10 mg) were aliquoted for quantitative analysis performed by GC-MS, including fentanyl, xylazine, and other substances, and results were reported as a weight-by-weight percent. </a:t>
            </a:r>
          </a:p>
          <a:p>
            <a:pPr lvl="1">
              <a:spcBef>
                <a:spcPts val="0"/>
              </a:spcBef>
              <a:spcAft>
                <a:spcPts val="300"/>
              </a:spcAft>
            </a:pPr>
            <a:r>
              <a:rPr lang="en-US" sz="1100" dirty="0"/>
              <a:t>To determine the pH of samples, full glassine bags containing “dope” powder were transferred to a test tube, and 300 uL of water (pH 7.1) was added prior to taking the pH measurement using a lab-grade meter. </a:t>
            </a:r>
          </a:p>
        </p:txBody>
      </p:sp>
      <p:pic>
        <p:nvPicPr>
          <p:cNvPr id="5" name="Picture 4">
            <a:extLst>
              <a:ext uri="{FF2B5EF4-FFF2-40B4-BE49-F238E27FC236}">
                <a16:creationId xmlns:a16="http://schemas.microsoft.com/office/drawing/2014/main" id="{9B8AC647-2D1B-95AB-411D-DC77694F1F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296" b="21852"/>
          <a:stretch/>
        </p:blipFill>
        <p:spPr>
          <a:xfrm>
            <a:off x="2743200" y="4477180"/>
            <a:ext cx="6365928" cy="2475639"/>
          </a:xfrm>
          <a:prstGeom prst="rect">
            <a:avLst/>
          </a:prstGeom>
        </p:spPr>
      </p:pic>
    </p:spTree>
    <p:extLst>
      <p:ext uri="{BB962C8B-B14F-4D97-AF65-F5344CB8AC3E}">
        <p14:creationId xmlns:p14="http://schemas.microsoft.com/office/powerpoint/2010/main" val="71060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C745217-33E5-D879-F751-5EE333DEE331}"/>
              </a:ext>
            </a:extLst>
          </p:cNvPr>
          <p:cNvGraphicFramePr>
            <a:graphicFrameLocks noGrp="1"/>
          </p:cNvGraphicFramePr>
          <p:nvPr/>
        </p:nvGraphicFramePr>
        <p:xfrm>
          <a:off x="152399" y="252227"/>
          <a:ext cx="8839201" cy="6300975"/>
        </p:xfrm>
        <a:graphic>
          <a:graphicData uri="http://schemas.openxmlformats.org/drawingml/2006/table">
            <a:tbl>
              <a:tblPr firstRow="1" firstCol="1" bandRow="1">
                <a:tableStyleId>{0505E3EF-67EA-436B-97B2-0124C06EBD24}</a:tableStyleId>
              </a:tblPr>
              <a:tblGrid>
                <a:gridCol w="941479">
                  <a:extLst>
                    <a:ext uri="{9D8B030D-6E8A-4147-A177-3AD203B41FA5}">
                      <a16:colId xmlns:a16="http://schemas.microsoft.com/office/drawing/2014/main" val="3520435751"/>
                    </a:ext>
                  </a:extLst>
                </a:gridCol>
                <a:gridCol w="734889">
                  <a:extLst>
                    <a:ext uri="{9D8B030D-6E8A-4147-A177-3AD203B41FA5}">
                      <a16:colId xmlns:a16="http://schemas.microsoft.com/office/drawing/2014/main" val="1269772541"/>
                    </a:ext>
                  </a:extLst>
                </a:gridCol>
                <a:gridCol w="2579890">
                  <a:extLst>
                    <a:ext uri="{9D8B030D-6E8A-4147-A177-3AD203B41FA5}">
                      <a16:colId xmlns:a16="http://schemas.microsoft.com/office/drawing/2014/main" val="4087359345"/>
                    </a:ext>
                  </a:extLst>
                </a:gridCol>
                <a:gridCol w="667684">
                  <a:extLst>
                    <a:ext uri="{9D8B030D-6E8A-4147-A177-3AD203B41FA5}">
                      <a16:colId xmlns:a16="http://schemas.microsoft.com/office/drawing/2014/main" val="111088422"/>
                    </a:ext>
                  </a:extLst>
                </a:gridCol>
                <a:gridCol w="742356">
                  <a:extLst>
                    <a:ext uri="{9D8B030D-6E8A-4147-A177-3AD203B41FA5}">
                      <a16:colId xmlns:a16="http://schemas.microsoft.com/office/drawing/2014/main" val="2210845375"/>
                    </a:ext>
                  </a:extLst>
                </a:gridCol>
                <a:gridCol w="571235">
                  <a:extLst>
                    <a:ext uri="{9D8B030D-6E8A-4147-A177-3AD203B41FA5}">
                      <a16:colId xmlns:a16="http://schemas.microsoft.com/office/drawing/2014/main" val="4230517216"/>
                    </a:ext>
                  </a:extLst>
                </a:gridCol>
                <a:gridCol w="1271899">
                  <a:extLst>
                    <a:ext uri="{9D8B030D-6E8A-4147-A177-3AD203B41FA5}">
                      <a16:colId xmlns:a16="http://schemas.microsoft.com/office/drawing/2014/main" val="2391327928"/>
                    </a:ext>
                  </a:extLst>
                </a:gridCol>
                <a:gridCol w="1329769">
                  <a:extLst>
                    <a:ext uri="{9D8B030D-6E8A-4147-A177-3AD203B41FA5}">
                      <a16:colId xmlns:a16="http://schemas.microsoft.com/office/drawing/2014/main" val="429663334"/>
                    </a:ext>
                  </a:extLst>
                </a:gridCol>
              </a:tblGrid>
              <a:tr h="324940">
                <a:tc gridSpan="8">
                  <a:txBody>
                    <a:bodyPr/>
                    <a:lstStyle/>
                    <a:p>
                      <a:pPr marL="0" marR="0" algn="ctr">
                        <a:spcBef>
                          <a:spcPts val="0"/>
                        </a:spcBef>
                        <a:spcAft>
                          <a:spcPts val="0"/>
                        </a:spcAft>
                      </a:pPr>
                      <a:r>
                        <a:rPr lang="en-US" sz="1200">
                          <a:latin typeface="Garamond" panose="02020404030301010803" pitchFamily="18" charset="0"/>
                        </a:rPr>
                        <a:t>TABLE 1. LABORATORY PH ANALYSIS OF STREET DRUG SAMPLES</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pPr marL="0" marR="0" algn="ctr">
                        <a:spcBef>
                          <a:spcPts val="0"/>
                        </a:spcBef>
                        <a:spcAft>
                          <a:spcPts val="0"/>
                        </a:spcAft>
                      </a:pP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2696522666"/>
                  </a:ext>
                </a:extLst>
              </a:tr>
              <a:tr h="324940">
                <a:tc>
                  <a:txBody>
                    <a:bodyPr/>
                    <a:lstStyle/>
                    <a:p>
                      <a:pPr marL="0" marR="0" algn="ctr">
                        <a:spcBef>
                          <a:spcPts val="0"/>
                        </a:spcBef>
                        <a:spcAft>
                          <a:spcPts val="0"/>
                        </a:spcAft>
                      </a:pPr>
                      <a:r>
                        <a:rPr lang="en-US" sz="1000" kern="100" cap="all">
                          <a:effectLst/>
                          <a:latin typeface="Garamond" panose="02020404030301010803" pitchFamily="18" charset="0"/>
                        </a:rPr>
                        <a:t>Sample ID</a:t>
                      </a:r>
                      <a:endParaRPr lang="en-US" sz="11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a:effectLst/>
                          <a:latin typeface="Garamond" panose="02020404030301010803" pitchFamily="18" charset="0"/>
                        </a:rPr>
                        <a:t>Type</a:t>
                      </a:r>
                      <a:endParaRPr lang="en-US" sz="1100" b="1"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a:effectLst/>
                          <a:latin typeface="Garamond" panose="02020404030301010803" pitchFamily="18" charset="0"/>
                        </a:rPr>
                        <a:t>Confirmation Results</a:t>
                      </a:r>
                      <a:endParaRPr lang="en-US" sz="1100" b="1"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a:effectLst/>
                          <a:latin typeface="Garamond" panose="02020404030301010803" pitchFamily="18" charset="0"/>
                        </a:rPr>
                        <a:t>Weight (mg)</a:t>
                      </a:r>
                      <a:endParaRPr lang="en-US" sz="1100" b="1"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dirty="0">
                          <a:effectLst/>
                          <a:latin typeface="Garamond" panose="02020404030301010803" pitchFamily="18" charset="0"/>
                        </a:rPr>
                        <a:t>Volume (uL)</a:t>
                      </a:r>
                      <a:endParaRPr lang="en-US" sz="1100" b="1"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a:effectLst/>
                          <a:latin typeface="Garamond" panose="02020404030301010803" pitchFamily="18" charset="0"/>
                        </a:rPr>
                        <a:t>pH</a:t>
                      </a:r>
                      <a:endParaRPr lang="en-US" sz="1100" b="1"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dirty="0">
                          <a:effectLst/>
                          <a:latin typeface="Garamond" panose="02020404030301010803" pitchFamily="18" charset="0"/>
                        </a:rPr>
                        <a:t>Additional Volume (uL)/pH</a:t>
                      </a:r>
                      <a:endParaRPr lang="en-US" sz="1100" b="1"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00" b="1" kern="100" cap="all">
                          <a:effectLst/>
                          <a:latin typeface="Garamond" panose="02020404030301010803" pitchFamily="18" charset="0"/>
                        </a:rPr>
                        <a:t>Comments</a:t>
                      </a:r>
                      <a:endParaRPr lang="en-US" sz="1100" b="1"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2758399510"/>
                  </a:ext>
                </a:extLst>
              </a:tr>
              <a:tr h="316140">
                <a:tc gridSpan="8">
                  <a:txBody>
                    <a:bodyPr/>
                    <a:lstStyle/>
                    <a:p>
                      <a:pPr marL="0" marR="0">
                        <a:spcBef>
                          <a:spcPts val="0"/>
                        </a:spcBef>
                        <a:spcAft>
                          <a:spcPts val="0"/>
                        </a:spcAft>
                      </a:pPr>
                      <a:r>
                        <a:rPr lang="en-US" sz="1050" kern="100" cap="all">
                          <a:effectLst/>
                          <a:latin typeface="Garamond" panose="02020404030301010803" pitchFamily="18" charset="0"/>
                        </a:rPr>
                        <a:t>“</a:t>
                      </a:r>
                      <a:r>
                        <a:rPr lang="en-US" sz="1050" kern="100">
                          <a:effectLst/>
                          <a:latin typeface="Garamond" panose="02020404030301010803" pitchFamily="18" charset="0"/>
                        </a:rPr>
                        <a:t>Dope</a:t>
                      </a:r>
                      <a:r>
                        <a:rPr lang="en-US" sz="1050" kern="100" cap="all">
                          <a:effectLst/>
                          <a:latin typeface="Garamond" panose="02020404030301010803" pitchFamily="18" charset="0"/>
                        </a:rPr>
                        <a:t>” </a:t>
                      </a:r>
                      <a:r>
                        <a:rPr lang="en-US" sz="1050" kern="100">
                          <a:effectLst/>
                          <a:latin typeface="Garamond" panose="02020404030301010803" pitchFamily="18" charset="0"/>
                        </a:rPr>
                        <a:t>only (heroin, fentanyl, but no xylazine)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0719313"/>
                  </a:ext>
                </a:extLst>
              </a:tr>
              <a:tr h="488442">
                <a:tc>
                  <a:txBody>
                    <a:bodyPr/>
                    <a:lstStyle/>
                    <a:p>
                      <a:pPr marL="0" marR="0" algn="ctr">
                        <a:spcBef>
                          <a:spcPts val="0"/>
                        </a:spcBef>
                        <a:spcAft>
                          <a:spcPts val="0"/>
                        </a:spcAft>
                      </a:pPr>
                      <a:r>
                        <a:rPr lang="en-US" sz="1050" b="0" kern="100" cap="all">
                          <a:effectLst/>
                          <a:latin typeface="Garamond" panose="02020404030301010803" pitchFamily="18" charset="0"/>
                        </a:rPr>
                        <a:t>PAG_0031</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Dope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(No X)</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Fentanyl (32.5%, 1p), 4-ANPP (11.1%, 0.3p), Phenethyl-4-ANPP (trace), Ethyl-4-ANPP (trace)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80.1</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2.1</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600/2.2, 900/2.3, 1200/2.4</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Cloudy, white particulate, did not get better</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1485841683"/>
                  </a:ext>
                </a:extLst>
              </a:tr>
              <a:tr h="488442">
                <a:tc>
                  <a:txBody>
                    <a:bodyPr/>
                    <a:lstStyle/>
                    <a:p>
                      <a:pPr marL="0" marR="0" algn="ctr">
                        <a:spcBef>
                          <a:spcPts val="0"/>
                        </a:spcBef>
                        <a:spcAft>
                          <a:spcPts val="0"/>
                        </a:spcAft>
                      </a:pPr>
                      <a:r>
                        <a:rPr lang="en-US" sz="1050" b="0" kern="100" cap="all">
                          <a:effectLst/>
                          <a:latin typeface="Garamond" panose="02020404030301010803" pitchFamily="18" charset="0"/>
                        </a:rPr>
                        <a:t>PDPH_0363</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Dope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(H,F, No X)</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Heroin (16%, 1p), 6-MAM, Acetylcodeine, Fentanyl (10.4%, 0.4p), 4-ANPP (2.1%), Quinine (trace)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125.9</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400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3.6</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dirty="0">
                          <a:effectLst/>
                          <a:latin typeface="Garamond" panose="02020404030301010803" pitchFamily="18" charset="0"/>
                        </a:rPr>
                        <a:t>700/3.6</a:t>
                      </a:r>
                      <a:endParaRPr lang="en-US" sz="12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Not fully soluble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1770321533"/>
                  </a:ext>
                </a:extLst>
              </a:tr>
              <a:tr h="322909">
                <a:tc gridSpan="8">
                  <a:txBody>
                    <a:bodyPr/>
                    <a:lstStyle/>
                    <a:p>
                      <a:pPr marL="0" marR="0">
                        <a:spcBef>
                          <a:spcPts val="0"/>
                        </a:spcBef>
                        <a:spcAft>
                          <a:spcPts val="0"/>
                        </a:spcAft>
                      </a:pPr>
                      <a:r>
                        <a:rPr lang="en-US" sz="1050" kern="100" cap="all" dirty="0">
                          <a:effectLst/>
                          <a:latin typeface="Garamond" panose="02020404030301010803" pitchFamily="18" charset="0"/>
                        </a:rPr>
                        <a:t>“</a:t>
                      </a:r>
                      <a:r>
                        <a:rPr lang="en-US" sz="1050" kern="100" dirty="0">
                          <a:effectLst/>
                          <a:latin typeface="Garamond" panose="02020404030301010803" pitchFamily="18" charset="0"/>
                        </a:rPr>
                        <a:t>Tranq dope</a:t>
                      </a:r>
                      <a:r>
                        <a:rPr lang="en-US" sz="1050" kern="100" cap="all" dirty="0">
                          <a:effectLst/>
                          <a:latin typeface="Garamond" panose="02020404030301010803" pitchFamily="18" charset="0"/>
                        </a:rPr>
                        <a:t>”</a:t>
                      </a:r>
                      <a:r>
                        <a:rPr lang="en-US" sz="1050" kern="100" dirty="0">
                          <a:effectLst/>
                          <a:latin typeface="Garamond" panose="02020404030301010803" pitchFamily="18" charset="0"/>
                        </a:rPr>
                        <a:t> (heroin, fentanyl, and xylazine)</a:t>
                      </a:r>
                      <a:endParaRPr lang="en-US" sz="12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8404230"/>
                  </a:ext>
                </a:extLst>
              </a:tr>
              <a:tr h="488442">
                <a:tc>
                  <a:txBody>
                    <a:bodyPr/>
                    <a:lstStyle/>
                    <a:p>
                      <a:pPr marL="0" marR="0" algn="ctr">
                        <a:spcBef>
                          <a:spcPts val="0"/>
                        </a:spcBef>
                        <a:spcAft>
                          <a:spcPts val="0"/>
                        </a:spcAft>
                      </a:pPr>
                      <a:r>
                        <a:rPr lang="en-US" sz="1050" b="0" kern="100" cap="all">
                          <a:effectLst/>
                          <a:latin typeface="Garamond" panose="02020404030301010803" pitchFamily="18" charset="0"/>
                        </a:rPr>
                        <a:t>PDPH_0762</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Dope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(F:X, 1:25+)</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Fentanyl (2.3%, 1p), Xylazine (59.9%, 40.9p), 4-ANPP (1.1%, 0.5p), Bupropion (0.2p), Quetiapine (0.2p)</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23.6</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150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dirty="0">
                          <a:effectLst/>
                          <a:latin typeface="Garamond" panose="02020404030301010803" pitchFamily="18" charset="0"/>
                        </a:rPr>
                        <a:t>5.9</a:t>
                      </a:r>
                      <a:endParaRPr lang="en-US" sz="12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300/6.1, 600/6.3</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1769297250"/>
                  </a:ext>
                </a:extLst>
              </a:tr>
              <a:tr h="924556">
                <a:tc>
                  <a:txBody>
                    <a:bodyPr/>
                    <a:lstStyle/>
                    <a:p>
                      <a:pPr marL="0" marR="0" algn="ctr">
                        <a:spcBef>
                          <a:spcPts val="0"/>
                        </a:spcBef>
                        <a:spcAft>
                          <a:spcPts val="0"/>
                        </a:spcAft>
                      </a:pPr>
                      <a:r>
                        <a:rPr lang="en-US" sz="1050" b="0" kern="100" cap="all">
                          <a:effectLst/>
                          <a:latin typeface="Garamond" panose="02020404030301010803" pitchFamily="18" charset="0"/>
                        </a:rPr>
                        <a:t>PDPH_0739</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Dope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(F:X, 1:10)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Fentanyl (5.1%, 1p), Xylazine (55.6%, 16.3p), 4-ANPP (0.7%, 0.1p), para-Fluorofentanyl (0.7%, trace), N-Desethyl Isotonitazine (Approx. 0.04%, trace), Bromazolam (trace), Phenethyl-4-ANPP (trace)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26.1</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150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4.9</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300/5.4, 600/5.5</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3746140535"/>
                  </a:ext>
                </a:extLst>
              </a:tr>
              <a:tr h="488442">
                <a:tc>
                  <a:txBody>
                    <a:bodyPr/>
                    <a:lstStyle/>
                    <a:p>
                      <a:pPr marL="0" marR="0" algn="ctr">
                        <a:spcBef>
                          <a:spcPts val="0"/>
                        </a:spcBef>
                        <a:spcAft>
                          <a:spcPts val="0"/>
                        </a:spcAft>
                      </a:pPr>
                      <a:r>
                        <a:rPr lang="en-US" sz="1050" b="0" kern="100" cap="all">
                          <a:effectLst/>
                          <a:latin typeface="Garamond" panose="02020404030301010803" pitchFamily="18" charset="0"/>
                        </a:rPr>
                        <a:t>PAG_0054</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Dope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(F:X, 1:1)</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Fentanyl (24.4%, 1p), Xylazine (37.7%, 1.4p), 4-ANPP (3.0%, 0.1p), Phenethyl-4-ANPP (trace), Ethyl-4-ANPP (trace)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32.6</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150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3.6</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300/3.4, 600/3.5, 900/3.6, 1200/3.7</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Cloudy, white particulate, got better with H2O</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488833210"/>
                  </a:ext>
                </a:extLst>
              </a:tr>
              <a:tr h="462279">
                <a:tc>
                  <a:txBody>
                    <a:bodyPr/>
                    <a:lstStyle/>
                    <a:p>
                      <a:pPr marL="0" marR="0" algn="ctr">
                        <a:spcBef>
                          <a:spcPts val="0"/>
                        </a:spcBef>
                        <a:spcAft>
                          <a:spcPts val="0"/>
                        </a:spcAft>
                      </a:pPr>
                      <a:r>
                        <a:rPr lang="en-US" sz="1050" b="0" kern="100" cap="all">
                          <a:effectLst/>
                          <a:latin typeface="Garamond" panose="02020404030301010803" pitchFamily="18" charset="0"/>
                        </a:rPr>
                        <a:t>PAG_0007</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Dope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Fentanyl (12.9%, 1p), Xylazine (43.9%, 3.8p), 4-ANPP (3.6%, 0.4p), Phenethyl-4-ANPP (trace)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79</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3.9</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600/4.0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2453939788"/>
                  </a:ext>
                </a:extLst>
              </a:tr>
              <a:tr h="335094">
                <a:tc gridSpan="8">
                  <a:txBody>
                    <a:bodyPr/>
                    <a:lstStyle/>
                    <a:p>
                      <a:pPr marL="0" marR="0">
                        <a:spcBef>
                          <a:spcPts val="0"/>
                        </a:spcBef>
                        <a:spcAft>
                          <a:spcPts val="0"/>
                        </a:spcAft>
                      </a:pPr>
                      <a:r>
                        <a:rPr lang="en-US" sz="1050" kern="100" cap="all">
                          <a:effectLst/>
                          <a:latin typeface="Garamond" panose="02020404030301010803" pitchFamily="18" charset="0"/>
                        </a:rPr>
                        <a:t>X</a:t>
                      </a:r>
                      <a:r>
                        <a:rPr lang="en-US" sz="1050" kern="100">
                          <a:effectLst/>
                          <a:latin typeface="Garamond" panose="02020404030301010803" pitchFamily="18" charset="0"/>
                        </a:rPr>
                        <a:t>ylazine from lab sources</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1494091"/>
                  </a:ext>
                </a:extLst>
              </a:tr>
              <a:tr h="325628">
                <a:tc>
                  <a:txBody>
                    <a:bodyPr/>
                    <a:lstStyle/>
                    <a:p>
                      <a:pPr marL="0" marR="0" algn="ctr">
                        <a:spcBef>
                          <a:spcPts val="0"/>
                        </a:spcBef>
                        <a:spcAft>
                          <a:spcPts val="0"/>
                        </a:spcAft>
                      </a:pPr>
                      <a:r>
                        <a:rPr lang="en-US" sz="1050" b="0" kern="100" cap="all">
                          <a:effectLst/>
                          <a:latin typeface="Garamond" panose="02020404030301010803" pitchFamily="18" charset="0"/>
                        </a:rPr>
                        <a:t>PAG_0049</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Xylazine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(China)</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Xylazine (82.4%)</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23.8</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150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dirty="0">
                          <a:effectLst/>
                          <a:latin typeface="Garamond" panose="02020404030301010803" pitchFamily="18" charset="0"/>
                        </a:rPr>
                        <a:t>5.6</a:t>
                      </a:r>
                      <a:endParaRPr lang="en-US" sz="12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300/5.6, 600/5.7</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1201093755"/>
                  </a:ext>
                </a:extLst>
              </a:tr>
              <a:tr h="325628">
                <a:tc>
                  <a:txBody>
                    <a:bodyPr/>
                    <a:lstStyle/>
                    <a:p>
                      <a:pPr marL="0" marR="0" algn="ctr">
                        <a:spcBef>
                          <a:spcPts val="0"/>
                        </a:spcBef>
                        <a:spcAft>
                          <a:spcPts val="0"/>
                        </a:spcAft>
                      </a:pPr>
                      <a:r>
                        <a:rPr lang="en-US" sz="1050" b="0" kern="100" cap="all">
                          <a:effectLst/>
                          <a:latin typeface="Garamond" panose="02020404030301010803" pitchFamily="18" charset="0"/>
                        </a:rPr>
                        <a:t>PAG_0050</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Xylazine</a:t>
                      </a:r>
                      <a:endParaRPr lang="en-US" sz="1200" kern="100">
                        <a:effectLst/>
                        <a:latin typeface="Garamond" panose="02020404030301010803" pitchFamily="18" charset="0"/>
                      </a:endParaRPr>
                    </a:p>
                    <a:p>
                      <a:pPr marL="0" marR="0" algn="ctr">
                        <a:spcBef>
                          <a:spcPts val="0"/>
                        </a:spcBef>
                        <a:spcAft>
                          <a:spcPts val="0"/>
                        </a:spcAft>
                      </a:pPr>
                      <a:r>
                        <a:rPr lang="en-US" sz="1050" kern="100">
                          <a:effectLst/>
                          <a:latin typeface="Garamond" panose="02020404030301010803" pitchFamily="18" charset="0"/>
                        </a:rPr>
                        <a:t>(Vet Med)</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Xylazine (71.1%), Methylparaben, Propylparaben</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24</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150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4</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300/4.2, 600/4.3</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2286472724"/>
                  </a:ext>
                </a:extLst>
              </a:tr>
              <a:tr h="359465">
                <a:tc gridSpan="8">
                  <a:txBody>
                    <a:bodyPr/>
                    <a:lstStyle/>
                    <a:p>
                      <a:pPr marL="0" marR="0">
                        <a:spcBef>
                          <a:spcPts val="0"/>
                        </a:spcBef>
                        <a:spcAft>
                          <a:spcPts val="0"/>
                        </a:spcAft>
                      </a:pPr>
                      <a:r>
                        <a:rPr lang="en-US" sz="1050" kern="100">
                          <a:effectLst/>
                          <a:latin typeface="Garamond" panose="02020404030301010803" pitchFamily="18" charset="0"/>
                        </a:rPr>
                        <a:t>Other drugs</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305438"/>
                  </a:ext>
                </a:extLst>
              </a:tr>
              <a:tr h="162814">
                <a:tc>
                  <a:txBody>
                    <a:bodyPr/>
                    <a:lstStyle/>
                    <a:p>
                      <a:pPr marL="0" marR="0" algn="ctr">
                        <a:spcBef>
                          <a:spcPts val="0"/>
                        </a:spcBef>
                        <a:spcAft>
                          <a:spcPts val="0"/>
                        </a:spcAft>
                      </a:pPr>
                      <a:r>
                        <a:rPr lang="en-US" sz="1050" b="0" kern="100" cap="all">
                          <a:effectLst/>
                          <a:latin typeface="Garamond" panose="02020404030301010803" pitchFamily="18" charset="0"/>
                        </a:rPr>
                        <a:t>BRAN_0289</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Coke</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Cocaine (64.3%)</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119.8</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400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3</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N/A</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4200525136"/>
                  </a:ext>
                </a:extLst>
              </a:tr>
              <a:tr h="162814">
                <a:tc>
                  <a:txBody>
                    <a:bodyPr/>
                    <a:lstStyle/>
                    <a:p>
                      <a:pPr marL="0" marR="0" algn="ctr">
                        <a:spcBef>
                          <a:spcPts val="0"/>
                        </a:spcBef>
                        <a:spcAft>
                          <a:spcPts val="0"/>
                        </a:spcAft>
                      </a:pPr>
                      <a:r>
                        <a:rPr lang="en-US" sz="1050" b="0" kern="100" cap="all">
                          <a:effectLst/>
                          <a:latin typeface="Garamond" panose="02020404030301010803" pitchFamily="18" charset="0"/>
                        </a:rPr>
                        <a:t>PAG_0062</a:t>
                      </a:r>
                      <a:endParaRPr lang="en-US" sz="1200" b="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Meth</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Methamphetamine (78.3%)</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182.2</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600</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5.7</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a:effectLst/>
                          <a:latin typeface="Garamond" panose="02020404030301010803" pitchFamily="18" charset="0"/>
                        </a:rPr>
                        <a:t>N/A</a:t>
                      </a:r>
                      <a:endParaRPr lang="en-US" sz="1200" kern="10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tc>
                  <a:txBody>
                    <a:bodyPr/>
                    <a:lstStyle/>
                    <a:p>
                      <a:pPr marL="0" marR="0" algn="ctr">
                        <a:spcBef>
                          <a:spcPts val="0"/>
                        </a:spcBef>
                        <a:spcAft>
                          <a:spcPts val="0"/>
                        </a:spcAft>
                      </a:pPr>
                      <a:r>
                        <a:rPr lang="en-US" sz="1050" kern="100" dirty="0">
                          <a:effectLst/>
                          <a:latin typeface="Garamond" panose="02020404030301010803" pitchFamily="18" charset="0"/>
                        </a:rPr>
                        <a:t>-</a:t>
                      </a:r>
                      <a:endParaRPr lang="en-US" sz="1200" kern="100" dirty="0">
                        <a:effectLst/>
                        <a:latin typeface="Garamond" panose="02020404030301010803" pitchFamily="18" charset="0"/>
                        <a:ea typeface="Aptos" panose="020B0004020202020204" pitchFamily="34" charset="0"/>
                        <a:cs typeface="Times New Roman" panose="02020603050405020304" pitchFamily="18" charset="0"/>
                      </a:endParaRPr>
                    </a:p>
                  </a:txBody>
                  <a:tcPr marL="57847" marR="57847" marT="0" marB="0" anchor="ctr"/>
                </a:tc>
                <a:extLst>
                  <a:ext uri="{0D108BD9-81ED-4DB2-BD59-A6C34878D82A}">
                    <a16:rowId xmlns:a16="http://schemas.microsoft.com/office/drawing/2014/main" val="288519554"/>
                  </a:ext>
                </a:extLst>
              </a:tr>
            </a:tbl>
          </a:graphicData>
        </a:graphic>
      </p:graphicFrame>
      <p:sp>
        <p:nvSpPr>
          <p:cNvPr id="2" name="Oval 1">
            <a:extLst>
              <a:ext uri="{FF2B5EF4-FFF2-40B4-BE49-F238E27FC236}">
                <a16:creationId xmlns:a16="http://schemas.microsoft.com/office/drawing/2014/main" id="{33C78B9C-40A3-7383-8CCC-4CE55A349FA5}"/>
              </a:ext>
            </a:extLst>
          </p:cNvPr>
          <p:cNvSpPr/>
          <p:nvPr/>
        </p:nvSpPr>
        <p:spPr>
          <a:xfrm>
            <a:off x="5867400" y="1143000"/>
            <a:ext cx="533400" cy="1219200"/>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C9D787B-9C08-0C9F-4A34-A613018A1DD6}"/>
              </a:ext>
            </a:extLst>
          </p:cNvPr>
          <p:cNvSpPr/>
          <p:nvPr/>
        </p:nvSpPr>
        <p:spPr>
          <a:xfrm>
            <a:off x="5791200" y="2438399"/>
            <a:ext cx="685799" cy="2514600"/>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FE3412-31D7-BB4F-3407-4728F48082AD}"/>
              </a:ext>
            </a:extLst>
          </p:cNvPr>
          <p:cNvSpPr/>
          <p:nvPr/>
        </p:nvSpPr>
        <p:spPr>
          <a:xfrm>
            <a:off x="5850287" y="4145794"/>
            <a:ext cx="499175" cy="1091341"/>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3F18D86-65FE-F298-E7C6-C6609CB1C824}"/>
              </a:ext>
            </a:extLst>
          </p:cNvPr>
          <p:cNvSpPr/>
          <p:nvPr/>
        </p:nvSpPr>
        <p:spPr>
          <a:xfrm>
            <a:off x="5867401" y="5943600"/>
            <a:ext cx="464948" cy="914400"/>
          </a:xfrm>
          <a:prstGeom prst="ellipse">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art of different types of liquids&#10;&#10;Description automatically generated">
            <a:extLst>
              <a:ext uri="{FF2B5EF4-FFF2-40B4-BE49-F238E27FC236}">
                <a16:creationId xmlns:a16="http://schemas.microsoft.com/office/drawing/2014/main" id="{4ED7199B-2AFA-F3AC-E92A-AA313DBB9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190" y="-36180"/>
            <a:ext cx="4862810" cy="6877787"/>
          </a:xfrm>
          <a:prstGeom prst="rect">
            <a:avLst/>
          </a:prstGeom>
        </p:spPr>
      </p:pic>
      <p:sp>
        <p:nvSpPr>
          <p:cNvPr id="9" name="TextBox 8">
            <a:extLst>
              <a:ext uri="{FF2B5EF4-FFF2-40B4-BE49-F238E27FC236}">
                <a16:creationId xmlns:a16="http://schemas.microsoft.com/office/drawing/2014/main" id="{443D06BB-19FB-1B35-A24A-D593B2EFD0F9}"/>
              </a:ext>
            </a:extLst>
          </p:cNvPr>
          <p:cNvSpPr txBox="1"/>
          <p:nvPr/>
        </p:nvSpPr>
        <p:spPr>
          <a:xfrm>
            <a:off x="3429000" y="6324600"/>
            <a:ext cx="3429000" cy="430887"/>
          </a:xfrm>
          <a:prstGeom prst="rect">
            <a:avLst/>
          </a:prstGeom>
          <a:solidFill>
            <a:schemeClr val="bg1"/>
          </a:solidFill>
        </p:spPr>
        <p:txBody>
          <a:bodyPr wrap="square" rtlCol="0">
            <a:spAutoFit/>
          </a:bodyPr>
          <a:lstStyle/>
          <a:p>
            <a:r>
              <a:rPr lang="en-US" sz="1100" dirty="0"/>
              <a:t>https://www.science-sparks.com/what-is-the-ph-scale/</a:t>
            </a:r>
          </a:p>
        </p:txBody>
      </p:sp>
    </p:spTree>
    <p:extLst>
      <p:ext uri="{BB962C8B-B14F-4D97-AF65-F5344CB8AC3E}">
        <p14:creationId xmlns:p14="http://schemas.microsoft.com/office/powerpoint/2010/main" val="373795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3"/>
                                        </p:tgtEl>
                                        <p:attrNameLst>
                                          <p:attrName>ppt_x</p:attrName>
                                        </p:attrNameLst>
                                      </p:cBhvr>
                                      <p:tavLst>
                                        <p:tav tm="0">
                                          <p:val>
                                            <p:strVal val="ppt_x"/>
                                          </p:val>
                                        </p:tav>
                                        <p:tav tm="100000">
                                          <p:val>
                                            <p:strVal val="ppt_x"/>
                                          </p:val>
                                        </p:tav>
                                      </p:tavLst>
                                    </p:anim>
                                    <p:anim calcmode="lin" valueType="num">
                                      <p:cBhvr additive="base">
                                        <p:cTn id="31" dur="500"/>
                                        <p:tgtEl>
                                          <p:spTgt spid="3"/>
                                        </p:tgtEl>
                                        <p:attrNameLst>
                                          <p:attrName>ppt_y</p:attrName>
                                        </p:attrNameLst>
                                      </p:cBhvr>
                                      <p:tavLst>
                                        <p:tav tm="0">
                                          <p:val>
                                            <p:strVal val="ppt_y"/>
                                          </p:val>
                                        </p:tav>
                                        <p:tav tm="100000">
                                          <p:val>
                                            <p:strVal val="1+ppt_h/2"/>
                                          </p:val>
                                        </p:tav>
                                      </p:tavLst>
                                    </p:anim>
                                    <p:set>
                                      <p:cBhvr>
                                        <p:cTn id="32" dur="1" fill="hold">
                                          <p:stCondLst>
                                            <p:cond delay="499"/>
                                          </p:stCondLst>
                                        </p:cTn>
                                        <p:tgtEl>
                                          <p:spTgt spid="3"/>
                                        </p:tgtEl>
                                        <p:attrNameLst>
                                          <p:attrName>style.visibility</p:attrName>
                                        </p:attrNameLst>
                                      </p:cBhvr>
                                      <p:to>
                                        <p:strVal val="hidden"/>
                                      </p:to>
                                    </p:set>
                                  </p:childTnLst>
                                </p:cTn>
                              </p:par>
                              <p:par>
                                <p:cTn id="33" presetID="2" presetClass="entr" presetSubtype="2"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3.88889E-6 2.22222E-6 L -0.00034 0.12708 " pathEditMode="relative" rAng="0" ptsTypes="AA">
                                      <p:cBhvr>
                                        <p:cTn id="40" dur="2000" fill="hold"/>
                                        <p:tgtEl>
                                          <p:spTgt spid="5"/>
                                        </p:tgtEl>
                                        <p:attrNameLst>
                                          <p:attrName>ppt_x</p:attrName>
                                          <p:attrName>ppt_y</p:attrName>
                                        </p:attrNameLst>
                                      </p:cBhvr>
                                      <p:rCtr x="-17" y="6343"/>
                                    </p:animMotion>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grpId="2" nodeType="clickEffect">
                                  <p:stCondLst>
                                    <p:cond delay="0"/>
                                  </p:stCondLst>
                                  <p:childTnLst>
                                    <p:anim calcmode="lin" valueType="num">
                                      <p:cBhvr additive="base">
                                        <p:cTn id="44" dur="500"/>
                                        <p:tgtEl>
                                          <p:spTgt spid="5"/>
                                        </p:tgtEl>
                                        <p:attrNameLst>
                                          <p:attrName>ppt_x</p:attrName>
                                        </p:attrNameLst>
                                      </p:cBhvr>
                                      <p:tavLst>
                                        <p:tav tm="0">
                                          <p:val>
                                            <p:strVal val="ppt_x"/>
                                          </p:val>
                                        </p:tav>
                                        <p:tav tm="100000">
                                          <p:val>
                                            <p:strVal val="ppt_x"/>
                                          </p:val>
                                        </p:tav>
                                      </p:tavLst>
                                    </p:anim>
                                    <p:anim calcmode="lin" valueType="num">
                                      <p:cBhvr additive="base">
                                        <p:cTn id="45" dur="500"/>
                                        <p:tgtEl>
                                          <p:spTgt spid="5"/>
                                        </p:tgtEl>
                                        <p:attrNameLst>
                                          <p:attrName>ppt_y</p:attrName>
                                        </p:attrNameLst>
                                      </p:cBhvr>
                                      <p:tavLst>
                                        <p:tav tm="0">
                                          <p:val>
                                            <p:strVal val="ppt_y"/>
                                          </p:val>
                                        </p:tav>
                                        <p:tav tm="100000">
                                          <p:val>
                                            <p:strVal val="1+ppt_h/2"/>
                                          </p:val>
                                        </p:tav>
                                      </p:tavLst>
                                    </p:anim>
                                    <p:set>
                                      <p:cBhvr>
                                        <p:cTn id="46" dur="1" fill="hold">
                                          <p:stCondLst>
                                            <p:cond delay="499"/>
                                          </p:stCondLst>
                                        </p:cTn>
                                        <p:tgtEl>
                                          <p:spTgt spid="5"/>
                                        </p:tgtEl>
                                        <p:attrNameLst>
                                          <p:attrName>style.visibility</p:attrName>
                                        </p:attrNameLst>
                                      </p:cBhvr>
                                      <p:to>
                                        <p:strVal val="hidden"/>
                                      </p:to>
                                    </p:set>
                                  </p:childTnLst>
                                </p:cTn>
                              </p:par>
                              <p:par>
                                <p:cTn id="47" presetID="2" presetClass="entr" presetSubtype="2"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1+#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5" grpId="0" animBg="1"/>
      <p:bldP spid="5" grpId="1" animBg="1"/>
      <p:bldP spid="5" grpId="2" animBg="1"/>
      <p:bldP spid="6" grpId="0" animBg="1"/>
      <p:bldP spid="9" grpId="0" animBg="1"/>
    </p:bld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AE8BB-9C0F-D80E-DEFD-35D85C2AD028}"/>
              </a:ext>
            </a:extLst>
          </p:cNvPr>
          <p:cNvSpPr>
            <a:spLocks noGrp="1"/>
          </p:cNvSpPr>
          <p:nvPr>
            <p:ph type="title"/>
          </p:nvPr>
        </p:nvSpPr>
        <p:spPr/>
        <p:txBody>
          <a:bodyPr/>
          <a:lstStyle/>
          <a:p>
            <a:r>
              <a:rPr lang="en-US" dirty="0">
                <a:solidFill>
                  <a:schemeClr val="accent6"/>
                </a:solidFill>
              </a:rPr>
              <a:t>Discussion</a:t>
            </a:r>
          </a:p>
        </p:txBody>
      </p:sp>
      <p:sp>
        <p:nvSpPr>
          <p:cNvPr id="3" name="Content Placeholder 2">
            <a:extLst>
              <a:ext uri="{FF2B5EF4-FFF2-40B4-BE49-F238E27FC236}">
                <a16:creationId xmlns:a16="http://schemas.microsoft.com/office/drawing/2014/main" id="{A47A6C3E-600E-9233-1596-363BDC127ABF}"/>
              </a:ext>
            </a:extLst>
          </p:cNvPr>
          <p:cNvSpPr>
            <a:spLocks noGrp="1"/>
          </p:cNvSpPr>
          <p:nvPr>
            <p:ph sz="quarter" idx="13"/>
          </p:nvPr>
        </p:nvSpPr>
        <p:spPr/>
        <p:txBody>
          <a:bodyPr>
            <a:normAutofit/>
          </a:bodyPr>
          <a:lstStyle/>
          <a:p>
            <a:r>
              <a:rPr lang="en-US" dirty="0">
                <a:effectLst/>
                <a:ea typeface="Calibri" panose="020F0502020204030204" pitchFamily="34" charset="0"/>
                <a:cs typeface="Times New Roman" panose="02020603050405020304" pitchFamily="18" charset="0"/>
              </a:rPr>
              <a:t>Combined use of xylazine and fentanyl leads to vein loss, which increases the risk of subsequent SSTI</a:t>
            </a:r>
          </a:p>
          <a:p>
            <a:r>
              <a:rPr lang="en-US" dirty="0">
                <a:effectLst/>
                <a:ea typeface="Calibri" panose="020F0502020204030204" pitchFamily="34" charset="0"/>
                <a:cs typeface="Times New Roman" panose="02020603050405020304" pitchFamily="18" charset="0"/>
              </a:rPr>
              <a:t>The acidity of the combination likely plays an etiologic role</a:t>
            </a:r>
            <a:endParaRPr lang="en-US" dirty="0">
              <a:ea typeface="Calibri" panose="020F0502020204030204" pitchFamily="34" charset="0"/>
              <a:cs typeface="Times New Roman" panose="02020603050405020304" pitchFamily="18" charset="0"/>
            </a:endParaRPr>
          </a:p>
          <a:p>
            <a:pPr lvl="1"/>
            <a:r>
              <a:rPr lang="en-US" dirty="0">
                <a:ea typeface="Calibri" panose="020F0502020204030204" pitchFamily="34" charset="0"/>
                <a:cs typeface="Times New Roman" panose="02020603050405020304" pitchFamily="18" charset="0"/>
              </a:rPr>
              <a:t>Heroin and fentanyl are HCL salts; xylazine?</a:t>
            </a:r>
          </a:p>
          <a:p>
            <a:pPr lvl="1"/>
            <a:r>
              <a:rPr lang="en-US" dirty="0">
                <a:ea typeface="Calibri" panose="020F0502020204030204" pitchFamily="34" charset="0"/>
                <a:cs typeface="Times New Roman" panose="02020603050405020304" pitchFamily="18" charset="0"/>
              </a:rPr>
              <a:t>The fentanyl component appears more acidic</a:t>
            </a:r>
          </a:p>
          <a:p>
            <a:pPr lvl="1"/>
            <a:r>
              <a:rPr lang="en-US" dirty="0">
                <a:effectLst/>
                <a:ea typeface="Calibri" panose="020F0502020204030204" pitchFamily="34" charset="0"/>
                <a:cs typeface="Times New Roman" panose="02020603050405020304" pitchFamily="18" charset="0"/>
              </a:rPr>
              <a:t>Synergism between acidic scarring </a:t>
            </a:r>
            <a:r>
              <a:rPr lang="en-US" dirty="0">
                <a:ea typeface="Calibri" panose="020F0502020204030204" pitchFamily="34" charset="0"/>
                <a:cs typeface="Times New Roman" panose="02020603050405020304" pitchFamily="18" charset="0"/>
              </a:rPr>
              <a:t>and vasoconstriction</a:t>
            </a:r>
            <a:endParaRPr lang="en-US" dirty="0">
              <a:effectLst/>
              <a:ea typeface="Calibri" panose="020F0502020204030204" pitchFamily="34" charset="0"/>
              <a:cs typeface="Times New Roman" panose="02020603050405020304" pitchFamily="18" charset="0"/>
            </a:endParaRPr>
          </a:p>
          <a:p>
            <a:r>
              <a:rPr lang="en-US" dirty="0">
                <a:effectLst/>
                <a:ea typeface="Calibri" panose="020F0502020204030204" pitchFamily="34" charset="0"/>
                <a:cs typeface="Times New Roman" panose="02020603050405020304" pitchFamily="18" charset="0"/>
              </a:rPr>
              <a:t>Possible harm reduction interventions include dilution and buffering. </a:t>
            </a:r>
          </a:p>
          <a:p>
            <a:r>
              <a:rPr lang="en-US" dirty="0">
                <a:effectLst/>
                <a:ea typeface="Calibri" panose="020F0502020204030204" pitchFamily="34" charset="0"/>
                <a:cs typeface="Times New Roman" panose="02020603050405020304" pitchFamily="18" charset="0"/>
              </a:rPr>
              <a:t>Stigma reduction and enhanced wound care are required in harm reduction and clinical settings. </a:t>
            </a:r>
            <a:endParaRPr lang="en-US" dirty="0"/>
          </a:p>
        </p:txBody>
      </p:sp>
    </p:spTree>
    <p:extLst>
      <p:ext uri="{BB962C8B-B14F-4D97-AF65-F5344CB8AC3E}">
        <p14:creationId xmlns:p14="http://schemas.microsoft.com/office/powerpoint/2010/main" val="97868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solidFill>
              </a:rPr>
              <a:t>Acknowledgements</a:t>
            </a:r>
          </a:p>
        </p:txBody>
      </p:sp>
      <p:sp>
        <p:nvSpPr>
          <p:cNvPr id="3" name="Content Placeholder 2"/>
          <p:cNvSpPr>
            <a:spLocks noGrp="1"/>
          </p:cNvSpPr>
          <p:nvPr>
            <p:ph idx="1"/>
          </p:nvPr>
        </p:nvSpPr>
        <p:spPr>
          <a:xfrm>
            <a:off x="368979" y="1468164"/>
            <a:ext cx="8698821" cy="3713435"/>
          </a:xfrm>
        </p:spPr>
        <p:txBody>
          <a:bodyPr>
            <a:noAutofit/>
          </a:bodyPr>
          <a:lstStyle/>
          <a:p>
            <a:pPr>
              <a:lnSpc>
                <a:spcPct val="150000"/>
              </a:lnSpc>
              <a:spcAft>
                <a:spcPts val="0"/>
              </a:spcAft>
            </a:pPr>
            <a:r>
              <a:rPr lang="en-US" sz="1800" dirty="0"/>
              <a:t>The participants!</a:t>
            </a:r>
          </a:p>
          <a:p>
            <a:pPr>
              <a:lnSpc>
                <a:spcPct val="150000"/>
              </a:lnSpc>
              <a:spcAft>
                <a:spcPts val="0"/>
              </a:spcAft>
            </a:pPr>
            <a:r>
              <a:rPr lang="en-US" sz="1800" dirty="0"/>
              <a:t>SYNC ethnographic study team:</a:t>
            </a:r>
          </a:p>
          <a:p>
            <a:pPr lvl="1">
              <a:lnSpc>
                <a:spcPct val="150000"/>
              </a:lnSpc>
              <a:spcAft>
                <a:spcPts val="0"/>
              </a:spcAft>
            </a:pPr>
            <a:r>
              <a:rPr lang="en-US" sz="1800" dirty="0"/>
              <a:t>Sarah Mars, Jeff Ondocsin, Nicole Holm, George Karandinos, Fernando Montero</a:t>
            </a:r>
          </a:p>
          <a:p>
            <a:pPr lvl="1">
              <a:lnSpc>
                <a:spcPct val="150000"/>
              </a:lnSpc>
              <a:spcAft>
                <a:spcPts val="0"/>
              </a:spcAft>
            </a:pPr>
            <a:r>
              <a:rPr lang="en-US" sz="1800" dirty="0"/>
              <a:t>NIH/NIDA Funding: R01DA054190</a:t>
            </a:r>
          </a:p>
          <a:p>
            <a:pPr>
              <a:lnSpc>
                <a:spcPct val="150000"/>
              </a:lnSpc>
              <a:spcAft>
                <a:spcPts val="0"/>
              </a:spcAft>
            </a:pPr>
            <a:r>
              <a:rPr lang="en-US" sz="1800" dirty="0"/>
              <a:t>Dr Alex Krotulski and team @ The Center for Forensic Science Research and Education (CFSRE)</a:t>
            </a:r>
          </a:p>
        </p:txBody>
      </p:sp>
      <p:pic>
        <p:nvPicPr>
          <p:cNvPr id="5" name="Picture 4">
            <a:extLst>
              <a:ext uri="{FF2B5EF4-FFF2-40B4-BE49-F238E27FC236}">
                <a16:creationId xmlns:a16="http://schemas.microsoft.com/office/drawing/2014/main" id="{86236623-0E3F-B2CD-943F-46BE2A201612}"/>
              </a:ext>
            </a:extLst>
          </p:cNvPr>
          <p:cNvPicPr>
            <a:picLocks noChangeAspect="1"/>
          </p:cNvPicPr>
          <p:nvPr/>
        </p:nvPicPr>
        <p:blipFill>
          <a:blip r:embed="rId2"/>
          <a:stretch>
            <a:fillRect/>
          </a:stretch>
        </p:blipFill>
        <p:spPr>
          <a:xfrm>
            <a:off x="5638800" y="4229100"/>
            <a:ext cx="3505200" cy="2628900"/>
          </a:xfrm>
          <a:prstGeom prst="rect">
            <a:avLst/>
          </a:prstGeom>
        </p:spPr>
      </p:pic>
    </p:spTree>
    <p:extLst>
      <p:ext uri="{BB962C8B-B14F-4D97-AF65-F5344CB8AC3E}">
        <p14:creationId xmlns:p14="http://schemas.microsoft.com/office/powerpoint/2010/main" val="2185117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2BFE9-CD97-D8D5-AC28-930C94512D9E}"/>
              </a:ext>
            </a:extLst>
          </p:cNvPr>
          <p:cNvSpPr>
            <a:spLocks noGrp="1"/>
          </p:cNvSpPr>
          <p:nvPr>
            <p:ph sz="quarter" idx="13"/>
          </p:nvPr>
        </p:nvSpPr>
        <p:spPr/>
        <p:txBody>
          <a:bodyPr>
            <a:normAutofit/>
          </a:bodyPr>
          <a:lstStyle/>
          <a:p>
            <a:r>
              <a:rPr lang="en-US" sz="1800" b="1" kern="0" dirty="0">
                <a:ea typeface="Calibri" panose="020F0502020204030204" pitchFamily="34" charset="0"/>
              </a:rPr>
              <a:t>‘Tranq dope’ </a:t>
            </a:r>
            <a:r>
              <a:rPr lang="en-US" sz="1800" kern="0" dirty="0">
                <a:ea typeface="Calibri" panose="020F0502020204030204" pitchFamily="34" charset="0"/>
              </a:rPr>
              <a:t>is a combination of xylazine and fentanyl that is becoming increasingly common throughout the US. </a:t>
            </a:r>
          </a:p>
          <a:p>
            <a:r>
              <a:rPr lang="en-US" sz="1800" dirty="0">
                <a:effectLst/>
                <a:ea typeface="Calibri" panose="020F0502020204030204" pitchFamily="34" charset="0"/>
                <a:cs typeface="Times New Roman" panose="02020603050405020304" pitchFamily="18" charset="0"/>
              </a:rPr>
              <a:t>By 2019, xylazine was detected in over 90% of street opioid samples and over 30% of fatal overdoses in Philadelphia, PA.</a:t>
            </a:r>
          </a:p>
          <a:p>
            <a:r>
              <a:rPr lang="en-US" sz="1800" dirty="0">
                <a:effectLst/>
                <a:ea typeface="Calibri" panose="020F0502020204030204" pitchFamily="34" charset="0"/>
                <a:cs typeface="Times New Roman" panose="02020603050405020304" pitchFamily="18" charset="0"/>
              </a:rPr>
              <a:t>Regional problem (thus far)</a:t>
            </a:r>
            <a:r>
              <a:rPr lang="en-US" sz="1800" baseline="30000" dirty="0">
                <a:effectLst/>
                <a:ea typeface="Calibri" panose="020F0502020204030204" pitchFamily="34" charset="0"/>
                <a:cs typeface="Times New Roman" panose="02020603050405020304" pitchFamily="18" charset="0"/>
              </a:rPr>
              <a:t>1</a:t>
            </a:r>
          </a:p>
          <a:p>
            <a:endParaRPr lang="en-US" sz="1800" dirty="0">
              <a:effectLst/>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33B23749-8B7C-9213-C61E-057417705729}"/>
              </a:ext>
            </a:extLst>
          </p:cNvPr>
          <p:cNvSpPr>
            <a:spLocks noGrp="1"/>
          </p:cNvSpPr>
          <p:nvPr>
            <p:ph type="title"/>
          </p:nvPr>
        </p:nvSpPr>
        <p:spPr/>
        <p:txBody>
          <a:bodyPr/>
          <a:lstStyle/>
          <a:p>
            <a:r>
              <a:rPr lang="en-US" sz="4000" dirty="0">
                <a:solidFill>
                  <a:schemeClr val="accent6"/>
                </a:solidFill>
              </a:rPr>
              <a:t>BACKGROUND: XYLAZINE</a:t>
            </a:r>
          </a:p>
        </p:txBody>
      </p:sp>
      <p:pic>
        <p:nvPicPr>
          <p:cNvPr id="5" name="Content Placeholder 4">
            <a:extLst>
              <a:ext uri="{FF2B5EF4-FFF2-40B4-BE49-F238E27FC236}">
                <a16:creationId xmlns:a16="http://schemas.microsoft.com/office/drawing/2014/main" id="{F405F987-79B8-EBAB-05FE-3FF71395668C}"/>
              </a:ext>
            </a:extLst>
          </p:cNvPr>
          <p:cNvPicPr>
            <a:picLocks noGrp="1" noChangeAspect="1"/>
          </p:cNvPicPr>
          <p:nvPr>
            <p:ph sz="quarter" idx="14"/>
          </p:nvPr>
        </p:nvPicPr>
        <p:blipFill>
          <a:blip r:embed="rId2"/>
          <a:stretch>
            <a:fillRect/>
          </a:stretch>
        </p:blipFill>
        <p:spPr>
          <a:xfrm>
            <a:off x="4800600" y="2286000"/>
            <a:ext cx="4277112" cy="2434013"/>
          </a:xfrm>
          <a:prstGeom prst="rect">
            <a:avLst/>
          </a:prstGeom>
        </p:spPr>
      </p:pic>
      <p:pic>
        <p:nvPicPr>
          <p:cNvPr id="11" name="Content Placeholder 10">
            <a:extLst>
              <a:ext uri="{FF2B5EF4-FFF2-40B4-BE49-F238E27FC236}">
                <a16:creationId xmlns:a16="http://schemas.microsoft.com/office/drawing/2014/main" id="{B07D0E21-5F6C-C457-43E7-16A6523849CD}"/>
              </a:ext>
            </a:extLst>
          </p:cNvPr>
          <p:cNvPicPr>
            <a:picLocks noChangeAspect="1"/>
          </p:cNvPicPr>
          <p:nvPr/>
        </p:nvPicPr>
        <p:blipFill>
          <a:blip r:embed="rId3"/>
          <a:stretch>
            <a:fillRect/>
          </a:stretch>
        </p:blipFill>
        <p:spPr>
          <a:xfrm>
            <a:off x="4800600" y="2265571"/>
            <a:ext cx="4277112" cy="2454442"/>
          </a:xfrm>
          <a:prstGeom prst="rect">
            <a:avLst/>
          </a:prstGeom>
        </p:spPr>
      </p:pic>
      <p:sp>
        <p:nvSpPr>
          <p:cNvPr id="6" name="TextBox 5">
            <a:extLst>
              <a:ext uri="{FF2B5EF4-FFF2-40B4-BE49-F238E27FC236}">
                <a16:creationId xmlns:a16="http://schemas.microsoft.com/office/drawing/2014/main" id="{ECC65CF2-224D-9419-648F-C5C55B91F4E2}"/>
              </a:ext>
            </a:extLst>
          </p:cNvPr>
          <p:cNvSpPr txBox="1"/>
          <p:nvPr/>
        </p:nvSpPr>
        <p:spPr>
          <a:xfrm>
            <a:off x="762000" y="6172200"/>
            <a:ext cx="7772400" cy="553998"/>
          </a:xfrm>
          <a:prstGeom prst="rect">
            <a:avLst/>
          </a:prstGeom>
          <a:noFill/>
        </p:spPr>
        <p:txBody>
          <a:bodyPr wrap="square" rtlCol="0">
            <a:spAutoFit/>
          </a:bodyPr>
          <a:lstStyle/>
          <a:p>
            <a:r>
              <a:rPr lang="en-US" sz="1000" dirty="0"/>
              <a:t>1. Spencer MR, </a:t>
            </a:r>
            <a:r>
              <a:rPr lang="en-US" sz="1000" dirty="0" err="1"/>
              <a:t>Cisewski</a:t>
            </a:r>
            <a:r>
              <a:rPr lang="en-US" sz="1000" dirty="0"/>
              <a:t> JA, Warner M, Garnett MF. Drug overdose deaths involving xylazine: United States, 2018–2021. Vital Statistics Rapid Release; no 30. Hyattsville, MD: National Center for Health Statistics. 2023. DOI: https://dx.doi.org/10.15620/cdc:129519</a:t>
            </a:r>
          </a:p>
        </p:txBody>
      </p:sp>
    </p:spTree>
    <p:extLst>
      <p:ext uri="{BB962C8B-B14F-4D97-AF65-F5344CB8AC3E}">
        <p14:creationId xmlns:p14="http://schemas.microsoft.com/office/powerpoint/2010/main" val="359945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109A9AC-1DE7-F2F6-84F0-8AB496B8A6E1}"/>
              </a:ext>
            </a:extLst>
          </p:cNvPr>
          <p:cNvSpPr>
            <a:spLocks noGrp="1"/>
          </p:cNvSpPr>
          <p:nvPr>
            <p:ph sz="quarter" idx="14"/>
          </p:nvPr>
        </p:nvSpPr>
        <p:spPr>
          <a:xfrm>
            <a:off x="486108" y="1828800"/>
            <a:ext cx="3733800" cy="3846563"/>
          </a:xfrm>
        </p:spPr>
        <p:txBody>
          <a:bodyPr>
            <a:normAutofit/>
          </a:bodyPr>
          <a:lstStyle/>
          <a:p>
            <a:pPr marL="214313" indent="-214313"/>
            <a:r>
              <a:rPr lang="en-US" sz="1800" dirty="0"/>
              <a:t>Alpha-2-agonist</a:t>
            </a:r>
          </a:p>
          <a:p>
            <a:pPr marL="557213" lvl="1" indent="-214313"/>
            <a:r>
              <a:rPr lang="en-US" sz="1400" dirty="0"/>
              <a:t>Potentiates opioids</a:t>
            </a:r>
          </a:p>
          <a:p>
            <a:pPr marL="557213" lvl="1" indent="-214313"/>
            <a:r>
              <a:rPr lang="en-US" sz="1400" dirty="0"/>
              <a:t>Reduces withdrawal </a:t>
            </a:r>
            <a:r>
              <a:rPr lang="en-US" sz="1400" dirty="0" err="1"/>
              <a:t>sxs</a:t>
            </a:r>
            <a:endParaRPr lang="en-US" sz="1400" dirty="0"/>
          </a:p>
          <a:p>
            <a:pPr marL="557213" lvl="1" indent="-214313"/>
            <a:r>
              <a:rPr lang="en-US" sz="1400" dirty="0"/>
              <a:t>CNS depression, bradycardia, and hypotension</a:t>
            </a:r>
          </a:p>
          <a:p>
            <a:pPr marL="214313" indent="-214313">
              <a:buFont typeface="Arial" panose="020B0604020202020204" pitchFamily="34" charset="0"/>
              <a:buChar char="•"/>
            </a:pPr>
            <a:r>
              <a:rPr lang="en-US" sz="1800" dirty="0"/>
              <a:t>Typically injected, its use appears related to severe skin and soft tissue injury (SSTI) through an unknown mechanism. </a:t>
            </a:r>
          </a:p>
          <a:p>
            <a:pPr marL="557213" lvl="1" indent="-214313">
              <a:buFont typeface="Arial" panose="020B0604020202020204" pitchFamily="34" charset="0"/>
              <a:buChar char="•"/>
            </a:pPr>
            <a:r>
              <a:rPr lang="en-US" sz="1400" dirty="0"/>
              <a:t>Peripheral vasoconstriction and reduced oxygen perfusion (photo)</a:t>
            </a:r>
            <a:r>
              <a:rPr lang="en-US" sz="1400" baseline="30000" dirty="0"/>
              <a:t>1</a:t>
            </a:r>
          </a:p>
        </p:txBody>
      </p:sp>
      <p:sp>
        <p:nvSpPr>
          <p:cNvPr id="2" name="Title 1">
            <a:extLst>
              <a:ext uri="{FF2B5EF4-FFF2-40B4-BE49-F238E27FC236}">
                <a16:creationId xmlns:a16="http://schemas.microsoft.com/office/drawing/2014/main" id="{89D42660-0620-4464-E797-4295F44FFEA7}"/>
              </a:ext>
            </a:extLst>
          </p:cNvPr>
          <p:cNvSpPr>
            <a:spLocks noGrp="1"/>
          </p:cNvSpPr>
          <p:nvPr>
            <p:ph type="title"/>
          </p:nvPr>
        </p:nvSpPr>
        <p:spPr/>
        <p:txBody>
          <a:bodyPr/>
          <a:lstStyle/>
          <a:p>
            <a:r>
              <a:rPr lang="en-US" sz="3600" dirty="0">
                <a:solidFill>
                  <a:schemeClr val="accent6"/>
                </a:solidFill>
              </a:rPr>
              <a:t>Xylazine: Clinical features</a:t>
            </a:r>
          </a:p>
        </p:txBody>
      </p:sp>
      <p:sp>
        <p:nvSpPr>
          <p:cNvPr id="7" name="TextBox 6">
            <a:extLst>
              <a:ext uri="{FF2B5EF4-FFF2-40B4-BE49-F238E27FC236}">
                <a16:creationId xmlns:a16="http://schemas.microsoft.com/office/drawing/2014/main" id="{D7BFD8BB-AA16-4B94-21F8-6CA5DB662AA9}"/>
              </a:ext>
            </a:extLst>
          </p:cNvPr>
          <p:cNvSpPr txBox="1"/>
          <p:nvPr/>
        </p:nvSpPr>
        <p:spPr>
          <a:xfrm>
            <a:off x="486108" y="6193179"/>
            <a:ext cx="8433770" cy="323165"/>
          </a:xfrm>
          <a:prstGeom prst="rect">
            <a:avLst/>
          </a:prstGeom>
          <a:noFill/>
        </p:spPr>
        <p:txBody>
          <a:bodyPr wrap="square" rtlCol="0">
            <a:spAutoFit/>
          </a:bodyPr>
          <a:lstStyle/>
          <a:p>
            <a:pPr marL="171450" indent="-171450">
              <a:buFont typeface="+mj-lt"/>
              <a:buAutoNum type="arabicPeriod"/>
            </a:pPr>
            <a:r>
              <a:rPr lang="en-US" sz="750" dirty="0" err="1"/>
              <a:t>Malayala</a:t>
            </a:r>
            <a:r>
              <a:rPr lang="en-US" sz="750" dirty="0"/>
              <a:t> SV, </a:t>
            </a:r>
            <a:r>
              <a:rPr lang="en-US" sz="750" dirty="0" err="1"/>
              <a:t>Papudesi</a:t>
            </a:r>
            <a:r>
              <a:rPr lang="en-US" sz="750" dirty="0"/>
              <a:t> BN, Bobb R, Wimbush A. Xylazine-Induced Skin Ulcers in a Person Who Injects Drugs in Philadelphia, Pennsylvania, USA. </a:t>
            </a:r>
            <a:r>
              <a:rPr lang="en-US" sz="750" dirty="0" err="1"/>
              <a:t>Cureus</a:t>
            </a:r>
            <a:r>
              <a:rPr lang="en-US" sz="750" dirty="0"/>
              <a:t>. 2022 Aug 19;14(8):e28160. doi: 10.7759/cureus.28160. PMID: 36148197; PMCID: PMC9482722.</a:t>
            </a:r>
          </a:p>
        </p:txBody>
      </p:sp>
      <p:sp useBgFill="1">
        <p:nvSpPr>
          <p:cNvPr id="4" name="TextBox 3">
            <a:extLst>
              <a:ext uri="{FF2B5EF4-FFF2-40B4-BE49-F238E27FC236}">
                <a16:creationId xmlns:a16="http://schemas.microsoft.com/office/drawing/2014/main" id="{E1BFB980-411A-7A9B-16E3-1D8EDF0E4BE3}"/>
              </a:ext>
            </a:extLst>
          </p:cNvPr>
          <p:cNvSpPr txBox="1"/>
          <p:nvPr/>
        </p:nvSpPr>
        <p:spPr>
          <a:xfrm>
            <a:off x="0" y="3200400"/>
            <a:ext cx="9144000" cy="369332"/>
          </a:xfrm>
          <a:prstGeom prst="rect">
            <a:avLst/>
          </a:prstGeom>
          <a:ln>
            <a:solidFill>
              <a:schemeClr val="tx2"/>
            </a:solidFill>
          </a:ln>
        </p:spPr>
        <p:txBody>
          <a:bodyPr wrap="square" rtlCol="0">
            <a:spAutoFit/>
          </a:bodyPr>
          <a:lstStyle/>
          <a:p>
            <a:r>
              <a:rPr lang="en-US" b="1" dirty="0">
                <a:solidFill>
                  <a:schemeClr val="tx2"/>
                </a:solidFill>
              </a:rPr>
              <a:t>Warning: The following slides contain graphic images of xylazine-related wounds</a:t>
            </a:r>
          </a:p>
        </p:txBody>
      </p:sp>
      <p:pic>
        <p:nvPicPr>
          <p:cNvPr id="6" name="Content Placeholder 5">
            <a:extLst>
              <a:ext uri="{FF2B5EF4-FFF2-40B4-BE49-F238E27FC236}">
                <a16:creationId xmlns:a16="http://schemas.microsoft.com/office/drawing/2014/main" id="{90EC6E1B-A23F-83C6-B982-9F30BC123595}"/>
              </a:ext>
            </a:extLst>
          </p:cNvPr>
          <p:cNvPicPr>
            <a:picLocks noGrp="1" noChangeAspect="1"/>
          </p:cNvPicPr>
          <p:nvPr>
            <p:ph sz="quarter" idx="13"/>
          </p:nvPr>
        </p:nvPicPr>
        <p:blipFill>
          <a:blip r:embed="rId2"/>
          <a:stretch>
            <a:fillRect/>
          </a:stretch>
        </p:blipFill>
        <p:spPr>
          <a:xfrm>
            <a:off x="5410200" y="1650427"/>
            <a:ext cx="1920293" cy="4024936"/>
          </a:xfrm>
          <a:prstGeom prst="rect">
            <a:avLst/>
          </a:prstGeom>
        </p:spPr>
      </p:pic>
    </p:spTree>
    <p:extLst>
      <p:ext uri="{BB962C8B-B14F-4D97-AF65-F5344CB8AC3E}">
        <p14:creationId xmlns:p14="http://schemas.microsoft.com/office/powerpoint/2010/main" val="115510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1000"/>
                                        <p:tgtEl>
                                          <p:spTgt spid="4">
                                            <p:bg/>
                                          </p:spTgt>
                                        </p:tgtEl>
                                      </p:cBhvr>
                                    </p:animEffect>
                                    <p:anim calcmode="lin" valueType="num">
                                      <p:cBhvr>
                                        <p:cTn id="13" dur="1000" fill="hold"/>
                                        <p:tgtEl>
                                          <p:spTgt spid="4">
                                            <p:bg/>
                                          </p:spTgt>
                                        </p:tgtEl>
                                        <p:attrNameLst>
                                          <p:attrName>ppt_x</p:attrName>
                                        </p:attrNameLst>
                                      </p:cBhvr>
                                      <p:tavLst>
                                        <p:tav tm="0">
                                          <p:val>
                                            <p:strVal val="#ppt_x"/>
                                          </p:val>
                                        </p:tav>
                                        <p:tav tm="100000">
                                          <p:val>
                                            <p:strVal val="#ppt_x"/>
                                          </p:val>
                                        </p:tav>
                                      </p:tavLst>
                                    </p:anim>
                                    <p:anim calcmode="lin" valueType="num">
                                      <p:cBhvr>
                                        <p:cTn id="14" dur="1000" fill="hold"/>
                                        <p:tgtEl>
                                          <p:spTgt spid="4">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24" presetClass="emph" presetSubtype="0" fill="hold" nodeType="withEffect">
                                  <p:stCondLst>
                                    <p:cond delay="0"/>
                                  </p:stCondLst>
                                  <p:childTnLst>
                                    <p:animClr clrSpc="hsl" dir="cw">
                                      <p:cBhvr override="childStyle">
                                        <p:cTn id="21" dur="500" fill="hold"/>
                                        <p:tgtEl>
                                          <p:spTgt spid="5">
                                            <p:txEl>
                                              <p:pRg st="0" end="0"/>
                                            </p:txEl>
                                          </p:spTgt>
                                        </p:tgtEl>
                                        <p:attrNameLst>
                                          <p:attrName>style.color</p:attrName>
                                        </p:attrNameLst>
                                      </p:cBhvr>
                                      <p:by>
                                        <p:hsl h="0" s="-12549" l="-25098"/>
                                      </p:by>
                                    </p:animClr>
                                    <p:animClr clrSpc="hsl" dir="cw">
                                      <p:cBhvr>
                                        <p:cTn id="22" dur="500" fill="hold"/>
                                        <p:tgtEl>
                                          <p:spTgt spid="5">
                                            <p:txEl>
                                              <p:pRg st="0" end="0"/>
                                            </p:txEl>
                                          </p:spTgt>
                                        </p:tgtEl>
                                        <p:attrNameLst>
                                          <p:attrName>fillcolor</p:attrName>
                                        </p:attrNameLst>
                                      </p:cBhvr>
                                      <p:by>
                                        <p:hsl h="0" s="-12549" l="-25098"/>
                                      </p:by>
                                    </p:animClr>
                                    <p:animClr clrSpc="hsl" dir="cw">
                                      <p:cBhvr>
                                        <p:cTn id="23" dur="500" fill="hold"/>
                                        <p:tgtEl>
                                          <p:spTgt spid="5">
                                            <p:txEl>
                                              <p:pRg st="0" end="0"/>
                                            </p:txEl>
                                          </p:spTgt>
                                        </p:tgtEl>
                                        <p:attrNameLst>
                                          <p:attrName>stroke.color</p:attrName>
                                        </p:attrNameLst>
                                      </p:cBhvr>
                                      <p:by>
                                        <p:hsl h="0" s="-12549" l="-25098"/>
                                      </p:by>
                                    </p:animClr>
                                    <p:set>
                                      <p:cBhvr>
                                        <p:cTn id="24" dur="500" fill="hold"/>
                                        <p:tgtEl>
                                          <p:spTgt spid="5">
                                            <p:txEl>
                                              <p:pRg st="0" end="0"/>
                                            </p:txEl>
                                          </p:spTgt>
                                        </p:tgtEl>
                                        <p:attrNameLst>
                                          <p:attrName>fill.type</p:attrName>
                                        </p:attrNameLst>
                                      </p:cBhvr>
                                      <p:to>
                                        <p:strVal val="solid"/>
                                      </p:to>
                                    </p:set>
                                  </p:childTnLst>
                                </p:cTn>
                              </p:par>
                              <p:par>
                                <p:cTn id="25" presetID="24" presetClass="emph" presetSubtype="0" fill="hold" nodeType="withEffect">
                                  <p:stCondLst>
                                    <p:cond delay="0"/>
                                  </p:stCondLst>
                                  <p:childTnLst>
                                    <p:animClr clrSpc="hsl" dir="cw">
                                      <p:cBhvr override="childStyle">
                                        <p:cTn id="26" dur="500" fill="hold"/>
                                        <p:tgtEl>
                                          <p:spTgt spid="5">
                                            <p:txEl>
                                              <p:pRg st="1" end="1"/>
                                            </p:txEl>
                                          </p:spTgt>
                                        </p:tgtEl>
                                        <p:attrNameLst>
                                          <p:attrName>style.color</p:attrName>
                                        </p:attrNameLst>
                                      </p:cBhvr>
                                      <p:by>
                                        <p:hsl h="0" s="-12549" l="-25098"/>
                                      </p:by>
                                    </p:animClr>
                                    <p:animClr clrSpc="hsl" dir="cw">
                                      <p:cBhvr>
                                        <p:cTn id="27" dur="500" fill="hold"/>
                                        <p:tgtEl>
                                          <p:spTgt spid="5">
                                            <p:txEl>
                                              <p:pRg st="1" end="1"/>
                                            </p:txEl>
                                          </p:spTgt>
                                        </p:tgtEl>
                                        <p:attrNameLst>
                                          <p:attrName>fillcolor</p:attrName>
                                        </p:attrNameLst>
                                      </p:cBhvr>
                                      <p:by>
                                        <p:hsl h="0" s="-12549" l="-25098"/>
                                      </p:by>
                                    </p:animClr>
                                    <p:animClr clrSpc="hsl" dir="cw">
                                      <p:cBhvr>
                                        <p:cTn id="28" dur="500" fill="hold"/>
                                        <p:tgtEl>
                                          <p:spTgt spid="5">
                                            <p:txEl>
                                              <p:pRg st="1" end="1"/>
                                            </p:txEl>
                                          </p:spTgt>
                                        </p:tgtEl>
                                        <p:attrNameLst>
                                          <p:attrName>stroke.color</p:attrName>
                                        </p:attrNameLst>
                                      </p:cBhvr>
                                      <p:by>
                                        <p:hsl h="0" s="-12549" l="-25098"/>
                                      </p:by>
                                    </p:animClr>
                                    <p:set>
                                      <p:cBhvr>
                                        <p:cTn id="29" dur="500" fill="hold"/>
                                        <p:tgtEl>
                                          <p:spTgt spid="5">
                                            <p:txEl>
                                              <p:pRg st="1" end="1"/>
                                            </p:txEl>
                                          </p:spTgt>
                                        </p:tgtEl>
                                        <p:attrNameLst>
                                          <p:attrName>fill.type</p:attrName>
                                        </p:attrNameLst>
                                      </p:cBhvr>
                                      <p:to>
                                        <p:strVal val="solid"/>
                                      </p:to>
                                    </p:set>
                                  </p:childTnLst>
                                </p:cTn>
                              </p:par>
                              <p:par>
                                <p:cTn id="30" presetID="24" presetClass="emph" presetSubtype="0" fill="hold" nodeType="withEffect">
                                  <p:stCondLst>
                                    <p:cond delay="0"/>
                                  </p:stCondLst>
                                  <p:childTnLst>
                                    <p:animClr clrSpc="hsl" dir="cw">
                                      <p:cBhvr override="childStyle">
                                        <p:cTn id="31" dur="500" fill="hold"/>
                                        <p:tgtEl>
                                          <p:spTgt spid="5">
                                            <p:txEl>
                                              <p:pRg st="2" end="2"/>
                                            </p:txEl>
                                          </p:spTgt>
                                        </p:tgtEl>
                                        <p:attrNameLst>
                                          <p:attrName>style.color</p:attrName>
                                        </p:attrNameLst>
                                      </p:cBhvr>
                                      <p:by>
                                        <p:hsl h="0" s="-12549" l="-25098"/>
                                      </p:by>
                                    </p:animClr>
                                    <p:animClr clrSpc="hsl" dir="cw">
                                      <p:cBhvr>
                                        <p:cTn id="32" dur="500" fill="hold"/>
                                        <p:tgtEl>
                                          <p:spTgt spid="5">
                                            <p:txEl>
                                              <p:pRg st="2" end="2"/>
                                            </p:txEl>
                                          </p:spTgt>
                                        </p:tgtEl>
                                        <p:attrNameLst>
                                          <p:attrName>fillcolor</p:attrName>
                                        </p:attrNameLst>
                                      </p:cBhvr>
                                      <p:by>
                                        <p:hsl h="0" s="-12549" l="-25098"/>
                                      </p:by>
                                    </p:animClr>
                                    <p:animClr clrSpc="hsl" dir="cw">
                                      <p:cBhvr>
                                        <p:cTn id="33" dur="500" fill="hold"/>
                                        <p:tgtEl>
                                          <p:spTgt spid="5">
                                            <p:txEl>
                                              <p:pRg st="2" end="2"/>
                                            </p:txEl>
                                          </p:spTgt>
                                        </p:tgtEl>
                                        <p:attrNameLst>
                                          <p:attrName>stroke.color</p:attrName>
                                        </p:attrNameLst>
                                      </p:cBhvr>
                                      <p:by>
                                        <p:hsl h="0" s="-12549" l="-25098"/>
                                      </p:by>
                                    </p:animClr>
                                    <p:set>
                                      <p:cBhvr>
                                        <p:cTn id="34" dur="500" fill="hold"/>
                                        <p:tgtEl>
                                          <p:spTgt spid="5">
                                            <p:txEl>
                                              <p:pRg st="2" end="2"/>
                                            </p:txEl>
                                          </p:spTgt>
                                        </p:tgtEl>
                                        <p:attrNameLst>
                                          <p:attrName>fill.type</p:attrName>
                                        </p:attrNameLst>
                                      </p:cBhvr>
                                      <p:to>
                                        <p:strVal val="solid"/>
                                      </p:to>
                                    </p:set>
                                  </p:childTnLst>
                                </p:cTn>
                              </p:par>
                              <p:par>
                                <p:cTn id="35" presetID="24" presetClass="emph" presetSubtype="0" fill="hold" nodeType="withEffect">
                                  <p:stCondLst>
                                    <p:cond delay="0"/>
                                  </p:stCondLst>
                                  <p:childTnLst>
                                    <p:animClr clrSpc="hsl" dir="cw">
                                      <p:cBhvr override="childStyle">
                                        <p:cTn id="36" dur="500" fill="hold"/>
                                        <p:tgtEl>
                                          <p:spTgt spid="5">
                                            <p:txEl>
                                              <p:pRg st="3" end="3"/>
                                            </p:txEl>
                                          </p:spTgt>
                                        </p:tgtEl>
                                        <p:attrNameLst>
                                          <p:attrName>style.color</p:attrName>
                                        </p:attrNameLst>
                                      </p:cBhvr>
                                      <p:by>
                                        <p:hsl h="0" s="-12549" l="-25098"/>
                                      </p:by>
                                    </p:animClr>
                                    <p:animClr clrSpc="hsl" dir="cw">
                                      <p:cBhvr>
                                        <p:cTn id="37" dur="500" fill="hold"/>
                                        <p:tgtEl>
                                          <p:spTgt spid="5">
                                            <p:txEl>
                                              <p:pRg st="3" end="3"/>
                                            </p:txEl>
                                          </p:spTgt>
                                        </p:tgtEl>
                                        <p:attrNameLst>
                                          <p:attrName>fillcolor</p:attrName>
                                        </p:attrNameLst>
                                      </p:cBhvr>
                                      <p:by>
                                        <p:hsl h="0" s="-12549" l="-25098"/>
                                      </p:by>
                                    </p:animClr>
                                    <p:animClr clrSpc="hsl" dir="cw">
                                      <p:cBhvr>
                                        <p:cTn id="38" dur="500" fill="hold"/>
                                        <p:tgtEl>
                                          <p:spTgt spid="5">
                                            <p:txEl>
                                              <p:pRg st="3" end="3"/>
                                            </p:txEl>
                                          </p:spTgt>
                                        </p:tgtEl>
                                        <p:attrNameLst>
                                          <p:attrName>stroke.color</p:attrName>
                                        </p:attrNameLst>
                                      </p:cBhvr>
                                      <p:by>
                                        <p:hsl h="0" s="-12549" l="-25098"/>
                                      </p:by>
                                    </p:animClr>
                                    <p:set>
                                      <p:cBhvr>
                                        <p:cTn id="39" dur="500" fill="hold"/>
                                        <p:tgtEl>
                                          <p:spTgt spid="5">
                                            <p:txEl>
                                              <p:pRg st="3" end="3"/>
                                            </p:txEl>
                                          </p:spTgt>
                                        </p:tgtEl>
                                        <p:attrNameLst>
                                          <p:attrName>fill.type</p:attrName>
                                        </p:attrNameLst>
                                      </p:cBhvr>
                                      <p:to>
                                        <p:strVal val="solid"/>
                                      </p:to>
                                    </p:set>
                                  </p:childTnLst>
                                </p:cTn>
                              </p:par>
                              <p:par>
                                <p:cTn id="40" presetID="24" presetClass="emph" presetSubtype="0" fill="hold" nodeType="withEffect">
                                  <p:stCondLst>
                                    <p:cond delay="0"/>
                                  </p:stCondLst>
                                  <p:childTnLst>
                                    <p:animClr clrSpc="hsl" dir="cw">
                                      <p:cBhvr override="childStyle">
                                        <p:cTn id="41" dur="500" fill="hold"/>
                                        <p:tgtEl>
                                          <p:spTgt spid="5">
                                            <p:txEl>
                                              <p:pRg st="4" end="4"/>
                                            </p:txEl>
                                          </p:spTgt>
                                        </p:tgtEl>
                                        <p:attrNameLst>
                                          <p:attrName>style.color</p:attrName>
                                        </p:attrNameLst>
                                      </p:cBhvr>
                                      <p:by>
                                        <p:hsl h="0" s="-12549" l="-25098"/>
                                      </p:by>
                                    </p:animClr>
                                    <p:animClr clrSpc="hsl" dir="cw">
                                      <p:cBhvr>
                                        <p:cTn id="42" dur="500" fill="hold"/>
                                        <p:tgtEl>
                                          <p:spTgt spid="5">
                                            <p:txEl>
                                              <p:pRg st="4" end="4"/>
                                            </p:txEl>
                                          </p:spTgt>
                                        </p:tgtEl>
                                        <p:attrNameLst>
                                          <p:attrName>fillcolor</p:attrName>
                                        </p:attrNameLst>
                                      </p:cBhvr>
                                      <p:by>
                                        <p:hsl h="0" s="-12549" l="-25098"/>
                                      </p:by>
                                    </p:animClr>
                                    <p:animClr clrSpc="hsl" dir="cw">
                                      <p:cBhvr>
                                        <p:cTn id="43" dur="500" fill="hold"/>
                                        <p:tgtEl>
                                          <p:spTgt spid="5">
                                            <p:txEl>
                                              <p:pRg st="4" end="4"/>
                                            </p:txEl>
                                          </p:spTgt>
                                        </p:tgtEl>
                                        <p:attrNameLst>
                                          <p:attrName>stroke.color</p:attrName>
                                        </p:attrNameLst>
                                      </p:cBhvr>
                                      <p:by>
                                        <p:hsl h="0" s="-12549" l="-25098"/>
                                      </p:by>
                                    </p:animClr>
                                    <p:set>
                                      <p:cBhvr>
                                        <p:cTn id="44" dur="500" fill="hold"/>
                                        <p:tgtEl>
                                          <p:spTgt spid="5">
                                            <p:txEl>
                                              <p:pRg st="4" end="4"/>
                                            </p:txEl>
                                          </p:spTgt>
                                        </p:tgtEl>
                                        <p:attrNameLst>
                                          <p:attrName>fill.type</p:attrName>
                                        </p:attrNameLst>
                                      </p:cBhvr>
                                      <p:to>
                                        <p:strVal val="solid"/>
                                      </p:to>
                                    </p:set>
                                  </p:childTnLst>
                                </p:cTn>
                              </p:par>
                              <p:par>
                                <p:cTn id="45" presetID="24" presetClass="emph" presetSubtype="0" fill="hold" nodeType="withEffect">
                                  <p:stCondLst>
                                    <p:cond delay="0"/>
                                  </p:stCondLst>
                                  <p:childTnLst>
                                    <p:animClr clrSpc="hsl" dir="cw">
                                      <p:cBhvr override="childStyle">
                                        <p:cTn id="46" dur="500" fill="hold"/>
                                        <p:tgtEl>
                                          <p:spTgt spid="5">
                                            <p:txEl>
                                              <p:pRg st="5" end="5"/>
                                            </p:txEl>
                                          </p:spTgt>
                                        </p:tgtEl>
                                        <p:attrNameLst>
                                          <p:attrName>style.color</p:attrName>
                                        </p:attrNameLst>
                                      </p:cBhvr>
                                      <p:by>
                                        <p:hsl h="0" s="-12549" l="-25098"/>
                                      </p:by>
                                    </p:animClr>
                                    <p:animClr clrSpc="hsl" dir="cw">
                                      <p:cBhvr>
                                        <p:cTn id="47" dur="500" fill="hold"/>
                                        <p:tgtEl>
                                          <p:spTgt spid="5">
                                            <p:txEl>
                                              <p:pRg st="5" end="5"/>
                                            </p:txEl>
                                          </p:spTgt>
                                        </p:tgtEl>
                                        <p:attrNameLst>
                                          <p:attrName>fillcolor</p:attrName>
                                        </p:attrNameLst>
                                      </p:cBhvr>
                                      <p:by>
                                        <p:hsl h="0" s="-12549" l="-25098"/>
                                      </p:by>
                                    </p:animClr>
                                    <p:animClr clrSpc="hsl" dir="cw">
                                      <p:cBhvr>
                                        <p:cTn id="48" dur="500" fill="hold"/>
                                        <p:tgtEl>
                                          <p:spTgt spid="5">
                                            <p:txEl>
                                              <p:pRg st="5" end="5"/>
                                            </p:txEl>
                                          </p:spTgt>
                                        </p:tgtEl>
                                        <p:attrNameLst>
                                          <p:attrName>stroke.color</p:attrName>
                                        </p:attrNameLst>
                                      </p:cBhvr>
                                      <p:by>
                                        <p:hsl h="0" s="-12549" l="-25098"/>
                                      </p:by>
                                    </p:animClr>
                                    <p:set>
                                      <p:cBhvr>
                                        <p:cTn id="49" dur="500" fill="hold"/>
                                        <p:tgtEl>
                                          <p:spTgt spid="5">
                                            <p:txEl>
                                              <p:pRg st="5" end="5"/>
                                            </p:txEl>
                                          </p:spTgt>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C178-CF23-9E69-A7F5-4D2A1B9529FC}"/>
              </a:ext>
            </a:extLst>
          </p:cNvPr>
          <p:cNvSpPr>
            <a:spLocks noGrp="1"/>
          </p:cNvSpPr>
          <p:nvPr>
            <p:ph type="title"/>
          </p:nvPr>
        </p:nvSpPr>
        <p:spPr/>
        <p:txBody>
          <a:bodyPr/>
          <a:lstStyle/>
          <a:p>
            <a:r>
              <a:rPr lang="en-US" dirty="0">
                <a:solidFill>
                  <a:schemeClr val="accent6"/>
                </a:solidFill>
              </a:rPr>
              <a:t>Qualitative Methodology</a:t>
            </a:r>
          </a:p>
        </p:txBody>
      </p:sp>
      <p:sp>
        <p:nvSpPr>
          <p:cNvPr id="3" name="Content Placeholder 2">
            <a:extLst>
              <a:ext uri="{FF2B5EF4-FFF2-40B4-BE49-F238E27FC236}">
                <a16:creationId xmlns:a16="http://schemas.microsoft.com/office/drawing/2014/main" id="{99392721-3D7C-214F-6ED6-07FA697B9468}"/>
              </a:ext>
            </a:extLst>
          </p:cNvPr>
          <p:cNvSpPr>
            <a:spLocks noGrp="1"/>
          </p:cNvSpPr>
          <p:nvPr>
            <p:ph sz="quarter" idx="13"/>
          </p:nvPr>
        </p:nvSpPr>
        <p:spPr/>
        <p:txBody>
          <a:bodyPr/>
          <a:lstStyle/>
          <a:p>
            <a:r>
              <a:rPr lang="en-US" dirty="0"/>
              <a:t>One week of ‘rapid ethnographic assessment’ in Philadelphia, Pennsylvania, in October 2023</a:t>
            </a:r>
          </a:p>
          <a:p>
            <a:r>
              <a:rPr lang="en-US" dirty="0"/>
              <a:t>Semi-structured interviews with 32 participants</a:t>
            </a:r>
          </a:p>
          <a:p>
            <a:r>
              <a:rPr lang="en-US" dirty="0"/>
              <a:t>Predominantly street-based recruitment in the Kensington area with some snowball sampling</a:t>
            </a:r>
          </a:p>
          <a:p>
            <a:r>
              <a:rPr lang="en-US" dirty="0"/>
              <a:t>Video and photographic observations of consumption techniques and presence of wounds</a:t>
            </a:r>
          </a:p>
        </p:txBody>
      </p:sp>
    </p:spTree>
    <p:extLst>
      <p:ext uri="{BB962C8B-B14F-4D97-AF65-F5344CB8AC3E}">
        <p14:creationId xmlns:p14="http://schemas.microsoft.com/office/powerpoint/2010/main" val="67010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86AC-7EFE-17BC-6E8D-AE59F3BB51FF}"/>
              </a:ext>
            </a:extLst>
          </p:cNvPr>
          <p:cNvSpPr>
            <a:spLocks noGrp="1"/>
          </p:cNvSpPr>
          <p:nvPr>
            <p:ph type="title"/>
          </p:nvPr>
        </p:nvSpPr>
        <p:spPr/>
        <p:txBody>
          <a:bodyPr/>
          <a:lstStyle/>
          <a:p>
            <a:r>
              <a:rPr lang="en-US" dirty="0">
                <a:solidFill>
                  <a:schemeClr val="accent6"/>
                </a:solidFill>
              </a:rPr>
              <a:t>Participants (n=32)</a:t>
            </a:r>
          </a:p>
        </p:txBody>
      </p:sp>
      <p:graphicFrame>
        <p:nvGraphicFramePr>
          <p:cNvPr id="4" name="Table 3">
            <a:extLst>
              <a:ext uri="{FF2B5EF4-FFF2-40B4-BE49-F238E27FC236}">
                <a16:creationId xmlns:a16="http://schemas.microsoft.com/office/drawing/2014/main" id="{78DB7FBD-9D01-0711-E26F-05AD07BB6A84}"/>
              </a:ext>
            </a:extLst>
          </p:cNvPr>
          <p:cNvGraphicFramePr>
            <a:graphicFrameLocks noGrp="1"/>
          </p:cNvGraphicFramePr>
          <p:nvPr>
            <p:extLst>
              <p:ext uri="{D42A27DB-BD31-4B8C-83A1-F6EECF244321}">
                <p14:modId xmlns:p14="http://schemas.microsoft.com/office/powerpoint/2010/main" val="913396529"/>
              </p:ext>
            </p:extLst>
          </p:nvPr>
        </p:nvGraphicFramePr>
        <p:xfrm>
          <a:off x="5181602" y="104504"/>
          <a:ext cx="3733799" cy="6648992"/>
        </p:xfrm>
        <a:graphic>
          <a:graphicData uri="http://schemas.openxmlformats.org/drawingml/2006/table">
            <a:tbl>
              <a:tblPr firstRow="1" firstCol="1" bandRow="1">
                <a:tableStyleId>{0505E3EF-67EA-436B-97B2-0124C06EBD24}</a:tableStyleId>
              </a:tblPr>
              <a:tblGrid>
                <a:gridCol w="456744">
                  <a:extLst>
                    <a:ext uri="{9D8B030D-6E8A-4147-A177-3AD203B41FA5}">
                      <a16:colId xmlns:a16="http://schemas.microsoft.com/office/drawing/2014/main" val="3034658076"/>
                    </a:ext>
                  </a:extLst>
                </a:gridCol>
                <a:gridCol w="2666069">
                  <a:extLst>
                    <a:ext uri="{9D8B030D-6E8A-4147-A177-3AD203B41FA5}">
                      <a16:colId xmlns:a16="http://schemas.microsoft.com/office/drawing/2014/main" val="3871631164"/>
                    </a:ext>
                  </a:extLst>
                </a:gridCol>
                <a:gridCol w="610986">
                  <a:extLst>
                    <a:ext uri="{9D8B030D-6E8A-4147-A177-3AD203B41FA5}">
                      <a16:colId xmlns:a16="http://schemas.microsoft.com/office/drawing/2014/main" val="139752335"/>
                    </a:ext>
                  </a:extLst>
                </a:gridCol>
              </a:tblGrid>
              <a:tr h="237464">
                <a:tc gridSpan="3">
                  <a:txBody>
                    <a:bodyPr/>
                    <a:lstStyle/>
                    <a:p>
                      <a:pPr marL="0" marR="0">
                        <a:spcBef>
                          <a:spcPts val="0"/>
                        </a:spcBef>
                        <a:spcAft>
                          <a:spcPts val="0"/>
                        </a:spcAft>
                      </a:pPr>
                      <a:r>
                        <a:rPr lang="en-US" sz="1400" u="none" kern="100">
                          <a:effectLst/>
                          <a:latin typeface="Garamond" panose="02020404030301010803" pitchFamily="18" charset="0"/>
                        </a:rPr>
                        <a:t> Gender</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hMerge="1">
                  <a:txBody>
                    <a:bodyPr/>
                    <a:lstStyle/>
                    <a:p>
                      <a:pPr marL="0" marR="0">
                        <a:spcBef>
                          <a:spcPts val="0"/>
                        </a:spcBef>
                        <a:spcAft>
                          <a:spcPts val="0"/>
                        </a:spcAft>
                      </a:pP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953442496"/>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Male</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18</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5138904"/>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Female</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14</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564505406"/>
                  </a:ext>
                </a:extLst>
              </a:tr>
              <a:tr h="237464">
                <a:tc gridSpan="3">
                  <a:txBody>
                    <a:bodyPr/>
                    <a:lstStyle/>
                    <a:p>
                      <a:pPr marL="0" marR="0">
                        <a:spcBef>
                          <a:spcPts val="0"/>
                        </a:spcBef>
                        <a:spcAft>
                          <a:spcPts val="0"/>
                        </a:spcAft>
                      </a:pPr>
                      <a:r>
                        <a:rPr lang="en-US" sz="1400" u="none" kern="100">
                          <a:effectLst/>
                          <a:latin typeface="Garamond" panose="02020404030301010803" pitchFamily="18" charset="0"/>
                        </a:rPr>
                        <a:t> Age (years)</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hMerge="1">
                  <a:txBody>
                    <a:bodyPr/>
                    <a:lstStyle/>
                    <a:p>
                      <a:pPr marL="0" marR="0">
                        <a:spcBef>
                          <a:spcPts val="0"/>
                        </a:spcBef>
                        <a:spcAft>
                          <a:spcPts val="0"/>
                        </a:spcAft>
                      </a:pP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785355017"/>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20-29</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8</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4097698257"/>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30-39</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13</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2643808582"/>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40-49</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8</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714120390"/>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50-59</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1</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750986990"/>
                  </a:ext>
                </a:extLst>
              </a:tr>
              <a:tr h="237464">
                <a:tc gridSpan="3">
                  <a:txBody>
                    <a:bodyPr/>
                    <a:lstStyle/>
                    <a:p>
                      <a:pPr marL="0" marR="0">
                        <a:spcBef>
                          <a:spcPts val="0"/>
                        </a:spcBef>
                        <a:spcAft>
                          <a:spcPts val="0"/>
                        </a:spcAft>
                      </a:pPr>
                      <a:r>
                        <a:rPr lang="en-US" sz="1400" u="none" kern="100">
                          <a:effectLst/>
                          <a:latin typeface="Garamond" panose="02020404030301010803" pitchFamily="18" charset="0"/>
                        </a:rPr>
                        <a:t> Race/Ethnicity</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hMerge="1">
                  <a:txBody>
                    <a:bodyPr/>
                    <a:lstStyle/>
                    <a:p>
                      <a:pPr marL="0" marR="0">
                        <a:spcBef>
                          <a:spcPts val="0"/>
                        </a:spcBef>
                        <a:spcAft>
                          <a:spcPts val="0"/>
                        </a:spcAft>
                      </a:pP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265934078"/>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White</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21</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182023371"/>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Black/African American</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5</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345706844"/>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Hispanic/Latino</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2</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535473619"/>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Asian American or Pacific Islander</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1</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2904980022"/>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Multiracial</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3</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007458887"/>
                  </a:ext>
                </a:extLst>
              </a:tr>
              <a:tr h="237464">
                <a:tc gridSpan="3">
                  <a:txBody>
                    <a:bodyPr/>
                    <a:lstStyle/>
                    <a:p>
                      <a:pPr marL="0" marR="0">
                        <a:spcBef>
                          <a:spcPts val="0"/>
                        </a:spcBef>
                        <a:spcAft>
                          <a:spcPts val="0"/>
                        </a:spcAft>
                      </a:pPr>
                      <a:r>
                        <a:rPr lang="en-US" sz="1400" u="none" kern="100">
                          <a:effectLst/>
                          <a:latin typeface="Garamond" panose="02020404030301010803" pitchFamily="18" charset="0"/>
                        </a:rPr>
                        <a:t> Substances used (past month)*</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hMerge="1">
                  <a:txBody>
                    <a:bodyPr/>
                    <a:lstStyle/>
                    <a:p>
                      <a:pPr marL="0" marR="0">
                        <a:spcBef>
                          <a:spcPts val="0"/>
                        </a:spcBef>
                        <a:spcAft>
                          <a:spcPts val="0"/>
                        </a:spcAft>
                      </a:pP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493473115"/>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‘Tranq’</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31</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312712271"/>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Cocaine</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12</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446344474"/>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Crack</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11</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4155680542"/>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Methamphetamine</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13</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022940952"/>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Benzodiazepine (e.g. xanax)</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5</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2316284076"/>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PCP</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2</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505364487"/>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K2</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2</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3055657277"/>
                  </a:ext>
                </a:extLst>
              </a:tr>
              <a:tr h="237464">
                <a:tc gridSpan="3">
                  <a:txBody>
                    <a:bodyPr/>
                    <a:lstStyle/>
                    <a:p>
                      <a:pPr marL="0" marR="0">
                        <a:spcBef>
                          <a:spcPts val="0"/>
                        </a:spcBef>
                        <a:spcAft>
                          <a:spcPts val="0"/>
                        </a:spcAft>
                      </a:pPr>
                      <a:r>
                        <a:rPr lang="en-US" sz="1400" u="none" kern="100">
                          <a:effectLst/>
                          <a:latin typeface="Garamond" panose="02020404030301010803" pitchFamily="18" charset="0"/>
                        </a:rPr>
                        <a:t> ‘Tranq’ mode(s) of use</a:t>
                      </a:r>
                      <a:r>
                        <a:rPr lang="en-US" sz="1100" u="none" kern="100">
                          <a:effectLst/>
                          <a:latin typeface="Garamond" panose="02020404030301010803" pitchFamily="18" charset="0"/>
                        </a:rPr>
                        <a:t>*</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hMerge="1">
                  <a:txBody>
                    <a:bodyPr/>
                    <a:lstStyle/>
                    <a:p>
                      <a:pPr marL="0" marR="0">
                        <a:spcBef>
                          <a:spcPts val="0"/>
                        </a:spcBef>
                        <a:spcAft>
                          <a:spcPts val="0"/>
                        </a:spcAft>
                      </a:pP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896460436"/>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Inject</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23</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1590866633"/>
                  </a:ext>
                </a:extLst>
              </a:tr>
              <a:tr h="237464">
                <a:tc>
                  <a:txBody>
                    <a:bodyPr/>
                    <a:lstStyle/>
                    <a:p>
                      <a:pPr marL="0" marR="0">
                        <a:spcBef>
                          <a:spcPts val="0"/>
                        </a:spcBef>
                        <a:spcAft>
                          <a:spcPts val="0"/>
                        </a:spcAft>
                      </a:pPr>
                      <a:r>
                        <a:rPr lang="en-US" sz="1400" u="none" strike="noStrike" kern="100">
                          <a:effectLst/>
                          <a:highlight>
                            <a:srgbClr val="F2F2F2"/>
                          </a:highlight>
                          <a:latin typeface="Garamond" panose="02020404030301010803" pitchFamily="18" charset="0"/>
                        </a:rPr>
                        <a:t> </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highlight>
                            <a:srgbClr val="F2F2F2"/>
                          </a:highlight>
                          <a:latin typeface="Garamond" panose="02020404030301010803" pitchFamily="18" charset="0"/>
                        </a:rPr>
                        <a:t>Smoke</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8</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2104714400"/>
                  </a:ext>
                </a:extLst>
              </a:tr>
              <a:tr h="237464">
                <a:tc>
                  <a:txBody>
                    <a:bodyPr/>
                    <a:lstStyle/>
                    <a:p>
                      <a:pPr marL="0" marR="0">
                        <a:spcBef>
                          <a:spcPts val="0"/>
                        </a:spcBef>
                        <a:spcAft>
                          <a:spcPts val="0"/>
                        </a:spcAft>
                      </a:pPr>
                      <a:r>
                        <a:rPr lang="en-US" sz="1400" u="none" strike="noStrike" kern="100">
                          <a:effectLst/>
                          <a:latin typeface="Garamond" panose="02020404030301010803" pitchFamily="18" charset="0"/>
                        </a:rPr>
                        <a:t> </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spcBef>
                          <a:spcPts val="0"/>
                        </a:spcBef>
                        <a:spcAft>
                          <a:spcPts val="0"/>
                        </a:spcAft>
                      </a:pPr>
                      <a:r>
                        <a:rPr lang="en-US" sz="1400" u="none" kern="100">
                          <a:effectLst/>
                          <a:latin typeface="Garamond" panose="02020404030301010803" pitchFamily="18" charset="0"/>
                        </a:rPr>
                        <a:t>Snort</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a:txBody>
                    <a:bodyPr/>
                    <a:lstStyle/>
                    <a:p>
                      <a:pPr marL="0" marR="0" algn="ctr">
                        <a:spcBef>
                          <a:spcPts val="0"/>
                        </a:spcBef>
                        <a:spcAft>
                          <a:spcPts val="0"/>
                        </a:spcAft>
                      </a:pPr>
                      <a:r>
                        <a:rPr lang="en-US" sz="1400" u="none" kern="100">
                          <a:effectLst/>
                          <a:latin typeface="Garamond" panose="02020404030301010803" pitchFamily="18" charset="0"/>
                        </a:rPr>
                        <a:t>5</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439737241"/>
                  </a:ext>
                </a:extLst>
              </a:tr>
              <a:tr h="237464">
                <a:tc gridSpan="2">
                  <a:txBody>
                    <a:bodyPr/>
                    <a:lstStyle/>
                    <a:p>
                      <a:pPr marL="0" marR="0">
                        <a:spcBef>
                          <a:spcPts val="0"/>
                        </a:spcBef>
                        <a:spcAft>
                          <a:spcPts val="0"/>
                        </a:spcAft>
                      </a:pPr>
                      <a:r>
                        <a:rPr lang="en-US" sz="1400" u="none" kern="100">
                          <a:effectLst/>
                          <a:latin typeface="Garamond" panose="02020404030301010803" pitchFamily="18" charset="0"/>
                        </a:rPr>
                        <a:t> Presence of wounds</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a:txBody>
                    <a:bodyPr/>
                    <a:lstStyle/>
                    <a:p>
                      <a:pPr marL="0" marR="0" algn="ctr">
                        <a:spcBef>
                          <a:spcPts val="0"/>
                        </a:spcBef>
                        <a:spcAft>
                          <a:spcPts val="0"/>
                        </a:spcAft>
                      </a:pPr>
                      <a:r>
                        <a:rPr lang="en-US" sz="1400" u="none" kern="100">
                          <a:effectLst/>
                          <a:highlight>
                            <a:srgbClr val="F2F2F2"/>
                          </a:highlight>
                          <a:latin typeface="Garamond" panose="02020404030301010803" pitchFamily="18" charset="0"/>
                        </a:rPr>
                        <a:t>22</a:t>
                      </a:r>
                      <a:endParaRPr lang="en-US" sz="1400" u="none" kern="100">
                        <a:effectLst/>
                        <a:highlight>
                          <a:srgbClr val="F2F2F2"/>
                        </a:highligh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2437201870"/>
                  </a:ext>
                </a:extLst>
              </a:tr>
              <a:tr h="237464">
                <a:tc gridSpan="2">
                  <a:txBody>
                    <a:bodyPr/>
                    <a:lstStyle/>
                    <a:p>
                      <a:pPr marL="0" marR="0">
                        <a:spcBef>
                          <a:spcPts val="0"/>
                        </a:spcBef>
                        <a:spcAft>
                          <a:spcPts val="0"/>
                        </a:spcAft>
                      </a:pPr>
                      <a:r>
                        <a:rPr lang="en-US" sz="1400" u="none" kern="100">
                          <a:effectLst/>
                          <a:latin typeface="Garamond" panose="02020404030301010803" pitchFamily="18" charset="0"/>
                        </a:rPr>
                        <a:t> Consumes ‘speedballs’</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tc hMerge="1">
                  <a:txBody>
                    <a:bodyPr/>
                    <a:lstStyle/>
                    <a:p>
                      <a:endParaRPr lang="en-US"/>
                    </a:p>
                  </a:txBody>
                  <a:tcPr/>
                </a:tc>
                <a:tc>
                  <a:txBody>
                    <a:bodyPr/>
                    <a:lstStyle/>
                    <a:p>
                      <a:pPr marL="0" marR="0" algn="ctr">
                        <a:spcBef>
                          <a:spcPts val="0"/>
                        </a:spcBef>
                        <a:spcAft>
                          <a:spcPts val="0"/>
                        </a:spcAft>
                      </a:pPr>
                      <a:r>
                        <a:rPr lang="en-US" sz="1400" u="none" kern="100">
                          <a:effectLst/>
                          <a:latin typeface="Garamond" panose="02020404030301010803" pitchFamily="18" charset="0"/>
                        </a:rPr>
                        <a:t>11</a:t>
                      </a:r>
                      <a:endParaRPr lang="en-US" sz="1400" u="none" kern="100">
                        <a:effectLst/>
                        <a:latin typeface="Garamond" panose="02020404030301010803" pitchFamily="18" charset="0"/>
                        <a:ea typeface="Calibri" panose="020F0502020204030204" pitchFamily="34" charset="0"/>
                        <a:cs typeface="Times New Roman" panose="02020603050405020304" pitchFamily="18" charset="0"/>
                      </a:endParaRPr>
                    </a:p>
                  </a:txBody>
                  <a:tcPr marL="54511" marR="54511" marT="0" marB="0" anchor="ctr"/>
                </a:tc>
                <a:extLst>
                  <a:ext uri="{0D108BD9-81ED-4DB2-BD59-A6C34878D82A}">
                    <a16:rowId xmlns:a16="http://schemas.microsoft.com/office/drawing/2014/main" val="2499714063"/>
                  </a:ext>
                </a:extLst>
              </a:tr>
            </a:tbl>
          </a:graphicData>
        </a:graphic>
      </p:graphicFrame>
      <p:sp>
        <p:nvSpPr>
          <p:cNvPr id="5" name="Content Placeholder 2">
            <a:extLst>
              <a:ext uri="{FF2B5EF4-FFF2-40B4-BE49-F238E27FC236}">
                <a16:creationId xmlns:a16="http://schemas.microsoft.com/office/drawing/2014/main" id="{1971AD57-06A3-63F6-735B-36C6CD472C78}"/>
              </a:ext>
            </a:extLst>
          </p:cNvPr>
          <p:cNvSpPr>
            <a:spLocks noGrp="1"/>
          </p:cNvSpPr>
          <p:nvPr>
            <p:ph sz="quarter" idx="13"/>
          </p:nvPr>
        </p:nvSpPr>
        <p:spPr>
          <a:xfrm>
            <a:off x="609600" y="1600200"/>
            <a:ext cx="4114800" cy="4114800"/>
          </a:xfrm>
        </p:spPr>
        <p:txBody>
          <a:bodyPr/>
          <a:lstStyle/>
          <a:p>
            <a:pPr marL="0" indent="0">
              <a:buNone/>
            </a:pPr>
            <a:r>
              <a:rPr lang="en-US"/>
              <a:t>*Self-report and ability to select multiple, numbers add to greater than 32</a:t>
            </a:r>
          </a:p>
        </p:txBody>
      </p:sp>
    </p:spTree>
    <p:extLst>
      <p:ext uri="{BB962C8B-B14F-4D97-AF65-F5344CB8AC3E}">
        <p14:creationId xmlns:p14="http://schemas.microsoft.com/office/powerpoint/2010/main" val="404322498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4AD1-FBFC-7ACB-B023-A684FB018973}"/>
              </a:ext>
            </a:extLst>
          </p:cNvPr>
          <p:cNvSpPr>
            <a:spLocks noGrp="1"/>
          </p:cNvSpPr>
          <p:nvPr>
            <p:ph type="title"/>
          </p:nvPr>
        </p:nvSpPr>
        <p:spPr/>
        <p:txBody>
          <a:bodyPr/>
          <a:lstStyle/>
          <a:p>
            <a:r>
              <a:rPr lang="en-US" dirty="0">
                <a:solidFill>
                  <a:schemeClr val="accent6"/>
                </a:solidFill>
              </a:rPr>
              <a:t>Qualitative Results</a:t>
            </a:r>
          </a:p>
        </p:txBody>
      </p:sp>
      <p:sp>
        <p:nvSpPr>
          <p:cNvPr id="3" name="Content Placeholder 2">
            <a:extLst>
              <a:ext uri="{FF2B5EF4-FFF2-40B4-BE49-F238E27FC236}">
                <a16:creationId xmlns:a16="http://schemas.microsoft.com/office/drawing/2014/main" id="{EAD4546D-BBA6-F1C2-94D3-B54AFFC3DD90}"/>
              </a:ext>
            </a:extLst>
          </p:cNvPr>
          <p:cNvSpPr>
            <a:spLocks noGrp="1"/>
          </p:cNvSpPr>
          <p:nvPr>
            <p:ph sz="quarter" idx="13"/>
          </p:nvPr>
        </p:nvSpPr>
        <p:spPr/>
        <p:txBody>
          <a:bodyPr>
            <a:normAutofit/>
          </a:bodyPr>
          <a:lstStyle/>
          <a:p>
            <a:r>
              <a:rPr lang="en-US" dirty="0">
                <a:effectLst/>
                <a:ea typeface="Calibri" panose="020F0502020204030204" pitchFamily="34" charset="0"/>
                <a:cs typeface="Times New Roman" panose="02020603050405020304" pitchFamily="18" charset="0"/>
              </a:rPr>
              <a:t>Observed SSTI were extraordinarily severe</a:t>
            </a:r>
          </a:p>
          <a:p>
            <a:r>
              <a:rPr lang="en-US" dirty="0">
                <a:effectLst/>
                <a:ea typeface="Calibri" panose="020F0502020204030204" pitchFamily="34" charset="0"/>
                <a:cs typeface="Times New Roman" panose="02020603050405020304" pitchFamily="18" charset="0"/>
              </a:rPr>
              <a:t>Several themes emerged related to wound etiology: </a:t>
            </a:r>
          </a:p>
          <a:p>
            <a:pPr marL="457200" lvl="1" indent="0">
              <a:buNone/>
            </a:pPr>
            <a:r>
              <a:rPr lang="en-US" dirty="0">
                <a:effectLst/>
                <a:ea typeface="Calibri" panose="020F0502020204030204" pitchFamily="34" charset="0"/>
                <a:cs typeface="Times New Roman" panose="02020603050405020304" pitchFamily="18" charset="0"/>
              </a:rPr>
              <a:t>1) Tranq dope injection caused burning sensations; </a:t>
            </a:r>
          </a:p>
          <a:p>
            <a:pPr marL="457200" lvl="1" indent="0">
              <a:buNone/>
            </a:pPr>
            <a:r>
              <a:rPr lang="en-US" dirty="0">
                <a:effectLst/>
                <a:ea typeface="Calibri" panose="020F0502020204030204" pitchFamily="34" charset="0"/>
                <a:cs typeface="Times New Roman" panose="02020603050405020304" pitchFamily="18" charset="0"/>
              </a:rPr>
              <a:t>2) vein loss occurred following chronic use of tranq dope; </a:t>
            </a:r>
          </a:p>
          <a:p>
            <a:pPr marL="457200" lvl="1" indent="0">
              <a:buNone/>
            </a:pPr>
            <a:r>
              <a:rPr lang="en-US" dirty="0">
                <a:effectLst/>
                <a:ea typeface="Calibri" panose="020F0502020204030204" pitchFamily="34" charset="0"/>
                <a:cs typeface="Times New Roman" panose="02020603050405020304" pitchFamily="18" charset="0"/>
              </a:rPr>
              <a:t>3) vein loss resulted in increased injection attempts, the use of large central veins (e.g., jugular and brachial), as well as more frequent ‘skin-popping’; and </a:t>
            </a:r>
          </a:p>
          <a:p>
            <a:pPr marL="457200" lvl="1" indent="0">
              <a:buNone/>
            </a:pPr>
            <a:r>
              <a:rPr lang="en-US" dirty="0">
                <a:effectLst/>
                <a:ea typeface="Calibri" panose="020F0502020204030204" pitchFamily="34" charset="0"/>
                <a:cs typeface="Times New Roman" panose="02020603050405020304" pitchFamily="18" charset="0"/>
              </a:rPr>
              <a:t>4) wounds, called ‘tranq burns’,  rapidly followed vein loss. </a:t>
            </a:r>
            <a:endParaRPr lang="en-US" dirty="0"/>
          </a:p>
        </p:txBody>
      </p:sp>
    </p:spTree>
    <p:extLst>
      <p:ext uri="{BB962C8B-B14F-4D97-AF65-F5344CB8AC3E}">
        <p14:creationId xmlns:p14="http://schemas.microsoft.com/office/powerpoint/2010/main" val="206449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4CE7-C6CD-E471-E8F9-6C53F5A7DD7E}"/>
              </a:ext>
            </a:extLst>
          </p:cNvPr>
          <p:cNvSpPr>
            <a:spLocks noGrp="1"/>
          </p:cNvSpPr>
          <p:nvPr>
            <p:ph type="title"/>
          </p:nvPr>
        </p:nvSpPr>
        <p:spPr/>
        <p:txBody>
          <a:bodyPr/>
          <a:lstStyle/>
          <a:p>
            <a:r>
              <a:rPr lang="en-US" sz="2400" dirty="0">
                <a:solidFill>
                  <a:schemeClr val="accent6"/>
                </a:solidFill>
                <a:effectLst/>
                <a:latin typeface="Aptos" panose="020B0004020202020204" pitchFamily="34" charset="0"/>
                <a:ea typeface="Calibri" panose="020F0502020204030204" pitchFamily="34" charset="0"/>
                <a:cs typeface="Times New Roman" panose="02020603050405020304" pitchFamily="18" charset="0"/>
              </a:rPr>
              <a:t>1) Tranq dope injection caused burning sensations</a:t>
            </a:r>
            <a:endParaRPr lang="en-US" sz="2400" dirty="0">
              <a:solidFill>
                <a:schemeClr val="accent6"/>
              </a:solidFill>
            </a:endParaRPr>
          </a:p>
        </p:txBody>
      </p:sp>
      <p:pic>
        <p:nvPicPr>
          <p:cNvPr id="5" name="Content Placeholder 4">
            <a:extLst>
              <a:ext uri="{FF2B5EF4-FFF2-40B4-BE49-F238E27FC236}">
                <a16:creationId xmlns:a16="http://schemas.microsoft.com/office/drawing/2014/main" id="{B852A17E-6BE5-EFBC-1608-31162E0B0FC7}"/>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4933950" y="2114550"/>
            <a:ext cx="4114800" cy="3086100"/>
          </a:xfrm>
        </p:spPr>
      </p:pic>
      <p:sp>
        <p:nvSpPr>
          <p:cNvPr id="6" name="Content Placeholder 2">
            <a:extLst>
              <a:ext uri="{FF2B5EF4-FFF2-40B4-BE49-F238E27FC236}">
                <a16:creationId xmlns:a16="http://schemas.microsoft.com/office/drawing/2014/main" id="{82CE11A3-62B4-10AD-4D85-E63958428BFB}"/>
              </a:ext>
            </a:extLst>
          </p:cNvPr>
          <p:cNvSpPr txBox="1">
            <a:spLocks/>
          </p:cNvSpPr>
          <p:nvPr/>
        </p:nvSpPr>
        <p:spPr>
          <a:xfrm>
            <a:off x="609600" y="1600200"/>
            <a:ext cx="4495800" cy="4114800"/>
          </a:xfrm>
          <a:prstGeom prst="rect">
            <a:avLst/>
          </a:prstGeom>
        </p:spPr>
        <p:txBody>
          <a:bodyPr vert="horz" lIns="91440" tIns="45720" rIns="91440" bIns="45720" rtlCol="0" anchor="ctr">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Interviewer: How does tranq feel when you miss your vein?</a:t>
            </a:r>
            <a:endParaRPr lang="en-US" sz="160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1600" i="1">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Respondent: It burns. It burns. Burns, burns, burns.</a:t>
            </a:r>
            <a:endParaRPr lang="en-US" sz="160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1600" i="1">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Interviewer: Is there any other chemical that it reminds you of in terms of the level of burning? Like if you missed a shot with coke, would it burn as much?</a:t>
            </a:r>
            <a:endParaRPr lang="en-US" sz="160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1600" i="1">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Respondent: It burns a little less than coke.</a:t>
            </a:r>
            <a:endParaRPr lang="en-US" sz="1600">
              <a:effectLst/>
              <a:latin typeface="Times New Roman" panose="02020603050405020304" pitchFamily="18" charset="0"/>
              <a:ea typeface="Calibri" panose="020F0502020204030204" pitchFamily="34" charset="0"/>
            </a:endParaRPr>
          </a:p>
          <a:p>
            <a:pPr marL="0" indent="0">
              <a:buNone/>
            </a:pPr>
            <a:endParaRPr lang="en-US" sz="1600"/>
          </a:p>
        </p:txBody>
      </p:sp>
    </p:spTree>
    <p:extLst>
      <p:ext uri="{BB962C8B-B14F-4D97-AF65-F5344CB8AC3E}">
        <p14:creationId xmlns:p14="http://schemas.microsoft.com/office/powerpoint/2010/main" val="1370126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98E46-1A32-9594-1F8F-F4A0B75A252E}"/>
              </a:ext>
            </a:extLst>
          </p:cNvPr>
          <p:cNvSpPr>
            <a:spLocks noGrp="1"/>
          </p:cNvSpPr>
          <p:nvPr>
            <p:ph type="title"/>
          </p:nvPr>
        </p:nvSpPr>
        <p:spPr/>
        <p:txBody>
          <a:bodyPr/>
          <a:lstStyle/>
          <a:p>
            <a:r>
              <a:rPr lang="en-US" sz="2400" dirty="0">
                <a:solidFill>
                  <a:schemeClr val="accent6"/>
                </a:solidFill>
                <a:effectLst/>
                <a:latin typeface="Aptos" panose="020B0004020202020204" pitchFamily="34" charset="0"/>
                <a:ea typeface="Calibri" panose="020F0502020204030204" pitchFamily="34" charset="0"/>
                <a:cs typeface="Times New Roman" panose="02020603050405020304" pitchFamily="18" charset="0"/>
              </a:rPr>
              <a:t>2) vein loss occurred following chronic use of tranq dope</a:t>
            </a:r>
            <a:endParaRPr lang="en-US" sz="2400" dirty="0">
              <a:solidFill>
                <a:schemeClr val="accent6"/>
              </a:solidFill>
            </a:endParaRPr>
          </a:p>
        </p:txBody>
      </p:sp>
      <p:pic>
        <p:nvPicPr>
          <p:cNvPr id="5" name="Content Placeholder 4">
            <a:extLst>
              <a:ext uri="{FF2B5EF4-FFF2-40B4-BE49-F238E27FC236}">
                <a16:creationId xmlns:a16="http://schemas.microsoft.com/office/drawing/2014/main" id="{B9A43E10-038C-1EF0-9C80-5D20D33C39F8}"/>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rot="5400000">
            <a:off x="4933950" y="2114550"/>
            <a:ext cx="4114800" cy="3086100"/>
          </a:xfrm>
        </p:spPr>
      </p:pic>
      <p:sp>
        <p:nvSpPr>
          <p:cNvPr id="6" name="Content Placeholder 2">
            <a:extLst>
              <a:ext uri="{FF2B5EF4-FFF2-40B4-BE49-F238E27FC236}">
                <a16:creationId xmlns:a16="http://schemas.microsoft.com/office/drawing/2014/main" id="{A9339E7E-C289-B821-2C09-CF868F5495FE}"/>
              </a:ext>
            </a:extLst>
          </p:cNvPr>
          <p:cNvSpPr txBox="1">
            <a:spLocks/>
          </p:cNvSpPr>
          <p:nvPr/>
        </p:nvSpPr>
        <p:spPr>
          <a:xfrm>
            <a:off x="609600" y="1600200"/>
            <a:ext cx="4495800" cy="4114800"/>
          </a:xfrm>
          <a:prstGeom prst="rect">
            <a:avLst/>
          </a:prstGeom>
        </p:spPr>
        <p:txBody>
          <a:bodyPr vert="horz" lIns="91440" tIns="45720" rIns="91440" bIns="45720" rtlCol="0" anchor="ctr">
            <a:normAutofit/>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Interviewer 1: Have people always had this much trouble injecting, or is this newer?</a:t>
            </a:r>
            <a:endParaRPr lang="en-US" sz="160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1600" i="1">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Respondent: No, no. I don’t think so. I don’t think that the drugs have been so noxious to the veins, either. Powder</a:t>
            </a:r>
            <a:r>
              <a:rPr lang="en-US" sz="1600">
                <a:effectLst/>
                <a:latin typeface="Times New Roman" panose="02020603050405020304" pitchFamily="18" charset="0"/>
                <a:ea typeface="Calibri" panose="020F0502020204030204" pitchFamily="34" charset="0"/>
              </a:rPr>
              <a:t> [cocaine]</a:t>
            </a:r>
            <a:r>
              <a:rPr lang="en-US" sz="1600" i="1">
                <a:effectLst/>
                <a:latin typeface="Times New Roman" panose="02020603050405020304" pitchFamily="18" charset="0"/>
                <a:ea typeface="Calibri" panose="020F0502020204030204" pitchFamily="34" charset="0"/>
              </a:rPr>
              <a:t>, yes. We all know powder kind of destroys your veins, but we really didn’t know – or at least I wasn’t aware that tranq would be just as bad, if not worse, than powder shots.</a:t>
            </a:r>
            <a:endParaRPr lang="en-US" sz="1600">
              <a:effectLst/>
              <a:latin typeface="Times New Roman" panose="02020603050405020304" pitchFamily="18" charset="0"/>
              <a:ea typeface="Calibri" panose="020F0502020204030204" pitchFamily="34" charset="0"/>
            </a:endParaRPr>
          </a:p>
          <a:p>
            <a:pPr marL="0" indent="0">
              <a:buNone/>
            </a:pPr>
            <a:endParaRPr lang="en-US" sz="1600"/>
          </a:p>
        </p:txBody>
      </p:sp>
    </p:spTree>
    <p:extLst>
      <p:ext uri="{BB962C8B-B14F-4D97-AF65-F5344CB8AC3E}">
        <p14:creationId xmlns:p14="http://schemas.microsoft.com/office/powerpoint/2010/main" val="3661257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FA40-1B93-46B9-495B-499739673F7E}"/>
              </a:ext>
            </a:extLst>
          </p:cNvPr>
          <p:cNvSpPr>
            <a:spLocks noGrp="1"/>
          </p:cNvSpPr>
          <p:nvPr>
            <p:ph type="title"/>
          </p:nvPr>
        </p:nvSpPr>
        <p:spPr/>
        <p:txBody>
          <a:bodyPr/>
          <a:lstStyle/>
          <a:p>
            <a:r>
              <a:rPr lang="en-US" sz="2400" dirty="0">
                <a:solidFill>
                  <a:schemeClr val="accent6"/>
                </a:solidFill>
                <a:effectLst/>
                <a:latin typeface="Aptos" panose="020B0004020202020204" pitchFamily="34" charset="0"/>
                <a:ea typeface="Calibri" panose="020F0502020204030204" pitchFamily="34" charset="0"/>
                <a:cs typeface="Times New Roman" panose="02020603050405020304" pitchFamily="18" charset="0"/>
              </a:rPr>
              <a:t>3) vein loss resulted in increased injection attempts, the use of large central veins</a:t>
            </a:r>
            <a:endParaRPr lang="en-US" sz="2000" dirty="0">
              <a:solidFill>
                <a:schemeClr val="accent6"/>
              </a:solidFill>
            </a:endParaRPr>
          </a:p>
        </p:txBody>
      </p:sp>
      <p:sp>
        <p:nvSpPr>
          <p:cNvPr id="3" name="Content Placeholder 2">
            <a:extLst>
              <a:ext uri="{FF2B5EF4-FFF2-40B4-BE49-F238E27FC236}">
                <a16:creationId xmlns:a16="http://schemas.microsoft.com/office/drawing/2014/main" id="{1B0BC194-2E3C-D47D-F7A5-2A2C1CFB1D82}"/>
              </a:ext>
            </a:extLst>
          </p:cNvPr>
          <p:cNvSpPr>
            <a:spLocks noGrp="1"/>
          </p:cNvSpPr>
          <p:nvPr>
            <p:ph sz="quarter" idx="13"/>
          </p:nvPr>
        </p:nvSpPr>
        <p:spPr>
          <a:xfrm>
            <a:off x="609600" y="1600200"/>
            <a:ext cx="4495800" cy="4114800"/>
          </a:xfrm>
        </p:spPr>
        <p:txBody>
          <a:bodyPr anchor="ctr">
            <a:normAutofit/>
          </a:bodyPr>
          <a:lstStyle/>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Interviewer: Tell me about those </a:t>
            </a:r>
            <a:r>
              <a:rPr lang="en-US" sz="1600">
                <a:effectLst/>
                <a:latin typeface="Times New Roman" panose="02020603050405020304" pitchFamily="18" charset="0"/>
                <a:ea typeface="Calibri" panose="020F0502020204030204" pitchFamily="34" charset="0"/>
              </a:rPr>
              <a:t>[large arm wounds]</a:t>
            </a:r>
            <a:r>
              <a:rPr lang="en-US" sz="1600" i="1">
                <a:effectLst/>
                <a:latin typeface="Times New Roman" panose="02020603050405020304" pitchFamily="18" charset="0"/>
                <a:ea typeface="Calibri" panose="020F0502020204030204" pitchFamily="34" charset="0"/>
              </a:rPr>
              <a:t>. How did you get them? How long have they been there?</a:t>
            </a:r>
            <a:endParaRPr lang="en-US" sz="1600">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endParaRPr lang="en-US" sz="1600" i="1">
              <a:effectLst/>
              <a:latin typeface="Times New Roman" panose="02020603050405020304" pitchFamily="18" charset="0"/>
              <a:ea typeface="Calibri" panose="020F0502020204030204" pitchFamily="34" charset="0"/>
            </a:endParaRPr>
          </a:p>
          <a:p>
            <a:pPr marL="0" marR="0" indent="0" algn="just">
              <a:spcBef>
                <a:spcPts val="0"/>
              </a:spcBef>
              <a:spcAft>
                <a:spcPts val="0"/>
              </a:spcAft>
              <a:buNone/>
            </a:pPr>
            <a:r>
              <a:rPr lang="en-US" sz="1600" i="1">
                <a:effectLst/>
                <a:latin typeface="Times New Roman" panose="02020603050405020304" pitchFamily="18" charset="0"/>
                <a:ea typeface="Calibri" panose="020F0502020204030204" pitchFamily="34" charset="0"/>
              </a:rPr>
              <a:t>Respondent: Oh, man. I've had them for about three years now. I got them from... I used all my veins up from shooting the xylazine. It tears your veins apart. You shoot one time, and you lose your veins. So I've gone through every single vein you can dream of in your body from feet, from head to toe, neck, everything.</a:t>
            </a:r>
            <a:endParaRPr lang="en-US" sz="1600">
              <a:effectLst/>
              <a:latin typeface="Times New Roman" panose="02020603050405020304" pitchFamily="18" charset="0"/>
              <a:ea typeface="Calibri" panose="020F0502020204030204" pitchFamily="34" charset="0"/>
            </a:endParaRPr>
          </a:p>
          <a:p>
            <a:pPr marL="0" indent="0">
              <a:buNone/>
            </a:pPr>
            <a:endParaRPr lang="en-US" sz="1600"/>
          </a:p>
        </p:txBody>
      </p:sp>
      <p:pic>
        <p:nvPicPr>
          <p:cNvPr id="4" name="Picture 3">
            <a:extLst>
              <a:ext uri="{FF2B5EF4-FFF2-40B4-BE49-F238E27FC236}">
                <a16:creationId xmlns:a16="http://schemas.microsoft.com/office/drawing/2014/main" id="{3E09029C-2BB2-BBED-EEDA-DB374CECD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13300" y="2095500"/>
            <a:ext cx="4165600" cy="3124200"/>
          </a:xfrm>
          <a:prstGeom prst="rect">
            <a:avLst/>
          </a:prstGeom>
        </p:spPr>
      </p:pic>
      <p:sp>
        <p:nvSpPr>
          <p:cNvPr id="5" name="Arrow: Left 4">
            <a:extLst>
              <a:ext uri="{FF2B5EF4-FFF2-40B4-BE49-F238E27FC236}">
                <a16:creationId xmlns:a16="http://schemas.microsoft.com/office/drawing/2014/main" id="{AB7F12F7-3773-F62A-0A5A-63BC177AE993}"/>
              </a:ext>
            </a:extLst>
          </p:cNvPr>
          <p:cNvSpPr/>
          <p:nvPr/>
        </p:nvSpPr>
        <p:spPr>
          <a:xfrm>
            <a:off x="7842142" y="2814638"/>
            <a:ext cx="1219200" cy="45720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83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34153</TotalTime>
  <Words>1537</Words>
  <Application>Microsoft Office PowerPoint</Application>
  <PresentationFormat>On-screen Show (4:3)</PresentationFormat>
  <Paragraphs>244</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Calibri</vt:lpstr>
      <vt:lpstr>Century Gothic</vt:lpstr>
      <vt:lpstr>Garamond</vt:lpstr>
      <vt:lpstr>Times New Roman</vt:lpstr>
      <vt:lpstr>Horizon</vt:lpstr>
      <vt:lpstr>  </vt:lpstr>
      <vt:lpstr>BACKGROUND: XYLAZINE</vt:lpstr>
      <vt:lpstr>Xylazine: Clinical features</vt:lpstr>
      <vt:lpstr>Qualitative Methodology</vt:lpstr>
      <vt:lpstr>Participants (n=32)</vt:lpstr>
      <vt:lpstr>Qualitative Results</vt:lpstr>
      <vt:lpstr>1) Tranq dope injection caused burning sensations</vt:lpstr>
      <vt:lpstr>2) vein loss occurred following chronic use of tranq dope</vt:lpstr>
      <vt:lpstr>3) vein loss resulted in increased injection attempts, the use of large central veins</vt:lpstr>
      <vt:lpstr>4) wounds, called ‘tranq burns’,  rapidly followed vein loss</vt:lpstr>
      <vt:lpstr>PowerPoint Presentation</vt:lpstr>
      <vt:lpstr>Laboratory ph testing</vt:lpstr>
      <vt:lpstr>PowerPoint Presentation</vt:lpstr>
      <vt:lpstr>Discussion</vt:lpstr>
      <vt:lpstr>Acknowledgements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Opioid “Push” Or Heroin “Pull”:  Regional Disparities in the Heroin Overdose Epidemic</dc:title>
  <dc:creator>Daniel Ciccarone</dc:creator>
  <cp:lastModifiedBy>Ciccarone, Daniel</cp:lastModifiedBy>
  <cp:revision>466</cp:revision>
  <dcterms:created xsi:type="dcterms:W3CDTF">2015-11-08T18:40:06Z</dcterms:created>
  <dcterms:modified xsi:type="dcterms:W3CDTF">2024-11-05T20:15:09Z</dcterms:modified>
</cp:coreProperties>
</file>