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525" r:id="rId3"/>
    <p:sldId id="596" r:id="rId4"/>
    <p:sldId id="600" r:id="rId5"/>
    <p:sldId id="666" r:id="rId6"/>
    <p:sldId id="653" r:id="rId7"/>
    <p:sldId id="602" r:id="rId8"/>
    <p:sldId id="603" r:id="rId9"/>
    <p:sldId id="605" r:id="rId10"/>
    <p:sldId id="655" r:id="rId11"/>
    <p:sldId id="667" r:id="rId12"/>
    <p:sldId id="668" r:id="rId13"/>
    <p:sldId id="670" r:id="rId14"/>
    <p:sldId id="663" r:id="rId15"/>
    <p:sldId id="614" r:id="rId16"/>
    <p:sldId id="664" r:id="rId17"/>
    <p:sldId id="616" r:id="rId18"/>
    <p:sldId id="63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0175" autoAdjust="0"/>
  </p:normalViewPr>
  <p:slideViewPr>
    <p:cSldViewPr snapToGrid="0">
      <p:cViewPr varScale="1">
        <p:scale>
          <a:sx n="79" d="100"/>
          <a:sy n="79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a.gov\pa\Puget%20Sound\VHAPUG\Research\ProjectsAdmin\Alcohol_Projects-Admin\4%20-%20Submitted%20Abstracts%20and%20Presentations\AMERSA%202024\Frost%20--%20COVID%20opioid%20overdose\updated%20opioid%20poisoning%20data%20reques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a.gov\pa\Puget%20Sound\VHAPUG\Research\ProjectsAdmin\Alcohol_Projects-Admin\4%20-%20Submitted%20Abstracts%20and%20Presentations\AMERSA%202024\Frost%20--%20COVID%20opioid%20overdose\updated%20opioid%20poisoning%20data%20reques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'all Veterans'!$B$56:$B$103</c:f>
              <c:numCache>
                <c:formatCode>General</c:formatCode>
                <c:ptCount val="48"/>
                <c:pt idx="0">
                  <c:v>2.6555313949237014E-3</c:v>
                </c:pt>
                <c:pt idx="1">
                  <c:v>2.7478907036148307E-3</c:v>
                </c:pt>
                <c:pt idx="2">
                  <c:v>2.4470134874759152E-3</c:v>
                </c:pt>
                <c:pt idx="3">
                  <c:v>2.4275118004045853E-3</c:v>
                </c:pt>
                <c:pt idx="4">
                  <c:v>2.6455537317756107E-3</c:v>
                </c:pt>
                <c:pt idx="5">
                  <c:v>2.5705461451399412E-3</c:v>
                </c:pt>
                <c:pt idx="6">
                  <c:v>2.7351876107558366E-3</c:v>
                </c:pt>
                <c:pt idx="7">
                  <c:v>2.6757526757526756E-3</c:v>
                </c:pt>
                <c:pt idx="8">
                  <c:v>2.5317434242312972E-3</c:v>
                </c:pt>
                <c:pt idx="9">
                  <c:v>2.1951977620638745E-3</c:v>
                </c:pt>
                <c:pt idx="10">
                  <c:v>2.4771157083970353E-3</c:v>
                </c:pt>
                <c:pt idx="11">
                  <c:v>2.2935779816513763E-3</c:v>
                </c:pt>
                <c:pt idx="12">
                  <c:v>2.7252696277397658E-3</c:v>
                </c:pt>
                <c:pt idx="13">
                  <c:v>2.6418539598671302E-3</c:v>
                </c:pt>
                <c:pt idx="14">
                  <c:v>2.6036100802455941E-3</c:v>
                </c:pt>
                <c:pt idx="15">
                  <c:v>2.5516663744911275E-3</c:v>
                </c:pt>
                <c:pt idx="16">
                  <c:v>2.6133593369088251E-3</c:v>
                </c:pt>
                <c:pt idx="17">
                  <c:v>2.838423702782044E-3</c:v>
                </c:pt>
                <c:pt idx="18">
                  <c:v>2.8235294117647061E-3</c:v>
                </c:pt>
                <c:pt idx="19">
                  <c:v>2.8557457212713936E-3</c:v>
                </c:pt>
                <c:pt idx="20">
                  <c:v>2.7158938833346455E-3</c:v>
                </c:pt>
                <c:pt idx="21">
                  <c:v>1.9751135690302193E-3</c:v>
                </c:pt>
                <c:pt idx="22">
                  <c:v>2.689174600058887E-3</c:v>
                </c:pt>
                <c:pt idx="23">
                  <c:v>2.3172695495070894E-3</c:v>
                </c:pt>
                <c:pt idx="24">
                  <c:v>2.5240076508981917E-3</c:v>
                </c:pt>
                <c:pt idx="25">
                  <c:v>1.7740392281932705E-3</c:v>
                </c:pt>
                <c:pt idx="26">
                  <c:v>1.9121613461615878E-3</c:v>
                </c:pt>
                <c:pt idx="27">
                  <c:v>2.2606924643584522E-3</c:v>
                </c:pt>
                <c:pt idx="28">
                  <c:v>2.3793895635050868E-3</c:v>
                </c:pt>
                <c:pt idx="29">
                  <c:v>2.3759348787240199E-3</c:v>
                </c:pt>
                <c:pt idx="30">
                  <c:v>2.3312934515632155E-3</c:v>
                </c:pt>
                <c:pt idx="31">
                  <c:v>2.1491017589250318E-3</c:v>
                </c:pt>
                <c:pt idx="32">
                  <c:v>1.8617640214102862E-3</c:v>
                </c:pt>
                <c:pt idx="33">
                  <c:v>1.954120645709431E-3</c:v>
                </c:pt>
                <c:pt idx="34">
                  <c:v>1.8171323513692626E-3</c:v>
                </c:pt>
                <c:pt idx="35">
                  <c:v>1.8374802741088221E-3</c:v>
                </c:pt>
                <c:pt idx="36">
                  <c:v>2.4259752637165073E-3</c:v>
                </c:pt>
                <c:pt idx="37">
                  <c:v>2.5422071572909198E-3</c:v>
                </c:pt>
                <c:pt idx="38">
                  <c:v>2.0404176344179384E-3</c:v>
                </c:pt>
                <c:pt idx="39">
                  <c:v>1.9102196752626551E-3</c:v>
                </c:pt>
                <c:pt idx="40">
                  <c:v>2.3205881715066472E-3</c:v>
                </c:pt>
                <c:pt idx="41">
                  <c:v>2.1452252486511086E-3</c:v>
                </c:pt>
                <c:pt idx="42">
                  <c:v>2.2167648273314065E-3</c:v>
                </c:pt>
                <c:pt idx="43">
                  <c:v>2.0165661997484713E-3</c:v>
                </c:pt>
                <c:pt idx="44">
                  <c:v>2.1072755317068934E-3</c:v>
                </c:pt>
                <c:pt idx="45">
                  <c:v>2.4016616902505518E-3</c:v>
                </c:pt>
                <c:pt idx="46">
                  <c:v>2.124753376840188E-3</c:v>
                </c:pt>
                <c:pt idx="47">
                  <c:v>1.9938882989098631E-3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F2-4845-A5C6-C566BF4AE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9672704"/>
        <c:axId val="689675584"/>
      </c:lineChart>
      <c:catAx>
        <c:axId val="68967270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675584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689675584"/>
        <c:scaling>
          <c:orientation val="minMax"/>
          <c:max val="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67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'urban Veterans'!$B$56</c:f>
              <c:strCache>
                <c:ptCount val="1"/>
                <c:pt idx="0">
                  <c:v>% among urban patients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'urban Veterans'!$B$57:$B$104</c:f>
              <c:numCache>
                <c:formatCode>General</c:formatCode>
                <c:ptCount val="48"/>
                <c:pt idx="0">
                  <c:v>3.0577009252181248E-3</c:v>
                </c:pt>
                <c:pt idx="1">
                  <c:v>3.0502360617473876E-3</c:v>
                </c:pt>
                <c:pt idx="2">
                  <c:v>2.8533685601056804E-3</c:v>
                </c:pt>
                <c:pt idx="3">
                  <c:v>2.6935671279180312E-3</c:v>
                </c:pt>
                <c:pt idx="4">
                  <c:v>3.1201248049921998E-3</c:v>
                </c:pt>
                <c:pt idx="5">
                  <c:v>2.7077473119692945E-3</c:v>
                </c:pt>
                <c:pt idx="6">
                  <c:v>3.0612514184677909E-3</c:v>
                </c:pt>
                <c:pt idx="7">
                  <c:v>3.2713362353251549E-3</c:v>
                </c:pt>
                <c:pt idx="8">
                  <c:v>2.961944304868696E-3</c:v>
                </c:pt>
                <c:pt idx="9">
                  <c:v>2.3942537909018356E-3</c:v>
                </c:pt>
                <c:pt idx="10">
                  <c:v>2.7856631204732974E-3</c:v>
                </c:pt>
                <c:pt idx="11">
                  <c:v>2.4258257137525657E-3</c:v>
                </c:pt>
                <c:pt idx="12">
                  <c:v>3.0177890724269376E-3</c:v>
                </c:pt>
                <c:pt idx="13">
                  <c:v>2.8980883252240036E-3</c:v>
                </c:pt>
                <c:pt idx="14">
                  <c:v>2.7630914742687107E-3</c:v>
                </c:pt>
                <c:pt idx="15">
                  <c:v>2.7967930106810859E-3</c:v>
                </c:pt>
                <c:pt idx="16">
                  <c:v>2.8514323784143902E-3</c:v>
                </c:pt>
                <c:pt idx="17">
                  <c:v>3.0018063967697374E-3</c:v>
                </c:pt>
                <c:pt idx="18">
                  <c:v>3.3483338690667524E-3</c:v>
                </c:pt>
                <c:pt idx="19">
                  <c:v>3.1573595911486901E-3</c:v>
                </c:pt>
                <c:pt idx="20">
                  <c:v>3.0459863065394363E-3</c:v>
                </c:pt>
                <c:pt idx="21">
                  <c:v>2.1915584415584414E-3</c:v>
                </c:pt>
                <c:pt idx="22">
                  <c:v>3.0156977840006464E-3</c:v>
                </c:pt>
                <c:pt idx="23">
                  <c:v>2.7223719676549864E-3</c:v>
                </c:pt>
                <c:pt idx="24">
                  <c:v>2.8973734091524506E-3</c:v>
                </c:pt>
                <c:pt idx="25">
                  <c:v>2.1365180234469159E-3</c:v>
                </c:pt>
                <c:pt idx="26">
                  <c:v>2.1576166634394624E-3</c:v>
                </c:pt>
                <c:pt idx="27">
                  <c:v>2.4629852500769682E-3</c:v>
                </c:pt>
                <c:pt idx="28">
                  <c:v>2.6200135226504394E-3</c:v>
                </c:pt>
                <c:pt idx="29">
                  <c:v>2.7271177773990113E-3</c:v>
                </c:pt>
                <c:pt idx="30">
                  <c:v>2.690480279351995E-3</c:v>
                </c:pt>
                <c:pt idx="31">
                  <c:v>2.3875960072490868E-3</c:v>
                </c:pt>
                <c:pt idx="32">
                  <c:v>1.8088458396545689E-3</c:v>
                </c:pt>
                <c:pt idx="33">
                  <c:v>2.1996070035486992E-3</c:v>
                </c:pt>
                <c:pt idx="34">
                  <c:v>2.1940227703984819E-3</c:v>
                </c:pt>
                <c:pt idx="35">
                  <c:v>2.2188240232676681E-3</c:v>
                </c:pt>
                <c:pt idx="36">
                  <c:v>2.7666676690824886E-3</c:v>
                </c:pt>
                <c:pt idx="37">
                  <c:v>3.0199619484794493E-3</c:v>
                </c:pt>
                <c:pt idx="38">
                  <c:v>2.4757706590984572E-3</c:v>
                </c:pt>
                <c:pt idx="39">
                  <c:v>2.1760154738878143E-3</c:v>
                </c:pt>
                <c:pt idx="40">
                  <c:v>2.8094979155338048E-3</c:v>
                </c:pt>
                <c:pt idx="41">
                  <c:v>2.5369212648364593E-3</c:v>
                </c:pt>
                <c:pt idx="42">
                  <c:v>2.6303854875283448E-3</c:v>
                </c:pt>
                <c:pt idx="43">
                  <c:v>2.3549302578346719E-3</c:v>
                </c:pt>
                <c:pt idx="44">
                  <c:v>2.3314963967782957E-3</c:v>
                </c:pt>
                <c:pt idx="45">
                  <c:v>2.7165710836100213E-3</c:v>
                </c:pt>
                <c:pt idx="46">
                  <c:v>2.4883170480063119E-3</c:v>
                </c:pt>
                <c:pt idx="47">
                  <c:v>2.1865225181450999E-3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CC-4157-8012-F20EFA7E6ADB}"/>
            </c:ext>
          </c:extLst>
        </c:ser>
        <c:ser>
          <c:idx val="1"/>
          <c:order val="1"/>
          <c:tx>
            <c:strRef>
              <c:f>'urban Veterans'!$C$56</c:f>
              <c:strCache>
                <c:ptCount val="1"/>
                <c:pt idx="0">
                  <c:v>% among rural patients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'urban Veterans'!$C$57:$C$104</c:f>
              <c:numCache>
                <c:formatCode>General</c:formatCode>
                <c:ptCount val="48"/>
                <c:pt idx="0">
                  <c:v>1.5853570656481949E-3</c:v>
                </c:pt>
                <c:pt idx="1">
                  <c:v>1.9535489472541786E-3</c:v>
                </c:pt>
                <c:pt idx="2">
                  <c:v>1.3677920956014686E-3</c:v>
                </c:pt>
                <c:pt idx="3">
                  <c:v>1.7291066282420749E-3</c:v>
                </c:pt>
                <c:pt idx="4">
                  <c:v>1.3031202490407588E-3</c:v>
                </c:pt>
                <c:pt idx="5">
                  <c:v>2.1534706769076161E-3</c:v>
                </c:pt>
                <c:pt idx="6">
                  <c:v>1.8034915596595008E-3</c:v>
                </c:pt>
                <c:pt idx="7">
                  <c:v>1.0813928339701536E-3</c:v>
                </c:pt>
                <c:pt idx="8">
                  <c:v>1.3836294785901544E-3</c:v>
                </c:pt>
                <c:pt idx="9">
                  <c:v>1.6843647015745149E-3</c:v>
                </c:pt>
                <c:pt idx="10">
                  <c:v>1.5871870716398528E-3</c:v>
                </c:pt>
                <c:pt idx="11">
                  <c:v>1.9543973941368079E-3</c:v>
                </c:pt>
                <c:pt idx="12">
                  <c:v>1.9508670520231213E-3</c:v>
                </c:pt>
                <c:pt idx="13">
                  <c:v>1.9634935641044287E-3</c:v>
                </c:pt>
                <c:pt idx="14">
                  <c:v>2.1878646441073511E-3</c:v>
                </c:pt>
                <c:pt idx="15">
                  <c:v>1.9010016816553338E-3</c:v>
                </c:pt>
                <c:pt idx="16">
                  <c:v>1.9812151452891107E-3</c:v>
                </c:pt>
                <c:pt idx="17">
                  <c:v>2.2677395757132405E-3</c:v>
                </c:pt>
                <c:pt idx="18">
                  <c:v>1.4024210215529968E-3</c:v>
                </c:pt>
                <c:pt idx="19">
                  <c:v>1.9102196752626551E-3</c:v>
                </c:pt>
                <c:pt idx="20">
                  <c:v>1.8455632659087555E-3</c:v>
                </c:pt>
                <c:pt idx="21">
                  <c:v>1.3365013365013365E-3</c:v>
                </c:pt>
                <c:pt idx="22">
                  <c:v>1.8242848803269119E-3</c:v>
                </c:pt>
                <c:pt idx="23">
                  <c:v>1.238976750965673E-3</c:v>
                </c:pt>
                <c:pt idx="24">
                  <c:v>1.5350877192982456E-3</c:v>
                </c:pt>
                <c:pt idx="25">
                  <c:v>8.1097021527572991E-4</c:v>
                </c:pt>
                <c:pt idx="26">
                  <c:v>1.2645986758907982E-3</c:v>
                </c:pt>
                <c:pt idx="27">
                  <c:v>1.6563770516488481E-3</c:v>
                </c:pt>
                <c:pt idx="28">
                  <c:v>1.746791220475431E-3</c:v>
                </c:pt>
                <c:pt idx="29">
                  <c:v>1.3728929906185645E-3</c:v>
                </c:pt>
                <c:pt idx="30">
                  <c:v>1.3831258644536654E-3</c:v>
                </c:pt>
                <c:pt idx="31">
                  <c:v>1.5303389700818731E-3</c:v>
                </c:pt>
                <c:pt idx="32">
                  <c:v>2.0183201366247476E-3</c:v>
                </c:pt>
                <c:pt idx="33">
                  <c:v>1.2440712230775211E-3</c:v>
                </c:pt>
                <c:pt idx="34">
                  <c:v>8.4771886559802708E-4</c:v>
                </c:pt>
                <c:pt idx="35">
                  <c:v>8.5643101837433824E-4</c:v>
                </c:pt>
                <c:pt idx="36">
                  <c:v>1.5566625155666251E-3</c:v>
                </c:pt>
                <c:pt idx="37">
                  <c:v>1.3234721681588167E-3</c:v>
                </c:pt>
                <c:pt idx="38">
                  <c:v>9.3146006364977106E-4</c:v>
                </c:pt>
                <c:pt idx="39">
                  <c:v>1.2389654638376955E-3</c:v>
                </c:pt>
                <c:pt idx="40">
                  <c:v>1.0047144292449186E-3</c:v>
                </c:pt>
                <c:pt idx="41">
                  <c:v>1.1564258731015342E-3</c:v>
                </c:pt>
                <c:pt idx="42">
                  <c:v>1.1653200745804849E-3</c:v>
                </c:pt>
                <c:pt idx="43">
                  <c:v>1.0831721470019341E-3</c:v>
                </c:pt>
                <c:pt idx="44">
                  <c:v>1.5483471394286599E-3</c:v>
                </c:pt>
                <c:pt idx="45">
                  <c:v>1.6184971098265897E-3</c:v>
                </c:pt>
                <c:pt idx="46">
                  <c:v>1.2205355099549928E-3</c:v>
                </c:pt>
                <c:pt idx="47">
                  <c:v>1.5206812652068127E-3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CC-4157-8012-F20EFA7E6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887624"/>
        <c:axId val="495887984"/>
      </c:lineChart>
      <c:catAx>
        <c:axId val="4958876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87984"/>
        <c:crosses val="autoZero"/>
        <c:auto val="1"/>
        <c:lblAlgn val="ctr"/>
        <c:lblOffset val="100"/>
        <c:tickLblSkip val="6"/>
        <c:noMultiLvlLbl val="0"/>
      </c:catAx>
      <c:valAx>
        <c:axId val="495887984"/>
        <c:scaling>
          <c:orientation val="minMax"/>
          <c:max val="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87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0783361378695222"/>
          <c:y val="0.163102969786419"/>
          <c:w val="0.31877005275481868"/>
          <c:h val="0.1483622598022080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D80A9-C979-41A6-8F8C-B39425A1071D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42A19-0612-40CB-83F6-A02E1BCC8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8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00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53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54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55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05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60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8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89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9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65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63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01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01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7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54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52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1E7C4-AC30-4A99-962C-15594DB0EF8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51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1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6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2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1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9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3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6014E-A38E-4383-A943-0E47E344AFB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B2640-92C8-4A45-91CB-10EFF662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deline.frost@v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adeline.frost@va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14" y="3107739"/>
            <a:ext cx="8284781" cy="1524000"/>
          </a:xfrm>
        </p:spPr>
        <p:txBody>
          <a:bodyPr>
            <a:noAutofit/>
          </a:bodyPr>
          <a:lstStyle/>
          <a:p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600" b="1" dirty="0">
                <a:latin typeface="+mn-lt"/>
              </a:rPr>
              <a:t>Trends in nonfatal opioid overdose among Veterans Health Administration patients with opioid use disorder following COVID-related policy changes for opioid use disorder treatment </a:t>
            </a:r>
            <a:br>
              <a:rPr lang="en-US" sz="32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800" dirty="0">
                <a:latin typeface="+mn-lt"/>
              </a:rPr>
              <a:t>AMERSA National Conference</a:t>
            </a:r>
            <a:br>
              <a:rPr lang="en-US" sz="2800" dirty="0">
                <a:latin typeface="+mn-lt"/>
              </a:rPr>
            </a:br>
            <a:br>
              <a:rPr lang="en-US" sz="700" dirty="0">
                <a:latin typeface="+mn-lt"/>
              </a:rPr>
            </a:br>
            <a:r>
              <a:rPr lang="en-US" sz="2800" dirty="0">
                <a:latin typeface="+mn-lt"/>
              </a:rPr>
              <a:t>November 16, 2024</a:t>
            </a:r>
            <a:br>
              <a:rPr lang="en-US" sz="2800" dirty="0">
                <a:solidFill>
                  <a:srgbClr val="002060"/>
                </a:solidFill>
              </a:rPr>
            </a:br>
            <a:br>
              <a:rPr lang="en-US" sz="2800" dirty="0">
                <a:solidFill>
                  <a:srgbClr val="002060"/>
                </a:solidFill>
              </a:rPr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Rectangle 84"/>
          <p:cNvSpPr>
            <a:spLocks noChangeArrowheads="1"/>
          </p:cNvSpPr>
          <p:nvPr/>
        </p:nvSpPr>
        <p:spPr bwMode="auto">
          <a:xfrm>
            <a:off x="15457" y="4192858"/>
            <a:ext cx="9113085" cy="121920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/>
          <a:lstStyle/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dirty="0"/>
              <a:t>Madeline C. Frost, PhD, MPH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sz="700" dirty="0"/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u="sng" dirty="0">
                <a:solidFill>
                  <a:srgbClr val="000066"/>
                </a:solidFill>
                <a:hlinkClick r:id="rId3"/>
              </a:rPr>
              <a:t>Madeline.Frost@va.gov</a:t>
            </a:r>
            <a:r>
              <a:rPr lang="en-US" u="sng" dirty="0">
                <a:solidFill>
                  <a:srgbClr val="000066"/>
                </a:solidFill>
              </a:rPr>
              <a:t> 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sz="700" u="sng" dirty="0">
              <a:solidFill>
                <a:srgbClr val="000066"/>
              </a:solidFill>
            </a:endParaRP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Postdoctoral Fellow, VA Puget Sound Health Systems Research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Research Scientist, University of Washington Dept. of Health Systems &amp; Population Health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dirty="0"/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7" name="Picture 6" descr="A picture containing knife&#10;&#10;Description automatically generated">
            <a:extLst>
              <a:ext uri="{FF2B5EF4-FFF2-40B4-BE49-F238E27FC236}">
                <a16:creationId xmlns:a16="http://schemas.microsoft.com/office/drawing/2014/main" id="{C9D9137A-0BD9-4811-832E-8B672898D3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6" t="8261" r="6956" b="14949"/>
          <a:stretch/>
        </p:blipFill>
        <p:spPr>
          <a:xfrm>
            <a:off x="2553629" y="5859607"/>
            <a:ext cx="2018370" cy="900201"/>
          </a:xfrm>
          <a:prstGeom prst="rect">
            <a:avLst/>
          </a:prstGeom>
        </p:spPr>
      </p:pic>
      <p:pic>
        <p:nvPicPr>
          <p:cNvPr id="8" name="Picture 6" descr="Seattle-Denver Center of Innovation (COIN) Home">
            <a:extLst>
              <a:ext uri="{FF2B5EF4-FFF2-40B4-BE49-F238E27FC236}">
                <a16:creationId xmlns:a16="http://schemas.microsoft.com/office/drawing/2014/main" id="{8C39E605-D052-4436-AE72-221B233A9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7" y="5890013"/>
            <a:ext cx="1587638" cy="86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lorado Public Health Association ...">
            <a:extLst>
              <a:ext uri="{FF2B5EF4-FFF2-40B4-BE49-F238E27FC236}">
                <a16:creationId xmlns:a16="http://schemas.microsoft.com/office/drawing/2014/main" id="{92F66549-696D-869D-2E26-918550DB2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173" y="6015336"/>
            <a:ext cx="3761422" cy="55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69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Results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10668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3200" dirty="0"/>
              <a:t>Demographic characteristics of sample (N=110,144 unique patients):</a:t>
            </a:r>
          </a:p>
          <a:p>
            <a:pPr>
              <a:spcBef>
                <a:spcPts val="0"/>
              </a:spcBef>
            </a:pPr>
            <a:endParaRPr lang="en-US" sz="700" dirty="0"/>
          </a:p>
          <a:p>
            <a:pPr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Mean age was 56 years (SD: 14.5)</a:t>
            </a:r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endParaRPr lang="en-US" sz="800" dirty="0"/>
          </a:p>
          <a:p>
            <a:pPr lvl="1">
              <a:spcBef>
                <a:spcPts val="0"/>
              </a:spcBef>
            </a:pPr>
            <a:r>
              <a:rPr lang="en-US" sz="2800" dirty="0"/>
              <a:t>92% male, 8% female</a:t>
            </a:r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endParaRPr lang="en-US" sz="8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</a:pPr>
            <a:r>
              <a:rPr lang="en-US" sz="2800" dirty="0"/>
              <a:t>73% White, 18% Black, 1% Asian or Pacific Islander, 1% American Indian or Alaska Native, 1% Multiple race</a:t>
            </a:r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5% Hispanic ethnicity</a:t>
            </a:r>
          </a:p>
          <a:p>
            <a:pPr lvl="1">
              <a:spcBef>
                <a:spcPts val="0"/>
              </a:spcBef>
            </a:pPr>
            <a:endParaRPr lang="en-US" sz="8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</a:pPr>
            <a:endParaRPr lang="en-US" sz="7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7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Results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9B5E9D8-D43C-5000-FC85-A577910EA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737884"/>
              </p:ext>
            </p:extLst>
          </p:nvPr>
        </p:nvGraphicFramePr>
        <p:xfrm>
          <a:off x="446568" y="1663995"/>
          <a:ext cx="8091376" cy="4854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403B2DA-E02C-C888-06A0-14A3EA7B0AFF}"/>
              </a:ext>
            </a:extLst>
          </p:cNvPr>
          <p:cNvCxnSpPr>
            <a:cxnSpLocks/>
          </p:cNvCxnSpPr>
          <p:nvPr/>
        </p:nvCxnSpPr>
        <p:spPr>
          <a:xfrm flipV="1">
            <a:off x="4795284" y="1852654"/>
            <a:ext cx="0" cy="43039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3404F97-9480-AEC5-3F46-821663B1E069}"/>
              </a:ext>
            </a:extLst>
          </p:cNvPr>
          <p:cNvSpPr txBox="1"/>
          <p:nvPr/>
        </p:nvSpPr>
        <p:spPr>
          <a:xfrm>
            <a:off x="202019" y="820364"/>
            <a:ext cx="8633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Monthly % of national VHA patients with OUD with nonfatal opioid-involved overdose treated in VHA, March 2018-February 2022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AE6F4-EE08-CD41-F245-EA6D3428F0CE}"/>
              </a:ext>
            </a:extLst>
          </p:cNvPr>
          <p:cNvSpPr txBox="1"/>
          <p:nvPr/>
        </p:nvSpPr>
        <p:spPr>
          <a:xfrm>
            <a:off x="4316817" y="6478226"/>
            <a:ext cx="893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20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1099BB-8299-EED5-9505-203CEBDB63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429758"/>
              </p:ext>
            </p:extLst>
          </p:nvPr>
        </p:nvGraphicFramePr>
        <p:xfrm>
          <a:off x="419204" y="1765997"/>
          <a:ext cx="8305592" cy="4751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Results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403B2DA-E02C-C888-06A0-14A3EA7B0AFF}"/>
              </a:ext>
            </a:extLst>
          </p:cNvPr>
          <p:cNvCxnSpPr>
            <a:cxnSpLocks/>
          </p:cNvCxnSpPr>
          <p:nvPr/>
        </p:nvCxnSpPr>
        <p:spPr>
          <a:xfrm flipV="1">
            <a:off x="4827181" y="1945758"/>
            <a:ext cx="0" cy="4189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3404F97-9480-AEC5-3F46-821663B1E069}"/>
              </a:ext>
            </a:extLst>
          </p:cNvPr>
          <p:cNvSpPr txBox="1"/>
          <p:nvPr/>
        </p:nvSpPr>
        <p:spPr>
          <a:xfrm>
            <a:off x="202019" y="820364"/>
            <a:ext cx="8633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Monthly % of national VHA patients with OUD with nonfatal opioid-involved overdose treated in VHA, March 2018-February 2022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655B27-24B3-9519-1A9E-71A7708747E9}"/>
              </a:ext>
            </a:extLst>
          </p:cNvPr>
          <p:cNvSpPr txBox="1"/>
          <p:nvPr/>
        </p:nvSpPr>
        <p:spPr>
          <a:xfrm>
            <a:off x="4316817" y="6478226"/>
            <a:ext cx="893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61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Results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10668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3200" dirty="0"/>
              <a:t>The majority of nonfatal overdoses treated in VHA during the study period were prescription opioid-involved overdoses.</a:t>
            </a:r>
          </a:p>
          <a:p>
            <a:pPr>
              <a:spcBef>
                <a:spcPts val="0"/>
              </a:spcBef>
            </a:pPr>
            <a:endParaRPr lang="en-US" sz="700" dirty="0"/>
          </a:p>
          <a:p>
            <a:pPr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Range from 42% to 76% within each month</a:t>
            </a:r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Average of 57% over all months</a:t>
            </a:r>
          </a:p>
          <a:p>
            <a:pPr lvl="1">
              <a:spcBef>
                <a:spcPts val="0"/>
              </a:spcBef>
            </a:pPr>
            <a:endParaRPr lang="en-US" sz="2800" dirty="0"/>
          </a:p>
          <a:p>
            <a:pPr lvl="1">
              <a:spcBef>
                <a:spcPts val="0"/>
              </a:spcBef>
            </a:pPr>
            <a:endParaRPr lang="en-US" sz="8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</a:pPr>
            <a:endParaRPr lang="en-US" sz="7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41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Discussion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848360"/>
            <a:ext cx="8686800" cy="6009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2800" dirty="0"/>
              <a:t>During a period when opioid overdoses were increasing in the broader population, nonfatal opioid overdoses treated in VHA among VHA patients with diagnosed OUD remained stable before and after COVID-related policy changes.</a:t>
            </a:r>
          </a:p>
          <a:p>
            <a:pPr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400" dirty="0"/>
              <a:t>This was true for patients in both urban and rural areas.</a:t>
            </a:r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/>
              <a:t>Increased flexibility in  MOUD policies may have helped prevent increases in overdose during this time period for people with diagnosed OUD, but other factors may be contributing to these findings.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lvl="1"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954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Discussion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454955"/>
            <a:ext cx="8686800" cy="2192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endParaRPr lang="en-US" sz="11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:</a:t>
            </a:r>
          </a:p>
        </p:txBody>
      </p:sp>
      <p:pic>
        <p:nvPicPr>
          <p:cNvPr id="5122" name="Picture 2" descr="Synthetic opioids other than methadone (primarily fentanyl) were the main driver of drug overdose deaths with a over 7.5-fold increase from 2015 to 2022">
            <a:extLst>
              <a:ext uri="{FF2B5EF4-FFF2-40B4-BE49-F238E27FC236}">
                <a16:creationId xmlns:a16="http://schemas.microsoft.com/office/drawing/2014/main" id="{66FF409F-73AB-7F50-F43D-D5B8D626F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43" y="1818167"/>
            <a:ext cx="6661913" cy="47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9F98F9-32FA-4EFE-278F-5830BF703870}"/>
              </a:ext>
            </a:extLst>
          </p:cNvPr>
          <p:cNvSpPr txBox="1"/>
          <p:nvPr/>
        </p:nvSpPr>
        <p:spPr>
          <a:xfrm>
            <a:off x="228600" y="794174"/>
            <a:ext cx="8836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large proportion of the overdoses captured in our outcome were prescription opioid-involved overdoses, which are not driving broader increases in overdose deaths.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CBDBA7-C15B-36EC-45FA-B4F0D7C3B9A1}"/>
              </a:ext>
            </a:extLst>
          </p:cNvPr>
          <p:cNvSpPr txBox="1"/>
          <p:nvPr/>
        </p:nvSpPr>
        <p:spPr>
          <a:xfrm>
            <a:off x="-86865" y="6425998"/>
            <a:ext cx="91518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Source</a:t>
            </a:r>
            <a:r>
              <a:rPr lang="en-US" sz="1600" dirty="0"/>
              <a:t>: NIDA, 2024, Drug Overdose Deaths: Facts and Figures </a:t>
            </a:r>
          </a:p>
        </p:txBody>
      </p:sp>
    </p:spTree>
    <p:extLst>
      <p:ext uri="{BB962C8B-B14F-4D97-AF65-F5344CB8AC3E}">
        <p14:creationId xmlns:p14="http://schemas.microsoft.com/office/powerpoint/2010/main" val="3861738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Discussion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848360"/>
            <a:ext cx="8686800" cy="6009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endParaRPr lang="en-US" sz="1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Further research is needed to understand these trends:</a:t>
            </a:r>
          </a:p>
          <a:p>
            <a:pPr>
              <a:spcBef>
                <a:spcPts val="0"/>
              </a:spcBef>
            </a:pPr>
            <a:endParaRPr lang="en-US" sz="800" dirty="0"/>
          </a:p>
          <a:p>
            <a:pPr lvl="1">
              <a:spcBef>
                <a:spcPts val="0"/>
              </a:spcBef>
            </a:pPr>
            <a:r>
              <a:rPr lang="en-US" sz="2800" dirty="0"/>
              <a:t>Compare trends in nonfatal overdoses among VHA patients with and without diagnosed OUD over the same time period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Examine trends in fatal overdoses among VHA patients with diagnosed OUD over the same time period</a:t>
            </a:r>
          </a:p>
          <a:p>
            <a:pPr lvl="1">
              <a:spcBef>
                <a:spcPts val="0"/>
              </a:spcBef>
            </a:pPr>
            <a:endParaRPr lang="en-US" sz="800" dirty="0"/>
          </a:p>
          <a:p>
            <a:pPr lvl="1">
              <a:spcBef>
                <a:spcPts val="0"/>
              </a:spcBef>
            </a:pPr>
            <a:r>
              <a:rPr lang="en-US" sz="2800" dirty="0"/>
              <a:t>Examine trends among patients with diagnosed OUD in another clinical setting that sees more fentanyl-involved overdoses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Limitations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1502228"/>
            <a:ext cx="8686800" cy="4014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 marL="0" indent="0">
              <a:spcBef>
                <a:spcPts val="0"/>
              </a:spcBef>
              <a:buNone/>
            </a:pPr>
            <a:endParaRPr lang="en-US" sz="900" dirty="0"/>
          </a:p>
          <a:p>
            <a:pPr>
              <a:spcBef>
                <a:spcPts val="0"/>
              </a:spcBef>
            </a:pPr>
            <a:endParaRPr lang="en-US" sz="900" dirty="0"/>
          </a:p>
          <a:p>
            <a:pPr>
              <a:spcBef>
                <a:spcPts val="0"/>
              </a:spcBef>
            </a:pPr>
            <a:r>
              <a:rPr lang="en-US" sz="3200" dirty="0"/>
              <a:t>OUD may not be diagnosed or documented in EHR for some patients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/>
          </a:p>
          <a:p>
            <a:pPr>
              <a:spcBef>
                <a:spcPts val="0"/>
              </a:spcBef>
            </a:pPr>
            <a:r>
              <a:rPr lang="en-US" sz="3200" dirty="0"/>
              <a:t>Outcome does not include fatal overdoses or nonfatal overdoses treated outside of VHA</a:t>
            </a:r>
          </a:p>
          <a:p>
            <a:pPr>
              <a:spcBef>
                <a:spcPts val="0"/>
              </a:spcBef>
            </a:pPr>
            <a:endParaRPr lang="en-US" sz="900" dirty="0"/>
          </a:p>
          <a:p>
            <a:pPr>
              <a:spcBef>
                <a:spcPts val="0"/>
              </a:spcBef>
            </a:pPr>
            <a:r>
              <a:rPr lang="en-US" sz="3200" dirty="0"/>
              <a:t>Results may not be generalizable outside of the VHA setting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5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14" y="3107739"/>
            <a:ext cx="8284781" cy="1524000"/>
          </a:xfrm>
        </p:spPr>
        <p:txBody>
          <a:bodyPr>
            <a:noAutofit/>
          </a:bodyPr>
          <a:lstStyle/>
          <a:p>
            <a:br>
              <a:rPr lang="en-US" sz="3200" dirty="0">
                <a:solidFill>
                  <a:srgbClr val="002060"/>
                </a:solidFill>
              </a:rPr>
            </a:br>
            <a:br>
              <a:rPr lang="en-US" sz="2800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rgbClr val="002060"/>
                </a:solidFill>
              </a:rPr>
            </a:b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Rectangle 84"/>
          <p:cNvSpPr>
            <a:spLocks noChangeArrowheads="1"/>
          </p:cNvSpPr>
          <p:nvPr/>
        </p:nvSpPr>
        <p:spPr bwMode="auto">
          <a:xfrm>
            <a:off x="0" y="3654505"/>
            <a:ext cx="9113085" cy="121920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/>
          <a:lstStyle/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dirty="0"/>
              <a:t>Madeline Frost, PhD, MPH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sz="700" dirty="0"/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u="sng" dirty="0">
                <a:solidFill>
                  <a:srgbClr val="000066"/>
                </a:solidFill>
                <a:hlinkClick r:id="rId3"/>
              </a:rPr>
              <a:t>Madeline.Frost@va.gov</a:t>
            </a:r>
            <a:r>
              <a:rPr lang="en-US" u="sng" dirty="0">
                <a:solidFill>
                  <a:srgbClr val="000066"/>
                </a:solidFill>
              </a:rPr>
              <a:t> 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sz="700" u="sng" dirty="0">
              <a:solidFill>
                <a:srgbClr val="000066"/>
              </a:solidFill>
            </a:endParaRP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Postdoctoral Fellow, VA Puget Sound Health Systems Research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Research Scientist, University of Washington Dept. of Health Systems &amp; Population Health</a:t>
            </a:r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dirty="0"/>
          </a:p>
          <a:p>
            <a:pPr marL="342891" indent="-342891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46D52FE-2F6B-46DB-B6F1-AF3AB557E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31282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Thank you!</a:t>
            </a:r>
          </a:p>
        </p:txBody>
      </p:sp>
      <p:pic>
        <p:nvPicPr>
          <p:cNvPr id="2" name="Picture 1" descr="A picture containing knife&#10;&#10;Description automatically generated">
            <a:extLst>
              <a:ext uri="{FF2B5EF4-FFF2-40B4-BE49-F238E27FC236}">
                <a16:creationId xmlns:a16="http://schemas.microsoft.com/office/drawing/2014/main" id="{8BBC791B-1617-BAD2-6093-389D4DD6B06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6" t="8261" r="6956" b="14949"/>
          <a:stretch/>
        </p:blipFill>
        <p:spPr>
          <a:xfrm>
            <a:off x="2553629" y="5859607"/>
            <a:ext cx="2018370" cy="900201"/>
          </a:xfrm>
          <a:prstGeom prst="rect">
            <a:avLst/>
          </a:prstGeom>
        </p:spPr>
      </p:pic>
      <p:pic>
        <p:nvPicPr>
          <p:cNvPr id="3" name="Picture 6" descr="Seattle-Denver Center of Innovation (COIN) Home">
            <a:extLst>
              <a:ext uri="{FF2B5EF4-FFF2-40B4-BE49-F238E27FC236}">
                <a16:creationId xmlns:a16="http://schemas.microsoft.com/office/drawing/2014/main" id="{F8CCADDD-A6CC-462E-5C97-137FC9171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7" y="5890013"/>
            <a:ext cx="1587638" cy="86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ado Public Health Association ...">
            <a:extLst>
              <a:ext uri="{FF2B5EF4-FFF2-40B4-BE49-F238E27FC236}">
                <a16:creationId xmlns:a16="http://schemas.microsoft.com/office/drawing/2014/main" id="{0633A5B2-57A0-4B07-21F6-012BAF370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173" y="6015336"/>
            <a:ext cx="3761422" cy="55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53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Co-authors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873760"/>
            <a:ext cx="8686800" cy="59842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2600" dirty="0"/>
              <a:t>Pramit Maskey, BS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Jessica A. Chen, PhD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Evan P. Carey, PhD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David S. Fink, PhD, MPH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Julia A. Dunn, M.Sc.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Olivia V. Fletcher, MS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Varuna Ravi, BS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Emily C. Williams, PhD, MPH</a:t>
            </a:r>
          </a:p>
          <a:p>
            <a:pPr>
              <a:spcBef>
                <a:spcPts val="0"/>
              </a:spcBef>
            </a:pPr>
            <a:endParaRPr lang="en-US" sz="26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Institutions: </a:t>
            </a:r>
            <a:r>
              <a:rPr lang="en-US" dirty="0"/>
              <a:t>VA Eastern Colorado Health Systems Research; VA Puget Sound Health Systems Research; University of Colorado Department of Biostatistics and Informatics; University of Washington Department of Psychiatry and Behavioral Sciences; University of Washington Department of Health Systems and Population Health; New York State Psychiatric Institute</a:t>
            </a:r>
          </a:p>
        </p:txBody>
      </p:sp>
    </p:spTree>
    <p:extLst>
      <p:ext uri="{BB962C8B-B14F-4D97-AF65-F5344CB8AC3E}">
        <p14:creationId xmlns:p14="http://schemas.microsoft.com/office/powerpoint/2010/main" val="266742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4658" y="9144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b="1" dirty="0"/>
              <a:t>Support: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US" dirty="0"/>
              <a:t>National Institute on Drug Abuse R01DA056232</a:t>
            </a:r>
          </a:p>
          <a:p>
            <a:pPr>
              <a:spcBef>
                <a:spcPts val="0"/>
              </a:spcBef>
            </a:pPr>
            <a:r>
              <a:rPr lang="en-US" dirty="0"/>
              <a:t>VA Advanced Fellowship Program in HSR, Office of Academic Affiliations, US Department of Veterans Affairs</a:t>
            </a:r>
            <a:endParaRPr lang="en-US" b="1" dirty="0">
              <a:ea typeface="ＭＳ Ｐゴシック" charset="-128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ea typeface="ＭＳ Ｐゴシック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ea typeface="ＭＳ Ｐゴシック" charset="-128"/>
              </a:rPr>
              <a:t>Disclosures: </a:t>
            </a:r>
            <a:r>
              <a:rPr lang="en-US" dirty="0">
                <a:ea typeface="ＭＳ Ｐゴシック" charset="-128"/>
              </a:rPr>
              <a:t>None.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highlight>
                <a:srgbClr val="FFFF00"/>
              </a:highlight>
              <a:ea typeface="ＭＳ Ｐゴシック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ea typeface="ＭＳ Ｐゴシック" charset="-128"/>
              </a:rPr>
              <a:t>Disclaimer</a:t>
            </a:r>
            <a:r>
              <a:rPr lang="en-US" dirty="0">
                <a:ea typeface="ＭＳ Ｐゴシック" charset="-128"/>
              </a:rPr>
              <a:t>: The opinions expressed in this work are the authors’ and do not necessarily reflect those of the Department of Veterans Affairs or the United States Government.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304372-7857-45A7-89F2-7AAD995B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883" y="0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Acknowledgments</a:t>
            </a:r>
          </a:p>
        </p:txBody>
      </p:sp>
    </p:spTree>
    <p:extLst>
      <p:ext uri="{BB962C8B-B14F-4D97-AF65-F5344CB8AC3E}">
        <p14:creationId xmlns:p14="http://schemas.microsoft.com/office/powerpoint/2010/main" val="348090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Background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909320"/>
            <a:ext cx="8686800" cy="1340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2600" dirty="0"/>
              <a:t>Opioid-involved overdose deaths have increased substantially in the U.S.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C19F54-A331-C73D-FB38-56363E316BE5}"/>
              </a:ext>
            </a:extLst>
          </p:cNvPr>
          <p:cNvSpPr txBox="1"/>
          <p:nvPr/>
        </p:nvSpPr>
        <p:spPr>
          <a:xfrm>
            <a:off x="-7883" y="6370320"/>
            <a:ext cx="91518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Source</a:t>
            </a:r>
            <a:r>
              <a:rPr lang="en-US" sz="1600" dirty="0"/>
              <a:t>: NIDA, 2024, Drug Overdose Deaths: Facts and Figures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246CB3-ABA7-A23C-74B7-18FCF1402B6E}"/>
              </a:ext>
            </a:extLst>
          </p:cNvPr>
          <p:cNvSpPr txBox="1"/>
          <p:nvPr/>
        </p:nvSpPr>
        <p:spPr>
          <a:xfrm>
            <a:off x="5807500" y="2633782"/>
            <a:ext cx="323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From 2019 to 2022, there was a 64% increase.</a:t>
            </a:r>
          </a:p>
        </p:txBody>
      </p:sp>
      <p:pic>
        <p:nvPicPr>
          <p:cNvPr id="2050" name="Picture 2" descr="Drug overdose deaths involving any opioid―prescription opioids (including natural and semi-synthetic opioids and methadone), other synthetic opioids other than methadone (primarily fentanyl), and heroin―continued to rise through 2022 with 81,806 deaths. More than 71% of deaths occurred among males">
            <a:extLst>
              <a:ext uri="{FF2B5EF4-FFF2-40B4-BE49-F238E27FC236}">
                <a16:creationId xmlns:a16="http://schemas.microsoft.com/office/drawing/2014/main" id="{C33C57C4-0212-8D60-0D66-69E0C52A4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0" y="2060294"/>
            <a:ext cx="5577777" cy="418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ACBDE9-508E-B2D1-67E6-CBC76064A022}"/>
              </a:ext>
            </a:extLst>
          </p:cNvPr>
          <p:cNvSpPr txBox="1"/>
          <p:nvPr/>
        </p:nvSpPr>
        <p:spPr>
          <a:xfrm>
            <a:off x="5807500" y="3972560"/>
            <a:ext cx="3417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During this period, the sharpest increase coincided with the COVID-19 pandemic.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610E10-9ED7-87D5-B2B5-3D094844A190}"/>
              </a:ext>
            </a:extLst>
          </p:cNvPr>
          <p:cNvSpPr txBox="1"/>
          <p:nvPr/>
        </p:nvSpPr>
        <p:spPr>
          <a:xfrm>
            <a:off x="4768002" y="2612667"/>
            <a:ext cx="94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COVID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CA74A2-0C22-9CDC-C3DE-F804AA423277}"/>
              </a:ext>
            </a:extLst>
          </p:cNvPr>
          <p:cNvSpPr/>
          <p:nvPr/>
        </p:nvSpPr>
        <p:spPr>
          <a:xfrm>
            <a:off x="4849792" y="2964095"/>
            <a:ext cx="664314" cy="2578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4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Background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10668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2600" dirty="0"/>
              <a:t>Medications for opioid use disorder (MOUD) prevent overdose among people with OUD.</a:t>
            </a:r>
          </a:p>
          <a:p>
            <a:pPr>
              <a:spcBef>
                <a:spcPts val="0"/>
              </a:spcBef>
            </a:pPr>
            <a:endParaRPr lang="en-US" sz="2600" dirty="0"/>
          </a:p>
          <a:p>
            <a:pPr>
              <a:spcBef>
                <a:spcPts val="0"/>
              </a:spcBef>
            </a:pPr>
            <a:r>
              <a:rPr lang="en-US" sz="2600" dirty="0"/>
              <a:t>The COVID-19 pandemic prompted federal policy changes that increased flexibility in the provision of MOUD.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/>
          </a:p>
          <a:p>
            <a:pPr>
              <a:spcBef>
                <a:spcPts val="0"/>
              </a:spcBef>
            </a:pPr>
            <a:r>
              <a:rPr lang="en-US" sz="2600" dirty="0"/>
              <a:t>Increased flexibility in telehealth provision of buprenorphine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800" dirty="0"/>
              <a:t>Increased flexibility for take-home doses of methadone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E2A6C9-685C-CF22-31B7-9FC5D477576D}"/>
              </a:ext>
            </a:extLst>
          </p:cNvPr>
          <p:cNvSpPr txBox="1"/>
          <p:nvPr/>
        </p:nvSpPr>
        <p:spPr>
          <a:xfrm>
            <a:off x="499269" y="5927190"/>
            <a:ext cx="8416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Wakeman SE, et al. </a:t>
            </a:r>
            <a:r>
              <a:rPr lang="en-US" sz="1200" i="1" dirty="0"/>
              <a:t>JAMA </a:t>
            </a:r>
            <a:r>
              <a:rPr lang="en-US" sz="1200" i="1" dirty="0" err="1"/>
              <a:t>Netw</a:t>
            </a:r>
            <a:r>
              <a:rPr lang="en-US" sz="1200" i="1" dirty="0"/>
              <a:t> Open</a:t>
            </a:r>
            <a:r>
              <a:rPr lang="en-US" sz="1200" dirty="0"/>
              <a:t>. 2020</a:t>
            </a:r>
          </a:p>
          <a:p>
            <a:pPr algn="r"/>
            <a:r>
              <a:rPr lang="en-US" sz="1200" dirty="0"/>
              <a:t>United States Code. 21 U.S.C. §, 802(54)</a:t>
            </a:r>
          </a:p>
          <a:p>
            <a:pPr algn="r"/>
            <a:r>
              <a:rPr lang="en-US" sz="1200" dirty="0"/>
              <a:t>DEA, DEA qualifying practitioners, DEA qualifying other practitioners, 2020 </a:t>
            </a:r>
          </a:p>
          <a:p>
            <a:pPr algn="r"/>
            <a:r>
              <a:rPr lang="en-US" sz="1200" dirty="0"/>
              <a:t>SAMHSA, Methadone Take-Home Flexibilities Extension Guidance, 2024</a:t>
            </a:r>
          </a:p>
        </p:txBody>
      </p:sp>
    </p:spTree>
    <p:extLst>
      <p:ext uri="{BB962C8B-B14F-4D97-AF65-F5344CB8AC3E}">
        <p14:creationId xmlns:p14="http://schemas.microsoft.com/office/powerpoint/2010/main" val="170949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Objective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833120"/>
            <a:ext cx="8686800" cy="2702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2800" dirty="0"/>
              <a:t>We know that opioid-involved overdoses increased overall during the COVID-19 pandemic.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However, little is known about overdose trends among people with diagnosed OUD, who would have been impacted by COVID-related changes in MOUD policy.</a:t>
            </a:r>
          </a:p>
          <a:p>
            <a:pPr>
              <a:spcBef>
                <a:spcPts val="0"/>
              </a:spcBef>
            </a:pPr>
            <a:endParaRPr lang="en-US" sz="900" dirty="0"/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marL="457200" lvl="1" indent="0">
              <a:spcBef>
                <a:spcPts val="0"/>
              </a:spcBef>
              <a:buNone/>
            </a:pPr>
            <a:endParaRPr lang="en-US" sz="700" dirty="0"/>
          </a:p>
          <a:p>
            <a:pPr lvl="1">
              <a:spcBef>
                <a:spcPts val="0"/>
              </a:spcBef>
            </a:pPr>
            <a:endParaRPr lang="en-US" sz="700" dirty="0"/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3B817A-D9E5-CBF5-7B2E-D53649A3CF1C}"/>
              </a:ext>
            </a:extLst>
          </p:cNvPr>
          <p:cNvSpPr txBox="1"/>
          <p:nvPr/>
        </p:nvSpPr>
        <p:spPr>
          <a:xfrm>
            <a:off x="203200" y="3625136"/>
            <a:ext cx="867664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described monthly trends in nonfatal opioid overdose before and after COVID-related MOUD policy changes among patients with diagnosed OUD in the national Veterans Health Administration (VHA).</a:t>
            </a:r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74921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Data Source and Sample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896679"/>
            <a:ext cx="86868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800" b="1" dirty="0"/>
              <a:t>Data Source</a:t>
            </a:r>
            <a:r>
              <a:rPr lang="en-US" sz="2800" dirty="0"/>
              <a:t>: National VHA electronic health record (EHR)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Secondary analysis of data pulled for a study focused on trends in MOUD receipt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800" b="1" dirty="0"/>
              <a:t>Study period</a:t>
            </a:r>
            <a:r>
              <a:rPr lang="en-US" sz="2800" dirty="0"/>
              <a:t>: 3/1/2018-2/1/2022 (24-months prior to/following COVID-related policy changes in 3/2020)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800" b="1" dirty="0"/>
              <a:t>Sample inclusion criteria</a:t>
            </a:r>
            <a:r>
              <a:rPr lang="en-US" sz="2800" dirty="0"/>
              <a:t>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7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Rolling cohorts of patients with ≥1 outpatient visit during the past year for each month in the study period.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7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OUD diagnosis (≥1 diagnostic code in past year)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7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78360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Measures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954685"/>
            <a:ext cx="8686800" cy="580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Outcome</a:t>
            </a:r>
            <a:r>
              <a:rPr lang="en-US" sz="2800" dirty="0"/>
              <a:t>: Nonfatal opioid overdose treated in VHA, defined as ≥1 diagnostic code for opioid poisoning during each month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Also examined type of opioid involved (e.g., prescription opioid)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400" dirty="0"/>
          </a:p>
          <a:p>
            <a:pPr marL="0" lvl="1" indent="0">
              <a:spcBef>
                <a:spcPts val="0"/>
              </a:spcBef>
              <a:buNone/>
            </a:pPr>
            <a:r>
              <a:rPr lang="en-US" sz="2800" b="1" dirty="0"/>
              <a:t>Urban vs. rural residence</a:t>
            </a:r>
            <a:r>
              <a:rPr lang="en-US" sz="2800" dirty="0"/>
              <a:t>: Measured via VHA Planning Systems Support Group classification of patient residence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800" dirty="0"/>
          </a:p>
          <a:p>
            <a:pPr marL="0" lvl="1" indent="0">
              <a:spcBef>
                <a:spcPts val="0"/>
              </a:spcBef>
              <a:buNone/>
            </a:pPr>
            <a:r>
              <a:rPr lang="en-US" sz="2800" b="1" dirty="0"/>
              <a:t>Other demographic characteristics</a:t>
            </a:r>
            <a:r>
              <a:rPr lang="en-US" sz="2800" dirty="0"/>
              <a:t>: Measured via EHR documentation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4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"/>
            <a:ext cx="9151883" cy="705729"/>
          </a:xfrm>
          <a:prstGeom prst="rect">
            <a:avLst/>
          </a:prstGeom>
          <a:solidFill>
            <a:srgbClr val="408FA4"/>
          </a:solidFill>
          <a:ln w="25400">
            <a:solidFill>
              <a:srgbClr val="408FA4"/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white"/>
                </a:solidFill>
                <a:latin typeface="Calibri" pitchFamily="-107" charset="0"/>
              </a:rPr>
              <a:t>Analyses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54B89EC-CCA3-4776-82C3-C60440771489}"/>
              </a:ext>
            </a:extLst>
          </p:cNvPr>
          <p:cNvSpPr txBox="1">
            <a:spLocks/>
          </p:cNvSpPr>
          <p:nvPr/>
        </p:nvSpPr>
        <p:spPr>
          <a:xfrm>
            <a:off x="228600" y="10668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US" sz="3200" dirty="0"/>
              <a:t>Described sample demographic characteristics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/>
          </a:p>
          <a:p>
            <a:pPr>
              <a:spcBef>
                <a:spcPts val="0"/>
              </a:spcBef>
            </a:pPr>
            <a:r>
              <a:rPr lang="en-US" sz="3200" dirty="0"/>
              <a:t>Described monthly proportion with ≥1 nonfatal opioid overdose treated in VHA</a:t>
            </a:r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 lvl="1">
              <a:spcBef>
                <a:spcPts val="0"/>
              </a:spcBef>
            </a:pPr>
            <a:r>
              <a:rPr lang="en-US" sz="2800" dirty="0"/>
              <a:t>Overall and in urban vs. rural areas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800" dirty="0"/>
          </a:p>
          <a:p>
            <a:pPr marL="457200" lvl="1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3200" dirty="0"/>
              <a:t>Examined proportion of monthly overdoses that were prescription opioids vs. other types of opioids</a:t>
            </a:r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8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1465</TotalTime>
  <Words>1044</Words>
  <Application>Microsoft Office PowerPoint</Application>
  <PresentationFormat>On-screen Show (4:3)</PresentationFormat>
  <Paragraphs>191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Office Theme</vt:lpstr>
      <vt:lpstr> Trends in nonfatal opioid overdose among Veterans Health Administration patients with opioid use disorder following COVID-related policy changes for opioid use disorder treatment   AMERSA National Conference  November 16, 2024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Use of and retention on buprenorphine for opioid use disorder in the VA following COVID-19-related telehealth policy changes  MAT-VA journal club January 18, 2023  </dc:title>
  <dc:creator>Frost, Madeline C (Puget Sound)</dc:creator>
  <cp:lastModifiedBy>Madeline Frost</cp:lastModifiedBy>
  <cp:revision>123</cp:revision>
  <dcterms:created xsi:type="dcterms:W3CDTF">2023-01-16T18:34:40Z</dcterms:created>
  <dcterms:modified xsi:type="dcterms:W3CDTF">2024-11-16T19:10:50Z</dcterms:modified>
</cp:coreProperties>
</file>