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8" r:id="rId5"/>
  </p:sldMasterIdLst>
  <p:notesMasterIdLst>
    <p:notesMasterId r:id="rId37"/>
  </p:notesMasterIdLst>
  <p:sldIdLst>
    <p:sldId id="257" r:id="rId6"/>
    <p:sldId id="1286" r:id="rId7"/>
    <p:sldId id="1331" r:id="rId8"/>
    <p:sldId id="1336" r:id="rId9"/>
    <p:sldId id="1310" r:id="rId10"/>
    <p:sldId id="1299" r:id="rId11"/>
    <p:sldId id="1334" r:id="rId12"/>
    <p:sldId id="1211" r:id="rId13"/>
    <p:sldId id="1239" r:id="rId14"/>
    <p:sldId id="1244" r:id="rId15"/>
    <p:sldId id="1293" r:id="rId16"/>
    <p:sldId id="1283" r:id="rId17"/>
    <p:sldId id="1246" r:id="rId18"/>
    <p:sldId id="1248" r:id="rId19"/>
    <p:sldId id="1249" r:id="rId20"/>
    <p:sldId id="1251" r:id="rId21"/>
    <p:sldId id="1312" r:id="rId22"/>
    <p:sldId id="1237" r:id="rId23"/>
    <p:sldId id="1254" r:id="rId24"/>
    <p:sldId id="1193" r:id="rId25"/>
    <p:sldId id="1316" r:id="rId26"/>
    <p:sldId id="1330" r:id="rId27"/>
    <p:sldId id="1268" r:id="rId28"/>
    <p:sldId id="1280" r:id="rId29"/>
    <p:sldId id="1338" r:id="rId30"/>
    <p:sldId id="1319" r:id="rId31"/>
    <p:sldId id="1195" r:id="rId32"/>
    <p:sldId id="1288" r:id="rId33"/>
    <p:sldId id="1159" r:id="rId34"/>
    <p:sldId id="1160" r:id="rId35"/>
    <p:sldId id="314" r:id="rId3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1DBF6F9-2F0B-5CD2-B361-70A589929DDD}" name="Honora Englander" initials="HE" userId="S::englandh@ohsu.edu::2828a5b6-b4dd-4972-92fd-1886f2c88ac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6" autoAdjust="0"/>
    <p:restoredTop sz="74221" autoAdjust="0"/>
  </p:normalViewPr>
  <p:slideViewPr>
    <p:cSldViewPr snapToGrid="0">
      <p:cViewPr varScale="1">
        <p:scale>
          <a:sx n="63" d="100"/>
          <a:sy n="63" d="100"/>
        </p:scale>
        <p:origin x="1478" y="67"/>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FC6E397-1068-4FE6-953A-0135C949ABE4}" type="datetimeFigureOut">
              <a:rPr lang="en-US" smtClean="0"/>
              <a:t>11/16/2024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9B93C90-96E2-4218-BB9A-A880FA6BE01C}" type="slidenum">
              <a:rPr lang="en-US" smtClean="0"/>
              <a:t>‹#›</a:t>
            </a:fld>
            <a:endParaRPr lang="en-US"/>
          </a:p>
        </p:txBody>
      </p:sp>
    </p:spTree>
    <p:extLst>
      <p:ext uri="{BB962C8B-B14F-4D97-AF65-F5344CB8AC3E}">
        <p14:creationId xmlns:p14="http://schemas.microsoft.com/office/powerpoint/2010/main" val="3493778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oi.org/10.1093/haschl/qxad018"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1: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a:buSzPts val="1100"/>
            </a:pPr>
            <a:r>
              <a:rPr lang="en-US" dirty="0">
                <a:solidFill>
                  <a:schemeClr val="dk1"/>
                </a:solidFill>
                <a:latin typeface="Calibri"/>
                <a:ea typeface="Calibri"/>
                <a:cs typeface="Calibri"/>
                <a:sym typeface="Calibri"/>
              </a:rPr>
              <a:t>Bonjour a </a:t>
            </a:r>
            <a:r>
              <a:rPr lang="en-US" dirty="0" err="1">
                <a:solidFill>
                  <a:schemeClr val="dk1"/>
                </a:solidFill>
                <a:latin typeface="Calibri"/>
                <a:ea typeface="Calibri"/>
                <a:cs typeface="Calibri"/>
                <a:sym typeface="Calibri"/>
              </a:rPr>
              <a:t>toutes</a:t>
            </a:r>
            <a:r>
              <a:rPr lang="en-US" dirty="0">
                <a:solidFill>
                  <a:schemeClr val="dk1"/>
                </a:solidFill>
                <a:latin typeface="Calibri"/>
                <a:ea typeface="Calibri"/>
                <a:cs typeface="Calibri"/>
                <a:sym typeface="Calibri"/>
              </a:rPr>
              <a:t> et a </a:t>
            </a:r>
            <a:r>
              <a:rPr lang="en-US" dirty="0" err="1">
                <a:solidFill>
                  <a:schemeClr val="dk1"/>
                </a:solidFill>
                <a:latin typeface="Calibri"/>
                <a:ea typeface="Calibri"/>
                <a:cs typeface="Calibri"/>
                <a:sym typeface="Calibri"/>
              </a:rPr>
              <a:t>tous</a:t>
            </a:r>
            <a:r>
              <a:rPr lang="en-US" dirty="0">
                <a:solidFill>
                  <a:schemeClr val="dk1"/>
                </a:solidFill>
                <a:latin typeface="Calibri"/>
                <a:ea typeface="Calibri"/>
                <a:cs typeface="Calibri"/>
                <a:sym typeface="Calibri"/>
              </a:rPr>
              <a:t>. Merci de me donner </a:t>
            </a:r>
            <a:r>
              <a:rPr lang="en-US" dirty="0" err="1">
                <a:solidFill>
                  <a:schemeClr val="dk1"/>
                </a:solidFill>
                <a:latin typeface="Calibri"/>
                <a:ea typeface="Calibri"/>
                <a:cs typeface="Calibri"/>
                <a:sym typeface="Calibri"/>
              </a:rPr>
              <a:t>l'opportunité</a:t>
            </a:r>
            <a:r>
              <a:rPr lang="en-US" dirty="0">
                <a:solidFill>
                  <a:schemeClr val="dk1"/>
                </a:solidFill>
                <a:latin typeface="Calibri"/>
                <a:ea typeface="Calibri"/>
                <a:cs typeface="Calibri"/>
                <a:sym typeface="Calibri"/>
              </a:rPr>
              <a:t> de </a:t>
            </a:r>
            <a:r>
              <a:rPr lang="en-US" dirty="0" err="1">
                <a:solidFill>
                  <a:schemeClr val="dk1"/>
                </a:solidFill>
                <a:latin typeface="Calibri"/>
                <a:ea typeface="Calibri"/>
                <a:cs typeface="Calibri"/>
                <a:sym typeface="Calibri"/>
              </a:rPr>
              <a:t>m’adresser</a:t>
            </a:r>
            <a:r>
              <a:rPr lang="en-US" dirty="0">
                <a:solidFill>
                  <a:schemeClr val="dk1"/>
                </a:solidFill>
                <a:latin typeface="Calibri"/>
                <a:ea typeface="Calibri"/>
                <a:cs typeface="Calibri"/>
                <a:sym typeface="Calibri"/>
              </a:rPr>
              <a:t> à </a:t>
            </a:r>
            <a:r>
              <a:rPr lang="en-US" dirty="0" err="1">
                <a:solidFill>
                  <a:schemeClr val="dk1"/>
                </a:solidFill>
                <a:latin typeface="Calibri"/>
                <a:ea typeface="Calibri"/>
                <a:cs typeface="Calibri"/>
                <a:sym typeface="Calibri"/>
              </a:rPr>
              <a:t>vous</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aujourd’hui</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C’est</a:t>
            </a:r>
            <a:r>
              <a:rPr lang="en-US" dirty="0">
                <a:solidFill>
                  <a:schemeClr val="dk1"/>
                </a:solidFill>
                <a:latin typeface="Calibri"/>
                <a:ea typeface="Calibri"/>
                <a:cs typeface="Calibri"/>
                <a:sym typeface="Calibri"/>
              </a:rPr>
              <a:t> un grand </a:t>
            </a:r>
            <a:r>
              <a:rPr lang="en-US" dirty="0" err="1">
                <a:solidFill>
                  <a:schemeClr val="dk1"/>
                </a:solidFill>
                <a:latin typeface="Calibri"/>
                <a:ea typeface="Calibri"/>
                <a:cs typeface="Calibri"/>
                <a:sym typeface="Calibri"/>
              </a:rPr>
              <a:t>honneur</a:t>
            </a:r>
            <a:r>
              <a:rPr lang="en-US" dirty="0">
                <a:solidFill>
                  <a:schemeClr val="dk1"/>
                </a:solidFill>
                <a:latin typeface="Calibri"/>
                <a:ea typeface="Calibri"/>
                <a:cs typeface="Calibri"/>
                <a:sym typeface="Calibri"/>
              </a:rPr>
              <a:t> d'être </a:t>
            </a:r>
            <a:r>
              <a:rPr lang="en-US" dirty="0" err="1">
                <a:solidFill>
                  <a:schemeClr val="dk1"/>
                </a:solidFill>
                <a:latin typeface="Calibri"/>
                <a:ea typeface="Calibri"/>
                <a:cs typeface="Calibri"/>
                <a:sym typeface="Calibri"/>
              </a:rPr>
              <a:t>parmi</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vous</a:t>
            </a:r>
            <a:r>
              <a:rPr lang="en-US" dirty="0">
                <a:solidFill>
                  <a:schemeClr val="dk1"/>
                </a:solidFill>
                <a:latin typeface="Calibri"/>
                <a:ea typeface="Calibri"/>
                <a:cs typeface="Calibri"/>
                <a:sym typeface="Calibri"/>
              </a:rPr>
              <a:t> </a:t>
            </a:r>
          </a:p>
          <a:p>
            <a:pPr>
              <a:buSzPts val="1100"/>
            </a:pPr>
            <a:endParaRPr dirty="0">
              <a:solidFill>
                <a:schemeClr val="dk1"/>
              </a:solidFill>
              <a:latin typeface="Calibri"/>
              <a:ea typeface="Calibri"/>
              <a:cs typeface="Calibri"/>
              <a:sym typeface="Calibri"/>
            </a:endParaRPr>
          </a:p>
          <a:p>
            <a:pPr>
              <a:buSzPts val="1100"/>
            </a:pPr>
            <a:endParaRPr b="1" dirty="0">
              <a:solidFill>
                <a:schemeClr val="dk1"/>
              </a:solidFill>
              <a:latin typeface="Calibri"/>
              <a:ea typeface="Calibri"/>
              <a:cs typeface="Calibri"/>
              <a:sym typeface="Calibri"/>
            </a:endParaRPr>
          </a:p>
          <a:p>
            <a:pPr>
              <a:buSzPts val="1100"/>
            </a:pPr>
            <a:r>
              <a:rPr lang="en-US" b="1" dirty="0" err="1">
                <a:solidFill>
                  <a:schemeClr val="dk1"/>
                </a:solidFill>
                <a:latin typeface="Calibri"/>
                <a:ea typeface="Calibri"/>
                <a:cs typeface="Calibri"/>
                <a:sym typeface="Calibri"/>
              </a:rPr>
              <a:t>Comparaison</a:t>
            </a:r>
            <a:r>
              <a:rPr lang="en-US" b="1" dirty="0">
                <a:solidFill>
                  <a:schemeClr val="dk1"/>
                </a:solidFill>
                <a:latin typeface="Calibri"/>
                <a:ea typeface="Calibri"/>
                <a:cs typeface="Calibri"/>
                <a:sym typeface="Calibri"/>
              </a:rPr>
              <a:t> </a:t>
            </a:r>
            <a:r>
              <a:rPr lang="en-US" b="1" u="sng" dirty="0">
                <a:solidFill>
                  <a:schemeClr val="dk1"/>
                </a:solidFill>
                <a:latin typeface="Calibri"/>
                <a:ea typeface="Calibri"/>
                <a:cs typeface="Calibri"/>
                <a:sym typeface="Calibri"/>
              </a:rPr>
              <a:t>entre</a:t>
            </a:r>
            <a:r>
              <a:rPr lang="en-US" b="1" dirty="0">
                <a:solidFill>
                  <a:schemeClr val="dk1"/>
                </a:solidFill>
                <a:latin typeface="Calibri"/>
                <a:ea typeface="Calibri"/>
                <a:cs typeface="Calibri"/>
                <a:sym typeface="Calibri"/>
              </a:rPr>
              <a:t> la France et EUs</a:t>
            </a:r>
            <a:endParaRPr b="1" dirty="0">
              <a:solidFill>
                <a:schemeClr val="dk1"/>
              </a:solidFill>
              <a:latin typeface="Calibri"/>
              <a:ea typeface="Calibri"/>
              <a:cs typeface="Calibri"/>
              <a:sym typeface="Calibri"/>
            </a:endParaRPr>
          </a:p>
        </p:txBody>
      </p:sp>
      <p:sp>
        <p:nvSpPr>
          <p:cNvPr id="84" name="Google Shape;84;p1: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buClr>
                <a:srgbClr val="000000"/>
              </a:buClr>
              <a:buSzPts val="1400"/>
            </a:pPr>
            <a:fld id="{00000000-1234-1234-1234-123412341234}" type="slidenum">
              <a:rPr lang="en-US" sz="1400">
                <a:solidFill>
                  <a:srgbClr val="000000"/>
                </a:solidFill>
                <a:latin typeface="Arial"/>
                <a:ea typeface="Arial"/>
                <a:cs typeface="Arial"/>
                <a:sym typeface="Arial"/>
              </a:rPr>
              <a:pPr>
                <a:buClr>
                  <a:srgbClr val="000000"/>
                </a:buClr>
                <a:buSzPts val="1400"/>
              </a:pPr>
              <a:t>1</a:t>
            </a:fld>
            <a:endParaRPr sz="1400">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sz="1800" dirty="0">
                <a:latin typeface="Calibri" panose="020F0502020204030204" pitchFamily="34" charset="0"/>
                <a:ea typeface="Calibri" panose="020F0502020204030204" pitchFamily="34" charset="0"/>
                <a:cs typeface="Calibri" panose="020F0502020204030204" pitchFamily="34" charset="0"/>
              </a:rPr>
              <a:t>“illegal market in which you take drugs whose quality you absolutely do not know.” As one physician summarized: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465887">
              <a:lnSpc>
                <a:spcPct val="115000"/>
              </a:lnSpc>
            </a:pPr>
            <a:r>
              <a:rPr lang="en-US" sz="1800" dirty="0">
                <a:latin typeface="Calibri" panose="020F0502020204030204" pitchFamily="34" charset="0"/>
                <a:ea typeface="Calibri" panose="020F0502020204030204" pitchFamily="34" charset="0"/>
                <a:cs typeface="Calibri" panose="020F0502020204030204" pitchFamily="34" charset="0"/>
              </a:rPr>
              <a:t>“[You have to] weigh risks and have a clearer vision informed by patients’ context. Otherwise, you stay in your medical practice, and you say to yourself “</a:t>
            </a:r>
            <a:r>
              <a:rPr lang="en-US" sz="1800" dirty="0" err="1">
                <a:latin typeface="Calibri" panose="020F0502020204030204" pitchFamily="34" charset="0"/>
                <a:ea typeface="Calibri" panose="020F0502020204030204" pitchFamily="34" charset="0"/>
                <a:cs typeface="Calibri" panose="020F0502020204030204" pitchFamily="34" charset="0"/>
              </a:rPr>
              <a:t>oulala</a:t>
            </a:r>
            <a:r>
              <a:rPr lang="en-US" sz="1800" dirty="0">
                <a:latin typeface="Calibri" panose="020F0502020204030204" pitchFamily="34" charset="0"/>
                <a:ea typeface="Calibri" panose="020F0502020204030204" pitchFamily="34" charset="0"/>
                <a:cs typeface="Calibri" panose="020F0502020204030204" pitchFamily="34" charset="0"/>
              </a:rPr>
              <a:t>, this drug, it’s too risky.” Well, yes, except if you counterbalance that with, you take the same drug on the street, you’re much more likely to have something adulterated, something gone bad, something cut, or someone who’ll sell you heroin at the same time, etc. So, if you think wholistically and compare risks in context, I think you can reassure yourself and have a clearer vision of...how things really happen on the ground.” (Addiction physician, P7)</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Slide Number Placeholder 3"/>
          <p:cNvSpPr>
            <a:spLocks noGrp="1"/>
          </p:cNvSpPr>
          <p:nvPr>
            <p:ph type="sldNum" sz="quarter" idx="5"/>
          </p:nvPr>
        </p:nvSpPr>
        <p:spPr/>
        <p:txBody>
          <a:bodyPr/>
          <a:lstStyle/>
          <a:p>
            <a:fld id="{A9B93C90-96E2-4218-BB9A-A880FA6BE01C}" type="slidenum">
              <a:rPr lang="en-US" smtClean="0"/>
              <a:t>17</a:t>
            </a:fld>
            <a:endParaRPr lang="en-US"/>
          </a:p>
        </p:txBody>
      </p:sp>
    </p:spTree>
    <p:extLst>
      <p:ext uri="{BB962C8B-B14F-4D97-AF65-F5344CB8AC3E}">
        <p14:creationId xmlns:p14="http://schemas.microsoft.com/office/powerpoint/2010/main" val="333734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A9B93C90-96E2-4218-BB9A-A880FA6BE01C}" type="slidenum">
              <a:rPr lang="en-US" smtClean="0"/>
              <a:t>19</a:t>
            </a:fld>
            <a:endParaRPr lang="en-US"/>
          </a:p>
        </p:txBody>
      </p:sp>
    </p:spTree>
    <p:extLst>
      <p:ext uri="{BB962C8B-B14F-4D97-AF65-F5344CB8AC3E}">
        <p14:creationId xmlns:p14="http://schemas.microsoft.com/office/powerpoint/2010/main" val="4080346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B93C90-96E2-4218-BB9A-A880FA6BE01C}" type="slidenum">
              <a:rPr lang="en-US" smtClean="0"/>
              <a:t>20</a:t>
            </a:fld>
            <a:endParaRPr lang="en-US"/>
          </a:p>
        </p:txBody>
      </p:sp>
    </p:spTree>
    <p:extLst>
      <p:ext uri="{BB962C8B-B14F-4D97-AF65-F5344CB8AC3E}">
        <p14:creationId xmlns:p14="http://schemas.microsoft.com/office/powerpoint/2010/main" val="2318571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Harm reduction prioritizes relationships; Not centered on abstinence; Promotes pragmatic, low-threshold access to services</a:t>
            </a:r>
          </a:p>
          <a:p>
            <a:endParaRPr lang="en-US" dirty="0"/>
          </a:p>
          <a:p>
            <a:r>
              <a:rPr lang="en-US" dirty="0"/>
              <a:t>French Participants described engagement as the primary goal of methadone and buprenorphine care. They viewed expecting or imposing abstinence as harmful. and contextualized clinical decisions around prescribing with patients' realities and other needs - including risks of an unregulated drug supply, ultimately balancing flexibility and structure in clinical decisions</a:t>
            </a:r>
          </a:p>
          <a:p>
            <a:endParaRPr lang="en-US" dirty="0"/>
          </a:p>
        </p:txBody>
      </p:sp>
      <p:sp>
        <p:nvSpPr>
          <p:cNvPr id="4" name="Slide Number Placeholder 3"/>
          <p:cNvSpPr>
            <a:spLocks noGrp="1"/>
          </p:cNvSpPr>
          <p:nvPr>
            <p:ph type="sldNum" sz="quarter" idx="5"/>
          </p:nvPr>
        </p:nvSpPr>
        <p:spPr/>
        <p:txBody>
          <a:bodyPr/>
          <a:lstStyle/>
          <a:p>
            <a:fld id="{A9B93C90-96E2-4218-BB9A-A880FA6BE01C}" type="slidenum">
              <a:rPr lang="en-US" smtClean="0"/>
              <a:t>21</a:t>
            </a:fld>
            <a:endParaRPr lang="en-US"/>
          </a:p>
        </p:txBody>
      </p:sp>
    </p:spTree>
    <p:extLst>
      <p:ext uri="{BB962C8B-B14F-4D97-AF65-F5344CB8AC3E}">
        <p14:creationId xmlns:p14="http://schemas.microsoft.com/office/powerpoint/2010/main" val="3483227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B93C90-96E2-4218-BB9A-A880FA6BE01C}" type="slidenum">
              <a:rPr lang="en-US" smtClean="0"/>
              <a:t>22</a:t>
            </a:fld>
            <a:endParaRPr lang="en-US"/>
          </a:p>
        </p:txBody>
      </p:sp>
    </p:spTree>
    <p:extLst>
      <p:ext uri="{BB962C8B-B14F-4D97-AF65-F5344CB8AC3E}">
        <p14:creationId xmlns:p14="http://schemas.microsoft.com/office/powerpoint/2010/main" val="1238606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800" b="1" dirty="0"/>
              <a:t>Abstinences et </a:t>
            </a:r>
            <a:r>
              <a:rPr lang="en-US" sz="1800" b="1" dirty="0" err="1"/>
              <a:t>une</a:t>
            </a:r>
            <a:r>
              <a:rPr lang="en-US" sz="1800" b="1" dirty="0"/>
              <a:t> des conditions </a:t>
            </a:r>
            <a:r>
              <a:rPr lang="en-US" sz="1800" b="1" dirty="0" err="1"/>
              <a:t>ou</a:t>
            </a:r>
            <a:r>
              <a:rPr lang="en-US" sz="1800" b="1" dirty="0"/>
              <a:t> des exigences de participation</a:t>
            </a:r>
          </a:p>
        </p:txBody>
      </p:sp>
    </p:spTree>
    <p:extLst>
      <p:ext uri="{BB962C8B-B14F-4D97-AF65-F5344CB8AC3E}">
        <p14:creationId xmlns:p14="http://schemas.microsoft.com/office/powerpoint/2010/main" val="900083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A9B93C90-96E2-4218-BB9A-A880FA6BE01C}" type="slidenum">
              <a:rPr lang="en-US" smtClean="0"/>
              <a:t>26</a:t>
            </a:fld>
            <a:endParaRPr lang="en-US"/>
          </a:p>
        </p:txBody>
      </p:sp>
    </p:spTree>
    <p:extLst>
      <p:ext uri="{BB962C8B-B14F-4D97-AF65-F5344CB8AC3E}">
        <p14:creationId xmlns:p14="http://schemas.microsoft.com/office/powerpoint/2010/main" val="2028145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A9B93C90-96E2-4218-BB9A-A880FA6BE01C}" type="slidenum">
              <a:rPr lang="en-US" smtClean="0"/>
              <a:t>27</a:t>
            </a:fld>
            <a:endParaRPr lang="en-US"/>
          </a:p>
        </p:txBody>
      </p:sp>
    </p:spTree>
    <p:extLst>
      <p:ext uri="{BB962C8B-B14F-4D97-AF65-F5344CB8AC3E}">
        <p14:creationId xmlns:p14="http://schemas.microsoft.com/office/powerpoint/2010/main" val="3774076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hlinkClick r:id="rId3"/>
              </a:rPr>
              <a:t>https://doi.org/10.1093/haschl/qxad018</a:t>
            </a:r>
            <a:endParaRPr lang="en-US" dirty="0"/>
          </a:p>
          <a:p>
            <a:endParaRPr lang="en-US" dirty="0"/>
          </a:p>
          <a:p>
            <a:r>
              <a:rPr lang="en-US" dirty="0"/>
              <a:t>Huge treatment deserts with areas in Oregon where I live where people would have to drive hours each way to go to a methadone clinic, even in more populated parts of the state. </a:t>
            </a:r>
          </a:p>
          <a:p>
            <a:endParaRPr lang="en-US" dirty="0"/>
          </a:p>
          <a:p>
            <a:r>
              <a:rPr lang="en-US" dirty="0"/>
              <a:t>Some states have extremely strict approval processes for OTPs, or even outright bans; for example, no OTP in the entire state of WY</a:t>
            </a:r>
          </a:p>
          <a:p>
            <a:br>
              <a:rPr lang="en-US" dirty="0"/>
            </a:br>
            <a:r>
              <a:rPr lang="en-US" b="1" dirty="0"/>
              <a:t>There are entire geographic areas the size of France with no methadone access</a:t>
            </a:r>
          </a:p>
          <a:p>
            <a:endParaRPr lang="en-US" dirty="0"/>
          </a:p>
          <a:p>
            <a:r>
              <a:rPr lang="en-US" dirty="0"/>
              <a:t>France is smaller than the size of Texas</a:t>
            </a:r>
          </a:p>
          <a:p>
            <a:r>
              <a:rPr lang="en-US" dirty="0"/>
              <a:t>France: 211,209 square miles; </a:t>
            </a:r>
            <a:r>
              <a:rPr lang="en-US" b="1" dirty="0"/>
              <a:t>551,695 km</a:t>
            </a:r>
            <a:r>
              <a:rPr lang="en-US" b="1" baseline="30000" dirty="0"/>
              <a:t>2</a:t>
            </a:r>
            <a:endParaRPr lang="en-US" dirty="0"/>
          </a:p>
          <a:p>
            <a:r>
              <a:rPr lang="en-US" dirty="0"/>
              <a:t>Texas at 268,820 </a:t>
            </a:r>
            <a:r>
              <a:rPr lang="en-US" dirty="0" err="1"/>
              <a:t>sq</a:t>
            </a:r>
            <a:r>
              <a:rPr lang="en-US" dirty="0"/>
              <a:t> miles</a:t>
            </a:r>
          </a:p>
        </p:txBody>
      </p:sp>
      <p:sp>
        <p:nvSpPr>
          <p:cNvPr id="4" name="Slide Number Placeholder 3"/>
          <p:cNvSpPr>
            <a:spLocks noGrp="1"/>
          </p:cNvSpPr>
          <p:nvPr>
            <p:ph type="sldNum" sz="quarter" idx="5"/>
          </p:nvPr>
        </p:nvSpPr>
        <p:spPr/>
        <p:txBody>
          <a:bodyPr/>
          <a:lstStyle/>
          <a:p>
            <a:fld id="{3F89F9BC-F7B6-4363-856A-A54FC6E788BB}" type="slidenum">
              <a:rPr lang="en-US" smtClean="0"/>
              <a:t>29</a:t>
            </a:fld>
            <a:endParaRPr lang="en-US"/>
          </a:p>
        </p:txBody>
      </p:sp>
    </p:spTree>
    <p:extLst>
      <p:ext uri="{BB962C8B-B14F-4D97-AF65-F5344CB8AC3E}">
        <p14:creationId xmlns:p14="http://schemas.microsoft.com/office/powerpoint/2010/main" val="4089345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89F9BC-F7B6-4363-856A-A54FC6E788BB}" type="slidenum">
              <a:rPr lang="en-US" smtClean="0"/>
              <a:t>30</a:t>
            </a:fld>
            <a:endParaRPr lang="en-US"/>
          </a:p>
        </p:txBody>
      </p:sp>
    </p:spTree>
    <p:extLst>
      <p:ext uri="{BB962C8B-B14F-4D97-AF65-F5344CB8AC3E}">
        <p14:creationId xmlns:p14="http://schemas.microsoft.com/office/powerpoint/2010/main" val="4049794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defTabSz="931774">
              <a:defRPr/>
            </a:pPr>
            <a:fld id="{A9B93C90-96E2-4218-BB9A-A880FA6BE01C}" type="slidenum">
              <a:rPr lang="en-US">
                <a:solidFill>
                  <a:prstClr val="black"/>
                </a:solidFill>
                <a:latin typeface="Aptos" panose="02110004020202020204"/>
              </a:rPr>
              <a:pPr defTabSz="931774">
                <a:defRPr/>
              </a:pPr>
              <a:t>2</a:t>
            </a:fld>
            <a:endParaRPr lang="en-US">
              <a:solidFill>
                <a:prstClr val="black"/>
              </a:solidFill>
              <a:latin typeface="Aptos" panose="02110004020202020204"/>
            </a:endParaRPr>
          </a:p>
        </p:txBody>
      </p:sp>
    </p:spTree>
    <p:extLst>
      <p:ext uri="{BB962C8B-B14F-4D97-AF65-F5344CB8AC3E}">
        <p14:creationId xmlns:p14="http://schemas.microsoft.com/office/powerpoint/2010/main" val="468525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Merci a Mathieu </a:t>
            </a:r>
            <a:r>
              <a:rPr lang="en-US" dirty="0" err="1"/>
              <a:t>Chappy</a:t>
            </a:r>
            <a:endParaRPr lang="en-US" dirty="0"/>
          </a:p>
        </p:txBody>
      </p:sp>
      <p:sp>
        <p:nvSpPr>
          <p:cNvPr id="4" name="Slide Number Placeholder 3"/>
          <p:cNvSpPr>
            <a:spLocks noGrp="1"/>
          </p:cNvSpPr>
          <p:nvPr>
            <p:ph type="sldNum" sz="quarter" idx="5"/>
          </p:nvPr>
        </p:nvSpPr>
        <p:spPr/>
        <p:txBody>
          <a:bodyPr/>
          <a:lstStyle/>
          <a:p>
            <a:fld id="{3F89F9BC-F7B6-4363-856A-A54FC6E788BB}" type="slidenum">
              <a:rPr lang="en-US" smtClean="0"/>
              <a:t>31</a:t>
            </a:fld>
            <a:endParaRPr lang="en-US"/>
          </a:p>
        </p:txBody>
      </p:sp>
    </p:spTree>
    <p:extLst>
      <p:ext uri="{BB962C8B-B14F-4D97-AF65-F5344CB8AC3E}">
        <p14:creationId xmlns:p14="http://schemas.microsoft.com/office/powerpoint/2010/main" val="4185306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Policies</a:t>
            </a:r>
            <a:r>
              <a:rPr lang="fr-FR" dirty="0"/>
              <a:t> </a:t>
            </a:r>
            <a:r>
              <a:rPr lang="fr-FR" dirty="0" err="1"/>
              <a:t>governing</a:t>
            </a:r>
            <a:r>
              <a:rPr lang="fr-FR" dirty="0"/>
              <a:t> </a:t>
            </a:r>
            <a:r>
              <a:rPr lang="fr-FR" dirty="0" err="1"/>
              <a:t>methadone</a:t>
            </a:r>
            <a:r>
              <a:rPr lang="fr-FR" dirty="0"/>
              <a:t> and </a:t>
            </a:r>
            <a:r>
              <a:rPr lang="fr-FR" dirty="0" err="1"/>
              <a:t>buprenorphine</a:t>
            </a:r>
            <a:r>
              <a:rPr lang="fr-FR" dirty="0"/>
              <a:t> </a:t>
            </a:r>
            <a:r>
              <a:rPr lang="fr-FR" dirty="0" err="1"/>
              <a:t>differ</a:t>
            </a:r>
            <a:r>
              <a:rPr lang="fr-FR" dirty="0"/>
              <a:t> </a:t>
            </a:r>
            <a:r>
              <a:rPr lang="fr-FR" dirty="0" err="1"/>
              <a:t>widely</a:t>
            </a:r>
            <a:r>
              <a:rPr lang="fr-FR" dirty="0"/>
              <a:t> </a:t>
            </a:r>
            <a:r>
              <a:rPr lang="fr-FR" dirty="0" err="1"/>
              <a:t>between</a:t>
            </a:r>
            <a:r>
              <a:rPr lang="fr-FR" dirty="0"/>
              <a:t> France and the US, and </a:t>
            </a:r>
            <a:r>
              <a:rPr lang="fr-FR" dirty="0" err="1"/>
              <a:t>my</a:t>
            </a:r>
            <a:r>
              <a:rPr lang="fr-FR" dirty="0"/>
              <a:t> </a:t>
            </a:r>
            <a:r>
              <a:rPr lang="fr-FR" dirty="0" err="1"/>
              <a:t>team’s</a:t>
            </a:r>
            <a:r>
              <a:rPr lang="fr-FR" dirty="0"/>
              <a:t> </a:t>
            </a:r>
            <a:r>
              <a:rPr lang="fr-FR" dirty="0" err="1"/>
              <a:t>earlier</a:t>
            </a:r>
            <a:r>
              <a:rPr lang="fr-FR" dirty="0"/>
              <a:t> </a:t>
            </a:r>
            <a:r>
              <a:rPr lang="fr-FR" dirty="0" err="1"/>
              <a:t>work</a:t>
            </a:r>
            <a:r>
              <a:rPr lang="fr-FR" dirty="0"/>
              <a:t> </a:t>
            </a:r>
            <a:r>
              <a:rPr lang="fr-FR" dirty="0" err="1"/>
              <a:t>describes</a:t>
            </a:r>
            <a:r>
              <a:rPr lang="fr-FR" dirty="0"/>
              <a:t> </a:t>
            </a:r>
            <a:r>
              <a:rPr lang="fr-FR" dirty="0" err="1"/>
              <a:t>these</a:t>
            </a:r>
            <a:r>
              <a:rPr lang="fr-FR" dirty="0"/>
              <a:t> </a:t>
            </a:r>
            <a:r>
              <a:rPr lang="fr-FR" dirty="0" err="1"/>
              <a:t>policy</a:t>
            </a:r>
            <a:r>
              <a:rPr lang="fr-FR" dirty="0"/>
              <a:t> </a:t>
            </a:r>
            <a:r>
              <a:rPr lang="fr-FR" dirty="0" err="1"/>
              <a:t>differences</a:t>
            </a:r>
            <a:r>
              <a:rPr lang="fr-FR" dirty="0"/>
              <a:t> in </a:t>
            </a:r>
            <a:r>
              <a:rPr lang="fr-FR" dirty="0" err="1"/>
              <a:t>detail</a:t>
            </a:r>
            <a:r>
              <a:rPr lang="fr-FR" dirty="0"/>
              <a:t>.</a:t>
            </a:r>
          </a:p>
        </p:txBody>
      </p:sp>
      <p:sp>
        <p:nvSpPr>
          <p:cNvPr id="4" name="Slide Number Placeholder 3"/>
          <p:cNvSpPr>
            <a:spLocks noGrp="1"/>
          </p:cNvSpPr>
          <p:nvPr>
            <p:ph type="sldNum" sz="quarter" idx="5"/>
          </p:nvPr>
        </p:nvSpPr>
        <p:spPr/>
        <p:txBody>
          <a:bodyPr/>
          <a:lstStyle/>
          <a:p>
            <a:fld id="{A9B93C90-96E2-4218-BB9A-A880FA6BE01C}" type="slidenum">
              <a:rPr lang="en-US" smtClean="0"/>
              <a:t>5</a:t>
            </a:fld>
            <a:endParaRPr lang="en-US"/>
          </a:p>
        </p:txBody>
      </p:sp>
    </p:spTree>
    <p:extLst>
      <p:ext uri="{BB962C8B-B14F-4D97-AF65-F5344CB8AC3E}">
        <p14:creationId xmlns:p14="http://schemas.microsoft.com/office/powerpoint/2010/main" val="1491196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However</a:t>
            </a:r>
            <a:r>
              <a:rPr lang="fr-FR" dirty="0"/>
              <a:t>, </a:t>
            </a:r>
            <a:r>
              <a:rPr lang="fr-FR" dirty="0" err="1"/>
              <a:t>even</a:t>
            </a:r>
            <a:r>
              <a:rPr lang="fr-FR" dirty="0"/>
              <a:t> </a:t>
            </a:r>
            <a:r>
              <a:rPr lang="fr-FR" dirty="0" err="1"/>
              <a:t>with</a:t>
            </a:r>
            <a:r>
              <a:rPr lang="fr-FR" dirty="0"/>
              <a:t> </a:t>
            </a:r>
            <a:r>
              <a:rPr lang="fr-FR" dirty="0" err="1"/>
              <a:t>policy</a:t>
            </a:r>
            <a:r>
              <a:rPr lang="fr-FR" dirty="0"/>
              <a:t> </a:t>
            </a:r>
            <a:r>
              <a:rPr lang="fr-FR" dirty="0" err="1"/>
              <a:t>reform</a:t>
            </a:r>
            <a:r>
              <a:rPr lang="fr-FR" dirty="0"/>
              <a:t>, </a:t>
            </a:r>
            <a:r>
              <a:rPr lang="fr-FR" dirty="0" err="1"/>
              <a:t>there</a:t>
            </a:r>
            <a:r>
              <a:rPr lang="fr-FR" dirty="0"/>
              <a:t> are important questions about how to </a:t>
            </a:r>
            <a:r>
              <a:rPr lang="fr-FR" dirty="0" err="1"/>
              <a:t>achieve</a:t>
            </a:r>
            <a:r>
              <a:rPr lang="fr-FR" dirty="0"/>
              <a:t> </a:t>
            </a:r>
            <a:r>
              <a:rPr lang="fr-FR" dirty="0" err="1"/>
              <a:t>such</a:t>
            </a:r>
            <a:r>
              <a:rPr lang="fr-FR" dirty="0"/>
              <a:t> high rates of OAT adoption, and the US </a:t>
            </a:r>
            <a:r>
              <a:rPr lang="fr-FR" dirty="0" err="1"/>
              <a:t>experience</a:t>
            </a:r>
            <a:r>
              <a:rPr lang="fr-FR" dirty="0"/>
              <a:t> </a:t>
            </a:r>
            <a:r>
              <a:rPr lang="fr-FR" dirty="0" err="1"/>
              <a:t>with</a:t>
            </a:r>
            <a:r>
              <a:rPr lang="fr-FR" dirty="0"/>
              <a:t> </a:t>
            </a:r>
            <a:r>
              <a:rPr lang="fr-FR" dirty="0" err="1"/>
              <a:t>buprenorphine</a:t>
            </a:r>
            <a:r>
              <a:rPr lang="fr-FR" dirty="0"/>
              <a:t> </a:t>
            </a:r>
            <a:r>
              <a:rPr lang="fr-FR" dirty="0" err="1"/>
              <a:t>demonstrates</a:t>
            </a:r>
            <a:r>
              <a:rPr lang="fr-FR" dirty="0"/>
              <a:t> </a:t>
            </a:r>
            <a:r>
              <a:rPr lang="fr-FR" dirty="0" err="1"/>
              <a:t>that</a:t>
            </a:r>
            <a:r>
              <a:rPr lang="fr-FR" dirty="0"/>
              <a:t> </a:t>
            </a:r>
          </a:p>
        </p:txBody>
      </p:sp>
      <p:sp>
        <p:nvSpPr>
          <p:cNvPr id="4" name="Slide Number Placeholder 3"/>
          <p:cNvSpPr>
            <a:spLocks noGrp="1"/>
          </p:cNvSpPr>
          <p:nvPr>
            <p:ph type="sldNum" sz="quarter" idx="5"/>
          </p:nvPr>
        </p:nvSpPr>
        <p:spPr/>
        <p:txBody>
          <a:bodyPr/>
          <a:lstStyle/>
          <a:p>
            <a:fld id="{A9B93C90-96E2-4218-BB9A-A880FA6BE01C}" type="slidenum">
              <a:rPr lang="en-US" smtClean="0"/>
              <a:t>6</a:t>
            </a:fld>
            <a:endParaRPr lang="en-US"/>
          </a:p>
        </p:txBody>
      </p:sp>
    </p:spTree>
    <p:extLst>
      <p:ext uri="{BB962C8B-B14F-4D97-AF65-F5344CB8AC3E}">
        <p14:creationId xmlns:p14="http://schemas.microsoft.com/office/powerpoint/2010/main" val="890220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a country with among the highest OAT adoption and lowest opioid-related morbidity and mortality worldwide?</a:t>
            </a: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B93C90-96E2-4218-BB9A-A880FA6BE01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69994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p6: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a:lnSpc>
                <a:spcPct val="90000"/>
              </a:lnSpc>
              <a:spcBef>
                <a:spcPts val="1019"/>
              </a:spcBef>
            </a:pPr>
            <a:r>
              <a:rPr lang="en-US" dirty="0"/>
              <a:t>And also, France is... France!</a:t>
            </a:r>
            <a:endParaRPr dirty="0"/>
          </a:p>
        </p:txBody>
      </p:sp>
    </p:spTree>
    <p:extLst>
      <p:ext uri="{BB962C8B-B14F-4D97-AF65-F5344CB8AC3E}">
        <p14:creationId xmlns:p14="http://schemas.microsoft.com/office/powerpoint/2010/main" val="1753551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solidFill>
                  <a:srgbClr val="000000"/>
                </a:solidFill>
                <a:latin typeface="Calibri" panose="020F0502020204030204" pitchFamily="34" charset="0"/>
                <a:ea typeface="Calibri" panose="020F0502020204030204" pitchFamily="34" charset="0"/>
              </a:rPr>
              <a:t>Translated quotes from French to English, confirmed with a trained linguist.</a:t>
            </a:r>
            <a:endParaRPr lang="en-US"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9B93C90-96E2-4218-BB9A-A880FA6BE01C}" type="slidenum">
              <a:rPr lang="en-US" smtClean="0"/>
              <a:t>10</a:t>
            </a:fld>
            <a:endParaRPr lang="en-US"/>
          </a:p>
        </p:txBody>
      </p:sp>
    </p:spTree>
    <p:extLst>
      <p:ext uri="{BB962C8B-B14F-4D97-AF65-F5344CB8AC3E}">
        <p14:creationId xmlns:p14="http://schemas.microsoft.com/office/powerpoint/2010/main" val="3182653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We recruited 21 participants across France. Participants were on average 51 years old and about half were male, and represented a diverse range of roles including physicians, pharmacists, administrators, nurses and drug user union leaders, and had a wide range of practice settings including specialty addiction care, primary care, public health, harm reduction centers</a:t>
            </a:r>
          </a:p>
        </p:txBody>
      </p:sp>
    </p:spTree>
    <p:extLst>
      <p:ext uri="{BB962C8B-B14F-4D97-AF65-F5344CB8AC3E}">
        <p14:creationId xmlns:p14="http://schemas.microsoft.com/office/powerpoint/2010/main" val="3052699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A9B93C90-96E2-4218-BB9A-A880FA6BE01C}" type="slidenum">
              <a:rPr lang="en-US" smtClean="0"/>
              <a:t>13</a:t>
            </a:fld>
            <a:endParaRPr lang="en-US"/>
          </a:p>
        </p:txBody>
      </p:sp>
    </p:spTree>
    <p:extLst>
      <p:ext uri="{BB962C8B-B14F-4D97-AF65-F5344CB8AC3E}">
        <p14:creationId xmlns:p14="http://schemas.microsoft.com/office/powerpoint/2010/main" val="3909812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F58D5-6372-1547-C0C5-69B2828873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6A2A2D-CACB-3326-2E95-99870F38A9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941022-019E-C030-09D7-9635AD516761}"/>
              </a:ext>
            </a:extLst>
          </p:cNvPr>
          <p:cNvSpPr>
            <a:spLocks noGrp="1"/>
          </p:cNvSpPr>
          <p:nvPr>
            <p:ph type="dt" sz="half" idx="10"/>
          </p:nvPr>
        </p:nvSpPr>
        <p:spPr/>
        <p:txBody>
          <a:bodyPr/>
          <a:lstStyle/>
          <a:p>
            <a:fld id="{E748E6C7-B58E-466C-AA5D-D6201C1ABDEF}" type="datetimeFigureOut">
              <a:rPr lang="en-US" smtClean="0"/>
              <a:t>11/16/2024</a:t>
            </a:fld>
            <a:endParaRPr lang="en-US"/>
          </a:p>
        </p:txBody>
      </p:sp>
      <p:sp>
        <p:nvSpPr>
          <p:cNvPr id="5" name="Footer Placeholder 4">
            <a:extLst>
              <a:ext uri="{FF2B5EF4-FFF2-40B4-BE49-F238E27FC236}">
                <a16:creationId xmlns:a16="http://schemas.microsoft.com/office/drawing/2014/main" id="{0C7D7EC0-3A3C-37AB-1418-407448F95D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8DD6A4-9910-60EF-C443-500FFB6DF454}"/>
              </a:ext>
            </a:extLst>
          </p:cNvPr>
          <p:cNvSpPr>
            <a:spLocks noGrp="1"/>
          </p:cNvSpPr>
          <p:nvPr>
            <p:ph type="sldNum" sz="quarter" idx="12"/>
          </p:nvPr>
        </p:nvSpPr>
        <p:spPr/>
        <p:txBody>
          <a:bodyPr/>
          <a:lstStyle/>
          <a:p>
            <a:fld id="{206C8D8E-7BFE-41B3-92C8-B4195511833B}" type="slidenum">
              <a:rPr lang="en-US" smtClean="0"/>
              <a:t>‹#›</a:t>
            </a:fld>
            <a:endParaRPr lang="en-US"/>
          </a:p>
        </p:txBody>
      </p:sp>
    </p:spTree>
    <p:extLst>
      <p:ext uri="{BB962C8B-B14F-4D97-AF65-F5344CB8AC3E}">
        <p14:creationId xmlns:p14="http://schemas.microsoft.com/office/powerpoint/2010/main" val="2223728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D2999-F5CB-52C6-3C5A-4EBC8B70CD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0E2F82-94A7-AE2F-DAEF-C4B2ED7A30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DE9A24-1422-FDA2-3210-4D90C9B46A8D}"/>
              </a:ext>
            </a:extLst>
          </p:cNvPr>
          <p:cNvSpPr>
            <a:spLocks noGrp="1"/>
          </p:cNvSpPr>
          <p:nvPr>
            <p:ph type="dt" sz="half" idx="10"/>
          </p:nvPr>
        </p:nvSpPr>
        <p:spPr/>
        <p:txBody>
          <a:bodyPr/>
          <a:lstStyle/>
          <a:p>
            <a:fld id="{E748E6C7-B58E-466C-AA5D-D6201C1ABDEF}" type="datetimeFigureOut">
              <a:rPr lang="en-US" smtClean="0"/>
              <a:t>11/16/2024</a:t>
            </a:fld>
            <a:endParaRPr lang="en-US"/>
          </a:p>
        </p:txBody>
      </p:sp>
      <p:sp>
        <p:nvSpPr>
          <p:cNvPr id="5" name="Footer Placeholder 4">
            <a:extLst>
              <a:ext uri="{FF2B5EF4-FFF2-40B4-BE49-F238E27FC236}">
                <a16:creationId xmlns:a16="http://schemas.microsoft.com/office/drawing/2014/main" id="{BCC52988-C2F4-295D-6CB9-25874F818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FD63F8-EEDA-F110-07AA-55990392661D}"/>
              </a:ext>
            </a:extLst>
          </p:cNvPr>
          <p:cNvSpPr>
            <a:spLocks noGrp="1"/>
          </p:cNvSpPr>
          <p:nvPr>
            <p:ph type="sldNum" sz="quarter" idx="12"/>
          </p:nvPr>
        </p:nvSpPr>
        <p:spPr/>
        <p:txBody>
          <a:bodyPr/>
          <a:lstStyle/>
          <a:p>
            <a:fld id="{206C8D8E-7BFE-41B3-92C8-B4195511833B}" type="slidenum">
              <a:rPr lang="en-US" smtClean="0"/>
              <a:t>‹#›</a:t>
            </a:fld>
            <a:endParaRPr lang="en-US"/>
          </a:p>
        </p:txBody>
      </p:sp>
    </p:spTree>
    <p:extLst>
      <p:ext uri="{BB962C8B-B14F-4D97-AF65-F5344CB8AC3E}">
        <p14:creationId xmlns:p14="http://schemas.microsoft.com/office/powerpoint/2010/main" val="3873868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1B439D-3A1E-AE7E-A3A2-16CB28E29F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C2D162-9907-66C9-90F0-1589519008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06819A-4B74-0569-6B2B-280960147463}"/>
              </a:ext>
            </a:extLst>
          </p:cNvPr>
          <p:cNvSpPr>
            <a:spLocks noGrp="1"/>
          </p:cNvSpPr>
          <p:nvPr>
            <p:ph type="dt" sz="half" idx="10"/>
          </p:nvPr>
        </p:nvSpPr>
        <p:spPr/>
        <p:txBody>
          <a:bodyPr/>
          <a:lstStyle/>
          <a:p>
            <a:fld id="{E748E6C7-B58E-466C-AA5D-D6201C1ABDEF}" type="datetimeFigureOut">
              <a:rPr lang="en-US" smtClean="0"/>
              <a:t>11/16/2024</a:t>
            </a:fld>
            <a:endParaRPr lang="en-US"/>
          </a:p>
        </p:txBody>
      </p:sp>
      <p:sp>
        <p:nvSpPr>
          <p:cNvPr id="5" name="Footer Placeholder 4">
            <a:extLst>
              <a:ext uri="{FF2B5EF4-FFF2-40B4-BE49-F238E27FC236}">
                <a16:creationId xmlns:a16="http://schemas.microsoft.com/office/drawing/2014/main" id="{3A4064E4-76DF-41B7-A544-95DC488288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9E44-FCED-CC1F-C327-411FEC4F05B9}"/>
              </a:ext>
            </a:extLst>
          </p:cNvPr>
          <p:cNvSpPr>
            <a:spLocks noGrp="1"/>
          </p:cNvSpPr>
          <p:nvPr>
            <p:ph type="sldNum" sz="quarter" idx="12"/>
          </p:nvPr>
        </p:nvSpPr>
        <p:spPr/>
        <p:txBody>
          <a:bodyPr/>
          <a:lstStyle/>
          <a:p>
            <a:fld id="{206C8D8E-7BFE-41B3-92C8-B4195511833B}" type="slidenum">
              <a:rPr lang="en-US" smtClean="0"/>
              <a:t>‹#›</a:t>
            </a:fld>
            <a:endParaRPr lang="en-US"/>
          </a:p>
        </p:txBody>
      </p:sp>
    </p:spTree>
    <p:extLst>
      <p:ext uri="{BB962C8B-B14F-4D97-AF65-F5344CB8AC3E}">
        <p14:creationId xmlns:p14="http://schemas.microsoft.com/office/powerpoint/2010/main" val="2847134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48E6C7-B58E-466C-AA5D-D6201C1ABDEF}" type="datetimeFigureOut">
              <a:rPr lang="en-US" smtClean="0"/>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C8D8E-7BFE-41B3-92C8-B4195511833B}" type="slidenum">
              <a:rPr lang="en-US" smtClean="0"/>
              <a:t>‹#›</a:t>
            </a:fld>
            <a:endParaRPr lang="en-US"/>
          </a:p>
        </p:txBody>
      </p:sp>
    </p:spTree>
    <p:extLst>
      <p:ext uri="{BB962C8B-B14F-4D97-AF65-F5344CB8AC3E}">
        <p14:creationId xmlns:p14="http://schemas.microsoft.com/office/powerpoint/2010/main" val="482503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48E6C7-B58E-466C-AA5D-D6201C1ABDEF}" type="datetimeFigureOut">
              <a:rPr lang="en-US" smtClean="0"/>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C8D8E-7BFE-41B3-92C8-B4195511833B}" type="slidenum">
              <a:rPr lang="en-US" smtClean="0"/>
              <a:t>‹#›</a:t>
            </a:fld>
            <a:endParaRPr lang="en-US"/>
          </a:p>
        </p:txBody>
      </p:sp>
    </p:spTree>
    <p:extLst>
      <p:ext uri="{BB962C8B-B14F-4D97-AF65-F5344CB8AC3E}">
        <p14:creationId xmlns:p14="http://schemas.microsoft.com/office/powerpoint/2010/main" val="4177329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48E6C7-B58E-466C-AA5D-D6201C1ABDEF}" type="datetimeFigureOut">
              <a:rPr lang="en-US" smtClean="0"/>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C8D8E-7BFE-41B3-92C8-B4195511833B}" type="slidenum">
              <a:rPr lang="en-US" smtClean="0"/>
              <a:t>‹#›</a:t>
            </a:fld>
            <a:endParaRPr lang="en-US"/>
          </a:p>
        </p:txBody>
      </p:sp>
    </p:spTree>
    <p:extLst>
      <p:ext uri="{BB962C8B-B14F-4D97-AF65-F5344CB8AC3E}">
        <p14:creationId xmlns:p14="http://schemas.microsoft.com/office/powerpoint/2010/main" val="1746130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48E6C7-B58E-466C-AA5D-D6201C1ABDEF}" type="datetimeFigureOut">
              <a:rPr lang="en-US" smtClean="0"/>
              <a:t>11/16/2024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C8D8E-7BFE-41B3-92C8-B4195511833B}" type="slidenum">
              <a:rPr lang="en-US" smtClean="0"/>
              <a:t>‹#›</a:t>
            </a:fld>
            <a:endParaRPr lang="en-US"/>
          </a:p>
        </p:txBody>
      </p:sp>
    </p:spTree>
    <p:extLst>
      <p:ext uri="{BB962C8B-B14F-4D97-AF65-F5344CB8AC3E}">
        <p14:creationId xmlns:p14="http://schemas.microsoft.com/office/powerpoint/2010/main" val="37391676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748E6C7-B58E-466C-AA5D-D6201C1ABDEF}" type="datetimeFigureOut">
              <a:rPr lang="en-US" smtClean="0"/>
              <a:t>11/16/2024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C8D8E-7BFE-41B3-92C8-B4195511833B}" type="slidenum">
              <a:rPr lang="en-US" smtClean="0"/>
              <a:t>‹#›</a:t>
            </a:fld>
            <a:endParaRPr lang="en-US"/>
          </a:p>
        </p:txBody>
      </p:sp>
    </p:spTree>
    <p:extLst>
      <p:ext uri="{BB962C8B-B14F-4D97-AF65-F5344CB8AC3E}">
        <p14:creationId xmlns:p14="http://schemas.microsoft.com/office/powerpoint/2010/main" val="4158521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748E6C7-B58E-466C-AA5D-D6201C1ABDEF}" type="datetimeFigureOut">
              <a:rPr lang="en-US" smtClean="0"/>
              <a:t>11/16/2024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C8D8E-7BFE-41B3-92C8-B4195511833B}" type="slidenum">
              <a:rPr lang="en-US" smtClean="0"/>
              <a:t>‹#›</a:t>
            </a:fld>
            <a:endParaRPr lang="en-US"/>
          </a:p>
        </p:txBody>
      </p:sp>
    </p:spTree>
    <p:extLst>
      <p:ext uri="{BB962C8B-B14F-4D97-AF65-F5344CB8AC3E}">
        <p14:creationId xmlns:p14="http://schemas.microsoft.com/office/powerpoint/2010/main" val="3440863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48E6C7-B58E-466C-AA5D-D6201C1ABDEF}" type="datetimeFigureOut">
              <a:rPr lang="en-US" smtClean="0"/>
              <a:t>11/16/2024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C8D8E-7BFE-41B3-92C8-B4195511833B}" type="slidenum">
              <a:rPr lang="en-US" smtClean="0"/>
              <a:t>‹#›</a:t>
            </a:fld>
            <a:endParaRPr lang="en-US"/>
          </a:p>
        </p:txBody>
      </p:sp>
    </p:spTree>
    <p:extLst>
      <p:ext uri="{BB962C8B-B14F-4D97-AF65-F5344CB8AC3E}">
        <p14:creationId xmlns:p14="http://schemas.microsoft.com/office/powerpoint/2010/main" val="123085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48E6C7-B58E-466C-AA5D-D6201C1ABDEF}" type="datetimeFigureOut">
              <a:rPr lang="en-US" smtClean="0"/>
              <a:t>11/16/2024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C8D8E-7BFE-41B3-92C8-B4195511833B}" type="slidenum">
              <a:rPr lang="en-US" smtClean="0"/>
              <a:t>‹#›</a:t>
            </a:fld>
            <a:endParaRPr lang="en-US"/>
          </a:p>
        </p:txBody>
      </p:sp>
    </p:spTree>
    <p:extLst>
      <p:ext uri="{BB962C8B-B14F-4D97-AF65-F5344CB8AC3E}">
        <p14:creationId xmlns:p14="http://schemas.microsoft.com/office/powerpoint/2010/main" val="3752409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68AAD-E804-7B32-8500-81DA4009F2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7CB5AE-0D58-24E9-538E-E371B082C0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87FC90-5455-CF94-D7B4-02DE3A7E1CE2}"/>
              </a:ext>
            </a:extLst>
          </p:cNvPr>
          <p:cNvSpPr>
            <a:spLocks noGrp="1"/>
          </p:cNvSpPr>
          <p:nvPr>
            <p:ph type="dt" sz="half" idx="10"/>
          </p:nvPr>
        </p:nvSpPr>
        <p:spPr/>
        <p:txBody>
          <a:bodyPr/>
          <a:lstStyle/>
          <a:p>
            <a:fld id="{E748E6C7-B58E-466C-AA5D-D6201C1ABDEF}" type="datetimeFigureOut">
              <a:rPr lang="en-US" smtClean="0"/>
              <a:t>11/16/2024</a:t>
            </a:fld>
            <a:endParaRPr lang="en-US"/>
          </a:p>
        </p:txBody>
      </p:sp>
      <p:sp>
        <p:nvSpPr>
          <p:cNvPr id="5" name="Footer Placeholder 4">
            <a:extLst>
              <a:ext uri="{FF2B5EF4-FFF2-40B4-BE49-F238E27FC236}">
                <a16:creationId xmlns:a16="http://schemas.microsoft.com/office/drawing/2014/main" id="{B8220797-463F-CE04-46FD-E2E326F133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1CE806-AA83-8241-3368-3E385D799D06}"/>
              </a:ext>
            </a:extLst>
          </p:cNvPr>
          <p:cNvSpPr>
            <a:spLocks noGrp="1"/>
          </p:cNvSpPr>
          <p:nvPr>
            <p:ph type="sldNum" sz="quarter" idx="12"/>
          </p:nvPr>
        </p:nvSpPr>
        <p:spPr/>
        <p:txBody>
          <a:bodyPr/>
          <a:lstStyle/>
          <a:p>
            <a:fld id="{206C8D8E-7BFE-41B3-92C8-B4195511833B}" type="slidenum">
              <a:rPr lang="en-US" smtClean="0"/>
              <a:t>‹#›</a:t>
            </a:fld>
            <a:endParaRPr lang="en-US"/>
          </a:p>
        </p:txBody>
      </p:sp>
    </p:spTree>
    <p:extLst>
      <p:ext uri="{BB962C8B-B14F-4D97-AF65-F5344CB8AC3E}">
        <p14:creationId xmlns:p14="http://schemas.microsoft.com/office/powerpoint/2010/main" val="3411386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48E6C7-B58E-466C-AA5D-D6201C1ABDEF}" type="datetimeFigureOut">
              <a:rPr lang="en-US" smtClean="0"/>
              <a:t>11/16/2024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C8D8E-7BFE-41B3-92C8-B4195511833B}" type="slidenum">
              <a:rPr lang="en-US" smtClean="0"/>
              <a:t>‹#›</a:t>
            </a:fld>
            <a:endParaRPr lang="en-US"/>
          </a:p>
        </p:txBody>
      </p:sp>
    </p:spTree>
    <p:extLst>
      <p:ext uri="{BB962C8B-B14F-4D97-AF65-F5344CB8AC3E}">
        <p14:creationId xmlns:p14="http://schemas.microsoft.com/office/powerpoint/2010/main" val="3128557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48E6C7-B58E-466C-AA5D-D6201C1ABDEF}" type="datetimeFigureOut">
              <a:rPr lang="en-US" smtClean="0"/>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C8D8E-7BFE-41B3-92C8-B4195511833B}" type="slidenum">
              <a:rPr lang="en-US" smtClean="0"/>
              <a:t>‹#›</a:t>
            </a:fld>
            <a:endParaRPr lang="en-US"/>
          </a:p>
        </p:txBody>
      </p:sp>
    </p:spTree>
    <p:extLst>
      <p:ext uri="{BB962C8B-B14F-4D97-AF65-F5344CB8AC3E}">
        <p14:creationId xmlns:p14="http://schemas.microsoft.com/office/powerpoint/2010/main" val="39738919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48E6C7-B58E-466C-AA5D-D6201C1ABDEF}" type="datetimeFigureOut">
              <a:rPr lang="en-US" smtClean="0"/>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C8D8E-7BFE-41B3-92C8-B4195511833B}" type="slidenum">
              <a:rPr lang="en-US" smtClean="0"/>
              <a:t>‹#›</a:t>
            </a:fld>
            <a:endParaRPr lang="en-US"/>
          </a:p>
        </p:txBody>
      </p:sp>
    </p:spTree>
    <p:extLst>
      <p:ext uri="{BB962C8B-B14F-4D97-AF65-F5344CB8AC3E}">
        <p14:creationId xmlns:p14="http://schemas.microsoft.com/office/powerpoint/2010/main" val="2477531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2BAD0-7381-98D6-51C6-D32ABB2652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DFAF70-D08D-C091-D5E4-21EE85A05F6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5E8433-D7B4-208C-A271-11EBDFA36322}"/>
              </a:ext>
            </a:extLst>
          </p:cNvPr>
          <p:cNvSpPr>
            <a:spLocks noGrp="1"/>
          </p:cNvSpPr>
          <p:nvPr>
            <p:ph type="dt" sz="half" idx="10"/>
          </p:nvPr>
        </p:nvSpPr>
        <p:spPr/>
        <p:txBody>
          <a:bodyPr/>
          <a:lstStyle/>
          <a:p>
            <a:fld id="{E748E6C7-B58E-466C-AA5D-D6201C1ABDEF}" type="datetimeFigureOut">
              <a:rPr lang="en-US" smtClean="0"/>
              <a:t>11/16/2024</a:t>
            </a:fld>
            <a:endParaRPr lang="en-US"/>
          </a:p>
        </p:txBody>
      </p:sp>
      <p:sp>
        <p:nvSpPr>
          <p:cNvPr id="5" name="Footer Placeholder 4">
            <a:extLst>
              <a:ext uri="{FF2B5EF4-FFF2-40B4-BE49-F238E27FC236}">
                <a16:creationId xmlns:a16="http://schemas.microsoft.com/office/drawing/2014/main" id="{CBBA0169-F316-E087-64CF-4263E2C282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122D22-1D43-D22F-27A7-FC13A4787310}"/>
              </a:ext>
            </a:extLst>
          </p:cNvPr>
          <p:cNvSpPr>
            <a:spLocks noGrp="1"/>
          </p:cNvSpPr>
          <p:nvPr>
            <p:ph type="sldNum" sz="quarter" idx="12"/>
          </p:nvPr>
        </p:nvSpPr>
        <p:spPr/>
        <p:txBody>
          <a:bodyPr/>
          <a:lstStyle/>
          <a:p>
            <a:fld id="{206C8D8E-7BFE-41B3-92C8-B4195511833B}" type="slidenum">
              <a:rPr lang="en-US" smtClean="0"/>
              <a:t>‹#›</a:t>
            </a:fld>
            <a:endParaRPr lang="en-US"/>
          </a:p>
        </p:txBody>
      </p:sp>
    </p:spTree>
    <p:extLst>
      <p:ext uri="{BB962C8B-B14F-4D97-AF65-F5344CB8AC3E}">
        <p14:creationId xmlns:p14="http://schemas.microsoft.com/office/powerpoint/2010/main" val="3348639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5847D-822A-6095-A015-4EA879540A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6D32F8-2372-9741-C0E1-D3033FA86B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73B3A7-E162-9D8F-7887-36E38F1E15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3DBF48-B1B3-B9C3-6397-DCE464A14F6F}"/>
              </a:ext>
            </a:extLst>
          </p:cNvPr>
          <p:cNvSpPr>
            <a:spLocks noGrp="1"/>
          </p:cNvSpPr>
          <p:nvPr>
            <p:ph type="dt" sz="half" idx="10"/>
          </p:nvPr>
        </p:nvSpPr>
        <p:spPr/>
        <p:txBody>
          <a:bodyPr/>
          <a:lstStyle/>
          <a:p>
            <a:fld id="{E748E6C7-B58E-466C-AA5D-D6201C1ABDEF}" type="datetimeFigureOut">
              <a:rPr lang="en-US" smtClean="0"/>
              <a:t>11/16/2024</a:t>
            </a:fld>
            <a:endParaRPr lang="en-US"/>
          </a:p>
        </p:txBody>
      </p:sp>
      <p:sp>
        <p:nvSpPr>
          <p:cNvPr id="6" name="Footer Placeholder 5">
            <a:extLst>
              <a:ext uri="{FF2B5EF4-FFF2-40B4-BE49-F238E27FC236}">
                <a16:creationId xmlns:a16="http://schemas.microsoft.com/office/drawing/2014/main" id="{A34123C3-E92B-93C1-8E73-A5371C58CE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40581D-B400-2892-BC26-60B7FC5805C5}"/>
              </a:ext>
            </a:extLst>
          </p:cNvPr>
          <p:cNvSpPr>
            <a:spLocks noGrp="1"/>
          </p:cNvSpPr>
          <p:nvPr>
            <p:ph type="sldNum" sz="quarter" idx="12"/>
          </p:nvPr>
        </p:nvSpPr>
        <p:spPr/>
        <p:txBody>
          <a:bodyPr/>
          <a:lstStyle/>
          <a:p>
            <a:fld id="{206C8D8E-7BFE-41B3-92C8-B4195511833B}" type="slidenum">
              <a:rPr lang="en-US" smtClean="0"/>
              <a:t>‹#›</a:t>
            </a:fld>
            <a:endParaRPr lang="en-US"/>
          </a:p>
        </p:txBody>
      </p:sp>
    </p:spTree>
    <p:extLst>
      <p:ext uri="{BB962C8B-B14F-4D97-AF65-F5344CB8AC3E}">
        <p14:creationId xmlns:p14="http://schemas.microsoft.com/office/powerpoint/2010/main" val="4201122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3F9B0-87A0-A308-9938-E3B9DD1815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DC34A0-2B8B-1068-F2B7-ABFA38AB86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53A9B6-94A5-7346-384E-00AAFD1F22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C5F839-56D1-0478-F58E-D3D44202A3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7B2710-F7E7-8AB4-99DE-C3E699F507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E201DD-4E6B-C679-F062-926356A5EFF7}"/>
              </a:ext>
            </a:extLst>
          </p:cNvPr>
          <p:cNvSpPr>
            <a:spLocks noGrp="1"/>
          </p:cNvSpPr>
          <p:nvPr>
            <p:ph type="dt" sz="half" idx="10"/>
          </p:nvPr>
        </p:nvSpPr>
        <p:spPr/>
        <p:txBody>
          <a:bodyPr/>
          <a:lstStyle/>
          <a:p>
            <a:fld id="{E748E6C7-B58E-466C-AA5D-D6201C1ABDEF}" type="datetimeFigureOut">
              <a:rPr lang="en-US" smtClean="0"/>
              <a:t>11/16/2024</a:t>
            </a:fld>
            <a:endParaRPr lang="en-US"/>
          </a:p>
        </p:txBody>
      </p:sp>
      <p:sp>
        <p:nvSpPr>
          <p:cNvPr id="8" name="Footer Placeholder 7">
            <a:extLst>
              <a:ext uri="{FF2B5EF4-FFF2-40B4-BE49-F238E27FC236}">
                <a16:creationId xmlns:a16="http://schemas.microsoft.com/office/drawing/2014/main" id="{6ED8E25D-470E-3FF8-586D-84DFEAB035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F8D3C0-3CEE-A55D-38FC-688629E38EDD}"/>
              </a:ext>
            </a:extLst>
          </p:cNvPr>
          <p:cNvSpPr>
            <a:spLocks noGrp="1"/>
          </p:cNvSpPr>
          <p:nvPr>
            <p:ph type="sldNum" sz="quarter" idx="12"/>
          </p:nvPr>
        </p:nvSpPr>
        <p:spPr/>
        <p:txBody>
          <a:bodyPr/>
          <a:lstStyle/>
          <a:p>
            <a:fld id="{206C8D8E-7BFE-41B3-92C8-B4195511833B}" type="slidenum">
              <a:rPr lang="en-US" smtClean="0"/>
              <a:t>‹#›</a:t>
            </a:fld>
            <a:endParaRPr lang="en-US"/>
          </a:p>
        </p:txBody>
      </p:sp>
    </p:spTree>
    <p:extLst>
      <p:ext uri="{BB962C8B-B14F-4D97-AF65-F5344CB8AC3E}">
        <p14:creationId xmlns:p14="http://schemas.microsoft.com/office/powerpoint/2010/main" val="451277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2C011-FFD0-ED83-4099-76BF32BDD3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139C8C-928A-7BEB-30F5-E0A97D0B9AAE}"/>
              </a:ext>
            </a:extLst>
          </p:cNvPr>
          <p:cNvSpPr>
            <a:spLocks noGrp="1"/>
          </p:cNvSpPr>
          <p:nvPr>
            <p:ph type="dt" sz="half" idx="10"/>
          </p:nvPr>
        </p:nvSpPr>
        <p:spPr/>
        <p:txBody>
          <a:bodyPr/>
          <a:lstStyle/>
          <a:p>
            <a:fld id="{E748E6C7-B58E-466C-AA5D-D6201C1ABDEF}" type="datetimeFigureOut">
              <a:rPr lang="en-US" smtClean="0"/>
              <a:t>11/16/2024</a:t>
            </a:fld>
            <a:endParaRPr lang="en-US"/>
          </a:p>
        </p:txBody>
      </p:sp>
      <p:sp>
        <p:nvSpPr>
          <p:cNvPr id="4" name="Footer Placeholder 3">
            <a:extLst>
              <a:ext uri="{FF2B5EF4-FFF2-40B4-BE49-F238E27FC236}">
                <a16:creationId xmlns:a16="http://schemas.microsoft.com/office/drawing/2014/main" id="{DE952F4D-83E3-669B-BD7C-5948B85D2E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399099-09D4-1DA3-E27A-1E23B18AE902}"/>
              </a:ext>
            </a:extLst>
          </p:cNvPr>
          <p:cNvSpPr>
            <a:spLocks noGrp="1"/>
          </p:cNvSpPr>
          <p:nvPr>
            <p:ph type="sldNum" sz="quarter" idx="12"/>
          </p:nvPr>
        </p:nvSpPr>
        <p:spPr/>
        <p:txBody>
          <a:bodyPr/>
          <a:lstStyle/>
          <a:p>
            <a:fld id="{206C8D8E-7BFE-41B3-92C8-B4195511833B}" type="slidenum">
              <a:rPr lang="en-US" smtClean="0"/>
              <a:t>‹#›</a:t>
            </a:fld>
            <a:endParaRPr lang="en-US"/>
          </a:p>
        </p:txBody>
      </p:sp>
    </p:spTree>
    <p:extLst>
      <p:ext uri="{BB962C8B-B14F-4D97-AF65-F5344CB8AC3E}">
        <p14:creationId xmlns:p14="http://schemas.microsoft.com/office/powerpoint/2010/main" val="2859213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612A75-3CFD-1688-8178-C5C560DA26D4}"/>
              </a:ext>
            </a:extLst>
          </p:cNvPr>
          <p:cNvSpPr>
            <a:spLocks noGrp="1"/>
          </p:cNvSpPr>
          <p:nvPr>
            <p:ph type="dt" sz="half" idx="10"/>
          </p:nvPr>
        </p:nvSpPr>
        <p:spPr/>
        <p:txBody>
          <a:bodyPr/>
          <a:lstStyle/>
          <a:p>
            <a:fld id="{E748E6C7-B58E-466C-AA5D-D6201C1ABDEF}" type="datetimeFigureOut">
              <a:rPr lang="en-US" smtClean="0"/>
              <a:t>11/16/2024</a:t>
            </a:fld>
            <a:endParaRPr lang="en-US"/>
          </a:p>
        </p:txBody>
      </p:sp>
      <p:sp>
        <p:nvSpPr>
          <p:cNvPr id="3" name="Footer Placeholder 2">
            <a:extLst>
              <a:ext uri="{FF2B5EF4-FFF2-40B4-BE49-F238E27FC236}">
                <a16:creationId xmlns:a16="http://schemas.microsoft.com/office/drawing/2014/main" id="{9DCB4821-0D5D-D082-1F64-FB9373AA83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B9EC7A-8D57-DC42-9033-E9FFF6DE0B59}"/>
              </a:ext>
            </a:extLst>
          </p:cNvPr>
          <p:cNvSpPr>
            <a:spLocks noGrp="1"/>
          </p:cNvSpPr>
          <p:nvPr>
            <p:ph type="sldNum" sz="quarter" idx="12"/>
          </p:nvPr>
        </p:nvSpPr>
        <p:spPr/>
        <p:txBody>
          <a:bodyPr/>
          <a:lstStyle/>
          <a:p>
            <a:fld id="{206C8D8E-7BFE-41B3-92C8-B4195511833B}" type="slidenum">
              <a:rPr lang="en-US" smtClean="0"/>
              <a:t>‹#›</a:t>
            </a:fld>
            <a:endParaRPr lang="en-US"/>
          </a:p>
        </p:txBody>
      </p:sp>
    </p:spTree>
    <p:extLst>
      <p:ext uri="{BB962C8B-B14F-4D97-AF65-F5344CB8AC3E}">
        <p14:creationId xmlns:p14="http://schemas.microsoft.com/office/powerpoint/2010/main" val="1652725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C37F2-DC69-0F0C-0A82-47C5986F7C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C27FF4-900C-7648-5DF6-E504D0B784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F7DBBB-3331-5779-E9D4-E70EE6D341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D53FC0-F19D-58E1-5A2E-FDA62E5F327A}"/>
              </a:ext>
            </a:extLst>
          </p:cNvPr>
          <p:cNvSpPr>
            <a:spLocks noGrp="1"/>
          </p:cNvSpPr>
          <p:nvPr>
            <p:ph type="dt" sz="half" idx="10"/>
          </p:nvPr>
        </p:nvSpPr>
        <p:spPr/>
        <p:txBody>
          <a:bodyPr/>
          <a:lstStyle/>
          <a:p>
            <a:fld id="{E748E6C7-B58E-466C-AA5D-D6201C1ABDEF}" type="datetimeFigureOut">
              <a:rPr lang="en-US" smtClean="0"/>
              <a:t>11/16/2024</a:t>
            </a:fld>
            <a:endParaRPr lang="en-US"/>
          </a:p>
        </p:txBody>
      </p:sp>
      <p:sp>
        <p:nvSpPr>
          <p:cNvPr id="6" name="Footer Placeholder 5">
            <a:extLst>
              <a:ext uri="{FF2B5EF4-FFF2-40B4-BE49-F238E27FC236}">
                <a16:creationId xmlns:a16="http://schemas.microsoft.com/office/drawing/2014/main" id="{9C1BD1F6-2026-7B14-C211-370305C4FF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6AA90F-3D81-F83B-BBA1-B1648212965B}"/>
              </a:ext>
            </a:extLst>
          </p:cNvPr>
          <p:cNvSpPr>
            <a:spLocks noGrp="1"/>
          </p:cNvSpPr>
          <p:nvPr>
            <p:ph type="sldNum" sz="quarter" idx="12"/>
          </p:nvPr>
        </p:nvSpPr>
        <p:spPr/>
        <p:txBody>
          <a:bodyPr/>
          <a:lstStyle/>
          <a:p>
            <a:fld id="{206C8D8E-7BFE-41B3-92C8-B4195511833B}" type="slidenum">
              <a:rPr lang="en-US" smtClean="0"/>
              <a:t>‹#›</a:t>
            </a:fld>
            <a:endParaRPr lang="en-US"/>
          </a:p>
        </p:txBody>
      </p:sp>
    </p:spTree>
    <p:extLst>
      <p:ext uri="{BB962C8B-B14F-4D97-AF65-F5344CB8AC3E}">
        <p14:creationId xmlns:p14="http://schemas.microsoft.com/office/powerpoint/2010/main" val="2335820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DA74F-8E59-6F06-49BD-0DCCFEA1B9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18FBA0-163A-F211-84CE-5BF192E04A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79662C-29AD-0928-6225-FDEE0F549D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8A3E38-A39C-5A26-90BC-D5EB65D5B97E}"/>
              </a:ext>
            </a:extLst>
          </p:cNvPr>
          <p:cNvSpPr>
            <a:spLocks noGrp="1"/>
          </p:cNvSpPr>
          <p:nvPr>
            <p:ph type="dt" sz="half" idx="10"/>
          </p:nvPr>
        </p:nvSpPr>
        <p:spPr/>
        <p:txBody>
          <a:bodyPr/>
          <a:lstStyle/>
          <a:p>
            <a:fld id="{E748E6C7-B58E-466C-AA5D-D6201C1ABDEF}" type="datetimeFigureOut">
              <a:rPr lang="en-US" smtClean="0"/>
              <a:t>11/16/2024</a:t>
            </a:fld>
            <a:endParaRPr lang="en-US"/>
          </a:p>
        </p:txBody>
      </p:sp>
      <p:sp>
        <p:nvSpPr>
          <p:cNvPr id="6" name="Footer Placeholder 5">
            <a:extLst>
              <a:ext uri="{FF2B5EF4-FFF2-40B4-BE49-F238E27FC236}">
                <a16:creationId xmlns:a16="http://schemas.microsoft.com/office/drawing/2014/main" id="{26B081B5-F447-A894-D6BC-8FE1E3B6CC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E81414-3BEB-43E7-8F42-4D7767FCFCBF}"/>
              </a:ext>
            </a:extLst>
          </p:cNvPr>
          <p:cNvSpPr>
            <a:spLocks noGrp="1"/>
          </p:cNvSpPr>
          <p:nvPr>
            <p:ph type="sldNum" sz="quarter" idx="12"/>
          </p:nvPr>
        </p:nvSpPr>
        <p:spPr/>
        <p:txBody>
          <a:bodyPr/>
          <a:lstStyle/>
          <a:p>
            <a:fld id="{206C8D8E-7BFE-41B3-92C8-B4195511833B}" type="slidenum">
              <a:rPr lang="en-US" smtClean="0"/>
              <a:t>‹#›</a:t>
            </a:fld>
            <a:endParaRPr lang="en-US"/>
          </a:p>
        </p:txBody>
      </p:sp>
    </p:spTree>
    <p:extLst>
      <p:ext uri="{BB962C8B-B14F-4D97-AF65-F5344CB8AC3E}">
        <p14:creationId xmlns:p14="http://schemas.microsoft.com/office/powerpoint/2010/main" val="4092404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09A6C0-1138-FE64-3C16-0BE1C7D7EF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52656E-DCCD-1A7D-F52A-6F1A5872FB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354A79-B29A-0930-E9C8-315C923F92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48E6C7-B58E-466C-AA5D-D6201C1ABDEF}" type="datetimeFigureOut">
              <a:rPr lang="en-US" smtClean="0"/>
              <a:t>11/16/2024</a:t>
            </a:fld>
            <a:endParaRPr lang="en-US"/>
          </a:p>
        </p:txBody>
      </p:sp>
      <p:sp>
        <p:nvSpPr>
          <p:cNvPr id="5" name="Footer Placeholder 4">
            <a:extLst>
              <a:ext uri="{FF2B5EF4-FFF2-40B4-BE49-F238E27FC236}">
                <a16:creationId xmlns:a16="http://schemas.microsoft.com/office/drawing/2014/main" id="{62E317E6-6F2F-C02A-9231-766D10C7B4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71457C4-D657-286F-1D91-EBBC76913B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06C8D8E-7BFE-41B3-92C8-B4195511833B}" type="slidenum">
              <a:rPr lang="en-US" smtClean="0"/>
              <a:t>‹#›</a:t>
            </a:fld>
            <a:endParaRPr lang="en-US"/>
          </a:p>
        </p:txBody>
      </p:sp>
    </p:spTree>
    <p:extLst>
      <p:ext uri="{BB962C8B-B14F-4D97-AF65-F5344CB8AC3E}">
        <p14:creationId xmlns:p14="http://schemas.microsoft.com/office/powerpoint/2010/main" val="2075058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AD5B83D-37CC-46A1-B98B-6FAB0D88F5FA}" type="datetimeFigureOut">
              <a:rPr lang="fr-FR" smtClean="0"/>
              <a:t>16/11/2024</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5FDCDE8-095D-4DFF-98BF-775B20AEFB25}" type="slidenum">
              <a:rPr lang="fr-FR" smtClean="0"/>
              <a:t>‹#›</a:t>
            </a:fld>
            <a:endParaRPr lang="fr-FR"/>
          </a:p>
        </p:txBody>
      </p:sp>
    </p:spTree>
    <p:extLst>
      <p:ext uri="{BB962C8B-B14F-4D97-AF65-F5344CB8AC3E}">
        <p14:creationId xmlns:p14="http://schemas.microsoft.com/office/powerpoint/2010/main" val="21421140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hyperlink" Target="https://www.data.gouv.fr/fr/reuses/terravisu-nombre-de-pharmacie-pour-10-000-habitants-par-bassin-de-vie-en-2023/" TargetMode="Externa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image" Target="../media/image10.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
          <p:cNvSpPr txBox="1">
            <a:spLocks noGrp="1"/>
          </p:cNvSpPr>
          <p:nvPr>
            <p:ph type="subTitle" idx="1"/>
          </p:nvPr>
        </p:nvSpPr>
        <p:spPr>
          <a:xfrm>
            <a:off x="1576693" y="3429000"/>
            <a:ext cx="9038611" cy="1954956"/>
          </a:xfrm>
          <a:prstGeom prst="rect">
            <a:avLst/>
          </a:prstGeom>
          <a:noFill/>
          <a:ln>
            <a:noFill/>
          </a:ln>
        </p:spPr>
        <p:txBody>
          <a:bodyPr spcFirstLastPara="1" vert="horz" wrap="square" lIns="91433" tIns="45700" rIns="91433" bIns="45700" rtlCol="0" anchor="b" anchorCtr="0">
            <a:normAutofit/>
          </a:bodyPr>
          <a:lstStyle/>
          <a:p>
            <a:pPr>
              <a:spcBef>
                <a:spcPts val="0"/>
              </a:spcBef>
              <a:buClr>
                <a:schemeClr val="dk1"/>
              </a:buClr>
              <a:buSzPts val="2100"/>
            </a:pPr>
            <a:r>
              <a:rPr lang="en-US" dirty="0"/>
              <a:t>Honora Englander MD</a:t>
            </a:r>
          </a:p>
          <a:p>
            <a:pPr>
              <a:spcBef>
                <a:spcPts val="0"/>
              </a:spcBef>
              <a:buClr>
                <a:schemeClr val="dk1"/>
              </a:buClr>
              <a:buSzPts val="2100"/>
            </a:pPr>
            <a:r>
              <a:rPr lang="en-US" dirty="0"/>
              <a:t>Benjamin Rolland MD</a:t>
            </a:r>
          </a:p>
          <a:p>
            <a:pPr>
              <a:spcBef>
                <a:spcPts val="0"/>
              </a:spcBef>
              <a:buClr>
                <a:schemeClr val="dk1"/>
              </a:buClr>
              <a:buSzPts val="2100"/>
            </a:pPr>
            <a:r>
              <a:rPr lang="en-US" dirty="0"/>
              <a:t>Marie </a:t>
            </a:r>
            <a:r>
              <a:rPr lang="en-US" dirty="0" err="1"/>
              <a:t>Jauffret-Roustide</a:t>
            </a:r>
            <a:r>
              <a:rPr lang="en-US" dirty="0"/>
              <a:t> PhD</a:t>
            </a:r>
          </a:p>
          <a:p>
            <a:pPr>
              <a:spcBef>
                <a:spcPts val="0"/>
              </a:spcBef>
              <a:buClr>
                <a:schemeClr val="dk1"/>
              </a:buClr>
              <a:buSzPts val="2100"/>
            </a:pPr>
            <a:endParaRPr lang="en-US" sz="2667" dirty="0"/>
          </a:p>
          <a:p>
            <a:pPr>
              <a:spcBef>
                <a:spcPts val="0"/>
              </a:spcBef>
              <a:buClr>
                <a:schemeClr val="dk1"/>
              </a:buClr>
              <a:buSzPts val="2100"/>
            </a:pPr>
            <a:r>
              <a:rPr lang="en-US" sz="2000" dirty="0"/>
              <a:t>englandh@ohsu.edu</a:t>
            </a:r>
            <a:endParaRPr sz="2000" dirty="0"/>
          </a:p>
        </p:txBody>
      </p:sp>
      <p:pic>
        <p:nvPicPr>
          <p:cNvPr id="88" name="Google Shape;88;p1"/>
          <p:cNvPicPr preferRelativeResize="0"/>
          <p:nvPr/>
        </p:nvPicPr>
        <p:blipFill rotWithShape="1">
          <a:blip r:embed="rId3">
            <a:alphaModFix/>
          </a:blip>
          <a:srcRect/>
          <a:stretch/>
        </p:blipFill>
        <p:spPr>
          <a:xfrm>
            <a:off x="366709" y="4474551"/>
            <a:ext cx="1187772" cy="1954956"/>
          </a:xfrm>
          <a:prstGeom prst="rect">
            <a:avLst/>
          </a:prstGeom>
          <a:noFill/>
          <a:ln>
            <a:noFill/>
          </a:ln>
        </p:spPr>
      </p:pic>
      <p:pic>
        <p:nvPicPr>
          <p:cNvPr id="89" name="Google Shape;89;p1"/>
          <p:cNvPicPr preferRelativeResize="0"/>
          <p:nvPr/>
        </p:nvPicPr>
        <p:blipFill rotWithShape="1">
          <a:blip r:embed="rId4">
            <a:alphaModFix/>
          </a:blip>
          <a:srcRect t="20571"/>
          <a:stretch/>
        </p:blipFill>
        <p:spPr>
          <a:xfrm>
            <a:off x="9686134" y="4474551"/>
            <a:ext cx="2361333" cy="1243819"/>
          </a:xfrm>
          <a:prstGeom prst="rect">
            <a:avLst/>
          </a:prstGeom>
          <a:noFill/>
          <a:ln>
            <a:noFill/>
          </a:ln>
        </p:spPr>
      </p:pic>
      <p:pic>
        <p:nvPicPr>
          <p:cNvPr id="90" name="Google Shape;90;p1" descr="Enseignement et Formation - Addispy Lyon"/>
          <p:cNvPicPr preferRelativeResize="0"/>
          <p:nvPr/>
        </p:nvPicPr>
        <p:blipFill rotWithShape="1">
          <a:blip r:embed="rId5">
            <a:alphaModFix/>
          </a:blip>
          <a:srcRect/>
          <a:stretch/>
        </p:blipFill>
        <p:spPr>
          <a:xfrm>
            <a:off x="9635323" y="5306304"/>
            <a:ext cx="2462956" cy="1502403"/>
          </a:xfrm>
          <a:prstGeom prst="rect">
            <a:avLst/>
          </a:prstGeom>
          <a:noFill/>
          <a:ln>
            <a:noFill/>
          </a:ln>
        </p:spPr>
      </p:pic>
      <p:sp>
        <p:nvSpPr>
          <p:cNvPr id="93" name="Google Shape;93;p1"/>
          <p:cNvSpPr txBox="1">
            <a:spLocks noGrp="1"/>
          </p:cNvSpPr>
          <p:nvPr>
            <p:ph type="ctrTitle"/>
          </p:nvPr>
        </p:nvSpPr>
        <p:spPr>
          <a:xfrm>
            <a:off x="911087" y="599914"/>
            <a:ext cx="10369825" cy="2387600"/>
          </a:xfrm>
          <a:prstGeom prst="rect">
            <a:avLst/>
          </a:prstGeom>
          <a:noFill/>
          <a:ln>
            <a:noFill/>
          </a:ln>
        </p:spPr>
        <p:txBody>
          <a:bodyPr spcFirstLastPara="1" vert="horz" wrap="square" lIns="121900" tIns="60933" rIns="121900" bIns="60933" rtlCol="0" anchor="b" anchorCtr="0">
            <a:normAutofit/>
          </a:bodyPr>
          <a:lstStyle/>
          <a:p>
            <a:pPr>
              <a:spcBef>
                <a:spcPts val="0"/>
              </a:spcBef>
              <a:buClr>
                <a:schemeClr val="dk1"/>
              </a:buClr>
              <a:buSzPts val="3200"/>
            </a:pPr>
            <a:r>
              <a:rPr lang="en-US" sz="3600" kern="0" dirty="0">
                <a:solidFill>
                  <a:srgbClr val="000000"/>
                </a:solidFill>
                <a:highlight>
                  <a:srgbClr val="FFFFFF"/>
                </a:highlight>
                <a:ea typeface="Aptos" panose="020B0004020202020204" pitchFamily="34" charset="0"/>
                <a:cs typeface="Aptos" panose="020B0004020202020204" pitchFamily="34" charset="0"/>
              </a:rPr>
              <a:t>“</a:t>
            </a:r>
            <a:r>
              <a:rPr lang="en-US" sz="3600" kern="0" dirty="0">
                <a:solidFill>
                  <a:srgbClr val="000000"/>
                </a:solidFill>
                <a:effectLst/>
                <a:highlight>
                  <a:srgbClr val="FFFFFF"/>
                </a:highlight>
                <a:ea typeface="Aptos" panose="020B0004020202020204" pitchFamily="34" charset="0"/>
                <a:cs typeface="Aptos" panose="020B0004020202020204" pitchFamily="34" charset="0"/>
              </a:rPr>
              <a:t>Un </a:t>
            </a:r>
            <a:r>
              <a:rPr lang="en-US" sz="3600" kern="0" dirty="0" err="1">
                <a:solidFill>
                  <a:srgbClr val="000000"/>
                </a:solidFill>
                <a:effectLst/>
                <a:highlight>
                  <a:srgbClr val="FFFFFF"/>
                </a:highlight>
                <a:ea typeface="Aptos" panose="020B0004020202020204" pitchFamily="34" charset="0"/>
                <a:cs typeface="Aptos" panose="020B0004020202020204" pitchFamily="34" charset="0"/>
              </a:rPr>
              <a:t>Attracteur</a:t>
            </a:r>
            <a:r>
              <a:rPr lang="en-US" sz="3600" kern="0" dirty="0">
                <a:solidFill>
                  <a:srgbClr val="000000"/>
                </a:solidFill>
                <a:effectLst/>
                <a:highlight>
                  <a:srgbClr val="FFFFFF"/>
                </a:highlight>
                <a:ea typeface="Aptos" panose="020B0004020202020204" pitchFamily="34" charset="0"/>
                <a:cs typeface="Aptos" panose="020B0004020202020204" pitchFamily="34" charset="0"/>
              </a:rPr>
              <a:t> de </a:t>
            </a:r>
            <a:r>
              <a:rPr lang="en-US" sz="3600" kern="0" dirty="0" err="1">
                <a:solidFill>
                  <a:srgbClr val="000000"/>
                </a:solidFill>
                <a:effectLst/>
                <a:highlight>
                  <a:srgbClr val="FFFFFF"/>
                </a:highlight>
                <a:ea typeface="Aptos" panose="020B0004020202020204" pitchFamily="34" charset="0"/>
                <a:cs typeface="Aptos" panose="020B0004020202020204" pitchFamily="34" charset="0"/>
              </a:rPr>
              <a:t>Soins</a:t>
            </a:r>
            <a:r>
              <a:rPr lang="en-US" sz="3600" kern="0" dirty="0">
                <a:solidFill>
                  <a:srgbClr val="000000"/>
                </a:solidFill>
                <a:effectLst/>
                <a:highlight>
                  <a:srgbClr val="FFFFFF"/>
                </a:highlight>
                <a:ea typeface="Aptos" panose="020B0004020202020204" pitchFamily="34" charset="0"/>
                <a:cs typeface="Aptos" panose="020B0004020202020204" pitchFamily="34" charset="0"/>
              </a:rPr>
              <a:t>”: Bringing People into Care. Qualitative Study of Interprofessional French Healthcare Clinicians’ Attitudes Towards Opioid Agonist Therapy (OAT)</a:t>
            </a:r>
            <a:endParaRPr sz="8800" dirty="0">
              <a:ea typeface="Arial"/>
              <a:cs typeface="Arial"/>
              <a:sym typeface="Arial"/>
            </a:endParaRPr>
          </a:p>
        </p:txBody>
      </p:sp>
      <p:sp>
        <p:nvSpPr>
          <p:cNvPr id="3" name="TextBox 2">
            <a:extLst>
              <a:ext uri="{FF2B5EF4-FFF2-40B4-BE49-F238E27FC236}">
                <a16:creationId xmlns:a16="http://schemas.microsoft.com/office/drawing/2014/main" id="{751C900E-4824-A98B-8D45-579540AC5401}"/>
              </a:ext>
            </a:extLst>
          </p:cNvPr>
          <p:cNvSpPr txBox="1"/>
          <p:nvPr/>
        </p:nvSpPr>
        <p:spPr>
          <a:xfrm>
            <a:off x="3685900" y="5767134"/>
            <a:ext cx="4820195" cy="461665"/>
          </a:xfrm>
          <a:prstGeom prst="rect">
            <a:avLst/>
          </a:prstGeom>
          <a:noFill/>
        </p:spPr>
        <p:txBody>
          <a:bodyPr wrap="square" rtlCol="0">
            <a:spAutoFit/>
          </a:bodyPr>
          <a:lstStyle/>
          <a:p>
            <a:pPr algn="ctr"/>
            <a:r>
              <a:rPr lang="fr-FR" sz="2400" dirty="0"/>
              <a:t>AMERSA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61AA1-A86F-E777-D527-5B29AA090A95}"/>
              </a:ext>
            </a:extLst>
          </p:cNvPr>
          <p:cNvSpPr>
            <a:spLocks noGrp="1"/>
          </p:cNvSpPr>
          <p:nvPr>
            <p:ph type="title"/>
          </p:nvPr>
        </p:nvSpPr>
        <p:spPr/>
        <p:txBody>
          <a:bodyPr/>
          <a:lstStyle/>
          <a:p>
            <a:r>
              <a:rPr lang="fr-FR" dirty="0"/>
              <a:t>Qualitative interviews and </a:t>
            </a:r>
            <a:r>
              <a:rPr lang="fr-FR" dirty="0" err="1"/>
              <a:t>analysis</a:t>
            </a:r>
            <a:endParaRPr lang="fr-FR" dirty="0"/>
          </a:p>
        </p:txBody>
      </p:sp>
      <p:sp>
        <p:nvSpPr>
          <p:cNvPr id="3" name="Content Placeholder 2">
            <a:extLst>
              <a:ext uri="{FF2B5EF4-FFF2-40B4-BE49-F238E27FC236}">
                <a16:creationId xmlns:a16="http://schemas.microsoft.com/office/drawing/2014/main" id="{7EDC346B-F62F-7A26-4423-EF767C40C82E}"/>
              </a:ext>
            </a:extLst>
          </p:cNvPr>
          <p:cNvSpPr>
            <a:spLocks noGrp="1"/>
          </p:cNvSpPr>
          <p:nvPr>
            <p:ph idx="1"/>
          </p:nvPr>
        </p:nvSpPr>
        <p:spPr/>
        <p:txBody>
          <a:bodyPr>
            <a:normAutofit/>
          </a:bodyPr>
          <a:lstStyle/>
          <a:p>
            <a:r>
              <a:rPr lang="en-US" sz="2400" dirty="0">
                <a:latin typeface="Calibri" panose="020F0502020204030204" pitchFamily="34" charset="0"/>
                <a:ea typeface="Calibri" panose="020F0502020204030204" pitchFamily="34" charset="0"/>
              </a:rPr>
              <a:t>Recruited participants across diverse professions, clinical settings, French regions; included historical and practicing professionals.</a:t>
            </a:r>
          </a:p>
          <a:p>
            <a:r>
              <a:rPr lang="en-US" sz="2400" dirty="0">
                <a:effectLst/>
                <a:latin typeface="Calibri" panose="020F0502020204030204" pitchFamily="34" charset="0"/>
                <a:ea typeface="Calibri" panose="020F0502020204030204" pitchFamily="34" charset="0"/>
              </a:rPr>
              <a:t>Conducted in-depth semi-structured interviews which we audio-recorded and transcribed. </a:t>
            </a:r>
          </a:p>
          <a:p>
            <a:r>
              <a:rPr lang="en-US" sz="2400" dirty="0">
                <a:latin typeface="Calibri" panose="020F0502020204030204" pitchFamily="34" charset="0"/>
                <a:ea typeface="Calibri" panose="020F0502020204030204" pitchFamily="34" charset="0"/>
              </a:rPr>
              <a:t>Conducted a r</a:t>
            </a:r>
            <a:r>
              <a:rPr lang="en-US" sz="2400" dirty="0">
                <a:effectLst/>
                <a:latin typeface="Calibri" panose="020F0502020204030204" pitchFamily="34" charset="0"/>
                <a:ea typeface="Calibri" panose="020F0502020204030204" pitchFamily="34" charset="0"/>
              </a:rPr>
              <a:t>eflexive thematic analysis using an inductive approach. </a:t>
            </a:r>
          </a:p>
          <a:p>
            <a:r>
              <a:rPr lang="en-US" sz="2400" dirty="0">
                <a:effectLst/>
                <a:latin typeface="Calibri" panose="020F0502020204030204" pitchFamily="34" charset="0"/>
                <a:ea typeface="Calibri" panose="020F0502020204030204" pitchFamily="34" charset="0"/>
              </a:rPr>
              <a:t>Identified themes that </a:t>
            </a:r>
            <a:r>
              <a:rPr lang="en-US" sz="2400" dirty="0">
                <a:solidFill>
                  <a:srgbClr val="000000"/>
                </a:solidFill>
                <a:effectLst/>
                <a:latin typeface="Calibri" panose="020F0502020204030204" pitchFamily="34" charset="0"/>
                <a:ea typeface="Times New Roman" panose="02020603050405020304" pitchFamily="18" charset="0"/>
              </a:rPr>
              <a:t>held meaning to study participants and had implications for the US and other contexts.</a:t>
            </a:r>
          </a:p>
          <a:p>
            <a:r>
              <a:rPr lang="en-US" sz="2400" dirty="0">
                <a:solidFill>
                  <a:srgbClr val="000000"/>
                </a:solidFill>
                <a:latin typeface="Calibri" panose="020F0502020204030204" pitchFamily="34" charset="0"/>
                <a:ea typeface="Times New Roman" panose="02020603050405020304" pitchFamily="18" charset="0"/>
              </a:rPr>
              <a:t>Conducted interviews in French, confirmed final English translations with trained bilingual linguist.</a:t>
            </a:r>
            <a:endParaRPr lang="en-US" sz="2400" dirty="0">
              <a:solidFill>
                <a:srgbClr val="000000"/>
              </a:solidFill>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522210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hild riding a scooter on a paved area with a fence and buildings in the background&#10;&#10;Description automatically generated">
            <a:extLst>
              <a:ext uri="{FF2B5EF4-FFF2-40B4-BE49-F238E27FC236}">
                <a16:creationId xmlns:a16="http://schemas.microsoft.com/office/drawing/2014/main" id="{C9791D90-83CD-C1BD-AE0D-635BF30FC63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2500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E10828-9403-F44B-D1B8-6C136C7F1D76}"/>
              </a:ext>
            </a:extLst>
          </p:cNvPr>
          <p:cNvSpPr>
            <a:spLocks noGrp="1"/>
          </p:cNvSpPr>
          <p:nvPr>
            <p:ph type="title"/>
          </p:nvPr>
        </p:nvSpPr>
        <p:spPr>
          <a:xfrm>
            <a:off x="523875" y="42595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Results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5848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0D6EF7-0C55-4CDD-ADEC-412FFD564363}"/>
              </a:ext>
            </a:extLst>
          </p:cNvPr>
          <p:cNvPicPr>
            <a:picLocks noChangeAspect="1"/>
          </p:cNvPicPr>
          <p:nvPr/>
        </p:nvPicPr>
        <p:blipFill>
          <a:blip r:embed="rId3"/>
          <a:stretch>
            <a:fillRect/>
          </a:stretch>
        </p:blipFill>
        <p:spPr>
          <a:xfrm>
            <a:off x="6666453" y="-353435"/>
            <a:ext cx="6901343" cy="7211435"/>
          </a:xfrm>
          <a:prstGeom prst="rect">
            <a:avLst/>
          </a:prstGeom>
        </p:spPr>
      </p:pic>
      <p:sp>
        <p:nvSpPr>
          <p:cNvPr id="8" name="Star: 5 Points 7">
            <a:extLst>
              <a:ext uri="{FF2B5EF4-FFF2-40B4-BE49-F238E27FC236}">
                <a16:creationId xmlns:a16="http://schemas.microsoft.com/office/drawing/2014/main" id="{F8B3339E-51BD-4785-8840-89D71052FD86}"/>
              </a:ext>
            </a:extLst>
          </p:cNvPr>
          <p:cNvSpPr/>
          <p:nvPr/>
        </p:nvSpPr>
        <p:spPr>
          <a:xfrm>
            <a:off x="11151767" y="5409399"/>
            <a:ext cx="223707" cy="23918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Star: 5 Points 8">
            <a:extLst>
              <a:ext uri="{FF2B5EF4-FFF2-40B4-BE49-F238E27FC236}">
                <a16:creationId xmlns:a16="http://schemas.microsoft.com/office/drawing/2014/main" id="{D585A1D3-7205-4D77-9283-C2823522C860}"/>
              </a:ext>
            </a:extLst>
          </p:cNvPr>
          <p:cNvSpPr/>
          <p:nvPr/>
        </p:nvSpPr>
        <p:spPr>
          <a:xfrm>
            <a:off x="9848676" y="1956354"/>
            <a:ext cx="223707" cy="23918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Star: 5 Points 9">
            <a:extLst>
              <a:ext uri="{FF2B5EF4-FFF2-40B4-BE49-F238E27FC236}">
                <a16:creationId xmlns:a16="http://schemas.microsoft.com/office/drawing/2014/main" id="{B518E17B-74EA-4EE7-8492-A88511494DCF}"/>
              </a:ext>
            </a:extLst>
          </p:cNvPr>
          <p:cNvSpPr/>
          <p:nvPr/>
        </p:nvSpPr>
        <p:spPr>
          <a:xfrm>
            <a:off x="11041777" y="3923614"/>
            <a:ext cx="223707" cy="23918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 name="Star: 5 Points 10">
            <a:extLst>
              <a:ext uri="{FF2B5EF4-FFF2-40B4-BE49-F238E27FC236}">
                <a16:creationId xmlns:a16="http://schemas.microsoft.com/office/drawing/2014/main" id="{303D776A-860A-4357-8DB6-3BF1B2D65ECE}"/>
              </a:ext>
            </a:extLst>
          </p:cNvPr>
          <p:cNvSpPr/>
          <p:nvPr/>
        </p:nvSpPr>
        <p:spPr>
          <a:xfrm>
            <a:off x="9509387" y="5277039"/>
            <a:ext cx="223707" cy="23918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Star: 5 Points 11">
            <a:extLst>
              <a:ext uri="{FF2B5EF4-FFF2-40B4-BE49-F238E27FC236}">
                <a16:creationId xmlns:a16="http://schemas.microsoft.com/office/drawing/2014/main" id="{B72405B2-F7E9-4A51-8B24-C64F7ACD6E0D}"/>
              </a:ext>
            </a:extLst>
          </p:cNvPr>
          <p:cNvSpPr/>
          <p:nvPr/>
        </p:nvSpPr>
        <p:spPr>
          <a:xfrm>
            <a:off x="8022673" y="2273839"/>
            <a:ext cx="223707" cy="23918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Star: 5 Points 2">
            <a:extLst>
              <a:ext uri="{FF2B5EF4-FFF2-40B4-BE49-F238E27FC236}">
                <a16:creationId xmlns:a16="http://schemas.microsoft.com/office/drawing/2014/main" id="{CFBA6320-517D-8BED-6114-42AC2768E331}"/>
              </a:ext>
            </a:extLst>
          </p:cNvPr>
          <p:cNvSpPr/>
          <p:nvPr/>
        </p:nvSpPr>
        <p:spPr>
          <a:xfrm>
            <a:off x="8447379" y="4652103"/>
            <a:ext cx="223707" cy="23918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4EAA6D8C-F194-DF41-4F83-1790BCEBB2AF}"/>
              </a:ext>
            </a:extLst>
          </p:cNvPr>
          <p:cNvSpPr/>
          <p:nvPr/>
        </p:nvSpPr>
        <p:spPr>
          <a:xfrm>
            <a:off x="6666453" y="5983152"/>
            <a:ext cx="2536162" cy="87484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lumMod val="65000"/>
                    <a:lumOff val="35000"/>
                  </a:prstClr>
                </a:solidFill>
                <a:effectLst/>
                <a:uLnTx/>
                <a:uFillTx/>
                <a:latin typeface="Aptos" panose="02110004020202020204"/>
                <a:ea typeface="+mn-ea"/>
                <a:cs typeface="+mn-cs"/>
              </a:rPr>
              <a:t>      </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6 Participant régions</a:t>
            </a:r>
          </a:p>
        </p:txBody>
      </p:sp>
      <p:sp>
        <p:nvSpPr>
          <p:cNvPr id="20" name="Star: 5 Points 19">
            <a:extLst>
              <a:ext uri="{FF2B5EF4-FFF2-40B4-BE49-F238E27FC236}">
                <a16:creationId xmlns:a16="http://schemas.microsoft.com/office/drawing/2014/main" id="{B99CFA28-3D93-8502-E84D-1C9C0E716A6E}"/>
              </a:ext>
            </a:extLst>
          </p:cNvPr>
          <p:cNvSpPr/>
          <p:nvPr/>
        </p:nvSpPr>
        <p:spPr>
          <a:xfrm>
            <a:off x="6741839" y="6287243"/>
            <a:ext cx="223707" cy="23918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2" name="Table 1">
            <a:extLst>
              <a:ext uri="{FF2B5EF4-FFF2-40B4-BE49-F238E27FC236}">
                <a16:creationId xmlns:a16="http://schemas.microsoft.com/office/drawing/2014/main" id="{2C55F899-C026-B91E-66E7-446433186D3D}"/>
              </a:ext>
            </a:extLst>
          </p:cNvPr>
          <p:cNvGraphicFramePr>
            <a:graphicFrameLocks noGrp="1"/>
          </p:cNvGraphicFramePr>
          <p:nvPr/>
        </p:nvGraphicFramePr>
        <p:xfrm>
          <a:off x="842651" y="987368"/>
          <a:ext cx="5416036" cy="5016434"/>
        </p:xfrm>
        <a:graphic>
          <a:graphicData uri="http://schemas.openxmlformats.org/drawingml/2006/table">
            <a:tbl>
              <a:tblPr firstRow="1" firstCol="1" bandRow="1"/>
              <a:tblGrid>
                <a:gridCol w="3706412">
                  <a:extLst>
                    <a:ext uri="{9D8B030D-6E8A-4147-A177-3AD203B41FA5}">
                      <a16:colId xmlns:a16="http://schemas.microsoft.com/office/drawing/2014/main" val="3059430031"/>
                    </a:ext>
                  </a:extLst>
                </a:gridCol>
                <a:gridCol w="718882">
                  <a:extLst>
                    <a:ext uri="{9D8B030D-6E8A-4147-A177-3AD203B41FA5}">
                      <a16:colId xmlns:a16="http://schemas.microsoft.com/office/drawing/2014/main" val="3136615654"/>
                    </a:ext>
                  </a:extLst>
                </a:gridCol>
                <a:gridCol w="990742">
                  <a:extLst>
                    <a:ext uri="{9D8B030D-6E8A-4147-A177-3AD203B41FA5}">
                      <a16:colId xmlns:a16="http://schemas.microsoft.com/office/drawing/2014/main" val="4179039819"/>
                    </a:ext>
                  </a:extLst>
                </a:gridCol>
              </a:tblGrid>
              <a:tr h="245994">
                <a:tc>
                  <a:txBody>
                    <a:bodyPr/>
                    <a:lstStyle/>
                    <a:p>
                      <a:pPr marL="0" marR="0">
                        <a:lnSpc>
                          <a:spcPct val="115000"/>
                        </a:lnSpc>
                        <a:spcBef>
                          <a:spcPts val="0"/>
                        </a:spcBef>
                        <a:spcAft>
                          <a:spcPts val="0"/>
                        </a:spcAft>
                      </a:pPr>
                      <a:r>
                        <a:rPr lang="en-US" sz="1600" b="1" dirty="0">
                          <a:solidFill>
                            <a:srgbClr val="000000"/>
                          </a:solidFill>
                          <a:effectLst/>
                          <a:highlight>
                            <a:srgbClr val="E8E8E8"/>
                          </a:highlight>
                          <a:latin typeface="Aptos Narrow" panose="020B0004020202020204" pitchFamily="34" charset="0"/>
                          <a:ea typeface="Times New Roman" panose="02020603050405020304" pitchFamily="18" charset="0"/>
                          <a:cs typeface="Times New Roman" panose="02020603050405020304" pitchFamily="18" charset="0"/>
                        </a:rPr>
                        <a:t>Characteristics (N=21 total)</a:t>
                      </a:r>
                    </a:p>
                  </a:txBody>
                  <a:tcPr marL="53091" marR="530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gridSpan="2">
                  <a:txBody>
                    <a:bodyPr/>
                    <a:lstStyle/>
                    <a:p>
                      <a:pPr marL="0" marR="0" algn="ctr">
                        <a:lnSpc>
                          <a:spcPct val="115000"/>
                        </a:lnSpc>
                        <a:spcBef>
                          <a:spcPts val="0"/>
                        </a:spcBef>
                        <a:spcAft>
                          <a:spcPts val="0"/>
                        </a:spcAft>
                      </a:pPr>
                      <a:r>
                        <a:rPr lang="en-US" sz="1600" b="1" dirty="0">
                          <a:solidFill>
                            <a:srgbClr val="000000"/>
                          </a:solidFill>
                          <a:effectLst/>
                          <a:highlight>
                            <a:srgbClr val="E8E8E8"/>
                          </a:highlight>
                          <a:latin typeface="Aptos Narrow" panose="020B0004020202020204" pitchFamily="34" charset="0"/>
                          <a:ea typeface="Times New Roman" panose="02020603050405020304" pitchFamily="18" charset="0"/>
                          <a:cs typeface="Times New Roman" panose="02020603050405020304" pitchFamily="18" charset="0"/>
                        </a:rPr>
                        <a:t>N (%) or Avg (SD)</a:t>
                      </a:r>
                    </a:p>
                  </a:txBody>
                  <a:tcPr marL="53091" marR="530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hMerge="1">
                  <a:txBody>
                    <a:bodyPr/>
                    <a:lstStyle/>
                    <a:p>
                      <a:endParaRPr lang="fr-FR"/>
                    </a:p>
                  </a:txBody>
                  <a:tcPr/>
                </a:tc>
                <a:extLst>
                  <a:ext uri="{0D108BD9-81ED-4DB2-BD59-A6C34878D82A}">
                    <a16:rowId xmlns:a16="http://schemas.microsoft.com/office/drawing/2014/main" val="802594098"/>
                  </a:ext>
                </a:extLst>
              </a:tr>
              <a:tr h="333029">
                <a:tc>
                  <a:txBody>
                    <a:bodyPr/>
                    <a:lstStyle/>
                    <a:p>
                      <a:pPr marL="0" marR="0">
                        <a:lnSpc>
                          <a:spcPct val="115000"/>
                        </a:lnSpc>
                        <a:spcBef>
                          <a:spcPts val="0"/>
                        </a:spcBef>
                        <a:spcAft>
                          <a:spcPts val="0"/>
                        </a:spcAft>
                      </a:pPr>
                      <a:r>
                        <a:rPr lang="en-US" sz="1600" b="1"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Age (years)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51.3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(13.4)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2908019"/>
                  </a:ext>
                </a:extLst>
              </a:tr>
              <a:tr h="276048">
                <a:tc>
                  <a:txBody>
                    <a:bodyPr/>
                    <a:lstStyle/>
                    <a:p>
                      <a:pPr marL="0" marR="0">
                        <a:lnSpc>
                          <a:spcPct val="115000"/>
                        </a:lnSpc>
                        <a:spcBef>
                          <a:spcPts val="0"/>
                        </a:spcBef>
                        <a:spcAft>
                          <a:spcPts val="0"/>
                        </a:spcAft>
                      </a:pPr>
                      <a:r>
                        <a:rPr lang="en-US" sz="1600" b="1"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Male gender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12 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(57%)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84925641"/>
                  </a:ext>
                </a:extLst>
              </a:tr>
              <a:tr h="276048">
                <a:tc>
                  <a:txBody>
                    <a:bodyPr/>
                    <a:lstStyle/>
                    <a:p>
                      <a:pPr marL="0" marR="0">
                        <a:lnSpc>
                          <a:spcPct val="115000"/>
                        </a:lnSpc>
                        <a:spcBef>
                          <a:spcPts val="0"/>
                        </a:spcBef>
                        <a:spcAft>
                          <a:spcPts val="0"/>
                        </a:spcAft>
                      </a:pPr>
                      <a:r>
                        <a:rPr lang="en-US" sz="1600" b="1"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Professional role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tc>
                  <a:txBody>
                    <a:bodyPr/>
                    <a:lstStyle/>
                    <a:p>
                      <a:pPr marL="0" marR="0" algn="ctr">
                        <a:lnSpc>
                          <a:spcPct val="115000"/>
                        </a:lnSpc>
                        <a:spcBef>
                          <a:spcPts val="0"/>
                        </a:spcBef>
                        <a:spcAft>
                          <a:spcPts val="0"/>
                        </a:spcAft>
                      </a:pPr>
                      <a:r>
                        <a:rPr lang="en-US" sz="16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noFill/>
                  </a:tcPr>
                </a:tc>
                <a:tc>
                  <a:txBody>
                    <a:bodyPr/>
                    <a:lstStyle/>
                    <a:p>
                      <a:pPr marL="0" marR="0" algn="ctr">
                        <a:lnSpc>
                          <a:spcPct val="115000"/>
                        </a:lnSpc>
                        <a:spcBef>
                          <a:spcPts val="0"/>
                        </a:spcBef>
                        <a:spcAft>
                          <a:spcPts val="0"/>
                        </a:spcAft>
                      </a:pPr>
                      <a:r>
                        <a:rPr lang="en-US" sz="16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1168183618"/>
                  </a:ext>
                </a:extLst>
              </a:tr>
              <a:tr h="276048">
                <a:tc>
                  <a:txBody>
                    <a:bodyPr/>
                    <a:lstStyle/>
                    <a:p>
                      <a:pPr marL="0" marR="0" indent="139700">
                        <a:lnSpc>
                          <a:spcPct val="115000"/>
                        </a:lnSpc>
                        <a:spcBef>
                          <a:spcPts val="0"/>
                        </a:spcBef>
                        <a:spcAft>
                          <a:spcPts val="0"/>
                        </a:spcAft>
                      </a:pPr>
                      <a:r>
                        <a:rPr lang="en-US" sz="16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MD (addiction, primary care, hospital)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marL="0" marR="0" algn="ctr">
                        <a:lnSpc>
                          <a:spcPct val="115000"/>
                        </a:lnSpc>
                        <a:spcBef>
                          <a:spcPts val="0"/>
                        </a:spcBef>
                        <a:spcAft>
                          <a:spcPts val="0"/>
                        </a:spcAft>
                      </a:pPr>
                      <a:r>
                        <a:rPr lang="en-US" sz="1600" dirty="0">
                          <a:solidFill>
                            <a:srgbClr val="000000"/>
                          </a:solidFill>
                          <a:effectLst/>
                          <a:latin typeface="Aptos Narrow" panose="020B0004020202020204" pitchFamily="34" charset="0"/>
                          <a:ea typeface="Calibri" panose="020F0502020204030204" pitchFamily="34" charset="0"/>
                          <a:cs typeface="Times New Roman" panose="02020603050405020304" pitchFamily="18" charset="0"/>
                        </a:rPr>
                        <a:t>10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marL="0" marR="0" algn="ctr">
                        <a:lnSpc>
                          <a:spcPct val="115000"/>
                        </a:lnSpc>
                        <a:spcBef>
                          <a:spcPts val="0"/>
                        </a:spcBef>
                        <a:spcAft>
                          <a:spcPts val="0"/>
                        </a:spcAft>
                      </a:pPr>
                      <a:r>
                        <a:rPr lang="en-US" sz="16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(48%)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235831420"/>
                  </a:ext>
                </a:extLst>
              </a:tr>
              <a:tr h="276048">
                <a:tc>
                  <a:txBody>
                    <a:bodyPr/>
                    <a:lstStyle/>
                    <a:p>
                      <a:pPr marL="0" marR="0" indent="139700">
                        <a:lnSpc>
                          <a:spcPct val="115000"/>
                        </a:lnSpc>
                        <a:spcBef>
                          <a:spcPts val="0"/>
                        </a:spcBef>
                        <a:spcAft>
                          <a:spcPts val="0"/>
                        </a:spcAft>
                      </a:pPr>
                      <a:r>
                        <a:rPr lang="en-US" sz="16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Pharmacist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marL="0" marR="0" algn="ctr">
                        <a:lnSpc>
                          <a:spcPct val="115000"/>
                        </a:lnSpc>
                        <a:spcBef>
                          <a:spcPts val="0"/>
                        </a:spcBef>
                        <a:spcAft>
                          <a:spcPts val="0"/>
                        </a:spcAft>
                      </a:pPr>
                      <a:r>
                        <a:rPr lang="en-US" sz="16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marL="0" marR="0" algn="ctr">
                        <a:lnSpc>
                          <a:spcPct val="115000"/>
                        </a:lnSpc>
                        <a:spcBef>
                          <a:spcPts val="0"/>
                        </a:spcBef>
                        <a:spcAft>
                          <a:spcPts val="0"/>
                        </a:spcAft>
                      </a:pPr>
                      <a:r>
                        <a:rPr lang="en-US" sz="16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(14%)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888632830"/>
                  </a:ext>
                </a:extLst>
              </a:tr>
              <a:tr h="276048">
                <a:tc>
                  <a:txBody>
                    <a:bodyPr/>
                    <a:lstStyle/>
                    <a:p>
                      <a:pPr marL="0" marR="0" indent="139700">
                        <a:lnSpc>
                          <a:spcPct val="115000"/>
                        </a:lnSpc>
                        <a:spcBef>
                          <a:spcPts val="0"/>
                        </a:spcBef>
                        <a:spcAft>
                          <a:spcPts val="0"/>
                        </a:spcAft>
                      </a:pPr>
                      <a:r>
                        <a:rPr lang="en-US" sz="16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Public Health/ Administrator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marL="0" marR="0" algn="ctr">
                        <a:lnSpc>
                          <a:spcPct val="115000"/>
                        </a:lnSpc>
                        <a:spcBef>
                          <a:spcPts val="0"/>
                        </a:spcBef>
                        <a:spcAft>
                          <a:spcPts val="0"/>
                        </a:spcAft>
                      </a:pPr>
                      <a:r>
                        <a:rPr lang="en-US" sz="16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marL="0" marR="0" algn="ctr">
                        <a:lnSpc>
                          <a:spcPct val="115000"/>
                        </a:lnSpc>
                        <a:spcBef>
                          <a:spcPts val="0"/>
                        </a:spcBef>
                        <a:spcAft>
                          <a:spcPts val="0"/>
                        </a:spcAft>
                      </a:pPr>
                      <a:r>
                        <a:rPr lang="en-US" sz="16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(14%)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701332158"/>
                  </a:ext>
                </a:extLst>
              </a:tr>
              <a:tr h="276048">
                <a:tc>
                  <a:txBody>
                    <a:bodyPr/>
                    <a:lstStyle/>
                    <a:p>
                      <a:pPr marL="0" marR="0" indent="139700">
                        <a:lnSpc>
                          <a:spcPct val="115000"/>
                        </a:lnSpc>
                        <a:spcBef>
                          <a:spcPts val="0"/>
                        </a:spcBef>
                        <a:spcAft>
                          <a:spcPts val="0"/>
                        </a:spcAft>
                      </a:pPr>
                      <a:r>
                        <a:rPr lang="en-US" sz="16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Nurse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marL="0" marR="0" algn="ctr">
                        <a:lnSpc>
                          <a:spcPct val="115000"/>
                        </a:lnSpc>
                        <a:spcBef>
                          <a:spcPts val="0"/>
                        </a:spcBef>
                        <a:spcAft>
                          <a:spcPts val="0"/>
                        </a:spcAft>
                      </a:pPr>
                      <a:r>
                        <a:rPr lang="en-US" sz="16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marL="0" marR="0" algn="ctr">
                        <a:lnSpc>
                          <a:spcPct val="115000"/>
                        </a:lnSpc>
                        <a:spcBef>
                          <a:spcPts val="0"/>
                        </a:spcBef>
                        <a:spcAft>
                          <a:spcPts val="0"/>
                        </a:spcAft>
                      </a:pPr>
                      <a:r>
                        <a:rPr lang="en-US" sz="16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111981839"/>
                  </a:ext>
                </a:extLst>
              </a:tr>
              <a:tr h="276048">
                <a:tc>
                  <a:txBody>
                    <a:bodyPr/>
                    <a:lstStyle/>
                    <a:p>
                      <a:pPr marL="0" marR="0" indent="139700">
                        <a:lnSpc>
                          <a:spcPct val="115000"/>
                        </a:lnSpc>
                        <a:spcBef>
                          <a:spcPts val="0"/>
                        </a:spcBef>
                        <a:spcAft>
                          <a:spcPts val="0"/>
                        </a:spcAft>
                      </a:pPr>
                      <a:r>
                        <a:rPr lang="en-US" sz="16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Drug user activist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marL="0" marR="0" algn="ctr">
                        <a:lnSpc>
                          <a:spcPct val="115000"/>
                        </a:lnSpc>
                        <a:spcBef>
                          <a:spcPts val="0"/>
                        </a:spcBef>
                        <a:spcAft>
                          <a:spcPts val="0"/>
                        </a:spcAft>
                      </a:pPr>
                      <a:r>
                        <a:rPr lang="en-US" sz="16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marL="0" marR="0" algn="ctr">
                        <a:lnSpc>
                          <a:spcPct val="115000"/>
                        </a:lnSpc>
                        <a:spcBef>
                          <a:spcPts val="0"/>
                        </a:spcBef>
                        <a:spcAft>
                          <a:spcPts val="0"/>
                        </a:spcAft>
                      </a:pPr>
                      <a:r>
                        <a:rPr lang="en-US" sz="16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588482727"/>
                  </a:ext>
                </a:extLst>
              </a:tr>
              <a:tr h="276048">
                <a:tc>
                  <a:txBody>
                    <a:bodyPr/>
                    <a:lstStyle/>
                    <a:p>
                      <a:pPr marL="0" marR="0" indent="139700">
                        <a:lnSpc>
                          <a:spcPct val="115000"/>
                        </a:lnSpc>
                        <a:spcBef>
                          <a:spcPts val="0"/>
                        </a:spcBef>
                        <a:spcAft>
                          <a:spcPts val="0"/>
                        </a:spcAft>
                      </a:pPr>
                      <a:r>
                        <a:rPr lang="en-US" sz="16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Health educator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1829989"/>
                  </a:ext>
                </a:extLst>
              </a:tr>
              <a:tr h="276048">
                <a:tc>
                  <a:txBody>
                    <a:bodyPr/>
                    <a:lstStyle/>
                    <a:p>
                      <a:pPr marL="0" marR="0">
                        <a:lnSpc>
                          <a:spcPct val="115000"/>
                        </a:lnSpc>
                        <a:spcBef>
                          <a:spcPts val="0"/>
                        </a:spcBef>
                        <a:spcAft>
                          <a:spcPts val="0"/>
                        </a:spcAft>
                      </a:pPr>
                      <a:r>
                        <a:rPr lang="en-US" sz="1600" b="1"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Professional/ Practice Setting(s)*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lnSpc>
                          <a:spcPct val="115000"/>
                        </a:lnSpc>
                        <a:spcBef>
                          <a:spcPts val="0"/>
                        </a:spcBef>
                        <a:spcAft>
                          <a:spcPts val="0"/>
                        </a:spcAft>
                      </a:pPr>
                      <a:r>
                        <a:rPr lang="en-US" sz="16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ctr">
                        <a:lnSpc>
                          <a:spcPct val="115000"/>
                        </a:lnSpc>
                        <a:spcBef>
                          <a:spcPts val="0"/>
                        </a:spcBef>
                        <a:spcAft>
                          <a:spcPts val="0"/>
                        </a:spcAft>
                      </a:pPr>
                      <a:r>
                        <a:rPr lang="en-US" sz="16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189920096"/>
                  </a:ext>
                </a:extLst>
              </a:tr>
              <a:tr h="276048">
                <a:tc>
                  <a:txBody>
                    <a:bodyPr/>
                    <a:lstStyle/>
                    <a:p>
                      <a:pPr marL="0" marR="0" indent="139700">
                        <a:lnSpc>
                          <a:spcPct val="115000"/>
                        </a:lnSpc>
                        <a:spcBef>
                          <a:spcPts val="0"/>
                        </a:spcBef>
                        <a:spcAft>
                          <a:spcPts val="0"/>
                        </a:spcAft>
                      </a:pPr>
                      <a:r>
                        <a:rPr lang="en-US" sz="16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Specialty addiction setting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marL="0" marR="0" algn="ctr">
                        <a:lnSpc>
                          <a:spcPct val="115000"/>
                        </a:lnSpc>
                        <a:spcBef>
                          <a:spcPts val="0"/>
                        </a:spcBef>
                        <a:spcAft>
                          <a:spcPts val="0"/>
                        </a:spcAft>
                      </a:pPr>
                      <a:r>
                        <a:rPr lang="en-US" sz="16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marL="0" marR="0" algn="ctr">
                        <a:lnSpc>
                          <a:spcPct val="115000"/>
                        </a:lnSpc>
                        <a:spcBef>
                          <a:spcPts val="0"/>
                        </a:spcBef>
                        <a:spcAft>
                          <a:spcPts val="0"/>
                        </a:spcAft>
                      </a:pPr>
                      <a:r>
                        <a:rPr lang="en-US" sz="16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(48%)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774417976"/>
                  </a:ext>
                </a:extLst>
              </a:tr>
              <a:tr h="276048">
                <a:tc>
                  <a:txBody>
                    <a:bodyPr/>
                    <a:lstStyle/>
                    <a:p>
                      <a:pPr marL="0" marR="0" indent="139700">
                        <a:lnSpc>
                          <a:spcPct val="115000"/>
                        </a:lnSpc>
                        <a:spcBef>
                          <a:spcPts val="0"/>
                        </a:spcBef>
                        <a:spcAft>
                          <a:spcPts val="0"/>
                        </a:spcAft>
                      </a:pPr>
                      <a:r>
                        <a:rPr lang="en-US" sz="16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Primary care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marL="0" marR="0" algn="ctr">
                        <a:lnSpc>
                          <a:spcPct val="115000"/>
                        </a:lnSpc>
                        <a:spcBef>
                          <a:spcPts val="0"/>
                        </a:spcBef>
                        <a:spcAft>
                          <a:spcPts val="0"/>
                        </a:spcAft>
                      </a:pPr>
                      <a:r>
                        <a:rPr lang="en-US" sz="16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marL="0" marR="0" algn="ctr">
                        <a:lnSpc>
                          <a:spcPct val="115000"/>
                        </a:lnSpc>
                        <a:spcBef>
                          <a:spcPts val="0"/>
                        </a:spcBef>
                        <a:spcAft>
                          <a:spcPts val="0"/>
                        </a:spcAft>
                      </a:pPr>
                      <a:r>
                        <a:rPr lang="en-US" sz="16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72106261"/>
                  </a:ext>
                </a:extLst>
              </a:tr>
              <a:tr h="276048">
                <a:tc>
                  <a:txBody>
                    <a:bodyPr/>
                    <a:lstStyle/>
                    <a:p>
                      <a:pPr marL="0" marR="0" indent="139700">
                        <a:lnSpc>
                          <a:spcPct val="115000"/>
                        </a:lnSpc>
                        <a:spcBef>
                          <a:spcPts val="0"/>
                        </a:spcBef>
                        <a:spcAft>
                          <a:spcPts val="0"/>
                        </a:spcAft>
                      </a:pPr>
                      <a:r>
                        <a:rPr lang="en-US" sz="16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Public health</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marL="0" marR="0" algn="ctr">
                        <a:lnSpc>
                          <a:spcPct val="115000"/>
                        </a:lnSpc>
                        <a:spcBef>
                          <a:spcPts val="0"/>
                        </a:spcBef>
                        <a:spcAft>
                          <a:spcPts val="0"/>
                        </a:spcAft>
                      </a:pPr>
                      <a:r>
                        <a:rPr lang="en-US" sz="16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marL="0" marR="0" algn="ctr">
                        <a:lnSpc>
                          <a:spcPct val="115000"/>
                        </a:lnSpc>
                        <a:spcBef>
                          <a:spcPts val="0"/>
                        </a:spcBef>
                        <a:spcAft>
                          <a:spcPts val="0"/>
                        </a:spcAft>
                      </a:pPr>
                      <a:r>
                        <a:rPr lang="en-US" sz="16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058078828"/>
                  </a:ext>
                </a:extLst>
              </a:tr>
              <a:tr h="276048">
                <a:tc>
                  <a:txBody>
                    <a:bodyPr/>
                    <a:lstStyle/>
                    <a:p>
                      <a:pPr marL="0" marR="0" indent="139700">
                        <a:lnSpc>
                          <a:spcPct val="115000"/>
                        </a:lnSpc>
                        <a:spcBef>
                          <a:spcPts val="0"/>
                        </a:spcBef>
                        <a:spcAft>
                          <a:spcPts val="0"/>
                        </a:spcAft>
                      </a:pPr>
                      <a:r>
                        <a:rPr lang="en-US" sz="16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General hospital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marL="0" marR="0" algn="ctr">
                        <a:lnSpc>
                          <a:spcPct val="115000"/>
                        </a:lnSpc>
                        <a:spcBef>
                          <a:spcPts val="0"/>
                        </a:spcBef>
                        <a:spcAft>
                          <a:spcPts val="0"/>
                        </a:spcAft>
                      </a:pPr>
                      <a:r>
                        <a:rPr lang="en-US" sz="16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marL="0" marR="0" algn="ctr">
                        <a:lnSpc>
                          <a:spcPct val="115000"/>
                        </a:lnSpc>
                        <a:spcBef>
                          <a:spcPts val="0"/>
                        </a:spcBef>
                        <a:spcAft>
                          <a:spcPts val="0"/>
                        </a:spcAft>
                      </a:pPr>
                      <a:r>
                        <a:rPr lang="en-US" sz="16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507676859"/>
                  </a:ext>
                </a:extLst>
              </a:tr>
              <a:tr h="276048">
                <a:tc>
                  <a:txBody>
                    <a:bodyPr/>
                    <a:lstStyle/>
                    <a:p>
                      <a:pPr marL="0" marR="0" indent="139700">
                        <a:lnSpc>
                          <a:spcPct val="115000"/>
                        </a:lnSpc>
                        <a:spcBef>
                          <a:spcPts val="0"/>
                        </a:spcBef>
                        <a:spcAft>
                          <a:spcPts val="0"/>
                        </a:spcAft>
                      </a:pPr>
                      <a:r>
                        <a:rPr lang="en-US" sz="16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Harm reduction center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marL="0" marR="0" algn="ctr">
                        <a:lnSpc>
                          <a:spcPct val="115000"/>
                        </a:lnSpc>
                        <a:spcBef>
                          <a:spcPts val="0"/>
                        </a:spcBef>
                        <a:spcAft>
                          <a:spcPts val="0"/>
                        </a:spcAft>
                      </a:pPr>
                      <a:r>
                        <a:rPr lang="en-US" sz="16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marL="0" marR="0" algn="ctr">
                        <a:lnSpc>
                          <a:spcPct val="115000"/>
                        </a:lnSpc>
                        <a:spcBef>
                          <a:spcPts val="0"/>
                        </a:spcBef>
                        <a:spcAft>
                          <a:spcPts val="0"/>
                        </a:spcAft>
                      </a:pPr>
                      <a:r>
                        <a:rPr lang="en-US" sz="16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457982858"/>
                  </a:ext>
                </a:extLst>
              </a:tr>
              <a:tr h="276048">
                <a:tc>
                  <a:txBody>
                    <a:bodyPr/>
                    <a:lstStyle/>
                    <a:p>
                      <a:pPr marL="0" marR="0" indent="139700">
                        <a:lnSpc>
                          <a:spcPct val="115000"/>
                        </a:lnSpc>
                        <a:spcBef>
                          <a:spcPts val="0"/>
                        </a:spcBef>
                        <a:spcAft>
                          <a:spcPts val="0"/>
                        </a:spcAft>
                      </a:pPr>
                      <a:r>
                        <a:rPr lang="en-US" sz="16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Patient advocacy organization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marL="0" marR="0" algn="ctr">
                        <a:lnSpc>
                          <a:spcPct val="115000"/>
                        </a:lnSpc>
                        <a:spcBef>
                          <a:spcPts val="0"/>
                        </a:spcBef>
                        <a:spcAft>
                          <a:spcPts val="0"/>
                        </a:spcAft>
                      </a:pPr>
                      <a:r>
                        <a:rPr lang="en-US" sz="16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marL="0" marR="0" algn="ctr">
                        <a:lnSpc>
                          <a:spcPct val="115000"/>
                        </a:lnSpc>
                        <a:spcBef>
                          <a:spcPts val="0"/>
                        </a:spcBef>
                        <a:spcAft>
                          <a:spcPts val="0"/>
                        </a:spcAft>
                      </a:pPr>
                      <a:r>
                        <a:rPr lang="en-US" sz="16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01013023"/>
                  </a:ext>
                </a:extLst>
              </a:tr>
              <a:tr h="276048">
                <a:tc>
                  <a:txBody>
                    <a:bodyPr/>
                    <a:lstStyle/>
                    <a:p>
                      <a:pPr marL="0" marR="0" indent="139700">
                        <a:lnSpc>
                          <a:spcPct val="115000"/>
                        </a:lnSpc>
                        <a:spcBef>
                          <a:spcPts val="0"/>
                        </a:spcBef>
                        <a:spcAft>
                          <a:spcPts val="0"/>
                        </a:spcAft>
                      </a:pPr>
                      <a:r>
                        <a:rPr lang="en-US" sz="16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Community pharmacy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091" marR="53091"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57630140"/>
                  </a:ext>
                </a:extLst>
              </a:tr>
            </a:tbl>
          </a:graphicData>
        </a:graphic>
      </p:graphicFrame>
      <p:sp>
        <p:nvSpPr>
          <p:cNvPr id="15" name="TextBox 14">
            <a:extLst>
              <a:ext uri="{FF2B5EF4-FFF2-40B4-BE49-F238E27FC236}">
                <a16:creationId xmlns:a16="http://schemas.microsoft.com/office/drawing/2014/main" id="{7E99B983-5FD4-147D-72DB-D92072477989}"/>
              </a:ext>
            </a:extLst>
          </p:cNvPr>
          <p:cNvSpPr txBox="1"/>
          <p:nvPr/>
        </p:nvSpPr>
        <p:spPr>
          <a:xfrm>
            <a:off x="725086" y="357447"/>
            <a:ext cx="50018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Aptos" panose="02110004020202020204"/>
                <a:ea typeface="+mn-ea"/>
                <a:cs typeface="+mn-cs"/>
              </a:rPr>
              <a:t>Participants</a:t>
            </a:r>
          </a:p>
        </p:txBody>
      </p:sp>
      <p:sp>
        <p:nvSpPr>
          <p:cNvPr id="4" name="TextBox 3">
            <a:extLst>
              <a:ext uri="{FF2B5EF4-FFF2-40B4-BE49-F238E27FC236}">
                <a16:creationId xmlns:a16="http://schemas.microsoft.com/office/drawing/2014/main" id="{6FA47452-DC35-E6E8-266E-FE3B09789377}"/>
              </a:ext>
            </a:extLst>
          </p:cNvPr>
          <p:cNvSpPr txBox="1"/>
          <p:nvPr/>
        </p:nvSpPr>
        <p:spPr>
          <a:xfrm>
            <a:off x="800472" y="6176546"/>
            <a:ext cx="53709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fr-FR" sz="1400" b="0" i="0" u="none" strike="noStrike" kern="1200" cap="none" spc="0" normalizeH="0" baseline="0" noProof="0" dirty="0" err="1">
                <a:ln>
                  <a:noFill/>
                </a:ln>
                <a:solidFill>
                  <a:prstClr val="black"/>
                </a:solidFill>
                <a:effectLst/>
                <a:uLnTx/>
                <a:uFillTx/>
                <a:latin typeface="Aptos" panose="02110004020202020204"/>
                <a:ea typeface="+mn-ea"/>
                <a:cs typeface="+mn-cs"/>
              </a:rPr>
              <a:t>some</a:t>
            </a:r>
            <a:r>
              <a:rPr kumimoji="0" lang="fr-FR" sz="1400" b="0" i="0" u="none" strike="noStrike" kern="1200" cap="none" spc="0" normalizeH="0" baseline="0" noProof="0" dirty="0">
                <a:ln>
                  <a:noFill/>
                </a:ln>
                <a:solidFill>
                  <a:prstClr val="black"/>
                </a:solidFill>
                <a:effectLst/>
                <a:uLnTx/>
                <a:uFillTx/>
                <a:latin typeface="Aptos" panose="02110004020202020204"/>
                <a:ea typeface="+mn-ea"/>
                <a:cs typeface="+mn-cs"/>
              </a:rPr>
              <a:t> participants </a:t>
            </a:r>
            <a:r>
              <a:rPr kumimoji="0" lang="fr-FR" sz="1400" b="0" i="0" u="none" strike="noStrike" kern="1200" cap="none" spc="0" normalizeH="0" baseline="0" noProof="0" dirty="0" err="1">
                <a:ln>
                  <a:noFill/>
                </a:ln>
                <a:solidFill>
                  <a:prstClr val="black"/>
                </a:solidFill>
                <a:effectLst/>
                <a:uLnTx/>
                <a:uFillTx/>
                <a:latin typeface="Aptos" panose="02110004020202020204"/>
                <a:ea typeface="+mn-ea"/>
                <a:cs typeface="+mn-cs"/>
              </a:rPr>
              <a:t>had</a:t>
            </a:r>
            <a:r>
              <a:rPr kumimoji="0" lang="fr-FR" sz="1400" b="0" i="0" u="none" strike="noStrike" kern="1200" cap="none" spc="0" normalizeH="0" baseline="0" noProof="0" dirty="0">
                <a:ln>
                  <a:noFill/>
                </a:ln>
                <a:solidFill>
                  <a:prstClr val="black"/>
                </a:solidFill>
                <a:effectLst/>
                <a:uLnTx/>
                <a:uFillTx/>
                <a:latin typeface="Aptos" panose="02110004020202020204"/>
                <a:ea typeface="+mn-ea"/>
                <a:cs typeface="+mn-cs"/>
              </a:rPr>
              <a:t> multiple settings.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ptos" panose="02110004020202020204"/>
                <a:ea typeface="+mn-ea"/>
                <a:cs typeface="+mn-cs"/>
              </a:rPr>
              <a:t>France </a:t>
            </a:r>
            <a:r>
              <a:rPr kumimoji="0" lang="fr-FR" sz="1400" b="0" i="0" u="none" strike="noStrike" kern="1200" cap="none" spc="0" normalizeH="0" baseline="0" noProof="0" dirty="0" err="1">
                <a:ln>
                  <a:noFill/>
                </a:ln>
                <a:solidFill>
                  <a:prstClr val="black"/>
                </a:solidFill>
                <a:effectLst/>
                <a:uLnTx/>
                <a:uFillTx/>
                <a:latin typeface="Aptos" panose="02110004020202020204"/>
                <a:ea typeface="+mn-ea"/>
                <a:cs typeface="+mn-cs"/>
              </a:rPr>
              <a:t>discourages</a:t>
            </a:r>
            <a:r>
              <a:rPr kumimoji="0" lang="fr-FR" sz="1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fr-FR" sz="1400" b="0" i="0" u="none" strike="noStrike" kern="1200" cap="none" spc="0" normalizeH="0" baseline="0" noProof="0" dirty="0" err="1">
                <a:ln>
                  <a:noFill/>
                </a:ln>
                <a:solidFill>
                  <a:prstClr val="black"/>
                </a:solidFill>
                <a:effectLst/>
                <a:uLnTx/>
                <a:uFillTx/>
                <a:latin typeface="Aptos" panose="02110004020202020204"/>
                <a:ea typeface="+mn-ea"/>
                <a:cs typeface="+mn-cs"/>
              </a:rPr>
              <a:t>collecting</a:t>
            </a:r>
            <a:r>
              <a:rPr kumimoji="0" lang="fr-FR" sz="1400" b="0" i="0" u="none" strike="noStrike" kern="1200" cap="none" spc="0" normalizeH="0" baseline="0" noProof="0" dirty="0">
                <a:ln>
                  <a:noFill/>
                </a:ln>
                <a:solidFill>
                  <a:prstClr val="black"/>
                </a:solidFill>
                <a:effectLst/>
                <a:uLnTx/>
                <a:uFillTx/>
                <a:latin typeface="Aptos" panose="02110004020202020204"/>
                <a:ea typeface="+mn-ea"/>
                <a:cs typeface="+mn-cs"/>
              </a:rPr>
              <a:t> race/</a:t>
            </a:r>
            <a:r>
              <a:rPr kumimoji="0" lang="fr-FR" sz="1400" b="0" i="0" u="none" strike="noStrike" kern="1200" cap="none" spc="0" normalizeH="0" baseline="0" noProof="0" dirty="0" err="1">
                <a:ln>
                  <a:noFill/>
                </a:ln>
                <a:solidFill>
                  <a:prstClr val="black"/>
                </a:solidFill>
                <a:effectLst/>
                <a:uLnTx/>
                <a:uFillTx/>
                <a:latin typeface="Aptos" panose="02110004020202020204"/>
                <a:ea typeface="+mn-ea"/>
                <a:cs typeface="+mn-cs"/>
              </a:rPr>
              <a:t>ethnicity</a:t>
            </a:r>
            <a:r>
              <a:rPr kumimoji="0" lang="fr-FR" sz="1400" b="0" i="0" u="none" strike="noStrike" kern="1200" cap="none" spc="0" normalizeH="0" baseline="0" noProof="0" dirty="0">
                <a:ln>
                  <a:noFill/>
                </a:ln>
                <a:solidFill>
                  <a:prstClr val="black"/>
                </a:solidFill>
                <a:effectLst/>
                <a:uLnTx/>
                <a:uFillTx/>
                <a:latin typeface="Aptos" panose="02110004020202020204"/>
                <a:ea typeface="+mn-ea"/>
                <a:cs typeface="+mn-cs"/>
              </a:rPr>
              <a:t> data.</a:t>
            </a:r>
          </a:p>
        </p:txBody>
      </p:sp>
    </p:spTree>
    <p:extLst>
      <p:ext uri="{BB962C8B-B14F-4D97-AF65-F5344CB8AC3E}">
        <p14:creationId xmlns:p14="http://schemas.microsoft.com/office/powerpoint/2010/main" val="540892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A364F-7308-0447-8892-E105ED1F7E8F}"/>
              </a:ext>
            </a:extLst>
          </p:cNvPr>
          <p:cNvSpPr>
            <a:spLocks noGrp="1"/>
          </p:cNvSpPr>
          <p:nvPr>
            <p:ph type="title"/>
          </p:nvPr>
        </p:nvSpPr>
        <p:spPr>
          <a:xfrm>
            <a:off x="337039" y="258458"/>
            <a:ext cx="11095892" cy="1325563"/>
          </a:xfrm>
        </p:spPr>
        <p:txBody>
          <a:bodyPr>
            <a:normAutofit/>
          </a:bodyPr>
          <a:lstStyle/>
          <a:p>
            <a:pPr algn="ctr"/>
            <a:r>
              <a:rPr lang="en-US" sz="4000" b="1" dirty="0"/>
              <a:t>Primary goal of OAT: bringing people into care</a:t>
            </a:r>
          </a:p>
        </p:txBody>
      </p:sp>
      <p:sp>
        <p:nvSpPr>
          <p:cNvPr id="3" name="Content Placeholder 2">
            <a:extLst>
              <a:ext uri="{FF2B5EF4-FFF2-40B4-BE49-F238E27FC236}">
                <a16:creationId xmlns:a16="http://schemas.microsoft.com/office/drawing/2014/main" id="{1C663388-78B1-6D28-779D-4D12C23F3E85}"/>
              </a:ext>
            </a:extLst>
          </p:cNvPr>
          <p:cNvSpPr>
            <a:spLocks noGrp="1"/>
          </p:cNvSpPr>
          <p:nvPr>
            <p:ph idx="1"/>
          </p:nvPr>
        </p:nvSpPr>
        <p:spPr>
          <a:xfrm>
            <a:off x="486507" y="1746738"/>
            <a:ext cx="11002107" cy="4190022"/>
          </a:xfrm>
        </p:spPr>
        <p:txBody>
          <a:bodyPr>
            <a:normAutofit/>
          </a:bodyPr>
          <a:lstStyle/>
          <a:p>
            <a:r>
              <a:rPr lang="en-US" b="1" dirty="0"/>
              <a:t>E</a:t>
            </a:r>
            <a:r>
              <a:rPr lang="en-US" sz="2800" b="1" dirty="0"/>
              <a:t>ngagement and accompaniment </a:t>
            </a:r>
            <a:r>
              <a:rPr lang="en-US" sz="2800" dirty="0"/>
              <a:t>were the primary goal</a:t>
            </a:r>
          </a:p>
          <a:p>
            <a:r>
              <a:rPr lang="en-US" dirty="0"/>
              <a:t>Participants framed methadone and buprenorphine as powerful tools to alleviate withdrawal and craving, which then “opens the door” to other benefits of care.</a:t>
            </a:r>
          </a:p>
        </p:txBody>
      </p:sp>
      <p:sp>
        <p:nvSpPr>
          <p:cNvPr id="4" name="Flowchart: Sequential Access Storage 3">
            <a:extLst>
              <a:ext uri="{FF2B5EF4-FFF2-40B4-BE49-F238E27FC236}">
                <a16:creationId xmlns:a16="http://schemas.microsoft.com/office/drawing/2014/main" id="{CD4C20B3-882E-0850-5DF2-026CF432815F}"/>
              </a:ext>
            </a:extLst>
          </p:cNvPr>
          <p:cNvSpPr/>
          <p:nvPr/>
        </p:nvSpPr>
        <p:spPr>
          <a:xfrm>
            <a:off x="765501" y="3840480"/>
            <a:ext cx="10238967" cy="2042517"/>
          </a:xfrm>
          <a:prstGeom prst="flowChartMagneticTap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the heart of it, there’s the issue of creating a connection. And the fact that methadone, it attracts people into care.”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635318ED-226D-4A16-4090-B6327C85DC1F}"/>
              </a:ext>
            </a:extLst>
          </p:cNvPr>
          <p:cNvSpPr txBox="1"/>
          <p:nvPr/>
        </p:nvSpPr>
        <p:spPr>
          <a:xfrm>
            <a:off x="5099633" y="6044679"/>
            <a:ext cx="1992734" cy="369332"/>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cs typeface="Calibri" panose="020F0502020204030204" pitchFamily="34" charset="0"/>
              </a:rPr>
              <a:t>(Addiction MD, P7)</a:t>
            </a:r>
            <a:endParaRPr lang="en-US" dirty="0"/>
          </a:p>
        </p:txBody>
      </p:sp>
      <p:sp>
        <p:nvSpPr>
          <p:cNvPr id="5" name="TextBox 4">
            <a:extLst>
              <a:ext uri="{FF2B5EF4-FFF2-40B4-BE49-F238E27FC236}">
                <a16:creationId xmlns:a16="http://schemas.microsoft.com/office/drawing/2014/main" id="{5B7A58DC-A439-9005-576B-C57C9B85932F}"/>
              </a:ext>
            </a:extLst>
          </p:cNvPr>
          <p:cNvSpPr txBox="1"/>
          <p:nvPr/>
        </p:nvSpPr>
        <p:spPr>
          <a:xfrm>
            <a:off x="7537937" y="6260123"/>
            <a:ext cx="3950677" cy="307777"/>
          </a:xfrm>
          <a:prstGeom prst="rect">
            <a:avLst/>
          </a:prstGeom>
          <a:noFill/>
        </p:spPr>
        <p:txBody>
          <a:bodyPr wrap="square" rtlCol="0">
            <a:spAutoFit/>
          </a:bodyPr>
          <a:lstStyle/>
          <a:p>
            <a:pPr algn="r"/>
            <a:r>
              <a:rPr lang="en-US" sz="1400" dirty="0"/>
              <a:t>Englander, unpublished</a:t>
            </a:r>
          </a:p>
        </p:txBody>
      </p:sp>
    </p:spTree>
    <p:extLst>
      <p:ext uri="{BB962C8B-B14F-4D97-AF65-F5344CB8AC3E}">
        <p14:creationId xmlns:p14="http://schemas.microsoft.com/office/powerpoint/2010/main" val="3073855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5A87B-F656-3683-93DE-6545735E076E}"/>
              </a:ext>
            </a:extLst>
          </p:cNvPr>
          <p:cNvSpPr>
            <a:spLocks noGrp="1"/>
          </p:cNvSpPr>
          <p:nvPr>
            <p:ph type="title"/>
          </p:nvPr>
        </p:nvSpPr>
        <p:spPr>
          <a:xfrm>
            <a:off x="782780" y="295850"/>
            <a:ext cx="10993582" cy="1325563"/>
          </a:xfrm>
        </p:spPr>
        <p:txBody>
          <a:bodyPr/>
          <a:lstStyle/>
          <a:p>
            <a:r>
              <a:rPr lang="en-US" b="1" dirty="0"/>
              <a:t>Imposing or expecting abstinence is harmful</a:t>
            </a:r>
          </a:p>
        </p:txBody>
      </p:sp>
      <p:sp>
        <p:nvSpPr>
          <p:cNvPr id="3" name="Content Placeholder 2">
            <a:extLst>
              <a:ext uri="{FF2B5EF4-FFF2-40B4-BE49-F238E27FC236}">
                <a16:creationId xmlns:a16="http://schemas.microsoft.com/office/drawing/2014/main" id="{AEEBD8FD-B385-46A7-2192-538BDE855BA2}"/>
              </a:ext>
            </a:extLst>
          </p:cNvPr>
          <p:cNvSpPr>
            <a:spLocks noGrp="1"/>
          </p:cNvSpPr>
          <p:nvPr>
            <p:ph idx="1"/>
          </p:nvPr>
        </p:nvSpPr>
        <p:spPr>
          <a:xfrm>
            <a:off x="838200" y="1640137"/>
            <a:ext cx="10515600" cy="4351338"/>
          </a:xfrm>
        </p:spPr>
        <p:txBody>
          <a:bodyPr>
            <a:normAutofit/>
          </a:bodyPr>
          <a:lstStyle/>
          <a:p>
            <a:r>
              <a:rPr lang="en-US" sz="2400" dirty="0"/>
              <a:t>Unprompted, no participants identified abstinence as a primary goal of OAT.</a:t>
            </a:r>
          </a:p>
          <a:p>
            <a:r>
              <a:rPr lang="en-US" sz="2400" dirty="0"/>
              <a:t>Almost all said imposing abstinence would be harmful, causing patients to </a:t>
            </a:r>
            <a:r>
              <a:rPr lang="en-US" sz="2400" dirty="0">
                <a:effectLst/>
                <a:ea typeface="Calibri" panose="020F0502020204030204" pitchFamily="34" charset="0"/>
              </a:rPr>
              <a:t>feel “obligated to lie” or “lead a double life,” or feel “isolated,” “infantilized,” or “guilty.” </a:t>
            </a:r>
            <a:endParaRPr lang="en-US" sz="2400" dirty="0"/>
          </a:p>
        </p:txBody>
      </p:sp>
      <p:sp>
        <p:nvSpPr>
          <p:cNvPr id="4" name="Flowchart: Sequential Access Storage 3">
            <a:extLst>
              <a:ext uri="{FF2B5EF4-FFF2-40B4-BE49-F238E27FC236}">
                <a16:creationId xmlns:a16="http://schemas.microsoft.com/office/drawing/2014/main" id="{81461BCB-0BE5-18B1-D18D-31397E71E246}"/>
              </a:ext>
            </a:extLst>
          </p:cNvPr>
          <p:cNvSpPr/>
          <p:nvPr/>
        </p:nvSpPr>
        <p:spPr>
          <a:xfrm>
            <a:off x="838200" y="3118338"/>
            <a:ext cx="10515599" cy="2807677"/>
          </a:xfrm>
          <a:prstGeom prst="flowChartMagneticTap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457200" marR="0">
              <a:lnSpc>
                <a:spcPct val="115000"/>
              </a:lnSpc>
              <a:spcBef>
                <a:spcPts val="0"/>
              </a:spcBef>
              <a:spcAft>
                <a:spcPts val="0"/>
              </a:spcAft>
            </a:pPr>
            <a:r>
              <a:rPr lang="en-US" sz="2000" dirty="0">
                <a:effectLst/>
                <a:latin typeface="Calibri" panose="020F0502020204030204" pitchFamily="34" charset="0"/>
                <a:ea typeface="Calibri" panose="020F0502020204030204" pitchFamily="34" charset="0"/>
                <a:cs typeface="Calibri" panose="020F0502020204030204" pitchFamily="34" charset="0"/>
              </a:rPr>
              <a:t>“What I don’t understand in terms of the objective of abstinence is that I don’t see what it changes for patients, except to put them in situations where they are out of step with their provider. If the patient knows that you want him to be abstinent, there’s a lot he’s not going to tell you.”</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EA9EF522-55AE-A920-C559-1FF96C2BF6D1}"/>
              </a:ext>
            </a:extLst>
          </p:cNvPr>
          <p:cNvSpPr txBox="1"/>
          <p:nvPr/>
        </p:nvSpPr>
        <p:spPr>
          <a:xfrm>
            <a:off x="5257800" y="5957288"/>
            <a:ext cx="6096000" cy="369332"/>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cs typeface="Calibri" panose="020F0502020204030204" pitchFamily="34" charset="0"/>
              </a:rPr>
              <a:t>(Addiction MD, P14)</a:t>
            </a:r>
            <a:endParaRPr lang="en-US" dirty="0"/>
          </a:p>
        </p:txBody>
      </p:sp>
      <p:sp>
        <p:nvSpPr>
          <p:cNvPr id="5" name="TextBox 4">
            <a:extLst>
              <a:ext uri="{FF2B5EF4-FFF2-40B4-BE49-F238E27FC236}">
                <a16:creationId xmlns:a16="http://schemas.microsoft.com/office/drawing/2014/main" id="{D5A5D36F-7F7B-52E3-F274-A4E32286BEF1}"/>
              </a:ext>
            </a:extLst>
          </p:cNvPr>
          <p:cNvSpPr txBox="1"/>
          <p:nvPr/>
        </p:nvSpPr>
        <p:spPr>
          <a:xfrm>
            <a:off x="7537937" y="6260123"/>
            <a:ext cx="3950677" cy="307777"/>
          </a:xfrm>
          <a:prstGeom prst="rect">
            <a:avLst/>
          </a:prstGeom>
          <a:noFill/>
        </p:spPr>
        <p:txBody>
          <a:bodyPr wrap="square" rtlCol="0">
            <a:spAutoFit/>
          </a:bodyPr>
          <a:lstStyle/>
          <a:p>
            <a:pPr algn="r"/>
            <a:r>
              <a:rPr lang="en-US" sz="1400" dirty="0"/>
              <a:t>Englander, unpublished</a:t>
            </a:r>
          </a:p>
        </p:txBody>
      </p:sp>
    </p:spTree>
    <p:extLst>
      <p:ext uri="{BB962C8B-B14F-4D97-AF65-F5344CB8AC3E}">
        <p14:creationId xmlns:p14="http://schemas.microsoft.com/office/powerpoint/2010/main" val="278259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55539-0064-42BD-32E8-33A62315FD8F}"/>
              </a:ext>
            </a:extLst>
          </p:cNvPr>
          <p:cNvSpPr>
            <a:spLocks noGrp="1"/>
          </p:cNvSpPr>
          <p:nvPr>
            <p:ph type="title"/>
          </p:nvPr>
        </p:nvSpPr>
        <p:spPr/>
        <p:txBody>
          <a:bodyPr/>
          <a:lstStyle/>
          <a:p>
            <a:r>
              <a:rPr lang="en-US" dirty="0"/>
              <a:t>Harms of imposing abstinence</a:t>
            </a:r>
          </a:p>
        </p:txBody>
      </p:sp>
      <p:sp>
        <p:nvSpPr>
          <p:cNvPr id="3" name="Content Placeholder 2">
            <a:extLst>
              <a:ext uri="{FF2B5EF4-FFF2-40B4-BE49-F238E27FC236}">
                <a16:creationId xmlns:a16="http://schemas.microsoft.com/office/drawing/2014/main" id="{78677AB7-5D21-00A7-8930-7F2D87A655D9}"/>
              </a:ext>
            </a:extLst>
          </p:cNvPr>
          <p:cNvSpPr>
            <a:spLocks noGrp="1"/>
          </p:cNvSpPr>
          <p:nvPr>
            <p:ph idx="1"/>
          </p:nvPr>
        </p:nvSpPr>
        <p:spPr/>
        <p:txBody>
          <a:bodyPr/>
          <a:lstStyle/>
          <a:p>
            <a:endParaRPr lang="en-US" dirty="0"/>
          </a:p>
        </p:txBody>
      </p:sp>
      <p:sp>
        <p:nvSpPr>
          <p:cNvPr id="7" name="Flowchart: Sequential Access Storage 6">
            <a:extLst>
              <a:ext uri="{FF2B5EF4-FFF2-40B4-BE49-F238E27FC236}">
                <a16:creationId xmlns:a16="http://schemas.microsoft.com/office/drawing/2014/main" id="{B9F0508F-DEDE-8E83-C432-72D1B3FACE08}"/>
              </a:ext>
            </a:extLst>
          </p:cNvPr>
          <p:cNvSpPr/>
          <p:nvPr/>
        </p:nvSpPr>
        <p:spPr>
          <a:xfrm flipH="1">
            <a:off x="1371599" y="1805112"/>
            <a:ext cx="9894277" cy="3866011"/>
          </a:xfrm>
          <a:prstGeom prst="flowChartMagneticTap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457200" marR="0">
              <a:lnSpc>
                <a:spcPct val="1150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“If your patients [on OAT] can’t tell you that they use cocaine once a week then you can’t even broach the question. You can’t offer them [safer use] equipment, discuss hepatitis C risks, or how to prevent abscesses. In that case, you’re not caring for your patient, you’re caring for his abstinence.”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A7401C7E-1EBD-4F96-3B7E-B7466E698F46}"/>
              </a:ext>
            </a:extLst>
          </p:cNvPr>
          <p:cNvSpPr txBox="1"/>
          <p:nvPr/>
        </p:nvSpPr>
        <p:spPr>
          <a:xfrm>
            <a:off x="5092064" y="5806062"/>
            <a:ext cx="2547134" cy="369332"/>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cs typeface="Calibri" panose="020F0502020204030204" pitchFamily="34" charset="0"/>
              </a:rPr>
              <a:t>(Addiction MD, P7)</a:t>
            </a:r>
            <a:endParaRPr lang="en-US" dirty="0"/>
          </a:p>
        </p:txBody>
      </p:sp>
      <p:sp>
        <p:nvSpPr>
          <p:cNvPr id="4" name="TextBox 3">
            <a:extLst>
              <a:ext uri="{FF2B5EF4-FFF2-40B4-BE49-F238E27FC236}">
                <a16:creationId xmlns:a16="http://schemas.microsoft.com/office/drawing/2014/main" id="{F0B19740-B2AE-518E-E4EC-23E38152A521}"/>
              </a:ext>
            </a:extLst>
          </p:cNvPr>
          <p:cNvSpPr txBox="1"/>
          <p:nvPr/>
        </p:nvSpPr>
        <p:spPr>
          <a:xfrm>
            <a:off x="7537937" y="6260123"/>
            <a:ext cx="3950677" cy="307777"/>
          </a:xfrm>
          <a:prstGeom prst="rect">
            <a:avLst/>
          </a:prstGeom>
          <a:noFill/>
        </p:spPr>
        <p:txBody>
          <a:bodyPr wrap="square" rtlCol="0">
            <a:spAutoFit/>
          </a:bodyPr>
          <a:lstStyle/>
          <a:p>
            <a:pPr algn="r"/>
            <a:r>
              <a:rPr lang="en-US" sz="1400" dirty="0"/>
              <a:t>Englander, unpublished</a:t>
            </a:r>
          </a:p>
        </p:txBody>
      </p:sp>
    </p:spTree>
    <p:extLst>
      <p:ext uri="{BB962C8B-B14F-4D97-AF65-F5344CB8AC3E}">
        <p14:creationId xmlns:p14="http://schemas.microsoft.com/office/powerpoint/2010/main" val="1991322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0DB3A-95B0-F440-4E24-DC8E0386CA1C}"/>
              </a:ext>
            </a:extLst>
          </p:cNvPr>
          <p:cNvSpPr>
            <a:spLocks noGrp="1"/>
          </p:cNvSpPr>
          <p:nvPr>
            <p:ph type="title"/>
          </p:nvPr>
        </p:nvSpPr>
        <p:spPr>
          <a:xfrm>
            <a:off x="838200" y="365125"/>
            <a:ext cx="9372600" cy="1325563"/>
          </a:xfrm>
        </p:spPr>
        <p:txBody>
          <a:bodyPr>
            <a:normAutofit/>
          </a:bodyPr>
          <a:lstStyle/>
          <a:p>
            <a:r>
              <a:rPr lang="en-US" sz="4000" dirty="0"/>
              <a:t>“Finding an equilibrium” between flexibility and structure</a:t>
            </a:r>
          </a:p>
        </p:txBody>
      </p:sp>
      <p:sp>
        <p:nvSpPr>
          <p:cNvPr id="3" name="Content Placeholder 2">
            <a:extLst>
              <a:ext uri="{FF2B5EF4-FFF2-40B4-BE49-F238E27FC236}">
                <a16:creationId xmlns:a16="http://schemas.microsoft.com/office/drawing/2014/main" id="{459B0DDD-C0DC-6C70-1897-E7AB111D64AF}"/>
              </a:ext>
            </a:extLst>
          </p:cNvPr>
          <p:cNvSpPr>
            <a:spLocks noGrp="1"/>
          </p:cNvSpPr>
          <p:nvPr>
            <p:ph idx="1"/>
          </p:nvPr>
        </p:nvSpPr>
        <p:spPr>
          <a:xfrm>
            <a:off x="838200" y="1957753"/>
            <a:ext cx="10515600" cy="4219209"/>
          </a:xfrm>
        </p:spPr>
        <p:txBody>
          <a:bodyPr/>
          <a:lstStyle/>
          <a:p>
            <a:r>
              <a:rPr lang="en-US" sz="2400" dirty="0">
                <a:latin typeface="Calibri" panose="020F0502020204030204" pitchFamily="34" charset="0"/>
                <a:ea typeface="Calibri" panose="020F0502020204030204" pitchFamily="34" charset="0"/>
              </a:rPr>
              <a:t>Flexibility </a:t>
            </a:r>
            <a:r>
              <a:rPr lang="en-US" sz="2400" dirty="0">
                <a:effectLst/>
                <a:latin typeface="Calibri" panose="020F0502020204030204" pitchFamily="34" charset="0"/>
                <a:ea typeface="Calibri" panose="020F0502020204030204" pitchFamily="34" charset="0"/>
              </a:rPr>
              <a:t>promotes OAT access and engagement: “</a:t>
            </a:r>
            <a:r>
              <a:rPr lang="en-US" sz="2400" dirty="0">
                <a:solidFill>
                  <a:srgbClr val="000000"/>
                </a:solidFill>
                <a:effectLst/>
                <a:latin typeface="Calibri" panose="020F0502020204030204" pitchFamily="34" charset="0"/>
                <a:ea typeface="Calibri" panose="020F0502020204030204" pitchFamily="34" charset="0"/>
              </a:rPr>
              <a:t>you can’t be too rigid, otherwise you have no more patients.” </a:t>
            </a:r>
          </a:p>
          <a:p>
            <a:r>
              <a:rPr lang="en-US" sz="2400" dirty="0">
                <a:solidFill>
                  <a:srgbClr val="000000"/>
                </a:solidFill>
                <a:latin typeface="Calibri" panose="020F0502020204030204" pitchFamily="34" charset="0"/>
                <a:ea typeface="Calibri" panose="020F0502020204030204" pitchFamily="34" charset="0"/>
              </a:rPr>
              <a:t>OAT is not without risks, </a:t>
            </a:r>
            <a:r>
              <a:rPr lang="en-US" sz="2400" dirty="0">
                <a:effectLst/>
                <a:latin typeface="Calibri" panose="020F0502020204030204" pitchFamily="34" charset="0"/>
                <a:ea typeface="Calibri" panose="020F0502020204030204" pitchFamily="34" charset="0"/>
              </a:rPr>
              <a:t>flexibility does not mean</a:t>
            </a:r>
            <a:r>
              <a:rPr lang="en-US" sz="2400" dirty="0">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“laissez faire,” anything-goes. </a:t>
            </a:r>
          </a:p>
          <a:p>
            <a:pPr marL="0" indent="0">
              <a:buNone/>
            </a:pPr>
            <a:endParaRPr lang="en-US" dirty="0"/>
          </a:p>
        </p:txBody>
      </p:sp>
      <p:sp>
        <p:nvSpPr>
          <p:cNvPr id="6" name="Flowchart: Sequential Access Storage 5">
            <a:extLst>
              <a:ext uri="{FF2B5EF4-FFF2-40B4-BE49-F238E27FC236}">
                <a16:creationId xmlns:a16="http://schemas.microsoft.com/office/drawing/2014/main" id="{C700E585-89CB-825F-52C2-35EA10467DD7}"/>
              </a:ext>
            </a:extLst>
          </p:cNvPr>
          <p:cNvSpPr/>
          <p:nvPr/>
        </p:nvSpPr>
        <p:spPr>
          <a:xfrm>
            <a:off x="1280160" y="3395784"/>
            <a:ext cx="10073640" cy="2456376"/>
          </a:xfrm>
          <a:prstGeom prst="flowChartMagneticTap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a:effectLst/>
                <a:latin typeface="Calibri" panose="020F0502020204030204" pitchFamily="34" charset="0"/>
                <a:ea typeface="Calibri" panose="020F0502020204030204" pitchFamily="34" charset="0"/>
                <a:cs typeface="Calibri" panose="020F0502020204030204" pitchFamily="34" charset="0"/>
              </a:rPr>
              <a:t>“When you put too many constraints on someone, either they’re ultra, ultra motivated... or it’s easier in the street... It has to be simple for people [to get medication]. But... </a:t>
            </a:r>
            <a:r>
              <a:rPr lang="en-US" sz="2400" dirty="0">
                <a:latin typeface="Calibri" panose="020F0502020204030204" pitchFamily="34" charset="0"/>
                <a:ea typeface="Calibri" panose="020F0502020204030204" pitchFamily="34" charset="0"/>
                <a:cs typeface="Calibri" panose="020F0502020204030204" pitchFamily="34" charset="0"/>
              </a:rPr>
              <a:t>w</a:t>
            </a:r>
            <a:r>
              <a:rPr lang="en-US" sz="2400" dirty="0">
                <a:effectLst/>
                <a:latin typeface="Calibri" panose="020F0502020204030204" pitchFamily="34" charset="0"/>
                <a:ea typeface="Calibri" panose="020F0502020204030204" pitchFamily="34" charset="0"/>
                <a:cs typeface="Calibri" panose="020F0502020204030204" pitchFamily="34" charset="0"/>
              </a:rPr>
              <a:t>e must not fall into opposite extremes. </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400" dirty="0"/>
          </a:p>
        </p:txBody>
      </p:sp>
      <p:sp>
        <p:nvSpPr>
          <p:cNvPr id="8" name="TextBox 7">
            <a:extLst>
              <a:ext uri="{FF2B5EF4-FFF2-40B4-BE49-F238E27FC236}">
                <a16:creationId xmlns:a16="http://schemas.microsoft.com/office/drawing/2014/main" id="{EC2B3CD6-84AF-4F8E-468B-5CB7E7797D24}"/>
              </a:ext>
            </a:extLst>
          </p:cNvPr>
          <p:cNvSpPr txBox="1"/>
          <p:nvPr/>
        </p:nvSpPr>
        <p:spPr>
          <a:xfrm>
            <a:off x="3268980" y="6023403"/>
            <a:ext cx="6096000" cy="369332"/>
          </a:xfrm>
          <a:prstGeom prst="rect">
            <a:avLst/>
          </a:prstGeom>
          <a:noFill/>
        </p:spPr>
        <p:txBody>
          <a:bodyPr wrap="square">
            <a:spAutoFit/>
          </a:bodyPr>
          <a:lstStyle/>
          <a:p>
            <a:pPr algn="ct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(Pharmacist, P6)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5400766C-3C0D-4295-40D8-09FC552D90FA}"/>
              </a:ext>
            </a:extLst>
          </p:cNvPr>
          <p:cNvSpPr txBox="1"/>
          <p:nvPr/>
        </p:nvSpPr>
        <p:spPr>
          <a:xfrm>
            <a:off x="7830545" y="6444027"/>
            <a:ext cx="3950677" cy="307777"/>
          </a:xfrm>
          <a:prstGeom prst="rect">
            <a:avLst/>
          </a:prstGeom>
          <a:noFill/>
        </p:spPr>
        <p:txBody>
          <a:bodyPr wrap="square" rtlCol="0">
            <a:spAutoFit/>
          </a:bodyPr>
          <a:lstStyle/>
          <a:p>
            <a:pPr algn="r"/>
            <a:r>
              <a:rPr lang="en-US" sz="1400" dirty="0"/>
              <a:t>Englander, unpublished</a:t>
            </a:r>
          </a:p>
        </p:txBody>
      </p:sp>
    </p:spTree>
    <p:extLst>
      <p:ext uri="{BB962C8B-B14F-4D97-AF65-F5344CB8AC3E}">
        <p14:creationId xmlns:p14="http://schemas.microsoft.com/office/powerpoint/2010/main" val="1971299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6BD39-9404-7941-F34A-E13B8ADF3EDA}"/>
              </a:ext>
            </a:extLst>
          </p:cNvPr>
          <p:cNvSpPr>
            <a:spLocks noGrp="1"/>
          </p:cNvSpPr>
          <p:nvPr>
            <p:ph type="title"/>
          </p:nvPr>
        </p:nvSpPr>
        <p:spPr/>
        <p:txBody>
          <a:bodyPr>
            <a:noAutofit/>
          </a:bodyPr>
          <a:lstStyle/>
          <a:p>
            <a:r>
              <a:rPr lang="en-US" sz="3600" dirty="0">
                <a:effectLst/>
                <a:latin typeface="Calibri" panose="020F0502020204030204" pitchFamily="34" charset="0"/>
                <a:ea typeface="Calibri" panose="020F0502020204030204" pitchFamily="34" charset="0"/>
                <a:cs typeface="Calibri" panose="020F0502020204030204" pitchFamily="34" charset="0"/>
              </a:rPr>
              <a:t>Flexibility is important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9B78B5D9-FB08-C269-1C08-B8F12CA21024}"/>
              </a:ext>
            </a:extLst>
          </p:cNvPr>
          <p:cNvSpPr>
            <a:spLocks noGrp="1"/>
          </p:cNvSpPr>
          <p:nvPr>
            <p:ph idx="1"/>
          </p:nvPr>
        </p:nvSpPr>
        <p:spPr>
          <a:xfrm>
            <a:off x="838200" y="1606062"/>
            <a:ext cx="10515600" cy="4570901"/>
          </a:xfrm>
        </p:spPr>
        <p:txBody>
          <a:bodyPr/>
          <a:lstStyle/>
          <a:p>
            <a:r>
              <a:rPr lang="en-US" sz="2800" dirty="0">
                <a:effectLst/>
                <a:latin typeface="Calibri" panose="020F0502020204030204" pitchFamily="34" charset="0"/>
                <a:ea typeface="Calibri" panose="020F0502020204030204" pitchFamily="34" charset="0"/>
                <a:cs typeface="Calibri" panose="020F0502020204030204" pitchFamily="34" charset="0"/>
              </a:rPr>
              <a:t>Recognition that that patients’ context and priorities matter</a:t>
            </a:r>
            <a:r>
              <a:rPr lang="en-US" sz="2800" dirty="0">
                <a:latin typeface="Calibri" panose="020F0502020204030204" pitchFamily="34" charset="0"/>
                <a:ea typeface="Calibri" panose="020F0502020204030204" pitchFamily="34" charset="0"/>
                <a:cs typeface="Calibri" panose="020F0502020204030204" pitchFamily="34" charset="0"/>
              </a:rPr>
              <a:t>, and </a:t>
            </a:r>
            <a:r>
              <a:rPr lang="en-US" sz="2800" dirty="0">
                <a:effectLst/>
                <a:latin typeface="Calibri" panose="020F0502020204030204" pitchFamily="34" charset="0"/>
                <a:ea typeface="Calibri" panose="020F0502020204030204" pitchFamily="34" charset="0"/>
                <a:cs typeface="Calibri" panose="020F0502020204030204" pitchFamily="34" charset="0"/>
              </a:rPr>
              <a:t>that not all substance use is harmful.</a:t>
            </a:r>
            <a:endParaRPr lang="en-US" dirty="0"/>
          </a:p>
        </p:txBody>
      </p:sp>
      <p:sp>
        <p:nvSpPr>
          <p:cNvPr id="4" name="Flowchart: Sequential Access Storage 3">
            <a:extLst>
              <a:ext uri="{FF2B5EF4-FFF2-40B4-BE49-F238E27FC236}">
                <a16:creationId xmlns:a16="http://schemas.microsoft.com/office/drawing/2014/main" id="{45B7760D-1DB6-61DE-C335-F756D2E0F1BF}"/>
              </a:ext>
            </a:extLst>
          </p:cNvPr>
          <p:cNvSpPr/>
          <p:nvPr/>
        </p:nvSpPr>
        <p:spPr>
          <a:xfrm>
            <a:off x="717248" y="2532185"/>
            <a:ext cx="10404894" cy="3413954"/>
          </a:xfrm>
          <a:prstGeom prst="flowChartMagneticTap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a:latin typeface="Calibri" panose="020F0502020204030204" pitchFamily="34" charset="0"/>
                <a:ea typeface="Calibri" panose="020F0502020204030204" pitchFamily="34" charset="0"/>
                <a:cs typeface="Calibri" panose="020F0502020204030204" pitchFamily="34" charset="0"/>
              </a:rPr>
              <a:t>“[You have to] weigh risks and have a clearer vision informed by patients’ context. Otherwise, </a:t>
            </a:r>
            <a:r>
              <a:rPr lang="en-US" sz="2400" dirty="0">
                <a:effectLst/>
                <a:latin typeface="Calibri" panose="020F0502020204030204" pitchFamily="34" charset="0"/>
                <a:ea typeface="Calibri" panose="020F0502020204030204" pitchFamily="34" charset="0"/>
                <a:cs typeface="Calibri" panose="020F0502020204030204" pitchFamily="34" charset="0"/>
              </a:rPr>
              <a:t>you stay in your medical practice, you say to yourself “</a:t>
            </a:r>
            <a:r>
              <a:rPr lang="en-US" sz="2400" dirty="0" err="1">
                <a:effectLst/>
                <a:latin typeface="Calibri" panose="020F0502020204030204" pitchFamily="34" charset="0"/>
                <a:ea typeface="Calibri" panose="020F0502020204030204" pitchFamily="34" charset="0"/>
                <a:cs typeface="Calibri" panose="020F0502020204030204" pitchFamily="34" charset="0"/>
              </a:rPr>
              <a:t>oulala</a:t>
            </a:r>
            <a:r>
              <a:rPr lang="en-US" sz="2400" dirty="0">
                <a:effectLst/>
                <a:latin typeface="Calibri" panose="020F0502020204030204" pitchFamily="34" charset="0"/>
                <a:ea typeface="Calibri" panose="020F0502020204030204" pitchFamily="34" charset="0"/>
                <a:cs typeface="Calibri" panose="020F0502020204030204" pitchFamily="34" charset="0"/>
              </a:rPr>
              <a:t>, this drug [methadone], it’s too risky.” Well, yes, except if you counterbalance that with, you take the same drug on the street, you’re much more likely to have something adulterated, something gone bad...”</a:t>
            </a:r>
            <a:endParaRPr lang="fr-FR" sz="2400" dirty="0"/>
          </a:p>
        </p:txBody>
      </p:sp>
      <p:sp>
        <p:nvSpPr>
          <p:cNvPr id="6" name="TextBox 5">
            <a:extLst>
              <a:ext uri="{FF2B5EF4-FFF2-40B4-BE49-F238E27FC236}">
                <a16:creationId xmlns:a16="http://schemas.microsoft.com/office/drawing/2014/main" id="{8DA3FEDC-65E1-EBE2-DAE9-56FAC1FDD7DC}"/>
              </a:ext>
            </a:extLst>
          </p:cNvPr>
          <p:cNvSpPr txBox="1"/>
          <p:nvPr/>
        </p:nvSpPr>
        <p:spPr>
          <a:xfrm>
            <a:off x="3048719" y="6123543"/>
            <a:ext cx="6094562" cy="369332"/>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cs typeface="Calibri" panose="020F0502020204030204" pitchFamily="34" charset="0"/>
              </a:rPr>
              <a:t>(Addiction physician, P7)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98304B6C-DFB2-125F-60AF-4AE810C4C63B}"/>
              </a:ext>
            </a:extLst>
          </p:cNvPr>
          <p:cNvSpPr txBox="1"/>
          <p:nvPr/>
        </p:nvSpPr>
        <p:spPr>
          <a:xfrm>
            <a:off x="7830545" y="6444027"/>
            <a:ext cx="3950677" cy="307777"/>
          </a:xfrm>
          <a:prstGeom prst="rect">
            <a:avLst/>
          </a:prstGeom>
          <a:noFill/>
        </p:spPr>
        <p:txBody>
          <a:bodyPr wrap="square" rtlCol="0">
            <a:spAutoFit/>
          </a:bodyPr>
          <a:lstStyle/>
          <a:p>
            <a:pPr algn="r"/>
            <a:r>
              <a:rPr lang="en-US" sz="1400" dirty="0"/>
              <a:t>Englander, unpublished</a:t>
            </a:r>
          </a:p>
        </p:txBody>
      </p:sp>
    </p:spTree>
    <p:extLst>
      <p:ext uri="{BB962C8B-B14F-4D97-AF65-F5344CB8AC3E}">
        <p14:creationId xmlns:p14="http://schemas.microsoft.com/office/powerpoint/2010/main" val="3847675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6BD39-9404-7941-F34A-E13B8ADF3EDA}"/>
              </a:ext>
            </a:extLst>
          </p:cNvPr>
          <p:cNvSpPr>
            <a:spLocks noGrp="1"/>
          </p:cNvSpPr>
          <p:nvPr>
            <p:ph type="title"/>
          </p:nvPr>
        </p:nvSpPr>
        <p:spPr>
          <a:xfrm>
            <a:off x="780011" y="498131"/>
            <a:ext cx="10515600" cy="1026992"/>
          </a:xfrm>
        </p:spPr>
        <p:txBody>
          <a:bodyPr>
            <a:normAutofit fontScale="90000"/>
          </a:bodyPr>
          <a:lstStyle/>
          <a:p>
            <a:r>
              <a:rPr lang="en-US" dirty="0"/>
              <a:t>Structure means support, not punishment or control.</a:t>
            </a:r>
          </a:p>
        </p:txBody>
      </p:sp>
      <p:sp>
        <p:nvSpPr>
          <p:cNvPr id="3" name="Content Placeholder 2">
            <a:extLst>
              <a:ext uri="{FF2B5EF4-FFF2-40B4-BE49-F238E27FC236}">
                <a16:creationId xmlns:a16="http://schemas.microsoft.com/office/drawing/2014/main" id="{C8C9780F-07B3-2535-28DD-7A40D2297764}"/>
              </a:ext>
            </a:extLst>
          </p:cNvPr>
          <p:cNvSpPr>
            <a:spLocks noGrp="1"/>
          </p:cNvSpPr>
          <p:nvPr>
            <p:ph idx="1"/>
          </p:nvPr>
        </p:nvSpPr>
        <p:spPr>
          <a:xfrm>
            <a:off x="838200" y="1591230"/>
            <a:ext cx="10515600" cy="4351338"/>
          </a:xfrm>
        </p:spPr>
        <p:txBody>
          <a:bodyPr>
            <a:normAutofit/>
          </a:bodyPr>
          <a:lstStyle/>
          <a:p>
            <a:pPr>
              <a:lnSpc>
                <a:spcPct val="115000"/>
              </a:lnSpc>
              <a:spcBef>
                <a:spcPts val="0"/>
              </a:spcBef>
            </a:pPr>
            <a:r>
              <a:rPr lang="en-US" sz="2000" dirty="0">
                <a:effectLst/>
                <a:latin typeface="Calibri" panose="020F0502020204030204" pitchFamily="34" charset="0"/>
                <a:ea typeface="Calibri" panose="020F0502020204030204" pitchFamily="34" charset="0"/>
                <a:cs typeface="Calibri" panose="020F0502020204030204" pitchFamily="34" charset="0"/>
              </a:rPr>
              <a:t>Structure can include more frequent visits; adjusting medication doses; and consensual urine drug testing.</a:t>
            </a:r>
            <a:endParaRPr lang="en-US" sz="3200" dirty="0"/>
          </a:p>
        </p:txBody>
      </p:sp>
      <p:sp>
        <p:nvSpPr>
          <p:cNvPr id="4" name="Flowchart: Sequential Access Storage 3">
            <a:extLst>
              <a:ext uri="{FF2B5EF4-FFF2-40B4-BE49-F238E27FC236}">
                <a16:creationId xmlns:a16="http://schemas.microsoft.com/office/drawing/2014/main" id="{BCBBD95A-42A9-A138-235A-A2EDB8FFB36B}"/>
              </a:ext>
            </a:extLst>
          </p:cNvPr>
          <p:cNvSpPr/>
          <p:nvPr/>
        </p:nvSpPr>
        <p:spPr>
          <a:xfrm>
            <a:off x="192316" y="2601102"/>
            <a:ext cx="6615023" cy="1937188"/>
          </a:xfrm>
          <a:prstGeom prst="flowChartMagneticTap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457200" marR="0">
              <a:lnSpc>
                <a:spcPct val="115000"/>
              </a:lnSpc>
              <a:spcBef>
                <a:spcPts val="0"/>
              </a:spcBef>
              <a:spcAft>
                <a:spcPts val="0"/>
              </a:spcAft>
            </a:pPr>
            <a:r>
              <a:rPr lang="en-US"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“We are not in the logic of big brother.… we may reduce methadone [dose], but if so, we try to.... do it as best as possible to avoid the risks. We don’t punish people.”</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Flowchart: Sequential Access Storage 4">
            <a:extLst>
              <a:ext uri="{FF2B5EF4-FFF2-40B4-BE49-F238E27FC236}">
                <a16:creationId xmlns:a16="http://schemas.microsoft.com/office/drawing/2014/main" id="{F0E60B49-D534-E014-4171-5DD6E69A54EC}"/>
              </a:ext>
            </a:extLst>
          </p:cNvPr>
          <p:cNvSpPr/>
          <p:nvPr/>
        </p:nvSpPr>
        <p:spPr>
          <a:xfrm flipH="1">
            <a:off x="3930364" y="5042911"/>
            <a:ext cx="5878654" cy="1106955"/>
          </a:xfrm>
          <a:prstGeom prst="flowChartMagneticTap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latin typeface="Calibri" panose="020F0502020204030204" pitchFamily="34" charset="0"/>
                <a:ea typeface="Calibri" panose="020F0502020204030204" pitchFamily="34" charset="0"/>
              </a:rPr>
              <a:t>U</a:t>
            </a:r>
            <a:r>
              <a:rPr lang="en-US" sz="1800" dirty="0">
                <a:effectLst/>
                <a:latin typeface="Calibri" panose="020F0502020204030204" pitchFamily="34" charset="0"/>
                <a:ea typeface="Calibri" panose="020F0502020204030204" pitchFamily="34" charset="0"/>
              </a:rPr>
              <a:t>rine drug tests are useful “not for the sake of playing cop, but to open the discussion.”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7EEE3C43-6C47-C32F-B6B9-A1D5ECF80DED}"/>
              </a:ext>
            </a:extLst>
          </p:cNvPr>
          <p:cNvSpPr txBox="1"/>
          <p:nvPr/>
        </p:nvSpPr>
        <p:spPr>
          <a:xfrm>
            <a:off x="2379009" y="4654371"/>
            <a:ext cx="2441275" cy="369332"/>
          </a:xfrm>
          <a:prstGeom prst="rect">
            <a:avLst/>
          </a:prstGeom>
          <a:noFill/>
        </p:spPr>
        <p:txBody>
          <a:bodyPr wrap="square" rtlCol="0">
            <a:spAutoFit/>
          </a:bodyPr>
          <a:lstStyle/>
          <a:p>
            <a:pPr algn="ctr"/>
            <a:r>
              <a:rPr lang="en-US" sz="1800" dirty="0">
                <a:effectLst/>
                <a:latin typeface="Calibri" panose="020F0502020204030204" pitchFamily="34" charset="0"/>
                <a:ea typeface="Calibri" panose="020F0502020204030204" pitchFamily="34" charset="0"/>
                <a:cs typeface="Calibri" panose="020F0502020204030204" pitchFamily="34" charset="0"/>
              </a:rPr>
              <a:t>(Educator, P3)</a:t>
            </a:r>
            <a:endParaRPr lang="fr-FR" dirty="0"/>
          </a:p>
        </p:txBody>
      </p:sp>
      <p:sp>
        <p:nvSpPr>
          <p:cNvPr id="8" name="TextBox 7">
            <a:extLst>
              <a:ext uri="{FF2B5EF4-FFF2-40B4-BE49-F238E27FC236}">
                <a16:creationId xmlns:a16="http://schemas.microsoft.com/office/drawing/2014/main" id="{CAE57C87-0165-1A8D-E07B-195C300A0E29}"/>
              </a:ext>
            </a:extLst>
          </p:cNvPr>
          <p:cNvSpPr txBox="1"/>
          <p:nvPr/>
        </p:nvSpPr>
        <p:spPr>
          <a:xfrm>
            <a:off x="5410633" y="6232390"/>
            <a:ext cx="4082395" cy="369332"/>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rPr>
              <a:t>(Primary Care MD, P17)</a:t>
            </a:r>
            <a:endParaRPr lang="fr-FR" dirty="0"/>
          </a:p>
        </p:txBody>
      </p:sp>
      <p:sp>
        <p:nvSpPr>
          <p:cNvPr id="7" name="Flowchart: Sequential Access Storage 6">
            <a:extLst>
              <a:ext uri="{FF2B5EF4-FFF2-40B4-BE49-F238E27FC236}">
                <a16:creationId xmlns:a16="http://schemas.microsoft.com/office/drawing/2014/main" id="{CE91393E-B8E9-3C11-D61D-7FB83055C5F1}"/>
              </a:ext>
            </a:extLst>
          </p:cNvPr>
          <p:cNvSpPr/>
          <p:nvPr/>
        </p:nvSpPr>
        <p:spPr>
          <a:xfrm flipH="1">
            <a:off x="7341419" y="2248920"/>
            <a:ext cx="4658265" cy="1937188"/>
          </a:xfrm>
          <a:prstGeom prst="flowChartMagneticTap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800" dirty="0">
                <a:effectLst/>
                <a:latin typeface="Calibri" panose="020F0502020204030204" pitchFamily="34" charset="0"/>
                <a:ea typeface="Calibri" panose="020F0502020204030204" pitchFamily="34" charset="0"/>
                <a:cs typeface="Calibri" panose="020F0502020204030204" pitchFamily="34" charset="0"/>
              </a:rPr>
              <a:t>“[Care] is not, as we say in France, castrating. We don’t impose institutional violence, because we have this power to give treatment.”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FD4DD5C-A153-C002-D85B-D0F3EAB000B8}"/>
              </a:ext>
            </a:extLst>
          </p:cNvPr>
          <p:cNvSpPr txBox="1"/>
          <p:nvPr/>
        </p:nvSpPr>
        <p:spPr>
          <a:xfrm>
            <a:off x="8720245" y="4245193"/>
            <a:ext cx="1545565" cy="369332"/>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cs typeface="Calibri" panose="020F0502020204030204" pitchFamily="34" charset="0"/>
              </a:rPr>
              <a:t>(Nurse P19) </a:t>
            </a:r>
            <a:endParaRPr lang="fr-FR" dirty="0"/>
          </a:p>
        </p:txBody>
      </p:sp>
      <p:sp>
        <p:nvSpPr>
          <p:cNvPr id="10" name="TextBox 9">
            <a:extLst>
              <a:ext uri="{FF2B5EF4-FFF2-40B4-BE49-F238E27FC236}">
                <a16:creationId xmlns:a16="http://schemas.microsoft.com/office/drawing/2014/main" id="{1397B78D-693F-155D-8486-53F971C77D73}"/>
              </a:ext>
            </a:extLst>
          </p:cNvPr>
          <p:cNvSpPr txBox="1"/>
          <p:nvPr/>
        </p:nvSpPr>
        <p:spPr>
          <a:xfrm>
            <a:off x="7830545" y="6444027"/>
            <a:ext cx="3950677" cy="307777"/>
          </a:xfrm>
          <a:prstGeom prst="rect">
            <a:avLst/>
          </a:prstGeom>
          <a:noFill/>
        </p:spPr>
        <p:txBody>
          <a:bodyPr wrap="square" rtlCol="0">
            <a:spAutoFit/>
          </a:bodyPr>
          <a:lstStyle/>
          <a:p>
            <a:pPr algn="r"/>
            <a:r>
              <a:rPr lang="en-US" sz="1400" dirty="0"/>
              <a:t>Englander, unpublished</a:t>
            </a:r>
          </a:p>
        </p:txBody>
      </p:sp>
    </p:spTree>
    <p:extLst>
      <p:ext uri="{BB962C8B-B14F-4D97-AF65-F5344CB8AC3E}">
        <p14:creationId xmlns:p14="http://schemas.microsoft.com/office/powerpoint/2010/main" val="3671991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671CB-D222-017E-8F81-C8E82F95FC5B}"/>
              </a:ext>
            </a:extLst>
          </p:cNvPr>
          <p:cNvSpPr>
            <a:spLocks noGrp="1"/>
          </p:cNvSpPr>
          <p:nvPr>
            <p:ph type="title"/>
          </p:nvPr>
        </p:nvSpPr>
        <p:spPr/>
        <p:txBody>
          <a:bodyPr/>
          <a:lstStyle/>
          <a:p>
            <a:r>
              <a:rPr lang="en-US" dirty="0"/>
              <a:t>Practice norms vary across settings and time</a:t>
            </a:r>
          </a:p>
        </p:txBody>
      </p:sp>
      <p:sp>
        <p:nvSpPr>
          <p:cNvPr id="3" name="Content Placeholder 2">
            <a:extLst>
              <a:ext uri="{FF2B5EF4-FFF2-40B4-BE49-F238E27FC236}">
                <a16:creationId xmlns:a16="http://schemas.microsoft.com/office/drawing/2014/main" id="{CB565D6E-86D2-50BF-5D5F-3636B2791BF4}"/>
              </a:ext>
            </a:extLst>
          </p:cNvPr>
          <p:cNvSpPr>
            <a:spLocks noGrp="1"/>
          </p:cNvSpPr>
          <p:nvPr>
            <p:ph idx="1"/>
          </p:nvPr>
        </p:nvSpPr>
        <p:spPr/>
        <p:txBody>
          <a:bodyPr/>
          <a:lstStyle/>
          <a:p>
            <a:endParaRPr lang="en-US" sz="1800"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Flowchart: Sequential Access Storage 3">
            <a:extLst>
              <a:ext uri="{FF2B5EF4-FFF2-40B4-BE49-F238E27FC236}">
                <a16:creationId xmlns:a16="http://schemas.microsoft.com/office/drawing/2014/main" id="{33D4E73E-B6D3-B994-B07F-8F993CDCAFBA}"/>
              </a:ext>
            </a:extLst>
          </p:cNvPr>
          <p:cNvSpPr/>
          <p:nvPr/>
        </p:nvSpPr>
        <p:spPr>
          <a:xfrm>
            <a:off x="838200" y="1825625"/>
            <a:ext cx="9954883" cy="3935095"/>
          </a:xfrm>
          <a:prstGeom prst="flowChartMagneticTap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457200" marR="0">
              <a:lnSpc>
                <a:spcPct val="1150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“The framework for OAT in 1995 was extremely constrained. People had to pass through stages [to earn OAT], and that’s what was criticized later... prescribing was extremely rigid, people could not take anything else… there were urine tests before people could get methadone. You see, it was very, very constrained.”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C44F1E01-9584-5694-FF5B-0F98A97F8F64}"/>
              </a:ext>
            </a:extLst>
          </p:cNvPr>
          <p:cNvSpPr txBox="1"/>
          <p:nvPr/>
        </p:nvSpPr>
        <p:spPr>
          <a:xfrm>
            <a:off x="4906633" y="5879794"/>
            <a:ext cx="2378734" cy="369332"/>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cs typeface="Calibri" panose="020F0502020204030204" pitchFamily="34" charset="0"/>
              </a:rPr>
              <a:t>(Administrator, FR15)</a:t>
            </a:r>
            <a:endParaRPr lang="fr-FR" dirty="0"/>
          </a:p>
        </p:txBody>
      </p:sp>
      <p:sp>
        <p:nvSpPr>
          <p:cNvPr id="5" name="TextBox 4">
            <a:extLst>
              <a:ext uri="{FF2B5EF4-FFF2-40B4-BE49-F238E27FC236}">
                <a16:creationId xmlns:a16="http://schemas.microsoft.com/office/drawing/2014/main" id="{13C0AA68-6CBE-D5C6-04E8-E4FC32C29364}"/>
              </a:ext>
            </a:extLst>
          </p:cNvPr>
          <p:cNvSpPr txBox="1"/>
          <p:nvPr/>
        </p:nvSpPr>
        <p:spPr>
          <a:xfrm>
            <a:off x="7843608" y="6185098"/>
            <a:ext cx="3950677" cy="307777"/>
          </a:xfrm>
          <a:prstGeom prst="rect">
            <a:avLst/>
          </a:prstGeom>
          <a:noFill/>
        </p:spPr>
        <p:txBody>
          <a:bodyPr wrap="square" rtlCol="0">
            <a:spAutoFit/>
          </a:bodyPr>
          <a:lstStyle/>
          <a:p>
            <a:pPr algn="r"/>
            <a:r>
              <a:rPr lang="en-US" sz="1400" dirty="0"/>
              <a:t>Englander, unpublished</a:t>
            </a:r>
          </a:p>
        </p:txBody>
      </p:sp>
    </p:spTree>
    <p:extLst>
      <p:ext uri="{BB962C8B-B14F-4D97-AF65-F5344CB8AC3E}">
        <p14:creationId xmlns:p14="http://schemas.microsoft.com/office/powerpoint/2010/main" val="1815424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314EA4-CDCA-BC1E-FD4B-B38DAA7B5E45}"/>
              </a:ext>
            </a:extLst>
          </p:cNvPr>
          <p:cNvSpPr>
            <a:spLocks noGrp="1"/>
          </p:cNvSpPr>
          <p:nvPr>
            <p:ph type="title"/>
          </p:nvPr>
        </p:nvSpPr>
        <p:spPr>
          <a:xfrm>
            <a:off x="640080" y="325369"/>
            <a:ext cx="4368602" cy="1956841"/>
          </a:xfrm>
        </p:spPr>
        <p:txBody>
          <a:bodyPr anchor="b">
            <a:normAutofit/>
          </a:bodyPr>
          <a:lstStyle/>
          <a:p>
            <a:r>
              <a:rPr lang="en-US" sz="5400" dirty="0"/>
              <a:t>Disclosures</a:t>
            </a:r>
          </a:p>
        </p:txBody>
      </p:sp>
      <p:sp>
        <p:nvSpPr>
          <p:cNvPr id="6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D4BDA43-EB7C-5485-4945-5415E6AB2784}"/>
              </a:ext>
            </a:extLst>
          </p:cNvPr>
          <p:cNvSpPr>
            <a:spLocks noGrp="1"/>
          </p:cNvSpPr>
          <p:nvPr>
            <p:ph idx="1"/>
          </p:nvPr>
        </p:nvSpPr>
        <p:spPr>
          <a:xfrm>
            <a:off x="640080" y="2872899"/>
            <a:ext cx="4243589" cy="3320668"/>
          </a:xfrm>
        </p:spPr>
        <p:txBody>
          <a:bodyPr vert="horz" lIns="91440" tIns="45720" rIns="91440" bIns="45720" rtlCol="0">
            <a:normAutofit/>
          </a:bodyPr>
          <a:lstStyle/>
          <a:p>
            <a:pPr marL="359410" indent="-359410"/>
            <a:r>
              <a:rPr lang="en-US" dirty="0">
                <a:latin typeface="Aptos Display"/>
              </a:rPr>
              <a:t>No conflicts of interest</a:t>
            </a:r>
          </a:p>
          <a:p>
            <a:pPr marL="359410" indent="-359410"/>
            <a:r>
              <a:rPr lang="en-US" dirty="0">
                <a:latin typeface="Aptos Display"/>
              </a:rPr>
              <a:t>Funding for this work:</a:t>
            </a:r>
          </a:p>
          <a:p>
            <a:pPr marL="816610" lvl="1" indent="-359410"/>
            <a:r>
              <a:rPr lang="en-US" sz="2800" dirty="0">
                <a:latin typeface="Aptos Display"/>
              </a:rPr>
              <a:t>Franco-American Fulbright Commission</a:t>
            </a:r>
          </a:p>
          <a:p>
            <a:pPr marL="816610" lvl="1" indent="-359410"/>
            <a:r>
              <a:rPr lang="en-US" sz="2800" dirty="0" err="1">
                <a:latin typeface="Aptos Display"/>
              </a:rPr>
              <a:t>Neurodis</a:t>
            </a:r>
            <a:r>
              <a:rPr lang="en-US" sz="2800" dirty="0">
                <a:latin typeface="Aptos Display"/>
              </a:rPr>
              <a:t> Foundation</a:t>
            </a:r>
          </a:p>
          <a:p>
            <a:pPr marL="816610" lvl="1" indent="-359410"/>
            <a:r>
              <a:rPr lang="en-US" sz="2800" dirty="0">
                <a:latin typeface="Aptos Display"/>
              </a:rPr>
              <a:t>le Centre </a:t>
            </a:r>
            <a:r>
              <a:rPr lang="en-US" sz="2800" dirty="0" err="1">
                <a:latin typeface="Aptos Display"/>
              </a:rPr>
              <a:t>Hospitalier</a:t>
            </a:r>
            <a:r>
              <a:rPr lang="en-US" sz="2800" dirty="0">
                <a:latin typeface="Aptos Display"/>
              </a:rPr>
              <a:t> </a:t>
            </a:r>
            <a:r>
              <a:rPr lang="en-US" sz="2800" dirty="0" err="1">
                <a:latin typeface="Aptos Display"/>
              </a:rPr>
              <a:t>Vinatier</a:t>
            </a:r>
            <a:r>
              <a:rPr lang="en-US" sz="2800" dirty="0">
                <a:latin typeface="Aptos Display"/>
              </a:rPr>
              <a:t> </a:t>
            </a:r>
          </a:p>
          <a:p>
            <a:endParaRPr lang="en-US" sz="2200" dirty="0"/>
          </a:p>
        </p:txBody>
      </p:sp>
      <p:pic>
        <p:nvPicPr>
          <p:cNvPr id="7" name="Picture 6" descr="A group of cheeses on a table&#10;&#10;Description automatically generated">
            <a:extLst>
              <a:ext uri="{FF2B5EF4-FFF2-40B4-BE49-F238E27FC236}">
                <a16:creationId xmlns:a16="http://schemas.microsoft.com/office/drawing/2014/main" id="{8110BE33-6F44-FF8D-A28D-22450899BEE0}"/>
              </a:ext>
            </a:extLst>
          </p:cNvPr>
          <p:cNvPicPr>
            <a:picLocks noChangeAspect="1"/>
          </p:cNvPicPr>
          <p:nvPr/>
        </p:nvPicPr>
        <p:blipFill>
          <a:blip r:embed="rId3">
            <a:extLst>
              <a:ext uri="{28A0092B-C50C-407E-A947-70E740481C1C}">
                <a14:useLocalDpi xmlns:a14="http://schemas.microsoft.com/office/drawing/2010/main" val="0"/>
              </a:ext>
            </a:extLst>
          </a:blip>
          <a:srcRect l="8468" r="16805"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68704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61263-F70A-FFD6-BDB9-5A25FF67393A}"/>
              </a:ext>
            </a:extLst>
          </p:cNvPr>
          <p:cNvSpPr>
            <a:spLocks noGrp="1"/>
          </p:cNvSpPr>
          <p:nvPr>
            <p:ph type="title"/>
          </p:nvPr>
        </p:nvSpPr>
        <p:spPr>
          <a:xfrm>
            <a:off x="762001" y="1141711"/>
            <a:ext cx="3234466" cy="3474364"/>
          </a:xfrm>
        </p:spPr>
        <p:txBody>
          <a:bodyPr vert="horz" lIns="91440" tIns="45720" rIns="91440" bIns="45720" rtlCol="0" anchor="t">
            <a:normAutofit/>
          </a:bodyPr>
          <a:lstStyle/>
          <a:p>
            <a:r>
              <a:rPr lang="en-US" sz="3600" kern="1200" dirty="0">
                <a:solidFill>
                  <a:schemeClr val="tx1"/>
                </a:solidFill>
                <a:latin typeface="+mj-lt"/>
                <a:ea typeface="+mj-ea"/>
                <a:cs typeface="+mj-cs"/>
              </a:rPr>
              <a:t>Discussion</a:t>
            </a:r>
          </a:p>
        </p:txBody>
      </p:sp>
      <p:pic>
        <p:nvPicPr>
          <p:cNvPr id="9" name="Content Placeholder 8" descr="A statue on a balcony overlooking a city&#10;&#10;Description automatically generated">
            <a:extLst>
              <a:ext uri="{FF2B5EF4-FFF2-40B4-BE49-F238E27FC236}">
                <a16:creationId xmlns:a16="http://schemas.microsoft.com/office/drawing/2014/main" id="{D72D490B-A00F-86C3-5B6B-BAAE0B5C2F8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96467" y="544235"/>
            <a:ext cx="7692706" cy="5769529"/>
          </a:xfrm>
          <a:prstGeom prst="rect">
            <a:avLst/>
          </a:prstGeom>
        </p:spPr>
      </p:pic>
    </p:spTree>
    <p:extLst>
      <p:ext uri="{BB962C8B-B14F-4D97-AF65-F5344CB8AC3E}">
        <p14:creationId xmlns:p14="http://schemas.microsoft.com/office/powerpoint/2010/main" val="903918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9078B-513B-B9D2-3C89-0E62AB5F0627}"/>
              </a:ext>
            </a:extLst>
          </p:cNvPr>
          <p:cNvSpPr>
            <a:spLocks noGrp="1"/>
          </p:cNvSpPr>
          <p:nvPr>
            <p:ph type="title"/>
          </p:nvPr>
        </p:nvSpPr>
        <p:spPr/>
        <p:txBody>
          <a:bodyPr/>
          <a:lstStyle/>
          <a:p>
            <a:r>
              <a:rPr lang="en-US" dirty="0"/>
              <a:t>Summary </a:t>
            </a:r>
          </a:p>
        </p:txBody>
      </p:sp>
      <p:sp>
        <p:nvSpPr>
          <p:cNvPr id="3" name="Content Placeholder 2">
            <a:extLst>
              <a:ext uri="{FF2B5EF4-FFF2-40B4-BE49-F238E27FC236}">
                <a16:creationId xmlns:a16="http://schemas.microsoft.com/office/drawing/2014/main" id="{CB8088DF-F974-4808-9B61-EA8A5B9204F2}"/>
              </a:ext>
            </a:extLst>
          </p:cNvPr>
          <p:cNvSpPr>
            <a:spLocks noGrp="1"/>
          </p:cNvSpPr>
          <p:nvPr>
            <p:ph idx="1"/>
          </p:nvPr>
        </p:nvSpPr>
        <p:spPr/>
        <p:txBody>
          <a:bodyPr/>
          <a:lstStyle/>
          <a:p>
            <a:r>
              <a:rPr lang="en-US" dirty="0"/>
              <a:t>Participants described engagement as the primary goal of methadone and buprenorphine care.</a:t>
            </a:r>
          </a:p>
          <a:p>
            <a:r>
              <a:rPr lang="en-US" dirty="0"/>
              <a:t>They viewed expecting or imposing abstinence as harmful.</a:t>
            </a:r>
          </a:p>
          <a:p>
            <a:r>
              <a:rPr lang="en-US" dirty="0"/>
              <a:t>Clinicians contextualized clinical decisions, balancing flexibility and structure.</a:t>
            </a:r>
          </a:p>
          <a:p>
            <a:endParaRPr lang="en-US" dirty="0"/>
          </a:p>
          <a:p>
            <a:r>
              <a:rPr lang="en-US" dirty="0"/>
              <a:t>Though study used an inductive approach, emergent themes align with harm reduction principles.</a:t>
            </a:r>
          </a:p>
        </p:txBody>
      </p:sp>
      <p:pic>
        <p:nvPicPr>
          <p:cNvPr id="6" name="Google Shape;209;p39">
            <a:extLst>
              <a:ext uri="{FF2B5EF4-FFF2-40B4-BE49-F238E27FC236}">
                <a16:creationId xmlns:a16="http://schemas.microsoft.com/office/drawing/2014/main" id="{4C6E9D02-20DC-ED0E-9F40-B9B8769D9B7F}"/>
              </a:ext>
            </a:extLst>
          </p:cNvPr>
          <p:cNvPicPr preferRelativeResize="0"/>
          <p:nvPr/>
        </p:nvPicPr>
        <p:blipFill rotWithShape="1">
          <a:blip r:embed="rId3">
            <a:alphaModFix/>
          </a:blip>
          <a:srcRect l="-300" t="1" r="-315" b="19848"/>
          <a:stretch/>
        </p:blipFill>
        <p:spPr>
          <a:xfrm>
            <a:off x="9851786" y="104095"/>
            <a:ext cx="2178493" cy="1102708"/>
          </a:xfrm>
          <a:prstGeom prst="rect">
            <a:avLst/>
          </a:prstGeom>
          <a:noFill/>
          <a:ln>
            <a:noFill/>
          </a:ln>
        </p:spPr>
      </p:pic>
    </p:spTree>
    <p:extLst>
      <p:ext uri="{BB962C8B-B14F-4D97-AF65-F5344CB8AC3E}">
        <p14:creationId xmlns:p14="http://schemas.microsoft.com/office/powerpoint/2010/main" val="1030457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16F1B-BAA0-C0FE-F25A-1185BB4B5A27}"/>
              </a:ext>
            </a:extLst>
          </p:cNvPr>
          <p:cNvSpPr>
            <a:spLocks noGrp="1"/>
          </p:cNvSpPr>
          <p:nvPr>
            <p:ph type="title"/>
          </p:nvPr>
        </p:nvSpPr>
        <p:spPr/>
        <p:txBody>
          <a:bodyPr/>
          <a:lstStyle/>
          <a:p>
            <a:r>
              <a:rPr lang="en-US" dirty="0"/>
              <a:t>Sharp contrast to the US</a:t>
            </a:r>
          </a:p>
        </p:txBody>
      </p:sp>
      <p:sp>
        <p:nvSpPr>
          <p:cNvPr id="3" name="Content Placeholder 2">
            <a:extLst>
              <a:ext uri="{FF2B5EF4-FFF2-40B4-BE49-F238E27FC236}">
                <a16:creationId xmlns:a16="http://schemas.microsoft.com/office/drawing/2014/main" id="{72B1CDBC-D4C2-BF89-6018-B60B4DEDE989}"/>
              </a:ext>
            </a:extLst>
          </p:cNvPr>
          <p:cNvSpPr>
            <a:spLocks noGrp="1"/>
          </p:cNvSpPr>
          <p:nvPr>
            <p:ph idx="1"/>
          </p:nvPr>
        </p:nvSpPr>
        <p:spPr>
          <a:xfrm>
            <a:off x="838200" y="1609494"/>
            <a:ext cx="10515600" cy="4351338"/>
          </a:xfrm>
        </p:spPr>
        <p:txBody>
          <a:bodyPr>
            <a:normAutofit/>
          </a:bodyPr>
          <a:lstStyle/>
          <a:p>
            <a:r>
              <a:rPr lang="en-US"/>
              <a:t>OUD </a:t>
            </a:r>
            <a:r>
              <a:rPr lang="en-US" dirty="0"/>
              <a:t>care systems criticized as inflexible and often punitive</a:t>
            </a:r>
          </a:p>
          <a:p>
            <a:pPr lvl="1"/>
            <a:r>
              <a:rPr lang="en-US" dirty="0"/>
              <a:t>Methadone rooted in racist war on drugs with persistent racial disparities in OAT access, overdose and other key outcomes</a:t>
            </a:r>
          </a:p>
          <a:p>
            <a:pPr marL="457200" lvl="1" indent="0">
              <a:buNone/>
            </a:pPr>
            <a:endParaRPr lang="en-US" dirty="0"/>
          </a:p>
          <a:p>
            <a:r>
              <a:rPr lang="en-US" dirty="0"/>
              <a:t>In the US, abstinence is the goal, and often a condition of care</a:t>
            </a:r>
          </a:p>
          <a:p>
            <a:pPr lvl="1"/>
            <a:r>
              <a:rPr lang="en-US" dirty="0"/>
              <a:t>People are discharged from buprenorphine and methadone for consuming drugs</a:t>
            </a:r>
          </a:p>
          <a:p>
            <a:pPr lvl="1"/>
            <a:r>
              <a:rPr lang="en-US" dirty="0"/>
              <a:t>Harm reduction commonly framed in relation to abstinence</a:t>
            </a:r>
            <a:endParaRPr lang="fr-FR" dirty="0"/>
          </a:p>
          <a:p>
            <a:pPr lvl="2"/>
            <a:r>
              <a:rPr lang="fr-FR" dirty="0"/>
              <a:t>Positions </a:t>
            </a:r>
            <a:r>
              <a:rPr lang="fr-FR" dirty="0" err="1"/>
              <a:t>harm</a:t>
            </a:r>
            <a:r>
              <a:rPr lang="fr-FR" dirty="0"/>
              <a:t> </a:t>
            </a:r>
            <a:r>
              <a:rPr lang="fr-FR" dirty="0" err="1"/>
              <a:t>reduction</a:t>
            </a:r>
            <a:r>
              <a:rPr lang="fr-FR" dirty="0"/>
              <a:t> as a </a:t>
            </a:r>
            <a:r>
              <a:rPr lang="fr-FR" dirty="0" err="1"/>
              <a:t>temporizing</a:t>
            </a:r>
            <a:r>
              <a:rPr lang="fr-FR" dirty="0"/>
              <a:t> or a </a:t>
            </a:r>
            <a:r>
              <a:rPr lang="fr-FR" dirty="0" err="1"/>
              <a:t>lesser</a:t>
            </a:r>
            <a:r>
              <a:rPr lang="fr-FR" dirty="0"/>
              <a:t> goal</a:t>
            </a:r>
          </a:p>
          <a:p>
            <a:pPr lvl="1"/>
            <a:endParaRPr lang="en-US" dirty="0"/>
          </a:p>
          <a:p>
            <a:endParaRPr lang="en-US" dirty="0"/>
          </a:p>
        </p:txBody>
      </p:sp>
      <p:sp>
        <p:nvSpPr>
          <p:cNvPr id="4" name="TextBox 3">
            <a:extLst>
              <a:ext uri="{FF2B5EF4-FFF2-40B4-BE49-F238E27FC236}">
                <a16:creationId xmlns:a16="http://schemas.microsoft.com/office/drawing/2014/main" id="{8B73C56C-4BB4-F43A-F9BD-3666F56E407F}"/>
              </a:ext>
            </a:extLst>
          </p:cNvPr>
          <p:cNvSpPr txBox="1"/>
          <p:nvPr/>
        </p:nvSpPr>
        <p:spPr>
          <a:xfrm>
            <a:off x="1096587" y="5774872"/>
            <a:ext cx="9998825" cy="646331"/>
          </a:xfrm>
          <a:prstGeom prst="rect">
            <a:avLst/>
          </a:prstGeom>
          <a:noFill/>
        </p:spPr>
        <p:txBody>
          <a:bodyPr wrap="square" rtlCol="0">
            <a:spAutoFit/>
          </a:bodyPr>
          <a:lstStyle/>
          <a:p>
            <a:pPr algn="ctr"/>
            <a:r>
              <a:rPr lang="en-US" dirty="0">
                <a:solidFill>
                  <a:schemeClr val="tx1">
                    <a:lumMod val="65000"/>
                    <a:lumOff val="35000"/>
                  </a:schemeClr>
                </a:solidFill>
              </a:rPr>
              <a:t>Peterkin JAM 2022, Frank </a:t>
            </a:r>
            <a:r>
              <a:rPr lang="fr-FR" dirty="0">
                <a:solidFill>
                  <a:schemeClr val="tx1">
                    <a:lumMod val="65000"/>
                    <a:lumOff val="35000"/>
                  </a:schemeClr>
                </a:solidFill>
              </a:rPr>
              <a:t>J Psychoactive </a:t>
            </a:r>
            <a:r>
              <a:rPr lang="fr-FR" dirty="0" err="1">
                <a:solidFill>
                  <a:schemeClr val="tx1">
                    <a:lumMod val="65000"/>
                    <a:lumOff val="35000"/>
                  </a:schemeClr>
                </a:solidFill>
              </a:rPr>
              <a:t>Drugs</a:t>
            </a:r>
            <a:r>
              <a:rPr lang="fr-FR" dirty="0">
                <a:solidFill>
                  <a:schemeClr val="tx1">
                    <a:lumMod val="65000"/>
                    <a:lumOff val="35000"/>
                  </a:schemeClr>
                </a:solidFill>
              </a:rPr>
              <a:t> 2021</a:t>
            </a:r>
            <a:r>
              <a:rPr lang="en-US" dirty="0">
                <a:solidFill>
                  <a:schemeClr val="tx1">
                    <a:lumMod val="65000"/>
                    <a:lumOff val="35000"/>
                  </a:schemeClr>
                </a:solidFill>
              </a:rPr>
              <a:t>, </a:t>
            </a:r>
            <a:r>
              <a:rPr lang="en-US" dirty="0" err="1">
                <a:solidFill>
                  <a:schemeClr val="tx1">
                    <a:lumMod val="65000"/>
                    <a:lumOff val="35000"/>
                  </a:schemeClr>
                </a:solidFill>
              </a:rPr>
              <a:t>Tiako</a:t>
            </a:r>
            <a:r>
              <a:rPr lang="en-US" dirty="0">
                <a:solidFill>
                  <a:schemeClr val="tx1">
                    <a:lumMod val="65000"/>
                    <a:lumOff val="35000"/>
                  </a:schemeClr>
                </a:solidFill>
              </a:rPr>
              <a:t> JAMA Network 2023,</a:t>
            </a:r>
          </a:p>
          <a:p>
            <a:pPr algn="ctr"/>
            <a:r>
              <a:rPr lang="en-US" dirty="0">
                <a:solidFill>
                  <a:schemeClr val="tx1">
                    <a:lumMod val="65000"/>
                    <a:lumOff val="35000"/>
                  </a:schemeClr>
                </a:solidFill>
              </a:rPr>
              <a:t>ASAM Care of Non-abstinent patient 2024,  Frank HRJ 2021, Bagley NEJM 2024</a:t>
            </a:r>
          </a:p>
        </p:txBody>
      </p:sp>
      <p:pic>
        <p:nvPicPr>
          <p:cNvPr id="5" name="Google Shape;87;p1">
            <a:extLst>
              <a:ext uri="{FF2B5EF4-FFF2-40B4-BE49-F238E27FC236}">
                <a16:creationId xmlns:a16="http://schemas.microsoft.com/office/drawing/2014/main" id="{80EB135A-401D-F05A-B748-7555743A8E68}"/>
              </a:ext>
            </a:extLst>
          </p:cNvPr>
          <p:cNvPicPr preferRelativeResize="0"/>
          <p:nvPr/>
        </p:nvPicPr>
        <p:blipFill rotWithShape="1">
          <a:blip r:embed="rId3">
            <a:alphaModFix/>
          </a:blip>
          <a:srcRect/>
          <a:stretch/>
        </p:blipFill>
        <p:spPr>
          <a:xfrm>
            <a:off x="10208015" y="67069"/>
            <a:ext cx="1899736" cy="1205165"/>
          </a:xfrm>
          <a:prstGeom prst="rect">
            <a:avLst/>
          </a:prstGeom>
          <a:noFill/>
          <a:ln>
            <a:noFill/>
          </a:ln>
        </p:spPr>
      </p:pic>
    </p:spTree>
    <p:extLst>
      <p:ext uri="{BB962C8B-B14F-4D97-AF65-F5344CB8AC3E}">
        <p14:creationId xmlns:p14="http://schemas.microsoft.com/office/powerpoint/2010/main" val="2813006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45264F2-EFE6-4384-83B8-4788BA93AFC4}"/>
              </a:ext>
            </a:extLst>
          </p:cNvPr>
          <p:cNvPicPr>
            <a:picLocks noGrp="1" noChangeAspect="1"/>
          </p:cNvPicPr>
          <p:nvPr>
            <p:ph idx="1"/>
          </p:nvPr>
        </p:nvPicPr>
        <p:blipFill rotWithShape="1">
          <a:blip r:embed="rId3"/>
          <a:srcRect b="13284"/>
          <a:stretch/>
        </p:blipFill>
        <p:spPr>
          <a:xfrm>
            <a:off x="4079107" y="2009117"/>
            <a:ext cx="4351338" cy="3773300"/>
          </a:xfrm>
          <a:prstGeom prst="rect">
            <a:avLst/>
          </a:prstGeom>
        </p:spPr>
      </p:pic>
      <p:sp>
        <p:nvSpPr>
          <p:cNvPr id="7" name="Rectangle: Rounded Corners 6">
            <a:extLst>
              <a:ext uri="{FF2B5EF4-FFF2-40B4-BE49-F238E27FC236}">
                <a16:creationId xmlns:a16="http://schemas.microsoft.com/office/drawing/2014/main" id="{1D3044B8-7B87-4E8E-9188-EC31380BB0B7}"/>
              </a:ext>
            </a:extLst>
          </p:cNvPr>
          <p:cNvSpPr/>
          <p:nvPr/>
        </p:nvSpPr>
        <p:spPr>
          <a:xfrm>
            <a:off x="928381" y="1743237"/>
            <a:ext cx="3194080" cy="1919256"/>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buClr>
                <a:srgbClr val="000000"/>
              </a:buClr>
            </a:pPr>
            <a:r>
              <a:rPr lang="en-US" sz="3200" b="1" kern="0" dirty="0">
                <a:solidFill>
                  <a:prstClr val="white"/>
                </a:solidFill>
                <a:latin typeface="Calibri" panose="020F0502020204030204"/>
                <a:sym typeface="Arial"/>
              </a:rPr>
              <a:t>Treatment and “Recovery”</a:t>
            </a:r>
          </a:p>
        </p:txBody>
      </p:sp>
      <p:sp>
        <p:nvSpPr>
          <p:cNvPr id="8" name="Rectangle: Rounded Corners 7">
            <a:extLst>
              <a:ext uri="{FF2B5EF4-FFF2-40B4-BE49-F238E27FC236}">
                <a16:creationId xmlns:a16="http://schemas.microsoft.com/office/drawing/2014/main" id="{2D2BC994-21DC-46DD-B016-34832430485E}"/>
              </a:ext>
            </a:extLst>
          </p:cNvPr>
          <p:cNvSpPr/>
          <p:nvPr/>
        </p:nvSpPr>
        <p:spPr>
          <a:xfrm>
            <a:off x="8472211" y="1743237"/>
            <a:ext cx="3194080" cy="1919256"/>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buClr>
                <a:srgbClr val="000000"/>
              </a:buClr>
            </a:pPr>
            <a:r>
              <a:rPr lang="en-US" sz="3733" b="1" kern="0" dirty="0">
                <a:solidFill>
                  <a:prstClr val="white"/>
                </a:solidFill>
                <a:latin typeface="Calibri" panose="020F0502020204030204"/>
                <a:sym typeface="Arial"/>
              </a:rPr>
              <a:t>Harm Reduction</a:t>
            </a:r>
          </a:p>
        </p:txBody>
      </p:sp>
      <p:sp>
        <p:nvSpPr>
          <p:cNvPr id="9" name="TextBox 8">
            <a:extLst>
              <a:ext uri="{FF2B5EF4-FFF2-40B4-BE49-F238E27FC236}">
                <a16:creationId xmlns:a16="http://schemas.microsoft.com/office/drawing/2014/main" id="{A7C5D04B-6987-4B53-9EF0-35DBC863E24C}"/>
              </a:ext>
            </a:extLst>
          </p:cNvPr>
          <p:cNvSpPr txBox="1"/>
          <p:nvPr/>
        </p:nvSpPr>
        <p:spPr>
          <a:xfrm>
            <a:off x="10069250" y="6539709"/>
            <a:ext cx="1966156" cy="256545"/>
          </a:xfrm>
          <a:prstGeom prst="rect">
            <a:avLst/>
          </a:prstGeom>
          <a:noFill/>
        </p:spPr>
        <p:txBody>
          <a:bodyPr wrap="square" rtlCol="0">
            <a:spAutoFit/>
          </a:bodyPr>
          <a:lstStyle/>
          <a:p>
            <a:pPr algn="r" defTabSz="1219170">
              <a:buClr>
                <a:srgbClr val="000000"/>
              </a:buClr>
            </a:pPr>
            <a:r>
              <a:rPr lang="en-US" sz="1067" kern="0" dirty="0">
                <a:solidFill>
                  <a:srgbClr val="000000"/>
                </a:solidFill>
                <a:latin typeface="Arial"/>
                <a:cs typeface="Arial"/>
                <a:sym typeface="Arial"/>
              </a:rPr>
              <a:t>https://thenounproject.com/</a:t>
            </a:r>
          </a:p>
        </p:txBody>
      </p:sp>
      <p:sp>
        <p:nvSpPr>
          <p:cNvPr id="10" name="Oval 9">
            <a:extLst>
              <a:ext uri="{FF2B5EF4-FFF2-40B4-BE49-F238E27FC236}">
                <a16:creationId xmlns:a16="http://schemas.microsoft.com/office/drawing/2014/main" id="{86E2DB43-ADE7-4719-AE7D-5132B9DBAA18}"/>
              </a:ext>
            </a:extLst>
          </p:cNvPr>
          <p:cNvSpPr/>
          <p:nvPr/>
        </p:nvSpPr>
        <p:spPr>
          <a:xfrm>
            <a:off x="8301970" y="3947950"/>
            <a:ext cx="3534561" cy="2125211"/>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buClr>
                <a:srgbClr val="000000"/>
              </a:buClr>
            </a:pPr>
            <a:r>
              <a:rPr lang="en-US" sz="2000" kern="0" dirty="0">
                <a:solidFill>
                  <a:prstClr val="white"/>
                </a:solidFill>
                <a:latin typeface="Calibri" panose="020F0502020204030204"/>
                <a:sym typeface="Arial"/>
              </a:rPr>
              <a:t>Drug use is tolerated; for people who are “not ready” for treatment</a:t>
            </a:r>
          </a:p>
        </p:txBody>
      </p:sp>
      <p:sp>
        <p:nvSpPr>
          <p:cNvPr id="11" name="Oval 10">
            <a:extLst>
              <a:ext uri="{FF2B5EF4-FFF2-40B4-BE49-F238E27FC236}">
                <a16:creationId xmlns:a16="http://schemas.microsoft.com/office/drawing/2014/main" id="{139D2FC7-AF35-452C-9E91-771BFBF164FB}"/>
              </a:ext>
            </a:extLst>
          </p:cNvPr>
          <p:cNvSpPr/>
          <p:nvPr/>
        </p:nvSpPr>
        <p:spPr>
          <a:xfrm>
            <a:off x="843261" y="3947950"/>
            <a:ext cx="3364320" cy="2125211"/>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buClr>
                <a:srgbClr val="000000"/>
              </a:buClr>
            </a:pPr>
            <a:r>
              <a:rPr lang="en-US" sz="3200" kern="0" dirty="0">
                <a:solidFill>
                  <a:prstClr val="white"/>
                </a:solidFill>
                <a:latin typeface="Calibri" panose="020F0502020204030204"/>
                <a:sym typeface="Arial"/>
              </a:rPr>
              <a:t>Abstinence</a:t>
            </a:r>
          </a:p>
        </p:txBody>
      </p:sp>
      <p:pic>
        <p:nvPicPr>
          <p:cNvPr id="2" name="Google Shape;210;p39">
            <a:extLst>
              <a:ext uri="{FF2B5EF4-FFF2-40B4-BE49-F238E27FC236}">
                <a16:creationId xmlns:a16="http://schemas.microsoft.com/office/drawing/2014/main" id="{21BA8B3C-E94B-A52D-852A-3B92383364AC}"/>
              </a:ext>
            </a:extLst>
          </p:cNvPr>
          <p:cNvPicPr preferRelativeResize="0"/>
          <p:nvPr/>
        </p:nvPicPr>
        <p:blipFill rotWithShape="1">
          <a:blip r:embed="rId4">
            <a:alphaModFix/>
          </a:blip>
          <a:srcRect/>
          <a:stretch/>
        </p:blipFill>
        <p:spPr>
          <a:xfrm>
            <a:off x="10844693" y="215421"/>
            <a:ext cx="1190713" cy="594677"/>
          </a:xfrm>
          <a:prstGeom prst="rect">
            <a:avLst/>
          </a:prstGeom>
          <a:noFill/>
          <a:ln>
            <a:noFill/>
          </a:ln>
        </p:spPr>
      </p:pic>
      <p:sp>
        <p:nvSpPr>
          <p:cNvPr id="6" name="Title 5">
            <a:extLst>
              <a:ext uri="{FF2B5EF4-FFF2-40B4-BE49-F238E27FC236}">
                <a16:creationId xmlns:a16="http://schemas.microsoft.com/office/drawing/2014/main" id="{D7605E01-0EFF-48D8-8D25-CF11E825F585}"/>
              </a:ext>
            </a:extLst>
          </p:cNvPr>
          <p:cNvSpPr txBox="1">
            <a:spLocks noGrp="1"/>
          </p:cNvSpPr>
          <p:nvPr>
            <p:ph type="title"/>
          </p:nvPr>
        </p:nvSpPr>
        <p:spPr>
          <a:xfrm>
            <a:off x="536728" y="418801"/>
            <a:ext cx="10515600" cy="649922"/>
          </a:xfrm>
          <a:prstGeom prst="rect">
            <a:avLst/>
          </a:prstGeom>
          <a:noFill/>
          <a:ln>
            <a:noFill/>
          </a:ln>
        </p:spPr>
        <p:txBody>
          <a:bodyPr wrap="square" rtlCol="0">
            <a:spAutoFit/>
          </a:bodyPr>
          <a:lstStyle/>
          <a:p>
            <a:pPr algn="ctr" defTabSz="1219170">
              <a:buClr>
                <a:srgbClr val="000000"/>
              </a:buClr>
            </a:pPr>
            <a:r>
              <a:rPr lang="fr-FR" sz="4000" kern="0" dirty="0">
                <a:solidFill>
                  <a:srgbClr val="000000"/>
                </a:solidFill>
                <a:latin typeface="Aptos" panose="020B0004020202020204" pitchFamily="34" charset="0"/>
                <a:cs typeface="Arial"/>
                <a:sym typeface="Arial"/>
              </a:rPr>
              <a:t>US </a:t>
            </a:r>
            <a:r>
              <a:rPr lang="fr-FR" sz="4000" kern="0" dirty="0" err="1">
                <a:solidFill>
                  <a:srgbClr val="000000"/>
                </a:solidFill>
                <a:latin typeface="Aptos" panose="020B0004020202020204" pitchFamily="34" charset="0"/>
                <a:cs typeface="Arial"/>
                <a:sym typeface="Arial"/>
              </a:rPr>
              <a:t>treatment</a:t>
            </a:r>
            <a:r>
              <a:rPr lang="fr-FR" sz="4000" kern="0" dirty="0">
                <a:solidFill>
                  <a:srgbClr val="000000"/>
                </a:solidFill>
                <a:latin typeface="Aptos" panose="020B0004020202020204" pitchFamily="34" charset="0"/>
                <a:cs typeface="Arial"/>
                <a:sym typeface="Arial"/>
              </a:rPr>
              <a:t> and </a:t>
            </a:r>
            <a:r>
              <a:rPr lang="fr-FR" sz="4000" kern="0" dirty="0" err="1">
                <a:solidFill>
                  <a:srgbClr val="000000"/>
                </a:solidFill>
                <a:latin typeface="Aptos" panose="020B0004020202020204" pitchFamily="34" charset="0"/>
                <a:cs typeface="Arial"/>
                <a:sym typeface="Arial"/>
              </a:rPr>
              <a:t>harm</a:t>
            </a:r>
            <a:r>
              <a:rPr lang="fr-FR" sz="4000" kern="0" dirty="0">
                <a:solidFill>
                  <a:srgbClr val="000000"/>
                </a:solidFill>
                <a:latin typeface="Aptos" panose="020B0004020202020204" pitchFamily="34" charset="0"/>
                <a:cs typeface="Arial"/>
                <a:sym typeface="Arial"/>
              </a:rPr>
              <a:t> </a:t>
            </a:r>
            <a:r>
              <a:rPr lang="fr-FR" sz="4000" kern="0" dirty="0" err="1">
                <a:solidFill>
                  <a:srgbClr val="000000"/>
                </a:solidFill>
                <a:latin typeface="Aptos" panose="020B0004020202020204" pitchFamily="34" charset="0"/>
                <a:cs typeface="Arial"/>
                <a:sym typeface="Arial"/>
              </a:rPr>
              <a:t>reduction</a:t>
            </a:r>
            <a:r>
              <a:rPr lang="fr-FR" sz="4000" kern="0" dirty="0">
                <a:solidFill>
                  <a:srgbClr val="000000"/>
                </a:solidFill>
                <a:latin typeface="Aptos" panose="020B0004020202020204" pitchFamily="34" charset="0"/>
                <a:cs typeface="Arial"/>
                <a:sym typeface="Arial"/>
              </a:rPr>
              <a:t> </a:t>
            </a:r>
            <a:r>
              <a:rPr lang="fr-FR" sz="4000" kern="0" dirty="0" err="1">
                <a:solidFill>
                  <a:srgbClr val="000000"/>
                </a:solidFill>
                <a:latin typeface="Aptos" panose="020B0004020202020204" pitchFamily="34" charset="0"/>
                <a:cs typeface="Arial"/>
                <a:sym typeface="Arial"/>
              </a:rPr>
              <a:t>divide</a:t>
            </a:r>
            <a:endParaRPr lang="en-US" sz="4000" kern="0" dirty="0">
              <a:solidFill>
                <a:srgbClr val="000000"/>
              </a:solidFill>
              <a:latin typeface="Aptos" panose="020B0004020202020204" pitchFamily="34" charset="0"/>
              <a:cs typeface="Arial"/>
              <a:sym typeface="Arial"/>
            </a:endParaRPr>
          </a:p>
        </p:txBody>
      </p:sp>
      <p:sp>
        <p:nvSpPr>
          <p:cNvPr id="3" name="TextBox 2">
            <a:extLst>
              <a:ext uri="{FF2B5EF4-FFF2-40B4-BE49-F238E27FC236}">
                <a16:creationId xmlns:a16="http://schemas.microsoft.com/office/drawing/2014/main" id="{8C7987D6-6C81-FF42-7FFD-0C7C1C226E2B}"/>
              </a:ext>
            </a:extLst>
          </p:cNvPr>
          <p:cNvSpPr txBox="1"/>
          <p:nvPr/>
        </p:nvSpPr>
        <p:spPr>
          <a:xfrm>
            <a:off x="3200400" y="6370432"/>
            <a:ext cx="6435969" cy="338554"/>
          </a:xfrm>
          <a:prstGeom prst="rect">
            <a:avLst/>
          </a:prstGeom>
          <a:noFill/>
        </p:spPr>
        <p:txBody>
          <a:bodyPr wrap="square">
            <a:spAutoFit/>
          </a:bodyPr>
          <a:lstStyle/>
          <a:p>
            <a:pPr algn="ctr"/>
            <a:r>
              <a:rPr lang="en-US" sz="1600" dirty="0">
                <a:solidFill>
                  <a:schemeClr val="tx1">
                    <a:lumMod val="75000"/>
                    <a:lumOff val="25000"/>
                  </a:schemeClr>
                </a:solidFill>
                <a:effectLst/>
                <a:latin typeface="Calibri" panose="020F0502020204030204" pitchFamily="34" charset="0"/>
                <a:ea typeface="Calibri" panose="020F0502020204030204" pitchFamily="34" charset="0"/>
              </a:rPr>
              <a:t>Martin et al., 2019 </a:t>
            </a:r>
            <a:r>
              <a:rPr lang="en-US" sz="1600" dirty="0">
                <a:solidFill>
                  <a:schemeClr val="tx1">
                    <a:lumMod val="75000"/>
                    <a:lumOff val="25000"/>
                  </a:schemeClr>
                </a:solidFill>
              </a:rPr>
              <a:t>, </a:t>
            </a:r>
            <a:r>
              <a:rPr lang="en-US" sz="1600" dirty="0">
                <a:solidFill>
                  <a:schemeClr val="tx1">
                    <a:lumMod val="75000"/>
                    <a:lumOff val="25000"/>
                  </a:schemeClr>
                </a:solidFill>
                <a:effectLst/>
                <a:latin typeface="Calibri" panose="020F0502020204030204" pitchFamily="34" charset="0"/>
                <a:ea typeface="Calibri" panose="020F0502020204030204" pitchFamily="34" charset="0"/>
              </a:rPr>
              <a:t>Krawczyk 2021 </a:t>
            </a:r>
            <a:r>
              <a:rPr lang="en-US" sz="1600" dirty="0">
                <a:solidFill>
                  <a:schemeClr val="tx1">
                    <a:lumMod val="75000"/>
                    <a:lumOff val="25000"/>
                  </a:schemeClr>
                </a:solidFill>
                <a:latin typeface="Calibri" panose="020F0502020204030204" pitchFamily="34" charset="0"/>
                <a:ea typeface="Calibri" panose="020F0502020204030204" pitchFamily="34" charset="0"/>
              </a:rPr>
              <a:t>HRJ, </a:t>
            </a:r>
            <a:r>
              <a:rPr lang="en-US" sz="1600" dirty="0">
                <a:solidFill>
                  <a:schemeClr val="tx1">
                    <a:lumMod val="75000"/>
                    <a:lumOff val="25000"/>
                  </a:schemeClr>
                </a:solidFill>
                <a:effectLst/>
                <a:latin typeface="Calibri" panose="020F0502020204030204" pitchFamily="34" charset="0"/>
                <a:ea typeface="Calibri" panose="020F0502020204030204" pitchFamily="34" charset="0"/>
              </a:rPr>
              <a:t>Gannon and </a:t>
            </a:r>
            <a:r>
              <a:rPr lang="en-US" sz="1600" dirty="0" err="1">
                <a:solidFill>
                  <a:schemeClr val="tx1">
                    <a:lumMod val="75000"/>
                    <a:lumOff val="25000"/>
                  </a:schemeClr>
                </a:solidFill>
                <a:effectLst/>
                <a:latin typeface="Calibri" panose="020F0502020204030204" pitchFamily="34" charset="0"/>
                <a:ea typeface="Calibri" panose="020F0502020204030204" pitchFamily="34" charset="0"/>
              </a:rPr>
              <a:t>Pasman</a:t>
            </a:r>
            <a:r>
              <a:rPr lang="en-US" sz="1600" dirty="0">
                <a:solidFill>
                  <a:schemeClr val="tx1">
                    <a:lumMod val="75000"/>
                    <a:lumOff val="25000"/>
                  </a:schemeClr>
                </a:solidFill>
                <a:effectLst/>
                <a:latin typeface="Calibri" panose="020F0502020204030204" pitchFamily="34" charset="0"/>
                <a:ea typeface="Calibri" panose="020F0502020204030204" pitchFamily="34" charset="0"/>
              </a:rPr>
              <a:t>, 2023</a:t>
            </a:r>
          </a:p>
        </p:txBody>
      </p:sp>
    </p:spTree>
    <p:extLst>
      <p:ext uri="{BB962C8B-B14F-4D97-AF65-F5344CB8AC3E}">
        <p14:creationId xmlns:p14="http://schemas.microsoft.com/office/powerpoint/2010/main" val="22725544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27183-B230-E73A-2BAD-6D30A4F53084}"/>
              </a:ext>
            </a:extLst>
          </p:cNvPr>
          <p:cNvSpPr>
            <a:spLocks noGrp="1"/>
          </p:cNvSpPr>
          <p:nvPr>
            <p:ph type="title"/>
          </p:nvPr>
        </p:nvSpPr>
        <p:spPr/>
        <p:txBody>
          <a:bodyPr>
            <a:normAutofit/>
          </a:bodyPr>
          <a:lstStyle/>
          <a:p>
            <a:r>
              <a:rPr lang="en-US" sz="4200" dirty="0">
                <a:latin typeface="Aptos" panose="020B0004020202020204" pitchFamily="34" charset="0"/>
              </a:rPr>
              <a:t>US approach does not match patients’ reality</a:t>
            </a:r>
          </a:p>
        </p:txBody>
      </p:sp>
      <p:sp>
        <p:nvSpPr>
          <p:cNvPr id="3" name="Content Placeholder 2">
            <a:extLst>
              <a:ext uri="{FF2B5EF4-FFF2-40B4-BE49-F238E27FC236}">
                <a16:creationId xmlns:a16="http://schemas.microsoft.com/office/drawing/2014/main" id="{31862AA5-59E2-1A4E-BEDE-9CDBD1CC43E1}"/>
              </a:ext>
            </a:extLst>
          </p:cNvPr>
          <p:cNvSpPr>
            <a:spLocks noGrp="1"/>
          </p:cNvSpPr>
          <p:nvPr>
            <p:ph idx="1"/>
          </p:nvPr>
        </p:nvSpPr>
        <p:spPr/>
        <p:txBody>
          <a:bodyPr/>
          <a:lstStyle/>
          <a:p>
            <a:r>
              <a:rPr lang="en-US" dirty="0">
                <a:latin typeface="Aptos" panose="020B0004020202020204" pitchFamily="34" charset="0"/>
              </a:rPr>
              <a:t>People taking methadone and buprenorphine often use drugs</a:t>
            </a:r>
          </a:p>
          <a:p>
            <a:pPr marL="0" indent="0">
              <a:buNone/>
            </a:pPr>
            <a:endParaRPr lang="en-US" dirty="0">
              <a:latin typeface="Aptos" panose="020B0004020202020204" pitchFamily="34" charset="0"/>
            </a:endParaRPr>
          </a:p>
          <a:p>
            <a:r>
              <a:rPr lang="en-US" dirty="0">
                <a:latin typeface="Aptos" panose="020B0004020202020204" pitchFamily="34" charset="0"/>
              </a:rPr>
              <a:t>In a nationally representative sample of people receiving methadone or buprenorphine:</a:t>
            </a:r>
          </a:p>
          <a:p>
            <a:pPr lvl="1"/>
            <a:r>
              <a:rPr lang="en-US" sz="2800" dirty="0">
                <a:latin typeface="Aptos" panose="020B0004020202020204" pitchFamily="34" charset="0"/>
              </a:rPr>
              <a:t>83% reported any drug use in the last month</a:t>
            </a:r>
          </a:p>
          <a:p>
            <a:pPr lvl="1"/>
            <a:r>
              <a:rPr lang="en-US" sz="2800" dirty="0">
                <a:latin typeface="Aptos" panose="020B0004020202020204" pitchFamily="34" charset="0"/>
              </a:rPr>
              <a:t>52% reported injection drug use within the last week</a:t>
            </a:r>
          </a:p>
          <a:p>
            <a:pPr lvl="1"/>
            <a:r>
              <a:rPr lang="en-US" sz="2800" dirty="0">
                <a:latin typeface="Aptos" panose="020B0004020202020204" pitchFamily="34" charset="0"/>
              </a:rPr>
              <a:t>8% went to a syringe exchange</a:t>
            </a:r>
          </a:p>
        </p:txBody>
      </p:sp>
      <p:sp>
        <p:nvSpPr>
          <p:cNvPr id="4" name="TextBox 3">
            <a:extLst>
              <a:ext uri="{FF2B5EF4-FFF2-40B4-BE49-F238E27FC236}">
                <a16:creationId xmlns:a16="http://schemas.microsoft.com/office/drawing/2014/main" id="{4B2FA165-5816-E1DC-D757-E87CD58A1E27}"/>
              </a:ext>
            </a:extLst>
          </p:cNvPr>
          <p:cNvSpPr txBox="1"/>
          <p:nvPr/>
        </p:nvSpPr>
        <p:spPr>
          <a:xfrm>
            <a:off x="7573108" y="6295292"/>
            <a:ext cx="3780692" cy="369332"/>
          </a:xfrm>
          <a:prstGeom prst="rect">
            <a:avLst/>
          </a:prstGeom>
          <a:noFill/>
        </p:spPr>
        <p:txBody>
          <a:bodyPr wrap="square" rtlCol="0">
            <a:spAutoFit/>
          </a:bodyPr>
          <a:lstStyle/>
          <a:p>
            <a:r>
              <a:rPr lang="en-US" dirty="0"/>
              <a:t>Krawczyk HR Journal 2022</a:t>
            </a:r>
          </a:p>
        </p:txBody>
      </p:sp>
    </p:spTree>
    <p:extLst>
      <p:ext uri="{BB962C8B-B14F-4D97-AF65-F5344CB8AC3E}">
        <p14:creationId xmlns:p14="http://schemas.microsoft.com/office/powerpoint/2010/main" val="2523916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FF23D-06B3-6C95-2C1F-5F5C533F30CD}"/>
              </a:ext>
            </a:extLst>
          </p:cNvPr>
          <p:cNvSpPr>
            <a:spLocks noGrp="1"/>
          </p:cNvSpPr>
          <p:nvPr>
            <p:ph type="ctrTitle"/>
          </p:nvPr>
        </p:nvSpPr>
        <p:spPr>
          <a:xfrm>
            <a:off x="890338" y="640080"/>
            <a:ext cx="3734014" cy="3566160"/>
          </a:xfrm>
        </p:spPr>
        <p:txBody>
          <a:bodyPr anchor="b">
            <a:noAutofit/>
          </a:bodyPr>
          <a:lstStyle/>
          <a:p>
            <a:pPr algn="l"/>
            <a:r>
              <a:rPr lang="en-US" sz="3600" dirty="0"/>
              <a:t>How might we rethink relationship between treatment and abstinence in the US?</a:t>
            </a:r>
          </a:p>
        </p:txBody>
      </p:sp>
      <p:sp>
        <p:nvSpPr>
          <p:cNvPr id="3" name="Content Placeholder 2">
            <a:extLst>
              <a:ext uri="{FF2B5EF4-FFF2-40B4-BE49-F238E27FC236}">
                <a16:creationId xmlns:a16="http://schemas.microsoft.com/office/drawing/2014/main" id="{8D1BEEF7-0E2B-0792-E303-D1CD14B85FAE}"/>
              </a:ext>
            </a:extLst>
          </p:cNvPr>
          <p:cNvSpPr>
            <a:spLocks noGrp="1"/>
          </p:cNvSpPr>
          <p:nvPr>
            <p:ph type="subTitle" idx="1"/>
          </p:nvPr>
        </p:nvSpPr>
        <p:spPr>
          <a:xfrm>
            <a:off x="890339" y="4636008"/>
            <a:ext cx="3734014" cy="1572768"/>
          </a:xfrm>
        </p:spPr>
        <p:txBody>
          <a:bodyPr>
            <a:normAutofit/>
          </a:bodyPr>
          <a:lstStyle/>
          <a:p>
            <a:pPr algn="l"/>
            <a:endParaRPr lang="en-US" dirty="0"/>
          </a:p>
          <a:p>
            <a:pPr algn="l"/>
            <a:endParaRPr lang="en-US" dirty="0"/>
          </a:p>
        </p:txBody>
      </p:sp>
      <p:pic>
        <p:nvPicPr>
          <p:cNvPr id="4" name="Content Placeholder 4" descr="A hand holding a blue and white box&#10;&#10;Description automatically generated">
            <a:extLst>
              <a:ext uri="{FF2B5EF4-FFF2-40B4-BE49-F238E27FC236}">
                <a16:creationId xmlns:a16="http://schemas.microsoft.com/office/drawing/2014/main" id="{DF45DE31-1AF7-A481-0F04-83DAE6926E07}"/>
              </a:ext>
            </a:extLst>
          </p:cNvPr>
          <p:cNvPicPr>
            <a:picLocks noChangeAspect="1"/>
          </p:cNvPicPr>
          <p:nvPr/>
        </p:nvPicPr>
        <p:blipFill rotWithShape="1">
          <a:blip r:embed="rId2">
            <a:extLst>
              <a:ext uri="{28A0092B-C50C-407E-A947-70E740481C1C}">
                <a14:useLocalDpi xmlns:a14="http://schemas.microsoft.com/office/drawing/2010/main" val="0"/>
              </a:ext>
            </a:extLst>
          </a:blip>
          <a:srcRect l="12337" r="1243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639950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C8C8E-D653-26F6-1D36-1CF9711B3DF8}"/>
              </a:ext>
            </a:extLst>
          </p:cNvPr>
          <p:cNvSpPr>
            <a:spLocks noGrp="1"/>
          </p:cNvSpPr>
          <p:nvPr>
            <p:ph type="title"/>
          </p:nvPr>
        </p:nvSpPr>
        <p:spPr>
          <a:xfrm>
            <a:off x="640080" y="325369"/>
            <a:ext cx="4368602" cy="1956841"/>
          </a:xfrm>
        </p:spPr>
        <p:txBody>
          <a:bodyPr anchor="b">
            <a:normAutofit/>
          </a:bodyPr>
          <a:lstStyle/>
          <a:p>
            <a:r>
              <a:rPr lang="en-US" sz="5400"/>
              <a:t>Rethinking care</a:t>
            </a:r>
          </a:p>
        </p:txBody>
      </p:sp>
      <p:sp>
        <p:nvSpPr>
          <p:cNvPr id="3" name="Content Placeholder 2">
            <a:extLst>
              <a:ext uri="{FF2B5EF4-FFF2-40B4-BE49-F238E27FC236}">
                <a16:creationId xmlns:a16="http://schemas.microsoft.com/office/drawing/2014/main" id="{DFF696C9-79D8-A54E-D8D7-50F4A7EA4B9E}"/>
              </a:ext>
            </a:extLst>
          </p:cNvPr>
          <p:cNvSpPr>
            <a:spLocks noGrp="1"/>
          </p:cNvSpPr>
          <p:nvPr>
            <p:ph idx="1"/>
          </p:nvPr>
        </p:nvSpPr>
        <p:spPr>
          <a:xfrm>
            <a:off x="640080" y="2872899"/>
            <a:ext cx="4243589" cy="3320668"/>
          </a:xfrm>
        </p:spPr>
        <p:txBody>
          <a:bodyPr>
            <a:normAutofit/>
          </a:bodyPr>
          <a:lstStyle/>
          <a:p>
            <a:pPr marL="0" indent="0">
              <a:buNone/>
            </a:pPr>
            <a:r>
              <a:rPr lang="en-US" sz="1700"/>
              <a:t>What would US care look like if the primary goal of methadone and buprenorphine was to bring people into care?</a:t>
            </a:r>
          </a:p>
          <a:p>
            <a:pPr marL="0" indent="0">
              <a:buNone/>
            </a:pPr>
            <a:endParaRPr lang="en-US" sz="1700"/>
          </a:p>
          <a:p>
            <a:r>
              <a:rPr lang="en-US" sz="1700"/>
              <a:t>Policies and practice</a:t>
            </a:r>
          </a:p>
          <a:p>
            <a:pPr lvl="1"/>
            <a:r>
              <a:rPr lang="en-US" sz="1700"/>
              <a:t>Urine drug screens, mandatory counseling, minimum take-homes, administrative discharge</a:t>
            </a:r>
          </a:p>
          <a:p>
            <a:r>
              <a:rPr lang="en-US" sz="1700"/>
              <a:t>Clinician and staff expectations around abstinence</a:t>
            </a:r>
          </a:p>
          <a:p>
            <a:r>
              <a:rPr lang="en-US" sz="1700"/>
              <a:t>Conceptualizing risks in context</a:t>
            </a:r>
          </a:p>
          <a:p>
            <a:pPr marL="0" indent="0">
              <a:buNone/>
            </a:pPr>
            <a:endParaRPr lang="en-US" sz="1700"/>
          </a:p>
          <a:p>
            <a:endParaRPr lang="en-US" sz="1700"/>
          </a:p>
        </p:txBody>
      </p:sp>
      <p:pic>
        <p:nvPicPr>
          <p:cNvPr id="4" name="Content Placeholder 4" descr="A stone bridge with a stone arch&#10;&#10;Description automatically generated">
            <a:extLst>
              <a:ext uri="{FF2B5EF4-FFF2-40B4-BE49-F238E27FC236}">
                <a16:creationId xmlns:a16="http://schemas.microsoft.com/office/drawing/2014/main" id="{4042A7BA-CF96-6513-8065-1780353F87A1}"/>
              </a:ext>
            </a:extLst>
          </p:cNvPr>
          <p:cNvPicPr>
            <a:picLocks noChangeAspect="1"/>
          </p:cNvPicPr>
          <p:nvPr/>
        </p:nvPicPr>
        <p:blipFill>
          <a:blip r:embed="rId3">
            <a:extLst>
              <a:ext uri="{28A0092B-C50C-407E-A947-70E740481C1C}">
                <a14:useLocalDpi xmlns:a14="http://schemas.microsoft.com/office/drawing/2010/main" val="0"/>
              </a:ext>
            </a:extLst>
          </a:blip>
          <a:srcRect l="3561" r="2121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74E5F670-F6AC-59AF-F029-6CBD2BEACC36}"/>
              </a:ext>
            </a:extLst>
          </p:cNvPr>
          <p:cNvSpPr txBox="1"/>
          <p:nvPr/>
        </p:nvSpPr>
        <p:spPr>
          <a:xfrm>
            <a:off x="8621486" y="6048103"/>
            <a:ext cx="3069771" cy="923330"/>
          </a:xfrm>
          <a:prstGeom prst="rect">
            <a:avLst/>
          </a:prstGeom>
          <a:noFill/>
        </p:spPr>
        <p:txBody>
          <a:bodyPr wrap="square" rtlCol="0">
            <a:spAutoFit/>
          </a:bodyPr>
          <a:lstStyle/>
          <a:p>
            <a:r>
              <a:rPr lang="en-US" sz="1800" b="1" dirty="0">
                <a:solidFill>
                  <a:srgbClr val="FFFFFF"/>
                </a:solidFill>
              </a:rPr>
              <a:t>Pont du Gard, </a:t>
            </a:r>
            <a:r>
              <a:rPr lang="en-US" sz="1800" b="1" dirty="0" err="1">
                <a:solidFill>
                  <a:srgbClr val="FFFFFF"/>
                </a:solidFill>
              </a:rPr>
              <a:t>contruction</a:t>
            </a:r>
            <a:r>
              <a:rPr lang="en-US" sz="1800" b="1" dirty="0">
                <a:solidFill>
                  <a:srgbClr val="FFFFFF"/>
                </a:solidFill>
              </a:rPr>
              <a:t> completed 40-60 AD</a:t>
            </a:r>
          </a:p>
          <a:p>
            <a:endParaRPr lang="fr-FR" dirty="0"/>
          </a:p>
        </p:txBody>
      </p:sp>
    </p:spTree>
    <p:extLst>
      <p:ext uri="{BB962C8B-B14F-4D97-AF65-F5344CB8AC3E}">
        <p14:creationId xmlns:p14="http://schemas.microsoft.com/office/powerpoint/2010/main" val="3525928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686F1-F532-6340-731D-FB86192E8D91}"/>
              </a:ext>
            </a:extLst>
          </p:cNvPr>
          <p:cNvSpPr>
            <a:spLocks noGrp="1"/>
          </p:cNvSpPr>
          <p:nvPr>
            <p:ph type="title"/>
          </p:nvPr>
        </p:nvSpPr>
        <p:spPr>
          <a:xfrm>
            <a:off x="838201" y="345810"/>
            <a:ext cx="4960945" cy="1325563"/>
          </a:xfrm>
        </p:spPr>
        <p:txBody>
          <a:bodyPr>
            <a:normAutofit/>
          </a:bodyPr>
          <a:lstStyle/>
          <a:p>
            <a:r>
              <a:rPr lang="en-US"/>
              <a:t>Acknowledgments </a:t>
            </a:r>
            <a:endParaRPr lang="en-US" dirty="0"/>
          </a:p>
        </p:txBody>
      </p:sp>
      <p:sp>
        <p:nvSpPr>
          <p:cNvPr id="3" name="Content Placeholder 2">
            <a:extLst>
              <a:ext uri="{FF2B5EF4-FFF2-40B4-BE49-F238E27FC236}">
                <a16:creationId xmlns:a16="http://schemas.microsoft.com/office/drawing/2014/main" id="{FA4E2304-0B2E-3DCA-E2B7-15DE3F78D772}"/>
              </a:ext>
            </a:extLst>
          </p:cNvPr>
          <p:cNvSpPr>
            <a:spLocks noGrp="1"/>
          </p:cNvSpPr>
          <p:nvPr>
            <p:ph idx="1"/>
          </p:nvPr>
        </p:nvSpPr>
        <p:spPr>
          <a:xfrm>
            <a:off x="692331" y="1825625"/>
            <a:ext cx="5079332" cy="4351338"/>
          </a:xfrm>
        </p:spPr>
        <p:txBody>
          <a:bodyPr>
            <a:normAutofit/>
          </a:bodyPr>
          <a:lstStyle/>
          <a:p>
            <a:r>
              <a:rPr lang="en-US" sz="1800" dirty="0"/>
              <a:t>Franco-American Fulbright Commission, </a:t>
            </a:r>
            <a:r>
              <a:rPr lang="en-US" sz="1800" dirty="0" err="1"/>
              <a:t>Neurodis</a:t>
            </a:r>
            <a:r>
              <a:rPr lang="en-US" sz="1800" dirty="0"/>
              <a:t>, Le </a:t>
            </a:r>
            <a:r>
              <a:rPr lang="en-US" sz="1800" dirty="0" err="1"/>
              <a:t>Vinatier</a:t>
            </a:r>
            <a:endParaRPr lang="en-US" sz="1800" dirty="0"/>
          </a:p>
          <a:p>
            <a:pPr marL="0" indent="0">
              <a:buNone/>
            </a:pPr>
            <a:endParaRPr lang="en-US" sz="1800" dirty="0"/>
          </a:p>
          <a:p>
            <a:r>
              <a:rPr lang="en-US" sz="1800" dirty="0"/>
              <a:t>OHSU DOM, DGIM, IMPACT: Katie </a:t>
            </a:r>
            <a:r>
              <a:rPr lang="en-US" sz="1800" dirty="0" err="1"/>
              <a:t>Bensching</a:t>
            </a:r>
            <a:r>
              <a:rPr lang="en-US" sz="1800" dirty="0"/>
              <a:t>, Bradley Buchheit, Beth Williams, Amelia Goff, Linda Peng, Hope Titus, Todd Korthuis, Eleasa Sokolski, many others</a:t>
            </a:r>
          </a:p>
          <a:p>
            <a:pPr marL="0" indent="0">
              <a:buNone/>
            </a:pPr>
            <a:endParaRPr lang="en-US" sz="1800" dirty="0"/>
          </a:p>
          <a:p>
            <a:r>
              <a:rPr lang="en-US" sz="1800" dirty="0"/>
              <a:t>Hosts: Benjamin Rolland, Marie </a:t>
            </a:r>
            <a:r>
              <a:rPr lang="en-US" sz="1800" dirty="0" err="1"/>
              <a:t>Jauffret-Roustide</a:t>
            </a:r>
            <a:r>
              <a:rPr lang="en-US" sz="1800" dirty="0"/>
              <a:t>, many others</a:t>
            </a:r>
          </a:p>
          <a:p>
            <a:pPr marL="0" indent="0">
              <a:buNone/>
            </a:pPr>
            <a:endParaRPr lang="en-US" sz="1800" dirty="0"/>
          </a:p>
          <a:p>
            <a:r>
              <a:rPr lang="en-US" sz="1800" dirty="0"/>
              <a:t>Bernie, Leo and Julien Miller, </a:t>
            </a:r>
            <a:r>
              <a:rPr lang="en-US" sz="1800" dirty="0" err="1"/>
              <a:t>Familles</a:t>
            </a:r>
            <a:r>
              <a:rPr lang="en-US" sz="1800" dirty="0"/>
              <a:t> </a:t>
            </a:r>
            <a:r>
              <a:rPr lang="en-US" sz="1800" dirty="0" err="1"/>
              <a:t>Delpech</a:t>
            </a:r>
            <a:r>
              <a:rPr lang="en-US" sz="1800" dirty="0"/>
              <a:t>, </a:t>
            </a:r>
            <a:r>
              <a:rPr lang="en-US" sz="1800" dirty="0" err="1"/>
              <a:t>Caja</a:t>
            </a:r>
            <a:r>
              <a:rPr lang="en-US" sz="1800" dirty="0"/>
              <a:t>,  </a:t>
            </a:r>
            <a:r>
              <a:rPr lang="en-US" sz="1800" dirty="0" err="1"/>
              <a:t>Collobert</a:t>
            </a:r>
            <a:r>
              <a:rPr lang="en-US" sz="1800" dirty="0"/>
              <a:t>/Robin, </a:t>
            </a:r>
            <a:r>
              <a:rPr lang="en-US" sz="1800" dirty="0" err="1"/>
              <a:t>Vasseur</a:t>
            </a:r>
            <a:r>
              <a:rPr lang="en-US" sz="1800" dirty="0"/>
              <a:t>; </a:t>
            </a:r>
            <a:r>
              <a:rPr lang="en-US" sz="1800" dirty="0" err="1"/>
              <a:t>Nadege</a:t>
            </a:r>
            <a:r>
              <a:rPr lang="en-US" sz="1800" dirty="0"/>
              <a:t> </a:t>
            </a:r>
            <a:r>
              <a:rPr lang="en-US" sz="1800" dirty="0" err="1"/>
              <a:t>Avene</a:t>
            </a:r>
            <a:r>
              <a:rPr lang="en-US" sz="1800" dirty="0"/>
              <a:t>, Marion </a:t>
            </a:r>
            <a:r>
              <a:rPr lang="en-US" sz="1800" dirty="0" err="1"/>
              <a:t>Jobron</a:t>
            </a:r>
            <a:endParaRPr lang="en-US" sz="1800" dirty="0"/>
          </a:p>
        </p:txBody>
      </p:sp>
      <p:pic>
        <p:nvPicPr>
          <p:cNvPr id="8" name="Picture 7" descr="A group of kids standing in a row&#10;&#10;Description automatically generated">
            <a:extLst>
              <a:ext uri="{FF2B5EF4-FFF2-40B4-BE49-F238E27FC236}">
                <a16:creationId xmlns:a16="http://schemas.microsoft.com/office/drawing/2014/main" id="{6E93A094-CCEA-7F0B-7358-A738A3503B86}"/>
              </a:ext>
            </a:extLst>
          </p:cNvPr>
          <p:cNvPicPr>
            <a:picLocks noChangeAspect="1"/>
          </p:cNvPicPr>
          <p:nvPr/>
        </p:nvPicPr>
        <p:blipFill rotWithShape="1">
          <a:blip r:embed="rId3">
            <a:extLst>
              <a:ext uri="{28A0092B-C50C-407E-A947-70E740481C1C}">
                <a14:useLocalDpi xmlns:a14="http://schemas.microsoft.com/office/drawing/2010/main" val="0"/>
              </a:ext>
            </a:extLst>
          </a:blip>
          <a:srcRect t="16277" r="-2" b="14815"/>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pic>
        <p:nvPicPr>
          <p:cNvPr id="27" name="Picture 26" descr="A group of kids posing for a picture&#10;&#10;Description automatically generated">
            <a:extLst>
              <a:ext uri="{FF2B5EF4-FFF2-40B4-BE49-F238E27FC236}">
                <a16:creationId xmlns:a16="http://schemas.microsoft.com/office/drawing/2014/main" id="{20548006-FD3E-833F-37A8-5BCE9E4F465B}"/>
              </a:ext>
            </a:extLst>
          </p:cNvPr>
          <p:cNvPicPr>
            <a:picLocks noChangeAspect="1"/>
          </p:cNvPicPr>
          <p:nvPr/>
        </p:nvPicPr>
        <p:blipFill>
          <a:blip r:embed="rId4">
            <a:extLst>
              <a:ext uri="{28A0092B-C50C-407E-A947-70E740481C1C}">
                <a14:useLocalDpi xmlns:a14="http://schemas.microsoft.com/office/drawing/2010/main" val="0"/>
              </a:ext>
            </a:extLst>
          </a:blip>
          <a:srcRect l="2572" r="9673" b="-4"/>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29" name="Picture 28" descr="A group of people posing for a photo&#10;&#10;Description automatically generated">
            <a:extLst>
              <a:ext uri="{FF2B5EF4-FFF2-40B4-BE49-F238E27FC236}">
                <a16:creationId xmlns:a16="http://schemas.microsoft.com/office/drawing/2014/main" id="{6E75D222-0E36-0B34-5A58-3916D474FFAC}"/>
              </a:ext>
            </a:extLst>
          </p:cNvPr>
          <p:cNvPicPr>
            <a:picLocks noChangeAspect="1"/>
          </p:cNvPicPr>
          <p:nvPr/>
        </p:nvPicPr>
        <p:blipFill>
          <a:blip r:embed="rId5">
            <a:extLst>
              <a:ext uri="{28A0092B-C50C-407E-A947-70E740481C1C}">
                <a14:useLocalDpi xmlns:a14="http://schemas.microsoft.com/office/drawing/2010/main" val="0"/>
              </a:ext>
            </a:extLst>
          </a:blip>
          <a:srcRect l="22019" r="30329" b="1"/>
          <a:stretch/>
        </p:blipFill>
        <p:spPr>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26947815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F6B80-C252-BA40-228D-FF61D4BEEA7B}"/>
              </a:ext>
            </a:extLst>
          </p:cNvPr>
          <p:cNvSpPr>
            <a:spLocks noGrp="1"/>
          </p:cNvSpPr>
          <p:nvPr>
            <p:ph type="title"/>
          </p:nvPr>
        </p:nvSpPr>
        <p:spPr/>
        <p:txBody>
          <a:bodyPr/>
          <a:lstStyle/>
          <a:p>
            <a:r>
              <a:rPr lang="fr-FR" dirty="0"/>
              <a:t>Extra slides</a:t>
            </a:r>
          </a:p>
        </p:txBody>
      </p:sp>
      <p:sp>
        <p:nvSpPr>
          <p:cNvPr id="3" name="Content Placeholder 2">
            <a:extLst>
              <a:ext uri="{FF2B5EF4-FFF2-40B4-BE49-F238E27FC236}">
                <a16:creationId xmlns:a16="http://schemas.microsoft.com/office/drawing/2014/main" id="{14868A2B-6BD1-93D4-A6EC-F67A33703319}"/>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1891229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00199A-369E-49D2-B43A-E0705149717F}"/>
              </a:ext>
            </a:extLst>
          </p:cNvPr>
          <p:cNvSpPr/>
          <p:nvPr/>
        </p:nvSpPr>
        <p:spPr>
          <a:xfrm>
            <a:off x="8386284" y="6401709"/>
            <a:ext cx="3086358" cy="307777"/>
          </a:xfrm>
          <a:prstGeom prst="rect">
            <a:avLst/>
          </a:prstGeom>
        </p:spPr>
        <p:txBody>
          <a:bodyPr wrap="none">
            <a:spAutoFit/>
          </a:bodyPr>
          <a:lstStyle/>
          <a:p>
            <a:r>
              <a:rPr lang="en-US" sz="1400" dirty="0"/>
              <a:t>Krawczyk Health Affairs Scholar, 2023</a:t>
            </a:r>
          </a:p>
        </p:txBody>
      </p:sp>
      <p:sp>
        <p:nvSpPr>
          <p:cNvPr id="3" name="TextBox 2">
            <a:extLst>
              <a:ext uri="{FF2B5EF4-FFF2-40B4-BE49-F238E27FC236}">
                <a16:creationId xmlns:a16="http://schemas.microsoft.com/office/drawing/2014/main" id="{EF1D7DA1-2CF0-88ED-E204-E09DA2F6E3CE}"/>
              </a:ext>
            </a:extLst>
          </p:cNvPr>
          <p:cNvSpPr txBox="1"/>
          <p:nvPr/>
        </p:nvSpPr>
        <p:spPr>
          <a:xfrm>
            <a:off x="4447521" y="5567101"/>
            <a:ext cx="715658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b="1" dirty="0">
              <a:latin typeface="Calibri Light"/>
              <a:cs typeface="Calibri Light"/>
            </a:endParaRPr>
          </a:p>
        </p:txBody>
      </p:sp>
      <p:sp>
        <p:nvSpPr>
          <p:cNvPr id="6" name="Title 5">
            <a:extLst>
              <a:ext uri="{FF2B5EF4-FFF2-40B4-BE49-F238E27FC236}">
                <a16:creationId xmlns:a16="http://schemas.microsoft.com/office/drawing/2014/main" id="{15E173A7-A305-0D95-C271-95D1CE57E5A7}"/>
              </a:ext>
            </a:extLst>
          </p:cNvPr>
          <p:cNvSpPr>
            <a:spLocks noGrp="1"/>
          </p:cNvSpPr>
          <p:nvPr>
            <p:ph type="title"/>
          </p:nvPr>
        </p:nvSpPr>
        <p:spPr>
          <a:xfrm>
            <a:off x="349371" y="250108"/>
            <a:ext cx="10006980" cy="1325563"/>
          </a:xfrm>
        </p:spPr>
        <p:txBody>
          <a:bodyPr>
            <a:normAutofit/>
          </a:bodyPr>
          <a:lstStyle/>
          <a:p>
            <a:r>
              <a:rPr lang="en-US" sz="4000" dirty="0">
                <a:cs typeface="Calibri Light"/>
              </a:rPr>
              <a:t>US Opioid Treatment Program distribution</a:t>
            </a:r>
          </a:p>
        </p:txBody>
      </p:sp>
      <p:sp>
        <p:nvSpPr>
          <p:cNvPr id="7" name="Title 1">
            <a:extLst>
              <a:ext uri="{FF2B5EF4-FFF2-40B4-BE49-F238E27FC236}">
                <a16:creationId xmlns:a16="http://schemas.microsoft.com/office/drawing/2014/main" id="{34066293-4668-9285-B535-D38B8CEB2038}"/>
              </a:ext>
            </a:extLst>
          </p:cNvPr>
          <p:cNvSpPr>
            <a:spLocks noGrp="1"/>
          </p:cNvSpPr>
          <p:nvPr/>
        </p:nvSpPr>
        <p:spPr>
          <a:xfrm>
            <a:off x="638881" y="639194"/>
            <a:ext cx="3571811" cy="357351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100" dirty="0">
              <a:cs typeface="Calibri Light"/>
            </a:endParaRPr>
          </a:p>
        </p:txBody>
      </p:sp>
      <p:pic>
        <p:nvPicPr>
          <p:cNvPr id="15" name="New picture" descr="A map of the united states&#10;&#10;Description automatically generated">
            <a:extLst>
              <a:ext uri="{FF2B5EF4-FFF2-40B4-BE49-F238E27FC236}">
                <a16:creationId xmlns:a16="http://schemas.microsoft.com/office/drawing/2014/main" id="{CE18A9DF-5B39-7A4B-A7B4-822E98F799A9}"/>
              </a:ext>
            </a:extLst>
          </p:cNvPr>
          <p:cNvPicPr/>
          <p:nvPr/>
        </p:nvPicPr>
        <p:blipFill rotWithShape="1">
          <a:blip r:embed="rId3"/>
          <a:srcRect l="65" b="10817"/>
          <a:stretch/>
        </p:blipFill>
        <p:spPr>
          <a:xfrm>
            <a:off x="4445652" y="1583067"/>
            <a:ext cx="6964616" cy="4817780"/>
          </a:xfrm>
          <a:prstGeom prst="rect">
            <a:avLst/>
          </a:prstGeom>
        </p:spPr>
      </p:pic>
      <p:sp>
        <p:nvSpPr>
          <p:cNvPr id="2" name="Rectangle 1">
            <a:extLst>
              <a:ext uri="{FF2B5EF4-FFF2-40B4-BE49-F238E27FC236}">
                <a16:creationId xmlns:a16="http://schemas.microsoft.com/office/drawing/2014/main" id="{C6F7D7CE-FD32-4F6C-88B9-878F9AEC1BB6}"/>
              </a:ext>
            </a:extLst>
          </p:cNvPr>
          <p:cNvSpPr/>
          <p:nvPr/>
        </p:nvSpPr>
        <p:spPr>
          <a:xfrm>
            <a:off x="587894" y="1757099"/>
            <a:ext cx="4206761" cy="4154984"/>
          </a:xfrm>
          <a:prstGeom prst="rect">
            <a:avLst/>
          </a:prstGeom>
        </p:spPr>
        <p:txBody>
          <a:bodyPr wrap="square">
            <a:spAutoFit/>
          </a:bodyPr>
          <a:lstStyle/>
          <a:p>
            <a:r>
              <a:rPr lang="fr-FR" sz="2400" dirty="0">
                <a:cs typeface="Calibri Light"/>
              </a:rPr>
              <a:t>In 2022, </a:t>
            </a:r>
            <a:r>
              <a:rPr lang="fr-FR" sz="2400" dirty="0" err="1">
                <a:cs typeface="Calibri Light"/>
              </a:rPr>
              <a:t>only</a:t>
            </a:r>
            <a:r>
              <a:rPr lang="fr-FR" sz="2400" dirty="0">
                <a:cs typeface="Calibri Light"/>
              </a:rPr>
              <a:t> 20% of US </a:t>
            </a:r>
            <a:r>
              <a:rPr lang="fr-FR" sz="2400" dirty="0" err="1">
                <a:cs typeface="Calibri Light"/>
              </a:rPr>
              <a:t>counties</a:t>
            </a:r>
            <a:r>
              <a:rPr lang="fr-FR" sz="2400" dirty="0">
                <a:cs typeface="Calibri Light"/>
              </a:rPr>
              <a:t> </a:t>
            </a:r>
            <a:r>
              <a:rPr lang="fr-FR" sz="2400" dirty="0" err="1">
                <a:cs typeface="Calibri Light"/>
              </a:rPr>
              <a:t>had</a:t>
            </a:r>
            <a:r>
              <a:rPr lang="fr-FR" sz="2400" dirty="0">
                <a:cs typeface="Calibri Light"/>
              </a:rPr>
              <a:t> an </a:t>
            </a:r>
            <a:r>
              <a:rPr lang="fr-FR" sz="2400" dirty="0" err="1">
                <a:cs typeface="Calibri Light"/>
              </a:rPr>
              <a:t>Opioid</a:t>
            </a:r>
            <a:r>
              <a:rPr lang="fr-FR" sz="2400" dirty="0">
                <a:cs typeface="Calibri Light"/>
              </a:rPr>
              <a:t> </a:t>
            </a:r>
            <a:r>
              <a:rPr lang="fr-FR" sz="2400" dirty="0" err="1">
                <a:cs typeface="Calibri Light"/>
              </a:rPr>
              <a:t>Treatment</a:t>
            </a:r>
            <a:r>
              <a:rPr lang="fr-FR" sz="2400" dirty="0">
                <a:cs typeface="Calibri Light"/>
              </a:rPr>
              <a:t> Program.</a:t>
            </a:r>
          </a:p>
          <a:p>
            <a:endParaRPr lang="fr-FR" sz="2400" dirty="0">
              <a:latin typeface="Calibri" panose="020F0502020204030204" pitchFamily="34" charset="0"/>
              <a:ea typeface="Calibri" panose="020F0502020204030204" pitchFamily="34" charset="0"/>
            </a:endParaRPr>
          </a:p>
          <a:p>
            <a:r>
              <a:rPr lang="fr-FR" sz="2400" dirty="0">
                <a:latin typeface="Calibri" panose="020F0502020204030204" pitchFamily="34" charset="0"/>
                <a:ea typeface="Calibri" panose="020F0502020204030204" pitchFamily="34" charset="0"/>
              </a:rPr>
              <a:t>Large rural areas </a:t>
            </a:r>
            <a:r>
              <a:rPr lang="fr-FR" sz="2400" dirty="0" err="1">
                <a:latin typeface="Calibri" panose="020F0502020204030204" pitchFamily="34" charset="0"/>
                <a:ea typeface="Calibri" panose="020F0502020204030204" pitchFamily="34" charset="0"/>
              </a:rPr>
              <a:t>without</a:t>
            </a:r>
            <a:r>
              <a:rPr lang="fr-FR" sz="2400" dirty="0">
                <a:latin typeface="Calibri" panose="020F0502020204030204" pitchFamily="34" charset="0"/>
                <a:ea typeface="Calibri" panose="020F0502020204030204" pitchFamily="34" charset="0"/>
              </a:rPr>
              <a:t> </a:t>
            </a:r>
            <a:r>
              <a:rPr lang="fr-FR" sz="2400" dirty="0" err="1">
                <a:latin typeface="Calibri" panose="020F0502020204030204" pitchFamily="34" charset="0"/>
                <a:ea typeface="Calibri" panose="020F0502020204030204" pitchFamily="34" charset="0"/>
              </a:rPr>
              <a:t>any</a:t>
            </a:r>
            <a:r>
              <a:rPr lang="fr-FR" sz="2400" dirty="0">
                <a:latin typeface="Calibri" panose="020F0502020204030204" pitchFamily="34" charset="0"/>
                <a:ea typeface="Calibri" panose="020F0502020204030204" pitchFamily="34" charset="0"/>
              </a:rPr>
              <a:t> OTP, </a:t>
            </a:r>
            <a:r>
              <a:rPr lang="fr-FR" sz="2400" dirty="0" err="1">
                <a:latin typeface="Calibri" panose="020F0502020204030204" pitchFamily="34" charset="0"/>
                <a:ea typeface="Calibri" panose="020F0502020204030204" pitchFamily="34" charset="0"/>
              </a:rPr>
              <a:t>hence</a:t>
            </a:r>
            <a:r>
              <a:rPr lang="fr-FR" sz="2400" dirty="0">
                <a:latin typeface="Calibri" panose="020F0502020204030204" pitchFamily="34" charset="0"/>
                <a:ea typeface="Calibri" panose="020F0502020204030204" pitchFamily="34" charset="0"/>
              </a:rPr>
              <a:t> no </a:t>
            </a:r>
            <a:r>
              <a:rPr lang="fr-FR" sz="2400" dirty="0" err="1">
                <a:latin typeface="Calibri" panose="020F0502020204030204" pitchFamily="34" charset="0"/>
                <a:ea typeface="Calibri" panose="020F0502020204030204" pitchFamily="34" charset="0"/>
              </a:rPr>
              <a:t>methadone</a:t>
            </a:r>
            <a:r>
              <a:rPr lang="fr-FR" sz="2400" dirty="0">
                <a:latin typeface="Calibri" panose="020F0502020204030204" pitchFamily="34" charset="0"/>
                <a:ea typeface="Calibri" panose="020F0502020204030204" pitchFamily="34" charset="0"/>
              </a:rPr>
              <a:t> </a:t>
            </a:r>
            <a:r>
              <a:rPr lang="fr-FR" sz="2400" dirty="0" err="1">
                <a:latin typeface="Calibri" panose="020F0502020204030204" pitchFamily="34" charset="0"/>
                <a:ea typeface="Calibri" panose="020F0502020204030204" pitchFamily="34" charset="0"/>
              </a:rPr>
              <a:t>access</a:t>
            </a:r>
            <a:r>
              <a:rPr lang="fr-FR" sz="2400" dirty="0">
                <a:latin typeface="Calibri" panose="020F0502020204030204" pitchFamily="34" charset="0"/>
                <a:ea typeface="Calibri" panose="020F0502020204030204" pitchFamily="34" charset="0"/>
              </a:rPr>
              <a:t>. </a:t>
            </a:r>
          </a:p>
          <a:p>
            <a:endParaRPr lang="fr-FR" sz="2400" dirty="0">
              <a:latin typeface="Calibri" panose="020F0502020204030204" pitchFamily="34" charset="0"/>
              <a:ea typeface="Calibri" panose="020F0502020204030204" pitchFamily="34" charset="0"/>
            </a:endParaRPr>
          </a:p>
          <a:p>
            <a:r>
              <a:rPr lang="fr-FR" sz="2400" dirty="0">
                <a:latin typeface="Calibri" panose="020F0502020204030204" pitchFamily="34" charset="0"/>
                <a:ea typeface="Calibri" panose="020F0502020204030204" pitchFamily="34" charset="0"/>
              </a:rPr>
              <a:t>Mobile </a:t>
            </a:r>
            <a:r>
              <a:rPr lang="fr-FR" sz="2400" dirty="0" err="1">
                <a:latin typeface="Calibri" panose="020F0502020204030204" pitchFamily="34" charset="0"/>
                <a:ea typeface="Calibri" panose="020F0502020204030204" pitchFamily="34" charset="0"/>
              </a:rPr>
              <a:t>methadone</a:t>
            </a:r>
            <a:r>
              <a:rPr lang="fr-FR" sz="2400" dirty="0">
                <a:latin typeface="Calibri" panose="020F0502020204030204" pitchFamily="34" charset="0"/>
                <a:ea typeface="Calibri" panose="020F0502020204030204" pitchFamily="34" charset="0"/>
              </a:rPr>
              <a:t> </a:t>
            </a:r>
            <a:r>
              <a:rPr lang="fr-FR" sz="2400" dirty="0" err="1">
                <a:latin typeface="Calibri" panose="020F0502020204030204" pitchFamily="34" charset="0"/>
                <a:ea typeface="Calibri" panose="020F0502020204030204" pitchFamily="34" charset="0"/>
              </a:rPr>
              <a:t>permitted</a:t>
            </a:r>
            <a:r>
              <a:rPr lang="fr-FR" sz="2400" dirty="0">
                <a:latin typeface="Calibri" panose="020F0502020204030204" pitchFamily="34" charset="0"/>
                <a:ea typeface="Calibri" panose="020F0502020204030204" pitchFamily="34" charset="0"/>
              </a:rPr>
              <a:t>, rare.</a:t>
            </a:r>
          </a:p>
          <a:p>
            <a:endParaRPr lang="fr-FR" sz="2400" dirty="0">
              <a:latin typeface="Calibri" panose="020F0502020204030204" pitchFamily="34" charset="0"/>
              <a:ea typeface="Calibri" panose="020F0502020204030204" pitchFamily="34" charset="0"/>
            </a:endParaRPr>
          </a:p>
        </p:txBody>
      </p:sp>
      <p:pic>
        <p:nvPicPr>
          <p:cNvPr id="12" name="Google Shape;210;p39">
            <a:extLst>
              <a:ext uri="{FF2B5EF4-FFF2-40B4-BE49-F238E27FC236}">
                <a16:creationId xmlns:a16="http://schemas.microsoft.com/office/drawing/2014/main" id="{3E28216E-118D-4E2B-9552-5EF7F1520B96}"/>
              </a:ext>
            </a:extLst>
          </p:cNvPr>
          <p:cNvPicPr preferRelativeResize="0"/>
          <p:nvPr/>
        </p:nvPicPr>
        <p:blipFill rotWithShape="1">
          <a:blip r:embed="rId4">
            <a:alphaModFix/>
          </a:blip>
          <a:srcRect/>
          <a:stretch/>
        </p:blipFill>
        <p:spPr>
          <a:xfrm>
            <a:off x="10670903" y="98362"/>
            <a:ext cx="1369512" cy="795719"/>
          </a:xfrm>
          <a:prstGeom prst="rect">
            <a:avLst/>
          </a:prstGeom>
          <a:noFill/>
          <a:ln>
            <a:noFill/>
          </a:ln>
        </p:spPr>
      </p:pic>
      <p:sp>
        <p:nvSpPr>
          <p:cNvPr id="9" name="Hexagon 8">
            <a:extLst>
              <a:ext uri="{FF2B5EF4-FFF2-40B4-BE49-F238E27FC236}">
                <a16:creationId xmlns:a16="http://schemas.microsoft.com/office/drawing/2014/main" id="{4CAF1970-E9E4-50C4-8F18-3A5191CC6CF5}"/>
              </a:ext>
            </a:extLst>
          </p:cNvPr>
          <p:cNvSpPr>
            <a:spLocks noChangeAspect="1"/>
          </p:cNvSpPr>
          <p:nvPr/>
        </p:nvSpPr>
        <p:spPr>
          <a:xfrm rot="5400000">
            <a:off x="6863048" y="4403513"/>
            <a:ext cx="1783601" cy="1540011"/>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1" name="Google Shape;245;p43">
            <a:extLst>
              <a:ext uri="{FF2B5EF4-FFF2-40B4-BE49-F238E27FC236}">
                <a16:creationId xmlns:a16="http://schemas.microsoft.com/office/drawing/2014/main" id="{FB047E05-795F-CBF5-DAD8-236414FCA9F6}"/>
              </a:ext>
            </a:extLst>
          </p:cNvPr>
          <p:cNvPicPr preferRelativeResize="0"/>
          <p:nvPr/>
        </p:nvPicPr>
        <p:blipFill rotWithShape="1">
          <a:blip r:embed="rId5">
            <a:alphaModFix/>
          </a:blip>
          <a:srcRect l="-300" r="-315" b="11391"/>
          <a:stretch/>
        </p:blipFill>
        <p:spPr>
          <a:xfrm>
            <a:off x="7316550" y="4915548"/>
            <a:ext cx="899125" cy="470125"/>
          </a:xfrm>
          <a:prstGeom prst="rect">
            <a:avLst/>
          </a:prstGeom>
          <a:noFill/>
          <a:ln>
            <a:noFill/>
          </a:ln>
        </p:spPr>
      </p:pic>
    </p:spTree>
    <p:extLst>
      <p:ext uri="{BB962C8B-B14F-4D97-AF65-F5344CB8AC3E}">
        <p14:creationId xmlns:p14="http://schemas.microsoft.com/office/powerpoint/2010/main" val="97612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B57E83-7631-687B-5D6D-D979D613D450}"/>
              </a:ext>
            </a:extLst>
          </p:cNvPr>
          <p:cNvSpPr>
            <a:spLocks noGrp="1"/>
          </p:cNvSpPr>
          <p:nvPr>
            <p:ph type="title"/>
          </p:nvPr>
        </p:nvSpPr>
        <p:spPr>
          <a:xfrm>
            <a:off x="640080" y="325369"/>
            <a:ext cx="4368602" cy="1956841"/>
          </a:xfrm>
        </p:spPr>
        <p:txBody>
          <a:bodyPr anchor="b">
            <a:normAutofit/>
          </a:bodyPr>
          <a:lstStyle/>
          <a:p>
            <a:r>
              <a:rPr lang="fr-FR" sz="4000" dirty="0"/>
              <a:t>OUD </a:t>
            </a:r>
            <a:r>
              <a:rPr lang="fr-FR" sz="4000" dirty="0" err="1"/>
              <a:t>treatment</a:t>
            </a:r>
            <a:r>
              <a:rPr lang="fr-FR" sz="4000" dirty="0"/>
              <a:t> gap</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A351676-29F8-F593-DA2E-E08A6C96EE3D}"/>
              </a:ext>
            </a:extLst>
          </p:cNvPr>
          <p:cNvSpPr>
            <a:spLocks noGrp="1"/>
          </p:cNvSpPr>
          <p:nvPr>
            <p:ph idx="1"/>
          </p:nvPr>
        </p:nvSpPr>
        <p:spPr>
          <a:xfrm>
            <a:off x="640080" y="2872899"/>
            <a:ext cx="4243589" cy="3320668"/>
          </a:xfrm>
        </p:spPr>
        <p:txBody>
          <a:bodyPr>
            <a:normAutofit/>
          </a:bodyPr>
          <a:lstStyle/>
          <a:p>
            <a:r>
              <a:rPr lang="fr-FR" dirty="0" err="1"/>
              <a:t>Methadone</a:t>
            </a:r>
            <a:r>
              <a:rPr lang="fr-FR" dirty="0"/>
              <a:t> and </a:t>
            </a:r>
            <a:r>
              <a:rPr lang="fr-FR" dirty="0" err="1"/>
              <a:t>buprenorphine</a:t>
            </a:r>
            <a:r>
              <a:rPr lang="fr-FR" dirty="0"/>
              <a:t> are the </a:t>
            </a:r>
            <a:r>
              <a:rPr lang="fr-FR" dirty="0" err="1"/>
              <a:t>most</a:t>
            </a:r>
            <a:r>
              <a:rPr lang="fr-FR" dirty="0"/>
              <a:t> effective </a:t>
            </a:r>
            <a:r>
              <a:rPr lang="fr-FR" dirty="0" err="1"/>
              <a:t>treatment</a:t>
            </a:r>
            <a:r>
              <a:rPr lang="fr-FR" dirty="0"/>
              <a:t> for </a:t>
            </a:r>
            <a:r>
              <a:rPr lang="fr-FR" dirty="0" err="1"/>
              <a:t>opioid</a:t>
            </a:r>
            <a:r>
              <a:rPr lang="fr-FR" dirty="0"/>
              <a:t> use </a:t>
            </a:r>
            <a:r>
              <a:rPr lang="fr-FR" dirty="0" err="1"/>
              <a:t>disorder</a:t>
            </a:r>
            <a:r>
              <a:rPr lang="fr-FR" dirty="0"/>
              <a:t> (OUD).</a:t>
            </a:r>
          </a:p>
          <a:p>
            <a:r>
              <a:rPr lang="fr-FR" dirty="0" err="1"/>
              <a:t>Yet</a:t>
            </a:r>
            <a:r>
              <a:rPr lang="fr-FR" dirty="0"/>
              <a:t> &lt;1 in 5 Americans </a:t>
            </a:r>
            <a:r>
              <a:rPr lang="fr-FR" dirty="0" err="1"/>
              <a:t>receives</a:t>
            </a:r>
            <a:r>
              <a:rPr lang="fr-FR" dirty="0"/>
              <a:t> </a:t>
            </a:r>
            <a:r>
              <a:rPr lang="fr-FR" dirty="0" err="1"/>
              <a:t>them</a:t>
            </a:r>
            <a:r>
              <a:rPr lang="fr-FR" dirty="0"/>
              <a:t>.</a:t>
            </a:r>
          </a:p>
          <a:p>
            <a:pPr marL="0" indent="0">
              <a:buNone/>
            </a:pPr>
            <a:endParaRPr lang="fr-FR" sz="2000" dirty="0"/>
          </a:p>
          <a:p>
            <a:endParaRPr lang="fr-FR" sz="2000" dirty="0"/>
          </a:p>
        </p:txBody>
      </p:sp>
      <p:pic>
        <p:nvPicPr>
          <p:cNvPr id="6" name="Picture 5" descr="A group of people in a car&#10;&#10;Description automatically generated">
            <a:extLst>
              <a:ext uri="{FF2B5EF4-FFF2-40B4-BE49-F238E27FC236}">
                <a16:creationId xmlns:a16="http://schemas.microsoft.com/office/drawing/2014/main" id="{855AFF0E-CE2B-3D9C-FAD7-247FA5573D97}"/>
              </a:ext>
            </a:extLst>
          </p:cNvPr>
          <p:cNvPicPr>
            <a:picLocks noChangeAspect="1"/>
          </p:cNvPicPr>
          <p:nvPr/>
        </p:nvPicPr>
        <p:blipFill>
          <a:blip r:embed="rId2">
            <a:extLst>
              <a:ext uri="{28A0092B-C50C-407E-A947-70E740481C1C}">
                <a14:useLocalDpi xmlns:a14="http://schemas.microsoft.com/office/drawing/2010/main" val="0"/>
              </a:ext>
            </a:extLst>
          </a:blip>
          <a:srcRect l="23500" r="127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xtBox 3">
            <a:extLst>
              <a:ext uri="{FF2B5EF4-FFF2-40B4-BE49-F238E27FC236}">
                <a16:creationId xmlns:a16="http://schemas.microsoft.com/office/drawing/2014/main" id="{6DCFCF64-A6A8-5856-2251-AA88A425AD4E}"/>
              </a:ext>
            </a:extLst>
          </p:cNvPr>
          <p:cNvSpPr txBox="1"/>
          <p:nvPr/>
        </p:nvSpPr>
        <p:spPr>
          <a:xfrm>
            <a:off x="92528" y="6256524"/>
            <a:ext cx="5463706" cy="338554"/>
          </a:xfrm>
          <a:prstGeom prst="rect">
            <a:avLst/>
          </a:prstGeom>
          <a:noFill/>
        </p:spPr>
        <p:txBody>
          <a:bodyPr wrap="square" rtlCol="0">
            <a:spAutoFit/>
          </a:bodyPr>
          <a:lstStyle/>
          <a:p>
            <a:pPr algn="ctr">
              <a:spcAft>
                <a:spcPts val="600"/>
              </a:spcAft>
            </a:pPr>
            <a:r>
              <a:rPr lang="fr-FR" sz="1600" dirty="0" err="1">
                <a:solidFill>
                  <a:schemeClr val="tx1">
                    <a:lumMod val="65000"/>
                    <a:lumOff val="35000"/>
                  </a:schemeClr>
                </a:solidFill>
              </a:rPr>
              <a:t>Wakeman</a:t>
            </a:r>
            <a:r>
              <a:rPr lang="fr-FR" sz="1600" dirty="0">
                <a:solidFill>
                  <a:schemeClr val="tx1">
                    <a:lumMod val="65000"/>
                    <a:lumOff val="35000"/>
                  </a:schemeClr>
                </a:solidFill>
              </a:rPr>
              <a:t> JAMA 2020, Krawczyk IJDP 2022</a:t>
            </a:r>
          </a:p>
        </p:txBody>
      </p:sp>
      <p:pic>
        <p:nvPicPr>
          <p:cNvPr id="7" name="Google Shape;87;p1">
            <a:extLst>
              <a:ext uri="{FF2B5EF4-FFF2-40B4-BE49-F238E27FC236}">
                <a16:creationId xmlns:a16="http://schemas.microsoft.com/office/drawing/2014/main" id="{6EF2E20B-C0CC-0FF5-5B90-9A02C28FD0E4}"/>
              </a:ext>
            </a:extLst>
          </p:cNvPr>
          <p:cNvPicPr preferRelativeResize="0"/>
          <p:nvPr/>
        </p:nvPicPr>
        <p:blipFill rotWithShape="1">
          <a:blip r:embed="rId3">
            <a:alphaModFix/>
          </a:blip>
          <a:srcRect/>
          <a:stretch/>
        </p:blipFill>
        <p:spPr>
          <a:xfrm>
            <a:off x="51749" y="20585"/>
            <a:ext cx="1736068" cy="893410"/>
          </a:xfrm>
          <a:prstGeom prst="rect">
            <a:avLst/>
          </a:prstGeom>
          <a:noFill/>
          <a:ln>
            <a:noFill/>
          </a:ln>
        </p:spPr>
      </p:pic>
    </p:spTree>
    <p:extLst>
      <p:ext uri="{BB962C8B-B14F-4D97-AF65-F5344CB8AC3E}">
        <p14:creationId xmlns:p14="http://schemas.microsoft.com/office/powerpoint/2010/main" val="26331549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211E4-3812-81A2-8D84-4B23122D4E91}"/>
              </a:ext>
            </a:extLst>
          </p:cNvPr>
          <p:cNvSpPr>
            <a:spLocks noGrp="1"/>
          </p:cNvSpPr>
          <p:nvPr>
            <p:ph type="title"/>
          </p:nvPr>
        </p:nvSpPr>
        <p:spPr>
          <a:xfrm>
            <a:off x="694550" y="3015207"/>
            <a:ext cx="3846835" cy="3473569"/>
          </a:xfrm>
        </p:spPr>
        <p:txBody>
          <a:bodyPr spcFirstLastPara="1" vert="horz" wrap="square" lIns="91440" tIns="45720" rIns="91440" bIns="45720" rtlCol="0" anchor="b" anchorCtr="0">
            <a:noAutofit/>
          </a:bodyPr>
          <a:lstStyle/>
          <a:p>
            <a:r>
              <a:rPr lang="fr-FR" sz="3733" dirty="0">
                <a:latin typeface="Calibri" panose="020F0502020204030204" pitchFamily="34" charset="0"/>
                <a:cs typeface="Calibri" panose="020F0502020204030204" pitchFamily="34" charset="0"/>
              </a:rPr>
              <a:t>Distribution of </a:t>
            </a:r>
            <a:r>
              <a:rPr lang="fr-FR" sz="3733" dirty="0" err="1">
                <a:latin typeface="Calibri" panose="020F0502020204030204" pitchFamily="34" charset="0"/>
                <a:cs typeface="Calibri" panose="020F0502020204030204" pitchFamily="34" charset="0"/>
              </a:rPr>
              <a:t>specialty</a:t>
            </a:r>
            <a:r>
              <a:rPr lang="fr-FR" sz="3733" dirty="0">
                <a:latin typeface="Calibri" panose="020F0502020204030204" pitchFamily="34" charset="0"/>
                <a:cs typeface="Calibri" panose="020F0502020204030204" pitchFamily="34" charset="0"/>
              </a:rPr>
              <a:t> addiction </a:t>
            </a:r>
            <a:r>
              <a:rPr lang="fr-FR" sz="3733" dirty="0" err="1">
                <a:latin typeface="Calibri" panose="020F0502020204030204" pitchFamily="34" charset="0"/>
                <a:cs typeface="Calibri" panose="020F0502020204030204" pitchFamily="34" charset="0"/>
              </a:rPr>
              <a:t>treatment</a:t>
            </a:r>
            <a:r>
              <a:rPr lang="fr-FR" sz="3733" dirty="0">
                <a:latin typeface="Calibri" panose="020F0502020204030204" pitchFamily="34" charset="0"/>
                <a:cs typeface="Calibri" panose="020F0502020204030204" pitchFamily="34" charset="0"/>
              </a:rPr>
              <a:t> centers in France</a:t>
            </a:r>
            <a:br>
              <a:rPr lang="fr-FR" sz="3733" dirty="0">
                <a:latin typeface="Calibri" panose="020F0502020204030204" pitchFamily="34" charset="0"/>
                <a:cs typeface="Calibri" panose="020F0502020204030204" pitchFamily="34" charset="0"/>
              </a:rPr>
            </a:br>
            <a:br>
              <a:rPr lang="fr-FR" sz="3733" dirty="0">
                <a:latin typeface="Calibri" panose="020F0502020204030204" pitchFamily="34" charset="0"/>
                <a:cs typeface="Calibri" panose="020F0502020204030204" pitchFamily="34" charset="0"/>
              </a:rPr>
            </a:br>
            <a:r>
              <a:rPr lang="fr-FR" sz="2400" dirty="0">
                <a:latin typeface="Calibri" panose="020F0502020204030204" pitchFamily="34" charset="0"/>
                <a:cs typeface="Calibri" panose="020F0502020204030204" pitchFamily="34" charset="0"/>
              </a:rPr>
              <a:t>At least 1 in </a:t>
            </a:r>
            <a:r>
              <a:rPr lang="fr-FR" sz="2400" dirty="0" err="1">
                <a:latin typeface="Calibri" panose="020F0502020204030204" pitchFamily="34" charset="0"/>
                <a:cs typeface="Calibri" panose="020F0502020204030204" pitchFamily="34" charset="0"/>
              </a:rPr>
              <a:t>each</a:t>
            </a:r>
            <a:r>
              <a:rPr lang="fr-FR" sz="2400" dirty="0">
                <a:latin typeface="Calibri" panose="020F0502020204030204" pitchFamily="34" charset="0"/>
                <a:cs typeface="Calibri" panose="020F0502020204030204" pitchFamily="34" charset="0"/>
              </a:rPr>
              <a:t> of </a:t>
            </a:r>
            <a:r>
              <a:rPr lang="fr-FR" sz="2400" dirty="0" err="1">
                <a:latin typeface="Calibri" panose="020F0502020204030204" pitchFamily="34" charset="0"/>
                <a:cs typeface="Calibri" panose="020F0502020204030204" pitchFamily="34" charset="0"/>
              </a:rPr>
              <a:t>France’s</a:t>
            </a:r>
            <a:r>
              <a:rPr lang="fr-FR" sz="2400" dirty="0">
                <a:latin typeface="Calibri" panose="020F0502020204030204" pitchFamily="34" charset="0"/>
                <a:cs typeface="Calibri" panose="020F0502020204030204" pitchFamily="34" charset="0"/>
              </a:rPr>
              <a:t> 101 </a:t>
            </a:r>
            <a:r>
              <a:rPr lang="fr-FR" sz="2400" dirty="0" err="1">
                <a:latin typeface="Calibri" panose="020F0502020204030204" pitchFamily="34" charset="0"/>
                <a:cs typeface="Calibri" panose="020F0502020204030204" pitchFamily="34" charset="0"/>
              </a:rPr>
              <a:t>departments</a:t>
            </a:r>
            <a:r>
              <a:rPr lang="fr-FR" sz="2400" dirty="0">
                <a:latin typeface="Calibri" panose="020F0502020204030204" pitchFamily="34" charset="0"/>
                <a:cs typeface="Calibri" panose="020F0502020204030204" pitchFamily="34" charset="0"/>
              </a:rPr>
              <a:t>.</a:t>
            </a:r>
            <a:br>
              <a:rPr lang="fr-FR" sz="2400" dirty="0">
                <a:latin typeface="Calibri" panose="020F0502020204030204" pitchFamily="34" charset="0"/>
                <a:cs typeface="Calibri" panose="020F0502020204030204" pitchFamily="34" charset="0"/>
              </a:rPr>
            </a:br>
            <a:br>
              <a:rPr lang="fr-FR" sz="2400" dirty="0">
                <a:latin typeface="Calibri" panose="020F0502020204030204" pitchFamily="34" charset="0"/>
                <a:cs typeface="Calibri" panose="020F0502020204030204" pitchFamily="34" charset="0"/>
              </a:rPr>
            </a:br>
            <a:br>
              <a:rPr lang="fr-FR" sz="2133" dirty="0">
                <a:latin typeface="Calibri" panose="020F0502020204030204" pitchFamily="34" charset="0"/>
                <a:cs typeface="Calibri" panose="020F0502020204030204" pitchFamily="34" charset="0"/>
              </a:rPr>
            </a:br>
            <a:br>
              <a:rPr lang="fr-FR" sz="2133" dirty="0">
                <a:latin typeface="Calibri" panose="020F0502020204030204" pitchFamily="34" charset="0"/>
                <a:cs typeface="Calibri" panose="020F0502020204030204" pitchFamily="34" charset="0"/>
              </a:rPr>
            </a:br>
            <a:br>
              <a:rPr lang="fr-FR" sz="3733" dirty="0">
                <a:latin typeface="Calibri" panose="020F0502020204030204" pitchFamily="34" charset="0"/>
                <a:cs typeface="Calibri" panose="020F0502020204030204" pitchFamily="34" charset="0"/>
              </a:rPr>
            </a:br>
            <a:br>
              <a:rPr lang="fr-FR" sz="3733" dirty="0">
                <a:latin typeface="Calibri" panose="020F0502020204030204" pitchFamily="34" charset="0"/>
                <a:cs typeface="Calibri" panose="020F0502020204030204" pitchFamily="34" charset="0"/>
              </a:rPr>
            </a:br>
            <a:endParaRPr lang="en-US" sz="3733"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6E476CA7-167D-4F20-9D67-58857375FB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1740" y="151337"/>
            <a:ext cx="6123227" cy="6531441"/>
          </a:xfrm>
          <a:prstGeom prst="rect">
            <a:avLst/>
          </a:prstGeom>
        </p:spPr>
      </p:pic>
      <p:pic>
        <p:nvPicPr>
          <p:cNvPr id="6" name="Google Shape;245;p43">
            <a:extLst>
              <a:ext uri="{FF2B5EF4-FFF2-40B4-BE49-F238E27FC236}">
                <a16:creationId xmlns:a16="http://schemas.microsoft.com/office/drawing/2014/main" id="{3A411B5A-11B5-4107-926E-888F93C69E7B}"/>
              </a:ext>
            </a:extLst>
          </p:cNvPr>
          <p:cNvPicPr preferRelativeResize="0"/>
          <p:nvPr/>
        </p:nvPicPr>
        <p:blipFill rotWithShape="1">
          <a:blip r:embed="rId4">
            <a:alphaModFix/>
          </a:blip>
          <a:srcRect l="-300" r="-315" b="11391"/>
          <a:stretch/>
        </p:blipFill>
        <p:spPr>
          <a:xfrm>
            <a:off x="11043629" y="151335"/>
            <a:ext cx="1148371" cy="653796"/>
          </a:xfrm>
          <a:prstGeom prst="rect">
            <a:avLst/>
          </a:prstGeom>
          <a:noFill/>
          <a:ln>
            <a:noFill/>
          </a:ln>
        </p:spPr>
      </p:pic>
    </p:spTree>
    <p:extLst>
      <p:ext uri="{BB962C8B-B14F-4D97-AF65-F5344CB8AC3E}">
        <p14:creationId xmlns:p14="http://schemas.microsoft.com/office/powerpoint/2010/main" val="653924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5EDA8-C96A-EF07-17A3-3EE5C1C1738B}"/>
              </a:ext>
            </a:extLst>
          </p:cNvPr>
          <p:cNvSpPr>
            <a:spLocks noGrp="1"/>
          </p:cNvSpPr>
          <p:nvPr>
            <p:ph type="title"/>
          </p:nvPr>
        </p:nvSpPr>
        <p:spPr>
          <a:xfrm>
            <a:off x="262647" y="141389"/>
            <a:ext cx="4640093" cy="1325563"/>
          </a:xfrm>
        </p:spPr>
        <p:txBody>
          <a:bodyPr>
            <a:normAutofit/>
          </a:bodyPr>
          <a:lstStyle/>
          <a:p>
            <a:r>
              <a:rPr lang="en-US" sz="3733" dirty="0"/>
              <a:t>Pharmacies in France </a:t>
            </a:r>
          </a:p>
        </p:txBody>
      </p:sp>
      <p:pic>
        <p:nvPicPr>
          <p:cNvPr id="8" name="Picture 7">
            <a:extLst>
              <a:ext uri="{FF2B5EF4-FFF2-40B4-BE49-F238E27FC236}">
                <a16:creationId xmlns:a16="http://schemas.microsoft.com/office/drawing/2014/main" id="{967F570C-4BA6-D285-DCB2-0587665A8A1F}"/>
              </a:ext>
            </a:extLst>
          </p:cNvPr>
          <p:cNvPicPr>
            <a:picLocks noChangeAspect="1"/>
          </p:cNvPicPr>
          <p:nvPr/>
        </p:nvPicPr>
        <p:blipFill rotWithShape="1">
          <a:blip r:embed="rId3"/>
          <a:srcRect l="2140"/>
          <a:stretch/>
        </p:blipFill>
        <p:spPr>
          <a:xfrm>
            <a:off x="847143" y="1758630"/>
            <a:ext cx="3798644" cy="4035087"/>
          </a:xfrm>
          <a:prstGeom prst="rect">
            <a:avLst/>
          </a:prstGeom>
        </p:spPr>
      </p:pic>
      <p:pic>
        <p:nvPicPr>
          <p:cNvPr id="11" name="Picture 10">
            <a:extLst>
              <a:ext uri="{FF2B5EF4-FFF2-40B4-BE49-F238E27FC236}">
                <a16:creationId xmlns:a16="http://schemas.microsoft.com/office/drawing/2014/main" id="{7A8B3A2D-860C-66F1-671A-53937C85193B}"/>
              </a:ext>
            </a:extLst>
          </p:cNvPr>
          <p:cNvPicPr>
            <a:picLocks noChangeAspect="1"/>
          </p:cNvPicPr>
          <p:nvPr/>
        </p:nvPicPr>
        <p:blipFill>
          <a:blip r:embed="rId4"/>
          <a:stretch>
            <a:fillRect/>
          </a:stretch>
        </p:blipFill>
        <p:spPr>
          <a:xfrm>
            <a:off x="5090615" y="128725"/>
            <a:ext cx="6664796" cy="6203387"/>
          </a:xfrm>
          <a:prstGeom prst="rect">
            <a:avLst/>
          </a:prstGeom>
        </p:spPr>
      </p:pic>
      <p:sp>
        <p:nvSpPr>
          <p:cNvPr id="3" name="TextBox 2">
            <a:extLst>
              <a:ext uri="{FF2B5EF4-FFF2-40B4-BE49-F238E27FC236}">
                <a16:creationId xmlns:a16="http://schemas.microsoft.com/office/drawing/2014/main" id="{9553DB38-566F-4D6B-9750-459721473803}"/>
              </a:ext>
            </a:extLst>
          </p:cNvPr>
          <p:cNvSpPr txBox="1"/>
          <p:nvPr/>
        </p:nvSpPr>
        <p:spPr>
          <a:xfrm>
            <a:off x="1346869" y="6436887"/>
            <a:ext cx="10845131" cy="553998"/>
          </a:xfrm>
          <a:prstGeom prst="rect">
            <a:avLst/>
          </a:prstGeom>
          <a:noFill/>
        </p:spPr>
        <p:txBody>
          <a:bodyPr wrap="square" rtlCol="0">
            <a:spAutoFit/>
          </a:bodyPr>
          <a:lstStyle/>
          <a:p>
            <a:r>
              <a:rPr lang="fr-FR" sz="1600" u="sng" dirty="0">
                <a:hlinkClick r:id="rId5"/>
              </a:rPr>
              <a:t>https://www.data.gouv.fr/fr/reuses/terravisu-nombre-de-pharmacie-pour-10-000-habitants-par-bassin-de-vie-en-2023/</a:t>
            </a:r>
            <a:r>
              <a:rPr lang="en-US" sz="1600" dirty="0"/>
              <a:t> </a:t>
            </a:r>
          </a:p>
          <a:p>
            <a:endParaRPr lang="en-US" sz="1400" dirty="0"/>
          </a:p>
        </p:txBody>
      </p:sp>
      <p:pic>
        <p:nvPicPr>
          <p:cNvPr id="6" name="Google Shape;245;p43">
            <a:extLst>
              <a:ext uri="{FF2B5EF4-FFF2-40B4-BE49-F238E27FC236}">
                <a16:creationId xmlns:a16="http://schemas.microsoft.com/office/drawing/2014/main" id="{10833499-C638-4542-B148-24208DCFB2CA}"/>
              </a:ext>
            </a:extLst>
          </p:cNvPr>
          <p:cNvPicPr preferRelativeResize="0"/>
          <p:nvPr/>
        </p:nvPicPr>
        <p:blipFill rotWithShape="1">
          <a:blip r:embed="rId6">
            <a:alphaModFix/>
          </a:blip>
          <a:srcRect l="-300" r="-315" b="11391"/>
          <a:stretch/>
        </p:blipFill>
        <p:spPr>
          <a:xfrm>
            <a:off x="11136279" y="141390"/>
            <a:ext cx="899125" cy="470125"/>
          </a:xfrm>
          <a:prstGeom prst="rect">
            <a:avLst/>
          </a:prstGeom>
          <a:noFill/>
          <a:ln>
            <a:noFill/>
          </a:ln>
        </p:spPr>
      </p:pic>
    </p:spTree>
    <p:extLst>
      <p:ext uri="{BB962C8B-B14F-4D97-AF65-F5344CB8AC3E}">
        <p14:creationId xmlns:p14="http://schemas.microsoft.com/office/powerpoint/2010/main" val="4145394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0F6451-56F9-0342-B305-DBD44B9B4DDF}"/>
              </a:ext>
            </a:extLst>
          </p:cNvPr>
          <p:cNvSpPr>
            <a:spLocks noGrp="1"/>
          </p:cNvSpPr>
          <p:nvPr>
            <p:ph type="title"/>
          </p:nvPr>
        </p:nvSpPr>
        <p:spPr>
          <a:xfrm>
            <a:off x="5297762" y="329184"/>
            <a:ext cx="6251110" cy="1783080"/>
          </a:xfrm>
        </p:spPr>
        <p:txBody>
          <a:bodyPr anchor="b">
            <a:normAutofit/>
          </a:bodyPr>
          <a:lstStyle/>
          <a:p>
            <a:r>
              <a:rPr lang="fr-FR" sz="5400"/>
              <a:t>OUD Care in France</a:t>
            </a:r>
          </a:p>
        </p:txBody>
      </p:sp>
      <p:pic>
        <p:nvPicPr>
          <p:cNvPr id="5" name="Picture 4" descr="A group of tomatoes on a table&#10;&#10;Description automatically generated">
            <a:extLst>
              <a:ext uri="{FF2B5EF4-FFF2-40B4-BE49-F238E27FC236}">
                <a16:creationId xmlns:a16="http://schemas.microsoft.com/office/drawing/2014/main" id="{1DF4AED5-8AF1-ADA7-E591-CC28CFFC811C}"/>
              </a:ext>
            </a:extLst>
          </p:cNvPr>
          <p:cNvPicPr>
            <a:picLocks noChangeAspect="1"/>
          </p:cNvPicPr>
          <p:nvPr/>
        </p:nvPicPr>
        <p:blipFill>
          <a:blip r:embed="rId2">
            <a:extLst>
              <a:ext uri="{28A0092B-C50C-407E-A947-70E740481C1C}">
                <a14:useLocalDpi xmlns:a14="http://schemas.microsoft.com/office/drawing/2010/main" val="0"/>
              </a:ext>
            </a:extLst>
          </a:blip>
          <a:srcRect l="17719" r="3134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3F1C290-71D9-4A90-5E98-0EE353B7E6A0}"/>
              </a:ext>
            </a:extLst>
          </p:cNvPr>
          <p:cNvSpPr>
            <a:spLocks noGrp="1"/>
          </p:cNvSpPr>
          <p:nvPr>
            <p:ph idx="1"/>
          </p:nvPr>
        </p:nvSpPr>
        <p:spPr>
          <a:xfrm>
            <a:off x="5297762" y="2706624"/>
            <a:ext cx="6251110" cy="3483864"/>
          </a:xfrm>
        </p:spPr>
        <p:txBody>
          <a:bodyPr>
            <a:normAutofit/>
          </a:bodyPr>
          <a:lstStyle/>
          <a:p>
            <a:r>
              <a:rPr lang="en-US" sz="2200" b="1" dirty="0"/>
              <a:t>87% of French people with OUD receive methadone or buprenorphine</a:t>
            </a:r>
          </a:p>
          <a:p>
            <a:pPr lvl="1"/>
            <a:r>
              <a:rPr lang="en-US" sz="2200" dirty="0">
                <a:latin typeface="+mn-lt"/>
              </a:rPr>
              <a:t>Overdose rates &lt;32 x US rates</a:t>
            </a:r>
          </a:p>
          <a:p>
            <a:r>
              <a:rPr lang="en-US" sz="2200" b="1" dirty="0"/>
              <a:t>Methadone</a:t>
            </a:r>
            <a:r>
              <a:rPr lang="en-US" sz="2200" dirty="0"/>
              <a:t> can be started in specialty addiction clinic or hospitals, with handoff to primary care. </a:t>
            </a:r>
            <a:r>
              <a:rPr lang="en-US" sz="2200" b="1" dirty="0"/>
              <a:t>Buprenorphine</a:t>
            </a:r>
            <a:r>
              <a:rPr lang="en-US" sz="2200" dirty="0"/>
              <a:t> can be prescribed in any setting. Both medications available in </a:t>
            </a:r>
            <a:r>
              <a:rPr lang="en-US" sz="2200" b="0" dirty="0"/>
              <a:t>community pharmacies.</a:t>
            </a:r>
          </a:p>
          <a:p>
            <a:endParaRPr lang="en-US" sz="2200" dirty="0"/>
          </a:p>
        </p:txBody>
      </p:sp>
      <p:pic>
        <p:nvPicPr>
          <p:cNvPr id="6" name="Google Shape;209;p39">
            <a:extLst>
              <a:ext uri="{FF2B5EF4-FFF2-40B4-BE49-F238E27FC236}">
                <a16:creationId xmlns:a16="http://schemas.microsoft.com/office/drawing/2014/main" id="{63D9B060-7B66-4F01-FD90-A8566FAB9EF5}"/>
              </a:ext>
            </a:extLst>
          </p:cNvPr>
          <p:cNvPicPr preferRelativeResize="0"/>
          <p:nvPr/>
        </p:nvPicPr>
        <p:blipFill rotWithShape="1">
          <a:blip r:embed="rId3">
            <a:alphaModFix/>
          </a:blip>
          <a:srcRect l="-300" t="1" r="-315" b="19848"/>
          <a:stretch/>
        </p:blipFill>
        <p:spPr>
          <a:xfrm>
            <a:off x="10010459" y="0"/>
            <a:ext cx="2178493" cy="1102708"/>
          </a:xfrm>
          <a:prstGeom prst="rect">
            <a:avLst/>
          </a:prstGeom>
          <a:noFill/>
          <a:ln>
            <a:noFill/>
          </a:ln>
        </p:spPr>
      </p:pic>
      <p:sp>
        <p:nvSpPr>
          <p:cNvPr id="8" name="TextBox 7">
            <a:extLst>
              <a:ext uri="{FF2B5EF4-FFF2-40B4-BE49-F238E27FC236}">
                <a16:creationId xmlns:a16="http://schemas.microsoft.com/office/drawing/2014/main" id="{0374DACE-ADB7-7185-8B1C-0A97E9267BFF}"/>
              </a:ext>
            </a:extLst>
          </p:cNvPr>
          <p:cNvSpPr txBox="1"/>
          <p:nvPr/>
        </p:nvSpPr>
        <p:spPr>
          <a:xfrm>
            <a:off x="6465968" y="6319211"/>
            <a:ext cx="4129316" cy="338554"/>
          </a:xfrm>
          <a:prstGeom prst="rect">
            <a:avLst/>
          </a:prstGeom>
          <a:noFill/>
        </p:spPr>
        <p:txBody>
          <a:bodyPr wrap="square">
            <a:spAutoFit/>
          </a:bodyPr>
          <a:lstStyle/>
          <a:p>
            <a:r>
              <a:rPr lang="fr-FR" sz="1600" dirty="0">
                <a:solidFill>
                  <a:schemeClr val="tx1">
                    <a:lumMod val="65000"/>
                    <a:lumOff val="35000"/>
                  </a:schemeClr>
                </a:solidFill>
              </a:rPr>
              <a:t>EMCDDA 2023, </a:t>
            </a:r>
            <a:r>
              <a:rPr kumimoji="0" lang="fr-FR" sz="1600" b="0" i="0" u="none" strike="noStrike" kern="1200" cap="none" spc="0" normalizeH="0" baseline="0" noProof="0" dirty="0" err="1">
                <a:ln>
                  <a:noFill/>
                </a:ln>
                <a:solidFill>
                  <a:prstClr val="black">
                    <a:lumMod val="65000"/>
                    <a:lumOff val="35000"/>
                  </a:prstClr>
                </a:solidFill>
                <a:effectLst/>
                <a:uLnTx/>
                <a:uFillTx/>
                <a:latin typeface="Aptos" panose="02110004020202020204"/>
                <a:ea typeface="+mn-ea"/>
                <a:cs typeface="+mn-cs"/>
              </a:rPr>
              <a:t>Nguemeni</a:t>
            </a:r>
            <a:r>
              <a:rPr kumimoji="0" lang="fr-FR" sz="1600" b="0" i="0" u="none" strike="noStrike" kern="1200" cap="none" spc="0" normalizeH="0" baseline="0" noProof="0" dirty="0">
                <a:ln>
                  <a:noFill/>
                </a:ln>
                <a:solidFill>
                  <a:prstClr val="black">
                    <a:lumMod val="65000"/>
                    <a:lumOff val="35000"/>
                  </a:prstClr>
                </a:solidFill>
                <a:effectLst/>
                <a:uLnTx/>
                <a:uFillTx/>
                <a:latin typeface="Aptos" panose="02110004020202020204"/>
                <a:ea typeface="+mn-ea"/>
                <a:cs typeface="+mn-cs"/>
              </a:rPr>
              <a:t> AJPH 2021</a:t>
            </a:r>
            <a:r>
              <a:rPr lang="fr-FR" sz="1600" dirty="0">
                <a:solidFill>
                  <a:schemeClr val="tx1">
                    <a:lumMod val="65000"/>
                    <a:lumOff val="35000"/>
                  </a:schemeClr>
                </a:solidFill>
              </a:rPr>
              <a:t> </a:t>
            </a:r>
            <a:endParaRPr lang="fr-FR" sz="1600" dirty="0"/>
          </a:p>
        </p:txBody>
      </p:sp>
    </p:spTree>
    <p:extLst>
      <p:ext uri="{BB962C8B-B14F-4D97-AF65-F5344CB8AC3E}">
        <p14:creationId xmlns:p14="http://schemas.microsoft.com/office/powerpoint/2010/main" val="2444198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F9C2C-DABF-0921-06FD-EB8575B4721F}"/>
              </a:ext>
            </a:extLst>
          </p:cNvPr>
          <p:cNvSpPr>
            <a:spLocks noGrp="1"/>
          </p:cNvSpPr>
          <p:nvPr>
            <p:ph type="title"/>
          </p:nvPr>
        </p:nvSpPr>
        <p:spPr>
          <a:xfrm>
            <a:off x="559084" y="1026295"/>
            <a:ext cx="11353800" cy="1325563"/>
          </a:xfrm>
        </p:spPr>
        <p:txBody>
          <a:bodyPr>
            <a:normAutofit/>
          </a:bodyPr>
          <a:lstStyle/>
          <a:p>
            <a:pPr algn="ctr"/>
            <a:r>
              <a:rPr lang="fr-FR" sz="3200" dirty="0" err="1"/>
              <a:t>Policies</a:t>
            </a:r>
            <a:r>
              <a:rPr lang="fr-FR" sz="3200" dirty="0"/>
              <a:t> </a:t>
            </a:r>
            <a:r>
              <a:rPr lang="fr-FR" sz="3200" dirty="0" err="1"/>
              <a:t>governing</a:t>
            </a:r>
            <a:r>
              <a:rPr lang="fr-FR" sz="3200" dirty="0"/>
              <a:t> </a:t>
            </a:r>
            <a:r>
              <a:rPr lang="fr-FR" sz="3200" dirty="0" err="1"/>
              <a:t>methadone</a:t>
            </a:r>
            <a:r>
              <a:rPr lang="fr-FR" sz="3200" dirty="0"/>
              <a:t> and </a:t>
            </a:r>
            <a:r>
              <a:rPr lang="fr-FR" sz="3200" dirty="0" err="1"/>
              <a:t>buprenorphine</a:t>
            </a:r>
            <a:r>
              <a:rPr lang="fr-FR" sz="3200" dirty="0"/>
              <a:t> </a:t>
            </a:r>
            <a:r>
              <a:rPr lang="fr-FR" sz="3200" dirty="0" err="1"/>
              <a:t>differ</a:t>
            </a:r>
            <a:endParaRPr lang="fr-FR" sz="8800" dirty="0"/>
          </a:p>
        </p:txBody>
      </p:sp>
      <p:pic>
        <p:nvPicPr>
          <p:cNvPr id="11" name="Content Placeholder 10" descr="A close-up of a document&#10;&#10;Description automatically generated">
            <a:extLst>
              <a:ext uri="{FF2B5EF4-FFF2-40B4-BE49-F238E27FC236}">
                <a16:creationId xmlns:a16="http://schemas.microsoft.com/office/drawing/2014/main" id="{12467C1C-706F-4F5B-EB95-6FEA862BF4B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621" b="35898"/>
          <a:stretch/>
        </p:blipFill>
        <p:spPr>
          <a:xfrm>
            <a:off x="341689" y="2140444"/>
            <a:ext cx="11108347" cy="386193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10" name="Google Shape;209;p39">
            <a:extLst>
              <a:ext uri="{FF2B5EF4-FFF2-40B4-BE49-F238E27FC236}">
                <a16:creationId xmlns:a16="http://schemas.microsoft.com/office/drawing/2014/main" id="{376471B9-92BA-BF33-2E8C-4C45F0E7444E}"/>
              </a:ext>
            </a:extLst>
          </p:cNvPr>
          <p:cNvPicPr preferRelativeResize="0"/>
          <p:nvPr/>
        </p:nvPicPr>
        <p:blipFill rotWithShape="1">
          <a:blip r:embed="rId4">
            <a:alphaModFix/>
          </a:blip>
          <a:srcRect l="-300" t="1" r="-315" b="19848"/>
          <a:stretch/>
        </p:blipFill>
        <p:spPr>
          <a:xfrm>
            <a:off x="408298" y="187749"/>
            <a:ext cx="1736067" cy="850098"/>
          </a:xfrm>
          <a:prstGeom prst="rect">
            <a:avLst/>
          </a:prstGeom>
          <a:noFill/>
          <a:ln>
            <a:noFill/>
          </a:ln>
        </p:spPr>
      </p:pic>
      <p:pic>
        <p:nvPicPr>
          <p:cNvPr id="3" name="Picture 2">
            <a:extLst>
              <a:ext uri="{FF2B5EF4-FFF2-40B4-BE49-F238E27FC236}">
                <a16:creationId xmlns:a16="http://schemas.microsoft.com/office/drawing/2014/main" id="{43C38D76-D8BB-D257-327E-384DE1F87E67}"/>
              </a:ext>
            </a:extLst>
          </p:cNvPr>
          <p:cNvPicPr>
            <a:picLocks noChangeAspect="1"/>
          </p:cNvPicPr>
          <p:nvPr/>
        </p:nvPicPr>
        <p:blipFill>
          <a:blip r:embed="rId5"/>
          <a:stretch>
            <a:fillRect/>
          </a:stretch>
        </p:blipFill>
        <p:spPr>
          <a:xfrm>
            <a:off x="9610528" y="3804526"/>
            <a:ext cx="2184790" cy="2184790"/>
          </a:xfrm>
          <a:prstGeom prst="rect">
            <a:avLst/>
          </a:prstGeom>
        </p:spPr>
      </p:pic>
      <p:pic>
        <p:nvPicPr>
          <p:cNvPr id="4" name="Google Shape;87;p1">
            <a:extLst>
              <a:ext uri="{FF2B5EF4-FFF2-40B4-BE49-F238E27FC236}">
                <a16:creationId xmlns:a16="http://schemas.microsoft.com/office/drawing/2014/main" id="{1CEAB606-CEB4-8163-2BC9-16662D14A410}"/>
              </a:ext>
            </a:extLst>
          </p:cNvPr>
          <p:cNvPicPr preferRelativeResize="0"/>
          <p:nvPr/>
        </p:nvPicPr>
        <p:blipFill rotWithShape="1">
          <a:blip r:embed="rId6">
            <a:alphaModFix/>
          </a:blip>
          <a:srcRect/>
          <a:stretch/>
        </p:blipFill>
        <p:spPr>
          <a:xfrm>
            <a:off x="10059250" y="187749"/>
            <a:ext cx="1736068" cy="893410"/>
          </a:xfrm>
          <a:prstGeom prst="rect">
            <a:avLst/>
          </a:prstGeom>
          <a:noFill/>
          <a:ln>
            <a:noFill/>
          </a:ln>
        </p:spPr>
      </p:pic>
      <p:sp>
        <p:nvSpPr>
          <p:cNvPr id="5" name="TextBox 4">
            <a:extLst>
              <a:ext uri="{FF2B5EF4-FFF2-40B4-BE49-F238E27FC236}">
                <a16:creationId xmlns:a16="http://schemas.microsoft.com/office/drawing/2014/main" id="{39DB2784-B319-36AA-C84D-194F44DBAA13}"/>
              </a:ext>
            </a:extLst>
          </p:cNvPr>
          <p:cNvSpPr txBox="1"/>
          <p:nvPr/>
        </p:nvSpPr>
        <p:spPr>
          <a:xfrm>
            <a:off x="7994469" y="6157576"/>
            <a:ext cx="3376510" cy="369332"/>
          </a:xfrm>
          <a:prstGeom prst="rect">
            <a:avLst/>
          </a:prstGeom>
          <a:noFill/>
        </p:spPr>
        <p:txBody>
          <a:bodyPr wrap="square" rtlCol="0">
            <a:spAutoFit/>
          </a:bodyPr>
          <a:lstStyle/>
          <a:p>
            <a:pPr algn="r"/>
            <a:r>
              <a:rPr lang="fr-FR" dirty="0"/>
              <a:t>Englander IJDP 2024</a:t>
            </a:r>
          </a:p>
        </p:txBody>
      </p:sp>
    </p:spTree>
    <p:extLst>
      <p:ext uri="{BB962C8B-B14F-4D97-AF65-F5344CB8AC3E}">
        <p14:creationId xmlns:p14="http://schemas.microsoft.com/office/powerpoint/2010/main" val="3967585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8BD457-6EA0-181D-6523-CD4EC1EDD8AF}"/>
              </a:ext>
            </a:extLst>
          </p:cNvPr>
          <p:cNvSpPr>
            <a:spLocks noGrp="1"/>
          </p:cNvSpPr>
          <p:nvPr>
            <p:ph type="title"/>
          </p:nvPr>
        </p:nvSpPr>
        <p:spPr>
          <a:xfrm>
            <a:off x="5297762" y="329184"/>
            <a:ext cx="6251110" cy="1783080"/>
          </a:xfrm>
        </p:spPr>
        <p:txBody>
          <a:bodyPr anchor="b">
            <a:normAutofit/>
          </a:bodyPr>
          <a:lstStyle/>
          <a:p>
            <a:r>
              <a:rPr lang="fr-FR" sz="3800" b="1" dirty="0"/>
              <a:t>US </a:t>
            </a:r>
            <a:r>
              <a:rPr lang="fr-FR" sz="3800" b="1" dirty="0" err="1"/>
              <a:t>policy</a:t>
            </a:r>
            <a:r>
              <a:rPr lang="fr-FR" sz="3800" b="1" dirty="0"/>
              <a:t> </a:t>
            </a:r>
            <a:r>
              <a:rPr lang="fr-FR" sz="3800" b="1" dirty="0" err="1"/>
              <a:t>reform</a:t>
            </a:r>
            <a:r>
              <a:rPr lang="fr-FR" sz="3800" b="1" dirty="0"/>
              <a:t> </a:t>
            </a:r>
            <a:r>
              <a:rPr lang="fr-FR" sz="3800" b="1" dirty="0" err="1"/>
              <a:t>is</a:t>
            </a:r>
            <a:r>
              <a:rPr lang="fr-FR" sz="3800" b="1" dirty="0"/>
              <a:t> essential, but </a:t>
            </a:r>
            <a:r>
              <a:rPr lang="fr-FR" sz="3800" b="1" dirty="0" err="1"/>
              <a:t>alone</a:t>
            </a:r>
            <a:r>
              <a:rPr lang="fr-FR" sz="3800" b="1" dirty="0"/>
              <a:t> </a:t>
            </a:r>
            <a:r>
              <a:rPr lang="fr-FR" sz="3800" b="1" dirty="0" err="1"/>
              <a:t>insufficient</a:t>
            </a:r>
            <a:r>
              <a:rPr lang="fr-FR" sz="3800" b="1" dirty="0"/>
              <a:t> to expand </a:t>
            </a:r>
            <a:r>
              <a:rPr lang="fr-FR" sz="3800" b="1" dirty="0" err="1"/>
              <a:t>access</a:t>
            </a:r>
            <a:endParaRPr lang="fr-FR" sz="3800" b="1" dirty="0"/>
          </a:p>
        </p:txBody>
      </p:sp>
      <p:pic>
        <p:nvPicPr>
          <p:cNvPr id="6" name="Picture 5" descr="A display case of pastries&#10;&#10;Description automatically generated">
            <a:extLst>
              <a:ext uri="{FF2B5EF4-FFF2-40B4-BE49-F238E27FC236}">
                <a16:creationId xmlns:a16="http://schemas.microsoft.com/office/drawing/2014/main" id="{17477FF2-FA97-DE29-2DBA-28B700777B8C}"/>
              </a:ext>
            </a:extLst>
          </p:cNvPr>
          <p:cNvPicPr>
            <a:picLocks noChangeAspect="1"/>
          </p:cNvPicPr>
          <p:nvPr/>
        </p:nvPicPr>
        <p:blipFill>
          <a:blip r:embed="rId3">
            <a:extLst>
              <a:ext uri="{28A0092B-C50C-407E-A947-70E740481C1C}">
                <a14:useLocalDpi xmlns:a14="http://schemas.microsoft.com/office/drawing/2010/main" val="0"/>
              </a:ext>
            </a:extLst>
          </a:blip>
          <a:srcRect l="26548" r="2251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A2F61E2-70A2-E2EC-3EA4-93486FA222D9}"/>
              </a:ext>
            </a:extLst>
          </p:cNvPr>
          <p:cNvSpPr>
            <a:spLocks noGrp="1"/>
          </p:cNvSpPr>
          <p:nvPr>
            <p:ph idx="1"/>
          </p:nvPr>
        </p:nvSpPr>
        <p:spPr>
          <a:xfrm>
            <a:off x="5297762" y="2706624"/>
            <a:ext cx="6251110" cy="3483864"/>
          </a:xfrm>
        </p:spPr>
        <p:txBody>
          <a:bodyPr>
            <a:normAutofit lnSpcReduction="10000"/>
          </a:bodyPr>
          <a:lstStyle/>
          <a:p>
            <a:r>
              <a:rPr lang="fr-FR" sz="2200" dirty="0"/>
              <a:t>In the </a:t>
            </a:r>
            <a:r>
              <a:rPr lang="fr-FR" sz="2200" dirty="0" err="1"/>
              <a:t>year</a:t>
            </a:r>
            <a:r>
              <a:rPr lang="fr-FR" sz="2200" dirty="0"/>
              <a:t> </a:t>
            </a:r>
            <a:r>
              <a:rPr lang="fr-FR" sz="2200" dirty="0" err="1"/>
              <a:t>after</a:t>
            </a:r>
            <a:r>
              <a:rPr lang="fr-FR" sz="2200" dirty="0"/>
              <a:t> US </a:t>
            </a:r>
            <a:r>
              <a:rPr lang="fr-FR" sz="2200" dirty="0" err="1"/>
              <a:t>buprenorphine</a:t>
            </a:r>
            <a:r>
              <a:rPr lang="fr-FR" sz="2200" dirty="0"/>
              <a:t> X-</a:t>
            </a:r>
            <a:r>
              <a:rPr lang="fr-FR" sz="2200" dirty="0" err="1"/>
              <a:t>waiver</a:t>
            </a:r>
            <a:r>
              <a:rPr lang="fr-FR" sz="2200" dirty="0"/>
              <a:t> </a:t>
            </a:r>
            <a:r>
              <a:rPr lang="fr-FR" sz="2200" dirty="0" err="1"/>
              <a:t>was</a:t>
            </a:r>
            <a:r>
              <a:rPr lang="fr-FR" sz="2200" dirty="0"/>
              <a:t> </a:t>
            </a:r>
            <a:r>
              <a:rPr lang="fr-FR" sz="2200" dirty="0" err="1"/>
              <a:t>eliminated</a:t>
            </a:r>
            <a:r>
              <a:rPr lang="fr-FR" sz="2200" dirty="0"/>
              <a:t>:</a:t>
            </a:r>
          </a:p>
          <a:p>
            <a:pPr lvl="1"/>
            <a:r>
              <a:rPr lang="en-US" sz="2200" b="1" dirty="0"/>
              <a:t>↑ </a:t>
            </a:r>
            <a:r>
              <a:rPr lang="fr-FR" sz="2200" dirty="0" err="1"/>
              <a:t>prescribers</a:t>
            </a:r>
            <a:r>
              <a:rPr lang="fr-FR" sz="2200" dirty="0"/>
              <a:t> </a:t>
            </a:r>
          </a:p>
          <a:p>
            <a:pPr lvl="1"/>
            <a:r>
              <a:rPr lang="fr-FR" sz="2200" dirty="0"/>
              <a:t>Small </a:t>
            </a:r>
            <a:r>
              <a:rPr lang="en-US" sz="2200" b="1" dirty="0"/>
              <a:t>↑</a:t>
            </a:r>
            <a:r>
              <a:rPr lang="fr-FR" sz="2200" dirty="0"/>
              <a:t> in new patient initiation </a:t>
            </a:r>
          </a:p>
          <a:p>
            <a:pPr lvl="1"/>
            <a:r>
              <a:rPr lang="en-US" sz="2200" b="1" dirty="0">
                <a:effectLst/>
                <a:latin typeface="Aptos" panose="020B0004020202020204" pitchFamily="34" charset="0"/>
                <a:ea typeface="Aptos" panose="020B0004020202020204" pitchFamily="34" charset="0"/>
                <a:cs typeface="Times New Roman" panose="02020603050405020304" pitchFamily="18" charset="0"/>
              </a:rPr>
              <a:t>↔</a:t>
            </a:r>
            <a:r>
              <a:rPr lang="en-US" sz="2200" dirty="0">
                <a:effectLst/>
                <a:latin typeface="Aptos" panose="020B0004020202020204" pitchFamily="34" charset="0"/>
                <a:ea typeface="Aptos" panose="020B0004020202020204" pitchFamily="34" charset="0"/>
                <a:cs typeface="Times New Roman" panose="02020603050405020304" pitchFamily="18" charset="0"/>
              </a:rPr>
              <a:t>  </a:t>
            </a:r>
            <a:r>
              <a:rPr lang="fr-FR" sz="2200" dirty="0"/>
              <a:t>total </a:t>
            </a:r>
            <a:r>
              <a:rPr lang="fr-FR" sz="2200" dirty="0" err="1"/>
              <a:t>number</a:t>
            </a:r>
            <a:r>
              <a:rPr lang="fr-FR" sz="2200" dirty="0"/>
              <a:t> of people </a:t>
            </a:r>
            <a:r>
              <a:rPr lang="fr-FR" sz="2200" dirty="0" err="1"/>
              <a:t>receiving</a:t>
            </a:r>
            <a:r>
              <a:rPr lang="fr-FR" sz="2200" dirty="0"/>
              <a:t> </a:t>
            </a:r>
            <a:r>
              <a:rPr lang="fr-FR" sz="2200" dirty="0" err="1"/>
              <a:t>buprenorphine</a:t>
            </a:r>
            <a:endParaRPr lang="fr-FR" sz="2200" dirty="0"/>
          </a:p>
          <a:p>
            <a:pPr marL="457200" lvl="1" indent="0">
              <a:buNone/>
            </a:pPr>
            <a:endParaRPr lang="fr-FR" sz="2200" dirty="0"/>
          </a:p>
          <a:p>
            <a:r>
              <a:rPr lang="fr-FR" sz="2200" b="1" dirty="0" err="1"/>
              <a:t>Approaches</a:t>
            </a:r>
            <a:r>
              <a:rPr lang="fr-FR" sz="2200" b="1" dirty="0"/>
              <a:t> to </a:t>
            </a:r>
            <a:r>
              <a:rPr lang="fr-FR" sz="2200" b="1" dirty="0" err="1"/>
              <a:t>methadone</a:t>
            </a:r>
            <a:r>
              <a:rPr lang="fr-FR" sz="2200" b="1" dirty="0"/>
              <a:t> and </a:t>
            </a:r>
            <a:r>
              <a:rPr lang="fr-FR" sz="2200" b="1" dirty="0" err="1"/>
              <a:t>buprenorphine</a:t>
            </a:r>
            <a:r>
              <a:rPr lang="fr-FR" sz="2200" b="1" dirty="0"/>
              <a:t> – </a:t>
            </a:r>
            <a:r>
              <a:rPr lang="fr-FR" sz="2200" b="1" dirty="0" err="1"/>
              <a:t>including</a:t>
            </a:r>
            <a:r>
              <a:rPr lang="fr-FR" sz="2200" b="1" dirty="0"/>
              <a:t> the goals and culture of care – </a:t>
            </a:r>
            <a:r>
              <a:rPr lang="fr-FR" sz="2200" b="1" dirty="0" err="1"/>
              <a:t>matter</a:t>
            </a:r>
            <a:r>
              <a:rPr lang="fr-FR" sz="2200" b="1" dirty="0"/>
              <a:t>.</a:t>
            </a:r>
          </a:p>
          <a:p>
            <a:endParaRPr lang="fr-FR" sz="2200" dirty="0"/>
          </a:p>
        </p:txBody>
      </p:sp>
      <p:sp>
        <p:nvSpPr>
          <p:cNvPr id="4" name="TextBox 3">
            <a:extLst>
              <a:ext uri="{FF2B5EF4-FFF2-40B4-BE49-F238E27FC236}">
                <a16:creationId xmlns:a16="http://schemas.microsoft.com/office/drawing/2014/main" id="{0D10CB77-81DA-E495-C575-2A6140312832}"/>
              </a:ext>
            </a:extLst>
          </p:cNvPr>
          <p:cNvSpPr txBox="1"/>
          <p:nvPr/>
        </p:nvSpPr>
        <p:spPr>
          <a:xfrm>
            <a:off x="6583679" y="6154321"/>
            <a:ext cx="4644835" cy="369332"/>
          </a:xfrm>
          <a:prstGeom prst="rect">
            <a:avLst/>
          </a:prstGeom>
          <a:noFill/>
        </p:spPr>
        <p:txBody>
          <a:bodyPr wrap="square" rtlCol="0">
            <a:spAutoFit/>
          </a:bodyPr>
          <a:lstStyle/>
          <a:p>
            <a:pPr algn="r">
              <a:spcAft>
                <a:spcPts val="600"/>
              </a:spcAft>
            </a:pPr>
            <a:r>
              <a:rPr lang="fr-FR" dirty="0" err="1">
                <a:solidFill>
                  <a:schemeClr val="tx1">
                    <a:lumMod val="65000"/>
                    <a:lumOff val="35000"/>
                  </a:schemeClr>
                </a:solidFill>
              </a:rPr>
              <a:t>Chua</a:t>
            </a:r>
            <a:r>
              <a:rPr lang="fr-FR" dirty="0">
                <a:solidFill>
                  <a:schemeClr val="tx1">
                    <a:lumMod val="65000"/>
                    <a:lumOff val="35000"/>
                  </a:schemeClr>
                </a:solidFill>
              </a:rPr>
              <a:t> NEJM 2024</a:t>
            </a:r>
            <a:endParaRPr lang="fr-FR">
              <a:solidFill>
                <a:schemeClr val="tx1">
                  <a:lumMod val="65000"/>
                  <a:lumOff val="35000"/>
                </a:schemeClr>
              </a:solidFill>
            </a:endParaRPr>
          </a:p>
        </p:txBody>
      </p:sp>
    </p:spTree>
    <p:extLst>
      <p:ext uri="{BB962C8B-B14F-4D97-AF65-F5344CB8AC3E}">
        <p14:creationId xmlns:p14="http://schemas.microsoft.com/office/powerpoint/2010/main" val="4166401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itle 5">
            <a:extLst>
              <a:ext uri="{FF2B5EF4-FFF2-40B4-BE49-F238E27FC236}">
                <a16:creationId xmlns:a16="http://schemas.microsoft.com/office/drawing/2014/main" id="{AA933AB5-654A-1B12-952F-FBC096025C97}"/>
              </a:ext>
            </a:extLst>
          </p:cNvPr>
          <p:cNvSpPr>
            <a:spLocks noGrp="1"/>
          </p:cNvSpPr>
          <p:nvPr>
            <p:ph type="ctrTitle"/>
          </p:nvPr>
        </p:nvSpPr>
        <p:spPr>
          <a:xfrm>
            <a:off x="890337" y="640080"/>
            <a:ext cx="4008233" cy="3566160"/>
          </a:xfrm>
        </p:spPr>
        <p:txBody>
          <a:bodyPr anchor="b">
            <a:normAutofit/>
          </a:bodyPr>
          <a:lstStyle/>
          <a:p>
            <a:pPr marL="0" marR="0" algn="l">
              <a:spcBef>
                <a:spcPts val="0"/>
              </a:spcBef>
              <a:spcAft>
                <a:spcPts val="0"/>
              </a:spcAft>
            </a:pPr>
            <a:r>
              <a:rPr lang="en-US" sz="2800" dirty="0">
                <a:effectLst/>
                <a:latin typeface="+mn-lt"/>
                <a:ea typeface="Calibri" panose="020F0502020204030204" pitchFamily="34" charset="0"/>
                <a:cs typeface="Calibri" panose="020F0502020204030204" pitchFamily="34" charset="0"/>
              </a:rPr>
              <a:t>Research question:</a:t>
            </a:r>
            <a:br>
              <a:rPr lang="en-US" sz="2800" dirty="0">
                <a:effectLst/>
                <a:latin typeface="+mn-lt"/>
                <a:ea typeface="Calibri" panose="020F0502020204030204" pitchFamily="34" charset="0"/>
                <a:cs typeface="Calibri" panose="020F0502020204030204" pitchFamily="34" charset="0"/>
              </a:rPr>
            </a:br>
            <a:br>
              <a:rPr lang="en-US" sz="2800" dirty="0">
                <a:effectLst/>
                <a:latin typeface="+mn-lt"/>
                <a:ea typeface="Calibri" panose="020F0502020204030204" pitchFamily="34" charset="0"/>
                <a:cs typeface="Calibri" panose="020F0502020204030204" pitchFamily="34" charset="0"/>
              </a:rPr>
            </a:br>
            <a:r>
              <a:rPr lang="en-US" sz="2800" dirty="0">
                <a:effectLst/>
                <a:latin typeface="+mn-lt"/>
                <a:ea typeface="Calibri" panose="020F0502020204030204" pitchFamily="34" charset="0"/>
                <a:cs typeface="Calibri" panose="020F0502020204030204" pitchFamily="34" charset="0"/>
              </a:rPr>
              <a:t>How do </a:t>
            </a:r>
            <a:r>
              <a:rPr lang="en-US" sz="2800">
                <a:effectLst/>
                <a:latin typeface="+mn-lt"/>
                <a:ea typeface="Calibri" panose="020F0502020204030204" pitchFamily="34" charset="0"/>
                <a:cs typeface="Calibri" panose="020F0502020204030204" pitchFamily="34" charset="0"/>
              </a:rPr>
              <a:t>interprofessional French </a:t>
            </a:r>
            <a:r>
              <a:rPr lang="en-US" sz="2800" dirty="0">
                <a:effectLst/>
                <a:latin typeface="+mn-lt"/>
                <a:ea typeface="Calibri" panose="020F0502020204030204" pitchFamily="34" charset="0"/>
                <a:cs typeface="Calibri" panose="020F0502020204030204" pitchFamily="34" charset="0"/>
              </a:rPr>
              <a:t>clinicians and stakeholders approach methadone and buprenorphine care?</a:t>
            </a:r>
            <a:endParaRPr lang="en-US" sz="2800" dirty="0">
              <a:effectLst/>
              <a:latin typeface="+mn-lt"/>
              <a:ea typeface="Calibri" panose="020F0502020204030204" pitchFamily="34" charset="0"/>
              <a:cs typeface="Times New Roman" panose="02020603050405020304" pitchFamily="18" charset="0"/>
            </a:endParaRPr>
          </a:p>
        </p:txBody>
      </p:sp>
      <p:sp>
        <p:nvSpPr>
          <p:cNvPr id="15"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Two boys sitting on a ledge next to a statue&#10;&#10;Description automatically generated">
            <a:extLst>
              <a:ext uri="{FF2B5EF4-FFF2-40B4-BE49-F238E27FC236}">
                <a16:creationId xmlns:a16="http://schemas.microsoft.com/office/drawing/2014/main" id="{AB427FC0-E69A-6F37-CC86-4BB3D14C3182}"/>
              </a:ext>
            </a:extLst>
          </p:cNvPr>
          <p:cNvPicPr>
            <a:picLocks noChangeAspect="1"/>
          </p:cNvPicPr>
          <p:nvPr/>
        </p:nvPicPr>
        <p:blipFill>
          <a:blip r:embed="rId3">
            <a:extLst>
              <a:ext uri="{28A0092B-C50C-407E-A947-70E740481C1C}">
                <a14:useLocalDpi xmlns:a14="http://schemas.microsoft.com/office/drawing/2010/main" val="0"/>
              </a:ext>
            </a:extLst>
          </a:blip>
          <a:srcRect t="9674" r="-1" b="1555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18309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body of water with buildings and a bridge&#10;&#10;Description automatically generated">
            <a:extLst>
              <a:ext uri="{FF2B5EF4-FFF2-40B4-BE49-F238E27FC236}">
                <a16:creationId xmlns:a16="http://schemas.microsoft.com/office/drawing/2014/main" id="{CB4DF703-CC9C-393D-0471-85278C2C53A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25333" b="-1"/>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D2FA45-CD31-808F-7768-924AD0DD11BD}"/>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Methods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1652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6"/>
          <p:cNvSpPr txBox="1">
            <a:spLocks noGrp="1"/>
          </p:cNvSpPr>
          <p:nvPr>
            <p:ph type="title"/>
          </p:nvPr>
        </p:nvSpPr>
        <p:spPr>
          <a:xfrm>
            <a:off x="6600264" y="556994"/>
            <a:ext cx="4753535" cy="1672499"/>
          </a:xfrm>
          <a:prstGeom prst="rect">
            <a:avLst/>
          </a:prstGeom>
        </p:spPr>
        <p:txBody>
          <a:bodyPr spcFirstLastPara="1" vert="horz" lIns="91440" tIns="45720" rIns="91440" bIns="45720" rtlCol="0" anchor="ctr" anchorCtr="0">
            <a:normAutofit/>
          </a:bodyPr>
          <a:lstStyle/>
          <a:p>
            <a:pPr>
              <a:buClr>
                <a:schemeClr val="dk1"/>
              </a:buClr>
              <a:buSzPts val="4400"/>
            </a:pPr>
            <a:r>
              <a:rPr lang="en-US" sz="4000" kern="1200" dirty="0">
                <a:solidFill>
                  <a:schemeClr val="tx1"/>
                </a:solidFill>
                <a:latin typeface="+mj-lt"/>
                <a:ea typeface="+mj-ea"/>
                <a:cs typeface="+mj-cs"/>
              </a:rPr>
              <a:t>Positionality </a:t>
            </a:r>
          </a:p>
        </p:txBody>
      </p:sp>
      <p:pic>
        <p:nvPicPr>
          <p:cNvPr id="4" name="Picture 3" descr="A group of people posing for a photo&#10;&#10;Description automatically generated">
            <a:extLst>
              <a:ext uri="{FF2B5EF4-FFF2-40B4-BE49-F238E27FC236}">
                <a16:creationId xmlns:a16="http://schemas.microsoft.com/office/drawing/2014/main" id="{123DDE8E-4418-B2A1-D224-D5E2BC37FDDE}"/>
              </a:ext>
            </a:extLst>
          </p:cNvPr>
          <p:cNvPicPr>
            <a:picLocks noChangeAspect="1"/>
          </p:cNvPicPr>
          <p:nvPr/>
        </p:nvPicPr>
        <p:blipFill rotWithShape="1">
          <a:blip r:embed="rId3">
            <a:extLst>
              <a:ext uri="{28A0092B-C50C-407E-A947-70E740481C1C}">
                <a14:useLocalDpi xmlns:a14="http://schemas.microsoft.com/office/drawing/2010/main" val="0"/>
              </a:ext>
            </a:extLst>
          </a:blip>
          <a:srcRect l="6109" t="-552" r="10566" b="550"/>
          <a:stretch/>
        </p:blipFill>
        <p:spPr>
          <a:xfrm rot="5400000">
            <a:off x="-166794" y="166794"/>
            <a:ext cx="3339649" cy="3006061"/>
          </a:xfrm>
          <a:prstGeom prst="rect">
            <a:avLst/>
          </a:prstGeom>
        </p:spPr>
      </p:pic>
      <p:pic>
        <p:nvPicPr>
          <p:cNvPr id="6" name="Picture 5" descr="A person and person standing in front of a podium&#10;&#10;Description automatically generated">
            <a:extLst>
              <a:ext uri="{FF2B5EF4-FFF2-40B4-BE49-F238E27FC236}">
                <a16:creationId xmlns:a16="http://schemas.microsoft.com/office/drawing/2014/main" id="{6451BF17-2ACC-2FF0-C710-D0D9372DCC7A}"/>
              </a:ext>
            </a:extLst>
          </p:cNvPr>
          <p:cNvPicPr>
            <a:picLocks noChangeAspect="1"/>
          </p:cNvPicPr>
          <p:nvPr/>
        </p:nvPicPr>
        <p:blipFill rotWithShape="1">
          <a:blip r:embed="rId4">
            <a:extLst>
              <a:ext uri="{28A0092B-C50C-407E-A947-70E740481C1C}">
                <a14:useLocalDpi xmlns:a14="http://schemas.microsoft.com/office/drawing/2010/main" val="0"/>
              </a:ext>
            </a:extLst>
          </a:blip>
          <a:srcRect l="7046" r="23542"/>
          <a:stretch/>
        </p:blipFill>
        <p:spPr>
          <a:xfrm>
            <a:off x="3198068" y="10"/>
            <a:ext cx="2991088" cy="3339639"/>
          </a:xfrm>
          <a:prstGeom prst="rect">
            <a:avLst/>
          </a:prstGeom>
        </p:spPr>
      </p:pic>
      <p:pic>
        <p:nvPicPr>
          <p:cNvPr id="5" name="Content Placeholder 4" descr="Two women taking a selfie&#10;&#10;Description automatically generated">
            <a:extLst>
              <a:ext uri="{FF2B5EF4-FFF2-40B4-BE49-F238E27FC236}">
                <a16:creationId xmlns:a16="http://schemas.microsoft.com/office/drawing/2014/main" id="{928DE6E9-7795-77C8-9340-D3B8DCAE87EA}"/>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23799" r="1" b="4255"/>
          <a:stretch/>
        </p:blipFill>
        <p:spPr>
          <a:xfrm>
            <a:off x="-2" y="3518351"/>
            <a:ext cx="6189158" cy="3339649"/>
          </a:xfrm>
          <a:prstGeom prst="rect">
            <a:avLst/>
          </a:prstGeom>
        </p:spPr>
      </p:pic>
      <p:sp>
        <p:nvSpPr>
          <p:cNvPr id="151" name="Google Shape;151;p6"/>
          <p:cNvSpPr txBox="1"/>
          <p:nvPr/>
        </p:nvSpPr>
        <p:spPr>
          <a:xfrm>
            <a:off x="6600265" y="2413645"/>
            <a:ext cx="4753534" cy="3694734"/>
          </a:xfrm>
          <a:prstGeom prst="rect">
            <a:avLst/>
          </a:prstGeom>
        </p:spPr>
        <p:txBody>
          <a:bodyPr spcFirstLastPara="1" vert="horz" lIns="91440" tIns="45720" rIns="91440" bIns="45720" rtlCol="0" anchorCtr="0">
            <a:normAutofit/>
          </a:bodyPr>
          <a:lstStyle/>
          <a:p>
            <a:pPr marL="342900" indent="-228600">
              <a:lnSpc>
                <a:spcPct val="90000"/>
              </a:lnSpc>
              <a:spcAft>
                <a:spcPts val="600"/>
              </a:spcAft>
              <a:buFont typeface="Arial" panose="020B0604020202020204" pitchFamily="34" charset="0"/>
              <a:buChar char="•"/>
            </a:pPr>
            <a:r>
              <a:rPr lang="en-US" sz="2000" dirty="0">
                <a:sym typeface="Arial"/>
              </a:rPr>
              <a:t>I am a </a:t>
            </a:r>
            <a:r>
              <a:rPr lang="en-US" sz="2000" dirty="0">
                <a:solidFill>
                  <a:srgbClr val="131413"/>
                </a:solidFill>
                <a:effectLst/>
                <a:ea typeface="Calibri" panose="020F0502020204030204" pitchFamily="34" charset="0"/>
              </a:rPr>
              <a:t>practicing US addiction medicine physician and researcher focused on improving health systems; lived in France for a year while conducting this research. </a:t>
            </a:r>
          </a:p>
          <a:p>
            <a:pPr marL="342900" indent="-228600">
              <a:lnSpc>
                <a:spcPct val="90000"/>
              </a:lnSpc>
              <a:spcAft>
                <a:spcPts val="600"/>
              </a:spcAft>
              <a:buFont typeface="Arial" panose="020B0604020202020204" pitchFamily="34" charset="0"/>
              <a:buChar char="•"/>
            </a:pPr>
            <a:endParaRPr lang="en-US" sz="2000" dirty="0">
              <a:solidFill>
                <a:srgbClr val="131413"/>
              </a:solidFill>
              <a:effectLst/>
              <a:ea typeface="Calibri" panose="020F0502020204030204" pitchFamily="34" charset="0"/>
            </a:endParaRPr>
          </a:p>
          <a:p>
            <a:pPr marL="342900" indent="-228600">
              <a:lnSpc>
                <a:spcPct val="90000"/>
              </a:lnSpc>
              <a:spcAft>
                <a:spcPts val="600"/>
              </a:spcAft>
              <a:buFont typeface="Arial" panose="020B0604020202020204" pitchFamily="34" charset="0"/>
              <a:buChar char="•"/>
            </a:pPr>
            <a:r>
              <a:rPr lang="en-US" sz="2000" dirty="0">
                <a:solidFill>
                  <a:srgbClr val="131413"/>
                </a:solidFill>
                <a:sym typeface="Arial"/>
              </a:rPr>
              <a:t>Conducted &gt;25 site visits across France.</a:t>
            </a:r>
          </a:p>
          <a:p>
            <a:pPr marL="114300">
              <a:lnSpc>
                <a:spcPct val="90000"/>
              </a:lnSpc>
              <a:spcAft>
                <a:spcPts val="600"/>
              </a:spcAft>
            </a:pPr>
            <a:endParaRPr lang="en-US" sz="2000" dirty="0">
              <a:solidFill>
                <a:srgbClr val="131413"/>
              </a:solidFill>
              <a:sym typeface="Arial"/>
            </a:endParaRPr>
          </a:p>
          <a:p>
            <a:pPr marL="342900" indent="-228600">
              <a:lnSpc>
                <a:spcPct val="90000"/>
              </a:lnSpc>
              <a:spcAft>
                <a:spcPts val="600"/>
              </a:spcAft>
              <a:buFont typeface="Arial" panose="020B0604020202020204" pitchFamily="34" charset="0"/>
              <a:buChar char="•"/>
            </a:pPr>
            <a:r>
              <a:rPr lang="en-US" sz="2000" dirty="0">
                <a:solidFill>
                  <a:srgbClr val="131413"/>
                </a:solidFill>
                <a:sym typeface="Arial"/>
              </a:rPr>
              <a:t>Collaborators include leading French socialist and addiction psychiatrist.</a:t>
            </a:r>
            <a:endParaRPr lang="en-US" sz="2000" dirty="0">
              <a:sym typeface="Arial"/>
            </a:endParaRPr>
          </a:p>
          <a:p>
            <a:pPr indent="-228600">
              <a:lnSpc>
                <a:spcPct val="90000"/>
              </a:lnSpc>
              <a:spcAft>
                <a:spcPts val="600"/>
              </a:spcAft>
              <a:buFont typeface="Arial" panose="020B0604020202020204" pitchFamily="34" charset="0"/>
              <a:buChar char="•"/>
            </a:pPr>
            <a:endParaRPr lang="en-US" sz="2000" dirty="0">
              <a:sym typeface="Arial"/>
            </a:endParaRPr>
          </a:p>
        </p:txBody>
      </p:sp>
    </p:spTree>
    <p:extLst>
      <p:ext uri="{BB962C8B-B14F-4D97-AF65-F5344CB8AC3E}">
        <p14:creationId xmlns:p14="http://schemas.microsoft.com/office/powerpoint/2010/main" val="27135465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4043646-6E0F-40DC-B3D5-75608FD283CF}">
  <we:reference id="wa200003220" version="1.0.0.0" store="en-US" storeType="OMEX"/>
  <we:alternateReferences>
    <we:reference id="WA200003220" version="1.0.0.0" store="WA200003220"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a26ba5a4-dc13-4f1e-aecf-f7e657dee8a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C680F94E0378E4DA547E397E4FF7444" ma:contentTypeVersion="15" ma:contentTypeDescription="Create a new document." ma:contentTypeScope="" ma:versionID="9dc57c517dc4d5551d619043a941814b">
  <xsd:schema xmlns:xsd="http://www.w3.org/2001/XMLSchema" xmlns:xs="http://www.w3.org/2001/XMLSchema" xmlns:p="http://schemas.microsoft.com/office/2006/metadata/properties" xmlns:ns3="a26ba5a4-dc13-4f1e-aecf-f7e657dee8a6" xmlns:ns4="0f87e38d-5a79-4823-9784-f16a8415b53b" targetNamespace="http://schemas.microsoft.com/office/2006/metadata/properties" ma:root="true" ma:fieldsID="b918da84c3606bc5d1cb8a1583fa47d4" ns3:_="" ns4:_="">
    <xsd:import namespace="a26ba5a4-dc13-4f1e-aecf-f7e657dee8a6"/>
    <xsd:import namespace="0f87e38d-5a79-4823-9784-f16a8415b53b"/>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DateTaken" minOccurs="0"/>
                <xsd:element ref="ns3:MediaServiceSystemTags" minOccurs="0"/>
                <xsd:element ref="ns3:MediaServiceGenerationTime" minOccurs="0"/>
                <xsd:element ref="ns3:MediaServiceEventHashCode" minOccurs="0"/>
                <xsd:element ref="ns3:MediaLengthInSeconds" minOccurs="0"/>
                <xsd:element ref="ns3:MediaServiceOCR" minOccurs="0"/>
                <xsd:element ref="ns3:MediaServiceLocation" minOccurs="0"/>
                <xsd:element ref="ns3:MediaServiceSearchProperties" minOccurs="0"/>
                <xsd:element ref="ns4:SharedWithUsers" minOccurs="0"/>
                <xsd:element ref="ns4:SharedWithDetails" minOccurs="0"/>
                <xsd:element ref="ns4:SharingHintHash"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6ba5a4-dc13-4f1e-aecf-f7e657dee8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SystemTags" ma:index="12" nillable="true" ma:displayName="MediaServiceSystemTags" ma:hidden="true" ma:internalName="MediaServiceSystemTags"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dexed="true" ma:internalName="MediaServiceLocation"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f87e38d-5a79-4823-9784-f16a8415b53b"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8C0D88-B6BB-4DE4-A7FE-34A5FDD91626}">
  <ds:schemaRefs>
    <ds:schemaRef ds:uri="http://schemas.microsoft.com/sharepoint/v3/contenttype/forms"/>
  </ds:schemaRefs>
</ds:datastoreItem>
</file>

<file path=customXml/itemProps2.xml><?xml version="1.0" encoding="utf-8"?>
<ds:datastoreItem xmlns:ds="http://schemas.openxmlformats.org/officeDocument/2006/customXml" ds:itemID="{99FC6699-65B3-44DC-87C6-F2C4CB79F479}">
  <ds:schemaRefs>
    <ds:schemaRef ds:uri="0f87e38d-5a79-4823-9784-f16a8415b53b"/>
    <ds:schemaRef ds:uri="http://purl.org/dc/dcmitype/"/>
    <ds:schemaRef ds:uri="http://purl.org/dc/elements/1.1/"/>
    <ds:schemaRef ds:uri="a26ba5a4-dc13-4f1e-aecf-f7e657dee8a6"/>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0FA4BF51-F8B8-4D2C-A53A-30ABFF8FC0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6ba5a4-dc13-4f1e-aecf-f7e657dee8a6"/>
    <ds:schemaRef ds:uri="0f87e38d-5a79-4823-9784-f16a8415b5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2038</TotalTime>
  <Words>2255</Words>
  <Application>Microsoft Office PowerPoint</Application>
  <PresentationFormat>Widescreen</PresentationFormat>
  <Paragraphs>248</Paragraphs>
  <Slides>31</Slides>
  <Notes>20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Aptos</vt:lpstr>
      <vt:lpstr>Aptos Display</vt:lpstr>
      <vt:lpstr>Aptos Narrow</vt:lpstr>
      <vt:lpstr>Arial</vt:lpstr>
      <vt:lpstr>Calibri</vt:lpstr>
      <vt:lpstr>Calibri Light</vt:lpstr>
      <vt:lpstr>Office Theme</vt:lpstr>
      <vt:lpstr>1_Office Theme</vt:lpstr>
      <vt:lpstr>“Un Attracteur de Soins”: Bringing People into Care. Qualitative Study of Interprofessional French Healthcare Clinicians’ Attitudes Towards Opioid Agonist Therapy (OAT)</vt:lpstr>
      <vt:lpstr>Disclosures</vt:lpstr>
      <vt:lpstr>OUD treatment gap</vt:lpstr>
      <vt:lpstr>OUD Care in France</vt:lpstr>
      <vt:lpstr>Policies governing methadone and buprenorphine differ</vt:lpstr>
      <vt:lpstr>US policy reform is essential, but alone insufficient to expand access</vt:lpstr>
      <vt:lpstr>Research question:  How do interprofessional French clinicians and stakeholders approach methadone and buprenorphine care?</vt:lpstr>
      <vt:lpstr>Methods</vt:lpstr>
      <vt:lpstr>Positionality </vt:lpstr>
      <vt:lpstr>Qualitative interviews and analysis</vt:lpstr>
      <vt:lpstr>Results</vt:lpstr>
      <vt:lpstr>PowerPoint Presentation</vt:lpstr>
      <vt:lpstr>Primary goal of OAT: bringing people into care</vt:lpstr>
      <vt:lpstr>Imposing or expecting abstinence is harmful</vt:lpstr>
      <vt:lpstr>Harms of imposing abstinence</vt:lpstr>
      <vt:lpstr>“Finding an equilibrium” between flexibility and structure</vt:lpstr>
      <vt:lpstr>Flexibility is important</vt:lpstr>
      <vt:lpstr>Structure means support, not punishment or control.</vt:lpstr>
      <vt:lpstr>Practice norms vary across settings and time</vt:lpstr>
      <vt:lpstr>Discussion</vt:lpstr>
      <vt:lpstr>Summary </vt:lpstr>
      <vt:lpstr>Sharp contrast to the US</vt:lpstr>
      <vt:lpstr>US treatment and harm reduction divide</vt:lpstr>
      <vt:lpstr>US approach does not match patients’ reality</vt:lpstr>
      <vt:lpstr>How might we rethink relationship between treatment and abstinence in the US?</vt:lpstr>
      <vt:lpstr>Rethinking care</vt:lpstr>
      <vt:lpstr>Acknowledgments </vt:lpstr>
      <vt:lpstr>Extra slides</vt:lpstr>
      <vt:lpstr>US Opioid Treatment Program distribution</vt:lpstr>
      <vt:lpstr>Distribution of specialty addiction treatment centers in France  At least 1 in each of France’s 101 departments.      </vt:lpstr>
      <vt:lpstr>Pharmacies in France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 Attracteur de Soins”: Bringing People into Care. Qualitative Study of Interprofessional French Healthcare Clinicians’ Attitudes Towards Opioid Agonist Therapy (OAT)</dc:title>
  <dc:creator>Honora Englander</dc:creator>
  <cp:lastModifiedBy>Rental End User</cp:lastModifiedBy>
  <cp:revision>345</cp:revision>
  <cp:lastPrinted>2024-11-07T18:25:21Z</cp:lastPrinted>
  <dcterms:created xsi:type="dcterms:W3CDTF">2024-10-09T18:03:00Z</dcterms:created>
  <dcterms:modified xsi:type="dcterms:W3CDTF">2024-11-16T19:26:40Z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0x0101006C680F94E0378E4DA547E397E4FF7444</vt:lpwstr>
  </property>
</Properties>
</file>